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8"/>
  </p:notesMasterIdLst>
  <p:handoutMasterIdLst>
    <p:handoutMasterId r:id="rId49"/>
  </p:handoutMasterIdLst>
  <p:sldIdLst>
    <p:sldId id="361" r:id="rId2"/>
    <p:sldId id="362" r:id="rId3"/>
    <p:sldId id="259" r:id="rId4"/>
    <p:sldId id="260" r:id="rId5"/>
    <p:sldId id="261" r:id="rId6"/>
    <p:sldId id="262" r:id="rId7"/>
    <p:sldId id="354" r:id="rId8"/>
    <p:sldId id="355" r:id="rId9"/>
    <p:sldId id="326" r:id="rId10"/>
    <p:sldId id="334" r:id="rId11"/>
    <p:sldId id="331" r:id="rId12"/>
    <p:sldId id="332" r:id="rId13"/>
    <p:sldId id="283" r:id="rId14"/>
    <p:sldId id="356" r:id="rId15"/>
    <p:sldId id="357" r:id="rId16"/>
    <p:sldId id="358" r:id="rId17"/>
    <p:sldId id="359" r:id="rId18"/>
    <p:sldId id="284" r:id="rId19"/>
    <p:sldId id="285" r:id="rId20"/>
    <p:sldId id="313" r:id="rId21"/>
    <p:sldId id="360" r:id="rId22"/>
    <p:sldId id="320" r:id="rId23"/>
    <p:sldId id="339" r:id="rId24"/>
    <p:sldId id="289" r:id="rId25"/>
    <p:sldId id="316" r:id="rId26"/>
    <p:sldId id="321" r:id="rId27"/>
    <p:sldId id="292" r:id="rId28"/>
    <p:sldId id="340" r:id="rId29"/>
    <p:sldId id="317" r:id="rId30"/>
    <p:sldId id="322" r:id="rId31"/>
    <p:sldId id="318" r:id="rId32"/>
    <p:sldId id="342" r:id="rId33"/>
    <p:sldId id="296" r:id="rId34"/>
    <p:sldId id="298" r:id="rId35"/>
    <p:sldId id="297" r:id="rId36"/>
    <p:sldId id="299" r:id="rId37"/>
    <p:sldId id="343" r:id="rId38"/>
    <p:sldId id="344" r:id="rId39"/>
    <p:sldId id="345" r:id="rId40"/>
    <p:sldId id="346" r:id="rId41"/>
    <p:sldId id="301" r:id="rId42"/>
    <p:sldId id="323" r:id="rId43"/>
    <p:sldId id="325" r:id="rId44"/>
    <p:sldId id="336" r:id="rId45"/>
    <p:sldId id="348" r:id="rId46"/>
    <p:sldId id="353"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444" autoAdjust="0"/>
  </p:normalViewPr>
  <p:slideViewPr>
    <p:cSldViewPr>
      <p:cViewPr varScale="1">
        <p:scale>
          <a:sx n="74" d="100"/>
          <a:sy n="74" d="100"/>
        </p:scale>
        <p:origin x="129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30.xml"/><Relationship Id="rId18" Type="http://schemas.openxmlformats.org/officeDocument/2006/relationships/slide" Target="slides/slide41.xml"/><Relationship Id="rId3" Type="http://schemas.openxmlformats.org/officeDocument/2006/relationships/slide" Target="slides/slide4.xml"/><Relationship Id="rId7" Type="http://schemas.openxmlformats.org/officeDocument/2006/relationships/slide" Target="slides/slide18.xml"/><Relationship Id="rId12" Type="http://schemas.openxmlformats.org/officeDocument/2006/relationships/slide" Target="slides/slide27.xml"/><Relationship Id="rId17" Type="http://schemas.openxmlformats.org/officeDocument/2006/relationships/slide" Target="slides/slide36.xml"/><Relationship Id="rId2" Type="http://schemas.openxmlformats.org/officeDocument/2006/relationships/slide" Target="slides/slide3.xml"/><Relationship Id="rId16" Type="http://schemas.openxmlformats.org/officeDocument/2006/relationships/slide" Target="slides/slide35.xml"/><Relationship Id="rId20" Type="http://schemas.openxmlformats.org/officeDocument/2006/relationships/slide" Target="slides/slide46.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6.xml"/><Relationship Id="rId5" Type="http://schemas.openxmlformats.org/officeDocument/2006/relationships/slide" Target="slides/slide6.xml"/><Relationship Id="rId15" Type="http://schemas.openxmlformats.org/officeDocument/2006/relationships/slide" Target="slides/slide34.xml"/><Relationship Id="rId10" Type="http://schemas.openxmlformats.org/officeDocument/2006/relationships/slide" Target="slides/slide24.xml"/><Relationship Id="rId19" Type="http://schemas.openxmlformats.org/officeDocument/2006/relationships/slide" Target="slides/slide43.xml"/><Relationship Id="rId4" Type="http://schemas.openxmlformats.org/officeDocument/2006/relationships/slide" Target="slides/slide5.xml"/><Relationship Id="rId9" Type="http://schemas.openxmlformats.org/officeDocument/2006/relationships/slide" Target="slides/slide22.xml"/><Relationship Id="rId14"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E3004402-9654-2C48-85C9-9172CECE1A8A}" type="presOf" srcId="{51FEB92C-5C00-4148-B4CE-600BD1896178}" destId="{DCB2FCDB-E6D6-904E-A580-4ADB3BF065A6}" srcOrd="0" destOrd="0" presId="urn:microsoft.com/office/officeart/2005/8/layout/hierarchy3"/>
    <dgm:cxn modelId="{8F40FCFC-C2AD-2941-A184-2841F64D5B69}" type="presOf" srcId="{D7B695A4-8C81-7145-A1F9-297813E20ADC}" destId="{D506F360-FBE7-A546-AC58-035A01472293}" srcOrd="0"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09F36EE2-F466-2542-8DCA-3ADD5E166BE9}" type="presOf" srcId="{5ADB2149-FAF2-FD41-9564-36A9AA224EBD}" destId="{A69E1617-86CE-4B49-A4F8-B02490186F30}"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4C3CBE3D-0571-354C-B481-A34B1862DBC3}" srcId="{FA6A981E-3070-A34F-947A-EB7ABA68EE11}" destId="{49C10939-F231-2D4D-AC73-F6AEA469EE20}" srcOrd="2" destOrd="0" parTransId="{AE02444B-5E83-5F41-9956-4BF44137F418}" sibTransId="{4A25220D-608E-804F-BC8A-1E008ED485B3}"/>
    <dgm:cxn modelId="{5335185B-5ECA-3146-86FD-D91FB578345B}" type="presOf" srcId="{730A44F1-D164-9041-B049-621F523080BF}" destId="{3D110699-3DBB-5146-A1DC-9DF4CC366F5C}"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CACBB24F-BA96-6E47-B781-6175DC476ECF}" srcId="{8A5A9FAA-F984-444B-8BA7-6F42E18237DE}" destId="{249E975A-6248-F040-B0EC-0D217BA5812D}" srcOrd="0" destOrd="0" parTransId="{D7B695A4-8C81-7145-A1F9-297813E20ADC}" sibTransId="{B21CA502-2196-FC49-B024-49C7EF69C567}"/>
    <dgm:cxn modelId="{297B302E-6F9F-EB4F-9A92-0AA9EBEB1ABC}" srcId="{A01E109A-38E4-4D41-9D2B-DA90F9DF2D9D}" destId="{262243F6-C188-F24D-AB99-C967D9D9E10A}" srcOrd="1" destOrd="0" parTransId="{ED03BC8E-07B6-6543-B0D2-36E92AC82D5A}" sibTransId="{F118ACA0-1276-4741-A2FD-9E27BEFCD4DB}"/>
    <dgm:cxn modelId="{CDA58620-49BE-0D4D-AF1D-9C657B392456}" type="presOf" srcId="{E592A506-7658-4B4C-8FED-E3A5A6E38753}" destId="{FECE01BA-866C-8B4C-8971-A9BDF35383BD}"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4D2632F8-6FE0-8F46-9CF9-B331BF5CDB6D}" srcId="{C820C997-5775-1D4D-B615-942335D8F154}" destId="{2DC69FB4-FE3C-AD43-B145-23EB77E89B08}" srcOrd="2" destOrd="0" parTransId="{E592A506-7658-4B4C-8FED-E3A5A6E38753}" sibTransId="{F8BBE253-0172-B84A-83BB-383ED67C14CE}"/>
    <dgm:cxn modelId="{C6509B97-1744-8B45-80BA-74097A215472}" type="presOf" srcId="{AE02444B-5E83-5F41-9956-4BF44137F418}" destId="{46F7C217-EAF9-1940-A3AC-6B582F32A3FA}"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16B95E9E-B55C-6649-A4FA-D7DDFC3CA278}" srcId="{262243F6-C188-F24D-AB99-C967D9D9E10A}" destId="{4EE020A8-A35E-F943-8D39-B335825AE9FF}" srcOrd="2" destOrd="0" parTransId="{2C6FA2B9-6188-7041-8EEB-DFFE828A61C2}" sibTransId="{5A49EC81-E953-1442-9FED-4A0A4FA31D72}"/>
    <dgm:cxn modelId="{052E6DA5-E4C5-7841-94F6-8437BB3D697C}" type="presOf" srcId="{4F65C890-6967-5D41-856B-1BAADEDB4B58}" destId="{1B2A1DD4-116B-C64D-AB7C-4E334146ACC9}" srcOrd="0" destOrd="0" presId="urn:microsoft.com/office/officeart/2005/8/layout/hierarchy3"/>
    <dgm:cxn modelId="{66CD094A-B89D-044A-96E7-BEEAD96544CE}" srcId="{A01E109A-38E4-4D41-9D2B-DA90F9DF2D9D}" destId="{FA6A981E-3070-A34F-947A-EB7ABA68EE11}" srcOrd="3" destOrd="0" parTransId="{5F7AF8B1-9982-594E-8029-EC2EEDBC8594}" sibTransId="{7E71C80E-E9E3-F749-9498-B99251E355D5}"/>
    <dgm:cxn modelId="{23130026-2F15-BE43-98CD-CC30D4600946}" type="presOf" srcId="{A01E109A-38E4-4D41-9D2B-DA90F9DF2D9D}" destId="{1311F7BE-D404-D349-BB42-D06F815CB3A0}"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D093AF0F-B3C7-3341-840E-9F4C0D0DAE1D}" type="presOf" srcId="{0B65D78F-D56C-BD40-A9B0-59F402830A7C}" destId="{8AF6E76E-68BB-264D-826E-AEBB39267524}" srcOrd="0"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5A88B560-DB4E-5246-AF8C-01DB0C83F26B}" type="presOf" srcId="{262243F6-C188-F24D-AB99-C967D9D9E10A}" destId="{9797C1B8-553B-7B41-931F-7E110BE99EAA}"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70EFB3A1-1BB5-6C4B-8AB4-20E379A1653E}" type="presOf" srcId="{8A5A9FAA-F984-444B-8BA7-6F42E18237DE}" destId="{A31D7AAC-FC8E-004F-B865-F0253AEE1155}"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E4BC89E1-E7F4-374D-B94C-68F2BD26FFAD}" type="presOf" srcId="{9FA2F442-938D-5944-9371-4C6772DEDC8B}" destId="{F1386D75-35EA-5D42-9968-3F87FE7AA2CE}"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2DA9E234-B320-204F-B637-507BB9161C22}" srcId="{C820C997-5775-1D4D-B615-942335D8F154}" destId="{29337C8D-4C22-5949-A112-C600430A6B55}" srcOrd="3" destOrd="0" parTransId="{4F65C890-6967-5D41-856B-1BAADEDB4B58}" sibTransId="{DB232A88-B0FC-5B4D-9FFC-B80C06AA875C}"/>
    <dgm:cxn modelId="{CBECFDA5-18C8-9943-8859-DD62EBDF7B7F}" srcId="{8A5A9FAA-F984-444B-8BA7-6F42E18237DE}" destId="{D8989F21-0B24-DD47-AF8B-351C1027F72B}" srcOrd="1" destOrd="0" parTransId="{CB0A248A-E086-8F4B-A63C-250EFB5A7DBB}" sibTransId="{FE09924D-9CFE-CA42-B634-EB596A8838BE}"/>
    <dgm:cxn modelId="{2B175F00-84E5-4D45-981D-B4AE67E1E7F4}" srcId="{8A5A9FAA-F984-444B-8BA7-6F42E18237DE}" destId="{730A44F1-D164-9041-B049-621F523080BF}" srcOrd="2" destOrd="0" parTransId="{7F091602-B494-2A49-A04D-FD0AC9D0086B}" sibTransId="{D9080A72-DA8D-1F4A-9B0A-737131935B49}"/>
    <dgm:cxn modelId="{55F4957E-74FE-EA43-AB54-BA206FCF0C1B}" type="presOf" srcId="{FAEA5CBB-AE04-B549-AC53-D0181C8E8A08}" destId="{CDF79683-4896-AE46-8C7E-1E26F3144B7F}"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07CC2A24-EE94-0B44-9D25-AEB149A7C34D}" type="presOf" srcId="{C820C997-5775-1D4D-B615-942335D8F154}" destId="{97A63C3D-DF05-2E49-ADF2-60951A1D1420}" srcOrd="1"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B03E3F1A-CB33-DD40-8573-6D80E8765A71}" srcId="{FA6A981E-3070-A34F-947A-EB7ABA68EE11}" destId="{51FEB92C-5C00-4148-B4CE-600BD1896178}" srcOrd="0" destOrd="0" parTransId="{F9FEA76A-0448-B543-A07D-BFF42E9992EB}" sibTransId="{FFF0B65F-CD9A-6648-BBD9-4405952DABF1}"/>
    <dgm:cxn modelId="{7F2C4258-B909-FE4E-AEA3-C27C912FAA46}" type="presOf" srcId="{FA6A981E-3070-A34F-947A-EB7ABA68EE11}" destId="{2331A22A-7C8D-C642-BBF8-C12A6CD27989}"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57BF55B1-F63D-2043-82B7-915B75760267}" type="presOf" srcId="{2DC69FB4-FE3C-AD43-B145-23EB77E89B08}" destId="{69BFFA3F-0AD9-9441-82BC-335A44ED0150}"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90BAB2A2-87A0-CB41-BD6A-D3A4F8845299}" type="presOf" srcId="{E762937F-2561-A44B-8C95-94BA8C9C4617}" destId="{8D7CAF80-BCAD-AF40-83EC-CA9E025213FC}" srcOrd="0" destOrd="1" presId="urn:microsoft.com/office/officeart/2005/8/layout/target2"/>
    <dgm:cxn modelId="{19FBFDAF-CE6E-0E4D-A368-CE236325F355}" srcId="{4BB96DB0-F8CB-0D43-B5F2-EE804536328D}" destId="{17DFE561-8622-9F49-AD32-92661BDD5157}" srcOrd="2" destOrd="0" parTransId="{2917BF63-F96B-4646-A238-694B5CE16ADB}" sibTransId="{00068B92-6255-9847-84BD-929767462738}"/>
    <dgm:cxn modelId="{005208CC-7AE0-FF40-8E69-0FF12B49EF88}" type="presOf" srcId="{A41D35A3-B306-0247-9C90-FE2FD338F566}" destId="{13077C67-B24F-6A49-8EF8-E21AE295BA78}" srcOrd="0" destOrd="0" presId="urn:microsoft.com/office/officeart/2005/8/layout/target2"/>
    <dgm:cxn modelId="{B26D4589-7F37-3648-A3E1-183DF5637DB3}" srcId="{6F299D02-4724-A74A-AA67-D410C5ECB300}" destId="{A6F1DB38-E56A-BA4B-B780-FA6EDBD930C8}" srcOrd="1" destOrd="0" parTransId="{B09454DD-B16C-EA4E-98F7-131AA262A6FB}" sibTransId="{C04873EF-9610-C44F-BC9D-6C3FAB7D6212}"/>
    <dgm:cxn modelId="{CD6B9E43-2142-4448-A638-A4EC90323A3B}" type="presOf" srcId="{86657987-5D7D-9145-9B7A-F752208AD897}" destId="{8A95A152-734B-A745-AAE7-3D32D8C60BCF}" srcOrd="0" destOrd="0" presId="urn:microsoft.com/office/officeart/2005/8/layout/target2"/>
    <dgm:cxn modelId="{DB86298D-11E2-CC4B-AA34-86BEC492E8CA}" type="presOf" srcId="{17DFE561-8622-9F49-AD32-92661BDD5157}" destId="{DCA2CBFE-8F07-BB4E-8414-CF97B200D168}" srcOrd="0" destOrd="3" presId="urn:microsoft.com/office/officeart/2005/8/layout/target2"/>
    <dgm:cxn modelId="{844D594B-3BC1-214C-AB42-1A0306C17EB8}" type="presOf" srcId="{A6F1DB38-E56A-BA4B-B780-FA6EDBD930C8}" destId="{8D7CAF80-BCAD-AF40-83EC-CA9E025213FC}" srcOrd="0" destOrd="2" presId="urn:microsoft.com/office/officeart/2005/8/layout/target2"/>
    <dgm:cxn modelId="{6A0FBFC1-D4D1-6940-B898-859096250CF0}" type="presOf" srcId="{9498714A-5D09-AE4D-81B2-F8F2997E0A84}" destId="{DCA2CBFE-8F07-BB4E-8414-CF97B200D168}" srcOrd="0" destOrd="2"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EFE69842-B030-B54C-A174-D400E1F6B7B1}" srcId="{63345D47-8D5E-EF4F-9ED8-936890EC94B5}" destId="{86657987-5D7D-9145-9B7A-F752208AD897}" srcOrd="1" destOrd="0" parTransId="{602B3695-5FF0-9C4A-B946-F15B2FB28D16}" sibTransId="{5ED105F6-1A94-EE4F-911E-E0F216E124A5}"/>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FE0AF508-0746-304A-8066-DA7DB54E7139}" type="presOf" srcId="{D60B39AF-5EB9-C047-98BC-FC39BA3364E4}" destId="{DCA2CBFE-8F07-BB4E-8414-CF97B200D168}" srcOrd="0" destOrd="1" presId="urn:microsoft.com/office/officeart/2005/8/layout/target2"/>
    <dgm:cxn modelId="{67D9566B-B9BA-8649-AB7A-40E6060CBA2C}" srcId="{63345D47-8D5E-EF4F-9ED8-936890EC94B5}" destId="{A41D35A3-B306-0247-9C90-FE2FD338F566}" srcOrd="0" destOrd="0" parTransId="{D1BE60B8-0963-4F46-B025-69563C2B04F0}" sibTransId="{4D21CA9D-B342-C145-9903-36C13BD31C9E}"/>
    <dgm:cxn modelId="{F7FB9BBA-CCBB-DF45-9564-D777DFD59F03}" srcId="{86657987-5D7D-9145-9B7A-F752208AD897}" destId="{4BB96DB0-F8CB-0D43-B5F2-EE804536328D}" srcOrd="1" destOrd="0" parTransId="{DA145010-1BC5-4A47-8C0F-5A2A26315F5D}" sibTransId="{A6CFE9F4-7A7B-2C44-8271-BE68A2567E01}"/>
    <dgm:cxn modelId="{582BB5E4-E826-2E4C-8F7E-3AF94691565F}" srcId="{4BB96DB0-F8CB-0D43-B5F2-EE804536328D}" destId="{9498714A-5D09-AE4D-81B2-F8F2997E0A84}" srcOrd="1" destOrd="0" parTransId="{51AEF564-2A4F-774E-A6BF-9C5BB7C7BA51}" sibTransId="{647066E6-D48E-7540-80CC-0AC22D7E35BC}"/>
    <dgm:cxn modelId="{DF701110-9429-9E48-9431-75C18C99FFCF}" type="presOf" srcId="{4BB96DB0-F8CB-0D43-B5F2-EE804536328D}" destId="{DCA2CBFE-8F07-BB4E-8414-CF97B200D168}" srcOrd="0" destOrd="0" presId="urn:microsoft.com/office/officeart/2005/8/layout/target2"/>
    <dgm:cxn modelId="{1EFD4954-79F2-5A41-ABFB-49CAF963DDCF}" srcId="{86657987-5D7D-9145-9B7A-F752208AD897}" destId="{CF384916-2EBE-C047-B176-DAD9E34690A4}" srcOrd="0" destOrd="0" parTransId="{4691FD66-CC92-AF49-9FA8-89E7ADDE426E}" sibTransId="{6C69B0F2-86D0-BE49-B377-295A6A39A971}"/>
    <dgm:cxn modelId="{0190996B-7D1A-0642-9595-9C104F6DAD68}" srcId="{86657987-5D7D-9145-9B7A-F752208AD897}" destId="{6F299D02-4724-A74A-AA67-D410C5ECB300}" srcOrd="2" destOrd="0" parTransId="{126EB937-125C-3645-A822-00222F561300}" sibTransId="{0CB6D00F-8917-7D41-93CF-8AB361ABE8CC}"/>
    <dgm:cxn modelId="{C0830C1F-53BF-0342-82F9-6DF09C874BF1}" srcId="{CF384916-2EBE-C047-B176-DAD9E34690A4}" destId="{7408E672-E96F-5941-8BBA-E8B5E346BAA1}" srcOrd="1" destOrd="0" parTransId="{B89F4393-BF34-0040-A33A-9871583F5B3F}" sibTransId="{A797B638-1219-7E40-B797-3853F4F7CF99}"/>
    <dgm:cxn modelId="{024C89BA-7E9F-174A-BBC7-3186A108E4E6}" srcId="{4BB96DB0-F8CB-0D43-B5F2-EE804536328D}" destId="{D60B39AF-5EB9-C047-98BC-FC39BA3364E4}" srcOrd="0" destOrd="0" parTransId="{5E97EA38-D1A0-1B43-8B27-53638AEBE5C5}" sibTransId="{3E176711-D759-2242-93D1-C0B062B3A17C}"/>
    <dgm:cxn modelId="{249E08D8-A514-CD4F-B569-5825518BE2CA}" srcId="{6F299D02-4724-A74A-AA67-D410C5ECB300}" destId="{E762937F-2561-A44B-8C95-94BA8C9C4617}" srcOrd="0" destOrd="0" parTransId="{341C858B-B1A1-9C4F-A648-D1C7100925DC}" sibTransId="{89B4B04F-DAD4-9747-908B-925408933E39}"/>
    <dgm:cxn modelId="{FA106109-1866-874D-92B2-8C2DD984F321}" type="presOf" srcId="{6F299D02-4724-A74A-AA67-D410C5ECB300}" destId="{8D7CAF80-BCAD-AF40-83EC-CA9E025213FC}" srcOrd="0" destOrd="0" presId="urn:microsoft.com/office/officeart/2005/8/layout/target2"/>
    <dgm:cxn modelId="{26A531A5-09AB-9248-BBF6-9A7E62D3909F}" type="presOf" srcId="{7408E672-E96F-5941-8BBA-E8B5E346BAA1}" destId="{4DC5D986-59BC-1740-AC0E-735CF97CB45C}" srcOrd="0" destOrd="2" presId="urn:microsoft.com/office/officeart/2005/8/layout/target2"/>
    <dgm:cxn modelId="{CB4EC598-FE95-CE49-A7B0-06DA26786786}" type="presOf" srcId="{CF384916-2EBE-C047-B176-DAD9E34690A4}" destId="{4DC5D986-59BC-1740-AC0E-735CF97CB45C}" srcOrd="0" destOrd="0" presId="urn:microsoft.com/office/officeart/2005/8/layout/target2"/>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Tag 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032C7BCF-E259-6D47-A130-6EE43F533BEA}" srcId="{774F7563-D777-364A-9F75-45F9C7D60EC4}" destId="{D4FAE11D-4D51-144C-9B47-0A24B52010D8}" srcOrd="0" destOrd="0" parTransId="{158B2218-BF64-DD45-B97C-B84C578BEC96}" sibTransId="{50B34E17-D1CA-C842-8527-9F30C06D1817}"/>
    <dgm:cxn modelId="{FB790DFD-433A-4844-AE07-A364F1A45B29}" type="presOf" srcId="{CE70BF09-602F-9649-8CD0-34EA655C874E}" destId="{5E6AA0E8-B225-9D44-A86D-9767773C4003}"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3830FFB4-AA38-B04F-8B32-07B847AECF66}" srcId="{774F7563-D777-364A-9F75-45F9C7D60EC4}" destId="{3B7C31DE-8A89-2F4A-B650-4D9BC2724207}" srcOrd="1" destOrd="0" parTransId="{7851C849-F575-894A-9B00-B44B79CA9B3A}" sibTransId="{072AF77D-5CAD-5641-9297-1B04354B8341}"/>
    <dgm:cxn modelId="{DA2DE9F0-BB96-EA42-BD49-378D8DED2465}" type="presOf" srcId="{4BA3F045-6A95-3C4D-A27E-380AA544C704}" destId="{9F9ABC03-ED5A-8C4F-ABBA-7702123255F3}" srcOrd="0" destOrd="2" presId="urn:microsoft.com/office/officeart/2005/8/layout/hList1"/>
    <dgm:cxn modelId="{F66FCCD0-D75D-2142-BE23-49CE8ECBCBDD}" srcId="{774F7563-D777-364A-9F75-45F9C7D60EC4}" destId="{4BA3F045-6A95-3C4D-A27E-380AA544C704}" srcOrd="2" destOrd="0" parTransId="{2A8F251F-A570-5345-BAC5-FDA4FE861646}" sibTransId="{F442362B-3A67-7A47-95DC-3E4F366E693B}"/>
    <dgm:cxn modelId="{1AB26EF2-7B2B-F84A-AB75-1FAF1A9BDBA1}" type="presOf" srcId="{B813EF2F-B021-CF49-99EE-AF28C0CEB44B}" destId="{C30E3304-D114-7743-A3EC-2445BAC10332}" srcOrd="0" destOrd="0" presId="urn:microsoft.com/office/officeart/2005/8/layout/hList1"/>
    <dgm:cxn modelId="{96684618-87D5-B54E-AB79-410FC7648805}" type="presOf" srcId="{D4FAE11D-4D51-144C-9B47-0A24B52010D8}" destId="{9F9ABC03-ED5A-8C4F-ABBA-7702123255F3}" srcOrd="0" destOrd="0" presId="urn:microsoft.com/office/officeart/2005/8/layout/hList1"/>
    <dgm:cxn modelId="{7A2A9762-9669-8747-A0DA-9756CF9435EA}" type="presOf" srcId="{774F7563-D777-364A-9F75-45F9C7D60EC4}" destId="{B3F6D228-9039-A949-A88A-D4A04B9662CD}" srcOrd="0" destOrd="0" presId="urn:microsoft.com/office/officeart/2005/8/layout/hList1"/>
    <dgm:cxn modelId="{B702C06D-14E4-2B42-AB62-E42EFB05C477}" type="presOf" srcId="{D7CDE4F2-0B29-5340-B4CA-7903895738A3}" destId="{59B4F48F-6F74-9842-A164-78C65E62632D}" srcOrd="0" destOrd="0" presId="urn:microsoft.com/office/officeart/2005/8/layout/hList1"/>
    <dgm:cxn modelId="{A7AD2E9A-6BF5-484C-8E78-131CC23FBDB4}" type="presOf" srcId="{3B7C31DE-8A89-2F4A-B650-4D9BC2724207}" destId="{9F9ABC03-ED5A-8C4F-ABBA-7702123255F3}" srcOrd="0" destOrd="1"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613E4B5A-F04E-C64D-93AF-A975A80E6E43}" srcId="{C8554145-8B2F-074A-B096-4987C5D81764}" destId="{774F7563-D777-364A-9F75-45F9C7D60EC4}" srcOrd="1" destOrd="0" parTransId="{EC5A4339-55E9-3A42-8D7F-B8722BCD8BF7}" sibTransId="{AB3AF520-248D-BF48-B1F9-978BCD1779B3}"/>
    <dgm:cxn modelId="{7FF6E75A-AE35-2E4E-B34E-45BF8A312452}" type="presOf" srcId="{C8554145-8B2F-074A-B096-4987C5D81764}" destId="{E6F1CDC0-3207-B746-8E96-D79FD36AF5BE}"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8D892A32-CCC2-0244-9C7C-71C7F64C96C1}" type="presOf" srcId="{F7A3FECA-373A-A646-A287-98E0B2650607}" destId="{5E6AA0E8-B225-9D44-A86D-9767773C4003}" srcOrd="0" destOrd="1" presId="urn:microsoft.com/office/officeart/2005/8/layout/hList1"/>
    <dgm:cxn modelId="{6DD83BD2-3806-4B4C-B69B-04476113A707}" srcId="{C8554145-8B2F-074A-B096-4987C5D81764}" destId="{D7CDE4F2-0B29-5340-B4CA-7903895738A3}" srcOrd="0" destOrd="0" parTransId="{6DA94CC3-93A7-6145-97D5-23326244C255}" sibTransId="{7F68183D-C7C4-0744-8B7F-164B7F22AAE1}"/>
    <dgm:cxn modelId="{24CE816C-F52E-BC4C-B324-614A6E480F51}" type="presOf" srcId="{A99D3850-98F6-4E44-BEF7-9A02F984869B}" destId="{F94948FC-FEE2-2A41-9A9E-9B62084D71F6}" srcOrd="0" destOrd="0" presId="urn:microsoft.com/office/officeart/2005/8/layout/hList1"/>
    <dgm:cxn modelId="{35B01054-9196-344C-B8F2-6375BCFAD3D4}" srcId="{D7CDE4F2-0B29-5340-B4CA-7903895738A3}" destId="{F7A3FECA-373A-A646-A287-98E0B2650607}" srcOrd="1" destOrd="0" parTransId="{781EB878-8836-A74C-9250-B959FDD1A446}" sibTransId="{D06912E3-8B83-214C-A4A9-7E7651A7F062}"/>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4"/>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4"/>
          </a:solidFill>
        </a:ln>
      </dgm:spPr>
      <dgm:t>
        <a:bodyPr/>
        <a:lstStyle/>
        <a:p>
          <a:pPr rtl="0"/>
          <a:r>
            <a:rPr lang="en-US" dirty="0" smtClean="0"/>
            <a:t>If the old block in the cache has not been altered then it may be overwritten with a new block without first writing out the old block</a:t>
          </a:r>
          <a:endParaRPr lang="en-US" dirty="0"/>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4"/>
          </a:solidFill>
        </a:ln>
      </dgm:spPr>
      <dgm:t>
        <a:bodyPr/>
        <a:lstStyle/>
        <a:p>
          <a:pPr rtl="0"/>
          <a:r>
            <a:rPr lang="en-US" dirty="0" smtClean="0"/>
            <a:t>If at least one write operation has been performed on a word in that line of the cache then main memory must be updated by writing the line of cache out to the block of memory before bringing in the new block</a:t>
          </a:r>
          <a:endParaRPr lang="en-US" dirty="0"/>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solidFill>
        <a:ln>
          <a:solidFill>
            <a:schemeClr val="accent3"/>
          </a:solidFill>
        </a:ln>
      </dgm:spPr>
      <dgm:t>
        <a:bodyPr/>
        <a:lstStyle/>
        <a:p>
          <a:pPr rtl="0"/>
          <a:r>
            <a:rPr lang="en-US" dirty="0" smtClean="0"/>
            <a:t>There are two problems to contend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chemeClr val="accent3"/>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chemeClr val="accent3"/>
          </a:solidFill>
        </a:ln>
      </dgm:spPr>
      <dgm:t>
        <a:bodyPr/>
        <a:lstStyle/>
        <a:p>
          <a:pPr rtl="0"/>
          <a:r>
            <a:rPr lang="en-US" dirty="0" smtClean="0"/>
            <a:t>A more complex problem occurs when multiple processors are attached to the same bus and each processor has its own local cache -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C6B75648-336C-4B47-94B9-E6606F081175}" type="presOf" srcId="{D9CBD3A3-7A39-D04F-A71A-3B55DC0FFD3F}" destId="{23FB0AB2-D708-C74D-9705-EFCC30F8BF72}"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5F55AE5C-17F5-8946-8F72-782A769FF4AE}" type="presOf" srcId="{1254B9F7-30E4-BF4C-82CD-92ECBA4D42F5}" destId="{B3C789D7-F7F9-6047-9980-E16EE5BCCF23}" srcOrd="0" destOrd="0" presId="urn:microsoft.com/office/officeart/2005/8/layout/lProcess1"/>
    <dgm:cxn modelId="{55B18C96-A208-9447-9965-C6CF64ECF29D}" type="presOf" srcId="{32AEB28B-C998-1E4F-B5FF-E6C9BADBC012}" destId="{D31FB0BD-CB04-3C41-B317-3A5187E6AE9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D7E2110E-AF45-954A-9639-FEC8D9AE8F71}" srcId="{022E0863-7C5B-4248-A38E-1C454C4790C6}" destId="{6AE17495-F142-F346-8094-6C147A6707E7}" srcOrd="0" destOrd="0" parTransId="{32AEB28B-C998-1E4F-B5FF-E6C9BADBC012}" sibTransId="{468E7CD9-0A07-434E-9677-5FEE2DBBE9CE}"/>
    <dgm:cxn modelId="{3AA1BA99-3013-FC45-9C35-CD1432E2E0EB}" type="presOf" srcId="{1213F169-EDA0-EB47-9992-BF7B571275AC}" destId="{7F36AA80-5C05-2F49-B7E9-B7C655619CE6}" srcOrd="0" destOrd="0" presId="urn:microsoft.com/office/officeart/2005/8/layout/lProcess1"/>
    <dgm:cxn modelId="{C27F8805-737C-3B48-9B8C-1A7265451F5C}" type="presOf" srcId="{022E0863-7C5B-4248-A38E-1C454C4790C6}" destId="{0811B929-E516-5443-B0F5-EC0B30A47FDB}"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3CD200A9-41BA-FC43-B7AC-70779D9557BE}" srcId="{022E0863-7C5B-4248-A38E-1C454C4790C6}" destId="{96131DBC-98E5-8945-BCB4-D926D0E876DC}" srcOrd="1" destOrd="0" parTransId="{94E4766F-2C8C-E54F-B7B3-B2AE2E6AF669}" sibTransId="{8064DA95-FA67-C54D-8E8E-246B9DAC3EEE}"/>
    <dgm:cxn modelId="{4818DB8F-C60E-E24A-9760-A40A254BC7C8}" srcId="{1CB47A35-D296-474F-9F2A-12475FBF3F49}" destId="{7AF86266-B030-5F47-A49F-D00BC31FE007}" srcOrd="1" destOrd="0" parTransId="{22537051-1FB0-F248-88C0-45F3927C242E}" sibTransId="{20C440D0-917C-174E-AD6D-E5FEECA5BFED}"/>
    <dgm:cxn modelId="{3E30CE0F-6139-0B46-9054-692C2CBF6226}" type="presOf" srcId="{7AF86266-B030-5F47-A49F-D00BC31FE007}" destId="{70DA93BB-D5B7-C048-B918-81E67A7815CD}"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07B4E7E5-1C74-E042-956D-3A0D8EEB47E5}" srcId="{AF8DD8FA-32BB-C04B-A3C9-B425357390F4}" destId="{022E0863-7C5B-4248-A38E-1C454C4790C6}" srcOrd="0" destOrd="0" parTransId="{2E97AE6D-A917-9E44-A214-0770A4EFCB56}" sibTransId="{391462BD-0051-DC4B-BE07-8562636C7355}"/>
    <dgm:cxn modelId="{B26C774C-3363-394C-B1A3-B0A92DA5ACD8}" type="presOf" srcId="{6AE17495-F142-F346-8094-6C147A6707E7}" destId="{3142DD91-2917-CC41-9BFA-CF928F5CC795}" srcOrd="0" destOrd="0" presId="urn:microsoft.com/office/officeart/2005/8/layout/lProcess1"/>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t>When a block of data is retrieved and placed in the cache not only the desired word but also some number of adjacent words are retrieved</a:t>
          </a:r>
          <a:endParaRPr lang="en-US" dirty="0"/>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t>As the block size increases the hit ratio will at first increase because of the principle of locality</a:t>
          </a:r>
          <a:endParaRPr lang="en-US" dirty="0"/>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t>As the block size increases more useful data are brought into the cache</a:t>
          </a:r>
          <a:endParaRPr lang="en-US" dirty="0"/>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t>The hit ratio will begin to decrease as the block becomes bigger and the probability of using the newly fetched information becomes less than the probability of reusing the information that has to be replaced</a:t>
          </a:r>
          <a:endParaRPr lang="en-US" dirty="0"/>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t>Two specific effects come into play:</a:t>
          </a:r>
          <a:endParaRPr lang="en-US" dirty="0"/>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t>Larger blocks reduce the number of blocks that fit into a cache</a:t>
          </a:r>
          <a:endParaRPr lang="en-US" dirty="0"/>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t>As a block becomes larger each additional word is farther from the requested word</a:t>
          </a:r>
          <a:endParaRPr lang="en-GB" dirty="0"/>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01EB26D8-B632-734B-9491-E6A79DB4FC19}" type="presOf" srcId="{7E4B0266-2C09-4B42-84DD-77F3BF44AA33}" destId="{396BDE89-FCC1-E541-9ADE-A4D83F72FFEA}" srcOrd="0" destOrd="0"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8B02F1D2-EBF0-FD4B-8449-0EF6FC27FE2E}" type="presOf" srcId="{CC2A14A7-D578-EF4F-957C-71E2D8CD49CE}" destId="{AECA710D-D355-E646-A7BB-EB328F5C2643}"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3CD89C6C-0A2A-1742-9032-7902D3D24ED9}" srcId="{17650EC2-3906-EE4D-99B6-52E8505A13EA}" destId="{20D4E23A-A8C0-A64F-83DC-F2A8EAB7F4CD}" srcOrd="4" destOrd="0" parTransId="{ED2AA20C-3ACF-A948-9954-9C9BE02CD2F6}" sibTransId="{02D8CFC9-ECAC-574C-8D5A-0109EA6B2347}"/>
    <dgm:cxn modelId="{7857E002-1908-4844-82CE-546EB08AF9C2}" srcId="{20D4E23A-A8C0-A64F-83DC-F2A8EAB7F4CD}" destId="{9AACB277-EEDE-6E44-8EA9-24A915619A59}" srcOrd="1" destOrd="0" parTransId="{FA4FA404-3EA5-3645-9B41-C76B1C515D87}" sibTransId="{9F7F01B0-F245-E94E-9C9E-800533E82E2E}"/>
    <dgm:cxn modelId="{DB6F3B08-DC87-A540-8327-31699B875EB7}" srcId="{17650EC2-3906-EE4D-99B6-52E8505A13EA}" destId="{CC2A14A7-D578-EF4F-957C-71E2D8CD49CE}" srcOrd="3" destOrd="0" parTransId="{663FB13C-CAE1-114E-8144-1A1B85492C8D}" sibTransId="{734AC39B-C291-1044-9103-3061DBE159B8}"/>
    <dgm:cxn modelId="{3CE94B4C-BB8E-0646-9CBA-9B3899C2D6DE}" srcId="{17650EC2-3906-EE4D-99B6-52E8505A13EA}" destId="{6D4E4D78-7E0E-CB4B-BF2A-942DFF8A9079}" srcOrd="2" destOrd="0" parTransId="{F6B70ABC-BA85-7E4E-9780-816FB53EFF37}" sibTransId="{E466F655-C131-5F49-A04F-F20B04EB95D6}"/>
    <dgm:cxn modelId="{FB62F87E-5F14-2548-B666-6831F8AAFC52}" type="presOf" srcId="{13ABDB85-1AA7-8A4F-9B86-A67B203C6F4E}" destId="{4F7426FF-C59C-8C4E-BCA5-97FDAC08690A}" srcOrd="0" destOrd="1"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918EB52C-3781-1642-AB7F-F7F85A669759}" type="presOf" srcId="{9AACB277-EEDE-6E44-8EA9-24A915619A59}" destId="{4F7426FF-C59C-8C4E-BCA5-97FDAC08690A}" srcOrd="0" destOrd="2" presId="urn:microsoft.com/office/officeart/2005/8/layout/hProcess11"/>
    <dgm:cxn modelId="{78442B91-2042-644C-B78D-2EF10D398BF0}" type="presOf" srcId="{17650EC2-3906-EE4D-99B6-52E8505A13EA}" destId="{F199CCFF-B029-CE4A-86B7-ED578FD9114D}"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2413269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extLst>
      <p:ext uri="{BB962C8B-B14F-4D97-AF65-F5344CB8AC3E}">
        <p14:creationId xmlns:p14="http://schemas.microsoft.com/office/powerpoint/2010/main" val="3573770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16369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10</a:t>
            </a:fld>
            <a:endParaRPr lang="en-US" dirty="0"/>
          </a:p>
        </p:txBody>
      </p:sp>
    </p:spTree>
    <p:extLst>
      <p:ext uri="{BB962C8B-B14F-4D97-AF65-F5344CB8AC3E}">
        <p14:creationId xmlns:p14="http://schemas.microsoft.com/office/powerpoint/2010/main" val="185441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extLst>
      <p:ext uri="{BB962C8B-B14F-4D97-AF65-F5344CB8AC3E}">
        <p14:creationId xmlns:p14="http://schemas.microsoft.com/office/powerpoint/2010/main" val="1188526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4.5 illustrates the read operation. The processor generates the read</a:t>
            </a:r>
          </a:p>
          <a:p>
            <a:r>
              <a:rPr kumimoji="1" lang="en-US" sz="1200" kern="1200" baseline="0" dirty="0" smtClean="0">
                <a:solidFill>
                  <a:schemeClr val="tx1"/>
                </a:solidFill>
                <a:latin typeface="Times New Roman" pitchFamily="33" charset="0"/>
                <a:ea typeface="+mn-ea"/>
                <a:cs typeface="+mn-cs"/>
              </a:rPr>
              <a:t>address (RA) of a word to be read. If the word is contained in the cache, it is delivered</a:t>
            </a:r>
          </a:p>
          <a:p>
            <a:r>
              <a:rPr kumimoji="1" lang="en-US" sz="1200" kern="1200" baseline="0" dirty="0" smtClean="0">
                <a:solidFill>
                  <a:schemeClr val="tx1"/>
                </a:solidFill>
                <a:latin typeface="Times New Roman" pitchFamily="33" charset="0"/>
                <a:ea typeface="+mn-ea"/>
                <a:cs typeface="+mn-cs"/>
              </a:rPr>
              <a:t>to the processor. Otherwise, the block containing that word is loaded into the</a:t>
            </a:r>
          </a:p>
          <a:p>
            <a:r>
              <a:rPr kumimoji="1" lang="en-US" sz="1200" kern="1200" baseline="0" dirty="0" smtClean="0">
                <a:solidFill>
                  <a:schemeClr val="tx1"/>
                </a:solidFill>
                <a:latin typeface="Times New Roman" pitchFamily="33" charset="0"/>
                <a:ea typeface="+mn-ea"/>
                <a:cs typeface="+mn-cs"/>
              </a:rPr>
              <a:t>cache, and the word is delivered to the processor.</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extLst>
      <p:ext uri="{BB962C8B-B14F-4D97-AF65-F5344CB8AC3E}">
        <p14:creationId xmlns:p14="http://schemas.microsoft.com/office/powerpoint/2010/main" val="58953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C8EB7-64A6-2345-BE9F-FA0A456F7B44}" type="slidenum">
              <a:rPr lang="en-US"/>
              <a:pPr/>
              <a:t>13</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4.5 shows these last two</a:t>
            </a:r>
          </a:p>
          <a:p>
            <a:r>
              <a:rPr kumimoji="1" lang="en-US" sz="1200" kern="1200" baseline="0" dirty="0" smtClean="0">
                <a:solidFill>
                  <a:schemeClr val="tx1"/>
                </a:solidFill>
                <a:latin typeface="Times New Roman" pitchFamily="33" charset="0"/>
                <a:ea typeface="+mn-ea"/>
                <a:cs typeface="+mn-cs"/>
              </a:rPr>
              <a:t>operations occurring in parallel and reflects the organization shown in Figure 4.6,</a:t>
            </a:r>
          </a:p>
          <a:p>
            <a:r>
              <a:rPr kumimoji="1" lang="en-US" sz="1200" kern="1200" baseline="0" dirty="0" smtClean="0">
                <a:solidFill>
                  <a:schemeClr val="tx1"/>
                </a:solidFill>
                <a:latin typeface="Times New Roman" pitchFamily="33" charset="0"/>
                <a:ea typeface="+mn-ea"/>
                <a:cs typeface="+mn-cs"/>
              </a:rPr>
              <a:t>which is typical of contemporary cache organizations. In this organization, the cache</a:t>
            </a:r>
          </a:p>
          <a:p>
            <a:r>
              <a:rPr kumimoji="1" lang="en-US" sz="1200" kern="1200" baseline="0" dirty="0" smtClean="0">
                <a:solidFill>
                  <a:schemeClr val="tx1"/>
                </a:solidFill>
                <a:latin typeface="Times New Roman" pitchFamily="33" charset="0"/>
                <a:ea typeface="+mn-ea"/>
                <a:cs typeface="+mn-cs"/>
              </a:rPr>
              <a:t>connects to the processor via data, control, and address lines. The data and address</a:t>
            </a:r>
          </a:p>
          <a:p>
            <a:r>
              <a:rPr kumimoji="1" lang="en-US" sz="1200" kern="1200" baseline="0" dirty="0" smtClean="0">
                <a:solidFill>
                  <a:schemeClr val="tx1"/>
                </a:solidFill>
                <a:latin typeface="Times New Roman" pitchFamily="33" charset="0"/>
                <a:ea typeface="+mn-ea"/>
                <a:cs typeface="+mn-cs"/>
              </a:rPr>
              <a:t>lines also attach to data and address buffers, which attach to a system bus from</a:t>
            </a:r>
          </a:p>
          <a:p>
            <a:r>
              <a:rPr kumimoji="1" lang="en-US" sz="1200" kern="1200" baseline="0" dirty="0" smtClean="0">
                <a:solidFill>
                  <a:schemeClr val="tx1"/>
                </a:solidFill>
                <a:latin typeface="Times New Roman" pitchFamily="33" charset="0"/>
                <a:ea typeface="+mn-ea"/>
                <a:cs typeface="+mn-cs"/>
              </a:rPr>
              <a:t>which main memory is reached. When a cache hit occurs, the data and address buffers</a:t>
            </a:r>
          </a:p>
          <a:p>
            <a:r>
              <a:rPr kumimoji="1" lang="en-US" sz="1200" kern="1200" baseline="0" dirty="0" smtClean="0">
                <a:solidFill>
                  <a:schemeClr val="tx1"/>
                </a:solidFill>
                <a:latin typeface="Times New Roman" pitchFamily="33" charset="0"/>
                <a:ea typeface="+mn-ea"/>
                <a:cs typeface="+mn-cs"/>
              </a:rPr>
              <a:t>are disabled and communication is only between processor and cache, with no</a:t>
            </a:r>
          </a:p>
          <a:p>
            <a:r>
              <a:rPr kumimoji="1" lang="en-US" sz="1200" kern="1200" baseline="0" dirty="0" smtClean="0">
                <a:solidFill>
                  <a:schemeClr val="tx1"/>
                </a:solidFill>
                <a:latin typeface="Times New Roman" pitchFamily="33" charset="0"/>
                <a:ea typeface="+mn-ea"/>
                <a:cs typeface="+mn-cs"/>
              </a:rPr>
              <a:t>system bus traffic. When a cache miss occurs, the desired address is loaded onto the</a:t>
            </a:r>
          </a:p>
          <a:p>
            <a:r>
              <a:rPr kumimoji="1" lang="en-US" sz="1200" kern="1200" baseline="0" dirty="0" smtClean="0">
                <a:solidFill>
                  <a:schemeClr val="tx1"/>
                </a:solidFill>
                <a:latin typeface="Times New Roman" pitchFamily="33" charset="0"/>
                <a:ea typeface="+mn-ea"/>
                <a:cs typeface="+mn-cs"/>
              </a:rPr>
              <a:t>system bus and the data are returned through the data buffer to both the cache and</a:t>
            </a:r>
          </a:p>
          <a:p>
            <a:r>
              <a:rPr kumimoji="1" lang="en-US" sz="1200" kern="1200" baseline="0" dirty="0" smtClean="0">
                <a:solidFill>
                  <a:schemeClr val="tx1"/>
                </a:solidFill>
                <a:latin typeface="Times New Roman" pitchFamily="33" charset="0"/>
                <a:ea typeface="+mn-ea"/>
                <a:cs typeface="+mn-cs"/>
              </a:rPr>
              <a:t>the processor. In other organizations, the cache is physically interposed between</a:t>
            </a:r>
          </a:p>
          <a:p>
            <a:r>
              <a:rPr kumimoji="1" lang="en-US" sz="1200" kern="1200" baseline="0" dirty="0" smtClean="0">
                <a:solidFill>
                  <a:schemeClr val="tx1"/>
                </a:solidFill>
                <a:latin typeface="Times New Roman" pitchFamily="33" charset="0"/>
                <a:ea typeface="+mn-ea"/>
                <a:cs typeface="+mn-cs"/>
              </a:rPr>
              <a:t>the processor and the main memory for all data, address, and control lines. In this</a:t>
            </a:r>
          </a:p>
          <a:p>
            <a:r>
              <a:rPr kumimoji="1" lang="en-US" sz="1200" kern="1200" baseline="0" dirty="0" smtClean="0">
                <a:solidFill>
                  <a:schemeClr val="tx1"/>
                </a:solidFill>
                <a:latin typeface="Times New Roman" pitchFamily="33" charset="0"/>
                <a:ea typeface="+mn-ea"/>
                <a:cs typeface="+mn-cs"/>
              </a:rPr>
              <a:t>latter case, for a cache miss, the desired word is first read into the cache and then</a:t>
            </a:r>
          </a:p>
          <a:p>
            <a:r>
              <a:rPr kumimoji="1" lang="en-US" sz="1200" kern="1200" baseline="0" dirty="0" smtClean="0">
                <a:solidFill>
                  <a:schemeClr val="tx1"/>
                </a:solidFill>
                <a:latin typeface="Times New Roman" pitchFamily="33" charset="0"/>
                <a:ea typeface="+mn-ea"/>
                <a:cs typeface="+mn-cs"/>
              </a:rPr>
              <a:t>transferred from cache to processor.</a:t>
            </a:r>
            <a:endParaRPr lang="en-GB" dirty="0"/>
          </a:p>
        </p:txBody>
      </p:sp>
    </p:spTree>
    <p:extLst>
      <p:ext uri="{BB962C8B-B14F-4D97-AF65-F5344CB8AC3E}">
        <p14:creationId xmlns:p14="http://schemas.microsoft.com/office/powerpoint/2010/main" val="97056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extLst>
      <p:ext uri="{BB962C8B-B14F-4D97-AF65-F5344CB8AC3E}">
        <p14:creationId xmlns:p14="http://schemas.microsoft.com/office/powerpoint/2010/main" val="299242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extLst>
      <p:ext uri="{BB962C8B-B14F-4D97-AF65-F5344CB8AC3E}">
        <p14:creationId xmlns:p14="http://schemas.microsoft.com/office/powerpoint/2010/main" val="159981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extLst>
      <p:ext uri="{BB962C8B-B14F-4D97-AF65-F5344CB8AC3E}">
        <p14:creationId xmlns:p14="http://schemas.microsoft.com/office/powerpoint/2010/main" val="3969102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The first item in Table 4.2, cache size, has already been discussed. We would like the</a:t>
            </a:r>
          </a:p>
          <a:p>
            <a:r>
              <a:rPr kumimoji="1" lang="en-US" sz="1200" kern="1200" baseline="0" dirty="0" smtClean="0">
                <a:solidFill>
                  <a:schemeClr val="tx1"/>
                </a:solidFill>
                <a:latin typeface="Times New Roman" pitchFamily="33" charset="0"/>
                <a:ea typeface="+mn-ea"/>
                <a:cs typeface="+mn-cs"/>
              </a:rPr>
              <a:t>size of the cache to be small enough so that the overall average cost per bit is close</a:t>
            </a:r>
          </a:p>
          <a:p>
            <a:r>
              <a:rPr kumimoji="1" lang="en-US" sz="1200" kern="1200" baseline="0" dirty="0" smtClean="0">
                <a:solidFill>
                  <a:schemeClr val="tx1"/>
                </a:solidFill>
                <a:latin typeface="Times New Roman" pitchFamily="33" charset="0"/>
                <a:ea typeface="+mn-ea"/>
                <a:cs typeface="+mn-cs"/>
              </a:rPr>
              <a:t>to that of main memory alone and large enough so that the overall average access</a:t>
            </a:r>
          </a:p>
          <a:p>
            <a:r>
              <a:rPr kumimoji="1" lang="en-US" sz="1200" kern="1200" baseline="0" dirty="0" smtClean="0">
                <a:solidFill>
                  <a:schemeClr val="tx1"/>
                </a:solidFill>
                <a:latin typeface="Times New Roman" pitchFamily="33" charset="0"/>
                <a:ea typeface="+mn-ea"/>
                <a:cs typeface="+mn-cs"/>
              </a:rPr>
              <a:t>time is close to that of the cache alone. There are several other motivations for</a:t>
            </a:r>
          </a:p>
          <a:p>
            <a:r>
              <a:rPr kumimoji="1" lang="en-US" sz="1200" kern="1200" baseline="0" dirty="0" smtClean="0">
                <a:solidFill>
                  <a:schemeClr val="tx1"/>
                </a:solidFill>
                <a:latin typeface="Times New Roman" pitchFamily="33" charset="0"/>
                <a:ea typeface="+mn-ea"/>
                <a:cs typeface="+mn-cs"/>
              </a:rPr>
              <a:t>minimizing cache size. The larger the cache, the larger the number of gates involved</a:t>
            </a:r>
          </a:p>
          <a:p>
            <a:r>
              <a:rPr kumimoji="1" lang="en-US" sz="1200" kern="1200" baseline="0" dirty="0" smtClean="0">
                <a:solidFill>
                  <a:schemeClr val="tx1"/>
                </a:solidFill>
                <a:latin typeface="Times New Roman" pitchFamily="33" charset="0"/>
                <a:ea typeface="+mn-ea"/>
                <a:cs typeface="+mn-cs"/>
              </a:rPr>
              <a:t>in addressing the cache. The result is that large caches tend to be slightly slower</a:t>
            </a:r>
          </a:p>
          <a:p>
            <a:r>
              <a:rPr kumimoji="1" lang="en-US" sz="1200" kern="1200" baseline="0" dirty="0" smtClean="0">
                <a:solidFill>
                  <a:schemeClr val="tx1"/>
                </a:solidFill>
                <a:latin typeface="Times New Roman" pitchFamily="33" charset="0"/>
                <a:ea typeface="+mn-ea"/>
                <a:cs typeface="+mn-cs"/>
              </a:rPr>
              <a:t>than small ones—even when built with the same integrated circuit technology and</a:t>
            </a:r>
          </a:p>
          <a:p>
            <a:r>
              <a:rPr kumimoji="1" lang="en-US" sz="1200" kern="1200" baseline="0" dirty="0" smtClean="0">
                <a:solidFill>
                  <a:schemeClr val="tx1"/>
                </a:solidFill>
                <a:latin typeface="Times New Roman" pitchFamily="33" charset="0"/>
                <a:ea typeface="+mn-ea"/>
                <a:cs typeface="+mn-cs"/>
              </a:rPr>
              <a:t>put in the same place on chip and circuit board. The available chip and board area</a:t>
            </a:r>
          </a:p>
          <a:p>
            <a:r>
              <a:rPr kumimoji="1" lang="en-US" sz="1200" kern="1200" baseline="0" dirty="0" smtClean="0">
                <a:solidFill>
                  <a:schemeClr val="tx1"/>
                </a:solidFill>
                <a:latin typeface="Times New Roman" pitchFamily="33" charset="0"/>
                <a:ea typeface="+mn-ea"/>
                <a:cs typeface="+mn-cs"/>
              </a:rPr>
              <a:t>also limits cache size. Because the performance of the cache is very sensitive to the</a:t>
            </a:r>
          </a:p>
          <a:p>
            <a:r>
              <a:rPr kumimoji="1" lang="en-US" sz="1200" kern="1200" baseline="0" dirty="0" smtClean="0">
                <a:solidFill>
                  <a:schemeClr val="tx1"/>
                </a:solidFill>
                <a:latin typeface="Times New Roman" pitchFamily="33" charset="0"/>
                <a:ea typeface="+mn-ea"/>
                <a:cs typeface="+mn-cs"/>
              </a:rPr>
              <a:t>nature of the workload, it is impossible to arrive at a single “optimum” cache size.</a:t>
            </a:r>
          </a:p>
          <a:p>
            <a:r>
              <a:rPr kumimoji="1" lang="en-US" sz="1200" kern="1200" baseline="0" dirty="0" smtClean="0">
                <a:solidFill>
                  <a:schemeClr val="tx1"/>
                </a:solidFill>
                <a:latin typeface="Times New Roman" pitchFamily="33" charset="0"/>
                <a:ea typeface="+mn-ea"/>
                <a:cs typeface="+mn-cs"/>
              </a:rPr>
              <a:t>Table 4.3 lists the cache sizes of some current and past processors.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extLst>
      <p:ext uri="{BB962C8B-B14F-4D97-AF65-F5344CB8AC3E}">
        <p14:creationId xmlns:p14="http://schemas.microsoft.com/office/powerpoint/2010/main" val="1802849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18</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extLst>
      <p:ext uri="{BB962C8B-B14F-4D97-AF65-F5344CB8AC3E}">
        <p14:creationId xmlns:p14="http://schemas.microsoft.com/office/powerpoint/2010/main" val="4150736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19</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m</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dirty="0"/>
          </a:p>
        </p:txBody>
      </p:sp>
    </p:spTree>
    <p:extLst>
      <p:ext uri="{BB962C8B-B14F-4D97-AF65-F5344CB8AC3E}">
        <p14:creationId xmlns:p14="http://schemas.microsoft.com/office/powerpoint/2010/main" val="182153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Although seemingly simple in concept, computer memory exhibits perhaps the widest</a:t>
            </a:r>
          </a:p>
          <a:p>
            <a:r>
              <a:rPr kumimoji="1" lang="en-US" sz="1200" kern="1200" baseline="0" dirty="0" smtClean="0">
                <a:solidFill>
                  <a:schemeClr val="tx1"/>
                </a:solidFill>
                <a:latin typeface="Times New Roman" pitchFamily="33" charset="0"/>
                <a:ea typeface="+mn-ea"/>
                <a:cs typeface="+mn-cs"/>
              </a:rPr>
              <a:t>range of type, technology, organization, performance, and cost of any feature</a:t>
            </a:r>
          </a:p>
          <a:p>
            <a:r>
              <a:rPr kumimoji="1" lang="en-US" sz="1200" kern="1200" baseline="0" dirty="0" smtClean="0">
                <a:solidFill>
                  <a:schemeClr val="tx1"/>
                </a:solidFill>
                <a:latin typeface="Times New Roman" pitchFamily="33" charset="0"/>
                <a:ea typeface="+mn-ea"/>
                <a:cs typeface="+mn-cs"/>
              </a:rPr>
              <a:t>of a computer system. No single technology is optimal in satisfying the memory</a:t>
            </a:r>
          </a:p>
          <a:p>
            <a:r>
              <a:rPr kumimoji="1" lang="en-US" sz="1200" kern="1200" baseline="0" dirty="0" smtClean="0">
                <a:solidFill>
                  <a:schemeClr val="tx1"/>
                </a:solidFill>
                <a:latin typeface="Times New Roman" pitchFamily="33" charset="0"/>
                <a:ea typeface="+mn-ea"/>
                <a:cs typeface="+mn-cs"/>
              </a:rPr>
              <a:t>requirements for a computer system. As a consequence, the typical computer</a:t>
            </a:r>
          </a:p>
          <a:p>
            <a:r>
              <a:rPr kumimoji="1" lang="en-US" sz="1200" kern="1200" baseline="0" dirty="0" smtClean="0">
                <a:solidFill>
                  <a:schemeClr val="tx1"/>
                </a:solidFill>
                <a:latin typeface="Times New Roman" pitchFamily="33" charset="0"/>
                <a:ea typeface="+mn-ea"/>
                <a:cs typeface="+mn-cs"/>
              </a:rPr>
              <a:t>system is equipped with a hierarchy of memory subsystems, some internal to the</a:t>
            </a:r>
          </a:p>
          <a:p>
            <a:r>
              <a:rPr kumimoji="1" lang="en-US" sz="1200" kern="1200" baseline="0" dirty="0" smtClean="0">
                <a:solidFill>
                  <a:schemeClr val="tx1"/>
                </a:solidFill>
                <a:latin typeface="Times New Roman" pitchFamily="33" charset="0"/>
                <a:ea typeface="+mn-ea"/>
                <a:cs typeface="+mn-cs"/>
              </a:rPr>
              <a:t>system (directly accessible by the processor) and some external (accessible by the</a:t>
            </a:r>
          </a:p>
          <a:p>
            <a:r>
              <a:rPr kumimoji="1" lang="en-US" sz="1200" kern="1200" baseline="0" dirty="0" smtClean="0">
                <a:solidFill>
                  <a:schemeClr val="tx1"/>
                </a:solidFill>
                <a:latin typeface="Times New Roman" pitchFamily="33" charset="0"/>
                <a:ea typeface="+mn-ea"/>
                <a:cs typeface="+mn-cs"/>
              </a:rPr>
              <a:t>processor via an I/O module).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chapter and the next focus on internal memory elements, while Chapter 6</a:t>
            </a:r>
          </a:p>
          <a:p>
            <a:r>
              <a:rPr kumimoji="1" lang="en-US" sz="1200" kern="1200" baseline="0" dirty="0" smtClean="0">
                <a:solidFill>
                  <a:schemeClr val="tx1"/>
                </a:solidFill>
                <a:latin typeface="Times New Roman" pitchFamily="33" charset="0"/>
                <a:ea typeface="+mn-ea"/>
                <a:cs typeface="+mn-cs"/>
              </a:rPr>
              <a:t>is devoted to external memory. To begin, the first section examines key characteristics</a:t>
            </a:r>
          </a:p>
          <a:p>
            <a:r>
              <a:rPr kumimoji="1" lang="en-US" sz="1200" kern="1200" baseline="0" dirty="0" smtClean="0">
                <a:solidFill>
                  <a:schemeClr val="tx1"/>
                </a:solidFill>
                <a:latin typeface="Times New Roman" pitchFamily="33" charset="0"/>
                <a:ea typeface="+mn-ea"/>
                <a:cs typeface="+mn-cs"/>
              </a:rPr>
              <a:t>of computer memories. The remainder of the chapter examines an essential element</a:t>
            </a:r>
          </a:p>
          <a:p>
            <a:r>
              <a:rPr kumimoji="1" lang="en-US" sz="1200" kern="1200" baseline="0" dirty="0" smtClean="0">
                <a:solidFill>
                  <a:schemeClr val="tx1"/>
                </a:solidFill>
                <a:latin typeface="Times New Roman" pitchFamily="33" charset="0"/>
                <a:ea typeface="+mn-ea"/>
                <a:cs typeface="+mn-cs"/>
              </a:rPr>
              <a:t>of all modern computer systems: cache memory.</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2588158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20</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function is easily implemented using the main memory address.</a:t>
            </a:r>
          </a:p>
          <a:p>
            <a:r>
              <a:rPr kumimoji="1" lang="en-US" sz="1200" kern="1200" baseline="0" dirty="0" smtClean="0">
                <a:solidFill>
                  <a:schemeClr val="tx1"/>
                </a:solidFill>
                <a:latin typeface="Times New Roman" pitchFamily="33" charset="0"/>
                <a:ea typeface="+mn-ea"/>
                <a:cs typeface="+mn-cs"/>
              </a:rPr>
              <a:t>Figure 4.9 illustrates the general mechanism.</a:t>
            </a:r>
          </a:p>
          <a:p>
            <a:endParaRPr kumimoji="1" lang="en-US" sz="1200" kern="1200" baseline="0" dirty="0" smtClean="0">
              <a:solidFill>
                <a:schemeClr val="tx1"/>
              </a:solidFill>
              <a:latin typeface="Times New Roman" pitchFamily="33" charset="0"/>
              <a:ea typeface="+mn-ea"/>
              <a:cs typeface="+mn-cs"/>
            </a:endParaRPr>
          </a:p>
        </p:txBody>
      </p:sp>
    </p:spTree>
    <p:extLst>
      <p:ext uri="{BB962C8B-B14F-4D97-AF65-F5344CB8AC3E}">
        <p14:creationId xmlns:p14="http://schemas.microsoft.com/office/powerpoint/2010/main" val="2742764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4.10  Direct Mapping Example.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extLst>
      <p:ext uri="{BB962C8B-B14F-4D97-AF65-F5344CB8AC3E}">
        <p14:creationId xmlns:p14="http://schemas.microsoft.com/office/powerpoint/2010/main" val="78983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extLst>
      <p:ext uri="{BB962C8B-B14F-4D97-AF65-F5344CB8AC3E}">
        <p14:creationId xmlns:p14="http://schemas.microsoft.com/office/powerpoint/2010/main" val="1118090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smtClean="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smtClean="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smtClean="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smtClean="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smtClean="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smtClean="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23</a:t>
            </a:fld>
            <a:endParaRPr lang="en-US" dirty="0"/>
          </a:p>
        </p:txBody>
      </p:sp>
    </p:spTree>
    <p:extLst>
      <p:ext uri="{BB962C8B-B14F-4D97-AF65-F5344CB8AC3E}">
        <p14:creationId xmlns:p14="http://schemas.microsoft.com/office/powerpoint/2010/main" val="2896524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24</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extLst>
      <p:ext uri="{BB962C8B-B14F-4D97-AF65-F5344CB8AC3E}">
        <p14:creationId xmlns:p14="http://schemas.microsoft.com/office/powerpoint/2010/main" val="1074288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25</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extLst>
      <p:ext uri="{BB962C8B-B14F-4D97-AF65-F5344CB8AC3E}">
        <p14:creationId xmlns:p14="http://schemas.microsoft.com/office/powerpoint/2010/main" val="1888218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26</a:t>
            </a:fld>
            <a:endParaRPr lang="en-US" dirty="0"/>
          </a:p>
        </p:txBody>
      </p:sp>
    </p:spTree>
    <p:extLst>
      <p:ext uri="{BB962C8B-B14F-4D97-AF65-F5344CB8AC3E}">
        <p14:creationId xmlns:p14="http://schemas.microsoft.com/office/powerpoint/2010/main" val="648173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27</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extLst>
      <p:ext uri="{BB962C8B-B14F-4D97-AF65-F5344CB8AC3E}">
        <p14:creationId xmlns:p14="http://schemas.microsoft.com/office/powerpoint/2010/main" val="3324449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28</a:t>
            </a:fld>
            <a:endParaRPr lang="en-US" dirty="0"/>
          </a:p>
        </p:txBody>
      </p:sp>
    </p:spTree>
    <p:extLst>
      <p:ext uri="{BB962C8B-B14F-4D97-AF65-F5344CB8AC3E}">
        <p14:creationId xmlns:p14="http://schemas.microsoft.com/office/powerpoint/2010/main" val="1070225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29</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extLst>
      <p:ext uri="{BB962C8B-B14F-4D97-AF65-F5344CB8AC3E}">
        <p14:creationId xmlns:p14="http://schemas.microsoft.com/office/powerpoint/2010/main" val="320296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3</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endParaRPr lang="en-GB" dirty="0"/>
          </a:p>
        </p:txBody>
      </p:sp>
    </p:spTree>
    <p:extLst>
      <p:ext uri="{BB962C8B-B14F-4D97-AF65-F5344CB8AC3E}">
        <p14:creationId xmlns:p14="http://schemas.microsoft.com/office/powerpoint/2010/main" val="913387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30</a:t>
            </a:fld>
            <a:endParaRPr lang="en-US" dirty="0"/>
          </a:p>
        </p:txBody>
      </p:sp>
    </p:spTree>
    <p:extLst>
      <p:ext uri="{BB962C8B-B14F-4D97-AF65-F5344CB8AC3E}">
        <p14:creationId xmlns:p14="http://schemas.microsoft.com/office/powerpoint/2010/main" val="1369477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31</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extLst>
      <p:ext uri="{BB962C8B-B14F-4D97-AF65-F5344CB8AC3E}">
        <p14:creationId xmlns:p14="http://schemas.microsoft.com/office/powerpoint/2010/main" val="1883805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32</a:t>
            </a:fld>
            <a:endParaRPr lang="en-US" dirty="0"/>
          </a:p>
        </p:txBody>
      </p:sp>
    </p:spTree>
    <p:extLst>
      <p:ext uri="{BB962C8B-B14F-4D97-AF65-F5344CB8AC3E}">
        <p14:creationId xmlns:p14="http://schemas.microsoft.com/office/powerpoint/2010/main" val="3287899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33</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extLst>
      <p:ext uri="{BB962C8B-B14F-4D97-AF65-F5344CB8AC3E}">
        <p14:creationId xmlns:p14="http://schemas.microsoft.com/office/powerpoint/2010/main" val="3723840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34</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extLst>
      <p:ext uri="{BB962C8B-B14F-4D97-AF65-F5344CB8AC3E}">
        <p14:creationId xmlns:p14="http://schemas.microsoft.com/office/powerpoint/2010/main" val="4237334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35</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extLst>
      <p:ext uri="{BB962C8B-B14F-4D97-AF65-F5344CB8AC3E}">
        <p14:creationId xmlns:p14="http://schemas.microsoft.com/office/powerpoint/2010/main" val="3810972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36</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extLst>
      <p:ext uri="{BB962C8B-B14F-4D97-AF65-F5344CB8AC3E}">
        <p14:creationId xmlns:p14="http://schemas.microsoft.com/office/powerpoint/2010/main" val="3506006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37</a:t>
            </a:fld>
            <a:endParaRPr lang="en-US" dirty="0"/>
          </a:p>
        </p:txBody>
      </p:sp>
    </p:spTree>
    <p:extLst>
      <p:ext uri="{BB962C8B-B14F-4D97-AF65-F5344CB8AC3E}">
        <p14:creationId xmlns:p14="http://schemas.microsoft.com/office/powerpoint/2010/main" val="2075127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extLst>
      <p:ext uri="{BB962C8B-B14F-4D97-AF65-F5344CB8AC3E}">
        <p14:creationId xmlns:p14="http://schemas.microsoft.com/office/powerpoint/2010/main" val="4059998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39</a:t>
            </a:fld>
            <a:endParaRPr lang="en-US" dirty="0"/>
          </a:p>
        </p:txBody>
      </p:sp>
    </p:spTree>
    <p:extLst>
      <p:ext uri="{BB962C8B-B14F-4D97-AF65-F5344CB8AC3E}">
        <p14:creationId xmlns:p14="http://schemas.microsoft.com/office/powerpoint/2010/main" val="417202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extLst>
      <p:ext uri="{BB962C8B-B14F-4D97-AF65-F5344CB8AC3E}">
        <p14:creationId xmlns:p14="http://schemas.microsoft.com/office/powerpoint/2010/main" val="3434270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40</a:t>
            </a:fld>
            <a:endParaRPr lang="en-US" dirty="0"/>
          </a:p>
        </p:txBody>
      </p:sp>
    </p:spTree>
    <p:extLst>
      <p:ext uri="{BB962C8B-B14F-4D97-AF65-F5344CB8AC3E}">
        <p14:creationId xmlns:p14="http://schemas.microsoft.com/office/powerpoint/2010/main" val="4038699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8DB7E-F70F-EF4C-9576-FB6F9502F5EC}" type="slidenum">
              <a:rPr lang="en-US"/>
              <a:pPr/>
              <a:t>41</a:t>
            </a:fld>
            <a:endParaRPr lang="en-US" dirty="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evolution of cache organization is seen clearly in the evolution of Intel microprocessors</a:t>
            </a:r>
          </a:p>
          <a:p>
            <a:r>
              <a:rPr kumimoji="1" lang="en-US" sz="1200" kern="1200" baseline="0" dirty="0" smtClean="0">
                <a:solidFill>
                  <a:schemeClr val="tx1"/>
                </a:solidFill>
                <a:latin typeface="Times New Roman" pitchFamily="33" charset="0"/>
                <a:ea typeface="+mn-ea"/>
                <a:cs typeface="+mn-cs"/>
              </a:rPr>
              <a:t>(Table 4.4). The 80386 does not include an on-chip cache. The 80486</a:t>
            </a:r>
          </a:p>
          <a:p>
            <a:r>
              <a:rPr kumimoji="1" lang="en-US" sz="1200" kern="1200" baseline="0" dirty="0" smtClean="0">
                <a:solidFill>
                  <a:schemeClr val="tx1"/>
                </a:solidFill>
                <a:latin typeface="Times New Roman" pitchFamily="33" charset="0"/>
                <a:ea typeface="+mn-ea"/>
                <a:cs typeface="+mn-cs"/>
              </a:rPr>
              <a:t>includes a single on-chip cache of 8 Kbytes, using a line size of 16 bytes and a</a:t>
            </a:r>
          </a:p>
          <a:p>
            <a:r>
              <a:rPr kumimoji="1" lang="en-US" sz="1200" kern="1200" baseline="0" dirty="0" smtClean="0">
                <a:solidFill>
                  <a:schemeClr val="tx1"/>
                </a:solidFill>
                <a:latin typeface="Times New Roman" pitchFamily="33" charset="0"/>
                <a:ea typeface="+mn-ea"/>
                <a:cs typeface="+mn-cs"/>
              </a:rPr>
              <a:t>four-way set-associative organization. All of the Pentium processors include two</a:t>
            </a:r>
          </a:p>
          <a:p>
            <a:r>
              <a:rPr kumimoji="1" lang="en-US" sz="1200" kern="1200" baseline="0" dirty="0" smtClean="0">
                <a:solidFill>
                  <a:schemeClr val="tx1"/>
                </a:solidFill>
                <a:latin typeface="Times New Roman" pitchFamily="33" charset="0"/>
                <a:ea typeface="+mn-ea"/>
                <a:cs typeface="+mn-cs"/>
              </a:rPr>
              <a:t>on-chip L1 caches, one for data and one for instructions. For the Pentium 4, the</a:t>
            </a:r>
          </a:p>
          <a:p>
            <a:r>
              <a:rPr kumimoji="1" lang="en-US" sz="1200" kern="1200" baseline="0" dirty="0" smtClean="0">
                <a:solidFill>
                  <a:schemeClr val="tx1"/>
                </a:solidFill>
                <a:latin typeface="Times New Roman" pitchFamily="33" charset="0"/>
                <a:ea typeface="+mn-ea"/>
                <a:cs typeface="+mn-cs"/>
              </a:rPr>
              <a:t>L1 data cache is 16 Kbytes, using a line size of 64 bytes and a four-way set-associative</a:t>
            </a:r>
          </a:p>
          <a:p>
            <a:r>
              <a:rPr kumimoji="1" lang="en-US" sz="1200" kern="1200" baseline="0" dirty="0" smtClean="0">
                <a:solidFill>
                  <a:schemeClr val="tx1"/>
                </a:solidFill>
                <a:latin typeface="Times New Roman" pitchFamily="33" charset="0"/>
                <a:ea typeface="+mn-ea"/>
                <a:cs typeface="+mn-cs"/>
              </a:rPr>
              <a:t>organization. The Pentium 4 instruction cache is described subsequently. The</a:t>
            </a:r>
          </a:p>
          <a:p>
            <a:r>
              <a:rPr kumimoji="1" lang="en-US" sz="1200" kern="1200" baseline="0" dirty="0" smtClean="0">
                <a:solidFill>
                  <a:schemeClr val="tx1"/>
                </a:solidFill>
                <a:latin typeface="Times New Roman" pitchFamily="33" charset="0"/>
                <a:ea typeface="+mn-ea"/>
                <a:cs typeface="+mn-cs"/>
              </a:rPr>
              <a:t>Pentium II also includes an L2 cache that feeds both of the L1 caches. The L2 cache</a:t>
            </a:r>
          </a:p>
          <a:p>
            <a:r>
              <a:rPr kumimoji="1" lang="en-US" sz="1200" kern="1200" baseline="0" dirty="0" smtClean="0">
                <a:solidFill>
                  <a:schemeClr val="tx1"/>
                </a:solidFill>
                <a:latin typeface="Times New Roman" pitchFamily="33" charset="0"/>
                <a:ea typeface="+mn-ea"/>
                <a:cs typeface="+mn-cs"/>
              </a:rPr>
              <a:t>is eight-way set associative with a size of 512 kB and a line size of 128 bytes. An L3</a:t>
            </a:r>
          </a:p>
          <a:p>
            <a:r>
              <a:rPr kumimoji="1" lang="en-US" sz="1200" kern="1200" baseline="0" dirty="0" smtClean="0">
                <a:solidFill>
                  <a:schemeClr val="tx1"/>
                </a:solidFill>
                <a:latin typeface="Times New Roman" pitchFamily="33" charset="0"/>
                <a:ea typeface="+mn-ea"/>
                <a:cs typeface="+mn-cs"/>
              </a:rPr>
              <a:t>cache was added for the Pentium III and became on-chip with high-end versions of</a:t>
            </a:r>
          </a:p>
          <a:p>
            <a:r>
              <a:rPr kumimoji="1" lang="en-US" sz="1200" kern="1200" baseline="0" dirty="0" smtClean="0">
                <a:solidFill>
                  <a:schemeClr val="tx1"/>
                </a:solidFill>
                <a:latin typeface="Times New Roman" pitchFamily="33" charset="0"/>
                <a:ea typeface="+mn-ea"/>
                <a:cs typeface="+mn-cs"/>
              </a:rPr>
              <a:t>the Pentium 4.</a:t>
            </a:r>
            <a:endParaRPr lang="en-US" dirty="0"/>
          </a:p>
        </p:txBody>
      </p:sp>
    </p:spTree>
    <p:extLst>
      <p:ext uri="{BB962C8B-B14F-4D97-AF65-F5344CB8AC3E}">
        <p14:creationId xmlns:p14="http://schemas.microsoft.com/office/powerpoint/2010/main" val="4181975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33" charset="0"/>
                <a:ea typeface="+mn-ea"/>
                <a:cs typeface="+mn-cs"/>
              </a:rPr>
              <a:t>Figure 4.18 provides a simplified view of the Pentium 4 organization, highlighting</a:t>
            </a:r>
          </a:p>
          <a:p>
            <a:r>
              <a:rPr kumimoji="1" lang="en-US" sz="1200" kern="1200" baseline="0" dirty="0" smtClean="0">
                <a:solidFill>
                  <a:schemeClr val="tx1"/>
                </a:solidFill>
                <a:latin typeface="Times New Roman" pitchFamily="33" charset="0"/>
                <a:ea typeface="+mn-ea"/>
                <a:cs typeface="+mn-cs"/>
              </a:rPr>
              <a:t>the placement of the three caches. The processor core consists of four major</a:t>
            </a:r>
          </a:p>
          <a:p>
            <a:r>
              <a:rPr kumimoji="1" lang="en-US" sz="1200" kern="1200" baseline="0" dirty="0" smtClean="0">
                <a:solidFill>
                  <a:schemeClr val="tx1"/>
                </a:solidFill>
                <a:latin typeface="Times New Roman" pitchFamily="33" charset="0"/>
                <a:ea typeface="+mn-ea"/>
                <a:cs typeface="+mn-cs"/>
              </a:rPr>
              <a:t>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Fetch/decode unit: </a:t>
            </a:r>
            <a:r>
              <a:rPr kumimoji="1" lang="en-US" sz="1200" b="0" kern="1200" baseline="0" dirty="0" smtClean="0">
                <a:solidFill>
                  <a:schemeClr val="tx1"/>
                </a:solidFill>
                <a:latin typeface="Times New Roman" pitchFamily="33" charset="0"/>
                <a:ea typeface="+mn-ea"/>
                <a:cs typeface="+mn-cs"/>
              </a:rPr>
              <a:t>Fetches program instructions in order from the L2 cache,</a:t>
            </a:r>
          </a:p>
          <a:p>
            <a:r>
              <a:rPr kumimoji="1" lang="en-US" sz="1200" kern="1200" baseline="0" dirty="0" smtClean="0">
                <a:solidFill>
                  <a:schemeClr val="tx1"/>
                </a:solidFill>
                <a:latin typeface="Times New Roman" pitchFamily="33" charset="0"/>
                <a:ea typeface="+mn-ea"/>
                <a:cs typeface="+mn-cs"/>
              </a:rPr>
              <a:t>decodes these into a series of micro-operations, and stores the results in the L1</a:t>
            </a:r>
          </a:p>
          <a:p>
            <a:r>
              <a:rPr kumimoji="1" lang="en-US" sz="1200" kern="1200" baseline="0" dirty="0" smtClean="0">
                <a:solidFill>
                  <a:schemeClr val="tx1"/>
                </a:solidFill>
                <a:latin typeface="Times New Roman" pitchFamily="33" charset="0"/>
                <a:ea typeface="+mn-ea"/>
                <a:cs typeface="+mn-cs"/>
              </a:rPr>
              <a:t>instruction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Out-of-order execution logic: </a:t>
            </a:r>
            <a:r>
              <a:rPr kumimoji="1" lang="en-US" sz="1200" b="0" kern="1200" baseline="0" dirty="0" smtClean="0">
                <a:solidFill>
                  <a:schemeClr val="tx1"/>
                </a:solidFill>
                <a:latin typeface="Times New Roman" pitchFamily="33" charset="0"/>
                <a:ea typeface="+mn-ea"/>
                <a:cs typeface="+mn-cs"/>
              </a:rPr>
              <a:t>Schedules execution of the micro-operations</a:t>
            </a:r>
          </a:p>
          <a:p>
            <a:r>
              <a:rPr kumimoji="1" lang="en-US" sz="1200" kern="1200" baseline="0" dirty="0" smtClean="0">
                <a:solidFill>
                  <a:schemeClr val="tx1"/>
                </a:solidFill>
                <a:latin typeface="Times New Roman" pitchFamily="33" charset="0"/>
                <a:ea typeface="+mn-ea"/>
                <a:cs typeface="+mn-cs"/>
              </a:rPr>
              <a:t>subject to data dependencies and resource availability; thus, micro-operations</a:t>
            </a:r>
          </a:p>
          <a:p>
            <a:r>
              <a:rPr kumimoji="1" lang="en-US" sz="1200" kern="1200" baseline="0" dirty="0" smtClean="0">
                <a:solidFill>
                  <a:schemeClr val="tx1"/>
                </a:solidFill>
                <a:latin typeface="Times New Roman" pitchFamily="33" charset="0"/>
                <a:ea typeface="+mn-ea"/>
                <a:cs typeface="+mn-cs"/>
              </a:rPr>
              <a:t>may be scheduled for execution in a different order than they were fetched</a:t>
            </a:r>
          </a:p>
          <a:p>
            <a:r>
              <a:rPr kumimoji="1" lang="en-US" sz="1200" kern="1200" baseline="0" dirty="0" smtClean="0">
                <a:solidFill>
                  <a:schemeClr val="tx1"/>
                </a:solidFill>
                <a:latin typeface="Times New Roman" pitchFamily="33" charset="0"/>
                <a:ea typeface="+mn-ea"/>
                <a:cs typeface="+mn-cs"/>
              </a:rPr>
              <a:t>from the instruction stream. As time permits, this unit schedules speculative</a:t>
            </a:r>
          </a:p>
          <a:p>
            <a:r>
              <a:rPr kumimoji="1" lang="en-US" sz="1200" kern="1200" baseline="0" dirty="0" smtClean="0">
                <a:solidFill>
                  <a:schemeClr val="tx1"/>
                </a:solidFill>
                <a:latin typeface="Times New Roman" pitchFamily="33" charset="0"/>
                <a:ea typeface="+mn-ea"/>
                <a:cs typeface="+mn-cs"/>
              </a:rPr>
              <a:t>execution of micro-operations that may be required in the future.</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Execution units: </a:t>
            </a:r>
            <a:r>
              <a:rPr kumimoji="1" lang="en-US" sz="1200" b="0" kern="1200" baseline="0" dirty="0" smtClean="0">
                <a:solidFill>
                  <a:schemeClr val="tx1"/>
                </a:solidFill>
                <a:latin typeface="Times New Roman" pitchFamily="33" charset="0"/>
                <a:ea typeface="+mn-ea"/>
                <a:cs typeface="+mn-cs"/>
              </a:rPr>
              <a:t>These units executes micro-operations, fetching the required</a:t>
            </a:r>
          </a:p>
          <a:p>
            <a:r>
              <a:rPr kumimoji="1" lang="en-US" sz="1200" kern="1200" baseline="0" dirty="0" smtClean="0">
                <a:solidFill>
                  <a:schemeClr val="tx1"/>
                </a:solidFill>
                <a:latin typeface="Times New Roman" pitchFamily="33" charset="0"/>
                <a:ea typeface="+mn-ea"/>
                <a:cs typeface="+mn-cs"/>
              </a:rPr>
              <a:t>data from the L1 data cache and temporarily storing results in registers.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subsystem: </a:t>
            </a:r>
            <a:r>
              <a:rPr kumimoji="1" lang="en-US" sz="1200" b="0" kern="1200" baseline="0" dirty="0" smtClean="0">
                <a:solidFill>
                  <a:schemeClr val="tx1"/>
                </a:solidFill>
                <a:latin typeface="Times New Roman" pitchFamily="33" charset="0"/>
                <a:ea typeface="+mn-ea"/>
                <a:cs typeface="+mn-cs"/>
              </a:rPr>
              <a:t>This unit includes the L2 and L3 caches and the system</a:t>
            </a:r>
          </a:p>
          <a:p>
            <a:r>
              <a:rPr kumimoji="1" lang="en-US" sz="1200" kern="1200" baseline="0" dirty="0" smtClean="0">
                <a:solidFill>
                  <a:schemeClr val="tx1"/>
                </a:solidFill>
                <a:latin typeface="Times New Roman" pitchFamily="33" charset="0"/>
                <a:ea typeface="+mn-ea"/>
                <a:cs typeface="+mn-cs"/>
              </a:rPr>
              <a:t>bus, which is used to access main memory when the L1 and L2 caches have a</a:t>
            </a:r>
          </a:p>
          <a:p>
            <a:r>
              <a:rPr kumimoji="1" lang="en-US" sz="1200" kern="1200" baseline="0" dirty="0" smtClean="0">
                <a:solidFill>
                  <a:schemeClr val="tx1"/>
                </a:solidFill>
                <a:latin typeface="Times New Roman" pitchFamily="33" charset="0"/>
                <a:ea typeface="+mn-ea"/>
                <a:cs typeface="+mn-cs"/>
              </a:rPr>
              <a:t>cache miss and to access the system I/O resources.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Unlike the organization used in all previous Pentium models, and in most</a:t>
            </a:r>
          </a:p>
          <a:p>
            <a:r>
              <a:rPr kumimoji="1" lang="en-US" sz="1200" kern="1200" baseline="0" dirty="0" smtClean="0">
                <a:solidFill>
                  <a:schemeClr val="tx1"/>
                </a:solidFill>
                <a:latin typeface="Times New Roman" pitchFamily="33" charset="0"/>
                <a:ea typeface="+mn-ea"/>
                <a:cs typeface="+mn-cs"/>
              </a:rPr>
              <a:t>other processors, the Pentium 4 instruction cache sits between the instruction</a:t>
            </a:r>
          </a:p>
          <a:p>
            <a:r>
              <a:rPr kumimoji="1" lang="en-US" sz="1200" kern="1200" baseline="0" dirty="0" smtClean="0">
                <a:solidFill>
                  <a:schemeClr val="tx1"/>
                </a:solidFill>
                <a:latin typeface="Times New Roman" pitchFamily="33" charset="0"/>
                <a:ea typeface="+mn-ea"/>
                <a:cs typeface="+mn-cs"/>
              </a:rPr>
              <a:t>decode logic and the execution core. The reasoning behind this design decision is</a:t>
            </a:r>
          </a:p>
          <a:p>
            <a:r>
              <a:rPr kumimoji="1" lang="en-US" sz="1200" kern="1200" baseline="0" dirty="0" smtClean="0">
                <a:solidFill>
                  <a:schemeClr val="tx1"/>
                </a:solidFill>
                <a:latin typeface="Times New Roman" pitchFamily="33" charset="0"/>
                <a:ea typeface="+mn-ea"/>
                <a:cs typeface="+mn-cs"/>
              </a:rPr>
              <a:t>as follows: As discussed more fully in Chapter 16, the Pentium process decodes, or</a:t>
            </a:r>
          </a:p>
          <a:p>
            <a:r>
              <a:rPr kumimoji="1" lang="en-US" sz="1200" kern="1200" baseline="0" dirty="0" smtClean="0">
                <a:solidFill>
                  <a:schemeClr val="tx1"/>
                </a:solidFill>
                <a:latin typeface="Times New Roman" pitchFamily="33" charset="0"/>
                <a:ea typeface="+mn-ea"/>
                <a:cs typeface="+mn-cs"/>
              </a:rPr>
              <a:t>translates, Pentium machine instructions into simple RISC-like instructions called</a:t>
            </a:r>
          </a:p>
          <a:p>
            <a:r>
              <a:rPr kumimoji="1" lang="en-US" sz="1200" kern="1200" baseline="0" dirty="0" smtClean="0">
                <a:solidFill>
                  <a:schemeClr val="tx1"/>
                </a:solidFill>
                <a:latin typeface="Times New Roman" pitchFamily="33" charset="0"/>
                <a:ea typeface="+mn-ea"/>
                <a:cs typeface="+mn-cs"/>
              </a:rPr>
              <a:t>micro-operations. The use of simple, fixed-length micro-operations enables the use</a:t>
            </a:r>
          </a:p>
          <a:p>
            <a:r>
              <a:rPr kumimoji="1" lang="en-US" sz="1200" kern="1200" baseline="0" dirty="0" smtClean="0">
                <a:solidFill>
                  <a:schemeClr val="tx1"/>
                </a:solidFill>
                <a:latin typeface="Times New Roman" pitchFamily="33" charset="0"/>
                <a:ea typeface="+mn-ea"/>
                <a:cs typeface="+mn-cs"/>
              </a:rPr>
              <a:t>of superscalar pipelining and scheduling techniques that enhance performance.</a:t>
            </a:r>
          </a:p>
          <a:p>
            <a:r>
              <a:rPr kumimoji="1" lang="en-US" sz="1200" kern="1200" baseline="0" dirty="0" smtClean="0">
                <a:solidFill>
                  <a:schemeClr val="tx1"/>
                </a:solidFill>
                <a:latin typeface="Times New Roman" pitchFamily="33" charset="0"/>
                <a:ea typeface="+mn-ea"/>
                <a:cs typeface="+mn-cs"/>
              </a:rPr>
              <a:t>However, the Pentium machine instructions are cumbersome to decode; they have a</a:t>
            </a:r>
          </a:p>
          <a:p>
            <a:r>
              <a:rPr kumimoji="1" lang="en-US" sz="1200" kern="1200" baseline="0" dirty="0" smtClean="0">
                <a:solidFill>
                  <a:schemeClr val="tx1"/>
                </a:solidFill>
                <a:latin typeface="Times New Roman" pitchFamily="33" charset="0"/>
                <a:ea typeface="+mn-ea"/>
                <a:cs typeface="+mn-cs"/>
              </a:rPr>
              <a:t>variable number of bytes and many different options. It turns out that performance</a:t>
            </a:r>
          </a:p>
          <a:p>
            <a:r>
              <a:rPr kumimoji="1" lang="en-US" sz="1200" kern="1200" baseline="0" dirty="0" smtClean="0">
                <a:solidFill>
                  <a:schemeClr val="tx1"/>
                </a:solidFill>
                <a:latin typeface="Times New Roman" pitchFamily="33" charset="0"/>
                <a:ea typeface="+mn-ea"/>
                <a:cs typeface="+mn-cs"/>
              </a:rPr>
              <a:t>is enhanced if this decoding is done independently of the scheduling and pipelining</a:t>
            </a:r>
          </a:p>
          <a:p>
            <a:r>
              <a:rPr kumimoji="1" lang="en-US" sz="1200" kern="1200" baseline="0" dirty="0" smtClean="0">
                <a:solidFill>
                  <a:schemeClr val="tx1"/>
                </a:solidFill>
                <a:latin typeface="Times New Roman" pitchFamily="33" charset="0"/>
                <a:ea typeface="+mn-ea"/>
                <a:cs typeface="+mn-cs"/>
              </a:rPr>
              <a:t>logic. We return to this topic in Chapter 16.</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data cache employs a write-back policy: Data are written to main memory</a:t>
            </a:r>
          </a:p>
          <a:p>
            <a:r>
              <a:rPr kumimoji="1" lang="en-US" sz="1200" kern="1200" baseline="0" dirty="0" smtClean="0">
                <a:solidFill>
                  <a:schemeClr val="tx1"/>
                </a:solidFill>
                <a:latin typeface="Times New Roman" pitchFamily="33" charset="0"/>
                <a:ea typeface="+mn-ea"/>
                <a:cs typeface="+mn-cs"/>
              </a:rPr>
              <a:t>only when they are removed from the cache and there has been an update. The</a:t>
            </a:r>
          </a:p>
          <a:p>
            <a:r>
              <a:rPr kumimoji="1" lang="en-US" sz="1200" kern="1200" baseline="0" dirty="0" smtClean="0">
                <a:solidFill>
                  <a:schemeClr val="tx1"/>
                </a:solidFill>
                <a:latin typeface="Times New Roman" pitchFamily="33" charset="0"/>
                <a:ea typeface="+mn-ea"/>
                <a:cs typeface="+mn-cs"/>
              </a:rPr>
              <a:t>Pentium 4 processor can be dynamically configured to support write-through caching.</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42</a:t>
            </a:fld>
            <a:endParaRPr lang="en-US" dirty="0"/>
          </a:p>
        </p:txBody>
      </p:sp>
    </p:spTree>
    <p:extLst>
      <p:ext uri="{BB962C8B-B14F-4D97-AF65-F5344CB8AC3E}">
        <p14:creationId xmlns:p14="http://schemas.microsoft.com/office/powerpoint/2010/main" val="3860175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L1 data cache is controlled by two bits in one of the control registers,</a:t>
            </a:r>
          </a:p>
          <a:p>
            <a:r>
              <a:rPr kumimoji="1" lang="en-US" sz="1200" kern="1200" baseline="0" dirty="0" smtClean="0">
                <a:solidFill>
                  <a:schemeClr val="tx1"/>
                </a:solidFill>
                <a:latin typeface="Times New Roman" pitchFamily="33" charset="0"/>
                <a:ea typeface="+mn-ea"/>
                <a:cs typeface="+mn-cs"/>
              </a:rPr>
              <a:t>labeled the CD (cache disable) and NW (not write-through) bits (Table 4.5). There</a:t>
            </a:r>
          </a:p>
          <a:p>
            <a:r>
              <a:rPr kumimoji="1" lang="en-US" sz="1200" kern="1200" baseline="0" dirty="0" smtClean="0">
                <a:solidFill>
                  <a:schemeClr val="tx1"/>
                </a:solidFill>
                <a:latin typeface="Times New Roman" pitchFamily="33" charset="0"/>
                <a:ea typeface="+mn-ea"/>
                <a:cs typeface="+mn-cs"/>
              </a:rPr>
              <a:t>are also two Pentium 4 instructions that can be used to control the data cache: INVD</a:t>
            </a:r>
          </a:p>
          <a:p>
            <a:r>
              <a:rPr kumimoji="1" lang="en-US" sz="1200" kern="1200" baseline="0" dirty="0" smtClean="0">
                <a:solidFill>
                  <a:schemeClr val="tx1"/>
                </a:solidFill>
                <a:latin typeface="Times New Roman" pitchFamily="33" charset="0"/>
                <a:ea typeface="+mn-ea"/>
                <a:cs typeface="+mn-cs"/>
              </a:rPr>
              <a:t>invalidates (flushes) the internal cache memory and signals the external cache (if</a:t>
            </a:r>
          </a:p>
          <a:p>
            <a:r>
              <a:rPr kumimoji="1" lang="en-US" sz="1200" kern="1200" baseline="0" dirty="0" smtClean="0">
                <a:solidFill>
                  <a:schemeClr val="tx1"/>
                </a:solidFill>
                <a:latin typeface="Times New Roman" pitchFamily="33" charset="0"/>
                <a:ea typeface="+mn-ea"/>
                <a:cs typeface="+mn-cs"/>
              </a:rPr>
              <a:t>any) to invalidate. WBINVD writes back and invalidates internal cache and then</a:t>
            </a:r>
          </a:p>
          <a:p>
            <a:r>
              <a:rPr kumimoji="1" lang="en-US" sz="1200" kern="1200" baseline="0" dirty="0" smtClean="0">
                <a:solidFill>
                  <a:schemeClr val="tx1"/>
                </a:solidFill>
                <a:latin typeface="Times New Roman" pitchFamily="33" charset="0"/>
                <a:ea typeface="+mn-ea"/>
                <a:cs typeface="+mn-cs"/>
              </a:rPr>
              <a:t>writes back and invalidates external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Both the L2 and L3 caches are eight-way set-associative with a line size of</a:t>
            </a:r>
          </a:p>
          <a:p>
            <a:r>
              <a:rPr kumimoji="1" lang="en-US" sz="1200" kern="1200" baseline="0" dirty="0" smtClean="0">
                <a:solidFill>
                  <a:schemeClr val="tx1"/>
                </a:solidFill>
                <a:latin typeface="Times New Roman" pitchFamily="33" charset="0"/>
                <a:ea typeface="+mn-ea"/>
                <a:cs typeface="+mn-cs"/>
              </a:rPr>
              <a:t>128 bytes.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43</a:t>
            </a:fld>
            <a:endParaRPr lang="en-US" dirty="0"/>
          </a:p>
        </p:txBody>
      </p:sp>
    </p:spTree>
    <p:extLst>
      <p:ext uri="{BB962C8B-B14F-4D97-AF65-F5344CB8AC3E}">
        <p14:creationId xmlns:p14="http://schemas.microsoft.com/office/powerpoint/2010/main" val="1678820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ARM cache organization has evolved with the overall architecture of the ARM</a:t>
            </a:r>
          </a:p>
          <a:p>
            <a:r>
              <a:rPr kumimoji="1" lang="en-US" sz="1200" kern="1200" baseline="0" dirty="0" smtClean="0">
                <a:solidFill>
                  <a:schemeClr val="tx1"/>
                </a:solidFill>
                <a:latin typeface="Times New Roman" pitchFamily="33" charset="0"/>
                <a:ea typeface="+mn-ea"/>
                <a:cs typeface="+mn-cs"/>
              </a:rPr>
              <a:t>family, reflecting the relentless pursuit of performance that is the driving force for</a:t>
            </a:r>
          </a:p>
          <a:p>
            <a:r>
              <a:rPr kumimoji="1" lang="en-US" sz="1200" kern="1200" baseline="0" dirty="0" smtClean="0">
                <a:solidFill>
                  <a:schemeClr val="tx1"/>
                </a:solidFill>
                <a:latin typeface="Times New Roman" pitchFamily="33" charset="0"/>
                <a:ea typeface="+mn-ea"/>
                <a:cs typeface="+mn-cs"/>
              </a:rPr>
              <a:t>all microprocessor designers.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Table 4.6 shows this evolution. The ARM7 models used a unified L1 cache,</a:t>
            </a:r>
          </a:p>
          <a:p>
            <a:r>
              <a:rPr kumimoji="1" lang="en-US" sz="1200" kern="1200" baseline="0" dirty="0" smtClean="0">
                <a:solidFill>
                  <a:schemeClr val="tx1"/>
                </a:solidFill>
                <a:latin typeface="Times New Roman" pitchFamily="33" charset="0"/>
                <a:ea typeface="+mn-ea"/>
                <a:cs typeface="+mn-cs"/>
              </a:rPr>
              <a:t>while all subsequent models use a split instruction/data cache. All of the ARM</a:t>
            </a:r>
          </a:p>
          <a:p>
            <a:r>
              <a:rPr kumimoji="1" lang="en-US" sz="1200" kern="1200" baseline="0" dirty="0" smtClean="0">
                <a:solidFill>
                  <a:schemeClr val="tx1"/>
                </a:solidFill>
                <a:latin typeface="Times New Roman" pitchFamily="33" charset="0"/>
                <a:ea typeface="+mn-ea"/>
                <a:cs typeface="+mn-cs"/>
              </a:rPr>
              <a:t>designs use a set-associative cache, with the degree of associativity and the line size</a:t>
            </a:r>
          </a:p>
          <a:p>
            <a:r>
              <a:rPr kumimoji="1" lang="en-US" sz="1200" kern="1200" baseline="0" dirty="0" smtClean="0">
                <a:solidFill>
                  <a:schemeClr val="tx1"/>
                </a:solidFill>
                <a:latin typeface="Times New Roman" pitchFamily="33" charset="0"/>
                <a:ea typeface="+mn-ea"/>
                <a:cs typeface="+mn-cs"/>
              </a:rPr>
              <a:t>varying. ARM cached cores with an MMU use a logical cache for processor families</a:t>
            </a:r>
          </a:p>
          <a:p>
            <a:r>
              <a:rPr kumimoji="1" lang="en-US" sz="1200" kern="1200" baseline="0" dirty="0" smtClean="0">
                <a:solidFill>
                  <a:schemeClr val="tx1"/>
                </a:solidFill>
                <a:latin typeface="Times New Roman" pitchFamily="33" charset="0"/>
                <a:ea typeface="+mn-ea"/>
                <a:cs typeface="+mn-cs"/>
              </a:rPr>
              <a:t>ARM7 through ARM10, including the Intel StongARM and Intel Xscale processors.</a:t>
            </a:r>
          </a:p>
          <a:p>
            <a:r>
              <a:rPr kumimoji="1" lang="en-US" sz="1200" kern="1200" baseline="0" dirty="0" smtClean="0">
                <a:solidFill>
                  <a:schemeClr val="tx1"/>
                </a:solidFill>
                <a:latin typeface="Times New Roman" pitchFamily="33" charset="0"/>
                <a:ea typeface="+mn-ea"/>
                <a:cs typeface="+mn-cs"/>
              </a:rPr>
              <a:t>The ARM11 family uses a physical cache. The distinction between logical and</a:t>
            </a:r>
          </a:p>
          <a:p>
            <a:r>
              <a:rPr kumimoji="1" lang="en-US" sz="1200" kern="1200" baseline="0" dirty="0" smtClean="0">
                <a:solidFill>
                  <a:schemeClr val="tx1"/>
                </a:solidFill>
                <a:latin typeface="Times New Roman" pitchFamily="33" charset="0"/>
                <a:ea typeface="+mn-ea"/>
                <a:cs typeface="+mn-cs"/>
              </a:rPr>
              <a:t>physical cache is discussed earlier in this chapter (Figure 4.7).</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44</a:t>
            </a:fld>
            <a:endParaRPr lang="en-US" dirty="0"/>
          </a:p>
        </p:txBody>
      </p:sp>
    </p:spTree>
    <p:extLst>
      <p:ext uri="{BB962C8B-B14F-4D97-AF65-F5344CB8AC3E}">
        <p14:creationId xmlns:p14="http://schemas.microsoft.com/office/powerpoint/2010/main" val="1584778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33" charset="0"/>
                <a:ea typeface="+mn-ea"/>
                <a:cs typeface="+mn-cs"/>
              </a:rPr>
              <a:t>An interesting feature of the ARM architecture is the use of a small first-in-first-</a:t>
            </a:r>
          </a:p>
          <a:p>
            <a:r>
              <a:rPr kumimoji="1" lang="en-US" sz="1200" kern="1200" baseline="0" dirty="0" smtClean="0">
                <a:solidFill>
                  <a:schemeClr val="tx1"/>
                </a:solidFill>
                <a:latin typeface="Times New Roman" pitchFamily="33" charset="0"/>
                <a:ea typeface="+mn-ea"/>
                <a:cs typeface="+mn-cs"/>
              </a:rPr>
              <a:t>out (FIFO) write buffer to enhance memory write performance. The write</a:t>
            </a:r>
          </a:p>
          <a:p>
            <a:r>
              <a:rPr kumimoji="1" lang="en-US" sz="1200" kern="1200" baseline="0" dirty="0" smtClean="0">
                <a:solidFill>
                  <a:schemeClr val="tx1"/>
                </a:solidFill>
                <a:latin typeface="Times New Roman" pitchFamily="33" charset="0"/>
                <a:ea typeface="+mn-ea"/>
                <a:cs typeface="+mn-cs"/>
              </a:rPr>
              <a:t>buffer is interposed between the cache and main memory and consists of a set of</a:t>
            </a:r>
          </a:p>
          <a:p>
            <a:r>
              <a:rPr kumimoji="1" lang="en-US" sz="1200" kern="1200" baseline="0" dirty="0" smtClean="0">
                <a:solidFill>
                  <a:schemeClr val="tx1"/>
                </a:solidFill>
                <a:latin typeface="Times New Roman" pitchFamily="33" charset="0"/>
                <a:ea typeface="+mn-ea"/>
                <a:cs typeface="+mn-cs"/>
              </a:rPr>
              <a:t>addresses and a set of data words. The write buffer is small compared to the cache,</a:t>
            </a:r>
          </a:p>
          <a:p>
            <a:r>
              <a:rPr kumimoji="1" lang="en-US" sz="1200" kern="1200" baseline="0" dirty="0" smtClean="0">
                <a:solidFill>
                  <a:schemeClr val="tx1"/>
                </a:solidFill>
                <a:latin typeface="Times New Roman" pitchFamily="33" charset="0"/>
                <a:ea typeface="+mn-ea"/>
                <a:cs typeface="+mn-cs"/>
              </a:rPr>
              <a:t>and may hold up to four independent addresses. Typically, the write buffer is enabled</a:t>
            </a:r>
          </a:p>
          <a:p>
            <a:r>
              <a:rPr kumimoji="1" lang="en-US" sz="1200" kern="1200" baseline="0" dirty="0" smtClean="0">
                <a:solidFill>
                  <a:schemeClr val="tx1"/>
                </a:solidFill>
                <a:latin typeface="Times New Roman" pitchFamily="33" charset="0"/>
                <a:ea typeface="+mn-ea"/>
                <a:cs typeface="+mn-cs"/>
              </a:rPr>
              <a:t>for all of main memory, although it may be selectively disabled at the page</a:t>
            </a:r>
          </a:p>
          <a:p>
            <a:r>
              <a:rPr kumimoji="1" lang="en-US" sz="1200" kern="1200" baseline="0" dirty="0" smtClean="0">
                <a:solidFill>
                  <a:schemeClr val="tx1"/>
                </a:solidFill>
                <a:latin typeface="Times New Roman" pitchFamily="33" charset="0"/>
                <a:ea typeface="+mn-ea"/>
                <a:cs typeface="+mn-cs"/>
              </a:rPr>
              <a:t>level. Figure 4.19, taken from [SLOS04], shows the relationship among the write</a:t>
            </a:r>
          </a:p>
          <a:p>
            <a:r>
              <a:rPr kumimoji="1" lang="en-US" sz="1200" kern="1200" baseline="0" dirty="0" smtClean="0">
                <a:solidFill>
                  <a:schemeClr val="tx1"/>
                </a:solidFill>
                <a:latin typeface="Times New Roman" pitchFamily="33" charset="0"/>
                <a:ea typeface="+mn-ea"/>
                <a:cs typeface="+mn-cs"/>
              </a:rPr>
              <a:t>buffer, cache, and main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write buffer operates as follows: When the processor performs a write to</a:t>
            </a:r>
          </a:p>
          <a:p>
            <a:r>
              <a:rPr kumimoji="1" lang="en-US" sz="1200" kern="1200" baseline="0" dirty="0" smtClean="0">
                <a:solidFill>
                  <a:schemeClr val="tx1"/>
                </a:solidFill>
                <a:latin typeface="Times New Roman" pitchFamily="33" charset="0"/>
                <a:ea typeface="+mn-ea"/>
                <a:cs typeface="+mn-cs"/>
              </a:rPr>
              <a:t>a bufferable area, the data are placed in the write buffer at processor clock speed</a:t>
            </a:r>
          </a:p>
          <a:p>
            <a:r>
              <a:rPr kumimoji="1" lang="en-US" sz="1200" kern="1200" baseline="0" dirty="0" smtClean="0">
                <a:solidFill>
                  <a:schemeClr val="tx1"/>
                </a:solidFill>
                <a:latin typeface="Times New Roman" pitchFamily="33" charset="0"/>
                <a:ea typeface="+mn-ea"/>
                <a:cs typeface="+mn-cs"/>
              </a:rPr>
              <a:t>and the processor continues execution. A write occurs when data in the cache are</a:t>
            </a:r>
          </a:p>
          <a:p>
            <a:r>
              <a:rPr kumimoji="1" lang="en-US" sz="1200" kern="1200" baseline="0" dirty="0" smtClean="0">
                <a:solidFill>
                  <a:schemeClr val="tx1"/>
                </a:solidFill>
                <a:latin typeface="Times New Roman" pitchFamily="33" charset="0"/>
                <a:ea typeface="+mn-ea"/>
                <a:cs typeface="+mn-cs"/>
              </a:rPr>
              <a:t>written back to main memory. Thus, the data to be written are transferred from the</a:t>
            </a:r>
          </a:p>
          <a:p>
            <a:r>
              <a:rPr kumimoji="1" lang="en-US" sz="1200" kern="1200" baseline="0" dirty="0" smtClean="0">
                <a:solidFill>
                  <a:schemeClr val="tx1"/>
                </a:solidFill>
                <a:latin typeface="Times New Roman" pitchFamily="33" charset="0"/>
                <a:ea typeface="+mn-ea"/>
                <a:cs typeface="+mn-cs"/>
              </a:rPr>
              <a:t>cache to the write buffer. The write buffer then performs the external write in parallel.</a:t>
            </a:r>
          </a:p>
          <a:p>
            <a:r>
              <a:rPr kumimoji="1" lang="en-US" sz="1200" kern="1200" baseline="0" dirty="0" smtClean="0">
                <a:solidFill>
                  <a:schemeClr val="tx1"/>
                </a:solidFill>
                <a:latin typeface="Times New Roman" pitchFamily="33" charset="0"/>
                <a:ea typeface="+mn-ea"/>
                <a:cs typeface="+mn-cs"/>
              </a:rPr>
              <a:t>If, however, the write buffer is full (either because there are already the maximum</a:t>
            </a:r>
          </a:p>
          <a:p>
            <a:r>
              <a:rPr kumimoji="1" lang="en-US" sz="1200" kern="1200" baseline="0" dirty="0" smtClean="0">
                <a:solidFill>
                  <a:schemeClr val="tx1"/>
                </a:solidFill>
                <a:latin typeface="Times New Roman" pitchFamily="33" charset="0"/>
                <a:ea typeface="+mn-ea"/>
                <a:cs typeface="+mn-cs"/>
              </a:rPr>
              <a:t>number of words of data in the buffer or because there is no slot for the new</a:t>
            </a:r>
          </a:p>
          <a:p>
            <a:r>
              <a:rPr kumimoji="1" lang="en-US" sz="1200" kern="1200" baseline="0" dirty="0" smtClean="0">
                <a:solidFill>
                  <a:schemeClr val="tx1"/>
                </a:solidFill>
                <a:latin typeface="Times New Roman" pitchFamily="33" charset="0"/>
                <a:ea typeface="+mn-ea"/>
                <a:cs typeface="+mn-cs"/>
              </a:rPr>
              <a:t>address) then the processor is stalled until there is sufficient space in the buffer. As</a:t>
            </a:r>
          </a:p>
          <a:p>
            <a:r>
              <a:rPr kumimoji="1" lang="en-US" sz="1200" kern="1200" baseline="0" dirty="0" smtClean="0">
                <a:solidFill>
                  <a:schemeClr val="tx1"/>
                </a:solidFill>
                <a:latin typeface="Times New Roman" pitchFamily="33" charset="0"/>
                <a:ea typeface="+mn-ea"/>
                <a:cs typeface="+mn-cs"/>
              </a:rPr>
              <a:t>non-write operations proceed, the write buffer continues to write to main memory</a:t>
            </a:r>
          </a:p>
          <a:p>
            <a:r>
              <a:rPr kumimoji="1" lang="en-US" sz="1200" kern="1200" baseline="0" dirty="0" smtClean="0">
                <a:solidFill>
                  <a:schemeClr val="tx1"/>
                </a:solidFill>
                <a:latin typeface="Times New Roman" pitchFamily="33" charset="0"/>
                <a:ea typeface="+mn-ea"/>
                <a:cs typeface="+mn-cs"/>
              </a:rPr>
              <a:t>until the buffer is completely empty.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Data written to the write buffer are not available for reading back into the</a:t>
            </a:r>
          </a:p>
          <a:p>
            <a:r>
              <a:rPr kumimoji="1" lang="en-US" sz="1200" kern="1200" baseline="0" dirty="0" smtClean="0">
                <a:solidFill>
                  <a:schemeClr val="tx1"/>
                </a:solidFill>
                <a:latin typeface="Times New Roman" pitchFamily="33" charset="0"/>
                <a:ea typeface="+mn-ea"/>
                <a:cs typeface="+mn-cs"/>
              </a:rPr>
              <a:t>cache until the data have transferred from the write buffer to main memory. This</a:t>
            </a:r>
          </a:p>
          <a:p>
            <a:r>
              <a:rPr kumimoji="1" lang="en-US" sz="1200" kern="1200" baseline="0" dirty="0" smtClean="0">
                <a:solidFill>
                  <a:schemeClr val="tx1"/>
                </a:solidFill>
                <a:latin typeface="Times New Roman" pitchFamily="33" charset="0"/>
                <a:ea typeface="+mn-ea"/>
                <a:cs typeface="+mn-cs"/>
              </a:rPr>
              <a:t>is the principal reason that the write buffer is quite small. Even so, unless there</a:t>
            </a:r>
          </a:p>
          <a:p>
            <a:r>
              <a:rPr kumimoji="1" lang="en-US" sz="1200" kern="1200" baseline="0" dirty="0" smtClean="0">
                <a:solidFill>
                  <a:schemeClr val="tx1"/>
                </a:solidFill>
                <a:latin typeface="Times New Roman" pitchFamily="33" charset="0"/>
                <a:ea typeface="+mn-ea"/>
                <a:cs typeface="+mn-cs"/>
              </a:rPr>
              <a:t>is a high proportion of writes in an executing program, the write buffer improves</a:t>
            </a:r>
          </a:p>
          <a:p>
            <a:r>
              <a:rPr kumimoji="1" lang="en-US" sz="1200" kern="1200" baseline="0" dirty="0" smtClean="0">
                <a:solidFill>
                  <a:schemeClr val="tx1"/>
                </a:solidFill>
                <a:latin typeface="Times New Roman" pitchFamily="33" charset="0"/>
                <a:ea typeface="+mn-ea"/>
                <a:cs typeface="+mn-cs"/>
              </a:rPr>
              <a:t>performance.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extLst>
      <p:ext uri="{BB962C8B-B14F-4D97-AF65-F5344CB8AC3E}">
        <p14:creationId xmlns:p14="http://schemas.microsoft.com/office/powerpoint/2010/main" val="995457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46</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extLst>
      <p:ext uri="{BB962C8B-B14F-4D97-AF65-F5344CB8AC3E}">
        <p14:creationId xmlns:p14="http://schemas.microsoft.com/office/powerpoint/2010/main" val="209880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5</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extLst>
      <p:ext uri="{BB962C8B-B14F-4D97-AF65-F5344CB8AC3E}">
        <p14:creationId xmlns:p14="http://schemas.microsoft.com/office/powerpoint/2010/main" val="42457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6</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smtClean="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smtClean="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extLst>
      <p:ext uri="{BB962C8B-B14F-4D97-AF65-F5344CB8AC3E}">
        <p14:creationId xmlns:p14="http://schemas.microsoft.com/office/powerpoint/2010/main" val="159752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7</a:t>
            </a:fld>
            <a:endParaRPr lang="en-US" dirty="0"/>
          </a:p>
        </p:txBody>
      </p:sp>
    </p:spTree>
    <p:extLst>
      <p:ext uri="{BB962C8B-B14F-4D97-AF65-F5344CB8AC3E}">
        <p14:creationId xmlns:p14="http://schemas.microsoft.com/office/powerpoint/2010/main" val="227003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8</a:t>
            </a:fld>
            <a:endParaRPr lang="en-US" dirty="0"/>
          </a:p>
        </p:txBody>
      </p:sp>
    </p:spTree>
    <p:extLst>
      <p:ext uri="{BB962C8B-B14F-4D97-AF65-F5344CB8AC3E}">
        <p14:creationId xmlns:p14="http://schemas.microsoft.com/office/powerpoint/2010/main" val="261060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A typical hierarchy is illustrated in</a:t>
            </a:r>
          </a:p>
          <a:p>
            <a:r>
              <a:rPr kumimoji="1" lang="en-US" sz="1200" kern="1200" baseline="0" dirty="0" smtClean="0">
                <a:solidFill>
                  <a:schemeClr val="tx1"/>
                </a:solidFill>
                <a:latin typeface="Times New Roman" pitchFamily="33" charset="0"/>
                <a:ea typeface="+mn-ea"/>
                <a:cs typeface="+mn-cs"/>
              </a:rPr>
              <a:t>Figure 4.1. As one goes down the hierarchy, the following occur:</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a. Decreasing cost per bit</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b. Increasing capacity</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c. Increasing access time</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 Decreasing frequency of access of the memory by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Thus, smaller, more expensive, faster memories are supplemented by larger,</a:t>
            </a:r>
          </a:p>
          <a:p>
            <a:r>
              <a:rPr kumimoji="1" lang="en-US" sz="1200" kern="1200" baseline="0" dirty="0" smtClean="0">
                <a:solidFill>
                  <a:schemeClr val="tx1"/>
                </a:solidFill>
                <a:latin typeface="Times New Roman" pitchFamily="33" charset="0"/>
                <a:ea typeface="+mn-ea"/>
                <a:cs typeface="+mn-cs"/>
              </a:rPr>
              <a:t>cheaper, slower memories. The key to the success of this organization is item (d)</a:t>
            </a:r>
          </a:p>
          <a:p>
            <a:r>
              <a:rPr kumimoji="1" lang="en-US" sz="1200" kern="1200" baseline="0" dirty="0" smtClean="0">
                <a:solidFill>
                  <a:schemeClr val="tx1"/>
                </a:solidFill>
                <a:latin typeface="Times New Roman" pitchFamily="33" charset="0"/>
                <a:ea typeface="+mn-ea"/>
                <a:cs typeface="+mn-cs"/>
              </a:rPr>
              <a:t>:decreasing frequency of access. We examine this concept in greater detail when we</a:t>
            </a:r>
          </a:p>
          <a:p>
            <a:r>
              <a:rPr kumimoji="1" lang="en-US" sz="1200" kern="1200" baseline="0" dirty="0" smtClean="0">
                <a:solidFill>
                  <a:schemeClr val="tx1"/>
                </a:solidFill>
                <a:latin typeface="Times New Roman" pitchFamily="33" charset="0"/>
                <a:ea typeface="+mn-ea"/>
                <a:cs typeface="+mn-cs"/>
              </a:rPr>
              <a:t>discuss the cache, later in this chapter, and virtual memory in Chapter 8. A brief</a:t>
            </a:r>
          </a:p>
          <a:p>
            <a:r>
              <a:rPr kumimoji="1" lang="en-US" sz="1200" kern="1200" baseline="0" dirty="0" smtClean="0">
                <a:solidFill>
                  <a:schemeClr val="tx1"/>
                </a:solidFill>
                <a:latin typeface="Times New Roman" pitchFamily="33" charset="0"/>
                <a:ea typeface="+mn-ea"/>
                <a:cs typeface="+mn-cs"/>
              </a:rPr>
              <a:t>explanation is provided at this point.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use of two levels of memory to reduce average access time works in principle,</a:t>
            </a:r>
          </a:p>
          <a:p>
            <a:r>
              <a:rPr kumimoji="1" lang="en-US" sz="1200" kern="1200" baseline="0" dirty="0" smtClean="0">
                <a:solidFill>
                  <a:schemeClr val="tx1"/>
                </a:solidFill>
                <a:latin typeface="Times New Roman" pitchFamily="33" charset="0"/>
                <a:ea typeface="+mn-ea"/>
                <a:cs typeface="+mn-cs"/>
              </a:rPr>
              <a:t>but only if conditions (a) through (d) apply. By employing a variety of technologies,</a:t>
            </a:r>
          </a:p>
          <a:p>
            <a:r>
              <a:rPr kumimoji="1" lang="en-US" sz="1200" kern="1200" baseline="0" dirty="0" smtClean="0">
                <a:solidFill>
                  <a:schemeClr val="tx1"/>
                </a:solidFill>
                <a:latin typeface="Times New Roman" pitchFamily="33" charset="0"/>
                <a:ea typeface="+mn-ea"/>
                <a:cs typeface="+mn-cs"/>
              </a:rPr>
              <a:t>a spectrum of memory systems exists that satisfies conditions (a) through</a:t>
            </a:r>
          </a:p>
          <a:p>
            <a:r>
              <a:rPr kumimoji="1" lang="en-US" sz="1200" kern="1200" baseline="0" dirty="0" smtClean="0">
                <a:solidFill>
                  <a:schemeClr val="tx1"/>
                </a:solidFill>
                <a:latin typeface="Times New Roman" pitchFamily="33" charset="0"/>
                <a:ea typeface="+mn-ea"/>
                <a:cs typeface="+mn-cs"/>
              </a:rPr>
              <a:t>(c). Fortunately, condition (d) is also generally valid.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basis for the validity of condition (d) is a principle known as </a:t>
            </a:r>
            <a:r>
              <a:rPr kumimoji="1" lang="en-US" sz="1200" b="1" kern="1200" baseline="0" dirty="0" smtClean="0">
                <a:solidFill>
                  <a:schemeClr val="tx1"/>
                </a:solidFill>
                <a:latin typeface="Times New Roman" pitchFamily="33" charset="0"/>
                <a:ea typeface="+mn-ea"/>
                <a:cs typeface="+mn-cs"/>
              </a:rPr>
              <a:t>locality of</a:t>
            </a:r>
          </a:p>
          <a:p>
            <a:r>
              <a:rPr kumimoji="1" lang="en-US" sz="1200" b="1" kern="1200" baseline="0" dirty="0" smtClean="0">
                <a:solidFill>
                  <a:schemeClr val="tx1"/>
                </a:solidFill>
                <a:latin typeface="Times New Roman" pitchFamily="33" charset="0"/>
                <a:ea typeface="+mn-ea"/>
                <a:cs typeface="+mn-cs"/>
              </a:rPr>
              <a:t>reference [DENN68]. </a:t>
            </a:r>
            <a:r>
              <a:rPr kumimoji="1" lang="en-US" sz="1200" b="0" kern="1200" baseline="0" dirty="0" smtClean="0">
                <a:solidFill>
                  <a:schemeClr val="tx1"/>
                </a:solidFill>
                <a:latin typeface="Times New Roman" pitchFamily="33" charset="0"/>
                <a:ea typeface="+mn-ea"/>
                <a:cs typeface="+mn-cs"/>
              </a:rPr>
              <a:t>During the course of execution of a program, memory references</a:t>
            </a:r>
          </a:p>
          <a:p>
            <a:r>
              <a:rPr kumimoji="1" lang="en-US" sz="1200" kern="1200" baseline="0" dirty="0" smtClean="0">
                <a:solidFill>
                  <a:schemeClr val="tx1"/>
                </a:solidFill>
                <a:latin typeface="Times New Roman" pitchFamily="33" charset="0"/>
                <a:ea typeface="+mn-ea"/>
                <a:cs typeface="+mn-cs"/>
              </a:rPr>
              <a:t>by the processor, for both instructions and data, tend to cluster. Programs</a:t>
            </a:r>
          </a:p>
          <a:p>
            <a:r>
              <a:rPr kumimoji="1" lang="en-US" sz="1200" kern="1200" baseline="0" dirty="0" smtClean="0">
                <a:solidFill>
                  <a:schemeClr val="tx1"/>
                </a:solidFill>
                <a:latin typeface="Times New Roman" pitchFamily="33" charset="0"/>
                <a:ea typeface="+mn-ea"/>
                <a:cs typeface="+mn-cs"/>
              </a:rPr>
              <a:t>typically contain a number of iterative loops and subroutines. Once a loop or subroutine</a:t>
            </a:r>
          </a:p>
          <a:p>
            <a:r>
              <a:rPr kumimoji="1" lang="en-US" sz="1200" kern="1200" baseline="0" dirty="0" smtClean="0">
                <a:solidFill>
                  <a:schemeClr val="tx1"/>
                </a:solidFill>
                <a:latin typeface="Times New Roman" pitchFamily="33" charset="0"/>
                <a:ea typeface="+mn-ea"/>
                <a:cs typeface="+mn-cs"/>
              </a:rPr>
              <a:t>is entered, there are repeated references to a small set of instructions.</a:t>
            </a:r>
          </a:p>
          <a:p>
            <a:r>
              <a:rPr kumimoji="1" lang="en-US" sz="1200" kern="1200" baseline="0" dirty="0" smtClean="0">
                <a:solidFill>
                  <a:schemeClr val="tx1"/>
                </a:solidFill>
                <a:latin typeface="Times New Roman" pitchFamily="33" charset="0"/>
                <a:ea typeface="+mn-ea"/>
                <a:cs typeface="+mn-cs"/>
              </a:rPr>
              <a:t>Similarly, operations on tables and arrays involve access to a clustered set of data</a:t>
            </a:r>
          </a:p>
          <a:p>
            <a:r>
              <a:rPr kumimoji="1" lang="en-US" sz="1200" kern="1200" baseline="0" dirty="0" smtClean="0">
                <a:solidFill>
                  <a:schemeClr val="tx1"/>
                </a:solidFill>
                <a:latin typeface="Times New Roman" pitchFamily="33" charset="0"/>
                <a:ea typeface="+mn-ea"/>
                <a:cs typeface="+mn-cs"/>
              </a:rPr>
              <a:t>words. Over a long period of time, the clusters in use change, but over a short period</a:t>
            </a:r>
          </a:p>
          <a:p>
            <a:r>
              <a:rPr kumimoji="1" lang="en-US" sz="1200" kern="1200" baseline="0" dirty="0" smtClean="0">
                <a:solidFill>
                  <a:schemeClr val="tx1"/>
                </a:solidFill>
                <a:latin typeface="Times New Roman" pitchFamily="33" charset="0"/>
                <a:ea typeface="+mn-ea"/>
                <a:cs typeface="+mn-cs"/>
              </a:rPr>
              <a:t>of time, the processor is primarily working with fixed clusters of memory references.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Accordingly, it is possible to organize data across the hierarchy such that the</a:t>
            </a:r>
          </a:p>
          <a:p>
            <a:r>
              <a:rPr kumimoji="1" lang="en-US" sz="1200" kern="1200" baseline="0" dirty="0" smtClean="0">
                <a:solidFill>
                  <a:schemeClr val="tx1"/>
                </a:solidFill>
                <a:latin typeface="Times New Roman" pitchFamily="33" charset="0"/>
                <a:ea typeface="+mn-ea"/>
                <a:cs typeface="+mn-cs"/>
              </a:rPr>
              <a:t>percentage of accesses to each successively lower level is substantially less than that</a:t>
            </a:r>
          </a:p>
          <a:p>
            <a:r>
              <a:rPr kumimoji="1" lang="en-US" sz="1200" kern="1200" baseline="0" dirty="0" smtClean="0">
                <a:solidFill>
                  <a:schemeClr val="tx1"/>
                </a:solidFill>
                <a:latin typeface="Times New Roman" pitchFamily="33" charset="0"/>
                <a:ea typeface="+mn-ea"/>
                <a:cs typeface="+mn-cs"/>
              </a:rPr>
              <a:t>of the level above. Consider the two-level example already presented. Let level 2</a:t>
            </a:r>
          </a:p>
          <a:p>
            <a:r>
              <a:rPr kumimoji="1" lang="en-US" sz="1200" kern="1200" baseline="0" dirty="0" smtClean="0">
                <a:solidFill>
                  <a:schemeClr val="tx1"/>
                </a:solidFill>
                <a:latin typeface="Times New Roman" pitchFamily="33" charset="0"/>
                <a:ea typeface="+mn-ea"/>
                <a:cs typeface="+mn-cs"/>
              </a:rPr>
              <a:t>memory contains all program instructions and data. The current clusters can be</a:t>
            </a:r>
          </a:p>
          <a:p>
            <a:r>
              <a:rPr kumimoji="1" lang="en-US" sz="1200" kern="1200" baseline="0" dirty="0" smtClean="0">
                <a:solidFill>
                  <a:schemeClr val="tx1"/>
                </a:solidFill>
                <a:latin typeface="Times New Roman" pitchFamily="33" charset="0"/>
                <a:ea typeface="+mn-ea"/>
                <a:cs typeface="+mn-cs"/>
              </a:rPr>
              <a:t>temporarily placed in level 1. From time to time, one of the clusters in level 1 will</a:t>
            </a:r>
          </a:p>
          <a:p>
            <a:r>
              <a:rPr kumimoji="1" lang="en-US" sz="1200" kern="1200" baseline="0" dirty="0" smtClean="0">
                <a:solidFill>
                  <a:schemeClr val="tx1"/>
                </a:solidFill>
                <a:latin typeface="Times New Roman" pitchFamily="33" charset="0"/>
                <a:ea typeface="+mn-ea"/>
                <a:cs typeface="+mn-cs"/>
              </a:rPr>
              <a:t>have to be swapped back to level 2 to make room for a new cluster coming in to</a:t>
            </a:r>
          </a:p>
          <a:p>
            <a:r>
              <a:rPr kumimoji="1" lang="en-US" sz="1200" kern="1200" baseline="0" dirty="0" smtClean="0">
                <a:solidFill>
                  <a:schemeClr val="tx1"/>
                </a:solidFill>
                <a:latin typeface="Times New Roman" pitchFamily="33" charset="0"/>
                <a:ea typeface="+mn-ea"/>
                <a:cs typeface="+mn-cs"/>
              </a:rPr>
              <a:t>level 1. On average, however, most references will be to instructions and data contained</a:t>
            </a:r>
          </a:p>
          <a:p>
            <a:r>
              <a:rPr kumimoji="1" lang="en-US" sz="1200" kern="1200" baseline="0" dirty="0" smtClean="0">
                <a:solidFill>
                  <a:schemeClr val="tx1"/>
                </a:solidFill>
                <a:latin typeface="Times New Roman" pitchFamily="33" charset="0"/>
                <a:ea typeface="+mn-ea"/>
                <a:cs typeface="+mn-cs"/>
              </a:rPr>
              <a:t>in level 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principle can be applied across more than two levels of memory, as suggested</a:t>
            </a:r>
          </a:p>
          <a:p>
            <a:r>
              <a:rPr kumimoji="1" lang="en-US" sz="1200" kern="1200" baseline="0" dirty="0" smtClean="0">
                <a:solidFill>
                  <a:schemeClr val="tx1"/>
                </a:solidFill>
                <a:latin typeface="Times New Roman" pitchFamily="33" charset="0"/>
                <a:ea typeface="+mn-ea"/>
                <a:cs typeface="+mn-cs"/>
              </a:rPr>
              <a:t>by the hierarchy shown in Figure 4.1. The fastest, smallest, and most expensive</a:t>
            </a:r>
          </a:p>
          <a:p>
            <a:r>
              <a:rPr kumimoji="1" lang="en-US" sz="1200" kern="1200" baseline="0" dirty="0" smtClean="0">
                <a:solidFill>
                  <a:schemeClr val="tx1"/>
                </a:solidFill>
                <a:latin typeface="Times New Roman" pitchFamily="33" charset="0"/>
                <a:ea typeface="+mn-ea"/>
                <a:cs typeface="+mn-cs"/>
              </a:rPr>
              <a:t>type of memory consists of the registers internal to the processor. Typically, a</a:t>
            </a:r>
          </a:p>
          <a:p>
            <a:r>
              <a:rPr kumimoji="1" lang="en-US" sz="1200" kern="1200" baseline="0" dirty="0" smtClean="0">
                <a:solidFill>
                  <a:schemeClr val="tx1"/>
                </a:solidFill>
                <a:latin typeface="Times New Roman" pitchFamily="33" charset="0"/>
                <a:ea typeface="+mn-ea"/>
                <a:cs typeface="+mn-cs"/>
              </a:rPr>
              <a:t>processor will contain a few dozen such registers, although some machines contain</a:t>
            </a:r>
          </a:p>
          <a:p>
            <a:r>
              <a:rPr kumimoji="1" lang="en-US" sz="1200" kern="1200" baseline="0" dirty="0" smtClean="0">
                <a:solidFill>
                  <a:schemeClr val="tx1"/>
                </a:solidFill>
                <a:latin typeface="Times New Roman" pitchFamily="33" charset="0"/>
                <a:ea typeface="+mn-ea"/>
                <a:cs typeface="+mn-cs"/>
              </a:rPr>
              <a:t>hundreds of registers. Main memory is the principal internal memory system of</a:t>
            </a:r>
          </a:p>
          <a:p>
            <a:r>
              <a:rPr kumimoji="1" lang="en-US" sz="1200" kern="1200" baseline="0" dirty="0" smtClean="0">
                <a:solidFill>
                  <a:schemeClr val="tx1"/>
                </a:solidFill>
                <a:latin typeface="Times New Roman" pitchFamily="33" charset="0"/>
                <a:ea typeface="+mn-ea"/>
                <a:cs typeface="+mn-cs"/>
              </a:rPr>
              <a:t>the computer. Each location in main memory has a unique address. Main memory</a:t>
            </a:r>
          </a:p>
          <a:p>
            <a:r>
              <a:rPr kumimoji="1" lang="en-US" sz="1200" kern="1200" baseline="0" dirty="0" smtClean="0">
                <a:solidFill>
                  <a:schemeClr val="tx1"/>
                </a:solidFill>
                <a:latin typeface="Times New Roman" pitchFamily="33" charset="0"/>
                <a:ea typeface="+mn-ea"/>
                <a:cs typeface="+mn-cs"/>
              </a:rPr>
              <a:t>is usually extended with a higher-speed, smaller cache. The cache is not usually</a:t>
            </a:r>
          </a:p>
          <a:p>
            <a:r>
              <a:rPr kumimoji="1" lang="en-US" sz="1200" kern="1200" baseline="0" dirty="0" smtClean="0">
                <a:solidFill>
                  <a:schemeClr val="tx1"/>
                </a:solidFill>
                <a:latin typeface="Times New Roman" pitchFamily="33" charset="0"/>
                <a:ea typeface="+mn-ea"/>
                <a:cs typeface="+mn-cs"/>
              </a:rPr>
              <a:t>visible to the programmer or, indeed, to the processor. It is a device for staging</a:t>
            </a:r>
          </a:p>
          <a:p>
            <a:r>
              <a:rPr kumimoji="1" lang="en-US" sz="1200" kern="1200" baseline="0" dirty="0" smtClean="0">
                <a:solidFill>
                  <a:schemeClr val="tx1"/>
                </a:solidFill>
                <a:latin typeface="Times New Roman" pitchFamily="33" charset="0"/>
                <a:ea typeface="+mn-ea"/>
                <a:cs typeface="+mn-cs"/>
              </a:rPr>
              <a:t>the movement of data between main memory and processor registers to improve</a:t>
            </a:r>
          </a:p>
          <a:p>
            <a:r>
              <a:rPr kumimoji="1" lang="en-US" sz="1200" kern="1200" baseline="0" dirty="0" smtClean="0">
                <a:solidFill>
                  <a:schemeClr val="tx1"/>
                </a:solidFill>
                <a:latin typeface="Times New Roman" pitchFamily="33" charset="0"/>
                <a:ea typeface="+mn-ea"/>
                <a:cs typeface="+mn-cs"/>
              </a:rPr>
              <a:t>performance.</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9</a:t>
            </a:fld>
            <a:endParaRPr lang="en-US" dirty="0"/>
          </a:p>
        </p:txBody>
      </p:sp>
    </p:spTree>
    <p:extLst>
      <p:ext uri="{BB962C8B-B14F-4D97-AF65-F5344CB8AC3E}">
        <p14:creationId xmlns:p14="http://schemas.microsoft.com/office/powerpoint/2010/main" val="26539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3/3/2020</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3/3/2020</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3/3/2020</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3/3/2020</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3/3/2020</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3/3/2020</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3/3/2020</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3/3/2020</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3/3/2020</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3/3/2020</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3/3/2020</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3/3/2020</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3/3/2020</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3/3/2020</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3.pd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52.pd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54.pd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56.pdf"/><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a:effectLst>
                  <a:outerShdw blurRad="38100" dist="38100" dir="2700000" algn="tl">
                    <a:srgbClr val="000000">
                      <a:alpha val="43137"/>
                    </a:srgbClr>
                  </a:outerShdw>
                </a:effectLst>
              </a:rPr>
              <a:t>Cache and Main Memory</a:t>
            </a: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27273"/>
              <a:stretch>
                <a:fillRect/>
              </a:stretch>
            </p:blipFill>
          </mc:Choice>
          <mc:Fallback>
            <p:blipFill>
              <a:blip r:embed="rId4"/>
              <a:srcRect t="909" b="27273"/>
              <a:stretch>
                <a:fillRect/>
              </a:stretch>
            </p:blipFill>
          </mc:Fallback>
        </mc:AlternateContent>
        <p:spPr>
          <a:xfrm>
            <a:off x="1752600" y="914400"/>
            <a:ext cx="6395178" cy="5943600"/>
          </a:xfrm>
          <a:prstGeom prst="rect">
            <a:avLst/>
          </a:prstGeom>
        </p:spPr>
      </p:pic>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5882"/>
              <a:stretch>
                <a:fillRect/>
              </a:stretch>
            </p:blipFill>
          </mc:Choice>
          <mc:Fallback>
            <p:blipFill>
              <a:blip r:embed="rId4"/>
              <a:srcRect l="4545" t="9412" r="4545" b="5882"/>
              <a:stretch>
                <a:fillRect/>
              </a:stretch>
            </p:blipFill>
          </mc:Fallback>
        </mc:AlternateContent>
        <p:spPr>
          <a:xfrm>
            <a:off x="533400" y="1048982"/>
            <a:ext cx="8068087" cy="5809018"/>
          </a:xfrm>
          <a:prstGeom prst="rect">
            <a:avLst/>
          </a:prstGeom>
        </p:spPr>
      </p:pic>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5486400" y="762000"/>
            <a:ext cx="4038600" cy="1725612"/>
          </a:xfrm>
        </p:spPr>
        <p:txBody>
          <a:bodyPr/>
          <a:lstStyle/>
          <a:p>
            <a:r>
              <a:rPr lang="en-GB" dirty="0">
                <a:effectLst>
                  <a:outerShdw blurRad="38100" dist="38100" dir="2700000" algn="tl">
                    <a:srgbClr val="000000">
                      <a:alpha val="43137"/>
                    </a:srgbClr>
                  </a:outerShdw>
                </a:effectLst>
              </a:rPr>
              <a:t>Cache Read </a:t>
            </a:r>
            <a:r>
              <a:rPr lang="en-GB" dirty="0" smtClean="0">
                <a:effectLst>
                  <a:outerShdw blurRad="38100" dist="38100" dir="2700000" algn="tl">
                    <a:srgbClr val="000000">
                      <a:alpha val="43137"/>
                    </a:srgbClr>
                  </a:outerShdw>
                </a:effectLst>
              </a:rPr>
              <a:t>Operation</a:t>
            </a:r>
            <a:endParaRPr lang="en-GB" dirty="0">
              <a:effectLst>
                <a:outerShdw blurRad="38100" dist="38100" dir="2700000" algn="tl">
                  <a:srgbClr val="000000">
                    <a:alpha val="43137"/>
                  </a:srgbClr>
                </a:outerShdw>
              </a:effectLst>
            </a:endParaRPr>
          </a:p>
        </p:txBody>
      </p:sp>
      <p:pic>
        <p:nvPicPr>
          <p:cNvPr id="5" name="Picture 4"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1" b="9091"/>
              <a:stretch>
                <a:fillRect/>
              </a:stretch>
            </p:blipFill>
          </mc:Choice>
          <mc:Fallback>
            <p:blipFill>
              <a:blip r:embed="rId4"/>
              <a:srcRect t="9091" b="9091"/>
              <a:stretch>
                <a:fillRect/>
              </a:stretch>
            </p:blipFill>
          </mc:Fallback>
        </mc:AlternateContent>
        <p:spPr>
          <a:xfrm>
            <a:off x="914400" y="583109"/>
            <a:ext cx="5926282" cy="6274891"/>
          </a:xfrm>
          <a:prstGeom prst="rect">
            <a:avLst/>
          </a:prstGeom>
        </p:spPr>
      </p:pic>
    </p:spTree>
  </p:cSld>
  <p:clrMapOvr>
    <a:masterClrMapping/>
  </p:clrMapOvr>
  <p:transition spd="med">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Typical Cache Organization</a:t>
            </a:r>
            <a:endParaRPr lang="en-GB"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13636"/>
              <a:stretch>
                <a:fillRect/>
              </a:stretch>
            </p:blipFill>
          </mc:Choice>
          <mc:Fallback>
            <p:blipFill>
              <a:blip r:embed="rId4"/>
              <a:srcRect t="20000" b="13636"/>
              <a:stretch>
                <a:fillRect/>
              </a:stretch>
            </p:blipFill>
          </mc:Fallback>
        </mc:AlternateContent>
        <p:spPr>
          <a:xfrm>
            <a:off x="1219200" y="1098992"/>
            <a:ext cx="6705600" cy="5759008"/>
          </a:xfrm>
          <a:prstGeom prst="rect">
            <a:avLst/>
          </a:prstGeom>
        </p:spPr>
      </p:pic>
    </p:spTree>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533400"/>
            <a:ext cx="7556500" cy="1116012"/>
          </a:xfrm>
        </p:spPr>
        <p:txBody>
          <a:bodyPr/>
          <a:lstStyle/>
          <a:p>
            <a:r>
              <a:rPr lang="en-US" dirty="0" smtClean="0">
                <a:effectLst>
                  <a:outerShdw blurRad="38100" dist="38100" dir="2700000" algn="tl">
                    <a:srgbClr val="000000">
                      <a:alpha val="43137"/>
                    </a:srgbClr>
                  </a:outerShdw>
                </a:effectLst>
              </a:rPr>
              <a:t>Elements of Cache Design</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00" t="-7347" r="9000"/>
              <a:stretch>
                <a:fillRect/>
              </a:stretch>
            </p:blipFill>
          </mc:Choice>
          <mc:Fallback>
            <p:blipFill>
              <a:blip r:embed="rId4"/>
              <a:srcRect l="9000" t="-7347" r="9000"/>
              <a:stretch>
                <a:fillRect/>
              </a:stretch>
            </p:blipFill>
          </mc:Fallback>
        </mc:AlternateContent>
        <p:spPr>
          <a:xfrm>
            <a:off x="0" y="1447800"/>
            <a:ext cx="9144000" cy="4887946"/>
          </a:xfrm>
          <a:prstGeom prst="rect">
            <a:avLst/>
          </a:prstGeom>
        </p:spPr>
      </p:pic>
      <p:sp>
        <p:nvSpPr>
          <p:cNvPr id="5" name="Rectangle 4"/>
          <p:cNvSpPr/>
          <p:nvPr/>
        </p:nvSpPr>
        <p:spPr>
          <a:xfrm>
            <a:off x="990600" y="6172200"/>
            <a:ext cx="7086600" cy="338554"/>
          </a:xfrm>
          <a:prstGeom prst="rect">
            <a:avLst/>
          </a:prstGeom>
        </p:spPr>
        <p:txBody>
          <a:bodyPr wrap="square">
            <a:spAutoFit/>
          </a:bodyPr>
          <a:lstStyle/>
          <a:p>
            <a:pPr algn="ctr"/>
            <a:r>
              <a:rPr lang="en-US" sz="1600" dirty="0" smtClean="0">
                <a:latin typeface="+mn-lt"/>
              </a:rPr>
              <a:t>Table 4.2    Elements of Cache Design </a:t>
            </a:r>
            <a:endParaRPr lang="en-US" sz="16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a:t>
            </a:r>
            <a:endParaRPr lang="en-US" dirty="0"/>
          </a:p>
        </p:txBody>
      </p:sp>
      <p:sp>
        <p:nvSpPr>
          <p:cNvPr id="3" name="Content Placeholder 2"/>
          <p:cNvSpPr>
            <a:spLocks noGrp="1"/>
          </p:cNvSpPr>
          <p:nvPr>
            <p:ph idx="1"/>
          </p:nvPr>
        </p:nvSpPr>
        <p:spPr>
          <a:xfrm>
            <a:off x="457200" y="2286000"/>
            <a:ext cx="7556313" cy="4144963"/>
          </a:xfrm>
        </p:spPr>
        <p:txBody>
          <a:bodyPr/>
          <a:lstStyle/>
          <a:p>
            <a:r>
              <a:rPr lang="en-US" dirty="0" smtClean="0"/>
              <a:t>Virtual memory</a:t>
            </a:r>
          </a:p>
          <a:p>
            <a:pPr lvl="1"/>
            <a:r>
              <a:rPr lang="en-US" dirty="0" smtClean="0"/>
              <a:t>Facility that allows programs to address memory from a logical point of view, without regard to the amount of main memory physically available</a:t>
            </a:r>
          </a:p>
          <a:p>
            <a:pPr lvl="1"/>
            <a:r>
              <a:rPr lang="en-US" dirty="0" smtClean="0"/>
              <a:t>When used, the address fields of machine instructions contain virtual addresses</a:t>
            </a:r>
          </a:p>
          <a:p>
            <a:pPr lvl="1"/>
            <a:r>
              <a:rPr lang="en-US" dirty="0" smtClean="0"/>
              <a:t>For reads to and writes from main memory, a hardware memory management unit (MMU) translates each virtual address into a physical address in main memory</a:t>
            </a:r>
          </a:p>
          <a:p>
            <a:pPr lvl="1"/>
            <a:endParaRPr lang="en-US" dirty="0" smtClean="0"/>
          </a:p>
        </p:txBody>
      </p:sp>
      <p:sp>
        <p:nvSpPr>
          <p:cNvPr id="4" name="Text Placeholder 3"/>
          <p:cNvSpPr>
            <a:spLocks noGrp="1"/>
          </p:cNvSpPr>
          <p:nvPr>
            <p:ph type="body" sz="half" idx="2"/>
          </p:nvPr>
        </p:nvSpPr>
        <p:spPr>
          <a:xfrm>
            <a:off x="2667000" y="1143000"/>
            <a:ext cx="6076278" cy="774700"/>
          </a:xfrm>
        </p:spPr>
        <p:txBody>
          <a:bodyPr/>
          <a:lstStyle/>
          <a:p>
            <a:r>
              <a:rPr lang="en-US" sz="3600" dirty="0" smtClean="0"/>
              <a:t>Virtual Memory</a:t>
            </a:r>
            <a:endParaRPr lang="en-US" sz="3600" dirty="0"/>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3255264" cy="1162050"/>
          </a:xfrm>
        </p:spPr>
        <p:txBody>
          <a:bodyPr>
            <a:noAutofit/>
          </a:bodyPr>
          <a:lstStyle/>
          <a:p>
            <a:pPr algn="ctr"/>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7273" r="4706" b="7273"/>
              <a:stretch>
                <a:fillRect/>
              </a:stretch>
            </p:blipFill>
          </mc:Choice>
          <mc:Fallback>
            <p:blipFill>
              <a:blip r:embed="rId4"/>
              <a:srcRect l="4706" t="7273" r="4706" b="7273"/>
              <a:stretch>
                <a:fillRect/>
              </a:stretch>
            </p:blipFill>
          </mc:Fallback>
        </mc:AlternateContent>
        <p:spPr>
          <a:xfrm>
            <a:off x="3838436" y="381000"/>
            <a:ext cx="5055890" cy="6172200"/>
          </a:xfrm>
          <a:prstGeom prst="rect">
            <a:avLst/>
          </a:prstGeom>
        </p:spPr>
      </p:pic>
    </p:spTree>
  </p:cSld>
  <p:clrMapOvr>
    <a:masterClrMapping/>
  </p:clrMapOvr>
  <p:transition spd="med">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91400" y="1219200"/>
            <a:ext cx="1752600" cy="2514600"/>
          </a:xfrm>
        </p:spPr>
        <p:txBody>
          <a:bodyPr/>
          <a:lstStyle/>
          <a:p>
            <a:pPr algn="ctr"/>
            <a:r>
              <a:rPr lang="en-US" sz="2200" b="1" dirty="0" smtClean="0"/>
              <a:t>Table 4.3    </a:t>
            </a:r>
            <a:br>
              <a:rPr lang="en-US" sz="2200" b="1" dirty="0" smtClean="0"/>
            </a:br>
            <a:r>
              <a:rPr lang="en-US" sz="2200" b="1" dirty="0" smtClean="0"/>
              <a:t/>
            </a:r>
            <a:br>
              <a:rPr lang="en-US" sz="2200" b="1" dirty="0" smtClean="0"/>
            </a:br>
            <a:r>
              <a:rPr lang="en-US" sz="2200" b="1" dirty="0" smtClean="0"/>
              <a:t>Cache Sizes of Some Processors</a:t>
            </a:r>
            <a:r>
              <a:rPr lang="en-US" sz="2200" dirty="0" smtClean="0"/>
              <a:t> </a:t>
            </a:r>
            <a:endParaRPr lang="en-US" sz="2200"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7449173" cy="4121150"/>
          </a:xfrm>
          <a:prstGeom prst="rect">
            <a:avLst/>
          </a:prstGeom>
        </p:spPr>
      </p:pic>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0" y="3886200"/>
            <a:ext cx="7467600" cy="3199313"/>
          </a:xfrm>
          <a:prstGeom prst="rect">
            <a:avLst/>
          </a:prstGeom>
        </p:spPr>
      </p:pic>
      <p:sp>
        <p:nvSpPr>
          <p:cNvPr id="6" name="Rectangle 5"/>
          <p:cNvSpPr/>
          <p:nvPr/>
        </p:nvSpPr>
        <p:spPr>
          <a:xfrm>
            <a:off x="7696200" y="5181600"/>
            <a:ext cx="1447800" cy="1615827"/>
          </a:xfrm>
          <a:prstGeom prst="rect">
            <a:avLst/>
          </a:prstGeom>
        </p:spPr>
        <p:txBody>
          <a:bodyPr wrap="square">
            <a:spAutoFit/>
          </a:bodyPr>
          <a:lstStyle/>
          <a:p>
            <a:r>
              <a:rPr lang="en-US" sz="1100" baseline="30000" dirty="0" smtClean="0">
                <a:latin typeface="+mn-lt"/>
              </a:rPr>
              <a:t>a</a:t>
            </a:r>
            <a:r>
              <a:rPr lang="en-US" sz="1100" dirty="0" smtClean="0">
                <a:latin typeface="+mn-lt"/>
              </a:rPr>
              <a:t> Two values separated by a slash refer to instruction and data caches.</a:t>
            </a:r>
          </a:p>
          <a:p>
            <a:endParaRPr lang="en-US" sz="1100" dirty="0" smtClean="0">
              <a:latin typeface="+mn-lt"/>
            </a:endParaRPr>
          </a:p>
          <a:p>
            <a:r>
              <a:rPr lang="en-US" sz="1100" baseline="30000" dirty="0" smtClean="0">
                <a:latin typeface="+mn-lt"/>
              </a:rPr>
              <a:t>b</a:t>
            </a:r>
            <a:r>
              <a:rPr lang="en-US" sz="1100" dirty="0" smtClean="0">
                <a:latin typeface="+mn-lt"/>
              </a:rPr>
              <a:t> Both caches are instruction only; no data caches.</a:t>
            </a:r>
            <a:endParaRPr lang="en-US" sz="1100" dirty="0">
              <a:latin typeface="+mn-lt"/>
            </a:endParaRPr>
          </a:p>
        </p:txBody>
      </p:sp>
    </p:spTree>
  </p:cSld>
  <p:clrMapOvr>
    <a:masterClrMapping/>
  </p:clrMapOvr>
  <p:transition spd="med">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t>Because there are fewer cache lines than main memory blocks, an algorithm is needed for mapping main memory blocks into cache lines</a:t>
            </a:r>
          </a:p>
          <a:p>
            <a:r>
              <a:rPr lang="en-GB" dirty="0" smtClean="0"/>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1447800"/>
            <a:ext cx="3255264" cy="2209800"/>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5" name="Picture 4"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818" r="2353" b="9091"/>
              <a:stretch>
                <a:fillRect/>
              </a:stretch>
            </p:blipFill>
          </mc:Choice>
          <mc:Fallback>
            <p:blipFill>
              <a:blip r:embed="rId4"/>
              <a:srcRect l="4706" t="1818" r="2353" b="9091"/>
              <a:stretch>
                <a:fillRect/>
              </a:stretch>
            </p:blipFill>
          </mc:Fallback>
        </mc:AlternateContent>
        <p:spPr>
          <a:xfrm>
            <a:off x="3700579" y="25992"/>
            <a:ext cx="5443421" cy="6832008"/>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smtClean="0">
                <a:effectLst>
                  <a:outerShdw blurRad="38100" dist="38100" dir="2700000" algn="tl">
                    <a:srgbClr val="000000">
                      <a:alpha val="43137"/>
                    </a:srgbClr>
                  </a:outerShdw>
                </a:effectLst>
              </a:rPr>
              <a:t>Chapter 4</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304801" y="5486400"/>
            <a:ext cx="8610600" cy="838200"/>
          </a:xfrm>
        </p:spPr>
        <p:txBody>
          <a:bodyPr>
            <a:normAutofit/>
          </a:bodyPr>
          <a:lstStyle/>
          <a:p>
            <a:r>
              <a:rPr lang="en-US" sz="4400" dirty="0" smtClean="0"/>
              <a:t>Cache Memory</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8235" r="5455" b="7059"/>
              <a:stretch>
                <a:fillRect/>
              </a:stretch>
            </p:blipFill>
          </mc:Choice>
          <mc:Fallback>
            <p:blipFill>
              <a:blip r:embed="rId4"/>
              <a:srcRect l="5455" t="8235" r="5455" b="7059"/>
              <a:stretch>
                <a:fillRect/>
              </a:stretch>
            </p:blipFill>
          </mc:Fallback>
        </mc:AlternateContent>
        <p:spPr>
          <a:xfrm>
            <a:off x="533400" y="793424"/>
            <a:ext cx="8254486" cy="6064576"/>
          </a:xfrm>
          <a:prstGeom prst="rect">
            <a:avLst/>
          </a:prstGeom>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3255264" cy="3352800"/>
          </a:xfrm>
        </p:spPr>
        <p:txBody>
          <a:bodyPr>
            <a:noAutofit/>
          </a:bodyPr>
          <a:lstStyle/>
          <a:p>
            <a:pPr algn="ctr"/>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905000"/>
            <a:ext cx="7556313" cy="4144963"/>
          </a:xfrm>
        </p:spPr>
        <p:txBody>
          <a:bodyPr/>
          <a:lstStyle/>
          <a:p>
            <a:r>
              <a:rPr lang="en-GB" dirty="0" smtClean="0"/>
              <a:t>Address length = (s + w) bits</a:t>
            </a:r>
          </a:p>
          <a:p>
            <a:r>
              <a:rPr lang="en-GB" dirty="0" smtClean="0"/>
              <a:t>Number of addressable units = 2</a:t>
            </a:r>
            <a:r>
              <a:rPr lang="en-GB" baseline="30000" dirty="0" smtClean="0"/>
              <a:t>s+w </a:t>
            </a:r>
            <a:r>
              <a:rPr lang="en-GB" dirty="0" smtClean="0"/>
              <a:t>words or bytes</a:t>
            </a:r>
          </a:p>
          <a:p>
            <a:r>
              <a:rPr lang="en-GB" dirty="0" smtClean="0"/>
              <a:t>Block </a:t>
            </a:r>
            <a:r>
              <a:rPr lang="en-GB" dirty="0"/>
              <a:t>size = line size = 2w words or bytes</a:t>
            </a:r>
          </a:p>
          <a:p>
            <a:r>
              <a:rPr lang="en-GB" dirty="0"/>
              <a:t>Number of blocks in main memory = 2</a:t>
            </a:r>
            <a:r>
              <a:rPr lang="en-GB" baseline="30000" dirty="0"/>
              <a:t>s+ w</a:t>
            </a:r>
            <a:r>
              <a:rPr lang="en-GB" dirty="0"/>
              <a:t>/2</a:t>
            </a:r>
            <a:r>
              <a:rPr lang="en-GB" baseline="30000" dirty="0"/>
              <a:t>w</a:t>
            </a:r>
            <a:r>
              <a:rPr lang="en-GB" dirty="0"/>
              <a:t> = 2</a:t>
            </a:r>
            <a:r>
              <a:rPr lang="en-GB" baseline="30000" dirty="0"/>
              <a:t>s</a:t>
            </a:r>
          </a:p>
          <a:p>
            <a:r>
              <a:rPr lang="en-GB" dirty="0"/>
              <a:t>Number of lines in cache = m = 2r</a:t>
            </a:r>
          </a:p>
          <a:p>
            <a:r>
              <a:rPr lang="en-GB" dirty="0"/>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286000"/>
            <a:ext cx="7556313" cy="4876800"/>
          </a:xfrm>
        </p:spPr>
        <p:txBody>
          <a:bodyPr>
            <a:normAutofit/>
          </a:bodyPr>
          <a:lstStyle/>
          <a:p>
            <a:pPr marL="228600" lvl="1">
              <a:spcBef>
                <a:spcPts val="2000"/>
              </a:spcBef>
              <a:buClr>
                <a:schemeClr val="accent1"/>
              </a:buClr>
            </a:pPr>
            <a:r>
              <a:rPr lang="en-GB" sz="2000" dirty="0" smtClean="0"/>
              <a:t>Originally proposed as an approach to reduce the conflict misses of direct mapped caches without affecting its fast access time</a:t>
            </a:r>
          </a:p>
          <a:p>
            <a:r>
              <a:rPr lang="en-GB" dirty="0" smtClean="0"/>
              <a:t>Fully associative cache</a:t>
            </a:r>
          </a:p>
          <a:p>
            <a:r>
              <a:rPr lang="en-GB" dirty="0" smtClean="0"/>
              <a:t>Typical size is 4 </a:t>
            </a:r>
            <a:r>
              <a:rPr lang="en-GB" dirty="0"/>
              <a:t>to 16 cache lines</a:t>
            </a:r>
            <a:endParaRPr lang="en-GB" dirty="0" smtClean="0"/>
          </a:p>
          <a:p>
            <a:r>
              <a:rPr lang="en-GB" dirty="0" smtClean="0"/>
              <a:t>Residing between </a:t>
            </a:r>
            <a:r>
              <a:rPr lang="en-GB" dirty="0"/>
              <a:t>direct mapped L1 cache and</a:t>
            </a:r>
            <a:r>
              <a:rPr lang="en-GB" dirty="0" smtClean="0"/>
              <a:t> the next level of memory</a:t>
            </a:r>
            <a:endParaRPr lang="en-GB" dirty="0"/>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5" name="Picture 4"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5882" b="8235"/>
              <a:stretch>
                <a:fillRect/>
              </a:stretch>
            </p:blipFill>
          </mc:Choice>
          <mc:Fallback>
            <p:blipFill>
              <a:blip r:embed="rId4"/>
              <a:srcRect t="5882" b="8235"/>
              <a:stretch>
                <a:fillRect/>
              </a:stretch>
            </p:blipFill>
          </mc:Fallback>
        </mc:AlternateContent>
        <p:spPr>
          <a:xfrm>
            <a:off x="268941" y="762000"/>
            <a:ext cx="8875059" cy="5889721"/>
          </a:xfrm>
          <a:prstGeom prst="rect">
            <a:avLst/>
          </a:prstGeom>
        </p:spPr>
      </p:pic>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t>
            </a: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t>
            </a: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p:txBody>
          <a:bodyPr/>
          <a:lstStyle/>
          <a:p>
            <a:r>
              <a:rPr lang="en-GB" dirty="0"/>
              <a:t>Address length = (s + w) bits</a:t>
            </a:r>
          </a:p>
          <a:p>
            <a:r>
              <a:rPr lang="en-GB" dirty="0"/>
              <a:t>Number of addressable units = 2</a:t>
            </a:r>
            <a:r>
              <a:rPr lang="en-GB" baseline="30000" dirty="0"/>
              <a:t>s+w </a:t>
            </a:r>
            <a:r>
              <a:rPr lang="en-GB" dirty="0"/>
              <a:t>words or bytes</a:t>
            </a:r>
          </a:p>
          <a:p>
            <a:r>
              <a:rPr lang="en-GB" dirty="0"/>
              <a:t>Block size = line size = 2w words or bytes</a:t>
            </a:r>
          </a:p>
          <a:p>
            <a:r>
              <a:rPr lang="en-GB" dirty="0"/>
              <a:t>Number of blocks in main memory = </a:t>
            </a:r>
            <a:r>
              <a:rPr lang="en-GB" dirty="0" smtClean="0"/>
              <a:t>2</a:t>
            </a:r>
            <a:r>
              <a:rPr lang="en-GB" baseline="30000" dirty="0" smtClean="0"/>
              <a:t>s+ w</a:t>
            </a:r>
            <a:r>
              <a:rPr lang="en-GB" dirty="0" smtClean="0"/>
              <a:t>/</a:t>
            </a:r>
            <a:r>
              <a:rPr lang="en-GB" dirty="0"/>
              <a:t>2</a:t>
            </a:r>
            <a:r>
              <a:rPr lang="en-GB" baseline="30000" dirty="0"/>
              <a:t>w</a:t>
            </a:r>
            <a:r>
              <a:rPr lang="en-GB" dirty="0"/>
              <a:t> = 2</a:t>
            </a:r>
            <a:r>
              <a:rPr lang="en-GB" baseline="30000" dirty="0"/>
              <a:t>s</a:t>
            </a:r>
          </a:p>
          <a:p>
            <a:r>
              <a:rPr lang="en-GB" dirty="0"/>
              <a:t>Number of lines in cache = undetermined</a:t>
            </a:r>
          </a:p>
          <a:p>
            <a:r>
              <a:rPr lang="en-GB" dirty="0"/>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p:txBody>
          <a:bodyPr/>
          <a:lstStyle/>
          <a:p>
            <a:r>
              <a:rPr lang="en-US" dirty="0" smtClean="0"/>
              <a:t>Compromise that exhibits the strengths of both the direct and associative approaches while reducing their disadvantages</a:t>
            </a:r>
          </a:p>
          <a:p>
            <a:r>
              <a:rPr lang="en-US" dirty="0" smtClean="0"/>
              <a:t>Cache consists of a </a:t>
            </a:r>
            <a:r>
              <a:rPr lang="en-US" dirty="0"/>
              <a:t>number of sets</a:t>
            </a:r>
          </a:p>
          <a:p>
            <a:r>
              <a:rPr lang="en-US" dirty="0"/>
              <a:t>Each set contains a number of lines</a:t>
            </a:r>
          </a:p>
          <a:p>
            <a:r>
              <a:rPr lang="en-US" dirty="0"/>
              <a:t>A given block maps to any line in a given </a:t>
            </a:r>
            <a:r>
              <a:rPr lang="en-US" dirty="0" smtClean="0"/>
              <a:t>set</a:t>
            </a:r>
          </a:p>
          <a:p>
            <a:r>
              <a:rPr lang="en-US" dirty="0" smtClean="0"/>
              <a:t>e.g. 2 lines per set</a:t>
            </a:r>
          </a:p>
          <a:p>
            <a:pPr lvl="1"/>
            <a:r>
              <a:rPr lang="en-US" dirty="0" smtClean="0"/>
              <a:t>2 </a:t>
            </a:r>
            <a:r>
              <a:rPr lang="en-US" dirty="0"/>
              <a:t>way associative mapping</a:t>
            </a:r>
          </a:p>
          <a:p>
            <a:pPr lvl="1"/>
            <a:r>
              <a:rPr lang="en-US" dirty="0"/>
              <a:t>A given block can be in one of 2 lines in only one set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533400"/>
            <a:ext cx="7556500" cy="1116012"/>
          </a:xfrm>
        </p:spPr>
        <p:txBody>
          <a:bodyPr/>
          <a:lstStyle/>
          <a:p>
            <a:r>
              <a:rPr lang="en-GB" dirty="0" smtClean="0">
                <a:effectLst>
                  <a:outerShdw blurRad="38100" dist="38100" dir="2700000" algn="tl">
                    <a:srgbClr val="000000">
                      <a:alpha val="43137"/>
                    </a:srgbClr>
                  </a:outerShdw>
                </a:effectLst>
              </a:rPr>
              <a:t>Key Characteristics of Computer Memory Systems</a:t>
            </a:r>
            <a:endParaRPr lang="en-GB"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1000" y="1905000"/>
            <a:ext cx="8431917" cy="4171950"/>
          </a:xfrm>
          <a:prstGeom prst="rect">
            <a:avLst/>
          </a:prstGeom>
        </p:spPr>
      </p:pic>
      <p:sp>
        <p:nvSpPr>
          <p:cNvPr id="5" name="TextBox 4"/>
          <p:cNvSpPr txBox="1"/>
          <p:nvPr/>
        </p:nvSpPr>
        <p:spPr>
          <a:xfrm>
            <a:off x="2133600" y="6248400"/>
            <a:ext cx="5982227" cy="338554"/>
          </a:xfrm>
          <a:prstGeom prst="rect">
            <a:avLst/>
          </a:prstGeom>
          <a:noFill/>
        </p:spPr>
        <p:txBody>
          <a:bodyPr wrap="none" rtlCol="0">
            <a:spAutoFit/>
          </a:bodyPr>
          <a:lstStyle/>
          <a:p>
            <a:r>
              <a:rPr lang="en-US" sz="1600" dirty="0">
                <a:latin typeface="+mn-lt"/>
              </a:rPr>
              <a:t>Table 4.1    Key Characteristics of Computer Memory Systems</a:t>
            </a:r>
            <a:r>
              <a:rPr lang="en-US" sz="1600" dirty="0" smtClean="0">
                <a:latin typeface="+mn-lt"/>
              </a:rPr>
              <a:t> </a:t>
            </a:r>
            <a:endParaRPr lang="en-US" sz="1600" dirty="0">
              <a:latin typeface="+mn-lt"/>
            </a:endParaRPr>
          </a:p>
        </p:txBody>
      </p:sp>
    </p:spTree>
  </p:cSld>
  <p:clrMapOvr>
    <a:masterClrMapping/>
  </p:clrMapOvr>
  <p:transition spd="med">
    <p:cover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98474" y="1905000"/>
            <a:ext cx="7556313" cy="4572000"/>
          </a:xfrm>
        </p:spPr>
        <p:txBody>
          <a:bodyPr>
            <a:normAutofit fontScale="92500" lnSpcReduction="10000"/>
          </a:bodyPr>
          <a:lstStyle/>
          <a:p>
            <a:r>
              <a:rPr lang="en-GB" dirty="0"/>
              <a:t>Address length = (s + w) bits</a:t>
            </a:r>
          </a:p>
          <a:p>
            <a:r>
              <a:rPr lang="en-GB" dirty="0"/>
              <a:t>Number of addressable units = 2</a:t>
            </a:r>
            <a:r>
              <a:rPr lang="en-GB" baseline="30000" dirty="0"/>
              <a:t>s+w </a:t>
            </a:r>
            <a:r>
              <a:rPr lang="en-GB" dirty="0"/>
              <a:t>words or bytes</a:t>
            </a:r>
          </a:p>
          <a:p>
            <a:r>
              <a:rPr lang="en-GB" dirty="0"/>
              <a:t>Block size = line size = 2</a:t>
            </a:r>
            <a:r>
              <a:rPr lang="en-GB" baseline="30000" dirty="0"/>
              <a:t>w</a:t>
            </a:r>
            <a:r>
              <a:rPr lang="en-GB" dirty="0"/>
              <a:t> words or bytes</a:t>
            </a:r>
          </a:p>
          <a:p>
            <a:r>
              <a:rPr lang="en-GB" dirty="0"/>
              <a:t>Number of blocks in main memory =</a:t>
            </a:r>
            <a:r>
              <a:rPr lang="en-GB" dirty="0" smtClean="0"/>
              <a:t> 2</a:t>
            </a:r>
            <a:r>
              <a:rPr lang="en-GB" baseline="30000" dirty="0" smtClean="0"/>
              <a:t>s+w/</a:t>
            </a:r>
            <a:r>
              <a:rPr lang="en-GB" dirty="0" smtClean="0"/>
              <a:t>2</a:t>
            </a:r>
            <a:r>
              <a:rPr lang="en-GB" baseline="30000" dirty="0" smtClean="0"/>
              <a:t>w=</a:t>
            </a:r>
            <a:r>
              <a:rPr lang="en-GB" dirty="0" smtClean="0"/>
              <a:t>2</a:t>
            </a:r>
            <a:r>
              <a:rPr lang="en-GB" baseline="30000" dirty="0" smtClean="0"/>
              <a:t>s</a:t>
            </a:r>
            <a:endParaRPr lang="en-GB" dirty="0" smtClean="0"/>
          </a:p>
          <a:p>
            <a:r>
              <a:rPr lang="en-GB" dirty="0"/>
              <a:t>Number of lines in set = k</a:t>
            </a:r>
          </a:p>
          <a:p>
            <a:r>
              <a:rPr lang="en-GB" dirty="0"/>
              <a:t>Number of sets = v = 2</a:t>
            </a:r>
            <a:r>
              <a:rPr lang="en-GB" baseline="30000" dirty="0"/>
              <a:t>d</a:t>
            </a:r>
          </a:p>
          <a:p>
            <a:r>
              <a:rPr lang="en-GB" dirty="0"/>
              <a:t>Number of lines in cache =</a:t>
            </a:r>
            <a:r>
              <a:rPr lang="en-GB" dirty="0" smtClean="0"/>
              <a:t> m=kv </a:t>
            </a:r>
            <a:r>
              <a:rPr lang="en-GB" dirty="0"/>
              <a:t>= k * </a:t>
            </a:r>
            <a:r>
              <a:rPr lang="en-GB" dirty="0" smtClean="0"/>
              <a:t>2</a:t>
            </a:r>
            <a:r>
              <a:rPr lang="en-GB" baseline="30000" dirty="0" smtClean="0"/>
              <a:t>d</a:t>
            </a:r>
          </a:p>
          <a:p>
            <a:r>
              <a:rPr lang="en-GB" dirty="0" smtClean="0"/>
              <a:t>Size of cache = </a:t>
            </a:r>
            <a:r>
              <a:rPr lang="en-GB" i="1" dirty="0" smtClean="0"/>
              <a:t>k * 2</a:t>
            </a:r>
            <a:r>
              <a:rPr lang="en-GB" sz="2054" baseline="30000" dirty="0" smtClean="0"/>
              <a:t>d+w</a:t>
            </a:r>
            <a:r>
              <a:rPr lang="en-GB" i="1" dirty="0" smtClean="0"/>
              <a:t> </a:t>
            </a:r>
            <a:r>
              <a:rPr lang="en-GB" dirty="0" smtClean="0"/>
              <a:t>words or bytes</a:t>
            </a:r>
            <a:endParaRPr lang="en-GB" baseline="30000" dirty="0" smtClean="0"/>
          </a:p>
          <a:p>
            <a:r>
              <a:rPr lang="en-GB" dirty="0"/>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endParaRPr lang="en-US" dirty="0">
              <a:effectLst>
                <a:outerShdw blurRad="38100" dist="38100" dir="2700000" algn="tl">
                  <a:srgbClr val="000000">
                    <a:alpha val="43137"/>
                  </a:srgbClr>
                </a:outerShdw>
              </a:effectLst>
            </a:endParaRPr>
          </a:p>
        </p:txBody>
      </p:sp>
      <p:sp>
        <p:nvSpPr>
          <p:cNvPr id="52227" name="Rectangle 3"/>
          <p:cNvSpPr>
            <a:spLocks noGrp="1" noChangeArrowheads="1"/>
          </p:cNvSpPr>
          <p:nvPr>
            <p:ph idx="1"/>
          </p:nvPr>
        </p:nvSpPr>
        <p:spPr>
          <a:xfrm>
            <a:off x="533400" y="2286000"/>
            <a:ext cx="7556313" cy="4221163"/>
          </a:xfrm>
        </p:spPr>
        <p:txBody>
          <a:bodyPr/>
          <a:lstStyle/>
          <a:p>
            <a:r>
              <a:rPr lang="en-US" dirty="0" smtClean="0"/>
              <a:t>Once the cache has been filled, when a new block is brought into the cache, one of the existing blocks must be replaced</a:t>
            </a:r>
          </a:p>
          <a:p>
            <a:r>
              <a:rPr lang="en-US" dirty="0" smtClean="0"/>
              <a:t>For direct mapping there is only one possible line for any particular block and no choice is possible</a:t>
            </a:r>
          </a:p>
          <a:p>
            <a:r>
              <a:rPr lang="en-US" dirty="0" smtClean="0"/>
              <a:t>For the associative and set-associative techniques a replacement algorithm is needed</a:t>
            </a:r>
          </a:p>
          <a:p>
            <a:r>
              <a:rPr lang="en-US" dirty="0" smtClean="0"/>
              <a:t>To achieve high speed, an algorithm must be implemented in hardware</a:t>
            </a:r>
          </a:p>
          <a:p>
            <a:endParaRPr lang="en-US" dirty="0"/>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dirty="0" smtClean="0">
                <a:solidFill>
                  <a:srgbClr val="666699"/>
                </a:solidFill>
              </a:rPr>
              <a:t>The four most common replacement algorithms are:</a:t>
            </a:r>
            <a:endParaRPr lang="en-US"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t>Least recently used (LRU)</a:t>
            </a:r>
          </a:p>
          <a:p>
            <a:pPr lvl="1"/>
            <a:r>
              <a:rPr lang="en-US" dirty="0" smtClean="0"/>
              <a:t>Most effective</a:t>
            </a:r>
          </a:p>
          <a:p>
            <a:pPr lvl="1"/>
            <a:r>
              <a:rPr lang="en-US" dirty="0" smtClean="0"/>
              <a:t>Replace that block in the set that has been in the cache longest with no reference to it</a:t>
            </a:r>
          </a:p>
          <a:p>
            <a:pPr lvl="1"/>
            <a:r>
              <a:rPr lang="en-US" dirty="0" smtClean="0"/>
              <a:t>Because of its simplicity of implementation, LRU is the most popular replacement algorithm</a:t>
            </a:r>
          </a:p>
          <a:p>
            <a:r>
              <a:rPr lang="en-US" dirty="0" smtClean="0"/>
              <a:t>First-in-first-out (FIFO)</a:t>
            </a:r>
          </a:p>
          <a:p>
            <a:pPr lvl="1"/>
            <a:r>
              <a:rPr lang="en-US" dirty="0" smtClean="0"/>
              <a:t>Replace that block in the set that has been in the cache longest</a:t>
            </a:r>
          </a:p>
          <a:p>
            <a:pPr lvl="1"/>
            <a:r>
              <a:rPr lang="en-US" dirty="0" smtClean="0"/>
              <a:t>Easily implemented as a round-robin or circular buffer technique</a:t>
            </a:r>
          </a:p>
          <a:p>
            <a:r>
              <a:rPr lang="en-US" dirty="0" smtClean="0"/>
              <a:t>Least frequently used (LFU)</a:t>
            </a:r>
          </a:p>
          <a:p>
            <a:pPr lvl="1"/>
            <a:r>
              <a:rPr lang="en-US" dirty="0" smtClean="0"/>
              <a:t>Replace that block in the set that has experienced the fewest references</a:t>
            </a:r>
          </a:p>
          <a:p>
            <a:pPr lvl="1"/>
            <a:r>
              <a:rPr lang="en-US" dirty="0" smtClean="0"/>
              <a:t>Could be implemented by associating a counter with each line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dirty="0" smtClean="0"/>
              <a:t>Write through</a:t>
            </a:r>
          </a:p>
          <a:p>
            <a:pPr lvl="1"/>
            <a:r>
              <a:rPr lang="en-US" dirty="0" smtClean="0"/>
              <a:t>Simplest technique</a:t>
            </a:r>
          </a:p>
          <a:p>
            <a:pPr lvl="1"/>
            <a:r>
              <a:rPr lang="en-US" dirty="0" smtClean="0"/>
              <a:t>All write operations are made to main memory as well as to the cache</a:t>
            </a:r>
          </a:p>
          <a:p>
            <a:pPr lvl="1"/>
            <a:r>
              <a:rPr lang="en-US" dirty="0" smtClean="0"/>
              <a:t>The main disadvantage of this technique is that it generates substantial memory traffic and may create a bottleneck</a:t>
            </a:r>
          </a:p>
          <a:p>
            <a:r>
              <a:rPr lang="en-US" dirty="0" smtClean="0"/>
              <a:t>Write back</a:t>
            </a:r>
          </a:p>
          <a:p>
            <a:pPr lvl="1"/>
            <a:r>
              <a:rPr lang="en-US" dirty="0" smtClean="0"/>
              <a:t>Minimizes memory writes</a:t>
            </a:r>
          </a:p>
          <a:p>
            <a:pPr lvl="1"/>
            <a:r>
              <a:rPr lang="en-US" dirty="0" smtClean="0"/>
              <a:t>Updates are made only in the cache</a:t>
            </a:r>
          </a:p>
          <a:p>
            <a:pPr lvl="1"/>
            <a:r>
              <a:rPr lang="en-US" dirty="0" smtClean="0"/>
              <a:t>Portions of main memory are invalid and hence accesses by I/O modules can be allowed only through the cache</a:t>
            </a:r>
          </a:p>
          <a:p>
            <a:pPr lvl="1"/>
            <a:r>
              <a:rPr lang="en-US" dirty="0" smtClean="0"/>
              <a:t>This makes for complex circuitry and a potential bottleneck</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t>As logic density has increased it has become possible to have a cache on the same chip as the processor</a:t>
            </a:r>
          </a:p>
          <a:p>
            <a:r>
              <a:rPr lang="en-GB" dirty="0" smtClean="0"/>
              <a:t>The on-chip cache reduces the processor’s external bus activity and speeds up execution time and increases overall system performance</a:t>
            </a:r>
          </a:p>
          <a:p>
            <a:pPr lvl="1"/>
            <a:r>
              <a:rPr lang="en-GB" dirty="0" smtClean="0"/>
              <a:t>When the requested instruction or data is found in the on-chip cache, the bus access is eliminated</a:t>
            </a:r>
          </a:p>
          <a:p>
            <a:pPr lvl="1"/>
            <a:r>
              <a:rPr lang="en-GB" dirty="0" smtClean="0"/>
              <a:t>On-chip cache accesses will complete appreciably faster than would even zero-wait state bus cycles</a:t>
            </a:r>
          </a:p>
          <a:p>
            <a:pPr lvl="1"/>
            <a:r>
              <a:rPr lang="en-GB" dirty="0" smtClean="0"/>
              <a:t>During this period the bus is free to support other transfers</a:t>
            </a:r>
          </a:p>
          <a:p>
            <a:r>
              <a:rPr lang="en-GB" dirty="0" smtClean="0"/>
              <a:t>Two-level cache:</a:t>
            </a:r>
          </a:p>
          <a:p>
            <a:pPr lvl="1"/>
            <a:r>
              <a:rPr lang="en-GB" dirty="0" smtClean="0"/>
              <a:t>Internal cache designated as level 1 (L1)</a:t>
            </a:r>
          </a:p>
          <a:p>
            <a:pPr lvl="1"/>
            <a:r>
              <a:rPr lang="en-GB" dirty="0" smtClean="0"/>
              <a:t>External cache designated as level 2 (L2)</a:t>
            </a:r>
          </a:p>
          <a:p>
            <a:r>
              <a:rPr lang="en-GB" dirty="0" smtClean="0"/>
              <a:t>Potential savings due to the use of an L2 cache depends on the hit rates in both the L1 and L2 caches</a:t>
            </a:r>
          </a:p>
          <a:p>
            <a:r>
              <a:rPr lang="en-GB" dirty="0" smtClean="0"/>
              <a:t>The use of multilevel caches complicates all of the design issues related to caches, including size, replacement algorithm, and write policy</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L2)</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For 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a:t>
            </a:r>
            <a:r>
              <a:rPr lang="en-GB" sz="2400" dirty="0" smtClean="0">
                <a:effectLst>
                  <a:outerShdw blurRad="38100" dist="38100" dir="2700000" algn="tl">
                    <a:srgbClr val="000000">
                      <a:alpha val="43137"/>
                    </a:srgbClr>
                  </a:outerShdw>
                </a:effectLst>
              </a:rPr>
              <a:t> </a:t>
            </a:r>
            <a:r>
              <a:rPr lang="en-GB" sz="2400" dirty="0">
                <a:effectLst>
                  <a:outerShdw blurRad="38100" dist="38100" dir="2700000" algn="tl">
                    <a:srgbClr val="000000">
                      <a:alpha val="43137"/>
                    </a:srgbClr>
                  </a:outerShdw>
                </a:effectLst>
              </a:rPr>
              <a:t>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11818"/>
              <a:stretch>
                <a:fillRect/>
              </a:stretch>
            </p:blipFill>
          </mc:Choice>
          <mc:Fallback>
            <p:blipFill>
              <a:blip r:embed="rId4"/>
              <a:srcRect t="15455" b="11818"/>
              <a:stretch>
                <a:fillRect/>
              </a:stretch>
            </p:blipFill>
          </mc:Fallback>
        </mc:AlternateContent>
        <p:spPr>
          <a:xfrm>
            <a:off x="1061170" y="1059952"/>
            <a:ext cx="6160512" cy="5798048"/>
          </a:xfrm>
          <a:prstGeom prst="rect">
            <a:avLst/>
          </a:prstGeom>
        </p:spPr>
      </p:pic>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p:txBody>
          <a:bodyPr>
            <a:normAutofit fontScale="92500" lnSpcReduction="10000"/>
          </a:bodyPr>
          <a:lstStyle/>
          <a:p>
            <a:r>
              <a:rPr lang="en-GB" dirty="0" smtClean="0"/>
              <a:t>Location</a:t>
            </a:r>
          </a:p>
          <a:p>
            <a:pPr lvl="1"/>
            <a:r>
              <a:rPr lang="en-GB" dirty="0" smtClean="0"/>
              <a:t>Refers to whether memory is internal and external to the computer</a:t>
            </a:r>
          </a:p>
          <a:p>
            <a:pPr lvl="1"/>
            <a:r>
              <a:rPr lang="en-GB" dirty="0" smtClean="0"/>
              <a:t>Internal memory is often equated with main memory</a:t>
            </a:r>
          </a:p>
          <a:p>
            <a:pPr lvl="1"/>
            <a:r>
              <a:rPr lang="en-GB" dirty="0" smtClean="0"/>
              <a:t>Processor requires its own local memory, in the form of registers</a:t>
            </a:r>
          </a:p>
          <a:p>
            <a:pPr lvl="1"/>
            <a:r>
              <a:rPr lang="en-GB" dirty="0" smtClean="0"/>
              <a:t>Cache is another form of internal memory</a:t>
            </a:r>
          </a:p>
          <a:p>
            <a:pPr lvl="1"/>
            <a:r>
              <a:rPr lang="en-GB" dirty="0" smtClean="0"/>
              <a:t>External memory consists of peripheral storage devices that are accessible to the processor via I/O controllers</a:t>
            </a:r>
          </a:p>
          <a:p>
            <a:r>
              <a:rPr lang="en-GB" dirty="0" smtClean="0"/>
              <a:t>Capacity</a:t>
            </a:r>
          </a:p>
          <a:p>
            <a:pPr lvl="1"/>
            <a:r>
              <a:rPr lang="en-GB" dirty="0" smtClean="0"/>
              <a:t>Memory is typically expressed in terms of bytes</a:t>
            </a:r>
          </a:p>
          <a:p>
            <a:r>
              <a:rPr lang="en-GB" dirty="0" smtClean="0"/>
              <a:t>Unit of transfer</a:t>
            </a:r>
          </a:p>
          <a:p>
            <a:pPr lvl="1"/>
            <a:r>
              <a:rPr lang="en-GB" dirty="0" smtClean="0"/>
              <a:t>For internal memory the unit of transfer is equal to the number of electrical lines into and out of the memory module</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752600"/>
            <a:ext cx="7556313" cy="4724400"/>
          </a:xfrm>
        </p:spPr>
        <p:txBody>
          <a:bodyPr>
            <a:normAutofit fontScale="92500" lnSpcReduction="20000"/>
          </a:bodyPr>
          <a:lstStyle/>
          <a:p>
            <a:r>
              <a:rPr lang="en-GB" dirty="0" smtClean="0"/>
              <a:t>Has become common to split cache:</a:t>
            </a:r>
          </a:p>
          <a:p>
            <a:pPr lvl="1"/>
            <a:r>
              <a:rPr lang="en-GB" dirty="0" smtClean="0"/>
              <a:t>One dedicated to instructions</a:t>
            </a:r>
          </a:p>
          <a:p>
            <a:pPr lvl="1"/>
            <a:r>
              <a:rPr lang="en-GB" dirty="0" smtClean="0"/>
              <a:t>One dedicated to data</a:t>
            </a:r>
          </a:p>
          <a:p>
            <a:pPr lvl="1"/>
            <a:r>
              <a:rPr lang="en-GB" dirty="0" smtClean="0"/>
              <a:t>Both exist at the same level, typically as two L1 caches</a:t>
            </a:r>
          </a:p>
          <a:p>
            <a:r>
              <a:rPr lang="en-GB" dirty="0"/>
              <a:t>Advantages of unified </a:t>
            </a:r>
            <a:r>
              <a:rPr lang="en-GB" dirty="0" smtClean="0"/>
              <a:t>cache:</a:t>
            </a:r>
          </a:p>
          <a:p>
            <a:pPr lvl="1"/>
            <a:r>
              <a:rPr lang="en-GB" dirty="0"/>
              <a:t>Higher hit rate</a:t>
            </a:r>
          </a:p>
          <a:p>
            <a:pPr lvl="2"/>
            <a:r>
              <a:rPr lang="en-GB" dirty="0"/>
              <a:t>Balances load of instruction and data </a:t>
            </a:r>
            <a:r>
              <a:rPr lang="en-GB" dirty="0" smtClean="0"/>
              <a:t>fetches automatically</a:t>
            </a:r>
          </a:p>
          <a:p>
            <a:pPr lvl="2"/>
            <a:r>
              <a:rPr lang="en-GB" dirty="0"/>
              <a:t>Only one cache</a:t>
            </a:r>
            <a:r>
              <a:rPr lang="en-GB" dirty="0" smtClean="0"/>
              <a:t> needs to be designed and implemented</a:t>
            </a:r>
          </a:p>
          <a:p>
            <a:r>
              <a:rPr lang="en-GB" dirty="0" smtClean="0"/>
              <a:t>Trend is toward split caches at the L1 and unified caches for higher levels</a:t>
            </a:r>
          </a:p>
          <a:p>
            <a:r>
              <a:rPr lang="en-GB" dirty="0" smtClean="0"/>
              <a:t>Advantages </a:t>
            </a:r>
            <a:r>
              <a:rPr lang="en-GB" dirty="0"/>
              <a:t>of split </a:t>
            </a:r>
            <a:r>
              <a:rPr lang="en-GB" dirty="0" smtClean="0"/>
              <a:t>cache:</a:t>
            </a:r>
          </a:p>
          <a:p>
            <a:pPr lvl="1"/>
            <a:r>
              <a:rPr lang="en-GB" dirty="0"/>
              <a:t>Eliminates cache contention between instruction fetch/decode unit and execution unit</a:t>
            </a:r>
          </a:p>
          <a:p>
            <a:pPr lvl="2"/>
            <a:r>
              <a:rPr lang="en-GB" dirty="0"/>
              <a:t>Important in pipelining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idx="4294967295"/>
          </p:nvPr>
        </p:nvSpPr>
        <p:spPr>
          <a:xfrm>
            <a:off x="7239000" y="2438400"/>
            <a:ext cx="1905000" cy="1676400"/>
          </a:xfrm>
        </p:spPr>
        <p:txBody>
          <a:bodyPr/>
          <a:lstStyle/>
          <a:p>
            <a:pPr algn="ctr"/>
            <a:r>
              <a:rPr lang="en-US" sz="3400" dirty="0">
                <a:effectLst>
                  <a:outerShdw blurRad="38100" dist="38100" dir="2700000" algn="tl">
                    <a:srgbClr val="000000">
                      <a:alpha val="43137"/>
                    </a:srgbClr>
                  </a:outerShdw>
                </a:effectLst>
              </a:rPr>
              <a:t>Pentium 4</a:t>
            </a:r>
            <a:r>
              <a:rPr lang="en-US" sz="3400" dirty="0" smtClean="0">
                <a:effectLst>
                  <a:outerShdw blurRad="38100" dist="38100" dir="2700000" algn="tl">
                    <a:srgbClr val="000000">
                      <a:alpha val="43137"/>
                    </a:srgbClr>
                  </a:outerShdw>
                </a:effectLst>
              </a:rPr>
              <a:t> </a:t>
            </a:r>
            <a:br>
              <a:rPr lang="en-US" sz="3400" dirty="0" smtClean="0">
                <a:effectLst>
                  <a:outerShdw blurRad="38100" dist="38100" dir="2700000" algn="tl">
                    <a:srgbClr val="000000">
                      <a:alpha val="43137"/>
                    </a:srgbClr>
                  </a:outerShdw>
                </a:effectLst>
              </a:rPr>
            </a:br>
            <a:r>
              <a:rPr lang="en-US" sz="3400" dirty="0" smtClean="0">
                <a:effectLst>
                  <a:outerShdw blurRad="38100" dist="38100" dir="2700000" algn="tl">
                    <a:srgbClr val="000000">
                      <a:alpha val="43137"/>
                    </a:srgbClr>
                  </a:outerShdw>
                </a:effectLst>
              </a:rPr>
              <a:t>Cache</a:t>
            </a:r>
            <a:endParaRPr lang="en-US" sz="34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0"/>
            <a:ext cx="7086600" cy="6627968"/>
          </a:xfrm>
          <a:prstGeom prst="rect">
            <a:avLst/>
          </a:prstGeom>
          <a:solidFill>
            <a:schemeClr val="bg1"/>
          </a:solidFill>
        </p:spPr>
      </p:pic>
      <p:sp>
        <p:nvSpPr>
          <p:cNvPr id="8" name="TextBox 7"/>
          <p:cNvSpPr txBox="1"/>
          <p:nvPr/>
        </p:nvSpPr>
        <p:spPr>
          <a:xfrm>
            <a:off x="228600" y="6477000"/>
            <a:ext cx="7086600" cy="381000"/>
          </a:xfrm>
          <a:prstGeom prst="rect">
            <a:avLst/>
          </a:prstGeom>
          <a:solidFill>
            <a:schemeClr val="bg1"/>
          </a:solidFill>
        </p:spPr>
        <p:txBody>
          <a:bodyPr wrap="square" rtlCol="0">
            <a:spAutoFit/>
          </a:bodyPr>
          <a:lstStyle/>
          <a:p>
            <a:endParaRPr lang="en-US" dirty="0"/>
          </a:p>
        </p:txBody>
      </p:sp>
      <p:sp>
        <p:nvSpPr>
          <p:cNvPr id="10" name="Rectangle 9"/>
          <p:cNvSpPr/>
          <p:nvPr/>
        </p:nvSpPr>
        <p:spPr>
          <a:xfrm>
            <a:off x="2362200" y="6519446"/>
            <a:ext cx="3263033" cy="338554"/>
          </a:xfrm>
          <a:prstGeom prst="rect">
            <a:avLst/>
          </a:prstGeom>
        </p:spPr>
        <p:txBody>
          <a:bodyPr wrap="none">
            <a:spAutoFit/>
          </a:bodyPr>
          <a:lstStyle/>
          <a:p>
            <a:r>
              <a:rPr lang="en-US" sz="1600" dirty="0" smtClean="0">
                <a:latin typeface="+mn-lt"/>
              </a:rPr>
              <a:t>Table 4.4    Intel Cache Evolution </a:t>
            </a:r>
            <a:endParaRPr lang="en-US" sz="1600" dirty="0">
              <a:latin typeface="+mn-lt"/>
            </a:endParaRPr>
          </a:p>
        </p:txBody>
      </p:sp>
      <p:cxnSp>
        <p:nvCxnSpPr>
          <p:cNvPr id="12" name="Straight Connector 11"/>
          <p:cNvCxnSpPr/>
          <p:nvPr/>
        </p:nvCxnSpPr>
        <p:spPr>
          <a:xfrm>
            <a:off x="228600" y="3962400"/>
            <a:ext cx="3276600" cy="158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28600" y="5562600"/>
            <a:ext cx="3276600" cy="158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609600" y="304800"/>
            <a:ext cx="8534400" cy="995362"/>
          </a:xfrm>
        </p:spPr>
        <p:txBody>
          <a:bodyPr/>
          <a:lstStyle/>
          <a:p>
            <a:r>
              <a:rPr lang="en-GB" dirty="0">
                <a:effectLst>
                  <a:outerShdw blurRad="38100" dist="38100" dir="2700000" algn="tl">
                    <a:srgbClr val="000000">
                      <a:alpha val="43137"/>
                    </a:srgbClr>
                  </a:outerShdw>
                </a:effectLst>
              </a:rPr>
              <a:t>Pentium 4 Block Diagram</a:t>
            </a: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706" b="9412"/>
              <a:stretch>
                <a:fillRect/>
              </a:stretch>
            </p:blipFill>
          </mc:Choice>
          <mc:Fallback>
            <p:blipFill>
              <a:blip r:embed="rId4"/>
              <a:srcRect t="4706" b="9412"/>
              <a:stretch>
                <a:fillRect/>
              </a:stretch>
            </p:blipFill>
          </mc:Fallback>
        </mc:AlternateContent>
        <p:spPr>
          <a:xfrm>
            <a:off x="0" y="533400"/>
            <a:ext cx="9415591" cy="6324601"/>
          </a:xfrm>
          <a:prstGeom prst="rect">
            <a:avLst/>
          </a:prstGeom>
        </p:spPr>
      </p:pic>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8" name="Rectangle 6"/>
          <p:cNvSpPr>
            <a:spLocks noGrp="1" noChangeArrowheads="1"/>
          </p:cNvSpPr>
          <p:nvPr>
            <p:ph type="title" idx="4294967295"/>
          </p:nvPr>
        </p:nvSpPr>
        <p:spPr>
          <a:xfrm>
            <a:off x="0" y="685800"/>
            <a:ext cx="9144000" cy="1116012"/>
          </a:xfrm>
        </p:spPr>
        <p:txBody>
          <a:bodyPr/>
          <a:lstStyle/>
          <a:p>
            <a:pPr algn="ctr"/>
            <a:r>
              <a:rPr lang="en-GB" dirty="0" smtClean="0">
                <a:effectLst>
                  <a:outerShdw blurRad="38100" dist="38100" dir="2700000" algn="tl">
                    <a:srgbClr val="000000">
                      <a:alpha val="43137"/>
                    </a:srgbClr>
                  </a:outerShdw>
                </a:effectLst>
              </a:rPr>
              <a:t>Pentium </a:t>
            </a:r>
            <a:r>
              <a:rPr lang="en-GB" dirty="0">
                <a:effectLst>
                  <a:outerShdw blurRad="38100" dist="38100" dir="2700000" algn="tl">
                    <a:srgbClr val="000000">
                      <a:alpha val="43137"/>
                    </a:srgbClr>
                  </a:outerShdw>
                </a:effectLst>
              </a:rPr>
              <a:t>4</a:t>
            </a:r>
            <a:r>
              <a:rPr lang="en-GB" dirty="0" smtClean="0">
                <a:effectLst>
                  <a:outerShdw blurRad="38100" dist="38100" dir="2700000" algn="tl">
                    <a:srgbClr val="000000">
                      <a:alpha val="43137"/>
                    </a:srgbClr>
                  </a:outerShdw>
                </a:effectLst>
              </a:rPr>
              <a:t> Cache Operating Modes</a:t>
            </a:r>
            <a:endParaRPr lang="en-GB" dirty="0">
              <a:effectLst>
                <a:outerShdw blurRad="38100" dist="38100" dir="2700000" algn="tl">
                  <a:srgbClr val="000000">
                    <a:alpha val="43137"/>
                  </a:srgbClr>
                </a:outerShdw>
              </a:effectLst>
            </a:endParaRPr>
          </a:p>
        </p:txBody>
      </p:sp>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000" t="-25043" r="15000" b="-12522"/>
              <a:stretch>
                <a:fillRect/>
              </a:stretch>
            </p:blipFill>
          </mc:Choice>
          <mc:Fallback>
            <p:blipFill>
              <a:blip r:embed="rId4"/>
              <a:srcRect l="3000" t="-25043" r="15000" b="-12522"/>
              <a:stretch>
                <a:fillRect/>
              </a:stretch>
            </p:blipFill>
          </mc:Fallback>
        </mc:AlternateContent>
        <p:spPr>
          <a:xfrm>
            <a:off x="0" y="1835699"/>
            <a:ext cx="9005116" cy="3619424"/>
          </a:xfrm>
          <a:prstGeom prst="rect">
            <a:avLst/>
          </a:prstGeom>
        </p:spPr>
      </p:pic>
      <p:sp>
        <p:nvSpPr>
          <p:cNvPr id="9" name="Rectangle 8"/>
          <p:cNvSpPr/>
          <p:nvPr/>
        </p:nvSpPr>
        <p:spPr>
          <a:xfrm>
            <a:off x="228600" y="5181600"/>
            <a:ext cx="6400800" cy="307777"/>
          </a:xfrm>
          <a:prstGeom prst="rect">
            <a:avLst/>
          </a:prstGeom>
        </p:spPr>
        <p:txBody>
          <a:bodyPr wrap="square">
            <a:spAutoFit/>
          </a:bodyPr>
          <a:lstStyle/>
          <a:p>
            <a:r>
              <a:rPr lang="en-US" sz="1400" i="1" dirty="0" smtClean="0">
                <a:latin typeface="+mn-lt"/>
              </a:rPr>
              <a:t>Note:</a:t>
            </a:r>
            <a:r>
              <a:rPr lang="en-US" sz="1400" dirty="0" smtClean="0">
                <a:latin typeface="+mn-lt"/>
              </a:rPr>
              <a:t> CD = 0; NW = 1 is an invalid combination. </a:t>
            </a:r>
            <a:endParaRPr lang="en-US" sz="1400" dirty="0">
              <a:latin typeface="+mn-lt"/>
            </a:endParaRPr>
          </a:p>
        </p:txBody>
      </p:sp>
      <p:sp>
        <p:nvSpPr>
          <p:cNvPr id="10" name="Rectangle 9"/>
          <p:cNvSpPr/>
          <p:nvPr/>
        </p:nvSpPr>
        <p:spPr>
          <a:xfrm>
            <a:off x="1524000" y="6248400"/>
            <a:ext cx="6096000" cy="369332"/>
          </a:xfrm>
          <a:prstGeom prst="rect">
            <a:avLst/>
          </a:prstGeom>
        </p:spPr>
        <p:txBody>
          <a:bodyPr wrap="square">
            <a:spAutoFit/>
          </a:bodyPr>
          <a:lstStyle/>
          <a:p>
            <a:pPr algn="ctr"/>
            <a:r>
              <a:rPr lang="en-US" sz="1800" dirty="0" smtClean="0">
                <a:latin typeface="+mn-lt"/>
              </a:rPr>
              <a:t>Table 4.5  Pentium 4 Cache Operating Modes </a:t>
            </a:r>
            <a:endParaRPr lang="en-US" sz="1800" dirty="0">
              <a:latin typeface="+mn-lt"/>
            </a:endParaRPr>
          </a:p>
        </p:txBody>
      </p:sp>
    </p:spTree>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a:xfrm>
            <a:off x="533400" y="304800"/>
            <a:ext cx="7556500" cy="1116012"/>
          </a:xfrm>
        </p:spPr>
        <p:txBody>
          <a:bodyPr/>
          <a:lstStyle/>
          <a:p>
            <a:r>
              <a:rPr lang="en-GB" dirty="0">
                <a:effectLst>
                  <a:outerShdw blurRad="38100" dist="38100" dir="2700000" algn="tl">
                    <a:srgbClr val="000000">
                      <a:alpha val="43137"/>
                    </a:srgbClr>
                  </a:outerShdw>
                </a:effectLst>
              </a:rPr>
              <a:t>ARM Cache Features</a:t>
            </a:r>
          </a:p>
        </p:txBody>
      </p:sp>
      <p:sp>
        <p:nvSpPr>
          <p:cNvPr id="180228" name="Rectangle 4"/>
          <p:cNvSpPr>
            <a:spLocks noChangeArrowheads="1"/>
          </p:cNvSpPr>
          <p:nvPr/>
        </p:nvSpPr>
        <p:spPr bwMode="auto">
          <a:xfrm>
            <a:off x="0" y="1463675"/>
            <a:ext cx="9144000"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1000" y="1219200"/>
            <a:ext cx="8397757" cy="5171896"/>
          </a:xfrm>
          <a:prstGeom prst="rect">
            <a:avLst/>
          </a:prstGeom>
        </p:spPr>
      </p:pic>
      <p:sp>
        <p:nvSpPr>
          <p:cNvPr id="7" name="Rectangle 6"/>
          <p:cNvSpPr/>
          <p:nvPr/>
        </p:nvSpPr>
        <p:spPr>
          <a:xfrm>
            <a:off x="3276600" y="6248400"/>
            <a:ext cx="3810000" cy="369332"/>
          </a:xfrm>
          <a:prstGeom prst="rect">
            <a:avLst/>
          </a:prstGeom>
        </p:spPr>
        <p:txBody>
          <a:bodyPr wrap="square">
            <a:spAutoFit/>
          </a:bodyPr>
          <a:lstStyle/>
          <a:p>
            <a:r>
              <a:rPr lang="en-US" sz="1800" dirty="0" smtClean="0">
                <a:latin typeface="+mn-lt"/>
              </a:rPr>
              <a:t>Table 4.6 ARM Cache Features </a:t>
            </a:r>
            <a:endParaRPr lang="en-US" sz="1800" dirty="0">
              <a:latin typeface="+mn-lt"/>
            </a:endParaRPr>
          </a:p>
        </p:txBody>
      </p:sp>
      <p:sp>
        <p:nvSpPr>
          <p:cNvPr id="8" name="TextBox 7"/>
          <p:cNvSpPr txBox="1"/>
          <p:nvPr/>
        </p:nvSpPr>
        <p:spPr>
          <a:xfrm>
            <a:off x="67733" y="-84667"/>
            <a:ext cx="184666" cy="646331"/>
          </a:xfrm>
          <a:prstGeom prst="rect">
            <a:avLst/>
          </a:prstGeom>
          <a:noFill/>
        </p:spPr>
        <p:txBody>
          <a:bodyPr wrap="none" rtlCol="0">
            <a:spAutoFit/>
          </a:bodyPr>
          <a:lstStyle/>
          <a:p>
            <a:endParaRPr lang="en-US" sz="1800" dirty="0" smtClean="0"/>
          </a:p>
          <a:p>
            <a:endParaRPr lang="en-US" sz="1800" dirty="0"/>
          </a:p>
        </p:txBody>
      </p:sp>
    </p:spTree>
  </p:cSld>
  <p:clrMapOvr>
    <a:masterClrMapping/>
  </p:clrMapOvr>
  <p:transition spd="med">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228600" y="609600"/>
            <a:ext cx="8686800" cy="781050"/>
          </a:xfrm>
        </p:spPr>
        <p:txBody>
          <a:bodyPr/>
          <a:lstStyle/>
          <a:p>
            <a:r>
              <a:rPr lang="en-GB" sz="3400" dirty="0">
                <a:effectLst>
                  <a:outerShdw blurRad="38100" dist="38100" dir="2700000" algn="tl">
                    <a:srgbClr val="000000">
                      <a:alpha val="43137"/>
                    </a:srgbClr>
                  </a:outerShdw>
                </a:effectLst>
              </a:rPr>
              <a:t>ARM Cache and Write Buffer Organization</a:t>
            </a:r>
          </a:p>
        </p:txBody>
      </p:sp>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 t="31818" r="-2353" b="11818"/>
              <a:stretch>
                <a:fillRect/>
              </a:stretch>
            </p:blipFill>
          </mc:Choice>
          <mc:Fallback>
            <p:blipFill>
              <a:blip r:embed="rId4"/>
              <a:srcRect l="-1176" t="31818" r="-2353" b="11818"/>
              <a:stretch>
                <a:fillRect/>
              </a:stretch>
            </p:blipFill>
          </mc:Fallback>
        </mc:AlternateContent>
        <p:spPr>
          <a:xfrm>
            <a:off x="533400" y="1130318"/>
            <a:ext cx="8129561" cy="5727682"/>
          </a:xfrm>
          <a:prstGeom prst="rect">
            <a:avLst/>
          </a:prstGeom>
        </p:spPr>
      </p:pic>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Characteristics of Memory Systems</a:t>
            </a:r>
          </a:p>
          <a:p>
            <a:pPr marL="457200" lvl="2">
              <a:spcBef>
                <a:spcPts val="0"/>
              </a:spcBef>
              <a:buClr>
                <a:schemeClr val="bg2">
                  <a:lumMod val="75000"/>
                </a:schemeClr>
              </a:buClr>
            </a:pPr>
            <a:r>
              <a:rPr lang="en-US" dirty="0" smtClean="0"/>
              <a:t>Location</a:t>
            </a:r>
          </a:p>
          <a:p>
            <a:pPr marL="457200" lvl="2">
              <a:spcBef>
                <a:spcPts val="0"/>
              </a:spcBef>
              <a:buClr>
                <a:schemeClr val="bg2">
                  <a:lumMod val="75000"/>
                </a:schemeClr>
              </a:buClr>
            </a:pPr>
            <a:r>
              <a:rPr lang="en-US" dirty="0" smtClean="0"/>
              <a:t>Capacity</a:t>
            </a:r>
          </a:p>
          <a:p>
            <a:pPr marL="457200" lvl="2">
              <a:spcBef>
                <a:spcPts val="0"/>
              </a:spcBef>
              <a:buClr>
                <a:schemeClr val="bg2">
                  <a:lumMod val="75000"/>
                </a:schemeClr>
              </a:buClr>
            </a:pPr>
            <a:r>
              <a:rPr lang="en-US" dirty="0" smtClean="0"/>
              <a:t>Unit of transfer</a:t>
            </a:r>
          </a:p>
          <a:p>
            <a:pPr>
              <a:spcBef>
                <a:spcPts val="600"/>
              </a:spcBef>
            </a:pPr>
            <a:r>
              <a:rPr lang="en-US" dirty="0" smtClean="0"/>
              <a:t>Memory Hierarchy</a:t>
            </a:r>
          </a:p>
          <a:p>
            <a:pPr lvl="1"/>
            <a:r>
              <a:rPr lang="en-US" dirty="0" smtClean="0"/>
              <a:t>How much?</a:t>
            </a:r>
          </a:p>
          <a:p>
            <a:pPr lvl="1"/>
            <a:r>
              <a:rPr lang="en-US" dirty="0" smtClean="0"/>
              <a:t>How fast?</a:t>
            </a:r>
          </a:p>
          <a:p>
            <a:pPr lvl="1"/>
            <a:r>
              <a:rPr lang="en-US" dirty="0" smtClean="0"/>
              <a:t>How expensive?</a:t>
            </a:r>
          </a:p>
          <a:p>
            <a:pPr>
              <a:spcBef>
                <a:spcPts val="600"/>
              </a:spcBef>
            </a:pPr>
            <a:r>
              <a:rPr lang="en-US" dirty="0" smtClean="0"/>
              <a:t>Cache memory principles</a:t>
            </a:r>
          </a:p>
        </p:txBody>
      </p:sp>
      <p:sp>
        <p:nvSpPr>
          <p:cNvPr id="32" name="Content Placeholder 31"/>
          <p:cNvSpPr>
            <a:spLocks noGrp="1"/>
          </p:cNvSpPr>
          <p:nvPr>
            <p:ph sz="quarter" idx="4"/>
          </p:nvPr>
        </p:nvSpPr>
        <p:spPr>
          <a:xfrm>
            <a:off x="4495800" y="2362200"/>
            <a:ext cx="3810000" cy="4724400"/>
          </a:xfrm>
        </p:spPr>
        <p:txBody>
          <a:bodyPr>
            <a:normAutofit/>
          </a:bodyPr>
          <a:lstStyle/>
          <a:p>
            <a:pPr marL="228600" lvl="1">
              <a:spcBef>
                <a:spcPts val="1800"/>
              </a:spcBef>
              <a:buClr>
                <a:schemeClr val="accent1"/>
              </a:buClr>
            </a:pPr>
            <a:r>
              <a:rPr lang="en-US" dirty="0" smtClean="0"/>
              <a:t>Elements of cache design</a:t>
            </a:r>
          </a:p>
          <a:p>
            <a:pPr marL="457200" lvl="2">
              <a:spcBef>
                <a:spcPts val="0"/>
              </a:spcBef>
              <a:buClr>
                <a:schemeClr val="bg2">
                  <a:lumMod val="75000"/>
                </a:schemeClr>
              </a:buClr>
            </a:pPr>
            <a:r>
              <a:rPr lang="en-US" dirty="0" smtClean="0"/>
              <a:t>Cache addresses</a:t>
            </a:r>
          </a:p>
          <a:p>
            <a:pPr marL="457200" lvl="2">
              <a:spcBef>
                <a:spcPts val="0"/>
              </a:spcBef>
              <a:buClr>
                <a:schemeClr val="bg2">
                  <a:lumMod val="75000"/>
                </a:schemeClr>
              </a:buClr>
            </a:pPr>
            <a:r>
              <a:rPr lang="en-US" dirty="0" smtClean="0"/>
              <a:t>Cache size</a:t>
            </a:r>
          </a:p>
          <a:p>
            <a:pPr marL="457200" lvl="2">
              <a:spcBef>
                <a:spcPts val="0"/>
              </a:spcBef>
              <a:buClr>
                <a:schemeClr val="bg2">
                  <a:lumMod val="75000"/>
                </a:schemeClr>
              </a:buClr>
            </a:pPr>
            <a:r>
              <a:rPr lang="en-US" dirty="0" smtClean="0"/>
              <a:t>Mapping function</a:t>
            </a:r>
          </a:p>
          <a:p>
            <a:pPr marL="457200" lvl="2">
              <a:spcBef>
                <a:spcPts val="0"/>
              </a:spcBef>
              <a:buClr>
                <a:schemeClr val="bg2">
                  <a:lumMod val="75000"/>
                </a:schemeClr>
              </a:buClr>
            </a:pPr>
            <a:r>
              <a:rPr lang="en-US" dirty="0" smtClean="0"/>
              <a:t>Replacement algorithms</a:t>
            </a:r>
          </a:p>
          <a:p>
            <a:pPr marL="457200" lvl="2">
              <a:spcBef>
                <a:spcPts val="0"/>
              </a:spcBef>
              <a:buClr>
                <a:schemeClr val="bg2">
                  <a:lumMod val="75000"/>
                </a:schemeClr>
              </a:buClr>
            </a:pPr>
            <a:r>
              <a:rPr lang="en-US" dirty="0" smtClean="0"/>
              <a:t>Write policy</a:t>
            </a:r>
          </a:p>
          <a:p>
            <a:pPr marL="457200" lvl="2">
              <a:spcBef>
                <a:spcPts val="0"/>
              </a:spcBef>
              <a:buClr>
                <a:schemeClr val="bg2">
                  <a:lumMod val="75000"/>
                </a:schemeClr>
              </a:buClr>
            </a:pPr>
            <a:r>
              <a:rPr lang="en-US" dirty="0" smtClean="0"/>
              <a:t>Line size</a:t>
            </a:r>
          </a:p>
          <a:p>
            <a:pPr marL="457200" lvl="2">
              <a:spcBef>
                <a:spcPts val="0"/>
              </a:spcBef>
              <a:buClr>
                <a:schemeClr val="bg2">
                  <a:lumMod val="75000"/>
                </a:schemeClr>
              </a:buClr>
            </a:pPr>
            <a:r>
              <a:rPr lang="en-US" dirty="0" smtClean="0"/>
              <a:t>Number of caches</a:t>
            </a:r>
          </a:p>
          <a:p>
            <a:pPr marL="228600" lvl="1">
              <a:spcBef>
                <a:spcPts val="1800"/>
              </a:spcBef>
              <a:buClr>
                <a:schemeClr val="accent1"/>
              </a:buClr>
            </a:pPr>
            <a:r>
              <a:rPr lang="en-US" dirty="0" smtClean="0"/>
              <a:t>Pentium 4 cache organization</a:t>
            </a:r>
          </a:p>
          <a:p>
            <a:pPr marL="228600" lvl="1">
              <a:spcBef>
                <a:spcPts val="1800"/>
              </a:spcBef>
              <a:buClr>
                <a:schemeClr val="accent1"/>
              </a:buClr>
            </a:pPr>
            <a:r>
              <a:rPr lang="en-US" dirty="0" smtClean="0"/>
              <a:t>ARM cache organization</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77500" lnSpcReduction="20000"/>
          </a:bodyPr>
          <a:lstStyle/>
          <a:p>
            <a:pPr marL="228600" lvl="1">
              <a:spcBef>
                <a:spcPts val="2000"/>
              </a:spcBef>
              <a:buClr>
                <a:schemeClr val="accent1"/>
              </a:buClr>
            </a:pPr>
            <a:r>
              <a:rPr lang="en-US" sz="2162" dirty="0" smtClean="0"/>
              <a:t>The most common forms are: </a:t>
            </a:r>
          </a:p>
          <a:p>
            <a:pPr lvl="1"/>
            <a:r>
              <a:rPr lang="en-US" sz="1765" dirty="0" smtClean="0"/>
              <a:t>Semiconductor memory</a:t>
            </a:r>
          </a:p>
          <a:p>
            <a:pPr lvl="1"/>
            <a:r>
              <a:rPr lang="en-US" sz="1765" dirty="0" smtClean="0"/>
              <a:t>Magnetic surface memory </a:t>
            </a:r>
          </a:p>
          <a:p>
            <a:pPr lvl="1"/>
            <a:r>
              <a:rPr lang="en-US" sz="1765" dirty="0" smtClean="0"/>
              <a:t>Optical</a:t>
            </a:r>
          </a:p>
          <a:p>
            <a:pPr lvl="1"/>
            <a:r>
              <a:rPr lang="en-US" sz="1765" dirty="0" smtClean="0"/>
              <a:t>Magneto-optical</a:t>
            </a:r>
          </a:p>
          <a:p>
            <a:pPr marL="228600" lvl="1">
              <a:spcBef>
                <a:spcPts val="2000"/>
              </a:spcBef>
              <a:buClr>
                <a:schemeClr val="accent1"/>
              </a:buClr>
            </a:pPr>
            <a:r>
              <a:rPr lang="en-US" sz="2118" dirty="0" smtClean="0"/>
              <a:t>Several physical characteristics of data storage are important:</a:t>
            </a:r>
          </a:p>
          <a:p>
            <a:pPr lvl="1"/>
            <a:r>
              <a:rPr lang="en-US" dirty="0" smtClean="0"/>
              <a:t>Volatile memory </a:t>
            </a:r>
          </a:p>
          <a:p>
            <a:pPr lvl="2"/>
            <a:r>
              <a:rPr lang="en-US" dirty="0" smtClean="0"/>
              <a:t>Information decays naturally or is lost when electrical power is switched off</a:t>
            </a:r>
          </a:p>
          <a:p>
            <a:pPr lvl="1"/>
            <a:r>
              <a:rPr lang="en-US" dirty="0" smtClean="0"/>
              <a:t>Nonvolatile memory </a:t>
            </a:r>
          </a:p>
          <a:p>
            <a:pPr lvl="2"/>
            <a:r>
              <a:rPr lang="en-US" dirty="0" smtClean="0"/>
              <a:t>Once recorded, information remains without deterioration until deliberately changed</a:t>
            </a:r>
          </a:p>
          <a:p>
            <a:pPr lvl="2"/>
            <a:r>
              <a:rPr lang="en-US" dirty="0" smtClean="0"/>
              <a:t>No electrical power is needed to retain information</a:t>
            </a:r>
          </a:p>
          <a:p>
            <a:pPr lvl="1"/>
            <a:r>
              <a:rPr lang="en-US" dirty="0" smtClean="0"/>
              <a:t>Magnetic-surface memories </a:t>
            </a:r>
          </a:p>
          <a:p>
            <a:pPr lvl="2"/>
            <a:r>
              <a:rPr lang="en-US" dirty="0" smtClean="0"/>
              <a:t>Are nonvolatile</a:t>
            </a:r>
          </a:p>
          <a:p>
            <a:pPr lvl="1"/>
            <a:r>
              <a:rPr lang="en-US" dirty="0" smtClean="0"/>
              <a:t>Semiconductor memory </a:t>
            </a:r>
          </a:p>
          <a:p>
            <a:pPr lvl="2"/>
            <a:r>
              <a:rPr lang="en-US" dirty="0" smtClean="0"/>
              <a:t>May be either volatile or nonvolatile</a:t>
            </a:r>
          </a:p>
          <a:p>
            <a:pPr lvl="1"/>
            <a:r>
              <a:rPr lang="en-US" dirty="0" smtClean="0"/>
              <a:t>Nonerasable memory</a:t>
            </a:r>
          </a:p>
          <a:p>
            <a:pPr lvl="2"/>
            <a:r>
              <a:rPr lang="en-US" dirty="0" smtClean="0"/>
              <a:t>Cannot be altered, except by destroying the storage unit</a:t>
            </a:r>
          </a:p>
          <a:p>
            <a:pPr lvl="2"/>
            <a:r>
              <a:rPr lang="en-US" dirty="0" smtClean="0"/>
              <a:t>Semiconductor memory of this type is known as read-only memory (ROM)</a:t>
            </a:r>
          </a:p>
          <a:p>
            <a:pPr marL="228600" lvl="1">
              <a:spcBef>
                <a:spcPts val="2000"/>
              </a:spcBef>
              <a:buClr>
                <a:schemeClr val="accent1"/>
              </a:buClr>
            </a:pPr>
            <a:r>
              <a:rPr lang="en-US" sz="2065" dirty="0" smtClean="0"/>
              <a:t>For random-access memory the organization is a key design issue</a:t>
            </a:r>
          </a:p>
          <a:p>
            <a:pPr lvl="1"/>
            <a:r>
              <a:rPr lang="en-US" sz="1806" dirty="0" smtClean="0"/>
              <a:t>Organization refers to the physical arrangement of bits to form words</a:t>
            </a:r>
            <a:endParaRPr lang="en-US" sz="1806" dirty="0"/>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828800"/>
            <a:ext cx="7556313" cy="4724400"/>
          </a:xfrm>
        </p:spPr>
        <p:txBody>
          <a:bodyPr>
            <a:normAutofit/>
          </a:bodyPr>
          <a:lstStyle/>
          <a:p>
            <a:r>
              <a:rPr lang="en-US" dirty="0" smtClean="0"/>
              <a:t>Design constraints on a computer’s memory can be summed up by three questions:</a:t>
            </a:r>
          </a:p>
          <a:p>
            <a:pPr lvl="1"/>
            <a:r>
              <a:rPr lang="en-US" dirty="0" smtClean="0"/>
              <a:t>How much, how fast, how expensive</a:t>
            </a:r>
          </a:p>
          <a:p>
            <a:r>
              <a:rPr lang="en-US" dirty="0" smtClean="0"/>
              <a:t>There is a trade-off among capacity, access time, and cost</a:t>
            </a:r>
          </a:p>
          <a:p>
            <a:pPr lvl="1"/>
            <a:r>
              <a:rPr lang="en-US" dirty="0" smtClean="0"/>
              <a:t>Faster access time, greater cost per bit</a:t>
            </a:r>
          </a:p>
          <a:p>
            <a:pPr lvl="1"/>
            <a:r>
              <a:rPr lang="en-US" dirty="0" smtClean="0"/>
              <a:t>Greater capacity, smaller cost per bit</a:t>
            </a:r>
          </a:p>
          <a:p>
            <a:pPr lvl="1"/>
            <a:r>
              <a:rPr lang="en-US" dirty="0" smtClean="0"/>
              <a:t>Greater capacity, slower access time</a:t>
            </a:r>
          </a:p>
          <a:p>
            <a:r>
              <a:rPr lang="en-US" dirty="0" smtClean="0"/>
              <a:t>The way out of the memory dilemma is not to rely on a single memory component or technology, but to employ a memory hierarchy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09600" y="381000"/>
            <a:ext cx="7556313" cy="1116106"/>
          </a:xfrm>
        </p:spPr>
        <p:txBody>
          <a:bodyPr/>
          <a:lstStyle/>
          <a:p>
            <a:r>
              <a:rPr lang="en-GB" dirty="0">
                <a:effectLst>
                  <a:outerShdw blurRad="38100" dist="38100" dir="2700000" algn="tl">
                    <a:srgbClr val="000000">
                      <a:alpha val="43137"/>
                    </a:srgbClr>
                  </a:outerShdw>
                </a:effectLst>
              </a:rPr>
              <a:t>Memory Hierarchy - Diagram</a:t>
            </a: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529" t="13636" r="4706" b="9091"/>
              <a:stretch>
                <a:fillRect/>
              </a:stretch>
            </p:blipFill>
          </mc:Choice>
          <mc:Fallback>
            <p:blipFill>
              <a:blip r:embed="rId4"/>
              <a:srcRect l="3529" t="13636" r="4706" b="9091"/>
              <a:stretch>
                <a:fillRect/>
              </a:stretch>
            </p:blipFill>
          </mc:Fallback>
        </mc:AlternateContent>
        <p:spPr>
          <a:xfrm>
            <a:off x="1676400" y="935206"/>
            <a:ext cx="5434988" cy="5922794"/>
          </a:xfrm>
          <a:prstGeom prst="rect">
            <a:avLst/>
          </a:prstGeom>
        </p:spPr>
      </p:pic>
    </p:spTree>
  </p:cSld>
  <p:clrMapOvr>
    <a:masterClrMapping/>
  </p:clrMapOvr>
  <p:transition spd="med">
    <p:cover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6542</TotalTime>
  <Words>10413</Words>
  <Application>Microsoft Office PowerPoint</Application>
  <PresentationFormat>On-screen Show (4:3)</PresentationFormat>
  <Paragraphs>969</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ＭＳ Ｐゴシック</vt:lpstr>
      <vt:lpstr>Arial</vt:lpstr>
      <vt:lpstr>Rockwell</vt:lpstr>
      <vt:lpstr>Times New Roman</vt:lpstr>
      <vt:lpstr>Wingdings</vt:lpstr>
      <vt:lpstr>Advantage</vt:lpstr>
      <vt:lpstr>William Stallings  Computer Organization  and Architecture 9th Edition</vt:lpstr>
      <vt:lpstr>Chapter 4</vt:lpstr>
      <vt:lpstr>Key Characteristics of Computer Memory Systems</vt:lpstr>
      <vt:lpstr>Characteristics of Memory Systems</vt:lpstr>
      <vt:lpstr>Method of Accessing Units of Data</vt:lpstr>
      <vt:lpstr>Capacity and Performance:</vt:lpstr>
      <vt:lpstr>Memory</vt:lpstr>
      <vt:lpstr>Memory Hierarchy</vt:lpstr>
      <vt:lpstr>Memory Hierarchy - Diagram</vt:lpstr>
      <vt:lpstr>Cache and Main Memory</vt:lpstr>
      <vt:lpstr>Cache/Main Memory Structure</vt:lpstr>
      <vt:lpstr>Cache Read Operation</vt:lpstr>
      <vt:lpstr>Typical Cache Organization</vt:lpstr>
      <vt:lpstr>Elements of Cache Design</vt:lpstr>
      <vt:lpstr>Cache Addresses</vt:lpstr>
      <vt:lpstr>Logical  and  Physical  Caches</vt:lpstr>
      <vt:lpstr>Table 4.3      Cache Sizes of Some Processors </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PowerPoint Presentation</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 Kbyte L1</vt:lpstr>
      <vt:lpstr>Unified Versus Split Caches</vt:lpstr>
      <vt:lpstr>Pentium 4  Cache</vt:lpstr>
      <vt:lpstr>Pentium 4 Block Diagram</vt:lpstr>
      <vt:lpstr>Pentium 4 Cache Operating Modes</vt:lpstr>
      <vt:lpstr>ARM Cache Features</vt:lpstr>
      <vt:lpstr>ARM Cache and Write Buffer Organization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chienql</cp:lastModifiedBy>
  <cp:revision>152</cp:revision>
  <dcterms:created xsi:type="dcterms:W3CDTF">2012-06-19T17:26:14Z</dcterms:created>
  <dcterms:modified xsi:type="dcterms:W3CDTF">2020-03-03T00:51:57Z</dcterms:modified>
</cp:coreProperties>
</file>