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4"/>
  </p:sldMasterIdLst>
  <p:notesMasterIdLst>
    <p:notesMasterId r:id="rId55"/>
  </p:notesMasterIdLst>
  <p:handoutMasterIdLst>
    <p:handoutMasterId r:id="rId56"/>
  </p:handoutMasterIdLst>
  <p:sldIdLst>
    <p:sldId id="299" r:id="rId5"/>
    <p:sldId id="300" r:id="rId6"/>
    <p:sldId id="257" r:id="rId7"/>
    <p:sldId id="302" r:id="rId8"/>
    <p:sldId id="258" r:id="rId9"/>
    <p:sldId id="259" r:id="rId10"/>
    <p:sldId id="260" r:id="rId11"/>
    <p:sldId id="261" r:id="rId12"/>
    <p:sldId id="262" r:id="rId13"/>
    <p:sldId id="263" r:id="rId14"/>
    <p:sldId id="264" r:id="rId15"/>
    <p:sldId id="269" r:id="rId16"/>
    <p:sldId id="303" r:id="rId17"/>
    <p:sldId id="304" r:id="rId18"/>
    <p:sldId id="305" r:id="rId19"/>
    <p:sldId id="306" r:id="rId20"/>
    <p:sldId id="307" r:id="rId21"/>
    <p:sldId id="271" r:id="rId22"/>
    <p:sldId id="289" r:id="rId23"/>
    <p:sldId id="298" r:id="rId24"/>
    <p:sldId id="273" r:id="rId25"/>
    <p:sldId id="308" r:id="rId26"/>
    <p:sldId id="309" r:id="rId27"/>
    <p:sldId id="274" r:id="rId28"/>
    <p:sldId id="310" r:id="rId29"/>
    <p:sldId id="275" r:id="rId30"/>
    <p:sldId id="276" r:id="rId31"/>
    <p:sldId id="290" r:id="rId32"/>
    <p:sldId id="311" r:id="rId33"/>
    <p:sldId id="277" r:id="rId34"/>
    <p:sldId id="278" r:id="rId35"/>
    <p:sldId id="279" r:id="rId36"/>
    <p:sldId id="280" r:id="rId37"/>
    <p:sldId id="291" r:id="rId38"/>
    <p:sldId id="312" r:id="rId39"/>
    <p:sldId id="313" r:id="rId40"/>
    <p:sldId id="292" r:id="rId41"/>
    <p:sldId id="293" r:id="rId42"/>
    <p:sldId id="297" r:id="rId43"/>
    <p:sldId id="282" r:id="rId44"/>
    <p:sldId id="283" r:id="rId45"/>
    <p:sldId id="284" r:id="rId46"/>
    <p:sldId id="295" r:id="rId47"/>
    <p:sldId id="296" r:id="rId48"/>
    <p:sldId id="285" r:id="rId49"/>
    <p:sldId id="314" r:id="rId50"/>
    <p:sldId id="315" r:id="rId51"/>
    <p:sldId id="316" r:id="rId52"/>
    <p:sldId id="317" r:id="rId53"/>
    <p:sldId id="301" r:id="rId5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84405" autoAdjust="0"/>
  </p:normalViewPr>
  <p:slideViewPr>
    <p:cSldViewPr>
      <p:cViewPr varScale="1">
        <p:scale>
          <a:sx n="70" d="100"/>
          <a:sy n="70" d="100"/>
        </p:scale>
        <p:origin x="1550"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1.xml"/><Relationship Id="rId18" Type="http://schemas.openxmlformats.org/officeDocument/2006/relationships/slide" Target="slides/slide30.xml"/><Relationship Id="rId26" Type="http://schemas.openxmlformats.org/officeDocument/2006/relationships/slide" Target="slides/slide50.xml"/><Relationship Id="rId3" Type="http://schemas.openxmlformats.org/officeDocument/2006/relationships/slide" Target="slides/slide5.xml"/><Relationship Id="rId21" Type="http://schemas.openxmlformats.org/officeDocument/2006/relationships/slide" Target="slides/slide33.xml"/><Relationship Id="rId7" Type="http://schemas.openxmlformats.org/officeDocument/2006/relationships/slide" Target="slides/slide9.xml"/><Relationship Id="rId12" Type="http://schemas.openxmlformats.org/officeDocument/2006/relationships/slide" Target="slides/slide19.xml"/><Relationship Id="rId17" Type="http://schemas.openxmlformats.org/officeDocument/2006/relationships/slide" Target="slides/slide27.xml"/><Relationship Id="rId25"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26.xml"/><Relationship Id="rId20"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42.xml"/><Relationship Id="rId5" Type="http://schemas.openxmlformats.org/officeDocument/2006/relationships/slide" Target="slides/slide7.xml"/><Relationship Id="rId15" Type="http://schemas.openxmlformats.org/officeDocument/2006/relationships/slide" Target="slides/slide24.xml"/><Relationship Id="rId23" Type="http://schemas.openxmlformats.org/officeDocument/2006/relationships/slide" Target="slides/slide41.xml"/><Relationship Id="rId10" Type="http://schemas.openxmlformats.org/officeDocument/2006/relationships/slide" Target="slides/slide12.xml"/><Relationship Id="rId19" Type="http://schemas.openxmlformats.org/officeDocument/2006/relationships/slide" Target="slides/slide3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2.xml"/><Relationship Id="rId22"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Operation code (opcode)</a:t>
          </a:r>
          <a:endParaRPr lang="en-US"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7D922780-158D-2048-992F-287136E867F2}">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i="1" dirty="0" smtClean="0">
              <a:effectLst>
                <a:outerShdw blurRad="38100" dist="38100" dir="2700000" algn="tl">
                  <a:srgbClr val="000000">
                    <a:alpha val="43137"/>
                  </a:srgbClr>
                </a:outerShdw>
              </a:effectLst>
            </a:rPr>
            <a:t>opcode</a:t>
          </a:r>
          <a:endParaRPr lang="en-US" i="1" dirty="0">
            <a:effectLst>
              <a:outerShdw blurRad="38100" dist="38100" dir="2700000" algn="tl">
                <a:srgbClr val="000000">
                  <a:alpha val="43137"/>
                </a:srgbClr>
              </a:outerShdw>
            </a:effectLst>
          </a:endParaRPr>
        </a:p>
      </dgm:t>
    </dgm:pt>
    <dgm:pt modelId="{7F0927FB-58E9-B349-B36E-D16261DC5453}" type="parTrans" cxnId="{F8DC2054-7265-B84A-A2FC-FE4649519F28}">
      <dgm:prSet/>
      <dgm:spPr/>
      <dgm:t>
        <a:bodyPr/>
        <a:lstStyle/>
        <a:p>
          <a:endParaRPr lang="en-US"/>
        </a:p>
      </dgm:t>
    </dgm:pt>
    <dgm:pt modelId="{AB1348F8-8BB8-924C-A316-C5BFE78F34D6}" type="sibTrans" cxnId="{F8DC2054-7265-B84A-A2FC-FE4649519F28}">
      <dgm:prSet/>
      <dgm:spPr/>
      <dgm:t>
        <a:bodyPr/>
        <a:lstStyle/>
        <a:p>
          <a:endParaRPr lang="en-US"/>
        </a:p>
      </dgm:t>
    </dgm:pt>
    <dgm:pt modelId="{C4BB8BEE-EB7D-0846-A9C7-C44EEB59F3D3}">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Source operand reference</a:t>
          </a:r>
          <a:endParaRPr lang="en-US"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Result operand reference</a:t>
          </a:r>
          <a:endParaRPr lang="en-US"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The operation may produce a result</a:t>
          </a:r>
          <a:endParaRPr lang="en-US" dirty="0">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dirty="0" smtClean="0"/>
            <a:t>Next instruction reference</a:t>
          </a:r>
          <a:endParaRPr lang="en-US"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dgm:spPr>
        <a:ln>
          <a:solidFill>
            <a:schemeClr val="accent1"/>
          </a:solidFill>
        </a:ln>
      </dgm:spPr>
      <dgm:t>
        <a:bodyPr/>
        <a:lstStyle/>
        <a:p>
          <a:pPr rtl="0"/>
          <a:r>
            <a:rPr lang="en-US" dirty="0" smtClean="0"/>
            <a:t>This tells the processor where to fetch the next instruction after the execution of this instruction is complete</a:t>
          </a:r>
          <a:endParaRPr lang="en-US"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dgm:presLayoutVars>
          <dgm:chMax val="0"/>
          <dgm:chPref val="0"/>
          <dgm:bulletEnabled val="1"/>
        </dgm:presLayoutVars>
      </dgm:prSet>
      <dgm:spPr/>
      <dgm:t>
        <a:bodyPr/>
        <a:lstStyle/>
        <a:p>
          <a:endParaRPr lang="en-US"/>
        </a:p>
      </dgm:t>
    </dgm:pt>
  </dgm:ptLst>
  <dgm:cxnLst>
    <dgm:cxn modelId="{BAA332A5-B8A1-454A-9B44-A9A32A840C99}" type="presOf" srcId="{94D29F10-0483-344A-B0D7-0C855F728A30}" destId="{5CED3117-5997-9241-ACAE-C2B634ACBCD2}" srcOrd="0" destOrd="1" presId="urn:microsoft.com/office/officeart/2005/8/layout/matrix3"/>
    <dgm:cxn modelId="{00CBD6E0-583B-0C44-A165-51D23B4A0DEB}" type="presOf" srcId="{C4BB8BEE-EB7D-0846-A9C7-C44EEB59F3D3}" destId="{06F2B317-5110-B94C-84A1-22E01F7471D3}" srcOrd="0" destOrd="0" presId="urn:microsoft.com/office/officeart/2005/8/layout/matrix3"/>
    <dgm:cxn modelId="{88F17291-5B41-8149-AE5B-DFFC12442E2A}" type="presOf" srcId="{261E22A2-90B9-FB48-BF8F-6FEF9FCC7BE4}" destId="{FFEE5E74-89DD-BA44-B959-B3095E174164}"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50DC1AD1-53EF-DD40-A03C-D302169C49C1}" type="presOf" srcId="{50A7ACD3-A3B8-FA4A-8AD8-4D6DD621AE48}" destId="{DCEE7AE8-9E5C-ED45-92E4-EE8750C104A9}" srcOrd="0" destOrd="0" presId="urn:microsoft.com/office/officeart/2005/8/layout/matrix3"/>
    <dgm:cxn modelId="{E4ABB12B-883F-3046-B74E-0D4D13F57422}" type="presOf" srcId="{D6EAFD71-2559-DD46-B5AE-F24E40817B7B}" destId="{06F2B317-5110-B94C-84A1-22E01F7471D3}" srcOrd="0" destOrd="1" presId="urn:microsoft.com/office/officeart/2005/8/layout/matrix3"/>
    <dgm:cxn modelId="{5739B111-B5BD-4042-80AC-2A320F37074B}" type="presOf" srcId="{F38777FB-598A-3648-8B86-30E6E6B22579}" destId="{582D9E84-4A97-E646-B080-93B15AA28637}" srcOrd="0" destOrd="0" presId="urn:microsoft.com/office/officeart/2005/8/layout/matrix3"/>
    <dgm:cxn modelId="{831B443B-B57D-E540-96B0-378CC542DC74}" type="presOf" srcId="{DD443413-86E1-D84B-BA27-B7A0F8752637}" destId="{5CED3117-5997-9241-ACAE-C2B634ACBCD2}" srcOrd="0" destOrd="0" presId="urn:microsoft.com/office/officeart/2005/8/layout/matrix3"/>
    <dgm:cxn modelId="{912F31BB-8D06-1C41-9B2C-815258A15562}" type="presOf" srcId="{F568A796-D867-C944-AE1E-4DDE813BC9C5}" destId="{582D9E84-4A97-E646-B080-93B15AA28637}" srcOrd="0" destOrd="1"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D8C722F9-E9C4-5443-9363-171827E85236}" type="presOf" srcId="{7D922780-158D-2048-992F-287136E867F2}" destId="{DCEE7AE8-9E5C-ED45-92E4-EE8750C104A9}" srcOrd="0" destOrd="1"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215CB1BF-18C7-DF4C-A2D7-8CBE26165B95}" srcId="{C4BB8BEE-EB7D-0846-A9C7-C44EEB59F3D3}" destId="{D6EAFD71-2559-DD46-B5AE-F24E40817B7B}" srcOrd="0" destOrd="0" parTransId="{BCA01FB3-E773-8C40-A3DA-CE5092230B3F}" sibTransId="{D7715C3A-5DD1-2A47-B4E7-1D41598556FA}"/>
    <dgm:cxn modelId="{F5CE5B0D-27C6-4942-90E7-A0C9A8E635AD}" srcId="{261E22A2-90B9-FB48-BF8F-6FEF9FCC7BE4}" destId="{DD443413-86E1-D84B-BA27-B7A0F8752637}" srcOrd="2" destOrd="0" parTransId="{3048043A-9026-D643-959A-4106DF7EC59E}" sibTransId="{ED5727C5-E43B-0F49-B70D-8F542CDDC6EE}"/>
    <dgm:cxn modelId="{717E15FF-AF47-184C-A096-0EC916DADF42}" srcId="{261E22A2-90B9-FB48-BF8F-6FEF9FCC7BE4}" destId="{F38777FB-598A-3648-8B86-30E6E6B22579}" srcOrd="3" destOrd="0" parTransId="{B376F28E-9176-B047-92B0-A02F6DE1A7B2}" sibTransId="{AF7F1F25-5E9D-D34A-A47A-20357C8B33CE}"/>
    <dgm:cxn modelId="{F8DC2054-7265-B84A-A2FC-FE4649519F28}" srcId="{50A7ACD3-A3B8-FA4A-8AD8-4D6DD621AE48}" destId="{7D922780-158D-2048-992F-287136E867F2}" srcOrd="0" destOrd="0" parTransId="{7F0927FB-58E9-B349-B36E-D16261DC5453}" sibTransId="{AB1348F8-8BB8-924C-A316-C5BFE78F34D6}"/>
    <dgm:cxn modelId="{86D05794-9328-5449-822F-4A1A4555240E}" srcId="{DD443413-86E1-D84B-BA27-B7A0F8752637}" destId="{94D29F10-0483-344A-B0D7-0C855F728A30}" srcOrd="0" destOrd="0" parTransId="{0D24227B-B2D1-A94A-BF9C-AC2C04A891AF}" sibTransId="{EA315A40-AF87-6F4D-B4B2-85D94F420DAF}"/>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98E22B-8C5C-BF47-B93D-173F40508125}"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3FD21996-934F-234F-8B24-ACDE4E9CCE38}">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Load and store instructions</a:t>
          </a:r>
          <a:endParaRPr lang="en-US" dirty="0">
            <a:effectLst>
              <a:outerShdw blurRad="38100" dist="38100" dir="2700000" algn="tl">
                <a:srgbClr val="000000">
                  <a:alpha val="43137"/>
                </a:srgbClr>
              </a:outerShdw>
            </a:effectLst>
          </a:endParaRPr>
        </a:p>
      </dgm:t>
    </dgm:pt>
    <dgm:pt modelId="{3DFF8AED-4928-A941-B7E2-8A43830292CC}" type="parTrans" cxnId="{B005338F-8ACA-344E-96A9-BAD0B54BBFFD}">
      <dgm:prSet/>
      <dgm:spPr/>
      <dgm:t>
        <a:bodyPr/>
        <a:lstStyle/>
        <a:p>
          <a:endParaRPr lang="en-US"/>
        </a:p>
      </dgm:t>
    </dgm:pt>
    <dgm:pt modelId="{5FDEF50F-AAD7-FA49-BFBC-CCE022AE8E37}" type="sibTrans" cxnId="{B005338F-8ACA-344E-96A9-BAD0B54BBFFD}">
      <dgm:prSet/>
      <dgm:spPr/>
      <dgm:t>
        <a:bodyPr/>
        <a:lstStyle/>
        <a:p>
          <a:endParaRPr lang="en-US"/>
        </a:p>
      </dgm:t>
    </dgm:pt>
    <dgm:pt modelId="{AB07078A-39A5-3F48-A1B8-9DD87FD93B98}">
      <dgm:prSet/>
      <dgm:spPr/>
      <dgm:t>
        <a:bodyPr/>
        <a:lstStyle/>
        <a:p>
          <a:pPr rtl="0"/>
          <a:r>
            <a:rPr lang="en-US" dirty="0" smtClean="0">
              <a:effectLst>
                <a:outerShdw blurRad="38100" dist="38100" dir="2700000" algn="tl">
                  <a:srgbClr val="000000">
                    <a:alpha val="43137"/>
                  </a:srgbClr>
                </a:outerShdw>
              </a:effectLst>
            </a:rPr>
            <a:t>Branch instructions</a:t>
          </a:r>
          <a:endParaRPr lang="en-US" dirty="0">
            <a:effectLst>
              <a:outerShdw blurRad="38100" dist="38100" dir="2700000" algn="tl">
                <a:srgbClr val="000000">
                  <a:alpha val="43137"/>
                </a:srgbClr>
              </a:outerShdw>
            </a:effectLst>
          </a:endParaRPr>
        </a:p>
      </dgm:t>
    </dgm:pt>
    <dgm:pt modelId="{09C37F6B-9785-D742-AFC1-221F6F991B36}" type="parTrans" cxnId="{CED7979C-846F-C542-8D8F-CF7BBECFBD33}">
      <dgm:prSet/>
      <dgm:spPr/>
      <dgm:t>
        <a:bodyPr/>
        <a:lstStyle/>
        <a:p>
          <a:endParaRPr lang="en-US"/>
        </a:p>
      </dgm:t>
    </dgm:pt>
    <dgm:pt modelId="{007713A7-35C9-3743-A6B7-0ADB66EF325F}" type="sibTrans" cxnId="{CED7979C-846F-C542-8D8F-CF7BBECFBD33}">
      <dgm:prSet/>
      <dgm:spPr/>
      <dgm:t>
        <a:bodyPr/>
        <a:lstStyle/>
        <a:p>
          <a:endParaRPr lang="en-US"/>
        </a:p>
      </dgm:t>
    </dgm:pt>
    <dgm:pt modelId="{2DCE388D-BFA6-6042-8386-F405A5CC983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Data-processing instructions</a:t>
          </a:r>
          <a:endParaRPr lang="en-US" dirty="0">
            <a:effectLst>
              <a:outerShdw blurRad="38100" dist="38100" dir="2700000" algn="tl">
                <a:srgbClr val="000000">
                  <a:alpha val="43137"/>
                </a:srgbClr>
              </a:outerShdw>
            </a:effectLst>
          </a:endParaRPr>
        </a:p>
      </dgm:t>
    </dgm:pt>
    <dgm:pt modelId="{91ECCCA9-2021-AF4A-AC15-A8333DCEE600}" type="parTrans" cxnId="{0B9D22B4-CB9C-0B46-AD99-B513FC6EA3BB}">
      <dgm:prSet/>
      <dgm:spPr/>
      <dgm:t>
        <a:bodyPr/>
        <a:lstStyle/>
        <a:p>
          <a:endParaRPr lang="en-US"/>
        </a:p>
      </dgm:t>
    </dgm:pt>
    <dgm:pt modelId="{9683EFFB-030C-4844-9FD9-0FF84ED1D77D}" type="sibTrans" cxnId="{0B9D22B4-CB9C-0B46-AD99-B513FC6EA3BB}">
      <dgm:prSet/>
      <dgm:spPr/>
      <dgm:t>
        <a:bodyPr/>
        <a:lstStyle/>
        <a:p>
          <a:endParaRPr lang="en-US"/>
        </a:p>
      </dgm:t>
    </dgm:pt>
    <dgm:pt modelId="{94D972F8-4D3B-DA48-8FC8-B814C6276E67}">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Multiply instructions</a:t>
          </a:r>
          <a:endParaRPr lang="en-US" dirty="0">
            <a:effectLst>
              <a:outerShdw blurRad="38100" dist="38100" dir="2700000" algn="tl">
                <a:srgbClr val="000000">
                  <a:alpha val="43137"/>
                </a:srgbClr>
              </a:outerShdw>
            </a:effectLst>
          </a:endParaRPr>
        </a:p>
      </dgm:t>
    </dgm:pt>
    <dgm:pt modelId="{F16AFD63-590A-4349-877F-7E2FEBDB0EEF}" type="parTrans" cxnId="{1F6DE0C6-A449-B241-9CA7-5C24EA658752}">
      <dgm:prSet/>
      <dgm:spPr/>
      <dgm:t>
        <a:bodyPr/>
        <a:lstStyle/>
        <a:p>
          <a:endParaRPr lang="en-US"/>
        </a:p>
      </dgm:t>
    </dgm:pt>
    <dgm:pt modelId="{95D1F145-12C8-8846-B965-04CFC5384E78}" type="sibTrans" cxnId="{1F6DE0C6-A449-B241-9CA7-5C24EA658752}">
      <dgm:prSet/>
      <dgm:spPr/>
      <dgm:t>
        <a:bodyPr/>
        <a:lstStyle/>
        <a:p>
          <a:endParaRPr lang="en-US"/>
        </a:p>
      </dgm:t>
    </dgm:pt>
    <dgm:pt modelId="{FC419E36-ECE0-FF40-9411-4225A022DD2D}">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Parallel addition and subtraction instructions</a:t>
          </a:r>
          <a:endParaRPr lang="en-US" dirty="0">
            <a:effectLst>
              <a:outerShdw blurRad="38100" dist="38100" dir="2700000" algn="tl">
                <a:srgbClr val="000000">
                  <a:alpha val="43137"/>
                </a:srgbClr>
              </a:outerShdw>
            </a:effectLst>
          </a:endParaRPr>
        </a:p>
      </dgm:t>
    </dgm:pt>
    <dgm:pt modelId="{574B965A-97A1-F548-B4DF-88F50327AC49}" type="parTrans" cxnId="{CC1F648D-20F5-FE47-90F3-8F2553CAE25D}">
      <dgm:prSet/>
      <dgm:spPr/>
      <dgm:t>
        <a:bodyPr/>
        <a:lstStyle/>
        <a:p>
          <a:endParaRPr lang="en-US"/>
        </a:p>
      </dgm:t>
    </dgm:pt>
    <dgm:pt modelId="{6A5C9754-6390-8246-969C-0A00D307F588}" type="sibTrans" cxnId="{CC1F648D-20F5-FE47-90F3-8F2553CAE25D}">
      <dgm:prSet/>
      <dgm:spPr/>
      <dgm:t>
        <a:bodyPr/>
        <a:lstStyle/>
        <a:p>
          <a:endParaRPr lang="en-US"/>
        </a:p>
      </dgm:t>
    </dgm:pt>
    <dgm:pt modelId="{651666D3-C36E-DB47-A30F-607172D5B28D}">
      <dgm:prSet/>
      <dgm:spPr>
        <a:ln>
          <a:solidFill>
            <a:schemeClr val="accent2"/>
          </a:solidFill>
        </a:ln>
      </dgm:spPr>
      <dgm:t>
        <a:bodyPr/>
        <a:lstStyle/>
        <a:p>
          <a:pPr rtl="0"/>
          <a:r>
            <a:rPr lang="en-US" dirty="0" smtClean="0">
              <a:effectLst>
                <a:outerShdw blurRad="38100" dist="38100" dir="2700000" algn="tl">
                  <a:srgbClr val="000000">
                    <a:alpha val="43137"/>
                  </a:srgbClr>
                </a:outerShdw>
              </a:effectLst>
            </a:rPr>
            <a:t>Extend instructions</a:t>
          </a:r>
          <a:endParaRPr lang="en-US" dirty="0">
            <a:effectLst>
              <a:outerShdw blurRad="38100" dist="38100" dir="2700000" algn="tl">
                <a:srgbClr val="000000">
                  <a:alpha val="43137"/>
                </a:srgbClr>
              </a:outerShdw>
            </a:effectLst>
          </a:endParaRPr>
        </a:p>
      </dgm:t>
    </dgm:pt>
    <dgm:pt modelId="{95728C32-8581-B347-81A0-FC204AD0B33F}" type="parTrans" cxnId="{EAE6400E-9684-484A-8D0F-BFFF54C2C44C}">
      <dgm:prSet/>
      <dgm:spPr/>
      <dgm:t>
        <a:bodyPr/>
        <a:lstStyle/>
        <a:p>
          <a:endParaRPr lang="en-US"/>
        </a:p>
      </dgm:t>
    </dgm:pt>
    <dgm:pt modelId="{ECC7C265-1662-1E4F-AE2A-AA4C1A6F6850}" type="sibTrans" cxnId="{EAE6400E-9684-484A-8D0F-BFFF54C2C44C}">
      <dgm:prSet/>
      <dgm:spPr/>
      <dgm:t>
        <a:bodyPr/>
        <a:lstStyle/>
        <a:p>
          <a:endParaRPr lang="en-US"/>
        </a:p>
      </dgm:t>
    </dgm:pt>
    <dgm:pt modelId="{06A987C7-5A68-2849-8195-22B69A3573F0}">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Status register access instructions</a:t>
          </a:r>
          <a:endParaRPr lang="en-US" dirty="0">
            <a:effectLst>
              <a:outerShdw blurRad="38100" dist="38100" dir="2700000" algn="tl">
                <a:srgbClr val="000000">
                  <a:alpha val="43137"/>
                </a:srgbClr>
              </a:outerShdw>
            </a:effectLst>
          </a:endParaRPr>
        </a:p>
      </dgm:t>
    </dgm:pt>
    <dgm:pt modelId="{B082CDBB-5E39-1544-B54B-8BA4FEB3E347}" type="parTrans" cxnId="{D5824E22-C792-DF4A-A25C-61E91FA46CB2}">
      <dgm:prSet/>
      <dgm:spPr/>
      <dgm:t>
        <a:bodyPr/>
        <a:lstStyle/>
        <a:p>
          <a:endParaRPr lang="en-US"/>
        </a:p>
      </dgm:t>
    </dgm:pt>
    <dgm:pt modelId="{196DA19F-57D8-4F40-A91A-12CDF062E80D}" type="sibTrans" cxnId="{D5824E22-C792-DF4A-A25C-61E91FA46CB2}">
      <dgm:prSet/>
      <dgm:spPr/>
      <dgm:t>
        <a:bodyPr/>
        <a:lstStyle/>
        <a:p>
          <a:endParaRPr lang="en-US"/>
        </a:p>
      </dgm:t>
    </dgm:pt>
    <dgm:pt modelId="{960261B5-535B-4449-A44E-443B22AA9FD2}" type="pres">
      <dgm:prSet presAssocID="{6C98E22B-8C5C-BF47-B93D-173F40508125}" presName="diagram" presStyleCnt="0">
        <dgm:presLayoutVars>
          <dgm:dir/>
          <dgm:resizeHandles val="exact"/>
        </dgm:presLayoutVars>
      </dgm:prSet>
      <dgm:spPr/>
      <dgm:t>
        <a:bodyPr/>
        <a:lstStyle/>
        <a:p>
          <a:endParaRPr lang="en-US"/>
        </a:p>
      </dgm:t>
    </dgm:pt>
    <dgm:pt modelId="{1A2D8596-A6FE-424F-BEA7-4FABD6880221}" type="pres">
      <dgm:prSet presAssocID="{3FD21996-934F-234F-8B24-ACDE4E9CCE38}" presName="node" presStyleLbl="node1" presStyleIdx="0" presStyleCnt="7">
        <dgm:presLayoutVars>
          <dgm:bulletEnabled val="1"/>
        </dgm:presLayoutVars>
      </dgm:prSet>
      <dgm:spPr/>
      <dgm:t>
        <a:bodyPr/>
        <a:lstStyle/>
        <a:p>
          <a:endParaRPr lang="en-US"/>
        </a:p>
      </dgm:t>
    </dgm:pt>
    <dgm:pt modelId="{60A4DABA-06C5-594C-B620-18F8008B5302}" type="pres">
      <dgm:prSet presAssocID="{5FDEF50F-AAD7-FA49-BFBC-CCE022AE8E37}" presName="sibTrans" presStyleCnt="0"/>
      <dgm:spPr/>
    </dgm:pt>
    <dgm:pt modelId="{CCA398C2-1718-184C-A4D9-50AF525977D0}" type="pres">
      <dgm:prSet presAssocID="{AB07078A-39A5-3F48-A1B8-9DD87FD93B98}" presName="node" presStyleLbl="node1" presStyleIdx="1" presStyleCnt="7">
        <dgm:presLayoutVars>
          <dgm:bulletEnabled val="1"/>
        </dgm:presLayoutVars>
      </dgm:prSet>
      <dgm:spPr/>
      <dgm:t>
        <a:bodyPr/>
        <a:lstStyle/>
        <a:p>
          <a:endParaRPr lang="en-US"/>
        </a:p>
      </dgm:t>
    </dgm:pt>
    <dgm:pt modelId="{085D5FB2-AE88-BC4C-9B71-AA077D6BED33}" type="pres">
      <dgm:prSet presAssocID="{007713A7-35C9-3743-A6B7-0ADB66EF325F}" presName="sibTrans" presStyleCnt="0"/>
      <dgm:spPr/>
    </dgm:pt>
    <dgm:pt modelId="{64A8D5CD-3A52-B548-B685-481505185C5C}" type="pres">
      <dgm:prSet presAssocID="{2DCE388D-BFA6-6042-8386-F405A5CC9839}" presName="node" presStyleLbl="node1" presStyleIdx="2" presStyleCnt="7">
        <dgm:presLayoutVars>
          <dgm:bulletEnabled val="1"/>
        </dgm:presLayoutVars>
      </dgm:prSet>
      <dgm:spPr/>
      <dgm:t>
        <a:bodyPr/>
        <a:lstStyle/>
        <a:p>
          <a:endParaRPr lang="en-US"/>
        </a:p>
      </dgm:t>
    </dgm:pt>
    <dgm:pt modelId="{C4067D94-D5BF-3345-AF5A-FEA97992B2B6}" type="pres">
      <dgm:prSet presAssocID="{9683EFFB-030C-4844-9FD9-0FF84ED1D77D}" presName="sibTrans" presStyleCnt="0"/>
      <dgm:spPr/>
    </dgm:pt>
    <dgm:pt modelId="{03F6787E-A3EA-ED45-9F3F-75B9DDD7AA05}" type="pres">
      <dgm:prSet presAssocID="{94D972F8-4D3B-DA48-8FC8-B814C6276E67}" presName="node" presStyleLbl="node1" presStyleIdx="3" presStyleCnt="7">
        <dgm:presLayoutVars>
          <dgm:bulletEnabled val="1"/>
        </dgm:presLayoutVars>
      </dgm:prSet>
      <dgm:spPr/>
      <dgm:t>
        <a:bodyPr/>
        <a:lstStyle/>
        <a:p>
          <a:endParaRPr lang="en-US"/>
        </a:p>
      </dgm:t>
    </dgm:pt>
    <dgm:pt modelId="{E45162AA-4EE1-3C49-87EB-AF3CE217B68F}" type="pres">
      <dgm:prSet presAssocID="{95D1F145-12C8-8846-B965-04CFC5384E78}" presName="sibTrans" presStyleCnt="0"/>
      <dgm:spPr/>
    </dgm:pt>
    <dgm:pt modelId="{4AB18F4A-D2FC-3144-A837-0636156DD7D2}" type="pres">
      <dgm:prSet presAssocID="{FC419E36-ECE0-FF40-9411-4225A022DD2D}" presName="node" presStyleLbl="node1" presStyleIdx="4" presStyleCnt="7">
        <dgm:presLayoutVars>
          <dgm:bulletEnabled val="1"/>
        </dgm:presLayoutVars>
      </dgm:prSet>
      <dgm:spPr/>
      <dgm:t>
        <a:bodyPr/>
        <a:lstStyle/>
        <a:p>
          <a:endParaRPr lang="en-US"/>
        </a:p>
      </dgm:t>
    </dgm:pt>
    <dgm:pt modelId="{67E5E579-6150-DB47-B634-A052BEBA881B}" type="pres">
      <dgm:prSet presAssocID="{6A5C9754-6390-8246-969C-0A00D307F588}" presName="sibTrans" presStyleCnt="0"/>
      <dgm:spPr/>
    </dgm:pt>
    <dgm:pt modelId="{D25A60C3-6ADF-7A4B-933D-007770C77D18}" type="pres">
      <dgm:prSet presAssocID="{651666D3-C36E-DB47-A30F-607172D5B28D}" presName="node" presStyleLbl="node1" presStyleIdx="5" presStyleCnt="7">
        <dgm:presLayoutVars>
          <dgm:bulletEnabled val="1"/>
        </dgm:presLayoutVars>
      </dgm:prSet>
      <dgm:spPr/>
      <dgm:t>
        <a:bodyPr/>
        <a:lstStyle/>
        <a:p>
          <a:endParaRPr lang="en-US"/>
        </a:p>
      </dgm:t>
    </dgm:pt>
    <dgm:pt modelId="{86C845F7-2EBE-3540-97AA-E78084F7CFA3}" type="pres">
      <dgm:prSet presAssocID="{ECC7C265-1662-1E4F-AE2A-AA4C1A6F6850}" presName="sibTrans" presStyleCnt="0"/>
      <dgm:spPr/>
    </dgm:pt>
    <dgm:pt modelId="{FE8FE05C-CAD8-8749-AE97-99459466D0E8}" type="pres">
      <dgm:prSet presAssocID="{06A987C7-5A68-2849-8195-22B69A3573F0}" presName="node" presStyleLbl="node1" presStyleIdx="6" presStyleCnt="7" custLinFactNeighborX="2454" custLinFactNeighborY="1647">
        <dgm:presLayoutVars>
          <dgm:bulletEnabled val="1"/>
        </dgm:presLayoutVars>
      </dgm:prSet>
      <dgm:spPr/>
      <dgm:t>
        <a:bodyPr/>
        <a:lstStyle/>
        <a:p>
          <a:endParaRPr lang="en-US"/>
        </a:p>
      </dgm:t>
    </dgm:pt>
  </dgm:ptLst>
  <dgm:cxnLst>
    <dgm:cxn modelId="{CCA124C9-B16A-0C45-9216-F0987207DACC}" type="presOf" srcId="{06A987C7-5A68-2849-8195-22B69A3573F0}" destId="{FE8FE05C-CAD8-8749-AE97-99459466D0E8}" srcOrd="0" destOrd="0" presId="urn:microsoft.com/office/officeart/2005/8/layout/default#1"/>
    <dgm:cxn modelId="{0B9D22B4-CB9C-0B46-AD99-B513FC6EA3BB}" srcId="{6C98E22B-8C5C-BF47-B93D-173F40508125}" destId="{2DCE388D-BFA6-6042-8386-F405A5CC9839}" srcOrd="2" destOrd="0" parTransId="{91ECCCA9-2021-AF4A-AC15-A8333DCEE600}" sibTransId="{9683EFFB-030C-4844-9FD9-0FF84ED1D77D}"/>
    <dgm:cxn modelId="{5F4E6B6F-6E76-1348-98C6-4A2EA786C5C1}" type="presOf" srcId="{94D972F8-4D3B-DA48-8FC8-B814C6276E67}" destId="{03F6787E-A3EA-ED45-9F3F-75B9DDD7AA05}" srcOrd="0" destOrd="0" presId="urn:microsoft.com/office/officeart/2005/8/layout/default#1"/>
    <dgm:cxn modelId="{EAE6400E-9684-484A-8D0F-BFFF54C2C44C}" srcId="{6C98E22B-8C5C-BF47-B93D-173F40508125}" destId="{651666D3-C36E-DB47-A30F-607172D5B28D}" srcOrd="5" destOrd="0" parTransId="{95728C32-8581-B347-81A0-FC204AD0B33F}" sibTransId="{ECC7C265-1662-1E4F-AE2A-AA4C1A6F6850}"/>
    <dgm:cxn modelId="{C64D9EE3-318A-B24C-BC40-ACCC6CD657A5}" type="presOf" srcId="{6C98E22B-8C5C-BF47-B93D-173F40508125}" destId="{960261B5-535B-4449-A44E-443B22AA9FD2}" srcOrd="0" destOrd="0" presId="urn:microsoft.com/office/officeart/2005/8/layout/default#1"/>
    <dgm:cxn modelId="{CED7979C-846F-C542-8D8F-CF7BBECFBD33}" srcId="{6C98E22B-8C5C-BF47-B93D-173F40508125}" destId="{AB07078A-39A5-3F48-A1B8-9DD87FD93B98}" srcOrd="1" destOrd="0" parTransId="{09C37F6B-9785-D742-AFC1-221F6F991B36}" sibTransId="{007713A7-35C9-3743-A6B7-0ADB66EF325F}"/>
    <dgm:cxn modelId="{3A323B5E-701B-444F-8AF0-906569945880}" type="presOf" srcId="{2DCE388D-BFA6-6042-8386-F405A5CC9839}" destId="{64A8D5CD-3A52-B548-B685-481505185C5C}" srcOrd="0" destOrd="0" presId="urn:microsoft.com/office/officeart/2005/8/layout/default#1"/>
    <dgm:cxn modelId="{1408EFE8-A88E-924A-B4EF-4193EA5802E0}" type="presOf" srcId="{AB07078A-39A5-3F48-A1B8-9DD87FD93B98}" destId="{CCA398C2-1718-184C-A4D9-50AF525977D0}" srcOrd="0" destOrd="0" presId="urn:microsoft.com/office/officeart/2005/8/layout/default#1"/>
    <dgm:cxn modelId="{94BC58F0-0D1B-0F49-BB1B-E6D8C59CA0CE}" type="presOf" srcId="{3FD21996-934F-234F-8B24-ACDE4E9CCE38}" destId="{1A2D8596-A6FE-424F-BEA7-4FABD6880221}" srcOrd="0" destOrd="0" presId="urn:microsoft.com/office/officeart/2005/8/layout/default#1"/>
    <dgm:cxn modelId="{CC1F648D-20F5-FE47-90F3-8F2553CAE25D}" srcId="{6C98E22B-8C5C-BF47-B93D-173F40508125}" destId="{FC419E36-ECE0-FF40-9411-4225A022DD2D}" srcOrd="4" destOrd="0" parTransId="{574B965A-97A1-F548-B4DF-88F50327AC49}" sibTransId="{6A5C9754-6390-8246-969C-0A00D307F588}"/>
    <dgm:cxn modelId="{1F6DE0C6-A449-B241-9CA7-5C24EA658752}" srcId="{6C98E22B-8C5C-BF47-B93D-173F40508125}" destId="{94D972F8-4D3B-DA48-8FC8-B814C6276E67}" srcOrd="3" destOrd="0" parTransId="{F16AFD63-590A-4349-877F-7E2FEBDB0EEF}" sibTransId="{95D1F145-12C8-8846-B965-04CFC5384E78}"/>
    <dgm:cxn modelId="{D5824E22-C792-DF4A-A25C-61E91FA46CB2}" srcId="{6C98E22B-8C5C-BF47-B93D-173F40508125}" destId="{06A987C7-5A68-2849-8195-22B69A3573F0}" srcOrd="6" destOrd="0" parTransId="{B082CDBB-5E39-1544-B54B-8BA4FEB3E347}" sibTransId="{196DA19F-57D8-4F40-A91A-12CDF062E80D}"/>
    <dgm:cxn modelId="{6A5206AC-0555-F745-9BF1-7A0189A12841}" type="presOf" srcId="{FC419E36-ECE0-FF40-9411-4225A022DD2D}" destId="{4AB18F4A-D2FC-3144-A837-0636156DD7D2}" srcOrd="0" destOrd="0" presId="urn:microsoft.com/office/officeart/2005/8/layout/default#1"/>
    <dgm:cxn modelId="{B005338F-8ACA-344E-96A9-BAD0B54BBFFD}" srcId="{6C98E22B-8C5C-BF47-B93D-173F40508125}" destId="{3FD21996-934F-234F-8B24-ACDE4E9CCE38}" srcOrd="0" destOrd="0" parTransId="{3DFF8AED-4928-A941-B7E2-8A43830292CC}" sibTransId="{5FDEF50F-AAD7-FA49-BFBC-CCE022AE8E37}"/>
    <dgm:cxn modelId="{448B1647-A5A4-F64E-8F45-55F9C106B890}" type="presOf" srcId="{651666D3-C36E-DB47-A30F-607172D5B28D}" destId="{D25A60C3-6ADF-7A4B-933D-007770C77D18}" srcOrd="0" destOrd="0" presId="urn:microsoft.com/office/officeart/2005/8/layout/default#1"/>
    <dgm:cxn modelId="{6D6CBB50-C121-D943-9395-9516EC2EAB54}" type="presParOf" srcId="{960261B5-535B-4449-A44E-443B22AA9FD2}" destId="{1A2D8596-A6FE-424F-BEA7-4FABD6880221}" srcOrd="0" destOrd="0" presId="urn:microsoft.com/office/officeart/2005/8/layout/default#1"/>
    <dgm:cxn modelId="{16A55330-3A85-944F-8705-C9AF7F5F7F84}" type="presParOf" srcId="{960261B5-535B-4449-A44E-443B22AA9FD2}" destId="{60A4DABA-06C5-594C-B620-18F8008B5302}" srcOrd="1" destOrd="0" presId="urn:microsoft.com/office/officeart/2005/8/layout/default#1"/>
    <dgm:cxn modelId="{55D50269-5DBB-E34B-B102-042FBAC3C399}" type="presParOf" srcId="{960261B5-535B-4449-A44E-443B22AA9FD2}" destId="{CCA398C2-1718-184C-A4D9-50AF525977D0}" srcOrd="2" destOrd="0" presId="urn:microsoft.com/office/officeart/2005/8/layout/default#1"/>
    <dgm:cxn modelId="{3C0425C2-2E14-3C43-8447-A8963A7D1B89}" type="presParOf" srcId="{960261B5-535B-4449-A44E-443B22AA9FD2}" destId="{085D5FB2-AE88-BC4C-9B71-AA077D6BED33}" srcOrd="3" destOrd="0" presId="urn:microsoft.com/office/officeart/2005/8/layout/default#1"/>
    <dgm:cxn modelId="{56283FE9-73B7-384A-9C6C-355E3E8E7CA7}" type="presParOf" srcId="{960261B5-535B-4449-A44E-443B22AA9FD2}" destId="{64A8D5CD-3A52-B548-B685-481505185C5C}" srcOrd="4" destOrd="0" presId="urn:microsoft.com/office/officeart/2005/8/layout/default#1"/>
    <dgm:cxn modelId="{B1773D76-4DFE-3D48-94E7-4FD06BC1C20F}" type="presParOf" srcId="{960261B5-535B-4449-A44E-443B22AA9FD2}" destId="{C4067D94-D5BF-3345-AF5A-FEA97992B2B6}" srcOrd="5" destOrd="0" presId="urn:microsoft.com/office/officeart/2005/8/layout/default#1"/>
    <dgm:cxn modelId="{99C02E4B-D4A9-6041-81AB-D5B13AAC6D76}" type="presParOf" srcId="{960261B5-535B-4449-A44E-443B22AA9FD2}" destId="{03F6787E-A3EA-ED45-9F3F-75B9DDD7AA05}" srcOrd="6" destOrd="0" presId="urn:microsoft.com/office/officeart/2005/8/layout/default#1"/>
    <dgm:cxn modelId="{4DE06CA7-F751-3D42-87CE-78B8E26EEB01}" type="presParOf" srcId="{960261B5-535B-4449-A44E-443B22AA9FD2}" destId="{E45162AA-4EE1-3C49-87EB-AF3CE217B68F}" srcOrd="7" destOrd="0" presId="urn:microsoft.com/office/officeart/2005/8/layout/default#1"/>
    <dgm:cxn modelId="{20B487DD-923A-9143-A0C0-20DB4AF9994C}" type="presParOf" srcId="{960261B5-535B-4449-A44E-443B22AA9FD2}" destId="{4AB18F4A-D2FC-3144-A837-0636156DD7D2}" srcOrd="8" destOrd="0" presId="urn:microsoft.com/office/officeart/2005/8/layout/default#1"/>
    <dgm:cxn modelId="{B0E46830-00FB-CA44-9A09-DD33DBFD7BBD}" type="presParOf" srcId="{960261B5-535B-4449-A44E-443B22AA9FD2}" destId="{67E5E579-6150-DB47-B634-A052BEBA881B}" srcOrd="9" destOrd="0" presId="urn:microsoft.com/office/officeart/2005/8/layout/default#1"/>
    <dgm:cxn modelId="{479BC863-3AA8-E84B-B4D9-21ECCAFDE0E7}" type="presParOf" srcId="{960261B5-535B-4449-A44E-443B22AA9FD2}" destId="{D25A60C3-6ADF-7A4B-933D-007770C77D18}" srcOrd="10" destOrd="0" presId="urn:microsoft.com/office/officeart/2005/8/layout/default#1"/>
    <dgm:cxn modelId="{20D698CB-CA49-9144-8756-52007CC390EB}" type="presParOf" srcId="{960261B5-535B-4449-A44E-443B22AA9FD2}" destId="{86C845F7-2EBE-3540-97AA-E78084F7CFA3}" srcOrd="11" destOrd="0" presId="urn:microsoft.com/office/officeart/2005/8/layout/default#1"/>
    <dgm:cxn modelId="{D9AE7641-C4F8-A841-BCA3-8E11DB42093D}" type="presParOf" srcId="{960261B5-535B-4449-A44E-443B22AA9FD2}" destId="{FE8FE05C-CAD8-8749-AE97-99459466D0E8}"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1"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dgm:t>
        <a:bodyPr/>
        <a:lstStyle/>
        <a:p>
          <a:pPr rtl="0"/>
          <a:r>
            <a:rPr lang="en-US" dirty="0" smtClean="0">
              <a:effectLst>
                <a:outerShdw blurRad="38100" dist="38100" dir="2700000" algn="tl">
                  <a:srgbClr val="000000">
                    <a:alpha val="43137"/>
                  </a:srgbClr>
                </a:outerShdw>
              </a:effectLst>
            </a:rPr>
            <a:t>Data processing</a:t>
          </a:r>
          <a:endParaRPr lang="en-US"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dgm:t>
        <a:bodyPr/>
        <a:lstStyle/>
        <a:p>
          <a:pPr rtl="0"/>
          <a:r>
            <a:rPr lang="en-US" sz="1000" dirty="0" smtClean="0"/>
            <a:t>Arithmetic instructions provide computational capabilities for processing numeric data</a:t>
          </a:r>
          <a:endParaRPr lang="en-US" sz="1000" dirty="0"/>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dgm:t>
        <a:bodyPr/>
        <a:lstStyle/>
        <a:p>
          <a:pPr rtl="0"/>
          <a:r>
            <a:rPr lang="en-US" sz="1000" dirty="0" smtClean="0"/>
            <a:t>Logic (Boolean) instructions operate on the bits of a word as bits rather than as numbers, thus they provide capabilities for processing any other type of data the user may wish to employ</a:t>
          </a:r>
          <a:endParaRPr lang="en-US" sz="1000" dirty="0"/>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solidFill>
          <a:schemeClr val="accent4"/>
        </a:solidFill>
      </dgm:spPr>
      <dgm:t>
        <a:bodyPr/>
        <a:lstStyle/>
        <a:p>
          <a:pPr rtl="0"/>
          <a:r>
            <a:rPr lang="en-US" dirty="0" smtClean="0">
              <a:effectLst>
                <a:outerShdw blurRad="38100" dist="38100" dir="2700000" algn="tl">
                  <a:srgbClr val="000000">
                    <a:alpha val="43137"/>
                  </a:srgbClr>
                </a:outerShdw>
              </a:effectLst>
            </a:rPr>
            <a:t>Data storage</a:t>
          </a:r>
          <a:endParaRPr lang="en-US"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dgm:spPr/>
      <dgm:t>
        <a:bodyPr/>
        <a:lstStyle/>
        <a:p>
          <a:pPr rtl="0"/>
          <a:r>
            <a:rPr lang="en-US" dirty="0" smtClean="0"/>
            <a:t>Movement of data into or out of register and or memory locations</a:t>
          </a:r>
          <a:endParaRPr lang="en-US" dirty="0"/>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dgm:t>
        <a:bodyPr/>
        <a:lstStyle/>
        <a:p>
          <a:pPr rtl="0"/>
          <a:r>
            <a:rPr lang="en-US" dirty="0" smtClean="0">
              <a:effectLst>
                <a:outerShdw blurRad="38100" dist="38100" dir="2700000" algn="tl">
                  <a:srgbClr val="000000">
                    <a:alpha val="43137"/>
                  </a:srgbClr>
                </a:outerShdw>
              </a:effectLst>
            </a:rPr>
            <a:t>Data movement</a:t>
          </a:r>
          <a:endParaRPr lang="en-US"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dgm:spPr/>
      <dgm:t>
        <a:bodyPr/>
        <a:lstStyle/>
        <a:p>
          <a:pPr rtl="0"/>
          <a:r>
            <a:rPr lang="en-US" dirty="0" smtClean="0"/>
            <a:t>I/O instructions are needed to transfer programs and data into memory and the results of computations back out to the user</a:t>
          </a:r>
          <a:endParaRPr lang="en-US" dirty="0"/>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solidFill>
          <a:schemeClr val="accent4"/>
        </a:solidFill>
      </dgm:spPr>
      <dgm:t>
        <a:bodyPr/>
        <a:lstStyle/>
        <a:p>
          <a:pPr rtl="0"/>
          <a:r>
            <a:rPr lang="en-US" dirty="0" smtClean="0">
              <a:effectLst>
                <a:outerShdw blurRad="38100" dist="38100" dir="2700000" algn="tl">
                  <a:srgbClr val="000000">
                    <a:alpha val="43137"/>
                  </a:srgbClr>
                </a:outerShdw>
              </a:effectLst>
            </a:rPr>
            <a:t>Control</a:t>
          </a:r>
          <a:endParaRPr lang="en-US"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dgm:spPr/>
      <dgm:t>
        <a:bodyPr/>
        <a:lstStyle/>
        <a:p>
          <a:pPr rtl="0"/>
          <a:r>
            <a:rPr lang="en-US" dirty="0" smtClean="0"/>
            <a:t>Test instructions are used to test the value of a data word or the status of a computation</a:t>
          </a:r>
          <a:endParaRPr lang="en-US" dirty="0"/>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dgm:spPr/>
      <dgm:t>
        <a:bodyPr/>
        <a:lstStyle/>
        <a:p>
          <a:pPr rtl="0"/>
          <a:r>
            <a:rPr lang="en-US" dirty="0" smtClean="0"/>
            <a:t>Branch instructions are used to branch to a different set of instructions depending on the decision made</a:t>
          </a:r>
          <a:endParaRPr lang="en-US" dirty="0"/>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4198" custLinFactNeighborY="0"/>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1F02613C-5B87-A94E-9140-04DA3448D363}" srcId="{864B1576-EC76-7148-8E67-C617A4C5612A}" destId="{AE9EDF8B-031D-7740-9496-75682D788ADA}" srcOrd="1" destOrd="0" parTransId="{2F092B45-6ADB-4446-A7FF-4B6F136AF5C3}" sibTransId="{BD930FAB-82D7-F44D-9733-F2543B4B9FF0}"/>
    <dgm:cxn modelId="{B977C336-FC76-6F42-ABA1-108DCABA36FB}" type="presOf" srcId="{B22073FC-6737-1444-940C-46119CB67413}" destId="{B4C6AF6A-E6F6-434A-A0EB-F3E05F767021}" srcOrd="1" destOrd="1" presId="urn:microsoft.com/office/officeart/2005/8/layout/cycle4#1"/>
    <dgm:cxn modelId="{F63C1305-CB71-AF49-9903-0F9F3527E3DD}" srcId="{3FBA8F48-CCC3-124D-B715-4C360C50EE41}" destId="{1C606FAD-E531-2A40-B173-5106AD6C3FA2}" srcOrd="0" destOrd="0" parTransId="{28539DA5-DF62-0744-9F61-A0491270913A}" sibTransId="{9612D6A2-38ED-D34A-BCE3-BB232E162F00}"/>
    <dgm:cxn modelId="{02C15E61-0009-1743-BB8C-E2141F304DFE}" type="presOf" srcId="{A4477C0B-F329-1B48-B177-C96746E5C22A}" destId="{D393D0F9-5D0B-304A-9364-031DA1DC3538}" srcOrd="0" destOrd="1" presId="urn:microsoft.com/office/officeart/2005/8/layout/cycle4#1"/>
    <dgm:cxn modelId="{0D9A7A07-ED73-AA4C-AD45-D695865AF1B3}" type="presOf" srcId="{2BBD1421-AEA3-E34C-8292-A335324D512C}" destId="{BDBBC062-316B-894D-970C-B264CE1885D5}" srcOrd="1" destOrd="0" presId="urn:microsoft.com/office/officeart/2005/8/layout/cycle4#1"/>
    <dgm:cxn modelId="{0412D97A-D2FE-F54B-95EE-A356B47B7DB9}" srcId="{AE9EDF8B-031D-7740-9496-75682D788ADA}" destId="{2BBD1421-AEA3-E34C-8292-A335324D512C}" srcOrd="0" destOrd="0" parTransId="{3DEFB431-A54A-7145-990E-EC4A48C1A3C0}" sibTransId="{4F162E8C-7511-1548-B473-479D3797BC7F}"/>
    <dgm:cxn modelId="{996D9636-DAA1-3D4C-8B5A-7F66DB32EF29}" srcId="{3FBA8F48-CCC3-124D-B715-4C360C50EE41}" destId="{B22073FC-6737-1444-940C-46119CB67413}" srcOrd="1" destOrd="0" parTransId="{02239424-C1F1-874B-A029-B22C5FE1A22A}" sibTransId="{80C3BCDE-B719-3E46-95BE-6B3B1DC5E0D1}"/>
    <dgm:cxn modelId="{C4D574D0-EF9A-D846-BB04-D27543807E91}" type="presOf" srcId="{B251DF42-B0EB-7A49-8C44-BDB17AF4475C}" destId="{0F90C031-7DF5-F44F-BC7E-06E0F85CB427}" srcOrd="0" destOrd="0" presId="urn:microsoft.com/office/officeart/2005/8/layout/cycle4#1"/>
    <dgm:cxn modelId="{65FB1526-AE13-D548-846B-B63504FB0339}" type="presOf" srcId="{2BBD1421-AEA3-E34C-8292-A335324D512C}" destId="{E013DB8C-C4D5-9245-9F44-E76F99512271}" srcOrd="0" destOrd="0" presId="urn:microsoft.com/office/officeart/2005/8/layout/cycle4#1"/>
    <dgm:cxn modelId="{8830C5D0-8859-0349-9EFE-18FBB4F69A58}" srcId="{864B1576-EC76-7148-8E67-C617A4C5612A}" destId="{3FBA8F48-CCC3-124D-B715-4C360C50EE41}" srcOrd="3" destOrd="0" parTransId="{17A66A4C-1942-114A-867B-D666B7BF6115}" sibTransId="{1235357D-B41D-1F45-87E1-0CBD5730F045}"/>
    <dgm:cxn modelId="{3B784941-5ED3-764A-8756-222F6CEE773B}" type="presOf" srcId="{5B7CBE8B-031E-6E4A-A6D8-BAE279011D9A}" destId="{64E7A613-FAC5-2A4B-84D5-823A0DA3329F}" srcOrd="0" destOrd="0" presId="urn:microsoft.com/office/officeart/2005/8/layout/cycle4#1"/>
    <dgm:cxn modelId="{DFD7BE0D-77F7-E548-9F99-57F72D70E972}" type="presOf" srcId="{1AE39B25-E452-4946-B133-B3258ED3C595}" destId="{D49C15E2-0E91-4846-8ABC-A77940D4A179}" srcOrd="0" destOrd="0" presId="urn:microsoft.com/office/officeart/2005/8/layout/cycle4#1"/>
    <dgm:cxn modelId="{810352ED-E3DD-0548-89D5-A5CAF37D99A9}" srcId="{864B1576-EC76-7148-8E67-C617A4C5612A}" destId="{B251DF42-B0EB-7A49-8C44-BDB17AF4475C}" srcOrd="2" destOrd="0" parTransId="{AC9F7E3A-4A9C-2B40-82F0-57E10223D6D5}" sibTransId="{51004CD5-1BB8-0447-8B24-F5D34F2E0B87}"/>
    <dgm:cxn modelId="{FDFC9851-1380-E54D-95FF-BDDB86320532}" srcId="{5B7CBE8B-031E-6E4A-A6D8-BAE279011D9A}" destId="{36AE9740-0372-0E42-8B0F-CFF54F99B649}" srcOrd="0" destOrd="0" parTransId="{67AEF1E2-B31E-1942-9127-7FE00EFE224D}" sibTransId="{37208CC7-45B4-734F-8124-5A4F7684C9AE}"/>
    <dgm:cxn modelId="{950E87F8-4D7F-FE49-B46D-F6B2B2FF623E}" srcId="{B251DF42-B0EB-7A49-8C44-BDB17AF4475C}" destId="{1AE39B25-E452-4946-B133-B3258ED3C595}" srcOrd="0" destOrd="0" parTransId="{5FBA671F-6111-9B41-B63F-0BEE04E2C2A9}" sibTransId="{CE0AA7E2-62FA-D544-8DD2-AAFAFBAB93F4}"/>
    <dgm:cxn modelId="{6BF513A7-C770-EE4E-B1BB-E0F1284909EC}" type="presOf" srcId="{36AE9740-0372-0E42-8B0F-CFF54F99B649}" destId="{D393D0F9-5D0B-304A-9364-031DA1DC3538}" srcOrd="0" destOrd="0" presId="urn:microsoft.com/office/officeart/2005/8/layout/cycle4#1"/>
    <dgm:cxn modelId="{E543CCE4-2DFC-754B-B02C-268997CB796F}" type="presOf" srcId="{1C606FAD-E531-2A40-B173-5106AD6C3FA2}" destId="{B4C6AF6A-E6F6-434A-A0EB-F3E05F767021}" srcOrd="1" destOrd="0" presId="urn:microsoft.com/office/officeart/2005/8/layout/cycle4#1"/>
    <dgm:cxn modelId="{0BA804E4-728F-5F41-9D16-929307B6CE82}" type="presOf" srcId="{36AE9740-0372-0E42-8B0F-CFF54F99B649}" destId="{34460823-7A07-7247-B0D3-235B8A941BCF}" srcOrd="1" destOrd="0" presId="urn:microsoft.com/office/officeart/2005/8/layout/cycle4#1"/>
    <dgm:cxn modelId="{F9392D31-92C0-034C-A7C7-7E1385CE7968}" type="presOf" srcId="{1AE39B25-E452-4946-B133-B3258ED3C595}" destId="{0E9EBDF2-E81E-8843-84D0-D5B9C010DCFD}" srcOrd="1" destOrd="0" presId="urn:microsoft.com/office/officeart/2005/8/layout/cycle4#1"/>
    <dgm:cxn modelId="{4B640820-8DAC-0742-9BEF-8F8BF34F5791}" type="presOf" srcId="{3FBA8F48-CCC3-124D-B715-4C360C50EE41}" destId="{D68EFB07-20BD-9848-85ED-45FB73135481}" srcOrd="0" destOrd="0" presId="urn:microsoft.com/office/officeart/2005/8/layout/cycle4#1"/>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1"/>
    <dgm:cxn modelId="{8804E042-7DFA-AE4F-8CA1-4F0A6A92CF04}" type="presOf" srcId="{AE9EDF8B-031D-7740-9496-75682D788ADA}" destId="{3B212426-56CB-2742-8EFE-A3AF6B61B920}" srcOrd="0" destOrd="0" presId="urn:microsoft.com/office/officeart/2005/8/layout/cycle4#1"/>
    <dgm:cxn modelId="{84B58D4C-7DDE-BE40-A4B5-B2E83A119B10}" type="presOf" srcId="{1C606FAD-E531-2A40-B173-5106AD6C3FA2}" destId="{1271081F-DA7B-9646-B77E-4127E6C5A827}" srcOrd="0" destOrd="0" presId="urn:microsoft.com/office/officeart/2005/8/layout/cycle4#1"/>
    <dgm:cxn modelId="{CC00C1F2-25A3-0D4A-AD90-AFDA03A841DE}" type="presOf" srcId="{B22073FC-6737-1444-940C-46119CB67413}" destId="{1271081F-DA7B-9646-B77E-4127E6C5A827}" srcOrd="0" destOrd="1" presId="urn:microsoft.com/office/officeart/2005/8/layout/cycle4#1"/>
    <dgm:cxn modelId="{8E8449E0-E943-3244-9DA5-586BEFAD2DDF}" srcId="{864B1576-EC76-7148-8E67-C617A4C5612A}" destId="{5B7CBE8B-031E-6E4A-A6D8-BAE279011D9A}" srcOrd="0" destOrd="0" parTransId="{F90608E3-C56D-D44F-9FED-A4B7D42D7016}" sibTransId="{0791B277-F27E-6A46-91BA-9CFF4A7A8948}"/>
    <dgm:cxn modelId="{5630C562-1744-D642-9831-0A68689C9A62}" type="presOf" srcId="{864B1576-EC76-7148-8E67-C617A4C5612A}" destId="{54B66CE4-B957-6B43-BDD6-872EB4784E64}" srcOrd="0" destOrd="0" presId="urn:microsoft.com/office/officeart/2005/8/layout/cycle4#1"/>
    <dgm:cxn modelId="{E6CF007E-882A-1F46-A75C-0B5EADCBABD0}" type="presParOf" srcId="{54B66CE4-B957-6B43-BDD6-872EB4784E64}" destId="{EF8E7D46-66F2-1A47-968B-C01EF393B074}" srcOrd="0" destOrd="0" presId="urn:microsoft.com/office/officeart/2005/8/layout/cycle4#1"/>
    <dgm:cxn modelId="{7E1880CE-892C-7D40-BAAE-8B63C487508B}" type="presParOf" srcId="{EF8E7D46-66F2-1A47-968B-C01EF393B074}" destId="{CA66C68F-08B6-F640-8C7D-AD15E2979AC7}" srcOrd="0" destOrd="0" presId="urn:microsoft.com/office/officeart/2005/8/layout/cycle4#1"/>
    <dgm:cxn modelId="{7BC747C4-2730-7749-BCB5-100DDD6B86F0}" type="presParOf" srcId="{CA66C68F-08B6-F640-8C7D-AD15E2979AC7}" destId="{D393D0F9-5D0B-304A-9364-031DA1DC3538}" srcOrd="0" destOrd="0" presId="urn:microsoft.com/office/officeart/2005/8/layout/cycle4#1"/>
    <dgm:cxn modelId="{D92F205A-C8E1-5E41-A515-A0870FCBD501}" type="presParOf" srcId="{CA66C68F-08B6-F640-8C7D-AD15E2979AC7}" destId="{34460823-7A07-7247-B0D3-235B8A941BCF}" srcOrd="1" destOrd="0" presId="urn:microsoft.com/office/officeart/2005/8/layout/cycle4#1"/>
    <dgm:cxn modelId="{0EC601EE-71D2-E542-8246-709120AF6B51}" type="presParOf" srcId="{EF8E7D46-66F2-1A47-968B-C01EF393B074}" destId="{F6AA8960-9889-3241-AF41-DD780B9F2F7A}" srcOrd="1" destOrd="0" presId="urn:microsoft.com/office/officeart/2005/8/layout/cycle4#1"/>
    <dgm:cxn modelId="{9E3CA567-8863-D84E-9BFC-054555CE251F}" type="presParOf" srcId="{F6AA8960-9889-3241-AF41-DD780B9F2F7A}" destId="{E013DB8C-C4D5-9245-9F44-E76F99512271}" srcOrd="0" destOrd="0" presId="urn:microsoft.com/office/officeart/2005/8/layout/cycle4#1"/>
    <dgm:cxn modelId="{EA4789F6-1428-2A49-A4C7-7C02C2EA194E}" type="presParOf" srcId="{F6AA8960-9889-3241-AF41-DD780B9F2F7A}" destId="{BDBBC062-316B-894D-970C-B264CE1885D5}" srcOrd="1" destOrd="0" presId="urn:microsoft.com/office/officeart/2005/8/layout/cycle4#1"/>
    <dgm:cxn modelId="{C9748517-43FE-F347-9724-084F390B2809}" type="presParOf" srcId="{EF8E7D46-66F2-1A47-968B-C01EF393B074}" destId="{7E239632-7BEC-6F4C-9C6B-2F2FABB1D7F8}" srcOrd="2" destOrd="0" presId="urn:microsoft.com/office/officeart/2005/8/layout/cycle4#1"/>
    <dgm:cxn modelId="{DAECE622-129C-BF4B-9232-FF849D32D038}" type="presParOf" srcId="{7E239632-7BEC-6F4C-9C6B-2F2FABB1D7F8}" destId="{D49C15E2-0E91-4846-8ABC-A77940D4A179}" srcOrd="0" destOrd="0" presId="urn:microsoft.com/office/officeart/2005/8/layout/cycle4#1"/>
    <dgm:cxn modelId="{2B2F4164-D980-8E4E-9119-E1DCF763BD46}" type="presParOf" srcId="{7E239632-7BEC-6F4C-9C6B-2F2FABB1D7F8}" destId="{0E9EBDF2-E81E-8843-84D0-D5B9C010DCFD}" srcOrd="1" destOrd="0" presId="urn:microsoft.com/office/officeart/2005/8/layout/cycle4#1"/>
    <dgm:cxn modelId="{57BFFE69-5E9C-C54B-AA25-A879D91295F7}" type="presParOf" srcId="{EF8E7D46-66F2-1A47-968B-C01EF393B074}" destId="{B70514BB-18F6-7F4C-9310-54C429397273}" srcOrd="3" destOrd="0" presId="urn:microsoft.com/office/officeart/2005/8/layout/cycle4#1"/>
    <dgm:cxn modelId="{BF86DB65-B8A5-2745-A50F-C34B4BF26932}" type="presParOf" srcId="{B70514BB-18F6-7F4C-9310-54C429397273}" destId="{1271081F-DA7B-9646-B77E-4127E6C5A827}" srcOrd="0" destOrd="0" presId="urn:microsoft.com/office/officeart/2005/8/layout/cycle4#1"/>
    <dgm:cxn modelId="{A28CC144-75D8-B943-9E89-4D29968E90DF}" type="presParOf" srcId="{B70514BB-18F6-7F4C-9310-54C429397273}" destId="{B4C6AF6A-E6F6-434A-A0EB-F3E05F767021}" srcOrd="1" destOrd="0" presId="urn:microsoft.com/office/officeart/2005/8/layout/cycle4#1"/>
    <dgm:cxn modelId="{670C7EEA-C15F-7241-9300-1F87867025F6}" type="presParOf" srcId="{EF8E7D46-66F2-1A47-968B-C01EF393B074}" destId="{CAEC5CBA-E9C4-0F4A-860D-7801A66D3A3E}" srcOrd="4" destOrd="0" presId="urn:microsoft.com/office/officeart/2005/8/layout/cycle4#1"/>
    <dgm:cxn modelId="{3CB5FFC3-5592-B645-9DE8-96CAE83B03A8}" type="presParOf" srcId="{54B66CE4-B957-6B43-BDD6-872EB4784E64}" destId="{338BC3C6-4E50-4E40-A3D2-BC47420586EE}" srcOrd="1" destOrd="0" presId="urn:microsoft.com/office/officeart/2005/8/layout/cycle4#1"/>
    <dgm:cxn modelId="{962B8941-C41F-DA4D-8013-3CA31FB7B8CD}" type="presParOf" srcId="{338BC3C6-4E50-4E40-A3D2-BC47420586EE}" destId="{64E7A613-FAC5-2A4B-84D5-823A0DA3329F}" srcOrd="0" destOrd="0" presId="urn:microsoft.com/office/officeart/2005/8/layout/cycle4#1"/>
    <dgm:cxn modelId="{DF64DE30-F969-424D-BA00-498F2A5396DC}" type="presParOf" srcId="{338BC3C6-4E50-4E40-A3D2-BC47420586EE}" destId="{3B212426-56CB-2742-8EFE-A3AF6B61B920}" srcOrd="1" destOrd="0" presId="urn:microsoft.com/office/officeart/2005/8/layout/cycle4#1"/>
    <dgm:cxn modelId="{E309CC4C-E8EB-D74C-BE39-A24E7425B1C2}" type="presParOf" srcId="{338BC3C6-4E50-4E40-A3D2-BC47420586EE}" destId="{0F90C031-7DF5-F44F-BC7E-06E0F85CB427}" srcOrd="2" destOrd="0" presId="urn:microsoft.com/office/officeart/2005/8/layout/cycle4#1"/>
    <dgm:cxn modelId="{C2BDCCDA-0110-3940-B8B4-876E5B9AD283}" type="presParOf" srcId="{338BC3C6-4E50-4E40-A3D2-BC47420586EE}" destId="{D68EFB07-20BD-9848-85ED-45FB73135481}" srcOrd="3" destOrd="0" presId="urn:microsoft.com/office/officeart/2005/8/layout/cycle4#1"/>
    <dgm:cxn modelId="{79D4C5E7-12E6-AC49-A6DD-B22A05E7555C}" type="presParOf" srcId="{338BC3C6-4E50-4E40-A3D2-BC47420586EE}" destId="{FA5E23B5-B5F8-224A-BCF3-175F4B575145}" srcOrd="4" destOrd="0" presId="urn:microsoft.com/office/officeart/2005/8/layout/cycle4#1"/>
    <dgm:cxn modelId="{A6C3FCC0-5673-BF4D-A97D-D00C9C7E14C6}" type="presParOf" srcId="{54B66CE4-B957-6B43-BDD6-872EB4784E64}" destId="{A04C8535-5121-1D48-89BE-ED9EAD28EFF1}" srcOrd="2" destOrd="0" presId="urn:microsoft.com/office/officeart/2005/8/layout/cycle4#1"/>
    <dgm:cxn modelId="{9B4ABF64-D9C1-C945-B310-B538D9B71C28}" type="presParOf" srcId="{54B66CE4-B957-6B43-BDD6-872EB4784E64}" destId="{FA519686-EE3E-034C-95BB-4F2415CF38CD}"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Very complex because it affects so many aspects of the computer system</a:t>
          </a:r>
          <a:endParaRPr lang="en-US"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ln>
          <a:solidFill>
            <a:schemeClr val="accent3"/>
          </a:solidFill>
        </a:ln>
      </dgm:spPr>
      <dgm:t>
        <a:bodyPr/>
        <a:lstStyle/>
        <a:p>
          <a:pPr rtl="0"/>
          <a:r>
            <a:rPr lang="en-US" dirty="0" smtClean="0"/>
            <a:t>Operation repertoire</a:t>
          </a:r>
          <a:endParaRPr lang="en-US"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ln>
          <a:solidFill>
            <a:schemeClr val="accent3"/>
          </a:solidFill>
        </a:ln>
      </dgm:spPr>
      <dgm:t>
        <a:bodyPr/>
        <a:lstStyle/>
        <a:p>
          <a:pPr rtl="0"/>
          <a:r>
            <a:rPr lang="en-US" dirty="0" smtClean="0"/>
            <a:t>How many and which operations to provide and how complex operations should be</a:t>
          </a:r>
          <a:endParaRPr lang="en-US"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ln>
          <a:solidFill>
            <a:schemeClr val="accent3"/>
          </a:solidFill>
        </a:ln>
      </dgm:spPr>
      <dgm:t>
        <a:bodyPr/>
        <a:lstStyle/>
        <a:p>
          <a:pPr rtl="0"/>
          <a:r>
            <a:rPr lang="en-US" dirty="0" smtClean="0"/>
            <a:t>Data types</a:t>
          </a:r>
          <a:endParaRPr lang="en-US"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ln>
          <a:solidFill>
            <a:schemeClr val="accent3"/>
          </a:solidFill>
        </a:ln>
      </dgm:spPr>
      <dgm:t>
        <a:bodyPr/>
        <a:lstStyle/>
        <a:p>
          <a:pPr rtl="0"/>
          <a:r>
            <a:rPr lang="en-US" dirty="0" smtClean="0"/>
            <a:t>The various types of data upon which operations are performed</a:t>
          </a:r>
          <a:endParaRPr lang="en-US"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ln>
          <a:solidFill>
            <a:schemeClr val="accent3"/>
          </a:solidFill>
        </a:ln>
      </dgm:spPr>
      <dgm:t>
        <a:bodyPr/>
        <a:lstStyle/>
        <a:p>
          <a:pPr rtl="0"/>
          <a:r>
            <a:rPr lang="en-US" dirty="0" smtClean="0"/>
            <a:t>Instruction format</a:t>
          </a:r>
          <a:endParaRPr lang="en-US"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ln>
          <a:solidFill>
            <a:schemeClr val="accent3"/>
          </a:solidFill>
        </a:ln>
      </dgm:spPr>
      <dgm:t>
        <a:bodyPr/>
        <a:lstStyle/>
        <a:p>
          <a:pPr rtl="0"/>
          <a:r>
            <a:rPr lang="en-US" dirty="0" smtClean="0"/>
            <a:t>Instruction length in bits, number of addresses, size of various fields, etc.</a:t>
          </a:r>
          <a:endParaRPr lang="en-US"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ln>
          <a:solidFill>
            <a:schemeClr val="accent3"/>
          </a:solidFill>
        </a:ln>
      </dgm:spPr>
      <dgm:t>
        <a:bodyPr/>
        <a:lstStyle/>
        <a:p>
          <a:pPr rtl="0"/>
          <a:r>
            <a:rPr lang="en-US" dirty="0" smtClean="0"/>
            <a:t>Registers</a:t>
          </a:r>
          <a:endParaRPr lang="en-US"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ln>
          <a:solidFill>
            <a:schemeClr val="accent3"/>
          </a:solidFill>
        </a:ln>
      </dgm:spPr>
      <dgm:t>
        <a:bodyPr/>
        <a:lstStyle/>
        <a:p>
          <a:pPr rtl="0"/>
          <a:r>
            <a:rPr lang="en-US" dirty="0" smtClean="0"/>
            <a:t>Number of processor registers that can be referenced by instructions and their use</a:t>
          </a:r>
          <a:endParaRPr lang="en-US"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ln>
          <a:solidFill>
            <a:schemeClr val="accent3"/>
          </a:solidFill>
        </a:ln>
      </dgm:spPr>
      <dgm:t>
        <a:bodyPr/>
        <a:lstStyle/>
        <a:p>
          <a:pPr rtl="0"/>
          <a:r>
            <a:rPr lang="en-US" dirty="0" smtClean="0"/>
            <a:t>Addressing</a:t>
          </a:r>
          <a:endParaRPr lang="en-US"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ln>
          <a:solidFill>
            <a:schemeClr val="accent3"/>
          </a:solidFill>
        </a:ln>
      </dgm:spPr>
      <dgm:t>
        <a:bodyPr/>
        <a:lstStyle/>
        <a:p>
          <a:pPr rtl="0"/>
          <a:r>
            <a:rPr lang="en-US" dirty="0" smtClean="0"/>
            <a:t>The mode or modes by which the address of an operand is specified </a:t>
          </a:r>
          <a:endParaRPr lang="en-US"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t>
        <a:bodyPr/>
        <a:lstStyle/>
        <a:p>
          <a:endParaRPr lang="en-US"/>
        </a:p>
      </dgm:t>
    </dgm:pt>
  </dgm:ptLst>
  <dgm:cxnLst>
    <dgm:cxn modelId="{BDD1E050-A83E-784D-BF9F-51F1D543E71E}" srcId="{D998F21C-897B-DF48-956E-861DE4522346}" destId="{27979A66-A56C-4049-8B2C-81450FEC40AE}" srcOrd="2" destOrd="0" parTransId="{0BAD965C-5E45-E348-9627-B2BAE6E80F9E}" sibTransId="{D56E2247-0C5E-B348-A171-22BD52D9ACDC}"/>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3C5405B3-1A41-E94C-91F5-3C67F3ADD8E3}" type="presOf" srcId="{D8ADB5D5-83D4-254D-8268-1D4258FF0983}" destId="{2B60D48B-0CBB-3640-8066-CD9CF8A8328E}" srcOrd="0" destOrd="1" presId="urn:microsoft.com/office/officeart/2005/8/layout/process4"/>
    <dgm:cxn modelId="{EA04EA4D-F731-444F-A75A-EA67FAA3BAAA}" srcId="{4390CE26-E020-2344-AC66-027A469F3ACB}" destId="{CD8C6866-04F3-5E4D-91BB-DBE814C5FE61}" srcOrd="0" destOrd="0" parTransId="{94A96CE7-0C66-6442-B436-33A85DCF0EB8}" sibTransId="{534312D2-EF11-9040-A425-E679398BBB09}"/>
    <dgm:cxn modelId="{8ACD60B9-1E24-8643-B0E2-4E960CC49AE7}" srcId="{D998F21C-897B-DF48-956E-861DE4522346}" destId="{96BB0494-7D8F-CD4B-A1AF-11A7C343A91B}" srcOrd="4" destOrd="0" parTransId="{B1105FA3-D912-E441-AC8A-88777BFB525C}" sibTransId="{869EF331-C2D4-FE48-998C-9544825F77E6}"/>
    <dgm:cxn modelId="{87577FEE-5768-B64E-A8A4-580F8F1F5A55}" type="presOf" srcId="{96BB0494-7D8F-CD4B-A1AF-11A7C343A91B}" destId="{245DBD2D-001A-1647-A9D4-0EE759999A90}" srcOrd="0" destOrd="0" presId="urn:microsoft.com/office/officeart/2005/8/layout/process4"/>
    <dgm:cxn modelId="{B1731785-004D-2446-9572-BCBB32366BD9}" type="presOf" srcId="{BE9AF291-A8F7-754D-9BCC-21843D1485E8}" destId="{DF3A5C78-EC98-1741-8BEE-850D17600ECC}" srcOrd="0" destOrd="0" presId="urn:microsoft.com/office/officeart/2005/8/layout/process4"/>
    <dgm:cxn modelId="{B278AA3D-E1A2-684C-AF6E-AACF61A078D8}" srcId="{96BB0494-7D8F-CD4B-A1AF-11A7C343A91B}" destId="{DA3083F4-5821-A147-9AA7-30FFBC02ADD8}" srcOrd="0" destOrd="0" parTransId="{E0E984FE-1671-454A-A779-9E975DBCAC47}" sibTransId="{9DB57987-667C-0642-BBEF-C9D273B82061}"/>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626C5293-6A55-3B42-BE8F-3AE88AD75C6C}" type="presOf" srcId="{D998F21C-897B-DF48-956E-861DE4522346}" destId="{B53E567A-FFCB-E447-B0EB-DF566B287828}" srcOrd="1"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9656FF87-A36E-4841-A19A-86F651EBBADF}" srcId="{BE9AF291-A8F7-754D-9BCC-21843D1485E8}" destId="{85FA6A79-0A59-5E45-B15E-9A4DF30BB091}" srcOrd="1" destOrd="0" parTransId="{85E6E25A-3AE3-3F46-8E90-F2494FC5AECD}" sibTransId="{4FD0B408-98C8-DE45-A952-A44EDA44E8FC}"/>
    <dgm:cxn modelId="{510C88B0-332F-E040-B229-A09B6CD8CCC9}" type="presOf" srcId="{8EDB5311-D825-C24B-81D1-969D1851DAF9}" destId="{015B0615-A51D-BE4E-B6B0-DD65E7B83F35}" srcOrd="0" destOrd="0" presId="urn:microsoft.com/office/officeart/2005/8/layout/process4"/>
    <dgm:cxn modelId="{66FFD0B6-DA47-A349-B205-A1552B7AC61C}" type="presOf" srcId="{4390CE26-E020-2344-AC66-027A469F3ACB}" destId="{299A5A01-E6B1-3549-9A82-78303BEA5CF6}" srcOrd="0" destOrd="0" presId="urn:microsoft.com/office/officeart/2005/8/layout/process4"/>
    <dgm:cxn modelId="{4394D576-269D-2945-995D-F940BAD89E62}" srcId="{D998F21C-897B-DF48-956E-861DE4522346}" destId="{8EDB5311-D825-C24B-81D1-969D1851DAF9}" srcOrd="3" destOrd="0" parTransId="{6F6FE688-35DD-774E-9EB1-17B5346276AC}" sibTransId="{692B24AA-7D07-7048-8613-6FBCF61EEA94}"/>
    <dgm:cxn modelId="{13D2B602-D9ED-FB42-B6CC-950D78F868C5}" type="presOf" srcId="{85FA6A79-0A59-5E45-B15E-9A4DF30BB091}" destId="{01AE4E59-7A07-2540-9D90-9EB69C1E6E80}" srcOrd="0" destOrd="0" presId="urn:microsoft.com/office/officeart/2005/8/layout/process4"/>
    <dgm:cxn modelId="{AFE4D4BD-1468-F64E-AA6E-C8811310FB11}" type="presOf" srcId="{85B4CF29-6326-2542-83F0-1CACEFCB1AF3}" destId="{FDFC3F15-9000-D642-934F-FD22C852295A}" srcOrd="0" destOrd="1"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68360D74-8D76-144C-8C77-C5B9AF813FFF}" srcId="{D998F21C-897B-DF48-956E-861DE4522346}" destId="{C9369FCC-1255-0D45-AB2C-E89EC8343E66}" srcOrd="0" destOrd="0" parTransId="{FEBA2014-7990-B94D-BAD1-0C73293FA03E}" sibTransId="{E8789AB2-278C-244A-9413-8F495D74BD39}"/>
    <dgm:cxn modelId="{9403BAE2-9906-2449-9922-EC6672563A33}" type="presOf" srcId="{27979A66-A56C-4049-8B2C-81450FEC40AE}" destId="{2B60D48B-0CBB-3640-8066-CD9CF8A8328E}" srcOrd="0" destOrd="0"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9E0D5D8C-C256-9B45-BE2D-3CDC052AAD63}" type="presOf" srcId="{C9369FCC-1255-0D45-AB2C-E89EC8343E66}" destId="{FDFC3F15-9000-D642-934F-FD22C852295A}"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8448968A-2434-D247-8CDD-D07BE0EBD552}" type="presOf" srcId="{867FFA81-B28C-B64F-A24A-2DF78351BA0E}" destId="{7EB31862-2E15-EC40-92A8-38C0729D347E}" srcOrd="0" destOrd="0" presId="urn:microsoft.com/office/officeart/2005/8/layout/pyramid2"/>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9FC090A-6821-234B-9A9F-05F758D69805}" srcId="{A6F9CABA-3528-F84C-992E-FDCB53DA4C60}" destId="{5279767A-DFDC-E544-9A2C-7BD6B9B8971D}" srcOrd="3" destOrd="0" parTransId="{344845FF-FCA7-C441-AC91-2DCC72057B6F}" sibTransId="{B8815F53-6499-C04C-8EE4-1A5DE3415814}"/>
    <dgm:cxn modelId="{D983EBA5-3E65-F14D-A1C5-99C01869DD62}" srcId="{A6F9CABA-3528-F84C-992E-FDCB53DA4C60}" destId="{741CE14A-8B08-3F4E-8319-CFE1956DC52E}" srcOrd="1" destOrd="0" parTransId="{7E69B0DC-AF4A-864C-8080-277020E4B8A1}" sibTransId="{DC78CE80-320B-FC4F-8789-B0B0BEC65094}"/>
    <dgm:cxn modelId="{9D558739-7006-0C4A-8FCA-D37FD51FEA16}" type="presOf" srcId="{5279767A-DFDC-E544-9A2C-7BD6B9B8971D}" destId="{98354637-29DA-C24D-92DF-1340B4B82D8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E04C35F-5EA8-DD4A-9992-8FAB82063CF7}" type="presOf" srcId="{42C3DE85-4F24-8D44-97B4-EF1AD5BC92AA}" destId="{7C8309DA-5AF4-ED4B-8005-9099F3579E74}" srcOrd="0" destOrd="0" presId="urn:microsoft.com/office/officeart/2005/8/layout/pyramid2"/>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0BB43A-0BE7-7F42-9868-389AB4D6229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E1DF073C-C5D4-F64F-A930-AC5091A81E15}">
      <dgm:prSet/>
      <dgm:spPr/>
      <dgm:t>
        <a:bodyPr/>
        <a:lstStyle/>
        <a:p>
          <a:pPr rtl="0"/>
          <a:r>
            <a:rPr lang="en-US" dirty="0" smtClean="0"/>
            <a:t>ARM processors support data types of:</a:t>
          </a:r>
          <a:endParaRPr lang="en-US" dirty="0"/>
        </a:p>
      </dgm:t>
    </dgm:pt>
    <dgm:pt modelId="{DDFB3043-4B42-F14D-9951-4739A35ED9F3}" type="parTrans" cxnId="{EC5B13A3-028F-114E-8049-DD58F76A1620}">
      <dgm:prSet/>
      <dgm:spPr/>
      <dgm:t>
        <a:bodyPr/>
        <a:lstStyle/>
        <a:p>
          <a:endParaRPr lang="en-US"/>
        </a:p>
      </dgm:t>
    </dgm:pt>
    <dgm:pt modelId="{DA8D1E2F-2601-4042-A1A4-7C6F349DC51D}" type="sibTrans" cxnId="{EC5B13A3-028F-114E-8049-DD58F76A1620}">
      <dgm:prSet/>
      <dgm:spPr/>
      <dgm:t>
        <a:bodyPr/>
        <a:lstStyle/>
        <a:p>
          <a:endParaRPr lang="en-US"/>
        </a:p>
      </dgm:t>
    </dgm:pt>
    <dgm:pt modelId="{C912F60A-CBA1-0D4B-8B8C-02302D45A1BA}">
      <dgm:prSet/>
      <dgm:spPr/>
      <dgm:t>
        <a:bodyPr/>
        <a:lstStyle/>
        <a:p>
          <a:pPr rtl="0"/>
          <a:r>
            <a:rPr lang="en-US" dirty="0" smtClean="0"/>
            <a:t>8 (byte)</a:t>
          </a:r>
          <a:endParaRPr lang="en-US" dirty="0"/>
        </a:p>
      </dgm:t>
    </dgm:pt>
    <dgm:pt modelId="{F79FAE3E-A2B8-A442-AB51-C51D81365ABA}" type="parTrans" cxnId="{44AE5D91-98D7-AE43-A8F9-BB807B8B18D6}">
      <dgm:prSet/>
      <dgm:spPr/>
      <dgm:t>
        <a:bodyPr/>
        <a:lstStyle/>
        <a:p>
          <a:endParaRPr lang="en-US"/>
        </a:p>
      </dgm:t>
    </dgm:pt>
    <dgm:pt modelId="{1BCAA218-57D6-614F-9F0A-18C5EAECC25E}" type="sibTrans" cxnId="{44AE5D91-98D7-AE43-A8F9-BB807B8B18D6}">
      <dgm:prSet/>
      <dgm:spPr/>
      <dgm:t>
        <a:bodyPr/>
        <a:lstStyle/>
        <a:p>
          <a:endParaRPr lang="en-US"/>
        </a:p>
      </dgm:t>
    </dgm:pt>
    <dgm:pt modelId="{B4840F7B-6C5F-5C45-A88A-2B5C21079658}">
      <dgm:prSet/>
      <dgm:spPr/>
      <dgm:t>
        <a:bodyPr/>
        <a:lstStyle/>
        <a:p>
          <a:pPr rtl="0"/>
          <a:r>
            <a:rPr lang="en-US" dirty="0" smtClean="0"/>
            <a:t>16 (halfword)</a:t>
          </a:r>
          <a:endParaRPr lang="en-US" dirty="0"/>
        </a:p>
      </dgm:t>
    </dgm:pt>
    <dgm:pt modelId="{B2775452-B788-ED42-A83A-F8BE431852E4}" type="parTrans" cxnId="{08C33846-8B2E-EE4C-BA15-5EDAD94659B9}">
      <dgm:prSet/>
      <dgm:spPr/>
      <dgm:t>
        <a:bodyPr/>
        <a:lstStyle/>
        <a:p>
          <a:endParaRPr lang="en-US"/>
        </a:p>
      </dgm:t>
    </dgm:pt>
    <dgm:pt modelId="{4FDD7BA8-853C-214C-98CB-3DA382CDF997}" type="sibTrans" cxnId="{08C33846-8B2E-EE4C-BA15-5EDAD94659B9}">
      <dgm:prSet/>
      <dgm:spPr/>
      <dgm:t>
        <a:bodyPr/>
        <a:lstStyle/>
        <a:p>
          <a:endParaRPr lang="en-US"/>
        </a:p>
      </dgm:t>
    </dgm:pt>
    <dgm:pt modelId="{D0890A53-C12E-7C4B-BBF4-D318819088D8}">
      <dgm:prSet/>
      <dgm:spPr/>
      <dgm:t>
        <a:bodyPr/>
        <a:lstStyle/>
        <a:p>
          <a:pPr rtl="0"/>
          <a:r>
            <a:rPr lang="en-US" dirty="0" smtClean="0"/>
            <a:t>32 (word) bits in length</a:t>
          </a:r>
          <a:endParaRPr lang="en-US" dirty="0"/>
        </a:p>
      </dgm:t>
    </dgm:pt>
    <dgm:pt modelId="{7DCFC532-232A-5D41-8BE8-4A9AF2B20921}" type="parTrans" cxnId="{90D249C5-582A-6545-8438-94106E2BBFF4}">
      <dgm:prSet/>
      <dgm:spPr/>
      <dgm:t>
        <a:bodyPr/>
        <a:lstStyle/>
        <a:p>
          <a:endParaRPr lang="en-US"/>
        </a:p>
      </dgm:t>
    </dgm:pt>
    <dgm:pt modelId="{5B99937B-8A27-6443-9B8E-E249C2D634A2}" type="sibTrans" cxnId="{90D249C5-582A-6545-8438-94106E2BBFF4}">
      <dgm:prSet/>
      <dgm:spPr/>
      <dgm:t>
        <a:bodyPr/>
        <a:lstStyle/>
        <a:p>
          <a:endParaRPr lang="en-US"/>
        </a:p>
      </dgm:t>
    </dgm:pt>
    <dgm:pt modelId="{8B0F364E-1DE8-6746-81D1-41C4FC27B072}">
      <dgm:prSet/>
      <dgm:spPr/>
      <dgm:t>
        <a:bodyPr/>
        <a:lstStyle/>
        <a:p>
          <a:pPr rtl="0"/>
          <a:r>
            <a:rPr lang="en-US" dirty="0" smtClean="0"/>
            <a:t>Alignment checking</a:t>
          </a:r>
          <a:endParaRPr lang="en-US" dirty="0"/>
        </a:p>
      </dgm:t>
    </dgm:pt>
    <dgm:pt modelId="{012DF0E4-1DAF-C349-A8F7-910326C8CDD9}" type="parTrans" cxnId="{58CF8426-46E8-BE4D-907E-D27B83F474E9}">
      <dgm:prSet/>
      <dgm:spPr/>
      <dgm:t>
        <a:bodyPr/>
        <a:lstStyle/>
        <a:p>
          <a:endParaRPr lang="en-US"/>
        </a:p>
      </dgm:t>
    </dgm:pt>
    <dgm:pt modelId="{C027792D-02B3-FB47-94F8-A60278493391}" type="sibTrans" cxnId="{58CF8426-46E8-BE4D-907E-D27B83F474E9}">
      <dgm:prSet/>
      <dgm:spPr/>
      <dgm:t>
        <a:bodyPr/>
        <a:lstStyle/>
        <a:p>
          <a:endParaRPr lang="en-US"/>
        </a:p>
      </dgm:t>
    </dgm:pt>
    <dgm:pt modelId="{B8353ACB-F042-F747-9DE4-2380A8BEED05}">
      <dgm:prSet/>
      <dgm:spPr/>
      <dgm:t>
        <a:bodyPr/>
        <a:lstStyle/>
        <a:p>
          <a:pPr rtl="0"/>
          <a:r>
            <a:rPr lang="en-US" dirty="0" smtClean="0"/>
            <a:t>When the appropriate control bit is set, a data abort signal indicates an alignment fault for attempting unaligned access</a:t>
          </a:r>
          <a:endParaRPr lang="en-US" dirty="0"/>
        </a:p>
      </dgm:t>
    </dgm:pt>
    <dgm:pt modelId="{215D32DF-ED14-F64A-BE85-D44FE159BC22}" type="parTrans" cxnId="{A380D8BD-5B1B-8049-AE92-D4B787A5AD3A}">
      <dgm:prSet/>
      <dgm:spPr/>
      <dgm:t>
        <a:bodyPr/>
        <a:lstStyle/>
        <a:p>
          <a:endParaRPr lang="en-US"/>
        </a:p>
      </dgm:t>
    </dgm:pt>
    <dgm:pt modelId="{D7BB8FC7-E2FE-CF40-934E-474EEEEEBB22}" type="sibTrans" cxnId="{A380D8BD-5B1B-8049-AE92-D4B787A5AD3A}">
      <dgm:prSet/>
      <dgm:spPr/>
      <dgm:t>
        <a:bodyPr/>
        <a:lstStyle/>
        <a:p>
          <a:endParaRPr lang="en-US"/>
        </a:p>
      </dgm:t>
    </dgm:pt>
    <dgm:pt modelId="{5E653D27-2C05-014C-8F77-7F45AFF56A47}">
      <dgm:prSet/>
      <dgm:spPr/>
      <dgm:t>
        <a:bodyPr/>
        <a:lstStyle/>
        <a:p>
          <a:pPr rtl="0"/>
          <a:r>
            <a:rPr lang="en-US" dirty="0" smtClean="0"/>
            <a:t>Unaligned access</a:t>
          </a:r>
          <a:endParaRPr lang="en-US" dirty="0"/>
        </a:p>
      </dgm:t>
    </dgm:pt>
    <dgm:pt modelId="{8C420D28-26AA-814D-90F1-2449AA20493C}" type="parTrans" cxnId="{FF356777-3A74-9648-8412-0165E2727832}">
      <dgm:prSet/>
      <dgm:spPr/>
      <dgm:t>
        <a:bodyPr/>
        <a:lstStyle/>
        <a:p>
          <a:endParaRPr lang="en-US"/>
        </a:p>
      </dgm:t>
    </dgm:pt>
    <dgm:pt modelId="{CA89D41B-9ECE-674F-B91F-335F1793AE6B}" type="sibTrans" cxnId="{FF356777-3A74-9648-8412-0165E2727832}">
      <dgm:prSet/>
      <dgm:spPr/>
      <dgm:t>
        <a:bodyPr/>
        <a:lstStyle/>
        <a:p>
          <a:endParaRPr lang="en-US"/>
        </a:p>
      </dgm:t>
    </dgm:pt>
    <dgm:pt modelId="{CA3E02FA-5F53-4241-8171-BE92CBEC4835}">
      <dgm:prSet/>
      <dgm:spPr/>
      <dgm:t>
        <a:bodyPr/>
        <a:lstStyle/>
        <a:p>
          <a:pPr rtl="0"/>
          <a:r>
            <a:rPr lang="en-US" dirty="0" smtClean="0"/>
            <a:t>When this option is enabled, the processor uses one or more memory accesses to generate the required transfer of adjacent bytes transparently to the programmer</a:t>
          </a:r>
          <a:endParaRPr lang="en-US" dirty="0"/>
        </a:p>
      </dgm:t>
    </dgm:pt>
    <dgm:pt modelId="{8DB69DE9-8E94-254C-9116-064DFA3C56DF}" type="parTrans" cxnId="{DB404BFC-D416-CA43-BEB1-57E50A1FD266}">
      <dgm:prSet/>
      <dgm:spPr/>
      <dgm:t>
        <a:bodyPr/>
        <a:lstStyle/>
        <a:p>
          <a:endParaRPr lang="en-US"/>
        </a:p>
      </dgm:t>
    </dgm:pt>
    <dgm:pt modelId="{271919A2-235E-F44A-BB57-3BB8D39636B9}" type="sibTrans" cxnId="{DB404BFC-D416-CA43-BEB1-57E50A1FD266}">
      <dgm:prSet/>
      <dgm:spPr/>
      <dgm:t>
        <a:bodyPr/>
        <a:lstStyle/>
        <a:p>
          <a:endParaRPr lang="en-US"/>
        </a:p>
      </dgm:t>
    </dgm:pt>
    <dgm:pt modelId="{D47D0DC6-70ED-1544-BDBB-597F3E1E7848}">
      <dgm:prSet/>
      <dgm:spPr/>
      <dgm:t>
        <a:bodyPr/>
        <a:lstStyle/>
        <a:p>
          <a:pPr rtl="0"/>
          <a:r>
            <a:rPr lang="en-US" dirty="0" smtClean="0"/>
            <a:t>For all three data types an unsigned interpretation is supported in which the value represents an unsigned, nonnegative integer</a:t>
          </a:r>
          <a:endParaRPr lang="en-US" dirty="0"/>
        </a:p>
      </dgm:t>
    </dgm:pt>
    <dgm:pt modelId="{B55B029D-331C-4743-87C8-174E7A4E6F49}" type="parTrans" cxnId="{3458CF5D-38CE-6D49-8403-F922A05C092D}">
      <dgm:prSet/>
      <dgm:spPr/>
      <dgm:t>
        <a:bodyPr/>
        <a:lstStyle/>
        <a:p>
          <a:endParaRPr lang="en-US"/>
        </a:p>
      </dgm:t>
    </dgm:pt>
    <dgm:pt modelId="{3D59B8EF-7449-8946-A92B-805B06FDF5CD}" type="sibTrans" cxnId="{3458CF5D-38CE-6D49-8403-F922A05C092D}">
      <dgm:prSet/>
      <dgm:spPr/>
      <dgm:t>
        <a:bodyPr/>
        <a:lstStyle/>
        <a:p>
          <a:endParaRPr lang="en-US"/>
        </a:p>
      </dgm:t>
    </dgm:pt>
    <dgm:pt modelId="{D11323BE-45FA-A549-ADCD-99A0C65771EF}">
      <dgm:prSet/>
      <dgm:spPr/>
      <dgm:t>
        <a:bodyPr/>
        <a:lstStyle/>
        <a:p>
          <a:pPr rtl="0"/>
          <a:r>
            <a:rPr lang="en-US" dirty="0" smtClean="0"/>
            <a:t>All three data types can also be used for twos complement signed integers</a:t>
          </a:r>
          <a:endParaRPr lang="en-US" dirty="0"/>
        </a:p>
      </dgm:t>
    </dgm:pt>
    <dgm:pt modelId="{DD636386-F055-AB41-982E-F41E935476DF}" type="parTrans" cxnId="{D6A12655-8945-9B47-A1FF-49B01F445796}">
      <dgm:prSet/>
      <dgm:spPr/>
      <dgm:t>
        <a:bodyPr/>
        <a:lstStyle/>
        <a:p>
          <a:endParaRPr lang="en-US"/>
        </a:p>
      </dgm:t>
    </dgm:pt>
    <dgm:pt modelId="{BCAAC47F-CEAA-0C40-BAFF-8B3DB0625E25}" type="sibTrans" cxnId="{D6A12655-8945-9B47-A1FF-49B01F445796}">
      <dgm:prSet/>
      <dgm:spPr/>
      <dgm:t>
        <a:bodyPr/>
        <a:lstStyle/>
        <a:p>
          <a:endParaRPr lang="en-US"/>
        </a:p>
      </dgm:t>
    </dgm:pt>
    <dgm:pt modelId="{6820F2FB-22E7-314B-9F2A-00C14340D2BA}" type="pres">
      <dgm:prSet presAssocID="{130BB43A-0BE7-7F42-9868-389AB4D62297}" presName="compositeShape" presStyleCnt="0">
        <dgm:presLayoutVars>
          <dgm:chMax val="7"/>
          <dgm:dir/>
          <dgm:resizeHandles val="exact"/>
        </dgm:presLayoutVars>
      </dgm:prSet>
      <dgm:spPr/>
      <dgm:t>
        <a:bodyPr/>
        <a:lstStyle/>
        <a:p>
          <a:endParaRPr lang="en-US"/>
        </a:p>
      </dgm:t>
    </dgm:pt>
    <dgm:pt modelId="{17184542-B6FC-0941-A085-C1719FD394DD}" type="pres">
      <dgm:prSet presAssocID="{E1DF073C-C5D4-F64F-A930-AC5091A81E15}" presName="circ1" presStyleLbl="vennNode1" presStyleIdx="0" presStyleCnt="5"/>
      <dgm:spPr>
        <a:solidFill>
          <a:schemeClr val="accent4"/>
        </a:solidFill>
      </dgm:spPr>
    </dgm:pt>
    <dgm:pt modelId="{9AA7EF0F-2B12-2347-882A-D3A39B320B34}" type="pres">
      <dgm:prSet presAssocID="{E1DF073C-C5D4-F64F-A930-AC5091A81E15}" presName="circ1Tx" presStyleLbl="revTx" presStyleIdx="0" presStyleCnt="0">
        <dgm:presLayoutVars>
          <dgm:chMax val="0"/>
          <dgm:chPref val="0"/>
          <dgm:bulletEnabled val="1"/>
        </dgm:presLayoutVars>
      </dgm:prSet>
      <dgm:spPr/>
      <dgm:t>
        <a:bodyPr/>
        <a:lstStyle/>
        <a:p>
          <a:endParaRPr lang="en-US"/>
        </a:p>
      </dgm:t>
    </dgm:pt>
    <dgm:pt modelId="{38DACD41-8ED2-6A41-B99B-CE36DF007D30}" type="pres">
      <dgm:prSet presAssocID="{8B0F364E-1DE8-6746-81D1-41C4FC27B072}" presName="circ2" presStyleLbl="vennNode1" presStyleIdx="1" presStyleCnt="5"/>
      <dgm:spPr>
        <a:solidFill>
          <a:schemeClr val="accent3"/>
        </a:solidFill>
      </dgm:spPr>
    </dgm:pt>
    <dgm:pt modelId="{1AD636D3-10BD-E94E-A7E8-84A33DD9177A}" type="pres">
      <dgm:prSet presAssocID="{8B0F364E-1DE8-6746-81D1-41C4FC27B072}" presName="circ2Tx" presStyleLbl="revTx" presStyleIdx="0" presStyleCnt="0">
        <dgm:presLayoutVars>
          <dgm:chMax val="0"/>
          <dgm:chPref val="0"/>
          <dgm:bulletEnabled val="1"/>
        </dgm:presLayoutVars>
      </dgm:prSet>
      <dgm:spPr/>
      <dgm:t>
        <a:bodyPr/>
        <a:lstStyle/>
        <a:p>
          <a:endParaRPr lang="en-US"/>
        </a:p>
      </dgm:t>
    </dgm:pt>
    <dgm:pt modelId="{FEBA1883-BC67-4C4B-8A37-4C515D22848A}" type="pres">
      <dgm:prSet presAssocID="{5E653D27-2C05-014C-8F77-7F45AFF56A47}" presName="circ3" presStyleLbl="vennNode1" presStyleIdx="2" presStyleCnt="5"/>
      <dgm:spPr/>
    </dgm:pt>
    <dgm:pt modelId="{24C20E20-3FB9-A64B-AC50-6A43E54B84FD}" type="pres">
      <dgm:prSet presAssocID="{5E653D27-2C05-014C-8F77-7F45AFF56A47}" presName="circ3Tx" presStyleLbl="revTx" presStyleIdx="0" presStyleCnt="0">
        <dgm:presLayoutVars>
          <dgm:chMax val="0"/>
          <dgm:chPref val="0"/>
          <dgm:bulletEnabled val="1"/>
        </dgm:presLayoutVars>
      </dgm:prSet>
      <dgm:spPr/>
      <dgm:t>
        <a:bodyPr/>
        <a:lstStyle/>
        <a:p>
          <a:endParaRPr lang="en-US"/>
        </a:p>
      </dgm:t>
    </dgm:pt>
    <dgm:pt modelId="{178CF4E2-741A-E842-BE8C-25A55749973B}" type="pres">
      <dgm:prSet presAssocID="{D47D0DC6-70ED-1544-BDBB-597F3E1E7848}" presName="circ4" presStyleLbl="vennNode1" presStyleIdx="3" presStyleCnt="5"/>
      <dgm:spPr>
        <a:solidFill>
          <a:schemeClr val="accent4"/>
        </a:solidFill>
      </dgm:spPr>
    </dgm:pt>
    <dgm:pt modelId="{B0A836E1-B0CC-234C-9BB4-A6D0E050AF2C}" type="pres">
      <dgm:prSet presAssocID="{D47D0DC6-70ED-1544-BDBB-597F3E1E7848}" presName="circ4Tx" presStyleLbl="revTx" presStyleIdx="0" presStyleCnt="0">
        <dgm:presLayoutVars>
          <dgm:chMax val="0"/>
          <dgm:chPref val="0"/>
          <dgm:bulletEnabled val="1"/>
        </dgm:presLayoutVars>
      </dgm:prSet>
      <dgm:spPr/>
      <dgm:t>
        <a:bodyPr/>
        <a:lstStyle/>
        <a:p>
          <a:endParaRPr lang="en-US"/>
        </a:p>
      </dgm:t>
    </dgm:pt>
    <dgm:pt modelId="{C4FC9527-BF26-BE42-851A-08E582AEFD93}" type="pres">
      <dgm:prSet presAssocID="{D11323BE-45FA-A549-ADCD-99A0C65771EF}" presName="circ5" presStyleLbl="vennNode1" presStyleIdx="4" presStyleCnt="5"/>
      <dgm:spPr/>
    </dgm:pt>
    <dgm:pt modelId="{BDA09D31-9DF2-854D-8BA1-ACD362668A00}" type="pres">
      <dgm:prSet presAssocID="{D11323BE-45FA-A549-ADCD-99A0C65771EF}" presName="circ5Tx" presStyleLbl="revTx" presStyleIdx="0" presStyleCnt="0">
        <dgm:presLayoutVars>
          <dgm:chMax val="0"/>
          <dgm:chPref val="0"/>
          <dgm:bulletEnabled val="1"/>
        </dgm:presLayoutVars>
      </dgm:prSet>
      <dgm:spPr/>
      <dgm:t>
        <a:bodyPr/>
        <a:lstStyle/>
        <a:p>
          <a:endParaRPr lang="en-US"/>
        </a:p>
      </dgm:t>
    </dgm:pt>
  </dgm:ptLst>
  <dgm:cxnLst>
    <dgm:cxn modelId="{806FC08B-518B-AA43-BBD8-0EDBB3D507E3}" type="presOf" srcId="{E1DF073C-C5D4-F64F-A930-AC5091A81E15}" destId="{9AA7EF0F-2B12-2347-882A-D3A39B320B34}" srcOrd="0" destOrd="0" presId="urn:microsoft.com/office/officeart/2005/8/layout/venn1"/>
    <dgm:cxn modelId="{DDDCA48C-536E-0A4F-AAC4-33A4BA427EA1}" type="presOf" srcId="{8B0F364E-1DE8-6746-81D1-41C4FC27B072}" destId="{1AD636D3-10BD-E94E-A7E8-84A33DD9177A}" srcOrd="0" destOrd="0" presId="urn:microsoft.com/office/officeart/2005/8/layout/venn1"/>
    <dgm:cxn modelId="{58CF8426-46E8-BE4D-907E-D27B83F474E9}" srcId="{130BB43A-0BE7-7F42-9868-389AB4D62297}" destId="{8B0F364E-1DE8-6746-81D1-41C4FC27B072}" srcOrd="1" destOrd="0" parTransId="{012DF0E4-1DAF-C349-A8F7-910326C8CDD9}" sibTransId="{C027792D-02B3-FB47-94F8-A60278493391}"/>
    <dgm:cxn modelId="{FF356777-3A74-9648-8412-0165E2727832}" srcId="{130BB43A-0BE7-7F42-9868-389AB4D62297}" destId="{5E653D27-2C05-014C-8F77-7F45AFF56A47}" srcOrd="2" destOrd="0" parTransId="{8C420D28-26AA-814D-90F1-2449AA20493C}" sibTransId="{CA89D41B-9ECE-674F-B91F-335F1793AE6B}"/>
    <dgm:cxn modelId="{4333EB67-4EB9-4C44-B84D-0EE18B2C283A}" type="presOf" srcId="{D47D0DC6-70ED-1544-BDBB-597F3E1E7848}" destId="{B0A836E1-B0CC-234C-9BB4-A6D0E050AF2C}" srcOrd="0" destOrd="0" presId="urn:microsoft.com/office/officeart/2005/8/layout/venn1"/>
    <dgm:cxn modelId="{D16F556A-68C7-8E45-BFF2-6CFF0B1DC1FA}" type="presOf" srcId="{130BB43A-0BE7-7F42-9868-389AB4D62297}" destId="{6820F2FB-22E7-314B-9F2A-00C14340D2BA}" srcOrd="0" destOrd="0" presId="urn:microsoft.com/office/officeart/2005/8/layout/venn1"/>
    <dgm:cxn modelId="{A380D8BD-5B1B-8049-AE92-D4B787A5AD3A}" srcId="{8B0F364E-1DE8-6746-81D1-41C4FC27B072}" destId="{B8353ACB-F042-F747-9DE4-2380A8BEED05}" srcOrd="0" destOrd="0" parTransId="{215D32DF-ED14-F64A-BE85-D44FE159BC22}" sibTransId="{D7BB8FC7-E2FE-CF40-934E-474EEEEEBB22}"/>
    <dgm:cxn modelId="{C5B2E852-4A58-6D44-A925-36E6E44E176A}" type="presOf" srcId="{D0890A53-C12E-7C4B-BBF4-D318819088D8}" destId="{9AA7EF0F-2B12-2347-882A-D3A39B320B34}" srcOrd="0" destOrd="3" presId="urn:microsoft.com/office/officeart/2005/8/layout/venn1"/>
    <dgm:cxn modelId="{CD2AEA29-3297-6F47-9B73-B6D90040D7AA}" type="presOf" srcId="{5E653D27-2C05-014C-8F77-7F45AFF56A47}" destId="{24C20E20-3FB9-A64B-AC50-6A43E54B84FD}" srcOrd="0" destOrd="0" presId="urn:microsoft.com/office/officeart/2005/8/layout/venn1"/>
    <dgm:cxn modelId="{44AE5D91-98D7-AE43-A8F9-BB807B8B18D6}" srcId="{E1DF073C-C5D4-F64F-A930-AC5091A81E15}" destId="{C912F60A-CBA1-0D4B-8B8C-02302D45A1BA}" srcOrd="0" destOrd="0" parTransId="{F79FAE3E-A2B8-A442-AB51-C51D81365ABA}" sibTransId="{1BCAA218-57D6-614F-9F0A-18C5EAECC25E}"/>
    <dgm:cxn modelId="{DB404BFC-D416-CA43-BEB1-57E50A1FD266}" srcId="{5E653D27-2C05-014C-8F77-7F45AFF56A47}" destId="{CA3E02FA-5F53-4241-8171-BE92CBEC4835}" srcOrd="0" destOrd="0" parTransId="{8DB69DE9-8E94-254C-9116-064DFA3C56DF}" sibTransId="{271919A2-235E-F44A-BB57-3BB8D39636B9}"/>
    <dgm:cxn modelId="{90D249C5-582A-6545-8438-94106E2BBFF4}" srcId="{E1DF073C-C5D4-F64F-A930-AC5091A81E15}" destId="{D0890A53-C12E-7C4B-BBF4-D318819088D8}" srcOrd="2" destOrd="0" parTransId="{7DCFC532-232A-5D41-8BE8-4A9AF2B20921}" sibTransId="{5B99937B-8A27-6443-9B8E-E249C2D634A2}"/>
    <dgm:cxn modelId="{CEFC6012-1C6C-3442-8DA1-BDE80D8FC343}" type="presOf" srcId="{B8353ACB-F042-F747-9DE4-2380A8BEED05}" destId="{1AD636D3-10BD-E94E-A7E8-84A33DD9177A}" srcOrd="0" destOrd="1" presId="urn:microsoft.com/office/officeart/2005/8/layout/venn1"/>
    <dgm:cxn modelId="{D6A12655-8945-9B47-A1FF-49B01F445796}" srcId="{130BB43A-0BE7-7F42-9868-389AB4D62297}" destId="{D11323BE-45FA-A549-ADCD-99A0C65771EF}" srcOrd="4" destOrd="0" parTransId="{DD636386-F055-AB41-982E-F41E935476DF}" sibTransId="{BCAAC47F-CEAA-0C40-BAFF-8B3DB0625E25}"/>
    <dgm:cxn modelId="{A8A278B0-7EDC-5540-A418-0E5A561668E3}" type="presOf" srcId="{D11323BE-45FA-A549-ADCD-99A0C65771EF}" destId="{BDA09D31-9DF2-854D-8BA1-ACD362668A00}" srcOrd="0" destOrd="0" presId="urn:microsoft.com/office/officeart/2005/8/layout/venn1"/>
    <dgm:cxn modelId="{08C33846-8B2E-EE4C-BA15-5EDAD94659B9}" srcId="{E1DF073C-C5D4-F64F-A930-AC5091A81E15}" destId="{B4840F7B-6C5F-5C45-A88A-2B5C21079658}" srcOrd="1" destOrd="0" parTransId="{B2775452-B788-ED42-A83A-F8BE431852E4}" sibTransId="{4FDD7BA8-853C-214C-98CB-3DA382CDF997}"/>
    <dgm:cxn modelId="{EC5B13A3-028F-114E-8049-DD58F76A1620}" srcId="{130BB43A-0BE7-7F42-9868-389AB4D62297}" destId="{E1DF073C-C5D4-F64F-A930-AC5091A81E15}" srcOrd="0" destOrd="0" parTransId="{DDFB3043-4B42-F14D-9951-4739A35ED9F3}" sibTransId="{DA8D1E2F-2601-4042-A1A4-7C6F349DC51D}"/>
    <dgm:cxn modelId="{3458CF5D-38CE-6D49-8403-F922A05C092D}" srcId="{130BB43A-0BE7-7F42-9868-389AB4D62297}" destId="{D47D0DC6-70ED-1544-BDBB-597F3E1E7848}" srcOrd="3" destOrd="0" parTransId="{B55B029D-331C-4743-87C8-174E7A4E6F49}" sibTransId="{3D59B8EF-7449-8946-A92B-805B06FDF5CD}"/>
    <dgm:cxn modelId="{47F1EEF3-499E-ED4B-9D59-896A8D34B6ED}" type="presOf" srcId="{CA3E02FA-5F53-4241-8171-BE92CBEC4835}" destId="{24C20E20-3FB9-A64B-AC50-6A43E54B84FD}" srcOrd="0" destOrd="1" presId="urn:microsoft.com/office/officeart/2005/8/layout/venn1"/>
    <dgm:cxn modelId="{7F762B27-0B30-B44D-97B6-A5C61E68E692}" type="presOf" srcId="{C912F60A-CBA1-0D4B-8B8C-02302D45A1BA}" destId="{9AA7EF0F-2B12-2347-882A-D3A39B320B34}" srcOrd="0" destOrd="1" presId="urn:microsoft.com/office/officeart/2005/8/layout/venn1"/>
    <dgm:cxn modelId="{BB968DC8-E51B-DC4B-9496-0274C04170AF}" type="presOf" srcId="{B4840F7B-6C5F-5C45-A88A-2B5C21079658}" destId="{9AA7EF0F-2B12-2347-882A-D3A39B320B34}" srcOrd="0" destOrd="2" presId="urn:microsoft.com/office/officeart/2005/8/layout/venn1"/>
    <dgm:cxn modelId="{735866A5-39F4-EB47-8875-DAC57BDBCC29}" type="presParOf" srcId="{6820F2FB-22E7-314B-9F2A-00C14340D2BA}" destId="{17184542-B6FC-0941-A085-C1719FD394DD}" srcOrd="0" destOrd="0" presId="urn:microsoft.com/office/officeart/2005/8/layout/venn1"/>
    <dgm:cxn modelId="{69589527-2351-9946-A31A-E72A28F67B68}" type="presParOf" srcId="{6820F2FB-22E7-314B-9F2A-00C14340D2BA}" destId="{9AA7EF0F-2B12-2347-882A-D3A39B320B34}" srcOrd="1" destOrd="0" presId="urn:microsoft.com/office/officeart/2005/8/layout/venn1"/>
    <dgm:cxn modelId="{4F6A575D-0856-8A42-8DAE-7171EDF00D07}" type="presParOf" srcId="{6820F2FB-22E7-314B-9F2A-00C14340D2BA}" destId="{38DACD41-8ED2-6A41-B99B-CE36DF007D30}" srcOrd="2" destOrd="0" presId="urn:microsoft.com/office/officeart/2005/8/layout/venn1"/>
    <dgm:cxn modelId="{58C845B5-AB69-BC4E-A34B-85D1A4899108}" type="presParOf" srcId="{6820F2FB-22E7-314B-9F2A-00C14340D2BA}" destId="{1AD636D3-10BD-E94E-A7E8-84A33DD9177A}" srcOrd="3" destOrd="0" presId="urn:microsoft.com/office/officeart/2005/8/layout/venn1"/>
    <dgm:cxn modelId="{35129FD5-D973-8948-877F-B2F1ADB1F1D0}" type="presParOf" srcId="{6820F2FB-22E7-314B-9F2A-00C14340D2BA}" destId="{FEBA1883-BC67-4C4B-8A37-4C515D22848A}" srcOrd="4" destOrd="0" presId="urn:microsoft.com/office/officeart/2005/8/layout/venn1"/>
    <dgm:cxn modelId="{0AD214D2-203B-104D-94C3-644B54456E27}" type="presParOf" srcId="{6820F2FB-22E7-314B-9F2A-00C14340D2BA}" destId="{24C20E20-3FB9-A64B-AC50-6A43E54B84FD}" srcOrd="5" destOrd="0" presId="urn:microsoft.com/office/officeart/2005/8/layout/venn1"/>
    <dgm:cxn modelId="{F5635007-4D33-1B4A-90B1-6B8D29D6A13D}" type="presParOf" srcId="{6820F2FB-22E7-314B-9F2A-00C14340D2BA}" destId="{178CF4E2-741A-E842-BE8C-25A55749973B}" srcOrd="6" destOrd="0" presId="urn:microsoft.com/office/officeart/2005/8/layout/venn1"/>
    <dgm:cxn modelId="{0B79D8E2-D5DF-754B-BBF1-792078927EDA}" type="presParOf" srcId="{6820F2FB-22E7-314B-9F2A-00C14340D2BA}" destId="{B0A836E1-B0CC-234C-9BB4-A6D0E050AF2C}" srcOrd="7" destOrd="0" presId="urn:microsoft.com/office/officeart/2005/8/layout/venn1"/>
    <dgm:cxn modelId="{79140074-A3C6-0C4B-9FB0-62CA4A399C8B}" type="presParOf" srcId="{6820F2FB-22E7-314B-9F2A-00C14340D2BA}" destId="{C4FC9527-BF26-BE42-851A-08E582AEFD93}" srcOrd="8" destOrd="0" presId="urn:microsoft.com/office/officeart/2005/8/layout/venn1"/>
    <dgm:cxn modelId="{C9E3973E-BD5A-2245-91AF-C6CD5539E360}" type="presParOf" srcId="{6820F2FB-22E7-314B-9F2A-00C14340D2BA}" destId="{BDA09D31-9DF2-854D-8BA1-ACD362668A0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dgm:t>
        <a:bodyPr/>
        <a:lstStyle/>
        <a:p>
          <a:pPr rtl="0"/>
          <a:r>
            <a:rPr lang="en-US" dirty="0" smtClean="0">
              <a:effectLst>
                <a:outerShdw blurRad="38100" dist="38100" dir="2700000" algn="tl">
                  <a:srgbClr val="000000">
                    <a:alpha val="43137"/>
                  </a:srgbClr>
                </a:outerShdw>
              </a:effectLst>
            </a:rPr>
            <a:t>Most fundamental type of machine instruction</a:t>
          </a:r>
          <a:endParaRPr lang="en-US"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solidFill>
          <a:schemeClr val="accent3"/>
        </a:solidFill>
      </dgm:spPr>
      <dgm:t>
        <a:bodyPr/>
        <a:lstStyle/>
        <a:p>
          <a:pPr rtl="0"/>
          <a:r>
            <a:rPr lang="en-US" dirty="0" smtClean="0">
              <a:effectLst>
                <a:outerShdw blurRad="38100" dist="38100" dir="2700000" algn="tl">
                  <a:srgbClr val="000000">
                    <a:alpha val="43137"/>
                  </a:srgbClr>
                </a:outerShdw>
              </a:effectLst>
            </a:rPr>
            <a:t>Must specify:</a:t>
          </a:r>
          <a:endParaRPr lang="en-US"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solidFill>
          <a:schemeClr val="accent3"/>
        </a:solidFill>
      </dgm:spPr>
      <dgm:t>
        <a:bodyPr/>
        <a:lstStyle/>
        <a:p>
          <a:pPr rtl="0"/>
          <a:r>
            <a:rPr lang="en-US" dirty="0" smtClean="0">
              <a:effectLst>
                <a:outerShdw blurRad="38100" dist="38100" dir="2700000" algn="tl">
                  <a:srgbClr val="000000">
                    <a:alpha val="43137"/>
                  </a:srgbClr>
                </a:outerShdw>
              </a:effectLst>
            </a:rPr>
            <a:t>Location of the source and destination operands</a:t>
          </a:r>
          <a:endParaRPr lang="en-US"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solidFill>
          <a:schemeClr val="accent3"/>
        </a:solidFill>
      </dgm:spPr>
      <dgm:t>
        <a:bodyPr/>
        <a:lstStyle/>
        <a:p>
          <a:pPr rtl="0"/>
          <a:r>
            <a:rPr lang="en-US" dirty="0" smtClean="0">
              <a:effectLst>
                <a:outerShdw blurRad="38100" dist="38100" dir="2700000" algn="tl">
                  <a:srgbClr val="000000">
                    <a:alpha val="43137"/>
                  </a:srgbClr>
                </a:outerShdw>
              </a:effectLst>
            </a:rPr>
            <a:t>The length of data to be transferred must be indicated</a:t>
          </a:r>
          <a:endParaRPr lang="en-US"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solidFill>
          <a:schemeClr val="accent3"/>
        </a:solidFill>
      </dgm:spPr>
      <dgm:t>
        <a:bodyPr/>
        <a:lstStyle/>
        <a:p>
          <a:pPr rtl="0"/>
          <a:r>
            <a:rPr lang="en-US" dirty="0" smtClean="0">
              <a:effectLst>
                <a:outerShdw blurRad="38100" dist="38100" dir="2700000" algn="tl">
                  <a:srgbClr val="000000">
                    <a:alpha val="43137"/>
                  </a:srgbClr>
                </a:outerShdw>
              </a:effectLst>
            </a:rPr>
            <a:t>The mode of addressing for each operand must be specified</a:t>
          </a:r>
          <a:endParaRPr lang="en-US"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dgm:presLayoutVars>
          <dgm:bulletEnabled val="1"/>
        </dgm:presLayoutVars>
      </dgm:prSet>
      <dgm:spPr/>
      <dgm:t>
        <a:bodyPr/>
        <a:lstStyle/>
        <a:p>
          <a:endParaRPr lang="en-US"/>
        </a:p>
      </dgm:t>
    </dgm:pt>
  </dgm:ptLst>
  <dgm:cxnLst>
    <dgm:cxn modelId="{3A2415C0-C5FF-8043-A7A6-6C9306F2ED29}" srcId="{16B8BB17-05F5-5449-87B4-F1418C4ECDD7}" destId="{A3735CA2-6882-004E-9088-38AE4D4B7E36}" srcOrd="1" destOrd="0" parTransId="{3D421804-C29E-B041-9B9B-1F06A8E20150}" sibTransId="{3EC18245-13C0-3C46-8DF4-15A4ADB1D653}"/>
    <dgm:cxn modelId="{DFC38B20-8E0C-D24A-AB10-83E9CD60F39C}" srcId="{A3735CA2-6882-004E-9088-38AE4D4B7E36}" destId="{AE35FDD7-8313-ED48-9898-4AB22980C4E1}" srcOrd="1" destOrd="0" parTransId="{B82C8499-8741-DB42-BDE1-E3254C7FCA36}" sibTransId="{404121AF-ECD2-7F45-A293-FBE1A881E821}"/>
    <dgm:cxn modelId="{EE87D561-7A7F-CB40-B809-B995BC4D9773}" srcId="{A3735CA2-6882-004E-9088-38AE4D4B7E36}" destId="{82BD964D-2096-0D44-9011-C9F48B9CAE1D}" srcOrd="2" destOrd="0" parTransId="{57C3DBB5-12BC-DD49-BEE1-0FDDB1BB45A3}" sibTransId="{CC52B425-3B96-BF49-BD9A-8132E746CA20}"/>
    <dgm:cxn modelId="{55E0DE39-5037-A54F-AE3A-E230A73A48F7}" type="presOf" srcId="{16B8BB17-05F5-5449-87B4-F1418C4ECDD7}" destId="{BC060FFF-4EE9-C04F-B485-F21B3CC81355}"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6D9E3294-F276-384F-BE0D-7AF6A23A1E56}" type="presOf" srcId="{CBD291A9-E9FF-6441-96AE-58549F227598}" destId="{2E9B4566-06DF-0D42-B507-3EED37032151}"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BE718F78-29C9-2447-9DF1-FBC668157B4F}" srcId="{A3735CA2-6882-004E-9088-38AE4D4B7E36}" destId="{2DC71C04-B9F7-4E4E-8AF5-7B0AA79E7F90}" srcOrd="0" destOrd="0" parTransId="{20115340-B054-344F-9358-BA2C3C796607}" sibTransId="{E52EE69E-F700-4C4D-9DD3-E6DDAC914DCB}"/>
    <dgm:cxn modelId="{66DABE9E-C9DF-9A41-9AB6-2C6D3A7BE894}" type="presOf" srcId="{A3735CA2-6882-004E-9088-38AE4D4B7E36}" destId="{F67F22A8-9610-4948-A69C-A8949F131989}"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Instructions that change the format or operate on the format of data</a:t>
          </a:r>
          <a:endParaRPr lang="en-US"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An example of a more complex editing instruction is the EAS/390 Translate (TR) instruction</a:t>
          </a:r>
          <a:endParaRPr lang="en-US"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05F56680-3D88-8246-8A1E-A41798AB9B43}" type="presOf" srcId="{D32CD237-EEB7-EB46-8796-D6217CE89D81}" destId="{4F063FBB-5B0E-B64A-B216-78406CFC0194}"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t>Instructions that can be executed only while the processor is in a certain privileged state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reserved for the use of the operating system</a:t>
          </a:r>
          <a:endParaRPr lang="en-US" dirty="0"/>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dgm:t>
        <a:bodyPr/>
        <a:lstStyle/>
        <a:p>
          <a:pPr rtl="0"/>
          <a:r>
            <a:rPr lang="en-US" dirty="0" smtClean="0"/>
            <a:t>A system control instruction may read or alter a control register</a:t>
          </a:r>
          <a:endParaRPr lang="en-US"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dgm:t>
        <a:bodyPr/>
        <a:lstStyle/>
        <a:p>
          <a:pPr rtl="0"/>
          <a:r>
            <a:rPr lang="en-US" dirty="0" smtClean="0"/>
            <a:t>An instruction to read or modify a storage protection key</a:t>
          </a:r>
          <a:endParaRPr lang="en-US"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dgm:t>
        <a:bodyPr/>
        <a:lstStyle/>
        <a:p>
          <a:pPr rtl="0"/>
          <a:r>
            <a:rPr lang="en-US" dirty="0" smtClean="0"/>
            <a:t>Access to process control blocks in a multiprogramming system</a:t>
          </a:r>
          <a:endParaRPr lang="en-US"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t>
        <a:bodyPr/>
        <a:lstStyle/>
        <a:p>
          <a:endParaRPr lang="en-US"/>
        </a:p>
      </dgm:t>
    </dgm:pt>
  </dgm:ptLst>
  <dgm:cxnLst>
    <dgm:cxn modelId="{034CB049-2D9B-2A4E-A759-12465CADA4F5}" srcId="{2481E9A8-5413-524C-8982-5AF295AA0FD3}" destId="{E9E92FCE-DAF2-3145-BE10-2CF450B85DEB}" srcOrd="1" destOrd="0" parTransId="{E124D7BF-0B29-7341-A590-E3859651EFE8}" sibTransId="{A8248814-6852-BD45-A1C1-9B5235C0D061}"/>
    <dgm:cxn modelId="{49570F3A-F570-5947-9832-877548A89021}" srcId="{512ECA6A-2A27-5540-BF41-B6C374340369}" destId="{227FAB59-23FC-A843-A078-89F98BD00632}" srcOrd="0" destOrd="0" parTransId="{E95E9233-9367-A749-A657-FB18BD734A03}" sibTransId="{855ADFB7-AD32-5841-8BBE-52D81A552EB4}"/>
    <dgm:cxn modelId="{C15C44F6-5E36-3A40-84A4-D08A118B87F2}" type="presOf" srcId="{E9E92FCE-DAF2-3145-BE10-2CF450B85DEB}" destId="{4E50C6BF-910E-7348-A303-09A554EEAA0A}"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279396D7-D2DD-DC49-AF45-9C3B1DF43EE6}" type="presOf" srcId="{227FAB59-23FC-A843-A078-89F98BD00632}" destId="{1FFD221F-6A7C-0B45-912E-7B2D41C939FB}" srcOrd="0" destOrd="0" presId="urn:microsoft.com/office/officeart/2005/8/layout/target2"/>
    <dgm:cxn modelId="{BD54676F-13C9-764D-BC20-842360A07B05}" type="presOf" srcId="{27A6DB09-7A73-E34E-9751-1D7E0C8AEFDE}" destId="{958E3D0C-1153-3645-896A-A62EDB2811F7}"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724923D1-B45C-4D42-903B-F2FCA46C7F32}" type="presOf" srcId="{358AA9CD-32A2-DD46-AAFA-8935BDAFBB20}" destId="{099E1357-5252-C648-9171-1537398C3A8C}"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D8DB6E4-E0E4-4541-A20B-AB3DB421721B}" srcId="{512ECA6A-2A27-5540-BF41-B6C374340369}" destId="{27A6DB09-7A73-E34E-9751-1D7E0C8AEFDE}" srcOrd="2" destOrd="0" parTransId="{3DDC6881-1159-4749-B696-931528299B1F}" sibTransId="{BEA10779-1B79-8748-AEE8-CB0EA20E6DDB}"/>
    <dgm:cxn modelId="{AFA326AE-2639-B04C-9195-D9A0A16DD12D}" type="presOf" srcId="{512ECA6A-2A27-5540-BF41-B6C374340369}" destId="{6F92330B-2BD8-9C42-AA59-CA71F506DD3E}" srcOrd="0" destOrd="0" presId="urn:microsoft.com/office/officeart/2005/8/layout/target2"/>
    <dgm:cxn modelId="{F13581A5-C82A-9A42-B1B0-411C86F75C2D}" type="presOf" srcId="{EB93D4E5-8CA1-7546-BD15-4BC63FAF4B6A}" destId="{C549312C-F687-024F-ADD4-C847C870AB31}"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implied 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t>Typically implies that one instruction be skipped, thus the implied address equals the address of the next instruction plus one 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t>Because the skip instruction does not require a destination address field it is free to do other things</a:t>
          </a:r>
          <a:endParaRPr lang="en-US" dirty="0"/>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increment-and-skip-if-zero (ISZ) instruction</a:t>
          </a:r>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60FD8E2E-A8CB-D643-8F34-2F95B6E417F5}" type="presOf" srcId="{4BD05FB3-B808-B049-9FB3-E24C75596616}" destId="{232AD40C-C83B-B945-92DA-BEAD796C531B}"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6D1BC5E3-1266-DF44-9A83-11D3D86A43F4}" type="presOf" srcId="{B95AD783-886B-7545-AD08-9A64E1B8C088}" destId="{9C7A08D4-64F8-264C-A7ED-B5D84C82EE44}" srcOrd="1"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A2FAB450-7F40-204E-B378-9F576AB89501}" type="presOf" srcId="{809C5B9C-69E5-1B4F-AA86-6CC8B87B81CD}" destId="{4DBC417F-BFB7-6347-AF7C-3327FFB515A0}"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4D15EE08-BEB7-344A-BEAB-2E64EADC748E}" type="presOf" srcId="{B95AD783-886B-7545-AD08-9A64E1B8C088}" destId="{4A5F23D2-8DBA-1C45-8BC0-6050DD64F82C}"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63DADF91-803E-C441-9E0F-BDB1E23E17E3}" type="presOf" srcId="{8E1717F3-8422-E548-BC6C-040A2E541B75}" destId="{9C211128-4520-2646-80D8-9476592167D6}"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1DE1E7DD-B237-E348-8F5A-21EC719B7921}" srcId="{F5299564-40D6-5C46-A8BE-4C0D0EB7828C}" destId="{687B7341-C2E7-2744-A1DA-C30EE8E436A1}" srcOrd="1" destOrd="0" parTransId="{AC2C90D6-9943-1041-86F5-29CC75022315}" sibTransId="{B95AD783-886B-7545-AD08-9A64E1B8C088}"/>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Operation code (opcode)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sz="1300" i="1" kern="1200" dirty="0" smtClean="0">
              <a:effectLst>
                <a:outerShdw blurRad="38100" dist="38100" dir="2700000" algn="tl">
                  <a:srgbClr val="000000">
                    <a:alpha val="43137"/>
                  </a:srgbClr>
                </a:outerShdw>
              </a:effectLst>
            </a:rPr>
            <a:t>opcode</a:t>
          </a:r>
          <a:endParaRPr lang="en-US" sz="1300" i="1" kern="1200" dirty="0">
            <a:effectLst>
              <a:outerShdw blurRad="38100" dist="38100" dir="2700000" algn="tl">
                <a:srgbClr val="000000">
                  <a:alpha val="43137"/>
                </a:srgbClr>
              </a:outerShdw>
            </a:effectLst>
          </a:endParaRPr>
        </a:p>
      </dsp:txBody>
      <dsp:txXfrm>
        <a:off x="1885968" y="660418"/>
        <a:ext cx="2038060" cy="2038060"/>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Source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sz="1300" kern="1200" dirty="0">
            <a:effectLst>
              <a:outerShdw blurRad="38100" dist="38100" dir="2700000" algn="tl">
                <a:srgbClr val="000000">
                  <a:alpha val="43137"/>
                </a:srgbClr>
              </a:outerShdw>
            </a:effectLst>
          </a:endParaRPr>
        </a:p>
      </dsp:txBody>
      <dsp:txXfrm>
        <a:off x="4318272" y="660418"/>
        <a:ext cx="2038060" cy="2038060"/>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Result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produce a result</a:t>
          </a:r>
          <a:endParaRPr lang="en-US" sz="1300" kern="1200" dirty="0">
            <a:effectLst>
              <a:outerShdw blurRad="38100" dist="38100" dir="2700000" algn="tl">
                <a:srgbClr val="000000">
                  <a:alpha val="43137"/>
                </a:srgbClr>
              </a:outerShdw>
            </a:effectLst>
          </a:endParaRPr>
        </a:p>
      </dsp:txBody>
      <dsp:txXfrm>
        <a:off x="1885968" y="3092722"/>
        <a:ext cx="2038060" cy="2038060"/>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Next instruction reference</a:t>
          </a:r>
          <a:endParaRPr lang="en-US" sz="1700" kern="1200" dirty="0"/>
        </a:p>
        <a:p>
          <a:pPr marL="114300" lvl="1" indent="-114300" algn="l" defTabSz="577850" rtl="0">
            <a:lnSpc>
              <a:spcPct val="90000"/>
            </a:lnSpc>
            <a:spcBef>
              <a:spcPct val="0"/>
            </a:spcBef>
            <a:spcAft>
              <a:spcPct val="15000"/>
            </a:spcAft>
            <a:buChar char="••"/>
          </a:pPr>
          <a:r>
            <a:rPr lang="en-US" sz="1300" kern="1200" dirty="0" smtClean="0"/>
            <a:t>This tells the processor where to fetch the next instruction after the execution of this instruction is complete</a:t>
          </a:r>
          <a:endParaRPr lang="en-US" sz="1300" kern="1200" dirty="0"/>
        </a:p>
      </dsp:txBody>
      <dsp:txXfrm>
        <a:off x="4318272" y="3092722"/>
        <a:ext cx="2038060" cy="20380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8596-A6FE-424F-BEA7-4FABD6880221}">
      <dsp:nvSpPr>
        <dsp:cNvPr id="0" name=""/>
        <dsp:cNvSpPr/>
      </dsp:nvSpPr>
      <dsp:spPr>
        <a:xfrm>
          <a:off x="0" y="23812"/>
          <a:ext cx="2643187" cy="158591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Load and store instructions</a:t>
          </a:r>
          <a:endParaRPr lang="en-US" sz="2500" kern="1200" dirty="0">
            <a:effectLst>
              <a:outerShdw blurRad="38100" dist="38100" dir="2700000" algn="tl">
                <a:srgbClr val="000000">
                  <a:alpha val="43137"/>
                </a:srgbClr>
              </a:outerShdw>
            </a:effectLst>
          </a:endParaRPr>
        </a:p>
      </dsp:txBody>
      <dsp:txXfrm>
        <a:off x="0" y="23812"/>
        <a:ext cx="2643187" cy="1585912"/>
      </dsp:txXfrm>
    </dsp:sp>
    <dsp:sp modelId="{CCA398C2-1718-184C-A4D9-50AF525977D0}">
      <dsp:nvSpPr>
        <dsp:cNvPr id="0" name=""/>
        <dsp:cNvSpPr/>
      </dsp:nvSpPr>
      <dsp:spPr>
        <a:xfrm>
          <a:off x="2907506" y="23812"/>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Branch instructions</a:t>
          </a:r>
          <a:endParaRPr lang="en-US" sz="2500" kern="1200" dirty="0">
            <a:effectLst>
              <a:outerShdw blurRad="38100" dist="38100" dir="2700000" algn="tl">
                <a:srgbClr val="000000">
                  <a:alpha val="43137"/>
                </a:srgbClr>
              </a:outerShdw>
            </a:effectLst>
          </a:endParaRPr>
        </a:p>
      </dsp:txBody>
      <dsp:txXfrm>
        <a:off x="2907506" y="23812"/>
        <a:ext cx="2643187" cy="1585912"/>
      </dsp:txXfrm>
    </dsp:sp>
    <dsp:sp modelId="{64A8D5CD-3A52-B548-B685-481505185C5C}">
      <dsp:nvSpPr>
        <dsp:cNvPr id="0" name=""/>
        <dsp:cNvSpPr/>
      </dsp:nvSpPr>
      <dsp:spPr>
        <a:xfrm>
          <a:off x="5815012" y="23812"/>
          <a:ext cx="2643187" cy="158591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Data-processing instructions</a:t>
          </a:r>
          <a:endParaRPr lang="en-US" sz="2500" kern="1200" dirty="0">
            <a:effectLst>
              <a:outerShdw blurRad="38100" dist="38100" dir="2700000" algn="tl">
                <a:srgbClr val="000000">
                  <a:alpha val="43137"/>
                </a:srgbClr>
              </a:outerShdw>
            </a:effectLst>
          </a:endParaRPr>
        </a:p>
      </dsp:txBody>
      <dsp:txXfrm>
        <a:off x="5815012" y="23812"/>
        <a:ext cx="2643187" cy="1585912"/>
      </dsp:txXfrm>
    </dsp:sp>
    <dsp:sp modelId="{03F6787E-A3EA-ED45-9F3F-75B9DDD7AA05}">
      <dsp:nvSpPr>
        <dsp:cNvPr id="0" name=""/>
        <dsp:cNvSpPr/>
      </dsp:nvSpPr>
      <dsp:spPr>
        <a:xfrm>
          <a:off x="0" y="1874043"/>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Multiply instructions</a:t>
          </a:r>
          <a:endParaRPr lang="en-US" sz="2500" kern="1200" dirty="0">
            <a:effectLst>
              <a:outerShdw blurRad="38100" dist="38100" dir="2700000" algn="tl">
                <a:srgbClr val="000000">
                  <a:alpha val="43137"/>
                </a:srgbClr>
              </a:outerShdw>
            </a:effectLst>
          </a:endParaRPr>
        </a:p>
      </dsp:txBody>
      <dsp:txXfrm>
        <a:off x="0" y="1874043"/>
        <a:ext cx="2643187" cy="1585912"/>
      </dsp:txXfrm>
    </dsp:sp>
    <dsp:sp modelId="{4AB18F4A-D2FC-3144-A837-0636156DD7D2}">
      <dsp:nvSpPr>
        <dsp:cNvPr id="0" name=""/>
        <dsp:cNvSpPr/>
      </dsp:nvSpPr>
      <dsp:spPr>
        <a:xfrm>
          <a:off x="2907506" y="1874043"/>
          <a:ext cx="2643187" cy="158591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Parallel addition and subtraction instructions</a:t>
          </a:r>
          <a:endParaRPr lang="en-US" sz="2500" kern="1200" dirty="0">
            <a:effectLst>
              <a:outerShdw blurRad="38100" dist="38100" dir="2700000" algn="tl">
                <a:srgbClr val="000000">
                  <a:alpha val="43137"/>
                </a:srgbClr>
              </a:outerShdw>
            </a:effectLst>
          </a:endParaRPr>
        </a:p>
      </dsp:txBody>
      <dsp:txXfrm>
        <a:off x="2907506" y="1874043"/>
        <a:ext cx="2643187" cy="1585912"/>
      </dsp:txXfrm>
    </dsp:sp>
    <dsp:sp modelId="{D25A60C3-6ADF-7A4B-933D-007770C77D18}">
      <dsp:nvSpPr>
        <dsp:cNvPr id="0" name=""/>
        <dsp:cNvSpPr/>
      </dsp:nvSpPr>
      <dsp:spPr>
        <a:xfrm>
          <a:off x="5815012" y="1874043"/>
          <a:ext cx="2643187" cy="158591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Extend instructions</a:t>
          </a:r>
          <a:endParaRPr lang="en-US" sz="2500" kern="1200" dirty="0">
            <a:effectLst>
              <a:outerShdw blurRad="38100" dist="38100" dir="2700000" algn="tl">
                <a:srgbClr val="000000">
                  <a:alpha val="43137"/>
                </a:srgbClr>
              </a:outerShdw>
            </a:effectLst>
          </a:endParaRPr>
        </a:p>
      </dsp:txBody>
      <dsp:txXfrm>
        <a:off x="5815012" y="1874043"/>
        <a:ext cx="2643187" cy="1585912"/>
      </dsp:txXfrm>
    </dsp:sp>
    <dsp:sp modelId="{FE8FE05C-CAD8-8749-AE97-99459466D0E8}">
      <dsp:nvSpPr>
        <dsp:cNvPr id="0" name=""/>
        <dsp:cNvSpPr/>
      </dsp:nvSpPr>
      <dsp:spPr>
        <a:xfrm>
          <a:off x="2972370" y="3748087"/>
          <a:ext cx="2643187" cy="158591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effectLst>
                <a:outerShdw blurRad="38100" dist="38100" dir="2700000" algn="tl">
                  <a:srgbClr val="000000">
                    <a:alpha val="43137"/>
                  </a:srgbClr>
                </a:outerShdw>
              </a:effectLst>
            </a:rPr>
            <a:t>Status register access instructions</a:t>
          </a:r>
          <a:endParaRPr lang="en-US" sz="2500" kern="1200" dirty="0">
            <a:effectLst>
              <a:outerShdw blurRad="38100" dist="38100" dir="2700000" algn="tl">
                <a:srgbClr val="000000">
                  <a:alpha val="43137"/>
                </a:srgbClr>
              </a:outerShdw>
            </a:effectLst>
          </a:endParaRPr>
        </a:p>
      </dsp:txBody>
      <dsp:txXfrm>
        <a:off x="2972370" y="3748087"/>
        <a:ext cx="2643187" cy="158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I/O instructions are needed to transfer programs and data into memory and the results of computations back out to the user</a:t>
          </a:r>
          <a:endParaRPr lang="en-US" sz="1000" kern="1200" dirty="0"/>
        </a:p>
      </dsp:txBody>
      <dsp:txXfrm>
        <a:off x="6414262" y="4208230"/>
        <a:ext cx="1820065" cy="1239604"/>
      </dsp:txXfrm>
    </dsp:sp>
    <dsp:sp modelId="{1271081F-DA7B-9646-B77E-4127E6C5A827}">
      <dsp:nvSpPr>
        <dsp:cNvPr id="0" name=""/>
        <dsp:cNvSpPr/>
      </dsp:nvSpPr>
      <dsp:spPr>
        <a:xfrm>
          <a:off x="228604" y="3733798"/>
          <a:ext cx="367039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Test instructions are used to test the value of a data word or the status of a computation</a:t>
          </a:r>
          <a:endParaRPr lang="en-US" sz="1000" kern="1200" dirty="0"/>
        </a:p>
        <a:p>
          <a:pPr marL="57150" lvl="1" indent="-57150" algn="l" defTabSz="444500" rtl="0">
            <a:lnSpc>
              <a:spcPct val="90000"/>
            </a:lnSpc>
            <a:spcBef>
              <a:spcPct val="0"/>
            </a:spcBef>
            <a:spcAft>
              <a:spcPct val="15000"/>
            </a:spcAft>
            <a:buChar char="••"/>
          </a:pPr>
          <a:r>
            <a:rPr lang="en-US" sz="1000" kern="1200" dirty="0" smtClean="0"/>
            <a:t>Branch instructions are used to branch to a different set of instructions depending on the decision made</a:t>
          </a:r>
          <a:endParaRPr lang="en-US" sz="1000" kern="1200" dirty="0"/>
        </a:p>
      </dsp:txBody>
      <dsp:txXfrm>
        <a:off x="267036"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Movement of data into or out of register and or memory locations</a:t>
          </a:r>
          <a:endParaRPr lang="en-US" sz="1000" kern="1200" dirty="0"/>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Arithmetic instructions provide computational capabilities for processing numeric data</a:t>
          </a:r>
          <a:endParaRPr lang="en-US" sz="1000" kern="1200" dirty="0"/>
        </a:p>
        <a:p>
          <a:pPr marL="57150" lvl="1" indent="-57150" algn="l" defTabSz="444500" rtl="0">
            <a:lnSpc>
              <a:spcPct val="90000"/>
            </a:lnSpc>
            <a:spcBef>
              <a:spcPct val="0"/>
            </a:spcBef>
            <a:spcAft>
              <a:spcPct val="15000"/>
            </a:spcAft>
            <a:buChar char="••"/>
          </a:pPr>
          <a:r>
            <a:rPr lang="en-US" sz="1000" kern="1200" dirty="0" smtClean="0"/>
            <a:t>Logic (Boolean) instructions operate on the bits of a word as bits rather than as numbers, thus they provide capabilities for processing any other type of data the user may wish to employ</a:t>
          </a:r>
          <a:endParaRPr lang="en-US" sz="1000" kern="1200" dirty="0"/>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processing</a:t>
          </a:r>
          <a:endParaRPr lang="en-US" sz="2100" kern="1200" dirty="0">
            <a:effectLst>
              <a:outerShdw blurRad="38100" dist="38100" dir="2700000" algn="tl">
                <a:srgbClr val="000000">
                  <a:alpha val="43137"/>
                </a:srgbClr>
              </a:outerShdw>
            </a:effectLst>
          </a:endParaRP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storage</a:t>
          </a:r>
          <a:endParaRPr lang="en-US" sz="2100" kern="1200" dirty="0">
            <a:effectLst>
              <a:outerShdw blurRad="38100" dist="38100" dir="2700000" algn="tl">
                <a:srgbClr val="000000">
                  <a:alpha val="43137"/>
                </a:srgbClr>
              </a:outerShdw>
            </a:effectLst>
          </a:endParaRP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movement</a:t>
          </a:r>
          <a:endParaRPr lang="en-US" sz="2100" kern="1200" dirty="0">
            <a:effectLst>
              <a:outerShdw blurRad="38100" dist="38100" dir="2700000" algn="tl">
                <a:srgbClr val="000000">
                  <a:alpha val="43137"/>
                </a:srgbClr>
              </a:outerShdw>
            </a:effectLst>
          </a:endParaRP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Control</a:t>
          </a:r>
          <a:endParaRPr lang="en-US" sz="2100" kern="1200" dirty="0">
            <a:effectLst>
              <a:outerShdw blurRad="38100" dist="38100" dir="2700000" algn="tl">
                <a:srgbClr val="000000">
                  <a:alpha val="43137"/>
                </a:srgbClr>
              </a:outerShdw>
            </a:effectLst>
          </a:endParaRP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Fundamental design issues:</a:t>
          </a:r>
          <a:endParaRPr lang="en-US" sz="1800" kern="1200" dirty="0">
            <a:effectLst>
              <a:outerShdw blurRad="38100" dist="38100" dir="2700000" algn="tl">
                <a:srgbClr val="000000">
                  <a:alpha val="43137"/>
                </a:srgbClr>
              </a:outerShdw>
            </a:effectLst>
          </a:endParaRP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Operation repertoire</a:t>
          </a:r>
          <a:endParaRPr lang="en-US" sz="1200" kern="1200" dirty="0"/>
        </a:p>
        <a:p>
          <a:pPr marL="57150" lvl="1" indent="-57150" algn="l" defTabSz="400050" rtl="0">
            <a:lnSpc>
              <a:spcPct val="90000"/>
            </a:lnSpc>
            <a:spcBef>
              <a:spcPct val="0"/>
            </a:spcBef>
            <a:spcAft>
              <a:spcPct val="15000"/>
            </a:spcAft>
            <a:buChar char="••"/>
          </a:pPr>
          <a:r>
            <a:rPr lang="en-US" sz="900" kern="1200" dirty="0" smtClean="0"/>
            <a:t>How many and which operations to provide and how complex operations should be</a:t>
          </a:r>
          <a:endParaRPr lang="en-US" sz="900" kern="1200" dirty="0"/>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Data types</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various types of data upon which operations are performed</a:t>
          </a:r>
          <a:endParaRPr lang="en-US" sz="900" kern="1200" dirty="0"/>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Instruction format</a:t>
          </a:r>
          <a:endParaRPr lang="en-US" sz="1200" kern="1200" dirty="0"/>
        </a:p>
        <a:p>
          <a:pPr marL="57150" lvl="1" indent="-57150" algn="l" defTabSz="400050" rtl="0">
            <a:lnSpc>
              <a:spcPct val="90000"/>
            </a:lnSpc>
            <a:spcBef>
              <a:spcPct val="0"/>
            </a:spcBef>
            <a:spcAft>
              <a:spcPct val="15000"/>
            </a:spcAft>
            <a:buChar char="••"/>
          </a:pPr>
          <a:r>
            <a:rPr lang="en-US" sz="900" kern="1200" dirty="0" smtClean="0"/>
            <a:t>Instruction length in bits, number of addresses, size of various fields, etc.</a:t>
          </a:r>
          <a:endParaRPr lang="en-US" sz="900" kern="1200" dirty="0"/>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Registers</a:t>
          </a:r>
          <a:endParaRPr lang="en-US" sz="1200" kern="1200" dirty="0"/>
        </a:p>
        <a:p>
          <a:pPr marL="57150" lvl="1" indent="-57150" algn="l" defTabSz="400050" rtl="0">
            <a:lnSpc>
              <a:spcPct val="90000"/>
            </a:lnSpc>
            <a:spcBef>
              <a:spcPct val="0"/>
            </a:spcBef>
            <a:spcAft>
              <a:spcPct val="15000"/>
            </a:spcAft>
            <a:buChar char="••"/>
          </a:pPr>
          <a:r>
            <a:rPr lang="en-US" sz="900" kern="1200" dirty="0" smtClean="0"/>
            <a:t>Number of processor registers that can be referenced by instructions and their use</a:t>
          </a:r>
          <a:endParaRPr lang="en-US" sz="900" kern="1200" dirty="0"/>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Addressing</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mode or modes by which the address of an operand is specified </a:t>
          </a:r>
          <a:endParaRPr lang="en-US" sz="900" kern="1200" dirty="0"/>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Programmer’s means of controlling the processor</a:t>
          </a:r>
          <a:endParaRPr lang="en-US" sz="1800" kern="1200" dirty="0">
            <a:effectLst>
              <a:outerShdw blurRad="38100" dist="38100" dir="2700000" algn="tl">
                <a:srgbClr val="000000">
                  <a:alpha val="43137"/>
                </a:srgbClr>
              </a:outerShdw>
            </a:effectLst>
          </a:endParaRP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Defines many of the functions performed by the processor</a:t>
          </a:r>
          <a:endParaRPr lang="en-US" sz="1800" kern="1200" dirty="0">
            <a:effectLst>
              <a:outerShdw blurRad="38100" dist="38100" dir="2700000" algn="tl">
                <a:srgbClr val="000000">
                  <a:alpha val="43137"/>
                </a:srgbClr>
              </a:outerShdw>
            </a:effectLst>
          </a:endParaRP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Very complex because it affects so many aspects of the computer system</a:t>
          </a:r>
          <a:endParaRPr lang="en-US" sz="1800" kern="1200" dirty="0">
            <a:effectLst>
              <a:outerShdw blurRad="38100" dist="38100" dir="2700000" algn="tl">
                <a:srgbClr val="000000">
                  <a:alpha val="43137"/>
                </a:srgbClr>
              </a:outerShdw>
            </a:effectLst>
          </a:endParaRPr>
        </a:p>
      </dsp:txBody>
      <dsp:txXfrm rot="10800000">
        <a:off x="304806" y="663"/>
        <a:ext cx="7924787" cy="776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Addresses</a:t>
          </a:r>
          <a:endParaRPr lang="en-US" sz="3400" kern="1200" dirty="0"/>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Numbers</a:t>
          </a:r>
          <a:endParaRPr lang="en-US" sz="3400" kern="1200" dirty="0"/>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Characters</a:t>
          </a:r>
          <a:endParaRPr lang="en-US" sz="3400" kern="1200" dirty="0"/>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Logical Data</a:t>
          </a:r>
          <a:endParaRPr lang="en-US" sz="3400" kern="1200" dirty="0"/>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84542-B6FC-0941-A085-C1719FD394DD}">
      <dsp:nvSpPr>
        <dsp:cNvPr id="0" name=""/>
        <dsp:cNvSpPr/>
      </dsp:nvSpPr>
      <dsp:spPr>
        <a:xfrm>
          <a:off x="3585210" y="1607057"/>
          <a:ext cx="1973579" cy="197358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9AA7EF0F-2B12-2347-882A-D3A39B320B34}">
      <dsp:nvSpPr>
        <dsp:cNvPr id="0" name=""/>
        <dsp:cNvSpPr/>
      </dsp:nvSpPr>
      <dsp:spPr>
        <a:xfrm>
          <a:off x="3427323" y="0"/>
          <a:ext cx="2289352" cy="13251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ARM processors support data types of:</a:t>
          </a:r>
          <a:endParaRPr lang="en-US" sz="1400" kern="1200" dirty="0"/>
        </a:p>
        <a:p>
          <a:pPr marL="57150" lvl="1" indent="-57150" algn="l" defTabSz="488950" rtl="0">
            <a:lnSpc>
              <a:spcPct val="90000"/>
            </a:lnSpc>
            <a:spcBef>
              <a:spcPct val="0"/>
            </a:spcBef>
            <a:spcAft>
              <a:spcPct val="15000"/>
            </a:spcAft>
            <a:buChar char="••"/>
          </a:pPr>
          <a:r>
            <a:rPr lang="en-US" sz="1100" kern="1200" dirty="0" smtClean="0"/>
            <a:t>8 (byte)</a:t>
          </a:r>
          <a:endParaRPr lang="en-US" sz="1100" kern="1200" dirty="0"/>
        </a:p>
        <a:p>
          <a:pPr marL="57150" lvl="1" indent="-57150" algn="l" defTabSz="488950" rtl="0">
            <a:lnSpc>
              <a:spcPct val="90000"/>
            </a:lnSpc>
            <a:spcBef>
              <a:spcPct val="0"/>
            </a:spcBef>
            <a:spcAft>
              <a:spcPct val="15000"/>
            </a:spcAft>
            <a:buChar char="••"/>
          </a:pPr>
          <a:r>
            <a:rPr lang="en-US" sz="1100" kern="1200" dirty="0" smtClean="0"/>
            <a:t>16 (halfword)</a:t>
          </a:r>
          <a:endParaRPr lang="en-US" sz="1100" kern="1200" dirty="0"/>
        </a:p>
        <a:p>
          <a:pPr marL="57150" lvl="1" indent="-57150" algn="l" defTabSz="488950" rtl="0">
            <a:lnSpc>
              <a:spcPct val="90000"/>
            </a:lnSpc>
            <a:spcBef>
              <a:spcPct val="0"/>
            </a:spcBef>
            <a:spcAft>
              <a:spcPct val="15000"/>
            </a:spcAft>
            <a:buChar char="••"/>
          </a:pPr>
          <a:r>
            <a:rPr lang="en-US" sz="1100" kern="1200" dirty="0" smtClean="0"/>
            <a:t>32 (word) bits in length</a:t>
          </a:r>
          <a:endParaRPr lang="en-US" sz="1100" kern="1200" dirty="0"/>
        </a:p>
      </dsp:txBody>
      <dsp:txXfrm>
        <a:off x="3427323" y="0"/>
        <a:ext cx="2289352" cy="1325118"/>
      </dsp:txXfrm>
    </dsp:sp>
    <dsp:sp modelId="{38DACD41-8ED2-6A41-B99B-CE36DF007D30}">
      <dsp:nvSpPr>
        <dsp:cNvPr id="0" name=""/>
        <dsp:cNvSpPr/>
      </dsp:nvSpPr>
      <dsp:spPr>
        <a:xfrm>
          <a:off x="4335959" y="2152329"/>
          <a:ext cx="1973579" cy="197358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1AD636D3-10BD-E94E-A7E8-84A33DD9177A}">
      <dsp:nvSpPr>
        <dsp:cNvPr id="0" name=""/>
        <dsp:cNvSpPr/>
      </dsp:nvSpPr>
      <dsp:spPr>
        <a:xfrm>
          <a:off x="6466636"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Alignment checking</a:t>
          </a:r>
          <a:endParaRPr lang="en-US" sz="1400" kern="1200" dirty="0"/>
        </a:p>
        <a:p>
          <a:pPr marL="57150" lvl="1" indent="-57150" algn="l" defTabSz="488950" rtl="0">
            <a:lnSpc>
              <a:spcPct val="90000"/>
            </a:lnSpc>
            <a:spcBef>
              <a:spcPct val="0"/>
            </a:spcBef>
            <a:spcAft>
              <a:spcPct val="15000"/>
            </a:spcAft>
            <a:buChar char="••"/>
          </a:pPr>
          <a:r>
            <a:rPr lang="en-US" sz="1100" kern="1200" dirty="0" smtClean="0"/>
            <a:t>When the appropriate control bit is set, a data abort signal indicates an alignment fault for attempting unaligned access</a:t>
          </a:r>
          <a:endParaRPr lang="en-US" sz="1100" kern="1200" dirty="0"/>
        </a:p>
      </dsp:txBody>
      <dsp:txXfrm>
        <a:off x="6466636" y="1748027"/>
        <a:ext cx="2052523" cy="1437894"/>
      </dsp:txXfrm>
    </dsp:sp>
    <dsp:sp modelId="{FEBA1883-BC67-4C4B-8A37-4C515D22848A}">
      <dsp:nvSpPr>
        <dsp:cNvPr id="0" name=""/>
        <dsp:cNvSpPr/>
      </dsp:nvSpPr>
      <dsp:spPr>
        <a:xfrm>
          <a:off x="4049396" y="3035366"/>
          <a:ext cx="1973579" cy="197358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4C20E20-3FB9-A64B-AC50-6A43E54B84FD}">
      <dsp:nvSpPr>
        <dsp:cNvPr id="0" name=""/>
        <dsp:cNvSpPr/>
      </dsp:nvSpPr>
      <dsp:spPr>
        <a:xfrm>
          <a:off x="6150864"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Unaligned access</a:t>
          </a:r>
          <a:endParaRPr lang="en-US" sz="1400" kern="1200" dirty="0"/>
        </a:p>
        <a:p>
          <a:pPr marL="57150" lvl="1" indent="-57150" algn="l" defTabSz="488950" rtl="0">
            <a:lnSpc>
              <a:spcPct val="90000"/>
            </a:lnSpc>
            <a:spcBef>
              <a:spcPct val="0"/>
            </a:spcBef>
            <a:spcAft>
              <a:spcPct val="15000"/>
            </a:spcAft>
            <a:buChar char="••"/>
          </a:pPr>
          <a:r>
            <a:rPr lang="en-US" sz="1100" kern="1200" dirty="0" smtClean="0"/>
            <a:t>When this option is enabled, the processor uses one or more memory accesses to generate the required transfer of adjacent bytes transparently to the programmer</a:t>
          </a:r>
          <a:endParaRPr lang="en-US" sz="1100" kern="1200" dirty="0"/>
        </a:p>
      </dsp:txBody>
      <dsp:txXfrm>
        <a:off x="6150864" y="4200906"/>
        <a:ext cx="2052523" cy="1437894"/>
      </dsp:txXfrm>
    </dsp:sp>
    <dsp:sp modelId="{178CF4E2-741A-E842-BE8C-25A55749973B}">
      <dsp:nvSpPr>
        <dsp:cNvPr id="0" name=""/>
        <dsp:cNvSpPr/>
      </dsp:nvSpPr>
      <dsp:spPr>
        <a:xfrm>
          <a:off x="3121023" y="3035366"/>
          <a:ext cx="1973579" cy="197358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B0A836E1-B0CC-234C-9BB4-A6D0E050AF2C}">
      <dsp:nvSpPr>
        <dsp:cNvPr id="0" name=""/>
        <dsp:cNvSpPr/>
      </dsp:nvSpPr>
      <dsp:spPr>
        <a:xfrm>
          <a:off x="940612"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For all three data types an unsigned interpretation is supported in which the value represents an unsigned, nonnegative integer</a:t>
          </a:r>
          <a:endParaRPr lang="en-US" sz="1400" kern="1200" dirty="0"/>
        </a:p>
      </dsp:txBody>
      <dsp:txXfrm>
        <a:off x="940612" y="4200906"/>
        <a:ext cx="2052523" cy="1437894"/>
      </dsp:txXfrm>
    </dsp:sp>
    <dsp:sp modelId="{C4FC9527-BF26-BE42-851A-08E582AEFD93}">
      <dsp:nvSpPr>
        <dsp:cNvPr id="0" name=""/>
        <dsp:cNvSpPr/>
      </dsp:nvSpPr>
      <dsp:spPr>
        <a:xfrm>
          <a:off x="2834460" y="2152329"/>
          <a:ext cx="1973579" cy="197358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DA09D31-9DF2-854D-8BA1-ACD362668A00}">
      <dsp:nvSpPr>
        <dsp:cNvPr id="0" name=""/>
        <dsp:cNvSpPr/>
      </dsp:nvSpPr>
      <dsp:spPr>
        <a:xfrm>
          <a:off x="624840"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All three data types can also be used for twos complement signed integers</a:t>
          </a:r>
          <a:endParaRPr lang="en-US" sz="1400" kern="1200" dirty="0"/>
        </a:p>
      </dsp:txBody>
      <dsp:txXfrm>
        <a:off x="624840" y="1748027"/>
        <a:ext cx="2052523" cy="14378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Most fundamental type of machine instruction</a:t>
          </a:r>
          <a:endParaRPr lang="en-US" sz="1900" kern="1200" dirty="0">
            <a:effectLst>
              <a:outerShdw blurRad="38100" dist="38100" dir="2700000" algn="tl">
                <a:srgbClr val="000000">
                  <a:alpha val="43137"/>
                </a:srgbClr>
              </a:outerShdw>
            </a:effectLst>
          </a:endParaRP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Must specify:</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Location of the source and destination operands</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length of data to be transferred must be indicated</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mode of addressing for each operand must be specified</a:t>
          </a:r>
          <a:endParaRPr lang="en-US" sz="1500" kern="1200" dirty="0">
            <a:effectLst>
              <a:outerShdw blurRad="38100" dist="38100" dir="2700000" algn="tl">
                <a:srgbClr val="000000">
                  <a:alpha val="43137"/>
                </a:srgbClr>
              </a:outerShdw>
            </a:effectLst>
          </a:endParaRPr>
        </a:p>
      </dsp:txBody>
      <dsp:txXfrm rot="-5400000">
        <a:off x="5067348" y="1411067"/>
        <a:ext cx="3390197" cy="2054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3237"/>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Instructions that change the format or operate on the format of data</a:t>
          </a:r>
          <a:endParaRPr lang="en-US" sz="2100" kern="1200" dirty="0">
            <a:effectLst>
              <a:outerShdw blurRad="38100" dist="38100" dir="2700000" algn="tl">
                <a:srgbClr val="000000">
                  <a:alpha val="43137"/>
                </a:srgbClr>
              </a:outerShdw>
            </a:effectLst>
          </a:endParaRPr>
        </a:p>
      </dsp:txBody>
      <dsp:txXfrm>
        <a:off x="1354542" y="430208"/>
        <a:ext cx="2061600" cy="2061600"/>
      </dsp:txXfrm>
    </dsp:sp>
    <dsp:sp modelId="{A565A70D-D266-D14D-801A-624F8C0A17FF}">
      <dsp:nvSpPr>
        <dsp:cNvPr id="0" name=""/>
        <dsp:cNvSpPr/>
      </dsp:nvSpPr>
      <dsp:spPr>
        <a:xfrm rot="10800000">
          <a:off x="1875122" y="3295249"/>
          <a:ext cx="1020440" cy="798115"/>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413009" y="4424657"/>
          <a:ext cx="1944667"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1700" kern="1200" dirty="0">
            <a:solidFill>
              <a:schemeClr val="tx2"/>
            </a:solidFill>
            <a:effectLst>
              <a:outerShdw blurRad="38100" dist="38100" dir="2700000" algn="tl">
                <a:srgbClr val="000000">
                  <a:alpha val="43137"/>
                </a:srgbClr>
              </a:outerShdw>
            </a:effectLst>
          </a:endParaRPr>
        </a:p>
      </dsp:txBody>
      <dsp:txXfrm>
        <a:off x="1697799" y="4709447"/>
        <a:ext cx="1375087" cy="1375087"/>
      </dsp:txXfrm>
    </dsp:sp>
    <dsp:sp modelId="{D49EAA5E-508B-AC45-A500-B17EA738C083}">
      <dsp:nvSpPr>
        <dsp:cNvPr id="0" name=""/>
        <dsp:cNvSpPr/>
      </dsp:nvSpPr>
      <dsp:spPr>
        <a:xfrm rot="5400000">
          <a:off x="3841649" y="4997933"/>
          <a:ext cx="1020440" cy="798115"/>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30088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An example of a more complex editing instruction is the EAS/390 Translate (TR) instruction</a:t>
          </a:r>
          <a:endParaRPr lang="en-US" sz="2100" kern="1200" dirty="0">
            <a:effectLst>
              <a:outerShdw blurRad="38100" dist="38100" dir="2700000" algn="tl">
                <a:srgbClr val="000000">
                  <a:alpha val="43137"/>
                </a:srgbClr>
              </a:outerShdw>
            </a:effectLst>
          </a:endParaRPr>
        </a:p>
      </dsp:txBody>
      <dsp:txXfrm>
        <a:off x="5727856" y="4366191"/>
        <a:ext cx="2061600" cy="2061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lvl="0" algn="l" defTabSz="844550" rtl="0">
            <a:lnSpc>
              <a:spcPct val="90000"/>
            </a:lnSpc>
            <a:spcBef>
              <a:spcPct val="0"/>
            </a:spcBef>
            <a:spcAft>
              <a:spcPct val="35000"/>
            </a:spcAft>
          </a:pPr>
          <a:r>
            <a:rPr lang="en-US" sz="1900" kern="1200" dirty="0" smtClean="0"/>
            <a:t>Instructions that can be executed only while the processor is in a certain privileged state or is executing a program in a special privileged area of memory</a:t>
          </a:r>
          <a:endParaRPr lang="en-US" sz="1900" kern="1200" dirty="0"/>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lvl="0" algn="l" defTabSz="844550" rtl="0">
            <a:lnSpc>
              <a:spcPct val="90000"/>
            </a:lnSpc>
            <a:spcBef>
              <a:spcPct val="0"/>
            </a:spcBef>
            <a:spcAft>
              <a:spcPct val="35000"/>
            </a:spcAft>
          </a:pPr>
          <a:r>
            <a:rPr lang="en-US" sz="1900" kern="1200" dirty="0" smtClean="0"/>
            <a:t>Typically these instructions are reserved for the use of the operating system</a:t>
          </a:r>
          <a:endParaRPr lang="en-US" sz="1900" kern="1200" dirty="0"/>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lvl="0" algn="l" defTabSz="844550" rtl="0">
            <a:lnSpc>
              <a:spcPct val="90000"/>
            </a:lnSpc>
            <a:spcBef>
              <a:spcPct val="0"/>
            </a:spcBef>
            <a:spcAft>
              <a:spcPct val="35000"/>
            </a:spcAft>
          </a:pPr>
          <a:r>
            <a:rPr lang="en-US" sz="1900" kern="1200" dirty="0" smtClean="0"/>
            <a:t>Examples of system control operations:</a:t>
          </a:r>
          <a:endParaRPr lang="en-US" sz="1900" kern="1200" dirty="0"/>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 system control instruction may read or alter a control register</a:t>
          </a:r>
          <a:endParaRPr lang="en-US" sz="1300" kern="1200" dirty="0"/>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An instruction to read or modify a storage protection key</a:t>
          </a:r>
          <a:endParaRPr lang="en-US" sz="1300" kern="1200" dirty="0"/>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Access to process control blocks in a multiprogramming system</a:t>
          </a:r>
          <a:endParaRPr lang="en-US" sz="1300" kern="1200" dirty="0"/>
        </a:p>
      </dsp:txBody>
      <dsp:txXfrm>
        <a:off x="5336213" y="3343220"/>
        <a:ext cx="2261667" cy="8238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implied 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Typically implies that one instruction be skipped, thus the implied address equals the address of the next instruction plus one 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Because the skip instruction does not require a destination address field it is free to do other things</a:t>
          </a:r>
          <a:endParaRPr lang="en-US" sz="2200" kern="1200" dirty="0"/>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increment-and-skip-if-zero (ISZ) instruction</a:t>
          </a: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3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35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26783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1144371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extLst>
      <p:ext uri="{BB962C8B-B14F-4D97-AF65-F5344CB8AC3E}">
        <p14:creationId xmlns:p14="http://schemas.microsoft.com/office/powerpoint/2010/main" val="2840630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Addresses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Numbers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Characters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extLst>
      <p:ext uri="{BB962C8B-B14F-4D97-AF65-F5344CB8AC3E}">
        <p14:creationId xmlns:p14="http://schemas.microsoft.com/office/powerpoint/2010/main" val="125770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extLst>
      <p:ext uri="{BB962C8B-B14F-4D97-AF65-F5344CB8AC3E}">
        <p14:creationId xmlns:p14="http://schemas.microsoft.com/office/powerpoint/2010/main" val="207440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extLst>
      <p:ext uri="{BB962C8B-B14F-4D97-AF65-F5344CB8AC3E}">
        <p14:creationId xmlns:p14="http://schemas.microsoft.com/office/powerpoint/2010/main" val="2558621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extLst>
      <p:ext uri="{BB962C8B-B14F-4D97-AF65-F5344CB8AC3E}">
        <p14:creationId xmlns:p14="http://schemas.microsoft.com/office/powerpoint/2010/main" val="907025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x86 can deal with data types of 8 (byte), 16 (word), 32 (doubleword), 64 (quad- word), and 128 (double quadword) bits in length. To allow maximum flexibility in data structures and efficient memory utilization, words need not be aligned at even- numbered addresses; doublewords need not be aligned at addresses evenly divisible by 4; and quadwords need not be aligned at addresses evenly divisible by 8; and so on. However, when data are accessed across a 32-bit bus, data transfers take place in units of doublewords, beginning at addresses divisible by 4. The processor converts the request for misaligned values into a sequence of requests for the bus transfer. As with all of the Intel 80x86 machines, the x86 uses the little-endian style; that is, the least significant byte is stored in the lowest address (see Appendix 12A for a discussion of endianness).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byte, word, doubleword, quadword, and double quadword are referred to as general data types. In addition, the x86 supports an impressive array of specific data types that are recognized and operated on by particular instructions. Table 12.2 summarizes these types. </a:t>
            </a:r>
            <a:endParaRPr lang="en-US" dirty="0" smtClean="0"/>
          </a:p>
          <a:p>
            <a:endParaRPr lang="en-US" dirty="0"/>
          </a:p>
        </p:txBody>
      </p:sp>
    </p:spTree>
    <p:extLst>
      <p:ext uri="{BB962C8B-B14F-4D97-AF65-F5344CB8AC3E}">
        <p14:creationId xmlns:p14="http://schemas.microsoft.com/office/powerpoint/2010/main" val="1352671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12.4 illustrates the x86 numerical data types. The signed integers are in twos complement representation and may be 16, 32, or 64 bits long. The floating- point type actually refers to a set of types that are used by the floating-point unit and operated on by floating-point instructions. The three floating-point representations conform to the IEEE 754 standard. </a:t>
            </a:r>
            <a:endParaRPr lang="en-US" dirty="0" smtClean="0"/>
          </a:p>
          <a:p>
            <a:endParaRPr lang="en-US" dirty="0"/>
          </a:p>
        </p:txBody>
      </p:sp>
    </p:spTree>
    <p:extLst>
      <p:ext uri="{BB962C8B-B14F-4D97-AF65-F5344CB8AC3E}">
        <p14:creationId xmlns:p14="http://schemas.microsoft.com/office/powerpoint/2010/main" val="410926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16</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packed SIMD (single-instruction-multiple-data) data types were introduced to the x86 architecture as part of the extensions of the instruction set to optimize performance of multimedia applications. These extensions include MMX (multimedia extensions) and SSE (streaming SIMD extensions). The basic concept is that multiple operands are packed into a single referenced memory item and that these multiple operands are operated on in parallel. The data types are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Packed byte and packed byte integer: </a:t>
            </a:r>
            <a:r>
              <a:rPr lang="en-US" sz="1200" kern="1200" dirty="0" smtClean="0">
                <a:solidFill>
                  <a:schemeClr val="tx1"/>
                </a:solidFill>
                <a:latin typeface="Times New Roman" pitchFamily="-1" charset="0"/>
                <a:ea typeface="+mn-ea"/>
                <a:cs typeface="+mn-cs"/>
              </a:rPr>
              <a:t>Bytes packed into a 64-bit quadword or 128-bit double quadword, interpreted as a bit field or as an integer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Packed word and packed word integer: </a:t>
            </a:r>
            <a:r>
              <a:rPr lang="en-US" sz="1200" b="0" kern="1200" dirty="0" smtClean="0">
                <a:solidFill>
                  <a:schemeClr val="tx1"/>
                </a:solidFill>
                <a:latin typeface="Times New Roman" pitchFamily="-1" charset="0"/>
                <a:ea typeface="+mn-ea"/>
                <a:cs typeface="+mn-cs"/>
              </a:rPr>
              <a:t>16-bit words packed into a 64-bit quad-</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word or 128-bit double quadword, interpreted as a bit field or as an integer </a:t>
            </a:r>
          </a:p>
          <a:p>
            <a:endParaRPr lang="en-GB" dirty="0" smtClean="0"/>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Packed doubleword and packed doubleword integer: </a:t>
            </a:r>
            <a:r>
              <a:rPr lang="en-US" sz="1200" kern="1200" dirty="0" smtClean="0">
                <a:solidFill>
                  <a:schemeClr val="tx1"/>
                </a:solidFill>
                <a:latin typeface="Times New Roman" pitchFamily="-1" charset="0"/>
                <a:ea typeface="+mn-ea"/>
                <a:cs typeface="+mn-cs"/>
              </a:rPr>
              <a:t>32-bit doublewords packed into a 64-bit quadword or 128-bit double quadword, interpreted as a bit field or as an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Packed quadword and packed qaudword integer: </a:t>
            </a:r>
            <a:r>
              <a:rPr lang="en-US" sz="1200" kern="1200" dirty="0" smtClean="0">
                <a:solidFill>
                  <a:schemeClr val="tx1"/>
                </a:solidFill>
                <a:latin typeface="Times New Roman" pitchFamily="-1" charset="0"/>
                <a:ea typeface="+mn-ea"/>
                <a:cs typeface="+mn-cs"/>
              </a:rPr>
              <a:t>Two 64-bit quadwords packed into a 128-bit double quadword, interpreted as a bit field or as an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Packed single-precision floating-point and packed double-precision floating- point: </a:t>
            </a:r>
            <a:r>
              <a:rPr lang="en-US" sz="1200" kern="1200" dirty="0" smtClean="0">
                <a:solidFill>
                  <a:schemeClr val="tx1"/>
                </a:solidFill>
                <a:latin typeface="Times New Roman" pitchFamily="-1" charset="0"/>
                <a:ea typeface="+mn-ea"/>
                <a:cs typeface="+mn-cs"/>
              </a:rPr>
              <a:t>Four 32-bit floating-point or two 64-bit floating-point values packed into a 128-bit double quadword </a:t>
            </a:r>
            <a:endParaRPr lang="en-US" dirty="0" smtClean="0"/>
          </a:p>
          <a:p>
            <a:endParaRPr lang="en-GB" dirty="0"/>
          </a:p>
        </p:txBody>
      </p:sp>
    </p:spTree>
    <p:extLst>
      <p:ext uri="{BB962C8B-B14F-4D97-AF65-F5344CB8AC3E}">
        <p14:creationId xmlns:p14="http://schemas.microsoft.com/office/powerpoint/2010/main" val="125663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1" charset="0"/>
                <a:ea typeface="+mn-ea"/>
                <a:cs typeface="+mn-cs"/>
              </a:rPr>
              <a:t>ARM processors support data types of 8 (byte), 16 (halfword), and 32 (word) bits in length. Normally, halfword access should be halfword aligned and word accesses should be word aligned. For nonaligned access attempts, the architecture supports three alternatives.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Default case: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The address is treated as truncated, with address bits[1:0] treated as zero for word accesses, and address bit[0] treated as zero for halfword accesses.</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Load single word ARM instructions are architecturally defined to rotate right the word-aligned data transferred by a non word-aligned address one, two, or three bytes depending on the value of the two least significant address bits.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Alignment checking: </a:t>
            </a:r>
            <a:r>
              <a:rPr lang="en-US" sz="1200" kern="1200" dirty="0" smtClean="0">
                <a:solidFill>
                  <a:schemeClr val="tx1"/>
                </a:solidFill>
                <a:latin typeface="Times New Roman" pitchFamily="-1" charset="0"/>
                <a:ea typeface="+mn-ea"/>
                <a:cs typeface="+mn-cs"/>
              </a:rPr>
              <a:t>When the appropriate control bit is set, a data abort signal indicates an alignment fault for attempting unaligned access.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Unaligned access: </a:t>
            </a:r>
            <a:r>
              <a:rPr lang="en-US" sz="1200" b="0" kern="1200" dirty="0" smtClean="0">
                <a:solidFill>
                  <a:schemeClr val="tx1"/>
                </a:solidFill>
                <a:latin typeface="Times New Roman" pitchFamily="-1" charset="0"/>
                <a:ea typeface="+mn-ea"/>
                <a:cs typeface="+mn-cs"/>
              </a:rPr>
              <a:t>When this option is enabled, the processor uses one or more </a:t>
            </a:r>
            <a:r>
              <a:rPr lang="en-US" sz="1200" kern="1200" dirty="0" smtClean="0">
                <a:solidFill>
                  <a:schemeClr val="tx1"/>
                </a:solidFill>
                <a:latin typeface="Times New Roman" pitchFamily="-1" charset="0"/>
                <a:ea typeface="+mn-ea"/>
                <a:cs typeface="+mn-cs"/>
              </a:rPr>
              <a:t>memory accesses to generate the required transfer of adjacent bytes transparently to the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all three data types (byte, halfword, and word) an unsigned interpretation is supported, in which the value represents an unsigned, nonnegative integer. All three data types can also be used for twos complement signed integers.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majority of ARM processor implementations do not provide floating- point hardware, which saves power and area. If floating-point arithmetic is required in such processors, it must be implemented in software. ARM does support an optional floating-point coprocessor that supports the single- and double-precision floating point data types defined in IEEE 754.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48257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Ada, very little of the architecture of the underlying machine is visible.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2559680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state bit (E-bit) in the system control register is set and cleared under program control using the SETEND instruction. The E-bit defines which endian to load and store data. Figure 12.5 illustrates the functionality associated with the E-bit for a word load or store operation. This mechanism enables efficient dynamic data load/store for system designers who know they need to access data structures in the opposite endianness to their OS/environment. Note that the address of each data byte is fixed in memory. However, the byte lane in a register is different. </a:t>
            </a:r>
            <a:endParaRPr lang="en-US" dirty="0" smtClean="0"/>
          </a:p>
          <a:p>
            <a:endParaRPr lang="en-US" dirty="0"/>
          </a:p>
        </p:txBody>
      </p:sp>
    </p:spTree>
    <p:extLst>
      <p:ext uri="{BB962C8B-B14F-4D97-AF65-F5344CB8AC3E}">
        <p14:creationId xmlns:p14="http://schemas.microsoft.com/office/powerpoint/2010/main" val="1759280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extLst>
      <p:ext uri="{BB962C8B-B14F-4D97-AF65-F5344CB8AC3E}">
        <p14:creationId xmlns:p14="http://schemas.microsoft.com/office/powerpoint/2010/main" val="3785004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smtClean="0"/>
              <a:t>Table 12.3, page 2 of 2</a:t>
            </a:r>
            <a:endParaRPr lang="en-GB" dirty="0"/>
          </a:p>
        </p:txBody>
      </p:sp>
    </p:spTree>
    <p:extLst>
      <p:ext uri="{BB962C8B-B14F-4D97-AF65-F5344CB8AC3E}">
        <p14:creationId xmlns:p14="http://schemas.microsoft.com/office/powerpoint/2010/main" val="930881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extLst>
      <p:ext uri="{BB962C8B-B14F-4D97-AF65-F5344CB8AC3E}">
        <p14:creationId xmlns:p14="http://schemas.microsoft.com/office/powerpoint/2010/main" val="3440147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extLst>
      <p:ext uri="{BB962C8B-B14F-4D97-AF65-F5344CB8AC3E}">
        <p14:creationId xmlns:p14="http://schemas.microsoft.com/office/powerpoint/2010/main" val="2909825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extLst>
      <p:ext uri="{BB962C8B-B14F-4D97-AF65-F5344CB8AC3E}">
        <p14:creationId xmlns:p14="http://schemas.microsoft.com/office/powerpoint/2010/main" val="3926298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extLst>
      <p:ext uri="{BB962C8B-B14F-4D97-AF65-F5344CB8AC3E}">
        <p14:creationId xmlns:p14="http://schemas.microsoft.com/office/powerpoint/2010/main" val="1072110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extLst>
      <p:ext uri="{BB962C8B-B14F-4D97-AF65-F5344CB8AC3E}">
        <p14:creationId xmlns:p14="http://schemas.microsoft.com/office/powerpoint/2010/main" val="571690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extLst>
      <p:ext uri="{BB962C8B-B14F-4D97-AF65-F5344CB8AC3E}">
        <p14:creationId xmlns:p14="http://schemas.microsoft.com/office/powerpoint/2010/main" val="261867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extLst>
      <p:ext uri="{BB962C8B-B14F-4D97-AF65-F5344CB8AC3E}">
        <p14:creationId xmlns:p14="http://schemas.microsoft.com/office/powerpoint/2010/main" val="366590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extLst>
      <p:ext uri="{BB962C8B-B14F-4D97-AF65-F5344CB8AC3E}">
        <p14:creationId xmlns:p14="http://schemas.microsoft.com/office/powerpoint/2010/main" val="532008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extLst>
      <p:ext uri="{BB962C8B-B14F-4D97-AF65-F5344CB8AC3E}">
        <p14:creationId xmlns:p14="http://schemas.microsoft.com/office/powerpoint/2010/main" val="3348225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extLst>
      <p:ext uri="{BB962C8B-B14F-4D97-AF65-F5344CB8AC3E}">
        <p14:creationId xmlns:p14="http://schemas.microsoft.com/office/powerpoint/2010/main" val="913428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extLst>
      <p:ext uri="{BB962C8B-B14F-4D97-AF65-F5344CB8AC3E}">
        <p14:creationId xmlns:p14="http://schemas.microsoft.com/office/powerpoint/2010/main" val="3388620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extLst>
      <p:ext uri="{BB962C8B-B14F-4D97-AF65-F5344CB8AC3E}">
        <p14:creationId xmlns:p14="http://schemas.microsoft.com/office/powerpoint/2010/main" val="505198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extLst>
      <p:ext uri="{BB962C8B-B14F-4D97-AF65-F5344CB8AC3E}">
        <p14:creationId xmlns:p14="http://schemas.microsoft.com/office/powerpoint/2010/main" val="215895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extLst>
      <p:ext uri="{BB962C8B-B14F-4D97-AF65-F5344CB8AC3E}">
        <p14:creationId xmlns:p14="http://schemas.microsoft.com/office/powerpoint/2010/main" val="223350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extLst>
      <p:ext uri="{BB962C8B-B14F-4D97-AF65-F5344CB8AC3E}">
        <p14:creationId xmlns:p14="http://schemas.microsoft.com/office/powerpoint/2010/main" val="1952855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3613423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extLst>
      <p:ext uri="{BB962C8B-B14F-4D97-AF65-F5344CB8AC3E}">
        <p14:creationId xmlns:p14="http://schemas.microsoft.com/office/powerpoint/2010/main" val="2933941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smtClean="0">
                <a:solidFill>
                  <a:schemeClr val="tx1"/>
                </a:solidFill>
                <a:latin typeface="Times New Roman" pitchFamily="-1" charset="0"/>
                <a:ea typeface="+mn-ea"/>
                <a:cs typeface="+mn-cs"/>
              </a:rPr>
              <a:t>stack frame.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smtClean="0">
                <a:solidFill>
                  <a:schemeClr val="tx1"/>
                </a:solidFill>
                <a:latin typeface="Times New Roman" pitchFamily="-1" charset="0"/>
                <a:ea typeface="+mn-ea"/>
                <a:cs typeface="+mn-cs"/>
              </a:rPr>
              <a:t>x1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x2 </a:t>
            </a:r>
            <a:r>
              <a:rPr lang="en-US" sz="1200" kern="1200" dirty="0" smtClean="0">
                <a:solidFill>
                  <a:schemeClr val="tx1"/>
                </a:solidFill>
                <a:latin typeface="Times New Roman" pitchFamily="-1" charset="0"/>
                <a:ea typeface="+mn-ea"/>
                <a:cs typeface="+mn-cs"/>
              </a:rPr>
              <a:t>are declared, and procedure Q, which P can call and in which the local variables </a:t>
            </a:r>
            <a:r>
              <a:rPr lang="en-US" sz="1200" i="1" kern="1200" dirty="0" smtClean="0">
                <a:solidFill>
                  <a:schemeClr val="tx1"/>
                </a:solidFill>
                <a:latin typeface="Times New Roman" pitchFamily="-1" charset="0"/>
                <a:ea typeface="+mn-ea"/>
                <a:cs typeface="+mn-cs"/>
              </a:rPr>
              <a:t>y1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y2 </a:t>
            </a:r>
            <a:r>
              <a:rPr lang="en-US" sz="1200" kern="1200" dirty="0" smtClean="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smtClean="0"/>
          </a:p>
          <a:p>
            <a:endParaRPr lang="en-US" dirty="0" smtClean="0"/>
          </a:p>
          <a:p>
            <a:endParaRPr lang="en-US" dirty="0"/>
          </a:p>
        </p:txBody>
      </p:sp>
    </p:spTree>
    <p:extLst>
      <p:ext uri="{BB962C8B-B14F-4D97-AF65-F5344CB8AC3E}">
        <p14:creationId xmlns:p14="http://schemas.microsoft.com/office/powerpoint/2010/main" val="97448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extLst>
      <p:ext uri="{BB962C8B-B14F-4D97-AF65-F5344CB8AC3E}">
        <p14:creationId xmlns:p14="http://schemas.microsoft.com/office/powerpoint/2010/main" val="1443570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x86 provides a complex array of operation types, including a number of specialized instructions. The intent was to provide tools for the compiler writer to produce optimized machine language translation of high-level language programs. Table 12.8 lists the types and gives examples of each. Most of these are the conventional instructions found in most machine instruction sets, but several types of instructions are tailored to the x86 architecture and are of particular interest. </a:t>
            </a:r>
            <a:endParaRPr lang="en-US" dirty="0" smtClean="0"/>
          </a:p>
          <a:p>
            <a:endParaRPr lang="en-GB" dirty="0"/>
          </a:p>
        </p:txBody>
      </p:sp>
    </p:spTree>
    <p:extLst>
      <p:ext uri="{BB962C8B-B14F-4D97-AF65-F5344CB8AC3E}">
        <p14:creationId xmlns:p14="http://schemas.microsoft.com/office/powerpoint/2010/main" val="3059317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04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28</a:t>
            </a:r>
          </a:p>
        </p:txBody>
      </p:sp>
      <p:sp>
        <p:nvSpPr>
          <p:cNvPr id="604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04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0422" name="Rectangle 6"/>
          <p:cNvSpPr>
            <a:spLocks noGrp="1" noRot="1" noChangeAspect="1" noChangeArrowheads="1" noTextEdit="1"/>
          </p:cNvSpPr>
          <p:nvPr>
            <p:ph type="sldImg"/>
          </p:nvPr>
        </p:nvSpPr>
        <p:spPr>
          <a:xfrm>
            <a:off x="1150938" y="692150"/>
            <a:ext cx="4556125" cy="3416300"/>
          </a:xfrm>
          <a:ln cap="flat"/>
        </p:spPr>
      </p:sp>
      <p:sp>
        <p:nvSpPr>
          <p:cNvPr id="60423" name="Rectangle 7"/>
          <p:cNvSpPr>
            <a:spLocks noGrp="1" noChangeArrowheads="1"/>
          </p:cNvSpPr>
          <p:nvPr>
            <p:ph type="body" idx="1"/>
          </p:nvPr>
        </p:nvSpPr>
        <p:spPr>
          <a:ln/>
        </p:spPr>
        <p:txBody>
          <a:bodyPr/>
          <a:lstStyle/>
          <a:p>
            <a:r>
              <a:rPr lang="en-GB" dirty="0" smtClean="0"/>
              <a:t>Table 12.8 – page 2</a:t>
            </a:r>
            <a:endParaRPr lang="en-GB" dirty="0"/>
          </a:p>
        </p:txBody>
      </p:sp>
    </p:spTree>
    <p:extLst>
      <p:ext uri="{BB962C8B-B14F-4D97-AF65-F5344CB8AC3E}">
        <p14:creationId xmlns:p14="http://schemas.microsoft.com/office/powerpoint/2010/main" val="337547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24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29</a:t>
            </a:r>
          </a:p>
        </p:txBody>
      </p:sp>
      <p:sp>
        <p:nvSpPr>
          <p:cNvPr id="624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24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he x86 provides four instructions to support procedure call/return: CALL, ENTER, LEAVE, RETURN. It will be instructive to look at the support provided by these instructions. Recall from Figure 12.10 that a common means of implementing the procedure call/return mechanism is via the use of stack frames. When a new procedure is called, the following must be performed upon entry to the new procedure: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Push the return point on the stack.</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Push the current frame pointer on the stack.</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Copy the stack pointer as the new value of the frame pointer. • Adjust the stack pointer to allocate a frame.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CALL instruction pushes the current instruction pointer value onto the stack and causes a jump to the entry point of the procedure by placing the address of the entry point in the instruction pointer.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ENTER instruction was added to the instruction set to provide direct sup- port for the compiler. The instruction also includes a feature for support of what are called nested procedures in languages such as Pascal, COBOL, and Ada (not found in C or FORTRAN). It turns out that there are better ways of handling nested procedure calls for these languages. Furthermore, although the ENTER instruction saves a few bytes of memory compared with the PUSH, MOV, SUB sequence (4 bytes versus 6 bytes), it actually takes longer to execute (10 clock cycles versus 6 clock cycles). Thus, although it may have seemed a good idea to the instruction set designers to add this feature, it complicates the implementation of the processor while providing little or no benefit. We will see that, in contrast, a RISC approach to processor design would avoid complex instructions such as ENTER and might </a:t>
            </a:r>
            <a:endParaRPr lang="en-US" dirty="0" smtClean="0"/>
          </a:p>
          <a:p>
            <a:r>
              <a:rPr lang="en-US" sz="1200" kern="1200" dirty="0" smtClean="0">
                <a:solidFill>
                  <a:schemeClr val="tx1"/>
                </a:solidFill>
                <a:latin typeface="Times New Roman" pitchFamily="-1" charset="0"/>
                <a:ea typeface="+mn-ea"/>
                <a:cs typeface="+mn-cs"/>
              </a:rPr>
              <a:t>produce a more efficient implementation with a sequence of simpler instructions.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87962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Status flags are bits in special registers that may be set by certain operations and used in conditional branch instructions. The term </a:t>
            </a:r>
            <a:r>
              <a:rPr lang="en-US" sz="1200" i="1" kern="1200" dirty="0" smtClean="0">
                <a:solidFill>
                  <a:schemeClr val="tx1"/>
                </a:solidFill>
                <a:latin typeface="Times New Roman" pitchFamily="-1" charset="0"/>
                <a:ea typeface="+mn-ea"/>
                <a:cs typeface="+mn-cs"/>
              </a:rPr>
              <a:t>condition code </a:t>
            </a:r>
            <a:r>
              <a:rPr lang="en-US" sz="1200" kern="1200" dirty="0" smtClean="0">
                <a:solidFill>
                  <a:schemeClr val="tx1"/>
                </a:solidFill>
                <a:latin typeface="Times New Roman" pitchFamily="-1" charset="0"/>
                <a:ea typeface="+mn-ea"/>
                <a:cs typeface="+mn-cs"/>
              </a:rPr>
              <a:t>refers to the settings of one or more status flags. In the x86 and many other architectures, status flags are set by arithmetic and compare operations. The compare operation in most languages subtracts two operands, as does a subtract operation. The difference is that a compare operation only sets status flags, whereas a subtract operation also stores the result of the subtraction in the destination operand. Some architectures also set status flags for data transfer instructions. </a:t>
            </a:r>
            <a:endParaRPr lang="en-US" dirty="0" smtClean="0"/>
          </a:p>
          <a:p>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Table 12.9 lists the status flags used on the x86. Each flag, or combinations of these flags, can be tested for a conditional jump. </a:t>
            </a:r>
            <a:endParaRPr lang="en-US" dirty="0" smtClean="0"/>
          </a:p>
          <a:p>
            <a:endParaRPr lang="en-US" dirty="0"/>
          </a:p>
        </p:txBody>
      </p:sp>
    </p:spTree>
    <p:extLst>
      <p:ext uri="{BB962C8B-B14F-4D97-AF65-F5344CB8AC3E}">
        <p14:creationId xmlns:p14="http://schemas.microsoft.com/office/powerpoint/2010/main" val="30494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12.10 shows the condition codes (combinations of status flag values) for which conditional jump opcodes have been defined. </a:t>
            </a:r>
            <a:endParaRPr lang="en-US" dirty="0" smtClean="0"/>
          </a:p>
          <a:p>
            <a:endParaRPr lang="en-US" dirty="0"/>
          </a:p>
        </p:txBody>
      </p:sp>
    </p:spTree>
    <p:extLst>
      <p:ext uri="{BB962C8B-B14F-4D97-AF65-F5344CB8AC3E}">
        <p14:creationId xmlns:p14="http://schemas.microsoft.com/office/powerpoint/2010/main" val="1118569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1996, Intel introduced MMX technology into its Pentium product line. MMX is set of highly optimized instructions for multimedia tasks. There are 57 new instructions that treat data in a SIMD (single-instruction, multiple- data) fashion, which makes it possible to perform the same operation, such as addition or multiplication, on multiple data elements at once. Each instruction typically takes a single clock cycle to execute. For the proper application, these fast parallel operations can yield a speedup of two to eight times over comparable algorithms that do not use the MMX instructions [ATKI96]. With the introduction of 64-bit x86 architecture, Intel has expanded this extension to include double quadword (128 bits) operands and floating-point operations. In this subsection, we describe the MMX features.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focus of MMX is multimedia programming. Video and audio data are typically composed of large arrays of small data types, such as 8 or 16 bits, whereas conventional instructions are tailored to operate on 32- or 64-bit data. Here are some examples: In graphics and video, a single scene consists of an array of pixels, and there are 8 bits for each pixel or 8 bits for each pixel color component (red, green, blue). Typical audio samples are quantized using 16 bits. For some 3D graphics algorithms, 32 bits are common for basic data types. To provide for parallel operation on these data lengths, three new data types are defined in MMX. Each data type is 64 bits in length and consists of multiple smaller data fields, each of which holds a fixed-point integer. The types are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Packed byte: </a:t>
            </a:r>
            <a:r>
              <a:rPr lang="en-US" sz="1200" kern="1200" dirty="0" smtClean="0">
                <a:solidFill>
                  <a:schemeClr val="tx1"/>
                </a:solidFill>
                <a:latin typeface="Times New Roman" pitchFamily="-1" charset="0"/>
                <a:ea typeface="+mn-ea"/>
                <a:cs typeface="+mn-cs"/>
              </a:rPr>
              <a:t>Eight bytes packed into one 64-bit quantity </a:t>
            </a:r>
          </a:p>
          <a:p>
            <a:r>
              <a:rPr lang="en-US" sz="1200" b="1" kern="1200" dirty="0" smtClean="0">
                <a:solidFill>
                  <a:schemeClr val="tx1"/>
                </a:solidFill>
                <a:latin typeface="Times New Roman" pitchFamily="-1" charset="0"/>
                <a:ea typeface="+mn-ea"/>
                <a:cs typeface="+mn-cs"/>
              </a:rPr>
              <a:t>Packed word: </a:t>
            </a:r>
            <a:r>
              <a:rPr lang="en-US" sz="1200" kern="1200" dirty="0" smtClean="0">
                <a:solidFill>
                  <a:schemeClr val="tx1"/>
                </a:solidFill>
                <a:latin typeface="Times New Roman" pitchFamily="-1" charset="0"/>
                <a:ea typeface="+mn-ea"/>
                <a:cs typeface="+mn-cs"/>
              </a:rPr>
              <a:t>Four 16-bit words packed into 64 bits </a:t>
            </a:r>
          </a:p>
          <a:p>
            <a:r>
              <a:rPr lang="en-US" sz="1200" b="1" kern="1200" dirty="0" smtClean="0">
                <a:solidFill>
                  <a:schemeClr val="tx1"/>
                </a:solidFill>
                <a:latin typeface="Times New Roman" pitchFamily="-1" charset="0"/>
                <a:ea typeface="+mn-ea"/>
                <a:cs typeface="+mn-cs"/>
              </a:rPr>
              <a:t>Packed doubleword: </a:t>
            </a:r>
            <a:r>
              <a:rPr lang="en-US" sz="1200" kern="1200" dirty="0" smtClean="0">
                <a:solidFill>
                  <a:schemeClr val="tx1"/>
                </a:solidFill>
                <a:latin typeface="Times New Roman" pitchFamily="-1" charset="0"/>
                <a:ea typeface="+mn-ea"/>
                <a:cs typeface="+mn-cs"/>
              </a:rPr>
              <a:t>Two 32-bit doublewords packed into 64 bits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1280208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12.11 lists the MMX instruction set. Most of the instructions involve parallel operation on bytes, words, or doublewords. For example, the PSLLW instruction performs a left logical shift separately on each of the four words in the packed word operand; the PADDB instruction takes packed byte operands as input and performs parallel additions on each byte position independently to produce a packed byte output. </a:t>
            </a:r>
            <a:endParaRPr lang="en-US" dirty="0" smtClean="0"/>
          </a:p>
          <a:p>
            <a:endParaRPr lang="en-US" dirty="0"/>
          </a:p>
        </p:txBody>
      </p:sp>
    </p:spTree>
    <p:extLst>
      <p:ext uri="{BB962C8B-B14F-4D97-AF65-F5344CB8AC3E}">
        <p14:creationId xmlns:p14="http://schemas.microsoft.com/office/powerpoint/2010/main" val="753176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12.11 shows the sequence of steps required for one set of pixels. The 8-bit pixel components are converted to 16-bit elements to accommodate the MMX 16-bit multiply capability. If these images use 640 * 480 resolution, and the dissolve technique uses all 255 possible values of the fade value, then the total number of instructions executed using MMX is 535 million. The same calculation, performed without the MMX instructions, requires 1.4 billion instruction executions [INTE98]. </a:t>
            </a:r>
            <a:endParaRPr lang="en-US" dirty="0" smtClean="0"/>
          </a:p>
          <a:p>
            <a:endParaRPr lang="en-US" dirty="0"/>
          </a:p>
        </p:txBody>
      </p:sp>
    </p:spTree>
    <p:extLst>
      <p:ext uri="{BB962C8B-B14F-4D97-AF65-F5344CB8AC3E}">
        <p14:creationId xmlns:p14="http://schemas.microsoft.com/office/powerpoint/2010/main" val="5770443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The ARM architecture provides a large collection of operation types. The following </a:t>
            </a:r>
            <a:endParaRPr lang="en-US" dirty="0" smtClean="0"/>
          </a:p>
          <a:p>
            <a:r>
              <a:rPr lang="en-US" sz="1200" kern="1200" dirty="0" smtClean="0">
                <a:solidFill>
                  <a:schemeClr val="tx1"/>
                </a:solidFill>
                <a:latin typeface="Times New Roman" pitchFamily="-1" charset="0"/>
                <a:ea typeface="+mn-ea"/>
                <a:cs typeface="+mn-cs"/>
              </a:rPr>
              <a:t>are the principal categories: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and store instructions: </a:t>
            </a:r>
            <a:r>
              <a:rPr lang="en-US" sz="1200" kern="1200" dirty="0" smtClean="0">
                <a:solidFill>
                  <a:schemeClr val="tx1"/>
                </a:solidFill>
                <a:latin typeface="Times New Roman" pitchFamily="-1" charset="0"/>
                <a:ea typeface="+mn-ea"/>
                <a:cs typeface="+mn-cs"/>
              </a:rPr>
              <a:t>In the ARM architecture, only load and store instructions access memory locations; arithmetic and logical instructions are performed only on registers and immediate values encoded in the instruction. This limitation is characteristic of RISC design and it is explored further in Chapter 15. The ARM architecture supports two broad types of instruction that load or store the value of a single register, or a pair of registers, from or to memory: (1) load or store a 32-bit word or an 8-bit unsigned byte, and (2) load or store a 16-bit unsigned halfword, and load and sign extend a 16-bit halfword or an 8-bit byte.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Branch instructions: </a:t>
            </a:r>
            <a:r>
              <a:rPr lang="en-US" sz="1200" kern="1200" dirty="0" smtClean="0">
                <a:solidFill>
                  <a:schemeClr val="tx1"/>
                </a:solidFill>
                <a:latin typeface="Times New Roman" pitchFamily="-1" charset="0"/>
                <a:ea typeface="+mn-ea"/>
                <a:cs typeface="+mn-cs"/>
              </a:rPr>
              <a:t>ARM supports a branch instruction that allows a conditional branch forwards or backwards up to 32 MB. As the program counter is one of the general-purpose registers (R15), a branch or jump can also be generated by writing a value to R15. A subroutine call can be performed by a variant of the standard branch instruction. As well as allowing a branch forward or backward up to 32 MB, the Branch with Link (BL) instruction preserves the address of the instruction after the branch (the return address) in the LR (R14). Branches are determined by a 4-bit condition field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Data-processing instructions: </a:t>
            </a:r>
            <a:r>
              <a:rPr lang="en-US" sz="1200" kern="1200" dirty="0" smtClean="0">
                <a:solidFill>
                  <a:schemeClr val="tx1"/>
                </a:solidFill>
                <a:latin typeface="Times New Roman" pitchFamily="-1" charset="0"/>
                <a:ea typeface="+mn-ea"/>
                <a:cs typeface="+mn-cs"/>
              </a:rPr>
              <a:t>This category includes logical instructions (AND, OR, XOR), add and subtract instructions, and test and compare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Multiply instructions: </a:t>
            </a:r>
            <a:r>
              <a:rPr lang="en-US" sz="1200" kern="1200" dirty="0" smtClean="0">
                <a:solidFill>
                  <a:schemeClr val="tx1"/>
                </a:solidFill>
                <a:latin typeface="Times New Roman" pitchFamily="-1" charset="0"/>
                <a:ea typeface="+mn-ea"/>
                <a:cs typeface="+mn-cs"/>
              </a:rPr>
              <a:t>The integer multiply instructions operate on word or halfword operands and can produce normal or long results. For example, there is a multiply instruction that takes two 32-bit operands and produces a 64-bit result.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Parallel addition and subtraction instructions: </a:t>
            </a:r>
            <a:r>
              <a:rPr lang="en-US" sz="1200" kern="1200" dirty="0" smtClean="0">
                <a:solidFill>
                  <a:schemeClr val="tx1"/>
                </a:solidFill>
                <a:latin typeface="Times New Roman" pitchFamily="-1" charset="0"/>
                <a:ea typeface="+mn-ea"/>
                <a:cs typeface="+mn-cs"/>
              </a:rPr>
              <a:t>In addition to the normal data processing and multiply instructions, there are a set of parallel addition and subtraction instructions, in which portions of two operands are operated on in parallel. For example, ADD16 adds the top halfwords of two registers to form the top halfword of the result and adds the bottom halfwords of the same two registers to form the bottom halfword of the result. These instructions are useful in image processing applications, similar to the x86 MMX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Extend instructions: </a:t>
            </a:r>
            <a:r>
              <a:rPr lang="en-US" sz="1200" kern="1200" dirty="0" smtClean="0">
                <a:solidFill>
                  <a:schemeClr val="tx1"/>
                </a:solidFill>
                <a:latin typeface="Times New Roman" pitchFamily="-1" charset="0"/>
                <a:ea typeface="+mn-ea"/>
                <a:cs typeface="+mn-cs"/>
              </a:rPr>
              <a:t>There are several instructions for unpacking data by sign or zero extending bytes to halfwords or words, and halfwords to words.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Status register access instructions: </a:t>
            </a:r>
            <a:r>
              <a:rPr lang="en-US" sz="1200" kern="1200" dirty="0" smtClean="0">
                <a:solidFill>
                  <a:schemeClr val="tx1"/>
                </a:solidFill>
                <a:latin typeface="Times New Roman" pitchFamily="-1" charset="0"/>
                <a:ea typeface="+mn-ea"/>
                <a:cs typeface="+mn-cs"/>
              </a:rPr>
              <a:t>ARM provides the ability to read and also to write portions of the status register. </a:t>
            </a:r>
          </a:p>
          <a:p>
            <a:endParaRPr lang="en-US" dirty="0"/>
          </a:p>
        </p:txBody>
      </p:sp>
    </p:spTree>
    <p:extLst>
      <p:ext uri="{BB962C8B-B14F-4D97-AF65-F5344CB8AC3E}">
        <p14:creationId xmlns:p14="http://schemas.microsoft.com/office/powerpoint/2010/main" val="740654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ARM architecture defines four condition flags that are stored in the program status register: N, Z, C, and V (Negative, Zero, Carry and Overflow), with meanings essentially the same as the S, Z, C, and V flags </a:t>
            </a:r>
            <a:endParaRPr lang="en-US" dirty="0" smtClean="0"/>
          </a:p>
          <a:p>
            <a:r>
              <a:rPr lang="en-US" sz="1200" kern="1200" dirty="0" smtClean="0">
                <a:solidFill>
                  <a:schemeClr val="tx1"/>
                </a:solidFill>
                <a:latin typeface="Times New Roman" pitchFamily="-1" charset="0"/>
                <a:ea typeface="+mn-ea"/>
                <a:cs typeface="+mn-cs"/>
              </a:rPr>
              <a:t>in the x86 architecture. These four flags constitute a condition code in ARM. Table 12.12 shows the combination of conditions for which conditional execution is defined.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two unusual aspects to the use of condition codes in ARM: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All instructions, not just branch instructions, include a condition code field, which means that virtually all instructions may be conditionally executed. Any combination of flag settings except 1110 or 1111 in an instruction’s condition code field signifies that the instruction will be executed only if the condition is met.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All data processing instructions (arithmetic, logical) includes an S bit that signifies whether the instruction updates the condition flags.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use of conditional execution and conditional setting of the condition flags </a:t>
            </a:r>
          </a:p>
          <a:p>
            <a:r>
              <a:rPr lang="en-US" sz="1200" kern="1200" dirty="0" smtClean="0">
                <a:solidFill>
                  <a:schemeClr val="tx1"/>
                </a:solidFill>
                <a:latin typeface="Times New Roman" pitchFamily="-1" charset="0"/>
                <a:ea typeface="+mn-ea"/>
                <a:cs typeface="+mn-cs"/>
              </a:rPr>
              <a:t>helps in the design of shorter programs that use less memory. On the other hand, all instructions include 4 bits for the condition code, so there is a trade-off in that fewer bits in the 32-bit instruction are available for opcode and operands. Because the ARM is a RISC design that relies heavily on register addressing, this seems to be a reasonable trade-off. </a:t>
            </a:r>
            <a:endParaRPr lang="en-US" dirty="0" smtClean="0"/>
          </a:p>
          <a:p>
            <a:endParaRPr lang="en-US" dirty="0"/>
          </a:p>
        </p:txBody>
      </p:sp>
    </p:spTree>
    <p:extLst>
      <p:ext uri="{BB962C8B-B14F-4D97-AF65-F5344CB8AC3E}">
        <p14:creationId xmlns:p14="http://schemas.microsoft.com/office/powerpoint/2010/main" val="84425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extLst>
      <p:ext uri="{BB962C8B-B14F-4D97-AF65-F5344CB8AC3E}">
        <p14:creationId xmlns:p14="http://schemas.microsoft.com/office/powerpoint/2010/main" val="2827849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extLst>
      <p:ext uri="{BB962C8B-B14F-4D97-AF65-F5344CB8AC3E}">
        <p14:creationId xmlns:p14="http://schemas.microsoft.com/office/powerpoint/2010/main" val="153622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extLst>
      <p:ext uri="{BB962C8B-B14F-4D97-AF65-F5344CB8AC3E}">
        <p14:creationId xmlns:p14="http://schemas.microsoft.com/office/powerpoint/2010/main" val="383129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211085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383733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211234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12/29/2016</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12/29/2016</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12/29/2016</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12/29/2016</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12/29/2016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12/29/2016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12/29/2016</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12/29/2016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12/29/2016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12/29/2016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d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41.pdf"/><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47.pd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533400"/>
            <a:ext cx="7556313" cy="111610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(Nonbranching</a:t>
            </a:r>
            <a:r>
              <a:rPr lang="en-US" sz="3200" cap="all" dirty="0" smtClean="0">
                <a:effectLst>
                  <a:outerShdw blurRad="38100" dist="38100" dir="2700000" algn="tl">
                    <a:srgbClr val="000000">
                      <a:alpha val="43137"/>
                    </a:srgbClr>
                  </a:outerShdw>
                </a:effectLst>
              </a:rPr>
              <a:t> </a:t>
            </a:r>
            <a:r>
              <a:rPr lang="en-US" sz="3200" dirty="0" smtClean="0">
                <a:effectLst>
                  <a:outerShdw blurRad="38100" dist="38100" dir="2700000" algn="tl">
                    <a:srgbClr val="000000">
                      <a:alpha val="43137"/>
                    </a:srgbClr>
                  </a:outerShdw>
                </a:effectLst>
              </a:rPr>
              <a:t>Instructions) </a:t>
            </a:r>
            <a:endParaRPr lang="en-US" sz="32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5385" y="2686050"/>
            <a:ext cx="8720015" cy="2125504"/>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381000" y="4800600"/>
            <a:ext cx="7132320" cy="83820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84188"/>
            <a:ext cx="9144000" cy="1116012"/>
          </a:xfrm>
          <a:noFill/>
          <a:ln/>
        </p:spPr>
        <p:txBody>
          <a:bodyPr lIns="90488" tIns="44450" rIns="90488" bIns="44450"/>
          <a:lstStyle/>
          <a:p>
            <a:pPr algn="ctr"/>
            <a:r>
              <a:rPr lang="en-US" dirty="0">
                <a:effectLst>
                  <a:outerShdw blurRad="38100" dist="38100" dir="2700000" algn="tl">
                    <a:srgbClr val="000000">
                      <a:alpha val="43137"/>
                    </a:srgbClr>
                  </a:outerShdw>
                </a:effectLst>
              </a:rPr>
              <a:t>Types of </a:t>
            </a:r>
            <a:r>
              <a:rPr lang="en-US" dirty="0" smtClean="0">
                <a:effectLst>
                  <a:outerShdw blurRad="38100" dist="38100" dir="2700000" algn="tl">
                    <a:srgbClr val="000000">
                      <a:alpha val="43137"/>
                    </a:srgbClr>
                  </a:outerShdw>
                </a:effectLst>
              </a:rPr>
              <a:t>Operands</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Numbers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828800"/>
            <a:ext cx="7556313" cy="4572000"/>
          </a:xfrm>
        </p:spPr>
        <p:txBody>
          <a:bodyPr>
            <a:normAutofit fontScale="92500" lnSpcReduction="10000"/>
          </a:bodyPr>
          <a:lstStyle/>
          <a:p>
            <a:r>
              <a:rPr lang="en-US" dirty="0" smtClean="0"/>
              <a:t>All machine languages include numeric data types</a:t>
            </a:r>
          </a:p>
          <a:p>
            <a:r>
              <a:rPr lang="en-US" dirty="0" smtClean="0"/>
              <a:t>Numbers stored in a computer are limited:</a:t>
            </a:r>
          </a:p>
          <a:p>
            <a:pPr lvl="1"/>
            <a:r>
              <a:rPr lang="en-US" dirty="0" smtClean="0"/>
              <a:t>Limit to the magnitude of numbers representable on a machine</a:t>
            </a:r>
          </a:p>
          <a:p>
            <a:pPr lvl="1"/>
            <a:r>
              <a:rPr lang="en-US" dirty="0" smtClean="0"/>
              <a:t>In the case of floating-point numbers, a limit to their precision</a:t>
            </a:r>
          </a:p>
          <a:p>
            <a:pPr marL="228600" lvl="1">
              <a:spcBef>
                <a:spcPts val="2000"/>
              </a:spcBef>
              <a:buClr>
                <a:schemeClr val="accent1"/>
              </a:buClr>
            </a:pPr>
            <a:r>
              <a:rPr lang="en-US" sz="2000" dirty="0" smtClean="0"/>
              <a:t>Three types of numerical data are common in computers:</a:t>
            </a:r>
          </a:p>
          <a:p>
            <a:pPr lvl="1"/>
            <a:r>
              <a:rPr lang="en-US" dirty="0" smtClean="0"/>
              <a:t>Binary integer or binary fixed point</a:t>
            </a:r>
          </a:p>
          <a:p>
            <a:pPr lvl="1"/>
            <a:r>
              <a:rPr lang="en-US" dirty="0" smtClean="0"/>
              <a:t>Binary floating point</a:t>
            </a:r>
          </a:p>
          <a:p>
            <a:pPr lvl="1"/>
            <a:r>
              <a:rPr lang="en-US" dirty="0" smtClean="0"/>
              <a:t>Decimal</a:t>
            </a:r>
          </a:p>
          <a:p>
            <a:pPr marL="228600" lvl="1">
              <a:spcBef>
                <a:spcPts val="2000"/>
              </a:spcBef>
              <a:buClr>
                <a:schemeClr val="accent1"/>
              </a:buClr>
            </a:pPr>
            <a:r>
              <a:rPr lang="en-US" sz="2000" dirty="0" smtClean="0"/>
              <a:t>Packed decimal</a:t>
            </a:r>
          </a:p>
          <a:p>
            <a:pPr lvl="1"/>
            <a:r>
              <a:rPr lang="en-US" sz="1838" dirty="0" smtClean="0"/>
              <a:t>Each decimal digit is represented by a 4-bit code with two digits stored per byte </a:t>
            </a:r>
          </a:p>
          <a:p>
            <a:pPr lvl="1"/>
            <a:r>
              <a:rPr lang="en-US" sz="1838" dirty="0" smtClean="0"/>
              <a:t>To form numbers 4-bit codes are strung together, usually in multiples of 8 bits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Characters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76400"/>
            <a:ext cx="7556313" cy="5181600"/>
          </a:xfrm>
        </p:spPr>
        <p:txBody>
          <a:bodyPr>
            <a:normAutofit/>
          </a:bodyPr>
          <a:lstStyle/>
          <a:p>
            <a:r>
              <a:rPr lang="en-US" dirty="0" smtClean="0"/>
              <a:t>A common form of data is text or character strings</a:t>
            </a:r>
          </a:p>
          <a:p>
            <a:r>
              <a:rPr lang="en-US" dirty="0" smtClean="0"/>
              <a:t>Textual data in character form cannot be easily stored or transmitted by data processing and communications systems because they are designed for binary data</a:t>
            </a:r>
          </a:p>
          <a:p>
            <a:r>
              <a:rPr lang="en-US" dirty="0" smtClean="0"/>
              <a:t>Most commonly used character code is the International Reference Alphabet (IRA)</a:t>
            </a:r>
          </a:p>
          <a:p>
            <a:pPr lvl="1"/>
            <a:r>
              <a:rPr lang="en-US" dirty="0" smtClean="0"/>
              <a:t>Referred to in the United States as the American Standard Code for Information Interchange (ASCII)</a:t>
            </a:r>
          </a:p>
          <a:p>
            <a:pPr marL="228600" lvl="1">
              <a:spcBef>
                <a:spcPts val="2000"/>
              </a:spcBef>
              <a:buClr>
                <a:schemeClr val="accent1"/>
              </a:buClr>
            </a:pPr>
            <a:r>
              <a:rPr lang="en-US" sz="2000" dirty="0" smtClean="0"/>
              <a:t>Another code used to encode characters is the Extended Binary Coded Decimal Interchange Code (EBCDIC)</a:t>
            </a:r>
          </a:p>
          <a:p>
            <a:pPr lvl="1"/>
            <a:r>
              <a:rPr lang="en-US" dirty="0" smtClean="0"/>
              <a:t>EBCDIC is used on IBM mainframes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Logical Data</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An </a:t>
            </a:r>
            <a:r>
              <a:rPr lang="en-US" i="1" dirty="0" smtClean="0"/>
              <a:t>n</a:t>
            </a:r>
            <a:r>
              <a:rPr lang="en-US" dirty="0" smtClean="0"/>
              <a:t>-bit unit consisting of </a:t>
            </a:r>
            <a:r>
              <a:rPr lang="en-US" i="1" dirty="0" smtClean="0"/>
              <a:t>n </a:t>
            </a:r>
            <a:r>
              <a:rPr lang="en-US" dirty="0" smtClean="0"/>
              <a:t>1-bit items of data, each item having the value 0 or 1</a:t>
            </a:r>
          </a:p>
          <a:p>
            <a:r>
              <a:rPr lang="en-US" dirty="0" smtClean="0"/>
              <a:t>Two advantages to bit-oriented view:</a:t>
            </a:r>
          </a:p>
          <a:p>
            <a:pPr lvl="1"/>
            <a:r>
              <a:rPr lang="en-US" dirty="0" smtClean="0"/>
              <a:t>Memory can be used most efficiently for storing an array of Boolean or binary data items in which each item can take on only the values 1 (true) and 0 (false)</a:t>
            </a:r>
          </a:p>
          <a:p>
            <a:pPr lvl="1"/>
            <a:r>
              <a:rPr lang="en-US" dirty="0" smtClean="0"/>
              <a:t>To manipulate the bits of a data item</a:t>
            </a:r>
          </a:p>
          <a:p>
            <a:pPr lvl="2"/>
            <a:r>
              <a:rPr lang="en-US" dirty="0" smtClean="0"/>
              <a:t>If floating-point operations are implemented in software, we need to be able to shift significant bits in some operations</a:t>
            </a:r>
          </a:p>
          <a:p>
            <a:pPr lvl="2"/>
            <a:r>
              <a:rPr lang="en-US" dirty="0" smtClean="0"/>
              <a:t>To convert from IRA to packed decimal, we need to extract the rightmost 4 bits of each byte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x86 Data Types</a:t>
            </a:r>
            <a:endParaRPr lang="en-US" dirty="0">
              <a:effectLst>
                <a:outerShdw blurRad="38100" dist="38100" dir="2700000" algn="tl">
                  <a:srgbClr val="000000">
                    <a:alpha val="43137"/>
                  </a:srgbClr>
                </a:outerShdw>
              </a:effectLst>
            </a:endParaRPr>
          </a:p>
        </p:txBody>
      </p:sp>
      <p:sp>
        <p:nvSpPr>
          <p:cNvPr id="7" name="Text Placeholder 6"/>
          <p:cNvSpPr>
            <a:spLocks noGrp="1"/>
          </p:cNvSpPr>
          <p:nvPr>
            <p:ph type="body" idx="1"/>
          </p:nvPr>
        </p:nvSpPr>
        <p:spPr>
          <a:xfrm>
            <a:off x="6858000" y="2133600"/>
            <a:ext cx="1981200" cy="2286000"/>
          </a:xfrm>
        </p:spPr>
        <p:txBody>
          <a:bodyPr>
            <a:noAutofit/>
          </a:bodyPr>
          <a:lstStyle/>
          <a:p>
            <a:pPr algn="ctr"/>
            <a:r>
              <a:rPr lang="en-US" sz="2800" b="1" dirty="0" smtClean="0">
                <a:effectLst>
                  <a:outerShdw blurRad="38100" dist="38100" dir="2700000" algn="tl">
                    <a:srgbClr val="000000">
                      <a:alpha val="43137"/>
                    </a:srgbClr>
                  </a:outerShdw>
                </a:effectLst>
              </a:rPr>
              <a:t>Table 12.2 </a:t>
            </a:r>
          </a:p>
          <a:p>
            <a:endParaRPr lang="en-US" sz="2800" b="1" dirty="0" smtClean="0">
              <a:effectLst>
                <a:outerShdw blurRad="38100" dist="38100" dir="2700000" algn="tl">
                  <a:srgbClr val="000000">
                    <a:alpha val="43137"/>
                  </a:srgbClr>
                </a:outerShdw>
              </a:effectLst>
            </a:endParaRPr>
          </a:p>
          <a:p>
            <a:pPr algn="ctr"/>
            <a:r>
              <a:rPr lang="en-US" sz="2800" b="1" dirty="0" smtClean="0">
                <a:effectLst>
                  <a:outerShdw blurRad="38100" dist="38100" dir="2700000" algn="tl">
                    <a:srgbClr val="000000">
                      <a:alpha val="43137"/>
                    </a:srgbClr>
                  </a:outerShdw>
                </a:effectLst>
              </a:rPr>
              <a:t>x86 Data Types</a:t>
            </a:r>
            <a:r>
              <a:rPr lang="en-US" sz="2800" dirty="0" smtClean="0">
                <a:effectLst>
                  <a:outerShdw blurRad="38100" dist="38100" dir="2700000" algn="tl">
                    <a:srgbClr val="000000">
                      <a:alpha val="43137"/>
                    </a:srgbClr>
                  </a:outerShdw>
                </a:effectLst>
              </a:rPr>
              <a:t> </a:t>
            </a:r>
            <a:endParaRPr lang="en-US" sz="2800" dirty="0">
              <a:effectLst>
                <a:outerShdw blurRad="38100" dist="38100" dir="2700000" algn="tl">
                  <a:srgbClr val="000000">
                    <a:alpha val="43137"/>
                  </a:srgbClr>
                </a:outerShdw>
              </a:effectLst>
            </a:endParaRPr>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762000" y="304800"/>
            <a:ext cx="6096000" cy="6375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x86 Numeric Data Formats</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b="8182"/>
              <a:stretch>
                <a:fillRect/>
              </a:stretch>
            </p:blipFill>
          </mc:Choice>
          <mc:Fallback>
            <p:blipFill>
              <a:blip r:embed="rId4"/>
              <a:srcRect l="7059" t="9091" b="8182"/>
              <a:stretch>
                <a:fillRect/>
              </a:stretch>
            </p:blipFill>
          </mc:Fallback>
        </mc:AlternateContent>
        <p:spPr>
          <a:xfrm>
            <a:off x="3657600" y="0"/>
            <a:ext cx="5652903" cy="651162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481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4820" name="Rectangle 4"/>
          <p:cNvSpPr>
            <a:spLocks noGrp="1" noChangeArrowheads="1"/>
          </p:cNvSpPr>
          <p:nvPr>
            <p:ph type="title"/>
          </p:nvPr>
        </p:nvSpPr>
        <p:spPr>
          <a:noFill/>
          <a:ln/>
        </p:spPr>
        <p:txBody>
          <a:bodyPr lIns="90488" tIns="44450" rIns="90488" bIns="44450"/>
          <a:lstStyle/>
          <a:p>
            <a:r>
              <a:rPr lang="en-US" dirty="0" smtClean="0">
                <a:effectLst>
                  <a:outerShdw blurRad="38100" dist="38100" dir="2700000" algn="tl">
                    <a:srgbClr val="000000">
                      <a:alpha val="43137"/>
                    </a:srgbClr>
                  </a:outerShdw>
                </a:effectLst>
              </a:rPr>
              <a:t>Single-Instruction-Multiple-Data (SIMD) </a:t>
            </a:r>
            <a:r>
              <a:rPr lang="en-US" dirty="0">
                <a:effectLst>
                  <a:outerShdw blurRad="38100" dist="38100" dir="2700000" algn="tl">
                    <a:srgbClr val="000000">
                      <a:alpha val="43137"/>
                    </a:srgbClr>
                  </a:outerShdw>
                </a:effectLst>
              </a:rPr>
              <a:t>Data Types</a:t>
            </a:r>
          </a:p>
        </p:txBody>
      </p:sp>
      <p:sp>
        <p:nvSpPr>
          <p:cNvPr id="34821" name="Rectangle 5"/>
          <p:cNvSpPr>
            <a:spLocks noGrp="1" noChangeArrowheads="1"/>
          </p:cNvSpPr>
          <p:nvPr>
            <p:ph idx="1"/>
          </p:nvPr>
        </p:nvSpPr>
        <p:spPr>
          <a:xfrm>
            <a:off x="533400" y="2362200"/>
            <a:ext cx="7556313" cy="4724400"/>
          </a:xfrm>
          <a:noFill/>
          <a:ln/>
        </p:spPr>
        <p:txBody>
          <a:bodyPr lIns="90488" tIns="44450" rIns="90488" bIns="44450">
            <a:normAutofit/>
          </a:bodyPr>
          <a:lstStyle/>
          <a:p>
            <a:pPr>
              <a:lnSpc>
                <a:spcPct val="80000"/>
              </a:lnSpc>
            </a:pPr>
            <a:r>
              <a:rPr lang="en-US" sz="1800" dirty="0" smtClean="0"/>
              <a:t>Introduced to the x86 architecture as part of the extensions of the instruction set to optimize performance of multimedia applications</a:t>
            </a:r>
          </a:p>
          <a:p>
            <a:pPr>
              <a:lnSpc>
                <a:spcPct val="80000"/>
              </a:lnSpc>
            </a:pPr>
            <a:r>
              <a:rPr lang="en-US" sz="1800" dirty="0" smtClean="0"/>
              <a:t>These extensions include MMX (multimedia extensions) and SSE (streaming SIMD extensions)</a:t>
            </a:r>
          </a:p>
          <a:p>
            <a:pPr>
              <a:lnSpc>
                <a:spcPct val="80000"/>
              </a:lnSpc>
            </a:pPr>
            <a:r>
              <a:rPr lang="en-US" sz="1800" dirty="0" smtClean="0"/>
              <a:t>Data types:</a:t>
            </a:r>
          </a:p>
          <a:p>
            <a:pPr lvl="1">
              <a:lnSpc>
                <a:spcPct val="80000"/>
              </a:lnSpc>
            </a:pPr>
            <a:r>
              <a:rPr lang="en-US" sz="1600" dirty="0" smtClean="0"/>
              <a:t>Packed byte and packed byte integer</a:t>
            </a:r>
          </a:p>
          <a:p>
            <a:pPr lvl="1">
              <a:lnSpc>
                <a:spcPct val="80000"/>
              </a:lnSpc>
            </a:pPr>
            <a:r>
              <a:rPr lang="en-US" sz="1600" dirty="0" smtClean="0"/>
              <a:t>Packed word and packed word integer</a:t>
            </a:r>
          </a:p>
          <a:p>
            <a:pPr lvl="1">
              <a:lnSpc>
                <a:spcPct val="80000"/>
              </a:lnSpc>
            </a:pPr>
            <a:r>
              <a:rPr lang="en-US" sz="1600" dirty="0" smtClean="0"/>
              <a:t>Packed doubleword and packed doubleword integer</a:t>
            </a:r>
          </a:p>
          <a:p>
            <a:pPr lvl="1">
              <a:lnSpc>
                <a:spcPct val="80000"/>
              </a:lnSpc>
            </a:pPr>
            <a:r>
              <a:rPr lang="en-US" sz="1600" dirty="0" smtClean="0"/>
              <a:t>Packed quadword and packed quadword integer</a:t>
            </a:r>
          </a:p>
          <a:p>
            <a:pPr lvl="1">
              <a:lnSpc>
                <a:spcPct val="80000"/>
              </a:lnSpc>
            </a:pPr>
            <a:r>
              <a:rPr lang="en-US" sz="1600" dirty="0" smtClean="0"/>
              <a:t>Packed single-precision floating-point and packed double-precision floating-point</a:t>
            </a:r>
            <a:endParaRPr lang="en-US" sz="1600"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28600" y="228600"/>
            <a:ext cx="8610600" cy="963612"/>
          </a:xfrm>
        </p:spPr>
        <p:txBody>
          <a:bodyPr/>
          <a:lstStyle/>
          <a:p>
            <a:r>
              <a:rPr lang="en-GB" dirty="0">
                <a:effectLst>
                  <a:outerShdw blurRad="38100" dist="38100" dir="2700000" algn="tl">
                    <a:srgbClr val="000000">
                      <a:alpha val="43137"/>
                    </a:srgbClr>
                  </a:outerShdw>
                </a:effectLst>
              </a:rPr>
              <a:t>ARM Data Types</a:t>
            </a:r>
          </a:p>
        </p:txBody>
      </p:sp>
      <p:graphicFrame>
        <p:nvGraphicFramePr>
          <p:cNvPr id="17" name="Content Placeholder 16"/>
          <p:cNvGraphicFramePr>
            <a:graphicFrameLocks noGrp="1"/>
          </p:cNvGraphicFramePr>
          <p:nvPr>
            <p:ph idx="4294967295"/>
          </p:nvPr>
        </p:nvGraphicFramePr>
        <p:xfrm>
          <a:off x="0" y="990600"/>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648200"/>
            <a:ext cx="6191157" cy="833718"/>
          </a:xfrm>
        </p:spPr>
        <p:txBody>
          <a:bodyPr>
            <a:noAutofit/>
          </a:bodyPr>
          <a:lstStyle/>
          <a:p>
            <a:r>
              <a:rPr lang="en-US" sz="5400" dirty="0" smtClean="0">
                <a:effectLst>
                  <a:outerShdw blurRad="38100" dist="38100" dir="2700000" algn="tl">
                    <a:srgbClr val="000000">
                      <a:alpha val="43137"/>
                    </a:srgbClr>
                  </a:outerShdw>
                </a:effectLst>
              </a:rPr>
              <a:t>Chapter 12</a:t>
            </a:r>
            <a:endParaRPr lang="en-US" sz="5400" dirty="0">
              <a:effectLst>
                <a:outerShdw blurRad="38100" dist="38100" dir="2700000" algn="tl">
                  <a:srgbClr val="000000">
                    <a:alpha val="43137"/>
                  </a:srgbClr>
                </a:outerShdw>
              </a:effectLst>
            </a:endParaRPr>
          </a:p>
        </p:txBody>
      </p:sp>
      <p:sp>
        <p:nvSpPr>
          <p:cNvPr id="7" name="Text Placeholder 10"/>
          <p:cNvSpPr>
            <a:spLocks noGrp="1"/>
          </p:cNvSpPr>
          <p:nvPr>
            <p:ph type="body" sz="half" idx="2"/>
          </p:nvPr>
        </p:nvSpPr>
        <p:spPr>
          <a:xfrm>
            <a:off x="533400" y="5410200"/>
            <a:ext cx="6191157" cy="1219200"/>
          </a:xfrm>
        </p:spPr>
        <p:txBody>
          <a:bodyPr>
            <a:noAutofit/>
          </a:bodyPr>
          <a:lstStyle/>
          <a:p>
            <a:r>
              <a:rPr lang="en-US" sz="3200" dirty="0" smtClean="0"/>
              <a:t>Instruction Sets:</a:t>
            </a:r>
          </a:p>
          <a:p>
            <a:r>
              <a:rPr lang="en-US" sz="3200" dirty="0" smtClean="0"/>
              <a:t>Characteristics and Functions</a:t>
            </a:r>
            <a:endParaRPr lang="en-US" sz="32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ARM Endian Support</a:t>
            </a:r>
          </a:p>
        </p:txBody>
      </p:sp>
      <p:pic>
        <p:nvPicPr>
          <p:cNvPr id="6" name="Picture 5"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21818"/>
              <a:stretch>
                <a:fillRect/>
              </a:stretch>
            </p:blipFill>
          </mc:Choice>
          <mc:Fallback>
            <p:blipFill>
              <a:blip r:embed="rId4"/>
              <a:srcRect t="25455" b="21818"/>
              <a:stretch>
                <a:fillRect/>
              </a:stretch>
            </p:blipFill>
          </mc:Fallback>
        </mc:AlternateContent>
        <p:spPr>
          <a:xfrm>
            <a:off x="0" y="618649"/>
            <a:ext cx="9144000" cy="623935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28600" y="914400"/>
            <a:ext cx="2819400" cy="3733800"/>
          </a:xfrm>
          <a:noFill/>
          <a:ln/>
        </p:spPr>
        <p:txBody>
          <a:bodyPr lIns="90488" tIns="44450" rIns="90488" bIns="44450">
            <a:normAutofit/>
          </a:bodyPr>
          <a:lstStyle/>
          <a:p>
            <a:pPr algn="ct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Table 12.3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Common Instruction Set Operations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(page 1 of 2) </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124200" y="184190"/>
            <a:ext cx="5854700" cy="6588065"/>
          </a:xfrm>
          <a:prstGeom prst="rect">
            <a:avLst/>
          </a:prstGeom>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28600" y="914400"/>
            <a:ext cx="2514600" cy="3733800"/>
          </a:xfrm>
          <a:noFill/>
          <a:ln/>
        </p:spPr>
        <p:txBody>
          <a:bodyPr lIns="90488" tIns="44450" rIns="90488" bIns="44450">
            <a:normAutofit/>
          </a:bodyPr>
          <a:lstStyle/>
          <a:p>
            <a:pPr algn="ct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Table 12.3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Common Instruction Set Operations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(page 2 of 2) </a:t>
            </a:r>
            <a:endParaRPr lang="en-US" dirty="0">
              <a:effectLst>
                <a:outerShdw blurRad="38100" dist="38100" dir="2700000" algn="tl">
                  <a:srgbClr val="000000">
                    <a:alpha val="43137"/>
                  </a:srgbClr>
                </a:outerShdw>
              </a:effectLst>
            </a:endParaRPr>
          </a:p>
        </p:txBody>
      </p:sp>
      <p:sp>
        <p:nvSpPr>
          <p:cNvPr id="11" name="TextBox 10"/>
          <p:cNvSpPr txBox="1"/>
          <p:nvPr/>
        </p:nvSpPr>
        <p:spPr>
          <a:xfrm>
            <a:off x="99391" y="4991652"/>
            <a:ext cx="184666" cy="461665"/>
          </a:xfrm>
          <a:prstGeom prst="rect">
            <a:avLst/>
          </a:prstGeom>
          <a:noFill/>
        </p:spPr>
        <p:txBody>
          <a:bodyPr wrap="none" rtlCol="0">
            <a:spAutoFit/>
          </a:bodyPr>
          <a:lstStyle/>
          <a:p>
            <a:endParaRPr lang="en-US" dirty="0"/>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667000" y="228599"/>
            <a:ext cx="6248400" cy="6549529"/>
          </a:xfrm>
          <a:prstGeom prst="rect">
            <a:avLst/>
          </a:prstGeom>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302559"/>
            <a:ext cx="8753475" cy="555544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304800" y="14478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116012"/>
          </a:xfrm>
        </p:spPr>
        <p:txBody>
          <a:bodyPr/>
          <a:lstStyle/>
          <a:p>
            <a:pPr algn="ctr"/>
            <a:r>
              <a:rPr lang="en-US" sz="2800" dirty="0" smtClean="0">
                <a:effectLst>
                  <a:outerShdw blurRad="38100" dist="38100" dir="2700000" algn="tl">
                    <a:srgbClr val="000000">
                      <a:alpha val="43137"/>
                    </a:srgbClr>
                  </a:outerShdw>
                </a:effectLst>
              </a:rPr>
              <a:t>Table 12.5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Examples of IBM EAS/390 Data Transfer Operations </a:t>
            </a:r>
            <a:endParaRPr lang="en-US" sz="28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219200" y="1529727"/>
            <a:ext cx="6858000" cy="53833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609600" y="990600"/>
            <a:ext cx="5562600" cy="5334000"/>
          </a:xfrm>
          <a:noFill/>
          <a:ln/>
        </p:spPr>
        <p:txBody>
          <a:bodyPr lIns="90488" tIns="44450" rIns="90488" bIns="44450">
            <a:normAutofit/>
          </a:bodyPr>
          <a:lstStyle/>
          <a:p>
            <a:pPr marL="228600" indent="-228600">
              <a:lnSpc>
                <a:spcPct val="80000"/>
              </a:lnSpc>
              <a:buClr>
                <a:schemeClr val="bg2"/>
              </a:buClr>
              <a:buFont typeface="Wingdings" pitchFamily="2" charset="2"/>
              <a:buChar char="n"/>
            </a:pPr>
            <a:r>
              <a:rPr lang="en-US" sz="18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1800" dirty="0" smtClean="0"/>
              <a:t>These are provided for signed integer (fixed-point) numbers</a:t>
            </a:r>
          </a:p>
          <a:p>
            <a:pPr marL="228600" indent="-228600">
              <a:lnSpc>
                <a:spcPct val="80000"/>
              </a:lnSpc>
              <a:buClr>
                <a:schemeClr val="bg2"/>
              </a:buClr>
              <a:buFont typeface="Wingdings" pitchFamily="2" charset="2"/>
              <a:buChar char="n"/>
            </a:pPr>
            <a:r>
              <a:rPr lang="en-US" sz="18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1800" dirty="0" smtClean="0"/>
              <a:t>Other possible operations include a variety of single-operand instructions:</a:t>
            </a:r>
          </a:p>
          <a:p>
            <a:pPr lvl="1" indent="-228600">
              <a:buFont typeface="Wingdings" pitchFamily="2" charset="2"/>
              <a:buChar char="n"/>
            </a:pPr>
            <a:r>
              <a:rPr lang="en-US" sz="1800" dirty="0" smtClean="0">
                <a:solidFill>
                  <a:schemeClr val="bg1"/>
                </a:solidFill>
              </a:rPr>
              <a:t>Absolute</a:t>
            </a:r>
          </a:p>
          <a:p>
            <a:pPr marL="685800" lvl="2" indent="-228600">
              <a:buClr>
                <a:schemeClr val="bg2"/>
              </a:buClr>
              <a:buFont typeface="Wingdings" pitchFamily="2" charset="2"/>
              <a:buChar char="n"/>
            </a:pPr>
            <a:r>
              <a:rPr lang="en-US" sz="1600" dirty="0" smtClean="0">
                <a:solidFill>
                  <a:srgbClr val="FFFFFF"/>
                </a:solidFill>
              </a:rPr>
              <a:t>Take the absolute value of the operand</a:t>
            </a:r>
          </a:p>
          <a:p>
            <a:pPr lvl="1" indent="-228600">
              <a:buFont typeface="Wingdings" pitchFamily="2" charset="2"/>
              <a:buChar char="n"/>
            </a:pPr>
            <a:r>
              <a:rPr lang="en-US" sz="1800" dirty="0" smtClean="0">
                <a:solidFill>
                  <a:schemeClr val="bg1"/>
                </a:solidFill>
              </a:rPr>
              <a:t>Negate</a:t>
            </a:r>
          </a:p>
          <a:p>
            <a:pPr marL="685800" lvl="2" indent="-228600">
              <a:buClr>
                <a:schemeClr val="bg2"/>
              </a:buClr>
              <a:buFont typeface="Wingdings" pitchFamily="2" charset="2"/>
              <a:buChar char="n"/>
            </a:pPr>
            <a:r>
              <a:rPr lang="en-US" sz="1600" dirty="0" smtClean="0">
                <a:solidFill>
                  <a:srgbClr val="FFFFFF"/>
                </a:solidFill>
              </a:rPr>
              <a:t>Negate the operand</a:t>
            </a:r>
          </a:p>
          <a:p>
            <a:pPr lvl="1" indent="-228600">
              <a:buFont typeface="Wingdings" pitchFamily="2" charset="2"/>
              <a:buChar char="n"/>
            </a:pPr>
            <a:r>
              <a:rPr lang="en-US" sz="1800" dirty="0" smtClean="0">
                <a:solidFill>
                  <a:schemeClr val="bg1"/>
                </a:solidFill>
              </a:rPr>
              <a:t>Increment</a:t>
            </a:r>
          </a:p>
          <a:p>
            <a:pPr marL="685800" lvl="2" indent="-228600">
              <a:buClr>
                <a:schemeClr val="bg2"/>
              </a:buClr>
              <a:buFont typeface="Wingdings" pitchFamily="2" charset="2"/>
              <a:buChar char="n"/>
            </a:pPr>
            <a:r>
              <a:rPr lang="en-US" sz="1600" dirty="0" smtClean="0">
                <a:solidFill>
                  <a:srgbClr val="FFFFFF"/>
                </a:solidFill>
              </a:rPr>
              <a:t>Add 1 to the operand</a:t>
            </a:r>
          </a:p>
          <a:p>
            <a:pPr lvl="1"/>
            <a:r>
              <a:rPr lang="en-US" sz="1800" dirty="0" smtClean="0">
                <a:solidFill>
                  <a:schemeClr val="bg1"/>
                </a:solidFill>
              </a:rPr>
              <a:t>Decrement</a:t>
            </a:r>
            <a:r>
              <a:rPr lang="en-US" dirty="0" smtClean="0">
                <a:solidFill>
                  <a:schemeClr val="bg1"/>
                </a:solidFill>
              </a:rPr>
              <a:t> </a:t>
            </a:r>
          </a:p>
          <a:p>
            <a:pPr marL="685800" lvl="2" indent="-228600">
              <a:buClr>
                <a:schemeClr val="bg2"/>
              </a:buClr>
              <a:buFont typeface="Wingdings" pitchFamily="2" charset="2"/>
              <a:buChar char="n"/>
            </a:pPr>
            <a:r>
              <a:rPr lang="en-US" sz="16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idx="4294967295"/>
          </p:nvPr>
        </p:nvSpPr>
        <p:spPr>
          <a:xfrm>
            <a:off x="0" y="762000"/>
            <a:ext cx="9144000" cy="1116012"/>
          </a:xfrm>
          <a:noFill/>
          <a:ln/>
        </p:spPr>
        <p:txBody>
          <a:bodyPr lIns="90488" tIns="44450" rIns="90488" bIns="44450"/>
          <a:lstStyle/>
          <a:p>
            <a:pPr algn="ctr"/>
            <a:r>
              <a:rPr lang="en-US" dirty="0">
                <a:effectLst>
                  <a:outerShdw blurRad="38100" dist="38100" dir="2700000" algn="tl">
                    <a:srgbClr val="000000">
                      <a:alpha val="43137"/>
                    </a:srgbClr>
                  </a:outerShdw>
                </a:effectLst>
              </a:rPr>
              <a:t>Logical</a:t>
            </a: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62455" y="2692400"/>
            <a:ext cx="9964026" cy="2413000"/>
          </a:xfrm>
          <a:prstGeom prst="rect">
            <a:avLst/>
          </a:prstGeom>
        </p:spPr>
      </p:pic>
      <p:sp>
        <p:nvSpPr>
          <p:cNvPr id="8" name="Rectangle 7"/>
          <p:cNvSpPr/>
          <p:nvPr/>
        </p:nvSpPr>
        <p:spPr>
          <a:xfrm>
            <a:off x="381000" y="5257800"/>
            <a:ext cx="8610600" cy="338554"/>
          </a:xfrm>
          <a:prstGeom prst="rect">
            <a:avLst/>
          </a:prstGeom>
        </p:spPr>
        <p:txBody>
          <a:bodyPr wrap="square">
            <a:spAutoFit/>
          </a:bodyPr>
          <a:lstStyle/>
          <a:p>
            <a:pPr algn="ctr"/>
            <a:r>
              <a:rPr lang="en-US" sz="1600" dirty="0">
                <a:latin typeface="+mn-lt"/>
              </a:rPr>
              <a:t>Table 12.6  Basic Logical Operations</a:t>
            </a:r>
            <a:r>
              <a:rPr lang="en-US" sz="1600" dirty="0" smtClean="0">
                <a:latin typeface="+mn-lt"/>
              </a:rPr>
              <a:t> </a:t>
            </a:r>
            <a:endParaRPr lang="en-US" sz="1600" dirty="0">
              <a:latin typeface="+mn-lt"/>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Shift and Rotate Operations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16471" b="3636"/>
              <a:stretch>
                <a:fillRect/>
              </a:stretch>
            </p:blipFill>
          </mc:Choice>
          <mc:Fallback>
            <p:blipFill>
              <a:blip r:embed="rId4"/>
              <a:srcRect l="14118" t="8182" r="16471" b="3636"/>
              <a:stretch>
                <a:fillRect/>
              </a:stretch>
            </p:blipFill>
          </mc:Fallback>
        </mc:AlternateContent>
        <p:spPr>
          <a:xfrm>
            <a:off x="4343400" y="0"/>
            <a:ext cx="4186809" cy="688346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410200"/>
            <a:ext cx="6191157"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Operations </a:t>
            </a:r>
            <a:endParaRPr lang="en-US" sz="32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85800" y="990600"/>
            <a:ext cx="8136898" cy="2667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Machine 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dirty="0" smtClean="0"/>
              <a:t>The operation of the processor is determined by the instructions it executes, referred to as </a:t>
            </a:r>
            <a:r>
              <a:rPr lang="en-US" i="1" dirty="0" smtClean="0"/>
              <a:t>machine instructions </a:t>
            </a:r>
            <a:r>
              <a:rPr lang="en-US" dirty="0" smtClean="0"/>
              <a:t>or </a:t>
            </a:r>
            <a:r>
              <a:rPr lang="en-US" i="1" dirty="0" smtClean="0"/>
              <a:t>computer instructions</a:t>
            </a:r>
          </a:p>
          <a:p>
            <a:r>
              <a:rPr lang="en-US" dirty="0" smtClean="0"/>
              <a:t>The collection of different instructions that the processor can execute is referred to as the processor’s </a:t>
            </a:r>
            <a:r>
              <a:rPr lang="en-US" i="1" dirty="0" smtClean="0"/>
              <a:t>instruction set</a:t>
            </a:r>
          </a:p>
          <a:p>
            <a:r>
              <a:rPr lang="en-US" dirty="0" smtClean="0"/>
              <a:t>Each instruction must contain the information required by the processor for execution</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5410200" y="1447800"/>
            <a:ext cx="2908300" cy="1116013"/>
          </a:xfrm>
          <a:noFill/>
          <a:ln/>
        </p:spPr>
        <p:txBody>
          <a:bodyPr lIns="90488" tIns="44450" rIns="90488" bIns="44450"/>
          <a:lstStyle/>
          <a:p>
            <a:r>
              <a:rPr lang="en-US" dirty="0">
                <a:effectLst>
                  <a:outerShdw blurRad="38100" dist="38100" dir="2700000" algn="tl">
                    <a:srgbClr val="000000">
                      <a:alpha val="43137"/>
                    </a:srgbClr>
                  </a:outerShdw>
                </a:effectLst>
              </a:rPr>
              <a:t>Conversion</a:t>
            </a:r>
          </a:p>
        </p:txBody>
      </p:sp>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noFill/>
          <a:ln/>
        </p:spPr>
        <p:txBody>
          <a:bodyPr lIns="90488" tIns="44450" rIns="90488" bIns="44450"/>
          <a:lstStyle/>
          <a:p>
            <a:pPr algn="ctr"/>
            <a:r>
              <a:rPr lang="en-US"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noFill/>
          <a:ln/>
        </p:spPr>
        <p:txBody>
          <a:bodyPr lIns="90488" tIns="44450" rIns="90488" bIns="44450"/>
          <a:lstStyle/>
          <a:p>
            <a:r>
              <a:rPr lang="en-US" dirty="0" smtClean="0"/>
              <a:t>Variety of approaches taken:</a:t>
            </a:r>
          </a:p>
          <a:p>
            <a:pPr lvl="1"/>
            <a:r>
              <a:rPr lang="en-US" dirty="0" smtClean="0"/>
              <a:t>Isolated programmed I/O</a:t>
            </a:r>
          </a:p>
          <a:p>
            <a:pPr lvl="1"/>
            <a:r>
              <a:rPr lang="en-US" dirty="0" smtClean="0"/>
              <a:t>Memory-mapped programmed I/O</a:t>
            </a:r>
          </a:p>
          <a:p>
            <a:pPr lvl="1"/>
            <a:r>
              <a:rPr lang="en-US" dirty="0" smtClean="0"/>
              <a:t>DMA</a:t>
            </a:r>
          </a:p>
          <a:p>
            <a:pPr lvl="1"/>
            <a:r>
              <a:rPr lang="en-US" dirty="0" smtClean="0"/>
              <a:t>Use of an I/O processor</a:t>
            </a:r>
          </a:p>
          <a:p>
            <a:pPr marL="228600" lvl="1">
              <a:spcBef>
                <a:spcPts val="2000"/>
              </a:spcBef>
              <a:buClr>
                <a:schemeClr val="accent1"/>
              </a:buClr>
            </a:pPr>
            <a:r>
              <a:rPr lang="en-US" sz="2000" dirty="0" smtClean="0"/>
              <a:t>Many implementations provide only a few I/O instructions, with the specific actions specified by parameters, codes, or command words</a:t>
            </a:r>
            <a:endParaRPr lang="en-US" sz="2000" dirty="0"/>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752600"/>
            <a:ext cx="7556313" cy="4648200"/>
          </a:xfrm>
          <a:noFill/>
          <a:ln/>
        </p:spPr>
        <p:txBody>
          <a:bodyPr lIns="90488" tIns="44450" rIns="90488" bIns="44450">
            <a:normAutofit/>
          </a:bodyPr>
          <a:lstStyle/>
          <a:p>
            <a:r>
              <a:rPr lang="en-US" dirty="0" smtClean="0"/>
              <a:t>Reasons why transfer-of-control operations are required:</a:t>
            </a:r>
          </a:p>
          <a:p>
            <a:pPr lvl="1"/>
            <a:r>
              <a:rPr lang="en-US" dirty="0" smtClean="0"/>
              <a:t>It is essential to be able to execute each instruction more than once</a:t>
            </a:r>
          </a:p>
          <a:p>
            <a:pPr lvl="1"/>
            <a:r>
              <a:rPr lang="en-US" dirty="0" smtClean="0"/>
              <a:t>Virtually all programs involve some decision making</a:t>
            </a:r>
          </a:p>
          <a:p>
            <a:pPr lvl="1"/>
            <a:r>
              <a:rPr lang="en-US" dirty="0" smtClean="0"/>
              <a:t>It helps if there are mechanisms for breaking the task up into smaller pieces that can be worked on one at a time</a:t>
            </a:r>
          </a:p>
          <a:p>
            <a:pPr marL="228600" lvl="1">
              <a:spcBef>
                <a:spcPts val="2000"/>
              </a:spcBef>
              <a:buClr>
                <a:schemeClr val="accent1"/>
              </a:buClr>
            </a:pPr>
            <a:r>
              <a:rPr lang="en-US" sz="2000" dirty="0" smtClean="0"/>
              <a:t>Most common transfer-of-control operations found in instruction sets:</a:t>
            </a:r>
          </a:p>
          <a:p>
            <a:pPr lvl="1"/>
            <a:r>
              <a:rPr lang="en-US" sz="1765" dirty="0" smtClean="0"/>
              <a:t>Branch</a:t>
            </a:r>
          </a:p>
          <a:p>
            <a:pPr lvl="1"/>
            <a:r>
              <a:rPr lang="en-US" sz="1765" dirty="0" smtClean="0"/>
              <a:t>Skip</a:t>
            </a:r>
          </a:p>
          <a:p>
            <a:pPr lvl="1"/>
            <a:r>
              <a:rPr lang="en-US" sz="1765" dirty="0" smtClean="0"/>
              <a:t>Procedure call</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600200"/>
            <a:ext cx="3255264" cy="1162050"/>
          </a:xfrm>
        </p:spPr>
        <p:txBody>
          <a:bodyPr/>
          <a:lstStyle/>
          <a:p>
            <a:pPr algn="ctr"/>
            <a:r>
              <a:rPr lang="en-GB" dirty="0">
                <a:effectLst>
                  <a:outerShdw blurRad="38100" dist="38100" dir="2700000" algn="tl">
                    <a:srgbClr val="000000">
                      <a:alpha val="43137"/>
                    </a:srgbClr>
                  </a:outerShdw>
                </a:effectLst>
              </a:rPr>
              <a:t>Branch</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Instruction</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18182" r="3529" b="21818"/>
              <a:stretch>
                <a:fillRect/>
              </a:stretch>
            </p:blipFill>
          </mc:Choice>
          <mc:Fallback>
            <p:blipFill>
              <a:blip r:embed="rId4"/>
              <a:srcRect l="8235" t="18182" r="3529" b="21818"/>
              <a:stretch>
                <a:fillRect/>
              </a:stretch>
            </p:blipFill>
          </mc:Fallback>
        </mc:AlternateContent>
        <p:spPr>
          <a:xfrm>
            <a:off x="3581400" y="762000"/>
            <a:ext cx="5801626" cy="510540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963612"/>
          </a:xfrm>
        </p:spPr>
        <p:txBody>
          <a:bodyPr/>
          <a:lstStyle/>
          <a:p>
            <a:pPr algn="ctr"/>
            <a:r>
              <a:rPr lang="en-US" dirty="0" smtClean="0">
                <a:effectLst>
                  <a:outerShdw blurRad="38100" dist="38100" dir="2700000" algn="tl">
                    <a:srgbClr val="000000">
                      <a:alpha val="43137"/>
                    </a:srgbClr>
                  </a:outerShdw>
                </a:effectLst>
              </a:rPr>
              <a:t>Skip Instructions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752600"/>
            <a:ext cx="7556313" cy="4648200"/>
          </a:xfrm>
        </p:spPr>
        <p:txBody>
          <a:bodyPr>
            <a:normAutofit fontScale="92500" lnSpcReduction="10000"/>
          </a:bodyPr>
          <a:lstStyle/>
          <a:p>
            <a:r>
              <a:rPr lang="en-US" dirty="0" smtClean="0"/>
              <a:t>Self-contained computer program that is incorporated into a larger program</a:t>
            </a:r>
          </a:p>
          <a:p>
            <a:pPr lvl="1"/>
            <a:r>
              <a:rPr lang="en-US" dirty="0" smtClean="0"/>
              <a:t>At any point in the program the procedure may be invoked, or </a:t>
            </a:r>
            <a:r>
              <a:rPr lang="en-US" i="1" dirty="0" smtClean="0"/>
              <a:t>called</a:t>
            </a:r>
            <a:endParaRPr lang="en-US" dirty="0" smtClean="0"/>
          </a:p>
          <a:p>
            <a:pPr lvl="1"/>
            <a:r>
              <a:rPr lang="en-US" dirty="0" smtClean="0"/>
              <a:t>Processor is instructed to go and execute the entire procedure and then return to the point from which the call took place</a:t>
            </a:r>
          </a:p>
          <a:p>
            <a:r>
              <a:rPr lang="en-US" dirty="0" smtClean="0"/>
              <a:t>Two principal reasons for use of procedures:</a:t>
            </a:r>
          </a:p>
          <a:p>
            <a:pPr lvl="1"/>
            <a:r>
              <a:rPr lang="en-US" dirty="0" smtClean="0"/>
              <a:t>Economy</a:t>
            </a:r>
          </a:p>
          <a:p>
            <a:pPr lvl="2"/>
            <a:r>
              <a:rPr lang="en-US" dirty="0" smtClean="0"/>
              <a:t>A procedure allows the same piece of code to be used many times</a:t>
            </a:r>
          </a:p>
          <a:p>
            <a:pPr lvl="1"/>
            <a:r>
              <a:rPr lang="en-US" dirty="0" smtClean="0"/>
              <a:t>Modularity</a:t>
            </a:r>
          </a:p>
          <a:p>
            <a:r>
              <a:rPr lang="en-US" dirty="0" smtClean="0"/>
              <a:t>Involves two basic instructions:</a:t>
            </a:r>
          </a:p>
          <a:p>
            <a:pPr lvl="1"/>
            <a:r>
              <a:rPr lang="en-US" dirty="0" smtClean="0"/>
              <a:t>A call instruction that branches from the present location to the procedure</a:t>
            </a:r>
          </a:p>
          <a:p>
            <a:pPr lvl="1"/>
            <a:r>
              <a:rPr lang="en-US" dirty="0" smtClean="0"/>
              <a:t>Return instruction that returns from the procedure to the place from which it was called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lstStyle/>
          <a:p>
            <a:pPr algn="ctr"/>
            <a:r>
              <a:rPr lang="en-GB" dirty="0"/>
              <a:t>Nested</a:t>
            </a:r>
            <a:r>
              <a:rPr lang="en-GB" dirty="0" smtClean="0"/>
              <a:t> </a:t>
            </a:r>
            <a:br>
              <a:rPr lang="en-GB" dirty="0" smtClean="0"/>
            </a:br>
            <a:r>
              <a:rPr lang="en-GB" dirty="0" smtClean="0"/>
              <a:t>Procedures</a:t>
            </a:r>
            <a:endParaRPr lang="en-GB" dirty="0"/>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0909" r="4706" b="13636"/>
              <a:stretch>
                <a:fillRect/>
              </a:stretch>
            </p:blipFill>
          </mc:Choice>
          <mc:Fallback>
            <p:blipFill>
              <a:blip r:embed="rId4"/>
              <a:srcRect l="2353" t="10909" r="4706" b="13636"/>
              <a:stretch>
                <a:fillRect/>
              </a:stretch>
            </p:blipFill>
          </mc:Fallback>
        </mc:AlternateContent>
        <p:spPr>
          <a:xfrm>
            <a:off x="3636264" y="-387424"/>
            <a:ext cx="5692962" cy="5981273"/>
          </a:xfrm>
          <a:prstGeom prst="rect">
            <a:avLst/>
          </a:prstGeom>
        </p:spPr>
      </p:pic>
      <p:pic>
        <p:nvPicPr>
          <p:cNvPr id="5" name="Picture 4"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t="20000" b="40909"/>
              <a:stretch>
                <a:fillRect/>
              </a:stretch>
            </p:blipFill>
          </mc:Choice>
          <mc:Fallback>
            <p:blipFill>
              <a:blip r:embed="rId6"/>
              <a:srcRect t="20000" b="40909"/>
              <a:stretch>
                <a:fillRect/>
              </a:stretch>
            </p:blipFill>
          </mc:Fallback>
        </mc:AlternateContent>
        <p:spPr>
          <a:xfrm>
            <a:off x="899592" y="4581128"/>
            <a:ext cx="8394288" cy="424658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09600" y="381000"/>
            <a:ext cx="7556500" cy="11160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40909"/>
              <a:stretch>
                <a:fillRect/>
              </a:stretch>
            </p:blipFill>
          </mc:Choice>
          <mc:Fallback>
            <p:blipFill>
              <a:blip r:embed="rId4"/>
              <a:srcRect t="20000" b="40909"/>
              <a:stretch>
                <a:fillRect/>
              </a:stretch>
            </p:blipFill>
          </mc:Fallback>
        </mc:AlternateContent>
        <p:spPr>
          <a:xfrm>
            <a:off x="-159008" y="1905000"/>
            <a:ext cx="9303008" cy="470629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pPr algn="ctr"/>
            <a:r>
              <a:rPr lang="en-GB" sz="3400" dirty="0">
                <a:effectLst>
                  <a:outerShdw blurRad="38100" dist="38100" dir="2700000" algn="tl">
                    <a:srgbClr val="000000">
                      <a:alpha val="43137"/>
                    </a:srgbClr>
                  </a:outerShdw>
                </a:effectLst>
              </a:rPr>
              <a:t>Stack Frame Growth Using Sample Procedures P and Q</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909" t="8235" r="12727" b="9412"/>
              <a:stretch>
                <a:fillRect/>
              </a:stretch>
            </p:blipFill>
          </mc:Choice>
          <mc:Fallback>
            <p:blipFill>
              <a:blip r:embed="rId4"/>
              <a:srcRect l="10909" t="8235" r="12727" b="9412"/>
              <a:stretch>
                <a:fillRect/>
              </a:stretch>
            </p:blipFill>
          </mc:Fallback>
        </mc:AlternateContent>
        <p:spPr>
          <a:xfrm>
            <a:off x="990600" y="945829"/>
            <a:ext cx="7094746" cy="591217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84150"/>
            <a:ext cx="6255918" cy="6673850"/>
          </a:xfrm>
          <a:prstGeom prst="rect">
            <a:avLst/>
          </a:prstGeom>
        </p:spPr>
      </p:pic>
      <p:sp>
        <p:nvSpPr>
          <p:cNvPr id="9" name="Rectangle 8"/>
          <p:cNvSpPr/>
          <p:nvPr/>
        </p:nvSpPr>
        <p:spPr>
          <a:xfrm>
            <a:off x="6553200" y="1143000"/>
            <a:ext cx="2438400" cy="3785652"/>
          </a:xfrm>
          <a:prstGeom prst="rect">
            <a:avLst/>
          </a:prstGeom>
        </p:spPr>
        <p:txBody>
          <a:bodyPr wrap="square">
            <a:spAutoFit/>
          </a:bodyPr>
          <a:lstStyle/>
          <a:p>
            <a:pPr algn="ctr"/>
            <a:r>
              <a:rPr lang="en-US" dirty="0">
                <a:solidFill>
                  <a:schemeClr val="accent1"/>
                </a:solidFill>
                <a:effectLst>
                  <a:outerShdw blurRad="38100" dist="38100" dir="2700000" algn="tl">
                    <a:srgbClr val="000000">
                      <a:alpha val="43137"/>
                    </a:srgbClr>
                  </a:outerShdw>
                </a:effectLst>
                <a:latin typeface="+mn-lt"/>
              </a:rPr>
              <a:t>Table 12.8</a:t>
            </a:r>
            <a:r>
              <a:rPr lang="en-US" dirty="0" smtClean="0">
                <a:solidFill>
                  <a:schemeClr val="accent1"/>
                </a:solidFill>
                <a:effectLst>
                  <a:outerShdw blurRad="38100" dist="38100" dir="2700000" algn="tl">
                    <a:srgbClr val="000000">
                      <a:alpha val="43137"/>
                    </a:srgbClr>
                  </a:outerShdw>
                </a:effectLst>
                <a:latin typeface="+mn-lt"/>
              </a:rPr>
              <a:t> </a:t>
            </a:r>
          </a:p>
          <a:p>
            <a:pPr algn="ctr"/>
            <a:endParaRPr lang="en-US" dirty="0" smtClean="0">
              <a:solidFill>
                <a:schemeClr val="accent1"/>
              </a:solidFill>
              <a:effectLst>
                <a:outerShdw blurRad="38100" dist="38100" dir="2700000" algn="tl">
                  <a:srgbClr val="000000">
                    <a:alpha val="43137"/>
                  </a:srgbClr>
                </a:outerShdw>
              </a:effectLst>
              <a:latin typeface="+mn-lt"/>
            </a:endParaRPr>
          </a:p>
          <a:p>
            <a:pPr algn="ctr"/>
            <a:r>
              <a:rPr lang="en-US" dirty="0" smtClean="0">
                <a:solidFill>
                  <a:schemeClr val="accent1"/>
                </a:solidFill>
                <a:effectLst>
                  <a:outerShdw blurRad="38100" dist="38100" dir="2700000" algn="tl">
                    <a:srgbClr val="000000">
                      <a:alpha val="43137"/>
                    </a:srgbClr>
                  </a:outerShdw>
                </a:effectLst>
                <a:latin typeface="+mn-lt"/>
              </a:rPr>
              <a:t> </a:t>
            </a:r>
            <a:r>
              <a:rPr lang="en-US" dirty="0">
                <a:solidFill>
                  <a:schemeClr val="accent1"/>
                </a:solidFill>
                <a:effectLst>
                  <a:outerShdw blurRad="38100" dist="38100" dir="2700000" algn="tl">
                    <a:srgbClr val="000000">
                      <a:alpha val="43137"/>
                    </a:srgbClr>
                  </a:outerShdw>
                </a:effectLst>
                <a:latin typeface="+mn-lt"/>
              </a:rPr>
              <a:t>x86</a:t>
            </a:r>
            <a:r>
              <a:rPr lang="en-US" dirty="0" smtClean="0">
                <a:solidFill>
                  <a:schemeClr val="accent1"/>
                </a:solidFill>
                <a:effectLst>
                  <a:outerShdw blurRad="38100" dist="38100" dir="2700000" algn="tl">
                    <a:srgbClr val="000000">
                      <a:alpha val="43137"/>
                    </a:srgbClr>
                  </a:outerShdw>
                </a:effectLst>
                <a:latin typeface="+mn-lt"/>
              </a:rPr>
              <a:t> </a:t>
            </a:r>
          </a:p>
          <a:p>
            <a:pPr algn="ctr"/>
            <a:r>
              <a:rPr lang="en-US" dirty="0" smtClean="0">
                <a:solidFill>
                  <a:schemeClr val="accent1"/>
                </a:solidFill>
                <a:effectLst>
                  <a:outerShdw blurRad="38100" dist="38100" dir="2700000" algn="tl">
                    <a:srgbClr val="000000">
                      <a:alpha val="43137"/>
                    </a:srgbClr>
                  </a:outerShdw>
                </a:effectLst>
                <a:latin typeface="+mn-lt"/>
              </a:rPr>
              <a:t>Operation </a:t>
            </a:r>
            <a:r>
              <a:rPr lang="en-US" dirty="0">
                <a:solidFill>
                  <a:schemeClr val="accent1"/>
                </a:solidFill>
                <a:effectLst>
                  <a:outerShdw blurRad="38100" dist="38100" dir="2700000" algn="tl">
                    <a:srgbClr val="000000">
                      <a:alpha val="43137"/>
                    </a:srgbClr>
                  </a:outerShdw>
                </a:effectLst>
                <a:latin typeface="+mn-lt"/>
              </a:rPr>
              <a:t>Types </a:t>
            </a:r>
            <a:r>
              <a:rPr lang="en-US" dirty="0" smtClean="0">
                <a:solidFill>
                  <a:schemeClr val="accent1"/>
                </a:solidFill>
                <a:effectLst>
                  <a:outerShdw blurRad="38100" dist="38100" dir="2700000" algn="tl">
                    <a:srgbClr val="000000">
                      <a:alpha val="43137"/>
                    </a:srgbClr>
                  </a:outerShdw>
                </a:effectLst>
                <a:latin typeface="+mn-lt"/>
              </a:rPr>
              <a:t>(With </a:t>
            </a:r>
            <a:r>
              <a:rPr lang="en-US" dirty="0">
                <a:solidFill>
                  <a:schemeClr val="accent1"/>
                </a:solidFill>
                <a:effectLst>
                  <a:outerShdw blurRad="38100" dist="38100" dir="2700000" algn="tl">
                    <a:srgbClr val="000000">
                      <a:alpha val="43137"/>
                    </a:srgbClr>
                  </a:outerShdw>
                </a:effectLst>
                <a:latin typeface="+mn-lt"/>
              </a:rPr>
              <a:t>Examples of Typical Operations)</a:t>
            </a:r>
            <a:r>
              <a:rPr lang="en-US" dirty="0" smtClean="0">
                <a:solidFill>
                  <a:schemeClr val="accent1"/>
                </a:solidFill>
                <a:effectLst>
                  <a:outerShdw blurRad="38100" dist="38100" dir="2700000" algn="tl">
                    <a:srgbClr val="000000">
                      <a:alpha val="43137"/>
                    </a:srgbClr>
                  </a:outerShdw>
                </a:effectLst>
                <a:latin typeface="+mn-lt"/>
              </a:rPr>
              <a:t> </a:t>
            </a:r>
          </a:p>
          <a:p>
            <a:pPr algn="ctr"/>
            <a:endParaRPr lang="en-US" dirty="0">
              <a:solidFill>
                <a:schemeClr val="accent1"/>
              </a:solidFill>
              <a:effectLst>
                <a:outerShdw blurRad="38100" dist="38100" dir="2700000" algn="tl">
                  <a:srgbClr val="000000">
                    <a:alpha val="43137"/>
                  </a:srgbClr>
                </a:outerShdw>
              </a:effectLst>
              <a:latin typeface="+mn-lt"/>
            </a:endParaRPr>
          </a:p>
          <a:p>
            <a:pPr algn="ctr"/>
            <a:r>
              <a:rPr lang="en-US" dirty="0" smtClean="0">
                <a:solidFill>
                  <a:schemeClr val="accent1"/>
                </a:solidFill>
                <a:effectLst>
                  <a:outerShdw blurRad="38100" dist="38100" dir="2700000" algn="tl">
                    <a:srgbClr val="000000">
                      <a:alpha val="43137"/>
                    </a:srgbClr>
                  </a:outerShdw>
                </a:effectLst>
                <a:latin typeface="+mn-lt"/>
              </a:rPr>
              <a:t>(</a:t>
            </a:r>
            <a:r>
              <a:rPr lang="en-US" dirty="0">
                <a:solidFill>
                  <a:schemeClr val="accent1"/>
                </a:solidFill>
                <a:effectLst>
                  <a:outerShdw blurRad="38100" dist="38100" dir="2700000" algn="tl">
                    <a:srgbClr val="000000">
                      <a:alpha val="43137"/>
                    </a:srgbClr>
                  </a:outerShdw>
                </a:effectLst>
                <a:latin typeface="+mn-lt"/>
              </a:rPr>
              <a:t>page 1 of 2)</a:t>
            </a:r>
            <a:r>
              <a:rPr lang="en-US" dirty="0" smtClean="0">
                <a:solidFill>
                  <a:schemeClr val="accent1"/>
                </a:solidFill>
                <a:effectLst>
                  <a:outerShdw blurRad="38100" dist="38100" dir="2700000" algn="tl">
                    <a:srgbClr val="000000">
                      <a:alpha val="43137"/>
                    </a:srgbClr>
                  </a:outerShdw>
                </a:effectLst>
                <a:latin typeface="+mn-lt"/>
              </a:rPr>
              <a:t> </a:t>
            </a:r>
            <a:endParaRPr lang="en-US" dirty="0">
              <a:solidFill>
                <a:schemeClr val="accent1"/>
              </a:solidFill>
              <a:effectLst>
                <a:outerShdw blurRad="38100" dist="38100" dir="2700000" algn="tl">
                  <a:srgbClr val="000000">
                    <a:alpha val="43137"/>
                  </a:srgbClr>
                </a:outerShdw>
              </a:effectLst>
              <a:latin typeface="+mn-lt"/>
            </a:endParaRPr>
          </a:p>
        </p:txBody>
      </p:sp>
      <p:sp>
        <p:nvSpPr>
          <p:cNvPr id="12" name="Text Placeholder 11"/>
          <p:cNvSpPr>
            <a:spLocks noGrp="1"/>
          </p:cNvSpPr>
          <p:nvPr>
            <p:ph type="body" sz="half" idx="2"/>
          </p:nvPr>
        </p:nvSpPr>
        <p:spPr/>
        <p:txBody>
          <a:bodyPr/>
          <a:lstStyle/>
          <a:p>
            <a:endParaRPr lang="en-US"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93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28600"/>
            <a:ext cx="6560914" cy="6629400"/>
          </a:xfrm>
          <a:prstGeom prst="rect">
            <a:avLst/>
          </a:prstGeom>
        </p:spPr>
      </p:pic>
      <p:sp>
        <p:nvSpPr>
          <p:cNvPr id="10" name="Rectangle 9"/>
          <p:cNvSpPr/>
          <p:nvPr/>
        </p:nvSpPr>
        <p:spPr>
          <a:xfrm>
            <a:off x="6705600" y="1219200"/>
            <a:ext cx="2438400" cy="3785652"/>
          </a:xfrm>
          <a:prstGeom prst="rect">
            <a:avLst/>
          </a:prstGeom>
        </p:spPr>
        <p:txBody>
          <a:bodyPr wrap="square">
            <a:spAutoFit/>
          </a:bodyPr>
          <a:lstStyle/>
          <a:p>
            <a:pPr algn="ctr"/>
            <a:r>
              <a:rPr lang="en-US" dirty="0">
                <a:solidFill>
                  <a:schemeClr val="accent1"/>
                </a:solidFill>
                <a:effectLst>
                  <a:outerShdw blurRad="38100" dist="38100" dir="2700000" algn="tl">
                    <a:srgbClr val="000000">
                      <a:alpha val="43137"/>
                    </a:srgbClr>
                  </a:outerShdw>
                </a:effectLst>
                <a:latin typeface="+mn-lt"/>
              </a:rPr>
              <a:t>Table 12.8</a:t>
            </a:r>
            <a:r>
              <a:rPr lang="en-US" dirty="0" smtClean="0">
                <a:solidFill>
                  <a:schemeClr val="accent1"/>
                </a:solidFill>
                <a:effectLst>
                  <a:outerShdw blurRad="38100" dist="38100" dir="2700000" algn="tl">
                    <a:srgbClr val="000000">
                      <a:alpha val="43137"/>
                    </a:srgbClr>
                  </a:outerShdw>
                </a:effectLst>
                <a:latin typeface="+mn-lt"/>
              </a:rPr>
              <a:t> </a:t>
            </a:r>
          </a:p>
          <a:p>
            <a:pPr algn="ctr"/>
            <a:endParaRPr lang="en-US" dirty="0" smtClean="0">
              <a:solidFill>
                <a:schemeClr val="accent1"/>
              </a:solidFill>
              <a:effectLst>
                <a:outerShdw blurRad="38100" dist="38100" dir="2700000" algn="tl">
                  <a:srgbClr val="000000">
                    <a:alpha val="43137"/>
                  </a:srgbClr>
                </a:outerShdw>
              </a:effectLst>
              <a:latin typeface="+mn-lt"/>
            </a:endParaRPr>
          </a:p>
          <a:p>
            <a:pPr algn="ctr"/>
            <a:r>
              <a:rPr lang="en-US" dirty="0" smtClean="0">
                <a:solidFill>
                  <a:schemeClr val="accent1"/>
                </a:solidFill>
                <a:effectLst>
                  <a:outerShdw blurRad="38100" dist="38100" dir="2700000" algn="tl">
                    <a:srgbClr val="000000">
                      <a:alpha val="43137"/>
                    </a:srgbClr>
                  </a:outerShdw>
                </a:effectLst>
                <a:latin typeface="+mn-lt"/>
              </a:rPr>
              <a:t> </a:t>
            </a:r>
            <a:r>
              <a:rPr lang="en-US" dirty="0">
                <a:solidFill>
                  <a:schemeClr val="accent1"/>
                </a:solidFill>
                <a:effectLst>
                  <a:outerShdw blurRad="38100" dist="38100" dir="2700000" algn="tl">
                    <a:srgbClr val="000000">
                      <a:alpha val="43137"/>
                    </a:srgbClr>
                  </a:outerShdw>
                </a:effectLst>
                <a:latin typeface="+mn-lt"/>
              </a:rPr>
              <a:t>x86</a:t>
            </a:r>
            <a:r>
              <a:rPr lang="en-US" dirty="0" smtClean="0">
                <a:solidFill>
                  <a:schemeClr val="accent1"/>
                </a:solidFill>
                <a:effectLst>
                  <a:outerShdw blurRad="38100" dist="38100" dir="2700000" algn="tl">
                    <a:srgbClr val="000000">
                      <a:alpha val="43137"/>
                    </a:srgbClr>
                  </a:outerShdw>
                </a:effectLst>
                <a:latin typeface="+mn-lt"/>
              </a:rPr>
              <a:t> </a:t>
            </a:r>
          </a:p>
          <a:p>
            <a:pPr algn="ctr"/>
            <a:r>
              <a:rPr lang="en-US" dirty="0" smtClean="0">
                <a:solidFill>
                  <a:schemeClr val="accent1"/>
                </a:solidFill>
                <a:effectLst>
                  <a:outerShdw blurRad="38100" dist="38100" dir="2700000" algn="tl">
                    <a:srgbClr val="000000">
                      <a:alpha val="43137"/>
                    </a:srgbClr>
                  </a:outerShdw>
                </a:effectLst>
                <a:latin typeface="+mn-lt"/>
              </a:rPr>
              <a:t>Operation </a:t>
            </a:r>
            <a:r>
              <a:rPr lang="en-US" dirty="0">
                <a:solidFill>
                  <a:schemeClr val="accent1"/>
                </a:solidFill>
                <a:effectLst>
                  <a:outerShdw blurRad="38100" dist="38100" dir="2700000" algn="tl">
                    <a:srgbClr val="000000">
                      <a:alpha val="43137"/>
                    </a:srgbClr>
                  </a:outerShdw>
                </a:effectLst>
                <a:latin typeface="+mn-lt"/>
              </a:rPr>
              <a:t>Types </a:t>
            </a:r>
            <a:r>
              <a:rPr lang="en-US" dirty="0" smtClean="0">
                <a:solidFill>
                  <a:schemeClr val="accent1"/>
                </a:solidFill>
                <a:effectLst>
                  <a:outerShdw blurRad="38100" dist="38100" dir="2700000" algn="tl">
                    <a:srgbClr val="000000">
                      <a:alpha val="43137"/>
                    </a:srgbClr>
                  </a:outerShdw>
                </a:effectLst>
                <a:latin typeface="+mn-lt"/>
              </a:rPr>
              <a:t>(With </a:t>
            </a:r>
            <a:r>
              <a:rPr lang="en-US" dirty="0">
                <a:solidFill>
                  <a:schemeClr val="accent1"/>
                </a:solidFill>
                <a:effectLst>
                  <a:outerShdw blurRad="38100" dist="38100" dir="2700000" algn="tl">
                    <a:srgbClr val="000000">
                      <a:alpha val="43137"/>
                    </a:srgbClr>
                  </a:outerShdw>
                </a:effectLst>
                <a:latin typeface="+mn-lt"/>
              </a:rPr>
              <a:t>Examples of Typical Operations)</a:t>
            </a:r>
            <a:r>
              <a:rPr lang="en-US" dirty="0" smtClean="0">
                <a:solidFill>
                  <a:schemeClr val="accent1"/>
                </a:solidFill>
                <a:effectLst>
                  <a:outerShdw blurRad="38100" dist="38100" dir="2700000" algn="tl">
                    <a:srgbClr val="000000">
                      <a:alpha val="43137"/>
                    </a:srgbClr>
                  </a:outerShdw>
                </a:effectLst>
                <a:latin typeface="+mn-lt"/>
              </a:rPr>
              <a:t> </a:t>
            </a:r>
          </a:p>
          <a:p>
            <a:pPr algn="ctr"/>
            <a:endParaRPr lang="en-US" dirty="0">
              <a:solidFill>
                <a:schemeClr val="accent1"/>
              </a:solidFill>
              <a:effectLst>
                <a:outerShdw blurRad="38100" dist="38100" dir="2700000" algn="tl">
                  <a:srgbClr val="000000">
                    <a:alpha val="43137"/>
                  </a:srgbClr>
                </a:outerShdw>
              </a:effectLst>
              <a:latin typeface="+mn-lt"/>
            </a:endParaRPr>
          </a:p>
          <a:p>
            <a:pPr algn="ctr"/>
            <a:r>
              <a:rPr lang="en-US" dirty="0" smtClean="0">
                <a:solidFill>
                  <a:schemeClr val="accent1"/>
                </a:solidFill>
                <a:effectLst>
                  <a:outerShdw blurRad="38100" dist="38100" dir="2700000" algn="tl">
                    <a:srgbClr val="000000">
                      <a:alpha val="43137"/>
                    </a:srgbClr>
                  </a:outerShdw>
                </a:effectLst>
                <a:latin typeface="+mn-lt"/>
              </a:rPr>
              <a:t>(</a:t>
            </a:r>
            <a:r>
              <a:rPr lang="en-US" dirty="0">
                <a:solidFill>
                  <a:schemeClr val="accent1"/>
                </a:solidFill>
                <a:effectLst>
                  <a:outerShdw blurRad="38100" dist="38100" dir="2700000" algn="tl">
                    <a:srgbClr val="000000">
                      <a:alpha val="43137"/>
                    </a:srgbClr>
                  </a:outerShdw>
                </a:effectLst>
                <a:latin typeface="+mn-lt"/>
              </a:rPr>
              <a:t>page</a:t>
            </a:r>
            <a:r>
              <a:rPr lang="en-US" dirty="0" smtClean="0">
                <a:solidFill>
                  <a:schemeClr val="accent1"/>
                </a:solidFill>
                <a:effectLst>
                  <a:outerShdw blurRad="38100" dist="38100" dir="2700000" algn="tl">
                    <a:srgbClr val="000000">
                      <a:alpha val="43137"/>
                    </a:srgbClr>
                  </a:outerShdw>
                </a:effectLst>
                <a:latin typeface="+mn-lt"/>
              </a:rPr>
              <a:t> 2 </a:t>
            </a:r>
            <a:r>
              <a:rPr lang="en-US" dirty="0">
                <a:solidFill>
                  <a:schemeClr val="accent1"/>
                </a:solidFill>
                <a:effectLst>
                  <a:outerShdw blurRad="38100" dist="38100" dir="2700000" algn="tl">
                    <a:srgbClr val="000000">
                      <a:alpha val="43137"/>
                    </a:srgbClr>
                  </a:outerShdw>
                </a:effectLst>
                <a:latin typeface="+mn-lt"/>
              </a:rPr>
              <a:t>of 2)</a:t>
            </a:r>
            <a:r>
              <a:rPr lang="en-US" dirty="0" smtClean="0">
                <a:solidFill>
                  <a:schemeClr val="accent1"/>
                </a:solidFill>
                <a:effectLst>
                  <a:outerShdw blurRad="38100" dist="38100" dir="2700000" algn="tl">
                    <a:srgbClr val="000000">
                      <a:alpha val="43137"/>
                    </a:srgbClr>
                  </a:outerShdw>
                </a:effectLst>
                <a:latin typeface="+mn-lt"/>
              </a:rPr>
              <a:t> </a:t>
            </a:r>
            <a:endParaRPr lang="en-US" dirty="0">
              <a:solidFill>
                <a:schemeClr val="accent1"/>
              </a:solidFill>
              <a:effectLst>
                <a:outerShdw blurRad="38100" dist="38100" dir="2700000" algn="tl">
                  <a:srgbClr val="000000">
                    <a:alpha val="43137"/>
                  </a:srgbClr>
                </a:outerShdw>
              </a:effectLst>
              <a:latin typeface="+mn-lt"/>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44" name="Rectangle 4"/>
          <p:cNvSpPr>
            <a:spLocks noGrp="1" noChangeArrowheads="1"/>
          </p:cNvSpPr>
          <p:nvPr>
            <p:ph type="title"/>
          </p:nvPr>
        </p:nvSpPr>
        <p:spPr>
          <a:xfrm>
            <a:off x="6096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Call/Return Instructions</a:t>
            </a:r>
            <a:endParaRPr lang="en-US" dirty="0">
              <a:effectLst>
                <a:outerShdw blurRad="38100" dist="38100" dir="2700000" algn="tl">
                  <a:srgbClr val="000000">
                    <a:alpha val="43137"/>
                  </a:srgbClr>
                </a:outerShdw>
              </a:effectLst>
            </a:endParaRPr>
          </a:p>
        </p:txBody>
      </p:sp>
      <p:sp>
        <p:nvSpPr>
          <p:cNvPr id="61445" name="Rectangle 5"/>
          <p:cNvSpPr>
            <a:spLocks noGrp="1" noChangeArrowheads="1"/>
          </p:cNvSpPr>
          <p:nvPr>
            <p:ph idx="1"/>
          </p:nvPr>
        </p:nvSpPr>
        <p:spPr>
          <a:noFill/>
          <a:ln/>
        </p:spPr>
        <p:txBody>
          <a:bodyPr lIns="90488" tIns="44450" rIns="90488" bIns="44450">
            <a:normAutofit fontScale="85000" lnSpcReduction="10000"/>
          </a:bodyPr>
          <a:lstStyle/>
          <a:p>
            <a:r>
              <a:rPr lang="en-US" dirty="0" smtClean="0"/>
              <a:t>The x86 provides four instructions to support procedure call/return:</a:t>
            </a:r>
          </a:p>
          <a:p>
            <a:pPr lvl="1"/>
            <a:r>
              <a:rPr lang="en-US" dirty="0" smtClean="0"/>
              <a:t>CALL</a:t>
            </a:r>
          </a:p>
          <a:p>
            <a:pPr lvl="1"/>
            <a:r>
              <a:rPr lang="en-US" dirty="0" smtClean="0"/>
              <a:t>ENTER</a:t>
            </a:r>
          </a:p>
          <a:p>
            <a:pPr lvl="1"/>
            <a:r>
              <a:rPr lang="en-US" dirty="0" smtClean="0"/>
              <a:t>LEAVE</a:t>
            </a:r>
          </a:p>
          <a:p>
            <a:pPr lvl="1"/>
            <a:r>
              <a:rPr lang="en-US" dirty="0" smtClean="0"/>
              <a:t>RETURN</a:t>
            </a:r>
          </a:p>
          <a:p>
            <a:r>
              <a:rPr lang="en-US" dirty="0" smtClean="0"/>
              <a:t>Common means of implementing the procedure is via the use of stack frames</a:t>
            </a:r>
          </a:p>
          <a:p>
            <a:r>
              <a:rPr lang="en-US" dirty="0" smtClean="0"/>
              <a:t>The CALL instruction pushes the current instruction pointer value onto the stack and causes a jump to the entry point of the procedure by placing the address of the entry point in the instruction pointer</a:t>
            </a:r>
          </a:p>
          <a:p>
            <a:r>
              <a:rPr lang="en-US" dirty="0" smtClean="0"/>
              <a:t>The ENTER instruction was added to the instruction set to provide direct support for the compiler</a:t>
            </a:r>
            <a:endParaRPr lang="en-US"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457200" y="381000"/>
            <a:ext cx="7556500" cy="1116013"/>
          </a:xfrm>
        </p:spPr>
        <p:txBody>
          <a:bodyPr/>
          <a:lstStyle/>
          <a:p>
            <a:r>
              <a:rPr lang="en-GB" dirty="0" smtClean="0">
                <a:effectLst>
                  <a:outerShdw blurRad="38100" dist="38100" dir="2700000" algn="tl">
                    <a:srgbClr val="000000">
                      <a:alpha val="43137"/>
                    </a:srgbClr>
                  </a:outerShdw>
                </a:effectLst>
              </a:rPr>
              <a:t>x86 Status Flags</a:t>
            </a:r>
            <a:endParaRPr lang="en-GB"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905000"/>
            <a:ext cx="8701775" cy="486863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6934200" y="1371600"/>
            <a:ext cx="2209800" cy="3352800"/>
          </a:xfrm>
        </p:spPr>
        <p:txBody>
          <a:bodyPr/>
          <a:lstStyle/>
          <a:p>
            <a:pPr algn="ctr"/>
            <a:r>
              <a:rPr lang="en-US" sz="2400" dirty="0" smtClean="0">
                <a:effectLst>
                  <a:outerShdw blurRad="38100" dist="38100" dir="2700000" algn="tl">
                    <a:srgbClr val="000000">
                      <a:alpha val="43137"/>
                    </a:srgbClr>
                  </a:outerShdw>
                </a:effectLst>
              </a:rPr>
              <a:t>Table 12.10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x86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Condition Codes for Conditional Jump and SETcc Instructions </a:t>
            </a:r>
            <a:endParaRPr lang="en-GB" sz="24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28600"/>
            <a:ext cx="6742001" cy="66294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smtClean="0">
                <a:effectLst>
                  <a:outerShdw blurRad="38100" dist="38100" dir="2700000" algn="tl">
                    <a:srgbClr val="000000">
                      <a:alpha val="43137"/>
                    </a:srgbClr>
                  </a:outerShdw>
                </a:effectLst>
              </a:rPr>
              <a:t>x86 Single-Instruction, Multiple-Data (SIMD) Instructions</a:t>
            </a:r>
            <a:endParaRPr lang="en-US" dirty="0">
              <a:effectLst>
                <a:outerShdw blurRad="38100" dist="38100" dir="2700000" algn="tl">
                  <a:srgbClr val="000000">
                    <a:alpha val="43137"/>
                  </a:srgbClr>
                </a:outerShdw>
              </a:effectLst>
            </a:endParaRPr>
          </a:p>
        </p:txBody>
      </p:sp>
      <p:sp>
        <p:nvSpPr>
          <p:cNvPr id="63493" name="Rectangle 5"/>
          <p:cNvSpPr>
            <a:spLocks noGrp="1" noChangeArrowheads="1"/>
          </p:cNvSpPr>
          <p:nvPr>
            <p:ph idx="1"/>
          </p:nvPr>
        </p:nvSpPr>
        <p:spPr>
          <a:noFill/>
          <a:ln/>
        </p:spPr>
        <p:txBody>
          <a:bodyPr lIns="90488" tIns="44450" rIns="90488" bIns="44450">
            <a:normAutofit lnSpcReduction="10000"/>
          </a:bodyPr>
          <a:lstStyle/>
          <a:p>
            <a:r>
              <a:rPr lang="en-US" dirty="0" smtClean="0"/>
              <a:t>1996 Intel introduced MMX technology into its Pentium product line</a:t>
            </a:r>
          </a:p>
          <a:p>
            <a:pPr lvl="1"/>
            <a:r>
              <a:rPr lang="en-US" dirty="0" smtClean="0"/>
              <a:t>MMX is a set of highly optimized instructions for multimedia tasks</a:t>
            </a:r>
          </a:p>
          <a:p>
            <a:r>
              <a:rPr lang="en-US" dirty="0" smtClean="0"/>
              <a:t>Video and audio data are typically composed of large arrays of small data types</a:t>
            </a:r>
          </a:p>
          <a:p>
            <a:r>
              <a:rPr lang="en-US" dirty="0" smtClean="0"/>
              <a:t>Three new data types are defined in MMX</a:t>
            </a:r>
          </a:p>
          <a:p>
            <a:pPr lvl="1"/>
            <a:r>
              <a:rPr lang="en-US" dirty="0" smtClean="0"/>
              <a:t>Packed byte</a:t>
            </a:r>
          </a:p>
          <a:p>
            <a:pPr lvl="1"/>
            <a:r>
              <a:rPr lang="en-US" dirty="0" smtClean="0"/>
              <a:t>Packed word</a:t>
            </a:r>
          </a:p>
          <a:p>
            <a:pPr lvl="1"/>
            <a:r>
              <a:rPr lang="en-US" dirty="0" smtClean="0"/>
              <a:t>Packed doubleword</a:t>
            </a:r>
          </a:p>
          <a:p>
            <a:r>
              <a:rPr lang="en-US" dirty="0" smtClean="0"/>
              <a:t>Each data type is 64 bits in length and consists of multiple smaller data fields, each of which holds a fixed-point integer</a:t>
            </a:r>
          </a:p>
          <a:p>
            <a:endParaRPr lang="en-US"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81800" y="1066800"/>
            <a:ext cx="2362200" cy="1116013"/>
          </a:xfrm>
        </p:spPr>
        <p:txBody>
          <a:bodyPr/>
          <a:lstStyle/>
          <a:p>
            <a:pPr algn="ctr"/>
            <a:r>
              <a:rPr lang="en-US" sz="3200" dirty="0" smtClean="0">
                <a:effectLst>
                  <a:outerShdw blurRad="38100" dist="38100" dir="2700000" algn="tl">
                    <a:srgbClr val="000000">
                      <a:alpha val="43137"/>
                    </a:srgbClr>
                  </a:outerShdw>
                </a:effectLst>
              </a:rPr>
              <a:t>MMX</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Instruction</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Set</a:t>
            </a:r>
            <a:endParaRPr lang="en-US" sz="32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152400"/>
            <a:ext cx="6623050" cy="6443301"/>
          </a:xfrm>
          <a:prstGeom prst="rect">
            <a:avLst/>
          </a:prstGeom>
        </p:spPr>
      </p:pic>
      <p:sp>
        <p:nvSpPr>
          <p:cNvPr id="5" name="Rectangle 4"/>
          <p:cNvSpPr/>
          <p:nvPr/>
        </p:nvSpPr>
        <p:spPr>
          <a:xfrm>
            <a:off x="0" y="6427113"/>
            <a:ext cx="6629400" cy="430887"/>
          </a:xfrm>
          <a:prstGeom prst="rect">
            <a:avLst/>
          </a:prstGeom>
        </p:spPr>
        <p:txBody>
          <a:bodyPr wrap="square">
            <a:spAutoFit/>
          </a:bodyPr>
          <a:lstStyle/>
          <a:p>
            <a:r>
              <a:rPr lang="en-US" sz="1100" i="1" dirty="0">
                <a:latin typeface="+mn-lt"/>
              </a:rPr>
              <a:t>Note:</a:t>
            </a:r>
            <a:r>
              <a:rPr lang="en-US" sz="1100" dirty="0">
                <a:latin typeface="+mn-lt"/>
              </a:rPr>
              <a:t> If an instruction supports multiple data types [byte (B), word (W), doubleword (D), quadword (Q)], the data types are indicated in brackets.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Image Compositing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on Color Plane Representation</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733800" y="0"/>
            <a:ext cx="5299364" cy="68580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556500" cy="1116012"/>
          </a:xfrm>
        </p:spPr>
        <p:txBody>
          <a:bodyPr/>
          <a:lstStyle/>
          <a:p>
            <a:r>
              <a:rPr lang="en-US" dirty="0" smtClean="0">
                <a:effectLst>
                  <a:outerShdw blurRad="38100" dist="38100" dir="2700000" algn="tl">
                    <a:srgbClr val="000000">
                      <a:alpha val="43137"/>
                    </a:srgbClr>
                  </a:outerShdw>
                </a:effectLst>
              </a:rPr>
              <a:t>ARM Operation Types</a:t>
            </a:r>
            <a:endParaRPr lang="en-US" dirty="0">
              <a:effectLst>
                <a:outerShdw blurRad="38100" dist="38100" dir="2700000" algn="tl">
                  <a:srgbClr val="000000">
                    <a:alpha val="43137"/>
                  </a:srgbClr>
                </a:outerShdw>
              </a:effectLst>
            </a:endParaRPr>
          </a:p>
        </p:txBody>
      </p:sp>
      <p:graphicFrame>
        <p:nvGraphicFramePr>
          <p:cNvPr id="9" name="Content Placeholder 8"/>
          <p:cNvGraphicFramePr>
            <a:graphicFrameLocks noGrp="1"/>
          </p:cNvGraphicFramePr>
          <p:nvPr>
            <p:ph idx="4294967295"/>
          </p:nvPr>
        </p:nvGraphicFramePr>
        <p:xfrm>
          <a:off x="381000" y="1219200"/>
          <a:ext cx="8458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62801" y="1447800"/>
            <a:ext cx="1981200" cy="3810000"/>
          </a:xfrm>
        </p:spPr>
        <p:txBody>
          <a:bodyPr/>
          <a:lstStyle/>
          <a:p>
            <a:pPr algn="ctr"/>
            <a:r>
              <a:rPr lang="en-US" sz="2600" dirty="0" smtClean="0">
                <a:effectLst>
                  <a:outerShdw blurRad="38100" dist="38100" dir="2700000" algn="tl">
                    <a:srgbClr val="000000">
                      <a:alpha val="43137"/>
                    </a:srgbClr>
                  </a:outerShdw>
                </a:effectLst>
              </a:rPr>
              <a:t>ARM Conditions for Conditional Instruction Execution</a:t>
            </a:r>
            <a:endParaRPr lang="en-US" sz="26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324658"/>
            <a:ext cx="7080250" cy="65333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7" name="Picture 6"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23636"/>
              <a:stretch>
                <a:fillRect/>
              </a:stretch>
            </p:blipFill>
          </mc:Choice>
          <mc:Fallback>
            <p:blipFill>
              <a:blip r:embed="rId4"/>
              <a:srcRect t="20909" b="23636"/>
              <a:stretch>
                <a:fillRect/>
              </a:stretch>
            </p:blipFill>
          </mc:Fallback>
        </mc:AlternateContent>
        <p:spPr>
          <a:xfrm>
            <a:off x="609600" y="1389676"/>
            <a:ext cx="7620000" cy="5468324"/>
          </a:xfrm>
          <a:prstGeom prst="rect">
            <a:avLst/>
          </a:prstGeom>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of control</a:t>
            </a:r>
          </a:p>
          <a:p>
            <a:pPr marL="228600" lvl="1">
              <a:spcBef>
                <a:spcPts val="1800"/>
              </a:spcBef>
              <a:buClr>
                <a:schemeClr val="accent1"/>
              </a:buClr>
            </a:pPr>
            <a:r>
              <a:rPr lang="en-US" dirty="0" smtClean="0"/>
              <a:t>Intel x86 and ARM operation types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dirty="0" smtClean="0"/>
              <a:t>Source and result operands can be in one of four areas:</a:t>
            </a:r>
            <a:br>
              <a:rPr lang="en-US" dirty="0" smtClean="0"/>
            </a:br>
            <a:endParaRPr lang="en-US" dirty="0"/>
          </a:p>
        </p:txBody>
      </p:sp>
      <p:sp>
        <p:nvSpPr>
          <p:cNvPr id="10245" name="Rectangle 5"/>
          <p:cNvSpPr>
            <a:spLocks noGrp="1" noChangeArrowheads="1"/>
          </p:cNvSpPr>
          <p:nvPr>
            <p:ph sz="half" idx="4294967295"/>
          </p:nvPr>
        </p:nvSpPr>
        <p:spPr>
          <a:xfrm>
            <a:off x="5029200" y="1295400"/>
            <a:ext cx="3657600" cy="3429000"/>
          </a:xfrm>
          <a:noFill/>
          <a:ln/>
        </p:spPr>
        <p:txBody>
          <a:bodyPr lIns="90488" tIns="44450" rIns="90488" bIns="44450">
            <a:normAutofit/>
          </a:bodyPr>
          <a:lstStyle/>
          <a:p>
            <a:pPr marL="457200" indent="-457200">
              <a:buSzPct val="100000"/>
              <a:buFont typeface="+mj-lt"/>
              <a:buAutoNum type="arabicParenR" startAt="3"/>
            </a:pPr>
            <a:r>
              <a:rPr lang="en-US" dirty="0" smtClean="0"/>
              <a:t>Processor register</a:t>
            </a:r>
          </a:p>
          <a:p>
            <a:pPr lvl="1">
              <a:lnSpc>
                <a:spcPct val="110000"/>
              </a:lnSpc>
            </a:pPr>
            <a:r>
              <a:rPr lang="en-US" sz="1700" dirty="0" smtClean="0"/>
              <a:t>A processor contains one or more registers that may be referenced by machine instructions. </a:t>
            </a:r>
          </a:p>
          <a:p>
            <a:pPr lvl="1">
              <a:lnSpc>
                <a:spcPct val="110000"/>
              </a:lnSpc>
            </a:pPr>
            <a:r>
              <a:rPr lang="en-US" sz="1700" dirty="0" smtClean="0"/>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533400" y="4038600"/>
            <a:ext cx="3657600" cy="2286000"/>
          </a:xfrm>
        </p:spPr>
        <p:txBody>
          <a:bodyPr>
            <a:normAutofit/>
          </a:bodyPr>
          <a:lstStyle/>
          <a:p>
            <a:pPr marL="457200" indent="-457200">
              <a:buSzPct val="100000"/>
              <a:buFont typeface="+mj-lt"/>
              <a:buAutoNum type="arabicParenR" startAt="2"/>
            </a:pPr>
            <a:r>
              <a:rPr lang="en-US" dirty="0" smtClean="0"/>
              <a:t>I/O device</a:t>
            </a:r>
          </a:p>
          <a:p>
            <a:pPr lvl="1"/>
            <a:r>
              <a:rPr lang="en-US" sz="1700" dirty="0" smtClean="0"/>
              <a:t>The instruction must specify the I/O module and device for the operation.  If memory-mapped I/O is used, this is just another main or virtual memory address</a:t>
            </a:r>
            <a:endParaRPr lang="en-US" sz="1700" dirty="0"/>
          </a:p>
        </p:txBody>
      </p:sp>
      <p:sp>
        <p:nvSpPr>
          <p:cNvPr id="7" name="Content Placeholder 6"/>
          <p:cNvSpPr>
            <a:spLocks noGrp="1"/>
          </p:cNvSpPr>
          <p:nvPr>
            <p:ph sz="half" idx="4294967295"/>
          </p:nvPr>
        </p:nvSpPr>
        <p:spPr>
          <a:xfrm>
            <a:off x="609600" y="1828800"/>
            <a:ext cx="3657600" cy="1965325"/>
          </a:xfrm>
        </p:spPr>
        <p:txBody>
          <a:bodyPr/>
          <a:lstStyle/>
          <a:p>
            <a:pPr marL="457200" indent="-457200">
              <a:buSzPct val="100000"/>
              <a:buFont typeface="+mj-lt"/>
              <a:buAutoNum type="arabicParenR"/>
            </a:pPr>
            <a:r>
              <a:rPr lang="en-US" dirty="0" smtClean="0"/>
              <a:t>Main or virtual memory</a:t>
            </a:r>
          </a:p>
          <a:p>
            <a:pPr lvl="1"/>
            <a:r>
              <a:rPr lang="en-US" sz="1700" dirty="0" smtClean="0"/>
              <a:t>As with next instruction references, the main or virtual memory address must be supplied</a:t>
            </a:r>
            <a:endParaRPr lang="en-US" sz="1700" dirty="0"/>
          </a:p>
        </p:txBody>
      </p:sp>
      <p:sp>
        <p:nvSpPr>
          <p:cNvPr id="8" name="Content Placeholder 7"/>
          <p:cNvSpPr>
            <a:spLocks noGrp="1"/>
          </p:cNvSpPr>
          <p:nvPr>
            <p:ph sz="half" idx="4294967295"/>
          </p:nvPr>
        </p:nvSpPr>
        <p:spPr>
          <a:xfrm>
            <a:off x="5105400" y="4724400"/>
            <a:ext cx="3657600" cy="1965325"/>
          </a:xfrm>
        </p:spPr>
        <p:txBody>
          <a:bodyPr/>
          <a:lstStyle/>
          <a:p>
            <a:pPr marL="457200" indent="-457200">
              <a:buSzPct val="100000"/>
              <a:buFont typeface="+mj-lt"/>
              <a:buAutoNum type="arabicParenR" startAt="4"/>
            </a:pPr>
            <a:r>
              <a:rPr lang="en-US" dirty="0" smtClean="0"/>
              <a:t>Immediate</a:t>
            </a:r>
          </a:p>
          <a:p>
            <a:pPr lvl="1"/>
            <a:r>
              <a:rPr lang="en-US" sz="1700" dirty="0" smtClean="0"/>
              <a:t>The value of the operand is contained in a field in the instruction being executed</a:t>
            </a:r>
            <a:endParaRPr lang="en-US" sz="17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524000"/>
            <a:ext cx="7556313" cy="4602163"/>
          </a:xfrm>
          <a:noFill/>
          <a:ln/>
        </p:spPr>
        <p:txBody>
          <a:bodyPr lIns="90488" tIns="44450" rIns="90488" bIns="44450"/>
          <a:lstStyle/>
          <a:p>
            <a:r>
              <a:rPr lang="en-US" dirty="0" smtClean="0"/>
              <a:t>Within the computer each instruction is represented by a sequence of bits</a:t>
            </a:r>
          </a:p>
          <a:p>
            <a:r>
              <a:rPr lang="en-US" dirty="0" smtClean="0"/>
              <a:t>The instruction is divided into fields, corresponding to the constituent elements of the instruction</a:t>
            </a:r>
            <a:endParaRPr lang="en-US" dirty="0"/>
          </a:p>
        </p:txBody>
      </p:sp>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909" t="28235" r="10909" b="25882"/>
              <a:stretch>
                <a:fillRect/>
              </a:stretch>
            </p:blipFill>
          </mc:Choice>
          <mc:Fallback>
            <p:blipFill>
              <a:blip r:embed="rId4"/>
              <a:srcRect l="10909" t="28235" r="10909" b="25882"/>
              <a:stretch>
                <a:fillRect/>
              </a:stretch>
            </p:blipFill>
          </mc:Fallback>
        </mc:AlternateContent>
        <p:spPr>
          <a:xfrm>
            <a:off x="1143000" y="3200400"/>
            <a:ext cx="6938679" cy="3146553"/>
          </a:xfrm>
          <a:prstGeom prst="rect">
            <a:avLst/>
          </a:prstGeom>
        </p:spPr>
      </p:pic>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533400"/>
            <a:ext cx="7556313" cy="1116106"/>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7" name="Picture 6"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r="5882" b="36364"/>
              <a:stretch>
                <a:fillRect/>
              </a:stretch>
            </p:blipFill>
          </mc:Choice>
          <mc:Fallback>
            <p:blipFill>
              <a:blip r:embed="rId4"/>
              <a:srcRect l="7059" t="9091" r="5882" b="36364"/>
              <a:stretch>
                <a:fillRect/>
              </a:stretch>
            </p:blipFill>
          </mc:Fallback>
        </mc:AlternateContent>
        <p:spPr>
          <a:xfrm>
            <a:off x="1066800" y="1332433"/>
            <a:ext cx="6814804" cy="5525567"/>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B406B5-1411-463B-8951-1B4687EAAD6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8A47E46-ACCF-48F0-B5B6-20C653090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E5F0DA-46E6-40CE-95D3-78AB9A7F8B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Advantage.thmx</Template>
  <TotalTime>3103</TotalTime>
  <Words>9998</Words>
  <Application>Microsoft Office PowerPoint</Application>
  <PresentationFormat>On-screen Show (4:3)</PresentationFormat>
  <Paragraphs>582</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Rockwell</vt:lpstr>
      <vt:lpstr>Times New Roman</vt:lpstr>
      <vt:lpstr>Wingdings</vt:lpstr>
      <vt:lpstr>Advantage</vt:lpstr>
      <vt:lpstr>William Stallings  Computer Organization  and Architecture 9th Edition</vt:lpstr>
      <vt:lpstr>Chapter 12</vt:lpstr>
      <vt:lpstr>Machine Instruction Characteristics</vt:lpstr>
      <vt:lpstr>Elements of a Machine Instruction</vt:lpstr>
      <vt:lpstr>Instruction Cycle State Diagram</vt:lpstr>
      <vt:lpstr>Source and result operands can be in one of four areas: </vt:lpstr>
      <vt:lpstr>Instruction Representation</vt:lpstr>
      <vt:lpstr>Instruction Types</vt:lpstr>
      <vt:lpstr>Number of Addresses</vt:lpstr>
      <vt:lpstr>Table 12.1   Utilization of Instruction Addresses (Nonbranching Instructions) </vt:lpstr>
      <vt:lpstr>Instruction Set Design</vt:lpstr>
      <vt:lpstr>Types of Operands</vt:lpstr>
      <vt:lpstr>Numbers </vt:lpstr>
      <vt:lpstr>Characters </vt:lpstr>
      <vt:lpstr>Logical Data</vt:lpstr>
      <vt:lpstr>x86 Data Types</vt:lpstr>
      <vt:lpstr>x86 Numeric Data Formats</vt:lpstr>
      <vt:lpstr>Single-Instruction-Multiple-Data (SIMD) Data Types</vt:lpstr>
      <vt:lpstr>ARM Data Types</vt:lpstr>
      <vt:lpstr>ARM Endian Support</vt:lpstr>
      <vt:lpstr> Table 12.3    Common Instruction Set Operations   (page 1 of 2) </vt:lpstr>
      <vt:lpstr> Table 12.3    Common Instruction Set Operations   (page 2 of 2) </vt:lpstr>
      <vt:lpstr>Table 12.4   Processor Actions for Various Types of Operations </vt:lpstr>
      <vt:lpstr>Data Transfer</vt:lpstr>
      <vt:lpstr>Table 12.5   Examples of IBM EAS/390 Data Transfer Operations </vt:lpstr>
      <vt:lpstr>Arithmetic</vt:lpstr>
      <vt:lpstr>Logical</vt:lpstr>
      <vt:lpstr>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PowerPoint Presentation</vt:lpstr>
      <vt:lpstr>PowerPoint Presentation</vt:lpstr>
      <vt:lpstr>Call/Return Instructions</vt:lpstr>
      <vt:lpstr>x86 Status Flags</vt:lpstr>
      <vt:lpstr>Table 12.10    x86  Condition Codes for Conditional Jump and SETcc Instructions </vt:lpstr>
      <vt:lpstr>x86 Single-Instruction, Multiple-Data (SIMD) Instructions</vt:lpstr>
      <vt:lpstr>MMX Instruction Set</vt:lpstr>
      <vt:lpstr>Image Compositing  on Color Plane Representation</vt:lpstr>
      <vt:lpstr>ARM Operation Types</vt:lpstr>
      <vt:lpstr>ARM Conditions for Conditional Instruction Execution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Duc-Hau Le</cp:lastModifiedBy>
  <cp:revision>48</cp:revision>
  <dcterms:created xsi:type="dcterms:W3CDTF">2012-07-20T05:25:30Z</dcterms:created>
  <dcterms:modified xsi:type="dcterms:W3CDTF">2016-12-29T06:51:58Z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