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326" r:id="rId2"/>
    <p:sldId id="317" r:id="rId3"/>
    <p:sldId id="321" r:id="rId4"/>
    <p:sldId id="447" r:id="rId5"/>
    <p:sldId id="352" r:id="rId6"/>
    <p:sldId id="356" r:id="rId7"/>
    <p:sldId id="413" r:id="rId8"/>
    <p:sldId id="414" r:id="rId9"/>
    <p:sldId id="357" r:id="rId10"/>
    <p:sldId id="381" r:id="rId11"/>
    <p:sldId id="355" r:id="rId12"/>
    <p:sldId id="380" r:id="rId13"/>
    <p:sldId id="382" r:id="rId14"/>
    <p:sldId id="415" r:id="rId15"/>
    <p:sldId id="416" r:id="rId16"/>
    <p:sldId id="383" r:id="rId17"/>
    <p:sldId id="432" r:id="rId18"/>
    <p:sldId id="438" r:id="rId19"/>
    <p:sldId id="439" r:id="rId20"/>
    <p:sldId id="433" r:id="rId21"/>
    <p:sldId id="434" r:id="rId22"/>
    <p:sldId id="443" r:id="rId23"/>
    <p:sldId id="444" r:id="rId24"/>
    <p:sldId id="412" r:id="rId25"/>
    <p:sldId id="386" r:id="rId26"/>
    <p:sldId id="387" r:id="rId27"/>
    <p:sldId id="421" r:id="rId28"/>
    <p:sldId id="422" r:id="rId29"/>
    <p:sldId id="435" r:id="rId30"/>
    <p:sldId id="436" r:id="rId31"/>
    <p:sldId id="437" r:id="rId32"/>
    <p:sldId id="424" r:id="rId33"/>
    <p:sldId id="384" r:id="rId34"/>
    <p:sldId id="390" r:id="rId35"/>
    <p:sldId id="391" r:id="rId36"/>
    <p:sldId id="392" r:id="rId37"/>
    <p:sldId id="393" r:id="rId38"/>
    <p:sldId id="442" r:id="rId39"/>
    <p:sldId id="405" r:id="rId40"/>
    <p:sldId id="406" r:id="rId41"/>
    <p:sldId id="441" r:id="rId42"/>
    <p:sldId id="407" r:id="rId43"/>
    <p:sldId id="408" r:id="rId44"/>
    <p:sldId id="394" r:id="rId45"/>
    <p:sldId id="446" r:id="rId46"/>
    <p:sldId id="440" r:id="rId47"/>
    <p:sldId id="396" r:id="rId48"/>
    <p:sldId id="397" r:id="rId49"/>
    <p:sldId id="448"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319" r:id="rId75"/>
    <p:sldId id="350" r:id="rId76"/>
    <p:sldId id="411" r:id="rId77"/>
    <p:sldId id="409" r:id="rId78"/>
    <p:sldId id="410" r:id="rId79"/>
    <p:sldId id="475" r:id="rId80"/>
    <p:sldId id="476" r:id="rId81"/>
    <p:sldId id="477" r:id="rId82"/>
    <p:sldId id="478" r:id="rId83"/>
    <p:sldId id="479" r:id="rId84"/>
    <p:sldId id="450" r:id="rId85"/>
    <p:sldId id="325" r:id="rId86"/>
    <p:sldId id="480"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9900"/>
    <a:srgbClr val="CC3399"/>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306" autoAdjust="0"/>
  </p:normalViewPr>
  <p:slideViewPr>
    <p:cSldViewPr>
      <p:cViewPr>
        <p:scale>
          <a:sx n="72" d="100"/>
          <a:sy n="72" d="100"/>
        </p:scale>
        <p:origin x="-869" y="216"/>
      </p:cViewPr>
      <p:guideLst>
        <p:guide orient="horz" pos="2160"/>
        <p:guide pos="2880"/>
      </p:guideLst>
    </p:cSldViewPr>
  </p:slideViewPr>
  <p:outlineViewPr>
    <p:cViewPr>
      <p:scale>
        <a:sx n="33" d="100"/>
        <a:sy n="33" d="100"/>
      </p:scale>
      <p:origin x="0" y="1842"/>
    </p:cViewPr>
  </p:outlineViewPr>
  <p:notesTextViewPr>
    <p:cViewPr>
      <p:scale>
        <a:sx n="1" d="1"/>
        <a:sy n="1" d="1"/>
      </p:scale>
      <p:origin x="0" y="0"/>
    </p:cViewPr>
  </p:notesTextViewPr>
  <p:sorterViewPr>
    <p:cViewPr>
      <p:scale>
        <a:sx n="95" d="100"/>
        <a:sy n="95" d="100"/>
      </p:scale>
      <p:origin x="0" y="3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96221D-5A41-4E4B-B273-B46A145C070D}" type="datetimeFigureOut">
              <a:rPr lang="en-US" smtClean="0"/>
              <a:t>02-02-2023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74780-AD20-4C27-8BFF-11517CFD8EA3}" type="slidenum">
              <a:rPr lang="en-US" smtClean="0"/>
              <a:t>‹#›</a:t>
            </a:fld>
            <a:endParaRPr lang="en-US"/>
          </a:p>
        </p:txBody>
      </p:sp>
    </p:spTree>
    <p:extLst>
      <p:ext uri="{BB962C8B-B14F-4D97-AF65-F5344CB8AC3E}">
        <p14:creationId xmlns:p14="http://schemas.microsoft.com/office/powerpoint/2010/main" val="30730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A7CD3-BC72-4EE1-A161-1AE0A46D4526}" type="datetimeFigureOut">
              <a:rPr lang="en-US" smtClean="0"/>
              <a:t>02-02-2023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62A40-4696-434D-804E-F7DFBF114578}" type="slidenum">
              <a:rPr lang="en-US" smtClean="0"/>
              <a:t>‹#›</a:t>
            </a:fld>
            <a:endParaRPr lang="en-US"/>
          </a:p>
        </p:txBody>
      </p:sp>
    </p:spTree>
    <p:extLst>
      <p:ext uri="{BB962C8B-B14F-4D97-AF65-F5344CB8AC3E}">
        <p14:creationId xmlns:p14="http://schemas.microsoft.com/office/powerpoint/2010/main" val="38059746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73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800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950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
            <a:ext cx="9144000" cy="533400"/>
          </a:xfrm>
        </p:spPr>
        <p:txBody>
          <a:bodyPr>
            <a:noAutofit/>
          </a:bodyPr>
          <a:lstStyle>
            <a:lvl1pPr algn="ctr">
              <a:lnSpc>
                <a:spcPct val="150000"/>
              </a:lnSpc>
              <a:spcBef>
                <a:spcPts val="0"/>
              </a:spcBef>
              <a:spcAft>
                <a:spcPts val="0"/>
              </a:spcAft>
              <a:defRPr lang="en-US" sz="3000" b="1" kern="1200">
                <a:solidFill>
                  <a:schemeClr val="bg1"/>
                </a:solidFill>
                <a:latin typeface="Arial" panose="020B0604020202020204" pitchFamily="34" charset="0"/>
                <a:ea typeface="+mj-ea"/>
                <a:cs typeface="Arial" panose="020B0604020202020204" pitchFamily="34" charset="0"/>
              </a:defRPr>
            </a:lvl1pPr>
          </a:lstStyle>
          <a:p>
            <a:r>
              <a:rPr lang="en-US"/>
              <a:t>NHẬP TÊN HỌC PHẦN VÀO ĐÂY</a:t>
            </a:r>
          </a:p>
        </p:txBody>
      </p:sp>
      <p:sp>
        <p:nvSpPr>
          <p:cNvPr id="4" name="Date Placeholder 3"/>
          <p:cNvSpPr>
            <a:spLocks noGrp="1"/>
          </p:cNvSpPr>
          <p:nvPr>
            <p:ph type="dt" sz="half" idx="10"/>
          </p:nvPr>
        </p:nvSpPr>
        <p:spPr/>
        <p:txBody>
          <a:bodyPr/>
          <a:lstStyle/>
          <a:p>
            <a:fld id="{264F3982-4CC6-4EC4-85EF-7B204C519F33}" type="datetime1">
              <a:rPr lang="en-US" smtClean="0"/>
              <a:t>02-02-2023</a:t>
            </a:fld>
            <a:endParaRPr lang="en-US"/>
          </a:p>
        </p:txBody>
      </p:sp>
      <p:sp>
        <p:nvSpPr>
          <p:cNvPr id="5" name="Footer Placeholder 4"/>
          <p:cNvSpPr>
            <a:spLocks noGrp="1"/>
          </p:cNvSpPr>
          <p:nvPr>
            <p:ph type="ftr" sz="quarter" idx="11"/>
          </p:nvPr>
        </p:nvSpPr>
        <p:spPr/>
        <p:txBody>
          <a:bodyPr/>
          <a:lstStyle/>
          <a:p>
            <a:r>
              <a:rPr lang="en-US"/>
              <a:t>Khoa Công nghệ Thông tin - UTEHY</a:t>
            </a:r>
          </a:p>
        </p:txBody>
      </p:sp>
      <p:sp>
        <p:nvSpPr>
          <p:cNvPr id="6" name="Slide Number Placeholder 5"/>
          <p:cNvSpPr>
            <a:spLocks noGrp="1"/>
          </p:cNvSpPr>
          <p:nvPr>
            <p:ph type="sldNum" sz="quarter" idx="12"/>
          </p:nvPr>
        </p:nvSpPr>
        <p:spPr/>
        <p:txBody>
          <a:bodyPr/>
          <a:lstStyle/>
          <a:p>
            <a:fld id="{F4E32468-D4D3-45A6-A508-7622D5375F4E}" type="slidenum">
              <a:rPr lang="en-US" smtClean="0"/>
              <a:t>‹#›</a:t>
            </a:fld>
            <a:endParaRPr lang="en-US"/>
          </a:p>
        </p:txBody>
      </p:sp>
      <p:pic>
        <p:nvPicPr>
          <p:cNvPr id="8" name="Picture 7">
            <a:extLst>
              <a:ext uri="{FF2B5EF4-FFF2-40B4-BE49-F238E27FC236}">
                <a16:creationId xmlns:a16="http://schemas.microsoft.com/office/drawing/2014/main" xmlns="" id="{326E09E4-ADF4-4EA6-8B8C-CA21351A0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1424" y="3524250"/>
            <a:ext cx="1581150" cy="1581150"/>
          </a:xfrm>
          <a:prstGeom prst="rect">
            <a:avLst/>
          </a:prstGeom>
        </p:spPr>
      </p:pic>
      <p:sp>
        <p:nvSpPr>
          <p:cNvPr id="9" name="TextBox 8">
            <a:extLst>
              <a:ext uri="{FF2B5EF4-FFF2-40B4-BE49-F238E27FC236}">
                <a16:creationId xmlns:a16="http://schemas.microsoft.com/office/drawing/2014/main" xmlns="" id="{8464925B-5719-4519-92F7-55CCFD892B03}"/>
              </a:ext>
            </a:extLst>
          </p:cNvPr>
          <p:cNvSpPr txBox="1"/>
          <p:nvPr userDrawn="1"/>
        </p:nvSpPr>
        <p:spPr>
          <a:xfrm>
            <a:off x="1894664" y="5232737"/>
            <a:ext cx="5354671" cy="1015663"/>
          </a:xfrm>
          <a:prstGeom prst="rect">
            <a:avLst/>
          </a:prstGeom>
          <a:noFill/>
        </p:spPr>
        <p:txBody>
          <a:bodyPr wrap="none" rtlCol="0">
            <a:spAutoFit/>
          </a:bodyPr>
          <a:lstStyle/>
          <a:p>
            <a:pPr algn="ctr">
              <a:lnSpc>
                <a:spcPct val="100000"/>
              </a:lnSpc>
              <a:spcBef>
                <a:spcPts val="1200"/>
              </a:spcBef>
              <a:spcAft>
                <a:spcPts val="1200"/>
              </a:spcAft>
            </a:pPr>
            <a:r>
              <a:rPr lang="en-US" sz="2000">
                <a:latin typeface="Arial" panose="020B0604020202020204" pitchFamily="34" charset="0"/>
                <a:cs typeface="Arial" panose="020B0604020202020204" pitchFamily="34" charset="0"/>
              </a:rPr>
              <a:t>Bộ môn Công nghệ Phần mềm,</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Khoa Công nghệ Thông tin,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Trường Đại học Sư phạm Kỹ thuật Hưng Yên</a:t>
            </a:r>
            <a:endParaRPr lang="en-US" sz="1400">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xmlns="" id="{0A020463-26BC-4DBC-92CD-F3ACA184C1FA}"/>
              </a:ext>
            </a:extLst>
          </p:cNvPr>
          <p:cNvSpPr>
            <a:spLocks noGrp="1"/>
          </p:cNvSpPr>
          <p:nvPr>
            <p:ph type="subTitle" idx="1" hasCustomPrompt="1"/>
          </p:nvPr>
        </p:nvSpPr>
        <p:spPr>
          <a:xfrm>
            <a:off x="457200" y="1303165"/>
            <a:ext cx="8229600" cy="2030585"/>
          </a:xfrm>
        </p:spPr>
        <p:txBody>
          <a:bodyPr>
            <a:normAutofit/>
          </a:bodyPr>
          <a:lstStyle>
            <a:lvl1pPr marL="0" indent="0" algn="ctr">
              <a:buNone/>
              <a:defRPr lang="en-US" sz="3000" b="1" kern="1200">
                <a:solidFill>
                  <a:schemeClr val="accent1">
                    <a:lumMod val="75000"/>
                  </a:schemeClr>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NHẬP TÊN BÀI HỌC VÀO ĐÂY</a:t>
            </a:r>
          </a:p>
          <a:p>
            <a:endParaRPr lang="en-US"/>
          </a:p>
        </p:txBody>
      </p:sp>
    </p:spTree>
    <p:extLst>
      <p:ext uri="{BB962C8B-B14F-4D97-AF65-F5344CB8AC3E}">
        <p14:creationId xmlns:p14="http://schemas.microsoft.com/office/powerpoint/2010/main" val="316034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lvl1pPr marL="384048" indent="-384048">
              <a:spcBef>
                <a:spcPts val="1200"/>
              </a:spcBef>
              <a:spcAft>
                <a:spcPts val="1200"/>
              </a:spcAft>
              <a:buSzPct val="12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85750">
              <a:spcBef>
                <a:spcPts val="0"/>
              </a:spcBef>
              <a:spcAft>
                <a:spcPts val="600"/>
              </a:spcAft>
              <a:buFont typeface="Courier New" panose="02070309020205020404" pitchFamily="49" charset="0"/>
              <a:buChar char="o"/>
              <a:defRPr sz="2000">
                <a:latin typeface="Arial" panose="020B0604020202020204" pitchFamily="34" charset="0"/>
                <a:cs typeface="Arial" panose="020B0604020202020204" pitchFamily="34" charset="0"/>
              </a:defRPr>
            </a:lvl2pPr>
            <a:lvl3pPr marL="914400">
              <a:spcBef>
                <a:spcPts val="300"/>
              </a:spcBef>
              <a:defRPr sz="1800">
                <a:latin typeface="Arial" panose="020B0604020202020204" pitchFamily="34" charset="0"/>
                <a:cs typeface="Arial" panose="020B0604020202020204" pitchFamily="34" charset="0"/>
              </a:defRPr>
            </a:lvl3pPr>
            <a:lvl4pPr marL="1188720">
              <a:spcBef>
                <a:spcPts val="300"/>
              </a:spcBef>
              <a:spcAft>
                <a:spcPts val="300"/>
              </a:spcAft>
              <a:defRPr sz="1600">
                <a:latin typeface="Arial" panose="020B0604020202020204" pitchFamily="34" charset="0"/>
                <a:cs typeface="Arial" panose="020B0604020202020204" pitchFamily="34" charset="0"/>
              </a:defRPr>
            </a:lvl4pPr>
            <a:lvl5pPr marL="1828800">
              <a:spcBef>
                <a:spcPts val="300"/>
              </a:spcBef>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xmlns="" id="{6AF3A6CE-5EDE-40F8-B1DF-6AE9C3C9768D}"/>
              </a:ext>
            </a:extLst>
          </p:cNvPr>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8" name="Date Placeholder 3">
            <a:extLst>
              <a:ext uri="{FF2B5EF4-FFF2-40B4-BE49-F238E27FC236}">
                <a16:creationId xmlns:a16="http://schemas.microsoft.com/office/drawing/2014/main" xmlns="" id="{FC7C7203-DFBE-426B-B53A-522A85990152}"/>
              </a:ext>
            </a:extLst>
          </p:cNvPr>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02-02-2023</a:t>
            </a:fld>
            <a:endParaRPr lang="en-US"/>
          </a:p>
        </p:txBody>
      </p:sp>
      <p:sp>
        <p:nvSpPr>
          <p:cNvPr id="9" name="Footer Placeholder 4">
            <a:extLst>
              <a:ext uri="{FF2B5EF4-FFF2-40B4-BE49-F238E27FC236}">
                <a16:creationId xmlns:a16="http://schemas.microsoft.com/office/drawing/2014/main" xmlns="" id="{30D5C5C3-B81B-4D3A-B0A0-1BAFAE1C1928}"/>
              </a:ext>
            </a:extLst>
          </p:cNvPr>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10" name="Slide Number Placeholder 5">
            <a:extLst>
              <a:ext uri="{FF2B5EF4-FFF2-40B4-BE49-F238E27FC236}">
                <a16:creationId xmlns:a16="http://schemas.microsoft.com/office/drawing/2014/main" xmlns="" id="{72ED4DDF-D4D5-4036-A339-5B9B164A53D9}"/>
              </a:ext>
            </a:extLst>
          </p:cNvPr>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82361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1"/>
            <a:ext cx="8229600" cy="6095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8229600"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FA409-E11A-495A-A001-855AF0C56DDB}" type="datetime1">
              <a:rPr lang="en-US" smtClean="0"/>
              <a:t>02-02-2023</a:t>
            </a:fld>
            <a:endParaRPr lang="en-US"/>
          </a:p>
        </p:txBody>
      </p:sp>
      <p:sp>
        <p:nvSpPr>
          <p:cNvPr id="8" name="Footer Placeholder 7"/>
          <p:cNvSpPr>
            <a:spLocks noGrp="1"/>
          </p:cNvSpPr>
          <p:nvPr>
            <p:ph type="ftr" sz="quarter" idx="11"/>
          </p:nvPr>
        </p:nvSpPr>
        <p:spPr/>
        <p:txBody>
          <a:bodyPr/>
          <a:lstStyle/>
          <a:p>
            <a:r>
              <a:rPr lang="en-US"/>
              <a:t>Khoa Công nghệ Thông tin - UTEHY</a:t>
            </a:r>
          </a:p>
        </p:txBody>
      </p:sp>
      <p:sp>
        <p:nvSpPr>
          <p:cNvPr id="9" name="Slide Number Placeholder 8"/>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03590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A6372B-C7F7-454A-A4C3-A39283F948ED}" type="datetime1">
              <a:rPr lang="en-US" smtClean="0"/>
              <a:t>02-02-2023</a:t>
            </a:fld>
            <a:endParaRPr lang="en-US"/>
          </a:p>
        </p:txBody>
      </p:sp>
      <p:sp>
        <p:nvSpPr>
          <p:cNvPr id="4" name="Footer Placeholder 3"/>
          <p:cNvSpPr>
            <a:spLocks noGrp="1"/>
          </p:cNvSpPr>
          <p:nvPr>
            <p:ph type="ftr" sz="quarter" idx="11"/>
          </p:nvPr>
        </p:nvSpPr>
        <p:spPr/>
        <p:txBody>
          <a:bodyPr/>
          <a:lstStyle/>
          <a:p>
            <a:r>
              <a:rPr lang="en-US"/>
              <a:t>Khoa Công nghệ Thông tin - UTEHY</a:t>
            </a:r>
          </a:p>
        </p:txBody>
      </p:sp>
      <p:sp>
        <p:nvSpPr>
          <p:cNvPr id="5" name="Slide Number Placeholder 4"/>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48093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30860"/>
            <a:ext cx="4038600" cy="5095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30858"/>
            <a:ext cx="4038600" cy="509530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4B93D-8755-4A37-9F34-302EED5C8A26}" type="datetime1">
              <a:rPr lang="en-US" smtClean="0"/>
              <a:t>02-02-2023</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348926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ACC4-E7CD-4981-BD20-5D1B4CB63074}" type="datetime1">
              <a:rPr lang="en-US" smtClean="0"/>
              <a:t>02-02-2023</a:t>
            </a:fld>
            <a:endParaRPr lang="en-US"/>
          </a:p>
        </p:txBody>
      </p:sp>
      <p:sp>
        <p:nvSpPr>
          <p:cNvPr id="3" name="Footer Placeholder 2"/>
          <p:cNvSpPr>
            <a:spLocks noGrp="1"/>
          </p:cNvSpPr>
          <p:nvPr>
            <p:ph type="ftr" sz="quarter" idx="11"/>
          </p:nvPr>
        </p:nvSpPr>
        <p:spPr/>
        <p:txBody>
          <a:bodyPr/>
          <a:lstStyle/>
          <a:p>
            <a:r>
              <a:rPr lang="en-US"/>
              <a:t>Khoa Công nghệ Thông tin - UTEHY</a:t>
            </a:r>
          </a:p>
        </p:txBody>
      </p:sp>
      <p:sp>
        <p:nvSpPr>
          <p:cNvPr id="4" name="Slide Number Placeholder 3"/>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9734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02-02-2023</a:t>
            </a:fld>
            <a:endParaRPr lang="en-US"/>
          </a:p>
        </p:txBody>
      </p:sp>
      <p:sp>
        <p:nvSpPr>
          <p:cNvPr id="5" name="Footer Placeholder 4"/>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6" name="Slide Number Placeholder 5"/>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115003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2" r:id="rId5"/>
    <p:sldLayoutId id="2147483655" r:id="rId6"/>
  </p:sldLayoutIdLst>
  <p:hf hdr="0"/>
  <p:txStyles>
    <p:title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sql/t-sql/language-elements/expressions-transact-sq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SELECT@MinSldat=MIN(SLDA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F598FFC-6810-4DED-9397-5F519C9B4CA6}"/>
              </a:ext>
            </a:extLst>
          </p:cNvPr>
          <p:cNvSpPr>
            <a:spLocks noGrp="1"/>
          </p:cNvSpPr>
          <p:nvPr>
            <p:ph type="ctrTitle"/>
          </p:nvPr>
        </p:nvSpPr>
        <p:spPr/>
        <p:txBody>
          <a:bodyPr/>
          <a:lstStyle/>
          <a:p>
            <a:r>
              <a:rPr lang="en-US" dirty="0"/>
              <a:t>HỆ QUẢN TRỊ CSDL</a:t>
            </a:r>
          </a:p>
        </p:txBody>
      </p:sp>
      <p:sp>
        <p:nvSpPr>
          <p:cNvPr id="4" name="Date Placeholder 3">
            <a:extLst>
              <a:ext uri="{FF2B5EF4-FFF2-40B4-BE49-F238E27FC236}">
                <a16:creationId xmlns:a16="http://schemas.microsoft.com/office/drawing/2014/main" xmlns="" id="{80B99833-22E5-4EB1-B8A1-55A47B7B2829}"/>
              </a:ext>
            </a:extLst>
          </p:cNvPr>
          <p:cNvSpPr>
            <a:spLocks noGrp="1"/>
          </p:cNvSpPr>
          <p:nvPr>
            <p:ph type="dt" sz="half" idx="10"/>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157B850B-5ADE-42BC-B873-397F5508482D}"/>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360B56A4-7BB3-4CE1-9A49-51C869529E12}"/>
              </a:ext>
            </a:extLst>
          </p:cNvPr>
          <p:cNvSpPr>
            <a:spLocks noGrp="1"/>
          </p:cNvSpPr>
          <p:nvPr>
            <p:ph type="sldNum" sz="quarter" idx="12"/>
          </p:nvPr>
        </p:nvSpPr>
        <p:spPr/>
        <p:txBody>
          <a:bodyPr/>
          <a:lstStyle/>
          <a:p>
            <a:fld id="{F4E32468-D4D3-45A6-A508-7622D5375F4E}" type="slidenum">
              <a:rPr lang="en-US" smtClean="0"/>
              <a:pPr/>
              <a:t>1</a:t>
            </a:fld>
            <a:endParaRPr lang="en-US"/>
          </a:p>
        </p:txBody>
      </p:sp>
      <p:sp>
        <p:nvSpPr>
          <p:cNvPr id="8" name="Subtitle 7">
            <a:extLst>
              <a:ext uri="{FF2B5EF4-FFF2-40B4-BE49-F238E27FC236}">
                <a16:creationId xmlns:a16="http://schemas.microsoft.com/office/drawing/2014/main" xmlns="" id="{9E421E78-7928-40B7-8502-FE48A21C6505}"/>
              </a:ext>
            </a:extLst>
          </p:cNvPr>
          <p:cNvSpPr>
            <a:spLocks noGrp="1"/>
          </p:cNvSpPr>
          <p:nvPr>
            <p:ph type="subTitle" idx="1"/>
          </p:nvPr>
        </p:nvSpPr>
        <p:spPr/>
        <p:txBody>
          <a:bodyPr/>
          <a:lstStyle/>
          <a:p>
            <a:r>
              <a:rPr lang="en-US"/>
              <a:t>BÀI </a:t>
            </a:r>
            <a:r>
              <a:rPr lang="en-US" smtClean="0"/>
              <a:t>2</a:t>
            </a:r>
            <a:endParaRPr lang="en-US" dirty="0"/>
          </a:p>
          <a:p>
            <a:r>
              <a:rPr lang="en-US" dirty="0"/>
              <a:t>LẬP TRÌNH </a:t>
            </a:r>
            <a:r>
              <a:rPr lang="en-US"/>
              <a:t>T- </a:t>
            </a:r>
            <a:r>
              <a:rPr lang="en-US" smtClean="0"/>
              <a:t>SQL VÀ CHỈ MỤC</a:t>
            </a:r>
            <a:endParaRPr lang="en-US" dirty="0"/>
          </a:p>
        </p:txBody>
      </p:sp>
    </p:spTree>
    <p:extLst>
      <p:ext uri="{BB962C8B-B14F-4D97-AF65-F5344CB8AC3E}">
        <p14:creationId xmlns:p14="http://schemas.microsoft.com/office/powerpoint/2010/main" val="244119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buFont typeface="Wingdings" panose="05000000000000000000" pitchFamily="2" charset="2"/>
              <a:buChar char="v"/>
            </a:pPr>
            <a:r>
              <a:rPr lang="en-US" dirty="0"/>
              <a:t> </a:t>
            </a:r>
            <a:r>
              <a:rPr lang="en-US" altLang="en-US" dirty="0" err="1"/>
              <a:t>Quá</a:t>
            </a:r>
            <a:r>
              <a:rPr lang="en-US" altLang="en-US" dirty="0"/>
              <a:t> </a:t>
            </a:r>
            <a:r>
              <a:rPr lang="en-US" altLang="en-US" dirty="0" err="1"/>
              <a:t>trình</a:t>
            </a:r>
            <a:r>
              <a:rPr lang="en-US" altLang="en-US" dirty="0"/>
              <a:t> </a:t>
            </a:r>
            <a:r>
              <a:rPr lang="en-US" altLang="en-US" dirty="0" err="1"/>
              <a:t>trong</a:t>
            </a:r>
            <a:r>
              <a:rPr lang="en-US" altLang="en-US" dirty="0"/>
              <a:t> </a:t>
            </a:r>
            <a:r>
              <a:rPr lang="en-US" altLang="en-US" dirty="0" err="1"/>
              <a:t>đó</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lệnh</a:t>
            </a:r>
            <a:r>
              <a:rPr lang="en-US" altLang="en-US" dirty="0"/>
              <a:t> </a:t>
            </a:r>
            <a:r>
              <a:rPr lang="en-US" altLang="en-US" dirty="0" err="1"/>
              <a:t>được</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cùng</a:t>
            </a:r>
            <a:r>
              <a:rPr lang="en-US" altLang="en-US" dirty="0"/>
              <a:t> </a:t>
            </a:r>
            <a:r>
              <a:rPr lang="en-US" altLang="en-US" dirty="0" err="1"/>
              <a:t>lúc</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“XỬ LÝ THEO LÔ”</a:t>
            </a:r>
          </a:p>
          <a:p>
            <a:pPr>
              <a:buFont typeface="Wingdings 2" pitchFamily="18" charset="2"/>
              <a:buNone/>
            </a:pPr>
            <a:r>
              <a:rPr lang="en-US" altLang="en-US" dirty="0" err="1"/>
              <a:t>Ví</a:t>
            </a:r>
            <a:r>
              <a:rPr lang="en-US" altLang="en-US" dirty="0"/>
              <a:t> </a:t>
            </a:r>
            <a:r>
              <a:rPr lang="en-US" altLang="en-US" dirty="0" err="1"/>
              <a:t>dụ</a:t>
            </a:r>
            <a:r>
              <a:rPr lang="en-US" altLang="en-US" dirty="0"/>
              <a:t>:</a:t>
            </a:r>
          </a:p>
          <a:p>
            <a:pPr lvl="2">
              <a:buFont typeface="Wingdings 2" pitchFamily="18" charset="2"/>
              <a:buNone/>
            </a:pPr>
            <a:r>
              <a:rPr lang="en-US" altLang="en-US" dirty="0"/>
              <a:t>Use </a:t>
            </a:r>
            <a:r>
              <a:rPr lang="en-US" altLang="en-US" dirty="0" err="1"/>
              <a:t>QlSach</a:t>
            </a:r>
            <a:r>
              <a:rPr lang="en-US" altLang="en-US" dirty="0"/>
              <a:t> </a:t>
            </a:r>
          </a:p>
          <a:p>
            <a:pPr lvl="2">
              <a:buFont typeface="Wingdings 2" pitchFamily="18" charset="2"/>
              <a:buNone/>
            </a:pPr>
            <a:r>
              <a:rPr lang="en-US" altLang="en-US" dirty="0"/>
              <a:t>SELECT * FROM </a:t>
            </a:r>
            <a:r>
              <a:rPr lang="en-US" altLang="en-US" dirty="0" err="1"/>
              <a:t>tacgia</a:t>
            </a:r>
            <a:r>
              <a:rPr lang="en-US" altLang="en-US" dirty="0"/>
              <a:t> </a:t>
            </a:r>
          </a:p>
          <a:p>
            <a:pPr lvl="2">
              <a:buFont typeface="Wingdings 2" pitchFamily="18" charset="2"/>
              <a:buNone/>
            </a:pPr>
            <a:r>
              <a:rPr lang="en-US" altLang="en-US" dirty="0"/>
              <a:t>UPDATE </a:t>
            </a:r>
            <a:r>
              <a:rPr lang="en-US" altLang="en-US" dirty="0" err="1"/>
              <a:t>tacgia</a:t>
            </a:r>
            <a:endParaRPr lang="en-US" altLang="en-US" dirty="0"/>
          </a:p>
          <a:p>
            <a:pPr lvl="2">
              <a:buFont typeface="Wingdings 2" pitchFamily="18" charset="2"/>
              <a:buNone/>
            </a:pPr>
            <a:r>
              <a:rPr lang="en-US" altLang="en-US" dirty="0"/>
              <a:t>SET phone= ‘098890 4566‘ </a:t>
            </a:r>
          </a:p>
          <a:p>
            <a:pPr lvl="2">
              <a:buFont typeface="Wingdings 2" pitchFamily="18" charset="2"/>
              <a:buNone/>
            </a:pPr>
            <a:r>
              <a:rPr lang="en-US" altLang="en-US" dirty="0"/>
              <a:t>WHERE </a:t>
            </a:r>
            <a:r>
              <a:rPr lang="en-US" altLang="en-US" dirty="0" err="1"/>
              <a:t>tentg</a:t>
            </a:r>
            <a:r>
              <a:rPr lang="en-US" altLang="en-US" dirty="0"/>
              <a:t> = ‘</a:t>
            </a:r>
            <a:r>
              <a:rPr lang="en-US" altLang="en-US" dirty="0" err="1"/>
              <a:t>Trung</a:t>
            </a:r>
            <a:r>
              <a:rPr lang="en-US" altLang="en-US" dirty="0"/>
              <a:t>‘</a:t>
            </a:r>
          </a:p>
          <a:p>
            <a:pPr lvl="2">
              <a:buFont typeface="Wingdings 2" pitchFamily="18" charset="2"/>
              <a:buNone/>
            </a:pPr>
            <a:r>
              <a:rPr lang="en-US" altLang="en-US" dirty="0"/>
              <a:t>Go</a:t>
            </a:r>
          </a:p>
          <a:p>
            <a:pPr>
              <a:buFont typeface="Wingdings" panose="05000000000000000000" pitchFamily="2" charset="2"/>
              <a:buChar char="v"/>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2.1.1. </a:t>
            </a:r>
            <a:r>
              <a:rPr lang="en-US"/>
              <a:t>Khái niệm</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10</a:t>
            </a:fld>
            <a:endParaRPr lang="en-US"/>
          </a:p>
        </p:txBody>
      </p:sp>
      <p:sp>
        <p:nvSpPr>
          <p:cNvPr id="8" name="TextBox 5"/>
          <p:cNvSpPr txBox="1">
            <a:spLocks noChangeArrowheads="1"/>
          </p:cNvSpPr>
          <p:nvPr/>
        </p:nvSpPr>
        <p:spPr bwMode="auto">
          <a:xfrm>
            <a:off x="4648200" y="1828800"/>
            <a:ext cx="426561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a:defRPr>
            </a:lvl4pPr>
            <a:lvl5pPr marL="2057400" indent="-228600" eaLnBrk="0" hangingPunct="0">
              <a:spcBef>
                <a:spcPts val="375"/>
              </a:spcBef>
              <a:buClr>
                <a:srgbClr val="A28E6A"/>
              </a:buClr>
              <a:buChar char="o"/>
              <a:defRPr sz="2000">
                <a:solidFill>
                  <a:schemeClr val="tx1"/>
                </a:solidFill>
                <a:latin typeface="Perpetua"/>
              </a:defRPr>
            </a:lvl5pPr>
            <a:lvl6pPr marL="2514600" indent="-228600" eaLnBrk="0" fontAlgn="base" hangingPunct="0">
              <a:spcBef>
                <a:spcPts val="375"/>
              </a:spcBef>
              <a:spcAft>
                <a:spcPct val="0"/>
              </a:spcAft>
              <a:buClr>
                <a:srgbClr val="A28E6A"/>
              </a:buClr>
              <a:buChar char="o"/>
              <a:defRPr sz="2000">
                <a:solidFill>
                  <a:schemeClr val="tx1"/>
                </a:solidFill>
                <a:latin typeface="Perpetua"/>
              </a:defRPr>
            </a:lvl6pPr>
            <a:lvl7pPr marL="2971800" indent="-228600" eaLnBrk="0" fontAlgn="base" hangingPunct="0">
              <a:spcBef>
                <a:spcPts val="375"/>
              </a:spcBef>
              <a:spcAft>
                <a:spcPct val="0"/>
              </a:spcAft>
              <a:buClr>
                <a:srgbClr val="A28E6A"/>
              </a:buClr>
              <a:buChar char="o"/>
              <a:defRPr sz="2000">
                <a:solidFill>
                  <a:schemeClr val="tx1"/>
                </a:solidFill>
                <a:latin typeface="Perpetua"/>
              </a:defRPr>
            </a:lvl7pPr>
            <a:lvl8pPr marL="3429000" indent="-228600" eaLnBrk="0" fontAlgn="base" hangingPunct="0">
              <a:spcBef>
                <a:spcPts val="375"/>
              </a:spcBef>
              <a:spcAft>
                <a:spcPct val="0"/>
              </a:spcAft>
              <a:buClr>
                <a:srgbClr val="A28E6A"/>
              </a:buClr>
              <a:buChar char="o"/>
              <a:defRPr sz="2000">
                <a:solidFill>
                  <a:schemeClr val="tx1"/>
                </a:solidFill>
                <a:latin typeface="Perpetua"/>
              </a:defRPr>
            </a:lvl8pPr>
            <a:lvl9pPr marL="3886200" indent="-228600" eaLnBrk="0" fontAlgn="base" hangingPunct="0">
              <a:spcBef>
                <a:spcPts val="375"/>
              </a:spcBef>
              <a:spcAft>
                <a:spcPct val="0"/>
              </a:spcAft>
              <a:buClr>
                <a:srgbClr val="A28E6A"/>
              </a:buClr>
              <a:buChar char="o"/>
              <a:defRPr sz="2000">
                <a:solidFill>
                  <a:schemeClr val="tx1"/>
                </a:solidFill>
                <a:latin typeface="Perpetua"/>
              </a:defRPr>
            </a:lvl9pPr>
          </a:lstStyle>
          <a:p>
            <a:pPr eaLnBrk="1" hangingPunct="1">
              <a:spcBef>
                <a:spcPct val="0"/>
              </a:spcBef>
              <a:buClrTx/>
              <a:buSzTx/>
              <a:buFontTx/>
              <a:buNone/>
            </a:pPr>
            <a:r>
              <a:rPr lang="en-US" altLang="en-US" sz="2400" dirty="0">
                <a:latin typeface="Times New Roman" pitchFamily="18" charset="0"/>
              </a:rPr>
              <a:t>CREATE </a:t>
            </a:r>
            <a:r>
              <a:rPr lang="en-US" altLang="en-US" sz="2400" dirty="0" err="1">
                <a:latin typeface="Times New Roman" pitchFamily="18" charset="0"/>
              </a:rPr>
              <a:t>DaTaBASE</a:t>
            </a:r>
            <a:r>
              <a:rPr lang="en-US" altLang="en-US" sz="2400" dirty="0">
                <a:latin typeface="Times New Roman" pitchFamily="18" charset="0"/>
              </a:rPr>
              <a:t> </a:t>
            </a:r>
            <a:r>
              <a:rPr lang="en-US" altLang="en-US" sz="2400" dirty="0" err="1">
                <a:latin typeface="Times New Roman" pitchFamily="18" charset="0"/>
              </a:rPr>
              <a:t>Qlbanhang</a:t>
            </a:r>
            <a:r>
              <a:rPr lang="en-US" altLang="en-US" sz="2400" dirty="0">
                <a:latin typeface="Times New Roman" pitchFamily="18" charset="0"/>
              </a:rPr>
              <a:t> </a:t>
            </a:r>
          </a:p>
          <a:p>
            <a:pPr eaLnBrk="1" hangingPunct="1">
              <a:spcBef>
                <a:spcPct val="0"/>
              </a:spcBef>
              <a:buClrTx/>
              <a:buSzTx/>
              <a:buFontTx/>
              <a:buNone/>
            </a:pPr>
            <a:r>
              <a:rPr lang="en-US" altLang="en-US" sz="2400" dirty="0">
                <a:solidFill>
                  <a:srgbClr val="FF0000"/>
                </a:solidFill>
                <a:latin typeface="Times New Roman" pitchFamily="18" charset="0"/>
              </a:rPr>
              <a:t>USE </a:t>
            </a:r>
            <a:r>
              <a:rPr lang="en-US" altLang="en-US" sz="2400" dirty="0" err="1">
                <a:solidFill>
                  <a:srgbClr val="FF0000"/>
                </a:solidFill>
                <a:latin typeface="Times New Roman" pitchFamily="18" charset="0"/>
              </a:rPr>
              <a:t>qlbanhang</a:t>
            </a:r>
            <a:endParaRPr lang="en-US" altLang="en-US" sz="2400" dirty="0">
              <a:solidFill>
                <a:srgbClr val="FF0000"/>
              </a:solidFill>
              <a:latin typeface="Times New Roman" pitchFamily="18" charset="0"/>
            </a:endParaRPr>
          </a:p>
          <a:p>
            <a:pPr eaLnBrk="1" hangingPunct="1">
              <a:spcBef>
                <a:spcPct val="0"/>
              </a:spcBef>
              <a:buClrTx/>
              <a:buSzTx/>
              <a:buFontTx/>
              <a:buNone/>
            </a:pPr>
            <a:r>
              <a:rPr lang="en-US" altLang="en-US" sz="2400" dirty="0">
                <a:latin typeface="Times New Roman" pitchFamily="18" charset="0"/>
              </a:rPr>
              <a:t>CREATE TABLE </a:t>
            </a:r>
            <a:r>
              <a:rPr lang="en-US" altLang="en-US" sz="2400" dirty="0" err="1">
                <a:latin typeface="Times New Roman" pitchFamily="18" charset="0"/>
              </a:rPr>
              <a:t>ktra</a:t>
            </a:r>
            <a:endParaRPr lang="en-US" altLang="en-US" sz="2400" dirty="0">
              <a:latin typeface="Times New Roman" pitchFamily="18" charset="0"/>
            </a:endParaRPr>
          </a:p>
          <a:p>
            <a:pPr eaLnBrk="1" hangingPunct="1">
              <a:spcBef>
                <a:spcPct val="0"/>
              </a:spcBef>
              <a:buClrTx/>
              <a:buSzTx/>
              <a:buFontTx/>
              <a:buNone/>
            </a:pPr>
            <a:r>
              <a:rPr lang="en-US" altLang="en-US" sz="2400" dirty="0">
                <a:latin typeface="Times New Roman" pitchFamily="18" charset="0"/>
              </a:rPr>
              <a:t>(</a:t>
            </a:r>
          </a:p>
          <a:p>
            <a:pPr eaLnBrk="1" hangingPunct="1">
              <a:spcBef>
                <a:spcPct val="0"/>
              </a:spcBef>
              <a:buClrTx/>
              <a:buSzTx/>
              <a:buFontTx/>
              <a:buNone/>
            </a:pPr>
            <a:r>
              <a:rPr lang="en-US" altLang="en-US" sz="2400" dirty="0">
                <a:latin typeface="Times New Roman" pitchFamily="18" charset="0"/>
              </a:rPr>
              <a:t>A INT,</a:t>
            </a:r>
          </a:p>
          <a:p>
            <a:pPr eaLnBrk="1" hangingPunct="1">
              <a:spcBef>
                <a:spcPct val="0"/>
              </a:spcBef>
              <a:buClrTx/>
              <a:buSzTx/>
              <a:buFontTx/>
              <a:buNone/>
            </a:pPr>
            <a:r>
              <a:rPr lang="en-US" altLang="en-US" sz="2400" dirty="0">
                <a:latin typeface="Times New Roman" pitchFamily="18" charset="0"/>
              </a:rPr>
              <a:t>B INT</a:t>
            </a:r>
          </a:p>
          <a:p>
            <a:pPr eaLnBrk="1" hangingPunct="1">
              <a:spcBef>
                <a:spcPct val="0"/>
              </a:spcBef>
              <a:buClrTx/>
              <a:buSzTx/>
              <a:buFontTx/>
              <a:buNone/>
            </a:pPr>
            <a:r>
              <a:rPr lang="en-US" altLang="en-US" sz="2400" dirty="0">
                <a:latin typeface="Times New Roman" pitchFamily="18" charset="0"/>
              </a:rPr>
              <a:t>)</a:t>
            </a:r>
          </a:p>
          <a:p>
            <a:pPr eaLnBrk="1" hangingPunct="1">
              <a:spcBef>
                <a:spcPct val="0"/>
              </a:spcBef>
              <a:buClrTx/>
              <a:buSzTx/>
              <a:buFontTx/>
              <a:buNone/>
            </a:pPr>
            <a:r>
              <a:rPr lang="en-US" altLang="en-US" sz="2400" dirty="0">
                <a:latin typeface="Times New Roman" pitchFamily="18" charset="0"/>
              </a:rPr>
              <a:t>GO</a:t>
            </a:r>
          </a:p>
          <a:p>
            <a:pPr eaLnBrk="1" hangingPunct="1">
              <a:spcBef>
                <a:spcPct val="0"/>
              </a:spcBef>
              <a:buClrTx/>
              <a:buSzTx/>
              <a:buFontTx/>
              <a:buNone/>
            </a:pPr>
            <a:r>
              <a:rPr lang="en-US" altLang="en-US" sz="2400" dirty="0">
                <a:latin typeface="Times New Roman" pitchFamily="18" charset="0"/>
              </a:rPr>
              <a:t>SELECT * FROM </a:t>
            </a:r>
            <a:r>
              <a:rPr lang="en-US" altLang="en-US" sz="2400" dirty="0" err="1">
                <a:latin typeface="Times New Roman" pitchFamily="18" charset="0"/>
              </a:rPr>
              <a:t>ktra</a:t>
            </a:r>
            <a:endParaRPr lang="en-US" altLang="en-US" sz="2400" dirty="0">
              <a:latin typeface="Times New Roman" pitchFamily="18" charset="0"/>
            </a:endParaRPr>
          </a:p>
          <a:p>
            <a:pPr eaLnBrk="1" hangingPunct="1">
              <a:spcBef>
                <a:spcPct val="0"/>
              </a:spcBef>
              <a:buClrTx/>
              <a:buSzTx/>
              <a:buFontTx/>
              <a:buNone/>
            </a:pPr>
            <a:r>
              <a:rPr lang="en-US" altLang="en-US" sz="2400" dirty="0">
                <a:latin typeface="Times New Roman" pitchFamily="18" charset="0"/>
              </a:rPr>
              <a:t>--</a:t>
            </a:r>
            <a:r>
              <a:rPr lang="en-US" altLang="en-US" sz="2400" dirty="0" err="1">
                <a:latin typeface="Times New Roman" pitchFamily="18" charset="0"/>
              </a:rPr>
              <a:t>Sẽ</a:t>
            </a:r>
            <a:r>
              <a:rPr lang="en-US" altLang="en-US" sz="2400" dirty="0">
                <a:latin typeface="Times New Roman" pitchFamily="18" charset="0"/>
              </a:rPr>
              <a:t> </a:t>
            </a:r>
            <a:r>
              <a:rPr lang="en-US" altLang="en-US" sz="2400" dirty="0" err="1">
                <a:latin typeface="Times New Roman" pitchFamily="18" charset="0"/>
              </a:rPr>
              <a:t>bị</a:t>
            </a:r>
            <a:r>
              <a:rPr lang="en-US" altLang="en-US" sz="2400" dirty="0">
                <a:latin typeface="Times New Roman" pitchFamily="18" charset="0"/>
              </a:rPr>
              <a:t> </a:t>
            </a:r>
            <a:r>
              <a:rPr lang="en-US" altLang="en-US" sz="2400" dirty="0" err="1">
                <a:latin typeface="Times New Roman" pitchFamily="18" charset="0"/>
              </a:rPr>
              <a:t>báo</a:t>
            </a:r>
            <a:r>
              <a:rPr lang="en-US" altLang="en-US" sz="2400" dirty="0">
                <a:latin typeface="Times New Roman" pitchFamily="18" charset="0"/>
              </a:rPr>
              <a:t> </a:t>
            </a:r>
            <a:r>
              <a:rPr lang="en-US" altLang="en-US" sz="2400" dirty="0" err="1">
                <a:latin typeface="Times New Roman" pitchFamily="18" charset="0"/>
              </a:rPr>
              <a:t>lỗi</a:t>
            </a:r>
            <a:endParaRPr lang="en-US" altLang="en-US" sz="2400" dirty="0">
              <a:latin typeface="Times New Roman" pitchFamily="18" charset="0"/>
            </a:endParaRPr>
          </a:p>
          <a:p>
            <a:pPr eaLnBrk="1" hangingPunct="1">
              <a:spcBef>
                <a:spcPct val="0"/>
              </a:spcBef>
              <a:buClrTx/>
              <a:buSzTx/>
              <a:buFontTx/>
              <a:buNone/>
            </a:pPr>
            <a:endParaRPr lang="en-US" altLang="en-US" sz="2400" dirty="0">
              <a:latin typeface="Times New Roman" pitchFamily="18" charset="0"/>
            </a:endParaRPr>
          </a:p>
        </p:txBody>
      </p:sp>
    </p:spTree>
    <p:extLst>
      <p:ext uri="{BB962C8B-B14F-4D97-AF65-F5344CB8AC3E}">
        <p14:creationId xmlns:p14="http://schemas.microsoft.com/office/powerpoint/2010/main" val="1725459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457200" y="1066800"/>
            <a:ext cx="8229600" cy="5410200"/>
          </a:xfrm>
        </p:spPr>
        <p:txBody>
          <a:bodyPr>
            <a:normAutofit/>
          </a:bodyPr>
          <a:lstStyle/>
          <a:p>
            <a:pPr marL="223838" indent="-223838" algn="just" eaLnBrk="0" hangingPunct="0">
              <a:buClr>
                <a:schemeClr val="folHlink"/>
              </a:buClr>
              <a:buNone/>
              <a:defRPr/>
            </a:pPr>
            <a:endParaRPr lang="en-US" sz="3600" dirty="0">
              <a:latin typeface="Times New Roman" pitchFamily="18" charset="0"/>
              <a:ea typeface="굴림" pitchFamily="34" charset="-127"/>
            </a:endParaRPr>
          </a:p>
          <a:p>
            <a:pPr marL="0" indent="0" algn="just" eaLnBrk="0" hangingPunct="0">
              <a:lnSpc>
                <a:spcPct val="120000"/>
              </a:lnSpc>
              <a:buClr>
                <a:schemeClr val="folHlink"/>
              </a:buClr>
              <a:buNone/>
              <a:defRPr/>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smtClean="0"/>
              <a:t>2.1.2. </a:t>
            </a:r>
            <a:r>
              <a:rPr lang="en-US" smtClean="0">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11</a:t>
            </a:fld>
            <a:endParaRPr lang="en-US"/>
          </a:p>
        </p:txBody>
      </p:sp>
      <p:sp>
        <p:nvSpPr>
          <p:cNvPr id="7" name="TextBox 6"/>
          <p:cNvSpPr txBox="1"/>
          <p:nvPr/>
        </p:nvSpPr>
        <p:spPr>
          <a:xfrm>
            <a:off x="533400" y="838200"/>
            <a:ext cx="8229600" cy="5139869"/>
          </a:xfrm>
          <a:prstGeom prst="rect">
            <a:avLst/>
          </a:prstGeom>
          <a:noFill/>
        </p:spPr>
        <p:txBody>
          <a:bodyPr wrap="square" rtlCol="0">
            <a:spAutoFit/>
          </a:bodyPr>
          <a:lstStyle/>
          <a:p>
            <a:pPr marL="342900" lvl="2" indent="-342900" algn="just">
              <a:spcBef>
                <a:spcPts val="370"/>
              </a:spcBef>
              <a:buClr>
                <a:schemeClr val="accent1">
                  <a:tint val="60000"/>
                </a:schemeClr>
              </a:buClr>
              <a:buFont typeface="Wingdings" panose="05000000000000000000" pitchFamily="2" charset="2"/>
              <a:buChar char="v"/>
              <a:defRPr/>
            </a:pPr>
            <a:r>
              <a:rPr lang="en-US" sz="2400" dirty="0" err="1"/>
              <a:t>Định</a:t>
            </a:r>
            <a:r>
              <a:rPr lang="en-US" sz="2400" dirty="0"/>
              <a:t> </a:t>
            </a:r>
            <a:r>
              <a:rPr lang="en-US" sz="2400" dirty="0" err="1"/>
              <a:t>nghĩa</a:t>
            </a:r>
            <a:r>
              <a:rPr lang="en-US" sz="2400" dirty="0"/>
              <a:t>:</a:t>
            </a:r>
          </a:p>
          <a:p>
            <a:pPr marL="0" lvl="2" indent="342900" algn="just">
              <a:spcBef>
                <a:spcPts val="370"/>
              </a:spcBef>
              <a:buClr>
                <a:schemeClr val="accent1">
                  <a:tint val="60000"/>
                </a:schemeClr>
              </a:buClr>
              <a:defRPr/>
            </a:pPr>
            <a:r>
              <a:rPr lang="en-US" sz="2200" dirty="0" err="1"/>
              <a:t>Biến</a:t>
            </a:r>
            <a:r>
              <a:rPr lang="en-US" sz="2200" dirty="0"/>
              <a:t> </a:t>
            </a:r>
            <a:r>
              <a:rPr lang="en-US" sz="2200" dirty="0" err="1"/>
              <a:t>là</a:t>
            </a:r>
            <a:r>
              <a:rPr lang="en-US" sz="2200" dirty="0"/>
              <a:t> </a:t>
            </a:r>
            <a:r>
              <a:rPr lang="en-US" sz="2200" dirty="0" err="1"/>
              <a:t>một</a:t>
            </a:r>
            <a:r>
              <a:rPr lang="en-US" sz="2200" dirty="0"/>
              <a:t> </a:t>
            </a:r>
            <a:r>
              <a:rPr lang="en-US" sz="2200" dirty="0" err="1"/>
              <a:t>đối</a:t>
            </a:r>
            <a:r>
              <a:rPr lang="en-US" sz="2200" dirty="0"/>
              <a:t> </a:t>
            </a:r>
            <a:r>
              <a:rPr lang="en-US" sz="2200" dirty="0" err="1"/>
              <a:t>tượng</a:t>
            </a:r>
            <a:r>
              <a:rPr lang="en-US" sz="2200" dirty="0"/>
              <a:t> </a:t>
            </a:r>
            <a:r>
              <a:rPr lang="en-US" sz="2200" dirty="0" err="1"/>
              <a:t>có</a:t>
            </a:r>
            <a:r>
              <a:rPr lang="en-US" sz="2200" dirty="0"/>
              <a:t> </a:t>
            </a:r>
            <a:r>
              <a:rPr lang="en-US" sz="2200" dirty="0" err="1"/>
              <a:t>thể</a:t>
            </a:r>
            <a:r>
              <a:rPr lang="en-US" sz="2200" dirty="0"/>
              <a:t> </a:t>
            </a:r>
            <a:r>
              <a:rPr lang="en-US" sz="2200" dirty="0" err="1"/>
              <a:t>chứa</a:t>
            </a:r>
            <a:r>
              <a:rPr lang="en-US" sz="2200" dirty="0"/>
              <a:t> </a:t>
            </a:r>
            <a:r>
              <a:rPr lang="en-US" sz="2200" dirty="0" err="1"/>
              <a:t>dữ</a:t>
            </a:r>
            <a:r>
              <a:rPr lang="en-US" sz="2200" dirty="0"/>
              <a:t> </a:t>
            </a:r>
            <a:r>
              <a:rPr lang="en-US" sz="2200" dirty="0" err="1"/>
              <a:t>liệu</a:t>
            </a:r>
            <a:r>
              <a:rPr lang="en-US" sz="2200" dirty="0"/>
              <a:t>.</a:t>
            </a:r>
          </a:p>
          <a:p>
            <a:pPr marL="0" lvl="2" indent="342900" algn="just">
              <a:spcBef>
                <a:spcPts val="370"/>
              </a:spcBef>
              <a:buClr>
                <a:schemeClr val="accent1">
                  <a:tint val="60000"/>
                </a:schemeClr>
              </a:buClr>
              <a:buFont typeface="Wingdings" pitchFamily="2" charset="2"/>
              <a:buChar char="v"/>
              <a:defRPr/>
            </a:pPr>
            <a:r>
              <a:rPr lang="en-US" sz="2200" dirty="0" err="1"/>
              <a:t>Phân</a:t>
            </a:r>
            <a:r>
              <a:rPr lang="en-US" sz="2200" dirty="0"/>
              <a:t> </a:t>
            </a:r>
            <a:r>
              <a:rPr lang="en-US" sz="2200" dirty="0" err="1"/>
              <a:t>loại</a:t>
            </a:r>
            <a:r>
              <a:rPr lang="en-US" sz="2200" dirty="0"/>
              <a:t> </a:t>
            </a:r>
            <a:r>
              <a:rPr lang="en-US" sz="2200" dirty="0" err="1"/>
              <a:t>biến</a:t>
            </a:r>
            <a:r>
              <a:rPr lang="en-US" sz="2200" dirty="0"/>
              <a:t>:	- </a:t>
            </a:r>
            <a:r>
              <a:rPr lang="en-US" sz="2200" dirty="0" err="1"/>
              <a:t>Biến</a:t>
            </a:r>
            <a:r>
              <a:rPr lang="en-US" sz="2200" dirty="0"/>
              <a:t> </a:t>
            </a:r>
            <a:r>
              <a:rPr lang="en-US" sz="2200" dirty="0" err="1"/>
              <a:t>toàn</a:t>
            </a:r>
            <a:r>
              <a:rPr lang="en-US" sz="2200" dirty="0"/>
              <a:t> </a:t>
            </a:r>
            <a:r>
              <a:rPr lang="en-US" sz="2200" dirty="0" err="1"/>
              <a:t>cục</a:t>
            </a:r>
            <a:endParaRPr lang="en-US" sz="2200" dirty="0"/>
          </a:p>
          <a:p>
            <a:pPr marL="0" lvl="2" indent="342900" algn="just">
              <a:spcBef>
                <a:spcPts val="370"/>
              </a:spcBef>
              <a:buClr>
                <a:schemeClr val="accent1">
                  <a:tint val="60000"/>
                </a:schemeClr>
              </a:buClr>
              <a:defRPr/>
            </a:pPr>
            <a:r>
              <a:rPr lang="en-US" sz="2200" dirty="0"/>
              <a:t>			- </a:t>
            </a:r>
            <a:r>
              <a:rPr lang="en-US" sz="2200" dirty="0" err="1"/>
              <a:t>Biến</a:t>
            </a:r>
            <a:r>
              <a:rPr lang="en-US" sz="2200" dirty="0"/>
              <a:t> </a:t>
            </a:r>
            <a:r>
              <a:rPr lang="en-US" sz="2200" dirty="0" err="1"/>
              <a:t>cục</a:t>
            </a:r>
            <a:r>
              <a:rPr lang="en-US" sz="2200" dirty="0"/>
              <a:t> </a:t>
            </a:r>
            <a:r>
              <a:rPr lang="en-US" sz="2200" dirty="0" err="1"/>
              <a:t>bộ</a:t>
            </a:r>
            <a:endParaRPr lang="en-US" sz="2200" dirty="0"/>
          </a:p>
          <a:p>
            <a:pPr marL="0" lvl="2" indent="342900" algn="just">
              <a:spcBef>
                <a:spcPts val="370"/>
              </a:spcBef>
              <a:buClr>
                <a:schemeClr val="accent1">
                  <a:tint val="60000"/>
                </a:schemeClr>
              </a:buClr>
              <a:defRPr/>
            </a:pPr>
            <a:r>
              <a:rPr lang="en-US" sz="2200" dirty="0" err="1"/>
              <a:t>Biến</a:t>
            </a:r>
            <a:r>
              <a:rPr lang="en-US" sz="2200" dirty="0"/>
              <a:t> </a:t>
            </a:r>
            <a:r>
              <a:rPr lang="en-US" sz="2200" dirty="0" err="1"/>
              <a:t>toàn</a:t>
            </a:r>
            <a:r>
              <a:rPr lang="en-US" sz="2200" dirty="0"/>
              <a:t> </a:t>
            </a:r>
            <a:r>
              <a:rPr lang="en-US" sz="2200" dirty="0" err="1"/>
              <a:t>cục</a:t>
            </a:r>
            <a:r>
              <a:rPr lang="en-US" sz="2200" dirty="0"/>
              <a:t>: </a:t>
            </a:r>
            <a:r>
              <a:rPr lang="en-US" sz="2200" dirty="0" err="1"/>
              <a:t>là</a:t>
            </a:r>
            <a:r>
              <a:rPr lang="en-US" sz="2200" dirty="0"/>
              <a:t> </a:t>
            </a:r>
            <a:r>
              <a:rPr lang="en-US" sz="2200" dirty="0" err="1"/>
              <a:t>biến</a:t>
            </a:r>
            <a:r>
              <a:rPr lang="en-US" sz="2200" dirty="0"/>
              <a:t> </a:t>
            </a:r>
            <a:r>
              <a:rPr lang="en-US" sz="2200" dirty="0" err="1"/>
              <a:t>hệ</a:t>
            </a:r>
            <a:r>
              <a:rPr lang="en-US" sz="2200" dirty="0"/>
              <a:t> </a:t>
            </a:r>
            <a:r>
              <a:rPr lang="en-US" sz="2200" dirty="0" err="1"/>
              <a:t>thống</a:t>
            </a:r>
            <a:r>
              <a:rPr lang="en-US" sz="2200" dirty="0"/>
              <a:t> </a:t>
            </a:r>
            <a:r>
              <a:rPr lang="en-US" sz="2200" dirty="0" err="1"/>
              <a:t>và</a:t>
            </a:r>
            <a:r>
              <a:rPr lang="en-US" sz="2200" dirty="0"/>
              <a:t> </a:t>
            </a:r>
            <a:r>
              <a:rPr lang="en-US" sz="2200" dirty="0" err="1"/>
              <a:t>được</a:t>
            </a:r>
            <a:r>
              <a:rPr lang="en-US" sz="2200" dirty="0"/>
              <a:t> </a:t>
            </a:r>
            <a:r>
              <a:rPr lang="en-US" sz="2200" dirty="0" err="1"/>
              <a:t>hỗ</a:t>
            </a:r>
            <a:r>
              <a:rPr lang="en-US" sz="2200" dirty="0"/>
              <a:t> </a:t>
            </a:r>
            <a:r>
              <a:rPr lang="en-US" sz="2200" dirty="0" err="1"/>
              <a:t>trợ</a:t>
            </a:r>
            <a:r>
              <a:rPr lang="en-US" sz="2200" dirty="0"/>
              <a:t> </a:t>
            </a:r>
            <a:r>
              <a:rPr lang="en-US" sz="2200" dirty="0" err="1"/>
              <a:t>sẵn</a:t>
            </a:r>
            <a:r>
              <a:rPr lang="en-US" sz="2200" dirty="0"/>
              <a:t> </a:t>
            </a:r>
            <a:r>
              <a:rPr lang="en-US" sz="2200" dirty="0" err="1"/>
              <a:t>của</a:t>
            </a:r>
            <a:r>
              <a:rPr lang="en-US" sz="2200" dirty="0"/>
              <a:t> </a:t>
            </a:r>
            <a:r>
              <a:rPr lang="en-US" sz="2200" dirty="0" err="1"/>
              <a:t>hệ</a:t>
            </a:r>
            <a:r>
              <a:rPr lang="en-US" sz="2200" dirty="0"/>
              <a:t> </a:t>
            </a:r>
            <a:r>
              <a:rPr lang="en-US" sz="2200" dirty="0" err="1"/>
              <a:t>quản</a:t>
            </a:r>
            <a:r>
              <a:rPr lang="en-US" sz="2200" dirty="0"/>
              <a:t> </a:t>
            </a:r>
            <a:r>
              <a:rPr lang="en-US" sz="2200" dirty="0" err="1"/>
              <a:t>trị</a:t>
            </a:r>
            <a:r>
              <a:rPr lang="en-US" sz="2200" dirty="0"/>
              <a:t> SQL server. (</a:t>
            </a:r>
            <a:r>
              <a:rPr lang="en-US" sz="2200" dirty="0" err="1"/>
              <a:t>không</a:t>
            </a:r>
            <a:r>
              <a:rPr lang="en-US" sz="2200" dirty="0"/>
              <a:t> </a:t>
            </a:r>
            <a:r>
              <a:rPr lang="en-US" sz="2200" dirty="0" err="1"/>
              <a:t>cần</a:t>
            </a:r>
            <a:r>
              <a:rPr lang="en-US" sz="2200" dirty="0"/>
              <a:t> </a:t>
            </a:r>
            <a:r>
              <a:rPr lang="en-US" sz="2200" dirty="0" err="1"/>
              <a:t>khai</a:t>
            </a:r>
            <a:r>
              <a:rPr lang="en-US" sz="2200" dirty="0"/>
              <a:t> </a:t>
            </a:r>
            <a:r>
              <a:rPr lang="en-US" sz="2200" dirty="0" err="1"/>
              <a:t>báo</a:t>
            </a:r>
            <a:r>
              <a:rPr lang="en-US" sz="2200" dirty="0"/>
              <a:t>)</a:t>
            </a:r>
          </a:p>
          <a:p>
            <a:pPr marL="0" lvl="2" indent="342900" algn="just">
              <a:spcBef>
                <a:spcPts val="370"/>
              </a:spcBef>
              <a:buClr>
                <a:schemeClr val="accent1">
                  <a:tint val="60000"/>
                </a:schemeClr>
              </a:buClr>
              <a:defRPr/>
            </a:pPr>
            <a:r>
              <a:rPr lang="en-US" sz="2200" dirty="0"/>
              <a:t>- </a:t>
            </a:r>
            <a:r>
              <a:rPr lang="en-US" sz="2200" dirty="0" err="1"/>
              <a:t>Mỗi</a:t>
            </a:r>
            <a:r>
              <a:rPr lang="en-US" sz="2200" dirty="0"/>
              <a:t> </a:t>
            </a:r>
            <a:r>
              <a:rPr lang="en-US" sz="2200" dirty="0" err="1"/>
              <a:t>biến</a:t>
            </a:r>
            <a:r>
              <a:rPr lang="en-US" sz="2200" dirty="0"/>
              <a:t> </a:t>
            </a:r>
            <a:r>
              <a:rPr lang="en-US" sz="2200" dirty="0" err="1"/>
              <a:t>hệ</a:t>
            </a:r>
            <a:r>
              <a:rPr lang="en-US" sz="2200" dirty="0"/>
              <a:t> </a:t>
            </a:r>
            <a:r>
              <a:rPr lang="en-US" sz="2200" dirty="0" err="1"/>
              <a:t>thống</a:t>
            </a:r>
            <a:r>
              <a:rPr lang="en-US" sz="2200" dirty="0"/>
              <a:t> </a:t>
            </a:r>
            <a:r>
              <a:rPr lang="en-US" sz="2200" dirty="0" err="1"/>
              <a:t>sẽ</a:t>
            </a:r>
            <a:r>
              <a:rPr lang="en-US" sz="2200" dirty="0"/>
              <a:t> </a:t>
            </a:r>
            <a:r>
              <a:rPr lang="en-US" sz="2200" dirty="0" err="1"/>
              <a:t>thực</a:t>
            </a:r>
            <a:r>
              <a:rPr lang="en-US" sz="2200" dirty="0"/>
              <a:t> </a:t>
            </a:r>
            <a:r>
              <a:rPr lang="en-US" sz="2200" dirty="0" err="1"/>
              <a:t>hiện</a:t>
            </a:r>
            <a:r>
              <a:rPr lang="en-US" sz="2200" dirty="0"/>
              <a:t> </a:t>
            </a:r>
            <a:r>
              <a:rPr lang="en-US" sz="2200" dirty="0" err="1"/>
              <a:t>nhiệm</a:t>
            </a:r>
            <a:r>
              <a:rPr lang="en-US" sz="2200" dirty="0"/>
              <a:t> </a:t>
            </a:r>
            <a:r>
              <a:rPr lang="en-US" sz="2200" dirty="0" err="1"/>
              <a:t>vụ</a:t>
            </a:r>
            <a:r>
              <a:rPr lang="en-US" sz="2200" dirty="0"/>
              <a:t> </a:t>
            </a:r>
            <a:r>
              <a:rPr lang="en-US" sz="2200" dirty="0" err="1"/>
              <a:t>khác</a:t>
            </a:r>
            <a:r>
              <a:rPr lang="en-US" sz="2200" dirty="0"/>
              <a:t> </a:t>
            </a:r>
            <a:r>
              <a:rPr lang="en-US" sz="2200" dirty="0" err="1"/>
              <a:t>nhau</a:t>
            </a:r>
            <a:r>
              <a:rPr lang="en-US" sz="2200" dirty="0"/>
              <a:t>.</a:t>
            </a:r>
          </a:p>
          <a:p>
            <a:pPr marL="0" lvl="2" indent="342900" algn="just">
              <a:spcBef>
                <a:spcPts val="370"/>
              </a:spcBef>
              <a:buClr>
                <a:schemeClr val="accent1">
                  <a:tint val="60000"/>
                </a:schemeClr>
              </a:buClr>
              <a:defRPr/>
            </a:pPr>
            <a:r>
              <a:rPr lang="en-US" sz="2200" dirty="0"/>
              <a:t>- </a:t>
            </a:r>
            <a:r>
              <a:rPr lang="en-US" sz="2200" dirty="0" err="1"/>
              <a:t>Biến</a:t>
            </a:r>
            <a:r>
              <a:rPr lang="en-US" sz="2200" dirty="0"/>
              <a:t> </a:t>
            </a:r>
            <a:r>
              <a:rPr lang="en-US" sz="2200" dirty="0" err="1"/>
              <a:t>toàn</a:t>
            </a:r>
            <a:r>
              <a:rPr lang="en-US" sz="2200" dirty="0"/>
              <a:t> </a:t>
            </a:r>
            <a:r>
              <a:rPr lang="en-US" sz="2200" dirty="0" err="1"/>
              <a:t>cục</a:t>
            </a:r>
            <a:r>
              <a:rPr lang="en-US" sz="2200" dirty="0"/>
              <a:t> </a:t>
            </a:r>
            <a:r>
              <a:rPr lang="en-US" sz="2200" dirty="0" err="1"/>
              <a:t>bắt</a:t>
            </a:r>
            <a:r>
              <a:rPr lang="en-US" sz="2200" dirty="0"/>
              <a:t> </a:t>
            </a:r>
            <a:r>
              <a:rPr lang="en-US" sz="2200" dirty="0" err="1"/>
              <a:t>đầu</a:t>
            </a:r>
            <a:r>
              <a:rPr lang="en-US" sz="2200" dirty="0"/>
              <a:t> </a:t>
            </a:r>
            <a:r>
              <a:rPr lang="en-US" sz="2200" dirty="0" err="1"/>
              <a:t>bởi</a:t>
            </a:r>
            <a:r>
              <a:rPr lang="en-US" sz="2200" dirty="0"/>
              <a:t> @@</a:t>
            </a:r>
          </a:p>
          <a:p>
            <a:pPr marL="0" lvl="2" indent="342900" algn="just">
              <a:spcBef>
                <a:spcPts val="370"/>
              </a:spcBef>
              <a:buClr>
                <a:schemeClr val="accent1">
                  <a:tint val="60000"/>
                </a:schemeClr>
              </a:buClr>
              <a:defRPr/>
            </a:pPr>
            <a:r>
              <a:rPr lang="en-US" sz="2200" dirty="0" err="1"/>
              <a:t>Ví</a:t>
            </a:r>
            <a:r>
              <a:rPr lang="en-US" sz="2200" dirty="0"/>
              <a:t> </a:t>
            </a:r>
            <a:r>
              <a:rPr lang="en-US" sz="2200" dirty="0" err="1"/>
              <a:t>dụ</a:t>
            </a:r>
            <a:r>
              <a:rPr lang="en-US" sz="2200" dirty="0"/>
              <a:t>:</a:t>
            </a:r>
          </a:p>
          <a:p>
            <a:pPr marL="0" lvl="2" indent="342900" algn="just">
              <a:spcBef>
                <a:spcPts val="370"/>
              </a:spcBef>
              <a:buClr>
                <a:schemeClr val="accent1">
                  <a:tint val="60000"/>
                </a:schemeClr>
              </a:buClr>
              <a:defRPr/>
            </a:pPr>
            <a:r>
              <a:rPr lang="en-US" sz="2200" dirty="0"/>
              <a:t>	@@Row count: </a:t>
            </a:r>
            <a:r>
              <a:rPr lang="en-US" sz="2200" dirty="0" err="1"/>
              <a:t>Trả</a:t>
            </a:r>
            <a:r>
              <a:rPr lang="en-US" sz="2200" dirty="0"/>
              <a:t> </a:t>
            </a:r>
            <a:r>
              <a:rPr lang="en-US" sz="2200" dirty="0" err="1"/>
              <a:t>về</a:t>
            </a:r>
            <a:r>
              <a:rPr lang="en-US" sz="2200" dirty="0"/>
              <a:t> </a:t>
            </a:r>
            <a:r>
              <a:rPr lang="en-US" sz="2200" dirty="0" err="1"/>
              <a:t>số</a:t>
            </a:r>
            <a:r>
              <a:rPr lang="en-US" sz="2200" dirty="0"/>
              <a:t> </a:t>
            </a:r>
            <a:r>
              <a:rPr lang="en-US" sz="2200" dirty="0" err="1"/>
              <a:t>lượng</a:t>
            </a:r>
            <a:r>
              <a:rPr lang="en-US" sz="2200" dirty="0"/>
              <a:t> </a:t>
            </a:r>
            <a:r>
              <a:rPr lang="en-US" sz="2200" dirty="0" err="1"/>
              <a:t>bản</a:t>
            </a:r>
            <a:r>
              <a:rPr lang="en-US" sz="2200" dirty="0"/>
              <a:t> </a:t>
            </a:r>
            <a:r>
              <a:rPr lang="en-US" sz="2200" dirty="0" err="1"/>
              <a:t>ghi</a:t>
            </a:r>
            <a:r>
              <a:rPr lang="en-US" sz="2200" dirty="0"/>
              <a:t> </a:t>
            </a:r>
            <a:r>
              <a:rPr lang="en-US" sz="2200" dirty="0" err="1"/>
              <a:t>của</a:t>
            </a:r>
            <a:r>
              <a:rPr lang="en-US" sz="2200" dirty="0"/>
              <a:t> </a:t>
            </a:r>
            <a:r>
              <a:rPr lang="en-US" sz="2200" dirty="0" err="1"/>
              <a:t>bảng</a:t>
            </a:r>
            <a:r>
              <a:rPr lang="en-US" sz="2200" dirty="0"/>
              <a:t> </a:t>
            </a:r>
            <a:r>
              <a:rPr lang="en-US" sz="2200" dirty="0" err="1"/>
              <a:t>hiện</a:t>
            </a:r>
            <a:r>
              <a:rPr lang="en-US" sz="2200" dirty="0"/>
              <a:t> </a:t>
            </a:r>
            <a:r>
              <a:rPr lang="en-US" sz="2200" dirty="0" err="1"/>
              <a:t>thời</a:t>
            </a:r>
            <a:endParaRPr lang="en-US" sz="2200" dirty="0"/>
          </a:p>
          <a:p>
            <a:pPr marL="0" lvl="2" indent="342900" algn="just">
              <a:spcBef>
                <a:spcPts val="370"/>
              </a:spcBef>
              <a:buClr>
                <a:schemeClr val="accent1">
                  <a:tint val="60000"/>
                </a:schemeClr>
              </a:buClr>
              <a:defRPr/>
            </a:pPr>
            <a:r>
              <a:rPr lang="en-US" sz="2200" dirty="0"/>
              <a:t>	@@fetch status: </a:t>
            </a:r>
            <a:r>
              <a:rPr lang="en-US" sz="2200" dirty="0" err="1"/>
              <a:t>Trả</a:t>
            </a:r>
            <a:r>
              <a:rPr lang="en-US" sz="2200" dirty="0"/>
              <a:t> </a:t>
            </a:r>
            <a:r>
              <a:rPr lang="en-US" sz="2200" dirty="0" err="1"/>
              <a:t>về</a:t>
            </a:r>
            <a:r>
              <a:rPr lang="en-US" sz="2200" dirty="0"/>
              <a:t> </a:t>
            </a:r>
            <a:r>
              <a:rPr lang="en-US" sz="2200" dirty="0" err="1"/>
              <a:t>trạng</a:t>
            </a:r>
            <a:r>
              <a:rPr lang="en-US" sz="2200" dirty="0"/>
              <a:t> </a:t>
            </a:r>
            <a:r>
              <a:rPr lang="en-US" sz="2200" dirty="0" err="1"/>
              <a:t>thái</a:t>
            </a:r>
            <a:r>
              <a:rPr lang="en-US" sz="2200" dirty="0"/>
              <a:t> </a:t>
            </a:r>
            <a:r>
              <a:rPr lang="en-US" sz="2200" dirty="0" err="1"/>
              <a:t>của</a:t>
            </a:r>
            <a:r>
              <a:rPr lang="en-US" sz="2200" dirty="0"/>
              <a:t> </a:t>
            </a:r>
            <a:r>
              <a:rPr lang="en-US" sz="2200" dirty="0" err="1"/>
              <a:t>bản</a:t>
            </a:r>
            <a:r>
              <a:rPr lang="en-US" sz="2200" dirty="0"/>
              <a:t> </a:t>
            </a:r>
            <a:r>
              <a:rPr lang="en-US" sz="2200" dirty="0" err="1"/>
              <a:t>ghi</a:t>
            </a:r>
            <a:r>
              <a:rPr lang="en-US" sz="2200" dirty="0"/>
              <a:t> </a:t>
            </a:r>
            <a:r>
              <a:rPr lang="en-US" sz="2200" dirty="0" err="1"/>
              <a:t>hiện</a:t>
            </a:r>
            <a:r>
              <a:rPr lang="en-US" sz="2200" dirty="0"/>
              <a:t> </a:t>
            </a:r>
            <a:r>
              <a:rPr lang="en-US" sz="2200" dirty="0" err="1"/>
              <a:t>thời</a:t>
            </a:r>
            <a:r>
              <a:rPr lang="en-US" sz="2200" dirty="0"/>
              <a:t> </a:t>
            </a:r>
          </a:p>
          <a:p>
            <a:endParaRPr lang="en-US" dirty="0"/>
          </a:p>
          <a:p>
            <a:r>
              <a:rPr lang="en-US" dirty="0"/>
              <a:t>SELECT @@VERSION AS SQL_SERVER_VERSION_DETAILS</a:t>
            </a:r>
          </a:p>
          <a:p>
            <a:endParaRPr lang="en-US" dirty="0"/>
          </a:p>
        </p:txBody>
      </p:sp>
    </p:spTree>
    <p:extLst>
      <p:ext uri="{BB962C8B-B14F-4D97-AF65-F5344CB8AC3E}">
        <p14:creationId xmlns:p14="http://schemas.microsoft.com/office/powerpoint/2010/main" val="2046301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indent="0">
              <a:buNone/>
            </a:pPr>
            <a:r>
              <a:rPr lang="en-US" dirty="0"/>
              <a:t> </a:t>
            </a:r>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12</a:t>
            </a:fld>
            <a:endParaRPr lang="en-US"/>
          </a:p>
        </p:txBody>
      </p:sp>
      <p:sp>
        <p:nvSpPr>
          <p:cNvPr id="9" name="TextBox 8"/>
          <p:cNvSpPr txBox="1"/>
          <p:nvPr/>
        </p:nvSpPr>
        <p:spPr>
          <a:xfrm>
            <a:off x="457200" y="914400"/>
            <a:ext cx="8382000" cy="5047536"/>
          </a:xfrm>
          <a:prstGeom prst="rect">
            <a:avLst/>
          </a:prstGeom>
          <a:noFill/>
        </p:spPr>
        <p:txBody>
          <a:bodyPr wrap="square" rtlCol="0">
            <a:spAutoFit/>
          </a:bodyPr>
          <a:lstStyle/>
          <a:p>
            <a:pPr marL="666750" lvl="2" indent="-666750"/>
            <a:r>
              <a:rPr lang="en-US" altLang="en-US" sz="2300" b="1" dirty="0" err="1"/>
              <a:t>Biến</a:t>
            </a:r>
            <a:r>
              <a:rPr lang="en-US" altLang="en-US" sz="2300" b="1" dirty="0"/>
              <a:t> </a:t>
            </a:r>
            <a:r>
              <a:rPr lang="en-US" altLang="en-US" sz="2300" b="1" dirty="0" err="1"/>
              <a:t>cục</a:t>
            </a:r>
            <a:r>
              <a:rPr lang="en-US" altLang="en-US" sz="2300" b="1" dirty="0"/>
              <a:t> </a:t>
            </a:r>
            <a:r>
              <a:rPr lang="en-US" altLang="en-US" sz="2300" b="1" dirty="0" err="1"/>
              <a:t>bộ</a:t>
            </a:r>
            <a:r>
              <a:rPr lang="en-US" altLang="en-US" sz="2300" b="1" dirty="0"/>
              <a:t>: </a:t>
            </a:r>
          </a:p>
          <a:p>
            <a:pPr marL="666750" lvl="2" indent="-666750"/>
            <a:r>
              <a:rPr lang="en-US" altLang="en-US" sz="2300" dirty="0"/>
              <a:t>Do </a:t>
            </a:r>
            <a:r>
              <a:rPr lang="en-US" altLang="en-US" sz="2300" dirty="0" err="1"/>
              <a:t>người</a:t>
            </a:r>
            <a:r>
              <a:rPr lang="en-US" altLang="en-US" sz="2300" dirty="0"/>
              <a:t> </a:t>
            </a:r>
            <a:r>
              <a:rPr lang="en-US" altLang="en-US" sz="2300" dirty="0" err="1"/>
              <a:t>dùng</a:t>
            </a:r>
            <a:r>
              <a:rPr lang="en-US" altLang="en-US" sz="2300" dirty="0"/>
              <a:t> </a:t>
            </a:r>
            <a:r>
              <a:rPr lang="en-US" altLang="en-US" sz="2300" dirty="0" err="1"/>
              <a:t>định</a:t>
            </a:r>
            <a:r>
              <a:rPr lang="en-US" altLang="en-US" sz="2300" dirty="0"/>
              <a:t> </a:t>
            </a:r>
            <a:r>
              <a:rPr lang="en-US" altLang="en-US" sz="2300" dirty="0" err="1"/>
              <a:t>nghĩa</a:t>
            </a:r>
            <a:r>
              <a:rPr lang="en-US" altLang="en-US" sz="2300" dirty="0"/>
              <a:t> (</a:t>
            </a:r>
            <a:r>
              <a:rPr lang="en-US" altLang="en-US" sz="2300" dirty="0" err="1"/>
              <a:t>phải</a:t>
            </a:r>
            <a:r>
              <a:rPr lang="en-US" altLang="en-US" sz="2300" dirty="0"/>
              <a:t> </a:t>
            </a:r>
            <a:r>
              <a:rPr lang="en-US" altLang="en-US" sz="2300" dirty="0" err="1"/>
              <a:t>khai</a:t>
            </a:r>
            <a:r>
              <a:rPr lang="en-US" altLang="en-US" sz="2300" dirty="0"/>
              <a:t> </a:t>
            </a:r>
            <a:r>
              <a:rPr lang="en-US" altLang="en-US" sz="2300" dirty="0" err="1"/>
              <a:t>báo</a:t>
            </a:r>
            <a:r>
              <a:rPr lang="en-US" altLang="en-US" sz="2300" dirty="0"/>
              <a:t>)</a:t>
            </a:r>
          </a:p>
          <a:p>
            <a:pPr marL="666750" lvl="2" indent="-666750"/>
            <a:r>
              <a:rPr lang="en-US" altLang="en-US" sz="2300" dirty="0"/>
              <a:t>	- </a:t>
            </a:r>
            <a:r>
              <a:rPr lang="en-US" altLang="en-US" sz="2300" dirty="0" err="1"/>
              <a:t>Khai</a:t>
            </a:r>
            <a:r>
              <a:rPr lang="en-US" altLang="en-US" sz="2300" dirty="0"/>
              <a:t> </a:t>
            </a:r>
            <a:r>
              <a:rPr lang="en-US" altLang="en-US" sz="2300" dirty="0" err="1"/>
              <a:t>báo</a:t>
            </a:r>
            <a:r>
              <a:rPr lang="en-US" altLang="en-US" sz="2300" dirty="0"/>
              <a:t> </a:t>
            </a:r>
            <a:r>
              <a:rPr lang="en-US" altLang="en-US" sz="2300" dirty="0" err="1"/>
              <a:t>tùy</a:t>
            </a:r>
            <a:r>
              <a:rPr lang="en-US" altLang="en-US" sz="2300" dirty="0"/>
              <a:t> </a:t>
            </a:r>
            <a:r>
              <a:rPr lang="en-US" altLang="en-US" sz="2300" dirty="0" err="1"/>
              <a:t>vào</a:t>
            </a:r>
            <a:r>
              <a:rPr lang="en-US" altLang="en-US" sz="2300" dirty="0"/>
              <a:t> </a:t>
            </a:r>
            <a:r>
              <a:rPr lang="en-US" altLang="en-US" sz="2300" dirty="0" err="1"/>
              <a:t>mục</a:t>
            </a:r>
            <a:r>
              <a:rPr lang="en-US" altLang="en-US" sz="2300" dirty="0"/>
              <a:t> </a:t>
            </a:r>
            <a:r>
              <a:rPr lang="en-US" altLang="en-US" sz="2300" dirty="0" err="1"/>
              <a:t>đích</a:t>
            </a:r>
            <a:r>
              <a:rPr lang="en-US" altLang="en-US" sz="2300" dirty="0"/>
              <a:t> </a:t>
            </a:r>
            <a:r>
              <a:rPr lang="en-US" altLang="en-US" sz="2300" dirty="0" err="1"/>
              <a:t>của</a:t>
            </a:r>
            <a:r>
              <a:rPr lang="en-US" altLang="en-US" sz="2300" dirty="0"/>
              <a:t> </a:t>
            </a:r>
            <a:r>
              <a:rPr lang="en-US" altLang="en-US" sz="2300" dirty="0" err="1"/>
              <a:t>người</a:t>
            </a:r>
            <a:r>
              <a:rPr lang="en-US" altLang="en-US" sz="2300" dirty="0"/>
              <a:t> </a:t>
            </a:r>
            <a:r>
              <a:rPr lang="en-US" altLang="en-US" sz="2300" dirty="0" err="1"/>
              <a:t>dùng</a:t>
            </a:r>
            <a:endParaRPr lang="en-US" altLang="en-US" sz="2300" dirty="0"/>
          </a:p>
          <a:p>
            <a:pPr marL="666750" lvl="2" indent="-666750"/>
            <a:r>
              <a:rPr lang="en-US" altLang="en-US" sz="2300" dirty="0"/>
              <a:t>	- </a:t>
            </a:r>
            <a:r>
              <a:rPr lang="en-US" altLang="en-US" sz="2300" dirty="0" err="1"/>
              <a:t>Bắt</a:t>
            </a:r>
            <a:r>
              <a:rPr lang="en-US" altLang="en-US" sz="2300" dirty="0"/>
              <a:t> </a:t>
            </a:r>
            <a:r>
              <a:rPr lang="en-US" altLang="en-US" sz="2300" dirty="0" err="1"/>
              <a:t>đầu</a:t>
            </a:r>
            <a:r>
              <a:rPr lang="en-US" altLang="en-US" sz="2300" dirty="0"/>
              <a:t> </a:t>
            </a:r>
            <a:r>
              <a:rPr lang="en-US" altLang="en-US" sz="2300" dirty="0" err="1"/>
              <a:t>bằng</a:t>
            </a:r>
            <a:r>
              <a:rPr lang="en-US" altLang="en-US" sz="2300" dirty="0"/>
              <a:t> </a:t>
            </a:r>
            <a:r>
              <a:rPr lang="en-US" altLang="en-US" sz="2300" dirty="0" err="1"/>
              <a:t>chữ</a:t>
            </a:r>
            <a:r>
              <a:rPr lang="en-US" altLang="en-US" sz="2300" dirty="0"/>
              <a:t> </a:t>
            </a:r>
            <a:r>
              <a:rPr lang="en-US" altLang="en-US" sz="2300" dirty="0" err="1"/>
              <a:t>cái</a:t>
            </a:r>
            <a:r>
              <a:rPr lang="en-US" altLang="en-US" sz="2300" dirty="0"/>
              <a:t> @</a:t>
            </a:r>
          </a:p>
          <a:p>
            <a:pPr marL="666750" lvl="2" indent="-666750"/>
            <a:r>
              <a:rPr lang="en-US" altLang="en-US" sz="2300" dirty="0"/>
              <a:t>	- </a:t>
            </a:r>
            <a:r>
              <a:rPr lang="en-US" altLang="en-US" sz="2300" dirty="0" err="1"/>
              <a:t>Cú</a:t>
            </a:r>
            <a:r>
              <a:rPr lang="en-US" altLang="en-US" sz="2300" dirty="0"/>
              <a:t> </a:t>
            </a:r>
            <a:r>
              <a:rPr lang="en-US" altLang="en-US" sz="2300" dirty="0" err="1"/>
              <a:t>pháp</a:t>
            </a:r>
            <a:r>
              <a:rPr lang="en-US" altLang="en-US" sz="2300" dirty="0"/>
              <a:t>:</a:t>
            </a:r>
          </a:p>
          <a:p>
            <a:pPr marL="666750" lvl="2" indent="-666750"/>
            <a:r>
              <a:rPr lang="en-US" altLang="en-US" sz="2300" dirty="0"/>
              <a:t>		DECLARE  @</a:t>
            </a:r>
            <a:r>
              <a:rPr lang="en-US" altLang="en-US" sz="2300" dirty="0" err="1"/>
              <a:t>ten_bien</a:t>
            </a:r>
            <a:r>
              <a:rPr lang="en-US" altLang="en-US" sz="2300" dirty="0"/>
              <a:t>  </a:t>
            </a:r>
            <a:r>
              <a:rPr lang="en-US" altLang="en-US" sz="2300" dirty="0" err="1"/>
              <a:t>kieu_du_lieu</a:t>
            </a:r>
            <a:r>
              <a:rPr lang="en-US" altLang="en-US" sz="2300" dirty="0"/>
              <a:t> [</a:t>
            </a:r>
            <a:r>
              <a:rPr lang="en-US" altLang="en-US" sz="2300" dirty="0" err="1"/>
              <a:t>độ</a:t>
            </a:r>
            <a:r>
              <a:rPr lang="en-US" altLang="en-US" sz="2300" dirty="0"/>
              <a:t> </a:t>
            </a:r>
            <a:r>
              <a:rPr lang="en-US" altLang="en-US" sz="2300" dirty="0" err="1"/>
              <a:t>rộng</a:t>
            </a:r>
            <a:r>
              <a:rPr lang="en-US" altLang="en-US" sz="2300" dirty="0"/>
              <a:t> </a:t>
            </a:r>
            <a:r>
              <a:rPr lang="en-US" altLang="en-US" sz="2300" dirty="0" err="1"/>
              <a:t>nếu</a:t>
            </a:r>
            <a:r>
              <a:rPr lang="en-US" altLang="en-US" sz="2300" dirty="0"/>
              <a:t> </a:t>
            </a:r>
            <a:r>
              <a:rPr lang="en-US" altLang="en-US" sz="2300" dirty="0" err="1"/>
              <a:t>có</a:t>
            </a:r>
            <a:r>
              <a:rPr lang="en-US" altLang="en-US" sz="2300" dirty="0"/>
              <a:t>]</a:t>
            </a:r>
          </a:p>
          <a:p>
            <a:pPr marL="666750" lvl="2" indent="-666750"/>
            <a:r>
              <a:rPr lang="en-US" altLang="en-US" sz="2300" dirty="0"/>
              <a:t>	- </a:t>
            </a:r>
            <a:r>
              <a:rPr lang="en-US" altLang="en-US" sz="2300" dirty="0" err="1"/>
              <a:t>Thiết</a:t>
            </a:r>
            <a:r>
              <a:rPr lang="en-US" altLang="en-US" sz="2300" dirty="0"/>
              <a:t> </a:t>
            </a:r>
            <a:r>
              <a:rPr lang="en-US" altLang="en-US" sz="2300" dirty="0" err="1"/>
              <a:t>lập</a:t>
            </a:r>
            <a:r>
              <a:rPr lang="en-US" altLang="en-US" sz="2300" dirty="0"/>
              <a:t> </a:t>
            </a:r>
            <a:r>
              <a:rPr lang="en-US" altLang="en-US" sz="2300" dirty="0" err="1"/>
              <a:t>giá</a:t>
            </a:r>
            <a:r>
              <a:rPr lang="en-US" altLang="en-US" sz="2300" dirty="0"/>
              <a:t> </a:t>
            </a:r>
            <a:r>
              <a:rPr lang="en-US" altLang="en-US" sz="2300" dirty="0" err="1"/>
              <a:t>trị</a:t>
            </a:r>
            <a:r>
              <a:rPr lang="en-US" altLang="en-US" sz="2300" dirty="0"/>
              <a:t> </a:t>
            </a:r>
            <a:r>
              <a:rPr lang="en-US" altLang="en-US" sz="2300" dirty="0" err="1"/>
              <a:t>cho</a:t>
            </a:r>
            <a:r>
              <a:rPr lang="en-US" altLang="en-US" sz="2300" dirty="0"/>
              <a:t> </a:t>
            </a:r>
            <a:r>
              <a:rPr lang="en-US" altLang="en-US" sz="2300" dirty="0" err="1"/>
              <a:t>biến</a:t>
            </a:r>
            <a:endParaRPr lang="en-US" altLang="en-US" sz="2300" dirty="0"/>
          </a:p>
          <a:p>
            <a:pPr marL="666750" lvl="2" indent="-666750"/>
            <a:r>
              <a:rPr lang="en-US" altLang="en-US" sz="2300" dirty="0"/>
              <a:t>	</a:t>
            </a:r>
            <a:r>
              <a:rPr lang="en-US" altLang="en-US" sz="2300" dirty="0" err="1"/>
              <a:t>Cách</a:t>
            </a:r>
            <a:r>
              <a:rPr lang="en-US" altLang="en-US" sz="2300" dirty="0"/>
              <a:t> 1: 	           SET/SELECT @</a:t>
            </a:r>
            <a:r>
              <a:rPr lang="en-US" altLang="en-US" sz="2300" dirty="0" err="1"/>
              <a:t>ten_bien</a:t>
            </a:r>
            <a:r>
              <a:rPr lang="en-US" altLang="en-US" sz="2300" dirty="0"/>
              <a:t>=</a:t>
            </a:r>
            <a:r>
              <a:rPr lang="en-US" altLang="en-US" sz="2300" dirty="0" err="1"/>
              <a:t>gia_tri</a:t>
            </a:r>
            <a:endParaRPr lang="en-US" altLang="en-US" sz="2300" dirty="0"/>
          </a:p>
          <a:p>
            <a:pPr marL="666750" lvl="2" indent="-666750"/>
            <a:r>
              <a:rPr lang="en-US" altLang="en-US" sz="2300" dirty="0"/>
              <a:t>	</a:t>
            </a:r>
            <a:r>
              <a:rPr lang="en-US" altLang="en-US" sz="2300" dirty="0" err="1"/>
              <a:t>Cách</a:t>
            </a:r>
            <a:r>
              <a:rPr lang="en-US" altLang="en-US" sz="2300" dirty="0"/>
              <a:t> 2: 	           SELECT @</a:t>
            </a:r>
            <a:r>
              <a:rPr lang="en-US" altLang="en-US" sz="2300" dirty="0" err="1"/>
              <a:t>ten_bien</a:t>
            </a:r>
            <a:r>
              <a:rPr lang="en-US" altLang="en-US" sz="2300" dirty="0"/>
              <a:t>=</a:t>
            </a:r>
            <a:r>
              <a:rPr lang="en-US" altLang="en-US" sz="2300" dirty="0" err="1"/>
              <a:t>ten_cot</a:t>
            </a:r>
            <a:r>
              <a:rPr lang="en-US" altLang="en-US" sz="2300" dirty="0"/>
              <a:t>  </a:t>
            </a:r>
          </a:p>
          <a:p>
            <a:pPr marL="666750" lvl="2" indent="-666750"/>
            <a:r>
              <a:rPr lang="en-US" altLang="en-US" sz="2300" dirty="0"/>
              <a:t>		                       FROM </a:t>
            </a:r>
            <a:r>
              <a:rPr lang="en-US" altLang="en-US" sz="2300" dirty="0" err="1"/>
              <a:t>ten_bang</a:t>
            </a:r>
            <a:r>
              <a:rPr lang="en-US" altLang="en-US" sz="2300" dirty="0"/>
              <a:t> [WHERE </a:t>
            </a:r>
            <a:r>
              <a:rPr lang="en-US" altLang="en-US" sz="2300" dirty="0" err="1"/>
              <a:t>dieu_kien</a:t>
            </a:r>
            <a:r>
              <a:rPr lang="en-US" altLang="en-US" sz="2300" dirty="0"/>
              <a:t>]</a:t>
            </a:r>
          </a:p>
          <a:p>
            <a:pPr marL="666750" lvl="2" indent="-666750"/>
            <a:r>
              <a:rPr lang="en-US" altLang="en-US" sz="2300" dirty="0"/>
              <a:t>          - In </a:t>
            </a:r>
            <a:r>
              <a:rPr lang="en-US" altLang="en-US" sz="2300" dirty="0" err="1"/>
              <a:t>kết</a:t>
            </a:r>
            <a:r>
              <a:rPr lang="en-US" altLang="en-US" sz="2300" dirty="0"/>
              <a:t> </a:t>
            </a:r>
            <a:r>
              <a:rPr lang="en-US" altLang="en-US" sz="2300" dirty="0" err="1"/>
              <a:t>quả</a:t>
            </a:r>
            <a:r>
              <a:rPr lang="en-US" altLang="en-US" sz="2300" dirty="0"/>
              <a:t> </a:t>
            </a:r>
            <a:r>
              <a:rPr lang="en-US" altLang="en-US" sz="2300" dirty="0" err="1"/>
              <a:t>giá</a:t>
            </a:r>
            <a:r>
              <a:rPr lang="en-US" altLang="en-US" sz="2300" dirty="0"/>
              <a:t> </a:t>
            </a:r>
            <a:r>
              <a:rPr lang="en-US" altLang="en-US" sz="2300" dirty="0" err="1"/>
              <a:t>trị</a:t>
            </a:r>
            <a:r>
              <a:rPr lang="en-US" altLang="en-US" sz="2300" dirty="0"/>
              <a:t> </a:t>
            </a:r>
            <a:r>
              <a:rPr lang="en-US" altLang="en-US" sz="2300" dirty="0" err="1"/>
              <a:t>chứa</a:t>
            </a:r>
            <a:r>
              <a:rPr lang="en-US" altLang="en-US" sz="2300" dirty="0"/>
              <a:t> </a:t>
            </a:r>
            <a:r>
              <a:rPr lang="en-US" altLang="en-US" sz="2300" dirty="0" err="1"/>
              <a:t>trong</a:t>
            </a:r>
            <a:r>
              <a:rPr lang="en-US" altLang="en-US" sz="2300" dirty="0"/>
              <a:t> </a:t>
            </a:r>
            <a:r>
              <a:rPr lang="en-US" altLang="en-US" sz="2300" dirty="0" err="1"/>
              <a:t>biến</a:t>
            </a:r>
            <a:r>
              <a:rPr lang="en-US" altLang="en-US" sz="2300" dirty="0"/>
              <a:t>:</a:t>
            </a:r>
          </a:p>
          <a:p>
            <a:pPr marL="666750" lvl="2" indent="-666750"/>
            <a:r>
              <a:rPr lang="en-US" altLang="en-US" sz="2300" dirty="0"/>
              <a:t> PRINT </a:t>
            </a:r>
            <a:r>
              <a:rPr lang="en-US" altLang="en-US" sz="2300" dirty="0" err="1"/>
              <a:t>msg_str</a:t>
            </a:r>
            <a:r>
              <a:rPr lang="en-US" altLang="en-US" sz="2300" dirty="0"/>
              <a:t> | @</a:t>
            </a:r>
            <a:r>
              <a:rPr lang="en-US" altLang="en-US" sz="2300" dirty="0" err="1"/>
              <a:t>local_variable</a:t>
            </a:r>
            <a:r>
              <a:rPr lang="en-US" altLang="en-US" sz="2300" dirty="0"/>
              <a:t> | </a:t>
            </a:r>
            <a:r>
              <a:rPr lang="en-US" altLang="en-US" sz="2300" dirty="0" err="1"/>
              <a:t>string_expr</a:t>
            </a:r>
            <a:endParaRPr lang="en-US" altLang="en-US" sz="2300" dirty="0"/>
          </a:p>
          <a:p>
            <a:pPr marL="666750" lvl="2" indent="-666750"/>
            <a:endParaRPr lang="vi-VN" altLang="en-US" sz="2300" dirty="0"/>
          </a:p>
          <a:p>
            <a:endParaRPr lang="en-US" sz="2300" dirty="0"/>
          </a:p>
        </p:txBody>
      </p:sp>
    </p:spTree>
    <p:extLst>
      <p:ext uri="{BB962C8B-B14F-4D97-AF65-F5344CB8AC3E}">
        <p14:creationId xmlns:p14="http://schemas.microsoft.com/office/powerpoint/2010/main" val="2100790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r>
              <a:rPr lang="en-US" altLang="en-US" dirty="0"/>
              <a:t>Is a character string or Unicode string constant. </a:t>
            </a:r>
          </a:p>
          <a:p>
            <a:r>
              <a:rPr lang="en-US" altLang="en-US" b="1" dirty="0"/>
              <a:t>@</a:t>
            </a:r>
            <a:r>
              <a:rPr lang="en-US" altLang="en-US" dirty="0"/>
              <a:t> </a:t>
            </a:r>
            <a:r>
              <a:rPr lang="en-US" altLang="en-US" i="1" dirty="0" err="1"/>
              <a:t>local_variable</a:t>
            </a:r>
            <a:r>
              <a:rPr lang="en-US" altLang="en-US" dirty="0"/>
              <a:t/>
            </a:r>
            <a:br>
              <a:rPr lang="en-US" altLang="en-US" dirty="0"/>
            </a:br>
            <a:r>
              <a:rPr lang="en-US" altLang="en-US" dirty="0"/>
              <a:t>Is a variable of any valid character data type. </a:t>
            </a:r>
            <a:r>
              <a:rPr lang="en-US" altLang="en-US" b="1" dirty="0"/>
              <a:t>@</a:t>
            </a:r>
            <a:r>
              <a:rPr lang="en-US" altLang="en-US" i="1" dirty="0" err="1"/>
              <a:t>local_variable</a:t>
            </a:r>
            <a:r>
              <a:rPr lang="en-US" altLang="en-US" dirty="0"/>
              <a:t> must be </a:t>
            </a:r>
            <a:r>
              <a:rPr lang="en-US" altLang="en-US" b="1" dirty="0"/>
              <a:t>char</a:t>
            </a:r>
            <a:r>
              <a:rPr lang="en-US" altLang="en-US" dirty="0"/>
              <a:t>, </a:t>
            </a:r>
            <a:r>
              <a:rPr lang="en-US" altLang="en-US" b="1" dirty="0" err="1"/>
              <a:t>nchar</a:t>
            </a:r>
            <a:r>
              <a:rPr lang="en-US" altLang="en-US" dirty="0"/>
              <a:t>, </a:t>
            </a:r>
            <a:r>
              <a:rPr lang="en-US" altLang="en-US" b="1" dirty="0"/>
              <a:t>varchar</a:t>
            </a:r>
            <a:r>
              <a:rPr lang="en-US" altLang="en-US" dirty="0"/>
              <a:t>, or </a:t>
            </a:r>
            <a:r>
              <a:rPr lang="en-US" altLang="en-US" b="1" dirty="0" err="1"/>
              <a:t>nvarchar</a:t>
            </a:r>
            <a:r>
              <a:rPr lang="en-US" altLang="en-US" dirty="0"/>
              <a:t>, or it must be able to be implicitly converted to those data types. </a:t>
            </a:r>
          </a:p>
          <a:p>
            <a:r>
              <a:rPr lang="en-US" altLang="en-US" i="1" dirty="0" err="1"/>
              <a:t>string_expr</a:t>
            </a:r>
            <a:r>
              <a:rPr lang="en-US" altLang="en-US" dirty="0"/>
              <a:t/>
            </a:r>
            <a:br>
              <a:rPr lang="en-US" altLang="en-US" dirty="0"/>
            </a:br>
            <a:r>
              <a:rPr lang="en-US" altLang="en-US" dirty="0"/>
              <a:t>Is an expression that returns a string. Can include concatenated literal values, functions, and variables. For more information, see </a:t>
            </a:r>
            <a:r>
              <a:rPr lang="en-US" altLang="en-US" dirty="0">
                <a:hlinkClick r:id="rId2"/>
              </a:rPr>
              <a:t>Expressions (Transact-SQL)</a:t>
            </a:r>
            <a:r>
              <a:rPr lang="en-US" altLang="en-US" dirty="0"/>
              <a:t>. </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13</a:t>
            </a:fld>
            <a:endParaRPr lang="en-US"/>
          </a:p>
        </p:txBody>
      </p:sp>
    </p:spTree>
    <p:extLst>
      <p:ext uri="{BB962C8B-B14F-4D97-AF65-F5344CB8AC3E}">
        <p14:creationId xmlns:p14="http://schemas.microsoft.com/office/powerpoint/2010/main" val="914708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77500" lnSpcReduction="20000"/>
          </a:bodyPr>
          <a:lstStyle/>
          <a:p>
            <a:r>
              <a:rPr lang="en-US" dirty="0"/>
              <a:t>SELECT @@VERSION</a:t>
            </a:r>
          </a:p>
          <a:p>
            <a:r>
              <a:rPr lang="en-US" dirty="0"/>
              <a:t>vd1: </a:t>
            </a:r>
            <a:r>
              <a:rPr lang="en-US" dirty="0" err="1"/>
              <a:t>Khai</a:t>
            </a:r>
            <a:r>
              <a:rPr lang="en-US" dirty="0"/>
              <a:t> </a:t>
            </a:r>
            <a:r>
              <a:rPr lang="en-US" dirty="0" err="1"/>
              <a:t>báo</a:t>
            </a:r>
            <a:r>
              <a:rPr lang="en-US" dirty="0"/>
              <a:t> @t1, </a:t>
            </a:r>
            <a:r>
              <a:rPr lang="en-US" dirty="0" err="1"/>
              <a:t>gán</a:t>
            </a:r>
            <a:r>
              <a:rPr lang="en-US" dirty="0"/>
              <a:t> </a:t>
            </a:r>
            <a:r>
              <a:rPr lang="en-US" dirty="0" err="1"/>
              <a:t>giá</a:t>
            </a:r>
            <a:r>
              <a:rPr lang="en-US" dirty="0"/>
              <a:t> </a:t>
            </a:r>
            <a:r>
              <a:rPr lang="en-US" dirty="0" err="1"/>
              <a:t>trị</a:t>
            </a:r>
            <a:r>
              <a:rPr lang="en-US" dirty="0"/>
              <a:t> 15 </a:t>
            </a:r>
            <a:r>
              <a:rPr lang="en-US" dirty="0" err="1"/>
              <a:t>cho</a:t>
            </a:r>
            <a:r>
              <a:rPr lang="en-US" dirty="0"/>
              <a:t> @t1 </a:t>
            </a:r>
            <a:r>
              <a:rPr lang="en-US" dirty="0" err="1"/>
              <a:t>và</a:t>
            </a:r>
            <a:r>
              <a:rPr lang="en-US" dirty="0"/>
              <a:t> in </a:t>
            </a:r>
            <a:r>
              <a:rPr lang="en-US" dirty="0" err="1"/>
              <a:t>kq</a:t>
            </a:r>
            <a:r>
              <a:rPr lang="en-US" dirty="0"/>
              <a:t> </a:t>
            </a:r>
            <a:r>
              <a:rPr lang="en-US" dirty="0" err="1"/>
              <a:t>ra</a:t>
            </a:r>
            <a:r>
              <a:rPr lang="en-US" dirty="0"/>
              <a:t> </a:t>
            </a:r>
            <a:r>
              <a:rPr lang="en-US" dirty="0" err="1"/>
              <a:t>màn</a:t>
            </a:r>
            <a:r>
              <a:rPr lang="en-US" dirty="0"/>
              <a:t> </a:t>
            </a:r>
            <a:r>
              <a:rPr lang="en-US" dirty="0" err="1"/>
              <a:t>hình</a:t>
            </a:r>
            <a:endParaRPr lang="en-US" dirty="0"/>
          </a:p>
          <a:p>
            <a:pPr marL="0" indent="0">
              <a:buNone/>
            </a:pPr>
            <a:r>
              <a:rPr lang="en-US" dirty="0"/>
              <a:t>--</a:t>
            </a:r>
            <a:r>
              <a:rPr lang="en-US" dirty="0" err="1"/>
              <a:t>Khai</a:t>
            </a:r>
            <a:r>
              <a:rPr lang="en-US" dirty="0"/>
              <a:t> </a:t>
            </a:r>
            <a:r>
              <a:rPr lang="en-US" dirty="0" err="1"/>
              <a:t>báo</a:t>
            </a:r>
            <a:endParaRPr lang="en-US" dirty="0"/>
          </a:p>
          <a:p>
            <a:pPr marL="0" indent="0">
              <a:buNone/>
            </a:pPr>
            <a:r>
              <a:rPr lang="en-US" dirty="0"/>
              <a:t>DECLARE @t1 </a:t>
            </a:r>
            <a:r>
              <a:rPr lang="en-US" dirty="0" err="1"/>
              <a:t>tinyint</a:t>
            </a:r>
            <a:r>
              <a:rPr lang="en-US" dirty="0"/>
              <a:t> </a:t>
            </a:r>
          </a:p>
          <a:p>
            <a:pPr marL="0" indent="0">
              <a:buNone/>
            </a:pPr>
            <a:r>
              <a:rPr lang="en-US" dirty="0"/>
              <a:t>-- </a:t>
            </a:r>
            <a:r>
              <a:rPr lang="en-US" dirty="0" err="1"/>
              <a:t>thiết</a:t>
            </a:r>
            <a:r>
              <a:rPr lang="en-US" dirty="0"/>
              <a:t> </a:t>
            </a:r>
            <a:r>
              <a:rPr lang="en-US" dirty="0" err="1"/>
              <a:t>lập</a:t>
            </a:r>
            <a:r>
              <a:rPr lang="en-US" dirty="0"/>
              <a:t> </a:t>
            </a:r>
            <a:r>
              <a:rPr lang="en-US" dirty="0" err="1"/>
              <a:t>giá</a:t>
            </a:r>
            <a:r>
              <a:rPr lang="en-US" dirty="0"/>
              <a:t> </a:t>
            </a:r>
            <a:r>
              <a:rPr lang="en-US" dirty="0" err="1"/>
              <a:t>trị</a:t>
            </a:r>
            <a:r>
              <a:rPr lang="en-US" dirty="0"/>
              <a:t> </a:t>
            </a:r>
            <a:r>
              <a:rPr lang="en-US" dirty="0" err="1"/>
              <a:t>cho</a:t>
            </a:r>
            <a:r>
              <a:rPr lang="en-US" dirty="0"/>
              <a:t> @t1</a:t>
            </a:r>
          </a:p>
          <a:p>
            <a:pPr marL="0" indent="0">
              <a:buNone/>
            </a:pPr>
            <a:r>
              <a:rPr lang="en-US" dirty="0"/>
              <a:t>SET @t1=15</a:t>
            </a:r>
          </a:p>
          <a:p>
            <a:pPr marL="0" indent="0">
              <a:buNone/>
            </a:pPr>
            <a:r>
              <a:rPr lang="en-US" dirty="0"/>
              <a:t>--in </a:t>
            </a:r>
            <a:r>
              <a:rPr lang="en-US" dirty="0" err="1"/>
              <a:t>kết</a:t>
            </a:r>
            <a:r>
              <a:rPr lang="en-US" dirty="0"/>
              <a:t> </a:t>
            </a:r>
            <a:r>
              <a:rPr lang="en-US" dirty="0" err="1"/>
              <a:t>quả</a:t>
            </a:r>
            <a:endParaRPr lang="en-US" dirty="0"/>
          </a:p>
          <a:p>
            <a:pPr marL="0" indent="0">
              <a:buNone/>
            </a:pPr>
            <a:r>
              <a:rPr lang="en-US" dirty="0"/>
              <a:t>PRINT @T1</a:t>
            </a:r>
          </a:p>
          <a:p>
            <a:pPr marL="0" indent="0">
              <a:buNone/>
            </a:pPr>
            <a:r>
              <a:rPr lang="fr-FR" dirty="0"/>
              <a:t>PRINT N'</a:t>
            </a:r>
            <a:r>
              <a:rPr lang="fr-FR" dirty="0" err="1"/>
              <a:t>Giá</a:t>
            </a:r>
            <a:r>
              <a:rPr lang="fr-FR" dirty="0"/>
              <a:t> </a:t>
            </a:r>
            <a:r>
              <a:rPr lang="fr-FR" dirty="0" err="1"/>
              <a:t>trị</a:t>
            </a:r>
            <a:r>
              <a:rPr lang="fr-FR" dirty="0"/>
              <a:t> </a:t>
            </a:r>
            <a:r>
              <a:rPr lang="fr-FR" dirty="0" err="1"/>
              <a:t>của</a:t>
            </a:r>
            <a:r>
              <a:rPr lang="fr-FR" dirty="0"/>
              <a:t> </a:t>
            </a:r>
            <a:r>
              <a:rPr lang="fr-FR" dirty="0" err="1"/>
              <a:t>biến</a:t>
            </a:r>
            <a:r>
              <a:rPr lang="fr-FR" dirty="0"/>
              <a:t> t1 là: '+CAST(@t1 AS char(2))</a:t>
            </a:r>
          </a:p>
          <a:p>
            <a:pPr marL="0" indent="0">
              <a:buNone/>
            </a:pPr>
            <a:r>
              <a:rPr lang="fr-FR" dirty="0"/>
              <a:t>PRINT N'</a:t>
            </a:r>
            <a:r>
              <a:rPr lang="fr-FR" dirty="0" err="1"/>
              <a:t>Giá</a:t>
            </a:r>
            <a:r>
              <a:rPr lang="fr-FR" dirty="0"/>
              <a:t> </a:t>
            </a:r>
            <a:r>
              <a:rPr lang="fr-FR" dirty="0" err="1"/>
              <a:t>trị</a:t>
            </a:r>
            <a:r>
              <a:rPr lang="fr-FR" dirty="0"/>
              <a:t> </a:t>
            </a:r>
            <a:r>
              <a:rPr lang="fr-FR" dirty="0" err="1"/>
              <a:t>của</a:t>
            </a:r>
            <a:r>
              <a:rPr lang="fr-FR" dirty="0"/>
              <a:t> </a:t>
            </a:r>
            <a:r>
              <a:rPr lang="fr-FR" dirty="0" err="1"/>
              <a:t>biến</a:t>
            </a:r>
            <a:r>
              <a:rPr lang="fr-FR" dirty="0"/>
              <a:t> t1 là: '+CONVERT(char(2), @T1)</a:t>
            </a: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a:t>2.1.2.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14</a:t>
            </a:fld>
            <a:endParaRPr lang="en-US"/>
          </a:p>
        </p:txBody>
      </p:sp>
    </p:spTree>
    <p:extLst>
      <p:ext uri="{BB962C8B-B14F-4D97-AF65-F5344CB8AC3E}">
        <p14:creationId xmlns:p14="http://schemas.microsoft.com/office/powerpoint/2010/main" val="2683295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Autofit/>
          </a:bodyPr>
          <a:lstStyle/>
          <a:p>
            <a:r>
              <a:rPr lang="en-US" sz="1800" dirty="0"/>
              <a:t>VD2: in </a:t>
            </a:r>
            <a:r>
              <a:rPr lang="en-US" sz="1800" dirty="0" err="1"/>
              <a:t>tên</a:t>
            </a:r>
            <a:r>
              <a:rPr lang="en-US" sz="1800" dirty="0"/>
              <a:t> </a:t>
            </a:r>
            <a:r>
              <a:rPr lang="en-US" sz="1800" dirty="0" err="1"/>
              <a:t>khoa</a:t>
            </a:r>
            <a:r>
              <a:rPr lang="en-US" sz="1800" dirty="0"/>
              <a:t> </a:t>
            </a:r>
            <a:r>
              <a:rPr lang="en-US" sz="1800" dirty="0" err="1"/>
              <a:t>của</a:t>
            </a:r>
            <a:r>
              <a:rPr lang="en-US" sz="1800" dirty="0"/>
              <a:t> </a:t>
            </a:r>
            <a:r>
              <a:rPr lang="en-US" sz="1800" dirty="0" err="1"/>
              <a:t>khoa</a:t>
            </a:r>
            <a:r>
              <a:rPr lang="en-US" sz="1800" dirty="0"/>
              <a:t> </a:t>
            </a:r>
            <a:r>
              <a:rPr lang="en-US" sz="1800" dirty="0" err="1"/>
              <a:t>có</a:t>
            </a:r>
            <a:r>
              <a:rPr lang="en-US" sz="1800" dirty="0"/>
              <a:t> </a:t>
            </a:r>
            <a:r>
              <a:rPr lang="en-US" sz="1800" dirty="0" err="1"/>
              <a:t>mã</a:t>
            </a:r>
            <a:r>
              <a:rPr lang="en-US" sz="1800" dirty="0"/>
              <a:t> </a:t>
            </a:r>
            <a:r>
              <a:rPr lang="en-US" sz="1800" dirty="0" smtClean="0"/>
              <a:t>'</a:t>
            </a:r>
            <a:r>
              <a:rPr lang="en-US" sz="1800" dirty="0" err="1" smtClean="0"/>
              <a:t>Cntt</a:t>
            </a:r>
            <a:r>
              <a:rPr lang="en-US" sz="1800" dirty="0"/>
              <a:t>'</a:t>
            </a:r>
          </a:p>
          <a:p>
            <a:pPr marL="0" indent="0">
              <a:buNone/>
            </a:pPr>
            <a:r>
              <a:rPr lang="en-US" sz="1800" dirty="0"/>
              <a:t>--</a:t>
            </a:r>
            <a:r>
              <a:rPr lang="en-US" sz="1800" dirty="0" err="1"/>
              <a:t>khai</a:t>
            </a:r>
            <a:r>
              <a:rPr lang="en-US" sz="1800" dirty="0"/>
              <a:t> </a:t>
            </a:r>
            <a:r>
              <a:rPr lang="en-US" sz="1800" dirty="0" err="1"/>
              <a:t>báo</a:t>
            </a:r>
            <a:r>
              <a:rPr lang="en-US" sz="1800" dirty="0"/>
              <a:t> </a:t>
            </a:r>
            <a:r>
              <a:rPr lang="en-US" sz="1800" dirty="0" err="1"/>
              <a:t>biến</a:t>
            </a:r>
            <a:endParaRPr lang="en-US" sz="1800" dirty="0"/>
          </a:p>
          <a:p>
            <a:pPr marL="0" indent="0">
              <a:buNone/>
            </a:pPr>
            <a:r>
              <a:rPr lang="en-US" sz="1800" dirty="0"/>
              <a:t>DECLARE @HT NVARCHAR(25)</a:t>
            </a:r>
          </a:p>
          <a:p>
            <a:pPr marL="0" indent="0">
              <a:buNone/>
            </a:pPr>
            <a:r>
              <a:rPr lang="en-US" sz="1800" dirty="0"/>
              <a:t>-- </a:t>
            </a:r>
            <a:r>
              <a:rPr lang="en-US" sz="1800" dirty="0" err="1"/>
              <a:t>Thiết</a:t>
            </a:r>
            <a:r>
              <a:rPr lang="en-US" sz="1800" dirty="0"/>
              <a:t> </a:t>
            </a:r>
            <a:r>
              <a:rPr lang="en-US" sz="1800" dirty="0" err="1"/>
              <a:t>lập</a:t>
            </a:r>
            <a:r>
              <a:rPr lang="en-US" sz="1800" dirty="0"/>
              <a:t> </a:t>
            </a:r>
            <a:r>
              <a:rPr lang="en-US" sz="1800" dirty="0" err="1"/>
              <a:t>giá</a:t>
            </a:r>
            <a:r>
              <a:rPr lang="en-US" sz="1800" dirty="0"/>
              <a:t> </a:t>
            </a:r>
            <a:r>
              <a:rPr lang="en-US" sz="1800" dirty="0" err="1"/>
              <a:t>trị</a:t>
            </a:r>
            <a:r>
              <a:rPr lang="en-US" sz="1800" dirty="0"/>
              <a:t> </a:t>
            </a:r>
            <a:r>
              <a:rPr lang="en-US" sz="1800" dirty="0" err="1"/>
              <a:t>cho</a:t>
            </a:r>
            <a:r>
              <a:rPr lang="en-US" sz="1800" dirty="0"/>
              <a:t> </a:t>
            </a:r>
            <a:r>
              <a:rPr lang="en-US" sz="1800" dirty="0" err="1"/>
              <a:t>biến</a:t>
            </a:r>
            <a:endParaRPr lang="en-US" sz="1800" dirty="0"/>
          </a:p>
          <a:p>
            <a:pPr marL="0" indent="0">
              <a:buNone/>
            </a:pPr>
            <a:r>
              <a:rPr lang="en-US" sz="1800" dirty="0"/>
              <a:t>SELECT  @HT=TENKHOA</a:t>
            </a:r>
          </a:p>
          <a:p>
            <a:pPr marL="0" indent="0">
              <a:buNone/>
            </a:pPr>
            <a:r>
              <a:rPr lang="en-US" sz="1800" dirty="0"/>
              <a:t>FROM KHOA</a:t>
            </a:r>
          </a:p>
          <a:p>
            <a:pPr marL="0" indent="0">
              <a:buNone/>
            </a:pPr>
            <a:r>
              <a:rPr lang="en-US" sz="1800" dirty="0"/>
              <a:t>WHERE MAKHOA='CNTT'</a:t>
            </a:r>
          </a:p>
          <a:p>
            <a:pPr marL="0" indent="0">
              <a:buNone/>
            </a:pPr>
            <a:r>
              <a:rPr lang="en-US" sz="1800" dirty="0"/>
              <a:t>--IN </a:t>
            </a:r>
            <a:r>
              <a:rPr lang="en-US" sz="1800" dirty="0" err="1"/>
              <a:t>Kết</a:t>
            </a:r>
            <a:r>
              <a:rPr lang="en-US" sz="1800" dirty="0"/>
              <a:t> </a:t>
            </a:r>
            <a:r>
              <a:rPr lang="en-US" sz="1800" dirty="0" err="1"/>
              <a:t>quả</a:t>
            </a:r>
            <a:endParaRPr lang="en-US" sz="1800" dirty="0"/>
          </a:p>
          <a:p>
            <a:pPr marL="0" indent="0">
              <a:buNone/>
            </a:pPr>
            <a:r>
              <a:rPr lang="fr-FR" sz="1800" dirty="0"/>
              <a:t>PRINT N'</a:t>
            </a:r>
            <a:r>
              <a:rPr lang="fr-FR" sz="1800" dirty="0" err="1"/>
              <a:t>Tên</a:t>
            </a:r>
            <a:r>
              <a:rPr lang="fr-FR" sz="1800" dirty="0"/>
              <a:t> </a:t>
            </a:r>
            <a:r>
              <a:rPr lang="fr-FR" sz="1800" dirty="0" err="1"/>
              <a:t>khoa</a:t>
            </a:r>
            <a:r>
              <a:rPr lang="fr-FR" sz="1800" dirty="0"/>
              <a:t> là: '+@HT</a:t>
            </a:r>
            <a:endParaRPr lang="en-US" sz="1800"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a:t>2.1.2.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15</a:t>
            </a:fld>
            <a:endParaRPr lang="en-US"/>
          </a:p>
        </p:txBody>
      </p:sp>
    </p:spTree>
    <p:extLst>
      <p:ext uri="{BB962C8B-B14F-4D97-AF65-F5344CB8AC3E}">
        <p14:creationId xmlns:p14="http://schemas.microsoft.com/office/powerpoint/2010/main" val="1858202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lvl="2" indent="0" algn="just">
              <a:buFont typeface="Wingdings" pitchFamily="2" charset="2"/>
              <a:buChar char="v"/>
            </a:pPr>
            <a:r>
              <a:rPr lang="en-US" altLang="en-US" dirty="0"/>
              <a:t> </a:t>
            </a:r>
            <a:r>
              <a:rPr lang="en-US" altLang="en-US" sz="2200" dirty="0" err="1"/>
              <a:t>Phạm</a:t>
            </a:r>
            <a:r>
              <a:rPr lang="en-US" altLang="en-US" sz="2200" dirty="0"/>
              <a:t> vi </a:t>
            </a:r>
            <a:r>
              <a:rPr lang="en-US" altLang="en-US" sz="2200" dirty="0" err="1"/>
              <a:t>hoạt</a:t>
            </a:r>
            <a:r>
              <a:rPr lang="en-US" altLang="en-US" sz="2200" dirty="0"/>
              <a:t> </a:t>
            </a:r>
            <a:r>
              <a:rPr lang="en-US" altLang="en-US" sz="2200" dirty="0" err="1"/>
              <a:t>động</a:t>
            </a:r>
            <a:r>
              <a:rPr lang="en-US" altLang="en-US" sz="2200" dirty="0"/>
              <a:t> </a:t>
            </a:r>
            <a:r>
              <a:rPr lang="en-US" altLang="en-US" sz="2200" dirty="0" err="1"/>
              <a:t>của</a:t>
            </a:r>
            <a:r>
              <a:rPr lang="en-US" altLang="en-US" sz="2200" dirty="0"/>
              <a:t> </a:t>
            </a:r>
            <a:r>
              <a:rPr lang="en-US" altLang="en-US" sz="2200" dirty="0" err="1"/>
              <a:t>biến</a:t>
            </a:r>
            <a:endParaRPr lang="en-US" altLang="en-US" sz="2200" dirty="0"/>
          </a:p>
          <a:p>
            <a:pPr marL="0" lvl="2" indent="0" algn="just">
              <a:buNone/>
            </a:pPr>
            <a:r>
              <a:rPr lang="en-US" altLang="en-US" sz="2200" dirty="0" err="1"/>
              <a:t>Biến</a:t>
            </a:r>
            <a:r>
              <a:rPr lang="en-US" altLang="en-US" sz="2200" dirty="0"/>
              <a:t> </a:t>
            </a:r>
            <a:r>
              <a:rPr lang="en-US" altLang="en-US" sz="2200" dirty="0" err="1"/>
              <a:t>thường</a:t>
            </a:r>
            <a:r>
              <a:rPr lang="en-US" altLang="en-US" sz="2200" dirty="0"/>
              <a:t> </a:t>
            </a:r>
            <a:r>
              <a:rPr lang="en-US" altLang="en-US" sz="2200" dirty="0" err="1"/>
              <a:t>nằm</a:t>
            </a:r>
            <a:r>
              <a:rPr lang="en-US" altLang="en-US" sz="2200" dirty="0"/>
              <a:t> </a:t>
            </a:r>
            <a:r>
              <a:rPr lang="en-US" altLang="en-US" sz="2200" dirty="0" err="1"/>
              <a:t>trong</a:t>
            </a:r>
            <a:r>
              <a:rPr lang="en-US" altLang="en-US" sz="2200" dirty="0"/>
              <a:t> </a:t>
            </a:r>
            <a:r>
              <a:rPr lang="en-US" altLang="en-US" sz="2200" dirty="0" err="1"/>
              <a:t>thủ</a:t>
            </a:r>
            <a:r>
              <a:rPr lang="en-US" altLang="en-US" sz="2200" dirty="0"/>
              <a:t> </a:t>
            </a:r>
            <a:r>
              <a:rPr lang="en-US" altLang="en-US" sz="2200" dirty="0" err="1"/>
              <a:t>tục</a:t>
            </a:r>
            <a:r>
              <a:rPr lang="en-US" altLang="en-US" sz="2200" dirty="0"/>
              <a:t> </a:t>
            </a:r>
            <a:r>
              <a:rPr lang="en-US" altLang="en-US" sz="2200" dirty="0" err="1"/>
              <a:t>lưu</a:t>
            </a:r>
            <a:r>
              <a:rPr lang="en-US" altLang="en-US" sz="2200" dirty="0"/>
              <a:t> </a:t>
            </a:r>
            <a:r>
              <a:rPr lang="en-US" altLang="en-US" sz="2200" dirty="0" err="1"/>
              <a:t>trữ</a:t>
            </a:r>
            <a:r>
              <a:rPr lang="en-US" altLang="en-US" sz="2200" dirty="0"/>
              <a:t> </a:t>
            </a:r>
            <a:r>
              <a:rPr lang="en-US" altLang="en-US" sz="2200" dirty="0" err="1"/>
              <a:t>nằm</a:t>
            </a:r>
            <a:r>
              <a:rPr lang="en-US" altLang="en-US" sz="2200" dirty="0"/>
              <a:t> </a:t>
            </a:r>
            <a:r>
              <a:rPr lang="en-US" altLang="en-US" sz="2200" dirty="0" err="1"/>
              <a:t>trong</a:t>
            </a:r>
            <a:r>
              <a:rPr lang="en-US" altLang="en-US" sz="2200" dirty="0"/>
              <a:t> </a:t>
            </a:r>
            <a:r>
              <a:rPr lang="en-US" altLang="en-US" sz="2200" dirty="0" err="1"/>
              <a:t>một</a:t>
            </a:r>
            <a:r>
              <a:rPr lang="en-US" altLang="en-US" sz="2200" dirty="0"/>
              <a:t> </a:t>
            </a:r>
            <a:r>
              <a:rPr lang="en-US" altLang="en-US" sz="2200" dirty="0" err="1"/>
              <a:t>lô</a:t>
            </a:r>
            <a:r>
              <a:rPr lang="en-US" altLang="en-US" sz="2200" dirty="0"/>
              <a:t> (Batch) </a:t>
            </a:r>
            <a:r>
              <a:rPr lang="en-US" altLang="en-US" sz="2200" dirty="0" err="1"/>
              <a:t>các</a:t>
            </a:r>
            <a:r>
              <a:rPr lang="en-US" altLang="en-US" sz="2200" dirty="0"/>
              <a:t> </a:t>
            </a:r>
            <a:r>
              <a:rPr lang="en-US" altLang="en-US" sz="2200" dirty="0" err="1"/>
              <a:t>câu</a:t>
            </a:r>
            <a:r>
              <a:rPr lang="en-US" altLang="en-US" sz="2200" dirty="0"/>
              <a:t> </a:t>
            </a:r>
            <a:r>
              <a:rPr lang="en-US" altLang="en-US" sz="2200" dirty="0" err="1"/>
              <a:t>lệnh</a:t>
            </a:r>
            <a:r>
              <a:rPr lang="en-US" altLang="en-US" sz="2200" dirty="0"/>
              <a:t> </a:t>
            </a:r>
            <a:r>
              <a:rPr lang="en-US" altLang="en-US" sz="2200" dirty="0" err="1"/>
              <a:t>truy</a:t>
            </a:r>
            <a:r>
              <a:rPr lang="en-US" altLang="en-US" sz="2200" dirty="0"/>
              <a:t> </a:t>
            </a:r>
            <a:r>
              <a:rPr lang="en-US" altLang="en-US" sz="2200" dirty="0" err="1"/>
              <a:t>vấn</a:t>
            </a:r>
            <a:r>
              <a:rPr lang="en-US" altLang="en-US" sz="2200" dirty="0"/>
              <a:t>.</a:t>
            </a:r>
          </a:p>
          <a:p>
            <a:pPr marL="0" lvl="2" indent="0" algn="just">
              <a:buFont typeface="Wingdings" pitchFamily="2" charset="2"/>
              <a:buChar char="v"/>
            </a:pPr>
            <a:r>
              <a:rPr lang="en-US" altLang="en-US" sz="2200" dirty="0"/>
              <a:t>  </a:t>
            </a:r>
            <a:r>
              <a:rPr lang="en-US" altLang="en-US" sz="2200" dirty="0" err="1"/>
              <a:t>Kiểu</a:t>
            </a:r>
            <a:r>
              <a:rPr lang="en-US" altLang="en-US" sz="2200" dirty="0"/>
              <a:t>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của</a:t>
            </a:r>
            <a:r>
              <a:rPr lang="en-US" altLang="en-US" sz="2200" dirty="0"/>
              <a:t> </a:t>
            </a:r>
            <a:r>
              <a:rPr lang="en-US" altLang="en-US" sz="2200" dirty="0" err="1"/>
              <a:t>biến</a:t>
            </a:r>
            <a:endParaRPr lang="en-US" altLang="en-US" sz="2200" dirty="0"/>
          </a:p>
          <a:p>
            <a:pPr marL="0" lvl="2" indent="0" algn="just">
              <a:buNone/>
            </a:pPr>
            <a:r>
              <a:rPr lang="en-US" altLang="en-US" sz="2200" dirty="0" err="1"/>
              <a:t>Cũng</a:t>
            </a:r>
            <a:r>
              <a:rPr lang="en-US" altLang="en-US" sz="2200" dirty="0"/>
              <a:t> </a:t>
            </a:r>
            <a:r>
              <a:rPr lang="en-US" altLang="en-US" sz="2200" dirty="0" err="1"/>
              <a:t>giống</a:t>
            </a:r>
            <a:r>
              <a:rPr lang="en-US" altLang="en-US" sz="2200" dirty="0"/>
              <a:t> </a:t>
            </a:r>
            <a:r>
              <a:rPr lang="en-US" altLang="en-US" sz="2200" dirty="0" err="1"/>
              <a:t>như</a:t>
            </a:r>
            <a:r>
              <a:rPr lang="en-US" altLang="en-US" sz="2200" dirty="0"/>
              <a:t> </a:t>
            </a:r>
            <a:r>
              <a:rPr lang="en-US" altLang="en-US" sz="2200" dirty="0" err="1"/>
              <a:t>kiểu</a:t>
            </a:r>
            <a:r>
              <a:rPr lang="en-US" altLang="en-US" sz="2200" dirty="0"/>
              <a:t>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của</a:t>
            </a:r>
            <a:r>
              <a:rPr lang="en-US" altLang="en-US" sz="2200" dirty="0"/>
              <a:t> </a:t>
            </a:r>
            <a:r>
              <a:rPr lang="en-US" altLang="en-US" sz="2200" dirty="0" err="1"/>
              <a:t>các</a:t>
            </a:r>
            <a:r>
              <a:rPr lang="en-US" altLang="en-US" sz="2200" dirty="0"/>
              <a:t> </a:t>
            </a:r>
            <a:r>
              <a:rPr lang="en-US" altLang="en-US" sz="2200" dirty="0" err="1"/>
              <a:t>cột</a:t>
            </a:r>
            <a:r>
              <a:rPr lang="en-US" altLang="en-US" sz="2200" dirty="0"/>
              <a:t> </a:t>
            </a:r>
            <a:r>
              <a:rPr lang="en-US" altLang="en-US" sz="2200" dirty="0" err="1"/>
              <a:t>trong</a:t>
            </a:r>
            <a:r>
              <a:rPr lang="en-US" altLang="en-US" sz="2200" dirty="0"/>
              <a:t> </a:t>
            </a:r>
            <a:r>
              <a:rPr lang="en-US" altLang="en-US" sz="2200" dirty="0" err="1"/>
              <a:t>bảng</a:t>
            </a:r>
            <a:r>
              <a:rPr lang="en-US" altLang="en-US" sz="2200" dirty="0"/>
              <a:t> CSDL </a:t>
            </a:r>
            <a:r>
              <a:rPr lang="en-US" altLang="en-US" sz="2200" dirty="0" err="1"/>
              <a:t>thì</a:t>
            </a:r>
            <a:r>
              <a:rPr lang="en-US" altLang="en-US" sz="2200" dirty="0"/>
              <a:t> </a:t>
            </a:r>
            <a:r>
              <a:rPr lang="en-US" altLang="en-US" sz="2200" dirty="0" err="1"/>
              <a:t>kiểu</a:t>
            </a:r>
            <a:r>
              <a:rPr lang="en-US" altLang="en-US" sz="2200" dirty="0"/>
              <a:t>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của</a:t>
            </a:r>
            <a:r>
              <a:rPr lang="en-US" altLang="en-US" sz="2200" dirty="0"/>
              <a:t> </a:t>
            </a:r>
            <a:r>
              <a:rPr lang="en-US" altLang="en-US" sz="2200" dirty="0" err="1"/>
              <a:t>biến</a:t>
            </a:r>
            <a:r>
              <a:rPr lang="en-US" altLang="en-US" sz="2200" dirty="0"/>
              <a:t> (</a:t>
            </a:r>
            <a:r>
              <a:rPr lang="en-US" altLang="en-US" sz="2200" dirty="0" err="1"/>
              <a:t>Trang</a:t>
            </a:r>
            <a:r>
              <a:rPr lang="en-US" altLang="en-US" sz="2200" dirty="0"/>
              <a:t> </a:t>
            </a:r>
            <a:r>
              <a:rPr lang="en-US" altLang="en-US" sz="2200" dirty="0" smtClean="0"/>
              <a:t>41- </a:t>
            </a:r>
            <a:r>
              <a:rPr lang="en-US" altLang="en-US" sz="2200" dirty="0" err="1"/>
              <a:t>đề</a:t>
            </a:r>
            <a:r>
              <a:rPr lang="en-US" altLang="en-US" sz="2200" dirty="0"/>
              <a:t> </a:t>
            </a:r>
            <a:r>
              <a:rPr lang="en-US" altLang="en-US" sz="2200" dirty="0" err="1"/>
              <a:t>cương</a:t>
            </a:r>
            <a:r>
              <a:rPr lang="en-US" altLang="en-US" sz="2200" dirty="0"/>
              <a:t>) </a:t>
            </a:r>
            <a:r>
              <a:rPr lang="en-US" altLang="en-US" sz="2200" dirty="0" err="1"/>
              <a:t>cũng</a:t>
            </a:r>
            <a:r>
              <a:rPr lang="en-US" altLang="en-US" sz="2200" dirty="0"/>
              <a:t> </a:t>
            </a:r>
            <a:r>
              <a:rPr lang="en-US" altLang="en-US" sz="2200" dirty="0" err="1"/>
              <a:t>bao</a:t>
            </a:r>
            <a:r>
              <a:rPr lang="en-US" altLang="en-US" sz="2200" dirty="0"/>
              <a:t> </a:t>
            </a:r>
            <a:r>
              <a:rPr lang="en-US" altLang="en-US" sz="2200" dirty="0" err="1"/>
              <a:t>gồm</a:t>
            </a:r>
            <a:r>
              <a:rPr lang="en-US" altLang="en-US" sz="2200" dirty="0"/>
              <a:t>:</a:t>
            </a:r>
          </a:p>
          <a:p>
            <a:pPr>
              <a:buFontTx/>
              <a:buChar char="-"/>
            </a:pPr>
            <a:r>
              <a:rPr lang="en-US" dirty="0" err="1"/>
              <a:t>Kiểu</a:t>
            </a:r>
            <a:r>
              <a:rPr lang="en-US" dirty="0"/>
              <a:t> </a:t>
            </a:r>
            <a:r>
              <a:rPr lang="en-US" dirty="0" err="1"/>
              <a:t>dữ</a:t>
            </a:r>
            <a:r>
              <a:rPr lang="en-US" dirty="0"/>
              <a:t> </a:t>
            </a:r>
            <a:r>
              <a:rPr lang="en-US" dirty="0" err="1"/>
              <a:t>liệu</a:t>
            </a:r>
            <a:r>
              <a:rPr lang="en-US" dirty="0"/>
              <a:t> </a:t>
            </a:r>
            <a:r>
              <a:rPr lang="en-US" dirty="0" err="1"/>
              <a:t>kí</a:t>
            </a:r>
            <a:r>
              <a:rPr lang="en-US" dirty="0"/>
              <a:t> </a:t>
            </a:r>
            <a:r>
              <a:rPr lang="en-US" dirty="0" err="1"/>
              <a:t>tự</a:t>
            </a:r>
            <a:endParaRPr lang="en-US" dirty="0"/>
          </a:p>
          <a:p>
            <a:pPr>
              <a:buFontTx/>
              <a:buChar char="-"/>
            </a:pPr>
            <a:r>
              <a:rPr lang="en-US" dirty="0" err="1"/>
              <a:t>Kiểu</a:t>
            </a:r>
            <a:r>
              <a:rPr lang="en-US" dirty="0"/>
              <a:t> </a:t>
            </a:r>
            <a:r>
              <a:rPr lang="en-US" dirty="0" err="1"/>
              <a:t>dữ</a:t>
            </a:r>
            <a:r>
              <a:rPr lang="en-US" dirty="0"/>
              <a:t> </a:t>
            </a:r>
            <a:r>
              <a:rPr lang="en-US" dirty="0" err="1"/>
              <a:t>liệu</a:t>
            </a:r>
            <a:r>
              <a:rPr lang="en-US" dirty="0"/>
              <a:t> </a:t>
            </a:r>
            <a:r>
              <a:rPr lang="en-US" dirty="0" err="1"/>
              <a:t>số</a:t>
            </a:r>
            <a:endParaRPr lang="en-US" dirty="0"/>
          </a:p>
          <a:p>
            <a:pPr>
              <a:buFontTx/>
              <a:buChar char="-"/>
            </a:pP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 </a:t>
            </a:r>
            <a:r>
              <a:rPr lang="en-US" dirty="0" err="1"/>
              <a:t>tháng</a:t>
            </a: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16</a:t>
            </a:fld>
            <a:endParaRPr lang="en-US"/>
          </a:p>
        </p:txBody>
      </p:sp>
    </p:spTree>
    <p:extLst>
      <p:ext uri="{BB962C8B-B14F-4D97-AF65-F5344CB8AC3E}">
        <p14:creationId xmlns:p14="http://schemas.microsoft.com/office/powerpoint/2010/main" val="253470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548774386"/>
              </p:ext>
            </p:extLst>
          </p:nvPr>
        </p:nvGraphicFramePr>
        <p:xfrm>
          <a:off x="1047749" y="838205"/>
          <a:ext cx="7048501" cy="5281440"/>
        </p:xfrm>
        <a:graphic>
          <a:graphicData uri="http://schemas.openxmlformats.org/drawingml/2006/table">
            <a:tbl>
              <a:tblPr>
                <a:tableStyleId>{5C22544A-7EE6-4342-B048-85BDC9FD1C3A}</a:tableStyleId>
              </a:tblPr>
              <a:tblGrid>
                <a:gridCol w="2914888">
                  <a:extLst>
                    <a:ext uri="{9D8B030D-6E8A-4147-A177-3AD203B41FA5}">
                      <a16:colId xmlns:a16="http://schemas.microsoft.com/office/drawing/2014/main" xmlns="" val="20000"/>
                    </a:ext>
                  </a:extLst>
                </a:gridCol>
                <a:gridCol w="1216212">
                  <a:extLst>
                    <a:ext uri="{9D8B030D-6E8A-4147-A177-3AD203B41FA5}">
                      <a16:colId xmlns:a16="http://schemas.microsoft.com/office/drawing/2014/main" xmlns="" val="20001"/>
                    </a:ext>
                  </a:extLst>
                </a:gridCol>
                <a:gridCol w="2917401">
                  <a:extLst>
                    <a:ext uri="{9D8B030D-6E8A-4147-A177-3AD203B41FA5}">
                      <a16:colId xmlns:a16="http://schemas.microsoft.com/office/drawing/2014/main" xmlns="" val="20002"/>
                    </a:ext>
                  </a:extLst>
                </a:gridCol>
              </a:tblGrid>
              <a:tr h="299253">
                <a:tc>
                  <a:txBody>
                    <a:bodyPr/>
                    <a:lstStyle/>
                    <a:p>
                      <a:pPr algn="ctr" fontAlgn="ctr"/>
                      <a:r>
                        <a:rPr lang="en-US" sz="1100" b="1" u="none" strike="noStrike" dirty="0" err="1">
                          <a:effectLst/>
                        </a:rPr>
                        <a:t>Cú</a:t>
                      </a:r>
                      <a:r>
                        <a:rPr lang="en-US" sz="1100" b="1" u="none" strike="noStrike" dirty="0">
                          <a:effectLst/>
                        </a:rPr>
                        <a:t> </a:t>
                      </a:r>
                      <a:r>
                        <a:rPr lang="en-US" sz="1100" b="1" u="none" strike="noStrike" dirty="0" err="1">
                          <a:effectLst/>
                        </a:rPr>
                        <a:t>pháp</a:t>
                      </a:r>
                      <a:r>
                        <a:rPr lang="en-US" sz="1100" b="1" u="none" strike="noStrike" dirty="0">
                          <a:effectLst/>
                        </a:rPr>
                        <a:t> </a:t>
                      </a:r>
                      <a:r>
                        <a:rPr lang="en-US" sz="1100" b="1" u="none" strike="noStrike" dirty="0" err="1">
                          <a:effectLst/>
                        </a:rPr>
                        <a:t>kiểu</a:t>
                      </a:r>
                      <a:r>
                        <a:rPr lang="en-US" sz="1100" b="1" u="none" strike="noStrike" dirty="0">
                          <a:effectLst/>
                        </a:rPr>
                        <a:t> </a:t>
                      </a:r>
                      <a:r>
                        <a:rPr lang="en-US" sz="1100" b="1" u="none" strike="noStrike" dirty="0" err="1">
                          <a:effectLst/>
                        </a:rPr>
                        <a:t>dữ</a:t>
                      </a:r>
                      <a:r>
                        <a:rPr lang="en-US" sz="1100" b="1" u="none" strike="noStrike" dirty="0">
                          <a:effectLst/>
                        </a:rPr>
                        <a:t> </a:t>
                      </a:r>
                      <a:r>
                        <a:rPr lang="en-US" sz="1100" b="1" u="none" strike="noStrike" dirty="0" err="1">
                          <a:effectLst/>
                        </a:rPr>
                        <a:t>liệu</a:t>
                      </a:r>
                      <a:r>
                        <a:rPr lang="en-US" sz="1100" b="1" u="none" strike="noStrike" dirty="0">
                          <a:effectLst/>
                        </a:rPr>
                        <a:t> </a:t>
                      </a:r>
                      <a:endParaRPr lang="en-US" sz="1100" b="1" i="0" u="none" strike="noStrike" dirty="0">
                        <a:solidFill>
                          <a:srgbClr val="000000"/>
                        </a:solidFill>
                        <a:effectLst/>
                        <a:latin typeface="Calibri"/>
                      </a:endParaRPr>
                    </a:p>
                  </a:txBody>
                  <a:tcPr marL="9525" marR="9525" marT="9525" marB="0" anchor="ctr"/>
                </a:tc>
                <a:tc>
                  <a:txBody>
                    <a:bodyPr/>
                    <a:lstStyle/>
                    <a:p>
                      <a:pPr algn="ctr" fontAlgn="ctr"/>
                      <a:r>
                        <a:rPr lang="vi-VN" sz="1100" b="1" u="none" strike="noStrike" dirty="0">
                          <a:effectLst/>
                        </a:rPr>
                        <a:t>Kích thước tối đa </a:t>
                      </a:r>
                      <a:endParaRPr lang="vi-VN" sz="1100" b="1" i="0" u="none" strike="noStrike" dirty="0">
                        <a:solidFill>
                          <a:srgbClr val="000000"/>
                        </a:solidFill>
                        <a:effectLst/>
                        <a:latin typeface="Calibri"/>
                      </a:endParaRPr>
                    </a:p>
                  </a:txBody>
                  <a:tcPr marL="9525" marR="9525" marT="9525" marB="0" anchor="ctr"/>
                </a:tc>
                <a:tc>
                  <a:txBody>
                    <a:bodyPr/>
                    <a:lstStyle/>
                    <a:p>
                      <a:pPr algn="ctr" fontAlgn="ctr"/>
                      <a:r>
                        <a:rPr lang="en-US" sz="1100" b="1" u="none" strike="noStrike" dirty="0" err="1">
                          <a:effectLst/>
                        </a:rPr>
                        <a:t>Giải</a:t>
                      </a:r>
                      <a:r>
                        <a:rPr lang="en-US" sz="1100" b="1" u="none" strike="noStrike" dirty="0">
                          <a:effectLst/>
                        </a:rPr>
                        <a:t> </a:t>
                      </a:r>
                      <a:r>
                        <a:rPr lang="en-US" sz="1100" b="1" u="none" strike="noStrike" dirty="0" err="1">
                          <a:effectLst/>
                        </a:rPr>
                        <a:t>thích</a:t>
                      </a:r>
                      <a:endParaRPr lang="en-US" sz="11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0"/>
                  </a:ext>
                </a:extLst>
              </a:tr>
              <a:tr h="216700">
                <a:tc rowSpan="4">
                  <a:txBody>
                    <a:bodyPr/>
                    <a:lstStyle/>
                    <a:p>
                      <a:pPr algn="l" fontAlgn="ctr"/>
                      <a:r>
                        <a:rPr lang="en-US" sz="1100" u="none" strike="noStrike" dirty="0">
                          <a:effectLst/>
                        </a:rPr>
                        <a:t>CHAR(</a:t>
                      </a:r>
                      <a:r>
                        <a:rPr lang="en-US" sz="1100" u="none" strike="noStrike" dirty="0" err="1">
                          <a:effectLst/>
                        </a:rPr>
                        <a:t>kich_thuoc</a:t>
                      </a:r>
                      <a:r>
                        <a:rPr lang="en-US" sz="1100" u="none" strike="noStrike" dirty="0">
                          <a:effectLst/>
                        </a:rPr>
                        <a:t>)</a:t>
                      </a:r>
                      <a:endParaRPr lang="en-US" sz="1100" b="0" i="0" u="none" strike="noStrike" dirty="0">
                        <a:solidFill>
                          <a:srgbClr val="000000"/>
                        </a:solidFill>
                        <a:effectLst/>
                        <a:latin typeface="Calibri"/>
                      </a:endParaRPr>
                    </a:p>
                  </a:txBody>
                  <a:tcPr marL="9525" marR="9525" marT="9525" marB="0" anchor="ctr"/>
                </a:tc>
                <a:tc rowSpan="4">
                  <a:txBody>
                    <a:bodyPr/>
                    <a:lstStyle/>
                    <a:p>
                      <a:pPr algn="l" fontAlgn="ctr"/>
                      <a:r>
                        <a:rPr lang="vi-VN" sz="1100" u="none" strike="noStrike">
                          <a:effectLst/>
                        </a:rPr>
                        <a:t>Tối đa 8000 kí tự.</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kich_thuoc là số kí tự lưu trữ.</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1"/>
                  </a:ext>
                </a:extLst>
              </a:tr>
              <a:tr h="216700">
                <a:tc vMerge="1">
                  <a:txBody>
                    <a:bodyPr/>
                    <a:lstStyle/>
                    <a:p>
                      <a:endParaRPr lang="en-US"/>
                    </a:p>
                  </a:txBody>
                  <a:tcPr/>
                </a:tc>
                <a:tc vMerge="1">
                  <a:txBody>
                    <a:bodyPr/>
                    <a:lstStyle/>
                    <a:p>
                      <a:endParaRPr lang="en-US"/>
                    </a:p>
                  </a:txBody>
                  <a:tcPr/>
                </a:tc>
                <a:tc>
                  <a:txBody>
                    <a:bodyPr/>
                    <a:lstStyle/>
                    <a:p>
                      <a:pPr algn="l" fontAlgn="ctr"/>
                      <a:r>
                        <a:rPr lang="vi-VN" sz="1100" u="none" strike="noStrike">
                          <a:effectLst/>
                        </a:rPr>
                        <a:t>Độ dài cố định.</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2"/>
                  </a:ext>
                </a:extLst>
              </a:tr>
              <a:tr h="373550">
                <a:tc vMerge="1">
                  <a:txBody>
                    <a:bodyPr/>
                    <a:lstStyle/>
                    <a:p>
                      <a:endParaRPr lang="en-US"/>
                    </a:p>
                  </a:txBody>
                  <a:tcPr/>
                </a:tc>
                <a:tc vMerge="1">
                  <a:txBody>
                    <a:bodyPr/>
                    <a:lstStyle/>
                    <a:p>
                      <a:endParaRPr lang="en-US"/>
                    </a:p>
                  </a:txBody>
                  <a:tcPr/>
                </a:tc>
                <a:tc>
                  <a:txBody>
                    <a:bodyPr/>
                    <a:lstStyle/>
                    <a:p>
                      <a:pPr algn="l" fontAlgn="ctr"/>
                      <a:r>
                        <a:rPr lang="vi-VN" sz="1100" u="none" strike="noStrike">
                          <a:effectLst/>
                        </a:rPr>
                        <a:t>Thêm dấu cách về bên phải để bù phần trống cho đủ số kí tự.</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3"/>
                  </a:ext>
                </a:extLst>
              </a:tr>
              <a:tr h="2167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Không chứa kí tự Unicode.</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4"/>
                  </a:ext>
                </a:extLst>
              </a:tr>
              <a:tr h="216700">
                <a:tc rowSpan="4">
                  <a:txBody>
                    <a:bodyPr/>
                    <a:lstStyle/>
                    <a:p>
                      <a:pPr algn="l" fontAlgn="ctr"/>
                      <a:r>
                        <a:rPr lang="en-US" sz="1100" u="none" strike="noStrike">
                          <a:effectLst/>
                        </a:rPr>
                        <a:t>VARCHAR(kich_thuoc) hoặc VARCHAR(toi_da)</a:t>
                      </a:r>
                      <a:endParaRPr lang="en-US" sz="1100" b="0" i="0" u="none" strike="noStrike">
                        <a:solidFill>
                          <a:srgbClr val="000000"/>
                        </a:solidFill>
                        <a:effectLst/>
                        <a:latin typeface="Calibri"/>
                      </a:endParaRPr>
                    </a:p>
                  </a:txBody>
                  <a:tcPr marL="9525" marR="9525" marT="9525" marB="0" anchor="ctr"/>
                </a:tc>
                <a:tc rowSpan="4">
                  <a:txBody>
                    <a:bodyPr/>
                    <a:lstStyle/>
                    <a:p>
                      <a:pPr algn="l" fontAlgn="ctr"/>
                      <a:r>
                        <a:rPr lang="vi-VN" sz="1100" u="none" strike="noStrike">
                          <a:effectLst/>
                        </a:rPr>
                        <a:t>Tối đa 8000 kí tự hoặc theo số tối đa.</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kich_thuoc là số kí tự lưu trữ.</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5"/>
                  </a:ext>
                </a:extLst>
              </a:tr>
              <a:tr h="2167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Độ dài tùy biến.</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6"/>
                  </a:ext>
                </a:extLst>
              </a:tr>
              <a:tr h="216700">
                <a:tc vMerge="1">
                  <a:txBody>
                    <a:bodyPr/>
                    <a:lstStyle/>
                    <a:p>
                      <a:endParaRPr lang="en-US"/>
                    </a:p>
                  </a:txBody>
                  <a:tcPr/>
                </a:tc>
                <a:tc vMerge="1">
                  <a:txBody>
                    <a:bodyPr/>
                    <a:lstStyle/>
                    <a:p>
                      <a:endParaRPr lang="en-US"/>
                    </a:p>
                  </a:txBody>
                  <a:tcPr/>
                </a:tc>
                <a:tc>
                  <a:txBody>
                    <a:bodyPr/>
                    <a:lstStyle/>
                    <a:p>
                      <a:pPr algn="l" fontAlgn="ctr"/>
                      <a:r>
                        <a:rPr lang="fr-FR" sz="1100" u="none" strike="noStrike">
                          <a:effectLst/>
                        </a:rPr>
                        <a:t>Nếu chỉ định là toi_da thì tối đa là 2GB.</a:t>
                      </a:r>
                      <a:endParaRPr lang="fr-FR"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7"/>
                  </a:ext>
                </a:extLst>
              </a:tr>
              <a:tr h="2167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Không chứa kí tự Unicode.</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8"/>
                  </a:ext>
                </a:extLst>
              </a:tr>
              <a:tr h="216700">
                <a:tc rowSpan="2">
                  <a:txBody>
                    <a:bodyPr/>
                    <a:lstStyle/>
                    <a:p>
                      <a:pPr algn="l" fontAlgn="ctr"/>
                      <a:r>
                        <a:rPr lang="en-US" sz="1100" u="none" strike="noStrike">
                          <a:effectLst/>
                        </a:rPr>
                        <a:t>TEXT</a:t>
                      </a:r>
                      <a:endParaRPr lang="en-US" sz="1100" b="0" i="0" u="none" strike="noStrike">
                        <a:solidFill>
                          <a:srgbClr val="000000"/>
                        </a:solidFill>
                        <a:effectLst/>
                        <a:latin typeface="Calibri"/>
                      </a:endParaRPr>
                    </a:p>
                  </a:txBody>
                  <a:tcPr marL="9525" marR="9525" marT="9525" marB="0" anchor="ctr"/>
                </a:tc>
                <a:tc rowSpan="2">
                  <a:txBody>
                    <a:bodyPr/>
                    <a:lstStyle/>
                    <a:p>
                      <a:pPr algn="l" fontAlgn="ctr"/>
                      <a:r>
                        <a:rPr lang="vi-VN" sz="1100" u="none" strike="noStrike">
                          <a:effectLst/>
                        </a:rPr>
                        <a:t>Tối đa 2GB.</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Độ dài tùy biến.</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09"/>
                  </a:ext>
                </a:extLst>
              </a:tr>
              <a:tr h="2167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Không chứa kí tự Unicode.</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0"/>
                  </a:ext>
                </a:extLst>
              </a:tr>
              <a:tr h="216700">
                <a:tc rowSpan="2">
                  <a:txBody>
                    <a:bodyPr/>
                    <a:lstStyle/>
                    <a:p>
                      <a:pPr algn="l" fontAlgn="ctr"/>
                      <a:r>
                        <a:rPr lang="en-US" sz="1100" u="none" strike="noStrike">
                          <a:effectLst/>
                        </a:rPr>
                        <a:t>NCHAR(kich_thuoc)</a:t>
                      </a:r>
                      <a:endParaRPr lang="en-US" sz="1100" b="0" i="0" u="none" strike="noStrike">
                        <a:solidFill>
                          <a:srgbClr val="000000"/>
                        </a:solidFill>
                        <a:effectLst/>
                        <a:latin typeface="Calibri"/>
                      </a:endParaRPr>
                    </a:p>
                  </a:txBody>
                  <a:tcPr marL="9525" marR="9525" marT="9525" marB="0" anchor="ctr"/>
                </a:tc>
                <a:tc rowSpan="2">
                  <a:txBody>
                    <a:bodyPr/>
                    <a:lstStyle/>
                    <a:p>
                      <a:pPr algn="l" fontAlgn="ctr"/>
                      <a:r>
                        <a:rPr lang="vi-VN" sz="1100" u="none" strike="noStrike">
                          <a:effectLst/>
                        </a:rPr>
                        <a:t>Tối đa 4000 kí tự.</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Độ dài cố định.</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1"/>
                  </a:ext>
                </a:extLst>
              </a:tr>
              <a:tr h="2167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Kí tự Unicode.</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2"/>
                  </a:ext>
                </a:extLst>
              </a:tr>
              <a:tr h="216700">
                <a:tc rowSpan="4">
                  <a:txBody>
                    <a:bodyPr/>
                    <a:lstStyle/>
                    <a:p>
                      <a:pPr algn="l" fontAlgn="ctr"/>
                      <a:r>
                        <a:rPr lang="en-US" sz="1100" u="none" strike="noStrike">
                          <a:effectLst/>
                        </a:rPr>
                        <a:t>NVARCHAR(kich_thuoc) hoặc NVARCHAR(toi_da)</a:t>
                      </a:r>
                      <a:endParaRPr lang="en-US" sz="1100" b="0" i="0" u="none" strike="noStrike">
                        <a:solidFill>
                          <a:srgbClr val="000000"/>
                        </a:solidFill>
                        <a:effectLst/>
                        <a:latin typeface="Calibri"/>
                      </a:endParaRPr>
                    </a:p>
                  </a:txBody>
                  <a:tcPr marL="9525" marR="9525" marT="9525" marB="0" anchor="ctr"/>
                </a:tc>
                <a:tc rowSpan="4">
                  <a:txBody>
                    <a:bodyPr/>
                    <a:lstStyle/>
                    <a:p>
                      <a:pPr algn="l" fontAlgn="ctr"/>
                      <a:r>
                        <a:rPr lang="vi-VN" sz="1100" u="none" strike="noStrike">
                          <a:effectLst/>
                        </a:rPr>
                        <a:t>Tối đa 4000 kí tự hoặc theo số tối đa.</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kich_thuoc là số kí tự lưu trữ.</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3"/>
                  </a:ext>
                </a:extLst>
              </a:tr>
              <a:tr h="2167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Độ dài tùy biến.</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4"/>
                  </a:ext>
                </a:extLst>
              </a:tr>
              <a:tr h="373550">
                <a:tc vMerge="1">
                  <a:txBody>
                    <a:bodyPr/>
                    <a:lstStyle/>
                    <a:p>
                      <a:endParaRPr lang="en-US"/>
                    </a:p>
                  </a:txBody>
                  <a:tcPr/>
                </a:tc>
                <a:tc vMerge="1">
                  <a:txBody>
                    <a:bodyPr/>
                    <a:lstStyle/>
                    <a:p>
                      <a:endParaRPr lang="en-US"/>
                    </a:p>
                  </a:txBody>
                  <a:tcPr/>
                </a:tc>
                <a:tc>
                  <a:txBody>
                    <a:bodyPr/>
                    <a:lstStyle/>
                    <a:p>
                      <a:pPr algn="l" fontAlgn="ctr"/>
                      <a:r>
                        <a:rPr lang="vi-VN" sz="1100" u="none" strike="noStrike">
                          <a:effectLst/>
                        </a:rPr>
                        <a:t>Nếu số toi_da được chi định thì số kí tự tối đa là 2GB.</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5"/>
                  </a:ext>
                </a:extLst>
              </a:tr>
              <a:tr h="2167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Kí tự Unicode.</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6"/>
                  </a:ext>
                </a:extLst>
              </a:tr>
              <a:tr h="206381">
                <a:tc rowSpan="3">
                  <a:txBody>
                    <a:bodyPr/>
                    <a:lstStyle/>
                    <a:p>
                      <a:pPr algn="l" fontAlgn="ctr"/>
                      <a:r>
                        <a:rPr lang="en-US" sz="1100" u="none" strike="noStrike">
                          <a:effectLst/>
                        </a:rPr>
                        <a:t>VARBINARY(kich_thuoc) hoặc VARBINARY(toi_da)</a:t>
                      </a:r>
                      <a:endParaRPr lang="en-US" sz="1100" b="0" i="0" u="none" strike="noStrike">
                        <a:solidFill>
                          <a:srgbClr val="000000"/>
                        </a:solidFill>
                        <a:effectLst/>
                        <a:latin typeface="Calibri"/>
                      </a:endParaRPr>
                    </a:p>
                  </a:txBody>
                  <a:tcPr marL="9525" marR="9525" marT="9525" marB="0" anchor="ctr"/>
                </a:tc>
                <a:tc rowSpan="3">
                  <a:txBody>
                    <a:bodyPr/>
                    <a:lstStyle/>
                    <a:p>
                      <a:pPr algn="l" fontAlgn="ctr"/>
                      <a:r>
                        <a:rPr lang="vi-VN" sz="1100" u="none" strike="noStrike">
                          <a:effectLst/>
                        </a:rPr>
                        <a:t>Tối đa 8000 kí tự hoặc theo số tối đa.</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kich_thuoc là số kí tự lưu trữ.</a:t>
                      </a:r>
                      <a:endParaRPr lang="vi-VN"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7"/>
                  </a:ext>
                </a:extLst>
              </a:tr>
              <a:tr h="288934">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Độ dài tùy biến.</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8"/>
                  </a:ext>
                </a:extLst>
              </a:tr>
              <a:tr h="257977">
                <a:tc vMerge="1">
                  <a:txBody>
                    <a:bodyPr/>
                    <a:lstStyle/>
                    <a:p>
                      <a:endParaRPr lang="en-US"/>
                    </a:p>
                  </a:txBody>
                  <a:tcPr/>
                </a:tc>
                <a:tc vMerge="1">
                  <a:txBody>
                    <a:bodyPr/>
                    <a:lstStyle/>
                    <a:p>
                      <a:endParaRPr lang="en-US"/>
                    </a:p>
                  </a:txBody>
                  <a:tcPr/>
                </a:tc>
                <a:tc>
                  <a:txBody>
                    <a:bodyPr/>
                    <a:lstStyle/>
                    <a:p>
                      <a:pPr algn="l" fontAlgn="ctr"/>
                      <a:r>
                        <a:rPr lang="fr-FR" sz="1100" u="none" strike="noStrike">
                          <a:effectLst/>
                        </a:rPr>
                        <a:t>Nếu chỉ định là toi_da thì tối đa là 2GB.</a:t>
                      </a:r>
                      <a:endParaRPr lang="fr-FR"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19"/>
                  </a:ext>
                </a:extLst>
              </a:tr>
              <a:tr h="206381">
                <a:tc rowSpan="2">
                  <a:txBody>
                    <a:bodyPr/>
                    <a:lstStyle/>
                    <a:p>
                      <a:pPr algn="l" fontAlgn="ctr"/>
                      <a:r>
                        <a:rPr lang="en-US" sz="1100" u="none" strike="noStrike">
                          <a:effectLst/>
                        </a:rPr>
                        <a:t>IMAGE</a:t>
                      </a:r>
                      <a:endParaRPr lang="en-US" sz="1100" b="0" i="0" u="none" strike="noStrike">
                        <a:solidFill>
                          <a:srgbClr val="000000"/>
                        </a:solidFill>
                        <a:effectLst/>
                        <a:latin typeface="Calibri"/>
                      </a:endParaRPr>
                    </a:p>
                  </a:txBody>
                  <a:tcPr marL="9525" marR="9525" marT="9525" marB="0" anchor="ctr"/>
                </a:tc>
                <a:tc rowSpan="2">
                  <a:txBody>
                    <a:bodyPr/>
                    <a:lstStyle/>
                    <a:p>
                      <a:pPr algn="l" fontAlgn="ctr"/>
                      <a:r>
                        <a:rPr lang="vi-VN" sz="1100" u="none" strike="noStrike">
                          <a:effectLst/>
                        </a:rPr>
                        <a:t>kích thước tối đa là 2GB.</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Độ dài tùy biến.</a:t>
                      </a:r>
                      <a:endParaRPr lang="en-US" sz="1100" b="0" i="0" u="none" strike="noStrike">
                        <a:solidFill>
                          <a:srgbClr val="000000"/>
                        </a:solidFill>
                        <a:effectLst/>
                        <a:latin typeface="Calibri"/>
                      </a:endParaRPr>
                    </a:p>
                  </a:txBody>
                  <a:tcPr marL="85725" marR="9525" marT="9525" marB="0" anchor="ctr"/>
                </a:tc>
                <a:extLst>
                  <a:ext uri="{0D108BD9-81ED-4DB2-BD59-A6C34878D82A}">
                    <a16:rowId xmlns:a16="http://schemas.microsoft.com/office/drawing/2014/main" xmlns="" val="10020"/>
                  </a:ext>
                </a:extLst>
              </a:tr>
              <a:tr h="196062">
                <a:tc vMerge="1">
                  <a:txBody>
                    <a:bodyPr/>
                    <a:lstStyle/>
                    <a:p>
                      <a:endParaRPr lang="en-US"/>
                    </a:p>
                  </a:txBody>
                  <a:tcPr/>
                </a:tc>
                <a:tc vMerge="1">
                  <a:txBody>
                    <a:bodyPr/>
                    <a:lstStyle/>
                    <a:p>
                      <a:endParaRPr lang="en-US"/>
                    </a:p>
                  </a:txBody>
                  <a:tcPr/>
                </a:tc>
                <a:tc>
                  <a:txBody>
                    <a:bodyPr/>
                    <a:lstStyle/>
                    <a:p>
                      <a:pPr algn="l" fontAlgn="ctr"/>
                      <a:r>
                        <a:rPr lang="en-US" sz="1100" u="none" strike="noStrike" dirty="0" err="1">
                          <a:effectLst/>
                        </a:rPr>
                        <a:t>Dữ</a:t>
                      </a:r>
                      <a:r>
                        <a:rPr lang="en-US" sz="1100" u="none" strike="noStrike" dirty="0">
                          <a:effectLst/>
                        </a:rPr>
                        <a:t> </a:t>
                      </a:r>
                      <a:r>
                        <a:rPr lang="en-US" sz="1100" u="none" strike="noStrike" dirty="0" err="1">
                          <a:effectLst/>
                        </a:rPr>
                        <a:t>liệu</a:t>
                      </a:r>
                      <a:r>
                        <a:rPr lang="en-US" sz="1100" u="none" strike="noStrike" dirty="0">
                          <a:effectLst/>
                        </a:rPr>
                        <a:t> </a:t>
                      </a:r>
                      <a:r>
                        <a:rPr lang="en-US" sz="1100" u="none" strike="noStrike" dirty="0" err="1">
                          <a:effectLst/>
                        </a:rPr>
                        <a:t>nhị</a:t>
                      </a:r>
                      <a:r>
                        <a:rPr lang="en-US" sz="1100" u="none" strike="noStrike" dirty="0">
                          <a:effectLst/>
                        </a:rPr>
                        <a:t> </a:t>
                      </a:r>
                      <a:r>
                        <a:rPr lang="en-US" sz="1100" u="none" strike="noStrike" dirty="0" err="1">
                          <a:effectLst/>
                        </a:rPr>
                        <a:t>phân</a:t>
                      </a:r>
                      <a:r>
                        <a:rPr lang="en-US" sz="1100" u="none" strike="noStrike" dirty="0">
                          <a:effectLst/>
                        </a:rPr>
                        <a:t>.</a:t>
                      </a:r>
                      <a:endParaRPr lang="en-US" sz="1100" b="0" i="0" u="none" strike="noStrike" dirty="0">
                        <a:solidFill>
                          <a:srgbClr val="000000"/>
                        </a:solidFill>
                        <a:effectLst/>
                        <a:latin typeface="Calibri"/>
                      </a:endParaRPr>
                    </a:p>
                  </a:txBody>
                  <a:tcPr marL="85725" marR="9525" marT="9525" marB="0" anchor="ctr"/>
                </a:tc>
                <a:extLst>
                  <a:ext uri="{0D108BD9-81ED-4DB2-BD59-A6C34878D82A}">
                    <a16:rowId xmlns:a16="http://schemas.microsoft.com/office/drawing/2014/main" xmlns="" val="10021"/>
                  </a:ext>
                </a:extLst>
              </a:tr>
            </a:tbl>
          </a:graphicData>
        </a:graphic>
      </p:graphicFrame>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17</a:t>
            </a:fld>
            <a:endParaRPr lang="en-US"/>
          </a:p>
        </p:txBody>
      </p:sp>
    </p:spTree>
    <p:extLst>
      <p:ext uri="{BB962C8B-B14F-4D97-AF65-F5344CB8AC3E}">
        <p14:creationId xmlns:p14="http://schemas.microsoft.com/office/powerpoint/2010/main" val="2827277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940640674"/>
              </p:ext>
            </p:extLst>
          </p:nvPr>
        </p:nvGraphicFramePr>
        <p:xfrm>
          <a:off x="838200" y="1143000"/>
          <a:ext cx="7391400" cy="5178062"/>
        </p:xfrm>
        <a:graphic>
          <a:graphicData uri="http://schemas.openxmlformats.org/drawingml/2006/table">
            <a:tbl>
              <a:tblPr>
                <a:tableStyleId>{5C22544A-7EE6-4342-B048-85BDC9FD1C3A}</a:tableStyleId>
              </a:tblPr>
              <a:tblGrid>
                <a:gridCol w="2904124">
                  <a:extLst>
                    <a:ext uri="{9D8B030D-6E8A-4147-A177-3AD203B41FA5}">
                      <a16:colId xmlns:a16="http://schemas.microsoft.com/office/drawing/2014/main" xmlns="" val="20000"/>
                    </a:ext>
                  </a:extLst>
                </a:gridCol>
                <a:gridCol w="2251337">
                  <a:extLst>
                    <a:ext uri="{9D8B030D-6E8A-4147-A177-3AD203B41FA5}">
                      <a16:colId xmlns:a16="http://schemas.microsoft.com/office/drawing/2014/main" xmlns="" val="20001"/>
                    </a:ext>
                  </a:extLst>
                </a:gridCol>
                <a:gridCol w="2235939">
                  <a:extLst>
                    <a:ext uri="{9D8B030D-6E8A-4147-A177-3AD203B41FA5}">
                      <a16:colId xmlns:a16="http://schemas.microsoft.com/office/drawing/2014/main" xmlns="" val="20002"/>
                    </a:ext>
                  </a:extLst>
                </a:gridCol>
              </a:tblGrid>
              <a:tr h="88328">
                <a:tc>
                  <a:txBody>
                    <a:bodyPr/>
                    <a:lstStyle/>
                    <a:p>
                      <a:pPr algn="l" fontAlgn="ctr"/>
                      <a:r>
                        <a:rPr lang="en-US" sz="1000" b="1" u="none" strike="noStrike">
                          <a:effectLst/>
                        </a:rPr>
                        <a:t>Cú pháp kiểu dữ liệu </a:t>
                      </a:r>
                      <a:endParaRPr lang="en-US" sz="1000" b="1" i="0" u="none" strike="noStrike">
                        <a:solidFill>
                          <a:srgbClr val="000000"/>
                        </a:solidFill>
                        <a:effectLst/>
                        <a:latin typeface="Calibri"/>
                      </a:endParaRPr>
                    </a:p>
                  </a:txBody>
                  <a:tcPr marL="8590" marR="8590" marT="8590" marB="0" anchor="ctr"/>
                </a:tc>
                <a:tc>
                  <a:txBody>
                    <a:bodyPr/>
                    <a:lstStyle/>
                    <a:p>
                      <a:pPr algn="ctr" fontAlgn="ctr"/>
                      <a:r>
                        <a:rPr lang="vi-VN" sz="1000" b="1" u="none" strike="noStrike">
                          <a:effectLst/>
                        </a:rPr>
                        <a:t>Kích thước tối đa </a:t>
                      </a:r>
                      <a:endParaRPr lang="vi-VN" sz="1000" b="1" i="0" u="none" strike="noStrike">
                        <a:solidFill>
                          <a:srgbClr val="000000"/>
                        </a:solidFill>
                        <a:effectLst/>
                        <a:latin typeface="Calibri"/>
                      </a:endParaRPr>
                    </a:p>
                  </a:txBody>
                  <a:tcPr marL="8590" marR="8590" marT="8590" marB="0" anchor="ctr"/>
                </a:tc>
                <a:tc>
                  <a:txBody>
                    <a:bodyPr/>
                    <a:lstStyle/>
                    <a:p>
                      <a:pPr algn="ctr" fontAlgn="ctr"/>
                      <a:r>
                        <a:rPr lang="en-US" sz="1000" b="1" u="none" strike="noStrike" dirty="0" err="1">
                          <a:effectLst/>
                        </a:rPr>
                        <a:t>Giải</a:t>
                      </a:r>
                      <a:r>
                        <a:rPr lang="en-US" sz="1000" b="1" u="none" strike="noStrike" dirty="0">
                          <a:effectLst/>
                        </a:rPr>
                        <a:t> </a:t>
                      </a:r>
                      <a:r>
                        <a:rPr lang="en-US" sz="1000" b="1" u="none" strike="noStrike" dirty="0" err="1">
                          <a:effectLst/>
                        </a:rPr>
                        <a:t>thích</a:t>
                      </a:r>
                      <a:endParaRPr lang="en-US" sz="1000" b="1" i="0" u="none" strike="noStrike" dirty="0">
                        <a:solidFill>
                          <a:srgbClr val="000000"/>
                        </a:solidFill>
                        <a:effectLst/>
                        <a:latin typeface="Calibri"/>
                      </a:endParaRPr>
                    </a:p>
                  </a:txBody>
                  <a:tcPr marL="8590" marR="8590" marT="8590" marB="0" anchor="ctr"/>
                </a:tc>
                <a:extLst>
                  <a:ext uri="{0D108BD9-81ED-4DB2-BD59-A6C34878D82A}">
                    <a16:rowId xmlns:a16="http://schemas.microsoft.com/office/drawing/2014/main" xmlns="" val="10000"/>
                  </a:ext>
                </a:extLst>
              </a:tr>
              <a:tr h="343607">
                <a:tc>
                  <a:txBody>
                    <a:bodyPr/>
                    <a:lstStyle/>
                    <a:p>
                      <a:pPr algn="l" fontAlgn="ctr"/>
                      <a:r>
                        <a:rPr lang="en-US" sz="1000" u="none" strike="noStrike">
                          <a:effectLst/>
                        </a:rPr>
                        <a:t>BIT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a:effectLst/>
                        </a:rPr>
                        <a:t>số nguyên 0, 1 hoặc NULL</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a:effectLst/>
                        </a:rPr>
                        <a:t> </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01"/>
                  </a:ext>
                </a:extLst>
              </a:tr>
              <a:tr h="171804">
                <a:tc>
                  <a:txBody>
                    <a:bodyPr/>
                    <a:lstStyle/>
                    <a:p>
                      <a:pPr algn="l" fontAlgn="ctr"/>
                      <a:r>
                        <a:rPr lang="en-US" sz="1000" u="none" strike="noStrike">
                          <a:effectLst/>
                        </a:rPr>
                        <a:t>TINYINT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từ 0 đến 255</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a:effectLst/>
                        </a:rPr>
                        <a:t> </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02"/>
                  </a:ext>
                </a:extLst>
              </a:tr>
              <a:tr h="171804">
                <a:tc>
                  <a:txBody>
                    <a:bodyPr/>
                    <a:lstStyle/>
                    <a:p>
                      <a:pPr algn="l" fontAlgn="ctr"/>
                      <a:r>
                        <a:rPr lang="en-US" sz="1000" u="none" strike="noStrike">
                          <a:effectLst/>
                        </a:rPr>
                        <a:t>SMALLINT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từ -32768 đến 32767</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a:effectLst/>
                        </a:rPr>
                        <a:t> </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03"/>
                  </a:ext>
                </a:extLst>
              </a:tr>
              <a:tr h="343607">
                <a:tc>
                  <a:txBody>
                    <a:bodyPr/>
                    <a:lstStyle/>
                    <a:p>
                      <a:pPr algn="l" fontAlgn="ctr"/>
                      <a:r>
                        <a:rPr lang="en-US" sz="1000" u="none" strike="noStrike">
                          <a:effectLst/>
                        </a:rPr>
                        <a:t>INT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-2,147,483,648 đến 2,147,483,647</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dirty="0">
                          <a:effectLst/>
                        </a:rPr>
                        <a:t> </a:t>
                      </a:r>
                      <a:endParaRPr lang="en-US" sz="1000" b="0" i="0" u="none" strike="noStrike" dirty="0">
                        <a:solidFill>
                          <a:srgbClr val="000000"/>
                        </a:solidFill>
                        <a:effectLst/>
                        <a:latin typeface="Calibri"/>
                      </a:endParaRPr>
                    </a:p>
                  </a:txBody>
                  <a:tcPr marL="8590" marR="8590" marT="8590" marB="0" anchor="ctr"/>
                </a:tc>
                <a:extLst>
                  <a:ext uri="{0D108BD9-81ED-4DB2-BD59-A6C34878D82A}">
                    <a16:rowId xmlns:a16="http://schemas.microsoft.com/office/drawing/2014/main" xmlns="" val="10004"/>
                  </a:ext>
                </a:extLst>
              </a:tr>
              <a:tr h="532591">
                <a:tc>
                  <a:txBody>
                    <a:bodyPr/>
                    <a:lstStyle/>
                    <a:p>
                      <a:pPr algn="l" fontAlgn="ctr"/>
                      <a:r>
                        <a:rPr lang="en-US" sz="1000" u="none" strike="noStrike">
                          <a:effectLst/>
                        </a:rPr>
                        <a:t>BIGINT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từ -9,223,372,036,854,775,808 đến 9,223,372,036,854,775,807</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a:effectLst/>
                        </a:rPr>
                        <a:t> </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05"/>
                  </a:ext>
                </a:extLst>
              </a:tr>
              <a:tr h="377968">
                <a:tc rowSpan="2">
                  <a:txBody>
                    <a:bodyPr/>
                    <a:lstStyle/>
                    <a:p>
                      <a:pPr algn="l" fontAlgn="ctr"/>
                      <a:r>
                        <a:rPr lang="en-US" sz="1000" u="none" strike="noStrike">
                          <a:effectLst/>
                        </a:rPr>
                        <a:t>DECIMAL(m,d)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m mặc định là 18 nếu không được chỉ định cụ thể.</a:t>
                      </a:r>
                      <a:endParaRPr lang="vi-VN" sz="1000" b="0" i="0" u="none" strike="noStrike">
                        <a:solidFill>
                          <a:srgbClr val="000000"/>
                        </a:solidFill>
                        <a:effectLst/>
                        <a:latin typeface="Calibri"/>
                      </a:endParaRPr>
                    </a:p>
                  </a:txBody>
                  <a:tcPr marL="77312" marR="8590" marT="8590" marB="0" anchor="ctr"/>
                </a:tc>
                <a:tc rowSpan="2">
                  <a:txBody>
                    <a:bodyPr/>
                    <a:lstStyle/>
                    <a:p>
                      <a:pPr algn="l" fontAlgn="ctr"/>
                      <a:r>
                        <a:rPr lang="vi-VN" sz="1000" u="none" strike="noStrike">
                          <a:effectLst/>
                        </a:rPr>
                        <a:t>m là tổng số lượng các số còn d là số lượng các số nằm sau dấu phẩy.</a:t>
                      </a:r>
                      <a:endParaRPr lang="vi-VN"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06"/>
                  </a:ext>
                </a:extLst>
              </a:tr>
              <a:tr h="310965">
                <a:tc vMerge="1">
                  <a:txBody>
                    <a:bodyPr/>
                    <a:lstStyle/>
                    <a:p>
                      <a:endParaRPr lang="en-US"/>
                    </a:p>
                  </a:txBody>
                  <a:tcPr/>
                </a:tc>
                <a:tc>
                  <a:txBody>
                    <a:bodyPr/>
                    <a:lstStyle/>
                    <a:p>
                      <a:pPr algn="l" fontAlgn="ctr"/>
                      <a:r>
                        <a:rPr lang="vi-VN" sz="1000" u="none" strike="noStrike">
                          <a:effectLst/>
                        </a:rPr>
                        <a:t>d mặc định là 0 nếu không được chỉ định cụ thể. </a:t>
                      </a:r>
                      <a:endParaRPr lang="vi-VN" sz="1000" b="0" i="0" u="none" strike="noStrike">
                        <a:solidFill>
                          <a:srgbClr val="000000"/>
                        </a:solidFill>
                        <a:effectLst/>
                        <a:latin typeface="Calibri"/>
                      </a:endParaRPr>
                    </a:p>
                  </a:txBody>
                  <a:tcPr marL="77312" marR="8590" marT="8590" marB="0" anchor="ctr"/>
                </a:tc>
                <a:tc vMerge="1">
                  <a:txBody>
                    <a:bodyPr/>
                    <a:lstStyle/>
                    <a:p>
                      <a:endParaRPr lang="en-US"/>
                    </a:p>
                  </a:txBody>
                  <a:tcPr/>
                </a:tc>
                <a:extLst>
                  <a:ext uri="{0D108BD9-81ED-4DB2-BD59-A6C34878D82A}">
                    <a16:rowId xmlns:a16="http://schemas.microsoft.com/office/drawing/2014/main" xmlns="" val="10007"/>
                  </a:ext>
                </a:extLst>
              </a:tr>
              <a:tr h="462152">
                <a:tc rowSpan="2">
                  <a:txBody>
                    <a:bodyPr/>
                    <a:lstStyle/>
                    <a:p>
                      <a:pPr algn="l" fontAlgn="ctr"/>
                      <a:r>
                        <a:rPr lang="en-US" sz="1000" u="none" strike="noStrike">
                          <a:effectLst/>
                        </a:rPr>
                        <a:t>DEC(m,d)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m mặc định là 18 nếu không được chỉ định cụ thể.</a:t>
                      </a:r>
                      <a:endParaRPr lang="vi-VN" sz="1000" b="0" i="0" u="none" strike="noStrike">
                        <a:solidFill>
                          <a:srgbClr val="000000"/>
                        </a:solidFill>
                        <a:effectLst/>
                        <a:latin typeface="Calibri"/>
                      </a:endParaRPr>
                    </a:p>
                  </a:txBody>
                  <a:tcPr marL="77312" marR="8590" marT="8590" marB="0" anchor="ctr"/>
                </a:tc>
                <a:tc>
                  <a:txBody>
                    <a:bodyPr/>
                    <a:lstStyle/>
                    <a:p>
                      <a:pPr algn="l" fontAlgn="ctr"/>
                      <a:r>
                        <a:rPr lang="vi-VN" sz="1000" u="none" strike="noStrike">
                          <a:effectLst/>
                        </a:rPr>
                        <a:t>m là tổng số lượng các số còn d là số lượng các số nằm sau dấu phẩy.</a:t>
                      </a:r>
                      <a:endParaRPr lang="vi-VN"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08"/>
                  </a:ext>
                </a:extLst>
              </a:tr>
              <a:tr h="310965">
                <a:tc vMerge="1">
                  <a:txBody>
                    <a:bodyPr/>
                    <a:lstStyle/>
                    <a:p>
                      <a:endParaRPr lang="en-US"/>
                    </a:p>
                  </a:txBody>
                  <a:tcPr/>
                </a:tc>
                <a:tc>
                  <a:txBody>
                    <a:bodyPr/>
                    <a:lstStyle/>
                    <a:p>
                      <a:pPr algn="l" fontAlgn="ctr"/>
                      <a:r>
                        <a:rPr lang="vi-VN" sz="1000" u="none" strike="noStrike">
                          <a:effectLst/>
                        </a:rPr>
                        <a:t>d mặc định là 0 nếu không được chỉ định cụ thể.</a:t>
                      </a:r>
                      <a:endParaRPr lang="vi-VN" sz="1000" b="0" i="0" u="none" strike="noStrike">
                        <a:solidFill>
                          <a:srgbClr val="000000"/>
                        </a:solidFill>
                        <a:effectLst/>
                        <a:latin typeface="Calibri"/>
                      </a:endParaRPr>
                    </a:p>
                  </a:txBody>
                  <a:tcPr marL="77312" marR="8590" marT="8590" marB="0" anchor="ctr"/>
                </a:tc>
                <a:tc>
                  <a:txBody>
                    <a:bodyPr/>
                    <a:lstStyle/>
                    <a:p>
                      <a:pPr algn="l" fontAlgn="ctr"/>
                      <a:r>
                        <a:rPr lang="en-US" sz="1000" u="none" strike="noStrike">
                          <a:effectLst/>
                        </a:rPr>
                        <a:t> </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09"/>
                  </a:ext>
                </a:extLst>
              </a:tr>
              <a:tr h="462152">
                <a:tc rowSpan="2">
                  <a:txBody>
                    <a:bodyPr/>
                    <a:lstStyle/>
                    <a:p>
                      <a:pPr algn="l" fontAlgn="ctr"/>
                      <a:r>
                        <a:rPr lang="en-US" sz="1000" u="none" strike="noStrike">
                          <a:effectLst/>
                        </a:rPr>
                        <a:t>NUMERIC(m,d)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m mặc định là 18 nếu không được chỉ định cụ thể.</a:t>
                      </a:r>
                      <a:endParaRPr lang="vi-VN" sz="1000" b="0" i="0" u="none" strike="noStrike">
                        <a:solidFill>
                          <a:srgbClr val="000000"/>
                        </a:solidFill>
                        <a:effectLst/>
                        <a:latin typeface="Calibri"/>
                      </a:endParaRPr>
                    </a:p>
                  </a:txBody>
                  <a:tcPr marL="77312" marR="8590" marT="8590" marB="0" anchor="ctr"/>
                </a:tc>
                <a:tc>
                  <a:txBody>
                    <a:bodyPr/>
                    <a:lstStyle/>
                    <a:p>
                      <a:pPr algn="l" fontAlgn="ctr"/>
                      <a:r>
                        <a:rPr lang="vi-VN" sz="1000" u="none" strike="noStrike">
                          <a:effectLst/>
                        </a:rPr>
                        <a:t>m là tổng số lượng các số còn d là số lượng các số nằm sau dấu phẩy.</a:t>
                      </a:r>
                      <a:endParaRPr lang="vi-VN"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10"/>
                  </a:ext>
                </a:extLst>
              </a:tr>
              <a:tr h="310965">
                <a:tc vMerge="1">
                  <a:txBody>
                    <a:bodyPr/>
                    <a:lstStyle/>
                    <a:p>
                      <a:endParaRPr lang="en-US"/>
                    </a:p>
                  </a:txBody>
                  <a:tcPr/>
                </a:tc>
                <a:tc>
                  <a:txBody>
                    <a:bodyPr/>
                    <a:lstStyle/>
                    <a:p>
                      <a:pPr algn="l" fontAlgn="ctr"/>
                      <a:r>
                        <a:rPr lang="vi-VN" sz="1000" u="none" strike="noStrike">
                          <a:effectLst/>
                        </a:rPr>
                        <a:t>d mặc định là 0 nếu không được chỉ định cụ thể.</a:t>
                      </a:r>
                      <a:endParaRPr lang="vi-VN" sz="1000" b="0" i="0" u="none" strike="noStrike">
                        <a:solidFill>
                          <a:srgbClr val="000000"/>
                        </a:solidFill>
                        <a:effectLst/>
                        <a:latin typeface="Calibri"/>
                      </a:endParaRPr>
                    </a:p>
                  </a:txBody>
                  <a:tcPr marL="77312" marR="8590" marT="8590" marB="0" anchor="ctr"/>
                </a:tc>
                <a:tc>
                  <a:txBody>
                    <a:bodyPr/>
                    <a:lstStyle/>
                    <a:p>
                      <a:pPr algn="l" fontAlgn="ctr"/>
                      <a:r>
                        <a:rPr lang="en-US" sz="1000" u="none" strike="noStrike">
                          <a:effectLst/>
                        </a:rPr>
                        <a:t>Đồng nghĩa với kiểu dữ liệu DECIMAL.</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11"/>
                  </a:ext>
                </a:extLst>
              </a:tr>
              <a:tr h="343607">
                <a:tc>
                  <a:txBody>
                    <a:bodyPr/>
                    <a:lstStyle/>
                    <a:p>
                      <a:pPr algn="l" fontAlgn="ctr"/>
                      <a:r>
                        <a:rPr lang="en-US" sz="1000" u="none" strike="noStrike">
                          <a:effectLst/>
                        </a:rPr>
                        <a:t>FLOAT(n)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số dấu phẩy động n mặc định là 53 nếu không được chỉ định cụ thể.</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n là số lượng của số bit lưu trữ trong một kí hiệu hóa học.</a:t>
                      </a:r>
                      <a:endParaRPr lang="vi-VN"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12"/>
                  </a:ext>
                </a:extLst>
              </a:tr>
              <a:tr h="257706">
                <a:tc>
                  <a:txBody>
                    <a:bodyPr/>
                    <a:lstStyle/>
                    <a:p>
                      <a:pPr algn="l" fontAlgn="ctr"/>
                      <a:r>
                        <a:rPr lang="en-US" sz="1000" u="none" strike="noStrike">
                          <a:effectLst/>
                        </a:rPr>
                        <a:t>REAL</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tương đương với FLOAT(24)</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a:effectLst/>
                        </a:rPr>
                        <a:t> </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13"/>
                  </a:ext>
                </a:extLst>
              </a:tr>
              <a:tr h="214755">
                <a:tc>
                  <a:txBody>
                    <a:bodyPr/>
                    <a:lstStyle/>
                    <a:p>
                      <a:pPr algn="l" fontAlgn="ctr"/>
                      <a:r>
                        <a:rPr lang="en-US" sz="1000" u="none" strike="noStrike">
                          <a:effectLst/>
                        </a:rPr>
                        <a:t>SMALLMONEY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từ - 214,748.3648 đến 214,748.3647</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a:effectLst/>
                        </a:rPr>
                        <a:t> </a:t>
                      </a:r>
                      <a:endParaRPr lang="en-US" sz="1000" b="0" i="0" u="none" strike="noStrike">
                        <a:solidFill>
                          <a:srgbClr val="000000"/>
                        </a:solidFill>
                        <a:effectLst/>
                        <a:latin typeface="Calibri"/>
                      </a:endParaRPr>
                    </a:p>
                  </a:txBody>
                  <a:tcPr marL="8590" marR="8590" marT="8590" marB="0" anchor="ctr"/>
                </a:tc>
                <a:extLst>
                  <a:ext uri="{0D108BD9-81ED-4DB2-BD59-A6C34878D82A}">
                    <a16:rowId xmlns:a16="http://schemas.microsoft.com/office/drawing/2014/main" xmlns="" val="10014"/>
                  </a:ext>
                </a:extLst>
              </a:tr>
              <a:tr h="395149">
                <a:tc>
                  <a:txBody>
                    <a:bodyPr/>
                    <a:lstStyle/>
                    <a:p>
                      <a:pPr algn="l" fontAlgn="ctr"/>
                      <a:r>
                        <a:rPr lang="en-US" sz="1000" u="none" strike="noStrike">
                          <a:effectLst/>
                        </a:rPr>
                        <a:t>MONEY </a:t>
                      </a:r>
                      <a:endParaRPr lang="en-US" sz="1000" b="0" i="0" u="none" strike="noStrike">
                        <a:solidFill>
                          <a:srgbClr val="000000"/>
                        </a:solidFill>
                        <a:effectLst/>
                        <a:latin typeface="Calibri"/>
                      </a:endParaRPr>
                    </a:p>
                  </a:txBody>
                  <a:tcPr marL="8590" marR="8590" marT="8590" marB="0" anchor="ctr"/>
                </a:tc>
                <a:tc>
                  <a:txBody>
                    <a:bodyPr/>
                    <a:lstStyle/>
                    <a:p>
                      <a:pPr algn="l" fontAlgn="ctr"/>
                      <a:r>
                        <a:rPr lang="vi-VN" sz="1000" u="none" strike="noStrike">
                          <a:effectLst/>
                        </a:rPr>
                        <a:t>từ -922,337,203,685,477.5808 đến 922,337,203,685,477.5807</a:t>
                      </a:r>
                      <a:endParaRPr lang="vi-VN" sz="1000" b="0" i="0" u="none" strike="noStrike">
                        <a:solidFill>
                          <a:srgbClr val="000000"/>
                        </a:solidFill>
                        <a:effectLst/>
                        <a:latin typeface="Calibri"/>
                      </a:endParaRPr>
                    </a:p>
                  </a:txBody>
                  <a:tcPr marL="8590" marR="8590" marT="8590" marB="0" anchor="ctr"/>
                </a:tc>
                <a:tc>
                  <a:txBody>
                    <a:bodyPr/>
                    <a:lstStyle/>
                    <a:p>
                      <a:pPr algn="l" fontAlgn="ctr"/>
                      <a:r>
                        <a:rPr lang="en-US" sz="1000" u="none" strike="noStrike" dirty="0">
                          <a:effectLst/>
                        </a:rPr>
                        <a:t> </a:t>
                      </a:r>
                      <a:endParaRPr lang="en-US" sz="1000" b="0" i="0" u="none" strike="noStrike" dirty="0">
                        <a:solidFill>
                          <a:srgbClr val="000000"/>
                        </a:solidFill>
                        <a:effectLst/>
                        <a:latin typeface="Calibri"/>
                      </a:endParaRPr>
                    </a:p>
                  </a:txBody>
                  <a:tcPr marL="8590" marR="8590" marT="8590" marB="0" anchor="ctr"/>
                </a:tc>
                <a:extLst>
                  <a:ext uri="{0D108BD9-81ED-4DB2-BD59-A6C34878D82A}">
                    <a16:rowId xmlns:a16="http://schemas.microsoft.com/office/drawing/2014/main" xmlns="" val="10015"/>
                  </a:ext>
                </a:extLst>
              </a:tr>
            </a:tbl>
          </a:graphicData>
        </a:graphic>
      </p:graphicFrame>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18</a:t>
            </a:fld>
            <a:endParaRPr lang="en-US"/>
          </a:p>
        </p:txBody>
      </p:sp>
    </p:spTree>
    <p:extLst>
      <p:ext uri="{BB962C8B-B14F-4D97-AF65-F5344CB8AC3E}">
        <p14:creationId xmlns:p14="http://schemas.microsoft.com/office/powerpoint/2010/main" val="1098880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385239647"/>
              </p:ext>
            </p:extLst>
          </p:nvPr>
        </p:nvGraphicFramePr>
        <p:xfrm>
          <a:off x="704850" y="914402"/>
          <a:ext cx="7734300" cy="4830125"/>
        </p:xfrm>
        <a:graphic>
          <a:graphicData uri="http://schemas.openxmlformats.org/drawingml/2006/table">
            <a:tbl>
              <a:tblPr>
                <a:tableStyleId>{5C22544A-7EE6-4342-B048-85BDC9FD1C3A}</a:tableStyleId>
              </a:tblPr>
              <a:tblGrid>
                <a:gridCol w="2577087">
                  <a:extLst>
                    <a:ext uri="{9D8B030D-6E8A-4147-A177-3AD203B41FA5}">
                      <a16:colId xmlns:a16="http://schemas.microsoft.com/office/drawing/2014/main" xmlns="" val="20000"/>
                    </a:ext>
                  </a:extLst>
                </a:gridCol>
                <a:gridCol w="2580126">
                  <a:extLst>
                    <a:ext uri="{9D8B030D-6E8A-4147-A177-3AD203B41FA5}">
                      <a16:colId xmlns:a16="http://schemas.microsoft.com/office/drawing/2014/main" xmlns="" val="20001"/>
                    </a:ext>
                  </a:extLst>
                </a:gridCol>
                <a:gridCol w="2577087">
                  <a:extLst>
                    <a:ext uri="{9D8B030D-6E8A-4147-A177-3AD203B41FA5}">
                      <a16:colId xmlns:a16="http://schemas.microsoft.com/office/drawing/2014/main" xmlns="" val="20002"/>
                    </a:ext>
                  </a:extLst>
                </a:gridCol>
              </a:tblGrid>
              <a:tr h="226980">
                <a:tc>
                  <a:txBody>
                    <a:bodyPr/>
                    <a:lstStyle/>
                    <a:p>
                      <a:pPr algn="l" fontAlgn="ctr"/>
                      <a:r>
                        <a:rPr lang="en-US" sz="1100" b="1" u="none" strike="noStrike" dirty="0" err="1">
                          <a:effectLst/>
                        </a:rPr>
                        <a:t>Cú</a:t>
                      </a:r>
                      <a:r>
                        <a:rPr lang="en-US" sz="1100" b="1" u="none" strike="noStrike" dirty="0">
                          <a:effectLst/>
                        </a:rPr>
                        <a:t> </a:t>
                      </a:r>
                      <a:r>
                        <a:rPr lang="en-US" sz="1100" b="1" u="none" strike="noStrike" dirty="0" err="1">
                          <a:effectLst/>
                        </a:rPr>
                        <a:t>pháp</a:t>
                      </a:r>
                      <a:r>
                        <a:rPr lang="en-US" sz="1100" b="1" u="none" strike="noStrike" dirty="0">
                          <a:effectLst/>
                        </a:rPr>
                        <a:t> </a:t>
                      </a:r>
                      <a:r>
                        <a:rPr lang="en-US" sz="1100" b="1" u="none" strike="noStrike" dirty="0" err="1">
                          <a:effectLst/>
                        </a:rPr>
                        <a:t>kiểu</a:t>
                      </a:r>
                      <a:r>
                        <a:rPr lang="en-US" sz="1100" b="1" u="none" strike="noStrike" dirty="0">
                          <a:effectLst/>
                        </a:rPr>
                        <a:t> </a:t>
                      </a:r>
                      <a:r>
                        <a:rPr lang="en-US" sz="1100" b="1" u="none" strike="noStrike" dirty="0" err="1">
                          <a:effectLst/>
                        </a:rPr>
                        <a:t>dữ</a:t>
                      </a:r>
                      <a:r>
                        <a:rPr lang="en-US" sz="1100" b="1" u="none" strike="noStrike" dirty="0">
                          <a:effectLst/>
                        </a:rPr>
                        <a:t> </a:t>
                      </a:r>
                      <a:r>
                        <a:rPr lang="en-US" sz="1100" b="1" u="none" strike="noStrike" dirty="0" err="1">
                          <a:effectLst/>
                        </a:rPr>
                        <a:t>liệu</a:t>
                      </a:r>
                      <a:r>
                        <a:rPr lang="en-US" sz="1100" b="1" u="none" strike="noStrike" dirty="0">
                          <a:effectLst/>
                        </a:rPr>
                        <a:t> </a:t>
                      </a:r>
                      <a:endParaRPr lang="en-US" sz="1100" b="1" i="0" u="none" strike="noStrike" dirty="0">
                        <a:solidFill>
                          <a:srgbClr val="000000"/>
                        </a:solidFill>
                        <a:effectLst/>
                        <a:latin typeface="Calibri"/>
                      </a:endParaRPr>
                    </a:p>
                  </a:txBody>
                  <a:tcPr marL="9525" marR="9525" marT="9525" marB="0" anchor="ctr"/>
                </a:tc>
                <a:tc>
                  <a:txBody>
                    <a:bodyPr/>
                    <a:lstStyle/>
                    <a:p>
                      <a:pPr algn="l" fontAlgn="ctr"/>
                      <a:r>
                        <a:rPr lang="vi-VN" sz="1100" b="1" u="none" strike="noStrike" dirty="0">
                          <a:effectLst/>
                        </a:rPr>
                        <a:t>Kích thước tối đa </a:t>
                      </a:r>
                      <a:endParaRPr lang="vi-VN" sz="1100" b="1" i="0" u="none" strike="noStrike" dirty="0">
                        <a:solidFill>
                          <a:srgbClr val="000000"/>
                        </a:solidFill>
                        <a:effectLst/>
                        <a:latin typeface="Calibri"/>
                      </a:endParaRPr>
                    </a:p>
                  </a:txBody>
                  <a:tcPr marL="9525" marR="9525" marT="9525" marB="0" anchor="ctr"/>
                </a:tc>
                <a:tc>
                  <a:txBody>
                    <a:bodyPr/>
                    <a:lstStyle/>
                    <a:p>
                      <a:pPr algn="l" fontAlgn="ctr"/>
                      <a:r>
                        <a:rPr lang="en-US" sz="1100" b="1" u="none" strike="noStrike" dirty="0" err="1">
                          <a:effectLst/>
                        </a:rPr>
                        <a:t>Giải</a:t>
                      </a:r>
                      <a:r>
                        <a:rPr lang="en-US" sz="1100" b="1" u="none" strike="noStrike" dirty="0">
                          <a:effectLst/>
                        </a:rPr>
                        <a:t> </a:t>
                      </a:r>
                      <a:r>
                        <a:rPr lang="en-US" sz="1100" b="1" u="none" strike="noStrike" dirty="0" err="1">
                          <a:effectLst/>
                        </a:rPr>
                        <a:t>thích</a:t>
                      </a:r>
                      <a:endParaRPr lang="en-US" sz="11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0"/>
                  </a:ext>
                </a:extLst>
              </a:tr>
              <a:tr h="363167">
                <a:tc>
                  <a:txBody>
                    <a:bodyPr/>
                    <a:lstStyle/>
                    <a:p>
                      <a:pPr algn="l" fontAlgn="ctr"/>
                      <a:r>
                        <a:rPr lang="en-US" sz="1100" u="none" strike="noStrike">
                          <a:effectLst/>
                        </a:rPr>
                        <a:t>DATE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giá trị từ '0001-01-01' đến '9999-12-31. </a:t>
                      </a:r>
                      <a:endParaRPr lang="vi-VN"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hiển thị dưới dạng ‘YYYY-MM-DD’</a:t>
                      </a:r>
                      <a:endParaRPr lang="vi-VN"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1"/>
                  </a:ext>
                </a:extLst>
              </a:tr>
              <a:tr h="410833">
                <a:tc rowSpan="2">
                  <a:txBody>
                    <a:bodyPr/>
                    <a:lstStyle/>
                    <a:p>
                      <a:pPr algn="l" fontAlgn="ctr"/>
                      <a:r>
                        <a:rPr lang="en-US" sz="1100" u="none" strike="noStrike">
                          <a:effectLst/>
                        </a:rPr>
                        <a:t>DATETIME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Ngày lấy từ '1753-01-01 00:00:00' to '9999-12-31 23:59:59'.</a:t>
                      </a:r>
                      <a:endParaRPr lang="en-US" sz="1100" b="0" i="0" u="none" strike="noStrike">
                        <a:solidFill>
                          <a:srgbClr val="000000"/>
                        </a:solidFill>
                        <a:effectLst/>
                        <a:latin typeface="Calibri"/>
                      </a:endParaRPr>
                    </a:p>
                  </a:txBody>
                  <a:tcPr marL="85725" marR="9525" marT="9525" marB="0" anchor="ctr"/>
                </a:tc>
                <a:tc rowSpan="2">
                  <a:txBody>
                    <a:bodyPr/>
                    <a:lstStyle/>
                    <a:p>
                      <a:pPr algn="l" fontAlgn="ctr"/>
                      <a:r>
                        <a:rPr lang="vi-VN" sz="1100" u="none" strike="noStrike">
                          <a:effectLst/>
                        </a:rPr>
                        <a:t>hiển thị dưới dạng ‘YYYY-MM-DD hh:mm:ss[.mmm]</a:t>
                      </a:r>
                      <a:endParaRPr lang="vi-VN"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2"/>
                  </a:ext>
                </a:extLst>
              </a:tr>
              <a:tr h="363167">
                <a:tc vMerge="1">
                  <a:txBody>
                    <a:bodyPr/>
                    <a:lstStyle/>
                    <a:p>
                      <a:endParaRPr lang="en-US"/>
                    </a:p>
                  </a:txBody>
                  <a:tcPr/>
                </a:tc>
                <a:tc>
                  <a:txBody>
                    <a:bodyPr/>
                    <a:lstStyle/>
                    <a:p>
                      <a:pPr algn="l" fontAlgn="ctr"/>
                      <a:r>
                        <a:rPr lang="en-US" sz="1100" u="none" strike="noStrike">
                          <a:effectLst/>
                        </a:rPr>
                        <a:t>Giờ lấy từ '00:00:00' to '23:59:59:997' </a:t>
                      </a:r>
                      <a:endParaRPr lang="en-US" sz="1100" b="0" i="0" u="none" strike="noStrike">
                        <a:solidFill>
                          <a:srgbClr val="000000"/>
                        </a:solidFill>
                        <a:effectLst/>
                        <a:latin typeface="Calibri"/>
                      </a:endParaRPr>
                    </a:p>
                  </a:txBody>
                  <a:tcPr marL="85725" marR="9525" marT="9525" marB="0" anchor="ctr"/>
                </a:tc>
                <a:tc vMerge="1">
                  <a:txBody>
                    <a:bodyPr/>
                    <a:lstStyle/>
                    <a:p>
                      <a:endParaRPr lang="en-US"/>
                    </a:p>
                  </a:txBody>
                  <a:tcPr/>
                </a:tc>
                <a:extLst>
                  <a:ext uri="{0D108BD9-81ED-4DB2-BD59-A6C34878D82A}">
                    <a16:rowId xmlns:a16="http://schemas.microsoft.com/office/drawing/2014/main" xmlns="" val="10003"/>
                  </a:ext>
                </a:extLst>
              </a:tr>
              <a:tr h="410833">
                <a:tc rowSpan="2">
                  <a:txBody>
                    <a:bodyPr/>
                    <a:lstStyle/>
                    <a:p>
                      <a:pPr algn="l" fontAlgn="ctr"/>
                      <a:r>
                        <a:rPr lang="en-US" sz="1100" u="none" strike="noStrike">
                          <a:effectLst/>
                        </a:rPr>
                        <a:t>DATETIME2(chính xác tới số thập phân của giây)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giá trị lấy từ '0001-01-01' đến '9999-12-31'.</a:t>
                      </a:r>
                      <a:endParaRPr lang="vi-VN" sz="1100" b="0" i="0" u="none" strike="noStrike">
                        <a:solidFill>
                          <a:srgbClr val="000000"/>
                        </a:solidFill>
                        <a:effectLst/>
                        <a:latin typeface="Calibri"/>
                      </a:endParaRPr>
                    </a:p>
                  </a:txBody>
                  <a:tcPr marL="85725" marR="9525" marT="9525" marB="0" anchor="ctr"/>
                </a:tc>
                <a:tc rowSpan="2">
                  <a:txBody>
                    <a:bodyPr/>
                    <a:lstStyle/>
                    <a:p>
                      <a:pPr algn="l" fontAlgn="ctr"/>
                      <a:r>
                        <a:rPr lang="vi-VN" sz="1100" u="none" strike="noStrike">
                          <a:effectLst/>
                        </a:rPr>
                        <a:t>hiển thị dưới dạng 'YYYY-MM-DD hh:mm:ss[.số giây thập phân]'</a:t>
                      </a:r>
                      <a:endParaRPr lang="vi-VN"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4"/>
                  </a:ext>
                </a:extLst>
              </a:tr>
              <a:tr h="410833">
                <a:tc vMerge="1">
                  <a:txBody>
                    <a:bodyPr/>
                    <a:lstStyle/>
                    <a:p>
                      <a:endParaRPr lang="en-US"/>
                    </a:p>
                  </a:txBody>
                  <a:tcPr/>
                </a:tc>
                <a:tc>
                  <a:txBody>
                    <a:bodyPr/>
                    <a:lstStyle/>
                    <a:p>
                      <a:pPr algn="l" fontAlgn="ctr"/>
                      <a:r>
                        <a:rPr lang="vi-VN" sz="1100" u="none" strike="noStrike">
                          <a:effectLst/>
                        </a:rPr>
                        <a:t>Thời gian lấy từ '00:00:00' đến '23:59:59:9999999'. </a:t>
                      </a:r>
                      <a:endParaRPr lang="vi-VN" sz="1100" b="0" i="0" u="none" strike="noStrike">
                        <a:solidFill>
                          <a:srgbClr val="000000"/>
                        </a:solidFill>
                        <a:effectLst/>
                        <a:latin typeface="Calibri"/>
                      </a:endParaRPr>
                    </a:p>
                  </a:txBody>
                  <a:tcPr marL="85725" marR="9525" marT="9525" marB="0" anchor="ctr"/>
                </a:tc>
                <a:tc vMerge="1">
                  <a:txBody>
                    <a:bodyPr/>
                    <a:lstStyle/>
                    <a:p>
                      <a:endParaRPr lang="en-US"/>
                    </a:p>
                  </a:txBody>
                  <a:tcPr/>
                </a:tc>
                <a:extLst>
                  <a:ext uri="{0D108BD9-81ED-4DB2-BD59-A6C34878D82A}">
                    <a16:rowId xmlns:a16="http://schemas.microsoft.com/office/drawing/2014/main" xmlns="" val="10005"/>
                  </a:ext>
                </a:extLst>
              </a:tr>
              <a:tr h="410833">
                <a:tc rowSpan="2">
                  <a:txBody>
                    <a:bodyPr/>
                    <a:lstStyle/>
                    <a:p>
                      <a:pPr algn="l" fontAlgn="ctr"/>
                      <a:r>
                        <a:rPr lang="en-US" sz="1100" u="none" strike="noStrike">
                          <a:effectLst/>
                        </a:rPr>
                        <a:t>SMALLDATETIME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giá trị lấy từ '1900-01-01' đến '2079-06-06'. </a:t>
                      </a:r>
                      <a:endParaRPr lang="vi-VN" sz="1100" b="0" i="0" u="none" strike="noStrike">
                        <a:solidFill>
                          <a:srgbClr val="000000"/>
                        </a:solidFill>
                        <a:effectLst/>
                        <a:latin typeface="Calibri"/>
                      </a:endParaRPr>
                    </a:p>
                  </a:txBody>
                  <a:tcPr marL="85725" marR="9525" marT="9525" marB="0" anchor="ctr"/>
                </a:tc>
                <a:tc rowSpan="2">
                  <a:txBody>
                    <a:bodyPr/>
                    <a:lstStyle/>
                    <a:p>
                      <a:pPr algn="l" fontAlgn="ctr"/>
                      <a:r>
                        <a:rPr lang="vi-VN" sz="1100" u="none" strike="noStrike">
                          <a:effectLst/>
                        </a:rPr>
                        <a:t> hiển thị dưới dạng 'YYYY-MM-DD hh:mm:ss</a:t>
                      </a:r>
                      <a:endParaRPr lang="vi-VN"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6"/>
                  </a:ext>
                </a:extLst>
              </a:tr>
              <a:tr h="410833">
                <a:tc vMerge="1">
                  <a:txBody>
                    <a:bodyPr/>
                    <a:lstStyle/>
                    <a:p>
                      <a:endParaRPr lang="en-US"/>
                    </a:p>
                  </a:txBody>
                  <a:tcPr/>
                </a:tc>
                <a:tc>
                  <a:txBody>
                    <a:bodyPr/>
                    <a:lstStyle/>
                    <a:p>
                      <a:pPr algn="l" fontAlgn="ctr"/>
                      <a:r>
                        <a:rPr lang="vi-VN" sz="1100" u="none" strike="noStrike">
                          <a:effectLst/>
                        </a:rPr>
                        <a:t>Thời gian lấy từ '00:00:00' đến '23:59:59'.</a:t>
                      </a:r>
                      <a:endParaRPr lang="vi-VN" sz="1100" b="0" i="0" u="none" strike="noStrike">
                        <a:solidFill>
                          <a:srgbClr val="000000"/>
                        </a:solidFill>
                        <a:effectLst/>
                        <a:latin typeface="Calibri"/>
                      </a:endParaRPr>
                    </a:p>
                  </a:txBody>
                  <a:tcPr marL="85725" marR="9525" marT="9525" marB="0" anchor="ctr"/>
                </a:tc>
                <a:tc vMerge="1">
                  <a:txBody>
                    <a:bodyPr/>
                    <a:lstStyle/>
                    <a:p>
                      <a:endParaRPr lang="en-US"/>
                    </a:p>
                  </a:txBody>
                  <a:tcPr/>
                </a:tc>
                <a:extLst>
                  <a:ext uri="{0D108BD9-81ED-4DB2-BD59-A6C34878D82A}">
                    <a16:rowId xmlns:a16="http://schemas.microsoft.com/office/drawing/2014/main" xmlns="" val="10007"/>
                  </a:ext>
                </a:extLst>
              </a:tr>
              <a:tr h="410833">
                <a:tc rowSpan="2">
                  <a:txBody>
                    <a:bodyPr/>
                    <a:lstStyle/>
                    <a:p>
                      <a:pPr algn="l" fontAlgn="ctr"/>
                      <a:r>
                        <a:rPr lang="en-US" sz="1100" u="none" strike="noStrike">
                          <a:effectLst/>
                        </a:rPr>
                        <a:t>TIME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giá trị lấy từ '00:00:00.0000000' đến '23:59:59.9999999'.</a:t>
                      </a:r>
                      <a:endParaRPr lang="vi-VN" sz="1100" b="0" i="0" u="none" strike="noStrike">
                        <a:solidFill>
                          <a:srgbClr val="000000"/>
                        </a:solidFill>
                        <a:effectLst/>
                        <a:latin typeface="Calibri"/>
                      </a:endParaRPr>
                    </a:p>
                  </a:txBody>
                  <a:tcPr marL="85725" marR="9525" marT="9525" marB="0" anchor="ctr"/>
                </a:tc>
                <a:tc rowSpan="2">
                  <a:txBody>
                    <a:bodyPr/>
                    <a:lstStyle/>
                    <a:p>
                      <a:pPr algn="l" fontAlgn="ctr"/>
                      <a:r>
                        <a:rPr lang="vi-VN" sz="1100" u="none" strike="noStrike">
                          <a:effectLst/>
                        </a:rPr>
                        <a:t>hiển thị dưới dạng 'YYYY-MM-DD hh:mm:ss[.nnnnnnn]'</a:t>
                      </a:r>
                      <a:endParaRPr lang="vi-VN"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8"/>
                  </a:ext>
                </a:extLst>
              </a:tr>
              <a:tr h="410833">
                <a:tc vMerge="1">
                  <a:txBody>
                    <a:bodyPr/>
                    <a:lstStyle/>
                    <a:p>
                      <a:endParaRPr lang="en-US"/>
                    </a:p>
                  </a:txBody>
                  <a:tcPr/>
                </a:tc>
                <a:tc>
                  <a:txBody>
                    <a:bodyPr/>
                    <a:lstStyle/>
                    <a:p>
                      <a:pPr algn="l" fontAlgn="ctr"/>
                      <a:r>
                        <a:rPr lang="vi-VN" sz="1100" u="none" strike="noStrike">
                          <a:effectLst/>
                        </a:rPr>
                        <a:t>Ngày lấy từ '0001-01-01' đến '9999-12-31'. </a:t>
                      </a:r>
                      <a:endParaRPr lang="vi-VN" sz="1100" b="0" i="0" u="none" strike="noStrike">
                        <a:solidFill>
                          <a:srgbClr val="000000"/>
                        </a:solidFill>
                        <a:effectLst/>
                        <a:latin typeface="Calibri"/>
                      </a:endParaRPr>
                    </a:p>
                  </a:txBody>
                  <a:tcPr marL="85725" marR="9525" marT="9525" marB="0" anchor="ctr"/>
                </a:tc>
                <a:tc vMerge="1">
                  <a:txBody>
                    <a:bodyPr/>
                    <a:lstStyle/>
                    <a:p>
                      <a:endParaRPr lang="en-US"/>
                    </a:p>
                  </a:txBody>
                  <a:tcPr/>
                </a:tc>
                <a:extLst>
                  <a:ext uri="{0D108BD9-81ED-4DB2-BD59-A6C34878D82A}">
                    <a16:rowId xmlns:a16="http://schemas.microsoft.com/office/drawing/2014/main" xmlns="" val="10009"/>
                  </a:ext>
                </a:extLst>
              </a:tr>
              <a:tr h="410833">
                <a:tc rowSpan="3">
                  <a:txBody>
                    <a:bodyPr/>
                    <a:lstStyle/>
                    <a:p>
                      <a:pPr algn="l" fontAlgn="ctr"/>
                      <a:r>
                        <a:rPr lang="en-US" sz="1100" u="none" strike="noStrike">
                          <a:effectLst/>
                        </a:rPr>
                        <a:t>DATETIMEOFFSET (chính xác tới số thập phân của giây)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vi-VN" sz="1100" u="none" strike="noStrike">
                          <a:effectLst/>
                        </a:rPr>
                        <a:t>giá trị thời gian lấy từ '00:00:00' đến '23:59:59:9999999'.</a:t>
                      </a:r>
                      <a:endParaRPr lang="vi-VN" sz="1100" b="0" i="0" u="none" strike="noStrike">
                        <a:solidFill>
                          <a:srgbClr val="000000"/>
                        </a:solidFill>
                        <a:effectLst/>
                        <a:latin typeface="Calibri"/>
                      </a:endParaRPr>
                    </a:p>
                  </a:txBody>
                  <a:tcPr marL="85725" marR="9525" marT="9525" marB="0" anchor="ctr"/>
                </a:tc>
                <a:tc rowSpan="3">
                  <a:txBody>
                    <a:bodyPr/>
                    <a:lstStyle/>
                    <a:p>
                      <a:pPr algn="l" fontAlgn="ctr"/>
                      <a:r>
                        <a:rPr lang="vi-VN" sz="1100" u="none" strike="noStrike">
                          <a:effectLst/>
                        </a:rPr>
                        <a:t>hiển thị dưới dạng YYYY-MM-DD hh:mm:ss[.nnnnnnn]' [{+|-}hh:mm]</a:t>
                      </a:r>
                      <a:endParaRPr lang="vi-VN"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10"/>
                  </a:ext>
                </a:extLst>
              </a:tr>
              <a:tr h="363167">
                <a:tc vMerge="1">
                  <a:txBody>
                    <a:bodyPr/>
                    <a:lstStyle/>
                    <a:p>
                      <a:endParaRPr lang="en-US"/>
                    </a:p>
                  </a:txBody>
                  <a:tcPr/>
                </a:tc>
                <a:tc>
                  <a:txBody>
                    <a:bodyPr/>
                    <a:lstStyle/>
                    <a:p>
                      <a:pPr algn="l" fontAlgn="ctr"/>
                      <a:r>
                        <a:rPr lang="vi-VN" sz="1100" u="none" strike="noStrike">
                          <a:effectLst/>
                        </a:rPr>
                        <a:t>Múi giờ lấy từ -14:00 đến +14:00. </a:t>
                      </a:r>
                      <a:endParaRPr lang="vi-VN" sz="1100" b="0" i="0" u="none" strike="noStrike">
                        <a:solidFill>
                          <a:srgbClr val="000000"/>
                        </a:solidFill>
                        <a:effectLst/>
                        <a:latin typeface="Calibri"/>
                      </a:endParaRPr>
                    </a:p>
                  </a:txBody>
                  <a:tcPr marL="85725" marR="9525" marT="9525" marB="0" anchor="ctr"/>
                </a:tc>
                <a:tc vMerge="1">
                  <a:txBody>
                    <a:bodyPr/>
                    <a:lstStyle/>
                    <a:p>
                      <a:endParaRPr lang="en-US"/>
                    </a:p>
                  </a:txBody>
                  <a:tcPr/>
                </a:tc>
                <a:extLst>
                  <a:ext uri="{0D108BD9-81ED-4DB2-BD59-A6C34878D82A}">
                    <a16:rowId xmlns:a16="http://schemas.microsoft.com/office/drawing/2014/main" xmlns="" val="10011"/>
                  </a:ext>
                </a:extLst>
              </a:tr>
              <a:tr h="226980">
                <a:tc vMerge="1">
                  <a:txBody>
                    <a:bodyPr/>
                    <a:lstStyle/>
                    <a:p>
                      <a:endParaRPr lang="en-US"/>
                    </a:p>
                  </a:txBody>
                  <a:tcPr/>
                </a:tc>
                <a:tc>
                  <a:txBody>
                    <a:bodyPr/>
                    <a:lstStyle/>
                    <a:p>
                      <a:pPr algn="l" fontAlgn="ctr"/>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ctr"/>
                </a:tc>
                <a:tc vMerge="1">
                  <a:txBody>
                    <a:bodyPr/>
                    <a:lstStyle/>
                    <a:p>
                      <a:endParaRPr lang="en-US"/>
                    </a:p>
                  </a:txBody>
                  <a:tcPr/>
                </a:tc>
                <a:extLst>
                  <a:ext uri="{0D108BD9-81ED-4DB2-BD59-A6C34878D82A}">
                    <a16:rowId xmlns:a16="http://schemas.microsoft.com/office/drawing/2014/main" xmlns="" val="10012"/>
                  </a:ext>
                </a:extLst>
              </a:tr>
            </a:tbl>
          </a:graphicData>
        </a:graphic>
      </p:graphicFrame>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19</a:t>
            </a:fld>
            <a:endParaRPr lang="en-US"/>
          </a:p>
        </p:txBody>
      </p:sp>
    </p:spTree>
    <p:extLst>
      <p:ext uri="{BB962C8B-B14F-4D97-AF65-F5344CB8AC3E}">
        <p14:creationId xmlns:p14="http://schemas.microsoft.com/office/powerpoint/2010/main" val="52362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xmlns="" id="{80AFB4BD-BE96-45D0-B212-1B463F01D68C}"/>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15B8E446-6C01-4414-8743-453C628DC75B}"/>
              </a:ext>
            </a:extLst>
          </p:cNvPr>
          <p:cNvSpPr>
            <a:spLocks noGrp="1"/>
          </p:cNvSpPr>
          <p:nvPr>
            <p:ph type="sldNum" sz="quarter" idx="12"/>
          </p:nvPr>
        </p:nvSpPr>
        <p:spPr/>
        <p:txBody>
          <a:bodyPr/>
          <a:lstStyle/>
          <a:p>
            <a:fld id="{F4E32468-D4D3-45A6-A508-7622D5375F4E}" type="slidenum">
              <a:rPr lang="en-US" smtClean="0"/>
              <a:pPr/>
              <a:t>2</a:t>
            </a:fld>
            <a:endParaRPr lang="en-US"/>
          </a:p>
        </p:txBody>
      </p:sp>
      <p:grpSp>
        <p:nvGrpSpPr>
          <p:cNvPr id="8" name="Group 25">
            <a:extLst>
              <a:ext uri="{FF2B5EF4-FFF2-40B4-BE49-F238E27FC236}">
                <a16:creationId xmlns:a16="http://schemas.microsoft.com/office/drawing/2014/main" xmlns=""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xmlns=""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smtClean="0">
                  <a:solidFill>
                    <a:srgbClr val="606060"/>
                  </a:solidFill>
                  <a:latin typeface="Tahoma" pitchFamily="34" charset="0"/>
                  <a:cs typeface="Tahoma" pitchFamily="34" charset="0"/>
                </a:rPr>
                <a:t>Ngôn ngữ T- SQL</a:t>
              </a:r>
              <a:endParaRPr lang="en-US" altLang="en-US" sz="2000" b="1" dirty="0">
                <a:solidFill>
                  <a:srgbClr val="606060"/>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xmlns=""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xmlns=""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xmlns=""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xmlns=""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xmlns=""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xmlns=""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Mục</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tiêu</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bài</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học</a:t>
              </a:r>
              <a:endParaRPr lang="en-US" sz="2000" b="1" dirty="0">
                <a:solidFill>
                  <a:srgbClr val="FF000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xmlns=""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xmlns=""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xmlns=""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xmlns=""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xmlns=""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 name="Group 1"/>
          <p:cNvGrpSpPr/>
          <p:nvPr/>
        </p:nvGrpSpPr>
        <p:grpSpPr>
          <a:xfrm>
            <a:off x="685800" y="2705098"/>
            <a:ext cx="7568604" cy="548407"/>
            <a:chOff x="685800" y="2705098"/>
            <a:chExt cx="7568604" cy="548407"/>
          </a:xfrm>
        </p:grpSpPr>
        <p:grpSp>
          <p:nvGrpSpPr>
            <p:cNvPr id="22" name="Group 49">
              <a:extLst>
                <a:ext uri="{FF2B5EF4-FFF2-40B4-BE49-F238E27FC236}">
                  <a16:creationId xmlns:a16="http://schemas.microsoft.com/office/drawing/2014/main" xmlns=""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xmlns=""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xmlns=""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xmlns=""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xmlns=""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xmlns=""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xmlns=""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 name="Text Box 12">
              <a:extLst>
                <a:ext uri="{FF2B5EF4-FFF2-40B4-BE49-F238E27FC236}">
                  <a16:creationId xmlns:a16="http://schemas.microsoft.com/office/drawing/2014/main" xmlns="" id="{63BC95EA-2E96-4CE0-AAE0-65D677D68164}"/>
                </a:ext>
              </a:extLst>
            </p:cNvPr>
            <p:cNvSpPr txBox="1">
              <a:spLocks noChangeArrowheads="1"/>
            </p:cNvSpPr>
            <p:nvPr/>
          </p:nvSpPr>
          <p:spPr bwMode="auto">
            <a:xfrm>
              <a:off x="1320204" y="274722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pPr>
              <a:r>
                <a:rPr lang="en-US" altLang="en-US" sz="2000" b="1" smtClean="0">
                  <a:solidFill>
                    <a:srgbClr val="606060"/>
                  </a:solidFill>
                  <a:latin typeface="Tahoma" pitchFamily="34" charset="0"/>
                  <a:cs typeface="Tahoma" pitchFamily="34" charset="0"/>
                </a:rPr>
                <a:t>Chỉ mục</a:t>
              </a:r>
              <a:endParaRPr lang="en-US" altLang="en-US" sz="2000" b="1" dirty="0">
                <a:solidFill>
                  <a:srgbClr val="606060"/>
                </a:solidFill>
                <a:latin typeface="Tahoma" pitchFamily="34" charset="0"/>
                <a:cs typeface="Tahoma" pitchFamily="34" charset="0"/>
              </a:endParaRPr>
            </a:p>
          </p:txBody>
        </p:sp>
      </p:grpSp>
      <p:sp>
        <p:nvSpPr>
          <p:cNvPr id="37" name="Text Box 12">
            <a:extLst>
              <a:ext uri="{FF2B5EF4-FFF2-40B4-BE49-F238E27FC236}">
                <a16:creationId xmlns:a16="http://schemas.microsoft.com/office/drawing/2014/main" xmlns="" id="{3055AA74-BACF-4700-B426-A32FB6C8904F}"/>
              </a:ext>
            </a:extLst>
          </p:cNvPr>
          <p:cNvSpPr txBox="1">
            <a:spLocks noChangeArrowheads="1"/>
          </p:cNvSpPr>
          <p:nvPr/>
        </p:nvSpPr>
        <p:spPr bwMode="auto">
          <a:xfrm>
            <a:off x="1295400" y="346400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Trắc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nghiệm</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kiến</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thức</a:t>
            </a:r>
            <a:endParaRPr lang="en-US" sz="2000" b="1" dirty="0">
              <a:solidFill>
                <a:srgbClr val="606060"/>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xmlns="" id="{C0F60A22-058B-4285-9D88-70EDE3836F51}"/>
              </a:ext>
            </a:extLst>
          </p:cNvPr>
          <p:cNvGrpSpPr>
            <a:grpSpLocks/>
          </p:cNvGrpSpPr>
          <p:nvPr/>
        </p:nvGrpSpPr>
        <p:grpSpPr bwMode="auto">
          <a:xfrm>
            <a:off x="685800" y="3406821"/>
            <a:ext cx="548640" cy="476250"/>
            <a:chOff x="1110" y="2656"/>
            <a:chExt cx="1549" cy="1351"/>
          </a:xfrm>
        </p:grpSpPr>
        <p:sp>
          <p:nvSpPr>
            <p:cNvPr id="40" name="AutoShape 4">
              <a:extLst>
                <a:ext uri="{FF2B5EF4-FFF2-40B4-BE49-F238E27FC236}">
                  <a16:creationId xmlns:a16="http://schemas.microsoft.com/office/drawing/2014/main" xmlns=""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a16="http://schemas.microsoft.com/office/drawing/2014/main" xmlns=""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a16="http://schemas.microsoft.com/office/drawing/2014/main" xmlns=""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
        <p:nvSpPr>
          <p:cNvPr id="3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43000" y="3864754"/>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67804" y="2485668"/>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 name="Group 70">
            <a:extLst>
              <a:ext uri="{FF2B5EF4-FFF2-40B4-BE49-F238E27FC236}">
                <a16:creationId xmlns:a16="http://schemas.microsoft.com/office/drawing/2014/main" xmlns="" id="{6E7DD59A-7148-402E-9B9F-CC42B01B0663}"/>
              </a:ext>
            </a:extLst>
          </p:cNvPr>
          <p:cNvGrpSpPr>
            <a:grpSpLocks/>
          </p:cNvGrpSpPr>
          <p:nvPr/>
        </p:nvGrpSpPr>
        <p:grpSpPr bwMode="auto">
          <a:xfrm>
            <a:off x="685800" y="4111671"/>
            <a:ext cx="7543800" cy="476250"/>
            <a:chOff x="762000" y="1905000"/>
            <a:chExt cx="7543800" cy="475488"/>
          </a:xfrm>
        </p:grpSpPr>
        <p:sp>
          <p:nvSpPr>
            <p:cNvPr id="51" name="Text Box 12">
              <a:extLst>
                <a:ext uri="{FF2B5EF4-FFF2-40B4-BE49-F238E27FC236}">
                  <a16:creationId xmlns:a16="http://schemas.microsoft.com/office/drawing/2014/main" xmlns=""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rgbClr val="606060"/>
                  </a:solidFill>
                  <a:latin typeface="Tahoma" pitchFamily="34" charset="0"/>
                  <a:cs typeface="Tahoma" pitchFamily="34" charset="0"/>
                </a:rPr>
                <a:t>Tổng kết bài học</a:t>
              </a:r>
            </a:p>
          </p:txBody>
        </p:sp>
        <p:grpSp>
          <p:nvGrpSpPr>
            <p:cNvPr id="52" name="Group 28">
              <a:extLst>
                <a:ext uri="{FF2B5EF4-FFF2-40B4-BE49-F238E27FC236}">
                  <a16:creationId xmlns:a16="http://schemas.microsoft.com/office/drawing/2014/main" xmlns="" id="{A989228B-8D52-420B-8ED9-EB56AD1F6CE7}"/>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xmlns=""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a16="http://schemas.microsoft.com/office/drawing/2014/main" xmlns=""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a16="http://schemas.microsoft.com/office/drawing/2014/main" xmlns=""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sp>
          <p:nvSpPr>
            <p:cNvPr id="53" name="Line 11">
              <a:extLst>
                <a:ext uri="{FF2B5EF4-FFF2-40B4-BE49-F238E27FC236}">
                  <a16:creationId xmlns:a16="http://schemas.microsoft.com/office/drawing/2014/main" xmlns=""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328787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663129166"/>
              </p:ext>
            </p:extLst>
          </p:nvPr>
        </p:nvGraphicFramePr>
        <p:xfrm>
          <a:off x="495300" y="2057400"/>
          <a:ext cx="8229600" cy="2107692"/>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0">
                <a:tc>
                  <a:txBody>
                    <a:bodyPr/>
                    <a:lstStyle/>
                    <a:p>
                      <a:pPr>
                        <a:lnSpc>
                          <a:spcPct val="115000"/>
                        </a:lnSpc>
                        <a:spcAft>
                          <a:spcPts val="0"/>
                        </a:spcAft>
                      </a:pPr>
                      <a:r>
                        <a:rPr lang="en-US" sz="1300" dirty="0">
                          <a:effectLst/>
                        </a:rPr>
                        <a:t>Xml</a:t>
                      </a:r>
                      <a:endParaRPr lang="en-US" sz="1100" dirty="0">
                        <a:effectLst/>
                        <a:latin typeface="Calibri"/>
                        <a:ea typeface="Times New Roman"/>
                        <a:cs typeface="Times New Roman"/>
                      </a:endParaRPr>
                    </a:p>
                  </a:txBody>
                  <a:tcPr marL="9525" marR="9525" marT="9525" marB="9525" anchor="ctr"/>
                </a:tc>
                <a:tc>
                  <a:txBody>
                    <a:bodyPr/>
                    <a:lstStyle/>
                    <a:p>
                      <a:endParaRPr lang="en-US" sz="1000" dirty="0">
                        <a:effectLst/>
                        <a:latin typeface="Arial"/>
                        <a:cs typeface="Times New Roman"/>
                      </a:endParaRPr>
                    </a:p>
                  </a:txBody>
                  <a:tcPr marL="9525" marR="9525" marT="9525" marB="9525" anchor="ctr"/>
                </a:tc>
                <a:tc>
                  <a:txBody>
                    <a:bodyPr/>
                    <a:lstStyle/>
                    <a:p>
                      <a:endParaRPr lang="en-US" sz="1000">
                        <a:effectLst/>
                        <a:latin typeface="Arial"/>
                        <a:cs typeface="Times New Roman"/>
                      </a:endParaRPr>
                    </a:p>
                  </a:txBody>
                  <a:tcPr marL="9525" marR="9525" marT="9525" marB="9525" anchor="ctr"/>
                </a:tc>
                <a:tc>
                  <a:txBody>
                    <a:bodyPr/>
                    <a:lstStyle/>
                    <a:p>
                      <a:endParaRPr lang="en-US" sz="1000">
                        <a:effectLst/>
                        <a:latin typeface="Arial"/>
                        <a:cs typeface="Times New Roman"/>
                      </a:endParaRPr>
                    </a:p>
                  </a:txBody>
                  <a:tcPr marL="9525" marR="9525" marT="9525" marB="9525" anchor="ctr"/>
                </a:tc>
                <a:tc>
                  <a:txBody>
                    <a:bodyPr/>
                    <a:lstStyle/>
                    <a:p>
                      <a:pPr>
                        <a:lnSpc>
                          <a:spcPct val="115000"/>
                        </a:lnSpc>
                        <a:spcAft>
                          <a:spcPts val="0"/>
                        </a:spcAft>
                      </a:pPr>
                      <a:r>
                        <a:rPr lang="en-US" sz="1300">
                          <a:effectLst/>
                        </a:rPr>
                        <a:t>Other</a:t>
                      </a:r>
                      <a:endParaRPr lang="en-US" sz="1100">
                        <a:effectLst/>
                        <a:latin typeface="Calibri"/>
                        <a:ea typeface="Times New Roman"/>
                        <a:cs typeface="Times New Roman"/>
                      </a:endParaRPr>
                    </a:p>
                  </a:txBody>
                  <a:tcPr marL="9525" marR="9525" marT="9525" marB="9525" anchor="ctr"/>
                </a:tc>
                <a:tc>
                  <a:txBody>
                    <a:bodyPr/>
                    <a:lstStyle/>
                    <a:p>
                      <a:pPr>
                        <a:lnSpc>
                          <a:spcPct val="115000"/>
                        </a:lnSpc>
                        <a:spcAft>
                          <a:spcPts val="0"/>
                        </a:spcAft>
                      </a:pPr>
                      <a:r>
                        <a:rPr lang="en-US" sz="1300">
                          <a:effectLst/>
                        </a:rPr>
                        <a:t>Stores XML data. You can store xml instances in a column or a variable.</a:t>
                      </a:r>
                      <a:endParaRPr lang="en-US" sz="1100">
                        <a:effectLst/>
                        <a:latin typeface="Calibri"/>
                        <a:ea typeface="Times New Roman"/>
                        <a:cs typeface="Times New Roman"/>
                      </a:endParaRPr>
                    </a:p>
                  </a:txBody>
                  <a:tcPr marL="9525" marR="9525" marT="9525" marB="9525" anchor="ctr"/>
                </a:tc>
                <a:extLst>
                  <a:ext uri="{0D108BD9-81ED-4DB2-BD59-A6C34878D82A}">
                    <a16:rowId xmlns:a16="http://schemas.microsoft.com/office/drawing/2014/main" xmlns="" val="10000"/>
                  </a:ext>
                </a:extLst>
              </a:tr>
              <a:tr h="0">
                <a:tc>
                  <a:txBody>
                    <a:bodyPr/>
                    <a:lstStyle/>
                    <a:p>
                      <a:pPr>
                        <a:lnSpc>
                          <a:spcPct val="115000"/>
                        </a:lnSpc>
                        <a:spcAft>
                          <a:spcPts val="0"/>
                        </a:spcAft>
                      </a:pPr>
                      <a:r>
                        <a:rPr lang="en-US" sz="1300">
                          <a:effectLst/>
                        </a:rPr>
                        <a:t>Cursor</a:t>
                      </a:r>
                      <a:endParaRPr lang="en-US" sz="1100">
                        <a:effectLst/>
                        <a:latin typeface="Calibri"/>
                        <a:ea typeface="Times New Roman"/>
                        <a:cs typeface="Times New Roman"/>
                      </a:endParaRPr>
                    </a:p>
                  </a:txBody>
                  <a:tcPr marL="9525" marR="9525" marT="9525" marB="9525" anchor="ctr"/>
                </a:tc>
                <a:tc>
                  <a:txBody>
                    <a:bodyPr/>
                    <a:lstStyle/>
                    <a:p>
                      <a:endParaRPr lang="en-US" sz="1000" dirty="0">
                        <a:effectLst/>
                        <a:latin typeface="Arial"/>
                        <a:cs typeface="Times New Roman"/>
                      </a:endParaRPr>
                    </a:p>
                  </a:txBody>
                  <a:tcPr marL="9525" marR="9525" marT="9525" marB="9525" anchor="ctr"/>
                </a:tc>
                <a:tc>
                  <a:txBody>
                    <a:bodyPr/>
                    <a:lstStyle/>
                    <a:p>
                      <a:endParaRPr lang="en-US" sz="1000">
                        <a:effectLst/>
                        <a:latin typeface="Arial"/>
                        <a:cs typeface="Times New Roman"/>
                      </a:endParaRPr>
                    </a:p>
                  </a:txBody>
                  <a:tcPr marL="9525" marR="9525" marT="9525" marB="9525" anchor="ctr"/>
                </a:tc>
                <a:tc>
                  <a:txBody>
                    <a:bodyPr/>
                    <a:lstStyle/>
                    <a:p>
                      <a:endParaRPr lang="en-US" sz="1000">
                        <a:effectLst/>
                        <a:latin typeface="Arial"/>
                        <a:cs typeface="Times New Roman"/>
                      </a:endParaRPr>
                    </a:p>
                  </a:txBody>
                  <a:tcPr marL="9525" marR="9525" marT="9525" marB="9525" anchor="ctr"/>
                </a:tc>
                <a:tc>
                  <a:txBody>
                    <a:bodyPr/>
                    <a:lstStyle/>
                    <a:p>
                      <a:pPr>
                        <a:lnSpc>
                          <a:spcPct val="115000"/>
                        </a:lnSpc>
                        <a:spcAft>
                          <a:spcPts val="0"/>
                        </a:spcAft>
                      </a:pPr>
                      <a:r>
                        <a:rPr lang="en-US" sz="1300">
                          <a:effectLst/>
                        </a:rPr>
                        <a:t>Other</a:t>
                      </a:r>
                      <a:endParaRPr lang="en-US" sz="1100">
                        <a:effectLst/>
                        <a:latin typeface="Calibri"/>
                        <a:ea typeface="Times New Roman"/>
                        <a:cs typeface="Times New Roman"/>
                      </a:endParaRPr>
                    </a:p>
                  </a:txBody>
                  <a:tcPr marL="9525" marR="9525" marT="9525" marB="9525" anchor="ctr"/>
                </a:tc>
                <a:tc>
                  <a:txBody>
                    <a:bodyPr/>
                    <a:lstStyle/>
                    <a:p>
                      <a:pPr>
                        <a:lnSpc>
                          <a:spcPct val="115000"/>
                        </a:lnSpc>
                        <a:spcAft>
                          <a:spcPts val="0"/>
                        </a:spcAft>
                      </a:pPr>
                      <a:r>
                        <a:rPr lang="en-US" sz="1300">
                          <a:effectLst/>
                        </a:rPr>
                        <a:t>A reference to a cursor. </a:t>
                      </a:r>
                      <a:endParaRPr lang="en-US" sz="1100">
                        <a:effectLst/>
                        <a:latin typeface="Calibri"/>
                        <a:ea typeface="Times New Roman"/>
                        <a:cs typeface="Times New Roman"/>
                      </a:endParaRPr>
                    </a:p>
                  </a:txBody>
                  <a:tcPr marL="9525" marR="9525" marT="9525" marB="9525" anchor="ctr"/>
                </a:tc>
                <a:extLst>
                  <a:ext uri="{0D108BD9-81ED-4DB2-BD59-A6C34878D82A}">
                    <a16:rowId xmlns:a16="http://schemas.microsoft.com/office/drawing/2014/main" xmlns="" val="10001"/>
                  </a:ext>
                </a:extLst>
              </a:tr>
              <a:tr h="0">
                <a:tc>
                  <a:txBody>
                    <a:bodyPr/>
                    <a:lstStyle/>
                    <a:p>
                      <a:pPr>
                        <a:lnSpc>
                          <a:spcPct val="115000"/>
                        </a:lnSpc>
                        <a:spcAft>
                          <a:spcPts val="0"/>
                        </a:spcAft>
                      </a:pPr>
                      <a:r>
                        <a:rPr lang="en-US" sz="1300">
                          <a:effectLst/>
                        </a:rPr>
                        <a:t>Table</a:t>
                      </a:r>
                      <a:endParaRPr lang="en-US" sz="1100">
                        <a:effectLst/>
                        <a:latin typeface="Calibri"/>
                        <a:ea typeface="Times New Roman"/>
                        <a:cs typeface="Times New Roman"/>
                      </a:endParaRPr>
                    </a:p>
                  </a:txBody>
                  <a:tcPr marL="9525" marR="9525" marT="9525" marB="9525" anchor="ctr"/>
                </a:tc>
                <a:tc>
                  <a:txBody>
                    <a:bodyPr/>
                    <a:lstStyle/>
                    <a:p>
                      <a:endParaRPr lang="en-US" sz="1000" dirty="0">
                        <a:effectLst/>
                        <a:latin typeface="Arial"/>
                        <a:cs typeface="Times New Roman"/>
                      </a:endParaRPr>
                    </a:p>
                  </a:txBody>
                  <a:tcPr marL="9525" marR="9525" marT="9525" marB="9525" anchor="ctr"/>
                </a:tc>
                <a:tc>
                  <a:txBody>
                    <a:bodyPr/>
                    <a:lstStyle/>
                    <a:p>
                      <a:endParaRPr lang="en-US" sz="1000" dirty="0">
                        <a:effectLst/>
                        <a:latin typeface="Arial"/>
                        <a:cs typeface="Times New Roman"/>
                      </a:endParaRPr>
                    </a:p>
                  </a:txBody>
                  <a:tcPr marL="9525" marR="9525" marT="9525" marB="9525" anchor="ctr"/>
                </a:tc>
                <a:tc>
                  <a:txBody>
                    <a:bodyPr/>
                    <a:lstStyle/>
                    <a:p>
                      <a:endParaRPr lang="en-US" sz="1000">
                        <a:effectLst/>
                        <a:latin typeface="Arial"/>
                        <a:cs typeface="Times New Roman"/>
                      </a:endParaRPr>
                    </a:p>
                  </a:txBody>
                  <a:tcPr marL="9525" marR="9525" marT="9525" marB="9525" anchor="ctr"/>
                </a:tc>
                <a:tc>
                  <a:txBody>
                    <a:bodyPr/>
                    <a:lstStyle/>
                    <a:p>
                      <a:pPr>
                        <a:lnSpc>
                          <a:spcPct val="115000"/>
                        </a:lnSpc>
                        <a:spcAft>
                          <a:spcPts val="0"/>
                        </a:spcAft>
                      </a:pPr>
                      <a:r>
                        <a:rPr lang="en-US" sz="1300">
                          <a:effectLst/>
                        </a:rPr>
                        <a:t>Other</a:t>
                      </a:r>
                      <a:endParaRPr lang="en-US" sz="1100">
                        <a:effectLst/>
                        <a:latin typeface="Calibri"/>
                        <a:ea typeface="Times New Roman"/>
                        <a:cs typeface="Times New Roman"/>
                      </a:endParaRPr>
                    </a:p>
                  </a:txBody>
                  <a:tcPr marL="9525" marR="9525" marT="9525" marB="9525" anchor="ctr"/>
                </a:tc>
                <a:tc>
                  <a:txBody>
                    <a:bodyPr/>
                    <a:lstStyle/>
                    <a:p>
                      <a:pPr>
                        <a:lnSpc>
                          <a:spcPct val="115000"/>
                        </a:lnSpc>
                        <a:spcAft>
                          <a:spcPts val="0"/>
                        </a:spcAft>
                      </a:pPr>
                      <a:r>
                        <a:rPr lang="en-US" sz="1300" dirty="0">
                          <a:effectLst/>
                        </a:rPr>
                        <a:t>Stores a result set for later processing. </a:t>
                      </a:r>
                      <a:endParaRPr lang="en-US" sz="1100" dirty="0">
                        <a:effectLst/>
                        <a:latin typeface="Calibri"/>
                        <a:ea typeface="Times New Roman"/>
                        <a:cs typeface="Times New Roman"/>
                      </a:endParaRPr>
                    </a:p>
                  </a:txBody>
                  <a:tcPr marL="9525" marR="9525" marT="9525" marB="9525" anchor="ctr"/>
                </a:tc>
                <a:extLst>
                  <a:ext uri="{0D108BD9-81ED-4DB2-BD59-A6C34878D82A}">
                    <a16:rowId xmlns:a16="http://schemas.microsoft.com/office/drawing/2014/main" xmlns="" val="10002"/>
                  </a:ext>
                </a:extLst>
              </a:tr>
            </a:tbl>
          </a:graphicData>
        </a:graphic>
      </p:graphicFrame>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20</a:t>
            </a:fld>
            <a:endParaRPr lang="en-US"/>
          </a:p>
        </p:txBody>
      </p:sp>
      <p:sp>
        <p:nvSpPr>
          <p:cNvPr id="10" name="Rectangle 2"/>
          <p:cNvSpPr>
            <a:spLocks noChangeArrowheads="1"/>
          </p:cNvSpPr>
          <p:nvPr/>
        </p:nvSpPr>
        <p:spPr bwMode="auto">
          <a:xfrm>
            <a:off x="495300" y="1353979"/>
            <a:ext cx="78105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1pPr>
            <a:lvl2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2pPr>
            <a:lvl3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3pPr>
            <a:lvl4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4pPr>
            <a:lvl5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5pPr>
            <a:lvl6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6pPr>
            <a:lvl7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7pPr>
            <a:lvl8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8pPr>
            <a:lvl9pPr fontAlgn="base">
              <a:spcBef>
                <a:spcPct val="0"/>
              </a:spcBef>
              <a:spcAft>
                <a:spcPct val="0"/>
              </a:spcAft>
              <a:tabLst>
                <a:tab pos="7561263" algn="l"/>
                <a:tab pos="8143875" algn="l"/>
                <a:tab pos="8724900" algn="l"/>
                <a:tab pos="930592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7561263" algn="l"/>
                <a:tab pos="8143875" algn="l"/>
                <a:tab pos="8724900" algn="l"/>
                <a:tab pos="9305925" algn="l"/>
              </a:tabLst>
            </a:pP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Từ</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phiên</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bản</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SQL server 2012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còn</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có</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các</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kiểu</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dữ</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altLang="en-US" sz="13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liệu</a:t>
            </a:r>
            <a:r>
              <a:rPr kumimoji="0" lang="en-US" altLang="en-US" sz="13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7561263" algn="l"/>
                <a:tab pos="8143875" algn="l"/>
                <a:tab pos="8724900" algn="l"/>
                <a:tab pos="9305925" algn="l"/>
              </a:tabLst>
            </a:pPr>
            <a:r>
              <a:rPr kumimoji="0" lang="en-US" altLang="en-US" sz="13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TextBox 10"/>
          <p:cNvSpPr txBox="1"/>
          <p:nvPr/>
        </p:nvSpPr>
        <p:spPr>
          <a:xfrm>
            <a:off x="609600" y="4495800"/>
            <a:ext cx="7696200" cy="923330"/>
          </a:xfrm>
          <a:prstGeom prst="rect">
            <a:avLst/>
          </a:prstGeom>
          <a:noFill/>
        </p:spPr>
        <p:txBody>
          <a:bodyPr wrap="square" rtlCol="0">
            <a:spAutoFit/>
          </a:bodyPr>
          <a:lstStyle/>
          <a:p>
            <a:pPr lvl="0" eaLnBrk="0" fontAlgn="base" hangingPunct="0">
              <a:spcBef>
                <a:spcPct val="0"/>
              </a:spcBef>
              <a:spcAft>
                <a:spcPct val="0"/>
              </a:spcAft>
              <a:tabLst>
                <a:tab pos="7561263" algn="l"/>
                <a:tab pos="8143875" algn="l"/>
                <a:tab pos="8724900" algn="l"/>
                <a:tab pos="9305925" algn="l"/>
              </a:tabLst>
            </a:pP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Từ</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phiên</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bản</a:t>
            </a:r>
            <a:r>
              <a:rPr lang="en-US" altLang="en-US" b="1" dirty="0">
                <a:latin typeface="Times New Roman" pitchFamily="18" charset="0"/>
                <a:ea typeface="Times New Roman" pitchFamily="18" charset="0"/>
                <a:cs typeface="Times New Roman" pitchFamily="18" charset="0"/>
              </a:rPr>
              <a:t> SQL Server 2016 </a:t>
            </a:r>
            <a:r>
              <a:rPr lang="en-US" altLang="en-US" b="1" dirty="0" err="1">
                <a:latin typeface="Times New Roman" pitchFamily="18" charset="0"/>
                <a:ea typeface="Times New Roman" pitchFamily="18" charset="0"/>
                <a:cs typeface="Times New Roman" pitchFamily="18" charset="0"/>
              </a:rPr>
              <a:t>hỗ</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trợ</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dữ</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liệu</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văn</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bản</a:t>
            </a:r>
            <a:r>
              <a:rPr lang="en-US" altLang="en-US" b="1" dirty="0">
                <a:latin typeface="Times New Roman" pitchFamily="18" charset="0"/>
                <a:ea typeface="Times New Roman" pitchFamily="18" charset="0"/>
                <a:cs typeface="Times New Roman" pitchFamily="18" charset="0"/>
              </a:rPr>
              <a:t> text JSON  </a:t>
            </a:r>
            <a:endParaRPr lang="en-US" altLang="en-US" sz="1000" dirty="0">
              <a:latin typeface="Arial" pitchFamily="34" charset="0"/>
              <a:cs typeface="Arial" pitchFamily="34" charset="0"/>
            </a:endParaRPr>
          </a:p>
          <a:p>
            <a:pPr lvl="0" eaLnBrk="0" fontAlgn="base" hangingPunct="0">
              <a:spcBef>
                <a:spcPct val="0"/>
              </a:spcBef>
              <a:spcAft>
                <a:spcPct val="0"/>
              </a:spcAft>
              <a:tabLst>
                <a:tab pos="7561263" algn="l"/>
                <a:tab pos="8143875" algn="l"/>
                <a:tab pos="8724900" algn="l"/>
                <a:tab pos="9305925" algn="l"/>
              </a:tabLst>
            </a:pP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Trong</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Sqlserver</a:t>
            </a:r>
            <a:r>
              <a:rPr lang="en-US" altLang="en-US" dirty="0">
                <a:latin typeface="Times New Roman" pitchFamily="18" charset="0"/>
                <a:ea typeface="Times New Roman" pitchFamily="18" charset="0"/>
                <a:cs typeface="Times New Roman" pitchFamily="18" charset="0"/>
              </a:rPr>
              <a:t> 2016, </a:t>
            </a:r>
            <a:r>
              <a:rPr lang="en-US" altLang="en-US" dirty="0" err="1">
                <a:latin typeface="Times New Roman" pitchFamily="18" charset="0"/>
                <a:ea typeface="Times New Roman" pitchFamily="18" charset="0"/>
                <a:cs typeface="Times New Roman" pitchFamily="18" charset="0"/>
              </a:rPr>
              <a:t>các</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bạn</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có</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thể</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lưu</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trực</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tiếp</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chuỗi</a:t>
            </a:r>
            <a:r>
              <a:rPr lang="en-US" altLang="en-US" b="1" dirty="0">
                <a:latin typeface="Times New Roman" pitchFamily="18" charset="0"/>
                <a:ea typeface="Times New Roman" pitchFamily="18" charset="0"/>
                <a:cs typeface="Times New Roman" pitchFamily="18" charset="0"/>
              </a:rPr>
              <a:t> JSON </a:t>
            </a:r>
            <a:r>
              <a:rPr lang="en-US" altLang="en-US" b="1" dirty="0" err="1">
                <a:latin typeface="Times New Roman" pitchFamily="18" charset="0"/>
                <a:ea typeface="Times New Roman" pitchFamily="18" charset="0"/>
                <a:cs typeface="Times New Roman" pitchFamily="18" charset="0"/>
              </a:rPr>
              <a:t>xuống</a:t>
            </a:r>
            <a:r>
              <a:rPr lang="en-US" altLang="en-US" b="1" dirty="0">
                <a:latin typeface="Times New Roman" pitchFamily="18" charset="0"/>
                <a:ea typeface="Times New Roman" pitchFamily="18" charset="0"/>
                <a:cs typeface="Times New Roman" pitchFamily="18" charset="0"/>
              </a:rPr>
              <a:t> </a:t>
            </a:r>
            <a:r>
              <a:rPr lang="en-US" altLang="en-US" b="1" dirty="0" err="1">
                <a:latin typeface="Times New Roman" pitchFamily="18" charset="0"/>
                <a:ea typeface="Times New Roman" pitchFamily="18" charset="0"/>
                <a:cs typeface="Times New Roman" pitchFamily="18" charset="0"/>
              </a:rPr>
              <a:t>datatabase</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theo</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trường</a:t>
            </a:r>
            <a:r>
              <a:rPr lang="en-US" altLang="en-US" dirty="0">
                <a:latin typeface="Times New Roman" pitchFamily="18" charset="0"/>
                <a:ea typeface="Times New Roman" pitchFamily="18" charset="0"/>
                <a:cs typeface="Times New Roman" pitchFamily="18" charset="0"/>
              </a:rPr>
              <a:t> </a:t>
            </a:r>
            <a:r>
              <a:rPr lang="en-US" altLang="en-US" dirty="0" err="1">
                <a:latin typeface="Times New Roman" pitchFamily="18" charset="0"/>
                <a:ea typeface="Times New Roman" pitchFamily="18" charset="0"/>
                <a:cs typeface="Times New Roman" pitchFamily="18" charset="0"/>
              </a:rPr>
              <a:t>Nvarchar</a:t>
            </a:r>
            <a:endParaRPr lang="en-US" dirty="0"/>
          </a:p>
        </p:txBody>
      </p:sp>
    </p:spTree>
    <p:extLst>
      <p:ext uri="{BB962C8B-B14F-4D97-AF65-F5344CB8AC3E}">
        <p14:creationId xmlns:p14="http://schemas.microsoft.com/office/powerpoint/2010/main" val="2660239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95400"/>
            <a:ext cx="6476286" cy="2885714"/>
          </a:xfrm>
        </p:spPr>
      </p:pic>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21</a:t>
            </a:fld>
            <a:endParaRPr lang="en-US"/>
          </a:p>
        </p:txBody>
      </p:sp>
      <p:sp>
        <p:nvSpPr>
          <p:cNvPr id="8" name="TextBox 7"/>
          <p:cNvSpPr txBox="1"/>
          <p:nvPr/>
        </p:nvSpPr>
        <p:spPr>
          <a:xfrm>
            <a:off x="1066800" y="4572000"/>
            <a:ext cx="7239000" cy="369332"/>
          </a:xfrm>
          <a:prstGeom prst="rect">
            <a:avLst/>
          </a:prstGeom>
          <a:noFill/>
        </p:spPr>
        <p:txBody>
          <a:bodyPr wrap="square" rtlCol="0">
            <a:spAutoFit/>
          </a:bodyPr>
          <a:lstStyle/>
          <a:p>
            <a:r>
              <a:rPr lang="en-US" dirty="0" err="1"/>
              <a:t>Tham</a:t>
            </a:r>
            <a:r>
              <a:rPr lang="en-US" dirty="0"/>
              <a:t> </a:t>
            </a:r>
            <a:r>
              <a:rPr lang="en-US" dirty="0" err="1"/>
              <a:t>khảo</a:t>
            </a:r>
            <a:r>
              <a:rPr lang="en-US" dirty="0"/>
              <a:t> </a:t>
            </a:r>
            <a:r>
              <a:rPr lang="en-US" dirty="0" err="1"/>
              <a:t>các</a:t>
            </a:r>
            <a:r>
              <a:rPr lang="en-US" dirty="0"/>
              <a:t> </a:t>
            </a:r>
            <a:r>
              <a:rPr lang="en-US" dirty="0" err="1"/>
              <a:t>ví</a:t>
            </a:r>
            <a:r>
              <a:rPr lang="en-US" dirty="0"/>
              <a:t> </a:t>
            </a:r>
            <a:r>
              <a:rPr lang="en-US" dirty="0" err="1"/>
              <a:t>dụ</a:t>
            </a:r>
            <a:r>
              <a:rPr lang="en-US" dirty="0"/>
              <a:t> </a:t>
            </a:r>
            <a:r>
              <a:rPr lang="en-US" dirty="0" smtClean="0"/>
              <a:t>2.1A </a:t>
            </a:r>
            <a:r>
              <a:rPr lang="en-US" dirty="0"/>
              <a:t>(</a:t>
            </a:r>
            <a:r>
              <a:rPr lang="en-US" dirty="0" err="1"/>
              <a:t>Trang</a:t>
            </a:r>
            <a:r>
              <a:rPr lang="en-US" dirty="0"/>
              <a:t> </a:t>
            </a:r>
            <a:r>
              <a:rPr lang="en-US" dirty="0" smtClean="0"/>
              <a:t>45 </a:t>
            </a:r>
            <a:r>
              <a:rPr lang="en-US" dirty="0" err="1"/>
              <a:t>trong</a:t>
            </a:r>
            <a:r>
              <a:rPr lang="en-US" dirty="0"/>
              <a:t> </a:t>
            </a:r>
            <a:r>
              <a:rPr lang="en-US" dirty="0" err="1"/>
              <a:t>đề</a:t>
            </a:r>
            <a:r>
              <a:rPr lang="en-US" dirty="0"/>
              <a:t> </a:t>
            </a:r>
            <a:r>
              <a:rPr lang="en-US" dirty="0" err="1"/>
              <a:t>cương</a:t>
            </a:r>
            <a:r>
              <a:rPr lang="en-US" dirty="0"/>
              <a:t> </a:t>
            </a:r>
            <a:r>
              <a:rPr lang="en-US" dirty="0" err="1"/>
              <a:t>bài</a:t>
            </a:r>
            <a:r>
              <a:rPr lang="en-US" dirty="0"/>
              <a:t> </a:t>
            </a:r>
            <a:r>
              <a:rPr lang="en-US" dirty="0" err="1"/>
              <a:t>giảng</a:t>
            </a:r>
            <a:r>
              <a:rPr lang="en-US" dirty="0"/>
              <a:t>)</a:t>
            </a:r>
          </a:p>
        </p:txBody>
      </p:sp>
    </p:spTree>
    <p:extLst>
      <p:ext uri="{BB962C8B-B14F-4D97-AF65-F5344CB8AC3E}">
        <p14:creationId xmlns:p14="http://schemas.microsoft.com/office/powerpoint/2010/main" val="702096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22</a:t>
            </a:fld>
            <a:endParaRPr lang="en-US"/>
          </a:p>
        </p:txBody>
      </p:sp>
      <p:sp>
        <p:nvSpPr>
          <p:cNvPr id="8" name="TextBox 7"/>
          <p:cNvSpPr txBox="1"/>
          <p:nvPr/>
        </p:nvSpPr>
        <p:spPr>
          <a:xfrm>
            <a:off x="1066800" y="4572000"/>
            <a:ext cx="7239000" cy="369332"/>
          </a:xfrm>
          <a:prstGeom prst="rect">
            <a:avLst/>
          </a:prstGeom>
          <a:noFill/>
        </p:spPr>
        <p:txBody>
          <a:bodyPr wrap="square" rtlCol="0">
            <a:spAutoFit/>
          </a:bodyPr>
          <a:lstStyle/>
          <a:p>
            <a:r>
              <a:rPr lang="en-US" dirty="0" err="1"/>
              <a:t>Tham</a:t>
            </a:r>
            <a:r>
              <a:rPr lang="en-US" dirty="0"/>
              <a:t> </a:t>
            </a:r>
            <a:r>
              <a:rPr lang="en-US" dirty="0" err="1"/>
              <a:t>khảo</a:t>
            </a:r>
            <a:r>
              <a:rPr lang="en-US" dirty="0"/>
              <a:t> </a:t>
            </a:r>
            <a:r>
              <a:rPr lang="en-US" dirty="0" err="1"/>
              <a:t>các</a:t>
            </a:r>
            <a:r>
              <a:rPr lang="en-US" dirty="0"/>
              <a:t> </a:t>
            </a:r>
            <a:r>
              <a:rPr lang="en-US" dirty="0" err="1"/>
              <a:t>ví</a:t>
            </a:r>
            <a:r>
              <a:rPr lang="en-US" dirty="0"/>
              <a:t> </a:t>
            </a:r>
            <a:r>
              <a:rPr lang="en-US" dirty="0" err="1"/>
              <a:t>dụ</a:t>
            </a:r>
            <a:r>
              <a:rPr lang="en-US" dirty="0"/>
              <a:t> 5.1 (Trang 58 </a:t>
            </a:r>
            <a:r>
              <a:rPr lang="en-US" dirty="0" err="1"/>
              <a:t>trong</a:t>
            </a:r>
            <a:r>
              <a:rPr lang="en-US" dirty="0"/>
              <a:t> </a:t>
            </a:r>
            <a:r>
              <a:rPr lang="en-US" dirty="0" err="1"/>
              <a:t>đề</a:t>
            </a:r>
            <a:r>
              <a:rPr lang="en-US" dirty="0"/>
              <a:t> </a:t>
            </a:r>
            <a:r>
              <a:rPr lang="en-US" dirty="0" err="1"/>
              <a:t>cương</a:t>
            </a:r>
            <a:r>
              <a:rPr lang="en-US" dirty="0"/>
              <a:t> </a:t>
            </a:r>
            <a:r>
              <a:rPr lang="en-US" dirty="0" err="1"/>
              <a:t>bài</a:t>
            </a:r>
            <a:r>
              <a:rPr lang="en-US" dirty="0"/>
              <a:t> </a:t>
            </a:r>
            <a:r>
              <a:rPr lang="en-US" dirty="0" err="1"/>
              <a:t>giảng</a:t>
            </a:r>
            <a:r>
              <a:rPr lang="en-US" dirty="0"/>
              <a:t>)</a:t>
            </a:r>
          </a:p>
        </p:txBody>
      </p:sp>
      <p:sp>
        <p:nvSpPr>
          <p:cNvPr id="2" name="Content Placeholder 1"/>
          <p:cNvSpPr>
            <a:spLocks noGrp="1"/>
          </p:cNvSpPr>
          <p:nvPr>
            <p:ph idx="1"/>
          </p:nvPr>
        </p:nvSpPr>
        <p:spPr/>
        <p:txBody>
          <a:bodyPr/>
          <a:lstStyle/>
          <a:p>
            <a:pPr marL="0" indent="0">
              <a:buNone/>
            </a:pPr>
            <a:r>
              <a:rPr lang="en-US" dirty="0" err="1"/>
              <a:t>Định</a:t>
            </a:r>
            <a:r>
              <a:rPr lang="en-US" dirty="0"/>
              <a:t> </a:t>
            </a:r>
            <a:r>
              <a:rPr lang="en-US" dirty="0" err="1"/>
              <a:t>nghĩa</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kiểu</a:t>
            </a:r>
            <a:r>
              <a:rPr lang="en-US" dirty="0"/>
              <a:t> TABLE.</a:t>
            </a:r>
          </a:p>
          <a:p>
            <a:pPr marL="0" indent="0">
              <a:buNone/>
            </a:pPr>
            <a:r>
              <a:rPr lang="en-US" dirty="0"/>
              <a:t>-- </a:t>
            </a:r>
            <a:r>
              <a:rPr lang="en-US" dirty="0" err="1"/>
              <a:t>Chú</a:t>
            </a:r>
            <a:r>
              <a:rPr lang="en-US" dirty="0"/>
              <a:t> ý: </a:t>
            </a:r>
            <a:r>
              <a:rPr lang="en-US" dirty="0" err="1"/>
              <a:t>Các</a:t>
            </a:r>
            <a:r>
              <a:rPr lang="en-US" dirty="0"/>
              <a:t> </a:t>
            </a:r>
            <a:r>
              <a:rPr lang="en-US" dirty="0" err="1" smtClean="0"/>
              <a:t>ràng</a:t>
            </a:r>
            <a:r>
              <a:rPr lang="en-US" dirty="0" smtClean="0"/>
              <a:t> </a:t>
            </a:r>
            <a:r>
              <a:rPr lang="en-US" dirty="0" err="1"/>
              <a:t>buộc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khai</a:t>
            </a:r>
            <a:r>
              <a:rPr lang="en-US" dirty="0"/>
              <a:t> </a:t>
            </a:r>
            <a:r>
              <a:rPr lang="en-US" dirty="0" err="1"/>
              <a:t>báo</a:t>
            </a:r>
            <a:r>
              <a:rPr lang="en-US" dirty="0"/>
              <a:t> </a:t>
            </a:r>
            <a:r>
              <a:rPr lang="en-US" dirty="0" err="1"/>
              <a:t>biến</a:t>
            </a:r>
            <a:r>
              <a:rPr lang="en-US" dirty="0"/>
              <a:t> </a:t>
            </a:r>
            <a:r>
              <a:rPr lang="en-US" dirty="0" err="1"/>
              <a:t>kiểu</a:t>
            </a:r>
            <a:r>
              <a:rPr lang="en-US" dirty="0"/>
              <a:t> TABLE (</a:t>
            </a:r>
            <a:r>
              <a:rPr lang="en-US" dirty="0" err="1"/>
              <a:t>Xem</a:t>
            </a:r>
            <a:r>
              <a:rPr lang="en-US" dirty="0"/>
              <a:t> </a:t>
            </a:r>
            <a:r>
              <a:rPr lang="en-US" dirty="0" err="1"/>
              <a:t>trong</a:t>
            </a:r>
            <a:r>
              <a:rPr lang="en-US" dirty="0"/>
              <a:t> </a:t>
            </a:r>
            <a:r>
              <a:rPr lang="en-US" dirty="0" err="1"/>
              <a:t>ví</a:t>
            </a:r>
            <a:r>
              <a:rPr lang="en-US" dirty="0"/>
              <a:t> </a:t>
            </a:r>
            <a:r>
              <a:rPr lang="en-US" dirty="0" err="1"/>
              <a:t>dụ</a:t>
            </a:r>
            <a:r>
              <a:rPr lang="en-US" dirty="0"/>
              <a:t>).</a:t>
            </a:r>
          </a:p>
          <a:p>
            <a:pPr marL="0" indent="0">
              <a:buNone/>
            </a:pPr>
            <a:r>
              <a:rPr lang="en-US" dirty="0"/>
              <a:t>Declare @</a:t>
            </a:r>
            <a:r>
              <a:rPr lang="en-US" dirty="0" err="1"/>
              <a:t>v_variable_name</a:t>
            </a:r>
            <a:r>
              <a:rPr lang="en-US" dirty="0"/>
              <a:t>  TABLE  (</a:t>
            </a:r>
          </a:p>
          <a:p>
            <a:pPr marL="0" indent="0">
              <a:buNone/>
            </a:pPr>
            <a:r>
              <a:rPr lang="en-US" dirty="0"/>
              <a:t>  Column1 DataType1,</a:t>
            </a:r>
          </a:p>
          <a:p>
            <a:pPr marL="0" indent="0">
              <a:buNone/>
            </a:pPr>
            <a:r>
              <a:rPr lang="en-US" dirty="0"/>
              <a:t>  Column2 DataType2</a:t>
            </a:r>
          </a:p>
          <a:p>
            <a:pPr marL="0" indent="0">
              <a:buNone/>
            </a:pPr>
            <a:r>
              <a:rPr lang="en-US" dirty="0"/>
              <a:t>)</a:t>
            </a:r>
          </a:p>
        </p:txBody>
      </p:sp>
    </p:spTree>
    <p:extLst>
      <p:ext uri="{BB962C8B-B14F-4D97-AF65-F5344CB8AC3E}">
        <p14:creationId xmlns:p14="http://schemas.microsoft.com/office/powerpoint/2010/main" val="2506385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23</a:t>
            </a:fld>
            <a:endParaRPr lang="en-US"/>
          </a:p>
        </p:txBody>
      </p:sp>
      <p:sp>
        <p:nvSpPr>
          <p:cNvPr id="8" name="TextBox 7"/>
          <p:cNvSpPr txBox="1"/>
          <p:nvPr/>
        </p:nvSpPr>
        <p:spPr>
          <a:xfrm>
            <a:off x="1066800" y="4572000"/>
            <a:ext cx="7239000" cy="369332"/>
          </a:xfrm>
          <a:prstGeom prst="rect">
            <a:avLst/>
          </a:prstGeom>
          <a:noFill/>
        </p:spPr>
        <p:txBody>
          <a:bodyPr wrap="square" rtlCol="0">
            <a:spAutoFit/>
          </a:bodyPr>
          <a:lstStyle/>
          <a:p>
            <a:r>
              <a:rPr lang="en-US" dirty="0" err="1"/>
              <a:t>Tham</a:t>
            </a:r>
            <a:r>
              <a:rPr lang="en-US" dirty="0"/>
              <a:t> </a:t>
            </a:r>
            <a:r>
              <a:rPr lang="en-US" dirty="0" err="1"/>
              <a:t>khảo</a:t>
            </a:r>
            <a:r>
              <a:rPr lang="en-US" dirty="0"/>
              <a:t> </a:t>
            </a:r>
            <a:r>
              <a:rPr lang="en-US" dirty="0" err="1"/>
              <a:t>các</a:t>
            </a:r>
            <a:r>
              <a:rPr lang="en-US" dirty="0"/>
              <a:t> </a:t>
            </a:r>
            <a:r>
              <a:rPr lang="en-US" dirty="0" err="1"/>
              <a:t>ví</a:t>
            </a:r>
            <a:r>
              <a:rPr lang="en-US" dirty="0"/>
              <a:t> </a:t>
            </a:r>
            <a:r>
              <a:rPr lang="en-US" dirty="0" err="1"/>
              <a:t>dụ</a:t>
            </a:r>
            <a:r>
              <a:rPr lang="en-US" dirty="0"/>
              <a:t> 5.1 (Trang 58 </a:t>
            </a:r>
            <a:r>
              <a:rPr lang="en-US" dirty="0" err="1"/>
              <a:t>trong</a:t>
            </a:r>
            <a:r>
              <a:rPr lang="en-US" dirty="0"/>
              <a:t> </a:t>
            </a:r>
            <a:r>
              <a:rPr lang="en-US" dirty="0" err="1"/>
              <a:t>đề</a:t>
            </a:r>
            <a:r>
              <a:rPr lang="en-US" dirty="0"/>
              <a:t> </a:t>
            </a:r>
            <a:r>
              <a:rPr lang="en-US" dirty="0" err="1"/>
              <a:t>cương</a:t>
            </a:r>
            <a:r>
              <a:rPr lang="en-US" dirty="0"/>
              <a:t> </a:t>
            </a:r>
            <a:r>
              <a:rPr lang="en-US" dirty="0" err="1"/>
              <a:t>bài</a:t>
            </a:r>
            <a:r>
              <a:rPr lang="en-US" dirty="0"/>
              <a:t> </a:t>
            </a:r>
            <a:r>
              <a:rPr lang="en-US" dirty="0" err="1"/>
              <a:t>giảng</a:t>
            </a:r>
            <a:r>
              <a:rPr lang="en-US" dirty="0"/>
              <a:t>)</a:t>
            </a:r>
          </a:p>
        </p:txBody>
      </p:sp>
      <p:sp>
        <p:nvSpPr>
          <p:cNvPr id="2" name="Content Placeholder 1"/>
          <p:cNvSpPr>
            <a:spLocks noGrp="1"/>
          </p:cNvSpPr>
          <p:nvPr>
            <p:ph idx="1"/>
          </p:nvPr>
        </p:nvSpPr>
        <p:spPr/>
        <p:txBody>
          <a:bodyPr>
            <a:normAutofit fontScale="25000" lnSpcReduction="20000"/>
          </a:bodyPr>
          <a:lstStyle/>
          <a:p>
            <a:pPr marL="0" indent="0">
              <a:buNone/>
            </a:pPr>
            <a:r>
              <a:rPr lang="vi-VN" sz="5600" dirty="0"/>
              <a:t>Declare @v_Table TABLE  (</a:t>
            </a:r>
          </a:p>
          <a:p>
            <a:pPr marL="0" indent="0">
              <a:buNone/>
            </a:pPr>
            <a:r>
              <a:rPr lang="vi-VN" sz="5600" dirty="0"/>
              <a:t>First_Name Varchar(30),</a:t>
            </a:r>
          </a:p>
          <a:p>
            <a:pPr marL="0" indent="0">
              <a:buNone/>
            </a:pPr>
            <a:r>
              <a:rPr lang="vi-VN" sz="5600" dirty="0"/>
              <a:t>Last_Name Varchar(30),</a:t>
            </a:r>
          </a:p>
          <a:p>
            <a:pPr marL="0" indent="0">
              <a:buNone/>
            </a:pPr>
            <a:r>
              <a:rPr lang="vi-VN" sz="5600" dirty="0"/>
              <a:t>Dept_ID Integer,</a:t>
            </a:r>
          </a:p>
          <a:p>
            <a:pPr marL="0" indent="0">
              <a:buNone/>
            </a:pPr>
            <a:r>
              <a:rPr lang="vi-VN" sz="5600" dirty="0"/>
              <a:t>Salary Float</a:t>
            </a:r>
          </a:p>
          <a:p>
            <a:pPr marL="0" indent="0">
              <a:buNone/>
            </a:pPr>
            <a:r>
              <a:rPr lang="vi-VN" sz="5600" dirty="0"/>
              <a:t>);</a:t>
            </a:r>
          </a:p>
          <a:p>
            <a:pPr marL="0" indent="0">
              <a:buNone/>
            </a:pPr>
            <a:r>
              <a:rPr lang="vi-VN" sz="5600" dirty="0"/>
              <a:t>-- Các giàng buộc cũng có thể tham gia vào trong định nghĩa biến kiểu TABLE:</a:t>
            </a:r>
          </a:p>
          <a:p>
            <a:pPr marL="0" indent="0">
              <a:buNone/>
            </a:pPr>
            <a:r>
              <a:rPr lang="vi-VN" sz="5600" dirty="0"/>
              <a:t>--Declare @v_table TABLE  </a:t>
            </a:r>
            <a:r>
              <a:rPr lang="vi-VN" sz="5600" dirty="0" smtClean="0"/>
              <a:t>(</a:t>
            </a:r>
            <a:r>
              <a:rPr lang="vi-VN" sz="5600" dirty="0"/>
              <a:t> Product_ID </a:t>
            </a:r>
            <a:r>
              <a:rPr lang="vi-VN" sz="5600" dirty="0" smtClean="0"/>
              <a:t>I</a:t>
            </a:r>
            <a:r>
              <a:rPr lang="en-US" sz="5600" dirty="0" err="1" smtClean="0"/>
              <a:t>nt</a:t>
            </a:r>
            <a:r>
              <a:rPr lang="vi-VN" sz="5600" dirty="0" smtClean="0"/>
              <a:t> </a:t>
            </a:r>
            <a:r>
              <a:rPr lang="vi-VN" sz="5600" dirty="0"/>
              <a:t>IDENTITY(1,1) PRIMARY KEY,</a:t>
            </a:r>
          </a:p>
          <a:p>
            <a:pPr marL="0" indent="0">
              <a:buNone/>
            </a:pPr>
            <a:r>
              <a:rPr lang="vi-VN" sz="5600" dirty="0"/>
              <a:t>  Product_Name  DataType2 NOT NULL Default ('Unknown'),</a:t>
            </a:r>
          </a:p>
          <a:p>
            <a:pPr marL="0" indent="0">
              <a:buNone/>
            </a:pPr>
            <a:r>
              <a:rPr lang="vi-VN" sz="5600" dirty="0"/>
              <a:t>  Price Money CHECK (Price &lt; 10.0)</a:t>
            </a:r>
          </a:p>
          <a:p>
            <a:pPr marL="0" indent="0">
              <a:buNone/>
            </a:pPr>
            <a:r>
              <a:rPr lang="vi-VN" dirty="0"/>
              <a:t>);</a:t>
            </a:r>
          </a:p>
          <a:p>
            <a:pPr marL="0" indent="0">
              <a:buNone/>
            </a:pPr>
            <a:endParaRPr lang="en-US" dirty="0"/>
          </a:p>
        </p:txBody>
      </p:sp>
    </p:spTree>
    <p:extLst>
      <p:ext uri="{BB962C8B-B14F-4D97-AF65-F5344CB8AC3E}">
        <p14:creationId xmlns:p14="http://schemas.microsoft.com/office/powerpoint/2010/main" val="167688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r>
              <a:rPr lang="en-US" altLang="en-US" sz="2800" dirty="0" err="1">
                <a:latin typeface="Times New Roman" pitchFamily="18" charset="0"/>
                <a:cs typeface="Times New Roman" pitchFamily="18" charset="0"/>
              </a:rPr>
              <a:t>Ví</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dụ</a:t>
            </a:r>
            <a:r>
              <a:rPr lang="en-US" altLang="en-US" sz="2800" dirty="0">
                <a:latin typeface="Times New Roman" pitchFamily="18" charset="0"/>
                <a:cs typeface="Times New Roman" pitchFamily="18" charset="0"/>
              </a:rPr>
              <a:t> 3:</a:t>
            </a:r>
            <a:r>
              <a:rPr lang="en-US" altLang="en-US" sz="1200"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Để</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tính</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số</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tín</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chỉ</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cao</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nhất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của</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các</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môn</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học</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lưu</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vào</a:t>
            </a:r>
            <a:r>
              <a:rPr lang="en-US" altLang="en-US" dirty="0">
                <a:latin typeface="Times New Roman" pitchFamily="18" charset="0"/>
                <a:cs typeface="Times New Roman" pitchFamily="18" charset="0"/>
              </a:rPr>
              <a:t> 1 </a:t>
            </a:r>
            <a:r>
              <a:rPr lang="en-US" altLang="en-US" dirty="0" err="1">
                <a:latin typeface="Times New Roman" pitchFamily="18" charset="0"/>
                <a:cs typeface="Times New Roman" pitchFamily="18" charset="0"/>
              </a:rPr>
              <a:t>biến</a:t>
            </a:r>
            <a:r>
              <a:rPr lang="en-US" altLang="en-US" dirty="0">
                <a:latin typeface="Times New Roman" pitchFamily="18" charset="0"/>
                <a:cs typeface="Times New Roman" pitchFamily="18" charset="0"/>
              </a:rPr>
              <a:t>:</a:t>
            </a:r>
            <a:endParaRPr lang="en-US" altLang="en-US" sz="1200" dirty="0">
              <a:latin typeface="Times New Roman" pitchFamily="18" charset="0"/>
              <a:cs typeface="Times New Roman" pitchFamily="18" charset="0"/>
            </a:endParaRPr>
          </a:p>
          <a:p>
            <a:pPr>
              <a:buFont typeface="Wingdings 2" pitchFamily="18" charset="2"/>
              <a:buNone/>
            </a:pPr>
            <a:r>
              <a:rPr lang="en-US" altLang="en-US" sz="2800" dirty="0">
                <a:latin typeface="Times New Roman" pitchFamily="18" charset="0"/>
                <a:cs typeface="Times New Roman" pitchFamily="18" charset="0"/>
              </a:rPr>
              <a:t>DECLARE @</a:t>
            </a:r>
            <a:r>
              <a:rPr lang="en-US" altLang="en-US" sz="2800" dirty="0" err="1">
                <a:latin typeface="Times New Roman" pitchFamily="18" charset="0"/>
                <a:cs typeface="Times New Roman" pitchFamily="18" charset="0"/>
              </a:rPr>
              <a:t>Maxsotc</a:t>
            </a:r>
            <a:r>
              <a:rPr lang="en-US" altLang="en-US" sz="2800" dirty="0">
                <a:latin typeface="Times New Roman" pitchFamily="18" charset="0"/>
                <a:cs typeface="Times New Roman" pitchFamily="18" charset="0"/>
              </a:rPr>
              <a:t> INT</a:t>
            </a:r>
            <a:endParaRPr lang="en-US" altLang="en-US" sz="1200" dirty="0">
              <a:latin typeface="Times New Roman" pitchFamily="18" charset="0"/>
              <a:cs typeface="Times New Roman" pitchFamily="18" charset="0"/>
            </a:endParaRPr>
          </a:p>
          <a:p>
            <a:pPr>
              <a:buFont typeface="Wingdings 2" pitchFamily="18" charset="2"/>
              <a:buNone/>
            </a:pPr>
            <a:r>
              <a:rPr lang="en-US" altLang="en-US" sz="2800" dirty="0">
                <a:latin typeface="Times New Roman" pitchFamily="18" charset="0"/>
                <a:cs typeface="Times New Roman" pitchFamily="18" charset="0"/>
              </a:rPr>
              <a:t>SELECT  @</a:t>
            </a:r>
            <a:r>
              <a:rPr lang="en-US" altLang="en-US" sz="2800" dirty="0" err="1">
                <a:latin typeface="Times New Roman" pitchFamily="18" charset="0"/>
                <a:cs typeface="Times New Roman" pitchFamily="18" charset="0"/>
              </a:rPr>
              <a:t>Maxsotc</a:t>
            </a:r>
            <a:r>
              <a:rPr lang="en-US" altLang="en-US" sz="2800" dirty="0">
                <a:latin typeface="Times New Roman" pitchFamily="18" charset="0"/>
                <a:cs typeface="Times New Roman" pitchFamily="18" charset="0"/>
              </a:rPr>
              <a:t>=</a:t>
            </a:r>
            <a:r>
              <a:rPr lang="en-US" altLang="en-US" sz="2800" b="1" dirty="0">
                <a:latin typeface="Times New Roman" pitchFamily="18" charset="0"/>
                <a:cs typeface="Times New Roman" pitchFamily="18" charset="0"/>
              </a:rPr>
              <a:t>MAX(</a:t>
            </a:r>
            <a:r>
              <a:rPr lang="en-US" altLang="en-US" sz="2800" b="1" dirty="0" err="1">
                <a:latin typeface="Times New Roman" pitchFamily="18" charset="0"/>
                <a:cs typeface="Times New Roman" pitchFamily="18" charset="0"/>
              </a:rPr>
              <a:t>sotc</a:t>
            </a:r>
            <a:r>
              <a:rPr lang="en-US" altLang="en-US" sz="2800" b="1" dirty="0">
                <a:latin typeface="Times New Roman" pitchFamily="18" charset="0"/>
                <a:cs typeface="Times New Roman" pitchFamily="18" charset="0"/>
              </a:rPr>
              <a:t>)</a:t>
            </a:r>
            <a:endParaRPr lang="en-US" altLang="en-US" sz="1200" dirty="0">
              <a:latin typeface="Times New Roman" pitchFamily="18" charset="0"/>
              <a:cs typeface="Times New Roman" pitchFamily="18" charset="0"/>
            </a:endParaRPr>
          </a:p>
          <a:p>
            <a:pPr>
              <a:buFont typeface="Wingdings 2" pitchFamily="18" charset="2"/>
              <a:buNone/>
            </a:pPr>
            <a:r>
              <a:rPr lang="en-US" altLang="en-US" sz="2800" dirty="0">
                <a:latin typeface="Times New Roman" pitchFamily="18" charset="0"/>
                <a:cs typeface="Times New Roman" pitchFamily="18" charset="0"/>
              </a:rPr>
              <a:t>FROM </a:t>
            </a:r>
            <a:r>
              <a:rPr lang="en-US" altLang="en-US" sz="2800" dirty="0" err="1">
                <a:latin typeface="Times New Roman" pitchFamily="18" charset="0"/>
                <a:cs typeface="Times New Roman" pitchFamily="18" charset="0"/>
              </a:rPr>
              <a:t>monhoc</a:t>
            </a:r>
            <a:endParaRPr lang="en-US" altLang="en-US" sz="1200" dirty="0">
              <a:latin typeface="Times New Roman" pitchFamily="18" charset="0"/>
              <a:cs typeface="Times New Roman" pitchFamily="18" charset="0"/>
            </a:endParaRPr>
          </a:p>
          <a:p>
            <a:pPr marL="0" lvl="2" indent="0" algn="just">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24</a:t>
            </a:fld>
            <a:endParaRPr lang="en-US"/>
          </a:p>
        </p:txBody>
      </p:sp>
    </p:spTree>
    <p:extLst>
      <p:ext uri="{BB962C8B-B14F-4D97-AF65-F5344CB8AC3E}">
        <p14:creationId xmlns:p14="http://schemas.microsoft.com/office/powerpoint/2010/main" val="602677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92500"/>
          </a:bodyPr>
          <a:lstStyle/>
          <a:p>
            <a:pPr marL="0" indent="0">
              <a:buNone/>
            </a:pPr>
            <a:r>
              <a:rPr lang="en-US" altLang="en-US" dirty="0" err="1">
                <a:latin typeface="Times New Roman" pitchFamily="18" charset="0"/>
                <a:cs typeface="Times New Roman" pitchFamily="18" charset="0"/>
              </a:rPr>
              <a:t>Ví</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dụ</a:t>
            </a:r>
            <a:r>
              <a:rPr lang="en-US" altLang="en-US" dirty="0">
                <a:latin typeface="Times New Roman" pitchFamily="18" charset="0"/>
                <a:cs typeface="Times New Roman" pitchFamily="18" charset="0"/>
              </a:rPr>
              <a:t> 4: </a:t>
            </a:r>
            <a:r>
              <a:rPr lang="en-US" altLang="en-US" dirty="0" err="1"/>
              <a:t>Tính</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số</a:t>
            </a:r>
            <a:r>
              <a:rPr lang="en-US" altLang="en-US" dirty="0"/>
              <a:t> TÍNH CHỈ </a:t>
            </a:r>
            <a:r>
              <a:rPr lang="en-US" altLang="en-US" dirty="0" err="1"/>
              <a:t>thấp</a:t>
            </a:r>
            <a:r>
              <a:rPr lang="en-US" altLang="en-US" dirty="0"/>
              <a:t> </a:t>
            </a:r>
            <a:r>
              <a:rPr lang="en-US" altLang="en-US" dirty="0" err="1"/>
              <a:t>nhất</a:t>
            </a:r>
            <a:r>
              <a:rPr lang="en-US" altLang="en-US" dirty="0"/>
              <a:t> </a:t>
            </a:r>
            <a:r>
              <a:rPr lang="en-US" altLang="en-US" dirty="0" err="1"/>
              <a:t>và</a:t>
            </a:r>
            <a:r>
              <a:rPr lang="en-US" altLang="en-US" dirty="0"/>
              <a:t> </a:t>
            </a:r>
            <a:r>
              <a:rPr lang="en-US" altLang="en-US" dirty="0" err="1"/>
              <a:t>cao</a:t>
            </a:r>
            <a:r>
              <a:rPr lang="en-US" altLang="en-US" dirty="0"/>
              <a:t> </a:t>
            </a:r>
            <a:r>
              <a:rPr lang="en-US" altLang="en-US" dirty="0" err="1"/>
              <a:t>nhất</a:t>
            </a:r>
            <a:r>
              <a:rPr lang="en-US" altLang="en-US" dirty="0"/>
              <a:t>; </a:t>
            </a:r>
            <a:r>
              <a:rPr lang="en-US" altLang="en-US" dirty="0" err="1"/>
              <a:t>hiển</a:t>
            </a:r>
            <a:r>
              <a:rPr lang="en-US" altLang="en-US" dirty="0"/>
              <a:t> </a:t>
            </a:r>
            <a:r>
              <a:rPr lang="en-US" altLang="en-US" dirty="0" err="1"/>
              <a:t>thị</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ra</a:t>
            </a:r>
            <a:r>
              <a:rPr lang="en-US" altLang="en-US" dirty="0"/>
              <a:t> </a:t>
            </a:r>
            <a:r>
              <a:rPr lang="en-US" altLang="en-US" dirty="0" err="1"/>
              <a:t>màn</a:t>
            </a:r>
            <a:r>
              <a:rPr lang="en-US" altLang="en-US" dirty="0"/>
              <a:t> </a:t>
            </a:r>
            <a:r>
              <a:rPr lang="en-US" altLang="en-US" dirty="0" err="1"/>
              <a:t>hình</a:t>
            </a:r>
            <a:r>
              <a:rPr lang="en-US" altLang="en-US" dirty="0"/>
              <a:t>. Ta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SELECT </a:t>
            </a:r>
            <a:r>
              <a:rPr lang="en-US" altLang="en-US" dirty="0" err="1"/>
              <a:t>và</a:t>
            </a:r>
            <a:r>
              <a:rPr lang="en-US" altLang="en-US" dirty="0"/>
              <a:t> PRINT :</a:t>
            </a:r>
          </a:p>
          <a:p>
            <a:pPr>
              <a:buFont typeface="Wingdings 2" pitchFamily="18" charset="2"/>
              <a:buNone/>
            </a:pPr>
            <a:r>
              <a:rPr lang="en-US" altLang="en-US" dirty="0"/>
              <a:t>DECLARE @</a:t>
            </a:r>
            <a:r>
              <a:rPr lang="en-US" altLang="en-US" dirty="0" err="1"/>
              <a:t>Minsotc</a:t>
            </a:r>
            <a:r>
              <a:rPr lang="en-US" altLang="en-US" dirty="0"/>
              <a:t> INT, @</a:t>
            </a:r>
            <a:r>
              <a:rPr lang="en-US" altLang="en-US" dirty="0" err="1"/>
              <a:t>Maxsotc</a:t>
            </a:r>
            <a:r>
              <a:rPr lang="en-US" altLang="en-US" dirty="0"/>
              <a:t> INT</a:t>
            </a:r>
          </a:p>
          <a:p>
            <a:pPr>
              <a:buFont typeface="Wingdings 2" pitchFamily="18" charset="2"/>
              <a:buNone/>
            </a:pPr>
            <a:r>
              <a:rPr lang="en-US" altLang="en-US" dirty="0" err="1">
                <a:hlinkClick r:id="rId2"/>
              </a:rPr>
              <a:t>SELECT@Minsotc</a:t>
            </a:r>
            <a:r>
              <a:rPr lang="en-US" altLang="en-US" dirty="0">
                <a:hlinkClick r:id="rId2"/>
              </a:rPr>
              <a:t>=MIN(</a:t>
            </a:r>
            <a:r>
              <a:rPr lang="en-US" altLang="en-US" dirty="0" err="1">
                <a:hlinkClick r:id="rId2"/>
              </a:rPr>
              <a:t>S</a:t>
            </a:r>
            <a:r>
              <a:rPr lang="en-US" altLang="en-US" dirty="0" err="1"/>
              <a:t>otc</a:t>
            </a:r>
            <a:r>
              <a:rPr lang="en-US" altLang="en-US" dirty="0"/>
              <a:t>), @</a:t>
            </a:r>
            <a:r>
              <a:rPr lang="en-US" altLang="en-US" dirty="0" err="1"/>
              <a:t>MaXsotc</a:t>
            </a:r>
            <a:r>
              <a:rPr lang="en-US" altLang="en-US" dirty="0"/>
              <a:t>=MAX(</a:t>
            </a:r>
            <a:r>
              <a:rPr lang="en-US" altLang="en-US" dirty="0" err="1"/>
              <a:t>Sotc</a:t>
            </a:r>
            <a:r>
              <a:rPr lang="en-US" altLang="en-US" dirty="0"/>
              <a:t>)</a:t>
            </a:r>
          </a:p>
          <a:p>
            <a:pPr>
              <a:buFont typeface="Wingdings 2" pitchFamily="18" charset="2"/>
              <a:buNone/>
            </a:pPr>
            <a:r>
              <a:rPr lang="en-US" altLang="en-US" dirty="0"/>
              <a:t>FROM </a:t>
            </a:r>
            <a:r>
              <a:rPr lang="en-US" altLang="en-US" dirty="0" err="1"/>
              <a:t>monhoc</a:t>
            </a:r>
            <a:endParaRPr lang="en-US" altLang="en-US" dirty="0"/>
          </a:p>
          <a:p>
            <a:pPr>
              <a:buFont typeface="Wingdings 2" pitchFamily="18" charset="2"/>
              <a:buNone/>
            </a:pPr>
            <a:r>
              <a:rPr lang="en-US" altLang="en-US" dirty="0"/>
              <a:t>PRINT ‘</a:t>
            </a:r>
            <a:r>
              <a:rPr lang="en-US" altLang="en-US" dirty="0" err="1"/>
              <a:t>Số</a:t>
            </a:r>
            <a:r>
              <a:rPr lang="en-US" altLang="en-US" dirty="0"/>
              <a:t> </a:t>
            </a:r>
            <a:r>
              <a:rPr lang="en-US" altLang="en-US" dirty="0" err="1"/>
              <a:t>tín</a:t>
            </a:r>
            <a:r>
              <a:rPr lang="en-US" altLang="en-US" dirty="0"/>
              <a:t> </a:t>
            </a:r>
            <a:r>
              <a:rPr lang="en-US" altLang="en-US" dirty="0" err="1"/>
              <a:t>chỉ</a:t>
            </a:r>
            <a:r>
              <a:rPr lang="en-US" altLang="en-US" dirty="0"/>
              <a:t> </a:t>
            </a:r>
            <a:r>
              <a:rPr lang="en-US" altLang="en-US" dirty="0" err="1"/>
              <a:t>thấp</a:t>
            </a:r>
            <a:r>
              <a:rPr lang="en-US" altLang="en-US" dirty="0"/>
              <a:t> </a:t>
            </a:r>
            <a:r>
              <a:rPr lang="en-US" altLang="en-US" dirty="0" err="1"/>
              <a:t>nhất</a:t>
            </a:r>
            <a:r>
              <a:rPr lang="en-US" altLang="en-US" dirty="0"/>
              <a:t> </a:t>
            </a:r>
            <a:r>
              <a:rPr lang="en-US" altLang="en-US" dirty="0" err="1"/>
              <a:t>là</a:t>
            </a:r>
            <a:r>
              <a:rPr lang="en-US" altLang="en-US" dirty="0"/>
              <a:t> : ‘ </a:t>
            </a:r>
          </a:p>
          <a:p>
            <a:pPr>
              <a:buFont typeface="Wingdings 2" pitchFamily="18" charset="2"/>
              <a:buNone/>
            </a:pPr>
            <a:r>
              <a:rPr lang="en-US" altLang="en-US" dirty="0"/>
              <a:t>PRINT @</a:t>
            </a:r>
            <a:r>
              <a:rPr lang="en-US" altLang="en-US" dirty="0" err="1"/>
              <a:t>MinSotc</a:t>
            </a:r>
            <a:endParaRPr lang="en-US" altLang="en-US" dirty="0"/>
          </a:p>
          <a:p>
            <a:pPr>
              <a:buFont typeface="Wingdings 2" pitchFamily="18" charset="2"/>
              <a:buNone/>
            </a:pPr>
            <a:r>
              <a:rPr lang="en-US" altLang="en-US" dirty="0"/>
              <a:t>PRINT  ‘</a:t>
            </a:r>
            <a:r>
              <a:rPr lang="en-US" altLang="en-US" dirty="0" err="1"/>
              <a:t>Số</a:t>
            </a:r>
            <a:r>
              <a:rPr lang="en-US" altLang="en-US" dirty="0"/>
              <a:t> </a:t>
            </a:r>
            <a:r>
              <a:rPr lang="en-US" altLang="en-US" dirty="0" err="1"/>
              <a:t>tín</a:t>
            </a:r>
            <a:r>
              <a:rPr lang="en-US" altLang="en-US" dirty="0"/>
              <a:t> </a:t>
            </a:r>
            <a:r>
              <a:rPr lang="en-US" altLang="en-US" dirty="0" err="1"/>
              <a:t>chỉ</a:t>
            </a:r>
            <a:r>
              <a:rPr lang="en-US" altLang="en-US" dirty="0"/>
              <a:t> </a:t>
            </a:r>
            <a:r>
              <a:rPr lang="en-US" altLang="en-US" dirty="0" err="1"/>
              <a:t>cao</a:t>
            </a:r>
            <a:r>
              <a:rPr lang="en-US" altLang="en-US" dirty="0"/>
              <a:t> </a:t>
            </a:r>
            <a:r>
              <a:rPr lang="en-US" altLang="en-US" dirty="0" err="1"/>
              <a:t>nhất</a:t>
            </a:r>
            <a:r>
              <a:rPr lang="en-US" altLang="en-US" dirty="0"/>
              <a:t> </a:t>
            </a:r>
            <a:r>
              <a:rPr lang="en-US" altLang="en-US" dirty="0" err="1"/>
              <a:t>là</a:t>
            </a:r>
            <a:r>
              <a:rPr lang="en-US" altLang="en-US" dirty="0"/>
              <a:t> : ‘ </a:t>
            </a:r>
            <a:r>
              <a:rPr lang="en-US" altLang="en-US" b="1" dirty="0"/>
              <a:t>+</a:t>
            </a:r>
            <a:r>
              <a:rPr lang="en-US" altLang="en-US" dirty="0"/>
              <a:t> </a:t>
            </a:r>
            <a:r>
              <a:rPr lang="en-US" altLang="en-US" b="1" dirty="0"/>
              <a:t>CONVERT</a:t>
            </a:r>
            <a:r>
              <a:rPr lang="en-US" altLang="en-US" dirty="0"/>
              <a:t>(CHAR(2), @</a:t>
            </a:r>
            <a:r>
              <a:rPr lang="en-US" altLang="en-US" dirty="0" err="1"/>
              <a:t>Maxsotc</a:t>
            </a:r>
            <a:r>
              <a:rPr lang="en-US" altLang="en-US" dirty="0"/>
              <a: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25</a:t>
            </a:fld>
            <a:endParaRPr lang="en-US"/>
          </a:p>
        </p:txBody>
      </p:sp>
    </p:spTree>
    <p:extLst>
      <p:ext uri="{BB962C8B-B14F-4D97-AF65-F5344CB8AC3E}">
        <p14:creationId xmlns:p14="http://schemas.microsoft.com/office/powerpoint/2010/main" val="2699027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buFont typeface="Wingdings" panose="05000000000000000000" pitchFamily="2" charset="2"/>
              <a:buChar char="v"/>
            </a:pPr>
            <a:r>
              <a:rPr lang="en-US" altLang="en-US" b="1" dirty="0" err="1"/>
              <a:t>Toán</a:t>
            </a:r>
            <a:r>
              <a:rPr lang="en-US" altLang="en-US" b="1" dirty="0"/>
              <a:t> </a:t>
            </a:r>
            <a:r>
              <a:rPr lang="en-US" altLang="en-US" b="1" dirty="0" err="1"/>
              <a:t>tử</a:t>
            </a:r>
            <a:r>
              <a:rPr lang="en-US" altLang="en-US" b="1" dirty="0"/>
              <a:t> (Operator)</a:t>
            </a:r>
            <a:endParaRPr lang="en-US" altLang="en-US" i="1" dirty="0"/>
          </a:p>
          <a:p>
            <a:r>
              <a:rPr lang="en-US" altLang="en-US" i="1" dirty="0" err="1"/>
              <a:t>Toán</a:t>
            </a:r>
            <a:r>
              <a:rPr lang="en-US" altLang="en-US" i="1" dirty="0"/>
              <a:t> </a:t>
            </a:r>
            <a:r>
              <a:rPr lang="en-US" altLang="en-US" i="1" dirty="0" err="1"/>
              <a:t>tử</a:t>
            </a:r>
            <a:r>
              <a:rPr lang="en-US" altLang="en-US" dirty="0"/>
              <a:t> </a:t>
            </a:r>
            <a:r>
              <a:rPr lang="en-US" altLang="en-US" i="1" dirty="0" err="1"/>
              <a:t>gán</a:t>
            </a:r>
            <a:endParaRPr lang="en-US" altLang="en-US" i="1" dirty="0"/>
          </a:p>
          <a:p>
            <a:r>
              <a:rPr lang="en-US" altLang="en-US" i="1" dirty="0" err="1"/>
              <a:t>Toán</a:t>
            </a:r>
            <a:r>
              <a:rPr lang="en-US" altLang="en-US" i="1" dirty="0"/>
              <a:t> </a:t>
            </a:r>
            <a:r>
              <a:rPr lang="en-US" altLang="en-US" i="1" dirty="0" err="1"/>
              <a:t>tử</a:t>
            </a:r>
            <a:r>
              <a:rPr lang="en-US" altLang="en-US" dirty="0"/>
              <a:t> </a:t>
            </a:r>
            <a:r>
              <a:rPr lang="en-US" altLang="en-US" i="1" dirty="0" err="1"/>
              <a:t>số</a:t>
            </a:r>
            <a:r>
              <a:rPr lang="en-US" altLang="en-US" dirty="0"/>
              <a:t> </a:t>
            </a:r>
            <a:r>
              <a:rPr lang="en-US" altLang="en-US" i="1" dirty="0" err="1"/>
              <a:t>học</a:t>
            </a:r>
            <a:endParaRPr lang="en-US" altLang="en-US" dirty="0"/>
          </a:p>
          <a:p>
            <a:r>
              <a:rPr lang="en-US" altLang="en-US" i="1" dirty="0" err="1"/>
              <a:t>Toán</a:t>
            </a:r>
            <a:r>
              <a:rPr lang="en-US" altLang="en-US" i="1" dirty="0"/>
              <a:t> </a:t>
            </a:r>
            <a:r>
              <a:rPr lang="en-US" altLang="en-US" i="1" dirty="0" err="1"/>
              <a:t>tử</a:t>
            </a:r>
            <a:r>
              <a:rPr lang="en-US" altLang="en-US" i="1" dirty="0"/>
              <a:t> so </a:t>
            </a:r>
            <a:r>
              <a:rPr lang="en-US" altLang="en-US" i="1" dirty="0" err="1"/>
              <a:t>sánh</a:t>
            </a:r>
            <a:endParaRPr lang="en-US" altLang="en-US" dirty="0"/>
          </a:p>
          <a:p>
            <a:r>
              <a:rPr lang="en-US" altLang="en-US" i="1" dirty="0" err="1"/>
              <a:t>Toán</a:t>
            </a:r>
            <a:r>
              <a:rPr lang="en-US" altLang="en-US" i="1" dirty="0"/>
              <a:t> </a:t>
            </a:r>
            <a:r>
              <a:rPr lang="en-US" altLang="en-US" i="1" dirty="0" err="1"/>
              <a:t>tử</a:t>
            </a:r>
            <a:r>
              <a:rPr lang="en-US" altLang="en-US" i="1" dirty="0"/>
              <a:t> logic: </a:t>
            </a:r>
          </a:p>
          <a:p>
            <a:pPr>
              <a:buFont typeface="Wingdings 2" pitchFamily="18" charset="2"/>
              <a:buNone/>
            </a:pPr>
            <a:r>
              <a:rPr lang="en-US" altLang="en-US" i="1" dirty="0"/>
              <a:t>+ </a:t>
            </a:r>
            <a:r>
              <a:rPr lang="en-US" altLang="en-US" dirty="0"/>
              <a:t>AND,OR, NOT.</a:t>
            </a:r>
          </a:p>
          <a:p>
            <a:pPr>
              <a:buFont typeface="Wingdings 2" pitchFamily="18" charset="2"/>
              <a:buNone/>
            </a:pPr>
            <a:r>
              <a:rPr lang="en-US" altLang="en-US" dirty="0"/>
              <a:t>+ IN, BETWEEN, LIKE, EXISTS, ALL, ANY, SOME</a:t>
            </a:r>
          </a:p>
          <a:p>
            <a:endParaRPr lang="en-US" altLang="en-US"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26</a:t>
            </a:fld>
            <a:endParaRPr lang="en-US"/>
          </a:p>
        </p:txBody>
      </p:sp>
    </p:spTree>
    <p:extLst>
      <p:ext uri="{BB962C8B-B14F-4D97-AF65-F5344CB8AC3E}">
        <p14:creationId xmlns:p14="http://schemas.microsoft.com/office/powerpoint/2010/main" val="4257355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85000" lnSpcReduction="10000"/>
          </a:bodyPr>
          <a:lstStyle/>
          <a:p>
            <a:r>
              <a:rPr lang="en-US" altLang="en-US" i="1" dirty="0" err="1"/>
              <a:t>Toán</a:t>
            </a:r>
            <a:r>
              <a:rPr lang="en-US" altLang="en-US" i="1" dirty="0"/>
              <a:t> </a:t>
            </a:r>
            <a:r>
              <a:rPr lang="en-US" altLang="en-US" i="1" dirty="0" err="1"/>
              <a:t>tử</a:t>
            </a:r>
            <a:r>
              <a:rPr lang="en-US" altLang="en-US" dirty="0"/>
              <a:t> </a:t>
            </a:r>
            <a:r>
              <a:rPr lang="en-US" altLang="en-US" i="1" dirty="0" err="1"/>
              <a:t>gán</a:t>
            </a:r>
            <a:endParaRPr lang="en-US" altLang="en-US" i="1" dirty="0"/>
          </a:p>
          <a:p>
            <a:pPr marL="0" indent="0">
              <a:buNone/>
            </a:pPr>
            <a:r>
              <a:rPr lang="en-US" altLang="en-US" dirty="0" err="1"/>
              <a:t>Ký</a:t>
            </a:r>
            <a:r>
              <a:rPr lang="en-US" altLang="en-US" dirty="0"/>
              <a:t> </a:t>
            </a:r>
            <a:r>
              <a:rPr lang="en-US" altLang="en-US" dirty="0" err="1"/>
              <a:t>hiệu</a:t>
            </a:r>
            <a:r>
              <a:rPr lang="en-US" altLang="en-US" dirty="0"/>
              <a:t> </a:t>
            </a:r>
            <a:r>
              <a:rPr lang="en-US" altLang="en-US" dirty="0" err="1"/>
              <a:t>là</a:t>
            </a:r>
            <a:r>
              <a:rPr lang="en-US" altLang="en-US" dirty="0"/>
              <a:t> </a:t>
            </a:r>
            <a:r>
              <a:rPr lang="en-US" altLang="en-US" dirty="0" err="1"/>
              <a:t>dấu</a:t>
            </a:r>
            <a:r>
              <a:rPr lang="en-US" altLang="en-US" dirty="0"/>
              <a:t> ‘=’ </a:t>
            </a:r>
            <a:r>
              <a:rPr lang="en-US" altLang="en-US" dirty="0" err="1"/>
              <a:t>được</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một</a:t>
            </a:r>
            <a:r>
              <a:rPr lang="en-US" altLang="en-US" dirty="0"/>
              <a:t> </a:t>
            </a:r>
            <a:r>
              <a:rPr lang="en-US" altLang="en-US" dirty="0" err="1"/>
              <a:t>biến</a:t>
            </a:r>
            <a:r>
              <a:rPr lang="en-US" altLang="en-US" dirty="0"/>
              <a:t> </a:t>
            </a:r>
            <a:r>
              <a:rPr lang="en-US" altLang="en-US" dirty="0" err="1"/>
              <a:t>hoặc</a:t>
            </a:r>
            <a:r>
              <a:rPr lang="en-US" altLang="en-US" dirty="0"/>
              <a:t> </a:t>
            </a:r>
            <a:r>
              <a:rPr lang="en-US" altLang="en-US" dirty="0" err="1"/>
              <a:t>một</a:t>
            </a:r>
            <a:r>
              <a:rPr lang="en-US" altLang="en-US" dirty="0"/>
              <a:t> </a:t>
            </a:r>
            <a:r>
              <a:rPr lang="en-US" altLang="en-US" dirty="0" err="1"/>
              <a:t>cột</a:t>
            </a:r>
            <a:r>
              <a:rPr lang="en-US" altLang="en-US" dirty="0"/>
              <a:t>.</a:t>
            </a:r>
          </a:p>
          <a:p>
            <a:pPr>
              <a:buFont typeface="Wingdings 2" pitchFamily="18" charset="2"/>
              <a:buNone/>
            </a:pPr>
            <a:r>
              <a:rPr lang="en-US" altLang="en-US" dirty="0"/>
              <a:t>DECLARE @</a:t>
            </a:r>
            <a:r>
              <a:rPr lang="en-US" altLang="en-US" dirty="0" err="1"/>
              <a:t>intValue</a:t>
            </a:r>
            <a:r>
              <a:rPr lang="en-US" altLang="en-US" dirty="0"/>
              <a:t> </a:t>
            </a:r>
            <a:r>
              <a:rPr lang="en-US" altLang="en-US" dirty="0" err="1"/>
              <a:t>int</a:t>
            </a:r>
            <a:r>
              <a:rPr lang="en-US" altLang="en-US" dirty="0"/>
              <a:t> </a:t>
            </a:r>
          </a:p>
          <a:p>
            <a:pPr>
              <a:buFont typeface="Wingdings 2" pitchFamily="18" charset="2"/>
              <a:buNone/>
            </a:pPr>
            <a:r>
              <a:rPr lang="en-US" altLang="en-US" dirty="0"/>
              <a:t>SELECT @</a:t>
            </a:r>
            <a:r>
              <a:rPr lang="en-US" altLang="en-US" dirty="0" err="1"/>
              <a:t>intValue</a:t>
            </a:r>
            <a:r>
              <a:rPr lang="en-US" altLang="en-US" dirty="0"/>
              <a:t> = 1 </a:t>
            </a:r>
          </a:p>
          <a:p>
            <a:pPr>
              <a:buFont typeface="Wingdings 2" pitchFamily="18" charset="2"/>
              <a:buNone/>
            </a:pPr>
            <a:r>
              <a:rPr lang="en-US" altLang="en-US" dirty="0"/>
              <a:t>PRINT @</a:t>
            </a:r>
            <a:r>
              <a:rPr lang="en-US" altLang="en-US" dirty="0" err="1"/>
              <a:t>intValue</a:t>
            </a:r>
            <a:endParaRPr lang="en-US" altLang="en-US" dirty="0"/>
          </a:p>
          <a:p>
            <a:pPr marL="0" indent="0">
              <a:buNone/>
            </a:pPr>
            <a:r>
              <a:rPr lang="en-US" altLang="en-US" dirty="0" err="1"/>
              <a:t>hoặc</a:t>
            </a:r>
            <a:endParaRPr lang="en-US" altLang="en-US" dirty="0"/>
          </a:p>
          <a:p>
            <a:pPr>
              <a:buFont typeface="Wingdings 2" pitchFamily="18" charset="2"/>
              <a:buNone/>
            </a:pPr>
            <a:r>
              <a:rPr lang="en-US" altLang="en-US" dirty="0"/>
              <a:t>DECLARE @</a:t>
            </a:r>
            <a:r>
              <a:rPr lang="en-US" altLang="en-US" dirty="0" err="1"/>
              <a:t>intValue</a:t>
            </a:r>
            <a:r>
              <a:rPr lang="en-US" altLang="en-US" dirty="0"/>
              <a:t> </a:t>
            </a:r>
            <a:r>
              <a:rPr lang="en-US" altLang="en-US" dirty="0" err="1"/>
              <a:t>int</a:t>
            </a:r>
            <a:r>
              <a:rPr lang="en-US" altLang="en-US" dirty="0"/>
              <a:t> </a:t>
            </a:r>
          </a:p>
          <a:p>
            <a:pPr>
              <a:buFont typeface="Wingdings 2" pitchFamily="18" charset="2"/>
              <a:buNone/>
            </a:pPr>
            <a:r>
              <a:rPr lang="en-US" altLang="en-US" dirty="0"/>
              <a:t>SET @</a:t>
            </a:r>
            <a:r>
              <a:rPr lang="en-US" altLang="en-US" dirty="0" err="1"/>
              <a:t>intValue</a:t>
            </a:r>
            <a:r>
              <a:rPr lang="en-US" altLang="en-US" dirty="0"/>
              <a:t> = 1 </a:t>
            </a:r>
          </a:p>
          <a:p>
            <a:pPr>
              <a:buFont typeface="Wingdings 2" pitchFamily="18" charset="2"/>
              <a:buNone/>
            </a:pPr>
            <a:r>
              <a:rPr lang="en-US" altLang="en-US" dirty="0"/>
              <a:t>PRINT @</a:t>
            </a:r>
            <a:r>
              <a:rPr lang="en-US" altLang="en-US" dirty="0" err="1"/>
              <a:t>intValue</a:t>
            </a:r>
            <a:endParaRPr lang="en-US" altLang="en-US" dirty="0"/>
          </a:p>
          <a:p>
            <a:pPr marL="0" indent="0">
              <a:buNone/>
            </a:pPr>
            <a:endParaRPr lang="en-US" altLang="en-US"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27</a:t>
            </a:fld>
            <a:endParaRPr lang="en-US"/>
          </a:p>
        </p:txBody>
      </p:sp>
    </p:spTree>
    <p:extLst>
      <p:ext uri="{BB962C8B-B14F-4D97-AF65-F5344CB8AC3E}">
        <p14:creationId xmlns:p14="http://schemas.microsoft.com/office/powerpoint/2010/main" val="835637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85000" lnSpcReduction="10000"/>
          </a:bodyPr>
          <a:lstStyle/>
          <a:p>
            <a:r>
              <a:rPr lang="en-US" altLang="en-US" i="1" dirty="0" err="1"/>
              <a:t>Toán</a:t>
            </a:r>
            <a:r>
              <a:rPr lang="en-US" altLang="en-US" i="1" dirty="0"/>
              <a:t> </a:t>
            </a:r>
            <a:r>
              <a:rPr lang="en-US" altLang="en-US" i="1" dirty="0" err="1"/>
              <a:t>tử</a:t>
            </a:r>
            <a:r>
              <a:rPr lang="en-US" altLang="en-US" dirty="0"/>
              <a:t> </a:t>
            </a:r>
            <a:r>
              <a:rPr lang="en-US" altLang="en-US" i="1" dirty="0" err="1"/>
              <a:t>số</a:t>
            </a:r>
            <a:r>
              <a:rPr lang="en-US" altLang="en-US" dirty="0"/>
              <a:t> </a:t>
            </a:r>
            <a:r>
              <a:rPr lang="en-US" altLang="en-US" i="1" dirty="0" err="1"/>
              <a:t>học</a:t>
            </a:r>
            <a:endParaRPr lang="en-US" altLang="en-US" dirty="0"/>
          </a:p>
          <a:p>
            <a:pPr marL="0" indent="0">
              <a:buNone/>
              <a:defRPr/>
            </a:pPr>
            <a:r>
              <a:rPr lang="en-US" dirty="0" err="1"/>
              <a:t>Đó</a:t>
            </a:r>
            <a:r>
              <a:rPr lang="en-US" dirty="0"/>
              <a:t> </a:t>
            </a:r>
            <a:r>
              <a:rPr lang="en-US" dirty="0" err="1"/>
              <a:t>là</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cộng</a:t>
            </a:r>
            <a:r>
              <a:rPr lang="en-US" dirty="0"/>
              <a:t> (+), </a:t>
            </a:r>
            <a:r>
              <a:rPr lang="en-US" dirty="0" err="1"/>
              <a:t>trừ</a:t>
            </a:r>
            <a:r>
              <a:rPr lang="en-US" dirty="0"/>
              <a:t> (-), </a:t>
            </a:r>
            <a:r>
              <a:rPr lang="en-US" dirty="0" err="1"/>
              <a:t>nhân</a:t>
            </a:r>
            <a:r>
              <a:rPr lang="en-US" dirty="0"/>
              <a:t> (</a:t>
            </a:r>
            <a:r>
              <a:rPr lang="en-US" baseline="-25000" dirty="0"/>
              <a:t>*</a:t>
            </a:r>
            <a:r>
              <a:rPr lang="en-US" dirty="0"/>
              <a:t>), chia (/) </a:t>
            </a:r>
            <a:r>
              <a:rPr lang="en-US" dirty="0" err="1"/>
              <a:t>và</a:t>
            </a:r>
            <a:r>
              <a:rPr lang="en-US" dirty="0"/>
              <a:t> chia </a:t>
            </a:r>
            <a:r>
              <a:rPr lang="en-US" dirty="0" err="1"/>
              <a:t>modul</a:t>
            </a:r>
            <a:r>
              <a:rPr lang="en-US" dirty="0"/>
              <a:t> (%) .</a:t>
            </a:r>
          </a:p>
          <a:p>
            <a:pPr>
              <a:buFont typeface="Wingdings 2" pitchFamily="18" charset="2"/>
              <a:buNone/>
              <a:defRPr/>
            </a:pPr>
            <a:r>
              <a:rPr lang="en-US" dirty="0"/>
              <a:t>12+4=16      8.0/5=1.6</a:t>
            </a:r>
          </a:p>
          <a:p>
            <a:pPr>
              <a:buFont typeface="Wingdings 2" pitchFamily="18" charset="2"/>
              <a:buNone/>
              <a:defRPr/>
            </a:pPr>
            <a:r>
              <a:rPr lang="en-US" dirty="0"/>
              <a:t>12-4=8        12*4=48       11/3=3            15%2=1</a:t>
            </a:r>
          </a:p>
          <a:p>
            <a:pPr marL="0" indent="0">
              <a:buNone/>
              <a:defRPr/>
            </a:pPr>
            <a:r>
              <a:rPr lang="en-US" i="1" dirty="0" err="1"/>
              <a:t>Toán</a:t>
            </a:r>
            <a:r>
              <a:rPr lang="en-US" i="1" dirty="0"/>
              <a:t> </a:t>
            </a:r>
            <a:r>
              <a:rPr lang="en-US" i="1" dirty="0" err="1"/>
              <a:t>tử</a:t>
            </a:r>
            <a:r>
              <a:rPr lang="en-US" i="1" dirty="0"/>
              <a:t> so </a:t>
            </a:r>
            <a:r>
              <a:rPr lang="en-US" i="1" dirty="0" err="1"/>
              <a:t>sánh</a:t>
            </a:r>
            <a:r>
              <a:rPr lang="en-US" dirty="0"/>
              <a:t>:</a:t>
            </a:r>
            <a:r>
              <a:rPr lang="en-US" i="1" dirty="0"/>
              <a:t> </a:t>
            </a:r>
            <a:r>
              <a:rPr lang="en-US" dirty="0" err="1"/>
              <a:t>Đó</a:t>
            </a:r>
            <a:r>
              <a:rPr lang="en-US" dirty="0"/>
              <a:t> </a:t>
            </a:r>
            <a:r>
              <a:rPr lang="en-US" dirty="0" err="1"/>
              <a:t>là</a:t>
            </a:r>
            <a:r>
              <a:rPr lang="en-US" dirty="0"/>
              <a:t> </a:t>
            </a:r>
            <a:r>
              <a:rPr lang="en-US" dirty="0" err="1"/>
              <a:t>các</a:t>
            </a:r>
            <a:r>
              <a:rPr lang="en-US" dirty="0"/>
              <a:t> </a:t>
            </a:r>
            <a:r>
              <a:rPr lang="en-US" dirty="0" err="1"/>
              <a:t>phép</a:t>
            </a:r>
            <a:r>
              <a:rPr lang="en-US" dirty="0"/>
              <a:t> </a:t>
            </a:r>
            <a:r>
              <a:rPr lang="en-US" dirty="0" err="1"/>
              <a:t>toán</a:t>
            </a:r>
            <a:r>
              <a:rPr lang="en-US" dirty="0"/>
              <a:t> so </a:t>
            </a:r>
            <a:r>
              <a:rPr lang="en-US" dirty="0" err="1"/>
              <a:t>sánh</a:t>
            </a:r>
            <a:r>
              <a:rPr lang="en-US" dirty="0"/>
              <a:t> </a:t>
            </a:r>
            <a:r>
              <a:rPr lang="en-US" dirty="0" err="1"/>
              <a:t>giữa</a:t>
            </a:r>
            <a:r>
              <a:rPr lang="en-US" dirty="0"/>
              <a:t> </a:t>
            </a:r>
            <a:r>
              <a:rPr lang="en-US" dirty="0" err="1"/>
              <a:t>hai</a:t>
            </a:r>
            <a:r>
              <a:rPr lang="en-US" dirty="0"/>
              <a:t> </a:t>
            </a:r>
            <a:r>
              <a:rPr lang="en-US" dirty="0" err="1"/>
              <a:t>biểu</a:t>
            </a:r>
            <a:r>
              <a:rPr lang="en-US" dirty="0"/>
              <a:t> </a:t>
            </a:r>
            <a:r>
              <a:rPr lang="en-US" dirty="0" err="1"/>
              <a:t>thức</a:t>
            </a:r>
            <a:r>
              <a:rPr lang="en-US" dirty="0"/>
              <a:t> </a:t>
            </a:r>
            <a:r>
              <a:rPr lang="en-US" dirty="0" err="1"/>
              <a:t>và</a:t>
            </a:r>
            <a:r>
              <a:rPr lang="en-US" dirty="0"/>
              <a:t> </a:t>
            </a:r>
            <a:r>
              <a:rPr lang="en-US" dirty="0" err="1"/>
              <a:t>trả</a:t>
            </a:r>
            <a:r>
              <a:rPr lang="en-US" i="1" dirty="0"/>
              <a:t> </a:t>
            </a:r>
            <a:r>
              <a:rPr lang="en-US" dirty="0" err="1"/>
              <a:t>về</a:t>
            </a:r>
            <a:r>
              <a:rPr lang="en-US" dirty="0"/>
              <a:t> </a:t>
            </a:r>
            <a:r>
              <a:rPr lang="en-US" dirty="0" err="1"/>
              <a:t>giá</a:t>
            </a:r>
            <a:r>
              <a:rPr lang="en-US" dirty="0"/>
              <a:t> TRUE </a:t>
            </a:r>
            <a:r>
              <a:rPr lang="en-US" dirty="0" err="1"/>
              <a:t>hoặc</a:t>
            </a:r>
            <a:r>
              <a:rPr lang="en-US" dirty="0"/>
              <a:t> FALSE. </a:t>
            </a:r>
            <a:r>
              <a:rPr lang="en-US" dirty="0" err="1"/>
              <a:t>Đó</a:t>
            </a:r>
            <a:r>
              <a:rPr lang="en-US" dirty="0"/>
              <a:t> </a:t>
            </a:r>
            <a:r>
              <a:rPr lang="en-US" dirty="0" err="1"/>
              <a:t>là</a:t>
            </a:r>
            <a:r>
              <a:rPr lang="en-US" dirty="0"/>
              <a:t> </a:t>
            </a:r>
            <a:r>
              <a:rPr lang="en-US" dirty="0" err="1"/>
              <a:t>các</a:t>
            </a:r>
            <a:r>
              <a:rPr lang="en-US" dirty="0"/>
              <a:t> </a:t>
            </a:r>
            <a:r>
              <a:rPr lang="en-US" dirty="0" err="1"/>
              <a:t>phép</a:t>
            </a:r>
            <a:r>
              <a:rPr lang="en-US" dirty="0"/>
              <a:t> so </a:t>
            </a:r>
            <a:r>
              <a:rPr lang="en-US" dirty="0" err="1"/>
              <a:t>sánh</a:t>
            </a:r>
            <a:r>
              <a:rPr lang="en-US" dirty="0"/>
              <a:t>: = (</a:t>
            </a:r>
            <a:r>
              <a:rPr lang="en-US" dirty="0" err="1"/>
              <a:t>bằng</a:t>
            </a:r>
            <a:r>
              <a:rPr lang="en-US" dirty="0"/>
              <a:t>), &lt;&gt; (</a:t>
            </a:r>
            <a:r>
              <a:rPr lang="en-US" dirty="0" err="1"/>
              <a:t>khác</a:t>
            </a:r>
            <a:r>
              <a:rPr lang="en-US" dirty="0"/>
              <a:t>), &gt; (</a:t>
            </a:r>
            <a:r>
              <a:rPr lang="en-US" dirty="0" err="1"/>
              <a:t>lớn</a:t>
            </a:r>
            <a:r>
              <a:rPr lang="en-US" dirty="0"/>
              <a:t> </a:t>
            </a:r>
            <a:r>
              <a:rPr lang="en-US" dirty="0" err="1"/>
              <a:t>hơn</a:t>
            </a:r>
            <a:r>
              <a:rPr lang="en-US" dirty="0"/>
              <a:t>), &gt;= (</a:t>
            </a:r>
            <a:r>
              <a:rPr lang="en-US" dirty="0" err="1"/>
              <a:t>lớn</a:t>
            </a:r>
            <a:r>
              <a:rPr lang="en-US" dirty="0"/>
              <a:t> </a:t>
            </a:r>
            <a:r>
              <a:rPr lang="en-US" dirty="0" err="1"/>
              <a:t>hơn</a:t>
            </a:r>
            <a:r>
              <a:rPr lang="en-US" dirty="0"/>
              <a:t> </a:t>
            </a:r>
            <a:r>
              <a:rPr lang="en-US" dirty="0" err="1"/>
              <a:t>hoặc</a:t>
            </a:r>
            <a:r>
              <a:rPr lang="en-US" dirty="0"/>
              <a:t> </a:t>
            </a:r>
            <a:r>
              <a:rPr lang="en-US" dirty="0" err="1"/>
              <a:t>bằng</a:t>
            </a:r>
            <a:r>
              <a:rPr lang="en-US" dirty="0"/>
              <a:t>), &lt; (</a:t>
            </a:r>
            <a:r>
              <a:rPr lang="en-US" dirty="0" err="1"/>
              <a:t>nhỏ</a:t>
            </a:r>
            <a:r>
              <a:rPr lang="en-US" dirty="0"/>
              <a:t> </a:t>
            </a:r>
            <a:r>
              <a:rPr lang="en-US" dirty="0" err="1"/>
              <a:t>hơn</a:t>
            </a:r>
            <a:r>
              <a:rPr lang="en-US" dirty="0"/>
              <a:t>), &lt;= (</a:t>
            </a:r>
            <a:r>
              <a:rPr lang="en-US" dirty="0" err="1"/>
              <a:t>nhỏ</a:t>
            </a:r>
            <a:r>
              <a:rPr lang="en-US" dirty="0"/>
              <a:t> </a:t>
            </a:r>
            <a:r>
              <a:rPr lang="en-US" dirty="0" err="1"/>
              <a:t>hơn</a:t>
            </a:r>
            <a:r>
              <a:rPr lang="en-US" dirty="0"/>
              <a:t> </a:t>
            </a:r>
            <a:r>
              <a:rPr lang="en-US" dirty="0" err="1"/>
              <a:t>hoặc</a:t>
            </a:r>
            <a:r>
              <a:rPr lang="en-US" dirty="0"/>
              <a:t> </a:t>
            </a:r>
            <a:r>
              <a:rPr lang="en-US" dirty="0" err="1"/>
              <a:t>bằng</a:t>
            </a:r>
            <a:r>
              <a:rPr lang="en-US" dirty="0"/>
              <a:t>).</a:t>
            </a:r>
          </a:p>
          <a:p>
            <a:pPr marL="0" indent="0">
              <a:buNone/>
              <a:defRPr/>
            </a:pPr>
            <a:r>
              <a:rPr lang="en-US" i="1" dirty="0" err="1"/>
              <a:t>Toán</a:t>
            </a:r>
            <a:r>
              <a:rPr lang="en-US" i="1" dirty="0"/>
              <a:t> </a:t>
            </a:r>
            <a:r>
              <a:rPr lang="en-US" i="1" dirty="0" err="1"/>
              <a:t>tử</a:t>
            </a:r>
            <a:r>
              <a:rPr lang="en-US" i="1" dirty="0"/>
              <a:t> logic</a:t>
            </a:r>
            <a:r>
              <a:rPr lang="en-US" dirty="0"/>
              <a:t>: </a:t>
            </a:r>
            <a:r>
              <a:rPr lang="en-US" dirty="0" err="1"/>
              <a:t>Kiểm</a:t>
            </a:r>
            <a:r>
              <a:rPr lang="en-US" dirty="0"/>
              <a:t> </a:t>
            </a:r>
            <a:r>
              <a:rPr lang="en-US" dirty="0" err="1"/>
              <a:t>tra</a:t>
            </a:r>
            <a:r>
              <a:rPr lang="en-US" i="1" dirty="0"/>
              <a:t> </a:t>
            </a:r>
            <a:r>
              <a:rPr lang="en-US" dirty="0" err="1"/>
              <a:t>điều</a:t>
            </a:r>
            <a:r>
              <a:rPr lang="en-US" dirty="0"/>
              <a:t> </a:t>
            </a:r>
            <a:r>
              <a:rPr lang="en-US" dirty="0" err="1"/>
              <a:t>kiện</a:t>
            </a:r>
            <a:r>
              <a:rPr lang="en-US" i="1" dirty="0"/>
              <a:t> </a:t>
            </a:r>
            <a:r>
              <a:rPr lang="en-US" dirty="0" err="1"/>
              <a:t>đúng</a:t>
            </a:r>
            <a:r>
              <a:rPr lang="en-US" dirty="0"/>
              <a:t> </a:t>
            </a:r>
            <a:r>
              <a:rPr lang="en-US" dirty="0" err="1"/>
              <a:t>của</a:t>
            </a:r>
            <a:r>
              <a:rPr lang="en-US" dirty="0"/>
              <a:t> </a:t>
            </a:r>
            <a:r>
              <a:rPr lang="en-US" dirty="0" err="1"/>
              <a:t>hai</a:t>
            </a:r>
            <a:r>
              <a:rPr lang="en-US" dirty="0"/>
              <a:t> </a:t>
            </a:r>
            <a:r>
              <a:rPr lang="en-US" dirty="0" err="1"/>
              <a:t>biểu</a:t>
            </a:r>
            <a:r>
              <a:rPr lang="en-US" dirty="0"/>
              <a:t> </a:t>
            </a:r>
            <a:r>
              <a:rPr lang="en-US" dirty="0" err="1"/>
              <a:t>thức</a:t>
            </a:r>
            <a:r>
              <a:rPr lang="en-US" dirty="0"/>
              <a:t>, </a:t>
            </a:r>
            <a:r>
              <a:rPr lang="en-US" dirty="0" err="1"/>
              <a:t>chúng</a:t>
            </a:r>
            <a:r>
              <a:rPr lang="en-US" dirty="0"/>
              <a:t> </a:t>
            </a:r>
            <a:r>
              <a:rPr lang="en-US" dirty="0" err="1"/>
              <a:t>thường</a:t>
            </a:r>
            <a:r>
              <a:rPr lang="en-US" i="1" dirty="0"/>
              <a:t> </a:t>
            </a:r>
            <a:r>
              <a:rPr lang="en-US" dirty="0" err="1"/>
              <a:t>được</a:t>
            </a:r>
            <a:r>
              <a:rPr lang="en-US" dirty="0"/>
              <a:t> </a:t>
            </a:r>
            <a:r>
              <a:rPr lang="en-US" dirty="0" err="1"/>
              <a:t>sử</a:t>
            </a:r>
            <a:r>
              <a:rPr lang="en-US" dirty="0"/>
              <a:t> </a:t>
            </a:r>
            <a:r>
              <a:rPr lang="en-US" dirty="0" err="1"/>
              <a:t>dụng</a:t>
            </a:r>
            <a:r>
              <a:rPr lang="en-US" dirty="0"/>
              <a:t> </a:t>
            </a:r>
            <a:r>
              <a:rPr lang="en-US" dirty="0" err="1"/>
              <a:t>cùng</a:t>
            </a:r>
            <a:r>
              <a:rPr lang="en-US" dirty="0"/>
              <a:t> </a:t>
            </a:r>
            <a:r>
              <a:rPr lang="en-US" dirty="0" err="1"/>
              <a:t>với</a:t>
            </a:r>
            <a:r>
              <a:rPr lang="en-US" dirty="0"/>
              <a:t> </a:t>
            </a:r>
            <a:r>
              <a:rPr lang="en-US" dirty="0" err="1"/>
              <a:t>các</a:t>
            </a:r>
            <a:r>
              <a:rPr lang="en-US" dirty="0"/>
              <a:t> </a:t>
            </a:r>
            <a:r>
              <a:rPr lang="en-US" dirty="0" err="1"/>
              <a:t>toán</a:t>
            </a:r>
            <a:r>
              <a:rPr lang="en-US" dirty="0"/>
              <a:t> </a:t>
            </a:r>
            <a:r>
              <a:rPr lang="en-US" dirty="0" err="1"/>
              <a:t>tử</a:t>
            </a:r>
            <a:r>
              <a:rPr lang="en-US" dirty="0"/>
              <a:t> so </a:t>
            </a:r>
            <a:r>
              <a:rPr lang="en-US" dirty="0" err="1"/>
              <a:t>sánh</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TRUE </a:t>
            </a:r>
            <a:r>
              <a:rPr lang="en-US" dirty="0" err="1"/>
              <a:t>hoặc</a:t>
            </a:r>
            <a:r>
              <a:rPr lang="en-US" dirty="0"/>
              <a:t> FALSE. </a:t>
            </a:r>
            <a:r>
              <a:rPr lang="en-US" dirty="0" err="1"/>
              <a:t>Các</a:t>
            </a:r>
            <a:r>
              <a:rPr lang="en-US" dirty="0"/>
              <a:t> </a:t>
            </a:r>
            <a:r>
              <a:rPr lang="en-US" dirty="0" err="1"/>
              <a:t>toán</a:t>
            </a:r>
            <a:r>
              <a:rPr lang="en-US" dirty="0"/>
              <a:t> </a:t>
            </a:r>
            <a:r>
              <a:rPr lang="en-US" dirty="0" err="1"/>
              <a:t>tử</a:t>
            </a:r>
            <a:r>
              <a:rPr lang="en-US" dirty="0"/>
              <a:t> logic </a:t>
            </a:r>
            <a:r>
              <a:rPr lang="en-US" dirty="0" err="1"/>
              <a:t>được</a:t>
            </a:r>
            <a:r>
              <a:rPr lang="en-US" dirty="0"/>
              <a:t> </a:t>
            </a:r>
            <a:r>
              <a:rPr lang="en-US" dirty="0" err="1"/>
              <a:t>cho</a:t>
            </a:r>
            <a:r>
              <a:rPr lang="en-US" dirty="0"/>
              <a:t> </a:t>
            </a:r>
            <a:r>
              <a:rPr lang="en-US" dirty="0" err="1"/>
              <a:t>trong</a:t>
            </a:r>
            <a:r>
              <a:rPr lang="en-US" dirty="0"/>
              <a:t> </a:t>
            </a:r>
            <a:r>
              <a:rPr lang="en-US" dirty="0" err="1"/>
              <a:t>bảng</a:t>
            </a:r>
            <a:r>
              <a:rPr lang="en-US" dirty="0"/>
              <a:t> 5.1 </a:t>
            </a:r>
            <a:r>
              <a:rPr lang="en-US" dirty="0" err="1"/>
              <a:t>sau</a:t>
            </a:r>
            <a:r>
              <a:rPr lang="en-US" dirty="0"/>
              <a:t>.</a:t>
            </a:r>
          </a:p>
          <a:p>
            <a:pPr marL="0" indent="0">
              <a:buNone/>
            </a:pPr>
            <a:endParaRPr lang="en-US" altLang="en-US"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28</a:t>
            </a:fld>
            <a:endParaRPr lang="en-US"/>
          </a:p>
        </p:txBody>
      </p:sp>
    </p:spTree>
    <p:extLst>
      <p:ext uri="{BB962C8B-B14F-4D97-AF65-F5344CB8AC3E}">
        <p14:creationId xmlns:p14="http://schemas.microsoft.com/office/powerpoint/2010/main" val="2049754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err="1"/>
              <a:t>Bảng</a:t>
            </a:r>
            <a:r>
              <a:rPr lang="en-US" altLang="en-US" dirty="0"/>
              <a:t> </a:t>
            </a:r>
            <a:r>
              <a:rPr lang="en-US" altLang="en-US" dirty="0" err="1"/>
              <a:t>các</a:t>
            </a:r>
            <a:r>
              <a:rPr lang="en-US" altLang="en-US" dirty="0"/>
              <a:t> </a:t>
            </a:r>
            <a:r>
              <a:rPr lang="en-US" altLang="en-US" dirty="0" err="1"/>
              <a:t>toán</a:t>
            </a:r>
            <a:r>
              <a:rPr lang="en-US" altLang="en-US" dirty="0"/>
              <a:t> </a:t>
            </a:r>
            <a:r>
              <a:rPr lang="en-US" altLang="en-US" dirty="0" err="1"/>
              <a:t>tử</a:t>
            </a:r>
            <a:r>
              <a:rPr lang="en-US" altLang="en-US" dirty="0"/>
              <a:t> logic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5410468"/>
              </p:ext>
            </p:extLst>
          </p:nvPr>
        </p:nvGraphicFramePr>
        <p:xfrm>
          <a:off x="533400" y="838200"/>
          <a:ext cx="8229600" cy="5334000"/>
        </p:xfrm>
        <a:graphic>
          <a:graphicData uri="http://schemas.openxmlformats.org/drawingml/2006/table">
            <a:tbl>
              <a:tblPr/>
              <a:tblGrid>
                <a:gridCol w="13716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tblGrid>
              <a:tr h="371475">
                <a:tc>
                  <a:txBody>
                    <a:bodyPr/>
                    <a:lstStyle>
                      <a:lvl1pPr marL="2159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2159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dirty="0" err="1">
                          <a:ln>
                            <a:noFill/>
                          </a:ln>
                          <a:solidFill>
                            <a:schemeClr val="tx1"/>
                          </a:solidFill>
                          <a:effectLst/>
                          <a:latin typeface="Times New Roman" pitchFamily="18" charset="0"/>
                          <a:cs typeface="Times New Roman" pitchFamily="18" charset="0"/>
                        </a:rPr>
                        <a:t>Toán</a:t>
                      </a:r>
                      <a:r>
                        <a:rPr kumimoji="0" lang="en-US" altLang="en-US" sz="2000" b="1" i="1"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1" i="1" u="none" strike="noStrike" cap="none" normalizeH="0" baseline="0" dirty="0" err="1">
                          <a:ln>
                            <a:noFill/>
                          </a:ln>
                          <a:solidFill>
                            <a:schemeClr val="tx1"/>
                          </a:solidFill>
                          <a:effectLst/>
                          <a:latin typeface="Times New Roman" pitchFamily="18" charset="0"/>
                          <a:cs typeface="Times New Roman" pitchFamily="18" charset="0"/>
                        </a:rPr>
                        <a:t>tử</a:t>
                      </a:r>
                      <a:endParaRPr kumimoji="0" lang="en-US" altLang="en-US" sz="2000" b="1" i="0" u="none" strike="noStrike" cap="none" normalizeH="0" baseline="0" dirty="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a:ln>
                            <a:noFill/>
                          </a:ln>
                          <a:solidFill>
                            <a:schemeClr val="tx1"/>
                          </a:solidFill>
                          <a:effectLst/>
                          <a:latin typeface="Times New Roman" pitchFamily="18" charset="0"/>
                          <a:cs typeface="Times New Roman" pitchFamily="18" charset="0"/>
                        </a:rPr>
                        <a:t>Ý nghĩa</a:t>
                      </a:r>
                      <a:endParaRPr kumimoji="0" lang="en-US" altLang="en-US" sz="2000" b="1" i="0" u="none" strike="noStrike" cap="none" normalizeH="0" baseline="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04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304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a:ln>
                            <a:noFill/>
                          </a:ln>
                          <a:solidFill>
                            <a:schemeClr val="tx1"/>
                          </a:solidFill>
                          <a:effectLst/>
                          <a:latin typeface="Times New Roman" pitchFamily="18" charset="0"/>
                          <a:cs typeface="Times New Roman" pitchFamily="18" charset="0"/>
                        </a:rPr>
                        <a:t>Ví dụ</a:t>
                      </a:r>
                      <a:endParaRPr kumimoji="0" lang="en-US" altLang="en-US" sz="2000" b="1" i="0" u="none" strike="noStrike" cap="none" normalizeH="0" baseline="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228725">
                <a:tc>
                  <a:txBody>
                    <a:bodyPr/>
                    <a:lstStyle>
                      <a:lvl1pPr marL="762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7620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ALL</a:t>
                      </a:r>
                      <a:endParaRPr kumimoji="0" lang="en-US" altLang="en-US" sz="2000" b="0" i="0" u="none" strike="noStrike" cap="none" normalizeH="0" baseline="0" dirty="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So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sánh</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vô</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hướng</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với</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tập</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các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của</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được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lấy</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từ</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câu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truy</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vấn</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con. ALL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TRUE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nếu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tất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các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trong</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vể</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TRUE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ngược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lại</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FALSE. </a:t>
                      </a:r>
                      <a:endParaRPr kumimoji="0" lang="en-US" altLang="en-US" sz="2000" b="0" i="0" u="none" strike="noStrike" cap="none" normalizeH="0" baseline="0" dirty="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635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635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5 &gt; ALL</a:t>
                      </a:r>
                      <a:endParaRPr kumimoji="0" lang="en-US" altLang="en-US" sz="2000" b="0" i="0" u="none" strike="noStrike" cap="none" normalizeH="0" baseline="0">
                        <a:ln>
                          <a:noFill/>
                        </a:ln>
                        <a:solidFill>
                          <a:schemeClr val="tx1"/>
                        </a:solidFill>
                        <a:effectLst/>
                        <a:latin typeface="Calibri" pitchFamily="34" charset="0"/>
                        <a:ea typeface="Arial" pitchFamily="34" charset="0"/>
                        <a:cs typeface="Times New Roman" pitchFamily="18" charset="0"/>
                      </a:endParaRPr>
                    </a:p>
                    <a:p>
                      <a:pPr marL="635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(SELECT id</a:t>
                      </a:r>
                      <a:endParaRPr kumimoji="0" lang="en-US" altLang="en-US" sz="2000" b="0" i="0" u="none" strike="noStrike" cap="none" normalizeH="0" baseline="0">
                        <a:ln>
                          <a:noFill/>
                        </a:ln>
                        <a:solidFill>
                          <a:schemeClr val="tx1"/>
                        </a:solidFill>
                        <a:effectLst/>
                        <a:latin typeface="Calibri" pitchFamily="34" charset="0"/>
                        <a:cs typeface="Times New Roman" pitchFamily="18" charset="0"/>
                      </a:endParaRPr>
                    </a:p>
                    <a:p>
                      <a:pPr marL="635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Arial" pitchFamily="34" charset="0"/>
                        </a:rPr>
                        <a:t>FROM sales)</a:t>
                      </a:r>
                      <a:endParaRPr kumimoji="0" lang="en-US" altLang="en-US" sz="2000" b="0" i="0" u="none" strike="noStrike" cap="none" normalizeH="0" baseline="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extLst>
                  <a:ext uri="{0D108BD9-81ED-4DB2-BD59-A6C34878D82A}">
                    <a16:rowId xmlns:a16="http://schemas.microsoft.com/office/drawing/2014/main" xmlns="" val="10001"/>
                  </a:ext>
                </a:extLst>
              </a:tr>
              <a:tr h="879475">
                <a:tc>
                  <a:txBody>
                    <a:bodyPr/>
                    <a:lstStyle>
                      <a:lvl1pPr marL="762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7620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AND</a:t>
                      </a:r>
                      <a:endParaRPr kumimoji="0" lang="en-US" altLang="en-US" sz="2000" b="0" i="0" u="none" strike="noStrike" cap="none" normalizeH="0" baseline="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Kết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hợp</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và</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so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sánh</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giữa</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hai</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biểu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thức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Boolean,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nếu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hai</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biểu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thức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đều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TRUE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thì</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nó</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TRUE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và</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ngược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lại</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nó</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FALSE.</a:t>
                      </a:r>
                      <a:endParaRPr kumimoji="0" lang="en-US" altLang="en-US" sz="2000" b="0" i="0" u="none" strike="noStrike" cap="none" normalizeH="0" baseline="0" dirty="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lvl1pPr marL="635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635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ea typeface="Arial" pitchFamily="34" charset="0"/>
                          <a:cs typeface="Times New Roman" pitchFamily="18" charset="0"/>
                        </a:rPr>
                        <a:t>5 &gt; 7 AND 6 &lt; 15</a:t>
                      </a:r>
                      <a:endParaRPr kumimoji="0" lang="en-US" altLang="en-US" sz="2000" b="0" i="0" u="none" strike="noStrike" cap="none" normalizeH="0" baseline="0">
                        <a:ln>
                          <a:noFill/>
                        </a:ln>
                        <a:solidFill>
                          <a:schemeClr val="tx1"/>
                        </a:solidFill>
                        <a:effectLst/>
                        <a:latin typeface="Calibri" pitchFamily="34" charset="0"/>
                        <a:ea typeface="Arial"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extLst>
                  <a:ext uri="{0D108BD9-81ED-4DB2-BD59-A6C34878D82A}">
                    <a16:rowId xmlns:a16="http://schemas.microsoft.com/office/drawing/2014/main" xmlns="" val="10002"/>
                  </a:ext>
                </a:extLst>
              </a:tr>
              <a:tr h="2005013">
                <a:tc>
                  <a:txBody>
                    <a:bodyPr/>
                    <a:lstStyle>
                      <a:lvl1pPr marL="762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7620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ANY</a:t>
                      </a:r>
                      <a:endParaRPr kumimoji="0" lang="en-US" altLang="en-US" sz="2000" b="0" i="0" u="none" strike="noStrike" cap="none" normalizeH="0" baseline="0">
                        <a:ln>
                          <a:noFill/>
                        </a:ln>
                        <a:solidFill>
                          <a:schemeClr val="tx1"/>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So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sánh</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vô</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hướng</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với</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tập</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các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của</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được</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lấy</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từ</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câu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truy</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vấn</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con.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Nó</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sẽ</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TRUE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nếu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có</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bất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cứ</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nào</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trong</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TRUE.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Nếu</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không</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có</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một</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nào</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TRUE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thì</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nó</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trả</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về</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giá</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trị</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FALSE. ANY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tương</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tự</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như</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toán</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chemeClr val="tx1"/>
                          </a:solidFill>
                          <a:effectLst/>
                          <a:latin typeface="Times New Roman" pitchFamily="18" charset="0"/>
                          <a:cs typeface="Times New Roman" pitchFamily="18" charset="0"/>
                        </a:rPr>
                        <a:t>tử</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ALL</a:t>
                      </a:r>
                      <a:endParaRPr kumimoji="0" lang="en-US" altLang="en-US" sz="2000" b="0" i="0" u="none" strike="noStrike" cap="none" normalizeH="0" baseline="0" dirty="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635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635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5 &gt; ANY</a:t>
                      </a:r>
                      <a:endParaRPr kumimoji="0" lang="en-US" altLang="en-US" sz="2000" b="0" i="0" u="none" strike="noStrike" cap="none" normalizeH="0" baseline="0" dirty="0">
                        <a:ln>
                          <a:noFill/>
                        </a:ln>
                        <a:solidFill>
                          <a:schemeClr val="tx1"/>
                        </a:solidFill>
                        <a:effectLst/>
                        <a:latin typeface="Calibri" pitchFamily="34" charset="0"/>
                        <a:ea typeface="Arial" pitchFamily="34" charset="0"/>
                        <a:cs typeface="Times New Roman" pitchFamily="18" charset="0"/>
                      </a:endParaRPr>
                    </a:p>
                    <a:p>
                      <a:pPr marL="635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(SELECT </a:t>
                      </a:r>
                      <a:r>
                        <a:rPr kumimoji="0" lang="en-US" altLang="en-US" sz="2000" b="0" i="0" u="none" strike="noStrike" cap="none" normalizeH="0" baseline="0" dirty="0" err="1">
                          <a:ln>
                            <a:noFill/>
                          </a:ln>
                          <a:solidFill>
                            <a:schemeClr val="tx1"/>
                          </a:solidFill>
                          <a:effectLst/>
                          <a:latin typeface="Times New Roman" pitchFamily="18" charset="0"/>
                          <a:ea typeface="Arial" pitchFamily="34" charset="0"/>
                          <a:cs typeface="Times New Roman" pitchFamily="18" charset="0"/>
                        </a:rPr>
                        <a:t>qty</a:t>
                      </a:r>
                      <a:endParaRPr kumimoji="0" lang="en-US" altLang="en-US" sz="2000" b="0" i="0" u="none" strike="noStrike" cap="none" normalizeH="0" baseline="0" dirty="0">
                        <a:ln>
                          <a:noFill/>
                        </a:ln>
                        <a:solidFill>
                          <a:schemeClr val="tx1"/>
                        </a:solidFill>
                        <a:effectLst/>
                        <a:latin typeface="Calibri" pitchFamily="34" charset="0"/>
                        <a:cs typeface="Times New Roman" pitchFamily="18" charset="0"/>
                      </a:endParaRPr>
                    </a:p>
                    <a:p>
                      <a:pPr marL="635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cs typeface="Arial" pitchFamily="34" charset="0"/>
                        </a:rPr>
                        <a:t>FROM sales)</a:t>
                      </a:r>
                      <a:endParaRPr kumimoji="0" lang="en-US" altLang="en-US" sz="2000" b="0" i="0" u="none" strike="noStrike" cap="none" normalizeH="0" baseline="0" dirty="0">
                        <a:ln>
                          <a:noFill/>
                        </a:ln>
                        <a:solidFill>
                          <a:schemeClr val="tx1"/>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0902917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381000" y="838200"/>
            <a:ext cx="8610600" cy="5562600"/>
          </a:xfrm>
        </p:spPr>
        <p:txBody>
          <a:bodyPr>
            <a:normAutofit fontScale="92500" lnSpcReduction="20000"/>
          </a:bodyPr>
          <a:lstStyle/>
          <a:p>
            <a:pPr algn="just">
              <a:spcBef>
                <a:spcPct val="0"/>
              </a:spcBef>
              <a:buClr>
                <a:schemeClr val="folHlink"/>
              </a:buClr>
              <a:buFont typeface="Wingdings" panose="05000000000000000000" pitchFamily="2" charset="2"/>
              <a:buChar char="v"/>
            </a:pPr>
            <a:r>
              <a:rPr lang="en-US" altLang="ko-KR" sz="2200" dirty="0" err="1">
                <a:latin typeface="Tomaho"/>
                <a:ea typeface="Gulim"/>
                <a:cs typeface="Times New Roman" panose="02020603050405020304" pitchFamily="18" charset="0"/>
              </a:rPr>
              <a:t>Trình</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bày</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được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khái</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niệm</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về</a:t>
            </a:r>
            <a:r>
              <a:rPr lang="en-US" altLang="ko-KR" sz="2200" dirty="0">
                <a:latin typeface="Tomaho"/>
                <a:ea typeface="Gulim"/>
                <a:cs typeface="Times New Roman" panose="02020603050405020304" pitchFamily="18" charset="0"/>
              </a:rPr>
              <a:t> T- SQL, </a:t>
            </a:r>
            <a:r>
              <a:rPr lang="en-US" altLang="ko-KR" sz="2200" dirty="0" err="1">
                <a:latin typeface="Tomaho"/>
                <a:ea typeface="Gulim"/>
                <a:cs typeface="Times New Roman" panose="02020603050405020304" pitchFamily="18" charset="0"/>
              </a:rPr>
              <a:t>lợi</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ích</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của</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xử</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lý</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theo</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lô</a:t>
            </a:r>
            <a:r>
              <a:rPr lang="en-US" altLang="ko-KR" sz="2200" dirty="0">
                <a:latin typeface="Tomaho"/>
                <a:ea typeface="Gulim"/>
                <a:cs typeface="Times New Roman" panose="02020603050405020304" pitchFamily="18" charset="0"/>
              </a:rPr>
              <a:t>.</a:t>
            </a:r>
          </a:p>
          <a:p>
            <a:pPr algn="just">
              <a:spcBef>
                <a:spcPct val="0"/>
              </a:spcBef>
              <a:buClr>
                <a:schemeClr val="folHlink"/>
              </a:buClr>
              <a:buFont typeface="Wingdings" panose="05000000000000000000" pitchFamily="2" charset="2"/>
              <a:buChar char="v"/>
            </a:pPr>
            <a:r>
              <a:rPr lang="en-US" altLang="en-US" sz="2000" dirty="0" err="1"/>
              <a:t>Phân</a:t>
            </a:r>
            <a:r>
              <a:rPr lang="en-US" altLang="en-US" sz="2000" dirty="0"/>
              <a:t> </a:t>
            </a:r>
            <a:r>
              <a:rPr lang="en-US" altLang="en-US" sz="2000" dirty="0" err="1"/>
              <a:t>biệt</a:t>
            </a:r>
            <a:r>
              <a:rPr lang="en-US" altLang="en-US" sz="2000" dirty="0"/>
              <a:t> </a:t>
            </a:r>
            <a:r>
              <a:rPr lang="en-US" altLang="en-US" sz="2000" dirty="0" err="1"/>
              <a:t>được</a:t>
            </a:r>
            <a:r>
              <a:rPr lang="en-US" altLang="en-US" sz="2000" dirty="0"/>
              <a:t> </a:t>
            </a:r>
            <a:r>
              <a:rPr lang="en-US" altLang="en-US" sz="2000" dirty="0" err="1"/>
              <a:t>biến</a:t>
            </a:r>
            <a:r>
              <a:rPr lang="en-US" altLang="en-US" sz="2000" dirty="0"/>
              <a:t> </a:t>
            </a:r>
            <a:r>
              <a:rPr lang="en-US" altLang="en-US" sz="2000" dirty="0" err="1"/>
              <a:t>cục</a:t>
            </a:r>
            <a:r>
              <a:rPr lang="en-US" altLang="en-US" sz="2000" dirty="0"/>
              <a:t> </a:t>
            </a:r>
            <a:r>
              <a:rPr lang="en-US" altLang="en-US" sz="2000" dirty="0" err="1"/>
              <a:t>bộ</a:t>
            </a:r>
            <a:r>
              <a:rPr lang="en-US" altLang="en-US" sz="2000" dirty="0"/>
              <a:t> </a:t>
            </a:r>
            <a:r>
              <a:rPr lang="en-US" altLang="en-US" sz="2000" dirty="0" err="1"/>
              <a:t>và</a:t>
            </a:r>
            <a:r>
              <a:rPr lang="en-US" altLang="en-US" sz="2000" dirty="0"/>
              <a:t> </a:t>
            </a:r>
            <a:r>
              <a:rPr lang="en-US" altLang="en-US" sz="2000" dirty="0" err="1"/>
              <a:t>biến</a:t>
            </a:r>
            <a:r>
              <a:rPr lang="en-US" altLang="en-US" sz="2000" dirty="0"/>
              <a:t> </a:t>
            </a:r>
            <a:r>
              <a:rPr lang="en-US" altLang="en-US" sz="2000" dirty="0" err="1"/>
              <a:t>toàn</a:t>
            </a:r>
            <a:r>
              <a:rPr lang="en-US" altLang="en-US" sz="2000" dirty="0"/>
              <a:t> </a:t>
            </a:r>
            <a:r>
              <a:rPr lang="en-US" altLang="en-US" sz="2000" dirty="0" err="1"/>
              <a:t>cục</a:t>
            </a:r>
            <a:endParaRPr lang="en-US" altLang="en-US" sz="2000" dirty="0"/>
          </a:p>
          <a:p>
            <a:pPr algn="just">
              <a:spcBef>
                <a:spcPct val="0"/>
              </a:spcBef>
              <a:buClr>
                <a:schemeClr val="folHlink"/>
              </a:buClr>
              <a:buFont typeface="Wingdings" panose="05000000000000000000" pitchFamily="2" charset="2"/>
              <a:buChar char="v"/>
            </a:pPr>
            <a:r>
              <a:rPr lang="en-US" altLang="en-US" sz="2000" dirty="0" err="1"/>
              <a:t>Trình</a:t>
            </a:r>
            <a:r>
              <a:rPr lang="en-US" altLang="en-US" sz="2000" dirty="0"/>
              <a:t> </a:t>
            </a:r>
            <a:r>
              <a:rPr lang="en-US" altLang="en-US" sz="2000" dirty="0" err="1"/>
              <a:t>bày</a:t>
            </a:r>
            <a:r>
              <a:rPr lang="en-US" altLang="en-US" sz="2000" dirty="0"/>
              <a:t> </a:t>
            </a:r>
            <a:r>
              <a:rPr lang="en-US" altLang="en-US" sz="2000" dirty="0" err="1"/>
              <a:t>được</a:t>
            </a:r>
            <a:r>
              <a:rPr lang="en-US" altLang="en-US" sz="2000" dirty="0"/>
              <a:t> ý </a:t>
            </a:r>
            <a:r>
              <a:rPr lang="en-US" altLang="en-US" sz="2000" dirty="0" err="1"/>
              <a:t>nghĩa</a:t>
            </a:r>
            <a:r>
              <a:rPr lang="en-US" altLang="en-US" sz="2000" dirty="0"/>
              <a:t> </a:t>
            </a:r>
            <a:r>
              <a:rPr lang="en-US" altLang="en-US" sz="2000" dirty="0" err="1"/>
              <a:t>của</a:t>
            </a:r>
            <a:r>
              <a:rPr lang="en-US" altLang="en-US" sz="2000" dirty="0"/>
              <a:t> </a:t>
            </a:r>
            <a:r>
              <a:rPr lang="en-US" altLang="en-US" sz="2000" dirty="0" err="1"/>
              <a:t>một</a:t>
            </a:r>
            <a:r>
              <a:rPr lang="en-US" altLang="en-US" sz="2000" dirty="0"/>
              <a:t> </a:t>
            </a:r>
            <a:r>
              <a:rPr lang="en-US" altLang="en-US" sz="2000" dirty="0" err="1"/>
              <a:t>số</a:t>
            </a:r>
            <a:r>
              <a:rPr lang="en-US" altLang="en-US" sz="2000" dirty="0"/>
              <a:t> </a:t>
            </a:r>
            <a:r>
              <a:rPr lang="en-US" altLang="en-US" sz="2000" dirty="0" err="1"/>
              <a:t>biến</a:t>
            </a:r>
            <a:r>
              <a:rPr lang="en-US" altLang="en-US" sz="2000" dirty="0"/>
              <a:t> </a:t>
            </a:r>
            <a:r>
              <a:rPr lang="en-US" altLang="en-US" sz="2000" err="1"/>
              <a:t>toàn</a:t>
            </a:r>
            <a:r>
              <a:rPr lang="en-US" altLang="en-US" sz="2000"/>
              <a:t> </a:t>
            </a:r>
            <a:r>
              <a:rPr lang="en-US" altLang="en-US" sz="2000" smtClean="0"/>
              <a:t>cục</a:t>
            </a:r>
          </a:p>
          <a:p>
            <a:pPr algn="just">
              <a:spcBef>
                <a:spcPct val="0"/>
              </a:spcBef>
              <a:buClr>
                <a:schemeClr val="folHlink"/>
              </a:buClr>
              <a:buFont typeface="Wingdings" panose="05000000000000000000" pitchFamily="2" charset="2"/>
              <a:buChar char="v"/>
            </a:pPr>
            <a:r>
              <a:rPr lang="en-US" altLang="ko-KR" sz="2000">
                <a:latin typeface="Tomaho"/>
                <a:ea typeface="Gulim"/>
                <a:cs typeface="Times New Roman" panose="02020603050405020304" pitchFamily="18" charset="0"/>
              </a:rPr>
              <a:t>Trình bày được định nghĩa, tác dụng của chỉ mục</a:t>
            </a:r>
          </a:p>
          <a:p>
            <a:pPr algn="just">
              <a:spcBef>
                <a:spcPct val="0"/>
              </a:spcBef>
              <a:buClr>
                <a:schemeClr val="folHlink"/>
              </a:buClr>
              <a:buFont typeface="Wingdings" panose="05000000000000000000" pitchFamily="2" charset="2"/>
              <a:buChar char="v"/>
            </a:pPr>
            <a:r>
              <a:rPr lang="en-US" altLang="ko-KR" sz="2000">
                <a:latin typeface="Tomaho"/>
                <a:ea typeface="Gulim"/>
                <a:cs typeface="Times New Roman" panose="02020603050405020304" pitchFamily="18" charset="0"/>
              </a:rPr>
              <a:t>Phân biệt các loại chỉ mục (chỉ mục thông thường và </a:t>
            </a:r>
            <a:r>
              <a:rPr lang="en-US" altLang="ko-KR" sz="2000">
                <a:latin typeface="Tomaho"/>
                <a:ea typeface="Batang"/>
                <a:cs typeface="Times New Roman" panose="02020603050405020304" pitchFamily="18" charset="0"/>
              </a:rPr>
              <a:t>toàn văn</a:t>
            </a:r>
            <a:r>
              <a:rPr lang="en-US" altLang="ko-KR" sz="2000">
                <a:latin typeface="Tomaho"/>
                <a:ea typeface="Gulim"/>
                <a:cs typeface="Times New Roman" panose="02020603050405020304" pitchFamily="18" charset="0"/>
              </a:rPr>
              <a:t>).</a:t>
            </a:r>
            <a:endParaRPr lang="en-US" altLang="ko-KR" sz="2000">
              <a:latin typeface="Tomaho"/>
              <a:ea typeface="Batang"/>
              <a:cs typeface="Times New Roman" panose="02020603050405020304" pitchFamily="18" charset="0"/>
            </a:endParaRPr>
          </a:p>
          <a:p>
            <a:pPr algn="just">
              <a:spcBef>
                <a:spcPct val="0"/>
              </a:spcBef>
              <a:buClr>
                <a:schemeClr val="folHlink"/>
              </a:buClr>
              <a:buFont typeface="Wingdings" panose="05000000000000000000" pitchFamily="2" charset="2"/>
              <a:buChar char="v"/>
            </a:pPr>
            <a:r>
              <a:rPr lang="en-US" altLang="ko-KR" sz="2000">
                <a:latin typeface="Tomaho"/>
                <a:ea typeface="Gulim"/>
                <a:cs typeface="Times New Roman" panose="02020603050405020304" pitchFamily="18" charset="0"/>
              </a:rPr>
              <a:t>Tạo chỉ mục thông thường:</a:t>
            </a:r>
            <a:r>
              <a:rPr lang="en-US" altLang="ko-KR" sz="2000">
                <a:latin typeface="Tomaho"/>
                <a:ea typeface="Batang"/>
                <a:cs typeface="Times New Roman" panose="02020603050405020304" pitchFamily="18" charset="0"/>
              </a:rPr>
              <a:t> Clustered v</a:t>
            </a:r>
            <a:r>
              <a:rPr lang="en-US" altLang="ko-KR" sz="2000">
                <a:latin typeface="Tomaho"/>
                <a:ea typeface="Gulim"/>
                <a:cs typeface="Times New Roman" panose="02020603050405020304" pitchFamily="18" charset="0"/>
              </a:rPr>
              <a:t>à </a:t>
            </a:r>
            <a:r>
              <a:rPr lang="en-US" altLang="ko-KR" sz="2000">
                <a:latin typeface="Tomaho"/>
                <a:ea typeface="Batang"/>
                <a:cs typeface="Times New Roman" panose="02020603050405020304" pitchFamily="18" charset="0"/>
              </a:rPr>
              <a:t>Non-Clustered; toàn văn (FULLTEXT)</a:t>
            </a:r>
            <a:endParaRPr lang="en-US" altLang="ko-KR" sz="2000">
              <a:latin typeface="Tomaho"/>
              <a:ea typeface="Gulim"/>
              <a:cs typeface="Times New Roman" panose="02020603050405020304" pitchFamily="18" charset="0"/>
            </a:endParaRPr>
          </a:p>
          <a:p>
            <a:pPr algn="just">
              <a:spcBef>
                <a:spcPct val="0"/>
              </a:spcBef>
              <a:buClr>
                <a:schemeClr val="folHlink"/>
              </a:buClr>
              <a:buFont typeface="Wingdings" panose="05000000000000000000" pitchFamily="2" charset="2"/>
              <a:buChar char="v"/>
            </a:pPr>
            <a:r>
              <a:rPr lang="en-US" altLang="ko-KR" sz="2200" smtClean="0">
                <a:latin typeface="Tomaho"/>
                <a:ea typeface="Batang"/>
                <a:cs typeface="Times New Roman" panose="02020603050405020304" pitchFamily="18" charset="0"/>
              </a:rPr>
              <a:t>Biết </a:t>
            </a:r>
            <a:r>
              <a:rPr lang="en-US" altLang="ko-KR" sz="2200" dirty="0" err="1">
                <a:latin typeface="Tomaho"/>
                <a:ea typeface="Batang"/>
                <a:cs typeface="Times New Roman" panose="02020603050405020304" pitchFamily="18" charset="0"/>
              </a:rPr>
              <a:t>cách</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lựa</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chọn</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kiểu</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dữ</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liệu</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cho</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phù</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hợp</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với</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dữ</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liệu</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thực</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tế</a:t>
            </a:r>
            <a:r>
              <a:rPr lang="en-US" altLang="ko-KR" sz="2200" dirty="0">
                <a:latin typeface="Tomaho"/>
                <a:ea typeface="Batang"/>
                <a:cs typeface="Times New Roman" panose="02020603050405020304" pitchFamily="18" charset="0"/>
              </a:rPr>
              <a:t>.</a:t>
            </a:r>
          </a:p>
          <a:p>
            <a:pPr algn="just">
              <a:spcBef>
                <a:spcPct val="0"/>
              </a:spcBef>
              <a:buClr>
                <a:schemeClr val="folHlink"/>
              </a:buClr>
              <a:buFont typeface="Wingdings" panose="05000000000000000000" pitchFamily="2" charset="2"/>
              <a:buChar char="v"/>
            </a:pPr>
            <a:r>
              <a:rPr lang="en-US" altLang="ko-KR" sz="2200" dirty="0" err="1">
                <a:latin typeface="Tomaho"/>
                <a:ea typeface="Batang"/>
                <a:cs typeface="Times New Roman" panose="02020603050405020304" pitchFamily="18" charset="0"/>
              </a:rPr>
              <a:t>Biết</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cách</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khai</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báo</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và</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sử</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dụng</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biến</a:t>
            </a:r>
            <a:r>
              <a:rPr lang="en-US" altLang="ko-KR" sz="2200" dirty="0">
                <a:latin typeface="Tomaho"/>
                <a:ea typeface="Batang"/>
                <a:cs typeface="Times New Roman" panose="02020603050405020304" pitchFamily="18" charset="0"/>
              </a:rPr>
              <a:t>.</a:t>
            </a:r>
          </a:p>
          <a:p>
            <a:pPr algn="just">
              <a:spcBef>
                <a:spcPct val="0"/>
              </a:spcBef>
              <a:buClr>
                <a:schemeClr val="folHlink"/>
              </a:buClr>
              <a:buFont typeface="Wingdings" panose="05000000000000000000" pitchFamily="2" charset="2"/>
              <a:buChar char="v"/>
            </a:pPr>
            <a:r>
              <a:rPr lang="en-US" altLang="ko-KR" sz="2200" dirty="0" err="1">
                <a:latin typeface="Tomaho"/>
                <a:ea typeface="Gulim"/>
                <a:cs typeface="Times New Roman" panose="02020603050405020304" pitchFamily="18" charset="0"/>
              </a:rPr>
              <a:t>Phân</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biệt</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nguyên</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tắc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hoạt</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động</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của</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các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cấu</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trúc</a:t>
            </a:r>
            <a:r>
              <a:rPr lang="en-US" altLang="ko-KR" sz="2200" dirty="0">
                <a:latin typeface="Tomaho"/>
                <a:ea typeface="Gulim"/>
                <a:cs typeface="Times New Roman" panose="02020603050405020304" pitchFamily="18" charset="0"/>
              </a:rPr>
              <a:t> </a:t>
            </a:r>
            <a:r>
              <a:rPr lang="en-US" altLang="ko-KR" sz="2200" dirty="0" err="1">
                <a:latin typeface="Tomaho"/>
                <a:ea typeface="Gulim"/>
                <a:cs typeface="Times New Roman" panose="02020603050405020304" pitchFamily="18" charset="0"/>
              </a:rPr>
              <a:t>điều</a:t>
            </a:r>
            <a:r>
              <a:rPr lang="en-US" altLang="ko-KR" sz="2200" dirty="0">
                <a:latin typeface="Tomaho"/>
                <a:ea typeface="Gulim"/>
                <a:cs typeface="Times New Roman" panose="02020603050405020304" pitchFamily="18" charset="0"/>
              </a:rPr>
              <a:t> </a:t>
            </a:r>
            <a:r>
              <a:rPr lang="en-US" altLang="ko-KR" sz="2200" err="1">
                <a:latin typeface="Tomaho"/>
                <a:ea typeface="Gulim"/>
                <a:cs typeface="Times New Roman" panose="02020603050405020304" pitchFamily="18" charset="0"/>
              </a:rPr>
              <a:t>khiển</a:t>
            </a:r>
            <a:r>
              <a:rPr lang="en-US" altLang="ko-KR" sz="2200" smtClean="0">
                <a:latin typeface="Tomaho"/>
                <a:ea typeface="Gulim"/>
                <a:cs typeface="Times New Roman" panose="02020603050405020304" pitchFamily="18" charset="0"/>
              </a:rPr>
              <a:t>.</a:t>
            </a:r>
          </a:p>
          <a:p>
            <a:pPr algn="just">
              <a:spcBef>
                <a:spcPct val="0"/>
              </a:spcBef>
              <a:buClr>
                <a:schemeClr val="folHlink"/>
              </a:buClr>
              <a:buFont typeface="Wingdings" panose="05000000000000000000" pitchFamily="2" charset="2"/>
              <a:buChar char="v"/>
            </a:pPr>
            <a:r>
              <a:rPr lang="en-US" altLang="ko-KR" sz="2200">
                <a:latin typeface="Tomaho"/>
                <a:ea typeface="Gulim"/>
                <a:cs typeface="Times New Roman" panose="02020603050405020304" pitchFamily="18" charset="0"/>
              </a:rPr>
              <a:t>Ứng dụng tìm kiếm theo chỉ mục thông thường và chỉ mục toàn văn</a:t>
            </a:r>
          </a:p>
          <a:p>
            <a:pPr algn="just">
              <a:spcBef>
                <a:spcPct val="0"/>
              </a:spcBef>
              <a:buClr>
                <a:schemeClr val="folHlink"/>
              </a:buClr>
              <a:buFont typeface="Wingdings" panose="05000000000000000000" pitchFamily="2" charset="2"/>
              <a:buChar char="v"/>
            </a:pPr>
            <a:r>
              <a:rPr lang="en-US" altLang="ko-KR" sz="2200" smtClean="0">
                <a:latin typeface="Tomaho"/>
                <a:ea typeface="Batang"/>
                <a:cs typeface="Times New Roman" panose="02020603050405020304" pitchFamily="18" charset="0"/>
              </a:rPr>
              <a:t>Vận </a:t>
            </a:r>
            <a:r>
              <a:rPr lang="en-US" altLang="ko-KR" sz="2200" dirty="0" err="1">
                <a:latin typeface="Tomaho"/>
                <a:ea typeface="Batang"/>
                <a:cs typeface="Times New Roman" panose="02020603050405020304" pitchFamily="18" charset="0"/>
              </a:rPr>
              <a:t>dụng</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các</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cấu</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trúc</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điều</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khiển</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viết</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các</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đoạn</a:t>
            </a:r>
            <a:r>
              <a:rPr lang="en-US" altLang="ko-KR" sz="2200" dirty="0">
                <a:latin typeface="Tomaho"/>
                <a:ea typeface="Batang"/>
                <a:cs typeface="Times New Roman" panose="02020603050405020304" pitchFamily="18" charset="0"/>
              </a:rPr>
              <a:t> Scrips </a:t>
            </a:r>
            <a:r>
              <a:rPr lang="en-US" altLang="ko-KR" sz="2200" dirty="0" err="1">
                <a:latin typeface="Tomaho"/>
                <a:ea typeface="Batang"/>
                <a:cs typeface="Times New Roman" panose="02020603050405020304" pitchFamily="18" charset="0"/>
              </a:rPr>
              <a:t>đáp</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ứng</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yêu</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cầu</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thực</a:t>
            </a:r>
            <a:r>
              <a:rPr lang="en-US" altLang="ko-KR" sz="2200" dirty="0">
                <a:latin typeface="Tomaho"/>
                <a:ea typeface="Batang"/>
                <a:cs typeface="Times New Roman" panose="02020603050405020304" pitchFamily="18" charset="0"/>
              </a:rPr>
              <a:t> </a:t>
            </a:r>
            <a:r>
              <a:rPr lang="en-US" altLang="ko-KR" sz="2200" dirty="0" err="1">
                <a:latin typeface="Tomaho"/>
                <a:ea typeface="Batang"/>
                <a:cs typeface="Times New Roman" panose="02020603050405020304" pitchFamily="18" charset="0"/>
              </a:rPr>
              <a:t>tế</a:t>
            </a:r>
            <a:r>
              <a:rPr lang="en-US" altLang="ko-KR" sz="2200" dirty="0">
                <a:latin typeface="Tomaho"/>
                <a:ea typeface="Batang"/>
                <a:cs typeface="Times New Roman" panose="02020603050405020304" pitchFamily="18" charset="0"/>
              </a:rPr>
              <a:t>.</a:t>
            </a:r>
          </a:p>
          <a:p>
            <a:pPr algn="just">
              <a:spcBef>
                <a:spcPct val="0"/>
              </a:spcBef>
              <a:buClr>
                <a:schemeClr val="folHlink"/>
              </a:buClr>
              <a:buFont typeface="Wingdings" panose="05000000000000000000" pitchFamily="2" charset="2"/>
              <a:buChar char="v"/>
            </a:pPr>
            <a:r>
              <a:rPr lang="en-US" altLang="en-US" sz="2000" dirty="0" err="1"/>
              <a:t>Hình</a:t>
            </a:r>
            <a:r>
              <a:rPr lang="en-US" altLang="en-US" sz="2000" dirty="0"/>
              <a:t> </a:t>
            </a:r>
            <a:r>
              <a:rPr lang="en-US" altLang="en-US" sz="2000" dirty="0" err="1"/>
              <a:t>thành</a:t>
            </a:r>
            <a:r>
              <a:rPr lang="en-US" altLang="en-US" sz="2000" dirty="0"/>
              <a:t> </a:t>
            </a:r>
            <a:r>
              <a:rPr lang="en-US" altLang="en-US" sz="2000" dirty="0" err="1"/>
              <a:t>được</a:t>
            </a:r>
            <a:r>
              <a:rPr lang="en-US" altLang="en-US" sz="2000" dirty="0"/>
              <a:t> </a:t>
            </a:r>
            <a:r>
              <a:rPr lang="en-US" altLang="en-US" sz="2000" dirty="0" err="1"/>
              <a:t>kỹ</a:t>
            </a:r>
            <a:r>
              <a:rPr lang="en-US" altLang="en-US" sz="2000" dirty="0"/>
              <a:t> </a:t>
            </a:r>
            <a:r>
              <a:rPr lang="en-US" altLang="en-US" sz="2000" dirty="0" err="1"/>
              <a:t>năng</a:t>
            </a:r>
            <a:r>
              <a:rPr lang="en-US" altLang="en-US" sz="2000" dirty="0"/>
              <a:t> </a:t>
            </a:r>
            <a:r>
              <a:rPr lang="en-US" altLang="en-US" sz="2000" dirty="0" err="1"/>
              <a:t>lập</a:t>
            </a:r>
            <a:r>
              <a:rPr lang="en-US" altLang="en-US" sz="2000" dirty="0"/>
              <a:t> </a:t>
            </a:r>
            <a:r>
              <a:rPr lang="en-US" altLang="en-US" sz="2000" dirty="0" err="1"/>
              <a:t>trình</a:t>
            </a:r>
            <a:r>
              <a:rPr lang="en-US" altLang="en-US" sz="2000" dirty="0"/>
              <a:t> </a:t>
            </a:r>
            <a:r>
              <a:rPr lang="en-US" altLang="en-US" sz="2000" dirty="0" err="1"/>
              <a:t>trên</a:t>
            </a:r>
            <a:r>
              <a:rPr lang="en-US" altLang="en-US" sz="2000" dirty="0"/>
              <a:t> </a:t>
            </a:r>
            <a:r>
              <a:rPr lang="en-US" altLang="en-US" sz="2000" dirty="0" err="1"/>
              <a:t>ngôn</a:t>
            </a:r>
            <a:r>
              <a:rPr lang="en-US" altLang="en-US" sz="2000" dirty="0"/>
              <a:t> </a:t>
            </a:r>
            <a:r>
              <a:rPr lang="en-US" altLang="en-US" sz="2000" dirty="0" err="1"/>
              <a:t>ngữ</a:t>
            </a:r>
            <a:r>
              <a:rPr lang="en-US" altLang="en-US" sz="2000" dirty="0"/>
              <a:t> T-SQL</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dirty="0"/>
              <a:t>1.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tiêu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a:t>
            </a:fld>
            <a:endParaRPr lang="en-US"/>
          </a:p>
        </p:txBody>
      </p:sp>
    </p:spTree>
    <p:extLst>
      <p:ext uri="{BB962C8B-B14F-4D97-AF65-F5344CB8AC3E}">
        <p14:creationId xmlns:p14="http://schemas.microsoft.com/office/powerpoint/2010/main" val="2054228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Bảng các toán tử logic [2]</a:t>
            </a:r>
          </a:p>
        </p:txBody>
      </p:sp>
      <p:graphicFrame>
        <p:nvGraphicFramePr>
          <p:cNvPr id="4" name="Content Placeholder 3"/>
          <p:cNvGraphicFramePr>
            <a:graphicFrameLocks noGrp="1"/>
          </p:cNvGraphicFramePr>
          <p:nvPr>
            <p:ph idx="1"/>
          </p:nvPr>
        </p:nvGraphicFramePr>
        <p:xfrm>
          <a:off x="457200" y="1503363"/>
          <a:ext cx="8229600" cy="4856163"/>
        </p:xfrm>
        <a:graphic>
          <a:graphicData uri="http://schemas.openxmlformats.org/drawingml/2006/table">
            <a:tbl>
              <a:tblPr/>
              <a:tblGrid>
                <a:gridCol w="13716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tblGrid>
              <a:tr h="311150">
                <a:tc>
                  <a:txBody>
                    <a:bodyPr/>
                    <a:lstStyle>
                      <a:lvl1pPr marL="2159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2159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a:ln>
                            <a:noFill/>
                          </a:ln>
                          <a:solidFill>
                            <a:srgbClr val="FFFFFF"/>
                          </a:solidFill>
                          <a:effectLst/>
                          <a:latin typeface="Times New Roman" pitchFamily="18" charset="0"/>
                          <a:cs typeface="Times New Roman" pitchFamily="18" charset="0"/>
                        </a:rPr>
                        <a:t>Toán tử</a:t>
                      </a:r>
                      <a:endParaRPr kumimoji="0" lang="en-US" altLang="en-US" sz="2000" b="1" i="0" u="none" strike="noStrike" cap="none" normalizeH="0" baseline="0">
                        <a:ln>
                          <a:noFill/>
                        </a:ln>
                        <a:solidFill>
                          <a:srgbClr val="FFFFFF"/>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a:ln>
                            <a:noFill/>
                          </a:ln>
                          <a:solidFill>
                            <a:srgbClr val="FFFFFF"/>
                          </a:solidFill>
                          <a:effectLst/>
                          <a:latin typeface="Times New Roman" pitchFamily="18" charset="0"/>
                          <a:cs typeface="Times New Roman" pitchFamily="18" charset="0"/>
                        </a:rPr>
                        <a:t>Ý nghĩa</a:t>
                      </a:r>
                      <a:endParaRPr kumimoji="0" lang="en-US" altLang="en-US" sz="2000" b="1" i="0" u="none" strike="noStrike" cap="none" normalizeH="0" baseline="0">
                        <a:ln>
                          <a:noFill/>
                        </a:ln>
                        <a:solidFill>
                          <a:srgbClr val="FFFFFF"/>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04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304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a:ln>
                            <a:noFill/>
                          </a:ln>
                          <a:solidFill>
                            <a:srgbClr val="FFFFFF"/>
                          </a:solidFill>
                          <a:effectLst/>
                          <a:latin typeface="Times New Roman" pitchFamily="18" charset="0"/>
                          <a:cs typeface="Times New Roman" pitchFamily="18" charset="0"/>
                        </a:rPr>
                        <a:t>Ví dụ</a:t>
                      </a:r>
                      <a:endParaRPr kumimoji="0" lang="en-US" altLang="en-US" sz="2000" b="1" i="0" u="none" strike="noStrike" cap="none" normalizeH="0" baseline="0">
                        <a:ln>
                          <a:noFill/>
                        </a:ln>
                        <a:solidFill>
                          <a:srgbClr val="FFFFFF"/>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362075">
                <a:tc>
                  <a:txBody>
                    <a:bodyPr/>
                    <a:lstStyle>
                      <a:lvl1pPr marL="762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7620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BETWEEN</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Kiểm tra giá trị có nằm giữa phạm vi được chỉ </a:t>
                      </a:r>
                      <a:r>
                        <a:rPr kumimoji="0" lang="en-US" altLang="en-US" sz="2000" b="0" i="0" u="none" strike="noStrike" cap="none" normalizeH="0" baseline="0">
                          <a:ln>
                            <a:noFill/>
                          </a:ln>
                          <a:solidFill>
                            <a:srgbClr val="000000"/>
                          </a:solidFill>
                          <a:effectLst/>
                          <a:latin typeface="Perpetua" pitchFamily="18" charset="0"/>
                          <a:cs typeface="Times New Roman" pitchFamily="18" charset="0"/>
                        </a:rPr>
                        <a:t>định hay không. Trả về giá trị TRUE nếu nó nằm trong khoảng giá trị đó và ngược lại trả giá false</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p>
                      <a:pPr marL="50800" marR="0" lvl="0" indent="0" algn="l" defTabSz="914400" rtl="0" eaLnBrk="1" fontAlgn="base" latinLnBrk="0" hangingPunct="1">
                        <a:lnSpc>
                          <a:spcPct val="125000"/>
                        </a:lnSpc>
                        <a:spcBef>
                          <a:spcPct val="0"/>
                        </a:spcBef>
                        <a:spcAft>
                          <a:spcPts val="1000"/>
                        </a:spcAft>
                        <a:buClrTx/>
                        <a:buSzTx/>
                        <a:buFontTx/>
                        <a:buNone/>
                        <a:tabLst/>
                      </a:pP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5 beteween (3 and 10)</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extLst>
                  <a:ext uri="{0D108BD9-81ED-4DB2-BD59-A6C34878D82A}">
                    <a16:rowId xmlns:a16="http://schemas.microsoft.com/office/drawing/2014/main" xmlns="" val="10001"/>
                  </a:ext>
                </a:extLst>
              </a:tr>
              <a:tr h="933450">
                <a:tc>
                  <a:txBody>
                    <a:bodyPr/>
                    <a:lstStyle>
                      <a:lvl1pPr marL="762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7620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EXISTS</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Kiểm tra xem có giá trị nào trả về khi thực hiện một câu truy vấn. Nếu có thì trả về True, ngược lại trả về false</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Exists (select * from test)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extLst>
                  <a:ext uri="{0D108BD9-81ED-4DB2-BD59-A6C34878D82A}">
                    <a16:rowId xmlns:a16="http://schemas.microsoft.com/office/drawing/2014/main" xmlns="" val="10002"/>
                  </a:ext>
                </a:extLst>
              </a:tr>
              <a:tr h="1681163">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Kiểm tra xem một giá trị có tồn tại trong một tập các giá trị hay không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“HS001” in (select maHS from tblHocSinh)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65274018"/>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Bảng các toán tử logic [3]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5367785"/>
              </p:ext>
            </p:extLst>
          </p:nvPr>
        </p:nvGraphicFramePr>
        <p:xfrm>
          <a:off x="457200" y="838200"/>
          <a:ext cx="8229600" cy="5608003"/>
        </p:xfrm>
        <a:graphic>
          <a:graphicData uri="http://schemas.openxmlformats.org/drawingml/2006/table">
            <a:tbl>
              <a:tblPr/>
              <a:tblGrid>
                <a:gridCol w="1676400">
                  <a:extLst>
                    <a:ext uri="{9D8B030D-6E8A-4147-A177-3AD203B41FA5}">
                      <a16:colId xmlns:a16="http://schemas.microsoft.com/office/drawing/2014/main" xmlns="" val="20000"/>
                    </a:ext>
                  </a:extLst>
                </a:gridCol>
                <a:gridCol w="50292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tblGrid>
              <a:tr h="349250">
                <a:tc>
                  <a:txBody>
                    <a:bodyPr/>
                    <a:lstStyle>
                      <a:lvl1pPr marL="2159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2159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dirty="0" err="1">
                          <a:ln>
                            <a:noFill/>
                          </a:ln>
                          <a:solidFill>
                            <a:srgbClr val="FFFFFF"/>
                          </a:solidFill>
                          <a:effectLst/>
                          <a:latin typeface="Times New Roman" pitchFamily="18" charset="0"/>
                          <a:cs typeface="Times New Roman" pitchFamily="18" charset="0"/>
                        </a:rPr>
                        <a:t>Toán</a:t>
                      </a:r>
                      <a:r>
                        <a:rPr kumimoji="0" lang="en-US" altLang="en-US" sz="2000" b="1" i="1" u="none" strike="noStrike" cap="none" normalizeH="0" baseline="0" dirty="0">
                          <a:ln>
                            <a:noFill/>
                          </a:ln>
                          <a:solidFill>
                            <a:srgbClr val="FFFFFF"/>
                          </a:solidFill>
                          <a:effectLst/>
                          <a:latin typeface="Times New Roman" pitchFamily="18" charset="0"/>
                          <a:cs typeface="Times New Roman" pitchFamily="18" charset="0"/>
                        </a:rPr>
                        <a:t> </a:t>
                      </a:r>
                      <a:r>
                        <a:rPr kumimoji="0" lang="en-US" altLang="en-US" sz="2000" b="1" i="1" u="none" strike="noStrike" cap="none" normalizeH="0" baseline="0" dirty="0" err="1">
                          <a:ln>
                            <a:noFill/>
                          </a:ln>
                          <a:solidFill>
                            <a:srgbClr val="FFFFFF"/>
                          </a:solidFill>
                          <a:effectLst/>
                          <a:latin typeface="Times New Roman" pitchFamily="18" charset="0"/>
                          <a:cs typeface="Times New Roman" pitchFamily="18" charset="0"/>
                        </a:rPr>
                        <a:t>tử</a:t>
                      </a:r>
                      <a:endParaRPr kumimoji="0" lang="en-US" altLang="en-US" sz="2000" b="1" i="0" u="none" strike="noStrike" cap="none" normalizeH="0" baseline="0" dirty="0">
                        <a:ln>
                          <a:noFill/>
                        </a:ln>
                        <a:solidFill>
                          <a:srgbClr val="FFFFFF"/>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a:ln>
                            <a:noFill/>
                          </a:ln>
                          <a:solidFill>
                            <a:srgbClr val="FFFFFF"/>
                          </a:solidFill>
                          <a:effectLst/>
                          <a:latin typeface="Times New Roman" pitchFamily="18" charset="0"/>
                          <a:cs typeface="Times New Roman" pitchFamily="18" charset="0"/>
                        </a:rPr>
                        <a:t>Ý nghĩa</a:t>
                      </a:r>
                      <a:endParaRPr kumimoji="0" lang="en-US" altLang="en-US" sz="2000" b="1" i="0" u="none" strike="noStrike" cap="none" normalizeH="0" baseline="0">
                        <a:ln>
                          <a:noFill/>
                        </a:ln>
                        <a:solidFill>
                          <a:srgbClr val="FFFFFF"/>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04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304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1" i="1" u="none" strike="noStrike" cap="none" normalizeH="0" baseline="0">
                          <a:ln>
                            <a:noFill/>
                          </a:ln>
                          <a:solidFill>
                            <a:srgbClr val="FFFFFF"/>
                          </a:solidFill>
                          <a:effectLst/>
                          <a:latin typeface="Times New Roman" pitchFamily="18" charset="0"/>
                          <a:cs typeface="Times New Roman" pitchFamily="18" charset="0"/>
                        </a:rPr>
                        <a:t>Ví dụ</a:t>
                      </a:r>
                      <a:endParaRPr kumimoji="0" lang="en-US" altLang="en-US" sz="2000" b="1" i="0" u="none" strike="noStrike" cap="none" normalizeH="0" baseline="0">
                        <a:ln>
                          <a:noFill/>
                        </a:ln>
                        <a:solidFill>
                          <a:srgbClr val="FFFFFF"/>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393825">
                <a:tc>
                  <a:txBody>
                    <a:bodyPr/>
                    <a:lstStyle>
                      <a:lvl1pPr marL="762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76200" marR="0" lvl="0" indent="0" algn="ctr" defTabSz="914400" rtl="0" eaLnBrk="1" fontAlgn="base" latinLnBrk="0" hangingPunct="1">
                        <a:lnSpc>
                          <a:spcPct val="125000"/>
                        </a:lnSpc>
                        <a:spcBef>
                          <a:spcPct val="0"/>
                        </a:spcBef>
                        <a:spcAft>
                          <a:spcPts val="1000"/>
                        </a:spcAft>
                        <a:buClrTx/>
                        <a:buSzTx/>
                        <a:buFontTx/>
                        <a:buNone/>
                        <a:tabLst/>
                      </a:pPr>
                      <a:r>
                        <a:rPr kumimoji="0" lang="en-US" altLang="en-US" sz="1800" b="0" i="0" u="none" strike="noStrike" cap="none" normalizeH="0" baseline="0">
                          <a:ln>
                            <a:noFill/>
                          </a:ln>
                          <a:solidFill>
                            <a:srgbClr val="000000"/>
                          </a:solidFill>
                          <a:effectLst/>
                          <a:latin typeface="Perpetua" pitchFamily="18" charset="0"/>
                        </a:rPr>
                        <a:t>LIKE</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Dùng để so khớp các giá trị với một mẫu theo từ khóa Like. Nó sẽ trả về true nếu khớp mẫu ngược lại trả về false. Ký tự % đại diện cho một dãy ký tự bất kỳ, _ đại diện cho 1 ký tự bất kỳ</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Select name from tblHocSinh where name like ‘% Anh’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extLst>
                  <a:ext uri="{0D108BD9-81ED-4DB2-BD59-A6C34878D82A}">
                    <a16:rowId xmlns:a16="http://schemas.microsoft.com/office/drawing/2014/main" xmlns="" val="10001"/>
                  </a:ext>
                </a:extLst>
              </a:tr>
              <a:tr h="854075">
                <a:tc>
                  <a:txBody>
                    <a:bodyPr/>
                    <a:lstStyle>
                      <a:lvl1pPr marL="762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76200" marR="0" lvl="0" indent="0" algn="ctr"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NOT</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Dùng để phủ định một biểu thức Boolean</a:t>
                      </a:r>
                      <a:endParaRPr kumimoji="0" lang="en-US" altLang="en-US" sz="2000" b="0" i="0" u="none" strike="noStrike" cap="none" normalizeH="0" baseline="0">
                        <a:ln>
                          <a:noFill/>
                        </a:ln>
                        <a:solidFill>
                          <a:srgbClr val="000000"/>
                        </a:solidFill>
                        <a:effectLst/>
                        <a:latin typeface="Calibri" pitchFamily="34" charset="0"/>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Not (3&lt;2)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extLst>
                  <a:ext uri="{0D108BD9-81ED-4DB2-BD59-A6C34878D82A}">
                    <a16:rowId xmlns:a16="http://schemas.microsoft.com/office/drawing/2014/main" xmlns="" val="10002"/>
                  </a:ext>
                </a:extLst>
              </a:tr>
              <a:tr h="1198563">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OR/And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Kết</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hợp</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và</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so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sánh</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giữa</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hai</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biểu</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000" b="0" i="0" u="none" strike="noStrike" cap="none" normalizeH="0" baseline="0" dirty="0" err="1">
                          <a:ln>
                            <a:noFill/>
                          </a:ln>
                          <a:solidFill>
                            <a:srgbClr val="000000"/>
                          </a:solidFill>
                          <a:effectLst/>
                          <a:latin typeface="Times New Roman" pitchFamily="18" charset="0"/>
                          <a:cs typeface="Times New Roman" pitchFamily="18" charset="0"/>
                        </a:rPr>
                        <a:t>thức</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Boolean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3 &gt; 5 or 6&lt;9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Perpetua"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Perpetua" pitchFamily="18" charset="0"/>
                        </a:rPr>
                        <a:t>3 &gt; 5 and 6&lt;9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extLst>
                  <a:ext uri="{0D108BD9-81ED-4DB2-BD59-A6C34878D82A}">
                    <a16:rowId xmlns:a16="http://schemas.microsoft.com/office/drawing/2014/main" xmlns="" val="10003"/>
                  </a:ext>
                </a:extLst>
              </a:tr>
              <a:tr h="1538288">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SOME/ANY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marL="50800"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50800" marR="0" lvl="0" indent="0" algn="l" defTabSz="914400" rtl="0" eaLnBrk="1" fontAlgn="base" latinLnBrk="0" hangingPunct="1">
                        <a:lnSpc>
                          <a:spcPct val="125000"/>
                        </a:lnSpc>
                        <a:spcBef>
                          <a:spcPct val="0"/>
                        </a:spcBef>
                        <a:spcAft>
                          <a:spcPts val="1000"/>
                        </a:spcAft>
                        <a:buClrTx/>
                        <a:buSzTx/>
                        <a:buFontTx/>
                        <a:buNone/>
                        <a:tabLst/>
                      </a:pPr>
                      <a:r>
                        <a:rPr kumimoji="0" lang="en-US" altLang="en-US" sz="2000" b="0" i="0" u="none" strike="noStrike" cap="none" normalizeH="0" baseline="0">
                          <a:ln>
                            <a:noFill/>
                          </a:ln>
                          <a:solidFill>
                            <a:srgbClr val="000000"/>
                          </a:solidFill>
                          <a:effectLst/>
                          <a:latin typeface="Times New Roman" pitchFamily="18" charset="0"/>
                          <a:cs typeface="Times New Roman" pitchFamily="18" charset="0"/>
                        </a:rPr>
                        <a:t>So sánh một giá trị vô hướng với một tập các giá trị của một cột  được lấy từ một câu truy vấn con.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CFCC"/>
                    </a:solidFill>
                  </a:tcPr>
                </a:tc>
                <a:tc>
                  <a:txBody>
                    <a:bodyPr/>
                    <a:lstStyle>
                      <a:lvl1pPr eaLnBrk="0" hangingPunct="0">
                        <a:spcBef>
                          <a:spcPts val="575"/>
                        </a:spcBef>
                        <a:buClr>
                          <a:schemeClr val="accent1"/>
                        </a:buClr>
                        <a:buSzPct val="85000"/>
                        <a:buFont typeface="Wingdings 2" pitchFamily="18" charset="2"/>
                        <a:defRPr sz="22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defRPr sz="20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defRPr>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defRPr>
                          <a:solidFill>
                            <a:schemeClr val="tx1"/>
                          </a:solidFill>
                          <a:latin typeface="Perpetua" pitchFamily="18" charset="0"/>
                        </a:defRPr>
                      </a:lvl4pPr>
                      <a:lvl5pPr marL="2057400" indent="-228600" eaLnBrk="0" hangingPunct="0">
                        <a:spcBef>
                          <a:spcPts val="375"/>
                        </a:spcBef>
                        <a:buClr>
                          <a:srgbClr val="A28E6A"/>
                        </a:buClr>
                        <a:defRPr>
                          <a:solidFill>
                            <a:schemeClr val="tx1"/>
                          </a:solidFill>
                          <a:latin typeface="Perpetua" pitchFamily="18" charset="0"/>
                        </a:defRPr>
                      </a:lvl5pPr>
                      <a:lvl6pPr marL="2514600" indent="-228600" eaLnBrk="0" fontAlgn="base" hangingPunct="0">
                        <a:spcBef>
                          <a:spcPts val="375"/>
                        </a:spcBef>
                        <a:spcAft>
                          <a:spcPct val="0"/>
                        </a:spcAft>
                        <a:buClr>
                          <a:srgbClr val="A28E6A"/>
                        </a:buClr>
                        <a:defRPr>
                          <a:solidFill>
                            <a:schemeClr val="tx1"/>
                          </a:solidFill>
                          <a:latin typeface="Perpetua" pitchFamily="18" charset="0"/>
                        </a:defRPr>
                      </a:lvl6pPr>
                      <a:lvl7pPr marL="2971800" indent="-228600" eaLnBrk="0" fontAlgn="base" hangingPunct="0">
                        <a:spcBef>
                          <a:spcPts val="375"/>
                        </a:spcBef>
                        <a:spcAft>
                          <a:spcPct val="0"/>
                        </a:spcAft>
                        <a:buClr>
                          <a:srgbClr val="A28E6A"/>
                        </a:buClr>
                        <a:defRPr>
                          <a:solidFill>
                            <a:schemeClr val="tx1"/>
                          </a:solidFill>
                          <a:latin typeface="Perpetua" pitchFamily="18" charset="0"/>
                        </a:defRPr>
                      </a:lvl7pPr>
                      <a:lvl8pPr marL="3429000" indent="-228600" eaLnBrk="0" fontAlgn="base" hangingPunct="0">
                        <a:spcBef>
                          <a:spcPts val="375"/>
                        </a:spcBef>
                        <a:spcAft>
                          <a:spcPct val="0"/>
                        </a:spcAft>
                        <a:buClr>
                          <a:srgbClr val="A28E6A"/>
                        </a:buClr>
                        <a:defRPr>
                          <a:solidFill>
                            <a:schemeClr val="tx1"/>
                          </a:solidFill>
                          <a:latin typeface="Perpetua" pitchFamily="18" charset="0"/>
                        </a:defRPr>
                      </a:lvl8pPr>
                      <a:lvl9pPr marL="3886200" indent="-228600" eaLnBrk="0" fontAlgn="base" hangingPunct="0">
                        <a:spcBef>
                          <a:spcPts val="375"/>
                        </a:spcBef>
                        <a:spcAft>
                          <a:spcPct val="0"/>
                        </a:spcAft>
                        <a:buClr>
                          <a:srgbClr val="A28E6A"/>
                        </a:buClr>
                        <a:defRPr>
                          <a:solidFill>
                            <a:schemeClr val="tx1"/>
                          </a:solidFill>
                          <a:latin typeface="Perpetu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9E7"/>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5632721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a:bodyPr>
          <a:lstStyle/>
          <a:p>
            <a:r>
              <a:rPr lang="en-US" altLang="en-US" i="1" dirty="0" err="1"/>
              <a:t>Toán</a:t>
            </a:r>
            <a:r>
              <a:rPr lang="en-US" altLang="en-US" i="1" dirty="0"/>
              <a:t> </a:t>
            </a:r>
            <a:r>
              <a:rPr lang="en-US" altLang="en-US" i="1" dirty="0" err="1"/>
              <a:t>tử</a:t>
            </a:r>
            <a:r>
              <a:rPr lang="en-US" altLang="en-US" dirty="0"/>
              <a:t> </a:t>
            </a:r>
            <a:r>
              <a:rPr lang="en-US" altLang="en-US" i="1" dirty="0" err="1"/>
              <a:t>ghép</a:t>
            </a:r>
            <a:r>
              <a:rPr lang="en-US" altLang="en-US" i="1" dirty="0"/>
              <a:t> </a:t>
            </a:r>
            <a:r>
              <a:rPr lang="en-US" altLang="en-US" i="1" dirty="0" err="1"/>
              <a:t>chuỗi</a:t>
            </a:r>
            <a:r>
              <a:rPr lang="en-US" altLang="en-US" i="1" dirty="0"/>
              <a:t> (+)</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ghép</a:t>
            </a:r>
            <a:r>
              <a:rPr lang="en-US" altLang="en-US" dirty="0"/>
              <a:t> </a:t>
            </a:r>
            <a:r>
              <a:rPr lang="en-US" altLang="en-US" dirty="0" err="1"/>
              <a:t>hai</a:t>
            </a:r>
            <a:r>
              <a:rPr lang="en-US" altLang="en-US" dirty="0"/>
              <a:t> </a:t>
            </a:r>
            <a:r>
              <a:rPr lang="en-US" altLang="en-US" dirty="0" err="1"/>
              <a:t>chuỗi</a:t>
            </a:r>
            <a:r>
              <a:rPr lang="en-US" altLang="en-US" dirty="0"/>
              <a:t> </a:t>
            </a:r>
            <a:r>
              <a:rPr lang="en-US" altLang="en-US" dirty="0" err="1"/>
              <a:t>với</a:t>
            </a:r>
            <a:r>
              <a:rPr lang="en-US" altLang="en-US" dirty="0"/>
              <a:t> </a:t>
            </a:r>
            <a:r>
              <a:rPr lang="en-US" altLang="en-US" dirty="0" err="1"/>
              <a:t>nhau</a:t>
            </a:r>
            <a:r>
              <a:rPr lang="en-US" altLang="en-US" dirty="0"/>
              <a:t> </a:t>
            </a:r>
            <a:r>
              <a:rPr lang="en-US" altLang="en-US" dirty="0" err="1"/>
              <a:t>thành</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Toán</a:t>
            </a:r>
            <a:r>
              <a:rPr lang="en-US" altLang="en-US" dirty="0"/>
              <a:t> </a:t>
            </a:r>
            <a:r>
              <a:rPr lang="en-US" altLang="en-US" dirty="0" err="1"/>
              <a:t>tử</a:t>
            </a:r>
            <a:r>
              <a:rPr lang="en-US" altLang="en-US" dirty="0"/>
              <a:t> </a:t>
            </a:r>
            <a:r>
              <a:rPr lang="en-US" altLang="en-US" dirty="0" err="1"/>
              <a:t>ghép</a:t>
            </a:r>
            <a:r>
              <a:rPr lang="en-US" altLang="en-US" dirty="0"/>
              <a:t> </a:t>
            </a:r>
            <a:r>
              <a:rPr lang="en-US" altLang="en-US" dirty="0" err="1"/>
              <a:t>chuỗi</a:t>
            </a:r>
            <a:r>
              <a:rPr lang="en-US" altLang="en-US" dirty="0"/>
              <a:t> </a:t>
            </a:r>
            <a:r>
              <a:rPr lang="en-US" altLang="en-US" dirty="0" err="1"/>
              <a:t>được</a:t>
            </a:r>
            <a:r>
              <a:rPr lang="en-US" altLang="en-US" dirty="0"/>
              <a:t> </a:t>
            </a:r>
            <a:r>
              <a:rPr lang="en-US" altLang="en-US" dirty="0" err="1"/>
              <a:t>dùng</a:t>
            </a:r>
            <a:r>
              <a:rPr lang="en-US" altLang="en-US" dirty="0"/>
              <a:t> </a:t>
            </a:r>
            <a:r>
              <a:rPr lang="en-US" altLang="en-US" dirty="0" err="1"/>
              <a:t>với</a:t>
            </a:r>
            <a:r>
              <a:rPr lang="en-US" altLang="en-US" dirty="0"/>
              <a:t> </a:t>
            </a:r>
            <a:r>
              <a:rPr lang="en-US" altLang="en-US" dirty="0" err="1"/>
              <a:t>các</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char, varchar, </a:t>
            </a:r>
            <a:r>
              <a:rPr lang="en-US" altLang="en-US" dirty="0" err="1"/>
              <a:t>nchar</a:t>
            </a:r>
            <a:r>
              <a:rPr lang="en-US" altLang="en-US" dirty="0"/>
              <a:t>, </a:t>
            </a:r>
            <a:r>
              <a:rPr lang="en-US" altLang="en-US" dirty="0" err="1"/>
              <a:t>nvarchar</a:t>
            </a:r>
            <a:r>
              <a:rPr lang="en-US" altLang="en-US" dirty="0"/>
              <a:t>, text, </a:t>
            </a:r>
            <a:r>
              <a:rPr lang="en-US" altLang="en-US" dirty="0" err="1"/>
              <a:t>và</a:t>
            </a:r>
            <a:r>
              <a:rPr lang="en-US" altLang="en-US" dirty="0"/>
              <a:t> </a:t>
            </a:r>
            <a:r>
              <a:rPr lang="en-US" altLang="en-US" dirty="0" err="1"/>
              <a:t>ntext</a:t>
            </a:r>
            <a:r>
              <a:rPr lang="en-US" altLang="en-US" dirty="0"/>
              <a:t>.</a:t>
            </a:r>
          </a:p>
          <a:p>
            <a:pPr marL="0" indent="0">
              <a:buNone/>
            </a:pPr>
            <a:r>
              <a:rPr lang="en-US" altLang="en-US" dirty="0"/>
              <a:t>	SELECT 'This' + ' is a test.'</a:t>
            </a:r>
          </a:p>
          <a:p>
            <a:r>
              <a:rPr lang="en-US" altLang="en-US" i="1" dirty="0" err="1"/>
              <a:t>Toán</a:t>
            </a:r>
            <a:r>
              <a:rPr lang="en-US" altLang="en-US" i="1" dirty="0"/>
              <a:t> </a:t>
            </a:r>
            <a:r>
              <a:rPr lang="en-US" altLang="en-US" i="1" dirty="0" err="1"/>
              <a:t>tử</a:t>
            </a:r>
            <a:r>
              <a:rPr lang="en-US" altLang="en-US" dirty="0"/>
              <a:t> </a:t>
            </a:r>
            <a:r>
              <a:rPr lang="en-US" altLang="en-US" i="1" dirty="0"/>
              <a:t>bit</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với</a:t>
            </a:r>
            <a:r>
              <a:rPr lang="en-US" altLang="en-US" dirty="0"/>
              <a:t> </a:t>
            </a:r>
            <a:r>
              <a:rPr lang="en-US" altLang="en-US" dirty="0" err="1"/>
              <a:t>các</a:t>
            </a:r>
            <a:r>
              <a:rPr lang="en-US" altLang="en-US" dirty="0"/>
              <a:t> bit-</a:t>
            </a:r>
            <a:r>
              <a:rPr lang="en-US" altLang="en-US" dirty="0" err="1"/>
              <a:t>lavel</a:t>
            </a:r>
            <a:r>
              <a:rPr lang="en-US" altLang="en-US" dirty="0"/>
              <a:t> </a:t>
            </a:r>
            <a:r>
              <a:rPr lang="en-US" altLang="en-US" dirty="0" err="1"/>
              <a:t>với</a:t>
            </a:r>
            <a:r>
              <a:rPr lang="en-US" altLang="en-US" dirty="0"/>
              <a:t> </a:t>
            </a:r>
            <a:r>
              <a:rPr lang="en-US" altLang="en-US" dirty="0" err="1"/>
              <a:t>các</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Integer. </a:t>
            </a:r>
            <a:r>
              <a:rPr lang="en-US" altLang="en-US" dirty="0" err="1"/>
              <a:t>Các</a:t>
            </a:r>
            <a:r>
              <a:rPr lang="en-US" altLang="en-US" dirty="0"/>
              <a:t> </a:t>
            </a:r>
            <a:r>
              <a:rPr lang="en-US" altLang="en-US" dirty="0" err="1"/>
              <a:t>toán</a:t>
            </a:r>
            <a:r>
              <a:rPr lang="en-US" altLang="en-US" dirty="0"/>
              <a:t> </a:t>
            </a:r>
            <a:r>
              <a:rPr lang="en-US" altLang="en-US" dirty="0" err="1"/>
              <a:t>tử</a:t>
            </a:r>
            <a:r>
              <a:rPr lang="en-US" altLang="en-US" dirty="0"/>
              <a:t> </a:t>
            </a:r>
            <a:r>
              <a:rPr lang="en-US" altLang="en-US" dirty="0" err="1"/>
              <a:t>đó</a:t>
            </a:r>
            <a:r>
              <a:rPr lang="en-US" altLang="en-US" dirty="0"/>
              <a:t> </a:t>
            </a:r>
            <a:r>
              <a:rPr lang="en-US" altLang="en-US" dirty="0" err="1"/>
              <a:t>được</a:t>
            </a:r>
            <a:r>
              <a:rPr lang="en-US" altLang="en-US" dirty="0"/>
              <a:t> </a:t>
            </a:r>
            <a:r>
              <a:rPr lang="en-US" altLang="en-US" dirty="0" err="1"/>
              <a:t>cho</a:t>
            </a:r>
            <a:r>
              <a:rPr lang="en-US" altLang="en-US" dirty="0"/>
              <a:t> </a:t>
            </a:r>
            <a:r>
              <a:rPr lang="en-US" altLang="en-US" dirty="0" err="1"/>
              <a:t>trong</a:t>
            </a:r>
            <a:r>
              <a:rPr lang="en-US" altLang="en-US" dirty="0"/>
              <a:t> </a:t>
            </a:r>
            <a:r>
              <a:rPr lang="en-US" altLang="en-US" dirty="0" err="1"/>
              <a:t>bảng</a:t>
            </a:r>
            <a:r>
              <a:rPr lang="en-US" altLang="en-US" dirty="0"/>
              <a:t> 5.2.</a:t>
            </a:r>
          </a:p>
          <a:p>
            <a:pPr marL="0" indent="0">
              <a:buNone/>
            </a:pPr>
            <a:endParaRPr lang="en-US" altLang="en-US"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2.1.2</a:t>
            </a:r>
            <a:r>
              <a:rPr lang="en-US"/>
              <a:t>. </a:t>
            </a:r>
            <a:r>
              <a:rPr lang="en-US">
                <a:latin typeface="Tahoma" panose="020B0604030504040204" pitchFamily="34" charset="0"/>
                <a:ea typeface="Tahoma" panose="020B0604030504040204" pitchFamily="34" charset="0"/>
                <a:cs typeface="Tahoma" panose="020B0604030504040204" pitchFamily="34" charset="0"/>
              </a:rPr>
              <a:t>Cách sử dụng biến, toán tử</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32</a:t>
            </a:fld>
            <a:endParaRPr lang="en-US"/>
          </a:p>
        </p:txBody>
      </p:sp>
    </p:spTree>
    <p:extLst>
      <p:ext uri="{BB962C8B-B14F-4D97-AF65-F5344CB8AC3E}">
        <p14:creationId xmlns:p14="http://schemas.microsoft.com/office/powerpoint/2010/main" val="3732167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indent="0">
              <a:lnSpc>
                <a:spcPct val="150000"/>
              </a:lnSpc>
              <a:spcBef>
                <a:spcPts val="580"/>
              </a:spcBef>
              <a:spcAft>
                <a:spcPts val="0"/>
              </a:spcAft>
              <a:buClr>
                <a:srgbClr val="090FF5"/>
              </a:buClr>
              <a:buSzPct val="90000"/>
              <a:buNone/>
              <a:tabLst>
                <a:tab pos="0" algn="l"/>
                <a:tab pos="177800" algn="l"/>
              </a:tabLst>
              <a:defRPr/>
            </a:pPr>
            <a:r>
              <a:rPr lang="en-US" b="1" dirty="0" err="1"/>
              <a:t>Cấu</a:t>
            </a:r>
            <a:r>
              <a:rPr lang="en-US" b="1" dirty="0"/>
              <a:t> </a:t>
            </a:r>
            <a:r>
              <a:rPr lang="en-US" b="1" dirty="0" err="1"/>
              <a:t>trúc</a:t>
            </a:r>
            <a:r>
              <a:rPr lang="en-US" b="1" dirty="0"/>
              <a:t> BEGIN..END</a:t>
            </a:r>
          </a:p>
          <a:p>
            <a:pPr marL="274320" indent="-274320">
              <a:lnSpc>
                <a:spcPct val="150000"/>
              </a:lnSpc>
              <a:spcBef>
                <a:spcPts val="580"/>
              </a:spcBef>
              <a:spcAft>
                <a:spcPts val="0"/>
              </a:spcAft>
              <a:buNone/>
              <a:defRPr/>
            </a:pPr>
            <a:r>
              <a:rPr lang="en-US" sz="2100" dirty="0">
                <a:latin typeface="Times New Roman" pitchFamily="18" charset="0"/>
                <a:cs typeface="Times New Roman" pitchFamily="18" charset="0"/>
              </a:rPr>
              <a:t>		</a:t>
            </a:r>
            <a:r>
              <a:rPr lang="en-US" dirty="0"/>
              <a:t>BEGIN...END : </a:t>
            </a:r>
            <a:r>
              <a:rPr lang="en-US" dirty="0" err="1"/>
              <a:t>Một</a:t>
            </a:r>
            <a:r>
              <a:rPr lang="en-US" dirty="0"/>
              <a:t> </a:t>
            </a:r>
            <a:r>
              <a:rPr lang="en-US" dirty="0" err="1"/>
              <a:t>tập</a:t>
            </a:r>
            <a:r>
              <a:rPr lang="en-US" dirty="0"/>
              <a:t> </a:t>
            </a:r>
            <a:r>
              <a:rPr lang="en-US" dirty="0" err="1"/>
              <a:t>lệnh</a:t>
            </a:r>
            <a:r>
              <a:rPr lang="en-US" dirty="0"/>
              <a:t> SQL </a:t>
            </a:r>
            <a:r>
              <a:rPr lang="en-US" dirty="0" err="1"/>
              <a:t>được</a:t>
            </a:r>
            <a:r>
              <a:rPr lang="en-US" dirty="0"/>
              <a:t> </a:t>
            </a:r>
            <a:r>
              <a:rPr lang="en-US" dirty="0" err="1"/>
              <a:t>thực</a:t>
            </a:r>
            <a:r>
              <a:rPr lang="en-US" dirty="0"/>
              <a:t> </a:t>
            </a:r>
            <a:r>
              <a:rPr lang="en-US" dirty="0" err="1"/>
              <a:t>thi</a:t>
            </a:r>
            <a:r>
              <a:rPr lang="en-US" dirty="0"/>
              <a:t> </a:t>
            </a:r>
            <a:r>
              <a:rPr lang="en-US" dirty="0" err="1"/>
              <a:t>sẽ</a:t>
            </a:r>
            <a:r>
              <a:rPr lang="en-US" dirty="0"/>
              <a:t> </a:t>
            </a:r>
            <a:r>
              <a:rPr lang="en-US" dirty="0" err="1"/>
              <a:t>được</a:t>
            </a:r>
            <a:r>
              <a:rPr lang="en-US" dirty="0"/>
              <a:t> </a:t>
            </a:r>
            <a:r>
              <a:rPr lang="en-US" dirty="0" err="1"/>
              <a:t>đặt</a:t>
            </a:r>
            <a:r>
              <a:rPr lang="en-US" dirty="0"/>
              <a:t> </a:t>
            </a:r>
            <a:r>
              <a:rPr lang="en-US" dirty="0" err="1"/>
              <a:t>trong</a:t>
            </a:r>
            <a:r>
              <a:rPr lang="en-US" dirty="0"/>
              <a:t> BEGIN..END. </a:t>
            </a:r>
          </a:p>
          <a:p>
            <a:pPr marL="274320" indent="-274320">
              <a:spcBef>
                <a:spcPts val="0"/>
              </a:spcBef>
              <a:spcAft>
                <a:spcPts val="0"/>
              </a:spcAft>
              <a:buNone/>
              <a:defRPr/>
            </a:pPr>
            <a:r>
              <a:rPr lang="en-US" dirty="0" err="1"/>
              <a:t>Cú</a:t>
            </a:r>
            <a:r>
              <a:rPr lang="en-US" dirty="0"/>
              <a:t> </a:t>
            </a:r>
            <a:r>
              <a:rPr lang="en-US" dirty="0" err="1"/>
              <a:t>pháp</a:t>
            </a:r>
            <a:r>
              <a:rPr lang="en-US" dirty="0"/>
              <a:t>:</a:t>
            </a:r>
          </a:p>
          <a:p>
            <a:pPr marL="274320" indent="-274320">
              <a:spcBef>
                <a:spcPts val="0"/>
              </a:spcBef>
              <a:spcAft>
                <a:spcPts val="0"/>
              </a:spcAft>
              <a:buNone/>
              <a:defRPr/>
            </a:pPr>
            <a:r>
              <a:rPr lang="en-US" dirty="0"/>
              <a:t> </a:t>
            </a:r>
            <a:r>
              <a:rPr lang="en-US" dirty="0">
                <a:latin typeface="Courier New" pitchFamily="49" charset="0"/>
              </a:rPr>
              <a:t>BEGIN</a:t>
            </a:r>
          </a:p>
          <a:p>
            <a:pPr marL="274320" indent="-274320">
              <a:spcBef>
                <a:spcPts val="0"/>
              </a:spcBef>
              <a:spcAft>
                <a:spcPts val="0"/>
              </a:spcAft>
              <a:buNone/>
              <a:defRPr/>
            </a:pPr>
            <a:r>
              <a:rPr lang="en-US" dirty="0">
                <a:latin typeface="Courier New" pitchFamily="49" charset="0"/>
              </a:rPr>
              <a:t>          </a:t>
            </a:r>
            <a:r>
              <a:rPr lang="en-US" dirty="0" err="1">
                <a:latin typeface="Courier New" pitchFamily="49" charset="0"/>
              </a:rPr>
              <a:t>lệnh</a:t>
            </a:r>
            <a:r>
              <a:rPr lang="en-US" dirty="0">
                <a:latin typeface="Courier New" pitchFamily="49" charset="0"/>
              </a:rPr>
              <a:t> | </a:t>
            </a:r>
            <a:r>
              <a:rPr lang="en-US" dirty="0" err="1">
                <a:latin typeface="Courier New" pitchFamily="49" charset="0"/>
              </a:rPr>
              <a:t>đoạn</a:t>
            </a:r>
            <a:r>
              <a:rPr lang="en-US" dirty="0">
                <a:latin typeface="Courier New" pitchFamily="49" charset="0"/>
              </a:rPr>
              <a:t> </a:t>
            </a:r>
            <a:r>
              <a:rPr lang="en-US" dirty="0" err="1">
                <a:latin typeface="Courier New" pitchFamily="49" charset="0"/>
              </a:rPr>
              <a:t>lệnh</a:t>
            </a:r>
            <a:endParaRPr lang="en-US" dirty="0">
              <a:latin typeface="Courier New" pitchFamily="49" charset="0"/>
            </a:endParaRPr>
          </a:p>
          <a:p>
            <a:pPr marL="274320" indent="-274320">
              <a:spcBef>
                <a:spcPts val="0"/>
              </a:spcBef>
              <a:spcAft>
                <a:spcPts val="0"/>
              </a:spcAft>
              <a:buNone/>
              <a:defRPr/>
            </a:pPr>
            <a:r>
              <a:rPr lang="en-US" dirty="0">
                <a:latin typeface="Courier New" pitchFamily="49" charset="0"/>
              </a:rPr>
              <a:t> END</a:t>
            </a:r>
          </a:p>
          <a:p>
            <a:pPr marL="0" indent="0">
              <a:lnSpc>
                <a:spcPct val="90000"/>
              </a:lnSpc>
              <a:spcBef>
                <a:spcPts val="580"/>
              </a:spcBef>
              <a:spcAft>
                <a:spcPts val="0"/>
              </a:spcAft>
              <a:buClr>
                <a:srgbClr val="090FF5"/>
              </a:buClr>
              <a:buSzPct val="90000"/>
              <a:buNone/>
              <a:tabLst>
                <a:tab pos="0" algn="l"/>
                <a:tab pos="177800" algn="l"/>
              </a:tabLst>
              <a:defRPr/>
            </a:pPr>
            <a:endParaRPr lang="en-US" sz="2100" dirty="0">
              <a:solidFill>
                <a:srgbClr val="0000FF"/>
              </a:solidFill>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smtClean="0"/>
              <a:t>. </a:t>
            </a:r>
            <a:r>
              <a:rPr lang="en-US" altLang="en-US" dirty="0" err="1">
                <a:latin typeface="Tahoma" pitchFamily="34" charset="0"/>
                <a:cs typeface="Tahoma" pitchFamily="34" charset="0"/>
              </a:rPr>
              <a:t>Các</a:t>
            </a:r>
            <a:r>
              <a:rPr lang="en-US" altLang="en-US" dirty="0">
                <a:latin typeface="Tahoma" pitchFamily="34" charset="0"/>
                <a:cs typeface="Tahoma" pitchFamily="34" charset="0"/>
              </a:rPr>
              <a:t> </a:t>
            </a:r>
            <a:r>
              <a:rPr lang="en-US" altLang="en-US" dirty="0" err="1">
                <a:latin typeface="Tahoma" pitchFamily="34" charset="0"/>
                <a:cs typeface="Tahoma" pitchFamily="34" charset="0"/>
              </a:rPr>
              <a:t>cấu</a:t>
            </a:r>
            <a:r>
              <a:rPr lang="en-US" altLang="en-US" dirty="0">
                <a:latin typeface="Tahoma" pitchFamily="34" charset="0"/>
                <a:cs typeface="Tahoma" pitchFamily="34" charset="0"/>
              </a:rPr>
              <a:t> </a:t>
            </a:r>
            <a:r>
              <a:rPr lang="en-US" altLang="en-US" dirty="0" err="1">
                <a:latin typeface="Tahoma" pitchFamily="34" charset="0"/>
                <a:cs typeface="Tahoma" pitchFamily="34" charset="0"/>
              </a:rPr>
              <a:t>trúc</a:t>
            </a:r>
            <a:r>
              <a:rPr lang="en-US" altLang="en-US" dirty="0">
                <a:latin typeface="Tahoma" pitchFamily="34" charset="0"/>
                <a:cs typeface="Tahoma" pitchFamily="34" charset="0"/>
              </a:rPr>
              <a:t> </a:t>
            </a:r>
            <a:r>
              <a:rPr lang="en-US" altLang="en-US" dirty="0" err="1">
                <a:latin typeface="Tahoma" pitchFamily="34" charset="0"/>
                <a:cs typeface="Tahoma" pitchFamily="34" charset="0"/>
              </a:rPr>
              <a:t>điều</a:t>
            </a:r>
            <a:r>
              <a:rPr lang="en-US" altLang="en-US" dirty="0">
                <a:latin typeface="Tahoma" pitchFamily="34" charset="0"/>
                <a:cs typeface="Tahoma" pitchFamily="34" charset="0"/>
              </a:rPr>
              <a:t> </a:t>
            </a:r>
            <a:r>
              <a:rPr lang="en-US" altLang="en-US" dirty="0" err="1">
                <a:latin typeface="Tahoma" pitchFamily="34" charset="0"/>
                <a:cs typeface="Tahoma" pitchFamily="34" charset="0"/>
              </a:rPr>
              <a:t>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33</a:t>
            </a:fld>
            <a:endParaRPr lang="en-US"/>
          </a:p>
        </p:txBody>
      </p:sp>
    </p:spTree>
    <p:extLst>
      <p:ext uri="{BB962C8B-B14F-4D97-AF65-F5344CB8AC3E}">
        <p14:creationId xmlns:p14="http://schemas.microsoft.com/office/powerpoint/2010/main" val="940776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indent="0">
              <a:lnSpc>
                <a:spcPct val="90000"/>
              </a:lnSpc>
              <a:spcBef>
                <a:spcPts val="580"/>
              </a:spcBef>
              <a:spcAft>
                <a:spcPts val="0"/>
              </a:spcAft>
              <a:buClr>
                <a:srgbClr val="090FF5"/>
              </a:buClr>
              <a:buSzPct val="90000"/>
              <a:buNone/>
              <a:tabLst>
                <a:tab pos="0" algn="l"/>
                <a:tab pos="177800" algn="l"/>
              </a:tabLst>
              <a:defRPr/>
            </a:pPr>
            <a:r>
              <a:rPr lang="en-US" b="1" dirty="0" err="1"/>
              <a:t>Cấu</a:t>
            </a:r>
            <a:r>
              <a:rPr lang="en-US" b="1" dirty="0"/>
              <a:t> </a:t>
            </a:r>
            <a:r>
              <a:rPr lang="en-US" b="1" dirty="0" err="1"/>
              <a:t>trúc</a:t>
            </a:r>
            <a:r>
              <a:rPr lang="en-US" b="1" dirty="0"/>
              <a:t> IF..ELSE</a:t>
            </a:r>
          </a:p>
          <a:p>
            <a:pPr marL="274320" indent="-274320">
              <a:lnSpc>
                <a:spcPct val="80000"/>
              </a:lnSpc>
              <a:spcBef>
                <a:spcPts val="580"/>
              </a:spcBef>
              <a:spcAft>
                <a:spcPts val="0"/>
              </a:spcAft>
              <a:buNone/>
              <a:defRPr/>
            </a:pPr>
            <a:r>
              <a:rPr lang="en-US" dirty="0"/>
              <a:t>IF...ELSE: </a:t>
            </a:r>
            <a:r>
              <a:rPr lang="en-US" dirty="0" err="1"/>
              <a:t>Chúng</a:t>
            </a:r>
            <a:r>
              <a:rPr lang="en-US" dirty="0"/>
              <a:t> ta </a:t>
            </a:r>
            <a:r>
              <a:rPr lang="en-US" dirty="0" err="1"/>
              <a:t>có</a:t>
            </a:r>
            <a:r>
              <a:rPr lang="en-US" dirty="0"/>
              <a:t> </a:t>
            </a:r>
            <a:r>
              <a:rPr lang="en-US" dirty="0" err="1"/>
              <a:t>thể</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tập</a:t>
            </a:r>
            <a:r>
              <a:rPr lang="en-US" dirty="0"/>
              <a:t> </a:t>
            </a:r>
            <a:r>
              <a:rPr lang="en-US" dirty="0" err="1" smtClean="0"/>
              <a:t>lệnh</a:t>
            </a:r>
            <a:r>
              <a:rPr lang="en-US" dirty="0" smtClean="0"/>
              <a:t> T- </a:t>
            </a:r>
            <a:r>
              <a:rPr lang="en-US" dirty="0"/>
              <a:t>SQL </a:t>
            </a:r>
            <a:r>
              <a:rPr lang="en-US" dirty="0" err="1"/>
              <a:t>khác</a:t>
            </a:r>
            <a:r>
              <a:rPr lang="en-US" dirty="0"/>
              <a:t> </a:t>
            </a:r>
            <a:r>
              <a:rPr lang="en-US" dirty="0" err="1"/>
              <a:t>nhau</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khác</a:t>
            </a:r>
            <a:r>
              <a:rPr lang="en-US" dirty="0"/>
              <a:t> </a:t>
            </a:r>
            <a:r>
              <a:rPr lang="en-US" dirty="0" err="1"/>
              <a:t>nhau</a:t>
            </a:r>
            <a:r>
              <a:rPr lang="en-US" dirty="0"/>
              <a:t>. </a:t>
            </a:r>
          </a:p>
          <a:p>
            <a:pPr marL="274320" indent="-274320">
              <a:lnSpc>
                <a:spcPct val="80000"/>
              </a:lnSpc>
              <a:spcBef>
                <a:spcPts val="580"/>
              </a:spcBef>
              <a:spcAft>
                <a:spcPts val="0"/>
              </a:spcAft>
              <a:buNone/>
              <a:defRPr/>
            </a:pPr>
            <a:endParaRPr lang="en-US" b="1" dirty="0"/>
          </a:p>
          <a:p>
            <a:pPr marL="274320" indent="-274320">
              <a:lnSpc>
                <a:spcPct val="80000"/>
              </a:lnSpc>
              <a:spcBef>
                <a:spcPts val="580"/>
              </a:spcBef>
              <a:spcAft>
                <a:spcPts val="0"/>
              </a:spcAft>
              <a:buNone/>
              <a:defRPr/>
            </a:pPr>
            <a:r>
              <a:rPr lang="en-US" b="1" dirty="0" err="1"/>
              <a:t>Cú</a:t>
            </a:r>
            <a:r>
              <a:rPr lang="en-US" b="1" dirty="0"/>
              <a:t> </a:t>
            </a:r>
            <a:r>
              <a:rPr lang="en-US" b="1" dirty="0" err="1"/>
              <a:t>pháp</a:t>
            </a:r>
            <a:r>
              <a:rPr lang="en-US" b="1" dirty="0"/>
              <a:t>:</a:t>
            </a:r>
          </a:p>
          <a:p>
            <a:pPr marL="274320" indent="-274320">
              <a:lnSpc>
                <a:spcPct val="80000"/>
              </a:lnSpc>
              <a:spcBef>
                <a:spcPts val="580"/>
              </a:spcBef>
              <a:spcAft>
                <a:spcPts val="0"/>
              </a:spcAft>
              <a:buNone/>
              <a:defRPr/>
            </a:pPr>
            <a:r>
              <a:rPr lang="en-US" dirty="0">
                <a:latin typeface="Courier New" pitchFamily="49" charset="0"/>
              </a:rPr>
              <a:t>IF (</a:t>
            </a:r>
            <a:r>
              <a:rPr lang="en-US" dirty="0" err="1">
                <a:latin typeface="Courier New" pitchFamily="49" charset="0"/>
              </a:rPr>
              <a:t>biểu</a:t>
            </a:r>
            <a:r>
              <a:rPr lang="en-US" dirty="0">
                <a:latin typeface="Courier New" pitchFamily="49" charset="0"/>
              </a:rPr>
              <a:t> </a:t>
            </a:r>
            <a:r>
              <a:rPr lang="en-US" dirty="0" err="1">
                <a:latin typeface="Courier New" pitchFamily="49" charset="0"/>
              </a:rPr>
              <a:t>thức</a:t>
            </a:r>
            <a:r>
              <a:rPr lang="en-US" dirty="0">
                <a:latin typeface="Courier New" pitchFamily="49" charset="0"/>
              </a:rPr>
              <a:t> </a:t>
            </a:r>
            <a:r>
              <a:rPr lang="en-US" dirty="0" err="1">
                <a:latin typeface="Courier New" pitchFamily="49" charset="0"/>
              </a:rPr>
              <a:t>đúng</a:t>
            </a:r>
            <a:r>
              <a:rPr lang="en-US" dirty="0">
                <a:latin typeface="Courier New" pitchFamily="49" charset="0"/>
              </a:rPr>
              <a:t>)</a:t>
            </a:r>
          </a:p>
          <a:p>
            <a:pPr marL="274320" indent="-274320">
              <a:lnSpc>
                <a:spcPct val="80000"/>
              </a:lnSpc>
              <a:spcBef>
                <a:spcPts val="580"/>
              </a:spcBef>
              <a:spcAft>
                <a:spcPts val="0"/>
              </a:spcAft>
              <a:buNone/>
              <a:defRPr/>
            </a:pPr>
            <a:r>
              <a:rPr lang="en-US" dirty="0">
                <a:latin typeface="Courier New" pitchFamily="49" charset="0"/>
              </a:rPr>
              <a:t>   </a:t>
            </a:r>
          </a:p>
          <a:p>
            <a:pPr marL="274320" indent="-274320">
              <a:lnSpc>
                <a:spcPct val="80000"/>
              </a:lnSpc>
              <a:spcBef>
                <a:spcPts val="580"/>
              </a:spcBef>
              <a:spcAft>
                <a:spcPts val="0"/>
              </a:spcAft>
              <a:buNone/>
              <a:defRPr/>
            </a:pPr>
            <a:r>
              <a:rPr lang="en-US" dirty="0">
                <a:latin typeface="Courier New" pitchFamily="49" charset="0"/>
              </a:rPr>
              <a:t>&lt;</a:t>
            </a:r>
            <a:r>
              <a:rPr lang="en-US" dirty="0" err="1">
                <a:latin typeface="Courier New" pitchFamily="49" charset="0"/>
              </a:rPr>
              <a:t>lệnh</a:t>
            </a:r>
            <a:r>
              <a:rPr lang="en-US" dirty="0">
                <a:latin typeface="Courier New" pitchFamily="49" charset="0"/>
              </a:rPr>
              <a:t> </a:t>
            </a:r>
            <a:r>
              <a:rPr lang="en-US" dirty="0" err="1">
                <a:latin typeface="Courier New" pitchFamily="49" charset="0"/>
              </a:rPr>
              <a:t>sql</a:t>
            </a:r>
            <a:r>
              <a:rPr lang="en-US" dirty="0">
                <a:latin typeface="Courier New" pitchFamily="49" charset="0"/>
              </a:rPr>
              <a:t>&gt; | &lt;</a:t>
            </a:r>
            <a:r>
              <a:rPr lang="en-US" dirty="0" err="1">
                <a:latin typeface="Courier New" pitchFamily="49" charset="0"/>
              </a:rPr>
              <a:t>tập</a:t>
            </a:r>
            <a:r>
              <a:rPr lang="en-US" dirty="0">
                <a:latin typeface="Courier New" pitchFamily="49" charset="0"/>
              </a:rPr>
              <a:t> </a:t>
            </a:r>
            <a:r>
              <a:rPr lang="en-US" dirty="0" err="1">
                <a:latin typeface="Courier New" pitchFamily="49" charset="0"/>
              </a:rPr>
              <a:t>lệnh</a:t>
            </a:r>
            <a:r>
              <a:rPr lang="en-US" dirty="0">
                <a:latin typeface="Courier New" pitchFamily="49" charset="0"/>
              </a:rPr>
              <a:t>&gt; </a:t>
            </a:r>
          </a:p>
          <a:p>
            <a:pPr marL="274320" indent="-274320">
              <a:lnSpc>
                <a:spcPct val="80000"/>
              </a:lnSpc>
              <a:spcBef>
                <a:spcPts val="580"/>
              </a:spcBef>
              <a:spcAft>
                <a:spcPts val="0"/>
              </a:spcAft>
              <a:buNone/>
              <a:defRPr/>
            </a:pPr>
            <a:endParaRPr lang="en-US" dirty="0">
              <a:latin typeface="Courier New" pitchFamily="49" charset="0"/>
            </a:endParaRPr>
          </a:p>
          <a:p>
            <a:pPr marL="274320" indent="-274320">
              <a:lnSpc>
                <a:spcPct val="80000"/>
              </a:lnSpc>
              <a:spcBef>
                <a:spcPts val="580"/>
              </a:spcBef>
              <a:spcAft>
                <a:spcPts val="0"/>
              </a:spcAft>
              <a:buNone/>
              <a:defRPr/>
            </a:pPr>
            <a:r>
              <a:rPr lang="en-US" dirty="0">
                <a:latin typeface="Courier New" pitchFamily="49" charset="0"/>
              </a:rPr>
              <a:t>[ ELSE </a:t>
            </a:r>
          </a:p>
          <a:p>
            <a:pPr marL="274320" indent="-274320">
              <a:lnSpc>
                <a:spcPct val="80000"/>
              </a:lnSpc>
              <a:spcBef>
                <a:spcPts val="580"/>
              </a:spcBef>
              <a:spcAft>
                <a:spcPts val="0"/>
              </a:spcAft>
              <a:buNone/>
              <a:defRPr/>
            </a:pPr>
            <a:r>
              <a:rPr lang="en-US" dirty="0">
                <a:latin typeface="Courier New" pitchFamily="49" charset="0"/>
              </a:rPr>
              <a:t>     &lt;</a:t>
            </a:r>
            <a:r>
              <a:rPr lang="en-US" dirty="0" err="1">
                <a:latin typeface="Courier New" pitchFamily="49" charset="0"/>
              </a:rPr>
              <a:t>lệnh</a:t>
            </a:r>
            <a:r>
              <a:rPr lang="en-US" dirty="0">
                <a:latin typeface="Courier New" pitchFamily="49" charset="0"/>
              </a:rPr>
              <a:t> </a:t>
            </a:r>
            <a:r>
              <a:rPr lang="en-US" dirty="0" err="1">
                <a:latin typeface="Courier New" pitchFamily="49" charset="0"/>
              </a:rPr>
              <a:t>sql</a:t>
            </a:r>
            <a:r>
              <a:rPr lang="en-US" dirty="0">
                <a:latin typeface="Courier New" pitchFamily="49" charset="0"/>
              </a:rPr>
              <a:t>| </a:t>
            </a:r>
            <a:r>
              <a:rPr lang="en-US" dirty="0" err="1">
                <a:latin typeface="Courier New" pitchFamily="49" charset="0"/>
              </a:rPr>
              <a:t>tập</a:t>
            </a:r>
            <a:r>
              <a:rPr lang="en-US" dirty="0">
                <a:latin typeface="Courier New" pitchFamily="49" charset="0"/>
              </a:rPr>
              <a:t> </a:t>
            </a:r>
            <a:r>
              <a:rPr lang="en-US" dirty="0" err="1">
                <a:latin typeface="Courier New" pitchFamily="49" charset="0"/>
              </a:rPr>
              <a:t>lệnh</a:t>
            </a:r>
            <a:r>
              <a:rPr lang="en-US" dirty="0">
                <a:latin typeface="Courier New" pitchFamily="49" charset="0"/>
              </a:rPr>
              <a:t>&gt; ] </a:t>
            </a:r>
          </a:p>
          <a:p>
            <a:pPr marL="0" indent="0">
              <a:lnSpc>
                <a:spcPct val="90000"/>
              </a:lnSpc>
              <a:spcBef>
                <a:spcPts val="580"/>
              </a:spcBef>
              <a:spcAft>
                <a:spcPts val="0"/>
              </a:spcAft>
              <a:buClr>
                <a:srgbClr val="090FF5"/>
              </a:buClr>
              <a:buSzPct val="90000"/>
              <a:buNone/>
              <a:tabLst>
                <a:tab pos="0" algn="l"/>
                <a:tab pos="177800" algn="l"/>
              </a:tabLst>
              <a:defRPr/>
            </a:pPr>
            <a:r>
              <a:rPr lang="en-US" dirty="0">
                <a:latin typeface="Times New Roman" pitchFamily="18" charset="0"/>
                <a:cs typeface="Times New Roman" pitchFamily="18" charset="0"/>
              </a:rPr>
              <a:t>			</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34</a:t>
            </a:fld>
            <a:endParaRPr lang="en-US"/>
          </a:p>
        </p:txBody>
      </p:sp>
      <p:grpSp>
        <p:nvGrpSpPr>
          <p:cNvPr id="7" name="Group 5"/>
          <p:cNvGrpSpPr>
            <a:grpSpLocks/>
          </p:cNvGrpSpPr>
          <p:nvPr/>
        </p:nvGrpSpPr>
        <p:grpSpPr bwMode="auto">
          <a:xfrm>
            <a:off x="5334000" y="2855169"/>
            <a:ext cx="3657600" cy="2443163"/>
            <a:chOff x="4953000" y="4114800"/>
            <a:chExt cx="3657600" cy="2442865"/>
          </a:xfrm>
        </p:grpSpPr>
        <p:sp>
          <p:nvSpPr>
            <p:cNvPr id="8" name="Oval 5"/>
            <p:cNvSpPr>
              <a:spLocks noChangeArrowheads="1"/>
            </p:cNvSpPr>
            <p:nvPr/>
          </p:nvSpPr>
          <p:spPr bwMode="auto">
            <a:xfrm>
              <a:off x="5943600" y="4114800"/>
              <a:ext cx="2057400" cy="838200"/>
            </a:xfrm>
            <a:prstGeom prst="ellipse">
              <a:avLst/>
            </a:prstGeom>
            <a:solidFill>
              <a:srgbClr val="CCFFFF"/>
            </a:solidFill>
            <a:ln w="9525">
              <a:solidFill>
                <a:schemeClr val="tx1"/>
              </a:solidFill>
              <a:round/>
              <a:headEnd/>
              <a:tailEnd/>
            </a:ln>
          </p:spPr>
          <p:txBody>
            <a:bodyPr wrap="none" anchor="ctr"/>
            <a:lstStyle>
              <a:lvl1pPr eaLnBrk="0" hangingPunct="0">
                <a:spcBef>
                  <a:spcPts val="575"/>
                </a:spcBef>
                <a:buClr>
                  <a:schemeClr val="accent1"/>
                </a:buClr>
                <a:buSzPct val="85000"/>
                <a:buFont typeface="Wingdings 2" pitchFamily="18" charset="2"/>
                <a:buChar char=""/>
                <a:defRPr sz="2600">
                  <a:solidFill>
                    <a:schemeClr val="tx1"/>
                  </a:solidFill>
                  <a:latin typeface="Perpetua"/>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a:defRPr>
              </a:lvl4pPr>
              <a:lvl5pPr marL="2057400" indent="-228600" eaLnBrk="0" hangingPunct="0">
                <a:spcBef>
                  <a:spcPts val="375"/>
                </a:spcBef>
                <a:buClr>
                  <a:srgbClr val="A28E6A"/>
                </a:buClr>
                <a:buChar char="o"/>
                <a:defRPr sz="2000">
                  <a:solidFill>
                    <a:schemeClr val="tx1"/>
                  </a:solidFill>
                  <a:latin typeface="Perpetua"/>
                </a:defRPr>
              </a:lvl5pPr>
              <a:lvl6pPr marL="2514600" indent="-228600" eaLnBrk="0" fontAlgn="base" hangingPunct="0">
                <a:spcBef>
                  <a:spcPts val="375"/>
                </a:spcBef>
                <a:spcAft>
                  <a:spcPct val="0"/>
                </a:spcAft>
                <a:buClr>
                  <a:srgbClr val="A28E6A"/>
                </a:buClr>
                <a:buChar char="o"/>
                <a:defRPr sz="2000">
                  <a:solidFill>
                    <a:schemeClr val="tx1"/>
                  </a:solidFill>
                  <a:latin typeface="Perpetua"/>
                </a:defRPr>
              </a:lvl6pPr>
              <a:lvl7pPr marL="2971800" indent="-228600" eaLnBrk="0" fontAlgn="base" hangingPunct="0">
                <a:spcBef>
                  <a:spcPts val="375"/>
                </a:spcBef>
                <a:spcAft>
                  <a:spcPct val="0"/>
                </a:spcAft>
                <a:buClr>
                  <a:srgbClr val="A28E6A"/>
                </a:buClr>
                <a:buChar char="o"/>
                <a:defRPr sz="2000">
                  <a:solidFill>
                    <a:schemeClr val="tx1"/>
                  </a:solidFill>
                  <a:latin typeface="Perpetua"/>
                </a:defRPr>
              </a:lvl7pPr>
              <a:lvl8pPr marL="3429000" indent="-228600" eaLnBrk="0" fontAlgn="base" hangingPunct="0">
                <a:spcBef>
                  <a:spcPts val="375"/>
                </a:spcBef>
                <a:spcAft>
                  <a:spcPct val="0"/>
                </a:spcAft>
                <a:buClr>
                  <a:srgbClr val="A28E6A"/>
                </a:buClr>
                <a:buChar char="o"/>
                <a:defRPr sz="2000">
                  <a:solidFill>
                    <a:schemeClr val="tx1"/>
                  </a:solidFill>
                  <a:latin typeface="Perpetua"/>
                </a:defRPr>
              </a:lvl8pPr>
              <a:lvl9pPr marL="3886200" indent="-228600" eaLnBrk="0" fontAlgn="base" hangingPunct="0">
                <a:spcBef>
                  <a:spcPts val="375"/>
                </a:spcBef>
                <a:spcAft>
                  <a:spcPct val="0"/>
                </a:spcAft>
                <a:buClr>
                  <a:srgbClr val="A28E6A"/>
                </a:buClr>
                <a:buChar char="o"/>
                <a:defRPr sz="2000">
                  <a:solidFill>
                    <a:schemeClr val="tx1"/>
                  </a:solidFill>
                  <a:latin typeface="Perpetua"/>
                </a:defRPr>
              </a:lvl9pPr>
            </a:lstStyle>
            <a:p>
              <a:pPr algn="ctr" eaLnBrk="1" hangingPunct="1">
                <a:spcBef>
                  <a:spcPct val="0"/>
                </a:spcBef>
                <a:buClrTx/>
                <a:buSzTx/>
                <a:buFontTx/>
                <a:buNone/>
              </a:pPr>
              <a:r>
                <a:rPr lang="en-US" altLang="en-US" sz="2400" b="1" dirty="0">
                  <a:latin typeface="Times New Roman" pitchFamily="18" charset="0"/>
                </a:rPr>
                <a:t>IF statement</a:t>
              </a:r>
            </a:p>
            <a:p>
              <a:pPr algn="ctr" eaLnBrk="1" hangingPunct="1">
                <a:spcBef>
                  <a:spcPct val="0"/>
                </a:spcBef>
                <a:buClrTx/>
                <a:buSzTx/>
                <a:buFontTx/>
                <a:buNone/>
              </a:pPr>
              <a:endParaRPr lang="en-US" altLang="en-US" sz="2400" b="1" dirty="0">
                <a:latin typeface="Times New Roman" pitchFamily="18" charset="0"/>
              </a:endParaRPr>
            </a:p>
          </p:txBody>
        </p:sp>
        <p:sp>
          <p:nvSpPr>
            <p:cNvPr id="9" name="Line 6"/>
            <p:cNvSpPr>
              <a:spLocks noChangeShapeType="1"/>
            </p:cNvSpPr>
            <p:nvPr/>
          </p:nvSpPr>
          <p:spPr bwMode="auto">
            <a:xfrm flipH="1">
              <a:off x="5486400" y="4876800"/>
              <a:ext cx="990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a:off x="7239000" y="4953000"/>
              <a:ext cx="6858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8"/>
            <p:cNvSpPr txBox="1">
              <a:spLocks noChangeArrowheads="1"/>
            </p:cNvSpPr>
            <p:nvPr/>
          </p:nvSpPr>
          <p:spPr bwMode="auto">
            <a:xfrm>
              <a:off x="4953000" y="61722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a:defRPr>
              </a:lvl4pPr>
              <a:lvl5pPr marL="2057400" indent="-228600" eaLnBrk="0" hangingPunct="0">
                <a:spcBef>
                  <a:spcPts val="375"/>
                </a:spcBef>
                <a:buClr>
                  <a:srgbClr val="A28E6A"/>
                </a:buClr>
                <a:buChar char="o"/>
                <a:defRPr sz="2000">
                  <a:solidFill>
                    <a:schemeClr val="tx1"/>
                  </a:solidFill>
                  <a:latin typeface="Perpetua"/>
                </a:defRPr>
              </a:lvl5pPr>
              <a:lvl6pPr marL="2514600" indent="-228600" eaLnBrk="0" fontAlgn="base" hangingPunct="0">
                <a:spcBef>
                  <a:spcPts val="375"/>
                </a:spcBef>
                <a:spcAft>
                  <a:spcPct val="0"/>
                </a:spcAft>
                <a:buClr>
                  <a:srgbClr val="A28E6A"/>
                </a:buClr>
                <a:buChar char="o"/>
                <a:defRPr sz="2000">
                  <a:solidFill>
                    <a:schemeClr val="tx1"/>
                  </a:solidFill>
                  <a:latin typeface="Perpetua"/>
                </a:defRPr>
              </a:lvl6pPr>
              <a:lvl7pPr marL="2971800" indent="-228600" eaLnBrk="0" fontAlgn="base" hangingPunct="0">
                <a:spcBef>
                  <a:spcPts val="375"/>
                </a:spcBef>
                <a:spcAft>
                  <a:spcPct val="0"/>
                </a:spcAft>
                <a:buClr>
                  <a:srgbClr val="A28E6A"/>
                </a:buClr>
                <a:buChar char="o"/>
                <a:defRPr sz="2000">
                  <a:solidFill>
                    <a:schemeClr val="tx1"/>
                  </a:solidFill>
                  <a:latin typeface="Perpetua"/>
                </a:defRPr>
              </a:lvl7pPr>
              <a:lvl8pPr marL="3429000" indent="-228600" eaLnBrk="0" fontAlgn="base" hangingPunct="0">
                <a:spcBef>
                  <a:spcPts val="375"/>
                </a:spcBef>
                <a:spcAft>
                  <a:spcPct val="0"/>
                </a:spcAft>
                <a:buClr>
                  <a:srgbClr val="A28E6A"/>
                </a:buClr>
                <a:buChar char="o"/>
                <a:defRPr sz="2000">
                  <a:solidFill>
                    <a:schemeClr val="tx1"/>
                  </a:solidFill>
                  <a:latin typeface="Perpetua"/>
                </a:defRPr>
              </a:lvl8pPr>
              <a:lvl9pPr marL="3886200" indent="-228600" eaLnBrk="0" fontAlgn="base" hangingPunct="0">
                <a:spcBef>
                  <a:spcPts val="375"/>
                </a:spcBef>
                <a:spcAft>
                  <a:spcPct val="0"/>
                </a:spcAft>
                <a:buClr>
                  <a:srgbClr val="A28E6A"/>
                </a:buClr>
                <a:buChar char="o"/>
                <a:defRPr sz="2000">
                  <a:solidFill>
                    <a:schemeClr val="tx1"/>
                  </a:solidFill>
                  <a:latin typeface="Perpetua"/>
                </a:defRPr>
              </a:lvl9pPr>
            </a:lstStyle>
            <a:p>
              <a:pPr eaLnBrk="1" hangingPunct="1">
                <a:spcBef>
                  <a:spcPct val="50000"/>
                </a:spcBef>
                <a:buClrTx/>
                <a:buSzTx/>
                <a:buFontTx/>
                <a:buNone/>
              </a:pPr>
              <a:r>
                <a:rPr lang="en-US" altLang="en-US" sz="2400" b="1">
                  <a:latin typeface="Times New Roman" pitchFamily="18" charset="0"/>
                </a:rPr>
                <a:t>TRUE</a:t>
              </a:r>
            </a:p>
          </p:txBody>
        </p:sp>
        <p:sp>
          <p:nvSpPr>
            <p:cNvPr id="12" name="Text Box 9"/>
            <p:cNvSpPr txBox="1">
              <a:spLocks noChangeArrowheads="1"/>
            </p:cNvSpPr>
            <p:nvPr/>
          </p:nvSpPr>
          <p:spPr bwMode="auto">
            <a:xfrm>
              <a:off x="7315200" y="609600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a:defRPr>
              </a:lvl4pPr>
              <a:lvl5pPr marL="2057400" indent="-228600" eaLnBrk="0" hangingPunct="0">
                <a:spcBef>
                  <a:spcPts val="375"/>
                </a:spcBef>
                <a:buClr>
                  <a:srgbClr val="A28E6A"/>
                </a:buClr>
                <a:buChar char="o"/>
                <a:defRPr sz="2000">
                  <a:solidFill>
                    <a:schemeClr val="tx1"/>
                  </a:solidFill>
                  <a:latin typeface="Perpetua"/>
                </a:defRPr>
              </a:lvl5pPr>
              <a:lvl6pPr marL="2514600" indent="-228600" eaLnBrk="0" fontAlgn="base" hangingPunct="0">
                <a:spcBef>
                  <a:spcPts val="375"/>
                </a:spcBef>
                <a:spcAft>
                  <a:spcPct val="0"/>
                </a:spcAft>
                <a:buClr>
                  <a:srgbClr val="A28E6A"/>
                </a:buClr>
                <a:buChar char="o"/>
                <a:defRPr sz="2000">
                  <a:solidFill>
                    <a:schemeClr val="tx1"/>
                  </a:solidFill>
                  <a:latin typeface="Perpetua"/>
                </a:defRPr>
              </a:lvl6pPr>
              <a:lvl7pPr marL="2971800" indent="-228600" eaLnBrk="0" fontAlgn="base" hangingPunct="0">
                <a:spcBef>
                  <a:spcPts val="375"/>
                </a:spcBef>
                <a:spcAft>
                  <a:spcPct val="0"/>
                </a:spcAft>
                <a:buClr>
                  <a:srgbClr val="A28E6A"/>
                </a:buClr>
                <a:buChar char="o"/>
                <a:defRPr sz="2000">
                  <a:solidFill>
                    <a:schemeClr val="tx1"/>
                  </a:solidFill>
                  <a:latin typeface="Perpetua"/>
                </a:defRPr>
              </a:lvl7pPr>
              <a:lvl8pPr marL="3429000" indent="-228600" eaLnBrk="0" fontAlgn="base" hangingPunct="0">
                <a:spcBef>
                  <a:spcPts val="375"/>
                </a:spcBef>
                <a:spcAft>
                  <a:spcPct val="0"/>
                </a:spcAft>
                <a:buClr>
                  <a:srgbClr val="A28E6A"/>
                </a:buClr>
                <a:buChar char="o"/>
                <a:defRPr sz="2000">
                  <a:solidFill>
                    <a:schemeClr val="tx1"/>
                  </a:solidFill>
                  <a:latin typeface="Perpetua"/>
                </a:defRPr>
              </a:lvl8pPr>
              <a:lvl9pPr marL="3886200" indent="-228600" eaLnBrk="0" fontAlgn="base" hangingPunct="0">
                <a:spcBef>
                  <a:spcPts val="375"/>
                </a:spcBef>
                <a:spcAft>
                  <a:spcPct val="0"/>
                </a:spcAft>
                <a:buClr>
                  <a:srgbClr val="A28E6A"/>
                </a:buClr>
                <a:buChar char="o"/>
                <a:defRPr sz="2000">
                  <a:solidFill>
                    <a:schemeClr val="tx1"/>
                  </a:solidFill>
                  <a:latin typeface="Perpetua"/>
                </a:defRPr>
              </a:lvl9pPr>
            </a:lstStyle>
            <a:p>
              <a:pPr eaLnBrk="1" hangingPunct="1">
                <a:spcBef>
                  <a:spcPct val="50000"/>
                </a:spcBef>
                <a:buClrTx/>
                <a:buSzTx/>
                <a:buFontTx/>
                <a:buNone/>
              </a:pPr>
              <a:r>
                <a:rPr lang="en-US" altLang="en-US" sz="2400" b="1">
                  <a:latin typeface="Times New Roman" pitchFamily="18" charset="0"/>
                </a:rPr>
                <a:t>FALSE</a:t>
              </a:r>
            </a:p>
          </p:txBody>
        </p:sp>
      </p:grpSp>
    </p:spTree>
    <p:extLst>
      <p:ext uri="{BB962C8B-B14F-4D97-AF65-F5344CB8AC3E}">
        <p14:creationId xmlns:p14="http://schemas.microsoft.com/office/powerpoint/2010/main" val="3569646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indent="0">
              <a:buNone/>
            </a:pPr>
            <a:r>
              <a:rPr lang="en-US" dirty="0" err="1"/>
              <a:t>Ví</a:t>
            </a:r>
            <a:r>
              <a:rPr lang="en-US" dirty="0"/>
              <a:t> </a:t>
            </a:r>
            <a:r>
              <a:rPr lang="en-US" dirty="0" err="1"/>
              <a:t>dụ</a:t>
            </a:r>
            <a:r>
              <a:rPr lang="en-US" dirty="0"/>
              <a:t> 1: </a:t>
            </a:r>
            <a:r>
              <a:rPr lang="en-US" dirty="0" err="1"/>
              <a:t>Kiểm</a:t>
            </a:r>
            <a:r>
              <a:rPr lang="en-US" dirty="0"/>
              <a:t> </a:t>
            </a:r>
            <a:r>
              <a:rPr lang="en-US" dirty="0" err="1"/>
              <a:t>tra</a:t>
            </a:r>
            <a:r>
              <a:rPr lang="en-US" dirty="0"/>
              <a:t> </a:t>
            </a:r>
            <a:r>
              <a:rPr lang="en-US" dirty="0" err="1"/>
              <a:t>một</a:t>
            </a:r>
            <a:r>
              <a:rPr lang="en-US" dirty="0"/>
              <a:t> </a:t>
            </a:r>
            <a:r>
              <a:rPr lang="en-US" dirty="0" err="1"/>
              <a:t>số</a:t>
            </a:r>
            <a:r>
              <a:rPr lang="en-US" dirty="0"/>
              <a:t> </a:t>
            </a:r>
            <a:r>
              <a:rPr lang="en-US" dirty="0" err="1"/>
              <a:t>cho</a:t>
            </a:r>
            <a:r>
              <a:rPr lang="en-US" dirty="0"/>
              <a:t> </a:t>
            </a:r>
            <a:r>
              <a:rPr lang="en-US" dirty="0" err="1"/>
              <a:t>trước</a:t>
            </a:r>
            <a:r>
              <a:rPr lang="en-US" dirty="0"/>
              <a:t> </a:t>
            </a:r>
            <a:r>
              <a:rPr lang="en-US" dirty="0" err="1"/>
              <a:t>âm</a:t>
            </a:r>
            <a:r>
              <a:rPr lang="en-US" dirty="0"/>
              <a:t> hay </a:t>
            </a:r>
            <a:r>
              <a:rPr lang="en-US" dirty="0" err="1"/>
              <a:t>dương</a:t>
            </a:r>
            <a:r>
              <a:rPr lang="en-US" dirty="0"/>
              <a:t>. </a:t>
            </a:r>
          </a:p>
          <a:p>
            <a:pPr marL="0" indent="0">
              <a:buNone/>
            </a:pPr>
            <a:r>
              <a:rPr lang="en-US" dirty="0"/>
              <a:t>DECLARE @SO  INT</a:t>
            </a:r>
          </a:p>
          <a:p>
            <a:pPr marL="0" indent="0">
              <a:buNone/>
            </a:pPr>
            <a:r>
              <a:rPr lang="en-US" dirty="0"/>
              <a:t>SET @SO=- 10</a:t>
            </a:r>
          </a:p>
          <a:p>
            <a:pPr marL="0" indent="0">
              <a:buNone/>
            </a:pPr>
            <a:r>
              <a:rPr lang="en-US" dirty="0"/>
              <a:t>IF @SO&gt;=0 </a:t>
            </a:r>
          </a:p>
          <a:p>
            <a:pPr marL="0" indent="0">
              <a:buNone/>
            </a:pPr>
            <a:r>
              <a:rPr lang="vi-VN" dirty="0"/>
              <a:t>PRINT N'Số dương'</a:t>
            </a:r>
          </a:p>
          <a:p>
            <a:pPr marL="0" indent="0">
              <a:buNone/>
            </a:pPr>
            <a:r>
              <a:rPr lang="en-US" dirty="0"/>
              <a:t>ELSE</a:t>
            </a:r>
          </a:p>
          <a:p>
            <a:pPr marL="0" indent="0">
              <a:buNone/>
            </a:pPr>
            <a:r>
              <a:rPr lang="en-US" dirty="0"/>
              <a:t>PRINT </a:t>
            </a:r>
            <a:r>
              <a:rPr lang="en-US" dirty="0" err="1"/>
              <a:t>N'Số</a:t>
            </a:r>
            <a:r>
              <a:rPr lang="en-US" dirty="0"/>
              <a:t> </a:t>
            </a:r>
            <a:r>
              <a:rPr lang="en-US" dirty="0" err="1"/>
              <a:t>âm</a:t>
            </a:r>
            <a:r>
              <a:rPr lang="en-US" dirty="0"/>
              <a: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35</a:t>
            </a:fld>
            <a:endParaRPr lang="en-US"/>
          </a:p>
        </p:txBody>
      </p:sp>
    </p:spTree>
    <p:extLst>
      <p:ext uri="{BB962C8B-B14F-4D97-AF65-F5344CB8AC3E}">
        <p14:creationId xmlns:p14="http://schemas.microsoft.com/office/powerpoint/2010/main" val="3108934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indent="0" algn="just">
              <a:lnSpc>
                <a:spcPct val="90000"/>
              </a:lnSpc>
              <a:spcBef>
                <a:spcPts val="580"/>
              </a:spcBef>
              <a:spcAft>
                <a:spcPts val="0"/>
              </a:spcAft>
              <a:buClr>
                <a:srgbClr val="090FF5"/>
              </a:buClr>
              <a:buSzPct val="90000"/>
              <a:buNone/>
              <a:tabLst>
                <a:tab pos="0" algn="l"/>
                <a:tab pos="177800" algn="l"/>
              </a:tabLst>
              <a:defRPr/>
            </a:pPr>
            <a:r>
              <a:rPr lang="en-US" b="1" dirty="0">
                <a:latin typeface="Times New Roman" pitchFamily="18" charset="0"/>
                <a:cs typeface="Times New Roman" pitchFamily="18" charset="0"/>
              </a:rPr>
              <a:t>CẤU TRÚC CASE</a:t>
            </a:r>
          </a:p>
          <a:p>
            <a:pPr marL="274320" indent="-274320" algn="just">
              <a:lnSpc>
                <a:spcPct val="80000"/>
              </a:lnSpc>
              <a:spcBef>
                <a:spcPts val="580"/>
              </a:spcBef>
              <a:spcAft>
                <a:spcPts val="0"/>
              </a:spcAft>
              <a:buNone/>
              <a:defRPr/>
            </a:pPr>
            <a:r>
              <a:rPr lang="en-US" b="1" dirty="0"/>
              <a:t>CASE: </a:t>
            </a:r>
            <a:r>
              <a:rPr lang="en-US" dirty="0" err="1"/>
              <a:t>Từ</a:t>
            </a:r>
            <a:r>
              <a:rPr lang="en-US" dirty="0"/>
              <a:t> </a:t>
            </a:r>
            <a:r>
              <a:rPr lang="en-US" dirty="0" err="1"/>
              <a:t>khóa</a:t>
            </a:r>
            <a:r>
              <a:rPr lang="en-US" dirty="0"/>
              <a:t> CASE </a:t>
            </a:r>
            <a:r>
              <a:rPr lang="en-US" dirty="0" err="1"/>
              <a:t>cho</a:t>
            </a:r>
            <a:r>
              <a:rPr lang="en-US" dirty="0"/>
              <a:t> </a:t>
            </a:r>
            <a:r>
              <a:rPr lang="en-US" dirty="0" err="1"/>
              <a:t>phép</a:t>
            </a:r>
            <a:r>
              <a:rPr lang="en-US" dirty="0"/>
              <a:t> ta </a:t>
            </a:r>
            <a:r>
              <a:rPr lang="en-US" dirty="0" err="1"/>
              <a:t>trả</a:t>
            </a:r>
            <a:r>
              <a:rPr lang="en-US" dirty="0"/>
              <a:t> </a:t>
            </a:r>
            <a:r>
              <a:rPr lang="en-US" dirty="0" err="1"/>
              <a:t>về</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dựa</a:t>
            </a:r>
            <a:r>
              <a:rPr lang="en-US" dirty="0"/>
              <a:t> </a:t>
            </a:r>
            <a:r>
              <a:rPr lang="en-US" dirty="0" err="1"/>
              <a:t>vào</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như</a:t>
            </a:r>
            <a:r>
              <a:rPr lang="en-US" dirty="0"/>
              <a:t> </a:t>
            </a:r>
            <a:r>
              <a:rPr lang="en-US" dirty="0" err="1"/>
              <a:t>một</a:t>
            </a:r>
            <a:r>
              <a:rPr lang="en-US" dirty="0"/>
              <a:t> </a:t>
            </a:r>
            <a:r>
              <a:rPr lang="en-US" dirty="0" err="1"/>
              <a:t>biểu</a:t>
            </a:r>
            <a:r>
              <a:rPr lang="en-US" dirty="0"/>
              <a:t> </a:t>
            </a:r>
            <a:r>
              <a:rPr lang="en-US" dirty="0" err="1"/>
              <a:t>thức</a:t>
            </a:r>
            <a:r>
              <a:rPr lang="en-US" dirty="0"/>
              <a:t>.</a:t>
            </a:r>
            <a:endParaRPr lang="en-US" b="1" dirty="0"/>
          </a:p>
          <a:p>
            <a:pPr marL="274320" indent="-274320" algn="just">
              <a:lnSpc>
                <a:spcPct val="80000"/>
              </a:lnSpc>
              <a:spcBef>
                <a:spcPts val="580"/>
              </a:spcBef>
              <a:spcAft>
                <a:spcPts val="0"/>
              </a:spcAft>
              <a:buNone/>
              <a:defRPr/>
            </a:pPr>
            <a:r>
              <a:rPr lang="en-US" b="1" dirty="0" err="1"/>
              <a:t>Cú</a:t>
            </a:r>
            <a:r>
              <a:rPr lang="en-US" b="1" dirty="0"/>
              <a:t> </a:t>
            </a:r>
            <a:r>
              <a:rPr lang="en-US" b="1" dirty="0" err="1"/>
              <a:t>pháp</a:t>
            </a:r>
            <a:r>
              <a:rPr lang="en-US" b="1" dirty="0"/>
              <a:t>:</a:t>
            </a:r>
            <a:endParaRPr lang="en-US" dirty="0"/>
          </a:p>
          <a:p>
            <a:pPr marL="274320" indent="-274320" algn="just">
              <a:lnSpc>
                <a:spcPct val="80000"/>
              </a:lnSpc>
              <a:spcBef>
                <a:spcPts val="580"/>
              </a:spcBef>
              <a:spcAft>
                <a:spcPts val="0"/>
              </a:spcAft>
              <a:buNone/>
              <a:defRPr/>
            </a:pPr>
            <a:r>
              <a:rPr lang="en-US" dirty="0">
                <a:latin typeface="Courier New" pitchFamily="49" charset="0"/>
              </a:rPr>
              <a:t>CASE expression</a:t>
            </a:r>
          </a:p>
          <a:p>
            <a:pPr marL="274320" indent="-274320" algn="just">
              <a:lnSpc>
                <a:spcPct val="80000"/>
              </a:lnSpc>
              <a:spcBef>
                <a:spcPts val="580"/>
              </a:spcBef>
              <a:spcAft>
                <a:spcPts val="0"/>
              </a:spcAft>
              <a:buNone/>
              <a:defRPr/>
            </a:pPr>
            <a:r>
              <a:rPr lang="en-US" dirty="0">
                <a:latin typeface="Courier New" pitchFamily="49" charset="0"/>
              </a:rPr>
              <a:t>	WHEN expression1 THEN kq1</a:t>
            </a:r>
          </a:p>
          <a:p>
            <a:pPr marL="274320" indent="-274320" algn="just">
              <a:lnSpc>
                <a:spcPct val="80000"/>
              </a:lnSpc>
              <a:spcBef>
                <a:spcPts val="580"/>
              </a:spcBef>
              <a:spcAft>
                <a:spcPts val="0"/>
              </a:spcAft>
              <a:buNone/>
              <a:defRPr/>
            </a:pPr>
            <a:r>
              <a:rPr lang="en-US" dirty="0">
                <a:latin typeface="Courier New" pitchFamily="49" charset="0"/>
              </a:rPr>
              <a:t>	[[WHEN expression2 THEN kq2] </a:t>
            </a:r>
            <a:endParaRPr lang="en-US" dirty="0" smtClean="0">
              <a:latin typeface="Courier New" pitchFamily="49" charset="0"/>
            </a:endParaRPr>
          </a:p>
          <a:p>
            <a:pPr marL="274320" indent="-274320" algn="just">
              <a:lnSpc>
                <a:spcPct val="80000"/>
              </a:lnSpc>
              <a:spcBef>
                <a:spcPts val="580"/>
              </a:spcBef>
              <a:spcAft>
                <a:spcPts val="0"/>
              </a:spcAft>
              <a:buNone/>
              <a:defRPr/>
            </a:pPr>
            <a:r>
              <a:rPr lang="en-US" dirty="0">
                <a:latin typeface="Courier New" pitchFamily="49" charset="0"/>
              </a:rPr>
              <a:t> </a:t>
            </a:r>
            <a:r>
              <a:rPr lang="en-US" dirty="0" smtClean="0">
                <a:latin typeface="Courier New" pitchFamily="49" charset="0"/>
              </a:rPr>
              <a:t>  […]]</a:t>
            </a:r>
            <a:endParaRPr lang="en-US" dirty="0">
              <a:latin typeface="Courier New" pitchFamily="49" charset="0"/>
            </a:endParaRPr>
          </a:p>
          <a:p>
            <a:pPr marL="274320" indent="-274320" algn="just">
              <a:lnSpc>
                <a:spcPct val="80000"/>
              </a:lnSpc>
              <a:spcBef>
                <a:spcPts val="580"/>
              </a:spcBef>
              <a:spcAft>
                <a:spcPts val="0"/>
              </a:spcAft>
              <a:buNone/>
              <a:defRPr/>
            </a:pPr>
            <a:r>
              <a:rPr lang="en-US" dirty="0">
                <a:latin typeface="Courier New" pitchFamily="49" charset="0"/>
              </a:rPr>
              <a:t>	[ELSE </a:t>
            </a:r>
            <a:r>
              <a:rPr lang="en-US" dirty="0" smtClean="0">
                <a:latin typeface="Courier New" pitchFamily="49" charset="0"/>
              </a:rPr>
              <a:t>kqN+1]</a:t>
            </a:r>
            <a:endParaRPr lang="en-US" dirty="0">
              <a:latin typeface="Courier New" pitchFamily="49" charset="0"/>
            </a:endParaRPr>
          </a:p>
          <a:p>
            <a:pPr marL="274320" indent="-274320" algn="just">
              <a:lnSpc>
                <a:spcPct val="80000"/>
              </a:lnSpc>
              <a:spcBef>
                <a:spcPts val="580"/>
              </a:spcBef>
              <a:spcAft>
                <a:spcPts val="0"/>
              </a:spcAft>
              <a:buNone/>
              <a:defRPr/>
            </a:pPr>
            <a:r>
              <a:rPr lang="en-US" dirty="0">
                <a:latin typeface="Courier New" pitchFamily="49" charset="0"/>
              </a:rPr>
              <a:t>END</a:t>
            </a:r>
          </a:p>
          <a:p>
            <a:pPr marL="274320" indent="-274320" algn="just">
              <a:lnSpc>
                <a:spcPct val="80000"/>
              </a:lnSpc>
              <a:spcBef>
                <a:spcPts val="580"/>
              </a:spcBef>
              <a:spcAft>
                <a:spcPts val="0"/>
              </a:spcAft>
              <a:buNone/>
              <a:defRPr/>
            </a:pPr>
            <a:endParaRPr lang="en-US" dirty="0">
              <a:latin typeface="Courier New" pitchFamily="49" charset="0"/>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36</a:t>
            </a:fld>
            <a:endParaRPr lang="en-US"/>
          </a:p>
        </p:txBody>
      </p:sp>
    </p:spTree>
    <p:extLst>
      <p:ext uri="{BB962C8B-B14F-4D97-AF65-F5344CB8AC3E}">
        <p14:creationId xmlns:p14="http://schemas.microsoft.com/office/powerpoint/2010/main" val="1659068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r>
              <a:rPr lang="en-US" altLang="en-US" dirty="0" err="1"/>
              <a:t>Dạng</a:t>
            </a:r>
            <a:r>
              <a:rPr lang="en-US" altLang="en-US" dirty="0"/>
              <a:t> </a:t>
            </a:r>
            <a:r>
              <a:rPr lang="en-US" altLang="en-US" dirty="0" err="1"/>
              <a:t>khác</a:t>
            </a:r>
            <a:r>
              <a:rPr lang="en-US" altLang="en-US" dirty="0"/>
              <a:t> </a:t>
            </a:r>
            <a:r>
              <a:rPr lang="en-US" altLang="en-US" dirty="0" err="1"/>
              <a:t>của</a:t>
            </a:r>
            <a:r>
              <a:rPr lang="en-US" altLang="en-US" dirty="0"/>
              <a:t> CASE:</a:t>
            </a:r>
          </a:p>
          <a:p>
            <a:pPr>
              <a:buFont typeface="Wingdings 2" pitchFamily="18" charset="2"/>
              <a:buNone/>
            </a:pPr>
            <a:r>
              <a:rPr lang="en-US" altLang="en-US" dirty="0"/>
              <a:t>   </a:t>
            </a:r>
            <a:r>
              <a:rPr lang="en-US" altLang="en-US" sz="2000" dirty="0"/>
              <a:t>CASE      WHEN </a:t>
            </a:r>
            <a:r>
              <a:rPr lang="en-US" altLang="en-US" sz="2000" i="1" dirty="0"/>
              <a:t>Boolean_expression1</a:t>
            </a:r>
            <a:r>
              <a:rPr lang="en-US" altLang="en-US" sz="2000" dirty="0"/>
              <a:t> </a:t>
            </a:r>
            <a:r>
              <a:rPr lang="en-US" altLang="en-US" sz="2000" dirty="0" smtClean="0"/>
              <a:t>THEN </a:t>
            </a:r>
            <a:r>
              <a:rPr lang="en-US" altLang="en-US" sz="2000" i="1" dirty="0"/>
              <a:t>result_expression1 </a:t>
            </a:r>
            <a:r>
              <a:rPr lang="en-US" altLang="en-US" sz="2000" dirty="0"/>
              <a:t>	     </a:t>
            </a:r>
          </a:p>
          <a:p>
            <a:pPr>
              <a:buNone/>
            </a:pPr>
            <a:r>
              <a:rPr lang="en-US" altLang="en-US" sz="2000" dirty="0"/>
              <a:t>                  </a:t>
            </a:r>
            <a:r>
              <a:rPr lang="en-US" altLang="en-US" sz="2000" dirty="0" smtClean="0"/>
              <a:t>  </a:t>
            </a:r>
            <a:r>
              <a:rPr lang="en-US" altLang="en-US" sz="2000" dirty="0"/>
              <a:t>WHEN </a:t>
            </a:r>
            <a:r>
              <a:rPr lang="en-US" altLang="en-US" sz="2000" i="1" dirty="0"/>
              <a:t>Boolean_expression2</a:t>
            </a:r>
            <a:r>
              <a:rPr lang="en-US" altLang="en-US" sz="2000" dirty="0"/>
              <a:t> THEN  </a:t>
            </a:r>
            <a:r>
              <a:rPr lang="en-US" altLang="en-US" sz="2000" i="1" dirty="0"/>
              <a:t>result_expression2</a:t>
            </a:r>
          </a:p>
          <a:p>
            <a:pPr>
              <a:buFont typeface="Wingdings 2" pitchFamily="18" charset="2"/>
              <a:buNone/>
            </a:pPr>
            <a:r>
              <a:rPr lang="en-US" altLang="en-US" sz="2000" dirty="0" smtClean="0"/>
              <a:t>   </a:t>
            </a:r>
            <a:r>
              <a:rPr lang="en-US" altLang="en-US" sz="2000" dirty="0"/>
              <a:t>	</a:t>
            </a:r>
            <a:r>
              <a:rPr lang="en-US" altLang="en-US" sz="2000" dirty="0" smtClean="0"/>
              <a:t>                    </a:t>
            </a:r>
            <a:r>
              <a:rPr lang="en-US" altLang="en-US" sz="2000" i="1" dirty="0" smtClean="0"/>
              <a:t>[…] </a:t>
            </a:r>
            <a:r>
              <a:rPr lang="en-US" altLang="en-US" sz="2000" dirty="0"/>
              <a:t>     </a:t>
            </a:r>
          </a:p>
          <a:p>
            <a:pPr>
              <a:buFont typeface="Wingdings 2" pitchFamily="18" charset="2"/>
              <a:buNone/>
            </a:pPr>
            <a:r>
              <a:rPr lang="en-US" altLang="en-US" sz="2000" dirty="0"/>
              <a:t>              [ELSE </a:t>
            </a:r>
            <a:r>
              <a:rPr lang="en-US" altLang="en-US" sz="2000" i="1" dirty="0" err="1"/>
              <a:t>else_result_expressionn</a:t>
            </a:r>
            <a:r>
              <a:rPr lang="en-US" altLang="en-US" sz="2000" i="1" dirty="0"/>
              <a:t> </a:t>
            </a:r>
            <a:r>
              <a:rPr lang="en-US" altLang="en-US" sz="2000" dirty="0"/>
              <a:t>     ] </a:t>
            </a:r>
          </a:p>
          <a:p>
            <a:pPr>
              <a:buFont typeface="Wingdings 2" pitchFamily="18" charset="2"/>
              <a:buNone/>
            </a:pPr>
            <a:r>
              <a:rPr lang="en-US" altLang="en-US" sz="2000" dirty="0"/>
              <a:t>   END</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37</a:t>
            </a:fld>
            <a:endParaRPr lang="en-US"/>
          </a:p>
        </p:txBody>
      </p:sp>
    </p:spTree>
    <p:extLst>
      <p:ext uri="{BB962C8B-B14F-4D97-AF65-F5344CB8AC3E}">
        <p14:creationId xmlns:p14="http://schemas.microsoft.com/office/powerpoint/2010/main" val="3909113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457200" y="1066800"/>
            <a:ext cx="3505200" cy="5181600"/>
          </a:xfrm>
        </p:spPr>
        <p:txBody>
          <a:bodyPr>
            <a:normAutofit fontScale="92500" lnSpcReduction="10000"/>
          </a:bodyPr>
          <a:lstStyle/>
          <a:p>
            <a:pPr marL="0" indent="0">
              <a:buNone/>
            </a:pPr>
            <a:r>
              <a:rPr lang="en-US" b="1" dirty="0" err="1"/>
              <a:t>Ví</a:t>
            </a:r>
            <a:r>
              <a:rPr lang="en-US" b="1" dirty="0"/>
              <a:t> </a:t>
            </a:r>
            <a:r>
              <a:rPr lang="en-US" b="1" dirty="0" err="1"/>
              <a:t>dụ</a:t>
            </a:r>
            <a:r>
              <a:rPr lang="en-US" b="1" dirty="0"/>
              <a:t> 5.8:  </a:t>
            </a:r>
            <a:r>
              <a:rPr lang="en-US" dirty="0" err="1"/>
              <a:t>Để</a:t>
            </a:r>
            <a:r>
              <a:rPr lang="en-US" dirty="0"/>
              <a:t> </a:t>
            </a:r>
            <a:r>
              <a:rPr lang="en-US" dirty="0" err="1"/>
              <a:t>hiển</a:t>
            </a:r>
            <a:r>
              <a:rPr lang="en-US" dirty="0"/>
              <a:t> </a:t>
            </a:r>
            <a:r>
              <a:rPr lang="en-US" dirty="0" err="1"/>
              <a:t>thị</a:t>
            </a:r>
            <a:r>
              <a:rPr lang="en-US" dirty="0"/>
              <a:t> </a:t>
            </a:r>
            <a:r>
              <a:rPr lang="en-US" dirty="0" err="1"/>
              <a:t>mã</a:t>
            </a:r>
            <a:r>
              <a:rPr lang="en-US" dirty="0"/>
              <a:t>, </a:t>
            </a:r>
            <a:r>
              <a:rPr lang="en-US" dirty="0" err="1"/>
              <a:t>họ</a:t>
            </a:r>
            <a:r>
              <a:rPr lang="en-US" dirty="0"/>
              <a:t> </a:t>
            </a:r>
            <a:r>
              <a:rPr lang="en-US" dirty="0" err="1"/>
              <a:t>tên</a:t>
            </a:r>
            <a:r>
              <a:rPr lang="en-US" dirty="0"/>
              <a:t> </a:t>
            </a:r>
            <a:r>
              <a:rPr lang="en-US" dirty="0" err="1"/>
              <a:t>và</a:t>
            </a:r>
            <a:r>
              <a:rPr lang="en-US" dirty="0"/>
              <a:t> </a:t>
            </a:r>
            <a:r>
              <a:rPr lang="en-US" dirty="0" err="1"/>
              <a:t>giới</a:t>
            </a:r>
            <a:r>
              <a:rPr lang="en-US" dirty="0"/>
              <a:t> </a:t>
            </a:r>
            <a:r>
              <a:rPr lang="en-US" dirty="0" err="1"/>
              <a:t>tính</a:t>
            </a:r>
            <a:r>
              <a:rPr lang="en-US" dirty="0"/>
              <a:t> (</a:t>
            </a:r>
            <a:r>
              <a:rPr lang="en-US" dirty="0" err="1"/>
              <a:t>nam</a:t>
            </a:r>
            <a:r>
              <a:rPr lang="en-US" dirty="0"/>
              <a:t> </a:t>
            </a:r>
            <a:r>
              <a:rPr lang="en-US" dirty="0" err="1"/>
              <a:t>hoặc</a:t>
            </a:r>
            <a:r>
              <a:rPr lang="en-US" dirty="0"/>
              <a:t> </a:t>
            </a:r>
            <a:r>
              <a:rPr lang="en-US" dirty="0" err="1"/>
              <a:t>nữ</a:t>
            </a:r>
            <a:r>
              <a:rPr lang="en-US" dirty="0"/>
              <a:t>) </a:t>
            </a:r>
            <a:r>
              <a:rPr lang="en-US" dirty="0" err="1"/>
              <a:t>của</a:t>
            </a:r>
            <a:r>
              <a:rPr lang="en-US" dirty="0"/>
              <a:t> </a:t>
            </a:r>
            <a:r>
              <a:rPr lang="en-US" dirty="0" err="1"/>
              <a:t>các</a:t>
            </a:r>
            <a:r>
              <a:rPr lang="en-US" dirty="0"/>
              <a:t> </a:t>
            </a:r>
            <a:r>
              <a:rPr lang="en-US" dirty="0" err="1"/>
              <a:t>sinh</a:t>
            </a:r>
            <a:r>
              <a:rPr lang="en-US" dirty="0"/>
              <a:t> </a:t>
            </a:r>
            <a:r>
              <a:rPr lang="en-US" dirty="0" err="1"/>
              <a:t>viên</a:t>
            </a:r>
            <a:r>
              <a:rPr lang="en-US" dirty="0"/>
              <a:t>, ta </a:t>
            </a:r>
            <a:r>
              <a:rPr lang="en-US" dirty="0" err="1"/>
              <a:t>sử</a:t>
            </a:r>
            <a:r>
              <a:rPr lang="en-US" dirty="0"/>
              <a:t> </a:t>
            </a:r>
            <a:r>
              <a:rPr lang="en-US" dirty="0" err="1"/>
              <a:t>dụng</a:t>
            </a:r>
            <a:r>
              <a:rPr lang="en-US" dirty="0"/>
              <a:t> </a:t>
            </a:r>
            <a:r>
              <a:rPr lang="en-US" dirty="0" err="1"/>
              <a:t>câu</a:t>
            </a:r>
            <a:r>
              <a:rPr lang="en-US" dirty="0"/>
              <a:t> </a:t>
            </a:r>
            <a:r>
              <a:rPr lang="en-US" dirty="0" err="1"/>
              <a:t>lệnh</a:t>
            </a:r>
            <a:endParaRPr lang="en-US" dirty="0"/>
          </a:p>
          <a:p>
            <a:pPr marL="0" indent="0">
              <a:buNone/>
            </a:pPr>
            <a:endParaRPr lang="en-US" sz="1200" dirty="0" smtClean="0"/>
          </a:p>
          <a:p>
            <a:pPr marL="0" indent="0">
              <a:buNone/>
            </a:pPr>
            <a:r>
              <a:rPr lang="en-US" sz="1600" dirty="0" smtClean="0"/>
              <a:t>SELECT </a:t>
            </a:r>
            <a:r>
              <a:rPr lang="en-US" sz="1600" dirty="0" err="1"/>
              <a:t>masv</a:t>
            </a:r>
            <a:r>
              <a:rPr lang="en-US" sz="1600" dirty="0"/>
              <a:t>, </a:t>
            </a:r>
            <a:r>
              <a:rPr lang="en-US" sz="1600" dirty="0" err="1" smtClean="0"/>
              <a:t>hoten</a:t>
            </a:r>
            <a:r>
              <a:rPr lang="en-US" sz="1600" dirty="0" smtClean="0"/>
              <a:t>, </a:t>
            </a:r>
            <a:endParaRPr lang="en-US" sz="1600" dirty="0"/>
          </a:p>
          <a:p>
            <a:pPr marL="0" indent="0">
              <a:buNone/>
            </a:pPr>
            <a:r>
              <a:rPr lang="en-US" sz="1600" dirty="0"/>
              <a:t>GT= CASE </a:t>
            </a:r>
            <a:r>
              <a:rPr lang="en-US" sz="1600" dirty="0" err="1"/>
              <a:t>gioitinh</a:t>
            </a:r>
            <a:endParaRPr lang="en-US" sz="1600" dirty="0"/>
          </a:p>
          <a:p>
            <a:pPr marL="0" indent="0">
              <a:buNone/>
            </a:pPr>
            <a:r>
              <a:rPr lang="en-US" sz="1600" dirty="0"/>
              <a:t>           </a:t>
            </a:r>
            <a:r>
              <a:rPr lang="en-US" sz="1600" dirty="0" smtClean="0"/>
              <a:t>   WHEN </a:t>
            </a:r>
            <a:r>
              <a:rPr lang="en-US" sz="1600" dirty="0"/>
              <a:t>1 THEN 'Nam' </a:t>
            </a:r>
            <a:endParaRPr lang="en-US" sz="1600" dirty="0" smtClean="0"/>
          </a:p>
          <a:p>
            <a:pPr marL="0" indent="0">
              <a:buNone/>
            </a:pPr>
            <a:r>
              <a:rPr lang="en-US" sz="1600" dirty="0"/>
              <a:t> </a:t>
            </a:r>
            <a:r>
              <a:rPr lang="en-US" sz="1600" dirty="0" smtClean="0"/>
              <a:t>         ELSE </a:t>
            </a:r>
            <a:r>
              <a:rPr lang="en-US" sz="1600" dirty="0"/>
              <a:t>'</a:t>
            </a:r>
            <a:r>
              <a:rPr lang="en-US" sz="1600" dirty="0" err="1"/>
              <a:t>Nữ</a:t>
            </a:r>
            <a:r>
              <a:rPr lang="en-US" sz="1600" dirty="0"/>
              <a:t>'</a:t>
            </a:r>
          </a:p>
          <a:p>
            <a:pPr marL="0" indent="0">
              <a:buNone/>
            </a:pPr>
            <a:r>
              <a:rPr lang="en-US" sz="1600" dirty="0" smtClean="0"/>
              <a:t>        END</a:t>
            </a:r>
            <a:endParaRPr lang="en-US" sz="1600" dirty="0"/>
          </a:p>
          <a:p>
            <a:pPr marL="0" indent="0">
              <a:buNone/>
            </a:pPr>
            <a:r>
              <a:rPr lang="en-US" sz="1600" dirty="0"/>
              <a:t>FROM </a:t>
            </a:r>
            <a:r>
              <a:rPr lang="en-US" sz="1600" dirty="0" err="1"/>
              <a:t>sinhvien</a:t>
            </a:r>
            <a:endParaRPr lang="en-US" sz="1600"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38</a:t>
            </a:fld>
            <a:endParaRPr lang="en-US"/>
          </a:p>
        </p:txBody>
      </p:sp>
      <p:sp>
        <p:nvSpPr>
          <p:cNvPr id="7" name="Content Placeholder 1">
            <a:extLst>
              <a:ext uri="{FF2B5EF4-FFF2-40B4-BE49-F238E27FC236}">
                <a16:creationId xmlns:a16="http://schemas.microsoft.com/office/drawing/2014/main" xmlns="" id="{385CB35E-A2FE-465A-AE59-FAD53270E585}"/>
              </a:ext>
            </a:extLst>
          </p:cNvPr>
          <p:cNvSpPr txBox="1">
            <a:spLocks/>
          </p:cNvSpPr>
          <p:nvPr/>
        </p:nvSpPr>
        <p:spPr>
          <a:xfrm>
            <a:off x="4724400" y="1143000"/>
            <a:ext cx="4267200" cy="5181600"/>
          </a:xfrm>
          <a:prstGeom prst="rect">
            <a:avLst/>
          </a:prstGeom>
        </p:spPr>
        <p:txBody>
          <a:bodyPr vert="horz" lIns="91440" tIns="45720" rIns="91440" bIns="45720" rtlCol="0">
            <a:normAutofit/>
          </a:bodyPr>
          <a:lst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dirty="0" err="1" smtClean="0"/>
              <a:t>Ví</a:t>
            </a:r>
            <a:r>
              <a:rPr lang="en-US" b="1" dirty="0" smtClean="0"/>
              <a:t> </a:t>
            </a:r>
            <a:r>
              <a:rPr lang="en-US" b="1" dirty="0" err="1" smtClean="0"/>
              <a:t>dụ</a:t>
            </a:r>
            <a:r>
              <a:rPr lang="en-US" b="1" dirty="0" smtClean="0"/>
              <a:t> 5.8:  </a:t>
            </a:r>
            <a:r>
              <a:rPr lang="en-US" dirty="0" err="1" smtClean="0"/>
              <a:t>Để</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mã</a:t>
            </a:r>
            <a:r>
              <a:rPr lang="en-US" dirty="0" smtClean="0"/>
              <a:t>, </a:t>
            </a:r>
            <a:r>
              <a:rPr lang="en-US" dirty="0" err="1" smtClean="0"/>
              <a:t>họ</a:t>
            </a:r>
            <a:r>
              <a:rPr lang="en-US" dirty="0" smtClean="0"/>
              <a:t> </a:t>
            </a:r>
            <a:r>
              <a:rPr lang="en-US" dirty="0" err="1" smtClean="0"/>
              <a:t>tên</a:t>
            </a:r>
            <a:r>
              <a:rPr lang="en-US" dirty="0" smtClean="0"/>
              <a:t> </a:t>
            </a:r>
            <a:r>
              <a:rPr lang="en-US" dirty="0" err="1" smtClean="0"/>
              <a:t>và</a:t>
            </a:r>
            <a:r>
              <a:rPr lang="en-US" dirty="0" smtClean="0"/>
              <a:t> </a:t>
            </a:r>
            <a:r>
              <a:rPr lang="en-US" dirty="0" err="1" smtClean="0"/>
              <a:t>giới</a:t>
            </a:r>
            <a:r>
              <a:rPr lang="en-US" dirty="0" smtClean="0"/>
              <a:t> </a:t>
            </a:r>
            <a:r>
              <a:rPr lang="en-US" dirty="0" err="1" smtClean="0"/>
              <a:t>tính</a:t>
            </a:r>
            <a:r>
              <a:rPr lang="en-US" dirty="0" smtClean="0"/>
              <a:t> (</a:t>
            </a:r>
            <a:r>
              <a:rPr lang="en-US" dirty="0" err="1" smtClean="0"/>
              <a:t>nam</a:t>
            </a:r>
            <a:r>
              <a:rPr lang="en-US" dirty="0" smtClean="0"/>
              <a:t> </a:t>
            </a:r>
            <a:r>
              <a:rPr lang="en-US" dirty="0" err="1" smtClean="0"/>
              <a:t>hoặc</a:t>
            </a:r>
            <a:r>
              <a:rPr lang="en-US" dirty="0" smtClean="0"/>
              <a:t> </a:t>
            </a:r>
            <a:r>
              <a:rPr lang="en-US" dirty="0" err="1" smtClean="0"/>
              <a:t>nữ</a:t>
            </a:r>
            <a:r>
              <a:rPr lang="en-US" dirty="0" smtClean="0"/>
              <a:t>) </a:t>
            </a:r>
            <a:r>
              <a:rPr lang="en-US" dirty="0" err="1" smtClean="0"/>
              <a:t>của</a:t>
            </a:r>
            <a:r>
              <a:rPr lang="en-US" dirty="0" smtClean="0"/>
              <a:t> </a:t>
            </a:r>
            <a:r>
              <a:rPr lang="en-US" dirty="0" err="1" smtClean="0"/>
              <a:t>các</a:t>
            </a:r>
            <a:r>
              <a:rPr lang="en-US" dirty="0" smtClean="0"/>
              <a:t> </a:t>
            </a:r>
            <a:r>
              <a:rPr lang="en-US" dirty="0" err="1" smtClean="0"/>
              <a:t>sinh</a:t>
            </a:r>
            <a:r>
              <a:rPr lang="en-US" dirty="0" smtClean="0"/>
              <a:t> </a:t>
            </a:r>
            <a:r>
              <a:rPr lang="en-US" dirty="0" err="1" smtClean="0"/>
              <a:t>viên</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câu</a:t>
            </a:r>
            <a:r>
              <a:rPr lang="en-US" dirty="0" smtClean="0"/>
              <a:t> </a:t>
            </a:r>
            <a:r>
              <a:rPr lang="en-US" dirty="0" err="1" smtClean="0"/>
              <a:t>lệnh</a:t>
            </a:r>
            <a:endParaRPr lang="en-US" dirty="0" smtClean="0"/>
          </a:p>
          <a:p>
            <a:pPr marL="0" indent="0">
              <a:buFont typeface="Wingdings" panose="05000000000000000000" pitchFamily="2" charset="2"/>
              <a:buNone/>
            </a:pPr>
            <a:r>
              <a:rPr lang="en-US" sz="2500" b="1" dirty="0" err="1" smtClean="0"/>
              <a:t>hoặc</a:t>
            </a:r>
            <a:r>
              <a:rPr lang="en-US" sz="2500" b="1" dirty="0" smtClean="0"/>
              <a:t>:</a:t>
            </a:r>
          </a:p>
          <a:p>
            <a:pPr marL="0" indent="0">
              <a:buFont typeface="Wingdings" panose="05000000000000000000" pitchFamily="2" charset="2"/>
              <a:buNone/>
            </a:pPr>
            <a:r>
              <a:rPr lang="en-US" sz="1600" dirty="0" smtClean="0"/>
              <a:t>SELECT </a:t>
            </a:r>
            <a:r>
              <a:rPr lang="en-US" sz="1600" dirty="0" err="1" smtClean="0"/>
              <a:t>masv</a:t>
            </a:r>
            <a:r>
              <a:rPr lang="en-US" sz="1600" dirty="0" smtClean="0"/>
              <a:t>, </a:t>
            </a:r>
            <a:r>
              <a:rPr lang="en-US" sz="1600" dirty="0" err="1" smtClean="0"/>
              <a:t>hoten</a:t>
            </a:r>
            <a:r>
              <a:rPr lang="en-US" sz="1600" dirty="0" smtClean="0"/>
              <a:t>,</a:t>
            </a:r>
          </a:p>
          <a:p>
            <a:pPr marL="0" indent="0">
              <a:buFont typeface="Wingdings" panose="05000000000000000000" pitchFamily="2" charset="2"/>
              <a:buNone/>
            </a:pPr>
            <a:r>
              <a:rPr lang="en-US" sz="1600" dirty="0" smtClean="0"/>
              <a:t>GT= CASE    WHEN </a:t>
            </a:r>
            <a:r>
              <a:rPr lang="en-US" sz="1600" dirty="0" err="1" smtClean="0"/>
              <a:t>gioitinh</a:t>
            </a:r>
            <a:r>
              <a:rPr lang="en-US" sz="1600" dirty="0" smtClean="0"/>
              <a:t>=1 THEN 'Nam’</a:t>
            </a:r>
          </a:p>
          <a:p>
            <a:pPr marL="0" indent="0">
              <a:buFont typeface="Wingdings" panose="05000000000000000000" pitchFamily="2" charset="2"/>
              <a:buNone/>
            </a:pPr>
            <a:r>
              <a:rPr lang="en-US" sz="1600" dirty="0" smtClean="0"/>
              <a:t>               ELSE '</a:t>
            </a:r>
            <a:r>
              <a:rPr lang="en-US" sz="1600" dirty="0" err="1" smtClean="0"/>
              <a:t>Nữ</a:t>
            </a:r>
            <a:r>
              <a:rPr lang="en-US" sz="1600" dirty="0" smtClean="0"/>
              <a:t>'</a:t>
            </a:r>
          </a:p>
          <a:p>
            <a:pPr marL="0" indent="0">
              <a:buFont typeface="Wingdings" panose="05000000000000000000" pitchFamily="2" charset="2"/>
              <a:buNone/>
            </a:pPr>
            <a:r>
              <a:rPr lang="en-US" sz="1600" smtClean="0"/>
              <a:t>         END</a:t>
            </a:r>
            <a:endParaRPr lang="en-US" sz="1600" dirty="0" smtClean="0"/>
          </a:p>
          <a:p>
            <a:pPr marL="0" indent="0">
              <a:buFont typeface="Wingdings" panose="05000000000000000000" pitchFamily="2" charset="2"/>
              <a:buNone/>
            </a:pPr>
            <a:r>
              <a:rPr lang="en-US" sz="1600" dirty="0" smtClean="0"/>
              <a:t>FROM </a:t>
            </a:r>
            <a:r>
              <a:rPr lang="en-US" sz="1600" dirty="0" err="1" smtClean="0"/>
              <a:t>sinhvien</a:t>
            </a:r>
            <a:endParaRPr lang="en-US" sz="1600" dirty="0" smtClean="0"/>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4186503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buFont typeface="Wingdings" panose="05000000000000000000" pitchFamily="2" charset="2"/>
              <a:buChar char="v"/>
              <a:defRPr/>
            </a:pPr>
            <a:r>
              <a:rPr lang="en-US" altLang="en-US" b="1" dirty="0" err="1"/>
              <a:t>Cấu</a:t>
            </a:r>
            <a:r>
              <a:rPr lang="en-US" altLang="en-US" b="1" dirty="0"/>
              <a:t> </a:t>
            </a:r>
            <a:r>
              <a:rPr lang="en-US" altLang="en-US" b="1" dirty="0" err="1"/>
              <a:t>trúc</a:t>
            </a:r>
            <a:r>
              <a:rPr lang="en-US" altLang="en-US" b="1" dirty="0"/>
              <a:t> WAITFOR</a:t>
            </a:r>
            <a:endParaRPr lang="en-US" dirty="0"/>
          </a:p>
          <a:p>
            <a:pPr>
              <a:defRPr/>
            </a:pPr>
            <a:r>
              <a:rPr lang="en-US" dirty="0" err="1"/>
              <a:t>Cấu</a:t>
            </a:r>
            <a:r>
              <a:rPr lang="en-US" dirty="0"/>
              <a:t> </a:t>
            </a:r>
            <a:r>
              <a:rPr lang="en-US" dirty="0" err="1"/>
              <a:t>trúc</a:t>
            </a:r>
            <a:r>
              <a:rPr lang="en-US" dirty="0"/>
              <a:t> </a:t>
            </a:r>
            <a:r>
              <a:rPr lang="en-US" dirty="0" err="1"/>
              <a:t>WaitFor</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ngăn</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lô</a:t>
            </a:r>
            <a:r>
              <a:rPr lang="en-US" dirty="0"/>
              <a:t>, </a:t>
            </a:r>
            <a:r>
              <a:rPr lang="en-US" dirty="0" err="1"/>
              <a:t>thủ</a:t>
            </a:r>
            <a:r>
              <a:rPr lang="en-US" dirty="0"/>
              <a:t> </a:t>
            </a:r>
            <a:r>
              <a:rPr lang="en-US" dirty="0" err="1"/>
              <a:t>tục</a:t>
            </a:r>
            <a:r>
              <a:rPr lang="en-US" dirty="0"/>
              <a:t>, hay </a:t>
            </a:r>
            <a:r>
              <a:rPr lang="en-US" dirty="0" err="1"/>
              <a:t>một</a:t>
            </a:r>
            <a:r>
              <a:rPr lang="en-US" dirty="0"/>
              <a:t> </a:t>
            </a:r>
            <a:r>
              <a:rPr lang="en-US" dirty="0" err="1"/>
              <a:t>giao</a:t>
            </a:r>
            <a:r>
              <a:rPr lang="en-US" dirty="0"/>
              <a:t> </a:t>
            </a:r>
            <a:r>
              <a:rPr lang="en-US" dirty="0" err="1"/>
              <a:t>dịch</a:t>
            </a:r>
            <a:r>
              <a:rPr lang="en-US" dirty="0"/>
              <a:t> </a:t>
            </a:r>
            <a:r>
              <a:rPr lang="en-US" dirty="0" err="1"/>
              <a:t>cho</a:t>
            </a:r>
            <a:r>
              <a:rPr lang="en-US" dirty="0"/>
              <a:t> </a:t>
            </a:r>
            <a:r>
              <a:rPr lang="en-US" dirty="0" err="1"/>
              <a:t>đến</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nào</a:t>
            </a:r>
            <a:r>
              <a:rPr lang="en-US" dirty="0"/>
              <a:t> </a:t>
            </a:r>
            <a:r>
              <a:rPr lang="en-US" dirty="0" err="1"/>
              <a:t>đó</a:t>
            </a:r>
            <a:r>
              <a:rPr lang="en-US" dirty="0"/>
              <a:t> </a:t>
            </a:r>
            <a:r>
              <a:rPr lang="en-US" dirty="0" err="1"/>
              <a:t>hoặc</a:t>
            </a:r>
            <a:r>
              <a:rPr lang="en-US" dirty="0"/>
              <a:t> </a:t>
            </a:r>
            <a:r>
              <a:rPr lang="en-US" dirty="0" err="1"/>
              <a:t>sau</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nào</a:t>
            </a:r>
            <a:r>
              <a:rPr lang="en-US" dirty="0"/>
              <a:t> </a:t>
            </a:r>
            <a:r>
              <a:rPr lang="en-US" dirty="0" err="1"/>
              <a:t>đó</a:t>
            </a:r>
            <a:r>
              <a:rPr lang="en-US" dirty="0"/>
              <a:t>. </a:t>
            </a:r>
            <a:r>
              <a:rPr lang="en-US" dirty="0" err="1"/>
              <a:t>Cú</a:t>
            </a:r>
            <a:r>
              <a:rPr lang="en-US" dirty="0"/>
              <a:t> </a:t>
            </a:r>
            <a:r>
              <a:rPr lang="en-US" dirty="0" err="1"/>
              <a:t>pháp</a:t>
            </a:r>
            <a:r>
              <a:rPr lang="en-US" dirty="0"/>
              <a:t> </a:t>
            </a:r>
            <a:r>
              <a:rPr lang="en-US" dirty="0" err="1"/>
              <a:t>của</a:t>
            </a:r>
            <a:r>
              <a:rPr lang="en-US" dirty="0"/>
              <a:t> WAITFOR </a:t>
            </a:r>
            <a:r>
              <a:rPr lang="en-US" dirty="0" err="1"/>
              <a:t>như</a:t>
            </a:r>
            <a:r>
              <a:rPr lang="en-US" dirty="0"/>
              <a:t> </a:t>
            </a:r>
            <a:r>
              <a:rPr lang="en-US" dirty="0" err="1"/>
              <a:t>sau</a:t>
            </a:r>
            <a:r>
              <a:rPr lang="en-US" dirty="0"/>
              <a:t>:</a:t>
            </a:r>
          </a:p>
          <a:p>
            <a:pPr>
              <a:buFont typeface="Wingdings 2" pitchFamily="18" charset="2"/>
              <a:buNone/>
              <a:defRPr/>
            </a:pPr>
            <a:endParaRPr lang="en-US" dirty="0"/>
          </a:p>
          <a:p>
            <a:pPr lvl="2">
              <a:buFont typeface="Wingdings 2" pitchFamily="18" charset="2"/>
              <a:buNone/>
              <a:defRPr/>
            </a:pPr>
            <a:r>
              <a:rPr lang="en-US" dirty="0"/>
              <a:t>WAITFOR { DELAY 'time' | TIME 'time' }</a:t>
            </a:r>
          </a:p>
          <a:p>
            <a:pPr marL="228600" lvl="2">
              <a:buFont typeface="Wingdings 2" pitchFamily="18" charset="2"/>
              <a:buNone/>
              <a:defRPr/>
            </a:pPr>
            <a:r>
              <a:rPr lang="en-US" dirty="0" err="1"/>
              <a:t>Trong</a:t>
            </a:r>
            <a:r>
              <a:rPr lang="en-US" dirty="0"/>
              <a:t> </a:t>
            </a:r>
            <a:r>
              <a:rPr lang="en-US" dirty="0" err="1"/>
              <a:t>đó</a:t>
            </a:r>
            <a:r>
              <a:rPr lang="en-US" dirty="0"/>
              <a:t>:</a:t>
            </a:r>
          </a:p>
          <a:p>
            <a:pPr lvl="2">
              <a:buFont typeface="Wingdings 2" pitchFamily="18" charset="2"/>
              <a:buNone/>
              <a:defRPr/>
            </a:pPr>
            <a:r>
              <a:rPr lang="en-US" dirty="0"/>
              <a:t>DELAY: </a:t>
            </a:r>
            <a:r>
              <a:rPr lang="en-US" dirty="0" err="1"/>
              <a:t>Chỉ</a:t>
            </a:r>
            <a:r>
              <a:rPr lang="en-US" dirty="0"/>
              <a:t> </a:t>
            </a:r>
            <a:r>
              <a:rPr lang="en-US" dirty="0" err="1"/>
              <a:t>định</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phải</a:t>
            </a:r>
            <a:r>
              <a:rPr lang="en-US" dirty="0"/>
              <a:t> </a:t>
            </a:r>
            <a:r>
              <a:rPr lang="en-US" dirty="0" err="1"/>
              <a:t>chờ</a:t>
            </a:r>
            <a:r>
              <a:rPr lang="en-US" dirty="0"/>
              <a:t>. </a:t>
            </a:r>
            <a:r>
              <a:rPr lang="en-US" dirty="0" err="1"/>
              <a:t>Tối</a:t>
            </a:r>
            <a:r>
              <a:rPr lang="en-US" dirty="0"/>
              <a:t> </a:t>
            </a:r>
            <a:r>
              <a:rPr lang="en-US" dirty="0" err="1"/>
              <a:t>đa</a:t>
            </a:r>
            <a:r>
              <a:rPr lang="en-US" dirty="0"/>
              <a:t> </a:t>
            </a:r>
            <a:r>
              <a:rPr lang="en-US" dirty="0" err="1"/>
              <a:t>là</a:t>
            </a:r>
            <a:r>
              <a:rPr lang="en-US" dirty="0"/>
              <a:t> 24 </a:t>
            </a:r>
            <a:r>
              <a:rPr lang="en-US" dirty="0" err="1"/>
              <a:t>giờ</a:t>
            </a:r>
            <a:r>
              <a:rPr lang="en-US" dirty="0"/>
              <a:t>.</a:t>
            </a:r>
          </a:p>
          <a:p>
            <a:pPr marL="568325" lvl="2" indent="3175">
              <a:buFont typeface="Wingdings 2" pitchFamily="18" charset="2"/>
              <a:buNone/>
              <a:defRPr/>
            </a:pPr>
            <a:r>
              <a:rPr lang="en-US" dirty="0"/>
              <a:t>TIME: </a:t>
            </a:r>
            <a:r>
              <a:rPr lang="en-US" dirty="0" err="1"/>
              <a:t>Chỉ</a:t>
            </a:r>
            <a:r>
              <a:rPr lang="en-US" dirty="0"/>
              <a:t> </a:t>
            </a:r>
            <a:r>
              <a:rPr lang="en-US" dirty="0" err="1"/>
              <a:t>định</a:t>
            </a:r>
            <a:r>
              <a:rPr lang="en-US" dirty="0"/>
              <a:t> </a:t>
            </a:r>
            <a:r>
              <a:rPr lang="en-US" dirty="0" err="1"/>
              <a:t>thời</a:t>
            </a:r>
            <a:r>
              <a:rPr lang="en-US" dirty="0"/>
              <a:t> </a:t>
            </a:r>
            <a:r>
              <a:rPr lang="en-US" dirty="0" err="1"/>
              <a:t>điểm</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lô</a:t>
            </a:r>
            <a:r>
              <a:rPr lang="en-US" dirty="0"/>
              <a:t>, </a:t>
            </a:r>
            <a:r>
              <a:rPr lang="en-US" dirty="0" err="1"/>
              <a:t>thủ</a:t>
            </a:r>
            <a:r>
              <a:rPr lang="en-US" dirty="0"/>
              <a:t> </a:t>
            </a:r>
            <a:r>
              <a:rPr lang="en-US" dirty="0" err="1"/>
              <a:t>tục</a:t>
            </a:r>
            <a:r>
              <a:rPr lang="en-US" dirty="0"/>
              <a:t>, hay </a:t>
            </a:r>
            <a:r>
              <a:rPr lang="en-US" dirty="0" err="1"/>
              <a:t>một</a:t>
            </a:r>
            <a:r>
              <a:rPr lang="en-US" dirty="0"/>
              <a:t> </a:t>
            </a:r>
            <a:r>
              <a:rPr lang="en-US" dirty="0" err="1"/>
              <a:t>giao</a:t>
            </a:r>
            <a:r>
              <a:rPr lang="en-US" dirty="0"/>
              <a:t> </a:t>
            </a:r>
            <a:r>
              <a:rPr lang="en-US" dirty="0" err="1"/>
              <a:t>dịch</a:t>
            </a:r>
            <a:r>
              <a:rPr lang="en-US" dirty="0"/>
              <a: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39</a:t>
            </a:fld>
            <a:endParaRPr lang="en-US"/>
          </a:p>
        </p:txBody>
      </p:sp>
    </p:spTree>
    <p:extLst>
      <p:ext uri="{BB962C8B-B14F-4D97-AF65-F5344CB8AC3E}">
        <p14:creationId xmlns:p14="http://schemas.microsoft.com/office/powerpoint/2010/main" val="4082256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xmlns="" id="{80AFB4BD-BE96-45D0-B212-1B463F01D68C}"/>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15B8E446-6C01-4414-8743-453C628DC75B}"/>
              </a:ext>
            </a:extLst>
          </p:cNvPr>
          <p:cNvSpPr>
            <a:spLocks noGrp="1"/>
          </p:cNvSpPr>
          <p:nvPr>
            <p:ph type="sldNum" sz="quarter" idx="12"/>
          </p:nvPr>
        </p:nvSpPr>
        <p:spPr/>
        <p:txBody>
          <a:bodyPr/>
          <a:lstStyle/>
          <a:p>
            <a:fld id="{F4E32468-D4D3-45A6-A508-7622D5375F4E}" type="slidenum">
              <a:rPr lang="en-US" smtClean="0"/>
              <a:pPr/>
              <a:t>4</a:t>
            </a:fld>
            <a:endParaRPr lang="en-US"/>
          </a:p>
        </p:txBody>
      </p:sp>
      <p:grpSp>
        <p:nvGrpSpPr>
          <p:cNvPr id="8" name="Group 25">
            <a:extLst>
              <a:ext uri="{FF2B5EF4-FFF2-40B4-BE49-F238E27FC236}">
                <a16:creationId xmlns:a16="http://schemas.microsoft.com/office/drawing/2014/main" xmlns=""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xmlns=""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smtClean="0">
                  <a:solidFill>
                    <a:srgbClr val="FF0000"/>
                  </a:solidFill>
                  <a:latin typeface="Tahoma" pitchFamily="34" charset="0"/>
                  <a:cs typeface="Tahoma" pitchFamily="34" charset="0"/>
                </a:rPr>
                <a:t>2.1. Ngôn ngữ T- SQL</a:t>
              </a:r>
              <a:endParaRPr lang="en-US" altLang="en-US" sz="2000" b="1" dirty="0">
                <a:solidFill>
                  <a:srgbClr val="FF0000"/>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xmlns=""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xmlns=""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xmlns=""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xmlns=""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xmlns=""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xmlns=""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xmlns=""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xmlns=""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xmlns=""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xmlns=""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xmlns=""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 name="Group 1"/>
          <p:cNvGrpSpPr/>
          <p:nvPr/>
        </p:nvGrpSpPr>
        <p:grpSpPr>
          <a:xfrm>
            <a:off x="685800" y="2705098"/>
            <a:ext cx="7568604" cy="548407"/>
            <a:chOff x="685800" y="2705098"/>
            <a:chExt cx="7568604" cy="548407"/>
          </a:xfrm>
        </p:grpSpPr>
        <p:grpSp>
          <p:nvGrpSpPr>
            <p:cNvPr id="22" name="Group 49">
              <a:extLst>
                <a:ext uri="{FF2B5EF4-FFF2-40B4-BE49-F238E27FC236}">
                  <a16:creationId xmlns:a16="http://schemas.microsoft.com/office/drawing/2014/main" xmlns=""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xmlns=""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xmlns=""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xmlns=""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xmlns=""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xmlns=""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xmlns=""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 name="Text Box 12">
              <a:extLst>
                <a:ext uri="{FF2B5EF4-FFF2-40B4-BE49-F238E27FC236}">
                  <a16:creationId xmlns:a16="http://schemas.microsoft.com/office/drawing/2014/main" xmlns="" id="{63BC95EA-2E96-4CE0-AAE0-65D677D68164}"/>
                </a:ext>
              </a:extLst>
            </p:cNvPr>
            <p:cNvSpPr txBox="1">
              <a:spLocks noChangeArrowheads="1"/>
            </p:cNvSpPr>
            <p:nvPr/>
          </p:nvSpPr>
          <p:spPr bwMode="auto">
            <a:xfrm>
              <a:off x="1320204" y="274722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pPr>
              <a:r>
                <a:rPr lang="en-US" altLang="en-US" sz="2000" b="1" smtClean="0">
                  <a:solidFill>
                    <a:srgbClr val="606060"/>
                  </a:solidFill>
                  <a:latin typeface="Tahoma" pitchFamily="34" charset="0"/>
                  <a:cs typeface="Tahoma" pitchFamily="34" charset="0"/>
                </a:rPr>
                <a:t>2.2. Chỉ mục</a:t>
              </a:r>
              <a:endParaRPr lang="en-US" altLang="en-US" sz="2000" b="1" dirty="0">
                <a:solidFill>
                  <a:srgbClr val="606060"/>
                </a:solidFill>
                <a:latin typeface="Tahoma" pitchFamily="34" charset="0"/>
                <a:cs typeface="Tahoma" pitchFamily="34" charset="0"/>
              </a:endParaRPr>
            </a:p>
          </p:txBody>
        </p:sp>
      </p:grpSp>
      <p:sp>
        <p:nvSpPr>
          <p:cNvPr id="37" name="Text Box 12">
            <a:extLst>
              <a:ext uri="{FF2B5EF4-FFF2-40B4-BE49-F238E27FC236}">
                <a16:creationId xmlns:a16="http://schemas.microsoft.com/office/drawing/2014/main" xmlns="" id="{3055AA74-BACF-4700-B426-A32FB6C8904F}"/>
              </a:ext>
            </a:extLst>
          </p:cNvPr>
          <p:cNvSpPr txBox="1">
            <a:spLocks noChangeArrowheads="1"/>
          </p:cNvSpPr>
          <p:nvPr/>
        </p:nvSpPr>
        <p:spPr bwMode="auto">
          <a:xfrm>
            <a:off x="1295400" y="346400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Trắc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nghiệm</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kiến</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thức</a:t>
            </a:r>
            <a:endParaRPr lang="en-US" sz="2000" b="1" dirty="0">
              <a:solidFill>
                <a:srgbClr val="606060"/>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xmlns="" id="{C0F60A22-058B-4285-9D88-70EDE3836F51}"/>
              </a:ext>
            </a:extLst>
          </p:cNvPr>
          <p:cNvGrpSpPr>
            <a:grpSpLocks/>
          </p:cNvGrpSpPr>
          <p:nvPr/>
        </p:nvGrpSpPr>
        <p:grpSpPr bwMode="auto">
          <a:xfrm>
            <a:off x="685800" y="3406821"/>
            <a:ext cx="548640" cy="476250"/>
            <a:chOff x="1110" y="2656"/>
            <a:chExt cx="1549" cy="1351"/>
          </a:xfrm>
        </p:grpSpPr>
        <p:sp>
          <p:nvSpPr>
            <p:cNvPr id="40" name="AutoShape 4">
              <a:extLst>
                <a:ext uri="{FF2B5EF4-FFF2-40B4-BE49-F238E27FC236}">
                  <a16:creationId xmlns:a16="http://schemas.microsoft.com/office/drawing/2014/main" xmlns=""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a16="http://schemas.microsoft.com/office/drawing/2014/main" xmlns=""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a16="http://schemas.microsoft.com/office/drawing/2014/main" xmlns=""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
        <p:nvSpPr>
          <p:cNvPr id="3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43000" y="3864754"/>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67804" y="2485668"/>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 name="Group 70">
            <a:extLst>
              <a:ext uri="{FF2B5EF4-FFF2-40B4-BE49-F238E27FC236}">
                <a16:creationId xmlns:a16="http://schemas.microsoft.com/office/drawing/2014/main" xmlns="" id="{6E7DD59A-7148-402E-9B9F-CC42B01B0663}"/>
              </a:ext>
            </a:extLst>
          </p:cNvPr>
          <p:cNvGrpSpPr>
            <a:grpSpLocks/>
          </p:cNvGrpSpPr>
          <p:nvPr/>
        </p:nvGrpSpPr>
        <p:grpSpPr bwMode="auto">
          <a:xfrm>
            <a:off x="685800" y="4111671"/>
            <a:ext cx="7543800" cy="476250"/>
            <a:chOff x="762000" y="1905000"/>
            <a:chExt cx="7543800" cy="475488"/>
          </a:xfrm>
        </p:grpSpPr>
        <p:sp>
          <p:nvSpPr>
            <p:cNvPr id="51" name="Text Box 12">
              <a:extLst>
                <a:ext uri="{FF2B5EF4-FFF2-40B4-BE49-F238E27FC236}">
                  <a16:creationId xmlns:a16="http://schemas.microsoft.com/office/drawing/2014/main" xmlns=""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rgbClr val="606060"/>
                  </a:solidFill>
                  <a:latin typeface="Tahoma" pitchFamily="34" charset="0"/>
                  <a:cs typeface="Tahoma" pitchFamily="34" charset="0"/>
                </a:rPr>
                <a:t>Tổng kết bài học</a:t>
              </a:r>
            </a:p>
          </p:txBody>
        </p:sp>
        <p:grpSp>
          <p:nvGrpSpPr>
            <p:cNvPr id="52" name="Group 28">
              <a:extLst>
                <a:ext uri="{FF2B5EF4-FFF2-40B4-BE49-F238E27FC236}">
                  <a16:creationId xmlns:a16="http://schemas.microsoft.com/office/drawing/2014/main" xmlns="" id="{A989228B-8D52-420B-8ED9-EB56AD1F6CE7}"/>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xmlns=""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a16="http://schemas.microsoft.com/office/drawing/2014/main" xmlns=""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a16="http://schemas.microsoft.com/office/drawing/2014/main" xmlns=""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sp>
          <p:nvSpPr>
            <p:cNvPr id="53" name="Line 11">
              <a:extLst>
                <a:ext uri="{FF2B5EF4-FFF2-40B4-BE49-F238E27FC236}">
                  <a16:creationId xmlns:a16="http://schemas.microsoft.com/office/drawing/2014/main" xmlns=""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760506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buFont typeface="Wingdings" panose="05000000000000000000" pitchFamily="2" charset="2"/>
              <a:buChar char="v"/>
            </a:pPr>
            <a:r>
              <a:rPr lang="en-US" altLang="en-US" b="1" dirty="0" err="1"/>
              <a:t>Cấu</a:t>
            </a:r>
            <a:r>
              <a:rPr lang="en-US" altLang="en-US" b="1" dirty="0"/>
              <a:t> </a:t>
            </a:r>
            <a:r>
              <a:rPr lang="en-US" altLang="en-US" b="1" dirty="0" err="1"/>
              <a:t>trúc</a:t>
            </a:r>
            <a:r>
              <a:rPr lang="en-US" altLang="en-US" b="1" dirty="0"/>
              <a:t> TRY…CATCH</a:t>
            </a:r>
            <a:endParaRPr lang="en-US" altLang="en-US" dirty="0"/>
          </a:p>
          <a:p>
            <a:r>
              <a:rPr lang="en-US" altLang="en-US" dirty="0" err="1"/>
              <a:t>Từ</a:t>
            </a:r>
            <a:r>
              <a:rPr lang="en-US" altLang="en-US" dirty="0"/>
              <a:t> </a:t>
            </a:r>
            <a:r>
              <a:rPr lang="en-US" altLang="en-US" dirty="0" err="1"/>
              <a:t>phiên</a:t>
            </a:r>
            <a:r>
              <a:rPr lang="en-US" altLang="en-US" dirty="0"/>
              <a:t> </a:t>
            </a:r>
            <a:r>
              <a:rPr lang="en-US" altLang="en-US" dirty="0" err="1"/>
              <a:t>bản</a:t>
            </a:r>
            <a:r>
              <a:rPr lang="en-US" altLang="en-US" dirty="0"/>
              <a:t> SQL Server 2005 </a:t>
            </a:r>
            <a:r>
              <a:rPr lang="en-US" altLang="en-US" dirty="0" err="1"/>
              <a:t>trở</a:t>
            </a:r>
            <a:r>
              <a:rPr lang="en-US" altLang="en-US" dirty="0"/>
              <a:t> </a:t>
            </a:r>
            <a:r>
              <a:rPr lang="en-US" altLang="en-US" dirty="0" err="1"/>
              <a:t>lên</a:t>
            </a:r>
            <a:r>
              <a:rPr lang="en-US" altLang="en-US" dirty="0"/>
              <a:t>, </a:t>
            </a:r>
            <a:r>
              <a:rPr lang="en-US" altLang="en-US" dirty="0" err="1"/>
              <a:t>cấu</a:t>
            </a:r>
            <a:r>
              <a:rPr lang="en-US" altLang="en-US" dirty="0"/>
              <a:t> </a:t>
            </a:r>
            <a:r>
              <a:rPr lang="en-US" altLang="en-US" dirty="0" err="1"/>
              <a:t>trúc</a:t>
            </a:r>
            <a:r>
              <a:rPr lang="en-US" altLang="en-US" dirty="0"/>
              <a:t> TRY … CATCH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để</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lỗi</a:t>
            </a:r>
            <a:r>
              <a:rPr lang="en-US" altLang="en-US" dirty="0"/>
              <a:t> </a:t>
            </a:r>
            <a:r>
              <a:rPr lang="en-US" altLang="en-US" dirty="0" err="1"/>
              <a:t>tương</a:t>
            </a:r>
            <a:r>
              <a:rPr lang="en-US" altLang="en-US" dirty="0"/>
              <a:t> </a:t>
            </a:r>
            <a:r>
              <a:rPr lang="en-US" altLang="en-US" dirty="0" err="1"/>
              <a:t>tự</a:t>
            </a:r>
            <a:r>
              <a:rPr lang="en-US" altLang="en-US" dirty="0"/>
              <a:t> </a:t>
            </a:r>
            <a:r>
              <a:rPr lang="en-US" altLang="en-US" dirty="0" err="1"/>
              <a:t>như</a:t>
            </a:r>
            <a:r>
              <a:rPr lang="en-US" altLang="en-US" dirty="0"/>
              <a:t> </a:t>
            </a:r>
            <a:r>
              <a:rPr lang="en-US" altLang="en-US" dirty="0" err="1"/>
              <a:t>các</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lập</a:t>
            </a:r>
            <a:r>
              <a:rPr lang="en-US" altLang="en-US" dirty="0"/>
              <a:t> </a:t>
            </a:r>
            <a:r>
              <a:rPr lang="en-US" altLang="en-US" dirty="0" err="1"/>
              <a:t>trình</a:t>
            </a:r>
            <a:r>
              <a:rPr lang="en-US" altLang="en-US" dirty="0"/>
              <a:t> VB.NET, C</a:t>
            </a:r>
            <a:r>
              <a:rPr lang="en-US" altLang="en-US" baseline="30000" dirty="0"/>
              <a:t>#</a:t>
            </a:r>
            <a:r>
              <a:rPr lang="en-US" altLang="en-US" dirty="0"/>
              <a:t> </a:t>
            </a:r>
            <a:r>
              <a:rPr lang="en-US" altLang="en-US" dirty="0" err="1"/>
              <a:t>và</a:t>
            </a:r>
            <a:r>
              <a:rPr lang="en-US" altLang="en-US" dirty="0"/>
              <a:t> C</a:t>
            </a:r>
            <a:r>
              <a:rPr lang="en-US" altLang="en-US" baseline="30000" dirty="0"/>
              <a:t>++</a:t>
            </a:r>
            <a:r>
              <a:rPr lang="en-US" altLang="en-US" dirty="0"/>
              <a:t>. </a:t>
            </a:r>
            <a:r>
              <a:rPr lang="en-US" altLang="en-US" dirty="0" err="1"/>
              <a:t>Cú</a:t>
            </a:r>
            <a:r>
              <a:rPr lang="en-US" altLang="en-US" dirty="0"/>
              <a:t> </a:t>
            </a:r>
            <a:r>
              <a:rPr lang="en-US" altLang="en-US" dirty="0" err="1"/>
              <a:t>pháp</a:t>
            </a:r>
            <a:r>
              <a:rPr lang="en-US" altLang="en-US" dirty="0"/>
              <a:t>:</a:t>
            </a:r>
          </a:p>
          <a:p>
            <a:pPr lvl="2">
              <a:buFont typeface="Wingdings 2" pitchFamily="18" charset="2"/>
              <a:buNone/>
            </a:pPr>
            <a:r>
              <a:rPr lang="en-US" altLang="en-US" dirty="0"/>
              <a:t>BEGIN TRY</a:t>
            </a:r>
          </a:p>
          <a:p>
            <a:pPr lvl="2">
              <a:buFont typeface="Wingdings 2" pitchFamily="18" charset="2"/>
              <a:buNone/>
            </a:pPr>
            <a:r>
              <a:rPr lang="en-US" altLang="en-US" dirty="0"/>
              <a:t>{ </a:t>
            </a:r>
            <a:r>
              <a:rPr lang="en-US" altLang="en-US" dirty="0" err="1"/>
              <a:t>sql_statement</a:t>
            </a:r>
            <a:r>
              <a:rPr lang="en-US" altLang="en-US" dirty="0"/>
              <a:t> | </a:t>
            </a:r>
            <a:r>
              <a:rPr lang="en-US" altLang="en-US" dirty="0" err="1"/>
              <a:t>statement_block</a:t>
            </a:r>
            <a:r>
              <a:rPr lang="en-US" altLang="en-US" dirty="0"/>
              <a:t> }</a:t>
            </a:r>
          </a:p>
          <a:p>
            <a:pPr lvl="2">
              <a:buFont typeface="Wingdings 2" pitchFamily="18" charset="2"/>
              <a:buNone/>
            </a:pPr>
            <a:r>
              <a:rPr lang="en-US" altLang="en-US" dirty="0"/>
              <a:t>END TRY</a:t>
            </a:r>
          </a:p>
          <a:p>
            <a:pPr lvl="2">
              <a:buFont typeface="Wingdings 2" pitchFamily="18" charset="2"/>
              <a:buNone/>
            </a:pPr>
            <a:r>
              <a:rPr lang="en-US" altLang="en-US" dirty="0"/>
              <a:t>BEGIN CATCH</a:t>
            </a:r>
          </a:p>
          <a:p>
            <a:pPr lvl="2">
              <a:buFont typeface="Wingdings 2" pitchFamily="18" charset="2"/>
              <a:buNone/>
            </a:pPr>
            <a:r>
              <a:rPr lang="en-US" altLang="en-US" dirty="0"/>
              <a:t>{ </a:t>
            </a:r>
            <a:r>
              <a:rPr lang="en-US" altLang="en-US" dirty="0" err="1"/>
              <a:t>sql_statement</a:t>
            </a:r>
            <a:r>
              <a:rPr lang="en-US" altLang="en-US" dirty="0"/>
              <a:t> | </a:t>
            </a:r>
            <a:r>
              <a:rPr lang="en-US" altLang="en-US" dirty="0" err="1"/>
              <a:t>statement_block</a:t>
            </a:r>
            <a:r>
              <a:rPr lang="en-US" altLang="en-US" dirty="0"/>
              <a:t> } </a:t>
            </a:r>
          </a:p>
          <a:p>
            <a:pPr lvl="2">
              <a:buFont typeface="Wingdings 2" pitchFamily="18" charset="2"/>
              <a:buNone/>
            </a:pPr>
            <a:r>
              <a:rPr lang="en-US" altLang="en-US" dirty="0"/>
              <a:t>END CATCH[ ; ]</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40</a:t>
            </a:fld>
            <a:endParaRPr lang="en-US"/>
          </a:p>
        </p:txBody>
      </p:sp>
    </p:spTree>
    <p:extLst>
      <p:ext uri="{BB962C8B-B14F-4D97-AF65-F5344CB8AC3E}">
        <p14:creationId xmlns:p14="http://schemas.microsoft.com/office/powerpoint/2010/main" val="6649776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25000" lnSpcReduction="20000"/>
          </a:bodyPr>
          <a:lstStyle/>
          <a:p>
            <a:pPr marL="0" indent="0">
              <a:buNone/>
            </a:pPr>
            <a:r>
              <a:rPr lang="en-US" sz="7200" b="1" dirty="0" err="1"/>
              <a:t>Ví</a:t>
            </a:r>
            <a:r>
              <a:rPr lang="en-US" sz="7200" b="1" dirty="0"/>
              <a:t> </a:t>
            </a:r>
            <a:r>
              <a:rPr lang="en-US" sz="7200" b="1" dirty="0" err="1"/>
              <a:t>dụ</a:t>
            </a:r>
            <a:r>
              <a:rPr lang="en-US" sz="7200" b="1" dirty="0"/>
              <a:t> 5.11</a:t>
            </a:r>
            <a:r>
              <a:rPr lang="en-US" sz="7200" b="1" i="1" dirty="0"/>
              <a:t>. </a:t>
            </a:r>
            <a:r>
              <a:rPr lang="en-US" sz="7200" dirty="0" err="1"/>
              <a:t>Sử</a:t>
            </a:r>
            <a:r>
              <a:rPr lang="en-US" sz="7200" b="1" i="1" dirty="0"/>
              <a:t> </a:t>
            </a:r>
            <a:r>
              <a:rPr lang="en-US" sz="7200" dirty="0" err="1"/>
              <a:t>dụng</a:t>
            </a:r>
            <a:r>
              <a:rPr lang="en-US" sz="7200" dirty="0"/>
              <a:t> </a:t>
            </a:r>
            <a:r>
              <a:rPr lang="en-US" sz="7200" dirty="0" err="1"/>
              <a:t>cấu</a:t>
            </a:r>
            <a:r>
              <a:rPr lang="en-US" sz="7200" dirty="0"/>
              <a:t> </a:t>
            </a:r>
            <a:r>
              <a:rPr lang="en-US" sz="7200" dirty="0" err="1"/>
              <a:t>trúc</a:t>
            </a:r>
            <a:r>
              <a:rPr lang="en-US" sz="7200" dirty="0"/>
              <a:t> TRY … CATCH</a:t>
            </a:r>
            <a:r>
              <a:rPr lang="en-US" sz="7200" b="1" i="1" dirty="0"/>
              <a:t> </a:t>
            </a:r>
            <a:r>
              <a:rPr lang="en-US" sz="7200" dirty="0" err="1"/>
              <a:t>để</a:t>
            </a:r>
            <a:r>
              <a:rPr lang="en-US" sz="7200" dirty="0"/>
              <a:t> </a:t>
            </a:r>
            <a:r>
              <a:rPr lang="en-US" sz="7200" dirty="0" err="1"/>
              <a:t>điều</a:t>
            </a:r>
            <a:r>
              <a:rPr lang="en-US" sz="7200" dirty="0"/>
              <a:t> </a:t>
            </a:r>
            <a:r>
              <a:rPr lang="en-US" sz="7200" dirty="0" err="1"/>
              <a:t>khiển</a:t>
            </a:r>
            <a:r>
              <a:rPr lang="en-US" sz="7200" dirty="0"/>
              <a:t> </a:t>
            </a:r>
            <a:r>
              <a:rPr lang="en-US" sz="7200" dirty="0" err="1"/>
              <a:t>lỗi</a:t>
            </a:r>
            <a:r>
              <a:rPr lang="en-US" sz="7200" dirty="0"/>
              <a:t> chia </a:t>
            </a:r>
            <a:r>
              <a:rPr lang="en-US" sz="7200" dirty="0" err="1"/>
              <a:t>cho</a:t>
            </a:r>
            <a:r>
              <a:rPr lang="en-US" sz="7200" dirty="0"/>
              <a:t> 0</a:t>
            </a:r>
            <a:r>
              <a:rPr lang="en-US" dirty="0"/>
              <a:t>.</a:t>
            </a:r>
          </a:p>
          <a:p>
            <a:pPr marL="0" indent="0">
              <a:buNone/>
            </a:pPr>
            <a:r>
              <a:rPr lang="en-US" sz="4300" dirty="0"/>
              <a:t>BEGIN TRY</a:t>
            </a:r>
          </a:p>
          <a:p>
            <a:pPr marL="0" indent="0">
              <a:buNone/>
            </a:pPr>
            <a:r>
              <a:rPr lang="en-US" sz="4300" dirty="0"/>
              <a:t>    SELECT 10/0;</a:t>
            </a:r>
          </a:p>
          <a:p>
            <a:pPr marL="0" indent="0">
              <a:buNone/>
            </a:pPr>
            <a:r>
              <a:rPr lang="en-US" sz="4300" dirty="0"/>
              <a:t>  END TRY</a:t>
            </a:r>
          </a:p>
          <a:p>
            <a:pPr marL="0" indent="0">
              <a:buNone/>
            </a:pPr>
            <a:r>
              <a:rPr lang="en-US" sz="4300" dirty="0"/>
              <a:t>BEGIN CATCH</a:t>
            </a:r>
          </a:p>
          <a:p>
            <a:pPr marL="0" indent="0">
              <a:buNone/>
            </a:pPr>
            <a:r>
              <a:rPr lang="en-US" sz="4300" dirty="0"/>
              <a:t> </a:t>
            </a:r>
            <a:r>
              <a:rPr lang="en-US" sz="4300" dirty="0" smtClean="0"/>
              <a:t>                         SELECT        </a:t>
            </a:r>
            <a:r>
              <a:rPr lang="en-US" sz="4300" dirty="0"/>
              <a:t>ERROR_NUMBER() AS </a:t>
            </a:r>
            <a:r>
              <a:rPr lang="en-US" sz="4300" dirty="0" err="1"/>
              <a:t>ErrorNumber</a:t>
            </a:r>
            <a:r>
              <a:rPr lang="en-US" sz="4300" dirty="0"/>
              <a:t>,</a:t>
            </a:r>
          </a:p>
          <a:p>
            <a:pPr marL="0" indent="0">
              <a:buNone/>
            </a:pPr>
            <a:r>
              <a:rPr lang="en-US" sz="4300" dirty="0"/>
              <a:t>        		ERROR_SEVERITY() AS </a:t>
            </a:r>
            <a:r>
              <a:rPr lang="en-US" sz="4300" dirty="0" err="1"/>
              <a:t>ErrorSeverity</a:t>
            </a:r>
            <a:r>
              <a:rPr lang="en-US" sz="4300" dirty="0"/>
              <a:t>,</a:t>
            </a:r>
          </a:p>
          <a:p>
            <a:pPr marL="0" indent="0">
              <a:buNone/>
            </a:pPr>
            <a:r>
              <a:rPr lang="en-US" sz="4300" dirty="0"/>
              <a:t>       		 ERROR_STATE() AS </a:t>
            </a:r>
            <a:r>
              <a:rPr lang="en-US" sz="4300" dirty="0" err="1"/>
              <a:t>ErrorState</a:t>
            </a:r>
            <a:r>
              <a:rPr lang="en-US" sz="4300" dirty="0"/>
              <a:t>,</a:t>
            </a:r>
          </a:p>
          <a:p>
            <a:pPr marL="0" indent="0">
              <a:buNone/>
            </a:pPr>
            <a:r>
              <a:rPr lang="en-US" sz="4300" dirty="0"/>
              <a:t>       		 ERROR_PROCEDURE() AS </a:t>
            </a:r>
            <a:r>
              <a:rPr lang="en-US" sz="4300" dirty="0" err="1"/>
              <a:t>ErrorProcedure</a:t>
            </a:r>
            <a:r>
              <a:rPr lang="en-US" sz="4300" dirty="0"/>
              <a:t>,</a:t>
            </a:r>
          </a:p>
          <a:p>
            <a:pPr marL="0" indent="0">
              <a:buNone/>
            </a:pPr>
            <a:r>
              <a:rPr lang="en-US" sz="4300" dirty="0"/>
              <a:t>       		 ERROR_LINE() AS </a:t>
            </a:r>
            <a:r>
              <a:rPr lang="en-US" sz="4300" dirty="0" err="1"/>
              <a:t>ErrorLine</a:t>
            </a:r>
            <a:r>
              <a:rPr lang="en-US" sz="4300" dirty="0"/>
              <a:t>,</a:t>
            </a:r>
          </a:p>
          <a:p>
            <a:pPr marL="0" indent="0">
              <a:buNone/>
            </a:pPr>
            <a:r>
              <a:rPr lang="en-US" sz="4300" dirty="0"/>
              <a:t>       		 ERROR_MESSAGE() AS </a:t>
            </a:r>
            <a:r>
              <a:rPr lang="en-US" sz="4300" dirty="0" err="1"/>
              <a:t>ErrorMessage</a:t>
            </a:r>
            <a:r>
              <a:rPr lang="en-US" sz="4300" dirty="0"/>
              <a:t>;</a:t>
            </a:r>
          </a:p>
          <a:p>
            <a:pPr marL="0" indent="0">
              <a:buNone/>
            </a:pPr>
            <a:r>
              <a:rPr lang="en-US" sz="4300" dirty="0"/>
              <a:t>END CATCH;</a:t>
            </a:r>
          </a:p>
          <a:p>
            <a:pPr marL="0" indent="0">
              <a:buNone/>
            </a:pPr>
            <a:r>
              <a:rPr lang="en-US" sz="4300" dirty="0"/>
              <a:t>GO</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41</a:t>
            </a:fld>
            <a:endParaRPr lang="en-US"/>
          </a:p>
        </p:txBody>
      </p:sp>
    </p:spTree>
    <p:extLst>
      <p:ext uri="{BB962C8B-B14F-4D97-AF65-F5344CB8AC3E}">
        <p14:creationId xmlns:p14="http://schemas.microsoft.com/office/powerpoint/2010/main" val="2859107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a:buFont typeface="Wingdings" panose="05000000000000000000" pitchFamily="2" charset="2"/>
              <a:buChar char="v"/>
            </a:pPr>
            <a:r>
              <a:rPr lang="en-US" altLang="en-US" b="1" dirty="0" err="1"/>
              <a:t>Lệnh</a:t>
            </a:r>
            <a:r>
              <a:rPr lang="en-US" altLang="en-US" b="1" dirty="0"/>
              <a:t> RAISERROR</a:t>
            </a:r>
            <a:endParaRPr lang="en-US" altLang="en-US" dirty="0"/>
          </a:p>
          <a:p>
            <a:pPr algn="just"/>
            <a:r>
              <a:rPr lang="en-US" altLang="en-US" dirty="0" err="1"/>
              <a:t>Phát</a:t>
            </a:r>
            <a:r>
              <a:rPr lang="en-US" altLang="en-US" dirty="0"/>
              <a:t> </a:t>
            </a:r>
            <a:r>
              <a:rPr lang="en-US" altLang="en-US" dirty="0" err="1"/>
              <a:t>sinh</a:t>
            </a:r>
            <a:r>
              <a:rPr lang="en-US" altLang="en-US" dirty="0"/>
              <a:t> </a:t>
            </a:r>
            <a:r>
              <a:rPr lang="en-US" altLang="en-US" dirty="0" err="1"/>
              <a:t>lỗi</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Sau </a:t>
            </a:r>
            <a:r>
              <a:rPr lang="en-US" altLang="en-US" dirty="0" err="1"/>
              <a:t>khi</a:t>
            </a:r>
            <a:r>
              <a:rPr lang="en-US" altLang="en-US" dirty="0"/>
              <a:t> </a:t>
            </a:r>
            <a:r>
              <a:rPr lang="en-US" altLang="en-US" dirty="0" err="1"/>
              <a:t>một</a:t>
            </a:r>
            <a:r>
              <a:rPr lang="en-US" altLang="en-US" dirty="0"/>
              <a:t> </a:t>
            </a:r>
            <a:r>
              <a:rPr lang="en-US" altLang="en-US" dirty="0" err="1"/>
              <a:t>lỗi</a:t>
            </a:r>
            <a:r>
              <a:rPr lang="en-US" altLang="en-US" dirty="0"/>
              <a:t> </a:t>
            </a:r>
            <a:r>
              <a:rPr lang="en-US" altLang="en-US" dirty="0" err="1"/>
              <a:t>được</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thì</a:t>
            </a:r>
            <a:r>
              <a:rPr lang="en-US" altLang="en-US" dirty="0"/>
              <a:t> </a:t>
            </a:r>
            <a:r>
              <a:rPr lang="en-US" altLang="en-US" dirty="0" err="1"/>
              <a:t>nó</a:t>
            </a:r>
            <a:r>
              <a:rPr lang="en-US" altLang="en-US" dirty="0"/>
              <a:t> </a:t>
            </a:r>
            <a:r>
              <a:rPr lang="en-US" altLang="en-US" dirty="0" err="1"/>
              <a:t>được</a:t>
            </a:r>
            <a:r>
              <a:rPr lang="en-US" altLang="en-US" dirty="0"/>
              <a:t> </a:t>
            </a:r>
            <a:r>
              <a:rPr lang="en-US" altLang="en-US" dirty="0" err="1"/>
              <a:t>gửi</a:t>
            </a:r>
            <a:r>
              <a:rPr lang="en-US" altLang="en-US" dirty="0"/>
              <a:t> </a:t>
            </a:r>
            <a:r>
              <a:rPr lang="en-US" altLang="en-US" dirty="0" err="1"/>
              <a:t>đến</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như</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lỗi</a:t>
            </a:r>
            <a:r>
              <a:rPr lang="en-US" altLang="en-US" dirty="0"/>
              <a:t> </a:t>
            </a:r>
            <a:r>
              <a:rPr lang="en-US" altLang="en-US" dirty="0" err="1"/>
              <a:t>hệ</a:t>
            </a:r>
            <a:r>
              <a:rPr lang="en-US" altLang="en-US" dirty="0"/>
              <a:t> </a:t>
            </a:r>
            <a:r>
              <a:rPr lang="en-US" altLang="en-US" dirty="0" err="1"/>
              <a:t>thống</a:t>
            </a:r>
            <a:r>
              <a:rPr lang="en-US" altLang="en-US" dirty="0"/>
              <a:t>.</a:t>
            </a:r>
          </a:p>
          <a:p>
            <a:pPr lvl="1">
              <a:buFont typeface="Wingdings 2" pitchFamily="18" charset="2"/>
              <a:buNone/>
            </a:pPr>
            <a:r>
              <a:rPr lang="en-US" altLang="en-US" b="1" dirty="0"/>
              <a:t>RAISERROR </a:t>
            </a:r>
            <a:r>
              <a:rPr lang="en-US" altLang="en-US" dirty="0"/>
              <a:t>(</a:t>
            </a:r>
            <a:r>
              <a:rPr lang="en-US" altLang="en-US" b="1" dirty="0"/>
              <a:t>{ </a:t>
            </a:r>
            <a:r>
              <a:rPr lang="en-US" altLang="en-US" b="1" i="1" dirty="0" err="1"/>
              <a:t>msg_id</a:t>
            </a:r>
            <a:r>
              <a:rPr lang="en-US" altLang="en-US" b="1" dirty="0"/>
              <a:t> | </a:t>
            </a:r>
            <a:r>
              <a:rPr lang="en-US" altLang="en-US" b="1" i="1" dirty="0" err="1"/>
              <a:t>msg_str</a:t>
            </a:r>
            <a:r>
              <a:rPr lang="en-US" altLang="en-US" b="1" dirty="0"/>
              <a:t> } {, </a:t>
            </a:r>
            <a:r>
              <a:rPr lang="en-US" altLang="en-US" b="1" i="1" dirty="0"/>
              <a:t>severity, state</a:t>
            </a:r>
            <a:r>
              <a:rPr lang="en-US" altLang="en-US" b="1" dirty="0"/>
              <a:t> }</a:t>
            </a:r>
            <a:endParaRPr lang="en-US" altLang="en-US" dirty="0"/>
          </a:p>
          <a:p>
            <a:pPr lvl="1">
              <a:buFont typeface="Wingdings 2" pitchFamily="18" charset="2"/>
              <a:buNone/>
            </a:pPr>
            <a:r>
              <a:rPr lang="en-US" altLang="en-US" b="1" dirty="0"/>
              <a:t>[, </a:t>
            </a:r>
            <a:r>
              <a:rPr lang="en-US" altLang="en-US" b="1" i="1" dirty="0"/>
              <a:t>argument</a:t>
            </a:r>
            <a:r>
              <a:rPr lang="en-US" altLang="en-US" b="1" dirty="0"/>
              <a:t> [,...</a:t>
            </a:r>
            <a:r>
              <a:rPr lang="en-US" altLang="en-US" b="1" i="1" dirty="0"/>
              <a:t>n</a:t>
            </a:r>
            <a:r>
              <a:rPr lang="en-US" altLang="en-US" b="1" dirty="0"/>
              <a:t> ] ]) [ WITH </a:t>
            </a:r>
            <a:r>
              <a:rPr lang="en-US" altLang="en-US" b="1" i="1" dirty="0"/>
              <a:t>option</a:t>
            </a:r>
            <a:r>
              <a:rPr lang="en-US" altLang="en-US" b="1" dirty="0"/>
              <a:t> [,...</a:t>
            </a:r>
            <a:r>
              <a:rPr lang="en-US" altLang="en-US" b="1" i="1" dirty="0"/>
              <a:t>n</a:t>
            </a:r>
            <a:r>
              <a:rPr lang="en-US" altLang="en-US" b="1" dirty="0"/>
              <a:t> ] ]</a:t>
            </a:r>
            <a:endParaRPr lang="en-US" altLang="en-US" dirty="0"/>
          </a:p>
          <a:p>
            <a:pPr lvl="2"/>
            <a:r>
              <a:rPr lang="en-US" altLang="en-US" i="1" dirty="0" err="1"/>
              <a:t>msg_id</a:t>
            </a:r>
            <a:r>
              <a:rPr lang="en-US" altLang="en-US" i="1" dirty="0"/>
              <a:t>: </a:t>
            </a:r>
            <a:r>
              <a:rPr lang="en-US" altLang="en-US" dirty="0" err="1"/>
              <a:t>là</a:t>
            </a:r>
            <a:r>
              <a:rPr lang="en-US" altLang="en-US" dirty="0"/>
              <a:t> </a:t>
            </a:r>
            <a:r>
              <a:rPr lang="en-US" altLang="en-US" dirty="0" err="1"/>
              <a:t>mã</a:t>
            </a:r>
            <a:r>
              <a:rPr lang="en-US" altLang="en-US" dirty="0"/>
              <a:t> </a:t>
            </a:r>
            <a:r>
              <a:rPr lang="en-US" altLang="en-US" dirty="0" err="1"/>
              <a:t>thông</a:t>
            </a:r>
            <a:r>
              <a:rPr lang="en-US" altLang="en-US" dirty="0"/>
              <a:t> </a:t>
            </a:r>
            <a:r>
              <a:rPr lang="en-US" altLang="en-US" dirty="0" err="1"/>
              <a:t>báo</a:t>
            </a:r>
            <a:r>
              <a:rPr lang="en-US" altLang="en-US" dirty="0"/>
              <a:t>, </a:t>
            </a:r>
            <a:r>
              <a:rPr lang="en-US" altLang="en-US" dirty="0" err="1"/>
              <a:t>nó</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trong</a:t>
            </a:r>
            <a:r>
              <a:rPr lang="en-US" altLang="en-US" dirty="0"/>
              <a:t> </a:t>
            </a:r>
            <a:r>
              <a:rPr lang="en-US" altLang="en-US" dirty="0" err="1"/>
              <a:t>bảng</a:t>
            </a:r>
            <a:r>
              <a:rPr lang="en-US" altLang="en-US" dirty="0"/>
              <a:t> </a:t>
            </a:r>
            <a:r>
              <a:rPr lang="en-US" altLang="en-US" dirty="0" err="1"/>
              <a:t>sysmessage</a:t>
            </a:r>
            <a:r>
              <a:rPr lang="en-US" altLang="en-US" dirty="0"/>
              <a:t>. </a:t>
            </a:r>
            <a:r>
              <a:rPr lang="en-US" altLang="en-US" dirty="0" err="1"/>
              <a:t>Mã</a:t>
            </a:r>
            <a:r>
              <a:rPr lang="en-US" altLang="en-US" dirty="0"/>
              <a:t> </a:t>
            </a:r>
            <a:r>
              <a:rPr lang="en-US" altLang="en-US" dirty="0" err="1"/>
              <a:t>thông</a:t>
            </a:r>
            <a:r>
              <a:rPr lang="en-US" altLang="en-US" dirty="0"/>
              <a:t> </a:t>
            </a:r>
            <a:r>
              <a:rPr lang="en-US" altLang="en-US" dirty="0" err="1"/>
              <a:t>báo</a:t>
            </a:r>
            <a:r>
              <a:rPr lang="en-US" altLang="en-US" dirty="0"/>
              <a:t> </a:t>
            </a:r>
            <a:r>
              <a:rPr lang="en-US" altLang="en-US" dirty="0" err="1"/>
              <a:t>của</a:t>
            </a:r>
            <a:r>
              <a:rPr lang="en-US" altLang="en-US" i="1" dirty="0"/>
              <a:t> </a:t>
            </a:r>
            <a:r>
              <a:rPr lang="en-US" altLang="en-US" dirty="0" err="1"/>
              <a:t>người</a:t>
            </a:r>
            <a:r>
              <a:rPr lang="en-US" altLang="en-US" dirty="0"/>
              <a:t> </a:t>
            </a:r>
            <a:r>
              <a:rPr lang="en-US" altLang="en-US" dirty="0" err="1"/>
              <a:t>dùng</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từ</a:t>
            </a:r>
            <a:r>
              <a:rPr lang="en-US" altLang="en-US" dirty="0"/>
              <a:t> </a:t>
            </a:r>
            <a:r>
              <a:rPr lang="en-US" altLang="en-US" dirty="0" err="1"/>
              <a:t>trên</a:t>
            </a:r>
            <a:r>
              <a:rPr lang="en-US" altLang="en-US" dirty="0"/>
              <a:t> 50000</a:t>
            </a:r>
          </a:p>
          <a:p>
            <a:pPr lvl="2"/>
            <a:r>
              <a:rPr lang="en-US" altLang="en-US" i="1" dirty="0" err="1"/>
              <a:t>msg_str</a:t>
            </a:r>
            <a:r>
              <a:rPr lang="en-US" altLang="en-US" i="1" dirty="0"/>
              <a:t> </a:t>
            </a:r>
            <a:r>
              <a:rPr lang="en-US" altLang="en-US" dirty="0"/>
              <a:t>: </a:t>
            </a:r>
            <a:r>
              <a:rPr lang="en-US" altLang="en-US" dirty="0" err="1"/>
              <a:t>Nội</a:t>
            </a:r>
            <a:r>
              <a:rPr lang="en-US" altLang="en-US" dirty="0"/>
              <a:t> dung </a:t>
            </a:r>
            <a:r>
              <a:rPr lang="en-US" altLang="en-US" dirty="0" err="1"/>
              <a:t>thông</a:t>
            </a:r>
            <a:r>
              <a:rPr lang="en-US" altLang="en-US" dirty="0"/>
              <a:t> </a:t>
            </a:r>
            <a:r>
              <a:rPr lang="en-US" altLang="en-US" dirty="0" err="1"/>
              <a:t>báo</a:t>
            </a:r>
            <a:r>
              <a:rPr lang="en-US" altLang="en-US" dirty="0"/>
              <a:t>, </a:t>
            </a:r>
            <a:r>
              <a:rPr lang="en-US" altLang="en-US" dirty="0" err="1"/>
              <a:t>tối</a:t>
            </a:r>
            <a:r>
              <a:rPr lang="en-US" altLang="en-US" dirty="0"/>
              <a:t> </a:t>
            </a:r>
            <a:r>
              <a:rPr lang="en-US" altLang="en-US" dirty="0" err="1"/>
              <a:t>đa</a:t>
            </a:r>
            <a:r>
              <a:rPr lang="en-US" altLang="en-US" dirty="0"/>
              <a:t> 400 </a:t>
            </a:r>
            <a:r>
              <a:rPr lang="en-US" altLang="en-US" dirty="0" err="1"/>
              <a:t>ký</a:t>
            </a:r>
            <a:r>
              <a:rPr lang="en-US" altLang="en-US" dirty="0"/>
              <a:t> </a:t>
            </a:r>
            <a:r>
              <a:rPr lang="en-US" altLang="en-US" dirty="0" err="1"/>
              <a:t>tự</a:t>
            </a:r>
            <a:r>
              <a:rPr lang="en-US" altLang="en-US" dirty="0"/>
              <a: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42</a:t>
            </a:fld>
            <a:endParaRPr lang="en-US"/>
          </a:p>
        </p:txBody>
      </p:sp>
    </p:spTree>
    <p:extLst>
      <p:ext uri="{BB962C8B-B14F-4D97-AF65-F5344CB8AC3E}">
        <p14:creationId xmlns:p14="http://schemas.microsoft.com/office/powerpoint/2010/main" val="39726441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nSpc>
                <a:spcPct val="150000"/>
              </a:lnSpc>
              <a:spcBef>
                <a:spcPts val="0"/>
              </a:spcBef>
              <a:spcAft>
                <a:spcPts val="0"/>
              </a:spcAft>
              <a:buClr>
                <a:srgbClr val="090FF5"/>
              </a:buClr>
              <a:buSzPct val="90000"/>
              <a:buFont typeface="Wingdings" panose="05000000000000000000" pitchFamily="2" charset="2"/>
              <a:buChar char="v"/>
              <a:tabLst>
                <a:tab pos="0" algn="l"/>
                <a:tab pos="177800" algn="l"/>
              </a:tabLst>
              <a:defRPr/>
            </a:pPr>
            <a:r>
              <a:rPr lang="en-US" b="1" dirty="0" err="1"/>
              <a:t>Cấu</a:t>
            </a:r>
            <a:r>
              <a:rPr lang="en-US" b="1" dirty="0"/>
              <a:t> </a:t>
            </a:r>
            <a:r>
              <a:rPr lang="en-US" b="1" dirty="0" err="1"/>
              <a:t>trúc</a:t>
            </a:r>
            <a:r>
              <a:rPr lang="en-US" b="1" dirty="0"/>
              <a:t> WHILE</a:t>
            </a:r>
          </a:p>
          <a:p>
            <a:pPr marL="274320" indent="-274320">
              <a:lnSpc>
                <a:spcPct val="150000"/>
              </a:lnSpc>
              <a:spcBef>
                <a:spcPts val="0"/>
              </a:spcBef>
              <a:spcAft>
                <a:spcPts val="0"/>
              </a:spcAft>
              <a:buNone/>
              <a:defRPr/>
            </a:pPr>
            <a:r>
              <a:rPr lang="en-US" b="1" dirty="0"/>
              <a:t>WHILE: </a:t>
            </a:r>
            <a:r>
              <a:rPr lang="en-US" dirty="0" err="1"/>
              <a:t>Chúng</a:t>
            </a:r>
            <a:r>
              <a:rPr lang="en-US" dirty="0"/>
              <a:t> ta </a:t>
            </a:r>
            <a:r>
              <a:rPr lang="en-US" dirty="0" err="1"/>
              <a:t>có</a:t>
            </a:r>
            <a:r>
              <a:rPr lang="en-US" dirty="0"/>
              <a:t> </a:t>
            </a:r>
            <a:r>
              <a:rPr lang="en-US" dirty="0" err="1"/>
              <a:t>thể</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lệnh</a:t>
            </a:r>
            <a:r>
              <a:rPr lang="en-US" dirty="0"/>
              <a:t> SQL hay </a:t>
            </a:r>
            <a:r>
              <a:rPr lang="en-US" dirty="0" err="1"/>
              <a:t>một</a:t>
            </a:r>
            <a:r>
              <a:rPr lang="en-US" dirty="0"/>
              <a:t> </a:t>
            </a:r>
            <a:r>
              <a:rPr lang="en-US" dirty="0" err="1"/>
              <a:t>tập</a:t>
            </a:r>
            <a:r>
              <a:rPr lang="en-US" dirty="0"/>
              <a:t> </a:t>
            </a:r>
            <a:r>
              <a:rPr lang="en-US" dirty="0" err="1"/>
              <a:t>lệnh</a:t>
            </a:r>
            <a:r>
              <a:rPr lang="en-US" dirty="0"/>
              <a:t> </a:t>
            </a:r>
            <a:r>
              <a:rPr lang="en-US" dirty="0" err="1"/>
              <a:t>dựa</a:t>
            </a:r>
            <a:r>
              <a:rPr lang="en-US" dirty="0"/>
              <a:t> </a:t>
            </a:r>
            <a:r>
              <a:rPr lang="en-US" dirty="0" err="1"/>
              <a:t>vào</a:t>
            </a:r>
            <a:r>
              <a:rPr lang="en-US" dirty="0"/>
              <a:t> </a:t>
            </a:r>
            <a:r>
              <a:rPr lang="en-US" dirty="0" err="1"/>
              <a:t>điều</a:t>
            </a:r>
            <a:r>
              <a:rPr lang="en-US" dirty="0"/>
              <a:t> </a:t>
            </a:r>
            <a:r>
              <a:rPr lang="en-US" dirty="0" err="1"/>
              <a:t>kiện</a:t>
            </a:r>
            <a:r>
              <a:rPr lang="en-US" dirty="0"/>
              <a:t> </a:t>
            </a:r>
            <a:r>
              <a:rPr lang="en-US" dirty="0" err="1"/>
              <a:t>nào</a:t>
            </a:r>
            <a:r>
              <a:rPr lang="en-US" dirty="0"/>
              <a:t> </a:t>
            </a:r>
            <a:r>
              <a:rPr lang="en-US" dirty="0" err="1"/>
              <a:t>đó</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lần</a:t>
            </a:r>
            <a:r>
              <a:rPr lang="en-US" dirty="0"/>
              <a:t> </a:t>
            </a:r>
            <a:r>
              <a:rPr lang="en-US" dirty="0" err="1"/>
              <a:t>khi</a:t>
            </a:r>
            <a:r>
              <a:rPr lang="en-US" dirty="0"/>
              <a:t> </a:t>
            </a:r>
            <a:r>
              <a:rPr lang="en-US" dirty="0" err="1"/>
              <a:t>nào</a:t>
            </a:r>
            <a:r>
              <a:rPr lang="en-US" dirty="0"/>
              <a:t> </a:t>
            </a:r>
            <a:r>
              <a:rPr lang="en-US" dirty="0" err="1"/>
              <a:t>điều</a:t>
            </a:r>
            <a:r>
              <a:rPr lang="en-US" dirty="0"/>
              <a:t> </a:t>
            </a:r>
            <a:r>
              <a:rPr lang="en-US" dirty="0" err="1"/>
              <a:t>kiện</a:t>
            </a:r>
            <a:r>
              <a:rPr lang="en-US" dirty="0"/>
              <a:t> </a:t>
            </a:r>
            <a:r>
              <a:rPr lang="en-US" dirty="0" err="1"/>
              <a:t>vẫn</a:t>
            </a:r>
            <a:r>
              <a:rPr lang="en-US" dirty="0"/>
              <a:t> </a:t>
            </a:r>
            <a:r>
              <a:rPr lang="en-US" dirty="0" err="1"/>
              <a:t>còn</a:t>
            </a:r>
            <a:r>
              <a:rPr lang="en-US" dirty="0"/>
              <a:t> </a:t>
            </a:r>
            <a:r>
              <a:rPr lang="en-US" dirty="0" err="1"/>
              <a:t>đúng</a:t>
            </a:r>
            <a:r>
              <a:rPr lang="en-US" dirty="0"/>
              <a:t>. </a:t>
            </a:r>
          </a:p>
          <a:p>
            <a:pPr marL="274320" indent="-274320">
              <a:lnSpc>
                <a:spcPct val="150000"/>
              </a:lnSpc>
              <a:spcBef>
                <a:spcPts val="0"/>
              </a:spcBef>
              <a:spcAft>
                <a:spcPts val="0"/>
              </a:spcAft>
              <a:buNone/>
              <a:defRPr/>
            </a:pPr>
            <a:r>
              <a:rPr lang="en-US" b="1" dirty="0" err="1"/>
              <a:t>Cú</a:t>
            </a:r>
            <a:r>
              <a:rPr lang="en-US" b="1" dirty="0"/>
              <a:t> </a:t>
            </a:r>
            <a:r>
              <a:rPr lang="en-US" b="1" dirty="0" err="1"/>
              <a:t>pháp</a:t>
            </a:r>
            <a:r>
              <a:rPr lang="en-US" b="1" dirty="0"/>
              <a:t>:</a:t>
            </a:r>
          </a:p>
          <a:p>
            <a:pPr marL="274320" indent="-274320">
              <a:spcBef>
                <a:spcPts val="0"/>
              </a:spcBef>
              <a:spcAft>
                <a:spcPts val="0"/>
              </a:spcAft>
              <a:buNone/>
              <a:defRPr/>
            </a:pPr>
            <a:r>
              <a:rPr lang="en-US" dirty="0"/>
              <a:t>WHILE </a:t>
            </a:r>
            <a:r>
              <a:rPr lang="en-US" i="1" dirty="0" err="1"/>
              <a:t>Boolean_expression</a:t>
            </a:r>
            <a:r>
              <a:rPr lang="en-US" dirty="0"/>
              <a:t> </a:t>
            </a:r>
            <a:br>
              <a:rPr lang="en-US" dirty="0"/>
            </a:br>
            <a:r>
              <a:rPr lang="en-US" dirty="0"/>
              <a:t>    { </a:t>
            </a:r>
            <a:r>
              <a:rPr lang="en-US" i="1" dirty="0"/>
              <a:t>statement</a:t>
            </a:r>
            <a:r>
              <a:rPr lang="en-US" dirty="0"/>
              <a:t> | </a:t>
            </a:r>
            <a:r>
              <a:rPr lang="en-US" i="1" dirty="0" err="1"/>
              <a:t>statement_block</a:t>
            </a:r>
            <a:r>
              <a:rPr lang="en-US" i="1" dirty="0"/>
              <a:t> </a:t>
            </a:r>
            <a:r>
              <a:rPr lang="en-US" dirty="0"/>
              <a:t>} </a:t>
            </a:r>
            <a:br>
              <a:rPr lang="en-US" dirty="0"/>
            </a:br>
            <a:r>
              <a:rPr lang="en-US" dirty="0"/>
              <a:t>    [ BREAK ] </a:t>
            </a:r>
            <a:br>
              <a:rPr lang="en-US" dirty="0"/>
            </a:br>
            <a:r>
              <a:rPr lang="en-US" dirty="0"/>
              <a:t>    { </a:t>
            </a:r>
            <a:r>
              <a:rPr lang="en-US" i="1" dirty="0"/>
              <a:t>statement</a:t>
            </a:r>
            <a:r>
              <a:rPr lang="en-US" dirty="0"/>
              <a:t> | </a:t>
            </a:r>
            <a:r>
              <a:rPr lang="en-US" i="1" dirty="0" err="1"/>
              <a:t>statement_block</a:t>
            </a:r>
            <a:r>
              <a:rPr lang="en-US" i="1" dirty="0"/>
              <a:t> </a:t>
            </a:r>
            <a:r>
              <a:rPr lang="en-US" dirty="0"/>
              <a:t>} </a:t>
            </a:r>
            <a:br>
              <a:rPr lang="en-US" dirty="0"/>
            </a:br>
            <a:r>
              <a:rPr lang="en-US" dirty="0"/>
              <a:t>    [ CONTINUE ] </a:t>
            </a:r>
          </a:p>
          <a:p>
            <a:pPr marL="0" indent="0">
              <a:lnSpc>
                <a:spcPct val="150000"/>
              </a:lnSpc>
              <a:spcBef>
                <a:spcPts val="0"/>
              </a:spcBef>
              <a:spcAft>
                <a:spcPts val="0"/>
              </a:spcAft>
              <a:buClr>
                <a:srgbClr val="090FF5"/>
              </a:buClr>
              <a:buSzPct val="90000"/>
              <a:buNone/>
              <a:tabLst>
                <a:tab pos="0" algn="l"/>
                <a:tab pos="177800" algn="l"/>
              </a:tabLst>
              <a:defRPr/>
            </a:pPr>
            <a:endParaRPr lang="en-US" sz="2100" dirty="0">
              <a:latin typeface="Times New Roman" pitchFamily="18" charset="0"/>
              <a:cs typeface="Times New Roman" pitchFamily="18" charset="0"/>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43</a:t>
            </a:fld>
            <a:endParaRPr lang="en-US"/>
          </a:p>
        </p:txBody>
      </p:sp>
    </p:spTree>
    <p:extLst>
      <p:ext uri="{BB962C8B-B14F-4D97-AF65-F5344CB8AC3E}">
        <p14:creationId xmlns:p14="http://schemas.microsoft.com/office/powerpoint/2010/main" val="1124717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457200" y="838200"/>
            <a:ext cx="8229600" cy="5410200"/>
          </a:xfrm>
        </p:spPr>
        <p:txBody>
          <a:bodyPr>
            <a:normAutofit fontScale="92500" lnSpcReduction="10000"/>
          </a:bodyPr>
          <a:lstStyle/>
          <a:p>
            <a:pPr marL="0" indent="0">
              <a:buNone/>
            </a:pPr>
            <a:r>
              <a:rPr lang="en-US" b="1" dirty="0" err="1"/>
              <a:t>Ví</a:t>
            </a:r>
            <a:r>
              <a:rPr lang="en-US" b="1" dirty="0"/>
              <a:t> </a:t>
            </a:r>
            <a:r>
              <a:rPr lang="en-US" b="1" dirty="0" err="1"/>
              <a:t>dụ</a:t>
            </a:r>
            <a:r>
              <a:rPr lang="en-US" b="1" dirty="0"/>
              <a:t> 5.12</a:t>
            </a:r>
            <a:r>
              <a:rPr lang="en-US" dirty="0"/>
              <a:t>. In </a:t>
            </a:r>
            <a:r>
              <a:rPr lang="en-US" dirty="0" err="1"/>
              <a:t>các</a:t>
            </a:r>
            <a:r>
              <a:rPr lang="en-US" dirty="0"/>
              <a:t> </a:t>
            </a:r>
            <a:r>
              <a:rPr lang="en-US" dirty="0" err="1"/>
              <a:t>số</a:t>
            </a:r>
            <a:r>
              <a:rPr lang="en-US" dirty="0"/>
              <a:t> </a:t>
            </a:r>
            <a:r>
              <a:rPr lang="en-US" dirty="0" err="1"/>
              <a:t>nguyên</a:t>
            </a:r>
            <a:r>
              <a:rPr lang="en-US" dirty="0"/>
              <a:t> </a:t>
            </a:r>
            <a:r>
              <a:rPr lang="en-US" dirty="0" err="1"/>
              <a:t>lẻ</a:t>
            </a:r>
            <a:r>
              <a:rPr lang="en-US" dirty="0"/>
              <a:t> </a:t>
            </a:r>
            <a:r>
              <a:rPr lang="en-US" dirty="0" err="1"/>
              <a:t>từ</a:t>
            </a:r>
            <a:r>
              <a:rPr lang="en-US" dirty="0"/>
              <a:t> 1 </a:t>
            </a:r>
            <a:r>
              <a:rPr lang="en-US" dirty="0" err="1"/>
              <a:t>đến</a:t>
            </a:r>
            <a:r>
              <a:rPr lang="en-US" dirty="0"/>
              <a:t> 10.</a:t>
            </a:r>
          </a:p>
          <a:p>
            <a:pPr marL="0" indent="0">
              <a:buNone/>
            </a:pPr>
            <a:r>
              <a:rPr lang="en-US" dirty="0"/>
              <a:t>DECLARE @t1 INT</a:t>
            </a:r>
          </a:p>
          <a:p>
            <a:pPr marL="0" indent="0">
              <a:buNone/>
            </a:pPr>
            <a:r>
              <a:rPr lang="en-US" dirty="0"/>
              <a:t>SET @T1=1</a:t>
            </a:r>
          </a:p>
          <a:p>
            <a:pPr marL="0" indent="0">
              <a:buNone/>
            </a:pPr>
            <a:r>
              <a:rPr lang="en-US" dirty="0"/>
              <a:t>while @t1&lt;=10</a:t>
            </a:r>
          </a:p>
          <a:p>
            <a:pPr marL="0" indent="0">
              <a:buNone/>
            </a:pPr>
            <a:r>
              <a:rPr lang="en-US" dirty="0"/>
              <a:t>BEGIN</a:t>
            </a:r>
          </a:p>
          <a:p>
            <a:pPr marL="0" indent="0">
              <a:buNone/>
            </a:pPr>
            <a:r>
              <a:rPr lang="en-US" dirty="0"/>
              <a:t>	</a:t>
            </a:r>
            <a:r>
              <a:rPr lang="fr-FR" dirty="0"/>
              <a:t>PRINT @T1</a:t>
            </a:r>
            <a:endParaRPr lang="en-US" dirty="0"/>
          </a:p>
          <a:p>
            <a:pPr marL="0" indent="0">
              <a:buNone/>
            </a:pPr>
            <a:r>
              <a:rPr lang="en-US" dirty="0"/>
              <a:t>	SET @t1=@t1+2</a:t>
            </a:r>
          </a:p>
          <a:p>
            <a:pPr marL="0" indent="0">
              <a:buNone/>
            </a:pPr>
            <a:r>
              <a:rPr lang="en-US" dirty="0"/>
              <a:t>END</a:t>
            </a:r>
          </a:p>
          <a:p>
            <a:pPr marL="0" indent="0">
              <a:buNone/>
            </a:pPr>
            <a:r>
              <a:rPr lang="fr-FR" dirty="0"/>
              <a:t>GO</a:t>
            </a:r>
            <a:endParaRPr lang="en-US"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44</a:t>
            </a:fld>
            <a:endParaRPr lang="en-US"/>
          </a:p>
        </p:txBody>
      </p:sp>
    </p:spTree>
    <p:extLst>
      <p:ext uri="{BB962C8B-B14F-4D97-AF65-F5344CB8AC3E}">
        <p14:creationId xmlns:p14="http://schemas.microsoft.com/office/powerpoint/2010/main" val="629735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Ví</a:t>
            </a:r>
            <a:r>
              <a:rPr lang="en-US" dirty="0"/>
              <a:t> </a:t>
            </a:r>
            <a:r>
              <a:rPr lang="en-US" dirty="0" err="1"/>
              <a:t>dụ</a:t>
            </a:r>
            <a:r>
              <a:rPr lang="en-US" dirty="0"/>
              <a:t> 2: </a:t>
            </a:r>
            <a:r>
              <a:rPr lang="en-US" dirty="0" err="1"/>
              <a:t>Tính</a:t>
            </a:r>
            <a:r>
              <a:rPr lang="en-US" dirty="0"/>
              <a:t> </a:t>
            </a:r>
            <a:r>
              <a:rPr lang="en-US" dirty="0" err="1"/>
              <a:t>tổng</a:t>
            </a:r>
            <a:r>
              <a:rPr lang="en-US" dirty="0"/>
              <a:t> 10 </a:t>
            </a:r>
            <a:r>
              <a:rPr lang="en-US" dirty="0" err="1"/>
              <a:t>số</a:t>
            </a:r>
            <a:r>
              <a:rPr lang="en-US" dirty="0"/>
              <a:t> </a:t>
            </a:r>
            <a:r>
              <a:rPr lang="en-US" dirty="0" err="1"/>
              <a:t>nguyên</a:t>
            </a:r>
            <a:r>
              <a:rPr lang="en-US" dirty="0"/>
              <a:t> </a:t>
            </a:r>
            <a:r>
              <a:rPr lang="en-US" dirty="0" err="1"/>
              <a:t>đầu</a:t>
            </a:r>
            <a:r>
              <a:rPr lang="en-US" dirty="0"/>
              <a:t> </a:t>
            </a:r>
            <a:r>
              <a:rPr lang="en-US" dirty="0" err="1"/>
              <a:t>tiên</a:t>
            </a:r>
            <a:r>
              <a:rPr lang="en-US" dirty="0"/>
              <a:t> </a:t>
            </a:r>
            <a:r>
              <a:rPr lang="en-US" dirty="0" err="1"/>
              <a:t>và</a:t>
            </a:r>
            <a:r>
              <a:rPr lang="en-US" dirty="0"/>
              <a:t> in </a:t>
            </a:r>
            <a:r>
              <a:rPr lang="en-US" dirty="0" err="1"/>
              <a:t>kết</a:t>
            </a:r>
            <a:r>
              <a:rPr lang="en-US" dirty="0"/>
              <a:t> </a:t>
            </a:r>
            <a:r>
              <a:rPr lang="en-US" dirty="0" err="1"/>
              <a:t>quả</a:t>
            </a:r>
            <a:r>
              <a:rPr lang="en-US" dirty="0"/>
              <a:t> ra </a:t>
            </a:r>
            <a:r>
              <a:rPr lang="en-US" dirty="0" err="1"/>
              <a:t>màn</a:t>
            </a:r>
            <a:r>
              <a:rPr lang="en-US" dirty="0"/>
              <a:t> </a:t>
            </a:r>
            <a:r>
              <a:rPr lang="en-US" dirty="0" err="1"/>
              <a:t>hình</a:t>
            </a:r>
            <a:r>
              <a:rPr lang="en-US" dirty="0"/>
              <a:t>:</a:t>
            </a:r>
          </a:p>
          <a:p>
            <a:pPr marL="0" indent="0">
              <a:buNone/>
            </a:pPr>
            <a:r>
              <a:rPr lang="en-US" dirty="0"/>
              <a:t>DECLARE @I INT</a:t>
            </a:r>
          </a:p>
          <a:p>
            <a:pPr marL="0" indent="0">
              <a:buNone/>
            </a:pPr>
            <a:r>
              <a:rPr lang="en-US" dirty="0"/>
              <a:t>DECLARE @T INT</a:t>
            </a:r>
          </a:p>
          <a:p>
            <a:pPr marL="0" indent="0">
              <a:buNone/>
            </a:pPr>
            <a:r>
              <a:rPr lang="en-US" dirty="0"/>
              <a:t>SET @I=1</a:t>
            </a:r>
          </a:p>
          <a:p>
            <a:pPr marL="0" indent="0">
              <a:buNone/>
            </a:pPr>
            <a:r>
              <a:rPr lang="en-US" dirty="0"/>
              <a:t>SET @T=0</a:t>
            </a:r>
          </a:p>
          <a:p>
            <a:pPr marL="0" indent="0">
              <a:buNone/>
            </a:pPr>
            <a:r>
              <a:rPr lang="en-US" dirty="0"/>
              <a:t>WHILE @I&lt;11</a:t>
            </a:r>
          </a:p>
          <a:p>
            <a:pPr marL="0" indent="0">
              <a:buNone/>
            </a:pPr>
            <a:r>
              <a:rPr lang="en-US" dirty="0"/>
              <a:t>BEGIN </a:t>
            </a:r>
          </a:p>
          <a:p>
            <a:pPr marL="530352" lvl="2" indent="0">
              <a:buNone/>
            </a:pPr>
            <a:r>
              <a:rPr lang="en-US" sz="2600" dirty="0"/>
              <a:t>SET @T=@T+@I</a:t>
            </a:r>
          </a:p>
          <a:p>
            <a:pPr marL="530352" lvl="2" indent="0">
              <a:buNone/>
            </a:pPr>
            <a:r>
              <a:rPr lang="en-US" sz="2600" dirty="0"/>
              <a:t>SET @I=@I+1</a:t>
            </a:r>
          </a:p>
          <a:p>
            <a:pPr marL="0" indent="0">
              <a:buNone/>
            </a:pPr>
            <a:r>
              <a:rPr lang="en-US" dirty="0"/>
              <a:t>END</a:t>
            </a:r>
          </a:p>
          <a:p>
            <a:pPr marL="0" indent="0">
              <a:buNone/>
            </a:pPr>
            <a:r>
              <a:rPr lang="fr-FR" dirty="0"/>
              <a:t>PRINT N'</a:t>
            </a:r>
            <a:r>
              <a:rPr lang="fr-FR" dirty="0" err="1"/>
              <a:t>Tổng</a:t>
            </a:r>
            <a:r>
              <a:rPr lang="fr-FR" dirty="0"/>
              <a:t> là: '+CAST (@T AS CHAR (10))</a:t>
            </a:r>
            <a:endParaRPr lang="en-US" dirty="0"/>
          </a:p>
        </p:txBody>
      </p:sp>
      <p:sp>
        <p:nvSpPr>
          <p:cNvPr id="3" name="Title 2"/>
          <p:cNvSpPr>
            <a:spLocks noGrp="1"/>
          </p:cNvSpPr>
          <p:nvPr>
            <p:ph type="title"/>
          </p:nvPr>
        </p:nvSpPr>
        <p:spPr/>
        <p:txBody>
          <a:bodyPr/>
          <a:lstStyle/>
          <a:p>
            <a:r>
              <a:rPr lang="en-US"/>
              <a:t>2.1.3. </a:t>
            </a:r>
            <a:r>
              <a:rPr lang="en-US" altLang="en-US">
                <a:latin typeface="Tahoma" pitchFamily="34" charset="0"/>
                <a:cs typeface="Tahoma" pitchFamily="34" charset="0"/>
              </a:rPr>
              <a:t>Các cấu trúc điều khiển</a:t>
            </a:r>
            <a:endParaRPr lang="en-US"/>
          </a:p>
        </p:txBody>
      </p:sp>
      <p:sp>
        <p:nvSpPr>
          <p:cNvPr id="4" name="Date Placeholder 3"/>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45</a:t>
            </a:fld>
            <a:endParaRPr lang="en-US"/>
          </a:p>
        </p:txBody>
      </p:sp>
    </p:spTree>
    <p:extLst>
      <p:ext uri="{BB962C8B-B14F-4D97-AF65-F5344CB8AC3E}">
        <p14:creationId xmlns:p14="http://schemas.microsoft.com/office/powerpoint/2010/main" val="819946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457200" y="838200"/>
            <a:ext cx="8229600" cy="5410200"/>
          </a:xfrm>
        </p:spPr>
        <p:txBody>
          <a:bodyPr/>
          <a:lstStyle/>
          <a:p>
            <a:pPr marL="0" indent="0" algn="just">
              <a:lnSpc>
                <a:spcPct val="90000"/>
              </a:lnSpc>
              <a:buClr>
                <a:srgbClr val="090FF5"/>
              </a:buClr>
              <a:buSzPct val="90000"/>
              <a:buNone/>
              <a:tabLst>
                <a:tab pos="0" algn="l"/>
                <a:tab pos="177800" algn="l"/>
              </a:tabLst>
            </a:pPr>
            <a:r>
              <a:rPr lang="en-US" altLang="en-US" b="1" dirty="0" err="1">
                <a:solidFill>
                  <a:srgbClr val="0000FF"/>
                </a:solidFill>
              </a:rPr>
              <a:t>Cấu</a:t>
            </a:r>
            <a:r>
              <a:rPr lang="en-US" altLang="en-US" b="1" dirty="0">
                <a:solidFill>
                  <a:srgbClr val="0000FF"/>
                </a:solidFill>
              </a:rPr>
              <a:t> </a:t>
            </a:r>
            <a:r>
              <a:rPr lang="en-US" altLang="en-US" b="1" dirty="0" err="1">
                <a:solidFill>
                  <a:srgbClr val="0000FF"/>
                </a:solidFill>
              </a:rPr>
              <a:t>trúc</a:t>
            </a:r>
            <a:r>
              <a:rPr lang="en-US" altLang="en-US" b="1" dirty="0">
                <a:solidFill>
                  <a:srgbClr val="0000FF"/>
                </a:solidFill>
              </a:rPr>
              <a:t> BREAK </a:t>
            </a:r>
            <a:r>
              <a:rPr lang="en-US" altLang="en-US" b="1" dirty="0" err="1">
                <a:solidFill>
                  <a:srgbClr val="0000FF"/>
                </a:solidFill>
              </a:rPr>
              <a:t>và</a:t>
            </a:r>
            <a:r>
              <a:rPr lang="en-US" altLang="en-US" b="1" dirty="0">
                <a:solidFill>
                  <a:srgbClr val="0000FF"/>
                </a:solidFill>
              </a:rPr>
              <a:t> CONTINUE</a:t>
            </a:r>
          </a:p>
          <a:p>
            <a:pPr marL="0" indent="0" algn="just">
              <a:lnSpc>
                <a:spcPct val="90000"/>
              </a:lnSpc>
              <a:buClr>
                <a:srgbClr val="090FF5"/>
              </a:buClr>
              <a:buSzPct val="90000"/>
              <a:buNone/>
              <a:tabLst>
                <a:tab pos="0" algn="l"/>
                <a:tab pos="177800" algn="l"/>
              </a:tabLst>
            </a:pPr>
            <a:r>
              <a:rPr lang="en-US" altLang="en-US" sz="1800" b="1" dirty="0" err="1">
                <a:solidFill>
                  <a:srgbClr val="0000FF"/>
                </a:solidFill>
              </a:rPr>
              <a:t>Chúng</a:t>
            </a:r>
            <a:r>
              <a:rPr lang="en-US" altLang="en-US" sz="1800" b="1" dirty="0">
                <a:solidFill>
                  <a:srgbClr val="0000FF"/>
                </a:solidFill>
              </a:rPr>
              <a:t> ta </a:t>
            </a:r>
            <a:r>
              <a:rPr lang="en-US" altLang="en-US" sz="1800" b="1" dirty="0" err="1">
                <a:solidFill>
                  <a:srgbClr val="0000FF"/>
                </a:solidFill>
              </a:rPr>
              <a:t>có</a:t>
            </a:r>
            <a:r>
              <a:rPr lang="en-US" altLang="en-US" sz="1800" b="1" dirty="0">
                <a:solidFill>
                  <a:srgbClr val="0000FF"/>
                </a:solidFill>
              </a:rPr>
              <a:t> </a:t>
            </a:r>
            <a:r>
              <a:rPr lang="en-US" altLang="en-US" sz="1800" b="1" dirty="0" err="1">
                <a:solidFill>
                  <a:srgbClr val="0000FF"/>
                </a:solidFill>
              </a:rPr>
              <a:t>thể</a:t>
            </a:r>
            <a:r>
              <a:rPr lang="en-US" altLang="en-US" sz="1800" b="1" dirty="0">
                <a:solidFill>
                  <a:srgbClr val="0000FF"/>
                </a:solidFill>
              </a:rPr>
              <a:t> </a:t>
            </a:r>
            <a:r>
              <a:rPr lang="en-US" altLang="en-US" sz="1800" b="1" dirty="0" err="1">
                <a:solidFill>
                  <a:srgbClr val="0000FF"/>
                </a:solidFill>
              </a:rPr>
              <a:t>dùng</a:t>
            </a:r>
            <a:r>
              <a:rPr lang="en-US" altLang="en-US" sz="1800" b="1" dirty="0">
                <a:solidFill>
                  <a:srgbClr val="0000FF"/>
                </a:solidFill>
              </a:rPr>
              <a:t> </a:t>
            </a:r>
            <a:r>
              <a:rPr lang="en-US" altLang="en-US" sz="1800" b="1" dirty="0" err="1">
                <a:solidFill>
                  <a:srgbClr val="0000FF"/>
                </a:solidFill>
              </a:rPr>
              <a:t>từ</a:t>
            </a:r>
            <a:r>
              <a:rPr lang="en-US" altLang="en-US" sz="1800" b="1" dirty="0">
                <a:solidFill>
                  <a:srgbClr val="0000FF"/>
                </a:solidFill>
              </a:rPr>
              <a:t> </a:t>
            </a:r>
            <a:r>
              <a:rPr lang="en-US" altLang="en-US" sz="1800" b="1" dirty="0" err="1">
                <a:solidFill>
                  <a:srgbClr val="0000FF"/>
                </a:solidFill>
              </a:rPr>
              <a:t>khóa</a:t>
            </a:r>
            <a:r>
              <a:rPr lang="en-US" altLang="en-US" sz="1800" b="1" dirty="0">
                <a:solidFill>
                  <a:srgbClr val="0000FF"/>
                </a:solidFill>
              </a:rPr>
              <a:t> </a:t>
            </a:r>
            <a:r>
              <a:rPr lang="en-US" altLang="en-US" sz="1800" b="1" i="1" dirty="0">
                <a:solidFill>
                  <a:srgbClr val="0000FF"/>
                </a:solidFill>
              </a:rPr>
              <a:t>CONTINUE </a:t>
            </a:r>
            <a:r>
              <a:rPr lang="en-US" altLang="en-US" sz="1800" b="1" dirty="0" err="1">
                <a:solidFill>
                  <a:srgbClr val="0000FF"/>
                </a:solidFill>
              </a:rPr>
              <a:t>và</a:t>
            </a:r>
            <a:r>
              <a:rPr lang="en-US" altLang="en-US" sz="1800" b="1" dirty="0">
                <a:solidFill>
                  <a:srgbClr val="0000FF"/>
                </a:solidFill>
              </a:rPr>
              <a:t> </a:t>
            </a:r>
            <a:r>
              <a:rPr lang="en-US" altLang="en-US" sz="1800" b="1" i="1" dirty="0">
                <a:solidFill>
                  <a:srgbClr val="0000FF"/>
                </a:solidFill>
              </a:rPr>
              <a:t>BREAK </a:t>
            </a:r>
            <a:r>
              <a:rPr lang="en-US" altLang="en-US" sz="1800" b="1" dirty="0" err="1">
                <a:solidFill>
                  <a:srgbClr val="0000FF"/>
                </a:solidFill>
              </a:rPr>
              <a:t>trong</a:t>
            </a:r>
            <a:r>
              <a:rPr lang="en-US" altLang="en-US" sz="1800" b="1" dirty="0">
                <a:solidFill>
                  <a:srgbClr val="0000FF"/>
                </a:solidFill>
              </a:rPr>
              <a:t> </a:t>
            </a:r>
            <a:r>
              <a:rPr lang="en-US" altLang="en-US" sz="1800" b="1" dirty="0" err="1">
                <a:solidFill>
                  <a:srgbClr val="0000FF"/>
                </a:solidFill>
              </a:rPr>
              <a:t>vòng</a:t>
            </a:r>
            <a:r>
              <a:rPr lang="en-US" altLang="en-US" sz="1800" b="1" dirty="0">
                <a:solidFill>
                  <a:srgbClr val="0000FF"/>
                </a:solidFill>
              </a:rPr>
              <a:t> </a:t>
            </a:r>
            <a:r>
              <a:rPr lang="en-US" altLang="en-US" sz="1800" b="1" dirty="0" err="1">
                <a:solidFill>
                  <a:srgbClr val="0000FF"/>
                </a:solidFill>
              </a:rPr>
              <a:t>lặp</a:t>
            </a:r>
            <a:r>
              <a:rPr lang="en-US" altLang="en-US" sz="1800" b="1" dirty="0">
                <a:solidFill>
                  <a:srgbClr val="0000FF"/>
                </a:solidFill>
              </a:rPr>
              <a:t> while </a:t>
            </a:r>
            <a:r>
              <a:rPr lang="en-US" altLang="en-US" sz="1800" b="1" dirty="0" err="1">
                <a:solidFill>
                  <a:srgbClr val="0000FF"/>
                </a:solidFill>
              </a:rPr>
              <a:t>để</a:t>
            </a:r>
            <a:r>
              <a:rPr lang="en-US" altLang="en-US" sz="1800" b="1" dirty="0">
                <a:solidFill>
                  <a:srgbClr val="0000FF"/>
                </a:solidFill>
              </a:rPr>
              <a:t> </a:t>
            </a:r>
            <a:r>
              <a:rPr lang="en-US" altLang="en-US" sz="1800" b="1" dirty="0" err="1">
                <a:solidFill>
                  <a:srgbClr val="0000FF"/>
                </a:solidFill>
              </a:rPr>
              <a:t>điều</a:t>
            </a:r>
            <a:r>
              <a:rPr lang="en-US" altLang="en-US" sz="1800" b="1" dirty="0">
                <a:solidFill>
                  <a:srgbClr val="0000FF"/>
                </a:solidFill>
              </a:rPr>
              <a:t> </a:t>
            </a:r>
            <a:r>
              <a:rPr lang="en-US" altLang="en-US" sz="1800" b="1" dirty="0" err="1">
                <a:solidFill>
                  <a:srgbClr val="0000FF"/>
                </a:solidFill>
              </a:rPr>
              <a:t>khiển</a:t>
            </a:r>
            <a:r>
              <a:rPr lang="en-US" altLang="en-US" sz="1800" b="1" dirty="0">
                <a:solidFill>
                  <a:srgbClr val="0000FF"/>
                </a:solidFill>
              </a:rPr>
              <a:t> </a:t>
            </a:r>
            <a:r>
              <a:rPr lang="en-US" altLang="en-US" sz="1800" b="1" dirty="0" err="1">
                <a:solidFill>
                  <a:srgbClr val="0000FF"/>
                </a:solidFill>
              </a:rPr>
              <a:t>phần</a:t>
            </a:r>
            <a:r>
              <a:rPr lang="en-US" altLang="en-US" sz="1800" b="1" dirty="0">
                <a:solidFill>
                  <a:srgbClr val="0000FF"/>
                </a:solidFill>
              </a:rPr>
              <a:t> </a:t>
            </a:r>
            <a:r>
              <a:rPr lang="en-US" altLang="en-US" sz="1800" b="1" dirty="0" err="1">
                <a:solidFill>
                  <a:srgbClr val="0000FF"/>
                </a:solidFill>
              </a:rPr>
              <a:t>thực</a:t>
            </a:r>
            <a:r>
              <a:rPr lang="en-US" altLang="en-US" sz="1800" b="1" dirty="0">
                <a:solidFill>
                  <a:srgbClr val="0000FF"/>
                </a:solidFill>
              </a:rPr>
              <a:t> </a:t>
            </a:r>
            <a:r>
              <a:rPr lang="en-US" altLang="en-US" sz="1800" b="1" dirty="0" err="1">
                <a:solidFill>
                  <a:srgbClr val="0000FF"/>
                </a:solidFill>
              </a:rPr>
              <a:t>thi</a:t>
            </a:r>
            <a:r>
              <a:rPr lang="en-US" altLang="en-US" sz="1800" b="1" dirty="0">
                <a:solidFill>
                  <a:srgbClr val="0000FF"/>
                </a:solidFill>
              </a:rPr>
              <a:t> </a:t>
            </a:r>
            <a:r>
              <a:rPr lang="en-US" altLang="en-US" sz="1800" b="1" dirty="0" err="1">
                <a:solidFill>
                  <a:srgbClr val="0000FF"/>
                </a:solidFill>
              </a:rPr>
              <a:t>của</a:t>
            </a:r>
            <a:r>
              <a:rPr lang="en-US" altLang="en-US" sz="1800" b="1" dirty="0">
                <a:solidFill>
                  <a:srgbClr val="0000FF"/>
                </a:solidFill>
              </a:rPr>
              <a:t> </a:t>
            </a:r>
            <a:r>
              <a:rPr lang="en-US" altLang="en-US" sz="1800" b="1" dirty="0" err="1">
                <a:solidFill>
                  <a:srgbClr val="0000FF"/>
                </a:solidFill>
              </a:rPr>
              <a:t>các</a:t>
            </a:r>
            <a:r>
              <a:rPr lang="en-US" altLang="en-US" sz="1800" b="1" dirty="0">
                <a:solidFill>
                  <a:srgbClr val="0000FF"/>
                </a:solidFill>
              </a:rPr>
              <a:t> </a:t>
            </a:r>
            <a:r>
              <a:rPr lang="en-US" altLang="en-US" sz="1800" b="1" dirty="0" err="1">
                <a:solidFill>
                  <a:srgbClr val="0000FF"/>
                </a:solidFill>
              </a:rPr>
              <a:t>câu</a:t>
            </a:r>
            <a:r>
              <a:rPr lang="en-US" altLang="en-US" sz="1800" b="1" dirty="0">
                <a:solidFill>
                  <a:srgbClr val="0000FF"/>
                </a:solidFill>
              </a:rPr>
              <a:t> </a:t>
            </a:r>
            <a:r>
              <a:rPr lang="en-US" altLang="en-US" sz="1800" b="1" dirty="0" err="1">
                <a:solidFill>
                  <a:srgbClr val="0000FF"/>
                </a:solidFill>
              </a:rPr>
              <a:t>lệnh</a:t>
            </a:r>
            <a:r>
              <a:rPr lang="en-US" altLang="en-US" sz="1800" b="1" dirty="0">
                <a:solidFill>
                  <a:srgbClr val="0000FF"/>
                </a:solidFill>
              </a:rPr>
              <a:t>.</a:t>
            </a:r>
          </a:p>
          <a:p>
            <a:pPr marL="0" indent="0" algn="just">
              <a:lnSpc>
                <a:spcPct val="90000"/>
              </a:lnSpc>
              <a:buClr>
                <a:srgbClr val="090FF5"/>
              </a:buClr>
              <a:buSzPct val="90000"/>
              <a:buNone/>
              <a:tabLst>
                <a:tab pos="0" algn="l"/>
                <a:tab pos="177800" algn="l"/>
              </a:tabLst>
            </a:pPr>
            <a:r>
              <a:rPr lang="vi-VN" altLang="en-US" sz="1800" dirty="0"/>
              <a:t>Trong vòng lặp WHILE có thể sử dụng BREAK để thoát ra khỏi vòng lặp. </a:t>
            </a:r>
            <a:br>
              <a:rPr lang="vi-VN" altLang="en-US" sz="1800" dirty="0"/>
            </a:br>
            <a:r>
              <a:rPr lang="vi-VN" altLang="en-US" sz="1800" dirty="0"/>
              <a:t> Sử dụng lệnh CONTINUE để bỏ qua các dòng lệnh trong khối WHILE và ở bên dưới nó, để tiếp tục một vòng lặp mới.</a:t>
            </a:r>
            <a:endParaRPr lang="en-US" altLang="en-US" sz="1800" dirty="0"/>
          </a:p>
          <a:p>
            <a:pPr marL="0" indent="0" algn="just">
              <a:lnSpc>
                <a:spcPct val="90000"/>
              </a:lnSpc>
              <a:buClr>
                <a:srgbClr val="090FF5"/>
              </a:buClr>
              <a:buSzPct val="90000"/>
              <a:buNone/>
              <a:tabLst>
                <a:tab pos="0" algn="l"/>
                <a:tab pos="177800" algn="l"/>
              </a:tabLst>
            </a:pPr>
            <a:endParaRPr lang="en-US" altLang="en-US" sz="1800" b="1" dirty="0">
              <a:solidFill>
                <a:srgbClr val="0000FF"/>
              </a:solidFill>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46</a:t>
            </a:fld>
            <a:endParaRPr lang="en-US"/>
          </a:p>
        </p:txBody>
      </p:sp>
      <p:sp>
        <p:nvSpPr>
          <p:cNvPr id="7" name="Rectangle 3"/>
          <p:cNvSpPr txBox="1">
            <a:spLocks noChangeArrowheads="1"/>
          </p:cNvSpPr>
          <p:nvPr/>
        </p:nvSpPr>
        <p:spPr>
          <a:xfrm>
            <a:off x="1371600" y="3276600"/>
            <a:ext cx="6718300" cy="2971800"/>
          </a:xfrm>
          <a:prstGeom prst="rect">
            <a:avLst/>
          </a:prstGeom>
          <a:solidFill>
            <a:srgbClr val="CCFFFF"/>
          </a:solidFill>
          <a:ln>
            <a:solidFill>
              <a:schemeClr val="tx1"/>
            </a:solidFill>
          </a:ln>
        </p:spPr>
        <p:txBody>
          <a:bodyPr>
            <a:normAutofit fontScale="92500" lnSpcReduction="10000"/>
          </a:bodyPr>
          <a:lstStyle/>
          <a:p>
            <a:r>
              <a:rPr lang="en-US" dirty="0"/>
              <a:t>USE QLSV</a:t>
            </a:r>
          </a:p>
          <a:p>
            <a:r>
              <a:rPr lang="en-US" dirty="0"/>
              <a:t>GO</a:t>
            </a:r>
          </a:p>
          <a:p>
            <a:r>
              <a:rPr lang="en-US" dirty="0"/>
              <a:t>WHILE (SELECT AVG(</a:t>
            </a:r>
            <a:r>
              <a:rPr lang="en-US" dirty="0" err="1"/>
              <a:t>sotc</a:t>
            </a:r>
            <a:r>
              <a:rPr lang="en-US" dirty="0"/>
              <a:t>) FROM </a:t>
            </a:r>
            <a:r>
              <a:rPr lang="en-US" dirty="0" err="1"/>
              <a:t>monhoc</a:t>
            </a:r>
            <a:r>
              <a:rPr lang="en-US" dirty="0"/>
              <a:t>) &lt; 4</a:t>
            </a:r>
          </a:p>
          <a:p>
            <a:r>
              <a:rPr lang="en-US" dirty="0"/>
              <a:t>BEGIN</a:t>
            </a:r>
          </a:p>
          <a:p>
            <a:pPr lvl="1"/>
            <a:r>
              <a:rPr lang="en-US" dirty="0"/>
              <a:t>UPDATE </a:t>
            </a:r>
            <a:r>
              <a:rPr lang="en-US" dirty="0" err="1"/>
              <a:t>monhoc</a:t>
            </a:r>
            <a:endParaRPr lang="en-US" dirty="0"/>
          </a:p>
          <a:p>
            <a:pPr lvl="1"/>
            <a:r>
              <a:rPr lang="en-US" dirty="0"/>
              <a:t>SET </a:t>
            </a:r>
            <a:r>
              <a:rPr lang="en-US" dirty="0" err="1"/>
              <a:t>sotc</a:t>
            </a:r>
            <a:r>
              <a:rPr lang="en-US" dirty="0"/>
              <a:t> = </a:t>
            </a:r>
            <a:r>
              <a:rPr lang="en-US" dirty="0" err="1"/>
              <a:t>sotc</a:t>
            </a:r>
            <a:r>
              <a:rPr lang="en-US" dirty="0"/>
              <a:t> + 1</a:t>
            </a:r>
          </a:p>
          <a:p>
            <a:pPr lvl="1"/>
            <a:endParaRPr lang="en-US" dirty="0"/>
          </a:p>
          <a:p>
            <a:pPr lvl="1"/>
            <a:r>
              <a:rPr lang="en-US" dirty="0"/>
              <a:t>IF (SELECT MAX(</a:t>
            </a:r>
            <a:r>
              <a:rPr lang="en-US" dirty="0" err="1"/>
              <a:t>sotc</a:t>
            </a:r>
            <a:r>
              <a:rPr lang="en-US" dirty="0"/>
              <a:t>) FROM MONHOC) &gt; 7</a:t>
            </a:r>
          </a:p>
          <a:p>
            <a:pPr lvl="1"/>
            <a:r>
              <a:rPr lang="en-US" dirty="0"/>
              <a:t>	BREAK</a:t>
            </a:r>
          </a:p>
          <a:p>
            <a:pPr lvl="1"/>
            <a:r>
              <a:rPr lang="en-US" dirty="0"/>
              <a:t>ELSE</a:t>
            </a:r>
          </a:p>
          <a:p>
            <a:pPr lvl="1"/>
            <a:r>
              <a:rPr lang="en-US" dirty="0"/>
              <a:t>	CONTINUE</a:t>
            </a:r>
          </a:p>
          <a:p>
            <a:r>
              <a:rPr lang="en-US" dirty="0"/>
              <a:t>END</a:t>
            </a:r>
            <a:endParaRPr lang="en-US" sz="1800" dirty="0">
              <a:latin typeface="Courier New" pitchFamily="49" charset="0"/>
            </a:endParaRPr>
          </a:p>
        </p:txBody>
      </p:sp>
    </p:spTree>
    <p:extLst>
      <p:ext uri="{BB962C8B-B14F-4D97-AF65-F5344CB8AC3E}">
        <p14:creationId xmlns:p14="http://schemas.microsoft.com/office/powerpoint/2010/main" val="10396533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v"/>
              <a:defRPr/>
            </a:pPr>
            <a:r>
              <a:rPr lang="en-US" dirty="0" err="1"/>
              <a:t>Từ</a:t>
            </a:r>
            <a:r>
              <a:rPr lang="en-US" dirty="0"/>
              <a:t> </a:t>
            </a:r>
            <a:r>
              <a:rPr lang="en-US" dirty="0" err="1"/>
              <a:t>khóa</a:t>
            </a:r>
            <a:r>
              <a:rPr lang="en-US" dirty="0"/>
              <a:t> GOTO:</a:t>
            </a:r>
          </a:p>
          <a:p>
            <a:pPr marL="274320" indent="-274320" algn="just">
              <a:lnSpc>
                <a:spcPct val="150000"/>
              </a:lnSpc>
              <a:spcBef>
                <a:spcPts val="0"/>
              </a:spcBef>
              <a:spcAft>
                <a:spcPts val="0"/>
              </a:spcAft>
              <a:buNone/>
              <a:defRPr/>
            </a:pP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dòng</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đến</a:t>
            </a:r>
            <a:r>
              <a:rPr lang="en-US" dirty="0"/>
              <a:t> </a:t>
            </a:r>
            <a:r>
              <a:rPr lang="en-US" dirty="0" err="1"/>
              <a:t>một</a:t>
            </a:r>
            <a:r>
              <a:rPr lang="en-US" dirty="0"/>
              <a:t> </a:t>
            </a:r>
            <a:r>
              <a:rPr lang="en-US" dirty="0" err="1"/>
              <a:t>điểm</a:t>
            </a:r>
            <a:r>
              <a:rPr lang="en-US" dirty="0"/>
              <a:t> (</a:t>
            </a:r>
            <a:r>
              <a:rPr lang="en-US" dirty="0" err="1"/>
              <a:t>còn</a:t>
            </a:r>
            <a:r>
              <a:rPr lang="en-US" dirty="0"/>
              <a:t> </a:t>
            </a:r>
            <a:r>
              <a:rPr lang="en-US" dirty="0" err="1"/>
              <a:t>gọi</a:t>
            </a:r>
            <a:r>
              <a:rPr lang="en-US" dirty="0"/>
              <a:t> </a:t>
            </a:r>
            <a:r>
              <a:rPr lang="en-US" dirty="0" err="1"/>
              <a:t>là</a:t>
            </a:r>
            <a:r>
              <a:rPr lang="en-US" dirty="0"/>
              <a:t> </a:t>
            </a:r>
            <a:r>
              <a:rPr lang="en-US" dirty="0" err="1"/>
              <a:t>nhãn</a:t>
            </a:r>
            <a:r>
              <a:rPr lang="en-US" dirty="0"/>
              <a:t>). </a:t>
            </a:r>
            <a:r>
              <a:rPr lang="en-US" dirty="0" err="1"/>
              <a:t>Các</a:t>
            </a:r>
            <a:r>
              <a:rPr lang="en-US" dirty="0"/>
              <a:t> </a:t>
            </a:r>
            <a:r>
              <a:rPr lang="en-US" dirty="0" err="1"/>
              <a:t>lệnh</a:t>
            </a:r>
            <a:r>
              <a:rPr lang="en-US" dirty="0"/>
              <a:t> </a:t>
            </a:r>
            <a:r>
              <a:rPr lang="en-US" dirty="0" err="1"/>
              <a:t>sau</a:t>
            </a:r>
            <a:r>
              <a:rPr lang="en-US" dirty="0"/>
              <a:t> </a:t>
            </a:r>
            <a:r>
              <a:rPr lang="en-US" dirty="0" err="1"/>
              <a:t>từ</a:t>
            </a:r>
            <a:r>
              <a:rPr lang="en-US" dirty="0"/>
              <a:t> </a:t>
            </a:r>
            <a:r>
              <a:rPr lang="en-US" dirty="0" err="1"/>
              <a:t>khóa</a:t>
            </a:r>
            <a:r>
              <a:rPr lang="en-US" dirty="0"/>
              <a:t> GOTO </a:t>
            </a:r>
            <a:r>
              <a:rPr lang="en-US" dirty="0" err="1"/>
              <a:t>sẽ</a:t>
            </a:r>
            <a:r>
              <a:rPr lang="en-US" dirty="0"/>
              <a:t> </a:t>
            </a:r>
            <a:r>
              <a:rPr lang="en-US" dirty="0" err="1"/>
              <a:t>được</a:t>
            </a:r>
            <a:r>
              <a:rPr lang="en-US" dirty="0"/>
              <a:t> </a:t>
            </a:r>
            <a:r>
              <a:rPr lang="en-US" dirty="0" err="1"/>
              <a:t>bỏ</a:t>
            </a:r>
            <a:r>
              <a:rPr lang="en-US" dirty="0"/>
              <a:t> qua </a:t>
            </a:r>
            <a:r>
              <a:rPr lang="en-US" dirty="0" err="1"/>
              <a:t>và</a:t>
            </a:r>
            <a:r>
              <a:rPr lang="en-US" dirty="0"/>
              <a:t> </a:t>
            </a:r>
            <a:r>
              <a:rPr lang="en-US" dirty="0" err="1"/>
              <a:t>tiến</a:t>
            </a:r>
            <a:r>
              <a:rPr lang="en-US" dirty="0"/>
              <a:t> </a:t>
            </a:r>
            <a:r>
              <a:rPr lang="en-US" dirty="0" err="1"/>
              <a:t>trình</a:t>
            </a:r>
            <a:r>
              <a:rPr lang="en-US" dirty="0"/>
              <a:t> </a:t>
            </a:r>
            <a:r>
              <a:rPr lang="en-US" dirty="0" err="1"/>
              <a:t>thực</a:t>
            </a:r>
            <a:r>
              <a:rPr lang="en-US" dirty="0"/>
              <a:t> </a:t>
            </a:r>
            <a:r>
              <a:rPr lang="en-US" dirty="0" err="1"/>
              <a:t>thi</a:t>
            </a:r>
            <a:r>
              <a:rPr lang="en-US" dirty="0"/>
              <a:t> </a:t>
            </a:r>
            <a:r>
              <a:rPr lang="en-US" dirty="0" err="1"/>
              <a:t>tiếp</a:t>
            </a:r>
            <a:r>
              <a:rPr lang="en-US" dirty="0"/>
              <a:t> </a:t>
            </a:r>
            <a:r>
              <a:rPr lang="en-US" dirty="0" err="1"/>
              <a:t>tục</a:t>
            </a:r>
            <a:r>
              <a:rPr lang="en-US" dirty="0"/>
              <a:t> ở </a:t>
            </a:r>
            <a:r>
              <a:rPr lang="en-US" dirty="0" err="1"/>
              <a:t>vị</a:t>
            </a:r>
            <a:r>
              <a:rPr lang="en-US" dirty="0"/>
              <a:t> </a:t>
            </a:r>
            <a:r>
              <a:rPr lang="en-US" dirty="0" err="1"/>
              <a:t>trí</a:t>
            </a:r>
            <a:r>
              <a:rPr lang="en-US" dirty="0"/>
              <a:t> </a:t>
            </a:r>
            <a:r>
              <a:rPr lang="en-US" dirty="0" err="1"/>
              <a:t>nhãn</a:t>
            </a:r>
            <a:r>
              <a:rPr lang="en-US" dirty="0"/>
              <a:t> </a:t>
            </a:r>
            <a:r>
              <a:rPr lang="en-US" dirty="0" err="1"/>
              <a:t>chỉ</a:t>
            </a:r>
            <a:r>
              <a:rPr lang="en-US" dirty="0"/>
              <a:t> </a:t>
            </a:r>
            <a:r>
              <a:rPr lang="en-US" dirty="0" err="1"/>
              <a:t>ra</a:t>
            </a:r>
            <a:r>
              <a:rPr lang="en-US" dirty="0"/>
              <a:t> </a:t>
            </a:r>
            <a:r>
              <a:rPr lang="en-US" dirty="0" err="1"/>
              <a:t>trong</a:t>
            </a:r>
            <a:r>
              <a:rPr lang="en-US" dirty="0"/>
              <a:t> </a:t>
            </a:r>
            <a:r>
              <a:rPr lang="en-US" dirty="0" err="1"/>
              <a:t>mệnh</a:t>
            </a:r>
            <a:r>
              <a:rPr lang="en-US" dirty="0"/>
              <a:t> </a:t>
            </a:r>
            <a:r>
              <a:rPr lang="en-US" dirty="0" err="1"/>
              <a:t>đề</a:t>
            </a:r>
            <a:r>
              <a:rPr lang="en-US" dirty="0"/>
              <a:t> GOTO. </a:t>
            </a:r>
          </a:p>
          <a:p>
            <a:pPr marL="274320" indent="-274320" algn="just">
              <a:lnSpc>
                <a:spcPct val="150000"/>
              </a:lnSpc>
              <a:spcBef>
                <a:spcPts val="0"/>
              </a:spcBef>
              <a:spcAft>
                <a:spcPts val="0"/>
              </a:spcAft>
              <a:buNone/>
              <a:defRPr/>
            </a:pPr>
            <a:r>
              <a:rPr lang="en-US" dirty="0" err="1"/>
              <a:t>Cú</a:t>
            </a:r>
            <a:r>
              <a:rPr lang="en-US" dirty="0"/>
              <a:t> </a:t>
            </a:r>
            <a:r>
              <a:rPr lang="en-US" dirty="0" err="1"/>
              <a:t>pháp</a:t>
            </a:r>
            <a:r>
              <a:rPr lang="en-US" dirty="0"/>
              <a:t>:</a:t>
            </a:r>
          </a:p>
          <a:p>
            <a:pPr marL="274320" indent="-274320" algn="just">
              <a:lnSpc>
                <a:spcPct val="150000"/>
              </a:lnSpc>
              <a:spcBef>
                <a:spcPts val="0"/>
              </a:spcBef>
              <a:spcAft>
                <a:spcPts val="0"/>
              </a:spcAft>
              <a:buNone/>
              <a:defRPr/>
            </a:pPr>
            <a:r>
              <a:rPr lang="en-US" dirty="0"/>
              <a:t>GOTO </a:t>
            </a:r>
            <a:r>
              <a:rPr lang="en-US" dirty="0" err="1"/>
              <a:t>nhãn</a:t>
            </a:r>
            <a:r>
              <a:rPr lang="en-US" dirty="0"/>
              <a:t> </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47</a:t>
            </a:fld>
            <a:endParaRPr lang="en-US"/>
          </a:p>
        </p:txBody>
      </p:sp>
    </p:spTree>
    <p:extLst>
      <p:ext uri="{BB962C8B-B14F-4D97-AF65-F5344CB8AC3E}">
        <p14:creationId xmlns:p14="http://schemas.microsoft.com/office/powerpoint/2010/main" val="18534982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a:lnSpc>
                <a:spcPct val="150000"/>
              </a:lnSpc>
              <a:spcBef>
                <a:spcPts val="0"/>
              </a:spcBef>
              <a:spcAft>
                <a:spcPts val="0"/>
              </a:spcAft>
              <a:buFont typeface="Wingdings" panose="05000000000000000000" pitchFamily="2" charset="2"/>
              <a:buChar char="v"/>
              <a:defRPr/>
            </a:pPr>
            <a:r>
              <a:rPr lang="en-US" dirty="0" err="1"/>
              <a:t>Từ</a:t>
            </a:r>
            <a:r>
              <a:rPr lang="en-US" dirty="0"/>
              <a:t> </a:t>
            </a:r>
            <a:r>
              <a:rPr lang="en-US" dirty="0" err="1"/>
              <a:t>khóa</a:t>
            </a:r>
            <a:r>
              <a:rPr lang="en-US" dirty="0"/>
              <a:t> RETURN: Ta </a:t>
            </a:r>
            <a:r>
              <a:rPr lang="en-US" dirty="0" err="1"/>
              <a:t>có</a:t>
            </a:r>
            <a:r>
              <a:rPr lang="en-US" dirty="0"/>
              <a:t> </a:t>
            </a:r>
            <a:r>
              <a:rPr lang="en-US" dirty="0" err="1"/>
              <a:t>thể</a:t>
            </a:r>
            <a:r>
              <a:rPr lang="en-US" dirty="0"/>
              <a:t> </a:t>
            </a:r>
            <a:r>
              <a:rPr lang="en-US" dirty="0" err="1"/>
              <a:t>dùng</a:t>
            </a:r>
            <a:r>
              <a:rPr lang="en-US" dirty="0"/>
              <a:t> RETURN </a:t>
            </a:r>
            <a:r>
              <a:rPr lang="en-US" dirty="0" err="1"/>
              <a:t>bất</a:t>
            </a:r>
            <a:r>
              <a:rPr lang="en-US" dirty="0"/>
              <a:t> </a:t>
            </a:r>
            <a:r>
              <a:rPr lang="en-US" dirty="0" err="1"/>
              <a:t>cứ</a:t>
            </a:r>
            <a:r>
              <a:rPr lang="en-US" dirty="0"/>
              <a:t> </a:t>
            </a:r>
            <a:r>
              <a:rPr lang="en-US" dirty="0" err="1"/>
              <a:t>lúc</a:t>
            </a:r>
            <a:r>
              <a:rPr lang="en-US" dirty="0"/>
              <a:t> </a:t>
            </a:r>
            <a:r>
              <a:rPr lang="en-US" dirty="0" err="1"/>
              <a:t>nào</a:t>
            </a:r>
            <a:r>
              <a:rPr lang="en-US" dirty="0"/>
              <a:t> </a:t>
            </a:r>
            <a:r>
              <a:rPr lang="en-US" dirty="0" err="1"/>
              <a:t>để</a:t>
            </a:r>
            <a:r>
              <a:rPr lang="en-US" dirty="0"/>
              <a:t> </a:t>
            </a:r>
            <a:r>
              <a:rPr lang="en-US" dirty="0" err="1"/>
              <a:t>thoát</a:t>
            </a:r>
            <a:r>
              <a:rPr lang="en-US" dirty="0"/>
              <a:t> </a:t>
            </a:r>
            <a:r>
              <a:rPr lang="en-US" dirty="0" err="1"/>
              <a:t>khỏi</a:t>
            </a:r>
            <a:r>
              <a:rPr lang="en-US" dirty="0"/>
              <a:t> </a:t>
            </a:r>
            <a:r>
              <a:rPr lang="en-US" dirty="0" err="1"/>
              <a:t>một</a:t>
            </a:r>
            <a:r>
              <a:rPr lang="en-US" dirty="0"/>
              <a:t> </a:t>
            </a:r>
            <a:r>
              <a:rPr lang="en-US" dirty="0" err="1"/>
              <a:t>đoạn</a:t>
            </a:r>
            <a:r>
              <a:rPr lang="en-US" dirty="0"/>
              <a:t> </a:t>
            </a:r>
            <a:r>
              <a:rPr lang="en-US" dirty="0" err="1"/>
              <a:t>lệnh</a:t>
            </a:r>
            <a:r>
              <a:rPr lang="en-US" dirty="0"/>
              <a:t> hay </a:t>
            </a:r>
            <a:r>
              <a:rPr lang="en-US" dirty="0" err="1"/>
              <a:t>một</a:t>
            </a:r>
            <a:r>
              <a:rPr lang="en-US" dirty="0"/>
              <a:t> </a:t>
            </a:r>
            <a:r>
              <a:rPr lang="en-US" dirty="0" err="1"/>
              <a:t>thủ</a:t>
            </a:r>
            <a:r>
              <a:rPr lang="en-US" dirty="0"/>
              <a:t> </a:t>
            </a:r>
            <a:r>
              <a:rPr lang="en-US" dirty="0" err="1"/>
              <a:t>tục</a:t>
            </a:r>
            <a:r>
              <a:rPr lang="en-US" dirty="0"/>
              <a:t>. </a:t>
            </a:r>
            <a:r>
              <a:rPr lang="en-US" dirty="0" err="1"/>
              <a:t>Các</a:t>
            </a:r>
            <a:r>
              <a:rPr lang="en-US" dirty="0"/>
              <a:t> </a:t>
            </a:r>
            <a:r>
              <a:rPr lang="en-US" dirty="0" err="1"/>
              <a:t>lệnh</a:t>
            </a:r>
            <a:r>
              <a:rPr lang="en-US" dirty="0"/>
              <a:t> </a:t>
            </a:r>
            <a:r>
              <a:rPr lang="en-US" dirty="0" err="1"/>
              <a:t>sau</a:t>
            </a:r>
            <a:r>
              <a:rPr lang="en-US" dirty="0"/>
              <a:t> </a:t>
            </a:r>
            <a:r>
              <a:rPr lang="en-US" dirty="0" err="1"/>
              <a:t>từ</a:t>
            </a:r>
            <a:r>
              <a:rPr lang="en-US" dirty="0"/>
              <a:t> </a:t>
            </a:r>
            <a:r>
              <a:rPr lang="en-US" dirty="0" err="1"/>
              <a:t>khóa</a:t>
            </a:r>
            <a:r>
              <a:rPr lang="en-US" dirty="0"/>
              <a:t> RETURN </a:t>
            </a:r>
            <a:r>
              <a:rPr lang="en-US" dirty="0" err="1"/>
              <a:t>sẽ</a:t>
            </a:r>
            <a:r>
              <a:rPr lang="en-US" dirty="0"/>
              <a:t> </a:t>
            </a:r>
            <a:r>
              <a:rPr lang="en-US" dirty="0" err="1"/>
              <a:t>không</a:t>
            </a:r>
            <a:r>
              <a:rPr lang="en-US" dirty="0"/>
              <a:t> </a:t>
            </a:r>
            <a:r>
              <a:rPr lang="en-US" dirty="0" err="1"/>
              <a:t>được</a:t>
            </a:r>
            <a:r>
              <a:rPr lang="en-US" dirty="0"/>
              <a:t> </a:t>
            </a:r>
            <a:r>
              <a:rPr lang="en-US" dirty="0" err="1"/>
              <a:t>thực</a:t>
            </a:r>
            <a:r>
              <a:rPr lang="en-US" dirty="0"/>
              <a:t> </a:t>
            </a:r>
            <a:r>
              <a:rPr lang="en-US" dirty="0" err="1"/>
              <a:t>thi</a:t>
            </a:r>
            <a:r>
              <a:rPr lang="en-US" dirty="0"/>
              <a:t>.</a:t>
            </a:r>
          </a:p>
          <a:p>
            <a:pPr marL="274320" indent="-274320" algn="just">
              <a:lnSpc>
                <a:spcPct val="150000"/>
              </a:lnSpc>
              <a:spcBef>
                <a:spcPts val="0"/>
              </a:spcBef>
              <a:spcAft>
                <a:spcPts val="0"/>
              </a:spcAft>
              <a:buNone/>
              <a:defRPr/>
            </a:pPr>
            <a:r>
              <a:rPr lang="en-US" dirty="0" err="1"/>
              <a:t>Cú</a:t>
            </a:r>
            <a:r>
              <a:rPr lang="en-US" dirty="0"/>
              <a:t> </a:t>
            </a:r>
            <a:r>
              <a:rPr lang="en-US" dirty="0" err="1"/>
              <a:t>pháp</a:t>
            </a:r>
            <a:r>
              <a:rPr lang="en-US" dirty="0"/>
              <a:t>:</a:t>
            </a:r>
          </a:p>
          <a:p>
            <a:pPr marL="274320" indent="-274320" algn="just">
              <a:lnSpc>
                <a:spcPct val="150000"/>
              </a:lnSpc>
              <a:spcBef>
                <a:spcPts val="0"/>
              </a:spcBef>
              <a:spcAft>
                <a:spcPts val="0"/>
              </a:spcAft>
              <a:buNone/>
              <a:defRPr/>
            </a:pPr>
            <a:r>
              <a:rPr lang="en-US" dirty="0"/>
              <a:t>    RETURN [</a:t>
            </a:r>
            <a:r>
              <a:rPr lang="en-US" dirty="0" err="1"/>
              <a:t>số</a:t>
            </a:r>
            <a:r>
              <a:rPr lang="en-US" dirty="0"/>
              <a:t> </a:t>
            </a:r>
            <a:r>
              <a:rPr lang="en-US" dirty="0" err="1"/>
              <a:t>nguyên</a:t>
            </a:r>
            <a:r>
              <a:rPr lang="en-US" dirty="0"/>
              <a:t>] </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2.1.3</a:t>
            </a:r>
            <a:r>
              <a:rPr lang="en-US"/>
              <a:t>. </a:t>
            </a:r>
            <a:r>
              <a:rPr lang="en-US" altLang="en-US">
                <a:latin typeface="Tahoma" pitchFamily="34" charset="0"/>
                <a:cs typeface="Tahoma" pitchFamily="34" charset="0"/>
              </a:rPr>
              <a:t>Các cấu trúc điều khiển</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48</a:t>
            </a:fld>
            <a:endParaRPr lang="en-US"/>
          </a:p>
        </p:txBody>
      </p:sp>
    </p:spTree>
    <p:extLst>
      <p:ext uri="{BB962C8B-B14F-4D97-AF65-F5344CB8AC3E}">
        <p14:creationId xmlns:p14="http://schemas.microsoft.com/office/powerpoint/2010/main" val="925127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xmlns="" id="{80AFB4BD-BE96-45D0-B212-1B463F01D68C}"/>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15B8E446-6C01-4414-8743-453C628DC75B}"/>
              </a:ext>
            </a:extLst>
          </p:cNvPr>
          <p:cNvSpPr>
            <a:spLocks noGrp="1"/>
          </p:cNvSpPr>
          <p:nvPr>
            <p:ph type="sldNum" sz="quarter" idx="12"/>
          </p:nvPr>
        </p:nvSpPr>
        <p:spPr/>
        <p:txBody>
          <a:bodyPr/>
          <a:lstStyle/>
          <a:p>
            <a:fld id="{F4E32468-D4D3-45A6-A508-7622D5375F4E}" type="slidenum">
              <a:rPr lang="en-US" smtClean="0"/>
              <a:pPr/>
              <a:t>49</a:t>
            </a:fld>
            <a:endParaRPr lang="en-US"/>
          </a:p>
        </p:txBody>
      </p:sp>
      <p:grpSp>
        <p:nvGrpSpPr>
          <p:cNvPr id="8" name="Group 25">
            <a:extLst>
              <a:ext uri="{FF2B5EF4-FFF2-40B4-BE49-F238E27FC236}">
                <a16:creationId xmlns:a16="http://schemas.microsoft.com/office/drawing/2014/main" xmlns=""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xmlns=""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smtClean="0">
                  <a:solidFill>
                    <a:srgbClr val="606060"/>
                  </a:solidFill>
                  <a:latin typeface="Tahoma" pitchFamily="34" charset="0"/>
                  <a:cs typeface="Tahoma" pitchFamily="34" charset="0"/>
                </a:rPr>
                <a:t>2.1. Ngôn ngữ T- SQL</a:t>
              </a:r>
              <a:endParaRPr lang="en-US" altLang="en-US" sz="2000" b="1" dirty="0">
                <a:solidFill>
                  <a:srgbClr val="606060"/>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xmlns=""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xmlns=""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xmlns=""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xmlns=""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xmlns=""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xmlns=""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xmlns=""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xmlns=""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xmlns=""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xmlns=""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xmlns=""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 name="Group 1"/>
          <p:cNvGrpSpPr/>
          <p:nvPr/>
        </p:nvGrpSpPr>
        <p:grpSpPr>
          <a:xfrm>
            <a:off x="685800" y="2705098"/>
            <a:ext cx="7568604" cy="548407"/>
            <a:chOff x="685800" y="2705098"/>
            <a:chExt cx="7568604" cy="548407"/>
          </a:xfrm>
        </p:grpSpPr>
        <p:grpSp>
          <p:nvGrpSpPr>
            <p:cNvPr id="22" name="Group 49">
              <a:extLst>
                <a:ext uri="{FF2B5EF4-FFF2-40B4-BE49-F238E27FC236}">
                  <a16:creationId xmlns:a16="http://schemas.microsoft.com/office/drawing/2014/main" xmlns=""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xmlns=""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xmlns=""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xmlns=""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xmlns=""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xmlns=""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xmlns=""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 name="Text Box 12">
              <a:extLst>
                <a:ext uri="{FF2B5EF4-FFF2-40B4-BE49-F238E27FC236}">
                  <a16:creationId xmlns:a16="http://schemas.microsoft.com/office/drawing/2014/main" xmlns="" id="{63BC95EA-2E96-4CE0-AAE0-65D677D68164}"/>
                </a:ext>
              </a:extLst>
            </p:cNvPr>
            <p:cNvSpPr txBox="1">
              <a:spLocks noChangeArrowheads="1"/>
            </p:cNvSpPr>
            <p:nvPr/>
          </p:nvSpPr>
          <p:spPr bwMode="auto">
            <a:xfrm>
              <a:off x="1320204" y="274722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pPr>
              <a:r>
                <a:rPr lang="en-US" altLang="en-US" sz="2000" b="1" smtClean="0">
                  <a:solidFill>
                    <a:srgbClr val="FF0000"/>
                  </a:solidFill>
                  <a:latin typeface="Tahoma" pitchFamily="34" charset="0"/>
                  <a:cs typeface="Tahoma" pitchFamily="34" charset="0"/>
                </a:rPr>
                <a:t>2.2. Chỉ mục</a:t>
              </a:r>
              <a:endParaRPr lang="en-US" altLang="en-US" sz="2000" b="1" dirty="0">
                <a:solidFill>
                  <a:srgbClr val="FF0000"/>
                </a:solidFill>
                <a:latin typeface="Tahoma" pitchFamily="34" charset="0"/>
                <a:cs typeface="Tahoma" pitchFamily="34" charset="0"/>
              </a:endParaRPr>
            </a:p>
          </p:txBody>
        </p:sp>
      </p:grpSp>
      <p:sp>
        <p:nvSpPr>
          <p:cNvPr id="37" name="Text Box 12">
            <a:extLst>
              <a:ext uri="{FF2B5EF4-FFF2-40B4-BE49-F238E27FC236}">
                <a16:creationId xmlns:a16="http://schemas.microsoft.com/office/drawing/2014/main" xmlns="" id="{3055AA74-BACF-4700-B426-A32FB6C8904F}"/>
              </a:ext>
            </a:extLst>
          </p:cNvPr>
          <p:cNvSpPr txBox="1">
            <a:spLocks noChangeArrowheads="1"/>
          </p:cNvSpPr>
          <p:nvPr/>
        </p:nvSpPr>
        <p:spPr bwMode="auto">
          <a:xfrm>
            <a:off x="1295400" y="346400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Trắc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nghiệm</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kiến</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thức</a:t>
            </a:r>
            <a:endParaRPr lang="en-US" sz="2000" b="1" dirty="0">
              <a:solidFill>
                <a:srgbClr val="606060"/>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xmlns="" id="{C0F60A22-058B-4285-9D88-70EDE3836F51}"/>
              </a:ext>
            </a:extLst>
          </p:cNvPr>
          <p:cNvGrpSpPr>
            <a:grpSpLocks/>
          </p:cNvGrpSpPr>
          <p:nvPr/>
        </p:nvGrpSpPr>
        <p:grpSpPr bwMode="auto">
          <a:xfrm>
            <a:off x="685800" y="3406821"/>
            <a:ext cx="548640" cy="476250"/>
            <a:chOff x="1110" y="2656"/>
            <a:chExt cx="1549" cy="1351"/>
          </a:xfrm>
        </p:grpSpPr>
        <p:sp>
          <p:nvSpPr>
            <p:cNvPr id="40" name="AutoShape 4">
              <a:extLst>
                <a:ext uri="{FF2B5EF4-FFF2-40B4-BE49-F238E27FC236}">
                  <a16:creationId xmlns:a16="http://schemas.microsoft.com/office/drawing/2014/main" xmlns=""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a16="http://schemas.microsoft.com/office/drawing/2014/main" xmlns=""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a16="http://schemas.microsoft.com/office/drawing/2014/main" xmlns=""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
        <p:nvSpPr>
          <p:cNvPr id="3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43000" y="3864754"/>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67804" y="2485668"/>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 name="Group 70">
            <a:extLst>
              <a:ext uri="{FF2B5EF4-FFF2-40B4-BE49-F238E27FC236}">
                <a16:creationId xmlns:a16="http://schemas.microsoft.com/office/drawing/2014/main" xmlns="" id="{6E7DD59A-7148-402E-9B9F-CC42B01B0663}"/>
              </a:ext>
            </a:extLst>
          </p:cNvPr>
          <p:cNvGrpSpPr>
            <a:grpSpLocks/>
          </p:cNvGrpSpPr>
          <p:nvPr/>
        </p:nvGrpSpPr>
        <p:grpSpPr bwMode="auto">
          <a:xfrm>
            <a:off x="685800" y="4111671"/>
            <a:ext cx="7543800" cy="476250"/>
            <a:chOff x="762000" y="1905000"/>
            <a:chExt cx="7543800" cy="475488"/>
          </a:xfrm>
        </p:grpSpPr>
        <p:sp>
          <p:nvSpPr>
            <p:cNvPr id="51" name="Text Box 12">
              <a:extLst>
                <a:ext uri="{FF2B5EF4-FFF2-40B4-BE49-F238E27FC236}">
                  <a16:creationId xmlns:a16="http://schemas.microsoft.com/office/drawing/2014/main" xmlns=""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rgbClr val="606060"/>
                  </a:solidFill>
                  <a:latin typeface="Tahoma" pitchFamily="34" charset="0"/>
                  <a:cs typeface="Tahoma" pitchFamily="34" charset="0"/>
                </a:rPr>
                <a:t>Tổng kết bài học</a:t>
              </a:r>
            </a:p>
          </p:txBody>
        </p:sp>
        <p:grpSp>
          <p:nvGrpSpPr>
            <p:cNvPr id="52" name="Group 28">
              <a:extLst>
                <a:ext uri="{FF2B5EF4-FFF2-40B4-BE49-F238E27FC236}">
                  <a16:creationId xmlns:a16="http://schemas.microsoft.com/office/drawing/2014/main" xmlns="" id="{A989228B-8D52-420B-8ED9-EB56AD1F6CE7}"/>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xmlns=""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a16="http://schemas.microsoft.com/office/drawing/2014/main" xmlns=""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a16="http://schemas.microsoft.com/office/drawing/2014/main" xmlns=""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sp>
          <p:nvSpPr>
            <p:cNvPr id="53" name="Line 11">
              <a:extLst>
                <a:ext uri="{FF2B5EF4-FFF2-40B4-BE49-F238E27FC236}">
                  <a16:creationId xmlns:a16="http://schemas.microsoft.com/office/drawing/2014/main" xmlns=""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76050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a:buFont typeface="Wingdings 2" pitchFamily="18" charset="2"/>
              <a:buNone/>
            </a:pPr>
            <a:r>
              <a:rPr lang="en-US" altLang="en-US" dirty="0"/>
              <a:t>T-SQL </a:t>
            </a:r>
          </a:p>
          <a:p>
            <a:pPr algn="just">
              <a:buFont typeface="Wingdings 2" pitchFamily="18" charset="2"/>
              <a:buNone/>
            </a:pPr>
            <a:r>
              <a:rPr lang="en-US" altLang="en-US" sz="3600" b="1" dirty="0">
                <a:solidFill>
                  <a:srgbClr val="0000FF"/>
                </a:solidFill>
              </a:rPr>
              <a:t>(</a:t>
            </a:r>
            <a:r>
              <a:rPr lang="en-US" altLang="en-US" sz="3600" b="1" dirty="0"/>
              <a:t>Transact-</a:t>
            </a:r>
            <a:r>
              <a:rPr lang="en-US" altLang="en-US" b="1" dirty="0"/>
              <a:t>Structured Query Language</a:t>
            </a:r>
            <a:r>
              <a:rPr lang="en-US" altLang="en-US" sz="3600" b="1" dirty="0">
                <a:solidFill>
                  <a:srgbClr val="0000FF"/>
                </a:solidFill>
              </a:rPr>
              <a:t>)</a:t>
            </a:r>
          </a:p>
          <a:p>
            <a:pPr algn="just">
              <a:buFont typeface="Wingdings 2" pitchFamily="18" charset="2"/>
              <a:buNone/>
            </a:pPr>
            <a:r>
              <a:rPr lang="en-US" altLang="en-US" dirty="0" err="1"/>
              <a:t>là</a:t>
            </a:r>
            <a:r>
              <a:rPr lang="en-US" altLang="en-US" dirty="0"/>
              <a:t> </a:t>
            </a:r>
            <a:r>
              <a:rPr lang="en-US" altLang="en-US" dirty="0" err="1"/>
              <a:t>ngôn</a:t>
            </a:r>
            <a:r>
              <a:rPr lang="en-US" altLang="en-US" dirty="0"/>
              <a:t> </a:t>
            </a:r>
            <a:r>
              <a:rPr lang="en-US" altLang="en-US" dirty="0" err="1"/>
              <a:t>ngữ</a:t>
            </a:r>
            <a:r>
              <a:rPr lang="en-US" altLang="en-US" dirty="0"/>
              <a:t> SQL </a:t>
            </a:r>
            <a:r>
              <a:rPr lang="en-US" altLang="en-US" dirty="0" err="1"/>
              <a:t>mở</a:t>
            </a:r>
            <a:r>
              <a:rPr lang="en-US" altLang="en-US" dirty="0"/>
              <a:t> </a:t>
            </a:r>
            <a:r>
              <a:rPr lang="en-US" altLang="en-US" dirty="0" err="1"/>
              <a:t>rộng</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ngôn</a:t>
            </a:r>
            <a:r>
              <a:rPr lang="en-US" altLang="en-US" dirty="0"/>
              <a:t> </a:t>
            </a:r>
            <a:r>
              <a:rPr lang="en-US" altLang="en-US" dirty="0" err="1"/>
              <a:t>ngữ</a:t>
            </a:r>
            <a:r>
              <a:rPr lang="en-US" altLang="en-US" dirty="0"/>
              <a:t> SQL </a:t>
            </a:r>
            <a:r>
              <a:rPr lang="en-US" altLang="en-US" dirty="0" err="1"/>
              <a:t>chuẩn</a:t>
            </a:r>
            <a:r>
              <a:rPr lang="en-US" altLang="en-US" dirty="0"/>
              <a:t> </a:t>
            </a:r>
            <a:r>
              <a:rPr lang="en-US" altLang="en-US" dirty="0" err="1"/>
              <a:t>của</a:t>
            </a:r>
            <a:r>
              <a:rPr lang="en-US" altLang="en-US" dirty="0"/>
              <a:t> ISO (International Organization for Standardization) </a:t>
            </a:r>
            <a:r>
              <a:rPr lang="en-US" altLang="en-US" dirty="0" err="1"/>
              <a:t>và</a:t>
            </a:r>
            <a:r>
              <a:rPr lang="en-US" altLang="en-US" dirty="0"/>
              <a:t> ANSI (American National Standards Institute)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trong</a:t>
            </a:r>
            <a:r>
              <a:rPr lang="en-US" altLang="en-US" dirty="0"/>
              <a:t> SQL Server T-SQL </a:t>
            </a:r>
            <a:r>
              <a:rPr lang="en-US" altLang="en-US" dirty="0" err="1"/>
              <a:t>được</a:t>
            </a:r>
            <a:r>
              <a:rPr lang="en-US" altLang="en-US" dirty="0"/>
              <a:t> chia </a:t>
            </a:r>
            <a:r>
              <a:rPr lang="en-US" altLang="en-US" dirty="0" err="1"/>
              <a:t>làm</a:t>
            </a:r>
            <a:r>
              <a:rPr lang="en-US" altLang="en-US" dirty="0"/>
              <a:t> 3 </a:t>
            </a:r>
            <a:r>
              <a:rPr lang="en-US" altLang="en-US" dirty="0" err="1"/>
              <a:t>nhóm</a:t>
            </a:r>
            <a:r>
              <a:rPr lang="en-US" altLang="en-US" dirty="0"/>
              <a:t> </a:t>
            </a:r>
            <a:r>
              <a:rPr lang="en-US" altLang="en-US" dirty="0" err="1"/>
              <a:t>lệnh</a:t>
            </a:r>
            <a:r>
              <a:rPr lang="en-US" altLang="en-US" dirty="0"/>
              <a:t> (DDL, DML, DCL)</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2.1.1. Khái niệm</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a:t>
            </a:fld>
            <a:endParaRPr lang="en-US"/>
          </a:p>
        </p:txBody>
      </p:sp>
    </p:spTree>
    <p:extLst>
      <p:ext uri="{BB962C8B-B14F-4D97-AF65-F5344CB8AC3E}">
        <p14:creationId xmlns:p14="http://schemas.microsoft.com/office/powerpoint/2010/main" val="3801185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a:spcBef>
                <a:spcPct val="0"/>
              </a:spcBef>
              <a:buClr>
                <a:schemeClr val="folHlink"/>
              </a:buClr>
            </a:pPr>
            <a:r>
              <a:rPr lang="vi-VN" altLang="en-US" dirty="0">
                <a:latin typeface="Tahoma" pitchFamily="34" charset="0"/>
              </a:rPr>
              <a:t>Index là một khóa quan trọng đối với CSDL đặc biệt là cơ sở dữ liệu lớn. </a:t>
            </a:r>
            <a:r>
              <a:rPr lang="vi-VN" altLang="en-US" b="1" dirty="0">
                <a:solidFill>
                  <a:srgbClr val="FF0000"/>
                </a:solidFill>
                <a:latin typeface="Tahoma" pitchFamily="34" charset="0"/>
              </a:rPr>
              <a:t>Index được thiết lập từ một hoặc nhiều cột dữ liệu của bảng dữ liệu. các giá trị của khóa Index sẽ được sắp xếp và lưu trữ theo một danh sách (bảng khác)</a:t>
            </a:r>
            <a:r>
              <a:rPr lang="vi-VN" altLang="en-US" dirty="0">
                <a:latin typeface="Tahoma" pitchFamily="34" charset="0"/>
              </a:rPr>
              <a:t>. </a:t>
            </a:r>
            <a:endParaRPr lang="en-US" altLang="en-US" dirty="0">
              <a:latin typeface="Tahoma" pitchFamily="34" charset="0"/>
            </a:endParaRPr>
          </a:p>
          <a:p>
            <a:pPr algn="just">
              <a:spcBef>
                <a:spcPct val="0"/>
              </a:spcBef>
              <a:buClr>
                <a:schemeClr val="folHlink"/>
              </a:buClr>
            </a:pPr>
            <a:r>
              <a:rPr lang="vi-VN" altLang="en-US" dirty="0">
                <a:latin typeface="Tahoma" pitchFamily="34" charset="0"/>
              </a:rPr>
              <a:t>Mỗi giá trị trong khóa Index là duy nhất trong danh sách, mỗi giá trị khóa Index sẽ liên kết đến giá trị trong bảng dữ liệu (liên kết dạng con trỏ</a:t>
            </a:r>
            <a:r>
              <a:rPr lang="vi-VN" altLang="en-US" sz="2800" dirty="0">
                <a:latin typeface="Tahoma" pitchFamily="34" charset="0"/>
              </a:rPr>
              <a:t>)</a:t>
            </a:r>
            <a:r>
              <a:rPr lang="en-US" altLang="en-US" sz="2800" dirty="0">
                <a:latin typeface="Tahoma" pitchFamily="34" charset="0"/>
              </a:rPr>
              <a:t> </a:t>
            </a:r>
          </a:p>
          <a:p>
            <a:pPr algn="just">
              <a:spcBef>
                <a:spcPct val="0"/>
              </a:spcBef>
              <a:buClr>
                <a:schemeClr val="folHlink"/>
              </a:buClr>
            </a:pPr>
            <a:r>
              <a:rPr lang="vi-VN" altLang="en-US" dirty="0">
                <a:latin typeface="Tahoma" pitchFamily="34" charset="0"/>
              </a:rPr>
              <a:t>Việc lưu trữ dữ liệu của bảng có khóa Index được thực hiện theo cấu trúc cấy B-Tree nhằm tăng tốc độ truy xuất dữ liệu đối với ổ đĩa</a:t>
            </a:r>
            <a:r>
              <a:rPr lang="en-US" altLang="en-US" dirty="0">
                <a:latin typeface="Tahoma" pitchFamily="34" charset="0"/>
              </a:rPr>
              <a:t>.</a:t>
            </a:r>
            <a:endParaRPr lang="en-US" altLang="ko-KR" dirty="0">
              <a:latin typeface="Times New Roman" pitchFamily="18" charset="0"/>
              <a:ea typeface="Gulim"/>
              <a:cs typeface="Gulim"/>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smtClean="0"/>
              <a:t>2.2.1. Sơ lược về chỉ mục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50</a:t>
            </a:fld>
            <a:endParaRPr lang="en-US"/>
          </a:p>
        </p:txBody>
      </p:sp>
    </p:spTree>
    <p:extLst>
      <p:ext uri="{BB962C8B-B14F-4D97-AF65-F5344CB8AC3E}">
        <p14:creationId xmlns:p14="http://schemas.microsoft.com/office/powerpoint/2010/main" val="41078247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indent="0" algn="just">
              <a:spcBef>
                <a:spcPct val="0"/>
              </a:spcBef>
              <a:buClr>
                <a:schemeClr val="folHlink"/>
              </a:buClr>
              <a:buNone/>
            </a:pPr>
            <a:endParaRPr lang="en-US" altLang="ko-KR" dirty="0">
              <a:latin typeface="Times New Roman" pitchFamily="18" charset="0"/>
              <a:ea typeface="Gulim"/>
              <a:cs typeface="Gulim"/>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2.2.1. Sơ lược về chỉ mục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51</a:t>
            </a:fld>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6553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2742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92500" lnSpcReduction="10000"/>
          </a:bodyPr>
          <a:lstStyle/>
          <a:p>
            <a:pPr algn="just">
              <a:spcBef>
                <a:spcPct val="0"/>
              </a:spcBef>
              <a:buClr>
                <a:schemeClr val="folHlink"/>
              </a:buClr>
              <a:buFont typeface="Wingdings" panose="05000000000000000000" pitchFamily="2" charset="2"/>
              <a:buChar char="v"/>
            </a:pPr>
            <a:r>
              <a:rPr lang="en-US" altLang="ko-KR" sz="3000" b="1" dirty="0" err="1">
                <a:latin typeface="Times New Roman" pitchFamily="18" charset="0"/>
                <a:ea typeface="Batang"/>
                <a:cs typeface="Batang"/>
              </a:rPr>
              <a:t>Tác</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dụng</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của</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chỉ</a:t>
            </a:r>
            <a:r>
              <a:rPr lang="en-US" altLang="ko-KR" sz="3000" b="1" dirty="0">
                <a:latin typeface="Times New Roman" pitchFamily="18" charset="0"/>
                <a:ea typeface="Batang"/>
                <a:cs typeface="Batang"/>
              </a:rPr>
              <a:t> </a:t>
            </a:r>
            <a:r>
              <a:rPr lang="en-US" altLang="ko-KR" sz="3000" b="1" dirty="0" err="1">
                <a:latin typeface="Times New Roman" pitchFamily="18" charset="0"/>
                <a:ea typeface="Batang"/>
                <a:cs typeface="Batang"/>
              </a:rPr>
              <a:t>mục</a:t>
            </a:r>
            <a:endParaRPr lang="en-US" altLang="ko-KR" sz="3000" b="1"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M</a:t>
            </a:r>
            <a:r>
              <a:rPr lang="en-US" altLang="ko-KR" dirty="0" err="1">
                <a:latin typeface="Times New Roman" pitchFamily="18" charset="0"/>
                <a:ea typeface="Gulim"/>
                <a:cs typeface="Gulim"/>
              </a:rPr>
              <a:t>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phép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chương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trình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duyệt</a:t>
            </a:r>
            <a:r>
              <a:rPr lang="en-US" altLang="ko-KR" dirty="0">
                <a:latin typeface="Times New Roman" pitchFamily="18" charset="0"/>
                <a:ea typeface="Gulim"/>
                <a:cs typeface="Gulim"/>
              </a:rPr>
              <a:t> qua </a:t>
            </a:r>
            <a:r>
              <a:rPr lang="en-US" altLang="ko-KR" dirty="0" err="1">
                <a:latin typeface="Times New Roman" pitchFamily="18" charset="0"/>
                <a:ea typeface="Gulim"/>
                <a:cs typeface="Gulim"/>
              </a:rPr>
              <a:t>toàn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bộ</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lý</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cải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thiện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sở</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bởi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giảm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bớt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thời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gian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cập</a:t>
            </a:r>
            <a:r>
              <a:rPr lang="en-US" altLang="ko-KR" dirty="0">
                <a:latin typeface="Times New Roman" pitchFamily="18" charset="0"/>
                <a:ea typeface="Gulim"/>
                <a:cs typeface="Gulim"/>
              </a:rPr>
              <a:t>. </a:t>
            </a:r>
          </a:p>
          <a:p>
            <a:pPr algn="just">
              <a:spcBef>
                <a:spcPct val="0"/>
              </a:spcBef>
              <a:buClr>
                <a:schemeClr val="folHlink"/>
              </a:buClr>
            </a:pPr>
            <a:r>
              <a:rPr lang="en-GB" altLang="ko-KR" dirty="0" err="1">
                <a:latin typeface="Times New Roman" pitchFamily="18" charset="0"/>
                <a:ea typeface="Batang"/>
                <a:cs typeface="Batang"/>
              </a:rPr>
              <a:t>M</a:t>
            </a:r>
            <a:r>
              <a:rPr lang="en-GB" altLang="ko-KR" dirty="0" err="1">
                <a:latin typeface="Times New Roman" pitchFamily="18" charset="0"/>
                <a:ea typeface="Gulim"/>
                <a:cs typeface="Gulim"/>
              </a:rPr>
              <a:t>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có</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thể</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được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tạo</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lập</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trên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trường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hoặc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trên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nhiều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trường</a:t>
            </a:r>
            <a:r>
              <a:rPr lang="en-GB" altLang="ko-KR" dirty="0">
                <a:latin typeface="Times New Roman" pitchFamily="18" charset="0"/>
                <a:ea typeface="Gulim"/>
                <a:cs typeface="Gulim"/>
              </a:rPr>
              <a:t>.</a:t>
            </a:r>
            <a:r>
              <a:rPr lang="en-GB" altLang="ko-KR" dirty="0">
                <a:latin typeface="Times New Roman" pitchFamily="18" charset="0"/>
                <a:ea typeface="Batang"/>
                <a:cs typeface="Batang"/>
              </a:rPr>
              <a:t> </a:t>
            </a:r>
          </a:p>
          <a:p>
            <a:pPr algn="just">
              <a:spcBef>
                <a:spcPct val="0"/>
              </a:spcBef>
              <a:buClr>
                <a:schemeClr val="folHlink"/>
              </a:buClr>
            </a:pPr>
            <a:r>
              <a:rPr lang="en-GB" altLang="ko-KR" dirty="0">
                <a:solidFill>
                  <a:srgbClr val="FF0000"/>
                </a:solidFill>
                <a:latin typeface="Times New Roman" pitchFamily="18" charset="0"/>
                <a:ea typeface="Batang"/>
                <a:cs typeface="Batang"/>
              </a:rPr>
              <a:t>SQL</a:t>
            </a:r>
            <a:r>
              <a:rPr lang="en-GB" altLang="ko-KR" dirty="0">
                <a:latin typeface="Times New Roman" pitchFamily="18" charset="0"/>
                <a:ea typeface="Batang"/>
                <a:cs typeface="Batang"/>
              </a:rPr>
              <a:t> </a:t>
            </a:r>
            <a:r>
              <a:rPr lang="en-GB" altLang="ko-KR" dirty="0">
                <a:solidFill>
                  <a:srgbClr val="FF0000"/>
                </a:solidFill>
                <a:latin typeface="Times New Roman" pitchFamily="18" charset="0"/>
                <a:ea typeface="Batang"/>
                <a:cs typeface="Batang"/>
              </a:rPr>
              <a:t>Server </a:t>
            </a:r>
            <a:r>
              <a:rPr lang="en-GB" altLang="ko-KR" dirty="0" err="1">
                <a:solidFill>
                  <a:srgbClr val="FF0000"/>
                </a:solidFill>
                <a:latin typeface="Times New Roman" pitchFamily="18" charset="0"/>
                <a:ea typeface="Batang"/>
                <a:cs typeface="Batang"/>
              </a:rPr>
              <a:t>t</a:t>
            </a:r>
            <a:r>
              <a:rPr lang="en-GB" altLang="ko-KR" dirty="0" err="1">
                <a:solidFill>
                  <a:srgbClr val="FF0000"/>
                </a:solidFill>
                <a:latin typeface="Times New Roman" pitchFamily="18" charset="0"/>
                <a:ea typeface="Gulim"/>
                <a:cs typeface="Gulim"/>
              </a:rPr>
              <a:t>ự</a:t>
            </a:r>
            <a:r>
              <a:rPr lang="en-GB" altLang="ko-KR" dirty="0">
                <a:solidFill>
                  <a:srgbClr val="FF0000"/>
                </a:solidFill>
                <a:latin typeface="Times New Roman" pitchFamily="18" charset="0"/>
                <a:ea typeface="Gulim"/>
                <a:cs typeface="Gulim"/>
              </a:rPr>
              <a:t> </a:t>
            </a:r>
            <a:r>
              <a:rPr lang="en-GB" altLang="ko-KR" dirty="0" err="1">
                <a:solidFill>
                  <a:srgbClr val="FF0000"/>
                </a:solidFill>
                <a:latin typeface="Times New Roman" pitchFamily="18" charset="0"/>
                <a:ea typeface="Gulim"/>
                <a:cs typeface="Gulim"/>
              </a:rPr>
              <a:t>động</a:t>
            </a:r>
            <a:r>
              <a:rPr lang="en-GB" altLang="ko-KR" dirty="0">
                <a:solidFill>
                  <a:srgbClr val="FF0000"/>
                </a:solidFill>
                <a:latin typeface="Times New Roman" pitchFamily="18" charset="0"/>
                <a:ea typeface="Gulim"/>
                <a:cs typeface="Gulim"/>
              </a:rPr>
              <a:t> </a:t>
            </a:r>
            <a:r>
              <a:rPr lang="en-GB" altLang="ko-KR" dirty="0" err="1">
                <a:solidFill>
                  <a:srgbClr val="FF0000"/>
                </a:solidFill>
                <a:latin typeface="Times New Roman" pitchFamily="18" charset="0"/>
                <a:ea typeface="Gulim"/>
                <a:cs typeface="Gulim"/>
              </a:rPr>
              <a:t>tạo</a:t>
            </a:r>
            <a:r>
              <a:rPr lang="en-GB" altLang="ko-KR" dirty="0">
                <a:solidFill>
                  <a:srgbClr val="FF0000"/>
                </a:solidFill>
                <a:latin typeface="Times New Roman" pitchFamily="18" charset="0"/>
                <a:ea typeface="Gulim"/>
                <a:cs typeface="Gulim"/>
              </a:rPr>
              <a:t> </a:t>
            </a:r>
            <a:r>
              <a:rPr lang="en-GB" altLang="ko-KR" dirty="0" err="1">
                <a:solidFill>
                  <a:srgbClr val="FF0000"/>
                </a:solidFill>
                <a:latin typeface="Times New Roman" pitchFamily="18" charset="0"/>
                <a:ea typeface="Gulim"/>
                <a:cs typeface="Gulim"/>
              </a:rPr>
              <a:t>lập</a:t>
            </a:r>
            <a:r>
              <a:rPr lang="en-GB" altLang="ko-KR" dirty="0">
                <a:solidFill>
                  <a:srgbClr val="FF0000"/>
                </a:solidFill>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cho</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kiểu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ràng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buộc</a:t>
            </a:r>
            <a:r>
              <a:rPr lang="en-GB" altLang="ko-KR" dirty="0">
                <a:latin typeface="Times New Roman" pitchFamily="18" charset="0"/>
                <a:ea typeface="Gulim"/>
                <a:cs typeface="Gulim"/>
              </a:rPr>
              <a:t> </a:t>
            </a:r>
            <a:r>
              <a:rPr lang="en-GB" altLang="ko-KR" dirty="0">
                <a:latin typeface="Times New Roman" pitchFamily="18" charset="0"/>
                <a:ea typeface="Batang"/>
                <a:cs typeface="Batang"/>
              </a:rPr>
              <a:t> PRIMARY KEY </a:t>
            </a:r>
            <a:r>
              <a:rPr lang="en-GB" altLang="ko-KR" dirty="0" err="1">
                <a:latin typeface="Times New Roman" pitchFamily="18" charset="0"/>
                <a:ea typeface="Batang"/>
                <a:cs typeface="Batang"/>
              </a:rPr>
              <a:t>v</a:t>
            </a:r>
            <a:r>
              <a:rPr lang="en-GB" altLang="ko-KR" dirty="0" err="1">
                <a:latin typeface="Times New Roman" pitchFamily="18" charset="0"/>
                <a:ea typeface="Gulim"/>
                <a:cs typeface="Gulim"/>
              </a:rPr>
              <a:t>à</a:t>
            </a:r>
            <a:r>
              <a:rPr lang="en-GB" altLang="ko-KR" dirty="0">
                <a:latin typeface="Times New Roman" pitchFamily="18" charset="0"/>
                <a:ea typeface="Batang"/>
                <a:cs typeface="Batang"/>
              </a:rPr>
              <a:t> UNIQUE.</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đòi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hỏi</a:t>
            </a:r>
            <a:r>
              <a:rPr lang="en-US" altLang="ko-KR" dirty="0">
                <a:latin typeface="Times New Roman" pitchFamily="18" charset="0"/>
                <a:ea typeface="Gulim"/>
                <a:cs typeface="Gulim"/>
              </a:rPr>
              <a:t> </a:t>
            </a:r>
            <a:r>
              <a:rPr lang="en-US" altLang="ko-KR" dirty="0" err="1">
                <a:solidFill>
                  <a:srgbClr val="FF0000"/>
                </a:solidFill>
                <a:latin typeface="Times New Roman" pitchFamily="18" charset="0"/>
                <a:ea typeface="Gulim"/>
                <a:cs typeface="Gulim"/>
              </a:rPr>
              <a:t>nhiều</a:t>
            </a:r>
            <a:r>
              <a:rPr lang="en-US" altLang="ko-KR" dirty="0">
                <a:solidFill>
                  <a:srgbClr val="FF0000"/>
                </a:solidFill>
                <a:latin typeface="Times New Roman" pitchFamily="18" charset="0"/>
                <a:ea typeface="Gulim"/>
                <a:cs typeface="Gulim"/>
              </a:rPr>
              <a:t> dung </a:t>
            </a:r>
            <a:r>
              <a:rPr lang="en-US" altLang="ko-KR" dirty="0" err="1">
                <a:solidFill>
                  <a:srgbClr val="FF0000"/>
                </a:solidFill>
                <a:latin typeface="Times New Roman" pitchFamily="18" charset="0"/>
                <a:ea typeface="Gulim"/>
                <a:cs typeface="Gulim"/>
              </a:rPr>
              <a:t>lượng</a:t>
            </a:r>
            <a:r>
              <a:rPr lang="en-US" altLang="ko-KR" dirty="0">
                <a:solidFill>
                  <a:srgbClr val="FF0000"/>
                </a:solidFill>
                <a:latin typeface="Times New Roman" pitchFamily="18" charset="0"/>
                <a:ea typeface="Gulim"/>
                <a:cs typeface="Gulim"/>
              </a:rPr>
              <a:t> </a:t>
            </a:r>
            <a:r>
              <a:rPr lang="en-US" altLang="ko-KR" dirty="0" err="1">
                <a:solidFill>
                  <a:srgbClr val="FF0000"/>
                </a:solidFill>
                <a:latin typeface="Times New Roman" pitchFamily="18" charset="0"/>
                <a:ea typeface="Gulim"/>
                <a:cs typeface="Gulim"/>
              </a:rPr>
              <a:t>bộ</a:t>
            </a:r>
            <a:r>
              <a:rPr lang="en-US" altLang="ko-KR" dirty="0">
                <a:solidFill>
                  <a:srgbClr val="FF0000"/>
                </a:solidFill>
                <a:latin typeface="Times New Roman" pitchFamily="18" charset="0"/>
                <a:ea typeface="Gulim"/>
                <a:cs typeface="Gulim"/>
              </a:rPr>
              <a:t> </a:t>
            </a:r>
            <a:r>
              <a:rPr lang="en-US" altLang="ko-KR" dirty="0" err="1">
                <a:solidFill>
                  <a:srgbClr val="FF0000"/>
                </a:solidFill>
                <a:latin typeface="Times New Roman" pitchFamily="18" charset="0"/>
                <a:ea typeface="Gulim"/>
                <a:cs typeface="Gulim"/>
              </a:rPr>
              <a:t>nhớ</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hơn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CSDL. </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đòi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hỏi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thời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gian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lý</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hơn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chúng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đổi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p>
          <a:p>
            <a:pPr marL="0" indent="0" algn="just">
              <a:spcBef>
                <a:spcPct val="0"/>
              </a:spcBef>
              <a:buClr>
                <a:schemeClr val="folHlink"/>
              </a:buClr>
              <a:buNone/>
            </a:pPr>
            <a:endParaRPr lang="en-US" altLang="ko-KR" dirty="0">
              <a:latin typeface="Times New Roman" pitchFamily="18" charset="0"/>
              <a:ea typeface="Gulim"/>
              <a:cs typeface="Gulim"/>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2.2.1. Sơ lược về chỉ mục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52</a:t>
            </a:fld>
            <a:endParaRPr lang="en-US"/>
          </a:p>
        </p:txBody>
      </p:sp>
    </p:spTree>
    <p:extLst>
      <p:ext uri="{BB962C8B-B14F-4D97-AF65-F5344CB8AC3E}">
        <p14:creationId xmlns:p14="http://schemas.microsoft.com/office/powerpoint/2010/main" val="1526492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a:spcBef>
                <a:spcPct val="0"/>
              </a:spcBef>
              <a:buClr>
                <a:schemeClr val="folHlink"/>
              </a:buClr>
            </a:pPr>
            <a:r>
              <a:rPr lang="en-US" altLang="en-US" sz="3200" dirty="0" err="1">
                <a:latin typeface="Times New Roman" pitchFamily="18" charset="0"/>
                <a:ea typeface="Batang"/>
                <a:cs typeface="Batang"/>
              </a:rPr>
              <a:t>Tạo</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Nguyên</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tắc</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tạo</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Phân</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loại</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Đặc</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trưng</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Xem</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các</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Ứng</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dụng</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tìm</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kiếm</a:t>
            </a:r>
            <a:endParaRPr lang="en-US" altLang="en-US" sz="3200" dirty="0">
              <a:latin typeface="Times New Roman" pitchFamily="18" charset="0"/>
              <a:ea typeface="Batang"/>
              <a:cs typeface="Batang"/>
            </a:endParaRPr>
          </a:p>
          <a:p>
            <a:pPr algn="just">
              <a:spcBef>
                <a:spcPct val="0"/>
              </a:spcBef>
              <a:buClr>
                <a:schemeClr val="folHlink"/>
              </a:buClr>
            </a:pPr>
            <a:r>
              <a:rPr lang="en-US" altLang="en-US" sz="3200" dirty="0" err="1">
                <a:latin typeface="Times New Roman" pitchFamily="18" charset="0"/>
                <a:ea typeface="Batang"/>
                <a:cs typeface="Batang"/>
              </a:rPr>
              <a:t>Xóa</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chỉ</a:t>
            </a:r>
            <a:r>
              <a:rPr lang="en-US" altLang="en-US" sz="3200" dirty="0">
                <a:latin typeface="Times New Roman" pitchFamily="18" charset="0"/>
                <a:ea typeface="Batang"/>
                <a:cs typeface="Batang"/>
              </a:rPr>
              <a:t> </a:t>
            </a:r>
            <a:r>
              <a:rPr lang="en-US" altLang="en-US" sz="3200" dirty="0" err="1">
                <a:latin typeface="Times New Roman" pitchFamily="18" charset="0"/>
                <a:ea typeface="Batang"/>
                <a:cs typeface="Batang"/>
              </a:rPr>
              <a:t>mục</a:t>
            </a:r>
            <a:endParaRPr lang="en-US" altLang="en-US" sz="3200" dirty="0">
              <a:latin typeface="Times New Roman" pitchFamily="18" charset="0"/>
              <a:ea typeface="Batang"/>
              <a:cs typeface="Batang"/>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smtClean="0"/>
              <a:t>2.2.2</a:t>
            </a:r>
            <a:r>
              <a:rPr lang="en-US" smtClean="0"/>
              <a:t>.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53</a:t>
            </a:fld>
            <a:endParaRPr lang="en-US"/>
          </a:p>
        </p:txBody>
      </p:sp>
    </p:spTree>
    <p:extLst>
      <p:ext uri="{BB962C8B-B14F-4D97-AF65-F5344CB8AC3E}">
        <p14:creationId xmlns:p14="http://schemas.microsoft.com/office/powerpoint/2010/main" val="2970319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sz="2000" b="1" dirty="0" err="1">
                <a:solidFill>
                  <a:schemeClr val="tx2"/>
                </a:solidFill>
                <a:latin typeface="Tahoma" pitchFamily="34" charset="0"/>
              </a:rPr>
              <a:t>Tạo</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chỉ</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mục</a:t>
            </a:r>
            <a:r>
              <a:rPr lang="en-US" altLang="en-US" sz="2000" b="1" dirty="0">
                <a:solidFill>
                  <a:schemeClr val="tx2"/>
                </a:solidFill>
                <a:latin typeface="Tahoma" pitchFamily="34" charset="0"/>
              </a:rPr>
              <a:t>  </a:t>
            </a:r>
            <a:br>
              <a:rPr lang="en-US" altLang="en-US" sz="2000" b="1" dirty="0">
                <a:solidFill>
                  <a:schemeClr val="tx2"/>
                </a:solidFill>
                <a:latin typeface="Tahoma" pitchFamily="34" charset="0"/>
              </a:rPr>
            </a:b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CREATE INDEX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Batang"/>
                <a:cs typeface="Batang"/>
              </a:rPr>
              <a:t>C</a:t>
            </a:r>
            <a:r>
              <a:rPr lang="en-US" altLang="ko-KR" dirty="0" err="1">
                <a:latin typeface="Times New Roman" pitchFamily="18" charset="0"/>
                <a:ea typeface="Gulim"/>
                <a:cs typeface="Gulim"/>
              </a:rPr>
              <a:t>âu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này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đổi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lý</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ra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việc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logic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nhằm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tăng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quả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hoạt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động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solidFill>
                  <a:srgbClr val="FF0000"/>
                </a:solidFill>
                <a:latin typeface="Times New Roman" pitchFamily="18" charset="0"/>
                <a:ea typeface="Gulim"/>
                <a:cs typeface="Gulim"/>
              </a:rPr>
              <a:t>Ch</a:t>
            </a:r>
            <a:r>
              <a:rPr lang="en-US" altLang="en-US" dirty="0" err="1">
                <a:solidFill>
                  <a:srgbClr val="FF0000"/>
                </a:solidFill>
                <a:latin typeface="Times New Roman" pitchFamily="18" charset="0"/>
                <a:ea typeface="Gulim"/>
                <a:cs typeface="Gulim"/>
              </a:rPr>
              <a:t>ỉ</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có</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thể</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tạo</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lập</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chỉ</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mục</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trên</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các</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bảng</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người</a:t>
            </a:r>
            <a:r>
              <a:rPr lang="en-US" altLang="en-US" dirty="0">
                <a:solidFill>
                  <a:srgbClr val="FF0000"/>
                </a:solidFill>
                <a:latin typeface="Times New Roman" pitchFamily="18" charset="0"/>
                <a:ea typeface="Gulim"/>
                <a:cs typeface="Gulim"/>
              </a:rPr>
              <a:t> </a:t>
            </a:r>
            <a:r>
              <a:rPr lang="en-US" altLang="en-US" dirty="0" err="1">
                <a:solidFill>
                  <a:srgbClr val="FF0000"/>
                </a:solidFill>
                <a:latin typeface="Times New Roman" pitchFamily="18" charset="0"/>
                <a:ea typeface="Gulim"/>
                <a:cs typeface="Gulim"/>
              </a:rPr>
              <a:t>dùng</a:t>
            </a: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54</a:t>
            </a:fld>
            <a:endParaRPr lang="en-US"/>
          </a:p>
        </p:txBody>
      </p:sp>
    </p:spTree>
    <p:extLst>
      <p:ext uri="{BB962C8B-B14F-4D97-AF65-F5344CB8AC3E}">
        <p14:creationId xmlns:p14="http://schemas.microsoft.com/office/powerpoint/2010/main" val="37086403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85000" lnSpcReduction="20000"/>
          </a:bodyPr>
          <a:lstStyle/>
          <a:p>
            <a:pPr marL="223838" indent="-223838" algn="just" eaLnBrk="0" hangingPunct="0">
              <a:buClr>
                <a:schemeClr val="folHlink"/>
              </a:buClr>
              <a:defRPr/>
            </a:pPr>
            <a:r>
              <a:rPr lang="en-US" altLang="ko-KR" sz="3200" dirty="0" err="1">
                <a:latin typeface="Times New Roman" pitchFamily="18" charset="0"/>
                <a:ea typeface="Batang" pitchFamily="18" charset="-127"/>
              </a:rPr>
              <a:t>C</a:t>
            </a:r>
            <a:r>
              <a:rPr lang="en-US" altLang="ko-KR" dirty="0" err="1">
                <a:latin typeface="Times New Roman" pitchFamily="18" charset="0"/>
                <a:ea typeface="굴림" pitchFamily="34" charset="-127"/>
              </a:rPr>
              <a:t>ú</a:t>
            </a:r>
            <a:r>
              <a:rPr lang="en-US" altLang="ko-KR" dirty="0">
                <a:latin typeface="Times New Roman" pitchFamily="18" charset="0"/>
                <a:ea typeface="굴림" pitchFamily="34" charset="-127"/>
              </a:rPr>
              <a:t> </a:t>
            </a:r>
            <a:r>
              <a:rPr lang="en-US" altLang="ko-KR" dirty="0" err="1">
                <a:latin typeface="Times New Roman" pitchFamily="18" charset="0"/>
                <a:ea typeface="굴림" pitchFamily="34" charset="-127"/>
              </a:rPr>
              <a:t>pháp</a:t>
            </a:r>
            <a:r>
              <a:rPr lang="en-US" altLang="ko-KR" dirty="0">
                <a:latin typeface="Times New Roman" pitchFamily="18" charset="0"/>
                <a:ea typeface="굴림" pitchFamily="34" charset="-127"/>
              </a:rPr>
              <a:t>:</a:t>
            </a:r>
            <a:endParaRPr lang="en-GB" altLang="ko-KR" sz="3200" dirty="0">
              <a:latin typeface="Times New Roman" pitchFamily="18" charset="0"/>
              <a:ea typeface="Batang" pitchFamily="18" charset="-127"/>
            </a:endParaRPr>
          </a:p>
          <a:p>
            <a:pPr marL="223838" indent="-223838" eaLnBrk="0" hangingPunct="0">
              <a:buClr>
                <a:schemeClr val="folHlink"/>
              </a:buClr>
              <a:buNone/>
              <a:defRPr/>
            </a:pPr>
            <a:r>
              <a:rPr lang="en-GB" altLang="ko-KR" sz="3200" dirty="0">
                <a:latin typeface="Times New Roman" pitchFamily="18" charset="0"/>
                <a:ea typeface="굴림" pitchFamily="34" charset="-127"/>
              </a:rPr>
              <a:t>	</a:t>
            </a:r>
            <a:r>
              <a:rPr lang="en-GB" altLang="ko-KR" dirty="0">
                <a:latin typeface="Times New Roman" pitchFamily="18" charset="0"/>
                <a:ea typeface="굴림" pitchFamily="34" charset="-127"/>
              </a:rPr>
              <a:t>CREATE [UNIQUE] [CLUSTERED|NONCLUSTERED] </a:t>
            </a:r>
          </a:p>
          <a:p>
            <a:pPr marL="223838" indent="-223838" eaLnBrk="0" hangingPunct="0">
              <a:buClr>
                <a:schemeClr val="folHlink"/>
              </a:buClr>
              <a:buNone/>
              <a:defRPr/>
            </a:pPr>
            <a:r>
              <a:rPr lang="en-GB" altLang="ko-KR" dirty="0">
                <a:latin typeface="Times New Roman" pitchFamily="18" charset="0"/>
                <a:ea typeface="굴림" pitchFamily="34" charset="-127"/>
              </a:rPr>
              <a:t>		INDEX </a:t>
            </a:r>
            <a:r>
              <a:rPr lang="en-GB" altLang="ko-KR" dirty="0" err="1">
                <a:latin typeface="Times New Roman" pitchFamily="18" charset="0"/>
                <a:ea typeface="굴림" pitchFamily="34" charset="-127"/>
              </a:rPr>
              <a:t>index_name</a:t>
            </a:r>
            <a:endParaRPr lang="en-GB" altLang="ko-KR" dirty="0">
              <a:latin typeface="Times New Roman" pitchFamily="18" charset="0"/>
              <a:ea typeface="Batang" pitchFamily="18" charset="-127"/>
            </a:endParaRPr>
          </a:p>
          <a:p>
            <a:pPr marL="223838" indent="-223838" eaLnBrk="0" hangingPunct="0">
              <a:buClr>
                <a:schemeClr val="folHlink"/>
              </a:buClr>
              <a:buNone/>
              <a:defRPr/>
            </a:pPr>
            <a:r>
              <a:rPr lang="en-GB" altLang="ko-KR" dirty="0">
                <a:latin typeface="Times New Roman" pitchFamily="18" charset="0"/>
                <a:ea typeface="굴림" pitchFamily="34" charset="-127"/>
              </a:rPr>
              <a:t>		ON </a:t>
            </a:r>
            <a:r>
              <a:rPr lang="en-GB" altLang="ko-KR" dirty="0" err="1">
                <a:latin typeface="Times New Roman" pitchFamily="18" charset="0"/>
                <a:ea typeface="굴림" pitchFamily="34" charset="-127"/>
              </a:rPr>
              <a:t>table_name</a:t>
            </a:r>
            <a:r>
              <a:rPr lang="en-GB" altLang="ko-KR" dirty="0">
                <a:latin typeface="Times New Roman" pitchFamily="18" charset="0"/>
                <a:ea typeface="굴림" pitchFamily="34" charset="-127"/>
              </a:rPr>
              <a:t> (</a:t>
            </a:r>
            <a:r>
              <a:rPr lang="en-GB" altLang="ko-KR" dirty="0" err="1">
                <a:latin typeface="Times New Roman" pitchFamily="18" charset="0"/>
                <a:ea typeface="굴림" pitchFamily="34" charset="-127"/>
              </a:rPr>
              <a:t>column_name</a:t>
            </a:r>
            <a:r>
              <a:rPr lang="en-GB" altLang="ko-KR" dirty="0">
                <a:latin typeface="Times New Roman" pitchFamily="18" charset="0"/>
                <a:ea typeface="굴림" pitchFamily="34" charset="-127"/>
              </a:rPr>
              <a:t>[, </a:t>
            </a:r>
            <a:r>
              <a:rPr lang="en-GB" altLang="ko-KR" dirty="0" err="1">
                <a:latin typeface="Times New Roman" pitchFamily="18" charset="0"/>
                <a:ea typeface="굴림" pitchFamily="34" charset="-127"/>
              </a:rPr>
              <a:t>column_name</a:t>
            </a:r>
            <a:r>
              <a:rPr lang="en-GB" altLang="ko-KR" dirty="0">
                <a:latin typeface="Times New Roman" pitchFamily="18" charset="0"/>
                <a:ea typeface="굴림" pitchFamily="34" charset="-127"/>
              </a:rPr>
              <a:t>]…)</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[WITH</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[PAD_INDEX]</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[[,]FILLFACTOR=x]</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[[,]DROP_EXISTING]</a:t>
            </a:r>
            <a:endParaRPr lang="en-GB" altLang="ko-KR" dirty="0">
              <a:latin typeface="Times New Roman" pitchFamily="18" charset="0"/>
              <a:ea typeface="Batang" pitchFamily="18" charset="-127"/>
            </a:endParaRPr>
          </a:p>
          <a:p>
            <a:pPr marL="223838" indent="-223838" algn="just" eaLnBrk="0" hangingPunct="0">
              <a:buClr>
                <a:schemeClr val="folHlink"/>
              </a:buClr>
              <a:buNone/>
              <a:defRPr/>
            </a:pPr>
            <a:r>
              <a:rPr lang="en-GB" altLang="ko-KR" dirty="0">
                <a:latin typeface="Times New Roman" pitchFamily="18" charset="0"/>
                <a:ea typeface="굴림" pitchFamily="34" charset="-127"/>
              </a:rPr>
              <a:t>		]</a:t>
            </a:r>
            <a:endParaRPr lang="en-GB" altLang="ko-KR" sz="3200" dirty="0">
              <a:latin typeface="Times New Roman" pitchFamily="18" charset="0"/>
              <a:ea typeface="굴림" pitchFamily="34" charset="-127"/>
            </a:endParaRPr>
          </a:p>
          <a:p>
            <a:pPr marL="0" indent="0">
              <a:spcBef>
                <a:spcPct val="0"/>
              </a:spcBef>
              <a:buClr>
                <a:schemeClr val="folHlink"/>
              </a:buClr>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55</a:t>
            </a:fld>
            <a:endParaRPr lang="en-US"/>
          </a:p>
        </p:txBody>
      </p:sp>
    </p:spTree>
    <p:extLst>
      <p:ext uri="{BB962C8B-B14F-4D97-AF65-F5344CB8AC3E}">
        <p14:creationId xmlns:p14="http://schemas.microsoft.com/office/powerpoint/2010/main" val="39018807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457200" y="1066800"/>
            <a:ext cx="8229600" cy="5410200"/>
          </a:xfrm>
        </p:spPr>
        <p:txBody>
          <a:bodyPr>
            <a:normAutofit fontScale="77500" lnSpcReduction="20000"/>
          </a:bodyPr>
          <a:lstStyle/>
          <a:p>
            <a:pPr algn="just" eaLnBrk="0" hangingPunct="0">
              <a:buFont typeface="Wingdings" panose="05000000000000000000" pitchFamily="2" charset="2"/>
              <a:buChar char="v"/>
              <a:defRPr/>
            </a:pPr>
            <a:r>
              <a:rPr lang="en-US" sz="3100" dirty="0" err="1"/>
              <a:t>Trong</a:t>
            </a:r>
            <a:r>
              <a:rPr lang="en-US" sz="3100" dirty="0"/>
              <a:t> </a:t>
            </a:r>
            <a:r>
              <a:rPr lang="en-US" sz="3100" dirty="0" err="1"/>
              <a:t>đó</a:t>
            </a:r>
            <a:r>
              <a:rPr lang="en-US" sz="3100" dirty="0"/>
              <a:t>:</a:t>
            </a:r>
          </a:p>
          <a:p>
            <a:pPr algn="just" eaLnBrk="0" hangingPunct="0">
              <a:lnSpc>
                <a:spcPct val="125000"/>
              </a:lnSpc>
              <a:buFont typeface="Courier New" pitchFamily="49" charset="0"/>
              <a:buChar char="o"/>
              <a:defRPr/>
            </a:pPr>
            <a:r>
              <a:rPr lang="en-US" dirty="0"/>
              <a:t>UNIQUE </a:t>
            </a:r>
            <a:r>
              <a:rPr lang="en-US" dirty="0" err="1"/>
              <a:t>chỉ</a:t>
            </a:r>
            <a:r>
              <a:rPr lang="en-US" dirty="0"/>
              <a:t> </a:t>
            </a:r>
            <a:r>
              <a:rPr lang="en-US" dirty="0" err="1"/>
              <a:t>ra</a:t>
            </a:r>
            <a:r>
              <a:rPr lang="en-US" dirty="0"/>
              <a:t> </a:t>
            </a:r>
            <a:r>
              <a:rPr lang="en-US" dirty="0" err="1"/>
              <a:t>rằng</a:t>
            </a:r>
            <a:r>
              <a:rPr lang="en-US" dirty="0"/>
              <a:t> </a:t>
            </a:r>
            <a:r>
              <a:rPr lang="en-US" dirty="0" err="1"/>
              <a:t>không</a:t>
            </a:r>
            <a:r>
              <a:rPr lang="en-US" dirty="0"/>
              <a:t> </a:t>
            </a:r>
            <a:r>
              <a:rPr lang="en-US" dirty="0" err="1"/>
              <a:t>bao</a:t>
            </a:r>
            <a:r>
              <a:rPr lang="en-US" dirty="0"/>
              <a:t> </a:t>
            </a:r>
            <a:r>
              <a:rPr lang="en-US" dirty="0" err="1"/>
              <a:t>giờ</a:t>
            </a:r>
            <a:r>
              <a:rPr lang="en-US" dirty="0"/>
              <a:t> </a:t>
            </a:r>
            <a:r>
              <a:rPr lang="en-US" dirty="0" err="1"/>
              <a:t>hai</a:t>
            </a:r>
            <a:r>
              <a:rPr lang="en-US" dirty="0"/>
              <a:t> </a:t>
            </a:r>
            <a:r>
              <a:rPr lang="en-US" dirty="0" err="1"/>
              <a:t>hàng</a:t>
            </a:r>
            <a:r>
              <a:rPr lang="en-US" dirty="0"/>
              <a:t> </a:t>
            </a:r>
            <a:r>
              <a:rPr lang="en-US" dirty="0" err="1"/>
              <a:t>có</a:t>
            </a:r>
            <a:r>
              <a:rPr lang="en-US" dirty="0"/>
              <a:t> </a:t>
            </a:r>
            <a:r>
              <a:rPr lang="en-US" dirty="0" err="1"/>
              <a:t>chung</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chỉ</a:t>
            </a:r>
            <a:r>
              <a:rPr lang="en-US" dirty="0"/>
              <a:t> </a:t>
            </a:r>
            <a:r>
              <a:rPr lang="en-US" dirty="0" err="1"/>
              <a:t>mục</a:t>
            </a:r>
            <a:r>
              <a:rPr lang="en-US" dirty="0"/>
              <a:t>.</a:t>
            </a:r>
          </a:p>
          <a:p>
            <a:pPr algn="just" eaLnBrk="0" hangingPunct="0">
              <a:lnSpc>
                <a:spcPct val="125000"/>
              </a:lnSpc>
              <a:buFont typeface="Courier New" pitchFamily="49" charset="0"/>
              <a:buChar char="o"/>
              <a:defRPr/>
            </a:pPr>
            <a:r>
              <a:rPr lang="en-US" dirty="0"/>
              <a:t>[CLUSTERED][NONCLUSTERED] </a:t>
            </a:r>
            <a:r>
              <a:rPr lang="en-US" dirty="0" err="1"/>
              <a:t>là</a:t>
            </a:r>
            <a:r>
              <a:rPr lang="en-US" dirty="0"/>
              <a:t> </a:t>
            </a:r>
            <a:r>
              <a:rPr lang="en-US" dirty="0" err="1"/>
              <a:t>các</a:t>
            </a:r>
            <a:r>
              <a:rPr lang="en-US" dirty="0"/>
              <a:t> </a:t>
            </a:r>
            <a:r>
              <a:rPr lang="en-US" dirty="0" err="1"/>
              <a:t>kiểu</a:t>
            </a:r>
            <a:r>
              <a:rPr lang="en-US" dirty="0"/>
              <a:t> </a:t>
            </a:r>
            <a:r>
              <a:rPr lang="en-US" dirty="0" err="1"/>
              <a:t>chỉ</a:t>
            </a:r>
            <a:r>
              <a:rPr lang="en-US" dirty="0"/>
              <a:t> </a:t>
            </a:r>
            <a:r>
              <a:rPr lang="en-US" dirty="0" err="1"/>
              <a:t>mục</a:t>
            </a:r>
            <a:r>
              <a:rPr lang="en-US" dirty="0"/>
              <a:t> </a:t>
            </a:r>
            <a:r>
              <a:rPr lang="en-US" dirty="0" err="1"/>
              <a:t>khác</a:t>
            </a:r>
            <a:r>
              <a:rPr lang="en-US" dirty="0"/>
              <a:t> </a:t>
            </a:r>
            <a:r>
              <a:rPr lang="en-US" dirty="0" err="1"/>
              <a:t>nhau</a:t>
            </a:r>
            <a:r>
              <a:rPr lang="en-US" dirty="0"/>
              <a:t>.</a:t>
            </a:r>
          </a:p>
          <a:p>
            <a:pPr algn="just" eaLnBrk="0" hangingPunct="0">
              <a:lnSpc>
                <a:spcPct val="125000"/>
              </a:lnSpc>
              <a:buFont typeface="Courier New" pitchFamily="49" charset="0"/>
              <a:buChar char="o"/>
              <a:defRPr/>
            </a:pPr>
            <a:r>
              <a:rPr lang="en-US" dirty="0"/>
              <a:t>PAD_INDEX </a:t>
            </a:r>
            <a:r>
              <a:rPr lang="en-US" dirty="0" err="1"/>
              <a:t>chỉ</a:t>
            </a:r>
            <a:r>
              <a:rPr lang="en-US" dirty="0"/>
              <a:t> </a:t>
            </a:r>
            <a:r>
              <a:rPr lang="en-US" dirty="0" err="1"/>
              <a:t>ra</a:t>
            </a:r>
            <a:r>
              <a:rPr lang="en-US" dirty="0"/>
              <a:t> </a:t>
            </a:r>
            <a:r>
              <a:rPr lang="en-US" dirty="0" err="1"/>
              <a:t>khoảng</a:t>
            </a:r>
            <a:r>
              <a:rPr lang="en-US" dirty="0"/>
              <a:t> </a:t>
            </a:r>
            <a:r>
              <a:rPr lang="en-US" dirty="0" err="1"/>
              <a:t>trống</a:t>
            </a:r>
            <a:r>
              <a:rPr lang="en-US" dirty="0"/>
              <a:t> </a:t>
            </a:r>
            <a:r>
              <a:rPr lang="en-US" dirty="0" err="1"/>
              <a:t>còn</a:t>
            </a:r>
            <a:r>
              <a:rPr lang="en-US" dirty="0"/>
              <a:t> </a:t>
            </a:r>
            <a:r>
              <a:rPr lang="en-US" dirty="0" err="1"/>
              <a:t>lại</a:t>
            </a:r>
            <a:r>
              <a:rPr lang="en-US" dirty="0"/>
              <a:t> </a:t>
            </a:r>
            <a:r>
              <a:rPr lang="en-US" dirty="0" err="1"/>
              <a:t>mở</a:t>
            </a:r>
            <a:r>
              <a:rPr lang="en-US" dirty="0"/>
              <a:t> </a:t>
            </a:r>
            <a:r>
              <a:rPr lang="en-US" dirty="0" err="1"/>
              <a:t>ra</a:t>
            </a:r>
            <a:r>
              <a:rPr lang="en-US" dirty="0"/>
              <a:t> </a:t>
            </a:r>
            <a:r>
              <a:rPr lang="en-US" dirty="0" err="1"/>
              <a:t>trong</a:t>
            </a:r>
            <a:r>
              <a:rPr lang="en-US" dirty="0"/>
              <a:t> </a:t>
            </a:r>
            <a:r>
              <a:rPr lang="en-US" dirty="0" err="1"/>
              <a:t>mỗi</a:t>
            </a:r>
            <a:r>
              <a:rPr lang="en-US" dirty="0"/>
              <a:t> </a:t>
            </a:r>
            <a:r>
              <a:rPr lang="en-US" dirty="0" err="1"/>
              <a:t>trang</a:t>
            </a:r>
            <a:r>
              <a:rPr lang="en-US" dirty="0"/>
              <a:t> ở </a:t>
            </a:r>
            <a:r>
              <a:rPr lang="en-US" dirty="0" err="1"/>
              <a:t>mức</a:t>
            </a:r>
            <a:r>
              <a:rPr lang="en-US" dirty="0"/>
              <a:t> </a:t>
            </a:r>
            <a:r>
              <a:rPr lang="en-US" dirty="0" err="1"/>
              <a:t>trung</a:t>
            </a:r>
            <a:r>
              <a:rPr lang="en-US" dirty="0"/>
              <a:t> </a:t>
            </a:r>
            <a:r>
              <a:rPr lang="en-US" dirty="0" err="1"/>
              <a:t>của</a:t>
            </a:r>
            <a:r>
              <a:rPr lang="en-US" dirty="0"/>
              <a:t> </a:t>
            </a:r>
            <a:r>
              <a:rPr lang="en-US" dirty="0" err="1"/>
              <a:t>chỉ</a:t>
            </a:r>
            <a:r>
              <a:rPr lang="en-US" dirty="0"/>
              <a:t> </a:t>
            </a:r>
            <a:r>
              <a:rPr lang="en-US" dirty="0" err="1"/>
              <a:t>mục</a:t>
            </a:r>
            <a:r>
              <a:rPr lang="en-US" dirty="0"/>
              <a:t>. </a:t>
            </a:r>
            <a:r>
              <a:rPr lang="en-US" dirty="0" err="1"/>
              <a:t>Tuỳ</a:t>
            </a:r>
            <a:r>
              <a:rPr lang="en-US" dirty="0"/>
              <a:t> </a:t>
            </a:r>
            <a:r>
              <a:rPr lang="en-US" dirty="0" err="1"/>
              <a:t>chọn</a:t>
            </a:r>
            <a:r>
              <a:rPr lang="en-US" dirty="0"/>
              <a:t> PAD_INDEX </a:t>
            </a:r>
            <a:r>
              <a:rPr lang="en-US" dirty="0" err="1"/>
              <a:t>chỉ</a:t>
            </a:r>
            <a:r>
              <a:rPr lang="en-US" dirty="0"/>
              <a:t> </a:t>
            </a:r>
            <a:r>
              <a:rPr lang="en-US" dirty="0" err="1"/>
              <a:t>hữu</a:t>
            </a:r>
            <a:r>
              <a:rPr lang="en-US" dirty="0"/>
              <a:t> </a:t>
            </a:r>
            <a:r>
              <a:rPr lang="en-US" dirty="0" err="1"/>
              <a:t>ích</a:t>
            </a:r>
            <a:r>
              <a:rPr lang="en-US" dirty="0"/>
              <a:t> </a:t>
            </a:r>
            <a:r>
              <a:rPr lang="en-US" dirty="0" err="1"/>
              <a:t>khi</a:t>
            </a:r>
            <a:r>
              <a:rPr lang="en-US" dirty="0"/>
              <a:t> FILLFACTOR (</a:t>
            </a:r>
            <a:r>
              <a:rPr lang="en-US" dirty="0" err="1"/>
              <a:t>hệ</a:t>
            </a:r>
            <a:r>
              <a:rPr lang="en-US" dirty="0"/>
              <a:t> </a:t>
            </a:r>
            <a:r>
              <a:rPr lang="en-US" dirty="0" err="1"/>
              <a:t>số</a:t>
            </a:r>
            <a:r>
              <a:rPr lang="en-US" dirty="0"/>
              <a:t> </a:t>
            </a:r>
            <a:r>
              <a:rPr lang="en-US" dirty="0" err="1"/>
              <a:t>điền</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vì</a:t>
            </a:r>
            <a:r>
              <a:rPr lang="en-US" dirty="0"/>
              <a:t> PAD_INDEX </a:t>
            </a:r>
            <a:r>
              <a:rPr lang="en-US" dirty="0" err="1"/>
              <a:t>sử</a:t>
            </a:r>
            <a:r>
              <a:rPr lang="en-US" dirty="0"/>
              <a:t> </a:t>
            </a:r>
            <a:r>
              <a:rPr lang="en-US" dirty="0" err="1"/>
              <a:t>dụng</a:t>
            </a:r>
            <a:r>
              <a:rPr lang="en-US" dirty="0"/>
              <a:t> </a:t>
            </a:r>
            <a:r>
              <a:rPr lang="en-US" dirty="0" err="1"/>
              <a:t>tỷ</a:t>
            </a:r>
            <a:r>
              <a:rPr lang="en-US" dirty="0"/>
              <a:t> </a:t>
            </a:r>
            <a:r>
              <a:rPr lang="en-US" dirty="0" err="1"/>
              <a:t>lệ</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bởi</a:t>
            </a:r>
            <a:r>
              <a:rPr lang="en-US" dirty="0"/>
              <a:t> </a:t>
            </a:r>
            <a:r>
              <a:rPr lang="en-US" dirty="0" err="1"/>
              <a:t>hệ</a:t>
            </a:r>
            <a:r>
              <a:rPr lang="en-US" dirty="0"/>
              <a:t> </a:t>
            </a:r>
            <a:r>
              <a:rPr lang="en-US" dirty="0" err="1"/>
              <a:t>số</a:t>
            </a:r>
            <a:r>
              <a:rPr lang="en-US" dirty="0"/>
              <a:t> </a:t>
            </a:r>
            <a:r>
              <a:rPr lang="en-US" dirty="0" err="1"/>
              <a:t>điền</a:t>
            </a:r>
            <a:r>
              <a:rPr lang="en-US" dirty="0"/>
              <a:t>.</a:t>
            </a:r>
          </a:p>
          <a:p>
            <a:pPr algn="just" eaLnBrk="0" hangingPunct="0">
              <a:lnSpc>
                <a:spcPct val="125000"/>
              </a:lnSpc>
              <a:buFont typeface="Courier New" pitchFamily="49" charset="0"/>
              <a:buChar char="o"/>
              <a:defRPr/>
            </a:pPr>
            <a:r>
              <a:rPr lang="en-US" dirty="0"/>
              <a:t>FILLFACTOR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từ</a:t>
            </a:r>
            <a:r>
              <a:rPr lang="en-US" dirty="0"/>
              <a:t> 0 </a:t>
            </a:r>
            <a:r>
              <a:rPr lang="en-US" dirty="0" err="1"/>
              <a:t>đến</a:t>
            </a:r>
            <a:r>
              <a:rPr lang="en-US" dirty="0"/>
              <a:t> 100 </a:t>
            </a:r>
            <a:r>
              <a:rPr lang="en-US" dirty="0" err="1"/>
              <a:t>mà</a:t>
            </a:r>
            <a:r>
              <a:rPr lang="en-US" dirty="0"/>
              <a:t> </a:t>
            </a:r>
            <a:r>
              <a:rPr lang="en-US" dirty="0" err="1"/>
              <a:t>xác</a:t>
            </a:r>
            <a:r>
              <a:rPr lang="en-US" dirty="0"/>
              <a:t> </a:t>
            </a:r>
            <a:r>
              <a:rPr lang="en-US" dirty="0" err="1"/>
              <a:t>định</a:t>
            </a:r>
            <a:r>
              <a:rPr lang="en-US" dirty="0"/>
              <a:t> </a:t>
            </a:r>
            <a:r>
              <a:rPr lang="en-US" dirty="0" err="1"/>
              <a:t>phần</a:t>
            </a:r>
            <a:r>
              <a:rPr lang="en-US" dirty="0"/>
              <a:t> </a:t>
            </a:r>
            <a:r>
              <a:rPr lang="en-US" dirty="0" err="1"/>
              <a:t>trăm</a:t>
            </a:r>
            <a:r>
              <a:rPr lang="en-US" dirty="0"/>
              <a:t> </a:t>
            </a:r>
            <a:r>
              <a:rPr lang="en-US" dirty="0" err="1"/>
              <a:t>để</a:t>
            </a:r>
            <a:r>
              <a:rPr lang="en-US" dirty="0"/>
              <a:t> </a:t>
            </a:r>
            <a:r>
              <a:rPr lang="en-US" dirty="0" err="1"/>
              <a:t>trống</a:t>
            </a:r>
            <a:r>
              <a:rPr lang="en-US" dirty="0"/>
              <a:t> </a:t>
            </a:r>
            <a:r>
              <a:rPr lang="en-US" dirty="0" err="1"/>
              <a:t>của</a:t>
            </a:r>
            <a:r>
              <a:rPr lang="en-US" dirty="0"/>
              <a:t> </a:t>
            </a:r>
            <a:r>
              <a:rPr lang="en-US" dirty="0" err="1"/>
              <a:t>trang</a:t>
            </a:r>
            <a:r>
              <a:rPr lang="en-US" dirty="0"/>
              <a:t> </a:t>
            </a:r>
            <a:r>
              <a:rPr lang="en-US" dirty="0" err="1"/>
              <a:t>chỉ</a:t>
            </a:r>
            <a:r>
              <a:rPr lang="en-US" dirty="0"/>
              <a:t> </a:t>
            </a:r>
            <a:r>
              <a:rPr lang="en-US" dirty="0" err="1"/>
              <a:t>mục</a:t>
            </a:r>
            <a:r>
              <a:rPr lang="en-US" dirty="0"/>
              <a:t>.</a:t>
            </a:r>
          </a:p>
          <a:p>
            <a:pPr algn="just" eaLnBrk="0" hangingPunct="0">
              <a:lnSpc>
                <a:spcPct val="125000"/>
              </a:lnSpc>
              <a:buFont typeface="Courier New" pitchFamily="49" charset="0"/>
              <a:buChar char="o"/>
              <a:defRPr/>
            </a:pPr>
            <a:r>
              <a:rPr lang="en-US" dirty="0"/>
              <a:t>DROP_EXISTING </a:t>
            </a:r>
            <a:r>
              <a:rPr lang="en-US" dirty="0" err="1"/>
              <a:t>xoá</a:t>
            </a:r>
            <a:r>
              <a:rPr lang="en-US" dirty="0"/>
              <a:t> </a:t>
            </a:r>
            <a:r>
              <a:rPr lang="en-US" dirty="0" err="1"/>
              <a:t>một</a:t>
            </a:r>
            <a:r>
              <a:rPr lang="en-US" dirty="0"/>
              <a:t> </a:t>
            </a:r>
            <a:r>
              <a:rPr lang="en-US" dirty="0" err="1"/>
              <a:t>chỉ</a:t>
            </a:r>
            <a:r>
              <a:rPr lang="en-US" dirty="0"/>
              <a:t> </a:t>
            </a:r>
            <a:r>
              <a:rPr lang="en-US" dirty="0" err="1"/>
              <a:t>mục</a:t>
            </a:r>
            <a:r>
              <a:rPr lang="en-US" dirty="0"/>
              <a:t> </a:t>
            </a:r>
            <a:r>
              <a:rPr lang="en-US" dirty="0" err="1"/>
              <a:t>nào</a:t>
            </a:r>
            <a:r>
              <a:rPr lang="en-US" dirty="0"/>
              <a:t> </a:t>
            </a:r>
            <a:r>
              <a:rPr lang="en-US" dirty="0" err="1"/>
              <a:t>đó</a:t>
            </a:r>
            <a:r>
              <a:rPr lang="en-US" dirty="0"/>
              <a:t> </a:t>
            </a:r>
            <a:r>
              <a:rPr lang="en-US" dirty="0" err="1"/>
              <a:t>có</a:t>
            </a:r>
            <a:r>
              <a:rPr lang="en-US" dirty="0"/>
              <a:t> </a:t>
            </a:r>
            <a:r>
              <a:rPr lang="en-US" dirty="0" err="1"/>
              <a:t>cùng</a:t>
            </a:r>
            <a:r>
              <a:rPr lang="en-US" dirty="0"/>
              <a:t> </a:t>
            </a:r>
            <a:r>
              <a:rPr lang="en-US" dirty="0" err="1"/>
              <a:t>tên</a:t>
            </a:r>
            <a:r>
              <a:rPr lang="en-US" dirty="0"/>
              <a:t> </a:t>
            </a:r>
            <a:r>
              <a:rPr lang="en-US" dirty="0" err="1"/>
              <a:t>trong</a:t>
            </a:r>
            <a:r>
              <a:rPr lang="en-US" dirty="0"/>
              <a:t> </a:t>
            </a:r>
            <a:r>
              <a:rPr lang="en-US" dirty="0" err="1"/>
              <a:t>hệ</a:t>
            </a:r>
            <a:r>
              <a:rPr lang="en-US" dirty="0"/>
              <a:t> </a:t>
            </a:r>
            <a:r>
              <a:rPr lang="en-US" dirty="0" err="1"/>
              <a:t>thống</a:t>
            </a:r>
            <a:r>
              <a:rPr lang="en-US" dirty="0"/>
              <a:t>.</a:t>
            </a:r>
            <a:endParaRPr lang="en-US" sz="4000" dirty="0"/>
          </a:p>
          <a:p>
            <a:pPr marL="223838" indent="-223838" algn="just" eaLnBrk="0" hangingPunct="0">
              <a:buClr>
                <a:schemeClr val="folHlink"/>
              </a:buClr>
              <a:buNone/>
              <a:defRPr/>
            </a:pPr>
            <a:endParaRPr lang="en-US" sz="3600" dirty="0">
              <a:latin typeface="Times New Roman" pitchFamily="18" charset="0"/>
              <a:ea typeface="굴림" pitchFamily="34" charset="-127"/>
            </a:endParaRPr>
          </a:p>
          <a:p>
            <a:pPr marL="0" indent="0" algn="just" eaLnBrk="0" hangingPunct="0">
              <a:lnSpc>
                <a:spcPct val="120000"/>
              </a:lnSpc>
              <a:buClr>
                <a:schemeClr val="folHlink"/>
              </a:buClr>
              <a:buNone/>
              <a:defRPr/>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56</a:t>
            </a:fld>
            <a:endParaRPr lang="en-US"/>
          </a:p>
        </p:txBody>
      </p:sp>
    </p:spTree>
    <p:extLst>
      <p:ext uri="{BB962C8B-B14F-4D97-AF65-F5344CB8AC3E}">
        <p14:creationId xmlns:p14="http://schemas.microsoft.com/office/powerpoint/2010/main" val="9216169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Nguyên</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tắc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tạo</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a:t>
            </a:r>
            <a:endParaRPr lang="en-US" altLang="ko-KR" sz="3200" dirty="0">
              <a:latin typeface="Times New Roman" pitchFamily="18" charset="0"/>
              <a:ea typeface="Batang"/>
              <a:cs typeface="Batang"/>
            </a:endParaRP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được</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sử</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dụng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để</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tìm</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kiếm</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thường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xuyên</a:t>
            </a:r>
            <a:r>
              <a:rPr lang="en-US" altLang="ko-KR" sz="2400" dirty="0">
                <a:latin typeface="Times New Roman" pitchFamily="18" charset="0"/>
                <a:ea typeface="Gulim"/>
                <a:cs typeface="Gulim"/>
              </a:rPr>
              <a:t>. </a:t>
            </a: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được</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sử</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dụng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để</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sắp</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xếp</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dữ</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liệu</a:t>
            </a:r>
            <a:r>
              <a:rPr lang="en-US" altLang="ko-KR" sz="2400" dirty="0">
                <a:latin typeface="Times New Roman" pitchFamily="18" charset="0"/>
                <a:ea typeface="Gulim"/>
                <a:cs typeface="Gulim"/>
              </a:rPr>
              <a:t>.</a:t>
            </a:r>
            <a:r>
              <a:rPr lang="en-US" altLang="ko-KR" sz="3200"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a:t>
            </a:r>
            <a:endParaRPr lang="en-US" altLang="ko-KR" sz="3200" dirty="0">
              <a:latin typeface="Times New Roman" pitchFamily="18" charset="0"/>
              <a:ea typeface="Batang"/>
              <a:cs typeface="Batang"/>
            </a:endParaRP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dữ</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liệu</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chứa</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các</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giá</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trị</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duy</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nhất</a:t>
            </a:r>
            <a:r>
              <a:rPr lang="en-US" altLang="ko-KR" sz="2400" dirty="0">
                <a:latin typeface="Times New Roman" pitchFamily="18" charset="0"/>
                <a:ea typeface="Gulim"/>
                <a:cs typeface="Gulim"/>
              </a:rPr>
              <a:t>.</a:t>
            </a:r>
            <a:r>
              <a:rPr lang="en-US" altLang="ko-KR" sz="3200" dirty="0">
                <a:latin typeface="Times New Roman" pitchFamily="18" charset="0"/>
                <a:ea typeface="Batang"/>
                <a:cs typeface="Batang"/>
              </a:rPr>
              <a:t> </a:t>
            </a:r>
          </a:p>
          <a:p>
            <a:pPr lvl="1" algn="just">
              <a:spcBef>
                <a:spcPct val="0"/>
              </a:spcBef>
              <a:buClr>
                <a:schemeClr val="hlink"/>
              </a:buClr>
              <a:buFont typeface="Wingdings" pitchFamily="2" charset="2"/>
              <a:buChar char="§"/>
            </a:pPr>
            <a:r>
              <a:rPr lang="en-US" altLang="ko-KR" sz="3200" dirty="0">
                <a:latin typeface="Times New Roman" pitchFamily="18" charset="0"/>
                <a:ea typeface="Gulim"/>
                <a:cs typeface="Gulim"/>
              </a:rPr>
              <a:t> </a:t>
            </a:r>
            <a:r>
              <a:rPr lang="en-US" altLang="ko-KR" sz="2400" dirty="0" err="1">
                <a:latin typeface="Times New Roman" pitchFamily="18" charset="0"/>
                <a:ea typeface="Gulim"/>
                <a:cs typeface="Gulim"/>
              </a:rPr>
              <a:t>Khi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bảng</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chỉ</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chứa</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một</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vài</a:t>
            </a:r>
            <a:r>
              <a:rPr lang="en-US" altLang="ko-KR" sz="2400" dirty="0">
                <a:latin typeface="Times New Roman" pitchFamily="18" charset="0"/>
                <a:ea typeface="Gulim"/>
                <a:cs typeface="Gulim"/>
              </a:rPr>
              <a:t> </a:t>
            </a:r>
            <a:r>
              <a:rPr lang="en-US" altLang="ko-KR" sz="2400" dirty="0" err="1">
                <a:latin typeface="Times New Roman" pitchFamily="18" charset="0"/>
                <a:ea typeface="Gulim"/>
                <a:cs typeface="Gulim"/>
              </a:rPr>
              <a:t>hàng</a:t>
            </a:r>
            <a:r>
              <a:rPr lang="en-US" altLang="ko-KR" sz="2400" dirty="0">
                <a:latin typeface="Times New Roman" pitchFamily="18" charset="0"/>
                <a:ea typeface="Gulim"/>
                <a:cs typeface="Gulim"/>
              </a:rPr>
              <a: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57</a:t>
            </a:fld>
            <a:endParaRPr lang="en-US"/>
          </a:p>
        </p:txBody>
      </p:sp>
    </p:spTree>
    <p:extLst>
      <p:ext uri="{BB962C8B-B14F-4D97-AF65-F5344CB8AC3E}">
        <p14:creationId xmlns:p14="http://schemas.microsoft.com/office/powerpoint/2010/main" val="41040744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a:spcBef>
                <a:spcPct val="0"/>
              </a:spcBef>
              <a:buClr>
                <a:schemeClr val="folHlink"/>
              </a:buClr>
              <a:buFont typeface="Wingdings" panose="05000000000000000000" pitchFamily="2" charset="2"/>
              <a:buChar char="v"/>
            </a:pPr>
            <a:r>
              <a:rPr lang="en-US" altLang="en-US" sz="2000" b="1" dirty="0" err="1">
                <a:solidFill>
                  <a:schemeClr val="tx2"/>
                </a:solidFill>
                <a:latin typeface="Tahoma" pitchFamily="34" charset="0"/>
              </a:rPr>
              <a:t>Hệ</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số</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điền</a:t>
            </a:r>
            <a:r>
              <a:rPr lang="en-US" altLang="en-US" sz="2000" b="1" dirty="0">
                <a:solidFill>
                  <a:schemeClr val="tx2"/>
                </a:solidFill>
                <a:latin typeface="Tahoma" pitchFamily="34" charset="0"/>
              </a:rPr>
              <a:t> </a:t>
            </a:r>
            <a:r>
              <a:rPr lang="en-US" altLang="en-US" sz="2000" b="1" dirty="0" err="1">
                <a:solidFill>
                  <a:schemeClr val="tx2"/>
                </a:solidFill>
                <a:latin typeface="Tahoma" pitchFamily="34" charset="0"/>
              </a:rPr>
              <a:t>đầy</a:t>
            </a:r>
            <a:endParaRPr lang="en-US" altLang="ko-KR" sz="2000"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chứa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trang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theo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sắp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xếp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thêm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thay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đổi</a:t>
            </a:r>
            <a:r>
              <a:rPr lang="en-US" altLang="ko-KR" dirty="0">
                <a:latin typeface="Times New Roman" pitchFamily="18" charset="0"/>
                <a:ea typeface="Gulim"/>
                <a:cs typeface="Gulim"/>
              </a:rPr>
              <a:t>, SQL Server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tổ</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chức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liệu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sắp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xếp</a:t>
            </a:r>
            <a:r>
              <a:rPr lang="en-US" altLang="ko-KR" dirty="0">
                <a:latin typeface="Times New Roman" pitchFamily="18" charset="0"/>
                <a:ea typeface="Gulim"/>
                <a:cs typeface="Gulim"/>
              </a:rPr>
              <a:t>. </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58</a:t>
            </a:fld>
            <a:endParaRPr lang="en-US"/>
          </a:p>
        </p:txBody>
      </p:sp>
    </p:spTree>
    <p:extLst>
      <p:ext uri="{BB962C8B-B14F-4D97-AF65-F5344CB8AC3E}">
        <p14:creationId xmlns:p14="http://schemas.microsoft.com/office/powerpoint/2010/main" val="915521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lgn="just" eaLnBrk="0" hangingPunct="0">
              <a:defRPr/>
            </a:pPr>
            <a:r>
              <a:rPr lang="en-US" dirty="0" err="1"/>
              <a:t>Khi</a:t>
            </a:r>
            <a:r>
              <a:rPr lang="en-US" dirty="0"/>
              <a:t> </a:t>
            </a:r>
            <a:r>
              <a:rPr lang="en-US" dirty="0" err="1"/>
              <a:t>một</a:t>
            </a:r>
            <a:r>
              <a:rPr lang="en-US" dirty="0"/>
              <a:t> index </a:t>
            </a:r>
            <a:r>
              <a:rPr lang="en-US" dirty="0" err="1"/>
              <a:t>được</a:t>
            </a:r>
            <a:r>
              <a:rPr lang="en-US" dirty="0"/>
              <a:t> </a:t>
            </a:r>
            <a:r>
              <a:rPr lang="en-US" dirty="0" err="1"/>
              <a:t>tạo</a:t>
            </a:r>
            <a:r>
              <a:rPr lang="en-US" dirty="0"/>
              <a:t> </a:t>
            </a:r>
            <a:r>
              <a:rPr lang="en-US" dirty="0" err="1"/>
              <a:t>ra</a:t>
            </a:r>
            <a:r>
              <a:rPr lang="en-US" dirty="0"/>
              <a:t> </a:t>
            </a:r>
            <a:r>
              <a:rPr lang="en-US" dirty="0" err="1"/>
              <a:t>hoặc</a:t>
            </a:r>
            <a:r>
              <a:rPr lang="en-US" dirty="0"/>
              <a:t> </a:t>
            </a:r>
            <a:r>
              <a:rPr lang="en-US" dirty="0" err="1"/>
              <a:t>tổ</a:t>
            </a:r>
            <a:r>
              <a:rPr lang="en-US" dirty="0"/>
              <a:t> </a:t>
            </a:r>
            <a:r>
              <a:rPr lang="en-US" dirty="0" err="1"/>
              <a:t>chức</a:t>
            </a:r>
            <a:r>
              <a:rPr lang="en-US" dirty="0"/>
              <a:t> </a:t>
            </a:r>
            <a:r>
              <a:rPr lang="en-US" dirty="0" err="1"/>
              <a:t>lại</a:t>
            </a:r>
            <a:r>
              <a:rPr lang="en-US" dirty="0"/>
              <a:t>, </a:t>
            </a:r>
            <a:r>
              <a:rPr lang="en-US" dirty="0" err="1"/>
              <a:t>giá</a:t>
            </a:r>
            <a:r>
              <a:rPr lang="en-US" dirty="0"/>
              <a:t> </a:t>
            </a:r>
            <a:r>
              <a:rPr lang="en-US" dirty="0" err="1"/>
              <a:t>trị</a:t>
            </a:r>
            <a:r>
              <a:rPr lang="en-US" dirty="0"/>
              <a:t> fill-factor </a:t>
            </a:r>
            <a:r>
              <a:rPr lang="en-US" dirty="0" err="1"/>
              <a:t>sẽ</a:t>
            </a:r>
            <a:r>
              <a:rPr lang="en-US" dirty="0"/>
              <a:t> </a:t>
            </a:r>
            <a:r>
              <a:rPr lang="en-US" dirty="0" err="1"/>
              <a:t>xác</a:t>
            </a:r>
            <a:r>
              <a:rPr lang="en-US" dirty="0"/>
              <a:t> </a:t>
            </a:r>
            <a:r>
              <a:rPr lang="en-US" dirty="0" err="1"/>
              <a:t>định</a:t>
            </a:r>
            <a:r>
              <a:rPr lang="en-US" dirty="0"/>
              <a:t> % dung </a:t>
            </a:r>
            <a:r>
              <a:rPr lang="en-US" dirty="0" err="1"/>
              <a:t>lượng</a:t>
            </a:r>
            <a:r>
              <a:rPr lang="en-US" dirty="0"/>
              <a:t> ở </a:t>
            </a:r>
            <a:r>
              <a:rPr lang="en-US" dirty="0" err="1"/>
              <a:t>mỗi</a:t>
            </a:r>
            <a:r>
              <a:rPr lang="en-US" dirty="0"/>
              <a:t> </a:t>
            </a:r>
            <a:r>
              <a:rPr lang="en-US" dirty="0" err="1"/>
              <a:t>nốt</a:t>
            </a:r>
            <a:r>
              <a:rPr lang="en-US" dirty="0"/>
              <a:t> </a:t>
            </a:r>
            <a:r>
              <a:rPr lang="en-US" dirty="0" err="1"/>
              <a:t>lá</a:t>
            </a:r>
            <a:r>
              <a:rPr lang="en-US" dirty="0"/>
              <a:t> </a:t>
            </a:r>
            <a:r>
              <a:rPr lang="en-US" dirty="0" err="1"/>
              <a:t>sẽ</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là</a:t>
            </a:r>
            <a:r>
              <a:rPr lang="en-US" dirty="0"/>
              <a:t> </a:t>
            </a:r>
            <a:r>
              <a:rPr lang="en-US" dirty="0" err="1"/>
              <a:t>không</a:t>
            </a:r>
            <a:r>
              <a:rPr lang="en-US" dirty="0"/>
              <a:t> </a:t>
            </a:r>
            <a:r>
              <a:rPr lang="en-US" dirty="0" err="1"/>
              <a:t>gian</a:t>
            </a:r>
            <a:r>
              <a:rPr lang="en-US" dirty="0"/>
              <a:t> </a:t>
            </a:r>
            <a:r>
              <a:rPr lang="en-US" dirty="0" err="1"/>
              <a:t>trống</a:t>
            </a:r>
            <a:r>
              <a:rPr lang="en-US" dirty="0"/>
              <a:t>. </a:t>
            </a:r>
          </a:p>
          <a:p>
            <a:pPr algn="just" eaLnBrk="0" hangingPunct="0">
              <a:defRPr/>
            </a:pPr>
            <a:r>
              <a:rPr lang="en-US" dirty="0" err="1"/>
              <a:t>Ví</a:t>
            </a:r>
            <a:r>
              <a:rPr lang="en-US" dirty="0"/>
              <a:t> </a:t>
            </a:r>
            <a:r>
              <a:rPr lang="en-US" dirty="0" err="1"/>
              <a:t>dụ</a:t>
            </a:r>
            <a:r>
              <a:rPr lang="en-US" dirty="0"/>
              <a:t>, fill-factor </a:t>
            </a:r>
            <a:r>
              <a:rPr lang="en-US" dirty="0" err="1"/>
              <a:t>là</a:t>
            </a:r>
            <a:r>
              <a:rPr lang="en-US" dirty="0"/>
              <a:t> 80 </a:t>
            </a:r>
            <a:r>
              <a:rPr lang="en-US" dirty="0" err="1"/>
              <a:t>nghĩa</a:t>
            </a:r>
            <a:r>
              <a:rPr lang="en-US" dirty="0"/>
              <a:t> </a:t>
            </a:r>
            <a:r>
              <a:rPr lang="en-US" dirty="0" err="1"/>
              <a:t>là</a:t>
            </a:r>
            <a:r>
              <a:rPr lang="en-US" dirty="0"/>
              <a:t> 20% </a:t>
            </a:r>
            <a:r>
              <a:rPr lang="en-US" dirty="0" err="1"/>
              <a:t>nốt</a:t>
            </a:r>
            <a:r>
              <a:rPr lang="en-US" dirty="0"/>
              <a:t> </a:t>
            </a:r>
            <a:r>
              <a:rPr lang="en-US" dirty="0" err="1"/>
              <a:t>lá</a:t>
            </a:r>
            <a:r>
              <a:rPr lang="en-US" dirty="0"/>
              <a:t> </a:t>
            </a:r>
            <a:r>
              <a:rPr lang="en-US" dirty="0" err="1"/>
              <a:t>sẽ</a:t>
            </a:r>
            <a:r>
              <a:rPr lang="en-US" dirty="0"/>
              <a:t> </a:t>
            </a:r>
            <a:r>
              <a:rPr lang="en-US" dirty="0" err="1"/>
              <a:t>trống</a:t>
            </a:r>
            <a:r>
              <a:rPr lang="en-US" dirty="0"/>
              <a:t>, </a:t>
            </a:r>
            <a:r>
              <a:rPr lang="en-US" dirty="0" err="1"/>
              <a:t>dùng</a:t>
            </a:r>
            <a:r>
              <a:rPr lang="en-US" dirty="0"/>
              <a:t> </a:t>
            </a:r>
            <a:r>
              <a:rPr lang="en-US" dirty="0" err="1"/>
              <a:t>để</a:t>
            </a:r>
            <a:r>
              <a:rPr lang="en-US" dirty="0"/>
              <a:t> </a:t>
            </a:r>
            <a:r>
              <a:rPr lang="en-US" dirty="0" err="1"/>
              <a:t>mở</a:t>
            </a:r>
            <a:r>
              <a:rPr lang="en-US" dirty="0"/>
              <a:t> </a:t>
            </a:r>
            <a:r>
              <a:rPr lang="en-US" dirty="0" err="1"/>
              <a:t>rộng</a:t>
            </a:r>
            <a:r>
              <a:rPr lang="en-US" dirty="0"/>
              <a:t> </a:t>
            </a:r>
            <a:r>
              <a:rPr lang="en-US" dirty="0" err="1"/>
              <a:t>chỉ</a:t>
            </a:r>
            <a:r>
              <a:rPr lang="en-US" dirty="0"/>
              <a:t> </a:t>
            </a:r>
            <a:r>
              <a:rPr lang="en-US" dirty="0" err="1"/>
              <a:t>mục</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bảng</a:t>
            </a:r>
            <a:r>
              <a:rPr lang="en-US" dirty="0"/>
              <a:t>.</a:t>
            </a:r>
          </a:p>
          <a:p>
            <a:pPr algn="just" eaLnBrk="0" hangingPunct="0">
              <a:buClr>
                <a:schemeClr val="folHlink"/>
              </a:buClr>
              <a:defRPr/>
            </a:pPr>
            <a:r>
              <a:rPr lang="en-US" altLang="ko-KR" dirty="0" err="1">
                <a:latin typeface="Times New Roman" pitchFamily="18" charset="0"/>
                <a:ea typeface="Batang" pitchFamily="18" charset="-127"/>
              </a:rPr>
              <a:t>Khi</a:t>
            </a:r>
            <a:r>
              <a:rPr lang="en-US" altLang="ko-KR" dirty="0">
                <a:latin typeface="Times New Roman" pitchFamily="18" charset="0"/>
                <a:ea typeface="Batang" pitchFamily="18" charset="-127"/>
              </a:rPr>
              <a:t> </a:t>
            </a:r>
            <a:r>
              <a:rPr lang="en-US" altLang="ko-KR" dirty="0" err="1">
                <a:latin typeface="Times New Roman" pitchFamily="18" charset="0"/>
                <a:ea typeface="Batang" pitchFamily="18" charset="-127"/>
              </a:rPr>
              <a:t>d</a:t>
            </a:r>
            <a:r>
              <a:rPr lang="en-US" altLang="ko-KR" dirty="0" err="1">
                <a:latin typeface="Times New Roman" pitchFamily="18" charset="0"/>
                <a:ea typeface="Gulim" pitchFamily="34" charset="-127"/>
              </a:rPr>
              <a:t>ữ</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liệu</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không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thay</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đổi</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chỉ</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định</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một</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giá</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trị</a:t>
            </a:r>
            <a:r>
              <a:rPr lang="en-US" altLang="ko-KR" dirty="0">
                <a:latin typeface="Times New Roman" pitchFamily="18" charset="0"/>
                <a:ea typeface="Gulim" pitchFamily="34" charset="-127"/>
              </a:rPr>
              <a:t> 100 </a:t>
            </a:r>
            <a:r>
              <a:rPr lang="en-US" altLang="ko-KR" dirty="0" err="1">
                <a:latin typeface="Times New Roman" pitchFamily="18" charset="0"/>
                <a:ea typeface="Gulim" pitchFamily="34" charset="-127"/>
              </a:rPr>
              <a:t>sao</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cho</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các</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trang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sẽ</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được</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điền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đầy</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và</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sẽ</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chiếm</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tối</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thiểu</a:t>
            </a:r>
            <a:r>
              <a:rPr lang="en-US" altLang="ko-KR" dirty="0">
                <a:latin typeface="Times New Roman" pitchFamily="18" charset="0"/>
                <a:ea typeface="Gulim" pitchFamily="34" charset="-127"/>
              </a:rPr>
              <a:t> dung </a:t>
            </a:r>
            <a:r>
              <a:rPr lang="en-US" altLang="ko-KR" dirty="0" err="1">
                <a:latin typeface="Times New Roman" pitchFamily="18" charset="0"/>
                <a:ea typeface="Gulim" pitchFamily="34" charset="-127"/>
              </a:rPr>
              <a:t>lượng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khoảng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trống</a:t>
            </a:r>
            <a:r>
              <a:rPr lang="en-US" altLang="ko-KR" dirty="0">
                <a:latin typeface="Times New Roman" pitchFamily="18" charset="0"/>
                <a:ea typeface="Gulim" pitchFamily="34" charset="-127"/>
              </a:rPr>
              <a:t>.</a:t>
            </a:r>
            <a:endParaRPr lang="en-US" altLang="ko-KR" dirty="0">
              <a:latin typeface="Times New Roman" pitchFamily="18" charset="0"/>
              <a:ea typeface="Batang" pitchFamily="18" charset="-127"/>
            </a:endParaRPr>
          </a:p>
          <a:p>
            <a:pPr algn="just" eaLnBrk="0" hangingPunct="0">
              <a:buClr>
                <a:schemeClr val="folHlink"/>
              </a:buClr>
              <a:defRPr/>
            </a:pPr>
            <a:r>
              <a:rPr lang="en-US" altLang="ko-KR" dirty="0" err="1">
                <a:latin typeface="Times New Roman" pitchFamily="18" charset="0"/>
                <a:ea typeface="Batang" pitchFamily="18" charset="-127"/>
              </a:rPr>
              <a:t>Khi</a:t>
            </a:r>
            <a:r>
              <a:rPr lang="en-US" altLang="ko-KR" dirty="0">
                <a:latin typeface="Times New Roman" pitchFamily="18" charset="0"/>
                <a:ea typeface="Batang" pitchFamily="18" charset="-127"/>
              </a:rPr>
              <a:t> </a:t>
            </a:r>
            <a:r>
              <a:rPr lang="en-US" altLang="ko-KR" dirty="0" err="1">
                <a:latin typeface="Times New Roman" pitchFamily="18" charset="0"/>
                <a:ea typeface="Batang" pitchFamily="18" charset="-127"/>
              </a:rPr>
              <a:t>d</a:t>
            </a:r>
            <a:r>
              <a:rPr lang="en-US" altLang="ko-KR" dirty="0" err="1">
                <a:latin typeface="Times New Roman" pitchFamily="18" charset="0"/>
                <a:ea typeface="Gulim" pitchFamily="34" charset="-127"/>
              </a:rPr>
              <a:t>ữ</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liệu</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thay</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đổi</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thường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xuyên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chỉ</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định</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một</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giá</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trị</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thấp</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hơn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để</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dịch</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chuyển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nhiều</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khoảng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trống</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hơn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trên</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các</a:t>
            </a:r>
            <a:r>
              <a:rPr lang="en-US" altLang="ko-KR" dirty="0">
                <a:latin typeface="Times New Roman" pitchFamily="18" charset="0"/>
                <a:ea typeface="Gulim" pitchFamily="34" charset="-127"/>
              </a:rPr>
              <a:t> </a:t>
            </a:r>
            <a:r>
              <a:rPr lang="en-US" altLang="ko-KR" dirty="0" err="1">
                <a:latin typeface="Times New Roman" pitchFamily="18" charset="0"/>
                <a:ea typeface="Gulim" pitchFamily="34" charset="-127"/>
              </a:rPr>
              <a:t>trang</a:t>
            </a:r>
            <a:r>
              <a:rPr lang="en-US" altLang="ko-KR" dirty="0">
                <a:latin typeface="Times New Roman" pitchFamily="18" charset="0"/>
                <a:ea typeface="Gulim" pitchFamily="34" charset="-127"/>
              </a:rPr>
              <a: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59</a:t>
            </a:fld>
            <a:endParaRPr lang="en-US"/>
          </a:p>
        </p:txBody>
      </p:sp>
    </p:spTree>
    <p:extLst>
      <p:ext uri="{BB962C8B-B14F-4D97-AF65-F5344CB8AC3E}">
        <p14:creationId xmlns:p14="http://schemas.microsoft.com/office/powerpoint/2010/main" val="3296111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lnSpcReduction="10000"/>
          </a:bodyPr>
          <a:lstStyle/>
          <a:p>
            <a:pPr>
              <a:defRPr/>
            </a:pPr>
            <a:r>
              <a:rPr lang="en-US" b="1" dirty="0"/>
              <a:t>Data definition language: (DDL)</a:t>
            </a:r>
          </a:p>
          <a:p>
            <a:pPr marL="0" indent="0">
              <a:buFont typeface="Wingdings 2" pitchFamily="18" charset="2"/>
              <a:buNone/>
              <a:defRPr/>
            </a:pPr>
            <a:r>
              <a:rPr lang="en-AU" dirty="0">
                <a:latin typeface="Tomato"/>
              </a:rPr>
              <a:t>Create table (RÀNG BUỘC); alter table (add, alter column, drop column, add constraint, drop constraint); drop table; </a:t>
            </a:r>
            <a:r>
              <a:rPr lang="en-US" dirty="0"/>
              <a:t>TRUNCATE TABLE </a:t>
            </a:r>
            <a:r>
              <a:rPr lang="en-US" dirty="0" err="1"/>
              <a:t>table_name</a:t>
            </a:r>
            <a:r>
              <a:rPr lang="en-US" dirty="0"/>
              <a:t>;</a:t>
            </a:r>
            <a:endParaRPr lang="en-US" dirty="0">
              <a:latin typeface="Tomato"/>
            </a:endParaRPr>
          </a:p>
          <a:p>
            <a:pPr>
              <a:defRPr/>
            </a:pPr>
            <a:r>
              <a:rPr lang="en-US" b="1" dirty="0"/>
              <a:t>Data Manipulation Language:(DML)</a:t>
            </a:r>
          </a:p>
          <a:p>
            <a:pPr marL="0" indent="0">
              <a:buFont typeface="Wingdings 2" pitchFamily="18" charset="2"/>
              <a:buNone/>
              <a:defRPr/>
            </a:pPr>
            <a:r>
              <a:rPr lang="en-US" dirty="0"/>
              <a:t>Insert, delete, update; Select: </a:t>
            </a:r>
            <a:r>
              <a:rPr lang="en-US" dirty="0" err="1"/>
              <a:t>trên</a:t>
            </a:r>
            <a:r>
              <a:rPr lang="en-US" dirty="0"/>
              <a:t> 1 </a:t>
            </a:r>
            <a:r>
              <a:rPr lang="en-US" dirty="0" err="1"/>
              <a:t>bảng</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nhiều</a:t>
            </a:r>
            <a:r>
              <a:rPr lang="en-US" dirty="0"/>
              <a:t> </a:t>
            </a:r>
            <a:r>
              <a:rPr lang="en-US" dirty="0" err="1"/>
              <a:t>bảng</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truy</a:t>
            </a:r>
            <a:r>
              <a:rPr lang="en-US" dirty="0"/>
              <a:t> </a:t>
            </a:r>
            <a:r>
              <a:rPr lang="en-US" dirty="0" err="1"/>
              <a:t>vấn</a:t>
            </a:r>
            <a:r>
              <a:rPr lang="en-US" dirty="0"/>
              <a:t> con (</a:t>
            </a:r>
            <a:r>
              <a:rPr lang="en-US" dirty="0" err="1"/>
              <a:t>lồng</a:t>
            </a:r>
            <a:r>
              <a:rPr lang="en-US" dirty="0"/>
              <a:t>), </a:t>
            </a:r>
            <a:r>
              <a:rPr lang="en-US" dirty="0" err="1"/>
              <a:t>truy</a:t>
            </a:r>
            <a:r>
              <a:rPr lang="en-US" dirty="0"/>
              <a:t> </a:t>
            </a:r>
            <a:r>
              <a:rPr lang="en-US" dirty="0" err="1"/>
              <a:t>vấn</a:t>
            </a:r>
            <a:r>
              <a:rPr lang="en-US" dirty="0"/>
              <a:t> </a:t>
            </a:r>
            <a:r>
              <a:rPr lang="en-US" dirty="0" err="1"/>
              <a:t>gom</a:t>
            </a:r>
            <a:r>
              <a:rPr lang="en-US" dirty="0"/>
              <a:t> </a:t>
            </a:r>
            <a:r>
              <a:rPr lang="en-US" dirty="0" err="1"/>
              <a:t>nhóm</a:t>
            </a:r>
            <a:r>
              <a:rPr lang="en-US" dirty="0"/>
              <a:t> (group </a:t>
            </a:r>
            <a:r>
              <a:rPr lang="en-US" dirty="0" err="1"/>
              <a:t>by..having</a:t>
            </a:r>
            <a:r>
              <a:rPr lang="en-US" dirty="0"/>
              <a:t>),…</a:t>
            </a:r>
            <a:r>
              <a:rPr lang="en-US" b="1" dirty="0"/>
              <a:t> </a:t>
            </a:r>
            <a:endParaRPr lang="en-US" dirty="0"/>
          </a:p>
          <a:p>
            <a:pPr>
              <a:defRPr/>
            </a:pPr>
            <a:r>
              <a:rPr lang="en-AU" b="1" dirty="0"/>
              <a:t>Data control </a:t>
            </a:r>
            <a:r>
              <a:rPr lang="en-US" b="1" dirty="0"/>
              <a:t>Language: (DCL)</a:t>
            </a:r>
            <a:endParaRPr lang="en-US" dirty="0"/>
          </a:p>
          <a:p>
            <a:pPr marL="0" indent="0">
              <a:buFont typeface="Wingdings 2" pitchFamily="18" charset="2"/>
              <a:buNone/>
              <a:defRPr/>
            </a:pPr>
            <a:r>
              <a:rPr lang="en-AU" dirty="0"/>
              <a:t>GRANT, REVOKE</a:t>
            </a:r>
            <a:endParaRPr lang="en-US"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2.1.1. </a:t>
            </a:r>
            <a:r>
              <a:rPr lang="en-US"/>
              <a:t>Khái niệm</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a:t>
            </a:fld>
            <a:endParaRPr lang="en-US"/>
          </a:p>
        </p:txBody>
      </p:sp>
    </p:spTree>
    <p:extLst>
      <p:ext uri="{BB962C8B-B14F-4D97-AF65-F5344CB8AC3E}">
        <p14:creationId xmlns:p14="http://schemas.microsoft.com/office/powerpoint/2010/main" val="3654682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457200" y="685800"/>
            <a:ext cx="8229600" cy="5562600"/>
          </a:xfrm>
        </p:spPr>
        <p:txBody>
          <a:bodyPr>
            <a:normAutofit/>
          </a:bodyPr>
          <a:lstStyle/>
          <a:p>
            <a:pPr algn="just">
              <a:spcBef>
                <a:spcPct val="0"/>
              </a:spcBef>
              <a:buClr>
                <a:schemeClr val="folHlink"/>
              </a:buClr>
              <a:buFont typeface="Wingdings" panose="05000000000000000000" pitchFamily="2" charset="2"/>
              <a:buChar char="v"/>
            </a:pPr>
            <a:r>
              <a:rPr lang="en-US" altLang="en-US" sz="1800" b="1" dirty="0" err="1">
                <a:solidFill>
                  <a:schemeClr val="tx2"/>
                </a:solidFill>
                <a:latin typeface="Tahoma" pitchFamily="34" charset="0"/>
              </a:rPr>
              <a:t>Phân</a:t>
            </a:r>
            <a:r>
              <a:rPr lang="en-US" altLang="en-US" sz="1800" b="1" dirty="0">
                <a:solidFill>
                  <a:schemeClr val="tx2"/>
                </a:solidFill>
                <a:latin typeface="Tahoma" pitchFamily="34" charset="0"/>
              </a:rPr>
              <a:t> </a:t>
            </a:r>
            <a:r>
              <a:rPr lang="en-US" altLang="en-US" sz="1800" b="1" dirty="0" err="1">
                <a:solidFill>
                  <a:schemeClr val="tx2"/>
                </a:solidFill>
                <a:latin typeface="Tahoma" pitchFamily="34" charset="0"/>
              </a:rPr>
              <a:t>loại</a:t>
            </a:r>
            <a:r>
              <a:rPr lang="en-US" altLang="en-US" sz="1800" b="1" dirty="0">
                <a:solidFill>
                  <a:schemeClr val="tx2"/>
                </a:solidFill>
                <a:latin typeface="Tahoma" pitchFamily="34" charset="0"/>
              </a:rPr>
              <a:t> </a:t>
            </a:r>
            <a:r>
              <a:rPr lang="en-US" altLang="en-US" sz="1800" b="1" dirty="0" err="1">
                <a:solidFill>
                  <a:schemeClr val="tx2"/>
                </a:solidFill>
                <a:latin typeface="Tahoma" pitchFamily="34" charset="0"/>
              </a:rPr>
              <a:t>chỉ</a:t>
            </a:r>
            <a:r>
              <a:rPr lang="en-US" altLang="en-US" sz="1800" b="1" dirty="0">
                <a:solidFill>
                  <a:schemeClr val="tx2"/>
                </a:solidFill>
                <a:latin typeface="Tahoma" pitchFamily="34" charset="0"/>
              </a:rPr>
              <a:t> </a:t>
            </a:r>
            <a:r>
              <a:rPr lang="en-US" altLang="en-US" sz="1800" b="1" dirty="0" err="1">
                <a:solidFill>
                  <a:schemeClr val="tx2"/>
                </a:solidFill>
                <a:latin typeface="Tahoma" pitchFamily="34" charset="0"/>
              </a:rPr>
              <a:t>mục</a:t>
            </a:r>
            <a:endParaRPr lang="en-US" altLang="ko-KR" dirty="0">
              <a:latin typeface="Tahoma" pitchFamily="34" charset="0"/>
              <a:ea typeface="Gulim"/>
              <a:cs typeface="Gulim"/>
            </a:endParaRPr>
          </a:p>
          <a:p>
            <a:pPr algn="just">
              <a:spcBef>
                <a:spcPct val="0"/>
              </a:spcBef>
              <a:buClr>
                <a:schemeClr val="folHlink"/>
              </a:buClr>
            </a:pPr>
            <a:r>
              <a:rPr lang="en-US" altLang="ko-KR" sz="2000" dirty="0" err="1">
                <a:latin typeface="Tahoma" pitchFamily="34" charset="0"/>
                <a:ea typeface="Gulim"/>
                <a:cs typeface="Gulim"/>
              </a:rPr>
              <a:t>Một</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chỉ</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mục</a:t>
            </a:r>
            <a:r>
              <a:rPr lang="en-US" altLang="ko-KR" sz="2000" dirty="0">
                <a:latin typeface="Tahoma" pitchFamily="34" charset="0"/>
                <a:ea typeface="Gulim"/>
                <a:cs typeface="Gulim"/>
              </a:rPr>
              <a:t> clustered </a:t>
            </a:r>
            <a:r>
              <a:rPr lang="en-US" altLang="ko-KR" sz="2000" dirty="0" err="1">
                <a:latin typeface="Tahoma" pitchFamily="34" charset="0"/>
                <a:ea typeface="Gulim"/>
                <a:cs typeface="Gulim"/>
              </a:rPr>
              <a:t>chỉ</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ra</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thứ</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tự</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lưu</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trữ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dữ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liệu</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vật</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lý</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trong</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bảng</a:t>
            </a:r>
            <a:r>
              <a:rPr lang="en-US" altLang="ko-KR" sz="2000" dirty="0">
                <a:latin typeface="Tahoma" pitchFamily="34" charset="0"/>
                <a:ea typeface="Gulim"/>
                <a:cs typeface="Gulim"/>
              </a:rPr>
              <a:t>.</a:t>
            </a:r>
          </a:p>
          <a:p>
            <a:pPr algn="just">
              <a:spcBef>
                <a:spcPct val="0"/>
              </a:spcBef>
              <a:buClr>
                <a:schemeClr val="folHlink"/>
              </a:buClr>
            </a:pPr>
            <a:r>
              <a:rPr lang="en-US" altLang="ko-KR" sz="2000" dirty="0" err="1">
                <a:latin typeface="Tahoma" pitchFamily="34" charset="0"/>
                <a:ea typeface="Gulim"/>
                <a:cs typeface="Gulim"/>
              </a:rPr>
              <a:t>Một</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chỉ</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mục</a:t>
            </a:r>
            <a:r>
              <a:rPr lang="en-US" altLang="ko-KR" sz="2000" dirty="0">
                <a:latin typeface="Tahoma" pitchFamily="34" charset="0"/>
                <a:ea typeface="Gulim"/>
                <a:cs typeface="Gulim"/>
              </a:rPr>
              <a:t> non-clustered </a:t>
            </a:r>
            <a:r>
              <a:rPr lang="en-US" altLang="ko-KR" sz="2000" dirty="0" err="1">
                <a:latin typeface="Tahoma" pitchFamily="34" charset="0"/>
                <a:ea typeface="Gulim"/>
                <a:cs typeface="Gulim"/>
              </a:rPr>
              <a:t>xác</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định</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thứ</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tự</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lưu</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trữ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dữ</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liệu</a:t>
            </a:r>
            <a:r>
              <a:rPr lang="en-US" altLang="ko-KR" sz="2000" dirty="0">
                <a:latin typeface="Tahoma" pitchFamily="34" charset="0"/>
                <a:ea typeface="Gulim"/>
                <a:cs typeface="Gulim"/>
              </a:rPr>
              <a:t> logic </a:t>
            </a:r>
            <a:r>
              <a:rPr lang="en-US" altLang="ko-KR" sz="2000" dirty="0" err="1">
                <a:latin typeface="Tahoma" pitchFamily="34" charset="0"/>
                <a:ea typeface="Gulim"/>
                <a:cs typeface="Gulim"/>
              </a:rPr>
              <a:t>của</a:t>
            </a:r>
            <a:r>
              <a:rPr lang="en-US" altLang="ko-KR" sz="2000" dirty="0">
                <a:latin typeface="Tahoma" pitchFamily="34" charset="0"/>
                <a:ea typeface="Gulim"/>
                <a:cs typeface="Gulim"/>
              </a:rPr>
              <a:t> </a:t>
            </a:r>
            <a:r>
              <a:rPr lang="en-US" altLang="ko-KR" sz="2000" dirty="0" err="1">
                <a:latin typeface="Tahoma" pitchFamily="34" charset="0"/>
                <a:ea typeface="Gulim"/>
                <a:cs typeface="Gulim"/>
              </a:rPr>
              <a:t>bảng</a:t>
            </a:r>
            <a:r>
              <a:rPr lang="en-US" altLang="ko-KR" sz="2000" dirty="0">
                <a:latin typeface="Tahoma" pitchFamily="34" charset="0"/>
                <a:ea typeface="Gulim"/>
                <a:cs typeface="Gulim"/>
              </a:rPr>
              <a:t>. </a:t>
            </a:r>
          </a:p>
          <a:p>
            <a:pPr>
              <a:spcBef>
                <a:spcPct val="0"/>
              </a:spcBef>
              <a:buClrTx/>
              <a:buSzTx/>
              <a:buFontTx/>
              <a:buNone/>
            </a:pPr>
            <a:r>
              <a:rPr lang="en-US" altLang="en-US" sz="2000" b="1" dirty="0">
                <a:latin typeface="Tahoma" pitchFamily="34" charset="0"/>
              </a:rPr>
              <a:t>Clustered Index</a:t>
            </a:r>
            <a:r>
              <a:rPr lang="en-US" altLang="en-US" sz="2000" dirty="0">
                <a:latin typeface="Tahoma" pitchFamily="34" charset="0"/>
              </a:rPr>
              <a:t> : </a:t>
            </a:r>
            <a:r>
              <a:rPr lang="en-US" altLang="en-US" sz="2000" dirty="0" err="1">
                <a:latin typeface="Tahoma" pitchFamily="34" charset="0"/>
              </a:rPr>
              <a:t>mặc</a:t>
            </a:r>
            <a:r>
              <a:rPr lang="en-US" altLang="en-US" sz="2000" dirty="0">
                <a:latin typeface="Tahoma" pitchFamily="34" charset="0"/>
              </a:rPr>
              <a:t> </a:t>
            </a:r>
            <a:r>
              <a:rPr lang="en-US" altLang="en-US" sz="2000" dirty="0" err="1">
                <a:latin typeface="Tahoma" pitchFamily="34" charset="0"/>
              </a:rPr>
              <a:t>định</a:t>
            </a:r>
            <a:r>
              <a:rPr lang="en-US" altLang="en-US" sz="2000" dirty="0">
                <a:latin typeface="Tahoma" pitchFamily="34" charset="0"/>
              </a:rPr>
              <a:t> </a:t>
            </a:r>
            <a:r>
              <a:rPr lang="en-US" altLang="en-US" sz="2000" dirty="0" err="1">
                <a:latin typeface="Tahoma" pitchFamily="34" charset="0"/>
              </a:rPr>
              <a:t>khi</a:t>
            </a:r>
            <a:r>
              <a:rPr lang="en-US" altLang="en-US" sz="2000" dirty="0">
                <a:latin typeface="Tahoma" pitchFamily="34" charset="0"/>
              </a:rPr>
              <a:t> </a:t>
            </a:r>
            <a:r>
              <a:rPr lang="en-US" altLang="en-US" sz="2000" dirty="0" err="1">
                <a:latin typeface="Tahoma" pitchFamily="34" charset="0"/>
              </a:rPr>
              <a:t>tạo</a:t>
            </a:r>
            <a:r>
              <a:rPr lang="en-US" altLang="en-US" sz="2000" dirty="0">
                <a:latin typeface="Tahoma" pitchFamily="34" charset="0"/>
              </a:rPr>
              <a:t> </a:t>
            </a:r>
            <a:r>
              <a:rPr lang="en-US" altLang="en-US" sz="2000" dirty="0" err="1">
                <a:latin typeface="Tahoma" pitchFamily="34" charset="0"/>
              </a:rPr>
              <a:t>khóa</a:t>
            </a:r>
            <a:r>
              <a:rPr lang="en-US" altLang="en-US" sz="2000" dirty="0">
                <a:latin typeface="Tahoma" pitchFamily="34" charset="0"/>
              </a:rPr>
              <a:t> </a:t>
            </a:r>
            <a:r>
              <a:rPr lang="en-US" altLang="en-US" sz="2000" dirty="0" err="1">
                <a:latin typeface="Tahoma" pitchFamily="34" charset="0"/>
              </a:rPr>
              <a:t>chính</a:t>
            </a:r>
            <a:r>
              <a:rPr lang="en-US" altLang="en-US" sz="2000" dirty="0">
                <a:latin typeface="Tahoma" pitchFamily="34" charset="0"/>
              </a:rPr>
              <a:t> (Primary key) </a:t>
            </a:r>
            <a:r>
              <a:rPr lang="en-US" altLang="en-US" sz="2000" dirty="0" err="1">
                <a:latin typeface="Tahoma" pitchFamily="34" charset="0"/>
              </a:rPr>
              <a:t>cho</a:t>
            </a:r>
            <a:r>
              <a:rPr lang="en-US" altLang="en-US" sz="2000" dirty="0">
                <a:latin typeface="Tahoma" pitchFamily="34" charset="0"/>
              </a:rPr>
              <a:t> 1 table </a:t>
            </a:r>
            <a:r>
              <a:rPr lang="en-US" altLang="en-US" sz="2000" dirty="0" err="1">
                <a:latin typeface="Tahoma" pitchFamily="34" charset="0"/>
              </a:rPr>
              <a:t>nào</a:t>
            </a:r>
            <a:r>
              <a:rPr lang="en-US" altLang="en-US" sz="2000" dirty="0">
                <a:latin typeface="Tahoma" pitchFamily="34" charset="0"/>
              </a:rPr>
              <a:t> </a:t>
            </a:r>
            <a:r>
              <a:rPr lang="en-US" altLang="en-US" sz="2000" dirty="0" err="1">
                <a:latin typeface="Tahoma" pitchFamily="34" charset="0"/>
              </a:rPr>
              <a:t>đó</a:t>
            </a:r>
            <a:r>
              <a:rPr lang="en-US" altLang="en-US" sz="2000" dirty="0">
                <a:latin typeface="Tahoma" pitchFamily="34" charset="0"/>
              </a:rPr>
              <a:t>, </a:t>
            </a:r>
            <a:r>
              <a:rPr lang="en-US" altLang="en-US" sz="2000" dirty="0" err="1">
                <a:latin typeface="Tahoma" pitchFamily="34" charset="0"/>
              </a:rPr>
              <a:t>tức</a:t>
            </a:r>
            <a:r>
              <a:rPr lang="en-US" altLang="en-US" sz="2000" dirty="0">
                <a:latin typeface="Tahoma" pitchFamily="34" charset="0"/>
              </a:rPr>
              <a:t> </a:t>
            </a:r>
            <a:r>
              <a:rPr lang="en-US" altLang="en-US" sz="2000" dirty="0" err="1">
                <a:latin typeface="Tahoma" pitchFamily="34" charset="0"/>
              </a:rPr>
              <a:t>là</a:t>
            </a:r>
            <a:r>
              <a:rPr lang="en-US" altLang="en-US" sz="2000" dirty="0">
                <a:latin typeface="Tahoma" pitchFamily="34" charset="0"/>
              </a:rPr>
              <a:t> </a:t>
            </a:r>
            <a:r>
              <a:rPr lang="en-US" altLang="en-US" sz="2000" dirty="0" err="1">
                <a:latin typeface="Tahoma" pitchFamily="34" charset="0"/>
              </a:rPr>
              <a:t>bạn</a:t>
            </a:r>
            <a:r>
              <a:rPr lang="en-US" altLang="en-US" sz="2000" dirty="0">
                <a:latin typeface="Tahoma" pitchFamily="34" charset="0"/>
              </a:rPr>
              <a:t> </a:t>
            </a:r>
            <a:r>
              <a:rPr lang="en-US" altLang="en-US" sz="2000" dirty="0" err="1">
                <a:latin typeface="Tahoma" pitchFamily="34" charset="0"/>
              </a:rPr>
              <a:t>đã</a:t>
            </a:r>
            <a:r>
              <a:rPr lang="en-US" altLang="en-US" sz="2000" dirty="0">
                <a:latin typeface="Tahoma" pitchFamily="34" charset="0"/>
              </a:rPr>
              <a:t> </a:t>
            </a:r>
            <a:r>
              <a:rPr lang="en-US" altLang="en-US" sz="2000" dirty="0" err="1">
                <a:latin typeface="Tahoma" pitchFamily="34" charset="0"/>
              </a:rPr>
              <a:t>tạo</a:t>
            </a:r>
            <a:r>
              <a:rPr lang="en-US" altLang="en-US" sz="2000" dirty="0">
                <a:latin typeface="Tahoma" pitchFamily="34" charset="0"/>
              </a:rPr>
              <a:t> 1 Clustered Index. </a:t>
            </a:r>
          </a:p>
          <a:p>
            <a:pPr>
              <a:spcBef>
                <a:spcPct val="0"/>
              </a:spcBef>
              <a:buClrTx/>
              <a:buSzTx/>
              <a:buFontTx/>
              <a:buNone/>
            </a:pPr>
            <a:r>
              <a:rPr lang="en-US" altLang="en-US" sz="2000" b="1" dirty="0">
                <a:latin typeface="Tahoma" pitchFamily="34" charset="0"/>
              </a:rPr>
              <a:t>Non-Clustered Index :</a:t>
            </a:r>
            <a:r>
              <a:rPr lang="en-US" altLang="en-US" sz="2000" dirty="0">
                <a:latin typeface="Tahoma" pitchFamily="34" charset="0"/>
              </a:rPr>
              <a:t> </a:t>
            </a:r>
            <a:r>
              <a:rPr lang="en-US" altLang="en-US" sz="2000" dirty="0" err="1">
                <a:latin typeface="Tahoma" pitchFamily="34" charset="0"/>
              </a:rPr>
              <a:t>Có</a:t>
            </a:r>
            <a:r>
              <a:rPr lang="en-US" altLang="en-US" sz="2000" dirty="0">
                <a:latin typeface="Tahoma" pitchFamily="34" charset="0"/>
              </a:rPr>
              <a:t> </a:t>
            </a:r>
            <a:r>
              <a:rPr lang="en-US" altLang="en-US" sz="2000" dirty="0" err="1">
                <a:latin typeface="Tahoma" pitchFamily="34" charset="0"/>
              </a:rPr>
              <a:t>thể</a:t>
            </a:r>
            <a:r>
              <a:rPr lang="en-US" altLang="en-US" sz="2000" dirty="0">
                <a:latin typeface="Tahoma" pitchFamily="34" charset="0"/>
              </a:rPr>
              <a:t> </a:t>
            </a:r>
            <a:r>
              <a:rPr lang="en-US" altLang="en-US" sz="2000" dirty="0" err="1">
                <a:latin typeface="Tahoma" pitchFamily="34" charset="0"/>
              </a:rPr>
              <a:t>có</a:t>
            </a:r>
            <a:r>
              <a:rPr lang="en-US" altLang="en-US" sz="2000" dirty="0">
                <a:latin typeface="Tahoma" pitchFamily="34" charset="0"/>
              </a:rPr>
              <a:t> </a:t>
            </a:r>
            <a:r>
              <a:rPr lang="en-US" altLang="en-US" sz="2000" dirty="0" err="1">
                <a:latin typeface="Tahoma" pitchFamily="34" charset="0"/>
              </a:rPr>
              <a:t>các</a:t>
            </a:r>
            <a:r>
              <a:rPr lang="en-US" altLang="en-US" sz="2000" dirty="0">
                <a:latin typeface="Tahoma" pitchFamily="34" charset="0"/>
              </a:rPr>
              <a:t> </a:t>
            </a:r>
            <a:r>
              <a:rPr lang="en-US" altLang="en-US" sz="2000" dirty="0" err="1">
                <a:latin typeface="Tahoma" pitchFamily="34" charset="0"/>
              </a:rPr>
              <a:t>biến</a:t>
            </a:r>
            <a:r>
              <a:rPr lang="en-US" altLang="en-US" sz="2000" dirty="0">
                <a:latin typeface="Tahoma" pitchFamily="34" charset="0"/>
              </a:rPr>
              <a:t> </a:t>
            </a:r>
            <a:r>
              <a:rPr lang="en-US" altLang="en-US" sz="2000" dirty="0" err="1">
                <a:latin typeface="Tahoma" pitchFamily="34" charset="0"/>
              </a:rPr>
              <a:t>thể</a:t>
            </a:r>
            <a:r>
              <a:rPr lang="en-US" altLang="en-US" sz="2000" dirty="0">
                <a:latin typeface="Tahoma" pitchFamily="34" charset="0"/>
              </a:rPr>
              <a:t> </a:t>
            </a:r>
            <a:r>
              <a:rPr lang="en-US" altLang="en-US" sz="2000" dirty="0" err="1">
                <a:latin typeface="Tahoma" pitchFamily="34" charset="0"/>
              </a:rPr>
              <a:t>như</a:t>
            </a:r>
            <a:r>
              <a:rPr lang="en-US" altLang="en-US" sz="2000" dirty="0">
                <a:latin typeface="Tahoma" pitchFamily="34" charset="0"/>
              </a:rPr>
              <a:t>: Covering Index, Filtered Index, …</a:t>
            </a:r>
          </a:p>
          <a:p>
            <a:pPr>
              <a:spcBef>
                <a:spcPct val="0"/>
              </a:spcBef>
              <a:buClrTx/>
              <a:buSzTx/>
              <a:buFontTx/>
              <a:buNone/>
            </a:pPr>
            <a:r>
              <a:rPr lang="en-US" altLang="en-US" sz="2000" dirty="0" err="1">
                <a:latin typeface="Tahoma" pitchFamily="34" charset="0"/>
              </a:rPr>
              <a:t>Ngoài</a:t>
            </a:r>
            <a:r>
              <a:rPr lang="en-US" altLang="en-US" sz="2000" dirty="0">
                <a:latin typeface="Tahoma" pitchFamily="34" charset="0"/>
              </a:rPr>
              <a:t> </a:t>
            </a:r>
            <a:r>
              <a:rPr lang="en-US" altLang="en-US" sz="2000" dirty="0" err="1">
                <a:latin typeface="Tahoma" pitchFamily="34" charset="0"/>
              </a:rPr>
              <a:t>ra</a:t>
            </a:r>
            <a:r>
              <a:rPr lang="en-US" altLang="en-US" sz="2000" dirty="0">
                <a:latin typeface="Tahoma" pitchFamily="34" charset="0"/>
              </a:rPr>
              <a:t> </a:t>
            </a:r>
            <a:r>
              <a:rPr lang="en-US" altLang="en-US" sz="2000" dirty="0" err="1">
                <a:latin typeface="Tahoma" pitchFamily="34" charset="0"/>
              </a:rPr>
              <a:t>còn</a:t>
            </a:r>
            <a:r>
              <a:rPr lang="en-US" altLang="en-US" sz="2000" dirty="0">
                <a:latin typeface="Tahoma" pitchFamily="34" charset="0"/>
              </a:rPr>
              <a:t> </a:t>
            </a:r>
            <a:r>
              <a:rPr lang="en-US" altLang="en-US" sz="2000" dirty="0" err="1">
                <a:latin typeface="Tahoma" pitchFamily="34" charset="0"/>
              </a:rPr>
              <a:t>có</a:t>
            </a:r>
            <a:r>
              <a:rPr lang="en-US" altLang="en-US" sz="2000" dirty="0">
                <a:latin typeface="Tahoma" pitchFamily="34" charset="0"/>
              </a:rPr>
              <a:t> </a:t>
            </a:r>
            <a:r>
              <a:rPr lang="en-US" altLang="en-US" sz="2000" dirty="0" err="1">
                <a:latin typeface="Tahoma" pitchFamily="34" charset="0"/>
              </a:rPr>
              <a:t>các</a:t>
            </a:r>
            <a:r>
              <a:rPr lang="en-US" altLang="en-US" sz="2000" dirty="0">
                <a:latin typeface="Tahoma" pitchFamily="34" charset="0"/>
              </a:rPr>
              <a:t> </a:t>
            </a:r>
            <a:r>
              <a:rPr lang="en-US" altLang="en-US" sz="2000" dirty="0" err="1">
                <a:latin typeface="Tahoma" pitchFamily="34" charset="0"/>
              </a:rPr>
              <a:t>loại</a:t>
            </a:r>
            <a:r>
              <a:rPr lang="en-US" altLang="en-US" sz="2000" dirty="0">
                <a:latin typeface="Tahoma" pitchFamily="34" charset="0"/>
              </a:rPr>
              <a:t> Index </a:t>
            </a:r>
            <a:r>
              <a:rPr lang="en-US" altLang="en-US" sz="2000" dirty="0" err="1">
                <a:latin typeface="Tahoma" pitchFamily="34" charset="0"/>
              </a:rPr>
              <a:t>khác</a:t>
            </a:r>
            <a:r>
              <a:rPr lang="en-US" altLang="en-US" sz="2000" dirty="0">
                <a:latin typeface="Tahoma" pitchFamily="34" charset="0"/>
              </a:rPr>
              <a:t> </a:t>
            </a:r>
            <a:r>
              <a:rPr lang="en-US" altLang="en-US" sz="2000" dirty="0" err="1">
                <a:latin typeface="Tahoma" pitchFamily="34" charset="0"/>
              </a:rPr>
              <a:t>như</a:t>
            </a:r>
            <a:r>
              <a:rPr lang="en-US" altLang="en-US" sz="2000" dirty="0">
                <a:latin typeface="Tahoma" pitchFamily="34" charset="0"/>
              </a:rPr>
              <a:t> Full Text Index, Spatial Index, XML Index.</a:t>
            </a:r>
          </a:p>
          <a:p>
            <a:pPr>
              <a:spcBef>
                <a:spcPct val="0"/>
              </a:spcBef>
              <a:buClrTx/>
              <a:buSzTx/>
              <a:buFontTx/>
              <a:buNone/>
            </a:pPr>
            <a:endParaRPr lang="en-US" altLang="en-US" dirty="0">
              <a:latin typeface="Tahoma" pitchFamily="34" charset="0"/>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60</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350" y="4648200"/>
            <a:ext cx="754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6720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a:xfrm>
            <a:off x="457200" y="685800"/>
            <a:ext cx="8229600" cy="5562600"/>
          </a:xfrm>
        </p:spPr>
        <p:txBody>
          <a:bodyPr>
            <a:normAutofit fontScale="92500" lnSpcReduction="2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imes New Roman" pitchFamily="18" charset="0"/>
              </a:rPr>
              <a:t>Chỉ</a:t>
            </a:r>
            <a:r>
              <a:rPr lang="en-US" altLang="en-US" b="1" dirty="0">
                <a:solidFill>
                  <a:schemeClr val="tx2"/>
                </a:solidFill>
                <a:latin typeface="Times New Roman" pitchFamily="18" charset="0"/>
              </a:rPr>
              <a:t> </a:t>
            </a:r>
            <a:r>
              <a:rPr lang="en-US" altLang="en-US" b="1" dirty="0" err="1">
                <a:solidFill>
                  <a:schemeClr val="tx2"/>
                </a:solidFill>
                <a:latin typeface="Times New Roman" pitchFamily="18" charset="0"/>
              </a:rPr>
              <a:t>mục</a:t>
            </a:r>
            <a:r>
              <a:rPr lang="en-US" altLang="en-US" b="1" dirty="0">
                <a:solidFill>
                  <a:schemeClr val="tx2"/>
                </a:solidFill>
                <a:latin typeface="Times New Roman" pitchFamily="18" charset="0"/>
              </a:rPr>
              <a:t> Clustered</a:t>
            </a:r>
            <a:r>
              <a:rPr lang="en-US" altLang="en-US" b="1" dirty="0">
                <a:solidFill>
                  <a:schemeClr val="tx2"/>
                </a:solidFill>
                <a:latin typeface="Tahoma" pitchFamily="34" charset="0"/>
              </a:rPr>
              <a:t> </a:t>
            </a:r>
            <a:br>
              <a:rPr lang="en-US" altLang="en-US" b="1" dirty="0">
                <a:solidFill>
                  <a:schemeClr val="tx2"/>
                </a:solidFill>
                <a:latin typeface="Tahoma" pitchFamily="34" charset="0"/>
              </a:rPr>
            </a:br>
            <a:endParaRPr lang="en-US" altLang="ko-KR" sz="2800" dirty="0">
              <a:latin typeface="Times New Roman" pitchFamily="18" charset="0"/>
              <a:ea typeface="Batang"/>
              <a:cs typeface="Batang"/>
            </a:endParaRPr>
          </a:p>
          <a:p>
            <a:pPr algn="just">
              <a:spcBef>
                <a:spcPct val="0"/>
              </a:spcBef>
              <a:buClr>
                <a:schemeClr val="folHlink"/>
              </a:buClr>
            </a:pPr>
            <a:r>
              <a:rPr lang="en-US" altLang="ko-KR" sz="2800" dirty="0" err="1">
                <a:latin typeface="Times New Roman" pitchFamily="18" charset="0"/>
                <a:ea typeface="Batang"/>
                <a:cs typeface="Batang"/>
              </a:rPr>
              <a:t>V</a:t>
            </a:r>
            <a:r>
              <a:rPr lang="en-US" altLang="ko-KR" sz="2800" dirty="0" err="1">
                <a:latin typeface="Times New Roman" pitchFamily="18" charset="0"/>
                <a:ea typeface="Gulim"/>
                <a:cs typeface="Gulim"/>
              </a:rPr>
              <a:t>í</a:t>
            </a:r>
            <a:r>
              <a:rPr lang="en-US" altLang="ko-KR" sz="2800" dirty="0">
                <a:latin typeface="Times New Roman" pitchFamily="18" charset="0"/>
                <a:ea typeface="Gulim"/>
                <a:cs typeface="Gulim"/>
              </a:rPr>
              <a:t> </a:t>
            </a:r>
            <a:r>
              <a:rPr lang="en-US" altLang="ko-KR" sz="2800" dirty="0" err="1">
                <a:latin typeface="Times New Roman" pitchFamily="18" charset="0"/>
                <a:ea typeface="Gulim"/>
                <a:cs typeface="Gulim"/>
              </a:rPr>
              <a:t>dụ</a:t>
            </a:r>
            <a:r>
              <a:rPr lang="en-US" altLang="ko-KR" sz="2800" dirty="0">
                <a:latin typeface="Times New Roman" pitchFamily="18" charset="0"/>
                <a:ea typeface="Batang"/>
                <a:cs typeface="Batang"/>
              </a:rPr>
              <a:t>:</a:t>
            </a:r>
          </a:p>
          <a:p>
            <a:pPr algn="just">
              <a:spcBef>
                <a:spcPct val="0"/>
              </a:spcBef>
              <a:buClr>
                <a:schemeClr val="folHlink"/>
              </a:buClr>
              <a:buSzTx/>
              <a:buNone/>
            </a:pPr>
            <a:r>
              <a:rPr lang="en-US" altLang="ko-KR" dirty="0">
                <a:solidFill>
                  <a:schemeClr val="hlink"/>
                </a:solidFill>
                <a:latin typeface="Times New Roman" pitchFamily="18" charset="0"/>
                <a:ea typeface="Batang"/>
                <a:cs typeface="Batang"/>
              </a:rPr>
              <a:t>	</a:t>
            </a:r>
            <a:r>
              <a:rPr lang="en-US" altLang="ko-KR" dirty="0">
                <a:latin typeface="Times New Roman" pitchFamily="18" charset="0"/>
                <a:ea typeface="Batang"/>
                <a:cs typeface="Batang"/>
              </a:rPr>
              <a:t>CREATE CLUSTERED</a:t>
            </a:r>
          </a:p>
          <a:p>
            <a:pPr algn="just">
              <a:spcBef>
                <a:spcPct val="0"/>
              </a:spcBef>
              <a:buClr>
                <a:schemeClr val="folHlink"/>
              </a:buClr>
              <a:buSzTx/>
              <a:buNone/>
            </a:pPr>
            <a:r>
              <a:rPr lang="en-US" altLang="ko-KR" dirty="0">
                <a:latin typeface="Times New Roman" pitchFamily="18" charset="0"/>
                <a:ea typeface="Batang"/>
                <a:cs typeface="Batang"/>
              </a:rPr>
              <a:t>  INDEX </a:t>
            </a:r>
            <a:r>
              <a:rPr lang="en-US" altLang="ko-KR" dirty="0" err="1">
                <a:latin typeface="Times New Roman" pitchFamily="18" charset="0"/>
                <a:ea typeface="Batang"/>
                <a:cs typeface="Batang"/>
              </a:rPr>
              <a:t>CLINDX_titleid</a:t>
            </a:r>
            <a:r>
              <a:rPr lang="en-US" altLang="ko-KR" dirty="0">
                <a:latin typeface="Times New Roman" pitchFamily="18" charset="0"/>
                <a:ea typeface="Batang"/>
                <a:cs typeface="Batang"/>
              </a:rPr>
              <a:t> ON </a:t>
            </a:r>
            <a:r>
              <a:rPr lang="en-US" altLang="ko-KR" dirty="0" err="1">
                <a:latin typeface="Times New Roman" pitchFamily="18" charset="0"/>
                <a:ea typeface="Batang"/>
                <a:cs typeface="Batang"/>
              </a:rPr>
              <a:t>roysched</a:t>
            </a:r>
            <a:r>
              <a:rPr lang="en-US" altLang="ko-KR" dirty="0">
                <a:latin typeface="Times New Roman" pitchFamily="18" charset="0"/>
                <a:ea typeface="Batang"/>
                <a:cs typeface="Batang"/>
              </a:rPr>
              <a:t> (</a:t>
            </a:r>
            <a:r>
              <a:rPr lang="en-US" altLang="ko-KR" dirty="0" err="1">
                <a:latin typeface="Times New Roman" pitchFamily="18" charset="0"/>
                <a:ea typeface="Batang"/>
                <a:cs typeface="Batang"/>
              </a:rPr>
              <a:t>title_id</a:t>
            </a:r>
            <a:r>
              <a:rPr lang="en-US" altLang="ko-KR" dirty="0">
                <a:latin typeface="Times New Roman" pitchFamily="18" charset="0"/>
                <a:ea typeface="Batang"/>
                <a:cs typeface="Batang"/>
              </a:rPr>
              <a:t>)</a:t>
            </a:r>
          </a:p>
          <a:p>
            <a:pPr algn="just">
              <a:spcBef>
                <a:spcPct val="0"/>
              </a:spcBef>
              <a:buClr>
                <a:schemeClr val="folHlink"/>
              </a:buClr>
            </a:pP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Ch</a:t>
            </a:r>
            <a:r>
              <a:rPr lang="en-US" altLang="ko-KR" dirty="0" err="1">
                <a:latin typeface="Times New Roman" pitchFamily="18" charset="0"/>
                <a:ea typeface="Gulim"/>
                <a:cs typeface="Gulim"/>
              </a:rPr>
              <a:t>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trăm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chính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T</a:t>
            </a:r>
            <a:r>
              <a:rPr lang="en-US" altLang="ko-KR" dirty="0" err="1">
                <a:latin typeface="Times New Roman" pitchFamily="18" charset="0"/>
                <a:ea typeface="Gulim"/>
                <a:cs typeface="Gulim"/>
              </a:rPr>
              <a: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clustered </a:t>
            </a:r>
            <a:r>
              <a:rPr lang="en-US" altLang="ko-KR" dirty="0" err="1">
                <a:latin typeface="Times New Roman" pitchFamily="18" charset="0"/>
                <a:ea typeface="Batang"/>
                <a:cs typeface="Batang"/>
              </a:rPr>
              <a:t>tr</a:t>
            </a:r>
            <a:r>
              <a:rPr lang="en-US" altLang="ko-KR" dirty="0" err="1">
                <a:latin typeface="Times New Roman" pitchFamily="18" charset="0"/>
                <a:ea typeface="Gulim"/>
                <a:cs typeface="Gulim"/>
              </a:rPr>
              <a:t>ước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non-clustered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non-clustered </a:t>
            </a:r>
            <a:r>
              <a:rPr lang="en-US" altLang="ko-KR" dirty="0" err="1">
                <a:latin typeface="Times New Roman" pitchFamily="18" charset="0"/>
                <a:ea typeface="Batang"/>
                <a:cs typeface="Batang"/>
              </a:rPr>
              <a:t>kh</a:t>
            </a:r>
            <a:r>
              <a:rPr lang="en-US" altLang="ko-KR" dirty="0" err="1">
                <a:latin typeface="Times New Roman" pitchFamily="18" charset="0"/>
                <a:ea typeface="Gulim"/>
                <a:cs typeface="Gulim"/>
              </a:rPr>
              <a:t>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lại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clustered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Batang"/>
                <a:cs typeface="Batang"/>
              </a:rPr>
              <a:t>.</a:t>
            </a:r>
          </a:p>
          <a:p>
            <a:pPr algn="just">
              <a:spcBef>
                <a:spcPct val="0"/>
              </a:spcBef>
              <a:buClr>
                <a:schemeClr val="folHlink"/>
              </a:buClr>
            </a:pPr>
            <a:r>
              <a:rPr lang="en-US" altLang="ko-KR" dirty="0" err="1">
                <a:latin typeface="Times New Roman" pitchFamily="18" charset="0"/>
                <a:ea typeface="Batang"/>
                <a:cs typeface="Batang"/>
              </a:rPr>
              <a:t>S</a:t>
            </a:r>
            <a:r>
              <a:rPr lang="en-US" altLang="ko-KR" dirty="0" err="1">
                <a:latin typeface="Times New Roman" pitchFamily="18" charset="0"/>
                <a:ea typeface="Gulim"/>
                <a:cs typeface="Gulim"/>
              </a:rPr>
              <a:t>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tuỳ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Batang"/>
                <a:cs typeface="Batang"/>
              </a:rPr>
              <a:t> FILLFACTOR </a:t>
            </a:r>
            <a:r>
              <a:rPr lang="en-US" altLang="ko-KR" dirty="0" err="1">
                <a:latin typeface="Times New Roman" pitchFamily="18" charset="0"/>
                <a:ea typeface="Batang"/>
                <a:cs typeface="Batang"/>
              </a:rPr>
              <a:t>khi</a:t>
            </a:r>
            <a:r>
              <a:rPr lang="en-US" altLang="ko-KR" dirty="0">
                <a:latin typeface="Times New Roman" pitchFamily="18" charset="0"/>
                <a:ea typeface="Batang"/>
                <a:cs typeface="Batang"/>
              </a:rPr>
              <a:t> </a:t>
            </a:r>
            <a:r>
              <a:rPr lang="en-US" altLang="ko-KR" dirty="0" err="1">
                <a:latin typeface="Times New Roman" pitchFamily="18" charset="0"/>
                <a:ea typeface="Batang"/>
                <a:cs typeface="Batang"/>
              </a:rPr>
              <a:t>t</a:t>
            </a:r>
            <a:r>
              <a:rPr lang="en-US" altLang="ko-KR" dirty="0" err="1">
                <a:latin typeface="Times New Roman" pitchFamily="18" charset="0"/>
                <a:ea typeface="Gulim"/>
                <a:cs typeface="Gulim"/>
              </a:rPr>
              <a: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a:latin typeface="Times New Roman" pitchFamily="18" charset="0"/>
                <a:ea typeface="Batang"/>
                <a:cs typeface="Batang"/>
              </a:rPr>
              <a:t>clustered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đảm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trống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thích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hàng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chèn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vào</a:t>
            </a:r>
            <a:r>
              <a:rPr lang="en-US" altLang="ko-KR" dirty="0">
                <a:latin typeface="Times New Roman" pitchFamily="18" charset="0"/>
                <a:ea typeface="Gulim"/>
                <a:cs typeface="Gulim"/>
              </a:rPr>
              <a:t>.</a:t>
            </a:r>
            <a:endParaRPr lang="en-US" altLang="ko-KR" dirty="0">
              <a:latin typeface="Times New Roman" pitchFamily="18" charset="0"/>
              <a:ea typeface="Batang"/>
              <a:cs typeface="Batang"/>
            </a:endParaRP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61</a:t>
            </a:fld>
            <a:endParaRPr lang="en-US"/>
          </a:p>
        </p:txBody>
      </p:sp>
    </p:spTree>
    <p:extLst>
      <p:ext uri="{BB962C8B-B14F-4D97-AF65-F5344CB8AC3E}">
        <p14:creationId xmlns:p14="http://schemas.microsoft.com/office/powerpoint/2010/main" val="523617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lnSpcReduction="1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imes New Roman" pitchFamily="18" charset="0"/>
              </a:rPr>
              <a:t>Chỉ</a:t>
            </a:r>
            <a:r>
              <a:rPr lang="en-US" altLang="en-US" b="1" dirty="0">
                <a:solidFill>
                  <a:schemeClr val="tx2"/>
                </a:solidFill>
                <a:latin typeface="Times New Roman" pitchFamily="18" charset="0"/>
              </a:rPr>
              <a:t> </a:t>
            </a:r>
            <a:r>
              <a:rPr lang="en-US" altLang="en-US" b="1" dirty="0" err="1">
                <a:solidFill>
                  <a:schemeClr val="tx2"/>
                </a:solidFill>
                <a:latin typeface="Times New Roman" pitchFamily="18" charset="0"/>
              </a:rPr>
              <a:t>mục</a:t>
            </a:r>
            <a:r>
              <a:rPr lang="en-US" altLang="en-US" b="1" dirty="0">
                <a:latin typeface="Times New Roman" pitchFamily="18" charset="0"/>
              </a:rPr>
              <a:t> </a:t>
            </a:r>
            <a:r>
              <a:rPr lang="en-US" altLang="en-US" b="1" dirty="0">
                <a:solidFill>
                  <a:schemeClr val="tx2"/>
                </a:solidFill>
                <a:latin typeface="Times New Roman" pitchFamily="18" charset="0"/>
              </a:rPr>
              <a:t>Non-clustered</a:t>
            </a:r>
            <a:r>
              <a:rPr lang="en-US" altLang="en-US" b="1" dirty="0">
                <a:solidFill>
                  <a:schemeClr val="tx2"/>
                </a:solidFill>
                <a:latin typeface="Tahoma" pitchFamily="34" charset="0"/>
              </a:rPr>
              <a:t> </a:t>
            </a:r>
            <a:br>
              <a:rPr lang="en-US" altLang="en-US" b="1" dirty="0">
                <a:solidFill>
                  <a:schemeClr val="tx2"/>
                </a:solidFill>
                <a:latin typeface="Tahoma" pitchFamily="34" charset="0"/>
              </a:rPr>
            </a:b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V</a:t>
            </a:r>
            <a:r>
              <a:rPr lang="en-US" altLang="ko-KR" dirty="0" err="1">
                <a:latin typeface="Times New Roman" pitchFamily="18" charset="0"/>
                <a:ea typeface="Gulim"/>
                <a:cs typeface="Gulim"/>
              </a:rPr>
              <a:t>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a:t>
            </a:r>
            <a:r>
              <a:rPr lang="en-US" altLang="ko-KR" dirty="0">
                <a:latin typeface="Times New Roman" pitchFamily="18" charset="0"/>
                <a:ea typeface="Batang"/>
                <a:cs typeface="Batang"/>
              </a:rPr>
              <a:t>:</a:t>
            </a:r>
          </a:p>
          <a:p>
            <a:pPr>
              <a:spcBef>
                <a:spcPct val="0"/>
              </a:spcBef>
              <a:buClr>
                <a:schemeClr val="folHlink"/>
              </a:buClr>
              <a:buSzTx/>
              <a:buNone/>
            </a:pPr>
            <a:r>
              <a:rPr lang="en-US" altLang="ko-KR" dirty="0">
                <a:solidFill>
                  <a:schemeClr val="hlink"/>
                </a:solidFill>
                <a:latin typeface="Times New Roman" pitchFamily="18" charset="0"/>
                <a:ea typeface="Gulim"/>
                <a:cs typeface="Gulim"/>
              </a:rPr>
              <a:t>	</a:t>
            </a:r>
            <a:r>
              <a:rPr lang="en-US" altLang="ko-KR" dirty="0">
                <a:latin typeface="Times New Roman" pitchFamily="18" charset="0"/>
                <a:ea typeface="Gulim"/>
                <a:cs typeface="Gulim"/>
              </a:rPr>
              <a:t>CREATE NONCLUSTERED INDEX </a:t>
            </a:r>
            <a:r>
              <a:rPr lang="en-US" altLang="ko-KR" dirty="0" err="1">
                <a:latin typeface="Times New Roman" pitchFamily="18" charset="0"/>
                <a:ea typeface="Gulim"/>
                <a:cs typeface="Gulim"/>
              </a:rPr>
              <a:t>NCLINDX_ordnum</a:t>
            </a:r>
            <a:r>
              <a:rPr lang="en-US" altLang="ko-KR" dirty="0">
                <a:latin typeface="Times New Roman" pitchFamily="18" charset="0"/>
                <a:ea typeface="Gulim"/>
                <a:cs typeface="Gulim"/>
              </a:rPr>
              <a:t> </a:t>
            </a:r>
          </a:p>
          <a:p>
            <a:pPr>
              <a:spcBef>
                <a:spcPct val="0"/>
              </a:spcBef>
              <a:buClr>
                <a:schemeClr val="folHlink"/>
              </a:buClr>
              <a:buSzTx/>
              <a:buNone/>
            </a:pPr>
            <a:r>
              <a:rPr lang="en-US" altLang="ko-KR" dirty="0">
                <a:latin typeface="Times New Roman" pitchFamily="18" charset="0"/>
                <a:ea typeface="Gulim"/>
                <a:cs typeface="Gulim"/>
              </a:rPr>
              <a:t>		ON sales (</a:t>
            </a:r>
            <a:r>
              <a:rPr lang="en-US" altLang="ko-KR" dirty="0" err="1">
                <a:latin typeface="Times New Roman" pitchFamily="18" charset="0"/>
                <a:ea typeface="Gulim"/>
                <a:cs typeface="Gulim"/>
              </a:rPr>
              <a:t>ord_num</a:t>
            </a:r>
            <a:r>
              <a:rPr lang="en-US" altLang="ko-KR" dirty="0">
                <a:latin typeface="Times New Roman" pitchFamily="18" charset="0"/>
                <a:ea typeface="Gulim"/>
                <a:cs typeface="Gulim"/>
              </a:rPr>
              <a:t>)</a:t>
            </a:r>
            <a:r>
              <a:rPr lang="en-US" altLang="ko-KR" dirty="0">
                <a:latin typeface="Times New Roman" pitchFamily="18" charset="0"/>
                <a:ea typeface="Batang"/>
                <a:cs typeface="Batang"/>
              </a:rPr>
              <a:t> </a:t>
            </a:r>
          </a:p>
          <a:p>
            <a:pPr>
              <a:spcBef>
                <a:spcPct val="0"/>
              </a:spcBef>
              <a:buClr>
                <a:schemeClr val="folHlink"/>
              </a:buClr>
              <a:buSzTx/>
              <a:buNone/>
            </a:pPr>
            <a:r>
              <a:rPr lang="en-US" altLang="ko-KR" dirty="0">
                <a:latin typeface="Times New Roman" pitchFamily="18" charset="0"/>
                <a:ea typeface="Batang"/>
                <a:cs typeface="Batang"/>
              </a:rPr>
              <a:t>-------------------------------------------</a:t>
            </a:r>
          </a:p>
          <a:p>
            <a:pPr algn="just">
              <a:spcBef>
                <a:spcPct val="0"/>
              </a:spcBef>
              <a:buClr>
                <a:schemeClr val="folHlink"/>
              </a:buClr>
            </a:pPr>
            <a:r>
              <a:rPr lang="en-US" altLang="ko-KR" dirty="0" err="1">
                <a:latin typeface="Times New Roman" pitchFamily="18" charset="0"/>
                <a:ea typeface="Batang"/>
                <a:cs typeface="Batang"/>
              </a:rPr>
              <a:t>Ch</a:t>
            </a:r>
            <a:r>
              <a:rPr lang="en-US" altLang="ko-KR" dirty="0" err="1">
                <a:latin typeface="Times New Roman" pitchFamily="18" charset="0"/>
                <a:ea typeface="Gulim"/>
                <a:cs typeface="Gulim"/>
              </a:rPr>
              <a:t>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thêm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thiết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đòi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hỏi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trì</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thêm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đó</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Batang"/>
                <a:cs typeface="Batang"/>
              </a:rPr>
              <a:t>M</a:t>
            </a:r>
            <a:r>
              <a:rPr lang="en-US" altLang="ko-KR" dirty="0" err="1">
                <a:latin typeface="Times New Roman" pitchFamily="18" charset="0"/>
                <a:ea typeface="Gulim"/>
                <a:cs typeface="Gulim"/>
              </a:rPr>
              <a:t>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thường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xuyên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xuất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Batang"/>
                <a:cs typeface="Batang"/>
              </a:rPr>
              <a:t>.</a:t>
            </a:r>
          </a:p>
          <a:p>
            <a:pPr algn="just">
              <a:spcBef>
                <a:spcPct val="0"/>
              </a:spcBef>
              <a:buClr>
                <a:schemeClr val="folHlink"/>
              </a:buClr>
            </a:pPr>
            <a:r>
              <a:rPr lang="en-US" altLang="ko-KR" dirty="0">
                <a:latin typeface="Times New Roman" pitchFamily="18" charset="0"/>
                <a:ea typeface="Gulim"/>
                <a:cs typeface="Gulim"/>
              </a:rPr>
              <a:t>Ở </a:t>
            </a:r>
            <a:r>
              <a:rPr lang="en-US" altLang="ko-KR" dirty="0" err="1">
                <a:latin typeface="Times New Roman" pitchFamily="18" charset="0"/>
                <a:ea typeface="Gulim"/>
                <a:cs typeface="Gulim"/>
              </a:rPr>
              <a:t>chế</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độ</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CREATE INDEX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non-clustered.</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62</a:t>
            </a:fld>
            <a:endParaRPr lang="en-US"/>
          </a:p>
        </p:txBody>
      </p:sp>
    </p:spTree>
    <p:extLst>
      <p:ext uri="{BB962C8B-B14F-4D97-AF65-F5344CB8AC3E}">
        <p14:creationId xmlns:p14="http://schemas.microsoft.com/office/powerpoint/2010/main" val="9235348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Đặc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trưng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của</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Clustered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non-clustered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tổ</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phép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lặp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lại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63</a:t>
            </a:fld>
            <a:endParaRPr lang="en-US"/>
          </a:p>
        </p:txBody>
      </p:sp>
    </p:spTree>
    <p:extLst>
      <p:ext uri="{BB962C8B-B14F-4D97-AF65-F5344CB8AC3E}">
        <p14:creationId xmlns:p14="http://schemas.microsoft.com/office/powerpoint/2010/main" val="5064001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Tạo</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lập</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số</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phức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hợp</a:t>
            </a:r>
            <a:endParaRPr lang="en-US"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Batang"/>
                <a:cs typeface="Batang"/>
              </a:rPr>
              <a:t>T</a:t>
            </a:r>
            <a:r>
              <a:rPr lang="en-US" altLang="ko-KR" dirty="0" err="1">
                <a:latin typeface="Times New Roman" pitchFamily="18" charset="0"/>
                <a:ea typeface="Gulim"/>
                <a:cs typeface="Gulim"/>
              </a:rPr>
              <a: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phức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hai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thường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xuyên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như</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nhóm</a:t>
            </a:r>
            <a:r>
              <a:rPr lang="en-US" altLang="ko-KR" dirty="0">
                <a:latin typeface="Times New Roman" pitchFamily="18" charset="0"/>
                <a:ea typeface="Batang"/>
                <a:cs typeface="Batang"/>
              </a:rPr>
              <a:t>.</a:t>
            </a:r>
          </a:p>
          <a:p>
            <a:pPr algn="just">
              <a:spcBef>
                <a:spcPct val="0"/>
              </a:spcBef>
              <a:buClr>
                <a:schemeClr val="folHlink"/>
              </a:buClr>
            </a:pPr>
            <a:r>
              <a:rPr lang="en-US" altLang="ko-KR" dirty="0" err="1">
                <a:latin typeface="Times New Roman" pitchFamily="18" charset="0"/>
                <a:ea typeface="Gulim"/>
                <a:cs typeface="Gulim"/>
              </a:rPr>
              <a:t>Xác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sách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phức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a:t>
            </a:r>
          </a:p>
          <a:p>
            <a:pPr algn="just">
              <a:spcBef>
                <a:spcPct val="0"/>
              </a:spcBef>
              <a:buClr>
                <a:schemeClr val="folHlink"/>
              </a:buClr>
            </a:pPr>
            <a:r>
              <a:rPr lang="en-US" altLang="ko-KR" dirty="0" err="1">
                <a:latin typeface="Times New Roman" pitchFamily="18" charset="0"/>
                <a:ea typeface="Gulim"/>
                <a:cs typeface="Gulim"/>
              </a:rPr>
              <a:t>Thứ</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lượng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tổ</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ảnh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hưởng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đến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sự</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a:t>
            </a:r>
          </a:p>
          <a:p>
            <a:pPr algn="just">
              <a:spcBef>
                <a:spcPct val="0"/>
              </a:spcBef>
              <a:buClr>
                <a:schemeClr val="folHlink"/>
              </a:buClr>
            </a:pPr>
            <a:r>
              <a:rPr lang="en-GB" altLang="ko-KR" b="1" dirty="0" err="1">
                <a:solidFill>
                  <a:srgbClr val="FF0000"/>
                </a:solidFill>
                <a:latin typeface="Times New Roman" pitchFamily="18" charset="0"/>
                <a:ea typeface="Batang"/>
                <a:cs typeface="Batang"/>
              </a:rPr>
              <a:t>Xem</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thông</a:t>
            </a:r>
            <a:r>
              <a:rPr lang="en-GB" altLang="ko-KR" b="1" dirty="0">
                <a:solidFill>
                  <a:srgbClr val="FF0000"/>
                </a:solidFill>
                <a:latin typeface="Times New Roman" pitchFamily="18" charset="0"/>
                <a:ea typeface="Batang"/>
                <a:cs typeface="Batang"/>
              </a:rPr>
              <a:t> tin </a:t>
            </a:r>
            <a:r>
              <a:rPr lang="en-GB" altLang="ko-KR" b="1" dirty="0" err="1">
                <a:solidFill>
                  <a:srgbClr val="FF0000"/>
                </a:solidFill>
                <a:latin typeface="Times New Roman" pitchFamily="18" charset="0"/>
                <a:ea typeface="Batang"/>
                <a:cs typeface="Batang"/>
              </a:rPr>
              <a:t>các</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chỉ</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mục</a:t>
            </a:r>
            <a:r>
              <a:rPr lang="en-GB" altLang="ko-KR" b="1" dirty="0">
                <a:solidFill>
                  <a:srgbClr val="FF0000"/>
                </a:solidFill>
                <a:latin typeface="Times New Roman" pitchFamily="18" charset="0"/>
                <a:ea typeface="Batang"/>
                <a:cs typeface="Batang"/>
              </a:rPr>
              <a:t> </a:t>
            </a:r>
            <a:r>
              <a:rPr lang="en-GB" altLang="ko-KR" b="1" dirty="0" err="1">
                <a:solidFill>
                  <a:srgbClr val="FF0000"/>
                </a:solidFill>
                <a:latin typeface="Times New Roman" pitchFamily="18" charset="0"/>
                <a:ea typeface="Batang"/>
                <a:cs typeface="Batang"/>
              </a:rPr>
              <a:t>trên</a:t>
            </a:r>
            <a:r>
              <a:rPr lang="en-GB" altLang="ko-KR" b="1" dirty="0">
                <a:solidFill>
                  <a:srgbClr val="FF0000"/>
                </a:solidFill>
                <a:latin typeface="Times New Roman" pitchFamily="18" charset="0"/>
                <a:ea typeface="Batang"/>
                <a:cs typeface="Batang"/>
              </a:rPr>
              <a:t> 1 </a:t>
            </a:r>
            <a:r>
              <a:rPr lang="en-GB" altLang="ko-KR" b="1" dirty="0" err="1">
                <a:solidFill>
                  <a:srgbClr val="FF0000"/>
                </a:solidFill>
                <a:latin typeface="Times New Roman" pitchFamily="18" charset="0"/>
                <a:ea typeface="Batang"/>
                <a:cs typeface="Batang"/>
              </a:rPr>
              <a:t>bảng</a:t>
            </a:r>
            <a:r>
              <a:rPr lang="en-GB" altLang="ko-KR" b="1" dirty="0">
                <a:solidFill>
                  <a:srgbClr val="FF0000"/>
                </a:solidFill>
                <a:latin typeface="Times New Roman" pitchFamily="18" charset="0"/>
                <a:ea typeface="Batang"/>
                <a:cs typeface="Batang"/>
              </a:rPr>
              <a:t>:</a:t>
            </a:r>
          </a:p>
          <a:p>
            <a:pPr algn="just">
              <a:spcBef>
                <a:spcPct val="0"/>
              </a:spcBef>
              <a:buClr>
                <a:schemeClr val="folHlink"/>
              </a:buClr>
              <a:buSzTx/>
              <a:buNone/>
            </a:pPr>
            <a:r>
              <a:rPr lang="en-US" altLang="ko-KR" dirty="0">
                <a:solidFill>
                  <a:schemeClr val="hlink"/>
                </a:solidFill>
                <a:latin typeface="Times New Roman" pitchFamily="18" charset="0"/>
                <a:ea typeface="Gulim"/>
                <a:cs typeface="Gulim"/>
              </a:rPr>
              <a:t>		</a:t>
            </a:r>
            <a:r>
              <a:rPr lang="en-US" altLang="ko-KR" b="1" dirty="0" err="1">
                <a:latin typeface="Times New Roman" pitchFamily="18" charset="0"/>
                <a:ea typeface="Gulim"/>
                <a:cs typeface="Gulim"/>
              </a:rPr>
              <a:t>sp_helpindex</a:t>
            </a:r>
            <a:r>
              <a:rPr lang="en-US" altLang="ko-KR" b="1" dirty="0">
                <a:latin typeface="Times New Roman" pitchFamily="18" charset="0"/>
                <a:ea typeface="Gulim"/>
                <a:cs typeface="Gulim"/>
              </a:rPr>
              <a:t> &lt;</a:t>
            </a:r>
            <a:r>
              <a:rPr lang="en-US" altLang="ko-KR" b="1" dirty="0" err="1">
                <a:latin typeface="Times New Roman" pitchFamily="18" charset="0"/>
                <a:ea typeface="Gulim"/>
                <a:cs typeface="Gulim"/>
              </a:rPr>
              <a:t>Table_name</a:t>
            </a:r>
            <a:r>
              <a:rPr lang="en-US" altLang="ko-KR" b="1" dirty="0">
                <a:latin typeface="Times New Roman" pitchFamily="18" charset="0"/>
                <a:ea typeface="Gulim"/>
                <a:cs typeface="Gulim"/>
              </a:rPr>
              <a:t>&gt;</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64</a:t>
            </a:fld>
            <a:endParaRPr lang="en-US"/>
          </a:p>
        </p:txBody>
      </p:sp>
    </p:spTree>
    <p:extLst>
      <p:ext uri="{BB962C8B-B14F-4D97-AF65-F5344CB8AC3E}">
        <p14:creationId xmlns:p14="http://schemas.microsoft.com/office/powerpoint/2010/main" val="4510488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lnSpcReduction="10000"/>
          </a:bodyPr>
          <a:lstStyle/>
          <a:p>
            <a:pPr algn="just">
              <a:spcBef>
                <a:spcPct val="0"/>
              </a:spcBef>
              <a:buClr>
                <a:schemeClr val="folHlink"/>
              </a:buClr>
              <a:buFont typeface="Wingdings" panose="05000000000000000000" pitchFamily="2" charset="2"/>
              <a:buChar char="v"/>
            </a:pPr>
            <a:r>
              <a:rPr lang="en-US" altLang="en-US" b="1" dirty="0">
                <a:solidFill>
                  <a:schemeClr val="tx2"/>
                </a:solidFill>
                <a:latin typeface="Tahoma" pitchFamily="34" charset="0"/>
              </a:rPr>
              <a:t> </a:t>
            </a:r>
            <a:r>
              <a:rPr lang="en-US" altLang="en-US" b="1" dirty="0" err="1">
                <a:solidFill>
                  <a:schemeClr val="tx2"/>
                </a:solidFill>
                <a:latin typeface="Tahoma" pitchFamily="34" charset="0"/>
              </a:rPr>
              <a:t>Ứng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dụng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trong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tìm</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kiếm</a:t>
            </a:r>
            <a:r>
              <a:rPr lang="en-US" altLang="en-US" b="1" dirty="0">
                <a:solidFill>
                  <a:schemeClr val="tx2"/>
                </a:solidFill>
                <a:latin typeface="Tahoma" pitchFamily="34" charset="0"/>
              </a:rPr>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a:latin typeface="Times New Roman" pitchFamily="18" charset="0"/>
                <a:ea typeface="Gulim"/>
                <a:cs typeface="Gulim"/>
              </a:rPr>
              <a:t>SQL Server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thuật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gồm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Kỹ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thuật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bắt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buộc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chọn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cụ</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a:t>
            </a:r>
          </a:p>
          <a:p>
            <a:pPr algn="just">
              <a:spcBef>
                <a:spcPct val="0"/>
              </a:spcBef>
              <a:buClr>
                <a:schemeClr val="folHlink"/>
              </a:buClr>
            </a:pPr>
            <a:r>
              <a:rPr lang="en-US" altLang="ko-KR" dirty="0" err="1">
                <a:latin typeface="Times New Roman" pitchFamily="18" charset="0"/>
                <a:ea typeface="Batang"/>
                <a:cs typeface="Batang"/>
              </a:rPr>
              <a:t>C</a:t>
            </a:r>
            <a:r>
              <a:rPr lang="en-US" altLang="ko-KR" dirty="0" err="1">
                <a:latin typeface="Times New Roman" pitchFamily="18" charset="0"/>
                <a:ea typeface="Gulim"/>
                <a:cs typeface="Gulim"/>
              </a:rPr>
              <a:t>ú</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pháp</a:t>
            </a:r>
            <a:r>
              <a:rPr lang="en-US" altLang="ko-KR" dirty="0">
                <a:latin typeface="Times New Roman" pitchFamily="18" charset="0"/>
                <a:ea typeface="Batang"/>
                <a:cs typeface="Batang"/>
              </a:rPr>
              <a:t>:</a:t>
            </a:r>
          </a:p>
          <a:p>
            <a:pPr algn="just">
              <a:spcBef>
                <a:spcPct val="0"/>
              </a:spcBef>
              <a:buClr>
                <a:schemeClr val="folHlink"/>
              </a:buClr>
              <a:buSzTx/>
              <a:buNone/>
            </a:pPr>
            <a:r>
              <a:rPr lang="en-US" altLang="ko-KR" dirty="0">
                <a:latin typeface="Times New Roman" pitchFamily="18" charset="0"/>
                <a:ea typeface="Batang"/>
                <a:cs typeface="Batang"/>
              </a:rPr>
              <a:t>		</a:t>
            </a:r>
            <a:r>
              <a:rPr lang="en-US" altLang="ko-KR" dirty="0">
                <a:latin typeface="Times New Roman" pitchFamily="18" charset="0"/>
                <a:ea typeface="Gulim"/>
                <a:cs typeface="Gulim"/>
              </a:rPr>
              <a:t>(INDEX=</a:t>
            </a:r>
            <a:r>
              <a:rPr lang="en-US" altLang="ko-KR" dirty="0" err="1">
                <a:latin typeface="Times New Roman" pitchFamily="18" charset="0"/>
                <a:ea typeface="Gulim"/>
                <a:cs typeface="Gulim"/>
              </a:rPr>
              <a:t>index_name</a:t>
            </a:r>
            <a:r>
              <a:rPr lang="en-US" altLang="ko-KR" dirty="0">
                <a:latin typeface="Times New Roman" pitchFamily="18" charset="0"/>
                <a:ea typeface="Gulim"/>
                <a:cs typeface="Gulim"/>
              </a:rPr>
              <a:t>)</a:t>
            </a:r>
            <a:r>
              <a:rPr lang="en-US" altLang="ko-KR" dirty="0">
                <a:latin typeface="Times New Roman" pitchFamily="18" charset="0"/>
                <a:ea typeface="Batang"/>
                <a:cs typeface="Batang"/>
              </a:rPr>
              <a:t> </a:t>
            </a:r>
          </a:p>
          <a:p>
            <a:pPr algn="just">
              <a:spcBef>
                <a:spcPct val="0"/>
              </a:spcBef>
              <a:buClr>
                <a:schemeClr val="folHlink"/>
              </a:buClr>
            </a:pPr>
            <a:r>
              <a:rPr lang="en-US" altLang="ko-KR" dirty="0" err="1">
                <a:latin typeface="Times New Roman" pitchFamily="18" charset="0"/>
                <a:ea typeface="Batang"/>
                <a:cs typeface="Batang"/>
              </a:rPr>
              <a:t>V</a:t>
            </a:r>
            <a:r>
              <a:rPr lang="en-US" altLang="ko-KR" dirty="0" err="1">
                <a:latin typeface="Times New Roman" pitchFamily="18" charset="0"/>
                <a:ea typeface="Gulim"/>
                <a:cs typeface="Gulim"/>
              </a:rPr>
              <a:t>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a:t>
            </a:r>
            <a:r>
              <a:rPr lang="en-US" altLang="ko-KR" dirty="0">
                <a:latin typeface="Times New Roman" pitchFamily="18" charset="0"/>
                <a:ea typeface="Batang"/>
                <a:cs typeface="Batang"/>
              </a:rPr>
              <a:t>:</a:t>
            </a:r>
          </a:p>
          <a:p>
            <a:pPr>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SELECT * FROM sales [</a:t>
            </a:r>
            <a:r>
              <a:rPr lang="en-GB" altLang="ko-KR" b="1" dirty="0">
                <a:solidFill>
                  <a:srgbClr val="FF0000"/>
                </a:solidFill>
                <a:latin typeface="Times New Roman" pitchFamily="18" charset="0"/>
                <a:ea typeface="Gulim"/>
                <a:cs typeface="Gulim"/>
              </a:rPr>
              <a:t>with</a:t>
            </a:r>
            <a:r>
              <a:rPr lang="en-GB" altLang="ko-KR" dirty="0">
                <a:latin typeface="Times New Roman" pitchFamily="18" charset="0"/>
                <a:ea typeface="Gulim"/>
                <a:cs typeface="Gulim"/>
              </a:rPr>
              <a:t> (</a:t>
            </a:r>
            <a:r>
              <a:rPr lang="en-GB" altLang="ko-KR" b="1" dirty="0">
                <a:solidFill>
                  <a:schemeClr val="accent2"/>
                </a:solidFill>
                <a:latin typeface="Times New Roman" pitchFamily="18" charset="0"/>
                <a:ea typeface="Gulim"/>
                <a:cs typeface="Gulim"/>
              </a:rPr>
              <a:t>INDEX =</a:t>
            </a:r>
            <a:r>
              <a:rPr lang="en-GB" altLang="ko-KR" b="1" dirty="0" err="1">
                <a:solidFill>
                  <a:schemeClr val="accent2"/>
                </a:solidFill>
                <a:latin typeface="Times New Roman" pitchFamily="18" charset="0"/>
                <a:ea typeface="Gulim"/>
                <a:cs typeface="Gulim"/>
              </a:rPr>
              <a:t>nclindx_ordnum</a:t>
            </a:r>
            <a:r>
              <a:rPr lang="en-GB" altLang="ko-KR" dirty="0">
                <a:latin typeface="Times New Roman" pitchFamily="18" charset="0"/>
                <a:ea typeface="Gulim"/>
                <a:cs typeface="Gulim"/>
              </a:rPr>
              <a:t>)] </a:t>
            </a:r>
            <a:endParaRPr lang="en-GB" altLang="ko-KR" dirty="0">
              <a:latin typeface="Times New Roman" pitchFamily="18" charset="0"/>
              <a:ea typeface="Batang"/>
              <a:cs typeface="Batang"/>
            </a:endParaRPr>
          </a:p>
          <a:p>
            <a:pPr>
              <a:spcBef>
                <a:spcPct val="0"/>
              </a:spcBef>
              <a:buClr>
                <a:schemeClr val="folHlink"/>
              </a:buClr>
              <a:buSzTx/>
              <a:buNone/>
            </a:pPr>
            <a:r>
              <a:rPr lang="en-US" altLang="ko-KR" dirty="0">
                <a:latin typeface="Times New Roman" pitchFamily="18" charset="0"/>
                <a:ea typeface="Gulim"/>
                <a:cs typeface="Gulim"/>
              </a:rPr>
              <a:t>		WHERE </a:t>
            </a:r>
            <a:r>
              <a:rPr lang="en-US" altLang="ko-KR" dirty="0" err="1">
                <a:latin typeface="Times New Roman" pitchFamily="18" charset="0"/>
                <a:ea typeface="Gulim"/>
                <a:cs typeface="Gulim"/>
              </a:rPr>
              <a:t>ord_num</a:t>
            </a:r>
            <a:r>
              <a:rPr lang="en-US" altLang="ko-KR" dirty="0">
                <a:latin typeface="Times New Roman" pitchFamily="18" charset="0"/>
                <a:ea typeface="Gulim"/>
                <a:cs typeface="Gulim"/>
              </a:rPr>
              <a:t> = ‘P3087a’</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65</a:t>
            </a:fld>
            <a:endParaRPr lang="en-US"/>
          </a:p>
        </p:txBody>
      </p:sp>
    </p:spTree>
    <p:extLst>
      <p:ext uri="{BB962C8B-B14F-4D97-AF65-F5344CB8AC3E}">
        <p14:creationId xmlns:p14="http://schemas.microsoft.com/office/powerpoint/2010/main" val="19572995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fontScale="85000" lnSpcReduction="20000"/>
          </a:bodyPr>
          <a:lstStyle/>
          <a:p>
            <a:pPr>
              <a:spcBef>
                <a:spcPct val="0"/>
              </a:spcBef>
              <a:buClr>
                <a:schemeClr val="folHlink"/>
              </a:buClr>
              <a:buFont typeface="Wingdings" panose="05000000000000000000" pitchFamily="2" charset="2"/>
              <a:buChar char="v"/>
            </a:pPr>
            <a:r>
              <a:rPr lang="en-US" altLang="en-US" sz="2800" b="1" dirty="0" err="1">
                <a:solidFill>
                  <a:schemeClr val="tx2"/>
                </a:solidFill>
                <a:latin typeface="Tahoma" pitchFamily="34" charset="0"/>
              </a:rPr>
              <a:t>Xoá</a:t>
            </a:r>
            <a:r>
              <a:rPr lang="en-US" altLang="en-US" sz="2800" b="1" dirty="0">
                <a:solidFill>
                  <a:schemeClr val="tx2"/>
                </a:solidFill>
                <a:latin typeface="Tahoma" pitchFamily="34" charset="0"/>
              </a:rPr>
              <a:t> </a:t>
            </a:r>
            <a:r>
              <a:rPr lang="en-US" altLang="en-US" sz="2800" b="1" dirty="0" err="1">
                <a:solidFill>
                  <a:schemeClr val="tx2"/>
                </a:solidFill>
                <a:latin typeface="Tahoma" pitchFamily="34" charset="0"/>
              </a:rPr>
              <a:t>các</a:t>
            </a:r>
            <a:r>
              <a:rPr lang="en-US" altLang="en-US" sz="2800" b="1" dirty="0">
                <a:solidFill>
                  <a:schemeClr val="tx2"/>
                </a:solidFill>
                <a:latin typeface="Tahoma" pitchFamily="34" charset="0"/>
              </a:rPr>
              <a:t> </a:t>
            </a:r>
            <a:r>
              <a:rPr lang="en-US" altLang="en-US" sz="2800" b="1" dirty="0" err="1">
                <a:solidFill>
                  <a:schemeClr val="tx2"/>
                </a:solidFill>
                <a:latin typeface="Tahoma" pitchFamily="34" charset="0"/>
              </a:rPr>
              <a:t>chỉ</a:t>
            </a:r>
            <a:r>
              <a:rPr lang="en-US" altLang="en-US" sz="2800" b="1" dirty="0">
                <a:solidFill>
                  <a:schemeClr val="tx2"/>
                </a:solidFill>
                <a:latin typeface="Tahoma" pitchFamily="34" charset="0"/>
              </a:rPr>
              <a:t> </a:t>
            </a:r>
            <a:r>
              <a:rPr lang="en-US" altLang="en-US" sz="2800" b="1" dirty="0" err="1">
                <a:solidFill>
                  <a:schemeClr val="tx2"/>
                </a:solidFill>
                <a:latin typeface="Tahoma" pitchFamily="34" charset="0"/>
              </a:rPr>
              <a:t>mục</a:t>
            </a:r>
            <a:r>
              <a:rPr lang="en-US" altLang="en-US" sz="2800" b="1" dirty="0">
                <a:solidFill>
                  <a:schemeClr val="tx2"/>
                </a:solidFill>
                <a:latin typeface="Tahoma" pitchFamily="34" charset="0"/>
              </a:rPr>
              <a:t/>
            </a:r>
            <a:br>
              <a:rPr lang="en-US" altLang="en-US" sz="2800" b="1" dirty="0">
                <a:solidFill>
                  <a:schemeClr val="tx2"/>
                </a:solidFill>
                <a:latin typeface="Tahoma" pitchFamily="34" charset="0"/>
              </a:rPr>
            </a:br>
            <a:endParaRPr lang="en-GB" altLang="ko-KR" sz="2800" dirty="0">
              <a:latin typeface="Times New Roman" pitchFamily="18" charset="0"/>
              <a:ea typeface="Batang"/>
              <a:cs typeface="Batang"/>
            </a:endParaRPr>
          </a:p>
          <a:p>
            <a:pPr algn="just">
              <a:spcBef>
                <a:spcPct val="0"/>
              </a:spcBef>
              <a:buClr>
                <a:schemeClr val="folHlink"/>
              </a:buClr>
            </a:pPr>
            <a:r>
              <a:rPr lang="en-GB" altLang="ko-KR" dirty="0" err="1">
                <a:latin typeface="Times New Roman" pitchFamily="18" charset="0"/>
                <a:ea typeface="Batang"/>
                <a:cs typeface="Batang"/>
              </a:rPr>
              <a:t>C</a:t>
            </a:r>
            <a:r>
              <a:rPr lang="en-GB" altLang="ko-KR" dirty="0" err="1">
                <a:latin typeface="Times New Roman" pitchFamily="18" charset="0"/>
                <a:ea typeface="Gulim"/>
                <a:cs typeface="Gulim"/>
              </a:rPr>
              <a:t>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không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còn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cần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thiết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có</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thể</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bị</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xoá</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khỏi</a:t>
            </a:r>
            <a:r>
              <a:rPr lang="en-GB" altLang="ko-KR" dirty="0">
                <a:latin typeface="Times New Roman" pitchFamily="18" charset="0"/>
                <a:ea typeface="Gulim"/>
                <a:cs typeface="Gulim"/>
              </a:rPr>
              <a:t> CSDL </a:t>
            </a:r>
            <a:r>
              <a:rPr lang="en-GB" altLang="ko-KR" dirty="0" err="1">
                <a:latin typeface="Times New Roman" pitchFamily="18" charset="0"/>
                <a:ea typeface="Gulim"/>
                <a:cs typeface="Gulim"/>
              </a:rPr>
              <a:t>để</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giải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phóng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bộ</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nhớ</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bằng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cách</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sử</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dụng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lệnh</a:t>
            </a:r>
            <a:r>
              <a:rPr lang="en-GB" altLang="ko-KR" dirty="0">
                <a:latin typeface="Times New Roman" pitchFamily="18" charset="0"/>
                <a:ea typeface="Gulim"/>
                <a:cs typeface="Gulim"/>
              </a:rPr>
              <a:t> </a:t>
            </a:r>
            <a:r>
              <a:rPr lang="en-GB" altLang="ko-KR" dirty="0">
                <a:latin typeface="Times New Roman" pitchFamily="18" charset="0"/>
                <a:ea typeface="Batang"/>
                <a:cs typeface="Batang"/>
              </a:rPr>
              <a:t>DROP INDEX. </a:t>
            </a:r>
          </a:p>
          <a:p>
            <a:pPr algn="just">
              <a:spcBef>
                <a:spcPct val="0"/>
              </a:spcBef>
              <a:buClr>
                <a:schemeClr val="folHlink"/>
              </a:buClr>
            </a:pPr>
            <a:r>
              <a:rPr lang="en-GB" altLang="ko-KR" dirty="0" err="1">
                <a:latin typeface="Times New Roman" pitchFamily="18" charset="0"/>
                <a:ea typeface="Batang"/>
                <a:cs typeface="Batang"/>
              </a:rPr>
              <a:t>C</a:t>
            </a:r>
            <a:r>
              <a:rPr lang="en-GB" altLang="ko-KR" dirty="0" err="1">
                <a:latin typeface="Times New Roman" pitchFamily="18" charset="0"/>
                <a:ea typeface="Gulim"/>
                <a:cs typeface="Gulim"/>
              </a:rPr>
              <a:t>ú</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pháp</a:t>
            </a:r>
            <a:r>
              <a:rPr lang="en-GB" altLang="ko-KR" dirty="0">
                <a:latin typeface="Times New Roman" pitchFamily="18" charset="0"/>
                <a:ea typeface="Batang"/>
                <a:cs typeface="Batang"/>
              </a:rPr>
              <a:t>:</a:t>
            </a:r>
          </a:p>
          <a:p>
            <a:pPr algn="just">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DROP INDEX </a:t>
            </a:r>
            <a:r>
              <a:rPr lang="en-GB" altLang="ko-KR" dirty="0" err="1">
                <a:latin typeface="Times New Roman" pitchFamily="18" charset="0"/>
                <a:ea typeface="Gulim"/>
                <a:cs typeface="Gulim"/>
              </a:rPr>
              <a:t>table_name.index_name</a:t>
            </a:r>
            <a:endParaRPr lang="en-GB" altLang="ko-KR" dirty="0">
              <a:latin typeface="Times New Roman" pitchFamily="18" charset="0"/>
              <a:ea typeface="Batang"/>
              <a:cs typeface="Batang"/>
            </a:endParaRPr>
          </a:p>
          <a:p>
            <a:pPr algn="just">
              <a:spcBef>
                <a:spcPct val="0"/>
              </a:spcBef>
              <a:buClr>
                <a:schemeClr val="folHlink"/>
              </a:buClr>
              <a:buSzTx/>
              <a:buNone/>
            </a:pPr>
            <a:endParaRPr lang="en-GB" altLang="ko-KR" dirty="0">
              <a:solidFill>
                <a:schemeClr val="hlink"/>
              </a:solidFill>
              <a:latin typeface="Times New Roman" pitchFamily="18" charset="0"/>
              <a:ea typeface="Batang"/>
              <a:cs typeface="Batang"/>
            </a:endParaRPr>
          </a:p>
          <a:p>
            <a:pPr algn="just">
              <a:spcBef>
                <a:spcPct val="0"/>
              </a:spcBef>
              <a:buClr>
                <a:schemeClr val="folHlink"/>
              </a:buClr>
            </a:pPr>
            <a:r>
              <a:rPr lang="en-GB" altLang="ko-KR" dirty="0" err="1">
                <a:latin typeface="Times New Roman" pitchFamily="18" charset="0"/>
                <a:ea typeface="Batang"/>
                <a:cs typeface="Batang"/>
              </a:rPr>
              <a:t>V</a:t>
            </a:r>
            <a:r>
              <a:rPr lang="en-GB" altLang="ko-KR" dirty="0" err="1">
                <a:latin typeface="Times New Roman" pitchFamily="18" charset="0"/>
                <a:ea typeface="Gulim"/>
                <a:cs typeface="Gulim"/>
              </a:rPr>
              <a:t>í</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dụ</a:t>
            </a:r>
            <a:r>
              <a:rPr lang="en-GB" altLang="ko-KR" dirty="0">
                <a:latin typeface="Times New Roman" pitchFamily="18" charset="0"/>
                <a:ea typeface="Batang"/>
                <a:cs typeface="Batang"/>
              </a:rPr>
              <a:t>:</a:t>
            </a:r>
          </a:p>
          <a:p>
            <a:pPr algn="just">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DROP INDEX </a:t>
            </a:r>
            <a:r>
              <a:rPr lang="en-GB" altLang="ko-KR" dirty="0" err="1">
                <a:latin typeface="Times New Roman" pitchFamily="18" charset="0"/>
                <a:ea typeface="Gulim"/>
                <a:cs typeface="Gulim"/>
              </a:rPr>
              <a:t>sales.NCLINDX_ordnum</a:t>
            </a:r>
            <a:endParaRPr lang="en-GB" altLang="ko-KR" dirty="0">
              <a:latin typeface="Times New Roman" pitchFamily="18" charset="0"/>
              <a:ea typeface="Batang"/>
              <a:cs typeface="Batang"/>
            </a:endParaRPr>
          </a:p>
          <a:p>
            <a:pPr algn="just">
              <a:spcBef>
                <a:spcPct val="0"/>
              </a:spcBef>
              <a:buClr>
                <a:schemeClr val="folHlink"/>
              </a:buClr>
              <a:buSzTx/>
              <a:buNone/>
            </a:pPr>
            <a:endParaRPr lang="en-GB" altLang="ko-KR" dirty="0">
              <a:latin typeface="Times New Roman" pitchFamily="18" charset="0"/>
              <a:ea typeface="Batang"/>
              <a:cs typeface="Batang"/>
            </a:endParaRPr>
          </a:p>
          <a:p>
            <a:pPr algn="just">
              <a:spcBef>
                <a:spcPct val="0"/>
              </a:spcBef>
              <a:buClr>
                <a:schemeClr val="folHlink"/>
              </a:buClr>
            </a:pPr>
            <a:r>
              <a:rPr lang="en-US" altLang="ko-KR" dirty="0" err="1">
                <a:latin typeface="Times New Roman" pitchFamily="18" charset="0"/>
                <a:ea typeface="Gulim"/>
                <a:cs typeface="Gulim"/>
              </a:rPr>
              <a:t>Lệnh</a:t>
            </a:r>
            <a:r>
              <a:rPr lang="en-US" altLang="ko-KR" dirty="0">
                <a:latin typeface="Times New Roman" pitchFamily="18" charset="0"/>
                <a:ea typeface="Gulim"/>
                <a:cs typeface="Gulim"/>
              </a:rPr>
              <a:t> DROP INDEX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áp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bởi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ràng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buộc</a:t>
            </a:r>
            <a:r>
              <a:rPr lang="en-US" altLang="ko-KR" dirty="0">
                <a:latin typeface="Times New Roman" pitchFamily="18" charset="0"/>
                <a:ea typeface="Gulim"/>
                <a:cs typeface="Gulim"/>
              </a:rPr>
              <a:t>  PRIMARY KEY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UNIQUE. </a:t>
            </a:r>
          </a:p>
          <a:p>
            <a:pPr algn="just">
              <a:spcBef>
                <a:spcPct val="0"/>
              </a:spcBef>
              <a:buClr>
                <a:schemeClr val="folHlink"/>
              </a:buClr>
            </a:pPr>
            <a:r>
              <a:rPr lang="en-US" altLang="ko-KR" dirty="0">
                <a:latin typeface="Times New Roman" pitchFamily="18" charset="0"/>
                <a:ea typeface="Gulim"/>
                <a:cs typeface="Gulim"/>
              </a:rPr>
              <a:t>DROP INDEX </a:t>
            </a:r>
            <a:r>
              <a:rPr lang="en-US" altLang="ko-KR" dirty="0" err="1">
                <a:latin typeface="Times New Roman" pitchFamily="18" charset="0"/>
                <a:ea typeface="Gulim"/>
                <a:cs typeface="Gulim"/>
              </a:rPr>
              <a:t>cũng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xoá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hệ</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thống</a:t>
            </a:r>
            <a:r>
              <a:rPr lang="en-US" altLang="ko-KR" dirty="0">
                <a:latin typeface="Times New Roman" pitchFamily="18" charset="0"/>
                <a:ea typeface="Gulim"/>
                <a:cs typeface="Gulim"/>
              </a:rPr>
              <a:t>.</a:t>
            </a:r>
            <a:endParaRPr lang="en-US" altLang="ko-KR" dirty="0">
              <a:latin typeface="Times New Roman" pitchFamily="18" charset="0"/>
              <a:ea typeface="Batang"/>
              <a:cs typeface="Batang"/>
            </a:endParaRP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66</a:t>
            </a:fld>
            <a:endParaRPr lang="en-US"/>
          </a:p>
        </p:txBody>
      </p:sp>
    </p:spTree>
    <p:extLst>
      <p:ext uri="{BB962C8B-B14F-4D97-AF65-F5344CB8AC3E}">
        <p14:creationId xmlns:p14="http://schemas.microsoft.com/office/powerpoint/2010/main" val="33118456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fontScale="90000"/>
          </a:bodyPr>
          <a:lstStyle/>
          <a:p>
            <a:pPr>
              <a:lnSpc>
                <a:spcPct val="150000"/>
              </a:lnSpc>
              <a:spcBef>
                <a:spcPts val="0"/>
              </a:spcBef>
              <a:defRPr/>
            </a:pPr>
            <a:r>
              <a:rPr lang="en-US"/>
              <a:t>2.2.2. </a:t>
            </a:r>
            <a:r>
              <a:rPr lang="en-US">
                <a:latin typeface="Tahoma" panose="020B0604030504040204" pitchFamily="34" charset="0"/>
                <a:ea typeface="Tahoma" panose="020B0604030504040204" pitchFamily="34" charset="0"/>
                <a:cs typeface="Tahoma" panose="020B0604030504040204" pitchFamily="34" charset="0"/>
              </a:rPr>
              <a:t>Chỉ mục thông thường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67</a:t>
            </a:fld>
            <a:endParaRPr lang="en-US"/>
          </a:p>
        </p:txBody>
      </p:sp>
      <p:sp>
        <p:nvSpPr>
          <p:cNvPr id="7" name="Rectangle 6"/>
          <p:cNvSpPr/>
          <p:nvPr/>
        </p:nvSpPr>
        <p:spPr>
          <a:xfrm>
            <a:off x="914400" y="2413338"/>
            <a:ext cx="6934200" cy="1477328"/>
          </a:xfrm>
          <a:prstGeom prst="rect">
            <a:avLst/>
          </a:prstGeom>
        </p:spPr>
        <p:txBody>
          <a:bodyPr wrap="square">
            <a:spAutoFit/>
          </a:bodyPr>
          <a:lstStyle/>
          <a:p>
            <a:pPr lvl="1">
              <a:spcBef>
                <a:spcPct val="0"/>
              </a:spcBef>
              <a:buClrTx/>
              <a:buFontTx/>
              <a:buNone/>
            </a:pPr>
            <a:r>
              <a:rPr lang="en-US" altLang="en-US" b="1" dirty="0" err="1">
                <a:latin typeface="Tahoma" pitchFamily="34" charset="0"/>
              </a:rPr>
              <a:t>Sử</a:t>
            </a:r>
            <a:r>
              <a:rPr lang="en-US" altLang="en-US" b="1" dirty="0">
                <a:latin typeface="Tahoma" pitchFamily="34" charset="0"/>
              </a:rPr>
              <a:t> </a:t>
            </a:r>
            <a:r>
              <a:rPr lang="en-US" altLang="en-US" b="1" dirty="0" err="1">
                <a:latin typeface="Tahoma" pitchFamily="34" charset="0"/>
              </a:rPr>
              <a:t>dụng</a:t>
            </a:r>
            <a:r>
              <a:rPr lang="en-US" altLang="en-US" b="1" dirty="0">
                <a:latin typeface="Tahoma" pitchFamily="34" charset="0"/>
              </a:rPr>
              <a:t> Database Engine Tuning Advisor</a:t>
            </a:r>
          </a:p>
          <a:p>
            <a:pPr>
              <a:spcBef>
                <a:spcPct val="0"/>
              </a:spcBef>
              <a:buClrTx/>
              <a:buSzTx/>
              <a:buFontTx/>
              <a:buNone/>
            </a:pPr>
            <a:r>
              <a:rPr lang="en-US" altLang="en-US" dirty="0" err="1">
                <a:latin typeface="Tahoma" pitchFamily="34" charset="0"/>
              </a:rPr>
              <a:t>Sử</a:t>
            </a:r>
            <a:r>
              <a:rPr lang="en-US" altLang="en-US" dirty="0">
                <a:latin typeface="Tahoma" pitchFamily="34" charset="0"/>
              </a:rPr>
              <a:t> </a:t>
            </a:r>
            <a:r>
              <a:rPr lang="en-US" altLang="en-US" dirty="0" err="1">
                <a:latin typeface="Tahoma" pitchFamily="34" charset="0"/>
              </a:rPr>
              <a:t>dụng</a:t>
            </a:r>
            <a:r>
              <a:rPr lang="en-US" altLang="en-US" dirty="0">
                <a:latin typeface="Tahoma" pitchFamily="34" charset="0"/>
              </a:rPr>
              <a:t> Database Engine Tuning Advisor (DTA) </a:t>
            </a:r>
            <a:r>
              <a:rPr lang="en-US" altLang="en-US" dirty="0" err="1">
                <a:latin typeface="Tahoma" pitchFamily="34" charset="0"/>
              </a:rPr>
              <a:t>để</a:t>
            </a:r>
            <a:r>
              <a:rPr lang="en-US" altLang="en-US" dirty="0">
                <a:latin typeface="Tahoma" pitchFamily="34" charset="0"/>
              </a:rPr>
              <a:t> </a:t>
            </a:r>
            <a:r>
              <a:rPr lang="en-US" altLang="en-US" dirty="0" err="1">
                <a:latin typeface="Tahoma" pitchFamily="34" charset="0"/>
              </a:rPr>
              <a:t>biết</a:t>
            </a:r>
            <a:r>
              <a:rPr lang="en-US" altLang="en-US" dirty="0">
                <a:latin typeface="Tahoma" pitchFamily="34" charset="0"/>
              </a:rPr>
              <a:t> </a:t>
            </a:r>
            <a:r>
              <a:rPr lang="en-US" altLang="en-US" dirty="0" err="1">
                <a:latin typeface="Tahoma" pitchFamily="34" charset="0"/>
              </a:rPr>
              <a:t>nên</a:t>
            </a:r>
            <a:r>
              <a:rPr lang="en-US" altLang="en-US" dirty="0">
                <a:latin typeface="Tahoma" pitchFamily="34" charset="0"/>
              </a:rPr>
              <a:t> </a:t>
            </a:r>
            <a:r>
              <a:rPr lang="en-US" altLang="en-US" dirty="0" err="1">
                <a:latin typeface="Tahoma" pitchFamily="34" charset="0"/>
              </a:rPr>
              <a:t>tạo</a:t>
            </a:r>
            <a:r>
              <a:rPr lang="en-US" altLang="en-US" dirty="0">
                <a:latin typeface="Tahoma" pitchFamily="34" charset="0"/>
              </a:rPr>
              <a:t> </a:t>
            </a:r>
            <a:r>
              <a:rPr lang="en-US" altLang="en-US" dirty="0" err="1">
                <a:latin typeface="Tahoma" pitchFamily="34" charset="0"/>
              </a:rPr>
              <a:t>chỉ</a:t>
            </a:r>
            <a:r>
              <a:rPr lang="en-US" altLang="en-US" dirty="0">
                <a:latin typeface="Tahoma" pitchFamily="34" charset="0"/>
              </a:rPr>
              <a:t> </a:t>
            </a:r>
            <a:r>
              <a:rPr lang="en-US" altLang="en-US" dirty="0" err="1">
                <a:latin typeface="Tahoma" pitchFamily="34" charset="0"/>
              </a:rPr>
              <a:t>mục</a:t>
            </a:r>
            <a:r>
              <a:rPr lang="en-US" altLang="en-US" dirty="0">
                <a:latin typeface="Tahoma" pitchFamily="34" charset="0"/>
              </a:rPr>
              <a:t> </a:t>
            </a:r>
            <a:r>
              <a:rPr lang="en-US" altLang="en-US" dirty="0" err="1">
                <a:latin typeface="Tahoma" pitchFamily="34" charset="0"/>
              </a:rPr>
              <a:t>trên</a:t>
            </a:r>
            <a:r>
              <a:rPr lang="en-US" altLang="en-US" dirty="0">
                <a:latin typeface="Tahoma" pitchFamily="34" charset="0"/>
              </a:rPr>
              <a:t> </a:t>
            </a:r>
            <a:r>
              <a:rPr lang="en-US" altLang="en-US" dirty="0" err="1">
                <a:latin typeface="Tahoma" pitchFamily="34" charset="0"/>
              </a:rPr>
              <a:t>cột</a:t>
            </a:r>
            <a:r>
              <a:rPr lang="en-US" altLang="en-US" dirty="0">
                <a:latin typeface="Tahoma" pitchFamily="34" charset="0"/>
              </a:rPr>
              <a:t> </a:t>
            </a:r>
            <a:r>
              <a:rPr lang="en-US" altLang="en-US" dirty="0" err="1">
                <a:latin typeface="Tahoma" pitchFamily="34" charset="0"/>
              </a:rPr>
              <a:t>nào</a:t>
            </a:r>
            <a:r>
              <a:rPr lang="en-US" altLang="en-US" dirty="0">
                <a:latin typeface="Tahoma" pitchFamily="34" charset="0"/>
              </a:rPr>
              <a:t> </a:t>
            </a:r>
            <a:r>
              <a:rPr lang="en-US" altLang="en-US" dirty="0" err="1">
                <a:latin typeface="Tahoma" pitchFamily="34" charset="0"/>
              </a:rPr>
              <a:t>nhằm</a:t>
            </a:r>
            <a:r>
              <a:rPr lang="en-US" altLang="en-US" dirty="0">
                <a:latin typeface="Tahoma" pitchFamily="34" charset="0"/>
              </a:rPr>
              <a:t> </a:t>
            </a:r>
            <a:r>
              <a:rPr lang="en-US" altLang="en-US" dirty="0" err="1">
                <a:latin typeface="Tahoma" pitchFamily="34" charset="0"/>
              </a:rPr>
              <a:t>tối</a:t>
            </a:r>
            <a:r>
              <a:rPr lang="en-US" altLang="en-US" dirty="0">
                <a:latin typeface="Tahoma" pitchFamily="34" charset="0"/>
              </a:rPr>
              <a:t> </a:t>
            </a:r>
            <a:r>
              <a:rPr lang="en-US" altLang="en-US" dirty="0" err="1">
                <a:latin typeface="Tahoma" pitchFamily="34" charset="0"/>
              </a:rPr>
              <a:t>ưu</a:t>
            </a:r>
            <a:r>
              <a:rPr lang="en-US" altLang="en-US" dirty="0">
                <a:latin typeface="Tahoma" pitchFamily="34" charset="0"/>
              </a:rPr>
              <a:t> </a:t>
            </a:r>
            <a:r>
              <a:rPr lang="en-US" altLang="en-US" dirty="0" err="1">
                <a:latin typeface="Tahoma" pitchFamily="34" charset="0"/>
              </a:rPr>
              <a:t>câu</a:t>
            </a:r>
            <a:r>
              <a:rPr lang="en-US" altLang="en-US" dirty="0">
                <a:latin typeface="Tahoma" pitchFamily="34" charset="0"/>
              </a:rPr>
              <a:t> </a:t>
            </a:r>
            <a:r>
              <a:rPr lang="en-US" altLang="en-US" dirty="0" err="1">
                <a:latin typeface="Tahoma" pitchFamily="34" charset="0"/>
              </a:rPr>
              <a:t>truy</a:t>
            </a:r>
            <a:r>
              <a:rPr lang="en-US" altLang="en-US" dirty="0">
                <a:latin typeface="Tahoma" pitchFamily="34" charset="0"/>
              </a:rPr>
              <a:t> </a:t>
            </a:r>
            <a:r>
              <a:rPr lang="en-US" altLang="en-US" dirty="0" err="1">
                <a:latin typeface="Tahoma" pitchFamily="34" charset="0"/>
              </a:rPr>
              <a:t>vấn</a:t>
            </a:r>
            <a:r>
              <a:rPr lang="en-US" altLang="en-US" dirty="0">
                <a:latin typeface="Tahoma" pitchFamily="34" charset="0"/>
              </a:rPr>
              <a:t>.</a:t>
            </a:r>
          </a:p>
          <a:p>
            <a:pPr>
              <a:spcBef>
                <a:spcPct val="0"/>
              </a:spcBef>
              <a:buClrTx/>
              <a:buSzTx/>
              <a:buFontTx/>
              <a:buNone/>
            </a:pPr>
            <a:endParaRPr lang="en-US" altLang="en-US" dirty="0">
              <a:latin typeface="Tahoma" pitchFamily="34" charset="0"/>
            </a:endParaRPr>
          </a:p>
          <a:p>
            <a:endParaRPr lang="en-US" dirty="0"/>
          </a:p>
        </p:txBody>
      </p:sp>
    </p:spTree>
    <p:extLst>
      <p:ext uri="{BB962C8B-B14F-4D97-AF65-F5344CB8AC3E}">
        <p14:creationId xmlns:p14="http://schemas.microsoft.com/office/powerpoint/2010/main" val="8175081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SQL Server </a:t>
            </a:r>
            <a:r>
              <a:rPr lang="en-US" altLang="ko-KR" dirty="0" err="1">
                <a:latin typeface="Times New Roman" pitchFamily="18" charset="0"/>
                <a:ea typeface="Gulim"/>
                <a:cs typeface="Gulim"/>
              </a:rPr>
              <a:t>để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thực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hiện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việc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toàn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văn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a:t>
            </a:r>
            <a:r>
              <a:rPr lang="en-US" altLang="ko-KR" dirty="0">
                <a:latin typeface="Times New Roman" pitchFamily="18" charset="0"/>
                <a:ea typeface="Gulim"/>
                <a:cs typeface="Gulim"/>
              </a:rPr>
              <a:t>: </a:t>
            </a:r>
            <a:r>
              <a:rPr lang="en-GB" altLang="ko-KR" dirty="0" err="1">
                <a:latin typeface="Times New Roman" pitchFamily="18" charset="0"/>
                <a:ea typeface="Gulim"/>
                <a:cs typeface="Gulim"/>
              </a:rPr>
              <a:t>tìm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kiếm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từ</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chứa</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và</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tuỳ</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chọn</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tìm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kiếm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nâng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cao</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giống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như</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nhóm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từ</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tìm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kiếm</a:t>
            </a:r>
            <a:r>
              <a:rPr lang="en-GB" altLang="ko-KR" dirty="0">
                <a:latin typeface="Times New Roman" pitchFamily="18" charset="0"/>
                <a:ea typeface="Gulim"/>
                <a:cs typeface="Gulim"/>
              </a:rPr>
              <a:t>. </a:t>
            </a:r>
          </a:p>
          <a:p>
            <a:pPr algn="just">
              <a:spcBef>
                <a:spcPct val="0"/>
              </a:spcBef>
              <a:buClr>
                <a:schemeClr val="folHlink"/>
              </a:buClr>
            </a:pPr>
            <a:r>
              <a:rPr lang="en-GB" altLang="ko-KR" dirty="0" err="1">
                <a:latin typeface="Times New Roman" pitchFamily="18" charset="0"/>
                <a:ea typeface="Gulim"/>
                <a:cs typeface="Gulim"/>
              </a:rPr>
              <a:t>Một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full-text </a:t>
            </a:r>
            <a:r>
              <a:rPr lang="en-GB" altLang="ko-KR" dirty="0" err="1">
                <a:latin typeface="Times New Roman" pitchFamily="18" charset="0"/>
                <a:ea typeface="Gulim"/>
                <a:cs typeface="Gulim"/>
              </a:rPr>
              <a:t>yêu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cầu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cột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chứa</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giá</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trị</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duy</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nhất</a:t>
            </a:r>
            <a:r>
              <a:rPr lang="en-GB" altLang="ko-KR" dirty="0">
                <a:latin typeface="Times New Roman" pitchFamily="18" charset="0"/>
                <a:ea typeface="Gulim"/>
                <a:cs typeface="Gulim"/>
              </a:rPr>
              <a:t>. </a:t>
            </a:r>
          </a:p>
          <a:p>
            <a:pPr algn="just">
              <a:spcBef>
                <a:spcPct val="0"/>
              </a:spcBef>
              <a:buClr>
                <a:schemeClr val="folHlink"/>
              </a:buClr>
            </a:pPr>
            <a:r>
              <a:rPr lang="en-GB" altLang="ko-KR" dirty="0" err="1">
                <a:latin typeface="Times New Roman" pitchFamily="18" charset="0"/>
                <a:ea typeface="Gulim"/>
                <a:cs typeface="Gulim"/>
              </a:rPr>
              <a:t>Các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chỉ</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mục</a:t>
            </a:r>
            <a:r>
              <a:rPr lang="en-GB" altLang="ko-KR" dirty="0">
                <a:latin typeface="Times New Roman" pitchFamily="18" charset="0"/>
                <a:ea typeface="Gulim"/>
                <a:cs typeface="Gulim"/>
              </a:rPr>
              <a:t> Full-text </a:t>
            </a:r>
            <a:r>
              <a:rPr lang="en-GB" altLang="ko-KR" dirty="0" err="1">
                <a:latin typeface="Times New Roman" pitchFamily="18" charset="0"/>
                <a:ea typeface="Gulim"/>
                <a:cs typeface="Gulim"/>
              </a:rPr>
              <a:t>phải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được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cập</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nhật</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khi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dữ</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liệu</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trong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bảng</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được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thêm</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thay</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đổi</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hoặc</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bị</a:t>
            </a:r>
            <a:r>
              <a:rPr lang="en-GB" altLang="ko-KR" dirty="0">
                <a:latin typeface="Times New Roman" pitchFamily="18" charset="0"/>
                <a:ea typeface="Gulim"/>
                <a:cs typeface="Gulim"/>
              </a:rPr>
              <a:t> </a:t>
            </a:r>
            <a:r>
              <a:rPr lang="en-GB" altLang="ko-KR" dirty="0" err="1">
                <a:latin typeface="Times New Roman" pitchFamily="18" charset="0"/>
                <a:ea typeface="Gulim"/>
                <a:cs typeface="Gulim"/>
              </a:rPr>
              <a:t>xoá</a:t>
            </a:r>
            <a:r>
              <a:rPr lang="en-GB" altLang="ko-KR" dirty="0">
                <a:latin typeface="Times New Roman" pitchFamily="18" charset="0"/>
                <a:ea typeface="Gulim"/>
                <a:cs typeface="Gulim"/>
              </a:rPr>
              <a:t>.</a:t>
            </a:r>
            <a:endParaRPr lang="en-US" altLang="ko-KR" dirty="0">
              <a:latin typeface="Times New Roman" pitchFamily="18" charset="0"/>
              <a:ea typeface="Gulim"/>
              <a:cs typeface="Gulim"/>
            </a:endParaRPr>
          </a:p>
          <a:p>
            <a:endParaRPr lang="en-US" dirty="0"/>
          </a:p>
        </p:txBody>
      </p:sp>
      <p:sp>
        <p:nvSpPr>
          <p:cNvPr id="3" name="Title 2"/>
          <p:cNvSpPr>
            <a:spLocks noGrp="1"/>
          </p:cNvSpPr>
          <p:nvPr>
            <p:ph type="title"/>
          </p:nvPr>
        </p:nvSpPr>
        <p:spPr/>
        <p:txBody>
          <a:bodyPr/>
          <a:lstStyle/>
          <a:p>
            <a:r>
              <a:rPr lang="en-US" smtClean="0"/>
              <a:t>2.2.3</a:t>
            </a:r>
            <a:r>
              <a:rPr lang="en-US" smtClean="0"/>
              <a:t>.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68</a:t>
            </a:fld>
            <a:endParaRPr lang="en-US"/>
          </a:p>
        </p:txBody>
      </p:sp>
    </p:spTree>
    <p:extLst>
      <p:ext uri="{BB962C8B-B14F-4D97-AF65-F5344CB8AC3E}">
        <p14:creationId xmlns:p14="http://schemas.microsoft.com/office/powerpoint/2010/main" val="33186429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Danh</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Full-text</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lưu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trữ</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p>
          <a:p>
            <a:pPr algn="just">
              <a:spcBef>
                <a:spcPct val="0"/>
              </a:spcBef>
              <a:buClr>
                <a:schemeClr val="folHlink"/>
              </a:buClr>
            </a:pP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thư</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nhìn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bởi</a:t>
            </a:r>
            <a:r>
              <a:rPr lang="en-US" altLang="ko-KR" dirty="0">
                <a:latin typeface="Times New Roman" pitchFamily="18" charset="0"/>
                <a:ea typeface="Gulim"/>
                <a:cs typeface="Gulim"/>
              </a:rPr>
              <a:t> Window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dịch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vụ</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p>
          <a:p>
            <a:pPr algn="just">
              <a:spcBef>
                <a:spcPct val="0"/>
              </a:spcBef>
              <a:buClr>
                <a:schemeClr val="folHlink"/>
              </a:buClr>
            </a:pPr>
            <a:r>
              <a:rPr lang="en-US" altLang="ko-KR" dirty="0">
                <a:latin typeface="Times New Roman" pitchFamily="18" charset="0"/>
                <a:ea typeface="Gulim"/>
                <a:cs typeface="Gulim"/>
              </a:rPr>
              <a:t>Ở </a:t>
            </a:r>
            <a:r>
              <a:rPr lang="en-US" altLang="ko-KR" dirty="0" err="1">
                <a:latin typeface="Times New Roman" pitchFamily="18" charset="0"/>
                <a:ea typeface="Gulim"/>
                <a:cs typeface="Gulim"/>
              </a:rPr>
              <a:t>chế</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độ</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tất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CSDL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định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full-text. </a:t>
            </a:r>
          </a:p>
          <a:p>
            <a:pPr algn="just">
              <a:spcBef>
                <a:spcPct val="0"/>
              </a:spcBef>
              <a:buClr>
                <a:schemeClr val="folHlink"/>
              </a:buClr>
            </a:pPr>
            <a:r>
              <a:rPr lang="en-US" altLang="ko-KR" dirty="0" err="1">
                <a:latin typeface="Times New Roman" pitchFamily="18" charset="0"/>
                <a:ea typeface="Gulim"/>
                <a:cs typeface="Gulim"/>
              </a:rPr>
              <a:t>Người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quản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hệ</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thống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phân</a:t>
            </a:r>
            <a:r>
              <a:rPr lang="en-US" altLang="ko-KR" dirty="0">
                <a:latin typeface="Times New Roman" pitchFamily="18" charset="0"/>
                <a:ea typeface="Gulim"/>
                <a:cs typeface="Gulim"/>
              </a:rPr>
              <a:t> chia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nếu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danh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quá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nhiều</a:t>
            </a:r>
            <a:r>
              <a:rPr lang="en-US" altLang="ko-KR" dirty="0">
                <a:latin typeface="Times New Roman" pitchFamily="18" charset="0"/>
                <a:ea typeface="Gulim"/>
                <a:cs typeface="Gulim"/>
              </a:rPr>
              <a:t>. </a:t>
            </a:r>
            <a:endParaRPr lang="en-GB" altLang="ko-KR" dirty="0">
              <a:latin typeface="Times New Roman" pitchFamily="18" charset="0"/>
              <a:ea typeface="Gulim"/>
              <a:cs typeface="Gulim"/>
            </a:endParaRPr>
          </a:p>
          <a:p>
            <a:endParaRPr lang="en-US" dirty="0"/>
          </a:p>
        </p:txBody>
      </p:sp>
      <p:sp>
        <p:nvSpPr>
          <p:cNvPr id="3" name="Title 2"/>
          <p:cNvSpPr>
            <a:spLocks noGrp="1"/>
          </p:cNvSpPr>
          <p:nvPr>
            <p:ph type="title"/>
          </p:nvPr>
        </p:nvSpPr>
        <p:spPr/>
        <p:txBody>
          <a:bodyPr/>
          <a:lstStyle/>
          <a:p>
            <a:r>
              <a:rPr lang="en-US"/>
              <a:t>2.2.3. </a:t>
            </a:r>
            <a:r>
              <a:rPr lang="en-US">
                <a:latin typeface="Tahoma" panose="020B0604030504040204" pitchFamily="34" charset="0"/>
                <a:ea typeface="Tahoma" panose="020B0604030504040204" pitchFamily="34" charset="0"/>
                <a:cs typeface="Tahoma" panose="020B0604030504040204" pitchFamily="34" charset="0"/>
              </a:rPr>
              <a:t>Chỉ mục toàn 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69</a:t>
            </a:fld>
            <a:endParaRPr lang="en-US"/>
          </a:p>
        </p:txBody>
      </p:sp>
    </p:spTree>
    <p:extLst>
      <p:ext uri="{BB962C8B-B14F-4D97-AF65-F5344CB8AC3E}">
        <p14:creationId xmlns:p14="http://schemas.microsoft.com/office/powerpoint/2010/main" val="1614814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lnSpcReduction="10000"/>
          </a:bodyPr>
          <a:lstStyle/>
          <a:p>
            <a:pPr marL="0" indent="0">
              <a:buFont typeface="Wingdings 2" pitchFamily="18" charset="2"/>
              <a:buNone/>
              <a:defRPr/>
            </a:pPr>
            <a:r>
              <a:rPr lang="fr-FR" b="1" dirty="0" err="1"/>
              <a:t>Identifiers</a:t>
            </a:r>
            <a:endParaRPr lang="en-US" dirty="0"/>
          </a:p>
          <a:p>
            <a:pPr>
              <a:defRPr/>
            </a:pPr>
            <a:r>
              <a:rPr lang="fr-FR" dirty="0" err="1"/>
              <a:t>Ðây</a:t>
            </a:r>
            <a:r>
              <a:rPr lang="fr-FR" dirty="0"/>
              <a:t> </a:t>
            </a:r>
            <a:r>
              <a:rPr lang="fr-FR" dirty="0" err="1"/>
              <a:t>chính</a:t>
            </a:r>
            <a:r>
              <a:rPr lang="fr-FR" dirty="0"/>
              <a:t> là </a:t>
            </a:r>
            <a:r>
              <a:rPr lang="fr-FR" dirty="0" err="1"/>
              <a:t>tên</a:t>
            </a:r>
            <a:r>
              <a:rPr lang="fr-FR" dirty="0"/>
              <a:t> </a:t>
            </a:r>
            <a:r>
              <a:rPr lang="fr-FR" dirty="0" err="1"/>
              <a:t>của</a:t>
            </a:r>
            <a:r>
              <a:rPr lang="fr-FR" dirty="0"/>
              <a:t> </a:t>
            </a:r>
            <a:r>
              <a:rPr lang="fr-FR" dirty="0" err="1"/>
              <a:t>các</a:t>
            </a:r>
            <a:r>
              <a:rPr lang="fr-FR" dirty="0"/>
              <a:t> </a:t>
            </a:r>
            <a:r>
              <a:rPr lang="fr-FR" dirty="0" err="1"/>
              <a:t>database</a:t>
            </a:r>
            <a:r>
              <a:rPr lang="fr-FR" dirty="0"/>
              <a:t> </a:t>
            </a:r>
            <a:r>
              <a:rPr lang="fr-FR" dirty="0" err="1"/>
              <a:t>object</a:t>
            </a:r>
            <a:r>
              <a:rPr lang="fr-FR" dirty="0"/>
              <a:t>. </a:t>
            </a:r>
            <a:r>
              <a:rPr lang="fr-FR" dirty="0" err="1"/>
              <a:t>Nó</a:t>
            </a:r>
            <a:r>
              <a:rPr lang="fr-FR" dirty="0"/>
              <a:t> </a:t>
            </a:r>
            <a:r>
              <a:rPr lang="fr-FR" dirty="0" err="1"/>
              <a:t>dùng</a:t>
            </a:r>
            <a:r>
              <a:rPr lang="fr-FR" dirty="0"/>
              <a:t> </a:t>
            </a:r>
            <a:r>
              <a:rPr lang="fr-FR" dirty="0" err="1"/>
              <a:t>để</a:t>
            </a:r>
            <a:r>
              <a:rPr lang="fr-FR" dirty="0"/>
              <a:t> </a:t>
            </a:r>
            <a:r>
              <a:rPr lang="fr-FR" dirty="0" err="1"/>
              <a:t>xác</a:t>
            </a:r>
            <a:r>
              <a:rPr lang="fr-FR" dirty="0"/>
              <a:t> </a:t>
            </a:r>
            <a:r>
              <a:rPr lang="fr-FR" dirty="0" err="1"/>
              <a:t>định</a:t>
            </a:r>
            <a:r>
              <a:rPr lang="fr-FR" dirty="0"/>
              <a:t> </a:t>
            </a:r>
            <a:r>
              <a:rPr lang="fr-FR" dirty="0" err="1"/>
              <a:t>một</a:t>
            </a:r>
            <a:r>
              <a:rPr lang="fr-FR" dirty="0"/>
              <a:t> </a:t>
            </a:r>
            <a:r>
              <a:rPr lang="fr-FR" dirty="0" err="1"/>
              <a:t>object</a:t>
            </a:r>
            <a:endParaRPr lang="fr-FR" dirty="0"/>
          </a:p>
          <a:p>
            <a:pPr>
              <a:defRPr/>
            </a:pPr>
            <a:r>
              <a:rPr lang="en-US" dirty="0" err="1"/>
              <a:t>Có</a:t>
            </a:r>
            <a:r>
              <a:rPr lang="en-US" dirty="0"/>
              <a:t> </a:t>
            </a:r>
            <a:r>
              <a:rPr lang="en-US" dirty="0" err="1"/>
              <a:t>hai</a:t>
            </a:r>
            <a:r>
              <a:rPr lang="en-US" dirty="0"/>
              <a:t> </a:t>
            </a:r>
            <a:r>
              <a:rPr lang="en-US" dirty="0" err="1"/>
              <a:t>loại</a:t>
            </a:r>
            <a:r>
              <a:rPr lang="en-US" dirty="0"/>
              <a:t> Identifiers </a:t>
            </a:r>
            <a:r>
              <a:rPr lang="en-US" dirty="0" err="1"/>
              <a:t>một</a:t>
            </a:r>
            <a:r>
              <a:rPr lang="en-US" dirty="0"/>
              <a:t> </a:t>
            </a:r>
            <a:r>
              <a:rPr lang="en-US" dirty="0" err="1"/>
              <a:t>loại</a:t>
            </a:r>
            <a:r>
              <a:rPr lang="en-US" dirty="0"/>
              <a:t> </a:t>
            </a:r>
            <a:r>
              <a:rPr lang="en-US" dirty="0" err="1"/>
              <a:t>thông</a:t>
            </a:r>
            <a:r>
              <a:rPr lang="en-US" dirty="0"/>
              <a:t> </a:t>
            </a:r>
            <a:r>
              <a:rPr lang="en-US" dirty="0" err="1"/>
              <a:t>thường</a:t>
            </a:r>
            <a:r>
              <a:rPr lang="en-US" dirty="0"/>
              <a:t> (</a:t>
            </a:r>
            <a:r>
              <a:rPr lang="en-US" b="1" dirty="0"/>
              <a:t>Regular Identifier</a:t>
            </a:r>
            <a:r>
              <a:rPr lang="en-US" dirty="0"/>
              <a:t>) </a:t>
            </a:r>
            <a:r>
              <a:rPr lang="en-US" dirty="0" err="1"/>
              <a:t>và</a:t>
            </a:r>
            <a:r>
              <a:rPr lang="en-US" dirty="0"/>
              <a:t> </a:t>
            </a:r>
            <a:r>
              <a:rPr lang="en-US" dirty="0" err="1"/>
              <a:t>một</a:t>
            </a:r>
            <a:r>
              <a:rPr lang="en-US" dirty="0"/>
              <a:t> </a:t>
            </a:r>
            <a:r>
              <a:rPr lang="en-US" dirty="0" err="1"/>
              <a:t>loại</a:t>
            </a:r>
            <a:r>
              <a:rPr lang="en-US" dirty="0"/>
              <a:t> </a:t>
            </a:r>
            <a:r>
              <a:rPr lang="en-US" dirty="0" err="1"/>
              <a:t>gọi</a:t>
            </a:r>
            <a:r>
              <a:rPr lang="en-US" dirty="0"/>
              <a:t> </a:t>
            </a:r>
            <a:r>
              <a:rPr lang="en-US" dirty="0" err="1"/>
              <a:t>là</a:t>
            </a:r>
            <a:r>
              <a:rPr lang="en-US" dirty="0"/>
              <a:t> </a:t>
            </a:r>
            <a:r>
              <a:rPr lang="en-US" b="1" dirty="0"/>
              <a:t>Delimited Identifier</a:t>
            </a:r>
            <a:r>
              <a:rPr lang="en-US" dirty="0"/>
              <a:t>, </a:t>
            </a:r>
            <a:r>
              <a:rPr lang="en-US" dirty="0" err="1"/>
              <a:t>loại</a:t>
            </a:r>
            <a:r>
              <a:rPr lang="en-US" dirty="0"/>
              <a:t> </a:t>
            </a:r>
            <a:r>
              <a:rPr lang="en-US" dirty="0" err="1"/>
              <a:t>này</a:t>
            </a:r>
            <a:r>
              <a:rPr lang="en-US" dirty="0"/>
              <a:t> </a:t>
            </a:r>
            <a:r>
              <a:rPr lang="en-US" dirty="0" err="1"/>
              <a:t>cần</a:t>
            </a:r>
            <a:r>
              <a:rPr lang="en-US" dirty="0"/>
              <a:t> </a:t>
            </a:r>
            <a:r>
              <a:rPr lang="en-US" dirty="0" err="1"/>
              <a:t>có</a:t>
            </a:r>
            <a:r>
              <a:rPr lang="en-US" dirty="0"/>
              <a:t> </a:t>
            </a:r>
            <a:r>
              <a:rPr lang="en-US" dirty="0" err="1"/>
              <a:t>dấu</a:t>
            </a:r>
            <a:r>
              <a:rPr lang="en-US" dirty="0"/>
              <a:t> "" hay </a:t>
            </a:r>
            <a:r>
              <a:rPr lang="en-US" dirty="0" err="1"/>
              <a:t>dấu</a:t>
            </a:r>
            <a:r>
              <a:rPr lang="en-US" dirty="0"/>
              <a:t> [] </a:t>
            </a:r>
            <a:r>
              <a:rPr lang="en-US" dirty="0" err="1"/>
              <a:t>để</a:t>
            </a:r>
            <a:r>
              <a:rPr lang="en-US" dirty="0"/>
              <a:t> </a:t>
            </a:r>
            <a:r>
              <a:rPr lang="en-US" dirty="0" err="1"/>
              <a:t>ngăn</a:t>
            </a:r>
            <a:r>
              <a:rPr lang="en-US" dirty="0"/>
              <a:t> </a:t>
            </a:r>
            <a:r>
              <a:rPr lang="en-US" dirty="0" err="1"/>
              <a:t>cách</a:t>
            </a:r>
            <a:r>
              <a:rPr lang="en-US" dirty="0"/>
              <a:t>. </a:t>
            </a:r>
            <a:r>
              <a:rPr lang="en-US" dirty="0" err="1"/>
              <a:t>Loại</a:t>
            </a:r>
            <a:r>
              <a:rPr lang="en-US" dirty="0"/>
              <a:t> Delimited </a:t>
            </a:r>
            <a:r>
              <a:rPr lang="en-US" dirty="0" err="1"/>
              <a:t>được</a:t>
            </a:r>
            <a:r>
              <a:rPr lang="en-US" dirty="0"/>
              <a:t> </a:t>
            </a:r>
            <a:r>
              <a:rPr lang="en-US" dirty="0" err="1"/>
              <a:t>dùng</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chữ</a:t>
            </a:r>
            <a:r>
              <a:rPr lang="en-US" dirty="0"/>
              <a:t> </a:t>
            </a:r>
            <a:r>
              <a:rPr lang="en-US" dirty="0" err="1"/>
              <a:t>trùng</a:t>
            </a:r>
            <a:r>
              <a:rPr lang="en-US" dirty="0"/>
              <a:t> </a:t>
            </a:r>
            <a:r>
              <a:rPr lang="en-US" dirty="0" err="1"/>
              <a:t>với</a:t>
            </a:r>
            <a:r>
              <a:rPr lang="en-US" dirty="0"/>
              <a:t> </a:t>
            </a:r>
            <a:r>
              <a:rPr lang="en-US" dirty="0" err="1"/>
              <a:t>từ</a:t>
            </a:r>
            <a:r>
              <a:rPr lang="en-US" dirty="0"/>
              <a:t> </a:t>
            </a:r>
            <a:r>
              <a:rPr lang="en-US" dirty="0" err="1"/>
              <a:t>khóa</a:t>
            </a:r>
            <a:r>
              <a:rPr lang="en-US" dirty="0"/>
              <a:t> </a:t>
            </a:r>
            <a:r>
              <a:rPr lang="en-US" dirty="0" err="1"/>
              <a:t>của</a:t>
            </a:r>
            <a:r>
              <a:rPr lang="en-US" dirty="0"/>
              <a:t> SQL Server (reserved keyword) hay </a:t>
            </a:r>
            <a:r>
              <a:rPr lang="en-US" dirty="0" err="1"/>
              <a:t>các</a:t>
            </a:r>
            <a:r>
              <a:rPr lang="en-US" dirty="0"/>
              <a:t> </a:t>
            </a:r>
            <a:r>
              <a:rPr lang="en-US" dirty="0" err="1"/>
              <a:t>chữ</a:t>
            </a:r>
            <a:r>
              <a:rPr lang="en-US" dirty="0"/>
              <a:t> </a:t>
            </a:r>
            <a:r>
              <a:rPr lang="en-US" dirty="0" err="1"/>
              <a:t>có</a:t>
            </a:r>
            <a:r>
              <a:rPr lang="en-US" dirty="0"/>
              <a:t> </a:t>
            </a:r>
            <a:r>
              <a:rPr lang="en-US" dirty="0" err="1"/>
              <a:t>khoảng</a:t>
            </a:r>
            <a:r>
              <a:rPr lang="en-US" dirty="0"/>
              <a:t> </a:t>
            </a:r>
            <a:r>
              <a:rPr lang="en-US" dirty="0" err="1"/>
              <a:t>trống</a:t>
            </a:r>
            <a:r>
              <a:rPr lang="en-US" dirty="0"/>
              <a:t>.</a:t>
            </a:r>
          </a:p>
          <a:p>
            <a:pPr>
              <a:defRPr/>
            </a:pPr>
            <a:r>
              <a:rPr lang="en-US" dirty="0" err="1"/>
              <a:t>Ví</a:t>
            </a:r>
            <a:r>
              <a:rPr lang="en-US" dirty="0"/>
              <a:t> </a:t>
            </a:r>
            <a:r>
              <a:rPr lang="en-US" dirty="0" err="1"/>
              <a:t>dụ</a:t>
            </a:r>
            <a:r>
              <a:rPr lang="en-US" dirty="0"/>
              <a:t>:</a:t>
            </a:r>
          </a:p>
          <a:p>
            <a:pPr marL="0" indent="0">
              <a:buFont typeface="Wingdings 2" pitchFamily="18" charset="2"/>
              <a:buNone/>
              <a:defRPr/>
            </a:pPr>
            <a:r>
              <a:rPr lang="en-US" dirty="0"/>
              <a:t>SELECT * FROM [My Table] WHERE [Order] = 10</a:t>
            </a:r>
          </a:p>
          <a:p>
            <a:pPr marL="0" indent="0">
              <a:buNone/>
            </a:pP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a:t>2.1.1. Khái niệm</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7</a:t>
            </a:fld>
            <a:endParaRPr lang="en-US"/>
          </a:p>
        </p:txBody>
      </p:sp>
    </p:spTree>
    <p:extLst>
      <p:ext uri="{BB962C8B-B14F-4D97-AF65-F5344CB8AC3E}">
        <p14:creationId xmlns:p14="http://schemas.microsoft.com/office/powerpoint/2010/main" val="41896343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Ứng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dụng</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các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chỉ</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mục</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toàn</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văn</a:t>
            </a:r>
            <a:r>
              <a:rPr lang="en-US" altLang="en-US" b="1" dirty="0">
                <a:solidFill>
                  <a:schemeClr val="tx2"/>
                </a:solidFill>
                <a:latin typeface="Tahoma" pitchFamily="34" charset="0"/>
              </a:rPr>
              <a:t>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a:latin typeface="Times New Roman" pitchFamily="18" charset="0"/>
                <a:ea typeface="Gulim"/>
                <a:cs typeface="Gulim"/>
              </a:rPr>
              <a:t>Sau </a:t>
            </a:r>
            <a:r>
              <a:rPr lang="en-US" altLang="ko-KR" dirty="0" err="1">
                <a:latin typeface="Times New Roman" pitchFamily="18" charset="0"/>
                <a:ea typeface="Gulim"/>
                <a:cs typeface="Gulim"/>
              </a:rPr>
              <a:t>khi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ra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tiến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trên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bảng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đã</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lập</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truy</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vấn</a:t>
            </a:r>
            <a:r>
              <a:rPr lang="en-US" altLang="ko-KR" dirty="0">
                <a:latin typeface="Times New Roman" pitchFamily="18" charset="0"/>
                <a:ea typeface="Gulim"/>
                <a:cs typeface="Gulim"/>
              </a:rPr>
              <a:t> Full-text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tạo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bằng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hai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khoá</a:t>
            </a:r>
            <a:r>
              <a:rPr lang="en-US" altLang="ko-KR" dirty="0">
                <a:latin typeface="Times New Roman" pitchFamily="18" charset="0"/>
                <a:ea typeface="Gulim"/>
                <a:cs typeface="Gulim"/>
              </a:rPr>
              <a:t>  CONTAINS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FREETEXT.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a:t>2.2.3. </a:t>
            </a:r>
            <a:r>
              <a:rPr lang="en-US">
                <a:latin typeface="Tahoma" panose="020B0604030504040204" pitchFamily="34" charset="0"/>
                <a:ea typeface="Tahoma" panose="020B0604030504040204" pitchFamily="34" charset="0"/>
                <a:cs typeface="Tahoma" panose="020B0604030504040204" pitchFamily="34" charset="0"/>
              </a:rPr>
              <a:t>Chỉ mục toàn 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70</a:t>
            </a:fld>
            <a:endParaRPr lang="en-US"/>
          </a:p>
        </p:txBody>
      </p:sp>
    </p:spTree>
    <p:extLst>
      <p:ext uri="{BB962C8B-B14F-4D97-AF65-F5344CB8AC3E}">
        <p14:creationId xmlns:p14="http://schemas.microsoft.com/office/powerpoint/2010/main" val="41376250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Từ</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khoá</a:t>
            </a:r>
            <a:r>
              <a:rPr lang="en-US" altLang="en-US" b="1" dirty="0">
                <a:solidFill>
                  <a:schemeClr val="tx2"/>
                </a:solidFill>
                <a:latin typeface="Tahoma" pitchFamily="34" charset="0"/>
              </a:rPr>
              <a:t> CONTAINS </a:t>
            </a:r>
            <a:br>
              <a:rPr lang="en-US" altLang="en-US" b="1" dirty="0">
                <a:solidFill>
                  <a:schemeClr val="tx2"/>
                </a:solidFill>
                <a:latin typeface="Tahoma" pitchFamily="34" charset="0"/>
              </a:rPr>
            </a:br>
            <a:endParaRPr lang="en-US" altLang="ko-KR" sz="2500" dirty="0">
              <a:latin typeface="Times New Roman" pitchFamily="18" charset="0"/>
              <a:ea typeface="Gulim"/>
              <a:cs typeface="Gulim"/>
            </a:endParaRPr>
          </a:p>
          <a:p>
            <a:pPr algn="just">
              <a:spcBef>
                <a:spcPct val="0"/>
              </a:spcBef>
              <a:buClr>
                <a:schemeClr val="folHlink"/>
              </a:buClr>
            </a:pP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cột</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tìm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kiếm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chứa</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kiểu</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dữ</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liệu</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cơ</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bản</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để</a:t>
            </a:r>
            <a:endParaRPr lang="en-US" altLang="ko-KR" sz="2500" dirty="0">
              <a:latin typeface="Times New Roman" pitchFamily="18" charset="0"/>
              <a:ea typeface="Gulim"/>
              <a:cs typeface="Gulim"/>
            </a:endParaRPr>
          </a:p>
          <a:p>
            <a:pPr lvl="1" algn="just">
              <a:spcBef>
                <a:spcPct val="0"/>
              </a:spcBef>
              <a:buClr>
                <a:schemeClr val="hlink"/>
              </a:buClr>
              <a:buFont typeface="Wingdings" pitchFamily="2" charset="2"/>
              <a:buChar char="§"/>
            </a:pP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Phù</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hợp</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với</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ký</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tự</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đơn</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và</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nhóm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từ</a:t>
            </a:r>
            <a:endParaRPr lang="en-US" altLang="ko-KR" sz="2500" dirty="0">
              <a:latin typeface="Times New Roman" pitchFamily="18" charset="0"/>
              <a:ea typeface="Gulim"/>
              <a:cs typeface="Gulim"/>
            </a:endParaRPr>
          </a:p>
          <a:p>
            <a:pPr lvl="1" algn="just">
              <a:spcBef>
                <a:spcPct val="0"/>
              </a:spcBef>
              <a:buClr>
                <a:schemeClr val="hlink"/>
              </a:buClr>
              <a:buFont typeface="Wingdings" pitchFamily="2" charset="2"/>
              <a:buChar char="§"/>
            </a:pP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từ</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trong</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khoảng</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của</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một</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từ</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khác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hoặc</a:t>
            </a:r>
            <a:r>
              <a:rPr lang="en-US" altLang="ko-KR" sz="2500" dirty="0">
                <a:latin typeface="Times New Roman" pitchFamily="18" charset="0"/>
                <a:ea typeface="Gulim"/>
                <a:cs typeface="Gulim"/>
              </a:rPr>
              <a:t> </a:t>
            </a:r>
          </a:p>
          <a:p>
            <a:pPr lvl="1" algn="just">
              <a:spcBef>
                <a:spcPct val="0"/>
              </a:spcBef>
              <a:buClr>
                <a:schemeClr val="hlink"/>
              </a:buClr>
              <a:buFont typeface="Wingdings" pitchFamily="2" charset="2"/>
              <a:buChar char="§"/>
            </a:pP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Sự</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phù</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hợp</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chính</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xác</a:t>
            </a:r>
            <a:endParaRPr lang="en-US" altLang="ko-KR" sz="2500" dirty="0">
              <a:latin typeface="Times New Roman" pitchFamily="18" charset="0"/>
              <a:ea typeface="Gulim"/>
              <a:cs typeface="Gulim"/>
            </a:endParaRPr>
          </a:p>
          <a:p>
            <a:pPr algn="just">
              <a:spcBef>
                <a:spcPct val="0"/>
              </a:spcBef>
              <a:buClr>
                <a:schemeClr val="folHlink"/>
              </a:buClr>
            </a:pPr>
            <a:r>
              <a:rPr lang="en-US" altLang="ko-KR" sz="2500" dirty="0" err="1">
                <a:latin typeface="Times New Roman" pitchFamily="18" charset="0"/>
                <a:ea typeface="Gulim"/>
                <a:cs typeface="Gulim"/>
              </a:rPr>
              <a:t>Các</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trường</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hợp</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tìm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kiếm</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ngẫu</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nhiên</a:t>
            </a:r>
            <a:r>
              <a:rPr lang="en-US" altLang="ko-KR" sz="2500" dirty="0">
                <a:latin typeface="Times New Roman" pitchFamily="18" charset="0"/>
                <a:ea typeface="Gulim"/>
                <a:cs typeface="Gulim"/>
              </a:rPr>
              <a:t>.</a:t>
            </a:r>
          </a:p>
          <a:p>
            <a:pPr algn="just">
              <a:spcBef>
                <a:spcPct val="0"/>
              </a:spcBef>
              <a:buClr>
                <a:schemeClr val="folHlink"/>
              </a:buClr>
            </a:pPr>
            <a:r>
              <a:rPr lang="en-US" altLang="ko-KR" sz="2500" dirty="0" err="1">
                <a:latin typeface="Times New Roman" pitchFamily="18" charset="0"/>
                <a:ea typeface="Gulim"/>
                <a:cs typeface="Gulim"/>
              </a:rPr>
              <a:t>Ví</a:t>
            </a:r>
            <a:r>
              <a:rPr lang="en-US" altLang="ko-KR" sz="2500" dirty="0">
                <a:latin typeface="Times New Roman" pitchFamily="18" charset="0"/>
                <a:ea typeface="Gulim"/>
                <a:cs typeface="Gulim"/>
              </a:rPr>
              <a:t> </a:t>
            </a:r>
            <a:r>
              <a:rPr lang="en-US" altLang="ko-KR" sz="2500" dirty="0" err="1">
                <a:latin typeface="Times New Roman" pitchFamily="18" charset="0"/>
                <a:ea typeface="Gulim"/>
                <a:cs typeface="Gulim"/>
              </a:rPr>
              <a:t>dụ</a:t>
            </a:r>
            <a:r>
              <a:rPr lang="en-US" altLang="ko-KR" sz="2500" dirty="0">
                <a:latin typeface="Times New Roman" pitchFamily="18" charset="0"/>
                <a:ea typeface="Gulim"/>
                <a:cs typeface="Gulim"/>
              </a:rPr>
              <a:t>:</a:t>
            </a:r>
          </a:p>
          <a:p>
            <a:pPr algn="just">
              <a:spcBef>
                <a:spcPct val="0"/>
              </a:spcBef>
              <a:buClr>
                <a:schemeClr val="folHlink"/>
              </a:buClr>
              <a:buSzTx/>
              <a:buNone/>
            </a:pPr>
            <a:endParaRPr lang="en-US" altLang="ko-KR" sz="2500" dirty="0">
              <a:latin typeface="Times New Roman" pitchFamily="18" charset="0"/>
              <a:ea typeface="Gulim"/>
              <a:cs typeface="Gulim"/>
            </a:endParaRPr>
          </a:p>
          <a:p>
            <a:pPr algn="just">
              <a:spcBef>
                <a:spcPct val="0"/>
              </a:spcBef>
              <a:buClr>
                <a:schemeClr val="folHlink"/>
              </a:buClr>
              <a:buSzTx/>
              <a:buNone/>
            </a:pPr>
            <a:r>
              <a:rPr lang="en-GB" altLang="ko-KR" sz="2500" dirty="0">
                <a:solidFill>
                  <a:schemeClr val="hlink"/>
                </a:solidFill>
                <a:latin typeface="Times New Roman" pitchFamily="18" charset="0"/>
                <a:ea typeface="Gulim"/>
                <a:cs typeface="Gulim"/>
              </a:rPr>
              <a:t>	</a:t>
            </a:r>
            <a:r>
              <a:rPr lang="en-GB" altLang="ko-KR" sz="2500" dirty="0">
                <a:latin typeface="Times New Roman" pitchFamily="18" charset="0"/>
                <a:ea typeface="Gulim"/>
                <a:cs typeface="Gulim"/>
              </a:rPr>
              <a:t>SELECT title FROM titles</a:t>
            </a:r>
            <a:endParaRPr lang="en-GB" altLang="ko-KR" sz="2500" dirty="0">
              <a:latin typeface="Times New Roman" pitchFamily="18" charset="0"/>
              <a:ea typeface="Batang"/>
              <a:cs typeface="Batang"/>
            </a:endParaRPr>
          </a:p>
          <a:p>
            <a:pPr algn="just">
              <a:spcBef>
                <a:spcPct val="0"/>
              </a:spcBef>
              <a:buClr>
                <a:schemeClr val="folHlink"/>
              </a:buClr>
              <a:buSzTx/>
              <a:buNone/>
            </a:pPr>
            <a:r>
              <a:rPr lang="en-GB" altLang="ko-KR" sz="2500" dirty="0">
                <a:latin typeface="Times New Roman" pitchFamily="18" charset="0"/>
                <a:ea typeface="Gulim"/>
                <a:cs typeface="Gulim"/>
              </a:rPr>
              <a:t>		WHERE </a:t>
            </a:r>
          </a:p>
          <a:p>
            <a:pPr algn="just">
              <a:spcBef>
                <a:spcPct val="0"/>
              </a:spcBef>
              <a:buClr>
                <a:schemeClr val="folHlink"/>
              </a:buClr>
              <a:buSzTx/>
              <a:buNone/>
            </a:pPr>
            <a:r>
              <a:rPr lang="en-GB" altLang="ko-KR" sz="2500" dirty="0">
                <a:latin typeface="Times New Roman" pitchFamily="18" charset="0"/>
                <a:ea typeface="Gulim"/>
                <a:cs typeface="Gulim"/>
              </a:rPr>
              <a:t>	</a:t>
            </a:r>
            <a:r>
              <a:rPr lang="en-US" altLang="ko-KR" sz="2500" dirty="0">
                <a:latin typeface="Times New Roman" pitchFamily="18" charset="0"/>
                <a:ea typeface="Gulim"/>
                <a:cs typeface="Gulim"/>
              </a:rPr>
              <a:t>CONTAINS(</a:t>
            </a:r>
            <a:r>
              <a:rPr lang="en-US" altLang="ko-KR" sz="2500" dirty="0" err="1">
                <a:latin typeface="Times New Roman" pitchFamily="18" charset="0"/>
                <a:ea typeface="Gulim"/>
                <a:cs typeface="Gulim"/>
              </a:rPr>
              <a:t>title,'"computer</a:t>
            </a:r>
            <a:r>
              <a:rPr lang="en-US" altLang="ko-KR" sz="2500" dirty="0">
                <a:latin typeface="Times New Roman" pitchFamily="18" charset="0"/>
                <a:ea typeface="Gulim"/>
                <a:cs typeface="Gulim"/>
              </a:rPr>
              <a:t>" or "cooking" or "silicon"')</a:t>
            </a:r>
            <a:r>
              <a:rPr lang="en-US" altLang="ko-KR" sz="2500" dirty="0">
                <a:solidFill>
                  <a:schemeClr val="hlink"/>
                </a:solidFill>
                <a:latin typeface="Times New Roman" pitchFamily="18" charset="0"/>
                <a:ea typeface="Batang"/>
                <a:cs typeface="Batang"/>
              </a:rPr>
              <a:t> </a:t>
            </a:r>
          </a:p>
          <a:p>
            <a:pPr marL="0" indent="0">
              <a:buNone/>
            </a:pPr>
            <a:endParaRPr lang="en-US" dirty="0"/>
          </a:p>
        </p:txBody>
      </p:sp>
      <p:sp>
        <p:nvSpPr>
          <p:cNvPr id="3" name="Title 2"/>
          <p:cNvSpPr>
            <a:spLocks noGrp="1"/>
          </p:cNvSpPr>
          <p:nvPr>
            <p:ph type="title"/>
          </p:nvPr>
        </p:nvSpPr>
        <p:spPr/>
        <p:txBody>
          <a:bodyPr/>
          <a:lstStyle/>
          <a:p>
            <a:r>
              <a:rPr lang="en-US"/>
              <a:t>2.2.3. </a:t>
            </a:r>
            <a:r>
              <a:rPr lang="en-US">
                <a:latin typeface="Tahoma" panose="020B0604030504040204" pitchFamily="34" charset="0"/>
                <a:ea typeface="Tahoma" panose="020B0604030504040204" pitchFamily="34" charset="0"/>
                <a:cs typeface="Tahoma" panose="020B0604030504040204" pitchFamily="34" charset="0"/>
              </a:rPr>
              <a:t>Chỉ mục toàn 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71</a:t>
            </a:fld>
            <a:endParaRPr lang="en-US"/>
          </a:p>
        </p:txBody>
      </p:sp>
    </p:spTree>
    <p:extLst>
      <p:ext uri="{BB962C8B-B14F-4D97-AF65-F5344CB8AC3E}">
        <p14:creationId xmlns:p14="http://schemas.microsoft.com/office/powerpoint/2010/main" val="4612851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spcBef>
                <a:spcPct val="0"/>
              </a:spcBef>
              <a:buClr>
                <a:schemeClr val="folHlink"/>
              </a:buClr>
              <a:buFont typeface="Wingdings" panose="05000000000000000000" pitchFamily="2" charset="2"/>
              <a:buChar char="v"/>
            </a:pPr>
            <a:r>
              <a:rPr lang="en-US" altLang="en-US" b="1" dirty="0" err="1">
                <a:solidFill>
                  <a:schemeClr val="tx2"/>
                </a:solidFill>
                <a:latin typeface="Tahoma" pitchFamily="34" charset="0"/>
              </a:rPr>
              <a:t>Từ</a:t>
            </a:r>
            <a:r>
              <a:rPr lang="en-US" altLang="en-US" b="1" dirty="0">
                <a:solidFill>
                  <a:schemeClr val="tx2"/>
                </a:solidFill>
                <a:latin typeface="Tahoma" pitchFamily="34" charset="0"/>
              </a:rPr>
              <a:t> </a:t>
            </a:r>
            <a:r>
              <a:rPr lang="en-US" altLang="en-US" b="1" dirty="0" err="1">
                <a:solidFill>
                  <a:schemeClr val="tx2"/>
                </a:solidFill>
                <a:latin typeface="Tahoma" pitchFamily="34" charset="0"/>
              </a:rPr>
              <a:t>khoá</a:t>
            </a:r>
            <a:r>
              <a:rPr lang="en-US" altLang="en-US" b="1" dirty="0">
                <a:solidFill>
                  <a:schemeClr val="tx2"/>
                </a:solidFill>
                <a:latin typeface="Tahoma" pitchFamily="34" charset="0"/>
              </a:rPr>
              <a:t> FREETEXT </a:t>
            </a:r>
            <a:br>
              <a:rPr lang="en-US" altLang="en-US" b="1" dirty="0">
                <a:solidFill>
                  <a:schemeClr val="tx2"/>
                </a:solidFill>
                <a:latin typeface="Tahoma" pitchFamily="34" charset="0"/>
              </a:rPr>
            </a:br>
            <a:endParaRPr lang="en-US" altLang="ko-KR" dirty="0">
              <a:latin typeface="Times New Roman" pitchFamily="18" charset="0"/>
              <a:ea typeface="Gulim"/>
              <a:cs typeface="Gulim"/>
            </a:endParaRPr>
          </a:p>
          <a:p>
            <a:pPr algn="just">
              <a:spcBef>
                <a:spcPct val="0"/>
              </a:spcBef>
              <a:buClr>
                <a:schemeClr val="folHlink"/>
              </a:buClr>
            </a:pP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khoá</a:t>
            </a:r>
            <a:r>
              <a:rPr lang="en-US" altLang="ko-KR" dirty="0">
                <a:latin typeface="Times New Roman" pitchFamily="18" charset="0"/>
                <a:ea typeface="Gulim"/>
                <a:cs typeface="Gulim"/>
              </a:rPr>
              <a:t> FREETEXT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đối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giá</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trị</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cho</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về</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mặt</a:t>
            </a:r>
            <a:r>
              <a:rPr lang="en-US" altLang="ko-KR" dirty="0">
                <a:latin typeface="Times New Roman" pitchFamily="18" charset="0"/>
                <a:ea typeface="Gulim"/>
                <a:cs typeface="Gulim"/>
              </a:rPr>
              <a:t> ý </a:t>
            </a:r>
            <a:r>
              <a:rPr lang="en-US" altLang="ko-KR" dirty="0" err="1">
                <a:latin typeface="Times New Roman" pitchFamily="18" charset="0"/>
                <a:ea typeface="Gulim"/>
                <a:cs typeface="Gulim"/>
              </a:rPr>
              <a:t>nghĩa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không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cần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chính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xác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về</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trong</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điều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kiện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Chuỗi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chia </a:t>
            </a:r>
            <a:r>
              <a:rPr lang="en-US" altLang="ko-KR" dirty="0" err="1">
                <a:latin typeface="Times New Roman" pitchFamily="18" charset="0"/>
                <a:ea typeface="Gulim"/>
                <a:cs typeface="Gulim"/>
              </a:rPr>
              <a:t>thành</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số</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của</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sau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phù</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với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mục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được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thấy</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Chuỗi</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tìm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kiếm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có</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thể</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tập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hợp</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các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nhóm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từ</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hoặc</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thậm</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là</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một</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câu</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hoàn</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chỉnh</a:t>
            </a:r>
            <a:r>
              <a:rPr lang="en-US" altLang="ko-KR" dirty="0">
                <a:latin typeface="Times New Roman" pitchFamily="18" charset="0"/>
                <a:ea typeface="Gulim"/>
                <a:cs typeface="Gulim"/>
              </a:rPr>
              <a:t>. </a:t>
            </a:r>
          </a:p>
          <a:p>
            <a:pPr algn="just">
              <a:spcBef>
                <a:spcPct val="0"/>
              </a:spcBef>
              <a:buClr>
                <a:schemeClr val="folHlink"/>
              </a:buClr>
            </a:pPr>
            <a:r>
              <a:rPr lang="en-US" altLang="ko-KR" dirty="0" err="1">
                <a:latin typeface="Times New Roman" pitchFamily="18" charset="0"/>
                <a:ea typeface="Gulim"/>
                <a:cs typeface="Gulim"/>
              </a:rPr>
              <a:t>Ví</a:t>
            </a:r>
            <a:r>
              <a:rPr lang="en-US" altLang="ko-KR" dirty="0">
                <a:latin typeface="Times New Roman" pitchFamily="18" charset="0"/>
                <a:ea typeface="Gulim"/>
                <a:cs typeface="Gulim"/>
              </a:rPr>
              <a:t> </a:t>
            </a:r>
            <a:r>
              <a:rPr lang="en-US" altLang="ko-KR" dirty="0" err="1">
                <a:latin typeface="Times New Roman" pitchFamily="18" charset="0"/>
                <a:ea typeface="Gulim"/>
                <a:cs typeface="Gulim"/>
              </a:rPr>
              <a:t>dụ</a:t>
            </a:r>
            <a:r>
              <a:rPr lang="en-US" altLang="ko-KR" dirty="0">
                <a:latin typeface="Times New Roman" pitchFamily="18" charset="0"/>
                <a:ea typeface="Gulim"/>
                <a:cs typeface="Gulim"/>
              </a:rPr>
              <a:t>:</a:t>
            </a:r>
          </a:p>
          <a:p>
            <a:pPr algn="just">
              <a:spcBef>
                <a:spcPct val="0"/>
              </a:spcBef>
              <a:buClr>
                <a:schemeClr val="folHlink"/>
              </a:buClr>
              <a:buSzTx/>
              <a:buNone/>
            </a:pPr>
            <a:endParaRPr lang="en-US" altLang="ko-KR" dirty="0">
              <a:latin typeface="Times New Roman" pitchFamily="18" charset="0"/>
              <a:ea typeface="Gulim"/>
              <a:cs typeface="Gulim"/>
            </a:endParaRPr>
          </a:p>
          <a:p>
            <a:pPr>
              <a:spcBef>
                <a:spcPct val="0"/>
              </a:spcBef>
              <a:buClr>
                <a:schemeClr val="folHlink"/>
              </a:buClr>
              <a:buSzTx/>
              <a:buNone/>
            </a:pPr>
            <a:r>
              <a:rPr lang="en-GB" altLang="ko-KR" dirty="0">
                <a:solidFill>
                  <a:schemeClr val="hlink"/>
                </a:solidFill>
                <a:latin typeface="Times New Roman" pitchFamily="18" charset="0"/>
                <a:ea typeface="Gulim"/>
                <a:cs typeface="Gulim"/>
              </a:rPr>
              <a:t>		</a:t>
            </a:r>
            <a:r>
              <a:rPr lang="en-GB" altLang="ko-KR" dirty="0">
                <a:latin typeface="Times New Roman" pitchFamily="18" charset="0"/>
                <a:ea typeface="Gulim"/>
                <a:cs typeface="Gulim"/>
              </a:rPr>
              <a:t>SELECT title FROM titles</a:t>
            </a:r>
            <a:endParaRPr lang="en-GB" altLang="ko-KR" dirty="0">
              <a:latin typeface="Times New Roman" pitchFamily="18" charset="0"/>
              <a:ea typeface="Batang"/>
              <a:cs typeface="Batang"/>
            </a:endParaRPr>
          </a:p>
          <a:p>
            <a:pPr>
              <a:spcBef>
                <a:spcPct val="0"/>
              </a:spcBef>
              <a:buClr>
                <a:schemeClr val="folHlink"/>
              </a:buClr>
              <a:buSzTx/>
              <a:buNone/>
            </a:pPr>
            <a:r>
              <a:rPr lang="en-US" altLang="ko-KR" dirty="0">
                <a:latin typeface="Times New Roman" pitchFamily="18" charset="0"/>
                <a:ea typeface="Gulim"/>
                <a:cs typeface="Gulim"/>
              </a:rPr>
              <a:t>		WHERE </a:t>
            </a:r>
          </a:p>
          <a:p>
            <a:pPr>
              <a:spcBef>
                <a:spcPct val="0"/>
              </a:spcBef>
              <a:buClr>
                <a:schemeClr val="folHlink"/>
              </a:buClr>
              <a:buSzTx/>
              <a:buNone/>
            </a:pPr>
            <a:r>
              <a:rPr lang="en-US" altLang="ko-KR" dirty="0">
                <a:latin typeface="Times New Roman" pitchFamily="18" charset="0"/>
                <a:ea typeface="Gulim"/>
                <a:cs typeface="Gulim"/>
              </a:rPr>
              <a:t>		FREETEXT(title, 'computer cooking and     silicon')</a:t>
            </a:r>
            <a:r>
              <a:rPr lang="en-US" altLang="ko-KR" dirty="0">
                <a:latin typeface="Times New Roman" pitchFamily="18" charset="0"/>
                <a:ea typeface="Batang"/>
                <a:cs typeface="Batang"/>
              </a:rPr>
              <a:t> </a:t>
            </a:r>
          </a:p>
          <a:p>
            <a:pPr marL="0" indent="0">
              <a:buNone/>
            </a:pPr>
            <a:endParaRPr lang="en-US" dirty="0"/>
          </a:p>
        </p:txBody>
      </p:sp>
      <p:sp>
        <p:nvSpPr>
          <p:cNvPr id="3" name="Title 2"/>
          <p:cNvSpPr>
            <a:spLocks noGrp="1"/>
          </p:cNvSpPr>
          <p:nvPr>
            <p:ph type="title"/>
          </p:nvPr>
        </p:nvSpPr>
        <p:spPr/>
        <p:txBody>
          <a:bodyPr/>
          <a:lstStyle/>
          <a:p>
            <a:r>
              <a:rPr lang="en-US"/>
              <a:t>2.2.3. </a:t>
            </a:r>
            <a:r>
              <a:rPr lang="en-US">
                <a:latin typeface="Tahoma" panose="020B0604030504040204" pitchFamily="34" charset="0"/>
                <a:ea typeface="Tahoma" panose="020B0604030504040204" pitchFamily="34" charset="0"/>
                <a:cs typeface="Tahoma" panose="020B0604030504040204" pitchFamily="34" charset="0"/>
              </a:rPr>
              <a:t>Chỉ mục toàn văn</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72</a:t>
            </a:fld>
            <a:endParaRPr lang="en-US"/>
          </a:p>
        </p:txBody>
      </p:sp>
    </p:spTree>
    <p:extLst>
      <p:ext uri="{BB962C8B-B14F-4D97-AF65-F5344CB8AC3E}">
        <p14:creationId xmlns:p14="http://schemas.microsoft.com/office/powerpoint/2010/main" val="38689367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xmlns="" id="{80AFB4BD-BE96-45D0-B212-1B463F01D68C}"/>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15B8E446-6C01-4414-8743-453C628DC75B}"/>
              </a:ext>
            </a:extLst>
          </p:cNvPr>
          <p:cNvSpPr>
            <a:spLocks noGrp="1"/>
          </p:cNvSpPr>
          <p:nvPr>
            <p:ph type="sldNum" sz="quarter" idx="12"/>
          </p:nvPr>
        </p:nvSpPr>
        <p:spPr/>
        <p:txBody>
          <a:bodyPr/>
          <a:lstStyle/>
          <a:p>
            <a:fld id="{F4E32468-D4D3-45A6-A508-7622D5375F4E}" type="slidenum">
              <a:rPr lang="en-US" smtClean="0"/>
              <a:pPr/>
              <a:t>73</a:t>
            </a:fld>
            <a:endParaRPr lang="en-US"/>
          </a:p>
        </p:txBody>
      </p:sp>
      <p:grpSp>
        <p:nvGrpSpPr>
          <p:cNvPr id="8" name="Group 25">
            <a:extLst>
              <a:ext uri="{FF2B5EF4-FFF2-40B4-BE49-F238E27FC236}">
                <a16:creationId xmlns:a16="http://schemas.microsoft.com/office/drawing/2014/main" xmlns=""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xmlns=""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smtClean="0">
                  <a:solidFill>
                    <a:srgbClr val="606060"/>
                  </a:solidFill>
                  <a:latin typeface="Tahoma" pitchFamily="34" charset="0"/>
                  <a:cs typeface="Tahoma" pitchFamily="34" charset="0"/>
                </a:rPr>
                <a:t>Ngôn ngữ T- SQL</a:t>
              </a:r>
              <a:endParaRPr lang="en-US" altLang="en-US" sz="2000" b="1" dirty="0">
                <a:solidFill>
                  <a:srgbClr val="606060"/>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xmlns=""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xmlns=""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xmlns=""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xmlns=""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xmlns=""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xmlns=""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xmlns=""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xmlns=""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xmlns=""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xmlns=""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xmlns=""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 name="Group 1"/>
          <p:cNvGrpSpPr/>
          <p:nvPr/>
        </p:nvGrpSpPr>
        <p:grpSpPr>
          <a:xfrm>
            <a:off x="685800" y="2705098"/>
            <a:ext cx="7568604" cy="548407"/>
            <a:chOff x="685800" y="2705098"/>
            <a:chExt cx="7568604" cy="548407"/>
          </a:xfrm>
        </p:grpSpPr>
        <p:grpSp>
          <p:nvGrpSpPr>
            <p:cNvPr id="22" name="Group 49">
              <a:extLst>
                <a:ext uri="{FF2B5EF4-FFF2-40B4-BE49-F238E27FC236}">
                  <a16:creationId xmlns:a16="http://schemas.microsoft.com/office/drawing/2014/main" xmlns=""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xmlns=""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xmlns=""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xmlns=""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xmlns=""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xmlns=""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xmlns=""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 name="Text Box 12">
              <a:extLst>
                <a:ext uri="{FF2B5EF4-FFF2-40B4-BE49-F238E27FC236}">
                  <a16:creationId xmlns:a16="http://schemas.microsoft.com/office/drawing/2014/main" xmlns="" id="{63BC95EA-2E96-4CE0-AAE0-65D677D68164}"/>
                </a:ext>
              </a:extLst>
            </p:cNvPr>
            <p:cNvSpPr txBox="1">
              <a:spLocks noChangeArrowheads="1"/>
            </p:cNvSpPr>
            <p:nvPr/>
          </p:nvSpPr>
          <p:spPr bwMode="auto">
            <a:xfrm>
              <a:off x="1320204" y="274722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pPr>
              <a:r>
                <a:rPr lang="en-US" altLang="en-US" sz="2000" b="1" smtClean="0">
                  <a:solidFill>
                    <a:srgbClr val="606060"/>
                  </a:solidFill>
                  <a:latin typeface="Tahoma" pitchFamily="34" charset="0"/>
                  <a:cs typeface="Tahoma" pitchFamily="34" charset="0"/>
                </a:rPr>
                <a:t>Chỉ mục</a:t>
              </a:r>
              <a:endParaRPr lang="en-US" altLang="en-US" sz="2000" b="1" dirty="0">
                <a:solidFill>
                  <a:srgbClr val="606060"/>
                </a:solidFill>
                <a:latin typeface="Tahoma" pitchFamily="34" charset="0"/>
                <a:cs typeface="Tahoma" pitchFamily="34" charset="0"/>
              </a:endParaRPr>
            </a:p>
          </p:txBody>
        </p:sp>
      </p:grpSp>
      <p:sp>
        <p:nvSpPr>
          <p:cNvPr id="37" name="Text Box 12">
            <a:extLst>
              <a:ext uri="{FF2B5EF4-FFF2-40B4-BE49-F238E27FC236}">
                <a16:creationId xmlns:a16="http://schemas.microsoft.com/office/drawing/2014/main" xmlns="" id="{3055AA74-BACF-4700-B426-A32FB6C8904F}"/>
              </a:ext>
            </a:extLst>
          </p:cNvPr>
          <p:cNvSpPr txBox="1">
            <a:spLocks noChangeArrowheads="1"/>
          </p:cNvSpPr>
          <p:nvPr/>
        </p:nvSpPr>
        <p:spPr bwMode="auto">
          <a:xfrm>
            <a:off x="1295400" y="346400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FF0000"/>
                </a:solidFill>
                <a:latin typeface="Tahoma" pitchFamily="34" charset="0"/>
                <a:cs typeface="Tahoma" pitchFamily="34" charset="0"/>
              </a:rPr>
              <a:t>Trắc</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nghiệm</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kiến</a:t>
            </a:r>
            <a:r>
              <a:rPr lang="en-US" sz="2000" b="1" dirty="0">
                <a:solidFill>
                  <a:srgbClr val="FF0000"/>
                </a:solidFill>
                <a:latin typeface="Tahoma" pitchFamily="34" charset="0"/>
                <a:cs typeface="Tahoma" pitchFamily="34" charset="0"/>
              </a:rPr>
              <a:t> </a:t>
            </a:r>
            <a:r>
              <a:rPr lang="en-US" sz="2000" b="1" dirty="0" err="1">
                <a:solidFill>
                  <a:srgbClr val="FF0000"/>
                </a:solidFill>
                <a:latin typeface="Tahoma" pitchFamily="34" charset="0"/>
                <a:cs typeface="Tahoma" pitchFamily="34" charset="0"/>
              </a:rPr>
              <a:t>thức</a:t>
            </a:r>
            <a:endParaRPr lang="en-US" sz="2000" b="1" dirty="0">
              <a:solidFill>
                <a:srgbClr val="FF0000"/>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xmlns="" id="{C0F60A22-058B-4285-9D88-70EDE3836F51}"/>
              </a:ext>
            </a:extLst>
          </p:cNvPr>
          <p:cNvGrpSpPr>
            <a:grpSpLocks/>
          </p:cNvGrpSpPr>
          <p:nvPr/>
        </p:nvGrpSpPr>
        <p:grpSpPr bwMode="auto">
          <a:xfrm>
            <a:off x="685800" y="3406821"/>
            <a:ext cx="548640" cy="476250"/>
            <a:chOff x="1110" y="2656"/>
            <a:chExt cx="1549" cy="1351"/>
          </a:xfrm>
        </p:grpSpPr>
        <p:sp>
          <p:nvSpPr>
            <p:cNvPr id="40" name="AutoShape 4">
              <a:extLst>
                <a:ext uri="{FF2B5EF4-FFF2-40B4-BE49-F238E27FC236}">
                  <a16:creationId xmlns:a16="http://schemas.microsoft.com/office/drawing/2014/main" xmlns=""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a16="http://schemas.microsoft.com/office/drawing/2014/main" xmlns=""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a16="http://schemas.microsoft.com/office/drawing/2014/main" xmlns=""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
        <p:nvSpPr>
          <p:cNvPr id="3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43000" y="3864754"/>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67804" y="2485668"/>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 name="Group 70">
            <a:extLst>
              <a:ext uri="{FF2B5EF4-FFF2-40B4-BE49-F238E27FC236}">
                <a16:creationId xmlns:a16="http://schemas.microsoft.com/office/drawing/2014/main" xmlns="" id="{6E7DD59A-7148-402E-9B9F-CC42B01B0663}"/>
              </a:ext>
            </a:extLst>
          </p:cNvPr>
          <p:cNvGrpSpPr>
            <a:grpSpLocks/>
          </p:cNvGrpSpPr>
          <p:nvPr/>
        </p:nvGrpSpPr>
        <p:grpSpPr bwMode="auto">
          <a:xfrm>
            <a:off x="685800" y="4111671"/>
            <a:ext cx="7543800" cy="476250"/>
            <a:chOff x="762000" y="1905000"/>
            <a:chExt cx="7543800" cy="475488"/>
          </a:xfrm>
        </p:grpSpPr>
        <p:sp>
          <p:nvSpPr>
            <p:cNvPr id="51" name="Text Box 12">
              <a:extLst>
                <a:ext uri="{FF2B5EF4-FFF2-40B4-BE49-F238E27FC236}">
                  <a16:creationId xmlns:a16="http://schemas.microsoft.com/office/drawing/2014/main" xmlns=""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rgbClr val="606060"/>
                  </a:solidFill>
                  <a:latin typeface="Tahoma" pitchFamily="34" charset="0"/>
                  <a:cs typeface="Tahoma" pitchFamily="34" charset="0"/>
                </a:rPr>
                <a:t>Tổng kết bài học</a:t>
              </a:r>
            </a:p>
          </p:txBody>
        </p:sp>
        <p:grpSp>
          <p:nvGrpSpPr>
            <p:cNvPr id="52" name="Group 28">
              <a:extLst>
                <a:ext uri="{FF2B5EF4-FFF2-40B4-BE49-F238E27FC236}">
                  <a16:creationId xmlns:a16="http://schemas.microsoft.com/office/drawing/2014/main" xmlns="" id="{A989228B-8D52-420B-8ED9-EB56AD1F6CE7}"/>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xmlns=""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a16="http://schemas.microsoft.com/office/drawing/2014/main" xmlns=""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a16="http://schemas.microsoft.com/office/drawing/2014/main" xmlns=""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sp>
          <p:nvSpPr>
            <p:cNvPr id="53" name="Line 11">
              <a:extLst>
                <a:ext uri="{FF2B5EF4-FFF2-40B4-BE49-F238E27FC236}">
                  <a16:creationId xmlns:a16="http://schemas.microsoft.com/office/drawing/2014/main" xmlns=""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189181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74</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1</a:t>
              </a: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xmlns=""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
        <p:nvSpPr>
          <p:cNvPr id="6" name="Rectangle 5"/>
          <p:cNvSpPr/>
          <p:nvPr/>
        </p:nvSpPr>
        <p:spPr>
          <a:xfrm>
            <a:off x="685800" y="1690412"/>
            <a:ext cx="8060939" cy="923330"/>
          </a:xfrm>
          <a:prstGeom prst="rect">
            <a:avLst/>
          </a:prstGeom>
        </p:spPr>
        <p:txBody>
          <a:bodyPr wrap="square">
            <a:spAutoFit/>
          </a:bodyPr>
          <a:lstStyle/>
          <a:p>
            <a:r>
              <a:rPr lang="en-US" b="1" dirty="0"/>
              <a:t>The _____________ option allows you to connect to another instance of SQL Server running on a different machine</a:t>
            </a:r>
            <a:endParaRPr lang="en-US" dirty="0"/>
          </a:p>
          <a:p>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 +=</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a:t>
            </a:r>
          </a:p>
        </p:txBody>
      </p:sp>
      <p:sp>
        <p:nvSpPr>
          <p:cNvPr id="23" name="Rectangle 22"/>
          <p:cNvSpPr/>
          <p:nvPr/>
        </p:nvSpPr>
        <p:spPr>
          <a:xfrm>
            <a:off x="1835998" y="3994583"/>
            <a:ext cx="468398" cy="369332"/>
          </a:xfrm>
          <a:prstGeom prst="rect">
            <a:avLst/>
          </a:prstGeom>
        </p:spPr>
        <p:txBody>
          <a:bodyPr wrap="none">
            <a:spAutoFit/>
          </a:bodyPr>
          <a:lstStyle/>
          <a:p>
            <a:r>
              <a:rPr lang="en-US" dirty="0"/>
              <a:t> *=</a:t>
            </a:r>
          </a:p>
        </p:txBody>
      </p:sp>
      <p:sp>
        <p:nvSpPr>
          <p:cNvPr id="24" name="Rectangle 23"/>
          <p:cNvSpPr/>
          <p:nvPr/>
        </p:nvSpPr>
        <p:spPr>
          <a:xfrm>
            <a:off x="1867313" y="4659868"/>
            <a:ext cx="1269835" cy="369332"/>
          </a:xfrm>
          <a:prstGeom prst="rect">
            <a:avLst/>
          </a:prstGeom>
        </p:spPr>
        <p:txBody>
          <a:bodyPr wrap="none">
            <a:spAutoFit/>
          </a:bodyPr>
          <a:lstStyle/>
          <a:p>
            <a:r>
              <a:rPr lang="en-US" dirty="0"/>
              <a:t>all of above</a:t>
            </a:r>
          </a:p>
        </p:txBody>
      </p:sp>
    </p:spTree>
    <p:extLst>
      <p:ext uri="{BB962C8B-B14F-4D97-AF65-F5344CB8AC3E}">
        <p14:creationId xmlns:p14="http://schemas.microsoft.com/office/powerpoint/2010/main" val="2732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a:t>4</a:t>
            </a:r>
            <a:r>
              <a:rPr lang="en-US" smtClean="0"/>
              <a:t>. </a:t>
            </a:r>
            <a:r>
              <a:rPr lang="en-US"/>
              <a:t>Trắc nghiệm kiến thức</a:t>
            </a:r>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75</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2</a:t>
              </a: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xmlns=""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646331"/>
          </a:xfrm>
          <a:prstGeom prst="rect">
            <a:avLst/>
          </a:prstGeom>
        </p:spPr>
        <p:txBody>
          <a:bodyPr wrap="square">
            <a:spAutoFit/>
          </a:bodyPr>
          <a:lstStyle/>
          <a:p>
            <a:r>
              <a:rPr lang="en-US" b="1" dirty="0"/>
              <a:t>You have a column that will only contain values from 0 to 255. What is the most economical data type to be used for the column?</a:t>
            </a:r>
            <a:endParaRPr lang="en-US" dirty="0"/>
          </a:p>
        </p:txBody>
      </p:sp>
      <p:sp>
        <p:nvSpPr>
          <p:cNvPr id="20" name="Rectangle 19"/>
          <p:cNvSpPr/>
          <p:nvPr/>
        </p:nvSpPr>
        <p:spPr>
          <a:xfrm>
            <a:off x="1698240" y="2864074"/>
            <a:ext cx="4572000" cy="646331"/>
          </a:xfrm>
          <a:prstGeom prst="rect">
            <a:avLst/>
          </a:prstGeom>
        </p:spPr>
        <p:txBody>
          <a:bodyPr>
            <a:spAutoFit/>
          </a:bodyPr>
          <a:lstStyle/>
          <a:p>
            <a:r>
              <a:rPr lang="en-US" dirty="0"/>
              <a:t>TINYINT</a:t>
            </a:r>
            <a:br>
              <a:rPr lang="en-US" dirty="0"/>
            </a:br>
            <a:endParaRPr lang="en-US" dirty="0"/>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SMALLINT</a:t>
            </a:r>
          </a:p>
        </p:txBody>
      </p:sp>
      <p:sp>
        <p:nvSpPr>
          <p:cNvPr id="23" name="Rectangle 22"/>
          <p:cNvSpPr/>
          <p:nvPr/>
        </p:nvSpPr>
        <p:spPr>
          <a:xfrm>
            <a:off x="1835998" y="3994583"/>
            <a:ext cx="503664" cy="369332"/>
          </a:xfrm>
          <a:prstGeom prst="rect">
            <a:avLst/>
          </a:prstGeom>
        </p:spPr>
        <p:txBody>
          <a:bodyPr wrap="none">
            <a:spAutoFit/>
          </a:bodyPr>
          <a:lstStyle/>
          <a:p>
            <a:r>
              <a:rPr lang="en-US" dirty="0"/>
              <a:t>INT</a:t>
            </a:r>
          </a:p>
        </p:txBody>
      </p:sp>
      <p:sp>
        <p:nvSpPr>
          <p:cNvPr id="24" name="Rectangle 23"/>
          <p:cNvSpPr/>
          <p:nvPr/>
        </p:nvSpPr>
        <p:spPr>
          <a:xfrm>
            <a:off x="1867313" y="4659868"/>
            <a:ext cx="1304075" cy="369332"/>
          </a:xfrm>
          <a:prstGeom prst="rect">
            <a:avLst/>
          </a:prstGeom>
        </p:spPr>
        <p:txBody>
          <a:bodyPr wrap="none">
            <a:spAutoFit/>
          </a:bodyPr>
          <a:lstStyle/>
          <a:p>
            <a:r>
              <a:rPr lang="en-US" dirty="0"/>
              <a:t>DECIMAL(1)</a:t>
            </a:r>
          </a:p>
        </p:txBody>
      </p:sp>
    </p:spTree>
    <p:extLst>
      <p:ext uri="{BB962C8B-B14F-4D97-AF65-F5344CB8AC3E}">
        <p14:creationId xmlns:p14="http://schemas.microsoft.com/office/powerpoint/2010/main" val="24969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a:t>4</a:t>
            </a:r>
            <a:r>
              <a:rPr lang="en-US" smtClean="0"/>
              <a:t>. </a:t>
            </a:r>
            <a:r>
              <a:rPr lang="en-US"/>
              <a:t>Trắc nghiệm kiến thức</a:t>
            </a:r>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76</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3</a:t>
              </a: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xmlns=""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err="1"/>
              <a:t>Câu</a:t>
            </a:r>
            <a:r>
              <a:rPr lang="en-US" b="1" dirty="0"/>
              <a:t> </a:t>
            </a:r>
            <a:r>
              <a:rPr lang="en-US" b="1" dirty="0" err="1"/>
              <a:t>lệnh</a:t>
            </a:r>
            <a:r>
              <a:rPr lang="en-US" b="1" dirty="0"/>
              <a:t> </a:t>
            </a:r>
            <a:r>
              <a:rPr lang="en-US" dirty="0"/>
              <a:t>SELECT (4%2) </a:t>
            </a:r>
            <a:r>
              <a:rPr lang="en-US" dirty="0" err="1"/>
              <a:t>trả</a:t>
            </a:r>
            <a:r>
              <a:rPr lang="en-US" dirty="0"/>
              <a:t> </a:t>
            </a:r>
            <a:r>
              <a:rPr lang="en-US" dirty="0" err="1"/>
              <a:t>ra</a:t>
            </a:r>
            <a:r>
              <a:rPr lang="en-US" dirty="0"/>
              <a:t> </a:t>
            </a:r>
            <a:r>
              <a:rPr lang="en-US" dirty="0" err="1"/>
              <a:t>giá</a:t>
            </a:r>
            <a:r>
              <a:rPr lang="en-US" dirty="0"/>
              <a:t> </a:t>
            </a:r>
            <a:r>
              <a:rPr lang="en-US" dirty="0" err="1"/>
              <a:t>trị</a:t>
            </a:r>
            <a:r>
              <a:rPr lang="en-US" dirty="0"/>
              <a:t> </a:t>
            </a:r>
            <a:r>
              <a:rPr lang="en-US" dirty="0" err="1"/>
              <a:t>nào</a:t>
            </a:r>
            <a:r>
              <a:rPr lang="en-US" dirty="0"/>
              <a:t>?</a:t>
            </a:r>
          </a:p>
        </p:txBody>
      </p:sp>
      <p:sp>
        <p:nvSpPr>
          <p:cNvPr id="20" name="Rectangle 19"/>
          <p:cNvSpPr/>
          <p:nvPr/>
        </p:nvSpPr>
        <p:spPr>
          <a:xfrm>
            <a:off x="1698240" y="2864074"/>
            <a:ext cx="4572000" cy="369332"/>
          </a:xfrm>
          <a:prstGeom prst="rect">
            <a:avLst/>
          </a:prstGeom>
        </p:spPr>
        <p:txBody>
          <a:bodyPr>
            <a:spAutoFit/>
          </a:bodyPr>
          <a:lstStyle/>
          <a:p>
            <a:r>
              <a:rPr lang="en-US" dirty="0"/>
              <a:t>0</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1</a:t>
            </a:r>
          </a:p>
        </p:txBody>
      </p:sp>
      <p:sp>
        <p:nvSpPr>
          <p:cNvPr id="23" name="Rectangle 22"/>
          <p:cNvSpPr/>
          <p:nvPr/>
        </p:nvSpPr>
        <p:spPr>
          <a:xfrm>
            <a:off x="1835998" y="3994583"/>
            <a:ext cx="1891672" cy="369332"/>
          </a:xfrm>
          <a:prstGeom prst="rect">
            <a:avLst/>
          </a:prstGeom>
        </p:spPr>
        <p:txBody>
          <a:bodyPr wrap="none">
            <a:spAutoFit/>
          </a:bodyPr>
          <a:lstStyle/>
          <a:p>
            <a:r>
              <a:rPr lang="en-US" dirty="0" err="1"/>
              <a:t>Câu</a:t>
            </a:r>
            <a:r>
              <a:rPr lang="en-US" dirty="0"/>
              <a:t> A </a:t>
            </a:r>
            <a:r>
              <a:rPr lang="en-US" dirty="0" err="1"/>
              <a:t>và</a:t>
            </a:r>
            <a:r>
              <a:rPr lang="en-US" dirty="0"/>
              <a:t> B </a:t>
            </a:r>
            <a:r>
              <a:rPr lang="en-US" dirty="0" err="1"/>
              <a:t>đều</a:t>
            </a:r>
            <a:r>
              <a:rPr lang="en-US" dirty="0"/>
              <a:t> </a:t>
            </a:r>
            <a:r>
              <a:rPr lang="en-US" dirty="0" err="1"/>
              <a:t>sai</a:t>
            </a:r>
            <a:endParaRPr lang="en-US" dirty="0"/>
          </a:p>
        </p:txBody>
      </p:sp>
      <p:sp>
        <p:nvSpPr>
          <p:cNvPr id="24" name="Rectangle 23"/>
          <p:cNvSpPr/>
          <p:nvPr/>
        </p:nvSpPr>
        <p:spPr>
          <a:xfrm>
            <a:off x="1867313" y="4659868"/>
            <a:ext cx="2117696" cy="369332"/>
          </a:xfrm>
          <a:prstGeom prst="rect">
            <a:avLst/>
          </a:prstGeom>
        </p:spPr>
        <p:txBody>
          <a:bodyPr wrap="none">
            <a:spAutoFit/>
          </a:bodyPr>
          <a:lstStyle/>
          <a:p>
            <a:r>
              <a:rPr lang="en-US" dirty="0" err="1"/>
              <a:t>Câu</a:t>
            </a:r>
            <a:r>
              <a:rPr lang="en-US" dirty="0"/>
              <a:t> A </a:t>
            </a:r>
            <a:r>
              <a:rPr lang="en-US" dirty="0" err="1"/>
              <a:t>và</a:t>
            </a:r>
            <a:r>
              <a:rPr lang="en-US" dirty="0"/>
              <a:t> B </a:t>
            </a:r>
            <a:r>
              <a:rPr lang="en-US" dirty="0" err="1"/>
              <a:t>đều</a:t>
            </a:r>
            <a:r>
              <a:rPr lang="en-US" dirty="0"/>
              <a:t> </a:t>
            </a:r>
            <a:r>
              <a:rPr lang="en-US" dirty="0" err="1"/>
              <a:t>đúng</a:t>
            </a:r>
            <a:endParaRPr lang="en-US" dirty="0"/>
          </a:p>
        </p:txBody>
      </p:sp>
    </p:spTree>
    <p:extLst>
      <p:ext uri="{BB962C8B-B14F-4D97-AF65-F5344CB8AC3E}">
        <p14:creationId xmlns:p14="http://schemas.microsoft.com/office/powerpoint/2010/main" val="265403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a:t>4</a:t>
            </a:r>
            <a:r>
              <a:rPr lang="en-US" smtClean="0"/>
              <a:t>. </a:t>
            </a:r>
            <a:r>
              <a:rPr lang="en-US"/>
              <a:t>Trắc nghiệm kiến thức</a:t>
            </a:r>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77</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4735858" cy="5315381"/>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153651"/>
              <a:ext cx="8300998" cy="13609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598" y="976841"/>
              <a:ext cx="1963127" cy="1768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4</a:t>
              </a: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5334001" y="1836528"/>
            <a:ext cx="2514600" cy="2165126"/>
            <a:chOff x="820880" y="2864074"/>
            <a:chExt cx="7524363" cy="2165126"/>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80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55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90	</a:t>
              </a:r>
            </a:p>
          </p:txBody>
        </p:sp>
        <p:sp>
          <p:nvSpPr>
            <p:cNvPr id="15" name="TextBox 14">
              <a:extLst>
                <a:ext uri="{FF2B5EF4-FFF2-40B4-BE49-F238E27FC236}">
                  <a16:creationId xmlns:a16="http://schemas.microsoft.com/office/drawing/2014/main" xmlns=""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95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
        <p:nvSpPr>
          <p:cNvPr id="6" name="Rectangle 5"/>
          <p:cNvSpPr/>
          <p:nvPr/>
        </p:nvSpPr>
        <p:spPr>
          <a:xfrm>
            <a:off x="685800" y="1690412"/>
            <a:ext cx="4190999" cy="2862322"/>
          </a:xfrm>
          <a:prstGeom prst="rect">
            <a:avLst/>
          </a:prstGeom>
        </p:spPr>
        <p:txBody>
          <a:bodyPr wrap="square">
            <a:spAutoFit/>
          </a:bodyPr>
          <a:lstStyle/>
          <a:p>
            <a:r>
              <a:rPr lang="en-US" dirty="0"/>
              <a:t>DECLARE @t1 INT</a:t>
            </a:r>
          </a:p>
          <a:p>
            <a:r>
              <a:rPr lang="en-US" dirty="0"/>
              <a:t>SET @T1=50</a:t>
            </a:r>
          </a:p>
          <a:p>
            <a:r>
              <a:rPr lang="en-US" dirty="0"/>
              <a:t>while @t1&lt;=90</a:t>
            </a:r>
          </a:p>
          <a:p>
            <a:r>
              <a:rPr lang="en-US" dirty="0"/>
              <a:t>begin</a:t>
            </a:r>
          </a:p>
          <a:p>
            <a:r>
              <a:rPr lang="en-US" dirty="0"/>
              <a:t>set @t1=@t1+5</a:t>
            </a:r>
          </a:p>
          <a:p>
            <a:r>
              <a:rPr lang="en-US" dirty="0"/>
              <a:t> print 'SO CAN IN '+ convert(char(11), @t1)</a:t>
            </a:r>
          </a:p>
          <a:p>
            <a:r>
              <a:rPr lang="en-US" dirty="0"/>
              <a:t>continue</a:t>
            </a:r>
          </a:p>
          <a:p>
            <a:r>
              <a:rPr lang="en-US" dirty="0"/>
              <a:t>end</a:t>
            </a:r>
          </a:p>
          <a:p>
            <a:r>
              <a:rPr lang="en-US" dirty="0">
                <a:solidFill>
                  <a:srgbClr val="FF0000"/>
                </a:solidFill>
              </a:rPr>
              <a:t>print @t1—IN RA GIÁ TRỊ NÀO?</a:t>
            </a:r>
          </a:p>
          <a:p>
            <a:r>
              <a:rPr lang="en-US" dirty="0"/>
              <a:t>GO</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87468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a:t>4</a:t>
            </a:r>
            <a:r>
              <a:rPr lang="en-US" smtClean="0"/>
              <a:t>. </a:t>
            </a:r>
            <a:r>
              <a:rPr lang="en-US"/>
              <a:t>Trắc nghiệm kiến thức</a:t>
            </a:r>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78</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4735858" cy="5315381"/>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153651"/>
              <a:ext cx="8300998" cy="13609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598" y="976841"/>
              <a:ext cx="1963127" cy="1768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5</a:t>
              </a: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5334001" y="1836528"/>
            <a:ext cx="2514600" cy="2165126"/>
            <a:chOff x="820880" y="2864074"/>
            <a:chExt cx="7524363" cy="2165126"/>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51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52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62</a:t>
              </a:r>
            </a:p>
          </p:txBody>
        </p:sp>
        <p:sp>
          <p:nvSpPr>
            <p:cNvPr id="15" name="TextBox 14">
              <a:extLst>
                <a:ext uri="{FF2B5EF4-FFF2-40B4-BE49-F238E27FC236}">
                  <a16:creationId xmlns:a16="http://schemas.microsoft.com/office/drawing/2014/main" xmlns=""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63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1" y="1690412"/>
            <a:ext cx="3505200" cy="2585323"/>
          </a:xfrm>
          <a:prstGeom prst="rect">
            <a:avLst/>
          </a:prstGeom>
        </p:spPr>
        <p:txBody>
          <a:bodyPr wrap="square">
            <a:spAutoFit/>
          </a:bodyPr>
          <a:lstStyle/>
          <a:p>
            <a:r>
              <a:rPr lang="en-US" dirty="0"/>
              <a:t>Declare @a </a:t>
            </a:r>
            <a:r>
              <a:rPr lang="en-US" dirty="0" err="1"/>
              <a:t>int</a:t>
            </a:r>
            <a:r>
              <a:rPr lang="en-US" dirty="0"/>
              <a:t>, @t </a:t>
            </a:r>
            <a:r>
              <a:rPr lang="en-US" dirty="0" err="1"/>
              <a:t>int</a:t>
            </a:r>
            <a:endParaRPr lang="en-US" dirty="0"/>
          </a:p>
          <a:p>
            <a:r>
              <a:rPr lang="en-US" dirty="0"/>
              <a:t>set @a=5</a:t>
            </a:r>
          </a:p>
          <a:p>
            <a:r>
              <a:rPr lang="en-US" dirty="0"/>
              <a:t>set @t=0</a:t>
            </a:r>
          </a:p>
          <a:p>
            <a:r>
              <a:rPr lang="en-US" dirty="0"/>
              <a:t>while @a&lt;=10</a:t>
            </a:r>
          </a:p>
          <a:p>
            <a:r>
              <a:rPr lang="en-US" dirty="0"/>
              <a:t>begin</a:t>
            </a:r>
          </a:p>
          <a:p>
            <a:r>
              <a:rPr lang="en-US" dirty="0"/>
              <a:t>  set @a=@a+1</a:t>
            </a:r>
          </a:p>
          <a:p>
            <a:r>
              <a:rPr lang="en-US" dirty="0"/>
              <a:t>  set @t=@t+@a </a:t>
            </a:r>
          </a:p>
          <a:p>
            <a:r>
              <a:rPr lang="en-US" dirty="0"/>
              <a:t>end</a:t>
            </a:r>
          </a:p>
          <a:p>
            <a:r>
              <a:rPr lang="en-US" dirty="0">
                <a:solidFill>
                  <a:srgbClr val="FF0000"/>
                </a:solidFill>
              </a:rPr>
              <a:t>print @t –IN GÌ?</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25730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79</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a:t>
              </a:r>
              <a:r>
                <a:rPr lang="en-US" sz="2400" b="1" smtClean="0">
                  <a:latin typeface="Arial" panose="020B0604020202020204" pitchFamily="34" charset="0"/>
                  <a:cs typeface="Arial" panose="020B0604020202020204" pitchFamily="34" charset="0"/>
                </a:rPr>
                <a:t>6</a:t>
              </a:r>
              <a:endParaRPr lang="en-US" sz="2400" b="1">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xmlns=""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By default "FILLFACTOR" value is</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 Zero</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One</a:t>
            </a:r>
          </a:p>
        </p:txBody>
      </p:sp>
      <p:sp>
        <p:nvSpPr>
          <p:cNvPr id="23" name="Rectangle 22"/>
          <p:cNvSpPr/>
          <p:nvPr/>
        </p:nvSpPr>
        <p:spPr>
          <a:xfrm>
            <a:off x="1835998" y="3994583"/>
            <a:ext cx="624915" cy="369332"/>
          </a:xfrm>
          <a:prstGeom prst="rect">
            <a:avLst/>
          </a:prstGeom>
        </p:spPr>
        <p:txBody>
          <a:bodyPr wrap="none">
            <a:spAutoFit/>
          </a:bodyPr>
          <a:lstStyle/>
          <a:p>
            <a:r>
              <a:rPr lang="en-US" dirty="0"/>
              <a:t> Two</a:t>
            </a:r>
          </a:p>
        </p:txBody>
      </p:sp>
      <p:sp>
        <p:nvSpPr>
          <p:cNvPr id="24" name="Rectangle 23"/>
          <p:cNvSpPr/>
          <p:nvPr/>
        </p:nvSpPr>
        <p:spPr>
          <a:xfrm>
            <a:off x="1867313" y="4659868"/>
            <a:ext cx="560731" cy="369332"/>
          </a:xfrm>
          <a:prstGeom prst="rect">
            <a:avLst/>
          </a:prstGeom>
        </p:spPr>
        <p:txBody>
          <a:bodyPr wrap="none">
            <a:spAutoFit/>
          </a:bodyPr>
          <a:lstStyle/>
          <a:p>
            <a:r>
              <a:rPr lang="en-US" dirty="0"/>
              <a:t>Five</a:t>
            </a:r>
          </a:p>
        </p:txBody>
      </p:sp>
    </p:spTree>
    <p:extLst>
      <p:ext uri="{BB962C8B-B14F-4D97-AF65-F5344CB8AC3E}">
        <p14:creationId xmlns:p14="http://schemas.microsoft.com/office/powerpoint/2010/main" val="227060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normAutofit/>
          </a:bodyPr>
          <a:lstStyle/>
          <a:p>
            <a:pPr marL="0" indent="0">
              <a:buFont typeface="Wingdings 2" pitchFamily="18" charset="2"/>
              <a:buNone/>
              <a:defRPr/>
            </a:pPr>
            <a:r>
              <a:rPr lang="en-US" b="1" dirty="0" err="1"/>
              <a:t>Chú</a:t>
            </a:r>
            <a:r>
              <a:rPr lang="en-US" b="1" dirty="0"/>
              <a:t> </a:t>
            </a:r>
            <a:r>
              <a:rPr lang="en-US" b="1" dirty="0" err="1"/>
              <a:t>Thích</a:t>
            </a:r>
            <a:r>
              <a:rPr lang="en-US" b="1" dirty="0"/>
              <a:t> (Comments)</a:t>
            </a:r>
            <a:endParaRPr lang="en-US" dirty="0"/>
          </a:p>
          <a:p>
            <a:pPr>
              <a:defRPr/>
            </a:pPr>
            <a:r>
              <a:rPr lang="en-US" dirty="0"/>
              <a:t>T-SQL </a:t>
            </a:r>
            <a:r>
              <a:rPr lang="en-US" dirty="0" err="1"/>
              <a:t>dùng</a:t>
            </a:r>
            <a:r>
              <a:rPr lang="en-US" dirty="0"/>
              <a:t> </a:t>
            </a:r>
            <a:r>
              <a:rPr lang="en-US" dirty="0" err="1"/>
              <a:t>dấu</a:t>
            </a:r>
            <a:r>
              <a:rPr lang="en-US" dirty="0"/>
              <a:t> -- </a:t>
            </a:r>
            <a:r>
              <a:rPr lang="en-US" dirty="0" err="1"/>
              <a:t>để</a:t>
            </a:r>
            <a:r>
              <a:rPr lang="en-US" dirty="0"/>
              <a:t> </a:t>
            </a:r>
            <a:r>
              <a:rPr lang="en-US" dirty="0" err="1"/>
              <a:t>đánh</a:t>
            </a:r>
            <a:r>
              <a:rPr lang="en-US" dirty="0"/>
              <a:t> </a:t>
            </a:r>
            <a:r>
              <a:rPr lang="en-US" dirty="0" err="1"/>
              <a:t>dấu</a:t>
            </a:r>
            <a:r>
              <a:rPr lang="en-US" dirty="0"/>
              <a:t> </a:t>
            </a:r>
            <a:r>
              <a:rPr lang="en-US" dirty="0" err="1"/>
              <a:t>phần</a:t>
            </a:r>
            <a:r>
              <a:rPr lang="en-US" dirty="0"/>
              <a:t> </a:t>
            </a:r>
            <a:r>
              <a:rPr lang="en-US" dirty="0" err="1"/>
              <a:t>chú</a:t>
            </a:r>
            <a:r>
              <a:rPr lang="en-US" dirty="0"/>
              <a:t> </a:t>
            </a:r>
            <a:r>
              <a:rPr lang="en-US" dirty="0" err="1"/>
              <a:t>thích</a:t>
            </a:r>
            <a:r>
              <a:rPr lang="en-US" dirty="0"/>
              <a:t> </a:t>
            </a:r>
            <a:r>
              <a:rPr lang="en-US" dirty="0" err="1"/>
              <a:t>cho</a:t>
            </a:r>
            <a:r>
              <a:rPr lang="en-US" dirty="0"/>
              <a:t> </a:t>
            </a:r>
            <a:r>
              <a:rPr lang="en-US" dirty="0" err="1"/>
              <a:t>câu</a:t>
            </a:r>
            <a:r>
              <a:rPr lang="en-US" dirty="0"/>
              <a:t> </a:t>
            </a:r>
            <a:r>
              <a:rPr lang="en-US" dirty="0" err="1"/>
              <a:t>lệnh</a:t>
            </a:r>
            <a:r>
              <a:rPr lang="en-US" dirty="0"/>
              <a:t> </a:t>
            </a:r>
            <a:r>
              <a:rPr lang="en-US" dirty="0" err="1"/>
              <a:t>đơn</a:t>
            </a:r>
            <a:r>
              <a:rPr lang="en-US" dirty="0"/>
              <a:t> </a:t>
            </a:r>
            <a:r>
              <a:rPr lang="en-US" dirty="0" err="1"/>
              <a:t>trên</a:t>
            </a:r>
            <a:r>
              <a:rPr lang="en-US" dirty="0"/>
              <a:t> 1 </a:t>
            </a:r>
            <a:r>
              <a:rPr lang="en-US" dirty="0" err="1"/>
              <a:t>dòng</a:t>
            </a:r>
            <a:r>
              <a:rPr lang="en-US" dirty="0"/>
              <a:t> </a:t>
            </a:r>
            <a:r>
              <a:rPr lang="en-US" dirty="0" err="1"/>
              <a:t>và</a:t>
            </a:r>
            <a:r>
              <a:rPr lang="en-US" dirty="0"/>
              <a:t> </a:t>
            </a:r>
            <a:r>
              <a:rPr lang="en-US" dirty="0" err="1"/>
              <a:t>dùng</a:t>
            </a:r>
            <a:r>
              <a:rPr lang="en-US" dirty="0"/>
              <a:t> /*...*/ </a:t>
            </a:r>
            <a:r>
              <a:rPr lang="en-US" dirty="0" err="1"/>
              <a:t>để</a:t>
            </a:r>
            <a:r>
              <a:rPr lang="en-US" dirty="0"/>
              <a:t> </a:t>
            </a:r>
            <a:r>
              <a:rPr lang="en-US" dirty="0" err="1"/>
              <a:t>chú</a:t>
            </a:r>
            <a:r>
              <a:rPr lang="en-US" dirty="0"/>
              <a:t> </a:t>
            </a:r>
            <a:r>
              <a:rPr lang="en-US" dirty="0" err="1"/>
              <a:t>thích</a:t>
            </a:r>
            <a:r>
              <a:rPr lang="en-US" dirty="0"/>
              <a:t> </a:t>
            </a:r>
            <a:r>
              <a:rPr lang="en-US" dirty="0" err="1"/>
              <a:t>cho</a:t>
            </a:r>
            <a:r>
              <a:rPr lang="en-US" dirty="0"/>
              <a:t> </a:t>
            </a:r>
            <a:r>
              <a:rPr lang="en-US" dirty="0" err="1"/>
              <a:t>một</a:t>
            </a:r>
            <a:r>
              <a:rPr lang="en-US" dirty="0"/>
              <a:t> </a:t>
            </a:r>
            <a:r>
              <a:rPr lang="en-US" dirty="0" err="1"/>
              <a:t>nhóm</a:t>
            </a:r>
            <a:r>
              <a:rPr lang="en-US" dirty="0"/>
              <a:t> </a:t>
            </a:r>
            <a:r>
              <a:rPr lang="en-US" dirty="0" err="1"/>
              <a:t>lệnh</a:t>
            </a:r>
            <a:r>
              <a:rPr lang="en-US" dirty="0"/>
              <a:t> </a:t>
            </a:r>
            <a:r>
              <a:rPr lang="en-US" dirty="0" err="1"/>
              <a:t>trên</a:t>
            </a:r>
            <a:r>
              <a:rPr lang="en-US" dirty="0"/>
              <a:t> </a:t>
            </a:r>
            <a:r>
              <a:rPr lang="en-US" dirty="0" err="1"/>
              <a:t>nhiều</a:t>
            </a:r>
            <a:r>
              <a:rPr lang="en-US" dirty="0"/>
              <a:t> </a:t>
            </a:r>
            <a:r>
              <a:rPr lang="en-US" dirty="0" err="1"/>
              <a:t>dòng</a:t>
            </a: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2.1.1. </a:t>
            </a:r>
            <a:r>
              <a:rPr lang="en-US"/>
              <a:t>Khái niệm</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8</a:t>
            </a:fld>
            <a:endParaRPr lang="en-US"/>
          </a:p>
        </p:txBody>
      </p:sp>
    </p:spTree>
    <p:extLst>
      <p:ext uri="{BB962C8B-B14F-4D97-AF65-F5344CB8AC3E}">
        <p14:creationId xmlns:p14="http://schemas.microsoft.com/office/powerpoint/2010/main" val="2694358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80</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7</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7" y="2827951"/>
            <a:ext cx="7524363" cy="2165126"/>
            <a:chOff x="820880" y="2864074"/>
            <a:chExt cx="7524363" cy="2165126"/>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15" name="TextBox 14">
              <a:extLst>
                <a:ext uri="{FF2B5EF4-FFF2-40B4-BE49-F238E27FC236}">
                  <a16:creationId xmlns:a16="http://schemas.microsoft.com/office/drawing/2014/main" xmlns=""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646331"/>
          </a:xfrm>
          <a:prstGeom prst="rect">
            <a:avLst/>
          </a:prstGeom>
        </p:spPr>
        <p:txBody>
          <a:bodyPr wrap="square">
            <a:spAutoFit/>
          </a:bodyPr>
          <a:lstStyle/>
          <a:p>
            <a:r>
              <a:rPr lang="en-US" b="1" dirty="0"/>
              <a:t>When a primary key is define in the table , DBMS automatically creates a ____ on a primary key column </a:t>
            </a:r>
            <a:endParaRPr lang="en-US" dirty="0"/>
          </a:p>
        </p:txBody>
      </p:sp>
      <p:sp>
        <p:nvSpPr>
          <p:cNvPr id="20" name="Rectangle 19"/>
          <p:cNvSpPr/>
          <p:nvPr/>
        </p:nvSpPr>
        <p:spPr>
          <a:xfrm>
            <a:off x="1698240" y="2864074"/>
            <a:ext cx="4572000" cy="369332"/>
          </a:xfrm>
          <a:prstGeom prst="rect">
            <a:avLst/>
          </a:prstGeom>
        </p:spPr>
        <p:txBody>
          <a:bodyPr>
            <a:spAutoFit/>
          </a:bodyPr>
          <a:lstStyle/>
          <a:p>
            <a:r>
              <a:rPr lang="en-US" dirty="0"/>
              <a:t> Unique index </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Sequence</a:t>
            </a:r>
          </a:p>
        </p:txBody>
      </p:sp>
      <p:sp>
        <p:nvSpPr>
          <p:cNvPr id="23" name="Rectangle 22"/>
          <p:cNvSpPr/>
          <p:nvPr/>
        </p:nvSpPr>
        <p:spPr>
          <a:xfrm>
            <a:off x="1835998" y="3994583"/>
            <a:ext cx="882293" cy="369332"/>
          </a:xfrm>
          <a:prstGeom prst="rect">
            <a:avLst/>
          </a:prstGeom>
        </p:spPr>
        <p:txBody>
          <a:bodyPr wrap="none">
            <a:spAutoFit/>
          </a:bodyPr>
          <a:lstStyle/>
          <a:p>
            <a:r>
              <a:rPr lang="en-US" dirty="0"/>
              <a:t> Trigger</a:t>
            </a:r>
          </a:p>
        </p:txBody>
      </p:sp>
      <p:sp>
        <p:nvSpPr>
          <p:cNvPr id="24" name="Rectangle 23"/>
          <p:cNvSpPr/>
          <p:nvPr/>
        </p:nvSpPr>
        <p:spPr>
          <a:xfrm>
            <a:off x="1867313" y="4659868"/>
            <a:ext cx="1041567" cy="369332"/>
          </a:xfrm>
          <a:prstGeom prst="rect">
            <a:avLst/>
          </a:prstGeom>
        </p:spPr>
        <p:txBody>
          <a:bodyPr wrap="none">
            <a:spAutoFit/>
          </a:bodyPr>
          <a:lstStyle/>
          <a:p>
            <a:r>
              <a:rPr lang="en-US" dirty="0"/>
              <a:t>Synonym</a:t>
            </a:r>
          </a:p>
        </p:txBody>
      </p:sp>
    </p:spTree>
    <p:extLst>
      <p:ext uri="{BB962C8B-B14F-4D97-AF65-F5344CB8AC3E}">
        <p14:creationId xmlns:p14="http://schemas.microsoft.com/office/powerpoint/2010/main" val="346656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dirty="0"/>
              <a:t>4. </a:t>
            </a:r>
            <a:r>
              <a:rPr lang="en-US" dirty="0" err="1"/>
              <a:t>Trắc</a:t>
            </a:r>
            <a:r>
              <a:rPr lang="en-US" dirty="0"/>
              <a:t> </a:t>
            </a:r>
            <a:r>
              <a:rPr lang="en-US" dirty="0" err="1"/>
              <a:t>nghiệm</a:t>
            </a:r>
            <a:r>
              <a:rPr lang="en-US" dirty="0"/>
              <a:t> </a:t>
            </a:r>
            <a:r>
              <a:rPr lang="en-US" dirty="0" err="1"/>
              <a:t>kiến</a:t>
            </a:r>
            <a:r>
              <a:rPr lang="en-US" dirty="0"/>
              <a:t> </a:t>
            </a:r>
            <a:r>
              <a:rPr lang="en-US" dirty="0" err="1"/>
              <a:t>thức</a:t>
            </a:r>
            <a:endParaRPr lang="en-US" dirty="0"/>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81</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8</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7" y="2827951"/>
            <a:ext cx="7524363" cy="1612908"/>
            <a:chOff x="820880" y="2864074"/>
            <a:chExt cx="7524363" cy="1612908"/>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4" name="TextBox 13">
              <a:extLst>
                <a:ext uri="{FF2B5EF4-FFF2-40B4-BE49-F238E27FC236}">
                  <a16:creationId xmlns:a16="http://schemas.microsoft.com/office/drawing/2014/main" xmlns=""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Which statement is correct from partitioned view?</a:t>
            </a:r>
            <a:endParaRPr lang="en-US" dirty="0"/>
          </a:p>
        </p:txBody>
      </p:sp>
      <p:sp>
        <p:nvSpPr>
          <p:cNvPr id="20" name="Rectangle 19"/>
          <p:cNvSpPr/>
          <p:nvPr/>
        </p:nvSpPr>
        <p:spPr>
          <a:xfrm>
            <a:off x="1698240" y="2864074"/>
            <a:ext cx="5921760" cy="369332"/>
          </a:xfrm>
          <a:prstGeom prst="rect">
            <a:avLst/>
          </a:prstGeom>
        </p:spPr>
        <p:txBody>
          <a:bodyPr wrap="square">
            <a:spAutoFit/>
          </a:bodyPr>
          <a:lstStyle/>
          <a:p>
            <a:r>
              <a:rPr lang="en-US" dirty="0"/>
              <a:t>We cannot create an indexed view on a partitioned view</a:t>
            </a:r>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6149853" cy="646331"/>
          </a:xfrm>
          <a:prstGeom prst="rect">
            <a:avLst/>
          </a:prstGeom>
        </p:spPr>
        <p:txBody>
          <a:bodyPr wrap="square">
            <a:spAutoFit/>
          </a:bodyPr>
          <a:lstStyle/>
          <a:p>
            <a:r>
              <a:rPr lang="en-US" dirty="0"/>
              <a:t>We can create an indexed view on a partitioned view as long as the index is clustered</a:t>
            </a:r>
          </a:p>
        </p:txBody>
      </p:sp>
      <p:sp>
        <p:nvSpPr>
          <p:cNvPr id="23" name="Rectangle 22"/>
          <p:cNvSpPr/>
          <p:nvPr/>
        </p:nvSpPr>
        <p:spPr>
          <a:xfrm>
            <a:off x="1835998" y="3994583"/>
            <a:ext cx="5194627" cy="369332"/>
          </a:xfrm>
          <a:prstGeom prst="rect">
            <a:avLst/>
          </a:prstGeom>
        </p:spPr>
        <p:txBody>
          <a:bodyPr wrap="none">
            <a:spAutoFit/>
          </a:bodyPr>
          <a:lstStyle/>
          <a:p>
            <a:r>
              <a:rPr lang="en-US" dirty="0"/>
              <a:t> We can create an indexed view on a partitioned view</a:t>
            </a:r>
          </a:p>
        </p:txBody>
      </p:sp>
    </p:spTree>
    <p:extLst>
      <p:ext uri="{BB962C8B-B14F-4D97-AF65-F5344CB8AC3E}">
        <p14:creationId xmlns:p14="http://schemas.microsoft.com/office/powerpoint/2010/main" val="120060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82</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9</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7" y="2827951"/>
            <a:ext cx="7502240" cy="1046440"/>
            <a:chOff x="820880" y="2864074"/>
            <a:chExt cx="7502240" cy="1046440"/>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Can a clustered index also be a unique index?</a:t>
            </a:r>
            <a:endParaRPr lang="en-US" dirty="0"/>
          </a:p>
        </p:txBody>
      </p:sp>
      <p:sp>
        <p:nvSpPr>
          <p:cNvPr id="20" name="Rectangle 19"/>
          <p:cNvSpPr/>
          <p:nvPr/>
        </p:nvSpPr>
        <p:spPr>
          <a:xfrm>
            <a:off x="1698240" y="2864074"/>
            <a:ext cx="4572000" cy="646331"/>
          </a:xfrm>
          <a:prstGeom prst="rect">
            <a:avLst/>
          </a:prstGeom>
        </p:spPr>
        <p:txBody>
          <a:bodyPr>
            <a:spAutoFit/>
          </a:bodyPr>
          <a:lstStyle/>
          <a:p>
            <a:r>
              <a:rPr lang="en-US" dirty="0"/>
              <a:t>Yes</a:t>
            </a:r>
            <a:br>
              <a:rPr lang="en-US" dirty="0"/>
            </a:br>
            <a:endParaRPr lang="en-US" dirty="0"/>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2134785" cy="369332"/>
          </a:xfrm>
          <a:prstGeom prst="rect">
            <a:avLst/>
          </a:prstGeom>
        </p:spPr>
        <p:txBody>
          <a:bodyPr wrap="square">
            <a:spAutoFit/>
          </a:bodyPr>
          <a:lstStyle/>
          <a:p>
            <a:r>
              <a:rPr lang="en-US" dirty="0"/>
              <a:t>No</a:t>
            </a:r>
          </a:p>
        </p:txBody>
      </p:sp>
    </p:spTree>
    <p:extLst>
      <p:ext uri="{BB962C8B-B14F-4D97-AF65-F5344CB8AC3E}">
        <p14:creationId xmlns:p14="http://schemas.microsoft.com/office/powerpoint/2010/main" val="393019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8CE38E3-ED5A-426F-8DF4-5678BCC67C5C}"/>
              </a:ext>
            </a:extLst>
          </p:cNvPr>
          <p:cNvSpPr>
            <a:spLocks noGrp="1"/>
          </p:cNvSpPr>
          <p:nvPr>
            <p:ph type="title"/>
          </p:nvPr>
        </p:nvSpPr>
        <p:spPr/>
        <p:txBody>
          <a:bodyPr/>
          <a:lstStyle/>
          <a:p>
            <a:r>
              <a:rPr lang="en-US"/>
              <a:t>5. Trắc nghiệm kiến thức</a:t>
            </a:r>
          </a:p>
        </p:txBody>
      </p:sp>
      <p:sp>
        <p:nvSpPr>
          <p:cNvPr id="3" name="Date Placeholder 2">
            <a:extLst>
              <a:ext uri="{FF2B5EF4-FFF2-40B4-BE49-F238E27FC236}">
                <a16:creationId xmlns:a16="http://schemas.microsoft.com/office/drawing/2014/main" xmlns="" id="{1F12971B-1F7D-4DBD-8540-3D7700BFF2D6}"/>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CD3E4D92-7B15-4660-B263-43AF3363FD41}"/>
              </a:ext>
            </a:extLst>
          </p:cNvPr>
          <p:cNvSpPr>
            <a:spLocks noGrp="1"/>
          </p:cNvSpPr>
          <p:nvPr>
            <p:ph type="sldNum" sz="quarter" idx="12"/>
          </p:nvPr>
        </p:nvSpPr>
        <p:spPr/>
        <p:txBody>
          <a:bodyPr/>
          <a:lstStyle/>
          <a:p>
            <a:fld id="{F4E32468-D4D3-45A6-A508-7622D5375F4E}" type="slidenum">
              <a:rPr lang="en-US" smtClean="0"/>
              <a:pPr/>
              <a:t>83</a:t>
            </a:fld>
            <a:endParaRPr lang="en-US"/>
          </a:p>
        </p:txBody>
      </p:sp>
      <p:grpSp>
        <p:nvGrpSpPr>
          <p:cNvPr id="8" name="Group 7">
            <a:extLst>
              <a:ext uri="{FF2B5EF4-FFF2-40B4-BE49-F238E27FC236}">
                <a16:creationId xmlns:a16="http://schemas.microsoft.com/office/drawing/2014/main" xmlns=""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xmlns=""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err="1">
                  <a:latin typeface="Arial" panose="020B0604020202020204" pitchFamily="34" charset="0"/>
                  <a:cs typeface="Arial" panose="020B0604020202020204" pitchFamily="34" charset="0"/>
                </a:rPr>
                <a:t>Câu</a:t>
              </a:r>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10</a:t>
              </a:r>
              <a:endParaRPr lang="en-US" sz="2400" b="1"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xmlns="" id="{FE891F8F-E450-4BC8-9FDF-606387D46B51}"/>
              </a:ext>
            </a:extLst>
          </p:cNvPr>
          <p:cNvGrpSpPr/>
          <p:nvPr/>
        </p:nvGrpSpPr>
        <p:grpSpPr>
          <a:xfrm>
            <a:off x="798756" y="2864074"/>
            <a:ext cx="7502240" cy="2255678"/>
            <a:chOff x="820880" y="2864074"/>
            <a:chExt cx="7502240" cy="2255678"/>
          </a:xfrm>
        </p:grpSpPr>
        <p:sp>
          <p:nvSpPr>
            <p:cNvPr id="12" name="TextBox 11">
              <a:extLst>
                <a:ext uri="{FF2B5EF4-FFF2-40B4-BE49-F238E27FC236}">
                  <a16:creationId xmlns:a16="http://schemas.microsoft.com/office/drawing/2014/main" xmlns=""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p>
          </p:txBody>
        </p:sp>
        <p:sp>
          <p:nvSpPr>
            <p:cNvPr id="13" name="TextBox 12">
              <a:extLst>
                <a:ext uri="{FF2B5EF4-FFF2-40B4-BE49-F238E27FC236}">
                  <a16:creationId xmlns:a16="http://schemas.microsoft.com/office/drawing/2014/main" xmlns="" id="{0B40994A-A9D2-4188-8BB9-FD9E5920EB3D}"/>
                </a:ext>
              </a:extLst>
            </p:cNvPr>
            <p:cNvSpPr txBox="1"/>
            <p:nvPr/>
          </p:nvSpPr>
          <p:spPr>
            <a:xfrm>
              <a:off x="820880" y="338729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p>
          </p:txBody>
        </p:sp>
        <p:sp>
          <p:nvSpPr>
            <p:cNvPr id="19" name="TextBox 18">
              <a:extLst>
                <a:ext uri="{FF2B5EF4-FFF2-40B4-BE49-F238E27FC236}">
                  <a16:creationId xmlns:a16="http://schemas.microsoft.com/office/drawing/2014/main" xmlns="" id="{0B40994A-A9D2-4188-8BB9-FD9E5920EB3D}"/>
                </a:ext>
              </a:extLst>
            </p:cNvPr>
            <p:cNvSpPr txBox="1"/>
            <p:nvPr/>
          </p:nvSpPr>
          <p:spPr>
            <a:xfrm>
              <a:off x="820880" y="391586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p>
          </p:txBody>
        </p:sp>
        <p:sp>
          <p:nvSpPr>
            <p:cNvPr id="23" name="TextBox 22">
              <a:extLst>
                <a:ext uri="{FF2B5EF4-FFF2-40B4-BE49-F238E27FC236}">
                  <a16:creationId xmlns:a16="http://schemas.microsoft.com/office/drawing/2014/main" xmlns="" id="{0B40994A-A9D2-4188-8BB9-FD9E5920EB3D}"/>
                </a:ext>
              </a:extLst>
            </p:cNvPr>
            <p:cNvSpPr txBox="1"/>
            <p:nvPr/>
          </p:nvSpPr>
          <p:spPr>
            <a:xfrm>
              <a:off x="820880" y="459653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p>
          </p:txBody>
        </p:sp>
      </p:grpSp>
      <p:grpSp>
        <p:nvGrpSpPr>
          <p:cNvPr id="16" name="Group 15">
            <a:extLst>
              <a:ext uri="{FF2B5EF4-FFF2-40B4-BE49-F238E27FC236}">
                <a16:creationId xmlns:a16="http://schemas.microsoft.com/office/drawing/2014/main" xmlns=""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xmlns=""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xmlns=""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
        <p:nvSpPr>
          <p:cNvPr id="6" name="Rectangle 5"/>
          <p:cNvSpPr/>
          <p:nvPr/>
        </p:nvSpPr>
        <p:spPr>
          <a:xfrm>
            <a:off x="685800" y="1690412"/>
            <a:ext cx="8060939" cy="369332"/>
          </a:xfrm>
          <a:prstGeom prst="rect">
            <a:avLst/>
          </a:prstGeom>
        </p:spPr>
        <p:txBody>
          <a:bodyPr wrap="square">
            <a:spAutoFit/>
          </a:bodyPr>
          <a:lstStyle/>
          <a:p>
            <a:r>
              <a:rPr lang="en-US" b="1" dirty="0"/>
              <a:t>Choose the incorrect option about the </a:t>
            </a:r>
            <a:r>
              <a:rPr lang="en-US" b="1" dirty="0" err="1"/>
              <a:t>sql</a:t>
            </a:r>
            <a:r>
              <a:rPr lang="en-US" b="1" dirty="0"/>
              <a:t> server index</a:t>
            </a:r>
            <a:endParaRPr lang="en-US" dirty="0"/>
          </a:p>
        </p:txBody>
      </p:sp>
      <p:sp>
        <p:nvSpPr>
          <p:cNvPr id="20" name="Rectangle 19"/>
          <p:cNvSpPr/>
          <p:nvPr/>
        </p:nvSpPr>
        <p:spPr>
          <a:xfrm>
            <a:off x="1698239" y="2864074"/>
            <a:ext cx="6602757" cy="646331"/>
          </a:xfrm>
          <a:prstGeom prst="rect">
            <a:avLst/>
          </a:prstGeom>
        </p:spPr>
        <p:txBody>
          <a:bodyPr wrap="square">
            <a:spAutoFit/>
          </a:bodyPr>
          <a:lstStyle/>
          <a:p>
            <a:r>
              <a:rPr lang="en-US" dirty="0"/>
              <a:t>Two types of indexes - clustered indexes and non-clustered indexes</a:t>
            </a:r>
            <a:br>
              <a:rPr lang="en-US" dirty="0"/>
            </a:br>
            <a:endParaRPr lang="en-US" dirty="0"/>
          </a:p>
        </p:txBody>
      </p:sp>
      <p:sp>
        <p:nvSpPr>
          <p:cNvPr id="21" name="Rectangle 20"/>
          <p:cNvSpPr/>
          <p:nvPr/>
        </p:nvSpPr>
        <p:spPr>
          <a:xfrm>
            <a:off x="1682582" y="3510405"/>
            <a:ext cx="184731" cy="369332"/>
          </a:xfrm>
          <a:prstGeom prst="rect">
            <a:avLst/>
          </a:prstGeom>
        </p:spPr>
        <p:txBody>
          <a:bodyPr wrap="none">
            <a:spAutoFit/>
          </a:bodyPr>
          <a:lstStyle/>
          <a:p>
            <a:endParaRPr lang="en-US" dirty="0"/>
          </a:p>
        </p:txBody>
      </p:sp>
      <p:sp>
        <p:nvSpPr>
          <p:cNvPr id="22" name="Rectangle 21"/>
          <p:cNvSpPr/>
          <p:nvPr/>
        </p:nvSpPr>
        <p:spPr>
          <a:xfrm>
            <a:off x="1774947" y="3429000"/>
            <a:ext cx="6149853" cy="369332"/>
          </a:xfrm>
          <a:prstGeom prst="rect">
            <a:avLst/>
          </a:prstGeom>
        </p:spPr>
        <p:txBody>
          <a:bodyPr wrap="square">
            <a:spAutoFit/>
          </a:bodyPr>
          <a:lstStyle/>
          <a:p>
            <a:r>
              <a:rPr lang="en-US" dirty="0"/>
              <a:t>Both types use B-TREE for searching data</a:t>
            </a:r>
          </a:p>
        </p:txBody>
      </p:sp>
      <p:sp>
        <p:nvSpPr>
          <p:cNvPr id="24" name="Rectangle 23"/>
          <p:cNvSpPr/>
          <p:nvPr/>
        </p:nvSpPr>
        <p:spPr>
          <a:xfrm>
            <a:off x="1774947" y="4033625"/>
            <a:ext cx="6149853" cy="369332"/>
          </a:xfrm>
          <a:prstGeom prst="rect">
            <a:avLst/>
          </a:prstGeom>
        </p:spPr>
        <p:txBody>
          <a:bodyPr wrap="square">
            <a:spAutoFit/>
          </a:bodyPr>
          <a:lstStyle/>
          <a:p>
            <a:r>
              <a:rPr lang="en-US" dirty="0"/>
              <a:t>Only one clustered index on a table</a:t>
            </a:r>
          </a:p>
        </p:txBody>
      </p:sp>
      <p:sp>
        <p:nvSpPr>
          <p:cNvPr id="14" name="Rectangle 13"/>
          <p:cNvSpPr/>
          <p:nvPr/>
        </p:nvSpPr>
        <p:spPr>
          <a:xfrm>
            <a:off x="1878199" y="4607027"/>
            <a:ext cx="4057777" cy="369332"/>
          </a:xfrm>
          <a:prstGeom prst="rect">
            <a:avLst/>
          </a:prstGeom>
        </p:spPr>
        <p:txBody>
          <a:bodyPr wrap="none">
            <a:spAutoFit/>
          </a:bodyPr>
          <a:lstStyle/>
          <a:p>
            <a:r>
              <a:rPr lang="en-US" dirty="0"/>
              <a:t>More than one clustered index on a table</a:t>
            </a:r>
          </a:p>
        </p:txBody>
      </p:sp>
    </p:spTree>
    <p:extLst>
      <p:ext uri="{BB962C8B-B14F-4D97-AF65-F5344CB8AC3E}">
        <p14:creationId xmlns:p14="http://schemas.microsoft.com/office/powerpoint/2010/main" val="152894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61A77F4-A088-44A4-B76E-9FC8C029973E}"/>
              </a:ext>
            </a:extLst>
          </p:cNvPr>
          <p:cNvSpPr>
            <a:spLocks noGrp="1"/>
          </p:cNvSpPr>
          <p:nvPr>
            <p:ph type="title"/>
          </p:nvPr>
        </p:nvSpPr>
        <p:spPr/>
        <p:txBody>
          <a:bodyPr/>
          <a:lstStyle/>
          <a:p>
            <a:r>
              <a:rPr lang="en-US" dirty="0" err="1"/>
              <a:t>Nội</a:t>
            </a:r>
            <a:r>
              <a:rPr lang="en-US" dirty="0"/>
              <a:t> dung</a:t>
            </a:r>
          </a:p>
        </p:txBody>
      </p:sp>
      <p:sp>
        <p:nvSpPr>
          <p:cNvPr id="3" name="Date Placeholder 2">
            <a:extLst>
              <a:ext uri="{FF2B5EF4-FFF2-40B4-BE49-F238E27FC236}">
                <a16:creationId xmlns:a16="http://schemas.microsoft.com/office/drawing/2014/main" xmlns="" id="{80AFB4BD-BE96-45D0-B212-1B463F01D68C}"/>
              </a:ext>
            </a:extLst>
          </p:cNvPr>
          <p:cNvSpPr>
            <a:spLocks noGrp="1"/>
          </p:cNvSpPr>
          <p:nvPr>
            <p:ph type="dt" sz="half" idx="10"/>
          </p:nvPr>
        </p:nvSpPr>
        <p:spPr/>
        <p:txBody>
          <a:bodyPr/>
          <a:lstStyle/>
          <a:p>
            <a:fld id="{FCDA7CFE-D3F1-4D05-B272-66AF912AE536}" type="datetime1">
              <a:rPr lang="en-US" smtClean="0"/>
              <a:t>02-02-2023</a:t>
            </a:fld>
            <a:endParaRPr lang="en-US"/>
          </a:p>
        </p:txBody>
      </p:sp>
      <p:sp>
        <p:nvSpPr>
          <p:cNvPr id="4" name="Footer Placeholder 3">
            <a:extLst>
              <a:ext uri="{FF2B5EF4-FFF2-40B4-BE49-F238E27FC236}">
                <a16:creationId xmlns:a16="http://schemas.microsoft.com/office/drawing/2014/main" xmlns="" id="{DAF42B17-CAB3-415E-BC79-3C3927ABA89D}"/>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15B8E446-6C01-4414-8743-453C628DC75B}"/>
              </a:ext>
            </a:extLst>
          </p:cNvPr>
          <p:cNvSpPr>
            <a:spLocks noGrp="1"/>
          </p:cNvSpPr>
          <p:nvPr>
            <p:ph type="sldNum" sz="quarter" idx="12"/>
          </p:nvPr>
        </p:nvSpPr>
        <p:spPr/>
        <p:txBody>
          <a:bodyPr/>
          <a:lstStyle/>
          <a:p>
            <a:fld id="{F4E32468-D4D3-45A6-A508-7622D5375F4E}" type="slidenum">
              <a:rPr lang="en-US" smtClean="0"/>
              <a:pPr/>
              <a:t>84</a:t>
            </a:fld>
            <a:endParaRPr lang="en-US"/>
          </a:p>
        </p:txBody>
      </p:sp>
      <p:grpSp>
        <p:nvGrpSpPr>
          <p:cNvPr id="8" name="Group 25">
            <a:extLst>
              <a:ext uri="{FF2B5EF4-FFF2-40B4-BE49-F238E27FC236}">
                <a16:creationId xmlns:a16="http://schemas.microsoft.com/office/drawing/2014/main" xmlns="" id="{93B25F19-6E94-41F1-A873-2E2158D9698D}"/>
              </a:ext>
            </a:extLst>
          </p:cNvPr>
          <p:cNvGrpSpPr>
            <a:grpSpLocks/>
          </p:cNvGrpSpPr>
          <p:nvPr/>
        </p:nvGrpSpPr>
        <p:grpSpPr bwMode="auto">
          <a:xfrm>
            <a:off x="685800" y="2019299"/>
            <a:ext cx="7543800" cy="476250"/>
            <a:chOff x="762000" y="1905000"/>
            <a:chExt cx="7543800" cy="475488"/>
          </a:xfrm>
        </p:grpSpPr>
        <p:sp>
          <p:nvSpPr>
            <p:cNvPr id="9" name="Text Box 12">
              <a:extLst>
                <a:ext uri="{FF2B5EF4-FFF2-40B4-BE49-F238E27FC236}">
                  <a16:creationId xmlns:a16="http://schemas.microsoft.com/office/drawing/2014/main" xmlns=""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buClrTx/>
                <a:buSzTx/>
                <a:buFontTx/>
                <a:buNone/>
              </a:pPr>
              <a:r>
                <a:rPr lang="en-US" altLang="en-US" sz="2000" b="1" smtClean="0">
                  <a:solidFill>
                    <a:srgbClr val="606060"/>
                  </a:solidFill>
                  <a:latin typeface="Tahoma" pitchFamily="34" charset="0"/>
                  <a:cs typeface="Tahoma" pitchFamily="34" charset="0"/>
                </a:rPr>
                <a:t>Ngôn ngữ T- SQL</a:t>
              </a:r>
              <a:endParaRPr lang="en-US" altLang="en-US" sz="2000" b="1" dirty="0">
                <a:solidFill>
                  <a:srgbClr val="606060"/>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xmlns=""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xmlns=""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AutoShape 5">
                <a:extLst>
                  <a:ext uri="{FF2B5EF4-FFF2-40B4-BE49-F238E27FC236}">
                    <a16:creationId xmlns:a16="http://schemas.microsoft.com/office/drawing/2014/main" xmlns=""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AutoShape 6">
                <a:extLst>
                  <a:ext uri="{FF2B5EF4-FFF2-40B4-BE49-F238E27FC236}">
                    <a16:creationId xmlns:a16="http://schemas.microsoft.com/office/drawing/2014/main" xmlns=""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grpSp>
      <p:grpSp>
        <p:nvGrpSpPr>
          <p:cNvPr id="15" name="Group 33">
            <a:extLst>
              <a:ext uri="{FF2B5EF4-FFF2-40B4-BE49-F238E27FC236}">
                <a16:creationId xmlns:a16="http://schemas.microsoft.com/office/drawing/2014/main" xmlns="" id="{11E33FAE-55A3-4AED-88C5-63077DCB09ED}"/>
              </a:ext>
            </a:extLst>
          </p:cNvPr>
          <p:cNvGrpSpPr>
            <a:grpSpLocks/>
          </p:cNvGrpSpPr>
          <p:nvPr/>
        </p:nvGrpSpPr>
        <p:grpSpPr bwMode="auto">
          <a:xfrm>
            <a:off x="685800" y="1352550"/>
            <a:ext cx="7543800" cy="476250"/>
            <a:chOff x="762000" y="1905000"/>
            <a:chExt cx="7543800" cy="475488"/>
          </a:xfrm>
        </p:grpSpPr>
        <p:sp>
          <p:nvSpPr>
            <p:cNvPr id="16" name="Text Box 12">
              <a:extLst>
                <a:ext uri="{FF2B5EF4-FFF2-40B4-BE49-F238E27FC236}">
                  <a16:creationId xmlns:a16="http://schemas.microsoft.com/office/drawing/2014/main" xmlns=""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Mục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tiêu</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bài</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học</a:t>
              </a:r>
              <a:endParaRPr lang="en-US" sz="2000" b="1" dirty="0">
                <a:solidFill>
                  <a:srgbClr val="606060"/>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xmlns=""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xmlns=""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 name="AutoShape 5">
                <a:extLst>
                  <a:ext uri="{FF2B5EF4-FFF2-40B4-BE49-F238E27FC236}">
                    <a16:creationId xmlns:a16="http://schemas.microsoft.com/office/drawing/2014/main" xmlns=""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1" name="AutoShape 6">
                <a:extLst>
                  <a:ext uri="{FF2B5EF4-FFF2-40B4-BE49-F238E27FC236}">
                    <a16:creationId xmlns:a16="http://schemas.microsoft.com/office/drawing/2014/main" xmlns=""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xmlns=""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 name="Group 1"/>
          <p:cNvGrpSpPr/>
          <p:nvPr/>
        </p:nvGrpSpPr>
        <p:grpSpPr>
          <a:xfrm>
            <a:off x="685800" y="2705098"/>
            <a:ext cx="7568604" cy="548407"/>
            <a:chOff x="685800" y="2705098"/>
            <a:chExt cx="7568604" cy="548407"/>
          </a:xfrm>
        </p:grpSpPr>
        <p:grpSp>
          <p:nvGrpSpPr>
            <p:cNvPr id="22" name="Group 49">
              <a:extLst>
                <a:ext uri="{FF2B5EF4-FFF2-40B4-BE49-F238E27FC236}">
                  <a16:creationId xmlns:a16="http://schemas.microsoft.com/office/drawing/2014/main" xmlns="" id="{8D404A38-D9AA-4356-B8F3-3B6C518669CB}"/>
                </a:ext>
              </a:extLst>
            </p:cNvPr>
            <p:cNvGrpSpPr>
              <a:grpSpLocks/>
            </p:cNvGrpSpPr>
            <p:nvPr/>
          </p:nvGrpSpPr>
          <p:grpSpPr bwMode="auto">
            <a:xfrm>
              <a:off x="685800" y="2705098"/>
              <a:ext cx="7543800" cy="548407"/>
              <a:chOff x="762000" y="1905000"/>
              <a:chExt cx="7543800" cy="547530"/>
            </a:xfrm>
          </p:grpSpPr>
          <p:sp>
            <p:nvSpPr>
              <p:cNvPr id="23" name="Text Box 12">
                <a:extLst>
                  <a:ext uri="{FF2B5EF4-FFF2-40B4-BE49-F238E27FC236}">
                    <a16:creationId xmlns:a16="http://schemas.microsoft.com/office/drawing/2014/main" xmlns="" id="{826E7AEB-52E2-4BF6-93C3-6B4284F9F278}"/>
                  </a:ext>
                </a:extLst>
              </p:cNvPr>
              <p:cNvSpPr txBox="1">
                <a:spLocks noChangeArrowheads="1"/>
              </p:cNvSpPr>
              <p:nvPr/>
            </p:nvSpPr>
            <p:spPr bwMode="auto">
              <a:xfrm>
                <a:off x="1371600" y="1962090"/>
                <a:ext cx="6934200" cy="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auto" hangingPunct="1">
                  <a:lnSpc>
                    <a:spcPct val="150000"/>
                  </a:lnSpc>
                  <a:spcBef>
                    <a:spcPts val="0"/>
                  </a:spcBef>
                  <a:spcAft>
                    <a:spcPts val="0"/>
                  </a:spcAft>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grpSp>
            <p:nvGrpSpPr>
              <p:cNvPr id="24" name="Group 28">
                <a:extLst>
                  <a:ext uri="{FF2B5EF4-FFF2-40B4-BE49-F238E27FC236}">
                    <a16:creationId xmlns:a16="http://schemas.microsoft.com/office/drawing/2014/main" xmlns=""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xmlns=""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 name="AutoShape 5">
                  <a:extLst>
                    <a:ext uri="{FF2B5EF4-FFF2-40B4-BE49-F238E27FC236}">
                      <a16:creationId xmlns:a16="http://schemas.microsoft.com/office/drawing/2014/main" xmlns=""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a:extLst>
                    <a:ext uri="{FF2B5EF4-FFF2-40B4-BE49-F238E27FC236}">
                      <a16:creationId xmlns:a16="http://schemas.microsoft.com/office/drawing/2014/main" xmlns=""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xmlns=""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 name="Text Box 12">
              <a:extLst>
                <a:ext uri="{FF2B5EF4-FFF2-40B4-BE49-F238E27FC236}">
                  <a16:creationId xmlns:a16="http://schemas.microsoft.com/office/drawing/2014/main" xmlns="" id="{63BC95EA-2E96-4CE0-AAE0-65D677D68164}"/>
                </a:ext>
              </a:extLst>
            </p:cNvPr>
            <p:cNvSpPr txBox="1">
              <a:spLocks noChangeArrowheads="1"/>
            </p:cNvSpPr>
            <p:nvPr/>
          </p:nvSpPr>
          <p:spPr bwMode="auto">
            <a:xfrm>
              <a:off x="1320204" y="274722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0"/>
                </a:spcBef>
              </a:pPr>
              <a:r>
                <a:rPr lang="en-US" altLang="en-US" sz="2000" b="1" smtClean="0">
                  <a:solidFill>
                    <a:srgbClr val="606060"/>
                  </a:solidFill>
                  <a:latin typeface="Tahoma" pitchFamily="34" charset="0"/>
                  <a:cs typeface="Tahoma" pitchFamily="34" charset="0"/>
                </a:rPr>
                <a:t>Chỉ mục</a:t>
              </a:r>
              <a:endParaRPr lang="en-US" altLang="en-US" sz="2000" b="1" dirty="0">
                <a:solidFill>
                  <a:srgbClr val="606060"/>
                </a:solidFill>
                <a:latin typeface="Tahoma" pitchFamily="34" charset="0"/>
                <a:cs typeface="Tahoma" pitchFamily="34" charset="0"/>
              </a:endParaRPr>
            </a:p>
          </p:txBody>
        </p:sp>
      </p:grpSp>
      <p:sp>
        <p:nvSpPr>
          <p:cNvPr id="37" name="Text Box 12">
            <a:extLst>
              <a:ext uri="{FF2B5EF4-FFF2-40B4-BE49-F238E27FC236}">
                <a16:creationId xmlns:a16="http://schemas.microsoft.com/office/drawing/2014/main" xmlns="" id="{3055AA74-BACF-4700-B426-A32FB6C8904F}"/>
              </a:ext>
            </a:extLst>
          </p:cNvPr>
          <p:cNvSpPr txBox="1">
            <a:spLocks noChangeArrowheads="1"/>
          </p:cNvSpPr>
          <p:nvPr/>
        </p:nvSpPr>
        <p:spPr bwMode="auto">
          <a:xfrm>
            <a:off x="1295400" y="3464002"/>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rgbClr val="606060"/>
                </a:solidFill>
                <a:latin typeface="Tahoma" pitchFamily="34" charset="0"/>
                <a:cs typeface="Tahoma" pitchFamily="34" charset="0"/>
              </a:rPr>
              <a:t>Trắc</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nghiệm</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kiến</a:t>
            </a:r>
            <a:r>
              <a:rPr lang="en-US" sz="2000" b="1" dirty="0">
                <a:solidFill>
                  <a:srgbClr val="606060"/>
                </a:solidFill>
                <a:latin typeface="Tahoma" pitchFamily="34" charset="0"/>
                <a:cs typeface="Tahoma" pitchFamily="34" charset="0"/>
              </a:rPr>
              <a:t> </a:t>
            </a:r>
            <a:r>
              <a:rPr lang="en-US" sz="2000" b="1" dirty="0" err="1">
                <a:solidFill>
                  <a:srgbClr val="606060"/>
                </a:solidFill>
                <a:latin typeface="Tahoma" pitchFamily="34" charset="0"/>
                <a:cs typeface="Tahoma" pitchFamily="34" charset="0"/>
              </a:rPr>
              <a:t>thức</a:t>
            </a:r>
            <a:endParaRPr lang="en-US" sz="2000" b="1" dirty="0">
              <a:solidFill>
                <a:srgbClr val="606060"/>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xmlns="" id="{C0F60A22-058B-4285-9D88-70EDE3836F51}"/>
              </a:ext>
            </a:extLst>
          </p:cNvPr>
          <p:cNvGrpSpPr>
            <a:grpSpLocks/>
          </p:cNvGrpSpPr>
          <p:nvPr/>
        </p:nvGrpSpPr>
        <p:grpSpPr bwMode="auto">
          <a:xfrm>
            <a:off x="685800" y="3406821"/>
            <a:ext cx="548640" cy="476250"/>
            <a:chOff x="1110" y="2656"/>
            <a:chExt cx="1549" cy="1351"/>
          </a:xfrm>
        </p:grpSpPr>
        <p:sp>
          <p:nvSpPr>
            <p:cNvPr id="40" name="AutoShape 4">
              <a:extLst>
                <a:ext uri="{FF2B5EF4-FFF2-40B4-BE49-F238E27FC236}">
                  <a16:creationId xmlns:a16="http://schemas.microsoft.com/office/drawing/2014/main" xmlns=""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AutoShape 5">
              <a:extLst>
                <a:ext uri="{FF2B5EF4-FFF2-40B4-BE49-F238E27FC236}">
                  <a16:creationId xmlns:a16="http://schemas.microsoft.com/office/drawing/2014/main" xmlns=""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2" name="AutoShape 6">
              <a:extLst>
                <a:ext uri="{FF2B5EF4-FFF2-40B4-BE49-F238E27FC236}">
                  <a16:creationId xmlns:a16="http://schemas.microsoft.com/office/drawing/2014/main" xmlns=""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
        <p:nvSpPr>
          <p:cNvPr id="3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43000" y="3864754"/>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1">
            <a:extLst>
              <a:ext uri="{FF2B5EF4-FFF2-40B4-BE49-F238E27FC236}">
                <a16:creationId xmlns:a16="http://schemas.microsoft.com/office/drawing/2014/main" xmlns="" id="{5F47E4E0-D85C-4F59-A424-CDFB1FB736CD}"/>
              </a:ext>
            </a:extLst>
          </p:cNvPr>
          <p:cNvSpPr>
            <a:spLocks noChangeShapeType="1"/>
          </p:cNvSpPr>
          <p:nvPr/>
        </p:nvSpPr>
        <p:spPr bwMode="auto">
          <a:xfrm>
            <a:off x="1167804" y="2485668"/>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 name="Group 70">
            <a:extLst>
              <a:ext uri="{FF2B5EF4-FFF2-40B4-BE49-F238E27FC236}">
                <a16:creationId xmlns:a16="http://schemas.microsoft.com/office/drawing/2014/main" xmlns="" id="{6E7DD59A-7148-402E-9B9F-CC42B01B0663}"/>
              </a:ext>
            </a:extLst>
          </p:cNvPr>
          <p:cNvGrpSpPr>
            <a:grpSpLocks/>
          </p:cNvGrpSpPr>
          <p:nvPr/>
        </p:nvGrpSpPr>
        <p:grpSpPr bwMode="auto">
          <a:xfrm>
            <a:off x="685800" y="4111671"/>
            <a:ext cx="7543800" cy="476250"/>
            <a:chOff x="762000" y="1905000"/>
            <a:chExt cx="7543800" cy="475488"/>
          </a:xfrm>
        </p:grpSpPr>
        <p:sp>
          <p:nvSpPr>
            <p:cNvPr id="51" name="Text Box 12">
              <a:extLst>
                <a:ext uri="{FF2B5EF4-FFF2-40B4-BE49-F238E27FC236}">
                  <a16:creationId xmlns:a16="http://schemas.microsoft.com/office/drawing/2014/main" xmlns=""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rgbClr val="FF0000"/>
                  </a:solidFill>
                  <a:latin typeface="Tahoma" pitchFamily="34" charset="0"/>
                  <a:cs typeface="Tahoma" pitchFamily="34" charset="0"/>
                </a:rPr>
                <a:t>Tổng kết bài học</a:t>
              </a:r>
            </a:p>
          </p:txBody>
        </p:sp>
        <p:grpSp>
          <p:nvGrpSpPr>
            <p:cNvPr id="52" name="Group 28">
              <a:extLst>
                <a:ext uri="{FF2B5EF4-FFF2-40B4-BE49-F238E27FC236}">
                  <a16:creationId xmlns:a16="http://schemas.microsoft.com/office/drawing/2014/main" xmlns="" id="{A989228B-8D52-420B-8ED9-EB56AD1F6CE7}"/>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xmlns=""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5" name="AutoShape 5">
                <a:extLst>
                  <a:ext uri="{FF2B5EF4-FFF2-40B4-BE49-F238E27FC236}">
                    <a16:creationId xmlns:a16="http://schemas.microsoft.com/office/drawing/2014/main" xmlns=""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a:extLst>
                  <a:ext uri="{FF2B5EF4-FFF2-40B4-BE49-F238E27FC236}">
                    <a16:creationId xmlns:a16="http://schemas.microsoft.com/office/drawing/2014/main" xmlns=""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sp>
          <p:nvSpPr>
            <p:cNvPr id="53" name="Line 11">
              <a:extLst>
                <a:ext uri="{FF2B5EF4-FFF2-40B4-BE49-F238E27FC236}">
                  <a16:creationId xmlns:a16="http://schemas.microsoft.com/office/drawing/2014/main" xmlns=""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7605062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6247F9BF-045D-4B99-8DE4-A6CDEC500938}"/>
              </a:ext>
            </a:extLst>
          </p:cNvPr>
          <p:cNvSpPr>
            <a:spLocks noGrp="1"/>
          </p:cNvSpPr>
          <p:nvPr>
            <p:ph idx="1"/>
          </p:nvPr>
        </p:nvSpPr>
        <p:spPr>
          <a:xfrm>
            <a:off x="457200" y="838200"/>
            <a:ext cx="8229600" cy="5638800"/>
          </a:xfrm>
        </p:spPr>
        <p:txBody>
          <a:bodyPr>
            <a:normAutofit fontScale="77500" lnSpcReduction="20000"/>
          </a:bodyPr>
          <a:lstStyle/>
          <a:p>
            <a:r>
              <a:rPr lang="en-US" dirty="0" err="1"/>
              <a:t>Giải</a:t>
            </a:r>
            <a:r>
              <a:rPr lang="en-US" dirty="0"/>
              <a:t> </a:t>
            </a:r>
            <a:r>
              <a:rPr lang="en-US" dirty="0" err="1"/>
              <a:t>thích</a:t>
            </a:r>
            <a:r>
              <a:rPr lang="en-US" dirty="0"/>
              <a:t> </a:t>
            </a:r>
            <a:r>
              <a:rPr lang="en-US" dirty="0" err="1"/>
              <a:t>được</a:t>
            </a:r>
            <a:r>
              <a:rPr lang="en-US" dirty="0"/>
              <a:t> </a:t>
            </a:r>
            <a:r>
              <a:rPr lang="en-US" dirty="0" err="1"/>
              <a:t>từ</a:t>
            </a:r>
            <a:r>
              <a:rPr lang="en-US" dirty="0"/>
              <a:t> </a:t>
            </a:r>
            <a:r>
              <a:rPr lang="en-US" dirty="0" err="1"/>
              <a:t>viết</a:t>
            </a:r>
            <a:r>
              <a:rPr lang="en-US" dirty="0"/>
              <a:t> </a:t>
            </a:r>
            <a:r>
              <a:rPr lang="en-US" dirty="0" err="1"/>
              <a:t>tắt</a:t>
            </a:r>
            <a:r>
              <a:rPr lang="en-US" dirty="0"/>
              <a:t>: T- SQL</a:t>
            </a:r>
          </a:p>
          <a:p>
            <a:r>
              <a:rPr lang="en-US" dirty="0" err="1"/>
              <a:t>Hiệu</a:t>
            </a:r>
            <a:r>
              <a:rPr lang="en-US" dirty="0"/>
              <a:t> </a:t>
            </a:r>
            <a:r>
              <a:rPr lang="en-US" dirty="0" err="1"/>
              <a:t>quả</a:t>
            </a:r>
            <a:r>
              <a:rPr lang="en-US" dirty="0"/>
              <a:t> </a:t>
            </a:r>
            <a:r>
              <a:rPr lang="en-US" dirty="0" err="1"/>
              <a:t>của</a:t>
            </a:r>
            <a:r>
              <a:rPr lang="en-US" dirty="0"/>
              <a:t> </a:t>
            </a:r>
            <a:r>
              <a:rPr lang="en-US" dirty="0" err="1"/>
              <a:t>việc</a:t>
            </a:r>
            <a:r>
              <a:rPr lang="en-US" dirty="0"/>
              <a:t> </a:t>
            </a:r>
            <a:r>
              <a:rPr lang="en-US" dirty="0" err="1"/>
              <a:t>xử</a:t>
            </a:r>
            <a:r>
              <a:rPr lang="en-US" dirty="0"/>
              <a:t> </a:t>
            </a:r>
            <a:r>
              <a:rPr lang="en-US" dirty="0" err="1"/>
              <a:t>lý</a:t>
            </a:r>
            <a:r>
              <a:rPr lang="en-US" dirty="0"/>
              <a:t> </a:t>
            </a:r>
            <a:r>
              <a:rPr lang="en-US" dirty="0" err="1"/>
              <a:t>theo</a:t>
            </a:r>
            <a:r>
              <a:rPr lang="en-US" dirty="0"/>
              <a:t> </a:t>
            </a:r>
            <a:r>
              <a:rPr lang="en-US" dirty="0" err="1"/>
              <a:t>lô</a:t>
            </a:r>
            <a:endParaRPr lang="en-US" dirty="0"/>
          </a:p>
          <a:p>
            <a:r>
              <a:rPr lang="en-US" dirty="0" err="1"/>
              <a:t>Khai</a:t>
            </a:r>
            <a:r>
              <a:rPr lang="en-US" dirty="0"/>
              <a:t> </a:t>
            </a:r>
            <a:r>
              <a:rPr lang="en-US" dirty="0" err="1"/>
              <a:t>báo</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biến</a:t>
            </a:r>
            <a:r>
              <a:rPr lang="en-US" dirty="0"/>
              <a:t> </a:t>
            </a:r>
            <a:r>
              <a:rPr lang="en-US" dirty="0" err="1"/>
              <a:t>để</a:t>
            </a:r>
            <a:r>
              <a:rPr lang="en-US" dirty="0"/>
              <a:t> </a:t>
            </a:r>
            <a:r>
              <a:rPr lang="en-US" dirty="0" err="1"/>
              <a:t>lưu</a:t>
            </a:r>
            <a:r>
              <a:rPr lang="en-US" dirty="0"/>
              <a:t> </a:t>
            </a:r>
            <a:r>
              <a:rPr lang="en-US" dirty="0" err="1"/>
              <a:t>giá</a:t>
            </a:r>
            <a:r>
              <a:rPr lang="en-US" dirty="0"/>
              <a:t> </a:t>
            </a:r>
            <a:r>
              <a:rPr lang="en-US" dirty="0" err="1"/>
              <a:t>trị</a:t>
            </a:r>
            <a:r>
              <a:rPr lang="en-US" dirty="0"/>
              <a:t> </a:t>
            </a:r>
            <a:r>
              <a:rPr lang="en-US" dirty="0" err="1"/>
              <a:t>cần</a:t>
            </a:r>
            <a:r>
              <a:rPr lang="en-US" dirty="0"/>
              <a:t> in </a:t>
            </a:r>
            <a:r>
              <a:rPr lang="en-US" dirty="0" err="1"/>
              <a:t>trong</a:t>
            </a:r>
            <a:r>
              <a:rPr lang="en-US" dirty="0"/>
              <a:t> </a:t>
            </a:r>
            <a:r>
              <a:rPr lang="en-US" dirty="0" err="1"/>
              <a:t>đoạn</a:t>
            </a:r>
            <a:r>
              <a:rPr lang="en-US" dirty="0"/>
              <a:t> </a:t>
            </a:r>
            <a:r>
              <a:rPr lang="en-US" dirty="0" err="1"/>
              <a:t>chương</a:t>
            </a:r>
            <a:r>
              <a:rPr lang="en-US" dirty="0"/>
              <a:t> </a:t>
            </a:r>
            <a:r>
              <a:rPr lang="en-US" dirty="0" err="1"/>
              <a:t>trình</a:t>
            </a:r>
            <a:r>
              <a:rPr lang="en-US" dirty="0"/>
              <a:t> </a:t>
            </a:r>
          </a:p>
          <a:p>
            <a:r>
              <a:rPr lang="en-US" dirty="0" err="1"/>
              <a:t>Lựa</a:t>
            </a:r>
            <a:r>
              <a:rPr lang="en-US" dirty="0"/>
              <a:t> </a:t>
            </a:r>
            <a:r>
              <a:rPr lang="en-US" dirty="0" err="1"/>
              <a:t>chọn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r>
              <a:rPr lang="en-US" dirty="0"/>
              <a:t> </a:t>
            </a:r>
            <a:r>
              <a:rPr lang="en-US" dirty="0" err="1"/>
              <a:t>cho</a:t>
            </a:r>
            <a:r>
              <a:rPr lang="en-US" dirty="0"/>
              <a:t> </a:t>
            </a:r>
            <a:r>
              <a:rPr lang="en-US" dirty="0" err="1"/>
              <a:t>từng</a:t>
            </a:r>
            <a:r>
              <a:rPr lang="en-US" dirty="0"/>
              <a:t> </a:t>
            </a:r>
            <a:r>
              <a:rPr lang="en-US" dirty="0" err="1"/>
              <a:t>bài</a:t>
            </a:r>
            <a:r>
              <a:rPr lang="en-US" dirty="0"/>
              <a:t>.</a:t>
            </a:r>
          </a:p>
          <a:p>
            <a:r>
              <a:rPr lang="en-US" dirty="0" err="1"/>
              <a:t>Sử</a:t>
            </a:r>
            <a:r>
              <a:rPr lang="en-US" dirty="0"/>
              <a:t> </a:t>
            </a:r>
            <a:r>
              <a:rPr lang="en-US" dirty="0" err="1"/>
              <a:t>dụng</a:t>
            </a:r>
            <a:r>
              <a:rPr lang="en-US" dirty="0"/>
              <a:t> </a:t>
            </a:r>
            <a:r>
              <a:rPr lang="en-US" dirty="0" err="1"/>
              <a:t>bắt</a:t>
            </a:r>
            <a:r>
              <a:rPr lang="en-US" dirty="0"/>
              <a:t> </a:t>
            </a:r>
            <a:r>
              <a:rPr lang="en-US" dirty="0" err="1"/>
              <a:t>lỗi</a:t>
            </a:r>
            <a:r>
              <a:rPr lang="en-US" dirty="0"/>
              <a:t> </a:t>
            </a:r>
            <a:r>
              <a:rPr lang="en-US" dirty="0" err="1"/>
              <a:t>trong</a:t>
            </a:r>
            <a:r>
              <a:rPr lang="en-US" dirty="0"/>
              <a:t> </a:t>
            </a:r>
            <a:r>
              <a:rPr lang="en-US" dirty="0" err="1"/>
              <a:t>đoạn</a:t>
            </a:r>
            <a:r>
              <a:rPr lang="en-US" dirty="0"/>
              <a:t> </a:t>
            </a:r>
            <a:r>
              <a:rPr lang="en-US" dirty="0" err="1"/>
              <a:t>chương</a:t>
            </a:r>
            <a:r>
              <a:rPr lang="en-US" dirty="0"/>
              <a:t> </a:t>
            </a:r>
            <a:r>
              <a:rPr lang="en-US" dirty="0" err="1"/>
              <a:t>trình</a:t>
            </a:r>
            <a:r>
              <a:rPr lang="en-US" dirty="0"/>
              <a:t>.</a:t>
            </a:r>
          </a:p>
          <a:p>
            <a:r>
              <a:rPr lang="en-US" dirty="0" err="1"/>
              <a:t>Sử</a:t>
            </a:r>
            <a:r>
              <a:rPr lang="en-US" dirty="0"/>
              <a:t> </a:t>
            </a:r>
            <a:r>
              <a:rPr lang="en-US" dirty="0" err="1"/>
              <a:t>dụng</a:t>
            </a:r>
            <a:r>
              <a:rPr lang="en-US" dirty="0"/>
              <a:t> </a:t>
            </a:r>
            <a:r>
              <a:rPr lang="en-US" dirty="0" err="1"/>
              <a:t>một</a:t>
            </a:r>
            <a:r>
              <a:rPr lang="en-US" dirty="0"/>
              <a:t> </a:t>
            </a:r>
            <a:r>
              <a:rPr lang="en-US" dirty="0" err="1"/>
              <a:t>số</a:t>
            </a:r>
            <a:r>
              <a:rPr lang="en-US" dirty="0"/>
              <a:t> </a:t>
            </a:r>
            <a:r>
              <a:rPr lang="en-US" dirty="0" err="1"/>
              <a:t>lệnh</a:t>
            </a:r>
            <a:r>
              <a:rPr lang="en-US" dirty="0"/>
              <a:t> </a:t>
            </a:r>
            <a:r>
              <a:rPr lang="en-US" err="1"/>
              <a:t>khác</a:t>
            </a:r>
            <a:r>
              <a:rPr lang="en-US" smtClean="0"/>
              <a:t>.</a:t>
            </a:r>
          </a:p>
          <a:p>
            <a:r>
              <a:rPr lang="en-US"/>
              <a:t>Phân biệt các chỉ mục</a:t>
            </a:r>
          </a:p>
          <a:p>
            <a:r>
              <a:rPr lang="en-US"/>
              <a:t>Nguyên tắc tạo chỉ mục</a:t>
            </a:r>
          </a:p>
          <a:p>
            <a:r>
              <a:rPr lang="en-US"/>
              <a:t>Biết cách tạo chỉ mục dạng: CLUSTERED, NONCLUSTERED, FULLTEXT</a:t>
            </a:r>
          </a:p>
          <a:p>
            <a:r>
              <a:rPr lang="en-US"/>
              <a:t>Ứng dụng chỉ mục để tăng tốc độ tìm kiếm </a:t>
            </a:r>
            <a:r>
              <a:rPr lang="en-US"/>
              <a:t>dữ </a:t>
            </a:r>
            <a:r>
              <a:rPr lang="en-US" smtClean="0"/>
              <a:t>liệu</a:t>
            </a:r>
            <a:endParaRPr lang="en-US" dirty="0"/>
          </a:p>
          <a:p>
            <a:endParaRPr lang="en-US" dirty="0"/>
          </a:p>
        </p:txBody>
      </p:sp>
      <p:sp>
        <p:nvSpPr>
          <p:cNvPr id="6" name="Title 5">
            <a:extLst>
              <a:ext uri="{FF2B5EF4-FFF2-40B4-BE49-F238E27FC236}">
                <a16:creationId xmlns:a16="http://schemas.microsoft.com/office/drawing/2014/main" xmlns="" id="{0C8A877E-B44C-40E1-992C-FC7D03C12BFD}"/>
              </a:ext>
            </a:extLst>
          </p:cNvPr>
          <p:cNvSpPr>
            <a:spLocks noGrp="1"/>
          </p:cNvSpPr>
          <p:nvPr>
            <p:ph type="title"/>
          </p:nvPr>
        </p:nvSpPr>
        <p:spPr/>
        <p:txBody>
          <a:bodyPr/>
          <a:lstStyle/>
          <a:p>
            <a:r>
              <a:rPr lang="en-US" dirty="0"/>
              <a:t>5. </a:t>
            </a:r>
            <a:r>
              <a:rPr lang="en-US" dirty="0" err="1"/>
              <a:t>Tổng</a:t>
            </a:r>
            <a:r>
              <a:rPr lang="en-US" dirty="0"/>
              <a:t> </a:t>
            </a:r>
            <a:r>
              <a:rPr lang="en-US" dirty="0" err="1"/>
              <a:t>kết</a:t>
            </a:r>
            <a:r>
              <a:rPr lang="en-US" dirty="0"/>
              <a:t> </a:t>
            </a:r>
            <a:r>
              <a:rPr lang="en-US" dirty="0" err="1"/>
              <a:t>bài</a:t>
            </a:r>
            <a:r>
              <a:rPr lang="en-US" dirty="0"/>
              <a:t> </a:t>
            </a:r>
            <a:r>
              <a:rPr lang="en-US" dirty="0" err="1"/>
              <a:t>học</a:t>
            </a:r>
            <a:endParaRPr lang="en-US" dirty="0"/>
          </a:p>
        </p:txBody>
      </p:sp>
      <p:sp>
        <p:nvSpPr>
          <p:cNvPr id="3" name="Date Placeholder 2">
            <a:extLst>
              <a:ext uri="{FF2B5EF4-FFF2-40B4-BE49-F238E27FC236}">
                <a16:creationId xmlns:a16="http://schemas.microsoft.com/office/drawing/2014/main" xmlns="" id="{33C5167B-F77C-43F3-80B1-DD472A788016}"/>
              </a:ext>
            </a:extLst>
          </p:cNvPr>
          <p:cNvSpPr>
            <a:spLocks noGrp="1"/>
          </p:cNvSpPr>
          <p:nvPr>
            <p:ph type="dt" sz="half" idx="2"/>
          </p:nvPr>
        </p:nvSpPr>
        <p:spPr/>
        <p:txBody>
          <a:bodyPr/>
          <a:lstStyle/>
          <a:p>
            <a:fld id="{0FA6372B-C7F7-454A-A4C3-A39283F948ED}" type="datetime1">
              <a:rPr lang="en-US" smtClean="0"/>
              <a:t>02-02-2023</a:t>
            </a:fld>
            <a:endParaRPr lang="en-US"/>
          </a:p>
        </p:txBody>
      </p:sp>
      <p:sp>
        <p:nvSpPr>
          <p:cNvPr id="4" name="Footer Placeholder 3">
            <a:extLst>
              <a:ext uri="{FF2B5EF4-FFF2-40B4-BE49-F238E27FC236}">
                <a16:creationId xmlns:a16="http://schemas.microsoft.com/office/drawing/2014/main" xmlns="" id="{020DF506-0178-4B12-8227-1F15927E5EBC}"/>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xmlns="" id="{E62E01D8-FC4C-4A62-A181-08FBFAC94EBC}"/>
              </a:ext>
            </a:extLst>
          </p:cNvPr>
          <p:cNvSpPr>
            <a:spLocks noGrp="1"/>
          </p:cNvSpPr>
          <p:nvPr>
            <p:ph type="sldNum" sz="quarter" idx="4"/>
          </p:nvPr>
        </p:nvSpPr>
        <p:spPr/>
        <p:txBody>
          <a:bodyPr/>
          <a:lstStyle/>
          <a:p>
            <a:fld id="{F4E32468-D4D3-45A6-A508-7622D5375F4E}" type="slidenum">
              <a:rPr lang="en-US" smtClean="0"/>
              <a:t>85</a:t>
            </a:fld>
            <a:endParaRPr lang="en-US"/>
          </a:p>
        </p:txBody>
      </p:sp>
    </p:spTree>
    <p:extLst>
      <p:ext uri="{BB962C8B-B14F-4D97-AF65-F5344CB8AC3E}">
        <p14:creationId xmlns:p14="http://schemas.microsoft.com/office/powerpoint/2010/main" val="24657391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29FC1D3-5917-4C55-B5FC-DA748ACBAAC4}"/>
              </a:ext>
            </a:extLst>
          </p:cNvPr>
          <p:cNvSpPr>
            <a:spLocks noGrp="1"/>
          </p:cNvSpPr>
          <p:nvPr>
            <p:ph type="dt" sz="half" idx="10"/>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 xmlns:a16="http://schemas.microsoft.com/office/drawing/2014/main" id="{5B4C2D27-E249-4BF7-B915-8A4D63687AE6}"/>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 xmlns:a16="http://schemas.microsoft.com/office/drawing/2014/main" id="{17697239-F120-4240-A626-909324061962}"/>
              </a:ext>
            </a:extLst>
          </p:cNvPr>
          <p:cNvSpPr>
            <a:spLocks noGrp="1"/>
          </p:cNvSpPr>
          <p:nvPr>
            <p:ph type="sldNum" sz="quarter" idx="12"/>
          </p:nvPr>
        </p:nvSpPr>
        <p:spPr/>
        <p:txBody>
          <a:bodyPr/>
          <a:lstStyle/>
          <a:p>
            <a:fld id="{F4E32468-D4D3-45A6-A508-7622D5375F4E}" type="slidenum">
              <a:rPr lang="en-US" smtClean="0"/>
              <a:pPr/>
              <a:t>86</a:t>
            </a:fld>
            <a:endParaRPr lang="en-US"/>
          </a:p>
        </p:txBody>
      </p:sp>
      <p:pic>
        <p:nvPicPr>
          <p:cNvPr id="4098" name="Picture 2" descr="Image result for Q&amp;A">
            <a:extLst>
              <a:ext uri="{FF2B5EF4-FFF2-40B4-BE49-F238E27FC236}">
                <a16:creationId xmlns="" xmlns:a16="http://schemas.microsoft.com/office/drawing/2014/main" id="{47055E9B-F2FE-4E99-B161-11563C7EC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1619250"/>
            <a:ext cx="3162300" cy="3162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id="{EBD815EB-2280-4C06-9001-8816855F47A2}"/>
              </a:ext>
            </a:extLst>
          </p:cNvPr>
          <p:cNvSpPr/>
          <p:nvPr/>
        </p:nvSpPr>
        <p:spPr>
          <a:xfrm>
            <a:off x="1008364" y="893862"/>
            <a:ext cx="7127272" cy="523220"/>
          </a:xfrm>
          <a:prstGeom prst="rect">
            <a:avLst/>
          </a:prstGeom>
        </p:spPr>
        <p:txBody>
          <a:bodyPr wrap="none">
            <a:spAutoFit/>
          </a:bodyPr>
          <a:lstStyle/>
          <a:p>
            <a:r>
              <a:rPr lang="en-US" sz="2800" b="1">
                <a:solidFill>
                  <a:srgbClr val="006600"/>
                </a:solidFill>
                <a:latin typeface="Arial" panose="020B0604020202020204" pitchFamily="34" charset="0"/>
                <a:cs typeface="Arial" panose="020B0604020202020204" pitchFamily="34" charset="0"/>
              </a:rPr>
              <a:t>“Learning to code can change your life”</a:t>
            </a:r>
          </a:p>
        </p:txBody>
      </p:sp>
      <p:sp>
        <p:nvSpPr>
          <p:cNvPr id="8" name="Rectangle 7">
            <a:extLst>
              <a:ext uri="{FF2B5EF4-FFF2-40B4-BE49-F238E27FC236}">
                <a16:creationId xmlns="" xmlns:a16="http://schemas.microsoft.com/office/drawing/2014/main" id="{5D7455DF-161B-4CDA-B246-4335E20D2957}"/>
              </a:ext>
            </a:extLst>
          </p:cNvPr>
          <p:cNvSpPr/>
          <p:nvPr/>
        </p:nvSpPr>
        <p:spPr>
          <a:xfrm>
            <a:off x="627364" y="4800600"/>
            <a:ext cx="7907036" cy="1569660"/>
          </a:xfrm>
          <a:prstGeom prst="rect">
            <a:avLst/>
          </a:prstGeom>
        </p:spPr>
        <p:txBody>
          <a:bodyPr wrap="square">
            <a:spAutoFit/>
          </a:bodyPr>
          <a:lstStyle/>
          <a:p>
            <a:pPr algn="ctr"/>
            <a:r>
              <a:rPr lang="en-US" sz="2400">
                <a:solidFill>
                  <a:srgbClr val="0A0A0A"/>
                </a:solidFill>
                <a:latin typeface="Arial" panose="020B0604020202020204" pitchFamily="34" charset="0"/>
                <a:cs typeface="Arial" panose="020B0604020202020204" pitchFamily="34" charset="0"/>
              </a:rPr>
              <a:t>"</a:t>
            </a:r>
            <a:r>
              <a:rPr lang="en-US" sz="2400" i="1">
                <a:solidFill>
                  <a:srgbClr val="0A0A0A"/>
                </a:solidFill>
                <a:latin typeface="Arial" panose="020B0604020202020204" pitchFamily="34" charset="0"/>
                <a:cs typeface="Arial" panose="020B0604020202020204" pitchFamily="34" charset="0"/>
              </a:rPr>
              <a:t>Everybody in this country should learn to program </a:t>
            </a:r>
            <a:br>
              <a:rPr lang="en-US" sz="2400" i="1">
                <a:solidFill>
                  <a:srgbClr val="0A0A0A"/>
                </a:solidFill>
                <a:latin typeface="Arial" panose="020B0604020202020204" pitchFamily="34" charset="0"/>
                <a:cs typeface="Arial" panose="020B0604020202020204" pitchFamily="34" charset="0"/>
              </a:rPr>
            </a:br>
            <a:r>
              <a:rPr lang="en-US" sz="2400" i="1">
                <a:solidFill>
                  <a:srgbClr val="0A0A0A"/>
                </a:solidFill>
                <a:latin typeface="Arial" panose="020B0604020202020204" pitchFamily="34" charset="0"/>
                <a:cs typeface="Arial" panose="020B0604020202020204" pitchFamily="34" charset="0"/>
              </a:rPr>
              <a:t>a computer, because it teaches you how to think.</a:t>
            </a:r>
            <a:r>
              <a:rPr lang="en-US" sz="2400">
                <a:solidFill>
                  <a:srgbClr val="0A0A0A"/>
                </a:solidFill>
                <a:latin typeface="Arial" panose="020B0604020202020204" pitchFamily="34" charset="0"/>
                <a:cs typeface="Arial" panose="020B0604020202020204" pitchFamily="34" charset="0"/>
              </a:rPr>
              <a:t>“</a:t>
            </a:r>
          </a:p>
          <a:p>
            <a:pPr algn="r"/>
            <a:endParaRPr lang="en-US" sz="2400" b="1">
              <a:solidFill>
                <a:srgbClr val="0A0A0A"/>
              </a:solidFill>
              <a:latin typeface="Arial" panose="020B0604020202020204" pitchFamily="34" charset="0"/>
              <a:cs typeface="Arial" panose="020B0604020202020204" pitchFamily="34" charset="0"/>
            </a:endParaRPr>
          </a:p>
          <a:p>
            <a:pPr algn="r"/>
            <a:r>
              <a:rPr lang="en-US" sz="2400" b="1">
                <a:solidFill>
                  <a:srgbClr val="0A0A0A"/>
                </a:solidFill>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Steve Jobs --</a:t>
            </a:r>
          </a:p>
        </p:txBody>
      </p:sp>
    </p:spTree>
    <p:extLst>
      <p:ext uri="{BB962C8B-B14F-4D97-AF65-F5344CB8AC3E}">
        <p14:creationId xmlns:p14="http://schemas.microsoft.com/office/powerpoint/2010/main" val="416333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85CB35E-A2FE-465A-AE59-FAD53270E585}"/>
              </a:ext>
            </a:extLst>
          </p:cNvPr>
          <p:cNvSpPr>
            <a:spLocks noGrp="1"/>
          </p:cNvSpPr>
          <p:nvPr>
            <p:ph idx="1"/>
          </p:nvPr>
        </p:nvSpPr>
        <p:spPr/>
        <p:txBody>
          <a:bodyPr/>
          <a:lstStyle/>
          <a:p>
            <a:pPr>
              <a:buFont typeface="Wingdings" panose="05000000000000000000" pitchFamily="2" charset="2"/>
              <a:buChar char="v"/>
            </a:pPr>
            <a:r>
              <a:rPr lang="en-US" dirty="0"/>
              <a:t> </a:t>
            </a:r>
            <a:r>
              <a:rPr lang="en-US" dirty="0" err="1"/>
              <a:t>Xử</a:t>
            </a:r>
            <a:r>
              <a:rPr lang="en-US" dirty="0"/>
              <a:t> </a:t>
            </a:r>
            <a:r>
              <a:rPr lang="en-US" dirty="0" err="1"/>
              <a:t>lý</a:t>
            </a:r>
            <a:r>
              <a:rPr lang="en-US" dirty="0"/>
              <a:t> </a:t>
            </a:r>
            <a:r>
              <a:rPr lang="en-US" dirty="0" err="1"/>
              <a:t>theo</a:t>
            </a:r>
            <a:r>
              <a:rPr lang="en-US" dirty="0"/>
              <a:t> </a:t>
            </a:r>
            <a:r>
              <a:rPr lang="en-US" dirty="0" err="1"/>
              <a:t>lô</a:t>
            </a:r>
            <a:endParaRPr lang="en-US" dirty="0"/>
          </a:p>
        </p:txBody>
      </p:sp>
      <p:sp>
        <p:nvSpPr>
          <p:cNvPr id="3" name="Title 2">
            <a:extLst>
              <a:ext uri="{FF2B5EF4-FFF2-40B4-BE49-F238E27FC236}">
                <a16:creationId xmlns:a16="http://schemas.microsoft.com/office/drawing/2014/main" xmlns="" id="{76D4C4F9-E1E2-41D2-8ACC-CAFCF150F222}"/>
              </a:ext>
            </a:extLst>
          </p:cNvPr>
          <p:cNvSpPr>
            <a:spLocks noGrp="1"/>
          </p:cNvSpPr>
          <p:nvPr>
            <p:ph type="title"/>
          </p:nvPr>
        </p:nvSpPr>
        <p:spPr/>
        <p:txBody>
          <a:bodyPr>
            <a:normAutofit/>
          </a:bodyPr>
          <a:lstStyle/>
          <a:p>
            <a:r>
              <a:rPr lang="en-US" smtClean="0"/>
              <a:t>2.1.1. </a:t>
            </a:r>
            <a:r>
              <a:rPr lang="en-US"/>
              <a:t>Khái niệm</a:t>
            </a:r>
            <a:endParaRPr lang="en-US" altLang="en-US" dirty="0">
              <a:latin typeface="Tahoma" pitchFamily="34" charset="0"/>
              <a:cs typeface="Tahoma" pitchFamily="34" charset="0"/>
            </a:endParaRPr>
          </a:p>
        </p:txBody>
      </p:sp>
      <p:sp>
        <p:nvSpPr>
          <p:cNvPr id="4" name="Date Placeholder 3">
            <a:extLst>
              <a:ext uri="{FF2B5EF4-FFF2-40B4-BE49-F238E27FC236}">
                <a16:creationId xmlns:a16="http://schemas.microsoft.com/office/drawing/2014/main" xmlns="" id="{8E6308B1-820C-435E-B649-C547B804077D}"/>
              </a:ext>
            </a:extLst>
          </p:cNvPr>
          <p:cNvSpPr>
            <a:spLocks noGrp="1"/>
          </p:cNvSpPr>
          <p:nvPr>
            <p:ph type="dt" sz="half" idx="2"/>
          </p:nvPr>
        </p:nvSpPr>
        <p:spPr/>
        <p:txBody>
          <a:bodyPr/>
          <a:lstStyle/>
          <a:p>
            <a:fld id="{4D202ABA-0031-4D61-A041-186C665429FE}" type="datetime1">
              <a:rPr lang="en-US" smtClean="0"/>
              <a:t>02-02-2023</a:t>
            </a:fld>
            <a:endParaRPr lang="en-US"/>
          </a:p>
        </p:txBody>
      </p:sp>
      <p:sp>
        <p:nvSpPr>
          <p:cNvPr id="5" name="Footer Placeholder 4">
            <a:extLst>
              <a:ext uri="{FF2B5EF4-FFF2-40B4-BE49-F238E27FC236}">
                <a16:creationId xmlns:a16="http://schemas.microsoft.com/office/drawing/2014/main" xmlns="" id="{E621F310-3132-4746-A719-CA455AF1858A}"/>
              </a:ext>
            </a:extLst>
          </p:cNvPr>
          <p:cNvSpPr>
            <a:spLocks noGrp="1"/>
          </p:cNvSpPr>
          <p:nvPr>
            <p:ph type="ftr" sz="quarter" idx="3"/>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xmlns="" id="{D85EFC56-2D62-407C-A1EE-4DE071D9FA88}"/>
              </a:ext>
            </a:extLst>
          </p:cNvPr>
          <p:cNvSpPr>
            <a:spLocks noGrp="1"/>
          </p:cNvSpPr>
          <p:nvPr>
            <p:ph type="sldNum" sz="quarter" idx="4"/>
          </p:nvPr>
        </p:nvSpPr>
        <p:spPr/>
        <p:txBody>
          <a:bodyPr/>
          <a:lstStyle/>
          <a:p>
            <a:fld id="{F4E32468-D4D3-45A6-A508-7622D5375F4E}" type="slidenum">
              <a:rPr lang="en-US" smtClean="0"/>
              <a:pPr/>
              <a:t>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1143000"/>
            <a:ext cx="7246938"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665357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6403</TotalTime>
  <Words>6126</Words>
  <Application>Microsoft Office PowerPoint</Application>
  <PresentationFormat>On-screen Show (4:3)</PresentationFormat>
  <Paragraphs>1115</Paragraphs>
  <Slides>86</Slides>
  <Notes>7</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HỆ QUẢN TRỊ CSDL</vt:lpstr>
      <vt:lpstr>Nội dung</vt:lpstr>
      <vt:lpstr>1. Mục tiêu bài học</vt:lpstr>
      <vt:lpstr>Nội dung</vt:lpstr>
      <vt:lpstr>2.1.1. Khái niệm</vt:lpstr>
      <vt:lpstr>2.1.1. Khái niệm</vt:lpstr>
      <vt:lpstr>2.1.1. Khái niệm</vt:lpstr>
      <vt:lpstr>2.1.1. Khái niệm</vt:lpstr>
      <vt:lpstr>2.1.1. Khái niệm</vt:lpstr>
      <vt:lpstr>2.1.1. Khái niệm</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2.1.2. Cách sử dụng biến, toán tử</vt:lpstr>
      <vt:lpstr>Bảng các toán tử logic</vt:lpstr>
      <vt:lpstr>Bảng các toán tử logic [2]</vt:lpstr>
      <vt:lpstr>Bảng các toán tử logic [3]</vt:lpstr>
      <vt:lpstr>2.1.2. Cách sử dụng biến, toán tử</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2.1.3. Các cấu trúc điều khiển</vt:lpstr>
      <vt:lpstr>Nội dung</vt:lpstr>
      <vt:lpstr>2.2.1. Sơ lược về chỉ mục</vt:lpstr>
      <vt:lpstr>2.2.1. Sơ lược về chỉ mục</vt:lpstr>
      <vt:lpstr>2.2.1. Sơ lược về chỉ mục</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2.2.2. Chỉ mục thông thường</vt:lpstr>
      <vt:lpstr>2.2.3. Chỉ mục toàn văn</vt:lpstr>
      <vt:lpstr>2.2.3. Chỉ mục toàn văn</vt:lpstr>
      <vt:lpstr>2.2.3. Chỉ mục toàn văn</vt:lpstr>
      <vt:lpstr>2.2.3. Chỉ mục toàn văn</vt:lpstr>
      <vt:lpstr>2.2.3. Chỉ mục toàn văn</vt:lpstr>
      <vt:lpstr>Nội dung</vt:lpstr>
      <vt:lpstr>4. Trắc nghiệm kiến thức</vt:lpstr>
      <vt:lpstr>4. Trắc nghiệm kiến thức</vt:lpstr>
      <vt:lpstr>4. Trắc nghiệm kiến thức</vt:lpstr>
      <vt:lpstr>4. Trắc nghiệm kiến thức</vt:lpstr>
      <vt:lpstr>4. Trắc nghiệm kiến thức</vt:lpstr>
      <vt:lpstr>4. Trắc nghiệm kiến thức</vt:lpstr>
      <vt:lpstr>4. Trắc nghiệm kiến thức</vt:lpstr>
      <vt:lpstr>4. Trắc nghiệm kiến thức</vt:lpstr>
      <vt:lpstr>5. Trắc nghiệm kiến thức</vt:lpstr>
      <vt:lpstr>5. Trắc nghiệm kiến thức</vt:lpstr>
      <vt:lpstr>Nội dung</vt:lpstr>
      <vt:lpstr>5. Tổng kết bài học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QHADMIN</dc:creator>
  <cp:lastModifiedBy>Admin</cp:lastModifiedBy>
  <cp:revision>584</cp:revision>
  <dcterms:created xsi:type="dcterms:W3CDTF">2011-01-09T04:46:30Z</dcterms:created>
  <dcterms:modified xsi:type="dcterms:W3CDTF">2023-02-02T03:30:58Z</dcterms:modified>
</cp:coreProperties>
</file>