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26" r:id="rId2"/>
    <p:sldId id="317" r:id="rId3"/>
    <p:sldId id="321" r:id="rId4"/>
    <p:sldId id="352" r:id="rId5"/>
    <p:sldId id="371" r:id="rId6"/>
    <p:sldId id="372" r:id="rId7"/>
    <p:sldId id="351" r:id="rId8"/>
    <p:sldId id="354" r:id="rId9"/>
    <p:sldId id="373"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29" r:id="rId23"/>
    <p:sldId id="377" r:id="rId24"/>
    <p:sldId id="378" r:id="rId25"/>
    <p:sldId id="374" r:id="rId26"/>
    <p:sldId id="375" r:id="rId27"/>
    <p:sldId id="319" r:id="rId28"/>
    <p:sldId id="380" r:id="rId29"/>
    <p:sldId id="379" r:id="rId30"/>
    <p:sldId id="350" r:id="rId31"/>
    <p:sldId id="381" r:id="rId32"/>
    <p:sldId id="32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9900"/>
    <a:srgbClr val="CC3399"/>
    <a:srgbClr val="FF66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94306" autoAdjust="0"/>
  </p:normalViewPr>
  <p:slideViewPr>
    <p:cSldViewPr>
      <p:cViewPr varScale="1">
        <p:scale>
          <a:sx n="69" d="100"/>
          <a:sy n="69" d="100"/>
        </p:scale>
        <p:origin x="1248" y="72"/>
      </p:cViewPr>
      <p:guideLst>
        <p:guide orient="horz" pos="2160"/>
        <p:guide pos="2880"/>
      </p:guideLst>
    </p:cSldViewPr>
  </p:slideViewPr>
  <p:outlineViewPr>
    <p:cViewPr>
      <p:scale>
        <a:sx n="33" d="100"/>
        <a:sy n="33" d="100"/>
      </p:scale>
      <p:origin x="0" y="1842"/>
    </p:cViewPr>
  </p:outlineViewPr>
  <p:notesTextViewPr>
    <p:cViewPr>
      <p:scale>
        <a:sx n="1" d="1"/>
        <a:sy n="1" d="1"/>
      </p:scale>
      <p:origin x="0" y="0"/>
    </p:cViewPr>
  </p:notesTextViewPr>
  <p:sorterViewPr>
    <p:cViewPr>
      <p:scale>
        <a:sx n="95" d="100"/>
        <a:sy n="95" d="100"/>
      </p:scale>
      <p:origin x="0" y="3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96221D-5A41-4E4B-B273-B46A145C070D}" type="datetimeFigureOut">
              <a:rPr lang="en-US" smtClean="0"/>
              <a:t>10/12/2022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F74780-AD20-4C27-8BFF-11517CFD8EA3}" type="slidenum">
              <a:rPr lang="en-US" smtClean="0"/>
              <a:t>‹#›</a:t>
            </a:fld>
            <a:endParaRPr lang="en-US"/>
          </a:p>
        </p:txBody>
      </p:sp>
    </p:spTree>
    <p:extLst>
      <p:ext uri="{BB962C8B-B14F-4D97-AF65-F5344CB8AC3E}">
        <p14:creationId xmlns:p14="http://schemas.microsoft.com/office/powerpoint/2010/main" val="3073091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A7CD3-BC72-4EE1-A161-1AE0A46D4526}" type="datetimeFigureOut">
              <a:rPr lang="en-US" smtClean="0"/>
              <a:t>10/12/2022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162A40-4696-434D-804E-F7DFBF114578}" type="slidenum">
              <a:rPr lang="en-US" smtClean="0"/>
              <a:t>‹#›</a:t>
            </a:fld>
            <a:endParaRPr lang="en-US"/>
          </a:p>
        </p:txBody>
      </p:sp>
    </p:spTree>
    <p:extLst>
      <p:ext uri="{BB962C8B-B14F-4D97-AF65-F5344CB8AC3E}">
        <p14:creationId xmlns:p14="http://schemas.microsoft.com/office/powerpoint/2010/main" val="380597465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
            <a:ext cx="9144000" cy="533400"/>
          </a:xfrm>
        </p:spPr>
        <p:txBody>
          <a:bodyPr>
            <a:noAutofit/>
          </a:bodyPr>
          <a:lstStyle>
            <a:lvl1pPr algn="ctr">
              <a:lnSpc>
                <a:spcPct val="150000"/>
              </a:lnSpc>
              <a:spcBef>
                <a:spcPts val="0"/>
              </a:spcBef>
              <a:spcAft>
                <a:spcPts val="0"/>
              </a:spcAft>
              <a:defRPr lang="en-US" sz="3000" b="1" kern="1200">
                <a:solidFill>
                  <a:schemeClr val="bg1"/>
                </a:solidFill>
                <a:latin typeface="Arial" panose="020B0604020202020204" pitchFamily="34" charset="0"/>
                <a:ea typeface="+mj-ea"/>
                <a:cs typeface="Arial" panose="020B0604020202020204" pitchFamily="34" charset="0"/>
              </a:defRPr>
            </a:lvl1pPr>
          </a:lstStyle>
          <a:p>
            <a:r>
              <a:rPr lang="en-US"/>
              <a:t>NHẬP TÊN HỌC PHẦN VÀO ĐÂY</a:t>
            </a:r>
          </a:p>
        </p:txBody>
      </p:sp>
      <p:sp>
        <p:nvSpPr>
          <p:cNvPr id="4" name="Date Placeholder 3"/>
          <p:cNvSpPr>
            <a:spLocks noGrp="1"/>
          </p:cNvSpPr>
          <p:nvPr>
            <p:ph type="dt" sz="half" idx="10"/>
          </p:nvPr>
        </p:nvSpPr>
        <p:spPr/>
        <p:txBody>
          <a:bodyPr/>
          <a:lstStyle/>
          <a:p>
            <a:fld id="{264F3982-4CC6-4EC4-85EF-7B204C519F33}" type="datetime1">
              <a:rPr lang="en-US" smtClean="0"/>
              <a:t>10/12/2022</a:t>
            </a:fld>
            <a:endParaRPr lang="en-US"/>
          </a:p>
        </p:txBody>
      </p:sp>
      <p:sp>
        <p:nvSpPr>
          <p:cNvPr id="5" name="Footer Placeholder 4"/>
          <p:cNvSpPr>
            <a:spLocks noGrp="1"/>
          </p:cNvSpPr>
          <p:nvPr>
            <p:ph type="ftr" sz="quarter" idx="11"/>
          </p:nvPr>
        </p:nvSpPr>
        <p:spPr/>
        <p:txBody>
          <a:bodyPr/>
          <a:lstStyle/>
          <a:p>
            <a:r>
              <a:rPr lang="en-US"/>
              <a:t>Khoa Công nghệ Thông tin - UTEHY</a:t>
            </a:r>
          </a:p>
        </p:txBody>
      </p:sp>
      <p:sp>
        <p:nvSpPr>
          <p:cNvPr id="6" name="Slide Number Placeholder 5"/>
          <p:cNvSpPr>
            <a:spLocks noGrp="1"/>
          </p:cNvSpPr>
          <p:nvPr>
            <p:ph type="sldNum" sz="quarter" idx="12"/>
          </p:nvPr>
        </p:nvSpPr>
        <p:spPr/>
        <p:txBody>
          <a:bodyPr/>
          <a:lstStyle/>
          <a:p>
            <a:fld id="{F4E32468-D4D3-45A6-A508-7622D5375F4E}" type="slidenum">
              <a:rPr lang="en-US" smtClean="0"/>
              <a:t>‹#›</a:t>
            </a:fld>
            <a:endParaRPr lang="en-US"/>
          </a:p>
        </p:txBody>
      </p:sp>
      <p:pic>
        <p:nvPicPr>
          <p:cNvPr id="8" name="Picture 7">
            <a:extLst>
              <a:ext uri="{FF2B5EF4-FFF2-40B4-BE49-F238E27FC236}">
                <a16:creationId xmlns:a16="http://schemas.microsoft.com/office/drawing/2014/main" id="{326E09E4-ADF4-4EA6-8B8C-CA21351A02E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1424" y="3524250"/>
            <a:ext cx="1581150" cy="1581150"/>
          </a:xfrm>
          <a:prstGeom prst="rect">
            <a:avLst/>
          </a:prstGeom>
        </p:spPr>
      </p:pic>
      <p:sp>
        <p:nvSpPr>
          <p:cNvPr id="9" name="TextBox 8">
            <a:extLst>
              <a:ext uri="{FF2B5EF4-FFF2-40B4-BE49-F238E27FC236}">
                <a16:creationId xmlns:a16="http://schemas.microsoft.com/office/drawing/2014/main" id="{8464925B-5719-4519-92F7-55CCFD892B03}"/>
              </a:ext>
            </a:extLst>
          </p:cNvPr>
          <p:cNvSpPr txBox="1"/>
          <p:nvPr userDrawn="1"/>
        </p:nvSpPr>
        <p:spPr>
          <a:xfrm>
            <a:off x="1894664" y="5232737"/>
            <a:ext cx="5354671" cy="1015663"/>
          </a:xfrm>
          <a:prstGeom prst="rect">
            <a:avLst/>
          </a:prstGeom>
          <a:noFill/>
        </p:spPr>
        <p:txBody>
          <a:bodyPr wrap="none" rtlCol="0">
            <a:spAutoFit/>
          </a:bodyPr>
          <a:lstStyle/>
          <a:p>
            <a:pPr algn="ctr">
              <a:lnSpc>
                <a:spcPct val="100000"/>
              </a:lnSpc>
              <a:spcBef>
                <a:spcPts val="1200"/>
              </a:spcBef>
              <a:spcAft>
                <a:spcPts val="1200"/>
              </a:spcAft>
            </a:pPr>
            <a:r>
              <a:rPr lang="en-US" sz="2000">
                <a:latin typeface="Arial" panose="020B0604020202020204" pitchFamily="34" charset="0"/>
                <a:cs typeface="Arial" panose="020B0604020202020204" pitchFamily="34" charset="0"/>
              </a:rPr>
              <a:t>Bộ môn Công nghệ Phần mềm,</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Khoa Công nghệ Thông tin,</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Trường Đại học Sư phạm Kỹ thuật Hưng Yên</a:t>
            </a:r>
            <a:endParaRPr lang="en-US" sz="1400">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0A020463-26BC-4DBC-92CD-F3ACA184C1FA}"/>
              </a:ext>
            </a:extLst>
          </p:cNvPr>
          <p:cNvSpPr>
            <a:spLocks noGrp="1"/>
          </p:cNvSpPr>
          <p:nvPr>
            <p:ph type="subTitle" idx="1" hasCustomPrompt="1"/>
          </p:nvPr>
        </p:nvSpPr>
        <p:spPr>
          <a:xfrm>
            <a:off x="457200" y="1303165"/>
            <a:ext cx="8229600" cy="2030585"/>
          </a:xfrm>
        </p:spPr>
        <p:txBody>
          <a:bodyPr>
            <a:normAutofit/>
          </a:bodyPr>
          <a:lstStyle>
            <a:lvl1pPr marL="0" indent="0" algn="ctr">
              <a:buNone/>
              <a:defRPr lang="en-US" sz="3000" b="1" kern="1200">
                <a:solidFill>
                  <a:schemeClr val="accent1">
                    <a:lumMod val="75000"/>
                  </a:schemeClr>
                </a:solidFill>
                <a:latin typeface="Arial" panose="020B0604020202020204" pitchFamily="34" charset="0"/>
                <a:ea typeface="+mj-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NHẬP TÊN BÀI HỌC VÀO ĐÂY</a:t>
            </a:r>
          </a:p>
          <a:p>
            <a:endParaRPr lang="en-US"/>
          </a:p>
        </p:txBody>
      </p:sp>
    </p:spTree>
    <p:extLst>
      <p:ext uri="{BB962C8B-B14F-4D97-AF65-F5344CB8AC3E}">
        <p14:creationId xmlns:p14="http://schemas.microsoft.com/office/powerpoint/2010/main" val="316034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81600"/>
          </a:xfrm>
        </p:spPr>
        <p:txBody>
          <a:bodyPr/>
          <a:lstStyle>
            <a:lvl1pPr marL="384048" indent="-384048">
              <a:spcBef>
                <a:spcPts val="1200"/>
              </a:spcBef>
              <a:spcAft>
                <a:spcPts val="1200"/>
              </a:spcAft>
              <a:buSzPct val="120000"/>
              <a:buFont typeface="Wingdings" panose="05000000000000000000" pitchFamily="2" charset="2"/>
              <a:buChar char="§"/>
              <a:defRPr sz="2400">
                <a:latin typeface="Arial" panose="020B0604020202020204" pitchFamily="34" charset="0"/>
                <a:cs typeface="Arial" panose="020B0604020202020204" pitchFamily="34" charset="0"/>
              </a:defRPr>
            </a:lvl1pPr>
            <a:lvl2pPr marL="685800" indent="-285750">
              <a:spcBef>
                <a:spcPts val="0"/>
              </a:spcBef>
              <a:spcAft>
                <a:spcPts val="600"/>
              </a:spcAft>
              <a:buFont typeface="Courier New" panose="02070309020205020404" pitchFamily="49" charset="0"/>
              <a:buChar char="o"/>
              <a:defRPr sz="2000">
                <a:latin typeface="Arial" panose="020B0604020202020204" pitchFamily="34" charset="0"/>
                <a:cs typeface="Arial" panose="020B0604020202020204" pitchFamily="34" charset="0"/>
              </a:defRPr>
            </a:lvl2pPr>
            <a:lvl3pPr marL="914400">
              <a:spcBef>
                <a:spcPts val="300"/>
              </a:spcBef>
              <a:defRPr sz="1800">
                <a:latin typeface="Arial" panose="020B0604020202020204" pitchFamily="34" charset="0"/>
                <a:cs typeface="Arial" panose="020B0604020202020204" pitchFamily="34" charset="0"/>
              </a:defRPr>
            </a:lvl3pPr>
            <a:lvl4pPr marL="1188720">
              <a:spcBef>
                <a:spcPts val="300"/>
              </a:spcBef>
              <a:spcAft>
                <a:spcPts val="300"/>
              </a:spcAft>
              <a:defRPr sz="1600">
                <a:latin typeface="Arial" panose="020B0604020202020204" pitchFamily="34" charset="0"/>
                <a:cs typeface="Arial" panose="020B0604020202020204" pitchFamily="34" charset="0"/>
              </a:defRPr>
            </a:lvl4pPr>
            <a:lvl5pPr marL="1828800">
              <a:spcBef>
                <a:spcPts val="300"/>
              </a:spcBef>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a:extLst>
              <a:ext uri="{FF2B5EF4-FFF2-40B4-BE49-F238E27FC236}">
                <a16:creationId xmlns:a16="http://schemas.microsoft.com/office/drawing/2014/main" id="{6AF3A6CE-5EDE-40F8-B1DF-6AE9C3C9768D}"/>
              </a:ext>
            </a:extLst>
          </p:cNvPr>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8" name="Date Placeholder 3">
            <a:extLst>
              <a:ext uri="{FF2B5EF4-FFF2-40B4-BE49-F238E27FC236}">
                <a16:creationId xmlns:a16="http://schemas.microsoft.com/office/drawing/2014/main" id="{FC7C7203-DFBE-426B-B53A-522A85990152}"/>
              </a:ext>
            </a:extLst>
          </p:cNvPr>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10/12/2022</a:t>
            </a:fld>
            <a:endParaRPr lang="en-US"/>
          </a:p>
        </p:txBody>
      </p:sp>
      <p:sp>
        <p:nvSpPr>
          <p:cNvPr id="9" name="Footer Placeholder 4">
            <a:extLst>
              <a:ext uri="{FF2B5EF4-FFF2-40B4-BE49-F238E27FC236}">
                <a16:creationId xmlns:a16="http://schemas.microsoft.com/office/drawing/2014/main" id="{30D5C5C3-B81B-4D3A-B0A0-1BAFAE1C1928}"/>
              </a:ext>
            </a:extLst>
          </p:cNvPr>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10" name="Slide Number Placeholder 5">
            <a:extLst>
              <a:ext uri="{FF2B5EF4-FFF2-40B4-BE49-F238E27FC236}">
                <a16:creationId xmlns:a16="http://schemas.microsoft.com/office/drawing/2014/main" id="{72ED4DDF-D4D5-4036-A339-5B9B164A53D9}"/>
              </a:ext>
            </a:extLst>
          </p:cNvPr>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82361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762001"/>
            <a:ext cx="8229600" cy="6095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8229600" cy="4495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FA409-E11A-495A-A001-855AF0C56DDB}" type="datetime1">
              <a:rPr lang="en-US" smtClean="0"/>
              <a:t>10/12/2022</a:t>
            </a:fld>
            <a:endParaRPr lang="en-US"/>
          </a:p>
        </p:txBody>
      </p:sp>
      <p:sp>
        <p:nvSpPr>
          <p:cNvPr id="8" name="Footer Placeholder 7"/>
          <p:cNvSpPr>
            <a:spLocks noGrp="1"/>
          </p:cNvSpPr>
          <p:nvPr>
            <p:ph type="ftr" sz="quarter" idx="11"/>
          </p:nvPr>
        </p:nvSpPr>
        <p:spPr/>
        <p:txBody>
          <a:bodyPr/>
          <a:lstStyle/>
          <a:p>
            <a:r>
              <a:rPr lang="en-US"/>
              <a:t>Khoa Công nghệ Thông tin - UTEHY</a:t>
            </a:r>
          </a:p>
        </p:txBody>
      </p:sp>
      <p:sp>
        <p:nvSpPr>
          <p:cNvPr id="9" name="Slide Number Placeholder 8"/>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03590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A6372B-C7F7-454A-A4C3-A39283F948ED}" type="datetime1">
              <a:rPr lang="en-US" smtClean="0"/>
              <a:t>10/12/2022</a:t>
            </a:fld>
            <a:endParaRPr lang="en-US"/>
          </a:p>
        </p:txBody>
      </p:sp>
      <p:sp>
        <p:nvSpPr>
          <p:cNvPr id="4" name="Footer Placeholder 3"/>
          <p:cNvSpPr>
            <a:spLocks noGrp="1"/>
          </p:cNvSpPr>
          <p:nvPr>
            <p:ph type="ftr" sz="quarter" idx="11"/>
          </p:nvPr>
        </p:nvSpPr>
        <p:spPr/>
        <p:txBody>
          <a:bodyPr/>
          <a:lstStyle/>
          <a:p>
            <a:r>
              <a:rPr lang="en-US"/>
              <a:t>Khoa Công nghệ Thông tin - UTEHY</a:t>
            </a:r>
          </a:p>
        </p:txBody>
      </p:sp>
      <p:sp>
        <p:nvSpPr>
          <p:cNvPr id="5" name="Slide Number Placeholder 4"/>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48093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30860"/>
            <a:ext cx="4038600" cy="5095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30858"/>
            <a:ext cx="4038600" cy="5095305"/>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A4B93D-8755-4A37-9F34-302EED5C8A26}" type="datetime1">
              <a:rPr lang="en-US" smtClean="0"/>
              <a:t>10/12/2022</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348926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6ACC4-E7CD-4981-BD20-5D1B4CB63074}" type="datetime1">
              <a:rPr lang="en-US" smtClean="0"/>
              <a:t>10/12/2022</a:t>
            </a:fld>
            <a:endParaRPr lang="en-US"/>
          </a:p>
        </p:txBody>
      </p:sp>
      <p:sp>
        <p:nvSpPr>
          <p:cNvPr id="3" name="Footer Placeholder 2"/>
          <p:cNvSpPr>
            <a:spLocks noGrp="1"/>
          </p:cNvSpPr>
          <p:nvPr>
            <p:ph type="ftr" sz="quarter" idx="11"/>
          </p:nvPr>
        </p:nvSpPr>
        <p:spPr/>
        <p:txBody>
          <a:bodyPr/>
          <a:lstStyle/>
          <a:p>
            <a:r>
              <a:rPr lang="en-US"/>
              <a:t>Khoa Công nghệ Thông tin - UTEHY</a:t>
            </a:r>
          </a:p>
        </p:txBody>
      </p:sp>
      <p:sp>
        <p:nvSpPr>
          <p:cNvPr id="4" name="Slide Number Placeholder 3"/>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97343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6" name="Slide Number Placeholder 5"/>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1150032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2" r:id="rId5"/>
    <p:sldLayoutId id="2147483655" r:id="rId6"/>
  </p:sldLayoutIdLst>
  <p:hf hdr="0"/>
  <p:txStyles>
    <p:titleStyle>
      <a:lvl1pPr algn="l" defTabSz="914400" rtl="0" eaLnBrk="1" latinLnBrk="0" hangingPunct="1">
        <a:spcBef>
          <a:spcPct val="0"/>
        </a:spcBef>
        <a:buNone/>
        <a:defRPr sz="2800" b="1" kern="1200">
          <a:solidFill>
            <a:schemeClr val="bg1"/>
          </a:solidFill>
          <a:latin typeface="Arial" panose="020B0604020202020204" pitchFamily="34" charset="0"/>
          <a:ea typeface="+mj-ea"/>
          <a:cs typeface="Arial" panose="020B0604020202020204" pitchFamily="34" charset="0"/>
        </a:defRPr>
      </a:lvl1pPr>
    </p:titleStyle>
    <p:body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598FFC-6810-4DED-9397-5F519C9B4CA6}"/>
              </a:ext>
            </a:extLst>
          </p:cNvPr>
          <p:cNvSpPr>
            <a:spLocks noGrp="1"/>
          </p:cNvSpPr>
          <p:nvPr>
            <p:ph type="ctrTitle"/>
          </p:nvPr>
        </p:nvSpPr>
        <p:spPr/>
        <p:txBody>
          <a:bodyPr/>
          <a:lstStyle/>
          <a:p>
            <a:r>
              <a:rPr lang="en-US" dirty="0"/>
              <a:t>HỆ QUẢN TRỊ CSDL</a:t>
            </a:r>
          </a:p>
        </p:txBody>
      </p:sp>
      <p:sp>
        <p:nvSpPr>
          <p:cNvPr id="4" name="Date Placeholder 3">
            <a:extLst>
              <a:ext uri="{FF2B5EF4-FFF2-40B4-BE49-F238E27FC236}">
                <a16:creationId xmlns:a16="http://schemas.microsoft.com/office/drawing/2014/main" id="{80B99833-22E5-4EB1-B8A1-55A47B7B2829}"/>
              </a:ext>
            </a:extLst>
          </p:cNvPr>
          <p:cNvSpPr>
            <a:spLocks noGrp="1"/>
          </p:cNvSpPr>
          <p:nvPr>
            <p:ph type="dt" sz="half" idx="10"/>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157B850B-5ADE-42BC-B873-397F5508482D}"/>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60B56A4-7BB3-4CE1-9A49-51C869529E12}"/>
              </a:ext>
            </a:extLst>
          </p:cNvPr>
          <p:cNvSpPr>
            <a:spLocks noGrp="1"/>
          </p:cNvSpPr>
          <p:nvPr>
            <p:ph type="sldNum" sz="quarter" idx="12"/>
          </p:nvPr>
        </p:nvSpPr>
        <p:spPr/>
        <p:txBody>
          <a:bodyPr/>
          <a:lstStyle/>
          <a:p>
            <a:fld id="{F4E32468-D4D3-45A6-A508-7622D5375F4E}" type="slidenum">
              <a:rPr lang="en-US" smtClean="0"/>
              <a:pPr/>
              <a:t>1</a:t>
            </a:fld>
            <a:endParaRPr lang="en-US"/>
          </a:p>
        </p:txBody>
      </p:sp>
      <p:sp>
        <p:nvSpPr>
          <p:cNvPr id="8" name="Subtitle 7">
            <a:extLst>
              <a:ext uri="{FF2B5EF4-FFF2-40B4-BE49-F238E27FC236}">
                <a16:creationId xmlns:a16="http://schemas.microsoft.com/office/drawing/2014/main" id="{9E421E78-7928-40B7-8502-FE48A21C6505}"/>
              </a:ext>
            </a:extLst>
          </p:cNvPr>
          <p:cNvSpPr>
            <a:spLocks noGrp="1"/>
          </p:cNvSpPr>
          <p:nvPr>
            <p:ph type="subTitle" idx="1"/>
          </p:nvPr>
        </p:nvSpPr>
        <p:spPr/>
        <p:txBody>
          <a:bodyPr/>
          <a:lstStyle/>
          <a:p>
            <a:r>
              <a:rPr lang="en-US"/>
              <a:t>BÀI </a:t>
            </a:r>
            <a:r>
              <a:rPr lang="en-US" smtClean="0"/>
              <a:t>2.1</a:t>
            </a:r>
            <a:endParaRPr lang="en-US" dirty="0"/>
          </a:p>
          <a:p>
            <a:r>
              <a:rPr lang="en-US" dirty="0"/>
              <a:t>CHỈ MỤC TRONG SQL SERVER</a:t>
            </a:r>
          </a:p>
        </p:txBody>
      </p:sp>
    </p:spTree>
    <p:extLst>
      <p:ext uri="{BB962C8B-B14F-4D97-AF65-F5344CB8AC3E}">
        <p14:creationId xmlns:p14="http://schemas.microsoft.com/office/powerpoint/2010/main" val="2441195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457200" y="1066800"/>
            <a:ext cx="8229600" cy="5410200"/>
          </a:xfrm>
        </p:spPr>
        <p:txBody>
          <a:bodyPr>
            <a:normAutofit fontScale="77500" lnSpcReduction="20000"/>
          </a:bodyPr>
          <a:lstStyle/>
          <a:p>
            <a:pPr algn="just" eaLnBrk="0" hangingPunct="0">
              <a:buFont typeface="Wingdings" panose="05000000000000000000" pitchFamily="2" charset="2"/>
              <a:buChar char="v"/>
              <a:defRPr/>
            </a:pPr>
            <a:r>
              <a:rPr lang="en-US" sz="3100" dirty="0" err="1"/>
              <a:t>Trong</a:t>
            </a:r>
            <a:r>
              <a:rPr lang="en-US" sz="3100" dirty="0"/>
              <a:t> </a:t>
            </a:r>
            <a:r>
              <a:rPr lang="en-US" sz="3100" dirty="0" err="1"/>
              <a:t>đó</a:t>
            </a:r>
            <a:r>
              <a:rPr lang="en-US" sz="3100" dirty="0"/>
              <a:t>:</a:t>
            </a:r>
          </a:p>
          <a:p>
            <a:pPr algn="just" eaLnBrk="0" hangingPunct="0">
              <a:lnSpc>
                <a:spcPct val="125000"/>
              </a:lnSpc>
              <a:buFont typeface="Courier New" pitchFamily="49" charset="0"/>
              <a:buChar char="o"/>
              <a:defRPr/>
            </a:pPr>
            <a:r>
              <a:rPr lang="en-US" dirty="0"/>
              <a:t>UNIQUE </a:t>
            </a:r>
            <a:r>
              <a:rPr lang="en-US" dirty="0" err="1"/>
              <a:t>chỉ</a:t>
            </a:r>
            <a:r>
              <a:rPr lang="en-US" dirty="0"/>
              <a:t> </a:t>
            </a:r>
            <a:r>
              <a:rPr lang="en-US" dirty="0" err="1"/>
              <a:t>ra</a:t>
            </a:r>
            <a:r>
              <a:rPr lang="en-US" dirty="0"/>
              <a:t> </a:t>
            </a:r>
            <a:r>
              <a:rPr lang="en-US" dirty="0" err="1"/>
              <a:t>rằng</a:t>
            </a:r>
            <a:r>
              <a:rPr lang="en-US" dirty="0"/>
              <a:t> </a:t>
            </a:r>
            <a:r>
              <a:rPr lang="en-US" dirty="0" err="1"/>
              <a:t>không</a:t>
            </a:r>
            <a:r>
              <a:rPr lang="en-US" dirty="0"/>
              <a:t> </a:t>
            </a:r>
            <a:r>
              <a:rPr lang="en-US" dirty="0" err="1"/>
              <a:t>bao</a:t>
            </a:r>
            <a:r>
              <a:rPr lang="en-US" dirty="0"/>
              <a:t> </a:t>
            </a:r>
            <a:r>
              <a:rPr lang="en-US" dirty="0" err="1"/>
              <a:t>giờ</a:t>
            </a:r>
            <a:r>
              <a:rPr lang="en-US" dirty="0"/>
              <a:t> </a:t>
            </a:r>
            <a:r>
              <a:rPr lang="en-US" dirty="0" err="1"/>
              <a:t>hai</a:t>
            </a:r>
            <a:r>
              <a:rPr lang="en-US" dirty="0"/>
              <a:t> </a:t>
            </a:r>
            <a:r>
              <a:rPr lang="en-US" dirty="0" err="1"/>
              <a:t>hàng</a:t>
            </a:r>
            <a:r>
              <a:rPr lang="en-US" dirty="0"/>
              <a:t> </a:t>
            </a:r>
            <a:r>
              <a:rPr lang="en-US" dirty="0" err="1"/>
              <a:t>có</a:t>
            </a:r>
            <a:r>
              <a:rPr lang="en-US" dirty="0"/>
              <a:t> </a:t>
            </a:r>
            <a:r>
              <a:rPr lang="en-US" dirty="0" err="1"/>
              <a:t>chung</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chỉ</a:t>
            </a:r>
            <a:r>
              <a:rPr lang="en-US" dirty="0"/>
              <a:t> </a:t>
            </a:r>
            <a:r>
              <a:rPr lang="en-US" dirty="0" err="1"/>
              <a:t>mục</a:t>
            </a:r>
            <a:r>
              <a:rPr lang="en-US" dirty="0"/>
              <a:t>.</a:t>
            </a:r>
          </a:p>
          <a:p>
            <a:pPr algn="just" eaLnBrk="0" hangingPunct="0">
              <a:lnSpc>
                <a:spcPct val="125000"/>
              </a:lnSpc>
              <a:buFont typeface="Courier New" pitchFamily="49" charset="0"/>
              <a:buChar char="o"/>
              <a:defRPr/>
            </a:pPr>
            <a:r>
              <a:rPr lang="en-US" dirty="0"/>
              <a:t>[CLUSTERED][NONCLUSTERED] </a:t>
            </a:r>
            <a:r>
              <a:rPr lang="en-US" dirty="0" err="1"/>
              <a:t>là</a:t>
            </a:r>
            <a:r>
              <a:rPr lang="en-US" dirty="0"/>
              <a:t> </a:t>
            </a:r>
            <a:r>
              <a:rPr lang="en-US" dirty="0" err="1"/>
              <a:t>các</a:t>
            </a:r>
            <a:r>
              <a:rPr lang="en-US" dirty="0"/>
              <a:t> </a:t>
            </a:r>
            <a:r>
              <a:rPr lang="en-US" dirty="0" err="1"/>
              <a:t>kiểu</a:t>
            </a:r>
            <a:r>
              <a:rPr lang="en-US" dirty="0"/>
              <a:t> </a:t>
            </a:r>
            <a:r>
              <a:rPr lang="en-US" dirty="0" err="1"/>
              <a:t>chỉ</a:t>
            </a:r>
            <a:r>
              <a:rPr lang="en-US" dirty="0"/>
              <a:t> </a:t>
            </a:r>
            <a:r>
              <a:rPr lang="en-US" dirty="0" err="1"/>
              <a:t>mục</a:t>
            </a:r>
            <a:r>
              <a:rPr lang="en-US" dirty="0"/>
              <a:t> </a:t>
            </a:r>
            <a:r>
              <a:rPr lang="en-US" dirty="0" err="1"/>
              <a:t>khác</a:t>
            </a:r>
            <a:r>
              <a:rPr lang="en-US" dirty="0"/>
              <a:t> </a:t>
            </a:r>
            <a:r>
              <a:rPr lang="en-US" dirty="0" err="1"/>
              <a:t>nhau</a:t>
            </a:r>
            <a:r>
              <a:rPr lang="en-US" dirty="0"/>
              <a:t>.</a:t>
            </a:r>
          </a:p>
          <a:p>
            <a:pPr algn="just" eaLnBrk="0" hangingPunct="0">
              <a:lnSpc>
                <a:spcPct val="125000"/>
              </a:lnSpc>
              <a:buFont typeface="Courier New" pitchFamily="49" charset="0"/>
              <a:buChar char="o"/>
              <a:defRPr/>
            </a:pPr>
            <a:r>
              <a:rPr lang="en-US" dirty="0"/>
              <a:t>PAD_INDEX </a:t>
            </a:r>
            <a:r>
              <a:rPr lang="en-US" dirty="0" err="1"/>
              <a:t>chỉ</a:t>
            </a:r>
            <a:r>
              <a:rPr lang="en-US" dirty="0"/>
              <a:t> </a:t>
            </a:r>
            <a:r>
              <a:rPr lang="en-US" dirty="0" err="1"/>
              <a:t>ra</a:t>
            </a:r>
            <a:r>
              <a:rPr lang="en-US" dirty="0"/>
              <a:t> </a:t>
            </a:r>
            <a:r>
              <a:rPr lang="en-US" dirty="0" err="1"/>
              <a:t>khoảng</a:t>
            </a:r>
            <a:r>
              <a:rPr lang="en-US" dirty="0"/>
              <a:t> </a:t>
            </a:r>
            <a:r>
              <a:rPr lang="en-US" dirty="0" err="1"/>
              <a:t>trống</a:t>
            </a:r>
            <a:r>
              <a:rPr lang="en-US" dirty="0"/>
              <a:t> </a:t>
            </a:r>
            <a:r>
              <a:rPr lang="en-US" dirty="0" err="1"/>
              <a:t>còn</a:t>
            </a:r>
            <a:r>
              <a:rPr lang="en-US" dirty="0"/>
              <a:t> </a:t>
            </a:r>
            <a:r>
              <a:rPr lang="en-US" dirty="0" err="1"/>
              <a:t>lại</a:t>
            </a:r>
            <a:r>
              <a:rPr lang="en-US" dirty="0"/>
              <a:t> </a:t>
            </a:r>
            <a:r>
              <a:rPr lang="en-US" dirty="0" err="1"/>
              <a:t>mở</a:t>
            </a:r>
            <a:r>
              <a:rPr lang="en-US" dirty="0"/>
              <a:t> </a:t>
            </a:r>
            <a:r>
              <a:rPr lang="en-US" dirty="0" err="1"/>
              <a:t>ra</a:t>
            </a:r>
            <a:r>
              <a:rPr lang="en-US" dirty="0"/>
              <a:t> </a:t>
            </a:r>
            <a:r>
              <a:rPr lang="en-US" dirty="0" err="1"/>
              <a:t>trong</a:t>
            </a:r>
            <a:r>
              <a:rPr lang="en-US" dirty="0"/>
              <a:t> </a:t>
            </a:r>
            <a:r>
              <a:rPr lang="en-US" dirty="0" err="1"/>
              <a:t>mỗi</a:t>
            </a:r>
            <a:r>
              <a:rPr lang="en-US" dirty="0"/>
              <a:t> </a:t>
            </a:r>
            <a:r>
              <a:rPr lang="en-US" dirty="0" err="1"/>
              <a:t>trang</a:t>
            </a:r>
            <a:r>
              <a:rPr lang="en-US" dirty="0"/>
              <a:t> ở </a:t>
            </a:r>
            <a:r>
              <a:rPr lang="en-US" dirty="0" err="1"/>
              <a:t>mức</a:t>
            </a:r>
            <a:r>
              <a:rPr lang="en-US" dirty="0"/>
              <a:t> </a:t>
            </a:r>
            <a:r>
              <a:rPr lang="en-US" dirty="0" err="1"/>
              <a:t>trung</a:t>
            </a:r>
            <a:r>
              <a:rPr lang="en-US" dirty="0"/>
              <a:t> </a:t>
            </a:r>
            <a:r>
              <a:rPr lang="en-US" dirty="0" err="1"/>
              <a:t>của</a:t>
            </a:r>
            <a:r>
              <a:rPr lang="en-US" dirty="0"/>
              <a:t> </a:t>
            </a:r>
            <a:r>
              <a:rPr lang="en-US" dirty="0" err="1"/>
              <a:t>chỉ</a:t>
            </a:r>
            <a:r>
              <a:rPr lang="en-US" dirty="0"/>
              <a:t> </a:t>
            </a:r>
            <a:r>
              <a:rPr lang="en-US" dirty="0" err="1"/>
              <a:t>mục</a:t>
            </a:r>
            <a:r>
              <a:rPr lang="en-US" dirty="0"/>
              <a:t>. </a:t>
            </a:r>
            <a:r>
              <a:rPr lang="en-US" dirty="0" err="1"/>
              <a:t>Tuỳ</a:t>
            </a:r>
            <a:r>
              <a:rPr lang="en-US" dirty="0"/>
              <a:t> </a:t>
            </a:r>
            <a:r>
              <a:rPr lang="en-US" dirty="0" err="1"/>
              <a:t>chọn</a:t>
            </a:r>
            <a:r>
              <a:rPr lang="en-US" dirty="0"/>
              <a:t> PAD_INDEX </a:t>
            </a:r>
            <a:r>
              <a:rPr lang="en-US" dirty="0" err="1"/>
              <a:t>chỉ</a:t>
            </a:r>
            <a:r>
              <a:rPr lang="en-US" dirty="0"/>
              <a:t> </a:t>
            </a:r>
            <a:r>
              <a:rPr lang="en-US" dirty="0" err="1"/>
              <a:t>hữu</a:t>
            </a:r>
            <a:r>
              <a:rPr lang="en-US" dirty="0"/>
              <a:t> </a:t>
            </a:r>
            <a:r>
              <a:rPr lang="en-US" dirty="0" err="1"/>
              <a:t>ích</a:t>
            </a:r>
            <a:r>
              <a:rPr lang="en-US" dirty="0"/>
              <a:t> </a:t>
            </a:r>
            <a:r>
              <a:rPr lang="en-US" dirty="0" err="1"/>
              <a:t>khi</a:t>
            </a:r>
            <a:r>
              <a:rPr lang="en-US" dirty="0"/>
              <a:t> FILLFACTOR (</a:t>
            </a:r>
            <a:r>
              <a:rPr lang="en-US" dirty="0" err="1"/>
              <a:t>hệ</a:t>
            </a:r>
            <a:r>
              <a:rPr lang="en-US" dirty="0"/>
              <a:t> </a:t>
            </a:r>
            <a:r>
              <a:rPr lang="en-US" dirty="0" err="1"/>
              <a:t>số</a:t>
            </a:r>
            <a:r>
              <a:rPr lang="en-US" dirty="0"/>
              <a:t> </a:t>
            </a:r>
            <a:r>
              <a:rPr lang="en-US" dirty="0" err="1"/>
              <a:t>điền</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bởi</a:t>
            </a:r>
            <a:r>
              <a:rPr lang="en-US" dirty="0"/>
              <a:t> </a:t>
            </a:r>
            <a:r>
              <a:rPr lang="en-US" dirty="0" err="1"/>
              <a:t>vì</a:t>
            </a:r>
            <a:r>
              <a:rPr lang="en-US" dirty="0"/>
              <a:t> PAD_INDEX </a:t>
            </a:r>
            <a:r>
              <a:rPr lang="en-US" dirty="0" err="1"/>
              <a:t>sử</a:t>
            </a:r>
            <a:r>
              <a:rPr lang="en-US" dirty="0"/>
              <a:t> </a:t>
            </a:r>
            <a:r>
              <a:rPr lang="en-US" dirty="0" err="1"/>
              <a:t>dụng</a:t>
            </a:r>
            <a:r>
              <a:rPr lang="en-US" dirty="0"/>
              <a:t> </a:t>
            </a:r>
            <a:r>
              <a:rPr lang="en-US" dirty="0" err="1"/>
              <a:t>tỷ</a:t>
            </a:r>
            <a:r>
              <a:rPr lang="en-US" dirty="0"/>
              <a:t> </a:t>
            </a:r>
            <a:r>
              <a:rPr lang="en-US" dirty="0" err="1"/>
              <a:t>lệ</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bởi</a:t>
            </a:r>
            <a:r>
              <a:rPr lang="en-US" dirty="0"/>
              <a:t> </a:t>
            </a:r>
            <a:r>
              <a:rPr lang="en-US" dirty="0" err="1"/>
              <a:t>hệ</a:t>
            </a:r>
            <a:r>
              <a:rPr lang="en-US" dirty="0"/>
              <a:t> </a:t>
            </a:r>
            <a:r>
              <a:rPr lang="en-US" dirty="0" err="1"/>
              <a:t>số</a:t>
            </a:r>
            <a:r>
              <a:rPr lang="en-US" dirty="0"/>
              <a:t> </a:t>
            </a:r>
            <a:r>
              <a:rPr lang="en-US" dirty="0" err="1"/>
              <a:t>điền</a:t>
            </a:r>
            <a:r>
              <a:rPr lang="en-US" dirty="0"/>
              <a:t>.</a:t>
            </a:r>
          </a:p>
          <a:p>
            <a:pPr algn="just" eaLnBrk="0" hangingPunct="0">
              <a:lnSpc>
                <a:spcPct val="125000"/>
              </a:lnSpc>
              <a:buFont typeface="Courier New" pitchFamily="49" charset="0"/>
              <a:buChar char="o"/>
              <a:defRPr/>
            </a:pPr>
            <a:r>
              <a:rPr lang="en-US" dirty="0"/>
              <a:t>FILLFACTOR </a:t>
            </a:r>
            <a:r>
              <a:rPr lang="en-US" dirty="0" err="1"/>
              <a:t>là</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từ</a:t>
            </a:r>
            <a:r>
              <a:rPr lang="en-US" dirty="0"/>
              <a:t> 0 </a:t>
            </a:r>
            <a:r>
              <a:rPr lang="en-US" dirty="0" err="1"/>
              <a:t>đến</a:t>
            </a:r>
            <a:r>
              <a:rPr lang="en-US" dirty="0"/>
              <a:t> 100 </a:t>
            </a:r>
            <a:r>
              <a:rPr lang="en-US" dirty="0" err="1"/>
              <a:t>mà</a:t>
            </a:r>
            <a:r>
              <a:rPr lang="en-US" dirty="0"/>
              <a:t> </a:t>
            </a:r>
            <a:r>
              <a:rPr lang="en-US" dirty="0" err="1"/>
              <a:t>xác</a:t>
            </a:r>
            <a:r>
              <a:rPr lang="en-US" dirty="0"/>
              <a:t> </a:t>
            </a:r>
            <a:r>
              <a:rPr lang="en-US" dirty="0" err="1"/>
              <a:t>định</a:t>
            </a:r>
            <a:r>
              <a:rPr lang="en-US" dirty="0"/>
              <a:t> </a:t>
            </a:r>
            <a:r>
              <a:rPr lang="en-US" dirty="0" err="1"/>
              <a:t>phần</a:t>
            </a:r>
            <a:r>
              <a:rPr lang="en-US" dirty="0"/>
              <a:t> </a:t>
            </a:r>
            <a:r>
              <a:rPr lang="en-US" dirty="0" err="1"/>
              <a:t>trăm</a:t>
            </a:r>
            <a:r>
              <a:rPr lang="en-US" dirty="0"/>
              <a:t> </a:t>
            </a:r>
            <a:r>
              <a:rPr lang="en-US" dirty="0" err="1"/>
              <a:t>để</a:t>
            </a:r>
            <a:r>
              <a:rPr lang="en-US" dirty="0"/>
              <a:t> </a:t>
            </a:r>
            <a:r>
              <a:rPr lang="en-US" dirty="0" err="1"/>
              <a:t>trống</a:t>
            </a:r>
            <a:r>
              <a:rPr lang="en-US" dirty="0"/>
              <a:t> </a:t>
            </a:r>
            <a:r>
              <a:rPr lang="en-US" dirty="0" err="1"/>
              <a:t>của</a:t>
            </a:r>
            <a:r>
              <a:rPr lang="en-US" dirty="0"/>
              <a:t> </a:t>
            </a:r>
            <a:r>
              <a:rPr lang="en-US" dirty="0" err="1"/>
              <a:t>trang</a:t>
            </a:r>
            <a:r>
              <a:rPr lang="en-US" dirty="0"/>
              <a:t> </a:t>
            </a:r>
            <a:r>
              <a:rPr lang="en-US" dirty="0" err="1"/>
              <a:t>chỉ</a:t>
            </a:r>
            <a:r>
              <a:rPr lang="en-US" dirty="0"/>
              <a:t> </a:t>
            </a:r>
            <a:r>
              <a:rPr lang="en-US" dirty="0" err="1"/>
              <a:t>mục</a:t>
            </a:r>
            <a:r>
              <a:rPr lang="en-US" dirty="0"/>
              <a:t>.</a:t>
            </a:r>
          </a:p>
          <a:p>
            <a:pPr algn="just" eaLnBrk="0" hangingPunct="0">
              <a:lnSpc>
                <a:spcPct val="125000"/>
              </a:lnSpc>
              <a:buFont typeface="Courier New" pitchFamily="49" charset="0"/>
              <a:buChar char="o"/>
              <a:defRPr/>
            </a:pPr>
            <a:r>
              <a:rPr lang="en-US" dirty="0"/>
              <a:t>DROP_EXISTING </a:t>
            </a:r>
            <a:r>
              <a:rPr lang="en-US" dirty="0" err="1"/>
              <a:t>xoá</a:t>
            </a:r>
            <a:r>
              <a:rPr lang="en-US" dirty="0"/>
              <a:t> </a:t>
            </a:r>
            <a:r>
              <a:rPr lang="en-US" dirty="0" err="1"/>
              <a:t>một</a:t>
            </a:r>
            <a:r>
              <a:rPr lang="en-US" dirty="0"/>
              <a:t> </a:t>
            </a:r>
            <a:r>
              <a:rPr lang="en-US" dirty="0" err="1"/>
              <a:t>chỉ</a:t>
            </a:r>
            <a:r>
              <a:rPr lang="en-US" dirty="0"/>
              <a:t> </a:t>
            </a:r>
            <a:r>
              <a:rPr lang="en-US" dirty="0" err="1"/>
              <a:t>mục</a:t>
            </a:r>
            <a:r>
              <a:rPr lang="en-US" dirty="0"/>
              <a:t> </a:t>
            </a:r>
            <a:r>
              <a:rPr lang="en-US" dirty="0" err="1"/>
              <a:t>nào</a:t>
            </a:r>
            <a:r>
              <a:rPr lang="en-US" dirty="0"/>
              <a:t> </a:t>
            </a:r>
            <a:r>
              <a:rPr lang="en-US" dirty="0" err="1"/>
              <a:t>đó</a:t>
            </a:r>
            <a:r>
              <a:rPr lang="en-US" dirty="0"/>
              <a:t> </a:t>
            </a:r>
            <a:r>
              <a:rPr lang="en-US" dirty="0" err="1"/>
              <a:t>có</a:t>
            </a:r>
            <a:r>
              <a:rPr lang="en-US" dirty="0"/>
              <a:t> </a:t>
            </a:r>
            <a:r>
              <a:rPr lang="en-US" dirty="0" err="1"/>
              <a:t>cùng</a:t>
            </a:r>
            <a:r>
              <a:rPr lang="en-US" dirty="0"/>
              <a:t> </a:t>
            </a:r>
            <a:r>
              <a:rPr lang="en-US" dirty="0" err="1"/>
              <a:t>tên</a:t>
            </a:r>
            <a:r>
              <a:rPr lang="en-US" dirty="0"/>
              <a:t> </a:t>
            </a:r>
            <a:r>
              <a:rPr lang="en-US" dirty="0" err="1"/>
              <a:t>trong</a:t>
            </a:r>
            <a:r>
              <a:rPr lang="en-US" dirty="0"/>
              <a:t> </a:t>
            </a:r>
            <a:r>
              <a:rPr lang="en-US" dirty="0" err="1"/>
              <a:t>hệ</a:t>
            </a:r>
            <a:r>
              <a:rPr lang="en-US" dirty="0"/>
              <a:t> </a:t>
            </a:r>
            <a:r>
              <a:rPr lang="en-US" dirty="0" err="1"/>
              <a:t>thống</a:t>
            </a:r>
            <a:r>
              <a:rPr lang="en-US" dirty="0"/>
              <a:t>.</a:t>
            </a:r>
            <a:endParaRPr lang="en-US" sz="4000" dirty="0"/>
          </a:p>
          <a:p>
            <a:pPr marL="223838" indent="-223838" algn="just" eaLnBrk="0" hangingPunct="0">
              <a:buClr>
                <a:schemeClr val="folHlink"/>
              </a:buClr>
              <a:buNone/>
              <a:defRPr/>
            </a:pPr>
            <a:endParaRPr lang="en-US" sz="3600" dirty="0">
              <a:latin typeface="Times New Roman" pitchFamily="18" charset="0"/>
              <a:ea typeface="굴림" pitchFamily="34" charset="-127"/>
            </a:endParaRPr>
          </a:p>
          <a:p>
            <a:pPr marL="0" indent="0" algn="just" eaLnBrk="0" hangingPunct="0">
              <a:lnSpc>
                <a:spcPct val="120000"/>
              </a:lnSpc>
              <a:buClr>
                <a:schemeClr val="folHlink"/>
              </a:buClr>
              <a:buNone/>
              <a:defRPr/>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10</a:t>
            </a:fld>
            <a:endParaRPr lang="en-US"/>
          </a:p>
        </p:txBody>
      </p:sp>
    </p:spTree>
    <p:extLst>
      <p:ext uri="{BB962C8B-B14F-4D97-AF65-F5344CB8AC3E}">
        <p14:creationId xmlns:p14="http://schemas.microsoft.com/office/powerpoint/2010/main" val="2046301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Nguyên</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tắc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tạo</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chỉ</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mục</a:t>
            </a:r>
            <a:r>
              <a:rPr lang="en-US" altLang="en-US" b="1" dirty="0">
                <a:solidFill>
                  <a:schemeClr val="tx2"/>
                </a:solidFill>
                <a:latin typeface="Tahoma" pitchFamily="34" charset="0"/>
              </a:rPr>
              <a:t/>
            </a:r>
            <a:br>
              <a:rPr lang="en-US" altLang="en-US" b="1" dirty="0">
                <a:solidFill>
                  <a:schemeClr val="tx2"/>
                </a:solidFill>
                <a:latin typeface="Tahoma" pitchFamily="34" charset="0"/>
              </a:rPr>
            </a:br>
            <a:endParaRPr lang="en-US" altLang="ko-KR" dirty="0">
              <a:latin typeface="Times New Roman" pitchFamily="18" charset="0"/>
              <a:ea typeface="Gulim"/>
              <a:cs typeface="Gulim"/>
            </a:endParaRPr>
          </a:p>
          <a:p>
            <a:pPr algn="just">
              <a:spcBef>
                <a:spcPct val="0"/>
              </a:spcBef>
              <a:buClr>
                <a:schemeClr val="folHlink"/>
              </a:buClr>
            </a:pP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a:t>
            </a:r>
            <a:endParaRPr lang="en-US" altLang="ko-KR" sz="3200" dirty="0">
              <a:latin typeface="Times New Roman" pitchFamily="18" charset="0"/>
              <a:ea typeface="Batang"/>
              <a:cs typeface="Batang"/>
            </a:endParaRPr>
          </a:p>
          <a:p>
            <a:pPr lvl="1" algn="just">
              <a:spcBef>
                <a:spcPct val="0"/>
              </a:spcBef>
              <a:buClr>
                <a:schemeClr val="hlink"/>
              </a:buClr>
              <a:buFont typeface="Wingdings" pitchFamily="2" charset="2"/>
              <a:buChar char="§"/>
            </a:pPr>
            <a:r>
              <a:rPr lang="en-US" altLang="ko-KR" sz="3200" dirty="0">
                <a:latin typeface="Times New Roman" pitchFamily="18" charset="0"/>
                <a:ea typeface="Gulim"/>
                <a:cs typeface="Gulim"/>
              </a:rPr>
              <a:t> </a:t>
            </a:r>
            <a:r>
              <a:rPr lang="en-US" altLang="ko-KR" sz="2400" dirty="0" err="1">
                <a:latin typeface="Times New Roman" pitchFamily="18" charset="0"/>
                <a:ea typeface="Gulim"/>
                <a:cs typeface="Gulim"/>
              </a:rPr>
              <a:t>Khi</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cột</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được</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sử</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dụng</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để</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tìm</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kiếm</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thường</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xuyên</a:t>
            </a:r>
            <a:r>
              <a:rPr lang="en-US" altLang="ko-KR" sz="2400" dirty="0">
                <a:latin typeface="Times New Roman" pitchFamily="18" charset="0"/>
                <a:ea typeface="Gulim"/>
                <a:cs typeface="Gulim"/>
              </a:rPr>
              <a:t>. </a:t>
            </a:r>
          </a:p>
          <a:p>
            <a:pPr lvl="1" algn="just">
              <a:spcBef>
                <a:spcPct val="0"/>
              </a:spcBef>
              <a:buClr>
                <a:schemeClr val="hlink"/>
              </a:buClr>
              <a:buFont typeface="Wingdings" pitchFamily="2" charset="2"/>
              <a:buChar char="§"/>
            </a:pPr>
            <a:r>
              <a:rPr lang="en-US" altLang="ko-KR" sz="3200" dirty="0">
                <a:latin typeface="Times New Roman" pitchFamily="18" charset="0"/>
                <a:ea typeface="Gulim"/>
                <a:cs typeface="Gulim"/>
              </a:rPr>
              <a:t> </a:t>
            </a:r>
            <a:r>
              <a:rPr lang="en-US" altLang="ko-KR" sz="2400" dirty="0" err="1">
                <a:latin typeface="Times New Roman" pitchFamily="18" charset="0"/>
                <a:ea typeface="Gulim"/>
                <a:cs typeface="Gulim"/>
              </a:rPr>
              <a:t>Khi</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cột</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được</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sử</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dụng</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để</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sắp</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xếp</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dữ</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liệu</a:t>
            </a:r>
            <a:r>
              <a:rPr lang="en-US" altLang="ko-KR" sz="2400" dirty="0">
                <a:latin typeface="Times New Roman" pitchFamily="18" charset="0"/>
                <a:ea typeface="Gulim"/>
                <a:cs typeface="Gulim"/>
              </a:rPr>
              <a:t>.</a:t>
            </a:r>
            <a:r>
              <a:rPr lang="en-US" altLang="ko-KR" sz="3200" dirty="0">
                <a:latin typeface="Times New Roman" pitchFamily="18" charset="0"/>
                <a:ea typeface="Batang"/>
                <a:cs typeface="Batang"/>
              </a:rPr>
              <a:t> </a:t>
            </a:r>
          </a:p>
          <a:p>
            <a:pPr algn="just">
              <a:spcBef>
                <a:spcPct val="0"/>
              </a:spcBef>
              <a:buClr>
                <a:schemeClr val="folHlink"/>
              </a:buClr>
            </a:pP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a:t>
            </a:r>
            <a:endParaRPr lang="en-US" altLang="ko-KR" sz="3200" dirty="0">
              <a:latin typeface="Times New Roman" pitchFamily="18" charset="0"/>
              <a:ea typeface="Batang"/>
              <a:cs typeface="Batang"/>
            </a:endParaRPr>
          </a:p>
          <a:p>
            <a:pPr lvl="1" algn="just">
              <a:spcBef>
                <a:spcPct val="0"/>
              </a:spcBef>
              <a:buClr>
                <a:schemeClr val="hlink"/>
              </a:buClr>
              <a:buFont typeface="Wingdings" pitchFamily="2" charset="2"/>
              <a:buChar char="§"/>
            </a:pPr>
            <a:r>
              <a:rPr lang="en-US" altLang="ko-KR" sz="3200" dirty="0">
                <a:latin typeface="Times New Roman" pitchFamily="18" charset="0"/>
                <a:ea typeface="Gulim"/>
                <a:cs typeface="Gulim"/>
              </a:rPr>
              <a:t> </a:t>
            </a:r>
            <a:r>
              <a:rPr lang="en-US" altLang="ko-KR" sz="2400" dirty="0" err="1">
                <a:latin typeface="Times New Roman" pitchFamily="18" charset="0"/>
                <a:ea typeface="Gulim"/>
                <a:cs typeface="Gulim"/>
              </a:rPr>
              <a:t>Khi</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cột</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dữ</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liệu</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chứa</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các</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giá</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trị</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duy</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nhất</a:t>
            </a:r>
            <a:r>
              <a:rPr lang="en-US" altLang="ko-KR" sz="2400" dirty="0">
                <a:latin typeface="Times New Roman" pitchFamily="18" charset="0"/>
                <a:ea typeface="Gulim"/>
                <a:cs typeface="Gulim"/>
              </a:rPr>
              <a:t>.</a:t>
            </a:r>
            <a:r>
              <a:rPr lang="en-US" altLang="ko-KR" sz="3200" dirty="0">
                <a:latin typeface="Times New Roman" pitchFamily="18" charset="0"/>
                <a:ea typeface="Batang"/>
                <a:cs typeface="Batang"/>
              </a:rPr>
              <a:t> </a:t>
            </a:r>
          </a:p>
          <a:p>
            <a:pPr lvl="1" algn="just">
              <a:spcBef>
                <a:spcPct val="0"/>
              </a:spcBef>
              <a:buClr>
                <a:schemeClr val="hlink"/>
              </a:buClr>
              <a:buFont typeface="Wingdings" pitchFamily="2" charset="2"/>
              <a:buChar char="§"/>
            </a:pPr>
            <a:r>
              <a:rPr lang="en-US" altLang="ko-KR" sz="3200" dirty="0">
                <a:latin typeface="Times New Roman" pitchFamily="18" charset="0"/>
                <a:ea typeface="Gulim"/>
                <a:cs typeface="Gulim"/>
              </a:rPr>
              <a:t> </a:t>
            </a:r>
            <a:r>
              <a:rPr lang="en-US" altLang="ko-KR" sz="2400" dirty="0" err="1">
                <a:latin typeface="Times New Roman" pitchFamily="18" charset="0"/>
                <a:ea typeface="Gulim"/>
                <a:cs typeface="Gulim"/>
              </a:rPr>
              <a:t>Khi</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bảng</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chỉ</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chứa</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một</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vài</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hàng</a:t>
            </a:r>
            <a:r>
              <a:rPr lang="en-US" altLang="ko-KR" sz="2400" dirty="0">
                <a:latin typeface="Times New Roman" pitchFamily="18" charset="0"/>
                <a:ea typeface="Gulim"/>
                <a:cs typeface="Gulim"/>
              </a:rPr>
              <a:t>.</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11</a:t>
            </a:fld>
            <a:endParaRPr lang="en-US"/>
          </a:p>
        </p:txBody>
      </p:sp>
    </p:spTree>
    <p:extLst>
      <p:ext uri="{BB962C8B-B14F-4D97-AF65-F5344CB8AC3E}">
        <p14:creationId xmlns:p14="http://schemas.microsoft.com/office/powerpoint/2010/main" val="21339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algn="just">
              <a:spcBef>
                <a:spcPct val="0"/>
              </a:spcBef>
              <a:buClr>
                <a:schemeClr val="folHlink"/>
              </a:buClr>
              <a:buFont typeface="Wingdings" panose="05000000000000000000" pitchFamily="2" charset="2"/>
              <a:buChar char="v"/>
            </a:pPr>
            <a:r>
              <a:rPr lang="en-US" altLang="en-US" sz="2000" b="1" dirty="0" err="1">
                <a:solidFill>
                  <a:schemeClr val="tx2"/>
                </a:solidFill>
                <a:latin typeface="Tahoma" pitchFamily="34" charset="0"/>
              </a:rPr>
              <a:t>Hệ</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số</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điền</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đầy</a:t>
            </a:r>
            <a:endParaRPr lang="en-US" altLang="ko-KR" sz="2000" dirty="0">
              <a:latin typeface="Times New Roman" pitchFamily="18" charset="0"/>
              <a:ea typeface="Gulim"/>
              <a:cs typeface="Gulim"/>
            </a:endParaRPr>
          </a:p>
          <a:p>
            <a:pPr algn="just">
              <a:spcBef>
                <a:spcPct val="0"/>
              </a:spcBef>
              <a:buClr>
                <a:schemeClr val="folHlink"/>
              </a:buClr>
            </a:pP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chứa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trang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theo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thứ</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đã</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sắp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xếp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của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thêm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vào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thay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đổi</a:t>
            </a:r>
            <a:r>
              <a:rPr lang="en-US" altLang="ko-KR" dirty="0">
                <a:latin typeface="Times New Roman" pitchFamily="18" charset="0"/>
                <a:ea typeface="Gulim"/>
                <a:cs typeface="Gulim"/>
              </a:rPr>
              <a:t>, SQL Server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tổ</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chức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trì</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lưu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sắp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xếp</a:t>
            </a:r>
            <a:r>
              <a:rPr lang="en-US" altLang="ko-KR" dirty="0">
                <a:latin typeface="Times New Roman" pitchFamily="18" charset="0"/>
                <a:ea typeface="Gulim"/>
                <a:cs typeface="Gulim"/>
              </a:rPr>
              <a:t>. </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12</a:t>
            </a:fld>
            <a:endParaRPr lang="en-US"/>
          </a:p>
        </p:txBody>
      </p:sp>
    </p:spTree>
    <p:extLst>
      <p:ext uri="{BB962C8B-B14F-4D97-AF65-F5344CB8AC3E}">
        <p14:creationId xmlns:p14="http://schemas.microsoft.com/office/powerpoint/2010/main" val="2934876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algn="just" eaLnBrk="0" hangingPunct="0">
              <a:defRPr/>
            </a:pPr>
            <a:r>
              <a:rPr lang="en-US" dirty="0" err="1"/>
              <a:t>Khi</a:t>
            </a:r>
            <a:r>
              <a:rPr lang="en-US" dirty="0"/>
              <a:t> </a:t>
            </a:r>
            <a:r>
              <a:rPr lang="en-US" dirty="0" err="1"/>
              <a:t>một</a:t>
            </a:r>
            <a:r>
              <a:rPr lang="en-US" dirty="0"/>
              <a:t> index </a:t>
            </a:r>
            <a:r>
              <a:rPr lang="en-US" dirty="0" err="1"/>
              <a:t>được</a:t>
            </a:r>
            <a:r>
              <a:rPr lang="en-US" dirty="0"/>
              <a:t> </a:t>
            </a:r>
            <a:r>
              <a:rPr lang="en-US" dirty="0" err="1"/>
              <a:t>tạo</a:t>
            </a:r>
            <a:r>
              <a:rPr lang="en-US" dirty="0"/>
              <a:t> </a:t>
            </a:r>
            <a:r>
              <a:rPr lang="en-US" dirty="0" err="1"/>
              <a:t>ra</a:t>
            </a:r>
            <a:r>
              <a:rPr lang="en-US" dirty="0"/>
              <a:t> </a:t>
            </a:r>
            <a:r>
              <a:rPr lang="en-US" dirty="0" err="1"/>
              <a:t>hoặc</a:t>
            </a:r>
            <a:r>
              <a:rPr lang="en-US" dirty="0"/>
              <a:t> </a:t>
            </a:r>
            <a:r>
              <a:rPr lang="en-US" dirty="0" err="1"/>
              <a:t>tổ</a:t>
            </a:r>
            <a:r>
              <a:rPr lang="en-US" dirty="0"/>
              <a:t> </a:t>
            </a:r>
            <a:r>
              <a:rPr lang="en-US" dirty="0" err="1"/>
              <a:t>chức</a:t>
            </a:r>
            <a:r>
              <a:rPr lang="en-US" dirty="0"/>
              <a:t> </a:t>
            </a:r>
            <a:r>
              <a:rPr lang="en-US" dirty="0" err="1"/>
              <a:t>lại</a:t>
            </a:r>
            <a:r>
              <a:rPr lang="en-US" dirty="0"/>
              <a:t>, </a:t>
            </a:r>
            <a:r>
              <a:rPr lang="en-US" dirty="0" err="1"/>
              <a:t>giá</a:t>
            </a:r>
            <a:r>
              <a:rPr lang="en-US" dirty="0"/>
              <a:t> </a:t>
            </a:r>
            <a:r>
              <a:rPr lang="en-US" dirty="0" err="1"/>
              <a:t>trị</a:t>
            </a:r>
            <a:r>
              <a:rPr lang="en-US" dirty="0"/>
              <a:t> fill-factor </a:t>
            </a:r>
            <a:r>
              <a:rPr lang="en-US" dirty="0" err="1"/>
              <a:t>sẽ</a:t>
            </a:r>
            <a:r>
              <a:rPr lang="en-US" dirty="0"/>
              <a:t> </a:t>
            </a:r>
            <a:r>
              <a:rPr lang="en-US" dirty="0" err="1"/>
              <a:t>xác</a:t>
            </a:r>
            <a:r>
              <a:rPr lang="en-US" dirty="0"/>
              <a:t> </a:t>
            </a:r>
            <a:r>
              <a:rPr lang="en-US" dirty="0" err="1"/>
              <a:t>định</a:t>
            </a:r>
            <a:r>
              <a:rPr lang="en-US" dirty="0"/>
              <a:t> % dung </a:t>
            </a:r>
            <a:r>
              <a:rPr lang="en-US" dirty="0" err="1"/>
              <a:t>lượng</a:t>
            </a:r>
            <a:r>
              <a:rPr lang="en-US" dirty="0"/>
              <a:t> ở </a:t>
            </a:r>
            <a:r>
              <a:rPr lang="en-US" dirty="0" err="1"/>
              <a:t>mỗi</a:t>
            </a:r>
            <a:r>
              <a:rPr lang="en-US" dirty="0"/>
              <a:t> </a:t>
            </a:r>
            <a:r>
              <a:rPr lang="en-US" dirty="0" err="1"/>
              <a:t>nốt</a:t>
            </a:r>
            <a:r>
              <a:rPr lang="en-US" dirty="0"/>
              <a:t> </a:t>
            </a:r>
            <a:r>
              <a:rPr lang="en-US" dirty="0" err="1"/>
              <a:t>lá</a:t>
            </a:r>
            <a:r>
              <a:rPr lang="en-US" dirty="0"/>
              <a:t> </a:t>
            </a:r>
            <a:r>
              <a:rPr lang="en-US" dirty="0" err="1"/>
              <a:t>sẽ</a:t>
            </a:r>
            <a:r>
              <a:rPr lang="en-US" dirty="0"/>
              <a:t> </a:t>
            </a:r>
            <a:r>
              <a:rPr lang="en-US" dirty="0" err="1"/>
              <a:t>chứa</a:t>
            </a:r>
            <a:r>
              <a:rPr lang="en-US" dirty="0"/>
              <a:t> </a:t>
            </a:r>
            <a:r>
              <a:rPr lang="en-US" dirty="0" err="1"/>
              <a:t>dữ</a:t>
            </a:r>
            <a:r>
              <a:rPr lang="en-US" dirty="0"/>
              <a:t> </a:t>
            </a:r>
            <a:r>
              <a:rPr lang="en-US" dirty="0" err="1"/>
              <a:t>liệu</a:t>
            </a:r>
            <a:r>
              <a:rPr lang="en-US" dirty="0"/>
              <a:t>, </a:t>
            </a:r>
            <a:r>
              <a:rPr lang="en-US" dirty="0" err="1"/>
              <a:t>phần</a:t>
            </a:r>
            <a:r>
              <a:rPr lang="en-US" dirty="0"/>
              <a:t> </a:t>
            </a:r>
            <a:r>
              <a:rPr lang="en-US" dirty="0" err="1"/>
              <a:t>còn</a:t>
            </a:r>
            <a:r>
              <a:rPr lang="en-US" dirty="0"/>
              <a:t> </a:t>
            </a:r>
            <a:r>
              <a:rPr lang="en-US" dirty="0" err="1"/>
              <a:t>lại</a:t>
            </a:r>
            <a:r>
              <a:rPr lang="en-US" dirty="0"/>
              <a:t> </a:t>
            </a:r>
            <a:r>
              <a:rPr lang="en-US" dirty="0" err="1"/>
              <a:t>là</a:t>
            </a:r>
            <a:r>
              <a:rPr lang="en-US" dirty="0"/>
              <a:t> </a:t>
            </a:r>
            <a:r>
              <a:rPr lang="en-US" dirty="0" err="1"/>
              <a:t>không</a:t>
            </a:r>
            <a:r>
              <a:rPr lang="en-US" dirty="0"/>
              <a:t> </a:t>
            </a:r>
            <a:r>
              <a:rPr lang="en-US" dirty="0" err="1"/>
              <a:t>gian</a:t>
            </a:r>
            <a:r>
              <a:rPr lang="en-US" dirty="0"/>
              <a:t> </a:t>
            </a:r>
            <a:r>
              <a:rPr lang="en-US" dirty="0" err="1"/>
              <a:t>trống</a:t>
            </a:r>
            <a:r>
              <a:rPr lang="en-US" dirty="0"/>
              <a:t>. </a:t>
            </a:r>
          </a:p>
          <a:p>
            <a:pPr algn="just" eaLnBrk="0" hangingPunct="0">
              <a:defRPr/>
            </a:pPr>
            <a:r>
              <a:rPr lang="en-US" dirty="0" err="1"/>
              <a:t>Ví</a:t>
            </a:r>
            <a:r>
              <a:rPr lang="en-US" dirty="0"/>
              <a:t> </a:t>
            </a:r>
            <a:r>
              <a:rPr lang="en-US" dirty="0" err="1"/>
              <a:t>dụ</a:t>
            </a:r>
            <a:r>
              <a:rPr lang="en-US" dirty="0"/>
              <a:t>, fill-factor </a:t>
            </a:r>
            <a:r>
              <a:rPr lang="en-US" dirty="0" err="1"/>
              <a:t>là</a:t>
            </a:r>
            <a:r>
              <a:rPr lang="en-US" dirty="0"/>
              <a:t> 80 </a:t>
            </a:r>
            <a:r>
              <a:rPr lang="en-US" dirty="0" err="1"/>
              <a:t>nghĩa</a:t>
            </a:r>
            <a:r>
              <a:rPr lang="en-US" dirty="0"/>
              <a:t> </a:t>
            </a:r>
            <a:r>
              <a:rPr lang="en-US" dirty="0" err="1"/>
              <a:t>là</a:t>
            </a:r>
            <a:r>
              <a:rPr lang="en-US" dirty="0"/>
              <a:t> 20% </a:t>
            </a:r>
            <a:r>
              <a:rPr lang="en-US" dirty="0" err="1"/>
              <a:t>nốt</a:t>
            </a:r>
            <a:r>
              <a:rPr lang="en-US" dirty="0"/>
              <a:t> </a:t>
            </a:r>
            <a:r>
              <a:rPr lang="en-US" dirty="0" err="1"/>
              <a:t>lá</a:t>
            </a:r>
            <a:r>
              <a:rPr lang="en-US" dirty="0"/>
              <a:t> </a:t>
            </a:r>
            <a:r>
              <a:rPr lang="en-US" dirty="0" err="1"/>
              <a:t>sẽ</a:t>
            </a:r>
            <a:r>
              <a:rPr lang="en-US" dirty="0"/>
              <a:t> </a:t>
            </a:r>
            <a:r>
              <a:rPr lang="en-US" dirty="0" err="1"/>
              <a:t>trống</a:t>
            </a:r>
            <a:r>
              <a:rPr lang="en-US" dirty="0"/>
              <a:t>, </a:t>
            </a:r>
            <a:r>
              <a:rPr lang="en-US" dirty="0" err="1"/>
              <a:t>dùng</a:t>
            </a:r>
            <a:r>
              <a:rPr lang="en-US" dirty="0"/>
              <a:t> </a:t>
            </a:r>
            <a:r>
              <a:rPr lang="en-US" dirty="0" err="1"/>
              <a:t>để</a:t>
            </a:r>
            <a:r>
              <a:rPr lang="en-US" dirty="0"/>
              <a:t> </a:t>
            </a:r>
            <a:r>
              <a:rPr lang="en-US" dirty="0" err="1"/>
              <a:t>mở</a:t>
            </a:r>
            <a:r>
              <a:rPr lang="en-US" dirty="0"/>
              <a:t> </a:t>
            </a:r>
            <a:r>
              <a:rPr lang="en-US" dirty="0" err="1"/>
              <a:t>rộng</a:t>
            </a:r>
            <a:r>
              <a:rPr lang="en-US" dirty="0"/>
              <a:t> </a:t>
            </a:r>
            <a:r>
              <a:rPr lang="en-US" dirty="0" err="1"/>
              <a:t>chỉ</a:t>
            </a:r>
            <a:r>
              <a:rPr lang="en-US" dirty="0"/>
              <a:t> </a:t>
            </a:r>
            <a:r>
              <a:rPr lang="en-US" dirty="0" err="1"/>
              <a:t>mục</a:t>
            </a:r>
            <a:r>
              <a:rPr lang="en-US" dirty="0"/>
              <a:t> </a:t>
            </a:r>
            <a:r>
              <a:rPr lang="en-US" dirty="0" err="1"/>
              <a:t>khi</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thêm</a:t>
            </a:r>
            <a:r>
              <a:rPr lang="en-US" dirty="0"/>
              <a:t> </a:t>
            </a:r>
            <a:r>
              <a:rPr lang="en-US" dirty="0" err="1"/>
              <a:t>vào</a:t>
            </a:r>
            <a:r>
              <a:rPr lang="en-US" dirty="0"/>
              <a:t> </a:t>
            </a:r>
            <a:r>
              <a:rPr lang="en-US" dirty="0" err="1"/>
              <a:t>bảng</a:t>
            </a:r>
            <a:r>
              <a:rPr lang="en-US" dirty="0"/>
              <a:t>.</a:t>
            </a:r>
          </a:p>
          <a:p>
            <a:pPr algn="just" eaLnBrk="0" hangingPunct="0">
              <a:buClr>
                <a:schemeClr val="folHlink"/>
              </a:buClr>
              <a:defRPr/>
            </a:pPr>
            <a:r>
              <a:rPr lang="en-US" altLang="ko-KR" dirty="0" err="1">
                <a:latin typeface="Times New Roman" pitchFamily="18" charset="0"/>
                <a:ea typeface="Batang" pitchFamily="18" charset="-127"/>
              </a:rPr>
              <a:t>Khi</a:t>
            </a:r>
            <a:r>
              <a:rPr lang="en-US" altLang="ko-KR" dirty="0">
                <a:latin typeface="Times New Roman" pitchFamily="18" charset="0"/>
                <a:ea typeface="Batang" pitchFamily="18" charset="-127"/>
              </a:rPr>
              <a:t> </a:t>
            </a:r>
            <a:r>
              <a:rPr lang="en-US" altLang="ko-KR" dirty="0" err="1">
                <a:latin typeface="Times New Roman" pitchFamily="18" charset="0"/>
                <a:ea typeface="Batang" pitchFamily="18" charset="-127"/>
              </a:rPr>
              <a:t>d</a:t>
            </a:r>
            <a:r>
              <a:rPr lang="en-US" altLang="ko-KR" dirty="0" err="1">
                <a:latin typeface="Times New Roman" pitchFamily="18" charset="0"/>
                <a:ea typeface="Gulim" pitchFamily="34" charset="-127"/>
              </a:rPr>
              <a:t>ữ</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liệu</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không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thay</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đổi</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chỉ</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định</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một</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giá</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trị</a:t>
            </a:r>
            <a:r>
              <a:rPr lang="en-US" altLang="ko-KR" dirty="0">
                <a:latin typeface="Times New Roman" pitchFamily="18" charset="0"/>
                <a:ea typeface="Gulim" pitchFamily="34" charset="-127"/>
              </a:rPr>
              <a:t> 100 </a:t>
            </a:r>
            <a:r>
              <a:rPr lang="en-US" altLang="ko-KR" dirty="0" err="1">
                <a:latin typeface="Times New Roman" pitchFamily="18" charset="0"/>
                <a:ea typeface="Gulim" pitchFamily="34" charset="-127"/>
              </a:rPr>
              <a:t>sao</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cho</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các</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trang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sẽ</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được</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điền</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đầy</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và</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sẽ</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chiếm</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tối</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thiểu</a:t>
            </a:r>
            <a:r>
              <a:rPr lang="en-US" altLang="ko-KR" dirty="0">
                <a:latin typeface="Times New Roman" pitchFamily="18" charset="0"/>
                <a:ea typeface="Gulim" pitchFamily="34" charset="-127"/>
              </a:rPr>
              <a:t> dung </a:t>
            </a:r>
            <a:r>
              <a:rPr lang="en-US" altLang="ko-KR" dirty="0" err="1">
                <a:latin typeface="Times New Roman" pitchFamily="18" charset="0"/>
                <a:ea typeface="Gulim" pitchFamily="34" charset="-127"/>
              </a:rPr>
              <a:t>lượng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khoảng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trống</a:t>
            </a:r>
            <a:r>
              <a:rPr lang="en-US" altLang="ko-KR" dirty="0">
                <a:latin typeface="Times New Roman" pitchFamily="18" charset="0"/>
                <a:ea typeface="Gulim" pitchFamily="34" charset="-127"/>
              </a:rPr>
              <a:t>.</a:t>
            </a:r>
            <a:endParaRPr lang="en-US" altLang="ko-KR" dirty="0">
              <a:latin typeface="Times New Roman" pitchFamily="18" charset="0"/>
              <a:ea typeface="Batang" pitchFamily="18" charset="-127"/>
            </a:endParaRPr>
          </a:p>
          <a:p>
            <a:pPr algn="just" eaLnBrk="0" hangingPunct="0">
              <a:buClr>
                <a:schemeClr val="folHlink"/>
              </a:buClr>
              <a:defRPr/>
            </a:pPr>
            <a:r>
              <a:rPr lang="en-US" altLang="ko-KR" dirty="0" err="1">
                <a:latin typeface="Times New Roman" pitchFamily="18" charset="0"/>
                <a:ea typeface="Batang" pitchFamily="18" charset="-127"/>
              </a:rPr>
              <a:t>Khi</a:t>
            </a:r>
            <a:r>
              <a:rPr lang="en-US" altLang="ko-KR" dirty="0">
                <a:latin typeface="Times New Roman" pitchFamily="18" charset="0"/>
                <a:ea typeface="Batang" pitchFamily="18" charset="-127"/>
              </a:rPr>
              <a:t> </a:t>
            </a:r>
            <a:r>
              <a:rPr lang="en-US" altLang="ko-KR" dirty="0" err="1">
                <a:latin typeface="Times New Roman" pitchFamily="18" charset="0"/>
                <a:ea typeface="Batang" pitchFamily="18" charset="-127"/>
              </a:rPr>
              <a:t>d</a:t>
            </a:r>
            <a:r>
              <a:rPr lang="en-US" altLang="ko-KR" dirty="0" err="1">
                <a:latin typeface="Times New Roman" pitchFamily="18" charset="0"/>
                <a:ea typeface="Gulim" pitchFamily="34" charset="-127"/>
              </a:rPr>
              <a:t>ữ</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liệu</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thay</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đổi</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thường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xuyên</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chỉ</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định</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một</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giá</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trị</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thấp</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hơn</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để</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dịch</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chuyển</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nhiều</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khoảng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trống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hơn</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trên</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các</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trang</a:t>
            </a:r>
            <a:r>
              <a:rPr lang="en-US" altLang="ko-KR" dirty="0">
                <a:latin typeface="Times New Roman" pitchFamily="18" charset="0"/>
                <a:ea typeface="Gulim" pitchFamily="34" charset="-127"/>
              </a:rPr>
              <a:t>.</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13</a:t>
            </a:fld>
            <a:endParaRPr lang="en-US"/>
          </a:p>
        </p:txBody>
      </p:sp>
    </p:spTree>
    <p:extLst>
      <p:ext uri="{BB962C8B-B14F-4D97-AF65-F5344CB8AC3E}">
        <p14:creationId xmlns:p14="http://schemas.microsoft.com/office/powerpoint/2010/main" val="2101098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457200" y="685800"/>
            <a:ext cx="8229600" cy="5562600"/>
          </a:xfrm>
        </p:spPr>
        <p:txBody>
          <a:bodyPr>
            <a:normAutofit/>
          </a:bodyPr>
          <a:lstStyle/>
          <a:p>
            <a:pPr algn="just">
              <a:spcBef>
                <a:spcPct val="0"/>
              </a:spcBef>
              <a:buClr>
                <a:schemeClr val="folHlink"/>
              </a:buClr>
              <a:buFont typeface="Wingdings" panose="05000000000000000000" pitchFamily="2" charset="2"/>
              <a:buChar char="v"/>
            </a:pPr>
            <a:r>
              <a:rPr lang="en-US" altLang="en-US" sz="1800" b="1" dirty="0" err="1">
                <a:solidFill>
                  <a:schemeClr val="tx2"/>
                </a:solidFill>
                <a:latin typeface="Tahoma" pitchFamily="34" charset="0"/>
              </a:rPr>
              <a:t>Phân</a:t>
            </a:r>
            <a:r>
              <a:rPr lang="en-US" altLang="en-US" sz="1800" b="1" dirty="0">
                <a:solidFill>
                  <a:schemeClr val="tx2"/>
                </a:solidFill>
                <a:latin typeface="Tahoma" pitchFamily="34" charset="0"/>
              </a:rPr>
              <a:t> </a:t>
            </a:r>
            <a:r>
              <a:rPr lang="en-US" altLang="en-US" sz="1800" b="1" dirty="0" err="1">
                <a:solidFill>
                  <a:schemeClr val="tx2"/>
                </a:solidFill>
                <a:latin typeface="Tahoma" pitchFamily="34" charset="0"/>
              </a:rPr>
              <a:t>loại</a:t>
            </a:r>
            <a:r>
              <a:rPr lang="en-US" altLang="en-US" sz="1800" b="1" dirty="0">
                <a:solidFill>
                  <a:schemeClr val="tx2"/>
                </a:solidFill>
                <a:latin typeface="Tahoma" pitchFamily="34" charset="0"/>
              </a:rPr>
              <a:t> </a:t>
            </a:r>
            <a:r>
              <a:rPr lang="en-US" altLang="en-US" sz="1800" b="1" dirty="0" err="1">
                <a:solidFill>
                  <a:schemeClr val="tx2"/>
                </a:solidFill>
                <a:latin typeface="Tahoma" pitchFamily="34" charset="0"/>
              </a:rPr>
              <a:t>chỉ</a:t>
            </a:r>
            <a:r>
              <a:rPr lang="en-US" altLang="en-US" sz="1800" b="1" dirty="0">
                <a:solidFill>
                  <a:schemeClr val="tx2"/>
                </a:solidFill>
                <a:latin typeface="Tahoma" pitchFamily="34" charset="0"/>
              </a:rPr>
              <a:t> </a:t>
            </a:r>
            <a:r>
              <a:rPr lang="en-US" altLang="en-US" sz="1800" b="1" dirty="0" err="1">
                <a:solidFill>
                  <a:schemeClr val="tx2"/>
                </a:solidFill>
                <a:latin typeface="Tahoma" pitchFamily="34" charset="0"/>
              </a:rPr>
              <a:t>mục</a:t>
            </a:r>
            <a:endParaRPr lang="en-US" altLang="ko-KR" dirty="0">
              <a:latin typeface="Tahoma" pitchFamily="34" charset="0"/>
              <a:ea typeface="Gulim"/>
              <a:cs typeface="Gulim"/>
            </a:endParaRPr>
          </a:p>
          <a:p>
            <a:pPr algn="just">
              <a:spcBef>
                <a:spcPct val="0"/>
              </a:spcBef>
              <a:buClr>
                <a:schemeClr val="folHlink"/>
              </a:buClr>
            </a:pPr>
            <a:r>
              <a:rPr lang="en-US" altLang="ko-KR" sz="2000" dirty="0" err="1">
                <a:latin typeface="Tahoma" pitchFamily="34" charset="0"/>
                <a:ea typeface="Gulim"/>
                <a:cs typeface="Gulim"/>
              </a:rPr>
              <a:t>Một</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chỉ</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mục</a:t>
            </a:r>
            <a:r>
              <a:rPr lang="en-US" altLang="ko-KR" sz="2000" dirty="0">
                <a:latin typeface="Tahoma" pitchFamily="34" charset="0"/>
                <a:ea typeface="Gulim"/>
                <a:cs typeface="Gulim"/>
              </a:rPr>
              <a:t> clustered </a:t>
            </a:r>
            <a:r>
              <a:rPr lang="en-US" altLang="ko-KR" sz="2000" dirty="0" err="1">
                <a:latin typeface="Tahoma" pitchFamily="34" charset="0"/>
                <a:ea typeface="Gulim"/>
                <a:cs typeface="Gulim"/>
              </a:rPr>
              <a:t>chỉ</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ra</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thứ</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tự</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lưu</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trữ</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dữ</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liệu</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vật</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lý</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trong</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bảng</a:t>
            </a:r>
            <a:r>
              <a:rPr lang="en-US" altLang="ko-KR" sz="2000" dirty="0">
                <a:latin typeface="Tahoma" pitchFamily="34" charset="0"/>
                <a:ea typeface="Gulim"/>
                <a:cs typeface="Gulim"/>
              </a:rPr>
              <a:t>.</a:t>
            </a:r>
          </a:p>
          <a:p>
            <a:pPr algn="just">
              <a:spcBef>
                <a:spcPct val="0"/>
              </a:spcBef>
              <a:buClr>
                <a:schemeClr val="folHlink"/>
              </a:buClr>
            </a:pPr>
            <a:r>
              <a:rPr lang="en-US" altLang="ko-KR" sz="2000" dirty="0" err="1">
                <a:latin typeface="Tahoma" pitchFamily="34" charset="0"/>
                <a:ea typeface="Gulim"/>
                <a:cs typeface="Gulim"/>
              </a:rPr>
              <a:t>Một</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chỉ</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mục</a:t>
            </a:r>
            <a:r>
              <a:rPr lang="en-US" altLang="ko-KR" sz="2000" dirty="0">
                <a:latin typeface="Tahoma" pitchFamily="34" charset="0"/>
                <a:ea typeface="Gulim"/>
                <a:cs typeface="Gulim"/>
              </a:rPr>
              <a:t> non-clustered </a:t>
            </a:r>
            <a:r>
              <a:rPr lang="en-US" altLang="ko-KR" sz="2000" dirty="0" err="1">
                <a:latin typeface="Tahoma" pitchFamily="34" charset="0"/>
                <a:ea typeface="Gulim"/>
                <a:cs typeface="Gulim"/>
              </a:rPr>
              <a:t>xác</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định</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thứ</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tự</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lưu</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trữ</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dữ</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liệu</a:t>
            </a:r>
            <a:r>
              <a:rPr lang="en-US" altLang="ko-KR" sz="2000" dirty="0">
                <a:latin typeface="Tahoma" pitchFamily="34" charset="0"/>
                <a:ea typeface="Gulim"/>
                <a:cs typeface="Gulim"/>
              </a:rPr>
              <a:t> logic </a:t>
            </a:r>
            <a:r>
              <a:rPr lang="en-US" altLang="ko-KR" sz="2000" dirty="0" err="1">
                <a:latin typeface="Tahoma" pitchFamily="34" charset="0"/>
                <a:ea typeface="Gulim"/>
                <a:cs typeface="Gulim"/>
              </a:rPr>
              <a:t>của</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bảng</a:t>
            </a:r>
            <a:r>
              <a:rPr lang="en-US" altLang="ko-KR" sz="2000" dirty="0">
                <a:latin typeface="Tahoma" pitchFamily="34" charset="0"/>
                <a:ea typeface="Gulim"/>
                <a:cs typeface="Gulim"/>
              </a:rPr>
              <a:t>. </a:t>
            </a:r>
          </a:p>
          <a:p>
            <a:pPr>
              <a:spcBef>
                <a:spcPct val="0"/>
              </a:spcBef>
              <a:buClrTx/>
              <a:buSzTx/>
              <a:buFontTx/>
              <a:buNone/>
            </a:pPr>
            <a:r>
              <a:rPr lang="en-US" altLang="en-US" sz="2000" b="1" dirty="0">
                <a:latin typeface="Tahoma" pitchFamily="34" charset="0"/>
              </a:rPr>
              <a:t>Clustered Index</a:t>
            </a:r>
            <a:r>
              <a:rPr lang="en-US" altLang="en-US" sz="2000" dirty="0">
                <a:latin typeface="Tahoma" pitchFamily="34" charset="0"/>
              </a:rPr>
              <a:t> : </a:t>
            </a:r>
            <a:r>
              <a:rPr lang="en-US" altLang="en-US" sz="2000" dirty="0" err="1">
                <a:latin typeface="Tahoma" pitchFamily="34" charset="0"/>
              </a:rPr>
              <a:t>mặc</a:t>
            </a:r>
            <a:r>
              <a:rPr lang="en-US" altLang="en-US" sz="2000" dirty="0">
                <a:latin typeface="Tahoma" pitchFamily="34" charset="0"/>
              </a:rPr>
              <a:t> </a:t>
            </a:r>
            <a:r>
              <a:rPr lang="en-US" altLang="en-US" sz="2000" dirty="0" err="1">
                <a:latin typeface="Tahoma" pitchFamily="34" charset="0"/>
              </a:rPr>
              <a:t>định</a:t>
            </a:r>
            <a:r>
              <a:rPr lang="en-US" altLang="en-US" sz="2000" dirty="0">
                <a:latin typeface="Tahoma" pitchFamily="34" charset="0"/>
              </a:rPr>
              <a:t> </a:t>
            </a:r>
            <a:r>
              <a:rPr lang="en-US" altLang="en-US" sz="2000" dirty="0" err="1">
                <a:latin typeface="Tahoma" pitchFamily="34" charset="0"/>
              </a:rPr>
              <a:t>khi</a:t>
            </a:r>
            <a:r>
              <a:rPr lang="en-US" altLang="en-US" sz="2000" dirty="0">
                <a:latin typeface="Tahoma" pitchFamily="34" charset="0"/>
              </a:rPr>
              <a:t> </a:t>
            </a:r>
            <a:r>
              <a:rPr lang="en-US" altLang="en-US" sz="2000" dirty="0" err="1">
                <a:latin typeface="Tahoma" pitchFamily="34" charset="0"/>
              </a:rPr>
              <a:t>tạo</a:t>
            </a:r>
            <a:r>
              <a:rPr lang="en-US" altLang="en-US" sz="2000" dirty="0">
                <a:latin typeface="Tahoma" pitchFamily="34" charset="0"/>
              </a:rPr>
              <a:t> </a:t>
            </a:r>
            <a:r>
              <a:rPr lang="en-US" altLang="en-US" sz="2000" dirty="0" err="1">
                <a:latin typeface="Tahoma" pitchFamily="34" charset="0"/>
              </a:rPr>
              <a:t>khóa</a:t>
            </a:r>
            <a:r>
              <a:rPr lang="en-US" altLang="en-US" sz="2000" dirty="0">
                <a:latin typeface="Tahoma" pitchFamily="34" charset="0"/>
              </a:rPr>
              <a:t> </a:t>
            </a:r>
            <a:r>
              <a:rPr lang="en-US" altLang="en-US" sz="2000" dirty="0" err="1">
                <a:latin typeface="Tahoma" pitchFamily="34" charset="0"/>
              </a:rPr>
              <a:t>chính</a:t>
            </a:r>
            <a:r>
              <a:rPr lang="en-US" altLang="en-US" sz="2000" dirty="0">
                <a:latin typeface="Tahoma" pitchFamily="34" charset="0"/>
              </a:rPr>
              <a:t> (Primary key) </a:t>
            </a:r>
            <a:r>
              <a:rPr lang="en-US" altLang="en-US" sz="2000" dirty="0" err="1">
                <a:latin typeface="Tahoma" pitchFamily="34" charset="0"/>
              </a:rPr>
              <a:t>cho</a:t>
            </a:r>
            <a:r>
              <a:rPr lang="en-US" altLang="en-US" sz="2000" dirty="0">
                <a:latin typeface="Tahoma" pitchFamily="34" charset="0"/>
              </a:rPr>
              <a:t> 1 table </a:t>
            </a:r>
            <a:r>
              <a:rPr lang="en-US" altLang="en-US" sz="2000" dirty="0" err="1">
                <a:latin typeface="Tahoma" pitchFamily="34" charset="0"/>
              </a:rPr>
              <a:t>nào</a:t>
            </a:r>
            <a:r>
              <a:rPr lang="en-US" altLang="en-US" sz="2000" dirty="0">
                <a:latin typeface="Tahoma" pitchFamily="34" charset="0"/>
              </a:rPr>
              <a:t> </a:t>
            </a:r>
            <a:r>
              <a:rPr lang="en-US" altLang="en-US" sz="2000" dirty="0" err="1">
                <a:latin typeface="Tahoma" pitchFamily="34" charset="0"/>
              </a:rPr>
              <a:t>đó</a:t>
            </a:r>
            <a:r>
              <a:rPr lang="en-US" altLang="en-US" sz="2000" dirty="0">
                <a:latin typeface="Tahoma" pitchFamily="34" charset="0"/>
              </a:rPr>
              <a:t>, </a:t>
            </a:r>
            <a:r>
              <a:rPr lang="en-US" altLang="en-US" sz="2000" dirty="0" err="1">
                <a:latin typeface="Tahoma" pitchFamily="34" charset="0"/>
              </a:rPr>
              <a:t>tức</a:t>
            </a:r>
            <a:r>
              <a:rPr lang="en-US" altLang="en-US" sz="2000" dirty="0">
                <a:latin typeface="Tahoma" pitchFamily="34" charset="0"/>
              </a:rPr>
              <a:t> </a:t>
            </a:r>
            <a:r>
              <a:rPr lang="en-US" altLang="en-US" sz="2000" dirty="0" err="1">
                <a:latin typeface="Tahoma" pitchFamily="34" charset="0"/>
              </a:rPr>
              <a:t>là</a:t>
            </a:r>
            <a:r>
              <a:rPr lang="en-US" altLang="en-US" sz="2000" dirty="0">
                <a:latin typeface="Tahoma" pitchFamily="34" charset="0"/>
              </a:rPr>
              <a:t> </a:t>
            </a:r>
            <a:r>
              <a:rPr lang="en-US" altLang="en-US" sz="2000" dirty="0" err="1">
                <a:latin typeface="Tahoma" pitchFamily="34" charset="0"/>
              </a:rPr>
              <a:t>bạn</a:t>
            </a:r>
            <a:r>
              <a:rPr lang="en-US" altLang="en-US" sz="2000" dirty="0">
                <a:latin typeface="Tahoma" pitchFamily="34" charset="0"/>
              </a:rPr>
              <a:t> </a:t>
            </a:r>
            <a:r>
              <a:rPr lang="en-US" altLang="en-US" sz="2000" dirty="0" err="1">
                <a:latin typeface="Tahoma" pitchFamily="34" charset="0"/>
              </a:rPr>
              <a:t>đã</a:t>
            </a:r>
            <a:r>
              <a:rPr lang="en-US" altLang="en-US" sz="2000" dirty="0">
                <a:latin typeface="Tahoma" pitchFamily="34" charset="0"/>
              </a:rPr>
              <a:t> </a:t>
            </a:r>
            <a:r>
              <a:rPr lang="en-US" altLang="en-US" sz="2000" dirty="0" err="1">
                <a:latin typeface="Tahoma" pitchFamily="34" charset="0"/>
              </a:rPr>
              <a:t>tạo</a:t>
            </a:r>
            <a:r>
              <a:rPr lang="en-US" altLang="en-US" sz="2000" dirty="0">
                <a:latin typeface="Tahoma" pitchFamily="34" charset="0"/>
              </a:rPr>
              <a:t> 1 Clustered Index. </a:t>
            </a:r>
          </a:p>
          <a:p>
            <a:pPr>
              <a:spcBef>
                <a:spcPct val="0"/>
              </a:spcBef>
              <a:buClrTx/>
              <a:buSzTx/>
              <a:buFontTx/>
              <a:buNone/>
            </a:pPr>
            <a:r>
              <a:rPr lang="en-US" altLang="en-US" sz="2000" b="1" dirty="0">
                <a:latin typeface="Tahoma" pitchFamily="34" charset="0"/>
              </a:rPr>
              <a:t>Non-Clustered Index :</a:t>
            </a:r>
            <a:r>
              <a:rPr lang="en-US" altLang="en-US" sz="2000" dirty="0">
                <a:latin typeface="Tahoma" pitchFamily="34" charset="0"/>
              </a:rPr>
              <a:t> </a:t>
            </a:r>
            <a:r>
              <a:rPr lang="en-US" altLang="en-US" sz="2000" dirty="0" err="1">
                <a:latin typeface="Tahoma" pitchFamily="34" charset="0"/>
              </a:rPr>
              <a:t>Có</a:t>
            </a:r>
            <a:r>
              <a:rPr lang="en-US" altLang="en-US" sz="2000" dirty="0">
                <a:latin typeface="Tahoma" pitchFamily="34" charset="0"/>
              </a:rPr>
              <a:t> </a:t>
            </a:r>
            <a:r>
              <a:rPr lang="en-US" altLang="en-US" sz="2000" dirty="0" err="1">
                <a:latin typeface="Tahoma" pitchFamily="34" charset="0"/>
              </a:rPr>
              <a:t>thể</a:t>
            </a:r>
            <a:r>
              <a:rPr lang="en-US" altLang="en-US" sz="2000" dirty="0">
                <a:latin typeface="Tahoma" pitchFamily="34" charset="0"/>
              </a:rPr>
              <a:t> </a:t>
            </a:r>
            <a:r>
              <a:rPr lang="en-US" altLang="en-US" sz="2000" dirty="0" err="1">
                <a:latin typeface="Tahoma" pitchFamily="34" charset="0"/>
              </a:rPr>
              <a:t>có</a:t>
            </a:r>
            <a:r>
              <a:rPr lang="en-US" altLang="en-US" sz="2000" dirty="0">
                <a:latin typeface="Tahoma" pitchFamily="34" charset="0"/>
              </a:rPr>
              <a:t> </a:t>
            </a:r>
            <a:r>
              <a:rPr lang="en-US" altLang="en-US" sz="2000" dirty="0" err="1">
                <a:latin typeface="Tahoma" pitchFamily="34" charset="0"/>
              </a:rPr>
              <a:t>các</a:t>
            </a:r>
            <a:r>
              <a:rPr lang="en-US" altLang="en-US" sz="2000" dirty="0">
                <a:latin typeface="Tahoma" pitchFamily="34" charset="0"/>
              </a:rPr>
              <a:t> </a:t>
            </a:r>
            <a:r>
              <a:rPr lang="en-US" altLang="en-US" sz="2000" dirty="0" err="1">
                <a:latin typeface="Tahoma" pitchFamily="34" charset="0"/>
              </a:rPr>
              <a:t>biến</a:t>
            </a:r>
            <a:r>
              <a:rPr lang="en-US" altLang="en-US" sz="2000" dirty="0">
                <a:latin typeface="Tahoma" pitchFamily="34" charset="0"/>
              </a:rPr>
              <a:t> </a:t>
            </a:r>
            <a:r>
              <a:rPr lang="en-US" altLang="en-US" sz="2000" dirty="0" err="1">
                <a:latin typeface="Tahoma" pitchFamily="34" charset="0"/>
              </a:rPr>
              <a:t>thể</a:t>
            </a:r>
            <a:r>
              <a:rPr lang="en-US" altLang="en-US" sz="2000" dirty="0">
                <a:latin typeface="Tahoma" pitchFamily="34" charset="0"/>
              </a:rPr>
              <a:t> </a:t>
            </a:r>
            <a:r>
              <a:rPr lang="en-US" altLang="en-US" sz="2000" dirty="0" err="1">
                <a:latin typeface="Tahoma" pitchFamily="34" charset="0"/>
              </a:rPr>
              <a:t>như</a:t>
            </a:r>
            <a:r>
              <a:rPr lang="en-US" altLang="en-US" sz="2000" dirty="0">
                <a:latin typeface="Tahoma" pitchFamily="34" charset="0"/>
              </a:rPr>
              <a:t>: Covering Index, Filtered Index, …</a:t>
            </a:r>
          </a:p>
          <a:p>
            <a:pPr>
              <a:spcBef>
                <a:spcPct val="0"/>
              </a:spcBef>
              <a:buClrTx/>
              <a:buSzTx/>
              <a:buFontTx/>
              <a:buNone/>
            </a:pPr>
            <a:r>
              <a:rPr lang="en-US" altLang="en-US" sz="2000" dirty="0" err="1">
                <a:latin typeface="Tahoma" pitchFamily="34" charset="0"/>
              </a:rPr>
              <a:t>Ngoài</a:t>
            </a:r>
            <a:r>
              <a:rPr lang="en-US" altLang="en-US" sz="2000" dirty="0">
                <a:latin typeface="Tahoma" pitchFamily="34" charset="0"/>
              </a:rPr>
              <a:t> </a:t>
            </a:r>
            <a:r>
              <a:rPr lang="en-US" altLang="en-US" sz="2000" dirty="0" err="1">
                <a:latin typeface="Tahoma" pitchFamily="34" charset="0"/>
              </a:rPr>
              <a:t>ra</a:t>
            </a:r>
            <a:r>
              <a:rPr lang="en-US" altLang="en-US" sz="2000" dirty="0">
                <a:latin typeface="Tahoma" pitchFamily="34" charset="0"/>
              </a:rPr>
              <a:t> </a:t>
            </a:r>
            <a:r>
              <a:rPr lang="en-US" altLang="en-US" sz="2000" dirty="0" err="1">
                <a:latin typeface="Tahoma" pitchFamily="34" charset="0"/>
              </a:rPr>
              <a:t>còn</a:t>
            </a:r>
            <a:r>
              <a:rPr lang="en-US" altLang="en-US" sz="2000" dirty="0">
                <a:latin typeface="Tahoma" pitchFamily="34" charset="0"/>
              </a:rPr>
              <a:t> </a:t>
            </a:r>
            <a:r>
              <a:rPr lang="en-US" altLang="en-US" sz="2000" dirty="0" err="1">
                <a:latin typeface="Tahoma" pitchFamily="34" charset="0"/>
              </a:rPr>
              <a:t>có</a:t>
            </a:r>
            <a:r>
              <a:rPr lang="en-US" altLang="en-US" sz="2000" dirty="0">
                <a:latin typeface="Tahoma" pitchFamily="34" charset="0"/>
              </a:rPr>
              <a:t> </a:t>
            </a:r>
            <a:r>
              <a:rPr lang="en-US" altLang="en-US" sz="2000" dirty="0" err="1">
                <a:latin typeface="Tahoma" pitchFamily="34" charset="0"/>
              </a:rPr>
              <a:t>các</a:t>
            </a:r>
            <a:r>
              <a:rPr lang="en-US" altLang="en-US" sz="2000" dirty="0">
                <a:latin typeface="Tahoma" pitchFamily="34" charset="0"/>
              </a:rPr>
              <a:t> </a:t>
            </a:r>
            <a:r>
              <a:rPr lang="en-US" altLang="en-US" sz="2000" dirty="0" err="1">
                <a:latin typeface="Tahoma" pitchFamily="34" charset="0"/>
              </a:rPr>
              <a:t>loại</a:t>
            </a:r>
            <a:r>
              <a:rPr lang="en-US" altLang="en-US" sz="2000" dirty="0">
                <a:latin typeface="Tahoma" pitchFamily="34" charset="0"/>
              </a:rPr>
              <a:t> Index </a:t>
            </a:r>
            <a:r>
              <a:rPr lang="en-US" altLang="en-US" sz="2000" dirty="0" err="1">
                <a:latin typeface="Tahoma" pitchFamily="34" charset="0"/>
              </a:rPr>
              <a:t>khác</a:t>
            </a:r>
            <a:r>
              <a:rPr lang="en-US" altLang="en-US" sz="2000" dirty="0">
                <a:latin typeface="Tahoma" pitchFamily="34" charset="0"/>
              </a:rPr>
              <a:t> </a:t>
            </a:r>
            <a:r>
              <a:rPr lang="en-US" altLang="en-US" sz="2000" dirty="0" err="1">
                <a:latin typeface="Tahoma" pitchFamily="34" charset="0"/>
              </a:rPr>
              <a:t>như</a:t>
            </a:r>
            <a:r>
              <a:rPr lang="en-US" altLang="en-US" sz="2000" dirty="0">
                <a:latin typeface="Tahoma" pitchFamily="34" charset="0"/>
              </a:rPr>
              <a:t> Full Text Index, Spatial Index, XML Index.</a:t>
            </a:r>
          </a:p>
          <a:p>
            <a:pPr>
              <a:spcBef>
                <a:spcPct val="0"/>
              </a:spcBef>
              <a:buClrTx/>
              <a:buSzTx/>
              <a:buFontTx/>
              <a:buNone/>
            </a:pPr>
            <a:endParaRPr lang="en-US" altLang="en-US" dirty="0">
              <a:latin typeface="Tahoma" pitchFamily="34" charset="0"/>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14</a:t>
            </a:fld>
            <a:endParaRPr 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350" y="4648200"/>
            <a:ext cx="7543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64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457200" y="685800"/>
            <a:ext cx="8229600" cy="5562600"/>
          </a:xfrm>
        </p:spPr>
        <p:txBody>
          <a:bodyPr>
            <a:normAutofit fontScale="92500" lnSpcReduction="20000"/>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imes New Roman" pitchFamily="18" charset="0"/>
              </a:rPr>
              <a:t>Chỉ</a:t>
            </a:r>
            <a:r>
              <a:rPr lang="en-US" altLang="en-US" b="1" dirty="0">
                <a:solidFill>
                  <a:schemeClr val="tx2"/>
                </a:solidFill>
                <a:latin typeface="Times New Roman" pitchFamily="18" charset="0"/>
              </a:rPr>
              <a:t> </a:t>
            </a:r>
            <a:r>
              <a:rPr lang="en-US" altLang="en-US" b="1" dirty="0" err="1">
                <a:solidFill>
                  <a:schemeClr val="tx2"/>
                </a:solidFill>
                <a:latin typeface="Times New Roman" pitchFamily="18" charset="0"/>
              </a:rPr>
              <a:t>mục</a:t>
            </a:r>
            <a:r>
              <a:rPr lang="en-US" altLang="en-US" b="1" dirty="0">
                <a:solidFill>
                  <a:schemeClr val="tx2"/>
                </a:solidFill>
                <a:latin typeface="Times New Roman" pitchFamily="18" charset="0"/>
              </a:rPr>
              <a:t> Clustered</a:t>
            </a:r>
            <a:r>
              <a:rPr lang="en-US" altLang="en-US" b="1" dirty="0">
                <a:solidFill>
                  <a:schemeClr val="tx2"/>
                </a:solidFill>
                <a:latin typeface="Tahoma" pitchFamily="34" charset="0"/>
              </a:rPr>
              <a:t> </a:t>
            </a:r>
            <a:br>
              <a:rPr lang="en-US" altLang="en-US" b="1" dirty="0">
                <a:solidFill>
                  <a:schemeClr val="tx2"/>
                </a:solidFill>
                <a:latin typeface="Tahoma" pitchFamily="34" charset="0"/>
              </a:rPr>
            </a:br>
            <a:endParaRPr lang="en-US" altLang="ko-KR" sz="2800" dirty="0">
              <a:latin typeface="Times New Roman" pitchFamily="18" charset="0"/>
              <a:ea typeface="Batang"/>
              <a:cs typeface="Batang"/>
            </a:endParaRPr>
          </a:p>
          <a:p>
            <a:pPr algn="just">
              <a:spcBef>
                <a:spcPct val="0"/>
              </a:spcBef>
              <a:buClr>
                <a:schemeClr val="folHlink"/>
              </a:buClr>
            </a:pPr>
            <a:r>
              <a:rPr lang="en-US" altLang="ko-KR" sz="2800" dirty="0" err="1">
                <a:latin typeface="Times New Roman" pitchFamily="18" charset="0"/>
                <a:ea typeface="Batang"/>
                <a:cs typeface="Batang"/>
              </a:rPr>
              <a:t>V</a:t>
            </a:r>
            <a:r>
              <a:rPr lang="en-US" altLang="ko-KR" sz="2800" dirty="0" err="1">
                <a:latin typeface="Times New Roman" pitchFamily="18" charset="0"/>
                <a:ea typeface="Gulim"/>
                <a:cs typeface="Gulim"/>
              </a:rPr>
              <a:t>í</a:t>
            </a:r>
            <a:r>
              <a:rPr lang="en-US" altLang="ko-KR" sz="2800" dirty="0">
                <a:latin typeface="Times New Roman" pitchFamily="18" charset="0"/>
                <a:ea typeface="Gulim"/>
                <a:cs typeface="Gulim"/>
              </a:rPr>
              <a:t> </a:t>
            </a:r>
            <a:r>
              <a:rPr lang="en-US" altLang="ko-KR" sz="2800" dirty="0" err="1">
                <a:latin typeface="Times New Roman" pitchFamily="18" charset="0"/>
                <a:ea typeface="Gulim"/>
                <a:cs typeface="Gulim"/>
              </a:rPr>
              <a:t>dụ</a:t>
            </a:r>
            <a:r>
              <a:rPr lang="en-US" altLang="ko-KR" sz="2800" dirty="0">
                <a:latin typeface="Times New Roman" pitchFamily="18" charset="0"/>
                <a:ea typeface="Batang"/>
                <a:cs typeface="Batang"/>
              </a:rPr>
              <a:t>:</a:t>
            </a:r>
          </a:p>
          <a:p>
            <a:pPr algn="just">
              <a:spcBef>
                <a:spcPct val="0"/>
              </a:spcBef>
              <a:buClr>
                <a:schemeClr val="folHlink"/>
              </a:buClr>
              <a:buSzTx/>
              <a:buNone/>
            </a:pPr>
            <a:r>
              <a:rPr lang="en-US" altLang="ko-KR" dirty="0">
                <a:solidFill>
                  <a:schemeClr val="hlink"/>
                </a:solidFill>
                <a:latin typeface="Times New Roman" pitchFamily="18" charset="0"/>
                <a:ea typeface="Batang"/>
                <a:cs typeface="Batang"/>
              </a:rPr>
              <a:t>	</a:t>
            </a:r>
            <a:r>
              <a:rPr lang="en-US" altLang="ko-KR" dirty="0">
                <a:latin typeface="Times New Roman" pitchFamily="18" charset="0"/>
                <a:ea typeface="Batang"/>
                <a:cs typeface="Batang"/>
              </a:rPr>
              <a:t>CREATE CLUSTERED</a:t>
            </a:r>
          </a:p>
          <a:p>
            <a:pPr algn="just">
              <a:spcBef>
                <a:spcPct val="0"/>
              </a:spcBef>
              <a:buClr>
                <a:schemeClr val="folHlink"/>
              </a:buClr>
              <a:buSzTx/>
              <a:buNone/>
            </a:pPr>
            <a:r>
              <a:rPr lang="en-US" altLang="ko-KR" dirty="0">
                <a:latin typeface="Times New Roman" pitchFamily="18" charset="0"/>
                <a:ea typeface="Batang"/>
                <a:cs typeface="Batang"/>
              </a:rPr>
              <a:t>  INDEX </a:t>
            </a:r>
            <a:r>
              <a:rPr lang="en-US" altLang="ko-KR" dirty="0" err="1">
                <a:latin typeface="Times New Roman" pitchFamily="18" charset="0"/>
                <a:ea typeface="Batang"/>
                <a:cs typeface="Batang"/>
              </a:rPr>
              <a:t>CLINDX_titleid</a:t>
            </a:r>
            <a:r>
              <a:rPr lang="en-US" altLang="ko-KR" dirty="0">
                <a:latin typeface="Times New Roman" pitchFamily="18" charset="0"/>
                <a:ea typeface="Batang"/>
                <a:cs typeface="Batang"/>
              </a:rPr>
              <a:t> ON </a:t>
            </a:r>
            <a:r>
              <a:rPr lang="en-US" altLang="ko-KR" dirty="0" err="1">
                <a:latin typeface="Times New Roman" pitchFamily="18" charset="0"/>
                <a:ea typeface="Batang"/>
                <a:cs typeface="Batang"/>
              </a:rPr>
              <a:t>roysched</a:t>
            </a:r>
            <a:r>
              <a:rPr lang="en-US" altLang="ko-KR" dirty="0">
                <a:latin typeface="Times New Roman" pitchFamily="18" charset="0"/>
                <a:ea typeface="Batang"/>
                <a:cs typeface="Batang"/>
              </a:rPr>
              <a:t> (</a:t>
            </a:r>
            <a:r>
              <a:rPr lang="en-US" altLang="ko-KR" dirty="0" err="1">
                <a:latin typeface="Times New Roman" pitchFamily="18" charset="0"/>
                <a:ea typeface="Batang"/>
                <a:cs typeface="Batang"/>
              </a:rPr>
              <a:t>title_id</a:t>
            </a:r>
            <a:r>
              <a:rPr lang="en-US" altLang="ko-KR" dirty="0">
                <a:latin typeface="Times New Roman" pitchFamily="18" charset="0"/>
                <a:ea typeface="Batang"/>
                <a:cs typeface="Batang"/>
              </a:rPr>
              <a:t>)</a:t>
            </a:r>
          </a:p>
          <a:p>
            <a:pPr algn="just">
              <a:spcBef>
                <a:spcPct val="0"/>
              </a:spcBef>
              <a:buClr>
                <a:schemeClr val="folHlink"/>
              </a:buClr>
            </a:pPr>
            <a:endParaRPr lang="en-US" altLang="ko-KR"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Batang"/>
                <a:cs typeface="Batang"/>
              </a:rPr>
              <a:t>Ch</a:t>
            </a:r>
            <a:r>
              <a:rPr lang="en-US" altLang="ko-KR" dirty="0" err="1">
                <a:latin typeface="Times New Roman" pitchFamily="18" charset="0"/>
                <a:ea typeface="Gulim"/>
                <a:cs typeface="Gulim"/>
              </a:rPr>
              <a:t>ọn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lệ</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phần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trăm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cao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Chọn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khoá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chính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tốt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nhất</a:t>
            </a:r>
            <a:endParaRPr lang="en-US" altLang="ko-KR"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Batang"/>
                <a:cs typeface="Batang"/>
              </a:rPr>
              <a:t>T</a:t>
            </a:r>
            <a:r>
              <a:rPr lang="en-US" altLang="ko-KR" dirty="0" err="1">
                <a:latin typeface="Times New Roman" pitchFamily="18" charset="0"/>
                <a:ea typeface="Gulim"/>
                <a:cs typeface="Gulim"/>
              </a:rPr>
              <a: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a:latin typeface="Times New Roman" pitchFamily="18" charset="0"/>
                <a:ea typeface="Batang"/>
                <a:cs typeface="Batang"/>
              </a:rPr>
              <a:t>clustered </a:t>
            </a:r>
            <a:r>
              <a:rPr lang="en-US" altLang="ko-KR" dirty="0" err="1">
                <a:latin typeface="Times New Roman" pitchFamily="18" charset="0"/>
                <a:ea typeface="Batang"/>
                <a:cs typeface="Batang"/>
              </a:rPr>
              <a:t>tr</a:t>
            </a:r>
            <a:r>
              <a:rPr lang="en-US" altLang="ko-KR" dirty="0" err="1">
                <a:latin typeface="Times New Roman" pitchFamily="18" charset="0"/>
                <a:ea typeface="Gulim"/>
                <a:cs typeface="Gulim"/>
              </a:rPr>
              <a:t>ước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a:latin typeface="Times New Roman" pitchFamily="18" charset="0"/>
                <a:ea typeface="Batang"/>
                <a:cs typeface="Batang"/>
              </a:rPr>
              <a:t>non-clustered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a:latin typeface="Times New Roman" pitchFamily="18" charset="0"/>
                <a:ea typeface="Batang"/>
                <a:cs typeface="Batang"/>
              </a:rPr>
              <a:t>non-clustered </a:t>
            </a:r>
            <a:r>
              <a:rPr lang="en-US" altLang="ko-KR" dirty="0" err="1">
                <a:latin typeface="Times New Roman" pitchFamily="18" charset="0"/>
                <a:ea typeface="Batang"/>
                <a:cs typeface="Batang"/>
              </a:rPr>
              <a:t>kh</a:t>
            </a:r>
            <a:r>
              <a:rPr lang="en-US" altLang="ko-KR" dirty="0" err="1">
                <a:latin typeface="Times New Roman" pitchFamily="18" charset="0"/>
                <a:ea typeface="Gulim"/>
                <a:cs typeface="Gulim"/>
              </a:rPr>
              <a:t>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lại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sau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a:latin typeface="Times New Roman" pitchFamily="18" charset="0"/>
                <a:ea typeface="Batang"/>
                <a:cs typeface="Batang"/>
              </a:rPr>
              <a:t>clustered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Batang"/>
                <a:cs typeface="Batang"/>
              </a:rPr>
              <a:t>.</a:t>
            </a:r>
          </a:p>
          <a:p>
            <a:pPr algn="just">
              <a:spcBef>
                <a:spcPct val="0"/>
              </a:spcBef>
              <a:buClr>
                <a:schemeClr val="folHlink"/>
              </a:buClr>
            </a:pPr>
            <a:r>
              <a:rPr lang="en-US" altLang="ko-KR" dirty="0" err="1">
                <a:latin typeface="Times New Roman" pitchFamily="18" charset="0"/>
                <a:ea typeface="Batang"/>
                <a:cs typeface="Batang"/>
              </a:rPr>
              <a:t>S</a:t>
            </a:r>
            <a:r>
              <a:rPr lang="en-US" altLang="ko-KR" dirty="0" err="1">
                <a:latin typeface="Times New Roman" pitchFamily="18" charset="0"/>
                <a:ea typeface="Gulim"/>
                <a:cs typeface="Gulim"/>
              </a:rPr>
              <a:t>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tuỳ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chọn</a:t>
            </a:r>
            <a:r>
              <a:rPr lang="en-US" altLang="ko-KR" dirty="0">
                <a:latin typeface="Times New Roman" pitchFamily="18" charset="0"/>
                <a:ea typeface="Batang"/>
                <a:cs typeface="Batang"/>
              </a:rPr>
              <a:t> FILLFACTOR </a:t>
            </a:r>
            <a:r>
              <a:rPr lang="en-US" altLang="ko-KR" dirty="0" err="1">
                <a:latin typeface="Times New Roman" pitchFamily="18" charset="0"/>
                <a:ea typeface="Batang"/>
                <a:cs typeface="Batang"/>
              </a:rPr>
              <a:t>khi</a:t>
            </a:r>
            <a:r>
              <a:rPr lang="en-US" altLang="ko-KR" dirty="0">
                <a:latin typeface="Times New Roman" pitchFamily="18" charset="0"/>
                <a:ea typeface="Batang"/>
                <a:cs typeface="Batang"/>
              </a:rPr>
              <a:t> </a:t>
            </a:r>
            <a:r>
              <a:rPr lang="en-US" altLang="ko-KR" dirty="0" err="1">
                <a:latin typeface="Times New Roman" pitchFamily="18" charset="0"/>
                <a:ea typeface="Batang"/>
                <a:cs typeface="Batang"/>
              </a:rPr>
              <a:t>t</a:t>
            </a:r>
            <a:r>
              <a:rPr lang="en-US" altLang="ko-KR" dirty="0" err="1">
                <a:latin typeface="Times New Roman" pitchFamily="18" charset="0"/>
                <a:ea typeface="Gulim"/>
                <a:cs typeface="Gulim"/>
              </a:rPr>
              <a: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a:latin typeface="Times New Roman" pitchFamily="18" charset="0"/>
                <a:ea typeface="Batang"/>
                <a:cs typeface="Batang"/>
              </a:rPr>
              <a:t>clustered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đảm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khoảng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trống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thích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hàng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chèn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vào</a:t>
            </a:r>
            <a:r>
              <a:rPr lang="en-US" altLang="ko-KR" dirty="0">
                <a:latin typeface="Times New Roman" pitchFamily="18" charset="0"/>
                <a:ea typeface="Gulim"/>
                <a:cs typeface="Gulim"/>
              </a:rPr>
              <a:t>.</a:t>
            </a:r>
            <a:endParaRPr lang="en-US" altLang="ko-KR" dirty="0">
              <a:latin typeface="Times New Roman" pitchFamily="18" charset="0"/>
              <a:ea typeface="Batang"/>
              <a:cs typeface="Batang"/>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15</a:t>
            </a:fld>
            <a:endParaRPr lang="en-US"/>
          </a:p>
        </p:txBody>
      </p:sp>
    </p:spTree>
    <p:extLst>
      <p:ext uri="{BB962C8B-B14F-4D97-AF65-F5344CB8AC3E}">
        <p14:creationId xmlns:p14="http://schemas.microsoft.com/office/powerpoint/2010/main" val="3786869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normAutofit lnSpcReduction="10000"/>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imes New Roman" pitchFamily="18" charset="0"/>
              </a:rPr>
              <a:t>Chỉ</a:t>
            </a:r>
            <a:r>
              <a:rPr lang="en-US" altLang="en-US" b="1" dirty="0">
                <a:solidFill>
                  <a:schemeClr val="tx2"/>
                </a:solidFill>
                <a:latin typeface="Times New Roman" pitchFamily="18" charset="0"/>
              </a:rPr>
              <a:t> </a:t>
            </a:r>
            <a:r>
              <a:rPr lang="en-US" altLang="en-US" b="1" dirty="0" err="1">
                <a:solidFill>
                  <a:schemeClr val="tx2"/>
                </a:solidFill>
                <a:latin typeface="Times New Roman" pitchFamily="18" charset="0"/>
              </a:rPr>
              <a:t>mục</a:t>
            </a:r>
            <a:r>
              <a:rPr lang="en-US" altLang="en-US" b="1" dirty="0">
                <a:latin typeface="Times New Roman" pitchFamily="18" charset="0"/>
              </a:rPr>
              <a:t> </a:t>
            </a:r>
            <a:r>
              <a:rPr lang="en-US" altLang="en-US" b="1" dirty="0">
                <a:solidFill>
                  <a:schemeClr val="tx2"/>
                </a:solidFill>
                <a:latin typeface="Times New Roman" pitchFamily="18" charset="0"/>
              </a:rPr>
              <a:t>Non-clustered</a:t>
            </a:r>
            <a:r>
              <a:rPr lang="en-US" altLang="en-US" b="1" dirty="0">
                <a:solidFill>
                  <a:schemeClr val="tx2"/>
                </a:solidFill>
                <a:latin typeface="Tahoma" pitchFamily="34" charset="0"/>
              </a:rPr>
              <a:t> </a:t>
            </a:r>
            <a:br>
              <a:rPr lang="en-US" altLang="en-US" b="1" dirty="0">
                <a:solidFill>
                  <a:schemeClr val="tx2"/>
                </a:solidFill>
                <a:latin typeface="Tahoma" pitchFamily="34" charset="0"/>
              </a:rPr>
            </a:br>
            <a:endParaRPr lang="en-US" altLang="ko-KR"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Batang"/>
                <a:cs typeface="Batang"/>
              </a:rPr>
              <a:t>V</a:t>
            </a:r>
            <a:r>
              <a:rPr lang="en-US" altLang="ko-KR" dirty="0" err="1">
                <a:latin typeface="Times New Roman" pitchFamily="18" charset="0"/>
                <a:ea typeface="Gulim"/>
                <a:cs typeface="Gulim"/>
              </a:rPr>
              <a:t>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a:t>
            </a:r>
            <a:r>
              <a:rPr lang="en-US" altLang="ko-KR" dirty="0">
                <a:latin typeface="Times New Roman" pitchFamily="18" charset="0"/>
                <a:ea typeface="Batang"/>
                <a:cs typeface="Batang"/>
              </a:rPr>
              <a:t>:</a:t>
            </a:r>
          </a:p>
          <a:p>
            <a:pPr>
              <a:spcBef>
                <a:spcPct val="0"/>
              </a:spcBef>
              <a:buClr>
                <a:schemeClr val="folHlink"/>
              </a:buClr>
              <a:buSzTx/>
              <a:buNone/>
            </a:pPr>
            <a:r>
              <a:rPr lang="en-US" altLang="ko-KR" dirty="0">
                <a:solidFill>
                  <a:schemeClr val="hlink"/>
                </a:solidFill>
                <a:latin typeface="Times New Roman" pitchFamily="18" charset="0"/>
                <a:ea typeface="Gulim"/>
                <a:cs typeface="Gulim"/>
              </a:rPr>
              <a:t>	</a:t>
            </a:r>
            <a:r>
              <a:rPr lang="en-US" altLang="ko-KR" dirty="0">
                <a:latin typeface="Times New Roman" pitchFamily="18" charset="0"/>
                <a:ea typeface="Gulim"/>
                <a:cs typeface="Gulim"/>
              </a:rPr>
              <a:t>CREATE NONCLUSTERED INDEX </a:t>
            </a:r>
            <a:r>
              <a:rPr lang="en-US" altLang="ko-KR" dirty="0" err="1">
                <a:latin typeface="Times New Roman" pitchFamily="18" charset="0"/>
                <a:ea typeface="Gulim"/>
                <a:cs typeface="Gulim"/>
              </a:rPr>
              <a:t>NCLINDX_ordnum</a:t>
            </a:r>
            <a:r>
              <a:rPr lang="en-US" altLang="ko-KR" dirty="0">
                <a:latin typeface="Times New Roman" pitchFamily="18" charset="0"/>
                <a:ea typeface="Gulim"/>
                <a:cs typeface="Gulim"/>
              </a:rPr>
              <a:t> </a:t>
            </a:r>
          </a:p>
          <a:p>
            <a:pPr>
              <a:spcBef>
                <a:spcPct val="0"/>
              </a:spcBef>
              <a:buClr>
                <a:schemeClr val="folHlink"/>
              </a:buClr>
              <a:buSzTx/>
              <a:buNone/>
            </a:pPr>
            <a:r>
              <a:rPr lang="en-US" altLang="ko-KR" dirty="0">
                <a:latin typeface="Times New Roman" pitchFamily="18" charset="0"/>
                <a:ea typeface="Gulim"/>
                <a:cs typeface="Gulim"/>
              </a:rPr>
              <a:t>		ON sales (</a:t>
            </a:r>
            <a:r>
              <a:rPr lang="en-US" altLang="ko-KR" dirty="0" err="1">
                <a:latin typeface="Times New Roman" pitchFamily="18" charset="0"/>
                <a:ea typeface="Gulim"/>
                <a:cs typeface="Gulim"/>
              </a:rPr>
              <a:t>ord_num</a:t>
            </a:r>
            <a:r>
              <a:rPr lang="en-US" altLang="ko-KR" dirty="0">
                <a:latin typeface="Times New Roman" pitchFamily="18" charset="0"/>
                <a:ea typeface="Gulim"/>
                <a:cs typeface="Gulim"/>
              </a:rPr>
              <a:t>)</a:t>
            </a:r>
            <a:r>
              <a:rPr lang="en-US" altLang="ko-KR" dirty="0">
                <a:latin typeface="Times New Roman" pitchFamily="18" charset="0"/>
                <a:ea typeface="Batang"/>
                <a:cs typeface="Batang"/>
              </a:rPr>
              <a:t> </a:t>
            </a:r>
          </a:p>
          <a:p>
            <a:pPr>
              <a:spcBef>
                <a:spcPct val="0"/>
              </a:spcBef>
              <a:buClr>
                <a:schemeClr val="folHlink"/>
              </a:buClr>
              <a:buSzTx/>
              <a:buNone/>
            </a:pPr>
            <a:r>
              <a:rPr lang="en-US" altLang="ko-KR" dirty="0">
                <a:latin typeface="Times New Roman" pitchFamily="18" charset="0"/>
                <a:ea typeface="Batang"/>
                <a:cs typeface="Batang"/>
              </a:rPr>
              <a:t>-------------------------------------------</a:t>
            </a:r>
          </a:p>
          <a:p>
            <a:pPr algn="just">
              <a:spcBef>
                <a:spcPct val="0"/>
              </a:spcBef>
              <a:buClr>
                <a:schemeClr val="folHlink"/>
              </a:buClr>
            </a:pPr>
            <a:r>
              <a:rPr lang="en-US" altLang="ko-KR" dirty="0" err="1">
                <a:latin typeface="Times New Roman" pitchFamily="18" charset="0"/>
                <a:ea typeface="Batang"/>
                <a:cs typeface="Batang"/>
              </a:rPr>
              <a:t>Ch</a:t>
            </a:r>
            <a:r>
              <a:rPr lang="en-US" altLang="ko-KR" dirty="0" err="1">
                <a:latin typeface="Times New Roman" pitchFamily="18" charset="0"/>
                <a:ea typeface="Gulim"/>
                <a:cs typeface="Gulim"/>
              </a:rPr>
              <a:t>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thêm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thực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cần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thiết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vì</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đòi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hỏi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nhiều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trì</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thêm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vào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sau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đó</a:t>
            </a:r>
            <a:r>
              <a:rPr lang="en-US" altLang="ko-KR" dirty="0">
                <a:latin typeface="Times New Roman" pitchFamily="18" charset="0"/>
                <a:ea typeface="Batang"/>
                <a:cs typeface="Batang"/>
              </a:rPr>
              <a:t>. </a:t>
            </a:r>
          </a:p>
          <a:p>
            <a:pPr algn="just">
              <a:spcBef>
                <a:spcPct val="0"/>
              </a:spcBef>
              <a:buClr>
                <a:schemeClr val="folHlink"/>
              </a:buClr>
            </a:pPr>
            <a:r>
              <a:rPr lang="en-US" altLang="ko-KR" dirty="0" err="1">
                <a:latin typeface="Times New Roman" pitchFamily="18" charset="0"/>
                <a:ea typeface="Batang"/>
                <a:cs typeface="Batang"/>
              </a:rPr>
              <a:t>M</a:t>
            </a:r>
            <a:r>
              <a:rPr lang="en-US" altLang="ko-KR" dirty="0" err="1">
                <a:latin typeface="Times New Roman" pitchFamily="18" charset="0"/>
                <a:ea typeface="Gulim"/>
                <a:cs typeface="Gulim"/>
              </a:rPr>
              <a:t>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thường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xuyên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xuất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Batang"/>
                <a:cs typeface="Batang"/>
              </a:rPr>
              <a:t>.</a:t>
            </a:r>
          </a:p>
          <a:p>
            <a:pPr algn="just">
              <a:spcBef>
                <a:spcPct val="0"/>
              </a:spcBef>
              <a:buClr>
                <a:schemeClr val="folHlink"/>
              </a:buClr>
            </a:pPr>
            <a:r>
              <a:rPr lang="en-US" altLang="ko-KR" dirty="0">
                <a:latin typeface="Times New Roman" pitchFamily="18" charset="0"/>
                <a:ea typeface="Gulim"/>
                <a:cs typeface="Gulim"/>
              </a:rPr>
              <a:t>Ở </a:t>
            </a:r>
            <a:r>
              <a:rPr lang="en-US" altLang="ko-KR" dirty="0" err="1">
                <a:latin typeface="Times New Roman" pitchFamily="18" charset="0"/>
                <a:ea typeface="Gulim"/>
                <a:cs typeface="Gulim"/>
              </a:rPr>
              <a:t>chế</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độ</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định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lệnh</a:t>
            </a:r>
            <a:r>
              <a:rPr lang="en-US" altLang="ko-KR" dirty="0">
                <a:latin typeface="Times New Roman" pitchFamily="18" charset="0"/>
                <a:ea typeface="Gulim"/>
                <a:cs typeface="Gulim"/>
              </a:rPr>
              <a:t> CREATE INDEX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non-clustered.</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16</a:t>
            </a:fld>
            <a:endParaRPr lang="en-US"/>
          </a:p>
        </p:txBody>
      </p:sp>
    </p:spTree>
    <p:extLst>
      <p:ext uri="{BB962C8B-B14F-4D97-AF65-F5344CB8AC3E}">
        <p14:creationId xmlns:p14="http://schemas.microsoft.com/office/powerpoint/2010/main" val="3084661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Đặc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trưng</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của</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các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chỉ</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mục</a:t>
            </a:r>
            <a:r>
              <a:rPr lang="en-US" altLang="en-US" b="1" dirty="0">
                <a:solidFill>
                  <a:schemeClr val="tx2"/>
                </a:solidFill>
                <a:latin typeface="Tahoma" pitchFamily="34" charset="0"/>
              </a:rPr>
              <a:t/>
            </a:r>
            <a:br>
              <a:rPr lang="en-US" altLang="en-US" b="1" dirty="0">
                <a:solidFill>
                  <a:schemeClr val="tx2"/>
                </a:solidFill>
                <a:latin typeface="Tahoma" pitchFamily="34" charset="0"/>
              </a:rPr>
            </a:br>
            <a:endParaRPr lang="en-US" altLang="ko-KR" dirty="0">
              <a:latin typeface="Times New Roman" pitchFamily="18" charset="0"/>
              <a:ea typeface="Gulim"/>
              <a:cs typeface="Gulim"/>
            </a:endParaRPr>
          </a:p>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Clustered </a:t>
            </a:r>
            <a:r>
              <a:rPr lang="en-US" altLang="ko-KR" dirty="0" err="1">
                <a:latin typeface="Times New Roman" pitchFamily="18" charset="0"/>
                <a:ea typeface="Gulim"/>
                <a:cs typeface="Gulim"/>
              </a:rPr>
              <a:t>và</a:t>
            </a:r>
            <a:r>
              <a:rPr lang="en-US" altLang="ko-KR" dirty="0">
                <a:latin typeface="Times New Roman" pitchFamily="18" charset="0"/>
                <a:ea typeface="Gulim"/>
                <a:cs typeface="Gulim"/>
              </a:rPr>
              <a:t> non-clustered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tổ</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phép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lặp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lại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số</a:t>
            </a:r>
            <a:r>
              <a:rPr lang="en-US" altLang="ko-KR" dirty="0">
                <a:latin typeface="Times New Roman" pitchFamily="18" charset="0"/>
                <a:ea typeface="Gulim"/>
                <a:cs typeface="Gulim"/>
              </a:rPr>
              <a:t>.</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17</a:t>
            </a:fld>
            <a:endParaRPr lang="en-US"/>
          </a:p>
        </p:txBody>
      </p:sp>
    </p:spTree>
    <p:extLst>
      <p:ext uri="{BB962C8B-B14F-4D97-AF65-F5344CB8AC3E}">
        <p14:creationId xmlns:p14="http://schemas.microsoft.com/office/powerpoint/2010/main" val="668545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Tạo</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lập</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các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chỉ</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số</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phức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hợp</a:t>
            </a:r>
            <a:endParaRPr lang="en-US" altLang="ko-KR"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Batang"/>
                <a:cs typeface="Batang"/>
              </a:rPr>
              <a:t>T</a:t>
            </a:r>
            <a:r>
              <a:rPr lang="en-US" altLang="ko-KR" dirty="0" err="1">
                <a:latin typeface="Times New Roman" pitchFamily="18" charset="0"/>
                <a:ea typeface="Gulim"/>
                <a:cs typeface="Gulim"/>
              </a:rPr>
              <a: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số</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phức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hai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nhiều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thường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xuyên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như</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nhóm</a:t>
            </a:r>
            <a:r>
              <a:rPr lang="en-US" altLang="ko-KR" dirty="0">
                <a:latin typeface="Times New Roman" pitchFamily="18" charset="0"/>
                <a:ea typeface="Batang"/>
                <a:cs typeface="Batang"/>
              </a:rPr>
              <a:t>.</a:t>
            </a:r>
          </a:p>
          <a:p>
            <a:pPr algn="just">
              <a:spcBef>
                <a:spcPct val="0"/>
              </a:spcBef>
              <a:buClr>
                <a:schemeClr val="folHlink"/>
              </a:buClr>
            </a:pPr>
            <a:r>
              <a:rPr lang="en-US" altLang="ko-KR" dirty="0" err="1">
                <a:latin typeface="Times New Roman" pitchFamily="18" charset="0"/>
                <a:ea typeface="Gulim"/>
                <a:cs typeface="Gulim"/>
              </a:rPr>
              <a:t>Xác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định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sách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thành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phức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a:t>
            </a:r>
          </a:p>
          <a:p>
            <a:pPr algn="just">
              <a:spcBef>
                <a:spcPct val="0"/>
              </a:spcBef>
              <a:buClr>
                <a:schemeClr val="folHlink"/>
              </a:buClr>
            </a:pPr>
            <a:r>
              <a:rPr lang="en-US" altLang="ko-KR" dirty="0" err="1">
                <a:latin typeface="Times New Roman" pitchFamily="18" charset="0"/>
                <a:ea typeface="Gulim"/>
                <a:cs typeface="Gulim"/>
              </a:rPr>
              <a:t>Thứ</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số</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lượng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tổ</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ảnh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hưởng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đến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thực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của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a:t>
            </a:r>
          </a:p>
          <a:p>
            <a:pPr algn="just">
              <a:spcBef>
                <a:spcPct val="0"/>
              </a:spcBef>
              <a:buClr>
                <a:schemeClr val="folHlink"/>
              </a:buClr>
            </a:pPr>
            <a:r>
              <a:rPr lang="en-GB" altLang="ko-KR" b="1" dirty="0" err="1">
                <a:solidFill>
                  <a:srgbClr val="FF0000"/>
                </a:solidFill>
                <a:latin typeface="Times New Roman" pitchFamily="18" charset="0"/>
                <a:ea typeface="Batang"/>
                <a:cs typeface="Batang"/>
              </a:rPr>
              <a:t>Xem</a:t>
            </a:r>
            <a:r>
              <a:rPr lang="en-GB" altLang="ko-KR" b="1" dirty="0">
                <a:solidFill>
                  <a:srgbClr val="FF0000"/>
                </a:solidFill>
                <a:latin typeface="Times New Roman" pitchFamily="18" charset="0"/>
                <a:ea typeface="Batang"/>
                <a:cs typeface="Batang"/>
              </a:rPr>
              <a:t> </a:t>
            </a:r>
            <a:r>
              <a:rPr lang="en-GB" altLang="ko-KR" b="1" dirty="0" err="1">
                <a:solidFill>
                  <a:srgbClr val="FF0000"/>
                </a:solidFill>
                <a:latin typeface="Times New Roman" pitchFamily="18" charset="0"/>
                <a:ea typeface="Batang"/>
                <a:cs typeface="Batang"/>
              </a:rPr>
              <a:t>thông</a:t>
            </a:r>
            <a:r>
              <a:rPr lang="en-GB" altLang="ko-KR" b="1" dirty="0">
                <a:solidFill>
                  <a:srgbClr val="FF0000"/>
                </a:solidFill>
                <a:latin typeface="Times New Roman" pitchFamily="18" charset="0"/>
                <a:ea typeface="Batang"/>
                <a:cs typeface="Batang"/>
              </a:rPr>
              <a:t> tin </a:t>
            </a:r>
            <a:r>
              <a:rPr lang="en-GB" altLang="ko-KR" b="1" dirty="0" err="1">
                <a:solidFill>
                  <a:srgbClr val="FF0000"/>
                </a:solidFill>
                <a:latin typeface="Times New Roman" pitchFamily="18" charset="0"/>
                <a:ea typeface="Batang"/>
                <a:cs typeface="Batang"/>
              </a:rPr>
              <a:t>các</a:t>
            </a:r>
            <a:r>
              <a:rPr lang="en-GB" altLang="ko-KR" b="1" dirty="0">
                <a:solidFill>
                  <a:srgbClr val="FF0000"/>
                </a:solidFill>
                <a:latin typeface="Times New Roman" pitchFamily="18" charset="0"/>
                <a:ea typeface="Batang"/>
                <a:cs typeface="Batang"/>
              </a:rPr>
              <a:t> </a:t>
            </a:r>
            <a:r>
              <a:rPr lang="en-GB" altLang="ko-KR" b="1" dirty="0" err="1">
                <a:solidFill>
                  <a:srgbClr val="FF0000"/>
                </a:solidFill>
                <a:latin typeface="Times New Roman" pitchFamily="18" charset="0"/>
                <a:ea typeface="Batang"/>
                <a:cs typeface="Batang"/>
              </a:rPr>
              <a:t>chỉ</a:t>
            </a:r>
            <a:r>
              <a:rPr lang="en-GB" altLang="ko-KR" b="1" dirty="0">
                <a:solidFill>
                  <a:srgbClr val="FF0000"/>
                </a:solidFill>
                <a:latin typeface="Times New Roman" pitchFamily="18" charset="0"/>
                <a:ea typeface="Batang"/>
                <a:cs typeface="Batang"/>
              </a:rPr>
              <a:t> </a:t>
            </a:r>
            <a:r>
              <a:rPr lang="en-GB" altLang="ko-KR" b="1" dirty="0" err="1">
                <a:solidFill>
                  <a:srgbClr val="FF0000"/>
                </a:solidFill>
                <a:latin typeface="Times New Roman" pitchFamily="18" charset="0"/>
                <a:ea typeface="Batang"/>
                <a:cs typeface="Batang"/>
              </a:rPr>
              <a:t>mục</a:t>
            </a:r>
            <a:r>
              <a:rPr lang="en-GB" altLang="ko-KR" b="1" dirty="0">
                <a:solidFill>
                  <a:srgbClr val="FF0000"/>
                </a:solidFill>
                <a:latin typeface="Times New Roman" pitchFamily="18" charset="0"/>
                <a:ea typeface="Batang"/>
                <a:cs typeface="Batang"/>
              </a:rPr>
              <a:t> </a:t>
            </a:r>
            <a:r>
              <a:rPr lang="en-GB" altLang="ko-KR" b="1" dirty="0" err="1">
                <a:solidFill>
                  <a:srgbClr val="FF0000"/>
                </a:solidFill>
                <a:latin typeface="Times New Roman" pitchFamily="18" charset="0"/>
                <a:ea typeface="Batang"/>
                <a:cs typeface="Batang"/>
              </a:rPr>
              <a:t>trên</a:t>
            </a:r>
            <a:r>
              <a:rPr lang="en-GB" altLang="ko-KR" b="1" dirty="0">
                <a:solidFill>
                  <a:srgbClr val="FF0000"/>
                </a:solidFill>
                <a:latin typeface="Times New Roman" pitchFamily="18" charset="0"/>
                <a:ea typeface="Batang"/>
                <a:cs typeface="Batang"/>
              </a:rPr>
              <a:t> 1 </a:t>
            </a:r>
            <a:r>
              <a:rPr lang="en-GB" altLang="ko-KR" b="1" dirty="0" err="1">
                <a:solidFill>
                  <a:srgbClr val="FF0000"/>
                </a:solidFill>
                <a:latin typeface="Times New Roman" pitchFamily="18" charset="0"/>
                <a:ea typeface="Batang"/>
                <a:cs typeface="Batang"/>
              </a:rPr>
              <a:t>bảng</a:t>
            </a:r>
            <a:r>
              <a:rPr lang="en-GB" altLang="ko-KR" b="1" dirty="0">
                <a:solidFill>
                  <a:srgbClr val="FF0000"/>
                </a:solidFill>
                <a:latin typeface="Times New Roman" pitchFamily="18" charset="0"/>
                <a:ea typeface="Batang"/>
                <a:cs typeface="Batang"/>
              </a:rPr>
              <a:t>:</a:t>
            </a:r>
          </a:p>
          <a:p>
            <a:pPr algn="just">
              <a:spcBef>
                <a:spcPct val="0"/>
              </a:spcBef>
              <a:buClr>
                <a:schemeClr val="folHlink"/>
              </a:buClr>
              <a:buSzTx/>
              <a:buNone/>
            </a:pPr>
            <a:r>
              <a:rPr lang="en-US" altLang="ko-KR" dirty="0">
                <a:solidFill>
                  <a:schemeClr val="hlink"/>
                </a:solidFill>
                <a:latin typeface="Times New Roman" pitchFamily="18" charset="0"/>
                <a:ea typeface="Gulim"/>
                <a:cs typeface="Gulim"/>
              </a:rPr>
              <a:t>		</a:t>
            </a:r>
            <a:r>
              <a:rPr lang="en-US" altLang="ko-KR" b="1" dirty="0" err="1">
                <a:latin typeface="Times New Roman" pitchFamily="18" charset="0"/>
                <a:ea typeface="Gulim"/>
                <a:cs typeface="Gulim"/>
              </a:rPr>
              <a:t>sp_helpindex</a:t>
            </a:r>
            <a:r>
              <a:rPr lang="en-US" altLang="ko-KR" b="1" dirty="0">
                <a:latin typeface="Times New Roman" pitchFamily="18" charset="0"/>
                <a:ea typeface="Gulim"/>
                <a:cs typeface="Gulim"/>
              </a:rPr>
              <a:t> &lt;</a:t>
            </a:r>
            <a:r>
              <a:rPr lang="en-US" altLang="ko-KR" b="1" dirty="0" err="1">
                <a:latin typeface="Times New Roman" pitchFamily="18" charset="0"/>
                <a:ea typeface="Gulim"/>
                <a:cs typeface="Gulim"/>
              </a:rPr>
              <a:t>Table_name</a:t>
            </a:r>
            <a:r>
              <a:rPr lang="en-US" altLang="ko-KR" b="1" dirty="0">
                <a:latin typeface="Times New Roman" pitchFamily="18" charset="0"/>
                <a:ea typeface="Gulim"/>
                <a:cs typeface="Gulim"/>
              </a:rPr>
              <a:t>&gt;</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18</a:t>
            </a:fld>
            <a:endParaRPr lang="en-US"/>
          </a:p>
        </p:txBody>
      </p:sp>
    </p:spTree>
    <p:extLst>
      <p:ext uri="{BB962C8B-B14F-4D97-AF65-F5344CB8AC3E}">
        <p14:creationId xmlns:p14="http://schemas.microsoft.com/office/powerpoint/2010/main" val="551905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normAutofit lnSpcReduction="10000"/>
          </a:bodyPr>
          <a:lstStyle/>
          <a:p>
            <a:pPr algn="just">
              <a:spcBef>
                <a:spcPct val="0"/>
              </a:spcBef>
              <a:buClr>
                <a:schemeClr val="folHlink"/>
              </a:buClr>
              <a:buFont typeface="Wingdings" panose="05000000000000000000" pitchFamily="2" charset="2"/>
              <a:buChar char="v"/>
            </a:pPr>
            <a:r>
              <a:rPr lang="en-US" altLang="en-US" b="1" dirty="0">
                <a:solidFill>
                  <a:schemeClr val="tx2"/>
                </a:solidFill>
                <a:latin typeface="Tahoma" pitchFamily="34" charset="0"/>
              </a:rPr>
              <a:t> </a:t>
            </a:r>
            <a:r>
              <a:rPr lang="en-US" altLang="en-US" b="1" dirty="0" err="1">
                <a:solidFill>
                  <a:schemeClr val="tx2"/>
                </a:solidFill>
                <a:latin typeface="Tahoma" pitchFamily="34" charset="0"/>
              </a:rPr>
              <a:t>Ứng</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dụng</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chỉ</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mục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trong</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tìm</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kiếm</a:t>
            </a:r>
            <a:r>
              <a:rPr lang="en-US" altLang="en-US" b="1" dirty="0">
                <a:solidFill>
                  <a:schemeClr val="tx2"/>
                </a:solidFill>
                <a:latin typeface="Tahoma" pitchFamily="34" charset="0"/>
              </a:rPr>
              <a:t/>
            </a:r>
            <a:br>
              <a:rPr lang="en-US" altLang="en-US" b="1" dirty="0">
                <a:solidFill>
                  <a:schemeClr val="tx2"/>
                </a:solidFill>
                <a:latin typeface="Tahoma" pitchFamily="34" charset="0"/>
              </a:rPr>
            </a:br>
            <a:endParaRPr lang="en-US" altLang="ko-KR" dirty="0">
              <a:latin typeface="Times New Roman" pitchFamily="18" charset="0"/>
              <a:ea typeface="Gulim"/>
              <a:cs typeface="Gulim"/>
            </a:endParaRPr>
          </a:p>
          <a:p>
            <a:pPr algn="just">
              <a:spcBef>
                <a:spcPct val="0"/>
              </a:spcBef>
              <a:buClr>
                <a:schemeClr val="folHlink"/>
              </a:buClr>
            </a:pPr>
            <a:r>
              <a:rPr lang="en-US" altLang="ko-KR" dirty="0">
                <a:latin typeface="Times New Roman" pitchFamily="18" charset="0"/>
                <a:ea typeface="Gulim"/>
                <a:cs typeface="Gulim"/>
              </a:rPr>
              <a:t>SQL Server </a:t>
            </a:r>
            <a:r>
              <a:rPr lang="en-US" altLang="ko-KR" dirty="0" err="1">
                <a:latin typeface="Times New Roman" pitchFamily="18" charset="0"/>
                <a:ea typeface="Gulim"/>
                <a:cs typeface="Gulim"/>
              </a:rPr>
              <a:t>sử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kỹ</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thuật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tối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ưu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chọn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tốt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thực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bao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gồm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Kỹ</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thuật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tối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ưu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bắt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buộc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tối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ưu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chọn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cụ</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a:t>
            </a:r>
          </a:p>
          <a:p>
            <a:pPr algn="just">
              <a:spcBef>
                <a:spcPct val="0"/>
              </a:spcBef>
              <a:buClr>
                <a:schemeClr val="folHlink"/>
              </a:buClr>
            </a:pPr>
            <a:r>
              <a:rPr lang="en-US" altLang="ko-KR" dirty="0" err="1">
                <a:latin typeface="Times New Roman" pitchFamily="18" charset="0"/>
                <a:ea typeface="Batang"/>
                <a:cs typeface="Batang"/>
              </a:rPr>
              <a:t>C</a:t>
            </a:r>
            <a:r>
              <a:rPr lang="en-US" altLang="ko-KR" dirty="0" err="1">
                <a:latin typeface="Times New Roman" pitchFamily="18" charset="0"/>
                <a:ea typeface="Gulim"/>
                <a:cs typeface="Gulim"/>
              </a:rPr>
              <a:t>ú</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pháp</a:t>
            </a:r>
            <a:r>
              <a:rPr lang="en-US" altLang="ko-KR" dirty="0">
                <a:latin typeface="Times New Roman" pitchFamily="18" charset="0"/>
                <a:ea typeface="Batang"/>
                <a:cs typeface="Batang"/>
              </a:rPr>
              <a:t>:</a:t>
            </a:r>
          </a:p>
          <a:p>
            <a:pPr algn="just">
              <a:spcBef>
                <a:spcPct val="0"/>
              </a:spcBef>
              <a:buClr>
                <a:schemeClr val="folHlink"/>
              </a:buClr>
              <a:buSzTx/>
              <a:buNone/>
            </a:pPr>
            <a:r>
              <a:rPr lang="en-US" altLang="ko-KR" dirty="0">
                <a:latin typeface="Times New Roman" pitchFamily="18" charset="0"/>
                <a:ea typeface="Batang"/>
                <a:cs typeface="Batang"/>
              </a:rPr>
              <a:t>		</a:t>
            </a:r>
            <a:r>
              <a:rPr lang="en-US" altLang="ko-KR" dirty="0">
                <a:latin typeface="Times New Roman" pitchFamily="18" charset="0"/>
                <a:ea typeface="Gulim"/>
                <a:cs typeface="Gulim"/>
              </a:rPr>
              <a:t>(INDEX=</a:t>
            </a:r>
            <a:r>
              <a:rPr lang="en-US" altLang="ko-KR" dirty="0" err="1">
                <a:latin typeface="Times New Roman" pitchFamily="18" charset="0"/>
                <a:ea typeface="Gulim"/>
                <a:cs typeface="Gulim"/>
              </a:rPr>
              <a:t>index_name</a:t>
            </a:r>
            <a:r>
              <a:rPr lang="en-US" altLang="ko-KR" dirty="0">
                <a:latin typeface="Times New Roman" pitchFamily="18" charset="0"/>
                <a:ea typeface="Gulim"/>
                <a:cs typeface="Gulim"/>
              </a:rPr>
              <a:t>)</a:t>
            </a:r>
            <a:r>
              <a:rPr lang="en-US" altLang="ko-KR" dirty="0">
                <a:latin typeface="Times New Roman" pitchFamily="18" charset="0"/>
                <a:ea typeface="Batang"/>
                <a:cs typeface="Batang"/>
              </a:rPr>
              <a:t> </a:t>
            </a:r>
          </a:p>
          <a:p>
            <a:pPr algn="just">
              <a:spcBef>
                <a:spcPct val="0"/>
              </a:spcBef>
              <a:buClr>
                <a:schemeClr val="folHlink"/>
              </a:buClr>
            </a:pPr>
            <a:r>
              <a:rPr lang="en-US" altLang="ko-KR" dirty="0" err="1">
                <a:latin typeface="Times New Roman" pitchFamily="18" charset="0"/>
                <a:ea typeface="Batang"/>
                <a:cs typeface="Batang"/>
              </a:rPr>
              <a:t>V</a:t>
            </a:r>
            <a:r>
              <a:rPr lang="en-US" altLang="ko-KR" dirty="0" err="1">
                <a:latin typeface="Times New Roman" pitchFamily="18" charset="0"/>
                <a:ea typeface="Gulim"/>
                <a:cs typeface="Gulim"/>
              </a:rPr>
              <a:t>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a:t>
            </a:r>
            <a:r>
              <a:rPr lang="en-US" altLang="ko-KR" dirty="0">
                <a:latin typeface="Times New Roman" pitchFamily="18" charset="0"/>
                <a:ea typeface="Batang"/>
                <a:cs typeface="Batang"/>
              </a:rPr>
              <a:t>:</a:t>
            </a:r>
          </a:p>
          <a:p>
            <a:pPr>
              <a:spcBef>
                <a:spcPct val="0"/>
              </a:spcBef>
              <a:buClr>
                <a:schemeClr val="folHlink"/>
              </a:buClr>
              <a:buSzTx/>
              <a:buNone/>
            </a:pPr>
            <a:r>
              <a:rPr lang="en-GB" altLang="ko-KR" dirty="0">
                <a:solidFill>
                  <a:schemeClr val="hlink"/>
                </a:solidFill>
                <a:latin typeface="Times New Roman" pitchFamily="18" charset="0"/>
                <a:ea typeface="Gulim"/>
                <a:cs typeface="Gulim"/>
              </a:rPr>
              <a:t>	</a:t>
            </a:r>
            <a:r>
              <a:rPr lang="en-GB" altLang="ko-KR" dirty="0">
                <a:latin typeface="Times New Roman" pitchFamily="18" charset="0"/>
                <a:ea typeface="Gulim"/>
                <a:cs typeface="Gulim"/>
              </a:rPr>
              <a:t>SELECT * FROM sales [</a:t>
            </a:r>
            <a:r>
              <a:rPr lang="en-GB" altLang="ko-KR" b="1" dirty="0">
                <a:solidFill>
                  <a:srgbClr val="FF0000"/>
                </a:solidFill>
                <a:latin typeface="Times New Roman" pitchFamily="18" charset="0"/>
                <a:ea typeface="Gulim"/>
                <a:cs typeface="Gulim"/>
              </a:rPr>
              <a:t>with</a:t>
            </a:r>
            <a:r>
              <a:rPr lang="en-GB" altLang="ko-KR" dirty="0">
                <a:latin typeface="Times New Roman" pitchFamily="18" charset="0"/>
                <a:ea typeface="Gulim"/>
                <a:cs typeface="Gulim"/>
              </a:rPr>
              <a:t> (</a:t>
            </a:r>
            <a:r>
              <a:rPr lang="en-GB" altLang="ko-KR" b="1" dirty="0">
                <a:solidFill>
                  <a:schemeClr val="accent2"/>
                </a:solidFill>
                <a:latin typeface="Times New Roman" pitchFamily="18" charset="0"/>
                <a:ea typeface="Gulim"/>
                <a:cs typeface="Gulim"/>
              </a:rPr>
              <a:t>INDEX =</a:t>
            </a:r>
            <a:r>
              <a:rPr lang="en-GB" altLang="ko-KR" b="1" dirty="0" err="1">
                <a:solidFill>
                  <a:schemeClr val="accent2"/>
                </a:solidFill>
                <a:latin typeface="Times New Roman" pitchFamily="18" charset="0"/>
                <a:ea typeface="Gulim"/>
                <a:cs typeface="Gulim"/>
              </a:rPr>
              <a:t>nclindx_ordnum</a:t>
            </a:r>
            <a:r>
              <a:rPr lang="en-GB" altLang="ko-KR" dirty="0">
                <a:latin typeface="Times New Roman" pitchFamily="18" charset="0"/>
                <a:ea typeface="Gulim"/>
                <a:cs typeface="Gulim"/>
              </a:rPr>
              <a:t>)] </a:t>
            </a:r>
            <a:endParaRPr lang="en-GB" altLang="ko-KR" dirty="0">
              <a:latin typeface="Times New Roman" pitchFamily="18" charset="0"/>
              <a:ea typeface="Batang"/>
              <a:cs typeface="Batang"/>
            </a:endParaRPr>
          </a:p>
          <a:p>
            <a:pPr>
              <a:spcBef>
                <a:spcPct val="0"/>
              </a:spcBef>
              <a:buClr>
                <a:schemeClr val="folHlink"/>
              </a:buClr>
              <a:buSzTx/>
              <a:buNone/>
            </a:pPr>
            <a:r>
              <a:rPr lang="en-US" altLang="ko-KR" dirty="0">
                <a:latin typeface="Times New Roman" pitchFamily="18" charset="0"/>
                <a:ea typeface="Gulim"/>
                <a:cs typeface="Gulim"/>
              </a:rPr>
              <a:t>		WHERE </a:t>
            </a:r>
            <a:r>
              <a:rPr lang="en-US" altLang="ko-KR" dirty="0" err="1">
                <a:latin typeface="Times New Roman" pitchFamily="18" charset="0"/>
                <a:ea typeface="Gulim"/>
                <a:cs typeface="Gulim"/>
              </a:rPr>
              <a:t>ord_num</a:t>
            </a:r>
            <a:r>
              <a:rPr lang="en-US" altLang="ko-KR" dirty="0">
                <a:latin typeface="Times New Roman" pitchFamily="18" charset="0"/>
                <a:ea typeface="Gulim"/>
                <a:cs typeface="Gulim"/>
              </a:rPr>
              <a:t> = ‘P3087a’</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19</a:t>
            </a:fld>
            <a:endParaRPr lang="en-US"/>
          </a:p>
        </p:txBody>
      </p:sp>
    </p:spTree>
    <p:extLst>
      <p:ext uri="{BB962C8B-B14F-4D97-AF65-F5344CB8AC3E}">
        <p14:creationId xmlns:p14="http://schemas.microsoft.com/office/powerpoint/2010/main" val="2511597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dirty="0" err="1"/>
              <a:t>Nội</a:t>
            </a:r>
            <a:r>
              <a:rPr lang="en-US" dirty="0"/>
              <a:t>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smtClean="0"/>
              <a:pPr/>
              <a:t>2</a:t>
            </a:fld>
            <a:endParaRPr lang="en-US"/>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2019299"/>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pPr>
              <a:r>
                <a:rPr lang="en-US" altLang="en-US" sz="2000" b="1" dirty="0" err="1">
                  <a:solidFill>
                    <a:schemeClr val="tx2"/>
                  </a:solidFill>
                  <a:latin typeface="Tahoma" pitchFamily="34" charset="0"/>
                </a:rPr>
                <a:t>Định</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nghĩa</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và</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tác</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dụng</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chỉ</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mục</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35255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Mục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tiêu</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bài</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học</a:t>
              </a:r>
              <a:endParaRPr lang="en-US" sz="2000" b="1" dirty="0">
                <a:solidFill>
                  <a:srgbClr val="606060"/>
                </a:solidFill>
                <a:latin typeface="Tahoma" pitchFamily="34" charset="0"/>
                <a:cs typeface="Tahoma" pitchFamily="34" charset="0"/>
              </a:endParaRP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705098"/>
            <a:ext cx="7543800" cy="548407"/>
            <a:chOff x="762000" y="1905000"/>
            <a:chExt cx="7543800" cy="547530"/>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49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fontAlgn="auto" hangingPunct="1">
                <a:lnSpc>
                  <a:spcPct val="150000"/>
                </a:lnSpc>
                <a:spcBef>
                  <a:spcPts val="0"/>
                </a:spcBef>
                <a:spcAft>
                  <a:spcPts val="0"/>
                </a:spcAft>
                <a:defRP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2747222"/>
            <a:ext cx="7696200" cy="1408745"/>
            <a:chOff x="762000" y="1262352"/>
            <a:chExt cx="7696200" cy="1406491"/>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70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err="1">
                  <a:solidFill>
                    <a:schemeClr val="tx2"/>
                  </a:solidFill>
                  <a:latin typeface="Tahoma" pitchFamily="34" charset="0"/>
                </a:rPr>
                <a:t>Chỉ</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mục</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toàn</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văn</a:t>
              </a:r>
              <a:r>
                <a:rPr lang="en-US" altLang="en-US" sz="2000" b="1" dirty="0">
                  <a:solidFill>
                    <a:schemeClr val="tx2"/>
                  </a:solidFill>
                  <a:latin typeface="Tahoma" pitchFamily="34" charset="0"/>
                </a:rPr>
                <a:t> (Full-text)</a:t>
              </a:r>
              <a:br>
                <a:rPr lang="en-US" altLang="en-US" sz="2000" b="1" dirty="0">
                  <a:solidFill>
                    <a:schemeClr val="tx2"/>
                  </a:solidFill>
                  <a:latin typeface="Tahoma" pitchFamily="34" charset="0"/>
                </a:rPr>
              </a:br>
              <a:endParaRPr lang="en-US" sz="2000" b="1" dirty="0">
                <a:solidFill>
                  <a:srgbClr val="606060"/>
                </a:solidFill>
                <a:latin typeface="Tahoma" pitchFamily="34" charset="0"/>
                <a:cs typeface="Tahoma" pitchFamily="34" charset="0"/>
              </a:endParaRP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dirty="0">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524000" y="1262352"/>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err="1">
                  <a:solidFill>
                    <a:schemeClr val="tx2"/>
                  </a:solidFill>
                  <a:latin typeface="Tahoma" pitchFamily="34" charset="0"/>
                </a:rPr>
                <a:t>Chỉ</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mục</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thông</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thường</a:t>
              </a:r>
              <a:endParaRPr lang="en-US" sz="2000" b="1" dirty="0">
                <a:solidFill>
                  <a:srgbClr val="606060"/>
                </a:solidFill>
                <a:latin typeface="Tahoma" pitchFamily="34" charset="0"/>
                <a:cs typeface="Tahoma" pitchFamily="34" charset="0"/>
              </a:endParaRPr>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407670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smtClean="0">
                  <a:solidFill>
                    <a:srgbClr val="606060"/>
                  </a:solidFill>
                  <a:latin typeface="Tahoma" pitchFamily="34" charset="0"/>
                  <a:cs typeface="Tahoma" pitchFamily="34" charset="0"/>
                </a:rPr>
                <a:t>Một</a:t>
              </a:r>
              <a:r>
                <a:rPr lang="en-US" sz="2000" b="1" dirty="0" smtClean="0">
                  <a:solidFill>
                    <a:srgbClr val="606060"/>
                  </a:solidFill>
                  <a:latin typeface="Tahoma" pitchFamily="34" charset="0"/>
                  <a:cs typeface="Tahoma" pitchFamily="34" charset="0"/>
                </a:rPr>
                <a:t> </a:t>
              </a:r>
              <a:r>
                <a:rPr lang="en-US" sz="2000" b="1" dirty="0" err="1" smtClean="0">
                  <a:solidFill>
                    <a:srgbClr val="606060"/>
                  </a:solidFill>
                  <a:latin typeface="Tahoma" pitchFamily="34" charset="0"/>
                  <a:cs typeface="Tahoma" pitchFamily="34" charset="0"/>
                </a:rPr>
                <a:t>số</a:t>
              </a:r>
              <a:r>
                <a:rPr lang="en-US" sz="2000" b="1" dirty="0" smtClean="0">
                  <a:solidFill>
                    <a:srgbClr val="606060"/>
                  </a:solidFill>
                  <a:latin typeface="Tahoma" pitchFamily="34" charset="0"/>
                  <a:cs typeface="Tahoma" pitchFamily="34" charset="0"/>
                </a:rPr>
                <a:t> </a:t>
              </a:r>
              <a:r>
                <a:rPr lang="en-US" sz="2000" b="1" dirty="0" err="1" smtClean="0">
                  <a:solidFill>
                    <a:srgbClr val="606060"/>
                  </a:solidFill>
                  <a:latin typeface="Tahoma" pitchFamily="34" charset="0"/>
                  <a:cs typeface="Tahoma" pitchFamily="34" charset="0"/>
                </a:rPr>
                <a:t>câu</a:t>
              </a:r>
              <a:r>
                <a:rPr lang="en-US" sz="2000" b="1" dirty="0" smtClean="0">
                  <a:solidFill>
                    <a:srgbClr val="606060"/>
                  </a:solidFill>
                  <a:latin typeface="Tahoma" pitchFamily="34" charset="0"/>
                  <a:cs typeface="Tahoma" pitchFamily="34" charset="0"/>
                </a:rPr>
                <a:t> </a:t>
              </a:r>
              <a:r>
                <a:rPr lang="en-US" sz="2000" b="1" dirty="0" err="1" smtClean="0">
                  <a:solidFill>
                    <a:srgbClr val="606060"/>
                  </a:solidFill>
                  <a:latin typeface="Tahoma" pitchFamily="34" charset="0"/>
                  <a:cs typeface="Tahoma" pitchFamily="34" charset="0"/>
                </a:rPr>
                <a:t>hỏi</a:t>
              </a:r>
              <a:r>
                <a:rPr lang="en-US" sz="2000" b="1" dirty="0" smtClean="0">
                  <a:solidFill>
                    <a:srgbClr val="606060"/>
                  </a:solidFill>
                  <a:latin typeface="Tahoma" pitchFamily="34" charset="0"/>
                  <a:cs typeface="Tahoma" pitchFamily="34" charset="0"/>
                </a:rPr>
                <a:t> </a:t>
              </a:r>
              <a:r>
                <a:rPr lang="en-US" sz="2000" b="1" dirty="0" err="1" smtClean="0">
                  <a:solidFill>
                    <a:srgbClr val="606060"/>
                  </a:solidFill>
                  <a:latin typeface="Tahoma" pitchFamily="34" charset="0"/>
                  <a:cs typeface="Tahoma" pitchFamily="34" charset="0"/>
                </a:rPr>
                <a:t>trắc</a:t>
              </a:r>
              <a:r>
                <a:rPr lang="en-US" sz="2000" b="1" dirty="0" smtClean="0">
                  <a:solidFill>
                    <a:srgbClr val="606060"/>
                  </a:solidFill>
                  <a:latin typeface="Tahoma" pitchFamily="34" charset="0"/>
                  <a:cs typeface="Tahoma" pitchFamily="34" charset="0"/>
                </a:rPr>
                <a:t> </a:t>
              </a:r>
              <a:r>
                <a:rPr lang="en-US" sz="2000" b="1" dirty="0" err="1" smtClean="0">
                  <a:solidFill>
                    <a:srgbClr val="606060"/>
                  </a:solidFill>
                  <a:latin typeface="Tahoma" pitchFamily="34" charset="0"/>
                  <a:cs typeface="Tahoma" pitchFamily="34" charset="0"/>
                </a:rPr>
                <a:t>nghiệm</a:t>
              </a:r>
              <a:endParaRPr lang="en-US" sz="2000" b="1" dirty="0">
                <a:solidFill>
                  <a:srgbClr val="606060"/>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0" name="Group 70">
            <a:extLst>
              <a:ext uri="{FF2B5EF4-FFF2-40B4-BE49-F238E27FC236}">
                <a16:creationId xmlns:a16="http://schemas.microsoft.com/office/drawing/2014/main" id="{6E7DD59A-7148-402E-9B9F-CC42B01B0663}"/>
              </a:ext>
            </a:extLst>
          </p:cNvPr>
          <p:cNvGrpSpPr>
            <a:grpSpLocks/>
          </p:cNvGrpSpPr>
          <p:nvPr/>
        </p:nvGrpSpPr>
        <p:grpSpPr bwMode="auto">
          <a:xfrm>
            <a:off x="685800" y="4781550"/>
            <a:ext cx="7543800" cy="476250"/>
            <a:chOff x="762000" y="1905000"/>
            <a:chExt cx="7543800" cy="475488"/>
          </a:xfrm>
        </p:grpSpPr>
        <p:sp>
          <p:nvSpPr>
            <p:cNvPr id="51"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rgbClr val="606060"/>
                  </a:solidFill>
                  <a:latin typeface="Tahoma" pitchFamily="34" charset="0"/>
                  <a:cs typeface="Tahoma" pitchFamily="34" charset="0"/>
                </a:rPr>
                <a:t>Tổng kết bài học</a:t>
              </a:r>
            </a:p>
          </p:txBody>
        </p:sp>
        <p:grpSp>
          <p:nvGrpSpPr>
            <p:cNvPr id="52"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53"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328787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normAutofit fontScale="85000" lnSpcReduction="20000"/>
          </a:bodyPr>
          <a:lstStyle/>
          <a:p>
            <a:pPr>
              <a:spcBef>
                <a:spcPct val="0"/>
              </a:spcBef>
              <a:buClr>
                <a:schemeClr val="folHlink"/>
              </a:buClr>
              <a:buFont typeface="Wingdings" panose="05000000000000000000" pitchFamily="2" charset="2"/>
              <a:buChar char="v"/>
            </a:pPr>
            <a:r>
              <a:rPr lang="en-US" altLang="en-US" sz="2800" b="1" dirty="0" err="1">
                <a:solidFill>
                  <a:schemeClr val="tx2"/>
                </a:solidFill>
                <a:latin typeface="Tahoma" pitchFamily="34" charset="0"/>
              </a:rPr>
              <a:t>Xoá</a:t>
            </a:r>
            <a:r>
              <a:rPr lang="en-US" altLang="en-US" sz="2800" b="1" dirty="0">
                <a:solidFill>
                  <a:schemeClr val="tx2"/>
                </a:solidFill>
                <a:latin typeface="Tahoma" pitchFamily="34" charset="0"/>
              </a:rPr>
              <a:t> </a:t>
            </a:r>
            <a:r>
              <a:rPr lang="en-US" altLang="en-US" sz="2800" b="1" dirty="0" err="1">
                <a:solidFill>
                  <a:schemeClr val="tx2"/>
                </a:solidFill>
                <a:latin typeface="Tahoma" pitchFamily="34" charset="0"/>
              </a:rPr>
              <a:t>các</a:t>
            </a:r>
            <a:r>
              <a:rPr lang="en-US" altLang="en-US" sz="2800" b="1" dirty="0">
                <a:solidFill>
                  <a:schemeClr val="tx2"/>
                </a:solidFill>
                <a:latin typeface="Tahoma" pitchFamily="34" charset="0"/>
              </a:rPr>
              <a:t> </a:t>
            </a:r>
            <a:r>
              <a:rPr lang="en-US" altLang="en-US" sz="2800" b="1" dirty="0" err="1">
                <a:solidFill>
                  <a:schemeClr val="tx2"/>
                </a:solidFill>
                <a:latin typeface="Tahoma" pitchFamily="34" charset="0"/>
              </a:rPr>
              <a:t>chỉ</a:t>
            </a:r>
            <a:r>
              <a:rPr lang="en-US" altLang="en-US" sz="2800" b="1" dirty="0">
                <a:solidFill>
                  <a:schemeClr val="tx2"/>
                </a:solidFill>
                <a:latin typeface="Tahoma" pitchFamily="34" charset="0"/>
              </a:rPr>
              <a:t> </a:t>
            </a:r>
            <a:r>
              <a:rPr lang="en-US" altLang="en-US" sz="2800" b="1" dirty="0" err="1">
                <a:solidFill>
                  <a:schemeClr val="tx2"/>
                </a:solidFill>
                <a:latin typeface="Tahoma" pitchFamily="34" charset="0"/>
              </a:rPr>
              <a:t>mục</a:t>
            </a:r>
            <a:r>
              <a:rPr lang="en-US" altLang="en-US" sz="2800" b="1" dirty="0">
                <a:solidFill>
                  <a:schemeClr val="tx2"/>
                </a:solidFill>
                <a:latin typeface="Tahoma" pitchFamily="34" charset="0"/>
              </a:rPr>
              <a:t/>
            </a:r>
            <a:br>
              <a:rPr lang="en-US" altLang="en-US" sz="2800" b="1" dirty="0">
                <a:solidFill>
                  <a:schemeClr val="tx2"/>
                </a:solidFill>
                <a:latin typeface="Tahoma" pitchFamily="34" charset="0"/>
              </a:rPr>
            </a:br>
            <a:endParaRPr lang="en-GB" altLang="ko-KR" sz="2800" dirty="0">
              <a:latin typeface="Times New Roman" pitchFamily="18" charset="0"/>
              <a:ea typeface="Batang"/>
              <a:cs typeface="Batang"/>
            </a:endParaRPr>
          </a:p>
          <a:p>
            <a:pPr algn="just">
              <a:spcBef>
                <a:spcPct val="0"/>
              </a:spcBef>
              <a:buClr>
                <a:schemeClr val="folHlink"/>
              </a:buClr>
            </a:pPr>
            <a:r>
              <a:rPr lang="en-GB" altLang="ko-KR" dirty="0" err="1">
                <a:latin typeface="Times New Roman" pitchFamily="18" charset="0"/>
                <a:ea typeface="Batang"/>
                <a:cs typeface="Batang"/>
              </a:rPr>
              <a:t>C</a:t>
            </a:r>
            <a:r>
              <a:rPr lang="en-GB" altLang="ko-KR" dirty="0" err="1">
                <a:latin typeface="Times New Roman" pitchFamily="18" charset="0"/>
                <a:ea typeface="Gulim"/>
                <a:cs typeface="Gulim"/>
              </a:rPr>
              <a:t>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chỉ</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mục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không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còn</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cần</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thiết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có</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thể</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bị</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xoá</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khỏi</a:t>
            </a:r>
            <a:r>
              <a:rPr lang="en-GB" altLang="ko-KR" dirty="0">
                <a:latin typeface="Times New Roman" pitchFamily="18" charset="0"/>
                <a:ea typeface="Gulim"/>
                <a:cs typeface="Gulim"/>
              </a:rPr>
              <a:t> CSDL </a:t>
            </a:r>
            <a:r>
              <a:rPr lang="en-GB" altLang="ko-KR" dirty="0" err="1">
                <a:latin typeface="Times New Roman" pitchFamily="18" charset="0"/>
                <a:ea typeface="Gulim"/>
                <a:cs typeface="Gulim"/>
              </a:rPr>
              <a:t>để</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giải</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phóng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bộ</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nhớ</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bằng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cách</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sử</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dụng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lệnh</a:t>
            </a:r>
            <a:r>
              <a:rPr lang="en-GB" altLang="ko-KR" dirty="0">
                <a:latin typeface="Times New Roman" pitchFamily="18" charset="0"/>
                <a:ea typeface="Gulim"/>
                <a:cs typeface="Gulim"/>
              </a:rPr>
              <a:t> </a:t>
            </a:r>
            <a:r>
              <a:rPr lang="en-GB" altLang="ko-KR" dirty="0">
                <a:latin typeface="Times New Roman" pitchFamily="18" charset="0"/>
                <a:ea typeface="Batang"/>
                <a:cs typeface="Batang"/>
              </a:rPr>
              <a:t>DROP INDEX. </a:t>
            </a:r>
          </a:p>
          <a:p>
            <a:pPr algn="just">
              <a:spcBef>
                <a:spcPct val="0"/>
              </a:spcBef>
              <a:buClr>
                <a:schemeClr val="folHlink"/>
              </a:buClr>
            </a:pPr>
            <a:r>
              <a:rPr lang="en-GB" altLang="ko-KR" dirty="0" err="1">
                <a:latin typeface="Times New Roman" pitchFamily="18" charset="0"/>
                <a:ea typeface="Batang"/>
                <a:cs typeface="Batang"/>
              </a:rPr>
              <a:t>C</a:t>
            </a:r>
            <a:r>
              <a:rPr lang="en-GB" altLang="ko-KR" dirty="0" err="1">
                <a:latin typeface="Times New Roman" pitchFamily="18" charset="0"/>
                <a:ea typeface="Gulim"/>
                <a:cs typeface="Gulim"/>
              </a:rPr>
              <a:t>ú</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pháp</a:t>
            </a:r>
            <a:r>
              <a:rPr lang="en-GB" altLang="ko-KR" dirty="0">
                <a:latin typeface="Times New Roman" pitchFamily="18" charset="0"/>
                <a:ea typeface="Batang"/>
                <a:cs typeface="Batang"/>
              </a:rPr>
              <a:t>:</a:t>
            </a:r>
          </a:p>
          <a:p>
            <a:pPr algn="just">
              <a:spcBef>
                <a:spcPct val="0"/>
              </a:spcBef>
              <a:buClr>
                <a:schemeClr val="folHlink"/>
              </a:buClr>
              <a:buSzTx/>
              <a:buNone/>
            </a:pPr>
            <a:r>
              <a:rPr lang="en-GB" altLang="ko-KR" dirty="0">
                <a:solidFill>
                  <a:schemeClr val="hlink"/>
                </a:solidFill>
                <a:latin typeface="Times New Roman" pitchFamily="18" charset="0"/>
                <a:ea typeface="Gulim"/>
                <a:cs typeface="Gulim"/>
              </a:rPr>
              <a:t>		</a:t>
            </a:r>
            <a:r>
              <a:rPr lang="en-GB" altLang="ko-KR" dirty="0">
                <a:latin typeface="Times New Roman" pitchFamily="18" charset="0"/>
                <a:ea typeface="Gulim"/>
                <a:cs typeface="Gulim"/>
              </a:rPr>
              <a:t>DROP INDEX </a:t>
            </a:r>
            <a:r>
              <a:rPr lang="en-GB" altLang="ko-KR" dirty="0" err="1">
                <a:latin typeface="Times New Roman" pitchFamily="18" charset="0"/>
                <a:ea typeface="Gulim"/>
                <a:cs typeface="Gulim"/>
              </a:rPr>
              <a:t>table_name.index_name</a:t>
            </a:r>
            <a:endParaRPr lang="en-GB" altLang="ko-KR" dirty="0">
              <a:latin typeface="Times New Roman" pitchFamily="18" charset="0"/>
              <a:ea typeface="Batang"/>
              <a:cs typeface="Batang"/>
            </a:endParaRPr>
          </a:p>
          <a:p>
            <a:pPr algn="just">
              <a:spcBef>
                <a:spcPct val="0"/>
              </a:spcBef>
              <a:buClr>
                <a:schemeClr val="folHlink"/>
              </a:buClr>
              <a:buSzTx/>
              <a:buNone/>
            </a:pPr>
            <a:endParaRPr lang="en-GB" altLang="ko-KR" dirty="0">
              <a:solidFill>
                <a:schemeClr val="hlink"/>
              </a:solidFill>
              <a:latin typeface="Times New Roman" pitchFamily="18" charset="0"/>
              <a:ea typeface="Batang"/>
              <a:cs typeface="Batang"/>
            </a:endParaRPr>
          </a:p>
          <a:p>
            <a:pPr algn="just">
              <a:spcBef>
                <a:spcPct val="0"/>
              </a:spcBef>
              <a:buClr>
                <a:schemeClr val="folHlink"/>
              </a:buClr>
            </a:pPr>
            <a:r>
              <a:rPr lang="en-GB" altLang="ko-KR" dirty="0" err="1">
                <a:latin typeface="Times New Roman" pitchFamily="18" charset="0"/>
                <a:ea typeface="Batang"/>
                <a:cs typeface="Batang"/>
              </a:rPr>
              <a:t>V</a:t>
            </a:r>
            <a:r>
              <a:rPr lang="en-GB" altLang="ko-KR" dirty="0" err="1">
                <a:latin typeface="Times New Roman" pitchFamily="18" charset="0"/>
                <a:ea typeface="Gulim"/>
                <a:cs typeface="Gulim"/>
              </a:rPr>
              <a:t>í</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dụ</a:t>
            </a:r>
            <a:r>
              <a:rPr lang="en-GB" altLang="ko-KR" dirty="0">
                <a:latin typeface="Times New Roman" pitchFamily="18" charset="0"/>
                <a:ea typeface="Batang"/>
                <a:cs typeface="Batang"/>
              </a:rPr>
              <a:t>:</a:t>
            </a:r>
          </a:p>
          <a:p>
            <a:pPr algn="just">
              <a:spcBef>
                <a:spcPct val="0"/>
              </a:spcBef>
              <a:buClr>
                <a:schemeClr val="folHlink"/>
              </a:buClr>
              <a:buSzTx/>
              <a:buNone/>
            </a:pPr>
            <a:r>
              <a:rPr lang="en-GB" altLang="ko-KR" dirty="0">
                <a:solidFill>
                  <a:schemeClr val="hlink"/>
                </a:solidFill>
                <a:latin typeface="Times New Roman" pitchFamily="18" charset="0"/>
                <a:ea typeface="Gulim"/>
                <a:cs typeface="Gulim"/>
              </a:rPr>
              <a:t>		</a:t>
            </a:r>
            <a:r>
              <a:rPr lang="en-GB" altLang="ko-KR" dirty="0">
                <a:latin typeface="Times New Roman" pitchFamily="18" charset="0"/>
                <a:ea typeface="Gulim"/>
                <a:cs typeface="Gulim"/>
              </a:rPr>
              <a:t>DROP INDEX </a:t>
            </a:r>
            <a:r>
              <a:rPr lang="en-GB" altLang="ko-KR" dirty="0" err="1">
                <a:latin typeface="Times New Roman" pitchFamily="18" charset="0"/>
                <a:ea typeface="Gulim"/>
                <a:cs typeface="Gulim"/>
              </a:rPr>
              <a:t>sales.NCLINDX_ordnum</a:t>
            </a:r>
            <a:endParaRPr lang="en-GB" altLang="ko-KR" dirty="0">
              <a:latin typeface="Times New Roman" pitchFamily="18" charset="0"/>
              <a:ea typeface="Batang"/>
              <a:cs typeface="Batang"/>
            </a:endParaRPr>
          </a:p>
          <a:p>
            <a:pPr algn="just">
              <a:spcBef>
                <a:spcPct val="0"/>
              </a:spcBef>
              <a:buClr>
                <a:schemeClr val="folHlink"/>
              </a:buClr>
              <a:buSzTx/>
              <a:buNone/>
            </a:pPr>
            <a:endParaRPr lang="en-GB" altLang="ko-KR"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Gulim"/>
                <a:cs typeface="Gulim"/>
              </a:rPr>
              <a:t>Lệnh</a:t>
            </a:r>
            <a:r>
              <a:rPr lang="en-US" altLang="ko-KR" dirty="0">
                <a:latin typeface="Times New Roman" pitchFamily="18" charset="0"/>
                <a:ea typeface="Gulim"/>
                <a:cs typeface="Gulim"/>
              </a:rPr>
              <a:t> DROP INDEX </a:t>
            </a:r>
            <a:r>
              <a:rPr lang="en-US" altLang="ko-KR" dirty="0" err="1">
                <a:latin typeface="Times New Roman" pitchFamily="18" charset="0"/>
                <a:ea typeface="Gulim"/>
                <a:cs typeface="Gulim"/>
              </a:rPr>
              <a:t>không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áp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số</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bởi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ràng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buộc</a:t>
            </a:r>
            <a:r>
              <a:rPr lang="en-US" altLang="ko-KR" dirty="0">
                <a:latin typeface="Times New Roman" pitchFamily="18" charset="0"/>
                <a:ea typeface="Gulim"/>
                <a:cs typeface="Gulim"/>
              </a:rPr>
              <a:t>  PRIMARY KEY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UNIQUE. </a:t>
            </a:r>
          </a:p>
          <a:p>
            <a:pPr algn="just">
              <a:spcBef>
                <a:spcPct val="0"/>
              </a:spcBef>
              <a:buClr>
                <a:schemeClr val="folHlink"/>
              </a:buClr>
            </a:pPr>
            <a:r>
              <a:rPr lang="en-US" altLang="ko-KR" dirty="0">
                <a:latin typeface="Times New Roman" pitchFamily="18" charset="0"/>
                <a:ea typeface="Gulim"/>
                <a:cs typeface="Gulim"/>
              </a:rPr>
              <a:t>DROP INDEX </a:t>
            </a:r>
            <a:r>
              <a:rPr lang="en-US" altLang="ko-KR" dirty="0" err="1">
                <a:latin typeface="Times New Roman" pitchFamily="18" charset="0"/>
                <a:ea typeface="Gulim"/>
                <a:cs typeface="Gulim"/>
              </a:rPr>
              <a:t>cũng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xoá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hệ</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thống</a:t>
            </a:r>
            <a:r>
              <a:rPr lang="en-US" altLang="ko-KR" dirty="0">
                <a:latin typeface="Times New Roman" pitchFamily="18" charset="0"/>
                <a:ea typeface="Gulim"/>
                <a:cs typeface="Gulim"/>
              </a:rPr>
              <a:t>.</a:t>
            </a:r>
            <a:endParaRPr lang="en-US" altLang="ko-KR" dirty="0">
              <a:latin typeface="Times New Roman" pitchFamily="18" charset="0"/>
              <a:ea typeface="Batang"/>
              <a:cs typeface="Batang"/>
            </a:endParaRPr>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20</a:t>
            </a:fld>
            <a:endParaRPr lang="en-US"/>
          </a:p>
        </p:txBody>
      </p:sp>
    </p:spTree>
    <p:extLst>
      <p:ext uri="{BB962C8B-B14F-4D97-AF65-F5344CB8AC3E}">
        <p14:creationId xmlns:p14="http://schemas.microsoft.com/office/powerpoint/2010/main" val="2050735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21</a:t>
            </a:fld>
            <a:endParaRPr lang="en-US"/>
          </a:p>
        </p:txBody>
      </p:sp>
      <p:sp>
        <p:nvSpPr>
          <p:cNvPr id="7" name="Rectangle 6"/>
          <p:cNvSpPr/>
          <p:nvPr/>
        </p:nvSpPr>
        <p:spPr>
          <a:xfrm>
            <a:off x="914400" y="2413338"/>
            <a:ext cx="6934200" cy="1477328"/>
          </a:xfrm>
          <a:prstGeom prst="rect">
            <a:avLst/>
          </a:prstGeom>
        </p:spPr>
        <p:txBody>
          <a:bodyPr wrap="square">
            <a:spAutoFit/>
          </a:bodyPr>
          <a:lstStyle/>
          <a:p>
            <a:pPr lvl="1">
              <a:spcBef>
                <a:spcPct val="0"/>
              </a:spcBef>
              <a:buClrTx/>
              <a:buFontTx/>
              <a:buNone/>
            </a:pPr>
            <a:r>
              <a:rPr lang="en-US" altLang="en-US" b="1" dirty="0" err="1">
                <a:latin typeface="Tahoma" pitchFamily="34" charset="0"/>
              </a:rPr>
              <a:t>Sử</a:t>
            </a:r>
            <a:r>
              <a:rPr lang="en-US" altLang="en-US" b="1" dirty="0">
                <a:latin typeface="Tahoma" pitchFamily="34" charset="0"/>
              </a:rPr>
              <a:t> </a:t>
            </a:r>
            <a:r>
              <a:rPr lang="en-US" altLang="en-US" b="1" dirty="0" err="1">
                <a:latin typeface="Tahoma" pitchFamily="34" charset="0"/>
              </a:rPr>
              <a:t>dụng</a:t>
            </a:r>
            <a:r>
              <a:rPr lang="en-US" altLang="en-US" b="1" dirty="0">
                <a:latin typeface="Tahoma" pitchFamily="34" charset="0"/>
              </a:rPr>
              <a:t> Database Engine Tuning Advisor</a:t>
            </a:r>
          </a:p>
          <a:p>
            <a:pPr>
              <a:spcBef>
                <a:spcPct val="0"/>
              </a:spcBef>
              <a:buClrTx/>
              <a:buSzTx/>
              <a:buFontTx/>
              <a:buNone/>
            </a:pPr>
            <a:r>
              <a:rPr lang="en-US" altLang="en-US" dirty="0" err="1">
                <a:latin typeface="Tahoma" pitchFamily="34" charset="0"/>
              </a:rPr>
              <a:t>Sử</a:t>
            </a:r>
            <a:r>
              <a:rPr lang="en-US" altLang="en-US" dirty="0">
                <a:latin typeface="Tahoma" pitchFamily="34" charset="0"/>
              </a:rPr>
              <a:t> </a:t>
            </a:r>
            <a:r>
              <a:rPr lang="en-US" altLang="en-US" dirty="0" err="1">
                <a:latin typeface="Tahoma" pitchFamily="34" charset="0"/>
              </a:rPr>
              <a:t>dụng</a:t>
            </a:r>
            <a:r>
              <a:rPr lang="en-US" altLang="en-US" dirty="0">
                <a:latin typeface="Tahoma" pitchFamily="34" charset="0"/>
              </a:rPr>
              <a:t> Database Engine Tuning Advisor (DTA) </a:t>
            </a:r>
            <a:r>
              <a:rPr lang="en-US" altLang="en-US" dirty="0" err="1">
                <a:latin typeface="Tahoma" pitchFamily="34" charset="0"/>
              </a:rPr>
              <a:t>để</a:t>
            </a:r>
            <a:r>
              <a:rPr lang="en-US" altLang="en-US" dirty="0">
                <a:latin typeface="Tahoma" pitchFamily="34" charset="0"/>
              </a:rPr>
              <a:t> </a:t>
            </a:r>
            <a:r>
              <a:rPr lang="en-US" altLang="en-US" dirty="0" err="1">
                <a:latin typeface="Tahoma" pitchFamily="34" charset="0"/>
              </a:rPr>
              <a:t>biết</a:t>
            </a:r>
            <a:r>
              <a:rPr lang="en-US" altLang="en-US" dirty="0">
                <a:latin typeface="Tahoma" pitchFamily="34" charset="0"/>
              </a:rPr>
              <a:t> </a:t>
            </a:r>
            <a:r>
              <a:rPr lang="en-US" altLang="en-US" dirty="0" err="1">
                <a:latin typeface="Tahoma" pitchFamily="34" charset="0"/>
              </a:rPr>
              <a:t>nên</a:t>
            </a:r>
            <a:r>
              <a:rPr lang="en-US" altLang="en-US" dirty="0">
                <a:latin typeface="Tahoma" pitchFamily="34" charset="0"/>
              </a:rPr>
              <a:t> </a:t>
            </a:r>
            <a:r>
              <a:rPr lang="en-US" altLang="en-US" dirty="0" err="1">
                <a:latin typeface="Tahoma" pitchFamily="34" charset="0"/>
              </a:rPr>
              <a:t>tạo</a:t>
            </a:r>
            <a:r>
              <a:rPr lang="en-US" altLang="en-US" dirty="0">
                <a:latin typeface="Tahoma" pitchFamily="34" charset="0"/>
              </a:rPr>
              <a:t> </a:t>
            </a:r>
            <a:r>
              <a:rPr lang="en-US" altLang="en-US" dirty="0" err="1">
                <a:latin typeface="Tahoma" pitchFamily="34" charset="0"/>
              </a:rPr>
              <a:t>chỉ</a:t>
            </a:r>
            <a:r>
              <a:rPr lang="en-US" altLang="en-US" dirty="0">
                <a:latin typeface="Tahoma" pitchFamily="34" charset="0"/>
              </a:rPr>
              <a:t> </a:t>
            </a:r>
            <a:r>
              <a:rPr lang="en-US" altLang="en-US" dirty="0" err="1">
                <a:latin typeface="Tahoma" pitchFamily="34" charset="0"/>
              </a:rPr>
              <a:t>mục</a:t>
            </a:r>
            <a:r>
              <a:rPr lang="en-US" altLang="en-US" dirty="0">
                <a:latin typeface="Tahoma" pitchFamily="34" charset="0"/>
              </a:rPr>
              <a:t> </a:t>
            </a:r>
            <a:r>
              <a:rPr lang="en-US" altLang="en-US" dirty="0" err="1">
                <a:latin typeface="Tahoma" pitchFamily="34" charset="0"/>
              </a:rPr>
              <a:t>trên</a:t>
            </a:r>
            <a:r>
              <a:rPr lang="en-US" altLang="en-US" dirty="0">
                <a:latin typeface="Tahoma" pitchFamily="34" charset="0"/>
              </a:rPr>
              <a:t> </a:t>
            </a:r>
            <a:r>
              <a:rPr lang="en-US" altLang="en-US" dirty="0" err="1">
                <a:latin typeface="Tahoma" pitchFamily="34" charset="0"/>
              </a:rPr>
              <a:t>cột</a:t>
            </a:r>
            <a:r>
              <a:rPr lang="en-US" altLang="en-US" dirty="0">
                <a:latin typeface="Tahoma" pitchFamily="34" charset="0"/>
              </a:rPr>
              <a:t> </a:t>
            </a:r>
            <a:r>
              <a:rPr lang="en-US" altLang="en-US" dirty="0" err="1">
                <a:latin typeface="Tahoma" pitchFamily="34" charset="0"/>
              </a:rPr>
              <a:t>nào</a:t>
            </a:r>
            <a:r>
              <a:rPr lang="en-US" altLang="en-US" dirty="0">
                <a:latin typeface="Tahoma" pitchFamily="34" charset="0"/>
              </a:rPr>
              <a:t> </a:t>
            </a:r>
            <a:r>
              <a:rPr lang="en-US" altLang="en-US" dirty="0" err="1">
                <a:latin typeface="Tahoma" pitchFamily="34" charset="0"/>
              </a:rPr>
              <a:t>nhằm</a:t>
            </a:r>
            <a:r>
              <a:rPr lang="en-US" altLang="en-US" dirty="0">
                <a:latin typeface="Tahoma" pitchFamily="34" charset="0"/>
              </a:rPr>
              <a:t> </a:t>
            </a:r>
            <a:r>
              <a:rPr lang="en-US" altLang="en-US" dirty="0" err="1">
                <a:latin typeface="Tahoma" pitchFamily="34" charset="0"/>
              </a:rPr>
              <a:t>tối</a:t>
            </a:r>
            <a:r>
              <a:rPr lang="en-US" altLang="en-US" dirty="0">
                <a:latin typeface="Tahoma" pitchFamily="34" charset="0"/>
              </a:rPr>
              <a:t> </a:t>
            </a:r>
            <a:r>
              <a:rPr lang="en-US" altLang="en-US" dirty="0" err="1">
                <a:latin typeface="Tahoma" pitchFamily="34" charset="0"/>
              </a:rPr>
              <a:t>ưu</a:t>
            </a:r>
            <a:r>
              <a:rPr lang="en-US" altLang="en-US" dirty="0">
                <a:latin typeface="Tahoma" pitchFamily="34" charset="0"/>
              </a:rPr>
              <a:t> </a:t>
            </a:r>
            <a:r>
              <a:rPr lang="en-US" altLang="en-US" dirty="0" err="1">
                <a:latin typeface="Tahoma" pitchFamily="34" charset="0"/>
              </a:rPr>
              <a:t>câu</a:t>
            </a:r>
            <a:r>
              <a:rPr lang="en-US" altLang="en-US" dirty="0">
                <a:latin typeface="Tahoma" pitchFamily="34" charset="0"/>
              </a:rPr>
              <a:t> </a:t>
            </a:r>
            <a:r>
              <a:rPr lang="en-US" altLang="en-US" dirty="0" err="1">
                <a:latin typeface="Tahoma" pitchFamily="34" charset="0"/>
              </a:rPr>
              <a:t>truy</a:t>
            </a:r>
            <a:r>
              <a:rPr lang="en-US" altLang="en-US" dirty="0">
                <a:latin typeface="Tahoma" pitchFamily="34" charset="0"/>
              </a:rPr>
              <a:t> </a:t>
            </a:r>
            <a:r>
              <a:rPr lang="en-US" altLang="en-US" dirty="0" err="1">
                <a:latin typeface="Tahoma" pitchFamily="34" charset="0"/>
              </a:rPr>
              <a:t>vấn</a:t>
            </a:r>
            <a:r>
              <a:rPr lang="en-US" altLang="en-US" dirty="0">
                <a:latin typeface="Tahoma" pitchFamily="34" charset="0"/>
              </a:rPr>
              <a:t>.</a:t>
            </a:r>
          </a:p>
          <a:p>
            <a:pPr>
              <a:spcBef>
                <a:spcPct val="0"/>
              </a:spcBef>
              <a:buClrTx/>
              <a:buSzTx/>
              <a:buFontTx/>
              <a:buNone/>
            </a:pPr>
            <a:endParaRPr lang="en-US" altLang="en-US" dirty="0">
              <a:latin typeface="Tahoma" pitchFamily="34" charset="0"/>
            </a:endParaRPr>
          </a:p>
          <a:p>
            <a:endParaRPr lang="en-US" dirty="0"/>
          </a:p>
        </p:txBody>
      </p:sp>
    </p:spTree>
    <p:extLst>
      <p:ext uri="{BB962C8B-B14F-4D97-AF65-F5344CB8AC3E}">
        <p14:creationId xmlns:p14="http://schemas.microsoft.com/office/powerpoint/2010/main" val="1968926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Full-text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SQL Server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thực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hiện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việc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toàn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văn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a:t>
            </a:r>
            <a:r>
              <a:rPr lang="en-US" altLang="ko-KR" dirty="0">
                <a:latin typeface="Times New Roman" pitchFamily="18" charset="0"/>
                <a:ea typeface="Gulim"/>
                <a:cs typeface="Gulim"/>
              </a:rPr>
              <a:t>: </a:t>
            </a:r>
            <a:r>
              <a:rPr lang="en-GB" altLang="ko-KR" dirty="0" err="1">
                <a:latin typeface="Times New Roman" pitchFamily="18" charset="0"/>
                <a:ea typeface="Gulim"/>
                <a:cs typeface="Gulim"/>
              </a:rPr>
              <a:t>tìm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kiếm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từ</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chứa</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chỉ</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mục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và</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tuỳ</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chọn</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tìm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kiếm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nâng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cao</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giống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như</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nhóm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từ</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tìm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kiếm</a:t>
            </a:r>
            <a:r>
              <a:rPr lang="en-GB" altLang="ko-KR" dirty="0">
                <a:latin typeface="Times New Roman" pitchFamily="18" charset="0"/>
                <a:ea typeface="Gulim"/>
                <a:cs typeface="Gulim"/>
              </a:rPr>
              <a:t>. </a:t>
            </a:r>
          </a:p>
          <a:p>
            <a:pPr algn="just">
              <a:spcBef>
                <a:spcPct val="0"/>
              </a:spcBef>
              <a:buClr>
                <a:schemeClr val="folHlink"/>
              </a:buClr>
            </a:pPr>
            <a:r>
              <a:rPr lang="en-GB" altLang="ko-KR" dirty="0" err="1">
                <a:latin typeface="Times New Roman" pitchFamily="18" charset="0"/>
                <a:ea typeface="Gulim"/>
                <a:cs typeface="Gulim"/>
              </a:rPr>
              <a:t>Một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chỉ</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mục</a:t>
            </a:r>
            <a:r>
              <a:rPr lang="en-GB" altLang="ko-KR" dirty="0">
                <a:latin typeface="Times New Roman" pitchFamily="18" charset="0"/>
                <a:ea typeface="Gulim"/>
                <a:cs typeface="Gulim"/>
              </a:rPr>
              <a:t> full-text </a:t>
            </a:r>
            <a:r>
              <a:rPr lang="en-GB" altLang="ko-KR" dirty="0" err="1">
                <a:latin typeface="Times New Roman" pitchFamily="18" charset="0"/>
                <a:ea typeface="Gulim"/>
                <a:cs typeface="Gulim"/>
              </a:rPr>
              <a:t>yêu</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cầu</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một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cột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chứa</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giá</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trị</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duy</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nhất</a:t>
            </a:r>
            <a:r>
              <a:rPr lang="en-GB" altLang="ko-KR" dirty="0">
                <a:latin typeface="Times New Roman" pitchFamily="18" charset="0"/>
                <a:ea typeface="Gulim"/>
                <a:cs typeface="Gulim"/>
              </a:rPr>
              <a:t>. </a:t>
            </a:r>
          </a:p>
          <a:p>
            <a:pPr algn="just">
              <a:spcBef>
                <a:spcPct val="0"/>
              </a:spcBef>
              <a:buClr>
                <a:schemeClr val="folHlink"/>
              </a:buClr>
            </a:pP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chỉ</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mục</a:t>
            </a:r>
            <a:r>
              <a:rPr lang="en-GB" altLang="ko-KR" dirty="0">
                <a:latin typeface="Times New Roman" pitchFamily="18" charset="0"/>
                <a:ea typeface="Gulim"/>
                <a:cs typeface="Gulim"/>
              </a:rPr>
              <a:t> Full-text </a:t>
            </a:r>
            <a:r>
              <a:rPr lang="en-GB" altLang="ko-KR" dirty="0" err="1">
                <a:latin typeface="Times New Roman" pitchFamily="18" charset="0"/>
                <a:ea typeface="Gulim"/>
                <a:cs typeface="Gulim"/>
              </a:rPr>
              <a:t>phải</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được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cập</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nhật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khi</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dữ</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liệu</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trong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bảng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được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thêm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thay</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đổi</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hoặc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bị</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xoá</a:t>
            </a:r>
            <a:r>
              <a:rPr lang="en-GB" altLang="ko-KR" dirty="0">
                <a:latin typeface="Times New Roman" pitchFamily="18" charset="0"/>
                <a:ea typeface="Gulim"/>
                <a:cs typeface="Gulim"/>
              </a:rPr>
              <a:t>.</a:t>
            </a:r>
            <a:endParaRPr lang="en-US" altLang="ko-KR" dirty="0">
              <a:latin typeface="Times New Roman" pitchFamily="18" charset="0"/>
              <a:ea typeface="Gulim"/>
              <a:cs typeface="Gulim"/>
            </a:endParaRPr>
          </a:p>
          <a:p>
            <a:endParaRPr lang="en-US" dirty="0"/>
          </a:p>
        </p:txBody>
      </p:sp>
      <p:sp>
        <p:nvSpPr>
          <p:cNvPr id="3" name="Title 2"/>
          <p:cNvSpPr>
            <a:spLocks noGrp="1"/>
          </p:cNvSpPr>
          <p:nvPr>
            <p:ph type="title"/>
          </p:nvPr>
        </p:nvSpPr>
        <p:spPr/>
        <p:txBody>
          <a:bodyPr/>
          <a:lstStyle/>
          <a:p>
            <a:r>
              <a:rPr lang="en-US" dirty="0"/>
              <a:t>4.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văn</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22</a:t>
            </a:fld>
            <a:endParaRPr lang="en-US"/>
          </a:p>
        </p:txBody>
      </p:sp>
    </p:spTree>
    <p:extLst>
      <p:ext uri="{BB962C8B-B14F-4D97-AF65-F5344CB8AC3E}">
        <p14:creationId xmlns:p14="http://schemas.microsoft.com/office/powerpoint/2010/main" val="3755657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Các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Danh</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mục</a:t>
            </a:r>
            <a:r>
              <a:rPr lang="en-US" altLang="en-US" b="1" dirty="0">
                <a:solidFill>
                  <a:schemeClr val="tx2"/>
                </a:solidFill>
                <a:latin typeface="Tahoma" pitchFamily="34" charset="0"/>
              </a:rPr>
              <a:t> Full-text</a:t>
            </a:r>
            <a:br>
              <a:rPr lang="en-US" altLang="en-US" b="1" dirty="0">
                <a:solidFill>
                  <a:schemeClr val="tx2"/>
                </a:solidFill>
                <a:latin typeface="Tahoma" pitchFamily="34" charset="0"/>
              </a:rPr>
            </a:br>
            <a:endParaRPr lang="en-US" altLang="ko-KR" dirty="0">
              <a:latin typeface="Times New Roman" pitchFamily="18" charset="0"/>
              <a:ea typeface="Gulim"/>
              <a:cs typeface="Gulim"/>
            </a:endParaRPr>
          </a:p>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full-text </a:t>
            </a:r>
            <a:r>
              <a:rPr lang="en-US" altLang="ko-KR" dirty="0" err="1">
                <a:latin typeface="Times New Roman" pitchFamily="18" charset="0"/>
                <a:ea typeface="Gulim"/>
                <a:cs typeface="Gulim"/>
              </a:rPr>
              <a:t>lưu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full-text. </a:t>
            </a:r>
          </a:p>
          <a:p>
            <a:pPr algn="just">
              <a:spcBef>
                <a:spcPct val="0"/>
              </a:spcBef>
              <a:buClr>
                <a:schemeClr val="folHlink"/>
              </a:buClr>
            </a:pP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Full-text </a:t>
            </a:r>
            <a:r>
              <a:rPr lang="en-US" altLang="ko-KR" dirty="0" err="1">
                <a:latin typeface="Times New Roman" pitchFamily="18" charset="0"/>
                <a:ea typeface="Gulim"/>
                <a:cs typeface="Gulim"/>
              </a:rPr>
              <a:t>là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thư</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nhìn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bởi</a:t>
            </a:r>
            <a:r>
              <a:rPr lang="en-US" altLang="ko-KR" dirty="0">
                <a:latin typeface="Times New Roman" pitchFamily="18" charset="0"/>
                <a:ea typeface="Gulim"/>
                <a:cs typeface="Gulim"/>
              </a:rPr>
              <a:t> Window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dịch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vụ</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p>
          <a:p>
            <a:pPr algn="just">
              <a:spcBef>
                <a:spcPct val="0"/>
              </a:spcBef>
              <a:buClr>
                <a:schemeClr val="folHlink"/>
              </a:buClr>
            </a:pPr>
            <a:r>
              <a:rPr lang="en-US" altLang="ko-KR" dirty="0">
                <a:latin typeface="Times New Roman" pitchFamily="18" charset="0"/>
                <a:ea typeface="Gulim"/>
                <a:cs typeface="Gulim"/>
              </a:rPr>
              <a:t>Ở </a:t>
            </a:r>
            <a:r>
              <a:rPr lang="en-US" altLang="ko-KR" dirty="0" err="1">
                <a:latin typeface="Times New Roman" pitchFamily="18" charset="0"/>
                <a:ea typeface="Gulim"/>
                <a:cs typeface="Gulim"/>
              </a:rPr>
              <a:t>chế</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độ</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định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cả</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full-text </a:t>
            </a:r>
            <a:r>
              <a:rPr lang="en-US" altLang="ko-KR" dirty="0" err="1">
                <a:latin typeface="Times New Roman" pitchFamily="18" charset="0"/>
                <a:ea typeface="Gulim"/>
                <a:cs typeface="Gulim"/>
              </a:rPr>
              <a:t>của</a:t>
            </a:r>
            <a:r>
              <a:rPr lang="en-US" altLang="ko-KR" dirty="0">
                <a:latin typeface="Times New Roman" pitchFamily="18" charset="0"/>
                <a:ea typeface="Gulim"/>
                <a:cs typeface="Gulim"/>
              </a:rPr>
              <a:t> CSDL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định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full-text. </a:t>
            </a:r>
          </a:p>
          <a:p>
            <a:pPr algn="just">
              <a:spcBef>
                <a:spcPct val="0"/>
              </a:spcBef>
              <a:buClr>
                <a:schemeClr val="folHlink"/>
              </a:buClr>
            </a:pPr>
            <a:r>
              <a:rPr lang="en-US" altLang="ko-KR" dirty="0" err="1">
                <a:latin typeface="Times New Roman" pitchFamily="18" charset="0"/>
                <a:ea typeface="Gulim"/>
                <a:cs typeface="Gulim"/>
              </a:rPr>
              <a:t>Người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quản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hệ</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thống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phân</a:t>
            </a:r>
            <a:r>
              <a:rPr lang="en-US" altLang="ko-KR" dirty="0">
                <a:latin typeface="Times New Roman" pitchFamily="18" charset="0"/>
                <a:ea typeface="Gulim"/>
                <a:cs typeface="Gulim"/>
              </a:rPr>
              <a:t> chia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thành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nhiều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nếu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quá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nhiều</a:t>
            </a:r>
            <a:r>
              <a:rPr lang="en-US" altLang="ko-KR" dirty="0">
                <a:latin typeface="Times New Roman" pitchFamily="18" charset="0"/>
                <a:ea typeface="Gulim"/>
                <a:cs typeface="Gulim"/>
              </a:rPr>
              <a:t>. </a:t>
            </a:r>
            <a:endParaRPr lang="en-GB" altLang="ko-KR" dirty="0">
              <a:latin typeface="Times New Roman" pitchFamily="18" charset="0"/>
              <a:ea typeface="Gulim"/>
              <a:cs typeface="Gulim"/>
            </a:endParaRPr>
          </a:p>
          <a:p>
            <a:endParaRPr lang="en-US" dirty="0"/>
          </a:p>
        </p:txBody>
      </p:sp>
      <p:sp>
        <p:nvSpPr>
          <p:cNvPr id="3" name="Title 2"/>
          <p:cNvSpPr>
            <a:spLocks noGrp="1"/>
          </p:cNvSpPr>
          <p:nvPr>
            <p:ph type="title"/>
          </p:nvPr>
        </p:nvSpPr>
        <p:spPr/>
        <p:txBody>
          <a:bodyPr/>
          <a:lstStyle/>
          <a:p>
            <a:r>
              <a:rPr lang="en-US" dirty="0"/>
              <a:t>4.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văn</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23</a:t>
            </a:fld>
            <a:endParaRPr lang="en-US"/>
          </a:p>
        </p:txBody>
      </p:sp>
    </p:spTree>
    <p:extLst>
      <p:ext uri="{BB962C8B-B14F-4D97-AF65-F5344CB8AC3E}">
        <p14:creationId xmlns:p14="http://schemas.microsoft.com/office/powerpoint/2010/main" val="308720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Ứng</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dụng</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các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chỉ</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mục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toàn</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văn</a:t>
            </a:r>
            <a:r>
              <a:rPr lang="en-US" altLang="en-US" b="1" dirty="0">
                <a:solidFill>
                  <a:schemeClr val="tx2"/>
                </a:solidFill>
                <a:latin typeface="Tahoma" pitchFamily="34" charset="0"/>
              </a:rPr>
              <a:t> </a:t>
            </a:r>
            <a:br>
              <a:rPr lang="en-US" altLang="en-US" b="1" dirty="0">
                <a:solidFill>
                  <a:schemeClr val="tx2"/>
                </a:solidFill>
                <a:latin typeface="Tahoma" pitchFamily="34" charset="0"/>
              </a:rPr>
            </a:br>
            <a:endParaRPr lang="en-US" altLang="ko-KR" dirty="0">
              <a:latin typeface="Times New Roman" pitchFamily="18" charset="0"/>
              <a:ea typeface="Gulim"/>
              <a:cs typeface="Gulim"/>
            </a:endParaRPr>
          </a:p>
          <a:p>
            <a:pPr algn="just">
              <a:spcBef>
                <a:spcPct val="0"/>
              </a:spcBef>
              <a:buClr>
                <a:schemeClr val="folHlink"/>
              </a:buClr>
            </a:pPr>
            <a:r>
              <a:rPr lang="en-US" altLang="ko-KR" dirty="0">
                <a:latin typeface="Times New Roman" pitchFamily="18" charset="0"/>
                <a:ea typeface="Gulim"/>
                <a:cs typeface="Gulim"/>
              </a:rPr>
              <a:t>Sau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full-text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ra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tiến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hành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đã</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Full-text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bằng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hai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khoá</a:t>
            </a:r>
            <a:r>
              <a:rPr lang="en-US" altLang="ko-KR" dirty="0">
                <a:latin typeface="Times New Roman" pitchFamily="18" charset="0"/>
                <a:ea typeface="Gulim"/>
                <a:cs typeface="Gulim"/>
              </a:rPr>
              <a:t>  CONTAINS </a:t>
            </a:r>
            <a:r>
              <a:rPr lang="en-US" altLang="ko-KR" dirty="0" err="1">
                <a:latin typeface="Times New Roman" pitchFamily="18" charset="0"/>
                <a:ea typeface="Gulim"/>
                <a:cs typeface="Gulim"/>
              </a:rPr>
              <a:t>và</a:t>
            </a:r>
            <a:r>
              <a:rPr lang="en-US" altLang="ko-KR" dirty="0">
                <a:latin typeface="Times New Roman" pitchFamily="18" charset="0"/>
                <a:ea typeface="Gulim"/>
                <a:cs typeface="Gulim"/>
              </a:rPr>
              <a:t> FREETEXT. </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4.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văn</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24</a:t>
            </a:fld>
            <a:endParaRPr lang="en-US"/>
          </a:p>
        </p:txBody>
      </p:sp>
    </p:spTree>
    <p:extLst>
      <p:ext uri="{BB962C8B-B14F-4D97-AF65-F5344CB8AC3E}">
        <p14:creationId xmlns:p14="http://schemas.microsoft.com/office/powerpoint/2010/main" val="3618468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Từ</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khoá</a:t>
            </a:r>
            <a:r>
              <a:rPr lang="en-US" altLang="en-US" b="1" dirty="0">
                <a:solidFill>
                  <a:schemeClr val="tx2"/>
                </a:solidFill>
                <a:latin typeface="Tahoma" pitchFamily="34" charset="0"/>
              </a:rPr>
              <a:t> CONTAINS </a:t>
            </a:r>
            <a:br>
              <a:rPr lang="en-US" altLang="en-US" b="1" dirty="0">
                <a:solidFill>
                  <a:schemeClr val="tx2"/>
                </a:solidFill>
                <a:latin typeface="Tahoma" pitchFamily="34" charset="0"/>
              </a:rPr>
            </a:br>
            <a:endParaRPr lang="en-US" altLang="ko-KR" sz="2500" dirty="0">
              <a:latin typeface="Times New Roman" pitchFamily="18" charset="0"/>
              <a:ea typeface="Gulim"/>
              <a:cs typeface="Gulim"/>
            </a:endParaRPr>
          </a:p>
          <a:p>
            <a:pPr algn="just">
              <a:spcBef>
                <a:spcPct val="0"/>
              </a:spcBef>
              <a:buClr>
                <a:schemeClr val="folHlink"/>
              </a:buClr>
            </a:pPr>
            <a:r>
              <a:rPr lang="en-US" altLang="ko-KR" sz="2500" dirty="0" err="1">
                <a:latin typeface="Times New Roman" pitchFamily="18" charset="0"/>
                <a:ea typeface="Gulim"/>
                <a:cs typeface="Gulim"/>
              </a:rPr>
              <a:t>Các</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cột</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tìm</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kiếm</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chứa</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các</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kiểu</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dữ</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liệu</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cơ</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bản</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để</a:t>
            </a:r>
            <a:endParaRPr lang="en-US" altLang="ko-KR" sz="2500" dirty="0">
              <a:latin typeface="Times New Roman" pitchFamily="18" charset="0"/>
              <a:ea typeface="Gulim"/>
              <a:cs typeface="Gulim"/>
            </a:endParaRPr>
          </a:p>
          <a:p>
            <a:pPr lvl="1" algn="just">
              <a:spcBef>
                <a:spcPct val="0"/>
              </a:spcBef>
              <a:buClr>
                <a:schemeClr val="hlink"/>
              </a:buClr>
              <a:buFont typeface="Wingdings" pitchFamily="2" charset="2"/>
              <a:buChar char="§"/>
            </a:pP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Phù</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hợp</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với</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các</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ký</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tự</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đơn</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và</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nhóm</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từ</a:t>
            </a:r>
            <a:endParaRPr lang="en-US" altLang="ko-KR" sz="2500" dirty="0">
              <a:latin typeface="Times New Roman" pitchFamily="18" charset="0"/>
              <a:ea typeface="Gulim"/>
              <a:cs typeface="Gulim"/>
            </a:endParaRPr>
          </a:p>
          <a:p>
            <a:pPr lvl="1" algn="just">
              <a:spcBef>
                <a:spcPct val="0"/>
              </a:spcBef>
              <a:buClr>
                <a:schemeClr val="hlink"/>
              </a:buClr>
              <a:buFont typeface="Wingdings" pitchFamily="2" charset="2"/>
              <a:buChar char="§"/>
            </a:pP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Các</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từ</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trong</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khoảng</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của</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một</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từ</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khác</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hoặc</a:t>
            </a:r>
            <a:r>
              <a:rPr lang="en-US" altLang="ko-KR" sz="2500" dirty="0">
                <a:latin typeface="Times New Roman" pitchFamily="18" charset="0"/>
                <a:ea typeface="Gulim"/>
                <a:cs typeface="Gulim"/>
              </a:rPr>
              <a:t> </a:t>
            </a:r>
          </a:p>
          <a:p>
            <a:pPr lvl="1" algn="just">
              <a:spcBef>
                <a:spcPct val="0"/>
              </a:spcBef>
              <a:buClr>
                <a:schemeClr val="hlink"/>
              </a:buClr>
              <a:buFont typeface="Wingdings" pitchFamily="2" charset="2"/>
              <a:buChar char="§"/>
            </a:pP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Sự</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phù</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hợp</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chính</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xác</a:t>
            </a:r>
            <a:endParaRPr lang="en-US" altLang="ko-KR" sz="2500" dirty="0">
              <a:latin typeface="Times New Roman" pitchFamily="18" charset="0"/>
              <a:ea typeface="Gulim"/>
              <a:cs typeface="Gulim"/>
            </a:endParaRPr>
          </a:p>
          <a:p>
            <a:pPr algn="just">
              <a:spcBef>
                <a:spcPct val="0"/>
              </a:spcBef>
              <a:buClr>
                <a:schemeClr val="folHlink"/>
              </a:buClr>
            </a:pPr>
            <a:r>
              <a:rPr lang="en-US" altLang="ko-KR" sz="2500" dirty="0" err="1">
                <a:latin typeface="Times New Roman" pitchFamily="18" charset="0"/>
                <a:ea typeface="Gulim"/>
                <a:cs typeface="Gulim"/>
              </a:rPr>
              <a:t>Các</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trường</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hợp</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tìm</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kiếm</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ngẫu</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nhiên</a:t>
            </a:r>
            <a:r>
              <a:rPr lang="en-US" altLang="ko-KR" sz="2500" dirty="0">
                <a:latin typeface="Times New Roman" pitchFamily="18" charset="0"/>
                <a:ea typeface="Gulim"/>
                <a:cs typeface="Gulim"/>
              </a:rPr>
              <a:t>.</a:t>
            </a:r>
          </a:p>
          <a:p>
            <a:pPr algn="just">
              <a:spcBef>
                <a:spcPct val="0"/>
              </a:spcBef>
              <a:buClr>
                <a:schemeClr val="folHlink"/>
              </a:buClr>
            </a:pPr>
            <a:r>
              <a:rPr lang="en-US" altLang="ko-KR" sz="2500" dirty="0" err="1">
                <a:latin typeface="Times New Roman" pitchFamily="18" charset="0"/>
                <a:ea typeface="Gulim"/>
                <a:cs typeface="Gulim"/>
              </a:rPr>
              <a:t>Ví</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dụ</a:t>
            </a:r>
            <a:r>
              <a:rPr lang="en-US" altLang="ko-KR" sz="2500" dirty="0">
                <a:latin typeface="Times New Roman" pitchFamily="18" charset="0"/>
                <a:ea typeface="Gulim"/>
                <a:cs typeface="Gulim"/>
              </a:rPr>
              <a:t>:</a:t>
            </a:r>
          </a:p>
          <a:p>
            <a:pPr algn="just">
              <a:spcBef>
                <a:spcPct val="0"/>
              </a:spcBef>
              <a:buClr>
                <a:schemeClr val="folHlink"/>
              </a:buClr>
              <a:buSzTx/>
              <a:buNone/>
            </a:pPr>
            <a:endParaRPr lang="en-US" altLang="ko-KR" sz="2500" dirty="0">
              <a:latin typeface="Times New Roman" pitchFamily="18" charset="0"/>
              <a:ea typeface="Gulim"/>
              <a:cs typeface="Gulim"/>
            </a:endParaRPr>
          </a:p>
          <a:p>
            <a:pPr algn="just">
              <a:spcBef>
                <a:spcPct val="0"/>
              </a:spcBef>
              <a:buClr>
                <a:schemeClr val="folHlink"/>
              </a:buClr>
              <a:buSzTx/>
              <a:buNone/>
            </a:pPr>
            <a:r>
              <a:rPr lang="en-GB" altLang="ko-KR" sz="2500" dirty="0">
                <a:solidFill>
                  <a:schemeClr val="hlink"/>
                </a:solidFill>
                <a:latin typeface="Times New Roman" pitchFamily="18" charset="0"/>
                <a:ea typeface="Gulim"/>
                <a:cs typeface="Gulim"/>
              </a:rPr>
              <a:t>	</a:t>
            </a:r>
            <a:r>
              <a:rPr lang="en-GB" altLang="ko-KR" sz="2500" dirty="0">
                <a:latin typeface="Times New Roman" pitchFamily="18" charset="0"/>
                <a:ea typeface="Gulim"/>
                <a:cs typeface="Gulim"/>
              </a:rPr>
              <a:t>SELECT title FROM titles</a:t>
            </a:r>
            <a:endParaRPr lang="en-GB" altLang="ko-KR" sz="2500" dirty="0">
              <a:latin typeface="Times New Roman" pitchFamily="18" charset="0"/>
              <a:ea typeface="Batang"/>
              <a:cs typeface="Batang"/>
            </a:endParaRPr>
          </a:p>
          <a:p>
            <a:pPr algn="just">
              <a:spcBef>
                <a:spcPct val="0"/>
              </a:spcBef>
              <a:buClr>
                <a:schemeClr val="folHlink"/>
              </a:buClr>
              <a:buSzTx/>
              <a:buNone/>
            </a:pPr>
            <a:r>
              <a:rPr lang="en-GB" altLang="ko-KR" sz="2500" dirty="0">
                <a:latin typeface="Times New Roman" pitchFamily="18" charset="0"/>
                <a:ea typeface="Gulim"/>
                <a:cs typeface="Gulim"/>
              </a:rPr>
              <a:t>		WHERE </a:t>
            </a:r>
          </a:p>
          <a:p>
            <a:pPr algn="just">
              <a:spcBef>
                <a:spcPct val="0"/>
              </a:spcBef>
              <a:buClr>
                <a:schemeClr val="folHlink"/>
              </a:buClr>
              <a:buSzTx/>
              <a:buNone/>
            </a:pPr>
            <a:r>
              <a:rPr lang="en-GB" altLang="ko-KR" sz="2500" dirty="0">
                <a:latin typeface="Times New Roman" pitchFamily="18" charset="0"/>
                <a:ea typeface="Gulim"/>
                <a:cs typeface="Gulim"/>
              </a:rPr>
              <a:t>	</a:t>
            </a:r>
            <a:r>
              <a:rPr lang="en-US" altLang="ko-KR" sz="2500" dirty="0">
                <a:latin typeface="Times New Roman" pitchFamily="18" charset="0"/>
                <a:ea typeface="Gulim"/>
                <a:cs typeface="Gulim"/>
              </a:rPr>
              <a:t>CONTAINS(</a:t>
            </a:r>
            <a:r>
              <a:rPr lang="en-US" altLang="ko-KR" sz="2500" dirty="0" err="1">
                <a:latin typeface="Times New Roman" pitchFamily="18" charset="0"/>
                <a:ea typeface="Gulim"/>
                <a:cs typeface="Gulim"/>
              </a:rPr>
              <a:t>title,'"computer</a:t>
            </a:r>
            <a:r>
              <a:rPr lang="en-US" altLang="ko-KR" sz="2500" dirty="0">
                <a:latin typeface="Times New Roman" pitchFamily="18" charset="0"/>
                <a:ea typeface="Gulim"/>
                <a:cs typeface="Gulim"/>
              </a:rPr>
              <a:t>" or "cooking" or "silicon"')</a:t>
            </a:r>
            <a:r>
              <a:rPr lang="en-US" altLang="ko-KR" sz="2500" dirty="0">
                <a:solidFill>
                  <a:schemeClr val="hlink"/>
                </a:solidFill>
                <a:latin typeface="Times New Roman" pitchFamily="18" charset="0"/>
                <a:ea typeface="Batang"/>
                <a:cs typeface="Batang"/>
              </a:rPr>
              <a:t> </a:t>
            </a:r>
          </a:p>
          <a:p>
            <a:pPr marL="0" indent="0">
              <a:buNone/>
            </a:pPr>
            <a:endParaRPr lang="en-US" dirty="0"/>
          </a:p>
        </p:txBody>
      </p:sp>
      <p:sp>
        <p:nvSpPr>
          <p:cNvPr id="3" name="Title 2"/>
          <p:cNvSpPr>
            <a:spLocks noGrp="1"/>
          </p:cNvSpPr>
          <p:nvPr>
            <p:ph type="title"/>
          </p:nvPr>
        </p:nvSpPr>
        <p:spPr/>
        <p:txBody>
          <a:bodyPr/>
          <a:lstStyle/>
          <a:p>
            <a:r>
              <a:rPr lang="en-US" dirty="0"/>
              <a:t>4.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văn</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25</a:t>
            </a:fld>
            <a:endParaRPr lang="en-US"/>
          </a:p>
        </p:txBody>
      </p:sp>
    </p:spTree>
    <p:extLst>
      <p:ext uri="{BB962C8B-B14F-4D97-AF65-F5344CB8AC3E}">
        <p14:creationId xmlns:p14="http://schemas.microsoft.com/office/powerpoint/2010/main" val="15513322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Từ</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khoá</a:t>
            </a:r>
            <a:r>
              <a:rPr lang="en-US" altLang="en-US" b="1" dirty="0">
                <a:solidFill>
                  <a:schemeClr val="tx2"/>
                </a:solidFill>
                <a:latin typeface="Tahoma" pitchFamily="34" charset="0"/>
              </a:rPr>
              <a:t> FREETEXT </a:t>
            </a:r>
            <a:br>
              <a:rPr lang="en-US" altLang="en-US" b="1" dirty="0">
                <a:solidFill>
                  <a:schemeClr val="tx2"/>
                </a:solidFill>
                <a:latin typeface="Tahoma" pitchFamily="34" charset="0"/>
              </a:rPr>
            </a:br>
            <a:endParaRPr lang="en-US" altLang="ko-KR" dirty="0">
              <a:latin typeface="Times New Roman" pitchFamily="18" charset="0"/>
              <a:ea typeface="Gulim"/>
              <a:cs typeface="Gulim"/>
            </a:endParaRPr>
          </a:p>
          <a:p>
            <a:pPr algn="just">
              <a:spcBef>
                <a:spcPct val="0"/>
              </a:spcBef>
              <a:buClr>
                <a:schemeClr val="folHlink"/>
              </a:buClr>
            </a:pP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khoá</a:t>
            </a:r>
            <a:r>
              <a:rPr lang="en-US" altLang="ko-KR" dirty="0">
                <a:latin typeface="Times New Roman" pitchFamily="18" charset="0"/>
                <a:ea typeface="Gulim"/>
                <a:cs typeface="Gulim"/>
              </a:rPr>
              <a:t> FREETEXT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đối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sao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phù</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về</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mặt</a:t>
            </a:r>
            <a:r>
              <a:rPr lang="en-US" altLang="ko-KR" dirty="0">
                <a:latin typeface="Times New Roman" pitchFamily="18" charset="0"/>
                <a:ea typeface="Gulim"/>
                <a:cs typeface="Gulim"/>
              </a:rPr>
              <a:t> ý </a:t>
            </a:r>
            <a:r>
              <a:rPr lang="en-US" altLang="ko-KR" dirty="0" err="1">
                <a:latin typeface="Times New Roman" pitchFamily="18" charset="0"/>
                <a:ea typeface="Gulim"/>
                <a:cs typeface="Gulim"/>
              </a:rPr>
              <a:t>nghĩa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cần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chính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về</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điều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kiện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Chuỗi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chia </a:t>
            </a:r>
            <a:r>
              <a:rPr lang="en-US" altLang="ko-KR" dirty="0" err="1">
                <a:latin typeface="Times New Roman" pitchFamily="18" charset="0"/>
                <a:ea typeface="Gulim"/>
                <a:cs typeface="Gulim"/>
              </a:rPr>
              <a:t>thành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số</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của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sau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phù</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thấy</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Chuỗi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nhóm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thậm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câu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hoàn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chỉnh</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Ví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a:t>
            </a:r>
            <a:r>
              <a:rPr lang="en-US" altLang="ko-KR" dirty="0">
                <a:latin typeface="Times New Roman" pitchFamily="18" charset="0"/>
                <a:ea typeface="Gulim"/>
                <a:cs typeface="Gulim"/>
              </a:rPr>
              <a:t>:</a:t>
            </a:r>
          </a:p>
          <a:p>
            <a:pPr algn="just">
              <a:spcBef>
                <a:spcPct val="0"/>
              </a:spcBef>
              <a:buClr>
                <a:schemeClr val="folHlink"/>
              </a:buClr>
              <a:buSzTx/>
              <a:buNone/>
            </a:pPr>
            <a:endParaRPr lang="en-US" altLang="ko-KR" dirty="0">
              <a:latin typeface="Times New Roman" pitchFamily="18" charset="0"/>
              <a:ea typeface="Gulim"/>
              <a:cs typeface="Gulim"/>
            </a:endParaRPr>
          </a:p>
          <a:p>
            <a:pPr>
              <a:spcBef>
                <a:spcPct val="0"/>
              </a:spcBef>
              <a:buClr>
                <a:schemeClr val="folHlink"/>
              </a:buClr>
              <a:buSzTx/>
              <a:buNone/>
            </a:pPr>
            <a:r>
              <a:rPr lang="en-GB" altLang="ko-KR" dirty="0">
                <a:solidFill>
                  <a:schemeClr val="hlink"/>
                </a:solidFill>
                <a:latin typeface="Times New Roman" pitchFamily="18" charset="0"/>
                <a:ea typeface="Gulim"/>
                <a:cs typeface="Gulim"/>
              </a:rPr>
              <a:t>		</a:t>
            </a:r>
            <a:r>
              <a:rPr lang="en-GB" altLang="ko-KR" dirty="0">
                <a:latin typeface="Times New Roman" pitchFamily="18" charset="0"/>
                <a:ea typeface="Gulim"/>
                <a:cs typeface="Gulim"/>
              </a:rPr>
              <a:t>SELECT title FROM titles</a:t>
            </a:r>
            <a:endParaRPr lang="en-GB" altLang="ko-KR" dirty="0">
              <a:latin typeface="Times New Roman" pitchFamily="18" charset="0"/>
              <a:ea typeface="Batang"/>
              <a:cs typeface="Batang"/>
            </a:endParaRPr>
          </a:p>
          <a:p>
            <a:pPr>
              <a:spcBef>
                <a:spcPct val="0"/>
              </a:spcBef>
              <a:buClr>
                <a:schemeClr val="folHlink"/>
              </a:buClr>
              <a:buSzTx/>
              <a:buNone/>
            </a:pPr>
            <a:r>
              <a:rPr lang="en-US" altLang="ko-KR" dirty="0">
                <a:latin typeface="Times New Roman" pitchFamily="18" charset="0"/>
                <a:ea typeface="Gulim"/>
                <a:cs typeface="Gulim"/>
              </a:rPr>
              <a:t>		WHERE </a:t>
            </a:r>
          </a:p>
          <a:p>
            <a:pPr>
              <a:spcBef>
                <a:spcPct val="0"/>
              </a:spcBef>
              <a:buClr>
                <a:schemeClr val="folHlink"/>
              </a:buClr>
              <a:buSzTx/>
              <a:buNone/>
            </a:pPr>
            <a:r>
              <a:rPr lang="en-US" altLang="ko-KR" dirty="0">
                <a:latin typeface="Times New Roman" pitchFamily="18" charset="0"/>
                <a:ea typeface="Gulim"/>
                <a:cs typeface="Gulim"/>
              </a:rPr>
              <a:t>		FREETEXT(title, 'computer cooking and     silicon')</a:t>
            </a:r>
            <a:r>
              <a:rPr lang="en-US" altLang="ko-KR" dirty="0">
                <a:latin typeface="Times New Roman" pitchFamily="18" charset="0"/>
                <a:ea typeface="Batang"/>
                <a:cs typeface="Batang"/>
              </a:rPr>
              <a:t> </a:t>
            </a:r>
          </a:p>
          <a:p>
            <a:pPr marL="0" indent="0">
              <a:buNone/>
            </a:pPr>
            <a:endParaRPr lang="en-US" dirty="0"/>
          </a:p>
        </p:txBody>
      </p:sp>
      <p:sp>
        <p:nvSpPr>
          <p:cNvPr id="3" name="Title 2"/>
          <p:cNvSpPr>
            <a:spLocks noGrp="1"/>
          </p:cNvSpPr>
          <p:nvPr>
            <p:ph type="title"/>
          </p:nvPr>
        </p:nvSpPr>
        <p:spPr/>
        <p:txBody>
          <a:bodyPr/>
          <a:lstStyle/>
          <a:p>
            <a:r>
              <a:rPr lang="en-US" dirty="0"/>
              <a:t>4.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văn</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26</a:t>
            </a:fld>
            <a:endParaRPr lang="en-US"/>
          </a:p>
        </p:txBody>
      </p:sp>
    </p:spTree>
    <p:extLst>
      <p:ext uri="{BB962C8B-B14F-4D97-AF65-F5344CB8AC3E}">
        <p14:creationId xmlns:p14="http://schemas.microsoft.com/office/powerpoint/2010/main" val="1123884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dirty="0"/>
              <a:t>4. </a:t>
            </a:r>
            <a:r>
              <a:rPr lang="en-US" dirty="0" err="1"/>
              <a:t>Trắc</a:t>
            </a:r>
            <a:r>
              <a:rPr lang="en-US" dirty="0"/>
              <a:t> </a:t>
            </a:r>
            <a:r>
              <a:rPr lang="en-US" dirty="0" err="1"/>
              <a:t>nghiệm</a:t>
            </a:r>
            <a:r>
              <a:rPr lang="en-US" dirty="0"/>
              <a:t> </a:t>
            </a:r>
            <a:r>
              <a:rPr lang="en-US" dirty="0" err="1"/>
              <a:t>kiến</a:t>
            </a:r>
            <a:r>
              <a:rPr lang="en-US" dirty="0"/>
              <a:t> </a:t>
            </a:r>
            <a:r>
              <a:rPr lang="en-US" dirty="0" err="1"/>
              <a:t>thức</a:t>
            </a:r>
            <a:endParaRPr lang="en-US" dirty="0"/>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27</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a:latin typeface="Arial" panose="020B0604020202020204" pitchFamily="34" charset="0"/>
                  <a:cs typeface="Arial" panose="020B0604020202020204" pitchFamily="34" charset="0"/>
                </a:rPr>
                <a:t>Câu 1</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798757" y="2827951"/>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
        <p:nvSpPr>
          <p:cNvPr id="6" name="Rectangle 5"/>
          <p:cNvSpPr/>
          <p:nvPr/>
        </p:nvSpPr>
        <p:spPr>
          <a:xfrm>
            <a:off x="685800" y="1690412"/>
            <a:ext cx="8060939" cy="369332"/>
          </a:xfrm>
          <a:prstGeom prst="rect">
            <a:avLst/>
          </a:prstGeom>
        </p:spPr>
        <p:txBody>
          <a:bodyPr wrap="square">
            <a:spAutoFit/>
          </a:bodyPr>
          <a:lstStyle/>
          <a:p>
            <a:r>
              <a:rPr lang="en-US" b="1" dirty="0"/>
              <a:t>By default "FILLFACTOR" value is</a:t>
            </a:r>
            <a:endParaRPr lang="en-US" dirty="0"/>
          </a:p>
        </p:txBody>
      </p:sp>
      <p:sp>
        <p:nvSpPr>
          <p:cNvPr id="20" name="Rectangle 19"/>
          <p:cNvSpPr/>
          <p:nvPr/>
        </p:nvSpPr>
        <p:spPr>
          <a:xfrm>
            <a:off x="1698240" y="2864074"/>
            <a:ext cx="4572000" cy="369332"/>
          </a:xfrm>
          <a:prstGeom prst="rect">
            <a:avLst/>
          </a:prstGeom>
        </p:spPr>
        <p:txBody>
          <a:bodyPr>
            <a:spAutoFit/>
          </a:bodyPr>
          <a:lstStyle/>
          <a:p>
            <a:r>
              <a:rPr lang="en-US" dirty="0"/>
              <a:t> Zero</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One</a:t>
            </a:r>
          </a:p>
        </p:txBody>
      </p:sp>
      <p:sp>
        <p:nvSpPr>
          <p:cNvPr id="23" name="Rectangle 22"/>
          <p:cNvSpPr/>
          <p:nvPr/>
        </p:nvSpPr>
        <p:spPr>
          <a:xfrm>
            <a:off x="1835998" y="3994583"/>
            <a:ext cx="624915" cy="369332"/>
          </a:xfrm>
          <a:prstGeom prst="rect">
            <a:avLst/>
          </a:prstGeom>
        </p:spPr>
        <p:txBody>
          <a:bodyPr wrap="none">
            <a:spAutoFit/>
          </a:bodyPr>
          <a:lstStyle/>
          <a:p>
            <a:r>
              <a:rPr lang="en-US" dirty="0"/>
              <a:t> Two</a:t>
            </a:r>
          </a:p>
        </p:txBody>
      </p:sp>
      <p:sp>
        <p:nvSpPr>
          <p:cNvPr id="24" name="Rectangle 23"/>
          <p:cNvSpPr/>
          <p:nvPr/>
        </p:nvSpPr>
        <p:spPr>
          <a:xfrm>
            <a:off x="1867313" y="4659868"/>
            <a:ext cx="560731" cy="369332"/>
          </a:xfrm>
          <a:prstGeom prst="rect">
            <a:avLst/>
          </a:prstGeom>
        </p:spPr>
        <p:txBody>
          <a:bodyPr wrap="none">
            <a:spAutoFit/>
          </a:bodyPr>
          <a:lstStyle/>
          <a:p>
            <a:r>
              <a:rPr lang="en-US" dirty="0"/>
              <a:t>Five</a:t>
            </a:r>
          </a:p>
        </p:txBody>
      </p:sp>
    </p:spTree>
    <p:extLst>
      <p:ext uri="{BB962C8B-B14F-4D97-AF65-F5344CB8AC3E}">
        <p14:creationId xmlns:p14="http://schemas.microsoft.com/office/powerpoint/2010/main" val="273288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dirty="0"/>
              <a:t>4. </a:t>
            </a:r>
            <a:r>
              <a:rPr lang="en-US" dirty="0" err="1"/>
              <a:t>Trắc</a:t>
            </a:r>
            <a:r>
              <a:rPr lang="en-US" dirty="0"/>
              <a:t> </a:t>
            </a:r>
            <a:r>
              <a:rPr lang="en-US" dirty="0" err="1"/>
              <a:t>nghiệm</a:t>
            </a:r>
            <a:r>
              <a:rPr lang="en-US" dirty="0"/>
              <a:t> </a:t>
            </a:r>
            <a:r>
              <a:rPr lang="en-US" dirty="0" err="1"/>
              <a:t>kiến</a:t>
            </a:r>
            <a:r>
              <a:rPr lang="en-US" dirty="0"/>
              <a:t> </a:t>
            </a:r>
            <a:r>
              <a:rPr lang="en-US" dirty="0" err="1"/>
              <a:t>thức</a:t>
            </a:r>
            <a:endParaRPr lang="en-US" dirty="0"/>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28</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2</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798757" y="2827951"/>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
        <p:nvSpPr>
          <p:cNvPr id="6" name="Rectangle 5"/>
          <p:cNvSpPr/>
          <p:nvPr/>
        </p:nvSpPr>
        <p:spPr>
          <a:xfrm>
            <a:off x="685800" y="1690412"/>
            <a:ext cx="8060939" cy="646331"/>
          </a:xfrm>
          <a:prstGeom prst="rect">
            <a:avLst/>
          </a:prstGeom>
        </p:spPr>
        <p:txBody>
          <a:bodyPr wrap="square">
            <a:spAutoFit/>
          </a:bodyPr>
          <a:lstStyle/>
          <a:p>
            <a:r>
              <a:rPr lang="en-US" b="1" dirty="0"/>
              <a:t>When a primary key is define in the table , DBMS automatically creates a ____ on a primary key column </a:t>
            </a:r>
            <a:endParaRPr lang="en-US" dirty="0"/>
          </a:p>
        </p:txBody>
      </p:sp>
      <p:sp>
        <p:nvSpPr>
          <p:cNvPr id="20" name="Rectangle 19"/>
          <p:cNvSpPr/>
          <p:nvPr/>
        </p:nvSpPr>
        <p:spPr>
          <a:xfrm>
            <a:off x="1698240" y="2864074"/>
            <a:ext cx="4572000" cy="369332"/>
          </a:xfrm>
          <a:prstGeom prst="rect">
            <a:avLst/>
          </a:prstGeom>
        </p:spPr>
        <p:txBody>
          <a:bodyPr>
            <a:spAutoFit/>
          </a:bodyPr>
          <a:lstStyle/>
          <a:p>
            <a:r>
              <a:rPr lang="en-US" dirty="0"/>
              <a:t> Unique index </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Sequence</a:t>
            </a:r>
          </a:p>
        </p:txBody>
      </p:sp>
      <p:sp>
        <p:nvSpPr>
          <p:cNvPr id="23" name="Rectangle 22"/>
          <p:cNvSpPr/>
          <p:nvPr/>
        </p:nvSpPr>
        <p:spPr>
          <a:xfrm>
            <a:off x="1835998" y="3994583"/>
            <a:ext cx="882293" cy="369332"/>
          </a:xfrm>
          <a:prstGeom prst="rect">
            <a:avLst/>
          </a:prstGeom>
        </p:spPr>
        <p:txBody>
          <a:bodyPr wrap="none">
            <a:spAutoFit/>
          </a:bodyPr>
          <a:lstStyle/>
          <a:p>
            <a:r>
              <a:rPr lang="en-US" dirty="0"/>
              <a:t> Trigger</a:t>
            </a:r>
          </a:p>
        </p:txBody>
      </p:sp>
      <p:sp>
        <p:nvSpPr>
          <p:cNvPr id="24" name="Rectangle 23"/>
          <p:cNvSpPr/>
          <p:nvPr/>
        </p:nvSpPr>
        <p:spPr>
          <a:xfrm>
            <a:off x="1867313" y="4659868"/>
            <a:ext cx="1041567" cy="369332"/>
          </a:xfrm>
          <a:prstGeom prst="rect">
            <a:avLst/>
          </a:prstGeom>
        </p:spPr>
        <p:txBody>
          <a:bodyPr wrap="none">
            <a:spAutoFit/>
          </a:bodyPr>
          <a:lstStyle/>
          <a:p>
            <a:r>
              <a:rPr lang="en-US" dirty="0"/>
              <a:t>Synonym</a:t>
            </a:r>
          </a:p>
        </p:txBody>
      </p:sp>
    </p:spTree>
    <p:extLst>
      <p:ext uri="{BB962C8B-B14F-4D97-AF65-F5344CB8AC3E}">
        <p14:creationId xmlns:p14="http://schemas.microsoft.com/office/powerpoint/2010/main" val="401822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dirty="0"/>
              <a:t>4. </a:t>
            </a:r>
            <a:r>
              <a:rPr lang="en-US" dirty="0" err="1"/>
              <a:t>Trắc</a:t>
            </a:r>
            <a:r>
              <a:rPr lang="en-US" dirty="0"/>
              <a:t> </a:t>
            </a:r>
            <a:r>
              <a:rPr lang="en-US" dirty="0" err="1"/>
              <a:t>nghiệm</a:t>
            </a:r>
            <a:r>
              <a:rPr lang="en-US" dirty="0"/>
              <a:t> </a:t>
            </a:r>
            <a:r>
              <a:rPr lang="en-US" dirty="0" err="1"/>
              <a:t>kiến</a:t>
            </a:r>
            <a:r>
              <a:rPr lang="en-US" dirty="0"/>
              <a:t> </a:t>
            </a:r>
            <a:r>
              <a:rPr lang="en-US" dirty="0" err="1"/>
              <a:t>thức</a:t>
            </a:r>
            <a:endParaRPr lang="en-US" dirty="0"/>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29</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3</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798757" y="2827951"/>
            <a:ext cx="7524363" cy="1612908"/>
            <a:chOff x="820880" y="2864074"/>
            <a:chExt cx="7524363" cy="1612908"/>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
        <p:nvSpPr>
          <p:cNvPr id="6" name="Rectangle 5"/>
          <p:cNvSpPr/>
          <p:nvPr/>
        </p:nvSpPr>
        <p:spPr>
          <a:xfrm>
            <a:off x="685800" y="1690412"/>
            <a:ext cx="8060939" cy="369332"/>
          </a:xfrm>
          <a:prstGeom prst="rect">
            <a:avLst/>
          </a:prstGeom>
        </p:spPr>
        <p:txBody>
          <a:bodyPr wrap="square">
            <a:spAutoFit/>
          </a:bodyPr>
          <a:lstStyle/>
          <a:p>
            <a:r>
              <a:rPr lang="en-US" b="1" dirty="0"/>
              <a:t>Which statement is correct from partitioned view?</a:t>
            </a:r>
            <a:endParaRPr lang="en-US" dirty="0"/>
          </a:p>
        </p:txBody>
      </p:sp>
      <p:sp>
        <p:nvSpPr>
          <p:cNvPr id="20" name="Rectangle 19"/>
          <p:cNvSpPr/>
          <p:nvPr/>
        </p:nvSpPr>
        <p:spPr>
          <a:xfrm>
            <a:off x="1698240" y="2864074"/>
            <a:ext cx="5921760" cy="369332"/>
          </a:xfrm>
          <a:prstGeom prst="rect">
            <a:avLst/>
          </a:prstGeom>
        </p:spPr>
        <p:txBody>
          <a:bodyPr wrap="square">
            <a:spAutoFit/>
          </a:bodyPr>
          <a:lstStyle/>
          <a:p>
            <a:r>
              <a:rPr lang="en-US" dirty="0"/>
              <a:t>We cannot create an indexed view on a partitioned view</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6149853" cy="646331"/>
          </a:xfrm>
          <a:prstGeom prst="rect">
            <a:avLst/>
          </a:prstGeom>
        </p:spPr>
        <p:txBody>
          <a:bodyPr wrap="square">
            <a:spAutoFit/>
          </a:bodyPr>
          <a:lstStyle/>
          <a:p>
            <a:r>
              <a:rPr lang="en-US" dirty="0"/>
              <a:t>We can create an indexed view on a partitioned view as long as the index is clustered</a:t>
            </a:r>
          </a:p>
        </p:txBody>
      </p:sp>
      <p:sp>
        <p:nvSpPr>
          <p:cNvPr id="23" name="Rectangle 22"/>
          <p:cNvSpPr/>
          <p:nvPr/>
        </p:nvSpPr>
        <p:spPr>
          <a:xfrm>
            <a:off x="1835998" y="3994583"/>
            <a:ext cx="5194627" cy="369332"/>
          </a:xfrm>
          <a:prstGeom prst="rect">
            <a:avLst/>
          </a:prstGeom>
        </p:spPr>
        <p:txBody>
          <a:bodyPr wrap="none">
            <a:spAutoFit/>
          </a:bodyPr>
          <a:lstStyle/>
          <a:p>
            <a:r>
              <a:rPr lang="en-US" dirty="0"/>
              <a:t> We can create an indexed view on a partitioned view</a:t>
            </a:r>
          </a:p>
        </p:txBody>
      </p:sp>
    </p:spTree>
    <p:extLst>
      <p:ext uri="{BB962C8B-B14F-4D97-AF65-F5344CB8AC3E}">
        <p14:creationId xmlns:p14="http://schemas.microsoft.com/office/powerpoint/2010/main" val="4395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algn="just">
              <a:spcBef>
                <a:spcPct val="0"/>
              </a:spcBef>
              <a:buClr>
                <a:schemeClr val="folHlink"/>
              </a:buClr>
              <a:buFont typeface="Wingdings" panose="05000000000000000000" pitchFamily="2" charset="2"/>
              <a:buChar char="v"/>
            </a:pPr>
            <a:r>
              <a:rPr lang="en-US" altLang="ko-KR" sz="2200" dirty="0" err="1">
                <a:latin typeface="Tomaho"/>
                <a:ea typeface="Gulim"/>
                <a:cs typeface="Times New Roman" panose="02020603050405020304" pitchFamily="18" charset="0"/>
              </a:rPr>
              <a:t>Trình</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bày</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được</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định</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nghĩa</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tác</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dụng</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của</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chỉ</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mục</a:t>
            </a:r>
            <a:endParaRPr lang="en-US" altLang="ko-KR" sz="2200" dirty="0">
              <a:latin typeface="Tomaho"/>
              <a:ea typeface="Gulim"/>
              <a:cs typeface="Times New Roman" panose="02020603050405020304" pitchFamily="18" charset="0"/>
            </a:endParaRPr>
          </a:p>
          <a:p>
            <a:pPr algn="just">
              <a:spcBef>
                <a:spcPct val="0"/>
              </a:spcBef>
              <a:buClr>
                <a:schemeClr val="folHlink"/>
              </a:buClr>
              <a:buFont typeface="Wingdings" panose="05000000000000000000" pitchFamily="2" charset="2"/>
              <a:buChar char="v"/>
            </a:pPr>
            <a:r>
              <a:rPr lang="en-US" altLang="ko-KR" sz="2200" dirty="0" err="1">
                <a:latin typeface="Tomaho"/>
                <a:ea typeface="Gulim"/>
                <a:cs typeface="Times New Roman" panose="02020603050405020304" pitchFamily="18" charset="0"/>
              </a:rPr>
              <a:t>Phân</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biệt</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các</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loại</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chỉ</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mục</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chỉ</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mục</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thông</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thường</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và</a:t>
            </a:r>
            <a:r>
              <a:rPr lang="en-US" altLang="ko-KR" sz="2200" dirty="0">
                <a:latin typeface="Tomaho"/>
                <a:ea typeface="Gulim"/>
                <a:cs typeface="Times New Roman" panose="02020603050405020304" pitchFamily="18" charset="0"/>
              </a:rPr>
              <a:t> </a:t>
            </a:r>
            <a:r>
              <a:rPr lang="en-US" altLang="ko-KR" sz="2200" dirty="0" err="1">
                <a:latin typeface="Tomaho"/>
                <a:ea typeface="Batang"/>
                <a:cs typeface="Times New Roman" panose="02020603050405020304" pitchFamily="18" charset="0"/>
              </a:rPr>
              <a:t>toàn</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văn</a:t>
            </a:r>
            <a:r>
              <a:rPr lang="en-US" altLang="ko-KR" sz="2200" dirty="0">
                <a:latin typeface="Tomaho"/>
                <a:ea typeface="Gulim"/>
                <a:cs typeface="Times New Roman" panose="02020603050405020304" pitchFamily="18" charset="0"/>
              </a:rPr>
              <a:t>).</a:t>
            </a:r>
            <a:endParaRPr lang="en-US" altLang="ko-KR" sz="2200" dirty="0">
              <a:latin typeface="Tomaho"/>
              <a:ea typeface="Batang"/>
              <a:cs typeface="Times New Roman" panose="02020603050405020304" pitchFamily="18" charset="0"/>
            </a:endParaRPr>
          </a:p>
          <a:p>
            <a:pPr algn="just">
              <a:spcBef>
                <a:spcPct val="0"/>
              </a:spcBef>
              <a:buClr>
                <a:schemeClr val="folHlink"/>
              </a:buClr>
              <a:buFont typeface="Wingdings" panose="05000000000000000000" pitchFamily="2" charset="2"/>
              <a:buChar char="v"/>
            </a:pPr>
            <a:r>
              <a:rPr lang="en-US" altLang="ko-KR" sz="2200" dirty="0" err="1">
                <a:latin typeface="Tomaho"/>
                <a:ea typeface="Gulim"/>
                <a:cs typeface="Times New Roman" panose="02020603050405020304" pitchFamily="18" charset="0"/>
              </a:rPr>
              <a:t>Tạo</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chỉ</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mục</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thông</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thường</a:t>
            </a:r>
            <a:r>
              <a:rPr lang="en-US" altLang="ko-KR" sz="2200" dirty="0">
                <a:latin typeface="Tomaho"/>
                <a:ea typeface="Gulim"/>
                <a:cs typeface="Times New Roman" panose="02020603050405020304" pitchFamily="18" charset="0"/>
              </a:rPr>
              <a:t>:</a:t>
            </a:r>
            <a:r>
              <a:rPr lang="en-US" altLang="ko-KR" sz="2200" dirty="0">
                <a:latin typeface="Tomaho"/>
                <a:ea typeface="Batang"/>
                <a:cs typeface="Times New Roman" panose="02020603050405020304" pitchFamily="18" charset="0"/>
              </a:rPr>
              <a:t> Clustered </a:t>
            </a:r>
            <a:r>
              <a:rPr lang="en-US" altLang="ko-KR" sz="2200" dirty="0" err="1">
                <a:latin typeface="Tomaho"/>
                <a:ea typeface="Batang"/>
                <a:cs typeface="Times New Roman" panose="02020603050405020304" pitchFamily="18" charset="0"/>
              </a:rPr>
              <a:t>v</a:t>
            </a:r>
            <a:r>
              <a:rPr lang="en-US" altLang="ko-KR" sz="2200" dirty="0" err="1">
                <a:latin typeface="Tomaho"/>
                <a:ea typeface="Gulim"/>
                <a:cs typeface="Times New Roman" panose="02020603050405020304" pitchFamily="18" charset="0"/>
              </a:rPr>
              <a:t>à</a:t>
            </a:r>
            <a:r>
              <a:rPr lang="en-US" altLang="ko-KR" sz="2200" dirty="0">
                <a:latin typeface="Tomaho"/>
                <a:ea typeface="Gulim"/>
                <a:cs typeface="Times New Roman" panose="02020603050405020304" pitchFamily="18" charset="0"/>
              </a:rPr>
              <a:t> </a:t>
            </a:r>
            <a:r>
              <a:rPr lang="en-US" altLang="ko-KR" sz="2200" dirty="0">
                <a:latin typeface="Tomaho"/>
                <a:ea typeface="Batang"/>
                <a:cs typeface="Times New Roman" panose="02020603050405020304" pitchFamily="18" charset="0"/>
              </a:rPr>
              <a:t>Non-Clustered; </a:t>
            </a:r>
            <a:r>
              <a:rPr lang="en-US" altLang="ko-KR" sz="2200" dirty="0" err="1">
                <a:latin typeface="Tomaho"/>
                <a:ea typeface="Batang"/>
                <a:cs typeface="Times New Roman" panose="02020603050405020304" pitchFamily="18" charset="0"/>
              </a:rPr>
              <a:t>toàn</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văn</a:t>
            </a:r>
            <a:r>
              <a:rPr lang="en-US" altLang="ko-KR" sz="2200" dirty="0">
                <a:latin typeface="Tomaho"/>
                <a:ea typeface="Batang"/>
                <a:cs typeface="Times New Roman" panose="02020603050405020304" pitchFamily="18" charset="0"/>
              </a:rPr>
              <a:t> (FULLTEXT)</a:t>
            </a:r>
            <a:endParaRPr lang="en-US" altLang="ko-KR" sz="2200" dirty="0">
              <a:latin typeface="Tomaho"/>
              <a:ea typeface="Gulim"/>
              <a:cs typeface="Times New Roman" panose="02020603050405020304" pitchFamily="18" charset="0"/>
            </a:endParaRPr>
          </a:p>
          <a:p>
            <a:pPr algn="just">
              <a:spcBef>
                <a:spcPct val="0"/>
              </a:spcBef>
              <a:buClr>
                <a:schemeClr val="folHlink"/>
              </a:buClr>
              <a:buFont typeface="Wingdings" panose="05000000000000000000" pitchFamily="2" charset="2"/>
              <a:buChar char="v"/>
            </a:pPr>
            <a:r>
              <a:rPr lang="en-US" altLang="ko-KR" sz="2200" dirty="0" err="1">
                <a:latin typeface="Tomaho"/>
                <a:ea typeface="Batang"/>
                <a:cs typeface="Times New Roman" panose="02020603050405020304" pitchFamily="18" charset="0"/>
              </a:rPr>
              <a:t>Ứng</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dụng</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tìm</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kiếm</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theo</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chỉ</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mục</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thông</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thường</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và</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chỉ</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mục</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toàn</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văn</a:t>
            </a:r>
            <a:endParaRPr lang="en-US" altLang="ko-KR" sz="2200" dirty="0">
              <a:latin typeface="Tomaho"/>
              <a:ea typeface="Batang"/>
              <a:cs typeface="Times New Roman" panose="02020603050405020304" pitchFamily="18" charset="0"/>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1.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tiêu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3</a:t>
            </a:fld>
            <a:endParaRPr lang="en-US"/>
          </a:p>
        </p:txBody>
      </p:sp>
    </p:spTree>
    <p:extLst>
      <p:ext uri="{BB962C8B-B14F-4D97-AF65-F5344CB8AC3E}">
        <p14:creationId xmlns:p14="http://schemas.microsoft.com/office/powerpoint/2010/main" val="20542282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5. 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30</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4</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798757" y="2827951"/>
            <a:ext cx="7502240" cy="1046440"/>
            <a:chOff x="820880" y="2864074"/>
            <a:chExt cx="7502240" cy="1046440"/>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
        <p:nvSpPr>
          <p:cNvPr id="6" name="Rectangle 5"/>
          <p:cNvSpPr/>
          <p:nvPr/>
        </p:nvSpPr>
        <p:spPr>
          <a:xfrm>
            <a:off x="685800" y="1690412"/>
            <a:ext cx="8060939" cy="369332"/>
          </a:xfrm>
          <a:prstGeom prst="rect">
            <a:avLst/>
          </a:prstGeom>
        </p:spPr>
        <p:txBody>
          <a:bodyPr wrap="square">
            <a:spAutoFit/>
          </a:bodyPr>
          <a:lstStyle/>
          <a:p>
            <a:r>
              <a:rPr lang="en-US" b="1" dirty="0"/>
              <a:t>Can a clustered index also be a unique index?</a:t>
            </a:r>
            <a:endParaRPr lang="en-US" dirty="0"/>
          </a:p>
        </p:txBody>
      </p:sp>
      <p:sp>
        <p:nvSpPr>
          <p:cNvPr id="20" name="Rectangle 19"/>
          <p:cNvSpPr/>
          <p:nvPr/>
        </p:nvSpPr>
        <p:spPr>
          <a:xfrm>
            <a:off x="1698240" y="2864074"/>
            <a:ext cx="4572000" cy="646331"/>
          </a:xfrm>
          <a:prstGeom prst="rect">
            <a:avLst/>
          </a:prstGeom>
        </p:spPr>
        <p:txBody>
          <a:bodyPr>
            <a:spAutoFit/>
          </a:bodyPr>
          <a:lstStyle/>
          <a:p>
            <a:r>
              <a:rPr lang="en-US" dirty="0"/>
              <a:t>Yes</a:t>
            </a:r>
            <a:br>
              <a:rPr lang="en-US" dirty="0"/>
            </a:br>
            <a:endParaRPr lang="en-US" dirty="0"/>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No</a:t>
            </a:r>
          </a:p>
        </p:txBody>
      </p:sp>
    </p:spTree>
    <p:extLst>
      <p:ext uri="{BB962C8B-B14F-4D97-AF65-F5344CB8AC3E}">
        <p14:creationId xmlns:p14="http://schemas.microsoft.com/office/powerpoint/2010/main" val="249692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5. 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31</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5</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798756" y="2864074"/>
            <a:ext cx="7502240" cy="2255678"/>
            <a:chOff x="820880" y="2864074"/>
            <a:chExt cx="7502240" cy="2255678"/>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9" name="TextBox 18">
              <a:extLst>
                <a:ext uri="{FF2B5EF4-FFF2-40B4-BE49-F238E27FC236}">
                  <a16:creationId xmlns:a16="http://schemas.microsoft.com/office/drawing/2014/main" id="{0B40994A-A9D2-4188-8BB9-FD9E5920EB3D}"/>
                </a:ext>
              </a:extLst>
            </p:cNvPr>
            <p:cNvSpPr txBox="1"/>
            <p:nvPr/>
          </p:nvSpPr>
          <p:spPr>
            <a:xfrm>
              <a:off x="820880" y="391586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23" name="TextBox 22">
              <a:extLst>
                <a:ext uri="{FF2B5EF4-FFF2-40B4-BE49-F238E27FC236}">
                  <a16:creationId xmlns:a16="http://schemas.microsoft.com/office/drawing/2014/main" id="{0B40994A-A9D2-4188-8BB9-FD9E5920EB3D}"/>
                </a:ext>
              </a:extLst>
            </p:cNvPr>
            <p:cNvSpPr txBox="1"/>
            <p:nvPr/>
          </p:nvSpPr>
          <p:spPr>
            <a:xfrm>
              <a:off x="820880" y="459653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D</a:t>
              </a:r>
            </a:p>
          </p:txBody>
        </p:sp>
      </p:grpSp>
      <p:sp>
        <p:nvSpPr>
          <p:cNvPr id="6" name="Rectangle 5"/>
          <p:cNvSpPr/>
          <p:nvPr/>
        </p:nvSpPr>
        <p:spPr>
          <a:xfrm>
            <a:off x="685800" y="1690412"/>
            <a:ext cx="8060939" cy="369332"/>
          </a:xfrm>
          <a:prstGeom prst="rect">
            <a:avLst/>
          </a:prstGeom>
        </p:spPr>
        <p:txBody>
          <a:bodyPr wrap="square">
            <a:spAutoFit/>
          </a:bodyPr>
          <a:lstStyle/>
          <a:p>
            <a:r>
              <a:rPr lang="en-US" b="1" dirty="0"/>
              <a:t>Choose the incorrect option about the </a:t>
            </a:r>
            <a:r>
              <a:rPr lang="en-US" b="1" dirty="0" err="1"/>
              <a:t>sql</a:t>
            </a:r>
            <a:r>
              <a:rPr lang="en-US" b="1" dirty="0"/>
              <a:t> server index</a:t>
            </a:r>
            <a:endParaRPr lang="en-US" dirty="0"/>
          </a:p>
        </p:txBody>
      </p:sp>
      <p:sp>
        <p:nvSpPr>
          <p:cNvPr id="20" name="Rectangle 19"/>
          <p:cNvSpPr/>
          <p:nvPr/>
        </p:nvSpPr>
        <p:spPr>
          <a:xfrm>
            <a:off x="1698239" y="2864074"/>
            <a:ext cx="6602757" cy="646331"/>
          </a:xfrm>
          <a:prstGeom prst="rect">
            <a:avLst/>
          </a:prstGeom>
        </p:spPr>
        <p:txBody>
          <a:bodyPr wrap="square">
            <a:spAutoFit/>
          </a:bodyPr>
          <a:lstStyle/>
          <a:p>
            <a:r>
              <a:rPr lang="en-US" dirty="0"/>
              <a:t>Two types of indexes - clustered indexes and non-clustered indexes</a:t>
            </a:r>
            <a:br>
              <a:rPr lang="en-US" dirty="0"/>
            </a:br>
            <a:endParaRPr lang="en-US" dirty="0"/>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6149853" cy="369332"/>
          </a:xfrm>
          <a:prstGeom prst="rect">
            <a:avLst/>
          </a:prstGeom>
        </p:spPr>
        <p:txBody>
          <a:bodyPr wrap="square">
            <a:spAutoFit/>
          </a:bodyPr>
          <a:lstStyle/>
          <a:p>
            <a:r>
              <a:rPr lang="en-US" dirty="0"/>
              <a:t>Both types use B-TREE for searching data</a:t>
            </a:r>
          </a:p>
        </p:txBody>
      </p:sp>
      <p:sp>
        <p:nvSpPr>
          <p:cNvPr id="24" name="Rectangle 23"/>
          <p:cNvSpPr/>
          <p:nvPr/>
        </p:nvSpPr>
        <p:spPr>
          <a:xfrm>
            <a:off x="1774947" y="4033625"/>
            <a:ext cx="6149853" cy="369332"/>
          </a:xfrm>
          <a:prstGeom prst="rect">
            <a:avLst/>
          </a:prstGeom>
        </p:spPr>
        <p:txBody>
          <a:bodyPr wrap="square">
            <a:spAutoFit/>
          </a:bodyPr>
          <a:lstStyle/>
          <a:p>
            <a:r>
              <a:rPr lang="en-US" dirty="0"/>
              <a:t>Only one clustered index on a table</a:t>
            </a:r>
          </a:p>
        </p:txBody>
      </p:sp>
      <p:sp>
        <p:nvSpPr>
          <p:cNvPr id="14" name="Rectangle 13"/>
          <p:cNvSpPr/>
          <p:nvPr/>
        </p:nvSpPr>
        <p:spPr>
          <a:xfrm>
            <a:off x="1878199" y="4607027"/>
            <a:ext cx="4057777" cy="369332"/>
          </a:xfrm>
          <a:prstGeom prst="rect">
            <a:avLst/>
          </a:prstGeom>
        </p:spPr>
        <p:txBody>
          <a:bodyPr wrap="none">
            <a:spAutoFit/>
          </a:bodyPr>
          <a:lstStyle/>
          <a:p>
            <a:r>
              <a:rPr lang="en-US" dirty="0"/>
              <a:t>More than one clustered index on a table</a:t>
            </a:r>
          </a:p>
        </p:txBody>
      </p:sp>
    </p:spTree>
    <p:extLst>
      <p:ext uri="{BB962C8B-B14F-4D97-AF65-F5344CB8AC3E}">
        <p14:creationId xmlns:p14="http://schemas.microsoft.com/office/powerpoint/2010/main" val="213391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247F9BF-045D-4B99-8DE4-A6CDEC500938}"/>
              </a:ext>
            </a:extLst>
          </p:cNvPr>
          <p:cNvSpPr>
            <a:spLocks noGrp="1"/>
          </p:cNvSpPr>
          <p:nvPr>
            <p:ph idx="1"/>
          </p:nvPr>
        </p:nvSpPr>
        <p:spPr/>
        <p:txBody>
          <a:bodyPr/>
          <a:lstStyle/>
          <a:p>
            <a:r>
              <a:rPr lang="en-US" dirty="0" err="1"/>
              <a:t>Phân</a:t>
            </a:r>
            <a:r>
              <a:rPr lang="en-US" dirty="0"/>
              <a:t> </a:t>
            </a:r>
            <a:r>
              <a:rPr lang="en-US" dirty="0" err="1"/>
              <a:t>biệt</a:t>
            </a:r>
            <a:r>
              <a:rPr lang="en-US" dirty="0"/>
              <a:t> </a:t>
            </a:r>
            <a:r>
              <a:rPr lang="en-US" dirty="0" err="1"/>
              <a:t>các</a:t>
            </a:r>
            <a:r>
              <a:rPr lang="en-US" dirty="0"/>
              <a:t> </a:t>
            </a:r>
            <a:r>
              <a:rPr lang="en-US" dirty="0" err="1"/>
              <a:t>chỉ</a:t>
            </a:r>
            <a:r>
              <a:rPr lang="en-US" dirty="0"/>
              <a:t> </a:t>
            </a:r>
            <a:r>
              <a:rPr lang="en-US" dirty="0" err="1"/>
              <a:t>mục</a:t>
            </a:r>
            <a:endParaRPr lang="en-US" dirty="0"/>
          </a:p>
          <a:p>
            <a:r>
              <a:rPr lang="en-US" dirty="0" err="1"/>
              <a:t>Nguyên</a:t>
            </a:r>
            <a:r>
              <a:rPr lang="en-US" dirty="0"/>
              <a:t> </a:t>
            </a:r>
            <a:r>
              <a:rPr lang="en-US" dirty="0" err="1"/>
              <a:t>tắc</a:t>
            </a:r>
            <a:r>
              <a:rPr lang="en-US" dirty="0"/>
              <a:t> </a:t>
            </a:r>
            <a:r>
              <a:rPr lang="en-US" dirty="0" err="1"/>
              <a:t>tạo</a:t>
            </a:r>
            <a:r>
              <a:rPr lang="en-US" dirty="0"/>
              <a:t> </a:t>
            </a:r>
            <a:r>
              <a:rPr lang="en-US" dirty="0" err="1"/>
              <a:t>chỉ</a:t>
            </a:r>
            <a:r>
              <a:rPr lang="en-US" dirty="0"/>
              <a:t> </a:t>
            </a:r>
            <a:r>
              <a:rPr lang="en-US" dirty="0" err="1"/>
              <a:t>mục</a:t>
            </a:r>
            <a:endParaRPr lang="en-US" dirty="0"/>
          </a:p>
          <a:p>
            <a:r>
              <a:rPr lang="en-US" dirty="0" err="1"/>
              <a:t>Biết</a:t>
            </a:r>
            <a:r>
              <a:rPr lang="en-US" dirty="0"/>
              <a:t> </a:t>
            </a:r>
            <a:r>
              <a:rPr lang="en-US" dirty="0" err="1"/>
              <a:t>cách</a:t>
            </a:r>
            <a:r>
              <a:rPr lang="en-US" dirty="0"/>
              <a:t> </a:t>
            </a:r>
            <a:r>
              <a:rPr lang="en-US" dirty="0" err="1"/>
              <a:t>tạo</a:t>
            </a:r>
            <a:r>
              <a:rPr lang="en-US" dirty="0"/>
              <a:t> </a:t>
            </a:r>
            <a:r>
              <a:rPr lang="en-US" dirty="0" err="1"/>
              <a:t>chỉ</a:t>
            </a:r>
            <a:r>
              <a:rPr lang="en-US" dirty="0"/>
              <a:t> </a:t>
            </a:r>
            <a:r>
              <a:rPr lang="en-US" dirty="0" err="1"/>
              <a:t>mục</a:t>
            </a:r>
            <a:r>
              <a:rPr lang="en-US" dirty="0"/>
              <a:t> </a:t>
            </a:r>
            <a:r>
              <a:rPr lang="en-US" dirty="0" err="1"/>
              <a:t>dạng</a:t>
            </a:r>
            <a:r>
              <a:rPr lang="en-US" dirty="0"/>
              <a:t>: CLUSTERED, NONCLUSTERED, FULLTEXT</a:t>
            </a:r>
          </a:p>
          <a:p>
            <a:r>
              <a:rPr lang="en-US" dirty="0" err="1"/>
              <a:t>Ứng</a:t>
            </a:r>
            <a:r>
              <a:rPr lang="en-US" dirty="0"/>
              <a:t> </a:t>
            </a:r>
            <a:r>
              <a:rPr lang="en-US" dirty="0" err="1"/>
              <a:t>dụng</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tăng</a:t>
            </a:r>
            <a:r>
              <a:rPr lang="en-US" dirty="0"/>
              <a:t> </a:t>
            </a:r>
            <a:r>
              <a:rPr lang="en-US" dirty="0" err="1"/>
              <a:t>tốc</a:t>
            </a:r>
            <a:r>
              <a:rPr lang="en-US" dirty="0"/>
              <a:t> </a:t>
            </a:r>
            <a:r>
              <a:rPr lang="en-US" dirty="0" err="1"/>
              <a:t>độ</a:t>
            </a:r>
            <a:r>
              <a:rPr lang="en-US" dirty="0"/>
              <a:t> </a:t>
            </a:r>
            <a:r>
              <a:rPr lang="en-US" dirty="0" err="1"/>
              <a:t>tìm</a:t>
            </a:r>
            <a:r>
              <a:rPr lang="en-US" dirty="0"/>
              <a:t> </a:t>
            </a:r>
            <a:r>
              <a:rPr lang="en-US" dirty="0" err="1"/>
              <a:t>kiếm</a:t>
            </a:r>
            <a:r>
              <a:rPr lang="en-US" dirty="0"/>
              <a:t> </a:t>
            </a:r>
            <a:r>
              <a:rPr lang="en-US" dirty="0" err="1"/>
              <a:t>dữ</a:t>
            </a:r>
            <a:r>
              <a:rPr lang="en-US" dirty="0"/>
              <a:t> </a:t>
            </a:r>
            <a:r>
              <a:rPr lang="en-US" dirty="0" err="1"/>
              <a:t>liệu</a:t>
            </a:r>
            <a:endParaRPr lang="en-US" dirty="0"/>
          </a:p>
        </p:txBody>
      </p:sp>
      <p:sp>
        <p:nvSpPr>
          <p:cNvPr id="6" name="Title 5">
            <a:extLst>
              <a:ext uri="{FF2B5EF4-FFF2-40B4-BE49-F238E27FC236}">
                <a16:creationId xmlns:a16="http://schemas.microsoft.com/office/drawing/2014/main" id="{0C8A877E-B44C-40E1-992C-FC7D03C12BFD}"/>
              </a:ext>
            </a:extLst>
          </p:cNvPr>
          <p:cNvSpPr>
            <a:spLocks noGrp="1"/>
          </p:cNvSpPr>
          <p:nvPr>
            <p:ph type="title"/>
          </p:nvPr>
        </p:nvSpPr>
        <p:spPr/>
        <p:txBody>
          <a:bodyPr/>
          <a:lstStyle/>
          <a:p>
            <a:r>
              <a:rPr lang="en-US" dirty="0"/>
              <a:t>5. </a:t>
            </a:r>
            <a:r>
              <a:rPr lang="en-US" dirty="0" err="1"/>
              <a:t>Tổng</a:t>
            </a:r>
            <a:r>
              <a:rPr lang="en-US" dirty="0"/>
              <a:t> </a:t>
            </a:r>
            <a:r>
              <a:rPr lang="en-US" dirty="0" err="1"/>
              <a:t>kết</a:t>
            </a:r>
            <a:r>
              <a:rPr lang="en-US" dirty="0"/>
              <a:t> </a:t>
            </a:r>
            <a:r>
              <a:rPr lang="en-US" dirty="0" err="1"/>
              <a:t>bài</a:t>
            </a:r>
            <a:r>
              <a:rPr lang="en-US" dirty="0"/>
              <a:t> </a:t>
            </a:r>
            <a:r>
              <a:rPr lang="en-US" dirty="0" err="1"/>
              <a:t>học</a:t>
            </a:r>
            <a:endParaRPr lang="en-US" dirty="0"/>
          </a:p>
        </p:txBody>
      </p:sp>
      <p:sp>
        <p:nvSpPr>
          <p:cNvPr id="3" name="Date Placeholder 2">
            <a:extLst>
              <a:ext uri="{FF2B5EF4-FFF2-40B4-BE49-F238E27FC236}">
                <a16:creationId xmlns:a16="http://schemas.microsoft.com/office/drawing/2014/main" id="{33C5167B-F77C-43F3-80B1-DD472A788016}"/>
              </a:ext>
            </a:extLst>
          </p:cNvPr>
          <p:cNvSpPr>
            <a:spLocks noGrp="1"/>
          </p:cNvSpPr>
          <p:nvPr>
            <p:ph type="dt" sz="half" idx="2"/>
          </p:nvPr>
        </p:nvSpPr>
        <p:spPr/>
        <p:txBody>
          <a:bodyPr/>
          <a:lstStyle/>
          <a:p>
            <a:fld id="{0FA6372B-C7F7-454A-A4C3-A39283F948ED}" type="datetime1">
              <a:rPr lang="en-US" smtClean="0"/>
              <a:t>10/12/2022</a:t>
            </a:fld>
            <a:endParaRPr lang="en-US"/>
          </a:p>
        </p:txBody>
      </p:sp>
      <p:sp>
        <p:nvSpPr>
          <p:cNvPr id="4" name="Footer Placeholder 3">
            <a:extLst>
              <a:ext uri="{FF2B5EF4-FFF2-40B4-BE49-F238E27FC236}">
                <a16:creationId xmlns:a16="http://schemas.microsoft.com/office/drawing/2014/main" id="{020DF506-0178-4B12-8227-1F15927E5EBC}"/>
              </a:ext>
            </a:extLst>
          </p:cNvPr>
          <p:cNvSpPr>
            <a:spLocks noGrp="1"/>
          </p:cNvSpPr>
          <p:nvPr>
            <p:ph type="ftr" sz="quarter" idx="3"/>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E62E01D8-FC4C-4A62-A181-08FBFAC94EBC}"/>
              </a:ext>
            </a:extLst>
          </p:cNvPr>
          <p:cNvSpPr>
            <a:spLocks noGrp="1"/>
          </p:cNvSpPr>
          <p:nvPr>
            <p:ph type="sldNum" sz="quarter" idx="4"/>
          </p:nvPr>
        </p:nvSpPr>
        <p:spPr/>
        <p:txBody>
          <a:bodyPr/>
          <a:lstStyle/>
          <a:p>
            <a:fld id="{F4E32468-D4D3-45A6-A508-7622D5375F4E}" type="slidenum">
              <a:rPr lang="en-US" smtClean="0"/>
              <a:t>32</a:t>
            </a:fld>
            <a:endParaRPr lang="en-US"/>
          </a:p>
        </p:txBody>
      </p:sp>
    </p:spTree>
    <p:extLst>
      <p:ext uri="{BB962C8B-B14F-4D97-AF65-F5344CB8AC3E}">
        <p14:creationId xmlns:p14="http://schemas.microsoft.com/office/powerpoint/2010/main" val="2465739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algn="just">
              <a:spcBef>
                <a:spcPct val="0"/>
              </a:spcBef>
              <a:buClr>
                <a:schemeClr val="folHlink"/>
              </a:buClr>
            </a:pPr>
            <a:r>
              <a:rPr lang="vi-VN" altLang="en-US" dirty="0">
                <a:latin typeface="Tahoma" pitchFamily="34" charset="0"/>
              </a:rPr>
              <a:t>Index là một khóa quan trọng đối với CSDL đặc biệt là cơ sở dữ liệu lớn. </a:t>
            </a:r>
            <a:r>
              <a:rPr lang="vi-VN" altLang="en-US" b="1" dirty="0">
                <a:solidFill>
                  <a:srgbClr val="FF0000"/>
                </a:solidFill>
                <a:latin typeface="Tahoma" pitchFamily="34" charset="0"/>
              </a:rPr>
              <a:t>Index được thiết lập từ một hoặc nhiều cột dữ liệu của bảng dữ liệu. các giá trị của khóa Index sẽ được sắp xếp và lưu trữ theo một danh sách (bảng khác)</a:t>
            </a:r>
            <a:r>
              <a:rPr lang="vi-VN" altLang="en-US" dirty="0">
                <a:latin typeface="Tahoma" pitchFamily="34" charset="0"/>
              </a:rPr>
              <a:t>. </a:t>
            </a:r>
            <a:endParaRPr lang="en-US" altLang="en-US" dirty="0">
              <a:latin typeface="Tahoma" pitchFamily="34" charset="0"/>
            </a:endParaRPr>
          </a:p>
          <a:p>
            <a:pPr algn="just">
              <a:spcBef>
                <a:spcPct val="0"/>
              </a:spcBef>
              <a:buClr>
                <a:schemeClr val="folHlink"/>
              </a:buClr>
            </a:pPr>
            <a:r>
              <a:rPr lang="vi-VN" altLang="en-US" dirty="0">
                <a:latin typeface="Tahoma" pitchFamily="34" charset="0"/>
              </a:rPr>
              <a:t>Mỗi giá trị trong khóa Index là duy nhất trong danh sách, mỗi giá trị khóa Index sẽ liên kết đến giá trị trong bảng dữ liệu (liên kết dạng con trỏ</a:t>
            </a:r>
            <a:r>
              <a:rPr lang="vi-VN" altLang="en-US" sz="2800" dirty="0">
                <a:latin typeface="Tahoma" pitchFamily="34" charset="0"/>
              </a:rPr>
              <a:t>)</a:t>
            </a:r>
            <a:r>
              <a:rPr lang="en-US" altLang="en-US" sz="2800" dirty="0">
                <a:latin typeface="Tahoma" pitchFamily="34" charset="0"/>
              </a:rPr>
              <a:t> </a:t>
            </a:r>
          </a:p>
          <a:p>
            <a:pPr algn="just">
              <a:spcBef>
                <a:spcPct val="0"/>
              </a:spcBef>
              <a:buClr>
                <a:schemeClr val="folHlink"/>
              </a:buClr>
            </a:pPr>
            <a:r>
              <a:rPr lang="vi-VN" altLang="en-US" dirty="0">
                <a:latin typeface="Tahoma" pitchFamily="34" charset="0"/>
              </a:rPr>
              <a:t>Việc lưu trữ dữ liệu của bảng có khóa Index được thực hiện theo cấu trúc cấy B-Tree nhằm tăng tốc độ truy xuất dữ liệu đối với ổ đĩa</a:t>
            </a:r>
            <a:r>
              <a:rPr lang="en-US" altLang="en-US" dirty="0">
                <a:latin typeface="Tahoma" pitchFamily="34" charset="0"/>
              </a:rPr>
              <a:t>.</a:t>
            </a:r>
            <a:endParaRPr lang="en-US" altLang="ko-KR" dirty="0">
              <a:latin typeface="Times New Roman" pitchFamily="18" charset="0"/>
              <a:ea typeface="Gulim"/>
              <a:cs typeface="Gulim"/>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Định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nghĩa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4</a:t>
            </a:fld>
            <a:endParaRPr lang="en-US"/>
          </a:p>
        </p:txBody>
      </p:sp>
    </p:spTree>
    <p:extLst>
      <p:ext uri="{BB962C8B-B14F-4D97-AF65-F5344CB8AC3E}">
        <p14:creationId xmlns:p14="http://schemas.microsoft.com/office/powerpoint/2010/main" val="3801185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marL="0" indent="0" algn="just">
              <a:spcBef>
                <a:spcPct val="0"/>
              </a:spcBef>
              <a:buClr>
                <a:schemeClr val="folHlink"/>
              </a:buClr>
              <a:buNone/>
            </a:pPr>
            <a:endParaRPr lang="en-US" altLang="ko-KR" dirty="0">
              <a:latin typeface="Times New Roman" pitchFamily="18" charset="0"/>
              <a:ea typeface="Gulim"/>
              <a:cs typeface="Gulim"/>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Định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nghĩa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5</a:t>
            </a:fld>
            <a:endParaRPr 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0"/>
            <a:ext cx="6553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476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normAutofit fontScale="92500" lnSpcReduction="10000"/>
          </a:bodyPr>
          <a:lstStyle/>
          <a:p>
            <a:pPr algn="just">
              <a:spcBef>
                <a:spcPct val="0"/>
              </a:spcBef>
              <a:buClr>
                <a:schemeClr val="folHlink"/>
              </a:buClr>
              <a:buFont typeface="Wingdings" panose="05000000000000000000" pitchFamily="2" charset="2"/>
              <a:buChar char="v"/>
            </a:pPr>
            <a:r>
              <a:rPr lang="en-US" altLang="ko-KR" sz="3000" b="1" dirty="0" err="1">
                <a:latin typeface="Times New Roman" pitchFamily="18" charset="0"/>
                <a:ea typeface="Batang"/>
                <a:cs typeface="Batang"/>
              </a:rPr>
              <a:t>Tác</a:t>
            </a:r>
            <a:r>
              <a:rPr lang="en-US" altLang="ko-KR" sz="3000" b="1" dirty="0">
                <a:latin typeface="Times New Roman" pitchFamily="18" charset="0"/>
                <a:ea typeface="Batang"/>
                <a:cs typeface="Batang"/>
              </a:rPr>
              <a:t> </a:t>
            </a:r>
            <a:r>
              <a:rPr lang="en-US" altLang="ko-KR" sz="3000" b="1" dirty="0" err="1">
                <a:latin typeface="Times New Roman" pitchFamily="18" charset="0"/>
                <a:ea typeface="Batang"/>
                <a:cs typeface="Batang"/>
              </a:rPr>
              <a:t>dụng</a:t>
            </a:r>
            <a:r>
              <a:rPr lang="en-US" altLang="ko-KR" sz="3000" b="1" dirty="0">
                <a:latin typeface="Times New Roman" pitchFamily="18" charset="0"/>
                <a:ea typeface="Batang"/>
                <a:cs typeface="Batang"/>
              </a:rPr>
              <a:t> </a:t>
            </a:r>
            <a:r>
              <a:rPr lang="en-US" altLang="ko-KR" sz="3000" b="1" dirty="0" err="1">
                <a:latin typeface="Times New Roman" pitchFamily="18" charset="0"/>
                <a:ea typeface="Batang"/>
                <a:cs typeface="Batang"/>
              </a:rPr>
              <a:t>của</a:t>
            </a:r>
            <a:r>
              <a:rPr lang="en-US" altLang="ko-KR" sz="3000" b="1" dirty="0">
                <a:latin typeface="Times New Roman" pitchFamily="18" charset="0"/>
                <a:ea typeface="Batang"/>
                <a:cs typeface="Batang"/>
              </a:rPr>
              <a:t> </a:t>
            </a:r>
            <a:r>
              <a:rPr lang="en-US" altLang="ko-KR" sz="3000" b="1" dirty="0" err="1">
                <a:latin typeface="Times New Roman" pitchFamily="18" charset="0"/>
                <a:ea typeface="Batang"/>
                <a:cs typeface="Batang"/>
              </a:rPr>
              <a:t>chỉ</a:t>
            </a:r>
            <a:r>
              <a:rPr lang="en-US" altLang="ko-KR" sz="3000" b="1" dirty="0">
                <a:latin typeface="Times New Roman" pitchFamily="18" charset="0"/>
                <a:ea typeface="Batang"/>
                <a:cs typeface="Batang"/>
              </a:rPr>
              <a:t> </a:t>
            </a:r>
            <a:r>
              <a:rPr lang="en-US" altLang="ko-KR" sz="3000" b="1" dirty="0" err="1">
                <a:latin typeface="Times New Roman" pitchFamily="18" charset="0"/>
                <a:ea typeface="Batang"/>
                <a:cs typeface="Batang"/>
              </a:rPr>
              <a:t>mục</a:t>
            </a:r>
            <a:endParaRPr lang="en-US" altLang="ko-KR" sz="3000" b="1"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Batang"/>
                <a:cs typeface="Batang"/>
              </a:rPr>
              <a:t>M</a:t>
            </a:r>
            <a:r>
              <a:rPr lang="en-US" altLang="ko-KR" dirty="0" err="1">
                <a:latin typeface="Times New Roman" pitchFamily="18" charset="0"/>
                <a:ea typeface="Gulim"/>
                <a:cs typeface="Gulim"/>
              </a:rPr>
              <a:t>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phép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chương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trình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cần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duyệt</a:t>
            </a:r>
            <a:r>
              <a:rPr lang="en-US" altLang="ko-KR" dirty="0">
                <a:latin typeface="Times New Roman" pitchFamily="18" charset="0"/>
                <a:ea typeface="Gulim"/>
                <a:cs typeface="Gulim"/>
              </a:rPr>
              <a:t> qua </a:t>
            </a:r>
            <a:r>
              <a:rPr lang="en-US" altLang="ko-KR" dirty="0" err="1">
                <a:latin typeface="Times New Roman" pitchFamily="18" charset="0"/>
                <a:ea typeface="Gulim"/>
                <a:cs typeface="Gulim"/>
              </a:rPr>
              <a:t>toàn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bộ</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lý</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cải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thiện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thực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sở</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bởi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giảm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bớt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thời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gian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cập</a:t>
            </a:r>
            <a:r>
              <a:rPr lang="en-US" altLang="ko-KR" dirty="0">
                <a:latin typeface="Times New Roman" pitchFamily="18" charset="0"/>
                <a:ea typeface="Gulim"/>
                <a:cs typeface="Gulim"/>
              </a:rPr>
              <a:t>. </a:t>
            </a:r>
          </a:p>
          <a:p>
            <a:pPr algn="just">
              <a:spcBef>
                <a:spcPct val="0"/>
              </a:spcBef>
              <a:buClr>
                <a:schemeClr val="folHlink"/>
              </a:buClr>
            </a:pPr>
            <a:r>
              <a:rPr lang="en-GB" altLang="ko-KR" dirty="0" err="1">
                <a:latin typeface="Times New Roman" pitchFamily="18" charset="0"/>
                <a:ea typeface="Batang"/>
                <a:cs typeface="Batang"/>
              </a:rPr>
              <a:t>M</a:t>
            </a:r>
            <a:r>
              <a:rPr lang="en-GB" altLang="ko-KR" dirty="0" err="1">
                <a:latin typeface="Times New Roman" pitchFamily="18" charset="0"/>
                <a:ea typeface="Gulim"/>
                <a:cs typeface="Gulim"/>
              </a:rPr>
              <a:t>ột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chỉ</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mục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có</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thể</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được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tạo</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lập</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trên</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một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trường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hoặc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trên</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nhiều</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trường</a:t>
            </a:r>
            <a:r>
              <a:rPr lang="en-GB" altLang="ko-KR" dirty="0">
                <a:latin typeface="Times New Roman" pitchFamily="18" charset="0"/>
                <a:ea typeface="Gulim"/>
                <a:cs typeface="Gulim"/>
              </a:rPr>
              <a:t>.</a:t>
            </a:r>
            <a:r>
              <a:rPr lang="en-GB" altLang="ko-KR" dirty="0">
                <a:latin typeface="Times New Roman" pitchFamily="18" charset="0"/>
                <a:ea typeface="Batang"/>
                <a:cs typeface="Batang"/>
              </a:rPr>
              <a:t> </a:t>
            </a:r>
          </a:p>
          <a:p>
            <a:pPr algn="just">
              <a:spcBef>
                <a:spcPct val="0"/>
              </a:spcBef>
              <a:buClr>
                <a:schemeClr val="folHlink"/>
              </a:buClr>
            </a:pPr>
            <a:r>
              <a:rPr lang="en-GB" altLang="ko-KR" dirty="0">
                <a:solidFill>
                  <a:srgbClr val="FF0000"/>
                </a:solidFill>
                <a:latin typeface="Times New Roman" pitchFamily="18" charset="0"/>
                <a:ea typeface="Batang"/>
                <a:cs typeface="Batang"/>
              </a:rPr>
              <a:t>SQL</a:t>
            </a:r>
            <a:r>
              <a:rPr lang="en-GB" altLang="ko-KR" dirty="0">
                <a:latin typeface="Times New Roman" pitchFamily="18" charset="0"/>
                <a:ea typeface="Batang"/>
                <a:cs typeface="Batang"/>
              </a:rPr>
              <a:t> </a:t>
            </a:r>
            <a:r>
              <a:rPr lang="en-GB" altLang="ko-KR" dirty="0">
                <a:solidFill>
                  <a:srgbClr val="FF0000"/>
                </a:solidFill>
                <a:latin typeface="Times New Roman" pitchFamily="18" charset="0"/>
                <a:ea typeface="Batang"/>
                <a:cs typeface="Batang"/>
              </a:rPr>
              <a:t>Server </a:t>
            </a:r>
            <a:r>
              <a:rPr lang="en-GB" altLang="ko-KR" dirty="0" err="1">
                <a:solidFill>
                  <a:srgbClr val="FF0000"/>
                </a:solidFill>
                <a:latin typeface="Times New Roman" pitchFamily="18" charset="0"/>
                <a:ea typeface="Batang"/>
                <a:cs typeface="Batang"/>
              </a:rPr>
              <a:t>t</a:t>
            </a:r>
            <a:r>
              <a:rPr lang="en-GB" altLang="ko-KR" dirty="0" err="1">
                <a:solidFill>
                  <a:srgbClr val="FF0000"/>
                </a:solidFill>
                <a:latin typeface="Times New Roman" pitchFamily="18" charset="0"/>
                <a:ea typeface="Gulim"/>
                <a:cs typeface="Gulim"/>
              </a:rPr>
              <a:t>ự</a:t>
            </a:r>
            <a:r>
              <a:rPr lang="en-GB" altLang="ko-KR" dirty="0">
                <a:solidFill>
                  <a:srgbClr val="FF0000"/>
                </a:solidFill>
                <a:latin typeface="Times New Roman" pitchFamily="18" charset="0"/>
                <a:ea typeface="Gulim"/>
                <a:cs typeface="Gulim"/>
              </a:rPr>
              <a:t> </a:t>
            </a:r>
            <a:r>
              <a:rPr lang="en-GB" altLang="ko-KR" dirty="0" err="1">
                <a:solidFill>
                  <a:srgbClr val="FF0000"/>
                </a:solidFill>
                <a:latin typeface="Times New Roman" pitchFamily="18" charset="0"/>
                <a:ea typeface="Gulim"/>
                <a:cs typeface="Gulim"/>
              </a:rPr>
              <a:t>động</a:t>
            </a:r>
            <a:r>
              <a:rPr lang="en-GB" altLang="ko-KR" dirty="0">
                <a:solidFill>
                  <a:srgbClr val="FF0000"/>
                </a:solidFill>
                <a:latin typeface="Times New Roman" pitchFamily="18" charset="0"/>
                <a:ea typeface="Gulim"/>
                <a:cs typeface="Gulim"/>
              </a:rPr>
              <a:t> </a:t>
            </a:r>
            <a:r>
              <a:rPr lang="en-GB" altLang="ko-KR" dirty="0" err="1">
                <a:solidFill>
                  <a:srgbClr val="FF0000"/>
                </a:solidFill>
                <a:latin typeface="Times New Roman" pitchFamily="18" charset="0"/>
                <a:ea typeface="Gulim"/>
                <a:cs typeface="Gulim"/>
              </a:rPr>
              <a:t>tạo</a:t>
            </a:r>
            <a:r>
              <a:rPr lang="en-GB" altLang="ko-KR" dirty="0">
                <a:solidFill>
                  <a:srgbClr val="FF0000"/>
                </a:solidFill>
                <a:latin typeface="Times New Roman" pitchFamily="18" charset="0"/>
                <a:ea typeface="Gulim"/>
                <a:cs typeface="Gulim"/>
              </a:rPr>
              <a:t> </a:t>
            </a:r>
            <a:r>
              <a:rPr lang="en-GB" altLang="ko-KR" dirty="0" err="1">
                <a:solidFill>
                  <a:srgbClr val="FF0000"/>
                </a:solidFill>
                <a:latin typeface="Times New Roman" pitchFamily="18" charset="0"/>
                <a:ea typeface="Gulim"/>
                <a:cs typeface="Gulim"/>
              </a:rPr>
              <a:t>lập</a:t>
            </a:r>
            <a:r>
              <a:rPr lang="en-GB" altLang="ko-KR" dirty="0">
                <a:solidFill>
                  <a:srgbClr val="FF0000"/>
                </a:solidFill>
                <a:latin typeface="Times New Roman" pitchFamily="18" charset="0"/>
                <a:ea typeface="Gulim"/>
                <a:cs typeface="Gulim"/>
              </a:rPr>
              <a:t> </a:t>
            </a: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chỉ</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mục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cho</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kiểu</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ràng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buộc</a:t>
            </a:r>
            <a:r>
              <a:rPr lang="en-GB" altLang="ko-KR" dirty="0">
                <a:latin typeface="Times New Roman" pitchFamily="18" charset="0"/>
                <a:ea typeface="Gulim"/>
                <a:cs typeface="Gulim"/>
              </a:rPr>
              <a:t> </a:t>
            </a:r>
            <a:r>
              <a:rPr lang="en-GB" altLang="ko-KR" dirty="0">
                <a:latin typeface="Times New Roman" pitchFamily="18" charset="0"/>
                <a:ea typeface="Batang"/>
                <a:cs typeface="Batang"/>
              </a:rPr>
              <a:t> PRIMARY KEY </a:t>
            </a:r>
            <a:r>
              <a:rPr lang="en-GB" altLang="ko-KR" dirty="0" err="1">
                <a:latin typeface="Times New Roman" pitchFamily="18" charset="0"/>
                <a:ea typeface="Batang"/>
                <a:cs typeface="Batang"/>
              </a:rPr>
              <a:t>v</a:t>
            </a:r>
            <a:r>
              <a:rPr lang="en-GB" altLang="ko-KR" dirty="0" err="1">
                <a:latin typeface="Times New Roman" pitchFamily="18" charset="0"/>
                <a:ea typeface="Gulim"/>
                <a:cs typeface="Gulim"/>
              </a:rPr>
              <a:t>à</a:t>
            </a:r>
            <a:r>
              <a:rPr lang="en-GB" altLang="ko-KR" dirty="0">
                <a:latin typeface="Times New Roman" pitchFamily="18" charset="0"/>
                <a:ea typeface="Batang"/>
                <a:cs typeface="Batang"/>
              </a:rPr>
              <a:t> UNIQUE.</a:t>
            </a:r>
          </a:p>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đòi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hỏi</a:t>
            </a:r>
            <a:r>
              <a:rPr lang="en-US" altLang="ko-KR" dirty="0">
                <a:latin typeface="Times New Roman" pitchFamily="18" charset="0"/>
                <a:ea typeface="Gulim"/>
                <a:cs typeface="Gulim"/>
              </a:rPr>
              <a:t> </a:t>
            </a:r>
            <a:r>
              <a:rPr lang="en-US" altLang="ko-KR" dirty="0" err="1">
                <a:solidFill>
                  <a:srgbClr val="FF0000"/>
                </a:solidFill>
                <a:latin typeface="Times New Roman" pitchFamily="18" charset="0"/>
                <a:ea typeface="Gulim"/>
                <a:cs typeface="Gulim"/>
              </a:rPr>
              <a:t>nhiều</a:t>
            </a:r>
            <a:r>
              <a:rPr lang="en-US" altLang="ko-KR" dirty="0">
                <a:solidFill>
                  <a:srgbClr val="FF0000"/>
                </a:solidFill>
                <a:latin typeface="Times New Roman" pitchFamily="18" charset="0"/>
                <a:ea typeface="Gulim"/>
                <a:cs typeface="Gulim"/>
              </a:rPr>
              <a:t> dung </a:t>
            </a:r>
            <a:r>
              <a:rPr lang="en-US" altLang="ko-KR" dirty="0" err="1">
                <a:solidFill>
                  <a:srgbClr val="FF0000"/>
                </a:solidFill>
                <a:latin typeface="Times New Roman" pitchFamily="18" charset="0"/>
                <a:ea typeface="Gulim"/>
                <a:cs typeface="Gulim"/>
              </a:rPr>
              <a:t>lượng</a:t>
            </a:r>
            <a:r>
              <a:rPr lang="en-US" altLang="ko-KR" dirty="0">
                <a:solidFill>
                  <a:srgbClr val="FF0000"/>
                </a:solidFill>
                <a:latin typeface="Times New Roman" pitchFamily="18" charset="0"/>
                <a:ea typeface="Gulim"/>
                <a:cs typeface="Gulim"/>
              </a:rPr>
              <a:t> </a:t>
            </a:r>
            <a:r>
              <a:rPr lang="en-US" altLang="ko-KR" dirty="0" err="1">
                <a:solidFill>
                  <a:srgbClr val="FF0000"/>
                </a:solidFill>
                <a:latin typeface="Times New Roman" pitchFamily="18" charset="0"/>
                <a:ea typeface="Gulim"/>
                <a:cs typeface="Gulim"/>
              </a:rPr>
              <a:t>bộ</a:t>
            </a:r>
            <a:r>
              <a:rPr lang="en-US" altLang="ko-KR" dirty="0">
                <a:solidFill>
                  <a:srgbClr val="FF0000"/>
                </a:solidFill>
                <a:latin typeface="Times New Roman" pitchFamily="18" charset="0"/>
                <a:ea typeface="Gulim"/>
                <a:cs typeface="Gulim"/>
              </a:rPr>
              <a:t> </a:t>
            </a:r>
            <a:r>
              <a:rPr lang="en-US" altLang="ko-KR" dirty="0" err="1">
                <a:solidFill>
                  <a:srgbClr val="FF0000"/>
                </a:solidFill>
                <a:latin typeface="Times New Roman" pitchFamily="18" charset="0"/>
                <a:ea typeface="Gulim"/>
                <a:cs typeface="Gulim"/>
              </a:rPr>
              <a:t>nhớ</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hơn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CSDL. </a:t>
            </a:r>
          </a:p>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lệnh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thao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đòi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hỏi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nhiều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thời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gian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lý</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hơn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vì</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chúng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cần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nhật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thay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đổi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p>
          <a:p>
            <a:pPr marL="0" indent="0" algn="just">
              <a:spcBef>
                <a:spcPct val="0"/>
              </a:spcBef>
              <a:buClr>
                <a:schemeClr val="folHlink"/>
              </a:buClr>
              <a:buNone/>
            </a:pPr>
            <a:endParaRPr lang="en-US" altLang="ko-KR" dirty="0">
              <a:latin typeface="Times New Roman" pitchFamily="18" charset="0"/>
              <a:ea typeface="Gulim"/>
              <a:cs typeface="Gulim"/>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Định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nghĩa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6</a:t>
            </a:fld>
            <a:endParaRPr lang="en-US"/>
          </a:p>
        </p:txBody>
      </p:sp>
    </p:spTree>
    <p:extLst>
      <p:ext uri="{BB962C8B-B14F-4D97-AF65-F5344CB8AC3E}">
        <p14:creationId xmlns:p14="http://schemas.microsoft.com/office/powerpoint/2010/main" val="723344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algn="just">
              <a:spcBef>
                <a:spcPct val="0"/>
              </a:spcBef>
              <a:buClr>
                <a:schemeClr val="folHlink"/>
              </a:buClr>
            </a:pPr>
            <a:r>
              <a:rPr lang="en-US" altLang="en-US" sz="3200" dirty="0" err="1">
                <a:latin typeface="Times New Roman" pitchFamily="18" charset="0"/>
                <a:ea typeface="Batang"/>
                <a:cs typeface="Batang"/>
              </a:rPr>
              <a:t>Tạo</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chỉ</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mục</a:t>
            </a:r>
            <a:endParaRPr lang="en-US" altLang="en-US" sz="3200" dirty="0">
              <a:latin typeface="Times New Roman" pitchFamily="18" charset="0"/>
              <a:ea typeface="Batang"/>
              <a:cs typeface="Batang"/>
            </a:endParaRPr>
          </a:p>
          <a:p>
            <a:pPr algn="just">
              <a:spcBef>
                <a:spcPct val="0"/>
              </a:spcBef>
              <a:buClr>
                <a:schemeClr val="folHlink"/>
              </a:buClr>
            </a:pPr>
            <a:r>
              <a:rPr lang="en-US" altLang="en-US" sz="3200" dirty="0" err="1">
                <a:latin typeface="Times New Roman" pitchFamily="18" charset="0"/>
                <a:ea typeface="Batang"/>
                <a:cs typeface="Batang"/>
              </a:rPr>
              <a:t>Nguyên</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tắc</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tạo</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chỉ</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mục</a:t>
            </a:r>
            <a:endParaRPr lang="en-US" altLang="en-US" sz="3200" dirty="0">
              <a:latin typeface="Times New Roman" pitchFamily="18" charset="0"/>
              <a:ea typeface="Batang"/>
              <a:cs typeface="Batang"/>
            </a:endParaRPr>
          </a:p>
          <a:p>
            <a:pPr algn="just">
              <a:spcBef>
                <a:spcPct val="0"/>
              </a:spcBef>
              <a:buClr>
                <a:schemeClr val="folHlink"/>
              </a:buClr>
            </a:pPr>
            <a:r>
              <a:rPr lang="en-US" altLang="en-US" sz="3200" dirty="0" err="1">
                <a:latin typeface="Times New Roman" pitchFamily="18" charset="0"/>
                <a:ea typeface="Batang"/>
                <a:cs typeface="Batang"/>
              </a:rPr>
              <a:t>Phân</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loại</a:t>
            </a:r>
            <a:endParaRPr lang="en-US" altLang="en-US" sz="3200" dirty="0">
              <a:latin typeface="Times New Roman" pitchFamily="18" charset="0"/>
              <a:ea typeface="Batang"/>
              <a:cs typeface="Batang"/>
            </a:endParaRPr>
          </a:p>
          <a:p>
            <a:pPr algn="just">
              <a:spcBef>
                <a:spcPct val="0"/>
              </a:spcBef>
              <a:buClr>
                <a:schemeClr val="folHlink"/>
              </a:buClr>
            </a:pPr>
            <a:r>
              <a:rPr lang="en-US" altLang="en-US" sz="3200" dirty="0" err="1">
                <a:latin typeface="Times New Roman" pitchFamily="18" charset="0"/>
                <a:ea typeface="Batang"/>
                <a:cs typeface="Batang"/>
              </a:rPr>
              <a:t>Đặc</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trưng</a:t>
            </a:r>
            <a:endParaRPr lang="en-US" altLang="en-US" sz="3200" dirty="0">
              <a:latin typeface="Times New Roman" pitchFamily="18" charset="0"/>
              <a:ea typeface="Batang"/>
              <a:cs typeface="Batang"/>
            </a:endParaRPr>
          </a:p>
          <a:p>
            <a:pPr algn="just">
              <a:spcBef>
                <a:spcPct val="0"/>
              </a:spcBef>
              <a:buClr>
                <a:schemeClr val="folHlink"/>
              </a:buClr>
            </a:pPr>
            <a:r>
              <a:rPr lang="en-US" altLang="en-US" sz="3200" dirty="0" err="1">
                <a:latin typeface="Times New Roman" pitchFamily="18" charset="0"/>
                <a:ea typeface="Batang"/>
                <a:cs typeface="Batang"/>
              </a:rPr>
              <a:t>Xem</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các</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chỉ</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mục</a:t>
            </a:r>
            <a:endParaRPr lang="en-US" altLang="en-US" sz="3200" dirty="0">
              <a:latin typeface="Times New Roman" pitchFamily="18" charset="0"/>
              <a:ea typeface="Batang"/>
              <a:cs typeface="Batang"/>
            </a:endParaRPr>
          </a:p>
          <a:p>
            <a:pPr algn="just">
              <a:spcBef>
                <a:spcPct val="0"/>
              </a:spcBef>
              <a:buClr>
                <a:schemeClr val="folHlink"/>
              </a:buClr>
            </a:pPr>
            <a:r>
              <a:rPr lang="en-US" altLang="en-US" sz="3200" dirty="0" err="1">
                <a:latin typeface="Times New Roman" pitchFamily="18" charset="0"/>
                <a:ea typeface="Batang"/>
                <a:cs typeface="Batang"/>
              </a:rPr>
              <a:t>Ứng</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dụng</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tìm</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kiếm</a:t>
            </a:r>
            <a:endParaRPr lang="en-US" altLang="en-US" sz="3200" dirty="0">
              <a:latin typeface="Times New Roman" pitchFamily="18" charset="0"/>
              <a:ea typeface="Batang"/>
              <a:cs typeface="Batang"/>
            </a:endParaRPr>
          </a:p>
          <a:p>
            <a:pPr algn="just">
              <a:spcBef>
                <a:spcPct val="0"/>
              </a:spcBef>
              <a:buClr>
                <a:schemeClr val="folHlink"/>
              </a:buClr>
            </a:pPr>
            <a:r>
              <a:rPr lang="en-US" altLang="en-US" sz="3200" dirty="0" err="1">
                <a:latin typeface="Times New Roman" pitchFamily="18" charset="0"/>
                <a:ea typeface="Batang"/>
                <a:cs typeface="Batang"/>
              </a:rPr>
              <a:t>Xóa</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chỉ</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mục</a:t>
            </a:r>
            <a:endParaRPr lang="en-US" altLang="en-US" sz="3200" dirty="0">
              <a:latin typeface="Times New Roman" pitchFamily="18" charset="0"/>
              <a:ea typeface="Batang"/>
              <a:cs typeface="Batang"/>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7</a:t>
            </a:fld>
            <a:endParaRPr lang="en-US"/>
          </a:p>
        </p:txBody>
      </p:sp>
    </p:spTree>
    <p:extLst>
      <p:ext uri="{BB962C8B-B14F-4D97-AF65-F5344CB8AC3E}">
        <p14:creationId xmlns:p14="http://schemas.microsoft.com/office/powerpoint/2010/main" val="3955271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a:spcBef>
                <a:spcPct val="0"/>
              </a:spcBef>
              <a:buClr>
                <a:schemeClr val="folHlink"/>
              </a:buClr>
              <a:buFont typeface="Wingdings" panose="05000000000000000000" pitchFamily="2" charset="2"/>
              <a:buChar char="v"/>
            </a:pPr>
            <a:r>
              <a:rPr lang="en-US" altLang="en-US" sz="2000" b="1" dirty="0" err="1">
                <a:solidFill>
                  <a:schemeClr val="tx2"/>
                </a:solidFill>
                <a:latin typeface="Tahoma" pitchFamily="34" charset="0"/>
              </a:rPr>
              <a:t>Tạo</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chỉ</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mục</a:t>
            </a:r>
            <a:r>
              <a:rPr lang="en-US" altLang="en-US" sz="2000" b="1" dirty="0">
                <a:solidFill>
                  <a:schemeClr val="tx2"/>
                </a:solidFill>
                <a:latin typeface="Tahoma" pitchFamily="34" charset="0"/>
              </a:rPr>
              <a:t>  </a:t>
            </a:r>
            <a:br>
              <a:rPr lang="en-US" altLang="en-US" sz="2000" b="1" dirty="0">
                <a:solidFill>
                  <a:schemeClr val="tx2"/>
                </a:solidFill>
                <a:latin typeface="Tahoma" pitchFamily="34" charset="0"/>
              </a:rPr>
            </a:br>
            <a:endParaRPr lang="en-US" altLang="ko-KR"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Gulim"/>
                <a:cs typeface="Gulim"/>
              </a:rPr>
              <a:t>Lệnh</a:t>
            </a:r>
            <a:r>
              <a:rPr lang="en-US" altLang="ko-KR" dirty="0">
                <a:latin typeface="Times New Roman" pitchFamily="18" charset="0"/>
                <a:ea typeface="Gulim"/>
                <a:cs typeface="Gulim"/>
              </a:rPr>
              <a:t> </a:t>
            </a:r>
            <a:r>
              <a:rPr lang="en-US" altLang="ko-KR" dirty="0">
                <a:latin typeface="Times New Roman" pitchFamily="18" charset="0"/>
                <a:ea typeface="Batang"/>
                <a:cs typeface="Batang"/>
              </a:rPr>
              <a:t>CREATE INDEX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Batang"/>
                <a:cs typeface="Batang"/>
              </a:rPr>
              <a:t>. </a:t>
            </a:r>
          </a:p>
          <a:p>
            <a:pPr algn="just">
              <a:spcBef>
                <a:spcPct val="0"/>
              </a:spcBef>
              <a:buClr>
                <a:schemeClr val="folHlink"/>
              </a:buClr>
            </a:pPr>
            <a:r>
              <a:rPr lang="en-US" altLang="ko-KR" dirty="0" err="1">
                <a:latin typeface="Times New Roman" pitchFamily="18" charset="0"/>
                <a:ea typeface="Batang"/>
                <a:cs typeface="Batang"/>
              </a:rPr>
              <a:t>C</a:t>
            </a:r>
            <a:r>
              <a:rPr lang="en-US" altLang="ko-KR" dirty="0" err="1">
                <a:latin typeface="Times New Roman" pitchFamily="18" charset="0"/>
                <a:ea typeface="Gulim"/>
                <a:cs typeface="Gulim"/>
              </a:rPr>
              <a:t>âu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lệnh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này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thay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đổi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thứ</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vật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lý</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của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ra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việc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tối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ưu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thứ</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tự</a:t>
            </a:r>
            <a:r>
              <a:rPr lang="en-US" altLang="ko-KR" dirty="0">
                <a:latin typeface="Times New Roman" pitchFamily="18" charset="0"/>
                <a:ea typeface="Gulim"/>
                <a:cs typeface="Gulim"/>
              </a:rPr>
              <a:t> logic </a:t>
            </a:r>
            <a:r>
              <a:rPr lang="en-US" altLang="ko-KR" dirty="0" err="1">
                <a:latin typeface="Times New Roman" pitchFamily="18" charset="0"/>
                <a:ea typeface="Gulim"/>
                <a:cs typeface="Gulim"/>
              </a:rPr>
              <a:t>của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nhằm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tăng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quả</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hoạt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động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a:t>
            </a:r>
            <a:r>
              <a:rPr lang="en-US" altLang="ko-KR" dirty="0">
                <a:latin typeface="Times New Roman" pitchFamily="18" charset="0"/>
                <a:ea typeface="Batang"/>
                <a:cs typeface="Batang"/>
              </a:rPr>
              <a:t> </a:t>
            </a:r>
          </a:p>
          <a:p>
            <a:pPr algn="just">
              <a:spcBef>
                <a:spcPct val="0"/>
              </a:spcBef>
              <a:buClr>
                <a:schemeClr val="folHlink"/>
              </a:buClr>
            </a:pPr>
            <a:r>
              <a:rPr lang="en-US" altLang="ko-KR" dirty="0" err="1">
                <a:solidFill>
                  <a:srgbClr val="FF0000"/>
                </a:solidFill>
                <a:latin typeface="Times New Roman" pitchFamily="18" charset="0"/>
                <a:ea typeface="Gulim"/>
                <a:cs typeface="Gulim"/>
              </a:rPr>
              <a:t>Ch</a:t>
            </a:r>
            <a:r>
              <a:rPr lang="en-US" altLang="en-US" dirty="0" err="1">
                <a:solidFill>
                  <a:srgbClr val="FF0000"/>
                </a:solidFill>
                <a:latin typeface="Times New Roman" pitchFamily="18" charset="0"/>
                <a:ea typeface="Gulim"/>
                <a:cs typeface="Gulim"/>
              </a:rPr>
              <a:t>ỉ</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có</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thể</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tạo</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lập</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chỉ</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mục</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trên</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các</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bảng</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người</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dùng</a:t>
            </a: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8</a:t>
            </a:fld>
            <a:endParaRPr lang="en-US"/>
          </a:p>
        </p:txBody>
      </p:sp>
    </p:spTree>
    <p:extLst>
      <p:ext uri="{BB962C8B-B14F-4D97-AF65-F5344CB8AC3E}">
        <p14:creationId xmlns:p14="http://schemas.microsoft.com/office/powerpoint/2010/main" val="2334721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normAutofit fontScale="85000" lnSpcReduction="20000"/>
          </a:bodyPr>
          <a:lstStyle/>
          <a:p>
            <a:pPr marL="223838" indent="-223838" algn="just" eaLnBrk="0" hangingPunct="0">
              <a:buClr>
                <a:schemeClr val="folHlink"/>
              </a:buClr>
              <a:defRPr/>
            </a:pPr>
            <a:r>
              <a:rPr lang="en-US" altLang="ko-KR" sz="3200" dirty="0" err="1">
                <a:latin typeface="Times New Roman" pitchFamily="18" charset="0"/>
                <a:ea typeface="Batang" pitchFamily="18" charset="-127"/>
              </a:rPr>
              <a:t>C</a:t>
            </a:r>
            <a:r>
              <a:rPr lang="en-US" altLang="ko-KR" dirty="0" err="1">
                <a:latin typeface="Times New Roman" pitchFamily="18" charset="0"/>
                <a:ea typeface="굴림" pitchFamily="34" charset="-127"/>
              </a:rPr>
              <a:t>ú</a:t>
            </a:r>
            <a:r>
              <a:rPr lang="en-US" altLang="ko-KR" dirty="0">
                <a:latin typeface="Times New Roman" pitchFamily="18" charset="0"/>
                <a:ea typeface="굴림" pitchFamily="34" charset="-127"/>
              </a:rPr>
              <a:t> </a:t>
            </a:r>
            <a:r>
              <a:rPr lang="en-US" altLang="ko-KR" dirty="0" err="1">
                <a:latin typeface="Times New Roman" pitchFamily="18" charset="0"/>
                <a:ea typeface="굴림" pitchFamily="34" charset="-127"/>
              </a:rPr>
              <a:t>pháp</a:t>
            </a:r>
            <a:r>
              <a:rPr lang="en-US" altLang="ko-KR" dirty="0">
                <a:latin typeface="Times New Roman" pitchFamily="18" charset="0"/>
                <a:ea typeface="굴림" pitchFamily="34" charset="-127"/>
              </a:rPr>
              <a:t>:</a:t>
            </a:r>
            <a:endParaRPr lang="en-GB" altLang="ko-KR" sz="3200" dirty="0">
              <a:latin typeface="Times New Roman" pitchFamily="18" charset="0"/>
              <a:ea typeface="Batang" pitchFamily="18" charset="-127"/>
            </a:endParaRPr>
          </a:p>
          <a:p>
            <a:pPr marL="223838" indent="-223838" eaLnBrk="0" hangingPunct="0">
              <a:buClr>
                <a:schemeClr val="folHlink"/>
              </a:buClr>
              <a:buNone/>
              <a:defRPr/>
            </a:pPr>
            <a:r>
              <a:rPr lang="en-GB" altLang="ko-KR" sz="3200" dirty="0">
                <a:latin typeface="Times New Roman" pitchFamily="18" charset="0"/>
                <a:ea typeface="굴림" pitchFamily="34" charset="-127"/>
              </a:rPr>
              <a:t>	</a:t>
            </a:r>
            <a:r>
              <a:rPr lang="en-GB" altLang="ko-KR" dirty="0">
                <a:latin typeface="Times New Roman" pitchFamily="18" charset="0"/>
                <a:ea typeface="굴림" pitchFamily="34" charset="-127"/>
              </a:rPr>
              <a:t>CREATE [UNIQUE] [CLUSTERED|NONCLUSTERED] </a:t>
            </a:r>
          </a:p>
          <a:p>
            <a:pPr marL="223838" indent="-223838" eaLnBrk="0" hangingPunct="0">
              <a:buClr>
                <a:schemeClr val="folHlink"/>
              </a:buClr>
              <a:buNone/>
              <a:defRPr/>
            </a:pPr>
            <a:r>
              <a:rPr lang="en-GB" altLang="ko-KR" dirty="0">
                <a:latin typeface="Times New Roman" pitchFamily="18" charset="0"/>
                <a:ea typeface="굴림" pitchFamily="34" charset="-127"/>
              </a:rPr>
              <a:t>		INDEX </a:t>
            </a:r>
            <a:r>
              <a:rPr lang="en-GB" altLang="ko-KR" dirty="0" err="1">
                <a:latin typeface="Times New Roman" pitchFamily="18" charset="0"/>
                <a:ea typeface="굴림" pitchFamily="34" charset="-127"/>
              </a:rPr>
              <a:t>index_name</a:t>
            </a:r>
            <a:endParaRPr lang="en-GB" altLang="ko-KR" dirty="0">
              <a:latin typeface="Times New Roman" pitchFamily="18" charset="0"/>
              <a:ea typeface="Batang" pitchFamily="18" charset="-127"/>
            </a:endParaRPr>
          </a:p>
          <a:p>
            <a:pPr marL="223838" indent="-223838" eaLnBrk="0" hangingPunct="0">
              <a:buClr>
                <a:schemeClr val="folHlink"/>
              </a:buClr>
              <a:buNone/>
              <a:defRPr/>
            </a:pPr>
            <a:r>
              <a:rPr lang="en-GB" altLang="ko-KR" dirty="0">
                <a:latin typeface="Times New Roman" pitchFamily="18" charset="0"/>
                <a:ea typeface="굴림" pitchFamily="34" charset="-127"/>
              </a:rPr>
              <a:t>		ON </a:t>
            </a:r>
            <a:r>
              <a:rPr lang="en-GB" altLang="ko-KR" dirty="0" err="1">
                <a:latin typeface="Times New Roman" pitchFamily="18" charset="0"/>
                <a:ea typeface="굴림" pitchFamily="34" charset="-127"/>
              </a:rPr>
              <a:t>table_name</a:t>
            </a:r>
            <a:r>
              <a:rPr lang="en-GB" altLang="ko-KR" dirty="0">
                <a:latin typeface="Times New Roman" pitchFamily="18" charset="0"/>
                <a:ea typeface="굴림" pitchFamily="34" charset="-127"/>
              </a:rPr>
              <a:t> (</a:t>
            </a:r>
            <a:r>
              <a:rPr lang="en-GB" altLang="ko-KR" dirty="0" err="1">
                <a:latin typeface="Times New Roman" pitchFamily="18" charset="0"/>
                <a:ea typeface="굴림" pitchFamily="34" charset="-127"/>
              </a:rPr>
              <a:t>column_name</a:t>
            </a:r>
            <a:r>
              <a:rPr lang="en-GB" altLang="ko-KR" dirty="0">
                <a:latin typeface="Times New Roman" pitchFamily="18" charset="0"/>
                <a:ea typeface="굴림" pitchFamily="34" charset="-127"/>
              </a:rPr>
              <a:t>[, </a:t>
            </a:r>
            <a:r>
              <a:rPr lang="en-GB" altLang="ko-KR" dirty="0" err="1">
                <a:latin typeface="Times New Roman" pitchFamily="18" charset="0"/>
                <a:ea typeface="굴림" pitchFamily="34" charset="-127"/>
              </a:rPr>
              <a:t>column_name</a:t>
            </a:r>
            <a:r>
              <a:rPr lang="en-GB" altLang="ko-KR" dirty="0">
                <a:latin typeface="Times New Roman" pitchFamily="18" charset="0"/>
                <a:ea typeface="굴림" pitchFamily="34" charset="-127"/>
              </a:rPr>
              <a:t>]…)</a:t>
            </a:r>
            <a:endParaRPr lang="en-GB" altLang="ko-KR" dirty="0">
              <a:latin typeface="Times New Roman" pitchFamily="18" charset="0"/>
              <a:ea typeface="Batang" pitchFamily="18" charset="-127"/>
            </a:endParaRPr>
          </a:p>
          <a:p>
            <a:pPr marL="223838" indent="-223838" algn="just" eaLnBrk="0" hangingPunct="0">
              <a:buClr>
                <a:schemeClr val="folHlink"/>
              </a:buClr>
              <a:buNone/>
              <a:defRPr/>
            </a:pPr>
            <a:r>
              <a:rPr lang="en-GB" altLang="ko-KR" dirty="0">
                <a:latin typeface="Times New Roman" pitchFamily="18" charset="0"/>
                <a:ea typeface="굴림" pitchFamily="34" charset="-127"/>
              </a:rPr>
              <a:t>		[WITH</a:t>
            </a:r>
            <a:endParaRPr lang="en-GB" altLang="ko-KR" dirty="0">
              <a:latin typeface="Times New Roman" pitchFamily="18" charset="0"/>
              <a:ea typeface="Batang" pitchFamily="18" charset="-127"/>
            </a:endParaRPr>
          </a:p>
          <a:p>
            <a:pPr marL="223838" indent="-223838" algn="just" eaLnBrk="0" hangingPunct="0">
              <a:buClr>
                <a:schemeClr val="folHlink"/>
              </a:buClr>
              <a:buNone/>
              <a:defRPr/>
            </a:pPr>
            <a:r>
              <a:rPr lang="en-GB" altLang="ko-KR" dirty="0">
                <a:latin typeface="Times New Roman" pitchFamily="18" charset="0"/>
                <a:ea typeface="굴림" pitchFamily="34" charset="-127"/>
              </a:rPr>
              <a:t>			[PAD_INDEX]</a:t>
            </a:r>
            <a:endParaRPr lang="en-GB" altLang="ko-KR" dirty="0">
              <a:latin typeface="Times New Roman" pitchFamily="18" charset="0"/>
              <a:ea typeface="Batang" pitchFamily="18" charset="-127"/>
            </a:endParaRPr>
          </a:p>
          <a:p>
            <a:pPr marL="223838" indent="-223838" algn="just" eaLnBrk="0" hangingPunct="0">
              <a:buClr>
                <a:schemeClr val="folHlink"/>
              </a:buClr>
              <a:buNone/>
              <a:defRPr/>
            </a:pPr>
            <a:r>
              <a:rPr lang="en-GB" altLang="ko-KR" dirty="0">
                <a:latin typeface="Times New Roman" pitchFamily="18" charset="0"/>
                <a:ea typeface="굴림" pitchFamily="34" charset="-127"/>
              </a:rPr>
              <a:t>			[[,]FILLFACTOR=x]</a:t>
            </a:r>
            <a:endParaRPr lang="en-GB" altLang="ko-KR" dirty="0">
              <a:latin typeface="Times New Roman" pitchFamily="18" charset="0"/>
              <a:ea typeface="Batang" pitchFamily="18" charset="-127"/>
            </a:endParaRPr>
          </a:p>
          <a:p>
            <a:pPr marL="223838" indent="-223838" algn="just" eaLnBrk="0" hangingPunct="0">
              <a:buClr>
                <a:schemeClr val="folHlink"/>
              </a:buClr>
              <a:buNone/>
              <a:defRPr/>
            </a:pPr>
            <a:r>
              <a:rPr lang="en-GB" altLang="ko-KR" dirty="0">
                <a:latin typeface="Times New Roman" pitchFamily="18" charset="0"/>
                <a:ea typeface="굴림" pitchFamily="34" charset="-127"/>
              </a:rPr>
              <a:t>			[[,]DROP_EXISTING]</a:t>
            </a:r>
            <a:endParaRPr lang="en-GB" altLang="ko-KR" dirty="0">
              <a:latin typeface="Times New Roman" pitchFamily="18" charset="0"/>
              <a:ea typeface="Batang" pitchFamily="18" charset="-127"/>
            </a:endParaRPr>
          </a:p>
          <a:p>
            <a:pPr marL="223838" indent="-223838" algn="just" eaLnBrk="0" hangingPunct="0">
              <a:buClr>
                <a:schemeClr val="folHlink"/>
              </a:buClr>
              <a:buNone/>
              <a:defRPr/>
            </a:pPr>
            <a:r>
              <a:rPr lang="en-GB" altLang="ko-KR" dirty="0">
                <a:latin typeface="Times New Roman" pitchFamily="18" charset="0"/>
                <a:ea typeface="굴림" pitchFamily="34" charset="-127"/>
              </a:rPr>
              <a:t>		]</a:t>
            </a:r>
            <a:endParaRPr lang="en-GB" altLang="ko-KR" sz="3200" dirty="0">
              <a:latin typeface="Times New Roman" pitchFamily="18" charset="0"/>
              <a:ea typeface="굴림" pitchFamily="34" charset="-127"/>
            </a:endParaRPr>
          </a:p>
          <a:p>
            <a:pPr marL="0" indent="0">
              <a:spcBef>
                <a:spcPct val="0"/>
              </a:spcBef>
              <a:buClr>
                <a:schemeClr val="folHlink"/>
              </a:buClr>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3.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9</a:t>
            </a:fld>
            <a:endParaRPr lang="en-US"/>
          </a:p>
        </p:txBody>
      </p:sp>
    </p:spTree>
    <p:extLst>
      <p:ext uri="{BB962C8B-B14F-4D97-AF65-F5344CB8AC3E}">
        <p14:creationId xmlns:p14="http://schemas.microsoft.com/office/powerpoint/2010/main" val="1646183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4247</TotalTime>
  <Words>1691</Words>
  <Application>Microsoft Office PowerPoint</Application>
  <PresentationFormat>On-screen Show (4:3)</PresentationFormat>
  <Paragraphs>336</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Batang</vt:lpstr>
      <vt:lpstr>Calibri</vt:lpstr>
      <vt:lpstr>Courier New</vt:lpstr>
      <vt:lpstr>Gulim</vt:lpstr>
      <vt:lpstr>Gulim</vt:lpstr>
      <vt:lpstr>Tahoma</vt:lpstr>
      <vt:lpstr>Times New Roman</vt:lpstr>
      <vt:lpstr>Tomaho</vt:lpstr>
      <vt:lpstr>Wingdings</vt:lpstr>
      <vt:lpstr>Office Theme</vt:lpstr>
      <vt:lpstr>HỆ QUẢN TRỊ CSDL</vt:lpstr>
      <vt:lpstr>Nội dung</vt:lpstr>
      <vt:lpstr>1. Mục tiêu bài học</vt:lpstr>
      <vt:lpstr>2. Định nghĩa và tác dụng</vt:lpstr>
      <vt:lpstr>2. Định nghĩa và tác dụng</vt:lpstr>
      <vt:lpstr>2. Định nghĩa và tác dụng</vt:lpstr>
      <vt:lpstr>3. Chỉ mục thông thường</vt:lpstr>
      <vt:lpstr>3. Chỉ mục thông thường</vt:lpstr>
      <vt:lpstr>3. Chỉ mục thông thường</vt:lpstr>
      <vt:lpstr>3. Chỉ mục thông thường</vt:lpstr>
      <vt:lpstr>3. Chỉ mục thông thường</vt:lpstr>
      <vt:lpstr>3. Chỉ mục thông thường</vt:lpstr>
      <vt:lpstr>3. Chỉ mục thông thường</vt:lpstr>
      <vt:lpstr>3. Chỉ mục thông thường</vt:lpstr>
      <vt:lpstr>3. Chỉ mục thông thường</vt:lpstr>
      <vt:lpstr>3. Chỉ mục thông thường</vt:lpstr>
      <vt:lpstr>3. Chỉ mục thông thường</vt:lpstr>
      <vt:lpstr>3. Chỉ mục thông thường</vt:lpstr>
      <vt:lpstr>3. Chỉ mục thông thường</vt:lpstr>
      <vt:lpstr>3. Chỉ mục thông thường</vt:lpstr>
      <vt:lpstr>3. Chỉ mục thông thường</vt:lpstr>
      <vt:lpstr>4. Chỉ mục toàn văn</vt:lpstr>
      <vt:lpstr>4. Chỉ mục toàn văn</vt:lpstr>
      <vt:lpstr>4. Chỉ mục toàn văn</vt:lpstr>
      <vt:lpstr>4. Chỉ mục toàn văn</vt:lpstr>
      <vt:lpstr>4. Chỉ mục toàn văn</vt:lpstr>
      <vt:lpstr>4. Trắc nghiệm kiến thức</vt:lpstr>
      <vt:lpstr>4. Trắc nghiệm kiến thức</vt:lpstr>
      <vt:lpstr>4. Trắc nghiệm kiến thức</vt:lpstr>
      <vt:lpstr>5. Trắc nghiệm kiến thức</vt:lpstr>
      <vt:lpstr>5. Trắc nghiệm kiến thức</vt:lpstr>
      <vt:lpstr>5. Tổng kết bài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QHADMIN</dc:creator>
  <cp:lastModifiedBy>Admin</cp:lastModifiedBy>
  <cp:revision>514</cp:revision>
  <dcterms:created xsi:type="dcterms:W3CDTF">2011-01-09T04:46:30Z</dcterms:created>
  <dcterms:modified xsi:type="dcterms:W3CDTF">2022-12-10T09:14:10Z</dcterms:modified>
</cp:coreProperties>
</file>