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handoutMasterIdLst>
    <p:handoutMasterId r:id="rId74"/>
  </p:handoutMasterIdLst>
  <p:sldIdLst>
    <p:sldId id="326" r:id="rId2"/>
    <p:sldId id="317" r:id="rId3"/>
    <p:sldId id="320" r:id="rId4"/>
    <p:sldId id="366" r:id="rId5"/>
    <p:sldId id="329" r:id="rId6"/>
    <p:sldId id="368" r:id="rId7"/>
    <p:sldId id="370" r:id="rId8"/>
    <p:sldId id="371" r:id="rId9"/>
    <p:sldId id="374" r:id="rId10"/>
    <p:sldId id="377" r:id="rId11"/>
    <p:sldId id="378" r:id="rId12"/>
    <p:sldId id="330" r:id="rId13"/>
    <p:sldId id="343" r:id="rId14"/>
    <p:sldId id="385" r:id="rId15"/>
    <p:sldId id="443" r:id="rId16"/>
    <p:sldId id="444" r:id="rId17"/>
    <p:sldId id="379" r:id="rId18"/>
    <p:sldId id="380" r:id="rId19"/>
    <p:sldId id="381" r:id="rId20"/>
    <p:sldId id="386" r:id="rId21"/>
    <p:sldId id="387" r:id="rId22"/>
    <p:sldId id="388" r:id="rId23"/>
    <p:sldId id="389" r:id="rId24"/>
    <p:sldId id="390" r:id="rId25"/>
    <p:sldId id="391" r:id="rId26"/>
    <p:sldId id="431" r:id="rId27"/>
    <p:sldId id="392" r:id="rId28"/>
    <p:sldId id="434" r:id="rId29"/>
    <p:sldId id="429" r:id="rId30"/>
    <p:sldId id="393" r:id="rId31"/>
    <p:sldId id="433" r:id="rId32"/>
    <p:sldId id="397" r:id="rId33"/>
    <p:sldId id="399" r:id="rId34"/>
    <p:sldId id="398" r:id="rId35"/>
    <p:sldId id="435" r:id="rId36"/>
    <p:sldId id="401" r:id="rId37"/>
    <p:sldId id="331" r:id="rId38"/>
    <p:sldId id="405" r:id="rId39"/>
    <p:sldId id="409" r:id="rId40"/>
    <p:sldId id="410" r:id="rId41"/>
    <p:sldId id="411" r:id="rId42"/>
    <p:sldId id="406" r:id="rId43"/>
    <p:sldId id="408" r:id="rId44"/>
    <p:sldId id="438" r:id="rId45"/>
    <p:sldId id="407" r:id="rId46"/>
    <p:sldId id="440" r:id="rId47"/>
    <p:sldId id="413" r:id="rId48"/>
    <p:sldId id="414" r:id="rId49"/>
    <p:sldId id="418" r:id="rId50"/>
    <p:sldId id="415" r:id="rId51"/>
    <p:sldId id="419" r:id="rId52"/>
    <p:sldId id="416" r:id="rId53"/>
    <p:sldId id="417" r:id="rId54"/>
    <p:sldId id="420" r:id="rId55"/>
    <p:sldId id="333" r:id="rId56"/>
    <p:sldId id="421" r:id="rId57"/>
    <p:sldId id="422" r:id="rId58"/>
    <p:sldId id="423" r:id="rId59"/>
    <p:sldId id="424" r:id="rId60"/>
    <p:sldId id="425" r:id="rId61"/>
    <p:sldId id="426" r:id="rId62"/>
    <p:sldId id="427" r:id="rId63"/>
    <p:sldId id="402" r:id="rId64"/>
    <p:sldId id="319" r:id="rId65"/>
    <p:sldId id="336" r:id="rId66"/>
    <p:sldId id="337" r:id="rId67"/>
    <p:sldId id="357" r:id="rId68"/>
    <p:sldId id="358" r:id="rId69"/>
    <p:sldId id="428" r:id="rId70"/>
    <p:sldId id="325" r:id="rId71"/>
    <p:sldId id="442"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8000"/>
    <a:srgbClr val="0000CC"/>
    <a:srgbClr val="009900"/>
    <a:srgbClr val="FF9900"/>
    <a:srgbClr val="CC3399"/>
    <a:srgbClr val="FF66CC"/>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06" autoAdjust="0"/>
    <p:restoredTop sz="94291" autoAdjust="0"/>
  </p:normalViewPr>
  <p:slideViewPr>
    <p:cSldViewPr>
      <p:cViewPr varScale="1">
        <p:scale>
          <a:sx n="82" d="100"/>
          <a:sy n="82" d="100"/>
        </p:scale>
        <p:origin x="-1330" y="-8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496221D-5A41-4E4B-B273-B46A145C070D}" type="datetimeFigureOut">
              <a:rPr lang="en-US" smtClean="0"/>
              <a:t>2/15/2023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0F74780-AD20-4C27-8BFF-11517CFD8EA3}" type="slidenum">
              <a:rPr lang="en-US" smtClean="0"/>
              <a:t>‹#›</a:t>
            </a:fld>
            <a:endParaRPr lang="en-US"/>
          </a:p>
        </p:txBody>
      </p:sp>
    </p:spTree>
    <p:extLst>
      <p:ext uri="{BB962C8B-B14F-4D97-AF65-F5344CB8AC3E}">
        <p14:creationId xmlns:p14="http://schemas.microsoft.com/office/powerpoint/2010/main" val="30730919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5A7CD3-BC72-4EE1-A161-1AE0A46D4526}" type="datetimeFigureOut">
              <a:rPr lang="en-US" smtClean="0"/>
              <a:t>2/15/2023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162A40-4696-434D-804E-F7DFBF114578}" type="slidenum">
              <a:rPr lang="en-US" smtClean="0"/>
              <a:t>‹#›</a:t>
            </a:fld>
            <a:endParaRPr lang="en-US"/>
          </a:p>
        </p:txBody>
      </p:sp>
    </p:spTree>
    <p:extLst>
      <p:ext uri="{BB962C8B-B14F-4D97-AF65-F5344CB8AC3E}">
        <p14:creationId xmlns:p14="http://schemas.microsoft.com/office/powerpoint/2010/main" val="380597465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1"/>
            <a:ext cx="9144000" cy="533400"/>
          </a:xfrm>
        </p:spPr>
        <p:txBody>
          <a:bodyPr>
            <a:noAutofit/>
          </a:bodyPr>
          <a:lstStyle>
            <a:lvl1pPr algn="ctr">
              <a:lnSpc>
                <a:spcPct val="150000"/>
              </a:lnSpc>
              <a:spcBef>
                <a:spcPts val="0"/>
              </a:spcBef>
              <a:spcAft>
                <a:spcPts val="0"/>
              </a:spcAft>
              <a:defRPr lang="en-US" sz="3000" b="1" kern="1200">
                <a:solidFill>
                  <a:schemeClr val="bg1"/>
                </a:solidFill>
                <a:latin typeface="Arial" panose="020B0604020202020204" pitchFamily="34" charset="0"/>
                <a:ea typeface="+mj-ea"/>
                <a:cs typeface="Arial" panose="020B0604020202020204" pitchFamily="34" charset="0"/>
              </a:defRPr>
            </a:lvl1pPr>
          </a:lstStyle>
          <a:p>
            <a:r>
              <a:rPr lang="en-US"/>
              <a:t>NHẬP TÊN HỌC PHẦN VÀO ĐÂY</a:t>
            </a:r>
          </a:p>
        </p:txBody>
      </p:sp>
      <p:sp>
        <p:nvSpPr>
          <p:cNvPr id="4" name="Date Placeholder 3"/>
          <p:cNvSpPr>
            <a:spLocks noGrp="1"/>
          </p:cNvSpPr>
          <p:nvPr>
            <p:ph type="dt" sz="half" idx="10"/>
          </p:nvPr>
        </p:nvSpPr>
        <p:spPr/>
        <p:txBody>
          <a:bodyPr/>
          <a:lstStyle/>
          <a:p>
            <a:fld id="{264F3982-4CC6-4EC4-85EF-7B204C519F33}" type="datetime1">
              <a:rPr lang="en-US" smtClean="0"/>
              <a:t>2/15/2023</a:t>
            </a:fld>
            <a:endParaRPr lang="en-US"/>
          </a:p>
        </p:txBody>
      </p:sp>
      <p:sp>
        <p:nvSpPr>
          <p:cNvPr id="5" name="Footer Placeholder 4"/>
          <p:cNvSpPr>
            <a:spLocks noGrp="1"/>
          </p:cNvSpPr>
          <p:nvPr>
            <p:ph type="ftr" sz="quarter" idx="11"/>
          </p:nvPr>
        </p:nvSpPr>
        <p:spPr/>
        <p:txBody>
          <a:bodyPr/>
          <a:lstStyle/>
          <a:p>
            <a:r>
              <a:rPr lang="en-US"/>
              <a:t>Khoa Công nghệ Thông tin - UTEHY</a:t>
            </a:r>
          </a:p>
        </p:txBody>
      </p:sp>
      <p:sp>
        <p:nvSpPr>
          <p:cNvPr id="6" name="Slide Number Placeholder 5"/>
          <p:cNvSpPr>
            <a:spLocks noGrp="1"/>
          </p:cNvSpPr>
          <p:nvPr>
            <p:ph type="sldNum" sz="quarter" idx="12"/>
          </p:nvPr>
        </p:nvSpPr>
        <p:spPr/>
        <p:txBody>
          <a:bodyPr/>
          <a:lstStyle/>
          <a:p>
            <a:fld id="{F4E32468-D4D3-45A6-A508-7622D5375F4E}" type="slidenum">
              <a:rPr lang="en-US" smtClean="0"/>
              <a:t>‹#›</a:t>
            </a:fld>
            <a:endParaRPr lang="en-US"/>
          </a:p>
        </p:txBody>
      </p:sp>
      <p:pic>
        <p:nvPicPr>
          <p:cNvPr id="8" name="Picture 7">
            <a:extLst>
              <a:ext uri="{FF2B5EF4-FFF2-40B4-BE49-F238E27FC236}">
                <a16:creationId xmlns="" xmlns:a16="http://schemas.microsoft.com/office/drawing/2014/main" id="{326E09E4-ADF4-4EA6-8B8C-CA21351A02E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81424" y="3524250"/>
            <a:ext cx="1581150" cy="1581150"/>
          </a:xfrm>
          <a:prstGeom prst="rect">
            <a:avLst/>
          </a:prstGeom>
        </p:spPr>
      </p:pic>
      <p:sp>
        <p:nvSpPr>
          <p:cNvPr id="9" name="TextBox 8">
            <a:extLst>
              <a:ext uri="{FF2B5EF4-FFF2-40B4-BE49-F238E27FC236}">
                <a16:creationId xmlns="" xmlns:a16="http://schemas.microsoft.com/office/drawing/2014/main" id="{8464925B-5719-4519-92F7-55CCFD892B03}"/>
              </a:ext>
            </a:extLst>
          </p:cNvPr>
          <p:cNvSpPr txBox="1"/>
          <p:nvPr userDrawn="1"/>
        </p:nvSpPr>
        <p:spPr>
          <a:xfrm>
            <a:off x="1894664" y="5232737"/>
            <a:ext cx="5354671" cy="1015663"/>
          </a:xfrm>
          <a:prstGeom prst="rect">
            <a:avLst/>
          </a:prstGeom>
          <a:noFill/>
        </p:spPr>
        <p:txBody>
          <a:bodyPr wrap="none" rtlCol="0">
            <a:spAutoFit/>
          </a:bodyPr>
          <a:lstStyle/>
          <a:p>
            <a:pPr algn="ctr">
              <a:lnSpc>
                <a:spcPct val="100000"/>
              </a:lnSpc>
              <a:spcBef>
                <a:spcPts val="1200"/>
              </a:spcBef>
              <a:spcAft>
                <a:spcPts val="1200"/>
              </a:spcAft>
            </a:pPr>
            <a:r>
              <a:rPr lang="en-US" sz="2000">
                <a:latin typeface="Arial" panose="020B0604020202020204" pitchFamily="34" charset="0"/>
                <a:cs typeface="Arial" panose="020B0604020202020204" pitchFamily="34" charset="0"/>
              </a:rPr>
              <a:t>Bộ môn Công nghệ Phần mềm,</a:t>
            </a:r>
            <a:br>
              <a:rPr lang="en-US" sz="2000">
                <a:latin typeface="Arial" panose="020B0604020202020204" pitchFamily="34" charset="0"/>
                <a:cs typeface="Arial" panose="020B0604020202020204" pitchFamily="34" charset="0"/>
              </a:rPr>
            </a:br>
            <a:r>
              <a:rPr lang="en-US" sz="2000">
                <a:latin typeface="Arial" panose="020B0604020202020204" pitchFamily="34" charset="0"/>
                <a:cs typeface="Arial" panose="020B0604020202020204" pitchFamily="34" charset="0"/>
              </a:rPr>
              <a:t>Khoa Công nghệ Thông tin,</a:t>
            </a:r>
            <a:br>
              <a:rPr lang="en-US" sz="2000">
                <a:latin typeface="Arial" panose="020B0604020202020204" pitchFamily="34" charset="0"/>
                <a:cs typeface="Arial" panose="020B0604020202020204" pitchFamily="34" charset="0"/>
              </a:rPr>
            </a:br>
            <a:r>
              <a:rPr lang="en-US" sz="2000">
                <a:latin typeface="Arial" panose="020B0604020202020204" pitchFamily="34" charset="0"/>
                <a:cs typeface="Arial" panose="020B0604020202020204" pitchFamily="34" charset="0"/>
              </a:rPr>
              <a:t>Trường Đại học Sư phạm Kỹ thuật Hưng Yên</a:t>
            </a:r>
            <a:endParaRPr lang="en-US" sz="1400">
              <a:latin typeface="Arial" panose="020B0604020202020204" pitchFamily="34" charset="0"/>
              <a:cs typeface="Arial" panose="020B0604020202020204" pitchFamily="34" charset="0"/>
            </a:endParaRPr>
          </a:p>
        </p:txBody>
      </p:sp>
      <p:sp>
        <p:nvSpPr>
          <p:cNvPr id="12" name="Subtitle 2">
            <a:extLst>
              <a:ext uri="{FF2B5EF4-FFF2-40B4-BE49-F238E27FC236}">
                <a16:creationId xmlns="" xmlns:a16="http://schemas.microsoft.com/office/drawing/2014/main" id="{0A020463-26BC-4DBC-92CD-F3ACA184C1FA}"/>
              </a:ext>
            </a:extLst>
          </p:cNvPr>
          <p:cNvSpPr>
            <a:spLocks noGrp="1"/>
          </p:cNvSpPr>
          <p:nvPr>
            <p:ph type="subTitle" idx="1" hasCustomPrompt="1"/>
          </p:nvPr>
        </p:nvSpPr>
        <p:spPr>
          <a:xfrm>
            <a:off x="457200" y="1303165"/>
            <a:ext cx="8229600" cy="2030585"/>
          </a:xfrm>
        </p:spPr>
        <p:txBody>
          <a:bodyPr>
            <a:normAutofit/>
          </a:bodyPr>
          <a:lstStyle>
            <a:lvl1pPr marL="0" indent="0" algn="ctr">
              <a:buNone/>
              <a:defRPr lang="en-US" sz="3000" b="1" kern="1200">
                <a:solidFill>
                  <a:schemeClr val="accent1">
                    <a:lumMod val="75000"/>
                  </a:schemeClr>
                </a:solidFill>
                <a:latin typeface="Arial" panose="020B0604020202020204" pitchFamily="34" charset="0"/>
                <a:ea typeface="+mj-ea"/>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NHẬP TÊN BÀI HỌC VÀO ĐÂY</a:t>
            </a:r>
          </a:p>
          <a:p>
            <a:endParaRPr lang="en-US"/>
          </a:p>
        </p:txBody>
      </p:sp>
    </p:spTree>
    <p:extLst>
      <p:ext uri="{BB962C8B-B14F-4D97-AF65-F5344CB8AC3E}">
        <p14:creationId xmlns:p14="http://schemas.microsoft.com/office/powerpoint/2010/main" val="3160344758"/>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181600"/>
          </a:xfrm>
        </p:spPr>
        <p:txBody>
          <a:bodyPr/>
          <a:lstStyle>
            <a:lvl1pPr marL="384048" indent="-384048">
              <a:spcBef>
                <a:spcPts val="1200"/>
              </a:spcBef>
              <a:spcAft>
                <a:spcPts val="1200"/>
              </a:spcAft>
              <a:buSzPct val="120000"/>
              <a:buFont typeface="Wingdings" panose="05000000000000000000" pitchFamily="2" charset="2"/>
              <a:buChar char="§"/>
              <a:defRPr sz="2400">
                <a:latin typeface="Arial" panose="020B0604020202020204" pitchFamily="34" charset="0"/>
                <a:cs typeface="Arial" panose="020B0604020202020204" pitchFamily="34" charset="0"/>
              </a:defRPr>
            </a:lvl1pPr>
            <a:lvl2pPr marL="685800" indent="-285750">
              <a:spcBef>
                <a:spcPts val="0"/>
              </a:spcBef>
              <a:spcAft>
                <a:spcPts val="600"/>
              </a:spcAft>
              <a:buFont typeface="Courier New" panose="02070309020205020404" pitchFamily="49" charset="0"/>
              <a:buChar char="o"/>
              <a:defRPr sz="2000">
                <a:latin typeface="Arial" panose="020B0604020202020204" pitchFamily="34" charset="0"/>
                <a:cs typeface="Arial" panose="020B0604020202020204" pitchFamily="34" charset="0"/>
              </a:defRPr>
            </a:lvl2pPr>
            <a:lvl3pPr marL="914400">
              <a:spcBef>
                <a:spcPts val="300"/>
              </a:spcBef>
              <a:defRPr sz="1800">
                <a:latin typeface="Arial" panose="020B0604020202020204" pitchFamily="34" charset="0"/>
                <a:cs typeface="Arial" panose="020B0604020202020204" pitchFamily="34" charset="0"/>
              </a:defRPr>
            </a:lvl3pPr>
            <a:lvl4pPr marL="1188720">
              <a:spcBef>
                <a:spcPts val="300"/>
              </a:spcBef>
              <a:spcAft>
                <a:spcPts val="300"/>
              </a:spcAft>
              <a:defRPr sz="1600">
                <a:latin typeface="Arial" panose="020B0604020202020204" pitchFamily="34" charset="0"/>
                <a:cs typeface="Arial" panose="020B0604020202020204" pitchFamily="34" charset="0"/>
              </a:defRPr>
            </a:lvl4pPr>
            <a:lvl5pPr marL="1828800">
              <a:spcBef>
                <a:spcPts val="300"/>
              </a:spcBef>
              <a:defRPr sz="16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Placeholder 1">
            <a:extLst>
              <a:ext uri="{FF2B5EF4-FFF2-40B4-BE49-F238E27FC236}">
                <a16:creationId xmlns="" xmlns:a16="http://schemas.microsoft.com/office/drawing/2014/main" id="{6AF3A6CE-5EDE-40F8-B1DF-6AE9C3C9768D}"/>
              </a:ext>
            </a:extLst>
          </p:cNvPr>
          <p:cNvSpPr>
            <a:spLocks noGrp="1"/>
          </p:cNvSpPr>
          <p:nvPr>
            <p:ph type="title"/>
          </p:nvPr>
        </p:nvSpPr>
        <p:spPr>
          <a:xfrm>
            <a:off x="457200" y="27297"/>
            <a:ext cx="8229600" cy="609599"/>
          </a:xfrm>
          <a:prstGeom prst="rect">
            <a:avLst/>
          </a:prstGeom>
        </p:spPr>
        <p:txBody>
          <a:bodyPr vert="horz" lIns="91440" tIns="45720" rIns="91440" bIns="45720" rtlCol="0" anchor="ctr">
            <a:normAutofit/>
          </a:bodyPr>
          <a:lstStyle/>
          <a:p>
            <a:r>
              <a:rPr lang="en-US"/>
              <a:t>Click to edit Master title style</a:t>
            </a:r>
          </a:p>
        </p:txBody>
      </p:sp>
      <p:sp>
        <p:nvSpPr>
          <p:cNvPr id="8" name="Date Placeholder 3">
            <a:extLst>
              <a:ext uri="{FF2B5EF4-FFF2-40B4-BE49-F238E27FC236}">
                <a16:creationId xmlns="" xmlns:a16="http://schemas.microsoft.com/office/drawing/2014/main" id="{FC7C7203-DFBE-426B-B53A-522A85990152}"/>
              </a:ext>
            </a:extLst>
          </p:cNvPr>
          <p:cNvSpPr>
            <a:spLocks noGrp="1"/>
          </p:cNvSpPr>
          <p:nvPr>
            <p:ph type="dt" sz="half" idx="2"/>
          </p:nvPr>
        </p:nvSpPr>
        <p:spPr>
          <a:xfrm>
            <a:off x="457200" y="6520126"/>
            <a:ext cx="2133600" cy="365125"/>
          </a:xfrm>
          <a:prstGeom prst="rect">
            <a:avLst/>
          </a:prstGeom>
        </p:spPr>
        <p:txBody>
          <a:bodyPr vert="horz" lIns="91440" tIns="45720" rIns="91440" bIns="45720" rtlCol="0" anchor="ctr"/>
          <a:lstStyle>
            <a:lvl1pPr algn="l">
              <a:defRPr sz="1200">
                <a:solidFill>
                  <a:schemeClr val="bg1"/>
                </a:solidFill>
                <a:latin typeface="Arial" panose="020B0604020202020204" pitchFamily="34" charset="0"/>
                <a:cs typeface="Arial" panose="020B0604020202020204" pitchFamily="34" charset="0"/>
              </a:defRPr>
            </a:lvl1pPr>
          </a:lstStyle>
          <a:p>
            <a:fld id="{4D202ABA-0031-4D61-A041-186C665429FE}" type="datetime1">
              <a:rPr lang="en-US" smtClean="0"/>
              <a:t>2/15/2023</a:t>
            </a:fld>
            <a:endParaRPr lang="en-US"/>
          </a:p>
        </p:txBody>
      </p:sp>
      <p:sp>
        <p:nvSpPr>
          <p:cNvPr id="9" name="Footer Placeholder 4">
            <a:extLst>
              <a:ext uri="{FF2B5EF4-FFF2-40B4-BE49-F238E27FC236}">
                <a16:creationId xmlns="" xmlns:a16="http://schemas.microsoft.com/office/drawing/2014/main" id="{30D5C5C3-B81B-4D3A-B0A0-1BAFAE1C1928}"/>
              </a:ext>
            </a:extLst>
          </p:cNvPr>
          <p:cNvSpPr>
            <a:spLocks noGrp="1"/>
          </p:cNvSpPr>
          <p:nvPr>
            <p:ph type="ftr" sz="quarter" idx="3"/>
          </p:nvPr>
        </p:nvSpPr>
        <p:spPr>
          <a:xfrm>
            <a:off x="3124200" y="6520126"/>
            <a:ext cx="2895600" cy="365125"/>
          </a:xfrm>
          <a:prstGeom prst="rect">
            <a:avLst/>
          </a:prstGeom>
        </p:spPr>
        <p:txBody>
          <a:bodyPr vert="horz" lIns="91440" tIns="45720" rIns="91440" bIns="45720" rtlCol="0" anchor="ctr"/>
          <a:lstStyle>
            <a:lvl1pPr algn="ctr">
              <a:defRPr sz="1200">
                <a:solidFill>
                  <a:schemeClr val="bg1"/>
                </a:solidFill>
                <a:latin typeface="Arial" panose="020B0604020202020204" pitchFamily="34" charset="0"/>
                <a:cs typeface="Arial" panose="020B0604020202020204" pitchFamily="34" charset="0"/>
              </a:defRPr>
            </a:lvl1pPr>
          </a:lstStyle>
          <a:p>
            <a:r>
              <a:rPr lang="en-US"/>
              <a:t>Khoa Công nghệ Thông tin - UTEHY</a:t>
            </a:r>
          </a:p>
        </p:txBody>
      </p:sp>
      <p:sp>
        <p:nvSpPr>
          <p:cNvPr id="10" name="Slide Number Placeholder 5">
            <a:extLst>
              <a:ext uri="{FF2B5EF4-FFF2-40B4-BE49-F238E27FC236}">
                <a16:creationId xmlns="" xmlns:a16="http://schemas.microsoft.com/office/drawing/2014/main" id="{72ED4DDF-D4D5-4036-A339-5B9B164A53D9}"/>
              </a:ext>
            </a:extLst>
          </p:cNvPr>
          <p:cNvSpPr>
            <a:spLocks noGrp="1"/>
          </p:cNvSpPr>
          <p:nvPr>
            <p:ph type="sldNum" sz="quarter" idx="4"/>
          </p:nvPr>
        </p:nvSpPr>
        <p:spPr>
          <a:xfrm>
            <a:off x="6553200" y="6520126"/>
            <a:ext cx="2133600"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F4E32468-D4D3-45A6-A508-7622D5375F4E}" type="slidenum">
              <a:rPr lang="en-US" smtClean="0"/>
              <a:pPr/>
              <a:t>‹#›</a:t>
            </a:fld>
            <a:endParaRPr lang="en-US"/>
          </a:p>
        </p:txBody>
      </p:sp>
    </p:spTree>
    <p:extLst>
      <p:ext uri="{BB962C8B-B14F-4D97-AF65-F5344CB8AC3E}">
        <p14:creationId xmlns:p14="http://schemas.microsoft.com/office/powerpoint/2010/main" val="823614427"/>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762001"/>
            <a:ext cx="8229600" cy="6095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28800"/>
            <a:ext cx="8229600" cy="44958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6FA409-E11A-495A-A001-855AF0C56DDB}" type="datetime1">
              <a:rPr lang="en-US" smtClean="0"/>
              <a:t>2/15/2023</a:t>
            </a:fld>
            <a:endParaRPr lang="en-US"/>
          </a:p>
        </p:txBody>
      </p:sp>
      <p:sp>
        <p:nvSpPr>
          <p:cNvPr id="8" name="Footer Placeholder 7"/>
          <p:cNvSpPr>
            <a:spLocks noGrp="1"/>
          </p:cNvSpPr>
          <p:nvPr>
            <p:ph type="ftr" sz="quarter" idx="11"/>
          </p:nvPr>
        </p:nvSpPr>
        <p:spPr/>
        <p:txBody>
          <a:bodyPr/>
          <a:lstStyle/>
          <a:p>
            <a:r>
              <a:rPr lang="en-US"/>
              <a:t>Khoa Công nghệ Thông tin - UTEHY</a:t>
            </a:r>
          </a:p>
        </p:txBody>
      </p:sp>
      <p:sp>
        <p:nvSpPr>
          <p:cNvPr id="9" name="Slide Number Placeholder 8"/>
          <p:cNvSpPr>
            <a:spLocks noGrp="1"/>
          </p:cNvSpPr>
          <p:nvPr>
            <p:ph type="sldNum" sz="quarter" idx="12"/>
          </p:nvPr>
        </p:nvSpPr>
        <p:spPr/>
        <p:txBody>
          <a:bodyPr/>
          <a:lstStyle/>
          <a:p>
            <a:fld id="{F4E32468-D4D3-45A6-A508-7622D5375F4E}" type="slidenum">
              <a:rPr lang="en-US" smtClean="0"/>
              <a:t>‹#›</a:t>
            </a:fld>
            <a:endParaRPr lang="en-US"/>
          </a:p>
        </p:txBody>
      </p:sp>
    </p:spTree>
    <p:extLst>
      <p:ext uri="{BB962C8B-B14F-4D97-AF65-F5344CB8AC3E}">
        <p14:creationId xmlns:p14="http://schemas.microsoft.com/office/powerpoint/2010/main" val="1035908705"/>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FA6372B-C7F7-454A-A4C3-A39283F948ED}" type="datetime1">
              <a:rPr lang="en-US" smtClean="0"/>
              <a:t>2/15/2023</a:t>
            </a:fld>
            <a:endParaRPr lang="en-US"/>
          </a:p>
        </p:txBody>
      </p:sp>
      <p:sp>
        <p:nvSpPr>
          <p:cNvPr id="4" name="Footer Placeholder 3"/>
          <p:cNvSpPr>
            <a:spLocks noGrp="1"/>
          </p:cNvSpPr>
          <p:nvPr>
            <p:ph type="ftr" sz="quarter" idx="11"/>
          </p:nvPr>
        </p:nvSpPr>
        <p:spPr/>
        <p:txBody>
          <a:bodyPr/>
          <a:lstStyle/>
          <a:p>
            <a:r>
              <a:rPr lang="en-US"/>
              <a:t>Khoa Công nghệ Thông tin - UTEHY</a:t>
            </a:r>
          </a:p>
        </p:txBody>
      </p:sp>
      <p:sp>
        <p:nvSpPr>
          <p:cNvPr id="5" name="Slide Number Placeholder 4"/>
          <p:cNvSpPr>
            <a:spLocks noGrp="1"/>
          </p:cNvSpPr>
          <p:nvPr>
            <p:ph type="sldNum" sz="quarter" idx="12"/>
          </p:nvPr>
        </p:nvSpPr>
        <p:spPr/>
        <p:txBody>
          <a:bodyPr/>
          <a:lstStyle/>
          <a:p>
            <a:fld id="{F4E32468-D4D3-45A6-A508-7622D5375F4E}" type="slidenum">
              <a:rPr lang="en-US" smtClean="0"/>
              <a:t>‹#›</a:t>
            </a:fld>
            <a:endParaRPr lang="en-US"/>
          </a:p>
        </p:txBody>
      </p:sp>
    </p:spTree>
    <p:extLst>
      <p:ext uri="{BB962C8B-B14F-4D97-AF65-F5344CB8AC3E}">
        <p14:creationId xmlns:p14="http://schemas.microsoft.com/office/powerpoint/2010/main" val="480932884"/>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30860"/>
            <a:ext cx="4038600" cy="5095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30858"/>
            <a:ext cx="4038600" cy="5095305"/>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A4B93D-8755-4A37-9F34-302EED5C8A26}" type="datetime1">
              <a:rPr lang="en-US" smtClean="0"/>
              <a:t>2/15/2023</a:t>
            </a:fld>
            <a:endParaRPr lang="en-US"/>
          </a:p>
        </p:txBody>
      </p:sp>
      <p:sp>
        <p:nvSpPr>
          <p:cNvPr id="6" name="Footer Placeholder 5"/>
          <p:cNvSpPr>
            <a:spLocks noGrp="1"/>
          </p:cNvSpPr>
          <p:nvPr>
            <p:ph type="ftr" sz="quarter" idx="11"/>
          </p:nvPr>
        </p:nvSpPr>
        <p:spPr/>
        <p:txBody>
          <a:bodyPr/>
          <a:lstStyle/>
          <a:p>
            <a:r>
              <a:rPr lang="en-US"/>
              <a:t>Khoa Công nghệ Thông tin - UTEHY</a:t>
            </a:r>
          </a:p>
        </p:txBody>
      </p:sp>
      <p:sp>
        <p:nvSpPr>
          <p:cNvPr id="7" name="Slide Number Placeholder 6"/>
          <p:cNvSpPr>
            <a:spLocks noGrp="1"/>
          </p:cNvSpPr>
          <p:nvPr>
            <p:ph type="sldNum" sz="quarter" idx="12"/>
          </p:nvPr>
        </p:nvSpPr>
        <p:spPr/>
        <p:txBody>
          <a:bodyPr/>
          <a:lstStyle/>
          <a:p>
            <a:fld id="{F4E32468-D4D3-45A6-A508-7622D5375F4E}" type="slidenum">
              <a:rPr lang="en-US" smtClean="0"/>
              <a:t>‹#›</a:t>
            </a:fld>
            <a:endParaRPr lang="en-US"/>
          </a:p>
        </p:txBody>
      </p:sp>
    </p:spTree>
    <p:extLst>
      <p:ext uri="{BB962C8B-B14F-4D97-AF65-F5344CB8AC3E}">
        <p14:creationId xmlns:p14="http://schemas.microsoft.com/office/powerpoint/2010/main" val="3489262318"/>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B6ACC4-E7CD-4981-BD20-5D1B4CB63074}" type="datetime1">
              <a:rPr lang="en-US" smtClean="0"/>
              <a:t>2/15/2023</a:t>
            </a:fld>
            <a:endParaRPr lang="en-US"/>
          </a:p>
        </p:txBody>
      </p:sp>
      <p:sp>
        <p:nvSpPr>
          <p:cNvPr id="3" name="Footer Placeholder 2"/>
          <p:cNvSpPr>
            <a:spLocks noGrp="1"/>
          </p:cNvSpPr>
          <p:nvPr>
            <p:ph type="ftr" sz="quarter" idx="11"/>
          </p:nvPr>
        </p:nvSpPr>
        <p:spPr/>
        <p:txBody>
          <a:bodyPr/>
          <a:lstStyle/>
          <a:p>
            <a:r>
              <a:rPr lang="en-US"/>
              <a:t>Khoa Công nghệ Thông tin - UTEHY</a:t>
            </a:r>
          </a:p>
        </p:txBody>
      </p:sp>
      <p:sp>
        <p:nvSpPr>
          <p:cNvPr id="4" name="Slide Number Placeholder 3"/>
          <p:cNvSpPr>
            <a:spLocks noGrp="1"/>
          </p:cNvSpPr>
          <p:nvPr>
            <p:ph type="sldNum" sz="quarter" idx="12"/>
          </p:nvPr>
        </p:nvSpPr>
        <p:spPr/>
        <p:txBody>
          <a:bodyPr/>
          <a:lstStyle/>
          <a:p>
            <a:fld id="{F4E32468-D4D3-45A6-A508-7622D5375F4E}" type="slidenum">
              <a:rPr lang="en-US" smtClean="0"/>
              <a:t>‹#›</a:t>
            </a:fld>
            <a:endParaRPr lang="en-US"/>
          </a:p>
        </p:txBody>
      </p:sp>
    </p:spTree>
    <p:extLst>
      <p:ext uri="{BB962C8B-B14F-4D97-AF65-F5344CB8AC3E}">
        <p14:creationId xmlns:p14="http://schemas.microsoft.com/office/powerpoint/2010/main" val="1973435726"/>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297"/>
            <a:ext cx="8229600" cy="60959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066800"/>
            <a:ext cx="8229600" cy="5257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520126"/>
            <a:ext cx="2133600" cy="365125"/>
          </a:xfrm>
          <a:prstGeom prst="rect">
            <a:avLst/>
          </a:prstGeom>
        </p:spPr>
        <p:txBody>
          <a:bodyPr vert="horz" lIns="91440" tIns="45720" rIns="91440" bIns="45720" rtlCol="0" anchor="ctr"/>
          <a:lstStyle>
            <a:lvl1pPr algn="l">
              <a:defRPr sz="1200">
                <a:solidFill>
                  <a:schemeClr val="bg1"/>
                </a:solidFill>
                <a:latin typeface="Arial" panose="020B0604020202020204" pitchFamily="34" charset="0"/>
                <a:cs typeface="Arial" panose="020B0604020202020204" pitchFamily="34" charset="0"/>
              </a:defRPr>
            </a:lvl1pPr>
          </a:lstStyle>
          <a:p>
            <a:fld id="{4D202ABA-0031-4D61-A041-186C665429FE}" type="datetime1">
              <a:rPr lang="en-US" smtClean="0"/>
              <a:t>2/15/2023</a:t>
            </a:fld>
            <a:endParaRPr lang="en-US"/>
          </a:p>
        </p:txBody>
      </p:sp>
      <p:sp>
        <p:nvSpPr>
          <p:cNvPr id="5" name="Footer Placeholder 4"/>
          <p:cNvSpPr>
            <a:spLocks noGrp="1"/>
          </p:cNvSpPr>
          <p:nvPr>
            <p:ph type="ftr" sz="quarter" idx="3"/>
          </p:nvPr>
        </p:nvSpPr>
        <p:spPr>
          <a:xfrm>
            <a:off x="3124200" y="6520126"/>
            <a:ext cx="2895600" cy="365125"/>
          </a:xfrm>
          <a:prstGeom prst="rect">
            <a:avLst/>
          </a:prstGeom>
        </p:spPr>
        <p:txBody>
          <a:bodyPr vert="horz" lIns="91440" tIns="45720" rIns="91440" bIns="45720" rtlCol="0" anchor="ctr"/>
          <a:lstStyle>
            <a:lvl1pPr algn="ctr">
              <a:defRPr sz="1200">
                <a:solidFill>
                  <a:schemeClr val="bg1"/>
                </a:solidFill>
                <a:latin typeface="Arial" panose="020B0604020202020204" pitchFamily="34" charset="0"/>
                <a:cs typeface="Arial" panose="020B0604020202020204" pitchFamily="34" charset="0"/>
              </a:defRPr>
            </a:lvl1pPr>
          </a:lstStyle>
          <a:p>
            <a:r>
              <a:rPr lang="en-US"/>
              <a:t>Khoa Công nghệ Thông tin - UTEHY</a:t>
            </a:r>
          </a:p>
        </p:txBody>
      </p:sp>
      <p:sp>
        <p:nvSpPr>
          <p:cNvPr id="6" name="Slide Number Placeholder 5"/>
          <p:cNvSpPr>
            <a:spLocks noGrp="1"/>
          </p:cNvSpPr>
          <p:nvPr>
            <p:ph type="sldNum" sz="quarter" idx="4"/>
          </p:nvPr>
        </p:nvSpPr>
        <p:spPr>
          <a:xfrm>
            <a:off x="6553200" y="6520126"/>
            <a:ext cx="2133600"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F4E32468-D4D3-45A6-A508-7622D5375F4E}" type="slidenum">
              <a:rPr lang="en-US" smtClean="0"/>
              <a:pPr/>
              <a:t>‹#›</a:t>
            </a:fld>
            <a:endParaRPr lang="en-US"/>
          </a:p>
        </p:txBody>
      </p:sp>
    </p:spTree>
    <p:extLst>
      <p:ext uri="{BB962C8B-B14F-4D97-AF65-F5344CB8AC3E}">
        <p14:creationId xmlns:p14="http://schemas.microsoft.com/office/powerpoint/2010/main" val="1150032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2" r:id="rId5"/>
    <p:sldLayoutId id="2147483655" r:id="rId6"/>
  </p:sldLayoutIdLst>
  <p:transition spd="slow">
    <p:randomBar dir="vert"/>
  </p:transition>
  <p:hf hdr="0"/>
  <p:txStyles>
    <p:titleStyle>
      <a:lvl1pPr algn="l" defTabSz="914400" rtl="0" eaLnBrk="1" latinLnBrk="0" hangingPunct="1">
        <a:spcBef>
          <a:spcPct val="0"/>
        </a:spcBef>
        <a:buNone/>
        <a:defRPr sz="2800" b="1" kern="1200">
          <a:solidFill>
            <a:schemeClr val="bg1"/>
          </a:solidFill>
          <a:latin typeface="Arial" panose="020B0604020202020204" pitchFamily="34" charset="0"/>
          <a:ea typeface="+mj-ea"/>
          <a:cs typeface="Arial" panose="020B0604020202020204" pitchFamily="34" charset="0"/>
        </a:defRPr>
      </a:lvl1pPr>
    </p:titleStyle>
    <p:bodyStyle>
      <a:lvl1pPr marL="384048" indent="-384048" algn="l" defTabSz="914400" rtl="0" eaLnBrk="1" latinLnBrk="0" hangingPunct="1">
        <a:spcBef>
          <a:spcPts val="1200"/>
        </a:spcBef>
        <a:spcAft>
          <a:spcPts val="1200"/>
        </a:spcAft>
        <a:buSzPct val="120000"/>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685800" indent="-285750" algn="l" defTabSz="914400" rtl="0" eaLnBrk="1" latinLnBrk="0" hangingPunct="1">
        <a:spcBef>
          <a:spcPts val="0"/>
        </a:spcBef>
        <a:spcAft>
          <a:spcPts val="600"/>
        </a:spcAft>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2pPr>
      <a:lvl3pPr marL="914400" indent="-228600" algn="l" defTabSz="914400" rtl="0" eaLnBrk="1" latinLnBrk="0" hangingPunct="1">
        <a:spcBef>
          <a:spcPts val="300"/>
        </a:spcBef>
        <a:spcAft>
          <a:spcPts val="300"/>
        </a:spcAft>
        <a:buSzPct val="12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188720" indent="-228600" algn="l" defTabSz="914400" rtl="0" eaLnBrk="1" latinLnBrk="0" hangingPunct="1">
        <a:spcBef>
          <a:spcPts val="300"/>
        </a:spcBef>
        <a:spcAft>
          <a:spcPts val="300"/>
        </a:spcAft>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1828800" indent="-228600" algn="l" defTabSz="914400" rtl="0" eaLnBrk="1" latinLnBrk="0" hangingPunct="1">
        <a:spcBef>
          <a:spcPts val="300"/>
        </a:spcBef>
        <a:spcAft>
          <a:spcPts val="300"/>
        </a:spcAft>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5F598FFC-6810-4DED-9397-5F519C9B4CA6}"/>
              </a:ext>
            </a:extLst>
          </p:cNvPr>
          <p:cNvSpPr>
            <a:spLocks noGrp="1"/>
          </p:cNvSpPr>
          <p:nvPr>
            <p:ph type="ctrTitle"/>
          </p:nvPr>
        </p:nvSpPr>
        <p:spPr/>
        <p:txBody>
          <a:bodyPr/>
          <a:lstStyle/>
          <a:p>
            <a:r>
              <a:rPr lang="en-US" dirty="0"/>
              <a:t>HỆ QUẢN TRỊ CSDL</a:t>
            </a:r>
          </a:p>
        </p:txBody>
      </p:sp>
      <p:sp>
        <p:nvSpPr>
          <p:cNvPr id="4" name="Date Placeholder 3">
            <a:extLst>
              <a:ext uri="{FF2B5EF4-FFF2-40B4-BE49-F238E27FC236}">
                <a16:creationId xmlns="" xmlns:a16="http://schemas.microsoft.com/office/drawing/2014/main" id="{80B99833-22E5-4EB1-B8A1-55A47B7B2829}"/>
              </a:ext>
            </a:extLst>
          </p:cNvPr>
          <p:cNvSpPr>
            <a:spLocks noGrp="1"/>
          </p:cNvSpPr>
          <p:nvPr>
            <p:ph type="dt" sz="half" idx="10"/>
          </p:nvPr>
        </p:nvSpPr>
        <p:spPr/>
        <p:txBody>
          <a:bodyPr/>
          <a:lstStyle/>
          <a:p>
            <a:fld id="{4D202ABA-0031-4D61-A041-186C665429FE}" type="datetime1">
              <a:rPr lang="en-US" smtClean="0"/>
              <a:t>2/15/2023</a:t>
            </a:fld>
            <a:endParaRPr lang="en-US"/>
          </a:p>
        </p:txBody>
      </p:sp>
      <p:sp>
        <p:nvSpPr>
          <p:cNvPr id="5" name="Footer Placeholder 4">
            <a:extLst>
              <a:ext uri="{FF2B5EF4-FFF2-40B4-BE49-F238E27FC236}">
                <a16:creationId xmlns="" xmlns:a16="http://schemas.microsoft.com/office/drawing/2014/main" id="{157B850B-5ADE-42BC-B873-397F5508482D}"/>
              </a:ext>
            </a:extLst>
          </p:cNvPr>
          <p:cNvSpPr>
            <a:spLocks noGrp="1"/>
          </p:cNvSpPr>
          <p:nvPr>
            <p:ph type="ftr" sz="quarter" idx="11"/>
          </p:nvPr>
        </p:nvSpPr>
        <p:spPr/>
        <p:txBody>
          <a:bodyPr/>
          <a:lstStyle/>
          <a:p>
            <a:r>
              <a:rPr lang="en-US"/>
              <a:t>Khoa Công nghệ Thông tin - UTEHY</a:t>
            </a:r>
          </a:p>
        </p:txBody>
      </p:sp>
      <p:sp>
        <p:nvSpPr>
          <p:cNvPr id="6" name="Slide Number Placeholder 5">
            <a:extLst>
              <a:ext uri="{FF2B5EF4-FFF2-40B4-BE49-F238E27FC236}">
                <a16:creationId xmlns="" xmlns:a16="http://schemas.microsoft.com/office/drawing/2014/main" id="{360B56A4-7BB3-4CE1-9A49-51C869529E12}"/>
              </a:ext>
            </a:extLst>
          </p:cNvPr>
          <p:cNvSpPr>
            <a:spLocks noGrp="1"/>
          </p:cNvSpPr>
          <p:nvPr>
            <p:ph type="sldNum" sz="quarter" idx="12"/>
          </p:nvPr>
        </p:nvSpPr>
        <p:spPr/>
        <p:txBody>
          <a:bodyPr/>
          <a:lstStyle/>
          <a:p>
            <a:fld id="{F4E32468-D4D3-45A6-A508-7622D5375F4E}" type="slidenum">
              <a:rPr lang="en-US" smtClean="0"/>
              <a:pPr/>
              <a:t>1</a:t>
            </a:fld>
            <a:endParaRPr lang="en-US"/>
          </a:p>
        </p:txBody>
      </p:sp>
      <p:sp>
        <p:nvSpPr>
          <p:cNvPr id="8" name="Subtitle 7">
            <a:extLst>
              <a:ext uri="{FF2B5EF4-FFF2-40B4-BE49-F238E27FC236}">
                <a16:creationId xmlns="" xmlns:a16="http://schemas.microsoft.com/office/drawing/2014/main" id="{9E421E78-7928-40B7-8502-FE48A21C6505}"/>
              </a:ext>
            </a:extLst>
          </p:cNvPr>
          <p:cNvSpPr>
            <a:spLocks noGrp="1"/>
          </p:cNvSpPr>
          <p:nvPr>
            <p:ph type="subTitle" idx="1"/>
          </p:nvPr>
        </p:nvSpPr>
        <p:spPr/>
        <p:txBody>
          <a:bodyPr/>
          <a:lstStyle/>
          <a:p>
            <a:r>
              <a:rPr lang="en-US"/>
              <a:t>BÀI </a:t>
            </a:r>
            <a:r>
              <a:rPr lang="en-US" dirty="0"/>
              <a:t>3</a:t>
            </a:r>
          </a:p>
          <a:p>
            <a:r>
              <a:rPr lang="en-US" dirty="0"/>
              <a:t>TRUY VẤN NÂNG CAO VỚI CÁC TOÁN TỬ</a:t>
            </a:r>
          </a:p>
        </p:txBody>
      </p:sp>
    </p:spTree>
    <p:extLst>
      <p:ext uri="{BB962C8B-B14F-4D97-AF65-F5344CB8AC3E}">
        <p14:creationId xmlns:p14="http://schemas.microsoft.com/office/powerpoint/2010/main" val="2441195516"/>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385CB35E-A2FE-465A-AE59-FAD53270E585}"/>
              </a:ext>
            </a:extLst>
          </p:cNvPr>
          <p:cNvSpPr>
            <a:spLocks noGrp="1"/>
          </p:cNvSpPr>
          <p:nvPr>
            <p:ph idx="1"/>
          </p:nvPr>
        </p:nvSpPr>
        <p:spPr>
          <a:xfrm>
            <a:off x="457200" y="1066800"/>
            <a:ext cx="8153400" cy="1447800"/>
          </a:xfrm>
        </p:spPr>
        <p:txBody>
          <a:bodyPr>
            <a:normAutofit/>
          </a:bodyPr>
          <a:lstStyle/>
          <a:p>
            <a:pPr algn="just"/>
            <a:r>
              <a:rPr lang="en-US" dirty="0" err="1">
                <a:latin typeface="Times New Roman" pitchFamily="18" charset="0"/>
                <a:cs typeface="Times New Roman" pitchFamily="18" charset="0"/>
              </a:rPr>
              <a:t>Hãy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câu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lệnh</a:t>
            </a:r>
            <a:r>
              <a:rPr lang="en-US" dirty="0">
                <a:latin typeface="Times New Roman" pitchFamily="18" charset="0"/>
                <a:cs typeface="Times New Roman" pitchFamily="18" charset="0"/>
              </a:rPr>
              <a:t> SQL </a:t>
            </a:r>
            <a:r>
              <a:rPr lang="en-US" dirty="0" err="1">
                <a:latin typeface="Times New Roman" pitchFamily="18" charset="0"/>
                <a:cs typeface="Times New Roman" pitchFamily="18" charset="0"/>
              </a:rPr>
              <a:t>thực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hiện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cập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nhật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lại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họ</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một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sinh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họ</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Nguyễn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đầu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tiên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trong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bảng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sinh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thành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họ</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Đỗ</a:t>
            </a:r>
            <a:r>
              <a:rPr lang="en-US" dirty="0">
                <a:latin typeface="Times New Roman" pitchFamily="18" charset="0"/>
                <a:cs typeface="Times New Roman" pitchFamily="18" charset="0"/>
              </a:rPr>
              <a:t>?</a:t>
            </a:r>
          </a:p>
        </p:txBody>
      </p:sp>
      <p:sp>
        <p:nvSpPr>
          <p:cNvPr id="3" name="Title 2">
            <a:extLst>
              <a:ext uri="{FF2B5EF4-FFF2-40B4-BE49-F238E27FC236}">
                <a16:creationId xmlns="" xmlns:a16="http://schemas.microsoft.com/office/drawing/2014/main" id="{76D4C4F9-E1E2-41D2-8ACC-CAFCF150F222}"/>
              </a:ext>
            </a:extLst>
          </p:cNvPr>
          <p:cNvSpPr>
            <a:spLocks noGrp="1"/>
          </p:cNvSpPr>
          <p:nvPr>
            <p:ph type="title"/>
          </p:nvPr>
        </p:nvSpPr>
        <p:spPr/>
        <p:txBody>
          <a:bodyPr/>
          <a:lstStyle/>
          <a:p>
            <a:r>
              <a:rPr lang="en-US" dirty="0"/>
              <a:t>2. </a:t>
            </a:r>
            <a:r>
              <a:rPr lang="en-US" dirty="0" err="1"/>
              <a:t>Mệnh</a:t>
            </a:r>
            <a:r>
              <a:rPr lang="en-US" dirty="0"/>
              <a:t> </a:t>
            </a:r>
            <a:r>
              <a:rPr lang="en-US" dirty="0" err="1"/>
              <a:t>đề</a:t>
            </a:r>
            <a:r>
              <a:rPr lang="en-US" dirty="0"/>
              <a:t> Top</a:t>
            </a:r>
          </a:p>
        </p:txBody>
      </p:sp>
      <p:sp>
        <p:nvSpPr>
          <p:cNvPr id="4" name="Date Placeholder 3">
            <a:extLst>
              <a:ext uri="{FF2B5EF4-FFF2-40B4-BE49-F238E27FC236}">
                <a16:creationId xmlns=""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2/15/2023</a:t>
            </a:fld>
            <a:endParaRPr lang="en-US"/>
          </a:p>
        </p:txBody>
      </p:sp>
      <p:sp>
        <p:nvSpPr>
          <p:cNvPr id="5" name="Footer Placeholder 4">
            <a:extLst>
              <a:ext uri="{FF2B5EF4-FFF2-40B4-BE49-F238E27FC236}">
                <a16:creationId xmlns=""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10</a:t>
            </a:fld>
            <a:endParaRPr lang="en-US"/>
          </a:p>
        </p:txBody>
      </p:sp>
      <p:sp>
        <p:nvSpPr>
          <p:cNvPr id="7" name="Rectangle 6"/>
          <p:cNvSpPr/>
          <p:nvPr/>
        </p:nvSpPr>
        <p:spPr>
          <a:xfrm>
            <a:off x="990600" y="2590800"/>
            <a:ext cx="7696200" cy="2169825"/>
          </a:xfrm>
          <a:prstGeom prst="rect">
            <a:avLst/>
          </a:prstGeom>
        </p:spPr>
        <p:txBody>
          <a:bodyPr wrap="square">
            <a:spAutoFit/>
          </a:bodyPr>
          <a:lstStyle/>
          <a:p>
            <a:pPr>
              <a:lnSpc>
                <a:spcPct val="150000"/>
              </a:lnSpc>
            </a:pPr>
            <a:r>
              <a:rPr lang="en-US" dirty="0">
                <a:latin typeface="Times New Roman" pitchFamily="18" charset="0"/>
                <a:cs typeface="Times New Roman" pitchFamily="18" charset="0"/>
              </a:rPr>
              <a:t>UPDATE TOP(1)</a:t>
            </a:r>
            <a:br>
              <a:rPr lang="en-US" dirty="0">
                <a:latin typeface="Times New Roman" pitchFamily="18" charset="0"/>
                <a:cs typeface="Times New Roman" pitchFamily="18" charset="0"/>
              </a:rPr>
            </a:br>
            <a:r>
              <a:rPr lang="en-US" dirty="0" err="1">
                <a:latin typeface="Times New Roman" pitchFamily="18" charset="0"/>
                <a:cs typeface="Times New Roman" pitchFamily="18" charset="0"/>
              </a:rPr>
              <a:t>SinhVien</a:t>
            </a:r>
            <a:endParaRPr lang="en-US" dirty="0">
              <a:latin typeface="Times New Roman" pitchFamily="18" charset="0"/>
              <a:cs typeface="Times New Roman" pitchFamily="18" charset="0"/>
            </a:endParaRPr>
          </a:p>
          <a:p>
            <a:pPr>
              <a:lnSpc>
                <a:spcPct val="150000"/>
              </a:lnSpc>
            </a:pPr>
            <a:r>
              <a:rPr lang="en-US" dirty="0">
                <a:latin typeface="Times New Roman" pitchFamily="18" charset="0"/>
                <a:cs typeface="Times New Roman" pitchFamily="18" charset="0"/>
              </a:rPr>
              <a:t>SET </a:t>
            </a:r>
            <a:r>
              <a:rPr lang="en-US" dirty="0" err="1">
                <a:latin typeface="Times New Roman" pitchFamily="18" charset="0"/>
                <a:cs typeface="Times New Roman" pitchFamily="18" charset="0"/>
              </a:rPr>
              <a:t>HoTen</a:t>
            </a:r>
            <a:r>
              <a:rPr lang="en-US" dirty="0">
                <a:latin typeface="Times New Roman" pitchFamily="18" charset="0"/>
                <a:cs typeface="Times New Roman" pitchFamily="18" charset="0"/>
              </a:rPr>
              <a:t> = REPLACE(HOTEN, </a:t>
            </a:r>
            <a:r>
              <a:rPr lang="en-US" dirty="0" err="1">
                <a:latin typeface="Times New Roman" pitchFamily="18" charset="0"/>
                <a:cs typeface="Times New Roman" pitchFamily="18" charset="0"/>
              </a:rPr>
              <a:t>N’Nguyễn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N’Đỗ</a:t>
            </a:r>
            <a:r>
              <a:rPr lang="en-US" dirty="0">
                <a:latin typeface="Times New Roman" pitchFamily="18" charset="0"/>
                <a:cs typeface="Times New Roman" pitchFamily="18" charset="0"/>
              </a:rPr>
              <a: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WHERE </a:t>
            </a:r>
            <a:r>
              <a:rPr lang="en-US" dirty="0" err="1">
                <a:latin typeface="Times New Roman" pitchFamily="18" charset="0"/>
                <a:cs typeface="Times New Roman" pitchFamily="18" charset="0"/>
              </a:rPr>
              <a:t>HoTen</a:t>
            </a:r>
            <a:r>
              <a:rPr lang="en-US" dirty="0">
                <a:latin typeface="Times New Roman" pitchFamily="18" charset="0"/>
                <a:cs typeface="Times New Roman" pitchFamily="18" charset="0"/>
              </a:rPr>
              <a:t>  like </a:t>
            </a:r>
            <a:r>
              <a:rPr lang="en-US" dirty="0" err="1">
                <a:latin typeface="Times New Roman" pitchFamily="18" charset="0"/>
                <a:cs typeface="Times New Roman" pitchFamily="18" charset="0"/>
              </a:rPr>
              <a:t>N‘Nguyễn</a:t>
            </a:r>
            <a:r>
              <a:rPr lang="en-US" dirty="0">
                <a:latin typeface="Times New Roman" pitchFamily="18" charset="0"/>
                <a:cs typeface="Times New Roman" pitchFamily="18" charset="0"/>
              </a:rPr>
              <a:t> %’</a:t>
            </a:r>
            <a:br>
              <a:rPr lang="en-US"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69659771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A61A77F4-A088-44A4-B76E-9FC8C029973E}"/>
              </a:ext>
            </a:extLst>
          </p:cNvPr>
          <p:cNvSpPr>
            <a:spLocks noGrp="1"/>
          </p:cNvSpPr>
          <p:nvPr>
            <p:ph type="title"/>
          </p:nvPr>
        </p:nvSpPr>
        <p:spPr/>
        <p:txBody>
          <a:bodyPr/>
          <a:lstStyle/>
          <a:p>
            <a:r>
              <a:rPr lang="en-US"/>
              <a:t>Nội dung</a:t>
            </a:r>
          </a:p>
        </p:txBody>
      </p:sp>
      <p:sp>
        <p:nvSpPr>
          <p:cNvPr id="3" name="Date Placeholder 2">
            <a:extLst>
              <a:ext uri="{FF2B5EF4-FFF2-40B4-BE49-F238E27FC236}">
                <a16:creationId xmlns="" xmlns:a16="http://schemas.microsoft.com/office/drawing/2014/main" id="{80AFB4BD-BE96-45D0-B212-1B463F01D68C}"/>
              </a:ext>
            </a:extLst>
          </p:cNvPr>
          <p:cNvSpPr>
            <a:spLocks noGrp="1"/>
          </p:cNvSpPr>
          <p:nvPr>
            <p:ph type="dt" sz="half" idx="10"/>
          </p:nvPr>
        </p:nvSpPr>
        <p:spPr/>
        <p:txBody>
          <a:bodyPr/>
          <a:lstStyle/>
          <a:p>
            <a:fld id="{FCDA7CFE-D3F1-4D05-B272-66AF912AE536}" type="datetime1">
              <a:rPr lang="en-US" smtClean="0"/>
              <a:t>2/15/2023</a:t>
            </a:fld>
            <a:endParaRPr lang="en-US"/>
          </a:p>
        </p:txBody>
      </p:sp>
      <p:sp>
        <p:nvSpPr>
          <p:cNvPr id="4" name="Footer Placeholder 3">
            <a:extLst>
              <a:ext uri="{FF2B5EF4-FFF2-40B4-BE49-F238E27FC236}">
                <a16:creationId xmlns="" xmlns:a16="http://schemas.microsoft.com/office/drawing/2014/main" id="{DAF42B17-CAB3-415E-BC79-3C3927ABA89D}"/>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 xmlns:a16="http://schemas.microsoft.com/office/drawing/2014/main" id="{15B8E446-6C01-4414-8743-453C628DC75B}"/>
              </a:ext>
            </a:extLst>
          </p:cNvPr>
          <p:cNvSpPr>
            <a:spLocks noGrp="1"/>
          </p:cNvSpPr>
          <p:nvPr>
            <p:ph type="sldNum" sz="quarter" idx="12"/>
          </p:nvPr>
        </p:nvSpPr>
        <p:spPr/>
        <p:txBody>
          <a:bodyPr/>
          <a:lstStyle/>
          <a:p>
            <a:fld id="{F4E32468-D4D3-45A6-A508-7622D5375F4E}" type="slidenum">
              <a:rPr lang="en-US" smtClean="0"/>
              <a:pPr/>
              <a:t>11</a:t>
            </a:fld>
            <a:endParaRPr lang="en-US"/>
          </a:p>
        </p:txBody>
      </p:sp>
      <p:grpSp>
        <p:nvGrpSpPr>
          <p:cNvPr id="8" name="Group 25">
            <a:extLst>
              <a:ext uri="{FF2B5EF4-FFF2-40B4-BE49-F238E27FC236}">
                <a16:creationId xmlns="" xmlns:a16="http://schemas.microsoft.com/office/drawing/2014/main" id="{93B25F19-6E94-41F1-A873-2E2158D9698D}"/>
              </a:ext>
            </a:extLst>
          </p:cNvPr>
          <p:cNvGrpSpPr>
            <a:grpSpLocks/>
          </p:cNvGrpSpPr>
          <p:nvPr/>
        </p:nvGrpSpPr>
        <p:grpSpPr bwMode="auto">
          <a:xfrm>
            <a:off x="685800" y="1885950"/>
            <a:ext cx="7543800" cy="476250"/>
            <a:chOff x="762000" y="1905000"/>
            <a:chExt cx="7543800" cy="475488"/>
          </a:xfrm>
        </p:grpSpPr>
        <p:sp>
          <p:nvSpPr>
            <p:cNvPr id="9" name="Text Box 12">
              <a:extLst>
                <a:ext uri="{FF2B5EF4-FFF2-40B4-BE49-F238E27FC236}">
                  <a16:creationId xmlns="" xmlns:a16="http://schemas.microsoft.com/office/drawing/2014/main" id="{4F347C4B-3FAE-4199-8E62-5EAF5EA11EEF}"/>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latin typeface="Tahoma" pitchFamily="34" charset="0"/>
                  <a:cs typeface="Tahoma" pitchFamily="34" charset="0"/>
                </a:rPr>
                <a:t>Mệnh</a:t>
              </a:r>
              <a:r>
                <a:rPr lang="en-US" sz="2000" b="1" dirty="0">
                  <a:latin typeface="Tahoma" pitchFamily="34" charset="0"/>
                  <a:cs typeface="Tahoma" pitchFamily="34" charset="0"/>
                </a:rPr>
                <a:t> </a:t>
              </a:r>
              <a:r>
                <a:rPr lang="en-US" sz="2000" b="1" dirty="0" err="1">
                  <a:latin typeface="Tahoma" pitchFamily="34" charset="0"/>
                  <a:cs typeface="Tahoma" pitchFamily="34" charset="0"/>
                </a:rPr>
                <a:t>đề</a:t>
              </a:r>
              <a:r>
                <a:rPr lang="en-US" sz="2000" b="1" dirty="0">
                  <a:latin typeface="Tahoma" pitchFamily="34" charset="0"/>
                  <a:cs typeface="Tahoma" pitchFamily="34" charset="0"/>
                </a:rPr>
                <a:t> Top</a:t>
              </a:r>
            </a:p>
          </p:txBody>
        </p:sp>
        <p:grpSp>
          <p:nvGrpSpPr>
            <p:cNvPr id="10" name="Group 9">
              <a:extLst>
                <a:ext uri="{FF2B5EF4-FFF2-40B4-BE49-F238E27FC236}">
                  <a16:creationId xmlns="" xmlns:a16="http://schemas.microsoft.com/office/drawing/2014/main" id="{A106EE44-3B24-442F-8C87-1CED3685BAE9}"/>
                </a:ext>
              </a:extLst>
            </p:cNvPr>
            <p:cNvGrpSpPr>
              <a:grpSpLocks/>
            </p:cNvGrpSpPr>
            <p:nvPr/>
          </p:nvGrpSpPr>
          <p:grpSpPr bwMode="auto">
            <a:xfrm>
              <a:off x="762000" y="1905000"/>
              <a:ext cx="548640" cy="475488"/>
              <a:chOff x="1110" y="2656"/>
              <a:chExt cx="1549" cy="1351"/>
            </a:xfrm>
          </p:grpSpPr>
          <p:sp>
            <p:nvSpPr>
              <p:cNvPr id="12" name="AutoShape 4">
                <a:extLst>
                  <a:ext uri="{FF2B5EF4-FFF2-40B4-BE49-F238E27FC236}">
                    <a16:creationId xmlns="" xmlns:a16="http://schemas.microsoft.com/office/drawing/2014/main" id="{8CC2019F-AA29-4AA8-8718-BFDBED8F738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 name="AutoShape 5">
                <a:extLst>
                  <a:ext uri="{FF2B5EF4-FFF2-40B4-BE49-F238E27FC236}">
                    <a16:creationId xmlns="" xmlns:a16="http://schemas.microsoft.com/office/drawing/2014/main" id="{DD786318-CE72-4AE4-89F6-C6F3CB4D9A3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14" name="AutoShape 6">
                <a:extLst>
                  <a:ext uri="{FF2B5EF4-FFF2-40B4-BE49-F238E27FC236}">
                    <a16:creationId xmlns="" xmlns:a16="http://schemas.microsoft.com/office/drawing/2014/main" id="{2FEF7167-62C3-4E73-B9D7-21A9D07F4825}"/>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2</a:t>
                </a:r>
              </a:p>
            </p:txBody>
          </p:sp>
        </p:grpSp>
        <p:sp>
          <p:nvSpPr>
            <p:cNvPr id="11" name="Line 11">
              <a:extLst>
                <a:ext uri="{FF2B5EF4-FFF2-40B4-BE49-F238E27FC236}">
                  <a16:creationId xmlns="" xmlns:a16="http://schemas.microsoft.com/office/drawing/2014/main" id="{26A02CCD-4E87-4D79-BD13-C351B26AEFEE}"/>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5" name="Group 33">
            <a:extLst>
              <a:ext uri="{FF2B5EF4-FFF2-40B4-BE49-F238E27FC236}">
                <a16:creationId xmlns="" xmlns:a16="http://schemas.microsoft.com/office/drawing/2014/main" id="{11E33FAE-55A3-4AED-88C5-63077DCB09ED}"/>
              </a:ext>
            </a:extLst>
          </p:cNvPr>
          <p:cNvGrpSpPr>
            <a:grpSpLocks/>
          </p:cNvGrpSpPr>
          <p:nvPr/>
        </p:nvGrpSpPr>
        <p:grpSpPr bwMode="auto">
          <a:xfrm>
            <a:off x="685800" y="1219200"/>
            <a:ext cx="7543800" cy="476250"/>
            <a:chOff x="762000" y="1905000"/>
            <a:chExt cx="7543800" cy="475488"/>
          </a:xfrm>
        </p:grpSpPr>
        <p:sp>
          <p:nvSpPr>
            <p:cNvPr id="16" name="Text Box 12">
              <a:extLst>
                <a:ext uri="{FF2B5EF4-FFF2-40B4-BE49-F238E27FC236}">
                  <a16:creationId xmlns="" xmlns:a16="http://schemas.microsoft.com/office/drawing/2014/main" id="{4B348FF2-4E00-4111-A995-9787F61CC49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latin typeface="Tahoma" pitchFamily="34" charset="0"/>
                  <a:cs typeface="Tahoma" pitchFamily="34" charset="0"/>
                </a:rPr>
                <a:t>Mục tiêu bài học</a:t>
              </a:r>
            </a:p>
          </p:txBody>
        </p:sp>
        <p:grpSp>
          <p:nvGrpSpPr>
            <p:cNvPr id="17" name="Group 35">
              <a:extLst>
                <a:ext uri="{FF2B5EF4-FFF2-40B4-BE49-F238E27FC236}">
                  <a16:creationId xmlns="" xmlns:a16="http://schemas.microsoft.com/office/drawing/2014/main" id="{7F6703F7-EF00-42EC-9E28-D1BB52BCFC71}"/>
                </a:ext>
              </a:extLst>
            </p:cNvPr>
            <p:cNvGrpSpPr>
              <a:grpSpLocks/>
            </p:cNvGrpSpPr>
            <p:nvPr/>
          </p:nvGrpSpPr>
          <p:grpSpPr bwMode="auto">
            <a:xfrm>
              <a:off x="762000" y="1905000"/>
              <a:ext cx="548640" cy="475488"/>
              <a:chOff x="1110" y="2656"/>
              <a:chExt cx="1549" cy="1351"/>
            </a:xfrm>
          </p:grpSpPr>
          <p:sp>
            <p:nvSpPr>
              <p:cNvPr id="19" name="AutoShape 4">
                <a:extLst>
                  <a:ext uri="{FF2B5EF4-FFF2-40B4-BE49-F238E27FC236}">
                    <a16:creationId xmlns="" xmlns:a16="http://schemas.microsoft.com/office/drawing/2014/main" id="{FE14254B-AC2B-408F-B4D5-4FF1E89D67B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0" name="AutoShape 5">
                <a:extLst>
                  <a:ext uri="{FF2B5EF4-FFF2-40B4-BE49-F238E27FC236}">
                    <a16:creationId xmlns="" xmlns:a16="http://schemas.microsoft.com/office/drawing/2014/main" id="{C87FA678-6CA7-43BF-9519-ACAA9C91F472}"/>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21" name="AutoShape 6">
                <a:extLst>
                  <a:ext uri="{FF2B5EF4-FFF2-40B4-BE49-F238E27FC236}">
                    <a16:creationId xmlns="" xmlns:a16="http://schemas.microsoft.com/office/drawing/2014/main" id="{41C2B006-9960-473B-920B-4637B0B9BA7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1</a:t>
                </a:r>
              </a:p>
            </p:txBody>
          </p:sp>
        </p:grpSp>
        <p:sp>
          <p:nvSpPr>
            <p:cNvPr id="18" name="Line 11">
              <a:extLst>
                <a:ext uri="{FF2B5EF4-FFF2-40B4-BE49-F238E27FC236}">
                  <a16:creationId xmlns="" xmlns:a16="http://schemas.microsoft.com/office/drawing/2014/main" id="{49BE36C3-04C4-4953-90D7-436D73C39F1A}"/>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2" name="Group 49">
            <a:extLst>
              <a:ext uri="{FF2B5EF4-FFF2-40B4-BE49-F238E27FC236}">
                <a16:creationId xmlns="" xmlns:a16="http://schemas.microsoft.com/office/drawing/2014/main" id="{8D404A38-D9AA-4356-B8F3-3B6C518669CB}"/>
              </a:ext>
            </a:extLst>
          </p:cNvPr>
          <p:cNvGrpSpPr>
            <a:grpSpLocks/>
          </p:cNvGrpSpPr>
          <p:nvPr/>
        </p:nvGrpSpPr>
        <p:grpSpPr bwMode="auto">
          <a:xfrm>
            <a:off x="685800" y="2571750"/>
            <a:ext cx="7543800" cy="476250"/>
            <a:chOff x="762000" y="1905000"/>
            <a:chExt cx="7543800" cy="475488"/>
          </a:xfrm>
        </p:grpSpPr>
        <p:sp>
          <p:nvSpPr>
            <p:cNvPr id="23" name="Text Box 12">
              <a:extLst>
                <a:ext uri="{FF2B5EF4-FFF2-40B4-BE49-F238E27FC236}">
                  <a16:creationId xmlns="" xmlns:a16="http://schemas.microsoft.com/office/drawing/2014/main" id="{826E7AEB-52E2-4BF6-93C3-6B4284F9F278}"/>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rgbClr val="FF0000"/>
                  </a:solidFill>
                  <a:latin typeface="Tahoma" pitchFamily="34" charset="0"/>
                  <a:cs typeface="Tahoma" pitchFamily="34" charset="0"/>
                </a:rPr>
                <a:t>Các</a:t>
              </a:r>
              <a:r>
                <a:rPr lang="en-US" sz="2000" b="1" dirty="0">
                  <a:solidFill>
                    <a:srgbClr val="FF0000"/>
                  </a:solidFill>
                  <a:latin typeface="Tahoma" pitchFamily="34" charset="0"/>
                  <a:cs typeface="Tahoma" pitchFamily="34" charset="0"/>
                </a:rPr>
                <a:t> </a:t>
              </a:r>
              <a:r>
                <a:rPr lang="en-US" sz="2000" b="1" dirty="0" err="1">
                  <a:solidFill>
                    <a:srgbClr val="FF0000"/>
                  </a:solidFill>
                  <a:latin typeface="Tahoma" pitchFamily="34" charset="0"/>
                  <a:cs typeface="Tahoma" pitchFamily="34" charset="0"/>
                </a:rPr>
                <a:t>phép</a:t>
              </a:r>
              <a:r>
                <a:rPr lang="en-US" sz="2000" b="1" dirty="0">
                  <a:solidFill>
                    <a:srgbClr val="FF0000"/>
                  </a:solidFill>
                  <a:latin typeface="Tahoma" pitchFamily="34" charset="0"/>
                  <a:cs typeface="Tahoma" pitchFamily="34" charset="0"/>
                </a:rPr>
                <a:t> </a:t>
              </a:r>
              <a:r>
                <a:rPr lang="en-US" sz="2000" b="1" dirty="0" err="1">
                  <a:solidFill>
                    <a:srgbClr val="FF0000"/>
                  </a:solidFill>
                  <a:latin typeface="Tahoma" pitchFamily="34" charset="0"/>
                  <a:cs typeface="Tahoma" pitchFamily="34" charset="0"/>
                </a:rPr>
                <a:t>nối</a:t>
              </a:r>
              <a:r>
                <a:rPr lang="en-US" sz="2000" b="1" dirty="0">
                  <a:solidFill>
                    <a:srgbClr val="FF0000"/>
                  </a:solidFill>
                  <a:latin typeface="Tahoma" pitchFamily="34" charset="0"/>
                  <a:cs typeface="Tahoma" pitchFamily="34" charset="0"/>
                </a:rPr>
                <a:t> - </a:t>
              </a:r>
              <a:r>
                <a:rPr lang="en-US" sz="2000" b="1" dirty="0" err="1">
                  <a:solidFill>
                    <a:srgbClr val="FF0000"/>
                  </a:solidFill>
                  <a:latin typeface="Tahoma" pitchFamily="34" charset="0"/>
                  <a:cs typeface="Tahoma" pitchFamily="34" charset="0"/>
                </a:rPr>
                <a:t>Bảng</a:t>
              </a:r>
              <a:r>
                <a:rPr lang="en-US" sz="2000" b="1" dirty="0">
                  <a:solidFill>
                    <a:srgbClr val="FF0000"/>
                  </a:solidFill>
                  <a:latin typeface="Tahoma" pitchFamily="34" charset="0"/>
                  <a:cs typeface="Tahoma" pitchFamily="34" charset="0"/>
                </a:rPr>
                <a:t> </a:t>
              </a:r>
              <a:r>
                <a:rPr lang="en-US" sz="2000" b="1" dirty="0" err="1">
                  <a:solidFill>
                    <a:srgbClr val="FF0000"/>
                  </a:solidFill>
                  <a:latin typeface="Tahoma" pitchFamily="34" charset="0"/>
                  <a:cs typeface="Tahoma" pitchFamily="34" charset="0"/>
                </a:rPr>
                <a:t>biểu</a:t>
              </a:r>
              <a:r>
                <a:rPr lang="en-US" sz="2000" b="1" dirty="0">
                  <a:solidFill>
                    <a:srgbClr val="FF0000"/>
                  </a:solidFill>
                  <a:latin typeface="Tahoma" pitchFamily="34" charset="0"/>
                  <a:cs typeface="Tahoma" pitchFamily="34" charset="0"/>
                </a:rPr>
                <a:t> </a:t>
              </a:r>
              <a:r>
                <a:rPr lang="en-US" sz="2000" b="1" dirty="0" err="1">
                  <a:solidFill>
                    <a:srgbClr val="FF0000"/>
                  </a:solidFill>
                  <a:latin typeface="Tahoma" pitchFamily="34" charset="0"/>
                  <a:cs typeface="Tahoma" pitchFamily="34" charset="0"/>
                </a:rPr>
                <a:t>thức</a:t>
              </a:r>
              <a:r>
                <a:rPr lang="en-US" sz="2000" b="1" dirty="0">
                  <a:solidFill>
                    <a:srgbClr val="FF0000"/>
                  </a:solidFill>
                  <a:latin typeface="Tahoma" pitchFamily="34" charset="0"/>
                  <a:cs typeface="Tahoma" pitchFamily="34" charset="0"/>
                </a:rPr>
                <a:t> </a:t>
              </a:r>
              <a:r>
                <a:rPr lang="en-US" sz="2000" b="1" dirty="0" err="1">
                  <a:solidFill>
                    <a:srgbClr val="FF0000"/>
                  </a:solidFill>
                  <a:latin typeface="Tahoma" pitchFamily="34" charset="0"/>
                  <a:cs typeface="Tahoma" pitchFamily="34" charset="0"/>
                </a:rPr>
                <a:t>chung</a:t>
              </a:r>
              <a:endParaRPr lang="en-US" sz="2000" b="1" dirty="0">
                <a:solidFill>
                  <a:srgbClr val="FF0000"/>
                </a:solidFill>
                <a:latin typeface="Tahoma" pitchFamily="34" charset="0"/>
                <a:cs typeface="Tahoma" pitchFamily="34" charset="0"/>
              </a:endParaRPr>
            </a:p>
          </p:txBody>
        </p:sp>
        <p:grpSp>
          <p:nvGrpSpPr>
            <p:cNvPr id="24" name="Group 28">
              <a:extLst>
                <a:ext uri="{FF2B5EF4-FFF2-40B4-BE49-F238E27FC236}">
                  <a16:creationId xmlns="" xmlns:a16="http://schemas.microsoft.com/office/drawing/2014/main" id="{48233CC2-86EF-4F05-ADA2-3FAF2941CCD3}"/>
                </a:ext>
              </a:extLst>
            </p:cNvPr>
            <p:cNvGrpSpPr>
              <a:grpSpLocks/>
            </p:cNvGrpSpPr>
            <p:nvPr/>
          </p:nvGrpSpPr>
          <p:grpSpPr bwMode="auto">
            <a:xfrm>
              <a:off x="762000" y="1905000"/>
              <a:ext cx="548640" cy="475488"/>
              <a:chOff x="1110" y="2656"/>
              <a:chExt cx="1549" cy="1351"/>
            </a:xfrm>
          </p:grpSpPr>
          <p:sp>
            <p:nvSpPr>
              <p:cNvPr id="26" name="AutoShape 4">
                <a:extLst>
                  <a:ext uri="{FF2B5EF4-FFF2-40B4-BE49-F238E27FC236}">
                    <a16:creationId xmlns="" xmlns:a16="http://schemas.microsoft.com/office/drawing/2014/main" id="{0A8CAFC6-CE1F-4C66-BB24-F8D7CEDD4DF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7" name="AutoShape 5">
                <a:extLst>
                  <a:ext uri="{FF2B5EF4-FFF2-40B4-BE49-F238E27FC236}">
                    <a16:creationId xmlns="" xmlns:a16="http://schemas.microsoft.com/office/drawing/2014/main" id="{B62218A0-F7EE-417A-A956-9DED5423E33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28" name="AutoShape 6">
                <a:extLst>
                  <a:ext uri="{FF2B5EF4-FFF2-40B4-BE49-F238E27FC236}">
                    <a16:creationId xmlns="" xmlns:a16="http://schemas.microsoft.com/office/drawing/2014/main" id="{85B626AE-FBC7-42BA-92A0-4AC1147D5AB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3</a:t>
                </a:r>
              </a:p>
            </p:txBody>
          </p:sp>
        </p:grpSp>
        <p:sp>
          <p:nvSpPr>
            <p:cNvPr id="25" name="Line 11">
              <a:extLst>
                <a:ext uri="{FF2B5EF4-FFF2-40B4-BE49-F238E27FC236}">
                  <a16:creationId xmlns="" xmlns:a16="http://schemas.microsoft.com/office/drawing/2014/main" id="{52E9762E-6A23-4915-8C53-2AF2BA142F3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9" name="Group 70">
            <a:extLst>
              <a:ext uri="{FF2B5EF4-FFF2-40B4-BE49-F238E27FC236}">
                <a16:creationId xmlns="" xmlns:a16="http://schemas.microsoft.com/office/drawing/2014/main" id="{D8A3270F-7210-4A2F-9A6F-8A63F23DE4B0}"/>
              </a:ext>
            </a:extLst>
          </p:cNvPr>
          <p:cNvGrpSpPr>
            <a:grpSpLocks/>
          </p:cNvGrpSpPr>
          <p:nvPr/>
        </p:nvGrpSpPr>
        <p:grpSpPr bwMode="auto">
          <a:xfrm>
            <a:off x="685800" y="3257550"/>
            <a:ext cx="7543800" cy="476250"/>
            <a:chOff x="762000" y="1905000"/>
            <a:chExt cx="7543800" cy="475488"/>
          </a:xfrm>
        </p:grpSpPr>
        <p:sp>
          <p:nvSpPr>
            <p:cNvPr id="30" name="Text Box 12">
              <a:extLst>
                <a:ext uri="{FF2B5EF4-FFF2-40B4-BE49-F238E27FC236}">
                  <a16:creationId xmlns="" xmlns:a16="http://schemas.microsoft.com/office/drawing/2014/main" id="{63BC95EA-2E96-4CE0-AAE0-65D677D68164}"/>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latin typeface="Tahoma" pitchFamily="34" charset="0"/>
                  <a:cs typeface="Tahoma" pitchFamily="34" charset="0"/>
                </a:rPr>
                <a:t>Toán</a:t>
              </a:r>
              <a:r>
                <a:rPr lang="en-US" sz="2000" b="1" dirty="0">
                  <a:latin typeface="Tahoma" pitchFamily="34" charset="0"/>
                  <a:cs typeface="Tahoma" pitchFamily="34" charset="0"/>
                </a:rPr>
                <a:t> </a:t>
              </a:r>
              <a:r>
                <a:rPr lang="en-US" sz="2000" b="1" dirty="0" err="1">
                  <a:latin typeface="Tahoma" pitchFamily="34" charset="0"/>
                  <a:cs typeface="Tahoma" pitchFamily="34" charset="0"/>
                </a:rPr>
                <a:t>tử</a:t>
              </a:r>
              <a:r>
                <a:rPr lang="en-US" sz="2000" b="1" dirty="0">
                  <a:latin typeface="Tahoma" pitchFamily="34" charset="0"/>
                  <a:cs typeface="Tahoma" pitchFamily="34" charset="0"/>
                </a:rPr>
                <a:t> PIVOT, UNPIVOT, OUTPUT</a:t>
              </a:r>
            </a:p>
          </p:txBody>
        </p:sp>
        <p:grpSp>
          <p:nvGrpSpPr>
            <p:cNvPr id="31" name="Group 28">
              <a:extLst>
                <a:ext uri="{FF2B5EF4-FFF2-40B4-BE49-F238E27FC236}">
                  <a16:creationId xmlns="" xmlns:a16="http://schemas.microsoft.com/office/drawing/2014/main" id="{A2C2C134-099A-43EA-BEEC-BDF0EF3BABE8}"/>
                </a:ext>
              </a:extLst>
            </p:cNvPr>
            <p:cNvGrpSpPr>
              <a:grpSpLocks/>
            </p:cNvGrpSpPr>
            <p:nvPr/>
          </p:nvGrpSpPr>
          <p:grpSpPr bwMode="auto">
            <a:xfrm>
              <a:off x="762000" y="1905000"/>
              <a:ext cx="548640" cy="475488"/>
              <a:chOff x="1110" y="2656"/>
              <a:chExt cx="1549" cy="1351"/>
            </a:xfrm>
          </p:grpSpPr>
          <p:sp>
            <p:nvSpPr>
              <p:cNvPr id="33" name="AutoShape 4">
                <a:extLst>
                  <a:ext uri="{FF2B5EF4-FFF2-40B4-BE49-F238E27FC236}">
                    <a16:creationId xmlns="" xmlns:a16="http://schemas.microsoft.com/office/drawing/2014/main" id="{C516C8FB-BDE8-431C-8175-86673FA81ADE}"/>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4" name="AutoShape 5">
                <a:extLst>
                  <a:ext uri="{FF2B5EF4-FFF2-40B4-BE49-F238E27FC236}">
                    <a16:creationId xmlns="" xmlns:a16="http://schemas.microsoft.com/office/drawing/2014/main" id="{F6B83C26-44BC-4F0F-A959-9174CF412A16}"/>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35" name="AutoShape 6">
                <a:extLst>
                  <a:ext uri="{FF2B5EF4-FFF2-40B4-BE49-F238E27FC236}">
                    <a16:creationId xmlns="" xmlns:a16="http://schemas.microsoft.com/office/drawing/2014/main" id="{F4AF4F38-887D-4FBA-A3CF-480CBBADC00A}"/>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4</a:t>
                </a:r>
              </a:p>
            </p:txBody>
          </p:sp>
        </p:grpSp>
        <p:sp>
          <p:nvSpPr>
            <p:cNvPr id="32" name="Line 11">
              <a:extLst>
                <a:ext uri="{FF2B5EF4-FFF2-40B4-BE49-F238E27FC236}">
                  <a16:creationId xmlns="" xmlns:a16="http://schemas.microsoft.com/office/drawing/2014/main" id="{1F570808-BC30-4FEE-A70C-2468E772101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6" name="Group 70">
            <a:extLst>
              <a:ext uri="{FF2B5EF4-FFF2-40B4-BE49-F238E27FC236}">
                <a16:creationId xmlns="" xmlns:a16="http://schemas.microsoft.com/office/drawing/2014/main" id="{C541F7AE-C29D-4D83-83EC-5097576DD836}"/>
              </a:ext>
            </a:extLst>
          </p:cNvPr>
          <p:cNvGrpSpPr>
            <a:grpSpLocks/>
          </p:cNvGrpSpPr>
          <p:nvPr/>
        </p:nvGrpSpPr>
        <p:grpSpPr bwMode="auto">
          <a:xfrm>
            <a:off x="685800" y="3943350"/>
            <a:ext cx="7543800" cy="476250"/>
            <a:chOff x="762000" y="1905000"/>
            <a:chExt cx="7543800" cy="475488"/>
          </a:xfrm>
        </p:grpSpPr>
        <p:sp>
          <p:nvSpPr>
            <p:cNvPr id="37" name="Text Box 12">
              <a:extLst>
                <a:ext uri="{FF2B5EF4-FFF2-40B4-BE49-F238E27FC236}">
                  <a16:creationId xmlns="" xmlns:a16="http://schemas.microsoft.com/office/drawing/2014/main" id="{3055AA74-BACF-4700-B426-A32FB6C8904F}"/>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latin typeface="Tahoma" pitchFamily="34" charset="0"/>
                  <a:cs typeface="Tahoma" pitchFamily="34" charset="0"/>
                </a:rPr>
                <a:t>Thống</a:t>
              </a:r>
              <a:r>
                <a:rPr lang="en-US" sz="2000" b="1" dirty="0">
                  <a:latin typeface="Tahoma" pitchFamily="34" charset="0"/>
                  <a:cs typeface="Tahoma" pitchFamily="34" charset="0"/>
                </a:rPr>
                <a:t> </a:t>
              </a:r>
              <a:r>
                <a:rPr lang="en-US" sz="2000" b="1" dirty="0" err="1">
                  <a:latin typeface="Tahoma" pitchFamily="34" charset="0"/>
                  <a:cs typeface="Tahoma" pitchFamily="34" charset="0"/>
                </a:rPr>
                <a:t>kê</a:t>
              </a:r>
              <a:r>
                <a:rPr lang="en-US" sz="2000" b="1" dirty="0">
                  <a:latin typeface="Tahoma" pitchFamily="34" charset="0"/>
                  <a:cs typeface="Tahoma" pitchFamily="34" charset="0"/>
                </a:rPr>
                <a:t>, </a:t>
              </a:r>
              <a:r>
                <a:rPr lang="en-US" sz="2000" b="1" dirty="0" err="1">
                  <a:latin typeface="Tahoma" pitchFamily="34" charset="0"/>
                  <a:cs typeface="Tahoma" pitchFamily="34" charset="0"/>
                </a:rPr>
                <a:t>phân</a:t>
              </a:r>
              <a:r>
                <a:rPr lang="en-US" sz="2000" b="1" dirty="0">
                  <a:latin typeface="Tahoma" pitchFamily="34" charset="0"/>
                  <a:cs typeface="Tahoma" pitchFamily="34" charset="0"/>
                </a:rPr>
                <a:t> </a:t>
              </a:r>
              <a:r>
                <a:rPr lang="en-US" sz="2000" b="1" dirty="0" err="1">
                  <a:latin typeface="Tahoma" pitchFamily="34" charset="0"/>
                  <a:cs typeface="Tahoma" pitchFamily="34" charset="0"/>
                </a:rPr>
                <a:t>hạng</a:t>
              </a:r>
              <a:r>
                <a:rPr lang="en-US" sz="2000" b="1" dirty="0">
                  <a:latin typeface="Tahoma" pitchFamily="34" charset="0"/>
                  <a:cs typeface="Tahoma" pitchFamily="34" charset="0"/>
                </a:rPr>
                <a:t> </a:t>
              </a:r>
              <a:r>
                <a:rPr lang="en-US" sz="2000" b="1" dirty="0" err="1">
                  <a:latin typeface="Tahoma" pitchFamily="34" charset="0"/>
                  <a:cs typeface="Tahoma" pitchFamily="34" charset="0"/>
                </a:rPr>
                <a:t>dữ</a:t>
              </a:r>
              <a:r>
                <a:rPr lang="en-US" sz="2000" b="1" dirty="0">
                  <a:latin typeface="Tahoma" pitchFamily="34" charset="0"/>
                  <a:cs typeface="Tahoma" pitchFamily="34" charset="0"/>
                </a:rPr>
                <a:t> </a:t>
              </a:r>
              <a:r>
                <a:rPr lang="en-US" sz="2000" b="1" dirty="0" err="1">
                  <a:latin typeface="Tahoma" pitchFamily="34" charset="0"/>
                  <a:cs typeface="Tahoma" pitchFamily="34" charset="0"/>
                </a:rPr>
                <a:t>liệu</a:t>
              </a:r>
              <a:r>
                <a:rPr lang="en-US" sz="2000" b="1" dirty="0">
                  <a:latin typeface="Tahoma" pitchFamily="34" charset="0"/>
                  <a:cs typeface="Tahoma" pitchFamily="34" charset="0"/>
                </a:rPr>
                <a:t>, </a:t>
              </a:r>
              <a:r>
                <a:rPr lang="en-US" sz="2000" b="1" dirty="0" err="1">
                  <a:latin typeface="Tahoma" pitchFamily="34" charset="0"/>
                  <a:cs typeface="Tahoma" pitchFamily="34" charset="0"/>
                </a:rPr>
                <a:t>một</a:t>
              </a:r>
              <a:r>
                <a:rPr lang="en-US" sz="2000" b="1" dirty="0">
                  <a:latin typeface="Tahoma" pitchFamily="34" charset="0"/>
                  <a:cs typeface="Tahoma" pitchFamily="34" charset="0"/>
                </a:rPr>
                <a:t> </a:t>
              </a:r>
              <a:r>
                <a:rPr lang="en-US" sz="2000" b="1" dirty="0" err="1">
                  <a:latin typeface="Tahoma" pitchFamily="34" charset="0"/>
                  <a:cs typeface="Tahoma" pitchFamily="34" charset="0"/>
                </a:rPr>
                <a:t>số</a:t>
              </a:r>
              <a:r>
                <a:rPr lang="en-US" sz="2000" b="1" dirty="0">
                  <a:latin typeface="Tahoma" pitchFamily="34" charset="0"/>
                  <a:cs typeface="Tahoma" pitchFamily="34" charset="0"/>
                </a:rPr>
                <a:t> </a:t>
              </a:r>
              <a:r>
                <a:rPr lang="en-US" sz="2000" b="1" dirty="0" err="1">
                  <a:latin typeface="Tahoma" pitchFamily="34" charset="0"/>
                  <a:cs typeface="Tahoma" pitchFamily="34" charset="0"/>
                </a:rPr>
                <a:t>hàm</a:t>
              </a:r>
              <a:r>
                <a:rPr lang="en-US" sz="2000" b="1" dirty="0">
                  <a:latin typeface="Tahoma" pitchFamily="34" charset="0"/>
                  <a:cs typeface="Tahoma" pitchFamily="34" charset="0"/>
                </a:rPr>
                <a:t> </a:t>
              </a:r>
              <a:r>
                <a:rPr lang="en-US" sz="2000" b="1" dirty="0" err="1">
                  <a:latin typeface="Tahoma" pitchFamily="34" charset="0"/>
                  <a:cs typeface="Tahoma" pitchFamily="34" charset="0"/>
                </a:rPr>
                <a:t>cơ</a:t>
              </a:r>
              <a:r>
                <a:rPr lang="en-US" sz="2000" b="1" dirty="0">
                  <a:latin typeface="Tahoma" pitchFamily="34" charset="0"/>
                  <a:cs typeface="Tahoma" pitchFamily="34" charset="0"/>
                </a:rPr>
                <a:t> </a:t>
              </a:r>
              <a:r>
                <a:rPr lang="en-US" sz="2000" b="1" dirty="0" err="1">
                  <a:latin typeface="Tahoma" pitchFamily="34" charset="0"/>
                  <a:cs typeface="Tahoma" pitchFamily="34" charset="0"/>
                </a:rPr>
                <a:t>bản</a:t>
              </a:r>
              <a:endParaRPr lang="en-US" sz="2000" b="1" dirty="0">
                <a:latin typeface="Tahoma" pitchFamily="34" charset="0"/>
                <a:cs typeface="Tahoma" pitchFamily="34" charset="0"/>
              </a:endParaRPr>
            </a:p>
          </p:txBody>
        </p:sp>
        <p:grpSp>
          <p:nvGrpSpPr>
            <p:cNvPr id="38" name="Group 28">
              <a:extLst>
                <a:ext uri="{FF2B5EF4-FFF2-40B4-BE49-F238E27FC236}">
                  <a16:creationId xmlns="" xmlns:a16="http://schemas.microsoft.com/office/drawing/2014/main" id="{C0F60A22-058B-4285-9D88-70EDE3836F51}"/>
                </a:ext>
              </a:extLst>
            </p:cNvPr>
            <p:cNvGrpSpPr>
              <a:grpSpLocks/>
            </p:cNvGrpSpPr>
            <p:nvPr/>
          </p:nvGrpSpPr>
          <p:grpSpPr bwMode="auto">
            <a:xfrm>
              <a:off x="762000" y="1905000"/>
              <a:ext cx="548640" cy="475488"/>
              <a:chOff x="1110" y="2656"/>
              <a:chExt cx="1549" cy="1351"/>
            </a:xfrm>
          </p:grpSpPr>
          <p:sp>
            <p:nvSpPr>
              <p:cNvPr id="40" name="AutoShape 4">
                <a:extLst>
                  <a:ext uri="{FF2B5EF4-FFF2-40B4-BE49-F238E27FC236}">
                    <a16:creationId xmlns="" xmlns:a16="http://schemas.microsoft.com/office/drawing/2014/main" id="{C905FEBE-7BB0-4034-BDBF-D74B9DE456F6}"/>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1" name="AutoShape 5">
                <a:extLst>
                  <a:ext uri="{FF2B5EF4-FFF2-40B4-BE49-F238E27FC236}">
                    <a16:creationId xmlns="" xmlns:a16="http://schemas.microsoft.com/office/drawing/2014/main" id="{BDBCC363-A9B3-4DBC-9EC7-1C2BB382BB4A}"/>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42" name="AutoShape 6">
                <a:extLst>
                  <a:ext uri="{FF2B5EF4-FFF2-40B4-BE49-F238E27FC236}">
                    <a16:creationId xmlns="" xmlns:a16="http://schemas.microsoft.com/office/drawing/2014/main" id="{83B6100A-3549-4E95-9325-824EE80D269E}"/>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5</a:t>
                </a:r>
              </a:p>
            </p:txBody>
          </p:sp>
        </p:grpSp>
        <p:sp>
          <p:nvSpPr>
            <p:cNvPr id="39" name="Line 11">
              <a:extLst>
                <a:ext uri="{FF2B5EF4-FFF2-40B4-BE49-F238E27FC236}">
                  <a16:creationId xmlns="" xmlns:a16="http://schemas.microsoft.com/office/drawing/2014/main" id="{5F47E4E0-D85C-4F59-A424-CDFB1FB736C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 name="Group 70">
            <a:extLst>
              <a:ext uri="{FF2B5EF4-FFF2-40B4-BE49-F238E27FC236}">
                <a16:creationId xmlns="" xmlns:a16="http://schemas.microsoft.com/office/drawing/2014/main" id="{6E7DD59A-7148-402E-9B9F-CC42B01B0663}"/>
              </a:ext>
            </a:extLst>
          </p:cNvPr>
          <p:cNvGrpSpPr>
            <a:grpSpLocks/>
          </p:cNvGrpSpPr>
          <p:nvPr/>
        </p:nvGrpSpPr>
        <p:grpSpPr bwMode="auto">
          <a:xfrm>
            <a:off x="685800" y="4648200"/>
            <a:ext cx="7543800" cy="476250"/>
            <a:chOff x="762000" y="1905000"/>
            <a:chExt cx="7543800" cy="475488"/>
          </a:xfrm>
        </p:grpSpPr>
        <p:sp>
          <p:nvSpPr>
            <p:cNvPr id="44" name="Text Box 12">
              <a:extLst>
                <a:ext uri="{FF2B5EF4-FFF2-40B4-BE49-F238E27FC236}">
                  <a16:creationId xmlns="" xmlns:a16="http://schemas.microsoft.com/office/drawing/2014/main" id="{D7D89838-EC66-4A72-B600-8B6B03240B1C}"/>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latin typeface="Tahoma" pitchFamily="34" charset="0"/>
                  <a:cs typeface="Tahoma" pitchFamily="34" charset="0"/>
                </a:rPr>
                <a:t>Trắc nghiệm kiến thức</a:t>
              </a:r>
            </a:p>
          </p:txBody>
        </p:sp>
        <p:grpSp>
          <p:nvGrpSpPr>
            <p:cNvPr id="45" name="Group 28">
              <a:extLst>
                <a:ext uri="{FF2B5EF4-FFF2-40B4-BE49-F238E27FC236}">
                  <a16:creationId xmlns="" xmlns:a16="http://schemas.microsoft.com/office/drawing/2014/main" id="{A989228B-8D52-420B-8ED9-EB56AD1F6CE7}"/>
                </a:ext>
              </a:extLst>
            </p:cNvPr>
            <p:cNvGrpSpPr>
              <a:grpSpLocks/>
            </p:cNvGrpSpPr>
            <p:nvPr/>
          </p:nvGrpSpPr>
          <p:grpSpPr bwMode="auto">
            <a:xfrm>
              <a:off x="762000" y="1905000"/>
              <a:ext cx="548640" cy="475488"/>
              <a:chOff x="1110" y="2656"/>
              <a:chExt cx="1549" cy="1351"/>
            </a:xfrm>
          </p:grpSpPr>
          <p:sp>
            <p:nvSpPr>
              <p:cNvPr id="47" name="AutoShape 4">
                <a:extLst>
                  <a:ext uri="{FF2B5EF4-FFF2-40B4-BE49-F238E27FC236}">
                    <a16:creationId xmlns="" xmlns:a16="http://schemas.microsoft.com/office/drawing/2014/main" id="{EF7C81D2-62A1-4DE1-B973-619927A06A09}"/>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8" name="AutoShape 5">
                <a:extLst>
                  <a:ext uri="{FF2B5EF4-FFF2-40B4-BE49-F238E27FC236}">
                    <a16:creationId xmlns="" xmlns:a16="http://schemas.microsoft.com/office/drawing/2014/main" id="{3F47E9AF-49E6-4A26-9067-810CFACBF18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49" name="AutoShape 6">
                <a:extLst>
                  <a:ext uri="{FF2B5EF4-FFF2-40B4-BE49-F238E27FC236}">
                    <a16:creationId xmlns="" xmlns:a16="http://schemas.microsoft.com/office/drawing/2014/main" id="{E55DBFF0-3A2E-4D7F-A329-AE356731CF66}"/>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46" name="Line 11">
              <a:extLst>
                <a:ext uri="{FF2B5EF4-FFF2-40B4-BE49-F238E27FC236}">
                  <a16:creationId xmlns="" xmlns:a16="http://schemas.microsoft.com/office/drawing/2014/main" id="{93876918-C02B-4C41-9AC7-F4C8F327B64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0" name="Group 33">
            <a:extLst>
              <a:ext uri="{FF2B5EF4-FFF2-40B4-BE49-F238E27FC236}">
                <a16:creationId xmlns="" xmlns:a16="http://schemas.microsoft.com/office/drawing/2014/main" id="{DA537F8E-3D0C-4E9D-9558-CD83424FB14C}"/>
              </a:ext>
            </a:extLst>
          </p:cNvPr>
          <p:cNvGrpSpPr>
            <a:grpSpLocks/>
          </p:cNvGrpSpPr>
          <p:nvPr/>
        </p:nvGrpSpPr>
        <p:grpSpPr bwMode="auto">
          <a:xfrm>
            <a:off x="685800" y="5407492"/>
            <a:ext cx="7543800" cy="476250"/>
            <a:chOff x="762000" y="1905000"/>
            <a:chExt cx="7543800" cy="475488"/>
          </a:xfrm>
        </p:grpSpPr>
        <p:sp>
          <p:nvSpPr>
            <p:cNvPr id="51" name="Text Box 12">
              <a:extLst>
                <a:ext uri="{FF2B5EF4-FFF2-40B4-BE49-F238E27FC236}">
                  <a16:creationId xmlns="" xmlns:a16="http://schemas.microsoft.com/office/drawing/2014/main" id="{0D15675D-D7FC-4CF3-A7BC-E370448EBA6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latin typeface="Tahoma" pitchFamily="34" charset="0"/>
                  <a:cs typeface="Tahoma" pitchFamily="34" charset="0"/>
                </a:rPr>
                <a:t>Tổng kết bài học</a:t>
              </a:r>
            </a:p>
          </p:txBody>
        </p:sp>
        <p:grpSp>
          <p:nvGrpSpPr>
            <p:cNvPr id="52" name="Group 35">
              <a:extLst>
                <a:ext uri="{FF2B5EF4-FFF2-40B4-BE49-F238E27FC236}">
                  <a16:creationId xmlns="" xmlns:a16="http://schemas.microsoft.com/office/drawing/2014/main" id="{F206C097-BEDC-4566-BB44-C045232FDA52}"/>
                </a:ext>
              </a:extLst>
            </p:cNvPr>
            <p:cNvGrpSpPr>
              <a:grpSpLocks/>
            </p:cNvGrpSpPr>
            <p:nvPr/>
          </p:nvGrpSpPr>
          <p:grpSpPr bwMode="auto">
            <a:xfrm>
              <a:off x="762000" y="1905000"/>
              <a:ext cx="548640" cy="475488"/>
              <a:chOff x="1110" y="2656"/>
              <a:chExt cx="1549" cy="1351"/>
            </a:xfrm>
          </p:grpSpPr>
          <p:sp>
            <p:nvSpPr>
              <p:cNvPr id="54" name="AutoShape 4">
                <a:extLst>
                  <a:ext uri="{FF2B5EF4-FFF2-40B4-BE49-F238E27FC236}">
                    <a16:creationId xmlns="" xmlns:a16="http://schemas.microsoft.com/office/drawing/2014/main" id="{4BC35FEF-433D-4FFC-800D-3C355230ABD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5" name="AutoShape 5">
                <a:extLst>
                  <a:ext uri="{FF2B5EF4-FFF2-40B4-BE49-F238E27FC236}">
                    <a16:creationId xmlns="" xmlns:a16="http://schemas.microsoft.com/office/drawing/2014/main" id="{58A8DAD8-822C-43EC-913D-3B971674387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56" name="AutoShape 6">
                <a:extLst>
                  <a:ext uri="{FF2B5EF4-FFF2-40B4-BE49-F238E27FC236}">
                    <a16:creationId xmlns="" xmlns:a16="http://schemas.microsoft.com/office/drawing/2014/main" id="{A3A2B1F7-F874-4A34-9B1D-4B44696889BF}"/>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7</a:t>
                </a:r>
              </a:p>
            </p:txBody>
          </p:sp>
        </p:grpSp>
        <p:sp>
          <p:nvSpPr>
            <p:cNvPr id="53" name="Line 11">
              <a:extLst>
                <a:ext uri="{FF2B5EF4-FFF2-40B4-BE49-F238E27FC236}">
                  <a16:creationId xmlns="" xmlns:a16="http://schemas.microsoft.com/office/drawing/2014/main" id="{3FD0150E-F2C6-4ADE-B69C-FE6855BBE5D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3801010981"/>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6D4C4F9-E1E2-41D2-8ACC-CAFCF150F222}"/>
              </a:ext>
            </a:extLst>
          </p:cNvPr>
          <p:cNvSpPr>
            <a:spLocks noGrp="1"/>
          </p:cNvSpPr>
          <p:nvPr>
            <p:ph type="title"/>
          </p:nvPr>
        </p:nvSpPr>
        <p:spPr/>
        <p:txBody>
          <a:bodyPr/>
          <a:lstStyle/>
          <a:p>
            <a:r>
              <a:rPr lang="en-US" dirty="0"/>
              <a:t>3. </a:t>
            </a:r>
            <a:r>
              <a:rPr lang="en-US" dirty="0" err="1"/>
              <a:t>Các</a:t>
            </a:r>
            <a:r>
              <a:rPr lang="en-US" dirty="0"/>
              <a:t> </a:t>
            </a:r>
            <a:r>
              <a:rPr lang="en-US" dirty="0" err="1"/>
              <a:t>phép</a:t>
            </a:r>
            <a:r>
              <a:rPr lang="en-US" dirty="0"/>
              <a:t> </a:t>
            </a:r>
            <a:r>
              <a:rPr lang="en-US" dirty="0" err="1"/>
              <a:t>nối</a:t>
            </a:r>
            <a:r>
              <a:rPr lang="en-US" dirty="0"/>
              <a:t> – </a:t>
            </a:r>
            <a:r>
              <a:rPr lang="en-US" dirty="0" err="1"/>
              <a:t>Bảng</a:t>
            </a:r>
            <a:r>
              <a:rPr lang="en-US" dirty="0"/>
              <a:t> </a:t>
            </a:r>
            <a:r>
              <a:rPr lang="en-US" dirty="0" err="1"/>
              <a:t>biểu</a:t>
            </a:r>
            <a:r>
              <a:rPr lang="en-US" dirty="0"/>
              <a:t> </a:t>
            </a:r>
            <a:r>
              <a:rPr lang="en-US" dirty="0" err="1"/>
              <a:t>thức</a:t>
            </a:r>
            <a:r>
              <a:rPr lang="en-US" dirty="0"/>
              <a:t> </a:t>
            </a:r>
            <a:r>
              <a:rPr lang="en-US" dirty="0" err="1"/>
              <a:t>chung</a:t>
            </a:r>
            <a:endParaRPr lang="en-US" dirty="0"/>
          </a:p>
        </p:txBody>
      </p:sp>
      <p:sp>
        <p:nvSpPr>
          <p:cNvPr id="7" name="Text Placeholder 6">
            <a:extLst>
              <a:ext uri="{FF2B5EF4-FFF2-40B4-BE49-F238E27FC236}">
                <a16:creationId xmlns="" xmlns:a16="http://schemas.microsoft.com/office/drawing/2014/main" id="{32F2F3F2-9314-4B7A-AB84-D3F4040989CC}"/>
              </a:ext>
            </a:extLst>
          </p:cNvPr>
          <p:cNvSpPr>
            <a:spLocks noGrp="1"/>
          </p:cNvSpPr>
          <p:nvPr>
            <p:ph type="body" idx="1"/>
          </p:nvPr>
        </p:nvSpPr>
        <p:spPr/>
        <p:txBody>
          <a:bodyPr/>
          <a:lstStyle/>
          <a:p>
            <a:r>
              <a:rPr lang="en-US" dirty="0" err="1"/>
              <a:t>Các</a:t>
            </a:r>
            <a:r>
              <a:rPr lang="en-US" dirty="0"/>
              <a:t> </a:t>
            </a:r>
            <a:r>
              <a:rPr lang="en-US" dirty="0" err="1"/>
              <a:t>phép</a:t>
            </a:r>
            <a:r>
              <a:rPr lang="en-US" dirty="0"/>
              <a:t> </a:t>
            </a:r>
            <a:r>
              <a:rPr lang="en-US" dirty="0" err="1"/>
              <a:t>nối</a:t>
            </a:r>
            <a:endParaRPr lang="en-US" dirty="0"/>
          </a:p>
        </p:txBody>
      </p:sp>
      <p:sp>
        <p:nvSpPr>
          <p:cNvPr id="2" name="Content Placeholder 1">
            <a:extLst>
              <a:ext uri="{FF2B5EF4-FFF2-40B4-BE49-F238E27FC236}">
                <a16:creationId xmlns="" xmlns:a16="http://schemas.microsoft.com/office/drawing/2014/main" id="{385CB35E-A2FE-465A-AE59-FAD53270E585}"/>
              </a:ext>
            </a:extLst>
          </p:cNvPr>
          <p:cNvSpPr>
            <a:spLocks noGrp="1"/>
          </p:cNvSpPr>
          <p:nvPr>
            <p:ph sz="half" idx="2"/>
          </p:nvPr>
        </p:nvSpPr>
        <p:spPr>
          <a:xfrm>
            <a:off x="457200" y="1828800"/>
            <a:ext cx="8382000" cy="4495800"/>
          </a:xfrm>
        </p:spPr>
        <p:txBody>
          <a:bodyPr/>
          <a:lstStyle/>
          <a:p>
            <a:pPr algn="just"/>
            <a:r>
              <a:rPr lang="en-US" dirty="0" err="1"/>
              <a:t>Trong</a:t>
            </a:r>
            <a:r>
              <a:rPr lang="en-US" dirty="0"/>
              <a:t> </a:t>
            </a:r>
            <a:r>
              <a:rPr lang="en-US" dirty="0" err="1"/>
              <a:t>khối</a:t>
            </a:r>
            <a:r>
              <a:rPr lang="en-US" dirty="0"/>
              <a:t> </a:t>
            </a:r>
            <a:r>
              <a:rPr lang="en-US" dirty="0" err="1"/>
              <a:t>câu</a:t>
            </a:r>
            <a:r>
              <a:rPr lang="en-US" dirty="0"/>
              <a:t> </a:t>
            </a:r>
            <a:r>
              <a:rPr lang="en-US" dirty="0" err="1"/>
              <a:t>lệnh</a:t>
            </a:r>
            <a:r>
              <a:rPr lang="en-US" dirty="0"/>
              <a:t> SELECT, ở </a:t>
            </a:r>
            <a:r>
              <a:rPr lang="en-US" dirty="0" err="1"/>
              <a:t>mệnh</a:t>
            </a:r>
            <a:r>
              <a:rPr lang="en-US" dirty="0"/>
              <a:t> </a:t>
            </a:r>
            <a:r>
              <a:rPr lang="en-US" dirty="0" err="1"/>
              <a:t>đề</a:t>
            </a:r>
            <a:r>
              <a:rPr lang="en-US" dirty="0"/>
              <a:t> FROM ta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phát</a:t>
            </a:r>
            <a:r>
              <a:rPr lang="en-US" dirty="0"/>
              <a:t> </a:t>
            </a:r>
            <a:r>
              <a:rPr lang="en-US" dirty="0" err="1"/>
              <a:t>biểu</a:t>
            </a:r>
            <a:r>
              <a:rPr lang="en-US" dirty="0"/>
              <a:t> JOIN </a:t>
            </a:r>
            <a:r>
              <a:rPr lang="en-US" dirty="0" err="1"/>
              <a:t>để</a:t>
            </a:r>
            <a:r>
              <a:rPr lang="en-US" dirty="0"/>
              <a:t> </a:t>
            </a:r>
            <a:r>
              <a:rPr lang="en-US" dirty="0" err="1"/>
              <a:t>kết</a:t>
            </a:r>
            <a:r>
              <a:rPr lang="en-US" dirty="0"/>
              <a:t> </a:t>
            </a:r>
            <a:r>
              <a:rPr lang="en-US" dirty="0" err="1"/>
              <a:t>nối</a:t>
            </a:r>
            <a:r>
              <a:rPr lang="en-US" dirty="0"/>
              <a:t> </a:t>
            </a:r>
            <a:r>
              <a:rPr lang="en-US" dirty="0" err="1"/>
              <a:t>các</a:t>
            </a:r>
            <a:r>
              <a:rPr lang="en-US" dirty="0"/>
              <a:t> </a:t>
            </a:r>
            <a:r>
              <a:rPr lang="en-US" dirty="0" err="1"/>
              <a:t>bảng</a:t>
            </a:r>
            <a:r>
              <a:rPr lang="en-US" dirty="0"/>
              <a:t> </a:t>
            </a:r>
            <a:r>
              <a:rPr lang="en-US" dirty="0" err="1"/>
              <a:t>có</a:t>
            </a:r>
            <a:r>
              <a:rPr lang="en-US" dirty="0"/>
              <a:t> </a:t>
            </a:r>
            <a:r>
              <a:rPr lang="en-US" dirty="0" err="1"/>
              <a:t>quan</a:t>
            </a:r>
            <a:r>
              <a:rPr lang="en-US" dirty="0"/>
              <a:t> </a:t>
            </a:r>
            <a:r>
              <a:rPr lang="en-US" dirty="0" err="1"/>
              <a:t>hệ</a:t>
            </a:r>
            <a:r>
              <a:rPr lang="en-US" dirty="0"/>
              <a:t> </a:t>
            </a:r>
            <a:r>
              <a:rPr lang="en-US" dirty="0" err="1"/>
              <a:t>với</a:t>
            </a:r>
            <a:r>
              <a:rPr lang="en-US" dirty="0"/>
              <a:t> </a:t>
            </a:r>
            <a:r>
              <a:rPr lang="en-US" dirty="0" err="1"/>
              <a:t>nhau</a:t>
            </a:r>
            <a:r>
              <a:rPr lang="en-US" dirty="0"/>
              <a:t>.</a:t>
            </a:r>
          </a:p>
          <a:p>
            <a:pPr algn="just"/>
            <a:r>
              <a:rPr lang="en-US" dirty="0" err="1"/>
              <a:t>Mệnh</a:t>
            </a:r>
            <a:r>
              <a:rPr lang="en-US" dirty="0"/>
              <a:t> </a:t>
            </a:r>
            <a:r>
              <a:rPr lang="en-US" dirty="0" err="1"/>
              <a:t>đề</a:t>
            </a:r>
            <a:r>
              <a:rPr lang="en-US" dirty="0"/>
              <a:t> </a:t>
            </a:r>
            <a:r>
              <a:rPr lang="en-US" dirty="0" err="1"/>
              <a:t>kết</a:t>
            </a:r>
            <a:r>
              <a:rPr lang="en-US" dirty="0"/>
              <a:t> </a:t>
            </a:r>
            <a:r>
              <a:rPr lang="en-US" dirty="0" err="1"/>
              <a:t>nối</a:t>
            </a:r>
            <a:r>
              <a:rPr lang="en-US" dirty="0"/>
              <a:t> Join </a:t>
            </a:r>
            <a:r>
              <a:rPr lang="en-US" dirty="0" err="1"/>
              <a:t>được</a:t>
            </a:r>
            <a:r>
              <a:rPr lang="en-US" dirty="0"/>
              <a:t> </a:t>
            </a:r>
            <a:r>
              <a:rPr lang="en-US" dirty="0" err="1"/>
              <a:t>phân</a:t>
            </a:r>
            <a:r>
              <a:rPr lang="en-US" dirty="0"/>
              <a:t> </a:t>
            </a:r>
            <a:r>
              <a:rPr lang="en-US" dirty="0" err="1"/>
              <a:t>loại</a:t>
            </a:r>
            <a:r>
              <a:rPr lang="en-US" dirty="0"/>
              <a:t> </a:t>
            </a:r>
            <a:r>
              <a:rPr lang="en-US" dirty="0" err="1"/>
              <a:t>như</a:t>
            </a:r>
            <a:r>
              <a:rPr lang="en-US" dirty="0"/>
              <a:t> </a:t>
            </a:r>
            <a:r>
              <a:rPr lang="en-US" dirty="0" err="1"/>
              <a:t>sau</a:t>
            </a:r>
            <a:r>
              <a:rPr lang="en-US" dirty="0"/>
              <a:t>:</a:t>
            </a:r>
          </a:p>
          <a:p>
            <a:pPr lvl="1" algn="just"/>
            <a:r>
              <a:rPr lang="en-US" dirty="0"/>
              <a:t>Inner joins (</a:t>
            </a:r>
            <a:r>
              <a:rPr lang="en-US" dirty="0" err="1"/>
              <a:t>toán</a:t>
            </a:r>
            <a:r>
              <a:rPr lang="en-US" dirty="0"/>
              <a:t> </a:t>
            </a:r>
            <a:r>
              <a:rPr lang="en-US" dirty="0" err="1"/>
              <a:t>tử</a:t>
            </a:r>
            <a:r>
              <a:rPr lang="en-US" dirty="0"/>
              <a:t> </a:t>
            </a:r>
            <a:r>
              <a:rPr lang="en-US" dirty="0" err="1"/>
              <a:t>thường</a:t>
            </a:r>
            <a:r>
              <a:rPr lang="en-US" dirty="0"/>
              <a:t> </a:t>
            </a:r>
            <a:r>
              <a:rPr lang="en-US" dirty="0" err="1"/>
              <a:t>dùng</a:t>
            </a:r>
            <a:r>
              <a:rPr lang="en-US" dirty="0"/>
              <a:t> </a:t>
            </a:r>
            <a:r>
              <a:rPr lang="en-US" dirty="0" err="1"/>
              <a:t>để</a:t>
            </a:r>
            <a:r>
              <a:rPr lang="en-US" dirty="0"/>
              <a:t> </a:t>
            </a:r>
            <a:r>
              <a:rPr lang="en-US" dirty="0" err="1"/>
              <a:t>kết</a:t>
            </a:r>
            <a:r>
              <a:rPr lang="en-US" dirty="0"/>
              <a:t> </a:t>
            </a:r>
            <a:r>
              <a:rPr lang="en-US" dirty="0" err="1"/>
              <a:t>nối</a:t>
            </a:r>
            <a:r>
              <a:rPr lang="en-US" dirty="0"/>
              <a:t> </a:t>
            </a:r>
            <a:r>
              <a:rPr lang="en-US" dirty="0" err="1"/>
              <a:t>thường</a:t>
            </a:r>
            <a:r>
              <a:rPr lang="en-US" dirty="0"/>
              <a:t> </a:t>
            </a:r>
            <a:r>
              <a:rPr lang="en-US" dirty="0" err="1"/>
              <a:t>là</a:t>
            </a:r>
            <a:r>
              <a:rPr lang="en-US" dirty="0"/>
              <a:t> </a:t>
            </a:r>
            <a:r>
              <a:rPr lang="en-US" dirty="0" err="1"/>
              <a:t>các</a:t>
            </a:r>
            <a:r>
              <a:rPr lang="en-US" dirty="0"/>
              <a:t> </a:t>
            </a:r>
            <a:r>
              <a:rPr lang="en-US" dirty="0" err="1"/>
              <a:t>toán</a:t>
            </a:r>
            <a:r>
              <a:rPr lang="en-US" dirty="0"/>
              <a:t> </a:t>
            </a:r>
            <a:r>
              <a:rPr lang="en-US" dirty="0" err="1"/>
              <a:t>tử</a:t>
            </a:r>
            <a:r>
              <a:rPr lang="en-US" dirty="0"/>
              <a:t> so </a:t>
            </a:r>
            <a:r>
              <a:rPr lang="en-US" dirty="0" err="1"/>
              <a:t>sánh</a:t>
            </a:r>
            <a:r>
              <a:rPr lang="en-US" dirty="0"/>
              <a:t> = </a:t>
            </a:r>
            <a:r>
              <a:rPr lang="en-US" dirty="0" err="1"/>
              <a:t>hoặc</a:t>
            </a:r>
            <a:r>
              <a:rPr lang="en-US" dirty="0"/>
              <a:t> &lt;&gt;)</a:t>
            </a:r>
          </a:p>
          <a:p>
            <a:pPr lvl="1" algn="just"/>
            <a:r>
              <a:rPr lang="en-US" dirty="0"/>
              <a:t>Outer joins. Outer joins </a:t>
            </a:r>
            <a:r>
              <a:rPr lang="en-US" dirty="0" err="1"/>
              <a:t>có</a:t>
            </a:r>
            <a:r>
              <a:rPr lang="en-US" dirty="0"/>
              <a:t> </a:t>
            </a:r>
            <a:r>
              <a:rPr lang="en-US" dirty="0" err="1"/>
              <a:t>thể</a:t>
            </a:r>
            <a:r>
              <a:rPr lang="en-US" dirty="0"/>
              <a:t> </a:t>
            </a:r>
            <a:r>
              <a:rPr lang="en-US" dirty="0" err="1"/>
              <a:t>là</a:t>
            </a:r>
            <a:r>
              <a:rPr lang="en-US" dirty="0"/>
              <a:t> left, right, </a:t>
            </a:r>
            <a:r>
              <a:rPr lang="en-US" dirty="0" err="1"/>
              <a:t>hoặc</a:t>
            </a:r>
            <a:r>
              <a:rPr lang="en-US" dirty="0"/>
              <a:t> full outer join.</a:t>
            </a:r>
          </a:p>
          <a:p>
            <a:pPr lvl="1" algn="just"/>
            <a:r>
              <a:rPr lang="en-US" dirty="0"/>
              <a:t>Cross joins: </a:t>
            </a:r>
            <a:r>
              <a:rPr lang="en-US" dirty="0" err="1"/>
              <a:t>Trả</a:t>
            </a:r>
            <a:r>
              <a:rPr lang="en-US" dirty="0"/>
              <a:t> </a:t>
            </a:r>
            <a:r>
              <a:rPr lang="en-US" dirty="0" err="1"/>
              <a:t>về</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dòng</a:t>
            </a:r>
            <a:r>
              <a:rPr lang="en-US" dirty="0"/>
              <a:t> </a:t>
            </a:r>
            <a:r>
              <a:rPr lang="en-US" dirty="0" err="1"/>
              <a:t>của</a:t>
            </a:r>
            <a:r>
              <a:rPr lang="en-US" dirty="0"/>
              <a:t> </a:t>
            </a:r>
            <a:r>
              <a:rPr lang="en-US" dirty="0" err="1"/>
              <a:t>bảng</a:t>
            </a:r>
            <a:r>
              <a:rPr lang="en-US" dirty="0"/>
              <a:t> </a:t>
            </a:r>
            <a:r>
              <a:rPr lang="en-US" dirty="0" err="1"/>
              <a:t>bên</a:t>
            </a:r>
            <a:r>
              <a:rPr lang="en-US" dirty="0"/>
              <a:t> </a:t>
            </a:r>
            <a:r>
              <a:rPr lang="en-US" dirty="0" err="1"/>
              <a:t>trái</a:t>
            </a:r>
            <a:r>
              <a:rPr lang="en-US" dirty="0"/>
              <a:t> </a:t>
            </a:r>
            <a:r>
              <a:rPr lang="en-US" dirty="0" err="1"/>
              <a:t>và</a:t>
            </a:r>
            <a:r>
              <a:rPr lang="en-US" dirty="0"/>
              <a:t> </a:t>
            </a:r>
            <a:r>
              <a:rPr lang="en-US" dirty="0" err="1"/>
              <a:t>mỗi</a:t>
            </a:r>
            <a:r>
              <a:rPr lang="en-US" dirty="0"/>
              <a:t> </a:t>
            </a:r>
            <a:r>
              <a:rPr lang="en-US" dirty="0" err="1"/>
              <a:t>dòng</a:t>
            </a:r>
            <a:r>
              <a:rPr lang="en-US" dirty="0"/>
              <a:t> </a:t>
            </a:r>
            <a:r>
              <a:rPr lang="en-US" dirty="0" err="1"/>
              <a:t>bên</a:t>
            </a:r>
            <a:r>
              <a:rPr lang="en-US" dirty="0"/>
              <a:t> </a:t>
            </a:r>
            <a:r>
              <a:rPr lang="en-US" dirty="0" err="1"/>
              <a:t>trái</a:t>
            </a:r>
            <a:r>
              <a:rPr lang="en-US" dirty="0"/>
              <a:t> </a:t>
            </a:r>
            <a:r>
              <a:rPr lang="en-US" dirty="0" err="1"/>
              <a:t>sẽ</a:t>
            </a:r>
            <a:r>
              <a:rPr lang="en-US" dirty="0"/>
              <a:t> </a:t>
            </a:r>
            <a:r>
              <a:rPr lang="en-US" dirty="0" err="1"/>
              <a:t>kết</a:t>
            </a:r>
            <a:r>
              <a:rPr lang="en-US" dirty="0"/>
              <a:t> </a:t>
            </a:r>
            <a:r>
              <a:rPr lang="en-US" dirty="0" err="1"/>
              <a:t>hợp</a:t>
            </a:r>
            <a:r>
              <a:rPr lang="en-US" dirty="0"/>
              <a:t> </a:t>
            </a:r>
            <a:r>
              <a:rPr lang="en-US" dirty="0" err="1"/>
              <a:t>với</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dòng</a:t>
            </a:r>
            <a:r>
              <a:rPr lang="en-US" dirty="0"/>
              <a:t> </a:t>
            </a:r>
            <a:r>
              <a:rPr lang="en-US" dirty="0" err="1"/>
              <a:t>của</a:t>
            </a:r>
            <a:r>
              <a:rPr lang="en-US" dirty="0"/>
              <a:t> </a:t>
            </a:r>
            <a:r>
              <a:rPr lang="en-US" dirty="0" err="1"/>
              <a:t>bảng</a:t>
            </a:r>
            <a:r>
              <a:rPr lang="en-US" dirty="0"/>
              <a:t> </a:t>
            </a:r>
            <a:r>
              <a:rPr lang="en-US" dirty="0" err="1"/>
              <a:t>bên</a:t>
            </a:r>
            <a:r>
              <a:rPr lang="en-US" dirty="0"/>
              <a:t> </a:t>
            </a:r>
            <a:r>
              <a:rPr lang="en-US" dirty="0" err="1"/>
              <a:t>phải</a:t>
            </a:r>
            <a:r>
              <a:rPr lang="en-US" dirty="0"/>
              <a:t>. Cross joins </a:t>
            </a:r>
            <a:r>
              <a:rPr lang="en-US" dirty="0" err="1"/>
              <a:t>còn</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dirty="0" err="1"/>
              <a:t>tích</a:t>
            </a:r>
            <a:r>
              <a:rPr lang="en-US" dirty="0"/>
              <a:t> </a:t>
            </a:r>
            <a:r>
              <a:rPr lang="en-US" dirty="0" err="1"/>
              <a:t>Đề</a:t>
            </a:r>
            <a:r>
              <a:rPr lang="en-US" dirty="0"/>
              <a:t> </a:t>
            </a:r>
            <a:r>
              <a:rPr lang="en-US" dirty="0" err="1"/>
              <a:t>các</a:t>
            </a:r>
            <a:r>
              <a:rPr lang="en-US" dirty="0"/>
              <a:t> (Cartesian products).</a:t>
            </a:r>
          </a:p>
          <a:p>
            <a:pPr algn="just"/>
            <a:endParaRPr lang="en-US" dirty="0"/>
          </a:p>
          <a:p>
            <a:endParaRPr lang="en-US" b="1" dirty="0"/>
          </a:p>
        </p:txBody>
      </p:sp>
      <p:sp>
        <p:nvSpPr>
          <p:cNvPr id="4" name="Date Placeholder 3">
            <a:extLst>
              <a:ext uri="{FF2B5EF4-FFF2-40B4-BE49-F238E27FC236}">
                <a16:creationId xmlns="" xmlns:a16="http://schemas.microsoft.com/office/drawing/2014/main" id="{8E6308B1-820C-435E-B649-C547B804077D}"/>
              </a:ext>
            </a:extLst>
          </p:cNvPr>
          <p:cNvSpPr>
            <a:spLocks noGrp="1"/>
          </p:cNvSpPr>
          <p:nvPr>
            <p:ph type="dt" sz="half" idx="10"/>
          </p:nvPr>
        </p:nvSpPr>
        <p:spPr/>
        <p:txBody>
          <a:bodyPr/>
          <a:lstStyle/>
          <a:p>
            <a:fld id="{4D202ABA-0031-4D61-A041-186C665429FE}" type="datetime1">
              <a:rPr lang="en-US" smtClean="0"/>
              <a:t>2/15/2023</a:t>
            </a:fld>
            <a:endParaRPr lang="en-US"/>
          </a:p>
        </p:txBody>
      </p:sp>
      <p:sp>
        <p:nvSpPr>
          <p:cNvPr id="5" name="Footer Placeholder 4">
            <a:extLst>
              <a:ext uri="{FF2B5EF4-FFF2-40B4-BE49-F238E27FC236}">
                <a16:creationId xmlns="" xmlns:a16="http://schemas.microsoft.com/office/drawing/2014/main" id="{E621F310-3132-4746-A719-CA455AF1858A}"/>
              </a:ext>
            </a:extLst>
          </p:cNvPr>
          <p:cNvSpPr>
            <a:spLocks noGrp="1"/>
          </p:cNvSpPr>
          <p:nvPr>
            <p:ph type="ftr" sz="quarter" idx="11"/>
          </p:nvPr>
        </p:nvSpPr>
        <p:spPr/>
        <p:txBody>
          <a:bodyPr/>
          <a:lstStyle/>
          <a:p>
            <a:r>
              <a:rPr lang="en-US"/>
              <a:t>Khoa Công nghệ Thông tin - UTEHY</a:t>
            </a:r>
          </a:p>
        </p:txBody>
      </p:sp>
      <p:sp>
        <p:nvSpPr>
          <p:cNvPr id="6" name="Slide Number Placeholder 5">
            <a:extLst>
              <a:ext uri="{FF2B5EF4-FFF2-40B4-BE49-F238E27FC236}">
                <a16:creationId xmlns="" xmlns:a16="http://schemas.microsoft.com/office/drawing/2014/main" id="{D85EFC56-2D62-407C-A1EE-4DE071D9FA88}"/>
              </a:ext>
            </a:extLst>
          </p:cNvPr>
          <p:cNvSpPr>
            <a:spLocks noGrp="1"/>
          </p:cNvSpPr>
          <p:nvPr>
            <p:ph type="sldNum" sz="quarter" idx="12"/>
          </p:nvPr>
        </p:nvSpPr>
        <p:spPr/>
        <p:txBody>
          <a:bodyPr/>
          <a:lstStyle/>
          <a:p>
            <a:fld id="{F4E32468-D4D3-45A6-A508-7622D5375F4E}" type="slidenum">
              <a:rPr lang="en-US" smtClean="0"/>
              <a:pPr/>
              <a:t>12</a:t>
            </a:fld>
            <a:endParaRPr lang="en-US"/>
          </a:p>
        </p:txBody>
      </p:sp>
    </p:spTree>
    <p:extLst>
      <p:ext uri="{BB962C8B-B14F-4D97-AF65-F5344CB8AC3E}">
        <p14:creationId xmlns:p14="http://schemas.microsoft.com/office/powerpoint/2010/main" val="3628532365"/>
      </p:ext>
    </p:extLst>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6D4C4F9-E1E2-41D2-8ACC-CAFCF150F222}"/>
              </a:ext>
            </a:extLst>
          </p:cNvPr>
          <p:cNvSpPr>
            <a:spLocks noGrp="1"/>
          </p:cNvSpPr>
          <p:nvPr>
            <p:ph type="title"/>
          </p:nvPr>
        </p:nvSpPr>
        <p:spPr/>
        <p:txBody>
          <a:bodyPr/>
          <a:lstStyle/>
          <a:p>
            <a:r>
              <a:rPr lang="en-US" dirty="0"/>
              <a:t>3. </a:t>
            </a:r>
            <a:r>
              <a:rPr lang="en-US" dirty="0" err="1"/>
              <a:t>Các</a:t>
            </a:r>
            <a:r>
              <a:rPr lang="en-US" dirty="0"/>
              <a:t> </a:t>
            </a:r>
            <a:r>
              <a:rPr lang="en-US" dirty="0" err="1"/>
              <a:t>phép</a:t>
            </a:r>
            <a:r>
              <a:rPr lang="en-US" dirty="0"/>
              <a:t> </a:t>
            </a:r>
            <a:r>
              <a:rPr lang="en-US" dirty="0" err="1"/>
              <a:t>nối</a:t>
            </a:r>
            <a:r>
              <a:rPr lang="en-US" dirty="0"/>
              <a:t> – </a:t>
            </a:r>
            <a:r>
              <a:rPr lang="en-US" dirty="0" err="1"/>
              <a:t>Bảng</a:t>
            </a:r>
            <a:r>
              <a:rPr lang="en-US" dirty="0"/>
              <a:t> </a:t>
            </a:r>
            <a:r>
              <a:rPr lang="en-US" dirty="0" err="1"/>
              <a:t>biểu</a:t>
            </a:r>
            <a:r>
              <a:rPr lang="en-US" dirty="0"/>
              <a:t> </a:t>
            </a:r>
            <a:r>
              <a:rPr lang="en-US" dirty="0" err="1"/>
              <a:t>thức</a:t>
            </a:r>
            <a:r>
              <a:rPr lang="en-US" dirty="0"/>
              <a:t> </a:t>
            </a:r>
            <a:r>
              <a:rPr lang="en-US" dirty="0" err="1"/>
              <a:t>chung</a:t>
            </a:r>
            <a:endParaRPr lang="en-US" dirty="0"/>
          </a:p>
        </p:txBody>
      </p:sp>
      <p:sp>
        <p:nvSpPr>
          <p:cNvPr id="7" name="Text Placeholder 6">
            <a:extLst>
              <a:ext uri="{FF2B5EF4-FFF2-40B4-BE49-F238E27FC236}">
                <a16:creationId xmlns="" xmlns:a16="http://schemas.microsoft.com/office/drawing/2014/main" id="{32F2F3F2-9314-4B7A-AB84-D3F4040989CC}"/>
              </a:ext>
            </a:extLst>
          </p:cNvPr>
          <p:cNvSpPr>
            <a:spLocks noGrp="1"/>
          </p:cNvSpPr>
          <p:nvPr>
            <p:ph type="body" idx="1"/>
          </p:nvPr>
        </p:nvSpPr>
        <p:spPr>
          <a:xfrm>
            <a:off x="457200" y="762001"/>
            <a:ext cx="2362200" cy="609599"/>
          </a:xfrm>
        </p:spPr>
        <p:txBody>
          <a:bodyPr/>
          <a:lstStyle/>
          <a:p>
            <a:r>
              <a:rPr lang="en-US" dirty="0"/>
              <a:t>Left join</a:t>
            </a:r>
          </a:p>
        </p:txBody>
      </p:sp>
      <p:sp>
        <p:nvSpPr>
          <p:cNvPr id="2" name="Content Placeholder 1">
            <a:extLst>
              <a:ext uri="{FF2B5EF4-FFF2-40B4-BE49-F238E27FC236}">
                <a16:creationId xmlns="" xmlns:a16="http://schemas.microsoft.com/office/drawing/2014/main" id="{385CB35E-A2FE-465A-AE59-FAD53270E585}"/>
              </a:ext>
            </a:extLst>
          </p:cNvPr>
          <p:cNvSpPr>
            <a:spLocks noGrp="1"/>
          </p:cNvSpPr>
          <p:nvPr>
            <p:ph sz="half" idx="2"/>
          </p:nvPr>
        </p:nvSpPr>
        <p:spPr/>
        <p:txBody>
          <a:bodyPr>
            <a:normAutofit/>
          </a:bodyPr>
          <a:lstStyle/>
          <a:p>
            <a:pPr lvl="1" algn="just"/>
            <a:endParaRPr lang="en-US" dirty="0"/>
          </a:p>
          <a:p>
            <a:pPr lvl="1" algn="just"/>
            <a:endParaRPr lang="en-US" dirty="0"/>
          </a:p>
          <a:p>
            <a:pPr lvl="1" algn="just"/>
            <a:endParaRPr lang="en-US" dirty="0"/>
          </a:p>
          <a:p>
            <a:pPr algn="just"/>
            <a:endParaRPr lang="en-US" dirty="0"/>
          </a:p>
          <a:p>
            <a:endParaRPr lang="en-US" b="1" dirty="0"/>
          </a:p>
        </p:txBody>
      </p:sp>
      <p:sp>
        <p:nvSpPr>
          <p:cNvPr id="4" name="Date Placeholder 3">
            <a:extLst>
              <a:ext uri="{FF2B5EF4-FFF2-40B4-BE49-F238E27FC236}">
                <a16:creationId xmlns="" xmlns:a16="http://schemas.microsoft.com/office/drawing/2014/main" id="{8E6308B1-820C-435E-B649-C547B804077D}"/>
              </a:ext>
            </a:extLst>
          </p:cNvPr>
          <p:cNvSpPr>
            <a:spLocks noGrp="1"/>
          </p:cNvSpPr>
          <p:nvPr>
            <p:ph type="dt" sz="half" idx="10"/>
          </p:nvPr>
        </p:nvSpPr>
        <p:spPr/>
        <p:txBody>
          <a:bodyPr/>
          <a:lstStyle/>
          <a:p>
            <a:fld id="{4D202ABA-0031-4D61-A041-186C665429FE}" type="datetime1">
              <a:rPr lang="en-US" smtClean="0"/>
              <a:t>2/15/2023</a:t>
            </a:fld>
            <a:endParaRPr lang="en-US"/>
          </a:p>
        </p:txBody>
      </p:sp>
      <p:sp>
        <p:nvSpPr>
          <p:cNvPr id="5" name="Footer Placeholder 4">
            <a:extLst>
              <a:ext uri="{FF2B5EF4-FFF2-40B4-BE49-F238E27FC236}">
                <a16:creationId xmlns="" xmlns:a16="http://schemas.microsoft.com/office/drawing/2014/main" id="{E621F310-3132-4746-A719-CA455AF1858A}"/>
              </a:ext>
            </a:extLst>
          </p:cNvPr>
          <p:cNvSpPr>
            <a:spLocks noGrp="1"/>
          </p:cNvSpPr>
          <p:nvPr>
            <p:ph type="ftr" sz="quarter" idx="11"/>
          </p:nvPr>
        </p:nvSpPr>
        <p:spPr/>
        <p:txBody>
          <a:bodyPr/>
          <a:lstStyle/>
          <a:p>
            <a:r>
              <a:rPr lang="en-US"/>
              <a:t>Khoa Công nghệ Thông tin - UTEHY</a:t>
            </a:r>
          </a:p>
        </p:txBody>
      </p:sp>
      <p:sp>
        <p:nvSpPr>
          <p:cNvPr id="6" name="Slide Number Placeholder 5">
            <a:extLst>
              <a:ext uri="{FF2B5EF4-FFF2-40B4-BE49-F238E27FC236}">
                <a16:creationId xmlns="" xmlns:a16="http://schemas.microsoft.com/office/drawing/2014/main" id="{D85EFC56-2D62-407C-A1EE-4DE071D9FA88}"/>
              </a:ext>
            </a:extLst>
          </p:cNvPr>
          <p:cNvSpPr>
            <a:spLocks noGrp="1"/>
          </p:cNvSpPr>
          <p:nvPr>
            <p:ph type="sldNum" sz="quarter" idx="12"/>
          </p:nvPr>
        </p:nvSpPr>
        <p:spPr/>
        <p:txBody>
          <a:bodyPr/>
          <a:lstStyle/>
          <a:p>
            <a:fld id="{F4E32468-D4D3-45A6-A508-7622D5375F4E}" type="slidenum">
              <a:rPr lang="en-US" smtClean="0"/>
              <a:pPr/>
              <a:t>13</a:t>
            </a:fld>
            <a:endParaRPr lang="en-US"/>
          </a:p>
        </p:txBody>
      </p:sp>
      <p:sp>
        <p:nvSpPr>
          <p:cNvPr id="13" name="Text Placeholder 6">
            <a:extLst>
              <a:ext uri="{FF2B5EF4-FFF2-40B4-BE49-F238E27FC236}">
                <a16:creationId xmlns="" xmlns:a16="http://schemas.microsoft.com/office/drawing/2014/main" id="{32F2F3F2-9314-4B7A-AB84-D3F4040989CC}"/>
              </a:ext>
            </a:extLst>
          </p:cNvPr>
          <p:cNvSpPr txBox="1">
            <a:spLocks/>
          </p:cNvSpPr>
          <p:nvPr/>
        </p:nvSpPr>
        <p:spPr>
          <a:xfrm>
            <a:off x="298938" y="5179703"/>
            <a:ext cx="2362200" cy="609599"/>
          </a:xfrm>
          <a:prstGeom prst="rect">
            <a:avLst/>
          </a:prstGeom>
        </p:spPr>
        <p:txBody>
          <a:bodyPr vert="horz" lIns="91440" tIns="45720" rIns="91440" bIns="45720" rtlCol="0" anchor="b">
            <a:normAutofit/>
          </a:bodyPr>
          <a:lstStyle>
            <a:lvl1pPr marL="0" indent="0" algn="l" defTabSz="914400" rtl="0" eaLnBrk="1" latinLnBrk="0" hangingPunct="1">
              <a:spcBef>
                <a:spcPts val="1200"/>
              </a:spcBef>
              <a:spcAft>
                <a:spcPts val="1200"/>
              </a:spcAft>
              <a:buSzPct val="120000"/>
              <a:buFont typeface="Wingdings" panose="05000000000000000000" pitchFamily="2" charset="2"/>
              <a:buNone/>
              <a:defRPr sz="2400" b="1" kern="1200">
                <a:solidFill>
                  <a:schemeClr val="tx1"/>
                </a:solidFill>
                <a:latin typeface="Arial" panose="020B0604020202020204" pitchFamily="34" charset="0"/>
                <a:ea typeface="+mn-ea"/>
                <a:cs typeface="Arial" panose="020B0604020202020204" pitchFamily="34" charset="0"/>
              </a:defRPr>
            </a:lvl1pPr>
            <a:lvl2pPr marL="457200" indent="0" algn="l" defTabSz="914400" rtl="0" eaLnBrk="1" latinLnBrk="0" hangingPunct="1">
              <a:spcBef>
                <a:spcPts val="0"/>
              </a:spcBef>
              <a:spcAft>
                <a:spcPts val="600"/>
              </a:spcAft>
              <a:buFont typeface="Courier New" panose="02070309020205020404" pitchFamily="49" charset="0"/>
              <a:buNone/>
              <a:defRPr sz="2000" b="1"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spcBef>
                <a:spcPts val="300"/>
              </a:spcBef>
              <a:spcAft>
                <a:spcPts val="300"/>
              </a:spcAft>
              <a:buSzPct val="120000"/>
              <a:buFont typeface="Arial" pitchFamily="34" charset="0"/>
              <a:buNone/>
              <a:defRPr sz="1800" b="1"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spcBef>
                <a:spcPts val="300"/>
              </a:spcBef>
              <a:spcAft>
                <a:spcPts val="300"/>
              </a:spcAft>
              <a:buFont typeface="Arial" pitchFamily="34" charset="0"/>
              <a:buNone/>
              <a:defRPr sz="1600" b="1"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spcBef>
                <a:spcPts val="300"/>
              </a:spcBef>
              <a:spcAft>
                <a:spcPts val="300"/>
              </a:spcAft>
              <a:buFont typeface="Arial" pitchFamily="34" charset="0"/>
              <a:buNone/>
              <a:defRPr sz="1600" b="1"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t>cross join</a:t>
            </a:r>
          </a:p>
        </p:txBody>
      </p:sp>
      <p:sp>
        <p:nvSpPr>
          <p:cNvPr id="14" name="Text Placeholder 6">
            <a:extLst>
              <a:ext uri="{FF2B5EF4-FFF2-40B4-BE49-F238E27FC236}">
                <a16:creationId xmlns="" xmlns:a16="http://schemas.microsoft.com/office/drawing/2014/main" id="{32F2F3F2-9314-4B7A-AB84-D3F4040989CC}"/>
              </a:ext>
            </a:extLst>
          </p:cNvPr>
          <p:cNvSpPr txBox="1">
            <a:spLocks/>
          </p:cNvSpPr>
          <p:nvPr/>
        </p:nvSpPr>
        <p:spPr>
          <a:xfrm>
            <a:off x="457200" y="3987799"/>
            <a:ext cx="2362200" cy="609599"/>
          </a:xfrm>
          <a:prstGeom prst="rect">
            <a:avLst/>
          </a:prstGeom>
        </p:spPr>
        <p:txBody>
          <a:bodyPr vert="horz" lIns="91440" tIns="45720" rIns="91440" bIns="45720" rtlCol="0" anchor="b">
            <a:normAutofit/>
          </a:bodyPr>
          <a:lstStyle>
            <a:lvl1pPr marL="0" indent="0" algn="l" defTabSz="914400" rtl="0" eaLnBrk="1" latinLnBrk="0" hangingPunct="1">
              <a:spcBef>
                <a:spcPts val="1200"/>
              </a:spcBef>
              <a:spcAft>
                <a:spcPts val="1200"/>
              </a:spcAft>
              <a:buSzPct val="120000"/>
              <a:buFont typeface="Wingdings" panose="05000000000000000000" pitchFamily="2" charset="2"/>
              <a:buNone/>
              <a:defRPr sz="2400" b="1" kern="1200">
                <a:solidFill>
                  <a:schemeClr val="tx1"/>
                </a:solidFill>
                <a:latin typeface="Arial" panose="020B0604020202020204" pitchFamily="34" charset="0"/>
                <a:ea typeface="+mn-ea"/>
                <a:cs typeface="Arial" panose="020B0604020202020204" pitchFamily="34" charset="0"/>
              </a:defRPr>
            </a:lvl1pPr>
            <a:lvl2pPr marL="457200" indent="0" algn="l" defTabSz="914400" rtl="0" eaLnBrk="1" latinLnBrk="0" hangingPunct="1">
              <a:spcBef>
                <a:spcPts val="0"/>
              </a:spcBef>
              <a:spcAft>
                <a:spcPts val="600"/>
              </a:spcAft>
              <a:buFont typeface="Courier New" panose="02070309020205020404" pitchFamily="49" charset="0"/>
              <a:buNone/>
              <a:defRPr sz="2000" b="1"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spcBef>
                <a:spcPts val="300"/>
              </a:spcBef>
              <a:spcAft>
                <a:spcPts val="300"/>
              </a:spcAft>
              <a:buSzPct val="120000"/>
              <a:buFont typeface="Arial" pitchFamily="34" charset="0"/>
              <a:buNone/>
              <a:defRPr sz="1800" b="1"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spcBef>
                <a:spcPts val="300"/>
              </a:spcBef>
              <a:spcAft>
                <a:spcPts val="300"/>
              </a:spcAft>
              <a:buFont typeface="Arial" pitchFamily="34" charset="0"/>
              <a:buNone/>
              <a:defRPr sz="1600" b="1"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spcBef>
                <a:spcPts val="300"/>
              </a:spcBef>
              <a:spcAft>
                <a:spcPts val="300"/>
              </a:spcAft>
              <a:buFont typeface="Arial" pitchFamily="34" charset="0"/>
              <a:buNone/>
              <a:defRPr sz="1600" b="1"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t>Full join</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762000"/>
            <a:ext cx="16859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2175" y="2203449"/>
            <a:ext cx="173355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702049"/>
            <a:ext cx="17526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 Placeholder 6">
            <a:extLst>
              <a:ext uri="{FF2B5EF4-FFF2-40B4-BE49-F238E27FC236}">
                <a16:creationId xmlns="" xmlns:a16="http://schemas.microsoft.com/office/drawing/2014/main" id="{32F2F3F2-9314-4B7A-AB84-D3F4040989CC}"/>
              </a:ext>
            </a:extLst>
          </p:cNvPr>
          <p:cNvSpPr txBox="1">
            <a:spLocks/>
          </p:cNvSpPr>
          <p:nvPr/>
        </p:nvSpPr>
        <p:spPr>
          <a:xfrm>
            <a:off x="381000" y="2514598"/>
            <a:ext cx="2362200" cy="609599"/>
          </a:xfrm>
          <a:prstGeom prst="rect">
            <a:avLst/>
          </a:prstGeom>
        </p:spPr>
        <p:txBody>
          <a:bodyPr vert="horz" lIns="91440" tIns="45720" rIns="91440" bIns="45720" rtlCol="0" anchor="b">
            <a:normAutofit/>
          </a:bodyPr>
          <a:lstStyle>
            <a:lvl1pPr marL="0" indent="0" algn="l" defTabSz="914400" rtl="0" eaLnBrk="1" latinLnBrk="0" hangingPunct="1">
              <a:spcBef>
                <a:spcPts val="1200"/>
              </a:spcBef>
              <a:spcAft>
                <a:spcPts val="1200"/>
              </a:spcAft>
              <a:buSzPct val="120000"/>
              <a:buFont typeface="Wingdings" panose="05000000000000000000" pitchFamily="2" charset="2"/>
              <a:buNone/>
              <a:defRPr sz="2400" b="1" kern="1200">
                <a:solidFill>
                  <a:schemeClr val="tx1"/>
                </a:solidFill>
                <a:latin typeface="Arial" panose="020B0604020202020204" pitchFamily="34" charset="0"/>
                <a:ea typeface="+mn-ea"/>
                <a:cs typeface="Arial" panose="020B0604020202020204" pitchFamily="34" charset="0"/>
              </a:defRPr>
            </a:lvl1pPr>
            <a:lvl2pPr marL="457200" indent="0" algn="l" defTabSz="914400" rtl="0" eaLnBrk="1" latinLnBrk="0" hangingPunct="1">
              <a:spcBef>
                <a:spcPts val="0"/>
              </a:spcBef>
              <a:spcAft>
                <a:spcPts val="600"/>
              </a:spcAft>
              <a:buFont typeface="Courier New" panose="02070309020205020404" pitchFamily="49" charset="0"/>
              <a:buNone/>
              <a:defRPr sz="2000" b="1"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spcBef>
                <a:spcPts val="300"/>
              </a:spcBef>
              <a:spcAft>
                <a:spcPts val="300"/>
              </a:spcAft>
              <a:buSzPct val="120000"/>
              <a:buFont typeface="Arial" pitchFamily="34" charset="0"/>
              <a:buNone/>
              <a:defRPr sz="1800" b="1"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spcBef>
                <a:spcPts val="300"/>
              </a:spcBef>
              <a:spcAft>
                <a:spcPts val="300"/>
              </a:spcAft>
              <a:buFont typeface="Arial" pitchFamily="34" charset="0"/>
              <a:buNone/>
              <a:defRPr sz="1600" b="1"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spcBef>
                <a:spcPts val="300"/>
              </a:spcBef>
              <a:spcAft>
                <a:spcPts val="300"/>
              </a:spcAft>
              <a:buFont typeface="Arial" pitchFamily="34" charset="0"/>
              <a:buNone/>
              <a:defRPr sz="1600" b="1"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t>right join</a:t>
            </a:r>
          </a:p>
        </p:txBody>
      </p:sp>
    </p:spTree>
    <p:extLst>
      <p:ext uri="{BB962C8B-B14F-4D97-AF65-F5344CB8AC3E}">
        <p14:creationId xmlns:p14="http://schemas.microsoft.com/office/powerpoint/2010/main" val="2095544759"/>
      </p:ext>
    </p:extLst>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6D4C4F9-E1E2-41D2-8ACC-CAFCF150F222}"/>
              </a:ext>
            </a:extLst>
          </p:cNvPr>
          <p:cNvSpPr>
            <a:spLocks noGrp="1"/>
          </p:cNvSpPr>
          <p:nvPr>
            <p:ph type="title"/>
          </p:nvPr>
        </p:nvSpPr>
        <p:spPr/>
        <p:txBody>
          <a:bodyPr/>
          <a:lstStyle/>
          <a:p>
            <a:r>
              <a:rPr lang="en-US" dirty="0"/>
              <a:t>3. </a:t>
            </a:r>
            <a:r>
              <a:rPr lang="en-US" dirty="0" err="1"/>
              <a:t>Các</a:t>
            </a:r>
            <a:r>
              <a:rPr lang="en-US" dirty="0"/>
              <a:t> </a:t>
            </a:r>
            <a:r>
              <a:rPr lang="en-US" dirty="0" err="1"/>
              <a:t>phép</a:t>
            </a:r>
            <a:r>
              <a:rPr lang="en-US" dirty="0"/>
              <a:t> </a:t>
            </a:r>
            <a:r>
              <a:rPr lang="en-US" dirty="0" err="1"/>
              <a:t>nối</a:t>
            </a:r>
            <a:r>
              <a:rPr lang="en-US" dirty="0"/>
              <a:t> – </a:t>
            </a:r>
            <a:r>
              <a:rPr lang="en-US" dirty="0" err="1"/>
              <a:t>Bảng</a:t>
            </a:r>
            <a:r>
              <a:rPr lang="en-US" dirty="0"/>
              <a:t> </a:t>
            </a:r>
            <a:r>
              <a:rPr lang="en-US" dirty="0" err="1"/>
              <a:t>biểu</a:t>
            </a:r>
            <a:r>
              <a:rPr lang="en-US" dirty="0"/>
              <a:t> </a:t>
            </a:r>
            <a:r>
              <a:rPr lang="en-US" dirty="0" err="1"/>
              <a:t>thức</a:t>
            </a:r>
            <a:r>
              <a:rPr lang="en-US" dirty="0"/>
              <a:t> </a:t>
            </a:r>
            <a:r>
              <a:rPr lang="en-US" dirty="0" err="1"/>
              <a:t>chung</a:t>
            </a:r>
            <a:endParaRPr lang="en-US" dirty="0"/>
          </a:p>
        </p:txBody>
      </p:sp>
      <p:sp>
        <p:nvSpPr>
          <p:cNvPr id="2" name="Content Placeholder 1">
            <a:extLst>
              <a:ext uri="{FF2B5EF4-FFF2-40B4-BE49-F238E27FC236}">
                <a16:creationId xmlns="" xmlns:a16="http://schemas.microsoft.com/office/drawing/2014/main" id="{385CB35E-A2FE-465A-AE59-FAD53270E585}"/>
              </a:ext>
            </a:extLst>
          </p:cNvPr>
          <p:cNvSpPr>
            <a:spLocks noGrp="1"/>
          </p:cNvSpPr>
          <p:nvPr>
            <p:ph sz="half" idx="2"/>
          </p:nvPr>
        </p:nvSpPr>
        <p:spPr>
          <a:xfrm>
            <a:off x="76200" y="1447800"/>
            <a:ext cx="3276600" cy="2057400"/>
          </a:xfrm>
        </p:spPr>
        <p:txBody>
          <a:bodyPr>
            <a:normAutofit/>
          </a:bodyPr>
          <a:lstStyle/>
          <a:p>
            <a:pPr marL="400050" lvl="1" indent="0" algn="just">
              <a:buNone/>
            </a:pPr>
            <a:r>
              <a:rPr lang="en-US" dirty="0"/>
              <a:t>Select * </a:t>
            </a:r>
          </a:p>
          <a:p>
            <a:pPr marL="400050" lvl="1" indent="0" algn="just">
              <a:buNone/>
            </a:pPr>
            <a:r>
              <a:rPr lang="en-US" dirty="0"/>
              <a:t>from </a:t>
            </a:r>
            <a:r>
              <a:rPr lang="en-US" dirty="0" err="1"/>
              <a:t>SinhVien</a:t>
            </a:r>
            <a:r>
              <a:rPr lang="en-US" dirty="0"/>
              <a:t> as S </a:t>
            </a:r>
          </a:p>
          <a:p>
            <a:pPr marL="400050" lvl="1" indent="0" algn="just">
              <a:buNone/>
            </a:pPr>
            <a:r>
              <a:rPr lang="en-US" dirty="0"/>
              <a:t>Cross join Diem as d</a:t>
            </a:r>
          </a:p>
          <a:p>
            <a:pPr lvl="1" algn="just"/>
            <a:endParaRPr lang="en-US" dirty="0"/>
          </a:p>
          <a:p>
            <a:pPr algn="just"/>
            <a:endParaRPr lang="en-US" dirty="0"/>
          </a:p>
          <a:p>
            <a:endParaRPr lang="en-US" b="1" dirty="0"/>
          </a:p>
        </p:txBody>
      </p:sp>
      <p:sp>
        <p:nvSpPr>
          <p:cNvPr id="4" name="Date Placeholder 3">
            <a:extLst>
              <a:ext uri="{FF2B5EF4-FFF2-40B4-BE49-F238E27FC236}">
                <a16:creationId xmlns="" xmlns:a16="http://schemas.microsoft.com/office/drawing/2014/main" id="{8E6308B1-820C-435E-B649-C547B804077D}"/>
              </a:ext>
            </a:extLst>
          </p:cNvPr>
          <p:cNvSpPr>
            <a:spLocks noGrp="1"/>
          </p:cNvSpPr>
          <p:nvPr>
            <p:ph type="dt" sz="half" idx="10"/>
          </p:nvPr>
        </p:nvSpPr>
        <p:spPr/>
        <p:txBody>
          <a:bodyPr/>
          <a:lstStyle/>
          <a:p>
            <a:fld id="{4D202ABA-0031-4D61-A041-186C665429FE}" type="datetime1">
              <a:rPr lang="en-US" smtClean="0"/>
              <a:t>2/15/2023</a:t>
            </a:fld>
            <a:endParaRPr lang="en-US"/>
          </a:p>
        </p:txBody>
      </p:sp>
      <p:sp>
        <p:nvSpPr>
          <p:cNvPr id="5" name="Footer Placeholder 4">
            <a:extLst>
              <a:ext uri="{FF2B5EF4-FFF2-40B4-BE49-F238E27FC236}">
                <a16:creationId xmlns="" xmlns:a16="http://schemas.microsoft.com/office/drawing/2014/main" id="{E621F310-3132-4746-A719-CA455AF1858A}"/>
              </a:ext>
            </a:extLst>
          </p:cNvPr>
          <p:cNvSpPr>
            <a:spLocks noGrp="1"/>
          </p:cNvSpPr>
          <p:nvPr>
            <p:ph type="ftr" sz="quarter" idx="11"/>
          </p:nvPr>
        </p:nvSpPr>
        <p:spPr/>
        <p:txBody>
          <a:bodyPr/>
          <a:lstStyle/>
          <a:p>
            <a:r>
              <a:rPr lang="en-US"/>
              <a:t>Khoa Công nghệ Thông tin - UTEHY</a:t>
            </a:r>
          </a:p>
        </p:txBody>
      </p:sp>
      <p:sp>
        <p:nvSpPr>
          <p:cNvPr id="6" name="Slide Number Placeholder 5">
            <a:extLst>
              <a:ext uri="{FF2B5EF4-FFF2-40B4-BE49-F238E27FC236}">
                <a16:creationId xmlns="" xmlns:a16="http://schemas.microsoft.com/office/drawing/2014/main" id="{D85EFC56-2D62-407C-A1EE-4DE071D9FA88}"/>
              </a:ext>
            </a:extLst>
          </p:cNvPr>
          <p:cNvSpPr>
            <a:spLocks noGrp="1"/>
          </p:cNvSpPr>
          <p:nvPr>
            <p:ph type="sldNum" sz="quarter" idx="12"/>
          </p:nvPr>
        </p:nvSpPr>
        <p:spPr/>
        <p:txBody>
          <a:bodyPr/>
          <a:lstStyle/>
          <a:p>
            <a:fld id="{F4E32468-D4D3-45A6-A508-7622D5375F4E}" type="slidenum">
              <a:rPr lang="en-US" smtClean="0"/>
              <a:pPr/>
              <a:t>14</a:t>
            </a:fld>
            <a:endParaRPr lang="en-US"/>
          </a:p>
        </p:txBody>
      </p:sp>
      <p:sp>
        <p:nvSpPr>
          <p:cNvPr id="8" name="Text Placeholder 7"/>
          <p:cNvSpPr>
            <a:spLocks noGrp="1"/>
          </p:cNvSpPr>
          <p:nvPr>
            <p:ph type="body" idx="1"/>
          </p:nvPr>
        </p:nvSpPr>
        <p:spPr/>
        <p:txBody>
          <a:bodyPr/>
          <a:lstStyle/>
          <a:p>
            <a:r>
              <a:rPr lang="en-US" dirty="0"/>
              <a:t>Cross join</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3542" y="1238251"/>
            <a:ext cx="5860458" cy="1962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3352800"/>
            <a:ext cx="4676775" cy="2538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Down Arrow 8"/>
          <p:cNvSpPr/>
          <p:nvPr/>
        </p:nvSpPr>
        <p:spPr>
          <a:xfrm>
            <a:off x="6213771" y="2743200"/>
            <a:ext cx="491829"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077948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barn(inVertical)">
                                      <p:cBhvr>
                                        <p:cTn id="7" dur="500"/>
                                        <p:tgtEl>
                                          <p:spTgt spid="51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124"/>
                                        </p:tgtEl>
                                        <p:attrNameLst>
                                          <p:attrName>style.visibility</p:attrName>
                                        </p:attrNameLst>
                                      </p:cBhvr>
                                      <p:to>
                                        <p:strVal val="visible"/>
                                      </p:to>
                                    </p:set>
                                    <p:animEffect transition="in" filter="fade">
                                      <p:cBhvr>
                                        <p:cTn id="17" dur="1000"/>
                                        <p:tgtEl>
                                          <p:spTgt spid="5124"/>
                                        </p:tgtEl>
                                      </p:cBhvr>
                                    </p:animEffect>
                                    <p:anim calcmode="lin" valueType="num">
                                      <p:cBhvr>
                                        <p:cTn id="18" dur="1000" fill="hold"/>
                                        <p:tgtEl>
                                          <p:spTgt spid="5124"/>
                                        </p:tgtEl>
                                        <p:attrNameLst>
                                          <p:attrName>ppt_x</p:attrName>
                                        </p:attrNameLst>
                                      </p:cBhvr>
                                      <p:tavLst>
                                        <p:tav tm="0">
                                          <p:val>
                                            <p:strVal val="#ppt_x"/>
                                          </p:val>
                                        </p:tav>
                                        <p:tav tm="100000">
                                          <p:val>
                                            <p:strVal val="#ppt_x"/>
                                          </p:val>
                                        </p:tav>
                                      </p:tavLst>
                                    </p:anim>
                                    <p:anim calcmode="lin" valueType="num">
                                      <p:cBhvr>
                                        <p:cTn id="19" dur="1000" fill="hold"/>
                                        <p:tgtEl>
                                          <p:spTgt spid="51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dirty="0" err="1"/>
              <a:t>Các</a:t>
            </a:r>
            <a:r>
              <a:rPr lang="en-US" dirty="0"/>
              <a:t> </a:t>
            </a:r>
            <a:r>
              <a:rPr lang="en-US" dirty="0" err="1"/>
              <a:t>phép</a:t>
            </a:r>
            <a:r>
              <a:rPr lang="en-US" dirty="0"/>
              <a:t> </a:t>
            </a:r>
            <a:r>
              <a:rPr lang="en-US" dirty="0" err="1"/>
              <a:t>nối</a:t>
            </a:r>
            <a:r>
              <a:rPr lang="en-US" dirty="0"/>
              <a:t> – </a:t>
            </a:r>
            <a:r>
              <a:rPr lang="en-US" dirty="0" err="1"/>
              <a:t>Bảng</a:t>
            </a:r>
            <a:r>
              <a:rPr lang="en-US" dirty="0"/>
              <a:t> </a:t>
            </a:r>
            <a:r>
              <a:rPr lang="en-US" dirty="0" err="1"/>
              <a:t>biểu</a:t>
            </a:r>
            <a:r>
              <a:rPr lang="en-US" dirty="0"/>
              <a:t> </a:t>
            </a:r>
            <a:r>
              <a:rPr lang="en-US" dirty="0" err="1"/>
              <a:t>thức</a:t>
            </a:r>
            <a:r>
              <a:rPr lang="en-US" dirty="0"/>
              <a:t> </a:t>
            </a:r>
            <a:r>
              <a:rPr lang="en-US" dirty="0" err="1"/>
              <a:t>chung</a:t>
            </a:r>
            <a:endParaRPr lang="en-US" dirty="0"/>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dirty="0"/>
          </a:p>
        </p:txBody>
      </p:sp>
      <p:sp>
        <p:nvSpPr>
          <p:cNvPr id="5" name="Date Placeholder 4"/>
          <p:cNvSpPr>
            <a:spLocks noGrp="1"/>
          </p:cNvSpPr>
          <p:nvPr>
            <p:ph type="dt" sz="half" idx="10"/>
          </p:nvPr>
        </p:nvSpPr>
        <p:spPr/>
        <p:txBody>
          <a:bodyPr/>
          <a:lstStyle/>
          <a:p>
            <a:fld id="{F76FA409-E11A-495A-A001-855AF0C56DDB}" type="datetime1">
              <a:rPr lang="en-US" smtClean="0"/>
              <a:t>2/15/2023</a:t>
            </a:fld>
            <a:endParaRPr lang="en-US"/>
          </a:p>
        </p:txBody>
      </p:sp>
      <p:sp>
        <p:nvSpPr>
          <p:cNvPr id="6" name="Footer Placeholder 5"/>
          <p:cNvSpPr>
            <a:spLocks noGrp="1"/>
          </p:cNvSpPr>
          <p:nvPr>
            <p:ph type="ftr" sz="quarter" idx="11"/>
          </p:nvPr>
        </p:nvSpPr>
        <p:spPr/>
        <p:txBody>
          <a:bodyPr/>
          <a:lstStyle/>
          <a:p>
            <a:r>
              <a:rPr lang="en-US" smtClean="0"/>
              <a:t>Khoa Công nghệ Thông tin - UTEHY</a:t>
            </a:r>
            <a:endParaRPr lang="en-US"/>
          </a:p>
        </p:txBody>
      </p:sp>
      <p:sp>
        <p:nvSpPr>
          <p:cNvPr id="7" name="Slide Number Placeholder 6"/>
          <p:cNvSpPr>
            <a:spLocks noGrp="1"/>
          </p:cNvSpPr>
          <p:nvPr>
            <p:ph type="sldNum" sz="quarter" idx="12"/>
          </p:nvPr>
        </p:nvSpPr>
        <p:spPr/>
        <p:txBody>
          <a:bodyPr/>
          <a:lstStyle/>
          <a:p>
            <a:fld id="{F4E32468-D4D3-45A6-A508-7622D5375F4E}" type="slidenum">
              <a:rPr lang="en-US" smtClean="0"/>
              <a:t>15</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76400"/>
            <a:ext cx="7696200" cy="2438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741391"/>
      </p:ext>
    </p:extLst>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dirty="0" err="1"/>
              <a:t>Các</a:t>
            </a:r>
            <a:r>
              <a:rPr lang="en-US" dirty="0"/>
              <a:t> </a:t>
            </a:r>
            <a:r>
              <a:rPr lang="en-US" dirty="0" err="1"/>
              <a:t>phép</a:t>
            </a:r>
            <a:r>
              <a:rPr lang="en-US" dirty="0"/>
              <a:t> </a:t>
            </a:r>
            <a:r>
              <a:rPr lang="en-US" dirty="0" err="1"/>
              <a:t>nối</a:t>
            </a:r>
            <a:r>
              <a:rPr lang="en-US" dirty="0"/>
              <a:t> – </a:t>
            </a:r>
            <a:r>
              <a:rPr lang="en-US" dirty="0" err="1"/>
              <a:t>Bảng</a:t>
            </a:r>
            <a:r>
              <a:rPr lang="en-US" dirty="0"/>
              <a:t> </a:t>
            </a:r>
            <a:r>
              <a:rPr lang="en-US" dirty="0" err="1"/>
              <a:t>biểu</a:t>
            </a:r>
            <a:r>
              <a:rPr lang="en-US" dirty="0"/>
              <a:t> </a:t>
            </a:r>
            <a:r>
              <a:rPr lang="en-US" dirty="0" err="1"/>
              <a:t>thức</a:t>
            </a:r>
            <a:r>
              <a:rPr lang="en-US" dirty="0"/>
              <a:t> </a:t>
            </a:r>
            <a:r>
              <a:rPr lang="en-US" dirty="0" err="1"/>
              <a:t>chung</a:t>
            </a:r>
            <a:endParaRPr lang="en-US" dirty="0"/>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dirty="0"/>
          </a:p>
        </p:txBody>
      </p:sp>
      <p:sp>
        <p:nvSpPr>
          <p:cNvPr id="5" name="Date Placeholder 4"/>
          <p:cNvSpPr>
            <a:spLocks noGrp="1"/>
          </p:cNvSpPr>
          <p:nvPr>
            <p:ph type="dt" sz="half" idx="10"/>
          </p:nvPr>
        </p:nvSpPr>
        <p:spPr/>
        <p:txBody>
          <a:bodyPr/>
          <a:lstStyle/>
          <a:p>
            <a:fld id="{F76FA409-E11A-495A-A001-855AF0C56DDB}" type="datetime1">
              <a:rPr lang="en-US" smtClean="0"/>
              <a:t>2/15/2023</a:t>
            </a:fld>
            <a:endParaRPr lang="en-US"/>
          </a:p>
        </p:txBody>
      </p:sp>
      <p:sp>
        <p:nvSpPr>
          <p:cNvPr id="6" name="Footer Placeholder 5"/>
          <p:cNvSpPr>
            <a:spLocks noGrp="1"/>
          </p:cNvSpPr>
          <p:nvPr>
            <p:ph type="ftr" sz="quarter" idx="11"/>
          </p:nvPr>
        </p:nvSpPr>
        <p:spPr/>
        <p:txBody>
          <a:bodyPr/>
          <a:lstStyle/>
          <a:p>
            <a:r>
              <a:rPr lang="en-US" smtClean="0"/>
              <a:t>Khoa Công nghệ Thông tin - UTEHY</a:t>
            </a:r>
            <a:endParaRPr lang="en-US"/>
          </a:p>
        </p:txBody>
      </p:sp>
      <p:sp>
        <p:nvSpPr>
          <p:cNvPr id="7" name="Slide Number Placeholder 6"/>
          <p:cNvSpPr>
            <a:spLocks noGrp="1"/>
          </p:cNvSpPr>
          <p:nvPr>
            <p:ph type="sldNum" sz="quarter" idx="12"/>
          </p:nvPr>
        </p:nvSpPr>
        <p:spPr/>
        <p:txBody>
          <a:bodyPr/>
          <a:lstStyle/>
          <a:p>
            <a:fld id="{F4E32468-D4D3-45A6-A508-7622D5375F4E}" type="slidenum">
              <a:rPr lang="en-US" smtClean="0"/>
              <a:t>16</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1" y="1828800"/>
            <a:ext cx="7062788"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332935"/>
      </p:ext>
    </p:extLst>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6D4C4F9-E1E2-41D2-8ACC-CAFCF150F222}"/>
              </a:ext>
            </a:extLst>
          </p:cNvPr>
          <p:cNvSpPr>
            <a:spLocks noGrp="1"/>
          </p:cNvSpPr>
          <p:nvPr>
            <p:ph type="title"/>
          </p:nvPr>
        </p:nvSpPr>
        <p:spPr/>
        <p:txBody>
          <a:bodyPr/>
          <a:lstStyle/>
          <a:p>
            <a:r>
              <a:rPr lang="en-US" dirty="0"/>
              <a:t>3. </a:t>
            </a:r>
            <a:r>
              <a:rPr lang="en-US" dirty="0" err="1"/>
              <a:t>Các</a:t>
            </a:r>
            <a:r>
              <a:rPr lang="en-US" dirty="0"/>
              <a:t> </a:t>
            </a:r>
            <a:r>
              <a:rPr lang="en-US" dirty="0" err="1"/>
              <a:t>phép</a:t>
            </a:r>
            <a:r>
              <a:rPr lang="en-US" dirty="0"/>
              <a:t> </a:t>
            </a:r>
            <a:r>
              <a:rPr lang="en-US" dirty="0" err="1"/>
              <a:t>nối</a:t>
            </a:r>
            <a:r>
              <a:rPr lang="en-US" dirty="0"/>
              <a:t> – </a:t>
            </a:r>
            <a:r>
              <a:rPr lang="en-US" dirty="0" err="1"/>
              <a:t>Bảng</a:t>
            </a:r>
            <a:r>
              <a:rPr lang="en-US" dirty="0"/>
              <a:t> </a:t>
            </a:r>
            <a:r>
              <a:rPr lang="en-US" dirty="0" err="1"/>
              <a:t>biểu</a:t>
            </a:r>
            <a:r>
              <a:rPr lang="en-US" dirty="0"/>
              <a:t> </a:t>
            </a:r>
            <a:r>
              <a:rPr lang="en-US" dirty="0" err="1"/>
              <a:t>thức</a:t>
            </a:r>
            <a:r>
              <a:rPr lang="en-US" dirty="0"/>
              <a:t> </a:t>
            </a:r>
            <a:r>
              <a:rPr lang="en-US" dirty="0" err="1"/>
              <a:t>chung</a:t>
            </a:r>
            <a:endParaRPr lang="en-US" dirty="0"/>
          </a:p>
        </p:txBody>
      </p:sp>
      <p:sp>
        <p:nvSpPr>
          <p:cNvPr id="7" name="Text Placeholder 6">
            <a:extLst>
              <a:ext uri="{FF2B5EF4-FFF2-40B4-BE49-F238E27FC236}">
                <a16:creationId xmlns="" xmlns:a16="http://schemas.microsoft.com/office/drawing/2014/main" id="{32F2F3F2-9314-4B7A-AB84-D3F4040989CC}"/>
              </a:ext>
            </a:extLst>
          </p:cNvPr>
          <p:cNvSpPr>
            <a:spLocks noGrp="1"/>
          </p:cNvSpPr>
          <p:nvPr>
            <p:ph type="body" idx="1"/>
          </p:nvPr>
        </p:nvSpPr>
        <p:spPr/>
        <p:txBody>
          <a:bodyPr/>
          <a:lstStyle/>
          <a:p>
            <a:r>
              <a:rPr lang="en-US" dirty="0" err="1"/>
              <a:t>Bảng</a:t>
            </a:r>
            <a:r>
              <a:rPr lang="en-US" dirty="0"/>
              <a:t> </a:t>
            </a:r>
            <a:r>
              <a:rPr lang="en-US" dirty="0" err="1"/>
              <a:t>biểu</a:t>
            </a:r>
            <a:r>
              <a:rPr lang="en-US" dirty="0"/>
              <a:t> </a:t>
            </a:r>
            <a:r>
              <a:rPr lang="en-US" dirty="0" err="1"/>
              <a:t>thức</a:t>
            </a:r>
            <a:r>
              <a:rPr lang="en-US" dirty="0"/>
              <a:t> </a:t>
            </a:r>
            <a:r>
              <a:rPr lang="en-US" dirty="0" err="1"/>
              <a:t>chung</a:t>
            </a:r>
            <a:r>
              <a:rPr lang="en-US" dirty="0"/>
              <a:t> (CTE)</a:t>
            </a:r>
          </a:p>
        </p:txBody>
      </p:sp>
      <p:sp>
        <p:nvSpPr>
          <p:cNvPr id="2" name="Content Placeholder 1">
            <a:extLst>
              <a:ext uri="{FF2B5EF4-FFF2-40B4-BE49-F238E27FC236}">
                <a16:creationId xmlns="" xmlns:a16="http://schemas.microsoft.com/office/drawing/2014/main" id="{385CB35E-A2FE-465A-AE59-FAD53270E585}"/>
              </a:ext>
            </a:extLst>
          </p:cNvPr>
          <p:cNvSpPr>
            <a:spLocks noGrp="1"/>
          </p:cNvSpPr>
          <p:nvPr>
            <p:ph sz="half" idx="2"/>
          </p:nvPr>
        </p:nvSpPr>
        <p:spPr/>
        <p:txBody>
          <a:bodyPr>
            <a:normAutofit lnSpcReduction="10000"/>
          </a:bodyPr>
          <a:lstStyle/>
          <a:p>
            <a:r>
              <a:rPr lang="en-US" dirty="0" err="1"/>
              <a:t>Một</a:t>
            </a:r>
            <a:r>
              <a:rPr lang="en-US" dirty="0"/>
              <a:t> CTE </a:t>
            </a:r>
            <a:r>
              <a:rPr lang="en-US" dirty="0" err="1"/>
              <a:t>được</a:t>
            </a:r>
            <a:r>
              <a:rPr lang="en-US" dirty="0"/>
              <a:t> </a:t>
            </a:r>
            <a:r>
              <a:rPr lang="en-US" dirty="0" err="1"/>
              <a:t>dùng</a:t>
            </a:r>
            <a:r>
              <a:rPr lang="en-US" dirty="0"/>
              <a:t> </a:t>
            </a:r>
            <a:r>
              <a:rPr lang="en-US" dirty="0" err="1"/>
              <a:t>để</a:t>
            </a:r>
            <a:r>
              <a:rPr lang="en-US" dirty="0"/>
              <a:t> </a:t>
            </a:r>
            <a:r>
              <a:rPr lang="en-US" dirty="0" err="1"/>
              <a:t>tạo</a:t>
            </a:r>
            <a:r>
              <a:rPr lang="en-US" dirty="0"/>
              <a:t> </a:t>
            </a:r>
            <a:r>
              <a:rPr lang="en-US" dirty="0" err="1"/>
              <a:t>ra</a:t>
            </a:r>
            <a:r>
              <a:rPr lang="en-US" dirty="0"/>
              <a:t> </a:t>
            </a:r>
            <a:r>
              <a:rPr lang="en-US" dirty="0" err="1"/>
              <a:t>một</a:t>
            </a:r>
            <a:r>
              <a:rPr lang="en-US" dirty="0"/>
              <a:t> </a:t>
            </a:r>
            <a:r>
              <a:rPr lang="en-US" dirty="0" err="1"/>
              <a:t>truy</a:t>
            </a:r>
            <a:r>
              <a:rPr lang="en-US" dirty="0"/>
              <a:t> </a:t>
            </a:r>
            <a:r>
              <a:rPr lang="en-US" dirty="0" err="1"/>
              <a:t>vấn</a:t>
            </a:r>
            <a:r>
              <a:rPr lang="en-US" dirty="0"/>
              <a:t> </a:t>
            </a:r>
            <a:r>
              <a:rPr lang="en-US" dirty="0" err="1"/>
              <a:t>đệ</a:t>
            </a:r>
            <a:r>
              <a:rPr lang="en-US" dirty="0"/>
              <a:t> qui </a:t>
            </a:r>
            <a:r>
              <a:rPr lang="en-US" dirty="0" err="1"/>
              <a:t>hoặc</a:t>
            </a:r>
            <a:r>
              <a:rPr lang="en-US" dirty="0"/>
              <a:t> </a:t>
            </a:r>
            <a:r>
              <a:rPr lang="en-US" dirty="0" err="1"/>
              <a:t>một</a:t>
            </a:r>
            <a:r>
              <a:rPr lang="en-US" dirty="0"/>
              <a:t> </a:t>
            </a:r>
            <a:r>
              <a:rPr lang="en-US" dirty="0" err="1"/>
              <a:t>bảng</a:t>
            </a:r>
            <a:r>
              <a:rPr lang="en-US" dirty="0"/>
              <a:t> </a:t>
            </a:r>
            <a:r>
              <a:rPr lang="en-US" dirty="0" err="1"/>
              <a:t>tạm</a:t>
            </a:r>
            <a:r>
              <a:rPr lang="en-US" dirty="0"/>
              <a:t>.</a:t>
            </a:r>
          </a:p>
          <a:p>
            <a:r>
              <a:rPr lang="en-US" dirty="0" err="1"/>
              <a:t>Thường</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định</a:t>
            </a:r>
            <a:r>
              <a:rPr lang="en-US" dirty="0"/>
              <a:t> </a:t>
            </a:r>
            <a:r>
              <a:rPr lang="en-US" dirty="0" err="1"/>
              <a:t>nghĩa</a:t>
            </a:r>
            <a:r>
              <a:rPr lang="en-US" dirty="0"/>
              <a:t> </a:t>
            </a:r>
            <a:r>
              <a:rPr lang="en-US" dirty="0" err="1"/>
              <a:t>thay</a:t>
            </a:r>
            <a:r>
              <a:rPr lang="en-US" dirty="0"/>
              <a:t> </a:t>
            </a:r>
            <a:r>
              <a:rPr lang="en-US" dirty="0" err="1"/>
              <a:t>một</a:t>
            </a:r>
            <a:r>
              <a:rPr lang="en-US" dirty="0"/>
              <a:t> </a:t>
            </a:r>
            <a:r>
              <a:rPr lang="en-US" dirty="0" err="1"/>
              <a:t>tập</a:t>
            </a:r>
            <a:r>
              <a:rPr lang="en-US" dirty="0"/>
              <a:t>  </a:t>
            </a:r>
            <a:r>
              <a:rPr lang="en-US" dirty="0" err="1"/>
              <a:t>kết</a:t>
            </a:r>
            <a:r>
              <a:rPr lang="en-US" dirty="0"/>
              <a:t> </a:t>
            </a:r>
            <a:r>
              <a:rPr lang="en-US" dirty="0" err="1"/>
              <a:t>quả</a:t>
            </a:r>
            <a:r>
              <a:rPr lang="en-US" dirty="0"/>
              <a:t> </a:t>
            </a:r>
            <a:r>
              <a:rPr lang="en-US" dirty="0" err="1"/>
              <a:t>trong</a:t>
            </a:r>
            <a:r>
              <a:rPr lang="en-US" dirty="0"/>
              <a:t> </a:t>
            </a:r>
            <a:r>
              <a:rPr lang="en-US" dirty="0" err="1"/>
              <a:t>các</a:t>
            </a:r>
            <a:r>
              <a:rPr lang="en-US" dirty="0"/>
              <a:t> </a:t>
            </a:r>
            <a:r>
              <a:rPr lang="en-US" dirty="0" err="1"/>
              <a:t>mệnh</a:t>
            </a:r>
            <a:r>
              <a:rPr lang="en-US" dirty="0"/>
              <a:t> </a:t>
            </a:r>
            <a:r>
              <a:rPr lang="en-US" dirty="0" err="1"/>
              <a:t>đề</a:t>
            </a:r>
            <a:r>
              <a:rPr lang="en-US" dirty="0"/>
              <a:t> </a:t>
            </a:r>
            <a:r>
              <a:rPr lang="en-US" dirty="0" err="1"/>
              <a:t>đơn</a:t>
            </a:r>
            <a:r>
              <a:rPr lang="en-US" dirty="0"/>
              <a:t> </a:t>
            </a:r>
            <a:r>
              <a:rPr lang="en-US" dirty="0" err="1"/>
              <a:t>giản</a:t>
            </a:r>
            <a:r>
              <a:rPr lang="en-US" dirty="0"/>
              <a:t> SELECT, INSERT, UPDATE, DELETE </a:t>
            </a:r>
          </a:p>
          <a:p>
            <a:r>
              <a:rPr lang="en-US" dirty="0" err="1"/>
              <a:t>Cú</a:t>
            </a:r>
            <a:r>
              <a:rPr lang="en-US" dirty="0"/>
              <a:t> </a:t>
            </a:r>
            <a:r>
              <a:rPr lang="en-US" dirty="0" err="1"/>
              <a:t>pháp</a:t>
            </a:r>
            <a:r>
              <a:rPr lang="en-US" dirty="0"/>
              <a:t>:</a:t>
            </a:r>
          </a:p>
          <a:p>
            <a:pPr lvl="2">
              <a:buNone/>
            </a:pPr>
            <a:r>
              <a:rPr lang="en-US" dirty="0"/>
              <a:t>; WITH </a:t>
            </a:r>
            <a:r>
              <a:rPr lang="en-US" dirty="0" err="1"/>
              <a:t>CTE_Name</a:t>
            </a:r>
            <a:r>
              <a:rPr lang="en-US" dirty="0"/>
              <a:t> [ </a:t>
            </a:r>
            <a:r>
              <a:rPr lang="en-US" dirty="0" err="1"/>
              <a:t>col_names</a:t>
            </a:r>
            <a:r>
              <a:rPr lang="en-US" dirty="0"/>
              <a:t>]</a:t>
            </a:r>
          </a:p>
          <a:p>
            <a:pPr lvl="2">
              <a:buNone/>
            </a:pPr>
            <a:r>
              <a:rPr lang="en-US" dirty="0"/>
              <a:t>AS</a:t>
            </a:r>
          </a:p>
          <a:p>
            <a:pPr lvl="2">
              <a:buNone/>
            </a:pPr>
            <a:r>
              <a:rPr lang="en-US" dirty="0"/>
              <a:t>( </a:t>
            </a:r>
          </a:p>
          <a:p>
            <a:pPr lvl="2">
              <a:buNone/>
            </a:pPr>
            <a:r>
              <a:rPr lang="en-US" dirty="0"/>
              <a:t>	</a:t>
            </a:r>
            <a:r>
              <a:rPr lang="en-US" dirty="0" err="1"/>
              <a:t>CTE_query_definition</a:t>
            </a:r>
            <a:r>
              <a:rPr lang="en-US" dirty="0"/>
              <a:t> </a:t>
            </a:r>
          </a:p>
          <a:p>
            <a:pPr lvl="2">
              <a:buNone/>
            </a:pPr>
            <a:r>
              <a:rPr lang="en-US" dirty="0"/>
              <a:t>)</a:t>
            </a:r>
          </a:p>
          <a:p>
            <a:pPr lvl="1" algn="just"/>
            <a:endParaRPr lang="en-US" dirty="0"/>
          </a:p>
          <a:p>
            <a:pPr lvl="1" algn="just"/>
            <a:endParaRPr lang="en-US" dirty="0"/>
          </a:p>
          <a:p>
            <a:pPr lvl="1" algn="just"/>
            <a:endParaRPr lang="en-US" dirty="0"/>
          </a:p>
          <a:p>
            <a:pPr algn="just"/>
            <a:endParaRPr lang="en-US" dirty="0"/>
          </a:p>
          <a:p>
            <a:endParaRPr lang="en-US" b="1" dirty="0"/>
          </a:p>
        </p:txBody>
      </p:sp>
      <p:sp>
        <p:nvSpPr>
          <p:cNvPr id="4" name="Date Placeholder 3">
            <a:extLst>
              <a:ext uri="{FF2B5EF4-FFF2-40B4-BE49-F238E27FC236}">
                <a16:creationId xmlns="" xmlns:a16="http://schemas.microsoft.com/office/drawing/2014/main" id="{8E6308B1-820C-435E-B649-C547B804077D}"/>
              </a:ext>
            </a:extLst>
          </p:cNvPr>
          <p:cNvSpPr>
            <a:spLocks noGrp="1"/>
          </p:cNvSpPr>
          <p:nvPr>
            <p:ph type="dt" sz="half" idx="10"/>
          </p:nvPr>
        </p:nvSpPr>
        <p:spPr/>
        <p:txBody>
          <a:bodyPr/>
          <a:lstStyle/>
          <a:p>
            <a:fld id="{4D202ABA-0031-4D61-A041-186C665429FE}" type="datetime1">
              <a:rPr lang="en-US" smtClean="0"/>
              <a:t>2/15/2023</a:t>
            </a:fld>
            <a:endParaRPr lang="en-US"/>
          </a:p>
        </p:txBody>
      </p:sp>
      <p:sp>
        <p:nvSpPr>
          <p:cNvPr id="5" name="Footer Placeholder 4">
            <a:extLst>
              <a:ext uri="{FF2B5EF4-FFF2-40B4-BE49-F238E27FC236}">
                <a16:creationId xmlns="" xmlns:a16="http://schemas.microsoft.com/office/drawing/2014/main" id="{E621F310-3132-4746-A719-CA455AF1858A}"/>
              </a:ext>
            </a:extLst>
          </p:cNvPr>
          <p:cNvSpPr>
            <a:spLocks noGrp="1"/>
          </p:cNvSpPr>
          <p:nvPr>
            <p:ph type="ftr" sz="quarter" idx="11"/>
          </p:nvPr>
        </p:nvSpPr>
        <p:spPr/>
        <p:txBody>
          <a:bodyPr/>
          <a:lstStyle/>
          <a:p>
            <a:r>
              <a:rPr lang="en-US"/>
              <a:t>Khoa Công nghệ Thông tin - UTEHY</a:t>
            </a:r>
          </a:p>
        </p:txBody>
      </p:sp>
      <p:sp>
        <p:nvSpPr>
          <p:cNvPr id="6" name="Slide Number Placeholder 5">
            <a:extLst>
              <a:ext uri="{FF2B5EF4-FFF2-40B4-BE49-F238E27FC236}">
                <a16:creationId xmlns="" xmlns:a16="http://schemas.microsoft.com/office/drawing/2014/main" id="{D85EFC56-2D62-407C-A1EE-4DE071D9FA88}"/>
              </a:ext>
            </a:extLst>
          </p:cNvPr>
          <p:cNvSpPr>
            <a:spLocks noGrp="1"/>
          </p:cNvSpPr>
          <p:nvPr>
            <p:ph type="sldNum" sz="quarter" idx="12"/>
          </p:nvPr>
        </p:nvSpPr>
        <p:spPr/>
        <p:txBody>
          <a:bodyPr/>
          <a:lstStyle/>
          <a:p>
            <a:fld id="{F4E32468-D4D3-45A6-A508-7622D5375F4E}" type="slidenum">
              <a:rPr lang="en-US" smtClean="0"/>
              <a:pPr/>
              <a:t>17</a:t>
            </a:fld>
            <a:endParaRPr lang="en-US"/>
          </a:p>
        </p:txBody>
      </p:sp>
    </p:spTree>
    <p:extLst>
      <p:ext uri="{BB962C8B-B14F-4D97-AF65-F5344CB8AC3E}">
        <p14:creationId xmlns:p14="http://schemas.microsoft.com/office/powerpoint/2010/main" val="2928459380"/>
      </p:ext>
    </p:extLst>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6D4C4F9-E1E2-41D2-8ACC-CAFCF150F222}"/>
              </a:ext>
            </a:extLst>
          </p:cNvPr>
          <p:cNvSpPr>
            <a:spLocks noGrp="1"/>
          </p:cNvSpPr>
          <p:nvPr>
            <p:ph type="title"/>
          </p:nvPr>
        </p:nvSpPr>
        <p:spPr/>
        <p:txBody>
          <a:bodyPr/>
          <a:lstStyle/>
          <a:p>
            <a:r>
              <a:rPr lang="en-US" dirty="0"/>
              <a:t>3. </a:t>
            </a:r>
            <a:r>
              <a:rPr lang="en-US" dirty="0" err="1"/>
              <a:t>Các</a:t>
            </a:r>
            <a:r>
              <a:rPr lang="en-US" dirty="0"/>
              <a:t> </a:t>
            </a:r>
            <a:r>
              <a:rPr lang="en-US" dirty="0" err="1"/>
              <a:t>phép</a:t>
            </a:r>
            <a:r>
              <a:rPr lang="en-US" dirty="0"/>
              <a:t> </a:t>
            </a:r>
            <a:r>
              <a:rPr lang="en-US" dirty="0" err="1"/>
              <a:t>nối</a:t>
            </a:r>
            <a:r>
              <a:rPr lang="en-US" dirty="0"/>
              <a:t> – </a:t>
            </a:r>
            <a:r>
              <a:rPr lang="en-US" dirty="0" err="1"/>
              <a:t>Bảng</a:t>
            </a:r>
            <a:r>
              <a:rPr lang="en-US" dirty="0"/>
              <a:t> </a:t>
            </a:r>
            <a:r>
              <a:rPr lang="en-US" dirty="0" err="1"/>
              <a:t>biểu</a:t>
            </a:r>
            <a:r>
              <a:rPr lang="en-US" dirty="0"/>
              <a:t> </a:t>
            </a:r>
            <a:r>
              <a:rPr lang="en-US" dirty="0" err="1"/>
              <a:t>thức</a:t>
            </a:r>
            <a:r>
              <a:rPr lang="en-US" dirty="0"/>
              <a:t> </a:t>
            </a:r>
            <a:r>
              <a:rPr lang="en-US" dirty="0" err="1"/>
              <a:t>chung</a:t>
            </a:r>
            <a:endParaRPr lang="en-US" dirty="0"/>
          </a:p>
        </p:txBody>
      </p:sp>
      <p:sp>
        <p:nvSpPr>
          <p:cNvPr id="7" name="Text Placeholder 6">
            <a:extLst>
              <a:ext uri="{FF2B5EF4-FFF2-40B4-BE49-F238E27FC236}">
                <a16:creationId xmlns="" xmlns:a16="http://schemas.microsoft.com/office/drawing/2014/main" id="{32F2F3F2-9314-4B7A-AB84-D3F4040989CC}"/>
              </a:ext>
            </a:extLst>
          </p:cNvPr>
          <p:cNvSpPr>
            <a:spLocks noGrp="1"/>
          </p:cNvSpPr>
          <p:nvPr>
            <p:ph type="body" idx="1"/>
          </p:nvPr>
        </p:nvSpPr>
        <p:spPr/>
        <p:txBody>
          <a:bodyPr/>
          <a:lstStyle/>
          <a:p>
            <a:r>
              <a:rPr lang="en-US" dirty="0" err="1"/>
              <a:t>Ví</a:t>
            </a:r>
            <a:r>
              <a:rPr lang="en-US" dirty="0"/>
              <a:t> </a:t>
            </a:r>
            <a:r>
              <a:rPr lang="en-US" dirty="0" err="1"/>
              <a:t>dụ</a:t>
            </a:r>
            <a:r>
              <a:rPr lang="en-US" dirty="0"/>
              <a:t> </a:t>
            </a:r>
            <a:r>
              <a:rPr lang="en-US" dirty="0" err="1"/>
              <a:t>truy</a:t>
            </a:r>
            <a:r>
              <a:rPr lang="en-US" dirty="0"/>
              <a:t> </a:t>
            </a:r>
            <a:r>
              <a:rPr lang="en-US" dirty="0" err="1"/>
              <a:t>vấn</a:t>
            </a:r>
            <a:r>
              <a:rPr lang="en-US" dirty="0"/>
              <a:t> </a:t>
            </a:r>
            <a:r>
              <a:rPr lang="en-US" dirty="0" err="1"/>
              <a:t>đệ</a:t>
            </a:r>
            <a:r>
              <a:rPr lang="en-US" dirty="0"/>
              <a:t> </a:t>
            </a:r>
            <a:r>
              <a:rPr lang="en-US" dirty="0" err="1"/>
              <a:t>quy</a:t>
            </a:r>
            <a:endParaRPr lang="en-US" dirty="0"/>
          </a:p>
        </p:txBody>
      </p:sp>
      <p:sp>
        <p:nvSpPr>
          <p:cNvPr id="2" name="Content Placeholder 1">
            <a:extLst>
              <a:ext uri="{FF2B5EF4-FFF2-40B4-BE49-F238E27FC236}">
                <a16:creationId xmlns="" xmlns:a16="http://schemas.microsoft.com/office/drawing/2014/main" id="{385CB35E-A2FE-465A-AE59-FAD53270E585}"/>
              </a:ext>
            </a:extLst>
          </p:cNvPr>
          <p:cNvSpPr>
            <a:spLocks noGrp="1"/>
          </p:cNvSpPr>
          <p:nvPr>
            <p:ph sz="half" idx="2"/>
          </p:nvPr>
        </p:nvSpPr>
        <p:spPr>
          <a:xfrm>
            <a:off x="152400" y="1828800"/>
            <a:ext cx="5410200" cy="4495800"/>
          </a:xfrm>
        </p:spPr>
        <p:txBody>
          <a:bodyPr>
            <a:normAutofit/>
          </a:bodyPr>
          <a:lstStyle/>
          <a:p>
            <a:pPr marL="0" indent="0">
              <a:buNone/>
            </a:pPr>
            <a:r>
              <a:rPr lang="en-US" dirty="0"/>
              <a:t>WITH temp (n, fact) AS  </a:t>
            </a:r>
          </a:p>
          <a:p>
            <a:pPr marL="0" indent="0">
              <a:buNone/>
            </a:pPr>
            <a:r>
              <a:rPr lang="en-US" dirty="0"/>
              <a:t>(SELECT 0, 1 </a:t>
            </a:r>
          </a:p>
          <a:p>
            <a:pPr marL="0" indent="0">
              <a:buNone/>
            </a:pPr>
            <a:r>
              <a:rPr lang="en-US" dirty="0"/>
              <a:t>UNION ALL  </a:t>
            </a:r>
          </a:p>
          <a:p>
            <a:pPr marL="0" indent="0">
              <a:buNone/>
            </a:pPr>
            <a:r>
              <a:rPr lang="en-US" dirty="0"/>
              <a:t> SELECT n+1, (n+1)*fact FROM temp </a:t>
            </a:r>
          </a:p>
          <a:p>
            <a:pPr marL="0" indent="0">
              <a:buNone/>
            </a:pPr>
            <a:r>
              <a:rPr lang="en-US" dirty="0"/>
              <a:t>WHERE n &lt; 9) </a:t>
            </a:r>
          </a:p>
          <a:p>
            <a:pPr marL="0" indent="0">
              <a:buNone/>
            </a:pPr>
            <a:r>
              <a:rPr lang="en-US" dirty="0"/>
              <a:t>SELECT * FROM temp;</a:t>
            </a:r>
          </a:p>
          <a:p>
            <a:pPr marL="400050" lvl="1" indent="0" algn="just">
              <a:buNone/>
            </a:pPr>
            <a:endParaRPr lang="en-US" dirty="0"/>
          </a:p>
          <a:p>
            <a:pPr marL="400050" lvl="1" indent="0" algn="just">
              <a:buNone/>
            </a:pPr>
            <a:endParaRPr lang="en-US" dirty="0"/>
          </a:p>
          <a:p>
            <a:pPr marL="0" indent="0" algn="just">
              <a:buNone/>
            </a:pPr>
            <a:endParaRPr lang="en-US" dirty="0"/>
          </a:p>
          <a:p>
            <a:pPr marL="0" indent="0">
              <a:buNone/>
            </a:pPr>
            <a:endParaRPr lang="en-US" b="1" dirty="0"/>
          </a:p>
        </p:txBody>
      </p:sp>
      <p:sp>
        <p:nvSpPr>
          <p:cNvPr id="4" name="Date Placeholder 3">
            <a:extLst>
              <a:ext uri="{FF2B5EF4-FFF2-40B4-BE49-F238E27FC236}">
                <a16:creationId xmlns="" xmlns:a16="http://schemas.microsoft.com/office/drawing/2014/main" id="{8E6308B1-820C-435E-B649-C547B804077D}"/>
              </a:ext>
            </a:extLst>
          </p:cNvPr>
          <p:cNvSpPr>
            <a:spLocks noGrp="1"/>
          </p:cNvSpPr>
          <p:nvPr>
            <p:ph type="dt" sz="half" idx="10"/>
          </p:nvPr>
        </p:nvSpPr>
        <p:spPr/>
        <p:txBody>
          <a:bodyPr/>
          <a:lstStyle/>
          <a:p>
            <a:fld id="{4D202ABA-0031-4D61-A041-186C665429FE}" type="datetime1">
              <a:rPr lang="en-US" smtClean="0"/>
              <a:t>2/15/2023</a:t>
            </a:fld>
            <a:endParaRPr lang="en-US"/>
          </a:p>
        </p:txBody>
      </p:sp>
      <p:sp>
        <p:nvSpPr>
          <p:cNvPr id="5" name="Footer Placeholder 4">
            <a:extLst>
              <a:ext uri="{FF2B5EF4-FFF2-40B4-BE49-F238E27FC236}">
                <a16:creationId xmlns="" xmlns:a16="http://schemas.microsoft.com/office/drawing/2014/main" id="{E621F310-3132-4746-A719-CA455AF1858A}"/>
              </a:ext>
            </a:extLst>
          </p:cNvPr>
          <p:cNvSpPr>
            <a:spLocks noGrp="1"/>
          </p:cNvSpPr>
          <p:nvPr>
            <p:ph type="ftr" sz="quarter" idx="11"/>
          </p:nvPr>
        </p:nvSpPr>
        <p:spPr/>
        <p:txBody>
          <a:bodyPr/>
          <a:lstStyle/>
          <a:p>
            <a:r>
              <a:rPr lang="en-US"/>
              <a:t>Khoa Công nghệ Thông tin - UTEHY</a:t>
            </a:r>
          </a:p>
        </p:txBody>
      </p:sp>
      <p:sp>
        <p:nvSpPr>
          <p:cNvPr id="6" name="Slide Number Placeholder 5">
            <a:extLst>
              <a:ext uri="{FF2B5EF4-FFF2-40B4-BE49-F238E27FC236}">
                <a16:creationId xmlns="" xmlns:a16="http://schemas.microsoft.com/office/drawing/2014/main" id="{D85EFC56-2D62-407C-A1EE-4DE071D9FA88}"/>
              </a:ext>
            </a:extLst>
          </p:cNvPr>
          <p:cNvSpPr>
            <a:spLocks noGrp="1"/>
          </p:cNvSpPr>
          <p:nvPr>
            <p:ph type="sldNum" sz="quarter" idx="12"/>
          </p:nvPr>
        </p:nvSpPr>
        <p:spPr/>
        <p:txBody>
          <a:bodyPr/>
          <a:lstStyle/>
          <a:p>
            <a:fld id="{F4E32468-D4D3-45A6-A508-7622D5375F4E}" type="slidenum">
              <a:rPr lang="en-US" smtClean="0"/>
              <a:pPr/>
              <a:t>18</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1447800"/>
            <a:ext cx="2320310" cy="437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495531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par>
                          <p:cTn id="8" fill="hold">
                            <p:stCondLst>
                              <p:cond delay="2000"/>
                            </p:stCondLst>
                            <p:childTnLst>
                              <p:par>
                                <p:cTn id="9" presetID="6" presetClass="entr" presetSubtype="16"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circle(in)">
                                      <p:cBhvr>
                                        <p:cTn id="11" dur="2000"/>
                                        <p:tgtEl>
                                          <p:spTgt spid="2">
                                            <p:txEl>
                                              <p:pRg st="1" end="1"/>
                                            </p:txEl>
                                          </p:spTgt>
                                        </p:tgtEl>
                                      </p:cBhvr>
                                    </p:animEffect>
                                  </p:childTnLst>
                                </p:cTn>
                              </p:par>
                            </p:childTnLst>
                          </p:cTn>
                        </p:par>
                        <p:par>
                          <p:cTn id="12" fill="hold">
                            <p:stCondLst>
                              <p:cond delay="4000"/>
                            </p:stCondLst>
                            <p:childTnLst>
                              <p:par>
                                <p:cTn id="13" presetID="6" presetClass="entr" presetSubtype="16"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circle(in)">
                                      <p:cBhvr>
                                        <p:cTn id="15" dur="2000"/>
                                        <p:tgtEl>
                                          <p:spTgt spid="2">
                                            <p:txEl>
                                              <p:pRg st="2" end="2"/>
                                            </p:txEl>
                                          </p:spTgt>
                                        </p:tgtEl>
                                      </p:cBhvr>
                                    </p:animEffect>
                                  </p:childTnLst>
                                </p:cTn>
                              </p:par>
                            </p:childTnLst>
                          </p:cTn>
                        </p:par>
                        <p:par>
                          <p:cTn id="16" fill="hold">
                            <p:stCondLst>
                              <p:cond delay="6000"/>
                            </p:stCondLst>
                            <p:childTnLst>
                              <p:par>
                                <p:cTn id="17" presetID="6" presetClass="entr" presetSubtype="16"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circle(in)">
                                      <p:cBhvr>
                                        <p:cTn id="19" dur="2000"/>
                                        <p:tgtEl>
                                          <p:spTgt spid="2">
                                            <p:txEl>
                                              <p:pRg st="3" end="3"/>
                                            </p:txEl>
                                          </p:spTgt>
                                        </p:tgtEl>
                                      </p:cBhvr>
                                    </p:animEffect>
                                  </p:childTnLst>
                                </p:cTn>
                              </p:par>
                            </p:childTnLst>
                          </p:cTn>
                        </p:par>
                        <p:par>
                          <p:cTn id="20" fill="hold">
                            <p:stCondLst>
                              <p:cond delay="8000"/>
                            </p:stCondLst>
                            <p:childTnLst>
                              <p:par>
                                <p:cTn id="21" presetID="6" presetClass="entr" presetSubtype="16"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circle(in)">
                                      <p:cBhvr>
                                        <p:cTn id="23" dur="2000"/>
                                        <p:tgtEl>
                                          <p:spTgt spid="2">
                                            <p:txEl>
                                              <p:pRg st="4" end="4"/>
                                            </p:txEl>
                                          </p:spTgt>
                                        </p:tgtEl>
                                      </p:cBhvr>
                                    </p:animEffect>
                                  </p:childTnLst>
                                </p:cTn>
                              </p:par>
                            </p:childTnLst>
                          </p:cTn>
                        </p:par>
                        <p:par>
                          <p:cTn id="24" fill="hold">
                            <p:stCondLst>
                              <p:cond delay="10000"/>
                            </p:stCondLst>
                            <p:childTnLst>
                              <p:par>
                                <p:cTn id="25" presetID="6" presetClass="entr" presetSubtype="16"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circle(in)">
                                      <p:cBhvr>
                                        <p:cTn id="27" dur="20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6146"/>
                                        </p:tgtEl>
                                        <p:attrNameLst>
                                          <p:attrName>style.visibility</p:attrName>
                                        </p:attrNameLst>
                                      </p:cBhvr>
                                      <p:to>
                                        <p:strVal val="visible"/>
                                      </p:to>
                                    </p:set>
                                    <p:animEffect transition="in" filter="barn(inVertical)">
                                      <p:cBhvr>
                                        <p:cTn id="32"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6D4C4F9-E1E2-41D2-8ACC-CAFCF150F222}"/>
              </a:ext>
            </a:extLst>
          </p:cNvPr>
          <p:cNvSpPr>
            <a:spLocks noGrp="1"/>
          </p:cNvSpPr>
          <p:nvPr>
            <p:ph type="title"/>
          </p:nvPr>
        </p:nvSpPr>
        <p:spPr/>
        <p:txBody>
          <a:bodyPr/>
          <a:lstStyle/>
          <a:p>
            <a:r>
              <a:rPr lang="en-US" dirty="0"/>
              <a:t>3. </a:t>
            </a:r>
            <a:r>
              <a:rPr lang="en-US" dirty="0" err="1"/>
              <a:t>Các</a:t>
            </a:r>
            <a:r>
              <a:rPr lang="en-US" dirty="0"/>
              <a:t> </a:t>
            </a:r>
            <a:r>
              <a:rPr lang="en-US" dirty="0" err="1"/>
              <a:t>phép</a:t>
            </a:r>
            <a:r>
              <a:rPr lang="en-US" dirty="0"/>
              <a:t> </a:t>
            </a:r>
            <a:r>
              <a:rPr lang="en-US" dirty="0" err="1"/>
              <a:t>nối</a:t>
            </a:r>
            <a:r>
              <a:rPr lang="en-US" dirty="0"/>
              <a:t> – </a:t>
            </a:r>
            <a:r>
              <a:rPr lang="en-US" dirty="0" err="1"/>
              <a:t>Bảng</a:t>
            </a:r>
            <a:r>
              <a:rPr lang="en-US" dirty="0"/>
              <a:t> </a:t>
            </a:r>
            <a:r>
              <a:rPr lang="en-US" dirty="0" err="1"/>
              <a:t>biểu</a:t>
            </a:r>
            <a:r>
              <a:rPr lang="en-US" dirty="0"/>
              <a:t> </a:t>
            </a:r>
            <a:r>
              <a:rPr lang="en-US" dirty="0" err="1"/>
              <a:t>thức</a:t>
            </a:r>
            <a:r>
              <a:rPr lang="en-US" dirty="0"/>
              <a:t> </a:t>
            </a:r>
            <a:r>
              <a:rPr lang="en-US" dirty="0" err="1"/>
              <a:t>chung</a:t>
            </a:r>
            <a:endParaRPr lang="en-US" dirty="0"/>
          </a:p>
        </p:txBody>
      </p:sp>
      <p:sp>
        <p:nvSpPr>
          <p:cNvPr id="7" name="Text Placeholder 6">
            <a:extLst>
              <a:ext uri="{FF2B5EF4-FFF2-40B4-BE49-F238E27FC236}">
                <a16:creationId xmlns="" xmlns:a16="http://schemas.microsoft.com/office/drawing/2014/main" id="{32F2F3F2-9314-4B7A-AB84-D3F4040989CC}"/>
              </a:ext>
            </a:extLst>
          </p:cNvPr>
          <p:cNvSpPr>
            <a:spLocks noGrp="1"/>
          </p:cNvSpPr>
          <p:nvPr>
            <p:ph type="body" idx="1"/>
          </p:nvPr>
        </p:nvSpPr>
        <p:spPr/>
        <p:txBody>
          <a:bodyPr>
            <a:normAutofit/>
          </a:bodyPr>
          <a:lstStyle/>
          <a:p>
            <a:r>
              <a:rPr lang="en-US" dirty="0" err="1"/>
              <a:t>Lấy</a:t>
            </a:r>
            <a:r>
              <a:rPr lang="en-US" dirty="0"/>
              <a:t> </a:t>
            </a:r>
            <a:r>
              <a:rPr lang="en-US" dirty="0" err="1"/>
              <a:t>về</a:t>
            </a:r>
            <a:r>
              <a:rPr lang="en-US" dirty="0"/>
              <a:t> </a:t>
            </a:r>
            <a:r>
              <a:rPr lang="en-US" dirty="0" err="1"/>
              <a:t>thông</a:t>
            </a:r>
            <a:r>
              <a:rPr lang="en-US" dirty="0"/>
              <a:t> tin </a:t>
            </a:r>
            <a:r>
              <a:rPr lang="en-US" dirty="0" err="1"/>
              <a:t>của</a:t>
            </a:r>
            <a:r>
              <a:rPr lang="en-US" dirty="0"/>
              <a:t> </a:t>
            </a:r>
            <a:r>
              <a:rPr lang="en-US" dirty="0" err="1"/>
              <a:t>các</a:t>
            </a:r>
            <a:r>
              <a:rPr lang="en-US" dirty="0"/>
              <a:t> </a:t>
            </a:r>
            <a:r>
              <a:rPr lang="en-US" dirty="0" err="1"/>
              <a:t>sinh</a:t>
            </a:r>
            <a:r>
              <a:rPr lang="en-US" dirty="0"/>
              <a:t> </a:t>
            </a:r>
            <a:r>
              <a:rPr lang="en-US" dirty="0" err="1"/>
              <a:t>viên</a:t>
            </a:r>
            <a:r>
              <a:rPr lang="en-US" dirty="0"/>
              <a:t> </a:t>
            </a:r>
            <a:r>
              <a:rPr lang="en-US" dirty="0" err="1"/>
              <a:t>có</a:t>
            </a:r>
            <a:r>
              <a:rPr lang="en-US" dirty="0"/>
              <a:t> 2 </a:t>
            </a:r>
            <a:r>
              <a:rPr lang="en-US" dirty="0" err="1"/>
              <a:t>môn</a:t>
            </a:r>
            <a:r>
              <a:rPr lang="en-US" dirty="0"/>
              <a:t> diemL1 &lt;5</a:t>
            </a:r>
          </a:p>
        </p:txBody>
      </p:sp>
      <p:sp>
        <p:nvSpPr>
          <p:cNvPr id="2" name="Content Placeholder 1">
            <a:extLst>
              <a:ext uri="{FF2B5EF4-FFF2-40B4-BE49-F238E27FC236}">
                <a16:creationId xmlns="" xmlns:a16="http://schemas.microsoft.com/office/drawing/2014/main" id="{385CB35E-A2FE-465A-AE59-FAD53270E585}"/>
              </a:ext>
            </a:extLst>
          </p:cNvPr>
          <p:cNvSpPr>
            <a:spLocks noGrp="1"/>
          </p:cNvSpPr>
          <p:nvPr>
            <p:ph sz="half" idx="2"/>
          </p:nvPr>
        </p:nvSpPr>
        <p:spPr>
          <a:xfrm>
            <a:off x="152400" y="1371600"/>
            <a:ext cx="4038600" cy="5181600"/>
          </a:xfrm>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txBody>
          <a:bodyPr>
            <a:noAutofit/>
          </a:bodyPr>
          <a:lstStyle/>
          <a:p>
            <a:pPr marL="0" indent="0">
              <a:buNone/>
            </a:pPr>
            <a:r>
              <a:rPr lang="en-US" dirty="0">
                <a:latin typeface="Times New Roman" pitchFamily="18" charset="0"/>
                <a:cs typeface="Times New Roman" pitchFamily="18" charset="0"/>
              </a:rPr>
              <a:t>WITH CTE_SVNM AS </a:t>
            </a:r>
          </a:p>
          <a:p>
            <a:pPr marL="0" indent="0">
              <a:buNone/>
            </a:pPr>
            <a:r>
              <a:rPr lang="en-US" dirty="0">
                <a:latin typeface="Times New Roman" pitchFamily="18" charset="0"/>
                <a:cs typeface="Times New Roman" pitchFamily="18" charset="0"/>
              </a:rPr>
              <a:t>(SELECT </a:t>
            </a:r>
            <a:r>
              <a:rPr lang="en-US" dirty="0" err="1">
                <a:latin typeface="Times New Roman" pitchFamily="18" charset="0"/>
                <a:cs typeface="Times New Roman" pitchFamily="18" charset="0"/>
              </a:rPr>
              <a:t>MaSV</a:t>
            </a:r>
            <a:r>
              <a:rPr lang="en-US" dirty="0">
                <a:latin typeface="Times New Roman" pitchFamily="18" charset="0"/>
                <a:cs typeface="Times New Roman" pitchFamily="18" charset="0"/>
              </a:rPr>
              <a:t>, COUNT (</a:t>
            </a:r>
            <a:r>
              <a:rPr lang="en-US" dirty="0" err="1">
                <a:latin typeface="Times New Roman" pitchFamily="18" charset="0"/>
                <a:cs typeface="Times New Roman" pitchFamily="18" charset="0"/>
              </a:rPr>
              <a:t>bd.MaMH</a:t>
            </a:r>
            <a:r>
              <a:rPr lang="en-US" dirty="0">
                <a:latin typeface="Times New Roman" pitchFamily="18" charset="0"/>
                <a:cs typeface="Times New Roman" pitchFamily="18" charset="0"/>
              </a:rPr>
              <a:t>) AS [</a:t>
            </a:r>
            <a:r>
              <a:rPr lang="en-US" dirty="0" err="1">
                <a:latin typeface="Times New Roman" pitchFamily="18" charset="0"/>
                <a:cs typeface="Times New Roman" pitchFamily="18" charset="0"/>
              </a:rPr>
              <a:t>Số</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môn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nợ</a:t>
            </a: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FROM </a:t>
            </a:r>
            <a:r>
              <a:rPr lang="en-US" dirty="0" err="1">
                <a:latin typeface="Times New Roman" pitchFamily="18" charset="0"/>
                <a:cs typeface="Times New Roman" pitchFamily="18" charset="0"/>
              </a:rPr>
              <a:t>BangDiem</a:t>
            </a:r>
            <a:r>
              <a:rPr lang="en-US" dirty="0">
                <a:latin typeface="Times New Roman" pitchFamily="18" charset="0"/>
                <a:cs typeface="Times New Roman" pitchFamily="18" charset="0"/>
              </a:rPr>
              <a:t> BD </a:t>
            </a:r>
          </a:p>
          <a:p>
            <a:pPr marL="0" indent="0">
              <a:buNone/>
            </a:pPr>
            <a:r>
              <a:rPr lang="en-US" dirty="0">
                <a:latin typeface="Times New Roman" pitchFamily="18" charset="0"/>
                <a:cs typeface="Times New Roman" pitchFamily="18" charset="0"/>
              </a:rPr>
              <a:t>WHERE DiemL1 &lt;5</a:t>
            </a:r>
          </a:p>
          <a:p>
            <a:pPr marL="0" indent="0">
              <a:buNone/>
            </a:pPr>
            <a:r>
              <a:rPr lang="en-US" dirty="0">
                <a:latin typeface="Times New Roman" pitchFamily="18" charset="0"/>
                <a:cs typeface="Times New Roman" pitchFamily="18" charset="0"/>
              </a:rPr>
              <a:t>GROUP BY </a:t>
            </a:r>
            <a:r>
              <a:rPr lang="en-US" dirty="0" err="1">
                <a:latin typeface="Times New Roman" pitchFamily="18" charset="0"/>
                <a:cs typeface="Times New Roman" pitchFamily="18" charset="0"/>
              </a:rPr>
              <a:t>BD.MaSV</a:t>
            </a: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HAVING COUNT (</a:t>
            </a:r>
            <a:r>
              <a:rPr lang="en-US" dirty="0" err="1">
                <a:latin typeface="Times New Roman" pitchFamily="18" charset="0"/>
                <a:cs typeface="Times New Roman" pitchFamily="18" charset="0"/>
              </a:rPr>
              <a:t>bd.MaMH</a:t>
            </a:r>
            <a:r>
              <a:rPr lang="en-US" dirty="0">
                <a:latin typeface="Times New Roman" pitchFamily="18" charset="0"/>
                <a:cs typeface="Times New Roman" pitchFamily="18" charset="0"/>
              </a:rPr>
              <a:t>)=2 ) </a:t>
            </a:r>
          </a:p>
          <a:p>
            <a:pPr marL="400050" lvl="1" indent="0" algn="just">
              <a:buNone/>
            </a:pPr>
            <a:endParaRPr lang="en-US" sz="1800" dirty="0">
              <a:latin typeface="Times New Roman" pitchFamily="18" charset="0"/>
              <a:cs typeface="Times New Roman" pitchFamily="18" charset="0"/>
            </a:endParaRPr>
          </a:p>
        </p:txBody>
      </p:sp>
      <p:sp>
        <p:nvSpPr>
          <p:cNvPr id="4" name="Date Placeholder 3">
            <a:extLst>
              <a:ext uri="{FF2B5EF4-FFF2-40B4-BE49-F238E27FC236}">
                <a16:creationId xmlns="" xmlns:a16="http://schemas.microsoft.com/office/drawing/2014/main" id="{8E6308B1-820C-435E-B649-C547B804077D}"/>
              </a:ext>
            </a:extLst>
          </p:cNvPr>
          <p:cNvSpPr>
            <a:spLocks noGrp="1"/>
          </p:cNvSpPr>
          <p:nvPr>
            <p:ph type="dt" sz="half" idx="10"/>
          </p:nvPr>
        </p:nvSpPr>
        <p:spPr/>
        <p:txBody>
          <a:bodyPr/>
          <a:lstStyle/>
          <a:p>
            <a:fld id="{4D202ABA-0031-4D61-A041-186C665429FE}" type="datetime1">
              <a:rPr lang="en-US" smtClean="0"/>
              <a:t>2/15/2023</a:t>
            </a:fld>
            <a:endParaRPr lang="en-US"/>
          </a:p>
        </p:txBody>
      </p:sp>
      <p:sp>
        <p:nvSpPr>
          <p:cNvPr id="5" name="Footer Placeholder 4">
            <a:extLst>
              <a:ext uri="{FF2B5EF4-FFF2-40B4-BE49-F238E27FC236}">
                <a16:creationId xmlns="" xmlns:a16="http://schemas.microsoft.com/office/drawing/2014/main" id="{E621F310-3132-4746-A719-CA455AF1858A}"/>
              </a:ext>
            </a:extLst>
          </p:cNvPr>
          <p:cNvSpPr>
            <a:spLocks noGrp="1"/>
          </p:cNvSpPr>
          <p:nvPr>
            <p:ph type="ftr" sz="quarter" idx="11"/>
          </p:nvPr>
        </p:nvSpPr>
        <p:spPr/>
        <p:txBody>
          <a:bodyPr/>
          <a:lstStyle/>
          <a:p>
            <a:r>
              <a:rPr lang="en-US"/>
              <a:t>Khoa Công nghệ Thông tin - UTEHY</a:t>
            </a:r>
          </a:p>
        </p:txBody>
      </p:sp>
      <p:sp>
        <p:nvSpPr>
          <p:cNvPr id="6" name="Slide Number Placeholder 5">
            <a:extLst>
              <a:ext uri="{FF2B5EF4-FFF2-40B4-BE49-F238E27FC236}">
                <a16:creationId xmlns="" xmlns:a16="http://schemas.microsoft.com/office/drawing/2014/main" id="{D85EFC56-2D62-407C-A1EE-4DE071D9FA88}"/>
              </a:ext>
            </a:extLst>
          </p:cNvPr>
          <p:cNvSpPr>
            <a:spLocks noGrp="1"/>
          </p:cNvSpPr>
          <p:nvPr>
            <p:ph type="sldNum" sz="quarter" idx="12"/>
          </p:nvPr>
        </p:nvSpPr>
        <p:spPr/>
        <p:txBody>
          <a:bodyPr/>
          <a:lstStyle/>
          <a:p>
            <a:fld id="{F4E32468-D4D3-45A6-A508-7622D5375F4E}" type="slidenum">
              <a:rPr lang="en-US" smtClean="0"/>
              <a:pPr/>
              <a:t>19</a:t>
            </a:fld>
            <a:endParaRPr lang="en-US"/>
          </a:p>
        </p:txBody>
      </p:sp>
      <p:sp>
        <p:nvSpPr>
          <p:cNvPr id="9" name="Content Placeholder 1">
            <a:extLst>
              <a:ext uri="{FF2B5EF4-FFF2-40B4-BE49-F238E27FC236}">
                <a16:creationId xmlns="" xmlns:a16="http://schemas.microsoft.com/office/drawing/2014/main" id="{385CB35E-A2FE-465A-AE59-FAD53270E585}"/>
              </a:ext>
            </a:extLst>
          </p:cNvPr>
          <p:cNvSpPr txBox="1">
            <a:spLocks/>
          </p:cNvSpPr>
          <p:nvPr/>
        </p:nvSpPr>
        <p:spPr>
          <a:xfrm>
            <a:off x="4800601" y="1752600"/>
            <a:ext cx="4038600" cy="4238624"/>
          </a:xfrm>
          <a:prstGeom prst="rect">
            <a:avLst/>
          </a:prstGeom>
          <a:noFill/>
          <a:ln>
            <a:solidFill>
              <a:schemeClr val="accent1"/>
            </a:solidFill>
          </a:ln>
        </p:spPr>
        <p:txBody>
          <a:bodyPr vert="horz" lIns="91440" tIns="45720" rIns="91440" bIns="45720" rtlCol="0">
            <a:normAutofit/>
          </a:bodyPr>
          <a:lstStyle>
            <a:lvl1pPr marL="384048" indent="-384048" algn="l" defTabSz="914400" rtl="0" eaLnBrk="1" latinLnBrk="0" hangingPunct="1">
              <a:spcBef>
                <a:spcPts val="1200"/>
              </a:spcBef>
              <a:spcAft>
                <a:spcPts val="1200"/>
              </a:spcAft>
              <a:buSzPct val="120000"/>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685800" indent="-285750" algn="l" defTabSz="914400" rtl="0" eaLnBrk="1" latinLnBrk="0" hangingPunct="1">
              <a:spcBef>
                <a:spcPts val="0"/>
              </a:spcBef>
              <a:spcAft>
                <a:spcPts val="600"/>
              </a:spcAft>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2pPr>
            <a:lvl3pPr marL="914400" indent="-228600" algn="l" defTabSz="914400" rtl="0" eaLnBrk="1" latinLnBrk="0" hangingPunct="1">
              <a:spcBef>
                <a:spcPts val="300"/>
              </a:spcBef>
              <a:spcAft>
                <a:spcPts val="300"/>
              </a:spcAft>
              <a:buSzPct val="12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188720" indent="-228600" algn="l" defTabSz="914400" rtl="0" eaLnBrk="1" latinLnBrk="0" hangingPunct="1">
              <a:spcBef>
                <a:spcPts val="300"/>
              </a:spcBef>
              <a:spcAft>
                <a:spcPts val="300"/>
              </a:spcAft>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1828800" indent="-228600" algn="l" defTabSz="914400" rtl="0" eaLnBrk="1" latinLnBrk="0" hangingPunct="1">
              <a:spcBef>
                <a:spcPts val="300"/>
              </a:spcBef>
              <a:spcAft>
                <a:spcPts val="300"/>
              </a:spcAft>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400050" lvl="1" indent="0" algn="just">
              <a:buFont typeface="Courier New" panose="02070309020205020404" pitchFamily="49" charset="0"/>
              <a:buNone/>
            </a:pPr>
            <a:endParaRPr lang="en-US" dirty="0"/>
          </a:p>
          <a:p>
            <a:pPr marL="0" indent="0">
              <a:buNone/>
            </a:pPr>
            <a:r>
              <a:rPr lang="en-US" dirty="0"/>
              <a:t>SELECT </a:t>
            </a:r>
            <a:r>
              <a:rPr lang="en-US" dirty="0" err="1"/>
              <a:t>Malop</a:t>
            </a:r>
            <a:r>
              <a:rPr lang="en-US" dirty="0"/>
              <a:t>, </a:t>
            </a:r>
            <a:r>
              <a:rPr lang="en-US" dirty="0" err="1"/>
              <a:t>CTE_SVNM.MaSV</a:t>
            </a:r>
            <a:r>
              <a:rPr lang="en-US" dirty="0"/>
              <a:t>,  </a:t>
            </a:r>
            <a:r>
              <a:rPr lang="en-US" dirty="0" err="1"/>
              <a:t>S.hoTen</a:t>
            </a:r>
            <a:r>
              <a:rPr lang="en-US" dirty="0"/>
              <a:t>, [</a:t>
            </a:r>
            <a:r>
              <a:rPr lang="en-US" dirty="0" err="1"/>
              <a:t>Số</a:t>
            </a:r>
            <a:r>
              <a:rPr lang="en-US" dirty="0"/>
              <a:t> </a:t>
            </a:r>
            <a:r>
              <a:rPr lang="en-US" dirty="0" err="1"/>
              <a:t>môn</a:t>
            </a:r>
            <a:r>
              <a:rPr lang="en-US" dirty="0"/>
              <a:t> </a:t>
            </a:r>
            <a:r>
              <a:rPr lang="en-US" dirty="0" err="1"/>
              <a:t>nợ</a:t>
            </a:r>
            <a:r>
              <a:rPr lang="en-US" dirty="0"/>
              <a:t>]  </a:t>
            </a:r>
          </a:p>
          <a:p>
            <a:pPr marL="0" indent="0">
              <a:buNone/>
            </a:pPr>
            <a:r>
              <a:rPr lang="en-US" dirty="0"/>
              <a:t>FROM  CTE_SVNM INNER JOIN </a:t>
            </a:r>
            <a:r>
              <a:rPr lang="en-US" dirty="0" err="1"/>
              <a:t>SinhVien</a:t>
            </a:r>
            <a:r>
              <a:rPr lang="en-US" dirty="0"/>
              <a:t> S  </a:t>
            </a:r>
          </a:p>
          <a:p>
            <a:pPr marL="0" indent="0">
              <a:buNone/>
            </a:pPr>
            <a:r>
              <a:rPr lang="en-US" dirty="0"/>
              <a:t>ON CTE_SVNM.MASV= </a:t>
            </a:r>
            <a:r>
              <a:rPr lang="en-US" dirty="0" err="1"/>
              <a:t>S.MaSV</a:t>
            </a:r>
            <a:r>
              <a:rPr lang="en-US" dirty="0"/>
              <a:t>  </a:t>
            </a:r>
          </a:p>
        </p:txBody>
      </p:sp>
    </p:spTree>
    <p:extLst>
      <p:ext uri="{BB962C8B-B14F-4D97-AF65-F5344CB8AC3E}">
        <p14:creationId xmlns:p14="http://schemas.microsoft.com/office/powerpoint/2010/main" val="1671425755"/>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A61A77F4-A088-44A4-B76E-9FC8C029973E}"/>
              </a:ext>
            </a:extLst>
          </p:cNvPr>
          <p:cNvSpPr>
            <a:spLocks noGrp="1"/>
          </p:cNvSpPr>
          <p:nvPr>
            <p:ph type="title"/>
          </p:nvPr>
        </p:nvSpPr>
        <p:spPr/>
        <p:txBody>
          <a:bodyPr/>
          <a:lstStyle/>
          <a:p>
            <a:r>
              <a:rPr lang="en-US"/>
              <a:t>Nội dung</a:t>
            </a:r>
          </a:p>
        </p:txBody>
      </p:sp>
      <p:sp>
        <p:nvSpPr>
          <p:cNvPr id="3" name="Date Placeholder 2">
            <a:extLst>
              <a:ext uri="{FF2B5EF4-FFF2-40B4-BE49-F238E27FC236}">
                <a16:creationId xmlns="" xmlns:a16="http://schemas.microsoft.com/office/drawing/2014/main" id="{80AFB4BD-BE96-45D0-B212-1B463F01D68C}"/>
              </a:ext>
            </a:extLst>
          </p:cNvPr>
          <p:cNvSpPr>
            <a:spLocks noGrp="1"/>
          </p:cNvSpPr>
          <p:nvPr>
            <p:ph type="dt" sz="half" idx="10"/>
          </p:nvPr>
        </p:nvSpPr>
        <p:spPr/>
        <p:txBody>
          <a:bodyPr/>
          <a:lstStyle/>
          <a:p>
            <a:fld id="{FCDA7CFE-D3F1-4D05-B272-66AF912AE536}" type="datetime1">
              <a:rPr lang="en-US" smtClean="0"/>
              <a:t>2/15/2023</a:t>
            </a:fld>
            <a:endParaRPr lang="en-US"/>
          </a:p>
        </p:txBody>
      </p:sp>
      <p:sp>
        <p:nvSpPr>
          <p:cNvPr id="4" name="Footer Placeholder 3">
            <a:extLst>
              <a:ext uri="{FF2B5EF4-FFF2-40B4-BE49-F238E27FC236}">
                <a16:creationId xmlns="" xmlns:a16="http://schemas.microsoft.com/office/drawing/2014/main" id="{DAF42B17-CAB3-415E-BC79-3C3927ABA89D}"/>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 xmlns:a16="http://schemas.microsoft.com/office/drawing/2014/main" id="{15B8E446-6C01-4414-8743-453C628DC75B}"/>
              </a:ext>
            </a:extLst>
          </p:cNvPr>
          <p:cNvSpPr>
            <a:spLocks noGrp="1"/>
          </p:cNvSpPr>
          <p:nvPr>
            <p:ph type="sldNum" sz="quarter" idx="12"/>
          </p:nvPr>
        </p:nvSpPr>
        <p:spPr/>
        <p:txBody>
          <a:bodyPr/>
          <a:lstStyle/>
          <a:p>
            <a:fld id="{F4E32468-D4D3-45A6-A508-7622D5375F4E}" type="slidenum">
              <a:rPr lang="en-US" smtClean="0"/>
              <a:pPr/>
              <a:t>2</a:t>
            </a:fld>
            <a:endParaRPr lang="en-US"/>
          </a:p>
        </p:txBody>
      </p:sp>
      <p:grpSp>
        <p:nvGrpSpPr>
          <p:cNvPr id="8" name="Group 25">
            <a:extLst>
              <a:ext uri="{FF2B5EF4-FFF2-40B4-BE49-F238E27FC236}">
                <a16:creationId xmlns="" xmlns:a16="http://schemas.microsoft.com/office/drawing/2014/main" id="{93B25F19-6E94-41F1-A873-2E2158D9698D}"/>
              </a:ext>
            </a:extLst>
          </p:cNvPr>
          <p:cNvGrpSpPr>
            <a:grpSpLocks/>
          </p:cNvGrpSpPr>
          <p:nvPr/>
        </p:nvGrpSpPr>
        <p:grpSpPr bwMode="auto">
          <a:xfrm>
            <a:off x="685800" y="1885950"/>
            <a:ext cx="7543800" cy="476250"/>
            <a:chOff x="762000" y="1905000"/>
            <a:chExt cx="7543800" cy="475488"/>
          </a:xfrm>
        </p:grpSpPr>
        <p:sp>
          <p:nvSpPr>
            <p:cNvPr id="9" name="Text Box 12">
              <a:extLst>
                <a:ext uri="{FF2B5EF4-FFF2-40B4-BE49-F238E27FC236}">
                  <a16:creationId xmlns="" xmlns:a16="http://schemas.microsoft.com/office/drawing/2014/main" id="{4F347C4B-3FAE-4199-8E62-5EAF5EA11EEF}"/>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latin typeface="Tahoma" pitchFamily="34" charset="0"/>
                  <a:cs typeface="Tahoma" pitchFamily="34" charset="0"/>
                </a:rPr>
                <a:t>Mệnh</a:t>
              </a:r>
              <a:r>
                <a:rPr lang="en-US" sz="2000" b="1" dirty="0">
                  <a:latin typeface="Tahoma" pitchFamily="34" charset="0"/>
                  <a:cs typeface="Tahoma" pitchFamily="34" charset="0"/>
                </a:rPr>
                <a:t> </a:t>
              </a:r>
              <a:r>
                <a:rPr lang="en-US" sz="2000" b="1" dirty="0" err="1">
                  <a:latin typeface="Tahoma" pitchFamily="34" charset="0"/>
                  <a:cs typeface="Tahoma" pitchFamily="34" charset="0"/>
                </a:rPr>
                <a:t>đề</a:t>
              </a:r>
              <a:r>
                <a:rPr lang="en-US" sz="2000" b="1" dirty="0">
                  <a:latin typeface="Tahoma" pitchFamily="34" charset="0"/>
                  <a:cs typeface="Tahoma" pitchFamily="34" charset="0"/>
                </a:rPr>
                <a:t> Top</a:t>
              </a:r>
            </a:p>
          </p:txBody>
        </p:sp>
        <p:grpSp>
          <p:nvGrpSpPr>
            <p:cNvPr id="10" name="Group 9">
              <a:extLst>
                <a:ext uri="{FF2B5EF4-FFF2-40B4-BE49-F238E27FC236}">
                  <a16:creationId xmlns="" xmlns:a16="http://schemas.microsoft.com/office/drawing/2014/main" id="{A106EE44-3B24-442F-8C87-1CED3685BAE9}"/>
                </a:ext>
              </a:extLst>
            </p:cNvPr>
            <p:cNvGrpSpPr>
              <a:grpSpLocks/>
            </p:cNvGrpSpPr>
            <p:nvPr/>
          </p:nvGrpSpPr>
          <p:grpSpPr bwMode="auto">
            <a:xfrm>
              <a:off x="762000" y="1905000"/>
              <a:ext cx="548640" cy="475488"/>
              <a:chOff x="1110" y="2656"/>
              <a:chExt cx="1549" cy="1351"/>
            </a:xfrm>
          </p:grpSpPr>
          <p:sp>
            <p:nvSpPr>
              <p:cNvPr id="12" name="AutoShape 4">
                <a:extLst>
                  <a:ext uri="{FF2B5EF4-FFF2-40B4-BE49-F238E27FC236}">
                    <a16:creationId xmlns="" xmlns:a16="http://schemas.microsoft.com/office/drawing/2014/main" id="{8CC2019F-AA29-4AA8-8718-BFDBED8F738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 name="AutoShape 5">
                <a:extLst>
                  <a:ext uri="{FF2B5EF4-FFF2-40B4-BE49-F238E27FC236}">
                    <a16:creationId xmlns="" xmlns:a16="http://schemas.microsoft.com/office/drawing/2014/main" id="{DD786318-CE72-4AE4-89F6-C6F3CB4D9A3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14" name="AutoShape 6">
                <a:extLst>
                  <a:ext uri="{FF2B5EF4-FFF2-40B4-BE49-F238E27FC236}">
                    <a16:creationId xmlns="" xmlns:a16="http://schemas.microsoft.com/office/drawing/2014/main" id="{2FEF7167-62C3-4E73-B9D7-21A9D07F4825}"/>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2</a:t>
                </a:r>
              </a:p>
            </p:txBody>
          </p:sp>
        </p:grpSp>
        <p:sp>
          <p:nvSpPr>
            <p:cNvPr id="11" name="Line 11">
              <a:extLst>
                <a:ext uri="{FF2B5EF4-FFF2-40B4-BE49-F238E27FC236}">
                  <a16:creationId xmlns="" xmlns:a16="http://schemas.microsoft.com/office/drawing/2014/main" id="{26A02CCD-4E87-4D79-BD13-C351B26AEFEE}"/>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5" name="Group 33">
            <a:extLst>
              <a:ext uri="{FF2B5EF4-FFF2-40B4-BE49-F238E27FC236}">
                <a16:creationId xmlns="" xmlns:a16="http://schemas.microsoft.com/office/drawing/2014/main" id="{11E33FAE-55A3-4AED-88C5-63077DCB09ED}"/>
              </a:ext>
            </a:extLst>
          </p:cNvPr>
          <p:cNvGrpSpPr>
            <a:grpSpLocks/>
          </p:cNvGrpSpPr>
          <p:nvPr/>
        </p:nvGrpSpPr>
        <p:grpSpPr bwMode="auto">
          <a:xfrm>
            <a:off x="685800" y="1219200"/>
            <a:ext cx="7543800" cy="476250"/>
            <a:chOff x="762000" y="1905000"/>
            <a:chExt cx="7543800" cy="475488"/>
          </a:xfrm>
        </p:grpSpPr>
        <p:sp>
          <p:nvSpPr>
            <p:cNvPr id="16" name="Text Box 12">
              <a:extLst>
                <a:ext uri="{FF2B5EF4-FFF2-40B4-BE49-F238E27FC236}">
                  <a16:creationId xmlns="" xmlns:a16="http://schemas.microsoft.com/office/drawing/2014/main" id="{4B348FF2-4E00-4111-A995-9787F61CC49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latin typeface="Tahoma" pitchFamily="34" charset="0"/>
                  <a:cs typeface="Tahoma" pitchFamily="34" charset="0"/>
                </a:rPr>
                <a:t>Mục tiêu bài học</a:t>
              </a:r>
            </a:p>
          </p:txBody>
        </p:sp>
        <p:grpSp>
          <p:nvGrpSpPr>
            <p:cNvPr id="17" name="Group 35">
              <a:extLst>
                <a:ext uri="{FF2B5EF4-FFF2-40B4-BE49-F238E27FC236}">
                  <a16:creationId xmlns="" xmlns:a16="http://schemas.microsoft.com/office/drawing/2014/main" id="{7F6703F7-EF00-42EC-9E28-D1BB52BCFC71}"/>
                </a:ext>
              </a:extLst>
            </p:cNvPr>
            <p:cNvGrpSpPr>
              <a:grpSpLocks/>
            </p:cNvGrpSpPr>
            <p:nvPr/>
          </p:nvGrpSpPr>
          <p:grpSpPr bwMode="auto">
            <a:xfrm>
              <a:off x="762000" y="1905000"/>
              <a:ext cx="548640" cy="475488"/>
              <a:chOff x="1110" y="2656"/>
              <a:chExt cx="1549" cy="1351"/>
            </a:xfrm>
          </p:grpSpPr>
          <p:sp>
            <p:nvSpPr>
              <p:cNvPr id="19" name="AutoShape 4">
                <a:extLst>
                  <a:ext uri="{FF2B5EF4-FFF2-40B4-BE49-F238E27FC236}">
                    <a16:creationId xmlns="" xmlns:a16="http://schemas.microsoft.com/office/drawing/2014/main" id="{FE14254B-AC2B-408F-B4D5-4FF1E89D67B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0" name="AutoShape 5">
                <a:extLst>
                  <a:ext uri="{FF2B5EF4-FFF2-40B4-BE49-F238E27FC236}">
                    <a16:creationId xmlns="" xmlns:a16="http://schemas.microsoft.com/office/drawing/2014/main" id="{C87FA678-6CA7-43BF-9519-ACAA9C91F472}"/>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21" name="AutoShape 6">
                <a:extLst>
                  <a:ext uri="{FF2B5EF4-FFF2-40B4-BE49-F238E27FC236}">
                    <a16:creationId xmlns="" xmlns:a16="http://schemas.microsoft.com/office/drawing/2014/main" id="{41C2B006-9960-473B-920B-4637B0B9BA7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1</a:t>
                </a:r>
              </a:p>
            </p:txBody>
          </p:sp>
        </p:grpSp>
        <p:sp>
          <p:nvSpPr>
            <p:cNvPr id="18" name="Line 11">
              <a:extLst>
                <a:ext uri="{FF2B5EF4-FFF2-40B4-BE49-F238E27FC236}">
                  <a16:creationId xmlns="" xmlns:a16="http://schemas.microsoft.com/office/drawing/2014/main" id="{49BE36C3-04C4-4953-90D7-436D73C39F1A}"/>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2" name="Group 49">
            <a:extLst>
              <a:ext uri="{FF2B5EF4-FFF2-40B4-BE49-F238E27FC236}">
                <a16:creationId xmlns="" xmlns:a16="http://schemas.microsoft.com/office/drawing/2014/main" id="{8D404A38-D9AA-4356-B8F3-3B6C518669CB}"/>
              </a:ext>
            </a:extLst>
          </p:cNvPr>
          <p:cNvGrpSpPr>
            <a:grpSpLocks/>
          </p:cNvGrpSpPr>
          <p:nvPr/>
        </p:nvGrpSpPr>
        <p:grpSpPr bwMode="auto">
          <a:xfrm>
            <a:off x="685800" y="2571750"/>
            <a:ext cx="7543800" cy="476250"/>
            <a:chOff x="762000" y="1905000"/>
            <a:chExt cx="7543800" cy="475488"/>
          </a:xfrm>
        </p:grpSpPr>
        <p:sp>
          <p:nvSpPr>
            <p:cNvPr id="23" name="Text Box 12">
              <a:extLst>
                <a:ext uri="{FF2B5EF4-FFF2-40B4-BE49-F238E27FC236}">
                  <a16:creationId xmlns="" xmlns:a16="http://schemas.microsoft.com/office/drawing/2014/main" id="{826E7AEB-52E2-4BF6-93C3-6B4284F9F278}"/>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latin typeface="Tahoma" pitchFamily="34" charset="0"/>
                  <a:cs typeface="Tahoma" pitchFamily="34" charset="0"/>
                </a:rPr>
                <a:t>Các</a:t>
              </a:r>
              <a:r>
                <a:rPr lang="en-US" sz="2000" b="1" dirty="0">
                  <a:latin typeface="Tahoma" pitchFamily="34" charset="0"/>
                  <a:cs typeface="Tahoma" pitchFamily="34" charset="0"/>
                </a:rPr>
                <a:t> </a:t>
              </a:r>
              <a:r>
                <a:rPr lang="en-US" sz="2000" b="1" dirty="0" err="1">
                  <a:latin typeface="Tahoma" pitchFamily="34" charset="0"/>
                  <a:cs typeface="Tahoma" pitchFamily="34" charset="0"/>
                </a:rPr>
                <a:t>phép</a:t>
              </a:r>
              <a:r>
                <a:rPr lang="en-US" sz="2000" b="1" dirty="0">
                  <a:latin typeface="Tahoma" pitchFamily="34" charset="0"/>
                  <a:cs typeface="Tahoma" pitchFamily="34" charset="0"/>
                </a:rPr>
                <a:t> </a:t>
              </a:r>
              <a:r>
                <a:rPr lang="en-US" sz="2000" b="1" dirty="0" err="1">
                  <a:latin typeface="Tahoma" pitchFamily="34" charset="0"/>
                  <a:cs typeface="Tahoma" pitchFamily="34" charset="0"/>
                </a:rPr>
                <a:t>nối</a:t>
              </a:r>
              <a:r>
                <a:rPr lang="en-US" sz="2000" b="1" dirty="0">
                  <a:latin typeface="Tahoma" pitchFamily="34" charset="0"/>
                  <a:cs typeface="Tahoma" pitchFamily="34" charset="0"/>
                </a:rPr>
                <a:t> - </a:t>
              </a:r>
              <a:r>
                <a:rPr lang="en-US" sz="2000" b="1" dirty="0" err="1">
                  <a:latin typeface="Tahoma" pitchFamily="34" charset="0"/>
                  <a:cs typeface="Tahoma" pitchFamily="34" charset="0"/>
                </a:rPr>
                <a:t>Bảng</a:t>
              </a:r>
              <a:r>
                <a:rPr lang="en-US" sz="2000" b="1" dirty="0">
                  <a:latin typeface="Tahoma" pitchFamily="34" charset="0"/>
                  <a:cs typeface="Tahoma" pitchFamily="34" charset="0"/>
                </a:rPr>
                <a:t> </a:t>
              </a:r>
              <a:r>
                <a:rPr lang="en-US" sz="2000" b="1" dirty="0" err="1">
                  <a:latin typeface="Tahoma" pitchFamily="34" charset="0"/>
                  <a:cs typeface="Tahoma" pitchFamily="34" charset="0"/>
                </a:rPr>
                <a:t>biểu</a:t>
              </a:r>
              <a:r>
                <a:rPr lang="en-US" sz="2000" b="1" dirty="0">
                  <a:latin typeface="Tahoma" pitchFamily="34" charset="0"/>
                  <a:cs typeface="Tahoma" pitchFamily="34" charset="0"/>
                </a:rPr>
                <a:t> </a:t>
              </a:r>
              <a:r>
                <a:rPr lang="en-US" sz="2000" b="1" dirty="0" err="1">
                  <a:latin typeface="Tahoma" pitchFamily="34" charset="0"/>
                  <a:cs typeface="Tahoma" pitchFamily="34" charset="0"/>
                </a:rPr>
                <a:t>thức</a:t>
              </a:r>
              <a:r>
                <a:rPr lang="en-US" sz="2000" b="1" dirty="0">
                  <a:latin typeface="Tahoma" pitchFamily="34" charset="0"/>
                  <a:cs typeface="Tahoma" pitchFamily="34" charset="0"/>
                </a:rPr>
                <a:t> </a:t>
              </a:r>
              <a:r>
                <a:rPr lang="en-US" sz="2000" b="1" dirty="0" err="1">
                  <a:latin typeface="Tahoma" pitchFamily="34" charset="0"/>
                  <a:cs typeface="Tahoma" pitchFamily="34" charset="0"/>
                </a:rPr>
                <a:t>chung</a:t>
              </a:r>
              <a:endParaRPr lang="en-US" sz="2000" b="1" dirty="0">
                <a:latin typeface="Tahoma" pitchFamily="34" charset="0"/>
                <a:cs typeface="Tahoma" pitchFamily="34" charset="0"/>
              </a:endParaRPr>
            </a:p>
          </p:txBody>
        </p:sp>
        <p:grpSp>
          <p:nvGrpSpPr>
            <p:cNvPr id="24" name="Group 28">
              <a:extLst>
                <a:ext uri="{FF2B5EF4-FFF2-40B4-BE49-F238E27FC236}">
                  <a16:creationId xmlns="" xmlns:a16="http://schemas.microsoft.com/office/drawing/2014/main" id="{48233CC2-86EF-4F05-ADA2-3FAF2941CCD3}"/>
                </a:ext>
              </a:extLst>
            </p:cNvPr>
            <p:cNvGrpSpPr>
              <a:grpSpLocks/>
            </p:cNvGrpSpPr>
            <p:nvPr/>
          </p:nvGrpSpPr>
          <p:grpSpPr bwMode="auto">
            <a:xfrm>
              <a:off x="762000" y="1905000"/>
              <a:ext cx="548640" cy="475488"/>
              <a:chOff x="1110" y="2656"/>
              <a:chExt cx="1549" cy="1351"/>
            </a:xfrm>
          </p:grpSpPr>
          <p:sp>
            <p:nvSpPr>
              <p:cNvPr id="26" name="AutoShape 4">
                <a:extLst>
                  <a:ext uri="{FF2B5EF4-FFF2-40B4-BE49-F238E27FC236}">
                    <a16:creationId xmlns="" xmlns:a16="http://schemas.microsoft.com/office/drawing/2014/main" id="{0A8CAFC6-CE1F-4C66-BB24-F8D7CEDD4DF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7" name="AutoShape 5">
                <a:extLst>
                  <a:ext uri="{FF2B5EF4-FFF2-40B4-BE49-F238E27FC236}">
                    <a16:creationId xmlns="" xmlns:a16="http://schemas.microsoft.com/office/drawing/2014/main" id="{B62218A0-F7EE-417A-A956-9DED5423E33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28" name="AutoShape 6">
                <a:extLst>
                  <a:ext uri="{FF2B5EF4-FFF2-40B4-BE49-F238E27FC236}">
                    <a16:creationId xmlns="" xmlns:a16="http://schemas.microsoft.com/office/drawing/2014/main" id="{85B626AE-FBC7-42BA-92A0-4AC1147D5AB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3</a:t>
                </a:r>
              </a:p>
            </p:txBody>
          </p:sp>
        </p:grpSp>
        <p:sp>
          <p:nvSpPr>
            <p:cNvPr id="25" name="Line 11">
              <a:extLst>
                <a:ext uri="{FF2B5EF4-FFF2-40B4-BE49-F238E27FC236}">
                  <a16:creationId xmlns="" xmlns:a16="http://schemas.microsoft.com/office/drawing/2014/main" id="{52E9762E-6A23-4915-8C53-2AF2BA142F3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9" name="Group 70">
            <a:extLst>
              <a:ext uri="{FF2B5EF4-FFF2-40B4-BE49-F238E27FC236}">
                <a16:creationId xmlns="" xmlns:a16="http://schemas.microsoft.com/office/drawing/2014/main" id="{D8A3270F-7210-4A2F-9A6F-8A63F23DE4B0}"/>
              </a:ext>
            </a:extLst>
          </p:cNvPr>
          <p:cNvGrpSpPr>
            <a:grpSpLocks/>
          </p:cNvGrpSpPr>
          <p:nvPr/>
        </p:nvGrpSpPr>
        <p:grpSpPr bwMode="auto">
          <a:xfrm>
            <a:off x="685800" y="3257550"/>
            <a:ext cx="7543800" cy="476250"/>
            <a:chOff x="762000" y="1905000"/>
            <a:chExt cx="7543800" cy="475488"/>
          </a:xfrm>
        </p:grpSpPr>
        <p:sp>
          <p:nvSpPr>
            <p:cNvPr id="30" name="Text Box 12">
              <a:extLst>
                <a:ext uri="{FF2B5EF4-FFF2-40B4-BE49-F238E27FC236}">
                  <a16:creationId xmlns="" xmlns:a16="http://schemas.microsoft.com/office/drawing/2014/main" id="{63BC95EA-2E96-4CE0-AAE0-65D677D68164}"/>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latin typeface="Tahoma" pitchFamily="34" charset="0"/>
                  <a:cs typeface="Tahoma" pitchFamily="34" charset="0"/>
                </a:rPr>
                <a:t>Toán</a:t>
              </a:r>
              <a:r>
                <a:rPr lang="en-US" sz="2000" b="1" dirty="0">
                  <a:latin typeface="Tahoma" pitchFamily="34" charset="0"/>
                  <a:cs typeface="Tahoma" pitchFamily="34" charset="0"/>
                </a:rPr>
                <a:t> </a:t>
              </a:r>
              <a:r>
                <a:rPr lang="en-US" sz="2000" b="1" dirty="0" err="1">
                  <a:latin typeface="Tahoma" pitchFamily="34" charset="0"/>
                  <a:cs typeface="Tahoma" pitchFamily="34" charset="0"/>
                </a:rPr>
                <a:t>tử</a:t>
              </a:r>
              <a:r>
                <a:rPr lang="en-US" sz="2000" b="1" dirty="0">
                  <a:latin typeface="Tahoma" pitchFamily="34" charset="0"/>
                  <a:cs typeface="Tahoma" pitchFamily="34" charset="0"/>
                </a:rPr>
                <a:t> PIVOT, UNPIVOT, OUTPUT</a:t>
              </a:r>
            </a:p>
          </p:txBody>
        </p:sp>
        <p:grpSp>
          <p:nvGrpSpPr>
            <p:cNvPr id="31" name="Group 28">
              <a:extLst>
                <a:ext uri="{FF2B5EF4-FFF2-40B4-BE49-F238E27FC236}">
                  <a16:creationId xmlns="" xmlns:a16="http://schemas.microsoft.com/office/drawing/2014/main" id="{A2C2C134-099A-43EA-BEEC-BDF0EF3BABE8}"/>
                </a:ext>
              </a:extLst>
            </p:cNvPr>
            <p:cNvGrpSpPr>
              <a:grpSpLocks/>
            </p:cNvGrpSpPr>
            <p:nvPr/>
          </p:nvGrpSpPr>
          <p:grpSpPr bwMode="auto">
            <a:xfrm>
              <a:off x="762000" y="1905000"/>
              <a:ext cx="548640" cy="475488"/>
              <a:chOff x="1110" y="2656"/>
              <a:chExt cx="1549" cy="1351"/>
            </a:xfrm>
          </p:grpSpPr>
          <p:sp>
            <p:nvSpPr>
              <p:cNvPr id="33" name="AutoShape 4">
                <a:extLst>
                  <a:ext uri="{FF2B5EF4-FFF2-40B4-BE49-F238E27FC236}">
                    <a16:creationId xmlns="" xmlns:a16="http://schemas.microsoft.com/office/drawing/2014/main" id="{C516C8FB-BDE8-431C-8175-86673FA81ADE}"/>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4" name="AutoShape 5">
                <a:extLst>
                  <a:ext uri="{FF2B5EF4-FFF2-40B4-BE49-F238E27FC236}">
                    <a16:creationId xmlns="" xmlns:a16="http://schemas.microsoft.com/office/drawing/2014/main" id="{F6B83C26-44BC-4F0F-A959-9174CF412A16}"/>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35" name="AutoShape 6">
                <a:extLst>
                  <a:ext uri="{FF2B5EF4-FFF2-40B4-BE49-F238E27FC236}">
                    <a16:creationId xmlns="" xmlns:a16="http://schemas.microsoft.com/office/drawing/2014/main" id="{F4AF4F38-887D-4FBA-A3CF-480CBBADC00A}"/>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4</a:t>
                </a:r>
              </a:p>
            </p:txBody>
          </p:sp>
        </p:grpSp>
        <p:sp>
          <p:nvSpPr>
            <p:cNvPr id="32" name="Line 11">
              <a:extLst>
                <a:ext uri="{FF2B5EF4-FFF2-40B4-BE49-F238E27FC236}">
                  <a16:creationId xmlns="" xmlns:a16="http://schemas.microsoft.com/office/drawing/2014/main" id="{1F570808-BC30-4FEE-A70C-2468E772101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6" name="Group 70">
            <a:extLst>
              <a:ext uri="{FF2B5EF4-FFF2-40B4-BE49-F238E27FC236}">
                <a16:creationId xmlns="" xmlns:a16="http://schemas.microsoft.com/office/drawing/2014/main" id="{C541F7AE-C29D-4D83-83EC-5097576DD836}"/>
              </a:ext>
            </a:extLst>
          </p:cNvPr>
          <p:cNvGrpSpPr>
            <a:grpSpLocks/>
          </p:cNvGrpSpPr>
          <p:nvPr/>
        </p:nvGrpSpPr>
        <p:grpSpPr bwMode="auto">
          <a:xfrm>
            <a:off x="685800" y="3943350"/>
            <a:ext cx="7543800" cy="476250"/>
            <a:chOff x="762000" y="1905000"/>
            <a:chExt cx="7543800" cy="475488"/>
          </a:xfrm>
        </p:grpSpPr>
        <p:sp>
          <p:nvSpPr>
            <p:cNvPr id="37" name="Text Box 12">
              <a:extLst>
                <a:ext uri="{FF2B5EF4-FFF2-40B4-BE49-F238E27FC236}">
                  <a16:creationId xmlns="" xmlns:a16="http://schemas.microsoft.com/office/drawing/2014/main" id="{3055AA74-BACF-4700-B426-A32FB6C8904F}"/>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latin typeface="Tahoma" pitchFamily="34" charset="0"/>
                  <a:cs typeface="Tahoma" pitchFamily="34" charset="0"/>
                </a:rPr>
                <a:t>Thống</a:t>
              </a:r>
              <a:r>
                <a:rPr lang="en-US" sz="2000" b="1" dirty="0">
                  <a:latin typeface="Tahoma" pitchFamily="34" charset="0"/>
                  <a:cs typeface="Tahoma" pitchFamily="34" charset="0"/>
                </a:rPr>
                <a:t> </a:t>
              </a:r>
              <a:r>
                <a:rPr lang="en-US" sz="2000" b="1" dirty="0" err="1">
                  <a:latin typeface="Tahoma" pitchFamily="34" charset="0"/>
                  <a:cs typeface="Tahoma" pitchFamily="34" charset="0"/>
                </a:rPr>
                <a:t>kê</a:t>
              </a:r>
              <a:r>
                <a:rPr lang="en-US" sz="2000" b="1" dirty="0">
                  <a:latin typeface="Tahoma" pitchFamily="34" charset="0"/>
                  <a:cs typeface="Tahoma" pitchFamily="34" charset="0"/>
                </a:rPr>
                <a:t>, </a:t>
              </a:r>
              <a:r>
                <a:rPr lang="en-US" sz="2000" b="1" dirty="0" err="1">
                  <a:latin typeface="Tahoma" pitchFamily="34" charset="0"/>
                  <a:cs typeface="Tahoma" pitchFamily="34" charset="0"/>
                </a:rPr>
                <a:t>phân</a:t>
              </a:r>
              <a:r>
                <a:rPr lang="en-US" sz="2000" b="1" dirty="0">
                  <a:latin typeface="Tahoma" pitchFamily="34" charset="0"/>
                  <a:cs typeface="Tahoma" pitchFamily="34" charset="0"/>
                </a:rPr>
                <a:t> </a:t>
              </a:r>
              <a:r>
                <a:rPr lang="en-US" sz="2000" b="1" dirty="0" err="1">
                  <a:latin typeface="Tahoma" pitchFamily="34" charset="0"/>
                  <a:cs typeface="Tahoma" pitchFamily="34" charset="0"/>
                </a:rPr>
                <a:t>hạng</a:t>
              </a:r>
              <a:r>
                <a:rPr lang="en-US" sz="2000" b="1" dirty="0">
                  <a:latin typeface="Tahoma" pitchFamily="34" charset="0"/>
                  <a:cs typeface="Tahoma" pitchFamily="34" charset="0"/>
                </a:rPr>
                <a:t> </a:t>
              </a:r>
              <a:r>
                <a:rPr lang="en-US" sz="2000" b="1" dirty="0" err="1">
                  <a:latin typeface="Tahoma" pitchFamily="34" charset="0"/>
                  <a:cs typeface="Tahoma" pitchFamily="34" charset="0"/>
                </a:rPr>
                <a:t>dữ</a:t>
              </a:r>
              <a:r>
                <a:rPr lang="en-US" sz="2000" b="1" dirty="0">
                  <a:latin typeface="Tahoma" pitchFamily="34" charset="0"/>
                  <a:cs typeface="Tahoma" pitchFamily="34" charset="0"/>
                </a:rPr>
                <a:t> </a:t>
              </a:r>
              <a:r>
                <a:rPr lang="en-US" sz="2000" b="1" dirty="0" err="1">
                  <a:latin typeface="Tahoma" pitchFamily="34" charset="0"/>
                  <a:cs typeface="Tahoma" pitchFamily="34" charset="0"/>
                </a:rPr>
                <a:t>liệu</a:t>
              </a:r>
              <a:r>
                <a:rPr lang="en-US" sz="2000" b="1" dirty="0">
                  <a:latin typeface="Tahoma" pitchFamily="34" charset="0"/>
                  <a:cs typeface="Tahoma" pitchFamily="34" charset="0"/>
                </a:rPr>
                <a:t>, </a:t>
              </a:r>
              <a:r>
                <a:rPr lang="en-US" sz="2000" b="1" dirty="0" err="1">
                  <a:latin typeface="Tahoma" pitchFamily="34" charset="0"/>
                  <a:cs typeface="Tahoma" pitchFamily="34" charset="0"/>
                </a:rPr>
                <a:t>một</a:t>
              </a:r>
              <a:r>
                <a:rPr lang="en-US" sz="2000" b="1" dirty="0">
                  <a:latin typeface="Tahoma" pitchFamily="34" charset="0"/>
                  <a:cs typeface="Tahoma" pitchFamily="34" charset="0"/>
                </a:rPr>
                <a:t> </a:t>
              </a:r>
              <a:r>
                <a:rPr lang="en-US" sz="2000" b="1" dirty="0" err="1">
                  <a:latin typeface="Tahoma" pitchFamily="34" charset="0"/>
                  <a:cs typeface="Tahoma" pitchFamily="34" charset="0"/>
                </a:rPr>
                <a:t>số</a:t>
              </a:r>
              <a:r>
                <a:rPr lang="en-US" sz="2000" b="1" dirty="0">
                  <a:latin typeface="Tahoma" pitchFamily="34" charset="0"/>
                  <a:cs typeface="Tahoma" pitchFamily="34" charset="0"/>
                </a:rPr>
                <a:t> </a:t>
              </a:r>
              <a:r>
                <a:rPr lang="en-US" sz="2000" b="1" dirty="0" err="1">
                  <a:latin typeface="Tahoma" pitchFamily="34" charset="0"/>
                  <a:cs typeface="Tahoma" pitchFamily="34" charset="0"/>
                </a:rPr>
                <a:t>hàm</a:t>
              </a:r>
              <a:r>
                <a:rPr lang="en-US" sz="2000" b="1" dirty="0">
                  <a:latin typeface="Tahoma" pitchFamily="34" charset="0"/>
                  <a:cs typeface="Tahoma" pitchFamily="34" charset="0"/>
                </a:rPr>
                <a:t> </a:t>
              </a:r>
              <a:r>
                <a:rPr lang="en-US" sz="2000" b="1" dirty="0" err="1">
                  <a:latin typeface="Tahoma" pitchFamily="34" charset="0"/>
                  <a:cs typeface="Tahoma" pitchFamily="34" charset="0"/>
                </a:rPr>
                <a:t>cơ</a:t>
              </a:r>
              <a:r>
                <a:rPr lang="en-US" sz="2000" b="1" dirty="0">
                  <a:latin typeface="Tahoma" pitchFamily="34" charset="0"/>
                  <a:cs typeface="Tahoma" pitchFamily="34" charset="0"/>
                </a:rPr>
                <a:t> </a:t>
              </a:r>
              <a:r>
                <a:rPr lang="en-US" sz="2000" b="1" dirty="0" err="1">
                  <a:latin typeface="Tahoma" pitchFamily="34" charset="0"/>
                  <a:cs typeface="Tahoma" pitchFamily="34" charset="0"/>
                </a:rPr>
                <a:t>bản</a:t>
              </a:r>
              <a:endParaRPr lang="en-US" sz="2000" b="1" dirty="0">
                <a:latin typeface="Tahoma" pitchFamily="34" charset="0"/>
                <a:cs typeface="Tahoma" pitchFamily="34" charset="0"/>
              </a:endParaRPr>
            </a:p>
          </p:txBody>
        </p:sp>
        <p:grpSp>
          <p:nvGrpSpPr>
            <p:cNvPr id="38" name="Group 28">
              <a:extLst>
                <a:ext uri="{FF2B5EF4-FFF2-40B4-BE49-F238E27FC236}">
                  <a16:creationId xmlns="" xmlns:a16="http://schemas.microsoft.com/office/drawing/2014/main" id="{C0F60A22-058B-4285-9D88-70EDE3836F51}"/>
                </a:ext>
              </a:extLst>
            </p:cNvPr>
            <p:cNvGrpSpPr>
              <a:grpSpLocks/>
            </p:cNvGrpSpPr>
            <p:nvPr/>
          </p:nvGrpSpPr>
          <p:grpSpPr bwMode="auto">
            <a:xfrm>
              <a:off x="762000" y="1905000"/>
              <a:ext cx="548640" cy="475488"/>
              <a:chOff x="1110" y="2656"/>
              <a:chExt cx="1549" cy="1351"/>
            </a:xfrm>
          </p:grpSpPr>
          <p:sp>
            <p:nvSpPr>
              <p:cNvPr id="40" name="AutoShape 4">
                <a:extLst>
                  <a:ext uri="{FF2B5EF4-FFF2-40B4-BE49-F238E27FC236}">
                    <a16:creationId xmlns="" xmlns:a16="http://schemas.microsoft.com/office/drawing/2014/main" id="{C905FEBE-7BB0-4034-BDBF-D74B9DE456F6}"/>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1" name="AutoShape 5">
                <a:extLst>
                  <a:ext uri="{FF2B5EF4-FFF2-40B4-BE49-F238E27FC236}">
                    <a16:creationId xmlns="" xmlns:a16="http://schemas.microsoft.com/office/drawing/2014/main" id="{BDBCC363-A9B3-4DBC-9EC7-1C2BB382BB4A}"/>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42" name="AutoShape 6">
                <a:extLst>
                  <a:ext uri="{FF2B5EF4-FFF2-40B4-BE49-F238E27FC236}">
                    <a16:creationId xmlns="" xmlns:a16="http://schemas.microsoft.com/office/drawing/2014/main" id="{83B6100A-3549-4E95-9325-824EE80D269E}"/>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5</a:t>
                </a:r>
              </a:p>
            </p:txBody>
          </p:sp>
        </p:grpSp>
        <p:sp>
          <p:nvSpPr>
            <p:cNvPr id="39" name="Line 11">
              <a:extLst>
                <a:ext uri="{FF2B5EF4-FFF2-40B4-BE49-F238E27FC236}">
                  <a16:creationId xmlns="" xmlns:a16="http://schemas.microsoft.com/office/drawing/2014/main" id="{5F47E4E0-D85C-4F59-A424-CDFB1FB736C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 name="Group 70">
            <a:extLst>
              <a:ext uri="{FF2B5EF4-FFF2-40B4-BE49-F238E27FC236}">
                <a16:creationId xmlns="" xmlns:a16="http://schemas.microsoft.com/office/drawing/2014/main" id="{6E7DD59A-7148-402E-9B9F-CC42B01B0663}"/>
              </a:ext>
            </a:extLst>
          </p:cNvPr>
          <p:cNvGrpSpPr>
            <a:grpSpLocks/>
          </p:cNvGrpSpPr>
          <p:nvPr/>
        </p:nvGrpSpPr>
        <p:grpSpPr bwMode="auto">
          <a:xfrm>
            <a:off x="685800" y="4648200"/>
            <a:ext cx="7543800" cy="476250"/>
            <a:chOff x="762000" y="1905000"/>
            <a:chExt cx="7543800" cy="475488"/>
          </a:xfrm>
        </p:grpSpPr>
        <p:sp>
          <p:nvSpPr>
            <p:cNvPr id="44" name="Text Box 12">
              <a:extLst>
                <a:ext uri="{FF2B5EF4-FFF2-40B4-BE49-F238E27FC236}">
                  <a16:creationId xmlns="" xmlns:a16="http://schemas.microsoft.com/office/drawing/2014/main" id="{D7D89838-EC66-4A72-B600-8B6B03240B1C}"/>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latin typeface="Tahoma" pitchFamily="34" charset="0"/>
                  <a:cs typeface="Tahoma" pitchFamily="34" charset="0"/>
                </a:rPr>
                <a:t>Trắc nghiệm kiến thức</a:t>
              </a:r>
            </a:p>
          </p:txBody>
        </p:sp>
        <p:grpSp>
          <p:nvGrpSpPr>
            <p:cNvPr id="45" name="Group 28">
              <a:extLst>
                <a:ext uri="{FF2B5EF4-FFF2-40B4-BE49-F238E27FC236}">
                  <a16:creationId xmlns="" xmlns:a16="http://schemas.microsoft.com/office/drawing/2014/main" id="{A989228B-8D52-420B-8ED9-EB56AD1F6CE7}"/>
                </a:ext>
              </a:extLst>
            </p:cNvPr>
            <p:cNvGrpSpPr>
              <a:grpSpLocks/>
            </p:cNvGrpSpPr>
            <p:nvPr/>
          </p:nvGrpSpPr>
          <p:grpSpPr bwMode="auto">
            <a:xfrm>
              <a:off x="762000" y="1905000"/>
              <a:ext cx="548640" cy="475488"/>
              <a:chOff x="1110" y="2656"/>
              <a:chExt cx="1549" cy="1351"/>
            </a:xfrm>
          </p:grpSpPr>
          <p:sp>
            <p:nvSpPr>
              <p:cNvPr id="47" name="AutoShape 4">
                <a:extLst>
                  <a:ext uri="{FF2B5EF4-FFF2-40B4-BE49-F238E27FC236}">
                    <a16:creationId xmlns="" xmlns:a16="http://schemas.microsoft.com/office/drawing/2014/main" id="{EF7C81D2-62A1-4DE1-B973-619927A06A09}"/>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8" name="AutoShape 5">
                <a:extLst>
                  <a:ext uri="{FF2B5EF4-FFF2-40B4-BE49-F238E27FC236}">
                    <a16:creationId xmlns="" xmlns:a16="http://schemas.microsoft.com/office/drawing/2014/main" id="{3F47E9AF-49E6-4A26-9067-810CFACBF18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49" name="AutoShape 6">
                <a:extLst>
                  <a:ext uri="{FF2B5EF4-FFF2-40B4-BE49-F238E27FC236}">
                    <a16:creationId xmlns="" xmlns:a16="http://schemas.microsoft.com/office/drawing/2014/main" id="{E55DBFF0-3A2E-4D7F-A329-AE356731CF66}"/>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46" name="Line 11">
              <a:extLst>
                <a:ext uri="{FF2B5EF4-FFF2-40B4-BE49-F238E27FC236}">
                  <a16:creationId xmlns="" xmlns:a16="http://schemas.microsoft.com/office/drawing/2014/main" id="{93876918-C02B-4C41-9AC7-F4C8F327B64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0" name="Group 33">
            <a:extLst>
              <a:ext uri="{FF2B5EF4-FFF2-40B4-BE49-F238E27FC236}">
                <a16:creationId xmlns="" xmlns:a16="http://schemas.microsoft.com/office/drawing/2014/main" id="{DA537F8E-3D0C-4E9D-9558-CD83424FB14C}"/>
              </a:ext>
            </a:extLst>
          </p:cNvPr>
          <p:cNvGrpSpPr>
            <a:grpSpLocks/>
          </p:cNvGrpSpPr>
          <p:nvPr/>
        </p:nvGrpSpPr>
        <p:grpSpPr bwMode="auto">
          <a:xfrm>
            <a:off x="685800" y="5407492"/>
            <a:ext cx="7543800" cy="476250"/>
            <a:chOff x="762000" y="1905000"/>
            <a:chExt cx="7543800" cy="475488"/>
          </a:xfrm>
        </p:grpSpPr>
        <p:sp>
          <p:nvSpPr>
            <p:cNvPr id="51" name="Text Box 12">
              <a:extLst>
                <a:ext uri="{FF2B5EF4-FFF2-40B4-BE49-F238E27FC236}">
                  <a16:creationId xmlns="" xmlns:a16="http://schemas.microsoft.com/office/drawing/2014/main" id="{0D15675D-D7FC-4CF3-A7BC-E370448EBA6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latin typeface="Tahoma" pitchFamily="34" charset="0"/>
                  <a:cs typeface="Tahoma" pitchFamily="34" charset="0"/>
                </a:rPr>
                <a:t>Tổng kết bài học</a:t>
              </a:r>
            </a:p>
          </p:txBody>
        </p:sp>
        <p:grpSp>
          <p:nvGrpSpPr>
            <p:cNvPr id="52" name="Group 35">
              <a:extLst>
                <a:ext uri="{FF2B5EF4-FFF2-40B4-BE49-F238E27FC236}">
                  <a16:creationId xmlns="" xmlns:a16="http://schemas.microsoft.com/office/drawing/2014/main" id="{F206C097-BEDC-4566-BB44-C045232FDA52}"/>
                </a:ext>
              </a:extLst>
            </p:cNvPr>
            <p:cNvGrpSpPr>
              <a:grpSpLocks/>
            </p:cNvGrpSpPr>
            <p:nvPr/>
          </p:nvGrpSpPr>
          <p:grpSpPr bwMode="auto">
            <a:xfrm>
              <a:off x="762000" y="1905000"/>
              <a:ext cx="548640" cy="475488"/>
              <a:chOff x="1110" y="2656"/>
              <a:chExt cx="1549" cy="1351"/>
            </a:xfrm>
          </p:grpSpPr>
          <p:sp>
            <p:nvSpPr>
              <p:cNvPr id="54" name="AutoShape 4">
                <a:extLst>
                  <a:ext uri="{FF2B5EF4-FFF2-40B4-BE49-F238E27FC236}">
                    <a16:creationId xmlns="" xmlns:a16="http://schemas.microsoft.com/office/drawing/2014/main" id="{4BC35FEF-433D-4FFC-800D-3C355230ABD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5" name="AutoShape 5">
                <a:extLst>
                  <a:ext uri="{FF2B5EF4-FFF2-40B4-BE49-F238E27FC236}">
                    <a16:creationId xmlns="" xmlns:a16="http://schemas.microsoft.com/office/drawing/2014/main" id="{58A8DAD8-822C-43EC-913D-3B971674387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56" name="AutoShape 6">
                <a:extLst>
                  <a:ext uri="{FF2B5EF4-FFF2-40B4-BE49-F238E27FC236}">
                    <a16:creationId xmlns="" xmlns:a16="http://schemas.microsoft.com/office/drawing/2014/main" id="{A3A2B1F7-F874-4A34-9B1D-4B44696889BF}"/>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7</a:t>
                </a:r>
              </a:p>
            </p:txBody>
          </p:sp>
        </p:grpSp>
        <p:sp>
          <p:nvSpPr>
            <p:cNvPr id="53" name="Line 11">
              <a:extLst>
                <a:ext uri="{FF2B5EF4-FFF2-40B4-BE49-F238E27FC236}">
                  <a16:creationId xmlns="" xmlns:a16="http://schemas.microsoft.com/office/drawing/2014/main" id="{3FD0150E-F2C6-4ADE-B69C-FE6855BBE5D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3328787903"/>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6D4C4F9-E1E2-41D2-8ACC-CAFCF150F222}"/>
              </a:ext>
            </a:extLst>
          </p:cNvPr>
          <p:cNvSpPr>
            <a:spLocks noGrp="1"/>
          </p:cNvSpPr>
          <p:nvPr>
            <p:ph type="title"/>
          </p:nvPr>
        </p:nvSpPr>
        <p:spPr/>
        <p:txBody>
          <a:bodyPr/>
          <a:lstStyle/>
          <a:p>
            <a:r>
              <a:rPr lang="en-US" dirty="0"/>
              <a:t>3. </a:t>
            </a:r>
            <a:r>
              <a:rPr lang="en-US" dirty="0" err="1"/>
              <a:t>Các</a:t>
            </a:r>
            <a:r>
              <a:rPr lang="en-US" dirty="0"/>
              <a:t> </a:t>
            </a:r>
            <a:r>
              <a:rPr lang="en-US" dirty="0" err="1"/>
              <a:t>phép</a:t>
            </a:r>
            <a:r>
              <a:rPr lang="en-US" dirty="0"/>
              <a:t> </a:t>
            </a:r>
            <a:r>
              <a:rPr lang="en-US" dirty="0" err="1"/>
              <a:t>nối</a:t>
            </a:r>
            <a:r>
              <a:rPr lang="en-US" dirty="0"/>
              <a:t> – </a:t>
            </a:r>
            <a:r>
              <a:rPr lang="en-US" dirty="0" err="1"/>
              <a:t>Bảng</a:t>
            </a:r>
            <a:r>
              <a:rPr lang="en-US" dirty="0"/>
              <a:t> </a:t>
            </a:r>
            <a:r>
              <a:rPr lang="en-US" dirty="0" err="1"/>
              <a:t>biểu</a:t>
            </a:r>
            <a:r>
              <a:rPr lang="en-US" dirty="0"/>
              <a:t> </a:t>
            </a:r>
            <a:r>
              <a:rPr lang="en-US" dirty="0" err="1"/>
              <a:t>thức</a:t>
            </a:r>
            <a:r>
              <a:rPr lang="en-US" dirty="0"/>
              <a:t> </a:t>
            </a:r>
            <a:r>
              <a:rPr lang="en-US" dirty="0" err="1"/>
              <a:t>chung</a:t>
            </a:r>
            <a:endParaRPr lang="en-US" dirty="0"/>
          </a:p>
        </p:txBody>
      </p:sp>
      <p:sp>
        <p:nvSpPr>
          <p:cNvPr id="7" name="Text Placeholder 6">
            <a:extLst>
              <a:ext uri="{FF2B5EF4-FFF2-40B4-BE49-F238E27FC236}">
                <a16:creationId xmlns="" xmlns:a16="http://schemas.microsoft.com/office/drawing/2014/main" id="{32F2F3F2-9314-4B7A-AB84-D3F4040989CC}"/>
              </a:ext>
            </a:extLst>
          </p:cNvPr>
          <p:cNvSpPr>
            <a:spLocks noGrp="1"/>
          </p:cNvSpPr>
          <p:nvPr>
            <p:ph type="body" idx="1"/>
          </p:nvPr>
        </p:nvSpPr>
        <p:spPr/>
        <p:txBody>
          <a:bodyPr/>
          <a:lstStyle/>
          <a:p>
            <a:r>
              <a:rPr lang="en-US" dirty="0" err="1"/>
              <a:t>Truy</a:t>
            </a:r>
            <a:r>
              <a:rPr lang="en-US" dirty="0"/>
              <a:t> </a:t>
            </a:r>
            <a:r>
              <a:rPr lang="en-US" dirty="0" err="1"/>
              <a:t>vấn</a:t>
            </a:r>
            <a:r>
              <a:rPr lang="en-US" dirty="0"/>
              <a:t> Cross tab </a:t>
            </a:r>
          </a:p>
        </p:txBody>
      </p:sp>
      <p:sp>
        <p:nvSpPr>
          <p:cNvPr id="2" name="Content Placeholder 1">
            <a:extLst>
              <a:ext uri="{FF2B5EF4-FFF2-40B4-BE49-F238E27FC236}">
                <a16:creationId xmlns="" xmlns:a16="http://schemas.microsoft.com/office/drawing/2014/main" id="{385CB35E-A2FE-465A-AE59-FAD53270E585}"/>
              </a:ext>
            </a:extLst>
          </p:cNvPr>
          <p:cNvSpPr>
            <a:spLocks noGrp="1"/>
          </p:cNvSpPr>
          <p:nvPr>
            <p:ph sz="half" idx="2"/>
          </p:nvPr>
        </p:nvSpPr>
        <p:spPr>
          <a:xfrm>
            <a:off x="457200" y="1371600"/>
            <a:ext cx="8382000" cy="5105400"/>
          </a:xfrm>
        </p:spPr>
        <p:txBody>
          <a:bodyPr>
            <a:noAutofit/>
          </a:bodyPr>
          <a:lstStyle/>
          <a:p>
            <a:pPr marL="400050" lvl="1" indent="0" algn="just">
              <a:lnSpc>
                <a:spcPct val="130000"/>
              </a:lnSpc>
              <a:buNone/>
            </a:pPr>
            <a:r>
              <a:rPr lang="en-US" sz="2400" b="1" dirty="0" err="1"/>
              <a:t>Yêu</a:t>
            </a:r>
            <a:r>
              <a:rPr lang="en-US" sz="2400" b="1" dirty="0"/>
              <a:t> </a:t>
            </a:r>
            <a:r>
              <a:rPr lang="en-US" sz="2400" b="1" dirty="0" err="1"/>
              <a:t>cầu</a:t>
            </a:r>
            <a:endParaRPr lang="en-US" sz="2400" b="1" dirty="0"/>
          </a:p>
          <a:p>
            <a:pPr marL="400050" lvl="1" indent="0" algn="just">
              <a:lnSpc>
                <a:spcPct val="130000"/>
              </a:lnSpc>
              <a:buNone/>
            </a:pPr>
            <a:r>
              <a:rPr lang="en-US" sz="2400" dirty="0" err="1"/>
              <a:t>Thống</a:t>
            </a:r>
            <a:r>
              <a:rPr lang="en-US" sz="2400" dirty="0"/>
              <a:t> </a:t>
            </a:r>
            <a:r>
              <a:rPr lang="en-US" sz="2400" dirty="0" err="1"/>
              <a:t>kê</a:t>
            </a:r>
            <a:r>
              <a:rPr lang="en-US" sz="2400" dirty="0"/>
              <a:t> </a:t>
            </a:r>
            <a:r>
              <a:rPr lang="en-US" sz="2400" dirty="0" err="1"/>
              <a:t>số</a:t>
            </a:r>
            <a:r>
              <a:rPr lang="en-US" sz="2400" dirty="0"/>
              <a:t> </a:t>
            </a:r>
            <a:r>
              <a:rPr lang="en-US" sz="2400" dirty="0" err="1"/>
              <a:t>lượt</a:t>
            </a:r>
            <a:r>
              <a:rPr lang="en-US" sz="2400" dirty="0"/>
              <a:t> </a:t>
            </a:r>
            <a:r>
              <a:rPr lang="en-US" sz="2400" dirty="0" err="1"/>
              <a:t>sinh</a:t>
            </a:r>
            <a:r>
              <a:rPr lang="en-US" sz="2400" dirty="0"/>
              <a:t> </a:t>
            </a:r>
            <a:r>
              <a:rPr lang="en-US" sz="2400" dirty="0" err="1"/>
              <a:t>viên</a:t>
            </a:r>
            <a:r>
              <a:rPr lang="en-US" sz="2400" dirty="0"/>
              <a:t> </a:t>
            </a:r>
            <a:r>
              <a:rPr lang="en-US" sz="2400" dirty="0" err="1"/>
              <a:t>bị</a:t>
            </a:r>
            <a:r>
              <a:rPr lang="en-US" sz="2400" dirty="0"/>
              <a:t> </a:t>
            </a:r>
            <a:r>
              <a:rPr lang="en-US" sz="2400" dirty="0" err="1"/>
              <a:t>trượt</a:t>
            </a:r>
            <a:r>
              <a:rPr lang="en-US" sz="2400" dirty="0"/>
              <a:t> (</a:t>
            </a:r>
            <a:r>
              <a:rPr lang="en-US" sz="2400" dirty="0" err="1"/>
              <a:t>có</a:t>
            </a:r>
            <a:r>
              <a:rPr lang="en-US" sz="2400" dirty="0"/>
              <a:t> </a:t>
            </a:r>
            <a:r>
              <a:rPr lang="en-US" sz="2400" dirty="0" err="1"/>
              <a:t>điểm</a:t>
            </a:r>
            <a:r>
              <a:rPr lang="en-US" sz="2400" dirty="0"/>
              <a:t> </a:t>
            </a:r>
            <a:r>
              <a:rPr lang="en-US" sz="2400" dirty="0" err="1"/>
              <a:t>lần</a:t>
            </a:r>
            <a:r>
              <a:rPr lang="en-US" sz="2400" dirty="0"/>
              <a:t> 1 &lt;5) </a:t>
            </a:r>
            <a:r>
              <a:rPr lang="en-US" sz="2400" dirty="0" err="1"/>
              <a:t>của</a:t>
            </a:r>
            <a:r>
              <a:rPr lang="en-US" sz="2400" dirty="0"/>
              <a:t> </a:t>
            </a:r>
            <a:r>
              <a:rPr lang="en-US" sz="2400" dirty="0" err="1"/>
              <a:t>từng</a:t>
            </a:r>
            <a:r>
              <a:rPr lang="en-US" sz="2400" dirty="0"/>
              <a:t> </a:t>
            </a:r>
            <a:r>
              <a:rPr lang="en-US" sz="2400" dirty="0" err="1"/>
              <a:t>lớp</a:t>
            </a:r>
            <a:r>
              <a:rPr lang="en-US" sz="2400" dirty="0"/>
              <a:t> </a:t>
            </a:r>
            <a:r>
              <a:rPr lang="en-US" sz="2400" dirty="0" err="1"/>
              <a:t>trong</a:t>
            </a:r>
            <a:r>
              <a:rPr lang="en-US" sz="2400" dirty="0"/>
              <a:t> </a:t>
            </a:r>
            <a:r>
              <a:rPr lang="en-US" sz="2400" dirty="0" err="1"/>
              <a:t>từng</a:t>
            </a:r>
            <a:r>
              <a:rPr lang="en-US" sz="2400" dirty="0"/>
              <a:t> </a:t>
            </a:r>
            <a:r>
              <a:rPr lang="en-US" sz="2400" dirty="0" err="1"/>
              <a:t>học</a:t>
            </a:r>
            <a:r>
              <a:rPr lang="en-US" sz="2400" dirty="0"/>
              <a:t> </a:t>
            </a:r>
            <a:r>
              <a:rPr lang="en-US" sz="2400" dirty="0" err="1"/>
              <a:t>kỳ</a:t>
            </a:r>
            <a:r>
              <a:rPr lang="en-US" sz="2400" dirty="0"/>
              <a:t>.</a:t>
            </a:r>
          </a:p>
          <a:p>
            <a:pPr marL="400050" lvl="1" indent="0" algn="just">
              <a:lnSpc>
                <a:spcPct val="130000"/>
              </a:lnSpc>
              <a:buNone/>
            </a:pPr>
            <a:r>
              <a:rPr lang="en-US" sz="2400" b="1" dirty="0" err="1"/>
              <a:t>Cách</a:t>
            </a:r>
            <a:r>
              <a:rPr lang="en-US" sz="2400" b="1" dirty="0"/>
              <a:t> </a:t>
            </a:r>
            <a:r>
              <a:rPr lang="en-US" sz="2400" b="1" dirty="0" err="1"/>
              <a:t>làm</a:t>
            </a:r>
            <a:r>
              <a:rPr lang="en-US" sz="2400" b="1" dirty="0"/>
              <a:t>:</a:t>
            </a:r>
          </a:p>
          <a:p>
            <a:pPr marL="400050" lvl="1" indent="0" algn="just">
              <a:lnSpc>
                <a:spcPct val="130000"/>
              </a:lnSpc>
              <a:buNone/>
            </a:pPr>
            <a:r>
              <a:rPr lang="en-US" sz="2400" b="1" dirty="0" err="1"/>
              <a:t>Bước</a:t>
            </a:r>
            <a:r>
              <a:rPr lang="en-US" sz="2400" b="1" dirty="0"/>
              <a:t> 1:</a:t>
            </a:r>
            <a:r>
              <a:rPr lang="en-US" sz="2400" dirty="0"/>
              <a:t> </a:t>
            </a:r>
            <a:r>
              <a:rPr lang="en-US" sz="2400" dirty="0" err="1"/>
              <a:t>Lấy</a:t>
            </a:r>
            <a:r>
              <a:rPr lang="en-US" sz="2400" dirty="0"/>
              <a:t> </a:t>
            </a:r>
            <a:r>
              <a:rPr lang="en-US" sz="2400" dirty="0" err="1"/>
              <a:t>thông</a:t>
            </a:r>
            <a:r>
              <a:rPr lang="en-US" sz="2400" dirty="0"/>
              <a:t> tin </a:t>
            </a:r>
            <a:r>
              <a:rPr lang="en-US" sz="2400" dirty="0" err="1"/>
              <a:t>Mã</a:t>
            </a:r>
            <a:r>
              <a:rPr lang="en-US" sz="2400" dirty="0"/>
              <a:t> </a:t>
            </a:r>
            <a:r>
              <a:rPr lang="en-US" sz="2400" dirty="0" err="1"/>
              <a:t>lớp</a:t>
            </a:r>
            <a:r>
              <a:rPr lang="en-US" sz="2400" dirty="0"/>
              <a:t>, </a:t>
            </a:r>
            <a:r>
              <a:rPr lang="en-US" sz="2400" dirty="0" err="1"/>
              <a:t>Kỳ</a:t>
            </a:r>
            <a:r>
              <a:rPr lang="en-US" sz="2400" dirty="0"/>
              <a:t> </a:t>
            </a:r>
            <a:r>
              <a:rPr lang="en-US" sz="2400" dirty="0" err="1"/>
              <a:t>học</a:t>
            </a:r>
            <a:r>
              <a:rPr lang="en-US" sz="2400" dirty="0"/>
              <a:t>, </a:t>
            </a:r>
            <a:r>
              <a:rPr lang="en-US" sz="2400" dirty="0" err="1"/>
              <a:t>số</a:t>
            </a:r>
            <a:r>
              <a:rPr lang="en-US" sz="2400" dirty="0"/>
              <a:t> </a:t>
            </a:r>
            <a:r>
              <a:rPr lang="en-US" sz="2400" dirty="0" err="1"/>
              <a:t>lượt</a:t>
            </a:r>
            <a:r>
              <a:rPr lang="en-US" sz="2400" dirty="0"/>
              <a:t> </a:t>
            </a:r>
            <a:r>
              <a:rPr lang="en-US" sz="2400" dirty="0" err="1"/>
              <a:t>sinh</a:t>
            </a:r>
            <a:r>
              <a:rPr lang="en-US" sz="2400" dirty="0"/>
              <a:t> </a:t>
            </a:r>
            <a:r>
              <a:rPr lang="en-US" sz="2400" dirty="0" err="1"/>
              <a:t>viên</a:t>
            </a:r>
            <a:r>
              <a:rPr lang="en-US" sz="2400" dirty="0"/>
              <a:t> </a:t>
            </a:r>
            <a:r>
              <a:rPr lang="en-US" sz="2400" dirty="0" err="1"/>
              <a:t>trượt</a:t>
            </a:r>
            <a:r>
              <a:rPr lang="en-US" sz="2400" dirty="0"/>
              <a:t> </a:t>
            </a:r>
            <a:r>
              <a:rPr lang="en-US" sz="2400" dirty="0" err="1"/>
              <a:t>lưu</a:t>
            </a:r>
            <a:r>
              <a:rPr lang="en-US" sz="2400" dirty="0"/>
              <a:t> </a:t>
            </a:r>
            <a:r>
              <a:rPr lang="en-US" sz="2400" dirty="0" err="1"/>
              <a:t>vào</a:t>
            </a:r>
            <a:r>
              <a:rPr lang="en-US" sz="2400" dirty="0"/>
              <a:t> </a:t>
            </a:r>
            <a:r>
              <a:rPr lang="en-US" sz="2400" dirty="0" err="1"/>
              <a:t>bảng</a:t>
            </a:r>
            <a:r>
              <a:rPr lang="en-US" sz="2400" dirty="0"/>
              <a:t> </a:t>
            </a:r>
            <a:r>
              <a:rPr lang="en-US" sz="2400" dirty="0" err="1"/>
              <a:t>tạm</a:t>
            </a:r>
            <a:endParaRPr lang="en-US" sz="2400" dirty="0"/>
          </a:p>
          <a:p>
            <a:pPr marL="400050" lvl="1" indent="0" algn="just">
              <a:lnSpc>
                <a:spcPct val="130000"/>
              </a:lnSpc>
              <a:buNone/>
            </a:pPr>
            <a:r>
              <a:rPr lang="en-US" sz="2400" b="1" dirty="0" err="1"/>
              <a:t>Bước</a:t>
            </a:r>
            <a:r>
              <a:rPr lang="en-US" sz="2400" b="1" dirty="0"/>
              <a:t> 2: </a:t>
            </a:r>
            <a:r>
              <a:rPr lang="en-US" sz="2400" dirty="0" err="1"/>
              <a:t>Trích</a:t>
            </a:r>
            <a:r>
              <a:rPr lang="en-US" sz="2400" dirty="0"/>
              <a:t> </a:t>
            </a:r>
            <a:r>
              <a:rPr lang="en-US" sz="2400" dirty="0" err="1"/>
              <a:t>xuất</a:t>
            </a:r>
            <a:r>
              <a:rPr lang="en-US" sz="2400" dirty="0"/>
              <a:t> </a:t>
            </a:r>
            <a:r>
              <a:rPr lang="en-US" sz="2400" dirty="0" err="1"/>
              <a:t>dữ</a:t>
            </a:r>
            <a:r>
              <a:rPr lang="en-US" sz="2400" dirty="0"/>
              <a:t> </a:t>
            </a:r>
            <a:r>
              <a:rPr lang="en-US" sz="2400" dirty="0" err="1"/>
              <a:t>liệu</a:t>
            </a:r>
            <a:r>
              <a:rPr lang="en-US" sz="2400" dirty="0"/>
              <a:t> </a:t>
            </a:r>
            <a:r>
              <a:rPr lang="en-US" sz="2400" dirty="0" err="1"/>
              <a:t>từ</a:t>
            </a:r>
            <a:r>
              <a:rPr lang="en-US" sz="2400" dirty="0"/>
              <a:t> </a:t>
            </a:r>
            <a:r>
              <a:rPr lang="en-US" sz="2400" dirty="0" err="1"/>
              <a:t>bảng</a:t>
            </a:r>
            <a:r>
              <a:rPr lang="en-US" sz="2400" dirty="0"/>
              <a:t> </a:t>
            </a:r>
            <a:r>
              <a:rPr lang="en-US" sz="2400" dirty="0" err="1"/>
              <a:t>tạm</a:t>
            </a:r>
            <a:r>
              <a:rPr lang="en-US" sz="2400" dirty="0"/>
              <a:t> </a:t>
            </a:r>
            <a:r>
              <a:rPr lang="en-US" sz="2400" dirty="0" err="1"/>
              <a:t>để</a:t>
            </a:r>
            <a:r>
              <a:rPr lang="en-US" sz="2400" dirty="0"/>
              <a:t> </a:t>
            </a:r>
            <a:r>
              <a:rPr lang="en-US" sz="2400" dirty="0" err="1"/>
              <a:t>có</a:t>
            </a:r>
            <a:r>
              <a:rPr lang="en-US" sz="2400" dirty="0"/>
              <a:t> </a:t>
            </a:r>
            <a:r>
              <a:rPr lang="en-US" sz="2400" dirty="0" err="1"/>
              <a:t>số</a:t>
            </a:r>
            <a:r>
              <a:rPr lang="en-US" sz="2400" dirty="0"/>
              <a:t> </a:t>
            </a:r>
            <a:r>
              <a:rPr lang="en-US" sz="2400" dirty="0" err="1"/>
              <a:t>liệu</a:t>
            </a:r>
            <a:r>
              <a:rPr lang="en-US" sz="2400" dirty="0"/>
              <a:t> </a:t>
            </a:r>
            <a:r>
              <a:rPr lang="en-US" sz="2400" dirty="0" err="1"/>
              <a:t>thống</a:t>
            </a:r>
            <a:r>
              <a:rPr lang="en-US" sz="2400" dirty="0"/>
              <a:t> </a:t>
            </a:r>
            <a:r>
              <a:rPr lang="en-US" sz="2400" dirty="0" err="1"/>
              <a:t>kê</a:t>
            </a:r>
            <a:endParaRPr lang="en-US" sz="2400" dirty="0"/>
          </a:p>
          <a:p>
            <a:pPr lvl="1" algn="just">
              <a:lnSpc>
                <a:spcPct val="130000"/>
              </a:lnSpc>
            </a:pPr>
            <a:endParaRPr lang="en-US" sz="2400" dirty="0"/>
          </a:p>
          <a:p>
            <a:pPr algn="just">
              <a:lnSpc>
                <a:spcPct val="130000"/>
              </a:lnSpc>
            </a:pPr>
            <a:endParaRPr lang="en-US" dirty="0"/>
          </a:p>
          <a:p>
            <a:pPr>
              <a:lnSpc>
                <a:spcPct val="130000"/>
              </a:lnSpc>
            </a:pPr>
            <a:endParaRPr lang="en-US" b="1" dirty="0"/>
          </a:p>
        </p:txBody>
      </p:sp>
      <p:sp>
        <p:nvSpPr>
          <p:cNvPr id="4" name="Date Placeholder 3">
            <a:extLst>
              <a:ext uri="{FF2B5EF4-FFF2-40B4-BE49-F238E27FC236}">
                <a16:creationId xmlns="" xmlns:a16="http://schemas.microsoft.com/office/drawing/2014/main" id="{8E6308B1-820C-435E-B649-C547B804077D}"/>
              </a:ext>
            </a:extLst>
          </p:cNvPr>
          <p:cNvSpPr>
            <a:spLocks noGrp="1"/>
          </p:cNvSpPr>
          <p:nvPr>
            <p:ph type="dt" sz="half" idx="10"/>
          </p:nvPr>
        </p:nvSpPr>
        <p:spPr/>
        <p:txBody>
          <a:bodyPr/>
          <a:lstStyle/>
          <a:p>
            <a:fld id="{4D202ABA-0031-4D61-A041-186C665429FE}" type="datetime1">
              <a:rPr lang="en-US" smtClean="0"/>
              <a:t>2/15/2023</a:t>
            </a:fld>
            <a:endParaRPr lang="en-US"/>
          </a:p>
        </p:txBody>
      </p:sp>
      <p:sp>
        <p:nvSpPr>
          <p:cNvPr id="5" name="Footer Placeholder 4">
            <a:extLst>
              <a:ext uri="{FF2B5EF4-FFF2-40B4-BE49-F238E27FC236}">
                <a16:creationId xmlns="" xmlns:a16="http://schemas.microsoft.com/office/drawing/2014/main" id="{E621F310-3132-4746-A719-CA455AF1858A}"/>
              </a:ext>
            </a:extLst>
          </p:cNvPr>
          <p:cNvSpPr>
            <a:spLocks noGrp="1"/>
          </p:cNvSpPr>
          <p:nvPr>
            <p:ph type="ftr" sz="quarter" idx="11"/>
          </p:nvPr>
        </p:nvSpPr>
        <p:spPr/>
        <p:txBody>
          <a:bodyPr/>
          <a:lstStyle/>
          <a:p>
            <a:r>
              <a:rPr lang="en-US"/>
              <a:t>Khoa Công nghệ Thông tin - UTEHY</a:t>
            </a:r>
          </a:p>
        </p:txBody>
      </p:sp>
      <p:sp>
        <p:nvSpPr>
          <p:cNvPr id="6" name="Slide Number Placeholder 5">
            <a:extLst>
              <a:ext uri="{FF2B5EF4-FFF2-40B4-BE49-F238E27FC236}">
                <a16:creationId xmlns="" xmlns:a16="http://schemas.microsoft.com/office/drawing/2014/main" id="{D85EFC56-2D62-407C-A1EE-4DE071D9FA88}"/>
              </a:ext>
            </a:extLst>
          </p:cNvPr>
          <p:cNvSpPr>
            <a:spLocks noGrp="1"/>
          </p:cNvSpPr>
          <p:nvPr>
            <p:ph type="sldNum" sz="quarter" idx="12"/>
          </p:nvPr>
        </p:nvSpPr>
        <p:spPr/>
        <p:txBody>
          <a:bodyPr/>
          <a:lstStyle/>
          <a:p>
            <a:fld id="{F4E32468-D4D3-45A6-A508-7622D5375F4E}" type="slidenum">
              <a:rPr lang="en-US" smtClean="0"/>
              <a:pPr/>
              <a:t>20</a:t>
            </a:fld>
            <a:endParaRPr lang="en-US"/>
          </a:p>
        </p:txBody>
      </p:sp>
    </p:spTree>
    <p:extLst>
      <p:ext uri="{BB962C8B-B14F-4D97-AF65-F5344CB8AC3E}">
        <p14:creationId xmlns:p14="http://schemas.microsoft.com/office/powerpoint/2010/main" val="2422332213"/>
      </p:ext>
    </p:extLst>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6D4C4F9-E1E2-41D2-8ACC-CAFCF150F222}"/>
              </a:ext>
            </a:extLst>
          </p:cNvPr>
          <p:cNvSpPr>
            <a:spLocks noGrp="1"/>
          </p:cNvSpPr>
          <p:nvPr>
            <p:ph type="title"/>
          </p:nvPr>
        </p:nvSpPr>
        <p:spPr/>
        <p:txBody>
          <a:bodyPr/>
          <a:lstStyle/>
          <a:p>
            <a:r>
              <a:rPr lang="en-US" dirty="0"/>
              <a:t>3. </a:t>
            </a:r>
            <a:r>
              <a:rPr lang="en-US" dirty="0" err="1"/>
              <a:t>Các</a:t>
            </a:r>
            <a:r>
              <a:rPr lang="en-US" dirty="0"/>
              <a:t> </a:t>
            </a:r>
            <a:r>
              <a:rPr lang="en-US" dirty="0" err="1"/>
              <a:t>phép</a:t>
            </a:r>
            <a:r>
              <a:rPr lang="en-US" dirty="0"/>
              <a:t> </a:t>
            </a:r>
            <a:r>
              <a:rPr lang="en-US" dirty="0" err="1"/>
              <a:t>nối</a:t>
            </a:r>
            <a:r>
              <a:rPr lang="en-US" dirty="0"/>
              <a:t> – </a:t>
            </a:r>
            <a:r>
              <a:rPr lang="en-US" dirty="0" err="1"/>
              <a:t>Bảng</a:t>
            </a:r>
            <a:r>
              <a:rPr lang="en-US" dirty="0"/>
              <a:t> </a:t>
            </a:r>
            <a:r>
              <a:rPr lang="en-US" dirty="0" err="1"/>
              <a:t>biểu</a:t>
            </a:r>
            <a:r>
              <a:rPr lang="en-US" dirty="0"/>
              <a:t> </a:t>
            </a:r>
            <a:r>
              <a:rPr lang="en-US" dirty="0" err="1"/>
              <a:t>thức</a:t>
            </a:r>
            <a:r>
              <a:rPr lang="en-US" dirty="0"/>
              <a:t> </a:t>
            </a:r>
            <a:r>
              <a:rPr lang="en-US" dirty="0" err="1"/>
              <a:t>chung</a:t>
            </a:r>
            <a:endParaRPr lang="en-US" dirty="0"/>
          </a:p>
        </p:txBody>
      </p:sp>
      <p:sp>
        <p:nvSpPr>
          <p:cNvPr id="7" name="Text Placeholder 6">
            <a:extLst>
              <a:ext uri="{FF2B5EF4-FFF2-40B4-BE49-F238E27FC236}">
                <a16:creationId xmlns="" xmlns:a16="http://schemas.microsoft.com/office/drawing/2014/main" id="{32F2F3F2-9314-4B7A-AB84-D3F4040989CC}"/>
              </a:ext>
            </a:extLst>
          </p:cNvPr>
          <p:cNvSpPr>
            <a:spLocks noGrp="1"/>
          </p:cNvSpPr>
          <p:nvPr>
            <p:ph type="body" idx="1"/>
          </p:nvPr>
        </p:nvSpPr>
        <p:spPr/>
        <p:txBody>
          <a:bodyPr/>
          <a:lstStyle/>
          <a:p>
            <a:r>
              <a:rPr lang="en-US" dirty="0" err="1"/>
              <a:t>Bước</a:t>
            </a:r>
            <a:r>
              <a:rPr lang="en-US" dirty="0"/>
              <a:t> 1: </a:t>
            </a:r>
            <a:r>
              <a:rPr lang="en-US" dirty="0" err="1"/>
              <a:t>Lưu</a:t>
            </a:r>
            <a:r>
              <a:rPr lang="en-US" dirty="0"/>
              <a:t> </a:t>
            </a:r>
            <a:r>
              <a:rPr lang="en-US" dirty="0" err="1"/>
              <a:t>thông</a:t>
            </a:r>
            <a:r>
              <a:rPr lang="en-US" dirty="0"/>
              <a:t> tin </a:t>
            </a:r>
            <a:r>
              <a:rPr lang="en-US" dirty="0" err="1"/>
              <a:t>vào</a:t>
            </a:r>
            <a:r>
              <a:rPr lang="en-US" dirty="0"/>
              <a:t> </a:t>
            </a:r>
            <a:r>
              <a:rPr lang="en-US" dirty="0" err="1"/>
              <a:t>bảng</a:t>
            </a:r>
            <a:r>
              <a:rPr lang="en-US" dirty="0"/>
              <a:t> </a:t>
            </a:r>
            <a:r>
              <a:rPr lang="en-US" dirty="0" err="1"/>
              <a:t>tạm</a:t>
            </a:r>
            <a:endParaRPr lang="en-US" dirty="0"/>
          </a:p>
        </p:txBody>
      </p:sp>
      <p:sp>
        <p:nvSpPr>
          <p:cNvPr id="2" name="Content Placeholder 1">
            <a:extLst>
              <a:ext uri="{FF2B5EF4-FFF2-40B4-BE49-F238E27FC236}">
                <a16:creationId xmlns="" xmlns:a16="http://schemas.microsoft.com/office/drawing/2014/main" id="{385CB35E-A2FE-465A-AE59-FAD53270E585}"/>
              </a:ext>
            </a:extLst>
          </p:cNvPr>
          <p:cNvSpPr>
            <a:spLocks noGrp="1"/>
          </p:cNvSpPr>
          <p:nvPr>
            <p:ph sz="half" idx="2"/>
          </p:nvPr>
        </p:nvSpPr>
        <p:spPr>
          <a:xfrm>
            <a:off x="457200" y="1600200"/>
            <a:ext cx="8229600" cy="4495800"/>
          </a:xfrm>
        </p:spPr>
        <p:txBody>
          <a:bodyPr>
            <a:normAutofit fontScale="92500" lnSpcReduction="10000"/>
          </a:bodyPr>
          <a:lstStyle/>
          <a:p>
            <a:pPr marL="0" indent="0">
              <a:buNone/>
            </a:pPr>
            <a:r>
              <a:rPr lang="en-US" dirty="0"/>
              <a:t>WITH CTE_SVNM AS </a:t>
            </a:r>
          </a:p>
          <a:p>
            <a:pPr marL="0" indent="0">
              <a:buNone/>
            </a:pPr>
            <a:r>
              <a:rPr lang="vi-VN" dirty="0"/>
              <a:t>(SELECT MaLop, kihoc, COUNT </a:t>
            </a:r>
            <a:r>
              <a:rPr lang="vi-VN" dirty="0" smtClean="0"/>
              <a:t>(</a:t>
            </a:r>
            <a:r>
              <a:rPr lang="en-US" dirty="0" err="1" smtClean="0"/>
              <a:t>Bangdiem.Masv</a:t>
            </a:r>
            <a:r>
              <a:rPr lang="vi-VN" dirty="0" smtClean="0"/>
              <a:t>) </a:t>
            </a:r>
            <a:r>
              <a:rPr lang="vi-VN" dirty="0"/>
              <a:t>AS [Số SV trượt] </a:t>
            </a:r>
          </a:p>
          <a:p>
            <a:pPr marL="0" indent="0">
              <a:buNone/>
            </a:pPr>
            <a:r>
              <a:rPr lang="en-US" dirty="0"/>
              <a:t>FROM </a:t>
            </a:r>
            <a:r>
              <a:rPr lang="en-US" dirty="0" err="1"/>
              <a:t>BangDiem</a:t>
            </a:r>
            <a:r>
              <a:rPr lang="en-US" dirty="0"/>
              <a:t> BD inner join </a:t>
            </a:r>
            <a:r>
              <a:rPr lang="en-US" dirty="0" err="1"/>
              <a:t>SinhVien</a:t>
            </a:r>
            <a:r>
              <a:rPr lang="en-US" dirty="0"/>
              <a:t> s</a:t>
            </a:r>
          </a:p>
          <a:p>
            <a:pPr marL="0" indent="0">
              <a:buNone/>
            </a:pPr>
            <a:r>
              <a:rPr lang="en-US" dirty="0"/>
              <a:t>on </a:t>
            </a:r>
            <a:r>
              <a:rPr lang="en-US" dirty="0" err="1"/>
              <a:t>BD.Masv</a:t>
            </a:r>
            <a:r>
              <a:rPr lang="en-US" dirty="0"/>
              <a:t> = </a:t>
            </a:r>
            <a:r>
              <a:rPr lang="en-US" dirty="0" err="1"/>
              <a:t>s.MaSV</a:t>
            </a:r>
            <a:endParaRPr lang="en-US" dirty="0"/>
          </a:p>
          <a:p>
            <a:pPr marL="0" indent="0">
              <a:buNone/>
            </a:pPr>
            <a:r>
              <a:rPr lang="en-US" dirty="0"/>
              <a:t>WHERE DiemL1 &lt;5</a:t>
            </a:r>
          </a:p>
          <a:p>
            <a:pPr marL="0" indent="0">
              <a:buNone/>
            </a:pPr>
            <a:r>
              <a:rPr lang="en-US" dirty="0"/>
              <a:t>GROUP BY </a:t>
            </a:r>
            <a:r>
              <a:rPr lang="en-US" dirty="0" err="1"/>
              <a:t>MaLop</a:t>
            </a:r>
            <a:r>
              <a:rPr lang="en-US" dirty="0"/>
              <a:t>, </a:t>
            </a:r>
            <a:r>
              <a:rPr lang="en-US" dirty="0" err="1"/>
              <a:t>kihoc</a:t>
            </a:r>
            <a:r>
              <a:rPr lang="en-US" dirty="0"/>
              <a:t> </a:t>
            </a:r>
          </a:p>
          <a:p>
            <a:pPr marL="0" indent="0">
              <a:buNone/>
            </a:pPr>
            <a:r>
              <a:rPr lang="en-US" dirty="0"/>
              <a:t>)</a:t>
            </a:r>
          </a:p>
          <a:p>
            <a:pPr marL="0" indent="0">
              <a:buNone/>
            </a:pPr>
            <a:endParaRPr lang="en-US" b="1" dirty="0"/>
          </a:p>
        </p:txBody>
      </p:sp>
      <p:sp>
        <p:nvSpPr>
          <p:cNvPr id="4" name="Date Placeholder 3">
            <a:extLst>
              <a:ext uri="{FF2B5EF4-FFF2-40B4-BE49-F238E27FC236}">
                <a16:creationId xmlns="" xmlns:a16="http://schemas.microsoft.com/office/drawing/2014/main" id="{8E6308B1-820C-435E-B649-C547B804077D}"/>
              </a:ext>
            </a:extLst>
          </p:cNvPr>
          <p:cNvSpPr>
            <a:spLocks noGrp="1"/>
          </p:cNvSpPr>
          <p:nvPr>
            <p:ph type="dt" sz="half" idx="10"/>
          </p:nvPr>
        </p:nvSpPr>
        <p:spPr/>
        <p:txBody>
          <a:bodyPr/>
          <a:lstStyle/>
          <a:p>
            <a:fld id="{4D202ABA-0031-4D61-A041-186C665429FE}" type="datetime1">
              <a:rPr lang="en-US" smtClean="0"/>
              <a:t>2/15/2023</a:t>
            </a:fld>
            <a:endParaRPr lang="en-US"/>
          </a:p>
        </p:txBody>
      </p:sp>
      <p:sp>
        <p:nvSpPr>
          <p:cNvPr id="5" name="Footer Placeholder 4">
            <a:extLst>
              <a:ext uri="{FF2B5EF4-FFF2-40B4-BE49-F238E27FC236}">
                <a16:creationId xmlns="" xmlns:a16="http://schemas.microsoft.com/office/drawing/2014/main" id="{E621F310-3132-4746-A719-CA455AF1858A}"/>
              </a:ext>
            </a:extLst>
          </p:cNvPr>
          <p:cNvSpPr>
            <a:spLocks noGrp="1"/>
          </p:cNvSpPr>
          <p:nvPr>
            <p:ph type="ftr" sz="quarter" idx="11"/>
          </p:nvPr>
        </p:nvSpPr>
        <p:spPr/>
        <p:txBody>
          <a:bodyPr/>
          <a:lstStyle/>
          <a:p>
            <a:r>
              <a:rPr lang="en-US"/>
              <a:t>Khoa Công nghệ Thông tin - UTEHY</a:t>
            </a:r>
          </a:p>
        </p:txBody>
      </p:sp>
      <p:sp>
        <p:nvSpPr>
          <p:cNvPr id="6" name="Slide Number Placeholder 5">
            <a:extLst>
              <a:ext uri="{FF2B5EF4-FFF2-40B4-BE49-F238E27FC236}">
                <a16:creationId xmlns="" xmlns:a16="http://schemas.microsoft.com/office/drawing/2014/main" id="{D85EFC56-2D62-407C-A1EE-4DE071D9FA88}"/>
              </a:ext>
            </a:extLst>
          </p:cNvPr>
          <p:cNvSpPr>
            <a:spLocks noGrp="1"/>
          </p:cNvSpPr>
          <p:nvPr>
            <p:ph type="sldNum" sz="quarter" idx="12"/>
          </p:nvPr>
        </p:nvSpPr>
        <p:spPr/>
        <p:txBody>
          <a:bodyPr/>
          <a:lstStyle/>
          <a:p>
            <a:fld id="{F4E32468-D4D3-45A6-A508-7622D5375F4E}" type="slidenum">
              <a:rPr lang="en-US" smtClean="0"/>
              <a:pPr/>
              <a:t>21</a:t>
            </a:fld>
            <a:endParaRPr lang="en-US"/>
          </a:p>
        </p:txBody>
      </p:sp>
    </p:spTree>
    <p:extLst>
      <p:ext uri="{BB962C8B-B14F-4D97-AF65-F5344CB8AC3E}">
        <p14:creationId xmlns:p14="http://schemas.microsoft.com/office/powerpoint/2010/main" val="1733979759"/>
      </p:ext>
    </p:extLst>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6D4C4F9-E1E2-41D2-8ACC-CAFCF150F222}"/>
              </a:ext>
            </a:extLst>
          </p:cNvPr>
          <p:cNvSpPr>
            <a:spLocks noGrp="1"/>
          </p:cNvSpPr>
          <p:nvPr>
            <p:ph type="title"/>
          </p:nvPr>
        </p:nvSpPr>
        <p:spPr/>
        <p:txBody>
          <a:bodyPr/>
          <a:lstStyle/>
          <a:p>
            <a:r>
              <a:rPr lang="en-US" dirty="0"/>
              <a:t>3. </a:t>
            </a:r>
            <a:r>
              <a:rPr lang="en-US" dirty="0" err="1"/>
              <a:t>Các</a:t>
            </a:r>
            <a:r>
              <a:rPr lang="en-US" dirty="0"/>
              <a:t> </a:t>
            </a:r>
            <a:r>
              <a:rPr lang="en-US" dirty="0" err="1"/>
              <a:t>phép</a:t>
            </a:r>
            <a:r>
              <a:rPr lang="en-US" dirty="0"/>
              <a:t> </a:t>
            </a:r>
            <a:r>
              <a:rPr lang="en-US" dirty="0" err="1"/>
              <a:t>nối</a:t>
            </a:r>
            <a:r>
              <a:rPr lang="en-US" dirty="0"/>
              <a:t> – </a:t>
            </a:r>
            <a:r>
              <a:rPr lang="en-US" dirty="0" err="1"/>
              <a:t>Bảng</a:t>
            </a:r>
            <a:r>
              <a:rPr lang="en-US" dirty="0"/>
              <a:t> </a:t>
            </a:r>
            <a:r>
              <a:rPr lang="en-US" dirty="0" err="1"/>
              <a:t>biểu</a:t>
            </a:r>
            <a:r>
              <a:rPr lang="en-US" dirty="0"/>
              <a:t> </a:t>
            </a:r>
            <a:r>
              <a:rPr lang="en-US" dirty="0" err="1"/>
              <a:t>thức</a:t>
            </a:r>
            <a:r>
              <a:rPr lang="en-US" dirty="0"/>
              <a:t> </a:t>
            </a:r>
            <a:r>
              <a:rPr lang="en-US" dirty="0" err="1"/>
              <a:t>chung</a:t>
            </a:r>
            <a:endParaRPr lang="en-US" dirty="0"/>
          </a:p>
        </p:txBody>
      </p:sp>
      <p:sp>
        <p:nvSpPr>
          <p:cNvPr id="7" name="Text Placeholder 6">
            <a:extLst>
              <a:ext uri="{FF2B5EF4-FFF2-40B4-BE49-F238E27FC236}">
                <a16:creationId xmlns="" xmlns:a16="http://schemas.microsoft.com/office/drawing/2014/main" id="{32F2F3F2-9314-4B7A-AB84-D3F4040989CC}"/>
              </a:ext>
            </a:extLst>
          </p:cNvPr>
          <p:cNvSpPr>
            <a:spLocks noGrp="1"/>
          </p:cNvSpPr>
          <p:nvPr>
            <p:ph type="body" idx="1"/>
          </p:nvPr>
        </p:nvSpPr>
        <p:spPr/>
        <p:txBody>
          <a:bodyPr/>
          <a:lstStyle/>
          <a:p>
            <a:r>
              <a:rPr lang="en-US" dirty="0" err="1"/>
              <a:t>Bước</a:t>
            </a:r>
            <a:r>
              <a:rPr lang="en-US" dirty="0"/>
              <a:t> 2: </a:t>
            </a:r>
            <a:r>
              <a:rPr lang="en-US" dirty="0" err="1"/>
              <a:t>Trích</a:t>
            </a:r>
            <a:r>
              <a:rPr lang="en-US" dirty="0"/>
              <a:t> </a:t>
            </a:r>
            <a:r>
              <a:rPr lang="en-US" dirty="0" err="1"/>
              <a:t>xuất</a:t>
            </a:r>
            <a:r>
              <a:rPr lang="en-US" dirty="0"/>
              <a:t> </a:t>
            </a:r>
            <a:r>
              <a:rPr lang="en-US" dirty="0" err="1"/>
              <a:t>dữ</a:t>
            </a:r>
            <a:r>
              <a:rPr lang="en-US" dirty="0"/>
              <a:t> </a:t>
            </a:r>
            <a:r>
              <a:rPr lang="en-US" dirty="0" err="1"/>
              <a:t>liệu</a:t>
            </a:r>
            <a:endParaRPr lang="en-US" dirty="0"/>
          </a:p>
        </p:txBody>
      </p:sp>
      <p:sp>
        <p:nvSpPr>
          <p:cNvPr id="2" name="Content Placeholder 1">
            <a:extLst>
              <a:ext uri="{FF2B5EF4-FFF2-40B4-BE49-F238E27FC236}">
                <a16:creationId xmlns="" xmlns:a16="http://schemas.microsoft.com/office/drawing/2014/main" id="{385CB35E-A2FE-465A-AE59-FAD53270E585}"/>
              </a:ext>
            </a:extLst>
          </p:cNvPr>
          <p:cNvSpPr>
            <a:spLocks noGrp="1"/>
          </p:cNvSpPr>
          <p:nvPr>
            <p:ph sz="half" idx="2"/>
          </p:nvPr>
        </p:nvSpPr>
        <p:spPr>
          <a:xfrm>
            <a:off x="457200" y="1600200"/>
            <a:ext cx="8229600" cy="4495800"/>
          </a:xfrm>
        </p:spPr>
        <p:txBody>
          <a:bodyPr>
            <a:normAutofit fontScale="85000" lnSpcReduction="20000"/>
          </a:bodyPr>
          <a:lstStyle/>
          <a:p>
            <a:pPr marL="0" indent="0">
              <a:lnSpc>
                <a:spcPct val="150000"/>
              </a:lnSpc>
              <a:spcBef>
                <a:spcPts val="0"/>
              </a:spcBef>
              <a:spcAft>
                <a:spcPts val="0"/>
              </a:spcAft>
              <a:buNone/>
            </a:pPr>
            <a:r>
              <a:rPr lang="en-US" dirty="0"/>
              <a:t>select </a:t>
            </a:r>
            <a:r>
              <a:rPr lang="en-US" dirty="0" err="1"/>
              <a:t>maLop</a:t>
            </a:r>
            <a:r>
              <a:rPr lang="en-US" dirty="0"/>
              <a:t>,</a:t>
            </a:r>
          </a:p>
          <a:p>
            <a:pPr marL="0" indent="0">
              <a:lnSpc>
                <a:spcPct val="150000"/>
              </a:lnSpc>
              <a:spcBef>
                <a:spcPts val="0"/>
              </a:spcBef>
              <a:spcAft>
                <a:spcPts val="0"/>
              </a:spcAft>
              <a:buNone/>
            </a:pPr>
            <a:r>
              <a:rPr lang="en-US" dirty="0"/>
              <a:t>sum(case </a:t>
            </a:r>
            <a:r>
              <a:rPr lang="en-US" dirty="0" err="1"/>
              <a:t>kihoc</a:t>
            </a:r>
            <a:r>
              <a:rPr lang="en-US" dirty="0"/>
              <a:t> when 1 then [</a:t>
            </a:r>
            <a:r>
              <a:rPr lang="en-US" dirty="0" err="1"/>
              <a:t>Số</a:t>
            </a:r>
            <a:r>
              <a:rPr lang="en-US" dirty="0"/>
              <a:t> SV </a:t>
            </a:r>
            <a:r>
              <a:rPr lang="en-US" dirty="0" err="1"/>
              <a:t>trượt</a:t>
            </a:r>
            <a:r>
              <a:rPr lang="en-US" dirty="0"/>
              <a:t>] else 0 end) as [</a:t>
            </a:r>
            <a:r>
              <a:rPr lang="en-US" dirty="0" err="1"/>
              <a:t>Kỳ</a:t>
            </a:r>
            <a:r>
              <a:rPr lang="en-US" dirty="0"/>
              <a:t> 1],</a:t>
            </a:r>
          </a:p>
          <a:p>
            <a:pPr marL="0" indent="0">
              <a:lnSpc>
                <a:spcPct val="150000"/>
              </a:lnSpc>
              <a:spcBef>
                <a:spcPts val="0"/>
              </a:spcBef>
              <a:spcAft>
                <a:spcPts val="0"/>
              </a:spcAft>
              <a:buNone/>
            </a:pPr>
            <a:r>
              <a:rPr lang="en-US" dirty="0"/>
              <a:t>sum(case </a:t>
            </a:r>
            <a:r>
              <a:rPr lang="en-US" dirty="0" err="1"/>
              <a:t>kihoc</a:t>
            </a:r>
            <a:r>
              <a:rPr lang="en-US" dirty="0"/>
              <a:t> when 2 then [</a:t>
            </a:r>
            <a:r>
              <a:rPr lang="en-US" dirty="0" err="1"/>
              <a:t>Số</a:t>
            </a:r>
            <a:r>
              <a:rPr lang="en-US" dirty="0"/>
              <a:t> SV </a:t>
            </a:r>
            <a:r>
              <a:rPr lang="en-US" dirty="0" err="1"/>
              <a:t>trượt</a:t>
            </a:r>
            <a:r>
              <a:rPr lang="en-US" dirty="0"/>
              <a:t>] else 0 end) as [</a:t>
            </a:r>
            <a:r>
              <a:rPr lang="en-US" dirty="0" err="1"/>
              <a:t>Kỳ</a:t>
            </a:r>
            <a:r>
              <a:rPr lang="en-US" dirty="0"/>
              <a:t> 2],</a:t>
            </a:r>
          </a:p>
          <a:p>
            <a:pPr marL="0" indent="0">
              <a:lnSpc>
                <a:spcPct val="150000"/>
              </a:lnSpc>
              <a:spcBef>
                <a:spcPts val="0"/>
              </a:spcBef>
              <a:spcAft>
                <a:spcPts val="0"/>
              </a:spcAft>
              <a:buNone/>
            </a:pPr>
            <a:r>
              <a:rPr lang="en-US" dirty="0"/>
              <a:t>sum(case </a:t>
            </a:r>
            <a:r>
              <a:rPr lang="en-US" dirty="0" err="1"/>
              <a:t>kihoc</a:t>
            </a:r>
            <a:r>
              <a:rPr lang="en-US" dirty="0"/>
              <a:t> when 3 then [</a:t>
            </a:r>
            <a:r>
              <a:rPr lang="en-US" dirty="0" err="1"/>
              <a:t>Số</a:t>
            </a:r>
            <a:r>
              <a:rPr lang="en-US" dirty="0"/>
              <a:t> SV </a:t>
            </a:r>
            <a:r>
              <a:rPr lang="en-US" dirty="0" err="1"/>
              <a:t>trượt</a:t>
            </a:r>
            <a:r>
              <a:rPr lang="en-US" dirty="0"/>
              <a:t>] else 0 end) as [</a:t>
            </a:r>
            <a:r>
              <a:rPr lang="en-US" dirty="0" err="1"/>
              <a:t>Kỳ</a:t>
            </a:r>
            <a:r>
              <a:rPr lang="en-US" dirty="0"/>
              <a:t> 3],</a:t>
            </a:r>
          </a:p>
          <a:p>
            <a:pPr marL="0" indent="0">
              <a:lnSpc>
                <a:spcPct val="150000"/>
              </a:lnSpc>
              <a:spcBef>
                <a:spcPts val="0"/>
              </a:spcBef>
              <a:spcAft>
                <a:spcPts val="0"/>
              </a:spcAft>
              <a:buNone/>
            </a:pPr>
            <a:r>
              <a:rPr lang="en-US" dirty="0"/>
              <a:t>sum(case </a:t>
            </a:r>
            <a:r>
              <a:rPr lang="en-US" dirty="0" err="1"/>
              <a:t>kihoc</a:t>
            </a:r>
            <a:r>
              <a:rPr lang="en-US" dirty="0"/>
              <a:t> when 4 then [</a:t>
            </a:r>
            <a:r>
              <a:rPr lang="en-US" dirty="0" err="1"/>
              <a:t>Số</a:t>
            </a:r>
            <a:r>
              <a:rPr lang="en-US" dirty="0"/>
              <a:t> SV </a:t>
            </a:r>
            <a:r>
              <a:rPr lang="en-US" dirty="0" err="1"/>
              <a:t>trượt</a:t>
            </a:r>
            <a:r>
              <a:rPr lang="en-US" dirty="0"/>
              <a:t>] else 0 end) as [</a:t>
            </a:r>
            <a:r>
              <a:rPr lang="en-US" dirty="0" err="1"/>
              <a:t>Kỳ</a:t>
            </a:r>
            <a:r>
              <a:rPr lang="en-US" dirty="0"/>
              <a:t> 4],</a:t>
            </a:r>
          </a:p>
          <a:p>
            <a:pPr marL="0" indent="0">
              <a:lnSpc>
                <a:spcPct val="150000"/>
              </a:lnSpc>
              <a:spcBef>
                <a:spcPts val="0"/>
              </a:spcBef>
              <a:spcAft>
                <a:spcPts val="0"/>
              </a:spcAft>
              <a:buNone/>
            </a:pPr>
            <a:r>
              <a:rPr lang="en-US" dirty="0"/>
              <a:t>sum(case </a:t>
            </a:r>
            <a:r>
              <a:rPr lang="en-US" dirty="0" err="1"/>
              <a:t>kihoc</a:t>
            </a:r>
            <a:r>
              <a:rPr lang="en-US" dirty="0"/>
              <a:t> when 5 then [</a:t>
            </a:r>
            <a:r>
              <a:rPr lang="en-US" dirty="0" err="1"/>
              <a:t>Số</a:t>
            </a:r>
            <a:r>
              <a:rPr lang="en-US" dirty="0"/>
              <a:t> SV </a:t>
            </a:r>
            <a:r>
              <a:rPr lang="en-US" dirty="0" err="1"/>
              <a:t>trượt</a:t>
            </a:r>
            <a:r>
              <a:rPr lang="en-US" dirty="0"/>
              <a:t>] else 0 end) as [</a:t>
            </a:r>
            <a:r>
              <a:rPr lang="en-US" dirty="0" err="1"/>
              <a:t>Kỳ</a:t>
            </a:r>
            <a:r>
              <a:rPr lang="en-US" dirty="0"/>
              <a:t> 5],</a:t>
            </a:r>
          </a:p>
          <a:p>
            <a:pPr marL="0" indent="0">
              <a:lnSpc>
                <a:spcPct val="150000"/>
              </a:lnSpc>
              <a:spcBef>
                <a:spcPts val="0"/>
              </a:spcBef>
              <a:spcAft>
                <a:spcPts val="0"/>
              </a:spcAft>
              <a:buNone/>
            </a:pPr>
            <a:r>
              <a:rPr lang="en-US" dirty="0"/>
              <a:t>sum(case </a:t>
            </a:r>
            <a:r>
              <a:rPr lang="en-US" dirty="0" err="1"/>
              <a:t>kihoc</a:t>
            </a:r>
            <a:r>
              <a:rPr lang="en-US" dirty="0"/>
              <a:t> when 6 then [</a:t>
            </a:r>
            <a:r>
              <a:rPr lang="en-US" dirty="0" err="1"/>
              <a:t>Số</a:t>
            </a:r>
            <a:r>
              <a:rPr lang="en-US" dirty="0"/>
              <a:t> SV </a:t>
            </a:r>
            <a:r>
              <a:rPr lang="en-US" dirty="0" err="1"/>
              <a:t>trượt</a:t>
            </a:r>
            <a:r>
              <a:rPr lang="en-US" dirty="0"/>
              <a:t>] else 0 end) as [</a:t>
            </a:r>
            <a:r>
              <a:rPr lang="en-US" dirty="0" err="1"/>
              <a:t>Kỳ</a:t>
            </a:r>
            <a:r>
              <a:rPr lang="en-US" dirty="0"/>
              <a:t> 6],</a:t>
            </a:r>
          </a:p>
          <a:p>
            <a:pPr marL="0" indent="0">
              <a:lnSpc>
                <a:spcPct val="150000"/>
              </a:lnSpc>
              <a:spcBef>
                <a:spcPts val="0"/>
              </a:spcBef>
              <a:spcAft>
                <a:spcPts val="0"/>
              </a:spcAft>
              <a:buNone/>
            </a:pPr>
            <a:r>
              <a:rPr lang="en-US" dirty="0"/>
              <a:t>sum(case </a:t>
            </a:r>
            <a:r>
              <a:rPr lang="en-US" dirty="0" err="1"/>
              <a:t>kihoc</a:t>
            </a:r>
            <a:r>
              <a:rPr lang="en-US" dirty="0"/>
              <a:t> when 7 then [</a:t>
            </a:r>
            <a:r>
              <a:rPr lang="en-US" dirty="0" err="1"/>
              <a:t>Số</a:t>
            </a:r>
            <a:r>
              <a:rPr lang="en-US" dirty="0"/>
              <a:t> SV </a:t>
            </a:r>
            <a:r>
              <a:rPr lang="en-US" dirty="0" err="1"/>
              <a:t>trượt</a:t>
            </a:r>
            <a:r>
              <a:rPr lang="en-US" dirty="0"/>
              <a:t>] else 0 end) as [</a:t>
            </a:r>
            <a:r>
              <a:rPr lang="en-US" dirty="0" err="1"/>
              <a:t>Kỳ</a:t>
            </a:r>
            <a:r>
              <a:rPr lang="en-US" dirty="0"/>
              <a:t> 7],</a:t>
            </a:r>
          </a:p>
          <a:p>
            <a:pPr marL="0" indent="0">
              <a:lnSpc>
                <a:spcPct val="150000"/>
              </a:lnSpc>
              <a:spcBef>
                <a:spcPts val="0"/>
              </a:spcBef>
              <a:spcAft>
                <a:spcPts val="0"/>
              </a:spcAft>
              <a:buNone/>
            </a:pPr>
            <a:r>
              <a:rPr lang="en-US" dirty="0"/>
              <a:t>sum(case </a:t>
            </a:r>
            <a:r>
              <a:rPr lang="en-US" dirty="0" err="1"/>
              <a:t>kihoc</a:t>
            </a:r>
            <a:r>
              <a:rPr lang="en-US" dirty="0"/>
              <a:t> when 8 then [</a:t>
            </a:r>
            <a:r>
              <a:rPr lang="en-US" dirty="0" err="1"/>
              <a:t>Số</a:t>
            </a:r>
            <a:r>
              <a:rPr lang="en-US" dirty="0"/>
              <a:t> SV </a:t>
            </a:r>
            <a:r>
              <a:rPr lang="en-US" dirty="0" err="1"/>
              <a:t>trượt</a:t>
            </a:r>
            <a:r>
              <a:rPr lang="en-US" dirty="0"/>
              <a:t>] else 0 end) as [</a:t>
            </a:r>
            <a:r>
              <a:rPr lang="en-US" dirty="0" err="1"/>
              <a:t>Kỳ</a:t>
            </a:r>
            <a:r>
              <a:rPr lang="en-US" dirty="0"/>
              <a:t> 8]</a:t>
            </a:r>
          </a:p>
          <a:p>
            <a:pPr marL="0" indent="0">
              <a:lnSpc>
                <a:spcPct val="150000"/>
              </a:lnSpc>
              <a:spcBef>
                <a:spcPts val="0"/>
              </a:spcBef>
              <a:spcAft>
                <a:spcPts val="0"/>
              </a:spcAft>
              <a:buNone/>
            </a:pPr>
            <a:r>
              <a:rPr lang="en-US" dirty="0"/>
              <a:t>from CTE_SVNM</a:t>
            </a:r>
          </a:p>
          <a:p>
            <a:pPr marL="0" indent="0">
              <a:lnSpc>
                <a:spcPct val="150000"/>
              </a:lnSpc>
              <a:spcBef>
                <a:spcPts val="0"/>
              </a:spcBef>
              <a:spcAft>
                <a:spcPts val="0"/>
              </a:spcAft>
              <a:buNone/>
            </a:pPr>
            <a:r>
              <a:rPr lang="en-US" dirty="0"/>
              <a:t>group by </a:t>
            </a:r>
            <a:r>
              <a:rPr lang="en-US" dirty="0" err="1"/>
              <a:t>maLop</a:t>
            </a:r>
            <a:endParaRPr lang="en-US" b="1" dirty="0"/>
          </a:p>
        </p:txBody>
      </p:sp>
      <p:sp>
        <p:nvSpPr>
          <p:cNvPr id="4" name="Date Placeholder 3">
            <a:extLst>
              <a:ext uri="{FF2B5EF4-FFF2-40B4-BE49-F238E27FC236}">
                <a16:creationId xmlns="" xmlns:a16="http://schemas.microsoft.com/office/drawing/2014/main" id="{8E6308B1-820C-435E-B649-C547B804077D}"/>
              </a:ext>
            </a:extLst>
          </p:cNvPr>
          <p:cNvSpPr>
            <a:spLocks noGrp="1"/>
          </p:cNvSpPr>
          <p:nvPr>
            <p:ph type="dt" sz="half" idx="10"/>
          </p:nvPr>
        </p:nvSpPr>
        <p:spPr/>
        <p:txBody>
          <a:bodyPr/>
          <a:lstStyle/>
          <a:p>
            <a:fld id="{4D202ABA-0031-4D61-A041-186C665429FE}" type="datetime1">
              <a:rPr lang="en-US" smtClean="0"/>
              <a:t>2/15/2023</a:t>
            </a:fld>
            <a:endParaRPr lang="en-US"/>
          </a:p>
        </p:txBody>
      </p:sp>
      <p:sp>
        <p:nvSpPr>
          <p:cNvPr id="5" name="Footer Placeholder 4">
            <a:extLst>
              <a:ext uri="{FF2B5EF4-FFF2-40B4-BE49-F238E27FC236}">
                <a16:creationId xmlns="" xmlns:a16="http://schemas.microsoft.com/office/drawing/2014/main" id="{E621F310-3132-4746-A719-CA455AF1858A}"/>
              </a:ext>
            </a:extLst>
          </p:cNvPr>
          <p:cNvSpPr>
            <a:spLocks noGrp="1"/>
          </p:cNvSpPr>
          <p:nvPr>
            <p:ph type="ftr" sz="quarter" idx="11"/>
          </p:nvPr>
        </p:nvSpPr>
        <p:spPr/>
        <p:txBody>
          <a:bodyPr/>
          <a:lstStyle/>
          <a:p>
            <a:r>
              <a:rPr lang="en-US"/>
              <a:t>Khoa Công nghệ Thông tin - UTEHY</a:t>
            </a:r>
          </a:p>
        </p:txBody>
      </p:sp>
      <p:sp>
        <p:nvSpPr>
          <p:cNvPr id="6" name="Slide Number Placeholder 5">
            <a:extLst>
              <a:ext uri="{FF2B5EF4-FFF2-40B4-BE49-F238E27FC236}">
                <a16:creationId xmlns="" xmlns:a16="http://schemas.microsoft.com/office/drawing/2014/main" id="{D85EFC56-2D62-407C-A1EE-4DE071D9FA88}"/>
              </a:ext>
            </a:extLst>
          </p:cNvPr>
          <p:cNvSpPr>
            <a:spLocks noGrp="1"/>
          </p:cNvSpPr>
          <p:nvPr>
            <p:ph type="sldNum" sz="quarter" idx="12"/>
          </p:nvPr>
        </p:nvSpPr>
        <p:spPr/>
        <p:txBody>
          <a:bodyPr/>
          <a:lstStyle/>
          <a:p>
            <a:fld id="{F4E32468-D4D3-45A6-A508-7622D5375F4E}" type="slidenum">
              <a:rPr lang="en-US" smtClean="0"/>
              <a:pPr/>
              <a:t>22</a:t>
            </a:fld>
            <a:endParaRPr lang="en-US"/>
          </a:p>
        </p:txBody>
      </p:sp>
    </p:spTree>
    <p:extLst>
      <p:ext uri="{BB962C8B-B14F-4D97-AF65-F5344CB8AC3E}">
        <p14:creationId xmlns:p14="http://schemas.microsoft.com/office/powerpoint/2010/main" val="1791709337"/>
      </p:ext>
    </p:extLst>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6D4C4F9-E1E2-41D2-8ACC-CAFCF150F222}"/>
              </a:ext>
            </a:extLst>
          </p:cNvPr>
          <p:cNvSpPr>
            <a:spLocks noGrp="1"/>
          </p:cNvSpPr>
          <p:nvPr>
            <p:ph type="title"/>
          </p:nvPr>
        </p:nvSpPr>
        <p:spPr/>
        <p:txBody>
          <a:bodyPr/>
          <a:lstStyle/>
          <a:p>
            <a:r>
              <a:rPr lang="en-US" dirty="0"/>
              <a:t>3. </a:t>
            </a:r>
            <a:r>
              <a:rPr lang="en-US" dirty="0" err="1"/>
              <a:t>Các</a:t>
            </a:r>
            <a:r>
              <a:rPr lang="en-US" dirty="0"/>
              <a:t> </a:t>
            </a:r>
            <a:r>
              <a:rPr lang="en-US" dirty="0" err="1"/>
              <a:t>phép</a:t>
            </a:r>
            <a:r>
              <a:rPr lang="en-US" dirty="0"/>
              <a:t> </a:t>
            </a:r>
            <a:r>
              <a:rPr lang="en-US" dirty="0" err="1"/>
              <a:t>nối</a:t>
            </a:r>
            <a:r>
              <a:rPr lang="en-US" dirty="0"/>
              <a:t> – </a:t>
            </a:r>
            <a:r>
              <a:rPr lang="en-US" dirty="0" err="1"/>
              <a:t>Bảng</a:t>
            </a:r>
            <a:r>
              <a:rPr lang="en-US" dirty="0"/>
              <a:t> </a:t>
            </a:r>
            <a:r>
              <a:rPr lang="en-US" dirty="0" err="1"/>
              <a:t>biểu</a:t>
            </a:r>
            <a:r>
              <a:rPr lang="en-US" dirty="0"/>
              <a:t> </a:t>
            </a:r>
            <a:r>
              <a:rPr lang="en-US" dirty="0" err="1"/>
              <a:t>thức</a:t>
            </a:r>
            <a:r>
              <a:rPr lang="en-US" dirty="0"/>
              <a:t> </a:t>
            </a:r>
            <a:r>
              <a:rPr lang="en-US" dirty="0" err="1"/>
              <a:t>chung</a:t>
            </a:r>
            <a:endParaRPr lang="en-US" dirty="0"/>
          </a:p>
        </p:txBody>
      </p:sp>
      <p:sp>
        <p:nvSpPr>
          <p:cNvPr id="7" name="Text Placeholder 6">
            <a:extLst>
              <a:ext uri="{FF2B5EF4-FFF2-40B4-BE49-F238E27FC236}">
                <a16:creationId xmlns="" xmlns:a16="http://schemas.microsoft.com/office/drawing/2014/main" id="{32F2F3F2-9314-4B7A-AB84-D3F4040989CC}"/>
              </a:ext>
            </a:extLst>
          </p:cNvPr>
          <p:cNvSpPr>
            <a:spLocks noGrp="1"/>
          </p:cNvSpPr>
          <p:nvPr>
            <p:ph type="body" idx="1"/>
          </p:nvPr>
        </p:nvSpPr>
        <p:spPr/>
        <p:txBody>
          <a:bodyPr/>
          <a:lstStyle/>
          <a:p>
            <a:r>
              <a:rPr lang="en-US" dirty="0" err="1"/>
              <a:t>Kết</a:t>
            </a:r>
            <a:r>
              <a:rPr lang="en-US" dirty="0"/>
              <a:t> </a:t>
            </a:r>
            <a:r>
              <a:rPr lang="en-US" dirty="0" err="1"/>
              <a:t>quả</a:t>
            </a:r>
            <a:endParaRPr lang="en-US" dirty="0"/>
          </a:p>
        </p:txBody>
      </p:sp>
      <p:sp>
        <p:nvSpPr>
          <p:cNvPr id="4" name="Date Placeholder 3">
            <a:extLst>
              <a:ext uri="{FF2B5EF4-FFF2-40B4-BE49-F238E27FC236}">
                <a16:creationId xmlns="" xmlns:a16="http://schemas.microsoft.com/office/drawing/2014/main" id="{8E6308B1-820C-435E-B649-C547B804077D}"/>
              </a:ext>
            </a:extLst>
          </p:cNvPr>
          <p:cNvSpPr>
            <a:spLocks noGrp="1"/>
          </p:cNvSpPr>
          <p:nvPr>
            <p:ph type="dt" sz="half" idx="10"/>
          </p:nvPr>
        </p:nvSpPr>
        <p:spPr/>
        <p:txBody>
          <a:bodyPr/>
          <a:lstStyle/>
          <a:p>
            <a:fld id="{4D202ABA-0031-4D61-A041-186C665429FE}" type="datetime1">
              <a:rPr lang="en-US" smtClean="0"/>
              <a:t>2/15/2023</a:t>
            </a:fld>
            <a:endParaRPr lang="en-US"/>
          </a:p>
        </p:txBody>
      </p:sp>
      <p:sp>
        <p:nvSpPr>
          <p:cNvPr id="5" name="Footer Placeholder 4">
            <a:extLst>
              <a:ext uri="{FF2B5EF4-FFF2-40B4-BE49-F238E27FC236}">
                <a16:creationId xmlns="" xmlns:a16="http://schemas.microsoft.com/office/drawing/2014/main" id="{E621F310-3132-4746-A719-CA455AF1858A}"/>
              </a:ext>
            </a:extLst>
          </p:cNvPr>
          <p:cNvSpPr>
            <a:spLocks noGrp="1"/>
          </p:cNvSpPr>
          <p:nvPr>
            <p:ph type="ftr" sz="quarter" idx="11"/>
          </p:nvPr>
        </p:nvSpPr>
        <p:spPr/>
        <p:txBody>
          <a:bodyPr/>
          <a:lstStyle/>
          <a:p>
            <a:r>
              <a:rPr lang="en-US"/>
              <a:t>Khoa Công nghệ Thông tin - UTEHY</a:t>
            </a:r>
          </a:p>
        </p:txBody>
      </p:sp>
      <p:sp>
        <p:nvSpPr>
          <p:cNvPr id="6" name="Slide Number Placeholder 5">
            <a:extLst>
              <a:ext uri="{FF2B5EF4-FFF2-40B4-BE49-F238E27FC236}">
                <a16:creationId xmlns="" xmlns:a16="http://schemas.microsoft.com/office/drawing/2014/main" id="{D85EFC56-2D62-407C-A1EE-4DE071D9FA88}"/>
              </a:ext>
            </a:extLst>
          </p:cNvPr>
          <p:cNvSpPr>
            <a:spLocks noGrp="1"/>
          </p:cNvSpPr>
          <p:nvPr>
            <p:ph type="sldNum" sz="quarter" idx="12"/>
          </p:nvPr>
        </p:nvSpPr>
        <p:spPr/>
        <p:txBody>
          <a:bodyPr/>
          <a:lstStyle/>
          <a:p>
            <a:fld id="{F4E32468-D4D3-45A6-A508-7622D5375F4E}" type="slidenum">
              <a:rPr lang="en-US" smtClean="0"/>
              <a:pPr/>
              <a:t>23</a:t>
            </a:fld>
            <a:endParaRPr lang="en-US"/>
          </a:p>
        </p:txBody>
      </p:sp>
      <p:sp>
        <p:nvSpPr>
          <p:cNvPr id="8" name="Content Placeholder 7"/>
          <p:cNvSpPr>
            <a:spLocks noGrp="1"/>
          </p:cNvSpPr>
          <p:nvPr>
            <p:ph sz="half" idx="2"/>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06" y="2743200"/>
            <a:ext cx="8579877"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6718948"/>
      </p:ext>
    </p:extLst>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A61A77F4-A088-44A4-B76E-9FC8C029973E}"/>
              </a:ext>
            </a:extLst>
          </p:cNvPr>
          <p:cNvSpPr>
            <a:spLocks noGrp="1"/>
          </p:cNvSpPr>
          <p:nvPr>
            <p:ph type="title"/>
          </p:nvPr>
        </p:nvSpPr>
        <p:spPr/>
        <p:txBody>
          <a:bodyPr/>
          <a:lstStyle/>
          <a:p>
            <a:r>
              <a:rPr lang="en-US"/>
              <a:t>Nội dung</a:t>
            </a:r>
          </a:p>
        </p:txBody>
      </p:sp>
      <p:sp>
        <p:nvSpPr>
          <p:cNvPr id="3" name="Date Placeholder 2">
            <a:extLst>
              <a:ext uri="{FF2B5EF4-FFF2-40B4-BE49-F238E27FC236}">
                <a16:creationId xmlns="" xmlns:a16="http://schemas.microsoft.com/office/drawing/2014/main" id="{80AFB4BD-BE96-45D0-B212-1B463F01D68C}"/>
              </a:ext>
            </a:extLst>
          </p:cNvPr>
          <p:cNvSpPr>
            <a:spLocks noGrp="1"/>
          </p:cNvSpPr>
          <p:nvPr>
            <p:ph type="dt" sz="half" idx="10"/>
          </p:nvPr>
        </p:nvSpPr>
        <p:spPr/>
        <p:txBody>
          <a:bodyPr/>
          <a:lstStyle/>
          <a:p>
            <a:fld id="{FCDA7CFE-D3F1-4D05-B272-66AF912AE536}" type="datetime1">
              <a:rPr lang="en-US" smtClean="0"/>
              <a:t>2/15/2023</a:t>
            </a:fld>
            <a:endParaRPr lang="en-US"/>
          </a:p>
        </p:txBody>
      </p:sp>
      <p:sp>
        <p:nvSpPr>
          <p:cNvPr id="4" name="Footer Placeholder 3">
            <a:extLst>
              <a:ext uri="{FF2B5EF4-FFF2-40B4-BE49-F238E27FC236}">
                <a16:creationId xmlns="" xmlns:a16="http://schemas.microsoft.com/office/drawing/2014/main" id="{DAF42B17-CAB3-415E-BC79-3C3927ABA89D}"/>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 xmlns:a16="http://schemas.microsoft.com/office/drawing/2014/main" id="{15B8E446-6C01-4414-8743-453C628DC75B}"/>
              </a:ext>
            </a:extLst>
          </p:cNvPr>
          <p:cNvSpPr>
            <a:spLocks noGrp="1"/>
          </p:cNvSpPr>
          <p:nvPr>
            <p:ph type="sldNum" sz="quarter" idx="12"/>
          </p:nvPr>
        </p:nvSpPr>
        <p:spPr/>
        <p:txBody>
          <a:bodyPr/>
          <a:lstStyle/>
          <a:p>
            <a:fld id="{F4E32468-D4D3-45A6-A508-7622D5375F4E}" type="slidenum">
              <a:rPr lang="en-US" smtClean="0"/>
              <a:pPr/>
              <a:t>24</a:t>
            </a:fld>
            <a:endParaRPr lang="en-US"/>
          </a:p>
        </p:txBody>
      </p:sp>
      <p:grpSp>
        <p:nvGrpSpPr>
          <p:cNvPr id="8" name="Group 25">
            <a:extLst>
              <a:ext uri="{FF2B5EF4-FFF2-40B4-BE49-F238E27FC236}">
                <a16:creationId xmlns="" xmlns:a16="http://schemas.microsoft.com/office/drawing/2014/main" id="{93B25F19-6E94-41F1-A873-2E2158D9698D}"/>
              </a:ext>
            </a:extLst>
          </p:cNvPr>
          <p:cNvGrpSpPr>
            <a:grpSpLocks/>
          </p:cNvGrpSpPr>
          <p:nvPr/>
        </p:nvGrpSpPr>
        <p:grpSpPr bwMode="auto">
          <a:xfrm>
            <a:off x="685800" y="1885950"/>
            <a:ext cx="7543800" cy="476250"/>
            <a:chOff x="762000" y="1905000"/>
            <a:chExt cx="7543800" cy="475488"/>
          </a:xfrm>
        </p:grpSpPr>
        <p:sp>
          <p:nvSpPr>
            <p:cNvPr id="9" name="Text Box 12">
              <a:extLst>
                <a:ext uri="{FF2B5EF4-FFF2-40B4-BE49-F238E27FC236}">
                  <a16:creationId xmlns="" xmlns:a16="http://schemas.microsoft.com/office/drawing/2014/main" id="{4F347C4B-3FAE-4199-8E62-5EAF5EA11EEF}"/>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latin typeface="Tahoma" pitchFamily="34" charset="0"/>
                  <a:cs typeface="Tahoma" pitchFamily="34" charset="0"/>
                </a:rPr>
                <a:t>Mệnh</a:t>
              </a:r>
              <a:r>
                <a:rPr lang="en-US" sz="2000" b="1" dirty="0">
                  <a:latin typeface="Tahoma" pitchFamily="34" charset="0"/>
                  <a:cs typeface="Tahoma" pitchFamily="34" charset="0"/>
                </a:rPr>
                <a:t> </a:t>
              </a:r>
              <a:r>
                <a:rPr lang="en-US" sz="2000" b="1" dirty="0" err="1">
                  <a:latin typeface="Tahoma" pitchFamily="34" charset="0"/>
                  <a:cs typeface="Tahoma" pitchFamily="34" charset="0"/>
                </a:rPr>
                <a:t>đề</a:t>
              </a:r>
              <a:r>
                <a:rPr lang="en-US" sz="2000" b="1" dirty="0">
                  <a:latin typeface="Tahoma" pitchFamily="34" charset="0"/>
                  <a:cs typeface="Tahoma" pitchFamily="34" charset="0"/>
                </a:rPr>
                <a:t> Top</a:t>
              </a:r>
            </a:p>
          </p:txBody>
        </p:sp>
        <p:grpSp>
          <p:nvGrpSpPr>
            <p:cNvPr id="10" name="Group 9">
              <a:extLst>
                <a:ext uri="{FF2B5EF4-FFF2-40B4-BE49-F238E27FC236}">
                  <a16:creationId xmlns="" xmlns:a16="http://schemas.microsoft.com/office/drawing/2014/main" id="{A106EE44-3B24-442F-8C87-1CED3685BAE9}"/>
                </a:ext>
              </a:extLst>
            </p:cNvPr>
            <p:cNvGrpSpPr>
              <a:grpSpLocks/>
            </p:cNvGrpSpPr>
            <p:nvPr/>
          </p:nvGrpSpPr>
          <p:grpSpPr bwMode="auto">
            <a:xfrm>
              <a:off x="762000" y="1905000"/>
              <a:ext cx="548640" cy="475488"/>
              <a:chOff x="1110" y="2656"/>
              <a:chExt cx="1549" cy="1351"/>
            </a:xfrm>
          </p:grpSpPr>
          <p:sp>
            <p:nvSpPr>
              <p:cNvPr id="12" name="AutoShape 4">
                <a:extLst>
                  <a:ext uri="{FF2B5EF4-FFF2-40B4-BE49-F238E27FC236}">
                    <a16:creationId xmlns="" xmlns:a16="http://schemas.microsoft.com/office/drawing/2014/main" id="{8CC2019F-AA29-4AA8-8718-BFDBED8F738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 name="AutoShape 5">
                <a:extLst>
                  <a:ext uri="{FF2B5EF4-FFF2-40B4-BE49-F238E27FC236}">
                    <a16:creationId xmlns="" xmlns:a16="http://schemas.microsoft.com/office/drawing/2014/main" id="{DD786318-CE72-4AE4-89F6-C6F3CB4D9A3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14" name="AutoShape 6">
                <a:extLst>
                  <a:ext uri="{FF2B5EF4-FFF2-40B4-BE49-F238E27FC236}">
                    <a16:creationId xmlns="" xmlns:a16="http://schemas.microsoft.com/office/drawing/2014/main" id="{2FEF7167-62C3-4E73-B9D7-21A9D07F4825}"/>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2</a:t>
                </a:r>
              </a:p>
            </p:txBody>
          </p:sp>
        </p:grpSp>
        <p:sp>
          <p:nvSpPr>
            <p:cNvPr id="11" name="Line 11">
              <a:extLst>
                <a:ext uri="{FF2B5EF4-FFF2-40B4-BE49-F238E27FC236}">
                  <a16:creationId xmlns="" xmlns:a16="http://schemas.microsoft.com/office/drawing/2014/main" id="{26A02CCD-4E87-4D79-BD13-C351B26AEFEE}"/>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5" name="Group 33">
            <a:extLst>
              <a:ext uri="{FF2B5EF4-FFF2-40B4-BE49-F238E27FC236}">
                <a16:creationId xmlns="" xmlns:a16="http://schemas.microsoft.com/office/drawing/2014/main" id="{11E33FAE-55A3-4AED-88C5-63077DCB09ED}"/>
              </a:ext>
            </a:extLst>
          </p:cNvPr>
          <p:cNvGrpSpPr>
            <a:grpSpLocks/>
          </p:cNvGrpSpPr>
          <p:nvPr/>
        </p:nvGrpSpPr>
        <p:grpSpPr bwMode="auto">
          <a:xfrm>
            <a:off x="685800" y="1219200"/>
            <a:ext cx="7543800" cy="476250"/>
            <a:chOff x="762000" y="1905000"/>
            <a:chExt cx="7543800" cy="475488"/>
          </a:xfrm>
        </p:grpSpPr>
        <p:sp>
          <p:nvSpPr>
            <p:cNvPr id="16" name="Text Box 12">
              <a:extLst>
                <a:ext uri="{FF2B5EF4-FFF2-40B4-BE49-F238E27FC236}">
                  <a16:creationId xmlns="" xmlns:a16="http://schemas.microsoft.com/office/drawing/2014/main" id="{4B348FF2-4E00-4111-A995-9787F61CC49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latin typeface="Tahoma" pitchFamily="34" charset="0"/>
                  <a:cs typeface="Tahoma" pitchFamily="34" charset="0"/>
                </a:rPr>
                <a:t>Mục tiêu bài học</a:t>
              </a:r>
            </a:p>
          </p:txBody>
        </p:sp>
        <p:grpSp>
          <p:nvGrpSpPr>
            <p:cNvPr id="17" name="Group 35">
              <a:extLst>
                <a:ext uri="{FF2B5EF4-FFF2-40B4-BE49-F238E27FC236}">
                  <a16:creationId xmlns="" xmlns:a16="http://schemas.microsoft.com/office/drawing/2014/main" id="{7F6703F7-EF00-42EC-9E28-D1BB52BCFC71}"/>
                </a:ext>
              </a:extLst>
            </p:cNvPr>
            <p:cNvGrpSpPr>
              <a:grpSpLocks/>
            </p:cNvGrpSpPr>
            <p:nvPr/>
          </p:nvGrpSpPr>
          <p:grpSpPr bwMode="auto">
            <a:xfrm>
              <a:off x="762000" y="1905000"/>
              <a:ext cx="548640" cy="475488"/>
              <a:chOff x="1110" y="2656"/>
              <a:chExt cx="1549" cy="1351"/>
            </a:xfrm>
          </p:grpSpPr>
          <p:sp>
            <p:nvSpPr>
              <p:cNvPr id="19" name="AutoShape 4">
                <a:extLst>
                  <a:ext uri="{FF2B5EF4-FFF2-40B4-BE49-F238E27FC236}">
                    <a16:creationId xmlns="" xmlns:a16="http://schemas.microsoft.com/office/drawing/2014/main" id="{FE14254B-AC2B-408F-B4D5-4FF1E89D67B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0" name="AutoShape 5">
                <a:extLst>
                  <a:ext uri="{FF2B5EF4-FFF2-40B4-BE49-F238E27FC236}">
                    <a16:creationId xmlns="" xmlns:a16="http://schemas.microsoft.com/office/drawing/2014/main" id="{C87FA678-6CA7-43BF-9519-ACAA9C91F472}"/>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21" name="AutoShape 6">
                <a:extLst>
                  <a:ext uri="{FF2B5EF4-FFF2-40B4-BE49-F238E27FC236}">
                    <a16:creationId xmlns="" xmlns:a16="http://schemas.microsoft.com/office/drawing/2014/main" id="{41C2B006-9960-473B-920B-4637B0B9BA7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1</a:t>
                </a:r>
              </a:p>
            </p:txBody>
          </p:sp>
        </p:grpSp>
        <p:sp>
          <p:nvSpPr>
            <p:cNvPr id="18" name="Line 11">
              <a:extLst>
                <a:ext uri="{FF2B5EF4-FFF2-40B4-BE49-F238E27FC236}">
                  <a16:creationId xmlns="" xmlns:a16="http://schemas.microsoft.com/office/drawing/2014/main" id="{49BE36C3-04C4-4953-90D7-436D73C39F1A}"/>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2" name="Group 49">
            <a:extLst>
              <a:ext uri="{FF2B5EF4-FFF2-40B4-BE49-F238E27FC236}">
                <a16:creationId xmlns="" xmlns:a16="http://schemas.microsoft.com/office/drawing/2014/main" id="{8D404A38-D9AA-4356-B8F3-3B6C518669CB}"/>
              </a:ext>
            </a:extLst>
          </p:cNvPr>
          <p:cNvGrpSpPr>
            <a:grpSpLocks/>
          </p:cNvGrpSpPr>
          <p:nvPr/>
        </p:nvGrpSpPr>
        <p:grpSpPr bwMode="auto">
          <a:xfrm>
            <a:off x="685800" y="2571750"/>
            <a:ext cx="7543800" cy="476250"/>
            <a:chOff x="762000" y="1905000"/>
            <a:chExt cx="7543800" cy="475488"/>
          </a:xfrm>
        </p:grpSpPr>
        <p:sp>
          <p:nvSpPr>
            <p:cNvPr id="23" name="Text Box 12">
              <a:extLst>
                <a:ext uri="{FF2B5EF4-FFF2-40B4-BE49-F238E27FC236}">
                  <a16:creationId xmlns="" xmlns:a16="http://schemas.microsoft.com/office/drawing/2014/main" id="{826E7AEB-52E2-4BF6-93C3-6B4284F9F278}"/>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latin typeface="Tahoma" pitchFamily="34" charset="0"/>
                  <a:cs typeface="Tahoma" pitchFamily="34" charset="0"/>
                </a:rPr>
                <a:t>Các</a:t>
              </a:r>
              <a:r>
                <a:rPr lang="en-US" sz="2000" b="1" dirty="0">
                  <a:latin typeface="Tahoma" pitchFamily="34" charset="0"/>
                  <a:cs typeface="Tahoma" pitchFamily="34" charset="0"/>
                </a:rPr>
                <a:t> </a:t>
              </a:r>
              <a:r>
                <a:rPr lang="en-US" sz="2000" b="1" dirty="0" err="1">
                  <a:latin typeface="Tahoma" pitchFamily="34" charset="0"/>
                  <a:cs typeface="Tahoma" pitchFamily="34" charset="0"/>
                </a:rPr>
                <a:t>phép</a:t>
              </a:r>
              <a:r>
                <a:rPr lang="en-US" sz="2000" b="1" dirty="0">
                  <a:latin typeface="Tahoma" pitchFamily="34" charset="0"/>
                  <a:cs typeface="Tahoma" pitchFamily="34" charset="0"/>
                </a:rPr>
                <a:t> </a:t>
              </a:r>
              <a:r>
                <a:rPr lang="en-US" sz="2000" b="1" dirty="0" err="1">
                  <a:latin typeface="Tahoma" pitchFamily="34" charset="0"/>
                  <a:cs typeface="Tahoma" pitchFamily="34" charset="0"/>
                </a:rPr>
                <a:t>nối</a:t>
              </a:r>
              <a:r>
                <a:rPr lang="en-US" sz="2000" b="1" dirty="0">
                  <a:latin typeface="Tahoma" pitchFamily="34" charset="0"/>
                  <a:cs typeface="Tahoma" pitchFamily="34" charset="0"/>
                </a:rPr>
                <a:t> - </a:t>
              </a:r>
              <a:r>
                <a:rPr lang="en-US" sz="2000" b="1" dirty="0" err="1">
                  <a:latin typeface="Tahoma" pitchFamily="34" charset="0"/>
                  <a:cs typeface="Tahoma" pitchFamily="34" charset="0"/>
                </a:rPr>
                <a:t>Bảng</a:t>
              </a:r>
              <a:r>
                <a:rPr lang="en-US" sz="2000" b="1" dirty="0">
                  <a:latin typeface="Tahoma" pitchFamily="34" charset="0"/>
                  <a:cs typeface="Tahoma" pitchFamily="34" charset="0"/>
                </a:rPr>
                <a:t> </a:t>
              </a:r>
              <a:r>
                <a:rPr lang="en-US" sz="2000" b="1" dirty="0" err="1">
                  <a:latin typeface="Tahoma" pitchFamily="34" charset="0"/>
                  <a:cs typeface="Tahoma" pitchFamily="34" charset="0"/>
                </a:rPr>
                <a:t>biểu</a:t>
              </a:r>
              <a:r>
                <a:rPr lang="en-US" sz="2000" b="1" dirty="0">
                  <a:latin typeface="Tahoma" pitchFamily="34" charset="0"/>
                  <a:cs typeface="Tahoma" pitchFamily="34" charset="0"/>
                </a:rPr>
                <a:t> </a:t>
              </a:r>
              <a:r>
                <a:rPr lang="en-US" sz="2000" b="1" dirty="0" err="1">
                  <a:latin typeface="Tahoma" pitchFamily="34" charset="0"/>
                  <a:cs typeface="Tahoma" pitchFamily="34" charset="0"/>
                </a:rPr>
                <a:t>thức</a:t>
              </a:r>
              <a:r>
                <a:rPr lang="en-US" sz="2000" b="1" dirty="0">
                  <a:latin typeface="Tahoma" pitchFamily="34" charset="0"/>
                  <a:cs typeface="Tahoma" pitchFamily="34" charset="0"/>
                </a:rPr>
                <a:t> </a:t>
              </a:r>
              <a:r>
                <a:rPr lang="en-US" sz="2000" b="1" dirty="0" err="1">
                  <a:latin typeface="Tahoma" pitchFamily="34" charset="0"/>
                  <a:cs typeface="Tahoma" pitchFamily="34" charset="0"/>
                </a:rPr>
                <a:t>chung</a:t>
              </a:r>
              <a:endParaRPr lang="en-US" sz="2000" b="1" dirty="0">
                <a:latin typeface="Tahoma" pitchFamily="34" charset="0"/>
                <a:cs typeface="Tahoma" pitchFamily="34" charset="0"/>
              </a:endParaRPr>
            </a:p>
          </p:txBody>
        </p:sp>
        <p:grpSp>
          <p:nvGrpSpPr>
            <p:cNvPr id="24" name="Group 28">
              <a:extLst>
                <a:ext uri="{FF2B5EF4-FFF2-40B4-BE49-F238E27FC236}">
                  <a16:creationId xmlns="" xmlns:a16="http://schemas.microsoft.com/office/drawing/2014/main" id="{48233CC2-86EF-4F05-ADA2-3FAF2941CCD3}"/>
                </a:ext>
              </a:extLst>
            </p:cNvPr>
            <p:cNvGrpSpPr>
              <a:grpSpLocks/>
            </p:cNvGrpSpPr>
            <p:nvPr/>
          </p:nvGrpSpPr>
          <p:grpSpPr bwMode="auto">
            <a:xfrm>
              <a:off x="762000" y="1905000"/>
              <a:ext cx="548640" cy="475488"/>
              <a:chOff x="1110" y="2656"/>
              <a:chExt cx="1549" cy="1351"/>
            </a:xfrm>
          </p:grpSpPr>
          <p:sp>
            <p:nvSpPr>
              <p:cNvPr id="26" name="AutoShape 4">
                <a:extLst>
                  <a:ext uri="{FF2B5EF4-FFF2-40B4-BE49-F238E27FC236}">
                    <a16:creationId xmlns="" xmlns:a16="http://schemas.microsoft.com/office/drawing/2014/main" id="{0A8CAFC6-CE1F-4C66-BB24-F8D7CEDD4DF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7" name="AutoShape 5">
                <a:extLst>
                  <a:ext uri="{FF2B5EF4-FFF2-40B4-BE49-F238E27FC236}">
                    <a16:creationId xmlns="" xmlns:a16="http://schemas.microsoft.com/office/drawing/2014/main" id="{B62218A0-F7EE-417A-A956-9DED5423E33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28" name="AutoShape 6">
                <a:extLst>
                  <a:ext uri="{FF2B5EF4-FFF2-40B4-BE49-F238E27FC236}">
                    <a16:creationId xmlns="" xmlns:a16="http://schemas.microsoft.com/office/drawing/2014/main" id="{85B626AE-FBC7-42BA-92A0-4AC1147D5AB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3</a:t>
                </a:r>
              </a:p>
            </p:txBody>
          </p:sp>
        </p:grpSp>
        <p:sp>
          <p:nvSpPr>
            <p:cNvPr id="25" name="Line 11">
              <a:extLst>
                <a:ext uri="{FF2B5EF4-FFF2-40B4-BE49-F238E27FC236}">
                  <a16:creationId xmlns="" xmlns:a16="http://schemas.microsoft.com/office/drawing/2014/main" id="{52E9762E-6A23-4915-8C53-2AF2BA142F3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9" name="Group 70">
            <a:extLst>
              <a:ext uri="{FF2B5EF4-FFF2-40B4-BE49-F238E27FC236}">
                <a16:creationId xmlns="" xmlns:a16="http://schemas.microsoft.com/office/drawing/2014/main" id="{D8A3270F-7210-4A2F-9A6F-8A63F23DE4B0}"/>
              </a:ext>
            </a:extLst>
          </p:cNvPr>
          <p:cNvGrpSpPr>
            <a:grpSpLocks/>
          </p:cNvGrpSpPr>
          <p:nvPr/>
        </p:nvGrpSpPr>
        <p:grpSpPr bwMode="auto">
          <a:xfrm>
            <a:off x="685800" y="3257550"/>
            <a:ext cx="7543800" cy="476250"/>
            <a:chOff x="762000" y="1905000"/>
            <a:chExt cx="7543800" cy="475488"/>
          </a:xfrm>
        </p:grpSpPr>
        <p:sp>
          <p:nvSpPr>
            <p:cNvPr id="30" name="Text Box 12">
              <a:extLst>
                <a:ext uri="{FF2B5EF4-FFF2-40B4-BE49-F238E27FC236}">
                  <a16:creationId xmlns="" xmlns:a16="http://schemas.microsoft.com/office/drawing/2014/main" id="{63BC95EA-2E96-4CE0-AAE0-65D677D68164}"/>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rgbClr val="FF0000"/>
                  </a:solidFill>
                  <a:latin typeface="Tahoma" pitchFamily="34" charset="0"/>
                  <a:cs typeface="Tahoma" pitchFamily="34" charset="0"/>
                </a:rPr>
                <a:t>Toán</a:t>
              </a:r>
              <a:r>
                <a:rPr lang="en-US" sz="2000" b="1" dirty="0">
                  <a:solidFill>
                    <a:srgbClr val="FF0000"/>
                  </a:solidFill>
                  <a:latin typeface="Tahoma" pitchFamily="34" charset="0"/>
                  <a:cs typeface="Tahoma" pitchFamily="34" charset="0"/>
                </a:rPr>
                <a:t> </a:t>
              </a:r>
              <a:r>
                <a:rPr lang="en-US" sz="2000" b="1" dirty="0" err="1">
                  <a:solidFill>
                    <a:srgbClr val="FF0000"/>
                  </a:solidFill>
                  <a:latin typeface="Tahoma" pitchFamily="34" charset="0"/>
                  <a:cs typeface="Tahoma" pitchFamily="34" charset="0"/>
                </a:rPr>
                <a:t>tử</a:t>
              </a:r>
              <a:r>
                <a:rPr lang="en-US" sz="2000" b="1" dirty="0">
                  <a:solidFill>
                    <a:srgbClr val="FF0000"/>
                  </a:solidFill>
                  <a:latin typeface="Tahoma" pitchFamily="34" charset="0"/>
                  <a:cs typeface="Tahoma" pitchFamily="34" charset="0"/>
                </a:rPr>
                <a:t> PIVOT, UNPIVOT, OUTPUT</a:t>
              </a:r>
            </a:p>
          </p:txBody>
        </p:sp>
        <p:grpSp>
          <p:nvGrpSpPr>
            <p:cNvPr id="31" name="Group 28">
              <a:extLst>
                <a:ext uri="{FF2B5EF4-FFF2-40B4-BE49-F238E27FC236}">
                  <a16:creationId xmlns="" xmlns:a16="http://schemas.microsoft.com/office/drawing/2014/main" id="{A2C2C134-099A-43EA-BEEC-BDF0EF3BABE8}"/>
                </a:ext>
              </a:extLst>
            </p:cNvPr>
            <p:cNvGrpSpPr>
              <a:grpSpLocks/>
            </p:cNvGrpSpPr>
            <p:nvPr/>
          </p:nvGrpSpPr>
          <p:grpSpPr bwMode="auto">
            <a:xfrm>
              <a:off x="762000" y="1905000"/>
              <a:ext cx="548640" cy="475488"/>
              <a:chOff x="1110" y="2656"/>
              <a:chExt cx="1549" cy="1351"/>
            </a:xfrm>
          </p:grpSpPr>
          <p:sp>
            <p:nvSpPr>
              <p:cNvPr id="33" name="AutoShape 4">
                <a:extLst>
                  <a:ext uri="{FF2B5EF4-FFF2-40B4-BE49-F238E27FC236}">
                    <a16:creationId xmlns="" xmlns:a16="http://schemas.microsoft.com/office/drawing/2014/main" id="{C516C8FB-BDE8-431C-8175-86673FA81ADE}"/>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4" name="AutoShape 5">
                <a:extLst>
                  <a:ext uri="{FF2B5EF4-FFF2-40B4-BE49-F238E27FC236}">
                    <a16:creationId xmlns="" xmlns:a16="http://schemas.microsoft.com/office/drawing/2014/main" id="{F6B83C26-44BC-4F0F-A959-9174CF412A16}"/>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35" name="AutoShape 6">
                <a:extLst>
                  <a:ext uri="{FF2B5EF4-FFF2-40B4-BE49-F238E27FC236}">
                    <a16:creationId xmlns="" xmlns:a16="http://schemas.microsoft.com/office/drawing/2014/main" id="{F4AF4F38-887D-4FBA-A3CF-480CBBADC00A}"/>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4</a:t>
                </a:r>
              </a:p>
            </p:txBody>
          </p:sp>
        </p:grpSp>
        <p:sp>
          <p:nvSpPr>
            <p:cNvPr id="32" name="Line 11">
              <a:extLst>
                <a:ext uri="{FF2B5EF4-FFF2-40B4-BE49-F238E27FC236}">
                  <a16:creationId xmlns="" xmlns:a16="http://schemas.microsoft.com/office/drawing/2014/main" id="{1F570808-BC30-4FEE-A70C-2468E772101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6" name="Group 70">
            <a:extLst>
              <a:ext uri="{FF2B5EF4-FFF2-40B4-BE49-F238E27FC236}">
                <a16:creationId xmlns="" xmlns:a16="http://schemas.microsoft.com/office/drawing/2014/main" id="{C541F7AE-C29D-4D83-83EC-5097576DD836}"/>
              </a:ext>
            </a:extLst>
          </p:cNvPr>
          <p:cNvGrpSpPr>
            <a:grpSpLocks/>
          </p:cNvGrpSpPr>
          <p:nvPr/>
        </p:nvGrpSpPr>
        <p:grpSpPr bwMode="auto">
          <a:xfrm>
            <a:off x="685800" y="3943350"/>
            <a:ext cx="7543800" cy="476250"/>
            <a:chOff x="762000" y="1905000"/>
            <a:chExt cx="7543800" cy="475488"/>
          </a:xfrm>
        </p:grpSpPr>
        <p:sp>
          <p:nvSpPr>
            <p:cNvPr id="37" name="Text Box 12">
              <a:extLst>
                <a:ext uri="{FF2B5EF4-FFF2-40B4-BE49-F238E27FC236}">
                  <a16:creationId xmlns="" xmlns:a16="http://schemas.microsoft.com/office/drawing/2014/main" id="{3055AA74-BACF-4700-B426-A32FB6C8904F}"/>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latin typeface="Tahoma" pitchFamily="34" charset="0"/>
                  <a:cs typeface="Tahoma" pitchFamily="34" charset="0"/>
                </a:rPr>
                <a:t>Thống</a:t>
              </a:r>
              <a:r>
                <a:rPr lang="en-US" sz="2000" b="1" dirty="0">
                  <a:latin typeface="Tahoma" pitchFamily="34" charset="0"/>
                  <a:cs typeface="Tahoma" pitchFamily="34" charset="0"/>
                </a:rPr>
                <a:t> </a:t>
              </a:r>
              <a:r>
                <a:rPr lang="en-US" sz="2000" b="1" dirty="0" err="1">
                  <a:latin typeface="Tahoma" pitchFamily="34" charset="0"/>
                  <a:cs typeface="Tahoma" pitchFamily="34" charset="0"/>
                </a:rPr>
                <a:t>kê</a:t>
              </a:r>
              <a:r>
                <a:rPr lang="en-US" sz="2000" b="1" dirty="0">
                  <a:latin typeface="Tahoma" pitchFamily="34" charset="0"/>
                  <a:cs typeface="Tahoma" pitchFamily="34" charset="0"/>
                </a:rPr>
                <a:t>, </a:t>
              </a:r>
              <a:r>
                <a:rPr lang="en-US" sz="2000" b="1" dirty="0" err="1">
                  <a:latin typeface="Tahoma" pitchFamily="34" charset="0"/>
                  <a:cs typeface="Tahoma" pitchFamily="34" charset="0"/>
                </a:rPr>
                <a:t>phân</a:t>
              </a:r>
              <a:r>
                <a:rPr lang="en-US" sz="2000" b="1" dirty="0">
                  <a:latin typeface="Tahoma" pitchFamily="34" charset="0"/>
                  <a:cs typeface="Tahoma" pitchFamily="34" charset="0"/>
                </a:rPr>
                <a:t> </a:t>
              </a:r>
              <a:r>
                <a:rPr lang="en-US" sz="2000" b="1" dirty="0" err="1">
                  <a:latin typeface="Tahoma" pitchFamily="34" charset="0"/>
                  <a:cs typeface="Tahoma" pitchFamily="34" charset="0"/>
                </a:rPr>
                <a:t>hạng</a:t>
              </a:r>
              <a:r>
                <a:rPr lang="en-US" sz="2000" b="1" dirty="0">
                  <a:latin typeface="Tahoma" pitchFamily="34" charset="0"/>
                  <a:cs typeface="Tahoma" pitchFamily="34" charset="0"/>
                </a:rPr>
                <a:t> </a:t>
              </a:r>
              <a:r>
                <a:rPr lang="en-US" sz="2000" b="1" dirty="0" err="1">
                  <a:latin typeface="Tahoma" pitchFamily="34" charset="0"/>
                  <a:cs typeface="Tahoma" pitchFamily="34" charset="0"/>
                </a:rPr>
                <a:t>dữ</a:t>
              </a:r>
              <a:r>
                <a:rPr lang="en-US" sz="2000" b="1" dirty="0">
                  <a:latin typeface="Tahoma" pitchFamily="34" charset="0"/>
                  <a:cs typeface="Tahoma" pitchFamily="34" charset="0"/>
                </a:rPr>
                <a:t> </a:t>
              </a:r>
              <a:r>
                <a:rPr lang="en-US" sz="2000" b="1" dirty="0" err="1">
                  <a:latin typeface="Tahoma" pitchFamily="34" charset="0"/>
                  <a:cs typeface="Tahoma" pitchFamily="34" charset="0"/>
                </a:rPr>
                <a:t>liệu</a:t>
              </a:r>
              <a:r>
                <a:rPr lang="en-US" sz="2000" b="1" dirty="0">
                  <a:latin typeface="Tahoma" pitchFamily="34" charset="0"/>
                  <a:cs typeface="Tahoma" pitchFamily="34" charset="0"/>
                </a:rPr>
                <a:t>, </a:t>
              </a:r>
              <a:r>
                <a:rPr lang="en-US" sz="2000" b="1" dirty="0" err="1">
                  <a:latin typeface="Tahoma" pitchFamily="34" charset="0"/>
                  <a:cs typeface="Tahoma" pitchFamily="34" charset="0"/>
                </a:rPr>
                <a:t>một</a:t>
              </a:r>
              <a:r>
                <a:rPr lang="en-US" sz="2000" b="1" dirty="0">
                  <a:latin typeface="Tahoma" pitchFamily="34" charset="0"/>
                  <a:cs typeface="Tahoma" pitchFamily="34" charset="0"/>
                </a:rPr>
                <a:t> </a:t>
              </a:r>
              <a:r>
                <a:rPr lang="en-US" sz="2000" b="1" dirty="0" err="1">
                  <a:latin typeface="Tahoma" pitchFamily="34" charset="0"/>
                  <a:cs typeface="Tahoma" pitchFamily="34" charset="0"/>
                </a:rPr>
                <a:t>số</a:t>
              </a:r>
              <a:r>
                <a:rPr lang="en-US" sz="2000" b="1" dirty="0">
                  <a:latin typeface="Tahoma" pitchFamily="34" charset="0"/>
                  <a:cs typeface="Tahoma" pitchFamily="34" charset="0"/>
                </a:rPr>
                <a:t> </a:t>
              </a:r>
              <a:r>
                <a:rPr lang="en-US" sz="2000" b="1" dirty="0" err="1">
                  <a:latin typeface="Tahoma" pitchFamily="34" charset="0"/>
                  <a:cs typeface="Tahoma" pitchFamily="34" charset="0"/>
                </a:rPr>
                <a:t>hàm</a:t>
              </a:r>
              <a:r>
                <a:rPr lang="en-US" sz="2000" b="1" dirty="0">
                  <a:latin typeface="Tahoma" pitchFamily="34" charset="0"/>
                  <a:cs typeface="Tahoma" pitchFamily="34" charset="0"/>
                </a:rPr>
                <a:t> </a:t>
              </a:r>
              <a:r>
                <a:rPr lang="en-US" sz="2000" b="1" dirty="0" err="1">
                  <a:latin typeface="Tahoma" pitchFamily="34" charset="0"/>
                  <a:cs typeface="Tahoma" pitchFamily="34" charset="0"/>
                </a:rPr>
                <a:t>cơ</a:t>
              </a:r>
              <a:r>
                <a:rPr lang="en-US" sz="2000" b="1" dirty="0">
                  <a:latin typeface="Tahoma" pitchFamily="34" charset="0"/>
                  <a:cs typeface="Tahoma" pitchFamily="34" charset="0"/>
                </a:rPr>
                <a:t> </a:t>
              </a:r>
              <a:r>
                <a:rPr lang="en-US" sz="2000" b="1" dirty="0" err="1">
                  <a:latin typeface="Tahoma" pitchFamily="34" charset="0"/>
                  <a:cs typeface="Tahoma" pitchFamily="34" charset="0"/>
                </a:rPr>
                <a:t>bản</a:t>
              </a:r>
              <a:endParaRPr lang="en-US" sz="2000" b="1" dirty="0">
                <a:latin typeface="Tahoma" pitchFamily="34" charset="0"/>
                <a:cs typeface="Tahoma" pitchFamily="34" charset="0"/>
              </a:endParaRPr>
            </a:p>
          </p:txBody>
        </p:sp>
        <p:grpSp>
          <p:nvGrpSpPr>
            <p:cNvPr id="38" name="Group 28">
              <a:extLst>
                <a:ext uri="{FF2B5EF4-FFF2-40B4-BE49-F238E27FC236}">
                  <a16:creationId xmlns="" xmlns:a16="http://schemas.microsoft.com/office/drawing/2014/main" id="{C0F60A22-058B-4285-9D88-70EDE3836F51}"/>
                </a:ext>
              </a:extLst>
            </p:cNvPr>
            <p:cNvGrpSpPr>
              <a:grpSpLocks/>
            </p:cNvGrpSpPr>
            <p:nvPr/>
          </p:nvGrpSpPr>
          <p:grpSpPr bwMode="auto">
            <a:xfrm>
              <a:off x="762000" y="1905000"/>
              <a:ext cx="548640" cy="475488"/>
              <a:chOff x="1110" y="2656"/>
              <a:chExt cx="1549" cy="1351"/>
            </a:xfrm>
          </p:grpSpPr>
          <p:sp>
            <p:nvSpPr>
              <p:cNvPr id="40" name="AutoShape 4">
                <a:extLst>
                  <a:ext uri="{FF2B5EF4-FFF2-40B4-BE49-F238E27FC236}">
                    <a16:creationId xmlns="" xmlns:a16="http://schemas.microsoft.com/office/drawing/2014/main" id="{C905FEBE-7BB0-4034-BDBF-D74B9DE456F6}"/>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1" name="AutoShape 5">
                <a:extLst>
                  <a:ext uri="{FF2B5EF4-FFF2-40B4-BE49-F238E27FC236}">
                    <a16:creationId xmlns="" xmlns:a16="http://schemas.microsoft.com/office/drawing/2014/main" id="{BDBCC363-A9B3-4DBC-9EC7-1C2BB382BB4A}"/>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42" name="AutoShape 6">
                <a:extLst>
                  <a:ext uri="{FF2B5EF4-FFF2-40B4-BE49-F238E27FC236}">
                    <a16:creationId xmlns="" xmlns:a16="http://schemas.microsoft.com/office/drawing/2014/main" id="{83B6100A-3549-4E95-9325-824EE80D269E}"/>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5</a:t>
                </a:r>
              </a:p>
            </p:txBody>
          </p:sp>
        </p:grpSp>
        <p:sp>
          <p:nvSpPr>
            <p:cNvPr id="39" name="Line 11">
              <a:extLst>
                <a:ext uri="{FF2B5EF4-FFF2-40B4-BE49-F238E27FC236}">
                  <a16:creationId xmlns="" xmlns:a16="http://schemas.microsoft.com/office/drawing/2014/main" id="{5F47E4E0-D85C-4F59-A424-CDFB1FB736C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 name="Group 70">
            <a:extLst>
              <a:ext uri="{FF2B5EF4-FFF2-40B4-BE49-F238E27FC236}">
                <a16:creationId xmlns="" xmlns:a16="http://schemas.microsoft.com/office/drawing/2014/main" id="{6E7DD59A-7148-402E-9B9F-CC42B01B0663}"/>
              </a:ext>
            </a:extLst>
          </p:cNvPr>
          <p:cNvGrpSpPr>
            <a:grpSpLocks/>
          </p:cNvGrpSpPr>
          <p:nvPr/>
        </p:nvGrpSpPr>
        <p:grpSpPr bwMode="auto">
          <a:xfrm>
            <a:off x="685800" y="4648200"/>
            <a:ext cx="7543800" cy="476250"/>
            <a:chOff x="762000" y="1905000"/>
            <a:chExt cx="7543800" cy="475488"/>
          </a:xfrm>
        </p:grpSpPr>
        <p:sp>
          <p:nvSpPr>
            <p:cNvPr id="44" name="Text Box 12">
              <a:extLst>
                <a:ext uri="{FF2B5EF4-FFF2-40B4-BE49-F238E27FC236}">
                  <a16:creationId xmlns="" xmlns:a16="http://schemas.microsoft.com/office/drawing/2014/main" id="{D7D89838-EC66-4A72-B600-8B6B03240B1C}"/>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latin typeface="Tahoma" pitchFamily="34" charset="0"/>
                  <a:cs typeface="Tahoma" pitchFamily="34" charset="0"/>
                </a:rPr>
                <a:t>Trắc nghiệm kiến thức</a:t>
              </a:r>
            </a:p>
          </p:txBody>
        </p:sp>
        <p:grpSp>
          <p:nvGrpSpPr>
            <p:cNvPr id="45" name="Group 28">
              <a:extLst>
                <a:ext uri="{FF2B5EF4-FFF2-40B4-BE49-F238E27FC236}">
                  <a16:creationId xmlns="" xmlns:a16="http://schemas.microsoft.com/office/drawing/2014/main" id="{A989228B-8D52-420B-8ED9-EB56AD1F6CE7}"/>
                </a:ext>
              </a:extLst>
            </p:cNvPr>
            <p:cNvGrpSpPr>
              <a:grpSpLocks/>
            </p:cNvGrpSpPr>
            <p:nvPr/>
          </p:nvGrpSpPr>
          <p:grpSpPr bwMode="auto">
            <a:xfrm>
              <a:off x="762000" y="1905000"/>
              <a:ext cx="548640" cy="475488"/>
              <a:chOff x="1110" y="2656"/>
              <a:chExt cx="1549" cy="1351"/>
            </a:xfrm>
          </p:grpSpPr>
          <p:sp>
            <p:nvSpPr>
              <p:cNvPr id="47" name="AutoShape 4">
                <a:extLst>
                  <a:ext uri="{FF2B5EF4-FFF2-40B4-BE49-F238E27FC236}">
                    <a16:creationId xmlns="" xmlns:a16="http://schemas.microsoft.com/office/drawing/2014/main" id="{EF7C81D2-62A1-4DE1-B973-619927A06A09}"/>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8" name="AutoShape 5">
                <a:extLst>
                  <a:ext uri="{FF2B5EF4-FFF2-40B4-BE49-F238E27FC236}">
                    <a16:creationId xmlns="" xmlns:a16="http://schemas.microsoft.com/office/drawing/2014/main" id="{3F47E9AF-49E6-4A26-9067-810CFACBF18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49" name="AutoShape 6">
                <a:extLst>
                  <a:ext uri="{FF2B5EF4-FFF2-40B4-BE49-F238E27FC236}">
                    <a16:creationId xmlns="" xmlns:a16="http://schemas.microsoft.com/office/drawing/2014/main" id="{E55DBFF0-3A2E-4D7F-A329-AE356731CF66}"/>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46" name="Line 11">
              <a:extLst>
                <a:ext uri="{FF2B5EF4-FFF2-40B4-BE49-F238E27FC236}">
                  <a16:creationId xmlns="" xmlns:a16="http://schemas.microsoft.com/office/drawing/2014/main" id="{93876918-C02B-4C41-9AC7-F4C8F327B64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0" name="Group 33">
            <a:extLst>
              <a:ext uri="{FF2B5EF4-FFF2-40B4-BE49-F238E27FC236}">
                <a16:creationId xmlns="" xmlns:a16="http://schemas.microsoft.com/office/drawing/2014/main" id="{DA537F8E-3D0C-4E9D-9558-CD83424FB14C}"/>
              </a:ext>
            </a:extLst>
          </p:cNvPr>
          <p:cNvGrpSpPr>
            <a:grpSpLocks/>
          </p:cNvGrpSpPr>
          <p:nvPr/>
        </p:nvGrpSpPr>
        <p:grpSpPr bwMode="auto">
          <a:xfrm>
            <a:off x="685800" y="5407492"/>
            <a:ext cx="7543800" cy="476250"/>
            <a:chOff x="762000" y="1905000"/>
            <a:chExt cx="7543800" cy="475488"/>
          </a:xfrm>
        </p:grpSpPr>
        <p:sp>
          <p:nvSpPr>
            <p:cNvPr id="51" name="Text Box 12">
              <a:extLst>
                <a:ext uri="{FF2B5EF4-FFF2-40B4-BE49-F238E27FC236}">
                  <a16:creationId xmlns="" xmlns:a16="http://schemas.microsoft.com/office/drawing/2014/main" id="{0D15675D-D7FC-4CF3-A7BC-E370448EBA6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latin typeface="Tahoma" pitchFamily="34" charset="0"/>
                  <a:cs typeface="Tahoma" pitchFamily="34" charset="0"/>
                </a:rPr>
                <a:t>Tổng kết bài học</a:t>
              </a:r>
            </a:p>
          </p:txBody>
        </p:sp>
        <p:grpSp>
          <p:nvGrpSpPr>
            <p:cNvPr id="52" name="Group 35">
              <a:extLst>
                <a:ext uri="{FF2B5EF4-FFF2-40B4-BE49-F238E27FC236}">
                  <a16:creationId xmlns="" xmlns:a16="http://schemas.microsoft.com/office/drawing/2014/main" id="{F206C097-BEDC-4566-BB44-C045232FDA52}"/>
                </a:ext>
              </a:extLst>
            </p:cNvPr>
            <p:cNvGrpSpPr>
              <a:grpSpLocks/>
            </p:cNvGrpSpPr>
            <p:nvPr/>
          </p:nvGrpSpPr>
          <p:grpSpPr bwMode="auto">
            <a:xfrm>
              <a:off x="762000" y="1905000"/>
              <a:ext cx="548640" cy="475488"/>
              <a:chOff x="1110" y="2656"/>
              <a:chExt cx="1549" cy="1351"/>
            </a:xfrm>
          </p:grpSpPr>
          <p:sp>
            <p:nvSpPr>
              <p:cNvPr id="54" name="AutoShape 4">
                <a:extLst>
                  <a:ext uri="{FF2B5EF4-FFF2-40B4-BE49-F238E27FC236}">
                    <a16:creationId xmlns="" xmlns:a16="http://schemas.microsoft.com/office/drawing/2014/main" id="{4BC35FEF-433D-4FFC-800D-3C355230ABD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5" name="AutoShape 5">
                <a:extLst>
                  <a:ext uri="{FF2B5EF4-FFF2-40B4-BE49-F238E27FC236}">
                    <a16:creationId xmlns="" xmlns:a16="http://schemas.microsoft.com/office/drawing/2014/main" id="{58A8DAD8-822C-43EC-913D-3B971674387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56" name="AutoShape 6">
                <a:extLst>
                  <a:ext uri="{FF2B5EF4-FFF2-40B4-BE49-F238E27FC236}">
                    <a16:creationId xmlns="" xmlns:a16="http://schemas.microsoft.com/office/drawing/2014/main" id="{A3A2B1F7-F874-4A34-9B1D-4B44696889BF}"/>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7</a:t>
                </a:r>
              </a:p>
            </p:txBody>
          </p:sp>
        </p:grpSp>
        <p:sp>
          <p:nvSpPr>
            <p:cNvPr id="53" name="Line 11">
              <a:extLst>
                <a:ext uri="{FF2B5EF4-FFF2-40B4-BE49-F238E27FC236}">
                  <a16:creationId xmlns="" xmlns:a16="http://schemas.microsoft.com/office/drawing/2014/main" id="{3FD0150E-F2C6-4ADE-B69C-FE6855BBE5D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2980098690"/>
      </p:ext>
    </p:extLst>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6D4C4F9-E1E2-41D2-8ACC-CAFCF150F222}"/>
              </a:ext>
            </a:extLst>
          </p:cNvPr>
          <p:cNvSpPr>
            <a:spLocks noGrp="1"/>
          </p:cNvSpPr>
          <p:nvPr>
            <p:ph type="title"/>
          </p:nvPr>
        </p:nvSpPr>
        <p:spPr/>
        <p:txBody>
          <a:bodyPr/>
          <a:lstStyle/>
          <a:p>
            <a:r>
              <a:rPr lang="en-US" dirty="0"/>
              <a:t>4. </a:t>
            </a:r>
            <a:r>
              <a:rPr lang="en-US" dirty="0" err="1">
                <a:solidFill>
                  <a:schemeClr val="accent3">
                    <a:lumMod val="20000"/>
                    <a:lumOff val="80000"/>
                  </a:schemeClr>
                </a:solidFill>
                <a:latin typeface="Tahoma" pitchFamily="34" charset="0"/>
                <a:cs typeface="Tahoma" pitchFamily="34" charset="0"/>
              </a:rPr>
              <a:t>Toán</a:t>
            </a:r>
            <a:r>
              <a:rPr lang="en-US" dirty="0">
                <a:solidFill>
                  <a:schemeClr val="accent3">
                    <a:lumMod val="20000"/>
                    <a:lumOff val="80000"/>
                  </a:schemeClr>
                </a:solidFill>
                <a:latin typeface="Tahoma" pitchFamily="34" charset="0"/>
                <a:cs typeface="Tahoma" pitchFamily="34" charset="0"/>
              </a:rPr>
              <a:t> </a:t>
            </a:r>
            <a:r>
              <a:rPr lang="en-US" dirty="0" err="1">
                <a:solidFill>
                  <a:schemeClr val="accent3">
                    <a:lumMod val="20000"/>
                    <a:lumOff val="80000"/>
                  </a:schemeClr>
                </a:solidFill>
                <a:latin typeface="Tahoma" pitchFamily="34" charset="0"/>
                <a:cs typeface="Tahoma" pitchFamily="34" charset="0"/>
              </a:rPr>
              <a:t>tử</a:t>
            </a:r>
            <a:r>
              <a:rPr lang="en-US" dirty="0">
                <a:solidFill>
                  <a:schemeClr val="accent3">
                    <a:lumMod val="20000"/>
                    <a:lumOff val="80000"/>
                  </a:schemeClr>
                </a:solidFill>
                <a:latin typeface="Tahoma" pitchFamily="34" charset="0"/>
                <a:cs typeface="Tahoma" pitchFamily="34" charset="0"/>
              </a:rPr>
              <a:t> PIVOT, UNPIVOT, OUTPUT</a:t>
            </a:r>
          </a:p>
        </p:txBody>
      </p:sp>
      <p:sp>
        <p:nvSpPr>
          <p:cNvPr id="7" name="Text Placeholder 6">
            <a:extLst>
              <a:ext uri="{FF2B5EF4-FFF2-40B4-BE49-F238E27FC236}">
                <a16:creationId xmlns="" xmlns:a16="http://schemas.microsoft.com/office/drawing/2014/main" id="{32F2F3F2-9314-4B7A-AB84-D3F4040989CC}"/>
              </a:ext>
            </a:extLst>
          </p:cNvPr>
          <p:cNvSpPr>
            <a:spLocks noGrp="1"/>
          </p:cNvSpPr>
          <p:nvPr>
            <p:ph type="body" idx="1"/>
          </p:nvPr>
        </p:nvSpPr>
        <p:spPr/>
        <p:txBody>
          <a:bodyPr/>
          <a:lstStyle/>
          <a:p>
            <a:r>
              <a:rPr lang="en-US" dirty="0" err="1"/>
              <a:t>Toán</a:t>
            </a:r>
            <a:r>
              <a:rPr lang="en-US" dirty="0"/>
              <a:t> </a:t>
            </a:r>
            <a:r>
              <a:rPr lang="en-US" dirty="0" err="1"/>
              <a:t>tử</a:t>
            </a:r>
            <a:r>
              <a:rPr lang="en-US" dirty="0"/>
              <a:t> PIVOT</a:t>
            </a:r>
          </a:p>
        </p:txBody>
      </p:sp>
      <p:sp>
        <p:nvSpPr>
          <p:cNvPr id="2" name="Content Placeholder 1">
            <a:extLst>
              <a:ext uri="{FF2B5EF4-FFF2-40B4-BE49-F238E27FC236}">
                <a16:creationId xmlns="" xmlns:a16="http://schemas.microsoft.com/office/drawing/2014/main" id="{385CB35E-A2FE-465A-AE59-FAD53270E585}"/>
              </a:ext>
            </a:extLst>
          </p:cNvPr>
          <p:cNvSpPr>
            <a:spLocks noGrp="1"/>
          </p:cNvSpPr>
          <p:nvPr>
            <p:ph sz="half" idx="2"/>
          </p:nvPr>
        </p:nvSpPr>
        <p:spPr>
          <a:xfrm>
            <a:off x="381000" y="1600200"/>
            <a:ext cx="8458200" cy="3886200"/>
          </a:xfrm>
        </p:spPr>
        <p:txBody>
          <a:bodyPr>
            <a:normAutofit/>
          </a:bodyPr>
          <a:lstStyle/>
          <a:p>
            <a:pPr marL="182880" lvl="2" indent="0" algn="just">
              <a:lnSpc>
                <a:spcPct val="150000"/>
              </a:lnSpc>
              <a:spcBef>
                <a:spcPts val="600"/>
              </a:spcBef>
              <a:spcAft>
                <a:spcPts val="600"/>
              </a:spcAft>
              <a:buNone/>
            </a:pPr>
            <a:r>
              <a:rPr lang="en-US" sz="3000" dirty="0" err="1">
                <a:latin typeface="Times New Roman" pitchFamily="18" charset="0"/>
                <a:cs typeface="Times New Roman" pitchFamily="18" charset="0"/>
              </a:rPr>
              <a:t>Toán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tử</a:t>
            </a:r>
            <a:r>
              <a:rPr lang="en-US" sz="3000" dirty="0">
                <a:latin typeface="Times New Roman" pitchFamily="18" charset="0"/>
                <a:cs typeface="Times New Roman" pitchFamily="18" charset="0"/>
              </a:rPr>
              <a:t> PIVOT </a:t>
            </a:r>
            <a:r>
              <a:rPr lang="en-US" sz="3000" dirty="0" err="1">
                <a:latin typeface="Times New Roman" pitchFamily="18" charset="0"/>
                <a:cs typeface="Times New Roman" pitchFamily="18" charset="0"/>
              </a:rPr>
              <a:t>thực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hiện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xoay</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một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biểu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thức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giá</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trị</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bảng</a:t>
            </a:r>
            <a:r>
              <a:rPr lang="en-US" sz="3000" dirty="0">
                <a:latin typeface="Times New Roman" pitchFamily="18" charset="0"/>
                <a:cs typeface="Times New Roman" pitchFamily="18" charset="0"/>
              </a:rPr>
              <a:t> (table valued expression) </a:t>
            </a:r>
            <a:r>
              <a:rPr lang="en-US" sz="3000" dirty="0" err="1">
                <a:latin typeface="Times New Roman" pitchFamily="18" charset="0"/>
                <a:cs typeface="Times New Roman" pitchFamily="18" charset="0"/>
              </a:rPr>
              <a:t>thành</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một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bảng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khác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bằng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việc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đưa</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giá</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trị</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duy</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nhất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của</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một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cột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thành</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cột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và</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thực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hiện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hàm</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thống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kê</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trên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cột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còn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lại</a:t>
            </a:r>
            <a:r>
              <a:rPr lang="en-US" sz="3000" dirty="0">
                <a:latin typeface="Times New Roman" pitchFamily="18" charset="0"/>
                <a:cs typeface="Times New Roman" pitchFamily="18" charset="0"/>
              </a:rPr>
              <a:t>.</a:t>
            </a:r>
          </a:p>
          <a:p>
            <a:pPr marL="400050" lvl="1" indent="0" algn="just">
              <a:lnSpc>
                <a:spcPct val="150000"/>
              </a:lnSpc>
              <a:spcBef>
                <a:spcPts val="600"/>
              </a:spcBef>
              <a:buNone/>
            </a:pPr>
            <a:endParaRPr lang="en-US" sz="3000" dirty="0">
              <a:latin typeface="Times New Roman" pitchFamily="18" charset="0"/>
              <a:cs typeface="Times New Roman" pitchFamily="18" charset="0"/>
            </a:endParaRPr>
          </a:p>
          <a:p>
            <a:pPr algn="just">
              <a:lnSpc>
                <a:spcPct val="150000"/>
              </a:lnSpc>
              <a:spcBef>
                <a:spcPts val="600"/>
              </a:spcBef>
              <a:spcAft>
                <a:spcPts val="600"/>
              </a:spcAft>
            </a:pPr>
            <a:endParaRPr lang="en-US" sz="3000" dirty="0">
              <a:latin typeface="Times New Roman" pitchFamily="18" charset="0"/>
              <a:cs typeface="Times New Roman" pitchFamily="18" charset="0"/>
            </a:endParaRPr>
          </a:p>
          <a:p>
            <a:pPr algn="just">
              <a:lnSpc>
                <a:spcPct val="150000"/>
              </a:lnSpc>
              <a:spcBef>
                <a:spcPts val="600"/>
              </a:spcBef>
              <a:spcAft>
                <a:spcPts val="600"/>
              </a:spcAft>
            </a:pPr>
            <a:endParaRPr lang="en-US" sz="3000" b="1" dirty="0">
              <a:latin typeface="Times New Roman" pitchFamily="18" charset="0"/>
              <a:cs typeface="Times New Roman" pitchFamily="18" charset="0"/>
            </a:endParaRPr>
          </a:p>
        </p:txBody>
      </p:sp>
      <p:sp>
        <p:nvSpPr>
          <p:cNvPr id="4" name="Date Placeholder 3">
            <a:extLst>
              <a:ext uri="{FF2B5EF4-FFF2-40B4-BE49-F238E27FC236}">
                <a16:creationId xmlns="" xmlns:a16="http://schemas.microsoft.com/office/drawing/2014/main" id="{8E6308B1-820C-435E-B649-C547B804077D}"/>
              </a:ext>
            </a:extLst>
          </p:cNvPr>
          <p:cNvSpPr>
            <a:spLocks noGrp="1"/>
          </p:cNvSpPr>
          <p:nvPr>
            <p:ph type="dt" sz="half" idx="10"/>
          </p:nvPr>
        </p:nvSpPr>
        <p:spPr/>
        <p:txBody>
          <a:bodyPr/>
          <a:lstStyle/>
          <a:p>
            <a:fld id="{4D202ABA-0031-4D61-A041-186C665429FE}" type="datetime1">
              <a:rPr lang="en-US" smtClean="0"/>
              <a:t>2/15/2023</a:t>
            </a:fld>
            <a:endParaRPr lang="en-US"/>
          </a:p>
        </p:txBody>
      </p:sp>
      <p:sp>
        <p:nvSpPr>
          <p:cNvPr id="5" name="Footer Placeholder 4">
            <a:extLst>
              <a:ext uri="{FF2B5EF4-FFF2-40B4-BE49-F238E27FC236}">
                <a16:creationId xmlns="" xmlns:a16="http://schemas.microsoft.com/office/drawing/2014/main" id="{E621F310-3132-4746-A719-CA455AF1858A}"/>
              </a:ext>
            </a:extLst>
          </p:cNvPr>
          <p:cNvSpPr>
            <a:spLocks noGrp="1"/>
          </p:cNvSpPr>
          <p:nvPr>
            <p:ph type="ftr" sz="quarter" idx="11"/>
          </p:nvPr>
        </p:nvSpPr>
        <p:spPr/>
        <p:txBody>
          <a:bodyPr/>
          <a:lstStyle/>
          <a:p>
            <a:r>
              <a:rPr lang="en-US"/>
              <a:t>Khoa Công nghệ Thông tin - UTEHY</a:t>
            </a:r>
          </a:p>
        </p:txBody>
      </p:sp>
      <p:sp>
        <p:nvSpPr>
          <p:cNvPr id="6" name="Slide Number Placeholder 5">
            <a:extLst>
              <a:ext uri="{FF2B5EF4-FFF2-40B4-BE49-F238E27FC236}">
                <a16:creationId xmlns="" xmlns:a16="http://schemas.microsoft.com/office/drawing/2014/main" id="{D85EFC56-2D62-407C-A1EE-4DE071D9FA88}"/>
              </a:ext>
            </a:extLst>
          </p:cNvPr>
          <p:cNvSpPr>
            <a:spLocks noGrp="1"/>
          </p:cNvSpPr>
          <p:nvPr>
            <p:ph type="sldNum" sz="quarter" idx="12"/>
          </p:nvPr>
        </p:nvSpPr>
        <p:spPr/>
        <p:txBody>
          <a:bodyPr/>
          <a:lstStyle/>
          <a:p>
            <a:fld id="{F4E32468-D4D3-45A6-A508-7622D5375F4E}" type="slidenum">
              <a:rPr lang="en-US" smtClean="0"/>
              <a:pPr/>
              <a:t>25</a:t>
            </a:fld>
            <a:endParaRPr lang="en-US"/>
          </a:p>
        </p:txBody>
      </p:sp>
    </p:spTree>
    <p:extLst>
      <p:ext uri="{BB962C8B-B14F-4D97-AF65-F5344CB8AC3E}">
        <p14:creationId xmlns:p14="http://schemas.microsoft.com/office/powerpoint/2010/main" val="2373255187"/>
      </p:ext>
    </p:extLst>
  </p:cSld>
  <p:clrMapOvr>
    <a:masterClrMapping/>
  </p:clrMapOvr>
  <p:transition spd="slow">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err="1"/>
              <a:t>Các</a:t>
            </a:r>
            <a:r>
              <a:rPr lang="en-US" dirty="0"/>
              <a:t> </a:t>
            </a:r>
            <a:r>
              <a:rPr lang="en-US" dirty="0" err="1"/>
              <a:t>bước</a:t>
            </a:r>
            <a:r>
              <a:rPr lang="en-US" dirty="0"/>
              <a:t> </a:t>
            </a:r>
            <a:r>
              <a:rPr lang="en-US" dirty="0" err="1"/>
              <a:t>thực</a:t>
            </a:r>
            <a:r>
              <a:rPr lang="en-US" dirty="0"/>
              <a:t> </a:t>
            </a:r>
            <a:r>
              <a:rPr lang="en-US" dirty="0" err="1"/>
              <a:t>hiện</a:t>
            </a:r>
            <a:r>
              <a:rPr lang="en-US" dirty="0"/>
              <a:t> pivot </a:t>
            </a:r>
            <a:r>
              <a:rPr lang="en-US" dirty="0" err="1"/>
              <a:t>dữ</a:t>
            </a:r>
            <a:r>
              <a:rPr lang="en-US" dirty="0"/>
              <a:t> </a:t>
            </a:r>
            <a:r>
              <a:rPr lang="en-US" dirty="0" err="1"/>
              <a:t>liệu</a:t>
            </a:r>
            <a:endParaRPr lang="en-US" dirty="0"/>
          </a:p>
        </p:txBody>
      </p:sp>
      <p:sp>
        <p:nvSpPr>
          <p:cNvPr id="4" name="Content Placeholder 3"/>
          <p:cNvSpPr>
            <a:spLocks noGrp="1"/>
          </p:cNvSpPr>
          <p:nvPr>
            <p:ph sz="half" idx="2"/>
          </p:nvPr>
        </p:nvSpPr>
        <p:spPr>
          <a:xfrm>
            <a:off x="381000" y="1524000"/>
            <a:ext cx="8229600" cy="4495800"/>
          </a:xfrm>
        </p:spPr>
        <p:txBody>
          <a:bodyPr/>
          <a:lstStyle/>
          <a:p>
            <a:r>
              <a:rPr lang="vi-VN" dirty="0"/>
              <a:t>Đầu tiên, chọn một bộ dữ liệu cơ sở để xoay vòng.</a:t>
            </a:r>
          </a:p>
          <a:p>
            <a:r>
              <a:rPr lang="vi-VN" dirty="0"/>
              <a:t>Thứ hai, tạo kết quả tạm thời bằng cách sử dụng bảng dẫn xuất hoặc biểu thức bảng chung (CTE)</a:t>
            </a:r>
          </a:p>
          <a:p>
            <a:r>
              <a:rPr lang="vi-VN" dirty="0"/>
              <a:t>Thứ ba, áp dụng toán tử PIVOT</a:t>
            </a:r>
            <a:endParaRPr lang="en-US" dirty="0"/>
          </a:p>
        </p:txBody>
      </p:sp>
      <p:sp>
        <p:nvSpPr>
          <p:cNvPr id="5" name="Date Placeholder 4"/>
          <p:cNvSpPr>
            <a:spLocks noGrp="1"/>
          </p:cNvSpPr>
          <p:nvPr>
            <p:ph type="dt" sz="half" idx="10"/>
          </p:nvPr>
        </p:nvSpPr>
        <p:spPr/>
        <p:txBody>
          <a:bodyPr/>
          <a:lstStyle/>
          <a:p>
            <a:fld id="{F76FA409-E11A-495A-A001-855AF0C56DDB}" type="datetime1">
              <a:rPr lang="en-US" smtClean="0"/>
              <a:t>2/15/2023</a:t>
            </a:fld>
            <a:endParaRPr lang="en-US"/>
          </a:p>
        </p:txBody>
      </p:sp>
      <p:sp>
        <p:nvSpPr>
          <p:cNvPr id="6" name="Footer Placeholder 5"/>
          <p:cNvSpPr>
            <a:spLocks noGrp="1"/>
          </p:cNvSpPr>
          <p:nvPr>
            <p:ph type="ftr" sz="quarter" idx="11"/>
          </p:nvPr>
        </p:nvSpPr>
        <p:spPr/>
        <p:txBody>
          <a:bodyPr/>
          <a:lstStyle/>
          <a:p>
            <a:r>
              <a:rPr lang="en-US"/>
              <a:t>Khoa Công nghệ Thông tin - UTEHY</a:t>
            </a:r>
          </a:p>
        </p:txBody>
      </p:sp>
      <p:sp>
        <p:nvSpPr>
          <p:cNvPr id="7" name="Slide Number Placeholder 6"/>
          <p:cNvSpPr>
            <a:spLocks noGrp="1"/>
          </p:cNvSpPr>
          <p:nvPr>
            <p:ph type="sldNum" sz="quarter" idx="12"/>
          </p:nvPr>
        </p:nvSpPr>
        <p:spPr/>
        <p:txBody>
          <a:bodyPr/>
          <a:lstStyle/>
          <a:p>
            <a:fld id="{F4E32468-D4D3-45A6-A508-7622D5375F4E}" type="slidenum">
              <a:rPr lang="en-US" smtClean="0"/>
              <a:t>26</a:t>
            </a:fld>
            <a:endParaRPr lang="en-US"/>
          </a:p>
        </p:txBody>
      </p:sp>
    </p:spTree>
    <p:extLst>
      <p:ext uri="{BB962C8B-B14F-4D97-AF65-F5344CB8AC3E}">
        <p14:creationId xmlns:p14="http://schemas.microsoft.com/office/powerpoint/2010/main" val="90829093"/>
      </p:ext>
    </p:extLst>
  </p:cSld>
  <p:clrMapOvr>
    <a:masterClrMapping/>
  </p:clrMapOvr>
  <p:transition spd="slow">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6D4C4F9-E1E2-41D2-8ACC-CAFCF150F222}"/>
              </a:ext>
            </a:extLst>
          </p:cNvPr>
          <p:cNvSpPr>
            <a:spLocks noGrp="1"/>
          </p:cNvSpPr>
          <p:nvPr>
            <p:ph type="title"/>
          </p:nvPr>
        </p:nvSpPr>
        <p:spPr/>
        <p:txBody>
          <a:bodyPr/>
          <a:lstStyle/>
          <a:p>
            <a:r>
              <a:rPr lang="en-US" dirty="0"/>
              <a:t>4. </a:t>
            </a:r>
            <a:r>
              <a:rPr lang="en-US" dirty="0" err="1">
                <a:solidFill>
                  <a:schemeClr val="accent3">
                    <a:lumMod val="20000"/>
                    <a:lumOff val="80000"/>
                  </a:schemeClr>
                </a:solidFill>
                <a:latin typeface="Tahoma" pitchFamily="34" charset="0"/>
                <a:cs typeface="Tahoma" pitchFamily="34" charset="0"/>
              </a:rPr>
              <a:t>Toán</a:t>
            </a:r>
            <a:r>
              <a:rPr lang="en-US" dirty="0">
                <a:solidFill>
                  <a:schemeClr val="accent3">
                    <a:lumMod val="20000"/>
                    <a:lumOff val="80000"/>
                  </a:schemeClr>
                </a:solidFill>
                <a:latin typeface="Tahoma" pitchFamily="34" charset="0"/>
                <a:cs typeface="Tahoma" pitchFamily="34" charset="0"/>
              </a:rPr>
              <a:t> </a:t>
            </a:r>
            <a:r>
              <a:rPr lang="en-US" dirty="0" err="1">
                <a:solidFill>
                  <a:schemeClr val="accent3">
                    <a:lumMod val="20000"/>
                    <a:lumOff val="80000"/>
                  </a:schemeClr>
                </a:solidFill>
                <a:latin typeface="Tahoma" pitchFamily="34" charset="0"/>
                <a:cs typeface="Tahoma" pitchFamily="34" charset="0"/>
              </a:rPr>
              <a:t>tử</a:t>
            </a:r>
            <a:r>
              <a:rPr lang="en-US" dirty="0">
                <a:solidFill>
                  <a:schemeClr val="accent3">
                    <a:lumMod val="20000"/>
                    <a:lumOff val="80000"/>
                  </a:schemeClr>
                </a:solidFill>
                <a:latin typeface="Tahoma" pitchFamily="34" charset="0"/>
                <a:cs typeface="Tahoma" pitchFamily="34" charset="0"/>
              </a:rPr>
              <a:t> PIVOT, UNPIVOT, OUTPUT</a:t>
            </a:r>
          </a:p>
        </p:txBody>
      </p:sp>
      <p:sp>
        <p:nvSpPr>
          <p:cNvPr id="7" name="Text Placeholder 6">
            <a:extLst>
              <a:ext uri="{FF2B5EF4-FFF2-40B4-BE49-F238E27FC236}">
                <a16:creationId xmlns="" xmlns:a16="http://schemas.microsoft.com/office/drawing/2014/main" id="{32F2F3F2-9314-4B7A-AB84-D3F4040989CC}"/>
              </a:ext>
            </a:extLst>
          </p:cNvPr>
          <p:cNvSpPr>
            <a:spLocks noGrp="1"/>
          </p:cNvSpPr>
          <p:nvPr>
            <p:ph type="body" idx="1"/>
          </p:nvPr>
        </p:nvSpPr>
        <p:spPr/>
        <p:txBody>
          <a:bodyPr/>
          <a:lstStyle/>
          <a:p>
            <a:r>
              <a:rPr lang="en-US" dirty="0" err="1"/>
              <a:t>Toán</a:t>
            </a:r>
            <a:r>
              <a:rPr lang="en-US" dirty="0"/>
              <a:t> </a:t>
            </a:r>
            <a:r>
              <a:rPr lang="en-US" dirty="0" err="1"/>
              <a:t>tử</a:t>
            </a:r>
            <a:r>
              <a:rPr lang="en-US" dirty="0"/>
              <a:t> PIVOT</a:t>
            </a:r>
          </a:p>
        </p:txBody>
      </p:sp>
      <p:sp>
        <p:nvSpPr>
          <p:cNvPr id="2" name="Content Placeholder 1">
            <a:extLst>
              <a:ext uri="{FF2B5EF4-FFF2-40B4-BE49-F238E27FC236}">
                <a16:creationId xmlns="" xmlns:a16="http://schemas.microsoft.com/office/drawing/2014/main" id="{385CB35E-A2FE-465A-AE59-FAD53270E585}"/>
              </a:ext>
            </a:extLst>
          </p:cNvPr>
          <p:cNvSpPr>
            <a:spLocks noGrp="1"/>
          </p:cNvSpPr>
          <p:nvPr>
            <p:ph sz="half" idx="2"/>
          </p:nvPr>
        </p:nvSpPr>
        <p:spPr>
          <a:xfrm>
            <a:off x="457200" y="1575536"/>
            <a:ext cx="8229600" cy="4749064"/>
          </a:xfrm>
        </p:spPr>
        <p:txBody>
          <a:bodyPr>
            <a:normAutofit/>
          </a:bodyPr>
          <a:lstStyle/>
          <a:p>
            <a:pPr lvl="1" algn="just"/>
            <a:r>
              <a:rPr lang="vi-VN" sz="2400" b="1" dirty="0">
                <a:latin typeface="Times New Roman" pitchFamily="18" charset="0"/>
                <a:cs typeface="Times New Roman" pitchFamily="18" charset="0"/>
              </a:rPr>
              <a:t>Cú pháp mệnh đề PIVOT </a:t>
            </a:r>
            <a:endParaRPr lang="en-US" sz="2400" b="1" dirty="0">
              <a:latin typeface="Times New Roman" pitchFamily="18" charset="0"/>
              <a:cs typeface="Times New Roman" pitchFamily="18" charset="0"/>
            </a:endParaRPr>
          </a:p>
          <a:p>
            <a:pPr marL="400050" lvl="1" indent="0" algn="just">
              <a:buNone/>
            </a:pPr>
            <a:r>
              <a:rPr lang="en-US" sz="2400" dirty="0">
                <a:latin typeface="Times New Roman" pitchFamily="18" charset="0"/>
                <a:cs typeface="Times New Roman" pitchFamily="18" charset="0"/>
              </a:rPr>
              <a:t>	</a:t>
            </a:r>
            <a:r>
              <a:rPr lang="vi-VN" sz="2400" dirty="0">
                <a:latin typeface="Times New Roman" pitchFamily="18" charset="0"/>
                <a:cs typeface="Times New Roman" pitchFamily="18" charset="0"/>
              </a:rPr>
              <a:t>SELECT </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cot_dautien </a:t>
            </a:r>
            <a:r>
              <a:rPr lang="vi-VN" sz="2400" dirty="0">
                <a:latin typeface="Times New Roman" pitchFamily="18" charset="0"/>
                <a:cs typeface="Times New Roman" pitchFamily="18" charset="0"/>
              </a:rPr>
              <a:t>AS &lt;bidanh_cot_dautien&gt;, </a:t>
            </a:r>
            <a:r>
              <a:rPr lang="en-US" sz="2400" dirty="0">
                <a:latin typeface="Times New Roman" pitchFamily="18" charset="0"/>
                <a:cs typeface="Times New Roman" pitchFamily="18" charset="0"/>
              </a:rPr>
              <a:t>	</a:t>
            </a:r>
            <a:r>
              <a:rPr lang="vi-VN" sz="2400" dirty="0">
                <a:latin typeface="Times New Roman" pitchFamily="18" charset="0"/>
                <a:cs typeface="Times New Roman" pitchFamily="18" charset="0"/>
              </a:rPr>
              <a:t>[giatri_chuyen1], [giatri_chuyen2], … [giatri_chuyen_n] </a:t>
            </a:r>
            <a:r>
              <a:rPr lang="en-US" sz="2400" dirty="0">
                <a:latin typeface="Times New Roman" pitchFamily="18" charset="0"/>
                <a:cs typeface="Times New Roman" pitchFamily="18" charset="0"/>
              </a:rPr>
              <a:t>	</a:t>
            </a:r>
            <a:r>
              <a:rPr lang="vi-VN" sz="2400" dirty="0">
                <a:latin typeface="Times New Roman" pitchFamily="18" charset="0"/>
                <a:cs typeface="Times New Roman" pitchFamily="18" charset="0"/>
              </a:rPr>
              <a:t>FROM </a:t>
            </a:r>
            <a:endParaRPr lang="en-US" sz="2400" dirty="0">
              <a:latin typeface="Times New Roman" pitchFamily="18" charset="0"/>
              <a:cs typeface="Times New Roman" pitchFamily="18" charset="0"/>
            </a:endParaRPr>
          </a:p>
          <a:p>
            <a:pPr marL="400050" lvl="1" indent="0" algn="just">
              <a:buNone/>
            </a:pPr>
            <a:r>
              <a:rPr lang="en-US" sz="2400" dirty="0">
                <a:latin typeface="Times New Roman" pitchFamily="18" charset="0"/>
                <a:cs typeface="Times New Roman" pitchFamily="18" charset="0"/>
              </a:rPr>
              <a:t>	</a:t>
            </a:r>
            <a:r>
              <a:rPr lang="vi-VN" sz="2400" dirty="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marL="400050" lvl="1" indent="0" algn="just">
              <a:buNone/>
            </a:pPr>
            <a:r>
              <a:rPr lang="en-US" sz="2400" dirty="0">
                <a:latin typeface="Times New Roman" pitchFamily="18" charset="0"/>
                <a:cs typeface="Times New Roman" pitchFamily="18" charset="0"/>
              </a:rPr>
              <a:t>	</a:t>
            </a:r>
            <a:r>
              <a:rPr lang="vi-VN" sz="2400" dirty="0">
                <a:latin typeface="Times New Roman" pitchFamily="18" charset="0"/>
                <a:cs typeface="Times New Roman" pitchFamily="18" charset="0"/>
              </a:rPr>
              <a:t>&lt;bang_nguon&gt;) AS &lt;bidanh_bang_nguon&gt; </a:t>
            </a:r>
            <a:endParaRPr lang="en-US" sz="2400" dirty="0">
              <a:latin typeface="Times New Roman" pitchFamily="18" charset="0"/>
              <a:cs typeface="Times New Roman" pitchFamily="18" charset="0"/>
            </a:endParaRPr>
          </a:p>
          <a:p>
            <a:pPr marL="400050" lvl="1" indent="0" algn="just">
              <a:buNone/>
            </a:pPr>
            <a:r>
              <a:rPr lang="en-US" sz="2400" dirty="0">
                <a:latin typeface="Times New Roman" pitchFamily="18" charset="0"/>
                <a:cs typeface="Times New Roman" pitchFamily="18" charset="0"/>
              </a:rPr>
              <a:t>	</a:t>
            </a:r>
            <a:r>
              <a:rPr lang="vi-VN" sz="2400" dirty="0">
                <a:latin typeface="Times New Roman" pitchFamily="18" charset="0"/>
                <a:cs typeface="Times New Roman" pitchFamily="18" charset="0"/>
              </a:rPr>
              <a:t>PIVOT  (  ham_tong (&lt;cot_tong&gt;)  </a:t>
            </a:r>
            <a:endParaRPr lang="en-US" sz="2400" dirty="0">
              <a:latin typeface="Times New Roman" pitchFamily="18" charset="0"/>
              <a:cs typeface="Times New Roman" pitchFamily="18" charset="0"/>
            </a:endParaRPr>
          </a:p>
          <a:p>
            <a:pPr marL="400050" lvl="1" indent="0" algn="just">
              <a:buNone/>
            </a:pPr>
            <a:r>
              <a:rPr lang="en-US" sz="2400" dirty="0">
                <a:latin typeface="Times New Roman" pitchFamily="18" charset="0"/>
                <a:cs typeface="Times New Roman" pitchFamily="18" charset="0"/>
              </a:rPr>
              <a:t>	</a:t>
            </a:r>
            <a:r>
              <a:rPr lang="vi-VN" sz="2400" dirty="0">
                <a:latin typeface="Times New Roman" pitchFamily="18" charset="0"/>
                <a:cs typeface="Times New Roman" pitchFamily="18" charset="0"/>
              </a:rPr>
              <a:t>FOR &lt;cot_chuyen&gt;  IN ([giatri_chuyen1], </a:t>
            </a:r>
            <a:r>
              <a:rPr lang="en-US" sz="2400" dirty="0">
                <a:latin typeface="Times New Roman" pitchFamily="18" charset="0"/>
                <a:cs typeface="Times New Roman" pitchFamily="18" charset="0"/>
              </a:rPr>
              <a:t>	</a:t>
            </a:r>
            <a:r>
              <a:rPr lang="vi-VN" sz="2400" dirty="0">
                <a:latin typeface="Times New Roman" pitchFamily="18" charset="0"/>
                <a:cs typeface="Times New Roman" pitchFamily="18" charset="0"/>
              </a:rPr>
              <a:t>[giatri_chuyen2], … [giatri_chuyen_n]) </a:t>
            </a:r>
            <a:endParaRPr lang="en-US" sz="2400" dirty="0">
              <a:latin typeface="Times New Roman" pitchFamily="18" charset="0"/>
              <a:cs typeface="Times New Roman" pitchFamily="18" charset="0"/>
            </a:endParaRPr>
          </a:p>
          <a:p>
            <a:pPr marL="400050" lvl="1" indent="0" algn="just">
              <a:buNone/>
            </a:pPr>
            <a:r>
              <a:rPr lang="en-US" sz="2400" dirty="0">
                <a:latin typeface="Times New Roman" pitchFamily="18" charset="0"/>
                <a:cs typeface="Times New Roman" pitchFamily="18" charset="0"/>
              </a:rPr>
              <a:t>	</a:t>
            </a:r>
            <a:r>
              <a:rPr lang="vi-VN" sz="2400" dirty="0">
                <a:latin typeface="Times New Roman" pitchFamily="18" charset="0"/>
                <a:cs typeface="Times New Roman" pitchFamily="18" charset="0"/>
              </a:rPr>
              <a:t>) </a:t>
            </a:r>
            <a:r>
              <a:rPr lang="en-US" sz="2400" dirty="0">
                <a:latin typeface="Times New Roman" pitchFamily="18" charset="0"/>
                <a:cs typeface="Times New Roman" pitchFamily="18" charset="0"/>
              </a:rPr>
              <a:t> </a:t>
            </a:r>
          </a:p>
          <a:p>
            <a:pPr marL="400050" lvl="1" indent="0" algn="just">
              <a:buNone/>
            </a:pPr>
            <a:r>
              <a:rPr lang="en-US" sz="2400" dirty="0">
                <a:latin typeface="Times New Roman" pitchFamily="18" charset="0"/>
                <a:cs typeface="Times New Roman" pitchFamily="18" charset="0"/>
              </a:rPr>
              <a:t>	</a:t>
            </a:r>
            <a:r>
              <a:rPr lang="vi-VN" sz="2400" dirty="0">
                <a:latin typeface="Times New Roman" pitchFamily="18" charset="0"/>
                <a:cs typeface="Times New Roman" pitchFamily="18" charset="0"/>
              </a:rPr>
              <a:t>AS &lt;bidanh_bang_chuyen&gt;; </a:t>
            </a:r>
            <a:endParaRPr lang="en-US" sz="2400" dirty="0">
              <a:latin typeface="Times New Roman" pitchFamily="18" charset="0"/>
              <a:cs typeface="Times New Roman" pitchFamily="18" charset="0"/>
            </a:endParaRPr>
          </a:p>
          <a:p>
            <a:pPr lvl="1" algn="just"/>
            <a:endParaRPr lang="en-US" sz="2400"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endParaRPr lang="en-US" b="1" dirty="0">
              <a:latin typeface="Times New Roman" pitchFamily="18" charset="0"/>
              <a:cs typeface="Times New Roman" pitchFamily="18" charset="0"/>
            </a:endParaRPr>
          </a:p>
        </p:txBody>
      </p:sp>
      <p:sp>
        <p:nvSpPr>
          <p:cNvPr id="4" name="Date Placeholder 3">
            <a:extLst>
              <a:ext uri="{FF2B5EF4-FFF2-40B4-BE49-F238E27FC236}">
                <a16:creationId xmlns="" xmlns:a16="http://schemas.microsoft.com/office/drawing/2014/main" id="{8E6308B1-820C-435E-B649-C547B804077D}"/>
              </a:ext>
            </a:extLst>
          </p:cNvPr>
          <p:cNvSpPr>
            <a:spLocks noGrp="1"/>
          </p:cNvSpPr>
          <p:nvPr>
            <p:ph type="dt" sz="half" idx="10"/>
          </p:nvPr>
        </p:nvSpPr>
        <p:spPr/>
        <p:txBody>
          <a:bodyPr/>
          <a:lstStyle/>
          <a:p>
            <a:fld id="{4D202ABA-0031-4D61-A041-186C665429FE}" type="datetime1">
              <a:rPr lang="en-US" smtClean="0"/>
              <a:t>2/15/2023</a:t>
            </a:fld>
            <a:endParaRPr lang="en-US"/>
          </a:p>
        </p:txBody>
      </p:sp>
      <p:sp>
        <p:nvSpPr>
          <p:cNvPr id="5" name="Footer Placeholder 4">
            <a:extLst>
              <a:ext uri="{FF2B5EF4-FFF2-40B4-BE49-F238E27FC236}">
                <a16:creationId xmlns="" xmlns:a16="http://schemas.microsoft.com/office/drawing/2014/main" id="{E621F310-3132-4746-A719-CA455AF1858A}"/>
              </a:ext>
            </a:extLst>
          </p:cNvPr>
          <p:cNvSpPr>
            <a:spLocks noGrp="1"/>
          </p:cNvSpPr>
          <p:nvPr>
            <p:ph type="ftr" sz="quarter" idx="11"/>
          </p:nvPr>
        </p:nvSpPr>
        <p:spPr/>
        <p:txBody>
          <a:bodyPr/>
          <a:lstStyle/>
          <a:p>
            <a:r>
              <a:rPr lang="en-US"/>
              <a:t>Khoa Công nghệ Thông tin - UTEHY</a:t>
            </a:r>
          </a:p>
        </p:txBody>
      </p:sp>
      <p:sp>
        <p:nvSpPr>
          <p:cNvPr id="6" name="Slide Number Placeholder 5">
            <a:extLst>
              <a:ext uri="{FF2B5EF4-FFF2-40B4-BE49-F238E27FC236}">
                <a16:creationId xmlns="" xmlns:a16="http://schemas.microsoft.com/office/drawing/2014/main" id="{D85EFC56-2D62-407C-A1EE-4DE071D9FA88}"/>
              </a:ext>
            </a:extLst>
          </p:cNvPr>
          <p:cNvSpPr>
            <a:spLocks noGrp="1"/>
          </p:cNvSpPr>
          <p:nvPr>
            <p:ph type="sldNum" sz="quarter" idx="12"/>
          </p:nvPr>
        </p:nvSpPr>
        <p:spPr/>
        <p:txBody>
          <a:bodyPr/>
          <a:lstStyle/>
          <a:p>
            <a:fld id="{F4E32468-D4D3-45A6-A508-7622D5375F4E}" type="slidenum">
              <a:rPr lang="en-US" smtClean="0"/>
              <a:pPr/>
              <a:t>27</a:t>
            </a:fld>
            <a:endParaRPr lang="en-US"/>
          </a:p>
        </p:txBody>
      </p:sp>
    </p:spTree>
    <p:extLst>
      <p:ext uri="{BB962C8B-B14F-4D97-AF65-F5344CB8AC3E}">
        <p14:creationId xmlns:p14="http://schemas.microsoft.com/office/powerpoint/2010/main" val="2455450704"/>
      </p:ext>
    </p:extLst>
  </p:cSld>
  <p:clrMapOvr>
    <a:masterClrMapping/>
  </p:clrMapOvr>
  <p:transition spd="slow">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6D4C4F9-E1E2-41D2-8ACC-CAFCF150F222}"/>
              </a:ext>
            </a:extLst>
          </p:cNvPr>
          <p:cNvSpPr>
            <a:spLocks noGrp="1"/>
          </p:cNvSpPr>
          <p:nvPr>
            <p:ph type="title"/>
          </p:nvPr>
        </p:nvSpPr>
        <p:spPr/>
        <p:txBody>
          <a:bodyPr/>
          <a:lstStyle/>
          <a:p>
            <a:r>
              <a:rPr lang="en-US" dirty="0"/>
              <a:t>4. </a:t>
            </a:r>
            <a:r>
              <a:rPr lang="en-US" dirty="0" err="1">
                <a:solidFill>
                  <a:schemeClr val="accent3">
                    <a:lumMod val="20000"/>
                    <a:lumOff val="80000"/>
                  </a:schemeClr>
                </a:solidFill>
                <a:latin typeface="Tahoma" pitchFamily="34" charset="0"/>
                <a:cs typeface="Tahoma" pitchFamily="34" charset="0"/>
              </a:rPr>
              <a:t>Toán</a:t>
            </a:r>
            <a:r>
              <a:rPr lang="en-US" dirty="0">
                <a:solidFill>
                  <a:schemeClr val="accent3">
                    <a:lumMod val="20000"/>
                    <a:lumOff val="80000"/>
                  </a:schemeClr>
                </a:solidFill>
                <a:latin typeface="Tahoma" pitchFamily="34" charset="0"/>
                <a:cs typeface="Tahoma" pitchFamily="34" charset="0"/>
              </a:rPr>
              <a:t> </a:t>
            </a:r>
            <a:r>
              <a:rPr lang="en-US" dirty="0" err="1">
                <a:solidFill>
                  <a:schemeClr val="accent3">
                    <a:lumMod val="20000"/>
                    <a:lumOff val="80000"/>
                  </a:schemeClr>
                </a:solidFill>
                <a:latin typeface="Tahoma" pitchFamily="34" charset="0"/>
                <a:cs typeface="Tahoma" pitchFamily="34" charset="0"/>
              </a:rPr>
              <a:t>tử</a:t>
            </a:r>
            <a:r>
              <a:rPr lang="en-US" dirty="0">
                <a:solidFill>
                  <a:schemeClr val="accent3">
                    <a:lumMod val="20000"/>
                    <a:lumOff val="80000"/>
                  </a:schemeClr>
                </a:solidFill>
                <a:latin typeface="Tahoma" pitchFamily="34" charset="0"/>
                <a:cs typeface="Tahoma" pitchFamily="34" charset="0"/>
              </a:rPr>
              <a:t> PIVOT, UNPIVOT, OUTPUT</a:t>
            </a:r>
          </a:p>
        </p:txBody>
      </p:sp>
      <p:sp>
        <p:nvSpPr>
          <p:cNvPr id="7" name="Text Placeholder 6">
            <a:extLst>
              <a:ext uri="{FF2B5EF4-FFF2-40B4-BE49-F238E27FC236}">
                <a16:creationId xmlns="" xmlns:a16="http://schemas.microsoft.com/office/drawing/2014/main" id="{32F2F3F2-9314-4B7A-AB84-D3F4040989CC}"/>
              </a:ext>
            </a:extLst>
          </p:cNvPr>
          <p:cNvSpPr>
            <a:spLocks noGrp="1"/>
          </p:cNvSpPr>
          <p:nvPr>
            <p:ph type="body" idx="1"/>
          </p:nvPr>
        </p:nvSpPr>
        <p:spPr/>
        <p:txBody>
          <a:bodyPr/>
          <a:lstStyle/>
          <a:p>
            <a:r>
              <a:rPr lang="en-US" dirty="0" err="1">
                <a:latin typeface="Times New Roman" pitchFamily="18" charset="0"/>
                <a:cs typeface="Times New Roman" pitchFamily="18" charset="0"/>
              </a:rPr>
              <a:t>Thống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kê</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số</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lượng</a:t>
            </a:r>
            <a:r>
              <a:rPr lang="en-US" dirty="0">
                <a:latin typeface="Times New Roman" pitchFamily="18" charset="0"/>
                <a:cs typeface="Times New Roman" pitchFamily="18" charset="0"/>
              </a:rPr>
              <a:t> SV </a:t>
            </a:r>
            <a:r>
              <a:rPr lang="en-US" dirty="0" err="1">
                <a:latin typeface="Times New Roman" pitchFamily="18" charset="0"/>
                <a:cs typeface="Times New Roman" pitchFamily="18" charset="0"/>
              </a:rPr>
              <a:t>theo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giới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tính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từng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lớp</a:t>
            </a:r>
            <a:endParaRPr lang="en-US" dirty="0"/>
          </a:p>
        </p:txBody>
      </p:sp>
      <p:sp>
        <p:nvSpPr>
          <p:cNvPr id="2" name="Content Placeholder 1">
            <a:extLst>
              <a:ext uri="{FF2B5EF4-FFF2-40B4-BE49-F238E27FC236}">
                <a16:creationId xmlns="" xmlns:a16="http://schemas.microsoft.com/office/drawing/2014/main" id="{385CB35E-A2FE-465A-AE59-FAD53270E585}"/>
              </a:ext>
            </a:extLst>
          </p:cNvPr>
          <p:cNvSpPr>
            <a:spLocks noGrp="1"/>
          </p:cNvSpPr>
          <p:nvPr>
            <p:ph sz="half" idx="2"/>
          </p:nvPr>
        </p:nvSpPr>
        <p:spPr>
          <a:xfrm>
            <a:off x="457200" y="1575536"/>
            <a:ext cx="8229600" cy="4139464"/>
          </a:xfrm>
        </p:spPr>
        <p:txBody>
          <a:bodyPr>
            <a:normAutofit/>
          </a:bodyPr>
          <a:lstStyle/>
          <a:p>
            <a:pPr marL="0" indent="0">
              <a:buNone/>
            </a:pPr>
            <a:r>
              <a:rPr lang="en-US" dirty="0"/>
              <a:t>select * from (</a:t>
            </a:r>
          </a:p>
          <a:p>
            <a:pPr marL="0" indent="0">
              <a:buNone/>
            </a:pPr>
            <a:r>
              <a:rPr lang="en-US" dirty="0"/>
              <a:t>SELECT </a:t>
            </a:r>
            <a:r>
              <a:rPr lang="en-US" dirty="0" err="1"/>
              <a:t>MaLop</a:t>
            </a:r>
            <a:r>
              <a:rPr lang="en-US" dirty="0"/>
              <a:t>, </a:t>
            </a:r>
            <a:r>
              <a:rPr lang="en-US" dirty="0" err="1"/>
              <a:t>MaSV</a:t>
            </a:r>
            <a:r>
              <a:rPr lang="en-US" dirty="0"/>
              <a:t>, </a:t>
            </a:r>
            <a:r>
              <a:rPr lang="en-US" dirty="0" err="1"/>
              <a:t>GioiTinh</a:t>
            </a:r>
            <a:r>
              <a:rPr lang="en-US" dirty="0"/>
              <a:t>  FROM </a:t>
            </a:r>
            <a:r>
              <a:rPr lang="en-US" dirty="0" err="1"/>
              <a:t>Sinhvien</a:t>
            </a:r>
            <a:r>
              <a:rPr lang="en-US" dirty="0"/>
              <a:t> )</a:t>
            </a:r>
          </a:p>
          <a:p>
            <a:pPr marL="0" indent="0">
              <a:buNone/>
            </a:pPr>
            <a:r>
              <a:rPr lang="en-US" dirty="0"/>
              <a:t>as </a:t>
            </a:r>
            <a:r>
              <a:rPr lang="en-US" dirty="0" err="1"/>
              <a:t>tmp</a:t>
            </a:r>
            <a:endParaRPr lang="en-US" dirty="0"/>
          </a:p>
          <a:p>
            <a:pPr marL="0" indent="0">
              <a:buNone/>
            </a:pPr>
            <a:r>
              <a:rPr lang="en-US" dirty="0"/>
              <a:t>Pivot (count (</a:t>
            </a:r>
            <a:r>
              <a:rPr lang="en-US" dirty="0" err="1"/>
              <a:t>MaSV</a:t>
            </a:r>
            <a:r>
              <a:rPr lang="en-US" dirty="0"/>
              <a:t>) for </a:t>
            </a:r>
            <a:r>
              <a:rPr lang="en-US" dirty="0" err="1"/>
              <a:t>gioitinh</a:t>
            </a:r>
            <a:r>
              <a:rPr lang="en-US" dirty="0"/>
              <a:t>  In ( [Nam], [</a:t>
            </a:r>
            <a:r>
              <a:rPr lang="en-US" dirty="0" err="1"/>
              <a:t>Nữ</a:t>
            </a:r>
            <a:r>
              <a:rPr lang="en-US" dirty="0"/>
              <a:t>])) as PVT</a:t>
            </a:r>
            <a:endParaRPr lang="en-US" sz="6600" dirty="0">
              <a:latin typeface="Times New Roman" pitchFamily="18" charset="0"/>
              <a:cs typeface="Times New Roman" pitchFamily="18" charset="0"/>
            </a:endParaRPr>
          </a:p>
          <a:p>
            <a:pPr marL="400050" lvl="1" indent="0" algn="just">
              <a:buNone/>
            </a:pPr>
            <a:endParaRPr lang="en-US" sz="2400" dirty="0">
              <a:latin typeface="Times New Roman" pitchFamily="18" charset="0"/>
              <a:cs typeface="Times New Roman" pitchFamily="18" charset="0"/>
            </a:endParaRPr>
          </a:p>
          <a:p>
            <a:pPr marL="0" indent="0" algn="just">
              <a:buNone/>
            </a:pPr>
            <a:r>
              <a:rPr lang="en-US" b="1" dirty="0" err="1">
                <a:latin typeface="Times New Roman" pitchFamily="18" charset="0"/>
                <a:cs typeface="Times New Roman" pitchFamily="18" charset="0"/>
              </a:rPr>
              <a:t>Kết</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quả</a:t>
            </a:r>
            <a:endParaRPr lang="en-US" b="1" dirty="0">
              <a:latin typeface="Times New Roman" pitchFamily="18" charset="0"/>
              <a:cs typeface="Times New Roman" pitchFamily="18" charset="0"/>
            </a:endParaRPr>
          </a:p>
          <a:p>
            <a:pPr marL="0" indent="0">
              <a:buNone/>
            </a:pPr>
            <a:endParaRPr lang="en-US" b="1" dirty="0">
              <a:latin typeface="Times New Roman" pitchFamily="18" charset="0"/>
              <a:cs typeface="Times New Roman" pitchFamily="18" charset="0"/>
            </a:endParaRPr>
          </a:p>
        </p:txBody>
      </p:sp>
      <p:sp>
        <p:nvSpPr>
          <p:cNvPr id="4" name="Date Placeholder 3">
            <a:extLst>
              <a:ext uri="{FF2B5EF4-FFF2-40B4-BE49-F238E27FC236}">
                <a16:creationId xmlns="" xmlns:a16="http://schemas.microsoft.com/office/drawing/2014/main" id="{8E6308B1-820C-435E-B649-C547B804077D}"/>
              </a:ext>
            </a:extLst>
          </p:cNvPr>
          <p:cNvSpPr>
            <a:spLocks noGrp="1"/>
          </p:cNvSpPr>
          <p:nvPr>
            <p:ph type="dt" sz="half" idx="10"/>
          </p:nvPr>
        </p:nvSpPr>
        <p:spPr/>
        <p:txBody>
          <a:bodyPr/>
          <a:lstStyle/>
          <a:p>
            <a:fld id="{4D202ABA-0031-4D61-A041-186C665429FE}" type="datetime1">
              <a:rPr lang="en-US" smtClean="0"/>
              <a:t>2/15/2023</a:t>
            </a:fld>
            <a:endParaRPr lang="en-US"/>
          </a:p>
        </p:txBody>
      </p:sp>
      <p:sp>
        <p:nvSpPr>
          <p:cNvPr id="5" name="Footer Placeholder 4">
            <a:extLst>
              <a:ext uri="{FF2B5EF4-FFF2-40B4-BE49-F238E27FC236}">
                <a16:creationId xmlns="" xmlns:a16="http://schemas.microsoft.com/office/drawing/2014/main" id="{E621F310-3132-4746-A719-CA455AF1858A}"/>
              </a:ext>
            </a:extLst>
          </p:cNvPr>
          <p:cNvSpPr>
            <a:spLocks noGrp="1"/>
          </p:cNvSpPr>
          <p:nvPr>
            <p:ph type="ftr" sz="quarter" idx="11"/>
          </p:nvPr>
        </p:nvSpPr>
        <p:spPr/>
        <p:txBody>
          <a:bodyPr/>
          <a:lstStyle/>
          <a:p>
            <a:r>
              <a:rPr lang="en-US"/>
              <a:t>Khoa Công nghệ Thông tin - UTEHY</a:t>
            </a:r>
          </a:p>
        </p:txBody>
      </p:sp>
      <p:sp>
        <p:nvSpPr>
          <p:cNvPr id="6" name="Slide Number Placeholder 5">
            <a:extLst>
              <a:ext uri="{FF2B5EF4-FFF2-40B4-BE49-F238E27FC236}">
                <a16:creationId xmlns="" xmlns:a16="http://schemas.microsoft.com/office/drawing/2014/main" id="{D85EFC56-2D62-407C-A1EE-4DE071D9FA88}"/>
              </a:ext>
            </a:extLst>
          </p:cNvPr>
          <p:cNvSpPr>
            <a:spLocks noGrp="1"/>
          </p:cNvSpPr>
          <p:nvPr>
            <p:ph type="sldNum" sz="quarter" idx="12"/>
          </p:nvPr>
        </p:nvSpPr>
        <p:spPr/>
        <p:txBody>
          <a:bodyPr/>
          <a:lstStyle/>
          <a:p>
            <a:fld id="{F4E32468-D4D3-45A6-A508-7622D5375F4E}" type="slidenum">
              <a:rPr lang="en-US" smtClean="0"/>
              <a:pPr/>
              <a:t>28</a:t>
            </a:fld>
            <a:endParaRPr lang="en-US"/>
          </a:p>
        </p:txBody>
      </p:sp>
    </p:spTree>
    <p:extLst>
      <p:ext uri="{BB962C8B-B14F-4D97-AF65-F5344CB8AC3E}">
        <p14:creationId xmlns:p14="http://schemas.microsoft.com/office/powerpoint/2010/main" val="24244403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circle(in)">
                                      <p:cBhvr>
                                        <p:cTn id="7" dur="20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228600" y="685800"/>
            <a:ext cx="8229600" cy="609599"/>
          </a:xfrm>
        </p:spPr>
        <p:txBody>
          <a:bodyPr/>
          <a:lstStyle/>
          <a:p>
            <a:r>
              <a:rPr lang="en-US" dirty="0" err="1"/>
              <a:t>Ví</a:t>
            </a:r>
            <a:r>
              <a:rPr lang="en-US" dirty="0"/>
              <a:t> </a:t>
            </a:r>
            <a:r>
              <a:rPr lang="en-US" dirty="0" err="1"/>
              <a:t>dụ:Thống</a:t>
            </a:r>
            <a:r>
              <a:rPr lang="en-US" dirty="0"/>
              <a:t> </a:t>
            </a:r>
            <a:r>
              <a:rPr lang="en-US" dirty="0" err="1"/>
              <a:t>kê</a:t>
            </a:r>
            <a:r>
              <a:rPr lang="en-US" dirty="0"/>
              <a:t> </a:t>
            </a:r>
            <a:r>
              <a:rPr lang="en-US" dirty="0" err="1"/>
              <a:t>số</a:t>
            </a:r>
            <a:r>
              <a:rPr lang="en-US" dirty="0"/>
              <a:t> </a:t>
            </a:r>
            <a:r>
              <a:rPr lang="en-US" dirty="0" err="1"/>
              <a:t>môn</a:t>
            </a:r>
            <a:r>
              <a:rPr lang="en-US" dirty="0"/>
              <a:t> </a:t>
            </a:r>
            <a:r>
              <a:rPr lang="en-US" dirty="0" err="1"/>
              <a:t>sinh</a:t>
            </a:r>
            <a:r>
              <a:rPr lang="en-US" dirty="0"/>
              <a:t> </a:t>
            </a:r>
            <a:r>
              <a:rPr lang="en-US" dirty="0" err="1"/>
              <a:t>viên</a:t>
            </a:r>
            <a:r>
              <a:rPr lang="en-US" dirty="0"/>
              <a:t> </a:t>
            </a:r>
            <a:r>
              <a:rPr lang="en-US" dirty="0" err="1"/>
              <a:t>nợ</a:t>
            </a:r>
            <a:r>
              <a:rPr lang="en-US" dirty="0"/>
              <a:t> </a:t>
            </a:r>
            <a:r>
              <a:rPr lang="en-US" dirty="0" err="1"/>
              <a:t>trong</a:t>
            </a:r>
            <a:r>
              <a:rPr lang="en-US" dirty="0"/>
              <a:t> </a:t>
            </a:r>
            <a:r>
              <a:rPr lang="en-US" dirty="0" err="1"/>
              <a:t>từng</a:t>
            </a:r>
            <a:r>
              <a:rPr lang="en-US" dirty="0"/>
              <a:t> </a:t>
            </a:r>
            <a:r>
              <a:rPr lang="en-US" dirty="0" err="1"/>
              <a:t>học</a:t>
            </a:r>
            <a:r>
              <a:rPr lang="en-US" dirty="0"/>
              <a:t> </a:t>
            </a:r>
            <a:r>
              <a:rPr lang="en-US" dirty="0" err="1"/>
              <a:t>kỳ</a:t>
            </a:r>
            <a:endParaRPr lang="en-US" dirty="0"/>
          </a:p>
        </p:txBody>
      </p:sp>
      <p:sp>
        <p:nvSpPr>
          <p:cNvPr id="4" name="Content Placeholder 3"/>
          <p:cNvSpPr>
            <a:spLocks noGrp="1"/>
          </p:cNvSpPr>
          <p:nvPr>
            <p:ph sz="half" idx="2"/>
          </p:nvPr>
        </p:nvSpPr>
        <p:spPr>
          <a:xfrm>
            <a:off x="457200" y="1295400"/>
            <a:ext cx="7848600" cy="5105400"/>
          </a:xfrm>
        </p:spPr>
        <p:txBody>
          <a:bodyPr>
            <a:normAutofit fontScale="77500" lnSpcReduction="20000"/>
          </a:bodyPr>
          <a:lstStyle/>
          <a:p>
            <a:pPr marL="0" indent="0">
              <a:lnSpc>
                <a:spcPct val="120000"/>
              </a:lnSpc>
              <a:spcBef>
                <a:spcPts val="600"/>
              </a:spcBef>
              <a:spcAft>
                <a:spcPts val="600"/>
              </a:spcAft>
              <a:buNone/>
            </a:pPr>
            <a:r>
              <a:rPr lang="en-US" dirty="0"/>
              <a:t>Select </a:t>
            </a:r>
            <a:r>
              <a:rPr lang="en-US" dirty="0" err="1"/>
              <a:t>MaLop,MaSV</a:t>
            </a:r>
            <a:r>
              <a:rPr lang="en-US" dirty="0"/>
              <a:t>, </a:t>
            </a:r>
            <a:r>
              <a:rPr lang="en-US" dirty="0" err="1"/>
              <a:t>hoTen</a:t>
            </a:r>
            <a:r>
              <a:rPr lang="en-US" dirty="0"/>
              <a:t>,  </a:t>
            </a:r>
            <a:r>
              <a:rPr lang="en-US" dirty="0" err="1"/>
              <a:t>isnull</a:t>
            </a:r>
            <a:r>
              <a:rPr lang="en-US" dirty="0"/>
              <a:t>([1],0) as [HK1], </a:t>
            </a:r>
            <a:r>
              <a:rPr lang="en-US" dirty="0" err="1"/>
              <a:t>isnull</a:t>
            </a:r>
            <a:r>
              <a:rPr lang="en-US" dirty="0"/>
              <a:t>([2],0) as [HK2] </a:t>
            </a:r>
          </a:p>
          <a:p>
            <a:pPr marL="0" indent="0">
              <a:lnSpc>
                <a:spcPct val="120000"/>
              </a:lnSpc>
              <a:spcBef>
                <a:spcPts val="600"/>
              </a:spcBef>
              <a:spcAft>
                <a:spcPts val="600"/>
              </a:spcAft>
              <a:buNone/>
            </a:pPr>
            <a:r>
              <a:rPr lang="en-US" dirty="0"/>
              <a:t>from (</a:t>
            </a:r>
          </a:p>
          <a:p>
            <a:pPr marL="0" indent="0">
              <a:lnSpc>
                <a:spcPct val="120000"/>
              </a:lnSpc>
              <a:spcBef>
                <a:spcPts val="600"/>
              </a:spcBef>
              <a:spcAft>
                <a:spcPts val="600"/>
              </a:spcAft>
              <a:buNone/>
            </a:pPr>
            <a:r>
              <a:rPr lang="en-US" dirty="0"/>
              <a:t>SELECT </a:t>
            </a:r>
            <a:r>
              <a:rPr lang="en-US" dirty="0" err="1"/>
              <a:t>Malop,S.MaSV</a:t>
            </a:r>
            <a:r>
              <a:rPr lang="en-US" dirty="0"/>
              <a:t>, </a:t>
            </a:r>
            <a:r>
              <a:rPr lang="en-US" dirty="0" err="1"/>
              <a:t>Hoten</a:t>
            </a:r>
            <a:r>
              <a:rPr lang="en-US" dirty="0"/>
              <a:t>, </a:t>
            </a:r>
            <a:r>
              <a:rPr lang="en-US" dirty="0" err="1"/>
              <a:t>kihoc</a:t>
            </a:r>
            <a:r>
              <a:rPr lang="en-US" dirty="0"/>
              <a:t>, sum(case when DiemL1 &lt;5 then 1 else 0 end) AS [SL] </a:t>
            </a:r>
          </a:p>
          <a:p>
            <a:pPr marL="0" indent="0">
              <a:lnSpc>
                <a:spcPct val="120000"/>
              </a:lnSpc>
              <a:spcBef>
                <a:spcPts val="600"/>
              </a:spcBef>
              <a:spcAft>
                <a:spcPts val="600"/>
              </a:spcAft>
              <a:buNone/>
            </a:pPr>
            <a:r>
              <a:rPr lang="en-US" dirty="0"/>
              <a:t>FROM </a:t>
            </a:r>
            <a:r>
              <a:rPr lang="en-US" dirty="0" err="1"/>
              <a:t>BangDiem</a:t>
            </a:r>
            <a:r>
              <a:rPr lang="en-US" dirty="0"/>
              <a:t> BD inner join </a:t>
            </a:r>
            <a:r>
              <a:rPr lang="en-US" dirty="0" err="1"/>
              <a:t>SinhVien</a:t>
            </a:r>
            <a:r>
              <a:rPr lang="en-US" dirty="0"/>
              <a:t> s</a:t>
            </a:r>
          </a:p>
          <a:p>
            <a:pPr marL="0" indent="0">
              <a:lnSpc>
                <a:spcPct val="120000"/>
              </a:lnSpc>
              <a:spcBef>
                <a:spcPts val="600"/>
              </a:spcBef>
              <a:spcAft>
                <a:spcPts val="600"/>
              </a:spcAft>
              <a:buNone/>
            </a:pPr>
            <a:r>
              <a:rPr lang="en-US" dirty="0"/>
              <a:t>on </a:t>
            </a:r>
            <a:r>
              <a:rPr lang="en-US" dirty="0" err="1"/>
              <a:t>BD.Masv</a:t>
            </a:r>
            <a:r>
              <a:rPr lang="en-US" dirty="0"/>
              <a:t> = </a:t>
            </a:r>
            <a:r>
              <a:rPr lang="en-US" dirty="0" err="1"/>
              <a:t>s.MaSV</a:t>
            </a:r>
            <a:endParaRPr lang="en-US" dirty="0"/>
          </a:p>
          <a:p>
            <a:pPr marL="0" indent="0">
              <a:lnSpc>
                <a:spcPct val="120000"/>
              </a:lnSpc>
              <a:spcBef>
                <a:spcPts val="600"/>
              </a:spcBef>
              <a:spcAft>
                <a:spcPts val="600"/>
              </a:spcAft>
              <a:buNone/>
            </a:pPr>
            <a:r>
              <a:rPr lang="en-US" dirty="0"/>
              <a:t>WHERE DiemL1 &lt;5</a:t>
            </a:r>
          </a:p>
          <a:p>
            <a:pPr marL="0" indent="0">
              <a:lnSpc>
                <a:spcPct val="120000"/>
              </a:lnSpc>
              <a:spcBef>
                <a:spcPts val="600"/>
              </a:spcBef>
              <a:spcAft>
                <a:spcPts val="600"/>
              </a:spcAft>
              <a:buNone/>
            </a:pPr>
            <a:r>
              <a:rPr lang="en-US" dirty="0"/>
              <a:t>GROUP BY </a:t>
            </a:r>
            <a:r>
              <a:rPr lang="en-US" dirty="0" err="1"/>
              <a:t>Malop,S.MaSV</a:t>
            </a:r>
            <a:r>
              <a:rPr lang="en-US" dirty="0"/>
              <a:t>, </a:t>
            </a:r>
            <a:r>
              <a:rPr lang="en-US" dirty="0" err="1"/>
              <a:t>Hoten</a:t>
            </a:r>
            <a:r>
              <a:rPr lang="en-US" dirty="0"/>
              <a:t>, </a:t>
            </a:r>
            <a:r>
              <a:rPr lang="en-US" dirty="0" err="1"/>
              <a:t>kihoc</a:t>
            </a:r>
            <a:endParaRPr lang="en-US" dirty="0"/>
          </a:p>
          <a:p>
            <a:pPr marL="0" indent="0">
              <a:lnSpc>
                <a:spcPct val="120000"/>
              </a:lnSpc>
              <a:spcBef>
                <a:spcPts val="600"/>
              </a:spcBef>
              <a:spcAft>
                <a:spcPts val="600"/>
              </a:spcAft>
              <a:buNone/>
            </a:pPr>
            <a:r>
              <a:rPr lang="en-US" dirty="0"/>
              <a:t>having sum(case when DiemL1 &lt;5 then 1 else 0 end) &gt;0</a:t>
            </a:r>
          </a:p>
          <a:p>
            <a:pPr marL="0" indent="0">
              <a:lnSpc>
                <a:spcPct val="120000"/>
              </a:lnSpc>
              <a:spcBef>
                <a:spcPts val="600"/>
              </a:spcBef>
              <a:spcAft>
                <a:spcPts val="600"/>
              </a:spcAft>
              <a:buNone/>
            </a:pPr>
            <a:r>
              <a:rPr lang="en-US" dirty="0"/>
              <a:t>) as </a:t>
            </a:r>
            <a:r>
              <a:rPr lang="en-US" dirty="0" err="1"/>
              <a:t>tmp</a:t>
            </a:r>
            <a:endParaRPr lang="en-US" dirty="0"/>
          </a:p>
          <a:p>
            <a:pPr marL="0" indent="0">
              <a:lnSpc>
                <a:spcPct val="120000"/>
              </a:lnSpc>
              <a:spcBef>
                <a:spcPts val="600"/>
              </a:spcBef>
              <a:spcAft>
                <a:spcPts val="600"/>
              </a:spcAft>
              <a:buNone/>
            </a:pPr>
            <a:r>
              <a:rPr lang="en-US" dirty="0"/>
              <a:t>PIVOT(SUM([SL]) </a:t>
            </a:r>
          </a:p>
          <a:p>
            <a:pPr marL="0" indent="0">
              <a:lnSpc>
                <a:spcPct val="120000"/>
              </a:lnSpc>
              <a:spcBef>
                <a:spcPts val="600"/>
              </a:spcBef>
              <a:spcAft>
                <a:spcPts val="600"/>
              </a:spcAft>
              <a:buNone/>
            </a:pPr>
            <a:r>
              <a:rPr lang="en-US" dirty="0"/>
              <a:t>FOR </a:t>
            </a:r>
            <a:r>
              <a:rPr lang="en-US" dirty="0" err="1"/>
              <a:t>kihoc</a:t>
            </a:r>
            <a:r>
              <a:rPr lang="en-US" dirty="0"/>
              <a:t> IN ([1],[2])) AS Pivoted;</a:t>
            </a:r>
          </a:p>
        </p:txBody>
      </p:sp>
      <p:sp>
        <p:nvSpPr>
          <p:cNvPr id="5" name="Date Placeholder 4"/>
          <p:cNvSpPr>
            <a:spLocks noGrp="1"/>
          </p:cNvSpPr>
          <p:nvPr>
            <p:ph type="dt" sz="half" idx="10"/>
          </p:nvPr>
        </p:nvSpPr>
        <p:spPr/>
        <p:txBody>
          <a:bodyPr/>
          <a:lstStyle/>
          <a:p>
            <a:fld id="{F76FA409-E11A-495A-A001-855AF0C56DDB}" type="datetime1">
              <a:rPr lang="en-US" smtClean="0"/>
              <a:t>2/15/2023</a:t>
            </a:fld>
            <a:endParaRPr lang="en-US"/>
          </a:p>
        </p:txBody>
      </p:sp>
      <p:sp>
        <p:nvSpPr>
          <p:cNvPr id="6" name="Footer Placeholder 5"/>
          <p:cNvSpPr>
            <a:spLocks noGrp="1"/>
          </p:cNvSpPr>
          <p:nvPr>
            <p:ph type="ftr" sz="quarter" idx="11"/>
          </p:nvPr>
        </p:nvSpPr>
        <p:spPr/>
        <p:txBody>
          <a:bodyPr/>
          <a:lstStyle/>
          <a:p>
            <a:r>
              <a:rPr lang="en-US"/>
              <a:t>Khoa Công nghệ Thông tin - UTEHY</a:t>
            </a:r>
          </a:p>
        </p:txBody>
      </p:sp>
      <p:sp>
        <p:nvSpPr>
          <p:cNvPr id="7" name="Slide Number Placeholder 6"/>
          <p:cNvSpPr>
            <a:spLocks noGrp="1"/>
          </p:cNvSpPr>
          <p:nvPr>
            <p:ph type="sldNum" sz="quarter" idx="12"/>
          </p:nvPr>
        </p:nvSpPr>
        <p:spPr/>
        <p:txBody>
          <a:bodyPr/>
          <a:lstStyle/>
          <a:p>
            <a:fld id="{F4E32468-D4D3-45A6-A508-7622D5375F4E}" type="slidenum">
              <a:rPr lang="en-US" smtClean="0"/>
              <a:t>29</a:t>
            </a:fld>
            <a:endParaRPr lang="en-US"/>
          </a:p>
        </p:txBody>
      </p:sp>
    </p:spTree>
    <p:extLst>
      <p:ext uri="{BB962C8B-B14F-4D97-AF65-F5344CB8AC3E}">
        <p14:creationId xmlns:p14="http://schemas.microsoft.com/office/powerpoint/2010/main" val="240751230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par>
                          <p:cTn id="18" fill="hold">
                            <p:stCondLst>
                              <p:cond delay="500"/>
                            </p:stCondLst>
                            <p:childTnLst>
                              <p:par>
                                <p:cTn id="19" presetID="16" presetClass="entr" presetSubtype="21" fill="hold" grpId="0" nodeType="after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barn(inVertical)">
                                      <p:cBhvr>
                                        <p:cTn id="21" dur="500"/>
                                        <p:tgtEl>
                                          <p:spTgt spid="4">
                                            <p:txEl>
                                              <p:pRg st="3" end="3"/>
                                            </p:txEl>
                                          </p:spTgt>
                                        </p:tgtEl>
                                      </p:cBhvr>
                                    </p:animEffect>
                                  </p:childTnLst>
                                </p:cTn>
                              </p:par>
                            </p:childTnLst>
                          </p:cTn>
                        </p:par>
                        <p:par>
                          <p:cTn id="22" fill="hold">
                            <p:stCondLst>
                              <p:cond delay="1000"/>
                            </p:stCondLst>
                            <p:childTnLst>
                              <p:par>
                                <p:cTn id="23" presetID="16" presetClass="entr" presetSubtype="21" fill="hold" grpId="0" nodeType="after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barn(inVertical)">
                                      <p:cBhvr>
                                        <p:cTn id="25" dur="500"/>
                                        <p:tgtEl>
                                          <p:spTgt spid="4">
                                            <p:txEl>
                                              <p:pRg st="4" end="4"/>
                                            </p:txEl>
                                          </p:spTgt>
                                        </p:tgtEl>
                                      </p:cBhvr>
                                    </p:animEffect>
                                  </p:childTnLst>
                                </p:cTn>
                              </p:par>
                            </p:childTnLst>
                          </p:cTn>
                        </p:par>
                        <p:par>
                          <p:cTn id="26" fill="hold">
                            <p:stCondLst>
                              <p:cond delay="1500"/>
                            </p:stCondLst>
                            <p:childTnLst>
                              <p:par>
                                <p:cTn id="27" presetID="16" presetClass="entr" presetSubtype="21" fill="hold" grpId="0" nodeType="after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barn(inVertical)">
                                      <p:cBhvr>
                                        <p:cTn id="29" dur="500"/>
                                        <p:tgtEl>
                                          <p:spTgt spid="4">
                                            <p:txEl>
                                              <p:pRg st="5" end="5"/>
                                            </p:txEl>
                                          </p:spTgt>
                                        </p:tgtEl>
                                      </p:cBhvr>
                                    </p:animEffect>
                                  </p:childTnLst>
                                </p:cTn>
                              </p:par>
                            </p:childTnLst>
                          </p:cTn>
                        </p:par>
                        <p:par>
                          <p:cTn id="30" fill="hold">
                            <p:stCondLst>
                              <p:cond delay="2000"/>
                            </p:stCondLst>
                            <p:childTnLst>
                              <p:par>
                                <p:cTn id="31" presetID="16" presetClass="entr" presetSubtype="21" fill="hold" grpId="0" nodeType="after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barn(inVertical)">
                                      <p:cBhvr>
                                        <p:cTn id="33" dur="500"/>
                                        <p:tgtEl>
                                          <p:spTgt spid="4">
                                            <p:txEl>
                                              <p:pRg st="6" end="6"/>
                                            </p:txEl>
                                          </p:spTgt>
                                        </p:tgtEl>
                                      </p:cBhvr>
                                    </p:animEffect>
                                  </p:childTnLst>
                                </p:cTn>
                              </p:par>
                            </p:childTnLst>
                          </p:cTn>
                        </p:par>
                        <p:par>
                          <p:cTn id="34" fill="hold">
                            <p:stCondLst>
                              <p:cond delay="2500"/>
                            </p:stCondLst>
                            <p:childTnLst>
                              <p:par>
                                <p:cTn id="35" presetID="16" presetClass="entr" presetSubtype="21" fill="hold" grpId="0" nodeType="after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barn(inVertical)">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barn(inVertical)">
                                      <p:cBhvr>
                                        <p:cTn id="42" dur="5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barn(inVertical)">
                                      <p:cBhvr>
                                        <p:cTn id="47" dur="500"/>
                                        <p:tgtEl>
                                          <p:spTgt spid="4">
                                            <p:txEl>
                                              <p:pRg st="10" end="10"/>
                                            </p:txEl>
                                          </p:spTgt>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4">
                                            <p:txEl>
                                              <p:pRg st="9" end="9"/>
                                            </p:txEl>
                                          </p:spTgt>
                                        </p:tgtEl>
                                        <p:attrNameLst>
                                          <p:attrName>style.visibility</p:attrName>
                                        </p:attrNameLst>
                                      </p:cBhvr>
                                      <p:to>
                                        <p:strVal val="visible"/>
                                      </p:to>
                                    </p:set>
                                    <p:animEffect transition="in" filter="barn(inVertical)">
                                      <p:cBhvr>
                                        <p:cTn id="50"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 xmlns:a16="http://schemas.microsoft.com/office/drawing/2014/main" id="{6A8F3DA5-CF1E-47BD-BCE1-A198DF408A33}"/>
              </a:ext>
            </a:extLst>
          </p:cNvPr>
          <p:cNvSpPr>
            <a:spLocks noGrp="1"/>
          </p:cNvSpPr>
          <p:nvPr>
            <p:ph idx="1"/>
          </p:nvPr>
        </p:nvSpPr>
        <p:spPr>
          <a:xfrm>
            <a:off x="457200" y="1066800"/>
            <a:ext cx="8382000" cy="5059363"/>
          </a:xfrm>
        </p:spPr>
        <p:txBody>
          <a:bodyPr>
            <a:normAutofit/>
          </a:bodyPr>
          <a:lstStyle/>
          <a:p>
            <a:pPr algn="just"/>
            <a:r>
              <a:rPr lang="en-US" dirty="0" err="1"/>
              <a:t>Trình</a:t>
            </a:r>
            <a:r>
              <a:rPr lang="en-US" dirty="0"/>
              <a:t> </a:t>
            </a:r>
            <a:r>
              <a:rPr lang="en-US" dirty="0" err="1"/>
              <a:t>bày</a:t>
            </a:r>
            <a:r>
              <a:rPr lang="en-US" dirty="0"/>
              <a:t> đ</a:t>
            </a:r>
            <a:r>
              <a:rPr lang="vi-VN" dirty="0"/>
              <a:t>ư</a:t>
            </a:r>
            <a:r>
              <a:rPr lang="en-US" dirty="0" err="1"/>
              <a:t>ợc</a:t>
            </a:r>
            <a:r>
              <a:rPr lang="en-US" dirty="0"/>
              <a:t> </a:t>
            </a:r>
            <a:r>
              <a:rPr lang="en-US" dirty="0" err="1"/>
              <a:t>cú</a:t>
            </a:r>
            <a:r>
              <a:rPr lang="en-US" dirty="0"/>
              <a:t> </a:t>
            </a:r>
            <a:r>
              <a:rPr lang="en-US" dirty="0" err="1"/>
              <a:t>pháp</a:t>
            </a:r>
            <a:r>
              <a:rPr lang="en-US" dirty="0"/>
              <a:t> </a:t>
            </a:r>
            <a:r>
              <a:rPr lang="en-US" dirty="0" err="1"/>
              <a:t>và</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toán</a:t>
            </a:r>
            <a:r>
              <a:rPr lang="en-US" dirty="0"/>
              <a:t> </a:t>
            </a:r>
            <a:r>
              <a:rPr lang="en-US" dirty="0" err="1"/>
              <a:t>tử</a:t>
            </a:r>
            <a:r>
              <a:rPr lang="en-US" dirty="0"/>
              <a:t> </a:t>
            </a:r>
            <a:r>
              <a:rPr lang="en-US" dirty="0" err="1"/>
              <a:t>nâng</a:t>
            </a:r>
            <a:r>
              <a:rPr lang="en-US" dirty="0"/>
              <a:t> </a:t>
            </a:r>
            <a:r>
              <a:rPr lang="en-US" dirty="0" err="1"/>
              <a:t>cao</a:t>
            </a:r>
            <a:r>
              <a:rPr lang="en-US" dirty="0"/>
              <a:t>.</a:t>
            </a:r>
          </a:p>
          <a:p>
            <a:pPr algn="just"/>
            <a:r>
              <a:rPr lang="en-US" dirty="0" err="1"/>
              <a:t>Phân</a:t>
            </a:r>
            <a:r>
              <a:rPr lang="en-US" dirty="0"/>
              <a:t> </a:t>
            </a:r>
            <a:r>
              <a:rPr lang="en-US" dirty="0" err="1"/>
              <a:t>biệt</a:t>
            </a:r>
            <a:r>
              <a:rPr lang="en-US" dirty="0"/>
              <a:t> </a:t>
            </a:r>
            <a:r>
              <a:rPr lang="en-US" dirty="0" err="1"/>
              <a:t>được</a:t>
            </a:r>
            <a:r>
              <a:rPr lang="en-US" dirty="0"/>
              <a:t> </a:t>
            </a:r>
            <a:r>
              <a:rPr lang="en-US" dirty="0" err="1"/>
              <a:t>các</a:t>
            </a:r>
            <a:r>
              <a:rPr lang="en-US" dirty="0"/>
              <a:t> </a:t>
            </a:r>
            <a:r>
              <a:rPr lang="en-US" dirty="0" err="1"/>
              <a:t>hàm</a:t>
            </a:r>
            <a:r>
              <a:rPr lang="en-US" dirty="0"/>
              <a:t> </a:t>
            </a:r>
            <a:r>
              <a:rPr lang="en-US" dirty="0" err="1"/>
              <a:t>phân</a:t>
            </a:r>
            <a:r>
              <a:rPr lang="en-US" dirty="0"/>
              <a:t> </a:t>
            </a:r>
            <a:r>
              <a:rPr lang="en-US" dirty="0" err="1"/>
              <a:t>hạng</a:t>
            </a:r>
            <a:endParaRPr lang="en-US" dirty="0"/>
          </a:p>
          <a:p>
            <a:pPr lvl="0" algn="just"/>
            <a:r>
              <a:rPr lang="en-US" dirty="0" err="1"/>
              <a:t>Vận</a:t>
            </a:r>
            <a:r>
              <a:rPr lang="en-US" dirty="0"/>
              <a:t> </a:t>
            </a:r>
            <a:r>
              <a:rPr lang="en-US" dirty="0" err="1"/>
              <a:t>dụng</a:t>
            </a:r>
            <a:r>
              <a:rPr lang="en-US" dirty="0"/>
              <a:t> </a:t>
            </a:r>
            <a:r>
              <a:rPr lang="en-US" dirty="0" err="1"/>
              <a:t>các</a:t>
            </a:r>
            <a:r>
              <a:rPr lang="en-US" dirty="0"/>
              <a:t> </a:t>
            </a:r>
            <a:r>
              <a:rPr lang="en-US" dirty="0" err="1"/>
              <a:t>toán</a:t>
            </a:r>
            <a:r>
              <a:rPr lang="en-US" dirty="0"/>
              <a:t> </a:t>
            </a:r>
            <a:r>
              <a:rPr lang="en-US" dirty="0" err="1"/>
              <a:t>tử</a:t>
            </a:r>
            <a:r>
              <a:rPr lang="en-US" dirty="0"/>
              <a:t> </a:t>
            </a:r>
            <a:r>
              <a:rPr lang="en-US" dirty="0" err="1"/>
              <a:t>nâng</a:t>
            </a:r>
            <a:r>
              <a:rPr lang="en-US" dirty="0"/>
              <a:t> </a:t>
            </a:r>
            <a:r>
              <a:rPr lang="en-US" dirty="0" err="1"/>
              <a:t>cao</a:t>
            </a:r>
            <a:r>
              <a:rPr lang="en-US" dirty="0"/>
              <a:t> </a:t>
            </a:r>
            <a:r>
              <a:rPr lang="en-US" dirty="0" err="1"/>
              <a:t>trong</a:t>
            </a:r>
            <a:r>
              <a:rPr lang="en-US" dirty="0"/>
              <a:t> </a:t>
            </a:r>
            <a:r>
              <a:rPr lang="en-US" dirty="0" err="1"/>
              <a:t>các</a:t>
            </a:r>
            <a:r>
              <a:rPr lang="en-US" dirty="0"/>
              <a:t> </a:t>
            </a:r>
            <a:r>
              <a:rPr lang="en-US" dirty="0" err="1"/>
              <a:t>bài</a:t>
            </a:r>
            <a:r>
              <a:rPr lang="en-US" dirty="0"/>
              <a:t> </a:t>
            </a:r>
            <a:r>
              <a:rPr lang="en-US" dirty="0" err="1"/>
              <a:t>toán</a:t>
            </a:r>
            <a:r>
              <a:rPr lang="en-US" dirty="0"/>
              <a:t> </a:t>
            </a:r>
            <a:r>
              <a:rPr lang="en-US" dirty="0" err="1"/>
              <a:t>thực</a:t>
            </a:r>
            <a:r>
              <a:rPr lang="en-US" dirty="0"/>
              <a:t> </a:t>
            </a:r>
            <a:r>
              <a:rPr lang="en-US" dirty="0" err="1"/>
              <a:t>tế</a:t>
            </a:r>
            <a:r>
              <a:rPr lang="en-US" dirty="0"/>
              <a:t>.</a:t>
            </a:r>
          </a:p>
          <a:p>
            <a:pPr lvl="0" algn="just"/>
            <a:r>
              <a:rPr lang="en-US" dirty="0" err="1"/>
              <a:t>Sử</a:t>
            </a:r>
            <a:r>
              <a:rPr lang="en-US" dirty="0"/>
              <a:t> </a:t>
            </a:r>
            <a:r>
              <a:rPr lang="en-US" dirty="0" err="1"/>
              <a:t>dụng</a:t>
            </a:r>
            <a:r>
              <a:rPr lang="en-US" dirty="0"/>
              <a:t> </a:t>
            </a:r>
            <a:r>
              <a:rPr lang="en-US" dirty="0" err="1"/>
              <a:t>được</a:t>
            </a:r>
            <a:r>
              <a:rPr lang="en-US" dirty="0"/>
              <a:t> </a:t>
            </a:r>
            <a:r>
              <a:rPr lang="en-US" dirty="0" err="1"/>
              <a:t>một</a:t>
            </a:r>
            <a:r>
              <a:rPr lang="en-US" dirty="0"/>
              <a:t> </a:t>
            </a:r>
            <a:r>
              <a:rPr lang="en-US" dirty="0" err="1"/>
              <a:t>số</a:t>
            </a:r>
            <a:r>
              <a:rPr lang="en-US" dirty="0"/>
              <a:t> </a:t>
            </a:r>
            <a:r>
              <a:rPr lang="en-US" dirty="0" err="1"/>
              <a:t>hàm</a:t>
            </a:r>
            <a:r>
              <a:rPr lang="en-US" dirty="0"/>
              <a:t> </a:t>
            </a:r>
            <a:r>
              <a:rPr lang="en-US" dirty="0" err="1"/>
              <a:t>cơ</a:t>
            </a:r>
            <a:r>
              <a:rPr lang="en-US" dirty="0"/>
              <a:t> </a:t>
            </a:r>
            <a:r>
              <a:rPr lang="en-US" dirty="0" err="1"/>
              <a:t>bản</a:t>
            </a:r>
            <a:r>
              <a:rPr lang="en-US" dirty="0"/>
              <a:t> </a:t>
            </a:r>
            <a:r>
              <a:rPr lang="en-US" dirty="0" err="1"/>
              <a:t>thuộc</a:t>
            </a:r>
            <a:r>
              <a:rPr lang="en-US" dirty="0"/>
              <a:t> </a:t>
            </a:r>
            <a:r>
              <a:rPr lang="en-US" dirty="0" err="1"/>
              <a:t>mỗi</a:t>
            </a:r>
            <a:r>
              <a:rPr lang="en-US" dirty="0"/>
              <a:t> </a:t>
            </a:r>
            <a:r>
              <a:rPr lang="en-US" dirty="0" err="1"/>
              <a:t>loại</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khác</a:t>
            </a:r>
            <a:r>
              <a:rPr lang="en-US" dirty="0"/>
              <a:t> </a:t>
            </a:r>
            <a:r>
              <a:rPr lang="en-US" dirty="0" err="1"/>
              <a:t>nhau</a:t>
            </a:r>
            <a:r>
              <a:rPr lang="en-US" dirty="0"/>
              <a:t>.</a:t>
            </a:r>
          </a:p>
          <a:p>
            <a:pPr algn="just"/>
            <a:r>
              <a:rPr lang="en-US" dirty="0" err="1"/>
              <a:t>Rèn</a:t>
            </a:r>
            <a:r>
              <a:rPr lang="en-US" dirty="0"/>
              <a:t> </a:t>
            </a:r>
            <a:r>
              <a:rPr lang="en-US" dirty="0" err="1"/>
              <a:t>luyện</a:t>
            </a:r>
            <a:r>
              <a:rPr lang="en-US" dirty="0"/>
              <a:t> </a:t>
            </a:r>
            <a:r>
              <a:rPr lang="en-US" dirty="0" err="1"/>
              <a:t>tư</a:t>
            </a:r>
            <a:r>
              <a:rPr lang="en-US" dirty="0"/>
              <a:t> </a:t>
            </a:r>
            <a:r>
              <a:rPr lang="en-US" dirty="0" err="1"/>
              <a:t>duy</a:t>
            </a:r>
            <a:r>
              <a:rPr lang="en-US" dirty="0"/>
              <a:t> </a:t>
            </a:r>
            <a:r>
              <a:rPr lang="en-US" dirty="0" err="1"/>
              <a:t>viết</a:t>
            </a:r>
            <a:r>
              <a:rPr lang="en-US" dirty="0"/>
              <a:t> </a:t>
            </a:r>
            <a:r>
              <a:rPr lang="en-US" dirty="0" err="1"/>
              <a:t>các</a:t>
            </a:r>
            <a:r>
              <a:rPr lang="en-US" dirty="0"/>
              <a:t> </a:t>
            </a:r>
            <a:r>
              <a:rPr lang="en-US" dirty="0" err="1"/>
              <a:t>câu</a:t>
            </a:r>
            <a:r>
              <a:rPr lang="en-US" dirty="0"/>
              <a:t> </a:t>
            </a:r>
            <a:r>
              <a:rPr lang="en-US" dirty="0" err="1"/>
              <a:t>lệnh</a:t>
            </a:r>
            <a:r>
              <a:rPr lang="en-US" dirty="0"/>
              <a:t> </a:t>
            </a:r>
            <a:r>
              <a:rPr lang="en-US" dirty="0" err="1"/>
              <a:t>từ</a:t>
            </a:r>
            <a:r>
              <a:rPr lang="en-US" dirty="0"/>
              <a:t> </a:t>
            </a:r>
            <a:r>
              <a:rPr lang="en-US" dirty="0" err="1"/>
              <a:t>đơn</a:t>
            </a:r>
            <a:r>
              <a:rPr lang="en-US" dirty="0"/>
              <a:t> </a:t>
            </a:r>
            <a:r>
              <a:rPr lang="en-US" dirty="0" err="1"/>
              <a:t>giản</a:t>
            </a:r>
            <a:r>
              <a:rPr lang="en-US" dirty="0"/>
              <a:t> </a:t>
            </a:r>
            <a:r>
              <a:rPr lang="en-US" dirty="0" err="1"/>
              <a:t>đến</a:t>
            </a:r>
            <a:r>
              <a:rPr lang="en-US" dirty="0"/>
              <a:t> </a:t>
            </a:r>
            <a:r>
              <a:rPr lang="en-US" dirty="0" err="1"/>
              <a:t>nâng</a:t>
            </a:r>
            <a:r>
              <a:rPr lang="en-US" dirty="0"/>
              <a:t> </a:t>
            </a:r>
            <a:r>
              <a:rPr lang="en-US" dirty="0" err="1"/>
              <a:t>cao</a:t>
            </a:r>
            <a:r>
              <a:rPr lang="en-US" dirty="0"/>
              <a:t> </a:t>
            </a:r>
            <a:r>
              <a:rPr lang="en-US" dirty="0" err="1"/>
              <a:t>trong</a:t>
            </a:r>
            <a:r>
              <a:rPr lang="en-US" dirty="0"/>
              <a:t> </a:t>
            </a:r>
            <a:r>
              <a:rPr lang="en-US" dirty="0" err="1"/>
              <a:t>lập</a:t>
            </a:r>
            <a:r>
              <a:rPr lang="en-US" dirty="0"/>
              <a:t> </a:t>
            </a:r>
            <a:r>
              <a:rPr lang="en-US" dirty="0" err="1"/>
              <a:t>trình</a:t>
            </a:r>
            <a:r>
              <a:rPr lang="en-US" dirty="0"/>
              <a:t> T- SQL</a:t>
            </a:r>
          </a:p>
          <a:p>
            <a:pPr algn="just"/>
            <a:endParaRPr lang="en-US" dirty="0"/>
          </a:p>
        </p:txBody>
      </p:sp>
      <p:sp>
        <p:nvSpPr>
          <p:cNvPr id="6" name="Title 5">
            <a:extLst>
              <a:ext uri="{FF2B5EF4-FFF2-40B4-BE49-F238E27FC236}">
                <a16:creationId xmlns="" xmlns:a16="http://schemas.microsoft.com/office/drawing/2014/main" id="{D815F3D6-8B6F-4D5C-9840-E127623B814B}"/>
              </a:ext>
            </a:extLst>
          </p:cNvPr>
          <p:cNvSpPr>
            <a:spLocks noGrp="1"/>
          </p:cNvSpPr>
          <p:nvPr>
            <p:ph type="title"/>
          </p:nvPr>
        </p:nvSpPr>
        <p:spPr/>
        <p:txBody>
          <a:bodyPr/>
          <a:lstStyle/>
          <a:p>
            <a:r>
              <a:rPr lang="en-US"/>
              <a:t>1. Mục tiêu bài học</a:t>
            </a:r>
          </a:p>
        </p:txBody>
      </p:sp>
      <p:sp>
        <p:nvSpPr>
          <p:cNvPr id="3" name="Date Placeholder 2">
            <a:extLst>
              <a:ext uri="{FF2B5EF4-FFF2-40B4-BE49-F238E27FC236}">
                <a16:creationId xmlns="" xmlns:a16="http://schemas.microsoft.com/office/drawing/2014/main" id="{20A15DA7-BE83-44C6-909E-4FA273F52A74}"/>
              </a:ext>
            </a:extLst>
          </p:cNvPr>
          <p:cNvSpPr>
            <a:spLocks noGrp="1"/>
          </p:cNvSpPr>
          <p:nvPr>
            <p:ph type="dt" sz="half" idx="2"/>
          </p:nvPr>
        </p:nvSpPr>
        <p:spPr/>
        <p:txBody>
          <a:bodyPr/>
          <a:lstStyle/>
          <a:p>
            <a:fld id="{0FA6372B-C7F7-454A-A4C3-A39283F948ED}" type="datetime1">
              <a:rPr lang="en-US" smtClean="0"/>
              <a:t>2/15/2023</a:t>
            </a:fld>
            <a:endParaRPr lang="en-US"/>
          </a:p>
        </p:txBody>
      </p:sp>
      <p:sp>
        <p:nvSpPr>
          <p:cNvPr id="4" name="Footer Placeholder 3">
            <a:extLst>
              <a:ext uri="{FF2B5EF4-FFF2-40B4-BE49-F238E27FC236}">
                <a16:creationId xmlns="" xmlns:a16="http://schemas.microsoft.com/office/drawing/2014/main" id="{D9CC30C3-EF14-463A-8C4F-9FA762D59CAA}"/>
              </a:ext>
            </a:extLst>
          </p:cNvPr>
          <p:cNvSpPr>
            <a:spLocks noGrp="1"/>
          </p:cNvSpPr>
          <p:nvPr>
            <p:ph type="ftr" sz="quarter" idx="3"/>
          </p:nvPr>
        </p:nvSpPr>
        <p:spPr/>
        <p:txBody>
          <a:bodyPr/>
          <a:lstStyle/>
          <a:p>
            <a:r>
              <a:rPr lang="en-US"/>
              <a:t>Khoa Công nghệ Thông tin - UTEHY</a:t>
            </a:r>
          </a:p>
        </p:txBody>
      </p:sp>
      <p:sp>
        <p:nvSpPr>
          <p:cNvPr id="5" name="Slide Number Placeholder 4">
            <a:extLst>
              <a:ext uri="{FF2B5EF4-FFF2-40B4-BE49-F238E27FC236}">
                <a16:creationId xmlns="" xmlns:a16="http://schemas.microsoft.com/office/drawing/2014/main" id="{592226A1-BD39-4730-BA2C-2EEFC4836E0E}"/>
              </a:ext>
            </a:extLst>
          </p:cNvPr>
          <p:cNvSpPr>
            <a:spLocks noGrp="1"/>
          </p:cNvSpPr>
          <p:nvPr>
            <p:ph type="sldNum" sz="quarter" idx="4"/>
          </p:nvPr>
        </p:nvSpPr>
        <p:spPr/>
        <p:txBody>
          <a:bodyPr/>
          <a:lstStyle/>
          <a:p>
            <a:fld id="{F4E32468-D4D3-45A6-A508-7622D5375F4E}" type="slidenum">
              <a:rPr lang="en-US" smtClean="0"/>
              <a:t>3</a:t>
            </a:fld>
            <a:endParaRPr lang="en-US"/>
          </a:p>
        </p:txBody>
      </p:sp>
    </p:spTree>
    <p:extLst>
      <p:ext uri="{BB962C8B-B14F-4D97-AF65-F5344CB8AC3E}">
        <p14:creationId xmlns:p14="http://schemas.microsoft.com/office/powerpoint/2010/main" val="2986208507"/>
      </p:ext>
    </p:extLst>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6D4C4F9-E1E2-41D2-8ACC-CAFCF150F222}"/>
              </a:ext>
            </a:extLst>
          </p:cNvPr>
          <p:cNvSpPr>
            <a:spLocks noGrp="1"/>
          </p:cNvSpPr>
          <p:nvPr>
            <p:ph type="title"/>
          </p:nvPr>
        </p:nvSpPr>
        <p:spPr/>
        <p:txBody>
          <a:bodyPr/>
          <a:lstStyle/>
          <a:p>
            <a:r>
              <a:rPr lang="en-US" dirty="0"/>
              <a:t>4. </a:t>
            </a:r>
            <a:r>
              <a:rPr lang="en-US" dirty="0" err="1">
                <a:solidFill>
                  <a:schemeClr val="accent3">
                    <a:lumMod val="20000"/>
                    <a:lumOff val="80000"/>
                  </a:schemeClr>
                </a:solidFill>
                <a:latin typeface="Tahoma" pitchFamily="34" charset="0"/>
                <a:cs typeface="Tahoma" pitchFamily="34" charset="0"/>
              </a:rPr>
              <a:t>Toán</a:t>
            </a:r>
            <a:r>
              <a:rPr lang="en-US" dirty="0">
                <a:solidFill>
                  <a:schemeClr val="accent3">
                    <a:lumMod val="20000"/>
                    <a:lumOff val="80000"/>
                  </a:schemeClr>
                </a:solidFill>
                <a:latin typeface="Tahoma" pitchFamily="34" charset="0"/>
                <a:cs typeface="Tahoma" pitchFamily="34" charset="0"/>
              </a:rPr>
              <a:t> </a:t>
            </a:r>
            <a:r>
              <a:rPr lang="en-US" dirty="0" err="1">
                <a:solidFill>
                  <a:schemeClr val="accent3">
                    <a:lumMod val="20000"/>
                    <a:lumOff val="80000"/>
                  </a:schemeClr>
                </a:solidFill>
                <a:latin typeface="Tahoma" pitchFamily="34" charset="0"/>
                <a:cs typeface="Tahoma" pitchFamily="34" charset="0"/>
              </a:rPr>
              <a:t>tử</a:t>
            </a:r>
            <a:r>
              <a:rPr lang="en-US" dirty="0">
                <a:solidFill>
                  <a:schemeClr val="accent3">
                    <a:lumMod val="20000"/>
                    <a:lumOff val="80000"/>
                  </a:schemeClr>
                </a:solidFill>
                <a:latin typeface="Tahoma" pitchFamily="34" charset="0"/>
                <a:cs typeface="Tahoma" pitchFamily="34" charset="0"/>
              </a:rPr>
              <a:t> PIVOT, UNPIVOT, OUTPUT</a:t>
            </a:r>
          </a:p>
        </p:txBody>
      </p:sp>
      <p:sp>
        <p:nvSpPr>
          <p:cNvPr id="7" name="Text Placeholder 6">
            <a:extLst>
              <a:ext uri="{FF2B5EF4-FFF2-40B4-BE49-F238E27FC236}">
                <a16:creationId xmlns="" xmlns:a16="http://schemas.microsoft.com/office/drawing/2014/main" id="{32F2F3F2-9314-4B7A-AB84-D3F4040989CC}"/>
              </a:ext>
            </a:extLst>
          </p:cNvPr>
          <p:cNvSpPr>
            <a:spLocks noGrp="1"/>
          </p:cNvSpPr>
          <p:nvPr>
            <p:ph type="body" idx="1"/>
          </p:nvPr>
        </p:nvSpPr>
        <p:spPr/>
        <p:txBody>
          <a:bodyPr/>
          <a:lstStyle/>
          <a:p>
            <a:r>
              <a:rPr lang="en-US" dirty="0" err="1"/>
              <a:t>Toán</a:t>
            </a:r>
            <a:r>
              <a:rPr lang="en-US" dirty="0"/>
              <a:t> </a:t>
            </a:r>
            <a:r>
              <a:rPr lang="en-US" dirty="0" err="1"/>
              <a:t>tử</a:t>
            </a:r>
            <a:r>
              <a:rPr lang="en-US" dirty="0"/>
              <a:t> UNPIVOT</a:t>
            </a:r>
          </a:p>
        </p:txBody>
      </p:sp>
      <p:sp>
        <p:nvSpPr>
          <p:cNvPr id="2" name="Content Placeholder 1">
            <a:extLst>
              <a:ext uri="{FF2B5EF4-FFF2-40B4-BE49-F238E27FC236}">
                <a16:creationId xmlns="" xmlns:a16="http://schemas.microsoft.com/office/drawing/2014/main" id="{385CB35E-A2FE-465A-AE59-FAD53270E585}"/>
              </a:ext>
            </a:extLst>
          </p:cNvPr>
          <p:cNvSpPr>
            <a:spLocks noGrp="1"/>
          </p:cNvSpPr>
          <p:nvPr>
            <p:ph sz="half" idx="2"/>
          </p:nvPr>
        </p:nvSpPr>
        <p:spPr>
          <a:xfrm>
            <a:off x="457200" y="1575536"/>
            <a:ext cx="8229600" cy="4749064"/>
          </a:xfrm>
        </p:spPr>
        <p:txBody>
          <a:bodyPr>
            <a:normAutofit/>
          </a:bodyPr>
          <a:lstStyle/>
          <a:p>
            <a:pPr marL="182880" lvl="2" algn="just">
              <a:lnSpc>
                <a:spcPct val="150000"/>
              </a:lnSpc>
              <a:spcBef>
                <a:spcPts val="1200"/>
              </a:spcBef>
              <a:spcAft>
                <a:spcPts val="1200"/>
              </a:spcAft>
              <a:buFont typeface="Courier New" pitchFamily="49" charset="0"/>
              <a:buChar char="o"/>
            </a:pPr>
            <a:r>
              <a:rPr lang="en-US" sz="3000" dirty="0" err="1">
                <a:latin typeface="Times New Roman" pitchFamily="18" charset="0"/>
                <a:cs typeface="Times New Roman" pitchFamily="18" charset="0"/>
              </a:rPr>
              <a:t>Toán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tử</a:t>
            </a:r>
            <a:r>
              <a:rPr lang="en-US" sz="3000" dirty="0">
                <a:latin typeface="Times New Roman" pitchFamily="18" charset="0"/>
                <a:cs typeface="Times New Roman" pitchFamily="18" charset="0"/>
              </a:rPr>
              <a:t> UNPIVOT </a:t>
            </a:r>
            <a:r>
              <a:rPr lang="en-US" sz="3000" dirty="0" err="1">
                <a:latin typeface="Times New Roman" pitchFamily="18" charset="0"/>
                <a:cs typeface="Times New Roman" pitchFamily="18" charset="0"/>
              </a:rPr>
              <a:t>thực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hiện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quá</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trình</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ngược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lại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với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quá</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trình</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thực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hiện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của</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toán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tử</a:t>
            </a:r>
            <a:r>
              <a:rPr lang="en-US" sz="3000" dirty="0">
                <a:latin typeface="Times New Roman" pitchFamily="18" charset="0"/>
                <a:cs typeface="Times New Roman" pitchFamily="18" charset="0"/>
              </a:rPr>
              <a:t> PIVOT, </a:t>
            </a:r>
            <a:r>
              <a:rPr lang="en-US" sz="3000" dirty="0" err="1">
                <a:latin typeface="Times New Roman" pitchFamily="18" charset="0"/>
                <a:cs typeface="Times New Roman" pitchFamily="18" charset="0"/>
              </a:rPr>
              <a:t>xoay</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cột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của</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biểu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thức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bảng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thành</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giá</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trị</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của</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một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cột</a:t>
            </a:r>
            <a:r>
              <a:rPr lang="en-US" sz="3000" dirty="0">
                <a:latin typeface="Times New Roman" pitchFamily="18" charset="0"/>
                <a:cs typeface="Times New Roman" pitchFamily="18" charset="0"/>
              </a:rPr>
              <a:t>.</a:t>
            </a:r>
          </a:p>
          <a:p>
            <a:pPr marL="182880" lvl="2" indent="0" algn="just">
              <a:lnSpc>
                <a:spcPct val="150000"/>
              </a:lnSpc>
              <a:spcBef>
                <a:spcPts val="1200"/>
              </a:spcBef>
              <a:spcAft>
                <a:spcPts val="1200"/>
              </a:spcAft>
              <a:buNone/>
            </a:pPr>
            <a:endParaRPr lang="en-US" sz="3000" dirty="0">
              <a:latin typeface="Times New Roman" pitchFamily="18" charset="0"/>
              <a:cs typeface="Times New Roman" pitchFamily="18" charset="0"/>
            </a:endParaRPr>
          </a:p>
          <a:p>
            <a:pPr marL="182880" lvl="1" algn="just">
              <a:lnSpc>
                <a:spcPct val="150000"/>
              </a:lnSpc>
              <a:spcBef>
                <a:spcPts val="1200"/>
              </a:spcBef>
              <a:spcAft>
                <a:spcPts val="1200"/>
              </a:spcAft>
            </a:pPr>
            <a:endParaRPr lang="en-US" sz="3000" dirty="0">
              <a:latin typeface="Times New Roman" pitchFamily="18" charset="0"/>
              <a:cs typeface="Times New Roman" pitchFamily="18" charset="0"/>
            </a:endParaRPr>
          </a:p>
          <a:p>
            <a:pPr marL="182880" lvl="1" algn="just">
              <a:lnSpc>
                <a:spcPct val="150000"/>
              </a:lnSpc>
              <a:spcBef>
                <a:spcPts val="1200"/>
              </a:spcBef>
              <a:spcAft>
                <a:spcPts val="1200"/>
              </a:spcAft>
            </a:pPr>
            <a:endParaRPr lang="en-US" sz="3000" dirty="0">
              <a:latin typeface="Times New Roman" pitchFamily="18" charset="0"/>
              <a:cs typeface="Times New Roman" pitchFamily="18" charset="0"/>
            </a:endParaRPr>
          </a:p>
          <a:p>
            <a:pPr marL="182880" algn="just">
              <a:lnSpc>
                <a:spcPct val="150000"/>
              </a:lnSpc>
            </a:pPr>
            <a:endParaRPr lang="en-US" sz="3000" dirty="0">
              <a:latin typeface="Times New Roman" pitchFamily="18" charset="0"/>
              <a:cs typeface="Times New Roman" pitchFamily="18" charset="0"/>
            </a:endParaRPr>
          </a:p>
          <a:p>
            <a:pPr marL="182880">
              <a:lnSpc>
                <a:spcPct val="150000"/>
              </a:lnSpc>
            </a:pPr>
            <a:endParaRPr lang="en-US" sz="3000" b="1" dirty="0">
              <a:latin typeface="Times New Roman" pitchFamily="18" charset="0"/>
              <a:cs typeface="Times New Roman" pitchFamily="18" charset="0"/>
            </a:endParaRPr>
          </a:p>
        </p:txBody>
      </p:sp>
      <p:sp>
        <p:nvSpPr>
          <p:cNvPr id="4" name="Date Placeholder 3">
            <a:extLst>
              <a:ext uri="{FF2B5EF4-FFF2-40B4-BE49-F238E27FC236}">
                <a16:creationId xmlns="" xmlns:a16="http://schemas.microsoft.com/office/drawing/2014/main" id="{8E6308B1-820C-435E-B649-C547B804077D}"/>
              </a:ext>
            </a:extLst>
          </p:cNvPr>
          <p:cNvSpPr>
            <a:spLocks noGrp="1"/>
          </p:cNvSpPr>
          <p:nvPr>
            <p:ph type="dt" sz="half" idx="10"/>
          </p:nvPr>
        </p:nvSpPr>
        <p:spPr/>
        <p:txBody>
          <a:bodyPr/>
          <a:lstStyle/>
          <a:p>
            <a:fld id="{4D202ABA-0031-4D61-A041-186C665429FE}" type="datetime1">
              <a:rPr lang="en-US" smtClean="0"/>
              <a:t>2/15/2023</a:t>
            </a:fld>
            <a:endParaRPr lang="en-US"/>
          </a:p>
        </p:txBody>
      </p:sp>
      <p:sp>
        <p:nvSpPr>
          <p:cNvPr id="5" name="Footer Placeholder 4">
            <a:extLst>
              <a:ext uri="{FF2B5EF4-FFF2-40B4-BE49-F238E27FC236}">
                <a16:creationId xmlns="" xmlns:a16="http://schemas.microsoft.com/office/drawing/2014/main" id="{E621F310-3132-4746-A719-CA455AF1858A}"/>
              </a:ext>
            </a:extLst>
          </p:cNvPr>
          <p:cNvSpPr>
            <a:spLocks noGrp="1"/>
          </p:cNvSpPr>
          <p:nvPr>
            <p:ph type="ftr" sz="quarter" idx="11"/>
          </p:nvPr>
        </p:nvSpPr>
        <p:spPr/>
        <p:txBody>
          <a:bodyPr/>
          <a:lstStyle/>
          <a:p>
            <a:r>
              <a:rPr lang="en-US"/>
              <a:t>Khoa Công nghệ Thông tin - UTEHY</a:t>
            </a:r>
          </a:p>
        </p:txBody>
      </p:sp>
      <p:sp>
        <p:nvSpPr>
          <p:cNvPr id="6" name="Slide Number Placeholder 5">
            <a:extLst>
              <a:ext uri="{FF2B5EF4-FFF2-40B4-BE49-F238E27FC236}">
                <a16:creationId xmlns="" xmlns:a16="http://schemas.microsoft.com/office/drawing/2014/main" id="{D85EFC56-2D62-407C-A1EE-4DE071D9FA88}"/>
              </a:ext>
            </a:extLst>
          </p:cNvPr>
          <p:cNvSpPr>
            <a:spLocks noGrp="1"/>
          </p:cNvSpPr>
          <p:nvPr>
            <p:ph type="sldNum" sz="quarter" idx="12"/>
          </p:nvPr>
        </p:nvSpPr>
        <p:spPr/>
        <p:txBody>
          <a:bodyPr/>
          <a:lstStyle/>
          <a:p>
            <a:fld id="{F4E32468-D4D3-45A6-A508-7622D5375F4E}" type="slidenum">
              <a:rPr lang="en-US" smtClean="0"/>
              <a:pPr/>
              <a:t>30</a:t>
            </a:fld>
            <a:endParaRPr lang="en-US"/>
          </a:p>
        </p:txBody>
      </p:sp>
    </p:spTree>
    <p:extLst>
      <p:ext uri="{BB962C8B-B14F-4D97-AF65-F5344CB8AC3E}">
        <p14:creationId xmlns:p14="http://schemas.microsoft.com/office/powerpoint/2010/main" val="2907432359"/>
      </p:ext>
    </p:extLst>
  </p:cSld>
  <p:clrMapOvr>
    <a:masterClrMapping/>
  </p:clrMapOvr>
  <p:transition spd="slow">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6D4C4F9-E1E2-41D2-8ACC-CAFCF150F222}"/>
              </a:ext>
            </a:extLst>
          </p:cNvPr>
          <p:cNvSpPr>
            <a:spLocks noGrp="1"/>
          </p:cNvSpPr>
          <p:nvPr>
            <p:ph type="title"/>
          </p:nvPr>
        </p:nvSpPr>
        <p:spPr/>
        <p:txBody>
          <a:bodyPr/>
          <a:lstStyle/>
          <a:p>
            <a:r>
              <a:rPr lang="en-US" dirty="0"/>
              <a:t>4. </a:t>
            </a:r>
            <a:r>
              <a:rPr lang="en-US" dirty="0" err="1">
                <a:solidFill>
                  <a:schemeClr val="accent3">
                    <a:lumMod val="20000"/>
                    <a:lumOff val="80000"/>
                  </a:schemeClr>
                </a:solidFill>
                <a:latin typeface="Tahoma" pitchFamily="34" charset="0"/>
                <a:cs typeface="Tahoma" pitchFamily="34" charset="0"/>
              </a:rPr>
              <a:t>Toán</a:t>
            </a:r>
            <a:r>
              <a:rPr lang="en-US" dirty="0">
                <a:solidFill>
                  <a:schemeClr val="accent3">
                    <a:lumMod val="20000"/>
                    <a:lumOff val="80000"/>
                  </a:schemeClr>
                </a:solidFill>
                <a:latin typeface="Tahoma" pitchFamily="34" charset="0"/>
                <a:cs typeface="Tahoma" pitchFamily="34" charset="0"/>
              </a:rPr>
              <a:t> </a:t>
            </a:r>
            <a:r>
              <a:rPr lang="en-US" dirty="0" err="1">
                <a:solidFill>
                  <a:schemeClr val="accent3">
                    <a:lumMod val="20000"/>
                    <a:lumOff val="80000"/>
                  </a:schemeClr>
                </a:solidFill>
                <a:latin typeface="Tahoma" pitchFamily="34" charset="0"/>
                <a:cs typeface="Tahoma" pitchFamily="34" charset="0"/>
              </a:rPr>
              <a:t>tử</a:t>
            </a:r>
            <a:r>
              <a:rPr lang="en-US" dirty="0">
                <a:solidFill>
                  <a:schemeClr val="accent3">
                    <a:lumMod val="20000"/>
                    <a:lumOff val="80000"/>
                  </a:schemeClr>
                </a:solidFill>
                <a:latin typeface="Tahoma" pitchFamily="34" charset="0"/>
                <a:cs typeface="Tahoma" pitchFamily="34" charset="0"/>
              </a:rPr>
              <a:t> PIVOT, UNPIVOT, OUTPUT</a:t>
            </a:r>
          </a:p>
        </p:txBody>
      </p:sp>
      <p:sp>
        <p:nvSpPr>
          <p:cNvPr id="7" name="Text Placeholder 6">
            <a:extLst>
              <a:ext uri="{FF2B5EF4-FFF2-40B4-BE49-F238E27FC236}">
                <a16:creationId xmlns="" xmlns:a16="http://schemas.microsoft.com/office/drawing/2014/main" id="{32F2F3F2-9314-4B7A-AB84-D3F4040989CC}"/>
              </a:ext>
            </a:extLst>
          </p:cNvPr>
          <p:cNvSpPr>
            <a:spLocks noGrp="1"/>
          </p:cNvSpPr>
          <p:nvPr>
            <p:ph type="body" idx="1"/>
          </p:nvPr>
        </p:nvSpPr>
        <p:spPr/>
        <p:txBody>
          <a:bodyPr/>
          <a:lstStyle/>
          <a:p>
            <a:r>
              <a:rPr lang="en-US" dirty="0" err="1"/>
              <a:t>Toán</a:t>
            </a:r>
            <a:r>
              <a:rPr lang="en-US" dirty="0"/>
              <a:t> </a:t>
            </a:r>
            <a:r>
              <a:rPr lang="en-US" dirty="0" err="1"/>
              <a:t>tử</a:t>
            </a:r>
            <a:r>
              <a:rPr lang="en-US" dirty="0"/>
              <a:t> UNPIVOT</a:t>
            </a:r>
          </a:p>
        </p:txBody>
      </p:sp>
      <p:sp>
        <p:nvSpPr>
          <p:cNvPr id="2" name="Content Placeholder 1">
            <a:extLst>
              <a:ext uri="{FF2B5EF4-FFF2-40B4-BE49-F238E27FC236}">
                <a16:creationId xmlns="" xmlns:a16="http://schemas.microsoft.com/office/drawing/2014/main" id="{385CB35E-A2FE-465A-AE59-FAD53270E585}"/>
              </a:ext>
            </a:extLst>
          </p:cNvPr>
          <p:cNvSpPr>
            <a:spLocks noGrp="1"/>
          </p:cNvSpPr>
          <p:nvPr>
            <p:ph sz="half" idx="2"/>
          </p:nvPr>
        </p:nvSpPr>
        <p:spPr>
          <a:xfrm>
            <a:off x="457200" y="1575536"/>
            <a:ext cx="8229600" cy="4749064"/>
          </a:xfrm>
        </p:spPr>
        <p:txBody>
          <a:bodyPr>
            <a:normAutofit/>
          </a:bodyPr>
          <a:lstStyle/>
          <a:p>
            <a:pPr lvl="1" algn="just"/>
            <a:r>
              <a:rPr lang="vi-VN" sz="2400" b="1" dirty="0">
                <a:latin typeface="Times New Roman" pitchFamily="18" charset="0"/>
                <a:cs typeface="Times New Roman" pitchFamily="18" charset="0"/>
              </a:rPr>
              <a:t>Cú pháp mệnh đề </a:t>
            </a:r>
            <a:r>
              <a:rPr lang="en-US" sz="2400" b="1" dirty="0">
                <a:latin typeface="Times New Roman" pitchFamily="18" charset="0"/>
                <a:cs typeface="Times New Roman" pitchFamily="18" charset="0"/>
              </a:rPr>
              <a:t>UN</a:t>
            </a:r>
            <a:r>
              <a:rPr lang="vi-VN" sz="2400" b="1" dirty="0">
                <a:latin typeface="Times New Roman" pitchFamily="18" charset="0"/>
                <a:cs typeface="Times New Roman" pitchFamily="18" charset="0"/>
              </a:rPr>
              <a:t>PIVOT </a:t>
            </a:r>
            <a:endParaRPr lang="en-US" sz="2400" b="1" dirty="0">
              <a:latin typeface="Times New Roman" pitchFamily="18" charset="0"/>
              <a:cs typeface="Times New Roman" pitchFamily="18" charset="0"/>
            </a:endParaRPr>
          </a:p>
          <a:p>
            <a:pPr marL="400050" lvl="1" indent="0" algn="just">
              <a:buNone/>
            </a:pPr>
            <a:r>
              <a:rPr lang="en-US" sz="2400" dirty="0">
                <a:latin typeface="Times New Roman" pitchFamily="18" charset="0"/>
                <a:cs typeface="Times New Roman" pitchFamily="18" charset="0"/>
              </a:rPr>
              <a:t>	</a:t>
            </a:r>
            <a:r>
              <a:rPr lang="vi-VN" sz="2400" dirty="0">
                <a:latin typeface="Times New Roman" pitchFamily="18" charset="0"/>
                <a:cs typeface="Times New Roman" pitchFamily="18" charset="0"/>
              </a:rPr>
              <a:t>SELECT cot_dautien AS &lt;bidanh_cot_dautien&gt;, </a:t>
            </a:r>
            <a:r>
              <a:rPr lang="en-US" sz="2400" dirty="0">
                <a:latin typeface="Times New Roman" pitchFamily="18" charset="0"/>
                <a:cs typeface="Times New Roman" pitchFamily="18" charset="0"/>
              </a:rPr>
              <a:t>	</a:t>
            </a:r>
            <a:r>
              <a:rPr lang="vi-VN" sz="2400" dirty="0">
                <a:latin typeface="Times New Roman" pitchFamily="18" charset="0"/>
                <a:cs typeface="Times New Roman" pitchFamily="18" charset="0"/>
              </a:rPr>
              <a:t>[giatri_chuyen1], [giatri_chuyen2], … [giatri_chuyen_n] </a:t>
            </a:r>
            <a:r>
              <a:rPr lang="en-US" sz="2400" dirty="0">
                <a:latin typeface="Times New Roman" pitchFamily="18" charset="0"/>
                <a:cs typeface="Times New Roman" pitchFamily="18" charset="0"/>
              </a:rPr>
              <a:t>	</a:t>
            </a:r>
            <a:r>
              <a:rPr lang="vi-VN" sz="2400" dirty="0">
                <a:latin typeface="Times New Roman" pitchFamily="18" charset="0"/>
                <a:cs typeface="Times New Roman" pitchFamily="18" charset="0"/>
              </a:rPr>
              <a:t>FROM </a:t>
            </a:r>
            <a:endParaRPr lang="en-US" sz="2400" dirty="0">
              <a:latin typeface="Times New Roman" pitchFamily="18" charset="0"/>
              <a:cs typeface="Times New Roman" pitchFamily="18" charset="0"/>
            </a:endParaRPr>
          </a:p>
          <a:p>
            <a:pPr marL="400050" lvl="1" indent="0" algn="just">
              <a:buNone/>
            </a:pPr>
            <a:r>
              <a:rPr lang="en-US" sz="2400" dirty="0">
                <a:latin typeface="Times New Roman" pitchFamily="18" charset="0"/>
                <a:cs typeface="Times New Roman" pitchFamily="18" charset="0"/>
              </a:rPr>
              <a:t>	</a:t>
            </a:r>
            <a:r>
              <a:rPr lang="vi-VN" sz="2400" dirty="0">
                <a:latin typeface="Times New Roman" pitchFamily="18" charset="0"/>
                <a:cs typeface="Times New Roman" pitchFamily="18" charset="0"/>
              </a:rPr>
              <a:t>(&lt;bang_nguon&gt;) </a:t>
            </a:r>
            <a:endParaRPr lang="en-US" sz="2400" dirty="0">
              <a:latin typeface="Times New Roman" pitchFamily="18" charset="0"/>
              <a:cs typeface="Times New Roman" pitchFamily="18" charset="0"/>
            </a:endParaRPr>
          </a:p>
          <a:p>
            <a:pPr marL="400050" lvl="1" indent="0" algn="just">
              <a:buNone/>
            </a:pPr>
            <a:r>
              <a:rPr lang="en-US" sz="2400" dirty="0">
                <a:latin typeface="Times New Roman" pitchFamily="18" charset="0"/>
                <a:cs typeface="Times New Roman" pitchFamily="18" charset="0"/>
              </a:rPr>
              <a:t>	</a:t>
            </a:r>
            <a:r>
              <a:rPr lang="vi-VN" sz="2400" dirty="0">
                <a:latin typeface="Times New Roman" pitchFamily="18" charset="0"/>
                <a:cs typeface="Times New Roman" pitchFamily="18" charset="0"/>
              </a:rPr>
              <a:t>AS &lt;bidanh_bang_nguon&gt; </a:t>
            </a:r>
            <a:endParaRPr lang="en-US" sz="2400" dirty="0">
              <a:latin typeface="Times New Roman" pitchFamily="18" charset="0"/>
              <a:cs typeface="Times New Roman" pitchFamily="18" charset="0"/>
            </a:endParaRPr>
          </a:p>
          <a:p>
            <a:pPr marL="400050" lvl="1" indent="0" algn="just">
              <a:buNone/>
            </a:pPr>
            <a:r>
              <a:rPr lang="en-US" sz="2400" dirty="0">
                <a:latin typeface="Times New Roman" pitchFamily="18" charset="0"/>
                <a:cs typeface="Times New Roman" pitchFamily="18" charset="0"/>
              </a:rPr>
              <a:t>	UN</a:t>
            </a:r>
            <a:r>
              <a:rPr lang="vi-VN" sz="2400" dirty="0">
                <a:latin typeface="Times New Roman" pitchFamily="18" charset="0"/>
                <a:cs typeface="Times New Roman" pitchFamily="18" charset="0"/>
              </a:rPr>
              <a:t>PIVOT  (  ham_tong (&lt;cot_tong&gt;)  </a:t>
            </a:r>
            <a:endParaRPr lang="en-US" sz="2400" dirty="0">
              <a:latin typeface="Times New Roman" pitchFamily="18" charset="0"/>
              <a:cs typeface="Times New Roman" pitchFamily="18" charset="0"/>
            </a:endParaRPr>
          </a:p>
          <a:p>
            <a:pPr marL="400050" lvl="1" indent="0" algn="just">
              <a:buNone/>
            </a:pPr>
            <a:r>
              <a:rPr lang="en-US" sz="2400" dirty="0">
                <a:latin typeface="Times New Roman" pitchFamily="18" charset="0"/>
                <a:cs typeface="Times New Roman" pitchFamily="18" charset="0"/>
              </a:rPr>
              <a:t>	</a:t>
            </a:r>
            <a:r>
              <a:rPr lang="vi-VN" sz="2400" dirty="0">
                <a:latin typeface="Times New Roman" pitchFamily="18" charset="0"/>
                <a:cs typeface="Times New Roman" pitchFamily="18" charset="0"/>
              </a:rPr>
              <a:t>FOR &lt;cot_chuyen&gt;  IN ([giatri_chuyen1], </a:t>
            </a:r>
            <a:r>
              <a:rPr lang="en-US" sz="2400" dirty="0">
                <a:latin typeface="Times New Roman" pitchFamily="18" charset="0"/>
                <a:cs typeface="Times New Roman" pitchFamily="18" charset="0"/>
              </a:rPr>
              <a:t>	</a:t>
            </a:r>
            <a:r>
              <a:rPr lang="vi-VN" sz="2400" dirty="0">
                <a:latin typeface="Times New Roman" pitchFamily="18" charset="0"/>
                <a:cs typeface="Times New Roman" pitchFamily="18" charset="0"/>
              </a:rPr>
              <a:t>[giatri_chuyen2], … [giatri_chuyen_n])</a:t>
            </a:r>
            <a:endParaRPr lang="en-US" sz="2400" dirty="0">
              <a:latin typeface="Times New Roman" pitchFamily="18" charset="0"/>
              <a:cs typeface="Times New Roman" pitchFamily="18" charset="0"/>
            </a:endParaRPr>
          </a:p>
          <a:p>
            <a:pPr marL="400050" lvl="1" indent="0" algn="just">
              <a:buNone/>
            </a:pPr>
            <a:r>
              <a:rPr lang="en-US" sz="2400" dirty="0">
                <a:latin typeface="Times New Roman" pitchFamily="18" charset="0"/>
                <a:cs typeface="Times New Roman" pitchFamily="18" charset="0"/>
              </a:rPr>
              <a:t>	</a:t>
            </a:r>
            <a:r>
              <a:rPr lang="vi-VN" sz="2400" dirty="0">
                <a:latin typeface="Times New Roman" pitchFamily="18" charset="0"/>
                <a:cs typeface="Times New Roman" pitchFamily="18" charset="0"/>
              </a:rPr>
              <a:t> </a:t>
            </a:r>
            <a:r>
              <a:rPr lang="en-US" sz="2400" dirty="0">
                <a:latin typeface="Times New Roman" pitchFamily="18" charset="0"/>
                <a:cs typeface="Times New Roman" pitchFamily="18" charset="0"/>
              </a:rPr>
              <a:t>A</a:t>
            </a:r>
            <a:r>
              <a:rPr lang="vi-VN" sz="2400" dirty="0">
                <a:latin typeface="Times New Roman" pitchFamily="18" charset="0"/>
                <a:cs typeface="Times New Roman" pitchFamily="18" charset="0"/>
              </a:rPr>
              <a:t>S &lt;bidanh_bang_chuyen&gt;; </a:t>
            </a:r>
            <a:endParaRPr lang="en-US" sz="2400" dirty="0">
              <a:latin typeface="Times New Roman" pitchFamily="18" charset="0"/>
              <a:cs typeface="Times New Roman" pitchFamily="18" charset="0"/>
            </a:endParaRPr>
          </a:p>
          <a:p>
            <a:pPr lvl="2" algn="just">
              <a:buFont typeface="Courier New" pitchFamily="49" charset="0"/>
              <a:buChar char="o"/>
            </a:pPr>
            <a:endParaRPr lang="en-US" sz="2400" dirty="0">
              <a:latin typeface="Times New Roman" pitchFamily="18" charset="0"/>
              <a:cs typeface="Times New Roman" pitchFamily="18" charset="0"/>
            </a:endParaRPr>
          </a:p>
          <a:p>
            <a:pPr lvl="1" algn="just"/>
            <a:endParaRPr lang="en-US" sz="2400" dirty="0">
              <a:latin typeface="Times New Roman" pitchFamily="18" charset="0"/>
              <a:cs typeface="Times New Roman" pitchFamily="18" charset="0"/>
            </a:endParaRPr>
          </a:p>
          <a:p>
            <a:pPr lvl="1" algn="just"/>
            <a:endParaRPr lang="en-US" sz="2400"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endParaRPr lang="en-US" b="1" dirty="0">
              <a:latin typeface="Times New Roman" pitchFamily="18" charset="0"/>
              <a:cs typeface="Times New Roman" pitchFamily="18" charset="0"/>
            </a:endParaRPr>
          </a:p>
        </p:txBody>
      </p:sp>
      <p:sp>
        <p:nvSpPr>
          <p:cNvPr id="4" name="Date Placeholder 3">
            <a:extLst>
              <a:ext uri="{FF2B5EF4-FFF2-40B4-BE49-F238E27FC236}">
                <a16:creationId xmlns="" xmlns:a16="http://schemas.microsoft.com/office/drawing/2014/main" id="{8E6308B1-820C-435E-B649-C547B804077D}"/>
              </a:ext>
            </a:extLst>
          </p:cNvPr>
          <p:cNvSpPr>
            <a:spLocks noGrp="1"/>
          </p:cNvSpPr>
          <p:nvPr>
            <p:ph type="dt" sz="half" idx="10"/>
          </p:nvPr>
        </p:nvSpPr>
        <p:spPr/>
        <p:txBody>
          <a:bodyPr/>
          <a:lstStyle/>
          <a:p>
            <a:fld id="{4D202ABA-0031-4D61-A041-186C665429FE}" type="datetime1">
              <a:rPr lang="en-US" smtClean="0"/>
              <a:t>2/15/2023</a:t>
            </a:fld>
            <a:endParaRPr lang="en-US"/>
          </a:p>
        </p:txBody>
      </p:sp>
      <p:sp>
        <p:nvSpPr>
          <p:cNvPr id="5" name="Footer Placeholder 4">
            <a:extLst>
              <a:ext uri="{FF2B5EF4-FFF2-40B4-BE49-F238E27FC236}">
                <a16:creationId xmlns="" xmlns:a16="http://schemas.microsoft.com/office/drawing/2014/main" id="{E621F310-3132-4746-A719-CA455AF1858A}"/>
              </a:ext>
            </a:extLst>
          </p:cNvPr>
          <p:cNvSpPr>
            <a:spLocks noGrp="1"/>
          </p:cNvSpPr>
          <p:nvPr>
            <p:ph type="ftr" sz="quarter" idx="11"/>
          </p:nvPr>
        </p:nvSpPr>
        <p:spPr/>
        <p:txBody>
          <a:bodyPr/>
          <a:lstStyle/>
          <a:p>
            <a:r>
              <a:rPr lang="en-US"/>
              <a:t>Khoa Công nghệ Thông tin - UTEHY</a:t>
            </a:r>
          </a:p>
        </p:txBody>
      </p:sp>
      <p:sp>
        <p:nvSpPr>
          <p:cNvPr id="6" name="Slide Number Placeholder 5">
            <a:extLst>
              <a:ext uri="{FF2B5EF4-FFF2-40B4-BE49-F238E27FC236}">
                <a16:creationId xmlns="" xmlns:a16="http://schemas.microsoft.com/office/drawing/2014/main" id="{D85EFC56-2D62-407C-A1EE-4DE071D9FA88}"/>
              </a:ext>
            </a:extLst>
          </p:cNvPr>
          <p:cNvSpPr>
            <a:spLocks noGrp="1"/>
          </p:cNvSpPr>
          <p:nvPr>
            <p:ph type="sldNum" sz="quarter" idx="12"/>
          </p:nvPr>
        </p:nvSpPr>
        <p:spPr/>
        <p:txBody>
          <a:bodyPr/>
          <a:lstStyle/>
          <a:p>
            <a:fld id="{F4E32468-D4D3-45A6-A508-7622D5375F4E}" type="slidenum">
              <a:rPr lang="en-US" smtClean="0"/>
              <a:pPr/>
              <a:t>31</a:t>
            </a:fld>
            <a:endParaRPr lang="en-US"/>
          </a:p>
        </p:txBody>
      </p:sp>
    </p:spTree>
    <p:extLst>
      <p:ext uri="{BB962C8B-B14F-4D97-AF65-F5344CB8AC3E}">
        <p14:creationId xmlns:p14="http://schemas.microsoft.com/office/powerpoint/2010/main" val="2403752783"/>
      </p:ext>
    </p:extLst>
  </p:cSld>
  <p:clrMapOvr>
    <a:masterClrMapping/>
  </p:clrMapOvr>
  <p:transition spd="slow">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6D4C4F9-E1E2-41D2-8ACC-CAFCF150F222}"/>
              </a:ext>
            </a:extLst>
          </p:cNvPr>
          <p:cNvSpPr>
            <a:spLocks noGrp="1"/>
          </p:cNvSpPr>
          <p:nvPr>
            <p:ph type="title"/>
          </p:nvPr>
        </p:nvSpPr>
        <p:spPr/>
        <p:txBody>
          <a:bodyPr/>
          <a:lstStyle/>
          <a:p>
            <a:r>
              <a:rPr lang="en-US" dirty="0"/>
              <a:t>4. </a:t>
            </a:r>
            <a:r>
              <a:rPr lang="en-US" dirty="0" err="1">
                <a:solidFill>
                  <a:schemeClr val="accent3">
                    <a:lumMod val="20000"/>
                    <a:lumOff val="80000"/>
                  </a:schemeClr>
                </a:solidFill>
                <a:latin typeface="Tahoma" pitchFamily="34" charset="0"/>
                <a:cs typeface="Tahoma" pitchFamily="34" charset="0"/>
              </a:rPr>
              <a:t>Toán</a:t>
            </a:r>
            <a:r>
              <a:rPr lang="en-US" dirty="0">
                <a:solidFill>
                  <a:schemeClr val="accent3">
                    <a:lumMod val="20000"/>
                    <a:lumOff val="80000"/>
                  </a:schemeClr>
                </a:solidFill>
                <a:latin typeface="Tahoma" pitchFamily="34" charset="0"/>
                <a:cs typeface="Tahoma" pitchFamily="34" charset="0"/>
              </a:rPr>
              <a:t> </a:t>
            </a:r>
            <a:r>
              <a:rPr lang="en-US" dirty="0" err="1">
                <a:solidFill>
                  <a:schemeClr val="accent3">
                    <a:lumMod val="20000"/>
                    <a:lumOff val="80000"/>
                  </a:schemeClr>
                </a:solidFill>
                <a:latin typeface="Tahoma" pitchFamily="34" charset="0"/>
                <a:cs typeface="Tahoma" pitchFamily="34" charset="0"/>
              </a:rPr>
              <a:t>tử</a:t>
            </a:r>
            <a:r>
              <a:rPr lang="en-US" dirty="0">
                <a:solidFill>
                  <a:schemeClr val="accent3">
                    <a:lumMod val="20000"/>
                    <a:lumOff val="80000"/>
                  </a:schemeClr>
                </a:solidFill>
                <a:latin typeface="Tahoma" pitchFamily="34" charset="0"/>
                <a:cs typeface="Tahoma" pitchFamily="34" charset="0"/>
              </a:rPr>
              <a:t> PIVOT, UNPIVOT, OUTPUT</a:t>
            </a:r>
          </a:p>
        </p:txBody>
      </p:sp>
      <p:sp>
        <p:nvSpPr>
          <p:cNvPr id="7" name="Text Placeholder 6">
            <a:extLst>
              <a:ext uri="{FF2B5EF4-FFF2-40B4-BE49-F238E27FC236}">
                <a16:creationId xmlns="" xmlns:a16="http://schemas.microsoft.com/office/drawing/2014/main" id="{32F2F3F2-9314-4B7A-AB84-D3F4040989CC}"/>
              </a:ext>
            </a:extLst>
          </p:cNvPr>
          <p:cNvSpPr>
            <a:spLocks noGrp="1"/>
          </p:cNvSpPr>
          <p:nvPr>
            <p:ph type="body" idx="1"/>
          </p:nvPr>
        </p:nvSpPr>
        <p:spPr/>
        <p:txBody>
          <a:bodyPr/>
          <a:lstStyle/>
          <a:p>
            <a:r>
              <a:rPr lang="en-US" dirty="0" err="1"/>
              <a:t>Toán</a:t>
            </a:r>
            <a:r>
              <a:rPr lang="en-US" dirty="0"/>
              <a:t> </a:t>
            </a:r>
            <a:r>
              <a:rPr lang="en-US" dirty="0" err="1"/>
              <a:t>tử</a:t>
            </a:r>
            <a:r>
              <a:rPr lang="en-US" dirty="0"/>
              <a:t> Output</a:t>
            </a:r>
          </a:p>
        </p:txBody>
      </p:sp>
      <p:sp>
        <p:nvSpPr>
          <p:cNvPr id="2" name="Content Placeholder 1">
            <a:extLst>
              <a:ext uri="{FF2B5EF4-FFF2-40B4-BE49-F238E27FC236}">
                <a16:creationId xmlns="" xmlns:a16="http://schemas.microsoft.com/office/drawing/2014/main" id="{385CB35E-A2FE-465A-AE59-FAD53270E585}"/>
              </a:ext>
            </a:extLst>
          </p:cNvPr>
          <p:cNvSpPr>
            <a:spLocks noGrp="1"/>
          </p:cNvSpPr>
          <p:nvPr>
            <p:ph sz="half" idx="2"/>
          </p:nvPr>
        </p:nvSpPr>
        <p:spPr>
          <a:xfrm>
            <a:off x="457200" y="1575536"/>
            <a:ext cx="8229600" cy="4749064"/>
          </a:xfrm>
        </p:spPr>
        <p:txBody>
          <a:bodyPr>
            <a:normAutofit/>
          </a:bodyPr>
          <a:lstStyle/>
          <a:p>
            <a:pPr marL="685800" lvl="2" indent="0" algn="just">
              <a:buNone/>
            </a:pPr>
            <a:r>
              <a:rPr lang="vi-VN" sz="2400" dirty="0"/>
              <a:t>Mệnh đề OUTPUT trả về các giá trị của mỗi hàng bị ảnh hưởng bởi các câu lệnh INSERT, UPDATE hoặc </a:t>
            </a:r>
            <a:r>
              <a:rPr lang="vi-VN" sz="2400" dirty="0" smtClean="0"/>
              <a:t>DELETE</a:t>
            </a:r>
            <a:endParaRPr lang="en-US" sz="2400" dirty="0"/>
          </a:p>
          <a:p>
            <a:pPr marL="685800" lvl="2" indent="0" algn="just">
              <a:buNone/>
            </a:pPr>
            <a:r>
              <a:rPr lang="en-US" sz="2400" dirty="0" err="1" smtClean="0">
                <a:solidFill>
                  <a:srgbClr val="FF0000"/>
                </a:solidFill>
              </a:rPr>
              <a:t>Cấu</a:t>
            </a:r>
            <a:r>
              <a:rPr lang="en-US" sz="2400" dirty="0" smtClean="0">
                <a:solidFill>
                  <a:srgbClr val="FF0000"/>
                </a:solidFill>
              </a:rPr>
              <a:t> </a:t>
            </a:r>
            <a:r>
              <a:rPr lang="en-US" sz="2400" dirty="0" err="1" smtClean="0">
                <a:solidFill>
                  <a:srgbClr val="FF0000"/>
                </a:solidFill>
              </a:rPr>
              <a:t>trúc</a:t>
            </a:r>
            <a:r>
              <a:rPr lang="en-US" sz="2400" dirty="0" smtClean="0">
                <a:solidFill>
                  <a:srgbClr val="FF0000"/>
                </a:solidFill>
              </a:rPr>
              <a:t> 2 </a:t>
            </a:r>
            <a:r>
              <a:rPr lang="en-US" sz="2400" dirty="0" err="1" smtClean="0">
                <a:solidFill>
                  <a:srgbClr val="FF0000"/>
                </a:solidFill>
              </a:rPr>
              <a:t>bảng</a:t>
            </a:r>
            <a:r>
              <a:rPr lang="en-US" sz="2400" dirty="0" smtClean="0">
                <a:solidFill>
                  <a:srgbClr val="FF0000"/>
                </a:solidFill>
              </a:rPr>
              <a:t> logic: INSERTED VÀ DELETED</a:t>
            </a:r>
            <a:endParaRPr lang="en-US" sz="2400" dirty="0">
              <a:solidFill>
                <a:srgbClr val="FF0000"/>
              </a:solidFill>
            </a:endParaRPr>
          </a:p>
          <a:p>
            <a:pPr marL="0" indent="0">
              <a:buNone/>
            </a:pPr>
            <a:r>
              <a:rPr lang="en-US" sz="2400" b="1" dirty="0" err="1">
                <a:latin typeface="Times New Roman" pitchFamily="18" charset="0"/>
                <a:cs typeface="Times New Roman" pitchFamily="18" charset="0"/>
              </a:rPr>
              <a:t>Ví</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dụ</a:t>
            </a:r>
            <a:r>
              <a:rPr lang="en-US" sz="2400" b="1" dirty="0">
                <a:latin typeface="Times New Roman" pitchFamily="18" charset="0"/>
                <a:cs typeface="Times New Roman" pitchFamily="18" charset="0"/>
              </a:rPr>
              <a:t>: </a:t>
            </a:r>
          </a:p>
          <a:p>
            <a:pPr marL="0" indent="0">
              <a:buNone/>
            </a:pPr>
            <a:r>
              <a:rPr lang="en-US" dirty="0" smtClean="0"/>
              <a:t>DELETE FROM </a:t>
            </a:r>
            <a:r>
              <a:rPr lang="en-US" dirty="0" err="1"/>
              <a:t>Khoa</a:t>
            </a:r>
            <a:endParaRPr lang="en-US" dirty="0"/>
          </a:p>
          <a:p>
            <a:pPr marL="0" indent="0">
              <a:buNone/>
            </a:pPr>
            <a:r>
              <a:rPr lang="en-US" dirty="0"/>
              <a:t>OUTPUT DELETED.*</a:t>
            </a:r>
          </a:p>
          <a:p>
            <a:pPr marL="0" indent="0">
              <a:buNone/>
            </a:pPr>
            <a:r>
              <a:rPr lang="en-US" dirty="0"/>
              <a:t>where </a:t>
            </a:r>
            <a:r>
              <a:rPr lang="en-US" dirty="0" err="1"/>
              <a:t>MaKhoa</a:t>
            </a:r>
            <a:r>
              <a:rPr lang="en-US" dirty="0"/>
              <a:t> ='104'; </a:t>
            </a:r>
            <a:endParaRPr lang="en-US" sz="2400"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endParaRPr lang="en-US" b="1" dirty="0">
              <a:latin typeface="Times New Roman" pitchFamily="18" charset="0"/>
              <a:cs typeface="Times New Roman" pitchFamily="18" charset="0"/>
            </a:endParaRPr>
          </a:p>
        </p:txBody>
      </p:sp>
      <p:sp>
        <p:nvSpPr>
          <p:cNvPr id="4" name="Date Placeholder 3">
            <a:extLst>
              <a:ext uri="{FF2B5EF4-FFF2-40B4-BE49-F238E27FC236}">
                <a16:creationId xmlns="" xmlns:a16="http://schemas.microsoft.com/office/drawing/2014/main" id="{8E6308B1-820C-435E-B649-C547B804077D}"/>
              </a:ext>
            </a:extLst>
          </p:cNvPr>
          <p:cNvSpPr>
            <a:spLocks noGrp="1"/>
          </p:cNvSpPr>
          <p:nvPr>
            <p:ph type="dt" sz="half" idx="10"/>
          </p:nvPr>
        </p:nvSpPr>
        <p:spPr/>
        <p:txBody>
          <a:bodyPr/>
          <a:lstStyle/>
          <a:p>
            <a:fld id="{4D202ABA-0031-4D61-A041-186C665429FE}" type="datetime1">
              <a:rPr lang="en-US" smtClean="0"/>
              <a:t>2/15/2023</a:t>
            </a:fld>
            <a:endParaRPr lang="en-US"/>
          </a:p>
        </p:txBody>
      </p:sp>
      <p:sp>
        <p:nvSpPr>
          <p:cNvPr id="5" name="Footer Placeholder 4">
            <a:extLst>
              <a:ext uri="{FF2B5EF4-FFF2-40B4-BE49-F238E27FC236}">
                <a16:creationId xmlns="" xmlns:a16="http://schemas.microsoft.com/office/drawing/2014/main" id="{E621F310-3132-4746-A719-CA455AF1858A}"/>
              </a:ext>
            </a:extLst>
          </p:cNvPr>
          <p:cNvSpPr>
            <a:spLocks noGrp="1"/>
          </p:cNvSpPr>
          <p:nvPr>
            <p:ph type="ftr" sz="quarter" idx="11"/>
          </p:nvPr>
        </p:nvSpPr>
        <p:spPr/>
        <p:txBody>
          <a:bodyPr/>
          <a:lstStyle/>
          <a:p>
            <a:r>
              <a:rPr lang="en-US"/>
              <a:t>Khoa Công nghệ Thông tin - UTEHY</a:t>
            </a:r>
          </a:p>
        </p:txBody>
      </p:sp>
      <p:sp>
        <p:nvSpPr>
          <p:cNvPr id="6" name="Slide Number Placeholder 5">
            <a:extLst>
              <a:ext uri="{FF2B5EF4-FFF2-40B4-BE49-F238E27FC236}">
                <a16:creationId xmlns="" xmlns:a16="http://schemas.microsoft.com/office/drawing/2014/main" id="{D85EFC56-2D62-407C-A1EE-4DE071D9FA88}"/>
              </a:ext>
            </a:extLst>
          </p:cNvPr>
          <p:cNvSpPr>
            <a:spLocks noGrp="1"/>
          </p:cNvSpPr>
          <p:nvPr>
            <p:ph type="sldNum" sz="quarter" idx="12"/>
          </p:nvPr>
        </p:nvSpPr>
        <p:spPr/>
        <p:txBody>
          <a:bodyPr/>
          <a:lstStyle/>
          <a:p>
            <a:fld id="{F4E32468-D4D3-45A6-A508-7622D5375F4E}" type="slidenum">
              <a:rPr lang="en-US" smtClean="0"/>
              <a:pPr/>
              <a:t>32</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4267200"/>
            <a:ext cx="5064125" cy="9429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440227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1000"/>
                                        <p:tgtEl>
                                          <p:spTgt spid="2">
                                            <p:txEl>
                                              <p:pRg st="3" end="3"/>
                                            </p:txEl>
                                          </p:spTgt>
                                        </p:tgtEl>
                                      </p:cBhvr>
                                    </p:animEffect>
                                    <p:anim calcmode="lin" valueType="num">
                                      <p:cBhvr>
                                        <p:cTn id="1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1000"/>
                                        <p:tgtEl>
                                          <p:spTgt spid="2">
                                            <p:txEl>
                                              <p:pRg st="4" end="4"/>
                                            </p:txEl>
                                          </p:spTgt>
                                        </p:tgtEl>
                                      </p:cBhvr>
                                    </p:animEffect>
                                    <p:anim calcmode="lin" valueType="num">
                                      <p:cBhvr>
                                        <p:cTn id="1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1000"/>
                                        <p:tgtEl>
                                          <p:spTgt spid="2">
                                            <p:txEl>
                                              <p:pRg st="5" end="5"/>
                                            </p:txEl>
                                          </p:spTgt>
                                        </p:tgtEl>
                                      </p:cBhvr>
                                    </p:animEffect>
                                    <p:anim calcmode="lin" valueType="num">
                                      <p:cBhvr>
                                        <p:cTn id="2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170"/>
                                        </p:tgtEl>
                                        <p:attrNameLst>
                                          <p:attrName>style.visibility</p:attrName>
                                        </p:attrNameLst>
                                      </p:cBhvr>
                                      <p:to>
                                        <p:strVal val="visible"/>
                                      </p:to>
                                    </p:set>
                                    <p:anim calcmode="lin" valueType="num">
                                      <p:cBhvr additive="base">
                                        <p:cTn id="29" dur="500" fill="hold"/>
                                        <p:tgtEl>
                                          <p:spTgt spid="7170"/>
                                        </p:tgtEl>
                                        <p:attrNameLst>
                                          <p:attrName>ppt_x</p:attrName>
                                        </p:attrNameLst>
                                      </p:cBhvr>
                                      <p:tavLst>
                                        <p:tav tm="0">
                                          <p:val>
                                            <p:strVal val="#ppt_x"/>
                                          </p:val>
                                        </p:tav>
                                        <p:tav tm="100000">
                                          <p:val>
                                            <p:strVal val="#ppt_x"/>
                                          </p:val>
                                        </p:tav>
                                      </p:tavLst>
                                    </p:anim>
                                    <p:anim calcmode="lin" valueType="num">
                                      <p:cBhvr additive="base">
                                        <p:cTn id="30"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t>
            </a:r>
            <a:r>
              <a:rPr lang="en-US" dirty="0" err="1">
                <a:solidFill>
                  <a:schemeClr val="accent3">
                    <a:lumMod val="20000"/>
                    <a:lumOff val="80000"/>
                  </a:schemeClr>
                </a:solidFill>
                <a:latin typeface="Tahoma" pitchFamily="34" charset="0"/>
                <a:cs typeface="Tahoma" pitchFamily="34" charset="0"/>
              </a:rPr>
              <a:t>Toán</a:t>
            </a:r>
            <a:r>
              <a:rPr lang="en-US" dirty="0">
                <a:solidFill>
                  <a:schemeClr val="accent3">
                    <a:lumMod val="20000"/>
                    <a:lumOff val="80000"/>
                  </a:schemeClr>
                </a:solidFill>
                <a:latin typeface="Tahoma" pitchFamily="34" charset="0"/>
                <a:cs typeface="Tahoma" pitchFamily="34" charset="0"/>
              </a:rPr>
              <a:t> </a:t>
            </a:r>
            <a:r>
              <a:rPr lang="en-US" dirty="0" err="1">
                <a:solidFill>
                  <a:schemeClr val="accent3">
                    <a:lumMod val="20000"/>
                    <a:lumOff val="80000"/>
                  </a:schemeClr>
                </a:solidFill>
                <a:latin typeface="Tahoma" pitchFamily="34" charset="0"/>
                <a:cs typeface="Tahoma" pitchFamily="34" charset="0"/>
              </a:rPr>
              <a:t>tử</a:t>
            </a:r>
            <a:r>
              <a:rPr lang="en-US" dirty="0">
                <a:solidFill>
                  <a:schemeClr val="accent3">
                    <a:lumMod val="20000"/>
                    <a:lumOff val="80000"/>
                  </a:schemeClr>
                </a:solidFill>
                <a:latin typeface="Tahoma" pitchFamily="34" charset="0"/>
                <a:cs typeface="Tahoma" pitchFamily="34" charset="0"/>
              </a:rPr>
              <a:t> PIVOT, UNPIVOT, OUTPUT</a:t>
            </a:r>
            <a:endParaRPr lang="en-US" dirty="0"/>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pPr marL="0" indent="0">
              <a:buNone/>
            </a:pPr>
            <a:r>
              <a:rPr lang="en-US" dirty="0"/>
              <a:t> update </a:t>
            </a:r>
            <a:r>
              <a:rPr lang="en-US" dirty="0" err="1"/>
              <a:t>Khoa</a:t>
            </a:r>
            <a:r>
              <a:rPr lang="en-US" dirty="0"/>
              <a:t> </a:t>
            </a:r>
          </a:p>
          <a:p>
            <a:pPr marL="0" indent="0">
              <a:buNone/>
            </a:pPr>
            <a:r>
              <a:rPr lang="en-US" dirty="0"/>
              <a:t>set  </a:t>
            </a:r>
            <a:r>
              <a:rPr lang="en-US" dirty="0" err="1"/>
              <a:t>tenKhoa</a:t>
            </a:r>
            <a:r>
              <a:rPr lang="en-US" dirty="0"/>
              <a:t> =</a:t>
            </a:r>
            <a:r>
              <a:rPr lang="en-US" dirty="0" err="1"/>
              <a:t>N'Công</a:t>
            </a:r>
            <a:r>
              <a:rPr lang="en-US" dirty="0"/>
              <a:t> </a:t>
            </a:r>
            <a:r>
              <a:rPr lang="en-US" dirty="0" err="1"/>
              <a:t>nghệ</a:t>
            </a:r>
            <a:r>
              <a:rPr lang="en-US" dirty="0"/>
              <a:t> may </a:t>
            </a:r>
            <a:r>
              <a:rPr lang="en-US" dirty="0" err="1"/>
              <a:t>và</a:t>
            </a:r>
            <a:r>
              <a:rPr lang="en-US" dirty="0"/>
              <a:t> </a:t>
            </a:r>
            <a:r>
              <a:rPr lang="en-US" dirty="0" err="1"/>
              <a:t>thiết</a:t>
            </a:r>
            <a:r>
              <a:rPr lang="en-US" dirty="0"/>
              <a:t> </a:t>
            </a:r>
            <a:r>
              <a:rPr lang="en-US" dirty="0" err="1"/>
              <a:t>kế</a:t>
            </a:r>
            <a:r>
              <a:rPr lang="en-US" dirty="0"/>
              <a:t> </a:t>
            </a:r>
            <a:r>
              <a:rPr lang="en-US" dirty="0" err="1"/>
              <a:t>thời</a:t>
            </a:r>
            <a:r>
              <a:rPr lang="en-US" dirty="0"/>
              <a:t> </a:t>
            </a:r>
            <a:r>
              <a:rPr lang="en-US" dirty="0" err="1"/>
              <a:t>trang</a:t>
            </a:r>
            <a:r>
              <a:rPr lang="en-US" dirty="0"/>
              <a:t>'</a:t>
            </a:r>
          </a:p>
          <a:p>
            <a:pPr marL="0" indent="0">
              <a:buNone/>
            </a:pPr>
            <a:r>
              <a:rPr lang="en-US" dirty="0"/>
              <a:t>OUTPUT deleted.*</a:t>
            </a:r>
          </a:p>
          <a:p>
            <a:pPr marL="0" indent="0">
              <a:buNone/>
            </a:pPr>
            <a:r>
              <a:rPr lang="en-US" dirty="0"/>
              <a:t>where </a:t>
            </a:r>
            <a:r>
              <a:rPr lang="en-US" dirty="0" err="1"/>
              <a:t>MaKhoa</a:t>
            </a:r>
            <a:r>
              <a:rPr lang="en-US" dirty="0"/>
              <a:t> ='103'</a:t>
            </a:r>
          </a:p>
        </p:txBody>
      </p:sp>
      <p:sp>
        <p:nvSpPr>
          <p:cNvPr id="5" name="Date Placeholder 4"/>
          <p:cNvSpPr>
            <a:spLocks noGrp="1"/>
          </p:cNvSpPr>
          <p:nvPr>
            <p:ph type="dt" sz="half" idx="10"/>
          </p:nvPr>
        </p:nvSpPr>
        <p:spPr/>
        <p:txBody>
          <a:bodyPr/>
          <a:lstStyle/>
          <a:p>
            <a:fld id="{F76FA409-E11A-495A-A001-855AF0C56DDB}" type="datetime1">
              <a:rPr lang="en-US" smtClean="0"/>
              <a:t>2/15/2023</a:t>
            </a:fld>
            <a:endParaRPr lang="en-US"/>
          </a:p>
        </p:txBody>
      </p:sp>
      <p:sp>
        <p:nvSpPr>
          <p:cNvPr id="6" name="Footer Placeholder 5"/>
          <p:cNvSpPr>
            <a:spLocks noGrp="1"/>
          </p:cNvSpPr>
          <p:nvPr>
            <p:ph type="ftr" sz="quarter" idx="11"/>
          </p:nvPr>
        </p:nvSpPr>
        <p:spPr/>
        <p:txBody>
          <a:bodyPr/>
          <a:lstStyle/>
          <a:p>
            <a:r>
              <a:rPr lang="en-US"/>
              <a:t>Khoa Công nghệ Thông tin - UTEHY</a:t>
            </a:r>
          </a:p>
        </p:txBody>
      </p:sp>
      <p:sp>
        <p:nvSpPr>
          <p:cNvPr id="7" name="Slide Number Placeholder 6"/>
          <p:cNvSpPr>
            <a:spLocks noGrp="1"/>
          </p:cNvSpPr>
          <p:nvPr>
            <p:ph type="sldNum" sz="quarter" idx="12"/>
          </p:nvPr>
        </p:nvSpPr>
        <p:spPr/>
        <p:txBody>
          <a:bodyPr/>
          <a:lstStyle/>
          <a:p>
            <a:fld id="{F4E32468-D4D3-45A6-A508-7622D5375F4E}" type="slidenum">
              <a:rPr lang="en-US" smtClean="0"/>
              <a:t>33</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918553"/>
            <a:ext cx="6568751" cy="914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9500314"/>
      </p:ext>
    </p:extLst>
  </p:cSld>
  <p:clrMapOvr>
    <a:masterClrMapping/>
  </p:clrMapOvr>
  <p:transition spd="slow">
    <p:randomBa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t>
            </a:r>
            <a:r>
              <a:rPr lang="en-US" dirty="0" err="1">
                <a:solidFill>
                  <a:schemeClr val="accent3">
                    <a:lumMod val="20000"/>
                    <a:lumOff val="80000"/>
                  </a:schemeClr>
                </a:solidFill>
                <a:latin typeface="Tahoma" pitchFamily="34" charset="0"/>
                <a:cs typeface="Tahoma" pitchFamily="34" charset="0"/>
              </a:rPr>
              <a:t>Toán</a:t>
            </a:r>
            <a:r>
              <a:rPr lang="en-US" dirty="0">
                <a:solidFill>
                  <a:schemeClr val="accent3">
                    <a:lumMod val="20000"/>
                    <a:lumOff val="80000"/>
                  </a:schemeClr>
                </a:solidFill>
                <a:latin typeface="Tahoma" pitchFamily="34" charset="0"/>
                <a:cs typeface="Tahoma" pitchFamily="34" charset="0"/>
              </a:rPr>
              <a:t> </a:t>
            </a:r>
            <a:r>
              <a:rPr lang="en-US" dirty="0" err="1">
                <a:solidFill>
                  <a:schemeClr val="accent3">
                    <a:lumMod val="20000"/>
                    <a:lumOff val="80000"/>
                  </a:schemeClr>
                </a:solidFill>
                <a:latin typeface="Tahoma" pitchFamily="34" charset="0"/>
                <a:cs typeface="Tahoma" pitchFamily="34" charset="0"/>
              </a:rPr>
              <a:t>tử</a:t>
            </a:r>
            <a:r>
              <a:rPr lang="en-US" dirty="0">
                <a:solidFill>
                  <a:schemeClr val="accent3">
                    <a:lumMod val="20000"/>
                    <a:lumOff val="80000"/>
                  </a:schemeClr>
                </a:solidFill>
                <a:latin typeface="Tahoma" pitchFamily="34" charset="0"/>
                <a:cs typeface="Tahoma" pitchFamily="34" charset="0"/>
              </a:rPr>
              <a:t> PIVOT, UNPIVOT, OUTPUT</a:t>
            </a:r>
            <a:endParaRPr lang="en-US" dirty="0"/>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normAutofit/>
          </a:bodyPr>
          <a:lstStyle/>
          <a:p>
            <a:pPr marL="0" indent="0">
              <a:buNone/>
            </a:pPr>
            <a:r>
              <a:rPr lang="en-US" dirty="0"/>
              <a:t>insert into </a:t>
            </a:r>
            <a:r>
              <a:rPr lang="en-US" dirty="0" err="1"/>
              <a:t>Khoa</a:t>
            </a:r>
            <a:r>
              <a:rPr lang="en-US" dirty="0"/>
              <a:t> </a:t>
            </a:r>
          </a:p>
          <a:p>
            <a:pPr marL="0" indent="0">
              <a:buNone/>
            </a:pPr>
            <a:r>
              <a:rPr lang="en-US" dirty="0"/>
              <a:t>output inserted.* </a:t>
            </a:r>
          </a:p>
          <a:p>
            <a:pPr marL="0" indent="0">
              <a:buNone/>
            </a:pPr>
            <a:r>
              <a:rPr lang="en-US" dirty="0"/>
              <a:t>values ('104',    </a:t>
            </a:r>
            <a:r>
              <a:rPr lang="en-US" dirty="0" err="1"/>
              <a:t>N'Điện</a:t>
            </a:r>
            <a:r>
              <a:rPr lang="en-US" dirty="0"/>
              <a:t> – </a:t>
            </a:r>
            <a:r>
              <a:rPr lang="en-US" dirty="0" err="1"/>
              <a:t>Điện</a:t>
            </a:r>
            <a:r>
              <a:rPr lang="en-US" dirty="0"/>
              <a:t> </a:t>
            </a:r>
            <a:r>
              <a:rPr lang="en-US" dirty="0" err="1"/>
              <a:t>tử</a:t>
            </a:r>
            <a:r>
              <a:rPr lang="en-US" dirty="0"/>
              <a:t>',   </a:t>
            </a:r>
            <a:r>
              <a:rPr lang="en-US" dirty="0" err="1"/>
              <a:t>N'Phạm</a:t>
            </a:r>
            <a:r>
              <a:rPr lang="en-US" dirty="0"/>
              <a:t> </a:t>
            </a:r>
            <a:r>
              <a:rPr lang="en-US" dirty="0" err="1"/>
              <a:t>Ngọc</a:t>
            </a:r>
            <a:r>
              <a:rPr lang="en-US" dirty="0"/>
              <a:t> </a:t>
            </a:r>
            <a:r>
              <a:rPr lang="en-US" dirty="0" err="1"/>
              <a:t>Thắng</a:t>
            </a:r>
            <a:r>
              <a:rPr lang="en-US" dirty="0"/>
              <a:t>');</a:t>
            </a:r>
            <a:r>
              <a:rPr lang="vi-VN" dirty="0"/>
              <a:t> </a:t>
            </a:r>
            <a:endParaRPr lang="en-US" dirty="0"/>
          </a:p>
          <a:p>
            <a:pPr marL="0" indent="0">
              <a:buNone/>
            </a:pPr>
            <a:endParaRPr lang="en-US" dirty="0"/>
          </a:p>
        </p:txBody>
      </p:sp>
      <p:sp>
        <p:nvSpPr>
          <p:cNvPr id="5" name="Date Placeholder 4"/>
          <p:cNvSpPr>
            <a:spLocks noGrp="1"/>
          </p:cNvSpPr>
          <p:nvPr>
            <p:ph type="dt" sz="half" idx="10"/>
          </p:nvPr>
        </p:nvSpPr>
        <p:spPr/>
        <p:txBody>
          <a:bodyPr/>
          <a:lstStyle/>
          <a:p>
            <a:fld id="{F76FA409-E11A-495A-A001-855AF0C56DDB}" type="datetime1">
              <a:rPr lang="en-US" smtClean="0"/>
              <a:t>2/15/2023</a:t>
            </a:fld>
            <a:endParaRPr lang="en-US"/>
          </a:p>
        </p:txBody>
      </p:sp>
      <p:sp>
        <p:nvSpPr>
          <p:cNvPr id="6" name="Footer Placeholder 5"/>
          <p:cNvSpPr>
            <a:spLocks noGrp="1"/>
          </p:cNvSpPr>
          <p:nvPr>
            <p:ph type="ftr" sz="quarter" idx="11"/>
          </p:nvPr>
        </p:nvSpPr>
        <p:spPr/>
        <p:txBody>
          <a:bodyPr/>
          <a:lstStyle/>
          <a:p>
            <a:r>
              <a:rPr lang="en-US"/>
              <a:t>Khoa Công nghệ Thông tin - UTEHY</a:t>
            </a:r>
          </a:p>
        </p:txBody>
      </p:sp>
      <p:sp>
        <p:nvSpPr>
          <p:cNvPr id="7" name="Slide Number Placeholder 6"/>
          <p:cNvSpPr>
            <a:spLocks noGrp="1"/>
          </p:cNvSpPr>
          <p:nvPr>
            <p:ph type="sldNum" sz="quarter" idx="12"/>
          </p:nvPr>
        </p:nvSpPr>
        <p:spPr/>
        <p:txBody>
          <a:bodyPr/>
          <a:lstStyle/>
          <a:p>
            <a:fld id="{F4E32468-D4D3-45A6-A508-7622D5375F4E}" type="slidenum">
              <a:rPr lang="en-US" smtClean="0"/>
              <a:t>34</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885548"/>
            <a:ext cx="5305149" cy="1600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9736909"/>
      </p:ext>
    </p:extLst>
  </p:cSld>
  <p:clrMapOvr>
    <a:masterClrMapping/>
  </p:clrMapOvr>
  <p:transition spd="slow">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t>
            </a:r>
            <a:r>
              <a:rPr lang="en-US" dirty="0" err="1">
                <a:solidFill>
                  <a:schemeClr val="accent3">
                    <a:lumMod val="20000"/>
                    <a:lumOff val="80000"/>
                  </a:schemeClr>
                </a:solidFill>
                <a:latin typeface="Tahoma" pitchFamily="34" charset="0"/>
                <a:cs typeface="Tahoma" pitchFamily="34" charset="0"/>
              </a:rPr>
              <a:t>Toán</a:t>
            </a:r>
            <a:r>
              <a:rPr lang="en-US" dirty="0">
                <a:solidFill>
                  <a:schemeClr val="accent3">
                    <a:lumMod val="20000"/>
                    <a:lumOff val="80000"/>
                  </a:schemeClr>
                </a:solidFill>
                <a:latin typeface="Tahoma" pitchFamily="34" charset="0"/>
                <a:cs typeface="Tahoma" pitchFamily="34" charset="0"/>
              </a:rPr>
              <a:t> </a:t>
            </a:r>
            <a:r>
              <a:rPr lang="en-US" dirty="0" err="1">
                <a:solidFill>
                  <a:schemeClr val="accent3">
                    <a:lumMod val="20000"/>
                    <a:lumOff val="80000"/>
                  </a:schemeClr>
                </a:solidFill>
                <a:latin typeface="Tahoma" pitchFamily="34" charset="0"/>
                <a:cs typeface="Tahoma" pitchFamily="34" charset="0"/>
              </a:rPr>
              <a:t>tử</a:t>
            </a:r>
            <a:r>
              <a:rPr lang="en-US" dirty="0">
                <a:solidFill>
                  <a:schemeClr val="accent3">
                    <a:lumMod val="20000"/>
                    <a:lumOff val="80000"/>
                  </a:schemeClr>
                </a:solidFill>
                <a:latin typeface="Tahoma" pitchFamily="34" charset="0"/>
                <a:cs typeface="Tahoma" pitchFamily="34" charset="0"/>
              </a:rPr>
              <a:t> PIVOT, UNPIVOT, OUTPUT</a:t>
            </a:r>
            <a:endParaRPr lang="en-US" dirty="0"/>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normAutofit lnSpcReduction="10000"/>
          </a:bodyPr>
          <a:lstStyle/>
          <a:p>
            <a:r>
              <a:rPr lang="en-US" dirty="0" err="1"/>
              <a:t>Cú</a:t>
            </a:r>
            <a:r>
              <a:rPr lang="en-US" dirty="0"/>
              <a:t> </a:t>
            </a:r>
            <a:r>
              <a:rPr lang="en-US" dirty="0" err="1"/>
              <a:t>pháp</a:t>
            </a:r>
            <a:r>
              <a:rPr lang="en-US" dirty="0"/>
              <a:t>:</a:t>
            </a:r>
          </a:p>
          <a:p>
            <a:pPr lvl="2">
              <a:buNone/>
            </a:pPr>
            <a:r>
              <a:rPr lang="vi-VN" dirty="0"/>
              <a:t>&lt;OUTPUT_CLAUSE&gt; ::=</a:t>
            </a:r>
            <a:endParaRPr lang="en-US" dirty="0"/>
          </a:p>
          <a:p>
            <a:pPr lvl="2">
              <a:buNone/>
            </a:pPr>
            <a:r>
              <a:rPr lang="vi-VN" dirty="0"/>
              <a:t>{</a:t>
            </a:r>
            <a:endParaRPr lang="en-US" dirty="0"/>
          </a:p>
          <a:p>
            <a:pPr lvl="2">
              <a:buNone/>
            </a:pPr>
            <a:r>
              <a:rPr lang="vi-VN" dirty="0"/>
              <a:t>    [ OUTPUT &lt;dml_SELECT_list&gt; INTO { @table_variable | output_table } [ ( column_list ) ] ]</a:t>
            </a:r>
            <a:endParaRPr lang="en-US" dirty="0"/>
          </a:p>
          <a:p>
            <a:pPr lvl="2">
              <a:buNone/>
            </a:pPr>
            <a:r>
              <a:rPr lang="vi-VN" dirty="0"/>
              <a:t>    [ OUTPUT &lt;dml_SELECT_list&gt; ]</a:t>
            </a:r>
            <a:endParaRPr lang="en-US" dirty="0"/>
          </a:p>
          <a:p>
            <a:pPr lvl="2">
              <a:buNone/>
            </a:pPr>
            <a:r>
              <a:rPr lang="vi-VN" dirty="0"/>
              <a:t>}</a:t>
            </a:r>
            <a:endParaRPr lang="en-US" dirty="0"/>
          </a:p>
          <a:p>
            <a:pPr lvl="2">
              <a:buNone/>
            </a:pPr>
            <a:r>
              <a:rPr lang="vi-VN" dirty="0"/>
              <a:t>&lt;dml_SELECT_list&gt; ::=</a:t>
            </a:r>
            <a:endParaRPr lang="en-US" dirty="0"/>
          </a:p>
          <a:p>
            <a:pPr lvl="2">
              <a:buNone/>
            </a:pPr>
            <a:r>
              <a:rPr lang="vi-VN" dirty="0"/>
              <a:t>{ &lt;column_name&gt; | scalar_expression } [ [AS] column_alias_identifier ]</a:t>
            </a:r>
            <a:endParaRPr lang="en-US" dirty="0"/>
          </a:p>
          <a:p>
            <a:pPr lvl="2">
              <a:buNone/>
            </a:pPr>
            <a:r>
              <a:rPr lang="vi-VN" dirty="0"/>
              <a:t>    [ ,...n ]</a:t>
            </a:r>
            <a:endParaRPr lang="en-US" dirty="0"/>
          </a:p>
          <a:p>
            <a:pPr lvl="2">
              <a:buNone/>
            </a:pPr>
            <a:r>
              <a:rPr lang="vi-VN" dirty="0"/>
              <a:t>&lt;column_name&gt; ::=</a:t>
            </a:r>
            <a:endParaRPr lang="en-US" dirty="0"/>
          </a:p>
          <a:p>
            <a:pPr lvl="2">
              <a:buNone/>
            </a:pPr>
            <a:r>
              <a:rPr lang="vi-VN" dirty="0"/>
              <a:t>{ DELETED | INSERTED | FROM_table_name } . { * | column_name }</a:t>
            </a:r>
            <a:endParaRPr lang="en-US" dirty="0"/>
          </a:p>
          <a:p>
            <a:pPr lvl="2">
              <a:buNone/>
            </a:pPr>
            <a:r>
              <a:rPr lang="vi-VN" dirty="0"/>
              <a:t> </a:t>
            </a:r>
            <a:endParaRPr lang="en-US" dirty="0"/>
          </a:p>
          <a:p>
            <a:pPr marL="0" indent="0">
              <a:buNone/>
            </a:pPr>
            <a:endParaRPr lang="en-US" dirty="0"/>
          </a:p>
        </p:txBody>
      </p:sp>
      <p:sp>
        <p:nvSpPr>
          <p:cNvPr id="5" name="Date Placeholder 4"/>
          <p:cNvSpPr>
            <a:spLocks noGrp="1"/>
          </p:cNvSpPr>
          <p:nvPr>
            <p:ph type="dt" sz="half" idx="10"/>
          </p:nvPr>
        </p:nvSpPr>
        <p:spPr/>
        <p:txBody>
          <a:bodyPr/>
          <a:lstStyle/>
          <a:p>
            <a:fld id="{F76FA409-E11A-495A-A001-855AF0C56DDB}" type="datetime1">
              <a:rPr lang="en-US" smtClean="0"/>
              <a:t>2/15/2023</a:t>
            </a:fld>
            <a:endParaRPr lang="en-US"/>
          </a:p>
        </p:txBody>
      </p:sp>
      <p:sp>
        <p:nvSpPr>
          <p:cNvPr id="6" name="Footer Placeholder 5"/>
          <p:cNvSpPr>
            <a:spLocks noGrp="1"/>
          </p:cNvSpPr>
          <p:nvPr>
            <p:ph type="ftr" sz="quarter" idx="11"/>
          </p:nvPr>
        </p:nvSpPr>
        <p:spPr/>
        <p:txBody>
          <a:bodyPr/>
          <a:lstStyle/>
          <a:p>
            <a:r>
              <a:rPr lang="en-US"/>
              <a:t>Khoa Công nghệ Thông tin - UTEHY</a:t>
            </a:r>
          </a:p>
        </p:txBody>
      </p:sp>
      <p:sp>
        <p:nvSpPr>
          <p:cNvPr id="7" name="Slide Number Placeholder 6"/>
          <p:cNvSpPr>
            <a:spLocks noGrp="1"/>
          </p:cNvSpPr>
          <p:nvPr>
            <p:ph type="sldNum" sz="quarter" idx="12"/>
          </p:nvPr>
        </p:nvSpPr>
        <p:spPr/>
        <p:txBody>
          <a:bodyPr/>
          <a:lstStyle/>
          <a:p>
            <a:fld id="{F4E32468-D4D3-45A6-A508-7622D5375F4E}" type="slidenum">
              <a:rPr lang="en-US" smtClean="0"/>
              <a:t>35</a:t>
            </a:fld>
            <a:endParaRPr lang="en-US"/>
          </a:p>
        </p:txBody>
      </p:sp>
    </p:spTree>
    <p:extLst>
      <p:ext uri="{BB962C8B-B14F-4D97-AF65-F5344CB8AC3E}">
        <p14:creationId xmlns:p14="http://schemas.microsoft.com/office/powerpoint/2010/main" val="4218112129"/>
      </p:ext>
    </p:extLst>
  </p:cSld>
  <p:clrMapOvr>
    <a:masterClrMapping/>
  </p:clrMapOvr>
  <p:transition spd="slow">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A61A77F4-A088-44A4-B76E-9FC8C029973E}"/>
              </a:ext>
            </a:extLst>
          </p:cNvPr>
          <p:cNvSpPr>
            <a:spLocks noGrp="1"/>
          </p:cNvSpPr>
          <p:nvPr>
            <p:ph type="title"/>
          </p:nvPr>
        </p:nvSpPr>
        <p:spPr/>
        <p:txBody>
          <a:bodyPr/>
          <a:lstStyle/>
          <a:p>
            <a:r>
              <a:rPr lang="en-US"/>
              <a:t>Nội dung</a:t>
            </a:r>
          </a:p>
        </p:txBody>
      </p:sp>
      <p:sp>
        <p:nvSpPr>
          <p:cNvPr id="3" name="Date Placeholder 2">
            <a:extLst>
              <a:ext uri="{FF2B5EF4-FFF2-40B4-BE49-F238E27FC236}">
                <a16:creationId xmlns="" xmlns:a16="http://schemas.microsoft.com/office/drawing/2014/main" id="{80AFB4BD-BE96-45D0-B212-1B463F01D68C}"/>
              </a:ext>
            </a:extLst>
          </p:cNvPr>
          <p:cNvSpPr>
            <a:spLocks noGrp="1"/>
          </p:cNvSpPr>
          <p:nvPr>
            <p:ph type="dt" sz="half" idx="10"/>
          </p:nvPr>
        </p:nvSpPr>
        <p:spPr/>
        <p:txBody>
          <a:bodyPr/>
          <a:lstStyle/>
          <a:p>
            <a:fld id="{FCDA7CFE-D3F1-4D05-B272-66AF912AE536}" type="datetime1">
              <a:rPr lang="en-US" smtClean="0"/>
              <a:t>2/15/2023</a:t>
            </a:fld>
            <a:endParaRPr lang="en-US"/>
          </a:p>
        </p:txBody>
      </p:sp>
      <p:sp>
        <p:nvSpPr>
          <p:cNvPr id="4" name="Footer Placeholder 3">
            <a:extLst>
              <a:ext uri="{FF2B5EF4-FFF2-40B4-BE49-F238E27FC236}">
                <a16:creationId xmlns="" xmlns:a16="http://schemas.microsoft.com/office/drawing/2014/main" id="{DAF42B17-CAB3-415E-BC79-3C3927ABA89D}"/>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 xmlns:a16="http://schemas.microsoft.com/office/drawing/2014/main" id="{15B8E446-6C01-4414-8743-453C628DC75B}"/>
              </a:ext>
            </a:extLst>
          </p:cNvPr>
          <p:cNvSpPr>
            <a:spLocks noGrp="1"/>
          </p:cNvSpPr>
          <p:nvPr>
            <p:ph type="sldNum" sz="quarter" idx="12"/>
          </p:nvPr>
        </p:nvSpPr>
        <p:spPr/>
        <p:txBody>
          <a:bodyPr/>
          <a:lstStyle/>
          <a:p>
            <a:fld id="{F4E32468-D4D3-45A6-A508-7622D5375F4E}" type="slidenum">
              <a:rPr lang="en-US" smtClean="0"/>
              <a:pPr/>
              <a:t>36</a:t>
            </a:fld>
            <a:endParaRPr lang="en-US"/>
          </a:p>
        </p:txBody>
      </p:sp>
      <p:grpSp>
        <p:nvGrpSpPr>
          <p:cNvPr id="8" name="Group 25">
            <a:extLst>
              <a:ext uri="{FF2B5EF4-FFF2-40B4-BE49-F238E27FC236}">
                <a16:creationId xmlns="" xmlns:a16="http://schemas.microsoft.com/office/drawing/2014/main" id="{93B25F19-6E94-41F1-A873-2E2158D9698D}"/>
              </a:ext>
            </a:extLst>
          </p:cNvPr>
          <p:cNvGrpSpPr>
            <a:grpSpLocks/>
          </p:cNvGrpSpPr>
          <p:nvPr/>
        </p:nvGrpSpPr>
        <p:grpSpPr bwMode="auto">
          <a:xfrm>
            <a:off x="685800" y="1885950"/>
            <a:ext cx="7543800" cy="476250"/>
            <a:chOff x="762000" y="1905000"/>
            <a:chExt cx="7543800" cy="475488"/>
          </a:xfrm>
        </p:grpSpPr>
        <p:sp>
          <p:nvSpPr>
            <p:cNvPr id="9" name="Text Box 12">
              <a:extLst>
                <a:ext uri="{FF2B5EF4-FFF2-40B4-BE49-F238E27FC236}">
                  <a16:creationId xmlns="" xmlns:a16="http://schemas.microsoft.com/office/drawing/2014/main" id="{4F347C4B-3FAE-4199-8E62-5EAF5EA11EEF}"/>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latin typeface="Tahoma" pitchFamily="34" charset="0"/>
                  <a:cs typeface="Tahoma" pitchFamily="34" charset="0"/>
                </a:rPr>
                <a:t>Mệnh</a:t>
              </a:r>
              <a:r>
                <a:rPr lang="en-US" sz="2000" b="1" dirty="0">
                  <a:latin typeface="Tahoma" pitchFamily="34" charset="0"/>
                  <a:cs typeface="Tahoma" pitchFamily="34" charset="0"/>
                </a:rPr>
                <a:t> </a:t>
              </a:r>
              <a:r>
                <a:rPr lang="en-US" sz="2000" b="1" dirty="0" err="1">
                  <a:latin typeface="Tahoma" pitchFamily="34" charset="0"/>
                  <a:cs typeface="Tahoma" pitchFamily="34" charset="0"/>
                </a:rPr>
                <a:t>đề</a:t>
              </a:r>
              <a:r>
                <a:rPr lang="en-US" sz="2000" b="1" dirty="0">
                  <a:latin typeface="Tahoma" pitchFamily="34" charset="0"/>
                  <a:cs typeface="Tahoma" pitchFamily="34" charset="0"/>
                </a:rPr>
                <a:t> Top</a:t>
              </a:r>
            </a:p>
          </p:txBody>
        </p:sp>
        <p:grpSp>
          <p:nvGrpSpPr>
            <p:cNvPr id="10" name="Group 9">
              <a:extLst>
                <a:ext uri="{FF2B5EF4-FFF2-40B4-BE49-F238E27FC236}">
                  <a16:creationId xmlns="" xmlns:a16="http://schemas.microsoft.com/office/drawing/2014/main" id="{A106EE44-3B24-442F-8C87-1CED3685BAE9}"/>
                </a:ext>
              </a:extLst>
            </p:cNvPr>
            <p:cNvGrpSpPr>
              <a:grpSpLocks/>
            </p:cNvGrpSpPr>
            <p:nvPr/>
          </p:nvGrpSpPr>
          <p:grpSpPr bwMode="auto">
            <a:xfrm>
              <a:off x="762000" y="1905000"/>
              <a:ext cx="548640" cy="475488"/>
              <a:chOff x="1110" y="2656"/>
              <a:chExt cx="1549" cy="1351"/>
            </a:xfrm>
          </p:grpSpPr>
          <p:sp>
            <p:nvSpPr>
              <p:cNvPr id="12" name="AutoShape 4">
                <a:extLst>
                  <a:ext uri="{FF2B5EF4-FFF2-40B4-BE49-F238E27FC236}">
                    <a16:creationId xmlns="" xmlns:a16="http://schemas.microsoft.com/office/drawing/2014/main" id="{8CC2019F-AA29-4AA8-8718-BFDBED8F738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 name="AutoShape 5">
                <a:extLst>
                  <a:ext uri="{FF2B5EF4-FFF2-40B4-BE49-F238E27FC236}">
                    <a16:creationId xmlns="" xmlns:a16="http://schemas.microsoft.com/office/drawing/2014/main" id="{DD786318-CE72-4AE4-89F6-C6F3CB4D9A3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14" name="AutoShape 6">
                <a:extLst>
                  <a:ext uri="{FF2B5EF4-FFF2-40B4-BE49-F238E27FC236}">
                    <a16:creationId xmlns="" xmlns:a16="http://schemas.microsoft.com/office/drawing/2014/main" id="{2FEF7167-62C3-4E73-B9D7-21A9D07F4825}"/>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2</a:t>
                </a:r>
              </a:p>
            </p:txBody>
          </p:sp>
        </p:grpSp>
        <p:sp>
          <p:nvSpPr>
            <p:cNvPr id="11" name="Line 11">
              <a:extLst>
                <a:ext uri="{FF2B5EF4-FFF2-40B4-BE49-F238E27FC236}">
                  <a16:creationId xmlns="" xmlns:a16="http://schemas.microsoft.com/office/drawing/2014/main" id="{26A02CCD-4E87-4D79-BD13-C351B26AEFEE}"/>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5" name="Group 33">
            <a:extLst>
              <a:ext uri="{FF2B5EF4-FFF2-40B4-BE49-F238E27FC236}">
                <a16:creationId xmlns="" xmlns:a16="http://schemas.microsoft.com/office/drawing/2014/main" id="{11E33FAE-55A3-4AED-88C5-63077DCB09ED}"/>
              </a:ext>
            </a:extLst>
          </p:cNvPr>
          <p:cNvGrpSpPr>
            <a:grpSpLocks/>
          </p:cNvGrpSpPr>
          <p:nvPr/>
        </p:nvGrpSpPr>
        <p:grpSpPr bwMode="auto">
          <a:xfrm>
            <a:off x="685800" y="1219200"/>
            <a:ext cx="7543800" cy="476250"/>
            <a:chOff x="762000" y="1905000"/>
            <a:chExt cx="7543800" cy="475488"/>
          </a:xfrm>
        </p:grpSpPr>
        <p:sp>
          <p:nvSpPr>
            <p:cNvPr id="16" name="Text Box 12">
              <a:extLst>
                <a:ext uri="{FF2B5EF4-FFF2-40B4-BE49-F238E27FC236}">
                  <a16:creationId xmlns="" xmlns:a16="http://schemas.microsoft.com/office/drawing/2014/main" id="{4B348FF2-4E00-4111-A995-9787F61CC49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latin typeface="Tahoma" pitchFamily="34" charset="0"/>
                  <a:cs typeface="Tahoma" pitchFamily="34" charset="0"/>
                </a:rPr>
                <a:t>Mục tiêu bài học</a:t>
              </a:r>
            </a:p>
          </p:txBody>
        </p:sp>
        <p:grpSp>
          <p:nvGrpSpPr>
            <p:cNvPr id="17" name="Group 35">
              <a:extLst>
                <a:ext uri="{FF2B5EF4-FFF2-40B4-BE49-F238E27FC236}">
                  <a16:creationId xmlns="" xmlns:a16="http://schemas.microsoft.com/office/drawing/2014/main" id="{7F6703F7-EF00-42EC-9E28-D1BB52BCFC71}"/>
                </a:ext>
              </a:extLst>
            </p:cNvPr>
            <p:cNvGrpSpPr>
              <a:grpSpLocks/>
            </p:cNvGrpSpPr>
            <p:nvPr/>
          </p:nvGrpSpPr>
          <p:grpSpPr bwMode="auto">
            <a:xfrm>
              <a:off x="762000" y="1905000"/>
              <a:ext cx="548640" cy="475488"/>
              <a:chOff x="1110" y="2656"/>
              <a:chExt cx="1549" cy="1351"/>
            </a:xfrm>
          </p:grpSpPr>
          <p:sp>
            <p:nvSpPr>
              <p:cNvPr id="19" name="AutoShape 4">
                <a:extLst>
                  <a:ext uri="{FF2B5EF4-FFF2-40B4-BE49-F238E27FC236}">
                    <a16:creationId xmlns="" xmlns:a16="http://schemas.microsoft.com/office/drawing/2014/main" id="{FE14254B-AC2B-408F-B4D5-4FF1E89D67B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0" name="AutoShape 5">
                <a:extLst>
                  <a:ext uri="{FF2B5EF4-FFF2-40B4-BE49-F238E27FC236}">
                    <a16:creationId xmlns="" xmlns:a16="http://schemas.microsoft.com/office/drawing/2014/main" id="{C87FA678-6CA7-43BF-9519-ACAA9C91F472}"/>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21" name="AutoShape 6">
                <a:extLst>
                  <a:ext uri="{FF2B5EF4-FFF2-40B4-BE49-F238E27FC236}">
                    <a16:creationId xmlns="" xmlns:a16="http://schemas.microsoft.com/office/drawing/2014/main" id="{41C2B006-9960-473B-920B-4637B0B9BA7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1</a:t>
                </a:r>
              </a:p>
            </p:txBody>
          </p:sp>
        </p:grpSp>
        <p:sp>
          <p:nvSpPr>
            <p:cNvPr id="18" name="Line 11">
              <a:extLst>
                <a:ext uri="{FF2B5EF4-FFF2-40B4-BE49-F238E27FC236}">
                  <a16:creationId xmlns="" xmlns:a16="http://schemas.microsoft.com/office/drawing/2014/main" id="{49BE36C3-04C4-4953-90D7-436D73C39F1A}"/>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2" name="Group 49">
            <a:extLst>
              <a:ext uri="{FF2B5EF4-FFF2-40B4-BE49-F238E27FC236}">
                <a16:creationId xmlns="" xmlns:a16="http://schemas.microsoft.com/office/drawing/2014/main" id="{8D404A38-D9AA-4356-B8F3-3B6C518669CB}"/>
              </a:ext>
            </a:extLst>
          </p:cNvPr>
          <p:cNvGrpSpPr>
            <a:grpSpLocks/>
          </p:cNvGrpSpPr>
          <p:nvPr/>
        </p:nvGrpSpPr>
        <p:grpSpPr bwMode="auto">
          <a:xfrm>
            <a:off x="685800" y="2571750"/>
            <a:ext cx="7543800" cy="476250"/>
            <a:chOff x="762000" y="1905000"/>
            <a:chExt cx="7543800" cy="475488"/>
          </a:xfrm>
        </p:grpSpPr>
        <p:sp>
          <p:nvSpPr>
            <p:cNvPr id="23" name="Text Box 12">
              <a:extLst>
                <a:ext uri="{FF2B5EF4-FFF2-40B4-BE49-F238E27FC236}">
                  <a16:creationId xmlns="" xmlns:a16="http://schemas.microsoft.com/office/drawing/2014/main" id="{826E7AEB-52E2-4BF6-93C3-6B4284F9F278}"/>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latin typeface="Tahoma" pitchFamily="34" charset="0"/>
                  <a:cs typeface="Tahoma" pitchFamily="34" charset="0"/>
                </a:rPr>
                <a:t>Các</a:t>
              </a:r>
              <a:r>
                <a:rPr lang="en-US" sz="2000" b="1" dirty="0">
                  <a:latin typeface="Tahoma" pitchFamily="34" charset="0"/>
                  <a:cs typeface="Tahoma" pitchFamily="34" charset="0"/>
                </a:rPr>
                <a:t> </a:t>
              </a:r>
              <a:r>
                <a:rPr lang="en-US" sz="2000" b="1" dirty="0" err="1">
                  <a:latin typeface="Tahoma" pitchFamily="34" charset="0"/>
                  <a:cs typeface="Tahoma" pitchFamily="34" charset="0"/>
                </a:rPr>
                <a:t>phép</a:t>
              </a:r>
              <a:r>
                <a:rPr lang="en-US" sz="2000" b="1" dirty="0">
                  <a:latin typeface="Tahoma" pitchFamily="34" charset="0"/>
                  <a:cs typeface="Tahoma" pitchFamily="34" charset="0"/>
                </a:rPr>
                <a:t> </a:t>
              </a:r>
              <a:r>
                <a:rPr lang="en-US" sz="2000" b="1" dirty="0" err="1">
                  <a:latin typeface="Tahoma" pitchFamily="34" charset="0"/>
                  <a:cs typeface="Tahoma" pitchFamily="34" charset="0"/>
                </a:rPr>
                <a:t>nối</a:t>
              </a:r>
              <a:r>
                <a:rPr lang="en-US" sz="2000" b="1" dirty="0">
                  <a:latin typeface="Tahoma" pitchFamily="34" charset="0"/>
                  <a:cs typeface="Tahoma" pitchFamily="34" charset="0"/>
                </a:rPr>
                <a:t> - </a:t>
              </a:r>
              <a:r>
                <a:rPr lang="en-US" sz="2000" b="1" dirty="0" err="1">
                  <a:latin typeface="Tahoma" pitchFamily="34" charset="0"/>
                  <a:cs typeface="Tahoma" pitchFamily="34" charset="0"/>
                </a:rPr>
                <a:t>Bảng</a:t>
              </a:r>
              <a:r>
                <a:rPr lang="en-US" sz="2000" b="1" dirty="0">
                  <a:latin typeface="Tahoma" pitchFamily="34" charset="0"/>
                  <a:cs typeface="Tahoma" pitchFamily="34" charset="0"/>
                </a:rPr>
                <a:t> </a:t>
              </a:r>
              <a:r>
                <a:rPr lang="en-US" sz="2000" b="1" dirty="0" err="1">
                  <a:latin typeface="Tahoma" pitchFamily="34" charset="0"/>
                  <a:cs typeface="Tahoma" pitchFamily="34" charset="0"/>
                </a:rPr>
                <a:t>biểu</a:t>
              </a:r>
              <a:r>
                <a:rPr lang="en-US" sz="2000" b="1" dirty="0">
                  <a:latin typeface="Tahoma" pitchFamily="34" charset="0"/>
                  <a:cs typeface="Tahoma" pitchFamily="34" charset="0"/>
                </a:rPr>
                <a:t> </a:t>
              </a:r>
              <a:r>
                <a:rPr lang="en-US" sz="2000" b="1" dirty="0" err="1">
                  <a:latin typeface="Tahoma" pitchFamily="34" charset="0"/>
                  <a:cs typeface="Tahoma" pitchFamily="34" charset="0"/>
                </a:rPr>
                <a:t>thức</a:t>
              </a:r>
              <a:r>
                <a:rPr lang="en-US" sz="2000" b="1" dirty="0">
                  <a:latin typeface="Tahoma" pitchFamily="34" charset="0"/>
                  <a:cs typeface="Tahoma" pitchFamily="34" charset="0"/>
                </a:rPr>
                <a:t> </a:t>
              </a:r>
              <a:r>
                <a:rPr lang="en-US" sz="2000" b="1" dirty="0" err="1">
                  <a:latin typeface="Tahoma" pitchFamily="34" charset="0"/>
                  <a:cs typeface="Tahoma" pitchFamily="34" charset="0"/>
                </a:rPr>
                <a:t>chung</a:t>
              </a:r>
              <a:endParaRPr lang="en-US" sz="2000" b="1" dirty="0">
                <a:latin typeface="Tahoma" pitchFamily="34" charset="0"/>
                <a:cs typeface="Tahoma" pitchFamily="34" charset="0"/>
              </a:endParaRPr>
            </a:p>
          </p:txBody>
        </p:sp>
        <p:grpSp>
          <p:nvGrpSpPr>
            <p:cNvPr id="24" name="Group 28">
              <a:extLst>
                <a:ext uri="{FF2B5EF4-FFF2-40B4-BE49-F238E27FC236}">
                  <a16:creationId xmlns="" xmlns:a16="http://schemas.microsoft.com/office/drawing/2014/main" id="{48233CC2-86EF-4F05-ADA2-3FAF2941CCD3}"/>
                </a:ext>
              </a:extLst>
            </p:cNvPr>
            <p:cNvGrpSpPr>
              <a:grpSpLocks/>
            </p:cNvGrpSpPr>
            <p:nvPr/>
          </p:nvGrpSpPr>
          <p:grpSpPr bwMode="auto">
            <a:xfrm>
              <a:off x="762000" y="1905000"/>
              <a:ext cx="548640" cy="475488"/>
              <a:chOff x="1110" y="2656"/>
              <a:chExt cx="1549" cy="1351"/>
            </a:xfrm>
          </p:grpSpPr>
          <p:sp>
            <p:nvSpPr>
              <p:cNvPr id="26" name="AutoShape 4">
                <a:extLst>
                  <a:ext uri="{FF2B5EF4-FFF2-40B4-BE49-F238E27FC236}">
                    <a16:creationId xmlns="" xmlns:a16="http://schemas.microsoft.com/office/drawing/2014/main" id="{0A8CAFC6-CE1F-4C66-BB24-F8D7CEDD4DF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7" name="AutoShape 5">
                <a:extLst>
                  <a:ext uri="{FF2B5EF4-FFF2-40B4-BE49-F238E27FC236}">
                    <a16:creationId xmlns="" xmlns:a16="http://schemas.microsoft.com/office/drawing/2014/main" id="{B62218A0-F7EE-417A-A956-9DED5423E33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28" name="AutoShape 6">
                <a:extLst>
                  <a:ext uri="{FF2B5EF4-FFF2-40B4-BE49-F238E27FC236}">
                    <a16:creationId xmlns="" xmlns:a16="http://schemas.microsoft.com/office/drawing/2014/main" id="{85B626AE-FBC7-42BA-92A0-4AC1147D5AB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3</a:t>
                </a:r>
              </a:p>
            </p:txBody>
          </p:sp>
        </p:grpSp>
        <p:sp>
          <p:nvSpPr>
            <p:cNvPr id="25" name="Line 11">
              <a:extLst>
                <a:ext uri="{FF2B5EF4-FFF2-40B4-BE49-F238E27FC236}">
                  <a16:creationId xmlns="" xmlns:a16="http://schemas.microsoft.com/office/drawing/2014/main" id="{52E9762E-6A23-4915-8C53-2AF2BA142F3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9" name="Group 70">
            <a:extLst>
              <a:ext uri="{FF2B5EF4-FFF2-40B4-BE49-F238E27FC236}">
                <a16:creationId xmlns="" xmlns:a16="http://schemas.microsoft.com/office/drawing/2014/main" id="{D8A3270F-7210-4A2F-9A6F-8A63F23DE4B0}"/>
              </a:ext>
            </a:extLst>
          </p:cNvPr>
          <p:cNvGrpSpPr>
            <a:grpSpLocks/>
          </p:cNvGrpSpPr>
          <p:nvPr/>
        </p:nvGrpSpPr>
        <p:grpSpPr bwMode="auto">
          <a:xfrm>
            <a:off x="685800" y="3257550"/>
            <a:ext cx="7543800" cy="476250"/>
            <a:chOff x="762000" y="1905000"/>
            <a:chExt cx="7543800" cy="475488"/>
          </a:xfrm>
        </p:grpSpPr>
        <p:sp>
          <p:nvSpPr>
            <p:cNvPr id="30" name="Text Box 12">
              <a:extLst>
                <a:ext uri="{FF2B5EF4-FFF2-40B4-BE49-F238E27FC236}">
                  <a16:creationId xmlns="" xmlns:a16="http://schemas.microsoft.com/office/drawing/2014/main" id="{63BC95EA-2E96-4CE0-AAE0-65D677D68164}"/>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latin typeface="Tahoma" pitchFamily="34" charset="0"/>
                  <a:cs typeface="Tahoma" pitchFamily="34" charset="0"/>
                </a:rPr>
                <a:t>Toán</a:t>
              </a:r>
              <a:r>
                <a:rPr lang="en-US" sz="2000" b="1" dirty="0">
                  <a:latin typeface="Tahoma" pitchFamily="34" charset="0"/>
                  <a:cs typeface="Tahoma" pitchFamily="34" charset="0"/>
                </a:rPr>
                <a:t> </a:t>
              </a:r>
              <a:r>
                <a:rPr lang="en-US" sz="2000" b="1" dirty="0" err="1">
                  <a:latin typeface="Tahoma" pitchFamily="34" charset="0"/>
                  <a:cs typeface="Tahoma" pitchFamily="34" charset="0"/>
                </a:rPr>
                <a:t>tử</a:t>
              </a:r>
              <a:r>
                <a:rPr lang="en-US" sz="2000" b="1" dirty="0">
                  <a:latin typeface="Tahoma" pitchFamily="34" charset="0"/>
                  <a:cs typeface="Tahoma" pitchFamily="34" charset="0"/>
                </a:rPr>
                <a:t> PIVOT, UNPIVOT, OUTPUT</a:t>
              </a:r>
            </a:p>
          </p:txBody>
        </p:sp>
        <p:grpSp>
          <p:nvGrpSpPr>
            <p:cNvPr id="31" name="Group 28">
              <a:extLst>
                <a:ext uri="{FF2B5EF4-FFF2-40B4-BE49-F238E27FC236}">
                  <a16:creationId xmlns="" xmlns:a16="http://schemas.microsoft.com/office/drawing/2014/main" id="{A2C2C134-099A-43EA-BEEC-BDF0EF3BABE8}"/>
                </a:ext>
              </a:extLst>
            </p:cNvPr>
            <p:cNvGrpSpPr>
              <a:grpSpLocks/>
            </p:cNvGrpSpPr>
            <p:nvPr/>
          </p:nvGrpSpPr>
          <p:grpSpPr bwMode="auto">
            <a:xfrm>
              <a:off x="762000" y="1905000"/>
              <a:ext cx="548640" cy="475488"/>
              <a:chOff x="1110" y="2656"/>
              <a:chExt cx="1549" cy="1351"/>
            </a:xfrm>
          </p:grpSpPr>
          <p:sp>
            <p:nvSpPr>
              <p:cNvPr id="33" name="AutoShape 4">
                <a:extLst>
                  <a:ext uri="{FF2B5EF4-FFF2-40B4-BE49-F238E27FC236}">
                    <a16:creationId xmlns="" xmlns:a16="http://schemas.microsoft.com/office/drawing/2014/main" id="{C516C8FB-BDE8-431C-8175-86673FA81ADE}"/>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4" name="AutoShape 5">
                <a:extLst>
                  <a:ext uri="{FF2B5EF4-FFF2-40B4-BE49-F238E27FC236}">
                    <a16:creationId xmlns="" xmlns:a16="http://schemas.microsoft.com/office/drawing/2014/main" id="{F6B83C26-44BC-4F0F-A959-9174CF412A16}"/>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35" name="AutoShape 6">
                <a:extLst>
                  <a:ext uri="{FF2B5EF4-FFF2-40B4-BE49-F238E27FC236}">
                    <a16:creationId xmlns="" xmlns:a16="http://schemas.microsoft.com/office/drawing/2014/main" id="{F4AF4F38-887D-4FBA-A3CF-480CBBADC00A}"/>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4</a:t>
                </a:r>
              </a:p>
            </p:txBody>
          </p:sp>
        </p:grpSp>
        <p:sp>
          <p:nvSpPr>
            <p:cNvPr id="32" name="Line 11">
              <a:extLst>
                <a:ext uri="{FF2B5EF4-FFF2-40B4-BE49-F238E27FC236}">
                  <a16:creationId xmlns="" xmlns:a16="http://schemas.microsoft.com/office/drawing/2014/main" id="{1F570808-BC30-4FEE-A70C-2468E772101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6" name="Group 70">
            <a:extLst>
              <a:ext uri="{FF2B5EF4-FFF2-40B4-BE49-F238E27FC236}">
                <a16:creationId xmlns="" xmlns:a16="http://schemas.microsoft.com/office/drawing/2014/main" id="{C541F7AE-C29D-4D83-83EC-5097576DD836}"/>
              </a:ext>
            </a:extLst>
          </p:cNvPr>
          <p:cNvGrpSpPr>
            <a:grpSpLocks/>
          </p:cNvGrpSpPr>
          <p:nvPr/>
        </p:nvGrpSpPr>
        <p:grpSpPr bwMode="auto">
          <a:xfrm>
            <a:off x="685800" y="3943350"/>
            <a:ext cx="7543800" cy="476250"/>
            <a:chOff x="762000" y="1905000"/>
            <a:chExt cx="7543800" cy="475488"/>
          </a:xfrm>
        </p:grpSpPr>
        <p:sp>
          <p:nvSpPr>
            <p:cNvPr id="37" name="Text Box 12">
              <a:extLst>
                <a:ext uri="{FF2B5EF4-FFF2-40B4-BE49-F238E27FC236}">
                  <a16:creationId xmlns="" xmlns:a16="http://schemas.microsoft.com/office/drawing/2014/main" id="{3055AA74-BACF-4700-B426-A32FB6C8904F}"/>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rgbClr val="FF0000"/>
                  </a:solidFill>
                  <a:latin typeface="Tahoma" pitchFamily="34" charset="0"/>
                  <a:cs typeface="Tahoma" pitchFamily="34" charset="0"/>
                </a:rPr>
                <a:t>Thống</a:t>
              </a:r>
              <a:r>
                <a:rPr lang="en-US" sz="2000" b="1" dirty="0">
                  <a:solidFill>
                    <a:srgbClr val="FF0000"/>
                  </a:solidFill>
                  <a:latin typeface="Tahoma" pitchFamily="34" charset="0"/>
                  <a:cs typeface="Tahoma" pitchFamily="34" charset="0"/>
                </a:rPr>
                <a:t> </a:t>
              </a:r>
              <a:r>
                <a:rPr lang="en-US" sz="2000" b="1" dirty="0" err="1">
                  <a:solidFill>
                    <a:srgbClr val="FF0000"/>
                  </a:solidFill>
                  <a:latin typeface="Tahoma" pitchFamily="34" charset="0"/>
                  <a:cs typeface="Tahoma" pitchFamily="34" charset="0"/>
                </a:rPr>
                <a:t>kê</a:t>
              </a:r>
              <a:r>
                <a:rPr lang="en-US" sz="2000" b="1" dirty="0">
                  <a:solidFill>
                    <a:srgbClr val="FF0000"/>
                  </a:solidFill>
                  <a:latin typeface="Tahoma" pitchFamily="34" charset="0"/>
                  <a:cs typeface="Tahoma" pitchFamily="34" charset="0"/>
                </a:rPr>
                <a:t>, </a:t>
              </a:r>
              <a:r>
                <a:rPr lang="en-US" sz="2000" b="1" dirty="0" err="1">
                  <a:solidFill>
                    <a:srgbClr val="FF0000"/>
                  </a:solidFill>
                  <a:latin typeface="Tahoma" pitchFamily="34" charset="0"/>
                  <a:cs typeface="Tahoma" pitchFamily="34" charset="0"/>
                </a:rPr>
                <a:t>phân</a:t>
              </a:r>
              <a:r>
                <a:rPr lang="en-US" sz="2000" b="1" dirty="0">
                  <a:solidFill>
                    <a:srgbClr val="FF0000"/>
                  </a:solidFill>
                  <a:latin typeface="Tahoma" pitchFamily="34" charset="0"/>
                  <a:cs typeface="Tahoma" pitchFamily="34" charset="0"/>
                </a:rPr>
                <a:t> </a:t>
              </a:r>
              <a:r>
                <a:rPr lang="en-US" sz="2000" b="1" dirty="0" err="1">
                  <a:solidFill>
                    <a:srgbClr val="FF0000"/>
                  </a:solidFill>
                  <a:latin typeface="Tahoma" pitchFamily="34" charset="0"/>
                  <a:cs typeface="Tahoma" pitchFamily="34" charset="0"/>
                </a:rPr>
                <a:t>hạng</a:t>
              </a:r>
              <a:r>
                <a:rPr lang="en-US" sz="2000" b="1" dirty="0">
                  <a:solidFill>
                    <a:srgbClr val="FF0000"/>
                  </a:solidFill>
                  <a:latin typeface="Tahoma" pitchFamily="34" charset="0"/>
                  <a:cs typeface="Tahoma" pitchFamily="34" charset="0"/>
                </a:rPr>
                <a:t> </a:t>
              </a:r>
              <a:r>
                <a:rPr lang="en-US" sz="2000" b="1" dirty="0" err="1">
                  <a:solidFill>
                    <a:srgbClr val="FF0000"/>
                  </a:solidFill>
                  <a:latin typeface="Tahoma" pitchFamily="34" charset="0"/>
                  <a:cs typeface="Tahoma" pitchFamily="34" charset="0"/>
                </a:rPr>
                <a:t>dữ</a:t>
              </a:r>
              <a:r>
                <a:rPr lang="en-US" sz="2000" b="1" dirty="0">
                  <a:solidFill>
                    <a:srgbClr val="FF0000"/>
                  </a:solidFill>
                  <a:latin typeface="Tahoma" pitchFamily="34" charset="0"/>
                  <a:cs typeface="Tahoma" pitchFamily="34" charset="0"/>
                </a:rPr>
                <a:t> </a:t>
              </a:r>
              <a:r>
                <a:rPr lang="en-US" sz="2000" b="1" dirty="0" err="1">
                  <a:solidFill>
                    <a:srgbClr val="FF0000"/>
                  </a:solidFill>
                  <a:latin typeface="Tahoma" pitchFamily="34" charset="0"/>
                  <a:cs typeface="Tahoma" pitchFamily="34" charset="0"/>
                </a:rPr>
                <a:t>liệu</a:t>
              </a:r>
              <a:r>
                <a:rPr lang="en-US" sz="2000" b="1" dirty="0">
                  <a:solidFill>
                    <a:srgbClr val="FF0000"/>
                  </a:solidFill>
                  <a:latin typeface="Tahoma" pitchFamily="34" charset="0"/>
                  <a:cs typeface="Tahoma" pitchFamily="34" charset="0"/>
                </a:rPr>
                <a:t>, </a:t>
              </a:r>
              <a:r>
                <a:rPr lang="en-US" sz="2000" b="1" dirty="0" err="1">
                  <a:solidFill>
                    <a:srgbClr val="FF0000"/>
                  </a:solidFill>
                  <a:latin typeface="Tahoma" pitchFamily="34" charset="0"/>
                  <a:cs typeface="Tahoma" pitchFamily="34" charset="0"/>
                </a:rPr>
                <a:t>một</a:t>
              </a:r>
              <a:r>
                <a:rPr lang="en-US" sz="2000" b="1" dirty="0">
                  <a:solidFill>
                    <a:srgbClr val="FF0000"/>
                  </a:solidFill>
                  <a:latin typeface="Tahoma" pitchFamily="34" charset="0"/>
                  <a:cs typeface="Tahoma" pitchFamily="34" charset="0"/>
                </a:rPr>
                <a:t> </a:t>
              </a:r>
              <a:r>
                <a:rPr lang="en-US" sz="2000" b="1" dirty="0" err="1">
                  <a:solidFill>
                    <a:srgbClr val="FF0000"/>
                  </a:solidFill>
                  <a:latin typeface="Tahoma" pitchFamily="34" charset="0"/>
                  <a:cs typeface="Tahoma" pitchFamily="34" charset="0"/>
                </a:rPr>
                <a:t>số</a:t>
              </a:r>
              <a:r>
                <a:rPr lang="en-US" sz="2000" b="1" dirty="0">
                  <a:solidFill>
                    <a:srgbClr val="FF0000"/>
                  </a:solidFill>
                  <a:latin typeface="Tahoma" pitchFamily="34" charset="0"/>
                  <a:cs typeface="Tahoma" pitchFamily="34" charset="0"/>
                </a:rPr>
                <a:t> </a:t>
              </a:r>
              <a:r>
                <a:rPr lang="en-US" sz="2000" b="1" dirty="0" err="1">
                  <a:solidFill>
                    <a:srgbClr val="FF0000"/>
                  </a:solidFill>
                  <a:latin typeface="Tahoma" pitchFamily="34" charset="0"/>
                  <a:cs typeface="Tahoma" pitchFamily="34" charset="0"/>
                </a:rPr>
                <a:t>hàm</a:t>
              </a:r>
              <a:r>
                <a:rPr lang="en-US" sz="2000" b="1" dirty="0">
                  <a:solidFill>
                    <a:srgbClr val="FF0000"/>
                  </a:solidFill>
                  <a:latin typeface="Tahoma" pitchFamily="34" charset="0"/>
                  <a:cs typeface="Tahoma" pitchFamily="34" charset="0"/>
                </a:rPr>
                <a:t> </a:t>
              </a:r>
              <a:r>
                <a:rPr lang="en-US" sz="2000" b="1" dirty="0" err="1">
                  <a:solidFill>
                    <a:srgbClr val="FF0000"/>
                  </a:solidFill>
                  <a:latin typeface="Tahoma" pitchFamily="34" charset="0"/>
                  <a:cs typeface="Tahoma" pitchFamily="34" charset="0"/>
                </a:rPr>
                <a:t>cơ</a:t>
              </a:r>
              <a:r>
                <a:rPr lang="en-US" sz="2000" b="1" dirty="0">
                  <a:solidFill>
                    <a:srgbClr val="FF0000"/>
                  </a:solidFill>
                  <a:latin typeface="Tahoma" pitchFamily="34" charset="0"/>
                  <a:cs typeface="Tahoma" pitchFamily="34" charset="0"/>
                </a:rPr>
                <a:t> </a:t>
              </a:r>
              <a:r>
                <a:rPr lang="en-US" sz="2000" b="1" dirty="0" err="1">
                  <a:solidFill>
                    <a:srgbClr val="FF0000"/>
                  </a:solidFill>
                  <a:latin typeface="Tahoma" pitchFamily="34" charset="0"/>
                  <a:cs typeface="Tahoma" pitchFamily="34" charset="0"/>
                </a:rPr>
                <a:t>bản</a:t>
              </a:r>
              <a:endParaRPr lang="en-US" sz="2000" b="1" dirty="0">
                <a:solidFill>
                  <a:srgbClr val="FF0000"/>
                </a:solidFill>
                <a:latin typeface="Tahoma" pitchFamily="34" charset="0"/>
                <a:cs typeface="Tahoma" pitchFamily="34" charset="0"/>
              </a:endParaRPr>
            </a:p>
          </p:txBody>
        </p:sp>
        <p:grpSp>
          <p:nvGrpSpPr>
            <p:cNvPr id="38" name="Group 28">
              <a:extLst>
                <a:ext uri="{FF2B5EF4-FFF2-40B4-BE49-F238E27FC236}">
                  <a16:creationId xmlns="" xmlns:a16="http://schemas.microsoft.com/office/drawing/2014/main" id="{C0F60A22-058B-4285-9D88-70EDE3836F51}"/>
                </a:ext>
              </a:extLst>
            </p:cNvPr>
            <p:cNvGrpSpPr>
              <a:grpSpLocks/>
            </p:cNvGrpSpPr>
            <p:nvPr/>
          </p:nvGrpSpPr>
          <p:grpSpPr bwMode="auto">
            <a:xfrm>
              <a:off x="762000" y="1905000"/>
              <a:ext cx="548640" cy="475488"/>
              <a:chOff x="1110" y="2656"/>
              <a:chExt cx="1549" cy="1351"/>
            </a:xfrm>
          </p:grpSpPr>
          <p:sp>
            <p:nvSpPr>
              <p:cNvPr id="40" name="AutoShape 4">
                <a:extLst>
                  <a:ext uri="{FF2B5EF4-FFF2-40B4-BE49-F238E27FC236}">
                    <a16:creationId xmlns="" xmlns:a16="http://schemas.microsoft.com/office/drawing/2014/main" id="{C905FEBE-7BB0-4034-BDBF-D74B9DE456F6}"/>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1" name="AutoShape 5">
                <a:extLst>
                  <a:ext uri="{FF2B5EF4-FFF2-40B4-BE49-F238E27FC236}">
                    <a16:creationId xmlns="" xmlns:a16="http://schemas.microsoft.com/office/drawing/2014/main" id="{BDBCC363-A9B3-4DBC-9EC7-1C2BB382BB4A}"/>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42" name="AutoShape 6">
                <a:extLst>
                  <a:ext uri="{FF2B5EF4-FFF2-40B4-BE49-F238E27FC236}">
                    <a16:creationId xmlns="" xmlns:a16="http://schemas.microsoft.com/office/drawing/2014/main" id="{83B6100A-3549-4E95-9325-824EE80D269E}"/>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5</a:t>
                </a:r>
              </a:p>
            </p:txBody>
          </p:sp>
        </p:grpSp>
        <p:sp>
          <p:nvSpPr>
            <p:cNvPr id="39" name="Line 11">
              <a:extLst>
                <a:ext uri="{FF2B5EF4-FFF2-40B4-BE49-F238E27FC236}">
                  <a16:creationId xmlns="" xmlns:a16="http://schemas.microsoft.com/office/drawing/2014/main" id="{5F47E4E0-D85C-4F59-A424-CDFB1FB736C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 name="Group 70">
            <a:extLst>
              <a:ext uri="{FF2B5EF4-FFF2-40B4-BE49-F238E27FC236}">
                <a16:creationId xmlns="" xmlns:a16="http://schemas.microsoft.com/office/drawing/2014/main" id="{6E7DD59A-7148-402E-9B9F-CC42B01B0663}"/>
              </a:ext>
            </a:extLst>
          </p:cNvPr>
          <p:cNvGrpSpPr>
            <a:grpSpLocks/>
          </p:cNvGrpSpPr>
          <p:nvPr/>
        </p:nvGrpSpPr>
        <p:grpSpPr bwMode="auto">
          <a:xfrm>
            <a:off x="685800" y="4648200"/>
            <a:ext cx="7543800" cy="476250"/>
            <a:chOff x="762000" y="1905000"/>
            <a:chExt cx="7543800" cy="475488"/>
          </a:xfrm>
        </p:grpSpPr>
        <p:sp>
          <p:nvSpPr>
            <p:cNvPr id="44" name="Text Box 12">
              <a:extLst>
                <a:ext uri="{FF2B5EF4-FFF2-40B4-BE49-F238E27FC236}">
                  <a16:creationId xmlns="" xmlns:a16="http://schemas.microsoft.com/office/drawing/2014/main" id="{D7D89838-EC66-4A72-B600-8B6B03240B1C}"/>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latin typeface="Tahoma" pitchFamily="34" charset="0"/>
                  <a:cs typeface="Tahoma" pitchFamily="34" charset="0"/>
                </a:rPr>
                <a:t>Trắc nghiệm kiến thức</a:t>
              </a:r>
            </a:p>
          </p:txBody>
        </p:sp>
        <p:grpSp>
          <p:nvGrpSpPr>
            <p:cNvPr id="45" name="Group 28">
              <a:extLst>
                <a:ext uri="{FF2B5EF4-FFF2-40B4-BE49-F238E27FC236}">
                  <a16:creationId xmlns="" xmlns:a16="http://schemas.microsoft.com/office/drawing/2014/main" id="{A989228B-8D52-420B-8ED9-EB56AD1F6CE7}"/>
                </a:ext>
              </a:extLst>
            </p:cNvPr>
            <p:cNvGrpSpPr>
              <a:grpSpLocks/>
            </p:cNvGrpSpPr>
            <p:nvPr/>
          </p:nvGrpSpPr>
          <p:grpSpPr bwMode="auto">
            <a:xfrm>
              <a:off x="762000" y="1905000"/>
              <a:ext cx="548640" cy="475488"/>
              <a:chOff x="1110" y="2656"/>
              <a:chExt cx="1549" cy="1351"/>
            </a:xfrm>
          </p:grpSpPr>
          <p:sp>
            <p:nvSpPr>
              <p:cNvPr id="47" name="AutoShape 4">
                <a:extLst>
                  <a:ext uri="{FF2B5EF4-FFF2-40B4-BE49-F238E27FC236}">
                    <a16:creationId xmlns="" xmlns:a16="http://schemas.microsoft.com/office/drawing/2014/main" id="{EF7C81D2-62A1-4DE1-B973-619927A06A09}"/>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8" name="AutoShape 5">
                <a:extLst>
                  <a:ext uri="{FF2B5EF4-FFF2-40B4-BE49-F238E27FC236}">
                    <a16:creationId xmlns="" xmlns:a16="http://schemas.microsoft.com/office/drawing/2014/main" id="{3F47E9AF-49E6-4A26-9067-810CFACBF18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49" name="AutoShape 6">
                <a:extLst>
                  <a:ext uri="{FF2B5EF4-FFF2-40B4-BE49-F238E27FC236}">
                    <a16:creationId xmlns="" xmlns:a16="http://schemas.microsoft.com/office/drawing/2014/main" id="{E55DBFF0-3A2E-4D7F-A329-AE356731CF66}"/>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46" name="Line 11">
              <a:extLst>
                <a:ext uri="{FF2B5EF4-FFF2-40B4-BE49-F238E27FC236}">
                  <a16:creationId xmlns="" xmlns:a16="http://schemas.microsoft.com/office/drawing/2014/main" id="{93876918-C02B-4C41-9AC7-F4C8F327B64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0" name="Group 33">
            <a:extLst>
              <a:ext uri="{FF2B5EF4-FFF2-40B4-BE49-F238E27FC236}">
                <a16:creationId xmlns="" xmlns:a16="http://schemas.microsoft.com/office/drawing/2014/main" id="{DA537F8E-3D0C-4E9D-9558-CD83424FB14C}"/>
              </a:ext>
            </a:extLst>
          </p:cNvPr>
          <p:cNvGrpSpPr>
            <a:grpSpLocks/>
          </p:cNvGrpSpPr>
          <p:nvPr/>
        </p:nvGrpSpPr>
        <p:grpSpPr bwMode="auto">
          <a:xfrm>
            <a:off x="685800" y="5407492"/>
            <a:ext cx="7543800" cy="476250"/>
            <a:chOff x="762000" y="1905000"/>
            <a:chExt cx="7543800" cy="475488"/>
          </a:xfrm>
        </p:grpSpPr>
        <p:sp>
          <p:nvSpPr>
            <p:cNvPr id="51" name="Text Box 12">
              <a:extLst>
                <a:ext uri="{FF2B5EF4-FFF2-40B4-BE49-F238E27FC236}">
                  <a16:creationId xmlns="" xmlns:a16="http://schemas.microsoft.com/office/drawing/2014/main" id="{0D15675D-D7FC-4CF3-A7BC-E370448EBA6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latin typeface="Tahoma" pitchFamily="34" charset="0"/>
                  <a:cs typeface="Tahoma" pitchFamily="34" charset="0"/>
                </a:rPr>
                <a:t>Tổng kết bài học</a:t>
              </a:r>
            </a:p>
          </p:txBody>
        </p:sp>
        <p:grpSp>
          <p:nvGrpSpPr>
            <p:cNvPr id="52" name="Group 35">
              <a:extLst>
                <a:ext uri="{FF2B5EF4-FFF2-40B4-BE49-F238E27FC236}">
                  <a16:creationId xmlns="" xmlns:a16="http://schemas.microsoft.com/office/drawing/2014/main" id="{F206C097-BEDC-4566-BB44-C045232FDA52}"/>
                </a:ext>
              </a:extLst>
            </p:cNvPr>
            <p:cNvGrpSpPr>
              <a:grpSpLocks/>
            </p:cNvGrpSpPr>
            <p:nvPr/>
          </p:nvGrpSpPr>
          <p:grpSpPr bwMode="auto">
            <a:xfrm>
              <a:off x="762000" y="1905000"/>
              <a:ext cx="548640" cy="475488"/>
              <a:chOff x="1110" y="2656"/>
              <a:chExt cx="1549" cy="1351"/>
            </a:xfrm>
          </p:grpSpPr>
          <p:sp>
            <p:nvSpPr>
              <p:cNvPr id="54" name="AutoShape 4">
                <a:extLst>
                  <a:ext uri="{FF2B5EF4-FFF2-40B4-BE49-F238E27FC236}">
                    <a16:creationId xmlns="" xmlns:a16="http://schemas.microsoft.com/office/drawing/2014/main" id="{4BC35FEF-433D-4FFC-800D-3C355230ABD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5" name="AutoShape 5">
                <a:extLst>
                  <a:ext uri="{FF2B5EF4-FFF2-40B4-BE49-F238E27FC236}">
                    <a16:creationId xmlns="" xmlns:a16="http://schemas.microsoft.com/office/drawing/2014/main" id="{58A8DAD8-822C-43EC-913D-3B971674387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56" name="AutoShape 6">
                <a:extLst>
                  <a:ext uri="{FF2B5EF4-FFF2-40B4-BE49-F238E27FC236}">
                    <a16:creationId xmlns="" xmlns:a16="http://schemas.microsoft.com/office/drawing/2014/main" id="{A3A2B1F7-F874-4A34-9B1D-4B44696889BF}"/>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7</a:t>
                </a:r>
              </a:p>
            </p:txBody>
          </p:sp>
        </p:grpSp>
        <p:sp>
          <p:nvSpPr>
            <p:cNvPr id="53" name="Line 11">
              <a:extLst>
                <a:ext uri="{FF2B5EF4-FFF2-40B4-BE49-F238E27FC236}">
                  <a16:creationId xmlns="" xmlns:a16="http://schemas.microsoft.com/office/drawing/2014/main" id="{3FD0150E-F2C6-4ADE-B69C-FE6855BBE5D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3744127998"/>
      </p:ext>
    </p:extLst>
  </p:cSld>
  <p:clrMapOvr>
    <a:masterClrMapping/>
  </p:clrMapOvr>
  <p:transition spd="slow">
    <p:randomBa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6D4C4F9-E1E2-41D2-8ACC-CAFCF150F222}"/>
              </a:ext>
            </a:extLst>
          </p:cNvPr>
          <p:cNvSpPr>
            <a:spLocks noGrp="1"/>
          </p:cNvSpPr>
          <p:nvPr>
            <p:ph type="title"/>
          </p:nvPr>
        </p:nvSpPr>
        <p:spPr/>
        <p:txBody>
          <a:bodyPr>
            <a:normAutofit fontScale="90000"/>
          </a:bodyPr>
          <a:lstStyle/>
          <a:p>
            <a:r>
              <a:rPr lang="en-US" dirty="0"/>
              <a:t>5. </a:t>
            </a:r>
            <a:r>
              <a:rPr lang="en-US" dirty="0" err="1"/>
              <a:t>Thống</a:t>
            </a:r>
            <a:r>
              <a:rPr lang="en-US" dirty="0"/>
              <a:t> </a:t>
            </a:r>
            <a:r>
              <a:rPr lang="en-US" dirty="0" err="1"/>
              <a:t>kê</a:t>
            </a:r>
            <a:r>
              <a:rPr lang="en-US" dirty="0"/>
              <a:t>, </a:t>
            </a:r>
            <a:r>
              <a:rPr lang="en-US" dirty="0" err="1"/>
              <a:t>phân</a:t>
            </a:r>
            <a:r>
              <a:rPr lang="en-US" dirty="0"/>
              <a:t> </a:t>
            </a:r>
            <a:r>
              <a:rPr lang="en-US" dirty="0" err="1"/>
              <a:t>hạng</a:t>
            </a:r>
            <a:r>
              <a:rPr lang="en-US" dirty="0"/>
              <a:t> </a:t>
            </a:r>
            <a:r>
              <a:rPr lang="en-US" dirty="0" err="1"/>
              <a:t>dữ</a:t>
            </a:r>
            <a:r>
              <a:rPr lang="en-US" dirty="0"/>
              <a:t> </a:t>
            </a:r>
            <a:r>
              <a:rPr lang="en-US" dirty="0" err="1"/>
              <a:t>liệu</a:t>
            </a:r>
            <a:r>
              <a:rPr lang="en-US" dirty="0"/>
              <a:t>, </a:t>
            </a:r>
            <a:r>
              <a:rPr lang="en-US" dirty="0" err="1"/>
              <a:t>một</a:t>
            </a:r>
            <a:r>
              <a:rPr lang="en-US" dirty="0"/>
              <a:t> </a:t>
            </a:r>
            <a:r>
              <a:rPr lang="en-US" dirty="0" err="1"/>
              <a:t>số</a:t>
            </a:r>
            <a:r>
              <a:rPr lang="en-US" dirty="0"/>
              <a:t> </a:t>
            </a:r>
            <a:r>
              <a:rPr lang="en-US" dirty="0" err="1"/>
              <a:t>hàm</a:t>
            </a:r>
            <a:r>
              <a:rPr lang="en-US" dirty="0"/>
              <a:t> c</a:t>
            </a:r>
            <a:r>
              <a:rPr lang="vi-VN" dirty="0"/>
              <a:t>ơ</a:t>
            </a:r>
            <a:r>
              <a:rPr lang="en-US" dirty="0"/>
              <a:t> </a:t>
            </a:r>
            <a:r>
              <a:rPr lang="en-US" dirty="0" err="1"/>
              <a:t>bản</a:t>
            </a:r>
            <a:endParaRPr lang="en-US" dirty="0"/>
          </a:p>
        </p:txBody>
      </p:sp>
      <p:sp>
        <p:nvSpPr>
          <p:cNvPr id="7" name="Text Placeholder 6">
            <a:extLst>
              <a:ext uri="{FF2B5EF4-FFF2-40B4-BE49-F238E27FC236}">
                <a16:creationId xmlns="" xmlns:a16="http://schemas.microsoft.com/office/drawing/2014/main" id="{351AD8B4-4AB5-4536-A0DE-EDAF5594FC55}"/>
              </a:ext>
            </a:extLst>
          </p:cNvPr>
          <p:cNvSpPr>
            <a:spLocks noGrp="1"/>
          </p:cNvSpPr>
          <p:nvPr>
            <p:ph type="body" idx="1"/>
          </p:nvPr>
        </p:nvSpPr>
        <p:spPr/>
        <p:txBody>
          <a:bodyPr/>
          <a:lstStyle/>
          <a:p>
            <a:r>
              <a:rPr lang="en-US" dirty="0" err="1"/>
              <a:t>Thống</a:t>
            </a:r>
            <a:r>
              <a:rPr lang="en-US" dirty="0"/>
              <a:t> </a:t>
            </a:r>
            <a:r>
              <a:rPr lang="en-US" dirty="0" err="1"/>
              <a:t>kê</a:t>
            </a:r>
            <a:r>
              <a:rPr lang="en-US" dirty="0"/>
              <a:t> </a:t>
            </a:r>
            <a:r>
              <a:rPr lang="en-US" dirty="0" err="1"/>
              <a:t>dữ</a:t>
            </a:r>
            <a:r>
              <a:rPr lang="en-US" dirty="0"/>
              <a:t> </a:t>
            </a:r>
            <a:r>
              <a:rPr lang="en-US" dirty="0" err="1"/>
              <a:t>liệu</a:t>
            </a:r>
            <a:endParaRPr lang="en-US" dirty="0"/>
          </a:p>
        </p:txBody>
      </p:sp>
      <p:sp>
        <p:nvSpPr>
          <p:cNvPr id="8" name="Content Placeholder 7">
            <a:extLst>
              <a:ext uri="{FF2B5EF4-FFF2-40B4-BE49-F238E27FC236}">
                <a16:creationId xmlns="" xmlns:a16="http://schemas.microsoft.com/office/drawing/2014/main" id="{6B6389C8-1E6A-4C83-BC51-02ED938B9AC6}"/>
              </a:ext>
            </a:extLst>
          </p:cNvPr>
          <p:cNvSpPr>
            <a:spLocks noGrp="1"/>
          </p:cNvSpPr>
          <p:nvPr>
            <p:ph sz="half" idx="2"/>
          </p:nvPr>
        </p:nvSpPr>
        <p:spPr/>
        <p:txBody>
          <a:bodyPr>
            <a:normAutofit/>
          </a:bodyPr>
          <a:lstStyle/>
          <a:p>
            <a:r>
              <a:rPr lang="en-US" b="1" dirty="0" err="1"/>
              <a:t>Cú</a:t>
            </a:r>
            <a:r>
              <a:rPr lang="en-US" b="1" dirty="0"/>
              <a:t> </a:t>
            </a:r>
            <a:r>
              <a:rPr lang="en-US" b="1" dirty="0" err="1"/>
              <a:t>pháp</a:t>
            </a:r>
            <a:r>
              <a:rPr lang="en-US" b="1" dirty="0"/>
              <a:t>:</a:t>
            </a:r>
          </a:p>
          <a:p>
            <a:pPr lvl="2">
              <a:buNone/>
            </a:pPr>
            <a:r>
              <a:rPr lang="en-US" sz="2400" dirty="0"/>
              <a:t>SELECT [ALL | DISTINCT][TOP n] </a:t>
            </a:r>
            <a:r>
              <a:rPr lang="en-US" sz="2400" dirty="0" err="1"/>
              <a:t>danh_sách_chọn</a:t>
            </a:r>
            <a:endParaRPr lang="en-US" sz="2400" dirty="0"/>
          </a:p>
          <a:p>
            <a:pPr lvl="2">
              <a:buNone/>
            </a:pPr>
            <a:r>
              <a:rPr lang="en-US" sz="2400" dirty="0"/>
              <a:t>[INTO </a:t>
            </a:r>
            <a:r>
              <a:rPr lang="en-US" sz="2400" dirty="0" err="1"/>
              <a:t>tên_bảng_mới</a:t>
            </a:r>
            <a:r>
              <a:rPr lang="en-US" sz="2400" dirty="0"/>
              <a:t>]</a:t>
            </a:r>
          </a:p>
          <a:p>
            <a:pPr lvl="2">
              <a:buNone/>
            </a:pPr>
            <a:r>
              <a:rPr lang="en-US" sz="2400" dirty="0"/>
              <a:t>FROM	</a:t>
            </a:r>
            <a:r>
              <a:rPr lang="en-US" sz="2400" dirty="0" err="1"/>
              <a:t>danh_sách_bảng</a:t>
            </a:r>
            <a:r>
              <a:rPr lang="en-US" sz="2400" dirty="0"/>
              <a:t>/</a:t>
            </a:r>
            <a:r>
              <a:rPr lang="en-US" sz="2400" dirty="0" err="1"/>
              <a:t>khung_nhìn</a:t>
            </a:r>
            <a:r>
              <a:rPr lang="en-US" sz="2400" dirty="0"/>
              <a:t> [join…]</a:t>
            </a:r>
          </a:p>
          <a:p>
            <a:pPr lvl="2">
              <a:buNone/>
            </a:pPr>
            <a:r>
              <a:rPr lang="en-US" sz="2400" dirty="0"/>
              <a:t>[WHERE	</a:t>
            </a:r>
            <a:r>
              <a:rPr lang="en-US" sz="2400" dirty="0" err="1"/>
              <a:t>điều_kiện</a:t>
            </a:r>
            <a:r>
              <a:rPr lang="en-US" sz="2400" dirty="0"/>
              <a:t> </a:t>
            </a:r>
            <a:r>
              <a:rPr lang="en-US" sz="2400" dirty="0" err="1"/>
              <a:t>lọc</a:t>
            </a:r>
            <a:r>
              <a:rPr lang="en-US" sz="2400" dirty="0"/>
              <a:t>]</a:t>
            </a:r>
          </a:p>
          <a:p>
            <a:pPr lvl="2">
              <a:buNone/>
            </a:pPr>
            <a:r>
              <a:rPr lang="en-US" sz="2400" dirty="0"/>
              <a:t>[GROUP BY	</a:t>
            </a:r>
            <a:r>
              <a:rPr lang="en-US" sz="2400" dirty="0" err="1"/>
              <a:t>danh_sách_cột</a:t>
            </a:r>
            <a:r>
              <a:rPr lang="en-US" sz="2400" dirty="0"/>
              <a:t>]</a:t>
            </a:r>
          </a:p>
          <a:p>
            <a:pPr lvl="2">
              <a:buNone/>
            </a:pPr>
            <a:r>
              <a:rPr lang="en-US" sz="2400" dirty="0"/>
              <a:t>[HAVING </a:t>
            </a:r>
            <a:r>
              <a:rPr lang="en-US" sz="2400" dirty="0" err="1"/>
              <a:t>điều_kiện_nhóm</a:t>
            </a:r>
            <a:r>
              <a:rPr lang="en-US" sz="2400" dirty="0"/>
              <a:t>]</a:t>
            </a:r>
          </a:p>
          <a:p>
            <a:pPr lvl="2">
              <a:buNone/>
            </a:pPr>
            <a:r>
              <a:rPr lang="en-US" sz="2400" dirty="0"/>
              <a:t>[ORDER BY	</a:t>
            </a:r>
            <a:r>
              <a:rPr lang="en-US" sz="2400" dirty="0" err="1"/>
              <a:t>cột_sắp_xếp</a:t>
            </a:r>
            <a:r>
              <a:rPr lang="en-US" sz="2400" dirty="0"/>
              <a:t>]</a:t>
            </a:r>
          </a:p>
        </p:txBody>
      </p:sp>
      <p:sp>
        <p:nvSpPr>
          <p:cNvPr id="4" name="Date Placeholder 3">
            <a:extLst>
              <a:ext uri="{FF2B5EF4-FFF2-40B4-BE49-F238E27FC236}">
                <a16:creationId xmlns="" xmlns:a16="http://schemas.microsoft.com/office/drawing/2014/main" id="{8E6308B1-820C-435E-B649-C547B804077D}"/>
              </a:ext>
            </a:extLst>
          </p:cNvPr>
          <p:cNvSpPr>
            <a:spLocks noGrp="1"/>
          </p:cNvSpPr>
          <p:nvPr>
            <p:ph type="dt" sz="half" idx="10"/>
          </p:nvPr>
        </p:nvSpPr>
        <p:spPr/>
        <p:txBody>
          <a:bodyPr/>
          <a:lstStyle/>
          <a:p>
            <a:fld id="{4D202ABA-0031-4D61-A041-186C665429FE}" type="datetime1">
              <a:rPr lang="en-US" smtClean="0"/>
              <a:t>2/15/2023</a:t>
            </a:fld>
            <a:endParaRPr lang="en-US"/>
          </a:p>
        </p:txBody>
      </p:sp>
      <p:sp>
        <p:nvSpPr>
          <p:cNvPr id="5" name="Footer Placeholder 4">
            <a:extLst>
              <a:ext uri="{FF2B5EF4-FFF2-40B4-BE49-F238E27FC236}">
                <a16:creationId xmlns="" xmlns:a16="http://schemas.microsoft.com/office/drawing/2014/main" id="{E621F310-3132-4746-A719-CA455AF1858A}"/>
              </a:ext>
            </a:extLst>
          </p:cNvPr>
          <p:cNvSpPr>
            <a:spLocks noGrp="1"/>
          </p:cNvSpPr>
          <p:nvPr>
            <p:ph type="ftr" sz="quarter" idx="11"/>
          </p:nvPr>
        </p:nvSpPr>
        <p:spPr/>
        <p:txBody>
          <a:bodyPr/>
          <a:lstStyle/>
          <a:p>
            <a:r>
              <a:rPr lang="en-US"/>
              <a:t>Khoa Công nghệ Thông tin - UTEHY</a:t>
            </a:r>
          </a:p>
        </p:txBody>
      </p:sp>
      <p:sp>
        <p:nvSpPr>
          <p:cNvPr id="6" name="Slide Number Placeholder 5">
            <a:extLst>
              <a:ext uri="{FF2B5EF4-FFF2-40B4-BE49-F238E27FC236}">
                <a16:creationId xmlns="" xmlns:a16="http://schemas.microsoft.com/office/drawing/2014/main" id="{D85EFC56-2D62-407C-A1EE-4DE071D9FA88}"/>
              </a:ext>
            </a:extLst>
          </p:cNvPr>
          <p:cNvSpPr>
            <a:spLocks noGrp="1"/>
          </p:cNvSpPr>
          <p:nvPr>
            <p:ph type="sldNum" sz="quarter" idx="12"/>
          </p:nvPr>
        </p:nvSpPr>
        <p:spPr/>
        <p:txBody>
          <a:bodyPr/>
          <a:lstStyle/>
          <a:p>
            <a:fld id="{F4E32468-D4D3-45A6-A508-7622D5375F4E}" type="slidenum">
              <a:rPr lang="en-US" smtClean="0"/>
              <a:pPr/>
              <a:t>37</a:t>
            </a:fld>
            <a:endParaRPr lang="en-US"/>
          </a:p>
        </p:txBody>
      </p:sp>
    </p:spTree>
    <p:extLst>
      <p:ext uri="{BB962C8B-B14F-4D97-AF65-F5344CB8AC3E}">
        <p14:creationId xmlns:p14="http://schemas.microsoft.com/office/powerpoint/2010/main" val="3289281248"/>
      </p:ext>
    </p:extLst>
  </p:cSld>
  <p:clrMapOvr>
    <a:masterClrMapping/>
  </p:clrMapOvr>
  <p:transition spd="slow">
    <p:randomBa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6D4C4F9-E1E2-41D2-8ACC-CAFCF150F222}"/>
              </a:ext>
            </a:extLst>
          </p:cNvPr>
          <p:cNvSpPr>
            <a:spLocks noGrp="1"/>
          </p:cNvSpPr>
          <p:nvPr>
            <p:ph type="title"/>
          </p:nvPr>
        </p:nvSpPr>
        <p:spPr/>
        <p:txBody>
          <a:bodyPr>
            <a:normAutofit fontScale="90000"/>
          </a:bodyPr>
          <a:lstStyle/>
          <a:p>
            <a:r>
              <a:rPr lang="en-US" dirty="0"/>
              <a:t>5. </a:t>
            </a:r>
            <a:r>
              <a:rPr lang="en-US" dirty="0" err="1"/>
              <a:t>Thống</a:t>
            </a:r>
            <a:r>
              <a:rPr lang="en-US" dirty="0"/>
              <a:t> </a:t>
            </a:r>
            <a:r>
              <a:rPr lang="en-US" dirty="0" err="1"/>
              <a:t>kê</a:t>
            </a:r>
            <a:r>
              <a:rPr lang="en-US" dirty="0"/>
              <a:t>, </a:t>
            </a:r>
            <a:r>
              <a:rPr lang="en-US" dirty="0" err="1"/>
              <a:t>phân</a:t>
            </a:r>
            <a:r>
              <a:rPr lang="en-US" dirty="0"/>
              <a:t> </a:t>
            </a:r>
            <a:r>
              <a:rPr lang="en-US" dirty="0" err="1"/>
              <a:t>hạng</a:t>
            </a:r>
            <a:r>
              <a:rPr lang="en-US" dirty="0"/>
              <a:t> </a:t>
            </a:r>
            <a:r>
              <a:rPr lang="en-US" dirty="0" err="1"/>
              <a:t>dữ</a:t>
            </a:r>
            <a:r>
              <a:rPr lang="en-US" dirty="0"/>
              <a:t> </a:t>
            </a:r>
            <a:r>
              <a:rPr lang="en-US" dirty="0" err="1"/>
              <a:t>liệu</a:t>
            </a:r>
            <a:r>
              <a:rPr lang="en-US" dirty="0"/>
              <a:t>, </a:t>
            </a:r>
            <a:r>
              <a:rPr lang="en-US" dirty="0" err="1"/>
              <a:t>một</a:t>
            </a:r>
            <a:r>
              <a:rPr lang="en-US" dirty="0"/>
              <a:t> </a:t>
            </a:r>
            <a:r>
              <a:rPr lang="en-US" dirty="0" err="1"/>
              <a:t>số</a:t>
            </a:r>
            <a:r>
              <a:rPr lang="en-US" dirty="0"/>
              <a:t> </a:t>
            </a:r>
            <a:r>
              <a:rPr lang="en-US" dirty="0" err="1"/>
              <a:t>hàm</a:t>
            </a:r>
            <a:r>
              <a:rPr lang="en-US" dirty="0"/>
              <a:t> c</a:t>
            </a:r>
            <a:r>
              <a:rPr lang="vi-VN" dirty="0"/>
              <a:t>ơ</a:t>
            </a:r>
            <a:r>
              <a:rPr lang="en-US" dirty="0"/>
              <a:t> </a:t>
            </a:r>
            <a:r>
              <a:rPr lang="en-US" dirty="0" err="1"/>
              <a:t>bản</a:t>
            </a:r>
            <a:endParaRPr lang="en-US" dirty="0"/>
          </a:p>
        </p:txBody>
      </p:sp>
      <p:sp>
        <p:nvSpPr>
          <p:cNvPr id="7" name="Text Placeholder 6">
            <a:extLst>
              <a:ext uri="{FF2B5EF4-FFF2-40B4-BE49-F238E27FC236}">
                <a16:creationId xmlns="" xmlns:a16="http://schemas.microsoft.com/office/drawing/2014/main" id="{351AD8B4-4AB5-4536-A0DE-EDAF5594FC55}"/>
              </a:ext>
            </a:extLst>
          </p:cNvPr>
          <p:cNvSpPr>
            <a:spLocks noGrp="1"/>
          </p:cNvSpPr>
          <p:nvPr>
            <p:ph type="body" idx="1"/>
          </p:nvPr>
        </p:nvSpPr>
        <p:spPr>
          <a:xfrm>
            <a:off x="457200" y="762001"/>
            <a:ext cx="2819400" cy="609599"/>
          </a:xfrm>
        </p:spPr>
        <p:txBody>
          <a:bodyPr>
            <a:normAutofit/>
          </a:bodyPr>
          <a:lstStyle/>
          <a:p>
            <a:r>
              <a:rPr lang="en-US" dirty="0" err="1"/>
              <a:t>Thống</a:t>
            </a:r>
            <a:r>
              <a:rPr lang="en-US" dirty="0"/>
              <a:t> </a:t>
            </a:r>
            <a:r>
              <a:rPr lang="en-US" dirty="0" err="1"/>
              <a:t>kê</a:t>
            </a:r>
            <a:r>
              <a:rPr lang="en-US" dirty="0"/>
              <a:t> </a:t>
            </a:r>
            <a:r>
              <a:rPr lang="en-US" dirty="0" err="1"/>
              <a:t>dữ</a:t>
            </a:r>
            <a:r>
              <a:rPr lang="en-US" dirty="0"/>
              <a:t> </a:t>
            </a:r>
            <a:r>
              <a:rPr lang="en-US" dirty="0" err="1"/>
              <a:t>liệu</a:t>
            </a:r>
            <a:endParaRPr lang="en-US" dirty="0"/>
          </a:p>
        </p:txBody>
      </p:sp>
      <p:sp>
        <p:nvSpPr>
          <p:cNvPr id="8" name="Content Placeholder 7">
            <a:extLst>
              <a:ext uri="{FF2B5EF4-FFF2-40B4-BE49-F238E27FC236}">
                <a16:creationId xmlns="" xmlns:a16="http://schemas.microsoft.com/office/drawing/2014/main" id="{6B6389C8-1E6A-4C83-BC51-02ED938B9AC6}"/>
              </a:ext>
            </a:extLst>
          </p:cNvPr>
          <p:cNvSpPr>
            <a:spLocks noGrp="1"/>
          </p:cNvSpPr>
          <p:nvPr>
            <p:ph sz="half" idx="2"/>
          </p:nvPr>
        </p:nvSpPr>
        <p:spPr>
          <a:xfrm>
            <a:off x="457200" y="2057400"/>
            <a:ext cx="8077200" cy="4267200"/>
          </a:xfrm>
        </p:spPr>
        <p:txBody>
          <a:bodyPr>
            <a:normAutofit/>
          </a:bodyPr>
          <a:lstStyle/>
          <a:p>
            <a:pPr marL="0" indent="0">
              <a:buNone/>
            </a:pPr>
            <a:r>
              <a:rPr lang="en-US" dirty="0"/>
              <a:t>SELECT AVG(diemL1) FROM </a:t>
            </a:r>
            <a:r>
              <a:rPr lang="en-US" dirty="0" err="1"/>
              <a:t>bangDiem</a:t>
            </a:r>
            <a:endParaRPr lang="en-US" dirty="0"/>
          </a:p>
          <a:p>
            <a:pPr marL="0" indent="0">
              <a:buNone/>
            </a:pPr>
            <a:r>
              <a:rPr lang="en-US" dirty="0"/>
              <a:t>=&gt; </a:t>
            </a:r>
            <a:r>
              <a:rPr lang="en-US" dirty="0" err="1"/>
              <a:t>Kết</a:t>
            </a:r>
            <a:r>
              <a:rPr lang="en-US" dirty="0"/>
              <a:t> </a:t>
            </a:r>
            <a:r>
              <a:rPr lang="en-US" dirty="0" err="1"/>
              <a:t>quả</a:t>
            </a:r>
            <a:r>
              <a:rPr lang="en-US" dirty="0"/>
              <a:t> </a:t>
            </a:r>
            <a:r>
              <a:rPr lang="en-US" dirty="0" err="1"/>
              <a:t>trả</a:t>
            </a:r>
            <a:r>
              <a:rPr lang="en-US" dirty="0"/>
              <a:t> </a:t>
            </a:r>
            <a:r>
              <a:rPr lang="en-US" dirty="0" err="1"/>
              <a:t>về</a:t>
            </a:r>
            <a:r>
              <a:rPr lang="en-US" dirty="0"/>
              <a:t>?</a:t>
            </a:r>
          </a:p>
        </p:txBody>
      </p:sp>
      <p:sp>
        <p:nvSpPr>
          <p:cNvPr id="4" name="Date Placeholder 3">
            <a:extLst>
              <a:ext uri="{FF2B5EF4-FFF2-40B4-BE49-F238E27FC236}">
                <a16:creationId xmlns="" xmlns:a16="http://schemas.microsoft.com/office/drawing/2014/main" id="{8E6308B1-820C-435E-B649-C547B804077D}"/>
              </a:ext>
            </a:extLst>
          </p:cNvPr>
          <p:cNvSpPr>
            <a:spLocks noGrp="1"/>
          </p:cNvSpPr>
          <p:nvPr>
            <p:ph type="dt" sz="half" idx="10"/>
          </p:nvPr>
        </p:nvSpPr>
        <p:spPr/>
        <p:txBody>
          <a:bodyPr/>
          <a:lstStyle/>
          <a:p>
            <a:fld id="{4D202ABA-0031-4D61-A041-186C665429FE}" type="datetime1">
              <a:rPr lang="en-US" smtClean="0"/>
              <a:t>2/15/2023</a:t>
            </a:fld>
            <a:endParaRPr lang="en-US"/>
          </a:p>
        </p:txBody>
      </p:sp>
      <p:sp>
        <p:nvSpPr>
          <p:cNvPr id="5" name="Footer Placeholder 4">
            <a:extLst>
              <a:ext uri="{FF2B5EF4-FFF2-40B4-BE49-F238E27FC236}">
                <a16:creationId xmlns="" xmlns:a16="http://schemas.microsoft.com/office/drawing/2014/main" id="{E621F310-3132-4746-A719-CA455AF1858A}"/>
              </a:ext>
            </a:extLst>
          </p:cNvPr>
          <p:cNvSpPr>
            <a:spLocks noGrp="1"/>
          </p:cNvSpPr>
          <p:nvPr>
            <p:ph type="ftr" sz="quarter" idx="11"/>
          </p:nvPr>
        </p:nvSpPr>
        <p:spPr/>
        <p:txBody>
          <a:bodyPr/>
          <a:lstStyle/>
          <a:p>
            <a:r>
              <a:rPr lang="en-US"/>
              <a:t>Khoa Công nghệ Thông tin - UTEHY</a:t>
            </a:r>
          </a:p>
        </p:txBody>
      </p:sp>
      <p:sp>
        <p:nvSpPr>
          <p:cNvPr id="6" name="Slide Number Placeholder 5">
            <a:extLst>
              <a:ext uri="{FF2B5EF4-FFF2-40B4-BE49-F238E27FC236}">
                <a16:creationId xmlns="" xmlns:a16="http://schemas.microsoft.com/office/drawing/2014/main" id="{D85EFC56-2D62-407C-A1EE-4DE071D9FA88}"/>
              </a:ext>
            </a:extLst>
          </p:cNvPr>
          <p:cNvSpPr>
            <a:spLocks noGrp="1"/>
          </p:cNvSpPr>
          <p:nvPr>
            <p:ph type="sldNum" sz="quarter" idx="12"/>
          </p:nvPr>
        </p:nvSpPr>
        <p:spPr/>
        <p:txBody>
          <a:bodyPr/>
          <a:lstStyle/>
          <a:p>
            <a:fld id="{F4E32468-D4D3-45A6-A508-7622D5375F4E}" type="slidenum">
              <a:rPr lang="en-US" smtClean="0"/>
              <a:pPr/>
              <a:t>38</a:t>
            </a:fld>
            <a:endParaRPr lang="en-US"/>
          </a:p>
        </p:txBody>
      </p:sp>
    </p:spTree>
    <p:extLst>
      <p:ext uri="{BB962C8B-B14F-4D97-AF65-F5344CB8AC3E}">
        <p14:creationId xmlns:p14="http://schemas.microsoft.com/office/powerpoint/2010/main" val="803756098"/>
      </p:ext>
    </p:extLst>
  </p:cSld>
  <p:clrMapOvr>
    <a:masterClrMapping/>
  </p:clrMapOvr>
  <p:transition spd="slow">
    <p:randomBar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6D4C4F9-E1E2-41D2-8ACC-CAFCF150F222}"/>
              </a:ext>
            </a:extLst>
          </p:cNvPr>
          <p:cNvSpPr>
            <a:spLocks noGrp="1"/>
          </p:cNvSpPr>
          <p:nvPr>
            <p:ph type="title"/>
          </p:nvPr>
        </p:nvSpPr>
        <p:spPr/>
        <p:txBody>
          <a:bodyPr>
            <a:normAutofit fontScale="90000"/>
          </a:bodyPr>
          <a:lstStyle/>
          <a:p>
            <a:r>
              <a:rPr lang="en-US" dirty="0"/>
              <a:t>5. </a:t>
            </a:r>
            <a:r>
              <a:rPr lang="en-US" dirty="0" err="1"/>
              <a:t>Thống</a:t>
            </a:r>
            <a:r>
              <a:rPr lang="en-US" dirty="0"/>
              <a:t> </a:t>
            </a:r>
            <a:r>
              <a:rPr lang="en-US" dirty="0" err="1"/>
              <a:t>kê</a:t>
            </a:r>
            <a:r>
              <a:rPr lang="en-US" dirty="0"/>
              <a:t>, </a:t>
            </a:r>
            <a:r>
              <a:rPr lang="en-US" dirty="0" err="1"/>
              <a:t>phân</a:t>
            </a:r>
            <a:r>
              <a:rPr lang="en-US" dirty="0"/>
              <a:t> </a:t>
            </a:r>
            <a:r>
              <a:rPr lang="en-US" dirty="0" err="1"/>
              <a:t>hạng</a:t>
            </a:r>
            <a:r>
              <a:rPr lang="en-US" dirty="0"/>
              <a:t> </a:t>
            </a:r>
            <a:r>
              <a:rPr lang="en-US" dirty="0" err="1"/>
              <a:t>dữ</a:t>
            </a:r>
            <a:r>
              <a:rPr lang="en-US" dirty="0"/>
              <a:t> </a:t>
            </a:r>
            <a:r>
              <a:rPr lang="en-US" dirty="0" err="1"/>
              <a:t>liệu</a:t>
            </a:r>
            <a:r>
              <a:rPr lang="en-US" dirty="0"/>
              <a:t>, </a:t>
            </a:r>
            <a:r>
              <a:rPr lang="en-US" dirty="0" err="1"/>
              <a:t>một</a:t>
            </a:r>
            <a:r>
              <a:rPr lang="en-US" dirty="0"/>
              <a:t> </a:t>
            </a:r>
            <a:r>
              <a:rPr lang="en-US" dirty="0" err="1"/>
              <a:t>số</a:t>
            </a:r>
            <a:r>
              <a:rPr lang="en-US" dirty="0"/>
              <a:t> </a:t>
            </a:r>
            <a:r>
              <a:rPr lang="en-US" dirty="0" err="1"/>
              <a:t>hàm</a:t>
            </a:r>
            <a:r>
              <a:rPr lang="en-US" dirty="0"/>
              <a:t> c</a:t>
            </a:r>
            <a:r>
              <a:rPr lang="vi-VN" dirty="0"/>
              <a:t>ơ</a:t>
            </a:r>
            <a:r>
              <a:rPr lang="en-US" dirty="0"/>
              <a:t> </a:t>
            </a:r>
            <a:r>
              <a:rPr lang="en-US" dirty="0" err="1"/>
              <a:t>bản</a:t>
            </a:r>
            <a:endParaRPr lang="en-US" dirty="0"/>
          </a:p>
        </p:txBody>
      </p:sp>
      <p:sp>
        <p:nvSpPr>
          <p:cNvPr id="7" name="Text Placeholder 6">
            <a:extLst>
              <a:ext uri="{FF2B5EF4-FFF2-40B4-BE49-F238E27FC236}">
                <a16:creationId xmlns="" xmlns:a16="http://schemas.microsoft.com/office/drawing/2014/main" id="{351AD8B4-4AB5-4536-A0DE-EDAF5594FC55}"/>
              </a:ext>
            </a:extLst>
          </p:cNvPr>
          <p:cNvSpPr>
            <a:spLocks noGrp="1"/>
          </p:cNvSpPr>
          <p:nvPr>
            <p:ph type="body" idx="1"/>
          </p:nvPr>
        </p:nvSpPr>
        <p:spPr>
          <a:xfrm>
            <a:off x="457200" y="762001"/>
            <a:ext cx="2819400" cy="609599"/>
          </a:xfrm>
        </p:spPr>
        <p:txBody>
          <a:bodyPr>
            <a:normAutofit/>
          </a:bodyPr>
          <a:lstStyle/>
          <a:p>
            <a:r>
              <a:rPr lang="en-US" dirty="0" err="1"/>
              <a:t>Thống</a:t>
            </a:r>
            <a:r>
              <a:rPr lang="en-US" dirty="0"/>
              <a:t> </a:t>
            </a:r>
            <a:r>
              <a:rPr lang="en-US" dirty="0" err="1"/>
              <a:t>kê</a:t>
            </a:r>
            <a:r>
              <a:rPr lang="en-US" dirty="0"/>
              <a:t> </a:t>
            </a:r>
            <a:r>
              <a:rPr lang="en-US" dirty="0" err="1"/>
              <a:t>dữ</a:t>
            </a:r>
            <a:r>
              <a:rPr lang="en-US" dirty="0"/>
              <a:t> </a:t>
            </a:r>
            <a:r>
              <a:rPr lang="en-US" dirty="0" err="1"/>
              <a:t>liệu</a:t>
            </a:r>
            <a:endParaRPr lang="en-US" dirty="0"/>
          </a:p>
        </p:txBody>
      </p:sp>
      <p:sp>
        <p:nvSpPr>
          <p:cNvPr id="8" name="Content Placeholder 7">
            <a:extLst>
              <a:ext uri="{FF2B5EF4-FFF2-40B4-BE49-F238E27FC236}">
                <a16:creationId xmlns="" xmlns:a16="http://schemas.microsoft.com/office/drawing/2014/main" id="{6B6389C8-1E6A-4C83-BC51-02ED938B9AC6}"/>
              </a:ext>
            </a:extLst>
          </p:cNvPr>
          <p:cNvSpPr>
            <a:spLocks noGrp="1"/>
          </p:cNvSpPr>
          <p:nvPr>
            <p:ph sz="half" idx="2"/>
          </p:nvPr>
        </p:nvSpPr>
        <p:spPr>
          <a:xfrm>
            <a:off x="457200" y="1447800"/>
            <a:ext cx="8077200" cy="4876800"/>
          </a:xfrm>
        </p:spPr>
        <p:txBody>
          <a:bodyPr>
            <a:normAutofit/>
          </a:bodyPr>
          <a:lstStyle/>
          <a:p>
            <a:pPr marL="0" indent="0">
              <a:spcBef>
                <a:spcPts val="600"/>
              </a:spcBef>
              <a:spcAft>
                <a:spcPts val="600"/>
              </a:spcAft>
              <a:buNone/>
            </a:pPr>
            <a:r>
              <a:rPr lang="en-US" dirty="0"/>
              <a:t>SELECT </a:t>
            </a:r>
          </a:p>
          <a:p>
            <a:pPr marL="0" indent="0">
              <a:spcBef>
                <a:spcPts val="600"/>
              </a:spcBef>
              <a:spcAft>
                <a:spcPts val="600"/>
              </a:spcAft>
              <a:buNone/>
            </a:pPr>
            <a:r>
              <a:rPr lang="en-US" dirty="0"/>
              <a:t>MAX(YEAR(GETDATE())-YEAR(</a:t>
            </a:r>
            <a:r>
              <a:rPr lang="en-US" dirty="0" err="1"/>
              <a:t>ngaysinh</a:t>
            </a:r>
            <a:r>
              <a:rPr lang="en-US" dirty="0"/>
              <a:t>)) as [</a:t>
            </a:r>
            <a:r>
              <a:rPr lang="en-US" dirty="0" err="1"/>
              <a:t>Tuoi</a:t>
            </a:r>
            <a:r>
              <a:rPr lang="en-US" dirty="0"/>
              <a:t> max], </a:t>
            </a:r>
          </a:p>
          <a:p>
            <a:pPr marL="0" indent="0">
              <a:spcBef>
                <a:spcPts val="600"/>
              </a:spcBef>
              <a:spcAft>
                <a:spcPts val="600"/>
              </a:spcAft>
              <a:buNone/>
            </a:pPr>
            <a:r>
              <a:rPr lang="en-US" dirty="0"/>
              <a:t>MIN(YEAR(GETDATE())-YEAR(</a:t>
            </a:r>
            <a:r>
              <a:rPr lang="en-US" dirty="0" err="1"/>
              <a:t>ngaysinh</a:t>
            </a:r>
            <a:r>
              <a:rPr lang="en-US" dirty="0"/>
              <a:t>)) as [</a:t>
            </a:r>
            <a:r>
              <a:rPr lang="en-US" dirty="0" err="1"/>
              <a:t>Tuoi</a:t>
            </a:r>
            <a:r>
              <a:rPr lang="en-US" dirty="0"/>
              <a:t> Min], </a:t>
            </a:r>
          </a:p>
          <a:p>
            <a:pPr marL="0" indent="0">
              <a:spcBef>
                <a:spcPts val="600"/>
              </a:spcBef>
              <a:spcAft>
                <a:spcPts val="600"/>
              </a:spcAft>
              <a:buNone/>
            </a:pPr>
            <a:r>
              <a:rPr lang="en-US" dirty="0"/>
              <a:t>AVG(YEAR(GETDATE())-YEAR(</a:t>
            </a:r>
            <a:r>
              <a:rPr lang="en-US" dirty="0" err="1"/>
              <a:t>ngaysinh</a:t>
            </a:r>
            <a:r>
              <a:rPr lang="en-US" dirty="0"/>
              <a:t>)) as [</a:t>
            </a:r>
            <a:r>
              <a:rPr lang="en-US" dirty="0" err="1"/>
              <a:t>Tuoi</a:t>
            </a:r>
            <a:r>
              <a:rPr lang="en-US" dirty="0"/>
              <a:t> TB] </a:t>
            </a:r>
          </a:p>
          <a:p>
            <a:pPr marL="0" indent="0">
              <a:spcBef>
                <a:spcPts val="600"/>
              </a:spcBef>
              <a:spcAft>
                <a:spcPts val="600"/>
              </a:spcAft>
              <a:buNone/>
            </a:pPr>
            <a:r>
              <a:rPr lang="vi-VN" dirty="0"/>
              <a:t>FROM sinhvien WHERE QueQuan=N'Hưng Yên‘</a:t>
            </a:r>
            <a:endParaRPr lang="en-US" dirty="0"/>
          </a:p>
          <a:p>
            <a:pPr marL="0" indent="0">
              <a:spcBef>
                <a:spcPts val="600"/>
              </a:spcBef>
              <a:spcAft>
                <a:spcPts val="600"/>
              </a:spcAft>
              <a:buNone/>
            </a:pPr>
            <a:r>
              <a:rPr lang="en-US" dirty="0"/>
              <a:t>=&gt;  </a:t>
            </a:r>
            <a:r>
              <a:rPr lang="en-US" dirty="0" err="1"/>
              <a:t>Kết</a:t>
            </a:r>
            <a:r>
              <a:rPr lang="en-US" dirty="0"/>
              <a:t> </a:t>
            </a:r>
            <a:r>
              <a:rPr lang="en-US" dirty="0" err="1"/>
              <a:t>quả</a:t>
            </a:r>
            <a:r>
              <a:rPr lang="en-US" dirty="0"/>
              <a:t> </a:t>
            </a:r>
            <a:r>
              <a:rPr lang="en-US" dirty="0" err="1"/>
              <a:t>trả</a:t>
            </a:r>
            <a:r>
              <a:rPr lang="en-US" dirty="0"/>
              <a:t> </a:t>
            </a:r>
            <a:r>
              <a:rPr lang="en-US" dirty="0" err="1"/>
              <a:t>về</a:t>
            </a:r>
            <a:r>
              <a:rPr lang="en-US" dirty="0"/>
              <a:t> </a:t>
            </a:r>
            <a:r>
              <a:rPr lang="en-US" dirty="0" err="1"/>
              <a:t>là</a:t>
            </a:r>
            <a:r>
              <a:rPr lang="en-US" dirty="0"/>
              <a:t> </a:t>
            </a:r>
            <a:r>
              <a:rPr lang="vi-VN" dirty="0"/>
              <a:t> tuổi lớn nhất, tuổi nhỏ nhất và độ tuổi trung bình của tất cả  các sinh viên sinh tại Hưng Yên: </a:t>
            </a:r>
            <a:r>
              <a:rPr lang="en-US" dirty="0"/>
              <a:t> </a:t>
            </a:r>
          </a:p>
        </p:txBody>
      </p:sp>
      <p:sp>
        <p:nvSpPr>
          <p:cNvPr id="4" name="Date Placeholder 3">
            <a:extLst>
              <a:ext uri="{FF2B5EF4-FFF2-40B4-BE49-F238E27FC236}">
                <a16:creationId xmlns="" xmlns:a16="http://schemas.microsoft.com/office/drawing/2014/main" id="{8E6308B1-820C-435E-B649-C547B804077D}"/>
              </a:ext>
            </a:extLst>
          </p:cNvPr>
          <p:cNvSpPr>
            <a:spLocks noGrp="1"/>
          </p:cNvSpPr>
          <p:nvPr>
            <p:ph type="dt" sz="half" idx="10"/>
          </p:nvPr>
        </p:nvSpPr>
        <p:spPr/>
        <p:txBody>
          <a:bodyPr/>
          <a:lstStyle/>
          <a:p>
            <a:fld id="{4D202ABA-0031-4D61-A041-186C665429FE}" type="datetime1">
              <a:rPr lang="en-US" smtClean="0"/>
              <a:t>2/15/2023</a:t>
            </a:fld>
            <a:endParaRPr lang="en-US"/>
          </a:p>
        </p:txBody>
      </p:sp>
      <p:sp>
        <p:nvSpPr>
          <p:cNvPr id="5" name="Footer Placeholder 4">
            <a:extLst>
              <a:ext uri="{FF2B5EF4-FFF2-40B4-BE49-F238E27FC236}">
                <a16:creationId xmlns="" xmlns:a16="http://schemas.microsoft.com/office/drawing/2014/main" id="{E621F310-3132-4746-A719-CA455AF1858A}"/>
              </a:ext>
            </a:extLst>
          </p:cNvPr>
          <p:cNvSpPr>
            <a:spLocks noGrp="1"/>
          </p:cNvSpPr>
          <p:nvPr>
            <p:ph type="ftr" sz="quarter" idx="11"/>
          </p:nvPr>
        </p:nvSpPr>
        <p:spPr/>
        <p:txBody>
          <a:bodyPr/>
          <a:lstStyle/>
          <a:p>
            <a:r>
              <a:rPr lang="en-US"/>
              <a:t>Khoa Công nghệ Thông tin - UTEHY</a:t>
            </a:r>
          </a:p>
        </p:txBody>
      </p:sp>
      <p:sp>
        <p:nvSpPr>
          <p:cNvPr id="6" name="Slide Number Placeholder 5">
            <a:extLst>
              <a:ext uri="{FF2B5EF4-FFF2-40B4-BE49-F238E27FC236}">
                <a16:creationId xmlns="" xmlns:a16="http://schemas.microsoft.com/office/drawing/2014/main" id="{D85EFC56-2D62-407C-A1EE-4DE071D9FA88}"/>
              </a:ext>
            </a:extLst>
          </p:cNvPr>
          <p:cNvSpPr>
            <a:spLocks noGrp="1"/>
          </p:cNvSpPr>
          <p:nvPr>
            <p:ph type="sldNum" sz="quarter" idx="12"/>
          </p:nvPr>
        </p:nvSpPr>
        <p:spPr/>
        <p:txBody>
          <a:bodyPr/>
          <a:lstStyle/>
          <a:p>
            <a:fld id="{F4E32468-D4D3-45A6-A508-7622D5375F4E}" type="slidenum">
              <a:rPr lang="en-US" smtClean="0"/>
              <a:pPr/>
              <a:t>39</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599" y="5031581"/>
            <a:ext cx="2809693" cy="1062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6444197"/>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A61A77F4-A088-44A4-B76E-9FC8C029973E}"/>
              </a:ext>
            </a:extLst>
          </p:cNvPr>
          <p:cNvSpPr>
            <a:spLocks noGrp="1"/>
          </p:cNvSpPr>
          <p:nvPr>
            <p:ph type="title"/>
          </p:nvPr>
        </p:nvSpPr>
        <p:spPr/>
        <p:txBody>
          <a:bodyPr/>
          <a:lstStyle/>
          <a:p>
            <a:r>
              <a:rPr lang="en-US"/>
              <a:t>Nội dung</a:t>
            </a:r>
          </a:p>
        </p:txBody>
      </p:sp>
      <p:sp>
        <p:nvSpPr>
          <p:cNvPr id="3" name="Date Placeholder 2">
            <a:extLst>
              <a:ext uri="{FF2B5EF4-FFF2-40B4-BE49-F238E27FC236}">
                <a16:creationId xmlns="" xmlns:a16="http://schemas.microsoft.com/office/drawing/2014/main" id="{80AFB4BD-BE96-45D0-B212-1B463F01D68C}"/>
              </a:ext>
            </a:extLst>
          </p:cNvPr>
          <p:cNvSpPr>
            <a:spLocks noGrp="1"/>
          </p:cNvSpPr>
          <p:nvPr>
            <p:ph type="dt" sz="half" idx="10"/>
          </p:nvPr>
        </p:nvSpPr>
        <p:spPr/>
        <p:txBody>
          <a:bodyPr/>
          <a:lstStyle/>
          <a:p>
            <a:fld id="{FCDA7CFE-D3F1-4D05-B272-66AF912AE536}" type="datetime1">
              <a:rPr lang="en-US" smtClean="0"/>
              <a:t>2/15/2023</a:t>
            </a:fld>
            <a:endParaRPr lang="en-US"/>
          </a:p>
        </p:txBody>
      </p:sp>
      <p:sp>
        <p:nvSpPr>
          <p:cNvPr id="4" name="Footer Placeholder 3">
            <a:extLst>
              <a:ext uri="{FF2B5EF4-FFF2-40B4-BE49-F238E27FC236}">
                <a16:creationId xmlns="" xmlns:a16="http://schemas.microsoft.com/office/drawing/2014/main" id="{DAF42B17-CAB3-415E-BC79-3C3927ABA89D}"/>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 xmlns:a16="http://schemas.microsoft.com/office/drawing/2014/main" id="{15B8E446-6C01-4414-8743-453C628DC75B}"/>
              </a:ext>
            </a:extLst>
          </p:cNvPr>
          <p:cNvSpPr>
            <a:spLocks noGrp="1"/>
          </p:cNvSpPr>
          <p:nvPr>
            <p:ph type="sldNum" sz="quarter" idx="12"/>
          </p:nvPr>
        </p:nvSpPr>
        <p:spPr/>
        <p:txBody>
          <a:bodyPr/>
          <a:lstStyle/>
          <a:p>
            <a:fld id="{F4E32468-D4D3-45A6-A508-7622D5375F4E}" type="slidenum">
              <a:rPr lang="en-US" smtClean="0"/>
              <a:pPr/>
              <a:t>4</a:t>
            </a:fld>
            <a:endParaRPr lang="en-US"/>
          </a:p>
        </p:txBody>
      </p:sp>
      <p:grpSp>
        <p:nvGrpSpPr>
          <p:cNvPr id="8" name="Group 25">
            <a:extLst>
              <a:ext uri="{FF2B5EF4-FFF2-40B4-BE49-F238E27FC236}">
                <a16:creationId xmlns="" xmlns:a16="http://schemas.microsoft.com/office/drawing/2014/main" id="{93B25F19-6E94-41F1-A873-2E2158D9698D}"/>
              </a:ext>
            </a:extLst>
          </p:cNvPr>
          <p:cNvGrpSpPr>
            <a:grpSpLocks/>
          </p:cNvGrpSpPr>
          <p:nvPr/>
        </p:nvGrpSpPr>
        <p:grpSpPr bwMode="auto">
          <a:xfrm>
            <a:off x="685800" y="1885950"/>
            <a:ext cx="7543800" cy="476250"/>
            <a:chOff x="762000" y="1905000"/>
            <a:chExt cx="7543800" cy="475488"/>
          </a:xfrm>
        </p:grpSpPr>
        <p:sp>
          <p:nvSpPr>
            <p:cNvPr id="9" name="Text Box 12">
              <a:extLst>
                <a:ext uri="{FF2B5EF4-FFF2-40B4-BE49-F238E27FC236}">
                  <a16:creationId xmlns="" xmlns:a16="http://schemas.microsoft.com/office/drawing/2014/main" id="{4F347C4B-3FAE-4199-8E62-5EAF5EA11EEF}"/>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rgbClr val="FF0000"/>
                  </a:solidFill>
                  <a:latin typeface="Tahoma" pitchFamily="34" charset="0"/>
                  <a:cs typeface="Tahoma" pitchFamily="34" charset="0"/>
                </a:rPr>
                <a:t>Mệnh</a:t>
              </a:r>
              <a:r>
                <a:rPr lang="en-US" sz="2000" b="1" dirty="0">
                  <a:solidFill>
                    <a:srgbClr val="FF0000"/>
                  </a:solidFill>
                  <a:latin typeface="Tahoma" pitchFamily="34" charset="0"/>
                  <a:cs typeface="Tahoma" pitchFamily="34" charset="0"/>
                </a:rPr>
                <a:t> </a:t>
              </a:r>
              <a:r>
                <a:rPr lang="en-US" sz="2000" b="1" dirty="0" err="1">
                  <a:solidFill>
                    <a:srgbClr val="FF0000"/>
                  </a:solidFill>
                  <a:latin typeface="Tahoma" pitchFamily="34" charset="0"/>
                  <a:cs typeface="Tahoma" pitchFamily="34" charset="0"/>
                </a:rPr>
                <a:t>đề</a:t>
              </a:r>
              <a:r>
                <a:rPr lang="en-US" sz="2000" b="1" dirty="0">
                  <a:solidFill>
                    <a:srgbClr val="FF0000"/>
                  </a:solidFill>
                  <a:latin typeface="Tahoma" pitchFamily="34" charset="0"/>
                  <a:cs typeface="Tahoma" pitchFamily="34" charset="0"/>
                </a:rPr>
                <a:t> Top</a:t>
              </a:r>
            </a:p>
          </p:txBody>
        </p:sp>
        <p:grpSp>
          <p:nvGrpSpPr>
            <p:cNvPr id="10" name="Group 9">
              <a:extLst>
                <a:ext uri="{FF2B5EF4-FFF2-40B4-BE49-F238E27FC236}">
                  <a16:creationId xmlns="" xmlns:a16="http://schemas.microsoft.com/office/drawing/2014/main" id="{A106EE44-3B24-442F-8C87-1CED3685BAE9}"/>
                </a:ext>
              </a:extLst>
            </p:cNvPr>
            <p:cNvGrpSpPr>
              <a:grpSpLocks/>
            </p:cNvGrpSpPr>
            <p:nvPr/>
          </p:nvGrpSpPr>
          <p:grpSpPr bwMode="auto">
            <a:xfrm>
              <a:off x="762000" y="1905000"/>
              <a:ext cx="548640" cy="475488"/>
              <a:chOff x="1110" y="2656"/>
              <a:chExt cx="1549" cy="1351"/>
            </a:xfrm>
          </p:grpSpPr>
          <p:sp>
            <p:nvSpPr>
              <p:cNvPr id="12" name="AutoShape 4">
                <a:extLst>
                  <a:ext uri="{FF2B5EF4-FFF2-40B4-BE49-F238E27FC236}">
                    <a16:creationId xmlns="" xmlns:a16="http://schemas.microsoft.com/office/drawing/2014/main" id="{8CC2019F-AA29-4AA8-8718-BFDBED8F738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 name="AutoShape 5">
                <a:extLst>
                  <a:ext uri="{FF2B5EF4-FFF2-40B4-BE49-F238E27FC236}">
                    <a16:creationId xmlns="" xmlns:a16="http://schemas.microsoft.com/office/drawing/2014/main" id="{DD786318-CE72-4AE4-89F6-C6F3CB4D9A3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14" name="AutoShape 6">
                <a:extLst>
                  <a:ext uri="{FF2B5EF4-FFF2-40B4-BE49-F238E27FC236}">
                    <a16:creationId xmlns="" xmlns:a16="http://schemas.microsoft.com/office/drawing/2014/main" id="{2FEF7167-62C3-4E73-B9D7-21A9D07F4825}"/>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2</a:t>
                </a:r>
              </a:p>
            </p:txBody>
          </p:sp>
        </p:grpSp>
        <p:sp>
          <p:nvSpPr>
            <p:cNvPr id="11" name="Line 11">
              <a:extLst>
                <a:ext uri="{FF2B5EF4-FFF2-40B4-BE49-F238E27FC236}">
                  <a16:creationId xmlns="" xmlns:a16="http://schemas.microsoft.com/office/drawing/2014/main" id="{26A02CCD-4E87-4D79-BD13-C351B26AEFEE}"/>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5" name="Group 33">
            <a:extLst>
              <a:ext uri="{FF2B5EF4-FFF2-40B4-BE49-F238E27FC236}">
                <a16:creationId xmlns="" xmlns:a16="http://schemas.microsoft.com/office/drawing/2014/main" id="{11E33FAE-55A3-4AED-88C5-63077DCB09ED}"/>
              </a:ext>
            </a:extLst>
          </p:cNvPr>
          <p:cNvGrpSpPr>
            <a:grpSpLocks/>
          </p:cNvGrpSpPr>
          <p:nvPr/>
        </p:nvGrpSpPr>
        <p:grpSpPr bwMode="auto">
          <a:xfrm>
            <a:off x="685800" y="1219200"/>
            <a:ext cx="7543800" cy="476250"/>
            <a:chOff x="762000" y="1905000"/>
            <a:chExt cx="7543800" cy="475488"/>
          </a:xfrm>
        </p:grpSpPr>
        <p:sp>
          <p:nvSpPr>
            <p:cNvPr id="16" name="Text Box 12">
              <a:extLst>
                <a:ext uri="{FF2B5EF4-FFF2-40B4-BE49-F238E27FC236}">
                  <a16:creationId xmlns="" xmlns:a16="http://schemas.microsoft.com/office/drawing/2014/main" id="{4B348FF2-4E00-4111-A995-9787F61CC49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latin typeface="Tahoma" pitchFamily="34" charset="0"/>
                  <a:cs typeface="Tahoma" pitchFamily="34" charset="0"/>
                </a:rPr>
                <a:t>Mục tiêu bài học</a:t>
              </a:r>
            </a:p>
          </p:txBody>
        </p:sp>
        <p:grpSp>
          <p:nvGrpSpPr>
            <p:cNvPr id="17" name="Group 35">
              <a:extLst>
                <a:ext uri="{FF2B5EF4-FFF2-40B4-BE49-F238E27FC236}">
                  <a16:creationId xmlns="" xmlns:a16="http://schemas.microsoft.com/office/drawing/2014/main" id="{7F6703F7-EF00-42EC-9E28-D1BB52BCFC71}"/>
                </a:ext>
              </a:extLst>
            </p:cNvPr>
            <p:cNvGrpSpPr>
              <a:grpSpLocks/>
            </p:cNvGrpSpPr>
            <p:nvPr/>
          </p:nvGrpSpPr>
          <p:grpSpPr bwMode="auto">
            <a:xfrm>
              <a:off x="762000" y="1905000"/>
              <a:ext cx="548640" cy="475488"/>
              <a:chOff x="1110" y="2656"/>
              <a:chExt cx="1549" cy="1351"/>
            </a:xfrm>
          </p:grpSpPr>
          <p:sp>
            <p:nvSpPr>
              <p:cNvPr id="19" name="AutoShape 4">
                <a:extLst>
                  <a:ext uri="{FF2B5EF4-FFF2-40B4-BE49-F238E27FC236}">
                    <a16:creationId xmlns="" xmlns:a16="http://schemas.microsoft.com/office/drawing/2014/main" id="{FE14254B-AC2B-408F-B4D5-4FF1E89D67B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0" name="AutoShape 5">
                <a:extLst>
                  <a:ext uri="{FF2B5EF4-FFF2-40B4-BE49-F238E27FC236}">
                    <a16:creationId xmlns="" xmlns:a16="http://schemas.microsoft.com/office/drawing/2014/main" id="{C87FA678-6CA7-43BF-9519-ACAA9C91F472}"/>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21" name="AutoShape 6">
                <a:extLst>
                  <a:ext uri="{FF2B5EF4-FFF2-40B4-BE49-F238E27FC236}">
                    <a16:creationId xmlns="" xmlns:a16="http://schemas.microsoft.com/office/drawing/2014/main" id="{41C2B006-9960-473B-920B-4637B0B9BA7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1</a:t>
                </a:r>
              </a:p>
            </p:txBody>
          </p:sp>
        </p:grpSp>
        <p:sp>
          <p:nvSpPr>
            <p:cNvPr id="18" name="Line 11">
              <a:extLst>
                <a:ext uri="{FF2B5EF4-FFF2-40B4-BE49-F238E27FC236}">
                  <a16:creationId xmlns="" xmlns:a16="http://schemas.microsoft.com/office/drawing/2014/main" id="{49BE36C3-04C4-4953-90D7-436D73C39F1A}"/>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2" name="Group 49">
            <a:extLst>
              <a:ext uri="{FF2B5EF4-FFF2-40B4-BE49-F238E27FC236}">
                <a16:creationId xmlns="" xmlns:a16="http://schemas.microsoft.com/office/drawing/2014/main" id="{8D404A38-D9AA-4356-B8F3-3B6C518669CB}"/>
              </a:ext>
            </a:extLst>
          </p:cNvPr>
          <p:cNvGrpSpPr>
            <a:grpSpLocks/>
          </p:cNvGrpSpPr>
          <p:nvPr/>
        </p:nvGrpSpPr>
        <p:grpSpPr bwMode="auto">
          <a:xfrm>
            <a:off x="685800" y="2571750"/>
            <a:ext cx="7543800" cy="476250"/>
            <a:chOff x="762000" y="1905000"/>
            <a:chExt cx="7543800" cy="475488"/>
          </a:xfrm>
        </p:grpSpPr>
        <p:sp>
          <p:nvSpPr>
            <p:cNvPr id="23" name="Text Box 12">
              <a:extLst>
                <a:ext uri="{FF2B5EF4-FFF2-40B4-BE49-F238E27FC236}">
                  <a16:creationId xmlns="" xmlns:a16="http://schemas.microsoft.com/office/drawing/2014/main" id="{826E7AEB-52E2-4BF6-93C3-6B4284F9F278}"/>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latin typeface="Tahoma" pitchFamily="34" charset="0"/>
                  <a:cs typeface="Tahoma" pitchFamily="34" charset="0"/>
                </a:rPr>
                <a:t>Các</a:t>
              </a:r>
              <a:r>
                <a:rPr lang="en-US" sz="2000" b="1" dirty="0">
                  <a:latin typeface="Tahoma" pitchFamily="34" charset="0"/>
                  <a:cs typeface="Tahoma" pitchFamily="34" charset="0"/>
                </a:rPr>
                <a:t> </a:t>
              </a:r>
              <a:r>
                <a:rPr lang="en-US" sz="2000" b="1" dirty="0" err="1">
                  <a:latin typeface="Tahoma" pitchFamily="34" charset="0"/>
                  <a:cs typeface="Tahoma" pitchFamily="34" charset="0"/>
                </a:rPr>
                <a:t>phép</a:t>
              </a:r>
              <a:r>
                <a:rPr lang="en-US" sz="2000" b="1" dirty="0">
                  <a:latin typeface="Tahoma" pitchFamily="34" charset="0"/>
                  <a:cs typeface="Tahoma" pitchFamily="34" charset="0"/>
                </a:rPr>
                <a:t> </a:t>
              </a:r>
              <a:r>
                <a:rPr lang="en-US" sz="2000" b="1" dirty="0" err="1">
                  <a:latin typeface="Tahoma" pitchFamily="34" charset="0"/>
                  <a:cs typeface="Tahoma" pitchFamily="34" charset="0"/>
                </a:rPr>
                <a:t>nối</a:t>
              </a:r>
              <a:r>
                <a:rPr lang="en-US" sz="2000" b="1" dirty="0">
                  <a:latin typeface="Tahoma" pitchFamily="34" charset="0"/>
                  <a:cs typeface="Tahoma" pitchFamily="34" charset="0"/>
                </a:rPr>
                <a:t> - </a:t>
              </a:r>
              <a:r>
                <a:rPr lang="en-US" sz="2000" b="1" dirty="0" err="1">
                  <a:latin typeface="Tahoma" pitchFamily="34" charset="0"/>
                  <a:cs typeface="Tahoma" pitchFamily="34" charset="0"/>
                </a:rPr>
                <a:t>Bảng</a:t>
              </a:r>
              <a:r>
                <a:rPr lang="en-US" sz="2000" b="1" dirty="0">
                  <a:latin typeface="Tahoma" pitchFamily="34" charset="0"/>
                  <a:cs typeface="Tahoma" pitchFamily="34" charset="0"/>
                </a:rPr>
                <a:t> </a:t>
              </a:r>
              <a:r>
                <a:rPr lang="en-US" sz="2000" b="1" dirty="0" err="1">
                  <a:latin typeface="Tahoma" pitchFamily="34" charset="0"/>
                  <a:cs typeface="Tahoma" pitchFamily="34" charset="0"/>
                </a:rPr>
                <a:t>biểu</a:t>
              </a:r>
              <a:r>
                <a:rPr lang="en-US" sz="2000" b="1" dirty="0">
                  <a:latin typeface="Tahoma" pitchFamily="34" charset="0"/>
                  <a:cs typeface="Tahoma" pitchFamily="34" charset="0"/>
                </a:rPr>
                <a:t> </a:t>
              </a:r>
              <a:r>
                <a:rPr lang="en-US" sz="2000" b="1" dirty="0" err="1">
                  <a:latin typeface="Tahoma" pitchFamily="34" charset="0"/>
                  <a:cs typeface="Tahoma" pitchFamily="34" charset="0"/>
                </a:rPr>
                <a:t>thức</a:t>
              </a:r>
              <a:r>
                <a:rPr lang="en-US" sz="2000" b="1" dirty="0">
                  <a:latin typeface="Tahoma" pitchFamily="34" charset="0"/>
                  <a:cs typeface="Tahoma" pitchFamily="34" charset="0"/>
                </a:rPr>
                <a:t> </a:t>
              </a:r>
              <a:r>
                <a:rPr lang="en-US" sz="2000" b="1" dirty="0" err="1">
                  <a:latin typeface="Tahoma" pitchFamily="34" charset="0"/>
                  <a:cs typeface="Tahoma" pitchFamily="34" charset="0"/>
                </a:rPr>
                <a:t>chung</a:t>
              </a:r>
              <a:endParaRPr lang="en-US" sz="2000" b="1" dirty="0">
                <a:latin typeface="Tahoma" pitchFamily="34" charset="0"/>
                <a:cs typeface="Tahoma" pitchFamily="34" charset="0"/>
              </a:endParaRPr>
            </a:p>
          </p:txBody>
        </p:sp>
        <p:grpSp>
          <p:nvGrpSpPr>
            <p:cNvPr id="24" name="Group 28">
              <a:extLst>
                <a:ext uri="{FF2B5EF4-FFF2-40B4-BE49-F238E27FC236}">
                  <a16:creationId xmlns="" xmlns:a16="http://schemas.microsoft.com/office/drawing/2014/main" id="{48233CC2-86EF-4F05-ADA2-3FAF2941CCD3}"/>
                </a:ext>
              </a:extLst>
            </p:cNvPr>
            <p:cNvGrpSpPr>
              <a:grpSpLocks/>
            </p:cNvGrpSpPr>
            <p:nvPr/>
          </p:nvGrpSpPr>
          <p:grpSpPr bwMode="auto">
            <a:xfrm>
              <a:off x="762000" y="1905000"/>
              <a:ext cx="548640" cy="475488"/>
              <a:chOff x="1110" y="2656"/>
              <a:chExt cx="1549" cy="1351"/>
            </a:xfrm>
          </p:grpSpPr>
          <p:sp>
            <p:nvSpPr>
              <p:cNvPr id="26" name="AutoShape 4">
                <a:extLst>
                  <a:ext uri="{FF2B5EF4-FFF2-40B4-BE49-F238E27FC236}">
                    <a16:creationId xmlns="" xmlns:a16="http://schemas.microsoft.com/office/drawing/2014/main" id="{0A8CAFC6-CE1F-4C66-BB24-F8D7CEDD4DF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7" name="AutoShape 5">
                <a:extLst>
                  <a:ext uri="{FF2B5EF4-FFF2-40B4-BE49-F238E27FC236}">
                    <a16:creationId xmlns="" xmlns:a16="http://schemas.microsoft.com/office/drawing/2014/main" id="{B62218A0-F7EE-417A-A956-9DED5423E33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28" name="AutoShape 6">
                <a:extLst>
                  <a:ext uri="{FF2B5EF4-FFF2-40B4-BE49-F238E27FC236}">
                    <a16:creationId xmlns="" xmlns:a16="http://schemas.microsoft.com/office/drawing/2014/main" id="{85B626AE-FBC7-42BA-92A0-4AC1147D5AB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3</a:t>
                </a:r>
              </a:p>
            </p:txBody>
          </p:sp>
        </p:grpSp>
        <p:sp>
          <p:nvSpPr>
            <p:cNvPr id="25" name="Line 11">
              <a:extLst>
                <a:ext uri="{FF2B5EF4-FFF2-40B4-BE49-F238E27FC236}">
                  <a16:creationId xmlns="" xmlns:a16="http://schemas.microsoft.com/office/drawing/2014/main" id="{52E9762E-6A23-4915-8C53-2AF2BA142F3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9" name="Group 70">
            <a:extLst>
              <a:ext uri="{FF2B5EF4-FFF2-40B4-BE49-F238E27FC236}">
                <a16:creationId xmlns="" xmlns:a16="http://schemas.microsoft.com/office/drawing/2014/main" id="{D8A3270F-7210-4A2F-9A6F-8A63F23DE4B0}"/>
              </a:ext>
            </a:extLst>
          </p:cNvPr>
          <p:cNvGrpSpPr>
            <a:grpSpLocks/>
          </p:cNvGrpSpPr>
          <p:nvPr/>
        </p:nvGrpSpPr>
        <p:grpSpPr bwMode="auto">
          <a:xfrm>
            <a:off x="685800" y="3257550"/>
            <a:ext cx="7543800" cy="476250"/>
            <a:chOff x="762000" y="1905000"/>
            <a:chExt cx="7543800" cy="475488"/>
          </a:xfrm>
        </p:grpSpPr>
        <p:sp>
          <p:nvSpPr>
            <p:cNvPr id="30" name="Text Box 12">
              <a:extLst>
                <a:ext uri="{FF2B5EF4-FFF2-40B4-BE49-F238E27FC236}">
                  <a16:creationId xmlns="" xmlns:a16="http://schemas.microsoft.com/office/drawing/2014/main" id="{63BC95EA-2E96-4CE0-AAE0-65D677D68164}"/>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latin typeface="Tahoma" pitchFamily="34" charset="0"/>
                  <a:cs typeface="Tahoma" pitchFamily="34" charset="0"/>
                </a:rPr>
                <a:t>Toán</a:t>
              </a:r>
              <a:r>
                <a:rPr lang="en-US" sz="2000" b="1" dirty="0">
                  <a:latin typeface="Tahoma" pitchFamily="34" charset="0"/>
                  <a:cs typeface="Tahoma" pitchFamily="34" charset="0"/>
                </a:rPr>
                <a:t> </a:t>
              </a:r>
              <a:r>
                <a:rPr lang="en-US" sz="2000" b="1" dirty="0" err="1">
                  <a:latin typeface="Tahoma" pitchFamily="34" charset="0"/>
                  <a:cs typeface="Tahoma" pitchFamily="34" charset="0"/>
                </a:rPr>
                <a:t>tử</a:t>
              </a:r>
              <a:r>
                <a:rPr lang="en-US" sz="2000" b="1" dirty="0">
                  <a:latin typeface="Tahoma" pitchFamily="34" charset="0"/>
                  <a:cs typeface="Tahoma" pitchFamily="34" charset="0"/>
                </a:rPr>
                <a:t> PIVOT, UNPIVOT, OUTPUT</a:t>
              </a:r>
            </a:p>
          </p:txBody>
        </p:sp>
        <p:grpSp>
          <p:nvGrpSpPr>
            <p:cNvPr id="31" name="Group 28">
              <a:extLst>
                <a:ext uri="{FF2B5EF4-FFF2-40B4-BE49-F238E27FC236}">
                  <a16:creationId xmlns="" xmlns:a16="http://schemas.microsoft.com/office/drawing/2014/main" id="{A2C2C134-099A-43EA-BEEC-BDF0EF3BABE8}"/>
                </a:ext>
              </a:extLst>
            </p:cNvPr>
            <p:cNvGrpSpPr>
              <a:grpSpLocks/>
            </p:cNvGrpSpPr>
            <p:nvPr/>
          </p:nvGrpSpPr>
          <p:grpSpPr bwMode="auto">
            <a:xfrm>
              <a:off x="762000" y="1905000"/>
              <a:ext cx="548640" cy="475488"/>
              <a:chOff x="1110" y="2656"/>
              <a:chExt cx="1549" cy="1351"/>
            </a:xfrm>
          </p:grpSpPr>
          <p:sp>
            <p:nvSpPr>
              <p:cNvPr id="33" name="AutoShape 4">
                <a:extLst>
                  <a:ext uri="{FF2B5EF4-FFF2-40B4-BE49-F238E27FC236}">
                    <a16:creationId xmlns="" xmlns:a16="http://schemas.microsoft.com/office/drawing/2014/main" id="{C516C8FB-BDE8-431C-8175-86673FA81ADE}"/>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4" name="AutoShape 5">
                <a:extLst>
                  <a:ext uri="{FF2B5EF4-FFF2-40B4-BE49-F238E27FC236}">
                    <a16:creationId xmlns="" xmlns:a16="http://schemas.microsoft.com/office/drawing/2014/main" id="{F6B83C26-44BC-4F0F-A959-9174CF412A16}"/>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35" name="AutoShape 6">
                <a:extLst>
                  <a:ext uri="{FF2B5EF4-FFF2-40B4-BE49-F238E27FC236}">
                    <a16:creationId xmlns="" xmlns:a16="http://schemas.microsoft.com/office/drawing/2014/main" id="{F4AF4F38-887D-4FBA-A3CF-480CBBADC00A}"/>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4</a:t>
                </a:r>
              </a:p>
            </p:txBody>
          </p:sp>
        </p:grpSp>
        <p:sp>
          <p:nvSpPr>
            <p:cNvPr id="32" name="Line 11">
              <a:extLst>
                <a:ext uri="{FF2B5EF4-FFF2-40B4-BE49-F238E27FC236}">
                  <a16:creationId xmlns="" xmlns:a16="http://schemas.microsoft.com/office/drawing/2014/main" id="{1F570808-BC30-4FEE-A70C-2468E772101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6" name="Group 70">
            <a:extLst>
              <a:ext uri="{FF2B5EF4-FFF2-40B4-BE49-F238E27FC236}">
                <a16:creationId xmlns="" xmlns:a16="http://schemas.microsoft.com/office/drawing/2014/main" id="{C541F7AE-C29D-4D83-83EC-5097576DD836}"/>
              </a:ext>
            </a:extLst>
          </p:cNvPr>
          <p:cNvGrpSpPr>
            <a:grpSpLocks/>
          </p:cNvGrpSpPr>
          <p:nvPr/>
        </p:nvGrpSpPr>
        <p:grpSpPr bwMode="auto">
          <a:xfrm>
            <a:off x="685800" y="3943350"/>
            <a:ext cx="7543800" cy="476250"/>
            <a:chOff x="762000" y="1905000"/>
            <a:chExt cx="7543800" cy="475488"/>
          </a:xfrm>
        </p:grpSpPr>
        <p:sp>
          <p:nvSpPr>
            <p:cNvPr id="37" name="Text Box 12">
              <a:extLst>
                <a:ext uri="{FF2B5EF4-FFF2-40B4-BE49-F238E27FC236}">
                  <a16:creationId xmlns="" xmlns:a16="http://schemas.microsoft.com/office/drawing/2014/main" id="{3055AA74-BACF-4700-B426-A32FB6C8904F}"/>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latin typeface="Tahoma" pitchFamily="34" charset="0"/>
                  <a:cs typeface="Tahoma" pitchFamily="34" charset="0"/>
                </a:rPr>
                <a:t>Thống</a:t>
              </a:r>
              <a:r>
                <a:rPr lang="en-US" sz="2000" b="1" dirty="0">
                  <a:latin typeface="Tahoma" pitchFamily="34" charset="0"/>
                  <a:cs typeface="Tahoma" pitchFamily="34" charset="0"/>
                </a:rPr>
                <a:t> </a:t>
              </a:r>
              <a:r>
                <a:rPr lang="en-US" sz="2000" b="1" dirty="0" err="1">
                  <a:latin typeface="Tahoma" pitchFamily="34" charset="0"/>
                  <a:cs typeface="Tahoma" pitchFamily="34" charset="0"/>
                </a:rPr>
                <a:t>kê</a:t>
              </a:r>
              <a:r>
                <a:rPr lang="en-US" sz="2000" b="1" dirty="0">
                  <a:latin typeface="Tahoma" pitchFamily="34" charset="0"/>
                  <a:cs typeface="Tahoma" pitchFamily="34" charset="0"/>
                </a:rPr>
                <a:t>, </a:t>
              </a:r>
              <a:r>
                <a:rPr lang="en-US" sz="2000" b="1" dirty="0" err="1">
                  <a:latin typeface="Tahoma" pitchFamily="34" charset="0"/>
                  <a:cs typeface="Tahoma" pitchFamily="34" charset="0"/>
                </a:rPr>
                <a:t>phân</a:t>
              </a:r>
              <a:r>
                <a:rPr lang="en-US" sz="2000" b="1" dirty="0">
                  <a:latin typeface="Tahoma" pitchFamily="34" charset="0"/>
                  <a:cs typeface="Tahoma" pitchFamily="34" charset="0"/>
                </a:rPr>
                <a:t> </a:t>
              </a:r>
              <a:r>
                <a:rPr lang="en-US" sz="2000" b="1" dirty="0" err="1">
                  <a:latin typeface="Tahoma" pitchFamily="34" charset="0"/>
                  <a:cs typeface="Tahoma" pitchFamily="34" charset="0"/>
                </a:rPr>
                <a:t>hạng</a:t>
              </a:r>
              <a:r>
                <a:rPr lang="en-US" sz="2000" b="1" dirty="0">
                  <a:latin typeface="Tahoma" pitchFamily="34" charset="0"/>
                  <a:cs typeface="Tahoma" pitchFamily="34" charset="0"/>
                </a:rPr>
                <a:t> </a:t>
              </a:r>
              <a:r>
                <a:rPr lang="en-US" sz="2000" b="1" dirty="0" err="1">
                  <a:latin typeface="Tahoma" pitchFamily="34" charset="0"/>
                  <a:cs typeface="Tahoma" pitchFamily="34" charset="0"/>
                </a:rPr>
                <a:t>dữ</a:t>
              </a:r>
              <a:r>
                <a:rPr lang="en-US" sz="2000" b="1" dirty="0">
                  <a:latin typeface="Tahoma" pitchFamily="34" charset="0"/>
                  <a:cs typeface="Tahoma" pitchFamily="34" charset="0"/>
                </a:rPr>
                <a:t> </a:t>
              </a:r>
              <a:r>
                <a:rPr lang="en-US" sz="2000" b="1" dirty="0" err="1">
                  <a:latin typeface="Tahoma" pitchFamily="34" charset="0"/>
                  <a:cs typeface="Tahoma" pitchFamily="34" charset="0"/>
                </a:rPr>
                <a:t>liệu</a:t>
              </a:r>
              <a:r>
                <a:rPr lang="en-US" sz="2000" b="1" dirty="0">
                  <a:latin typeface="Tahoma" pitchFamily="34" charset="0"/>
                  <a:cs typeface="Tahoma" pitchFamily="34" charset="0"/>
                </a:rPr>
                <a:t>, </a:t>
              </a:r>
              <a:r>
                <a:rPr lang="en-US" sz="2000" b="1" dirty="0" err="1">
                  <a:latin typeface="Tahoma" pitchFamily="34" charset="0"/>
                  <a:cs typeface="Tahoma" pitchFamily="34" charset="0"/>
                </a:rPr>
                <a:t>một</a:t>
              </a:r>
              <a:r>
                <a:rPr lang="en-US" sz="2000" b="1" dirty="0">
                  <a:latin typeface="Tahoma" pitchFamily="34" charset="0"/>
                  <a:cs typeface="Tahoma" pitchFamily="34" charset="0"/>
                </a:rPr>
                <a:t> </a:t>
              </a:r>
              <a:r>
                <a:rPr lang="en-US" sz="2000" b="1" dirty="0" err="1">
                  <a:latin typeface="Tahoma" pitchFamily="34" charset="0"/>
                  <a:cs typeface="Tahoma" pitchFamily="34" charset="0"/>
                </a:rPr>
                <a:t>số</a:t>
              </a:r>
              <a:r>
                <a:rPr lang="en-US" sz="2000" b="1" dirty="0">
                  <a:latin typeface="Tahoma" pitchFamily="34" charset="0"/>
                  <a:cs typeface="Tahoma" pitchFamily="34" charset="0"/>
                </a:rPr>
                <a:t> </a:t>
              </a:r>
              <a:r>
                <a:rPr lang="en-US" sz="2000" b="1" dirty="0" err="1">
                  <a:latin typeface="Tahoma" pitchFamily="34" charset="0"/>
                  <a:cs typeface="Tahoma" pitchFamily="34" charset="0"/>
                </a:rPr>
                <a:t>hàm</a:t>
              </a:r>
              <a:r>
                <a:rPr lang="en-US" sz="2000" b="1" dirty="0">
                  <a:latin typeface="Tahoma" pitchFamily="34" charset="0"/>
                  <a:cs typeface="Tahoma" pitchFamily="34" charset="0"/>
                </a:rPr>
                <a:t> </a:t>
              </a:r>
              <a:r>
                <a:rPr lang="en-US" sz="2000" b="1" dirty="0" err="1">
                  <a:latin typeface="Tahoma" pitchFamily="34" charset="0"/>
                  <a:cs typeface="Tahoma" pitchFamily="34" charset="0"/>
                </a:rPr>
                <a:t>cơ</a:t>
              </a:r>
              <a:r>
                <a:rPr lang="en-US" sz="2000" b="1" dirty="0">
                  <a:latin typeface="Tahoma" pitchFamily="34" charset="0"/>
                  <a:cs typeface="Tahoma" pitchFamily="34" charset="0"/>
                </a:rPr>
                <a:t> </a:t>
              </a:r>
              <a:r>
                <a:rPr lang="en-US" sz="2000" b="1" dirty="0" err="1">
                  <a:latin typeface="Tahoma" pitchFamily="34" charset="0"/>
                  <a:cs typeface="Tahoma" pitchFamily="34" charset="0"/>
                </a:rPr>
                <a:t>bản</a:t>
              </a:r>
              <a:endParaRPr lang="en-US" sz="2000" b="1" dirty="0">
                <a:latin typeface="Tahoma" pitchFamily="34" charset="0"/>
                <a:cs typeface="Tahoma" pitchFamily="34" charset="0"/>
              </a:endParaRPr>
            </a:p>
          </p:txBody>
        </p:sp>
        <p:grpSp>
          <p:nvGrpSpPr>
            <p:cNvPr id="38" name="Group 28">
              <a:extLst>
                <a:ext uri="{FF2B5EF4-FFF2-40B4-BE49-F238E27FC236}">
                  <a16:creationId xmlns="" xmlns:a16="http://schemas.microsoft.com/office/drawing/2014/main" id="{C0F60A22-058B-4285-9D88-70EDE3836F51}"/>
                </a:ext>
              </a:extLst>
            </p:cNvPr>
            <p:cNvGrpSpPr>
              <a:grpSpLocks/>
            </p:cNvGrpSpPr>
            <p:nvPr/>
          </p:nvGrpSpPr>
          <p:grpSpPr bwMode="auto">
            <a:xfrm>
              <a:off x="762000" y="1905000"/>
              <a:ext cx="548640" cy="475488"/>
              <a:chOff x="1110" y="2656"/>
              <a:chExt cx="1549" cy="1351"/>
            </a:xfrm>
          </p:grpSpPr>
          <p:sp>
            <p:nvSpPr>
              <p:cNvPr id="40" name="AutoShape 4">
                <a:extLst>
                  <a:ext uri="{FF2B5EF4-FFF2-40B4-BE49-F238E27FC236}">
                    <a16:creationId xmlns="" xmlns:a16="http://schemas.microsoft.com/office/drawing/2014/main" id="{C905FEBE-7BB0-4034-BDBF-D74B9DE456F6}"/>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1" name="AutoShape 5">
                <a:extLst>
                  <a:ext uri="{FF2B5EF4-FFF2-40B4-BE49-F238E27FC236}">
                    <a16:creationId xmlns="" xmlns:a16="http://schemas.microsoft.com/office/drawing/2014/main" id="{BDBCC363-A9B3-4DBC-9EC7-1C2BB382BB4A}"/>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42" name="AutoShape 6">
                <a:extLst>
                  <a:ext uri="{FF2B5EF4-FFF2-40B4-BE49-F238E27FC236}">
                    <a16:creationId xmlns="" xmlns:a16="http://schemas.microsoft.com/office/drawing/2014/main" id="{83B6100A-3549-4E95-9325-824EE80D269E}"/>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5</a:t>
                </a:r>
              </a:p>
            </p:txBody>
          </p:sp>
        </p:grpSp>
        <p:sp>
          <p:nvSpPr>
            <p:cNvPr id="39" name="Line 11">
              <a:extLst>
                <a:ext uri="{FF2B5EF4-FFF2-40B4-BE49-F238E27FC236}">
                  <a16:creationId xmlns="" xmlns:a16="http://schemas.microsoft.com/office/drawing/2014/main" id="{5F47E4E0-D85C-4F59-A424-CDFB1FB736C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 name="Group 70">
            <a:extLst>
              <a:ext uri="{FF2B5EF4-FFF2-40B4-BE49-F238E27FC236}">
                <a16:creationId xmlns="" xmlns:a16="http://schemas.microsoft.com/office/drawing/2014/main" id="{6E7DD59A-7148-402E-9B9F-CC42B01B0663}"/>
              </a:ext>
            </a:extLst>
          </p:cNvPr>
          <p:cNvGrpSpPr>
            <a:grpSpLocks/>
          </p:cNvGrpSpPr>
          <p:nvPr/>
        </p:nvGrpSpPr>
        <p:grpSpPr bwMode="auto">
          <a:xfrm>
            <a:off x="685800" y="4648200"/>
            <a:ext cx="7543800" cy="476250"/>
            <a:chOff x="762000" y="1905000"/>
            <a:chExt cx="7543800" cy="475488"/>
          </a:xfrm>
        </p:grpSpPr>
        <p:sp>
          <p:nvSpPr>
            <p:cNvPr id="44" name="Text Box 12">
              <a:extLst>
                <a:ext uri="{FF2B5EF4-FFF2-40B4-BE49-F238E27FC236}">
                  <a16:creationId xmlns="" xmlns:a16="http://schemas.microsoft.com/office/drawing/2014/main" id="{D7D89838-EC66-4A72-B600-8B6B03240B1C}"/>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latin typeface="Tahoma" pitchFamily="34" charset="0"/>
                  <a:cs typeface="Tahoma" pitchFamily="34" charset="0"/>
                </a:rPr>
                <a:t>Trắc nghiệm kiến thức</a:t>
              </a:r>
            </a:p>
          </p:txBody>
        </p:sp>
        <p:grpSp>
          <p:nvGrpSpPr>
            <p:cNvPr id="45" name="Group 28">
              <a:extLst>
                <a:ext uri="{FF2B5EF4-FFF2-40B4-BE49-F238E27FC236}">
                  <a16:creationId xmlns="" xmlns:a16="http://schemas.microsoft.com/office/drawing/2014/main" id="{A989228B-8D52-420B-8ED9-EB56AD1F6CE7}"/>
                </a:ext>
              </a:extLst>
            </p:cNvPr>
            <p:cNvGrpSpPr>
              <a:grpSpLocks/>
            </p:cNvGrpSpPr>
            <p:nvPr/>
          </p:nvGrpSpPr>
          <p:grpSpPr bwMode="auto">
            <a:xfrm>
              <a:off x="762000" y="1905000"/>
              <a:ext cx="548640" cy="475488"/>
              <a:chOff x="1110" y="2656"/>
              <a:chExt cx="1549" cy="1351"/>
            </a:xfrm>
          </p:grpSpPr>
          <p:sp>
            <p:nvSpPr>
              <p:cNvPr id="47" name="AutoShape 4">
                <a:extLst>
                  <a:ext uri="{FF2B5EF4-FFF2-40B4-BE49-F238E27FC236}">
                    <a16:creationId xmlns="" xmlns:a16="http://schemas.microsoft.com/office/drawing/2014/main" id="{EF7C81D2-62A1-4DE1-B973-619927A06A09}"/>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8" name="AutoShape 5">
                <a:extLst>
                  <a:ext uri="{FF2B5EF4-FFF2-40B4-BE49-F238E27FC236}">
                    <a16:creationId xmlns="" xmlns:a16="http://schemas.microsoft.com/office/drawing/2014/main" id="{3F47E9AF-49E6-4A26-9067-810CFACBF18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49" name="AutoShape 6">
                <a:extLst>
                  <a:ext uri="{FF2B5EF4-FFF2-40B4-BE49-F238E27FC236}">
                    <a16:creationId xmlns="" xmlns:a16="http://schemas.microsoft.com/office/drawing/2014/main" id="{E55DBFF0-3A2E-4D7F-A329-AE356731CF66}"/>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46" name="Line 11">
              <a:extLst>
                <a:ext uri="{FF2B5EF4-FFF2-40B4-BE49-F238E27FC236}">
                  <a16:creationId xmlns="" xmlns:a16="http://schemas.microsoft.com/office/drawing/2014/main" id="{93876918-C02B-4C41-9AC7-F4C8F327B64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0" name="Group 33">
            <a:extLst>
              <a:ext uri="{FF2B5EF4-FFF2-40B4-BE49-F238E27FC236}">
                <a16:creationId xmlns="" xmlns:a16="http://schemas.microsoft.com/office/drawing/2014/main" id="{DA537F8E-3D0C-4E9D-9558-CD83424FB14C}"/>
              </a:ext>
            </a:extLst>
          </p:cNvPr>
          <p:cNvGrpSpPr>
            <a:grpSpLocks/>
          </p:cNvGrpSpPr>
          <p:nvPr/>
        </p:nvGrpSpPr>
        <p:grpSpPr bwMode="auto">
          <a:xfrm>
            <a:off x="685800" y="5407492"/>
            <a:ext cx="7543800" cy="476250"/>
            <a:chOff x="762000" y="1905000"/>
            <a:chExt cx="7543800" cy="475488"/>
          </a:xfrm>
        </p:grpSpPr>
        <p:sp>
          <p:nvSpPr>
            <p:cNvPr id="51" name="Text Box 12">
              <a:extLst>
                <a:ext uri="{FF2B5EF4-FFF2-40B4-BE49-F238E27FC236}">
                  <a16:creationId xmlns="" xmlns:a16="http://schemas.microsoft.com/office/drawing/2014/main" id="{0D15675D-D7FC-4CF3-A7BC-E370448EBA6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latin typeface="Tahoma" pitchFamily="34" charset="0"/>
                  <a:cs typeface="Tahoma" pitchFamily="34" charset="0"/>
                </a:rPr>
                <a:t>Tổng kết bài học</a:t>
              </a:r>
            </a:p>
          </p:txBody>
        </p:sp>
        <p:grpSp>
          <p:nvGrpSpPr>
            <p:cNvPr id="52" name="Group 35">
              <a:extLst>
                <a:ext uri="{FF2B5EF4-FFF2-40B4-BE49-F238E27FC236}">
                  <a16:creationId xmlns="" xmlns:a16="http://schemas.microsoft.com/office/drawing/2014/main" id="{F206C097-BEDC-4566-BB44-C045232FDA52}"/>
                </a:ext>
              </a:extLst>
            </p:cNvPr>
            <p:cNvGrpSpPr>
              <a:grpSpLocks/>
            </p:cNvGrpSpPr>
            <p:nvPr/>
          </p:nvGrpSpPr>
          <p:grpSpPr bwMode="auto">
            <a:xfrm>
              <a:off x="762000" y="1905000"/>
              <a:ext cx="548640" cy="475488"/>
              <a:chOff x="1110" y="2656"/>
              <a:chExt cx="1549" cy="1351"/>
            </a:xfrm>
          </p:grpSpPr>
          <p:sp>
            <p:nvSpPr>
              <p:cNvPr id="54" name="AutoShape 4">
                <a:extLst>
                  <a:ext uri="{FF2B5EF4-FFF2-40B4-BE49-F238E27FC236}">
                    <a16:creationId xmlns="" xmlns:a16="http://schemas.microsoft.com/office/drawing/2014/main" id="{4BC35FEF-433D-4FFC-800D-3C355230ABD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5" name="AutoShape 5">
                <a:extLst>
                  <a:ext uri="{FF2B5EF4-FFF2-40B4-BE49-F238E27FC236}">
                    <a16:creationId xmlns="" xmlns:a16="http://schemas.microsoft.com/office/drawing/2014/main" id="{58A8DAD8-822C-43EC-913D-3B971674387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56" name="AutoShape 6">
                <a:extLst>
                  <a:ext uri="{FF2B5EF4-FFF2-40B4-BE49-F238E27FC236}">
                    <a16:creationId xmlns="" xmlns:a16="http://schemas.microsoft.com/office/drawing/2014/main" id="{A3A2B1F7-F874-4A34-9B1D-4B44696889BF}"/>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7</a:t>
                </a:r>
              </a:p>
            </p:txBody>
          </p:sp>
        </p:grpSp>
        <p:sp>
          <p:nvSpPr>
            <p:cNvPr id="53" name="Line 11">
              <a:extLst>
                <a:ext uri="{FF2B5EF4-FFF2-40B4-BE49-F238E27FC236}">
                  <a16:creationId xmlns="" xmlns:a16="http://schemas.microsoft.com/office/drawing/2014/main" id="{3FD0150E-F2C6-4ADE-B69C-FE6855BBE5D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3822588246"/>
      </p:ext>
    </p:extLst>
  </p:cSld>
  <p:clrMapOvr>
    <a:masterClrMapping/>
  </p:clrMapOvr>
  <p:transition spd="slow">
    <p:randomBar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6D4C4F9-E1E2-41D2-8ACC-CAFCF150F222}"/>
              </a:ext>
            </a:extLst>
          </p:cNvPr>
          <p:cNvSpPr>
            <a:spLocks noGrp="1"/>
          </p:cNvSpPr>
          <p:nvPr>
            <p:ph type="title"/>
          </p:nvPr>
        </p:nvSpPr>
        <p:spPr/>
        <p:txBody>
          <a:bodyPr>
            <a:normAutofit fontScale="90000"/>
          </a:bodyPr>
          <a:lstStyle/>
          <a:p>
            <a:r>
              <a:rPr lang="en-US" dirty="0"/>
              <a:t>5. </a:t>
            </a:r>
            <a:r>
              <a:rPr lang="en-US" dirty="0" err="1"/>
              <a:t>Thống</a:t>
            </a:r>
            <a:r>
              <a:rPr lang="en-US" dirty="0"/>
              <a:t> </a:t>
            </a:r>
            <a:r>
              <a:rPr lang="en-US" dirty="0" err="1"/>
              <a:t>kê</a:t>
            </a:r>
            <a:r>
              <a:rPr lang="en-US" dirty="0"/>
              <a:t>, </a:t>
            </a:r>
            <a:r>
              <a:rPr lang="en-US" dirty="0" err="1"/>
              <a:t>phân</a:t>
            </a:r>
            <a:r>
              <a:rPr lang="en-US" dirty="0"/>
              <a:t> </a:t>
            </a:r>
            <a:r>
              <a:rPr lang="en-US" dirty="0" err="1"/>
              <a:t>hạng</a:t>
            </a:r>
            <a:r>
              <a:rPr lang="en-US" dirty="0"/>
              <a:t> </a:t>
            </a:r>
            <a:r>
              <a:rPr lang="en-US" dirty="0" err="1"/>
              <a:t>dữ</a:t>
            </a:r>
            <a:r>
              <a:rPr lang="en-US" dirty="0"/>
              <a:t> </a:t>
            </a:r>
            <a:r>
              <a:rPr lang="en-US" dirty="0" err="1"/>
              <a:t>liệu</a:t>
            </a:r>
            <a:r>
              <a:rPr lang="en-US" dirty="0"/>
              <a:t>, </a:t>
            </a:r>
            <a:r>
              <a:rPr lang="en-US" dirty="0" err="1"/>
              <a:t>một</a:t>
            </a:r>
            <a:r>
              <a:rPr lang="en-US" dirty="0"/>
              <a:t> </a:t>
            </a:r>
            <a:r>
              <a:rPr lang="en-US" dirty="0" err="1"/>
              <a:t>số</a:t>
            </a:r>
            <a:r>
              <a:rPr lang="en-US" dirty="0"/>
              <a:t> </a:t>
            </a:r>
            <a:r>
              <a:rPr lang="en-US" dirty="0" err="1"/>
              <a:t>hàm</a:t>
            </a:r>
            <a:r>
              <a:rPr lang="en-US" dirty="0"/>
              <a:t> c</a:t>
            </a:r>
            <a:r>
              <a:rPr lang="vi-VN" dirty="0"/>
              <a:t>ơ</a:t>
            </a:r>
            <a:r>
              <a:rPr lang="en-US" dirty="0"/>
              <a:t> </a:t>
            </a:r>
            <a:r>
              <a:rPr lang="en-US" dirty="0" err="1"/>
              <a:t>bản</a:t>
            </a:r>
            <a:endParaRPr lang="en-US" dirty="0"/>
          </a:p>
        </p:txBody>
      </p:sp>
      <p:sp>
        <p:nvSpPr>
          <p:cNvPr id="7" name="Text Placeholder 6">
            <a:extLst>
              <a:ext uri="{FF2B5EF4-FFF2-40B4-BE49-F238E27FC236}">
                <a16:creationId xmlns="" xmlns:a16="http://schemas.microsoft.com/office/drawing/2014/main" id="{351AD8B4-4AB5-4536-A0DE-EDAF5594FC55}"/>
              </a:ext>
            </a:extLst>
          </p:cNvPr>
          <p:cNvSpPr>
            <a:spLocks noGrp="1"/>
          </p:cNvSpPr>
          <p:nvPr>
            <p:ph type="body" idx="1"/>
          </p:nvPr>
        </p:nvSpPr>
        <p:spPr>
          <a:xfrm>
            <a:off x="457200" y="762001"/>
            <a:ext cx="4038600" cy="609599"/>
          </a:xfrm>
        </p:spPr>
        <p:txBody>
          <a:bodyPr>
            <a:normAutofit/>
          </a:bodyPr>
          <a:lstStyle/>
          <a:p>
            <a:r>
              <a:rPr lang="en-US" dirty="0" err="1"/>
              <a:t>Lấy</a:t>
            </a:r>
            <a:r>
              <a:rPr lang="en-US" dirty="0"/>
              <a:t> </a:t>
            </a:r>
            <a:r>
              <a:rPr lang="en-US" dirty="0" err="1"/>
              <a:t>về</a:t>
            </a:r>
            <a:r>
              <a:rPr lang="en-US" dirty="0"/>
              <a:t> </a:t>
            </a:r>
            <a:r>
              <a:rPr lang="en-US" dirty="0" err="1"/>
              <a:t>sĩ</a:t>
            </a:r>
            <a:r>
              <a:rPr lang="en-US" dirty="0"/>
              <a:t> </a:t>
            </a:r>
            <a:r>
              <a:rPr lang="en-US" dirty="0" err="1"/>
              <a:t>số</a:t>
            </a:r>
            <a:r>
              <a:rPr lang="en-US" dirty="0"/>
              <a:t> </a:t>
            </a:r>
            <a:r>
              <a:rPr lang="en-US" dirty="0" err="1"/>
              <a:t>của</a:t>
            </a:r>
            <a:r>
              <a:rPr lang="en-US" dirty="0"/>
              <a:t> </a:t>
            </a:r>
            <a:r>
              <a:rPr lang="en-US" dirty="0" err="1"/>
              <a:t>các</a:t>
            </a:r>
            <a:r>
              <a:rPr lang="en-US" dirty="0"/>
              <a:t> </a:t>
            </a:r>
            <a:r>
              <a:rPr lang="en-US" dirty="0" err="1"/>
              <a:t>lớp</a:t>
            </a:r>
            <a:endParaRPr lang="en-US" dirty="0"/>
          </a:p>
        </p:txBody>
      </p:sp>
      <p:sp>
        <p:nvSpPr>
          <p:cNvPr id="8" name="Content Placeholder 7">
            <a:extLst>
              <a:ext uri="{FF2B5EF4-FFF2-40B4-BE49-F238E27FC236}">
                <a16:creationId xmlns="" xmlns:a16="http://schemas.microsoft.com/office/drawing/2014/main" id="{6B6389C8-1E6A-4C83-BC51-02ED938B9AC6}"/>
              </a:ext>
            </a:extLst>
          </p:cNvPr>
          <p:cNvSpPr>
            <a:spLocks noGrp="1"/>
          </p:cNvSpPr>
          <p:nvPr>
            <p:ph sz="half" idx="2"/>
          </p:nvPr>
        </p:nvSpPr>
        <p:spPr>
          <a:xfrm>
            <a:off x="457200" y="1524000"/>
            <a:ext cx="8077200" cy="4800600"/>
          </a:xfrm>
        </p:spPr>
        <p:txBody>
          <a:bodyPr>
            <a:normAutofit/>
          </a:bodyPr>
          <a:lstStyle/>
          <a:p>
            <a:pPr marL="0" indent="0">
              <a:buNone/>
            </a:pPr>
            <a:r>
              <a:rPr lang="vi-VN" dirty="0"/>
              <a:t>SELECT lop.malop, tenlop, COUNT(masv) AS siso </a:t>
            </a:r>
            <a:endParaRPr lang="en-US" dirty="0"/>
          </a:p>
          <a:p>
            <a:pPr marL="0" indent="0">
              <a:buNone/>
            </a:pPr>
            <a:r>
              <a:rPr lang="vi-VN" dirty="0"/>
              <a:t>FROM lop, sinhvien </a:t>
            </a:r>
            <a:endParaRPr lang="en-US" dirty="0"/>
          </a:p>
          <a:p>
            <a:pPr marL="0" indent="0">
              <a:buNone/>
            </a:pPr>
            <a:r>
              <a:rPr lang="vi-VN" dirty="0"/>
              <a:t>WHERE lop.malop=sinhvien.malop </a:t>
            </a:r>
            <a:endParaRPr lang="en-US" dirty="0"/>
          </a:p>
          <a:p>
            <a:pPr marL="0" indent="0">
              <a:buNone/>
            </a:pPr>
            <a:r>
              <a:rPr lang="vi-VN" dirty="0"/>
              <a:t>GROUP BY lop.malop, tenlop </a:t>
            </a:r>
            <a:endParaRPr lang="en-US" dirty="0"/>
          </a:p>
          <a:p>
            <a:pPr marL="0" indent="0">
              <a:buNone/>
            </a:pPr>
            <a:r>
              <a:rPr lang="en-US" dirty="0"/>
              <a:t>=&gt; </a:t>
            </a:r>
            <a:r>
              <a:rPr lang="en-US" dirty="0" err="1"/>
              <a:t>Kết</a:t>
            </a:r>
            <a:r>
              <a:rPr lang="en-US" dirty="0"/>
              <a:t> </a:t>
            </a:r>
            <a:r>
              <a:rPr lang="en-US" dirty="0" err="1"/>
              <a:t>quả</a:t>
            </a:r>
            <a:r>
              <a:rPr lang="en-US" dirty="0"/>
              <a:t> </a:t>
            </a:r>
            <a:r>
              <a:rPr lang="en-US" dirty="0" err="1"/>
              <a:t>trả</a:t>
            </a:r>
            <a:r>
              <a:rPr lang="en-US" dirty="0"/>
              <a:t> </a:t>
            </a:r>
            <a:r>
              <a:rPr lang="en-US" dirty="0" err="1"/>
              <a:t>về</a:t>
            </a:r>
            <a:r>
              <a:rPr lang="en-US" dirty="0"/>
              <a:t> </a:t>
            </a:r>
            <a:r>
              <a:rPr lang="en-US" dirty="0" err="1"/>
              <a:t>là</a:t>
            </a:r>
            <a:r>
              <a:rPr lang="en-US" dirty="0"/>
              <a:t> </a:t>
            </a:r>
            <a:r>
              <a:rPr lang="vi-VN" dirty="0"/>
              <a:t> </a:t>
            </a:r>
            <a:r>
              <a:rPr lang="en-US" dirty="0" err="1"/>
              <a:t>sĩ</a:t>
            </a:r>
            <a:r>
              <a:rPr lang="en-US" dirty="0"/>
              <a:t> </a:t>
            </a:r>
            <a:r>
              <a:rPr lang="en-US" dirty="0" err="1"/>
              <a:t>số</a:t>
            </a:r>
            <a:r>
              <a:rPr lang="en-US" dirty="0"/>
              <a:t> </a:t>
            </a:r>
            <a:r>
              <a:rPr lang="en-US" dirty="0" err="1"/>
              <a:t>của</a:t>
            </a:r>
            <a:r>
              <a:rPr lang="en-US" dirty="0"/>
              <a:t> </a:t>
            </a:r>
            <a:r>
              <a:rPr lang="en-US" dirty="0" err="1"/>
              <a:t>từng</a:t>
            </a:r>
            <a:r>
              <a:rPr lang="en-US" dirty="0"/>
              <a:t> </a:t>
            </a:r>
            <a:r>
              <a:rPr lang="en-US" dirty="0" err="1"/>
              <a:t>lớp</a:t>
            </a:r>
            <a:endParaRPr lang="vi-VN" dirty="0"/>
          </a:p>
        </p:txBody>
      </p:sp>
      <p:sp>
        <p:nvSpPr>
          <p:cNvPr id="4" name="Date Placeholder 3">
            <a:extLst>
              <a:ext uri="{FF2B5EF4-FFF2-40B4-BE49-F238E27FC236}">
                <a16:creationId xmlns="" xmlns:a16="http://schemas.microsoft.com/office/drawing/2014/main" id="{8E6308B1-820C-435E-B649-C547B804077D}"/>
              </a:ext>
            </a:extLst>
          </p:cNvPr>
          <p:cNvSpPr>
            <a:spLocks noGrp="1"/>
          </p:cNvSpPr>
          <p:nvPr>
            <p:ph type="dt" sz="half" idx="10"/>
          </p:nvPr>
        </p:nvSpPr>
        <p:spPr/>
        <p:txBody>
          <a:bodyPr/>
          <a:lstStyle/>
          <a:p>
            <a:fld id="{4D202ABA-0031-4D61-A041-186C665429FE}" type="datetime1">
              <a:rPr lang="en-US" smtClean="0"/>
              <a:t>2/15/2023</a:t>
            </a:fld>
            <a:endParaRPr lang="en-US"/>
          </a:p>
        </p:txBody>
      </p:sp>
      <p:sp>
        <p:nvSpPr>
          <p:cNvPr id="5" name="Footer Placeholder 4">
            <a:extLst>
              <a:ext uri="{FF2B5EF4-FFF2-40B4-BE49-F238E27FC236}">
                <a16:creationId xmlns="" xmlns:a16="http://schemas.microsoft.com/office/drawing/2014/main" id="{E621F310-3132-4746-A719-CA455AF1858A}"/>
              </a:ext>
            </a:extLst>
          </p:cNvPr>
          <p:cNvSpPr>
            <a:spLocks noGrp="1"/>
          </p:cNvSpPr>
          <p:nvPr>
            <p:ph type="ftr" sz="quarter" idx="11"/>
          </p:nvPr>
        </p:nvSpPr>
        <p:spPr/>
        <p:txBody>
          <a:bodyPr/>
          <a:lstStyle/>
          <a:p>
            <a:r>
              <a:rPr lang="en-US"/>
              <a:t>Khoa Công nghệ Thông tin - UTEHY</a:t>
            </a:r>
          </a:p>
        </p:txBody>
      </p:sp>
      <p:sp>
        <p:nvSpPr>
          <p:cNvPr id="6" name="Slide Number Placeholder 5">
            <a:extLst>
              <a:ext uri="{FF2B5EF4-FFF2-40B4-BE49-F238E27FC236}">
                <a16:creationId xmlns="" xmlns:a16="http://schemas.microsoft.com/office/drawing/2014/main" id="{D85EFC56-2D62-407C-A1EE-4DE071D9FA88}"/>
              </a:ext>
            </a:extLst>
          </p:cNvPr>
          <p:cNvSpPr>
            <a:spLocks noGrp="1"/>
          </p:cNvSpPr>
          <p:nvPr>
            <p:ph type="sldNum" sz="quarter" idx="12"/>
          </p:nvPr>
        </p:nvSpPr>
        <p:spPr/>
        <p:txBody>
          <a:bodyPr/>
          <a:lstStyle/>
          <a:p>
            <a:fld id="{F4E32468-D4D3-45A6-A508-7622D5375F4E}" type="slidenum">
              <a:rPr lang="en-US" smtClean="0"/>
              <a:pPr/>
              <a:t>40</a:t>
            </a:fld>
            <a:endParaRPr lang="en-US"/>
          </a:p>
        </p:txBody>
      </p:sp>
    </p:spTree>
    <p:extLst>
      <p:ext uri="{BB962C8B-B14F-4D97-AF65-F5344CB8AC3E}">
        <p14:creationId xmlns:p14="http://schemas.microsoft.com/office/powerpoint/2010/main" val="3294837060"/>
      </p:ext>
    </p:extLst>
  </p:cSld>
  <p:clrMapOvr>
    <a:masterClrMapping/>
  </p:clrMapOvr>
  <p:transition spd="slow">
    <p:randomBar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6D4C4F9-E1E2-41D2-8ACC-CAFCF150F222}"/>
              </a:ext>
            </a:extLst>
          </p:cNvPr>
          <p:cNvSpPr>
            <a:spLocks noGrp="1"/>
          </p:cNvSpPr>
          <p:nvPr>
            <p:ph type="title"/>
          </p:nvPr>
        </p:nvSpPr>
        <p:spPr/>
        <p:txBody>
          <a:bodyPr/>
          <a:lstStyle/>
          <a:p>
            <a:r>
              <a:rPr lang="en-US" dirty="0"/>
              <a:t>5. </a:t>
            </a:r>
            <a:r>
              <a:rPr lang="en-US" dirty="0" err="1"/>
              <a:t>Thống</a:t>
            </a:r>
            <a:r>
              <a:rPr lang="en-US" dirty="0"/>
              <a:t> </a:t>
            </a:r>
            <a:r>
              <a:rPr lang="en-US" dirty="0" err="1"/>
              <a:t>kê</a:t>
            </a:r>
            <a:r>
              <a:rPr lang="en-US" dirty="0"/>
              <a:t>, </a:t>
            </a:r>
            <a:r>
              <a:rPr lang="en-US" dirty="0" err="1"/>
              <a:t>phân</a:t>
            </a:r>
            <a:r>
              <a:rPr lang="en-US" dirty="0"/>
              <a:t> </a:t>
            </a:r>
            <a:r>
              <a:rPr lang="en-US" dirty="0" err="1"/>
              <a:t>hạng</a:t>
            </a:r>
            <a:r>
              <a:rPr lang="en-US" dirty="0"/>
              <a:t> </a:t>
            </a:r>
            <a:r>
              <a:rPr lang="en-US" dirty="0" err="1"/>
              <a:t>dữ</a:t>
            </a:r>
            <a:r>
              <a:rPr lang="en-US" dirty="0"/>
              <a:t> </a:t>
            </a:r>
            <a:r>
              <a:rPr lang="en-US" dirty="0" err="1"/>
              <a:t>liệu</a:t>
            </a:r>
            <a:endParaRPr lang="en-US" dirty="0"/>
          </a:p>
        </p:txBody>
      </p:sp>
      <p:sp>
        <p:nvSpPr>
          <p:cNvPr id="7" name="Text Placeholder 6">
            <a:extLst>
              <a:ext uri="{FF2B5EF4-FFF2-40B4-BE49-F238E27FC236}">
                <a16:creationId xmlns="" xmlns:a16="http://schemas.microsoft.com/office/drawing/2014/main" id="{351AD8B4-4AB5-4536-A0DE-EDAF5594FC55}"/>
              </a:ext>
            </a:extLst>
          </p:cNvPr>
          <p:cNvSpPr>
            <a:spLocks noGrp="1"/>
          </p:cNvSpPr>
          <p:nvPr>
            <p:ph type="body" idx="1"/>
          </p:nvPr>
        </p:nvSpPr>
        <p:spPr>
          <a:xfrm>
            <a:off x="457200" y="762001"/>
            <a:ext cx="5943600" cy="609599"/>
          </a:xfrm>
        </p:spPr>
        <p:txBody>
          <a:bodyPr>
            <a:normAutofit fontScale="92500"/>
          </a:bodyPr>
          <a:lstStyle/>
          <a:p>
            <a:r>
              <a:rPr lang="en-US" dirty="0" err="1"/>
              <a:t>Lấy</a:t>
            </a:r>
            <a:r>
              <a:rPr lang="en-US" dirty="0"/>
              <a:t> </a:t>
            </a:r>
            <a:r>
              <a:rPr lang="en-US" dirty="0" err="1"/>
              <a:t>về</a:t>
            </a:r>
            <a:r>
              <a:rPr lang="en-US" dirty="0"/>
              <a:t> </a:t>
            </a:r>
            <a:r>
              <a:rPr lang="en-US" dirty="0" err="1"/>
              <a:t>điểm</a:t>
            </a:r>
            <a:r>
              <a:rPr lang="en-US" dirty="0"/>
              <a:t> </a:t>
            </a:r>
            <a:r>
              <a:rPr lang="en-US" dirty="0" err="1"/>
              <a:t>trung</a:t>
            </a:r>
            <a:r>
              <a:rPr lang="en-US" dirty="0"/>
              <a:t> </a:t>
            </a:r>
            <a:r>
              <a:rPr lang="en-US" dirty="0" err="1"/>
              <a:t>bình</a:t>
            </a:r>
            <a:r>
              <a:rPr lang="en-US" dirty="0"/>
              <a:t> </a:t>
            </a:r>
            <a:r>
              <a:rPr lang="en-US" dirty="0" err="1"/>
              <a:t>của</a:t>
            </a:r>
            <a:r>
              <a:rPr lang="en-US" dirty="0"/>
              <a:t> </a:t>
            </a:r>
            <a:r>
              <a:rPr lang="en-US" dirty="0" err="1"/>
              <a:t>mỗi</a:t>
            </a:r>
            <a:r>
              <a:rPr lang="en-US" dirty="0"/>
              <a:t> </a:t>
            </a:r>
            <a:r>
              <a:rPr lang="en-US" dirty="0" err="1"/>
              <a:t>sinh</a:t>
            </a:r>
            <a:r>
              <a:rPr lang="en-US" dirty="0"/>
              <a:t> </a:t>
            </a:r>
            <a:r>
              <a:rPr lang="en-US" dirty="0" err="1"/>
              <a:t>viên</a:t>
            </a:r>
            <a:endParaRPr lang="en-US" dirty="0"/>
          </a:p>
        </p:txBody>
      </p:sp>
      <p:sp>
        <p:nvSpPr>
          <p:cNvPr id="8" name="Content Placeholder 7">
            <a:extLst>
              <a:ext uri="{FF2B5EF4-FFF2-40B4-BE49-F238E27FC236}">
                <a16:creationId xmlns="" xmlns:a16="http://schemas.microsoft.com/office/drawing/2014/main" id="{6B6389C8-1E6A-4C83-BC51-02ED938B9AC6}"/>
              </a:ext>
            </a:extLst>
          </p:cNvPr>
          <p:cNvSpPr>
            <a:spLocks noGrp="1"/>
          </p:cNvSpPr>
          <p:nvPr>
            <p:ph sz="half" idx="2"/>
          </p:nvPr>
        </p:nvSpPr>
        <p:spPr>
          <a:xfrm>
            <a:off x="457200" y="1524000"/>
            <a:ext cx="8077200" cy="4800600"/>
          </a:xfrm>
        </p:spPr>
        <p:txBody>
          <a:bodyPr>
            <a:normAutofit fontScale="70000" lnSpcReduction="20000"/>
          </a:bodyPr>
          <a:lstStyle/>
          <a:p>
            <a:pPr marL="0" indent="0">
              <a:buNone/>
            </a:pPr>
            <a:r>
              <a:rPr lang="en-US" dirty="0"/>
              <a:t>SELECT S.MASV, HOTEN, GIOITINH, </a:t>
            </a:r>
          </a:p>
          <a:p>
            <a:pPr marL="0" indent="0">
              <a:buNone/>
            </a:pPr>
            <a:r>
              <a:rPr lang="en-US" dirty="0" err="1"/>
              <a:t>diemTB</a:t>
            </a:r>
            <a:r>
              <a:rPr lang="en-US" dirty="0"/>
              <a:t> =ROUND(sum(case when </a:t>
            </a:r>
            <a:r>
              <a:rPr lang="en-US" dirty="0" err="1"/>
              <a:t>isnull</a:t>
            </a:r>
            <a:r>
              <a:rPr lang="en-US" dirty="0"/>
              <a:t>(DiemL1, 0)&gt;</a:t>
            </a:r>
            <a:r>
              <a:rPr lang="en-US" dirty="0" err="1"/>
              <a:t>isnull</a:t>
            </a:r>
            <a:r>
              <a:rPr lang="en-US" dirty="0"/>
              <a:t>(DiemL2,0) then DiemL1 else </a:t>
            </a:r>
          </a:p>
          <a:p>
            <a:pPr marL="0" indent="0">
              <a:buNone/>
            </a:pPr>
            <a:r>
              <a:rPr lang="da-DK" dirty="0"/>
              <a:t>DiemL2 end *sotc)/SUM(sotc),1)</a:t>
            </a:r>
          </a:p>
          <a:p>
            <a:pPr marL="0" indent="0">
              <a:buNone/>
            </a:pPr>
            <a:r>
              <a:rPr lang="en-US" dirty="0"/>
              <a:t>FROM SINHVIEN S INNER JOIN BANGDIEM D ON S.MASV=D.MASV</a:t>
            </a:r>
          </a:p>
          <a:p>
            <a:pPr marL="0" indent="0">
              <a:buNone/>
            </a:pPr>
            <a:r>
              <a:rPr lang="fi-FI" dirty="0"/>
              <a:t>      JOIN MONHOC M ON M.MAMH=D.MAMH</a:t>
            </a:r>
          </a:p>
          <a:p>
            <a:pPr marL="0" indent="0">
              <a:buNone/>
            </a:pPr>
            <a:r>
              <a:rPr lang="en-US" dirty="0"/>
              <a:t>WHERE KIHOC=2</a:t>
            </a:r>
          </a:p>
          <a:p>
            <a:pPr marL="0" indent="0">
              <a:buNone/>
            </a:pPr>
            <a:r>
              <a:rPr lang="en-US" dirty="0"/>
              <a:t>GROUP BY S.MASV, HOTEN, GIOITINH</a:t>
            </a:r>
          </a:p>
          <a:p>
            <a:pPr marL="0" indent="0">
              <a:buNone/>
            </a:pPr>
            <a:r>
              <a:rPr lang="en-US" dirty="0"/>
              <a:t>ORDER BY S.MASV</a:t>
            </a:r>
          </a:p>
          <a:p>
            <a:r>
              <a:rPr lang="en-US" dirty="0"/>
              <a:t>=&gt; </a:t>
            </a:r>
            <a:r>
              <a:rPr lang="en-US" dirty="0" err="1"/>
              <a:t>Kết</a:t>
            </a:r>
            <a:r>
              <a:rPr lang="en-US" dirty="0"/>
              <a:t> </a:t>
            </a:r>
            <a:r>
              <a:rPr lang="en-US" dirty="0" err="1"/>
              <a:t>quả</a:t>
            </a:r>
            <a:r>
              <a:rPr lang="en-US" dirty="0"/>
              <a:t> </a:t>
            </a:r>
            <a:r>
              <a:rPr lang="en-US" dirty="0" err="1"/>
              <a:t>trả</a:t>
            </a:r>
            <a:r>
              <a:rPr lang="en-US" dirty="0"/>
              <a:t> </a:t>
            </a:r>
            <a:r>
              <a:rPr lang="en-US" dirty="0" err="1"/>
              <a:t>về</a:t>
            </a:r>
            <a:r>
              <a:rPr lang="en-US" dirty="0"/>
              <a:t> </a:t>
            </a:r>
            <a:r>
              <a:rPr lang="en-US" dirty="0" err="1"/>
              <a:t>là</a:t>
            </a:r>
            <a:r>
              <a:rPr lang="en-US" dirty="0"/>
              <a:t> </a:t>
            </a:r>
            <a:r>
              <a:rPr lang="vi-VN" dirty="0"/>
              <a:t> </a:t>
            </a:r>
            <a:r>
              <a:rPr lang="en-US" dirty="0" err="1"/>
              <a:t>thông</a:t>
            </a:r>
            <a:r>
              <a:rPr lang="en-US" dirty="0"/>
              <a:t> tin </a:t>
            </a:r>
            <a:r>
              <a:rPr lang="en-US" dirty="0" err="1"/>
              <a:t>về</a:t>
            </a:r>
            <a:r>
              <a:rPr lang="en-US" dirty="0"/>
              <a:t> </a:t>
            </a:r>
            <a:r>
              <a:rPr lang="en-US" dirty="0" err="1"/>
              <a:t>điểm</a:t>
            </a:r>
            <a:r>
              <a:rPr lang="en-US" dirty="0"/>
              <a:t> </a:t>
            </a:r>
            <a:r>
              <a:rPr lang="en-US" dirty="0" err="1"/>
              <a:t>trung</a:t>
            </a:r>
            <a:r>
              <a:rPr lang="en-US" dirty="0"/>
              <a:t> </a:t>
            </a:r>
            <a:r>
              <a:rPr lang="en-US" dirty="0" err="1"/>
              <a:t>bình</a:t>
            </a:r>
            <a:r>
              <a:rPr lang="en-US" dirty="0"/>
              <a:t> </a:t>
            </a:r>
            <a:r>
              <a:rPr lang="en-US" dirty="0" err="1"/>
              <a:t>chung</a:t>
            </a:r>
            <a:r>
              <a:rPr lang="en-US" dirty="0"/>
              <a:t> </a:t>
            </a:r>
            <a:r>
              <a:rPr lang="en-US" dirty="0" err="1"/>
              <a:t>học</a:t>
            </a:r>
            <a:r>
              <a:rPr lang="en-US" dirty="0"/>
              <a:t> </a:t>
            </a:r>
            <a:r>
              <a:rPr lang="en-US" dirty="0" err="1"/>
              <a:t>tập</a:t>
            </a:r>
            <a:r>
              <a:rPr lang="en-US" dirty="0"/>
              <a:t> </a:t>
            </a:r>
            <a:r>
              <a:rPr lang="en-US" dirty="0" err="1"/>
              <a:t>cả</a:t>
            </a:r>
            <a:r>
              <a:rPr lang="en-US" dirty="0"/>
              <a:t> </a:t>
            </a:r>
            <a:r>
              <a:rPr lang="en-US" dirty="0" err="1"/>
              <a:t>sinh</a:t>
            </a:r>
            <a:r>
              <a:rPr lang="en-US" dirty="0"/>
              <a:t> </a:t>
            </a:r>
            <a:r>
              <a:rPr lang="en-US" dirty="0" err="1"/>
              <a:t>viên</a:t>
            </a:r>
            <a:endParaRPr lang="vi-VN" dirty="0"/>
          </a:p>
        </p:txBody>
      </p:sp>
      <p:sp>
        <p:nvSpPr>
          <p:cNvPr id="4" name="Date Placeholder 3">
            <a:extLst>
              <a:ext uri="{FF2B5EF4-FFF2-40B4-BE49-F238E27FC236}">
                <a16:creationId xmlns="" xmlns:a16="http://schemas.microsoft.com/office/drawing/2014/main" id="{8E6308B1-820C-435E-B649-C547B804077D}"/>
              </a:ext>
            </a:extLst>
          </p:cNvPr>
          <p:cNvSpPr>
            <a:spLocks noGrp="1"/>
          </p:cNvSpPr>
          <p:nvPr>
            <p:ph type="dt" sz="half" idx="10"/>
          </p:nvPr>
        </p:nvSpPr>
        <p:spPr/>
        <p:txBody>
          <a:bodyPr/>
          <a:lstStyle/>
          <a:p>
            <a:fld id="{4D202ABA-0031-4D61-A041-186C665429FE}" type="datetime1">
              <a:rPr lang="en-US" smtClean="0"/>
              <a:t>2/15/2023</a:t>
            </a:fld>
            <a:endParaRPr lang="en-US"/>
          </a:p>
        </p:txBody>
      </p:sp>
      <p:sp>
        <p:nvSpPr>
          <p:cNvPr id="5" name="Footer Placeholder 4">
            <a:extLst>
              <a:ext uri="{FF2B5EF4-FFF2-40B4-BE49-F238E27FC236}">
                <a16:creationId xmlns="" xmlns:a16="http://schemas.microsoft.com/office/drawing/2014/main" id="{E621F310-3132-4746-A719-CA455AF1858A}"/>
              </a:ext>
            </a:extLst>
          </p:cNvPr>
          <p:cNvSpPr>
            <a:spLocks noGrp="1"/>
          </p:cNvSpPr>
          <p:nvPr>
            <p:ph type="ftr" sz="quarter" idx="11"/>
          </p:nvPr>
        </p:nvSpPr>
        <p:spPr/>
        <p:txBody>
          <a:bodyPr/>
          <a:lstStyle/>
          <a:p>
            <a:r>
              <a:rPr lang="en-US"/>
              <a:t>Khoa Công nghệ Thông tin - UTEHY</a:t>
            </a:r>
          </a:p>
        </p:txBody>
      </p:sp>
      <p:sp>
        <p:nvSpPr>
          <p:cNvPr id="6" name="Slide Number Placeholder 5">
            <a:extLst>
              <a:ext uri="{FF2B5EF4-FFF2-40B4-BE49-F238E27FC236}">
                <a16:creationId xmlns="" xmlns:a16="http://schemas.microsoft.com/office/drawing/2014/main" id="{D85EFC56-2D62-407C-A1EE-4DE071D9FA88}"/>
              </a:ext>
            </a:extLst>
          </p:cNvPr>
          <p:cNvSpPr>
            <a:spLocks noGrp="1"/>
          </p:cNvSpPr>
          <p:nvPr>
            <p:ph type="sldNum" sz="quarter" idx="12"/>
          </p:nvPr>
        </p:nvSpPr>
        <p:spPr/>
        <p:txBody>
          <a:bodyPr/>
          <a:lstStyle/>
          <a:p>
            <a:fld id="{F4E32468-D4D3-45A6-A508-7622D5375F4E}" type="slidenum">
              <a:rPr lang="en-US" smtClean="0"/>
              <a:pPr/>
              <a:t>41</a:t>
            </a:fld>
            <a:endParaRPr lang="en-US"/>
          </a:p>
        </p:txBody>
      </p:sp>
    </p:spTree>
    <p:extLst>
      <p:ext uri="{BB962C8B-B14F-4D97-AF65-F5344CB8AC3E}">
        <p14:creationId xmlns:p14="http://schemas.microsoft.com/office/powerpoint/2010/main" val="2483679453"/>
      </p:ext>
    </p:extLst>
  </p:cSld>
  <p:clrMapOvr>
    <a:masterClrMapping/>
  </p:clrMapOvr>
  <p:transition spd="slow">
    <p:randomBar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6D4C4F9-E1E2-41D2-8ACC-CAFCF150F222}"/>
              </a:ext>
            </a:extLst>
          </p:cNvPr>
          <p:cNvSpPr>
            <a:spLocks noGrp="1"/>
          </p:cNvSpPr>
          <p:nvPr>
            <p:ph type="title"/>
          </p:nvPr>
        </p:nvSpPr>
        <p:spPr/>
        <p:txBody>
          <a:bodyPr>
            <a:normAutofit fontScale="90000"/>
          </a:bodyPr>
          <a:lstStyle/>
          <a:p>
            <a:r>
              <a:rPr lang="en-US" dirty="0"/>
              <a:t>5. </a:t>
            </a:r>
            <a:r>
              <a:rPr lang="en-US" dirty="0" err="1"/>
              <a:t>Thống</a:t>
            </a:r>
            <a:r>
              <a:rPr lang="en-US" dirty="0"/>
              <a:t> </a:t>
            </a:r>
            <a:r>
              <a:rPr lang="en-US" dirty="0" err="1"/>
              <a:t>kê</a:t>
            </a:r>
            <a:r>
              <a:rPr lang="en-US" dirty="0"/>
              <a:t>, </a:t>
            </a:r>
            <a:r>
              <a:rPr lang="en-US" dirty="0" err="1"/>
              <a:t>phân</a:t>
            </a:r>
            <a:r>
              <a:rPr lang="en-US" dirty="0"/>
              <a:t> </a:t>
            </a:r>
            <a:r>
              <a:rPr lang="en-US" dirty="0" err="1"/>
              <a:t>hạng</a:t>
            </a:r>
            <a:r>
              <a:rPr lang="en-US" dirty="0"/>
              <a:t> </a:t>
            </a:r>
            <a:r>
              <a:rPr lang="en-US" dirty="0" err="1"/>
              <a:t>dữ</a:t>
            </a:r>
            <a:r>
              <a:rPr lang="en-US" dirty="0"/>
              <a:t> </a:t>
            </a:r>
            <a:r>
              <a:rPr lang="en-US" dirty="0" err="1"/>
              <a:t>liệu</a:t>
            </a:r>
            <a:r>
              <a:rPr lang="en-US" dirty="0"/>
              <a:t>, </a:t>
            </a:r>
            <a:r>
              <a:rPr lang="en-US" dirty="0" err="1"/>
              <a:t>một</a:t>
            </a:r>
            <a:r>
              <a:rPr lang="en-US" dirty="0"/>
              <a:t> </a:t>
            </a:r>
            <a:r>
              <a:rPr lang="en-US" dirty="0" err="1"/>
              <a:t>số</a:t>
            </a:r>
            <a:r>
              <a:rPr lang="en-US" dirty="0"/>
              <a:t> </a:t>
            </a:r>
            <a:r>
              <a:rPr lang="en-US" dirty="0" err="1"/>
              <a:t>hàm</a:t>
            </a:r>
            <a:r>
              <a:rPr lang="en-US" dirty="0"/>
              <a:t> c</a:t>
            </a:r>
            <a:r>
              <a:rPr lang="vi-VN" dirty="0"/>
              <a:t>ơ</a:t>
            </a:r>
            <a:r>
              <a:rPr lang="en-US" dirty="0"/>
              <a:t> </a:t>
            </a:r>
            <a:r>
              <a:rPr lang="en-US" dirty="0" err="1"/>
              <a:t>bản</a:t>
            </a:r>
            <a:endParaRPr lang="en-US" dirty="0"/>
          </a:p>
        </p:txBody>
      </p:sp>
      <p:sp>
        <p:nvSpPr>
          <p:cNvPr id="7" name="Text Placeholder 6">
            <a:extLst>
              <a:ext uri="{FF2B5EF4-FFF2-40B4-BE49-F238E27FC236}">
                <a16:creationId xmlns="" xmlns:a16="http://schemas.microsoft.com/office/drawing/2014/main" id="{351AD8B4-4AB5-4536-A0DE-EDAF5594FC55}"/>
              </a:ext>
            </a:extLst>
          </p:cNvPr>
          <p:cNvSpPr>
            <a:spLocks noGrp="1"/>
          </p:cNvSpPr>
          <p:nvPr>
            <p:ph type="body" idx="1"/>
          </p:nvPr>
        </p:nvSpPr>
        <p:spPr/>
        <p:txBody>
          <a:bodyPr>
            <a:normAutofit fontScale="85000" lnSpcReduction="10000"/>
          </a:bodyPr>
          <a:lstStyle/>
          <a:p>
            <a:r>
              <a:rPr lang="en-US" dirty="0" err="1"/>
              <a:t>Thống</a:t>
            </a:r>
            <a:r>
              <a:rPr lang="en-US" dirty="0"/>
              <a:t> </a:t>
            </a:r>
            <a:r>
              <a:rPr lang="en-US" dirty="0" err="1"/>
              <a:t>kê</a:t>
            </a:r>
            <a:r>
              <a:rPr lang="en-US" dirty="0"/>
              <a:t> </a:t>
            </a:r>
            <a:r>
              <a:rPr lang="en-US" dirty="0" err="1"/>
              <a:t>số</a:t>
            </a:r>
            <a:r>
              <a:rPr lang="en-US" dirty="0"/>
              <a:t> </a:t>
            </a:r>
            <a:r>
              <a:rPr lang="en-US" dirty="0" err="1"/>
              <a:t>sinh</a:t>
            </a:r>
            <a:r>
              <a:rPr lang="en-US" dirty="0"/>
              <a:t> </a:t>
            </a:r>
            <a:r>
              <a:rPr lang="en-US" dirty="0" err="1"/>
              <a:t>viên</a:t>
            </a:r>
            <a:r>
              <a:rPr lang="en-US" dirty="0"/>
              <a:t> </a:t>
            </a:r>
            <a:r>
              <a:rPr lang="en-US" dirty="0" err="1"/>
              <a:t>trượt</a:t>
            </a:r>
            <a:r>
              <a:rPr lang="en-US" dirty="0"/>
              <a:t> </a:t>
            </a:r>
            <a:r>
              <a:rPr lang="en-US" dirty="0" err="1"/>
              <a:t>lần</a:t>
            </a:r>
            <a:r>
              <a:rPr lang="en-US" dirty="0"/>
              <a:t> 1 </a:t>
            </a:r>
            <a:r>
              <a:rPr lang="en-US" dirty="0" err="1"/>
              <a:t>theo</a:t>
            </a:r>
            <a:r>
              <a:rPr lang="en-US" dirty="0"/>
              <a:t> </a:t>
            </a:r>
            <a:r>
              <a:rPr lang="en-US" dirty="0" err="1"/>
              <a:t>từng</a:t>
            </a:r>
            <a:r>
              <a:rPr lang="en-US" dirty="0"/>
              <a:t> </a:t>
            </a:r>
            <a:r>
              <a:rPr lang="en-US" dirty="0" err="1"/>
              <a:t>môn</a:t>
            </a:r>
            <a:r>
              <a:rPr lang="en-US" dirty="0"/>
              <a:t> </a:t>
            </a:r>
            <a:r>
              <a:rPr lang="en-US" dirty="0" err="1"/>
              <a:t>học</a:t>
            </a:r>
            <a:r>
              <a:rPr lang="en-US" dirty="0"/>
              <a:t> </a:t>
            </a:r>
            <a:r>
              <a:rPr lang="en-US" dirty="0" err="1"/>
              <a:t>của</a:t>
            </a:r>
            <a:r>
              <a:rPr lang="en-US" dirty="0"/>
              <a:t> </a:t>
            </a:r>
            <a:r>
              <a:rPr lang="en-US" dirty="0" err="1"/>
              <a:t>từng</a:t>
            </a:r>
            <a:r>
              <a:rPr lang="en-US" dirty="0"/>
              <a:t> </a:t>
            </a:r>
            <a:r>
              <a:rPr lang="en-US" dirty="0" err="1"/>
              <a:t>lớp</a:t>
            </a:r>
            <a:endParaRPr lang="en-US" dirty="0"/>
          </a:p>
        </p:txBody>
      </p:sp>
      <p:sp>
        <p:nvSpPr>
          <p:cNvPr id="8" name="Content Placeholder 7">
            <a:extLst>
              <a:ext uri="{FF2B5EF4-FFF2-40B4-BE49-F238E27FC236}">
                <a16:creationId xmlns="" xmlns:a16="http://schemas.microsoft.com/office/drawing/2014/main" id="{6B6389C8-1E6A-4C83-BC51-02ED938B9AC6}"/>
              </a:ext>
            </a:extLst>
          </p:cNvPr>
          <p:cNvSpPr>
            <a:spLocks noGrp="1"/>
          </p:cNvSpPr>
          <p:nvPr>
            <p:ph sz="half" idx="2"/>
          </p:nvPr>
        </p:nvSpPr>
        <p:spPr/>
        <p:txBody>
          <a:bodyPr>
            <a:normAutofit/>
          </a:bodyPr>
          <a:lstStyle/>
          <a:p>
            <a:pPr marL="0" indent="0">
              <a:buNone/>
            </a:pPr>
            <a:r>
              <a:rPr lang="vi-VN" dirty="0"/>
              <a:t>SELECT Malop,h.TenMH, count(s.MASV) as [số lượng] </a:t>
            </a:r>
          </a:p>
          <a:p>
            <a:pPr marL="0" indent="0">
              <a:buNone/>
            </a:pPr>
            <a:r>
              <a:rPr lang="en-US" dirty="0"/>
              <a:t>FROM </a:t>
            </a:r>
            <a:r>
              <a:rPr lang="en-US" dirty="0" err="1"/>
              <a:t>Monhoc</a:t>
            </a:r>
            <a:r>
              <a:rPr lang="en-US" dirty="0"/>
              <a:t> h inner join </a:t>
            </a:r>
            <a:r>
              <a:rPr lang="en-US" dirty="0" err="1"/>
              <a:t>BangDiem</a:t>
            </a:r>
            <a:r>
              <a:rPr lang="en-US" dirty="0"/>
              <a:t> d on </a:t>
            </a:r>
            <a:r>
              <a:rPr lang="en-US" dirty="0" err="1"/>
              <a:t>h.MaMH</a:t>
            </a:r>
            <a:r>
              <a:rPr lang="en-US" dirty="0"/>
              <a:t> = </a:t>
            </a:r>
            <a:r>
              <a:rPr lang="en-US" dirty="0" err="1"/>
              <a:t>h.MaMH</a:t>
            </a:r>
            <a:endParaRPr lang="en-US" dirty="0"/>
          </a:p>
          <a:p>
            <a:pPr marL="0" indent="0">
              <a:buNone/>
            </a:pPr>
            <a:r>
              <a:rPr lang="fi-FI" dirty="0"/>
              <a:t>Inner join SinhVien s on s.MaSV = d.MaSV</a:t>
            </a:r>
          </a:p>
          <a:p>
            <a:pPr marL="0" indent="0">
              <a:buNone/>
            </a:pPr>
            <a:r>
              <a:rPr lang="en-US" dirty="0"/>
              <a:t>where DiemL1 &lt;5</a:t>
            </a:r>
          </a:p>
          <a:p>
            <a:pPr marL="0" indent="0">
              <a:buNone/>
            </a:pPr>
            <a:r>
              <a:rPr lang="en-US" dirty="0"/>
              <a:t>GROUP BY  </a:t>
            </a:r>
            <a:r>
              <a:rPr lang="en-US" dirty="0" err="1"/>
              <a:t>Malop,h.TenMH</a:t>
            </a:r>
            <a:r>
              <a:rPr lang="en-US" dirty="0"/>
              <a:t> </a:t>
            </a:r>
          </a:p>
          <a:p>
            <a:pPr marL="0" indent="0">
              <a:buNone/>
            </a:pPr>
            <a:r>
              <a:rPr lang="en-US" dirty="0"/>
              <a:t>order by </a:t>
            </a:r>
            <a:r>
              <a:rPr lang="en-US" dirty="0" err="1"/>
              <a:t>Malop</a:t>
            </a:r>
            <a:endParaRPr lang="en-US" dirty="0"/>
          </a:p>
        </p:txBody>
      </p:sp>
      <p:sp>
        <p:nvSpPr>
          <p:cNvPr id="4" name="Date Placeholder 3">
            <a:extLst>
              <a:ext uri="{FF2B5EF4-FFF2-40B4-BE49-F238E27FC236}">
                <a16:creationId xmlns="" xmlns:a16="http://schemas.microsoft.com/office/drawing/2014/main" id="{8E6308B1-820C-435E-B649-C547B804077D}"/>
              </a:ext>
            </a:extLst>
          </p:cNvPr>
          <p:cNvSpPr>
            <a:spLocks noGrp="1"/>
          </p:cNvSpPr>
          <p:nvPr>
            <p:ph type="dt" sz="half" idx="10"/>
          </p:nvPr>
        </p:nvSpPr>
        <p:spPr/>
        <p:txBody>
          <a:bodyPr/>
          <a:lstStyle/>
          <a:p>
            <a:fld id="{4D202ABA-0031-4D61-A041-186C665429FE}" type="datetime1">
              <a:rPr lang="en-US" smtClean="0"/>
              <a:t>2/15/2023</a:t>
            </a:fld>
            <a:endParaRPr lang="en-US"/>
          </a:p>
        </p:txBody>
      </p:sp>
      <p:sp>
        <p:nvSpPr>
          <p:cNvPr id="5" name="Footer Placeholder 4">
            <a:extLst>
              <a:ext uri="{FF2B5EF4-FFF2-40B4-BE49-F238E27FC236}">
                <a16:creationId xmlns="" xmlns:a16="http://schemas.microsoft.com/office/drawing/2014/main" id="{E621F310-3132-4746-A719-CA455AF1858A}"/>
              </a:ext>
            </a:extLst>
          </p:cNvPr>
          <p:cNvSpPr>
            <a:spLocks noGrp="1"/>
          </p:cNvSpPr>
          <p:nvPr>
            <p:ph type="ftr" sz="quarter" idx="11"/>
          </p:nvPr>
        </p:nvSpPr>
        <p:spPr/>
        <p:txBody>
          <a:bodyPr/>
          <a:lstStyle/>
          <a:p>
            <a:r>
              <a:rPr lang="en-US"/>
              <a:t>Khoa Công nghệ Thông tin - UTEHY</a:t>
            </a:r>
          </a:p>
        </p:txBody>
      </p:sp>
      <p:sp>
        <p:nvSpPr>
          <p:cNvPr id="6" name="Slide Number Placeholder 5">
            <a:extLst>
              <a:ext uri="{FF2B5EF4-FFF2-40B4-BE49-F238E27FC236}">
                <a16:creationId xmlns="" xmlns:a16="http://schemas.microsoft.com/office/drawing/2014/main" id="{D85EFC56-2D62-407C-A1EE-4DE071D9FA88}"/>
              </a:ext>
            </a:extLst>
          </p:cNvPr>
          <p:cNvSpPr>
            <a:spLocks noGrp="1"/>
          </p:cNvSpPr>
          <p:nvPr>
            <p:ph type="sldNum" sz="quarter" idx="12"/>
          </p:nvPr>
        </p:nvSpPr>
        <p:spPr/>
        <p:txBody>
          <a:bodyPr/>
          <a:lstStyle/>
          <a:p>
            <a:fld id="{F4E32468-D4D3-45A6-A508-7622D5375F4E}" type="slidenum">
              <a:rPr lang="en-US" smtClean="0"/>
              <a:pPr/>
              <a:t>42</a:t>
            </a:fld>
            <a:endParaRPr lang="en-US"/>
          </a:p>
        </p:txBody>
      </p:sp>
    </p:spTree>
    <p:extLst>
      <p:ext uri="{BB962C8B-B14F-4D97-AF65-F5344CB8AC3E}">
        <p14:creationId xmlns:p14="http://schemas.microsoft.com/office/powerpoint/2010/main" val="1651596748"/>
      </p:ext>
    </p:extLst>
  </p:cSld>
  <p:clrMapOvr>
    <a:masterClrMapping/>
  </p:clrMapOvr>
  <p:transition spd="slow">
    <p:randomBar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6D4C4F9-E1E2-41D2-8ACC-CAFCF150F222}"/>
              </a:ext>
            </a:extLst>
          </p:cNvPr>
          <p:cNvSpPr>
            <a:spLocks noGrp="1"/>
          </p:cNvSpPr>
          <p:nvPr>
            <p:ph type="title"/>
          </p:nvPr>
        </p:nvSpPr>
        <p:spPr/>
        <p:txBody>
          <a:bodyPr>
            <a:normAutofit fontScale="90000"/>
          </a:bodyPr>
          <a:lstStyle/>
          <a:p>
            <a:r>
              <a:rPr lang="en-US" dirty="0"/>
              <a:t>5. </a:t>
            </a:r>
            <a:r>
              <a:rPr lang="en-US" dirty="0" err="1"/>
              <a:t>Thống</a:t>
            </a:r>
            <a:r>
              <a:rPr lang="en-US" dirty="0"/>
              <a:t> </a:t>
            </a:r>
            <a:r>
              <a:rPr lang="en-US" dirty="0" err="1"/>
              <a:t>kê</a:t>
            </a:r>
            <a:r>
              <a:rPr lang="en-US" dirty="0"/>
              <a:t>, </a:t>
            </a:r>
            <a:r>
              <a:rPr lang="en-US" dirty="0" err="1"/>
              <a:t>phân</a:t>
            </a:r>
            <a:r>
              <a:rPr lang="en-US" dirty="0"/>
              <a:t> </a:t>
            </a:r>
            <a:r>
              <a:rPr lang="en-US" dirty="0" err="1"/>
              <a:t>hạng</a:t>
            </a:r>
            <a:r>
              <a:rPr lang="en-US" dirty="0"/>
              <a:t> </a:t>
            </a:r>
            <a:r>
              <a:rPr lang="en-US" dirty="0" err="1"/>
              <a:t>dữ</a:t>
            </a:r>
            <a:r>
              <a:rPr lang="en-US" dirty="0"/>
              <a:t> </a:t>
            </a:r>
            <a:r>
              <a:rPr lang="en-US" dirty="0" err="1"/>
              <a:t>liệu</a:t>
            </a:r>
            <a:r>
              <a:rPr lang="en-US" dirty="0"/>
              <a:t>, </a:t>
            </a:r>
            <a:r>
              <a:rPr lang="en-US" dirty="0" err="1"/>
              <a:t>một</a:t>
            </a:r>
            <a:r>
              <a:rPr lang="en-US" dirty="0"/>
              <a:t> </a:t>
            </a:r>
            <a:r>
              <a:rPr lang="en-US" dirty="0" err="1"/>
              <a:t>số</a:t>
            </a:r>
            <a:r>
              <a:rPr lang="en-US" dirty="0"/>
              <a:t> </a:t>
            </a:r>
            <a:r>
              <a:rPr lang="en-US" dirty="0" err="1"/>
              <a:t>hàm</a:t>
            </a:r>
            <a:r>
              <a:rPr lang="en-US" dirty="0"/>
              <a:t> c</a:t>
            </a:r>
            <a:r>
              <a:rPr lang="vi-VN" dirty="0"/>
              <a:t>ơ</a:t>
            </a:r>
            <a:r>
              <a:rPr lang="en-US" dirty="0"/>
              <a:t> </a:t>
            </a:r>
            <a:r>
              <a:rPr lang="en-US" dirty="0" err="1"/>
              <a:t>bản</a:t>
            </a:r>
            <a:endParaRPr lang="en-US" dirty="0"/>
          </a:p>
        </p:txBody>
      </p:sp>
      <p:sp>
        <p:nvSpPr>
          <p:cNvPr id="7" name="Text Placeholder 6">
            <a:extLst>
              <a:ext uri="{FF2B5EF4-FFF2-40B4-BE49-F238E27FC236}">
                <a16:creationId xmlns="" xmlns:a16="http://schemas.microsoft.com/office/drawing/2014/main" id="{351AD8B4-4AB5-4536-A0DE-EDAF5594FC55}"/>
              </a:ext>
            </a:extLst>
          </p:cNvPr>
          <p:cNvSpPr>
            <a:spLocks noGrp="1"/>
          </p:cNvSpPr>
          <p:nvPr>
            <p:ph type="body" idx="1"/>
          </p:nvPr>
        </p:nvSpPr>
        <p:spPr/>
        <p:txBody>
          <a:bodyPr/>
          <a:lstStyle/>
          <a:p>
            <a:r>
              <a:rPr lang="en-US" dirty="0" err="1"/>
              <a:t>Thống</a:t>
            </a:r>
            <a:r>
              <a:rPr lang="en-US" dirty="0"/>
              <a:t> </a:t>
            </a:r>
            <a:r>
              <a:rPr lang="en-US" dirty="0" err="1"/>
              <a:t>kê</a:t>
            </a:r>
            <a:r>
              <a:rPr lang="en-US" dirty="0"/>
              <a:t> </a:t>
            </a:r>
            <a:r>
              <a:rPr lang="en-US" dirty="0" err="1"/>
              <a:t>dữ</a:t>
            </a:r>
            <a:r>
              <a:rPr lang="en-US" dirty="0"/>
              <a:t> </a:t>
            </a:r>
            <a:r>
              <a:rPr lang="en-US" dirty="0" err="1"/>
              <a:t>liệu</a:t>
            </a:r>
            <a:r>
              <a:rPr lang="en-US" dirty="0"/>
              <a:t> with CUBE</a:t>
            </a:r>
          </a:p>
        </p:txBody>
      </p:sp>
      <p:sp>
        <p:nvSpPr>
          <p:cNvPr id="8" name="Content Placeholder 7">
            <a:extLst>
              <a:ext uri="{FF2B5EF4-FFF2-40B4-BE49-F238E27FC236}">
                <a16:creationId xmlns="" xmlns:a16="http://schemas.microsoft.com/office/drawing/2014/main" id="{6B6389C8-1E6A-4C83-BC51-02ED938B9AC6}"/>
              </a:ext>
            </a:extLst>
          </p:cNvPr>
          <p:cNvSpPr>
            <a:spLocks noGrp="1"/>
          </p:cNvSpPr>
          <p:nvPr>
            <p:ph sz="half" idx="2"/>
          </p:nvPr>
        </p:nvSpPr>
        <p:spPr>
          <a:xfrm>
            <a:off x="457200" y="1524000"/>
            <a:ext cx="8229600" cy="3048000"/>
          </a:xfrm>
        </p:spPr>
        <p:txBody>
          <a:bodyPr>
            <a:normAutofit/>
          </a:bodyPr>
          <a:lstStyle/>
          <a:p>
            <a:pPr marL="0" indent="0" algn="just">
              <a:buNone/>
            </a:pPr>
            <a:r>
              <a:rPr lang="en-US" sz="3000" dirty="0"/>
              <a:t>With</a:t>
            </a:r>
            <a:r>
              <a:rPr lang="vi-VN" sz="3000" dirty="0"/>
              <a:t> CUBE, kết hợp với mệnh đề GROUP BY để vừa trả về thông tin chi tiết và thông tin thống kê. Ngoài ra, CUBE sẽ nhóm cho tất các trường được chỉ ra trong danh sách ngoại trừ trường chứa dữ liệu thống kê. </a:t>
            </a:r>
            <a:endParaRPr lang="en-US" sz="3000" dirty="0"/>
          </a:p>
        </p:txBody>
      </p:sp>
      <p:sp>
        <p:nvSpPr>
          <p:cNvPr id="4" name="Date Placeholder 3">
            <a:extLst>
              <a:ext uri="{FF2B5EF4-FFF2-40B4-BE49-F238E27FC236}">
                <a16:creationId xmlns="" xmlns:a16="http://schemas.microsoft.com/office/drawing/2014/main" id="{8E6308B1-820C-435E-B649-C547B804077D}"/>
              </a:ext>
            </a:extLst>
          </p:cNvPr>
          <p:cNvSpPr>
            <a:spLocks noGrp="1"/>
          </p:cNvSpPr>
          <p:nvPr>
            <p:ph type="dt" sz="half" idx="10"/>
          </p:nvPr>
        </p:nvSpPr>
        <p:spPr/>
        <p:txBody>
          <a:bodyPr/>
          <a:lstStyle/>
          <a:p>
            <a:fld id="{4D202ABA-0031-4D61-A041-186C665429FE}" type="datetime1">
              <a:rPr lang="en-US" smtClean="0"/>
              <a:t>2/15/2023</a:t>
            </a:fld>
            <a:endParaRPr lang="en-US"/>
          </a:p>
        </p:txBody>
      </p:sp>
      <p:sp>
        <p:nvSpPr>
          <p:cNvPr id="5" name="Footer Placeholder 4">
            <a:extLst>
              <a:ext uri="{FF2B5EF4-FFF2-40B4-BE49-F238E27FC236}">
                <a16:creationId xmlns="" xmlns:a16="http://schemas.microsoft.com/office/drawing/2014/main" id="{E621F310-3132-4746-A719-CA455AF1858A}"/>
              </a:ext>
            </a:extLst>
          </p:cNvPr>
          <p:cNvSpPr>
            <a:spLocks noGrp="1"/>
          </p:cNvSpPr>
          <p:nvPr>
            <p:ph type="ftr" sz="quarter" idx="11"/>
          </p:nvPr>
        </p:nvSpPr>
        <p:spPr/>
        <p:txBody>
          <a:bodyPr/>
          <a:lstStyle/>
          <a:p>
            <a:r>
              <a:rPr lang="en-US"/>
              <a:t>Khoa Công nghệ Thông tin - UTEHY</a:t>
            </a:r>
          </a:p>
        </p:txBody>
      </p:sp>
      <p:sp>
        <p:nvSpPr>
          <p:cNvPr id="6" name="Slide Number Placeholder 5">
            <a:extLst>
              <a:ext uri="{FF2B5EF4-FFF2-40B4-BE49-F238E27FC236}">
                <a16:creationId xmlns="" xmlns:a16="http://schemas.microsoft.com/office/drawing/2014/main" id="{D85EFC56-2D62-407C-A1EE-4DE071D9FA88}"/>
              </a:ext>
            </a:extLst>
          </p:cNvPr>
          <p:cNvSpPr>
            <a:spLocks noGrp="1"/>
          </p:cNvSpPr>
          <p:nvPr>
            <p:ph type="sldNum" sz="quarter" idx="12"/>
          </p:nvPr>
        </p:nvSpPr>
        <p:spPr/>
        <p:txBody>
          <a:bodyPr/>
          <a:lstStyle/>
          <a:p>
            <a:fld id="{F4E32468-D4D3-45A6-A508-7622D5375F4E}" type="slidenum">
              <a:rPr lang="en-US" smtClean="0"/>
              <a:pPr/>
              <a:t>43</a:t>
            </a:fld>
            <a:endParaRPr lang="en-US"/>
          </a:p>
        </p:txBody>
      </p:sp>
    </p:spTree>
    <p:extLst>
      <p:ext uri="{BB962C8B-B14F-4D97-AF65-F5344CB8AC3E}">
        <p14:creationId xmlns:p14="http://schemas.microsoft.com/office/powerpoint/2010/main" val="1214717859"/>
      </p:ext>
    </p:extLst>
  </p:cSld>
  <p:clrMapOvr>
    <a:masterClrMapping/>
  </p:clrMapOvr>
  <p:transition spd="slow">
    <p:randomBar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6D4C4F9-E1E2-41D2-8ACC-CAFCF150F222}"/>
              </a:ext>
            </a:extLst>
          </p:cNvPr>
          <p:cNvSpPr>
            <a:spLocks noGrp="1"/>
          </p:cNvSpPr>
          <p:nvPr>
            <p:ph type="title"/>
          </p:nvPr>
        </p:nvSpPr>
        <p:spPr/>
        <p:txBody>
          <a:bodyPr>
            <a:normAutofit fontScale="90000"/>
          </a:bodyPr>
          <a:lstStyle/>
          <a:p>
            <a:r>
              <a:rPr lang="en-US" dirty="0"/>
              <a:t>5. </a:t>
            </a:r>
            <a:r>
              <a:rPr lang="en-US" dirty="0" err="1"/>
              <a:t>Thống</a:t>
            </a:r>
            <a:r>
              <a:rPr lang="en-US" dirty="0"/>
              <a:t> </a:t>
            </a:r>
            <a:r>
              <a:rPr lang="en-US" dirty="0" err="1"/>
              <a:t>kê</a:t>
            </a:r>
            <a:r>
              <a:rPr lang="en-US" dirty="0"/>
              <a:t>, </a:t>
            </a:r>
            <a:r>
              <a:rPr lang="en-US" dirty="0" err="1"/>
              <a:t>phân</a:t>
            </a:r>
            <a:r>
              <a:rPr lang="en-US" dirty="0"/>
              <a:t> </a:t>
            </a:r>
            <a:r>
              <a:rPr lang="en-US" dirty="0" err="1"/>
              <a:t>hạng</a:t>
            </a:r>
            <a:r>
              <a:rPr lang="en-US" dirty="0"/>
              <a:t> </a:t>
            </a:r>
            <a:r>
              <a:rPr lang="en-US" dirty="0" err="1"/>
              <a:t>dữ</a:t>
            </a:r>
            <a:r>
              <a:rPr lang="en-US" dirty="0"/>
              <a:t> </a:t>
            </a:r>
            <a:r>
              <a:rPr lang="en-US" dirty="0" err="1"/>
              <a:t>liệu</a:t>
            </a:r>
            <a:r>
              <a:rPr lang="en-US" dirty="0"/>
              <a:t>, </a:t>
            </a:r>
            <a:r>
              <a:rPr lang="en-US" dirty="0" err="1"/>
              <a:t>một</a:t>
            </a:r>
            <a:r>
              <a:rPr lang="en-US" dirty="0"/>
              <a:t> </a:t>
            </a:r>
            <a:r>
              <a:rPr lang="en-US" dirty="0" err="1"/>
              <a:t>số</a:t>
            </a:r>
            <a:r>
              <a:rPr lang="en-US" dirty="0"/>
              <a:t> </a:t>
            </a:r>
            <a:r>
              <a:rPr lang="en-US" dirty="0" err="1"/>
              <a:t>hàm</a:t>
            </a:r>
            <a:r>
              <a:rPr lang="en-US" dirty="0"/>
              <a:t> c</a:t>
            </a:r>
            <a:r>
              <a:rPr lang="vi-VN" dirty="0"/>
              <a:t>ơ</a:t>
            </a:r>
            <a:r>
              <a:rPr lang="en-US" dirty="0"/>
              <a:t> </a:t>
            </a:r>
            <a:r>
              <a:rPr lang="en-US" dirty="0" err="1"/>
              <a:t>bản</a:t>
            </a:r>
            <a:endParaRPr lang="en-US" dirty="0"/>
          </a:p>
        </p:txBody>
      </p:sp>
      <p:sp>
        <p:nvSpPr>
          <p:cNvPr id="7" name="Text Placeholder 6">
            <a:extLst>
              <a:ext uri="{FF2B5EF4-FFF2-40B4-BE49-F238E27FC236}">
                <a16:creationId xmlns="" xmlns:a16="http://schemas.microsoft.com/office/drawing/2014/main" id="{351AD8B4-4AB5-4536-A0DE-EDAF5594FC55}"/>
              </a:ext>
            </a:extLst>
          </p:cNvPr>
          <p:cNvSpPr>
            <a:spLocks noGrp="1"/>
          </p:cNvSpPr>
          <p:nvPr>
            <p:ph type="body" idx="1"/>
          </p:nvPr>
        </p:nvSpPr>
        <p:spPr/>
        <p:txBody>
          <a:bodyPr/>
          <a:lstStyle/>
          <a:p>
            <a:r>
              <a:rPr lang="en-US" dirty="0" err="1"/>
              <a:t>Ví</a:t>
            </a:r>
            <a:r>
              <a:rPr lang="en-US" dirty="0"/>
              <a:t> </a:t>
            </a:r>
            <a:r>
              <a:rPr lang="en-US" dirty="0" err="1"/>
              <a:t>dụ</a:t>
            </a:r>
            <a:r>
              <a:rPr lang="en-US" dirty="0"/>
              <a:t> </a:t>
            </a:r>
            <a:r>
              <a:rPr lang="en-US" dirty="0" err="1"/>
              <a:t>thống</a:t>
            </a:r>
            <a:r>
              <a:rPr lang="en-US" dirty="0"/>
              <a:t> </a:t>
            </a:r>
            <a:r>
              <a:rPr lang="en-US" dirty="0" err="1"/>
              <a:t>kê</a:t>
            </a:r>
            <a:r>
              <a:rPr lang="en-US" dirty="0"/>
              <a:t> </a:t>
            </a:r>
            <a:r>
              <a:rPr lang="en-US" dirty="0" err="1"/>
              <a:t>dữ</a:t>
            </a:r>
            <a:r>
              <a:rPr lang="en-US" dirty="0"/>
              <a:t> </a:t>
            </a:r>
            <a:r>
              <a:rPr lang="en-US" dirty="0" err="1"/>
              <a:t>liệu</a:t>
            </a:r>
            <a:r>
              <a:rPr lang="en-US" dirty="0"/>
              <a:t> with CUBE</a:t>
            </a:r>
          </a:p>
        </p:txBody>
      </p:sp>
      <p:sp>
        <p:nvSpPr>
          <p:cNvPr id="8" name="Content Placeholder 7">
            <a:extLst>
              <a:ext uri="{FF2B5EF4-FFF2-40B4-BE49-F238E27FC236}">
                <a16:creationId xmlns="" xmlns:a16="http://schemas.microsoft.com/office/drawing/2014/main" id="{6B6389C8-1E6A-4C83-BC51-02ED938B9AC6}"/>
              </a:ext>
            </a:extLst>
          </p:cNvPr>
          <p:cNvSpPr>
            <a:spLocks noGrp="1"/>
          </p:cNvSpPr>
          <p:nvPr>
            <p:ph sz="half" idx="2"/>
          </p:nvPr>
        </p:nvSpPr>
        <p:spPr>
          <a:xfrm>
            <a:off x="457200" y="1524000"/>
            <a:ext cx="8229600" cy="4343400"/>
          </a:xfrm>
        </p:spPr>
        <p:txBody>
          <a:bodyPr>
            <a:normAutofit fontScale="85000" lnSpcReduction="20000"/>
          </a:bodyPr>
          <a:lstStyle/>
          <a:p>
            <a:pPr marL="0" indent="0">
              <a:buNone/>
            </a:pPr>
            <a:r>
              <a:rPr lang="vi-VN" b="1" dirty="0"/>
              <a:t>SELECT</a:t>
            </a:r>
            <a:r>
              <a:rPr lang="vi-VN" dirty="0"/>
              <a:t> isnull(Malop,'SUM')</a:t>
            </a:r>
            <a:r>
              <a:rPr lang="en-US" dirty="0"/>
              <a:t> as [</a:t>
            </a:r>
            <a:r>
              <a:rPr lang="en-US" dirty="0" err="1"/>
              <a:t>Mã</a:t>
            </a:r>
            <a:r>
              <a:rPr lang="en-US" dirty="0"/>
              <a:t> </a:t>
            </a:r>
            <a:r>
              <a:rPr lang="en-US" dirty="0" err="1"/>
              <a:t>lớp</a:t>
            </a:r>
            <a:r>
              <a:rPr lang="en-US" dirty="0"/>
              <a:t>]</a:t>
            </a:r>
            <a:r>
              <a:rPr lang="vi-VN" dirty="0"/>
              <a:t>,</a:t>
            </a:r>
            <a:endParaRPr lang="en-US" dirty="0"/>
          </a:p>
          <a:p>
            <a:pPr marL="0" indent="0">
              <a:buNone/>
            </a:pPr>
            <a:r>
              <a:rPr lang="vi-VN" dirty="0"/>
              <a:t>isnull(h.TenMH,'SUM')</a:t>
            </a:r>
            <a:r>
              <a:rPr lang="en-US" dirty="0"/>
              <a:t> as [</a:t>
            </a:r>
            <a:r>
              <a:rPr lang="en-US" dirty="0" err="1"/>
              <a:t>Tên</a:t>
            </a:r>
            <a:r>
              <a:rPr lang="en-US" dirty="0"/>
              <a:t> </a:t>
            </a:r>
            <a:r>
              <a:rPr lang="en-US" dirty="0" err="1"/>
              <a:t>môn</a:t>
            </a:r>
            <a:r>
              <a:rPr lang="en-US" dirty="0"/>
              <a:t> </a:t>
            </a:r>
            <a:r>
              <a:rPr lang="en-US" dirty="0" err="1"/>
              <a:t>học</a:t>
            </a:r>
            <a:r>
              <a:rPr lang="en-US" dirty="0"/>
              <a:t>] </a:t>
            </a:r>
            <a:r>
              <a:rPr lang="vi-VN" dirty="0"/>
              <a:t>, count(s.MASV) as [số lượng] </a:t>
            </a:r>
          </a:p>
          <a:p>
            <a:pPr marL="0" indent="0">
              <a:buNone/>
            </a:pPr>
            <a:r>
              <a:rPr lang="en-US" b="1" dirty="0"/>
              <a:t>FROM </a:t>
            </a:r>
          </a:p>
          <a:p>
            <a:pPr marL="0" indent="0">
              <a:buNone/>
            </a:pPr>
            <a:r>
              <a:rPr lang="en-US" dirty="0" err="1"/>
              <a:t>Monhoc</a:t>
            </a:r>
            <a:r>
              <a:rPr lang="en-US" dirty="0"/>
              <a:t> h inner join </a:t>
            </a:r>
            <a:r>
              <a:rPr lang="en-US" dirty="0" err="1"/>
              <a:t>BangDiem</a:t>
            </a:r>
            <a:r>
              <a:rPr lang="en-US" dirty="0"/>
              <a:t> d on </a:t>
            </a:r>
            <a:r>
              <a:rPr lang="en-US" dirty="0" err="1"/>
              <a:t>h.MaMH</a:t>
            </a:r>
            <a:r>
              <a:rPr lang="en-US" dirty="0"/>
              <a:t> = </a:t>
            </a:r>
            <a:r>
              <a:rPr lang="en-US" dirty="0" err="1"/>
              <a:t>h.MaMH</a:t>
            </a:r>
            <a:endParaRPr lang="en-US" dirty="0"/>
          </a:p>
          <a:p>
            <a:pPr marL="0" indent="0">
              <a:buNone/>
            </a:pPr>
            <a:r>
              <a:rPr lang="fi-FI" dirty="0"/>
              <a:t>Inner join SinhVien s on s.MaSV = d.MaSV</a:t>
            </a:r>
          </a:p>
          <a:p>
            <a:pPr marL="0" indent="0">
              <a:buNone/>
            </a:pPr>
            <a:r>
              <a:rPr lang="en-US" b="1" dirty="0"/>
              <a:t>WHERE</a:t>
            </a:r>
            <a:r>
              <a:rPr lang="en-US" dirty="0"/>
              <a:t> DiemL1 &lt;5</a:t>
            </a:r>
          </a:p>
          <a:p>
            <a:pPr marL="0" indent="0">
              <a:buNone/>
            </a:pPr>
            <a:r>
              <a:rPr lang="en-US" b="1" dirty="0"/>
              <a:t>GROUP BY</a:t>
            </a:r>
            <a:r>
              <a:rPr lang="en-US" dirty="0"/>
              <a:t>  </a:t>
            </a:r>
            <a:r>
              <a:rPr lang="en-US" dirty="0" err="1"/>
              <a:t>Malop,h.TenMH</a:t>
            </a:r>
            <a:r>
              <a:rPr lang="en-US" dirty="0"/>
              <a:t> </a:t>
            </a:r>
          </a:p>
          <a:p>
            <a:pPr marL="0" indent="0">
              <a:buNone/>
            </a:pPr>
            <a:r>
              <a:rPr lang="en-US" b="1" dirty="0"/>
              <a:t>WITH cube</a:t>
            </a:r>
            <a:r>
              <a:rPr lang="vi-VN" dirty="0"/>
              <a:t>. </a:t>
            </a:r>
            <a:endParaRPr lang="en-US" dirty="0"/>
          </a:p>
        </p:txBody>
      </p:sp>
      <p:sp>
        <p:nvSpPr>
          <p:cNvPr id="4" name="Date Placeholder 3">
            <a:extLst>
              <a:ext uri="{FF2B5EF4-FFF2-40B4-BE49-F238E27FC236}">
                <a16:creationId xmlns="" xmlns:a16="http://schemas.microsoft.com/office/drawing/2014/main" id="{8E6308B1-820C-435E-B649-C547B804077D}"/>
              </a:ext>
            </a:extLst>
          </p:cNvPr>
          <p:cNvSpPr>
            <a:spLocks noGrp="1"/>
          </p:cNvSpPr>
          <p:nvPr>
            <p:ph type="dt" sz="half" idx="10"/>
          </p:nvPr>
        </p:nvSpPr>
        <p:spPr/>
        <p:txBody>
          <a:bodyPr/>
          <a:lstStyle/>
          <a:p>
            <a:fld id="{4D202ABA-0031-4D61-A041-186C665429FE}" type="datetime1">
              <a:rPr lang="en-US" smtClean="0"/>
              <a:t>2/15/2023</a:t>
            </a:fld>
            <a:endParaRPr lang="en-US"/>
          </a:p>
        </p:txBody>
      </p:sp>
      <p:sp>
        <p:nvSpPr>
          <p:cNvPr id="5" name="Footer Placeholder 4">
            <a:extLst>
              <a:ext uri="{FF2B5EF4-FFF2-40B4-BE49-F238E27FC236}">
                <a16:creationId xmlns="" xmlns:a16="http://schemas.microsoft.com/office/drawing/2014/main" id="{E621F310-3132-4746-A719-CA455AF1858A}"/>
              </a:ext>
            </a:extLst>
          </p:cNvPr>
          <p:cNvSpPr>
            <a:spLocks noGrp="1"/>
          </p:cNvSpPr>
          <p:nvPr>
            <p:ph type="ftr" sz="quarter" idx="11"/>
          </p:nvPr>
        </p:nvSpPr>
        <p:spPr/>
        <p:txBody>
          <a:bodyPr/>
          <a:lstStyle/>
          <a:p>
            <a:r>
              <a:rPr lang="en-US"/>
              <a:t>Khoa Công nghệ Thông tin - UTEHY</a:t>
            </a:r>
          </a:p>
        </p:txBody>
      </p:sp>
      <p:sp>
        <p:nvSpPr>
          <p:cNvPr id="6" name="Slide Number Placeholder 5">
            <a:extLst>
              <a:ext uri="{FF2B5EF4-FFF2-40B4-BE49-F238E27FC236}">
                <a16:creationId xmlns="" xmlns:a16="http://schemas.microsoft.com/office/drawing/2014/main" id="{D85EFC56-2D62-407C-A1EE-4DE071D9FA88}"/>
              </a:ext>
            </a:extLst>
          </p:cNvPr>
          <p:cNvSpPr>
            <a:spLocks noGrp="1"/>
          </p:cNvSpPr>
          <p:nvPr>
            <p:ph type="sldNum" sz="quarter" idx="12"/>
          </p:nvPr>
        </p:nvSpPr>
        <p:spPr/>
        <p:txBody>
          <a:bodyPr/>
          <a:lstStyle/>
          <a:p>
            <a:fld id="{F4E32468-D4D3-45A6-A508-7622D5375F4E}" type="slidenum">
              <a:rPr lang="en-US" smtClean="0"/>
              <a:pPr/>
              <a:t>44</a:t>
            </a:fld>
            <a:endParaRPr lang="en-US"/>
          </a:p>
        </p:txBody>
      </p:sp>
    </p:spTree>
    <p:extLst>
      <p:ext uri="{BB962C8B-B14F-4D97-AF65-F5344CB8AC3E}">
        <p14:creationId xmlns:p14="http://schemas.microsoft.com/office/powerpoint/2010/main" val="122716627"/>
      </p:ext>
    </p:extLst>
  </p:cSld>
  <p:clrMapOvr>
    <a:masterClrMapping/>
  </p:clrMapOvr>
  <p:transition spd="slow">
    <p:randomBar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6D4C4F9-E1E2-41D2-8ACC-CAFCF150F222}"/>
              </a:ext>
            </a:extLst>
          </p:cNvPr>
          <p:cNvSpPr>
            <a:spLocks noGrp="1"/>
          </p:cNvSpPr>
          <p:nvPr>
            <p:ph type="title"/>
          </p:nvPr>
        </p:nvSpPr>
        <p:spPr/>
        <p:txBody>
          <a:bodyPr>
            <a:normAutofit fontScale="90000"/>
          </a:bodyPr>
          <a:lstStyle/>
          <a:p>
            <a:r>
              <a:rPr lang="en-US" dirty="0"/>
              <a:t>5. </a:t>
            </a:r>
            <a:r>
              <a:rPr lang="en-US" dirty="0" err="1"/>
              <a:t>Thống</a:t>
            </a:r>
            <a:r>
              <a:rPr lang="en-US" dirty="0"/>
              <a:t> </a:t>
            </a:r>
            <a:r>
              <a:rPr lang="en-US" dirty="0" err="1"/>
              <a:t>kê</a:t>
            </a:r>
            <a:r>
              <a:rPr lang="en-US" dirty="0"/>
              <a:t>, </a:t>
            </a:r>
            <a:r>
              <a:rPr lang="en-US" dirty="0" err="1"/>
              <a:t>phân</a:t>
            </a:r>
            <a:r>
              <a:rPr lang="en-US" dirty="0"/>
              <a:t> </a:t>
            </a:r>
            <a:r>
              <a:rPr lang="en-US" dirty="0" err="1"/>
              <a:t>hạng</a:t>
            </a:r>
            <a:r>
              <a:rPr lang="en-US" dirty="0"/>
              <a:t> </a:t>
            </a:r>
            <a:r>
              <a:rPr lang="en-US" dirty="0" err="1"/>
              <a:t>dữ</a:t>
            </a:r>
            <a:r>
              <a:rPr lang="en-US" dirty="0"/>
              <a:t> </a:t>
            </a:r>
            <a:r>
              <a:rPr lang="en-US" dirty="0" err="1"/>
              <a:t>liệu</a:t>
            </a:r>
            <a:r>
              <a:rPr lang="en-US" dirty="0"/>
              <a:t>, </a:t>
            </a:r>
            <a:r>
              <a:rPr lang="en-US" dirty="0" err="1"/>
              <a:t>một</a:t>
            </a:r>
            <a:r>
              <a:rPr lang="en-US" dirty="0"/>
              <a:t> </a:t>
            </a:r>
            <a:r>
              <a:rPr lang="en-US" dirty="0" err="1"/>
              <a:t>số</a:t>
            </a:r>
            <a:r>
              <a:rPr lang="en-US" dirty="0"/>
              <a:t> </a:t>
            </a:r>
            <a:r>
              <a:rPr lang="en-US" dirty="0" err="1"/>
              <a:t>hàm</a:t>
            </a:r>
            <a:r>
              <a:rPr lang="en-US" dirty="0"/>
              <a:t> c</a:t>
            </a:r>
            <a:r>
              <a:rPr lang="vi-VN" dirty="0"/>
              <a:t>ơ</a:t>
            </a:r>
            <a:r>
              <a:rPr lang="en-US" dirty="0"/>
              <a:t> </a:t>
            </a:r>
            <a:r>
              <a:rPr lang="en-US" dirty="0" err="1"/>
              <a:t>bản</a:t>
            </a:r>
            <a:endParaRPr lang="en-US" dirty="0"/>
          </a:p>
        </p:txBody>
      </p:sp>
      <p:sp>
        <p:nvSpPr>
          <p:cNvPr id="7" name="Text Placeholder 6">
            <a:extLst>
              <a:ext uri="{FF2B5EF4-FFF2-40B4-BE49-F238E27FC236}">
                <a16:creationId xmlns="" xmlns:a16="http://schemas.microsoft.com/office/drawing/2014/main" id="{351AD8B4-4AB5-4536-A0DE-EDAF5594FC55}"/>
              </a:ext>
            </a:extLst>
          </p:cNvPr>
          <p:cNvSpPr>
            <a:spLocks noGrp="1"/>
          </p:cNvSpPr>
          <p:nvPr>
            <p:ph type="body" idx="1"/>
          </p:nvPr>
        </p:nvSpPr>
        <p:spPr>
          <a:xfrm>
            <a:off x="457200" y="762001"/>
            <a:ext cx="8229600" cy="457199"/>
          </a:xfrm>
        </p:spPr>
        <p:txBody>
          <a:bodyPr>
            <a:normAutofit lnSpcReduction="10000"/>
          </a:bodyPr>
          <a:lstStyle/>
          <a:p>
            <a:r>
              <a:rPr lang="en-US" dirty="0" err="1"/>
              <a:t>Thống</a:t>
            </a:r>
            <a:r>
              <a:rPr lang="en-US" dirty="0"/>
              <a:t> </a:t>
            </a:r>
            <a:r>
              <a:rPr lang="en-US" dirty="0" err="1"/>
              <a:t>kê</a:t>
            </a:r>
            <a:r>
              <a:rPr lang="en-US" dirty="0"/>
              <a:t> </a:t>
            </a:r>
            <a:r>
              <a:rPr lang="en-US" dirty="0" err="1"/>
              <a:t>dữ</a:t>
            </a:r>
            <a:r>
              <a:rPr lang="en-US" dirty="0"/>
              <a:t> </a:t>
            </a:r>
            <a:r>
              <a:rPr lang="en-US" dirty="0" err="1"/>
              <a:t>liệu</a:t>
            </a:r>
            <a:r>
              <a:rPr lang="en-US" dirty="0"/>
              <a:t> WITH ROLLUP</a:t>
            </a:r>
          </a:p>
        </p:txBody>
      </p:sp>
      <p:sp>
        <p:nvSpPr>
          <p:cNvPr id="4" name="Date Placeholder 3">
            <a:extLst>
              <a:ext uri="{FF2B5EF4-FFF2-40B4-BE49-F238E27FC236}">
                <a16:creationId xmlns="" xmlns:a16="http://schemas.microsoft.com/office/drawing/2014/main" id="{8E6308B1-820C-435E-B649-C547B804077D}"/>
              </a:ext>
            </a:extLst>
          </p:cNvPr>
          <p:cNvSpPr>
            <a:spLocks noGrp="1"/>
          </p:cNvSpPr>
          <p:nvPr>
            <p:ph type="dt" sz="half" idx="10"/>
          </p:nvPr>
        </p:nvSpPr>
        <p:spPr/>
        <p:txBody>
          <a:bodyPr/>
          <a:lstStyle/>
          <a:p>
            <a:fld id="{4D202ABA-0031-4D61-A041-186C665429FE}" type="datetime1">
              <a:rPr lang="en-US" smtClean="0"/>
              <a:t>2/15/2023</a:t>
            </a:fld>
            <a:endParaRPr lang="en-US"/>
          </a:p>
        </p:txBody>
      </p:sp>
      <p:sp>
        <p:nvSpPr>
          <p:cNvPr id="5" name="Footer Placeholder 4">
            <a:extLst>
              <a:ext uri="{FF2B5EF4-FFF2-40B4-BE49-F238E27FC236}">
                <a16:creationId xmlns="" xmlns:a16="http://schemas.microsoft.com/office/drawing/2014/main" id="{E621F310-3132-4746-A719-CA455AF1858A}"/>
              </a:ext>
            </a:extLst>
          </p:cNvPr>
          <p:cNvSpPr>
            <a:spLocks noGrp="1"/>
          </p:cNvSpPr>
          <p:nvPr>
            <p:ph type="ftr" sz="quarter" idx="11"/>
          </p:nvPr>
        </p:nvSpPr>
        <p:spPr/>
        <p:txBody>
          <a:bodyPr/>
          <a:lstStyle/>
          <a:p>
            <a:r>
              <a:rPr lang="en-US"/>
              <a:t>Khoa Công nghệ Thông tin - UTEHY</a:t>
            </a:r>
          </a:p>
        </p:txBody>
      </p:sp>
      <p:sp>
        <p:nvSpPr>
          <p:cNvPr id="6" name="Slide Number Placeholder 5">
            <a:extLst>
              <a:ext uri="{FF2B5EF4-FFF2-40B4-BE49-F238E27FC236}">
                <a16:creationId xmlns="" xmlns:a16="http://schemas.microsoft.com/office/drawing/2014/main" id="{D85EFC56-2D62-407C-A1EE-4DE071D9FA88}"/>
              </a:ext>
            </a:extLst>
          </p:cNvPr>
          <p:cNvSpPr>
            <a:spLocks noGrp="1"/>
          </p:cNvSpPr>
          <p:nvPr>
            <p:ph type="sldNum" sz="quarter" idx="12"/>
          </p:nvPr>
        </p:nvSpPr>
        <p:spPr/>
        <p:txBody>
          <a:bodyPr/>
          <a:lstStyle/>
          <a:p>
            <a:fld id="{F4E32468-D4D3-45A6-A508-7622D5375F4E}" type="slidenum">
              <a:rPr lang="en-US" smtClean="0"/>
              <a:pPr/>
              <a:t>45</a:t>
            </a:fld>
            <a:endParaRPr lang="en-US"/>
          </a:p>
        </p:txBody>
      </p:sp>
      <p:sp>
        <p:nvSpPr>
          <p:cNvPr id="9" name="Content Placeholder 7">
            <a:extLst>
              <a:ext uri="{FF2B5EF4-FFF2-40B4-BE49-F238E27FC236}">
                <a16:creationId xmlns="" xmlns:a16="http://schemas.microsoft.com/office/drawing/2014/main" id="{6B6389C8-1E6A-4C83-BC51-02ED938B9AC6}"/>
              </a:ext>
            </a:extLst>
          </p:cNvPr>
          <p:cNvSpPr txBox="1">
            <a:spLocks/>
          </p:cNvSpPr>
          <p:nvPr/>
        </p:nvSpPr>
        <p:spPr>
          <a:xfrm>
            <a:off x="685800" y="1295400"/>
            <a:ext cx="8153400" cy="3276600"/>
          </a:xfrm>
          <a:prstGeom prst="rect">
            <a:avLst/>
          </a:prstGeom>
        </p:spPr>
        <p:txBody>
          <a:bodyPr vert="horz" lIns="91440" tIns="45720" rIns="91440" bIns="45720" rtlCol="0">
            <a:normAutofit/>
          </a:bodyPr>
          <a:lstStyle>
            <a:lvl1pPr marL="384048" indent="-384048" algn="l" defTabSz="914400" rtl="0" eaLnBrk="1" latinLnBrk="0" hangingPunct="1">
              <a:spcBef>
                <a:spcPts val="1200"/>
              </a:spcBef>
              <a:spcAft>
                <a:spcPts val="1200"/>
              </a:spcAft>
              <a:buSzPct val="120000"/>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685800" indent="-285750" algn="l" defTabSz="914400" rtl="0" eaLnBrk="1" latinLnBrk="0" hangingPunct="1">
              <a:spcBef>
                <a:spcPts val="0"/>
              </a:spcBef>
              <a:spcAft>
                <a:spcPts val="600"/>
              </a:spcAft>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2pPr>
            <a:lvl3pPr marL="914400" indent="-228600" algn="l" defTabSz="914400" rtl="0" eaLnBrk="1" latinLnBrk="0" hangingPunct="1">
              <a:spcBef>
                <a:spcPts val="300"/>
              </a:spcBef>
              <a:spcAft>
                <a:spcPts val="300"/>
              </a:spcAft>
              <a:buSzPct val="12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188720" indent="-228600" algn="l" defTabSz="914400" rtl="0" eaLnBrk="1" latinLnBrk="0" hangingPunct="1">
              <a:spcBef>
                <a:spcPts val="300"/>
              </a:spcBef>
              <a:spcAft>
                <a:spcPts val="300"/>
              </a:spcAft>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1828800" indent="-228600" algn="l" defTabSz="914400" rtl="0" eaLnBrk="1" latinLnBrk="0" hangingPunct="1">
              <a:spcBef>
                <a:spcPts val="300"/>
              </a:spcBef>
              <a:spcAft>
                <a:spcPts val="300"/>
              </a:spcAft>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nSpc>
                <a:spcPct val="160000"/>
              </a:lnSpc>
              <a:buNone/>
            </a:pPr>
            <a:r>
              <a:rPr lang="vi-VN" dirty="0"/>
              <a:t>Tương tự như phép toán CUBE, ROLLUP sinh tập kết quả hiển thị các nhóm được sắp xếp theo một trật tự phân cấp. Nó sắp xếp các nhóm theo trật tự từ thấp đến cao. Trật tự nhóm trong kết quả phụ thuộc vào trật tự của các cột được nhóm đã chỉ định.</a:t>
            </a:r>
            <a:endParaRPr lang="en-US" dirty="0"/>
          </a:p>
        </p:txBody>
      </p:sp>
    </p:spTree>
    <p:extLst>
      <p:ext uri="{BB962C8B-B14F-4D97-AF65-F5344CB8AC3E}">
        <p14:creationId xmlns:p14="http://schemas.microsoft.com/office/powerpoint/2010/main" val="1924061186"/>
      </p:ext>
    </p:extLst>
  </p:cSld>
  <p:clrMapOvr>
    <a:masterClrMapping/>
  </p:clrMapOvr>
  <p:transition spd="slow">
    <p:randomBar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6D4C4F9-E1E2-41D2-8ACC-CAFCF150F222}"/>
              </a:ext>
            </a:extLst>
          </p:cNvPr>
          <p:cNvSpPr>
            <a:spLocks noGrp="1"/>
          </p:cNvSpPr>
          <p:nvPr>
            <p:ph type="title"/>
          </p:nvPr>
        </p:nvSpPr>
        <p:spPr/>
        <p:txBody>
          <a:bodyPr>
            <a:normAutofit fontScale="90000"/>
          </a:bodyPr>
          <a:lstStyle/>
          <a:p>
            <a:r>
              <a:rPr lang="en-US" dirty="0"/>
              <a:t>5. </a:t>
            </a:r>
            <a:r>
              <a:rPr lang="en-US" dirty="0" err="1"/>
              <a:t>Thống</a:t>
            </a:r>
            <a:r>
              <a:rPr lang="en-US" dirty="0"/>
              <a:t> </a:t>
            </a:r>
            <a:r>
              <a:rPr lang="en-US" dirty="0" err="1"/>
              <a:t>kê</a:t>
            </a:r>
            <a:r>
              <a:rPr lang="en-US" dirty="0"/>
              <a:t>, </a:t>
            </a:r>
            <a:r>
              <a:rPr lang="en-US" dirty="0" err="1"/>
              <a:t>phân</a:t>
            </a:r>
            <a:r>
              <a:rPr lang="en-US" dirty="0"/>
              <a:t> </a:t>
            </a:r>
            <a:r>
              <a:rPr lang="en-US" dirty="0" err="1"/>
              <a:t>hạng</a:t>
            </a:r>
            <a:r>
              <a:rPr lang="en-US" dirty="0"/>
              <a:t> </a:t>
            </a:r>
            <a:r>
              <a:rPr lang="en-US" dirty="0" err="1"/>
              <a:t>dữ</a:t>
            </a:r>
            <a:r>
              <a:rPr lang="en-US" dirty="0"/>
              <a:t> </a:t>
            </a:r>
            <a:r>
              <a:rPr lang="en-US" dirty="0" err="1"/>
              <a:t>liệu</a:t>
            </a:r>
            <a:r>
              <a:rPr lang="en-US" dirty="0"/>
              <a:t>, </a:t>
            </a:r>
            <a:r>
              <a:rPr lang="en-US" dirty="0" err="1"/>
              <a:t>một</a:t>
            </a:r>
            <a:r>
              <a:rPr lang="en-US" dirty="0"/>
              <a:t> </a:t>
            </a:r>
            <a:r>
              <a:rPr lang="en-US" dirty="0" err="1"/>
              <a:t>số</a:t>
            </a:r>
            <a:r>
              <a:rPr lang="en-US" dirty="0"/>
              <a:t> </a:t>
            </a:r>
            <a:r>
              <a:rPr lang="en-US" dirty="0" err="1"/>
              <a:t>hàm</a:t>
            </a:r>
            <a:r>
              <a:rPr lang="en-US" dirty="0"/>
              <a:t> c</a:t>
            </a:r>
            <a:r>
              <a:rPr lang="vi-VN" dirty="0"/>
              <a:t>ơ</a:t>
            </a:r>
            <a:r>
              <a:rPr lang="en-US" dirty="0"/>
              <a:t> </a:t>
            </a:r>
            <a:r>
              <a:rPr lang="en-US" dirty="0" err="1"/>
              <a:t>bản</a:t>
            </a:r>
            <a:endParaRPr lang="en-US" dirty="0"/>
          </a:p>
        </p:txBody>
      </p:sp>
      <p:sp>
        <p:nvSpPr>
          <p:cNvPr id="7" name="Text Placeholder 6">
            <a:extLst>
              <a:ext uri="{FF2B5EF4-FFF2-40B4-BE49-F238E27FC236}">
                <a16:creationId xmlns="" xmlns:a16="http://schemas.microsoft.com/office/drawing/2014/main" id="{351AD8B4-4AB5-4536-A0DE-EDAF5594FC55}"/>
              </a:ext>
            </a:extLst>
          </p:cNvPr>
          <p:cNvSpPr>
            <a:spLocks noGrp="1"/>
          </p:cNvSpPr>
          <p:nvPr>
            <p:ph type="body" idx="1"/>
          </p:nvPr>
        </p:nvSpPr>
        <p:spPr/>
        <p:txBody>
          <a:bodyPr/>
          <a:lstStyle/>
          <a:p>
            <a:r>
              <a:rPr lang="en-US" dirty="0" err="1"/>
              <a:t>Ví</a:t>
            </a:r>
            <a:r>
              <a:rPr lang="en-US" dirty="0"/>
              <a:t> </a:t>
            </a:r>
            <a:r>
              <a:rPr lang="en-US" dirty="0" err="1"/>
              <a:t>dụ</a:t>
            </a:r>
            <a:r>
              <a:rPr lang="en-US" dirty="0"/>
              <a:t> </a:t>
            </a:r>
            <a:r>
              <a:rPr lang="en-US" dirty="0" err="1"/>
              <a:t>thống</a:t>
            </a:r>
            <a:r>
              <a:rPr lang="en-US" dirty="0"/>
              <a:t> </a:t>
            </a:r>
            <a:r>
              <a:rPr lang="en-US" dirty="0" err="1"/>
              <a:t>kê</a:t>
            </a:r>
            <a:r>
              <a:rPr lang="en-US" dirty="0"/>
              <a:t> </a:t>
            </a:r>
            <a:r>
              <a:rPr lang="en-US" dirty="0" err="1"/>
              <a:t>dữ</a:t>
            </a:r>
            <a:r>
              <a:rPr lang="en-US" dirty="0"/>
              <a:t> </a:t>
            </a:r>
            <a:r>
              <a:rPr lang="en-US" dirty="0" err="1"/>
              <a:t>liệu</a:t>
            </a:r>
            <a:r>
              <a:rPr lang="en-US" dirty="0"/>
              <a:t> with ROLLUP</a:t>
            </a:r>
          </a:p>
        </p:txBody>
      </p:sp>
      <p:sp>
        <p:nvSpPr>
          <p:cNvPr id="8" name="Content Placeholder 7">
            <a:extLst>
              <a:ext uri="{FF2B5EF4-FFF2-40B4-BE49-F238E27FC236}">
                <a16:creationId xmlns="" xmlns:a16="http://schemas.microsoft.com/office/drawing/2014/main" id="{6B6389C8-1E6A-4C83-BC51-02ED938B9AC6}"/>
              </a:ext>
            </a:extLst>
          </p:cNvPr>
          <p:cNvSpPr>
            <a:spLocks noGrp="1"/>
          </p:cNvSpPr>
          <p:nvPr>
            <p:ph sz="half" idx="2"/>
          </p:nvPr>
        </p:nvSpPr>
        <p:spPr>
          <a:xfrm>
            <a:off x="457200" y="1524000"/>
            <a:ext cx="8229600" cy="4343400"/>
          </a:xfrm>
        </p:spPr>
        <p:txBody>
          <a:bodyPr>
            <a:normAutofit fontScale="85000" lnSpcReduction="20000"/>
          </a:bodyPr>
          <a:lstStyle/>
          <a:p>
            <a:pPr marL="0" indent="0">
              <a:buNone/>
            </a:pPr>
            <a:r>
              <a:rPr lang="vi-VN" b="1" dirty="0"/>
              <a:t>SELECT</a:t>
            </a:r>
            <a:r>
              <a:rPr lang="vi-VN" dirty="0"/>
              <a:t> isnull(Malop,'SUM')</a:t>
            </a:r>
            <a:r>
              <a:rPr lang="en-US" dirty="0"/>
              <a:t> as [</a:t>
            </a:r>
            <a:r>
              <a:rPr lang="en-US" dirty="0" err="1"/>
              <a:t>Mã</a:t>
            </a:r>
            <a:r>
              <a:rPr lang="en-US" dirty="0"/>
              <a:t> </a:t>
            </a:r>
            <a:r>
              <a:rPr lang="en-US" dirty="0" err="1"/>
              <a:t>lớp</a:t>
            </a:r>
            <a:r>
              <a:rPr lang="en-US" dirty="0"/>
              <a:t>]</a:t>
            </a:r>
            <a:r>
              <a:rPr lang="vi-VN" dirty="0"/>
              <a:t>,</a:t>
            </a:r>
            <a:endParaRPr lang="en-US" dirty="0"/>
          </a:p>
          <a:p>
            <a:pPr marL="0" indent="0">
              <a:buNone/>
            </a:pPr>
            <a:r>
              <a:rPr lang="vi-VN" dirty="0"/>
              <a:t>isnull(h.TenMH,'SUM')</a:t>
            </a:r>
            <a:r>
              <a:rPr lang="en-US" dirty="0"/>
              <a:t> as [</a:t>
            </a:r>
            <a:r>
              <a:rPr lang="en-US" dirty="0" err="1"/>
              <a:t>Tên</a:t>
            </a:r>
            <a:r>
              <a:rPr lang="en-US" dirty="0"/>
              <a:t> </a:t>
            </a:r>
            <a:r>
              <a:rPr lang="en-US" dirty="0" err="1"/>
              <a:t>môn</a:t>
            </a:r>
            <a:r>
              <a:rPr lang="en-US" dirty="0"/>
              <a:t> </a:t>
            </a:r>
            <a:r>
              <a:rPr lang="en-US" dirty="0" err="1"/>
              <a:t>học</a:t>
            </a:r>
            <a:r>
              <a:rPr lang="en-US" dirty="0"/>
              <a:t>] </a:t>
            </a:r>
            <a:r>
              <a:rPr lang="vi-VN" dirty="0"/>
              <a:t>, count(s.MASV) as [số lượng] </a:t>
            </a:r>
          </a:p>
          <a:p>
            <a:pPr marL="0" indent="0">
              <a:buNone/>
            </a:pPr>
            <a:r>
              <a:rPr lang="en-US" b="1" dirty="0"/>
              <a:t>FROM </a:t>
            </a:r>
          </a:p>
          <a:p>
            <a:pPr marL="0" indent="0">
              <a:buNone/>
            </a:pPr>
            <a:r>
              <a:rPr lang="en-US" dirty="0" err="1"/>
              <a:t>Monhoc</a:t>
            </a:r>
            <a:r>
              <a:rPr lang="en-US" dirty="0"/>
              <a:t> h inner join </a:t>
            </a:r>
            <a:r>
              <a:rPr lang="en-US" dirty="0" err="1"/>
              <a:t>BangDiem</a:t>
            </a:r>
            <a:r>
              <a:rPr lang="en-US" dirty="0"/>
              <a:t> d on </a:t>
            </a:r>
            <a:r>
              <a:rPr lang="en-US" dirty="0" err="1"/>
              <a:t>h.MaMH</a:t>
            </a:r>
            <a:r>
              <a:rPr lang="en-US" dirty="0"/>
              <a:t> = </a:t>
            </a:r>
            <a:r>
              <a:rPr lang="en-US" dirty="0" err="1"/>
              <a:t>h.MaMH</a:t>
            </a:r>
            <a:endParaRPr lang="en-US" dirty="0"/>
          </a:p>
          <a:p>
            <a:pPr marL="0" indent="0">
              <a:buNone/>
            </a:pPr>
            <a:r>
              <a:rPr lang="fi-FI" dirty="0"/>
              <a:t>Inner join SinhVien s on s.MaSV = d.MaSV</a:t>
            </a:r>
          </a:p>
          <a:p>
            <a:pPr marL="0" indent="0">
              <a:buNone/>
            </a:pPr>
            <a:r>
              <a:rPr lang="en-US" b="1" dirty="0"/>
              <a:t>WHERE</a:t>
            </a:r>
            <a:r>
              <a:rPr lang="en-US" dirty="0"/>
              <a:t> DiemL1 &lt;5</a:t>
            </a:r>
          </a:p>
          <a:p>
            <a:pPr marL="0" indent="0">
              <a:buNone/>
            </a:pPr>
            <a:r>
              <a:rPr lang="en-US" b="1" dirty="0"/>
              <a:t>GROUP BY</a:t>
            </a:r>
            <a:r>
              <a:rPr lang="en-US" dirty="0"/>
              <a:t>  </a:t>
            </a:r>
            <a:r>
              <a:rPr lang="en-US" dirty="0" err="1"/>
              <a:t>Malop,h.TenMH</a:t>
            </a:r>
            <a:r>
              <a:rPr lang="en-US" dirty="0"/>
              <a:t> </a:t>
            </a:r>
          </a:p>
          <a:p>
            <a:pPr marL="0" indent="0">
              <a:buNone/>
            </a:pPr>
            <a:r>
              <a:rPr lang="en-US" b="1" dirty="0"/>
              <a:t>WITH </a:t>
            </a:r>
            <a:r>
              <a:rPr lang="en-US" dirty="0"/>
              <a:t>ROLLUP</a:t>
            </a:r>
            <a:r>
              <a:rPr lang="vi-VN" dirty="0"/>
              <a:t>. </a:t>
            </a:r>
            <a:endParaRPr lang="en-US" dirty="0"/>
          </a:p>
        </p:txBody>
      </p:sp>
      <p:sp>
        <p:nvSpPr>
          <p:cNvPr id="4" name="Date Placeholder 3">
            <a:extLst>
              <a:ext uri="{FF2B5EF4-FFF2-40B4-BE49-F238E27FC236}">
                <a16:creationId xmlns="" xmlns:a16="http://schemas.microsoft.com/office/drawing/2014/main" id="{8E6308B1-820C-435E-B649-C547B804077D}"/>
              </a:ext>
            </a:extLst>
          </p:cNvPr>
          <p:cNvSpPr>
            <a:spLocks noGrp="1"/>
          </p:cNvSpPr>
          <p:nvPr>
            <p:ph type="dt" sz="half" idx="10"/>
          </p:nvPr>
        </p:nvSpPr>
        <p:spPr/>
        <p:txBody>
          <a:bodyPr/>
          <a:lstStyle/>
          <a:p>
            <a:fld id="{4D202ABA-0031-4D61-A041-186C665429FE}" type="datetime1">
              <a:rPr lang="en-US" smtClean="0"/>
              <a:t>2/15/2023</a:t>
            </a:fld>
            <a:endParaRPr lang="en-US"/>
          </a:p>
        </p:txBody>
      </p:sp>
      <p:sp>
        <p:nvSpPr>
          <p:cNvPr id="5" name="Footer Placeholder 4">
            <a:extLst>
              <a:ext uri="{FF2B5EF4-FFF2-40B4-BE49-F238E27FC236}">
                <a16:creationId xmlns="" xmlns:a16="http://schemas.microsoft.com/office/drawing/2014/main" id="{E621F310-3132-4746-A719-CA455AF1858A}"/>
              </a:ext>
            </a:extLst>
          </p:cNvPr>
          <p:cNvSpPr>
            <a:spLocks noGrp="1"/>
          </p:cNvSpPr>
          <p:nvPr>
            <p:ph type="ftr" sz="quarter" idx="11"/>
          </p:nvPr>
        </p:nvSpPr>
        <p:spPr/>
        <p:txBody>
          <a:bodyPr/>
          <a:lstStyle/>
          <a:p>
            <a:r>
              <a:rPr lang="en-US"/>
              <a:t>Khoa Công nghệ Thông tin - UTEHY</a:t>
            </a:r>
          </a:p>
        </p:txBody>
      </p:sp>
      <p:sp>
        <p:nvSpPr>
          <p:cNvPr id="6" name="Slide Number Placeholder 5">
            <a:extLst>
              <a:ext uri="{FF2B5EF4-FFF2-40B4-BE49-F238E27FC236}">
                <a16:creationId xmlns="" xmlns:a16="http://schemas.microsoft.com/office/drawing/2014/main" id="{D85EFC56-2D62-407C-A1EE-4DE071D9FA88}"/>
              </a:ext>
            </a:extLst>
          </p:cNvPr>
          <p:cNvSpPr>
            <a:spLocks noGrp="1"/>
          </p:cNvSpPr>
          <p:nvPr>
            <p:ph type="sldNum" sz="quarter" idx="12"/>
          </p:nvPr>
        </p:nvSpPr>
        <p:spPr/>
        <p:txBody>
          <a:bodyPr/>
          <a:lstStyle/>
          <a:p>
            <a:fld id="{F4E32468-D4D3-45A6-A508-7622D5375F4E}" type="slidenum">
              <a:rPr lang="en-US" smtClean="0"/>
              <a:pPr/>
              <a:t>46</a:t>
            </a:fld>
            <a:endParaRPr lang="en-US"/>
          </a:p>
        </p:txBody>
      </p:sp>
    </p:spTree>
    <p:extLst>
      <p:ext uri="{BB962C8B-B14F-4D97-AF65-F5344CB8AC3E}">
        <p14:creationId xmlns:p14="http://schemas.microsoft.com/office/powerpoint/2010/main" val="3821639877"/>
      </p:ext>
    </p:extLst>
  </p:cSld>
  <p:clrMapOvr>
    <a:masterClrMapping/>
  </p:clrMapOvr>
  <p:transition spd="slow">
    <p:randomBar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6D4C4F9-E1E2-41D2-8ACC-CAFCF150F222}"/>
              </a:ext>
            </a:extLst>
          </p:cNvPr>
          <p:cNvSpPr>
            <a:spLocks noGrp="1"/>
          </p:cNvSpPr>
          <p:nvPr>
            <p:ph type="title"/>
          </p:nvPr>
        </p:nvSpPr>
        <p:spPr/>
        <p:txBody>
          <a:bodyPr>
            <a:normAutofit fontScale="90000"/>
          </a:bodyPr>
          <a:lstStyle/>
          <a:p>
            <a:r>
              <a:rPr lang="en-US" dirty="0"/>
              <a:t>5. </a:t>
            </a:r>
            <a:r>
              <a:rPr lang="en-US" dirty="0" err="1"/>
              <a:t>Thống</a:t>
            </a:r>
            <a:r>
              <a:rPr lang="en-US" dirty="0"/>
              <a:t> </a:t>
            </a:r>
            <a:r>
              <a:rPr lang="en-US" dirty="0" err="1"/>
              <a:t>kê</a:t>
            </a:r>
            <a:r>
              <a:rPr lang="en-US" dirty="0"/>
              <a:t>, </a:t>
            </a:r>
            <a:r>
              <a:rPr lang="en-US" dirty="0" err="1"/>
              <a:t>phân</a:t>
            </a:r>
            <a:r>
              <a:rPr lang="en-US" dirty="0"/>
              <a:t> </a:t>
            </a:r>
            <a:r>
              <a:rPr lang="en-US" dirty="0" err="1"/>
              <a:t>hạng</a:t>
            </a:r>
            <a:r>
              <a:rPr lang="en-US" dirty="0"/>
              <a:t> </a:t>
            </a:r>
            <a:r>
              <a:rPr lang="en-US" dirty="0" err="1"/>
              <a:t>dữ</a:t>
            </a:r>
            <a:r>
              <a:rPr lang="en-US" dirty="0"/>
              <a:t> </a:t>
            </a:r>
            <a:r>
              <a:rPr lang="en-US" dirty="0" err="1"/>
              <a:t>liệu</a:t>
            </a:r>
            <a:r>
              <a:rPr lang="en-US" dirty="0"/>
              <a:t>, </a:t>
            </a:r>
            <a:r>
              <a:rPr lang="en-US" dirty="0" err="1"/>
              <a:t>một</a:t>
            </a:r>
            <a:r>
              <a:rPr lang="en-US" dirty="0"/>
              <a:t> </a:t>
            </a:r>
            <a:r>
              <a:rPr lang="en-US" dirty="0" err="1"/>
              <a:t>số</a:t>
            </a:r>
            <a:r>
              <a:rPr lang="en-US" dirty="0"/>
              <a:t> </a:t>
            </a:r>
            <a:r>
              <a:rPr lang="en-US" dirty="0" err="1"/>
              <a:t>hàm</a:t>
            </a:r>
            <a:r>
              <a:rPr lang="en-US" dirty="0"/>
              <a:t> c</a:t>
            </a:r>
            <a:r>
              <a:rPr lang="vi-VN" dirty="0"/>
              <a:t>ơ</a:t>
            </a:r>
            <a:r>
              <a:rPr lang="en-US" dirty="0"/>
              <a:t> </a:t>
            </a:r>
            <a:r>
              <a:rPr lang="en-US" dirty="0" err="1"/>
              <a:t>bản</a:t>
            </a:r>
            <a:endParaRPr lang="en-US" dirty="0"/>
          </a:p>
        </p:txBody>
      </p:sp>
      <p:sp>
        <p:nvSpPr>
          <p:cNvPr id="7" name="Text Placeholder 6">
            <a:extLst>
              <a:ext uri="{FF2B5EF4-FFF2-40B4-BE49-F238E27FC236}">
                <a16:creationId xmlns="" xmlns:a16="http://schemas.microsoft.com/office/drawing/2014/main" id="{351AD8B4-4AB5-4536-A0DE-EDAF5594FC55}"/>
              </a:ext>
            </a:extLst>
          </p:cNvPr>
          <p:cNvSpPr>
            <a:spLocks noGrp="1"/>
          </p:cNvSpPr>
          <p:nvPr>
            <p:ph type="body" idx="1"/>
          </p:nvPr>
        </p:nvSpPr>
        <p:spPr>
          <a:xfrm>
            <a:off x="457200" y="762001"/>
            <a:ext cx="8229600" cy="457199"/>
          </a:xfrm>
        </p:spPr>
        <p:txBody>
          <a:bodyPr>
            <a:normAutofit lnSpcReduction="10000"/>
          </a:bodyPr>
          <a:lstStyle/>
          <a:p>
            <a:r>
              <a:rPr lang="en-US" dirty="0" err="1"/>
              <a:t>Phân</a:t>
            </a:r>
            <a:r>
              <a:rPr lang="en-US" dirty="0"/>
              <a:t> </a:t>
            </a:r>
            <a:r>
              <a:rPr lang="en-US" dirty="0" err="1"/>
              <a:t>hạng</a:t>
            </a:r>
            <a:r>
              <a:rPr lang="en-US" dirty="0"/>
              <a:t> </a:t>
            </a:r>
            <a:r>
              <a:rPr lang="en-US" dirty="0" err="1"/>
              <a:t>dữ</a:t>
            </a:r>
            <a:r>
              <a:rPr lang="en-US" dirty="0"/>
              <a:t> </a:t>
            </a:r>
            <a:r>
              <a:rPr lang="en-US" dirty="0" err="1"/>
              <a:t>liệu</a:t>
            </a:r>
            <a:endParaRPr lang="en-US" dirty="0"/>
          </a:p>
        </p:txBody>
      </p:sp>
      <p:sp>
        <p:nvSpPr>
          <p:cNvPr id="4" name="Date Placeholder 3">
            <a:extLst>
              <a:ext uri="{FF2B5EF4-FFF2-40B4-BE49-F238E27FC236}">
                <a16:creationId xmlns="" xmlns:a16="http://schemas.microsoft.com/office/drawing/2014/main" id="{8E6308B1-820C-435E-B649-C547B804077D}"/>
              </a:ext>
            </a:extLst>
          </p:cNvPr>
          <p:cNvSpPr>
            <a:spLocks noGrp="1"/>
          </p:cNvSpPr>
          <p:nvPr>
            <p:ph type="dt" sz="half" idx="10"/>
          </p:nvPr>
        </p:nvSpPr>
        <p:spPr/>
        <p:txBody>
          <a:bodyPr/>
          <a:lstStyle/>
          <a:p>
            <a:fld id="{4D202ABA-0031-4D61-A041-186C665429FE}" type="datetime1">
              <a:rPr lang="en-US" smtClean="0"/>
              <a:t>2/15/2023</a:t>
            </a:fld>
            <a:endParaRPr lang="en-US"/>
          </a:p>
        </p:txBody>
      </p:sp>
      <p:sp>
        <p:nvSpPr>
          <p:cNvPr id="5" name="Footer Placeholder 4">
            <a:extLst>
              <a:ext uri="{FF2B5EF4-FFF2-40B4-BE49-F238E27FC236}">
                <a16:creationId xmlns="" xmlns:a16="http://schemas.microsoft.com/office/drawing/2014/main" id="{E621F310-3132-4746-A719-CA455AF1858A}"/>
              </a:ext>
            </a:extLst>
          </p:cNvPr>
          <p:cNvSpPr>
            <a:spLocks noGrp="1"/>
          </p:cNvSpPr>
          <p:nvPr>
            <p:ph type="ftr" sz="quarter" idx="11"/>
          </p:nvPr>
        </p:nvSpPr>
        <p:spPr/>
        <p:txBody>
          <a:bodyPr/>
          <a:lstStyle/>
          <a:p>
            <a:r>
              <a:rPr lang="en-US"/>
              <a:t>Khoa Công nghệ Thông tin - UTEHY</a:t>
            </a:r>
          </a:p>
        </p:txBody>
      </p:sp>
      <p:sp>
        <p:nvSpPr>
          <p:cNvPr id="6" name="Slide Number Placeholder 5">
            <a:extLst>
              <a:ext uri="{FF2B5EF4-FFF2-40B4-BE49-F238E27FC236}">
                <a16:creationId xmlns="" xmlns:a16="http://schemas.microsoft.com/office/drawing/2014/main" id="{D85EFC56-2D62-407C-A1EE-4DE071D9FA88}"/>
              </a:ext>
            </a:extLst>
          </p:cNvPr>
          <p:cNvSpPr>
            <a:spLocks noGrp="1"/>
          </p:cNvSpPr>
          <p:nvPr>
            <p:ph type="sldNum" sz="quarter" idx="12"/>
          </p:nvPr>
        </p:nvSpPr>
        <p:spPr/>
        <p:txBody>
          <a:bodyPr/>
          <a:lstStyle/>
          <a:p>
            <a:fld id="{F4E32468-D4D3-45A6-A508-7622D5375F4E}" type="slidenum">
              <a:rPr lang="en-US" smtClean="0"/>
              <a:pPr/>
              <a:t>47</a:t>
            </a:fld>
            <a:endParaRPr lang="en-US"/>
          </a:p>
        </p:txBody>
      </p:sp>
      <p:sp>
        <p:nvSpPr>
          <p:cNvPr id="9" name="Content Placeholder 7">
            <a:extLst>
              <a:ext uri="{FF2B5EF4-FFF2-40B4-BE49-F238E27FC236}">
                <a16:creationId xmlns="" xmlns:a16="http://schemas.microsoft.com/office/drawing/2014/main" id="{6B6389C8-1E6A-4C83-BC51-02ED938B9AC6}"/>
              </a:ext>
            </a:extLst>
          </p:cNvPr>
          <p:cNvSpPr txBox="1">
            <a:spLocks/>
          </p:cNvSpPr>
          <p:nvPr/>
        </p:nvSpPr>
        <p:spPr>
          <a:xfrm>
            <a:off x="685800" y="1295400"/>
            <a:ext cx="8153400" cy="1066800"/>
          </a:xfrm>
          <a:prstGeom prst="rect">
            <a:avLst/>
          </a:prstGeom>
        </p:spPr>
        <p:txBody>
          <a:bodyPr vert="horz" lIns="91440" tIns="45720" rIns="91440" bIns="45720" rtlCol="0">
            <a:normAutofit/>
          </a:bodyPr>
          <a:lstStyle>
            <a:lvl1pPr marL="384048" indent="-384048" algn="l" defTabSz="914400" rtl="0" eaLnBrk="1" latinLnBrk="0" hangingPunct="1">
              <a:spcBef>
                <a:spcPts val="1200"/>
              </a:spcBef>
              <a:spcAft>
                <a:spcPts val="1200"/>
              </a:spcAft>
              <a:buSzPct val="120000"/>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685800" indent="-285750" algn="l" defTabSz="914400" rtl="0" eaLnBrk="1" latinLnBrk="0" hangingPunct="1">
              <a:spcBef>
                <a:spcPts val="0"/>
              </a:spcBef>
              <a:spcAft>
                <a:spcPts val="600"/>
              </a:spcAft>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2pPr>
            <a:lvl3pPr marL="914400" indent="-228600" algn="l" defTabSz="914400" rtl="0" eaLnBrk="1" latinLnBrk="0" hangingPunct="1">
              <a:spcBef>
                <a:spcPts val="300"/>
              </a:spcBef>
              <a:spcAft>
                <a:spcPts val="300"/>
              </a:spcAft>
              <a:buSzPct val="12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188720" indent="-228600" algn="l" defTabSz="914400" rtl="0" eaLnBrk="1" latinLnBrk="0" hangingPunct="1">
              <a:spcBef>
                <a:spcPts val="300"/>
              </a:spcBef>
              <a:spcAft>
                <a:spcPts val="300"/>
              </a:spcAft>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1828800" indent="-228600" algn="l" defTabSz="914400" rtl="0" eaLnBrk="1" latinLnBrk="0" hangingPunct="1">
              <a:spcBef>
                <a:spcPts val="300"/>
              </a:spcBef>
              <a:spcAft>
                <a:spcPts val="300"/>
              </a:spcAft>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lgn="just"/>
            <a:endParaRPr lang="en-US" dirty="0"/>
          </a:p>
        </p:txBody>
      </p:sp>
      <p:sp>
        <p:nvSpPr>
          <p:cNvPr id="2" name="Content Placeholder 1"/>
          <p:cNvSpPr>
            <a:spLocks noGrp="1"/>
          </p:cNvSpPr>
          <p:nvPr>
            <p:ph sz="half" idx="2"/>
          </p:nvPr>
        </p:nvSpPr>
        <p:spPr>
          <a:xfrm>
            <a:off x="457200" y="1447800"/>
            <a:ext cx="8382000" cy="4876800"/>
          </a:xfrm>
        </p:spPr>
        <p:txBody>
          <a:bodyPr/>
          <a:lstStyle/>
          <a:p>
            <a:pPr algn="just"/>
            <a:r>
              <a:rPr lang="en-US" dirty="0" err="1"/>
              <a:t>Các</a:t>
            </a:r>
            <a:r>
              <a:rPr lang="en-US" dirty="0"/>
              <a:t> </a:t>
            </a:r>
            <a:r>
              <a:rPr lang="en-US" dirty="0" err="1"/>
              <a:t>hàm</a:t>
            </a:r>
            <a:r>
              <a:rPr lang="en-US" dirty="0"/>
              <a:t> Ranking </a:t>
            </a:r>
            <a:r>
              <a:rPr lang="en-US" dirty="0" err="1"/>
              <a:t>cho</a:t>
            </a:r>
            <a:r>
              <a:rPr lang="en-US" dirty="0"/>
              <a:t> </a:t>
            </a:r>
            <a:r>
              <a:rPr lang="en-US" dirty="0" err="1"/>
              <a:t>phép</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đánh</a:t>
            </a:r>
            <a:r>
              <a:rPr lang="en-US" dirty="0"/>
              <a:t> </a:t>
            </a:r>
            <a:r>
              <a:rPr lang="en-US" dirty="0" err="1"/>
              <a:t>số</a:t>
            </a:r>
            <a:r>
              <a:rPr lang="en-US" dirty="0"/>
              <a:t> </a:t>
            </a:r>
            <a:r>
              <a:rPr lang="en-US" dirty="0" err="1"/>
              <a:t>liên</a:t>
            </a:r>
            <a:r>
              <a:rPr lang="en-US" dirty="0"/>
              <a:t> </a:t>
            </a:r>
            <a:r>
              <a:rPr lang="en-US" dirty="0" err="1"/>
              <a:t>tục</a:t>
            </a:r>
            <a:r>
              <a:rPr lang="en-US" dirty="0"/>
              <a:t> (</a:t>
            </a:r>
            <a:r>
              <a:rPr lang="en-US" dirty="0" err="1"/>
              <a:t>xếp</a:t>
            </a:r>
            <a:r>
              <a:rPr lang="en-US" dirty="0"/>
              <a:t> </a:t>
            </a:r>
            <a:r>
              <a:rPr lang="en-US" dirty="0" err="1"/>
              <a:t>loại</a:t>
            </a:r>
            <a:r>
              <a:rPr lang="en-US" dirty="0"/>
              <a:t>) </a:t>
            </a:r>
            <a:r>
              <a:rPr lang="en-US" dirty="0" err="1"/>
              <a:t>cho</a:t>
            </a:r>
            <a:r>
              <a:rPr lang="en-US" dirty="0"/>
              <a:t> </a:t>
            </a:r>
            <a:r>
              <a:rPr lang="en-US" dirty="0" err="1"/>
              <a:t>các</a:t>
            </a:r>
            <a:r>
              <a:rPr lang="en-US" dirty="0"/>
              <a:t> </a:t>
            </a:r>
            <a:r>
              <a:rPr lang="en-US" dirty="0" err="1"/>
              <a:t>tập</a:t>
            </a:r>
            <a:r>
              <a:rPr lang="en-US" dirty="0"/>
              <a:t> </a:t>
            </a:r>
            <a:r>
              <a:rPr lang="en-US" dirty="0" err="1"/>
              <a:t>hợp</a:t>
            </a:r>
            <a:r>
              <a:rPr lang="en-US" dirty="0"/>
              <a:t> </a:t>
            </a:r>
            <a:r>
              <a:rPr lang="en-US" dirty="0" err="1"/>
              <a:t>kết</a:t>
            </a:r>
            <a:r>
              <a:rPr lang="en-US" dirty="0"/>
              <a:t> </a:t>
            </a:r>
            <a:r>
              <a:rPr lang="en-US" dirty="0" err="1"/>
              <a:t>quả</a:t>
            </a:r>
            <a:r>
              <a:rPr lang="en-US" dirty="0"/>
              <a:t>. </a:t>
            </a:r>
            <a:r>
              <a:rPr lang="en-US" dirty="0" err="1"/>
              <a:t>Các</a:t>
            </a:r>
            <a:r>
              <a:rPr lang="en-US" dirty="0"/>
              <a:t> </a:t>
            </a:r>
            <a:r>
              <a:rPr lang="en-US" dirty="0" err="1"/>
              <a:t>hàm</a:t>
            </a:r>
            <a:r>
              <a:rPr lang="en-US" dirty="0"/>
              <a:t> </a:t>
            </a:r>
            <a:r>
              <a:rPr lang="en-US" dirty="0" err="1"/>
              <a:t>này</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cung</a:t>
            </a:r>
            <a:r>
              <a:rPr lang="en-US" dirty="0"/>
              <a:t> </a:t>
            </a:r>
            <a:r>
              <a:rPr lang="en-US" dirty="0" err="1"/>
              <a:t>cấp</a:t>
            </a:r>
            <a:r>
              <a:rPr lang="en-US" dirty="0"/>
              <a:t> </a:t>
            </a:r>
            <a:r>
              <a:rPr lang="en-US" dirty="0" err="1"/>
              <a:t>số</a:t>
            </a:r>
            <a:r>
              <a:rPr lang="en-US" dirty="0"/>
              <a:t> </a:t>
            </a:r>
            <a:r>
              <a:rPr lang="en-US" dirty="0" err="1"/>
              <a:t>thứ</a:t>
            </a:r>
            <a:r>
              <a:rPr lang="en-US" dirty="0"/>
              <a:t> </a:t>
            </a:r>
            <a:r>
              <a:rPr lang="en-US" dirty="0" err="1"/>
              <a:t>tự</a:t>
            </a:r>
            <a:r>
              <a:rPr lang="en-US" dirty="0"/>
              <a:t> </a:t>
            </a:r>
            <a:r>
              <a:rPr lang="en-US" dirty="0" err="1"/>
              <a:t>trong</a:t>
            </a:r>
            <a:r>
              <a:rPr lang="en-US" dirty="0"/>
              <a:t> </a:t>
            </a:r>
            <a:r>
              <a:rPr lang="en-US" dirty="0" err="1"/>
              <a:t>hệ</a:t>
            </a:r>
            <a:r>
              <a:rPr lang="en-US" dirty="0"/>
              <a:t> </a:t>
            </a:r>
            <a:r>
              <a:rPr lang="en-US" dirty="0" err="1"/>
              <a:t>thống</a:t>
            </a:r>
            <a:r>
              <a:rPr lang="en-US" dirty="0"/>
              <a:t> </a:t>
            </a:r>
            <a:r>
              <a:rPr lang="en-US" dirty="0" err="1"/>
              <a:t>đánh</a:t>
            </a:r>
            <a:r>
              <a:rPr lang="en-US" dirty="0"/>
              <a:t> </a:t>
            </a:r>
            <a:r>
              <a:rPr lang="en-US" dirty="0" err="1"/>
              <a:t>số</a:t>
            </a:r>
            <a:r>
              <a:rPr lang="en-US" dirty="0"/>
              <a:t> </a:t>
            </a:r>
            <a:r>
              <a:rPr lang="en-US" dirty="0" err="1"/>
              <a:t>tuần</a:t>
            </a:r>
            <a:r>
              <a:rPr lang="en-US" dirty="0"/>
              <a:t> </a:t>
            </a:r>
            <a:r>
              <a:rPr lang="en-US" dirty="0" err="1"/>
              <a:t>tự</a:t>
            </a:r>
            <a:r>
              <a:rPr lang="en-US" dirty="0"/>
              <a:t> </a:t>
            </a:r>
            <a:r>
              <a:rPr lang="en-US" dirty="0" err="1"/>
              <a:t>khác</a:t>
            </a:r>
            <a:r>
              <a:rPr lang="en-US" dirty="0"/>
              <a:t> </a:t>
            </a:r>
            <a:r>
              <a:rPr lang="en-US" dirty="0" err="1"/>
              <a:t>nhau</a:t>
            </a:r>
            <a:endParaRPr lang="en-US" dirty="0"/>
          </a:p>
          <a:p>
            <a:pPr lvl="1"/>
            <a:r>
              <a:rPr lang="en-US" b="1" dirty="0" err="1"/>
              <a:t>Hàm</a:t>
            </a:r>
            <a:r>
              <a:rPr lang="en-US" b="1" dirty="0"/>
              <a:t> ROW_NUMBER</a:t>
            </a:r>
            <a:r>
              <a:rPr lang="en-US" dirty="0"/>
              <a:t> </a:t>
            </a:r>
          </a:p>
          <a:p>
            <a:pPr lvl="1"/>
            <a:r>
              <a:rPr lang="en-US" b="1" dirty="0" err="1"/>
              <a:t>Hàm</a:t>
            </a:r>
            <a:r>
              <a:rPr lang="en-US" b="1" dirty="0"/>
              <a:t> RANK</a:t>
            </a:r>
            <a:r>
              <a:rPr lang="en-US" dirty="0"/>
              <a:t> </a:t>
            </a:r>
          </a:p>
          <a:p>
            <a:pPr lvl="1"/>
            <a:r>
              <a:rPr lang="en-US" b="1" dirty="0" err="1"/>
              <a:t>Hàm</a:t>
            </a:r>
            <a:r>
              <a:rPr lang="en-US" b="1" dirty="0"/>
              <a:t> DENSE_RANK</a:t>
            </a:r>
          </a:p>
          <a:p>
            <a:pPr lvl="1"/>
            <a:r>
              <a:rPr lang="en-US" b="1" dirty="0" err="1"/>
              <a:t>Hàm</a:t>
            </a:r>
            <a:r>
              <a:rPr lang="en-US" b="1" dirty="0"/>
              <a:t> NTILE</a:t>
            </a:r>
            <a:endParaRPr lang="en-US" dirty="0"/>
          </a:p>
        </p:txBody>
      </p:sp>
    </p:spTree>
    <p:extLst>
      <p:ext uri="{BB962C8B-B14F-4D97-AF65-F5344CB8AC3E}">
        <p14:creationId xmlns:p14="http://schemas.microsoft.com/office/powerpoint/2010/main" val="3953782551"/>
      </p:ext>
    </p:extLst>
  </p:cSld>
  <p:clrMapOvr>
    <a:masterClrMapping/>
  </p:clrMapOvr>
  <p:transition spd="slow">
    <p:randomBar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6D4C4F9-E1E2-41D2-8ACC-CAFCF150F222}"/>
              </a:ext>
            </a:extLst>
          </p:cNvPr>
          <p:cNvSpPr>
            <a:spLocks noGrp="1"/>
          </p:cNvSpPr>
          <p:nvPr>
            <p:ph type="title"/>
          </p:nvPr>
        </p:nvSpPr>
        <p:spPr/>
        <p:txBody>
          <a:bodyPr>
            <a:normAutofit fontScale="90000"/>
          </a:bodyPr>
          <a:lstStyle/>
          <a:p>
            <a:r>
              <a:rPr lang="en-US" dirty="0"/>
              <a:t>5. </a:t>
            </a:r>
            <a:r>
              <a:rPr lang="en-US" dirty="0" err="1"/>
              <a:t>Thống</a:t>
            </a:r>
            <a:r>
              <a:rPr lang="en-US" dirty="0"/>
              <a:t> </a:t>
            </a:r>
            <a:r>
              <a:rPr lang="en-US" dirty="0" err="1"/>
              <a:t>kê</a:t>
            </a:r>
            <a:r>
              <a:rPr lang="en-US" dirty="0"/>
              <a:t>, </a:t>
            </a:r>
            <a:r>
              <a:rPr lang="en-US" dirty="0" err="1"/>
              <a:t>phân</a:t>
            </a:r>
            <a:r>
              <a:rPr lang="en-US" dirty="0"/>
              <a:t> </a:t>
            </a:r>
            <a:r>
              <a:rPr lang="en-US" dirty="0" err="1"/>
              <a:t>hạng</a:t>
            </a:r>
            <a:r>
              <a:rPr lang="en-US" dirty="0"/>
              <a:t> </a:t>
            </a:r>
            <a:r>
              <a:rPr lang="en-US" dirty="0" err="1"/>
              <a:t>dữ</a:t>
            </a:r>
            <a:r>
              <a:rPr lang="en-US" dirty="0"/>
              <a:t> </a:t>
            </a:r>
            <a:r>
              <a:rPr lang="en-US" dirty="0" err="1"/>
              <a:t>liệu</a:t>
            </a:r>
            <a:r>
              <a:rPr lang="en-US" dirty="0"/>
              <a:t>, </a:t>
            </a:r>
            <a:r>
              <a:rPr lang="en-US" dirty="0" err="1"/>
              <a:t>một</a:t>
            </a:r>
            <a:r>
              <a:rPr lang="en-US" dirty="0"/>
              <a:t> </a:t>
            </a:r>
            <a:r>
              <a:rPr lang="en-US" dirty="0" err="1"/>
              <a:t>số</a:t>
            </a:r>
            <a:r>
              <a:rPr lang="en-US" dirty="0"/>
              <a:t> </a:t>
            </a:r>
            <a:r>
              <a:rPr lang="en-US" dirty="0" err="1"/>
              <a:t>hàm</a:t>
            </a:r>
            <a:r>
              <a:rPr lang="en-US" dirty="0"/>
              <a:t> c</a:t>
            </a:r>
            <a:r>
              <a:rPr lang="vi-VN" dirty="0"/>
              <a:t>ơ</a:t>
            </a:r>
            <a:r>
              <a:rPr lang="en-US" dirty="0"/>
              <a:t> </a:t>
            </a:r>
            <a:r>
              <a:rPr lang="en-US" dirty="0" err="1"/>
              <a:t>bản</a:t>
            </a:r>
            <a:endParaRPr lang="en-US" dirty="0"/>
          </a:p>
        </p:txBody>
      </p:sp>
      <p:sp>
        <p:nvSpPr>
          <p:cNvPr id="7" name="Text Placeholder 6">
            <a:extLst>
              <a:ext uri="{FF2B5EF4-FFF2-40B4-BE49-F238E27FC236}">
                <a16:creationId xmlns="" xmlns:a16="http://schemas.microsoft.com/office/drawing/2014/main" id="{351AD8B4-4AB5-4536-A0DE-EDAF5594FC55}"/>
              </a:ext>
            </a:extLst>
          </p:cNvPr>
          <p:cNvSpPr>
            <a:spLocks noGrp="1"/>
          </p:cNvSpPr>
          <p:nvPr>
            <p:ph type="body" idx="1"/>
          </p:nvPr>
        </p:nvSpPr>
        <p:spPr>
          <a:xfrm>
            <a:off x="457200" y="762001"/>
            <a:ext cx="8229600" cy="457199"/>
          </a:xfrm>
        </p:spPr>
        <p:txBody>
          <a:bodyPr>
            <a:normAutofit lnSpcReduction="10000"/>
          </a:bodyPr>
          <a:lstStyle/>
          <a:p>
            <a:r>
              <a:rPr lang="en-US" dirty="0" err="1"/>
              <a:t>Hàm</a:t>
            </a:r>
            <a:r>
              <a:rPr lang="en-US" dirty="0"/>
              <a:t> ROW_NUMBER()</a:t>
            </a:r>
          </a:p>
        </p:txBody>
      </p:sp>
      <p:sp>
        <p:nvSpPr>
          <p:cNvPr id="4" name="Date Placeholder 3">
            <a:extLst>
              <a:ext uri="{FF2B5EF4-FFF2-40B4-BE49-F238E27FC236}">
                <a16:creationId xmlns="" xmlns:a16="http://schemas.microsoft.com/office/drawing/2014/main" id="{8E6308B1-820C-435E-B649-C547B804077D}"/>
              </a:ext>
            </a:extLst>
          </p:cNvPr>
          <p:cNvSpPr>
            <a:spLocks noGrp="1"/>
          </p:cNvSpPr>
          <p:nvPr>
            <p:ph type="dt" sz="half" idx="10"/>
          </p:nvPr>
        </p:nvSpPr>
        <p:spPr/>
        <p:txBody>
          <a:bodyPr/>
          <a:lstStyle/>
          <a:p>
            <a:fld id="{4D202ABA-0031-4D61-A041-186C665429FE}" type="datetime1">
              <a:rPr lang="en-US" smtClean="0"/>
              <a:t>2/15/2023</a:t>
            </a:fld>
            <a:endParaRPr lang="en-US"/>
          </a:p>
        </p:txBody>
      </p:sp>
      <p:sp>
        <p:nvSpPr>
          <p:cNvPr id="5" name="Footer Placeholder 4">
            <a:extLst>
              <a:ext uri="{FF2B5EF4-FFF2-40B4-BE49-F238E27FC236}">
                <a16:creationId xmlns="" xmlns:a16="http://schemas.microsoft.com/office/drawing/2014/main" id="{E621F310-3132-4746-A719-CA455AF1858A}"/>
              </a:ext>
            </a:extLst>
          </p:cNvPr>
          <p:cNvSpPr>
            <a:spLocks noGrp="1"/>
          </p:cNvSpPr>
          <p:nvPr>
            <p:ph type="ftr" sz="quarter" idx="11"/>
          </p:nvPr>
        </p:nvSpPr>
        <p:spPr/>
        <p:txBody>
          <a:bodyPr/>
          <a:lstStyle/>
          <a:p>
            <a:r>
              <a:rPr lang="en-US"/>
              <a:t>Khoa Công nghệ Thông tin - UTEHY</a:t>
            </a:r>
          </a:p>
        </p:txBody>
      </p:sp>
      <p:sp>
        <p:nvSpPr>
          <p:cNvPr id="6" name="Slide Number Placeholder 5">
            <a:extLst>
              <a:ext uri="{FF2B5EF4-FFF2-40B4-BE49-F238E27FC236}">
                <a16:creationId xmlns="" xmlns:a16="http://schemas.microsoft.com/office/drawing/2014/main" id="{D85EFC56-2D62-407C-A1EE-4DE071D9FA88}"/>
              </a:ext>
            </a:extLst>
          </p:cNvPr>
          <p:cNvSpPr>
            <a:spLocks noGrp="1"/>
          </p:cNvSpPr>
          <p:nvPr>
            <p:ph type="sldNum" sz="quarter" idx="12"/>
          </p:nvPr>
        </p:nvSpPr>
        <p:spPr/>
        <p:txBody>
          <a:bodyPr/>
          <a:lstStyle/>
          <a:p>
            <a:fld id="{F4E32468-D4D3-45A6-A508-7622D5375F4E}" type="slidenum">
              <a:rPr lang="en-US" smtClean="0"/>
              <a:pPr/>
              <a:t>48</a:t>
            </a:fld>
            <a:endParaRPr lang="en-US"/>
          </a:p>
        </p:txBody>
      </p:sp>
      <p:sp>
        <p:nvSpPr>
          <p:cNvPr id="9" name="Content Placeholder 7">
            <a:extLst>
              <a:ext uri="{FF2B5EF4-FFF2-40B4-BE49-F238E27FC236}">
                <a16:creationId xmlns="" xmlns:a16="http://schemas.microsoft.com/office/drawing/2014/main" id="{6B6389C8-1E6A-4C83-BC51-02ED938B9AC6}"/>
              </a:ext>
            </a:extLst>
          </p:cNvPr>
          <p:cNvSpPr txBox="1">
            <a:spLocks/>
          </p:cNvSpPr>
          <p:nvPr/>
        </p:nvSpPr>
        <p:spPr>
          <a:xfrm>
            <a:off x="685800" y="1295400"/>
            <a:ext cx="8153400" cy="1066800"/>
          </a:xfrm>
          <a:prstGeom prst="rect">
            <a:avLst/>
          </a:prstGeom>
        </p:spPr>
        <p:txBody>
          <a:bodyPr vert="horz" lIns="91440" tIns="45720" rIns="91440" bIns="45720" rtlCol="0">
            <a:normAutofit/>
          </a:bodyPr>
          <a:lstStyle>
            <a:lvl1pPr marL="384048" indent="-384048" algn="l" defTabSz="914400" rtl="0" eaLnBrk="1" latinLnBrk="0" hangingPunct="1">
              <a:spcBef>
                <a:spcPts val="1200"/>
              </a:spcBef>
              <a:spcAft>
                <a:spcPts val="1200"/>
              </a:spcAft>
              <a:buSzPct val="120000"/>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685800" indent="-285750" algn="l" defTabSz="914400" rtl="0" eaLnBrk="1" latinLnBrk="0" hangingPunct="1">
              <a:spcBef>
                <a:spcPts val="0"/>
              </a:spcBef>
              <a:spcAft>
                <a:spcPts val="600"/>
              </a:spcAft>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2pPr>
            <a:lvl3pPr marL="914400" indent="-228600" algn="l" defTabSz="914400" rtl="0" eaLnBrk="1" latinLnBrk="0" hangingPunct="1">
              <a:spcBef>
                <a:spcPts val="300"/>
              </a:spcBef>
              <a:spcAft>
                <a:spcPts val="300"/>
              </a:spcAft>
              <a:buSzPct val="12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188720" indent="-228600" algn="l" defTabSz="914400" rtl="0" eaLnBrk="1" latinLnBrk="0" hangingPunct="1">
              <a:spcBef>
                <a:spcPts val="300"/>
              </a:spcBef>
              <a:spcAft>
                <a:spcPts val="300"/>
              </a:spcAft>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1828800" indent="-228600" algn="l" defTabSz="914400" rtl="0" eaLnBrk="1" latinLnBrk="0" hangingPunct="1">
              <a:spcBef>
                <a:spcPts val="300"/>
              </a:spcBef>
              <a:spcAft>
                <a:spcPts val="300"/>
              </a:spcAft>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lgn="just"/>
            <a:endParaRPr lang="en-US" dirty="0"/>
          </a:p>
        </p:txBody>
      </p:sp>
      <p:sp>
        <p:nvSpPr>
          <p:cNvPr id="2" name="Content Placeholder 1"/>
          <p:cNvSpPr>
            <a:spLocks noGrp="1"/>
          </p:cNvSpPr>
          <p:nvPr>
            <p:ph sz="half" idx="2"/>
          </p:nvPr>
        </p:nvSpPr>
        <p:spPr>
          <a:xfrm>
            <a:off x="457200" y="1447800"/>
            <a:ext cx="8382000" cy="4876800"/>
          </a:xfrm>
        </p:spPr>
        <p:txBody>
          <a:bodyPr/>
          <a:lstStyle/>
          <a:p>
            <a:pPr algn="just"/>
            <a:r>
              <a:rPr lang="en-US" dirty="0" err="1"/>
              <a:t>Hàm</a:t>
            </a:r>
            <a:r>
              <a:rPr lang="en-US" dirty="0"/>
              <a:t> </a:t>
            </a:r>
            <a:r>
              <a:rPr lang="en-US" dirty="0" err="1"/>
              <a:t>này</a:t>
            </a:r>
            <a:r>
              <a:rPr lang="en-US" dirty="0"/>
              <a:t> </a:t>
            </a:r>
            <a:r>
              <a:rPr lang="en-US" dirty="0" err="1"/>
              <a:t>trả</a:t>
            </a:r>
            <a:r>
              <a:rPr lang="en-US" dirty="0"/>
              <a:t> </a:t>
            </a:r>
            <a:r>
              <a:rPr lang="en-US" dirty="0" err="1"/>
              <a:t>lại</a:t>
            </a:r>
            <a:r>
              <a:rPr lang="en-US" dirty="0"/>
              <a:t> </a:t>
            </a:r>
            <a:r>
              <a:rPr lang="en-US" dirty="0" err="1"/>
              <a:t>một</a:t>
            </a:r>
            <a:r>
              <a:rPr lang="en-US" dirty="0"/>
              <a:t> </a:t>
            </a:r>
            <a:r>
              <a:rPr lang="en-US" dirty="0" err="1"/>
              <a:t>dãy</a:t>
            </a:r>
            <a:r>
              <a:rPr lang="en-US" dirty="0"/>
              <a:t> </a:t>
            </a:r>
            <a:r>
              <a:rPr lang="en-US" dirty="0" err="1"/>
              <a:t>số</a:t>
            </a:r>
            <a:r>
              <a:rPr lang="en-US" dirty="0"/>
              <a:t> </a:t>
            </a:r>
            <a:r>
              <a:rPr lang="en-US" dirty="0" err="1"/>
              <a:t>tuần</a:t>
            </a:r>
            <a:r>
              <a:rPr lang="en-US" dirty="0"/>
              <a:t> </a:t>
            </a:r>
            <a:r>
              <a:rPr lang="en-US" dirty="0" err="1"/>
              <a:t>tự</a:t>
            </a:r>
            <a:r>
              <a:rPr lang="en-US" dirty="0"/>
              <a:t> </a:t>
            </a:r>
            <a:r>
              <a:rPr lang="en-US" dirty="0" err="1"/>
              <a:t>bắt</a:t>
            </a:r>
            <a:r>
              <a:rPr lang="en-US" dirty="0"/>
              <a:t> </a:t>
            </a:r>
            <a:r>
              <a:rPr lang="en-US" dirty="0" err="1"/>
              <a:t>đầu</a:t>
            </a:r>
            <a:r>
              <a:rPr lang="en-US" dirty="0"/>
              <a:t> </a:t>
            </a:r>
            <a:r>
              <a:rPr lang="en-US" dirty="0" err="1"/>
              <a:t>từ</a:t>
            </a:r>
            <a:r>
              <a:rPr lang="en-US" dirty="0"/>
              <a:t> 1 </a:t>
            </a:r>
            <a:r>
              <a:rPr lang="en-US" dirty="0" err="1"/>
              <a:t>cho</a:t>
            </a:r>
            <a:r>
              <a:rPr lang="en-US" dirty="0"/>
              <a:t> </a:t>
            </a:r>
            <a:r>
              <a:rPr lang="en-US" dirty="0" err="1"/>
              <a:t>mỗi</a:t>
            </a:r>
            <a:r>
              <a:rPr lang="en-US" dirty="0"/>
              <a:t> </a:t>
            </a:r>
            <a:r>
              <a:rPr lang="en-US" dirty="0" err="1"/>
              <a:t>dòng</a:t>
            </a:r>
            <a:r>
              <a:rPr lang="en-US" dirty="0"/>
              <a:t> hay </a:t>
            </a:r>
            <a:r>
              <a:rPr lang="en-US" dirty="0" err="1"/>
              <a:t>nhóm</a:t>
            </a:r>
            <a:r>
              <a:rPr lang="en-US" dirty="0"/>
              <a:t> </a:t>
            </a:r>
            <a:r>
              <a:rPr lang="en-US" dirty="0" err="1"/>
              <a:t>trong</a:t>
            </a:r>
            <a:r>
              <a:rPr lang="en-US" dirty="0"/>
              <a:t> </a:t>
            </a:r>
            <a:r>
              <a:rPr lang="en-US" dirty="0" err="1"/>
              <a:t>tập</a:t>
            </a:r>
            <a:r>
              <a:rPr lang="en-US" dirty="0"/>
              <a:t> </a:t>
            </a:r>
            <a:r>
              <a:rPr lang="en-US" dirty="0" err="1"/>
              <a:t>hợp</a:t>
            </a:r>
            <a:r>
              <a:rPr lang="en-US" dirty="0"/>
              <a:t> </a:t>
            </a:r>
            <a:r>
              <a:rPr lang="en-US" dirty="0" err="1"/>
              <a:t>kết</a:t>
            </a:r>
            <a:r>
              <a:rPr lang="en-US" dirty="0"/>
              <a:t> </a:t>
            </a:r>
            <a:r>
              <a:rPr lang="en-US" dirty="0" err="1"/>
              <a:t>quả</a:t>
            </a:r>
            <a:r>
              <a:rPr lang="en-US" dirty="0"/>
              <a:t>.</a:t>
            </a:r>
          </a:p>
          <a:p>
            <a:pPr algn="just"/>
            <a:r>
              <a:rPr lang="en-US" dirty="0" err="1"/>
              <a:t>Cú</a:t>
            </a:r>
            <a:r>
              <a:rPr lang="en-US" dirty="0"/>
              <a:t> </a:t>
            </a:r>
            <a:r>
              <a:rPr lang="en-US" dirty="0" err="1"/>
              <a:t>pháp</a:t>
            </a:r>
            <a:r>
              <a:rPr lang="en-US" dirty="0"/>
              <a:t>:</a:t>
            </a:r>
          </a:p>
          <a:p>
            <a:pPr algn="just">
              <a:buNone/>
            </a:pPr>
            <a:r>
              <a:rPr lang="en-US" dirty="0"/>
              <a:t>		ROW_NUMBER ( ) OVER ( [</a:t>
            </a:r>
            <a:r>
              <a:rPr lang="en-US" dirty="0" err="1"/>
              <a:t>tên_cột</a:t>
            </a:r>
            <a:r>
              <a:rPr lang="en-US" dirty="0"/>
              <a:t>] )</a:t>
            </a:r>
          </a:p>
          <a:p>
            <a:pPr algn="just">
              <a:buFont typeface="Courier New" pitchFamily="49" charset="0"/>
              <a:buChar char="o"/>
            </a:pPr>
            <a:r>
              <a:rPr lang="en-US" dirty="0" err="1">
                <a:solidFill>
                  <a:srgbClr val="FF0000"/>
                </a:solidFill>
              </a:rPr>
              <a:t>tên_cột</a:t>
            </a:r>
            <a:r>
              <a:rPr lang="en-US" dirty="0"/>
              <a:t> </a:t>
            </a:r>
            <a:r>
              <a:rPr lang="en-US" dirty="0" err="1"/>
              <a:t>là</a:t>
            </a:r>
            <a:r>
              <a:rPr lang="en-US" dirty="0"/>
              <a:t> </a:t>
            </a:r>
            <a:r>
              <a:rPr lang="en-US" dirty="0" err="1"/>
              <a:t>cột</a:t>
            </a:r>
            <a:r>
              <a:rPr lang="en-US" dirty="0"/>
              <a:t> hay </a:t>
            </a:r>
            <a:r>
              <a:rPr lang="en-US" dirty="0" err="1"/>
              <a:t>tập</a:t>
            </a:r>
            <a:r>
              <a:rPr lang="en-US" dirty="0"/>
              <a:t> </a:t>
            </a:r>
            <a:r>
              <a:rPr lang="en-US" dirty="0" err="1"/>
              <a:t>hợp</a:t>
            </a:r>
            <a:r>
              <a:rPr lang="en-US" dirty="0"/>
              <a:t> </a:t>
            </a:r>
            <a:r>
              <a:rPr lang="en-US" dirty="0" err="1"/>
              <a:t>các</a:t>
            </a:r>
            <a:r>
              <a:rPr lang="en-US" dirty="0"/>
              <a:t> </a:t>
            </a:r>
            <a:r>
              <a:rPr lang="en-US" dirty="0" err="1"/>
              <a:t>cột</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quyết</a:t>
            </a:r>
            <a:r>
              <a:rPr lang="en-US" dirty="0"/>
              <a:t> </a:t>
            </a:r>
            <a:r>
              <a:rPr lang="en-US" dirty="0" err="1"/>
              <a:t>định</a:t>
            </a:r>
            <a:r>
              <a:rPr lang="en-US" dirty="0"/>
              <a:t> </a:t>
            </a:r>
            <a:r>
              <a:rPr lang="en-US" dirty="0" err="1"/>
              <a:t>việc</a:t>
            </a:r>
            <a:r>
              <a:rPr lang="en-US" dirty="0"/>
              <a:t> </a:t>
            </a:r>
            <a:r>
              <a:rPr lang="en-US" dirty="0" err="1"/>
              <a:t>gộp</a:t>
            </a:r>
            <a:r>
              <a:rPr lang="en-US" dirty="0"/>
              <a:t> </a:t>
            </a:r>
            <a:r>
              <a:rPr lang="en-US" dirty="0" err="1"/>
              <a:t>nhóm</a:t>
            </a:r>
            <a:r>
              <a:rPr lang="en-US" dirty="0"/>
              <a:t> </a:t>
            </a:r>
            <a:r>
              <a:rPr lang="en-US" dirty="0" err="1"/>
              <a:t>cho</a:t>
            </a:r>
            <a:r>
              <a:rPr lang="en-US" dirty="0"/>
              <a:t> </a:t>
            </a:r>
            <a:r>
              <a:rPr lang="en-US" dirty="0" err="1"/>
              <a:t>hàm</a:t>
            </a:r>
            <a:r>
              <a:rPr lang="en-US" dirty="0"/>
              <a:t> ROW_NUMBER </a:t>
            </a:r>
            <a:r>
              <a:rPr lang="en-US" dirty="0" err="1"/>
              <a:t>áp</a:t>
            </a:r>
            <a:r>
              <a:rPr lang="en-US" dirty="0"/>
              <a:t> </a:t>
            </a:r>
            <a:r>
              <a:rPr lang="en-US" dirty="0" err="1"/>
              <a:t>dụng</a:t>
            </a:r>
            <a:r>
              <a:rPr lang="en-US" dirty="0"/>
              <a:t> </a:t>
            </a:r>
            <a:r>
              <a:rPr lang="en-US" dirty="0" err="1"/>
              <a:t>cho</a:t>
            </a:r>
            <a:r>
              <a:rPr lang="en-US" dirty="0"/>
              <a:t> </a:t>
            </a:r>
            <a:r>
              <a:rPr lang="en-US" dirty="0" err="1"/>
              <a:t>việc</a:t>
            </a:r>
            <a:r>
              <a:rPr lang="en-US" dirty="0"/>
              <a:t> </a:t>
            </a:r>
            <a:r>
              <a:rPr lang="en-US" dirty="0" err="1"/>
              <a:t>đánh</a:t>
            </a:r>
            <a:r>
              <a:rPr lang="en-US" dirty="0"/>
              <a:t> </a:t>
            </a:r>
            <a:r>
              <a:rPr lang="en-US" dirty="0" err="1"/>
              <a:t>số</a:t>
            </a:r>
            <a:r>
              <a:rPr lang="en-US" dirty="0"/>
              <a:t> </a:t>
            </a:r>
            <a:r>
              <a:rPr lang="en-US" dirty="0" err="1"/>
              <a:t>tuần</a:t>
            </a:r>
            <a:r>
              <a:rPr lang="en-US" dirty="0"/>
              <a:t> </a:t>
            </a:r>
            <a:r>
              <a:rPr lang="en-US" dirty="0" err="1"/>
              <a:t>tự</a:t>
            </a:r>
            <a:r>
              <a:rPr lang="en-US" dirty="0"/>
              <a:t> </a:t>
            </a:r>
            <a:r>
              <a:rPr lang="en-US" dirty="0" err="1"/>
              <a:t>hoặc</a:t>
            </a:r>
            <a:r>
              <a:rPr lang="en-US" dirty="0"/>
              <a:t> </a:t>
            </a:r>
            <a:r>
              <a:rPr lang="en-US" dirty="0" err="1"/>
              <a:t>để</a:t>
            </a:r>
            <a:r>
              <a:rPr lang="en-US" dirty="0"/>
              <a:t> </a:t>
            </a:r>
            <a:r>
              <a:rPr lang="en-US" dirty="0" err="1"/>
              <a:t>sắp</a:t>
            </a:r>
            <a:r>
              <a:rPr lang="en-US" dirty="0"/>
              <a:t> </a:t>
            </a:r>
            <a:r>
              <a:rPr lang="en-US" dirty="0" err="1"/>
              <a:t>xếp</a:t>
            </a:r>
            <a:r>
              <a:rPr lang="en-US" dirty="0"/>
              <a:t> </a:t>
            </a:r>
            <a:r>
              <a:rPr lang="en-US" dirty="0" err="1"/>
              <a:t>tập</a:t>
            </a:r>
            <a:r>
              <a:rPr lang="en-US" dirty="0"/>
              <a:t> </a:t>
            </a:r>
            <a:r>
              <a:rPr lang="en-US" dirty="0" err="1"/>
              <a:t>hợp</a:t>
            </a:r>
            <a:r>
              <a:rPr lang="en-US" dirty="0"/>
              <a:t> </a:t>
            </a:r>
            <a:r>
              <a:rPr lang="en-US" dirty="0" err="1"/>
              <a:t>kết</a:t>
            </a:r>
            <a:r>
              <a:rPr lang="en-US" dirty="0"/>
              <a:t> </a:t>
            </a:r>
            <a:r>
              <a:rPr lang="en-US" dirty="0" err="1"/>
              <a:t>quả</a:t>
            </a:r>
            <a:r>
              <a:rPr lang="en-US" dirty="0"/>
              <a:t> </a:t>
            </a:r>
            <a:r>
              <a:rPr lang="en-US" dirty="0" err="1"/>
              <a:t>trong</a:t>
            </a:r>
            <a:r>
              <a:rPr lang="en-US" dirty="0"/>
              <a:t> </a:t>
            </a:r>
            <a:r>
              <a:rPr lang="en-US" dirty="0" err="1"/>
              <a:t>nhóm</a:t>
            </a:r>
            <a:r>
              <a:rPr lang="en-US" dirty="0"/>
              <a:t> (partition) </a:t>
            </a:r>
          </a:p>
          <a:p>
            <a:pPr algn="just"/>
            <a:endParaRPr lang="en-US" dirty="0"/>
          </a:p>
        </p:txBody>
      </p:sp>
    </p:spTree>
    <p:extLst>
      <p:ext uri="{BB962C8B-B14F-4D97-AF65-F5344CB8AC3E}">
        <p14:creationId xmlns:p14="http://schemas.microsoft.com/office/powerpoint/2010/main" val="3402613375"/>
      </p:ext>
    </p:extLst>
  </p:cSld>
  <p:clrMapOvr>
    <a:masterClrMapping/>
  </p:clrMapOvr>
  <p:transition spd="slow">
    <p:randomBar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6D4C4F9-E1E2-41D2-8ACC-CAFCF150F222}"/>
              </a:ext>
            </a:extLst>
          </p:cNvPr>
          <p:cNvSpPr>
            <a:spLocks noGrp="1"/>
          </p:cNvSpPr>
          <p:nvPr>
            <p:ph type="title"/>
          </p:nvPr>
        </p:nvSpPr>
        <p:spPr/>
        <p:txBody>
          <a:bodyPr>
            <a:normAutofit fontScale="90000"/>
          </a:bodyPr>
          <a:lstStyle/>
          <a:p>
            <a:r>
              <a:rPr lang="en-US" dirty="0"/>
              <a:t>5. </a:t>
            </a:r>
            <a:r>
              <a:rPr lang="en-US" dirty="0" err="1"/>
              <a:t>Thống</a:t>
            </a:r>
            <a:r>
              <a:rPr lang="en-US" dirty="0"/>
              <a:t> </a:t>
            </a:r>
            <a:r>
              <a:rPr lang="en-US" dirty="0" err="1"/>
              <a:t>kê</a:t>
            </a:r>
            <a:r>
              <a:rPr lang="en-US" dirty="0"/>
              <a:t>, </a:t>
            </a:r>
            <a:r>
              <a:rPr lang="en-US" dirty="0" err="1"/>
              <a:t>phân</a:t>
            </a:r>
            <a:r>
              <a:rPr lang="en-US" dirty="0"/>
              <a:t> </a:t>
            </a:r>
            <a:r>
              <a:rPr lang="en-US" dirty="0" err="1"/>
              <a:t>hạng</a:t>
            </a:r>
            <a:r>
              <a:rPr lang="en-US" dirty="0"/>
              <a:t> </a:t>
            </a:r>
            <a:r>
              <a:rPr lang="en-US" dirty="0" err="1"/>
              <a:t>dữ</a:t>
            </a:r>
            <a:r>
              <a:rPr lang="en-US" dirty="0"/>
              <a:t> </a:t>
            </a:r>
            <a:r>
              <a:rPr lang="en-US" dirty="0" err="1"/>
              <a:t>liệu</a:t>
            </a:r>
            <a:r>
              <a:rPr lang="en-US" dirty="0"/>
              <a:t>, </a:t>
            </a:r>
            <a:r>
              <a:rPr lang="en-US" dirty="0" err="1"/>
              <a:t>một</a:t>
            </a:r>
            <a:r>
              <a:rPr lang="en-US" dirty="0"/>
              <a:t> </a:t>
            </a:r>
            <a:r>
              <a:rPr lang="en-US" dirty="0" err="1"/>
              <a:t>số</a:t>
            </a:r>
            <a:r>
              <a:rPr lang="en-US" dirty="0"/>
              <a:t> </a:t>
            </a:r>
            <a:r>
              <a:rPr lang="en-US" dirty="0" err="1"/>
              <a:t>hàm</a:t>
            </a:r>
            <a:r>
              <a:rPr lang="en-US" dirty="0"/>
              <a:t> c</a:t>
            </a:r>
            <a:r>
              <a:rPr lang="vi-VN" dirty="0"/>
              <a:t>ơ</a:t>
            </a:r>
            <a:r>
              <a:rPr lang="en-US" dirty="0"/>
              <a:t> </a:t>
            </a:r>
            <a:r>
              <a:rPr lang="en-US" dirty="0" err="1"/>
              <a:t>bản</a:t>
            </a:r>
            <a:endParaRPr lang="en-US" dirty="0"/>
          </a:p>
        </p:txBody>
      </p:sp>
      <p:sp>
        <p:nvSpPr>
          <p:cNvPr id="7" name="Text Placeholder 6">
            <a:extLst>
              <a:ext uri="{FF2B5EF4-FFF2-40B4-BE49-F238E27FC236}">
                <a16:creationId xmlns="" xmlns:a16="http://schemas.microsoft.com/office/drawing/2014/main" id="{351AD8B4-4AB5-4536-A0DE-EDAF5594FC55}"/>
              </a:ext>
            </a:extLst>
          </p:cNvPr>
          <p:cNvSpPr>
            <a:spLocks noGrp="1"/>
          </p:cNvSpPr>
          <p:nvPr>
            <p:ph type="body" idx="1"/>
          </p:nvPr>
        </p:nvSpPr>
        <p:spPr>
          <a:xfrm>
            <a:off x="457200" y="762001"/>
            <a:ext cx="8229600" cy="457199"/>
          </a:xfrm>
        </p:spPr>
        <p:txBody>
          <a:bodyPr>
            <a:normAutofit lnSpcReduction="10000"/>
          </a:bodyPr>
          <a:lstStyle/>
          <a:p>
            <a:r>
              <a:rPr lang="en-US" dirty="0" err="1"/>
              <a:t>Ví</a:t>
            </a:r>
            <a:r>
              <a:rPr lang="en-US" dirty="0"/>
              <a:t> </a:t>
            </a:r>
            <a:r>
              <a:rPr lang="en-US" dirty="0" err="1"/>
              <a:t>dụ</a:t>
            </a:r>
            <a:r>
              <a:rPr lang="en-US" dirty="0"/>
              <a:t>: </a:t>
            </a:r>
            <a:r>
              <a:rPr lang="en-US" dirty="0" err="1"/>
              <a:t>Hàm</a:t>
            </a:r>
            <a:r>
              <a:rPr lang="en-US" dirty="0"/>
              <a:t> ROW_NUMBER()</a:t>
            </a:r>
          </a:p>
        </p:txBody>
      </p:sp>
      <p:sp>
        <p:nvSpPr>
          <p:cNvPr id="4" name="Date Placeholder 3">
            <a:extLst>
              <a:ext uri="{FF2B5EF4-FFF2-40B4-BE49-F238E27FC236}">
                <a16:creationId xmlns="" xmlns:a16="http://schemas.microsoft.com/office/drawing/2014/main" id="{8E6308B1-820C-435E-B649-C547B804077D}"/>
              </a:ext>
            </a:extLst>
          </p:cNvPr>
          <p:cNvSpPr>
            <a:spLocks noGrp="1"/>
          </p:cNvSpPr>
          <p:nvPr>
            <p:ph type="dt" sz="half" idx="10"/>
          </p:nvPr>
        </p:nvSpPr>
        <p:spPr/>
        <p:txBody>
          <a:bodyPr/>
          <a:lstStyle/>
          <a:p>
            <a:fld id="{4D202ABA-0031-4D61-A041-186C665429FE}" type="datetime1">
              <a:rPr lang="en-US" smtClean="0"/>
              <a:t>2/15/2023</a:t>
            </a:fld>
            <a:endParaRPr lang="en-US"/>
          </a:p>
        </p:txBody>
      </p:sp>
      <p:sp>
        <p:nvSpPr>
          <p:cNvPr id="5" name="Footer Placeholder 4">
            <a:extLst>
              <a:ext uri="{FF2B5EF4-FFF2-40B4-BE49-F238E27FC236}">
                <a16:creationId xmlns="" xmlns:a16="http://schemas.microsoft.com/office/drawing/2014/main" id="{E621F310-3132-4746-A719-CA455AF1858A}"/>
              </a:ext>
            </a:extLst>
          </p:cNvPr>
          <p:cNvSpPr>
            <a:spLocks noGrp="1"/>
          </p:cNvSpPr>
          <p:nvPr>
            <p:ph type="ftr" sz="quarter" idx="11"/>
          </p:nvPr>
        </p:nvSpPr>
        <p:spPr/>
        <p:txBody>
          <a:bodyPr/>
          <a:lstStyle/>
          <a:p>
            <a:r>
              <a:rPr lang="en-US"/>
              <a:t>Khoa Công nghệ Thông tin - UTEHY</a:t>
            </a:r>
          </a:p>
        </p:txBody>
      </p:sp>
      <p:sp>
        <p:nvSpPr>
          <p:cNvPr id="6" name="Slide Number Placeholder 5">
            <a:extLst>
              <a:ext uri="{FF2B5EF4-FFF2-40B4-BE49-F238E27FC236}">
                <a16:creationId xmlns="" xmlns:a16="http://schemas.microsoft.com/office/drawing/2014/main" id="{D85EFC56-2D62-407C-A1EE-4DE071D9FA88}"/>
              </a:ext>
            </a:extLst>
          </p:cNvPr>
          <p:cNvSpPr>
            <a:spLocks noGrp="1"/>
          </p:cNvSpPr>
          <p:nvPr>
            <p:ph type="sldNum" sz="quarter" idx="12"/>
          </p:nvPr>
        </p:nvSpPr>
        <p:spPr/>
        <p:txBody>
          <a:bodyPr/>
          <a:lstStyle/>
          <a:p>
            <a:fld id="{F4E32468-D4D3-45A6-A508-7622D5375F4E}" type="slidenum">
              <a:rPr lang="en-US" smtClean="0"/>
              <a:pPr/>
              <a:t>49</a:t>
            </a:fld>
            <a:endParaRPr lang="en-US"/>
          </a:p>
        </p:txBody>
      </p:sp>
      <p:sp>
        <p:nvSpPr>
          <p:cNvPr id="9" name="Content Placeholder 7">
            <a:extLst>
              <a:ext uri="{FF2B5EF4-FFF2-40B4-BE49-F238E27FC236}">
                <a16:creationId xmlns="" xmlns:a16="http://schemas.microsoft.com/office/drawing/2014/main" id="{6B6389C8-1E6A-4C83-BC51-02ED938B9AC6}"/>
              </a:ext>
            </a:extLst>
          </p:cNvPr>
          <p:cNvSpPr txBox="1">
            <a:spLocks/>
          </p:cNvSpPr>
          <p:nvPr/>
        </p:nvSpPr>
        <p:spPr>
          <a:xfrm>
            <a:off x="685800" y="1295400"/>
            <a:ext cx="8153400" cy="1066800"/>
          </a:xfrm>
          <a:prstGeom prst="rect">
            <a:avLst/>
          </a:prstGeom>
        </p:spPr>
        <p:txBody>
          <a:bodyPr vert="horz" lIns="91440" tIns="45720" rIns="91440" bIns="45720" rtlCol="0">
            <a:normAutofit/>
          </a:bodyPr>
          <a:lstStyle>
            <a:lvl1pPr marL="384048" indent="-384048" algn="l" defTabSz="914400" rtl="0" eaLnBrk="1" latinLnBrk="0" hangingPunct="1">
              <a:spcBef>
                <a:spcPts val="1200"/>
              </a:spcBef>
              <a:spcAft>
                <a:spcPts val="1200"/>
              </a:spcAft>
              <a:buSzPct val="120000"/>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685800" indent="-285750" algn="l" defTabSz="914400" rtl="0" eaLnBrk="1" latinLnBrk="0" hangingPunct="1">
              <a:spcBef>
                <a:spcPts val="0"/>
              </a:spcBef>
              <a:spcAft>
                <a:spcPts val="600"/>
              </a:spcAft>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2pPr>
            <a:lvl3pPr marL="914400" indent="-228600" algn="l" defTabSz="914400" rtl="0" eaLnBrk="1" latinLnBrk="0" hangingPunct="1">
              <a:spcBef>
                <a:spcPts val="300"/>
              </a:spcBef>
              <a:spcAft>
                <a:spcPts val="300"/>
              </a:spcAft>
              <a:buSzPct val="12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188720" indent="-228600" algn="l" defTabSz="914400" rtl="0" eaLnBrk="1" latinLnBrk="0" hangingPunct="1">
              <a:spcBef>
                <a:spcPts val="300"/>
              </a:spcBef>
              <a:spcAft>
                <a:spcPts val="300"/>
              </a:spcAft>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1828800" indent="-228600" algn="l" defTabSz="914400" rtl="0" eaLnBrk="1" latinLnBrk="0" hangingPunct="1">
              <a:spcBef>
                <a:spcPts val="300"/>
              </a:spcBef>
              <a:spcAft>
                <a:spcPts val="300"/>
              </a:spcAft>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lgn="just"/>
            <a:endParaRPr lang="en-US" dirty="0"/>
          </a:p>
        </p:txBody>
      </p:sp>
      <p:sp>
        <p:nvSpPr>
          <p:cNvPr id="2" name="Content Placeholder 1"/>
          <p:cNvSpPr>
            <a:spLocks noGrp="1"/>
          </p:cNvSpPr>
          <p:nvPr>
            <p:ph sz="half" idx="2"/>
          </p:nvPr>
        </p:nvSpPr>
        <p:spPr>
          <a:xfrm>
            <a:off x="457200" y="1447800"/>
            <a:ext cx="8382000" cy="4876800"/>
          </a:xfrm>
        </p:spPr>
        <p:txBody>
          <a:bodyPr/>
          <a:lstStyle/>
          <a:p>
            <a:r>
              <a:rPr lang="en-US" dirty="0" smtClean="0"/>
              <a:t>VD: </a:t>
            </a:r>
            <a:r>
              <a:rPr lang="en-US" dirty="0" err="1"/>
              <a:t>Đánh</a:t>
            </a:r>
            <a:r>
              <a:rPr lang="en-US" dirty="0"/>
              <a:t> </a:t>
            </a:r>
            <a:r>
              <a:rPr lang="en-US" dirty="0" err="1"/>
              <a:t>số</a:t>
            </a:r>
            <a:r>
              <a:rPr lang="en-US" dirty="0"/>
              <a:t> </a:t>
            </a:r>
            <a:r>
              <a:rPr lang="en-US" dirty="0" err="1"/>
              <a:t>thứ</a:t>
            </a:r>
            <a:r>
              <a:rPr lang="en-US" dirty="0"/>
              <a:t> </a:t>
            </a:r>
            <a:r>
              <a:rPr lang="en-US" dirty="0" err="1"/>
              <a:t>tự</a:t>
            </a:r>
            <a:r>
              <a:rPr lang="en-US" dirty="0"/>
              <a:t> </a:t>
            </a:r>
            <a:r>
              <a:rPr lang="en-US" dirty="0" err="1"/>
              <a:t>theo</a:t>
            </a:r>
            <a:r>
              <a:rPr lang="en-US" dirty="0"/>
              <a:t> </a:t>
            </a:r>
            <a:r>
              <a:rPr lang="en-US" dirty="0" err="1"/>
              <a:t>tuổi</a:t>
            </a:r>
            <a:endParaRPr lang="en-US" dirty="0"/>
          </a:p>
          <a:p>
            <a:pPr marL="0" indent="0">
              <a:buNone/>
            </a:pPr>
            <a:r>
              <a:rPr lang="en-US" dirty="0"/>
              <a:t>select </a:t>
            </a:r>
            <a:r>
              <a:rPr lang="en-US" dirty="0" err="1"/>
              <a:t>masv</a:t>
            </a:r>
            <a:r>
              <a:rPr lang="en-US" dirty="0"/>
              <a:t>, </a:t>
            </a:r>
            <a:r>
              <a:rPr lang="en-US" dirty="0" err="1"/>
              <a:t>hoten</a:t>
            </a:r>
            <a:r>
              <a:rPr lang="en-US" dirty="0"/>
              <a:t>, </a:t>
            </a:r>
            <a:r>
              <a:rPr lang="en-US" dirty="0" err="1"/>
              <a:t>datediff</a:t>
            </a:r>
            <a:r>
              <a:rPr lang="en-US" dirty="0"/>
              <a:t>(</a:t>
            </a:r>
            <a:r>
              <a:rPr lang="en-US" dirty="0" err="1"/>
              <a:t>yy</a:t>
            </a:r>
            <a:r>
              <a:rPr lang="en-US" dirty="0"/>
              <a:t>, </a:t>
            </a:r>
            <a:r>
              <a:rPr lang="en-US" dirty="0" err="1"/>
              <a:t>ngaysinh</a:t>
            </a:r>
            <a:r>
              <a:rPr lang="en-US" dirty="0"/>
              <a:t>, </a:t>
            </a:r>
            <a:r>
              <a:rPr lang="en-US" dirty="0" err="1"/>
              <a:t>getdate</a:t>
            </a:r>
            <a:r>
              <a:rPr lang="en-US" dirty="0"/>
              <a:t>())AS TUOI</a:t>
            </a:r>
          </a:p>
          <a:p>
            <a:pPr marL="0" indent="0">
              <a:buNone/>
            </a:pPr>
            <a:r>
              <a:rPr lang="en-US" dirty="0"/>
              <a:t>,ROW_NUMBER() OVER </a:t>
            </a:r>
          </a:p>
          <a:p>
            <a:pPr marL="0" indent="0">
              <a:buNone/>
            </a:pPr>
            <a:r>
              <a:rPr lang="en-US" dirty="0"/>
              <a:t>(ORDER BY </a:t>
            </a:r>
            <a:r>
              <a:rPr lang="en-US" dirty="0" err="1"/>
              <a:t>datediff</a:t>
            </a:r>
            <a:r>
              <a:rPr lang="en-US" dirty="0"/>
              <a:t>(</a:t>
            </a:r>
            <a:r>
              <a:rPr lang="en-US" dirty="0" err="1"/>
              <a:t>yy</a:t>
            </a:r>
            <a:r>
              <a:rPr lang="en-US" dirty="0"/>
              <a:t>, </a:t>
            </a:r>
            <a:r>
              <a:rPr lang="en-US" dirty="0" err="1"/>
              <a:t>ngaysinh</a:t>
            </a:r>
            <a:r>
              <a:rPr lang="en-US" dirty="0"/>
              <a:t>, </a:t>
            </a:r>
            <a:r>
              <a:rPr lang="en-US" dirty="0" err="1"/>
              <a:t>getdate</a:t>
            </a:r>
            <a:r>
              <a:rPr lang="en-US" dirty="0"/>
              <a:t>())) AS '</a:t>
            </a:r>
            <a:r>
              <a:rPr lang="en-US" dirty="0" err="1"/>
              <a:t>RowNumber_tuoi</a:t>
            </a:r>
            <a:r>
              <a:rPr lang="en-US" dirty="0"/>
              <a:t>'</a:t>
            </a:r>
          </a:p>
          <a:p>
            <a:pPr marL="0" indent="0">
              <a:buNone/>
            </a:pPr>
            <a:r>
              <a:rPr lang="en-US" dirty="0"/>
              <a:t>FROM </a:t>
            </a:r>
            <a:r>
              <a:rPr lang="en-US" dirty="0" err="1"/>
              <a:t>sinhvien</a:t>
            </a:r>
            <a:endParaRPr lang="en-US" dirty="0"/>
          </a:p>
          <a:p>
            <a:pPr marL="0" indent="0">
              <a:buNone/>
            </a:pPr>
            <a:endParaRPr lang="en-US" dirty="0"/>
          </a:p>
        </p:txBody>
      </p:sp>
    </p:spTree>
    <p:extLst>
      <p:ext uri="{BB962C8B-B14F-4D97-AF65-F5344CB8AC3E}">
        <p14:creationId xmlns:p14="http://schemas.microsoft.com/office/powerpoint/2010/main" val="489633581"/>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385CB35E-A2FE-465A-AE59-FAD53270E585}"/>
              </a:ext>
            </a:extLst>
          </p:cNvPr>
          <p:cNvSpPr>
            <a:spLocks noGrp="1"/>
          </p:cNvSpPr>
          <p:nvPr>
            <p:ph idx="1"/>
          </p:nvPr>
        </p:nvSpPr>
        <p:spPr>
          <a:xfrm>
            <a:off x="457200" y="1066800"/>
            <a:ext cx="8534400" cy="5181600"/>
          </a:xfrm>
        </p:spPr>
        <p:txBody>
          <a:bodyPr>
            <a:normAutofit/>
          </a:bodyPr>
          <a:lstStyle/>
          <a:p>
            <a:pPr algn="just"/>
            <a:r>
              <a:rPr lang="en-US" dirty="0" err="1"/>
              <a:t>Mệnh</a:t>
            </a:r>
            <a:r>
              <a:rPr lang="en-US" dirty="0"/>
              <a:t> </a:t>
            </a:r>
            <a:r>
              <a:rPr lang="en-US" dirty="0" err="1"/>
              <a:t>đề</a:t>
            </a:r>
            <a:r>
              <a:rPr lang="en-US" dirty="0"/>
              <a:t> TOP </a:t>
            </a:r>
            <a:r>
              <a:rPr lang="en-US" dirty="0" err="1"/>
              <a:t>trong</a:t>
            </a:r>
            <a:r>
              <a:rPr lang="en-US" dirty="0"/>
              <a:t> SQL </a:t>
            </a:r>
            <a:r>
              <a:rPr lang="en-US" dirty="0" err="1"/>
              <a:t>được</a:t>
            </a:r>
            <a:r>
              <a:rPr lang="en-US" dirty="0"/>
              <a:t> </a:t>
            </a:r>
            <a:r>
              <a:rPr lang="en-US" dirty="0" err="1"/>
              <a:t>sử</a:t>
            </a:r>
            <a:r>
              <a:rPr lang="en-US" dirty="0"/>
              <a:t> </a:t>
            </a:r>
            <a:r>
              <a:rPr lang="en-US" dirty="0" err="1"/>
              <a:t>dụng</a:t>
            </a:r>
            <a:r>
              <a:rPr lang="en-US" dirty="0"/>
              <a:t> </a:t>
            </a:r>
            <a:r>
              <a:rPr lang="en-US" dirty="0" err="1"/>
              <a:t>trong</a:t>
            </a:r>
            <a:r>
              <a:rPr lang="en-US" dirty="0"/>
              <a:t> </a:t>
            </a:r>
            <a:r>
              <a:rPr lang="en-US" dirty="0" err="1"/>
              <a:t>khối</a:t>
            </a:r>
            <a:r>
              <a:rPr lang="en-US" dirty="0"/>
              <a:t> </a:t>
            </a:r>
            <a:r>
              <a:rPr lang="en-US" dirty="0" err="1"/>
              <a:t>câu</a:t>
            </a:r>
            <a:r>
              <a:rPr lang="en-US" dirty="0"/>
              <a:t> </a:t>
            </a:r>
            <a:r>
              <a:rPr lang="en-US" dirty="0" err="1"/>
              <a:t>lệnh</a:t>
            </a:r>
            <a:r>
              <a:rPr lang="en-US" dirty="0"/>
              <a:t> select, insert, update, Delete</a:t>
            </a:r>
          </a:p>
          <a:p>
            <a:pPr algn="just"/>
            <a:r>
              <a:rPr lang="en-US" b="1" dirty="0" err="1"/>
              <a:t>Câu</a:t>
            </a:r>
            <a:r>
              <a:rPr lang="en-US" b="1" dirty="0"/>
              <a:t> </a:t>
            </a:r>
            <a:r>
              <a:rPr lang="en-US" b="1" dirty="0" err="1"/>
              <a:t>lệnh</a:t>
            </a:r>
            <a:r>
              <a:rPr lang="en-US" b="1" dirty="0"/>
              <a:t> Select Top:</a:t>
            </a:r>
            <a:r>
              <a:rPr lang="en-US" dirty="0"/>
              <a:t> </a:t>
            </a:r>
            <a:r>
              <a:rPr lang="vi-VN" dirty="0"/>
              <a:t>được dùng để lấy </a:t>
            </a:r>
            <a:r>
              <a:rPr lang="en-US" dirty="0"/>
              <a:t>n </a:t>
            </a:r>
            <a:r>
              <a:rPr lang="en-US" dirty="0" err="1"/>
              <a:t>bản</a:t>
            </a:r>
            <a:r>
              <a:rPr lang="en-US" dirty="0"/>
              <a:t> </a:t>
            </a:r>
            <a:r>
              <a:rPr lang="en-US" dirty="0" err="1"/>
              <a:t>ghi</a:t>
            </a:r>
            <a:r>
              <a:rPr lang="en-US" dirty="0"/>
              <a:t> </a:t>
            </a:r>
            <a:r>
              <a:rPr lang="en-US" dirty="0" err="1"/>
              <a:t>đầu</a:t>
            </a:r>
            <a:r>
              <a:rPr lang="en-US" dirty="0"/>
              <a:t> </a:t>
            </a:r>
            <a:r>
              <a:rPr lang="en-US" dirty="0" err="1"/>
              <a:t>tiên</a:t>
            </a:r>
            <a:r>
              <a:rPr lang="en-US" dirty="0"/>
              <a:t> </a:t>
            </a:r>
            <a:r>
              <a:rPr lang="en-US" dirty="0" err="1"/>
              <a:t>của</a:t>
            </a:r>
            <a:r>
              <a:rPr lang="en-US" dirty="0"/>
              <a:t> 1 hay </a:t>
            </a:r>
            <a:r>
              <a:rPr lang="en-US" dirty="0" err="1"/>
              <a:t>nhiều</a:t>
            </a:r>
            <a:r>
              <a:rPr lang="vi-VN" dirty="0"/>
              <a:t> bảng trong SQL Server  hoặc phần trăm cố định</a:t>
            </a:r>
            <a:r>
              <a:rPr lang="en-US" dirty="0"/>
              <a:t> </a:t>
            </a:r>
            <a:r>
              <a:rPr lang="en-US" dirty="0" err="1"/>
              <a:t>các</a:t>
            </a:r>
            <a:r>
              <a:rPr lang="en-US" dirty="0"/>
              <a:t> </a:t>
            </a:r>
            <a:r>
              <a:rPr lang="en-US" dirty="0" err="1"/>
              <a:t>bản</a:t>
            </a:r>
            <a:r>
              <a:rPr lang="en-US" dirty="0"/>
              <a:t> </a:t>
            </a:r>
            <a:r>
              <a:rPr lang="en-US" dirty="0" err="1"/>
              <a:t>ghi</a:t>
            </a:r>
            <a:r>
              <a:rPr lang="vi-VN" dirty="0" smtClean="0"/>
              <a:t>.</a:t>
            </a:r>
            <a:endParaRPr lang="en-US" dirty="0" smtClean="0"/>
          </a:p>
          <a:p>
            <a:pPr marL="0" indent="0" algn="just">
              <a:buNone/>
            </a:pPr>
            <a:r>
              <a:rPr lang="en-US" b="1" dirty="0" err="1"/>
              <a:t>Cú</a:t>
            </a:r>
            <a:r>
              <a:rPr lang="en-US" b="1" dirty="0"/>
              <a:t> </a:t>
            </a:r>
            <a:r>
              <a:rPr lang="en-US" b="1" dirty="0" err="1"/>
              <a:t>pháp</a:t>
            </a:r>
            <a:r>
              <a:rPr lang="en-US" b="1" dirty="0"/>
              <a:t> </a:t>
            </a:r>
            <a:r>
              <a:rPr lang="en-US" dirty="0" err="1"/>
              <a:t>câu</a:t>
            </a:r>
            <a:r>
              <a:rPr lang="en-US" dirty="0"/>
              <a:t> </a:t>
            </a:r>
            <a:r>
              <a:rPr lang="en-US" dirty="0" err="1"/>
              <a:t>lệnh</a:t>
            </a:r>
            <a:r>
              <a:rPr lang="en-US" dirty="0"/>
              <a:t> SELECT TOP</a:t>
            </a:r>
          </a:p>
          <a:p>
            <a:pPr marL="0" indent="0">
              <a:buNone/>
            </a:pPr>
            <a:r>
              <a:rPr lang="en-US" dirty="0"/>
              <a:t>SELECT TOP (n) [PERCENT] [WITH TIES] </a:t>
            </a:r>
            <a:r>
              <a:rPr lang="en-US" dirty="0" err="1"/>
              <a:t>bieu_thuc</a:t>
            </a:r>
            <a:r>
              <a:rPr lang="en-US" dirty="0"/>
              <a:t>/ds </a:t>
            </a:r>
            <a:r>
              <a:rPr lang="en-US" dirty="0" err="1"/>
              <a:t>cột</a:t>
            </a:r>
            <a:r>
              <a:rPr lang="en-US" dirty="0"/>
              <a:t/>
            </a:r>
            <a:br>
              <a:rPr lang="en-US" dirty="0"/>
            </a:br>
            <a:r>
              <a:rPr lang="en-US" dirty="0"/>
              <a:t>FROM bang</a:t>
            </a:r>
            <a:br>
              <a:rPr lang="en-US" dirty="0"/>
            </a:br>
            <a:r>
              <a:rPr lang="en-US" dirty="0"/>
              <a:t>[WHERE </a:t>
            </a:r>
            <a:r>
              <a:rPr lang="en-US" dirty="0" err="1"/>
              <a:t>dieu_kien</a:t>
            </a:r>
            <a:r>
              <a:rPr lang="en-US" dirty="0"/>
              <a:t>]</a:t>
            </a:r>
          </a:p>
          <a:p>
            <a:pPr marL="0" indent="0">
              <a:buNone/>
            </a:pPr>
            <a:r>
              <a:rPr lang="en-US" dirty="0"/>
              <a:t>[ORDER BY </a:t>
            </a:r>
            <a:r>
              <a:rPr lang="en-US" dirty="0" err="1"/>
              <a:t>bieu_thuc</a:t>
            </a:r>
            <a:r>
              <a:rPr lang="en-US" dirty="0"/>
              <a:t> [ ASC | DESC ]];</a:t>
            </a:r>
            <a:r>
              <a:rPr lang="vi-VN" dirty="0"/>
              <a:t>.</a:t>
            </a:r>
            <a:endParaRPr lang="en-US" b="1" dirty="0"/>
          </a:p>
          <a:p>
            <a:pPr algn="just"/>
            <a:endParaRPr lang="en-US" b="1" dirty="0"/>
          </a:p>
        </p:txBody>
      </p:sp>
      <p:sp>
        <p:nvSpPr>
          <p:cNvPr id="3" name="Title 2">
            <a:extLst>
              <a:ext uri="{FF2B5EF4-FFF2-40B4-BE49-F238E27FC236}">
                <a16:creationId xmlns="" xmlns:a16="http://schemas.microsoft.com/office/drawing/2014/main" id="{76D4C4F9-E1E2-41D2-8ACC-CAFCF150F222}"/>
              </a:ext>
            </a:extLst>
          </p:cNvPr>
          <p:cNvSpPr>
            <a:spLocks noGrp="1"/>
          </p:cNvSpPr>
          <p:nvPr>
            <p:ph type="title"/>
          </p:nvPr>
        </p:nvSpPr>
        <p:spPr/>
        <p:txBody>
          <a:bodyPr/>
          <a:lstStyle/>
          <a:p>
            <a:r>
              <a:rPr lang="en-US" dirty="0"/>
              <a:t>2. </a:t>
            </a:r>
            <a:r>
              <a:rPr lang="en-US" dirty="0" err="1"/>
              <a:t>Mệnh</a:t>
            </a:r>
            <a:r>
              <a:rPr lang="en-US" dirty="0"/>
              <a:t> </a:t>
            </a:r>
            <a:r>
              <a:rPr lang="en-US" dirty="0" err="1"/>
              <a:t>đề</a:t>
            </a:r>
            <a:r>
              <a:rPr lang="en-US" dirty="0"/>
              <a:t> Top</a:t>
            </a:r>
          </a:p>
        </p:txBody>
      </p:sp>
      <p:sp>
        <p:nvSpPr>
          <p:cNvPr id="4" name="Date Placeholder 3">
            <a:extLst>
              <a:ext uri="{FF2B5EF4-FFF2-40B4-BE49-F238E27FC236}">
                <a16:creationId xmlns=""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2/15/2023</a:t>
            </a:fld>
            <a:endParaRPr lang="en-US"/>
          </a:p>
        </p:txBody>
      </p:sp>
      <p:sp>
        <p:nvSpPr>
          <p:cNvPr id="5" name="Footer Placeholder 4">
            <a:extLst>
              <a:ext uri="{FF2B5EF4-FFF2-40B4-BE49-F238E27FC236}">
                <a16:creationId xmlns=""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5</a:t>
            </a:fld>
            <a:endParaRPr lang="en-US"/>
          </a:p>
        </p:txBody>
      </p:sp>
    </p:spTree>
    <p:extLst>
      <p:ext uri="{BB962C8B-B14F-4D97-AF65-F5344CB8AC3E}">
        <p14:creationId xmlns:p14="http://schemas.microsoft.com/office/powerpoint/2010/main" val="2029634479"/>
      </p:ext>
    </p:extLst>
  </p:cSld>
  <p:clrMapOvr>
    <a:masterClrMapping/>
  </p:clrMapOvr>
  <p:transition spd="slow">
    <p:randomBar dir="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6D4C4F9-E1E2-41D2-8ACC-CAFCF150F222}"/>
              </a:ext>
            </a:extLst>
          </p:cNvPr>
          <p:cNvSpPr>
            <a:spLocks noGrp="1"/>
          </p:cNvSpPr>
          <p:nvPr>
            <p:ph type="title"/>
          </p:nvPr>
        </p:nvSpPr>
        <p:spPr/>
        <p:txBody>
          <a:bodyPr>
            <a:normAutofit fontScale="90000"/>
          </a:bodyPr>
          <a:lstStyle/>
          <a:p>
            <a:r>
              <a:rPr lang="en-US" dirty="0"/>
              <a:t>5. </a:t>
            </a:r>
            <a:r>
              <a:rPr lang="en-US" dirty="0" err="1"/>
              <a:t>Thống</a:t>
            </a:r>
            <a:r>
              <a:rPr lang="en-US" dirty="0"/>
              <a:t> </a:t>
            </a:r>
            <a:r>
              <a:rPr lang="en-US" dirty="0" err="1"/>
              <a:t>kê</a:t>
            </a:r>
            <a:r>
              <a:rPr lang="en-US" dirty="0"/>
              <a:t>, </a:t>
            </a:r>
            <a:r>
              <a:rPr lang="en-US" dirty="0" err="1"/>
              <a:t>phân</a:t>
            </a:r>
            <a:r>
              <a:rPr lang="en-US" dirty="0"/>
              <a:t> </a:t>
            </a:r>
            <a:r>
              <a:rPr lang="en-US" dirty="0" err="1"/>
              <a:t>hạng</a:t>
            </a:r>
            <a:r>
              <a:rPr lang="en-US" dirty="0"/>
              <a:t> </a:t>
            </a:r>
            <a:r>
              <a:rPr lang="en-US" dirty="0" err="1"/>
              <a:t>dữ</a:t>
            </a:r>
            <a:r>
              <a:rPr lang="en-US" dirty="0"/>
              <a:t> </a:t>
            </a:r>
            <a:r>
              <a:rPr lang="en-US" dirty="0" err="1"/>
              <a:t>liệu</a:t>
            </a:r>
            <a:r>
              <a:rPr lang="en-US" dirty="0"/>
              <a:t>, </a:t>
            </a:r>
            <a:r>
              <a:rPr lang="en-US" dirty="0" err="1"/>
              <a:t>một</a:t>
            </a:r>
            <a:r>
              <a:rPr lang="en-US" dirty="0"/>
              <a:t> </a:t>
            </a:r>
            <a:r>
              <a:rPr lang="en-US" dirty="0" err="1"/>
              <a:t>số</a:t>
            </a:r>
            <a:r>
              <a:rPr lang="en-US" dirty="0"/>
              <a:t> </a:t>
            </a:r>
            <a:r>
              <a:rPr lang="en-US" dirty="0" err="1"/>
              <a:t>hàm</a:t>
            </a:r>
            <a:r>
              <a:rPr lang="en-US" dirty="0"/>
              <a:t> c</a:t>
            </a:r>
            <a:r>
              <a:rPr lang="vi-VN" dirty="0"/>
              <a:t>ơ</a:t>
            </a:r>
            <a:r>
              <a:rPr lang="en-US" dirty="0"/>
              <a:t> </a:t>
            </a:r>
            <a:r>
              <a:rPr lang="en-US" dirty="0" err="1"/>
              <a:t>bản</a:t>
            </a:r>
            <a:endParaRPr lang="en-US" dirty="0"/>
          </a:p>
        </p:txBody>
      </p:sp>
      <p:sp>
        <p:nvSpPr>
          <p:cNvPr id="7" name="Text Placeholder 6">
            <a:extLst>
              <a:ext uri="{FF2B5EF4-FFF2-40B4-BE49-F238E27FC236}">
                <a16:creationId xmlns="" xmlns:a16="http://schemas.microsoft.com/office/drawing/2014/main" id="{351AD8B4-4AB5-4536-A0DE-EDAF5594FC55}"/>
              </a:ext>
            </a:extLst>
          </p:cNvPr>
          <p:cNvSpPr>
            <a:spLocks noGrp="1"/>
          </p:cNvSpPr>
          <p:nvPr>
            <p:ph type="body" idx="1"/>
          </p:nvPr>
        </p:nvSpPr>
        <p:spPr>
          <a:xfrm>
            <a:off x="457200" y="762001"/>
            <a:ext cx="8229600" cy="457199"/>
          </a:xfrm>
        </p:spPr>
        <p:txBody>
          <a:bodyPr>
            <a:normAutofit lnSpcReduction="10000"/>
          </a:bodyPr>
          <a:lstStyle/>
          <a:p>
            <a:r>
              <a:rPr lang="en-US" dirty="0" err="1"/>
              <a:t>Hàm</a:t>
            </a:r>
            <a:r>
              <a:rPr lang="en-US" dirty="0"/>
              <a:t> RANK </a:t>
            </a:r>
          </a:p>
        </p:txBody>
      </p:sp>
      <p:sp>
        <p:nvSpPr>
          <p:cNvPr id="4" name="Date Placeholder 3">
            <a:extLst>
              <a:ext uri="{FF2B5EF4-FFF2-40B4-BE49-F238E27FC236}">
                <a16:creationId xmlns="" xmlns:a16="http://schemas.microsoft.com/office/drawing/2014/main" id="{8E6308B1-820C-435E-B649-C547B804077D}"/>
              </a:ext>
            </a:extLst>
          </p:cNvPr>
          <p:cNvSpPr>
            <a:spLocks noGrp="1"/>
          </p:cNvSpPr>
          <p:nvPr>
            <p:ph type="dt" sz="half" idx="10"/>
          </p:nvPr>
        </p:nvSpPr>
        <p:spPr/>
        <p:txBody>
          <a:bodyPr/>
          <a:lstStyle/>
          <a:p>
            <a:fld id="{4D202ABA-0031-4D61-A041-186C665429FE}" type="datetime1">
              <a:rPr lang="en-US" smtClean="0"/>
              <a:t>2/15/2023</a:t>
            </a:fld>
            <a:endParaRPr lang="en-US"/>
          </a:p>
        </p:txBody>
      </p:sp>
      <p:sp>
        <p:nvSpPr>
          <p:cNvPr id="5" name="Footer Placeholder 4">
            <a:extLst>
              <a:ext uri="{FF2B5EF4-FFF2-40B4-BE49-F238E27FC236}">
                <a16:creationId xmlns="" xmlns:a16="http://schemas.microsoft.com/office/drawing/2014/main" id="{E621F310-3132-4746-A719-CA455AF1858A}"/>
              </a:ext>
            </a:extLst>
          </p:cNvPr>
          <p:cNvSpPr>
            <a:spLocks noGrp="1"/>
          </p:cNvSpPr>
          <p:nvPr>
            <p:ph type="ftr" sz="quarter" idx="11"/>
          </p:nvPr>
        </p:nvSpPr>
        <p:spPr/>
        <p:txBody>
          <a:bodyPr/>
          <a:lstStyle/>
          <a:p>
            <a:r>
              <a:rPr lang="en-US"/>
              <a:t>Khoa Công nghệ Thông tin - UTEHY</a:t>
            </a:r>
          </a:p>
        </p:txBody>
      </p:sp>
      <p:sp>
        <p:nvSpPr>
          <p:cNvPr id="6" name="Slide Number Placeholder 5">
            <a:extLst>
              <a:ext uri="{FF2B5EF4-FFF2-40B4-BE49-F238E27FC236}">
                <a16:creationId xmlns="" xmlns:a16="http://schemas.microsoft.com/office/drawing/2014/main" id="{D85EFC56-2D62-407C-A1EE-4DE071D9FA88}"/>
              </a:ext>
            </a:extLst>
          </p:cNvPr>
          <p:cNvSpPr>
            <a:spLocks noGrp="1"/>
          </p:cNvSpPr>
          <p:nvPr>
            <p:ph type="sldNum" sz="quarter" idx="12"/>
          </p:nvPr>
        </p:nvSpPr>
        <p:spPr/>
        <p:txBody>
          <a:bodyPr/>
          <a:lstStyle/>
          <a:p>
            <a:fld id="{F4E32468-D4D3-45A6-A508-7622D5375F4E}" type="slidenum">
              <a:rPr lang="en-US" smtClean="0"/>
              <a:pPr/>
              <a:t>50</a:t>
            </a:fld>
            <a:endParaRPr lang="en-US"/>
          </a:p>
        </p:txBody>
      </p:sp>
      <p:sp>
        <p:nvSpPr>
          <p:cNvPr id="9" name="Content Placeholder 7">
            <a:extLst>
              <a:ext uri="{FF2B5EF4-FFF2-40B4-BE49-F238E27FC236}">
                <a16:creationId xmlns="" xmlns:a16="http://schemas.microsoft.com/office/drawing/2014/main" id="{6B6389C8-1E6A-4C83-BC51-02ED938B9AC6}"/>
              </a:ext>
            </a:extLst>
          </p:cNvPr>
          <p:cNvSpPr txBox="1">
            <a:spLocks/>
          </p:cNvSpPr>
          <p:nvPr/>
        </p:nvSpPr>
        <p:spPr>
          <a:xfrm>
            <a:off x="685800" y="1295400"/>
            <a:ext cx="8153400" cy="1066800"/>
          </a:xfrm>
          <a:prstGeom prst="rect">
            <a:avLst/>
          </a:prstGeom>
        </p:spPr>
        <p:txBody>
          <a:bodyPr vert="horz" lIns="91440" tIns="45720" rIns="91440" bIns="45720" rtlCol="0">
            <a:normAutofit/>
          </a:bodyPr>
          <a:lstStyle>
            <a:lvl1pPr marL="384048" indent="-384048" algn="l" defTabSz="914400" rtl="0" eaLnBrk="1" latinLnBrk="0" hangingPunct="1">
              <a:spcBef>
                <a:spcPts val="1200"/>
              </a:spcBef>
              <a:spcAft>
                <a:spcPts val="1200"/>
              </a:spcAft>
              <a:buSzPct val="120000"/>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685800" indent="-285750" algn="l" defTabSz="914400" rtl="0" eaLnBrk="1" latinLnBrk="0" hangingPunct="1">
              <a:spcBef>
                <a:spcPts val="0"/>
              </a:spcBef>
              <a:spcAft>
                <a:spcPts val="600"/>
              </a:spcAft>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2pPr>
            <a:lvl3pPr marL="914400" indent="-228600" algn="l" defTabSz="914400" rtl="0" eaLnBrk="1" latinLnBrk="0" hangingPunct="1">
              <a:spcBef>
                <a:spcPts val="300"/>
              </a:spcBef>
              <a:spcAft>
                <a:spcPts val="300"/>
              </a:spcAft>
              <a:buSzPct val="12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188720" indent="-228600" algn="l" defTabSz="914400" rtl="0" eaLnBrk="1" latinLnBrk="0" hangingPunct="1">
              <a:spcBef>
                <a:spcPts val="300"/>
              </a:spcBef>
              <a:spcAft>
                <a:spcPts val="300"/>
              </a:spcAft>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1828800" indent="-228600" algn="l" defTabSz="914400" rtl="0" eaLnBrk="1" latinLnBrk="0" hangingPunct="1">
              <a:spcBef>
                <a:spcPts val="300"/>
              </a:spcBef>
              <a:spcAft>
                <a:spcPts val="300"/>
              </a:spcAft>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lgn="just"/>
            <a:endParaRPr lang="en-US" dirty="0"/>
          </a:p>
        </p:txBody>
      </p:sp>
      <p:sp>
        <p:nvSpPr>
          <p:cNvPr id="2" name="Content Placeholder 1"/>
          <p:cNvSpPr>
            <a:spLocks noGrp="1"/>
          </p:cNvSpPr>
          <p:nvPr>
            <p:ph sz="half" idx="2"/>
          </p:nvPr>
        </p:nvSpPr>
        <p:spPr>
          <a:xfrm>
            <a:off x="457200" y="1447800"/>
            <a:ext cx="8382000" cy="4876800"/>
          </a:xfrm>
        </p:spPr>
        <p:txBody>
          <a:bodyPr/>
          <a:lstStyle/>
          <a:p>
            <a:r>
              <a:rPr lang="en-US" dirty="0" err="1"/>
              <a:t>Được</a:t>
            </a:r>
            <a:r>
              <a:rPr lang="en-US" dirty="0"/>
              <a:t> </a:t>
            </a:r>
            <a:r>
              <a:rPr lang="en-US" dirty="0" err="1"/>
              <a:t>dùng</a:t>
            </a:r>
            <a:r>
              <a:rPr lang="en-US" dirty="0"/>
              <a:t> </a:t>
            </a:r>
            <a:r>
              <a:rPr lang="en-US" dirty="0" err="1"/>
              <a:t>khi</a:t>
            </a:r>
            <a:r>
              <a:rPr lang="en-US" dirty="0"/>
              <a:t> ta </a:t>
            </a:r>
            <a:r>
              <a:rPr lang="en-US" dirty="0" err="1"/>
              <a:t>muốn</a:t>
            </a:r>
            <a:r>
              <a:rPr lang="en-US" dirty="0"/>
              <a:t> </a:t>
            </a:r>
            <a:r>
              <a:rPr lang="en-US" dirty="0" err="1"/>
              <a:t>các</a:t>
            </a:r>
            <a:r>
              <a:rPr lang="en-US" dirty="0"/>
              <a:t> </a:t>
            </a:r>
            <a:r>
              <a:rPr lang="en-US" dirty="0" err="1"/>
              <a:t>dòng</a:t>
            </a:r>
            <a:r>
              <a:rPr lang="en-US" dirty="0"/>
              <a:t>  </a:t>
            </a:r>
            <a:r>
              <a:rPr lang="en-US" dirty="0" err="1"/>
              <a:t>có</a:t>
            </a:r>
            <a:r>
              <a:rPr lang="en-US" dirty="0"/>
              <a:t> </a:t>
            </a:r>
            <a:r>
              <a:rPr lang="en-US" dirty="0" err="1"/>
              <a:t>cùng</a:t>
            </a:r>
            <a:r>
              <a:rPr lang="en-US" dirty="0"/>
              <a:t> </a:t>
            </a:r>
            <a:r>
              <a:rPr lang="en-US" dirty="0" err="1"/>
              <a:t>giá</a:t>
            </a:r>
            <a:r>
              <a:rPr lang="en-US" dirty="0"/>
              <a:t> </a:t>
            </a:r>
            <a:r>
              <a:rPr lang="en-US" dirty="0" err="1"/>
              <a:t>trị</a:t>
            </a:r>
            <a:r>
              <a:rPr lang="en-US" dirty="0"/>
              <a:t> </a:t>
            </a:r>
            <a:r>
              <a:rPr lang="en-US" dirty="0" err="1"/>
              <a:t>trên</a:t>
            </a:r>
            <a:r>
              <a:rPr lang="en-US" dirty="0"/>
              <a:t> </a:t>
            </a:r>
            <a:r>
              <a:rPr lang="en-US" dirty="0" err="1"/>
              <a:t>cột</a:t>
            </a:r>
            <a:r>
              <a:rPr lang="en-US" dirty="0"/>
              <a:t> </a:t>
            </a:r>
            <a:r>
              <a:rPr lang="en-US" dirty="0" err="1"/>
              <a:t>thì</a:t>
            </a:r>
            <a:r>
              <a:rPr lang="en-US" dirty="0"/>
              <a:t> </a:t>
            </a:r>
            <a:r>
              <a:rPr lang="en-US" dirty="0" err="1"/>
              <a:t>cùng</a:t>
            </a:r>
            <a:r>
              <a:rPr lang="en-US" dirty="0"/>
              <a:t> </a:t>
            </a:r>
            <a:r>
              <a:rPr lang="en-US" dirty="0" err="1"/>
              <a:t>một</a:t>
            </a:r>
            <a:r>
              <a:rPr lang="en-US" dirty="0"/>
              <a:t> </a:t>
            </a:r>
            <a:r>
              <a:rPr lang="en-US" dirty="0" err="1"/>
              <a:t>xếp</a:t>
            </a:r>
            <a:r>
              <a:rPr lang="en-US" dirty="0"/>
              <a:t> </a:t>
            </a:r>
            <a:r>
              <a:rPr lang="en-US" dirty="0" err="1"/>
              <a:t>loại</a:t>
            </a:r>
            <a:r>
              <a:rPr lang="en-US" dirty="0"/>
              <a:t>. </a:t>
            </a:r>
          </a:p>
          <a:p>
            <a:r>
              <a:rPr lang="en-US" dirty="0" err="1"/>
              <a:t>Cú</a:t>
            </a:r>
            <a:r>
              <a:rPr lang="en-US" dirty="0"/>
              <a:t> </a:t>
            </a:r>
            <a:r>
              <a:rPr lang="en-US" dirty="0" err="1"/>
              <a:t>pháp</a:t>
            </a:r>
            <a:r>
              <a:rPr lang="en-US" dirty="0"/>
              <a:t>:</a:t>
            </a:r>
          </a:p>
          <a:p>
            <a:pPr>
              <a:buNone/>
            </a:pPr>
            <a:r>
              <a:rPr lang="en-US" dirty="0"/>
              <a:t>		RANK ( ) OVER ( [</a:t>
            </a:r>
            <a:r>
              <a:rPr lang="en-US" dirty="0" err="1"/>
              <a:t>tên_cột</a:t>
            </a:r>
            <a:r>
              <a:rPr lang="en-US" dirty="0"/>
              <a:t>] )</a:t>
            </a:r>
          </a:p>
          <a:p>
            <a:pPr lvl="1"/>
            <a:r>
              <a:rPr lang="en-US" dirty="0" err="1">
                <a:solidFill>
                  <a:srgbClr val="FF0000"/>
                </a:solidFill>
              </a:rPr>
              <a:t>tên_cột</a:t>
            </a:r>
            <a:r>
              <a:rPr lang="en-US" dirty="0">
                <a:solidFill>
                  <a:srgbClr val="FF0000"/>
                </a:solidFill>
              </a:rPr>
              <a:t> </a:t>
            </a:r>
            <a:r>
              <a:rPr lang="en-US" dirty="0"/>
              <a:t> </a:t>
            </a:r>
            <a:r>
              <a:rPr lang="en-US" dirty="0" err="1"/>
              <a:t>là</a:t>
            </a:r>
            <a:r>
              <a:rPr lang="en-US" dirty="0"/>
              <a:t> </a:t>
            </a:r>
            <a:r>
              <a:rPr lang="en-US" dirty="0" err="1"/>
              <a:t>một</a:t>
            </a:r>
            <a:r>
              <a:rPr lang="en-US" dirty="0"/>
              <a:t> </a:t>
            </a:r>
            <a:r>
              <a:rPr lang="en-US" dirty="0" err="1"/>
              <a:t>cột</a:t>
            </a:r>
            <a:r>
              <a:rPr lang="en-US" dirty="0"/>
              <a:t> hay </a:t>
            </a:r>
            <a:r>
              <a:rPr lang="en-US" dirty="0" err="1"/>
              <a:t>tập</a:t>
            </a:r>
            <a:r>
              <a:rPr lang="en-US" dirty="0"/>
              <a:t> </a:t>
            </a:r>
            <a:r>
              <a:rPr lang="en-US" dirty="0" err="1"/>
              <a:t>hợp</a:t>
            </a:r>
            <a:r>
              <a:rPr lang="en-US" dirty="0"/>
              <a:t> </a:t>
            </a:r>
            <a:r>
              <a:rPr lang="en-US" dirty="0" err="1"/>
              <a:t>các</a:t>
            </a:r>
            <a:r>
              <a:rPr lang="en-US" dirty="0"/>
              <a:t> </a:t>
            </a:r>
            <a:r>
              <a:rPr lang="en-US" dirty="0" err="1"/>
              <a:t>cột</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quyết</a:t>
            </a:r>
            <a:r>
              <a:rPr lang="en-US" dirty="0"/>
              <a:t> </a:t>
            </a:r>
            <a:r>
              <a:rPr lang="en-US" dirty="0" err="1"/>
              <a:t>đinh</a:t>
            </a:r>
            <a:r>
              <a:rPr lang="en-US" dirty="0"/>
              <a:t> </a:t>
            </a:r>
            <a:r>
              <a:rPr lang="en-US" dirty="0" err="1"/>
              <a:t>việc</a:t>
            </a:r>
            <a:r>
              <a:rPr lang="en-US" dirty="0"/>
              <a:t> </a:t>
            </a:r>
            <a:r>
              <a:rPr lang="en-US" dirty="0" err="1"/>
              <a:t>đánh</a:t>
            </a:r>
            <a:r>
              <a:rPr lang="en-US" dirty="0"/>
              <a:t> </a:t>
            </a:r>
            <a:r>
              <a:rPr lang="en-US" dirty="0" err="1"/>
              <a:t>số</a:t>
            </a:r>
            <a:r>
              <a:rPr lang="en-US" dirty="0"/>
              <a:t> </a:t>
            </a:r>
            <a:r>
              <a:rPr lang="en-US" dirty="0" err="1"/>
              <a:t>liên</a:t>
            </a:r>
            <a:r>
              <a:rPr lang="en-US" dirty="0"/>
              <a:t> </a:t>
            </a:r>
            <a:r>
              <a:rPr lang="en-US" dirty="0" err="1"/>
              <a:t>tục</a:t>
            </a:r>
            <a:r>
              <a:rPr lang="en-US" dirty="0"/>
              <a:t> </a:t>
            </a:r>
            <a:r>
              <a:rPr lang="en-US" dirty="0" err="1"/>
              <a:t>trong</a:t>
            </a:r>
            <a:r>
              <a:rPr lang="en-US" dirty="0"/>
              <a:t> </a:t>
            </a:r>
            <a:r>
              <a:rPr lang="en-US" dirty="0" err="1"/>
              <a:t>hàm</a:t>
            </a:r>
            <a:r>
              <a:rPr lang="en-US" dirty="0"/>
              <a:t> RANK </a:t>
            </a:r>
          </a:p>
          <a:p>
            <a:pPr lvl="1"/>
            <a:r>
              <a:rPr lang="en-US" dirty="0" err="1"/>
              <a:t>là</a:t>
            </a:r>
            <a:r>
              <a:rPr lang="en-US" dirty="0"/>
              <a:t> </a:t>
            </a:r>
            <a:r>
              <a:rPr lang="en-US" dirty="0" err="1"/>
              <a:t>một</a:t>
            </a:r>
            <a:r>
              <a:rPr lang="en-US" dirty="0"/>
              <a:t> </a:t>
            </a:r>
            <a:r>
              <a:rPr lang="en-US" dirty="0" err="1"/>
              <a:t>cột</a:t>
            </a:r>
            <a:r>
              <a:rPr lang="en-US" dirty="0"/>
              <a:t> hay </a:t>
            </a:r>
            <a:r>
              <a:rPr lang="en-US" dirty="0" err="1"/>
              <a:t>tập</a:t>
            </a:r>
            <a:r>
              <a:rPr lang="en-US" dirty="0"/>
              <a:t> </a:t>
            </a:r>
            <a:r>
              <a:rPr lang="en-US" dirty="0" err="1"/>
              <a:t>hợp</a:t>
            </a:r>
            <a:r>
              <a:rPr lang="en-US" dirty="0"/>
              <a:t> </a:t>
            </a:r>
            <a:r>
              <a:rPr lang="en-US" dirty="0" err="1"/>
              <a:t>các</a:t>
            </a:r>
            <a:r>
              <a:rPr lang="en-US" dirty="0"/>
              <a:t> </a:t>
            </a:r>
            <a:r>
              <a:rPr lang="en-US" dirty="0" err="1"/>
              <a:t>cột</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sắp</a:t>
            </a:r>
            <a:r>
              <a:rPr lang="en-US" dirty="0"/>
              <a:t> </a:t>
            </a:r>
            <a:r>
              <a:rPr lang="en-US" dirty="0" err="1"/>
              <a:t>xếp</a:t>
            </a:r>
            <a:r>
              <a:rPr lang="en-US" dirty="0"/>
              <a:t> </a:t>
            </a:r>
            <a:r>
              <a:rPr lang="en-US" dirty="0" err="1"/>
              <a:t>tập</a:t>
            </a:r>
            <a:r>
              <a:rPr lang="en-US" dirty="0"/>
              <a:t> </a:t>
            </a:r>
            <a:r>
              <a:rPr lang="en-US" dirty="0" err="1"/>
              <a:t>hợp</a:t>
            </a:r>
            <a:r>
              <a:rPr lang="en-US" dirty="0"/>
              <a:t> </a:t>
            </a:r>
            <a:r>
              <a:rPr lang="en-US" dirty="0" err="1"/>
              <a:t>kết</a:t>
            </a:r>
            <a:r>
              <a:rPr lang="en-US" dirty="0"/>
              <a:t> </a:t>
            </a:r>
            <a:r>
              <a:rPr lang="en-US" dirty="0" err="1"/>
              <a:t>quả</a:t>
            </a:r>
            <a:r>
              <a:rPr lang="en-US" dirty="0"/>
              <a:t> </a:t>
            </a:r>
            <a:r>
              <a:rPr lang="en-US" dirty="0" err="1"/>
              <a:t>trong</a:t>
            </a:r>
            <a:r>
              <a:rPr lang="en-US" dirty="0"/>
              <a:t> </a:t>
            </a:r>
            <a:r>
              <a:rPr lang="en-US" dirty="0" err="1"/>
              <a:t>nhóm</a:t>
            </a:r>
            <a:r>
              <a:rPr lang="en-US" dirty="0"/>
              <a:t> (partition) </a:t>
            </a:r>
          </a:p>
        </p:txBody>
      </p:sp>
    </p:spTree>
    <p:extLst>
      <p:ext uri="{BB962C8B-B14F-4D97-AF65-F5344CB8AC3E}">
        <p14:creationId xmlns:p14="http://schemas.microsoft.com/office/powerpoint/2010/main" val="3718871405"/>
      </p:ext>
    </p:extLst>
  </p:cSld>
  <p:clrMapOvr>
    <a:masterClrMapping/>
  </p:clrMapOvr>
  <p:transition spd="slow">
    <p:randomBar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6D4C4F9-E1E2-41D2-8ACC-CAFCF150F222}"/>
              </a:ext>
            </a:extLst>
          </p:cNvPr>
          <p:cNvSpPr>
            <a:spLocks noGrp="1"/>
          </p:cNvSpPr>
          <p:nvPr>
            <p:ph type="title"/>
          </p:nvPr>
        </p:nvSpPr>
        <p:spPr/>
        <p:txBody>
          <a:bodyPr>
            <a:normAutofit fontScale="90000"/>
          </a:bodyPr>
          <a:lstStyle/>
          <a:p>
            <a:r>
              <a:rPr lang="en-US" dirty="0"/>
              <a:t>5. </a:t>
            </a:r>
            <a:r>
              <a:rPr lang="en-US" dirty="0" err="1"/>
              <a:t>Thống</a:t>
            </a:r>
            <a:r>
              <a:rPr lang="en-US" dirty="0"/>
              <a:t> </a:t>
            </a:r>
            <a:r>
              <a:rPr lang="en-US" dirty="0" err="1"/>
              <a:t>kê</a:t>
            </a:r>
            <a:r>
              <a:rPr lang="en-US" dirty="0"/>
              <a:t>, </a:t>
            </a:r>
            <a:r>
              <a:rPr lang="en-US" dirty="0" err="1"/>
              <a:t>phân</a:t>
            </a:r>
            <a:r>
              <a:rPr lang="en-US" dirty="0"/>
              <a:t> </a:t>
            </a:r>
            <a:r>
              <a:rPr lang="en-US" dirty="0" err="1"/>
              <a:t>hạng</a:t>
            </a:r>
            <a:r>
              <a:rPr lang="en-US" dirty="0"/>
              <a:t> </a:t>
            </a:r>
            <a:r>
              <a:rPr lang="en-US" dirty="0" err="1"/>
              <a:t>dữ</a:t>
            </a:r>
            <a:r>
              <a:rPr lang="en-US" dirty="0"/>
              <a:t> </a:t>
            </a:r>
            <a:r>
              <a:rPr lang="en-US" dirty="0" err="1"/>
              <a:t>liệu</a:t>
            </a:r>
            <a:r>
              <a:rPr lang="en-US" dirty="0"/>
              <a:t>, </a:t>
            </a:r>
            <a:r>
              <a:rPr lang="en-US" dirty="0" err="1"/>
              <a:t>một</a:t>
            </a:r>
            <a:r>
              <a:rPr lang="en-US" dirty="0"/>
              <a:t> </a:t>
            </a:r>
            <a:r>
              <a:rPr lang="en-US" dirty="0" err="1"/>
              <a:t>số</a:t>
            </a:r>
            <a:r>
              <a:rPr lang="en-US" dirty="0"/>
              <a:t> </a:t>
            </a:r>
            <a:r>
              <a:rPr lang="en-US" dirty="0" err="1"/>
              <a:t>hàm</a:t>
            </a:r>
            <a:r>
              <a:rPr lang="en-US" dirty="0"/>
              <a:t> c</a:t>
            </a:r>
            <a:r>
              <a:rPr lang="vi-VN" dirty="0"/>
              <a:t>ơ</a:t>
            </a:r>
            <a:r>
              <a:rPr lang="en-US" dirty="0"/>
              <a:t> </a:t>
            </a:r>
            <a:r>
              <a:rPr lang="en-US" dirty="0" err="1"/>
              <a:t>bản</a:t>
            </a:r>
            <a:endParaRPr lang="en-US" dirty="0"/>
          </a:p>
        </p:txBody>
      </p:sp>
      <p:sp>
        <p:nvSpPr>
          <p:cNvPr id="7" name="Text Placeholder 6">
            <a:extLst>
              <a:ext uri="{FF2B5EF4-FFF2-40B4-BE49-F238E27FC236}">
                <a16:creationId xmlns="" xmlns:a16="http://schemas.microsoft.com/office/drawing/2014/main" id="{351AD8B4-4AB5-4536-A0DE-EDAF5594FC55}"/>
              </a:ext>
            </a:extLst>
          </p:cNvPr>
          <p:cNvSpPr>
            <a:spLocks noGrp="1"/>
          </p:cNvSpPr>
          <p:nvPr>
            <p:ph type="body" idx="1"/>
          </p:nvPr>
        </p:nvSpPr>
        <p:spPr>
          <a:xfrm>
            <a:off x="457200" y="762001"/>
            <a:ext cx="8229600" cy="457199"/>
          </a:xfrm>
        </p:spPr>
        <p:txBody>
          <a:bodyPr>
            <a:normAutofit lnSpcReduction="10000"/>
          </a:bodyPr>
          <a:lstStyle/>
          <a:p>
            <a:r>
              <a:rPr lang="en-US" dirty="0" err="1"/>
              <a:t>Ví</a:t>
            </a:r>
            <a:r>
              <a:rPr lang="en-US" dirty="0"/>
              <a:t> </a:t>
            </a:r>
            <a:r>
              <a:rPr lang="en-US" dirty="0" err="1"/>
              <a:t>dụ</a:t>
            </a:r>
            <a:r>
              <a:rPr lang="en-US" dirty="0"/>
              <a:t>: </a:t>
            </a:r>
            <a:r>
              <a:rPr lang="en-US" dirty="0" err="1"/>
              <a:t>Hàm</a:t>
            </a:r>
            <a:r>
              <a:rPr lang="en-US" dirty="0"/>
              <a:t> RANK </a:t>
            </a:r>
          </a:p>
        </p:txBody>
      </p:sp>
      <p:sp>
        <p:nvSpPr>
          <p:cNvPr id="4" name="Date Placeholder 3">
            <a:extLst>
              <a:ext uri="{FF2B5EF4-FFF2-40B4-BE49-F238E27FC236}">
                <a16:creationId xmlns="" xmlns:a16="http://schemas.microsoft.com/office/drawing/2014/main" id="{8E6308B1-820C-435E-B649-C547B804077D}"/>
              </a:ext>
            </a:extLst>
          </p:cNvPr>
          <p:cNvSpPr>
            <a:spLocks noGrp="1"/>
          </p:cNvSpPr>
          <p:nvPr>
            <p:ph type="dt" sz="half" idx="10"/>
          </p:nvPr>
        </p:nvSpPr>
        <p:spPr/>
        <p:txBody>
          <a:bodyPr/>
          <a:lstStyle/>
          <a:p>
            <a:fld id="{4D202ABA-0031-4D61-A041-186C665429FE}" type="datetime1">
              <a:rPr lang="en-US" smtClean="0"/>
              <a:t>2/15/2023</a:t>
            </a:fld>
            <a:endParaRPr lang="en-US"/>
          </a:p>
        </p:txBody>
      </p:sp>
      <p:sp>
        <p:nvSpPr>
          <p:cNvPr id="5" name="Footer Placeholder 4">
            <a:extLst>
              <a:ext uri="{FF2B5EF4-FFF2-40B4-BE49-F238E27FC236}">
                <a16:creationId xmlns="" xmlns:a16="http://schemas.microsoft.com/office/drawing/2014/main" id="{E621F310-3132-4746-A719-CA455AF1858A}"/>
              </a:ext>
            </a:extLst>
          </p:cNvPr>
          <p:cNvSpPr>
            <a:spLocks noGrp="1"/>
          </p:cNvSpPr>
          <p:nvPr>
            <p:ph type="ftr" sz="quarter" idx="11"/>
          </p:nvPr>
        </p:nvSpPr>
        <p:spPr/>
        <p:txBody>
          <a:bodyPr/>
          <a:lstStyle/>
          <a:p>
            <a:r>
              <a:rPr lang="en-US"/>
              <a:t>Khoa Công nghệ Thông tin - UTEHY</a:t>
            </a:r>
          </a:p>
        </p:txBody>
      </p:sp>
      <p:sp>
        <p:nvSpPr>
          <p:cNvPr id="6" name="Slide Number Placeholder 5">
            <a:extLst>
              <a:ext uri="{FF2B5EF4-FFF2-40B4-BE49-F238E27FC236}">
                <a16:creationId xmlns="" xmlns:a16="http://schemas.microsoft.com/office/drawing/2014/main" id="{D85EFC56-2D62-407C-A1EE-4DE071D9FA88}"/>
              </a:ext>
            </a:extLst>
          </p:cNvPr>
          <p:cNvSpPr>
            <a:spLocks noGrp="1"/>
          </p:cNvSpPr>
          <p:nvPr>
            <p:ph type="sldNum" sz="quarter" idx="12"/>
          </p:nvPr>
        </p:nvSpPr>
        <p:spPr/>
        <p:txBody>
          <a:bodyPr/>
          <a:lstStyle/>
          <a:p>
            <a:fld id="{F4E32468-D4D3-45A6-A508-7622D5375F4E}" type="slidenum">
              <a:rPr lang="en-US" smtClean="0"/>
              <a:pPr/>
              <a:t>51</a:t>
            </a:fld>
            <a:endParaRPr lang="en-US"/>
          </a:p>
        </p:txBody>
      </p:sp>
      <p:sp>
        <p:nvSpPr>
          <p:cNvPr id="9" name="Content Placeholder 7">
            <a:extLst>
              <a:ext uri="{FF2B5EF4-FFF2-40B4-BE49-F238E27FC236}">
                <a16:creationId xmlns="" xmlns:a16="http://schemas.microsoft.com/office/drawing/2014/main" id="{6B6389C8-1E6A-4C83-BC51-02ED938B9AC6}"/>
              </a:ext>
            </a:extLst>
          </p:cNvPr>
          <p:cNvSpPr txBox="1">
            <a:spLocks/>
          </p:cNvSpPr>
          <p:nvPr/>
        </p:nvSpPr>
        <p:spPr>
          <a:xfrm>
            <a:off x="685800" y="1295400"/>
            <a:ext cx="8153400" cy="1066800"/>
          </a:xfrm>
          <a:prstGeom prst="rect">
            <a:avLst/>
          </a:prstGeom>
        </p:spPr>
        <p:txBody>
          <a:bodyPr vert="horz" lIns="91440" tIns="45720" rIns="91440" bIns="45720" rtlCol="0">
            <a:normAutofit/>
          </a:bodyPr>
          <a:lstStyle>
            <a:lvl1pPr marL="384048" indent="-384048" algn="l" defTabSz="914400" rtl="0" eaLnBrk="1" latinLnBrk="0" hangingPunct="1">
              <a:spcBef>
                <a:spcPts val="1200"/>
              </a:spcBef>
              <a:spcAft>
                <a:spcPts val="1200"/>
              </a:spcAft>
              <a:buSzPct val="120000"/>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685800" indent="-285750" algn="l" defTabSz="914400" rtl="0" eaLnBrk="1" latinLnBrk="0" hangingPunct="1">
              <a:spcBef>
                <a:spcPts val="0"/>
              </a:spcBef>
              <a:spcAft>
                <a:spcPts val="600"/>
              </a:spcAft>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2pPr>
            <a:lvl3pPr marL="914400" indent="-228600" algn="l" defTabSz="914400" rtl="0" eaLnBrk="1" latinLnBrk="0" hangingPunct="1">
              <a:spcBef>
                <a:spcPts val="300"/>
              </a:spcBef>
              <a:spcAft>
                <a:spcPts val="300"/>
              </a:spcAft>
              <a:buSzPct val="12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188720" indent="-228600" algn="l" defTabSz="914400" rtl="0" eaLnBrk="1" latinLnBrk="0" hangingPunct="1">
              <a:spcBef>
                <a:spcPts val="300"/>
              </a:spcBef>
              <a:spcAft>
                <a:spcPts val="300"/>
              </a:spcAft>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1828800" indent="-228600" algn="l" defTabSz="914400" rtl="0" eaLnBrk="1" latinLnBrk="0" hangingPunct="1">
              <a:spcBef>
                <a:spcPts val="300"/>
              </a:spcBef>
              <a:spcAft>
                <a:spcPts val="300"/>
              </a:spcAft>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lgn="just"/>
            <a:endParaRPr lang="en-US" dirty="0"/>
          </a:p>
        </p:txBody>
      </p:sp>
      <p:sp>
        <p:nvSpPr>
          <p:cNvPr id="2" name="Content Placeholder 1"/>
          <p:cNvSpPr>
            <a:spLocks noGrp="1"/>
          </p:cNvSpPr>
          <p:nvPr>
            <p:ph sz="half" idx="2"/>
          </p:nvPr>
        </p:nvSpPr>
        <p:spPr>
          <a:xfrm>
            <a:off x="457200" y="1447800"/>
            <a:ext cx="8382000" cy="4876800"/>
          </a:xfrm>
        </p:spPr>
        <p:txBody>
          <a:bodyPr/>
          <a:lstStyle/>
          <a:p>
            <a:pPr marL="0" indent="0">
              <a:buNone/>
            </a:pPr>
            <a:r>
              <a:rPr lang="en-US" dirty="0"/>
              <a:t>SELECT RANK ( ) OVER </a:t>
            </a:r>
          </a:p>
          <a:p>
            <a:pPr marL="0" indent="0">
              <a:buNone/>
            </a:pPr>
            <a:r>
              <a:rPr lang="en-US" dirty="0"/>
              <a:t>(PARTITION BY </a:t>
            </a:r>
            <a:r>
              <a:rPr lang="en-US" dirty="0" err="1"/>
              <a:t>tenMH</a:t>
            </a:r>
            <a:r>
              <a:rPr lang="en-US" dirty="0"/>
              <a:t> ORDER BY DiemL1 </a:t>
            </a:r>
            <a:r>
              <a:rPr lang="en-US" dirty="0" err="1"/>
              <a:t>desc</a:t>
            </a:r>
            <a:r>
              <a:rPr lang="en-US" dirty="0"/>
              <a:t>) AS [Partition by </a:t>
            </a:r>
            <a:r>
              <a:rPr lang="en-US" dirty="0" err="1"/>
              <a:t>tenMH</a:t>
            </a:r>
            <a:r>
              <a:rPr lang="en-US" dirty="0"/>
              <a:t>], </a:t>
            </a:r>
          </a:p>
          <a:p>
            <a:pPr marL="0" indent="0">
              <a:buNone/>
            </a:pPr>
            <a:r>
              <a:rPr lang="en-US" dirty="0" err="1"/>
              <a:t>MaSV</a:t>
            </a:r>
            <a:r>
              <a:rPr lang="en-US" dirty="0"/>
              <a:t> , </a:t>
            </a:r>
            <a:r>
              <a:rPr lang="en-US" dirty="0" err="1"/>
              <a:t>tenMH</a:t>
            </a:r>
            <a:r>
              <a:rPr lang="en-US" dirty="0"/>
              <a:t>, DiemL1</a:t>
            </a:r>
          </a:p>
          <a:p>
            <a:pPr marL="0" indent="0">
              <a:buNone/>
            </a:pPr>
            <a:r>
              <a:rPr lang="en-US" dirty="0"/>
              <a:t>from </a:t>
            </a:r>
            <a:r>
              <a:rPr lang="en-US" dirty="0" err="1"/>
              <a:t>BangDiem</a:t>
            </a:r>
            <a:r>
              <a:rPr lang="en-US" dirty="0"/>
              <a:t> </a:t>
            </a:r>
            <a:r>
              <a:rPr lang="en-US" dirty="0" err="1"/>
              <a:t>bd</a:t>
            </a:r>
            <a:r>
              <a:rPr lang="en-US" dirty="0"/>
              <a:t> </a:t>
            </a:r>
          </a:p>
          <a:p>
            <a:pPr marL="0" indent="0">
              <a:buNone/>
            </a:pPr>
            <a:r>
              <a:rPr lang="en-US" dirty="0"/>
              <a:t>inner join </a:t>
            </a:r>
            <a:r>
              <a:rPr lang="en-US" dirty="0" err="1"/>
              <a:t>Monhoc</a:t>
            </a:r>
            <a:r>
              <a:rPr lang="en-US" dirty="0"/>
              <a:t> </a:t>
            </a:r>
            <a:r>
              <a:rPr lang="en-US" dirty="0" err="1"/>
              <a:t>mh</a:t>
            </a:r>
            <a:r>
              <a:rPr lang="en-US" dirty="0"/>
              <a:t> </a:t>
            </a:r>
          </a:p>
          <a:p>
            <a:pPr marL="0" indent="0">
              <a:buNone/>
            </a:pPr>
            <a:r>
              <a:rPr lang="en-US" dirty="0"/>
              <a:t>on </a:t>
            </a:r>
            <a:r>
              <a:rPr lang="en-US" dirty="0" err="1"/>
              <a:t>bd.MaMh</a:t>
            </a:r>
            <a:r>
              <a:rPr lang="en-US" dirty="0"/>
              <a:t> =</a:t>
            </a:r>
            <a:r>
              <a:rPr lang="en-US" dirty="0" err="1"/>
              <a:t>mh.MaMH</a:t>
            </a:r>
            <a:endParaRPr lang="en-US" dirty="0"/>
          </a:p>
        </p:txBody>
      </p:sp>
    </p:spTree>
    <p:extLst>
      <p:ext uri="{BB962C8B-B14F-4D97-AF65-F5344CB8AC3E}">
        <p14:creationId xmlns:p14="http://schemas.microsoft.com/office/powerpoint/2010/main" val="3534941716"/>
      </p:ext>
    </p:extLst>
  </p:cSld>
  <p:clrMapOvr>
    <a:masterClrMapping/>
  </p:clrMapOvr>
  <p:transition spd="slow">
    <p:randomBar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6D4C4F9-E1E2-41D2-8ACC-CAFCF150F222}"/>
              </a:ext>
            </a:extLst>
          </p:cNvPr>
          <p:cNvSpPr>
            <a:spLocks noGrp="1"/>
          </p:cNvSpPr>
          <p:nvPr>
            <p:ph type="title"/>
          </p:nvPr>
        </p:nvSpPr>
        <p:spPr/>
        <p:txBody>
          <a:bodyPr>
            <a:normAutofit fontScale="90000"/>
          </a:bodyPr>
          <a:lstStyle/>
          <a:p>
            <a:r>
              <a:rPr lang="en-US" dirty="0"/>
              <a:t>5. </a:t>
            </a:r>
            <a:r>
              <a:rPr lang="en-US" dirty="0" err="1"/>
              <a:t>Thống</a:t>
            </a:r>
            <a:r>
              <a:rPr lang="en-US" dirty="0"/>
              <a:t> </a:t>
            </a:r>
            <a:r>
              <a:rPr lang="en-US" dirty="0" err="1"/>
              <a:t>kê</a:t>
            </a:r>
            <a:r>
              <a:rPr lang="en-US" dirty="0"/>
              <a:t>, </a:t>
            </a:r>
            <a:r>
              <a:rPr lang="en-US" dirty="0" err="1"/>
              <a:t>phân</a:t>
            </a:r>
            <a:r>
              <a:rPr lang="en-US" dirty="0"/>
              <a:t> </a:t>
            </a:r>
            <a:r>
              <a:rPr lang="en-US" dirty="0" err="1"/>
              <a:t>hạng</a:t>
            </a:r>
            <a:r>
              <a:rPr lang="en-US" dirty="0"/>
              <a:t> </a:t>
            </a:r>
            <a:r>
              <a:rPr lang="en-US" dirty="0" err="1"/>
              <a:t>dữ</a:t>
            </a:r>
            <a:r>
              <a:rPr lang="en-US" dirty="0"/>
              <a:t> </a:t>
            </a:r>
            <a:r>
              <a:rPr lang="en-US" dirty="0" err="1"/>
              <a:t>liệu</a:t>
            </a:r>
            <a:r>
              <a:rPr lang="en-US" dirty="0"/>
              <a:t>, </a:t>
            </a:r>
            <a:r>
              <a:rPr lang="en-US" dirty="0" err="1"/>
              <a:t>một</a:t>
            </a:r>
            <a:r>
              <a:rPr lang="en-US" dirty="0"/>
              <a:t> </a:t>
            </a:r>
            <a:r>
              <a:rPr lang="en-US" dirty="0" err="1"/>
              <a:t>số</a:t>
            </a:r>
            <a:r>
              <a:rPr lang="en-US" dirty="0"/>
              <a:t> </a:t>
            </a:r>
            <a:r>
              <a:rPr lang="en-US" dirty="0" err="1"/>
              <a:t>hàm</a:t>
            </a:r>
            <a:r>
              <a:rPr lang="en-US" dirty="0"/>
              <a:t> c</a:t>
            </a:r>
            <a:r>
              <a:rPr lang="vi-VN" dirty="0"/>
              <a:t>ơ</a:t>
            </a:r>
            <a:r>
              <a:rPr lang="en-US" dirty="0"/>
              <a:t> </a:t>
            </a:r>
            <a:r>
              <a:rPr lang="en-US" dirty="0" err="1"/>
              <a:t>bản</a:t>
            </a:r>
            <a:endParaRPr lang="en-US" dirty="0"/>
          </a:p>
        </p:txBody>
      </p:sp>
      <p:sp>
        <p:nvSpPr>
          <p:cNvPr id="7" name="Text Placeholder 6">
            <a:extLst>
              <a:ext uri="{FF2B5EF4-FFF2-40B4-BE49-F238E27FC236}">
                <a16:creationId xmlns="" xmlns:a16="http://schemas.microsoft.com/office/drawing/2014/main" id="{351AD8B4-4AB5-4536-A0DE-EDAF5594FC55}"/>
              </a:ext>
            </a:extLst>
          </p:cNvPr>
          <p:cNvSpPr>
            <a:spLocks noGrp="1"/>
          </p:cNvSpPr>
          <p:nvPr>
            <p:ph type="body" idx="1"/>
          </p:nvPr>
        </p:nvSpPr>
        <p:spPr>
          <a:xfrm>
            <a:off x="457200" y="762001"/>
            <a:ext cx="8229600" cy="457199"/>
          </a:xfrm>
        </p:spPr>
        <p:txBody>
          <a:bodyPr>
            <a:normAutofit/>
          </a:bodyPr>
          <a:lstStyle/>
          <a:p>
            <a:pPr lvl="1"/>
            <a:r>
              <a:rPr lang="en-US" dirty="0" err="1"/>
              <a:t>Hàm</a:t>
            </a:r>
            <a:r>
              <a:rPr lang="en-US" dirty="0"/>
              <a:t> DENSE_RANK</a:t>
            </a:r>
          </a:p>
        </p:txBody>
      </p:sp>
      <p:sp>
        <p:nvSpPr>
          <p:cNvPr id="4" name="Date Placeholder 3">
            <a:extLst>
              <a:ext uri="{FF2B5EF4-FFF2-40B4-BE49-F238E27FC236}">
                <a16:creationId xmlns="" xmlns:a16="http://schemas.microsoft.com/office/drawing/2014/main" id="{8E6308B1-820C-435E-B649-C547B804077D}"/>
              </a:ext>
            </a:extLst>
          </p:cNvPr>
          <p:cNvSpPr>
            <a:spLocks noGrp="1"/>
          </p:cNvSpPr>
          <p:nvPr>
            <p:ph type="dt" sz="half" idx="10"/>
          </p:nvPr>
        </p:nvSpPr>
        <p:spPr/>
        <p:txBody>
          <a:bodyPr/>
          <a:lstStyle/>
          <a:p>
            <a:fld id="{4D202ABA-0031-4D61-A041-186C665429FE}" type="datetime1">
              <a:rPr lang="en-US" smtClean="0"/>
              <a:t>2/15/2023</a:t>
            </a:fld>
            <a:endParaRPr lang="en-US"/>
          </a:p>
        </p:txBody>
      </p:sp>
      <p:sp>
        <p:nvSpPr>
          <p:cNvPr id="5" name="Footer Placeholder 4">
            <a:extLst>
              <a:ext uri="{FF2B5EF4-FFF2-40B4-BE49-F238E27FC236}">
                <a16:creationId xmlns="" xmlns:a16="http://schemas.microsoft.com/office/drawing/2014/main" id="{E621F310-3132-4746-A719-CA455AF1858A}"/>
              </a:ext>
            </a:extLst>
          </p:cNvPr>
          <p:cNvSpPr>
            <a:spLocks noGrp="1"/>
          </p:cNvSpPr>
          <p:nvPr>
            <p:ph type="ftr" sz="quarter" idx="11"/>
          </p:nvPr>
        </p:nvSpPr>
        <p:spPr/>
        <p:txBody>
          <a:bodyPr/>
          <a:lstStyle/>
          <a:p>
            <a:r>
              <a:rPr lang="en-US"/>
              <a:t>Khoa Công nghệ Thông tin - UTEHY</a:t>
            </a:r>
          </a:p>
        </p:txBody>
      </p:sp>
      <p:sp>
        <p:nvSpPr>
          <p:cNvPr id="6" name="Slide Number Placeholder 5">
            <a:extLst>
              <a:ext uri="{FF2B5EF4-FFF2-40B4-BE49-F238E27FC236}">
                <a16:creationId xmlns="" xmlns:a16="http://schemas.microsoft.com/office/drawing/2014/main" id="{D85EFC56-2D62-407C-A1EE-4DE071D9FA88}"/>
              </a:ext>
            </a:extLst>
          </p:cNvPr>
          <p:cNvSpPr>
            <a:spLocks noGrp="1"/>
          </p:cNvSpPr>
          <p:nvPr>
            <p:ph type="sldNum" sz="quarter" idx="12"/>
          </p:nvPr>
        </p:nvSpPr>
        <p:spPr/>
        <p:txBody>
          <a:bodyPr/>
          <a:lstStyle/>
          <a:p>
            <a:fld id="{F4E32468-D4D3-45A6-A508-7622D5375F4E}" type="slidenum">
              <a:rPr lang="en-US" smtClean="0"/>
              <a:pPr/>
              <a:t>52</a:t>
            </a:fld>
            <a:endParaRPr lang="en-US"/>
          </a:p>
        </p:txBody>
      </p:sp>
      <p:sp>
        <p:nvSpPr>
          <p:cNvPr id="9" name="Content Placeholder 7">
            <a:extLst>
              <a:ext uri="{FF2B5EF4-FFF2-40B4-BE49-F238E27FC236}">
                <a16:creationId xmlns="" xmlns:a16="http://schemas.microsoft.com/office/drawing/2014/main" id="{6B6389C8-1E6A-4C83-BC51-02ED938B9AC6}"/>
              </a:ext>
            </a:extLst>
          </p:cNvPr>
          <p:cNvSpPr txBox="1">
            <a:spLocks/>
          </p:cNvSpPr>
          <p:nvPr/>
        </p:nvSpPr>
        <p:spPr>
          <a:xfrm>
            <a:off x="685800" y="1295400"/>
            <a:ext cx="8153400" cy="1066800"/>
          </a:xfrm>
          <a:prstGeom prst="rect">
            <a:avLst/>
          </a:prstGeom>
        </p:spPr>
        <p:txBody>
          <a:bodyPr vert="horz" lIns="91440" tIns="45720" rIns="91440" bIns="45720" rtlCol="0">
            <a:normAutofit/>
          </a:bodyPr>
          <a:lstStyle>
            <a:lvl1pPr marL="384048" indent="-384048" algn="l" defTabSz="914400" rtl="0" eaLnBrk="1" latinLnBrk="0" hangingPunct="1">
              <a:spcBef>
                <a:spcPts val="1200"/>
              </a:spcBef>
              <a:spcAft>
                <a:spcPts val="1200"/>
              </a:spcAft>
              <a:buSzPct val="120000"/>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685800" indent="-285750" algn="l" defTabSz="914400" rtl="0" eaLnBrk="1" latinLnBrk="0" hangingPunct="1">
              <a:spcBef>
                <a:spcPts val="0"/>
              </a:spcBef>
              <a:spcAft>
                <a:spcPts val="600"/>
              </a:spcAft>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2pPr>
            <a:lvl3pPr marL="914400" indent="-228600" algn="l" defTabSz="914400" rtl="0" eaLnBrk="1" latinLnBrk="0" hangingPunct="1">
              <a:spcBef>
                <a:spcPts val="300"/>
              </a:spcBef>
              <a:spcAft>
                <a:spcPts val="300"/>
              </a:spcAft>
              <a:buSzPct val="12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188720" indent="-228600" algn="l" defTabSz="914400" rtl="0" eaLnBrk="1" latinLnBrk="0" hangingPunct="1">
              <a:spcBef>
                <a:spcPts val="300"/>
              </a:spcBef>
              <a:spcAft>
                <a:spcPts val="300"/>
              </a:spcAft>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1828800" indent="-228600" algn="l" defTabSz="914400" rtl="0" eaLnBrk="1" latinLnBrk="0" hangingPunct="1">
              <a:spcBef>
                <a:spcPts val="300"/>
              </a:spcBef>
              <a:spcAft>
                <a:spcPts val="300"/>
              </a:spcAft>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lgn="just"/>
            <a:endParaRPr lang="en-US" dirty="0"/>
          </a:p>
        </p:txBody>
      </p:sp>
      <p:sp>
        <p:nvSpPr>
          <p:cNvPr id="2" name="Content Placeholder 1"/>
          <p:cNvSpPr>
            <a:spLocks noGrp="1"/>
          </p:cNvSpPr>
          <p:nvPr>
            <p:ph sz="half" idx="2"/>
          </p:nvPr>
        </p:nvSpPr>
        <p:spPr>
          <a:xfrm>
            <a:off x="457200" y="1447800"/>
            <a:ext cx="8382000" cy="4876800"/>
          </a:xfrm>
        </p:spPr>
        <p:txBody>
          <a:bodyPr/>
          <a:lstStyle/>
          <a:p>
            <a:pPr algn="just"/>
            <a:r>
              <a:rPr lang="en-US" dirty="0" err="1"/>
              <a:t>Hàm</a:t>
            </a:r>
            <a:r>
              <a:rPr lang="en-US" dirty="0"/>
              <a:t> DENSE_RANK </a:t>
            </a:r>
            <a:r>
              <a:rPr lang="en-US" dirty="0" err="1"/>
              <a:t>cũng</a:t>
            </a:r>
            <a:r>
              <a:rPr lang="en-US" dirty="0"/>
              <a:t> </a:t>
            </a:r>
            <a:r>
              <a:rPr lang="en-US" dirty="0" err="1"/>
              <a:t>giống</a:t>
            </a:r>
            <a:r>
              <a:rPr lang="en-US" dirty="0"/>
              <a:t> </a:t>
            </a:r>
            <a:r>
              <a:rPr lang="en-US" dirty="0" err="1"/>
              <a:t>như</a:t>
            </a:r>
            <a:r>
              <a:rPr lang="en-US" dirty="0"/>
              <a:t> </a:t>
            </a:r>
            <a:r>
              <a:rPr lang="en-US" dirty="0" err="1"/>
              <a:t>hàm</a:t>
            </a:r>
            <a:r>
              <a:rPr lang="en-US" dirty="0"/>
              <a:t> RANK, </a:t>
            </a:r>
            <a:r>
              <a:rPr lang="en-US" dirty="0" err="1"/>
              <a:t>tuy</a:t>
            </a:r>
            <a:r>
              <a:rPr lang="en-US" dirty="0"/>
              <a:t> </a:t>
            </a:r>
            <a:r>
              <a:rPr lang="en-US" dirty="0" err="1"/>
              <a:t>vậy</a:t>
            </a:r>
            <a:r>
              <a:rPr lang="en-US" dirty="0"/>
              <a:t>, </a:t>
            </a:r>
            <a:r>
              <a:rPr lang="en-US" dirty="0" err="1"/>
              <a:t>hàm</a:t>
            </a:r>
            <a:r>
              <a:rPr lang="en-US" dirty="0"/>
              <a:t> </a:t>
            </a:r>
            <a:r>
              <a:rPr lang="en-US" dirty="0" err="1"/>
              <a:t>này</a:t>
            </a:r>
            <a:r>
              <a:rPr lang="en-US" dirty="0"/>
              <a:t> </a:t>
            </a:r>
            <a:r>
              <a:rPr lang="en-US" dirty="0" err="1"/>
              <a:t>không</a:t>
            </a:r>
            <a:r>
              <a:rPr lang="en-US" dirty="0"/>
              <a:t> </a:t>
            </a:r>
            <a:r>
              <a:rPr lang="en-US" dirty="0" err="1"/>
              <a:t>cung</a:t>
            </a:r>
            <a:r>
              <a:rPr lang="en-US" dirty="0"/>
              <a:t> </a:t>
            </a:r>
            <a:r>
              <a:rPr lang="en-US" dirty="0" err="1"/>
              <a:t>cấp</a:t>
            </a:r>
            <a:r>
              <a:rPr lang="en-US" dirty="0"/>
              <a:t> </a:t>
            </a:r>
            <a:r>
              <a:rPr lang="en-US" dirty="0" err="1"/>
              <a:t>khoảng</a:t>
            </a:r>
            <a:r>
              <a:rPr lang="en-US" dirty="0"/>
              <a:t> </a:t>
            </a:r>
            <a:r>
              <a:rPr lang="en-US" dirty="0" err="1"/>
              <a:t>cách</a:t>
            </a:r>
            <a:r>
              <a:rPr lang="en-US" dirty="0"/>
              <a:t> </a:t>
            </a:r>
            <a:r>
              <a:rPr lang="en-US" dirty="0" err="1"/>
              <a:t>giữa</a:t>
            </a:r>
            <a:r>
              <a:rPr lang="en-US" dirty="0"/>
              <a:t> </a:t>
            </a:r>
            <a:r>
              <a:rPr lang="en-US" dirty="0" err="1"/>
              <a:t>các</a:t>
            </a:r>
            <a:r>
              <a:rPr lang="en-US" dirty="0"/>
              <a:t> </a:t>
            </a:r>
            <a:r>
              <a:rPr lang="en-US" dirty="0" err="1"/>
              <a:t>số</a:t>
            </a:r>
            <a:r>
              <a:rPr lang="en-US" dirty="0"/>
              <a:t> </a:t>
            </a:r>
            <a:r>
              <a:rPr lang="en-US" dirty="0" err="1"/>
              <a:t>xếp</a:t>
            </a:r>
            <a:r>
              <a:rPr lang="en-US" dirty="0"/>
              <a:t> </a:t>
            </a:r>
            <a:r>
              <a:rPr lang="en-US" dirty="0" err="1"/>
              <a:t>loại</a:t>
            </a:r>
            <a:r>
              <a:rPr lang="en-US" dirty="0"/>
              <a:t>. </a:t>
            </a:r>
            <a:r>
              <a:rPr lang="en-US" dirty="0" err="1"/>
              <a:t>Thay</a:t>
            </a:r>
            <a:r>
              <a:rPr lang="en-US" dirty="0"/>
              <a:t> </a:t>
            </a:r>
            <a:r>
              <a:rPr lang="en-US" dirty="0" err="1"/>
              <a:t>vào</a:t>
            </a:r>
            <a:r>
              <a:rPr lang="en-US" dirty="0"/>
              <a:t> </a:t>
            </a:r>
            <a:r>
              <a:rPr lang="en-US" dirty="0" err="1"/>
              <a:t>đó</a:t>
            </a:r>
            <a:r>
              <a:rPr lang="en-US" dirty="0"/>
              <a:t>, </a:t>
            </a:r>
            <a:r>
              <a:rPr lang="en-US" dirty="0" err="1"/>
              <a:t>hàm</a:t>
            </a:r>
            <a:r>
              <a:rPr lang="en-US" dirty="0"/>
              <a:t> </a:t>
            </a:r>
            <a:r>
              <a:rPr lang="en-US" dirty="0" err="1"/>
              <a:t>này</a:t>
            </a:r>
            <a:r>
              <a:rPr lang="en-US" dirty="0"/>
              <a:t> </a:t>
            </a:r>
            <a:r>
              <a:rPr lang="en-US" dirty="0" err="1"/>
              <a:t>sẽ</a:t>
            </a:r>
            <a:r>
              <a:rPr lang="en-US" dirty="0"/>
              <a:t> </a:t>
            </a:r>
            <a:r>
              <a:rPr lang="en-US" dirty="0" err="1"/>
              <a:t>xếp</a:t>
            </a:r>
            <a:r>
              <a:rPr lang="en-US" dirty="0"/>
              <a:t> </a:t>
            </a:r>
            <a:r>
              <a:rPr lang="en-US" dirty="0" err="1"/>
              <a:t>loại</a:t>
            </a:r>
            <a:r>
              <a:rPr lang="en-US" dirty="0"/>
              <a:t> </a:t>
            </a:r>
            <a:r>
              <a:rPr lang="en-US" dirty="0" err="1"/>
              <a:t>liên</a:t>
            </a:r>
            <a:r>
              <a:rPr lang="en-US" dirty="0"/>
              <a:t> </a:t>
            </a:r>
            <a:r>
              <a:rPr lang="en-US" dirty="0" err="1"/>
              <a:t>tục</a:t>
            </a:r>
            <a:r>
              <a:rPr lang="en-US" dirty="0"/>
              <a:t> </a:t>
            </a:r>
            <a:r>
              <a:rPr lang="en-US" dirty="0" err="1"/>
              <a:t>cho</a:t>
            </a:r>
            <a:r>
              <a:rPr lang="en-US" dirty="0"/>
              <a:t> </a:t>
            </a:r>
            <a:r>
              <a:rPr lang="en-US" dirty="0" err="1"/>
              <a:t>từng</a:t>
            </a:r>
            <a:r>
              <a:rPr lang="en-US" dirty="0"/>
              <a:t> </a:t>
            </a:r>
            <a:r>
              <a:rPr lang="en-US" dirty="0" err="1"/>
              <a:t>giá</a:t>
            </a:r>
            <a:r>
              <a:rPr lang="en-US" dirty="0"/>
              <a:t> </a:t>
            </a:r>
            <a:r>
              <a:rPr lang="en-US" dirty="0" err="1"/>
              <a:t>trị</a:t>
            </a:r>
            <a:r>
              <a:rPr lang="en-US" dirty="0"/>
              <a:t> ORDER BY </a:t>
            </a:r>
            <a:r>
              <a:rPr lang="en-US" dirty="0" err="1"/>
              <a:t>cụ</a:t>
            </a:r>
            <a:r>
              <a:rPr lang="en-US" dirty="0"/>
              <a:t> </a:t>
            </a:r>
            <a:r>
              <a:rPr lang="en-US" dirty="0" err="1"/>
              <a:t>thể</a:t>
            </a:r>
            <a:r>
              <a:rPr lang="en-US" dirty="0"/>
              <a:t>.</a:t>
            </a:r>
          </a:p>
          <a:p>
            <a:pPr algn="just"/>
            <a:r>
              <a:rPr lang="en-US" dirty="0" err="1"/>
              <a:t>Với</a:t>
            </a:r>
            <a:r>
              <a:rPr lang="en-US" dirty="0"/>
              <a:t> </a:t>
            </a:r>
            <a:r>
              <a:rPr lang="en-US" dirty="0" err="1"/>
              <a:t>hàm</a:t>
            </a:r>
            <a:r>
              <a:rPr lang="en-US" dirty="0"/>
              <a:t> DENSE_RANK, </a:t>
            </a:r>
            <a:r>
              <a:rPr lang="en-US" dirty="0" err="1"/>
              <a:t>kể</a:t>
            </a:r>
            <a:r>
              <a:rPr lang="en-US" dirty="0"/>
              <a:t> </a:t>
            </a:r>
            <a:r>
              <a:rPr lang="en-US" dirty="0" err="1"/>
              <a:t>cả</a:t>
            </a:r>
            <a:r>
              <a:rPr lang="en-US" dirty="0"/>
              <a:t> </a:t>
            </a:r>
            <a:r>
              <a:rPr lang="en-US" dirty="0" err="1"/>
              <a:t>khi</a:t>
            </a:r>
            <a:r>
              <a:rPr lang="en-US" dirty="0"/>
              <a:t> </a:t>
            </a:r>
            <a:r>
              <a:rPr lang="en-US" dirty="0" err="1"/>
              <a:t>có</a:t>
            </a:r>
            <a:r>
              <a:rPr lang="en-US" dirty="0"/>
              <a:t> </a:t>
            </a:r>
            <a:r>
              <a:rPr lang="en-US" dirty="0" err="1"/>
              <a:t>hai</a:t>
            </a:r>
            <a:r>
              <a:rPr lang="en-US" dirty="0"/>
              <a:t> </a:t>
            </a:r>
            <a:r>
              <a:rPr lang="en-US" dirty="0" err="1"/>
              <a:t>dòng</a:t>
            </a:r>
            <a:r>
              <a:rPr lang="en-US" dirty="0"/>
              <a:t> </a:t>
            </a:r>
            <a:r>
              <a:rPr lang="en-US" dirty="0" err="1"/>
              <a:t>có</a:t>
            </a:r>
            <a:r>
              <a:rPr lang="en-US" dirty="0"/>
              <a:t> </a:t>
            </a:r>
            <a:r>
              <a:rPr lang="en-US" dirty="0" err="1"/>
              <a:t>cùng</a:t>
            </a:r>
            <a:r>
              <a:rPr lang="en-US" dirty="0"/>
              <a:t> </a:t>
            </a:r>
            <a:r>
              <a:rPr lang="en-US" dirty="0" err="1"/>
              <a:t>giá</a:t>
            </a:r>
            <a:r>
              <a:rPr lang="en-US" dirty="0"/>
              <a:t> </a:t>
            </a:r>
            <a:r>
              <a:rPr lang="en-US" dirty="0" err="1"/>
              <a:t>trị</a:t>
            </a:r>
            <a:r>
              <a:rPr lang="en-US" dirty="0"/>
              <a:t> </a:t>
            </a:r>
            <a:r>
              <a:rPr lang="en-US" dirty="0" err="1"/>
              <a:t>xếp</a:t>
            </a:r>
            <a:r>
              <a:rPr lang="en-US" dirty="0"/>
              <a:t> </a:t>
            </a:r>
            <a:r>
              <a:rPr lang="en-US" dirty="0" err="1"/>
              <a:t>loại</a:t>
            </a:r>
            <a:r>
              <a:rPr lang="en-US" dirty="0"/>
              <a:t> </a:t>
            </a:r>
            <a:r>
              <a:rPr lang="en-US" dirty="0" err="1"/>
              <a:t>thì</a:t>
            </a:r>
            <a:r>
              <a:rPr lang="en-US" dirty="0"/>
              <a:t> </a:t>
            </a:r>
            <a:r>
              <a:rPr lang="en-US" dirty="0" err="1"/>
              <a:t>dòng</a:t>
            </a:r>
            <a:r>
              <a:rPr lang="en-US" dirty="0"/>
              <a:t> </a:t>
            </a:r>
            <a:r>
              <a:rPr lang="en-US" dirty="0" err="1"/>
              <a:t>tiếp</a:t>
            </a:r>
            <a:r>
              <a:rPr lang="en-US" dirty="0"/>
              <a:t> </a:t>
            </a:r>
            <a:r>
              <a:rPr lang="en-US" dirty="0" err="1"/>
              <a:t>theo</a:t>
            </a:r>
            <a:r>
              <a:rPr lang="en-US" dirty="0"/>
              <a:t> </a:t>
            </a:r>
            <a:r>
              <a:rPr lang="en-US" dirty="0" err="1"/>
              <a:t>vẫn</a:t>
            </a:r>
            <a:r>
              <a:rPr lang="en-US" dirty="0"/>
              <a:t> </a:t>
            </a:r>
            <a:r>
              <a:rPr lang="en-US" dirty="0" err="1"/>
              <a:t>chỉ</a:t>
            </a:r>
            <a:r>
              <a:rPr lang="en-US" dirty="0"/>
              <a:t> </a:t>
            </a:r>
            <a:r>
              <a:rPr lang="en-US" dirty="0" err="1"/>
              <a:t>tăng</a:t>
            </a:r>
            <a:r>
              <a:rPr lang="en-US" dirty="0"/>
              <a:t> </a:t>
            </a:r>
            <a:r>
              <a:rPr lang="en-US" dirty="0" err="1"/>
              <a:t>thêm</a:t>
            </a:r>
            <a:r>
              <a:rPr lang="en-US" dirty="0"/>
              <a:t> </a:t>
            </a:r>
            <a:r>
              <a:rPr lang="en-US" dirty="0" err="1"/>
              <a:t>một</a:t>
            </a:r>
            <a:r>
              <a:rPr lang="en-US" dirty="0"/>
              <a:t> </a:t>
            </a:r>
            <a:r>
              <a:rPr lang="en-US" dirty="0" err="1"/>
              <a:t>giá</a:t>
            </a:r>
            <a:r>
              <a:rPr lang="en-US" dirty="0"/>
              <a:t> </a:t>
            </a:r>
            <a:r>
              <a:rPr lang="en-US" dirty="0" err="1"/>
              <a:t>trị</a:t>
            </a:r>
            <a:r>
              <a:rPr lang="en-US" dirty="0"/>
              <a:t> so </a:t>
            </a:r>
            <a:r>
              <a:rPr lang="en-US" dirty="0" err="1"/>
              <a:t>với</a:t>
            </a:r>
            <a:r>
              <a:rPr lang="en-US" dirty="0"/>
              <a:t> </a:t>
            </a:r>
            <a:r>
              <a:rPr lang="en-US" dirty="0" err="1"/>
              <a:t>dòng</a:t>
            </a:r>
            <a:r>
              <a:rPr lang="en-US" dirty="0"/>
              <a:t> </a:t>
            </a:r>
            <a:r>
              <a:rPr lang="en-US" dirty="0" err="1"/>
              <a:t>trên</a:t>
            </a:r>
            <a:r>
              <a:rPr lang="en-US" dirty="0"/>
              <a:t>.</a:t>
            </a:r>
          </a:p>
          <a:p>
            <a:pPr algn="just"/>
            <a:r>
              <a:rPr lang="en-US" dirty="0" err="1"/>
              <a:t>Hàm</a:t>
            </a:r>
            <a:r>
              <a:rPr lang="en-US" dirty="0"/>
              <a:t> DENSE_RANK </a:t>
            </a:r>
            <a:r>
              <a:rPr lang="en-US" dirty="0" err="1"/>
              <a:t>có</a:t>
            </a:r>
            <a:r>
              <a:rPr lang="en-US" dirty="0"/>
              <a:t> </a:t>
            </a:r>
            <a:r>
              <a:rPr lang="en-US" dirty="0" err="1"/>
              <a:t>cú</a:t>
            </a:r>
            <a:r>
              <a:rPr lang="en-US" dirty="0"/>
              <a:t> </a:t>
            </a:r>
            <a:r>
              <a:rPr lang="en-US" dirty="0" err="1"/>
              <a:t>pháp</a:t>
            </a:r>
            <a:r>
              <a:rPr lang="en-US" dirty="0"/>
              <a:t> </a:t>
            </a:r>
            <a:r>
              <a:rPr lang="en-US" dirty="0" err="1"/>
              <a:t>như</a:t>
            </a:r>
            <a:r>
              <a:rPr lang="en-US" dirty="0"/>
              <a:t> </a:t>
            </a:r>
            <a:r>
              <a:rPr lang="en-US" dirty="0" err="1"/>
              <a:t>hàm</a:t>
            </a:r>
            <a:r>
              <a:rPr lang="en-US" dirty="0"/>
              <a:t> RANK</a:t>
            </a:r>
          </a:p>
        </p:txBody>
      </p:sp>
    </p:spTree>
    <p:extLst>
      <p:ext uri="{BB962C8B-B14F-4D97-AF65-F5344CB8AC3E}">
        <p14:creationId xmlns:p14="http://schemas.microsoft.com/office/powerpoint/2010/main" val="1292782885"/>
      </p:ext>
    </p:extLst>
  </p:cSld>
  <p:clrMapOvr>
    <a:masterClrMapping/>
  </p:clrMapOvr>
  <p:transition spd="slow">
    <p:randomBar dir="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6D4C4F9-E1E2-41D2-8ACC-CAFCF150F222}"/>
              </a:ext>
            </a:extLst>
          </p:cNvPr>
          <p:cNvSpPr>
            <a:spLocks noGrp="1"/>
          </p:cNvSpPr>
          <p:nvPr>
            <p:ph type="title"/>
          </p:nvPr>
        </p:nvSpPr>
        <p:spPr/>
        <p:txBody>
          <a:bodyPr>
            <a:normAutofit fontScale="90000"/>
          </a:bodyPr>
          <a:lstStyle/>
          <a:p>
            <a:r>
              <a:rPr lang="en-US" dirty="0"/>
              <a:t>5. </a:t>
            </a:r>
            <a:r>
              <a:rPr lang="en-US" dirty="0" err="1"/>
              <a:t>Thống</a:t>
            </a:r>
            <a:r>
              <a:rPr lang="en-US" dirty="0"/>
              <a:t> </a:t>
            </a:r>
            <a:r>
              <a:rPr lang="en-US" dirty="0" err="1"/>
              <a:t>kê</a:t>
            </a:r>
            <a:r>
              <a:rPr lang="en-US" dirty="0"/>
              <a:t>, </a:t>
            </a:r>
            <a:r>
              <a:rPr lang="en-US" dirty="0" err="1"/>
              <a:t>phân</a:t>
            </a:r>
            <a:r>
              <a:rPr lang="en-US" dirty="0"/>
              <a:t> </a:t>
            </a:r>
            <a:r>
              <a:rPr lang="en-US" dirty="0" err="1"/>
              <a:t>hạng</a:t>
            </a:r>
            <a:r>
              <a:rPr lang="en-US" dirty="0"/>
              <a:t> </a:t>
            </a:r>
            <a:r>
              <a:rPr lang="en-US" dirty="0" err="1"/>
              <a:t>dữ</a:t>
            </a:r>
            <a:r>
              <a:rPr lang="en-US" dirty="0"/>
              <a:t> </a:t>
            </a:r>
            <a:r>
              <a:rPr lang="en-US" dirty="0" err="1"/>
              <a:t>liệu</a:t>
            </a:r>
            <a:r>
              <a:rPr lang="en-US" dirty="0"/>
              <a:t>, </a:t>
            </a:r>
            <a:r>
              <a:rPr lang="en-US" dirty="0" err="1"/>
              <a:t>một</a:t>
            </a:r>
            <a:r>
              <a:rPr lang="en-US" dirty="0"/>
              <a:t> </a:t>
            </a:r>
            <a:r>
              <a:rPr lang="en-US" dirty="0" err="1"/>
              <a:t>số</a:t>
            </a:r>
            <a:r>
              <a:rPr lang="en-US" dirty="0"/>
              <a:t> </a:t>
            </a:r>
            <a:r>
              <a:rPr lang="en-US" dirty="0" err="1"/>
              <a:t>hàm</a:t>
            </a:r>
            <a:r>
              <a:rPr lang="en-US" dirty="0"/>
              <a:t> c</a:t>
            </a:r>
            <a:r>
              <a:rPr lang="vi-VN" dirty="0"/>
              <a:t>ơ</a:t>
            </a:r>
            <a:r>
              <a:rPr lang="en-US" dirty="0"/>
              <a:t> </a:t>
            </a:r>
            <a:r>
              <a:rPr lang="en-US" dirty="0" err="1"/>
              <a:t>bản</a:t>
            </a:r>
            <a:endParaRPr lang="en-US" dirty="0"/>
          </a:p>
        </p:txBody>
      </p:sp>
      <p:sp>
        <p:nvSpPr>
          <p:cNvPr id="7" name="Text Placeholder 6">
            <a:extLst>
              <a:ext uri="{FF2B5EF4-FFF2-40B4-BE49-F238E27FC236}">
                <a16:creationId xmlns="" xmlns:a16="http://schemas.microsoft.com/office/drawing/2014/main" id="{351AD8B4-4AB5-4536-A0DE-EDAF5594FC55}"/>
              </a:ext>
            </a:extLst>
          </p:cNvPr>
          <p:cNvSpPr>
            <a:spLocks noGrp="1"/>
          </p:cNvSpPr>
          <p:nvPr>
            <p:ph type="body" idx="1"/>
          </p:nvPr>
        </p:nvSpPr>
        <p:spPr>
          <a:xfrm>
            <a:off x="457200" y="762001"/>
            <a:ext cx="8229600" cy="457199"/>
          </a:xfrm>
        </p:spPr>
        <p:txBody>
          <a:bodyPr>
            <a:normAutofit/>
          </a:bodyPr>
          <a:lstStyle/>
          <a:p>
            <a:pPr lvl="1"/>
            <a:r>
              <a:rPr lang="en-US" dirty="0" err="1"/>
              <a:t>Hàm</a:t>
            </a:r>
            <a:r>
              <a:rPr lang="en-US" dirty="0"/>
              <a:t> NTILE</a:t>
            </a:r>
          </a:p>
        </p:txBody>
      </p:sp>
      <p:sp>
        <p:nvSpPr>
          <p:cNvPr id="4" name="Date Placeholder 3">
            <a:extLst>
              <a:ext uri="{FF2B5EF4-FFF2-40B4-BE49-F238E27FC236}">
                <a16:creationId xmlns="" xmlns:a16="http://schemas.microsoft.com/office/drawing/2014/main" id="{8E6308B1-820C-435E-B649-C547B804077D}"/>
              </a:ext>
            </a:extLst>
          </p:cNvPr>
          <p:cNvSpPr>
            <a:spLocks noGrp="1"/>
          </p:cNvSpPr>
          <p:nvPr>
            <p:ph type="dt" sz="half" idx="10"/>
          </p:nvPr>
        </p:nvSpPr>
        <p:spPr/>
        <p:txBody>
          <a:bodyPr/>
          <a:lstStyle/>
          <a:p>
            <a:fld id="{4D202ABA-0031-4D61-A041-186C665429FE}" type="datetime1">
              <a:rPr lang="en-US" smtClean="0"/>
              <a:t>2/15/2023</a:t>
            </a:fld>
            <a:endParaRPr lang="en-US"/>
          </a:p>
        </p:txBody>
      </p:sp>
      <p:sp>
        <p:nvSpPr>
          <p:cNvPr id="5" name="Footer Placeholder 4">
            <a:extLst>
              <a:ext uri="{FF2B5EF4-FFF2-40B4-BE49-F238E27FC236}">
                <a16:creationId xmlns="" xmlns:a16="http://schemas.microsoft.com/office/drawing/2014/main" id="{E621F310-3132-4746-A719-CA455AF1858A}"/>
              </a:ext>
            </a:extLst>
          </p:cNvPr>
          <p:cNvSpPr>
            <a:spLocks noGrp="1"/>
          </p:cNvSpPr>
          <p:nvPr>
            <p:ph type="ftr" sz="quarter" idx="11"/>
          </p:nvPr>
        </p:nvSpPr>
        <p:spPr/>
        <p:txBody>
          <a:bodyPr/>
          <a:lstStyle/>
          <a:p>
            <a:r>
              <a:rPr lang="en-US"/>
              <a:t>Khoa Công nghệ Thông tin - UTEHY</a:t>
            </a:r>
          </a:p>
        </p:txBody>
      </p:sp>
      <p:sp>
        <p:nvSpPr>
          <p:cNvPr id="6" name="Slide Number Placeholder 5">
            <a:extLst>
              <a:ext uri="{FF2B5EF4-FFF2-40B4-BE49-F238E27FC236}">
                <a16:creationId xmlns="" xmlns:a16="http://schemas.microsoft.com/office/drawing/2014/main" id="{D85EFC56-2D62-407C-A1EE-4DE071D9FA88}"/>
              </a:ext>
            </a:extLst>
          </p:cNvPr>
          <p:cNvSpPr>
            <a:spLocks noGrp="1"/>
          </p:cNvSpPr>
          <p:nvPr>
            <p:ph type="sldNum" sz="quarter" idx="12"/>
          </p:nvPr>
        </p:nvSpPr>
        <p:spPr/>
        <p:txBody>
          <a:bodyPr/>
          <a:lstStyle/>
          <a:p>
            <a:fld id="{F4E32468-D4D3-45A6-A508-7622D5375F4E}" type="slidenum">
              <a:rPr lang="en-US" smtClean="0"/>
              <a:pPr/>
              <a:t>53</a:t>
            </a:fld>
            <a:endParaRPr lang="en-US"/>
          </a:p>
        </p:txBody>
      </p:sp>
      <p:sp>
        <p:nvSpPr>
          <p:cNvPr id="9" name="Content Placeholder 7">
            <a:extLst>
              <a:ext uri="{FF2B5EF4-FFF2-40B4-BE49-F238E27FC236}">
                <a16:creationId xmlns="" xmlns:a16="http://schemas.microsoft.com/office/drawing/2014/main" id="{6B6389C8-1E6A-4C83-BC51-02ED938B9AC6}"/>
              </a:ext>
            </a:extLst>
          </p:cNvPr>
          <p:cNvSpPr txBox="1">
            <a:spLocks/>
          </p:cNvSpPr>
          <p:nvPr/>
        </p:nvSpPr>
        <p:spPr>
          <a:xfrm>
            <a:off x="685800" y="1295400"/>
            <a:ext cx="8153400" cy="1066800"/>
          </a:xfrm>
          <a:prstGeom prst="rect">
            <a:avLst/>
          </a:prstGeom>
        </p:spPr>
        <p:txBody>
          <a:bodyPr vert="horz" lIns="91440" tIns="45720" rIns="91440" bIns="45720" rtlCol="0">
            <a:normAutofit/>
          </a:bodyPr>
          <a:lstStyle>
            <a:lvl1pPr marL="384048" indent="-384048" algn="l" defTabSz="914400" rtl="0" eaLnBrk="1" latinLnBrk="0" hangingPunct="1">
              <a:spcBef>
                <a:spcPts val="1200"/>
              </a:spcBef>
              <a:spcAft>
                <a:spcPts val="1200"/>
              </a:spcAft>
              <a:buSzPct val="120000"/>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685800" indent="-285750" algn="l" defTabSz="914400" rtl="0" eaLnBrk="1" latinLnBrk="0" hangingPunct="1">
              <a:spcBef>
                <a:spcPts val="0"/>
              </a:spcBef>
              <a:spcAft>
                <a:spcPts val="600"/>
              </a:spcAft>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2pPr>
            <a:lvl3pPr marL="914400" indent="-228600" algn="l" defTabSz="914400" rtl="0" eaLnBrk="1" latinLnBrk="0" hangingPunct="1">
              <a:spcBef>
                <a:spcPts val="300"/>
              </a:spcBef>
              <a:spcAft>
                <a:spcPts val="300"/>
              </a:spcAft>
              <a:buSzPct val="12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188720" indent="-228600" algn="l" defTabSz="914400" rtl="0" eaLnBrk="1" latinLnBrk="0" hangingPunct="1">
              <a:spcBef>
                <a:spcPts val="300"/>
              </a:spcBef>
              <a:spcAft>
                <a:spcPts val="300"/>
              </a:spcAft>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1828800" indent="-228600" algn="l" defTabSz="914400" rtl="0" eaLnBrk="1" latinLnBrk="0" hangingPunct="1">
              <a:spcBef>
                <a:spcPts val="300"/>
              </a:spcBef>
              <a:spcAft>
                <a:spcPts val="300"/>
              </a:spcAft>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lgn="just"/>
            <a:endParaRPr lang="en-US" dirty="0"/>
          </a:p>
        </p:txBody>
      </p:sp>
      <p:sp>
        <p:nvSpPr>
          <p:cNvPr id="2" name="Content Placeholder 1"/>
          <p:cNvSpPr>
            <a:spLocks noGrp="1"/>
          </p:cNvSpPr>
          <p:nvPr>
            <p:ph sz="half" idx="2"/>
          </p:nvPr>
        </p:nvSpPr>
        <p:spPr>
          <a:xfrm>
            <a:off x="457200" y="1447800"/>
            <a:ext cx="8382000" cy="4876800"/>
          </a:xfrm>
        </p:spPr>
        <p:txBody>
          <a:bodyPr/>
          <a:lstStyle/>
          <a:p>
            <a:r>
              <a:rPr lang="en-US" dirty="0" err="1"/>
              <a:t>Đây</a:t>
            </a:r>
            <a:r>
              <a:rPr lang="en-US" dirty="0"/>
              <a:t> </a:t>
            </a:r>
            <a:r>
              <a:rPr lang="en-US" dirty="0" err="1"/>
              <a:t>là</a:t>
            </a:r>
            <a:r>
              <a:rPr lang="en-US" dirty="0"/>
              <a:t> </a:t>
            </a:r>
            <a:r>
              <a:rPr lang="en-US" dirty="0" err="1"/>
              <a:t>hàm</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phá</a:t>
            </a:r>
            <a:r>
              <a:rPr lang="en-US" dirty="0"/>
              <a:t> </a:t>
            </a:r>
            <a:r>
              <a:rPr lang="en-US" dirty="0" err="1"/>
              <a:t>vỡ</a:t>
            </a:r>
            <a:r>
              <a:rPr lang="en-US" dirty="0"/>
              <a:t> </a:t>
            </a:r>
            <a:r>
              <a:rPr lang="en-US" dirty="0" err="1"/>
              <a:t>tập</a:t>
            </a:r>
            <a:r>
              <a:rPr lang="en-US" dirty="0"/>
              <a:t> </a:t>
            </a:r>
            <a:r>
              <a:rPr lang="en-US" dirty="0" err="1"/>
              <a:t>hợp</a:t>
            </a:r>
            <a:r>
              <a:rPr lang="en-US" dirty="0"/>
              <a:t> </a:t>
            </a:r>
            <a:r>
              <a:rPr lang="en-US" dirty="0" err="1"/>
              <a:t>bản</a:t>
            </a:r>
            <a:r>
              <a:rPr lang="en-US" dirty="0"/>
              <a:t> </a:t>
            </a:r>
            <a:r>
              <a:rPr lang="en-US" dirty="0" err="1"/>
              <a:t>ghi</a:t>
            </a:r>
            <a:r>
              <a:rPr lang="en-US" dirty="0"/>
              <a:t> </a:t>
            </a:r>
            <a:r>
              <a:rPr lang="en-US" dirty="0" err="1"/>
              <a:t>trong</a:t>
            </a:r>
            <a:r>
              <a:rPr lang="en-US" dirty="0"/>
              <a:t> </a:t>
            </a:r>
            <a:r>
              <a:rPr lang="en-US" dirty="0" err="1"/>
              <a:t>một</a:t>
            </a:r>
            <a:r>
              <a:rPr lang="en-US" dirty="0"/>
              <a:t> </a:t>
            </a:r>
            <a:r>
              <a:rPr lang="en-US" dirty="0" err="1"/>
              <a:t>số</a:t>
            </a:r>
            <a:r>
              <a:rPr lang="en-US" dirty="0"/>
              <a:t> </a:t>
            </a:r>
            <a:r>
              <a:rPr lang="en-US" dirty="0" err="1"/>
              <a:t>cụ</a:t>
            </a:r>
            <a:r>
              <a:rPr lang="en-US" dirty="0"/>
              <a:t> </a:t>
            </a:r>
            <a:r>
              <a:rPr lang="en-US" dirty="0" err="1"/>
              <a:t>thể</a:t>
            </a:r>
            <a:r>
              <a:rPr lang="en-US" dirty="0"/>
              <a:t> </a:t>
            </a:r>
            <a:r>
              <a:rPr lang="en-US" dirty="0" err="1"/>
              <a:t>của</a:t>
            </a:r>
            <a:r>
              <a:rPr lang="en-US" dirty="0"/>
              <a:t> </a:t>
            </a:r>
            <a:r>
              <a:rPr lang="en-US" dirty="0" err="1"/>
              <a:t>các</a:t>
            </a:r>
            <a:r>
              <a:rPr lang="en-US" dirty="0"/>
              <a:t> </a:t>
            </a:r>
            <a:r>
              <a:rPr lang="en-US" dirty="0" err="1"/>
              <a:t>nhóm</a:t>
            </a:r>
            <a:r>
              <a:rPr lang="en-US" dirty="0"/>
              <a:t>.</a:t>
            </a:r>
          </a:p>
          <a:p>
            <a:r>
              <a:rPr lang="en-US" dirty="0"/>
              <a:t> </a:t>
            </a:r>
            <a:r>
              <a:rPr lang="en-US" dirty="0" err="1"/>
              <a:t>Hàm</a:t>
            </a:r>
            <a:r>
              <a:rPr lang="en-US" dirty="0"/>
              <a:t> NTILE </a:t>
            </a:r>
            <a:r>
              <a:rPr lang="en-US" dirty="0" err="1"/>
              <a:t>cũng</a:t>
            </a:r>
            <a:r>
              <a:rPr lang="en-US" dirty="0"/>
              <a:t> </a:t>
            </a:r>
            <a:r>
              <a:rPr lang="en-US" dirty="0" err="1"/>
              <a:t>sử</a:t>
            </a:r>
            <a:r>
              <a:rPr lang="en-US" dirty="0"/>
              <a:t> </a:t>
            </a:r>
            <a:r>
              <a:rPr lang="en-US" dirty="0" err="1"/>
              <a:t>dụng</a:t>
            </a:r>
            <a:r>
              <a:rPr lang="en-US" dirty="0"/>
              <a:t> </a:t>
            </a:r>
            <a:r>
              <a:rPr lang="en-US" dirty="0" err="1"/>
              <a:t>cú</a:t>
            </a:r>
            <a:r>
              <a:rPr lang="en-US" dirty="0"/>
              <a:t> </a:t>
            </a:r>
            <a:r>
              <a:rPr lang="en-US" dirty="0" err="1"/>
              <a:t>pháp</a:t>
            </a:r>
            <a:r>
              <a:rPr lang="en-US" dirty="0"/>
              <a:t> </a:t>
            </a:r>
            <a:r>
              <a:rPr lang="en-US" dirty="0" err="1"/>
              <a:t>như</a:t>
            </a:r>
            <a:r>
              <a:rPr lang="en-US" dirty="0"/>
              <a:t> </a:t>
            </a:r>
            <a:r>
              <a:rPr lang="en-US" dirty="0" err="1"/>
              <a:t>các</a:t>
            </a:r>
            <a:r>
              <a:rPr lang="en-US" dirty="0"/>
              <a:t> </a:t>
            </a:r>
            <a:r>
              <a:rPr lang="en-US" dirty="0" err="1"/>
              <a:t>hàm</a:t>
            </a:r>
            <a:r>
              <a:rPr lang="en-US" dirty="0"/>
              <a:t> ranking </a:t>
            </a:r>
            <a:r>
              <a:rPr lang="en-US" dirty="0" err="1"/>
              <a:t>khác</a:t>
            </a:r>
            <a:r>
              <a:rPr lang="en-US" dirty="0"/>
              <a:t>. </a:t>
            </a:r>
            <a:br>
              <a:rPr lang="en-US" dirty="0"/>
            </a:br>
            <a:endParaRPr lang="en-US" dirty="0"/>
          </a:p>
        </p:txBody>
      </p:sp>
    </p:spTree>
    <p:extLst>
      <p:ext uri="{BB962C8B-B14F-4D97-AF65-F5344CB8AC3E}">
        <p14:creationId xmlns:p14="http://schemas.microsoft.com/office/powerpoint/2010/main" val="4210077344"/>
      </p:ext>
    </p:extLst>
  </p:cSld>
  <p:clrMapOvr>
    <a:masterClrMapping/>
  </p:clrMapOvr>
  <p:transition spd="slow">
    <p:randomBar dir="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6D4C4F9-E1E2-41D2-8ACC-CAFCF150F222}"/>
              </a:ext>
            </a:extLst>
          </p:cNvPr>
          <p:cNvSpPr>
            <a:spLocks noGrp="1"/>
          </p:cNvSpPr>
          <p:nvPr>
            <p:ph type="title"/>
          </p:nvPr>
        </p:nvSpPr>
        <p:spPr/>
        <p:txBody>
          <a:bodyPr>
            <a:normAutofit fontScale="90000"/>
          </a:bodyPr>
          <a:lstStyle/>
          <a:p>
            <a:r>
              <a:rPr lang="en-US" dirty="0"/>
              <a:t>5. </a:t>
            </a:r>
            <a:r>
              <a:rPr lang="en-US" dirty="0" err="1"/>
              <a:t>Thống</a:t>
            </a:r>
            <a:r>
              <a:rPr lang="en-US" dirty="0"/>
              <a:t> </a:t>
            </a:r>
            <a:r>
              <a:rPr lang="en-US" dirty="0" err="1"/>
              <a:t>kê</a:t>
            </a:r>
            <a:r>
              <a:rPr lang="en-US" dirty="0"/>
              <a:t>, </a:t>
            </a:r>
            <a:r>
              <a:rPr lang="en-US" dirty="0" err="1"/>
              <a:t>phân</a:t>
            </a:r>
            <a:r>
              <a:rPr lang="en-US" dirty="0"/>
              <a:t> </a:t>
            </a:r>
            <a:r>
              <a:rPr lang="en-US" dirty="0" err="1"/>
              <a:t>hạng</a:t>
            </a:r>
            <a:r>
              <a:rPr lang="en-US" dirty="0"/>
              <a:t> </a:t>
            </a:r>
            <a:r>
              <a:rPr lang="en-US" dirty="0" err="1"/>
              <a:t>dữ</a:t>
            </a:r>
            <a:r>
              <a:rPr lang="en-US" dirty="0"/>
              <a:t> </a:t>
            </a:r>
            <a:r>
              <a:rPr lang="en-US" dirty="0" err="1"/>
              <a:t>liệu</a:t>
            </a:r>
            <a:r>
              <a:rPr lang="en-US" dirty="0"/>
              <a:t>, </a:t>
            </a:r>
            <a:r>
              <a:rPr lang="en-US" dirty="0" err="1"/>
              <a:t>một</a:t>
            </a:r>
            <a:r>
              <a:rPr lang="en-US" dirty="0"/>
              <a:t> </a:t>
            </a:r>
            <a:r>
              <a:rPr lang="en-US" dirty="0" err="1"/>
              <a:t>số</a:t>
            </a:r>
            <a:r>
              <a:rPr lang="en-US" dirty="0"/>
              <a:t> </a:t>
            </a:r>
            <a:r>
              <a:rPr lang="en-US" dirty="0" err="1"/>
              <a:t>hàm</a:t>
            </a:r>
            <a:r>
              <a:rPr lang="en-US" dirty="0"/>
              <a:t> c</a:t>
            </a:r>
            <a:r>
              <a:rPr lang="vi-VN" dirty="0"/>
              <a:t>ơ</a:t>
            </a:r>
            <a:r>
              <a:rPr lang="en-US" dirty="0"/>
              <a:t> </a:t>
            </a:r>
            <a:r>
              <a:rPr lang="en-US" dirty="0" err="1"/>
              <a:t>bản</a:t>
            </a:r>
            <a:endParaRPr lang="en-US" dirty="0"/>
          </a:p>
        </p:txBody>
      </p:sp>
      <p:sp>
        <p:nvSpPr>
          <p:cNvPr id="7" name="Text Placeholder 6">
            <a:extLst>
              <a:ext uri="{FF2B5EF4-FFF2-40B4-BE49-F238E27FC236}">
                <a16:creationId xmlns="" xmlns:a16="http://schemas.microsoft.com/office/drawing/2014/main" id="{351AD8B4-4AB5-4536-A0DE-EDAF5594FC55}"/>
              </a:ext>
            </a:extLst>
          </p:cNvPr>
          <p:cNvSpPr>
            <a:spLocks noGrp="1"/>
          </p:cNvSpPr>
          <p:nvPr>
            <p:ph type="body" idx="1"/>
          </p:nvPr>
        </p:nvSpPr>
        <p:spPr>
          <a:xfrm>
            <a:off x="457200" y="762001"/>
            <a:ext cx="8229600" cy="457199"/>
          </a:xfrm>
        </p:spPr>
        <p:txBody>
          <a:bodyPr>
            <a:normAutofit/>
          </a:bodyPr>
          <a:lstStyle/>
          <a:p>
            <a:pPr lvl="1"/>
            <a:r>
              <a:rPr lang="en-US" dirty="0" err="1"/>
              <a:t>Ví</a:t>
            </a:r>
            <a:r>
              <a:rPr lang="en-US" dirty="0"/>
              <a:t> </a:t>
            </a:r>
            <a:r>
              <a:rPr lang="en-US" dirty="0" err="1"/>
              <a:t>dụ</a:t>
            </a:r>
            <a:r>
              <a:rPr lang="en-US" dirty="0"/>
              <a:t>: </a:t>
            </a:r>
            <a:r>
              <a:rPr lang="en-US" dirty="0" err="1"/>
              <a:t>Hàm</a:t>
            </a:r>
            <a:r>
              <a:rPr lang="en-US" dirty="0"/>
              <a:t> NTILE</a:t>
            </a:r>
          </a:p>
        </p:txBody>
      </p:sp>
      <p:sp>
        <p:nvSpPr>
          <p:cNvPr id="4" name="Date Placeholder 3">
            <a:extLst>
              <a:ext uri="{FF2B5EF4-FFF2-40B4-BE49-F238E27FC236}">
                <a16:creationId xmlns="" xmlns:a16="http://schemas.microsoft.com/office/drawing/2014/main" id="{8E6308B1-820C-435E-B649-C547B804077D}"/>
              </a:ext>
            </a:extLst>
          </p:cNvPr>
          <p:cNvSpPr>
            <a:spLocks noGrp="1"/>
          </p:cNvSpPr>
          <p:nvPr>
            <p:ph type="dt" sz="half" idx="10"/>
          </p:nvPr>
        </p:nvSpPr>
        <p:spPr/>
        <p:txBody>
          <a:bodyPr/>
          <a:lstStyle/>
          <a:p>
            <a:fld id="{4D202ABA-0031-4D61-A041-186C665429FE}" type="datetime1">
              <a:rPr lang="en-US" smtClean="0"/>
              <a:t>2/15/2023</a:t>
            </a:fld>
            <a:endParaRPr lang="en-US"/>
          </a:p>
        </p:txBody>
      </p:sp>
      <p:sp>
        <p:nvSpPr>
          <p:cNvPr id="5" name="Footer Placeholder 4">
            <a:extLst>
              <a:ext uri="{FF2B5EF4-FFF2-40B4-BE49-F238E27FC236}">
                <a16:creationId xmlns="" xmlns:a16="http://schemas.microsoft.com/office/drawing/2014/main" id="{E621F310-3132-4746-A719-CA455AF1858A}"/>
              </a:ext>
            </a:extLst>
          </p:cNvPr>
          <p:cNvSpPr>
            <a:spLocks noGrp="1"/>
          </p:cNvSpPr>
          <p:nvPr>
            <p:ph type="ftr" sz="quarter" idx="11"/>
          </p:nvPr>
        </p:nvSpPr>
        <p:spPr/>
        <p:txBody>
          <a:bodyPr/>
          <a:lstStyle/>
          <a:p>
            <a:r>
              <a:rPr lang="en-US"/>
              <a:t>Khoa Công nghệ Thông tin - UTEHY</a:t>
            </a:r>
          </a:p>
        </p:txBody>
      </p:sp>
      <p:sp>
        <p:nvSpPr>
          <p:cNvPr id="6" name="Slide Number Placeholder 5">
            <a:extLst>
              <a:ext uri="{FF2B5EF4-FFF2-40B4-BE49-F238E27FC236}">
                <a16:creationId xmlns="" xmlns:a16="http://schemas.microsoft.com/office/drawing/2014/main" id="{D85EFC56-2D62-407C-A1EE-4DE071D9FA88}"/>
              </a:ext>
            </a:extLst>
          </p:cNvPr>
          <p:cNvSpPr>
            <a:spLocks noGrp="1"/>
          </p:cNvSpPr>
          <p:nvPr>
            <p:ph type="sldNum" sz="quarter" idx="12"/>
          </p:nvPr>
        </p:nvSpPr>
        <p:spPr/>
        <p:txBody>
          <a:bodyPr/>
          <a:lstStyle/>
          <a:p>
            <a:fld id="{F4E32468-D4D3-45A6-A508-7622D5375F4E}" type="slidenum">
              <a:rPr lang="en-US" smtClean="0"/>
              <a:pPr/>
              <a:t>54</a:t>
            </a:fld>
            <a:endParaRPr lang="en-US"/>
          </a:p>
        </p:txBody>
      </p:sp>
      <p:sp>
        <p:nvSpPr>
          <p:cNvPr id="9" name="Content Placeholder 7">
            <a:extLst>
              <a:ext uri="{FF2B5EF4-FFF2-40B4-BE49-F238E27FC236}">
                <a16:creationId xmlns="" xmlns:a16="http://schemas.microsoft.com/office/drawing/2014/main" id="{6B6389C8-1E6A-4C83-BC51-02ED938B9AC6}"/>
              </a:ext>
            </a:extLst>
          </p:cNvPr>
          <p:cNvSpPr txBox="1">
            <a:spLocks/>
          </p:cNvSpPr>
          <p:nvPr/>
        </p:nvSpPr>
        <p:spPr>
          <a:xfrm>
            <a:off x="685800" y="1295400"/>
            <a:ext cx="8153400" cy="1066800"/>
          </a:xfrm>
          <a:prstGeom prst="rect">
            <a:avLst/>
          </a:prstGeom>
        </p:spPr>
        <p:txBody>
          <a:bodyPr vert="horz" lIns="91440" tIns="45720" rIns="91440" bIns="45720" rtlCol="0">
            <a:normAutofit/>
          </a:bodyPr>
          <a:lstStyle>
            <a:lvl1pPr marL="384048" indent="-384048" algn="l" defTabSz="914400" rtl="0" eaLnBrk="1" latinLnBrk="0" hangingPunct="1">
              <a:spcBef>
                <a:spcPts val="1200"/>
              </a:spcBef>
              <a:spcAft>
                <a:spcPts val="1200"/>
              </a:spcAft>
              <a:buSzPct val="120000"/>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685800" indent="-285750" algn="l" defTabSz="914400" rtl="0" eaLnBrk="1" latinLnBrk="0" hangingPunct="1">
              <a:spcBef>
                <a:spcPts val="0"/>
              </a:spcBef>
              <a:spcAft>
                <a:spcPts val="600"/>
              </a:spcAft>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2pPr>
            <a:lvl3pPr marL="914400" indent="-228600" algn="l" defTabSz="914400" rtl="0" eaLnBrk="1" latinLnBrk="0" hangingPunct="1">
              <a:spcBef>
                <a:spcPts val="300"/>
              </a:spcBef>
              <a:spcAft>
                <a:spcPts val="300"/>
              </a:spcAft>
              <a:buSzPct val="12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188720" indent="-228600" algn="l" defTabSz="914400" rtl="0" eaLnBrk="1" latinLnBrk="0" hangingPunct="1">
              <a:spcBef>
                <a:spcPts val="300"/>
              </a:spcBef>
              <a:spcAft>
                <a:spcPts val="300"/>
              </a:spcAft>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1828800" indent="-228600" algn="l" defTabSz="914400" rtl="0" eaLnBrk="1" latinLnBrk="0" hangingPunct="1">
              <a:spcBef>
                <a:spcPts val="300"/>
              </a:spcBef>
              <a:spcAft>
                <a:spcPts val="300"/>
              </a:spcAft>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lgn="just"/>
            <a:endParaRPr lang="en-US" dirty="0"/>
          </a:p>
        </p:txBody>
      </p:sp>
      <p:sp>
        <p:nvSpPr>
          <p:cNvPr id="2" name="Content Placeholder 1"/>
          <p:cNvSpPr>
            <a:spLocks noGrp="1"/>
          </p:cNvSpPr>
          <p:nvPr>
            <p:ph sz="half" idx="2"/>
          </p:nvPr>
        </p:nvSpPr>
        <p:spPr>
          <a:xfrm>
            <a:off x="457200" y="1447800"/>
            <a:ext cx="8382000" cy="4876800"/>
          </a:xfrm>
        </p:spPr>
        <p:txBody>
          <a:bodyPr/>
          <a:lstStyle/>
          <a:p>
            <a:pPr marL="0" indent="0">
              <a:buNone/>
            </a:pPr>
            <a:r>
              <a:rPr lang="en-US" dirty="0"/>
              <a:t>SELECT NTILE (10) OVER </a:t>
            </a:r>
          </a:p>
          <a:p>
            <a:pPr marL="0" indent="0">
              <a:buNone/>
            </a:pPr>
            <a:r>
              <a:rPr lang="en-US" dirty="0"/>
              <a:t>( ORDER BY DiemL1 </a:t>
            </a:r>
            <a:r>
              <a:rPr lang="en-US" dirty="0" err="1"/>
              <a:t>desc</a:t>
            </a:r>
            <a:r>
              <a:rPr lang="en-US" dirty="0"/>
              <a:t>) AS [Partition by </a:t>
            </a:r>
            <a:r>
              <a:rPr lang="en-US" dirty="0" err="1"/>
              <a:t>tenMH</a:t>
            </a:r>
            <a:r>
              <a:rPr lang="en-US" dirty="0"/>
              <a:t>], </a:t>
            </a:r>
          </a:p>
          <a:p>
            <a:pPr marL="0" indent="0">
              <a:buNone/>
            </a:pPr>
            <a:r>
              <a:rPr lang="en-US" dirty="0" err="1"/>
              <a:t>tenMH,MaSV</a:t>
            </a:r>
            <a:r>
              <a:rPr lang="en-US" dirty="0"/>
              <a:t> ,  DiemL1</a:t>
            </a:r>
          </a:p>
          <a:p>
            <a:pPr marL="0" indent="0">
              <a:buNone/>
            </a:pPr>
            <a:r>
              <a:rPr lang="en-US" dirty="0"/>
              <a:t>from </a:t>
            </a:r>
            <a:r>
              <a:rPr lang="en-US" dirty="0" err="1"/>
              <a:t>BangDiem</a:t>
            </a:r>
            <a:r>
              <a:rPr lang="en-US" dirty="0"/>
              <a:t> </a:t>
            </a:r>
            <a:r>
              <a:rPr lang="en-US" dirty="0" err="1"/>
              <a:t>bd</a:t>
            </a:r>
            <a:r>
              <a:rPr lang="en-US" dirty="0"/>
              <a:t> </a:t>
            </a:r>
          </a:p>
          <a:p>
            <a:pPr marL="0" indent="0">
              <a:buNone/>
            </a:pPr>
            <a:r>
              <a:rPr lang="en-US" dirty="0"/>
              <a:t>inner join </a:t>
            </a:r>
            <a:r>
              <a:rPr lang="en-US" dirty="0" err="1"/>
              <a:t>Monhoc</a:t>
            </a:r>
            <a:r>
              <a:rPr lang="en-US" dirty="0"/>
              <a:t> </a:t>
            </a:r>
            <a:r>
              <a:rPr lang="en-US" dirty="0" err="1"/>
              <a:t>mh</a:t>
            </a:r>
            <a:r>
              <a:rPr lang="en-US" dirty="0"/>
              <a:t> </a:t>
            </a:r>
          </a:p>
          <a:p>
            <a:pPr marL="0" indent="0">
              <a:buNone/>
            </a:pPr>
            <a:r>
              <a:rPr lang="en-US" dirty="0"/>
              <a:t>on </a:t>
            </a:r>
            <a:r>
              <a:rPr lang="en-US" dirty="0" err="1"/>
              <a:t>bd.MaMh</a:t>
            </a:r>
            <a:r>
              <a:rPr lang="en-US" dirty="0"/>
              <a:t> =</a:t>
            </a:r>
            <a:r>
              <a:rPr lang="en-US" dirty="0" err="1"/>
              <a:t>mh.MaMH</a:t>
            </a:r>
            <a:r>
              <a:rPr lang="en-US" dirty="0"/>
              <a:t>  </a:t>
            </a:r>
            <a:br>
              <a:rPr lang="en-US" dirty="0"/>
            </a:br>
            <a:endParaRPr lang="en-US" dirty="0"/>
          </a:p>
        </p:txBody>
      </p:sp>
    </p:spTree>
    <p:extLst>
      <p:ext uri="{BB962C8B-B14F-4D97-AF65-F5344CB8AC3E}">
        <p14:creationId xmlns:p14="http://schemas.microsoft.com/office/powerpoint/2010/main" val="2606718265"/>
      </p:ext>
    </p:extLst>
  </p:cSld>
  <p:clrMapOvr>
    <a:masterClrMapping/>
  </p:clrMapOvr>
  <p:transition spd="slow">
    <p:randomBar dir="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6D4C4F9-E1E2-41D2-8ACC-CAFCF150F222}"/>
              </a:ext>
            </a:extLst>
          </p:cNvPr>
          <p:cNvSpPr>
            <a:spLocks noGrp="1"/>
          </p:cNvSpPr>
          <p:nvPr>
            <p:ph type="title"/>
          </p:nvPr>
        </p:nvSpPr>
        <p:spPr/>
        <p:txBody>
          <a:bodyPr>
            <a:normAutofit fontScale="90000"/>
          </a:bodyPr>
          <a:lstStyle/>
          <a:p>
            <a:r>
              <a:rPr lang="en-US" dirty="0"/>
              <a:t>5. </a:t>
            </a:r>
            <a:r>
              <a:rPr lang="en-US" dirty="0" err="1"/>
              <a:t>Thống</a:t>
            </a:r>
            <a:r>
              <a:rPr lang="en-US" dirty="0"/>
              <a:t> </a:t>
            </a:r>
            <a:r>
              <a:rPr lang="en-US" dirty="0" err="1"/>
              <a:t>kê</a:t>
            </a:r>
            <a:r>
              <a:rPr lang="en-US" dirty="0"/>
              <a:t>, </a:t>
            </a:r>
            <a:r>
              <a:rPr lang="en-US" dirty="0" err="1"/>
              <a:t>phân</a:t>
            </a:r>
            <a:r>
              <a:rPr lang="en-US" dirty="0"/>
              <a:t> </a:t>
            </a:r>
            <a:r>
              <a:rPr lang="en-US" dirty="0" err="1"/>
              <a:t>hạng</a:t>
            </a:r>
            <a:r>
              <a:rPr lang="en-US" dirty="0"/>
              <a:t> </a:t>
            </a:r>
            <a:r>
              <a:rPr lang="en-US" dirty="0" err="1"/>
              <a:t>dữ</a:t>
            </a:r>
            <a:r>
              <a:rPr lang="en-US" dirty="0"/>
              <a:t> </a:t>
            </a:r>
            <a:r>
              <a:rPr lang="en-US" dirty="0" err="1"/>
              <a:t>liệu</a:t>
            </a:r>
            <a:r>
              <a:rPr lang="en-US" dirty="0"/>
              <a:t>, </a:t>
            </a:r>
            <a:r>
              <a:rPr lang="en-US" dirty="0" err="1"/>
              <a:t>một</a:t>
            </a:r>
            <a:r>
              <a:rPr lang="en-US" dirty="0"/>
              <a:t> </a:t>
            </a:r>
            <a:r>
              <a:rPr lang="en-US" dirty="0" err="1"/>
              <a:t>số</a:t>
            </a:r>
            <a:r>
              <a:rPr lang="en-US" dirty="0"/>
              <a:t> </a:t>
            </a:r>
            <a:r>
              <a:rPr lang="en-US" dirty="0" err="1"/>
              <a:t>hàm</a:t>
            </a:r>
            <a:r>
              <a:rPr lang="en-US" dirty="0"/>
              <a:t> c</a:t>
            </a:r>
            <a:r>
              <a:rPr lang="vi-VN" dirty="0"/>
              <a:t>ơ</a:t>
            </a:r>
            <a:r>
              <a:rPr lang="en-US" dirty="0"/>
              <a:t> </a:t>
            </a:r>
            <a:r>
              <a:rPr lang="en-US" dirty="0" err="1"/>
              <a:t>bản</a:t>
            </a:r>
            <a:endParaRPr lang="en-US" dirty="0"/>
          </a:p>
        </p:txBody>
      </p:sp>
      <p:sp>
        <p:nvSpPr>
          <p:cNvPr id="7" name="Text Placeholder 6">
            <a:extLst>
              <a:ext uri="{FF2B5EF4-FFF2-40B4-BE49-F238E27FC236}">
                <a16:creationId xmlns="" xmlns:a16="http://schemas.microsoft.com/office/drawing/2014/main" id="{351AD8B4-4AB5-4536-A0DE-EDAF5594FC55}"/>
              </a:ext>
            </a:extLst>
          </p:cNvPr>
          <p:cNvSpPr>
            <a:spLocks noGrp="1"/>
          </p:cNvSpPr>
          <p:nvPr>
            <p:ph type="body" idx="1"/>
          </p:nvPr>
        </p:nvSpPr>
        <p:spPr/>
        <p:txBody>
          <a:bodyPr/>
          <a:lstStyle/>
          <a:p>
            <a:r>
              <a:rPr lang="en-US" dirty="0" err="1"/>
              <a:t>Một</a:t>
            </a:r>
            <a:r>
              <a:rPr lang="en-US" dirty="0"/>
              <a:t> </a:t>
            </a:r>
            <a:r>
              <a:rPr lang="en-US" dirty="0" err="1"/>
              <a:t>số</a:t>
            </a:r>
            <a:r>
              <a:rPr lang="en-US" dirty="0"/>
              <a:t> </a:t>
            </a:r>
            <a:r>
              <a:rPr lang="en-US" dirty="0" err="1"/>
              <a:t>hàm</a:t>
            </a:r>
            <a:r>
              <a:rPr lang="en-US" dirty="0"/>
              <a:t> c</a:t>
            </a:r>
            <a:r>
              <a:rPr lang="vi-VN" dirty="0"/>
              <a:t>ơ</a:t>
            </a:r>
            <a:r>
              <a:rPr lang="en-US" dirty="0"/>
              <a:t> </a:t>
            </a:r>
            <a:r>
              <a:rPr lang="en-US" dirty="0" err="1"/>
              <a:t>bản</a:t>
            </a:r>
            <a:r>
              <a:rPr lang="en-US" dirty="0"/>
              <a:t> </a:t>
            </a:r>
            <a:r>
              <a:rPr lang="en-US" dirty="0" err="1"/>
              <a:t>của</a:t>
            </a:r>
            <a:r>
              <a:rPr lang="en-US" dirty="0"/>
              <a:t> </a:t>
            </a:r>
            <a:r>
              <a:rPr lang="en-US" dirty="0" err="1"/>
              <a:t>các</a:t>
            </a:r>
            <a:r>
              <a:rPr lang="en-US" dirty="0"/>
              <a:t> </a:t>
            </a:r>
            <a:r>
              <a:rPr lang="en-US" dirty="0" err="1"/>
              <a:t>kiểu</a:t>
            </a:r>
            <a:r>
              <a:rPr lang="en-US" dirty="0"/>
              <a:t> </a:t>
            </a:r>
            <a:r>
              <a:rPr lang="en-US" dirty="0" err="1"/>
              <a:t>dữ</a:t>
            </a:r>
            <a:r>
              <a:rPr lang="en-US" dirty="0"/>
              <a:t> </a:t>
            </a:r>
            <a:r>
              <a:rPr lang="en-US" dirty="0" err="1"/>
              <a:t>liệu</a:t>
            </a:r>
            <a:endParaRPr lang="en-US" dirty="0"/>
          </a:p>
        </p:txBody>
      </p:sp>
      <p:sp>
        <p:nvSpPr>
          <p:cNvPr id="4" name="Date Placeholder 3">
            <a:extLst>
              <a:ext uri="{FF2B5EF4-FFF2-40B4-BE49-F238E27FC236}">
                <a16:creationId xmlns="" xmlns:a16="http://schemas.microsoft.com/office/drawing/2014/main" id="{8E6308B1-820C-435E-B649-C547B804077D}"/>
              </a:ext>
            </a:extLst>
          </p:cNvPr>
          <p:cNvSpPr>
            <a:spLocks noGrp="1"/>
          </p:cNvSpPr>
          <p:nvPr>
            <p:ph type="dt" sz="half" idx="10"/>
          </p:nvPr>
        </p:nvSpPr>
        <p:spPr/>
        <p:txBody>
          <a:bodyPr/>
          <a:lstStyle/>
          <a:p>
            <a:fld id="{4D202ABA-0031-4D61-A041-186C665429FE}" type="datetime1">
              <a:rPr lang="en-US" smtClean="0"/>
              <a:t>2/15/2023</a:t>
            </a:fld>
            <a:endParaRPr lang="en-US"/>
          </a:p>
        </p:txBody>
      </p:sp>
      <p:sp>
        <p:nvSpPr>
          <p:cNvPr id="5" name="Footer Placeholder 4">
            <a:extLst>
              <a:ext uri="{FF2B5EF4-FFF2-40B4-BE49-F238E27FC236}">
                <a16:creationId xmlns="" xmlns:a16="http://schemas.microsoft.com/office/drawing/2014/main" id="{E621F310-3132-4746-A719-CA455AF1858A}"/>
              </a:ext>
            </a:extLst>
          </p:cNvPr>
          <p:cNvSpPr>
            <a:spLocks noGrp="1"/>
          </p:cNvSpPr>
          <p:nvPr>
            <p:ph type="ftr" sz="quarter" idx="11"/>
          </p:nvPr>
        </p:nvSpPr>
        <p:spPr/>
        <p:txBody>
          <a:bodyPr/>
          <a:lstStyle/>
          <a:p>
            <a:r>
              <a:rPr lang="en-US"/>
              <a:t>Khoa Công nghệ Thông tin - UTEHY</a:t>
            </a:r>
          </a:p>
        </p:txBody>
      </p:sp>
      <p:sp>
        <p:nvSpPr>
          <p:cNvPr id="6" name="Slide Number Placeholder 5">
            <a:extLst>
              <a:ext uri="{FF2B5EF4-FFF2-40B4-BE49-F238E27FC236}">
                <a16:creationId xmlns="" xmlns:a16="http://schemas.microsoft.com/office/drawing/2014/main" id="{D85EFC56-2D62-407C-A1EE-4DE071D9FA88}"/>
              </a:ext>
            </a:extLst>
          </p:cNvPr>
          <p:cNvSpPr>
            <a:spLocks noGrp="1"/>
          </p:cNvSpPr>
          <p:nvPr>
            <p:ph type="sldNum" sz="quarter" idx="12"/>
          </p:nvPr>
        </p:nvSpPr>
        <p:spPr/>
        <p:txBody>
          <a:bodyPr/>
          <a:lstStyle/>
          <a:p>
            <a:fld id="{F4E32468-D4D3-45A6-A508-7622D5375F4E}" type="slidenum">
              <a:rPr lang="en-US" smtClean="0"/>
              <a:pPr/>
              <a:t>55</a:t>
            </a:fld>
            <a:endParaRPr lang="en-US"/>
          </a:p>
        </p:txBody>
      </p:sp>
      <p:sp>
        <p:nvSpPr>
          <p:cNvPr id="12" name="TextBox 11">
            <a:extLst>
              <a:ext uri="{FF2B5EF4-FFF2-40B4-BE49-F238E27FC236}">
                <a16:creationId xmlns="" xmlns:a16="http://schemas.microsoft.com/office/drawing/2014/main" id="{79E4F10C-0F02-4C61-85D9-BC14B92737F6}"/>
              </a:ext>
            </a:extLst>
          </p:cNvPr>
          <p:cNvSpPr txBox="1"/>
          <p:nvPr/>
        </p:nvSpPr>
        <p:spPr>
          <a:xfrm>
            <a:off x="439994" y="1736926"/>
            <a:ext cx="8094406" cy="3046988"/>
          </a:xfrm>
          <a:prstGeom prst="rect">
            <a:avLst/>
          </a:prstGeom>
          <a:noFill/>
        </p:spPr>
        <p:txBody>
          <a:bodyPr wrap="square" rtlCol="0">
            <a:spAutoFit/>
          </a:bodyPr>
          <a:lstStyle/>
          <a:p>
            <a:pPr marL="285750" indent="-285750">
              <a:buFont typeface="Arial" pitchFamily="34" charset="0"/>
              <a:buChar char="•"/>
            </a:pP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hàm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dữ</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liệu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kiểu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pPr marL="285750" indent="-285750">
              <a:buFont typeface="Arial" pitchFamily="34" charset="0"/>
              <a:buChar char="•"/>
            </a:pPr>
            <a:r>
              <a:rPr lang="en-US" sz="2400" dirty="0" err="1">
                <a:latin typeface="Times New Roman" pitchFamily="18" charset="0"/>
                <a:cs typeface="Times New Roman" pitchFamily="18" charset="0"/>
              </a:rPr>
              <a:t>Nhóm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hàm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thống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kê</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pPr marL="285750" indent="-285750">
              <a:buFont typeface="Arial" pitchFamily="34" charset="0"/>
              <a:buChar char="•"/>
            </a:pPr>
            <a:r>
              <a:rPr lang="en-US" sz="2400" dirty="0" err="1">
                <a:latin typeface="Times New Roman" pitchFamily="18" charset="0"/>
                <a:cs typeface="Times New Roman" pitchFamily="18" charset="0"/>
              </a:rPr>
              <a:t>Nhóm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hàm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xử</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lý</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chuỗi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kí</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tự</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cả</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hàm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chuỗi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mới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trang</a:t>
            </a:r>
            <a:r>
              <a:rPr lang="en-US" sz="2400" dirty="0">
                <a:latin typeface="Times New Roman" pitchFamily="18" charset="0"/>
                <a:cs typeface="Times New Roman" pitchFamily="18" charset="0"/>
              </a:rPr>
              <a:t> 12 </a:t>
            </a:r>
            <a:r>
              <a:rPr lang="en-US" sz="2400" dirty="0" err="1">
                <a:latin typeface="Times New Roman" pitchFamily="18" charset="0"/>
                <a:cs typeface="Times New Roman" pitchFamily="18" charset="0"/>
              </a:rPr>
              <a:t>trong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đề</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cương</a:t>
            </a:r>
            <a:r>
              <a:rPr lang="en-US" sz="2400" dirty="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pPr marL="285750" indent="-285750">
              <a:buFont typeface="Arial" pitchFamily="34" charset="0"/>
              <a:buChar char="•"/>
            </a:pPr>
            <a:r>
              <a:rPr lang="en-US" sz="2400" dirty="0" err="1">
                <a:latin typeface="Times New Roman" pitchFamily="18" charset="0"/>
                <a:cs typeface="Times New Roman" pitchFamily="18" charset="0"/>
              </a:rPr>
              <a:t>Nhóm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hàm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ngày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tháng</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777158393"/>
      </p:ext>
    </p:extLst>
  </p:cSld>
  <p:clrMapOvr>
    <a:masterClrMapping/>
  </p:clrMapOvr>
  <p:transition spd="slow">
    <p:randomBar dir="ver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 </a:t>
            </a:r>
            <a:r>
              <a:rPr lang="en-US" dirty="0" err="1"/>
              <a:t>Thống</a:t>
            </a:r>
            <a:r>
              <a:rPr lang="en-US" dirty="0"/>
              <a:t> </a:t>
            </a:r>
            <a:r>
              <a:rPr lang="en-US" dirty="0" err="1"/>
              <a:t>kê</a:t>
            </a:r>
            <a:r>
              <a:rPr lang="en-US" dirty="0"/>
              <a:t>, </a:t>
            </a:r>
            <a:r>
              <a:rPr lang="en-US" dirty="0" err="1"/>
              <a:t>phân</a:t>
            </a:r>
            <a:r>
              <a:rPr lang="en-US" dirty="0"/>
              <a:t> </a:t>
            </a:r>
            <a:r>
              <a:rPr lang="en-US" dirty="0" err="1"/>
              <a:t>hạng</a:t>
            </a:r>
            <a:r>
              <a:rPr lang="en-US" dirty="0"/>
              <a:t> </a:t>
            </a:r>
            <a:r>
              <a:rPr lang="en-US" dirty="0" err="1"/>
              <a:t>dữ</a:t>
            </a:r>
            <a:r>
              <a:rPr lang="en-US" dirty="0"/>
              <a:t> </a:t>
            </a:r>
            <a:r>
              <a:rPr lang="en-US" dirty="0" err="1"/>
              <a:t>liệu</a:t>
            </a:r>
            <a:r>
              <a:rPr lang="en-US" dirty="0"/>
              <a:t>, </a:t>
            </a:r>
            <a:r>
              <a:rPr lang="en-US" dirty="0" err="1"/>
              <a:t>một</a:t>
            </a:r>
            <a:r>
              <a:rPr lang="en-US" dirty="0"/>
              <a:t> </a:t>
            </a:r>
            <a:r>
              <a:rPr lang="en-US" dirty="0" err="1"/>
              <a:t>số</a:t>
            </a:r>
            <a:r>
              <a:rPr lang="en-US" dirty="0"/>
              <a:t> </a:t>
            </a:r>
            <a:r>
              <a:rPr lang="en-US" dirty="0" err="1"/>
              <a:t>hàm</a:t>
            </a:r>
            <a:r>
              <a:rPr lang="en-US" dirty="0"/>
              <a:t> c</a:t>
            </a:r>
            <a:r>
              <a:rPr lang="vi-VN" dirty="0"/>
              <a:t>ơ</a:t>
            </a:r>
            <a:r>
              <a:rPr lang="en-US" dirty="0"/>
              <a:t> </a:t>
            </a:r>
            <a:r>
              <a:rPr lang="en-US" dirty="0" err="1"/>
              <a:t>bản</a:t>
            </a:r>
            <a:endParaRPr lang="en-US" dirty="0"/>
          </a:p>
        </p:txBody>
      </p:sp>
      <p:sp>
        <p:nvSpPr>
          <p:cNvPr id="3" name="Text Placeholder 2"/>
          <p:cNvSpPr>
            <a:spLocks noGrp="1"/>
          </p:cNvSpPr>
          <p:nvPr>
            <p:ph type="body" idx="1"/>
          </p:nvPr>
        </p:nvSpPr>
        <p:spPr/>
        <p:txBody>
          <a:bodyPr>
            <a:normAutofit/>
          </a:bodyPr>
          <a:lstStyle/>
          <a:p>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hàm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dữ</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liệu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kiểu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số</a:t>
            </a:r>
            <a:endParaRPr lang="en-US" dirty="0">
              <a:latin typeface="Times New Roman" pitchFamily="18" charset="0"/>
              <a:cs typeface="Times New Roman" pitchFamily="18" charset="0"/>
            </a:endParaRPr>
          </a:p>
        </p:txBody>
      </p:sp>
      <p:sp>
        <p:nvSpPr>
          <p:cNvPr id="4" name="Content Placeholder 3"/>
          <p:cNvSpPr>
            <a:spLocks noGrp="1"/>
          </p:cNvSpPr>
          <p:nvPr>
            <p:ph sz="half" idx="2"/>
          </p:nvPr>
        </p:nvSpPr>
        <p:spPr>
          <a:xfrm>
            <a:off x="457200" y="1524000"/>
            <a:ext cx="8229600" cy="4800600"/>
          </a:xfrm>
        </p:spPr>
        <p:txBody>
          <a:bodyPr>
            <a:normAutofit fontScale="85000" lnSpcReduction="20000"/>
          </a:bodyPr>
          <a:lstStyle/>
          <a:p>
            <a:pPr marL="457200" indent="-457200">
              <a:buAutoNum type="arabicPeriod"/>
            </a:pPr>
            <a:r>
              <a:rPr lang="vi-VN" dirty="0"/>
              <a:t>Hàm ABS(&lt;số&gt;): Trả về trị tuyệt đối của 1 số </a:t>
            </a:r>
            <a:endParaRPr lang="en-US" dirty="0"/>
          </a:p>
          <a:p>
            <a:pPr marL="457200" indent="-457200">
              <a:buAutoNum type="arabicPeriod"/>
            </a:pPr>
            <a:r>
              <a:rPr lang="vi-VN" dirty="0"/>
              <a:t>Hàm CEILING(&lt;số&gt;): Trả về số nguyên nhỏ nhất lớn hơn hoặc bằng &lt;số&gt;. </a:t>
            </a:r>
            <a:endParaRPr lang="en-US" dirty="0"/>
          </a:p>
          <a:p>
            <a:pPr marL="457200" indent="-457200">
              <a:buAutoNum type="arabicPeriod"/>
            </a:pPr>
            <a:r>
              <a:rPr lang="vi-VN" dirty="0"/>
              <a:t>Hàm FLOOR(&lt;số&gt;): Trả về số nguyên lớn nhất nhỏ hơn hoặc bằng &lt;số&gt;. </a:t>
            </a:r>
            <a:endParaRPr lang="en-US" dirty="0"/>
          </a:p>
          <a:p>
            <a:pPr marL="457200" indent="-457200">
              <a:buAutoNum type="arabicPeriod"/>
            </a:pPr>
            <a:r>
              <a:rPr lang="vi-VN" dirty="0"/>
              <a:t>Hàm ROUND(&lt;số&gt;, p): Hàm làm tròn số với p chữ số sau dấu thập phân. </a:t>
            </a:r>
            <a:endParaRPr lang="en-US" dirty="0"/>
          </a:p>
          <a:p>
            <a:pPr marL="457200" indent="-457200">
              <a:buAutoNum type="arabicPeriod"/>
            </a:pPr>
            <a:r>
              <a:rPr lang="vi-VN" dirty="0"/>
              <a:t>Hàm SQUARE(&lt;số&gt;): Hàm trả về giá trị bình phương của &lt;số&gt;. </a:t>
            </a:r>
            <a:endParaRPr lang="en-US" dirty="0"/>
          </a:p>
          <a:p>
            <a:pPr marL="457200" indent="-457200">
              <a:buAutoNum type="arabicPeriod"/>
            </a:pPr>
            <a:r>
              <a:rPr lang="vi-VN" dirty="0"/>
              <a:t>Hàm SQRT(number): Hàm trả về giá trị căn bậc hai của &lt;số&gt;.</a:t>
            </a:r>
            <a:endParaRPr lang="en-US" dirty="0"/>
          </a:p>
          <a:p>
            <a:pPr marL="457200" indent="-457200">
              <a:buAutoNum type="arabicPeriod"/>
            </a:pPr>
            <a:r>
              <a:rPr lang="vi-VN" dirty="0"/>
              <a:t>Hàm isNumeric: Kiểm tra một giá trị có phải thuộc kiểu dữ liệu số hay không. </a:t>
            </a:r>
            <a:endParaRPr lang="en-US" dirty="0"/>
          </a:p>
        </p:txBody>
      </p:sp>
      <p:sp>
        <p:nvSpPr>
          <p:cNvPr id="5" name="Date Placeholder 4"/>
          <p:cNvSpPr>
            <a:spLocks noGrp="1"/>
          </p:cNvSpPr>
          <p:nvPr>
            <p:ph type="dt" sz="half" idx="10"/>
          </p:nvPr>
        </p:nvSpPr>
        <p:spPr/>
        <p:txBody>
          <a:bodyPr/>
          <a:lstStyle/>
          <a:p>
            <a:fld id="{F76FA409-E11A-495A-A001-855AF0C56DDB}" type="datetime1">
              <a:rPr lang="en-US" smtClean="0"/>
              <a:t>2/15/2023</a:t>
            </a:fld>
            <a:endParaRPr lang="en-US"/>
          </a:p>
        </p:txBody>
      </p:sp>
      <p:sp>
        <p:nvSpPr>
          <p:cNvPr id="6" name="Footer Placeholder 5"/>
          <p:cNvSpPr>
            <a:spLocks noGrp="1"/>
          </p:cNvSpPr>
          <p:nvPr>
            <p:ph type="ftr" sz="quarter" idx="11"/>
          </p:nvPr>
        </p:nvSpPr>
        <p:spPr/>
        <p:txBody>
          <a:bodyPr/>
          <a:lstStyle/>
          <a:p>
            <a:r>
              <a:rPr lang="en-US"/>
              <a:t>Khoa Công nghệ Thông tin - UTEHY</a:t>
            </a:r>
          </a:p>
        </p:txBody>
      </p:sp>
      <p:sp>
        <p:nvSpPr>
          <p:cNvPr id="7" name="Slide Number Placeholder 6"/>
          <p:cNvSpPr>
            <a:spLocks noGrp="1"/>
          </p:cNvSpPr>
          <p:nvPr>
            <p:ph type="sldNum" sz="quarter" idx="12"/>
          </p:nvPr>
        </p:nvSpPr>
        <p:spPr/>
        <p:txBody>
          <a:bodyPr/>
          <a:lstStyle/>
          <a:p>
            <a:fld id="{F4E32468-D4D3-45A6-A508-7622D5375F4E}" type="slidenum">
              <a:rPr lang="en-US" smtClean="0"/>
              <a:t>56</a:t>
            </a:fld>
            <a:endParaRPr lang="en-US"/>
          </a:p>
        </p:txBody>
      </p:sp>
    </p:spTree>
    <p:extLst>
      <p:ext uri="{BB962C8B-B14F-4D97-AF65-F5344CB8AC3E}">
        <p14:creationId xmlns:p14="http://schemas.microsoft.com/office/powerpoint/2010/main" val="2634295224"/>
      </p:ext>
    </p:extLst>
  </p:cSld>
  <p:clrMapOvr>
    <a:masterClrMapping/>
  </p:clrMapOvr>
  <p:transition spd="slow">
    <p:randomBar dir="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 </a:t>
            </a:r>
            <a:r>
              <a:rPr lang="en-US" dirty="0" err="1"/>
              <a:t>Thống</a:t>
            </a:r>
            <a:r>
              <a:rPr lang="en-US" dirty="0"/>
              <a:t> </a:t>
            </a:r>
            <a:r>
              <a:rPr lang="en-US" dirty="0" err="1"/>
              <a:t>kê</a:t>
            </a:r>
            <a:r>
              <a:rPr lang="en-US" dirty="0"/>
              <a:t>, </a:t>
            </a:r>
            <a:r>
              <a:rPr lang="en-US" dirty="0" err="1"/>
              <a:t>phân</a:t>
            </a:r>
            <a:r>
              <a:rPr lang="en-US" dirty="0"/>
              <a:t> </a:t>
            </a:r>
            <a:r>
              <a:rPr lang="en-US" dirty="0" err="1"/>
              <a:t>hạng</a:t>
            </a:r>
            <a:r>
              <a:rPr lang="en-US" dirty="0"/>
              <a:t> </a:t>
            </a:r>
            <a:r>
              <a:rPr lang="en-US" dirty="0" err="1"/>
              <a:t>dữ</a:t>
            </a:r>
            <a:r>
              <a:rPr lang="en-US" dirty="0"/>
              <a:t> </a:t>
            </a:r>
            <a:r>
              <a:rPr lang="en-US" dirty="0" err="1"/>
              <a:t>liệu</a:t>
            </a:r>
            <a:r>
              <a:rPr lang="en-US" dirty="0"/>
              <a:t>, </a:t>
            </a:r>
            <a:r>
              <a:rPr lang="en-US" dirty="0" err="1"/>
              <a:t>một</a:t>
            </a:r>
            <a:r>
              <a:rPr lang="en-US" dirty="0"/>
              <a:t> </a:t>
            </a:r>
            <a:r>
              <a:rPr lang="en-US" dirty="0" err="1"/>
              <a:t>số</a:t>
            </a:r>
            <a:r>
              <a:rPr lang="en-US" dirty="0"/>
              <a:t> </a:t>
            </a:r>
            <a:r>
              <a:rPr lang="en-US" dirty="0" err="1"/>
              <a:t>hàm</a:t>
            </a:r>
            <a:r>
              <a:rPr lang="en-US" dirty="0"/>
              <a:t> c</a:t>
            </a:r>
            <a:r>
              <a:rPr lang="vi-VN" dirty="0"/>
              <a:t>ơ</a:t>
            </a:r>
            <a:r>
              <a:rPr lang="en-US" dirty="0"/>
              <a:t> </a:t>
            </a:r>
            <a:r>
              <a:rPr lang="en-US" dirty="0" err="1"/>
              <a:t>bản</a:t>
            </a:r>
            <a:endParaRPr lang="en-US" dirty="0"/>
          </a:p>
        </p:txBody>
      </p:sp>
      <p:sp>
        <p:nvSpPr>
          <p:cNvPr id="3" name="Text Placeholder 2"/>
          <p:cNvSpPr>
            <a:spLocks noGrp="1"/>
          </p:cNvSpPr>
          <p:nvPr>
            <p:ph type="body" idx="1"/>
          </p:nvPr>
        </p:nvSpPr>
        <p:spPr/>
        <p:txBody>
          <a:bodyPr>
            <a:normAutofit/>
          </a:bodyPr>
          <a:lstStyle/>
          <a:p>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hàm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thống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kê</a:t>
            </a:r>
            <a:endParaRPr lang="en-US" dirty="0">
              <a:latin typeface="Times New Roman" pitchFamily="18" charset="0"/>
              <a:cs typeface="Times New Roman" pitchFamily="18" charset="0"/>
            </a:endParaRPr>
          </a:p>
        </p:txBody>
      </p:sp>
      <p:sp>
        <p:nvSpPr>
          <p:cNvPr id="4" name="Content Placeholder 3"/>
          <p:cNvSpPr>
            <a:spLocks noGrp="1"/>
          </p:cNvSpPr>
          <p:nvPr>
            <p:ph sz="half" idx="2"/>
          </p:nvPr>
        </p:nvSpPr>
        <p:spPr>
          <a:xfrm>
            <a:off x="457200" y="1524000"/>
            <a:ext cx="8229600" cy="4800600"/>
          </a:xfrm>
        </p:spPr>
        <p:txBody>
          <a:bodyPr>
            <a:normAutofit/>
          </a:bodyPr>
          <a:lstStyle/>
          <a:p>
            <a:pPr marL="457200" indent="-457200">
              <a:buAutoNum type="arabicPeriod"/>
            </a:pPr>
            <a:r>
              <a:rPr lang="en-US" dirty="0"/>
              <a:t>Count()</a:t>
            </a:r>
          </a:p>
          <a:p>
            <a:pPr marL="457200" indent="-457200">
              <a:buAutoNum type="arabicPeriod"/>
            </a:pPr>
            <a:r>
              <a:rPr lang="en-US" dirty="0"/>
              <a:t>Max()</a:t>
            </a:r>
          </a:p>
          <a:p>
            <a:pPr marL="457200" indent="-457200">
              <a:buAutoNum type="arabicPeriod"/>
            </a:pPr>
            <a:r>
              <a:rPr lang="en-US" dirty="0"/>
              <a:t>Min()</a:t>
            </a:r>
          </a:p>
          <a:p>
            <a:pPr marL="457200" indent="-457200">
              <a:buAutoNum type="arabicPeriod"/>
            </a:pPr>
            <a:r>
              <a:rPr lang="en-US" dirty="0"/>
              <a:t>AVG()</a:t>
            </a:r>
          </a:p>
          <a:p>
            <a:pPr marL="457200" indent="-457200">
              <a:buAutoNum type="arabicPeriod"/>
            </a:pPr>
            <a:r>
              <a:rPr lang="en-US" dirty="0"/>
              <a:t>SUM()</a:t>
            </a:r>
          </a:p>
        </p:txBody>
      </p:sp>
      <p:sp>
        <p:nvSpPr>
          <p:cNvPr id="5" name="Date Placeholder 4"/>
          <p:cNvSpPr>
            <a:spLocks noGrp="1"/>
          </p:cNvSpPr>
          <p:nvPr>
            <p:ph type="dt" sz="half" idx="10"/>
          </p:nvPr>
        </p:nvSpPr>
        <p:spPr/>
        <p:txBody>
          <a:bodyPr/>
          <a:lstStyle/>
          <a:p>
            <a:fld id="{F76FA409-E11A-495A-A001-855AF0C56DDB}" type="datetime1">
              <a:rPr lang="en-US" smtClean="0"/>
              <a:t>2/15/2023</a:t>
            </a:fld>
            <a:endParaRPr lang="en-US"/>
          </a:p>
        </p:txBody>
      </p:sp>
      <p:sp>
        <p:nvSpPr>
          <p:cNvPr id="6" name="Footer Placeholder 5"/>
          <p:cNvSpPr>
            <a:spLocks noGrp="1"/>
          </p:cNvSpPr>
          <p:nvPr>
            <p:ph type="ftr" sz="quarter" idx="11"/>
          </p:nvPr>
        </p:nvSpPr>
        <p:spPr/>
        <p:txBody>
          <a:bodyPr/>
          <a:lstStyle/>
          <a:p>
            <a:r>
              <a:rPr lang="en-US"/>
              <a:t>Khoa Công nghệ Thông tin - UTEHY</a:t>
            </a:r>
          </a:p>
        </p:txBody>
      </p:sp>
      <p:sp>
        <p:nvSpPr>
          <p:cNvPr id="7" name="Slide Number Placeholder 6"/>
          <p:cNvSpPr>
            <a:spLocks noGrp="1"/>
          </p:cNvSpPr>
          <p:nvPr>
            <p:ph type="sldNum" sz="quarter" idx="12"/>
          </p:nvPr>
        </p:nvSpPr>
        <p:spPr/>
        <p:txBody>
          <a:bodyPr/>
          <a:lstStyle/>
          <a:p>
            <a:fld id="{F4E32468-D4D3-45A6-A508-7622D5375F4E}" type="slidenum">
              <a:rPr lang="en-US" smtClean="0"/>
              <a:t>57</a:t>
            </a:fld>
            <a:endParaRPr lang="en-US"/>
          </a:p>
        </p:txBody>
      </p:sp>
    </p:spTree>
    <p:extLst>
      <p:ext uri="{BB962C8B-B14F-4D97-AF65-F5344CB8AC3E}">
        <p14:creationId xmlns:p14="http://schemas.microsoft.com/office/powerpoint/2010/main" val="3950064236"/>
      </p:ext>
    </p:extLst>
  </p:cSld>
  <p:clrMapOvr>
    <a:masterClrMapping/>
  </p:clrMapOvr>
  <p:transition spd="slow">
    <p:randomBar dir="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 </a:t>
            </a:r>
            <a:r>
              <a:rPr lang="en-US" dirty="0" err="1"/>
              <a:t>Thống</a:t>
            </a:r>
            <a:r>
              <a:rPr lang="en-US" dirty="0"/>
              <a:t> </a:t>
            </a:r>
            <a:r>
              <a:rPr lang="en-US" dirty="0" err="1"/>
              <a:t>kê</a:t>
            </a:r>
            <a:r>
              <a:rPr lang="en-US" dirty="0"/>
              <a:t>, </a:t>
            </a:r>
            <a:r>
              <a:rPr lang="en-US" dirty="0" err="1"/>
              <a:t>phân</a:t>
            </a:r>
            <a:r>
              <a:rPr lang="en-US" dirty="0"/>
              <a:t> </a:t>
            </a:r>
            <a:r>
              <a:rPr lang="en-US" dirty="0" err="1"/>
              <a:t>hạng</a:t>
            </a:r>
            <a:r>
              <a:rPr lang="en-US" dirty="0"/>
              <a:t> </a:t>
            </a:r>
            <a:r>
              <a:rPr lang="en-US" dirty="0" err="1"/>
              <a:t>dữ</a:t>
            </a:r>
            <a:r>
              <a:rPr lang="en-US" dirty="0"/>
              <a:t> </a:t>
            </a:r>
            <a:r>
              <a:rPr lang="en-US" dirty="0" err="1"/>
              <a:t>liệu</a:t>
            </a:r>
            <a:r>
              <a:rPr lang="en-US" dirty="0"/>
              <a:t>, </a:t>
            </a:r>
            <a:r>
              <a:rPr lang="en-US" dirty="0" err="1"/>
              <a:t>một</a:t>
            </a:r>
            <a:r>
              <a:rPr lang="en-US" dirty="0"/>
              <a:t> </a:t>
            </a:r>
            <a:r>
              <a:rPr lang="en-US" dirty="0" err="1"/>
              <a:t>số</a:t>
            </a:r>
            <a:r>
              <a:rPr lang="en-US" dirty="0"/>
              <a:t> </a:t>
            </a:r>
            <a:r>
              <a:rPr lang="en-US" dirty="0" err="1"/>
              <a:t>hàm</a:t>
            </a:r>
            <a:r>
              <a:rPr lang="en-US" dirty="0"/>
              <a:t> c</a:t>
            </a:r>
            <a:r>
              <a:rPr lang="vi-VN" dirty="0"/>
              <a:t>ơ</a:t>
            </a:r>
            <a:r>
              <a:rPr lang="en-US" dirty="0"/>
              <a:t> </a:t>
            </a:r>
            <a:r>
              <a:rPr lang="en-US" dirty="0" err="1"/>
              <a:t>bản</a:t>
            </a:r>
            <a:endParaRPr lang="en-US" dirty="0"/>
          </a:p>
        </p:txBody>
      </p:sp>
      <p:sp>
        <p:nvSpPr>
          <p:cNvPr id="3" name="Text Placeholder 2"/>
          <p:cNvSpPr>
            <a:spLocks noGrp="1"/>
          </p:cNvSpPr>
          <p:nvPr>
            <p:ph type="body" idx="1"/>
          </p:nvPr>
        </p:nvSpPr>
        <p:spPr/>
        <p:txBody>
          <a:bodyPr>
            <a:normAutofit/>
          </a:bodyPr>
          <a:lstStyle/>
          <a:p>
            <a:r>
              <a:rPr lang="en-US" dirty="0" err="1">
                <a:latin typeface="Times New Roman" pitchFamily="18" charset="0"/>
                <a:cs typeface="Times New Roman" pitchFamily="18" charset="0"/>
              </a:rPr>
              <a:t>Nhóm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hàm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lý</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chuỗi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tự</a:t>
            </a:r>
            <a:endParaRPr lang="en-US" dirty="0">
              <a:latin typeface="Times New Roman" pitchFamily="18" charset="0"/>
              <a:cs typeface="Times New Roman" pitchFamily="18" charset="0"/>
            </a:endParaRPr>
          </a:p>
        </p:txBody>
      </p:sp>
      <p:sp>
        <p:nvSpPr>
          <p:cNvPr id="4" name="Content Placeholder 3"/>
          <p:cNvSpPr>
            <a:spLocks noGrp="1"/>
          </p:cNvSpPr>
          <p:nvPr>
            <p:ph sz="half" idx="2"/>
          </p:nvPr>
        </p:nvSpPr>
        <p:spPr>
          <a:xfrm>
            <a:off x="457200" y="1524000"/>
            <a:ext cx="8229600" cy="4800600"/>
          </a:xfrm>
        </p:spPr>
        <p:txBody>
          <a:bodyPr>
            <a:normAutofit fontScale="92500" lnSpcReduction="20000"/>
          </a:bodyPr>
          <a:lstStyle/>
          <a:p>
            <a:pPr marL="457200" indent="-457200">
              <a:buAutoNum type="arabicPeriod"/>
            </a:pPr>
            <a:r>
              <a:rPr lang="vi-VN" dirty="0"/>
              <a:t>Hàm LEFT(&lt;chuỗi&gt;, n): Hàm Left trả về n kí tự phía bên trái của &lt;Chuỗi&gt; </a:t>
            </a:r>
          </a:p>
          <a:p>
            <a:pPr marL="457200" indent="-457200">
              <a:buAutoNum type="arabicPeriod"/>
            </a:pPr>
            <a:r>
              <a:rPr lang="vi-VN" dirty="0"/>
              <a:t>Hàm RIGHT(&lt;chuỗi&gt;, n): Hàm Right trả về n kí tự phía bên phải của &lt;Chuỗi&gt; </a:t>
            </a:r>
          </a:p>
          <a:p>
            <a:pPr marL="457200" indent="-457200">
              <a:buAutoNum type="arabicPeriod"/>
            </a:pPr>
            <a:r>
              <a:rPr lang="vi-VN" dirty="0"/>
              <a:t>Hàm LEN(&lt;chuỗi&gt;): Hàm trả về độ dài của một &lt;Chuỗi&gt; </a:t>
            </a:r>
          </a:p>
          <a:p>
            <a:pPr marL="457200" indent="-457200">
              <a:buAutoNum type="arabicPeriod"/>
            </a:pPr>
            <a:r>
              <a:rPr lang="vi-VN" dirty="0"/>
              <a:t>Hàm LTRIM(&lt;chuỗi&gt;): Hàm xóa bỏ các ký tự trắng bên trái của &lt;chuỗi&gt;. </a:t>
            </a:r>
            <a:endParaRPr lang="en-US" dirty="0"/>
          </a:p>
          <a:p>
            <a:pPr marL="457200" indent="-457200">
              <a:buAutoNum type="arabicPeriod"/>
            </a:pPr>
            <a:r>
              <a:rPr lang="vi-VN" dirty="0"/>
              <a:t>Hàm RTRIM(&lt;chuỗi&gt;): Hàm xóa bỏ các ký tự trắng bên phải của &lt;chuỗi&gt;. </a:t>
            </a:r>
            <a:endParaRPr lang="en-US" dirty="0"/>
          </a:p>
          <a:p>
            <a:pPr marL="457200" indent="-457200">
              <a:buAutoNum type="arabicPeriod"/>
            </a:pPr>
            <a:r>
              <a:rPr lang="vi-VN" dirty="0"/>
              <a:t>Hàm LOWER(&lt;chuỗi&gt;): Hàm trả về &lt;chuỗi&gt; thành chữ thường</a:t>
            </a:r>
            <a:endParaRPr lang="en-US" dirty="0"/>
          </a:p>
        </p:txBody>
      </p:sp>
      <p:sp>
        <p:nvSpPr>
          <p:cNvPr id="5" name="Date Placeholder 4"/>
          <p:cNvSpPr>
            <a:spLocks noGrp="1"/>
          </p:cNvSpPr>
          <p:nvPr>
            <p:ph type="dt" sz="half" idx="10"/>
          </p:nvPr>
        </p:nvSpPr>
        <p:spPr/>
        <p:txBody>
          <a:bodyPr/>
          <a:lstStyle/>
          <a:p>
            <a:fld id="{F76FA409-E11A-495A-A001-855AF0C56DDB}" type="datetime1">
              <a:rPr lang="en-US" smtClean="0"/>
              <a:t>2/15/2023</a:t>
            </a:fld>
            <a:endParaRPr lang="en-US"/>
          </a:p>
        </p:txBody>
      </p:sp>
      <p:sp>
        <p:nvSpPr>
          <p:cNvPr id="6" name="Footer Placeholder 5"/>
          <p:cNvSpPr>
            <a:spLocks noGrp="1"/>
          </p:cNvSpPr>
          <p:nvPr>
            <p:ph type="ftr" sz="quarter" idx="11"/>
          </p:nvPr>
        </p:nvSpPr>
        <p:spPr/>
        <p:txBody>
          <a:bodyPr/>
          <a:lstStyle/>
          <a:p>
            <a:r>
              <a:rPr lang="en-US"/>
              <a:t>Khoa Công nghệ Thông tin - UTEHY</a:t>
            </a:r>
          </a:p>
        </p:txBody>
      </p:sp>
      <p:sp>
        <p:nvSpPr>
          <p:cNvPr id="7" name="Slide Number Placeholder 6"/>
          <p:cNvSpPr>
            <a:spLocks noGrp="1"/>
          </p:cNvSpPr>
          <p:nvPr>
            <p:ph type="sldNum" sz="quarter" idx="12"/>
          </p:nvPr>
        </p:nvSpPr>
        <p:spPr/>
        <p:txBody>
          <a:bodyPr/>
          <a:lstStyle/>
          <a:p>
            <a:fld id="{F4E32468-D4D3-45A6-A508-7622D5375F4E}" type="slidenum">
              <a:rPr lang="en-US" smtClean="0"/>
              <a:t>58</a:t>
            </a:fld>
            <a:endParaRPr lang="en-US"/>
          </a:p>
        </p:txBody>
      </p:sp>
    </p:spTree>
    <p:extLst>
      <p:ext uri="{BB962C8B-B14F-4D97-AF65-F5344CB8AC3E}">
        <p14:creationId xmlns:p14="http://schemas.microsoft.com/office/powerpoint/2010/main" val="3331878246"/>
      </p:ext>
    </p:extLst>
  </p:cSld>
  <p:clrMapOvr>
    <a:masterClrMapping/>
  </p:clrMapOvr>
  <p:transition spd="slow">
    <p:randomBar dir="ver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 </a:t>
            </a:r>
            <a:r>
              <a:rPr lang="en-US" dirty="0" err="1"/>
              <a:t>Thống</a:t>
            </a:r>
            <a:r>
              <a:rPr lang="en-US" dirty="0"/>
              <a:t> </a:t>
            </a:r>
            <a:r>
              <a:rPr lang="en-US" dirty="0" err="1"/>
              <a:t>kê</a:t>
            </a:r>
            <a:r>
              <a:rPr lang="en-US" dirty="0"/>
              <a:t>, </a:t>
            </a:r>
            <a:r>
              <a:rPr lang="en-US" dirty="0" err="1"/>
              <a:t>phân</a:t>
            </a:r>
            <a:r>
              <a:rPr lang="en-US" dirty="0"/>
              <a:t> </a:t>
            </a:r>
            <a:r>
              <a:rPr lang="en-US" dirty="0" err="1"/>
              <a:t>hạng</a:t>
            </a:r>
            <a:r>
              <a:rPr lang="en-US" dirty="0"/>
              <a:t> </a:t>
            </a:r>
            <a:r>
              <a:rPr lang="en-US" dirty="0" err="1"/>
              <a:t>dữ</a:t>
            </a:r>
            <a:r>
              <a:rPr lang="en-US" dirty="0"/>
              <a:t> </a:t>
            </a:r>
            <a:r>
              <a:rPr lang="en-US" dirty="0" err="1"/>
              <a:t>liệu</a:t>
            </a:r>
            <a:r>
              <a:rPr lang="en-US" dirty="0"/>
              <a:t>, </a:t>
            </a:r>
            <a:r>
              <a:rPr lang="en-US" dirty="0" err="1"/>
              <a:t>một</a:t>
            </a:r>
            <a:r>
              <a:rPr lang="en-US" dirty="0"/>
              <a:t> </a:t>
            </a:r>
            <a:r>
              <a:rPr lang="en-US" dirty="0" err="1"/>
              <a:t>số</a:t>
            </a:r>
            <a:r>
              <a:rPr lang="en-US" dirty="0"/>
              <a:t> </a:t>
            </a:r>
            <a:r>
              <a:rPr lang="en-US" dirty="0" err="1"/>
              <a:t>hàm</a:t>
            </a:r>
            <a:r>
              <a:rPr lang="en-US" dirty="0"/>
              <a:t> c</a:t>
            </a:r>
            <a:r>
              <a:rPr lang="vi-VN" dirty="0"/>
              <a:t>ơ</a:t>
            </a:r>
            <a:r>
              <a:rPr lang="en-US" dirty="0"/>
              <a:t> </a:t>
            </a:r>
            <a:r>
              <a:rPr lang="en-US" dirty="0" err="1"/>
              <a:t>bản</a:t>
            </a:r>
            <a:endParaRPr lang="en-US" dirty="0"/>
          </a:p>
        </p:txBody>
      </p:sp>
      <p:sp>
        <p:nvSpPr>
          <p:cNvPr id="3" name="Text Placeholder 2"/>
          <p:cNvSpPr>
            <a:spLocks noGrp="1"/>
          </p:cNvSpPr>
          <p:nvPr>
            <p:ph type="body" idx="1"/>
          </p:nvPr>
        </p:nvSpPr>
        <p:spPr/>
        <p:txBody>
          <a:bodyPr>
            <a:normAutofit/>
          </a:bodyPr>
          <a:lstStyle/>
          <a:p>
            <a:r>
              <a:rPr lang="en-US" dirty="0" err="1">
                <a:latin typeface="Times New Roman" pitchFamily="18" charset="0"/>
                <a:cs typeface="Times New Roman" pitchFamily="18" charset="0"/>
              </a:rPr>
              <a:t>Nhóm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hàm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lý</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chuỗi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tự</a:t>
            </a:r>
            <a:endParaRPr lang="en-US" dirty="0">
              <a:latin typeface="Times New Roman" pitchFamily="18" charset="0"/>
              <a:cs typeface="Times New Roman" pitchFamily="18" charset="0"/>
            </a:endParaRPr>
          </a:p>
        </p:txBody>
      </p:sp>
      <p:sp>
        <p:nvSpPr>
          <p:cNvPr id="4" name="Content Placeholder 3"/>
          <p:cNvSpPr>
            <a:spLocks noGrp="1"/>
          </p:cNvSpPr>
          <p:nvPr>
            <p:ph sz="half" idx="2"/>
          </p:nvPr>
        </p:nvSpPr>
        <p:spPr>
          <a:xfrm>
            <a:off x="457200" y="1524000"/>
            <a:ext cx="8229600" cy="4800600"/>
          </a:xfrm>
        </p:spPr>
        <p:txBody>
          <a:bodyPr>
            <a:normAutofit fontScale="92500"/>
          </a:bodyPr>
          <a:lstStyle/>
          <a:p>
            <a:pPr marL="0" indent="0">
              <a:buNone/>
            </a:pPr>
            <a:r>
              <a:rPr lang="vi-VN" dirty="0"/>
              <a:t>7. Hàm UPPER(&lt;chuỗi&gt;): Hàm trả về &lt;chuỗi&gt; thành chữ hoa </a:t>
            </a:r>
            <a:endParaRPr lang="en-US" dirty="0"/>
          </a:p>
          <a:p>
            <a:pPr marL="0" indent="0">
              <a:buNone/>
            </a:pPr>
            <a:r>
              <a:rPr lang="vi-VN" dirty="0"/>
              <a:t>8. Hàm SUBSTRING (&lt;chuỗi&gt;, p, n): Hàm trả về một chuỗi con được lấy từ &lt;chuỗi&gt; bắt đầu từ vị trí p và gồm n ký tự. </a:t>
            </a:r>
            <a:endParaRPr lang="en-US" dirty="0"/>
          </a:p>
          <a:p>
            <a:pPr marL="0" indent="0">
              <a:buNone/>
            </a:pPr>
            <a:r>
              <a:rPr lang="vi-VN" dirty="0"/>
              <a:t>9. Hàm Replace(&lt;chuỗi&gt;, &lt;chuỗi cần tìm&gt;, &lt;chuỗi thay thế): Hàm trả về một chuỗi trong đó &lt;chuỗi cần tìm&gt; đã được thay thế bởi &lt;chuỗi thay thế&gt;. </a:t>
            </a:r>
            <a:endParaRPr lang="en-US" dirty="0"/>
          </a:p>
          <a:p>
            <a:pPr marL="0" indent="0">
              <a:buNone/>
            </a:pPr>
            <a:r>
              <a:rPr lang="vi-VN" dirty="0"/>
              <a:t>10. Hàm STR ( &lt;số&gt; [ , length [ , decimal ] ] ): Hàm đổi &lt;số&gt; thành &lt;chuỗi&gt; </a:t>
            </a:r>
          </a:p>
          <a:p>
            <a:pPr marL="0" indent="0">
              <a:buNone/>
            </a:pPr>
            <a:r>
              <a:rPr lang="vi-VN" dirty="0"/>
              <a:t>Trong đó length là tổng độ dài bao gồm phần nguyên, phần thập phân và dấu chấm thập phân. Ngầ</a:t>
            </a:r>
            <a:r>
              <a:rPr lang="en-US" dirty="0"/>
              <a:t>m</a:t>
            </a:r>
            <a:r>
              <a:rPr lang="vi-VN" dirty="0"/>
              <a:t> định độ dài là 10 </a:t>
            </a:r>
            <a:endParaRPr lang="en-US" dirty="0"/>
          </a:p>
        </p:txBody>
      </p:sp>
      <p:sp>
        <p:nvSpPr>
          <p:cNvPr id="5" name="Date Placeholder 4"/>
          <p:cNvSpPr>
            <a:spLocks noGrp="1"/>
          </p:cNvSpPr>
          <p:nvPr>
            <p:ph type="dt" sz="half" idx="10"/>
          </p:nvPr>
        </p:nvSpPr>
        <p:spPr/>
        <p:txBody>
          <a:bodyPr/>
          <a:lstStyle/>
          <a:p>
            <a:fld id="{F76FA409-E11A-495A-A001-855AF0C56DDB}" type="datetime1">
              <a:rPr lang="en-US" smtClean="0"/>
              <a:t>2/15/2023</a:t>
            </a:fld>
            <a:endParaRPr lang="en-US"/>
          </a:p>
        </p:txBody>
      </p:sp>
      <p:sp>
        <p:nvSpPr>
          <p:cNvPr id="6" name="Footer Placeholder 5"/>
          <p:cNvSpPr>
            <a:spLocks noGrp="1"/>
          </p:cNvSpPr>
          <p:nvPr>
            <p:ph type="ftr" sz="quarter" idx="11"/>
          </p:nvPr>
        </p:nvSpPr>
        <p:spPr/>
        <p:txBody>
          <a:bodyPr/>
          <a:lstStyle/>
          <a:p>
            <a:r>
              <a:rPr lang="en-US"/>
              <a:t>Khoa Công nghệ Thông tin - UTEHY</a:t>
            </a:r>
          </a:p>
        </p:txBody>
      </p:sp>
      <p:sp>
        <p:nvSpPr>
          <p:cNvPr id="7" name="Slide Number Placeholder 6"/>
          <p:cNvSpPr>
            <a:spLocks noGrp="1"/>
          </p:cNvSpPr>
          <p:nvPr>
            <p:ph type="sldNum" sz="quarter" idx="12"/>
          </p:nvPr>
        </p:nvSpPr>
        <p:spPr/>
        <p:txBody>
          <a:bodyPr/>
          <a:lstStyle/>
          <a:p>
            <a:fld id="{F4E32468-D4D3-45A6-A508-7622D5375F4E}" type="slidenum">
              <a:rPr lang="en-US" smtClean="0"/>
              <a:t>59</a:t>
            </a:fld>
            <a:endParaRPr lang="en-US"/>
          </a:p>
        </p:txBody>
      </p:sp>
    </p:spTree>
    <p:extLst>
      <p:ext uri="{BB962C8B-B14F-4D97-AF65-F5344CB8AC3E}">
        <p14:creationId xmlns:p14="http://schemas.microsoft.com/office/powerpoint/2010/main" val="3425652412"/>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385CB35E-A2FE-465A-AE59-FAD53270E585}"/>
              </a:ext>
            </a:extLst>
          </p:cNvPr>
          <p:cNvSpPr>
            <a:spLocks noGrp="1"/>
          </p:cNvSpPr>
          <p:nvPr>
            <p:ph idx="1"/>
          </p:nvPr>
        </p:nvSpPr>
        <p:spPr/>
        <p:txBody>
          <a:bodyPr>
            <a:normAutofit fontScale="92500" lnSpcReduction="20000"/>
          </a:bodyPr>
          <a:lstStyle/>
          <a:p>
            <a:pPr marL="0" indent="0" algn="just">
              <a:buNone/>
            </a:pPr>
            <a:r>
              <a:rPr lang="en-US" dirty="0" err="1"/>
              <a:t>Trong</a:t>
            </a:r>
            <a:r>
              <a:rPr lang="en-US" dirty="0"/>
              <a:t> </a:t>
            </a:r>
            <a:r>
              <a:rPr lang="en-US" dirty="0" err="1"/>
              <a:t>đó</a:t>
            </a:r>
            <a:r>
              <a:rPr lang="en-US" dirty="0"/>
              <a:t>:</a:t>
            </a:r>
            <a:r>
              <a:rPr lang="vi-VN" dirty="0"/>
              <a:t>.</a:t>
            </a:r>
            <a:endParaRPr lang="en-US" dirty="0"/>
          </a:p>
          <a:p>
            <a:pPr marL="0" indent="0">
              <a:buNone/>
            </a:pPr>
            <a:r>
              <a:rPr lang="vi-VN" b="1" dirty="0"/>
              <a:t>TOP (</a:t>
            </a:r>
            <a:r>
              <a:rPr lang="en-US" b="1" dirty="0"/>
              <a:t>n</a:t>
            </a:r>
            <a:r>
              <a:rPr lang="vi-VN" b="1" dirty="0"/>
              <a:t>)</a:t>
            </a:r>
            <a:endParaRPr lang="vi-VN" dirty="0"/>
          </a:p>
          <a:p>
            <a:pPr marL="0" indent="0">
              <a:buNone/>
            </a:pPr>
            <a:r>
              <a:rPr lang="vi-VN" dirty="0"/>
              <a:t>Trả về kết quả dựa trên </a:t>
            </a:r>
            <a:r>
              <a:rPr lang="en-US" dirty="0"/>
              <a:t> </a:t>
            </a:r>
            <a:r>
              <a:rPr lang="en-US" dirty="0" err="1"/>
              <a:t>giá</a:t>
            </a:r>
            <a:r>
              <a:rPr lang="en-US" dirty="0"/>
              <a:t> </a:t>
            </a:r>
            <a:r>
              <a:rPr lang="en-US" dirty="0" err="1"/>
              <a:t>trị</a:t>
            </a:r>
            <a:r>
              <a:rPr lang="en-US" dirty="0"/>
              <a:t> </a:t>
            </a:r>
            <a:r>
              <a:rPr lang="en-US" dirty="0" err="1"/>
              <a:t>số</a:t>
            </a:r>
            <a:r>
              <a:rPr lang="en-US" dirty="0"/>
              <a:t> </a:t>
            </a:r>
            <a:r>
              <a:rPr lang="en-US" dirty="0" err="1"/>
              <a:t>nguyên</a:t>
            </a:r>
            <a:r>
              <a:rPr lang="en-US" dirty="0"/>
              <a:t> n</a:t>
            </a:r>
            <a:r>
              <a:rPr lang="vi-VN" dirty="0"/>
              <a:t>. Ví dụ TOP(10) sẽ </a:t>
            </a:r>
            <a:r>
              <a:rPr lang="en-US" dirty="0" err="1"/>
              <a:t>trả</a:t>
            </a:r>
            <a:r>
              <a:rPr lang="en-US" dirty="0"/>
              <a:t> </a:t>
            </a:r>
            <a:r>
              <a:rPr lang="en-US" dirty="0" err="1"/>
              <a:t>về</a:t>
            </a:r>
            <a:r>
              <a:rPr lang="vi-VN" dirty="0"/>
              <a:t> 10 hàng đầu tiên từ bộ kết quả.</a:t>
            </a:r>
          </a:p>
          <a:p>
            <a:pPr marL="0" indent="0">
              <a:buNone/>
            </a:pPr>
            <a:r>
              <a:rPr lang="vi-VN" b="1" dirty="0"/>
              <a:t>PERCENT</a:t>
            </a:r>
            <a:endParaRPr lang="vi-VN" dirty="0"/>
          </a:p>
          <a:p>
            <a:pPr marL="0" indent="0">
              <a:buNone/>
            </a:pPr>
            <a:r>
              <a:rPr lang="vi-VN" dirty="0"/>
              <a:t>Tùy chọn. Nếu được nêu ra cụ thể thì các hàng đầu tiên dựa trên </a:t>
            </a:r>
            <a:r>
              <a:rPr lang="en-US" dirty="0"/>
              <a:t>n</a:t>
            </a:r>
            <a:r>
              <a:rPr lang="vi-VN" dirty="0"/>
              <a:t> phần trăm của bộ kết quả. </a:t>
            </a:r>
            <a:endParaRPr lang="en-US" dirty="0"/>
          </a:p>
          <a:p>
            <a:pPr marL="0" indent="0">
              <a:buNone/>
            </a:pPr>
            <a:r>
              <a:rPr lang="vi-VN" b="1" dirty="0"/>
              <a:t>WITH TIES</a:t>
            </a:r>
            <a:endParaRPr lang="vi-VN" dirty="0"/>
          </a:p>
          <a:p>
            <a:pPr marL="0" indent="0">
              <a:buNone/>
            </a:pPr>
            <a:r>
              <a:rPr lang="vi-VN" dirty="0"/>
              <a:t>Tùy chọn. Nếu dùng mệnh đề này, các hàng có giá trị giống với hàng cuối cùng trong bộ kết quả sẽ được trả về. Điều này có thể gây ra tình huống số hàng trả về nhiều hơn biến TOP cho phép.</a:t>
            </a:r>
          </a:p>
        </p:txBody>
      </p:sp>
      <p:sp>
        <p:nvSpPr>
          <p:cNvPr id="3" name="Title 2">
            <a:extLst>
              <a:ext uri="{FF2B5EF4-FFF2-40B4-BE49-F238E27FC236}">
                <a16:creationId xmlns="" xmlns:a16="http://schemas.microsoft.com/office/drawing/2014/main" id="{76D4C4F9-E1E2-41D2-8ACC-CAFCF150F222}"/>
              </a:ext>
            </a:extLst>
          </p:cNvPr>
          <p:cNvSpPr>
            <a:spLocks noGrp="1"/>
          </p:cNvSpPr>
          <p:nvPr>
            <p:ph type="title"/>
          </p:nvPr>
        </p:nvSpPr>
        <p:spPr/>
        <p:txBody>
          <a:bodyPr/>
          <a:lstStyle/>
          <a:p>
            <a:r>
              <a:rPr lang="en-US" dirty="0"/>
              <a:t>2. </a:t>
            </a:r>
            <a:r>
              <a:rPr lang="en-US" dirty="0" err="1"/>
              <a:t>Mệnh</a:t>
            </a:r>
            <a:r>
              <a:rPr lang="en-US" dirty="0"/>
              <a:t> </a:t>
            </a:r>
            <a:r>
              <a:rPr lang="en-US" dirty="0" err="1"/>
              <a:t>đề</a:t>
            </a:r>
            <a:r>
              <a:rPr lang="en-US" dirty="0"/>
              <a:t> Top</a:t>
            </a:r>
          </a:p>
        </p:txBody>
      </p:sp>
      <p:sp>
        <p:nvSpPr>
          <p:cNvPr id="4" name="Date Placeholder 3">
            <a:extLst>
              <a:ext uri="{FF2B5EF4-FFF2-40B4-BE49-F238E27FC236}">
                <a16:creationId xmlns=""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2/15/2023</a:t>
            </a:fld>
            <a:endParaRPr lang="en-US"/>
          </a:p>
        </p:txBody>
      </p:sp>
      <p:sp>
        <p:nvSpPr>
          <p:cNvPr id="5" name="Footer Placeholder 4">
            <a:extLst>
              <a:ext uri="{FF2B5EF4-FFF2-40B4-BE49-F238E27FC236}">
                <a16:creationId xmlns=""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6</a:t>
            </a:fld>
            <a:endParaRPr lang="en-US"/>
          </a:p>
        </p:txBody>
      </p:sp>
    </p:spTree>
    <p:extLst>
      <p:ext uri="{BB962C8B-B14F-4D97-AF65-F5344CB8AC3E}">
        <p14:creationId xmlns:p14="http://schemas.microsoft.com/office/powerpoint/2010/main" val="1616866041"/>
      </p:ext>
    </p:extLst>
  </p:cSld>
  <p:clrMapOvr>
    <a:masterClrMapping/>
  </p:clrMapOvr>
  <p:transition spd="slow">
    <p:randomBar dir="ver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 </a:t>
            </a:r>
            <a:r>
              <a:rPr lang="en-US" dirty="0" err="1"/>
              <a:t>Thống</a:t>
            </a:r>
            <a:r>
              <a:rPr lang="en-US" dirty="0"/>
              <a:t> </a:t>
            </a:r>
            <a:r>
              <a:rPr lang="en-US" dirty="0" err="1"/>
              <a:t>kê</a:t>
            </a:r>
            <a:r>
              <a:rPr lang="en-US" dirty="0"/>
              <a:t>, </a:t>
            </a:r>
            <a:r>
              <a:rPr lang="en-US" dirty="0" err="1"/>
              <a:t>phân</a:t>
            </a:r>
            <a:r>
              <a:rPr lang="en-US" dirty="0"/>
              <a:t> </a:t>
            </a:r>
            <a:r>
              <a:rPr lang="en-US" dirty="0" err="1"/>
              <a:t>hạng</a:t>
            </a:r>
            <a:r>
              <a:rPr lang="en-US" dirty="0"/>
              <a:t> </a:t>
            </a:r>
            <a:r>
              <a:rPr lang="en-US" dirty="0" err="1"/>
              <a:t>dữ</a:t>
            </a:r>
            <a:r>
              <a:rPr lang="en-US" dirty="0"/>
              <a:t> </a:t>
            </a:r>
            <a:r>
              <a:rPr lang="en-US" dirty="0" err="1"/>
              <a:t>liệu</a:t>
            </a:r>
            <a:r>
              <a:rPr lang="en-US" dirty="0"/>
              <a:t>, </a:t>
            </a:r>
            <a:r>
              <a:rPr lang="en-US" dirty="0" err="1"/>
              <a:t>một</a:t>
            </a:r>
            <a:r>
              <a:rPr lang="en-US" dirty="0"/>
              <a:t> </a:t>
            </a:r>
            <a:r>
              <a:rPr lang="en-US" dirty="0" err="1"/>
              <a:t>số</a:t>
            </a:r>
            <a:r>
              <a:rPr lang="en-US" dirty="0"/>
              <a:t> </a:t>
            </a:r>
            <a:r>
              <a:rPr lang="en-US" dirty="0" err="1"/>
              <a:t>hàm</a:t>
            </a:r>
            <a:r>
              <a:rPr lang="en-US" dirty="0"/>
              <a:t> c</a:t>
            </a:r>
            <a:r>
              <a:rPr lang="vi-VN" dirty="0"/>
              <a:t>ơ</a:t>
            </a:r>
            <a:r>
              <a:rPr lang="en-US" dirty="0"/>
              <a:t> </a:t>
            </a:r>
            <a:r>
              <a:rPr lang="en-US" dirty="0" err="1"/>
              <a:t>bản</a:t>
            </a:r>
            <a:endParaRPr lang="en-US" dirty="0"/>
          </a:p>
        </p:txBody>
      </p:sp>
      <p:sp>
        <p:nvSpPr>
          <p:cNvPr id="3" name="Text Placeholder 2"/>
          <p:cNvSpPr>
            <a:spLocks noGrp="1"/>
          </p:cNvSpPr>
          <p:nvPr>
            <p:ph type="body" idx="1"/>
          </p:nvPr>
        </p:nvSpPr>
        <p:spPr/>
        <p:txBody>
          <a:bodyPr>
            <a:normAutofit/>
          </a:bodyPr>
          <a:lstStyle/>
          <a:p>
            <a:r>
              <a:rPr lang="en-US" dirty="0" err="1">
                <a:latin typeface="Times New Roman" pitchFamily="18" charset="0"/>
                <a:cs typeface="Times New Roman" pitchFamily="18" charset="0"/>
              </a:rPr>
              <a:t>Nhóm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hàm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Ngày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Tháng</a:t>
            </a:r>
            <a:endParaRPr lang="en-US" dirty="0">
              <a:latin typeface="Times New Roman" pitchFamily="18" charset="0"/>
              <a:cs typeface="Times New Roman" pitchFamily="18" charset="0"/>
            </a:endParaRPr>
          </a:p>
        </p:txBody>
      </p:sp>
      <p:sp>
        <p:nvSpPr>
          <p:cNvPr id="4" name="Content Placeholder 3"/>
          <p:cNvSpPr>
            <a:spLocks noGrp="1"/>
          </p:cNvSpPr>
          <p:nvPr>
            <p:ph sz="half" idx="2"/>
          </p:nvPr>
        </p:nvSpPr>
        <p:spPr>
          <a:xfrm>
            <a:off x="457200" y="1524000"/>
            <a:ext cx="8229600" cy="4800600"/>
          </a:xfrm>
        </p:spPr>
        <p:txBody>
          <a:bodyPr>
            <a:normAutofit/>
          </a:bodyPr>
          <a:lstStyle/>
          <a:p>
            <a:pPr marL="0" indent="0">
              <a:buNone/>
            </a:pPr>
            <a:r>
              <a:rPr lang="vi-VN" dirty="0"/>
              <a:t>1. Hàm GETDATE: Hàm trả về ngày giờ hiện hành của hệ thống.. Ví dụ: SELECT getdate() </a:t>
            </a:r>
          </a:p>
          <a:p>
            <a:pPr marL="0" indent="0">
              <a:buNone/>
            </a:pPr>
            <a:r>
              <a:rPr lang="vi-VN" dirty="0"/>
              <a:t>2. Hàm DATEPART (datepart, date): Hàm trả về một phần nào đó của dữ liệu ngày tháng date </a:t>
            </a:r>
          </a:p>
          <a:p>
            <a:pPr marL="0" indent="0">
              <a:buNone/>
            </a:pPr>
            <a:r>
              <a:rPr lang="vi-VN" dirty="0"/>
              <a:t> </a:t>
            </a:r>
            <a:endParaRPr lang="en-US" dirty="0"/>
          </a:p>
        </p:txBody>
      </p:sp>
      <p:sp>
        <p:nvSpPr>
          <p:cNvPr id="5" name="Date Placeholder 4"/>
          <p:cNvSpPr>
            <a:spLocks noGrp="1"/>
          </p:cNvSpPr>
          <p:nvPr>
            <p:ph type="dt" sz="half" idx="10"/>
          </p:nvPr>
        </p:nvSpPr>
        <p:spPr/>
        <p:txBody>
          <a:bodyPr/>
          <a:lstStyle/>
          <a:p>
            <a:fld id="{F76FA409-E11A-495A-A001-855AF0C56DDB}" type="datetime1">
              <a:rPr lang="en-US" smtClean="0"/>
              <a:t>2/15/2023</a:t>
            </a:fld>
            <a:endParaRPr lang="en-US"/>
          </a:p>
        </p:txBody>
      </p:sp>
      <p:sp>
        <p:nvSpPr>
          <p:cNvPr id="6" name="Footer Placeholder 5"/>
          <p:cNvSpPr>
            <a:spLocks noGrp="1"/>
          </p:cNvSpPr>
          <p:nvPr>
            <p:ph type="ftr" sz="quarter" idx="11"/>
          </p:nvPr>
        </p:nvSpPr>
        <p:spPr/>
        <p:txBody>
          <a:bodyPr/>
          <a:lstStyle/>
          <a:p>
            <a:r>
              <a:rPr lang="en-US"/>
              <a:t>Khoa Công nghệ Thông tin - UTEHY</a:t>
            </a:r>
          </a:p>
        </p:txBody>
      </p:sp>
      <p:sp>
        <p:nvSpPr>
          <p:cNvPr id="7" name="Slide Number Placeholder 6"/>
          <p:cNvSpPr>
            <a:spLocks noGrp="1"/>
          </p:cNvSpPr>
          <p:nvPr>
            <p:ph type="sldNum" sz="quarter" idx="12"/>
          </p:nvPr>
        </p:nvSpPr>
        <p:spPr/>
        <p:txBody>
          <a:bodyPr/>
          <a:lstStyle/>
          <a:p>
            <a:fld id="{F4E32468-D4D3-45A6-A508-7622D5375F4E}" type="slidenum">
              <a:rPr lang="en-US" smtClean="0"/>
              <a:t>60</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429000"/>
            <a:ext cx="4718665"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9397505"/>
      </p:ext>
    </p:extLst>
  </p:cSld>
  <p:clrMapOvr>
    <a:masterClrMapping/>
  </p:clrMapOvr>
  <p:transition spd="slow">
    <p:randomBar dir="ver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 </a:t>
            </a:r>
            <a:r>
              <a:rPr lang="en-US" dirty="0" err="1"/>
              <a:t>Thống</a:t>
            </a:r>
            <a:r>
              <a:rPr lang="en-US" dirty="0"/>
              <a:t> </a:t>
            </a:r>
            <a:r>
              <a:rPr lang="en-US" dirty="0" err="1"/>
              <a:t>kê</a:t>
            </a:r>
            <a:r>
              <a:rPr lang="en-US" dirty="0"/>
              <a:t>, </a:t>
            </a:r>
            <a:r>
              <a:rPr lang="en-US" dirty="0" err="1"/>
              <a:t>phân</a:t>
            </a:r>
            <a:r>
              <a:rPr lang="en-US" dirty="0"/>
              <a:t> </a:t>
            </a:r>
            <a:r>
              <a:rPr lang="en-US" dirty="0" err="1"/>
              <a:t>hạng</a:t>
            </a:r>
            <a:r>
              <a:rPr lang="en-US" dirty="0"/>
              <a:t> </a:t>
            </a:r>
            <a:r>
              <a:rPr lang="en-US" dirty="0" err="1"/>
              <a:t>dữ</a:t>
            </a:r>
            <a:r>
              <a:rPr lang="en-US" dirty="0"/>
              <a:t> </a:t>
            </a:r>
            <a:r>
              <a:rPr lang="en-US" dirty="0" err="1"/>
              <a:t>liệu</a:t>
            </a:r>
            <a:r>
              <a:rPr lang="en-US" dirty="0"/>
              <a:t>, </a:t>
            </a:r>
            <a:r>
              <a:rPr lang="en-US" dirty="0" err="1"/>
              <a:t>một</a:t>
            </a:r>
            <a:r>
              <a:rPr lang="en-US" dirty="0"/>
              <a:t> </a:t>
            </a:r>
            <a:r>
              <a:rPr lang="en-US" dirty="0" err="1"/>
              <a:t>số</a:t>
            </a:r>
            <a:r>
              <a:rPr lang="en-US" dirty="0"/>
              <a:t> </a:t>
            </a:r>
            <a:r>
              <a:rPr lang="en-US" dirty="0" err="1"/>
              <a:t>hàm</a:t>
            </a:r>
            <a:r>
              <a:rPr lang="en-US" dirty="0"/>
              <a:t> c</a:t>
            </a:r>
            <a:r>
              <a:rPr lang="vi-VN" dirty="0"/>
              <a:t>ơ</a:t>
            </a:r>
            <a:r>
              <a:rPr lang="en-US" dirty="0"/>
              <a:t> </a:t>
            </a:r>
            <a:r>
              <a:rPr lang="en-US" dirty="0" err="1"/>
              <a:t>bản</a:t>
            </a:r>
            <a:endParaRPr lang="en-US" dirty="0"/>
          </a:p>
        </p:txBody>
      </p:sp>
      <p:sp>
        <p:nvSpPr>
          <p:cNvPr id="3" name="Text Placeholder 2"/>
          <p:cNvSpPr>
            <a:spLocks noGrp="1"/>
          </p:cNvSpPr>
          <p:nvPr>
            <p:ph type="body" idx="1"/>
          </p:nvPr>
        </p:nvSpPr>
        <p:spPr/>
        <p:txBody>
          <a:bodyPr>
            <a:normAutofit/>
          </a:bodyPr>
          <a:lstStyle/>
          <a:p>
            <a:r>
              <a:rPr lang="en-US" dirty="0" err="1">
                <a:latin typeface="Times New Roman" pitchFamily="18" charset="0"/>
                <a:cs typeface="Times New Roman" pitchFamily="18" charset="0"/>
              </a:rPr>
              <a:t>Nhóm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hàm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Ngày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Tháng</a:t>
            </a:r>
            <a:endParaRPr lang="en-US" dirty="0">
              <a:latin typeface="Times New Roman" pitchFamily="18" charset="0"/>
              <a:cs typeface="Times New Roman" pitchFamily="18" charset="0"/>
            </a:endParaRPr>
          </a:p>
        </p:txBody>
      </p:sp>
      <p:sp>
        <p:nvSpPr>
          <p:cNvPr id="4" name="Content Placeholder 3"/>
          <p:cNvSpPr>
            <a:spLocks noGrp="1"/>
          </p:cNvSpPr>
          <p:nvPr>
            <p:ph sz="half" idx="2"/>
          </p:nvPr>
        </p:nvSpPr>
        <p:spPr>
          <a:xfrm>
            <a:off x="457200" y="1524000"/>
            <a:ext cx="8229600" cy="4800600"/>
          </a:xfrm>
        </p:spPr>
        <p:txBody>
          <a:bodyPr>
            <a:normAutofit fontScale="85000" lnSpcReduction="20000"/>
          </a:bodyPr>
          <a:lstStyle/>
          <a:p>
            <a:pPr marL="0" indent="0">
              <a:buNone/>
            </a:pPr>
            <a:r>
              <a:rPr lang="vi-VN" dirty="0"/>
              <a:t>3. Hàm DAY( ): Hàm trả về ngày </a:t>
            </a:r>
          </a:p>
          <a:p>
            <a:pPr marL="0" indent="0">
              <a:buNone/>
            </a:pPr>
            <a:r>
              <a:rPr lang="vi-VN" dirty="0"/>
              <a:t>4. Hàm MONTH( ): Hàm trả về tháng  </a:t>
            </a:r>
          </a:p>
          <a:p>
            <a:pPr marL="0" indent="0">
              <a:buNone/>
            </a:pPr>
            <a:r>
              <a:rPr lang="vi-VN" dirty="0"/>
              <a:t>5. Hàm YEAR( ): Hàm trả về năm </a:t>
            </a:r>
          </a:p>
          <a:p>
            <a:pPr marL="0" indent="0">
              <a:buNone/>
            </a:pPr>
            <a:r>
              <a:rPr lang="vi-VN" dirty="0"/>
              <a:t>6. DATEADD (datepart, amount, date): Cộng thêm một số amount thời gian vào thành phần datepart của date. </a:t>
            </a:r>
          </a:p>
          <a:p>
            <a:pPr marL="0" indent="0">
              <a:buNone/>
            </a:pPr>
            <a:r>
              <a:rPr lang="vi-VN" dirty="0"/>
              <a:t>7. DATEDIFF (datepart, date1, date2): So sánh điểm khác nhau giữa hai ngày bằng việc sử dụng tham số datepart. </a:t>
            </a:r>
          </a:p>
          <a:p>
            <a:pPr marL="0" indent="0">
              <a:buNone/>
            </a:pPr>
            <a:r>
              <a:rPr lang="vi-VN" dirty="0"/>
              <a:t>Ví dụ: </a:t>
            </a:r>
          </a:p>
          <a:p>
            <a:pPr marL="0" indent="0">
              <a:buNone/>
            </a:pPr>
            <a:r>
              <a:rPr lang="vi-VN" dirty="0"/>
              <a:t>SELECT </a:t>
            </a:r>
            <a:r>
              <a:rPr lang="en-US" dirty="0" err="1"/>
              <a:t>MaSV</a:t>
            </a:r>
            <a:r>
              <a:rPr lang="en-US" dirty="0"/>
              <a:t>, </a:t>
            </a:r>
            <a:r>
              <a:rPr lang="vi-VN" dirty="0"/>
              <a:t>DATEDIFF(</a:t>
            </a:r>
            <a:r>
              <a:rPr lang="en-US" dirty="0"/>
              <a:t>year</a:t>
            </a:r>
            <a:r>
              <a:rPr lang="vi-VN" dirty="0"/>
              <a:t>,</a:t>
            </a:r>
            <a:r>
              <a:rPr lang="en-US" dirty="0"/>
              <a:t>birthday</a:t>
            </a:r>
            <a:r>
              <a:rPr lang="vi-VN" dirty="0"/>
              <a:t>,getdate()) as </a:t>
            </a:r>
            <a:r>
              <a:rPr lang="en-US" dirty="0" err="1"/>
              <a:t>Tuoi</a:t>
            </a:r>
            <a:r>
              <a:rPr lang="en-US" dirty="0"/>
              <a:t> </a:t>
            </a:r>
          </a:p>
          <a:p>
            <a:pPr marL="0" indent="0">
              <a:buNone/>
            </a:pPr>
            <a:r>
              <a:rPr lang="vi-VN" dirty="0"/>
              <a:t>FROM </a:t>
            </a:r>
            <a:r>
              <a:rPr lang="en-US" dirty="0" err="1"/>
              <a:t>SinhVien</a:t>
            </a:r>
            <a:endParaRPr lang="en-US" dirty="0"/>
          </a:p>
        </p:txBody>
      </p:sp>
      <p:sp>
        <p:nvSpPr>
          <p:cNvPr id="5" name="Date Placeholder 4"/>
          <p:cNvSpPr>
            <a:spLocks noGrp="1"/>
          </p:cNvSpPr>
          <p:nvPr>
            <p:ph type="dt" sz="half" idx="10"/>
          </p:nvPr>
        </p:nvSpPr>
        <p:spPr/>
        <p:txBody>
          <a:bodyPr/>
          <a:lstStyle/>
          <a:p>
            <a:fld id="{F76FA409-E11A-495A-A001-855AF0C56DDB}" type="datetime1">
              <a:rPr lang="en-US" smtClean="0"/>
              <a:t>2/15/2023</a:t>
            </a:fld>
            <a:endParaRPr lang="en-US"/>
          </a:p>
        </p:txBody>
      </p:sp>
      <p:sp>
        <p:nvSpPr>
          <p:cNvPr id="6" name="Footer Placeholder 5"/>
          <p:cNvSpPr>
            <a:spLocks noGrp="1"/>
          </p:cNvSpPr>
          <p:nvPr>
            <p:ph type="ftr" sz="quarter" idx="11"/>
          </p:nvPr>
        </p:nvSpPr>
        <p:spPr/>
        <p:txBody>
          <a:bodyPr/>
          <a:lstStyle/>
          <a:p>
            <a:r>
              <a:rPr lang="en-US"/>
              <a:t>Khoa Công nghệ Thông tin - UTEHY</a:t>
            </a:r>
          </a:p>
        </p:txBody>
      </p:sp>
      <p:sp>
        <p:nvSpPr>
          <p:cNvPr id="7" name="Slide Number Placeholder 6"/>
          <p:cNvSpPr>
            <a:spLocks noGrp="1"/>
          </p:cNvSpPr>
          <p:nvPr>
            <p:ph type="sldNum" sz="quarter" idx="12"/>
          </p:nvPr>
        </p:nvSpPr>
        <p:spPr/>
        <p:txBody>
          <a:bodyPr/>
          <a:lstStyle/>
          <a:p>
            <a:fld id="{F4E32468-D4D3-45A6-A508-7622D5375F4E}" type="slidenum">
              <a:rPr lang="en-US" smtClean="0"/>
              <a:t>61</a:t>
            </a:fld>
            <a:endParaRPr lang="en-US"/>
          </a:p>
        </p:txBody>
      </p:sp>
    </p:spTree>
    <p:extLst>
      <p:ext uri="{BB962C8B-B14F-4D97-AF65-F5344CB8AC3E}">
        <p14:creationId xmlns:p14="http://schemas.microsoft.com/office/powerpoint/2010/main" val="3973328790"/>
      </p:ext>
    </p:extLst>
  </p:cSld>
  <p:clrMapOvr>
    <a:masterClrMapping/>
  </p:clrMapOvr>
  <p:transition spd="slow">
    <p:randomBar dir="ver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 </a:t>
            </a:r>
            <a:r>
              <a:rPr lang="en-US" dirty="0" err="1"/>
              <a:t>Thống</a:t>
            </a:r>
            <a:r>
              <a:rPr lang="en-US" dirty="0"/>
              <a:t> </a:t>
            </a:r>
            <a:r>
              <a:rPr lang="en-US" dirty="0" err="1"/>
              <a:t>kê</a:t>
            </a:r>
            <a:r>
              <a:rPr lang="en-US" dirty="0"/>
              <a:t>, </a:t>
            </a:r>
            <a:r>
              <a:rPr lang="en-US" dirty="0" err="1"/>
              <a:t>phân</a:t>
            </a:r>
            <a:r>
              <a:rPr lang="en-US" dirty="0"/>
              <a:t> </a:t>
            </a:r>
            <a:r>
              <a:rPr lang="en-US" dirty="0" err="1"/>
              <a:t>hạng</a:t>
            </a:r>
            <a:r>
              <a:rPr lang="en-US" dirty="0"/>
              <a:t> </a:t>
            </a:r>
            <a:r>
              <a:rPr lang="en-US" dirty="0" err="1"/>
              <a:t>dữ</a:t>
            </a:r>
            <a:r>
              <a:rPr lang="en-US" dirty="0"/>
              <a:t> </a:t>
            </a:r>
            <a:r>
              <a:rPr lang="en-US" dirty="0" err="1"/>
              <a:t>liệu</a:t>
            </a:r>
            <a:r>
              <a:rPr lang="en-US" dirty="0"/>
              <a:t>, </a:t>
            </a:r>
            <a:r>
              <a:rPr lang="en-US" dirty="0" err="1"/>
              <a:t>một</a:t>
            </a:r>
            <a:r>
              <a:rPr lang="en-US" dirty="0"/>
              <a:t> </a:t>
            </a:r>
            <a:r>
              <a:rPr lang="en-US" dirty="0" err="1"/>
              <a:t>số</a:t>
            </a:r>
            <a:r>
              <a:rPr lang="en-US" dirty="0"/>
              <a:t> </a:t>
            </a:r>
            <a:r>
              <a:rPr lang="en-US" dirty="0" err="1"/>
              <a:t>hàm</a:t>
            </a:r>
            <a:r>
              <a:rPr lang="en-US" dirty="0"/>
              <a:t> c</a:t>
            </a:r>
            <a:r>
              <a:rPr lang="vi-VN" dirty="0"/>
              <a:t>ơ</a:t>
            </a:r>
            <a:r>
              <a:rPr lang="en-US" dirty="0"/>
              <a:t> </a:t>
            </a:r>
            <a:r>
              <a:rPr lang="en-US" dirty="0" err="1"/>
              <a:t>bản</a:t>
            </a:r>
            <a:endParaRPr lang="en-US" dirty="0"/>
          </a:p>
        </p:txBody>
      </p:sp>
      <p:sp>
        <p:nvSpPr>
          <p:cNvPr id="3" name="Text Placeholder 2"/>
          <p:cNvSpPr>
            <a:spLocks noGrp="1"/>
          </p:cNvSpPr>
          <p:nvPr>
            <p:ph type="body" idx="1"/>
          </p:nvPr>
        </p:nvSpPr>
        <p:spPr/>
        <p:txBody>
          <a:bodyPr>
            <a:normAutofit/>
          </a:bodyPr>
          <a:lstStyle/>
          <a:p>
            <a:r>
              <a:rPr lang="en-US" dirty="0" err="1">
                <a:latin typeface="Times New Roman" pitchFamily="18" charset="0"/>
                <a:cs typeface="Times New Roman" pitchFamily="18" charset="0"/>
              </a:rPr>
              <a:t>Hàm</a:t>
            </a:r>
            <a:r>
              <a:rPr lang="en-US" dirty="0">
                <a:latin typeface="Times New Roman" pitchFamily="18" charset="0"/>
                <a:cs typeface="Times New Roman" pitchFamily="18" charset="0"/>
              </a:rPr>
              <a:t> CAST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CONVERT </a:t>
            </a:r>
          </a:p>
        </p:txBody>
      </p:sp>
      <p:sp>
        <p:nvSpPr>
          <p:cNvPr id="4" name="Content Placeholder 3"/>
          <p:cNvSpPr>
            <a:spLocks noGrp="1"/>
          </p:cNvSpPr>
          <p:nvPr>
            <p:ph sz="half" idx="2"/>
          </p:nvPr>
        </p:nvSpPr>
        <p:spPr>
          <a:xfrm>
            <a:off x="457200" y="1524000"/>
            <a:ext cx="8229600" cy="4800600"/>
          </a:xfrm>
        </p:spPr>
        <p:txBody>
          <a:bodyPr>
            <a:normAutofit fontScale="92500" lnSpcReduction="10000"/>
          </a:bodyPr>
          <a:lstStyle/>
          <a:p>
            <a:pPr marL="0" indent="0">
              <a:buNone/>
            </a:pPr>
            <a:r>
              <a:rPr lang="vi-VN" dirty="0"/>
              <a:t>Chuyển đổi một giá trị thuộc kiểu dữ liệu này sang một kiểu dữ liệu khác. Hàm CAST và CONVERTER cung cấp cùng một chức năng. Một điểm thuận lợi khi dùng CONVERTER là khi chuyển đổi, hàm này cũng cho phép người dùng sẽ định dạng lại giá tri kết quả theo ý muốn. </a:t>
            </a:r>
          </a:p>
          <a:p>
            <a:pPr marL="0" indent="0">
              <a:buNone/>
            </a:pPr>
            <a:r>
              <a:rPr lang="vi-VN" dirty="0"/>
              <a:t>Cấu trúc hàm CAST: </a:t>
            </a:r>
          </a:p>
          <a:p>
            <a:pPr marL="0" indent="0">
              <a:buNone/>
            </a:pPr>
            <a:r>
              <a:rPr lang="vi-VN" b="1" dirty="0"/>
              <a:t>CAST (&lt;biểu thức&gt;/&lt;giá trị&gt; AS &lt;kiểu dữ liệu&gt; [&lt;độ dài kiểu dữ liệu&gt;]) </a:t>
            </a:r>
          </a:p>
          <a:p>
            <a:pPr marL="0" indent="0">
              <a:buNone/>
            </a:pPr>
            <a:r>
              <a:rPr lang="vi-VN" dirty="0"/>
              <a:t>Cấu trúc hàm CONVERT: </a:t>
            </a:r>
          </a:p>
          <a:p>
            <a:pPr marL="0" indent="0">
              <a:buNone/>
            </a:pPr>
            <a:r>
              <a:rPr lang="vi-VN" b="1" dirty="0"/>
              <a:t>CONVERT (&lt;kiểu dữ liệu&gt; [&lt;độ dài&gt;], &lt;biểu thức&gt;/&lt;giá trị&gt; [, &lt;kiểu định dạng&gt;]) </a:t>
            </a:r>
            <a:endParaRPr lang="en-US" b="1" dirty="0"/>
          </a:p>
        </p:txBody>
      </p:sp>
      <p:sp>
        <p:nvSpPr>
          <p:cNvPr id="5" name="Date Placeholder 4"/>
          <p:cNvSpPr>
            <a:spLocks noGrp="1"/>
          </p:cNvSpPr>
          <p:nvPr>
            <p:ph type="dt" sz="half" idx="10"/>
          </p:nvPr>
        </p:nvSpPr>
        <p:spPr/>
        <p:txBody>
          <a:bodyPr/>
          <a:lstStyle/>
          <a:p>
            <a:fld id="{F76FA409-E11A-495A-A001-855AF0C56DDB}" type="datetime1">
              <a:rPr lang="en-US" smtClean="0"/>
              <a:t>2/15/2023</a:t>
            </a:fld>
            <a:endParaRPr lang="en-US"/>
          </a:p>
        </p:txBody>
      </p:sp>
      <p:sp>
        <p:nvSpPr>
          <p:cNvPr id="6" name="Footer Placeholder 5"/>
          <p:cNvSpPr>
            <a:spLocks noGrp="1"/>
          </p:cNvSpPr>
          <p:nvPr>
            <p:ph type="ftr" sz="quarter" idx="11"/>
          </p:nvPr>
        </p:nvSpPr>
        <p:spPr/>
        <p:txBody>
          <a:bodyPr/>
          <a:lstStyle/>
          <a:p>
            <a:r>
              <a:rPr lang="en-US"/>
              <a:t>Khoa Công nghệ Thông tin - UTEHY</a:t>
            </a:r>
          </a:p>
        </p:txBody>
      </p:sp>
      <p:sp>
        <p:nvSpPr>
          <p:cNvPr id="7" name="Slide Number Placeholder 6"/>
          <p:cNvSpPr>
            <a:spLocks noGrp="1"/>
          </p:cNvSpPr>
          <p:nvPr>
            <p:ph type="sldNum" sz="quarter" idx="12"/>
          </p:nvPr>
        </p:nvSpPr>
        <p:spPr/>
        <p:txBody>
          <a:bodyPr/>
          <a:lstStyle/>
          <a:p>
            <a:fld id="{F4E32468-D4D3-45A6-A508-7622D5375F4E}" type="slidenum">
              <a:rPr lang="en-US" smtClean="0"/>
              <a:t>62</a:t>
            </a:fld>
            <a:endParaRPr lang="en-US"/>
          </a:p>
        </p:txBody>
      </p:sp>
    </p:spTree>
    <p:extLst>
      <p:ext uri="{BB962C8B-B14F-4D97-AF65-F5344CB8AC3E}">
        <p14:creationId xmlns:p14="http://schemas.microsoft.com/office/powerpoint/2010/main" val="1131658802"/>
      </p:ext>
    </p:extLst>
  </p:cSld>
  <p:clrMapOvr>
    <a:masterClrMapping/>
  </p:clrMapOvr>
  <p:transition spd="slow">
    <p:randomBar dir="ver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A61A77F4-A088-44A4-B76E-9FC8C029973E}"/>
              </a:ext>
            </a:extLst>
          </p:cNvPr>
          <p:cNvSpPr>
            <a:spLocks noGrp="1"/>
          </p:cNvSpPr>
          <p:nvPr>
            <p:ph type="title"/>
          </p:nvPr>
        </p:nvSpPr>
        <p:spPr/>
        <p:txBody>
          <a:bodyPr/>
          <a:lstStyle/>
          <a:p>
            <a:r>
              <a:rPr lang="en-US"/>
              <a:t>Nội dung</a:t>
            </a:r>
          </a:p>
        </p:txBody>
      </p:sp>
      <p:sp>
        <p:nvSpPr>
          <p:cNvPr id="3" name="Date Placeholder 2">
            <a:extLst>
              <a:ext uri="{FF2B5EF4-FFF2-40B4-BE49-F238E27FC236}">
                <a16:creationId xmlns="" xmlns:a16="http://schemas.microsoft.com/office/drawing/2014/main" id="{80AFB4BD-BE96-45D0-B212-1B463F01D68C}"/>
              </a:ext>
            </a:extLst>
          </p:cNvPr>
          <p:cNvSpPr>
            <a:spLocks noGrp="1"/>
          </p:cNvSpPr>
          <p:nvPr>
            <p:ph type="dt" sz="half" idx="10"/>
          </p:nvPr>
        </p:nvSpPr>
        <p:spPr/>
        <p:txBody>
          <a:bodyPr/>
          <a:lstStyle/>
          <a:p>
            <a:fld id="{FCDA7CFE-D3F1-4D05-B272-66AF912AE536}" type="datetime1">
              <a:rPr lang="en-US" smtClean="0"/>
              <a:t>2/15/2023</a:t>
            </a:fld>
            <a:endParaRPr lang="en-US"/>
          </a:p>
        </p:txBody>
      </p:sp>
      <p:sp>
        <p:nvSpPr>
          <p:cNvPr id="4" name="Footer Placeholder 3">
            <a:extLst>
              <a:ext uri="{FF2B5EF4-FFF2-40B4-BE49-F238E27FC236}">
                <a16:creationId xmlns="" xmlns:a16="http://schemas.microsoft.com/office/drawing/2014/main" id="{DAF42B17-CAB3-415E-BC79-3C3927ABA89D}"/>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 xmlns:a16="http://schemas.microsoft.com/office/drawing/2014/main" id="{15B8E446-6C01-4414-8743-453C628DC75B}"/>
              </a:ext>
            </a:extLst>
          </p:cNvPr>
          <p:cNvSpPr>
            <a:spLocks noGrp="1"/>
          </p:cNvSpPr>
          <p:nvPr>
            <p:ph type="sldNum" sz="quarter" idx="12"/>
          </p:nvPr>
        </p:nvSpPr>
        <p:spPr/>
        <p:txBody>
          <a:bodyPr/>
          <a:lstStyle/>
          <a:p>
            <a:fld id="{F4E32468-D4D3-45A6-A508-7622D5375F4E}" type="slidenum">
              <a:rPr lang="en-US" smtClean="0"/>
              <a:pPr/>
              <a:t>63</a:t>
            </a:fld>
            <a:endParaRPr lang="en-US"/>
          </a:p>
        </p:txBody>
      </p:sp>
      <p:grpSp>
        <p:nvGrpSpPr>
          <p:cNvPr id="8" name="Group 25">
            <a:extLst>
              <a:ext uri="{FF2B5EF4-FFF2-40B4-BE49-F238E27FC236}">
                <a16:creationId xmlns="" xmlns:a16="http://schemas.microsoft.com/office/drawing/2014/main" id="{93B25F19-6E94-41F1-A873-2E2158D9698D}"/>
              </a:ext>
            </a:extLst>
          </p:cNvPr>
          <p:cNvGrpSpPr>
            <a:grpSpLocks/>
          </p:cNvGrpSpPr>
          <p:nvPr/>
        </p:nvGrpSpPr>
        <p:grpSpPr bwMode="auto">
          <a:xfrm>
            <a:off x="685800" y="1885950"/>
            <a:ext cx="7543800" cy="476250"/>
            <a:chOff x="762000" y="1905000"/>
            <a:chExt cx="7543800" cy="475488"/>
          </a:xfrm>
        </p:grpSpPr>
        <p:sp>
          <p:nvSpPr>
            <p:cNvPr id="9" name="Text Box 12">
              <a:extLst>
                <a:ext uri="{FF2B5EF4-FFF2-40B4-BE49-F238E27FC236}">
                  <a16:creationId xmlns="" xmlns:a16="http://schemas.microsoft.com/office/drawing/2014/main" id="{4F347C4B-3FAE-4199-8E62-5EAF5EA11EEF}"/>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latin typeface="Tahoma" pitchFamily="34" charset="0"/>
                  <a:cs typeface="Tahoma" pitchFamily="34" charset="0"/>
                </a:rPr>
                <a:t>Mệnh</a:t>
              </a:r>
              <a:r>
                <a:rPr lang="en-US" sz="2000" b="1" dirty="0">
                  <a:latin typeface="Tahoma" pitchFamily="34" charset="0"/>
                  <a:cs typeface="Tahoma" pitchFamily="34" charset="0"/>
                </a:rPr>
                <a:t> </a:t>
              </a:r>
              <a:r>
                <a:rPr lang="en-US" sz="2000" b="1" dirty="0" err="1">
                  <a:latin typeface="Tahoma" pitchFamily="34" charset="0"/>
                  <a:cs typeface="Tahoma" pitchFamily="34" charset="0"/>
                </a:rPr>
                <a:t>đề</a:t>
              </a:r>
              <a:r>
                <a:rPr lang="en-US" sz="2000" b="1" dirty="0">
                  <a:latin typeface="Tahoma" pitchFamily="34" charset="0"/>
                  <a:cs typeface="Tahoma" pitchFamily="34" charset="0"/>
                </a:rPr>
                <a:t> Top</a:t>
              </a:r>
            </a:p>
          </p:txBody>
        </p:sp>
        <p:grpSp>
          <p:nvGrpSpPr>
            <p:cNvPr id="10" name="Group 9">
              <a:extLst>
                <a:ext uri="{FF2B5EF4-FFF2-40B4-BE49-F238E27FC236}">
                  <a16:creationId xmlns="" xmlns:a16="http://schemas.microsoft.com/office/drawing/2014/main" id="{A106EE44-3B24-442F-8C87-1CED3685BAE9}"/>
                </a:ext>
              </a:extLst>
            </p:cNvPr>
            <p:cNvGrpSpPr>
              <a:grpSpLocks/>
            </p:cNvGrpSpPr>
            <p:nvPr/>
          </p:nvGrpSpPr>
          <p:grpSpPr bwMode="auto">
            <a:xfrm>
              <a:off x="762000" y="1905000"/>
              <a:ext cx="548640" cy="475488"/>
              <a:chOff x="1110" y="2656"/>
              <a:chExt cx="1549" cy="1351"/>
            </a:xfrm>
          </p:grpSpPr>
          <p:sp>
            <p:nvSpPr>
              <p:cNvPr id="12" name="AutoShape 4">
                <a:extLst>
                  <a:ext uri="{FF2B5EF4-FFF2-40B4-BE49-F238E27FC236}">
                    <a16:creationId xmlns="" xmlns:a16="http://schemas.microsoft.com/office/drawing/2014/main" id="{8CC2019F-AA29-4AA8-8718-BFDBED8F738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 name="AutoShape 5">
                <a:extLst>
                  <a:ext uri="{FF2B5EF4-FFF2-40B4-BE49-F238E27FC236}">
                    <a16:creationId xmlns="" xmlns:a16="http://schemas.microsoft.com/office/drawing/2014/main" id="{DD786318-CE72-4AE4-89F6-C6F3CB4D9A3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14" name="AutoShape 6">
                <a:extLst>
                  <a:ext uri="{FF2B5EF4-FFF2-40B4-BE49-F238E27FC236}">
                    <a16:creationId xmlns="" xmlns:a16="http://schemas.microsoft.com/office/drawing/2014/main" id="{2FEF7167-62C3-4E73-B9D7-21A9D07F4825}"/>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2</a:t>
                </a:r>
              </a:p>
            </p:txBody>
          </p:sp>
        </p:grpSp>
        <p:sp>
          <p:nvSpPr>
            <p:cNvPr id="11" name="Line 11">
              <a:extLst>
                <a:ext uri="{FF2B5EF4-FFF2-40B4-BE49-F238E27FC236}">
                  <a16:creationId xmlns="" xmlns:a16="http://schemas.microsoft.com/office/drawing/2014/main" id="{26A02CCD-4E87-4D79-BD13-C351B26AEFEE}"/>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5" name="Group 33">
            <a:extLst>
              <a:ext uri="{FF2B5EF4-FFF2-40B4-BE49-F238E27FC236}">
                <a16:creationId xmlns="" xmlns:a16="http://schemas.microsoft.com/office/drawing/2014/main" id="{11E33FAE-55A3-4AED-88C5-63077DCB09ED}"/>
              </a:ext>
            </a:extLst>
          </p:cNvPr>
          <p:cNvGrpSpPr>
            <a:grpSpLocks/>
          </p:cNvGrpSpPr>
          <p:nvPr/>
        </p:nvGrpSpPr>
        <p:grpSpPr bwMode="auto">
          <a:xfrm>
            <a:off x="685800" y="1219200"/>
            <a:ext cx="7543800" cy="476250"/>
            <a:chOff x="762000" y="1905000"/>
            <a:chExt cx="7543800" cy="475488"/>
          </a:xfrm>
        </p:grpSpPr>
        <p:sp>
          <p:nvSpPr>
            <p:cNvPr id="16" name="Text Box 12">
              <a:extLst>
                <a:ext uri="{FF2B5EF4-FFF2-40B4-BE49-F238E27FC236}">
                  <a16:creationId xmlns="" xmlns:a16="http://schemas.microsoft.com/office/drawing/2014/main" id="{4B348FF2-4E00-4111-A995-9787F61CC49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latin typeface="Tahoma" pitchFamily="34" charset="0"/>
                  <a:cs typeface="Tahoma" pitchFamily="34" charset="0"/>
                </a:rPr>
                <a:t>Mục tiêu bài học</a:t>
              </a:r>
            </a:p>
          </p:txBody>
        </p:sp>
        <p:grpSp>
          <p:nvGrpSpPr>
            <p:cNvPr id="17" name="Group 35">
              <a:extLst>
                <a:ext uri="{FF2B5EF4-FFF2-40B4-BE49-F238E27FC236}">
                  <a16:creationId xmlns="" xmlns:a16="http://schemas.microsoft.com/office/drawing/2014/main" id="{7F6703F7-EF00-42EC-9E28-D1BB52BCFC71}"/>
                </a:ext>
              </a:extLst>
            </p:cNvPr>
            <p:cNvGrpSpPr>
              <a:grpSpLocks/>
            </p:cNvGrpSpPr>
            <p:nvPr/>
          </p:nvGrpSpPr>
          <p:grpSpPr bwMode="auto">
            <a:xfrm>
              <a:off x="762000" y="1905000"/>
              <a:ext cx="548640" cy="475488"/>
              <a:chOff x="1110" y="2656"/>
              <a:chExt cx="1549" cy="1351"/>
            </a:xfrm>
          </p:grpSpPr>
          <p:sp>
            <p:nvSpPr>
              <p:cNvPr id="19" name="AutoShape 4">
                <a:extLst>
                  <a:ext uri="{FF2B5EF4-FFF2-40B4-BE49-F238E27FC236}">
                    <a16:creationId xmlns="" xmlns:a16="http://schemas.microsoft.com/office/drawing/2014/main" id="{FE14254B-AC2B-408F-B4D5-4FF1E89D67B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0" name="AutoShape 5">
                <a:extLst>
                  <a:ext uri="{FF2B5EF4-FFF2-40B4-BE49-F238E27FC236}">
                    <a16:creationId xmlns="" xmlns:a16="http://schemas.microsoft.com/office/drawing/2014/main" id="{C87FA678-6CA7-43BF-9519-ACAA9C91F472}"/>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21" name="AutoShape 6">
                <a:extLst>
                  <a:ext uri="{FF2B5EF4-FFF2-40B4-BE49-F238E27FC236}">
                    <a16:creationId xmlns="" xmlns:a16="http://schemas.microsoft.com/office/drawing/2014/main" id="{41C2B006-9960-473B-920B-4637B0B9BA7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1</a:t>
                </a:r>
              </a:p>
            </p:txBody>
          </p:sp>
        </p:grpSp>
        <p:sp>
          <p:nvSpPr>
            <p:cNvPr id="18" name="Line 11">
              <a:extLst>
                <a:ext uri="{FF2B5EF4-FFF2-40B4-BE49-F238E27FC236}">
                  <a16:creationId xmlns="" xmlns:a16="http://schemas.microsoft.com/office/drawing/2014/main" id="{49BE36C3-04C4-4953-90D7-436D73C39F1A}"/>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2" name="Group 49">
            <a:extLst>
              <a:ext uri="{FF2B5EF4-FFF2-40B4-BE49-F238E27FC236}">
                <a16:creationId xmlns="" xmlns:a16="http://schemas.microsoft.com/office/drawing/2014/main" id="{8D404A38-D9AA-4356-B8F3-3B6C518669CB}"/>
              </a:ext>
            </a:extLst>
          </p:cNvPr>
          <p:cNvGrpSpPr>
            <a:grpSpLocks/>
          </p:cNvGrpSpPr>
          <p:nvPr/>
        </p:nvGrpSpPr>
        <p:grpSpPr bwMode="auto">
          <a:xfrm>
            <a:off x="685800" y="2571750"/>
            <a:ext cx="7543800" cy="476250"/>
            <a:chOff x="762000" y="1905000"/>
            <a:chExt cx="7543800" cy="475488"/>
          </a:xfrm>
        </p:grpSpPr>
        <p:sp>
          <p:nvSpPr>
            <p:cNvPr id="23" name="Text Box 12">
              <a:extLst>
                <a:ext uri="{FF2B5EF4-FFF2-40B4-BE49-F238E27FC236}">
                  <a16:creationId xmlns="" xmlns:a16="http://schemas.microsoft.com/office/drawing/2014/main" id="{826E7AEB-52E2-4BF6-93C3-6B4284F9F278}"/>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latin typeface="Tahoma" pitchFamily="34" charset="0"/>
                  <a:cs typeface="Tahoma" pitchFamily="34" charset="0"/>
                </a:rPr>
                <a:t>Các</a:t>
              </a:r>
              <a:r>
                <a:rPr lang="en-US" sz="2000" b="1" dirty="0">
                  <a:latin typeface="Tahoma" pitchFamily="34" charset="0"/>
                  <a:cs typeface="Tahoma" pitchFamily="34" charset="0"/>
                </a:rPr>
                <a:t> </a:t>
              </a:r>
              <a:r>
                <a:rPr lang="en-US" sz="2000" b="1" dirty="0" err="1">
                  <a:latin typeface="Tahoma" pitchFamily="34" charset="0"/>
                  <a:cs typeface="Tahoma" pitchFamily="34" charset="0"/>
                </a:rPr>
                <a:t>phép</a:t>
              </a:r>
              <a:r>
                <a:rPr lang="en-US" sz="2000" b="1" dirty="0">
                  <a:latin typeface="Tahoma" pitchFamily="34" charset="0"/>
                  <a:cs typeface="Tahoma" pitchFamily="34" charset="0"/>
                </a:rPr>
                <a:t> </a:t>
              </a:r>
              <a:r>
                <a:rPr lang="en-US" sz="2000" b="1" dirty="0" err="1">
                  <a:latin typeface="Tahoma" pitchFamily="34" charset="0"/>
                  <a:cs typeface="Tahoma" pitchFamily="34" charset="0"/>
                </a:rPr>
                <a:t>nối</a:t>
              </a:r>
              <a:r>
                <a:rPr lang="en-US" sz="2000" b="1" dirty="0">
                  <a:latin typeface="Tahoma" pitchFamily="34" charset="0"/>
                  <a:cs typeface="Tahoma" pitchFamily="34" charset="0"/>
                </a:rPr>
                <a:t> - </a:t>
              </a:r>
              <a:r>
                <a:rPr lang="en-US" sz="2000" b="1" dirty="0" err="1">
                  <a:latin typeface="Tahoma" pitchFamily="34" charset="0"/>
                  <a:cs typeface="Tahoma" pitchFamily="34" charset="0"/>
                </a:rPr>
                <a:t>Bảng</a:t>
              </a:r>
              <a:r>
                <a:rPr lang="en-US" sz="2000" b="1" dirty="0">
                  <a:latin typeface="Tahoma" pitchFamily="34" charset="0"/>
                  <a:cs typeface="Tahoma" pitchFamily="34" charset="0"/>
                </a:rPr>
                <a:t> </a:t>
              </a:r>
              <a:r>
                <a:rPr lang="en-US" sz="2000" b="1" dirty="0" err="1">
                  <a:latin typeface="Tahoma" pitchFamily="34" charset="0"/>
                  <a:cs typeface="Tahoma" pitchFamily="34" charset="0"/>
                </a:rPr>
                <a:t>biểu</a:t>
              </a:r>
              <a:r>
                <a:rPr lang="en-US" sz="2000" b="1" dirty="0">
                  <a:latin typeface="Tahoma" pitchFamily="34" charset="0"/>
                  <a:cs typeface="Tahoma" pitchFamily="34" charset="0"/>
                </a:rPr>
                <a:t> </a:t>
              </a:r>
              <a:r>
                <a:rPr lang="en-US" sz="2000" b="1" dirty="0" err="1">
                  <a:latin typeface="Tahoma" pitchFamily="34" charset="0"/>
                  <a:cs typeface="Tahoma" pitchFamily="34" charset="0"/>
                </a:rPr>
                <a:t>thức</a:t>
              </a:r>
              <a:r>
                <a:rPr lang="en-US" sz="2000" b="1" dirty="0">
                  <a:latin typeface="Tahoma" pitchFamily="34" charset="0"/>
                  <a:cs typeface="Tahoma" pitchFamily="34" charset="0"/>
                </a:rPr>
                <a:t> </a:t>
              </a:r>
              <a:r>
                <a:rPr lang="en-US" sz="2000" b="1" dirty="0" err="1">
                  <a:latin typeface="Tahoma" pitchFamily="34" charset="0"/>
                  <a:cs typeface="Tahoma" pitchFamily="34" charset="0"/>
                </a:rPr>
                <a:t>chung</a:t>
              </a:r>
              <a:endParaRPr lang="en-US" sz="2000" b="1" dirty="0">
                <a:latin typeface="Tahoma" pitchFamily="34" charset="0"/>
                <a:cs typeface="Tahoma" pitchFamily="34" charset="0"/>
              </a:endParaRPr>
            </a:p>
          </p:txBody>
        </p:sp>
        <p:grpSp>
          <p:nvGrpSpPr>
            <p:cNvPr id="24" name="Group 28">
              <a:extLst>
                <a:ext uri="{FF2B5EF4-FFF2-40B4-BE49-F238E27FC236}">
                  <a16:creationId xmlns="" xmlns:a16="http://schemas.microsoft.com/office/drawing/2014/main" id="{48233CC2-86EF-4F05-ADA2-3FAF2941CCD3}"/>
                </a:ext>
              </a:extLst>
            </p:cNvPr>
            <p:cNvGrpSpPr>
              <a:grpSpLocks/>
            </p:cNvGrpSpPr>
            <p:nvPr/>
          </p:nvGrpSpPr>
          <p:grpSpPr bwMode="auto">
            <a:xfrm>
              <a:off x="762000" y="1905000"/>
              <a:ext cx="548640" cy="475488"/>
              <a:chOff x="1110" y="2656"/>
              <a:chExt cx="1549" cy="1351"/>
            </a:xfrm>
          </p:grpSpPr>
          <p:sp>
            <p:nvSpPr>
              <p:cNvPr id="26" name="AutoShape 4">
                <a:extLst>
                  <a:ext uri="{FF2B5EF4-FFF2-40B4-BE49-F238E27FC236}">
                    <a16:creationId xmlns="" xmlns:a16="http://schemas.microsoft.com/office/drawing/2014/main" id="{0A8CAFC6-CE1F-4C66-BB24-F8D7CEDD4DF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7" name="AutoShape 5">
                <a:extLst>
                  <a:ext uri="{FF2B5EF4-FFF2-40B4-BE49-F238E27FC236}">
                    <a16:creationId xmlns="" xmlns:a16="http://schemas.microsoft.com/office/drawing/2014/main" id="{B62218A0-F7EE-417A-A956-9DED5423E33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28" name="AutoShape 6">
                <a:extLst>
                  <a:ext uri="{FF2B5EF4-FFF2-40B4-BE49-F238E27FC236}">
                    <a16:creationId xmlns="" xmlns:a16="http://schemas.microsoft.com/office/drawing/2014/main" id="{85B626AE-FBC7-42BA-92A0-4AC1147D5AB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3</a:t>
                </a:r>
              </a:p>
            </p:txBody>
          </p:sp>
        </p:grpSp>
        <p:sp>
          <p:nvSpPr>
            <p:cNvPr id="25" name="Line 11">
              <a:extLst>
                <a:ext uri="{FF2B5EF4-FFF2-40B4-BE49-F238E27FC236}">
                  <a16:creationId xmlns="" xmlns:a16="http://schemas.microsoft.com/office/drawing/2014/main" id="{52E9762E-6A23-4915-8C53-2AF2BA142F3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9" name="Group 70">
            <a:extLst>
              <a:ext uri="{FF2B5EF4-FFF2-40B4-BE49-F238E27FC236}">
                <a16:creationId xmlns="" xmlns:a16="http://schemas.microsoft.com/office/drawing/2014/main" id="{D8A3270F-7210-4A2F-9A6F-8A63F23DE4B0}"/>
              </a:ext>
            </a:extLst>
          </p:cNvPr>
          <p:cNvGrpSpPr>
            <a:grpSpLocks/>
          </p:cNvGrpSpPr>
          <p:nvPr/>
        </p:nvGrpSpPr>
        <p:grpSpPr bwMode="auto">
          <a:xfrm>
            <a:off x="685800" y="3257550"/>
            <a:ext cx="7543800" cy="476250"/>
            <a:chOff x="762000" y="1905000"/>
            <a:chExt cx="7543800" cy="475488"/>
          </a:xfrm>
        </p:grpSpPr>
        <p:sp>
          <p:nvSpPr>
            <p:cNvPr id="30" name="Text Box 12">
              <a:extLst>
                <a:ext uri="{FF2B5EF4-FFF2-40B4-BE49-F238E27FC236}">
                  <a16:creationId xmlns="" xmlns:a16="http://schemas.microsoft.com/office/drawing/2014/main" id="{63BC95EA-2E96-4CE0-AAE0-65D677D68164}"/>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latin typeface="Tahoma" pitchFamily="34" charset="0"/>
                  <a:cs typeface="Tahoma" pitchFamily="34" charset="0"/>
                </a:rPr>
                <a:t>Toán</a:t>
              </a:r>
              <a:r>
                <a:rPr lang="en-US" sz="2000" b="1" dirty="0">
                  <a:latin typeface="Tahoma" pitchFamily="34" charset="0"/>
                  <a:cs typeface="Tahoma" pitchFamily="34" charset="0"/>
                </a:rPr>
                <a:t> </a:t>
              </a:r>
              <a:r>
                <a:rPr lang="en-US" sz="2000" b="1" dirty="0" err="1">
                  <a:latin typeface="Tahoma" pitchFamily="34" charset="0"/>
                  <a:cs typeface="Tahoma" pitchFamily="34" charset="0"/>
                </a:rPr>
                <a:t>tử</a:t>
              </a:r>
              <a:r>
                <a:rPr lang="en-US" sz="2000" b="1" dirty="0">
                  <a:latin typeface="Tahoma" pitchFamily="34" charset="0"/>
                  <a:cs typeface="Tahoma" pitchFamily="34" charset="0"/>
                </a:rPr>
                <a:t> PIVOT, UNPIVOT, OUTPUT</a:t>
              </a:r>
            </a:p>
          </p:txBody>
        </p:sp>
        <p:grpSp>
          <p:nvGrpSpPr>
            <p:cNvPr id="31" name="Group 28">
              <a:extLst>
                <a:ext uri="{FF2B5EF4-FFF2-40B4-BE49-F238E27FC236}">
                  <a16:creationId xmlns="" xmlns:a16="http://schemas.microsoft.com/office/drawing/2014/main" id="{A2C2C134-099A-43EA-BEEC-BDF0EF3BABE8}"/>
                </a:ext>
              </a:extLst>
            </p:cNvPr>
            <p:cNvGrpSpPr>
              <a:grpSpLocks/>
            </p:cNvGrpSpPr>
            <p:nvPr/>
          </p:nvGrpSpPr>
          <p:grpSpPr bwMode="auto">
            <a:xfrm>
              <a:off x="762000" y="1905000"/>
              <a:ext cx="548640" cy="475488"/>
              <a:chOff x="1110" y="2656"/>
              <a:chExt cx="1549" cy="1351"/>
            </a:xfrm>
          </p:grpSpPr>
          <p:sp>
            <p:nvSpPr>
              <p:cNvPr id="33" name="AutoShape 4">
                <a:extLst>
                  <a:ext uri="{FF2B5EF4-FFF2-40B4-BE49-F238E27FC236}">
                    <a16:creationId xmlns="" xmlns:a16="http://schemas.microsoft.com/office/drawing/2014/main" id="{C516C8FB-BDE8-431C-8175-86673FA81ADE}"/>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4" name="AutoShape 5">
                <a:extLst>
                  <a:ext uri="{FF2B5EF4-FFF2-40B4-BE49-F238E27FC236}">
                    <a16:creationId xmlns="" xmlns:a16="http://schemas.microsoft.com/office/drawing/2014/main" id="{F6B83C26-44BC-4F0F-A959-9174CF412A16}"/>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35" name="AutoShape 6">
                <a:extLst>
                  <a:ext uri="{FF2B5EF4-FFF2-40B4-BE49-F238E27FC236}">
                    <a16:creationId xmlns="" xmlns:a16="http://schemas.microsoft.com/office/drawing/2014/main" id="{F4AF4F38-887D-4FBA-A3CF-480CBBADC00A}"/>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4</a:t>
                </a:r>
              </a:p>
            </p:txBody>
          </p:sp>
        </p:grpSp>
        <p:sp>
          <p:nvSpPr>
            <p:cNvPr id="32" name="Line 11">
              <a:extLst>
                <a:ext uri="{FF2B5EF4-FFF2-40B4-BE49-F238E27FC236}">
                  <a16:creationId xmlns="" xmlns:a16="http://schemas.microsoft.com/office/drawing/2014/main" id="{1F570808-BC30-4FEE-A70C-2468E772101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6" name="Group 70">
            <a:extLst>
              <a:ext uri="{FF2B5EF4-FFF2-40B4-BE49-F238E27FC236}">
                <a16:creationId xmlns="" xmlns:a16="http://schemas.microsoft.com/office/drawing/2014/main" id="{C541F7AE-C29D-4D83-83EC-5097576DD836}"/>
              </a:ext>
            </a:extLst>
          </p:cNvPr>
          <p:cNvGrpSpPr>
            <a:grpSpLocks/>
          </p:cNvGrpSpPr>
          <p:nvPr/>
        </p:nvGrpSpPr>
        <p:grpSpPr bwMode="auto">
          <a:xfrm>
            <a:off x="685800" y="3943350"/>
            <a:ext cx="7543800" cy="476250"/>
            <a:chOff x="762000" y="1905000"/>
            <a:chExt cx="7543800" cy="475488"/>
          </a:xfrm>
        </p:grpSpPr>
        <p:sp>
          <p:nvSpPr>
            <p:cNvPr id="37" name="Text Box 12">
              <a:extLst>
                <a:ext uri="{FF2B5EF4-FFF2-40B4-BE49-F238E27FC236}">
                  <a16:creationId xmlns="" xmlns:a16="http://schemas.microsoft.com/office/drawing/2014/main" id="{3055AA74-BACF-4700-B426-A32FB6C8904F}"/>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latin typeface="Tahoma" pitchFamily="34" charset="0"/>
                  <a:cs typeface="Tahoma" pitchFamily="34" charset="0"/>
                </a:rPr>
                <a:t>Thống</a:t>
              </a:r>
              <a:r>
                <a:rPr lang="en-US" sz="2000" b="1" dirty="0">
                  <a:latin typeface="Tahoma" pitchFamily="34" charset="0"/>
                  <a:cs typeface="Tahoma" pitchFamily="34" charset="0"/>
                </a:rPr>
                <a:t> </a:t>
              </a:r>
              <a:r>
                <a:rPr lang="en-US" sz="2000" b="1" dirty="0" err="1">
                  <a:latin typeface="Tahoma" pitchFamily="34" charset="0"/>
                  <a:cs typeface="Tahoma" pitchFamily="34" charset="0"/>
                </a:rPr>
                <a:t>kê</a:t>
              </a:r>
              <a:r>
                <a:rPr lang="en-US" sz="2000" b="1" dirty="0">
                  <a:latin typeface="Tahoma" pitchFamily="34" charset="0"/>
                  <a:cs typeface="Tahoma" pitchFamily="34" charset="0"/>
                </a:rPr>
                <a:t>, </a:t>
              </a:r>
              <a:r>
                <a:rPr lang="en-US" sz="2000" b="1" dirty="0" err="1">
                  <a:latin typeface="Tahoma" pitchFamily="34" charset="0"/>
                  <a:cs typeface="Tahoma" pitchFamily="34" charset="0"/>
                </a:rPr>
                <a:t>phân</a:t>
              </a:r>
              <a:r>
                <a:rPr lang="en-US" sz="2000" b="1" dirty="0">
                  <a:latin typeface="Tahoma" pitchFamily="34" charset="0"/>
                  <a:cs typeface="Tahoma" pitchFamily="34" charset="0"/>
                </a:rPr>
                <a:t> </a:t>
              </a:r>
              <a:r>
                <a:rPr lang="en-US" sz="2000" b="1" dirty="0" err="1">
                  <a:latin typeface="Tahoma" pitchFamily="34" charset="0"/>
                  <a:cs typeface="Tahoma" pitchFamily="34" charset="0"/>
                </a:rPr>
                <a:t>hạng</a:t>
              </a:r>
              <a:r>
                <a:rPr lang="en-US" sz="2000" b="1" dirty="0">
                  <a:latin typeface="Tahoma" pitchFamily="34" charset="0"/>
                  <a:cs typeface="Tahoma" pitchFamily="34" charset="0"/>
                </a:rPr>
                <a:t> </a:t>
              </a:r>
              <a:r>
                <a:rPr lang="en-US" sz="2000" b="1" dirty="0" err="1">
                  <a:latin typeface="Tahoma" pitchFamily="34" charset="0"/>
                  <a:cs typeface="Tahoma" pitchFamily="34" charset="0"/>
                </a:rPr>
                <a:t>dữ</a:t>
              </a:r>
              <a:r>
                <a:rPr lang="en-US" sz="2000" b="1" dirty="0">
                  <a:latin typeface="Tahoma" pitchFamily="34" charset="0"/>
                  <a:cs typeface="Tahoma" pitchFamily="34" charset="0"/>
                </a:rPr>
                <a:t> </a:t>
              </a:r>
              <a:r>
                <a:rPr lang="en-US" sz="2000" b="1" dirty="0" err="1">
                  <a:latin typeface="Tahoma" pitchFamily="34" charset="0"/>
                  <a:cs typeface="Tahoma" pitchFamily="34" charset="0"/>
                </a:rPr>
                <a:t>liệu</a:t>
              </a:r>
              <a:r>
                <a:rPr lang="en-US" sz="2000" b="1" dirty="0">
                  <a:latin typeface="Tahoma" pitchFamily="34" charset="0"/>
                  <a:cs typeface="Tahoma" pitchFamily="34" charset="0"/>
                </a:rPr>
                <a:t>, </a:t>
              </a:r>
              <a:r>
                <a:rPr lang="en-US" sz="2000" b="1" dirty="0" err="1">
                  <a:latin typeface="Tahoma" pitchFamily="34" charset="0"/>
                  <a:cs typeface="Tahoma" pitchFamily="34" charset="0"/>
                </a:rPr>
                <a:t>một</a:t>
              </a:r>
              <a:r>
                <a:rPr lang="en-US" sz="2000" b="1" dirty="0">
                  <a:latin typeface="Tahoma" pitchFamily="34" charset="0"/>
                  <a:cs typeface="Tahoma" pitchFamily="34" charset="0"/>
                </a:rPr>
                <a:t> </a:t>
              </a:r>
              <a:r>
                <a:rPr lang="en-US" sz="2000" b="1" dirty="0" err="1">
                  <a:latin typeface="Tahoma" pitchFamily="34" charset="0"/>
                  <a:cs typeface="Tahoma" pitchFamily="34" charset="0"/>
                </a:rPr>
                <a:t>số</a:t>
              </a:r>
              <a:r>
                <a:rPr lang="en-US" sz="2000" b="1" dirty="0">
                  <a:latin typeface="Tahoma" pitchFamily="34" charset="0"/>
                  <a:cs typeface="Tahoma" pitchFamily="34" charset="0"/>
                </a:rPr>
                <a:t> </a:t>
              </a:r>
              <a:r>
                <a:rPr lang="en-US" sz="2000" b="1" dirty="0" err="1">
                  <a:latin typeface="Tahoma" pitchFamily="34" charset="0"/>
                  <a:cs typeface="Tahoma" pitchFamily="34" charset="0"/>
                </a:rPr>
                <a:t>hàm</a:t>
              </a:r>
              <a:r>
                <a:rPr lang="en-US" sz="2000" b="1" dirty="0">
                  <a:latin typeface="Tahoma" pitchFamily="34" charset="0"/>
                  <a:cs typeface="Tahoma" pitchFamily="34" charset="0"/>
                </a:rPr>
                <a:t> </a:t>
              </a:r>
              <a:r>
                <a:rPr lang="en-US" sz="2000" b="1" dirty="0" err="1">
                  <a:latin typeface="Tahoma" pitchFamily="34" charset="0"/>
                  <a:cs typeface="Tahoma" pitchFamily="34" charset="0"/>
                </a:rPr>
                <a:t>cơ</a:t>
              </a:r>
              <a:r>
                <a:rPr lang="en-US" sz="2000" b="1" dirty="0">
                  <a:latin typeface="Tahoma" pitchFamily="34" charset="0"/>
                  <a:cs typeface="Tahoma" pitchFamily="34" charset="0"/>
                </a:rPr>
                <a:t> </a:t>
              </a:r>
              <a:r>
                <a:rPr lang="en-US" sz="2000" b="1" dirty="0" err="1">
                  <a:latin typeface="Tahoma" pitchFamily="34" charset="0"/>
                  <a:cs typeface="Tahoma" pitchFamily="34" charset="0"/>
                </a:rPr>
                <a:t>bản</a:t>
              </a:r>
              <a:endParaRPr lang="en-US" sz="2000" b="1" dirty="0">
                <a:latin typeface="Tahoma" pitchFamily="34" charset="0"/>
                <a:cs typeface="Tahoma" pitchFamily="34" charset="0"/>
              </a:endParaRPr>
            </a:p>
          </p:txBody>
        </p:sp>
        <p:grpSp>
          <p:nvGrpSpPr>
            <p:cNvPr id="38" name="Group 28">
              <a:extLst>
                <a:ext uri="{FF2B5EF4-FFF2-40B4-BE49-F238E27FC236}">
                  <a16:creationId xmlns="" xmlns:a16="http://schemas.microsoft.com/office/drawing/2014/main" id="{C0F60A22-058B-4285-9D88-70EDE3836F51}"/>
                </a:ext>
              </a:extLst>
            </p:cNvPr>
            <p:cNvGrpSpPr>
              <a:grpSpLocks/>
            </p:cNvGrpSpPr>
            <p:nvPr/>
          </p:nvGrpSpPr>
          <p:grpSpPr bwMode="auto">
            <a:xfrm>
              <a:off x="762000" y="1905000"/>
              <a:ext cx="548640" cy="475488"/>
              <a:chOff x="1110" y="2656"/>
              <a:chExt cx="1549" cy="1351"/>
            </a:xfrm>
          </p:grpSpPr>
          <p:sp>
            <p:nvSpPr>
              <p:cNvPr id="40" name="AutoShape 4">
                <a:extLst>
                  <a:ext uri="{FF2B5EF4-FFF2-40B4-BE49-F238E27FC236}">
                    <a16:creationId xmlns="" xmlns:a16="http://schemas.microsoft.com/office/drawing/2014/main" id="{C905FEBE-7BB0-4034-BDBF-D74B9DE456F6}"/>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1" name="AutoShape 5">
                <a:extLst>
                  <a:ext uri="{FF2B5EF4-FFF2-40B4-BE49-F238E27FC236}">
                    <a16:creationId xmlns="" xmlns:a16="http://schemas.microsoft.com/office/drawing/2014/main" id="{BDBCC363-A9B3-4DBC-9EC7-1C2BB382BB4A}"/>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42" name="AutoShape 6">
                <a:extLst>
                  <a:ext uri="{FF2B5EF4-FFF2-40B4-BE49-F238E27FC236}">
                    <a16:creationId xmlns="" xmlns:a16="http://schemas.microsoft.com/office/drawing/2014/main" id="{83B6100A-3549-4E95-9325-824EE80D269E}"/>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5</a:t>
                </a:r>
              </a:p>
            </p:txBody>
          </p:sp>
        </p:grpSp>
        <p:sp>
          <p:nvSpPr>
            <p:cNvPr id="39" name="Line 11">
              <a:extLst>
                <a:ext uri="{FF2B5EF4-FFF2-40B4-BE49-F238E27FC236}">
                  <a16:creationId xmlns="" xmlns:a16="http://schemas.microsoft.com/office/drawing/2014/main" id="{5F47E4E0-D85C-4F59-A424-CDFB1FB736C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 name="Group 70">
            <a:extLst>
              <a:ext uri="{FF2B5EF4-FFF2-40B4-BE49-F238E27FC236}">
                <a16:creationId xmlns="" xmlns:a16="http://schemas.microsoft.com/office/drawing/2014/main" id="{6E7DD59A-7148-402E-9B9F-CC42B01B0663}"/>
              </a:ext>
            </a:extLst>
          </p:cNvPr>
          <p:cNvGrpSpPr>
            <a:grpSpLocks/>
          </p:cNvGrpSpPr>
          <p:nvPr/>
        </p:nvGrpSpPr>
        <p:grpSpPr bwMode="auto">
          <a:xfrm>
            <a:off x="685800" y="4648200"/>
            <a:ext cx="7543800" cy="476250"/>
            <a:chOff x="762000" y="1905000"/>
            <a:chExt cx="7543800" cy="475488"/>
          </a:xfrm>
        </p:grpSpPr>
        <p:sp>
          <p:nvSpPr>
            <p:cNvPr id="44" name="Text Box 12">
              <a:extLst>
                <a:ext uri="{FF2B5EF4-FFF2-40B4-BE49-F238E27FC236}">
                  <a16:creationId xmlns="" xmlns:a16="http://schemas.microsoft.com/office/drawing/2014/main" id="{D7D89838-EC66-4A72-B600-8B6B03240B1C}"/>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rgbClr val="FF0000"/>
                  </a:solidFill>
                  <a:latin typeface="Tahoma" pitchFamily="34" charset="0"/>
                  <a:cs typeface="Tahoma" pitchFamily="34" charset="0"/>
                </a:rPr>
                <a:t>Trắc</a:t>
              </a:r>
              <a:r>
                <a:rPr lang="en-US" sz="2000" b="1" dirty="0">
                  <a:solidFill>
                    <a:srgbClr val="FF0000"/>
                  </a:solidFill>
                  <a:latin typeface="Tahoma" pitchFamily="34" charset="0"/>
                  <a:cs typeface="Tahoma" pitchFamily="34" charset="0"/>
                </a:rPr>
                <a:t> </a:t>
              </a:r>
              <a:r>
                <a:rPr lang="en-US" sz="2000" b="1" dirty="0" err="1">
                  <a:solidFill>
                    <a:srgbClr val="FF0000"/>
                  </a:solidFill>
                  <a:latin typeface="Tahoma" pitchFamily="34" charset="0"/>
                  <a:cs typeface="Tahoma" pitchFamily="34" charset="0"/>
                </a:rPr>
                <a:t>nghiệm</a:t>
              </a:r>
              <a:r>
                <a:rPr lang="en-US" sz="2000" b="1" dirty="0">
                  <a:solidFill>
                    <a:srgbClr val="FF0000"/>
                  </a:solidFill>
                  <a:latin typeface="Tahoma" pitchFamily="34" charset="0"/>
                  <a:cs typeface="Tahoma" pitchFamily="34" charset="0"/>
                </a:rPr>
                <a:t> </a:t>
              </a:r>
              <a:r>
                <a:rPr lang="en-US" sz="2000" b="1" dirty="0" err="1">
                  <a:solidFill>
                    <a:srgbClr val="FF0000"/>
                  </a:solidFill>
                  <a:latin typeface="Tahoma" pitchFamily="34" charset="0"/>
                  <a:cs typeface="Tahoma" pitchFamily="34" charset="0"/>
                </a:rPr>
                <a:t>kiến</a:t>
              </a:r>
              <a:r>
                <a:rPr lang="en-US" sz="2000" b="1" dirty="0">
                  <a:solidFill>
                    <a:srgbClr val="FF0000"/>
                  </a:solidFill>
                  <a:latin typeface="Tahoma" pitchFamily="34" charset="0"/>
                  <a:cs typeface="Tahoma" pitchFamily="34" charset="0"/>
                </a:rPr>
                <a:t> </a:t>
              </a:r>
              <a:r>
                <a:rPr lang="en-US" sz="2000" b="1" dirty="0" err="1">
                  <a:solidFill>
                    <a:srgbClr val="FF0000"/>
                  </a:solidFill>
                  <a:latin typeface="Tahoma" pitchFamily="34" charset="0"/>
                  <a:cs typeface="Tahoma" pitchFamily="34" charset="0"/>
                </a:rPr>
                <a:t>thức</a:t>
              </a:r>
              <a:endParaRPr lang="en-US" sz="2000" b="1" dirty="0">
                <a:solidFill>
                  <a:srgbClr val="FF0000"/>
                </a:solidFill>
                <a:latin typeface="Tahoma" pitchFamily="34" charset="0"/>
                <a:cs typeface="Tahoma" pitchFamily="34" charset="0"/>
              </a:endParaRPr>
            </a:p>
          </p:txBody>
        </p:sp>
        <p:grpSp>
          <p:nvGrpSpPr>
            <p:cNvPr id="45" name="Group 28">
              <a:extLst>
                <a:ext uri="{FF2B5EF4-FFF2-40B4-BE49-F238E27FC236}">
                  <a16:creationId xmlns="" xmlns:a16="http://schemas.microsoft.com/office/drawing/2014/main" id="{A989228B-8D52-420B-8ED9-EB56AD1F6CE7}"/>
                </a:ext>
              </a:extLst>
            </p:cNvPr>
            <p:cNvGrpSpPr>
              <a:grpSpLocks/>
            </p:cNvGrpSpPr>
            <p:nvPr/>
          </p:nvGrpSpPr>
          <p:grpSpPr bwMode="auto">
            <a:xfrm>
              <a:off x="762000" y="1905000"/>
              <a:ext cx="548640" cy="475488"/>
              <a:chOff x="1110" y="2656"/>
              <a:chExt cx="1549" cy="1351"/>
            </a:xfrm>
          </p:grpSpPr>
          <p:sp>
            <p:nvSpPr>
              <p:cNvPr id="47" name="AutoShape 4">
                <a:extLst>
                  <a:ext uri="{FF2B5EF4-FFF2-40B4-BE49-F238E27FC236}">
                    <a16:creationId xmlns="" xmlns:a16="http://schemas.microsoft.com/office/drawing/2014/main" id="{EF7C81D2-62A1-4DE1-B973-619927A06A09}"/>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8" name="AutoShape 5">
                <a:extLst>
                  <a:ext uri="{FF2B5EF4-FFF2-40B4-BE49-F238E27FC236}">
                    <a16:creationId xmlns="" xmlns:a16="http://schemas.microsoft.com/office/drawing/2014/main" id="{3F47E9AF-49E6-4A26-9067-810CFACBF18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49" name="AutoShape 6">
                <a:extLst>
                  <a:ext uri="{FF2B5EF4-FFF2-40B4-BE49-F238E27FC236}">
                    <a16:creationId xmlns="" xmlns:a16="http://schemas.microsoft.com/office/drawing/2014/main" id="{E55DBFF0-3A2E-4D7F-A329-AE356731CF66}"/>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46" name="Line 11">
              <a:extLst>
                <a:ext uri="{FF2B5EF4-FFF2-40B4-BE49-F238E27FC236}">
                  <a16:creationId xmlns="" xmlns:a16="http://schemas.microsoft.com/office/drawing/2014/main" id="{93876918-C02B-4C41-9AC7-F4C8F327B64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0" name="Group 33">
            <a:extLst>
              <a:ext uri="{FF2B5EF4-FFF2-40B4-BE49-F238E27FC236}">
                <a16:creationId xmlns="" xmlns:a16="http://schemas.microsoft.com/office/drawing/2014/main" id="{DA537F8E-3D0C-4E9D-9558-CD83424FB14C}"/>
              </a:ext>
            </a:extLst>
          </p:cNvPr>
          <p:cNvGrpSpPr>
            <a:grpSpLocks/>
          </p:cNvGrpSpPr>
          <p:nvPr/>
        </p:nvGrpSpPr>
        <p:grpSpPr bwMode="auto">
          <a:xfrm>
            <a:off x="685800" y="5407492"/>
            <a:ext cx="7543800" cy="476250"/>
            <a:chOff x="762000" y="1905000"/>
            <a:chExt cx="7543800" cy="475488"/>
          </a:xfrm>
        </p:grpSpPr>
        <p:sp>
          <p:nvSpPr>
            <p:cNvPr id="51" name="Text Box 12">
              <a:extLst>
                <a:ext uri="{FF2B5EF4-FFF2-40B4-BE49-F238E27FC236}">
                  <a16:creationId xmlns="" xmlns:a16="http://schemas.microsoft.com/office/drawing/2014/main" id="{0D15675D-D7FC-4CF3-A7BC-E370448EBA6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latin typeface="Tahoma" pitchFamily="34" charset="0"/>
                  <a:cs typeface="Tahoma" pitchFamily="34" charset="0"/>
                </a:rPr>
                <a:t>Tổng kết bài học</a:t>
              </a:r>
            </a:p>
          </p:txBody>
        </p:sp>
        <p:grpSp>
          <p:nvGrpSpPr>
            <p:cNvPr id="52" name="Group 35">
              <a:extLst>
                <a:ext uri="{FF2B5EF4-FFF2-40B4-BE49-F238E27FC236}">
                  <a16:creationId xmlns="" xmlns:a16="http://schemas.microsoft.com/office/drawing/2014/main" id="{F206C097-BEDC-4566-BB44-C045232FDA52}"/>
                </a:ext>
              </a:extLst>
            </p:cNvPr>
            <p:cNvGrpSpPr>
              <a:grpSpLocks/>
            </p:cNvGrpSpPr>
            <p:nvPr/>
          </p:nvGrpSpPr>
          <p:grpSpPr bwMode="auto">
            <a:xfrm>
              <a:off x="762000" y="1905000"/>
              <a:ext cx="548640" cy="475488"/>
              <a:chOff x="1110" y="2656"/>
              <a:chExt cx="1549" cy="1351"/>
            </a:xfrm>
          </p:grpSpPr>
          <p:sp>
            <p:nvSpPr>
              <p:cNvPr id="54" name="AutoShape 4">
                <a:extLst>
                  <a:ext uri="{FF2B5EF4-FFF2-40B4-BE49-F238E27FC236}">
                    <a16:creationId xmlns="" xmlns:a16="http://schemas.microsoft.com/office/drawing/2014/main" id="{4BC35FEF-433D-4FFC-800D-3C355230ABD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5" name="AutoShape 5">
                <a:extLst>
                  <a:ext uri="{FF2B5EF4-FFF2-40B4-BE49-F238E27FC236}">
                    <a16:creationId xmlns="" xmlns:a16="http://schemas.microsoft.com/office/drawing/2014/main" id="{58A8DAD8-822C-43EC-913D-3B971674387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56" name="AutoShape 6">
                <a:extLst>
                  <a:ext uri="{FF2B5EF4-FFF2-40B4-BE49-F238E27FC236}">
                    <a16:creationId xmlns="" xmlns:a16="http://schemas.microsoft.com/office/drawing/2014/main" id="{A3A2B1F7-F874-4A34-9B1D-4B44696889BF}"/>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7</a:t>
                </a:r>
              </a:p>
            </p:txBody>
          </p:sp>
        </p:grpSp>
        <p:sp>
          <p:nvSpPr>
            <p:cNvPr id="53" name="Line 11">
              <a:extLst>
                <a:ext uri="{FF2B5EF4-FFF2-40B4-BE49-F238E27FC236}">
                  <a16:creationId xmlns="" xmlns:a16="http://schemas.microsoft.com/office/drawing/2014/main" id="{3FD0150E-F2C6-4ADE-B69C-FE6855BBE5D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3744127998"/>
      </p:ext>
    </p:extLst>
  </p:cSld>
  <p:clrMapOvr>
    <a:masterClrMapping/>
  </p:clrMapOvr>
  <p:transition spd="slow">
    <p:randomBar dir="ver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48CE38E3-ED5A-426F-8DF4-5678BCC67C5C}"/>
              </a:ext>
            </a:extLst>
          </p:cNvPr>
          <p:cNvSpPr>
            <a:spLocks noGrp="1"/>
          </p:cNvSpPr>
          <p:nvPr>
            <p:ph type="title"/>
          </p:nvPr>
        </p:nvSpPr>
        <p:spPr/>
        <p:txBody>
          <a:bodyPr/>
          <a:lstStyle/>
          <a:p>
            <a:r>
              <a:rPr lang="en-US"/>
              <a:t>6. Trắc nghiệm kiến thức</a:t>
            </a:r>
          </a:p>
        </p:txBody>
      </p:sp>
      <p:sp>
        <p:nvSpPr>
          <p:cNvPr id="3" name="Date Placeholder 2">
            <a:extLst>
              <a:ext uri="{FF2B5EF4-FFF2-40B4-BE49-F238E27FC236}">
                <a16:creationId xmlns="" xmlns:a16="http://schemas.microsoft.com/office/drawing/2014/main" id="{1F12971B-1F7D-4DBD-8540-3D7700BFF2D6}"/>
              </a:ext>
            </a:extLst>
          </p:cNvPr>
          <p:cNvSpPr>
            <a:spLocks noGrp="1"/>
          </p:cNvSpPr>
          <p:nvPr>
            <p:ph type="dt" sz="half" idx="10"/>
          </p:nvPr>
        </p:nvSpPr>
        <p:spPr/>
        <p:txBody>
          <a:bodyPr/>
          <a:lstStyle/>
          <a:p>
            <a:fld id="{FCDA7CFE-D3F1-4D05-B272-66AF912AE536}" type="datetime1">
              <a:rPr lang="en-US" smtClean="0"/>
              <a:t>2/15/2023</a:t>
            </a:fld>
            <a:endParaRPr lang="en-US"/>
          </a:p>
        </p:txBody>
      </p:sp>
      <p:sp>
        <p:nvSpPr>
          <p:cNvPr id="4" name="Footer Placeholder 3">
            <a:extLst>
              <a:ext uri="{FF2B5EF4-FFF2-40B4-BE49-F238E27FC236}">
                <a16:creationId xmlns="" xmlns:a16="http://schemas.microsoft.com/office/drawing/2014/main" id="{C71A45FD-112E-4BE7-8B35-F07726147CA5}"/>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 xmlns:a16="http://schemas.microsoft.com/office/drawing/2014/main" id="{CD3E4D92-7B15-4660-B263-43AF3363FD41}"/>
              </a:ext>
            </a:extLst>
          </p:cNvPr>
          <p:cNvSpPr>
            <a:spLocks noGrp="1"/>
          </p:cNvSpPr>
          <p:nvPr>
            <p:ph type="sldNum" sz="quarter" idx="12"/>
          </p:nvPr>
        </p:nvSpPr>
        <p:spPr/>
        <p:txBody>
          <a:bodyPr/>
          <a:lstStyle/>
          <a:p>
            <a:fld id="{F4E32468-D4D3-45A6-A508-7622D5375F4E}" type="slidenum">
              <a:rPr lang="en-US" smtClean="0"/>
              <a:pPr/>
              <a:t>64</a:t>
            </a:fld>
            <a:endParaRPr lang="en-US"/>
          </a:p>
        </p:txBody>
      </p:sp>
      <p:grpSp>
        <p:nvGrpSpPr>
          <p:cNvPr id="8" name="Group 7">
            <a:extLst>
              <a:ext uri="{FF2B5EF4-FFF2-40B4-BE49-F238E27FC236}">
                <a16:creationId xmlns="" xmlns:a16="http://schemas.microsoft.com/office/drawing/2014/main" id="{63062289-5BC8-423A-BA47-E8548843BF79}"/>
              </a:ext>
            </a:extLst>
          </p:cNvPr>
          <p:cNvGrpSpPr/>
          <p:nvPr/>
        </p:nvGrpSpPr>
        <p:grpSpPr>
          <a:xfrm>
            <a:off x="445742" y="1009219"/>
            <a:ext cx="8300998" cy="1537759"/>
            <a:chOff x="843002" y="976841"/>
            <a:chExt cx="8300998" cy="1537759"/>
          </a:xfrm>
        </p:grpSpPr>
        <p:sp>
          <p:nvSpPr>
            <p:cNvPr id="9" name="Rectangle: Rounded Corners 8">
              <a:extLst>
                <a:ext uri="{FF2B5EF4-FFF2-40B4-BE49-F238E27FC236}">
                  <a16:creationId xmlns="" xmlns:a16="http://schemas.microsoft.com/office/drawing/2014/main" id="{36681E5B-12CD-48EE-B492-5FE7D8481E3F}"/>
                </a:ext>
              </a:extLst>
            </p:cNvPr>
            <p:cNvSpPr/>
            <p:nvPr/>
          </p:nvSpPr>
          <p:spPr>
            <a:xfrm>
              <a:off x="843002" y="1447800"/>
              <a:ext cx="8300998" cy="1066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Arial" panose="020B0604020202020204" pitchFamily="34" charset="0"/>
                  <a:cs typeface="Arial" panose="020B0604020202020204" pitchFamily="34" charset="0"/>
                </a:rPr>
                <a:t>Đâu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hàm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thống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kê</a:t>
              </a:r>
              <a:r>
                <a:rPr lang="en-US" sz="2400" dirty="0">
                  <a:latin typeface="Arial" panose="020B0604020202020204" pitchFamily="34" charset="0"/>
                  <a:cs typeface="Arial" panose="020B0604020202020204" pitchFamily="34" charset="0"/>
                </a:rPr>
                <a:t>?</a:t>
              </a:r>
            </a:p>
          </p:txBody>
        </p:sp>
        <p:sp>
          <p:nvSpPr>
            <p:cNvPr id="10" name="Rectangle: Rounded Corners 9">
              <a:extLst>
                <a:ext uri="{FF2B5EF4-FFF2-40B4-BE49-F238E27FC236}">
                  <a16:creationId xmlns="" xmlns:a16="http://schemas.microsoft.com/office/drawing/2014/main" id="{BE2AA2B9-DC16-4080-A47D-96BD3432B832}"/>
                </a:ext>
              </a:extLst>
            </p:cNvPr>
            <p:cNvSpPr/>
            <p:nvPr/>
          </p:nvSpPr>
          <p:spPr>
            <a:xfrm>
              <a:off x="1371600" y="976841"/>
              <a:ext cx="14478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a:latin typeface="Arial" panose="020B0604020202020204" pitchFamily="34" charset="0"/>
                  <a:cs typeface="Arial" panose="020B0604020202020204" pitchFamily="34" charset="0"/>
                </a:rPr>
                <a:t>Câu 1</a:t>
              </a:r>
            </a:p>
          </p:txBody>
        </p:sp>
      </p:grpSp>
      <p:grpSp>
        <p:nvGrpSpPr>
          <p:cNvPr id="11" name="Group 10">
            <a:extLst>
              <a:ext uri="{FF2B5EF4-FFF2-40B4-BE49-F238E27FC236}">
                <a16:creationId xmlns="" xmlns:a16="http://schemas.microsoft.com/office/drawing/2014/main" id="{FE891F8F-E450-4BC8-9FDF-606387D46B51}"/>
              </a:ext>
            </a:extLst>
          </p:cNvPr>
          <p:cNvGrpSpPr/>
          <p:nvPr/>
        </p:nvGrpSpPr>
        <p:grpSpPr>
          <a:xfrm>
            <a:off x="820880" y="2864074"/>
            <a:ext cx="7524363" cy="2165126"/>
            <a:chOff x="820880" y="2864074"/>
            <a:chExt cx="7524363" cy="2165126"/>
          </a:xfrm>
        </p:grpSpPr>
        <p:sp>
          <p:nvSpPr>
            <p:cNvPr id="12" name="TextBox 11">
              <a:extLst>
                <a:ext uri="{FF2B5EF4-FFF2-40B4-BE49-F238E27FC236}">
                  <a16:creationId xmlns="" xmlns:a16="http://schemas.microsoft.com/office/drawing/2014/main" id="{4A000225-DAC3-46AC-A169-7B2ED540B94C}"/>
                </a:ext>
              </a:extLst>
            </p:cNvPr>
            <p:cNvSpPr txBox="1"/>
            <p:nvPr/>
          </p:nvSpPr>
          <p:spPr>
            <a:xfrm>
              <a:off x="820880" y="286407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A. 	SUM</a:t>
              </a:r>
            </a:p>
          </p:txBody>
        </p:sp>
        <p:sp>
          <p:nvSpPr>
            <p:cNvPr id="13" name="TextBox 12">
              <a:extLst>
                <a:ext uri="{FF2B5EF4-FFF2-40B4-BE49-F238E27FC236}">
                  <a16:creationId xmlns="" xmlns:a16="http://schemas.microsoft.com/office/drawing/2014/main" id="{0B40994A-A9D2-4188-8BB9-FD9E5920EB3D}"/>
                </a:ext>
              </a:extLst>
            </p:cNvPr>
            <p:cNvSpPr txBox="1"/>
            <p:nvPr/>
          </p:nvSpPr>
          <p:spPr>
            <a:xfrm>
              <a:off x="843003" y="3408918"/>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B. 	MAX</a:t>
              </a:r>
            </a:p>
          </p:txBody>
        </p:sp>
        <p:sp>
          <p:nvSpPr>
            <p:cNvPr id="14" name="TextBox 13">
              <a:extLst>
                <a:ext uri="{FF2B5EF4-FFF2-40B4-BE49-F238E27FC236}">
                  <a16:creationId xmlns="" xmlns:a16="http://schemas.microsoft.com/office/drawing/2014/main" id="{69388DE8-3370-43A6-BA2E-F90EC9FE5F77}"/>
                </a:ext>
              </a:extLst>
            </p:cNvPr>
            <p:cNvSpPr txBox="1"/>
            <p:nvPr/>
          </p:nvSpPr>
          <p:spPr>
            <a:xfrm>
              <a:off x="843003" y="3953762"/>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C. 	RANK</a:t>
              </a:r>
            </a:p>
          </p:txBody>
        </p:sp>
        <p:sp>
          <p:nvSpPr>
            <p:cNvPr id="15" name="TextBox 14">
              <a:extLst>
                <a:ext uri="{FF2B5EF4-FFF2-40B4-BE49-F238E27FC236}">
                  <a16:creationId xmlns="" xmlns:a16="http://schemas.microsoft.com/office/drawing/2014/main" id="{2D3106DC-CEB4-4AA4-B395-442A3F14BFC6}"/>
                </a:ext>
              </a:extLst>
            </p:cNvPr>
            <p:cNvSpPr txBox="1"/>
            <p:nvPr/>
          </p:nvSpPr>
          <p:spPr>
            <a:xfrm>
              <a:off x="843003" y="4505980"/>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D. 	MIN</a:t>
              </a:r>
            </a:p>
          </p:txBody>
        </p:sp>
      </p:grpSp>
      <p:grpSp>
        <p:nvGrpSpPr>
          <p:cNvPr id="16" name="Group 15">
            <a:extLst>
              <a:ext uri="{FF2B5EF4-FFF2-40B4-BE49-F238E27FC236}">
                <a16:creationId xmlns="" xmlns:a16="http://schemas.microsoft.com/office/drawing/2014/main" id="{43B0C68D-9D71-4811-887E-37BDD43CC307}"/>
              </a:ext>
            </a:extLst>
          </p:cNvPr>
          <p:cNvGrpSpPr/>
          <p:nvPr/>
        </p:nvGrpSpPr>
        <p:grpSpPr>
          <a:xfrm>
            <a:off x="-2971800" y="5486400"/>
            <a:ext cx="2819400" cy="766914"/>
            <a:chOff x="3055373" y="5523273"/>
            <a:chExt cx="2819400" cy="766914"/>
          </a:xfrm>
        </p:grpSpPr>
        <p:sp>
          <p:nvSpPr>
            <p:cNvPr id="17" name="Rectangle 16">
              <a:extLst>
                <a:ext uri="{FF2B5EF4-FFF2-40B4-BE49-F238E27FC236}">
                  <a16:creationId xmlns="" xmlns:a16="http://schemas.microsoft.com/office/drawing/2014/main" id="{E3D03458-74F5-4DAB-BEDC-208095A9B20A}"/>
                </a:ext>
              </a:extLst>
            </p:cNvPr>
            <p:cNvSpPr/>
            <p:nvPr/>
          </p:nvSpPr>
          <p:spPr>
            <a:xfrm>
              <a:off x="3055373" y="5523273"/>
              <a:ext cx="1905000" cy="757083"/>
            </a:xfrm>
            <a:prstGeom prst="rect">
              <a:avLst/>
            </a:prstGeom>
            <a:ln w="38100">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ĐÁP ÁN</a:t>
              </a:r>
            </a:p>
          </p:txBody>
        </p:sp>
        <p:sp>
          <p:nvSpPr>
            <p:cNvPr id="18" name="Rectangle 17">
              <a:extLst>
                <a:ext uri="{FF2B5EF4-FFF2-40B4-BE49-F238E27FC236}">
                  <a16:creationId xmlns="" xmlns:a16="http://schemas.microsoft.com/office/drawing/2014/main" id="{76BEBE0B-CC44-4483-807C-57364645D323}"/>
                </a:ext>
              </a:extLst>
            </p:cNvPr>
            <p:cNvSpPr/>
            <p:nvPr/>
          </p:nvSpPr>
          <p:spPr>
            <a:xfrm>
              <a:off x="4953000" y="5523273"/>
              <a:ext cx="921773" cy="766914"/>
            </a:xfrm>
            <a:prstGeom prst="rect">
              <a:avLst/>
            </a:prstGeom>
            <a:ln w="381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a:latin typeface="Arial" panose="020B0604020202020204" pitchFamily="34" charset="0"/>
                  <a:cs typeface="Arial" panose="020B0604020202020204" pitchFamily="34" charset="0"/>
                </a:rPr>
                <a:t>C</a:t>
              </a:r>
            </a:p>
          </p:txBody>
        </p:sp>
      </p:grpSp>
    </p:spTree>
    <p:extLst>
      <p:ext uri="{BB962C8B-B14F-4D97-AF65-F5344CB8AC3E}">
        <p14:creationId xmlns:p14="http://schemas.microsoft.com/office/powerpoint/2010/main" val="273288414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33333E-6 2.96296E-6 L 0.67083 -0.00301 " pathEditMode="relative" rAng="0" ptsTypes="AA">
                                      <p:cBhvr>
                                        <p:cTn id="6" dur="2000" fill="hold"/>
                                        <p:tgtEl>
                                          <p:spTgt spid="16"/>
                                        </p:tgtEl>
                                        <p:attrNameLst>
                                          <p:attrName>ppt_x</p:attrName>
                                          <p:attrName>ppt_y</p:attrName>
                                        </p:attrNameLst>
                                      </p:cBhvr>
                                      <p:rCtr x="33542"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48CE38E3-ED5A-426F-8DF4-5678BCC67C5C}"/>
              </a:ext>
            </a:extLst>
          </p:cNvPr>
          <p:cNvSpPr>
            <a:spLocks noGrp="1"/>
          </p:cNvSpPr>
          <p:nvPr>
            <p:ph type="title"/>
          </p:nvPr>
        </p:nvSpPr>
        <p:spPr/>
        <p:txBody>
          <a:bodyPr/>
          <a:lstStyle/>
          <a:p>
            <a:r>
              <a:rPr lang="en-US"/>
              <a:t>6. Trắc nghiệm kiến thức</a:t>
            </a:r>
          </a:p>
        </p:txBody>
      </p:sp>
      <p:sp>
        <p:nvSpPr>
          <p:cNvPr id="3" name="Date Placeholder 2">
            <a:extLst>
              <a:ext uri="{FF2B5EF4-FFF2-40B4-BE49-F238E27FC236}">
                <a16:creationId xmlns="" xmlns:a16="http://schemas.microsoft.com/office/drawing/2014/main" id="{1F12971B-1F7D-4DBD-8540-3D7700BFF2D6}"/>
              </a:ext>
            </a:extLst>
          </p:cNvPr>
          <p:cNvSpPr>
            <a:spLocks noGrp="1"/>
          </p:cNvSpPr>
          <p:nvPr>
            <p:ph type="dt" sz="half" idx="10"/>
          </p:nvPr>
        </p:nvSpPr>
        <p:spPr/>
        <p:txBody>
          <a:bodyPr/>
          <a:lstStyle/>
          <a:p>
            <a:fld id="{FCDA7CFE-D3F1-4D05-B272-66AF912AE536}" type="datetime1">
              <a:rPr lang="en-US" smtClean="0"/>
              <a:t>2/15/2023</a:t>
            </a:fld>
            <a:endParaRPr lang="en-US"/>
          </a:p>
        </p:txBody>
      </p:sp>
      <p:sp>
        <p:nvSpPr>
          <p:cNvPr id="4" name="Footer Placeholder 3">
            <a:extLst>
              <a:ext uri="{FF2B5EF4-FFF2-40B4-BE49-F238E27FC236}">
                <a16:creationId xmlns="" xmlns:a16="http://schemas.microsoft.com/office/drawing/2014/main" id="{C71A45FD-112E-4BE7-8B35-F07726147CA5}"/>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 xmlns:a16="http://schemas.microsoft.com/office/drawing/2014/main" id="{CD3E4D92-7B15-4660-B263-43AF3363FD41}"/>
              </a:ext>
            </a:extLst>
          </p:cNvPr>
          <p:cNvSpPr>
            <a:spLocks noGrp="1"/>
          </p:cNvSpPr>
          <p:nvPr>
            <p:ph type="sldNum" sz="quarter" idx="12"/>
          </p:nvPr>
        </p:nvSpPr>
        <p:spPr/>
        <p:txBody>
          <a:bodyPr/>
          <a:lstStyle/>
          <a:p>
            <a:fld id="{F4E32468-D4D3-45A6-A508-7622D5375F4E}" type="slidenum">
              <a:rPr lang="en-US" smtClean="0"/>
              <a:pPr/>
              <a:t>65</a:t>
            </a:fld>
            <a:endParaRPr lang="en-US"/>
          </a:p>
        </p:txBody>
      </p:sp>
      <p:grpSp>
        <p:nvGrpSpPr>
          <p:cNvPr id="8" name="Group 7">
            <a:extLst>
              <a:ext uri="{FF2B5EF4-FFF2-40B4-BE49-F238E27FC236}">
                <a16:creationId xmlns="" xmlns:a16="http://schemas.microsoft.com/office/drawing/2014/main" id="{63062289-5BC8-423A-BA47-E8548843BF79}"/>
              </a:ext>
            </a:extLst>
          </p:cNvPr>
          <p:cNvGrpSpPr/>
          <p:nvPr/>
        </p:nvGrpSpPr>
        <p:grpSpPr>
          <a:xfrm>
            <a:off x="445742" y="1009219"/>
            <a:ext cx="8300998" cy="1537759"/>
            <a:chOff x="843002" y="976841"/>
            <a:chExt cx="8300998" cy="1537759"/>
          </a:xfrm>
        </p:grpSpPr>
        <p:sp>
          <p:nvSpPr>
            <p:cNvPr id="9" name="Rectangle: Rounded Corners 8">
              <a:extLst>
                <a:ext uri="{FF2B5EF4-FFF2-40B4-BE49-F238E27FC236}">
                  <a16:creationId xmlns="" xmlns:a16="http://schemas.microsoft.com/office/drawing/2014/main" id="{36681E5B-12CD-48EE-B492-5FE7D8481E3F}"/>
                </a:ext>
              </a:extLst>
            </p:cNvPr>
            <p:cNvSpPr/>
            <p:nvPr/>
          </p:nvSpPr>
          <p:spPr>
            <a:xfrm>
              <a:off x="843002" y="1447800"/>
              <a:ext cx="8300998" cy="1066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Arial" panose="020B0604020202020204" pitchFamily="34" charset="0"/>
                  <a:cs typeface="Arial" panose="020B0604020202020204" pitchFamily="34" charset="0"/>
                </a:rPr>
                <a:t>Để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lấy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về</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số</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lượng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sinh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viên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bảng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sinh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viên</a:t>
              </a:r>
              <a:r>
                <a:rPr lang="en-US" sz="2400" dirty="0">
                  <a:latin typeface="Arial" panose="020B0604020202020204" pitchFamily="34" charset="0"/>
                  <a:cs typeface="Arial" panose="020B0604020202020204" pitchFamily="34" charset="0"/>
                </a:rPr>
                <a:t> ta </a:t>
              </a:r>
              <a:r>
                <a:rPr lang="en-US" sz="2400" dirty="0" err="1">
                  <a:latin typeface="Arial" panose="020B0604020202020204" pitchFamily="34" charset="0"/>
                  <a:cs typeface="Arial" panose="020B0604020202020204" pitchFamily="34" charset="0"/>
                </a:rPr>
                <a:t>sử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hàm</a:t>
              </a:r>
              <a:endParaRPr lang="en-US" sz="2400" dirty="0">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 xmlns:a16="http://schemas.microsoft.com/office/drawing/2014/main" id="{BE2AA2B9-DC16-4080-A47D-96BD3432B832}"/>
                </a:ext>
              </a:extLst>
            </p:cNvPr>
            <p:cNvSpPr/>
            <p:nvPr/>
          </p:nvSpPr>
          <p:spPr>
            <a:xfrm>
              <a:off x="1371600" y="976841"/>
              <a:ext cx="14478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a:latin typeface="Arial" panose="020B0604020202020204" pitchFamily="34" charset="0"/>
                  <a:cs typeface="Arial" panose="020B0604020202020204" pitchFamily="34" charset="0"/>
                </a:rPr>
                <a:t>Câu 2</a:t>
              </a:r>
            </a:p>
          </p:txBody>
        </p:sp>
      </p:grpSp>
      <p:grpSp>
        <p:nvGrpSpPr>
          <p:cNvPr id="11" name="Group 10">
            <a:extLst>
              <a:ext uri="{FF2B5EF4-FFF2-40B4-BE49-F238E27FC236}">
                <a16:creationId xmlns="" xmlns:a16="http://schemas.microsoft.com/office/drawing/2014/main" id="{FE891F8F-E450-4BC8-9FDF-606387D46B51}"/>
              </a:ext>
            </a:extLst>
          </p:cNvPr>
          <p:cNvGrpSpPr/>
          <p:nvPr/>
        </p:nvGrpSpPr>
        <p:grpSpPr>
          <a:xfrm>
            <a:off x="820880" y="2864074"/>
            <a:ext cx="7524363" cy="2165126"/>
            <a:chOff x="820880" y="2864074"/>
            <a:chExt cx="7524363" cy="2165126"/>
          </a:xfrm>
        </p:grpSpPr>
        <p:sp>
          <p:nvSpPr>
            <p:cNvPr id="12" name="TextBox 11">
              <a:extLst>
                <a:ext uri="{FF2B5EF4-FFF2-40B4-BE49-F238E27FC236}">
                  <a16:creationId xmlns="" xmlns:a16="http://schemas.microsoft.com/office/drawing/2014/main" id="{4A000225-DAC3-46AC-A169-7B2ED540B94C}"/>
                </a:ext>
              </a:extLst>
            </p:cNvPr>
            <p:cNvSpPr txBox="1"/>
            <p:nvPr/>
          </p:nvSpPr>
          <p:spPr>
            <a:xfrm>
              <a:off x="820880" y="286407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A. 	COUNT</a:t>
              </a:r>
            </a:p>
          </p:txBody>
        </p:sp>
        <p:sp>
          <p:nvSpPr>
            <p:cNvPr id="13" name="TextBox 12">
              <a:extLst>
                <a:ext uri="{FF2B5EF4-FFF2-40B4-BE49-F238E27FC236}">
                  <a16:creationId xmlns="" xmlns:a16="http://schemas.microsoft.com/office/drawing/2014/main" id="{0B40994A-A9D2-4188-8BB9-FD9E5920EB3D}"/>
                </a:ext>
              </a:extLst>
            </p:cNvPr>
            <p:cNvSpPr txBox="1"/>
            <p:nvPr/>
          </p:nvSpPr>
          <p:spPr>
            <a:xfrm>
              <a:off x="843003" y="3408918"/>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B. 	COUNTIF</a:t>
              </a:r>
            </a:p>
          </p:txBody>
        </p:sp>
        <p:sp>
          <p:nvSpPr>
            <p:cNvPr id="14" name="TextBox 13">
              <a:extLst>
                <a:ext uri="{FF2B5EF4-FFF2-40B4-BE49-F238E27FC236}">
                  <a16:creationId xmlns="" xmlns:a16="http://schemas.microsoft.com/office/drawing/2014/main" id="{69388DE8-3370-43A6-BA2E-F90EC9FE5F77}"/>
                </a:ext>
              </a:extLst>
            </p:cNvPr>
            <p:cNvSpPr txBox="1"/>
            <p:nvPr/>
          </p:nvSpPr>
          <p:spPr>
            <a:xfrm>
              <a:off x="843003" y="3953762"/>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C. 	AVG</a:t>
              </a:r>
            </a:p>
          </p:txBody>
        </p:sp>
        <p:sp>
          <p:nvSpPr>
            <p:cNvPr id="15" name="TextBox 14">
              <a:extLst>
                <a:ext uri="{FF2B5EF4-FFF2-40B4-BE49-F238E27FC236}">
                  <a16:creationId xmlns="" xmlns:a16="http://schemas.microsoft.com/office/drawing/2014/main" id="{2D3106DC-CEB4-4AA4-B395-442A3F14BFC6}"/>
                </a:ext>
              </a:extLst>
            </p:cNvPr>
            <p:cNvSpPr txBox="1"/>
            <p:nvPr/>
          </p:nvSpPr>
          <p:spPr>
            <a:xfrm>
              <a:off x="843003" y="4505980"/>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D. 	SUM</a:t>
              </a:r>
            </a:p>
          </p:txBody>
        </p:sp>
      </p:grpSp>
      <p:grpSp>
        <p:nvGrpSpPr>
          <p:cNvPr id="16" name="Group 15">
            <a:extLst>
              <a:ext uri="{FF2B5EF4-FFF2-40B4-BE49-F238E27FC236}">
                <a16:creationId xmlns="" xmlns:a16="http://schemas.microsoft.com/office/drawing/2014/main" id="{43B0C68D-9D71-4811-887E-37BDD43CC307}"/>
              </a:ext>
            </a:extLst>
          </p:cNvPr>
          <p:cNvGrpSpPr/>
          <p:nvPr/>
        </p:nvGrpSpPr>
        <p:grpSpPr>
          <a:xfrm>
            <a:off x="-2971800" y="5486400"/>
            <a:ext cx="2819400" cy="766914"/>
            <a:chOff x="3055373" y="5523273"/>
            <a:chExt cx="2819400" cy="766914"/>
          </a:xfrm>
        </p:grpSpPr>
        <p:sp>
          <p:nvSpPr>
            <p:cNvPr id="17" name="Rectangle 16">
              <a:extLst>
                <a:ext uri="{FF2B5EF4-FFF2-40B4-BE49-F238E27FC236}">
                  <a16:creationId xmlns="" xmlns:a16="http://schemas.microsoft.com/office/drawing/2014/main" id="{E3D03458-74F5-4DAB-BEDC-208095A9B20A}"/>
                </a:ext>
              </a:extLst>
            </p:cNvPr>
            <p:cNvSpPr/>
            <p:nvPr/>
          </p:nvSpPr>
          <p:spPr>
            <a:xfrm>
              <a:off x="3055373" y="5523273"/>
              <a:ext cx="1905000" cy="757083"/>
            </a:xfrm>
            <a:prstGeom prst="rect">
              <a:avLst/>
            </a:prstGeom>
            <a:ln w="38100">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ĐÁP ÁN</a:t>
              </a:r>
            </a:p>
          </p:txBody>
        </p:sp>
        <p:sp>
          <p:nvSpPr>
            <p:cNvPr id="18" name="Rectangle 17">
              <a:extLst>
                <a:ext uri="{FF2B5EF4-FFF2-40B4-BE49-F238E27FC236}">
                  <a16:creationId xmlns="" xmlns:a16="http://schemas.microsoft.com/office/drawing/2014/main" id="{76BEBE0B-CC44-4483-807C-57364645D323}"/>
                </a:ext>
              </a:extLst>
            </p:cNvPr>
            <p:cNvSpPr/>
            <p:nvPr/>
          </p:nvSpPr>
          <p:spPr>
            <a:xfrm>
              <a:off x="4953000" y="5523273"/>
              <a:ext cx="921773" cy="766914"/>
            </a:xfrm>
            <a:prstGeom prst="rect">
              <a:avLst/>
            </a:prstGeom>
            <a:ln w="381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a:latin typeface="Arial" panose="020B0604020202020204" pitchFamily="34" charset="0"/>
                  <a:cs typeface="Arial" panose="020B0604020202020204" pitchFamily="34" charset="0"/>
                </a:rPr>
                <a:t>A</a:t>
              </a:r>
            </a:p>
          </p:txBody>
        </p:sp>
      </p:grpSp>
    </p:spTree>
    <p:extLst>
      <p:ext uri="{BB962C8B-B14F-4D97-AF65-F5344CB8AC3E}">
        <p14:creationId xmlns:p14="http://schemas.microsoft.com/office/powerpoint/2010/main" val="188860911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33333E-6 2.96296E-6 L 0.67083 -0.00301 " pathEditMode="relative" rAng="0" ptsTypes="AA">
                                      <p:cBhvr>
                                        <p:cTn id="6" dur="2000" fill="hold"/>
                                        <p:tgtEl>
                                          <p:spTgt spid="16"/>
                                        </p:tgtEl>
                                        <p:attrNameLst>
                                          <p:attrName>ppt_x</p:attrName>
                                          <p:attrName>ppt_y</p:attrName>
                                        </p:attrNameLst>
                                      </p:cBhvr>
                                      <p:rCtr x="33542"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48CE38E3-ED5A-426F-8DF4-5678BCC67C5C}"/>
              </a:ext>
            </a:extLst>
          </p:cNvPr>
          <p:cNvSpPr>
            <a:spLocks noGrp="1"/>
          </p:cNvSpPr>
          <p:nvPr>
            <p:ph type="title"/>
          </p:nvPr>
        </p:nvSpPr>
        <p:spPr/>
        <p:txBody>
          <a:bodyPr/>
          <a:lstStyle/>
          <a:p>
            <a:r>
              <a:rPr lang="en-US"/>
              <a:t>6. Trắc nghiệm kiến thức</a:t>
            </a:r>
          </a:p>
        </p:txBody>
      </p:sp>
      <p:sp>
        <p:nvSpPr>
          <p:cNvPr id="3" name="Date Placeholder 2">
            <a:extLst>
              <a:ext uri="{FF2B5EF4-FFF2-40B4-BE49-F238E27FC236}">
                <a16:creationId xmlns="" xmlns:a16="http://schemas.microsoft.com/office/drawing/2014/main" id="{1F12971B-1F7D-4DBD-8540-3D7700BFF2D6}"/>
              </a:ext>
            </a:extLst>
          </p:cNvPr>
          <p:cNvSpPr>
            <a:spLocks noGrp="1"/>
          </p:cNvSpPr>
          <p:nvPr>
            <p:ph type="dt" sz="half" idx="10"/>
          </p:nvPr>
        </p:nvSpPr>
        <p:spPr/>
        <p:txBody>
          <a:bodyPr/>
          <a:lstStyle/>
          <a:p>
            <a:fld id="{FCDA7CFE-D3F1-4D05-B272-66AF912AE536}" type="datetime1">
              <a:rPr lang="en-US" smtClean="0"/>
              <a:t>2/15/2023</a:t>
            </a:fld>
            <a:endParaRPr lang="en-US"/>
          </a:p>
        </p:txBody>
      </p:sp>
      <p:sp>
        <p:nvSpPr>
          <p:cNvPr id="4" name="Footer Placeholder 3">
            <a:extLst>
              <a:ext uri="{FF2B5EF4-FFF2-40B4-BE49-F238E27FC236}">
                <a16:creationId xmlns="" xmlns:a16="http://schemas.microsoft.com/office/drawing/2014/main" id="{C71A45FD-112E-4BE7-8B35-F07726147CA5}"/>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 xmlns:a16="http://schemas.microsoft.com/office/drawing/2014/main" id="{CD3E4D92-7B15-4660-B263-43AF3363FD41}"/>
              </a:ext>
            </a:extLst>
          </p:cNvPr>
          <p:cNvSpPr>
            <a:spLocks noGrp="1"/>
          </p:cNvSpPr>
          <p:nvPr>
            <p:ph type="sldNum" sz="quarter" idx="12"/>
          </p:nvPr>
        </p:nvSpPr>
        <p:spPr/>
        <p:txBody>
          <a:bodyPr/>
          <a:lstStyle/>
          <a:p>
            <a:fld id="{F4E32468-D4D3-45A6-A508-7622D5375F4E}" type="slidenum">
              <a:rPr lang="en-US" smtClean="0"/>
              <a:pPr/>
              <a:t>66</a:t>
            </a:fld>
            <a:endParaRPr lang="en-US"/>
          </a:p>
        </p:txBody>
      </p:sp>
      <p:grpSp>
        <p:nvGrpSpPr>
          <p:cNvPr id="8" name="Group 7">
            <a:extLst>
              <a:ext uri="{FF2B5EF4-FFF2-40B4-BE49-F238E27FC236}">
                <a16:creationId xmlns="" xmlns:a16="http://schemas.microsoft.com/office/drawing/2014/main" id="{63062289-5BC8-423A-BA47-E8548843BF79}"/>
              </a:ext>
            </a:extLst>
          </p:cNvPr>
          <p:cNvGrpSpPr/>
          <p:nvPr/>
        </p:nvGrpSpPr>
        <p:grpSpPr>
          <a:xfrm>
            <a:off x="445742" y="1009219"/>
            <a:ext cx="8300998" cy="1537759"/>
            <a:chOff x="843002" y="976841"/>
            <a:chExt cx="8300998" cy="1537759"/>
          </a:xfrm>
        </p:grpSpPr>
        <p:sp>
          <p:nvSpPr>
            <p:cNvPr id="9" name="Rectangle: Rounded Corners 8">
              <a:extLst>
                <a:ext uri="{FF2B5EF4-FFF2-40B4-BE49-F238E27FC236}">
                  <a16:creationId xmlns="" xmlns:a16="http://schemas.microsoft.com/office/drawing/2014/main" id="{36681E5B-12CD-48EE-B492-5FE7D8481E3F}"/>
                </a:ext>
              </a:extLst>
            </p:cNvPr>
            <p:cNvSpPr/>
            <p:nvPr/>
          </p:nvSpPr>
          <p:spPr>
            <a:xfrm>
              <a:off x="843002" y="1447800"/>
              <a:ext cx="8300998" cy="1066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Arial" panose="020B0604020202020204" pitchFamily="34" charset="0"/>
                  <a:cs typeface="Arial" panose="020B0604020202020204" pitchFamily="34" charset="0"/>
                </a:rPr>
                <a:t>Hàm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nào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dưới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đây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thay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thế</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chuỗi</a:t>
              </a:r>
              <a:r>
                <a:rPr lang="en-US" sz="2400" dirty="0">
                  <a:latin typeface="Arial" panose="020B0604020202020204" pitchFamily="34" charset="0"/>
                  <a:cs typeface="Arial" panose="020B0604020202020204" pitchFamily="34" charset="0"/>
                </a:rPr>
                <a:t> con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chuỗi</a:t>
              </a:r>
              <a:r>
                <a:rPr lang="en-US" sz="2400" dirty="0">
                  <a:latin typeface="Arial" panose="020B0604020202020204" pitchFamily="34" charset="0"/>
                  <a:cs typeface="Arial" panose="020B0604020202020204" pitchFamily="34" charset="0"/>
                </a:rPr>
                <a:t>?</a:t>
              </a:r>
            </a:p>
          </p:txBody>
        </p:sp>
        <p:sp>
          <p:nvSpPr>
            <p:cNvPr id="10" name="Rectangle: Rounded Corners 9">
              <a:extLst>
                <a:ext uri="{FF2B5EF4-FFF2-40B4-BE49-F238E27FC236}">
                  <a16:creationId xmlns="" xmlns:a16="http://schemas.microsoft.com/office/drawing/2014/main" id="{BE2AA2B9-DC16-4080-A47D-96BD3432B832}"/>
                </a:ext>
              </a:extLst>
            </p:cNvPr>
            <p:cNvSpPr/>
            <p:nvPr/>
          </p:nvSpPr>
          <p:spPr>
            <a:xfrm>
              <a:off x="1371600" y="976841"/>
              <a:ext cx="14478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a:latin typeface="Arial" panose="020B0604020202020204" pitchFamily="34" charset="0"/>
                  <a:cs typeface="Arial" panose="020B0604020202020204" pitchFamily="34" charset="0"/>
                </a:rPr>
                <a:t>Câu 3</a:t>
              </a:r>
            </a:p>
          </p:txBody>
        </p:sp>
      </p:grpSp>
      <p:grpSp>
        <p:nvGrpSpPr>
          <p:cNvPr id="11" name="Group 10">
            <a:extLst>
              <a:ext uri="{FF2B5EF4-FFF2-40B4-BE49-F238E27FC236}">
                <a16:creationId xmlns="" xmlns:a16="http://schemas.microsoft.com/office/drawing/2014/main" id="{FE891F8F-E450-4BC8-9FDF-606387D46B51}"/>
              </a:ext>
            </a:extLst>
          </p:cNvPr>
          <p:cNvGrpSpPr/>
          <p:nvPr/>
        </p:nvGrpSpPr>
        <p:grpSpPr>
          <a:xfrm>
            <a:off x="820880" y="2864074"/>
            <a:ext cx="7524363" cy="2165126"/>
            <a:chOff x="820880" y="2864074"/>
            <a:chExt cx="7524363" cy="2165126"/>
          </a:xfrm>
        </p:grpSpPr>
        <p:sp>
          <p:nvSpPr>
            <p:cNvPr id="12" name="TextBox 11">
              <a:extLst>
                <a:ext uri="{FF2B5EF4-FFF2-40B4-BE49-F238E27FC236}">
                  <a16:creationId xmlns="" xmlns:a16="http://schemas.microsoft.com/office/drawing/2014/main" id="{4A000225-DAC3-46AC-A169-7B2ED540B94C}"/>
                </a:ext>
              </a:extLst>
            </p:cNvPr>
            <p:cNvSpPr txBox="1"/>
            <p:nvPr/>
          </p:nvSpPr>
          <p:spPr>
            <a:xfrm>
              <a:off x="820880" y="286407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A. 	LEFT()</a:t>
              </a:r>
            </a:p>
          </p:txBody>
        </p:sp>
        <p:sp>
          <p:nvSpPr>
            <p:cNvPr id="13" name="TextBox 12">
              <a:extLst>
                <a:ext uri="{FF2B5EF4-FFF2-40B4-BE49-F238E27FC236}">
                  <a16:creationId xmlns="" xmlns:a16="http://schemas.microsoft.com/office/drawing/2014/main" id="{0B40994A-A9D2-4188-8BB9-FD9E5920EB3D}"/>
                </a:ext>
              </a:extLst>
            </p:cNvPr>
            <p:cNvSpPr txBox="1"/>
            <p:nvPr/>
          </p:nvSpPr>
          <p:spPr>
            <a:xfrm>
              <a:off x="843003" y="3408918"/>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B. 	SUBSTRING()</a:t>
              </a:r>
            </a:p>
          </p:txBody>
        </p:sp>
        <p:sp>
          <p:nvSpPr>
            <p:cNvPr id="14" name="TextBox 13">
              <a:extLst>
                <a:ext uri="{FF2B5EF4-FFF2-40B4-BE49-F238E27FC236}">
                  <a16:creationId xmlns="" xmlns:a16="http://schemas.microsoft.com/office/drawing/2014/main" id="{69388DE8-3370-43A6-BA2E-F90EC9FE5F77}"/>
                </a:ext>
              </a:extLst>
            </p:cNvPr>
            <p:cNvSpPr txBox="1"/>
            <p:nvPr/>
          </p:nvSpPr>
          <p:spPr>
            <a:xfrm>
              <a:off x="843003" y="3953762"/>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C. 	REPLACE()</a:t>
              </a:r>
            </a:p>
          </p:txBody>
        </p:sp>
        <p:sp>
          <p:nvSpPr>
            <p:cNvPr id="15" name="TextBox 14">
              <a:extLst>
                <a:ext uri="{FF2B5EF4-FFF2-40B4-BE49-F238E27FC236}">
                  <a16:creationId xmlns="" xmlns:a16="http://schemas.microsoft.com/office/drawing/2014/main" id="{2D3106DC-CEB4-4AA4-B395-442A3F14BFC6}"/>
                </a:ext>
              </a:extLst>
            </p:cNvPr>
            <p:cNvSpPr txBox="1"/>
            <p:nvPr/>
          </p:nvSpPr>
          <p:spPr>
            <a:xfrm>
              <a:off x="843003" y="4505980"/>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D. 	STR()</a:t>
              </a:r>
            </a:p>
          </p:txBody>
        </p:sp>
      </p:grpSp>
      <p:grpSp>
        <p:nvGrpSpPr>
          <p:cNvPr id="16" name="Group 15">
            <a:extLst>
              <a:ext uri="{FF2B5EF4-FFF2-40B4-BE49-F238E27FC236}">
                <a16:creationId xmlns="" xmlns:a16="http://schemas.microsoft.com/office/drawing/2014/main" id="{43B0C68D-9D71-4811-887E-37BDD43CC307}"/>
              </a:ext>
            </a:extLst>
          </p:cNvPr>
          <p:cNvGrpSpPr/>
          <p:nvPr/>
        </p:nvGrpSpPr>
        <p:grpSpPr>
          <a:xfrm>
            <a:off x="-2971800" y="5486400"/>
            <a:ext cx="2819400" cy="766914"/>
            <a:chOff x="3055373" y="5523273"/>
            <a:chExt cx="2819400" cy="766914"/>
          </a:xfrm>
        </p:grpSpPr>
        <p:sp>
          <p:nvSpPr>
            <p:cNvPr id="17" name="Rectangle 16">
              <a:extLst>
                <a:ext uri="{FF2B5EF4-FFF2-40B4-BE49-F238E27FC236}">
                  <a16:creationId xmlns="" xmlns:a16="http://schemas.microsoft.com/office/drawing/2014/main" id="{E3D03458-74F5-4DAB-BEDC-208095A9B20A}"/>
                </a:ext>
              </a:extLst>
            </p:cNvPr>
            <p:cNvSpPr/>
            <p:nvPr/>
          </p:nvSpPr>
          <p:spPr>
            <a:xfrm>
              <a:off x="3055373" y="5523273"/>
              <a:ext cx="1905000" cy="757083"/>
            </a:xfrm>
            <a:prstGeom prst="rect">
              <a:avLst/>
            </a:prstGeom>
            <a:ln w="38100">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ĐÁP ÁN</a:t>
              </a:r>
            </a:p>
          </p:txBody>
        </p:sp>
        <p:sp>
          <p:nvSpPr>
            <p:cNvPr id="18" name="Rectangle 17">
              <a:extLst>
                <a:ext uri="{FF2B5EF4-FFF2-40B4-BE49-F238E27FC236}">
                  <a16:creationId xmlns="" xmlns:a16="http://schemas.microsoft.com/office/drawing/2014/main" id="{76BEBE0B-CC44-4483-807C-57364645D323}"/>
                </a:ext>
              </a:extLst>
            </p:cNvPr>
            <p:cNvSpPr/>
            <p:nvPr/>
          </p:nvSpPr>
          <p:spPr>
            <a:xfrm>
              <a:off x="4953000" y="5523273"/>
              <a:ext cx="921773" cy="766914"/>
            </a:xfrm>
            <a:prstGeom prst="rect">
              <a:avLst/>
            </a:prstGeom>
            <a:ln w="381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a:latin typeface="Arial" panose="020B0604020202020204" pitchFamily="34" charset="0"/>
                  <a:cs typeface="Arial" panose="020B0604020202020204" pitchFamily="34" charset="0"/>
                </a:rPr>
                <a:t>C</a:t>
              </a:r>
            </a:p>
          </p:txBody>
        </p:sp>
      </p:grpSp>
    </p:spTree>
    <p:extLst>
      <p:ext uri="{BB962C8B-B14F-4D97-AF65-F5344CB8AC3E}">
        <p14:creationId xmlns:p14="http://schemas.microsoft.com/office/powerpoint/2010/main" val="1886217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33333E-6 2.96296E-6 L 0.67083 -0.00301 " pathEditMode="relative" rAng="0" ptsTypes="AA">
                                      <p:cBhvr>
                                        <p:cTn id="6" dur="2000" fill="hold"/>
                                        <p:tgtEl>
                                          <p:spTgt spid="16"/>
                                        </p:tgtEl>
                                        <p:attrNameLst>
                                          <p:attrName>ppt_x</p:attrName>
                                          <p:attrName>ppt_y</p:attrName>
                                        </p:attrNameLst>
                                      </p:cBhvr>
                                      <p:rCtr x="33542"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48CE38E3-ED5A-426F-8DF4-5678BCC67C5C}"/>
              </a:ext>
            </a:extLst>
          </p:cNvPr>
          <p:cNvSpPr>
            <a:spLocks noGrp="1"/>
          </p:cNvSpPr>
          <p:nvPr>
            <p:ph type="title"/>
          </p:nvPr>
        </p:nvSpPr>
        <p:spPr/>
        <p:txBody>
          <a:bodyPr/>
          <a:lstStyle/>
          <a:p>
            <a:r>
              <a:rPr lang="en-US"/>
              <a:t>6. Trắc nghiệm kiến thức</a:t>
            </a:r>
          </a:p>
        </p:txBody>
      </p:sp>
      <p:sp>
        <p:nvSpPr>
          <p:cNvPr id="3" name="Date Placeholder 2">
            <a:extLst>
              <a:ext uri="{FF2B5EF4-FFF2-40B4-BE49-F238E27FC236}">
                <a16:creationId xmlns="" xmlns:a16="http://schemas.microsoft.com/office/drawing/2014/main" id="{1F12971B-1F7D-4DBD-8540-3D7700BFF2D6}"/>
              </a:ext>
            </a:extLst>
          </p:cNvPr>
          <p:cNvSpPr>
            <a:spLocks noGrp="1"/>
          </p:cNvSpPr>
          <p:nvPr>
            <p:ph type="dt" sz="half" idx="10"/>
          </p:nvPr>
        </p:nvSpPr>
        <p:spPr/>
        <p:txBody>
          <a:bodyPr/>
          <a:lstStyle/>
          <a:p>
            <a:fld id="{FCDA7CFE-D3F1-4D05-B272-66AF912AE536}" type="datetime1">
              <a:rPr lang="en-US" smtClean="0"/>
              <a:t>2/15/2023</a:t>
            </a:fld>
            <a:endParaRPr lang="en-US"/>
          </a:p>
        </p:txBody>
      </p:sp>
      <p:sp>
        <p:nvSpPr>
          <p:cNvPr id="4" name="Footer Placeholder 3">
            <a:extLst>
              <a:ext uri="{FF2B5EF4-FFF2-40B4-BE49-F238E27FC236}">
                <a16:creationId xmlns="" xmlns:a16="http://schemas.microsoft.com/office/drawing/2014/main" id="{C71A45FD-112E-4BE7-8B35-F07726147CA5}"/>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 xmlns:a16="http://schemas.microsoft.com/office/drawing/2014/main" id="{CD3E4D92-7B15-4660-B263-43AF3363FD41}"/>
              </a:ext>
            </a:extLst>
          </p:cNvPr>
          <p:cNvSpPr>
            <a:spLocks noGrp="1"/>
          </p:cNvSpPr>
          <p:nvPr>
            <p:ph type="sldNum" sz="quarter" idx="12"/>
          </p:nvPr>
        </p:nvSpPr>
        <p:spPr/>
        <p:txBody>
          <a:bodyPr/>
          <a:lstStyle/>
          <a:p>
            <a:fld id="{F4E32468-D4D3-45A6-A508-7622D5375F4E}" type="slidenum">
              <a:rPr lang="en-US" smtClean="0"/>
              <a:pPr/>
              <a:t>67</a:t>
            </a:fld>
            <a:endParaRPr lang="en-US"/>
          </a:p>
        </p:txBody>
      </p:sp>
      <p:grpSp>
        <p:nvGrpSpPr>
          <p:cNvPr id="8" name="Group 7">
            <a:extLst>
              <a:ext uri="{FF2B5EF4-FFF2-40B4-BE49-F238E27FC236}">
                <a16:creationId xmlns="" xmlns:a16="http://schemas.microsoft.com/office/drawing/2014/main" id="{63062289-5BC8-423A-BA47-E8548843BF79}"/>
              </a:ext>
            </a:extLst>
          </p:cNvPr>
          <p:cNvGrpSpPr/>
          <p:nvPr/>
        </p:nvGrpSpPr>
        <p:grpSpPr>
          <a:xfrm>
            <a:off x="445742" y="990600"/>
            <a:ext cx="8300998" cy="2126844"/>
            <a:chOff x="843002" y="1111029"/>
            <a:chExt cx="8300998" cy="1658672"/>
          </a:xfrm>
        </p:grpSpPr>
        <p:sp>
          <p:nvSpPr>
            <p:cNvPr id="9" name="Rectangle: Rounded Corners 8">
              <a:extLst>
                <a:ext uri="{FF2B5EF4-FFF2-40B4-BE49-F238E27FC236}">
                  <a16:creationId xmlns="" xmlns:a16="http://schemas.microsoft.com/office/drawing/2014/main" id="{36681E5B-12CD-48EE-B492-5FE7D8481E3F}"/>
                </a:ext>
              </a:extLst>
            </p:cNvPr>
            <p:cNvSpPr/>
            <p:nvPr/>
          </p:nvSpPr>
          <p:spPr>
            <a:xfrm>
              <a:off x="843002" y="1447800"/>
              <a:ext cx="8300998" cy="132190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Arial" panose="020B0604020202020204" pitchFamily="34" charset="0"/>
                  <a:cs typeface="Arial" panose="020B0604020202020204" pitchFamily="34" charset="0"/>
                </a:rPr>
                <a:t>Đâu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đúng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về</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sau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câu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lệnh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sau</a:t>
              </a:r>
              <a:r>
                <a:rPr lang="en-US" sz="2400" dirty="0">
                  <a:latin typeface="Arial" panose="020B0604020202020204" pitchFamily="34" charset="0"/>
                  <a:cs typeface="Arial" panose="020B0604020202020204" pitchFamily="34" charset="0"/>
                </a:rPr>
                <a:t>?</a:t>
              </a:r>
            </a:p>
            <a:p>
              <a:pPr>
                <a:spcBef>
                  <a:spcPts val="1200"/>
                </a:spcBef>
              </a:pPr>
              <a:r>
                <a:rPr lang="en-US" dirty="0"/>
                <a:t>                     YEAR(CONVERT(Date, '20-02-2019', 103))</a:t>
              </a:r>
              <a:endParaRPr lang="en-US" sz="3200" dirty="0">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 xmlns:a16="http://schemas.microsoft.com/office/drawing/2014/main" id="{BE2AA2B9-DC16-4080-A47D-96BD3432B832}"/>
                </a:ext>
              </a:extLst>
            </p:cNvPr>
            <p:cNvSpPr/>
            <p:nvPr/>
          </p:nvSpPr>
          <p:spPr>
            <a:xfrm>
              <a:off x="1371600" y="1111029"/>
              <a:ext cx="1447800" cy="47541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a:latin typeface="Arial" panose="020B0604020202020204" pitchFamily="34" charset="0"/>
                  <a:cs typeface="Arial" panose="020B0604020202020204" pitchFamily="34" charset="0"/>
                </a:rPr>
                <a:t>Câu 4</a:t>
              </a:r>
            </a:p>
          </p:txBody>
        </p:sp>
      </p:grpSp>
      <p:grpSp>
        <p:nvGrpSpPr>
          <p:cNvPr id="11" name="Group 10">
            <a:extLst>
              <a:ext uri="{FF2B5EF4-FFF2-40B4-BE49-F238E27FC236}">
                <a16:creationId xmlns="" xmlns:a16="http://schemas.microsoft.com/office/drawing/2014/main" id="{FE891F8F-E450-4BC8-9FDF-606387D46B51}"/>
              </a:ext>
            </a:extLst>
          </p:cNvPr>
          <p:cNvGrpSpPr/>
          <p:nvPr/>
        </p:nvGrpSpPr>
        <p:grpSpPr>
          <a:xfrm>
            <a:off x="685800" y="3429000"/>
            <a:ext cx="7524363" cy="2189950"/>
            <a:chOff x="820880" y="2864074"/>
            <a:chExt cx="7524363" cy="2189950"/>
          </a:xfrm>
        </p:grpSpPr>
        <p:sp>
          <p:nvSpPr>
            <p:cNvPr id="12" name="TextBox 11">
              <a:extLst>
                <a:ext uri="{FF2B5EF4-FFF2-40B4-BE49-F238E27FC236}">
                  <a16:creationId xmlns="" xmlns:a16="http://schemas.microsoft.com/office/drawing/2014/main" id="{4A000225-DAC3-46AC-A169-7B2ED540B94C}"/>
                </a:ext>
              </a:extLst>
            </p:cNvPr>
            <p:cNvSpPr txBox="1"/>
            <p:nvPr/>
          </p:nvSpPr>
          <p:spPr>
            <a:xfrm>
              <a:off x="820880" y="2864074"/>
              <a:ext cx="7502240"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A. 	2019</a:t>
              </a:r>
            </a:p>
          </p:txBody>
        </p:sp>
        <p:sp>
          <p:nvSpPr>
            <p:cNvPr id="13" name="TextBox 12">
              <a:extLst>
                <a:ext uri="{FF2B5EF4-FFF2-40B4-BE49-F238E27FC236}">
                  <a16:creationId xmlns="" xmlns:a16="http://schemas.microsoft.com/office/drawing/2014/main" id="{0B40994A-A9D2-4188-8BB9-FD9E5920EB3D}"/>
                </a:ext>
              </a:extLst>
            </p:cNvPr>
            <p:cNvSpPr txBox="1"/>
            <p:nvPr/>
          </p:nvSpPr>
          <p:spPr>
            <a:xfrm>
              <a:off x="820880" y="3671640"/>
              <a:ext cx="7502240"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B. 	20</a:t>
              </a:r>
            </a:p>
          </p:txBody>
        </p:sp>
        <p:sp>
          <p:nvSpPr>
            <p:cNvPr id="14" name="TextBox 13">
              <a:extLst>
                <a:ext uri="{FF2B5EF4-FFF2-40B4-BE49-F238E27FC236}">
                  <a16:creationId xmlns="" xmlns:a16="http://schemas.microsoft.com/office/drawing/2014/main" id="{69388DE8-3370-43A6-BA2E-F90EC9FE5F77}"/>
                </a:ext>
              </a:extLst>
            </p:cNvPr>
            <p:cNvSpPr txBox="1"/>
            <p:nvPr/>
          </p:nvSpPr>
          <p:spPr>
            <a:xfrm>
              <a:off x="820880" y="4140653"/>
              <a:ext cx="7502240"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 	103</a:t>
              </a:r>
            </a:p>
          </p:txBody>
        </p:sp>
        <p:sp>
          <p:nvSpPr>
            <p:cNvPr id="15" name="TextBox 14">
              <a:extLst>
                <a:ext uri="{FF2B5EF4-FFF2-40B4-BE49-F238E27FC236}">
                  <a16:creationId xmlns="" xmlns:a16="http://schemas.microsoft.com/office/drawing/2014/main" id="{2D3106DC-CEB4-4AA4-B395-442A3F14BFC6}"/>
                </a:ext>
              </a:extLst>
            </p:cNvPr>
            <p:cNvSpPr txBox="1"/>
            <p:nvPr/>
          </p:nvSpPr>
          <p:spPr>
            <a:xfrm>
              <a:off x="843003" y="4623137"/>
              <a:ext cx="7502240"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D. 	2020</a:t>
              </a:r>
            </a:p>
          </p:txBody>
        </p:sp>
      </p:grpSp>
      <p:grpSp>
        <p:nvGrpSpPr>
          <p:cNvPr id="16" name="Group 15">
            <a:extLst>
              <a:ext uri="{FF2B5EF4-FFF2-40B4-BE49-F238E27FC236}">
                <a16:creationId xmlns="" xmlns:a16="http://schemas.microsoft.com/office/drawing/2014/main" id="{43B0C68D-9D71-4811-887E-37BDD43CC307}"/>
              </a:ext>
            </a:extLst>
          </p:cNvPr>
          <p:cNvGrpSpPr/>
          <p:nvPr/>
        </p:nvGrpSpPr>
        <p:grpSpPr>
          <a:xfrm>
            <a:off x="9677400" y="5374102"/>
            <a:ext cx="2819400" cy="757083"/>
            <a:chOff x="3055373" y="5523273"/>
            <a:chExt cx="2819400" cy="757083"/>
          </a:xfrm>
        </p:grpSpPr>
        <p:sp>
          <p:nvSpPr>
            <p:cNvPr id="17" name="Rectangle 16">
              <a:extLst>
                <a:ext uri="{FF2B5EF4-FFF2-40B4-BE49-F238E27FC236}">
                  <a16:creationId xmlns="" xmlns:a16="http://schemas.microsoft.com/office/drawing/2014/main" id="{E3D03458-74F5-4DAB-BEDC-208095A9B20A}"/>
                </a:ext>
              </a:extLst>
            </p:cNvPr>
            <p:cNvSpPr/>
            <p:nvPr/>
          </p:nvSpPr>
          <p:spPr>
            <a:xfrm>
              <a:off x="3055373" y="5523273"/>
              <a:ext cx="1905000" cy="757083"/>
            </a:xfrm>
            <a:prstGeom prst="rect">
              <a:avLst/>
            </a:prstGeom>
            <a:ln w="38100">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ĐÁP ÁN</a:t>
              </a:r>
            </a:p>
          </p:txBody>
        </p:sp>
        <p:sp>
          <p:nvSpPr>
            <p:cNvPr id="18" name="Rectangle 17">
              <a:extLst>
                <a:ext uri="{FF2B5EF4-FFF2-40B4-BE49-F238E27FC236}">
                  <a16:creationId xmlns="" xmlns:a16="http://schemas.microsoft.com/office/drawing/2014/main" id="{76BEBE0B-CC44-4483-807C-57364645D323}"/>
                </a:ext>
              </a:extLst>
            </p:cNvPr>
            <p:cNvSpPr/>
            <p:nvPr/>
          </p:nvSpPr>
          <p:spPr>
            <a:xfrm>
              <a:off x="4953000" y="5523273"/>
              <a:ext cx="921773" cy="757082"/>
            </a:xfrm>
            <a:prstGeom prst="rect">
              <a:avLst/>
            </a:prstGeom>
            <a:ln w="381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a:latin typeface="Arial" panose="020B0604020202020204" pitchFamily="34" charset="0"/>
                  <a:cs typeface="Arial" panose="020B0604020202020204" pitchFamily="34" charset="0"/>
                </a:rPr>
                <a:t>B</a:t>
              </a:r>
            </a:p>
          </p:txBody>
        </p:sp>
      </p:grpSp>
    </p:spTree>
    <p:extLst>
      <p:ext uri="{BB962C8B-B14F-4D97-AF65-F5344CB8AC3E}">
        <p14:creationId xmlns:p14="http://schemas.microsoft.com/office/powerpoint/2010/main" val="313542794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01667 0.00995 L -0.42083 0.0169 " pathEditMode="relative" rAng="0" ptsTypes="AA">
                                      <p:cBhvr>
                                        <p:cTn id="6" dur="2000" fill="hold"/>
                                        <p:tgtEl>
                                          <p:spTgt spid="16"/>
                                        </p:tgtEl>
                                        <p:attrNameLst>
                                          <p:attrName>ppt_x</p:attrName>
                                          <p:attrName>ppt_y</p:attrName>
                                        </p:attrNameLst>
                                      </p:cBhvr>
                                      <p:rCtr x="-21875" y="34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48CE38E3-ED5A-426F-8DF4-5678BCC67C5C}"/>
              </a:ext>
            </a:extLst>
          </p:cNvPr>
          <p:cNvSpPr>
            <a:spLocks noGrp="1"/>
          </p:cNvSpPr>
          <p:nvPr>
            <p:ph type="title"/>
          </p:nvPr>
        </p:nvSpPr>
        <p:spPr/>
        <p:txBody>
          <a:bodyPr/>
          <a:lstStyle/>
          <a:p>
            <a:r>
              <a:rPr lang="en-US"/>
              <a:t>6. Trắc nghiệm kiến thức</a:t>
            </a:r>
          </a:p>
        </p:txBody>
      </p:sp>
      <p:sp>
        <p:nvSpPr>
          <p:cNvPr id="3" name="Date Placeholder 2">
            <a:extLst>
              <a:ext uri="{FF2B5EF4-FFF2-40B4-BE49-F238E27FC236}">
                <a16:creationId xmlns="" xmlns:a16="http://schemas.microsoft.com/office/drawing/2014/main" id="{1F12971B-1F7D-4DBD-8540-3D7700BFF2D6}"/>
              </a:ext>
            </a:extLst>
          </p:cNvPr>
          <p:cNvSpPr>
            <a:spLocks noGrp="1"/>
          </p:cNvSpPr>
          <p:nvPr>
            <p:ph type="dt" sz="half" idx="10"/>
          </p:nvPr>
        </p:nvSpPr>
        <p:spPr/>
        <p:txBody>
          <a:bodyPr/>
          <a:lstStyle/>
          <a:p>
            <a:fld id="{FCDA7CFE-D3F1-4D05-B272-66AF912AE536}" type="datetime1">
              <a:rPr lang="en-US" smtClean="0"/>
              <a:t>2/15/2023</a:t>
            </a:fld>
            <a:endParaRPr lang="en-US"/>
          </a:p>
        </p:txBody>
      </p:sp>
      <p:sp>
        <p:nvSpPr>
          <p:cNvPr id="4" name="Footer Placeholder 3">
            <a:extLst>
              <a:ext uri="{FF2B5EF4-FFF2-40B4-BE49-F238E27FC236}">
                <a16:creationId xmlns="" xmlns:a16="http://schemas.microsoft.com/office/drawing/2014/main" id="{C71A45FD-112E-4BE7-8B35-F07726147CA5}"/>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 xmlns:a16="http://schemas.microsoft.com/office/drawing/2014/main" id="{CD3E4D92-7B15-4660-B263-43AF3363FD41}"/>
              </a:ext>
            </a:extLst>
          </p:cNvPr>
          <p:cNvSpPr>
            <a:spLocks noGrp="1"/>
          </p:cNvSpPr>
          <p:nvPr>
            <p:ph type="sldNum" sz="quarter" idx="12"/>
          </p:nvPr>
        </p:nvSpPr>
        <p:spPr/>
        <p:txBody>
          <a:bodyPr/>
          <a:lstStyle/>
          <a:p>
            <a:fld id="{F4E32468-D4D3-45A6-A508-7622D5375F4E}" type="slidenum">
              <a:rPr lang="en-US" smtClean="0"/>
              <a:pPr/>
              <a:t>68</a:t>
            </a:fld>
            <a:endParaRPr lang="en-US"/>
          </a:p>
        </p:txBody>
      </p:sp>
      <p:grpSp>
        <p:nvGrpSpPr>
          <p:cNvPr id="8" name="Group 7">
            <a:extLst>
              <a:ext uri="{FF2B5EF4-FFF2-40B4-BE49-F238E27FC236}">
                <a16:creationId xmlns="" xmlns:a16="http://schemas.microsoft.com/office/drawing/2014/main" id="{63062289-5BC8-423A-BA47-E8548843BF79}"/>
              </a:ext>
            </a:extLst>
          </p:cNvPr>
          <p:cNvGrpSpPr/>
          <p:nvPr/>
        </p:nvGrpSpPr>
        <p:grpSpPr>
          <a:xfrm>
            <a:off x="445742" y="990600"/>
            <a:ext cx="8300998" cy="1847031"/>
            <a:chOff x="843002" y="1111029"/>
            <a:chExt cx="8300998" cy="1420499"/>
          </a:xfrm>
        </p:grpSpPr>
        <p:sp>
          <p:nvSpPr>
            <p:cNvPr id="9" name="Rectangle: Rounded Corners 8">
              <a:extLst>
                <a:ext uri="{FF2B5EF4-FFF2-40B4-BE49-F238E27FC236}">
                  <a16:creationId xmlns="" xmlns:a16="http://schemas.microsoft.com/office/drawing/2014/main" id="{36681E5B-12CD-48EE-B492-5FE7D8481E3F}"/>
                </a:ext>
              </a:extLst>
            </p:cNvPr>
            <p:cNvSpPr/>
            <p:nvPr/>
          </p:nvSpPr>
          <p:spPr>
            <a:xfrm>
              <a:off x="843002" y="1447800"/>
              <a:ext cx="8300998" cy="10837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spcBef>
                  <a:spcPts val="600"/>
                </a:spcBef>
              </a:pPr>
              <a:r>
                <a:rPr lang="en-US" sz="2400" dirty="0">
                  <a:latin typeface="Arial" panose="020B0604020202020204" pitchFamily="34" charset="0"/>
                  <a:cs typeface="Arial" panose="020B0604020202020204" pitchFamily="34" charset="0"/>
                </a:rPr>
                <a:t>HÀM SUM </a:t>
              </a:r>
              <a:r>
                <a:rPr lang="en-US" sz="2400" dirty="0" err="1">
                  <a:latin typeface="Arial" panose="020B0604020202020204" pitchFamily="34" charset="0"/>
                  <a:cs typeface="Arial" panose="020B0604020202020204" pitchFamily="34" charset="0"/>
                </a:rPr>
                <a:t>dùng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để</a:t>
              </a:r>
              <a:endParaRPr lang="en-US" sz="2400" dirty="0">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 xmlns:a16="http://schemas.microsoft.com/office/drawing/2014/main" id="{BE2AA2B9-DC16-4080-A47D-96BD3432B832}"/>
                </a:ext>
              </a:extLst>
            </p:cNvPr>
            <p:cNvSpPr/>
            <p:nvPr/>
          </p:nvSpPr>
          <p:spPr>
            <a:xfrm>
              <a:off x="1371600" y="1111029"/>
              <a:ext cx="1447800" cy="47541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a:latin typeface="Arial" panose="020B0604020202020204" pitchFamily="34" charset="0"/>
                  <a:cs typeface="Arial" panose="020B0604020202020204" pitchFamily="34" charset="0"/>
                </a:rPr>
                <a:t>Câu 5</a:t>
              </a:r>
            </a:p>
          </p:txBody>
        </p:sp>
      </p:grpSp>
      <p:grpSp>
        <p:nvGrpSpPr>
          <p:cNvPr id="11" name="Group 10">
            <a:extLst>
              <a:ext uri="{FF2B5EF4-FFF2-40B4-BE49-F238E27FC236}">
                <a16:creationId xmlns="" xmlns:a16="http://schemas.microsoft.com/office/drawing/2014/main" id="{FE891F8F-E450-4BC8-9FDF-606387D46B51}"/>
              </a:ext>
            </a:extLst>
          </p:cNvPr>
          <p:cNvGrpSpPr/>
          <p:nvPr/>
        </p:nvGrpSpPr>
        <p:grpSpPr>
          <a:xfrm>
            <a:off x="845120" y="3020889"/>
            <a:ext cx="7841679" cy="2465511"/>
            <a:chOff x="820880" y="2864074"/>
            <a:chExt cx="7502240" cy="2465511"/>
          </a:xfrm>
        </p:grpSpPr>
        <p:sp>
          <p:nvSpPr>
            <p:cNvPr id="12" name="TextBox 11">
              <a:extLst>
                <a:ext uri="{FF2B5EF4-FFF2-40B4-BE49-F238E27FC236}">
                  <a16:creationId xmlns="" xmlns:a16="http://schemas.microsoft.com/office/drawing/2014/main" id="{4A000225-DAC3-46AC-A169-7B2ED540B94C}"/>
                </a:ext>
              </a:extLst>
            </p:cNvPr>
            <p:cNvSpPr txBox="1"/>
            <p:nvPr/>
          </p:nvSpPr>
          <p:spPr>
            <a:xfrm>
              <a:off x="820880" y="2864074"/>
              <a:ext cx="7502240"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A. 	</a:t>
              </a:r>
              <a:r>
                <a:rPr lang="en-US" sz="2400" dirty="0" err="1">
                  <a:latin typeface="Arial" panose="020B0604020202020204" pitchFamily="34" charset="0"/>
                  <a:cs typeface="Arial" panose="020B0604020202020204" pitchFamily="34" charset="0"/>
                </a:rPr>
                <a:t>Tính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tổng</a:t>
              </a:r>
              <a:endParaRPr lang="en-US" sz="24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 xmlns:a16="http://schemas.microsoft.com/office/drawing/2014/main" id="{0B40994A-A9D2-4188-8BB9-FD9E5920EB3D}"/>
                </a:ext>
              </a:extLst>
            </p:cNvPr>
            <p:cNvSpPr txBox="1"/>
            <p:nvPr/>
          </p:nvSpPr>
          <p:spPr>
            <a:xfrm>
              <a:off x="820880" y="3508997"/>
              <a:ext cx="7502240"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B. 	</a:t>
              </a:r>
              <a:r>
                <a:rPr lang="en-US" sz="2400" dirty="0" err="1">
                  <a:latin typeface="Arial" panose="020B0604020202020204" pitchFamily="34" charset="0"/>
                  <a:cs typeface="Arial" panose="020B0604020202020204" pitchFamily="34" charset="0"/>
                </a:rPr>
                <a:t>Tính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trung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bình</a:t>
              </a:r>
              <a:endParaRPr lang="en-US" sz="24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 xmlns:a16="http://schemas.microsoft.com/office/drawing/2014/main" id="{69388DE8-3370-43A6-BA2E-F90EC9FE5F77}"/>
                </a:ext>
              </a:extLst>
            </p:cNvPr>
            <p:cNvSpPr txBox="1"/>
            <p:nvPr/>
          </p:nvSpPr>
          <p:spPr>
            <a:xfrm>
              <a:off x="820880" y="4193788"/>
              <a:ext cx="7502240"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C. 	</a:t>
              </a:r>
              <a:r>
                <a:rPr lang="en-US" sz="2400" dirty="0" err="1">
                  <a:latin typeface="Arial" panose="020B0604020202020204" pitchFamily="34" charset="0"/>
                  <a:cs typeface="Arial" panose="020B0604020202020204" pitchFamily="34" charset="0"/>
                </a:rPr>
                <a:t>Đếm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số</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lượng</a:t>
              </a:r>
              <a:endParaRPr lang="en-US" sz="24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 xmlns:a16="http://schemas.microsoft.com/office/drawing/2014/main" id="{2D3106DC-CEB4-4AA4-B395-442A3F14BFC6}"/>
                </a:ext>
              </a:extLst>
            </p:cNvPr>
            <p:cNvSpPr txBox="1"/>
            <p:nvPr/>
          </p:nvSpPr>
          <p:spPr>
            <a:xfrm>
              <a:off x="820880" y="4867920"/>
              <a:ext cx="7502240"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D. 	</a:t>
              </a:r>
              <a:r>
                <a:rPr lang="en-US" sz="2400" dirty="0" err="1">
                  <a:latin typeface="Arial" panose="020B0604020202020204" pitchFamily="34" charset="0"/>
                  <a:cs typeface="Arial" panose="020B0604020202020204" pitchFamily="34" charset="0"/>
                </a:rPr>
                <a:t>Lấy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lớn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nhất</a:t>
              </a:r>
              <a:endParaRPr lang="en-US" sz="2400" dirty="0">
                <a:latin typeface="Arial" panose="020B0604020202020204" pitchFamily="34" charset="0"/>
                <a:cs typeface="Arial" panose="020B0604020202020204" pitchFamily="34" charset="0"/>
              </a:endParaRPr>
            </a:p>
          </p:txBody>
        </p:sp>
      </p:grpSp>
      <p:grpSp>
        <p:nvGrpSpPr>
          <p:cNvPr id="16" name="Group 15">
            <a:extLst>
              <a:ext uri="{FF2B5EF4-FFF2-40B4-BE49-F238E27FC236}">
                <a16:creationId xmlns="" xmlns:a16="http://schemas.microsoft.com/office/drawing/2014/main" id="{43B0C68D-9D71-4811-887E-37BDD43CC307}"/>
              </a:ext>
            </a:extLst>
          </p:cNvPr>
          <p:cNvGrpSpPr/>
          <p:nvPr/>
        </p:nvGrpSpPr>
        <p:grpSpPr>
          <a:xfrm>
            <a:off x="9753600" y="5545741"/>
            <a:ext cx="2819400" cy="757083"/>
            <a:chOff x="3055373" y="5523273"/>
            <a:chExt cx="2819400" cy="757083"/>
          </a:xfrm>
        </p:grpSpPr>
        <p:sp>
          <p:nvSpPr>
            <p:cNvPr id="17" name="Rectangle 16">
              <a:extLst>
                <a:ext uri="{FF2B5EF4-FFF2-40B4-BE49-F238E27FC236}">
                  <a16:creationId xmlns="" xmlns:a16="http://schemas.microsoft.com/office/drawing/2014/main" id="{E3D03458-74F5-4DAB-BEDC-208095A9B20A}"/>
                </a:ext>
              </a:extLst>
            </p:cNvPr>
            <p:cNvSpPr/>
            <p:nvPr/>
          </p:nvSpPr>
          <p:spPr>
            <a:xfrm>
              <a:off x="3055373" y="5523273"/>
              <a:ext cx="1905000" cy="757083"/>
            </a:xfrm>
            <a:prstGeom prst="rect">
              <a:avLst/>
            </a:prstGeom>
            <a:ln w="38100">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ĐÁP ÁN</a:t>
              </a:r>
            </a:p>
          </p:txBody>
        </p:sp>
        <p:sp>
          <p:nvSpPr>
            <p:cNvPr id="18" name="Rectangle 17">
              <a:extLst>
                <a:ext uri="{FF2B5EF4-FFF2-40B4-BE49-F238E27FC236}">
                  <a16:creationId xmlns="" xmlns:a16="http://schemas.microsoft.com/office/drawing/2014/main" id="{76BEBE0B-CC44-4483-807C-57364645D323}"/>
                </a:ext>
              </a:extLst>
            </p:cNvPr>
            <p:cNvSpPr/>
            <p:nvPr/>
          </p:nvSpPr>
          <p:spPr>
            <a:xfrm>
              <a:off x="4953000" y="5523273"/>
              <a:ext cx="921773" cy="757083"/>
            </a:xfrm>
            <a:prstGeom prst="rect">
              <a:avLst/>
            </a:prstGeom>
            <a:ln w="381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a:latin typeface="Arial" panose="020B0604020202020204" pitchFamily="34" charset="0"/>
                  <a:cs typeface="Arial" panose="020B0604020202020204" pitchFamily="34" charset="0"/>
                </a:rPr>
                <a:t>A</a:t>
              </a:r>
            </a:p>
          </p:txBody>
        </p:sp>
      </p:grpSp>
    </p:spTree>
    <p:extLst>
      <p:ext uri="{BB962C8B-B14F-4D97-AF65-F5344CB8AC3E}">
        <p14:creationId xmlns:p14="http://schemas.microsoft.com/office/powerpoint/2010/main" val="307274244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01667 0.00995 L -0.72083 0.01342 " pathEditMode="relative" rAng="0" ptsTypes="AA">
                                      <p:cBhvr>
                                        <p:cTn id="6" dur="2000" fill="hold"/>
                                        <p:tgtEl>
                                          <p:spTgt spid="16"/>
                                        </p:tgtEl>
                                        <p:attrNameLst>
                                          <p:attrName>ppt_x</p:attrName>
                                          <p:attrName>ppt_y</p:attrName>
                                        </p:attrNameLst>
                                      </p:cBhvr>
                                      <p:rCtr x="-36875"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A61A77F4-A088-44A4-B76E-9FC8C029973E}"/>
              </a:ext>
            </a:extLst>
          </p:cNvPr>
          <p:cNvSpPr>
            <a:spLocks noGrp="1"/>
          </p:cNvSpPr>
          <p:nvPr>
            <p:ph type="title"/>
          </p:nvPr>
        </p:nvSpPr>
        <p:spPr/>
        <p:txBody>
          <a:bodyPr/>
          <a:lstStyle/>
          <a:p>
            <a:r>
              <a:rPr lang="en-US"/>
              <a:t>Nội dung</a:t>
            </a:r>
          </a:p>
        </p:txBody>
      </p:sp>
      <p:sp>
        <p:nvSpPr>
          <p:cNvPr id="3" name="Date Placeholder 2">
            <a:extLst>
              <a:ext uri="{FF2B5EF4-FFF2-40B4-BE49-F238E27FC236}">
                <a16:creationId xmlns="" xmlns:a16="http://schemas.microsoft.com/office/drawing/2014/main" id="{80AFB4BD-BE96-45D0-B212-1B463F01D68C}"/>
              </a:ext>
            </a:extLst>
          </p:cNvPr>
          <p:cNvSpPr>
            <a:spLocks noGrp="1"/>
          </p:cNvSpPr>
          <p:nvPr>
            <p:ph type="dt" sz="half" idx="10"/>
          </p:nvPr>
        </p:nvSpPr>
        <p:spPr/>
        <p:txBody>
          <a:bodyPr/>
          <a:lstStyle/>
          <a:p>
            <a:fld id="{FCDA7CFE-D3F1-4D05-B272-66AF912AE536}" type="datetime1">
              <a:rPr lang="en-US" smtClean="0"/>
              <a:t>2/15/2023</a:t>
            </a:fld>
            <a:endParaRPr lang="en-US"/>
          </a:p>
        </p:txBody>
      </p:sp>
      <p:sp>
        <p:nvSpPr>
          <p:cNvPr id="4" name="Footer Placeholder 3">
            <a:extLst>
              <a:ext uri="{FF2B5EF4-FFF2-40B4-BE49-F238E27FC236}">
                <a16:creationId xmlns="" xmlns:a16="http://schemas.microsoft.com/office/drawing/2014/main" id="{DAF42B17-CAB3-415E-BC79-3C3927ABA89D}"/>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 xmlns:a16="http://schemas.microsoft.com/office/drawing/2014/main" id="{15B8E446-6C01-4414-8743-453C628DC75B}"/>
              </a:ext>
            </a:extLst>
          </p:cNvPr>
          <p:cNvSpPr>
            <a:spLocks noGrp="1"/>
          </p:cNvSpPr>
          <p:nvPr>
            <p:ph type="sldNum" sz="quarter" idx="12"/>
          </p:nvPr>
        </p:nvSpPr>
        <p:spPr/>
        <p:txBody>
          <a:bodyPr/>
          <a:lstStyle/>
          <a:p>
            <a:fld id="{F4E32468-D4D3-45A6-A508-7622D5375F4E}" type="slidenum">
              <a:rPr lang="en-US" smtClean="0"/>
              <a:pPr/>
              <a:t>69</a:t>
            </a:fld>
            <a:endParaRPr lang="en-US"/>
          </a:p>
        </p:txBody>
      </p:sp>
      <p:grpSp>
        <p:nvGrpSpPr>
          <p:cNvPr id="8" name="Group 25">
            <a:extLst>
              <a:ext uri="{FF2B5EF4-FFF2-40B4-BE49-F238E27FC236}">
                <a16:creationId xmlns="" xmlns:a16="http://schemas.microsoft.com/office/drawing/2014/main" id="{93B25F19-6E94-41F1-A873-2E2158D9698D}"/>
              </a:ext>
            </a:extLst>
          </p:cNvPr>
          <p:cNvGrpSpPr>
            <a:grpSpLocks/>
          </p:cNvGrpSpPr>
          <p:nvPr/>
        </p:nvGrpSpPr>
        <p:grpSpPr bwMode="auto">
          <a:xfrm>
            <a:off x="685800" y="1885950"/>
            <a:ext cx="7543800" cy="476250"/>
            <a:chOff x="762000" y="1905000"/>
            <a:chExt cx="7543800" cy="475488"/>
          </a:xfrm>
        </p:grpSpPr>
        <p:sp>
          <p:nvSpPr>
            <p:cNvPr id="9" name="Text Box 12">
              <a:extLst>
                <a:ext uri="{FF2B5EF4-FFF2-40B4-BE49-F238E27FC236}">
                  <a16:creationId xmlns="" xmlns:a16="http://schemas.microsoft.com/office/drawing/2014/main" id="{4F347C4B-3FAE-4199-8E62-5EAF5EA11EEF}"/>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latin typeface="Tahoma" pitchFamily="34" charset="0"/>
                  <a:cs typeface="Tahoma" pitchFamily="34" charset="0"/>
                </a:rPr>
                <a:t>Mệnh</a:t>
              </a:r>
              <a:r>
                <a:rPr lang="en-US" sz="2000" b="1" dirty="0">
                  <a:latin typeface="Tahoma" pitchFamily="34" charset="0"/>
                  <a:cs typeface="Tahoma" pitchFamily="34" charset="0"/>
                </a:rPr>
                <a:t> </a:t>
              </a:r>
              <a:r>
                <a:rPr lang="en-US" sz="2000" b="1" dirty="0" err="1">
                  <a:latin typeface="Tahoma" pitchFamily="34" charset="0"/>
                  <a:cs typeface="Tahoma" pitchFamily="34" charset="0"/>
                </a:rPr>
                <a:t>đề</a:t>
              </a:r>
              <a:r>
                <a:rPr lang="en-US" sz="2000" b="1" dirty="0">
                  <a:latin typeface="Tahoma" pitchFamily="34" charset="0"/>
                  <a:cs typeface="Tahoma" pitchFamily="34" charset="0"/>
                </a:rPr>
                <a:t> Top</a:t>
              </a:r>
            </a:p>
          </p:txBody>
        </p:sp>
        <p:grpSp>
          <p:nvGrpSpPr>
            <p:cNvPr id="10" name="Group 9">
              <a:extLst>
                <a:ext uri="{FF2B5EF4-FFF2-40B4-BE49-F238E27FC236}">
                  <a16:creationId xmlns="" xmlns:a16="http://schemas.microsoft.com/office/drawing/2014/main" id="{A106EE44-3B24-442F-8C87-1CED3685BAE9}"/>
                </a:ext>
              </a:extLst>
            </p:cNvPr>
            <p:cNvGrpSpPr>
              <a:grpSpLocks/>
            </p:cNvGrpSpPr>
            <p:nvPr/>
          </p:nvGrpSpPr>
          <p:grpSpPr bwMode="auto">
            <a:xfrm>
              <a:off x="762000" y="1905000"/>
              <a:ext cx="548640" cy="475488"/>
              <a:chOff x="1110" y="2656"/>
              <a:chExt cx="1549" cy="1351"/>
            </a:xfrm>
          </p:grpSpPr>
          <p:sp>
            <p:nvSpPr>
              <p:cNvPr id="12" name="AutoShape 4">
                <a:extLst>
                  <a:ext uri="{FF2B5EF4-FFF2-40B4-BE49-F238E27FC236}">
                    <a16:creationId xmlns="" xmlns:a16="http://schemas.microsoft.com/office/drawing/2014/main" id="{8CC2019F-AA29-4AA8-8718-BFDBED8F738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 name="AutoShape 5">
                <a:extLst>
                  <a:ext uri="{FF2B5EF4-FFF2-40B4-BE49-F238E27FC236}">
                    <a16:creationId xmlns="" xmlns:a16="http://schemas.microsoft.com/office/drawing/2014/main" id="{DD786318-CE72-4AE4-89F6-C6F3CB4D9A3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14" name="AutoShape 6">
                <a:extLst>
                  <a:ext uri="{FF2B5EF4-FFF2-40B4-BE49-F238E27FC236}">
                    <a16:creationId xmlns="" xmlns:a16="http://schemas.microsoft.com/office/drawing/2014/main" id="{2FEF7167-62C3-4E73-B9D7-21A9D07F4825}"/>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2</a:t>
                </a:r>
              </a:p>
            </p:txBody>
          </p:sp>
        </p:grpSp>
        <p:sp>
          <p:nvSpPr>
            <p:cNvPr id="11" name="Line 11">
              <a:extLst>
                <a:ext uri="{FF2B5EF4-FFF2-40B4-BE49-F238E27FC236}">
                  <a16:creationId xmlns="" xmlns:a16="http://schemas.microsoft.com/office/drawing/2014/main" id="{26A02CCD-4E87-4D79-BD13-C351B26AEFEE}"/>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5" name="Group 33">
            <a:extLst>
              <a:ext uri="{FF2B5EF4-FFF2-40B4-BE49-F238E27FC236}">
                <a16:creationId xmlns="" xmlns:a16="http://schemas.microsoft.com/office/drawing/2014/main" id="{11E33FAE-55A3-4AED-88C5-63077DCB09ED}"/>
              </a:ext>
            </a:extLst>
          </p:cNvPr>
          <p:cNvGrpSpPr>
            <a:grpSpLocks/>
          </p:cNvGrpSpPr>
          <p:nvPr/>
        </p:nvGrpSpPr>
        <p:grpSpPr bwMode="auto">
          <a:xfrm>
            <a:off x="685800" y="1219200"/>
            <a:ext cx="7543800" cy="476250"/>
            <a:chOff x="762000" y="1905000"/>
            <a:chExt cx="7543800" cy="475488"/>
          </a:xfrm>
        </p:grpSpPr>
        <p:sp>
          <p:nvSpPr>
            <p:cNvPr id="16" name="Text Box 12">
              <a:extLst>
                <a:ext uri="{FF2B5EF4-FFF2-40B4-BE49-F238E27FC236}">
                  <a16:creationId xmlns="" xmlns:a16="http://schemas.microsoft.com/office/drawing/2014/main" id="{4B348FF2-4E00-4111-A995-9787F61CC49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latin typeface="Tahoma" pitchFamily="34" charset="0"/>
                  <a:cs typeface="Tahoma" pitchFamily="34" charset="0"/>
                </a:rPr>
                <a:t>Mục tiêu bài học</a:t>
              </a:r>
            </a:p>
          </p:txBody>
        </p:sp>
        <p:grpSp>
          <p:nvGrpSpPr>
            <p:cNvPr id="17" name="Group 35">
              <a:extLst>
                <a:ext uri="{FF2B5EF4-FFF2-40B4-BE49-F238E27FC236}">
                  <a16:creationId xmlns="" xmlns:a16="http://schemas.microsoft.com/office/drawing/2014/main" id="{7F6703F7-EF00-42EC-9E28-D1BB52BCFC71}"/>
                </a:ext>
              </a:extLst>
            </p:cNvPr>
            <p:cNvGrpSpPr>
              <a:grpSpLocks/>
            </p:cNvGrpSpPr>
            <p:nvPr/>
          </p:nvGrpSpPr>
          <p:grpSpPr bwMode="auto">
            <a:xfrm>
              <a:off x="762000" y="1905000"/>
              <a:ext cx="548640" cy="475488"/>
              <a:chOff x="1110" y="2656"/>
              <a:chExt cx="1549" cy="1351"/>
            </a:xfrm>
          </p:grpSpPr>
          <p:sp>
            <p:nvSpPr>
              <p:cNvPr id="19" name="AutoShape 4">
                <a:extLst>
                  <a:ext uri="{FF2B5EF4-FFF2-40B4-BE49-F238E27FC236}">
                    <a16:creationId xmlns="" xmlns:a16="http://schemas.microsoft.com/office/drawing/2014/main" id="{FE14254B-AC2B-408F-B4D5-4FF1E89D67B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0" name="AutoShape 5">
                <a:extLst>
                  <a:ext uri="{FF2B5EF4-FFF2-40B4-BE49-F238E27FC236}">
                    <a16:creationId xmlns="" xmlns:a16="http://schemas.microsoft.com/office/drawing/2014/main" id="{C87FA678-6CA7-43BF-9519-ACAA9C91F472}"/>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21" name="AutoShape 6">
                <a:extLst>
                  <a:ext uri="{FF2B5EF4-FFF2-40B4-BE49-F238E27FC236}">
                    <a16:creationId xmlns="" xmlns:a16="http://schemas.microsoft.com/office/drawing/2014/main" id="{41C2B006-9960-473B-920B-4637B0B9BA7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1</a:t>
                </a:r>
              </a:p>
            </p:txBody>
          </p:sp>
        </p:grpSp>
        <p:sp>
          <p:nvSpPr>
            <p:cNvPr id="18" name="Line 11">
              <a:extLst>
                <a:ext uri="{FF2B5EF4-FFF2-40B4-BE49-F238E27FC236}">
                  <a16:creationId xmlns="" xmlns:a16="http://schemas.microsoft.com/office/drawing/2014/main" id="{49BE36C3-04C4-4953-90D7-436D73C39F1A}"/>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2" name="Group 49">
            <a:extLst>
              <a:ext uri="{FF2B5EF4-FFF2-40B4-BE49-F238E27FC236}">
                <a16:creationId xmlns="" xmlns:a16="http://schemas.microsoft.com/office/drawing/2014/main" id="{8D404A38-D9AA-4356-B8F3-3B6C518669CB}"/>
              </a:ext>
            </a:extLst>
          </p:cNvPr>
          <p:cNvGrpSpPr>
            <a:grpSpLocks/>
          </p:cNvGrpSpPr>
          <p:nvPr/>
        </p:nvGrpSpPr>
        <p:grpSpPr bwMode="auto">
          <a:xfrm>
            <a:off x="685800" y="2571750"/>
            <a:ext cx="7543800" cy="476250"/>
            <a:chOff x="762000" y="1905000"/>
            <a:chExt cx="7543800" cy="475488"/>
          </a:xfrm>
        </p:grpSpPr>
        <p:sp>
          <p:nvSpPr>
            <p:cNvPr id="23" name="Text Box 12">
              <a:extLst>
                <a:ext uri="{FF2B5EF4-FFF2-40B4-BE49-F238E27FC236}">
                  <a16:creationId xmlns="" xmlns:a16="http://schemas.microsoft.com/office/drawing/2014/main" id="{826E7AEB-52E2-4BF6-93C3-6B4284F9F278}"/>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latin typeface="Tahoma" pitchFamily="34" charset="0"/>
                  <a:cs typeface="Tahoma" pitchFamily="34" charset="0"/>
                </a:rPr>
                <a:t>Các</a:t>
              </a:r>
              <a:r>
                <a:rPr lang="en-US" sz="2000" b="1" dirty="0">
                  <a:latin typeface="Tahoma" pitchFamily="34" charset="0"/>
                  <a:cs typeface="Tahoma" pitchFamily="34" charset="0"/>
                </a:rPr>
                <a:t> </a:t>
              </a:r>
              <a:r>
                <a:rPr lang="en-US" sz="2000" b="1" dirty="0" err="1">
                  <a:latin typeface="Tahoma" pitchFamily="34" charset="0"/>
                  <a:cs typeface="Tahoma" pitchFamily="34" charset="0"/>
                </a:rPr>
                <a:t>phép</a:t>
              </a:r>
              <a:r>
                <a:rPr lang="en-US" sz="2000" b="1" dirty="0">
                  <a:latin typeface="Tahoma" pitchFamily="34" charset="0"/>
                  <a:cs typeface="Tahoma" pitchFamily="34" charset="0"/>
                </a:rPr>
                <a:t> </a:t>
              </a:r>
              <a:r>
                <a:rPr lang="en-US" sz="2000" b="1" dirty="0" err="1">
                  <a:latin typeface="Tahoma" pitchFamily="34" charset="0"/>
                  <a:cs typeface="Tahoma" pitchFamily="34" charset="0"/>
                </a:rPr>
                <a:t>nối</a:t>
              </a:r>
              <a:r>
                <a:rPr lang="en-US" sz="2000" b="1" dirty="0">
                  <a:latin typeface="Tahoma" pitchFamily="34" charset="0"/>
                  <a:cs typeface="Tahoma" pitchFamily="34" charset="0"/>
                </a:rPr>
                <a:t> - </a:t>
              </a:r>
              <a:r>
                <a:rPr lang="en-US" sz="2000" b="1" dirty="0" err="1">
                  <a:latin typeface="Tahoma" pitchFamily="34" charset="0"/>
                  <a:cs typeface="Tahoma" pitchFamily="34" charset="0"/>
                </a:rPr>
                <a:t>Bảng</a:t>
              </a:r>
              <a:r>
                <a:rPr lang="en-US" sz="2000" b="1" dirty="0">
                  <a:latin typeface="Tahoma" pitchFamily="34" charset="0"/>
                  <a:cs typeface="Tahoma" pitchFamily="34" charset="0"/>
                </a:rPr>
                <a:t> </a:t>
              </a:r>
              <a:r>
                <a:rPr lang="en-US" sz="2000" b="1" dirty="0" err="1">
                  <a:latin typeface="Tahoma" pitchFamily="34" charset="0"/>
                  <a:cs typeface="Tahoma" pitchFamily="34" charset="0"/>
                </a:rPr>
                <a:t>biểu</a:t>
              </a:r>
              <a:r>
                <a:rPr lang="en-US" sz="2000" b="1" dirty="0">
                  <a:latin typeface="Tahoma" pitchFamily="34" charset="0"/>
                  <a:cs typeface="Tahoma" pitchFamily="34" charset="0"/>
                </a:rPr>
                <a:t> </a:t>
              </a:r>
              <a:r>
                <a:rPr lang="en-US" sz="2000" b="1" dirty="0" err="1">
                  <a:latin typeface="Tahoma" pitchFamily="34" charset="0"/>
                  <a:cs typeface="Tahoma" pitchFamily="34" charset="0"/>
                </a:rPr>
                <a:t>thức</a:t>
              </a:r>
              <a:r>
                <a:rPr lang="en-US" sz="2000" b="1" dirty="0">
                  <a:latin typeface="Tahoma" pitchFamily="34" charset="0"/>
                  <a:cs typeface="Tahoma" pitchFamily="34" charset="0"/>
                </a:rPr>
                <a:t> </a:t>
              </a:r>
              <a:r>
                <a:rPr lang="en-US" sz="2000" b="1" dirty="0" err="1">
                  <a:latin typeface="Tahoma" pitchFamily="34" charset="0"/>
                  <a:cs typeface="Tahoma" pitchFamily="34" charset="0"/>
                </a:rPr>
                <a:t>chung</a:t>
              </a:r>
              <a:endParaRPr lang="en-US" sz="2000" b="1" dirty="0">
                <a:latin typeface="Tahoma" pitchFamily="34" charset="0"/>
                <a:cs typeface="Tahoma" pitchFamily="34" charset="0"/>
              </a:endParaRPr>
            </a:p>
          </p:txBody>
        </p:sp>
        <p:grpSp>
          <p:nvGrpSpPr>
            <p:cNvPr id="24" name="Group 28">
              <a:extLst>
                <a:ext uri="{FF2B5EF4-FFF2-40B4-BE49-F238E27FC236}">
                  <a16:creationId xmlns="" xmlns:a16="http://schemas.microsoft.com/office/drawing/2014/main" id="{48233CC2-86EF-4F05-ADA2-3FAF2941CCD3}"/>
                </a:ext>
              </a:extLst>
            </p:cNvPr>
            <p:cNvGrpSpPr>
              <a:grpSpLocks/>
            </p:cNvGrpSpPr>
            <p:nvPr/>
          </p:nvGrpSpPr>
          <p:grpSpPr bwMode="auto">
            <a:xfrm>
              <a:off x="762000" y="1905000"/>
              <a:ext cx="548640" cy="475488"/>
              <a:chOff x="1110" y="2656"/>
              <a:chExt cx="1549" cy="1351"/>
            </a:xfrm>
          </p:grpSpPr>
          <p:sp>
            <p:nvSpPr>
              <p:cNvPr id="26" name="AutoShape 4">
                <a:extLst>
                  <a:ext uri="{FF2B5EF4-FFF2-40B4-BE49-F238E27FC236}">
                    <a16:creationId xmlns="" xmlns:a16="http://schemas.microsoft.com/office/drawing/2014/main" id="{0A8CAFC6-CE1F-4C66-BB24-F8D7CEDD4DF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7" name="AutoShape 5">
                <a:extLst>
                  <a:ext uri="{FF2B5EF4-FFF2-40B4-BE49-F238E27FC236}">
                    <a16:creationId xmlns="" xmlns:a16="http://schemas.microsoft.com/office/drawing/2014/main" id="{B62218A0-F7EE-417A-A956-9DED5423E33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28" name="AutoShape 6">
                <a:extLst>
                  <a:ext uri="{FF2B5EF4-FFF2-40B4-BE49-F238E27FC236}">
                    <a16:creationId xmlns="" xmlns:a16="http://schemas.microsoft.com/office/drawing/2014/main" id="{85B626AE-FBC7-42BA-92A0-4AC1147D5AB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3</a:t>
                </a:r>
              </a:p>
            </p:txBody>
          </p:sp>
        </p:grpSp>
        <p:sp>
          <p:nvSpPr>
            <p:cNvPr id="25" name="Line 11">
              <a:extLst>
                <a:ext uri="{FF2B5EF4-FFF2-40B4-BE49-F238E27FC236}">
                  <a16:creationId xmlns="" xmlns:a16="http://schemas.microsoft.com/office/drawing/2014/main" id="{52E9762E-6A23-4915-8C53-2AF2BA142F3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9" name="Group 70">
            <a:extLst>
              <a:ext uri="{FF2B5EF4-FFF2-40B4-BE49-F238E27FC236}">
                <a16:creationId xmlns="" xmlns:a16="http://schemas.microsoft.com/office/drawing/2014/main" id="{D8A3270F-7210-4A2F-9A6F-8A63F23DE4B0}"/>
              </a:ext>
            </a:extLst>
          </p:cNvPr>
          <p:cNvGrpSpPr>
            <a:grpSpLocks/>
          </p:cNvGrpSpPr>
          <p:nvPr/>
        </p:nvGrpSpPr>
        <p:grpSpPr bwMode="auto">
          <a:xfrm>
            <a:off x="685800" y="3257550"/>
            <a:ext cx="7543800" cy="476250"/>
            <a:chOff x="762000" y="1905000"/>
            <a:chExt cx="7543800" cy="475488"/>
          </a:xfrm>
        </p:grpSpPr>
        <p:sp>
          <p:nvSpPr>
            <p:cNvPr id="30" name="Text Box 12">
              <a:extLst>
                <a:ext uri="{FF2B5EF4-FFF2-40B4-BE49-F238E27FC236}">
                  <a16:creationId xmlns="" xmlns:a16="http://schemas.microsoft.com/office/drawing/2014/main" id="{63BC95EA-2E96-4CE0-AAE0-65D677D68164}"/>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chemeClr val="tx1">
                      <a:lumMod val="65000"/>
                      <a:lumOff val="35000"/>
                    </a:schemeClr>
                  </a:solidFill>
                  <a:latin typeface="Tahoma" pitchFamily="34" charset="0"/>
                  <a:cs typeface="Tahoma" pitchFamily="34" charset="0"/>
                </a:rPr>
                <a:t>Toán</a:t>
              </a:r>
              <a:r>
                <a:rPr lang="en-US" sz="2000" b="1" dirty="0">
                  <a:solidFill>
                    <a:schemeClr val="tx1">
                      <a:lumMod val="65000"/>
                      <a:lumOff val="35000"/>
                    </a:schemeClr>
                  </a:solidFill>
                  <a:latin typeface="Tahoma" pitchFamily="34" charset="0"/>
                  <a:cs typeface="Tahoma" pitchFamily="34" charset="0"/>
                </a:rPr>
                <a:t> </a:t>
              </a:r>
              <a:r>
                <a:rPr lang="en-US" sz="2000" b="1" dirty="0" err="1">
                  <a:solidFill>
                    <a:schemeClr val="tx1">
                      <a:lumMod val="65000"/>
                      <a:lumOff val="35000"/>
                    </a:schemeClr>
                  </a:solidFill>
                  <a:latin typeface="Tahoma" pitchFamily="34" charset="0"/>
                  <a:cs typeface="Tahoma" pitchFamily="34" charset="0"/>
                </a:rPr>
                <a:t>tử</a:t>
              </a:r>
              <a:r>
                <a:rPr lang="en-US" sz="2000" b="1" dirty="0">
                  <a:solidFill>
                    <a:schemeClr val="tx1">
                      <a:lumMod val="65000"/>
                      <a:lumOff val="35000"/>
                    </a:schemeClr>
                  </a:solidFill>
                  <a:latin typeface="Tahoma" pitchFamily="34" charset="0"/>
                  <a:cs typeface="Tahoma" pitchFamily="34" charset="0"/>
                </a:rPr>
                <a:t> PIVOT, UNPIVOT, OUTPUT</a:t>
              </a:r>
            </a:p>
          </p:txBody>
        </p:sp>
        <p:grpSp>
          <p:nvGrpSpPr>
            <p:cNvPr id="31" name="Group 28">
              <a:extLst>
                <a:ext uri="{FF2B5EF4-FFF2-40B4-BE49-F238E27FC236}">
                  <a16:creationId xmlns="" xmlns:a16="http://schemas.microsoft.com/office/drawing/2014/main" id="{A2C2C134-099A-43EA-BEEC-BDF0EF3BABE8}"/>
                </a:ext>
              </a:extLst>
            </p:cNvPr>
            <p:cNvGrpSpPr>
              <a:grpSpLocks/>
            </p:cNvGrpSpPr>
            <p:nvPr/>
          </p:nvGrpSpPr>
          <p:grpSpPr bwMode="auto">
            <a:xfrm>
              <a:off x="762000" y="1905000"/>
              <a:ext cx="548640" cy="475488"/>
              <a:chOff x="1110" y="2656"/>
              <a:chExt cx="1549" cy="1351"/>
            </a:xfrm>
          </p:grpSpPr>
          <p:sp>
            <p:nvSpPr>
              <p:cNvPr id="33" name="AutoShape 4">
                <a:extLst>
                  <a:ext uri="{FF2B5EF4-FFF2-40B4-BE49-F238E27FC236}">
                    <a16:creationId xmlns="" xmlns:a16="http://schemas.microsoft.com/office/drawing/2014/main" id="{C516C8FB-BDE8-431C-8175-86673FA81ADE}"/>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4" name="AutoShape 5">
                <a:extLst>
                  <a:ext uri="{FF2B5EF4-FFF2-40B4-BE49-F238E27FC236}">
                    <a16:creationId xmlns="" xmlns:a16="http://schemas.microsoft.com/office/drawing/2014/main" id="{F6B83C26-44BC-4F0F-A959-9174CF412A16}"/>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35" name="AutoShape 6">
                <a:extLst>
                  <a:ext uri="{FF2B5EF4-FFF2-40B4-BE49-F238E27FC236}">
                    <a16:creationId xmlns="" xmlns:a16="http://schemas.microsoft.com/office/drawing/2014/main" id="{F4AF4F38-887D-4FBA-A3CF-480CBBADC00A}"/>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4</a:t>
                </a:r>
              </a:p>
            </p:txBody>
          </p:sp>
        </p:grpSp>
        <p:sp>
          <p:nvSpPr>
            <p:cNvPr id="32" name="Line 11">
              <a:extLst>
                <a:ext uri="{FF2B5EF4-FFF2-40B4-BE49-F238E27FC236}">
                  <a16:creationId xmlns="" xmlns:a16="http://schemas.microsoft.com/office/drawing/2014/main" id="{1F570808-BC30-4FEE-A70C-2468E772101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6" name="Group 70">
            <a:extLst>
              <a:ext uri="{FF2B5EF4-FFF2-40B4-BE49-F238E27FC236}">
                <a16:creationId xmlns="" xmlns:a16="http://schemas.microsoft.com/office/drawing/2014/main" id="{C541F7AE-C29D-4D83-83EC-5097576DD836}"/>
              </a:ext>
            </a:extLst>
          </p:cNvPr>
          <p:cNvGrpSpPr>
            <a:grpSpLocks/>
          </p:cNvGrpSpPr>
          <p:nvPr/>
        </p:nvGrpSpPr>
        <p:grpSpPr bwMode="auto">
          <a:xfrm>
            <a:off x="685800" y="3943350"/>
            <a:ext cx="7543800" cy="476250"/>
            <a:chOff x="762000" y="1905000"/>
            <a:chExt cx="7543800" cy="475488"/>
          </a:xfrm>
        </p:grpSpPr>
        <p:sp>
          <p:nvSpPr>
            <p:cNvPr id="37" name="Text Box 12">
              <a:extLst>
                <a:ext uri="{FF2B5EF4-FFF2-40B4-BE49-F238E27FC236}">
                  <a16:creationId xmlns="" xmlns:a16="http://schemas.microsoft.com/office/drawing/2014/main" id="{3055AA74-BACF-4700-B426-A32FB6C8904F}"/>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latin typeface="Tahoma" pitchFamily="34" charset="0"/>
                  <a:cs typeface="Tahoma" pitchFamily="34" charset="0"/>
                </a:rPr>
                <a:t>Thống</a:t>
              </a:r>
              <a:r>
                <a:rPr lang="en-US" sz="2000" b="1" dirty="0">
                  <a:latin typeface="Tahoma" pitchFamily="34" charset="0"/>
                  <a:cs typeface="Tahoma" pitchFamily="34" charset="0"/>
                </a:rPr>
                <a:t> </a:t>
              </a:r>
              <a:r>
                <a:rPr lang="en-US" sz="2000" b="1" dirty="0" err="1">
                  <a:latin typeface="Tahoma" pitchFamily="34" charset="0"/>
                  <a:cs typeface="Tahoma" pitchFamily="34" charset="0"/>
                </a:rPr>
                <a:t>kê</a:t>
              </a:r>
              <a:r>
                <a:rPr lang="en-US" sz="2000" b="1" dirty="0">
                  <a:latin typeface="Tahoma" pitchFamily="34" charset="0"/>
                  <a:cs typeface="Tahoma" pitchFamily="34" charset="0"/>
                </a:rPr>
                <a:t>, </a:t>
              </a:r>
              <a:r>
                <a:rPr lang="en-US" sz="2000" b="1" dirty="0" err="1">
                  <a:latin typeface="Tahoma" pitchFamily="34" charset="0"/>
                  <a:cs typeface="Tahoma" pitchFamily="34" charset="0"/>
                </a:rPr>
                <a:t>phân</a:t>
              </a:r>
              <a:r>
                <a:rPr lang="en-US" sz="2000" b="1" dirty="0">
                  <a:latin typeface="Tahoma" pitchFamily="34" charset="0"/>
                  <a:cs typeface="Tahoma" pitchFamily="34" charset="0"/>
                </a:rPr>
                <a:t> </a:t>
              </a:r>
              <a:r>
                <a:rPr lang="en-US" sz="2000" b="1" dirty="0" err="1">
                  <a:latin typeface="Tahoma" pitchFamily="34" charset="0"/>
                  <a:cs typeface="Tahoma" pitchFamily="34" charset="0"/>
                </a:rPr>
                <a:t>hạng</a:t>
              </a:r>
              <a:r>
                <a:rPr lang="en-US" sz="2000" b="1" dirty="0">
                  <a:latin typeface="Tahoma" pitchFamily="34" charset="0"/>
                  <a:cs typeface="Tahoma" pitchFamily="34" charset="0"/>
                </a:rPr>
                <a:t> </a:t>
              </a:r>
              <a:r>
                <a:rPr lang="en-US" sz="2000" b="1" dirty="0" err="1">
                  <a:latin typeface="Tahoma" pitchFamily="34" charset="0"/>
                  <a:cs typeface="Tahoma" pitchFamily="34" charset="0"/>
                </a:rPr>
                <a:t>dữ</a:t>
              </a:r>
              <a:r>
                <a:rPr lang="en-US" sz="2000" b="1" dirty="0">
                  <a:latin typeface="Tahoma" pitchFamily="34" charset="0"/>
                  <a:cs typeface="Tahoma" pitchFamily="34" charset="0"/>
                </a:rPr>
                <a:t> </a:t>
              </a:r>
              <a:r>
                <a:rPr lang="en-US" sz="2000" b="1" dirty="0" err="1">
                  <a:latin typeface="Tahoma" pitchFamily="34" charset="0"/>
                  <a:cs typeface="Tahoma" pitchFamily="34" charset="0"/>
                </a:rPr>
                <a:t>liệu</a:t>
              </a:r>
              <a:r>
                <a:rPr lang="en-US" sz="2000" b="1" dirty="0">
                  <a:latin typeface="Tahoma" pitchFamily="34" charset="0"/>
                  <a:cs typeface="Tahoma" pitchFamily="34" charset="0"/>
                </a:rPr>
                <a:t>, </a:t>
              </a:r>
              <a:r>
                <a:rPr lang="en-US" sz="2000" b="1" dirty="0" err="1">
                  <a:latin typeface="Tahoma" pitchFamily="34" charset="0"/>
                  <a:cs typeface="Tahoma" pitchFamily="34" charset="0"/>
                </a:rPr>
                <a:t>một</a:t>
              </a:r>
              <a:r>
                <a:rPr lang="en-US" sz="2000" b="1" dirty="0">
                  <a:latin typeface="Tahoma" pitchFamily="34" charset="0"/>
                  <a:cs typeface="Tahoma" pitchFamily="34" charset="0"/>
                </a:rPr>
                <a:t> </a:t>
              </a:r>
              <a:r>
                <a:rPr lang="en-US" sz="2000" b="1" dirty="0" err="1">
                  <a:latin typeface="Tahoma" pitchFamily="34" charset="0"/>
                  <a:cs typeface="Tahoma" pitchFamily="34" charset="0"/>
                </a:rPr>
                <a:t>số</a:t>
              </a:r>
              <a:r>
                <a:rPr lang="en-US" sz="2000" b="1" dirty="0">
                  <a:latin typeface="Tahoma" pitchFamily="34" charset="0"/>
                  <a:cs typeface="Tahoma" pitchFamily="34" charset="0"/>
                </a:rPr>
                <a:t> </a:t>
              </a:r>
              <a:r>
                <a:rPr lang="en-US" sz="2000" b="1" dirty="0" err="1">
                  <a:latin typeface="Tahoma" pitchFamily="34" charset="0"/>
                  <a:cs typeface="Tahoma" pitchFamily="34" charset="0"/>
                </a:rPr>
                <a:t>hàm</a:t>
              </a:r>
              <a:r>
                <a:rPr lang="en-US" sz="2000" b="1" dirty="0">
                  <a:latin typeface="Tahoma" pitchFamily="34" charset="0"/>
                  <a:cs typeface="Tahoma" pitchFamily="34" charset="0"/>
                </a:rPr>
                <a:t> </a:t>
              </a:r>
              <a:r>
                <a:rPr lang="en-US" sz="2000" b="1" dirty="0" err="1">
                  <a:latin typeface="Tahoma" pitchFamily="34" charset="0"/>
                  <a:cs typeface="Tahoma" pitchFamily="34" charset="0"/>
                </a:rPr>
                <a:t>cơ</a:t>
              </a:r>
              <a:r>
                <a:rPr lang="en-US" sz="2000" b="1" dirty="0">
                  <a:latin typeface="Tahoma" pitchFamily="34" charset="0"/>
                  <a:cs typeface="Tahoma" pitchFamily="34" charset="0"/>
                </a:rPr>
                <a:t> </a:t>
              </a:r>
              <a:r>
                <a:rPr lang="en-US" sz="2000" b="1" dirty="0" err="1">
                  <a:latin typeface="Tahoma" pitchFamily="34" charset="0"/>
                  <a:cs typeface="Tahoma" pitchFamily="34" charset="0"/>
                </a:rPr>
                <a:t>bản</a:t>
              </a:r>
              <a:endParaRPr lang="en-US" sz="2000" b="1" dirty="0">
                <a:latin typeface="Tahoma" pitchFamily="34" charset="0"/>
                <a:cs typeface="Tahoma" pitchFamily="34" charset="0"/>
              </a:endParaRPr>
            </a:p>
          </p:txBody>
        </p:sp>
        <p:grpSp>
          <p:nvGrpSpPr>
            <p:cNvPr id="38" name="Group 28">
              <a:extLst>
                <a:ext uri="{FF2B5EF4-FFF2-40B4-BE49-F238E27FC236}">
                  <a16:creationId xmlns="" xmlns:a16="http://schemas.microsoft.com/office/drawing/2014/main" id="{C0F60A22-058B-4285-9D88-70EDE3836F51}"/>
                </a:ext>
              </a:extLst>
            </p:cNvPr>
            <p:cNvGrpSpPr>
              <a:grpSpLocks/>
            </p:cNvGrpSpPr>
            <p:nvPr/>
          </p:nvGrpSpPr>
          <p:grpSpPr bwMode="auto">
            <a:xfrm>
              <a:off x="762000" y="1905000"/>
              <a:ext cx="548640" cy="475488"/>
              <a:chOff x="1110" y="2656"/>
              <a:chExt cx="1549" cy="1351"/>
            </a:xfrm>
          </p:grpSpPr>
          <p:sp>
            <p:nvSpPr>
              <p:cNvPr id="40" name="AutoShape 4">
                <a:extLst>
                  <a:ext uri="{FF2B5EF4-FFF2-40B4-BE49-F238E27FC236}">
                    <a16:creationId xmlns="" xmlns:a16="http://schemas.microsoft.com/office/drawing/2014/main" id="{C905FEBE-7BB0-4034-BDBF-D74B9DE456F6}"/>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1" name="AutoShape 5">
                <a:extLst>
                  <a:ext uri="{FF2B5EF4-FFF2-40B4-BE49-F238E27FC236}">
                    <a16:creationId xmlns="" xmlns:a16="http://schemas.microsoft.com/office/drawing/2014/main" id="{BDBCC363-A9B3-4DBC-9EC7-1C2BB382BB4A}"/>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42" name="AutoShape 6">
                <a:extLst>
                  <a:ext uri="{FF2B5EF4-FFF2-40B4-BE49-F238E27FC236}">
                    <a16:creationId xmlns="" xmlns:a16="http://schemas.microsoft.com/office/drawing/2014/main" id="{83B6100A-3549-4E95-9325-824EE80D269E}"/>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5</a:t>
                </a:r>
              </a:p>
            </p:txBody>
          </p:sp>
        </p:grpSp>
        <p:sp>
          <p:nvSpPr>
            <p:cNvPr id="39" name="Line 11">
              <a:extLst>
                <a:ext uri="{FF2B5EF4-FFF2-40B4-BE49-F238E27FC236}">
                  <a16:creationId xmlns="" xmlns:a16="http://schemas.microsoft.com/office/drawing/2014/main" id="{5F47E4E0-D85C-4F59-A424-CDFB1FB736C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 name="Group 70">
            <a:extLst>
              <a:ext uri="{FF2B5EF4-FFF2-40B4-BE49-F238E27FC236}">
                <a16:creationId xmlns="" xmlns:a16="http://schemas.microsoft.com/office/drawing/2014/main" id="{6E7DD59A-7148-402E-9B9F-CC42B01B0663}"/>
              </a:ext>
            </a:extLst>
          </p:cNvPr>
          <p:cNvGrpSpPr>
            <a:grpSpLocks/>
          </p:cNvGrpSpPr>
          <p:nvPr/>
        </p:nvGrpSpPr>
        <p:grpSpPr bwMode="auto">
          <a:xfrm>
            <a:off x="685800" y="4648200"/>
            <a:ext cx="7543800" cy="476250"/>
            <a:chOff x="762000" y="1905000"/>
            <a:chExt cx="7543800" cy="475488"/>
          </a:xfrm>
        </p:grpSpPr>
        <p:sp>
          <p:nvSpPr>
            <p:cNvPr id="44" name="Text Box 12">
              <a:extLst>
                <a:ext uri="{FF2B5EF4-FFF2-40B4-BE49-F238E27FC236}">
                  <a16:creationId xmlns="" xmlns:a16="http://schemas.microsoft.com/office/drawing/2014/main" id="{D7D89838-EC66-4A72-B600-8B6B03240B1C}"/>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latin typeface="Tahoma" pitchFamily="34" charset="0"/>
                  <a:cs typeface="Tahoma" pitchFamily="34" charset="0"/>
                </a:rPr>
                <a:t>Trắc nghiệm kiến thức</a:t>
              </a:r>
            </a:p>
          </p:txBody>
        </p:sp>
        <p:grpSp>
          <p:nvGrpSpPr>
            <p:cNvPr id="45" name="Group 28">
              <a:extLst>
                <a:ext uri="{FF2B5EF4-FFF2-40B4-BE49-F238E27FC236}">
                  <a16:creationId xmlns="" xmlns:a16="http://schemas.microsoft.com/office/drawing/2014/main" id="{A989228B-8D52-420B-8ED9-EB56AD1F6CE7}"/>
                </a:ext>
              </a:extLst>
            </p:cNvPr>
            <p:cNvGrpSpPr>
              <a:grpSpLocks/>
            </p:cNvGrpSpPr>
            <p:nvPr/>
          </p:nvGrpSpPr>
          <p:grpSpPr bwMode="auto">
            <a:xfrm>
              <a:off x="762000" y="1905000"/>
              <a:ext cx="548640" cy="475488"/>
              <a:chOff x="1110" y="2656"/>
              <a:chExt cx="1549" cy="1351"/>
            </a:xfrm>
          </p:grpSpPr>
          <p:sp>
            <p:nvSpPr>
              <p:cNvPr id="47" name="AutoShape 4">
                <a:extLst>
                  <a:ext uri="{FF2B5EF4-FFF2-40B4-BE49-F238E27FC236}">
                    <a16:creationId xmlns="" xmlns:a16="http://schemas.microsoft.com/office/drawing/2014/main" id="{EF7C81D2-62A1-4DE1-B973-619927A06A09}"/>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8" name="AutoShape 5">
                <a:extLst>
                  <a:ext uri="{FF2B5EF4-FFF2-40B4-BE49-F238E27FC236}">
                    <a16:creationId xmlns="" xmlns:a16="http://schemas.microsoft.com/office/drawing/2014/main" id="{3F47E9AF-49E6-4A26-9067-810CFACBF18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49" name="AutoShape 6">
                <a:extLst>
                  <a:ext uri="{FF2B5EF4-FFF2-40B4-BE49-F238E27FC236}">
                    <a16:creationId xmlns="" xmlns:a16="http://schemas.microsoft.com/office/drawing/2014/main" id="{E55DBFF0-3A2E-4D7F-A329-AE356731CF66}"/>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46" name="Line 11">
              <a:extLst>
                <a:ext uri="{FF2B5EF4-FFF2-40B4-BE49-F238E27FC236}">
                  <a16:creationId xmlns="" xmlns:a16="http://schemas.microsoft.com/office/drawing/2014/main" id="{93876918-C02B-4C41-9AC7-F4C8F327B64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0" name="Group 33">
            <a:extLst>
              <a:ext uri="{FF2B5EF4-FFF2-40B4-BE49-F238E27FC236}">
                <a16:creationId xmlns="" xmlns:a16="http://schemas.microsoft.com/office/drawing/2014/main" id="{DA537F8E-3D0C-4E9D-9558-CD83424FB14C}"/>
              </a:ext>
            </a:extLst>
          </p:cNvPr>
          <p:cNvGrpSpPr>
            <a:grpSpLocks/>
          </p:cNvGrpSpPr>
          <p:nvPr/>
        </p:nvGrpSpPr>
        <p:grpSpPr bwMode="auto">
          <a:xfrm>
            <a:off x="685800" y="5407492"/>
            <a:ext cx="7543800" cy="476250"/>
            <a:chOff x="762000" y="1905000"/>
            <a:chExt cx="7543800" cy="475488"/>
          </a:xfrm>
        </p:grpSpPr>
        <p:sp>
          <p:nvSpPr>
            <p:cNvPr id="51" name="Text Box 12">
              <a:extLst>
                <a:ext uri="{FF2B5EF4-FFF2-40B4-BE49-F238E27FC236}">
                  <a16:creationId xmlns="" xmlns:a16="http://schemas.microsoft.com/office/drawing/2014/main" id="{0D15675D-D7FC-4CF3-A7BC-E370448EBA6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rgbClr val="FF0000"/>
                  </a:solidFill>
                  <a:latin typeface="Tahoma" pitchFamily="34" charset="0"/>
                  <a:cs typeface="Tahoma" pitchFamily="34" charset="0"/>
                </a:rPr>
                <a:t>Tổng</a:t>
              </a:r>
              <a:r>
                <a:rPr lang="en-US" sz="2000" b="1" dirty="0">
                  <a:solidFill>
                    <a:srgbClr val="FF0000"/>
                  </a:solidFill>
                  <a:latin typeface="Tahoma" pitchFamily="34" charset="0"/>
                  <a:cs typeface="Tahoma" pitchFamily="34" charset="0"/>
                </a:rPr>
                <a:t> </a:t>
              </a:r>
              <a:r>
                <a:rPr lang="en-US" sz="2000" b="1" dirty="0" err="1">
                  <a:solidFill>
                    <a:srgbClr val="FF0000"/>
                  </a:solidFill>
                  <a:latin typeface="Tahoma" pitchFamily="34" charset="0"/>
                  <a:cs typeface="Tahoma" pitchFamily="34" charset="0"/>
                </a:rPr>
                <a:t>kết</a:t>
              </a:r>
              <a:r>
                <a:rPr lang="en-US" sz="2000" b="1" dirty="0">
                  <a:solidFill>
                    <a:srgbClr val="FF0000"/>
                  </a:solidFill>
                  <a:latin typeface="Tahoma" pitchFamily="34" charset="0"/>
                  <a:cs typeface="Tahoma" pitchFamily="34" charset="0"/>
                </a:rPr>
                <a:t> </a:t>
              </a:r>
              <a:r>
                <a:rPr lang="en-US" sz="2000" b="1" dirty="0" err="1">
                  <a:solidFill>
                    <a:srgbClr val="FF0000"/>
                  </a:solidFill>
                  <a:latin typeface="Tahoma" pitchFamily="34" charset="0"/>
                  <a:cs typeface="Tahoma" pitchFamily="34" charset="0"/>
                </a:rPr>
                <a:t>bài</a:t>
              </a:r>
              <a:r>
                <a:rPr lang="en-US" sz="2000" b="1" dirty="0">
                  <a:solidFill>
                    <a:srgbClr val="FF0000"/>
                  </a:solidFill>
                  <a:latin typeface="Tahoma" pitchFamily="34" charset="0"/>
                  <a:cs typeface="Tahoma" pitchFamily="34" charset="0"/>
                </a:rPr>
                <a:t> </a:t>
              </a:r>
              <a:r>
                <a:rPr lang="en-US" sz="2000" b="1" dirty="0" err="1">
                  <a:solidFill>
                    <a:srgbClr val="FF0000"/>
                  </a:solidFill>
                  <a:latin typeface="Tahoma" pitchFamily="34" charset="0"/>
                  <a:cs typeface="Tahoma" pitchFamily="34" charset="0"/>
                </a:rPr>
                <a:t>học</a:t>
              </a:r>
              <a:endParaRPr lang="en-US" sz="2000" b="1" dirty="0">
                <a:solidFill>
                  <a:srgbClr val="FF0000"/>
                </a:solidFill>
                <a:latin typeface="Tahoma" pitchFamily="34" charset="0"/>
                <a:cs typeface="Tahoma" pitchFamily="34" charset="0"/>
              </a:endParaRPr>
            </a:p>
          </p:txBody>
        </p:sp>
        <p:grpSp>
          <p:nvGrpSpPr>
            <p:cNvPr id="52" name="Group 35">
              <a:extLst>
                <a:ext uri="{FF2B5EF4-FFF2-40B4-BE49-F238E27FC236}">
                  <a16:creationId xmlns="" xmlns:a16="http://schemas.microsoft.com/office/drawing/2014/main" id="{F206C097-BEDC-4566-BB44-C045232FDA52}"/>
                </a:ext>
              </a:extLst>
            </p:cNvPr>
            <p:cNvGrpSpPr>
              <a:grpSpLocks/>
            </p:cNvGrpSpPr>
            <p:nvPr/>
          </p:nvGrpSpPr>
          <p:grpSpPr bwMode="auto">
            <a:xfrm>
              <a:off x="762000" y="1905000"/>
              <a:ext cx="548640" cy="475488"/>
              <a:chOff x="1110" y="2656"/>
              <a:chExt cx="1549" cy="1351"/>
            </a:xfrm>
          </p:grpSpPr>
          <p:sp>
            <p:nvSpPr>
              <p:cNvPr id="54" name="AutoShape 4">
                <a:extLst>
                  <a:ext uri="{FF2B5EF4-FFF2-40B4-BE49-F238E27FC236}">
                    <a16:creationId xmlns="" xmlns:a16="http://schemas.microsoft.com/office/drawing/2014/main" id="{4BC35FEF-433D-4FFC-800D-3C355230ABD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5" name="AutoShape 5">
                <a:extLst>
                  <a:ext uri="{FF2B5EF4-FFF2-40B4-BE49-F238E27FC236}">
                    <a16:creationId xmlns="" xmlns:a16="http://schemas.microsoft.com/office/drawing/2014/main" id="{58A8DAD8-822C-43EC-913D-3B971674387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56" name="AutoShape 6">
                <a:extLst>
                  <a:ext uri="{FF2B5EF4-FFF2-40B4-BE49-F238E27FC236}">
                    <a16:creationId xmlns="" xmlns:a16="http://schemas.microsoft.com/office/drawing/2014/main" id="{A3A2B1F7-F874-4A34-9B1D-4B44696889BF}"/>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7</a:t>
                </a:r>
              </a:p>
            </p:txBody>
          </p:sp>
        </p:grpSp>
        <p:sp>
          <p:nvSpPr>
            <p:cNvPr id="53" name="Line 11">
              <a:extLst>
                <a:ext uri="{FF2B5EF4-FFF2-40B4-BE49-F238E27FC236}">
                  <a16:creationId xmlns="" xmlns:a16="http://schemas.microsoft.com/office/drawing/2014/main" id="{3FD0150E-F2C6-4ADE-B69C-FE6855BBE5D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1564433103"/>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385CB35E-A2FE-465A-AE59-FAD53270E585}"/>
              </a:ext>
            </a:extLst>
          </p:cNvPr>
          <p:cNvSpPr>
            <a:spLocks noGrp="1"/>
          </p:cNvSpPr>
          <p:nvPr>
            <p:ph idx="1"/>
          </p:nvPr>
        </p:nvSpPr>
        <p:spPr>
          <a:xfrm>
            <a:off x="457200" y="1066800"/>
            <a:ext cx="4343400" cy="3886200"/>
          </a:xfrm>
        </p:spPr>
        <p:txBody>
          <a:bodyPr>
            <a:normAutofit fontScale="92500" lnSpcReduction="20000"/>
          </a:bodyPr>
          <a:lstStyle/>
          <a:p>
            <a:pPr marL="0" indent="0" algn="just">
              <a:buNone/>
            </a:pPr>
            <a:r>
              <a:rPr lang="en-US" dirty="0" err="1">
                <a:latin typeface="Times New Roman" pitchFamily="18" charset="0"/>
                <a:cs typeface="Times New Roman" pitchFamily="18" charset="0"/>
              </a:rPr>
              <a:t>Ví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a:t>
            </a:r>
            <a:r>
              <a:rPr lang="en-US" dirty="0">
                <a:latin typeface="Times New Roman" pitchFamily="18" charset="0"/>
                <a:cs typeface="Times New Roman" pitchFamily="18" charset="0"/>
              </a:rPr>
              <a:t> 1:</a:t>
            </a:r>
          </a:p>
          <a:p>
            <a:pPr marL="0" indent="0">
              <a:buNone/>
            </a:pPr>
            <a:r>
              <a:rPr lang="en-US" dirty="0"/>
              <a:t>use QLSV</a:t>
            </a:r>
          </a:p>
          <a:p>
            <a:pPr marL="0" indent="0">
              <a:buNone/>
            </a:pPr>
            <a:r>
              <a:rPr lang="en-US" dirty="0"/>
              <a:t>go</a:t>
            </a:r>
          </a:p>
          <a:p>
            <a:pPr marL="0" indent="0">
              <a:buNone/>
            </a:pPr>
            <a:r>
              <a:rPr lang="en-US" dirty="0"/>
              <a:t>SELECT TOP(2)</a:t>
            </a:r>
            <a:r>
              <a:rPr lang="en-US" dirty="0" err="1"/>
              <a:t>MaSV</a:t>
            </a:r>
            <a:r>
              <a:rPr lang="en-US" dirty="0"/>
              <a:t>, </a:t>
            </a:r>
            <a:r>
              <a:rPr lang="en-US" dirty="0" err="1"/>
              <a:t>Hoten</a:t>
            </a:r>
            <a:endParaRPr lang="en-US" dirty="0"/>
          </a:p>
          <a:p>
            <a:pPr marL="0" indent="0">
              <a:buNone/>
            </a:pPr>
            <a:r>
              <a:rPr lang="en-US" dirty="0"/>
              <a:t>FROM </a:t>
            </a:r>
            <a:r>
              <a:rPr lang="en-US" dirty="0" err="1"/>
              <a:t>SinhVien</a:t>
            </a:r>
            <a:endParaRPr lang="en-US" dirty="0"/>
          </a:p>
          <a:p>
            <a:pPr marL="0" indent="0">
              <a:buNone/>
            </a:pPr>
            <a:r>
              <a:rPr lang="en-US" dirty="0"/>
              <a:t>WHERE </a:t>
            </a:r>
            <a:r>
              <a:rPr lang="en-US" dirty="0" err="1"/>
              <a:t>Hoten</a:t>
            </a:r>
            <a:r>
              <a:rPr lang="en-US" dirty="0"/>
              <a:t> like </a:t>
            </a:r>
            <a:r>
              <a:rPr lang="en-US" dirty="0" err="1"/>
              <a:t>N'Nguyễn</a:t>
            </a:r>
            <a:r>
              <a:rPr lang="en-US" dirty="0"/>
              <a:t> %'</a:t>
            </a:r>
          </a:p>
          <a:p>
            <a:pPr marL="0" indent="0">
              <a:buNone/>
            </a:pPr>
            <a:r>
              <a:rPr lang="en-US" dirty="0"/>
              <a:t>order by </a:t>
            </a:r>
            <a:r>
              <a:rPr lang="en-US" dirty="0" err="1"/>
              <a:t>maSV</a:t>
            </a:r>
            <a:endParaRPr lang="en-US" b="1" dirty="0">
              <a:latin typeface="Times New Roman" pitchFamily="18" charset="0"/>
              <a:cs typeface="Times New Roman" pitchFamily="18" charset="0"/>
            </a:endParaRPr>
          </a:p>
        </p:txBody>
      </p:sp>
      <p:sp>
        <p:nvSpPr>
          <p:cNvPr id="3" name="Title 2">
            <a:extLst>
              <a:ext uri="{FF2B5EF4-FFF2-40B4-BE49-F238E27FC236}">
                <a16:creationId xmlns="" xmlns:a16="http://schemas.microsoft.com/office/drawing/2014/main" id="{76D4C4F9-E1E2-41D2-8ACC-CAFCF150F222}"/>
              </a:ext>
            </a:extLst>
          </p:cNvPr>
          <p:cNvSpPr>
            <a:spLocks noGrp="1"/>
          </p:cNvSpPr>
          <p:nvPr>
            <p:ph type="title"/>
          </p:nvPr>
        </p:nvSpPr>
        <p:spPr/>
        <p:txBody>
          <a:bodyPr/>
          <a:lstStyle/>
          <a:p>
            <a:r>
              <a:rPr lang="en-US" dirty="0"/>
              <a:t>2. </a:t>
            </a:r>
            <a:r>
              <a:rPr lang="en-US" dirty="0" err="1"/>
              <a:t>Mệnh</a:t>
            </a:r>
            <a:r>
              <a:rPr lang="en-US" dirty="0"/>
              <a:t> </a:t>
            </a:r>
            <a:r>
              <a:rPr lang="en-US" dirty="0" err="1"/>
              <a:t>đề</a:t>
            </a:r>
            <a:r>
              <a:rPr lang="en-US" dirty="0"/>
              <a:t> Top</a:t>
            </a:r>
          </a:p>
        </p:txBody>
      </p:sp>
      <p:sp>
        <p:nvSpPr>
          <p:cNvPr id="4" name="Date Placeholder 3">
            <a:extLst>
              <a:ext uri="{FF2B5EF4-FFF2-40B4-BE49-F238E27FC236}">
                <a16:creationId xmlns=""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2/15/2023</a:t>
            </a:fld>
            <a:endParaRPr lang="en-US"/>
          </a:p>
        </p:txBody>
      </p:sp>
      <p:sp>
        <p:nvSpPr>
          <p:cNvPr id="5" name="Footer Placeholder 4">
            <a:extLst>
              <a:ext uri="{FF2B5EF4-FFF2-40B4-BE49-F238E27FC236}">
                <a16:creationId xmlns=""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7</a:t>
            </a:fld>
            <a:endParaRPr lang="en-US"/>
          </a:p>
        </p:txBody>
      </p:sp>
      <p:sp>
        <p:nvSpPr>
          <p:cNvPr id="8" name="Down Arrow 7"/>
          <p:cNvSpPr/>
          <p:nvPr/>
        </p:nvSpPr>
        <p:spPr>
          <a:xfrm>
            <a:off x="6019800" y="4339771"/>
            <a:ext cx="1143000" cy="5370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Kết</a:t>
            </a:r>
            <a:r>
              <a:rPr lang="en-US" dirty="0"/>
              <a:t> </a:t>
            </a:r>
            <a:r>
              <a:rPr lang="en-US" dirty="0" err="1"/>
              <a:t>quả</a:t>
            </a:r>
            <a:endParaRPr lang="en-US" dirty="0"/>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23051"/>
          <a:stretch/>
        </p:blipFill>
        <p:spPr bwMode="auto">
          <a:xfrm>
            <a:off x="4714875" y="832690"/>
            <a:ext cx="3524250" cy="3507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4953000"/>
            <a:ext cx="4826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0642913"/>
      </p:ext>
    </p:extLst>
  </p:cSld>
  <p:clrMapOvr>
    <a:masterClrMapping/>
  </p:clrMapOvr>
  <p:transition spd="slow">
    <p:randomBar dir="ver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 xmlns:a16="http://schemas.microsoft.com/office/drawing/2014/main" id="{6247F9BF-045D-4B99-8DE4-A6CDEC500938}"/>
              </a:ext>
            </a:extLst>
          </p:cNvPr>
          <p:cNvSpPr>
            <a:spLocks noGrp="1"/>
          </p:cNvSpPr>
          <p:nvPr>
            <p:ph idx="1"/>
          </p:nvPr>
        </p:nvSpPr>
        <p:spPr/>
        <p:txBody>
          <a:bodyPr/>
          <a:lstStyle/>
          <a:p>
            <a:pPr algn="just"/>
            <a:r>
              <a:rPr lang="en-US" dirty="0" err="1"/>
              <a:t>Mệnh</a:t>
            </a:r>
            <a:r>
              <a:rPr lang="en-US" dirty="0"/>
              <a:t> </a:t>
            </a:r>
            <a:r>
              <a:rPr lang="en-US" dirty="0" err="1"/>
              <a:t>đề</a:t>
            </a:r>
            <a:r>
              <a:rPr lang="en-US" dirty="0"/>
              <a:t> TOP</a:t>
            </a:r>
          </a:p>
          <a:p>
            <a:pPr algn="just"/>
            <a:r>
              <a:rPr lang="en-US" dirty="0" err="1"/>
              <a:t>Các</a:t>
            </a:r>
            <a:r>
              <a:rPr lang="en-US" dirty="0"/>
              <a:t> </a:t>
            </a:r>
            <a:r>
              <a:rPr lang="en-US" dirty="0" err="1"/>
              <a:t>phép</a:t>
            </a:r>
            <a:r>
              <a:rPr lang="en-US" dirty="0"/>
              <a:t> </a:t>
            </a:r>
            <a:r>
              <a:rPr lang="en-US" dirty="0" err="1"/>
              <a:t>nối</a:t>
            </a:r>
            <a:r>
              <a:rPr lang="en-US" dirty="0"/>
              <a:t> – </a:t>
            </a:r>
            <a:r>
              <a:rPr lang="en-US" dirty="0" err="1"/>
              <a:t>biểu</a:t>
            </a:r>
            <a:r>
              <a:rPr lang="en-US" dirty="0"/>
              <a:t> </a:t>
            </a:r>
            <a:r>
              <a:rPr lang="en-US" dirty="0" err="1"/>
              <a:t>thức</a:t>
            </a:r>
            <a:r>
              <a:rPr lang="en-US" dirty="0"/>
              <a:t> </a:t>
            </a:r>
            <a:r>
              <a:rPr lang="en-US" dirty="0" err="1"/>
              <a:t>chung</a:t>
            </a:r>
            <a:endParaRPr lang="en-US" dirty="0"/>
          </a:p>
          <a:p>
            <a:pPr algn="just"/>
            <a:r>
              <a:rPr lang="en-US" dirty="0" err="1"/>
              <a:t>Toán</a:t>
            </a:r>
            <a:r>
              <a:rPr lang="en-US" dirty="0"/>
              <a:t> </a:t>
            </a:r>
            <a:r>
              <a:rPr lang="en-US" dirty="0" err="1"/>
              <a:t>tử</a:t>
            </a:r>
            <a:r>
              <a:rPr lang="en-US" dirty="0"/>
              <a:t> PIVOT, UNPIVOT, OUTPUT</a:t>
            </a:r>
          </a:p>
          <a:p>
            <a:pPr algn="just"/>
            <a:r>
              <a:rPr lang="en-US" dirty="0" err="1"/>
              <a:t>Các</a:t>
            </a:r>
            <a:r>
              <a:rPr lang="en-US" dirty="0"/>
              <a:t> </a:t>
            </a:r>
            <a:r>
              <a:rPr lang="en-US" dirty="0" err="1"/>
              <a:t>hàm</a:t>
            </a:r>
            <a:r>
              <a:rPr lang="en-US" dirty="0"/>
              <a:t> </a:t>
            </a:r>
            <a:r>
              <a:rPr lang="en-US" dirty="0" err="1"/>
              <a:t>thống</a:t>
            </a:r>
            <a:r>
              <a:rPr lang="en-US" dirty="0"/>
              <a:t> </a:t>
            </a:r>
            <a:r>
              <a:rPr lang="en-US" dirty="0" err="1"/>
              <a:t>kê</a:t>
            </a:r>
            <a:r>
              <a:rPr lang="en-US" dirty="0"/>
              <a:t>, </a:t>
            </a:r>
            <a:r>
              <a:rPr lang="en-US" dirty="0" err="1"/>
              <a:t>phân</a:t>
            </a:r>
            <a:r>
              <a:rPr lang="en-US" dirty="0"/>
              <a:t> </a:t>
            </a:r>
            <a:r>
              <a:rPr lang="en-US" dirty="0" err="1"/>
              <a:t>hạng</a:t>
            </a:r>
            <a:r>
              <a:rPr lang="en-US" dirty="0"/>
              <a:t> </a:t>
            </a:r>
            <a:r>
              <a:rPr lang="en-US" dirty="0" err="1"/>
              <a:t>dữ</a:t>
            </a:r>
            <a:r>
              <a:rPr lang="en-US" dirty="0"/>
              <a:t> </a:t>
            </a:r>
            <a:r>
              <a:rPr lang="en-US" dirty="0" err="1"/>
              <a:t>liệu</a:t>
            </a:r>
            <a:endParaRPr lang="en-US" dirty="0"/>
          </a:p>
          <a:p>
            <a:pPr algn="just"/>
            <a:r>
              <a:rPr lang="en-US" dirty="0" err="1"/>
              <a:t>Một</a:t>
            </a:r>
            <a:r>
              <a:rPr lang="en-US" dirty="0"/>
              <a:t> </a:t>
            </a:r>
            <a:r>
              <a:rPr lang="en-US" dirty="0" err="1"/>
              <a:t>số</a:t>
            </a:r>
            <a:r>
              <a:rPr lang="en-US" dirty="0"/>
              <a:t> </a:t>
            </a:r>
            <a:r>
              <a:rPr lang="en-US" dirty="0" err="1"/>
              <a:t>hàm</a:t>
            </a:r>
            <a:r>
              <a:rPr lang="en-US" dirty="0"/>
              <a:t> </a:t>
            </a:r>
            <a:r>
              <a:rPr lang="en-US" dirty="0" err="1"/>
              <a:t>cơ</a:t>
            </a:r>
            <a:r>
              <a:rPr lang="en-US" dirty="0"/>
              <a:t> </a:t>
            </a:r>
            <a:r>
              <a:rPr lang="en-US" dirty="0" err="1"/>
              <a:t>bản</a:t>
            </a:r>
            <a:r>
              <a:rPr lang="en-US" dirty="0"/>
              <a:t> </a:t>
            </a:r>
            <a:r>
              <a:rPr lang="en-US" dirty="0" err="1"/>
              <a:t>trong</a:t>
            </a:r>
            <a:r>
              <a:rPr lang="en-US" dirty="0"/>
              <a:t> SQL</a:t>
            </a:r>
          </a:p>
          <a:p>
            <a:pPr marL="0" indent="0">
              <a:buNone/>
            </a:pPr>
            <a:endParaRPr lang="en-US" dirty="0"/>
          </a:p>
        </p:txBody>
      </p:sp>
      <p:sp>
        <p:nvSpPr>
          <p:cNvPr id="6" name="Title 5">
            <a:extLst>
              <a:ext uri="{FF2B5EF4-FFF2-40B4-BE49-F238E27FC236}">
                <a16:creationId xmlns="" xmlns:a16="http://schemas.microsoft.com/office/drawing/2014/main" id="{0C8A877E-B44C-40E1-992C-FC7D03C12BFD}"/>
              </a:ext>
            </a:extLst>
          </p:cNvPr>
          <p:cNvSpPr>
            <a:spLocks noGrp="1"/>
          </p:cNvSpPr>
          <p:nvPr>
            <p:ph type="title"/>
          </p:nvPr>
        </p:nvSpPr>
        <p:spPr/>
        <p:txBody>
          <a:bodyPr/>
          <a:lstStyle/>
          <a:p>
            <a:r>
              <a:rPr lang="en-US"/>
              <a:t>7. Tổng kết bài học</a:t>
            </a:r>
          </a:p>
        </p:txBody>
      </p:sp>
      <p:sp>
        <p:nvSpPr>
          <p:cNvPr id="3" name="Date Placeholder 2">
            <a:extLst>
              <a:ext uri="{FF2B5EF4-FFF2-40B4-BE49-F238E27FC236}">
                <a16:creationId xmlns="" xmlns:a16="http://schemas.microsoft.com/office/drawing/2014/main" id="{33C5167B-F77C-43F3-80B1-DD472A788016}"/>
              </a:ext>
            </a:extLst>
          </p:cNvPr>
          <p:cNvSpPr>
            <a:spLocks noGrp="1"/>
          </p:cNvSpPr>
          <p:nvPr>
            <p:ph type="dt" sz="half" idx="2"/>
          </p:nvPr>
        </p:nvSpPr>
        <p:spPr/>
        <p:txBody>
          <a:bodyPr/>
          <a:lstStyle/>
          <a:p>
            <a:fld id="{0FA6372B-C7F7-454A-A4C3-A39283F948ED}" type="datetime1">
              <a:rPr lang="en-US" smtClean="0"/>
              <a:t>2/15/2023</a:t>
            </a:fld>
            <a:endParaRPr lang="en-US"/>
          </a:p>
        </p:txBody>
      </p:sp>
      <p:sp>
        <p:nvSpPr>
          <p:cNvPr id="4" name="Footer Placeholder 3">
            <a:extLst>
              <a:ext uri="{FF2B5EF4-FFF2-40B4-BE49-F238E27FC236}">
                <a16:creationId xmlns="" xmlns:a16="http://schemas.microsoft.com/office/drawing/2014/main" id="{020DF506-0178-4B12-8227-1F15927E5EBC}"/>
              </a:ext>
            </a:extLst>
          </p:cNvPr>
          <p:cNvSpPr>
            <a:spLocks noGrp="1"/>
          </p:cNvSpPr>
          <p:nvPr>
            <p:ph type="ftr" sz="quarter" idx="3"/>
          </p:nvPr>
        </p:nvSpPr>
        <p:spPr/>
        <p:txBody>
          <a:bodyPr/>
          <a:lstStyle/>
          <a:p>
            <a:r>
              <a:rPr lang="en-US"/>
              <a:t>Khoa Công nghệ Thông tin - UTEHY</a:t>
            </a:r>
          </a:p>
        </p:txBody>
      </p:sp>
      <p:sp>
        <p:nvSpPr>
          <p:cNvPr id="5" name="Slide Number Placeholder 4">
            <a:extLst>
              <a:ext uri="{FF2B5EF4-FFF2-40B4-BE49-F238E27FC236}">
                <a16:creationId xmlns="" xmlns:a16="http://schemas.microsoft.com/office/drawing/2014/main" id="{E62E01D8-FC4C-4A62-A181-08FBFAC94EBC}"/>
              </a:ext>
            </a:extLst>
          </p:cNvPr>
          <p:cNvSpPr>
            <a:spLocks noGrp="1"/>
          </p:cNvSpPr>
          <p:nvPr>
            <p:ph type="sldNum" sz="quarter" idx="4"/>
          </p:nvPr>
        </p:nvSpPr>
        <p:spPr/>
        <p:txBody>
          <a:bodyPr/>
          <a:lstStyle/>
          <a:p>
            <a:fld id="{F4E32468-D4D3-45A6-A508-7622D5375F4E}" type="slidenum">
              <a:rPr lang="en-US" smtClean="0"/>
              <a:t>70</a:t>
            </a:fld>
            <a:endParaRPr lang="en-US"/>
          </a:p>
        </p:txBody>
      </p:sp>
    </p:spTree>
    <p:extLst>
      <p:ext uri="{BB962C8B-B14F-4D97-AF65-F5344CB8AC3E}">
        <p14:creationId xmlns:p14="http://schemas.microsoft.com/office/powerpoint/2010/main" val="2465739142"/>
      </p:ext>
    </p:extLst>
  </p:cSld>
  <p:clrMapOvr>
    <a:masterClrMapping/>
  </p:clrMapOvr>
  <p:transition spd="slow">
    <p:randomBar dir="ver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a:t>Q&amp;A</a:t>
            </a:r>
          </a:p>
        </p:txBody>
      </p:sp>
      <p:sp>
        <p:nvSpPr>
          <p:cNvPr id="4" name="Date Placeholder 3"/>
          <p:cNvSpPr>
            <a:spLocks noGrp="1"/>
          </p:cNvSpPr>
          <p:nvPr>
            <p:ph type="dt" sz="half" idx="2"/>
          </p:nvPr>
        </p:nvSpPr>
        <p:spPr/>
        <p:txBody>
          <a:bodyPr/>
          <a:lstStyle/>
          <a:p>
            <a:fld id="{4D202ABA-0031-4D61-A041-186C665429FE}" type="datetime1">
              <a:rPr lang="en-US" smtClean="0"/>
              <a:t>2/15/2023</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71</a:t>
            </a:fld>
            <a:endParaRPr lang="en-US"/>
          </a:p>
        </p:txBody>
      </p:sp>
      <p:sp>
        <p:nvSpPr>
          <p:cNvPr id="7" name="Rectangle 6"/>
          <p:cNvSpPr/>
          <p:nvPr/>
        </p:nvSpPr>
        <p:spPr>
          <a:xfrm>
            <a:off x="2875574" y="2967335"/>
            <a:ext cx="3392853" cy="923330"/>
          </a:xfrm>
          <a:prstGeom prst="rect">
            <a:avLst/>
          </a:prstGeom>
          <a:noFill/>
        </p:spPr>
        <p:txBody>
          <a:bodyPr wrap="none" lIns="91440" tIns="45720" rIns="91440" bIns="45720">
            <a:spAutoFit/>
          </a:bodyPr>
          <a:lstStyle/>
          <a:p>
            <a:pPr algn="ct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extLst>
      <p:ext uri="{BB962C8B-B14F-4D97-AF65-F5344CB8AC3E}">
        <p14:creationId xmlns:p14="http://schemas.microsoft.com/office/powerpoint/2010/main" val="1433876951"/>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385CB35E-A2FE-465A-AE59-FAD53270E585}"/>
              </a:ext>
            </a:extLst>
          </p:cNvPr>
          <p:cNvSpPr>
            <a:spLocks noGrp="1"/>
          </p:cNvSpPr>
          <p:nvPr>
            <p:ph idx="1"/>
          </p:nvPr>
        </p:nvSpPr>
        <p:spPr>
          <a:xfrm>
            <a:off x="457200" y="1066800"/>
            <a:ext cx="4876800" cy="4349750"/>
          </a:xfrm>
        </p:spPr>
        <p:txBody>
          <a:bodyPr>
            <a:normAutofit fontScale="85000" lnSpcReduction="20000"/>
          </a:bodyPr>
          <a:lstStyle/>
          <a:p>
            <a:pPr marL="0" indent="0" algn="just">
              <a:buNone/>
            </a:pPr>
            <a:r>
              <a:rPr lang="en-US" b="1" dirty="0" err="1">
                <a:latin typeface="Times New Roman" pitchFamily="18" charset="0"/>
                <a:cs typeface="Times New Roman" pitchFamily="18" charset="0"/>
              </a:rPr>
              <a:t>Ví</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dụ</a:t>
            </a:r>
            <a:r>
              <a:rPr lang="en-US" b="1" dirty="0">
                <a:latin typeface="Times New Roman" pitchFamily="18" charset="0"/>
                <a:cs typeface="Times New Roman" pitchFamily="18" charset="0"/>
              </a:rPr>
              <a:t> 2:</a:t>
            </a:r>
          </a:p>
          <a:p>
            <a:pPr marL="0" indent="0">
              <a:buNone/>
            </a:pPr>
            <a:r>
              <a:rPr lang="en-US" dirty="0"/>
              <a:t>use QLSV</a:t>
            </a:r>
          </a:p>
          <a:p>
            <a:pPr marL="0" indent="0">
              <a:buNone/>
            </a:pPr>
            <a:r>
              <a:rPr lang="en-US" dirty="0"/>
              <a:t>go</a:t>
            </a:r>
          </a:p>
          <a:p>
            <a:pPr marL="0" indent="0">
              <a:buNone/>
            </a:pPr>
            <a:r>
              <a:rPr lang="en-US" dirty="0"/>
              <a:t>SELECT TOP(2) PERCENT </a:t>
            </a:r>
          </a:p>
          <a:p>
            <a:pPr marL="0" indent="0">
              <a:buNone/>
            </a:pPr>
            <a:r>
              <a:rPr lang="en-US" dirty="0"/>
              <a:t>WITH TIES </a:t>
            </a:r>
            <a:r>
              <a:rPr lang="en-US" dirty="0" err="1"/>
              <a:t>MaSV</a:t>
            </a:r>
            <a:r>
              <a:rPr lang="en-US" dirty="0"/>
              <a:t>, </a:t>
            </a:r>
            <a:r>
              <a:rPr lang="en-US" dirty="0" err="1"/>
              <a:t>Hoten</a:t>
            </a:r>
            <a:endParaRPr lang="en-US" dirty="0"/>
          </a:p>
          <a:p>
            <a:pPr marL="0" indent="0">
              <a:buNone/>
            </a:pPr>
            <a:r>
              <a:rPr lang="en-US" dirty="0"/>
              <a:t>FROM </a:t>
            </a:r>
            <a:r>
              <a:rPr lang="en-US" dirty="0" err="1"/>
              <a:t>SinhVien</a:t>
            </a:r>
            <a:endParaRPr lang="en-US" dirty="0"/>
          </a:p>
          <a:p>
            <a:pPr marL="0" indent="0">
              <a:buNone/>
            </a:pPr>
            <a:r>
              <a:rPr lang="en-US" dirty="0"/>
              <a:t>WHERE </a:t>
            </a:r>
            <a:r>
              <a:rPr lang="en-US" dirty="0" err="1"/>
              <a:t>Hoten</a:t>
            </a:r>
            <a:r>
              <a:rPr lang="en-US" dirty="0"/>
              <a:t> like </a:t>
            </a:r>
            <a:r>
              <a:rPr lang="en-US" dirty="0" err="1"/>
              <a:t>N'Nguyễn</a:t>
            </a:r>
            <a:r>
              <a:rPr lang="en-US" dirty="0"/>
              <a:t> %'</a:t>
            </a:r>
          </a:p>
          <a:p>
            <a:pPr marL="0" indent="0">
              <a:buNone/>
            </a:pPr>
            <a:r>
              <a:rPr lang="en-US" dirty="0"/>
              <a:t>order by </a:t>
            </a:r>
            <a:r>
              <a:rPr lang="en-US" dirty="0" err="1"/>
              <a:t>maSV</a:t>
            </a:r>
            <a:endParaRPr lang="en-US" b="1" dirty="0">
              <a:latin typeface="Times New Roman" pitchFamily="18" charset="0"/>
              <a:cs typeface="Times New Roman" pitchFamily="18" charset="0"/>
            </a:endParaRPr>
          </a:p>
        </p:txBody>
      </p:sp>
      <p:sp>
        <p:nvSpPr>
          <p:cNvPr id="3" name="Title 2">
            <a:extLst>
              <a:ext uri="{FF2B5EF4-FFF2-40B4-BE49-F238E27FC236}">
                <a16:creationId xmlns="" xmlns:a16="http://schemas.microsoft.com/office/drawing/2014/main" id="{76D4C4F9-E1E2-41D2-8ACC-CAFCF150F222}"/>
              </a:ext>
            </a:extLst>
          </p:cNvPr>
          <p:cNvSpPr>
            <a:spLocks noGrp="1"/>
          </p:cNvSpPr>
          <p:nvPr>
            <p:ph type="title"/>
          </p:nvPr>
        </p:nvSpPr>
        <p:spPr/>
        <p:txBody>
          <a:bodyPr/>
          <a:lstStyle/>
          <a:p>
            <a:r>
              <a:rPr lang="en-US" dirty="0"/>
              <a:t>2. </a:t>
            </a:r>
            <a:r>
              <a:rPr lang="en-US" dirty="0" err="1"/>
              <a:t>Mệnh</a:t>
            </a:r>
            <a:r>
              <a:rPr lang="en-US" dirty="0"/>
              <a:t> </a:t>
            </a:r>
            <a:r>
              <a:rPr lang="en-US" dirty="0" err="1"/>
              <a:t>đề</a:t>
            </a:r>
            <a:r>
              <a:rPr lang="en-US" dirty="0"/>
              <a:t> Top</a:t>
            </a:r>
          </a:p>
        </p:txBody>
      </p:sp>
      <p:sp>
        <p:nvSpPr>
          <p:cNvPr id="4" name="Date Placeholder 3">
            <a:extLst>
              <a:ext uri="{FF2B5EF4-FFF2-40B4-BE49-F238E27FC236}">
                <a16:creationId xmlns=""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2/15/2023</a:t>
            </a:fld>
            <a:endParaRPr lang="en-US"/>
          </a:p>
        </p:txBody>
      </p:sp>
      <p:sp>
        <p:nvSpPr>
          <p:cNvPr id="5" name="Footer Placeholder 4">
            <a:extLst>
              <a:ext uri="{FF2B5EF4-FFF2-40B4-BE49-F238E27FC236}">
                <a16:creationId xmlns=""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8</a:t>
            </a:fld>
            <a:endParaRPr lang="en-US"/>
          </a:p>
        </p:txBody>
      </p:sp>
      <p:sp>
        <p:nvSpPr>
          <p:cNvPr id="8" name="Down Arrow 7"/>
          <p:cNvSpPr/>
          <p:nvPr/>
        </p:nvSpPr>
        <p:spPr>
          <a:xfrm>
            <a:off x="5867400" y="4343400"/>
            <a:ext cx="1447800" cy="5370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Kết</a:t>
            </a:r>
            <a:r>
              <a:rPr lang="en-US" dirty="0"/>
              <a:t> </a:t>
            </a:r>
            <a:r>
              <a:rPr lang="en-US" dirty="0" err="1"/>
              <a:t>quả</a:t>
            </a:r>
            <a:endParaRPr lang="en-US" dirty="0"/>
          </a:p>
        </p:txBody>
      </p:sp>
      <p:pic>
        <p:nvPicPr>
          <p:cNvPr id="10"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23051"/>
          <a:stretch/>
        </p:blipFill>
        <p:spPr bwMode="auto">
          <a:xfrm>
            <a:off x="4714875" y="832690"/>
            <a:ext cx="3524250" cy="3507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5665" y="4876800"/>
            <a:ext cx="5005935" cy="778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0302778"/>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385CB35E-A2FE-465A-AE59-FAD53270E585}"/>
              </a:ext>
            </a:extLst>
          </p:cNvPr>
          <p:cNvSpPr>
            <a:spLocks noGrp="1"/>
          </p:cNvSpPr>
          <p:nvPr>
            <p:ph idx="1"/>
          </p:nvPr>
        </p:nvSpPr>
        <p:spPr/>
        <p:txBody>
          <a:bodyPr>
            <a:noAutofit/>
          </a:bodyPr>
          <a:lstStyle/>
          <a:p>
            <a:pPr marL="0" indent="0" algn="just">
              <a:buNone/>
            </a:pPr>
            <a:r>
              <a:rPr lang="en-US" dirty="0" err="1"/>
              <a:t>Câu</a:t>
            </a:r>
            <a:r>
              <a:rPr lang="en-US" dirty="0"/>
              <a:t> </a:t>
            </a:r>
            <a:r>
              <a:rPr lang="en-US" dirty="0" err="1"/>
              <a:t>lệnh</a:t>
            </a:r>
            <a:r>
              <a:rPr lang="en-US" dirty="0"/>
              <a:t> DELETE TOP:  </a:t>
            </a:r>
            <a:r>
              <a:rPr lang="en-US" dirty="0" err="1"/>
              <a:t>Xóa</a:t>
            </a:r>
            <a:r>
              <a:rPr lang="en-US" dirty="0"/>
              <a:t> n </a:t>
            </a:r>
            <a:r>
              <a:rPr lang="en-US" dirty="0" err="1"/>
              <a:t>bản</a:t>
            </a:r>
            <a:r>
              <a:rPr lang="en-US" dirty="0"/>
              <a:t> </a:t>
            </a:r>
            <a:r>
              <a:rPr lang="en-US" dirty="0" err="1"/>
              <a:t>ghi</a:t>
            </a:r>
            <a:r>
              <a:rPr lang="en-US" dirty="0"/>
              <a:t> </a:t>
            </a:r>
            <a:r>
              <a:rPr lang="en-US" dirty="0" err="1"/>
              <a:t>đầu</a:t>
            </a:r>
            <a:r>
              <a:rPr lang="en-US" dirty="0"/>
              <a:t> </a:t>
            </a:r>
            <a:r>
              <a:rPr lang="en-US" dirty="0" err="1"/>
              <a:t>tiên</a:t>
            </a:r>
            <a:r>
              <a:rPr lang="en-US" dirty="0"/>
              <a:t> </a:t>
            </a:r>
            <a:r>
              <a:rPr lang="en-US" dirty="0" err="1"/>
              <a:t>trong</a:t>
            </a:r>
            <a:r>
              <a:rPr lang="en-US" dirty="0"/>
              <a:t> </a:t>
            </a:r>
            <a:r>
              <a:rPr lang="en-US" dirty="0" err="1"/>
              <a:t>một</a:t>
            </a:r>
            <a:r>
              <a:rPr lang="en-US" dirty="0"/>
              <a:t> </a:t>
            </a:r>
            <a:r>
              <a:rPr lang="en-US" dirty="0" err="1"/>
              <a:t>bảng</a:t>
            </a:r>
            <a:endParaRPr lang="en-US" dirty="0"/>
          </a:p>
          <a:p>
            <a:pPr marL="0" indent="0" algn="just">
              <a:buNone/>
            </a:pPr>
            <a:r>
              <a:rPr lang="en-US" b="1" dirty="0" err="1"/>
              <a:t>Cú</a:t>
            </a:r>
            <a:r>
              <a:rPr lang="en-US" b="1" dirty="0"/>
              <a:t> </a:t>
            </a:r>
            <a:r>
              <a:rPr lang="en-US" b="1" dirty="0" err="1"/>
              <a:t>pháp</a:t>
            </a:r>
            <a:endParaRPr lang="en-US" dirty="0"/>
          </a:p>
          <a:p>
            <a:pPr marL="0" indent="0">
              <a:buNone/>
            </a:pPr>
            <a:r>
              <a:rPr lang="en-US" dirty="0"/>
              <a:t>DELETE TOP (n) [PERCENT</a:t>
            </a:r>
            <a:r>
              <a:rPr lang="en-US" dirty="0" smtClean="0"/>
              <a:t>] [</a:t>
            </a:r>
            <a:r>
              <a:rPr lang="en-US" dirty="0"/>
              <a:t>WITH TIES]</a:t>
            </a:r>
            <a:br>
              <a:rPr lang="en-US" dirty="0"/>
            </a:br>
            <a:r>
              <a:rPr lang="en-US" dirty="0"/>
              <a:t/>
            </a:r>
            <a:br>
              <a:rPr lang="en-US" dirty="0"/>
            </a:br>
            <a:r>
              <a:rPr lang="en-US" dirty="0"/>
              <a:t>FROM bang</a:t>
            </a:r>
          </a:p>
          <a:p>
            <a:pPr marL="0" indent="0">
              <a:buNone/>
            </a:pPr>
            <a:r>
              <a:rPr lang="en-US" dirty="0"/>
              <a:t>[WHERE </a:t>
            </a:r>
            <a:r>
              <a:rPr lang="en-US" dirty="0" err="1"/>
              <a:t>dieu_kien</a:t>
            </a:r>
            <a:r>
              <a:rPr lang="en-US" dirty="0" smtClean="0"/>
              <a:t>]</a:t>
            </a:r>
          </a:p>
          <a:p>
            <a:pPr marL="0" indent="0" algn="just">
              <a:buNone/>
            </a:pPr>
            <a:r>
              <a:rPr lang="en-US" dirty="0" err="1">
                <a:latin typeface="Times New Roman" pitchFamily="18" charset="0"/>
                <a:cs typeface="Times New Roman" pitchFamily="18" charset="0"/>
              </a:rPr>
              <a:t>Ví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a:t>
            </a:r>
            <a:r>
              <a:rPr lang="en-US" dirty="0">
                <a:latin typeface="Times New Roman" pitchFamily="18" charset="0"/>
                <a:cs typeface="Times New Roman" pitchFamily="18" charset="0"/>
              </a:rPr>
              <a:t> 3:</a:t>
            </a:r>
          </a:p>
          <a:p>
            <a:pPr marL="0" indent="0">
              <a:buNone/>
            </a:pPr>
            <a:r>
              <a:rPr lang="en-US" dirty="0">
                <a:latin typeface="Times New Roman" pitchFamily="18" charset="0"/>
                <a:cs typeface="Times New Roman" pitchFamily="18" charset="0"/>
              </a:rPr>
              <a:t>DELETE TOP(1)</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FROM </a:t>
            </a:r>
            <a:r>
              <a:rPr lang="en-US" dirty="0" err="1">
                <a:latin typeface="Times New Roman" pitchFamily="18" charset="0"/>
                <a:cs typeface="Times New Roman" pitchFamily="18" charset="0"/>
              </a:rPr>
              <a:t>SinhVien</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b="1" dirty="0">
              <a:latin typeface="Times New Roman" pitchFamily="18" charset="0"/>
              <a:cs typeface="Times New Roman" pitchFamily="18" charset="0"/>
            </a:endParaRPr>
          </a:p>
          <a:p>
            <a:pPr marL="0" indent="0">
              <a:buNone/>
            </a:pPr>
            <a:endParaRPr lang="en-US" dirty="0" smtClean="0"/>
          </a:p>
          <a:p>
            <a:pPr marL="0" indent="0">
              <a:buNone/>
            </a:pPr>
            <a:r>
              <a:rPr lang="en-US" dirty="0"/>
              <a:t/>
            </a:r>
            <a:br>
              <a:rPr lang="en-US" dirty="0"/>
            </a:br>
            <a:endParaRPr lang="en-US" b="1" dirty="0"/>
          </a:p>
        </p:txBody>
      </p:sp>
      <p:sp>
        <p:nvSpPr>
          <p:cNvPr id="3" name="Title 2">
            <a:extLst>
              <a:ext uri="{FF2B5EF4-FFF2-40B4-BE49-F238E27FC236}">
                <a16:creationId xmlns="" xmlns:a16="http://schemas.microsoft.com/office/drawing/2014/main" id="{76D4C4F9-E1E2-41D2-8ACC-CAFCF150F222}"/>
              </a:ext>
            </a:extLst>
          </p:cNvPr>
          <p:cNvSpPr>
            <a:spLocks noGrp="1"/>
          </p:cNvSpPr>
          <p:nvPr>
            <p:ph type="title"/>
          </p:nvPr>
        </p:nvSpPr>
        <p:spPr/>
        <p:txBody>
          <a:bodyPr/>
          <a:lstStyle/>
          <a:p>
            <a:r>
              <a:rPr lang="en-US" dirty="0"/>
              <a:t>2. </a:t>
            </a:r>
            <a:r>
              <a:rPr lang="en-US" dirty="0" err="1"/>
              <a:t>Mệnh</a:t>
            </a:r>
            <a:r>
              <a:rPr lang="en-US" dirty="0"/>
              <a:t> </a:t>
            </a:r>
            <a:r>
              <a:rPr lang="en-US" dirty="0" err="1"/>
              <a:t>đề</a:t>
            </a:r>
            <a:r>
              <a:rPr lang="en-US" dirty="0"/>
              <a:t> Top</a:t>
            </a:r>
          </a:p>
        </p:txBody>
      </p:sp>
      <p:sp>
        <p:nvSpPr>
          <p:cNvPr id="4" name="Date Placeholder 3">
            <a:extLst>
              <a:ext uri="{FF2B5EF4-FFF2-40B4-BE49-F238E27FC236}">
                <a16:creationId xmlns=""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2/15/2023</a:t>
            </a:fld>
            <a:endParaRPr lang="en-US"/>
          </a:p>
        </p:txBody>
      </p:sp>
      <p:sp>
        <p:nvSpPr>
          <p:cNvPr id="5" name="Footer Placeholder 4">
            <a:extLst>
              <a:ext uri="{FF2B5EF4-FFF2-40B4-BE49-F238E27FC236}">
                <a16:creationId xmlns=""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9</a:t>
            </a:fld>
            <a:endParaRPr lang="en-US"/>
          </a:p>
        </p:txBody>
      </p:sp>
    </p:spTree>
    <p:extLst>
      <p:ext uri="{BB962C8B-B14F-4D97-AF65-F5344CB8AC3E}">
        <p14:creationId xmlns:p14="http://schemas.microsoft.com/office/powerpoint/2010/main" val="2002608264"/>
      </p:ext>
    </p:extLst>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8097</TotalTime>
  <Words>4817</Words>
  <Application>Microsoft Office PowerPoint</Application>
  <PresentationFormat>On-screen Show (4:3)</PresentationFormat>
  <Paragraphs>792</Paragraphs>
  <Slides>71</Slides>
  <Notes>0</Notes>
  <HiddenSlides>0</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Office Theme</vt:lpstr>
      <vt:lpstr>HỆ QUẢN TRỊ CSDL</vt:lpstr>
      <vt:lpstr>Nội dung</vt:lpstr>
      <vt:lpstr>1. Mục tiêu bài học</vt:lpstr>
      <vt:lpstr>Nội dung</vt:lpstr>
      <vt:lpstr>2. Mệnh đề Top</vt:lpstr>
      <vt:lpstr>2. Mệnh đề Top</vt:lpstr>
      <vt:lpstr>2. Mệnh đề Top</vt:lpstr>
      <vt:lpstr>2. Mệnh đề Top</vt:lpstr>
      <vt:lpstr>2. Mệnh đề Top</vt:lpstr>
      <vt:lpstr>2. Mệnh đề Top</vt:lpstr>
      <vt:lpstr>Nội dung</vt:lpstr>
      <vt:lpstr>3. Các phép nối – Bảng biểu thức chung</vt:lpstr>
      <vt:lpstr>3. Các phép nối – Bảng biểu thức chung</vt:lpstr>
      <vt:lpstr>3. Các phép nối – Bảng biểu thức chung</vt:lpstr>
      <vt:lpstr>3. Các phép nối – Bảng biểu thức chung</vt:lpstr>
      <vt:lpstr>3. Các phép nối – Bảng biểu thức chung</vt:lpstr>
      <vt:lpstr>3. Các phép nối – Bảng biểu thức chung</vt:lpstr>
      <vt:lpstr>3. Các phép nối – Bảng biểu thức chung</vt:lpstr>
      <vt:lpstr>3. Các phép nối – Bảng biểu thức chung</vt:lpstr>
      <vt:lpstr>3. Các phép nối – Bảng biểu thức chung</vt:lpstr>
      <vt:lpstr>3. Các phép nối – Bảng biểu thức chung</vt:lpstr>
      <vt:lpstr>3. Các phép nối – Bảng biểu thức chung</vt:lpstr>
      <vt:lpstr>3. Các phép nối – Bảng biểu thức chung</vt:lpstr>
      <vt:lpstr>Nội dung</vt:lpstr>
      <vt:lpstr>4. Toán tử PIVOT, UNPIVOT, OUTPUT</vt:lpstr>
      <vt:lpstr>PowerPoint Presentation</vt:lpstr>
      <vt:lpstr>4. Toán tử PIVOT, UNPIVOT, OUTPUT</vt:lpstr>
      <vt:lpstr>4. Toán tử PIVOT, UNPIVOT, OUTPUT</vt:lpstr>
      <vt:lpstr>PowerPoint Presentation</vt:lpstr>
      <vt:lpstr>4. Toán tử PIVOT, UNPIVOT, OUTPUT</vt:lpstr>
      <vt:lpstr>4. Toán tử PIVOT, UNPIVOT, OUTPUT</vt:lpstr>
      <vt:lpstr>4. Toán tử PIVOT, UNPIVOT, OUTPUT</vt:lpstr>
      <vt:lpstr>4. Toán tử PIVOT, UNPIVOT, OUTPUT</vt:lpstr>
      <vt:lpstr>4. Toán tử PIVOT, UNPIVOT, OUTPUT</vt:lpstr>
      <vt:lpstr>4. Toán tử PIVOT, UNPIVOT, OUTPUT</vt:lpstr>
      <vt:lpstr>Nội dung</vt:lpstr>
      <vt:lpstr>5. Thống kê, phân hạng dữ liệu, một số hàm cơ bản</vt:lpstr>
      <vt:lpstr>5. Thống kê, phân hạng dữ liệu, một số hàm cơ bản</vt:lpstr>
      <vt:lpstr>5. Thống kê, phân hạng dữ liệu, một số hàm cơ bản</vt:lpstr>
      <vt:lpstr>5. Thống kê, phân hạng dữ liệu, một số hàm cơ bản</vt:lpstr>
      <vt:lpstr>5. Thống kê, phân hạng dữ liệu</vt:lpstr>
      <vt:lpstr>5. Thống kê, phân hạng dữ liệu, một số hàm cơ bản</vt:lpstr>
      <vt:lpstr>5. Thống kê, phân hạng dữ liệu, một số hàm cơ bản</vt:lpstr>
      <vt:lpstr>5. Thống kê, phân hạng dữ liệu, một số hàm cơ bản</vt:lpstr>
      <vt:lpstr>5. Thống kê, phân hạng dữ liệu, một số hàm cơ bản</vt:lpstr>
      <vt:lpstr>5. Thống kê, phân hạng dữ liệu, một số hàm cơ bản</vt:lpstr>
      <vt:lpstr>5. Thống kê, phân hạng dữ liệu, một số hàm cơ bản</vt:lpstr>
      <vt:lpstr>5. Thống kê, phân hạng dữ liệu, một số hàm cơ bản</vt:lpstr>
      <vt:lpstr>5. Thống kê, phân hạng dữ liệu, một số hàm cơ bản</vt:lpstr>
      <vt:lpstr>5. Thống kê, phân hạng dữ liệu, một số hàm cơ bản</vt:lpstr>
      <vt:lpstr>5. Thống kê, phân hạng dữ liệu, một số hàm cơ bản</vt:lpstr>
      <vt:lpstr>5. Thống kê, phân hạng dữ liệu, một số hàm cơ bản</vt:lpstr>
      <vt:lpstr>5. Thống kê, phân hạng dữ liệu, một số hàm cơ bản</vt:lpstr>
      <vt:lpstr>5. Thống kê, phân hạng dữ liệu, một số hàm cơ bản</vt:lpstr>
      <vt:lpstr>5. Thống kê, phân hạng dữ liệu, một số hàm cơ bản</vt:lpstr>
      <vt:lpstr>5. Thống kê, phân hạng dữ liệu, một số hàm cơ bản</vt:lpstr>
      <vt:lpstr>5. Thống kê, phân hạng dữ liệu, một số hàm cơ bản</vt:lpstr>
      <vt:lpstr>5. Thống kê, phân hạng dữ liệu, một số hàm cơ bản</vt:lpstr>
      <vt:lpstr>5. Thống kê, phân hạng dữ liệu, một số hàm cơ bản</vt:lpstr>
      <vt:lpstr>5. Thống kê, phân hạng dữ liệu, một số hàm cơ bản</vt:lpstr>
      <vt:lpstr>5. Thống kê, phân hạng dữ liệu, một số hàm cơ bản</vt:lpstr>
      <vt:lpstr>5. Thống kê, phân hạng dữ liệu, một số hàm cơ bản</vt:lpstr>
      <vt:lpstr>Nội dung</vt:lpstr>
      <vt:lpstr>6. Trắc nghiệm kiến thức</vt:lpstr>
      <vt:lpstr>6. Trắc nghiệm kiến thức</vt:lpstr>
      <vt:lpstr>6. Trắc nghiệm kiến thức</vt:lpstr>
      <vt:lpstr>6. Trắc nghiệm kiến thức</vt:lpstr>
      <vt:lpstr>6. Trắc nghiệm kiến thức</vt:lpstr>
      <vt:lpstr>Nội dung</vt:lpstr>
      <vt:lpstr>7. Tổng kết bài học</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NHITT</dc:creator>
  <cp:keywords>Slide 01 - Tong quan ve Ngon ngu lap trinh</cp:keywords>
  <cp:lastModifiedBy>MINH CHUAN</cp:lastModifiedBy>
  <cp:revision>795</cp:revision>
  <dcterms:created xsi:type="dcterms:W3CDTF">2011-01-09T04:46:30Z</dcterms:created>
  <dcterms:modified xsi:type="dcterms:W3CDTF">2023-02-15T14:33:07Z</dcterms:modified>
</cp:coreProperties>
</file>