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26" r:id="rId2"/>
    <p:sldId id="317" r:id="rId3"/>
    <p:sldId id="320" r:id="rId4"/>
    <p:sldId id="445" r:id="rId5"/>
    <p:sldId id="329" r:id="rId6"/>
    <p:sldId id="450" r:id="rId7"/>
    <p:sldId id="479" r:id="rId8"/>
    <p:sldId id="485" r:id="rId9"/>
    <p:sldId id="480" r:id="rId10"/>
    <p:sldId id="481" r:id="rId11"/>
    <p:sldId id="446" r:id="rId12"/>
    <p:sldId id="367" r:id="rId13"/>
    <p:sldId id="460" r:id="rId14"/>
    <p:sldId id="461" r:id="rId15"/>
    <p:sldId id="486" r:id="rId16"/>
    <p:sldId id="487" r:id="rId17"/>
    <p:sldId id="488" r:id="rId18"/>
    <p:sldId id="490" r:id="rId19"/>
    <p:sldId id="491" r:id="rId20"/>
    <p:sldId id="504" r:id="rId21"/>
    <p:sldId id="502" r:id="rId22"/>
    <p:sldId id="503" r:id="rId23"/>
    <p:sldId id="498" r:id="rId24"/>
    <p:sldId id="499" r:id="rId25"/>
    <p:sldId id="500" r:id="rId26"/>
    <p:sldId id="505" r:id="rId27"/>
    <p:sldId id="447" r:id="rId28"/>
    <p:sldId id="370" r:id="rId29"/>
    <p:sldId id="492" r:id="rId30"/>
    <p:sldId id="493" r:id="rId31"/>
    <p:sldId id="494" r:id="rId32"/>
    <p:sldId id="501" r:id="rId33"/>
    <p:sldId id="495" r:id="rId34"/>
    <p:sldId id="496" r:id="rId35"/>
    <p:sldId id="497" r:id="rId36"/>
    <p:sldId id="448" r:id="rId37"/>
    <p:sldId id="478" r:id="rId38"/>
    <p:sldId id="449" r:id="rId39"/>
    <p:sldId id="377" r:id="rId40"/>
    <p:sldId id="44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8000"/>
    <a:srgbClr val="0000CC"/>
    <a:srgbClr val="009900"/>
    <a:srgbClr val="FF9900"/>
    <a:srgbClr val="CC3399"/>
    <a:srgbClr val="FF66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291" autoAdjust="0"/>
  </p:normalViewPr>
  <p:slideViewPr>
    <p:cSldViewPr>
      <p:cViewPr varScale="1">
        <p:scale>
          <a:sx n="82" d="100"/>
          <a:sy n="82" d="100"/>
        </p:scale>
        <p:origin x="-1330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6221D-5A41-4E4B-B273-B46A145C070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4780-AD20-4C27-8BFF-11517CFD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9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A7CD3-BC72-4EE1-A161-1AE0A46D452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62A40-4696-434D-804E-F7DFBF11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746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"/>
            <a:ext cx="9144000" cy="53340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lang="en-US" sz="3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NHẬP TÊN HỌC PHẦN VÀO ĐÂY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3982-4CC6-4EC4-85EF-7B204C519F33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26E09E4-ADF4-4EA6-8B8C-CA21351A02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4" y="3524250"/>
            <a:ext cx="1581150" cy="1581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464925B-5719-4519-92F7-55CCFD892B03}"/>
              </a:ext>
            </a:extLst>
          </p:cNvPr>
          <p:cNvSpPr txBox="1"/>
          <p:nvPr userDrawn="1"/>
        </p:nvSpPr>
        <p:spPr>
          <a:xfrm>
            <a:off x="1894664" y="5232737"/>
            <a:ext cx="53546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Bộ môn Công nghệ Phần mềm,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Khoa Công nghệ Thông tin,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Trường Đại học Sư phạm Kỹ thuật Hưng Yên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0A020463-26BC-4DBC-92CD-F3ACA184C1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1303165"/>
            <a:ext cx="8229600" cy="2030585"/>
          </a:xfrm>
        </p:spPr>
        <p:txBody>
          <a:bodyPr>
            <a:normAutofit/>
          </a:bodyPr>
          <a:lstStyle>
            <a:lvl1pPr marL="0" indent="0" algn="ctr">
              <a:buNone/>
              <a:defRPr lang="en-US" sz="3000" b="1" kern="1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NHẬP TÊN BÀI HỌC VÀO ĐÂY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4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/>
          <a:lstStyle>
            <a:lvl1pPr marL="384048" indent="-384048">
              <a:spcBef>
                <a:spcPts val="1200"/>
              </a:spcBef>
              <a:spcAft>
                <a:spcPts val="1200"/>
              </a:spcAft>
              <a:buSzPct val="120000"/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8575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>
              <a:spcBef>
                <a:spcPts val="30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88720">
              <a:spcBef>
                <a:spcPts val="300"/>
              </a:spcBef>
              <a:spcAft>
                <a:spcPts val="30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>
              <a:spcBef>
                <a:spcPts val="300"/>
              </a:spcBef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6AF3A6CE-5EDE-40F8-B1DF-6AE9C3C9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297"/>
            <a:ext cx="8229600" cy="609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FC7C7203-DFBE-426B-B53A-522A85990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5201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30D5C5C3-B81B-4D3A-B0A0-1BAFAE1C1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52012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Khoa Công nghệ Thông tin - UTEHY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72ED4DDF-D4D5-4036-A339-5B9B164A5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5201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4E32468-D4D3-45A6-A508-7622D5375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1"/>
            <a:ext cx="8229600" cy="6095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296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A409-E11A-495A-A001-855AF0C56DDB}" type="datetime1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72B-C7F7-454A-A4C3-A39283F948ED}" type="datetime1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3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30860"/>
            <a:ext cx="4038600" cy="5095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30858"/>
            <a:ext cx="4038600" cy="509530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B93D-8755-4A37-9F34-302EED5C8A26}" type="datetime1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6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ACC4-E7CD-4981-BD20-5D1B4CB63074}" type="datetime1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297"/>
            <a:ext cx="8229600" cy="609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201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12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201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4E32468-D4D3-45A6-A508-7622D5375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3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2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84048" indent="-384048" algn="l" defTabSz="914400" rtl="0" eaLnBrk="1" latinLnBrk="0" hangingPunct="1">
        <a:spcBef>
          <a:spcPts val="1200"/>
        </a:spcBef>
        <a:spcAft>
          <a:spcPts val="1200"/>
        </a:spcAft>
        <a:buSzPct val="12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85750" algn="l" defTabSz="914400" rtl="0" eaLnBrk="1" latinLnBrk="0" hangingPunct="1">
        <a:spcBef>
          <a:spcPts val="0"/>
        </a:spcBef>
        <a:spcAft>
          <a:spcPts val="600"/>
        </a:spcAft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-228600" algn="l" defTabSz="914400" rtl="0" eaLnBrk="1" latinLnBrk="0" hangingPunct="1">
        <a:spcBef>
          <a:spcPts val="300"/>
        </a:spcBef>
        <a:spcAft>
          <a:spcPts val="300"/>
        </a:spcAft>
        <a:buSzPct val="120000"/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88720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5F598FFC-6810-4DED-9397-5F519C9B4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HỆ QUẢN TRỊ CSDL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B99833-22E5-4EB1-B8A1-55A47B7B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7B850B-5ADE-42BC-B873-397F5508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0B56A4-7BB3-4CE1-9A49-51C86952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9E421E78-7928-40B7-8502-FE48A21C6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BÀI </a:t>
            </a:r>
            <a:r>
              <a:rPr lang="en-US" smtClean="0"/>
              <a:t>4: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 smtClean="0"/>
              <a:t>về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smtClean="0"/>
              <a:t>T-SQL,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9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/>
              <a:t>Mệnh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r>
              <a:rPr lang="en-US" b="1" dirty="0"/>
              <a:t> top</a:t>
            </a:r>
          </a:p>
          <a:p>
            <a:pPr algn="just"/>
            <a:r>
              <a:rPr lang="en-US" b="1" dirty="0" err="1"/>
              <a:t>Phép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 smtClean="0"/>
              <a:t>nối</a:t>
            </a:r>
            <a:endParaRPr lang="en-US" b="1" dirty="0" smtClean="0"/>
          </a:p>
          <a:p>
            <a:pPr algn="just"/>
            <a:r>
              <a:rPr lang="en-US" b="1" dirty="0" smtClean="0"/>
              <a:t>CTE</a:t>
            </a:r>
            <a:endParaRPr lang="en-US" b="1" dirty="0"/>
          </a:p>
          <a:p>
            <a:pPr algn="just"/>
            <a:r>
              <a:rPr lang="en-US" b="1" dirty="0" err="1"/>
              <a:t>Thống</a:t>
            </a:r>
            <a:r>
              <a:rPr lang="en-US" b="1" dirty="0"/>
              <a:t> </a:t>
            </a:r>
            <a:r>
              <a:rPr lang="en-US" b="1" dirty="0" err="1"/>
              <a:t>kê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: </a:t>
            </a:r>
            <a:r>
              <a:rPr lang="en-US" b="1" dirty="0"/>
              <a:t>GROUP BY </a:t>
            </a:r>
            <a:r>
              <a:rPr lang="en-US" b="1" dirty="0" smtClean="0"/>
              <a:t>(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/>
              <a:t>Cube, </a:t>
            </a:r>
            <a:r>
              <a:rPr lang="en-US" b="1" dirty="0" smtClean="0"/>
              <a:t>Rollup)</a:t>
            </a:r>
            <a:endParaRPr lang="en-US" b="1" dirty="0"/>
          </a:p>
          <a:p>
            <a:pPr algn="just"/>
            <a:r>
              <a:rPr lang="en-US" b="1" dirty="0"/>
              <a:t>Pivot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  <a:p>
            <a:pPr algn="just"/>
            <a:r>
              <a:rPr lang="en-US" sz="2000" b="1" dirty="0" err="1"/>
              <a:t>Xếp</a:t>
            </a:r>
            <a:r>
              <a:rPr lang="en-US" sz="2000" b="1" dirty="0"/>
              <a:t> </a:t>
            </a:r>
            <a:r>
              <a:rPr lang="en-US" sz="2000" b="1" dirty="0" err="1" smtClean="0"/>
              <a:t>hạng</a:t>
            </a:r>
            <a:r>
              <a:rPr lang="en-US" sz="2000" b="1" dirty="0" smtClean="0"/>
              <a:t>: </a:t>
            </a:r>
            <a:r>
              <a:rPr lang="en-US" sz="2000" dirty="0"/>
              <a:t>ROW_NUMBER</a:t>
            </a:r>
            <a:r>
              <a:rPr lang="en-US" sz="2000" b="1" dirty="0" smtClean="0"/>
              <a:t>(), </a:t>
            </a:r>
            <a:r>
              <a:rPr lang="en-US" sz="2000" dirty="0"/>
              <a:t>RANK</a:t>
            </a:r>
            <a:r>
              <a:rPr lang="en-US" sz="2000" dirty="0" smtClean="0"/>
              <a:t>()</a:t>
            </a:r>
            <a:r>
              <a:rPr lang="en-US" sz="2000" b="1" dirty="0" smtClean="0"/>
              <a:t>, </a:t>
            </a:r>
            <a:r>
              <a:rPr lang="en-US" sz="2000" dirty="0"/>
              <a:t>DENSE_RANK</a:t>
            </a:r>
            <a:r>
              <a:rPr lang="en-US" sz="2000" dirty="0" smtClean="0"/>
              <a:t>(), NTILE.</a:t>
            </a:r>
            <a:endParaRPr lang="en-US" sz="2000" b="1" dirty="0"/>
          </a:p>
          <a:p>
            <a:pPr marL="0" indent="0" algn="just">
              <a:buNone/>
            </a:pPr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Tóm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tắt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lý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thuyết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8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A61A77F4-A088-44A4-B76E-9FC8C029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AFB4BD-BE96-45D0-B212-1B463F01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AF42B17-CAB3-415E-BC79-3C3927AB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B8E446-6C01-4414-8743-453C628D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xmlns="" id="{93B25F19-6E94-41F1-A873-2E2158D9698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885950"/>
            <a:ext cx="7543800" cy="476250"/>
            <a:chOff x="762000" y="1905000"/>
            <a:chExt cx="7543800" cy="475488"/>
          </a:xfrm>
        </p:grpSpPr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xmlns="" id="{4F347C4B-3FAE-4199-8E62-5EAF5EA11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Tóm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tắt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lý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thuyết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A106EE44-3B24-442F-8C87-1CED3685B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2" name="AutoShape 4">
                <a:extLst>
                  <a:ext uri="{FF2B5EF4-FFF2-40B4-BE49-F238E27FC236}">
                    <a16:creationId xmlns:a16="http://schemas.microsoft.com/office/drawing/2014/main" xmlns="" id="{8CC2019F-AA29-4AA8-8718-BFDBED8F738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xmlns="" id="{DD786318-CE72-4AE4-89F6-C6F3CB4D9A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6">
                <a:extLst>
                  <a:ext uri="{FF2B5EF4-FFF2-40B4-BE49-F238E27FC236}">
                    <a16:creationId xmlns:a16="http://schemas.microsoft.com/office/drawing/2014/main" xmlns="" id="{2FEF7167-62C3-4E73-B9D7-21A9D07F482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</a:p>
            </p:txBody>
          </p:sp>
        </p:grpSp>
        <p:sp>
          <p:nvSpPr>
            <p:cNvPr id="11" name="Line 11">
              <a:extLst>
                <a:ext uri="{FF2B5EF4-FFF2-40B4-BE49-F238E27FC236}">
                  <a16:creationId xmlns:a16="http://schemas.microsoft.com/office/drawing/2014/main" xmlns="" id="{26A02CCD-4E87-4D79-BD13-C351B26AE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xmlns="" id="{11E33FAE-55A3-4AED-88C5-63077DCB09E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219200"/>
            <a:ext cx="7543800" cy="476250"/>
            <a:chOff x="762000" y="1905000"/>
            <a:chExt cx="7543800" cy="475488"/>
          </a:xfrm>
        </p:grpSpPr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xmlns="" id="{4B348FF2-4E00-4111-A995-9787F61CC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>
                  <a:latin typeface="Tahoma" pitchFamily="34" charset="0"/>
                  <a:cs typeface="Tahoma" pitchFamily="34" charset="0"/>
                </a:rPr>
                <a:t>Mục tiêu bài học</a:t>
              </a:r>
            </a:p>
          </p:txBody>
        </p:sp>
        <p:grpSp>
          <p:nvGrpSpPr>
            <p:cNvPr id="17" name="Group 35">
              <a:extLst>
                <a:ext uri="{FF2B5EF4-FFF2-40B4-BE49-F238E27FC236}">
                  <a16:creationId xmlns:a16="http://schemas.microsoft.com/office/drawing/2014/main" xmlns="" id="{7F6703F7-EF00-42EC-9E28-D1BB52BCF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9" name="AutoShape 4">
                <a:extLst>
                  <a:ext uri="{FF2B5EF4-FFF2-40B4-BE49-F238E27FC236}">
                    <a16:creationId xmlns:a16="http://schemas.microsoft.com/office/drawing/2014/main" xmlns="" id="{FE14254B-AC2B-408F-B4D5-4FF1E89D67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utoShape 5">
                <a:extLst>
                  <a:ext uri="{FF2B5EF4-FFF2-40B4-BE49-F238E27FC236}">
                    <a16:creationId xmlns:a16="http://schemas.microsoft.com/office/drawing/2014/main" xmlns="" id="{C87FA678-6CA7-43BF-9519-ACAA9C91F4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xmlns="" id="{41C2B006-9960-473B-920B-4637B0B9BA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</p:grpSp>
        <p:sp>
          <p:nvSpPr>
            <p:cNvPr id="18" name="Line 11">
              <a:extLst>
                <a:ext uri="{FF2B5EF4-FFF2-40B4-BE49-F238E27FC236}">
                  <a16:creationId xmlns:a16="http://schemas.microsoft.com/office/drawing/2014/main" xmlns="" id="{49BE36C3-04C4-4953-90D7-436D73C39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49">
            <a:extLst>
              <a:ext uri="{FF2B5EF4-FFF2-40B4-BE49-F238E27FC236}">
                <a16:creationId xmlns:a16="http://schemas.microsoft.com/office/drawing/2014/main" xmlns="" id="{8D404A38-D9AA-4356-B8F3-3B6C518669C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571750"/>
            <a:ext cx="7543800" cy="476250"/>
            <a:chOff x="762000" y="1905000"/>
            <a:chExt cx="7543800" cy="475488"/>
          </a:xfrm>
        </p:grpSpPr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xmlns="" id="{826E7AEB-52E2-4BF6-93C3-6B4284F9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tập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mẫu</a:t>
              </a:r>
              <a:endParaRPr lang="en-US" sz="20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24" name="Group 28">
              <a:extLst>
                <a:ext uri="{FF2B5EF4-FFF2-40B4-BE49-F238E27FC236}">
                  <a16:creationId xmlns:a16="http://schemas.microsoft.com/office/drawing/2014/main" xmlns="" id="{48233CC2-86EF-4F05-ADA2-3FAF2941C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26" name="AutoShape 4">
                <a:extLst>
                  <a:ext uri="{FF2B5EF4-FFF2-40B4-BE49-F238E27FC236}">
                    <a16:creationId xmlns:a16="http://schemas.microsoft.com/office/drawing/2014/main" xmlns="" id="{0A8CAFC6-CE1F-4C66-BB24-F8D7CEDD4D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5">
                <a:extLst>
                  <a:ext uri="{FF2B5EF4-FFF2-40B4-BE49-F238E27FC236}">
                    <a16:creationId xmlns:a16="http://schemas.microsoft.com/office/drawing/2014/main" xmlns="" id="{B62218A0-F7EE-417A-A956-9DED5423E33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6">
                <a:extLst>
                  <a:ext uri="{FF2B5EF4-FFF2-40B4-BE49-F238E27FC236}">
                    <a16:creationId xmlns:a16="http://schemas.microsoft.com/office/drawing/2014/main" xmlns="" id="{85B626AE-FBC7-42BA-92A0-4AC1147D5A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  <p:sp>
          <p:nvSpPr>
            <p:cNvPr id="25" name="Line 11">
              <a:extLst>
                <a:ext uri="{FF2B5EF4-FFF2-40B4-BE49-F238E27FC236}">
                  <a16:creationId xmlns:a16="http://schemas.microsoft.com/office/drawing/2014/main" xmlns="" id="{52E9762E-6A23-4915-8C53-2AF2BA142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70">
            <a:extLst>
              <a:ext uri="{FF2B5EF4-FFF2-40B4-BE49-F238E27FC236}">
                <a16:creationId xmlns:a16="http://schemas.microsoft.com/office/drawing/2014/main" xmlns="" id="{D8A3270F-7210-4A2F-9A6F-8A63F23DE4B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257550"/>
            <a:ext cx="7543800" cy="476250"/>
            <a:chOff x="762000" y="1905000"/>
            <a:chExt cx="7543800" cy="475488"/>
          </a:xfrm>
        </p:grpSpPr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xmlns="" id="{63BC95EA-2E96-4CE0-AAE0-65D677D68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tập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thực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hành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xmlns="" id="{A2C2C134-099A-43EA-BEEC-BDF0EF3BA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33" name="AutoShape 4">
                <a:extLst>
                  <a:ext uri="{FF2B5EF4-FFF2-40B4-BE49-F238E27FC236}">
                    <a16:creationId xmlns:a16="http://schemas.microsoft.com/office/drawing/2014/main" xmlns="" id="{C516C8FB-BDE8-431C-8175-86673FA81A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5">
                <a:extLst>
                  <a:ext uri="{FF2B5EF4-FFF2-40B4-BE49-F238E27FC236}">
                    <a16:creationId xmlns:a16="http://schemas.microsoft.com/office/drawing/2014/main" xmlns="" id="{F6B83C26-44BC-4F0F-A959-9174CF412A1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6">
                <a:extLst>
                  <a:ext uri="{FF2B5EF4-FFF2-40B4-BE49-F238E27FC236}">
                    <a16:creationId xmlns:a16="http://schemas.microsoft.com/office/drawing/2014/main" xmlns="" id="{F4AF4F38-887D-4FBA-A3CF-480CBBADC0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</a:p>
            </p:txBody>
          </p:sp>
        </p:grpSp>
        <p:sp>
          <p:nvSpPr>
            <p:cNvPr id="32" name="Line 11">
              <a:extLst>
                <a:ext uri="{FF2B5EF4-FFF2-40B4-BE49-F238E27FC236}">
                  <a16:creationId xmlns:a16="http://schemas.microsoft.com/office/drawing/2014/main" xmlns="" id="{1F570808-BC30-4FEE-A70C-2468E7721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70">
            <a:extLst>
              <a:ext uri="{FF2B5EF4-FFF2-40B4-BE49-F238E27FC236}">
                <a16:creationId xmlns:a16="http://schemas.microsoft.com/office/drawing/2014/main" xmlns="" id="{C541F7AE-C29D-4D83-83EC-5097576DD83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943350"/>
            <a:ext cx="7543800" cy="476250"/>
            <a:chOff x="762000" y="1905000"/>
            <a:chExt cx="7543800" cy="475488"/>
          </a:xfrm>
        </p:grpSpPr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xmlns="" id="{3055AA74-BACF-4700-B426-A32FB6C89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Nhận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xét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,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đánh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giá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buổi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thực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hành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8" name="Group 28">
              <a:extLst>
                <a:ext uri="{FF2B5EF4-FFF2-40B4-BE49-F238E27FC236}">
                  <a16:creationId xmlns:a16="http://schemas.microsoft.com/office/drawing/2014/main" xmlns="" id="{C0F60A22-058B-4285-9D88-70EDE3836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0" name="AutoShape 4">
                <a:extLst>
                  <a:ext uri="{FF2B5EF4-FFF2-40B4-BE49-F238E27FC236}">
                    <a16:creationId xmlns:a16="http://schemas.microsoft.com/office/drawing/2014/main" xmlns="" id="{C905FEBE-7BB0-4034-BDBF-D74B9DE456F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5">
                <a:extLst>
                  <a:ext uri="{FF2B5EF4-FFF2-40B4-BE49-F238E27FC236}">
                    <a16:creationId xmlns:a16="http://schemas.microsoft.com/office/drawing/2014/main" xmlns="" id="{BDBCC363-A9B3-4DBC-9EC7-1C2BB382BB4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6">
                <a:extLst>
                  <a:ext uri="{FF2B5EF4-FFF2-40B4-BE49-F238E27FC236}">
                    <a16:creationId xmlns:a16="http://schemas.microsoft.com/office/drawing/2014/main" xmlns="" id="{83B6100A-3549-4E95-9325-824EE80D269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5</a:t>
                </a:r>
              </a:p>
            </p:txBody>
          </p:sp>
        </p:grp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5F47E4E0-D85C-4F59-A424-CDFB1FB73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70">
            <a:extLst>
              <a:ext uri="{FF2B5EF4-FFF2-40B4-BE49-F238E27FC236}">
                <a16:creationId xmlns:a16="http://schemas.microsoft.com/office/drawing/2014/main" xmlns="" id="{6E7DD59A-7148-402E-9B9F-CC42B01B066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648200"/>
            <a:ext cx="7543800" cy="476250"/>
            <a:chOff x="762000" y="1905000"/>
            <a:chExt cx="7543800" cy="475488"/>
          </a:xfrm>
        </p:grpSpPr>
        <p:sp>
          <p:nvSpPr>
            <p:cNvPr id="44" name="Text Box 12">
              <a:extLst>
                <a:ext uri="{FF2B5EF4-FFF2-40B4-BE49-F238E27FC236}">
                  <a16:creationId xmlns:a16="http://schemas.microsoft.com/office/drawing/2014/main" xmlns="" id="{D7D89838-EC66-4A72-B600-8B6B03240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Tổng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kết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học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45" name="Group 28">
              <a:extLst>
                <a:ext uri="{FF2B5EF4-FFF2-40B4-BE49-F238E27FC236}">
                  <a16:creationId xmlns:a16="http://schemas.microsoft.com/office/drawing/2014/main" xmlns="" id="{A989228B-8D52-420B-8ED9-EB56AD1F6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7" name="AutoShape 4">
                <a:extLst>
                  <a:ext uri="{FF2B5EF4-FFF2-40B4-BE49-F238E27FC236}">
                    <a16:creationId xmlns:a16="http://schemas.microsoft.com/office/drawing/2014/main" xmlns="" id="{EF7C81D2-62A1-4DE1-B973-619927A06A0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5">
                <a:extLst>
                  <a:ext uri="{FF2B5EF4-FFF2-40B4-BE49-F238E27FC236}">
                    <a16:creationId xmlns:a16="http://schemas.microsoft.com/office/drawing/2014/main" xmlns="" id="{3F47E9AF-49E6-4A26-9067-810CFACBF18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AutoShape 6">
                <a:extLst>
                  <a:ext uri="{FF2B5EF4-FFF2-40B4-BE49-F238E27FC236}">
                    <a16:creationId xmlns:a16="http://schemas.microsoft.com/office/drawing/2014/main" xmlns="" id="{E55DBFF0-3A2E-4D7F-A329-AE356731CF6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6</a:t>
                </a:r>
              </a:p>
            </p:txBody>
          </p:sp>
        </p:grpSp>
        <p:sp>
          <p:nvSpPr>
            <p:cNvPr id="46" name="Line 11">
              <a:extLst>
                <a:ext uri="{FF2B5EF4-FFF2-40B4-BE49-F238E27FC236}">
                  <a16:creationId xmlns:a16="http://schemas.microsoft.com/office/drawing/2014/main" xmlns="" id="{93876918-C02B-4C41-9AC7-F4C8F327B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708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 err="1" smtClean="0"/>
              <a:t>Tạo</a:t>
            </a:r>
            <a:r>
              <a:rPr lang="en-US" b="1" dirty="0" smtClean="0"/>
              <a:t> </a:t>
            </a:r>
            <a:r>
              <a:rPr lang="en-US" b="1" dirty="0"/>
              <a:t>CSDL </a:t>
            </a:r>
            <a:r>
              <a:rPr lang="en-US" b="1" dirty="0" smtClean="0"/>
              <a:t>QLDT:</a:t>
            </a:r>
          </a:p>
          <a:p>
            <a:pPr marL="0" indent="0" algn="just">
              <a:buNone/>
            </a:pPr>
            <a:r>
              <a:rPr lang="en-US" dirty="0" err="1" smtClean="0"/>
              <a:t>Detai</a:t>
            </a:r>
            <a:r>
              <a:rPr lang="en-US" dirty="0" smtClean="0"/>
              <a:t> (</a:t>
            </a:r>
            <a:r>
              <a:rPr lang="en-US" dirty="0" err="1" smtClean="0"/>
              <a:t>MaDT</a:t>
            </a:r>
            <a:r>
              <a:rPr lang="en-US" dirty="0" smtClean="0"/>
              <a:t>, </a:t>
            </a:r>
            <a:r>
              <a:rPr lang="en-US" dirty="0" err="1" smtClean="0"/>
              <a:t>TenDT</a:t>
            </a:r>
            <a:r>
              <a:rPr lang="en-US" dirty="0" smtClean="0"/>
              <a:t>, KP)</a:t>
            </a:r>
          </a:p>
          <a:p>
            <a:pPr marL="0" indent="0" algn="just">
              <a:buNone/>
            </a:pPr>
            <a:r>
              <a:rPr lang="en-US" dirty="0" err="1" smtClean="0"/>
              <a:t>Sinhvien</a:t>
            </a:r>
            <a:r>
              <a:rPr lang="en-US" dirty="0" smtClean="0"/>
              <a:t> (</a:t>
            </a:r>
            <a:r>
              <a:rPr lang="en-US" dirty="0" err="1" smtClean="0"/>
              <a:t>Masv</a:t>
            </a:r>
            <a:r>
              <a:rPr lang="en-US" dirty="0" smtClean="0"/>
              <a:t>, </a:t>
            </a:r>
            <a:r>
              <a:rPr lang="en-US" dirty="0" err="1" smtClean="0"/>
              <a:t>Hoten</a:t>
            </a:r>
            <a:r>
              <a:rPr lang="en-US" dirty="0" smtClean="0"/>
              <a:t>, </a:t>
            </a:r>
            <a:r>
              <a:rPr lang="en-US" dirty="0" err="1" smtClean="0"/>
              <a:t>Gioitinh</a:t>
            </a:r>
            <a:r>
              <a:rPr lang="en-US" dirty="0" smtClean="0"/>
              <a:t>, </a:t>
            </a:r>
            <a:r>
              <a:rPr lang="en-US" dirty="0" err="1" smtClean="0"/>
              <a:t>ngaysinh</a:t>
            </a:r>
            <a:r>
              <a:rPr lang="en-US" dirty="0" smtClean="0"/>
              <a:t>, </a:t>
            </a:r>
            <a:r>
              <a:rPr lang="en-US" dirty="0" err="1" smtClean="0"/>
              <a:t>quequan</a:t>
            </a:r>
            <a:r>
              <a:rPr lang="en-US" dirty="0" smtClean="0"/>
              <a:t>)</a:t>
            </a:r>
          </a:p>
          <a:p>
            <a:pPr marL="0" indent="0" algn="just">
              <a:buNone/>
            </a:pPr>
            <a:r>
              <a:rPr lang="en-US" dirty="0" err="1" smtClean="0"/>
              <a:t>GiaoVien</a:t>
            </a:r>
            <a:r>
              <a:rPr lang="en-US" dirty="0" smtClean="0"/>
              <a:t> (</a:t>
            </a:r>
            <a:r>
              <a:rPr lang="en-US" dirty="0" err="1" smtClean="0"/>
              <a:t>MaGv</a:t>
            </a:r>
            <a:r>
              <a:rPr lang="en-US" dirty="0" smtClean="0"/>
              <a:t>, </a:t>
            </a:r>
            <a:r>
              <a:rPr lang="en-US" dirty="0" err="1" smtClean="0"/>
              <a:t>Hotengv</a:t>
            </a:r>
            <a:r>
              <a:rPr lang="en-US" dirty="0" smtClean="0"/>
              <a:t>, </a:t>
            </a:r>
            <a:r>
              <a:rPr lang="en-US" dirty="0" err="1" smtClean="0"/>
              <a:t>namsinh</a:t>
            </a:r>
            <a:r>
              <a:rPr lang="en-US" dirty="0" smtClean="0"/>
              <a:t>)</a:t>
            </a:r>
          </a:p>
          <a:p>
            <a:pPr marL="0" indent="0" algn="just">
              <a:buNone/>
            </a:pPr>
            <a:r>
              <a:rPr lang="en-US" dirty="0" err="1" smtClean="0"/>
              <a:t>Giaovien_detai</a:t>
            </a:r>
            <a:r>
              <a:rPr lang="en-US" dirty="0" smtClean="0"/>
              <a:t> (</a:t>
            </a:r>
            <a:r>
              <a:rPr lang="en-US" dirty="0" err="1" smtClean="0"/>
              <a:t>MaGV</a:t>
            </a:r>
            <a:r>
              <a:rPr lang="en-US" dirty="0" smtClean="0"/>
              <a:t>, </a:t>
            </a:r>
            <a:r>
              <a:rPr lang="en-US" dirty="0" err="1" smtClean="0"/>
              <a:t>maDT</a:t>
            </a:r>
            <a:r>
              <a:rPr lang="en-US" dirty="0" smtClean="0"/>
              <a:t>, </a:t>
            </a:r>
            <a:r>
              <a:rPr lang="en-US" dirty="0" err="1" smtClean="0"/>
              <a:t>kihoc</a:t>
            </a:r>
            <a:r>
              <a:rPr lang="en-US" dirty="0" smtClean="0"/>
              <a:t>)</a:t>
            </a:r>
          </a:p>
          <a:p>
            <a:pPr marL="0" indent="0" algn="just">
              <a:buNone/>
            </a:pPr>
            <a:r>
              <a:rPr lang="en-US" dirty="0" err="1" smtClean="0"/>
              <a:t>Ketqua</a:t>
            </a:r>
            <a:r>
              <a:rPr lang="en-US" dirty="0" smtClean="0"/>
              <a:t> (</a:t>
            </a:r>
            <a:r>
              <a:rPr lang="en-US" dirty="0" err="1" smtClean="0"/>
              <a:t>MaSv</a:t>
            </a:r>
            <a:r>
              <a:rPr lang="en-US" dirty="0" smtClean="0"/>
              <a:t>, </a:t>
            </a:r>
            <a:r>
              <a:rPr lang="en-US" dirty="0" err="1" smtClean="0"/>
              <a:t>MaDT</a:t>
            </a:r>
            <a:r>
              <a:rPr lang="en-US" dirty="0" smtClean="0"/>
              <a:t>, Diem)</a:t>
            </a:r>
            <a:endParaRPr lang="en-US" dirty="0"/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1.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trượt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 “QL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SELECT	</a:t>
            </a:r>
            <a:r>
              <a:rPr lang="en-US" dirty="0" smtClean="0"/>
              <a:t>s.*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  </a:t>
            </a:r>
            <a:r>
              <a:rPr lang="en-US" dirty="0" err="1" smtClean="0"/>
              <a:t>sinhvien</a:t>
            </a:r>
            <a:r>
              <a:rPr lang="en-US" dirty="0" smtClean="0"/>
              <a:t> s inner join KETQUA K on </a:t>
            </a:r>
            <a:r>
              <a:rPr lang="en-US" dirty="0" err="1" smtClean="0"/>
              <a:t>s.masv</a:t>
            </a:r>
            <a:r>
              <a:rPr lang="en-US" dirty="0" smtClean="0"/>
              <a:t>=</a:t>
            </a:r>
            <a:r>
              <a:rPr lang="en-US" dirty="0" err="1" smtClean="0"/>
              <a:t>k.masv</a:t>
            </a:r>
            <a:r>
              <a:rPr lang="en-US" dirty="0" smtClean="0"/>
              <a:t> inner join </a:t>
            </a:r>
            <a:r>
              <a:rPr lang="en-US" dirty="0"/>
              <a:t>DETAI  </a:t>
            </a:r>
            <a:r>
              <a:rPr lang="en-US" dirty="0" smtClean="0"/>
              <a:t>D on </a:t>
            </a:r>
            <a:r>
              <a:rPr lang="en-US" dirty="0" err="1" smtClean="0"/>
              <a:t>k.madt</a:t>
            </a:r>
            <a:r>
              <a:rPr lang="en-US" dirty="0" smtClean="0"/>
              <a:t>=</a:t>
            </a:r>
            <a:r>
              <a:rPr lang="en-US" dirty="0" err="1" smtClean="0"/>
              <a:t>d.madt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 </a:t>
            </a:r>
            <a:r>
              <a:rPr lang="en-US" dirty="0" err="1" smtClean="0"/>
              <a:t>Tendt</a:t>
            </a:r>
            <a:r>
              <a:rPr lang="en-US" dirty="0"/>
              <a:t>= N’QL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’ AND diem&lt;5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 dirty="0"/>
              <a:t>2. 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/>
              <a:t>tài</a:t>
            </a:r>
            <a:r>
              <a:rPr lang="en-US" dirty="0"/>
              <a:t> do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“GV01”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Magv</a:t>
            </a:r>
            <a:r>
              <a:rPr lang="en-US" dirty="0"/>
              <a:t>,  COUNT(</a:t>
            </a:r>
            <a:r>
              <a:rPr lang="en-US" dirty="0" err="1"/>
              <a:t>Madt</a:t>
            </a:r>
            <a:r>
              <a:rPr lang="en-US" dirty="0"/>
              <a:t>)   AS N’SỐ DỀ TÀI’</a:t>
            </a:r>
          </a:p>
          <a:p>
            <a:pPr marL="0" indent="0">
              <a:buNone/>
            </a:pPr>
            <a:r>
              <a:rPr lang="en-US" dirty="0"/>
              <a:t>FROM  </a:t>
            </a:r>
            <a:r>
              <a:rPr lang="en-US" dirty="0" err="1" smtClean="0"/>
              <a:t>Giaovien_detai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MaGV</a:t>
            </a:r>
            <a:r>
              <a:rPr lang="en-US" dirty="0" smtClean="0"/>
              <a:t>=‘</a:t>
            </a:r>
            <a:r>
              <a:rPr lang="en-US" dirty="0"/>
              <a:t>GV01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 smtClean="0"/>
              <a:t>GROUP </a:t>
            </a:r>
            <a:r>
              <a:rPr lang="en-US" dirty="0"/>
              <a:t>BY </a:t>
            </a:r>
            <a:r>
              <a:rPr lang="en-US" dirty="0" err="1" smtClean="0"/>
              <a:t>Magv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---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SELECT </a:t>
            </a:r>
            <a:r>
              <a:rPr lang="en-US" dirty="0" err="1"/>
              <a:t>g.Magv</a:t>
            </a:r>
            <a:r>
              <a:rPr lang="en-US" dirty="0"/>
              <a:t>,  COUNT(HD. </a:t>
            </a:r>
            <a:r>
              <a:rPr lang="en-US" dirty="0" err="1"/>
              <a:t>Madt</a:t>
            </a:r>
            <a:r>
              <a:rPr lang="en-US" dirty="0"/>
              <a:t>)   AS N’SỐ DỀ TÀI’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FROM  </a:t>
            </a:r>
            <a:r>
              <a:rPr lang="en-US" dirty="0" err="1"/>
              <a:t>giaovien</a:t>
            </a:r>
            <a:r>
              <a:rPr lang="en-US" dirty="0"/>
              <a:t> g left join </a:t>
            </a:r>
            <a:r>
              <a:rPr lang="en-US" dirty="0" err="1"/>
              <a:t>Giaovien_detai</a:t>
            </a:r>
            <a:r>
              <a:rPr lang="en-US" dirty="0"/>
              <a:t> DH on </a:t>
            </a:r>
            <a:r>
              <a:rPr lang="en-US" dirty="0" err="1"/>
              <a:t>g.magv</a:t>
            </a:r>
            <a:r>
              <a:rPr lang="en-US" dirty="0"/>
              <a:t>=</a:t>
            </a:r>
            <a:r>
              <a:rPr lang="en-US" dirty="0" err="1"/>
              <a:t>HD.magv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Where </a:t>
            </a:r>
            <a:r>
              <a:rPr lang="en-US" dirty="0" err="1"/>
              <a:t>g.MaGV</a:t>
            </a:r>
            <a:r>
              <a:rPr lang="en-US" dirty="0"/>
              <a:t>=‘GV01’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GROUP BY </a:t>
            </a:r>
            <a:r>
              <a:rPr lang="en-US" dirty="0" err="1"/>
              <a:t>g.Magv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3.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‘DT02’</a:t>
            </a:r>
          </a:p>
          <a:p>
            <a:pPr marL="0" indent="0">
              <a:buNone/>
            </a:pPr>
            <a:r>
              <a:rPr lang="en-US" dirty="0"/>
              <a:t> SELECT * </a:t>
            </a:r>
          </a:p>
          <a:p>
            <a:pPr marL="0" indent="0">
              <a:buNone/>
            </a:pPr>
            <a:r>
              <a:rPr lang="en-US" dirty="0"/>
              <a:t>FROM SINHVIEN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MaSV</a:t>
            </a:r>
            <a:r>
              <a:rPr lang="en-US" dirty="0"/>
              <a:t> IN (SELECT </a:t>
            </a:r>
            <a:r>
              <a:rPr lang="en-US" dirty="0" err="1"/>
              <a:t>MaSV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 smtClean="0"/>
              <a:t>Ketqua</a:t>
            </a: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madt</a:t>
            </a:r>
            <a:r>
              <a:rPr lang="en-US" dirty="0"/>
              <a:t>='DT02')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7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/>
              <a:t>4.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smtClean="0"/>
              <a:t>sinhvien.*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 smtClean="0"/>
              <a:t>Sinhvien</a:t>
            </a:r>
            <a:r>
              <a:rPr lang="en-US" dirty="0" smtClean="0"/>
              <a:t> inner join </a:t>
            </a:r>
            <a:r>
              <a:rPr lang="en-US" dirty="0" err="1" smtClean="0"/>
              <a:t>ketqua</a:t>
            </a:r>
            <a:r>
              <a:rPr lang="en-US" dirty="0" smtClean="0"/>
              <a:t> on </a:t>
            </a:r>
            <a:r>
              <a:rPr lang="en-US" dirty="0" err="1" smtClean="0"/>
              <a:t>sinhvien.Masv</a:t>
            </a:r>
            <a:r>
              <a:rPr lang="en-US" dirty="0" smtClean="0"/>
              <a:t>=</a:t>
            </a:r>
            <a:r>
              <a:rPr lang="en-US" dirty="0" err="1" smtClean="0"/>
              <a:t>ketqua.maSV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diem </a:t>
            </a:r>
            <a:r>
              <a:rPr lang="en-US" dirty="0" smtClean="0"/>
              <a:t>= </a:t>
            </a:r>
            <a:r>
              <a:rPr lang="en-US" dirty="0"/>
              <a:t>(SELECT </a:t>
            </a:r>
            <a:r>
              <a:rPr lang="en-US" dirty="0" smtClean="0"/>
              <a:t>max(diem)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FROM </a:t>
            </a:r>
            <a:r>
              <a:rPr lang="en-US" dirty="0" err="1" smtClean="0"/>
              <a:t>ketqua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---c2</a:t>
            </a:r>
          </a:p>
          <a:p>
            <a:pPr marL="0" indent="0">
              <a:buNone/>
            </a:pPr>
            <a:r>
              <a:rPr lang="en-US" dirty="0" smtClean="0"/>
              <a:t>SELECT TOP(1) WITH TIES </a:t>
            </a:r>
            <a:r>
              <a:rPr lang="en-US" dirty="0" err="1" smtClean="0"/>
              <a:t>SV.MaSV</a:t>
            </a:r>
            <a:r>
              <a:rPr lang="en-US" dirty="0" smtClean="0"/>
              <a:t>, </a:t>
            </a:r>
            <a:r>
              <a:rPr lang="en-US" dirty="0" err="1" smtClean="0"/>
              <a:t>SV.HoTen</a:t>
            </a:r>
            <a:r>
              <a:rPr lang="en-US" dirty="0" smtClean="0"/>
              <a:t>, </a:t>
            </a:r>
            <a:r>
              <a:rPr lang="en-US" dirty="0" err="1" smtClean="0"/>
              <a:t>SV.GioiTinh</a:t>
            </a:r>
            <a:r>
              <a:rPr lang="en-US" dirty="0" smtClean="0"/>
              <a:t>, </a:t>
            </a:r>
            <a:r>
              <a:rPr lang="en-US" dirty="0" err="1" smtClean="0"/>
              <a:t>SV.NgaySinh</a:t>
            </a:r>
            <a:r>
              <a:rPr lang="en-US" dirty="0" smtClean="0"/>
              <a:t>, </a:t>
            </a:r>
            <a:r>
              <a:rPr lang="en-US" dirty="0" err="1" smtClean="0"/>
              <a:t>SV.QueQuan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FROM SINHVIEN SV INNER JOIN KETQUA KQ ON </a:t>
            </a:r>
            <a:r>
              <a:rPr lang="en-US" dirty="0" err="1" smtClean="0"/>
              <a:t>SV.MaSV</a:t>
            </a:r>
            <a:r>
              <a:rPr lang="en-US" dirty="0" smtClean="0"/>
              <a:t>=</a:t>
            </a:r>
            <a:r>
              <a:rPr lang="en-US" dirty="0" err="1" smtClean="0"/>
              <a:t>KQ.MaSV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ORDER BY </a:t>
            </a:r>
            <a:r>
              <a:rPr lang="en-US" dirty="0" err="1" smtClean="0"/>
              <a:t>KQ.Diem</a:t>
            </a:r>
            <a:r>
              <a:rPr lang="en-US" dirty="0" smtClean="0"/>
              <a:t> DESC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5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diem &gt;=9: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790039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60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6.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6238875" cy="2037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90600" y="3866219"/>
            <a:ext cx="739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C2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 TOP (1) WITH TIES MAGV, COUNT(MADT) AS ‘SLDT’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GIAOVIEN_DETAI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GROUP BY MAGV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ORDER BY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COUNT(MADT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DESC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5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7.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dssv</a:t>
            </a:r>
            <a:r>
              <a:rPr lang="en-US" dirty="0" smtClean="0"/>
              <a:t>: </a:t>
            </a:r>
            <a:r>
              <a:rPr lang="en-US" dirty="0" err="1" smtClean="0"/>
              <a:t>Masv</a:t>
            </a:r>
            <a:r>
              <a:rPr lang="en-US" dirty="0" smtClean="0"/>
              <a:t>, </a:t>
            </a:r>
            <a:r>
              <a:rPr lang="en-US" dirty="0" err="1" smtClean="0"/>
              <a:t>hoten</a:t>
            </a:r>
            <a:r>
              <a:rPr lang="en-US" dirty="0" smtClean="0"/>
              <a:t>, </a:t>
            </a:r>
            <a:r>
              <a:rPr lang="en-US" dirty="0" err="1" smtClean="0"/>
              <a:t>tuoi</a:t>
            </a:r>
            <a:r>
              <a:rPr lang="en-US" dirty="0" smtClean="0"/>
              <a:t>.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, </a:t>
            </a:r>
            <a:r>
              <a:rPr lang="en-US" dirty="0" err="1" smtClean="0"/>
              <a:t>dssv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/>
              <a:t> </a:t>
            </a:r>
            <a:r>
              <a:rPr lang="en-US" dirty="0" err="1" smtClean="0"/>
              <a:t>tuổi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b="1" dirty="0" smtClean="0"/>
              <a:t>8.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3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9.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10.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(rank).</a:t>
            </a:r>
          </a:p>
          <a:p>
            <a:pPr marL="0" indent="0" algn="just">
              <a:buNone/>
            </a:pPr>
            <a:r>
              <a:rPr lang="en-US" dirty="0" smtClean="0"/>
              <a:t>11.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12.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0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A61A77F4-A088-44A4-B76E-9FC8C029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AFB4BD-BE96-45D0-B212-1B463F01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AF42B17-CAB3-415E-BC79-3C3927AB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B8E446-6C01-4414-8743-453C628D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xmlns="" id="{93B25F19-6E94-41F1-A873-2E2158D9698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885950"/>
            <a:ext cx="7543800" cy="476250"/>
            <a:chOff x="762000" y="1905000"/>
            <a:chExt cx="7543800" cy="475488"/>
          </a:xfrm>
        </p:grpSpPr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xmlns="" id="{4F347C4B-3FAE-4199-8E62-5EAF5EA11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Tóm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tắt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lý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thuyết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A106EE44-3B24-442F-8C87-1CED3685B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2" name="AutoShape 4">
                <a:extLst>
                  <a:ext uri="{FF2B5EF4-FFF2-40B4-BE49-F238E27FC236}">
                    <a16:creationId xmlns:a16="http://schemas.microsoft.com/office/drawing/2014/main" xmlns="" id="{8CC2019F-AA29-4AA8-8718-BFDBED8F738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xmlns="" id="{DD786318-CE72-4AE4-89F6-C6F3CB4D9A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6">
                <a:extLst>
                  <a:ext uri="{FF2B5EF4-FFF2-40B4-BE49-F238E27FC236}">
                    <a16:creationId xmlns:a16="http://schemas.microsoft.com/office/drawing/2014/main" xmlns="" id="{2FEF7167-62C3-4E73-B9D7-21A9D07F482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</a:p>
            </p:txBody>
          </p:sp>
        </p:grpSp>
        <p:sp>
          <p:nvSpPr>
            <p:cNvPr id="11" name="Line 11">
              <a:extLst>
                <a:ext uri="{FF2B5EF4-FFF2-40B4-BE49-F238E27FC236}">
                  <a16:creationId xmlns:a16="http://schemas.microsoft.com/office/drawing/2014/main" xmlns="" id="{26A02CCD-4E87-4D79-BD13-C351B26AE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xmlns="" id="{11E33FAE-55A3-4AED-88C5-63077DCB09E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219200"/>
            <a:ext cx="7543800" cy="476250"/>
            <a:chOff x="762000" y="1905000"/>
            <a:chExt cx="7543800" cy="475488"/>
          </a:xfrm>
        </p:grpSpPr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xmlns="" id="{4B348FF2-4E00-4111-A995-9787F61CC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>
                  <a:latin typeface="Tahoma" pitchFamily="34" charset="0"/>
                  <a:cs typeface="Tahoma" pitchFamily="34" charset="0"/>
                </a:rPr>
                <a:t>Mục tiêu bài học</a:t>
              </a:r>
            </a:p>
          </p:txBody>
        </p:sp>
        <p:grpSp>
          <p:nvGrpSpPr>
            <p:cNvPr id="17" name="Group 35">
              <a:extLst>
                <a:ext uri="{FF2B5EF4-FFF2-40B4-BE49-F238E27FC236}">
                  <a16:creationId xmlns:a16="http://schemas.microsoft.com/office/drawing/2014/main" xmlns="" id="{7F6703F7-EF00-42EC-9E28-D1BB52BCF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9" name="AutoShape 4">
                <a:extLst>
                  <a:ext uri="{FF2B5EF4-FFF2-40B4-BE49-F238E27FC236}">
                    <a16:creationId xmlns:a16="http://schemas.microsoft.com/office/drawing/2014/main" xmlns="" id="{FE14254B-AC2B-408F-B4D5-4FF1E89D67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utoShape 5">
                <a:extLst>
                  <a:ext uri="{FF2B5EF4-FFF2-40B4-BE49-F238E27FC236}">
                    <a16:creationId xmlns:a16="http://schemas.microsoft.com/office/drawing/2014/main" xmlns="" id="{C87FA678-6CA7-43BF-9519-ACAA9C91F4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xmlns="" id="{41C2B006-9960-473B-920B-4637B0B9BA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</p:grpSp>
        <p:sp>
          <p:nvSpPr>
            <p:cNvPr id="18" name="Line 11">
              <a:extLst>
                <a:ext uri="{FF2B5EF4-FFF2-40B4-BE49-F238E27FC236}">
                  <a16:creationId xmlns:a16="http://schemas.microsoft.com/office/drawing/2014/main" xmlns="" id="{49BE36C3-04C4-4953-90D7-436D73C39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49">
            <a:extLst>
              <a:ext uri="{FF2B5EF4-FFF2-40B4-BE49-F238E27FC236}">
                <a16:creationId xmlns:a16="http://schemas.microsoft.com/office/drawing/2014/main" xmlns="" id="{8D404A38-D9AA-4356-B8F3-3B6C518669C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571750"/>
            <a:ext cx="7543800" cy="476250"/>
            <a:chOff x="762000" y="1905000"/>
            <a:chExt cx="7543800" cy="475488"/>
          </a:xfrm>
        </p:grpSpPr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xmlns="" id="{826E7AEB-52E2-4BF6-93C3-6B4284F9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tập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mẫu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24" name="Group 28">
              <a:extLst>
                <a:ext uri="{FF2B5EF4-FFF2-40B4-BE49-F238E27FC236}">
                  <a16:creationId xmlns:a16="http://schemas.microsoft.com/office/drawing/2014/main" xmlns="" id="{48233CC2-86EF-4F05-ADA2-3FAF2941C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26" name="AutoShape 4">
                <a:extLst>
                  <a:ext uri="{FF2B5EF4-FFF2-40B4-BE49-F238E27FC236}">
                    <a16:creationId xmlns:a16="http://schemas.microsoft.com/office/drawing/2014/main" xmlns="" id="{0A8CAFC6-CE1F-4C66-BB24-F8D7CEDD4D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5">
                <a:extLst>
                  <a:ext uri="{FF2B5EF4-FFF2-40B4-BE49-F238E27FC236}">
                    <a16:creationId xmlns:a16="http://schemas.microsoft.com/office/drawing/2014/main" xmlns="" id="{B62218A0-F7EE-417A-A956-9DED5423E33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6">
                <a:extLst>
                  <a:ext uri="{FF2B5EF4-FFF2-40B4-BE49-F238E27FC236}">
                    <a16:creationId xmlns:a16="http://schemas.microsoft.com/office/drawing/2014/main" xmlns="" id="{85B626AE-FBC7-42BA-92A0-4AC1147D5A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  <p:sp>
          <p:nvSpPr>
            <p:cNvPr id="25" name="Line 11">
              <a:extLst>
                <a:ext uri="{FF2B5EF4-FFF2-40B4-BE49-F238E27FC236}">
                  <a16:creationId xmlns:a16="http://schemas.microsoft.com/office/drawing/2014/main" xmlns="" id="{52E9762E-6A23-4915-8C53-2AF2BA142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70">
            <a:extLst>
              <a:ext uri="{FF2B5EF4-FFF2-40B4-BE49-F238E27FC236}">
                <a16:creationId xmlns:a16="http://schemas.microsoft.com/office/drawing/2014/main" xmlns="" id="{D8A3270F-7210-4A2F-9A6F-8A63F23DE4B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257550"/>
            <a:ext cx="7543800" cy="476250"/>
            <a:chOff x="762000" y="1905000"/>
            <a:chExt cx="7543800" cy="475488"/>
          </a:xfrm>
        </p:grpSpPr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xmlns="" id="{63BC95EA-2E96-4CE0-AAE0-65D677D68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tập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tự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làm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xmlns="" id="{A2C2C134-099A-43EA-BEEC-BDF0EF3BA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33" name="AutoShape 4">
                <a:extLst>
                  <a:ext uri="{FF2B5EF4-FFF2-40B4-BE49-F238E27FC236}">
                    <a16:creationId xmlns:a16="http://schemas.microsoft.com/office/drawing/2014/main" xmlns="" id="{C516C8FB-BDE8-431C-8175-86673FA81A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5">
                <a:extLst>
                  <a:ext uri="{FF2B5EF4-FFF2-40B4-BE49-F238E27FC236}">
                    <a16:creationId xmlns:a16="http://schemas.microsoft.com/office/drawing/2014/main" xmlns="" id="{F6B83C26-44BC-4F0F-A959-9174CF412A1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6">
                <a:extLst>
                  <a:ext uri="{FF2B5EF4-FFF2-40B4-BE49-F238E27FC236}">
                    <a16:creationId xmlns:a16="http://schemas.microsoft.com/office/drawing/2014/main" xmlns="" id="{F4AF4F38-887D-4FBA-A3CF-480CBBADC0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</a:p>
            </p:txBody>
          </p:sp>
        </p:grpSp>
        <p:sp>
          <p:nvSpPr>
            <p:cNvPr id="32" name="Line 11">
              <a:extLst>
                <a:ext uri="{FF2B5EF4-FFF2-40B4-BE49-F238E27FC236}">
                  <a16:creationId xmlns:a16="http://schemas.microsoft.com/office/drawing/2014/main" xmlns="" id="{1F570808-BC30-4FEE-A70C-2468E7721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70">
            <a:extLst>
              <a:ext uri="{FF2B5EF4-FFF2-40B4-BE49-F238E27FC236}">
                <a16:creationId xmlns:a16="http://schemas.microsoft.com/office/drawing/2014/main" xmlns="" id="{C541F7AE-C29D-4D83-83EC-5097576DD83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943350"/>
            <a:ext cx="7543800" cy="476250"/>
            <a:chOff x="762000" y="1905000"/>
            <a:chExt cx="7543800" cy="475488"/>
          </a:xfrm>
        </p:grpSpPr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xmlns="" id="{3055AA74-BACF-4700-B426-A32FB6C89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Nhận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xét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,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đánh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giá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8" name="Group 28">
              <a:extLst>
                <a:ext uri="{FF2B5EF4-FFF2-40B4-BE49-F238E27FC236}">
                  <a16:creationId xmlns:a16="http://schemas.microsoft.com/office/drawing/2014/main" xmlns="" id="{C0F60A22-058B-4285-9D88-70EDE3836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0" name="AutoShape 4">
                <a:extLst>
                  <a:ext uri="{FF2B5EF4-FFF2-40B4-BE49-F238E27FC236}">
                    <a16:creationId xmlns:a16="http://schemas.microsoft.com/office/drawing/2014/main" xmlns="" id="{C905FEBE-7BB0-4034-BDBF-D74B9DE456F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5">
                <a:extLst>
                  <a:ext uri="{FF2B5EF4-FFF2-40B4-BE49-F238E27FC236}">
                    <a16:creationId xmlns:a16="http://schemas.microsoft.com/office/drawing/2014/main" xmlns="" id="{BDBCC363-A9B3-4DBC-9EC7-1C2BB382BB4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6">
                <a:extLst>
                  <a:ext uri="{FF2B5EF4-FFF2-40B4-BE49-F238E27FC236}">
                    <a16:creationId xmlns:a16="http://schemas.microsoft.com/office/drawing/2014/main" xmlns="" id="{83B6100A-3549-4E95-9325-824EE80D269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5</a:t>
                </a:r>
              </a:p>
            </p:txBody>
          </p:sp>
        </p:grp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5F47E4E0-D85C-4F59-A424-CDFB1FB73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70">
            <a:extLst>
              <a:ext uri="{FF2B5EF4-FFF2-40B4-BE49-F238E27FC236}">
                <a16:creationId xmlns:a16="http://schemas.microsoft.com/office/drawing/2014/main" xmlns="" id="{6E7DD59A-7148-402E-9B9F-CC42B01B066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648200"/>
            <a:ext cx="7543800" cy="476250"/>
            <a:chOff x="762000" y="1905000"/>
            <a:chExt cx="7543800" cy="475488"/>
          </a:xfrm>
        </p:grpSpPr>
        <p:sp>
          <p:nvSpPr>
            <p:cNvPr id="44" name="Text Box 12">
              <a:extLst>
                <a:ext uri="{FF2B5EF4-FFF2-40B4-BE49-F238E27FC236}">
                  <a16:creationId xmlns:a16="http://schemas.microsoft.com/office/drawing/2014/main" xmlns="" id="{D7D89838-EC66-4A72-B600-8B6B03240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Tổng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kết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học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45" name="Group 28">
              <a:extLst>
                <a:ext uri="{FF2B5EF4-FFF2-40B4-BE49-F238E27FC236}">
                  <a16:creationId xmlns:a16="http://schemas.microsoft.com/office/drawing/2014/main" xmlns="" id="{A989228B-8D52-420B-8ED9-EB56AD1F6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7" name="AutoShape 4">
                <a:extLst>
                  <a:ext uri="{FF2B5EF4-FFF2-40B4-BE49-F238E27FC236}">
                    <a16:creationId xmlns:a16="http://schemas.microsoft.com/office/drawing/2014/main" xmlns="" id="{EF7C81D2-62A1-4DE1-B973-619927A06A0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5">
                <a:extLst>
                  <a:ext uri="{FF2B5EF4-FFF2-40B4-BE49-F238E27FC236}">
                    <a16:creationId xmlns:a16="http://schemas.microsoft.com/office/drawing/2014/main" xmlns="" id="{3F47E9AF-49E6-4A26-9067-810CFACBF18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AutoShape 6">
                <a:extLst>
                  <a:ext uri="{FF2B5EF4-FFF2-40B4-BE49-F238E27FC236}">
                    <a16:creationId xmlns:a16="http://schemas.microsoft.com/office/drawing/2014/main" xmlns="" id="{E55DBFF0-3A2E-4D7F-A329-AE356731CF6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6</a:t>
                </a:r>
              </a:p>
            </p:txBody>
          </p:sp>
        </p:grpSp>
        <p:sp>
          <p:nvSpPr>
            <p:cNvPr id="46" name="Line 11">
              <a:extLst>
                <a:ext uri="{FF2B5EF4-FFF2-40B4-BE49-F238E27FC236}">
                  <a16:creationId xmlns:a16="http://schemas.microsoft.com/office/drawing/2014/main" xmlns="" id="{93876918-C02B-4C41-9AC7-F4C8F327B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78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dssv</a:t>
            </a:r>
            <a:r>
              <a:rPr lang="en-US" dirty="0"/>
              <a:t>: </a:t>
            </a:r>
            <a:r>
              <a:rPr lang="en-US" dirty="0" err="1"/>
              <a:t>Masv</a:t>
            </a:r>
            <a:r>
              <a:rPr lang="en-US" dirty="0"/>
              <a:t>, </a:t>
            </a:r>
            <a:r>
              <a:rPr lang="en-US" dirty="0" err="1"/>
              <a:t>hoten</a:t>
            </a:r>
            <a:r>
              <a:rPr lang="en-US" dirty="0"/>
              <a:t>, </a:t>
            </a:r>
            <a:r>
              <a:rPr lang="en-US" dirty="0" err="1"/>
              <a:t>tuoi</a:t>
            </a:r>
            <a:r>
              <a:rPr lang="en-US" dirty="0"/>
              <a:t>.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, </a:t>
            </a:r>
            <a:r>
              <a:rPr lang="en-US" dirty="0" err="1"/>
              <a:t>dssv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tuổi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/>
              <a:t>Masv,Hoten</a:t>
            </a:r>
            <a:r>
              <a:rPr lang="en-US" dirty="0" smtClean="0"/>
              <a:t>, </a:t>
            </a:r>
            <a:r>
              <a:rPr lang="en-US" dirty="0" err="1" smtClean="0"/>
              <a:t>tuoi</a:t>
            </a:r>
            <a:r>
              <a:rPr lang="en-US" dirty="0" smtClean="0"/>
              <a:t>=YEAR(</a:t>
            </a:r>
            <a:r>
              <a:rPr lang="en-US" dirty="0" err="1" smtClean="0"/>
              <a:t>getdate</a:t>
            </a:r>
            <a:r>
              <a:rPr lang="en-US" dirty="0"/>
              <a:t>())-YEAR(</a:t>
            </a:r>
            <a:r>
              <a:rPr lang="en-US" dirty="0" err="1"/>
              <a:t>Ngaysinh</a:t>
            </a:r>
            <a:r>
              <a:rPr lang="en-US" dirty="0"/>
              <a:t>) from </a:t>
            </a:r>
            <a:r>
              <a:rPr lang="en-US" dirty="0" err="1" smtClean="0"/>
              <a:t>SinhVien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order </a:t>
            </a:r>
            <a:r>
              <a:rPr lang="en-US" dirty="0"/>
              <a:t>by (Year(GETDATE()) - year(</a:t>
            </a:r>
            <a:r>
              <a:rPr lang="en-US" dirty="0" err="1"/>
              <a:t>NgaySinh</a:t>
            </a:r>
            <a:r>
              <a:rPr lang="en-US" dirty="0"/>
              <a:t>)) </a:t>
            </a:r>
            <a:r>
              <a:rPr lang="en-US" dirty="0" err="1"/>
              <a:t>desc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--order </a:t>
            </a:r>
            <a:r>
              <a:rPr lang="en-US" dirty="0"/>
              <a:t>by </a:t>
            </a:r>
            <a:r>
              <a:rPr lang="en-US" dirty="0" smtClean="0"/>
              <a:t> </a:t>
            </a:r>
            <a:r>
              <a:rPr lang="en-US" dirty="0" err="1" smtClean="0"/>
              <a:t>tuoi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Khoa Công nghệ Thông tin - UTEHY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6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8.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3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thấp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SELECT TOP (3) MADT, TENDT, KP</a:t>
            </a:r>
          </a:p>
          <a:p>
            <a:pPr marL="0" indent="0">
              <a:buNone/>
            </a:pPr>
            <a:r>
              <a:rPr lang="en-US" dirty="0" smtClean="0"/>
              <a:t>FROM DETAI</a:t>
            </a:r>
          </a:p>
          <a:p>
            <a:pPr marL="0" indent="0">
              <a:buNone/>
            </a:pPr>
            <a:r>
              <a:rPr lang="en-US" dirty="0" smtClean="0"/>
              <a:t>ORDER BY KP DESC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Khoa Công nghệ Thông tin - UTEHY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1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SELECT TOP </a:t>
            </a:r>
            <a:r>
              <a:rPr lang="en-US" dirty="0" smtClean="0"/>
              <a:t>(1) WITH TIES </a:t>
            </a:r>
            <a:r>
              <a:rPr lang="en-US" dirty="0"/>
              <a:t>MADT, TENDT, KP</a:t>
            </a:r>
          </a:p>
          <a:p>
            <a:pPr marL="0" indent="0">
              <a:buNone/>
            </a:pPr>
            <a:r>
              <a:rPr lang="en-US" dirty="0"/>
              <a:t>FROM DETAI</a:t>
            </a:r>
          </a:p>
          <a:p>
            <a:pPr marL="0" indent="0">
              <a:buNone/>
            </a:pPr>
            <a:r>
              <a:rPr lang="en-US" dirty="0"/>
              <a:t>ORDER BY KP DESC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Khoa Công nghệ Thông tin - UTEHY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8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10.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(rank).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 smtClean="0"/>
              <a:t>MaDT,tenDT</a:t>
            </a:r>
            <a:r>
              <a:rPr lang="en-US" dirty="0" smtClean="0"/>
              <a:t>, KP </a:t>
            </a:r>
          </a:p>
          <a:p>
            <a:pPr marL="0" indent="0">
              <a:buNone/>
            </a:pPr>
            <a:r>
              <a:rPr lang="en-US" dirty="0" smtClean="0"/>
              <a:t>RANK() OVER(ORDER </a:t>
            </a:r>
            <a:r>
              <a:rPr lang="en-US" dirty="0"/>
              <a:t>BY </a:t>
            </a:r>
            <a:r>
              <a:rPr lang="en-US" dirty="0" smtClean="0"/>
              <a:t>KP </a:t>
            </a:r>
            <a:r>
              <a:rPr lang="en-US" dirty="0"/>
              <a:t>DESC) AS </a:t>
            </a:r>
            <a:r>
              <a:rPr lang="en-US" dirty="0" err="1" smtClean="0"/>
              <a:t>rank_Xephang</a:t>
            </a:r>
            <a:r>
              <a:rPr lang="en-US" dirty="0" smtClean="0"/>
              <a:t>, FROM </a:t>
            </a:r>
            <a:r>
              <a:rPr lang="en-US" dirty="0"/>
              <a:t>DETAI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Khoa Công nghệ Thông tin - UTEHY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9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11.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 smtClean="0"/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SELECT </a:t>
            </a:r>
            <a:r>
              <a:rPr lang="en-US" dirty="0" err="1" smtClean="0"/>
              <a:t>d.MaDt</a:t>
            </a:r>
            <a:r>
              <a:rPr lang="en-US" dirty="0" smtClean="0"/>
              <a:t>,  COUNT(</a:t>
            </a:r>
            <a:r>
              <a:rPr lang="en-US" dirty="0" err="1" smtClean="0"/>
              <a:t>kq</a:t>
            </a:r>
            <a:r>
              <a:rPr lang="en-US" dirty="0" smtClean="0"/>
              <a:t>. </a:t>
            </a:r>
            <a:r>
              <a:rPr lang="en-US" dirty="0" err="1" smtClean="0"/>
              <a:t>Masv</a:t>
            </a:r>
            <a:r>
              <a:rPr lang="en-US" dirty="0" smtClean="0"/>
              <a:t>)   </a:t>
            </a:r>
            <a:r>
              <a:rPr lang="en-US" dirty="0"/>
              <a:t>AS </a:t>
            </a:r>
            <a:r>
              <a:rPr lang="en-US" dirty="0" smtClean="0"/>
              <a:t>N’SLSV’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FROM  </a:t>
            </a:r>
            <a:r>
              <a:rPr lang="en-US" dirty="0" err="1" smtClean="0"/>
              <a:t>detai</a:t>
            </a:r>
            <a:r>
              <a:rPr lang="en-US" dirty="0" smtClean="0"/>
              <a:t> d </a:t>
            </a:r>
            <a:r>
              <a:rPr lang="en-US" dirty="0"/>
              <a:t>left join </a:t>
            </a:r>
            <a:r>
              <a:rPr lang="en-US" dirty="0" err="1" smtClean="0"/>
              <a:t>ketqua</a:t>
            </a:r>
            <a:r>
              <a:rPr lang="en-US" dirty="0" smtClean="0"/>
              <a:t> </a:t>
            </a:r>
            <a:r>
              <a:rPr lang="en-US" dirty="0" err="1" smtClean="0"/>
              <a:t>kq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err="1" smtClean="0"/>
              <a:t>d.madt</a:t>
            </a:r>
            <a:r>
              <a:rPr lang="en-US" dirty="0" smtClean="0"/>
              <a:t>=</a:t>
            </a:r>
            <a:r>
              <a:rPr lang="en-US" dirty="0" err="1" smtClean="0"/>
              <a:t>kq.madt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 smtClean="0"/>
              <a:t>GROUP </a:t>
            </a:r>
            <a:r>
              <a:rPr lang="en-US" dirty="0"/>
              <a:t>BY </a:t>
            </a:r>
            <a:r>
              <a:rPr lang="en-US" dirty="0" err="1"/>
              <a:t>d.MaDt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Khoa Công nghệ Thông tin - UTEHY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1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12.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MaSV</a:t>
            </a:r>
            <a:r>
              <a:rPr lang="en-US" dirty="0"/>
              <a:t>, COUNT(</a:t>
            </a:r>
            <a:r>
              <a:rPr lang="en-US" dirty="0" err="1"/>
              <a:t>MaDT</a:t>
            </a:r>
            <a:r>
              <a:rPr lang="en-US" dirty="0"/>
              <a:t>) AS N'SLDT'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KETQUA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GROUP </a:t>
            </a:r>
            <a:r>
              <a:rPr lang="en-US" dirty="0"/>
              <a:t>BY </a:t>
            </a:r>
            <a:r>
              <a:rPr lang="en-US" dirty="0" err="1"/>
              <a:t>MaSV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HAVING </a:t>
            </a:r>
            <a:r>
              <a:rPr lang="en-US" dirty="0"/>
              <a:t>COUNT(</a:t>
            </a:r>
            <a:r>
              <a:rPr lang="en-US" dirty="0" err="1"/>
              <a:t>MaDT</a:t>
            </a:r>
            <a:r>
              <a:rPr lang="en-US" dirty="0"/>
              <a:t>) &gt;=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ALL (SELECT </a:t>
            </a:r>
            <a:r>
              <a:rPr lang="en-US" dirty="0"/>
              <a:t>COUNT(</a:t>
            </a:r>
            <a:r>
              <a:rPr lang="en-US" dirty="0" err="1"/>
              <a:t>MaDT</a:t>
            </a:r>
            <a:r>
              <a:rPr lang="en-US" dirty="0" smtClean="0"/>
              <a:t>) </a:t>
            </a:r>
            <a:r>
              <a:rPr lang="en-US" dirty="0"/>
              <a:t>FROM KETQUA </a:t>
            </a:r>
            <a:r>
              <a:rPr lang="en-US" dirty="0" smtClean="0"/>
              <a:t>	GROUP </a:t>
            </a:r>
            <a:r>
              <a:rPr lang="en-US" dirty="0"/>
              <a:t>BY </a:t>
            </a:r>
            <a:r>
              <a:rPr lang="en-US" dirty="0" err="1"/>
              <a:t>MaSV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--top (1) with ties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Khoa Công nghệ Thông tin - UTEHY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3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C12.C2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* from </a:t>
            </a:r>
            <a:r>
              <a:rPr lang="en-US" dirty="0" err="1"/>
              <a:t>Sinhvien</a:t>
            </a:r>
            <a:r>
              <a:rPr lang="en-US" dirty="0"/>
              <a:t> where </a:t>
            </a:r>
            <a:r>
              <a:rPr lang="en-US" dirty="0" err="1"/>
              <a:t>MaSV</a:t>
            </a:r>
            <a:r>
              <a:rPr lang="en-US" dirty="0"/>
              <a:t> in ( select Top(1) with ties </a:t>
            </a:r>
            <a:r>
              <a:rPr lang="en-US" dirty="0" err="1"/>
              <a:t>SV_DT.MaSV</a:t>
            </a:r>
            <a:r>
              <a:rPr lang="en-US" dirty="0"/>
              <a:t> </a:t>
            </a:r>
            <a:r>
              <a:rPr lang="en-US" dirty="0" smtClean="0"/>
              <a:t>from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( select </a:t>
            </a:r>
            <a:r>
              <a:rPr lang="en-US" dirty="0" err="1"/>
              <a:t>MaSV,COUNT</a:t>
            </a:r>
            <a:r>
              <a:rPr lang="en-US" dirty="0"/>
              <a:t>(</a:t>
            </a:r>
            <a:r>
              <a:rPr lang="en-US" dirty="0" err="1"/>
              <a:t>MaDT</a:t>
            </a:r>
            <a:r>
              <a:rPr lang="en-US" dirty="0" smtClean="0"/>
              <a:t>) AS </a:t>
            </a:r>
            <a:r>
              <a:rPr lang="en-US" dirty="0" err="1"/>
              <a:t>SoDT</a:t>
            </a:r>
            <a:r>
              <a:rPr lang="en-US" dirty="0"/>
              <a:t> from </a:t>
            </a:r>
            <a:r>
              <a:rPr lang="en-US" dirty="0" err="1"/>
              <a:t>Ketqua</a:t>
            </a:r>
            <a:r>
              <a:rPr lang="en-US" dirty="0"/>
              <a:t> group by </a:t>
            </a:r>
            <a:r>
              <a:rPr lang="en-US" dirty="0" err="1"/>
              <a:t>MaSV</a:t>
            </a:r>
            <a:r>
              <a:rPr lang="en-US" dirty="0" smtClean="0"/>
              <a:t>) as </a:t>
            </a:r>
            <a:r>
              <a:rPr lang="en-US" dirty="0"/>
              <a:t>SV_DT order by </a:t>
            </a:r>
            <a:r>
              <a:rPr lang="en-US" dirty="0" err="1"/>
              <a:t>SoDT</a:t>
            </a:r>
            <a:r>
              <a:rPr lang="en-US" dirty="0"/>
              <a:t> </a:t>
            </a:r>
            <a:r>
              <a:rPr lang="en-US" dirty="0" err="1"/>
              <a:t>desc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Khoa Công nghệ Thông tin - UTEHY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9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A61A77F4-A088-44A4-B76E-9FC8C029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AFB4BD-BE96-45D0-B212-1B463F01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AF42B17-CAB3-415E-BC79-3C3927AB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B8E446-6C01-4414-8743-453C628D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xmlns="" id="{93B25F19-6E94-41F1-A873-2E2158D9698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885950"/>
            <a:ext cx="7543800" cy="476250"/>
            <a:chOff x="762000" y="1905000"/>
            <a:chExt cx="7543800" cy="475488"/>
          </a:xfrm>
        </p:grpSpPr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xmlns="" id="{4F347C4B-3FAE-4199-8E62-5EAF5EA11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Tóm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tắt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lý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thuyết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A106EE44-3B24-442F-8C87-1CED3685B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2" name="AutoShape 4">
                <a:extLst>
                  <a:ext uri="{FF2B5EF4-FFF2-40B4-BE49-F238E27FC236}">
                    <a16:creationId xmlns:a16="http://schemas.microsoft.com/office/drawing/2014/main" xmlns="" id="{8CC2019F-AA29-4AA8-8718-BFDBED8F738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xmlns="" id="{DD786318-CE72-4AE4-89F6-C6F3CB4D9A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6">
                <a:extLst>
                  <a:ext uri="{FF2B5EF4-FFF2-40B4-BE49-F238E27FC236}">
                    <a16:creationId xmlns:a16="http://schemas.microsoft.com/office/drawing/2014/main" xmlns="" id="{2FEF7167-62C3-4E73-B9D7-21A9D07F482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</a:p>
            </p:txBody>
          </p:sp>
        </p:grpSp>
        <p:sp>
          <p:nvSpPr>
            <p:cNvPr id="11" name="Line 11">
              <a:extLst>
                <a:ext uri="{FF2B5EF4-FFF2-40B4-BE49-F238E27FC236}">
                  <a16:creationId xmlns:a16="http://schemas.microsoft.com/office/drawing/2014/main" xmlns="" id="{26A02CCD-4E87-4D79-BD13-C351B26AE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xmlns="" id="{11E33FAE-55A3-4AED-88C5-63077DCB09E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219200"/>
            <a:ext cx="7543800" cy="476250"/>
            <a:chOff x="762000" y="1905000"/>
            <a:chExt cx="7543800" cy="475488"/>
          </a:xfrm>
        </p:grpSpPr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xmlns="" id="{4B348FF2-4E00-4111-A995-9787F61CC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>
                  <a:latin typeface="Tahoma" pitchFamily="34" charset="0"/>
                  <a:cs typeface="Tahoma" pitchFamily="34" charset="0"/>
                </a:rPr>
                <a:t>Mục tiêu bài học</a:t>
              </a:r>
            </a:p>
          </p:txBody>
        </p:sp>
        <p:grpSp>
          <p:nvGrpSpPr>
            <p:cNvPr id="17" name="Group 35">
              <a:extLst>
                <a:ext uri="{FF2B5EF4-FFF2-40B4-BE49-F238E27FC236}">
                  <a16:creationId xmlns:a16="http://schemas.microsoft.com/office/drawing/2014/main" xmlns="" id="{7F6703F7-EF00-42EC-9E28-D1BB52BCF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9" name="AutoShape 4">
                <a:extLst>
                  <a:ext uri="{FF2B5EF4-FFF2-40B4-BE49-F238E27FC236}">
                    <a16:creationId xmlns:a16="http://schemas.microsoft.com/office/drawing/2014/main" xmlns="" id="{FE14254B-AC2B-408F-B4D5-4FF1E89D67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utoShape 5">
                <a:extLst>
                  <a:ext uri="{FF2B5EF4-FFF2-40B4-BE49-F238E27FC236}">
                    <a16:creationId xmlns:a16="http://schemas.microsoft.com/office/drawing/2014/main" xmlns="" id="{C87FA678-6CA7-43BF-9519-ACAA9C91F4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xmlns="" id="{41C2B006-9960-473B-920B-4637B0B9BA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</p:grpSp>
        <p:sp>
          <p:nvSpPr>
            <p:cNvPr id="18" name="Line 11">
              <a:extLst>
                <a:ext uri="{FF2B5EF4-FFF2-40B4-BE49-F238E27FC236}">
                  <a16:creationId xmlns:a16="http://schemas.microsoft.com/office/drawing/2014/main" xmlns="" id="{49BE36C3-04C4-4953-90D7-436D73C39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49">
            <a:extLst>
              <a:ext uri="{FF2B5EF4-FFF2-40B4-BE49-F238E27FC236}">
                <a16:creationId xmlns:a16="http://schemas.microsoft.com/office/drawing/2014/main" xmlns="" id="{8D404A38-D9AA-4356-B8F3-3B6C518669C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571750"/>
            <a:ext cx="7543800" cy="476250"/>
            <a:chOff x="762000" y="1905000"/>
            <a:chExt cx="7543800" cy="475488"/>
          </a:xfrm>
        </p:grpSpPr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xmlns="" id="{826E7AEB-52E2-4BF6-93C3-6B4284F9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tập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mẫu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24" name="Group 28">
              <a:extLst>
                <a:ext uri="{FF2B5EF4-FFF2-40B4-BE49-F238E27FC236}">
                  <a16:creationId xmlns:a16="http://schemas.microsoft.com/office/drawing/2014/main" xmlns="" id="{48233CC2-86EF-4F05-ADA2-3FAF2941C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26" name="AutoShape 4">
                <a:extLst>
                  <a:ext uri="{FF2B5EF4-FFF2-40B4-BE49-F238E27FC236}">
                    <a16:creationId xmlns:a16="http://schemas.microsoft.com/office/drawing/2014/main" xmlns="" id="{0A8CAFC6-CE1F-4C66-BB24-F8D7CEDD4D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5">
                <a:extLst>
                  <a:ext uri="{FF2B5EF4-FFF2-40B4-BE49-F238E27FC236}">
                    <a16:creationId xmlns:a16="http://schemas.microsoft.com/office/drawing/2014/main" xmlns="" id="{B62218A0-F7EE-417A-A956-9DED5423E33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6">
                <a:extLst>
                  <a:ext uri="{FF2B5EF4-FFF2-40B4-BE49-F238E27FC236}">
                    <a16:creationId xmlns:a16="http://schemas.microsoft.com/office/drawing/2014/main" xmlns="" id="{85B626AE-FBC7-42BA-92A0-4AC1147D5A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  <p:sp>
          <p:nvSpPr>
            <p:cNvPr id="25" name="Line 11">
              <a:extLst>
                <a:ext uri="{FF2B5EF4-FFF2-40B4-BE49-F238E27FC236}">
                  <a16:creationId xmlns:a16="http://schemas.microsoft.com/office/drawing/2014/main" xmlns="" id="{52E9762E-6A23-4915-8C53-2AF2BA142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70">
            <a:extLst>
              <a:ext uri="{FF2B5EF4-FFF2-40B4-BE49-F238E27FC236}">
                <a16:creationId xmlns:a16="http://schemas.microsoft.com/office/drawing/2014/main" xmlns="" id="{D8A3270F-7210-4A2F-9A6F-8A63F23DE4B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257550"/>
            <a:ext cx="7543800" cy="476250"/>
            <a:chOff x="762000" y="1905000"/>
            <a:chExt cx="7543800" cy="475488"/>
          </a:xfrm>
        </p:grpSpPr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xmlns="" id="{63BC95EA-2E96-4CE0-AAE0-65D677D68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tập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tự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làm</a:t>
              </a:r>
              <a:endParaRPr lang="en-US" sz="20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xmlns="" id="{A2C2C134-099A-43EA-BEEC-BDF0EF3BA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33" name="AutoShape 4">
                <a:extLst>
                  <a:ext uri="{FF2B5EF4-FFF2-40B4-BE49-F238E27FC236}">
                    <a16:creationId xmlns:a16="http://schemas.microsoft.com/office/drawing/2014/main" xmlns="" id="{C516C8FB-BDE8-431C-8175-86673FA81A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5">
                <a:extLst>
                  <a:ext uri="{FF2B5EF4-FFF2-40B4-BE49-F238E27FC236}">
                    <a16:creationId xmlns:a16="http://schemas.microsoft.com/office/drawing/2014/main" xmlns="" id="{F6B83C26-44BC-4F0F-A959-9174CF412A1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6">
                <a:extLst>
                  <a:ext uri="{FF2B5EF4-FFF2-40B4-BE49-F238E27FC236}">
                    <a16:creationId xmlns:a16="http://schemas.microsoft.com/office/drawing/2014/main" xmlns="" id="{F4AF4F38-887D-4FBA-A3CF-480CBBADC0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</a:p>
            </p:txBody>
          </p:sp>
        </p:grpSp>
        <p:sp>
          <p:nvSpPr>
            <p:cNvPr id="32" name="Line 11">
              <a:extLst>
                <a:ext uri="{FF2B5EF4-FFF2-40B4-BE49-F238E27FC236}">
                  <a16:creationId xmlns:a16="http://schemas.microsoft.com/office/drawing/2014/main" xmlns="" id="{1F570808-BC30-4FEE-A70C-2468E7721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70">
            <a:extLst>
              <a:ext uri="{FF2B5EF4-FFF2-40B4-BE49-F238E27FC236}">
                <a16:creationId xmlns:a16="http://schemas.microsoft.com/office/drawing/2014/main" xmlns="" id="{C541F7AE-C29D-4D83-83EC-5097576DD83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943350"/>
            <a:ext cx="7543800" cy="476250"/>
            <a:chOff x="762000" y="1905000"/>
            <a:chExt cx="7543800" cy="475488"/>
          </a:xfrm>
        </p:grpSpPr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xmlns="" id="{3055AA74-BACF-4700-B426-A32FB6C89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Nhận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xét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,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đánh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giá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buổi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thực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hành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8" name="Group 28">
              <a:extLst>
                <a:ext uri="{FF2B5EF4-FFF2-40B4-BE49-F238E27FC236}">
                  <a16:creationId xmlns:a16="http://schemas.microsoft.com/office/drawing/2014/main" xmlns="" id="{C0F60A22-058B-4285-9D88-70EDE3836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0" name="AutoShape 4">
                <a:extLst>
                  <a:ext uri="{FF2B5EF4-FFF2-40B4-BE49-F238E27FC236}">
                    <a16:creationId xmlns:a16="http://schemas.microsoft.com/office/drawing/2014/main" xmlns="" id="{C905FEBE-7BB0-4034-BDBF-D74B9DE456F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5">
                <a:extLst>
                  <a:ext uri="{FF2B5EF4-FFF2-40B4-BE49-F238E27FC236}">
                    <a16:creationId xmlns:a16="http://schemas.microsoft.com/office/drawing/2014/main" xmlns="" id="{BDBCC363-A9B3-4DBC-9EC7-1C2BB382BB4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6">
                <a:extLst>
                  <a:ext uri="{FF2B5EF4-FFF2-40B4-BE49-F238E27FC236}">
                    <a16:creationId xmlns:a16="http://schemas.microsoft.com/office/drawing/2014/main" xmlns="" id="{83B6100A-3549-4E95-9325-824EE80D269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5</a:t>
                </a:r>
              </a:p>
            </p:txBody>
          </p:sp>
        </p:grp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5F47E4E0-D85C-4F59-A424-CDFB1FB73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70">
            <a:extLst>
              <a:ext uri="{FF2B5EF4-FFF2-40B4-BE49-F238E27FC236}">
                <a16:creationId xmlns:a16="http://schemas.microsoft.com/office/drawing/2014/main" xmlns="" id="{6E7DD59A-7148-402E-9B9F-CC42B01B066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648200"/>
            <a:ext cx="7543800" cy="476250"/>
            <a:chOff x="762000" y="1905000"/>
            <a:chExt cx="7543800" cy="475488"/>
          </a:xfrm>
        </p:grpSpPr>
        <p:sp>
          <p:nvSpPr>
            <p:cNvPr id="44" name="Text Box 12">
              <a:extLst>
                <a:ext uri="{FF2B5EF4-FFF2-40B4-BE49-F238E27FC236}">
                  <a16:creationId xmlns:a16="http://schemas.microsoft.com/office/drawing/2014/main" xmlns="" id="{D7D89838-EC66-4A72-B600-8B6B03240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Tổng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kết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học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45" name="Group 28">
              <a:extLst>
                <a:ext uri="{FF2B5EF4-FFF2-40B4-BE49-F238E27FC236}">
                  <a16:creationId xmlns:a16="http://schemas.microsoft.com/office/drawing/2014/main" xmlns="" id="{A989228B-8D52-420B-8ED9-EB56AD1F6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7" name="AutoShape 4">
                <a:extLst>
                  <a:ext uri="{FF2B5EF4-FFF2-40B4-BE49-F238E27FC236}">
                    <a16:creationId xmlns:a16="http://schemas.microsoft.com/office/drawing/2014/main" xmlns="" id="{EF7C81D2-62A1-4DE1-B973-619927A06A0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5">
                <a:extLst>
                  <a:ext uri="{FF2B5EF4-FFF2-40B4-BE49-F238E27FC236}">
                    <a16:creationId xmlns:a16="http://schemas.microsoft.com/office/drawing/2014/main" xmlns="" id="{3F47E9AF-49E6-4A26-9067-810CFACBF18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AutoShape 6">
                <a:extLst>
                  <a:ext uri="{FF2B5EF4-FFF2-40B4-BE49-F238E27FC236}">
                    <a16:creationId xmlns:a16="http://schemas.microsoft.com/office/drawing/2014/main" xmlns="" id="{E55DBFF0-3A2E-4D7F-A329-AE356731CF6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6</a:t>
                </a:r>
              </a:p>
            </p:txBody>
          </p:sp>
        </p:grpSp>
        <p:sp>
          <p:nvSpPr>
            <p:cNvPr id="46" name="Line 11">
              <a:extLst>
                <a:ext uri="{FF2B5EF4-FFF2-40B4-BE49-F238E27FC236}">
                  <a16:creationId xmlns:a16="http://schemas.microsoft.com/office/drawing/2014/main" xmlns="" id="{93876918-C02B-4C41-9AC7-F4C8F327B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708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5181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 sz="2200" dirty="0"/>
              <a:t>Cho CSDL QLDIEM gồm các bảng như sau:</a:t>
            </a:r>
            <a:endParaRPr lang="en-US" sz="2200" dirty="0"/>
          </a:p>
          <a:p>
            <a:r>
              <a:rPr lang="en-US" sz="2200" b="1" i="1" dirty="0" err="1"/>
              <a:t>Khoa</a:t>
            </a:r>
            <a:r>
              <a:rPr lang="en-US" sz="2200" b="1" i="1" dirty="0"/>
              <a:t> (</a:t>
            </a:r>
            <a:r>
              <a:rPr lang="en-US" sz="2200" b="1" i="1" u="sng" dirty="0" err="1"/>
              <a:t>MaKhoa</a:t>
            </a:r>
            <a:r>
              <a:rPr lang="en-US" sz="2200" b="1" i="1" dirty="0"/>
              <a:t>, </a:t>
            </a:r>
            <a:r>
              <a:rPr lang="en-US" sz="2200" b="1" i="1" dirty="0" err="1"/>
              <a:t>TenKhoa</a:t>
            </a:r>
            <a:r>
              <a:rPr lang="en-US" sz="2200" b="1" i="1" dirty="0"/>
              <a:t>)</a:t>
            </a:r>
            <a:endParaRPr lang="en-US" sz="2200" dirty="0"/>
          </a:p>
          <a:p>
            <a:r>
              <a:rPr lang="en-US" sz="2200" b="1" i="1" dirty="0" err="1"/>
              <a:t>MonHoc</a:t>
            </a:r>
            <a:r>
              <a:rPr lang="en-US" sz="2200" b="1" i="1" dirty="0"/>
              <a:t> (</a:t>
            </a:r>
            <a:r>
              <a:rPr lang="en-US" sz="2200" b="1" i="1" u="sng" dirty="0" err="1"/>
              <a:t>MaMH</a:t>
            </a:r>
            <a:r>
              <a:rPr lang="en-US" sz="2200" b="1" i="1" dirty="0"/>
              <a:t>, </a:t>
            </a:r>
            <a:r>
              <a:rPr lang="en-US" sz="2200" b="1" i="1" dirty="0" err="1"/>
              <a:t>TenMH</a:t>
            </a:r>
            <a:r>
              <a:rPr lang="en-US" sz="2200" b="1" i="1" dirty="0"/>
              <a:t>, </a:t>
            </a:r>
            <a:r>
              <a:rPr lang="en-US" sz="2200" b="1" i="1" dirty="0" err="1" smtClean="0"/>
              <a:t>Sotc</a:t>
            </a:r>
            <a:r>
              <a:rPr lang="en-US" sz="2200" b="1" i="1" dirty="0" smtClean="0"/>
              <a:t>)</a:t>
            </a:r>
            <a:endParaRPr lang="en-US" sz="2200" dirty="0"/>
          </a:p>
          <a:p>
            <a:r>
              <a:rPr lang="en-US" sz="2200" b="1" i="1" dirty="0" err="1"/>
              <a:t>SinhVien</a:t>
            </a:r>
            <a:r>
              <a:rPr lang="en-US" sz="2200" b="1" i="1" dirty="0"/>
              <a:t> (</a:t>
            </a:r>
            <a:r>
              <a:rPr lang="en-US" sz="2200" b="1" i="1" u="sng" dirty="0" err="1"/>
              <a:t>MaSV</a:t>
            </a:r>
            <a:r>
              <a:rPr lang="en-US" sz="2200" b="1" i="1" dirty="0"/>
              <a:t>, </a:t>
            </a:r>
            <a:r>
              <a:rPr lang="en-US" sz="2200" b="1" i="1" dirty="0" err="1" smtClean="0"/>
              <a:t>HoTen</a:t>
            </a:r>
            <a:r>
              <a:rPr lang="en-US" sz="2200" b="1" i="1" dirty="0" smtClean="0"/>
              <a:t>, </a:t>
            </a:r>
            <a:r>
              <a:rPr lang="en-US" sz="2200" b="1" i="1" dirty="0" err="1"/>
              <a:t>GioiTinh</a:t>
            </a:r>
            <a:r>
              <a:rPr lang="en-US" sz="2200" b="1" i="1" dirty="0"/>
              <a:t>, </a:t>
            </a:r>
            <a:r>
              <a:rPr lang="en-US" sz="2200" b="1" i="1" dirty="0" err="1"/>
              <a:t>MaKhoa</a:t>
            </a:r>
            <a:r>
              <a:rPr lang="en-US" sz="2200" b="1" i="1" dirty="0"/>
              <a:t>, </a:t>
            </a:r>
            <a:r>
              <a:rPr lang="en-US" sz="2200" b="1" i="1" dirty="0" err="1"/>
              <a:t>SoMonDK</a:t>
            </a:r>
            <a:r>
              <a:rPr lang="en-US" sz="2200" b="1" i="1" dirty="0"/>
              <a:t>)</a:t>
            </a:r>
            <a:endParaRPr lang="en-US" sz="2200" dirty="0"/>
          </a:p>
          <a:p>
            <a:r>
              <a:rPr lang="en-US" sz="2200" b="1" i="1" dirty="0" err="1"/>
              <a:t>KetQua</a:t>
            </a:r>
            <a:r>
              <a:rPr lang="en-US" sz="2200" b="1" i="1" dirty="0"/>
              <a:t> (</a:t>
            </a:r>
            <a:r>
              <a:rPr lang="en-US" sz="2200" b="1" i="1" u="sng" dirty="0" err="1"/>
              <a:t>MaSV</a:t>
            </a:r>
            <a:r>
              <a:rPr lang="en-US" sz="2200" b="1" i="1" dirty="0"/>
              <a:t>, </a:t>
            </a:r>
            <a:r>
              <a:rPr lang="en-US" sz="2200" b="1" i="1" u="sng" dirty="0" err="1"/>
              <a:t>MaMH</a:t>
            </a:r>
            <a:r>
              <a:rPr lang="en-US" sz="2200" b="1" i="1" dirty="0"/>
              <a:t>, </a:t>
            </a:r>
            <a:r>
              <a:rPr lang="en-US" sz="2200" b="1" i="1" dirty="0" err="1" smtClean="0"/>
              <a:t>kihoc</a:t>
            </a:r>
            <a:r>
              <a:rPr lang="en-US" sz="2200" b="1" i="1" dirty="0" smtClean="0"/>
              <a:t>, DiemL1</a:t>
            </a:r>
            <a:r>
              <a:rPr lang="en-US" sz="2200" b="1" i="1" dirty="0"/>
              <a:t>, DiemL2 </a:t>
            </a:r>
            <a:r>
              <a:rPr lang="en-US" sz="2200" b="1" i="1" dirty="0" smtClean="0"/>
              <a:t>)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b="1" dirty="0" err="1" smtClean="0">
                <a:solidFill>
                  <a:srgbClr val="FF0000"/>
                </a:solidFill>
              </a:rPr>
              <a:t>Tệp</a:t>
            </a:r>
            <a:r>
              <a:rPr lang="en-US" sz="2200" b="1" dirty="0" smtClean="0">
                <a:solidFill>
                  <a:srgbClr val="FF0000"/>
                </a:solidFill>
              </a:rPr>
              <a:t>: Malop_masv_hoten_btslide6.docx:</a:t>
            </a:r>
          </a:p>
          <a:p>
            <a:pPr>
              <a:buFontTx/>
              <a:buChar char="-"/>
            </a:pPr>
            <a:r>
              <a:rPr lang="en-US" sz="2200" b="1" dirty="0" err="1" smtClean="0">
                <a:solidFill>
                  <a:srgbClr val="FF0000"/>
                </a:solidFill>
              </a:rPr>
              <a:t>Ảnh</a:t>
            </a:r>
            <a:r>
              <a:rPr lang="en-US" sz="2200" b="1" dirty="0" smtClean="0">
                <a:solidFill>
                  <a:srgbClr val="FF0000"/>
                </a:solidFill>
              </a:rPr>
              <a:t> CSDL, relationships, </a:t>
            </a:r>
            <a:r>
              <a:rPr lang="en-US" sz="2200" b="1" dirty="0" err="1" smtClean="0">
                <a:solidFill>
                  <a:srgbClr val="FF0000"/>
                </a:solidFill>
              </a:rPr>
              <a:t>tên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</a:rPr>
              <a:t>server , dl </a:t>
            </a:r>
            <a:r>
              <a:rPr lang="en-US" sz="2200" b="1" dirty="0" err="1">
                <a:solidFill>
                  <a:srgbClr val="FF0000"/>
                </a:solidFill>
              </a:rPr>
              <a:t>vào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các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bảng</a:t>
            </a:r>
            <a:r>
              <a:rPr lang="en-US" sz="2200" b="1" dirty="0" smtClean="0">
                <a:solidFill>
                  <a:srgbClr val="FF0000"/>
                </a:solidFill>
              </a:rPr>
              <a:t> (</a:t>
            </a:r>
            <a:r>
              <a:rPr lang="en-US" sz="2200" b="1" dirty="0" err="1" smtClean="0">
                <a:solidFill>
                  <a:srgbClr val="FF0000"/>
                </a:solidFill>
              </a:rPr>
              <a:t>tối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thiểu</a:t>
            </a:r>
            <a:r>
              <a:rPr lang="en-US" sz="2200" b="1" dirty="0" smtClean="0">
                <a:solidFill>
                  <a:srgbClr val="FF0000"/>
                </a:solidFill>
              </a:rPr>
              <a:t> 10 </a:t>
            </a:r>
            <a:r>
              <a:rPr lang="en-US" sz="2200" b="1" dirty="0" err="1" smtClean="0">
                <a:solidFill>
                  <a:srgbClr val="FF0000"/>
                </a:solidFill>
              </a:rPr>
              <a:t>bản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ghi</a:t>
            </a:r>
            <a:r>
              <a:rPr lang="en-US" sz="2200" b="1" dirty="0" smtClean="0">
                <a:solidFill>
                  <a:srgbClr val="FF0000"/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en-US" sz="2200" b="1" dirty="0" err="1" smtClean="0">
                <a:solidFill>
                  <a:srgbClr val="FF0000"/>
                </a:solidFill>
              </a:rPr>
              <a:t>Truy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vấn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từng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câu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kèm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theo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ảnh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kết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quả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74064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Hãy</a:t>
            </a:r>
            <a:r>
              <a:rPr lang="en-US" b="1" dirty="0"/>
              <a:t> </a:t>
            </a:r>
            <a:r>
              <a:rPr lang="en-US" b="1" dirty="0" err="1"/>
              <a:t>thiêt</a:t>
            </a:r>
            <a:r>
              <a:rPr lang="en-US" b="1" dirty="0"/>
              <a:t>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ràng</a:t>
            </a:r>
            <a:r>
              <a:rPr lang="en-US" b="1" dirty="0"/>
              <a:t> </a:t>
            </a:r>
            <a:r>
              <a:rPr lang="en-US" b="1" dirty="0" err="1"/>
              <a:t>buộc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dưới</a:t>
            </a:r>
            <a:r>
              <a:rPr lang="en-US" b="1" dirty="0"/>
              <a:t> </a:t>
            </a:r>
            <a:r>
              <a:rPr lang="en-US" b="1" dirty="0" err="1"/>
              <a:t>đây</a:t>
            </a:r>
            <a:r>
              <a:rPr lang="en-US" b="1" dirty="0"/>
              <a:t>:</a:t>
            </a:r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(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)</a:t>
            </a:r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(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KQ </a:t>
            </a:r>
            <a:r>
              <a:rPr lang="en-US" dirty="0" err="1"/>
              <a:t>riêng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192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6A8F3DA5-CF1E-47BD-BCE1-A198DF408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5936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(Databases)</a:t>
            </a:r>
          </a:p>
          <a:p>
            <a:pPr lvl="0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(Table)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(Constraint)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(Table)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(</a:t>
            </a:r>
            <a:r>
              <a:rPr lang="en-US" dirty="0" err="1"/>
              <a:t>Colunm</a:t>
            </a:r>
            <a:r>
              <a:rPr lang="en-US" dirty="0" smtClean="0"/>
              <a:t>).</a:t>
            </a:r>
            <a:endParaRPr lang="en-US" dirty="0"/>
          </a:p>
          <a:p>
            <a:pPr lvl="0"/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.</a:t>
            </a:r>
          </a:p>
          <a:p>
            <a:pPr lvl="0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pPr lvl="0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thạo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,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: Top, CTE, Output, Pivot, cube, rank,…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D815F3D6-8B6F-4D5C-9840-E127623B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Mục tiêu bài học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A15DA7-BE83-44C6-909E-4FA273F52A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A6372B-C7F7-454A-A4C3-A39283F948ED}" type="datetime1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9CC30C3-EF14-463A-8C4F-9FA762D59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92226A1-BD39-4730-BA2C-2EEFC4836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0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5181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/>
              <a:t>Sau</a:t>
            </a:r>
            <a:r>
              <a:rPr lang="en-US" b="1" dirty="0"/>
              <a:t> </a:t>
            </a:r>
            <a:r>
              <a:rPr lang="en-US" b="1" dirty="0" err="1"/>
              <a:t>đó</a:t>
            </a:r>
            <a:r>
              <a:rPr lang="en-US" b="1" dirty="0"/>
              <a:t> </a:t>
            </a:r>
            <a:r>
              <a:rPr lang="en-US" b="1" dirty="0" err="1"/>
              <a:t>nhập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</a:t>
            </a:r>
            <a:r>
              <a:rPr lang="en-US" b="1" dirty="0" err="1"/>
              <a:t>đây</a:t>
            </a:r>
            <a:r>
              <a:rPr lang="en-US" b="1" dirty="0"/>
              <a:t>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600" dirty="0" smtClean="0"/>
              <a:t>1. </a:t>
            </a:r>
            <a:r>
              <a:rPr lang="en-US" sz="2600" dirty="0" err="1"/>
              <a:t>Liệt</a:t>
            </a:r>
            <a:r>
              <a:rPr lang="en-US" sz="2600" dirty="0"/>
              <a:t> </a:t>
            </a:r>
            <a:r>
              <a:rPr lang="en-US" sz="2600" dirty="0" err="1"/>
              <a:t>kê</a:t>
            </a:r>
            <a:r>
              <a:rPr lang="en-US" sz="2600" dirty="0"/>
              <a:t> </a:t>
            </a:r>
            <a:r>
              <a:rPr lang="en-US" sz="2600" dirty="0" err="1"/>
              <a:t>tất</a:t>
            </a:r>
            <a:r>
              <a:rPr lang="en-US" sz="2600" dirty="0"/>
              <a:t> </a:t>
            </a:r>
            <a:r>
              <a:rPr lang="en-US" sz="2600" dirty="0" err="1"/>
              <a:t>cả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sinh</a:t>
            </a:r>
            <a:r>
              <a:rPr lang="en-US" sz="2600" dirty="0"/>
              <a:t> </a:t>
            </a:r>
            <a:r>
              <a:rPr lang="en-US" sz="2600" dirty="0" err="1"/>
              <a:t>viên</a:t>
            </a:r>
            <a:r>
              <a:rPr lang="en-US" sz="2600" dirty="0"/>
              <a:t>, </a:t>
            </a:r>
            <a:r>
              <a:rPr lang="en-US" sz="2600" dirty="0" err="1"/>
              <a:t>thông</a:t>
            </a:r>
            <a:r>
              <a:rPr lang="en-US" sz="2600" dirty="0"/>
              <a:t> tin </a:t>
            </a:r>
            <a:r>
              <a:rPr lang="en-US" sz="2600" dirty="0" err="1"/>
              <a:t>gồm</a:t>
            </a:r>
            <a:r>
              <a:rPr lang="en-US" sz="2600" dirty="0"/>
              <a:t> </a:t>
            </a:r>
            <a:r>
              <a:rPr lang="en-US" sz="2600" dirty="0" err="1"/>
              <a:t>MaSV</a:t>
            </a:r>
            <a:r>
              <a:rPr lang="en-US" sz="2600" dirty="0"/>
              <a:t>, </a:t>
            </a:r>
            <a:r>
              <a:rPr lang="en-US" sz="2600" dirty="0" err="1"/>
              <a:t>hoten</a:t>
            </a:r>
            <a:r>
              <a:rPr lang="en-US" sz="2600" dirty="0"/>
              <a:t>, </a:t>
            </a:r>
            <a:r>
              <a:rPr lang="en-US" sz="2600" dirty="0" err="1"/>
              <a:t>GioiTinh</a:t>
            </a:r>
            <a:r>
              <a:rPr lang="en-US" sz="2600" dirty="0"/>
              <a:t>. </a:t>
            </a:r>
            <a:r>
              <a:rPr lang="en-US" sz="2600" dirty="0" err="1"/>
              <a:t>Họ</a:t>
            </a:r>
            <a:r>
              <a:rPr lang="en-US" sz="2600" dirty="0"/>
              <a:t> </a:t>
            </a:r>
            <a:r>
              <a:rPr lang="en-US" sz="2600" dirty="0" err="1"/>
              <a:t>tên</a:t>
            </a:r>
            <a:r>
              <a:rPr lang="en-US" sz="2600" dirty="0"/>
              <a:t> </a:t>
            </a:r>
            <a:r>
              <a:rPr lang="en-US" sz="2600" dirty="0" err="1"/>
              <a:t>sinh</a:t>
            </a:r>
            <a:r>
              <a:rPr lang="en-US" sz="2600" dirty="0"/>
              <a:t> </a:t>
            </a:r>
            <a:r>
              <a:rPr lang="en-US" sz="2600" dirty="0" err="1"/>
              <a:t>viên</a:t>
            </a:r>
            <a:r>
              <a:rPr lang="en-US" sz="2600" dirty="0"/>
              <a:t> </a:t>
            </a:r>
            <a:r>
              <a:rPr lang="en-US" sz="2600" dirty="0" err="1"/>
              <a:t>viết</a:t>
            </a:r>
            <a:r>
              <a:rPr lang="en-US" sz="2600" dirty="0"/>
              <a:t> </a:t>
            </a:r>
            <a:r>
              <a:rPr lang="en-US" sz="2600" dirty="0" err="1" smtClean="0"/>
              <a:t>Hoa</a:t>
            </a:r>
            <a:r>
              <a:rPr lang="en-US" sz="2600" dirty="0" smtClean="0"/>
              <a:t>, </a:t>
            </a:r>
            <a:r>
              <a:rPr lang="en-US" sz="2600" dirty="0" err="1" smtClean="0"/>
              <a:t>sắp</a:t>
            </a:r>
            <a:r>
              <a:rPr lang="en-US" sz="2600" dirty="0" smtClean="0"/>
              <a:t> </a:t>
            </a:r>
            <a:r>
              <a:rPr lang="en-US" sz="2600" dirty="0" err="1" smtClean="0"/>
              <a:t>xếp</a:t>
            </a:r>
            <a:r>
              <a:rPr lang="en-US" sz="2600" dirty="0" smtClean="0"/>
              <a:t> </a:t>
            </a:r>
            <a:r>
              <a:rPr lang="en-US" sz="2600" dirty="0" err="1" smtClean="0"/>
              <a:t>họ</a:t>
            </a:r>
            <a:r>
              <a:rPr lang="en-US" sz="2600" smtClean="0"/>
              <a:t> tên</a:t>
            </a:r>
            <a:r>
              <a:rPr lang="en-US" sz="2600" dirty="0" smtClean="0"/>
              <a:t> </a:t>
            </a:r>
            <a:r>
              <a:rPr lang="en-US" sz="2600" dirty="0" err="1" smtClean="0"/>
              <a:t>sinh</a:t>
            </a:r>
            <a:r>
              <a:rPr lang="en-US" sz="2600" dirty="0" smtClean="0"/>
              <a:t> </a:t>
            </a:r>
            <a:r>
              <a:rPr lang="en-US" sz="2600" dirty="0" err="1" smtClean="0"/>
              <a:t>viên</a:t>
            </a:r>
            <a:r>
              <a:rPr lang="en-US" sz="2600" dirty="0" smtClean="0"/>
              <a:t> </a:t>
            </a:r>
            <a:r>
              <a:rPr lang="en-US" sz="2600" dirty="0" err="1" smtClean="0"/>
              <a:t>theo</a:t>
            </a:r>
            <a:r>
              <a:rPr lang="en-US" sz="2600" dirty="0" smtClean="0"/>
              <a:t> </a:t>
            </a:r>
            <a:r>
              <a:rPr lang="en-US" sz="2600" dirty="0" err="1" smtClean="0"/>
              <a:t>thứ</a:t>
            </a:r>
            <a:r>
              <a:rPr lang="en-US" sz="2600" dirty="0" smtClean="0"/>
              <a:t> </a:t>
            </a:r>
            <a:r>
              <a:rPr lang="en-US" sz="2600" dirty="0" err="1" smtClean="0"/>
              <a:t>tự</a:t>
            </a:r>
            <a:r>
              <a:rPr lang="en-US" sz="2600" dirty="0" smtClean="0"/>
              <a:t> </a:t>
            </a:r>
            <a:r>
              <a:rPr lang="en-US" sz="2600" dirty="0" err="1" smtClean="0"/>
              <a:t>giảm</a:t>
            </a:r>
            <a:r>
              <a:rPr lang="en-US" sz="2600" dirty="0" smtClean="0"/>
              <a:t> </a:t>
            </a:r>
            <a:r>
              <a:rPr lang="en-US" sz="2600" dirty="0" err="1" smtClean="0"/>
              <a:t>dần</a:t>
            </a:r>
            <a:r>
              <a:rPr lang="en-US" sz="2600" dirty="0" smtClean="0"/>
              <a:t> </a:t>
            </a:r>
            <a:r>
              <a:rPr lang="en-US" sz="2600" dirty="0" err="1" smtClean="0"/>
              <a:t>trong</a:t>
            </a:r>
            <a:r>
              <a:rPr lang="en-US" sz="2600" dirty="0" smtClean="0"/>
              <a:t> </a:t>
            </a:r>
            <a:r>
              <a:rPr lang="en-US" sz="2600" dirty="0" err="1" smtClean="0"/>
              <a:t>bảng</a:t>
            </a:r>
            <a:r>
              <a:rPr lang="en-US" sz="2600" dirty="0" smtClean="0"/>
              <a:t> </a:t>
            </a:r>
            <a:r>
              <a:rPr lang="en-US" sz="2600" dirty="0" err="1" smtClean="0"/>
              <a:t>chữ</a:t>
            </a:r>
            <a:r>
              <a:rPr lang="en-US" sz="2600" dirty="0" smtClean="0"/>
              <a:t> </a:t>
            </a:r>
            <a:r>
              <a:rPr lang="en-US" sz="2600" dirty="0" err="1" smtClean="0"/>
              <a:t>cái</a:t>
            </a:r>
            <a:r>
              <a:rPr lang="en-US" sz="2600" dirty="0" smtClean="0"/>
              <a:t>.</a:t>
            </a:r>
            <a:endParaRPr lang="en-US" sz="26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600" b="1" i="1" dirty="0" err="1"/>
              <a:t>Gợi</a:t>
            </a:r>
            <a:r>
              <a:rPr lang="en-US" sz="2600" b="1" i="1" dirty="0"/>
              <a:t> ý: </a:t>
            </a:r>
            <a:r>
              <a:rPr lang="en-US" sz="2600" dirty="0"/>
              <a:t> </a:t>
            </a: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hàm</a:t>
            </a:r>
            <a:r>
              <a:rPr lang="en-US" sz="2600" dirty="0"/>
              <a:t> Upper()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đưa</a:t>
            </a:r>
            <a:r>
              <a:rPr lang="en-US" sz="2600" dirty="0"/>
              <a:t> </a:t>
            </a:r>
            <a:r>
              <a:rPr lang="en-US" sz="2600" dirty="0" err="1"/>
              <a:t>tên</a:t>
            </a:r>
            <a:r>
              <a:rPr lang="en-US" sz="2600" dirty="0"/>
              <a:t> </a:t>
            </a:r>
            <a:r>
              <a:rPr lang="en-US" sz="2600" dirty="0" err="1"/>
              <a:t>về</a:t>
            </a:r>
            <a:r>
              <a:rPr lang="en-US" sz="2600" dirty="0"/>
              <a:t> </a:t>
            </a:r>
            <a:r>
              <a:rPr lang="en-US" sz="2600" dirty="0" err="1"/>
              <a:t>chữ</a:t>
            </a:r>
            <a:r>
              <a:rPr lang="en-US" sz="2600" dirty="0"/>
              <a:t> </a:t>
            </a:r>
            <a:r>
              <a:rPr lang="en-US" sz="2600" dirty="0" err="1"/>
              <a:t>hoa</a:t>
            </a:r>
            <a:r>
              <a:rPr lang="en-US" sz="2600" dirty="0"/>
              <a:t>,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mệnh</a:t>
            </a:r>
            <a:r>
              <a:rPr lang="en-US" sz="2600" dirty="0"/>
              <a:t> </a:t>
            </a:r>
            <a:r>
              <a:rPr lang="en-US" sz="2600" dirty="0" err="1"/>
              <a:t>đề</a:t>
            </a:r>
            <a:r>
              <a:rPr lang="en-US" sz="2600" dirty="0"/>
              <a:t> Order by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sắp</a:t>
            </a:r>
            <a:r>
              <a:rPr lang="en-US" sz="2600" dirty="0"/>
              <a:t> </a:t>
            </a:r>
            <a:r>
              <a:rPr lang="en-US" sz="2600" dirty="0" err="1"/>
              <a:t>xếp</a:t>
            </a:r>
            <a:r>
              <a:rPr lang="en-US" sz="2600" dirty="0"/>
              <a:t> </a:t>
            </a:r>
            <a:r>
              <a:rPr lang="en-US" sz="2600" dirty="0" err="1"/>
              <a:t>họ</a:t>
            </a:r>
            <a:r>
              <a:rPr lang="en-US" sz="2600" dirty="0"/>
              <a:t> </a:t>
            </a:r>
            <a:r>
              <a:rPr lang="en-US" sz="2600" dirty="0" err="1"/>
              <a:t>tên</a:t>
            </a:r>
            <a:r>
              <a:rPr lang="en-US" sz="2600" dirty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600" dirty="0" smtClean="0"/>
              <a:t>2. </a:t>
            </a:r>
            <a:r>
              <a:rPr lang="en-US" sz="2600" dirty="0" err="1"/>
              <a:t>Liệt</a:t>
            </a:r>
            <a:r>
              <a:rPr lang="en-US" sz="2600" dirty="0"/>
              <a:t> </a:t>
            </a:r>
            <a:r>
              <a:rPr lang="en-US" sz="2600" dirty="0" err="1"/>
              <a:t>kê</a:t>
            </a:r>
            <a:r>
              <a:rPr lang="en-US" sz="2600" dirty="0"/>
              <a:t> </a:t>
            </a:r>
            <a:r>
              <a:rPr lang="en-US" sz="2600" dirty="0" err="1"/>
              <a:t>nửa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 </a:t>
            </a:r>
            <a:r>
              <a:rPr lang="en-US" sz="2600" dirty="0" err="1"/>
              <a:t>sinh</a:t>
            </a:r>
            <a:r>
              <a:rPr lang="en-US" sz="2600" dirty="0"/>
              <a:t> </a:t>
            </a:r>
            <a:r>
              <a:rPr lang="en-US" sz="2600" dirty="0" err="1"/>
              <a:t>viên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bảng</a:t>
            </a:r>
            <a:r>
              <a:rPr lang="en-US" sz="2600" dirty="0"/>
              <a:t> </a:t>
            </a:r>
            <a:r>
              <a:rPr lang="en-US" sz="2600" dirty="0" err="1"/>
              <a:t>SinhVien</a:t>
            </a:r>
            <a:endParaRPr lang="en-US" sz="26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600" b="1" i="1" dirty="0" err="1"/>
              <a:t>Gợi</a:t>
            </a:r>
            <a:r>
              <a:rPr lang="en-US" sz="2600" b="1" i="1" dirty="0"/>
              <a:t> ý</a:t>
            </a:r>
            <a:r>
              <a:rPr lang="en-US" sz="2600" dirty="0"/>
              <a:t>: </a:t>
            </a: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từ</a:t>
            </a:r>
            <a:r>
              <a:rPr lang="en-US" sz="2600" dirty="0"/>
              <a:t> </a:t>
            </a:r>
            <a:r>
              <a:rPr lang="en-US" sz="2600" dirty="0" err="1"/>
              <a:t>khóa</a:t>
            </a:r>
            <a:r>
              <a:rPr lang="en-US" sz="2600" dirty="0"/>
              <a:t> Top n percent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lấy</a:t>
            </a:r>
            <a:r>
              <a:rPr lang="en-US" sz="2600" dirty="0"/>
              <a:t> </a:t>
            </a:r>
            <a:r>
              <a:rPr lang="en-US" sz="2600" dirty="0" err="1"/>
              <a:t>ra</a:t>
            </a:r>
            <a:r>
              <a:rPr lang="en-US" sz="2600" dirty="0"/>
              <a:t> </a:t>
            </a:r>
            <a:r>
              <a:rPr lang="en-US" sz="2600" dirty="0" err="1"/>
              <a:t>nửa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 </a:t>
            </a:r>
            <a:r>
              <a:rPr lang="en-US" sz="2600" dirty="0" err="1"/>
              <a:t>bản</a:t>
            </a:r>
            <a:r>
              <a:rPr lang="en-US" sz="2600" dirty="0"/>
              <a:t> </a:t>
            </a:r>
            <a:r>
              <a:rPr lang="en-US" sz="2600" dirty="0" err="1"/>
              <a:t>ghi</a:t>
            </a:r>
            <a:endParaRPr lang="en-US" sz="26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600" dirty="0" smtClean="0"/>
              <a:t>3. </a:t>
            </a:r>
            <a:r>
              <a:rPr lang="en-US" sz="2600" dirty="0" err="1"/>
              <a:t>Thống</a:t>
            </a:r>
            <a:r>
              <a:rPr lang="en-US" sz="2600" dirty="0"/>
              <a:t> </a:t>
            </a:r>
            <a:r>
              <a:rPr lang="en-US" sz="2600" dirty="0" err="1"/>
              <a:t>kê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 l</a:t>
            </a:r>
            <a:r>
              <a:rPr lang="vi-VN" sz="2600" dirty="0"/>
              <a:t>ượng</a:t>
            </a:r>
            <a:r>
              <a:rPr lang="en-US" sz="2600" dirty="0"/>
              <a:t> </a:t>
            </a:r>
            <a:r>
              <a:rPr lang="en-US" sz="2600" dirty="0" err="1"/>
              <a:t>sinh</a:t>
            </a:r>
            <a:r>
              <a:rPr lang="en-US" sz="2600" dirty="0"/>
              <a:t> </a:t>
            </a:r>
            <a:r>
              <a:rPr lang="en-US" sz="2600" dirty="0" err="1"/>
              <a:t>viên</a:t>
            </a:r>
            <a:r>
              <a:rPr lang="en-US" sz="2600" dirty="0"/>
              <a:t> </a:t>
            </a:r>
            <a:r>
              <a:rPr lang="en-US" sz="2600" dirty="0" err="1"/>
              <a:t>theo</a:t>
            </a:r>
            <a:r>
              <a:rPr lang="en-US" sz="2600" dirty="0"/>
              <a:t> </a:t>
            </a:r>
            <a:r>
              <a:rPr lang="en-US" sz="2600" dirty="0" err="1"/>
              <a:t>từng</a:t>
            </a:r>
            <a:r>
              <a:rPr lang="en-US" sz="2600" dirty="0"/>
              <a:t> khoa ( </a:t>
            </a: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Group By)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468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51816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4.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vi-VN" dirty="0"/>
              <a:t>tin gồm: Tên khoa, </a:t>
            </a:r>
            <a:r>
              <a:rPr lang="en-US" dirty="0" err="1"/>
              <a:t>Hoten</a:t>
            </a:r>
            <a:r>
              <a:rPr lang="vi-VN" dirty="0"/>
              <a:t>, [tổng điểm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1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]</a:t>
            </a:r>
            <a:r>
              <a:rPr lang="vi-VN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vi-VN" dirty="0"/>
              <a:t>(Sử dụng mệnh đề Group by)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5. </a:t>
            </a:r>
            <a:r>
              <a:rPr lang="vi-VN" dirty="0"/>
              <a:t>Liệt kê sinh viên có điểm 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1 (dieml1) </a:t>
            </a:r>
            <a:r>
              <a:rPr lang="vi-VN" dirty="0"/>
              <a:t>cao nhất của môn Lập trình C#, thông tin gồm MaSV, </a:t>
            </a:r>
            <a:r>
              <a:rPr lang="en-US" dirty="0"/>
              <a:t>ho</a:t>
            </a:r>
            <a:r>
              <a:rPr lang="vi-VN" dirty="0"/>
              <a:t>Ten, Diem</a:t>
            </a:r>
            <a:r>
              <a:rPr lang="en-US" dirty="0"/>
              <a:t>L1</a:t>
            </a:r>
            <a:r>
              <a:rPr lang="vi-VN" dirty="0"/>
              <a:t> 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6. </a:t>
            </a:r>
            <a:r>
              <a:rPr lang="vi-VN" dirty="0"/>
              <a:t>Tính điểm trung bình của từng sinh viên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2</a:t>
            </a:r>
            <a:r>
              <a:rPr lang="vi-VN" dirty="0"/>
              <a:t>, thông tin gồm: maSV, TenSV, DiemTB.(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sum(case when dieml1&gt;dieml2 then dieml1 else dieml2)*</a:t>
            </a:r>
            <a:r>
              <a:rPr lang="en-US" dirty="0" err="1"/>
              <a:t>sotc</a:t>
            </a:r>
            <a:r>
              <a:rPr lang="en-US" dirty="0"/>
              <a:t>/sum(</a:t>
            </a:r>
            <a:r>
              <a:rPr lang="en-US" dirty="0" err="1"/>
              <a:t>sotc</a:t>
            </a:r>
            <a:r>
              <a:rPr lang="en-US" dirty="0"/>
              <a:t>),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b="1" i="1" dirty="0"/>
              <a:t>DiemL1 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i="1" dirty="0"/>
              <a:t>DiemL2,</a:t>
            </a:r>
            <a:r>
              <a:rPr lang="vi-VN" dirty="0"/>
              <a:t>)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30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SELECT S.MASV, HOTEN, GIOITINH,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diemTB</a:t>
            </a:r>
            <a:r>
              <a:rPr lang="en-US" dirty="0"/>
              <a:t> =ROUND(sum(case when </a:t>
            </a:r>
            <a:r>
              <a:rPr lang="en-US" dirty="0" err="1"/>
              <a:t>isnull</a:t>
            </a:r>
            <a:r>
              <a:rPr lang="en-US" dirty="0"/>
              <a:t>(DiemL1, 0)&gt;</a:t>
            </a:r>
            <a:r>
              <a:rPr lang="en-US" dirty="0" err="1"/>
              <a:t>isnull</a:t>
            </a:r>
            <a:r>
              <a:rPr lang="en-US" dirty="0"/>
              <a:t>(DiemL2,0) then DiemL1 else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dirty="0"/>
              <a:t>DiemL2 end *sotc)/SUM(sotc),1)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FROM SINHVIEN S INNER JOIN </a:t>
            </a:r>
            <a:r>
              <a:rPr lang="en-US" dirty="0" err="1" smtClean="0"/>
              <a:t>kequa</a:t>
            </a:r>
            <a:r>
              <a:rPr lang="en-US" dirty="0" smtClean="0"/>
              <a:t> </a:t>
            </a:r>
            <a:r>
              <a:rPr lang="en-US" dirty="0"/>
              <a:t>D ON S.MASV=D.MASV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i-FI" dirty="0"/>
              <a:t>      JOIN MONHOC M ON M.MAMH=D.MAMH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WHERE KIHOC=2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GROUP BY S.MASV, HOTEN, GIOITINH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Khoa Công nghệ Thông tin - UTEHY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51816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7.</a:t>
            </a:r>
            <a:r>
              <a:rPr lang="vi-VN" dirty="0"/>
              <a:t> Tìm sinh viên có </a:t>
            </a:r>
            <a:r>
              <a:rPr lang="vi-VN" dirty="0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1</a:t>
            </a:r>
            <a:r>
              <a:rPr lang="vi-VN" dirty="0" smtClean="0"/>
              <a:t> </a:t>
            </a:r>
            <a:r>
              <a:rPr lang="vi-VN" dirty="0"/>
              <a:t>thấp nhất (Dùng hàm Min())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8.</a:t>
            </a:r>
            <a:r>
              <a:rPr lang="vi-VN" dirty="0"/>
              <a:t> Lấy ra 5 sinh viên có điểm </a:t>
            </a:r>
            <a:r>
              <a:rPr lang="en-US" dirty="0" err="1" smtClean="0"/>
              <a:t>lần</a:t>
            </a:r>
            <a:r>
              <a:rPr lang="en-US" dirty="0" smtClean="0"/>
              <a:t> 1 </a:t>
            </a:r>
            <a:r>
              <a:rPr lang="vi-VN" dirty="0" smtClean="0"/>
              <a:t>cao </a:t>
            </a:r>
            <a:r>
              <a:rPr lang="vi-VN" dirty="0"/>
              <a:t>nhất thuộc khoa CNTT (từ khóa Top n</a:t>
            </a:r>
            <a:r>
              <a:rPr lang="en-US" dirty="0"/>
              <a:t>)</a:t>
            </a:r>
          </a:p>
          <a:p>
            <a:pPr marL="0" lvl="0" indent="0">
              <a:buNone/>
            </a:pPr>
            <a:r>
              <a:rPr lang="en-US" dirty="0"/>
              <a:t>9.</a:t>
            </a:r>
            <a:r>
              <a:rPr lang="vi-VN" dirty="0"/>
              <a:t> Liệt kê các sinh viên và tổng </a:t>
            </a:r>
            <a:r>
              <a:rPr lang="vi-VN" dirty="0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smtClean="0"/>
              <a:t> 1</a:t>
            </a:r>
            <a:r>
              <a:rPr lang="vi-VN" smtClean="0"/>
              <a:t> </a:t>
            </a:r>
            <a:r>
              <a:rPr lang="vi-VN" dirty="0"/>
              <a:t>của sinh viên </a:t>
            </a:r>
            <a:r>
              <a:rPr lang="en-US" dirty="0"/>
              <a:t>(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Sum())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387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51816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10.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trượt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(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con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EXISTS </a:t>
            </a:r>
            <a:r>
              <a:rPr lang="en-US" dirty="0" err="1"/>
              <a:t>hoặc</a:t>
            </a:r>
            <a:r>
              <a:rPr lang="en-US" dirty="0"/>
              <a:t> IN)</a:t>
            </a:r>
          </a:p>
          <a:p>
            <a:pPr marL="0" lvl="0" indent="0">
              <a:buNone/>
            </a:pPr>
            <a:r>
              <a:rPr lang="en-US" dirty="0" smtClean="0"/>
              <a:t>11. </a:t>
            </a:r>
            <a:r>
              <a:rPr lang="en-US" dirty="0"/>
              <a:t>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(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con)</a:t>
            </a:r>
          </a:p>
          <a:p>
            <a:pPr marL="0" lvl="0" indent="0">
              <a:buNone/>
            </a:pPr>
            <a:r>
              <a:rPr lang="en-US" dirty="0" smtClean="0"/>
              <a:t>12.Tạo </a:t>
            </a:r>
            <a:r>
              <a:rPr lang="en-US" dirty="0" err="1"/>
              <a:t>bảng</a:t>
            </a:r>
            <a:r>
              <a:rPr lang="en-US" dirty="0"/>
              <a:t> SV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: </a:t>
            </a:r>
            <a:r>
              <a:rPr lang="en-US" dirty="0" err="1"/>
              <a:t>MaSV</a:t>
            </a:r>
            <a:r>
              <a:rPr lang="en-US" dirty="0"/>
              <a:t>, </a:t>
            </a:r>
            <a:r>
              <a:rPr lang="en-US" dirty="0" err="1"/>
              <a:t>MaKhoa</a:t>
            </a:r>
            <a:r>
              <a:rPr lang="en-US" dirty="0"/>
              <a:t>, HT, </a:t>
            </a:r>
            <a:r>
              <a:rPr lang="en-US" dirty="0" err="1"/>
              <a:t>MaMH</a:t>
            </a:r>
            <a:r>
              <a:rPr lang="en-US" dirty="0"/>
              <a:t>, Diem </a:t>
            </a:r>
            <a:r>
              <a:rPr lang="en-US" dirty="0" err="1"/>
              <a:t>từ</a:t>
            </a:r>
            <a:r>
              <a:rPr lang="en-US" dirty="0"/>
              <a:t> 2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SinhVien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KetQua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(</a:t>
            </a:r>
            <a:r>
              <a:rPr lang="en-US" dirty="0" err="1"/>
              <a:t>Gợi</a:t>
            </a:r>
            <a:r>
              <a:rPr lang="en-US" dirty="0"/>
              <a:t> ý: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SELECT INTO).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634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13.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 smtClean="0"/>
              <a:t>Khoa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,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1. (CTE)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14.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&lt;</a:t>
            </a:r>
            <a:r>
              <a:rPr lang="en-US" dirty="0" smtClean="0"/>
              <a:t>5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1: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 smtClean="0"/>
              <a:t>Khoa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,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smtClean="0"/>
              <a:t>15.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trượt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smtClean="0"/>
              <a:t>CNTT</a:t>
            </a:r>
          </a:p>
          <a:p>
            <a:pPr marL="0" indent="0">
              <a:buNone/>
            </a:pPr>
            <a:r>
              <a:rPr lang="en-US" dirty="0" smtClean="0"/>
              <a:t>16.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trượt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smtClean="0"/>
              <a:t>khoa.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17.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smtClean="0"/>
              <a:t>%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 smtClean="0"/>
              <a:t>viên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5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A61A77F4-A088-44A4-B76E-9FC8C029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AFB4BD-BE96-45D0-B212-1B463F01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AF42B17-CAB3-415E-BC79-3C3927AB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B8E446-6C01-4414-8743-453C628D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xmlns="" id="{93B25F19-6E94-41F1-A873-2E2158D9698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885950"/>
            <a:ext cx="7543800" cy="476250"/>
            <a:chOff x="762000" y="1905000"/>
            <a:chExt cx="7543800" cy="475488"/>
          </a:xfrm>
        </p:grpSpPr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xmlns="" id="{4F347C4B-3FAE-4199-8E62-5EAF5EA11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Tóm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tắt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lý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thuyết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A106EE44-3B24-442F-8C87-1CED3685B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2" name="AutoShape 4">
                <a:extLst>
                  <a:ext uri="{FF2B5EF4-FFF2-40B4-BE49-F238E27FC236}">
                    <a16:creationId xmlns:a16="http://schemas.microsoft.com/office/drawing/2014/main" xmlns="" id="{8CC2019F-AA29-4AA8-8718-BFDBED8F738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xmlns="" id="{DD786318-CE72-4AE4-89F6-C6F3CB4D9A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6">
                <a:extLst>
                  <a:ext uri="{FF2B5EF4-FFF2-40B4-BE49-F238E27FC236}">
                    <a16:creationId xmlns:a16="http://schemas.microsoft.com/office/drawing/2014/main" xmlns="" id="{2FEF7167-62C3-4E73-B9D7-21A9D07F482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</a:p>
            </p:txBody>
          </p:sp>
        </p:grpSp>
        <p:sp>
          <p:nvSpPr>
            <p:cNvPr id="11" name="Line 11">
              <a:extLst>
                <a:ext uri="{FF2B5EF4-FFF2-40B4-BE49-F238E27FC236}">
                  <a16:creationId xmlns:a16="http://schemas.microsoft.com/office/drawing/2014/main" xmlns="" id="{26A02CCD-4E87-4D79-BD13-C351B26AE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xmlns="" id="{11E33FAE-55A3-4AED-88C5-63077DCB09E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219200"/>
            <a:ext cx="7543800" cy="476250"/>
            <a:chOff x="762000" y="1905000"/>
            <a:chExt cx="7543800" cy="475488"/>
          </a:xfrm>
        </p:grpSpPr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xmlns="" id="{4B348FF2-4E00-4111-A995-9787F61CC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>
                  <a:latin typeface="Tahoma" pitchFamily="34" charset="0"/>
                  <a:cs typeface="Tahoma" pitchFamily="34" charset="0"/>
                </a:rPr>
                <a:t>Mục tiêu bài học</a:t>
              </a:r>
            </a:p>
          </p:txBody>
        </p:sp>
        <p:grpSp>
          <p:nvGrpSpPr>
            <p:cNvPr id="17" name="Group 35">
              <a:extLst>
                <a:ext uri="{FF2B5EF4-FFF2-40B4-BE49-F238E27FC236}">
                  <a16:creationId xmlns:a16="http://schemas.microsoft.com/office/drawing/2014/main" xmlns="" id="{7F6703F7-EF00-42EC-9E28-D1BB52BCF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9" name="AutoShape 4">
                <a:extLst>
                  <a:ext uri="{FF2B5EF4-FFF2-40B4-BE49-F238E27FC236}">
                    <a16:creationId xmlns:a16="http://schemas.microsoft.com/office/drawing/2014/main" xmlns="" id="{FE14254B-AC2B-408F-B4D5-4FF1E89D67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utoShape 5">
                <a:extLst>
                  <a:ext uri="{FF2B5EF4-FFF2-40B4-BE49-F238E27FC236}">
                    <a16:creationId xmlns:a16="http://schemas.microsoft.com/office/drawing/2014/main" xmlns="" id="{C87FA678-6CA7-43BF-9519-ACAA9C91F4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xmlns="" id="{41C2B006-9960-473B-920B-4637B0B9BA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</p:grpSp>
        <p:sp>
          <p:nvSpPr>
            <p:cNvPr id="18" name="Line 11">
              <a:extLst>
                <a:ext uri="{FF2B5EF4-FFF2-40B4-BE49-F238E27FC236}">
                  <a16:creationId xmlns:a16="http://schemas.microsoft.com/office/drawing/2014/main" xmlns="" id="{49BE36C3-04C4-4953-90D7-436D73C39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49">
            <a:extLst>
              <a:ext uri="{FF2B5EF4-FFF2-40B4-BE49-F238E27FC236}">
                <a16:creationId xmlns:a16="http://schemas.microsoft.com/office/drawing/2014/main" xmlns="" id="{8D404A38-D9AA-4356-B8F3-3B6C518669C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571750"/>
            <a:ext cx="7543800" cy="476250"/>
            <a:chOff x="762000" y="1905000"/>
            <a:chExt cx="7543800" cy="475488"/>
          </a:xfrm>
        </p:grpSpPr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xmlns="" id="{826E7AEB-52E2-4BF6-93C3-6B4284F9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tập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mẫu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24" name="Group 28">
              <a:extLst>
                <a:ext uri="{FF2B5EF4-FFF2-40B4-BE49-F238E27FC236}">
                  <a16:creationId xmlns:a16="http://schemas.microsoft.com/office/drawing/2014/main" xmlns="" id="{48233CC2-86EF-4F05-ADA2-3FAF2941C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26" name="AutoShape 4">
                <a:extLst>
                  <a:ext uri="{FF2B5EF4-FFF2-40B4-BE49-F238E27FC236}">
                    <a16:creationId xmlns:a16="http://schemas.microsoft.com/office/drawing/2014/main" xmlns="" id="{0A8CAFC6-CE1F-4C66-BB24-F8D7CEDD4D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5">
                <a:extLst>
                  <a:ext uri="{FF2B5EF4-FFF2-40B4-BE49-F238E27FC236}">
                    <a16:creationId xmlns:a16="http://schemas.microsoft.com/office/drawing/2014/main" xmlns="" id="{B62218A0-F7EE-417A-A956-9DED5423E33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6">
                <a:extLst>
                  <a:ext uri="{FF2B5EF4-FFF2-40B4-BE49-F238E27FC236}">
                    <a16:creationId xmlns:a16="http://schemas.microsoft.com/office/drawing/2014/main" xmlns="" id="{85B626AE-FBC7-42BA-92A0-4AC1147D5A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  <p:sp>
          <p:nvSpPr>
            <p:cNvPr id="25" name="Line 11">
              <a:extLst>
                <a:ext uri="{FF2B5EF4-FFF2-40B4-BE49-F238E27FC236}">
                  <a16:creationId xmlns:a16="http://schemas.microsoft.com/office/drawing/2014/main" xmlns="" id="{52E9762E-6A23-4915-8C53-2AF2BA142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70">
            <a:extLst>
              <a:ext uri="{FF2B5EF4-FFF2-40B4-BE49-F238E27FC236}">
                <a16:creationId xmlns:a16="http://schemas.microsoft.com/office/drawing/2014/main" xmlns="" id="{D8A3270F-7210-4A2F-9A6F-8A63F23DE4B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257550"/>
            <a:ext cx="7543800" cy="476250"/>
            <a:chOff x="762000" y="1905000"/>
            <a:chExt cx="7543800" cy="475488"/>
          </a:xfrm>
        </p:grpSpPr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xmlns="" id="{63BC95EA-2E96-4CE0-AAE0-65D677D68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tập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tự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làm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xmlns="" id="{A2C2C134-099A-43EA-BEEC-BDF0EF3BA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33" name="AutoShape 4">
                <a:extLst>
                  <a:ext uri="{FF2B5EF4-FFF2-40B4-BE49-F238E27FC236}">
                    <a16:creationId xmlns:a16="http://schemas.microsoft.com/office/drawing/2014/main" xmlns="" id="{C516C8FB-BDE8-431C-8175-86673FA81A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5">
                <a:extLst>
                  <a:ext uri="{FF2B5EF4-FFF2-40B4-BE49-F238E27FC236}">
                    <a16:creationId xmlns:a16="http://schemas.microsoft.com/office/drawing/2014/main" xmlns="" id="{F6B83C26-44BC-4F0F-A959-9174CF412A1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6">
                <a:extLst>
                  <a:ext uri="{FF2B5EF4-FFF2-40B4-BE49-F238E27FC236}">
                    <a16:creationId xmlns:a16="http://schemas.microsoft.com/office/drawing/2014/main" xmlns="" id="{F4AF4F38-887D-4FBA-A3CF-480CBBADC0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</a:p>
            </p:txBody>
          </p:sp>
        </p:grpSp>
        <p:sp>
          <p:nvSpPr>
            <p:cNvPr id="32" name="Line 11">
              <a:extLst>
                <a:ext uri="{FF2B5EF4-FFF2-40B4-BE49-F238E27FC236}">
                  <a16:creationId xmlns:a16="http://schemas.microsoft.com/office/drawing/2014/main" xmlns="" id="{1F570808-BC30-4FEE-A70C-2468E7721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70">
            <a:extLst>
              <a:ext uri="{FF2B5EF4-FFF2-40B4-BE49-F238E27FC236}">
                <a16:creationId xmlns:a16="http://schemas.microsoft.com/office/drawing/2014/main" xmlns="" id="{C541F7AE-C29D-4D83-83EC-5097576DD83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943350"/>
            <a:ext cx="7543800" cy="476250"/>
            <a:chOff x="762000" y="1905000"/>
            <a:chExt cx="7543800" cy="475488"/>
          </a:xfrm>
        </p:grpSpPr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xmlns="" id="{3055AA74-BACF-4700-B426-A32FB6C89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Nhận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xét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, </a:t>
              </a:r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đánh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giá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buổi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học</a:t>
              </a:r>
              <a:endParaRPr lang="en-US" sz="20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8" name="Group 28">
              <a:extLst>
                <a:ext uri="{FF2B5EF4-FFF2-40B4-BE49-F238E27FC236}">
                  <a16:creationId xmlns:a16="http://schemas.microsoft.com/office/drawing/2014/main" xmlns="" id="{C0F60A22-058B-4285-9D88-70EDE3836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0" name="AutoShape 4">
                <a:extLst>
                  <a:ext uri="{FF2B5EF4-FFF2-40B4-BE49-F238E27FC236}">
                    <a16:creationId xmlns:a16="http://schemas.microsoft.com/office/drawing/2014/main" xmlns="" id="{C905FEBE-7BB0-4034-BDBF-D74B9DE456F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5">
                <a:extLst>
                  <a:ext uri="{FF2B5EF4-FFF2-40B4-BE49-F238E27FC236}">
                    <a16:creationId xmlns:a16="http://schemas.microsoft.com/office/drawing/2014/main" xmlns="" id="{BDBCC363-A9B3-4DBC-9EC7-1C2BB382BB4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6">
                <a:extLst>
                  <a:ext uri="{FF2B5EF4-FFF2-40B4-BE49-F238E27FC236}">
                    <a16:creationId xmlns:a16="http://schemas.microsoft.com/office/drawing/2014/main" xmlns="" id="{83B6100A-3549-4E95-9325-824EE80D269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5</a:t>
                </a:r>
              </a:p>
            </p:txBody>
          </p:sp>
        </p:grp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5F47E4E0-D85C-4F59-A424-CDFB1FB73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70">
            <a:extLst>
              <a:ext uri="{FF2B5EF4-FFF2-40B4-BE49-F238E27FC236}">
                <a16:creationId xmlns:a16="http://schemas.microsoft.com/office/drawing/2014/main" xmlns="" id="{6E7DD59A-7148-402E-9B9F-CC42B01B066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648200"/>
            <a:ext cx="7543800" cy="476250"/>
            <a:chOff x="762000" y="1905000"/>
            <a:chExt cx="7543800" cy="475488"/>
          </a:xfrm>
        </p:grpSpPr>
        <p:sp>
          <p:nvSpPr>
            <p:cNvPr id="44" name="Text Box 12">
              <a:extLst>
                <a:ext uri="{FF2B5EF4-FFF2-40B4-BE49-F238E27FC236}">
                  <a16:creationId xmlns:a16="http://schemas.microsoft.com/office/drawing/2014/main" xmlns="" id="{D7D89838-EC66-4A72-B600-8B6B03240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Tổng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kết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học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45" name="Group 28">
              <a:extLst>
                <a:ext uri="{FF2B5EF4-FFF2-40B4-BE49-F238E27FC236}">
                  <a16:creationId xmlns:a16="http://schemas.microsoft.com/office/drawing/2014/main" xmlns="" id="{A989228B-8D52-420B-8ED9-EB56AD1F6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7" name="AutoShape 4">
                <a:extLst>
                  <a:ext uri="{FF2B5EF4-FFF2-40B4-BE49-F238E27FC236}">
                    <a16:creationId xmlns:a16="http://schemas.microsoft.com/office/drawing/2014/main" xmlns="" id="{EF7C81D2-62A1-4DE1-B973-619927A06A0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5">
                <a:extLst>
                  <a:ext uri="{FF2B5EF4-FFF2-40B4-BE49-F238E27FC236}">
                    <a16:creationId xmlns:a16="http://schemas.microsoft.com/office/drawing/2014/main" xmlns="" id="{3F47E9AF-49E6-4A26-9067-810CFACBF18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AutoShape 6">
                <a:extLst>
                  <a:ext uri="{FF2B5EF4-FFF2-40B4-BE49-F238E27FC236}">
                    <a16:creationId xmlns:a16="http://schemas.microsoft.com/office/drawing/2014/main" xmlns="" id="{E55DBFF0-3A2E-4D7F-A329-AE356731CF6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6</a:t>
                </a:r>
              </a:p>
            </p:txBody>
          </p:sp>
        </p:grpSp>
        <p:sp>
          <p:nvSpPr>
            <p:cNvPr id="46" name="Line 11">
              <a:extLst>
                <a:ext uri="{FF2B5EF4-FFF2-40B4-BE49-F238E27FC236}">
                  <a16:creationId xmlns:a16="http://schemas.microsoft.com/office/drawing/2014/main" xmlns="" id="{93876918-C02B-4C41-9AC7-F4C8F327B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708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1910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viên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khắc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phục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chấm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classroom</a:t>
            </a: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Tỷ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nộp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ý/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buổi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học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A61A77F4-A088-44A4-B76E-9FC8C029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AFB4BD-BE96-45D0-B212-1B463F01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AF42B17-CAB3-415E-BC79-3C3927AB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B8E446-6C01-4414-8743-453C628D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xmlns="" id="{93B25F19-6E94-41F1-A873-2E2158D9698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885950"/>
            <a:ext cx="7543800" cy="476250"/>
            <a:chOff x="762000" y="1905000"/>
            <a:chExt cx="7543800" cy="475488"/>
          </a:xfrm>
        </p:grpSpPr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xmlns="" id="{4F347C4B-3FAE-4199-8E62-5EAF5EA11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Tóm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tắt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lý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thuyết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A106EE44-3B24-442F-8C87-1CED3685B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2" name="AutoShape 4">
                <a:extLst>
                  <a:ext uri="{FF2B5EF4-FFF2-40B4-BE49-F238E27FC236}">
                    <a16:creationId xmlns:a16="http://schemas.microsoft.com/office/drawing/2014/main" xmlns="" id="{8CC2019F-AA29-4AA8-8718-BFDBED8F738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xmlns="" id="{DD786318-CE72-4AE4-89F6-C6F3CB4D9A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6">
                <a:extLst>
                  <a:ext uri="{FF2B5EF4-FFF2-40B4-BE49-F238E27FC236}">
                    <a16:creationId xmlns:a16="http://schemas.microsoft.com/office/drawing/2014/main" xmlns="" id="{2FEF7167-62C3-4E73-B9D7-21A9D07F482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</a:p>
            </p:txBody>
          </p:sp>
        </p:grpSp>
        <p:sp>
          <p:nvSpPr>
            <p:cNvPr id="11" name="Line 11">
              <a:extLst>
                <a:ext uri="{FF2B5EF4-FFF2-40B4-BE49-F238E27FC236}">
                  <a16:creationId xmlns:a16="http://schemas.microsoft.com/office/drawing/2014/main" xmlns="" id="{26A02CCD-4E87-4D79-BD13-C351B26AE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xmlns="" id="{11E33FAE-55A3-4AED-88C5-63077DCB09E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219200"/>
            <a:ext cx="7543800" cy="476250"/>
            <a:chOff x="762000" y="1905000"/>
            <a:chExt cx="7543800" cy="475488"/>
          </a:xfrm>
        </p:grpSpPr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xmlns="" id="{4B348FF2-4E00-4111-A995-9787F61CC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>
                  <a:latin typeface="Tahoma" pitchFamily="34" charset="0"/>
                  <a:cs typeface="Tahoma" pitchFamily="34" charset="0"/>
                </a:rPr>
                <a:t>Mục tiêu bài học</a:t>
              </a:r>
            </a:p>
          </p:txBody>
        </p:sp>
        <p:grpSp>
          <p:nvGrpSpPr>
            <p:cNvPr id="17" name="Group 35">
              <a:extLst>
                <a:ext uri="{FF2B5EF4-FFF2-40B4-BE49-F238E27FC236}">
                  <a16:creationId xmlns:a16="http://schemas.microsoft.com/office/drawing/2014/main" xmlns="" id="{7F6703F7-EF00-42EC-9E28-D1BB52BCF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9" name="AutoShape 4">
                <a:extLst>
                  <a:ext uri="{FF2B5EF4-FFF2-40B4-BE49-F238E27FC236}">
                    <a16:creationId xmlns:a16="http://schemas.microsoft.com/office/drawing/2014/main" xmlns="" id="{FE14254B-AC2B-408F-B4D5-4FF1E89D67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utoShape 5">
                <a:extLst>
                  <a:ext uri="{FF2B5EF4-FFF2-40B4-BE49-F238E27FC236}">
                    <a16:creationId xmlns:a16="http://schemas.microsoft.com/office/drawing/2014/main" xmlns="" id="{C87FA678-6CA7-43BF-9519-ACAA9C91F4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xmlns="" id="{41C2B006-9960-473B-920B-4637B0B9BA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</p:grpSp>
        <p:sp>
          <p:nvSpPr>
            <p:cNvPr id="18" name="Line 11">
              <a:extLst>
                <a:ext uri="{FF2B5EF4-FFF2-40B4-BE49-F238E27FC236}">
                  <a16:creationId xmlns:a16="http://schemas.microsoft.com/office/drawing/2014/main" xmlns="" id="{49BE36C3-04C4-4953-90D7-436D73C39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49">
            <a:extLst>
              <a:ext uri="{FF2B5EF4-FFF2-40B4-BE49-F238E27FC236}">
                <a16:creationId xmlns:a16="http://schemas.microsoft.com/office/drawing/2014/main" xmlns="" id="{8D404A38-D9AA-4356-B8F3-3B6C518669C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571750"/>
            <a:ext cx="7543800" cy="476250"/>
            <a:chOff x="762000" y="1905000"/>
            <a:chExt cx="7543800" cy="475488"/>
          </a:xfrm>
        </p:grpSpPr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xmlns="" id="{826E7AEB-52E2-4BF6-93C3-6B4284F9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tập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mẫu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24" name="Group 28">
              <a:extLst>
                <a:ext uri="{FF2B5EF4-FFF2-40B4-BE49-F238E27FC236}">
                  <a16:creationId xmlns:a16="http://schemas.microsoft.com/office/drawing/2014/main" xmlns="" id="{48233CC2-86EF-4F05-ADA2-3FAF2941C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26" name="AutoShape 4">
                <a:extLst>
                  <a:ext uri="{FF2B5EF4-FFF2-40B4-BE49-F238E27FC236}">
                    <a16:creationId xmlns:a16="http://schemas.microsoft.com/office/drawing/2014/main" xmlns="" id="{0A8CAFC6-CE1F-4C66-BB24-F8D7CEDD4D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5">
                <a:extLst>
                  <a:ext uri="{FF2B5EF4-FFF2-40B4-BE49-F238E27FC236}">
                    <a16:creationId xmlns:a16="http://schemas.microsoft.com/office/drawing/2014/main" xmlns="" id="{B62218A0-F7EE-417A-A956-9DED5423E33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6">
                <a:extLst>
                  <a:ext uri="{FF2B5EF4-FFF2-40B4-BE49-F238E27FC236}">
                    <a16:creationId xmlns:a16="http://schemas.microsoft.com/office/drawing/2014/main" xmlns="" id="{85B626AE-FBC7-42BA-92A0-4AC1147D5A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  <p:sp>
          <p:nvSpPr>
            <p:cNvPr id="25" name="Line 11">
              <a:extLst>
                <a:ext uri="{FF2B5EF4-FFF2-40B4-BE49-F238E27FC236}">
                  <a16:creationId xmlns:a16="http://schemas.microsoft.com/office/drawing/2014/main" xmlns="" id="{52E9762E-6A23-4915-8C53-2AF2BA142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70">
            <a:extLst>
              <a:ext uri="{FF2B5EF4-FFF2-40B4-BE49-F238E27FC236}">
                <a16:creationId xmlns:a16="http://schemas.microsoft.com/office/drawing/2014/main" xmlns="" id="{D8A3270F-7210-4A2F-9A6F-8A63F23DE4B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257550"/>
            <a:ext cx="7543800" cy="476250"/>
            <a:chOff x="762000" y="1905000"/>
            <a:chExt cx="7543800" cy="475488"/>
          </a:xfrm>
        </p:grpSpPr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xmlns="" id="{63BC95EA-2E96-4CE0-AAE0-65D677D68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tập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thực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hành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xmlns="" id="{A2C2C134-099A-43EA-BEEC-BDF0EF3BA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33" name="AutoShape 4">
                <a:extLst>
                  <a:ext uri="{FF2B5EF4-FFF2-40B4-BE49-F238E27FC236}">
                    <a16:creationId xmlns:a16="http://schemas.microsoft.com/office/drawing/2014/main" xmlns="" id="{C516C8FB-BDE8-431C-8175-86673FA81A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5">
                <a:extLst>
                  <a:ext uri="{FF2B5EF4-FFF2-40B4-BE49-F238E27FC236}">
                    <a16:creationId xmlns:a16="http://schemas.microsoft.com/office/drawing/2014/main" xmlns="" id="{F6B83C26-44BC-4F0F-A959-9174CF412A1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6">
                <a:extLst>
                  <a:ext uri="{FF2B5EF4-FFF2-40B4-BE49-F238E27FC236}">
                    <a16:creationId xmlns:a16="http://schemas.microsoft.com/office/drawing/2014/main" xmlns="" id="{F4AF4F38-887D-4FBA-A3CF-480CBBADC0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</a:p>
            </p:txBody>
          </p:sp>
        </p:grpSp>
        <p:sp>
          <p:nvSpPr>
            <p:cNvPr id="32" name="Line 11">
              <a:extLst>
                <a:ext uri="{FF2B5EF4-FFF2-40B4-BE49-F238E27FC236}">
                  <a16:creationId xmlns:a16="http://schemas.microsoft.com/office/drawing/2014/main" xmlns="" id="{1F570808-BC30-4FEE-A70C-2468E7721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70">
            <a:extLst>
              <a:ext uri="{FF2B5EF4-FFF2-40B4-BE49-F238E27FC236}">
                <a16:creationId xmlns:a16="http://schemas.microsoft.com/office/drawing/2014/main" xmlns="" id="{C541F7AE-C29D-4D83-83EC-5097576DD83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943350"/>
            <a:ext cx="7543800" cy="476250"/>
            <a:chOff x="762000" y="1905000"/>
            <a:chExt cx="7543800" cy="475488"/>
          </a:xfrm>
        </p:grpSpPr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xmlns="" id="{3055AA74-BACF-4700-B426-A32FB6C89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Nhận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xét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,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đánh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giá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buổi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thực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hành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8" name="Group 28">
              <a:extLst>
                <a:ext uri="{FF2B5EF4-FFF2-40B4-BE49-F238E27FC236}">
                  <a16:creationId xmlns:a16="http://schemas.microsoft.com/office/drawing/2014/main" xmlns="" id="{C0F60A22-058B-4285-9D88-70EDE3836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0" name="AutoShape 4">
                <a:extLst>
                  <a:ext uri="{FF2B5EF4-FFF2-40B4-BE49-F238E27FC236}">
                    <a16:creationId xmlns:a16="http://schemas.microsoft.com/office/drawing/2014/main" xmlns="" id="{C905FEBE-7BB0-4034-BDBF-D74B9DE456F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5">
                <a:extLst>
                  <a:ext uri="{FF2B5EF4-FFF2-40B4-BE49-F238E27FC236}">
                    <a16:creationId xmlns:a16="http://schemas.microsoft.com/office/drawing/2014/main" xmlns="" id="{BDBCC363-A9B3-4DBC-9EC7-1C2BB382BB4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6">
                <a:extLst>
                  <a:ext uri="{FF2B5EF4-FFF2-40B4-BE49-F238E27FC236}">
                    <a16:creationId xmlns:a16="http://schemas.microsoft.com/office/drawing/2014/main" xmlns="" id="{83B6100A-3549-4E95-9325-824EE80D269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5</a:t>
                </a:r>
              </a:p>
            </p:txBody>
          </p:sp>
        </p:grp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5F47E4E0-D85C-4F59-A424-CDFB1FB73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70">
            <a:extLst>
              <a:ext uri="{FF2B5EF4-FFF2-40B4-BE49-F238E27FC236}">
                <a16:creationId xmlns:a16="http://schemas.microsoft.com/office/drawing/2014/main" xmlns="" id="{6E7DD59A-7148-402E-9B9F-CC42B01B066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648200"/>
            <a:ext cx="7543800" cy="476250"/>
            <a:chOff x="762000" y="1905000"/>
            <a:chExt cx="7543800" cy="475488"/>
          </a:xfrm>
        </p:grpSpPr>
        <p:sp>
          <p:nvSpPr>
            <p:cNvPr id="44" name="Text Box 12">
              <a:extLst>
                <a:ext uri="{FF2B5EF4-FFF2-40B4-BE49-F238E27FC236}">
                  <a16:creationId xmlns:a16="http://schemas.microsoft.com/office/drawing/2014/main" xmlns="" id="{D7D89838-EC66-4A72-B600-8B6B03240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Tổng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kết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học</a:t>
              </a:r>
              <a:endParaRPr lang="en-US" sz="20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45" name="Group 28">
              <a:extLst>
                <a:ext uri="{FF2B5EF4-FFF2-40B4-BE49-F238E27FC236}">
                  <a16:creationId xmlns:a16="http://schemas.microsoft.com/office/drawing/2014/main" xmlns="" id="{A989228B-8D52-420B-8ED9-EB56AD1F6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7" name="AutoShape 4">
                <a:extLst>
                  <a:ext uri="{FF2B5EF4-FFF2-40B4-BE49-F238E27FC236}">
                    <a16:creationId xmlns:a16="http://schemas.microsoft.com/office/drawing/2014/main" xmlns="" id="{EF7C81D2-62A1-4DE1-B973-619927A06A0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5">
                <a:extLst>
                  <a:ext uri="{FF2B5EF4-FFF2-40B4-BE49-F238E27FC236}">
                    <a16:creationId xmlns:a16="http://schemas.microsoft.com/office/drawing/2014/main" xmlns="" id="{3F47E9AF-49E6-4A26-9067-810CFACBF18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AutoShape 6">
                <a:extLst>
                  <a:ext uri="{FF2B5EF4-FFF2-40B4-BE49-F238E27FC236}">
                    <a16:creationId xmlns:a16="http://schemas.microsoft.com/office/drawing/2014/main" xmlns="" id="{E55DBFF0-3A2E-4D7F-A329-AE356731CF6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6</a:t>
                </a:r>
              </a:p>
            </p:txBody>
          </p:sp>
        </p:grpSp>
        <p:sp>
          <p:nvSpPr>
            <p:cNvPr id="46" name="Line 11">
              <a:extLst>
                <a:ext uri="{FF2B5EF4-FFF2-40B4-BE49-F238E27FC236}">
                  <a16:creationId xmlns:a16="http://schemas.microsoft.com/office/drawing/2014/main" xmlns="" id="{93876918-C02B-4C41-9AC7-F4C8F327B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708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3733800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CSDL</a:t>
            </a: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buộc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CSDL</a:t>
            </a: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gom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hạng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9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A61A77F4-A088-44A4-B76E-9FC8C029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AFB4BD-BE96-45D0-B212-1B463F01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CFE-D3F1-4D05-B272-66AF912AE536}" type="datetime1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AF42B17-CAB3-415E-BC79-3C3927AB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B8E446-6C01-4414-8743-453C628D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xmlns="" id="{93B25F19-6E94-41F1-A873-2E2158D9698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885950"/>
            <a:ext cx="7543800" cy="476250"/>
            <a:chOff x="762000" y="1905000"/>
            <a:chExt cx="7543800" cy="475488"/>
          </a:xfrm>
        </p:grpSpPr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xmlns="" id="{4F347C4B-3FAE-4199-8E62-5EAF5EA11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Tóm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tắt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lý</a:t>
              </a:r>
              <a:r>
                <a:rPr lang="en-US" sz="20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thuyết</a:t>
              </a:r>
              <a:endParaRPr lang="en-US" sz="20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A106EE44-3B24-442F-8C87-1CED3685B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2" name="AutoShape 4">
                <a:extLst>
                  <a:ext uri="{FF2B5EF4-FFF2-40B4-BE49-F238E27FC236}">
                    <a16:creationId xmlns:a16="http://schemas.microsoft.com/office/drawing/2014/main" xmlns="" id="{8CC2019F-AA29-4AA8-8718-BFDBED8F738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utoShape 5">
                <a:extLst>
                  <a:ext uri="{FF2B5EF4-FFF2-40B4-BE49-F238E27FC236}">
                    <a16:creationId xmlns:a16="http://schemas.microsoft.com/office/drawing/2014/main" xmlns="" id="{DD786318-CE72-4AE4-89F6-C6F3CB4D9A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6">
                <a:extLst>
                  <a:ext uri="{FF2B5EF4-FFF2-40B4-BE49-F238E27FC236}">
                    <a16:creationId xmlns:a16="http://schemas.microsoft.com/office/drawing/2014/main" xmlns="" id="{2FEF7167-62C3-4E73-B9D7-21A9D07F482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</a:p>
            </p:txBody>
          </p:sp>
        </p:grpSp>
        <p:sp>
          <p:nvSpPr>
            <p:cNvPr id="11" name="Line 11">
              <a:extLst>
                <a:ext uri="{FF2B5EF4-FFF2-40B4-BE49-F238E27FC236}">
                  <a16:creationId xmlns:a16="http://schemas.microsoft.com/office/drawing/2014/main" xmlns="" id="{26A02CCD-4E87-4D79-BD13-C351B26AE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xmlns="" id="{11E33FAE-55A3-4AED-88C5-63077DCB09E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219200"/>
            <a:ext cx="7543800" cy="476250"/>
            <a:chOff x="762000" y="1905000"/>
            <a:chExt cx="7543800" cy="475488"/>
          </a:xfrm>
        </p:grpSpPr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xmlns="" id="{4B348FF2-4E00-4111-A995-9787F61CC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>
                  <a:latin typeface="Tahoma" pitchFamily="34" charset="0"/>
                  <a:cs typeface="Tahoma" pitchFamily="34" charset="0"/>
                </a:rPr>
                <a:t>Mục tiêu bài học</a:t>
              </a:r>
            </a:p>
          </p:txBody>
        </p:sp>
        <p:grpSp>
          <p:nvGrpSpPr>
            <p:cNvPr id="17" name="Group 35">
              <a:extLst>
                <a:ext uri="{FF2B5EF4-FFF2-40B4-BE49-F238E27FC236}">
                  <a16:creationId xmlns:a16="http://schemas.microsoft.com/office/drawing/2014/main" xmlns="" id="{7F6703F7-EF00-42EC-9E28-D1BB52BCF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19" name="AutoShape 4">
                <a:extLst>
                  <a:ext uri="{FF2B5EF4-FFF2-40B4-BE49-F238E27FC236}">
                    <a16:creationId xmlns:a16="http://schemas.microsoft.com/office/drawing/2014/main" xmlns="" id="{FE14254B-AC2B-408F-B4D5-4FF1E89D67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utoShape 5">
                <a:extLst>
                  <a:ext uri="{FF2B5EF4-FFF2-40B4-BE49-F238E27FC236}">
                    <a16:creationId xmlns:a16="http://schemas.microsoft.com/office/drawing/2014/main" xmlns="" id="{C87FA678-6CA7-43BF-9519-ACAA9C91F4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xmlns="" id="{41C2B006-9960-473B-920B-4637B0B9BA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</p:grpSp>
        <p:sp>
          <p:nvSpPr>
            <p:cNvPr id="18" name="Line 11">
              <a:extLst>
                <a:ext uri="{FF2B5EF4-FFF2-40B4-BE49-F238E27FC236}">
                  <a16:creationId xmlns:a16="http://schemas.microsoft.com/office/drawing/2014/main" xmlns="" id="{49BE36C3-04C4-4953-90D7-436D73C39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49">
            <a:extLst>
              <a:ext uri="{FF2B5EF4-FFF2-40B4-BE49-F238E27FC236}">
                <a16:creationId xmlns:a16="http://schemas.microsoft.com/office/drawing/2014/main" xmlns="" id="{8D404A38-D9AA-4356-B8F3-3B6C518669C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571750"/>
            <a:ext cx="7543800" cy="476250"/>
            <a:chOff x="762000" y="1905000"/>
            <a:chExt cx="7543800" cy="475488"/>
          </a:xfrm>
        </p:grpSpPr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xmlns="" id="{826E7AEB-52E2-4BF6-93C3-6B4284F9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tập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mẫu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24" name="Group 28">
              <a:extLst>
                <a:ext uri="{FF2B5EF4-FFF2-40B4-BE49-F238E27FC236}">
                  <a16:creationId xmlns:a16="http://schemas.microsoft.com/office/drawing/2014/main" xmlns="" id="{48233CC2-86EF-4F05-ADA2-3FAF2941C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26" name="AutoShape 4">
                <a:extLst>
                  <a:ext uri="{FF2B5EF4-FFF2-40B4-BE49-F238E27FC236}">
                    <a16:creationId xmlns:a16="http://schemas.microsoft.com/office/drawing/2014/main" xmlns="" id="{0A8CAFC6-CE1F-4C66-BB24-F8D7CEDD4D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5">
                <a:extLst>
                  <a:ext uri="{FF2B5EF4-FFF2-40B4-BE49-F238E27FC236}">
                    <a16:creationId xmlns:a16="http://schemas.microsoft.com/office/drawing/2014/main" xmlns="" id="{B62218A0-F7EE-417A-A956-9DED5423E33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6">
                <a:extLst>
                  <a:ext uri="{FF2B5EF4-FFF2-40B4-BE49-F238E27FC236}">
                    <a16:creationId xmlns:a16="http://schemas.microsoft.com/office/drawing/2014/main" xmlns="" id="{85B626AE-FBC7-42BA-92A0-4AC1147D5A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  <p:sp>
          <p:nvSpPr>
            <p:cNvPr id="25" name="Line 11">
              <a:extLst>
                <a:ext uri="{FF2B5EF4-FFF2-40B4-BE49-F238E27FC236}">
                  <a16:creationId xmlns:a16="http://schemas.microsoft.com/office/drawing/2014/main" xmlns="" id="{52E9762E-6A23-4915-8C53-2AF2BA142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70">
            <a:extLst>
              <a:ext uri="{FF2B5EF4-FFF2-40B4-BE49-F238E27FC236}">
                <a16:creationId xmlns:a16="http://schemas.microsoft.com/office/drawing/2014/main" xmlns="" id="{D8A3270F-7210-4A2F-9A6F-8A63F23DE4B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257550"/>
            <a:ext cx="7543800" cy="476250"/>
            <a:chOff x="762000" y="1905000"/>
            <a:chExt cx="7543800" cy="475488"/>
          </a:xfrm>
        </p:grpSpPr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xmlns="" id="{63BC95EA-2E96-4CE0-AAE0-65D677D68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tập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thực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hành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xmlns="" id="{A2C2C134-099A-43EA-BEEC-BDF0EF3BA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33" name="AutoShape 4">
                <a:extLst>
                  <a:ext uri="{FF2B5EF4-FFF2-40B4-BE49-F238E27FC236}">
                    <a16:creationId xmlns:a16="http://schemas.microsoft.com/office/drawing/2014/main" xmlns="" id="{C516C8FB-BDE8-431C-8175-86673FA81A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5">
                <a:extLst>
                  <a:ext uri="{FF2B5EF4-FFF2-40B4-BE49-F238E27FC236}">
                    <a16:creationId xmlns:a16="http://schemas.microsoft.com/office/drawing/2014/main" xmlns="" id="{F6B83C26-44BC-4F0F-A959-9174CF412A1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6">
                <a:extLst>
                  <a:ext uri="{FF2B5EF4-FFF2-40B4-BE49-F238E27FC236}">
                    <a16:creationId xmlns:a16="http://schemas.microsoft.com/office/drawing/2014/main" xmlns="" id="{F4AF4F38-887D-4FBA-A3CF-480CBBADC0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</a:p>
            </p:txBody>
          </p:sp>
        </p:grpSp>
        <p:sp>
          <p:nvSpPr>
            <p:cNvPr id="32" name="Line 11">
              <a:extLst>
                <a:ext uri="{FF2B5EF4-FFF2-40B4-BE49-F238E27FC236}">
                  <a16:creationId xmlns:a16="http://schemas.microsoft.com/office/drawing/2014/main" xmlns="" id="{1F570808-BC30-4FEE-A70C-2468E7721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70">
            <a:extLst>
              <a:ext uri="{FF2B5EF4-FFF2-40B4-BE49-F238E27FC236}">
                <a16:creationId xmlns:a16="http://schemas.microsoft.com/office/drawing/2014/main" xmlns="" id="{C541F7AE-C29D-4D83-83EC-5097576DD83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943350"/>
            <a:ext cx="7543800" cy="476250"/>
            <a:chOff x="762000" y="1905000"/>
            <a:chExt cx="7543800" cy="475488"/>
          </a:xfrm>
        </p:grpSpPr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xmlns="" id="{3055AA74-BACF-4700-B426-A32FB6C89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Nhận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xét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,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đánh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giá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buổi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thực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hành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8" name="Group 28">
              <a:extLst>
                <a:ext uri="{FF2B5EF4-FFF2-40B4-BE49-F238E27FC236}">
                  <a16:creationId xmlns:a16="http://schemas.microsoft.com/office/drawing/2014/main" xmlns="" id="{C0F60A22-058B-4285-9D88-70EDE3836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0" name="AutoShape 4">
                <a:extLst>
                  <a:ext uri="{FF2B5EF4-FFF2-40B4-BE49-F238E27FC236}">
                    <a16:creationId xmlns:a16="http://schemas.microsoft.com/office/drawing/2014/main" xmlns="" id="{C905FEBE-7BB0-4034-BDBF-D74B9DE456F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5">
                <a:extLst>
                  <a:ext uri="{FF2B5EF4-FFF2-40B4-BE49-F238E27FC236}">
                    <a16:creationId xmlns:a16="http://schemas.microsoft.com/office/drawing/2014/main" xmlns="" id="{BDBCC363-A9B3-4DBC-9EC7-1C2BB382BB4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6">
                <a:extLst>
                  <a:ext uri="{FF2B5EF4-FFF2-40B4-BE49-F238E27FC236}">
                    <a16:creationId xmlns:a16="http://schemas.microsoft.com/office/drawing/2014/main" xmlns="" id="{83B6100A-3549-4E95-9325-824EE80D269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CC3399">
                      <a:shade val="30000"/>
                      <a:satMod val="115000"/>
                    </a:srgbClr>
                  </a:gs>
                  <a:gs pos="50000">
                    <a:srgbClr val="CC3399">
                      <a:shade val="67500"/>
                      <a:satMod val="115000"/>
                    </a:srgbClr>
                  </a:gs>
                  <a:gs pos="100000">
                    <a:srgbClr val="CC3399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5</a:t>
                </a:r>
              </a:p>
            </p:txBody>
          </p:sp>
        </p:grp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5F47E4E0-D85C-4F59-A424-CDFB1FB73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70">
            <a:extLst>
              <a:ext uri="{FF2B5EF4-FFF2-40B4-BE49-F238E27FC236}">
                <a16:creationId xmlns:a16="http://schemas.microsoft.com/office/drawing/2014/main" xmlns="" id="{6E7DD59A-7148-402E-9B9F-CC42B01B066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648200"/>
            <a:ext cx="7543800" cy="476250"/>
            <a:chOff x="762000" y="1905000"/>
            <a:chExt cx="7543800" cy="475488"/>
          </a:xfrm>
        </p:grpSpPr>
        <p:sp>
          <p:nvSpPr>
            <p:cNvPr id="44" name="Text Box 12">
              <a:extLst>
                <a:ext uri="{FF2B5EF4-FFF2-40B4-BE49-F238E27FC236}">
                  <a16:creationId xmlns:a16="http://schemas.microsoft.com/office/drawing/2014/main" xmlns="" id="{D7D89838-EC66-4A72-B600-8B6B03240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962090"/>
              <a:ext cx="6934200" cy="39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Tổng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kết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bài</a:t>
              </a:r>
              <a:r>
                <a:rPr lang="en-US" sz="2000" b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latin typeface="Tahoma" pitchFamily="34" charset="0"/>
                  <a:cs typeface="Tahoma" pitchFamily="34" charset="0"/>
                </a:rPr>
                <a:t>học</a:t>
              </a:r>
              <a:endParaRPr lang="en-US" sz="2000" b="1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45" name="Group 28">
              <a:extLst>
                <a:ext uri="{FF2B5EF4-FFF2-40B4-BE49-F238E27FC236}">
                  <a16:creationId xmlns:a16="http://schemas.microsoft.com/office/drawing/2014/main" xmlns="" id="{A989228B-8D52-420B-8ED9-EB56AD1F6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905000"/>
              <a:ext cx="548640" cy="475488"/>
              <a:chOff x="1110" y="2656"/>
              <a:chExt cx="1549" cy="1351"/>
            </a:xfrm>
          </p:grpSpPr>
          <p:sp>
            <p:nvSpPr>
              <p:cNvPr id="47" name="AutoShape 4">
                <a:extLst>
                  <a:ext uri="{FF2B5EF4-FFF2-40B4-BE49-F238E27FC236}">
                    <a16:creationId xmlns:a16="http://schemas.microsoft.com/office/drawing/2014/main" xmlns="" id="{EF7C81D2-62A1-4DE1-B973-619927A06A0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5">
                <a:extLst>
                  <a:ext uri="{FF2B5EF4-FFF2-40B4-BE49-F238E27FC236}">
                    <a16:creationId xmlns:a16="http://schemas.microsoft.com/office/drawing/2014/main" xmlns="" id="{3F47E9AF-49E6-4A26-9067-810CFACBF18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AutoShape 6">
                <a:extLst>
                  <a:ext uri="{FF2B5EF4-FFF2-40B4-BE49-F238E27FC236}">
                    <a16:creationId xmlns:a16="http://schemas.microsoft.com/office/drawing/2014/main" xmlns="" id="{E55DBFF0-3A2E-4D7F-A329-AE356731CF6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6</a:t>
                </a:r>
              </a:p>
            </p:txBody>
          </p:sp>
        </p:grpSp>
        <p:sp>
          <p:nvSpPr>
            <p:cNvPr id="46" name="Line 11">
              <a:extLst>
                <a:ext uri="{FF2B5EF4-FFF2-40B4-BE49-F238E27FC236}">
                  <a16:creationId xmlns:a16="http://schemas.microsoft.com/office/drawing/2014/main" xmlns="" id="{93876918-C02B-4C41-9AC7-F4C8F327B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362200"/>
              <a:ext cx="7086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7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75574" y="2967335"/>
            <a:ext cx="33928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3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/>
              <a:t>Biến</a:t>
            </a:r>
            <a:endParaRPr lang="en-US" b="1" dirty="0"/>
          </a:p>
          <a:p>
            <a:pPr lvl="0"/>
            <a:r>
              <a:rPr lang="en-US" b="1" dirty="0" err="1"/>
              <a:t>Khai</a:t>
            </a:r>
            <a:r>
              <a:rPr lang="en-US" b="1" dirty="0"/>
              <a:t> </a:t>
            </a:r>
            <a:r>
              <a:rPr lang="en-US" b="1" dirty="0" err="1"/>
              <a:t>báo</a:t>
            </a:r>
            <a:r>
              <a:rPr lang="en-US" b="1" dirty="0"/>
              <a:t> </a:t>
            </a:r>
            <a:r>
              <a:rPr lang="en-US" b="1" dirty="0" err="1"/>
              <a:t>biến</a:t>
            </a:r>
            <a:endParaRPr lang="en-US" b="1" dirty="0"/>
          </a:p>
          <a:p>
            <a:pPr marL="0" lvl="0" indent="0">
              <a:buNone/>
            </a:pPr>
            <a:r>
              <a:rPr lang="en-US" dirty="0"/>
              <a:t>Declare @</a:t>
            </a:r>
            <a:r>
              <a:rPr lang="en-US" dirty="0" err="1"/>
              <a:t>tên_biến</a:t>
            </a:r>
            <a:r>
              <a:rPr lang="en-US" dirty="0"/>
              <a:t> (</a:t>
            </a:r>
            <a:r>
              <a:rPr lang="en-US" dirty="0" err="1"/>
              <a:t>kiểu_dữ_liệu</a:t>
            </a:r>
            <a:r>
              <a:rPr lang="en-US" dirty="0"/>
              <a:t>)</a:t>
            </a:r>
          </a:p>
          <a:p>
            <a:pPr lvl="0"/>
            <a:r>
              <a:rPr lang="en-US" b="1" dirty="0" err="1"/>
              <a:t>Gắn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biến</a:t>
            </a:r>
            <a:endParaRPr lang="en-US" b="1" dirty="0"/>
          </a:p>
          <a:p>
            <a:pPr marL="0" lvl="0" indent="0">
              <a:buNone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1: </a:t>
            </a:r>
            <a:r>
              <a:rPr lang="en-US" i="1" dirty="0"/>
              <a:t>set @</a:t>
            </a:r>
            <a:r>
              <a:rPr lang="en-US" i="1" dirty="0" err="1"/>
              <a:t>tên_biến</a:t>
            </a:r>
            <a:r>
              <a:rPr lang="en-US" i="1" dirty="0"/>
              <a:t>=</a:t>
            </a:r>
            <a:r>
              <a:rPr lang="en-US" i="1" dirty="0" err="1"/>
              <a:t>giá_trị</a:t>
            </a:r>
            <a:endParaRPr lang="en-US" dirty="0"/>
          </a:p>
          <a:p>
            <a:pPr marL="0" lvl="0" indent="0">
              <a:buNone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2:</a:t>
            </a:r>
            <a:r>
              <a:rPr lang="en-US" i="1" dirty="0"/>
              <a:t>select @</a:t>
            </a:r>
            <a:r>
              <a:rPr lang="en-US" i="1" dirty="0" err="1"/>
              <a:t>tên_biến</a:t>
            </a:r>
            <a:r>
              <a:rPr lang="en-US" i="1" dirty="0"/>
              <a:t>=(select  [statement])</a:t>
            </a:r>
            <a:endParaRPr lang="en-US" dirty="0"/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Tóm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tắt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lý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thuyết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1" dirty="0" err="1"/>
              <a:t>Câu</a:t>
            </a:r>
            <a:r>
              <a:rPr lang="en-US" b="1" dirty="0"/>
              <a:t> </a:t>
            </a:r>
            <a:r>
              <a:rPr lang="en-US" b="1" dirty="0" err="1"/>
              <a:t>lệnh</a:t>
            </a:r>
            <a:r>
              <a:rPr lang="en-US" b="1" dirty="0"/>
              <a:t> if</a:t>
            </a:r>
          </a:p>
          <a:p>
            <a:pPr marL="0" indent="0" latinLnBrk="1">
              <a:buNone/>
            </a:pPr>
            <a:r>
              <a:rPr lang="en-US" dirty="0"/>
              <a:t>IF </a:t>
            </a:r>
            <a:r>
              <a:rPr lang="en-US" dirty="0" err="1"/>
              <a:t>Boolean_expression</a:t>
            </a:r>
            <a:endParaRPr lang="en-US" dirty="0"/>
          </a:p>
          <a:p>
            <a:pPr marL="0" indent="0" latinLnBrk="1">
              <a:buNone/>
            </a:pPr>
            <a:r>
              <a:rPr lang="en-US" dirty="0"/>
              <a:t>BEGIN</a:t>
            </a:r>
          </a:p>
          <a:p>
            <a:pPr marL="0" indent="0" latinLnBrk="1">
              <a:buNone/>
            </a:pPr>
            <a:r>
              <a:rPr lang="en-US" dirty="0"/>
              <a:t>    </a:t>
            </a:r>
            <a:r>
              <a:rPr lang="en-US" i="1" dirty="0"/>
              <a:t>-- Statement block executes when the Boolean expression is TRUE</a:t>
            </a:r>
            <a:endParaRPr lang="en-US" dirty="0"/>
          </a:p>
          <a:p>
            <a:pPr marL="0" indent="0" latinLnBrk="1">
              <a:buNone/>
            </a:pPr>
            <a:r>
              <a:rPr lang="en-US" dirty="0"/>
              <a:t>END</a:t>
            </a:r>
          </a:p>
          <a:p>
            <a:pPr marL="0" indent="0" latinLnBrk="1">
              <a:buNone/>
            </a:pPr>
            <a:r>
              <a:rPr lang="en-US" dirty="0"/>
              <a:t>ELSE</a:t>
            </a:r>
          </a:p>
          <a:p>
            <a:pPr marL="0" indent="0" latinLnBrk="1">
              <a:buNone/>
            </a:pPr>
            <a:r>
              <a:rPr lang="en-US" dirty="0"/>
              <a:t>BEGIN</a:t>
            </a:r>
          </a:p>
          <a:p>
            <a:pPr marL="0" indent="0" latinLnBrk="1">
              <a:buNone/>
            </a:pPr>
            <a:r>
              <a:rPr lang="en-US" dirty="0"/>
              <a:t>    </a:t>
            </a:r>
            <a:r>
              <a:rPr lang="en-US" i="1" dirty="0"/>
              <a:t>-- Statement block executes when the Boolean expression is FALSE</a:t>
            </a:r>
            <a:endParaRPr lang="en-US" dirty="0"/>
          </a:p>
          <a:p>
            <a:pPr marL="0" indent="0" latinLnBrk="1">
              <a:buNone/>
            </a:pPr>
            <a:r>
              <a:rPr lang="en-US" dirty="0"/>
              <a:t>END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Tóm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tắt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lý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thuyết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9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Case</a:t>
            </a:r>
          </a:p>
          <a:p>
            <a:pPr marL="0" indent="0">
              <a:buNone/>
            </a:pPr>
            <a:r>
              <a:rPr lang="en-US" dirty="0"/>
              <a:t>CASE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1 THEN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1 </a:t>
            </a:r>
          </a:p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2 THEN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 2</a:t>
            </a:r>
          </a:p>
          <a:p>
            <a:pPr marL="0" indent="0">
              <a:buNone/>
            </a:pPr>
            <a:r>
              <a:rPr lang="en-US" dirty="0"/>
              <a:t>……</a:t>
            </a:r>
          </a:p>
          <a:p>
            <a:pPr marL="0" indent="0">
              <a:buNone/>
            </a:pPr>
            <a:r>
              <a:rPr lang="en-US" dirty="0"/>
              <a:t>  WHEN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n THEN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 </a:t>
            </a:r>
            <a:r>
              <a:rPr lang="en-US" dirty="0" smtClean="0"/>
              <a:t>n</a:t>
            </a:r>
          </a:p>
          <a:p>
            <a:pPr marL="0" indent="0">
              <a:buNone/>
            </a:pPr>
            <a:r>
              <a:rPr lang="en-US" dirty="0" smtClean="0"/>
              <a:t>ELSE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 </a:t>
            </a:r>
            <a:r>
              <a:rPr lang="en-US" dirty="0" smtClean="0"/>
              <a:t>n+1</a:t>
            </a:r>
          </a:p>
          <a:p>
            <a:pPr marL="0" indent="0">
              <a:buNone/>
            </a:pPr>
            <a:r>
              <a:rPr lang="en-US" dirty="0" smtClean="0"/>
              <a:t>END</a:t>
            </a:r>
            <a:r>
              <a:rPr lang="en-US" dirty="0"/>
              <a:t> 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Tóm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tắt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lý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thuyết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8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Case</a:t>
            </a:r>
          </a:p>
          <a:p>
            <a:pPr marL="0" indent="0">
              <a:buNone/>
            </a:pPr>
            <a:r>
              <a:rPr lang="en-US" dirty="0"/>
              <a:t>CASE  </a:t>
            </a:r>
          </a:p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1 THEN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1 </a:t>
            </a:r>
          </a:p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2 THEN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 2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  <a:p>
            <a:pPr marL="0" indent="0">
              <a:buNone/>
            </a:pPr>
            <a:r>
              <a:rPr lang="en-US" dirty="0"/>
              <a:t>  WHEN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n THEN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 n</a:t>
            </a:r>
          </a:p>
          <a:p>
            <a:pPr marL="0" indent="0">
              <a:buNone/>
            </a:pPr>
            <a:r>
              <a:rPr lang="en-US" dirty="0"/>
              <a:t>Else 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n+1</a:t>
            </a:r>
          </a:p>
          <a:p>
            <a:pPr marL="0" indent="0">
              <a:buNone/>
            </a:pPr>
            <a:r>
              <a:rPr lang="en-US" dirty="0"/>
              <a:t>END 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Tóm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tắt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lý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thuyết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2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5CB35E-A2FE-465A-AE59-FAD5327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 err="1"/>
              <a:t>Lặp</a:t>
            </a:r>
            <a:r>
              <a:rPr lang="en-US" b="1" dirty="0"/>
              <a:t>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xác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: while</a:t>
            </a:r>
          </a:p>
          <a:p>
            <a:pPr marL="0" indent="0">
              <a:buNone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i="1" dirty="0"/>
              <a:t>While (</a:t>
            </a:r>
            <a:r>
              <a:rPr lang="en-US" i="1" dirty="0" err="1"/>
              <a:t>điều_kiện</a:t>
            </a:r>
            <a:r>
              <a:rPr lang="en-US" i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Begin 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Công_việc_lặp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[return]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[break]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[continue]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End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D4C4F9-E1E2-41D2-8ACC-CAFCF1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Tóm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tắt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lý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thuyết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308B1-820C-435E-B649-C547B8040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1F310-3132-4746-A719-CA455AF1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5EFC56-2D62-407C-A1EE-4DE071D9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7475</TotalTime>
  <Words>2376</Words>
  <Application>Microsoft Office PowerPoint</Application>
  <PresentationFormat>On-screen Show (4:3)</PresentationFormat>
  <Paragraphs>414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HỆ QUẢN TRỊ CSDL</vt:lpstr>
      <vt:lpstr>Nội dung</vt:lpstr>
      <vt:lpstr>1. Mục tiêu bài học</vt:lpstr>
      <vt:lpstr>Nội dung</vt:lpstr>
      <vt:lpstr>2. Tóm tắt lý thuyết</vt:lpstr>
      <vt:lpstr>2. Tóm tắt lý thuyết</vt:lpstr>
      <vt:lpstr>2. Tóm tắt lý thuyết</vt:lpstr>
      <vt:lpstr>2. Tóm tắt lý thuyết</vt:lpstr>
      <vt:lpstr>2. Tóm tắt lý thuyết</vt:lpstr>
      <vt:lpstr>2. Tóm tắt lý thuyết</vt:lpstr>
      <vt:lpstr>Nội dung</vt:lpstr>
      <vt:lpstr>3. Bài tập mẫu</vt:lpstr>
      <vt:lpstr>3. Bài tập mẫu</vt:lpstr>
      <vt:lpstr>3. Bài tập mẫu</vt:lpstr>
      <vt:lpstr>3. Bài tập mẫu</vt:lpstr>
      <vt:lpstr>3. Bài tập mẫu</vt:lpstr>
      <vt:lpstr>3. Bài tập mẫu</vt:lpstr>
      <vt:lpstr>3. Bài tập mẫu</vt:lpstr>
      <vt:lpstr>3. Bài tập mẫu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Nội dung</vt:lpstr>
      <vt:lpstr>4. Bài tập tự làm</vt:lpstr>
      <vt:lpstr>4. Bài tập tự làm</vt:lpstr>
      <vt:lpstr>4. Bài tập tự làm</vt:lpstr>
      <vt:lpstr>4. Bài tập tự làm</vt:lpstr>
      <vt:lpstr>PowerPoint Presentation</vt:lpstr>
      <vt:lpstr>4. Bài tập tự làm</vt:lpstr>
      <vt:lpstr>4. Bài tập tự làm</vt:lpstr>
      <vt:lpstr>4. Bài tập tự làm</vt:lpstr>
      <vt:lpstr>Nội dung</vt:lpstr>
      <vt:lpstr>5. Nhận xét đánh giá</vt:lpstr>
      <vt:lpstr>Nội dung</vt:lpstr>
      <vt:lpstr>6. Tổng kết bài học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nhitt</dc:creator>
  <cp:keywords>Hệ quản trị CSDL</cp:keywords>
  <cp:lastModifiedBy>MINH CHUAN</cp:lastModifiedBy>
  <cp:revision>851</cp:revision>
  <dcterms:created xsi:type="dcterms:W3CDTF">2011-01-09T04:46:30Z</dcterms:created>
  <dcterms:modified xsi:type="dcterms:W3CDTF">2023-02-19T08:20:29Z</dcterms:modified>
</cp:coreProperties>
</file>