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26" r:id="rId2"/>
    <p:sldId id="317" r:id="rId3"/>
    <p:sldId id="321" r:id="rId4"/>
    <p:sldId id="444" r:id="rId5"/>
    <p:sldId id="352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45" r:id="rId18"/>
    <p:sldId id="423" r:id="rId19"/>
    <p:sldId id="446" r:id="rId20"/>
    <p:sldId id="451" r:id="rId21"/>
    <p:sldId id="452" r:id="rId22"/>
    <p:sldId id="453" r:id="rId23"/>
    <p:sldId id="454" r:id="rId24"/>
    <p:sldId id="469" r:id="rId25"/>
    <p:sldId id="470" r:id="rId26"/>
    <p:sldId id="472" r:id="rId27"/>
    <p:sldId id="471" r:id="rId28"/>
    <p:sldId id="450" r:id="rId29"/>
    <p:sldId id="424" r:id="rId30"/>
    <p:sldId id="448" r:id="rId31"/>
    <p:sldId id="455" r:id="rId32"/>
    <p:sldId id="447" r:id="rId33"/>
    <p:sldId id="434" r:id="rId34"/>
    <p:sldId id="435" r:id="rId35"/>
    <p:sldId id="436" r:id="rId36"/>
    <p:sldId id="437" r:id="rId37"/>
    <p:sldId id="438" r:id="rId38"/>
    <p:sldId id="439" r:id="rId39"/>
    <p:sldId id="473" r:id="rId40"/>
    <p:sldId id="456" r:id="rId41"/>
    <p:sldId id="457" r:id="rId42"/>
    <p:sldId id="458" r:id="rId43"/>
    <p:sldId id="459" r:id="rId44"/>
    <p:sldId id="460" r:id="rId45"/>
    <p:sldId id="465" r:id="rId46"/>
    <p:sldId id="440" r:id="rId47"/>
    <p:sldId id="441" r:id="rId48"/>
    <p:sldId id="461" r:id="rId49"/>
    <p:sldId id="463" r:id="rId50"/>
    <p:sldId id="442" r:id="rId51"/>
    <p:sldId id="443" r:id="rId52"/>
    <p:sldId id="466" r:id="rId53"/>
    <p:sldId id="467" r:id="rId54"/>
    <p:sldId id="468" r:id="rId55"/>
    <p:sldId id="319" r:id="rId56"/>
    <p:sldId id="350" r:id="rId57"/>
    <p:sldId id="411" r:id="rId58"/>
    <p:sldId id="409" r:id="rId59"/>
    <p:sldId id="410" r:id="rId60"/>
    <p:sldId id="32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B51200-6F93-4430-B385-E9EA999DF60B}">
          <p14:sldIdLst>
            <p14:sldId id="326"/>
            <p14:sldId id="317"/>
            <p14:sldId id="321"/>
            <p14:sldId id="444"/>
            <p14:sldId id="352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45"/>
            <p14:sldId id="423"/>
            <p14:sldId id="446"/>
            <p14:sldId id="451"/>
            <p14:sldId id="452"/>
            <p14:sldId id="453"/>
            <p14:sldId id="454"/>
            <p14:sldId id="469"/>
            <p14:sldId id="470"/>
            <p14:sldId id="472"/>
            <p14:sldId id="471"/>
            <p14:sldId id="450"/>
            <p14:sldId id="424"/>
            <p14:sldId id="448"/>
            <p14:sldId id="455"/>
            <p14:sldId id="447"/>
            <p14:sldId id="434"/>
            <p14:sldId id="435"/>
            <p14:sldId id="436"/>
            <p14:sldId id="437"/>
            <p14:sldId id="438"/>
            <p14:sldId id="439"/>
            <p14:sldId id="473"/>
            <p14:sldId id="456"/>
            <p14:sldId id="457"/>
            <p14:sldId id="458"/>
            <p14:sldId id="459"/>
            <p14:sldId id="460"/>
            <p14:sldId id="465"/>
            <p14:sldId id="440"/>
            <p14:sldId id="441"/>
            <p14:sldId id="461"/>
            <p14:sldId id="463"/>
            <p14:sldId id="442"/>
            <p14:sldId id="443"/>
            <p14:sldId id="466"/>
            <p14:sldId id="467"/>
            <p14:sldId id="468"/>
            <p14:sldId id="319"/>
            <p14:sldId id="350"/>
            <p14:sldId id="411"/>
            <p14:sldId id="409"/>
            <p14:sldId id="410"/>
            <p14:sldId id="3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00"/>
    <a:srgbClr val="CC3399"/>
    <a:srgbClr val="FF66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06" autoAdjust="0"/>
  </p:normalViewPr>
  <p:slideViewPr>
    <p:cSldViewPr>
      <p:cViewPr varScale="1">
        <p:scale>
          <a:sx n="87" d="100"/>
          <a:sy n="87" d="100"/>
        </p:scale>
        <p:origin x="-135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221D-5A41-4E4B-B273-B46A145C070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4780-AD20-4C27-8BFF-11517CF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7CD3-BC72-4EE1-A161-1AE0A46D45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2A40-4696-434D-804E-F7DFBF11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9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5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0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6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144000" cy="5334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NHẬP TÊN HỌC PHẦN VÀO ĐÂY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3982-4CC6-4EC4-85EF-7B204C519F33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26E09E4-ADF4-4EA6-8B8C-CA21351A0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4" y="3524250"/>
            <a:ext cx="1581150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64925B-5719-4519-92F7-55CCFD892B03}"/>
              </a:ext>
            </a:extLst>
          </p:cNvPr>
          <p:cNvSpPr txBox="1"/>
          <p:nvPr userDrawn="1"/>
        </p:nvSpPr>
        <p:spPr>
          <a:xfrm>
            <a:off x="1894664" y="5232737"/>
            <a:ext cx="5354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Bộ môn Công nghệ Phần mềm,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Khoa Công nghệ Thông tin,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Hưng Yên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0A020463-26BC-4DBC-92CD-F3ACA184C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1303165"/>
            <a:ext cx="8229600" cy="2030585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1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NHẬP TÊN BÀI HỌC VÀO ĐÂY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>
            <a:lvl1pPr marL="384048" indent="-384048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>
              <a:spcBef>
                <a:spcPts val="30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88720">
              <a:spcBef>
                <a:spcPts val="300"/>
              </a:spcBef>
              <a:spcAft>
                <a:spcPts val="3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>
              <a:spcBef>
                <a:spcPts val="30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6AF3A6CE-5EDE-40F8-B1DF-6AE9C3C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FC7C7203-DFBE-426B-B53A-522A8599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30D5C5C3-B81B-4D3A-B0A0-1BAFAE1C1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72ED4DDF-D4D5-4036-A339-5B9B164A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609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A409-E11A-495A-A001-855AF0C56DDB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0860"/>
            <a:ext cx="4038600" cy="5095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58"/>
            <a:ext cx="4038600" cy="50953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93D-8755-4A37-9F34-302EED5C8A26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CC4-E7CD-4981-BD20-5D1B4CB63074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spcBef>
          <a:spcPts val="1200"/>
        </a:spcBef>
        <a:spcAft>
          <a:spcPts val="1200"/>
        </a:spcAft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5750" algn="l" defTabSz="91440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spcBef>
          <a:spcPts val="300"/>
        </a:spcBef>
        <a:spcAft>
          <a:spcPts val="300"/>
        </a:spcAft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@t&#234;n_tham_s&#7889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@bi&#7871;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L.Malop=@malo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F598FFC-6810-4DED-9397-5F519C9B4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HỆ QUẢN TRỊ CSDL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B99833-22E5-4EB1-B8A1-55A47B7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7B850B-5ADE-42BC-B873-397F550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0B56A4-7BB3-4CE1-9A49-51C86952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9E421E78-7928-40B7-8502-FE48A21C6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BÀI </a:t>
            </a:r>
            <a:r>
              <a:rPr lang="en-US" dirty="0"/>
              <a:t>6</a:t>
            </a:r>
          </a:p>
          <a:p>
            <a:r>
              <a:rPr lang="en-US" dirty="0"/>
              <a:t>THỦ TỤC LƯU TRỮ VÀ </a:t>
            </a:r>
          </a:p>
          <a:p>
            <a:r>
              <a:rPr lang="en-US" dirty="0"/>
              <a:t>HÀM DO NGƯỜI DÙNG ĐỊNH NGHĨA</a:t>
            </a:r>
          </a:p>
        </p:txBody>
      </p:sp>
    </p:spTree>
    <p:extLst>
      <p:ext uri="{BB962C8B-B14F-4D97-AF65-F5344CB8AC3E}">
        <p14:creationId xmlns:p14="http://schemas.microsoft.com/office/powerpoint/2010/main" val="24411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:</a:t>
            </a:r>
          </a:p>
          <a:p>
            <a:pPr marL="623888" lvl="1" indent="-223838" algn="just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en-US" sz="2400" dirty="0"/>
              <a:t>C</a:t>
            </a:r>
            <a:r>
              <a:rPr lang="en-GB" altLang="en-US" sz="2400" dirty="0" err="1"/>
              <a:t>ác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thủ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tục</a:t>
            </a:r>
            <a:r>
              <a:rPr lang="en-GB" altLang="en-US" sz="2400" dirty="0"/>
              <a:t> </a:t>
            </a:r>
            <a:r>
              <a:rPr lang="en-GB" altLang="en-US" sz="2400" dirty="0" err="1"/>
              <a:t>lưu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trữ</a:t>
            </a:r>
            <a:r>
              <a:rPr lang="en-GB" altLang="en-US" sz="2400" dirty="0"/>
              <a:t> </a:t>
            </a:r>
            <a:r>
              <a:rPr lang="en-GB" altLang="en-US" sz="2400" dirty="0" err="1"/>
              <a:t>hệ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thống</a:t>
            </a:r>
            <a:r>
              <a:rPr lang="en-US" altLang="en-US" sz="2400" dirty="0"/>
              <a:t> (C</a:t>
            </a:r>
            <a:r>
              <a:rPr lang="en-GB" altLang="en-US" sz="2400" dirty="0"/>
              <a:t>ó </a:t>
            </a:r>
            <a:r>
              <a:rPr lang="en-GB" altLang="en-US" sz="2400" dirty="0" err="1"/>
              <a:t>thể</a:t>
            </a:r>
            <a:r>
              <a:rPr lang="en-GB" altLang="en-US" sz="2400" dirty="0"/>
              <a:t> </a:t>
            </a:r>
            <a:r>
              <a:rPr lang="en-GB" altLang="en-US" sz="2400" dirty="0" err="1"/>
              <a:t>được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thực</a:t>
            </a:r>
            <a:r>
              <a:rPr lang="en-GB" altLang="en-US" sz="2400" dirty="0"/>
              <a:t> </a:t>
            </a:r>
            <a:r>
              <a:rPr lang="en-GB" altLang="en-US" sz="2400" dirty="0" err="1"/>
              <a:t>hiện</a:t>
            </a:r>
            <a:r>
              <a:rPr lang="en-US" altLang="en-US" sz="2400" dirty="0"/>
              <a:t>) </a:t>
            </a:r>
            <a:endParaRPr lang="en-GB" altLang="en-US" sz="2400" dirty="0"/>
          </a:p>
          <a:p>
            <a:pPr marL="623888" lvl="1" indent="-223838" algn="just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nghĩa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</a:t>
            </a:r>
            <a:r>
              <a:rPr lang="en-US" altLang="en-US" sz="2400" dirty="0"/>
              <a:t>)</a:t>
            </a:r>
          </a:p>
          <a:p>
            <a:pPr marL="666750" lvl="2" indent="-666750" algn="just">
              <a:lnSpc>
                <a:spcPct val="150000"/>
              </a:lnSpc>
              <a:buNone/>
            </a:pPr>
            <a:endParaRPr lang="vi-VN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 err="1"/>
              <a:t>Danh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mục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thủ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tục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lưu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thống</a:t>
            </a:r>
            <a:endParaRPr lang="en-US" alt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0769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7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600" dirty="0" err="1"/>
              <a:t>Ví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dụ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về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thủ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tục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lưu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trữ</a:t>
            </a:r>
            <a:r>
              <a:rPr lang="en-US" altLang="en-US" sz="2600" dirty="0"/>
              <a:t> </a:t>
            </a:r>
            <a:r>
              <a:rPr lang="en-US" altLang="en-US" sz="2600" dirty="0" err="1"/>
              <a:t>hệ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thống</a:t>
            </a:r>
            <a:endParaRPr lang="en-US" alt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0675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8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do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endParaRPr lang="en-US" altLang="en-US" dirty="0"/>
          </a:p>
          <a:p>
            <a:pPr marL="8921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endParaRPr lang="en-US" altLang="en-US" sz="2400" dirty="0"/>
          </a:p>
          <a:p>
            <a:pPr marL="8921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endParaRPr lang="en-US" altLang="en-US" sz="2400" dirty="0"/>
          </a:p>
          <a:p>
            <a:pPr marL="1612900" lvl="4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thường</a:t>
            </a:r>
            <a:r>
              <a:rPr lang="en-US" altLang="en-US" sz="2000" dirty="0"/>
              <a:t> (Input)	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Tham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mặc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định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marL="1612900" lvl="4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(Output)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altLang="en-US" dirty="0" err="1"/>
              <a:t>Chú</a:t>
            </a:r>
            <a:r>
              <a:rPr lang="en-US" altLang="en-US" dirty="0"/>
              <a:t> ý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SP </a:t>
            </a:r>
            <a:r>
              <a:rPr lang="en-US" altLang="ko-KR" dirty="0">
                <a:ea typeface="Batang" pitchFamily="18" charset="-127"/>
              </a:rPr>
              <a:t>(</a:t>
            </a:r>
            <a:r>
              <a:rPr lang="en-US" altLang="ko-KR" dirty="0" err="1">
                <a:ea typeface="Batang" pitchFamily="18" charset="-127"/>
              </a:rPr>
              <a:t>thủ</a:t>
            </a:r>
            <a:r>
              <a:rPr lang="en-US" altLang="ko-KR" dirty="0">
                <a:ea typeface="Batang" pitchFamily="18" charset="-127"/>
              </a:rPr>
              <a:t> </a:t>
            </a:r>
            <a:r>
              <a:rPr lang="en-US" altLang="ko-KR" dirty="0" err="1">
                <a:ea typeface="Batang" pitchFamily="18" charset="-127"/>
              </a:rPr>
              <a:t>tục</a:t>
            </a:r>
            <a:r>
              <a:rPr lang="en-US" altLang="ko-KR" dirty="0">
                <a:ea typeface="Batang" pitchFamily="18" charset="-127"/>
              </a:rPr>
              <a:t> </a:t>
            </a:r>
            <a:r>
              <a:rPr lang="en-US" altLang="ko-KR" dirty="0" err="1">
                <a:ea typeface="Batang" pitchFamily="18" charset="-127"/>
              </a:rPr>
              <a:t>người</a:t>
            </a:r>
            <a:r>
              <a:rPr lang="en-US" altLang="ko-KR" dirty="0">
                <a:ea typeface="Batang" pitchFamily="18" charset="-127"/>
              </a:rPr>
              <a:t> </a:t>
            </a:r>
            <a:r>
              <a:rPr lang="en-US" altLang="ko-KR" dirty="0" err="1">
                <a:ea typeface="Batang" pitchFamily="18" charset="-127"/>
              </a:rPr>
              <a:t>dùng</a:t>
            </a:r>
            <a:r>
              <a:rPr lang="en-US" altLang="ko-KR" dirty="0">
                <a:ea typeface="Batang" pitchFamily="18" charset="-127"/>
              </a:rPr>
              <a:t> </a:t>
            </a:r>
            <a:r>
              <a:rPr lang="en-US" altLang="ko-KR" dirty="0" err="1">
                <a:ea typeface="Batang" pitchFamily="18" charset="-127"/>
              </a:rPr>
              <a:t>định</a:t>
            </a:r>
            <a:r>
              <a:rPr lang="en-US" altLang="ko-KR" dirty="0">
                <a:ea typeface="Batang" pitchFamily="18" charset="-127"/>
              </a:rPr>
              <a:t> </a:t>
            </a:r>
            <a:r>
              <a:rPr lang="en-US" altLang="ko-KR" dirty="0" err="1">
                <a:ea typeface="Batang" pitchFamily="18" charset="-127"/>
              </a:rPr>
              <a:t>nghĩa</a:t>
            </a:r>
            <a:r>
              <a:rPr lang="en-US" altLang="ko-KR" dirty="0">
                <a:ea typeface="Batang" pitchFamily="18" charset="-127"/>
              </a:rPr>
              <a:t>)</a:t>
            </a: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Tất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cả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các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đối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tượng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CSDL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có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thể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được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tạo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lập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trong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một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thủ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tục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lưu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trữ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,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Trừ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default, rule, trigger, procedure </a:t>
            </a:r>
            <a:r>
              <a:rPr lang="en-US" altLang="ko-KR" sz="2200" b="1" dirty="0" err="1">
                <a:solidFill>
                  <a:srgbClr val="FF0000"/>
                </a:solidFill>
                <a:latin typeface="Tomaho"/>
                <a:ea typeface="Batang" pitchFamily="18" charset="-127"/>
              </a:rPr>
              <a:t>và</a:t>
            </a:r>
            <a:r>
              <a:rPr lang="en-US" altLang="ko-KR" sz="2200" b="1" dirty="0">
                <a:solidFill>
                  <a:srgbClr val="FF0000"/>
                </a:solidFill>
                <a:latin typeface="Tomaho"/>
                <a:ea typeface="Batang" pitchFamily="18" charset="-127"/>
              </a:rPr>
              <a:t> view. </a:t>
            </a: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lang="en-US" altLang="ko-KR" sz="2000" dirty="0" err="1">
                <a:ea typeface="Batang" pitchFamily="18" charset="-127"/>
              </a:rPr>
              <a:t>Các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thủ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tục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lưu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trữ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có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quyền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truy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cập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tới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tất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cả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các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đối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tượng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trong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khi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thủ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tục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được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gọi</a:t>
            </a:r>
            <a:r>
              <a:rPr lang="en-US" altLang="ko-KR" sz="2000" dirty="0">
                <a:ea typeface="Batang" pitchFamily="18" charset="-127"/>
              </a:rPr>
              <a:t>.</a:t>
            </a: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lang="en-US" altLang="ko-KR" sz="2000" dirty="0" err="1">
                <a:ea typeface="Batang" pitchFamily="18" charset="-127"/>
              </a:rPr>
              <a:t>Thủ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tục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lưu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trữ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có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thể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có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đến</a:t>
            </a:r>
            <a:r>
              <a:rPr lang="en-US" altLang="ko-KR" sz="2000" dirty="0">
                <a:ea typeface="Batang" pitchFamily="18" charset="-127"/>
              </a:rPr>
              <a:t> 2100 </a:t>
            </a:r>
            <a:r>
              <a:rPr lang="en-US" altLang="ko-KR" sz="2000" dirty="0" err="1">
                <a:ea typeface="Batang" pitchFamily="18" charset="-127"/>
              </a:rPr>
              <a:t>tham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số</a:t>
            </a:r>
            <a:r>
              <a:rPr lang="en-US" altLang="ko-KR" sz="2000" dirty="0">
                <a:ea typeface="Batang" pitchFamily="18" charset="-127"/>
              </a:rPr>
              <a:t>.</a:t>
            </a: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lang="en-US" altLang="ko-KR" sz="2000" dirty="0" err="1">
                <a:ea typeface="Batang" pitchFamily="18" charset="-127"/>
              </a:rPr>
              <a:t>Chúng</a:t>
            </a:r>
            <a:r>
              <a:rPr lang="en-US" altLang="ko-KR" sz="2000" dirty="0">
                <a:ea typeface="Batang" pitchFamily="18" charset="-127"/>
              </a:rPr>
              <a:t> ta </a:t>
            </a:r>
            <a:r>
              <a:rPr lang="en-US" altLang="ko-KR" sz="2000" dirty="0" err="1">
                <a:ea typeface="Batang" pitchFamily="18" charset="-127"/>
              </a:rPr>
              <a:t>có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thể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tạo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lập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nhiều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biến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cục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bộ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trong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thủ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tục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lưu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trữ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tuỳ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thuộc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vào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khả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năng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cung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cấp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của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bộ</a:t>
            </a:r>
            <a:r>
              <a:rPr lang="en-US" altLang="ko-KR" sz="2000" dirty="0">
                <a:ea typeface="Batang" pitchFamily="18" charset="-127"/>
              </a:rPr>
              <a:t> </a:t>
            </a:r>
            <a:r>
              <a:rPr lang="en-US" altLang="ko-KR" sz="2000" dirty="0" err="1">
                <a:ea typeface="Batang" pitchFamily="18" charset="-127"/>
              </a:rPr>
              <a:t>nhớ</a:t>
            </a:r>
            <a:r>
              <a:rPr lang="en-US" altLang="ko-KR" sz="2000" dirty="0">
                <a:ea typeface="Batang" pitchFamily="18" charset="-127"/>
              </a:rPr>
              <a:t>.</a:t>
            </a: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lang="en-US" altLang="ko-KR" sz="2000" dirty="0">
                <a:ea typeface="Gulim" pitchFamily="34" charset="-127"/>
              </a:rPr>
              <a:t>Dung l</a:t>
            </a:r>
            <a:r>
              <a:rPr lang="en-GB" altLang="en-US" sz="2000" dirty="0" err="1">
                <a:ea typeface="Gulim" pitchFamily="34" charset="-127"/>
              </a:rPr>
              <a:t>ượng</a:t>
            </a:r>
            <a:r>
              <a:rPr lang="en-GB" altLang="en-US" sz="2000" dirty="0">
                <a:ea typeface="Gulim" pitchFamily="34" charset="-127"/>
              </a:rPr>
              <a:t> </a:t>
            </a:r>
            <a:r>
              <a:rPr lang="en-GB" altLang="en-US" sz="2000" dirty="0" err="1">
                <a:ea typeface="Gulim" pitchFamily="34" charset="-127"/>
              </a:rPr>
              <a:t>tối</a:t>
            </a:r>
            <a:r>
              <a:rPr lang="en-GB" altLang="en-US" sz="2000" dirty="0">
                <a:ea typeface="Gulim" pitchFamily="34" charset="-127"/>
              </a:rPr>
              <a:t> </a:t>
            </a:r>
            <a:r>
              <a:rPr lang="en-GB" altLang="en-US" sz="2000" dirty="0" err="1">
                <a:ea typeface="Gulim" pitchFamily="34" charset="-127"/>
              </a:rPr>
              <a:t>đa</a:t>
            </a:r>
            <a:r>
              <a:rPr lang="en-GB" altLang="en-US" sz="2000" dirty="0">
                <a:ea typeface="Gulim" pitchFamily="34" charset="-127"/>
              </a:rPr>
              <a:t> </a:t>
            </a:r>
            <a:r>
              <a:rPr lang="en-GB" altLang="en-US" sz="2000" dirty="0" err="1">
                <a:ea typeface="Gulim" pitchFamily="34" charset="-127"/>
              </a:rPr>
              <a:t>của</a:t>
            </a:r>
            <a:r>
              <a:rPr lang="en-GB" altLang="en-US" sz="2000" dirty="0">
                <a:ea typeface="Gulim" pitchFamily="34" charset="-127"/>
              </a:rPr>
              <a:t> </a:t>
            </a:r>
            <a:r>
              <a:rPr lang="en-GB" altLang="en-US" sz="2000" dirty="0" err="1">
                <a:ea typeface="Gulim" pitchFamily="34" charset="-127"/>
              </a:rPr>
              <a:t>thủ</a:t>
            </a:r>
            <a:r>
              <a:rPr lang="en-GB" altLang="en-US" sz="2000" dirty="0">
                <a:ea typeface="Gulim" pitchFamily="34" charset="-127"/>
              </a:rPr>
              <a:t> </a:t>
            </a:r>
            <a:r>
              <a:rPr lang="en-GB" altLang="en-US" sz="2000" dirty="0" err="1">
                <a:ea typeface="Gulim" pitchFamily="34" charset="-127"/>
              </a:rPr>
              <a:t>tục</a:t>
            </a:r>
            <a:r>
              <a:rPr lang="en-GB" altLang="en-US" sz="2000" dirty="0">
                <a:ea typeface="Gulim" pitchFamily="34" charset="-127"/>
              </a:rPr>
              <a:t> </a:t>
            </a:r>
            <a:r>
              <a:rPr lang="en-GB" altLang="en-US" sz="2000" dirty="0" err="1">
                <a:ea typeface="Gulim" pitchFamily="34" charset="-127"/>
              </a:rPr>
              <a:t>lưu</a:t>
            </a:r>
            <a:r>
              <a:rPr lang="en-GB" altLang="en-US" sz="2000" dirty="0">
                <a:ea typeface="Gulim" pitchFamily="34" charset="-127"/>
              </a:rPr>
              <a:t> </a:t>
            </a:r>
            <a:r>
              <a:rPr lang="en-GB" altLang="en-US" sz="2000" dirty="0" err="1">
                <a:ea typeface="Gulim" pitchFamily="34" charset="-127"/>
              </a:rPr>
              <a:t>trữ</a:t>
            </a:r>
            <a:r>
              <a:rPr lang="en-GB" altLang="en-US" sz="2000" dirty="0">
                <a:ea typeface="Gulim" pitchFamily="34" charset="-127"/>
              </a:rPr>
              <a:t> </a:t>
            </a:r>
            <a:r>
              <a:rPr lang="en-GB" altLang="en-US" sz="2000" dirty="0" err="1">
                <a:ea typeface="Gulim" pitchFamily="34" charset="-127"/>
              </a:rPr>
              <a:t>là</a:t>
            </a:r>
            <a:r>
              <a:rPr lang="en-GB" altLang="en-US" sz="2000" dirty="0">
                <a:ea typeface="Gulim" pitchFamily="34" charset="-127"/>
              </a:rPr>
              <a:t> </a:t>
            </a:r>
            <a:r>
              <a:rPr lang="en-US" altLang="ko-KR" sz="2000" dirty="0">
                <a:ea typeface="Gulim" pitchFamily="34" charset="-127"/>
              </a:rPr>
              <a:t>128 MB</a:t>
            </a:r>
            <a:endParaRPr lang="en-US" altLang="ko-KR" sz="2000" dirty="0">
              <a:latin typeface="Courier New" pitchFamily="49" charset="0"/>
              <a:ea typeface="Gulim" pitchFamily="34" charset="-12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3838" indent="-223838" algn="just">
              <a:buClr>
                <a:schemeClr val="folHlink"/>
              </a:buClr>
              <a:buSzPct val="60000"/>
              <a:defRPr/>
            </a:pPr>
            <a:r>
              <a:rPr lang="en-GB" dirty="0" err="1">
                <a:solidFill>
                  <a:srgbClr val="0000FF"/>
                </a:solidFill>
              </a:rPr>
              <a:t>Cú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pháp</a:t>
            </a:r>
            <a:endParaRPr lang="en-GB" dirty="0">
              <a:solidFill>
                <a:srgbClr val="0000FF"/>
              </a:solidFill>
            </a:endParaRPr>
          </a:p>
          <a:p>
            <a:pPr>
              <a:lnSpc>
                <a:spcPct val="160000"/>
              </a:lnSpc>
              <a:buFont typeface="Wingdings 2" pitchFamily="18" charset="2"/>
              <a:buNone/>
              <a:defRPr/>
            </a:pPr>
            <a:r>
              <a:rPr lang="en-US" dirty="0">
                <a:latin typeface=".VnTimeH" pitchFamily="34" charset="0"/>
              </a:rPr>
              <a:t>create proc[</a:t>
            </a:r>
            <a:r>
              <a:rPr lang="en-US" dirty="0" err="1">
                <a:latin typeface=".VnTimeH" pitchFamily="34" charset="0"/>
              </a:rPr>
              <a:t>edure</a:t>
            </a:r>
            <a:r>
              <a:rPr lang="en-US" dirty="0"/>
              <a:t>] </a:t>
            </a:r>
            <a:r>
              <a:rPr lang="en-US" dirty="0" err="1"/>
              <a:t>tên_thủ_tục</a:t>
            </a:r>
            <a:r>
              <a:rPr lang="en-US" dirty="0"/>
              <a:t>  [</a:t>
            </a:r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tên_tham_số</a:t>
            </a:r>
            <a:r>
              <a:rPr lang="en-US" dirty="0"/>
              <a:t> 1  </a:t>
            </a:r>
            <a:r>
              <a:rPr lang="en-US" dirty="0" err="1"/>
              <a:t>kiểu_dữ_liệu</a:t>
            </a:r>
            <a:r>
              <a:rPr lang="en-US" dirty="0"/>
              <a:t> [=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] </a:t>
            </a:r>
            <a:r>
              <a:rPr lang="en-US" dirty="0" err="1"/>
              <a:t>lo</a:t>
            </a:r>
            <a:r>
              <a:rPr lang="en-US" i="1" dirty="0" err="1"/>
              <a:t>ạ</a:t>
            </a:r>
            <a:r>
              <a:rPr lang="en-US" dirty="0" err="1"/>
              <a:t>i</a:t>
            </a:r>
            <a:r>
              <a:rPr lang="en-US" dirty="0"/>
              <a:t> ][,…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n]</a:t>
            </a:r>
          </a:p>
          <a:p>
            <a:pPr>
              <a:lnSpc>
                <a:spcPct val="160000"/>
              </a:lnSpc>
              <a:buFont typeface="Wingdings 2" pitchFamily="18" charset="2"/>
              <a:buNone/>
              <a:defRPr/>
            </a:pPr>
            <a:r>
              <a:rPr lang="en-GB" dirty="0">
                <a:cs typeface="Times New Roman" pitchFamily="18" charset="0"/>
              </a:rPr>
              <a:t>	[WITH RECOMPILE|ENCRYPTION|RECOMPILE, ENCRYPTION]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/>
              <a:t> </a:t>
            </a:r>
            <a:r>
              <a:rPr lang="en-US" dirty="0">
                <a:latin typeface=".VnTimeH" pitchFamily="34" charset="0"/>
              </a:rPr>
              <a:t>as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err="1"/>
              <a:t>lệnh</a:t>
            </a:r>
            <a:r>
              <a:rPr lang="en-US" dirty="0"/>
              <a:t> | </a:t>
            </a:r>
            <a:r>
              <a:rPr lang="en-US" dirty="0" err="1"/>
              <a:t>khối_lệnh</a:t>
            </a:r>
            <a:endParaRPr lang="en-US" dirty="0"/>
          </a:p>
          <a:p>
            <a:pPr>
              <a:buFont typeface="Wingdings 2" pitchFamily="18" charset="2"/>
              <a:buNone/>
              <a:defRPr/>
            </a:pPr>
            <a:r>
              <a:rPr lang="en-US" dirty="0"/>
              <a:t> </a:t>
            </a:r>
            <a:r>
              <a:rPr lang="en-US" dirty="0" err="1"/>
              <a:t>lo</a:t>
            </a:r>
            <a:r>
              <a:rPr lang="en-US" i="1" dirty="0" err="1"/>
              <a:t>ạ</a:t>
            </a:r>
            <a:r>
              <a:rPr lang="en-US" dirty="0" err="1"/>
              <a:t>i</a:t>
            </a:r>
            <a:r>
              <a:rPr lang="en-US" dirty="0"/>
              <a:t> :=       </a:t>
            </a:r>
            <a:r>
              <a:rPr lang="en-US" dirty="0">
                <a:latin typeface=".VnTimeH" pitchFamily="34" charset="0"/>
              </a:rPr>
              <a:t> input      </a:t>
            </a:r>
            <a:r>
              <a:rPr lang="en-US" dirty="0"/>
              <a:t>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/>
              <a:t>                   </a:t>
            </a:r>
            <a:r>
              <a:rPr lang="en-US" dirty="0">
                <a:latin typeface=".VnTimeH" pitchFamily="34" charset="0"/>
              </a:rPr>
              <a:t>output </a:t>
            </a:r>
            <a:endParaRPr lang="en-GB" dirty="0">
              <a:latin typeface=".VnTimeH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3100" u="heavy" dirty="0" err="1"/>
              <a:t>Thực</a:t>
            </a:r>
            <a:r>
              <a:rPr lang="en-US" sz="3100" u="heavy" dirty="0"/>
              <a:t> </a:t>
            </a:r>
            <a:r>
              <a:rPr lang="en-US" sz="3100" u="heavy" dirty="0" err="1"/>
              <a:t>thi</a:t>
            </a:r>
            <a:r>
              <a:rPr lang="en-US" sz="3100" u="heavy" dirty="0"/>
              <a:t> </a:t>
            </a:r>
            <a:r>
              <a:rPr lang="en-US" sz="3100" u="heavy" dirty="0" err="1"/>
              <a:t>thủ</a:t>
            </a:r>
            <a:r>
              <a:rPr lang="en-US" sz="3100" u="heavy" dirty="0"/>
              <a:t> </a:t>
            </a:r>
            <a:r>
              <a:rPr lang="en-US" sz="3100" u="heavy" dirty="0" err="1"/>
              <a:t>tục</a:t>
            </a:r>
            <a:endParaRPr lang="en-US" sz="3100" dirty="0"/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.VnTimeH" pitchFamily="34" charset="0"/>
              </a:rPr>
              <a:t>exec</a:t>
            </a:r>
            <a:r>
              <a:rPr lang="en-US" dirty="0"/>
              <a:t>  </a:t>
            </a:r>
            <a:r>
              <a:rPr lang="en-US" dirty="0" err="1"/>
              <a:t>tên_thủ_tục</a:t>
            </a:r>
            <a:r>
              <a:rPr lang="en-US" dirty="0"/>
              <a:t>  [&lt;</a:t>
            </a:r>
            <a:r>
              <a:rPr lang="en-US" dirty="0" err="1"/>
              <a:t>dsgiá_trị</a:t>
            </a:r>
            <a:r>
              <a:rPr lang="en-US" dirty="0"/>
              <a:t>&gt; </a:t>
            </a:r>
            <a:r>
              <a:rPr lang="en-US" dirty="0">
                <a:hlinkClick r:id="rId2"/>
              </a:rPr>
              <a:t>| @</a:t>
            </a:r>
            <a:r>
              <a:rPr lang="en-US" dirty="0" err="1">
                <a:hlinkClick r:id="rId2"/>
              </a:rPr>
              <a:t>biến</a:t>
            </a:r>
            <a:r>
              <a:rPr lang="en-US" dirty="0"/>
              <a:t> [output] [,…n]</a:t>
            </a:r>
            <a:r>
              <a:rPr lang="vi-VN" dirty="0"/>
              <a:t> ]</a:t>
            </a:r>
            <a:endParaRPr lang="en-US" dirty="0"/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ko-KR" sz="2300" i="1" dirty="0" err="1">
                <a:ea typeface="Gulim" pitchFamily="34" charset="-127"/>
              </a:rPr>
              <a:t>Chú</a:t>
            </a:r>
            <a:r>
              <a:rPr lang="en-US" altLang="ko-KR" sz="2300" i="1" dirty="0">
                <a:ea typeface="Gulim" pitchFamily="34" charset="-127"/>
              </a:rPr>
              <a:t> ý: </a:t>
            </a:r>
            <a:r>
              <a:rPr lang="en-US" altLang="ko-KR" sz="2300" i="1" dirty="0" err="1">
                <a:ea typeface="Gulim" pitchFamily="34" charset="-127"/>
              </a:rPr>
              <a:t>cách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gọi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hàm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khi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thực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thi</a:t>
            </a:r>
            <a:endParaRPr lang="en-US" altLang="ko-KR" sz="2300" i="1" dirty="0">
              <a:ea typeface="Gulim" pitchFamily="34" charset="-127"/>
            </a:endParaRP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ko-KR" sz="2300" i="1" dirty="0">
                <a:ea typeface="Gulim" pitchFamily="34" charset="-127"/>
              </a:rPr>
              <a:t>- </a:t>
            </a:r>
            <a:r>
              <a:rPr lang="en-US" altLang="ko-KR" sz="2300" i="1" dirty="0" err="1">
                <a:ea typeface="Gulim" pitchFamily="34" charset="-127"/>
              </a:rPr>
              <a:t>Cách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gọi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thủ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tục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có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tham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số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đầu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vào</a:t>
            </a:r>
            <a:r>
              <a:rPr lang="en-US" altLang="ko-KR" sz="2300" i="1" dirty="0">
                <a:ea typeface="Gulim" pitchFamily="34" charset="-127"/>
              </a:rPr>
              <a:t>:</a:t>
            </a: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ko-KR" sz="2300" i="1" dirty="0">
                <a:ea typeface="Gulim" pitchFamily="34" charset="-127"/>
              </a:rPr>
              <a:t>	</a:t>
            </a:r>
            <a:r>
              <a:rPr lang="en-US" altLang="ko-KR" sz="2300" i="1" dirty="0" err="1">
                <a:ea typeface="Gulim" pitchFamily="34" charset="-127"/>
              </a:rPr>
              <a:t>Truyền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vào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các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giá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trị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cụ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thể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và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kiểu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dữ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liệu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tương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ứng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với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kiểu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dữ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liệu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tham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số</a:t>
            </a:r>
            <a:endParaRPr lang="en-US" altLang="ko-KR" sz="2300" i="1" dirty="0">
              <a:ea typeface="Gulim" pitchFamily="34" charset="-127"/>
            </a:endParaRP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ko-KR" sz="2300" i="1" dirty="0">
                <a:ea typeface="Gulim" pitchFamily="34" charset="-127"/>
              </a:rPr>
              <a:t>- </a:t>
            </a:r>
            <a:r>
              <a:rPr lang="en-US" altLang="ko-KR" sz="2300" i="1" dirty="0" err="1">
                <a:ea typeface="Gulim" pitchFamily="34" charset="-127"/>
              </a:rPr>
              <a:t>Cách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gọi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thủ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tục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mà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có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tham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số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đầu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ra</a:t>
            </a:r>
            <a:r>
              <a:rPr lang="en-US" altLang="ko-KR" sz="2300" i="1" dirty="0">
                <a:ea typeface="Gulim" pitchFamily="34" charset="-127"/>
              </a:rPr>
              <a:t>:</a:t>
            </a: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ko-KR" sz="2300" i="1" dirty="0">
                <a:ea typeface="Gulim" pitchFamily="34" charset="-127"/>
              </a:rPr>
              <a:t>	b1: </a:t>
            </a:r>
            <a:r>
              <a:rPr lang="en-US" altLang="ko-KR" sz="2300" i="1" dirty="0" err="1">
                <a:ea typeface="Gulim" pitchFamily="34" charset="-127"/>
              </a:rPr>
              <a:t>khai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báo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biến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có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kieudulieu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giống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với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kieudulieu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của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tham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số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đầu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ra</a:t>
            </a:r>
            <a:endParaRPr lang="en-US" altLang="ko-KR" sz="2300" i="1" dirty="0">
              <a:ea typeface="Gulim" pitchFamily="34" charset="-127"/>
            </a:endParaRP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ko-KR" sz="2300" i="1" dirty="0">
                <a:ea typeface="Gulim" pitchFamily="34" charset="-127"/>
              </a:rPr>
              <a:t>	b2: </a:t>
            </a:r>
            <a:r>
              <a:rPr lang="en-US" altLang="ko-KR" sz="2300" i="1" dirty="0" err="1">
                <a:ea typeface="Gulim" pitchFamily="34" charset="-127"/>
              </a:rPr>
              <a:t>thực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thi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thủ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tục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bằng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cú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pháp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lệnh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sau</a:t>
            </a:r>
            <a:r>
              <a:rPr lang="en-US" altLang="ko-KR" sz="2300" i="1" dirty="0">
                <a:ea typeface="Gulim" pitchFamily="34" charset="-127"/>
              </a:rPr>
              <a:t>: Exec </a:t>
            </a:r>
            <a:r>
              <a:rPr lang="en-US" altLang="ko-KR" sz="2300" i="1" dirty="0" err="1">
                <a:ea typeface="Gulim" pitchFamily="34" charset="-127"/>
              </a:rPr>
              <a:t>tenthutuc</a:t>
            </a:r>
            <a:r>
              <a:rPr lang="en-US" altLang="ko-KR" sz="2300" i="1" dirty="0">
                <a:ea typeface="Gulim" pitchFamily="34" charset="-127"/>
              </a:rPr>
              <a:t> @</a:t>
            </a:r>
            <a:r>
              <a:rPr lang="en-US" altLang="ko-KR" sz="2300" i="1" dirty="0" err="1">
                <a:ea typeface="Gulim" pitchFamily="34" charset="-127"/>
              </a:rPr>
              <a:t>bien</a:t>
            </a:r>
            <a:r>
              <a:rPr lang="en-US" altLang="ko-KR" sz="2300" i="1" dirty="0">
                <a:ea typeface="Gulim" pitchFamily="34" charset="-127"/>
              </a:rPr>
              <a:t> output</a:t>
            </a:r>
          </a:p>
          <a:p>
            <a:pPr marL="223838" indent="-223838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ko-KR" sz="2300" i="1" dirty="0">
                <a:ea typeface="Gulim" pitchFamily="34" charset="-127"/>
              </a:rPr>
              <a:t>	(b3: </a:t>
            </a:r>
            <a:r>
              <a:rPr lang="en-US" altLang="ko-KR" sz="2300" i="1" dirty="0" err="1">
                <a:ea typeface="Gulim" pitchFamily="34" charset="-127"/>
              </a:rPr>
              <a:t>hiển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thị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giá</a:t>
            </a:r>
            <a:r>
              <a:rPr lang="en-US" altLang="ko-KR" sz="2300" i="1" dirty="0">
                <a:ea typeface="Gulim" pitchFamily="34" charset="-127"/>
              </a:rPr>
              <a:t> </a:t>
            </a:r>
            <a:r>
              <a:rPr lang="en-US" altLang="ko-KR" sz="2300" i="1" dirty="0" err="1">
                <a:ea typeface="Gulim" pitchFamily="34" charset="-127"/>
              </a:rPr>
              <a:t>trị</a:t>
            </a:r>
            <a:r>
              <a:rPr lang="en-US" altLang="ko-KR" sz="2300" i="1" dirty="0">
                <a:ea typeface="Gulim" pitchFamily="34" charset="-127"/>
              </a:rPr>
              <a:t>: print @bien hay select @bien)</a:t>
            </a:r>
            <a:endParaRPr lang="en-US" altLang="ko-KR" sz="3800" i="1" dirty="0">
              <a:ea typeface="Gulim" pitchFamily="34" charset="-12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u="heavy" dirty="0" err="1"/>
              <a:t>Thay</a:t>
            </a:r>
            <a:r>
              <a:rPr lang="en-US" u="heavy" dirty="0"/>
              <a:t> </a:t>
            </a:r>
            <a:r>
              <a:rPr lang="en-US" u="heavy" dirty="0" err="1"/>
              <a:t>đổi</a:t>
            </a:r>
            <a:r>
              <a:rPr lang="en-US" u="heavy" dirty="0"/>
              <a:t> </a:t>
            </a:r>
            <a:r>
              <a:rPr lang="en-US" u="heavy" dirty="0" err="1"/>
              <a:t>thủ</a:t>
            </a:r>
            <a:r>
              <a:rPr lang="en-US" u="heavy" dirty="0"/>
              <a:t>  </a:t>
            </a:r>
            <a:r>
              <a:rPr lang="en-US" u="heavy" dirty="0" err="1"/>
              <a:t>tục</a:t>
            </a:r>
            <a:endParaRPr lang="en-US" dirty="0"/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.VnTimeH" pitchFamily="34" charset="0"/>
              </a:rPr>
              <a:t>Alter proc[</a:t>
            </a:r>
            <a:r>
              <a:rPr lang="en-US" dirty="0" err="1">
                <a:latin typeface=".VnTimeH" pitchFamily="34" charset="0"/>
              </a:rPr>
              <a:t>edure</a:t>
            </a:r>
            <a:r>
              <a:rPr lang="en-US" dirty="0">
                <a:latin typeface=".VnTimeH" pitchFamily="34" charset="0"/>
              </a:rPr>
              <a:t>] </a:t>
            </a:r>
            <a:r>
              <a:rPr lang="en-US" dirty="0" err="1"/>
              <a:t>tên_thủ_tục</a:t>
            </a:r>
            <a:endParaRPr lang="en-US" dirty="0"/>
          </a:p>
          <a:p>
            <a:pPr>
              <a:buFont typeface="Wingdings" pitchFamily="2" charset="2"/>
              <a:buChar char="q"/>
              <a:defRPr/>
            </a:pPr>
            <a:r>
              <a:rPr lang="en-US" u="heavy" dirty="0"/>
              <a:t> </a:t>
            </a:r>
            <a:r>
              <a:rPr lang="en-US" u="heavy" dirty="0" err="1"/>
              <a:t>Xóa</a:t>
            </a:r>
            <a:r>
              <a:rPr lang="en-US" u="heavy" dirty="0"/>
              <a:t> </a:t>
            </a:r>
            <a:r>
              <a:rPr lang="en-US" u="heavy" dirty="0" err="1"/>
              <a:t>thủ</a:t>
            </a:r>
            <a:r>
              <a:rPr lang="en-US" u="heavy" dirty="0"/>
              <a:t>  </a:t>
            </a:r>
            <a:r>
              <a:rPr lang="en-US" u="heavy" dirty="0" err="1"/>
              <a:t>tục</a:t>
            </a:r>
            <a:endParaRPr lang="en-US" dirty="0"/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.VnTimeH" pitchFamily="34" charset="0"/>
              </a:rPr>
              <a:t>Drop proc[</a:t>
            </a:r>
            <a:r>
              <a:rPr lang="en-US" dirty="0" err="1">
                <a:latin typeface=".VnTimeH" pitchFamily="34" charset="0"/>
              </a:rPr>
              <a:t>edure</a:t>
            </a:r>
            <a:r>
              <a:rPr lang="en-US" dirty="0">
                <a:latin typeface=".VnTimeH" pitchFamily="34" charset="0"/>
              </a:rPr>
              <a:t>] </a:t>
            </a:r>
            <a:r>
              <a:rPr lang="en-US" dirty="0" err="1"/>
              <a:t>tên_thủ_tục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altLang="en-US" b="1" dirty="0" err="1">
                <a:latin typeface="Times New Roman" pitchFamily="18" charset="0"/>
              </a:rPr>
              <a:t>Các</a:t>
            </a: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</a:rPr>
              <a:t>thông</a:t>
            </a: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</a:rPr>
              <a:t>báo</a:t>
            </a: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</a:rPr>
              <a:t>lỗi</a:t>
            </a:r>
            <a:endParaRPr lang="en-US" altLang="en-US" b="1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dirty="0" err="1">
                <a:latin typeface="Times New Roman" pitchFamily="18" charset="0"/>
              </a:rPr>
              <a:t>Trả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về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mã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hoặc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lệnh</a:t>
            </a:r>
            <a:r>
              <a:rPr lang="en-US" altLang="en-US" dirty="0">
                <a:latin typeface="Times New Roman" pitchFamily="18" charset="0"/>
              </a:rPr>
              <a:t> RAISERROR/THROW </a:t>
            </a:r>
            <a:r>
              <a:rPr lang="en-US" altLang="en-US" dirty="0" err="1">
                <a:latin typeface="Times New Roman" pitchFamily="18" charset="0"/>
              </a:rPr>
              <a:t>có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thể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được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dùng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để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đưa</a:t>
            </a:r>
            <a:r>
              <a:rPr lang="en-US" altLang="en-US" dirty="0">
                <a:latin typeface="Times New Roman" pitchFamily="18" charset="0"/>
              </a:rPr>
              <a:t> ra </a:t>
            </a:r>
            <a:r>
              <a:rPr lang="en-US" altLang="en-US" dirty="0" err="1">
                <a:latin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lỗi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của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người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dùng</a:t>
            </a:r>
            <a:endParaRPr lang="en-US" altLang="en-US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dirty="0" err="1">
                <a:latin typeface="Times New Roman" pitchFamily="18" charset="0"/>
              </a:rPr>
              <a:t>Trả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về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mã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trong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thủ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tục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lưu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trữ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là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giá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trị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</a:rPr>
              <a:t>nguyên</a:t>
            </a:r>
            <a:endParaRPr lang="en-US" altLang="en-US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dirty="0" err="1">
                <a:latin typeface="Times New Roman" pitchFamily="18" charset="0"/>
              </a:rPr>
              <a:t>Lệnh</a:t>
            </a:r>
            <a:r>
              <a:rPr lang="en-GB" altLang="en-US" dirty="0">
                <a:latin typeface="Times New Roman" pitchFamily="18" charset="0"/>
              </a:rPr>
              <a:t> RAISERROR </a:t>
            </a:r>
            <a:r>
              <a:rPr lang="en-GB" altLang="en-US" dirty="0" err="1">
                <a:latin typeface="Times New Roman" pitchFamily="18" charset="0"/>
              </a:rPr>
              <a:t>ghi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các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lỗi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và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gán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các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cấp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độ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nghiêm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trọng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của</a:t>
            </a:r>
            <a:r>
              <a:rPr lang="en-GB" altLang="en-US" dirty="0">
                <a:latin typeface="Times New Roman" pitchFamily="18" charset="0"/>
              </a:rPr>
              <a:t> </a:t>
            </a:r>
            <a:r>
              <a:rPr lang="en-GB" altLang="en-US" dirty="0" err="1">
                <a:latin typeface="Times New Roman" pitchFamily="18" charset="0"/>
              </a:rPr>
              <a:t>lỗi</a:t>
            </a:r>
            <a:endParaRPr lang="en-GB" altLang="en-US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72F96B55-4033-4E3F-A871-0786B2238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ED5795A2-E908-4319-A5CA-7A1CA8BD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D38D6E31-6AC3-479B-BC36-221CA6F8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101186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  SP_SV_101186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S.*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LOP L LEFT JOIN SINHVIEN S ON 	L.MALOP=S.MALOP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L.MALOP= ‘101186’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536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19299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xmlns="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Thủ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tục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lưu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trữ</a:t>
              </a:r>
              <a:endParaRPr lang="en-US" alt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xmlns="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xmlns="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xmlns="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</p:grp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xmlns="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5255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xmlns="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Mục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tiêu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xmlns="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xmlns="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xmlns="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xmlns="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xmlns="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xmlns="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05098"/>
            <a:ext cx="7543800" cy="548407"/>
            <a:chOff x="762000" y="1905000"/>
            <a:chExt cx="7543800" cy="547530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xmlns="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9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xmlns="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xmlns="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xmlns="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xmlns="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xmlns="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xmlns="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47222"/>
            <a:ext cx="7696200" cy="1119928"/>
            <a:chOff x="762000" y="1262352"/>
            <a:chExt cx="7696200" cy="1118136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Trắc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nghiệm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kiến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thức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xmlns="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xmlns="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xmlns="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1262352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Hàm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do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người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dùng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định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nghĩa</a:t>
              </a:r>
              <a:endParaRPr lang="en-US" alt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xmlns="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767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xmlns="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xmlns="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xmlns="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xmlns="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xmlns="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7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A2B0814-DFD1-45DA-87D3-E7366164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EXEC SP_SV_101186</a:t>
            </a:r>
          </a:p>
          <a:p>
            <a:pPr marL="0" indent="0">
              <a:buNone/>
            </a:pPr>
            <a:r>
              <a:rPr lang="en-US" dirty="0" err="1"/>
              <a:t>Hoặc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SP_SV_101186</a:t>
            </a:r>
          </a:p>
          <a:p>
            <a:pPr marL="0" indent="0">
              <a:buNone/>
            </a:pPr>
            <a:r>
              <a:rPr lang="en-US" dirty="0"/>
              <a:t>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101186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23390BB-1F6E-410E-988D-58EB55EA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F52D6C-5164-4DE6-86DA-196263CC2F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15D12-27CE-4DC0-BF96-876FEACFA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D5F71-4007-42E4-AD9F-3339B6B2B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D38D6E31-6AC3-479B-BC36-221CA6F8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SP_diemSV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CHAR(10)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S.MASV,  HOTEN, GIOITINH, NGAYSINH, QUEQUAN, DIEML1,           	DIEML2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SINHVIEN S LEFT JOIN BANGDIEM D ON 	S.MASV=D.MASV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S. MASV=@MASV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499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A2B0814-DFD1-45DA-87D3-E7366164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SP_diemSV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‘SV01’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‘SV01’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23390BB-1F6E-410E-988D-58EB55EA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F52D6C-5164-4DE6-86DA-196263CC2F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15D12-27CE-4DC0-BF96-876FEACFA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D5F71-4007-42E4-AD9F-3339B6B2B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C8D272B-5C62-408B-82ED-111298C0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VD3: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  SP_SV_101186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CHAR(10) = ‘101186’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S.*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LOP L LEFT JOIN SINHVIEN S ON 	L.MALOP=S.MALOP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L.MALOP= @MALOP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 SP_SV_101186/ SP_SV_101186 ‘101187’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3C872A8-44CB-4577-9E51-699F9292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3A762D-7BFC-49E3-ABC1-29FFE43D73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85CD71-1C93-4D93-9345-FDB20014B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E36B07-32D9-4CE9-B0FE-1461D6668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CA1FA889-B298-4C05-8B4F-3CF151DE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69A385B-46C2-41BB-AAA8-D6A82F9F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/>
              <a:t>Ví</a:t>
            </a:r>
            <a:r>
              <a:rPr lang="en-US" sz="7200" dirty="0"/>
              <a:t> </a:t>
            </a:r>
            <a:r>
              <a:rPr lang="en-US" sz="7200" dirty="0" err="1"/>
              <a:t>dụ</a:t>
            </a:r>
            <a:r>
              <a:rPr lang="en-US" sz="7200" dirty="0"/>
              <a:t> 4: </a:t>
            </a:r>
            <a:r>
              <a:rPr lang="en-US" sz="7200" dirty="0" err="1"/>
              <a:t>Tính</a:t>
            </a:r>
            <a:r>
              <a:rPr lang="en-US" sz="7200" dirty="0"/>
              <a:t> </a:t>
            </a:r>
            <a:r>
              <a:rPr lang="en-US" sz="7200" dirty="0" err="1"/>
              <a:t>tổng</a:t>
            </a:r>
            <a:r>
              <a:rPr lang="en-US" sz="7200" dirty="0"/>
              <a:t> </a:t>
            </a:r>
            <a:r>
              <a:rPr lang="en-US" sz="7200" dirty="0" err="1"/>
              <a:t>của</a:t>
            </a:r>
            <a:r>
              <a:rPr lang="en-US" sz="7200" dirty="0"/>
              <a:t> 2 </a:t>
            </a:r>
            <a:r>
              <a:rPr lang="en-US" sz="7200" dirty="0" err="1"/>
              <a:t>số</a:t>
            </a:r>
            <a:r>
              <a:rPr lang="en-US" sz="7200" dirty="0"/>
              <a:t> </a:t>
            </a:r>
            <a:r>
              <a:rPr lang="en-US" sz="7200" dirty="0" err="1"/>
              <a:t>nguyên</a:t>
            </a:r>
            <a:endParaRPr lang="en-US" sz="7200" dirty="0"/>
          </a:p>
          <a:p>
            <a:pPr marL="0" indent="0">
              <a:buNone/>
            </a:pPr>
            <a:r>
              <a:rPr lang="en-US" sz="7600" dirty="0"/>
              <a:t>CREATE PROC Tong2so_Out</a:t>
            </a:r>
          </a:p>
          <a:p>
            <a:pPr marL="0" indent="0">
              <a:buNone/>
            </a:pPr>
            <a:r>
              <a:rPr lang="en-US" sz="7600" dirty="0"/>
              <a:t>@a int,</a:t>
            </a:r>
          </a:p>
          <a:p>
            <a:pPr marL="0" indent="0">
              <a:buNone/>
            </a:pPr>
            <a:r>
              <a:rPr lang="en-US" sz="7600" dirty="0"/>
              <a:t>@b int,</a:t>
            </a:r>
          </a:p>
          <a:p>
            <a:pPr marL="0" indent="0">
              <a:buNone/>
            </a:pPr>
            <a:r>
              <a:rPr lang="en-US" sz="7600" dirty="0"/>
              <a:t>@c int OUTPUT</a:t>
            </a:r>
          </a:p>
          <a:p>
            <a:pPr marL="0" indent="0">
              <a:buNone/>
            </a:pPr>
            <a:r>
              <a:rPr lang="en-US" sz="7600" dirty="0"/>
              <a:t>as</a:t>
            </a:r>
          </a:p>
          <a:p>
            <a:pPr marL="0" indent="0">
              <a:buNone/>
            </a:pPr>
            <a:r>
              <a:rPr lang="en-US" sz="7600"/>
              <a:t>IF </a:t>
            </a:r>
            <a:r>
              <a:rPr lang="en-US" sz="7600" smtClean="0"/>
              <a:t>(Isnumeric</a:t>
            </a:r>
            <a:r>
              <a:rPr lang="en-US" sz="7600" dirty="0"/>
              <a:t>(@a) =1 AND  </a:t>
            </a:r>
            <a:r>
              <a:rPr lang="en-US" sz="7600" dirty="0" err="1"/>
              <a:t>Isnumeric</a:t>
            </a:r>
            <a:r>
              <a:rPr lang="en-US" sz="7600" dirty="0"/>
              <a:t>(@b)=1)</a:t>
            </a:r>
          </a:p>
          <a:p>
            <a:pPr marL="0" indent="0">
              <a:buNone/>
            </a:pPr>
            <a:r>
              <a:rPr lang="en-US" sz="7600" dirty="0"/>
              <a:t>  BEGIN</a:t>
            </a:r>
          </a:p>
          <a:p>
            <a:pPr marL="301752" lvl="1" indent="0">
              <a:buNone/>
            </a:pPr>
            <a:r>
              <a:rPr lang="en-US" sz="7200" dirty="0"/>
              <a:t>select @c = @a + @b</a:t>
            </a:r>
          </a:p>
          <a:p>
            <a:pPr marL="301752" lvl="1" indent="0">
              <a:buNone/>
            </a:pPr>
            <a:r>
              <a:rPr lang="en-US" sz="7200" dirty="0"/>
              <a:t>print @c</a:t>
            </a:r>
          </a:p>
          <a:p>
            <a:pPr marL="0" indent="0">
              <a:buNone/>
            </a:pPr>
            <a:r>
              <a:rPr lang="en-US" sz="7600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C1EED0-A16A-4CC6-9A7E-30D6DF6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130C45-144F-40A6-BA10-F136C8B9A1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685EFA-1F4D-481D-A974-FA4C7F2A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F1EDAA-089A-41DE-89F2-A0D3C679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AB5025B-5C33-4A4B-A701-C788E228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declare @bien int</a:t>
            </a:r>
          </a:p>
          <a:p>
            <a:pPr marL="0" indent="0">
              <a:buNone/>
            </a:pPr>
            <a:r>
              <a:rPr lang="en-US" dirty="0"/>
              <a:t>exec Tong2so_Out 30,60, @bien 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4047197-CABA-458E-AA21-71B61607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606273-0C94-44E6-8AFD-7226FB9D16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7DF792-7D8A-41A2-9A71-2B6577BE2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1D0488-FA88-4179-A5D1-23946E579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4368BD-B041-4741-BAC7-F15E5E63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 (</a:t>
            </a:r>
            <a:r>
              <a:rPr lang="en-US" dirty="0" err="1">
                <a:solidFill>
                  <a:srgbClr val="FF0000"/>
                </a:solidFill>
              </a:rPr>
              <a:t>Viết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2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input/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input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output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CREATE PROC  </a:t>
            </a:r>
            <a:r>
              <a:rPr lang="en-US" sz="2000" dirty="0" err="1"/>
              <a:t>P_slsv_LOP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malop</a:t>
            </a:r>
            <a:r>
              <a:rPr lang="en-US" sz="2000" dirty="0"/>
              <a:t> char(10)</a:t>
            </a:r>
          </a:p>
          <a:p>
            <a:pPr marL="0" indent="0">
              <a:buNone/>
            </a:pPr>
            <a:r>
              <a:rPr lang="en-US" sz="2000" dirty="0"/>
              <a:t>as </a:t>
            </a:r>
          </a:p>
          <a:p>
            <a:pPr marL="301752" lvl="1" indent="0">
              <a:buNone/>
            </a:pPr>
            <a:r>
              <a:rPr lang="en-US" dirty="0"/>
              <a:t>BEGIN</a:t>
            </a:r>
          </a:p>
          <a:p>
            <a:pPr marL="530352" lvl="2" indent="0">
              <a:buNone/>
            </a:pPr>
            <a:r>
              <a:rPr lang="en-US" sz="2000" dirty="0"/>
              <a:t>DECLARE @</a:t>
            </a:r>
            <a:r>
              <a:rPr lang="en-US" sz="2000" dirty="0" err="1"/>
              <a:t>sl</a:t>
            </a:r>
            <a:r>
              <a:rPr lang="en-US" sz="2000" dirty="0"/>
              <a:t> int</a:t>
            </a:r>
          </a:p>
          <a:p>
            <a:pPr marL="530352" lvl="2" indent="0">
              <a:buNone/>
            </a:pPr>
            <a:r>
              <a:rPr lang="en-US" sz="2000" dirty="0"/>
              <a:t>SELECT @</a:t>
            </a:r>
            <a:r>
              <a:rPr lang="en-US" sz="2000" dirty="0" err="1"/>
              <a:t>sl</a:t>
            </a:r>
            <a:r>
              <a:rPr lang="en-US" sz="2000" dirty="0"/>
              <a:t>= COUNT (</a:t>
            </a:r>
            <a:r>
              <a:rPr lang="en-US" sz="2000" dirty="0" err="1"/>
              <a:t>masv</a:t>
            </a:r>
            <a:r>
              <a:rPr lang="en-US" sz="2000" dirty="0"/>
              <a:t>)</a:t>
            </a:r>
          </a:p>
          <a:p>
            <a:pPr marL="530352" lvl="2" indent="0">
              <a:buNone/>
            </a:pPr>
            <a:r>
              <a:rPr lang="en-US" sz="2000" dirty="0"/>
              <a:t>FROM  lop left join </a:t>
            </a:r>
            <a:r>
              <a:rPr lang="en-US" sz="2000" dirty="0" err="1"/>
              <a:t>sinhvien</a:t>
            </a:r>
            <a:r>
              <a:rPr lang="en-US" sz="2000" dirty="0"/>
              <a:t> on </a:t>
            </a:r>
            <a:r>
              <a:rPr lang="en-US" sz="2000" dirty="0" err="1"/>
              <a:t>lop.malop</a:t>
            </a:r>
            <a:r>
              <a:rPr lang="en-US" sz="2000" dirty="0"/>
              <a:t>=</a:t>
            </a:r>
            <a:r>
              <a:rPr lang="en-US" sz="2000" dirty="0" err="1"/>
              <a:t>sinhvien.malop</a:t>
            </a:r>
            <a:endParaRPr lang="en-US" sz="2000" dirty="0"/>
          </a:p>
          <a:p>
            <a:pPr marL="530352" lvl="2" indent="0">
              <a:buNone/>
            </a:pPr>
            <a:r>
              <a:rPr lang="en-US" sz="2000" dirty="0"/>
              <a:t>WHERE </a:t>
            </a:r>
            <a:r>
              <a:rPr lang="en-US" sz="2000" dirty="0" err="1"/>
              <a:t>lop.malop</a:t>
            </a:r>
            <a:r>
              <a:rPr lang="en-US" sz="2000" dirty="0"/>
              <a:t>=@</a:t>
            </a:r>
            <a:r>
              <a:rPr lang="en-US" sz="2000" dirty="0" err="1"/>
              <a:t>malop</a:t>
            </a:r>
            <a:endParaRPr lang="en-US" sz="2000" dirty="0"/>
          </a:p>
          <a:p>
            <a:pPr marL="530352" lvl="2" indent="0">
              <a:buNone/>
            </a:pPr>
            <a:r>
              <a:rPr lang="en-US" sz="2000" dirty="0"/>
              <a:t>PRINT 'lop '+cast(@</a:t>
            </a:r>
            <a:r>
              <a:rPr lang="en-US" sz="2000" dirty="0" err="1"/>
              <a:t>malop</a:t>
            </a:r>
            <a:r>
              <a:rPr lang="en-US" sz="2000" dirty="0"/>
              <a:t> as char(10))+'co: '+</a:t>
            </a:r>
          </a:p>
          <a:p>
            <a:pPr marL="530352" lvl="2" indent="0">
              <a:buNone/>
            </a:pPr>
            <a:r>
              <a:rPr lang="en-US" sz="2000" dirty="0"/>
              <a:t>cast (@</a:t>
            </a:r>
            <a:r>
              <a:rPr lang="en-US" sz="2000" dirty="0" err="1"/>
              <a:t>sl</a:t>
            </a:r>
            <a:r>
              <a:rPr lang="en-US" sz="2000" dirty="0"/>
              <a:t> as char (3))+'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vien</a:t>
            </a:r>
            <a:r>
              <a:rPr lang="en-US" sz="2000" dirty="0"/>
              <a:t>’</a:t>
            </a:r>
          </a:p>
          <a:p>
            <a:pPr marL="301752" lvl="1" indent="0">
              <a:buNone/>
            </a:pPr>
            <a:r>
              <a:rPr lang="en-US" dirty="0"/>
              <a:t>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6A83B22-95DF-4ADD-8DEA-1898DA00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BB6106-ED9C-4D45-9B81-7CADAE3958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772432-4537-44A6-A28F-ADE1156B3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0F469D-82E2-42E6-BB4A-69B9E6694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4952B29-368A-406F-85B7-C047EC2D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P_slsv_LOP</a:t>
            </a:r>
            <a:r>
              <a:rPr lang="en-US" dirty="0"/>
              <a:t> '101185'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D6E654B-FFB7-4858-A96D-63C2C95A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C7F9D3-AC5C-4F01-AC96-BBAC3BF1C5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745192-D483-4E95-8AE4-4A89A321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B122FF-8824-4C96-BE10-B600A13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 algn="just">
              <a:lnSpc>
                <a:spcPct val="150000"/>
              </a:lnSpc>
              <a:buNone/>
            </a:pPr>
            <a:r>
              <a:rPr lang="en-US" altLang="en-US" sz="2000" b="1" dirty="0" err="1">
                <a:solidFill>
                  <a:srgbClr val="FF0000"/>
                </a:solidFill>
              </a:rPr>
              <a:t>Ví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dụ</a:t>
            </a:r>
            <a:r>
              <a:rPr lang="en-US" altLang="en-US" sz="2000" b="1" dirty="0">
                <a:solidFill>
                  <a:srgbClr val="FF0000"/>
                </a:solidFill>
              </a:rPr>
              <a:t> 6: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Viết</a:t>
            </a:r>
            <a:r>
              <a:rPr lang="en-US" altLang="en-US" sz="2000" dirty="0">
                <a:solidFill>
                  <a:srgbClr val="FF0000"/>
                </a:solidFill>
              </a:rPr>
              <a:t> SP </a:t>
            </a:r>
            <a:r>
              <a:rPr lang="en-US" altLang="en-US" sz="2000" dirty="0" err="1">
                <a:solidFill>
                  <a:srgbClr val="FF0000"/>
                </a:solidFill>
              </a:rPr>
              <a:t>với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các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tham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số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đầu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vào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là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thông</a:t>
            </a:r>
            <a:r>
              <a:rPr lang="en-US" altLang="en-US" sz="2000" dirty="0">
                <a:solidFill>
                  <a:srgbClr val="FF0000"/>
                </a:solidFill>
              </a:rPr>
              <a:t> tin SV, SP </a:t>
            </a:r>
            <a:r>
              <a:rPr lang="en-US" altLang="en-US" sz="2000" dirty="0" err="1">
                <a:solidFill>
                  <a:srgbClr val="FF0000"/>
                </a:solidFill>
              </a:rPr>
              <a:t>này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cho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phép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nhập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thông</a:t>
            </a:r>
            <a:r>
              <a:rPr lang="en-US" altLang="en-US" sz="2000" dirty="0">
                <a:solidFill>
                  <a:srgbClr val="FF0000"/>
                </a:solidFill>
              </a:rPr>
              <a:t> tin </a:t>
            </a:r>
            <a:r>
              <a:rPr lang="en-US" altLang="en-US" sz="2000" dirty="0" err="1">
                <a:solidFill>
                  <a:srgbClr val="FF0000"/>
                </a:solidFill>
              </a:rPr>
              <a:t>của</a:t>
            </a:r>
            <a:r>
              <a:rPr lang="en-US" altLang="en-US" sz="2000" dirty="0">
                <a:solidFill>
                  <a:srgbClr val="FF0000"/>
                </a:solidFill>
              </a:rPr>
              <a:t> SV </a:t>
            </a:r>
            <a:r>
              <a:rPr lang="en-US" altLang="en-US" sz="2000" dirty="0" err="1">
                <a:solidFill>
                  <a:srgbClr val="FF0000"/>
                </a:solidFill>
              </a:rPr>
              <a:t>vào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bảng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sinhvien</a:t>
            </a:r>
            <a:r>
              <a:rPr lang="en-US" altLang="en-US" sz="2000" dirty="0">
                <a:solidFill>
                  <a:srgbClr val="FF0000"/>
                </a:solidFill>
              </a:rPr>
              <a:t> v</a:t>
            </a:r>
            <a:r>
              <a:rPr lang="vi-VN" altLang="en-US" sz="2000" dirty="0">
                <a:solidFill>
                  <a:srgbClr val="FF0000"/>
                </a:solidFill>
              </a:rPr>
              <a:t>ới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điều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kiện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mã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lớp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của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sinh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viên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phải</a:t>
            </a:r>
            <a:r>
              <a:rPr lang="en-US" altLang="en-US" sz="2000" dirty="0">
                <a:solidFill>
                  <a:srgbClr val="FF0000"/>
                </a:solidFill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</a:rPr>
              <a:t>tồn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tại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trong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bảng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lớp</a:t>
            </a:r>
            <a:r>
              <a:rPr lang="en-US" altLang="en-US" sz="2000" dirty="0">
                <a:solidFill>
                  <a:srgbClr val="FF0000"/>
                </a:solidFill>
              </a:rPr>
              <a:t>. </a:t>
            </a:r>
            <a:r>
              <a:rPr lang="en-US" altLang="en-US" sz="2000" dirty="0" err="1">
                <a:solidFill>
                  <a:srgbClr val="FF0000"/>
                </a:solidFill>
              </a:rPr>
              <a:t>Ngược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lại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đưa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ra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thông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báo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không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chèn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được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2" indent="0" algn="just">
              <a:spcBef>
                <a:spcPct val="0"/>
              </a:spcBef>
              <a:buNone/>
            </a:pPr>
            <a:r>
              <a:rPr lang="en-US" altLang="en-US" sz="8000" u="sng" dirty="0" err="1">
                <a:solidFill>
                  <a:srgbClr val="0000FF"/>
                </a:solidFill>
              </a:rPr>
              <a:t>Bài</a:t>
            </a:r>
            <a:r>
              <a:rPr lang="en-US" altLang="en-US" sz="8000" u="sng" dirty="0">
                <a:solidFill>
                  <a:srgbClr val="0000FF"/>
                </a:solidFill>
              </a:rPr>
              <a:t> </a:t>
            </a:r>
            <a:r>
              <a:rPr lang="en-US" altLang="en-US" sz="8000" u="sng" dirty="0" err="1">
                <a:solidFill>
                  <a:srgbClr val="0000FF"/>
                </a:solidFill>
              </a:rPr>
              <a:t>làm</a:t>
            </a:r>
            <a:r>
              <a:rPr lang="en-US" altLang="en-US" sz="8000" u="sng" dirty="0">
                <a:solidFill>
                  <a:srgbClr val="0000FF"/>
                </a:solidFill>
              </a:rPr>
              <a:t>: </a:t>
            </a:r>
            <a:r>
              <a:rPr lang="en-US" altLang="en-US" sz="8000" dirty="0">
                <a:solidFill>
                  <a:srgbClr val="0000FF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create proc </a:t>
            </a:r>
            <a:r>
              <a:rPr lang="en-US" sz="8000" dirty="0" err="1"/>
              <a:t>SP_InSertSV</a:t>
            </a:r>
            <a:r>
              <a:rPr lang="en-US" sz="80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 @MALOP CHAR(10),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 @</a:t>
            </a:r>
            <a:r>
              <a:rPr lang="en-US" sz="8000" dirty="0" err="1"/>
              <a:t>Masv</a:t>
            </a:r>
            <a:r>
              <a:rPr lang="en-US" sz="8000" dirty="0"/>
              <a:t> char(10),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 @</a:t>
            </a:r>
            <a:r>
              <a:rPr lang="en-US" sz="8000" dirty="0" err="1"/>
              <a:t>Hoten</a:t>
            </a:r>
            <a:r>
              <a:rPr lang="en-US" sz="8000" dirty="0"/>
              <a:t> </a:t>
            </a:r>
            <a:r>
              <a:rPr lang="en-US" sz="8000" dirty="0" err="1"/>
              <a:t>nvarchar</a:t>
            </a:r>
            <a:r>
              <a:rPr lang="en-US" sz="8000" dirty="0"/>
              <a:t>(30),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 @GT </a:t>
            </a:r>
            <a:r>
              <a:rPr lang="en-US" sz="8000" dirty="0" err="1"/>
              <a:t>NVARchar</a:t>
            </a:r>
            <a:r>
              <a:rPr lang="en-US" sz="8000" dirty="0"/>
              <a:t>(3),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@NS DATETIME,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 @QQ </a:t>
            </a:r>
            <a:r>
              <a:rPr lang="en-US" sz="8000" dirty="0" err="1"/>
              <a:t>nvarchar</a:t>
            </a:r>
            <a:r>
              <a:rPr lang="en-US" sz="8000" dirty="0"/>
              <a:t>(40)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if(exists (select </a:t>
            </a:r>
            <a:r>
              <a:rPr lang="en-US" sz="8000" dirty="0" err="1"/>
              <a:t>Malop</a:t>
            </a:r>
            <a:r>
              <a:rPr lang="en-US" sz="8000" dirty="0"/>
              <a:t> from lop where </a:t>
            </a:r>
            <a:r>
              <a:rPr lang="en-US" sz="8000" dirty="0" err="1"/>
              <a:t>malop</a:t>
            </a:r>
            <a:r>
              <a:rPr lang="en-US" sz="8000" dirty="0"/>
              <a:t> =@</a:t>
            </a:r>
            <a:r>
              <a:rPr lang="en-US" sz="8000" dirty="0" err="1"/>
              <a:t>malop</a:t>
            </a:r>
            <a:r>
              <a:rPr lang="en-US" sz="8000" dirty="0"/>
              <a:t>))</a:t>
            </a:r>
          </a:p>
          <a:p>
            <a:pPr marL="301752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7600" dirty="0"/>
              <a:t>insert into </a:t>
            </a:r>
            <a:r>
              <a:rPr lang="en-US" sz="7600" dirty="0" err="1"/>
              <a:t>sinhvien</a:t>
            </a:r>
            <a:r>
              <a:rPr lang="en-US" sz="7600" dirty="0"/>
              <a:t> (</a:t>
            </a:r>
            <a:r>
              <a:rPr lang="en-US" sz="7600" dirty="0" err="1"/>
              <a:t>malop</a:t>
            </a:r>
            <a:r>
              <a:rPr lang="en-US" sz="7600" dirty="0"/>
              <a:t>, </a:t>
            </a:r>
            <a:r>
              <a:rPr lang="en-US" sz="7600" dirty="0" err="1"/>
              <a:t>masv</a:t>
            </a:r>
            <a:r>
              <a:rPr lang="en-US" sz="7600" dirty="0"/>
              <a:t>, </a:t>
            </a:r>
            <a:r>
              <a:rPr lang="en-US" sz="7600" dirty="0" err="1"/>
              <a:t>hoten</a:t>
            </a:r>
            <a:r>
              <a:rPr lang="en-US" sz="7600" dirty="0"/>
              <a:t>, </a:t>
            </a:r>
            <a:r>
              <a:rPr lang="en-US" sz="7600" dirty="0" err="1"/>
              <a:t>ngaysinh</a:t>
            </a:r>
            <a:r>
              <a:rPr lang="en-US" sz="7600" dirty="0"/>
              <a:t>, </a:t>
            </a:r>
            <a:r>
              <a:rPr lang="en-US" sz="7600" dirty="0" err="1"/>
              <a:t>gioitinh</a:t>
            </a:r>
            <a:r>
              <a:rPr lang="en-US" sz="7600" dirty="0"/>
              <a:t>, </a:t>
            </a:r>
            <a:r>
              <a:rPr lang="en-US" sz="7600" dirty="0" err="1"/>
              <a:t>quequan</a:t>
            </a:r>
            <a:r>
              <a:rPr lang="en-US" sz="7600" dirty="0"/>
              <a:t>) </a:t>
            </a:r>
          </a:p>
          <a:p>
            <a:pPr marL="301752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7600" dirty="0"/>
              <a:t> values (@</a:t>
            </a:r>
            <a:r>
              <a:rPr lang="en-US" sz="7600" dirty="0" err="1"/>
              <a:t>malop</a:t>
            </a:r>
            <a:r>
              <a:rPr lang="en-US" sz="7600" dirty="0"/>
              <a:t>, @</a:t>
            </a:r>
            <a:r>
              <a:rPr lang="en-US" sz="7600" dirty="0" err="1"/>
              <a:t>masv</a:t>
            </a:r>
            <a:r>
              <a:rPr lang="en-US" sz="7600" dirty="0"/>
              <a:t>, @</a:t>
            </a:r>
            <a:r>
              <a:rPr lang="en-US" sz="7600" dirty="0" err="1"/>
              <a:t>hoten</a:t>
            </a:r>
            <a:r>
              <a:rPr lang="en-US" sz="7600" dirty="0"/>
              <a:t>,@</a:t>
            </a:r>
            <a:r>
              <a:rPr lang="en-US" sz="7600" dirty="0" err="1"/>
              <a:t>ns,@GT</a:t>
            </a:r>
            <a:r>
              <a:rPr lang="en-US" sz="7600" dirty="0"/>
              <a:t>,  @</a:t>
            </a:r>
            <a:r>
              <a:rPr lang="en-US" sz="7600" dirty="0" err="1"/>
              <a:t>qq</a:t>
            </a:r>
            <a:r>
              <a:rPr lang="en-US" sz="7600" dirty="0"/>
              <a:t>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print  '</a:t>
            </a:r>
            <a:r>
              <a:rPr lang="en-US" sz="8000" dirty="0" err="1"/>
              <a:t>Khong</a:t>
            </a:r>
            <a:r>
              <a:rPr lang="en-US" sz="8000" dirty="0"/>
              <a:t> </a:t>
            </a:r>
            <a:r>
              <a:rPr lang="en-US" sz="8000" dirty="0" err="1"/>
              <a:t>nhap</a:t>
            </a:r>
            <a:r>
              <a:rPr lang="en-US" sz="8000" dirty="0"/>
              <a:t> </a:t>
            </a:r>
            <a:r>
              <a:rPr lang="en-US" sz="8000" dirty="0" err="1"/>
              <a:t>duoc</a:t>
            </a:r>
            <a:r>
              <a:rPr lang="en-US" sz="8000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dirty="0" err="1">
                <a:latin typeface="Tomaho"/>
                <a:ea typeface="Gulim"/>
                <a:cs typeface="Times New Roman" panose="02020603050405020304" pitchFamily="18" charset="0"/>
              </a:rPr>
              <a:t>Trình</a:t>
            </a:r>
            <a:r>
              <a:rPr lang="en-US" altLang="ko-KR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Gulim"/>
                <a:cs typeface="Times New Roman" panose="02020603050405020304" pitchFamily="18" charset="0"/>
              </a:rPr>
              <a:t>bày</a:t>
            </a:r>
            <a:r>
              <a:rPr lang="en-US" altLang="ko-KR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Gulim"/>
                <a:cs typeface="Times New Roman" panose="02020603050405020304" pitchFamily="18" charset="0"/>
              </a:rPr>
              <a:t>được</a:t>
            </a:r>
            <a:r>
              <a:rPr lang="en-US" altLang="ko-KR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Gulim"/>
                <a:cs typeface="Times New Roman" panose="02020603050405020304" pitchFamily="18" charset="0"/>
              </a:rPr>
              <a:t>khái</a:t>
            </a:r>
            <a:r>
              <a:rPr lang="en-US" altLang="ko-KR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Gulim"/>
                <a:cs typeface="Times New Roman" panose="02020603050405020304" pitchFamily="18" charset="0"/>
              </a:rPr>
              <a:t>niệm</a:t>
            </a:r>
            <a:r>
              <a:rPr lang="en-US" altLang="ko-KR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Gulim"/>
                <a:cs typeface="Times New Roman" panose="02020603050405020304" pitchFamily="18" charset="0"/>
              </a:rPr>
              <a:t>về</a:t>
            </a:r>
            <a:r>
              <a:rPr lang="en-US" altLang="ko-KR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Gulim"/>
                <a:cs typeface="Times New Roman" panose="02020603050405020304" pitchFamily="18" charset="0"/>
              </a:rPr>
              <a:t>hàm</a:t>
            </a:r>
            <a:r>
              <a:rPr lang="en-US" altLang="ko-KR" dirty="0">
                <a:latin typeface="Tomaho"/>
                <a:ea typeface="Gulim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omaho"/>
                <a:ea typeface="Gulim"/>
                <a:cs typeface="Times New Roman" panose="02020603050405020304" pitchFamily="18" charset="0"/>
              </a:rPr>
              <a:t>thủ</a:t>
            </a:r>
            <a:r>
              <a:rPr lang="en-US" altLang="ko-KR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Gulim"/>
                <a:cs typeface="Times New Roman" panose="02020603050405020304" pitchFamily="18" charset="0"/>
              </a:rPr>
              <a:t>tục</a:t>
            </a:r>
            <a:r>
              <a:rPr lang="en-US" altLang="ko-KR" dirty="0">
                <a:latin typeface="Tomaho"/>
                <a:ea typeface="Gulim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smtClean="0">
                <a:latin typeface="Tomaho"/>
                <a:ea typeface="Batang"/>
                <a:cs typeface="Times New Roman" panose="02020603050405020304" pitchFamily="18" charset="0"/>
              </a:rPr>
              <a:t>Xây dựng 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đ</a:t>
            </a:r>
            <a:r>
              <a:rPr lang="vi-VN" altLang="ko-KR" dirty="0">
                <a:latin typeface="Tomaho"/>
                <a:ea typeface="Batang"/>
                <a:cs typeface="Times New Roman" panose="02020603050405020304" pitchFamily="18" charset="0"/>
              </a:rPr>
              <a:t>ược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các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loại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thủ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tục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do ng</a:t>
            </a:r>
            <a:r>
              <a:rPr lang="vi-VN" altLang="ko-KR" dirty="0">
                <a:latin typeface="Tomaho"/>
                <a:ea typeface="Batang"/>
                <a:cs typeface="Times New Roman" panose="02020603050405020304" pitchFamily="18" charset="0"/>
              </a:rPr>
              <a:t>ười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dùng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định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nghĩa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và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thực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thi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thủ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tục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>
                <a:latin typeface="Tomaho"/>
                <a:ea typeface="Batang"/>
                <a:cs typeface="Times New Roman" panose="02020603050405020304" pitchFamily="18" charset="0"/>
              </a:rPr>
              <a:t>Xây dựng 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đ</a:t>
            </a:r>
            <a:r>
              <a:rPr lang="vi-VN" altLang="ko-KR" dirty="0">
                <a:latin typeface="Tomaho"/>
                <a:ea typeface="Batang"/>
                <a:cs typeface="Times New Roman" panose="02020603050405020304" pitchFamily="18" charset="0"/>
              </a:rPr>
              <a:t>ược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hàm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và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sử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dụng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hàm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Thực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hiện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các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thao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tác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sửa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xóa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hàm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/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thủ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tục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Xem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nội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dung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thủ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tục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/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hàm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đã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tồn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tại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Vận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dụng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các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cấu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trúc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điều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khiển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các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câu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truy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vấn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để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viết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thủ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tục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/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hàm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đáp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ứng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thực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tế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Rèn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luyện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tư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duy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lập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trình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thủ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tục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và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hàm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omaho"/>
                <a:ea typeface="Batang"/>
                <a:cs typeface="Times New Roman" panose="02020603050405020304" pitchFamily="18" charset="0"/>
              </a:rPr>
              <a:t>trong</a:t>
            </a:r>
            <a:r>
              <a:rPr lang="en-US" altLang="ko-KR" dirty="0">
                <a:latin typeface="Tomaho"/>
                <a:ea typeface="Batang"/>
                <a:cs typeface="Times New Roman" panose="02020603050405020304" pitchFamily="18" charset="0"/>
              </a:rPr>
              <a:t> T- SQL.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8456DC4-8FDE-40F1-987B-F7FB4CF7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vi-VN" dirty="0"/>
              <a:t>EXEC SP_InSertSV  '101184', 'SV155', N'Việt Hưng', '1999-09-06', 1, N'Hải Dương’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SINHVIEN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189BE65-C972-4FB0-BB6D-6D21B9C1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6F6908-02E5-4175-AC16-35C7062E9F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FD3B5F-C515-4AAF-BE31-4C42C75A3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145257-AA3A-4607-BD91-2065D7CC4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92457AE-DCD3-4E4F-AE03-FC9F0EB8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quê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‘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!’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CD5BC22-4EF9-4E77-A1E3-179E07A9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7CB7E-E049-430A-AC43-72042DD98B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B575B9-22BE-44F9-9589-AF6F60C1A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46AAE-53FE-42D7-82E0-8BB19D2BC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19299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xmlns="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err="1">
                  <a:latin typeface="Tahoma" pitchFamily="34" charset="0"/>
                  <a:cs typeface="Tahoma" pitchFamily="34" charset="0"/>
                </a:rPr>
                <a:t>Thủ</a:t>
              </a:r>
              <a:r>
                <a:rPr lang="en-US" alt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latin typeface="Tahoma" pitchFamily="34" charset="0"/>
                  <a:cs typeface="Tahoma" pitchFamily="34" charset="0"/>
                </a:rPr>
                <a:t>tục</a:t>
              </a:r>
              <a:r>
                <a:rPr lang="en-US" alt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latin typeface="Tahoma" pitchFamily="34" charset="0"/>
                  <a:cs typeface="Tahoma" pitchFamily="34" charset="0"/>
                </a:rPr>
                <a:t>lưu</a:t>
              </a:r>
              <a:r>
                <a:rPr lang="en-US" alt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latin typeface="Tahoma" pitchFamily="34" charset="0"/>
                  <a:cs typeface="Tahoma" pitchFamily="34" charset="0"/>
                </a:rPr>
                <a:t>trữ</a:t>
              </a:r>
              <a:endParaRPr lang="en-US" alt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xmlns="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xmlns="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xmlns="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</p:grp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xmlns="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5255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xmlns="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Mục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tiêu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xmlns="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xmlns="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xmlns="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xmlns="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xmlns="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xmlns="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05098"/>
            <a:ext cx="7543800" cy="548407"/>
            <a:chOff x="762000" y="1905000"/>
            <a:chExt cx="7543800" cy="547530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xmlns="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9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xmlns="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xmlns="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xmlns="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xmlns="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xmlns="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xmlns="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47222"/>
            <a:ext cx="7696200" cy="1119928"/>
            <a:chOff x="762000" y="1262352"/>
            <a:chExt cx="7696200" cy="1118136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Trắc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nghiệm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kiến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thức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xmlns="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xmlns="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xmlns="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1262352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Hàm</a:t>
              </a:r>
              <a:r>
                <a:rPr lang="en-US" alt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do </a:t>
              </a:r>
              <a:r>
                <a:rPr lang="en-US" alt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người</a:t>
              </a:r>
              <a:r>
                <a:rPr lang="en-US" alt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dùng</a:t>
              </a:r>
              <a:r>
                <a:rPr lang="en-US" alt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định</a:t>
              </a:r>
              <a:r>
                <a:rPr lang="en-US" alt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nghĩa</a:t>
              </a:r>
              <a:endParaRPr lang="en-US" alt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xmlns="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767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xmlns="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xmlns="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xmlns="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xmlns="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xmlns="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8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Định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nghĩa</a:t>
            </a:r>
            <a:endParaRPr lang="en-US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Tomaho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Phân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loại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hàm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do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người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dùng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định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nghĩa</a:t>
            </a:r>
            <a:endParaRPr lang="en-US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Tomaho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Cách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viết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và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sử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dụng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omaho"/>
                <a:cs typeface="Times New Roman" pitchFamily="18" charset="0"/>
              </a:rPr>
              <a:t>hàm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omah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z="3600" dirty="0" err="1"/>
              <a:t>Phân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hàm</a:t>
            </a:r>
            <a:r>
              <a:rPr lang="en-US" altLang="en-US" sz="3600" dirty="0"/>
              <a:t> </a:t>
            </a:r>
            <a:endParaRPr lang="en-US" altLang="en-US" sz="3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hướng</a:t>
            </a:r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latin typeface="Times New Roman" pitchFamily="18" charset="0"/>
                <a:cs typeface="Times New Roman" pitchFamily="18" charset="0"/>
              </a:rPr>
              <a:t>bảng</a:t>
            </a:r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8305800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35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WITH SCHEMABINDING: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rằng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tất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cả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tượng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câu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tạo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hàm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xoá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hàm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đang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tồn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tại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endParaRPr lang="en-US" altLang="en-US" u="sng" dirty="0"/>
          </a:p>
          <a:p>
            <a:pPr>
              <a:buNone/>
            </a:pPr>
            <a:r>
              <a:rPr lang="en-US" altLang="en-US" u="sng" dirty="0" err="1"/>
              <a:t>Cú</a:t>
            </a:r>
            <a:r>
              <a:rPr lang="en-US" altLang="en-US" u="sng" dirty="0"/>
              <a:t> </a:t>
            </a:r>
            <a:r>
              <a:rPr lang="en-US" altLang="en-US" u="sng" dirty="0" err="1"/>
              <a:t>pháp</a:t>
            </a:r>
            <a:r>
              <a:rPr lang="en-US" altLang="en-US" u="sng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b="1" dirty="0"/>
              <a:t>CREATE </a:t>
            </a:r>
            <a:r>
              <a:rPr lang="en-US" altLang="en-US" b="1" dirty="0" smtClean="0"/>
              <a:t>FUNCTION </a:t>
            </a:r>
            <a:r>
              <a:rPr lang="en-US" altLang="en-US" b="1" dirty="0" err="1"/>
              <a:t>tên_hàm</a:t>
            </a:r>
            <a:r>
              <a:rPr lang="en-US" altLang="en-US" b="1" dirty="0"/>
              <a:t> ([</a:t>
            </a:r>
            <a:r>
              <a:rPr lang="en-US" altLang="en-US" b="1" dirty="0" err="1"/>
              <a:t>danh_sách_tham_số</a:t>
            </a:r>
            <a:r>
              <a:rPr lang="en-US" altLang="en-US" b="1" dirty="0"/>
              <a:t>]) RETURNS </a:t>
            </a:r>
            <a:r>
              <a:rPr lang="en-US" altLang="en-US" b="1" dirty="0" err="1"/>
              <a:t>kiểu_trả_về_của_hàm</a:t>
            </a:r>
            <a:endParaRPr lang="en-US" altLang="en-US" b="1" dirty="0"/>
          </a:p>
          <a:p>
            <a:pPr>
              <a:buNone/>
            </a:pPr>
            <a:r>
              <a:rPr lang="en-US" altLang="en-US" b="1" dirty="0"/>
              <a:t>AS </a:t>
            </a:r>
          </a:p>
          <a:p>
            <a:pPr>
              <a:buNone/>
            </a:pPr>
            <a:r>
              <a:rPr lang="en-US" altLang="en-US" b="1" dirty="0"/>
              <a:t>BEGIN</a:t>
            </a:r>
          </a:p>
          <a:p>
            <a:pPr>
              <a:buNone/>
            </a:pPr>
            <a:r>
              <a:rPr lang="en-US" altLang="en-US" b="1" dirty="0"/>
              <a:t>          </a:t>
            </a:r>
            <a:r>
              <a:rPr lang="en-US" altLang="en-US" b="1" dirty="0" err="1"/>
              <a:t>các_câu_lệnh_của_hàm</a:t>
            </a:r>
            <a:endParaRPr lang="en-US" altLang="en-US" b="1" dirty="0"/>
          </a:p>
          <a:p>
            <a:pPr>
              <a:buNone/>
            </a:pPr>
            <a:r>
              <a:rPr lang="en-US" altLang="en-US" b="1" dirty="0"/>
              <a:t>	      </a:t>
            </a:r>
            <a:r>
              <a:rPr lang="en-US" altLang="en-US" b="1" dirty="0">
                <a:latin typeface=".VnTimeH" pitchFamily="34" charset="0"/>
              </a:rPr>
              <a:t>return</a:t>
            </a:r>
            <a:r>
              <a:rPr lang="en-US" altLang="en-US" b="1" dirty="0"/>
              <a:t> </a:t>
            </a:r>
            <a:r>
              <a:rPr lang="en-US" altLang="en-US" b="1" dirty="0" err="1"/>
              <a:t>giá_trị</a:t>
            </a:r>
            <a:r>
              <a:rPr lang="en-US" altLang="en-US" b="1" dirty="0"/>
              <a:t> _</a:t>
            </a:r>
            <a:r>
              <a:rPr lang="en-US" altLang="en-US" b="1" dirty="0" err="1"/>
              <a:t>trả_về</a:t>
            </a:r>
            <a:endParaRPr lang="en-US" altLang="en-US" b="1" dirty="0"/>
          </a:p>
          <a:p>
            <a:pPr>
              <a:buNone/>
            </a:pPr>
            <a:r>
              <a:rPr lang="en-US" altLang="en-US" b="1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F9EEC16-896F-4B84-932B-90B4C0F2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 err="1">
                <a:solidFill>
                  <a:srgbClr val="FF0000"/>
                </a:solidFill>
              </a:rPr>
              <a:t>DBO</a:t>
            </a:r>
            <a:r>
              <a:rPr lang="en-US" dirty="0" err="1"/>
              <a:t>.Tênhàm</a:t>
            </a:r>
            <a:r>
              <a:rPr lang="en-US" dirty="0"/>
              <a:t> ([&lt;ds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&gt;])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8146480-4FDE-4F64-A996-1BC970E3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C63E7-F745-48B1-A8C3-F0A9AD9578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093AA9-B7DC-4FB3-B7FD-5BA0C1EE2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BE6D9-14C2-4C81-B141-65C3EE08E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19299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xmlns="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Thủ</a:t>
              </a:r>
              <a:r>
                <a:rPr lang="en-US" alt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tục</a:t>
              </a:r>
              <a:r>
                <a:rPr lang="en-US" alt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lưu</a:t>
              </a:r>
              <a:r>
                <a:rPr lang="en-US" alt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trữ</a:t>
              </a:r>
              <a:endParaRPr lang="en-US" alt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xmlns="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xmlns="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xmlns="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</p:grp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xmlns="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5255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xmlns="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Mục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tiêu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xmlns="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xmlns="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xmlns="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xmlns="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xmlns="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xmlns="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05098"/>
            <a:ext cx="7543800" cy="548407"/>
            <a:chOff x="762000" y="1905000"/>
            <a:chExt cx="7543800" cy="547530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xmlns="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9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xmlns="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xmlns="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xmlns="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xmlns="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xmlns="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xmlns="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47222"/>
            <a:ext cx="7696200" cy="1119928"/>
            <a:chOff x="762000" y="1262352"/>
            <a:chExt cx="7696200" cy="1118136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Trắc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nghiệm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kiến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thức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xmlns="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xmlns="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xmlns="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1262352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Hàm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do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người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dùng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định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nghĩa</a:t>
              </a:r>
              <a:endParaRPr lang="en-US" alt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xmlns="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767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xmlns="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xmlns="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xmlns="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xmlns="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xmlns="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7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41F65F2-4A91-4A8E-9B79-07D18021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.</a:t>
            </a:r>
          </a:p>
          <a:p>
            <a:r>
              <a:rPr lang="en-US" dirty="0"/>
              <a:t>BL: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ra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Datetime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DATEPART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ứ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F0ED9A6-F91C-4430-9AB0-B80F2ABB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18B217-5967-4A72-931F-7FAD389D72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681222-D78F-43CB-B978-81037B87F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3A33D1-F89F-40DC-8864-15B1B4DF5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41F65F2-4A91-4A8E-9B79-07D18021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36896"/>
            <a:ext cx="8991600" cy="561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CREATE FUNCTION </a:t>
            </a:r>
            <a:r>
              <a:rPr lang="en-US" sz="2000" dirty="0" err="1"/>
              <a:t>f_thu</a:t>
            </a:r>
            <a:r>
              <a:rPr lang="en-US" sz="2000" dirty="0"/>
              <a:t>(@</a:t>
            </a:r>
            <a:r>
              <a:rPr lang="en-US" sz="2000" dirty="0" err="1"/>
              <a:t>ngay</a:t>
            </a:r>
            <a:r>
              <a:rPr lang="en-US" sz="2000" dirty="0"/>
              <a:t> DATETIME) RETURNS NVARCHAR(10)</a:t>
            </a:r>
          </a:p>
          <a:p>
            <a:pPr marL="0" indent="0">
              <a:buNone/>
            </a:pPr>
            <a:r>
              <a:rPr lang="en-US" sz="1500" dirty="0"/>
              <a:t>AS BEGIN</a:t>
            </a:r>
          </a:p>
          <a:p>
            <a:pPr marL="0" indent="0">
              <a:buNone/>
            </a:pPr>
            <a:r>
              <a:rPr lang="en-US" sz="1500" dirty="0"/>
              <a:t>DECLARE @</a:t>
            </a:r>
            <a:r>
              <a:rPr lang="en-US" sz="1500" dirty="0" err="1"/>
              <a:t>st</a:t>
            </a:r>
            <a:r>
              <a:rPr lang="en-US" sz="1500" dirty="0"/>
              <a:t> NVARCHAR(10)</a:t>
            </a:r>
          </a:p>
          <a:p>
            <a:pPr marL="0" indent="0">
              <a:buNone/>
            </a:pPr>
            <a:r>
              <a:rPr lang="en-US" sz="1500" dirty="0"/>
              <a:t>SELECT @</a:t>
            </a:r>
            <a:r>
              <a:rPr lang="en-US" sz="1500" dirty="0" err="1"/>
              <a:t>st</a:t>
            </a:r>
            <a:r>
              <a:rPr lang="en-US" sz="1500" dirty="0"/>
              <a:t>= </a:t>
            </a:r>
          </a:p>
          <a:p>
            <a:pPr marL="0" indent="0">
              <a:buNone/>
            </a:pPr>
            <a:r>
              <a:rPr lang="en-US" sz="1500" dirty="0"/>
              <a:t>            CASE DATEPART(DW,@</a:t>
            </a:r>
            <a:r>
              <a:rPr lang="en-US" sz="1500" dirty="0" err="1"/>
              <a:t>ngay</a:t>
            </a:r>
            <a:r>
              <a:rPr lang="en-US" sz="1500" dirty="0"/>
              <a:t>) WHEN 1 THEN '</a:t>
            </a:r>
            <a:r>
              <a:rPr lang="en-US" sz="1500" dirty="0" err="1"/>
              <a:t>Chủ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' </a:t>
            </a:r>
          </a:p>
          <a:p>
            <a:pPr marL="1444752" lvl="4" indent="0">
              <a:buNone/>
            </a:pPr>
            <a:r>
              <a:rPr lang="en-US" sz="1500" dirty="0"/>
              <a:t>WHEN 2 THEN '</a:t>
            </a:r>
            <a:r>
              <a:rPr lang="en-US" sz="1500" dirty="0" err="1"/>
              <a:t>Thứ</a:t>
            </a:r>
            <a:r>
              <a:rPr lang="en-US" sz="1500" dirty="0"/>
              <a:t>  </a:t>
            </a:r>
            <a:r>
              <a:rPr lang="en-US" sz="1500" dirty="0" err="1"/>
              <a:t>hai</a:t>
            </a:r>
            <a:r>
              <a:rPr lang="en-US" sz="1500" dirty="0"/>
              <a:t>' </a:t>
            </a:r>
          </a:p>
          <a:p>
            <a:pPr marL="1444752" lvl="4" indent="0">
              <a:buNone/>
            </a:pPr>
            <a:r>
              <a:rPr lang="en-US" sz="1500" dirty="0"/>
              <a:t>WHEN 3 THEN '</a:t>
            </a:r>
            <a:r>
              <a:rPr lang="en-US" sz="1500" dirty="0" err="1"/>
              <a:t>Thứ</a:t>
            </a:r>
            <a:r>
              <a:rPr lang="en-US" sz="1500" dirty="0"/>
              <a:t>  </a:t>
            </a:r>
            <a:r>
              <a:rPr lang="en-US" sz="1500" dirty="0" err="1"/>
              <a:t>ba</a:t>
            </a:r>
            <a:r>
              <a:rPr lang="en-US" sz="1500" dirty="0"/>
              <a:t>' </a:t>
            </a:r>
          </a:p>
          <a:p>
            <a:pPr marL="1444752" lvl="4" indent="0">
              <a:buNone/>
            </a:pPr>
            <a:r>
              <a:rPr lang="en-US" sz="1500" dirty="0"/>
              <a:t>WHEN 4 THEN '</a:t>
            </a:r>
            <a:r>
              <a:rPr lang="en-US" sz="1500" dirty="0" err="1"/>
              <a:t>Thứ</a:t>
            </a:r>
            <a:r>
              <a:rPr lang="en-US" sz="1500" dirty="0"/>
              <a:t>  </a:t>
            </a:r>
            <a:r>
              <a:rPr lang="en-US" sz="1500" dirty="0" err="1"/>
              <a:t>tư</a:t>
            </a:r>
            <a:r>
              <a:rPr lang="en-US" sz="1500" dirty="0"/>
              <a:t>' </a:t>
            </a:r>
          </a:p>
          <a:p>
            <a:pPr marL="1444752" lvl="4" indent="0">
              <a:buNone/>
            </a:pPr>
            <a:r>
              <a:rPr lang="en-US" sz="1500" dirty="0"/>
              <a:t>WHEN 5 THEN '</a:t>
            </a:r>
            <a:r>
              <a:rPr lang="en-US" sz="1500" dirty="0" err="1"/>
              <a:t>Thứ</a:t>
            </a:r>
            <a:r>
              <a:rPr lang="en-US" sz="1500" dirty="0"/>
              <a:t>  </a:t>
            </a:r>
            <a:r>
              <a:rPr lang="en-US" sz="1500" dirty="0" err="1"/>
              <a:t>năm</a:t>
            </a:r>
            <a:r>
              <a:rPr lang="en-US" sz="1500" dirty="0"/>
              <a:t>' </a:t>
            </a:r>
          </a:p>
          <a:p>
            <a:pPr marL="1444752" lvl="4" indent="0">
              <a:buNone/>
            </a:pPr>
            <a:r>
              <a:rPr lang="en-US" sz="1500" dirty="0"/>
              <a:t>WHEN 6 THEN '</a:t>
            </a:r>
            <a:r>
              <a:rPr lang="en-US" sz="1500" dirty="0" err="1"/>
              <a:t>Thứ</a:t>
            </a:r>
            <a:r>
              <a:rPr lang="en-US" sz="1500" dirty="0"/>
              <a:t>  </a:t>
            </a:r>
            <a:r>
              <a:rPr lang="en-US" sz="1500" dirty="0" err="1"/>
              <a:t>sáu</a:t>
            </a:r>
            <a:r>
              <a:rPr lang="en-US" sz="1500" dirty="0"/>
              <a:t>’ </a:t>
            </a:r>
          </a:p>
          <a:p>
            <a:pPr marL="804672" lvl="3" indent="0">
              <a:buNone/>
            </a:pPr>
            <a:r>
              <a:rPr lang="en-US" sz="1500" dirty="0"/>
              <a:t>ELSE '</a:t>
            </a:r>
            <a:r>
              <a:rPr lang="en-US" sz="1500" dirty="0" err="1"/>
              <a:t>Thứ</a:t>
            </a:r>
            <a:r>
              <a:rPr lang="en-US" sz="1500" dirty="0"/>
              <a:t>  </a:t>
            </a:r>
            <a:r>
              <a:rPr lang="en-US" sz="1500" dirty="0" err="1"/>
              <a:t>bảy</a:t>
            </a:r>
            <a:r>
              <a:rPr lang="en-US" sz="1500" dirty="0"/>
              <a:t>'</a:t>
            </a:r>
          </a:p>
          <a:p>
            <a:pPr marL="0" indent="0">
              <a:buNone/>
            </a:pPr>
            <a:r>
              <a:rPr lang="en-US" sz="1500" dirty="0"/>
              <a:t>END</a:t>
            </a:r>
          </a:p>
          <a:p>
            <a:pPr marL="0" indent="0">
              <a:buNone/>
            </a:pPr>
            <a:r>
              <a:rPr lang="en-US" sz="1500" dirty="0"/>
              <a:t>RETURN @</a:t>
            </a:r>
            <a:r>
              <a:rPr lang="en-US" sz="1500" dirty="0" err="1"/>
              <a:t>st</a:t>
            </a:r>
            <a:r>
              <a:rPr lang="en-US" sz="1500" dirty="0"/>
              <a:t> –</a:t>
            </a:r>
            <a:r>
              <a:rPr lang="en-US" sz="1500" dirty="0" err="1"/>
              <a:t>giá</a:t>
            </a:r>
            <a:r>
              <a:rPr lang="en-US" sz="1500" dirty="0"/>
              <a:t> </a:t>
            </a:r>
            <a:r>
              <a:rPr lang="en-US" sz="1500" dirty="0" err="1"/>
              <a:t>trị</a:t>
            </a:r>
            <a:r>
              <a:rPr lang="en-US" sz="1500" dirty="0"/>
              <a:t> </a:t>
            </a:r>
            <a:r>
              <a:rPr lang="en-US" sz="1500" dirty="0" err="1"/>
              <a:t>trả</a:t>
            </a:r>
            <a:r>
              <a:rPr lang="en-US" sz="1500" dirty="0"/>
              <a:t>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F0ED9A6-F91C-4430-9AB0-B80F2ABB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18B217-5967-4A72-931F-7FAD389D72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681222-D78F-43CB-B978-81037B87F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3A33D1-F89F-40DC-8864-15B1B4DF5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41F65F2-4A91-4A8E-9B79-07D18021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--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DBO.F_THU(N'2020-03-20’)</a:t>
            </a:r>
          </a:p>
          <a:p>
            <a:pPr marL="0" indent="0">
              <a:buNone/>
            </a:pPr>
            <a:r>
              <a:rPr lang="en-US" dirty="0"/>
              <a:t>--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(t</a:t>
            </a:r>
            <a:r>
              <a:rPr lang="vi-VN" dirty="0"/>
              <a:t>ươ</a:t>
            </a:r>
            <a:r>
              <a:rPr lang="en-US" dirty="0"/>
              <a:t>ng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SELECT MASV, HOTEN, NGAYSINH, DBO.F_THU(NGAYSINH) AS THUSINH</a:t>
            </a:r>
          </a:p>
          <a:p>
            <a:pPr marL="0" indent="0">
              <a:buNone/>
            </a:pPr>
            <a:r>
              <a:rPr lang="en-US" dirty="0"/>
              <a:t>FROM SINHVIEN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F0ED9A6-F91C-4430-9AB0-B80F2ABB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18B217-5967-4A72-931F-7FAD389D72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681222-D78F-43CB-B978-81037B87F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3A33D1-F89F-40DC-8864-15B1B4DF5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41F65F2-4A91-4A8E-9B79-07D18021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600" dirty="0"/>
              <a:t>VD2: </a:t>
            </a:r>
            <a:r>
              <a:rPr lang="en-US" sz="4600" dirty="0" err="1"/>
              <a:t>Viết</a:t>
            </a:r>
            <a:r>
              <a:rPr lang="en-US" sz="4600" dirty="0"/>
              <a:t> </a:t>
            </a:r>
            <a:r>
              <a:rPr lang="en-US" sz="4600" dirty="0" err="1"/>
              <a:t>hàm</a:t>
            </a:r>
            <a:r>
              <a:rPr lang="en-US" sz="4600" dirty="0"/>
              <a:t> </a:t>
            </a:r>
            <a:r>
              <a:rPr lang="en-US" sz="4600" dirty="0" err="1"/>
              <a:t>lấy</a:t>
            </a:r>
            <a:r>
              <a:rPr lang="en-US" sz="4600" dirty="0"/>
              <a:t> </a:t>
            </a:r>
            <a:r>
              <a:rPr lang="en-US" sz="4600" dirty="0" err="1"/>
              <a:t>chuỗi</a:t>
            </a:r>
            <a:r>
              <a:rPr lang="en-US" sz="4600" dirty="0"/>
              <a:t> </a:t>
            </a:r>
            <a:r>
              <a:rPr lang="en-US" sz="4600" dirty="0" err="1"/>
              <a:t>Họ</a:t>
            </a:r>
            <a:r>
              <a:rPr lang="en-US" sz="4600" dirty="0"/>
              <a:t> </a:t>
            </a:r>
            <a:r>
              <a:rPr lang="en-US" sz="4600" dirty="0" err="1"/>
              <a:t>trong</a:t>
            </a:r>
            <a:r>
              <a:rPr lang="en-US" sz="4600" dirty="0"/>
              <a:t> </a:t>
            </a:r>
            <a:r>
              <a:rPr lang="en-US" sz="4600" dirty="0" err="1"/>
              <a:t>chuỗi</a:t>
            </a:r>
            <a:r>
              <a:rPr lang="en-US" sz="4600" dirty="0"/>
              <a:t> </a:t>
            </a:r>
            <a:r>
              <a:rPr lang="en-US" sz="4600" dirty="0" err="1"/>
              <a:t>Họ</a:t>
            </a:r>
            <a:r>
              <a:rPr lang="en-US" sz="4600" dirty="0"/>
              <a:t> </a:t>
            </a:r>
            <a:r>
              <a:rPr lang="en-US" sz="4600" dirty="0" err="1"/>
              <a:t>và</a:t>
            </a:r>
            <a:r>
              <a:rPr lang="en-US" sz="4600" dirty="0"/>
              <a:t> </a:t>
            </a:r>
            <a:r>
              <a:rPr lang="en-US" sz="4600" dirty="0" err="1"/>
              <a:t>tên</a:t>
            </a:r>
            <a:endParaRPr lang="en-US" sz="4600" dirty="0"/>
          </a:p>
          <a:p>
            <a:pPr marL="0" indent="0">
              <a:buNone/>
            </a:pPr>
            <a:r>
              <a:rPr lang="en-US" sz="5600" dirty="0"/>
              <a:t>CREATE FUNCTION F_TACHHO (@HOTEN  NVARCHAR(30))</a:t>
            </a:r>
          </a:p>
          <a:p>
            <a:pPr marL="0" indent="0">
              <a:buNone/>
            </a:pPr>
            <a:r>
              <a:rPr lang="en-US" sz="5600" dirty="0"/>
              <a:t>RETURNS NVARCHAR(20)</a:t>
            </a:r>
          </a:p>
          <a:p>
            <a:pPr marL="0" indent="0">
              <a:buNone/>
            </a:pPr>
            <a:r>
              <a:rPr lang="en-US" sz="5600" dirty="0"/>
              <a:t>AS</a:t>
            </a:r>
          </a:p>
          <a:p>
            <a:pPr marL="0" indent="0">
              <a:buNone/>
            </a:pPr>
            <a:r>
              <a:rPr lang="en-US" sz="5600" dirty="0"/>
              <a:t>BEGIN</a:t>
            </a:r>
          </a:p>
          <a:p>
            <a:pPr marL="301752" lvl="1" indent="0">
              <a:buNone/>
            </a:pPr>
            <a:r>
              <a:rPr lang="en-US" sz="5200" dirty="0"/>
              <a:t>DECLARE @K INT</a:t>
            </a:r>
          </a:p>
          <a:p>
            <a:pPr marL="301752" lvl="1" indent="0">
              <a:buNone/>
            </a:pPr>
            <a:r>
              <a:rPr lang="en-US" sz="5200" dirty="0"/>
              <a:t>DECLARE @HO NVARCHAR(20)</a:t>
            </a:r>
          </a:p>
          <a:p>
            <a:pPr marL="301752" lvl="1" indent="0">
              <a:buNone/>
            </a:pPr>
            <a:r>
              <a:rPr lang="da-DK" sz="5200" dirty="0"/>
              <a:t>SET @HOTEN=LTRIM(RTRIM(@HOTEN))</a:t>
            </a:r>
          </a:p>
          <a:p>
            <a:pPr marL="301752" lvl="1" indent="0">
              <a:buNone/>
            </a:pPr>
            <a:r>
              <a:rPr lang="en-US" sz="5200" dirty="0"/>
              <a:t>SET @K=CHARINDEX(' ',@HOTEN) </a:t>
            </a:r>
          </a:p>
          <a:p>
            <a:pPr marL="301752" lvl="1" indent="0">
              <a:buNone/>
            </a:pPr>
            <a:r>
              <a:rPr lang="da-DK" sz="5200" dirty="0"/>
              <a:t>SET @HO=SUBSTRING (@HOTEN,1,@K-1)</a:t>
            </a:r>
          </a:p>
          <a:p>
            <a:pPr marL="301752" lvl="1" indent="0">
              <a:buNone/>
            </a:pPr>
            <a:r>
              <a:rPr lang="en-US" sz="5200" dirty="0"/>
              <a:t>RETURN @HO</a:t>
            </a:r>
          </a:p>
          <a:p>
            <a:pPr marL="0" indent="0">
              <a:buNone/>
            </a:pPr>
            <a:r>
              <a:rPr lang="en-US" sz="5600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F0ED9A6-F91C-4430-9AB0-B80F2ABB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18B217-5967-4A72-931F-7FAD389D72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681222-D78F-43CB-B978-81037B87F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3A33D1-F89F-40DC-8864-15B1B4DF5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A5A9DF9-C0A6-484F-B36A-F728907E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900" dirty="0"/>
              <a:t>CREATE FUNCTION </a:t>
            </a:r>
            <a:r>
              <a:rPr lang="en-US" sz="2900" dirty="0" err="1"/>
              <a:t>f_SLSV</a:t>
            </a:r>
            <a:r>
              <a:rPr lang="en-US" sz="2900" dirty="0"/>
              <a:t>(@</a:t>
            </a:r>
            <a:r>
              <a:rPr lang="en-US" sz="2900" dirty="0" err="1"/>
              <a:t>Malop</a:t>
            </a:r>
            <a:r>
              <a:rPr lang="en-US" sz="2900" dirty="0"/>
              <a:t> CHAR(10)) RETURNS TINYINT</a:t>
            </a:r>
          </a:p>
          <a:p>
            <a:pPr marL="0" indent="0">
              <a:buNone/>
            </a:pPr>
            <a:r>
              <a:rPr lang="en-US" sz="2900" dirty="0"/>
              <a:t>AS</a:t>
            </a:r>
          </a:p>
          <a:p>
            <a:pPr marL="0" indent="0">
              <a:buNone/>
            </a:pPr>
            <a:r>
              <a:rPr lang="en-US" sz="2900" dirty="0"/>
              <a:t>BEGIN</a:t>
            </a:r>
          </a:p>
          <a:p>
            <a:pPr marL="0" indent="0">
              <a:buNone/>
            </a:pPr>
            <a:r>
              <a:rPr lang="en-US" sz="2900" dirty="0"/>
              <a:t>DECLARE @SL TINYINT</a:t>
            </a:r>
          </a:p>
          <a:p>
            <a:pPr marL="301752" lvl="1" indent="0">
              <a:buNone/>
            </a:pPr>
            <a:r>
              <a:rPr lang="en-US" sz="2100" dirty="0"/>
              <a:t>SELECT @SL=COUNT(MASV)</a:t>
            </a:r>
          </a:p>
          <a:p>
            <a:pPr marL="301752" lvl="1" indent="0">
              <a:buNone/>
            </a:pPr>
            <a:r>
              <a:rPr lang="en-US" sz="2100" dirty="0"/>
              <a:t>FROM LOP L LEFT JOIN SINHVIEN S ON L.MALOP=S.MALOP</a:t>
            </a:r>
          </a:p>
          <a:p>
            <a:pPr marL="301752" lvl="1" indent="0">
              <a:buNone/>
            </a:pPr>
            <a:r>
              <a:rPr lang="en-US" sz="2100" dirty="0"/>
              <a:t>WHERE L.MALOP=@MALOP</a:t>
            </a:r>
          </a:p>
          <a:p>
            <a:pPr marL="0" indent="0">
              <a:buNone/>
            </a:pPr>
            <a:r>
              <a:rPr lang="en-US" sz="2900" dirty="0"/>
              <a:t>RETURN @SL</a:t>
            </a:r>
          </a:p>
          <a:p>
            <a:pPr marL="0" indent="0">
              <a:buNone/>
            </a:pPr>
            <a:r>
              <a:rPr lang="en-US" sz="2900" dirty="0"/>
              <a:t>END</a:t>
            </a:r>
          </a:p>
          <a:p>
            <a:pPr marL="0" indent="0">
              <a:buNone/>
            </a:pPr>
            <a:r>
              <a:rPr lang="en-US" sz="2900" dirty="0"/>
              <a:t>--- </a:t>
            </a:r>
            <a:r>
              <a:rPr lang="en-US" sz="2900" dirty="0" err="1"/>
              <a:t>Lời</a:t>
            </a:r>
            <a:r>
              <a:rPr lang="en-US" sz="2900" dirty="0"/>
              <a:t> </a:t>
            </a:r>
            <a:r>
              <a:rPr lang="en-US" sz="2900" dirty="0" err="1"/>
              <a:t>gọi</a:t>
            </a:r>
            <a:r>
              <a:rPr lang="en-US" sz="2900" dirty="0"/>
              <a:t> </a:t>
            </a:r>
            <a:r>
              <a:rPr lang="en-US" sz="2900" dirty="0" err="1"/>
              <a:t>hàm</a:t>
            </a:r>
            <a:r>
              <a:rPr lang="en-US" sz="2900" dirty="0"/>
              <a:t> (</a:t>
            </a:r>
            <a:r>
              <a:rPr lang="en-US" sz="2900" dirty="0" err="1"/>
              <a:t>Tính</a:t>
            </a:r>
            <a:r>
              <a:rPr lang="en-US" sz="2900" dirty="0"/>
              <a:t> </a:t>
            </a:r>
            <a:r>
              <a:rPr lang="en-US" sz="2900" dirty="0" err="1"/>
              <a:t>số</a:t>
            </a:r>
            <a:r>
              <a:rPr lang="en-US" sz="2900" dirty="0"/>
              <a:t> l</a:t>
            </a:r>
            <a:r>
              <a:rPr lang="vi-VN" sz="2900" dirty="0"/>
              <a:t>ượng</a:t>
            </a:r>
            <a:r>
              <a:rPr lang="en-US" sz="2900" dirty="0"/>
              <a:t> </a:t>
            </a:r>
            <a:r>
              <a:rPr lang="en-US" sz="2900" dirty="0" err="1"/>
              <a:t>sinh</a:t>
            </a:r>
            <a:r>
              <a:rPr lang="en-US" sz="2900" dirty="0"/>
              <a:t> </a:t>
            </a:r>
            <a:r>
              <a:rPr lang="en-US" sz="2900" dirty="0" err="1"/>
              <a:t>viên</a:t>
            </a:r>
            <a:r>
              <a:rPr lang="en-US" sz="2900" dirty="0"/>
              <a:t> </a:t>
            </a:r>
            <a:r>
              <a:rPr lang="en-US" sz="2900" dirty="0" err="1"/>
              <a:t>của</a:t>
            </a:r>
            <a:r>
              <a:rPr lang="en-US" sz="2900" dirty="0"/>
              <a:t> </a:t>
            </a:r>
            <a:r>
              <a:rPr lang="en-US" sz="2900" dirty="0" err="1"/>
              <a:t>lớp</a:t>
            </a:r>
            <a:r>
              <a:rPr lang="en-US" sz="2900" dirty="0"/>
              <a:t> 101181)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DBO.f_SLSV</a:t>
            </a:r>
            <a:r>
              <a:rPr lang="en-US" dirty="0"/>
              <a:t>('101181') AS SLSV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DBO.f_SLSV</a:t>
            </a:r>
            <a:r>
              <a:rPr lang="en-US" dirty="0"/>
              <a:t>('101181')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9C0475-A6B5-4045-9774-A98F5771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1D25B1-533D-442F-B22A-386F8A9E65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FE9EF3-B395-4E1D-822E-D09823825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A8EE8D-9771-44B8-8F6B-B3AC1A5BE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A5A9DF9-C0A6-484F-B36A-F728907E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VN 1: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.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VN 2: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9C0475-A6B5-4045-9774-A98F5771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1D25B1-533D-442F-B22A-386F8A9E65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FE9EF3-B395-4E1D-822E-D09823825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A8EE8D-9771-44B8-8F6B-B3AC1A5BE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(inline function). 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en-US" u="sng" dirty="0" err="1"/>
              <a:t>Cú</a:t>
            </a:r>
            <a:r>
              <a:rPr lang="en-US" altLang="en-US" u="sng" dirty="0"/>
              <a:t> </a:t>
            </a:r>
            <a:r>
              <a:rPr lang="en-US" altLang="en-US" u="sng" dirty="0" err="1"/>
              <a:t>pháp</a:t>
            </a:r>
            <a:r>
              <a:rPr lang="en-US" altLang="en-US" u="sng" dirty="0"/>
              <a:t>:</a:t>
            </a:r>
          </a:p>
          <a:p>
            <a:pPr>
              <a:buNone/>
            </a:pPr>
            <a:r>
              <a:rPr lang="en-US" altLang="en-US" b="1" dirty="0"/>
              <a:t>CREATE FUNCTION </a:t>
            </a:r>
            <a:r>
              <a:rPr lang="en-US" altLang="en-US" b="1" dirty="0" err="1"/>
              <a:t>tên_hàm</a:t>
            </a:r>
            <a:r>
              <a:rPr lang="en-US" altLang="en-US" b="1" dirty="0"/>
              <a:t> ([</a:t>
            </a:r>
            <a:r>
              <a:rPr lang="en-US" altLang="en-US" b="1" dirty="0" err="1"/>
              <a:t>danh_sách_tham_số</a:t>
            </a:r>
            <a:r>
              <a:rPr lang="en-US" altLang="en-US" b="1" dirty="0"/>
              <a:t>])</a:t>
            </a:r>
          </a:p>
          <a:p>
            <a:pPr>
              <a:buNone/>
            </a:pPr>
            <a:r>
              <a:rPr lang="en-US" altLang="en-US" b="1" dirty="0"/>
              <a:t> RETURNS TABLE</a:t>
            </a:r>
          </a:p>
          <a:p>
            <a:pPr>
              <a:buNone/>
            </a:pPr>
            <a:r>
              <a:rPr lang="en-US" altLang="en-US" b="1" dirty="0"/>
              <a:t>AS</a:t>
            </a:r>
          </a:p>
          <a:p>
            <a:pPr>
              <a:buNone/>
            </a:pPr>
            <a:r>
              <a:rPr lang="en-US" altLang="en-US" b="1" dirty="0"/>
              <a:t>RETURN (</a:t>
            </a:r>
            <a:r>
              <a:rPr lang="en-US" altLang="en-US" b="1" dirty="0" err="1"/>
              <a:t>câu_lệnh_select</a:t>
            </a:r>
            <a:r>
              <a:rPr lang="en-US" altLang="en-US" b="1" dirty="0"/>
              <a:t>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•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RETURNS TABLE.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•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SELECT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92C6CC8-F9C7-48A8-8556-B77A6F1B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func_XemSV</a:t>
            </a:r>
            <a:r>
              <a:rPr lang="en-US" dirty="0"/>
              <a:t>(@</a:t>
            </a:r>
            <a:r>
              <a:rPr lang="en-US" dirty="0" err="1"/>
              <a:t>malop</a:t>
            </a:r>
            <a:r>
              <a:rPr lang="en-US" dirty="0"/>
              <a:t> CHAR(10))</a:t>
            </a:r>
          </a:p>
          <a:p>
            <a:pPr marL="0" indent="0">
              <a:buNone/>
            </a:pPr>
            <a:r>
              <a:rPr lang="en-US" dirty="0"/>
              <a:t>RETURNS TABLE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RETURN</a:t>
            </a:r>
          </a:p>
          <a:p>
            <a:pPr marL="301752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(SELECT </a:t>
            </a:r>
            <a:r>
              <a:rPr lang="en-US" b="1" dirty="0" err="1">
                <a:solidFill>
                  <a:srgbClr val="FF0000"/>
                </a:solidFill>
              </a:rPr>
              <a:t>s.MASV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s.hoten,s.gioitinh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s.ngaysinh</a:t>
            </a:r>
            <a:endParaRPr lang="en-US" b="1" dirty="0">
              <a:solidFill>
                <a:srgbClr val="FF0000"/>
              </a:solidFill>
            </a:endParaRPr>
          </a:p>
          <a:p>
            <a:pPr marL="301752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FROM Lop L LEFT JOIN SINHVIEN S</a:t>
            </a:r>
          </a:p>
          <a:p>
            <a:pPr marL="301752" lvl="1" indent="0">
              <a:buNone/>
            </a:pPr>
            <a:r>
              <a:rPr lang="fi-FI" b="1" dirty="0">
                <a:solidFill>
                  <a:srgbClr val="FF0000"/>
                </a:solidFill>
              </a:rPr>
              <a:t>ON L.malop=S.malop</a:t>
            </a:r>
          </a:p>
          <a:p>
            <a:pPr marL="301752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WHERE </a:t>
            </a:r>
            <a:r>
              <a:rPr lang="en-US" b="1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L.Malop</a:t>
            </a:r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=@</a:t>
            </a:r>
            <a:r>
              <a:rPr lang="en-US" b="1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malop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301752" lvl="1" indent="0">
              <a:buNone/>
            </a:pPr>
            <a:r>
              <a:rPr lang="en-US" dirty="0"/>
              <a:t>---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dssv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101187</a:t>
            </a:r>
          </a:p>
          <a:p>
            <a:pPr marL="301752" lvl="1" indent="0">
              <a:buNone/>
            </a:pPr>
            <a:r>
              <a:rPr lang="en-US" dirty="0"/>
              <a:t>SELECT * FROM </a:t>
            </a:r>
            <a:r>
              <a:rPr lang="en-US" dirty="0" err="1"/>
              <a:t>func_XemSV</a:t>
            </a:r>
            <a:r>
              <a:rPr lang="en-US" dirty="0"/>
              <a:t>('101187')</a:t>
            </a:r>
          </a:p>
          <a:p>
            <a:pPr marL="30175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B0B4C2E-AF08-4154-AAED-032269E5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E97A29-0F6F-4436-9593-08C36B6E3A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A14DF4-C904-403C-AE7A-969A504B7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AC189A-31E5-42CD-8AC5-F48FD00A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AF373A4-9E86-4150-8499-6F68C7F7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VN3: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;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Malop</a:t>
            </a:r>
            <a:r>
              <a:rPr lang="en-US" dirty="0"/>
              <a:t>, </a:t>
            </a:r>
            <a:r>
              <a:rPr lang="en-US" dirty="0" err="1"/>
              <a:t>tenlop</a:t>
            </a:r>
            <a:r>
              <a:rPr lang="en-US" dirty="0"/>
              <a:t>, </a:t>
            </a:r>
            <a:r>
              <a:rPr lang="en-US" dirty="0" err="1"/>
              <a:t>masv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namsinh</a:t>
            </a:r>
            <a:r>
              <a:rPr lang="en-US" dirty="0"/>
              <a:t>, </a:t>
            </a:r>
            <a:r>
              <a:rPr lang="en-US" dirty="0" err="1"/>
              <a:t>gioitinh</a:t>
            </a:r>
            <a:r>
              <a:rPr lang="en-US" dirty="0"/>
              <a:t>, diemL1, diemL2.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7D61A48-A930-40E3-960D-044076E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44A443-B04D-40FE-9EA1-771D82DD6E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F68C2E-F9C9-4622-BBE8-B79CA1346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D27D79-96B0-47E6-9715-1A6056955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nghĩa</a:t>
            </a:r>
            <a:endParaRPr lang="en-US" altLang="en-US" sz="2500" dirty="0">
              <a:latin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trữ</a:t>
            </a:r>
            <a:endParaRPr lang="en-US" altLang="en-US" sz="25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trữ</a:t>
            </a:r>
            <a:endParaRPr lang="en-US" altLang="en-US" sz="25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500" dirty="0" err="1">
                <a:latin typeface="Times New Roman" pitchFamily="18" charset="0"/>
                <a:cs typeface="Times New Roman" pitchFamily="18" charset="0"/>
              </a:rPr>
              <a:t>trữ</a:t>
            </a:r>
            <a:endParaRPr lang="en-US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xuất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lệnh</a:t>
            </a:r>
            <a:r>
              <a:rPr lang="en-US" dirty="0">
                <a:solidFill>
                  <a:srgbClr val="FF0000"/>
                </a:solidFill>
              </a:rPr>
              <a:t> RETURN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</a:t>
            </a:r>
          </a:p>
          <a:p>
            <a:pPr>
              <a:spcAft>
                <a:spcPts val="0"/>
              </a:spcAft>
              <a:buNone/>
              <a:defRPr/>
            </a:pPr>
            <a:endParaRPr lang="en-US" dirty="0"/>
          </a:p>
          <a:p>
            <a:pPr>
              <a:spcAft>
                <a:spcPts val="0"/>
              </a:spcAft>
              <a:buNone/>
              <a:defRPr/>
            </a:pPr>
            <a:r>
              <a:rPr lang="en-US" b="1" dirty="0"/>
              <a:t>CREATE FUNCTION </a:t>
            </a:r>
            <a:r>
              <a:rPr lang="en-US" b="1" i="1" dirty="0" err="1"/>
              <a:t>tên_hàm</a:t>
            </a:r>
            <a:r>
              <a:rPr lang="en-US" b="1" dirty="0"/>
              <a:t>([</a:t>
            </a:r>
            <a:r>
              <a:rPr lang="en-US" b="1" i="1" dirty="0" err="1"/>
              <a:t>danh_sách_tham_số</a:t>
            </a:r>
            <a:r>
              <a:rPr lang="en-US" b="1" dirty="0"/>
              <a:t>]) RETURNS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i="1" dirty="0" err="1">
                <a:solidFill>
                  <a:srgbClr val="FF0000"/>
                </a:solidFill>
              </a:rPr>
              <a:t>biến_bảng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TABLE </a:t>
            </a:r>
            <a:r>
              <a:rPr lang="en-US" b="1" i="1" dirty="0" err="1">
                <a:solidFill>
                  <a:srgbClr val="FF0000"/>
                </a:solidFill>
              </a:rPr>
              <a:t>định_nghĩa_bảng</a:t>
            </a:r>
            <a:endParaRPr lang="en-US" b="1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  <a:buNone/>
              <a:defRPr/>
            </a:pPr>
            <a:r>
              <a:rPr lang="en-US" b="1" dirty="0"/>
              <a:t>AS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b="1" dirty="0"/>
              <a:t>BEGIN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b="1" dirty="0"/>
              <a:t>	 </a:t>
            </a:r>
            <a:r>
              <a:rPr lang="en-US" b="1" i="1" dirty="0" err="1"/>
              <a:t>các_câu_lệnh_trong_thân_hàm</a:t>
            </a:r>
            <a:r>
              <a:rPr lang="en-US" b="1" i="1" dirty="0"/>
              <a:t> 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</a:p>
          <a:p>
            <a:pPr>
              <a:spcAft>
                <a:spcPts val="0"/>
              </a:spcAft>
              <a:buNone/>
              <a:defRPr/>
            </a:pPr>
            <a:r>
              <a:rPr lang="en-US" b="1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  </a:t>
            </a:r>
            <a:r>
              <a:rPr lang="en-US" dirty="0" err="1"/>
              <a:t>trong</a:t>
            </a:r>
            <a:r>
              <a:rPr lang="en-US" dirty="0"/>
              <a:t>   </a:t>
            </a:r>
            <a:r>
              <a:rPr lang="en-US" dirty="0" err="1"/>
              <a:t>mệnh</a:t>
            </a:r>
            <a:r>
              <a:rPr lang="en-US" dirty="0"/>
              <a:t>  </a:t>
            </a:r>
            <a:r>
              <a:rPr lang="en-US" dirty="0" err="1"/>
              <a:t>đề</a:t>
            </a:r>
            <a:r>
              <a:rPr lang="en-US" dirty="0"/>
              <a:t>   RETURNS.   </a:t>
            </a:r>
            <a:r>
              <a:rPr lang="en-US" dirty="0" err="1"/>
              <a:t>Biến</a:t>
            </a:r>
            <a:r>
              <a:rPr lang="en-US" dirty="0"/>
              <a:t>  @</a:t>
            </a:r>
            <a:r>
              <a:rPr lang="en-US" i="1" dirty="0" err="1"/>
              <a:t>biến_bảng</a:t>
            </a:r>
            <a:r>
              <a:rPr lang="en-US" i="1" dirty="0"/>
              <a:t>   </a:t>
            </a:r>
            <a:r>
              <a:rPr lang="en-US" dirty="0" err="1"/>
              <a:t>trong</a:t>
            </a:r>
            <a:r>
              <a:rPr lang="en-US" dirty="0"/>
              <a:t>   </a:t>
            </a:r>
            <a:r>
              <a:rPr lang="en-US" dirty="0" err="1"/>
              <a:t>mệnh</a:t>
            </a:r>
            <a:r>
              <a:rPr lang="en-US" dirty="0"/>
              <a:t>  </a:t>
            </a:r>
            <a:r>
              <a:rPr lang="en-US" dirty="0" err="1"/>
              <a:t>đề</a:t>
            </a:r>
            <a:r>
              <a:rPr lang="en-US" dirty="0"/>
              <a:t> RETURNS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 algn="just">
              <a:spcAft>
                <a:spcPts val="0"/>
              </a:spcAft>
              <a:defRPr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RETURN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@</a:t>
            </a:r>
            <a:r>
              <a:rPr lang="en-US" i="1" dirty="0" err="1"/>
              <a:t>biếnbảng</a:t>
            </a:r>
            <a:r>
              <a:rPr lang="en-US" i="1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RETURNS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A386E37-3F1D-44F6-90EA-C08AD1F3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malop</a:t>
            </a:r>
            <a:r>
              <a:rPr lang="en-US" dirty="0"/>
              <a:t>, </a:t>
            </a:r>
            <a:r>
              <a:rPr lang="en-US" dirty="0" err="1"/>
              <a:t>tenlop</a:t>
            </a:r>
            <a:r>
              <a:rPr lang="en-US" dirty="0"/>
              <a:t>, </a:t>
            </a:r>
            <a:r>
              <a:rPr lang="en-US" dirty="0" err="1"/>
              <a:t>slsv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khoa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tskhoa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('')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ra: </a:t>
            </a:r>
            <a:r>
              <a:rPr lang="en-US" dirty="0" err="1"/>
              <a:t>malop</a:t>
            </a:r>
            <a:r>
              <a:rPr lang="en-US" dirty="0"/>
              <a:t>, </a:t>
            </a:r>
            <a:r>
              <a:rPr lang="en-US" dirty="0" err="1"/>
              <a:t>tenlop</a:t>
            </a:r>
            <a:r>
              <a:rPr lang="en-US" dirty="0"/>
              <a:t>, </a:t>
            </a:r>
            <a:r>
              <a:rPr lang="en-US" dirty="0" err="1"/>
              <a:t>slsv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khoa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tr</a:t>
            </a:r>
            <a:r>
              <a:rPr lang="vi-VN" dirty="0"/>
              <a:t>ường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4B6FFA8-22E8-4EE9-8570-0CFBCFD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580459-F94F-42DC-BE1F-E731C15906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6990DF-F896-4952-8AB5-6F3F65834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45855F-01FF-4D89-A4D4-938FF3F20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7D74634-B6F8-43EC-A912-58582174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dirty="0"/>
              <a:t>CREATE FUNCTION </a:t>
            </a:r>
            <a:r>
              <a:rPr lang="en-US" sz="5200" dirty="0" err="1"/>
              <a:t>Fi_thongkeSV_LOP</a:t>
            </a:r>
            <a:r>
              <a:rPr lang="en-US" sz="5200" dirty="0"/>
              <a:t> (@</a:t>
            </a:r>
            <a:r>
              <a:rPr lang="en-US" sz="5200" dirty="0" err="1"/>
              <a:t>tskhoa</a:t>
            </a:r>
            <a:r>
              <a:rPr lang="en-US" sz="5200" dirty="0"/>
              <a:t> char(10))  </a:t>
            </a:r>
          </a:p>
          <a:p>
            <a:pPr marL="0" indent="0">
              <a:buNone/>
            </a:pPr>
            <a:r>
              <a:rPr lang="en-US" sz="5200" dirty="0"/>
              <a:t>RETURNS @</a:t>
            </a:r>
            <a:r>
              <a:rPr lang="en-US" sz="5200" dirty="0" err="1"/>
              <a:t>bangtk</a:t>
            </a:r>
            <a:r>
              <a:rPr lang="en-US" sz="5200" dirty="0"/>
              <a:t> TABLE    (</a:t>
            </a:r>
            <a:r>
              <a:rPr lang="en-US" sz="5200" dirty="0" err="1"/>
              <a:t>Ml</a:t>
            </a:r>
            <a:r>
              <a:rPr lang="en-US" sz="5200" dirty="0"/>
              <a:t> CHAR(10),    </a:t>
            </a:r>
            <a:r>
              <a:rPr lang="en-US" sz="5200" dirty="0" err="1"/>
              <a:t>tl</a:t>
            </a:r>
            <a:r>
              <a:rPr lang="en-US" sz="5200" dirty="0"/>
              <a:t> </a:t>
            </a:r>
            <a:r>
              <a:rPr lang="en-US" sz="5200" dirty="0" err="1"/>
              <a:t>NvarCHAR</a:t>
            </a:r>
            <a:r>
              <a:rPr lang="en-US" sz="5200" dirty="0"/>
              <a:t>(30),     </a:t>
            </a:r>
            <a:r>
              <a:rPr lang="en-US" sz="5200" dirty="0" err="1"/>
              <a:t>sl</a:t>
            </a:r>
            <a:r>
              <a:rPr lang="en-US" sz="5200" dirty="0"/>
              <a:t> </a:t>
            </a:r>
            <a:r>
              <a:rPr lang="en-US" sz="5200" dirty="0" err="1"/>
              <a:t>tinyint</a:t>
            </a:r>
            <a:r>
              <a:rPr lang="en-US" sz="5200" dirty="0"/>
              <a:t>)  </a:t>
            </a:r>
          </a:p>
          <a:p>
            <a:pPr marL="0" indent="0">
              <a:buNone/>
            </a:pPr>
            <a:r>
              <a:rPr lang="en-US" sz="5200" dirty="0"/>
              <a:t>BEGIN  </a:t>
            </a:r>
          </a:p>
          <a:p>
            <a:pPr marL="0" indent="0">
              <a:buNone/>
            </a:pPr>
            <a:r>
              <a:rPr lang="en-US" sz="5200" dirty="0"/>
              <a:t>  IF @</a:t>
            </a:r>
            <a:r>
              <a:rPr lang="en-US" sz="5200" dirty="0" err="1"/>
              <a:t>tskhoa</a:t>
            </a:r>
            <a:r>
              <a:rPr lang="en-US" sz="5200" dirty="0"/>
              <a:t> =' '  </a:t>
            </a:r>
          </a:p>
          <a:p>
            <a:pPr marL="0" indent="0">
              <a:buNone/>
            </a:pPr>
            <a:r>
              <a:rPr lang="en-US" sz="5200" dirty="0"/>
              <a:t>   INSERT INTO @</a:t>
            </a:r>
            <a:r>
              <a:rPr lang="en-US" sz="5200" dirty="0" err="1"/>
              <a:t>bangtk</a:t>
            </a:r>
            <a:r>
              <a:rPr lang="en-US" sz="5200" dirty="0"/>
              <a:t>   </a:t>
            </a:r>
          </a:p>
          <a:p>
            <a:pPr marL="0" indent="0">
              <a:buNone/>
            </a:pPr>
            <a:r>
              <a:rPr lang="en-US" sz="5200" dirty="0"/>
              <a:t>   SELECT LOP.MALOP, </a:t>
            </a:r>
            <a:r>
              <a:rPr lang="en-US" sz="5200" dirty="0" err="1"/>
              <a:t>tenlop</a:t>
            </a:r>
            <a:r>
              <a:rPr lang="en-US" sz="5200" dirty="0"/>
              <a:t>, COUNT(MASV)  </a:t>
            </a:r>
          </a:p>
          <a:p>
            <a:pPr marL="0" indent="0">
              <a:buNone/>
            </a:pPr>
            <a:r>
              <a:rPr lang="en-US" sz="5200" dirty="0"/>
              <a:t>   FROM LOP INNER JOIN </a:t>
            </a:r>
            <a:r>
              <a:rPr lang="en-US" sz="5200" dirty="0" err="1"/>
              <a:t>sinhVien</a:t>
            </a:r>
            <a:r>
              <a:rPr lang="en-US" sz="5200" dirty="0"/>
              <a:t>  </a:t>
            </a:r>
          </a:p>
          <a:p>
            <a:pPr marL="0" indent="0">
              <a:buNone/>
            </a:pPr>
            <a:r>
              <a:rPr lang="fi-FI" sz="5200" dirty="0"/>
              <a:t>   ON LOP.MALOP=SINHVIEN.MALOP  </a:t>
            </a:r>
          </a:p>
          <a:p>
            <a:pPr marL="0" indent="0">
              <a:buNone/>
            </a:pPr>
            <a:r>
              <a:rPr lang="en-US" sz="5200" dirty="0"/>
              <a:t>   GROUP BY LOP.MALOP, </a:t>
            </a:r>
            <a:r>
              <a:rPr lang="en-US" sz="5200" dirty="0" err="1"/>
              <a:t>tenlop</a:t>
            </a:r>
            <a:r>
              <a:rPr lang="en-US" sz="5200" dirty="0"/>
              <a:t>  </a:t>
            </a:r>
          </a:p>
          <a:p>
            <a:pPr marL="0" indent="0">
              <a:buNone/>
            </a:pPr>
            <a:r>
              <a:rPr lang="en-US" sz="5200" dirty="0"/>
              <a:t>  ELSE  </a:t>
            </a:r>
          </a:p>
          <a:p>
            <a:pPr marL="0" indent="0">
              <a:buNone/>
            </a:pPr>
            <a:r>
              <a:rPr lang="en-US" sz="5200" dirty="0"/>
              <a:t> 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6577670-6078-4B54-A3FE-02580290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0519E0-F259-4D19-8F2C-C8800E2E21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D1916-301C-499D-8165-53E4925AB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A77ED1-5ABB-4088-B84E-676FFFE8A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AC3B4F7-217F-406E-A7FA-34790682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1430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INSERT INTO @</a:t>
            </a:r>
            <a:r>
              <a:rPr lang="en-US" dirty="0" err="1"/>
              <a:t>bangtk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SELECT LOP.MALOP, </a:t>
            </a:r>
            <a:r>
              <a:rPr lang="en-US" dirty="0" err="1"/>
              <a:t>tenlop</a:t>
            </a:r>
            <a:r>
              <a:rPr lang="en-US" dirty="0"/>
              <a:t>, COUNT(MASV)  </a:t>
            </a:r>
          </a:p>
          <a:p>
            <a:pPr marL="0" indent="0">
              <a:buNone/>
            </a:pPr>
            <a:r>
              <a:rPr lang="en-US" dirty="0"/>
              <a:t>   FROM LOP INNER JOIN </a:t>
            </a:r>
            <a:r>
              <a:rPr lang="en-US" dirty="0" err="1"/>
              <a:t>sinhVien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fi-FI" dirty="0"/>
              <a:t>   ON LOP.MALOP=SINHVIEN.MALOP  </a:t>
            </a:r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makhoa</a:t>
            </a:r>
            <a:r>
              <a:rPr lang="en-US" dirty="0"/>
              <a:t>=@</a:t>
            </a:r>
            <a:r>
              <a:rPr lang="en-US" dirty="0" err="1"/>
              <a:t>tskhoa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GROUP BY LOP.MALOP, </a:t>
            </a:r>
            <a:r>
              <a:rPr lang="en-US" dirty="0" err="1"/>
              <a:t>tenlop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RETURN  </a:t>
            </a:r>
          </a:p>
          <a:p>
            <a:pPr marL="0" indent="0">
              <a:buNone/>
            </a:pPr>
            <a:r>
              <a:rPr lang="en-US" dirty="0"/>
              <a:t>END  </a:t>
            </a:r>
          </a:p>
          <a:p>
            <a:pPr marL="0" indent="0">
              <a:buNone/>
            </a:pPr>
            <a:r>
              <a:rPr lang="en-US" dirty="0"/>
              <a:t>---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Fi_thongkeSV_LOP</a:t>
            </a:r>
            <a:r>
              <a:rPr lang="en-US" dirty="0"/>
              <a:t> (‘’) --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slv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khoa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Fi_thongkeSV_LOP</a:t>
            </a:r>
            <a:r>
              <a:rPr lang="en-US" dirty="0"/>
              <a:t> ('CNTT’) ---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slsv</a:t>
            </a:r>
            <a:r>
              <a:rPr lang="en-US" dirty="0"/>
              <a:t> khoa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‘CNTT’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73FE1A7-D777-4488-B7DF-E90B863A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Hàm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do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D305BF-0179-49F0-A67D-CCE641F074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A7525-41A8-4287-B409-FA4BD8C60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AD111B-8DE7-4180-B9FC-970CC4569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Câu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đây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thủ</a:t>
            </a:r>
            <a:r>
              <a:rPr lang="en-US" b="1" dirty="0"/>
              <a:t> </a:t>
            </a:r>
            <a:r>
              <a:rPr lang="en-US" b="1" dirty="0" err="1"/>
              <a:t>tục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SQL Server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CREATE PROC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213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PROCEDURE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138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CREATE PRO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67313" y="4659868"/>
            <a:ext cx="221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A, 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ra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SQL Server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FUNTION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213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FUNC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193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FUNCTION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67313" y="4659868"/>
            <a:ext cx="220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B, C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2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750573" cy="782154"/>
            <a:chOff x="3055373" y="5523273"/>
            <a:chExt cx="2750573" cy="7821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6BEBE0B-CC44-4483-807C-57364645D323}"/>
                </a:ext>
              </a:extLst>
            </p:cNvPr>
            <p:cNvSpPr/>
            <p:nvPr/>
          </p:nvSpPr>
          <p:spPr>
            <a:xfrm>
              <a:off x="4884173" y="553851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thủ</a:t>
            </a:r>
            <a:r>
              <a:rPr lang="en-US" b="1" dirty="0"/>
              <a:t> </a:t>
            </a:r>
            <a:r>
              <a:rPr lang="en-US" b="1" dirty="0" err="1"/>
              <a:t>tục</a:t>
            </a:r>
            <a:r>
              <a:rPr lang="en-US" b="1" dirty="0"/>
              <a:t> l</a:t>
            </a:r>
            <a:r>
              <a:rPr lang="vi-VN" b="1" dirty="0"/>
              <a:t>ư</a:t>
            </a:r>
            <a:r>
              <a:rPr lang="en-US" b="1" dirty="0"/>
              <a:t>u </a:t>
            </a:r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SQL Server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5235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ra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(OUTPUT)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38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(INPUT)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67313" y="4659868"/>
            <a:ext cx="235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Câu</a:t>
            </a:r>
            <a:r>
              <a:rPr lang="en-US" dirty="0"/>
              <a:t> A, C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3973858" cy="5315381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36681E5B-12CD-48EE-B492-5FE7D8481E3F}"/>
                </a:ext>
              </a:extLst>
            </p:cNvPr>
            <p:cNvSpPr/>
            <p:nvPr/>
          </p:nvSpPr>
          <p:spPr>
            <a:xfrm>
              <a:off x="843002" y="1153651"/>
              <a:ext cx="8300998" cy="13609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E2AA2B9-DC16-4080-A47D-96BD3432B832}"/>
                </a:ext>
              </a:extLst>
            </p:cNvPr>
            <p:cNvSpPr/>
            <p:nvPr/>
          </p:nvSpPr>
          <p:spPr>
            <a:xfrm>
              <a:off x="1371599" y="976841"/>
              <a:ext cx="2837998" cy="1768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E891F8F-E450-4BC8-9FDF-606387D46B51}"/>
              </a:ext>
            </a:extLst>
          </p:cNvPr>
          <p:cNvGrpSpPr/>
          <p:nvPr/>
        </p:nvGrpSpPr>
        <p:grpSpPr>
          <a:xfrm>
            <a:off x="4869429" y="1836530"/>
            <a:ext cx="4045972" cy="2430674"/>
            <a:chOff x="820880" y="2864074"/>
            <a:chExt cx="10716514" cy="23099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107165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</a:t>
              </a:r>
              <a:r>
                <a:rPr lang="en-US" dirty="0"/>
                <a:t>SELECT DBO.F_TONG2SO (41,25)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10111021" cy="90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</a:t>
              </a:r>
              <a:r>
                <a:rPr lang="en-US" dirty="0"/>
                <a:t>SELECT F_TONG2SO (41,25)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9388DE8-3370-43A6-BA2E-F90EC9FE5F77}"/>
                </a:ext>
              </a:extLst>
            </p:cNvPr>
            <p:cNvSpPr txBox="1"/>
            <p:nvPr/>
          </p:nvSpPr>
          <p:spPr>
            <a:xfrm>
              <a:off x="843002" y="3953762"/>
              <a:ext cx="10525506" cy="49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</a:t>
              </a:r>
              <a:r>
                <a:rPr lang="en-US" dirty="0"/>
                <a:t> Print  F_TONG2SO (41,25)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0655689-ED1A-4E78-85AE-6860A82615D1}"/>
                </a:ext>
              </a:extLst>
            </p:cNvPr>
            <p:cNvSpPr txBox="1"/>
            <p:nvPr/>
          </p:nvSpPr>
          <p:spPr>
            <a:xfrm>
              <a:off x="1011887" y="4676797"/>
              <a:ext cx="10525507" cy="49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</a:t>
              </a:r>
              <a:r>
                <a:rPr lang="en-US" dirty="0"/>
                <a:t> </a:t>
              </a:r>
              <a:r>
                <a:rPr lang="en-US" dirty="0" err="1"/>
                <a:t>Câu</a:t>
              </a:r>
              <a:r>
                <a:rPr lang="en-US" dirty="0"/>
                <a:t> A, C </a:t>
              </a:r>
              <a:r>
                <a:rPr lang="en-US" dirty="0" err="1"/>
                <a:t>đúng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1" y="1690412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FUNCTION F_TONG2SO(@a int, @b int)</a:t>
            </a:r>
          </a:p>
          <a:p>
            <a:r>
              <a:rPr lang="en-US" dirty="0"/>
              <a:t>RETURNS INT</a:t>
            </a:r>
          </a:p>
          <a:p>
            <a:r>
              <a:rPr lang="en-US" dirty="0"/>
              <a:t>WITH ENCRYPTION 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DECLARE @c int</a:t>
            </a:r>
          </a:p>
          <a:p>
            <a:r>
              <a:rPr lang="en-US" dirty="0"/>
              <a:t>SET @c=@a+@b</a:t>
            </a:r>
          </a:p>
          <a:p>
            <a:r>
              <a:rPr lang="en-US" dirty="0"/>
              <a:t>RETURN @c</a:t>
            </a:r>
          </a:p>
          <a:p>
            <a:r>
              <a:rPr lang="en-US" dirty="0"/>
              <a:t>END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0C09D-1FB4-4E0D-8CF4-9F8554A012C5}"/>
              </a:ext>
            </a:extLst>
          </p:cNvPr>
          <p:cNvSpPr txBox="1"/>
          <p:nvPr/>
        </p:nvSpPr>
        <p:spPr>
          <a:xfrm>
            <a:off x="526027" y="5024735"/>
            <a:ext cx="404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746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3062289-5BC8-423A-BA47-E8548843BF79}"/>
              </a:ext>
            </a:extLst>
          </p:cNvPr>
          <p:cNvGrpSpPr/>
          <p:nvPr/>
        </p:nvGrpSpPr>
        <p:grpSpPr>
          <a:xfrm>
            <a:off x="152400" y="1009219"/>
            <a:ext cx="5715000" cy="5315381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36681E5B-12CD-48EE-B492-5FE7D8481E3F}"/>
                </a:ext>
              </a:extLst>
            </p:cNvPr>
            <p:cNvSpPr/>
            <p:nvPr/>
          </p:nvSpPr>
          <p:spPr>
            <a:xfrm>
              <a:off x="843002" y="1153651"/>
              <a:ext cx="8300998" cy="13609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E2AA2B9-DC16-4080-A47D-96BD3432B832}"/>
                </a:ext>
              </a:extLst>
            </p:cNvPr>
            <p:cNvSpPr/>
            <p:nvPr/>
          </p:nvSpPr>
          <p:spPr>
            <a:xfrm>
              <a:off x="1371598" y="976841"/>
              <a:ext cx="1963127" cy="1768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E891F8F-E450-4BC8-9FDF-606387D46B51}"/>
              </a:ext>
            </a:extLst>
          </p:cNvPr>
          <p:cNvGrpSpPr/>
          <p:nvPr/>
        </p:nvGrpSpPr>
        <p:grpSpPr>
          <a:xfrm>
            <a:off x="5799909" y="1820151"/>
            <a:ext cx="3191691" cy="2494332"/>
            <a:chOff x="820880" y="2864074"/>
            <a:chExt cx="9550402" cy="2494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</a:t>
              </a:r>
              <a:r>
                <a:rPr lang="en-US" dirty="0"/>
                <a:t>EXEC </a:t>
              </a:r>
              <a:r>
                <a:rPr lang="en-US" dirty="0" err="1"/>
                <a:t>p_SLSVLOP</a:t>
              </a:r>
              <a:r>
                <a:rPr lang="en-US" dirty="0"/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95504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</a:t>
              </a:r>
              <a:r>
                <a:rPr lang="en-US" dirty="0"/>
                <a:t>EXEC </a:t>
              </a:r>
              <a:r>
                <a:rPr lang="en-US" dirty="0" err="1"/>
                <a:t>p_SLSVLOP</a:t>
              </a:r>
              <a:r>
                <a:rPr lang="en-US" dirty="0"/>
                <a:t> ‘101186’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BFD425-BE84-45C4-B1AA-8C16AFAB861E}"/>
                </a:ext>
              </a:extLst>
            </p:cNvPr>
            <p:cNvSpPr txBox="1"/>
            <p:nvPr/>
          </p:nvSpPr>
          <p:spPr>
            <a:xfrm>
              <a:off x="820880" y="4134418"/>
              <a:ext cx="9550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</a:t>
              </a:r>
              <a:r>
                <a:rPr lang="en-US" dirty="0" err="1"/>
                <a:t>p_SLSVLOP</a:t>
              </a:r>
              <a:r>
                <a:rPr lang="en-US" dirty="0"/>
                <a:t> ‘101186’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329D3EF-7140-4313-864F-8FAB826241E4}"/>
                </a:ext>
              </a:extLst>
            </p:cNvPr>
            <p:cNvSpPr txBox="1"/>
            <p:nvPr/>
          </p:nvSpPr>
          <p:spPr>
            <a:xfrm>
              <a:off x="820880" y="4835186"/>
              <a:ext cx="9550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</a:t>
              </a:r>
              <a:r>
                <a:rPr lang="en-US" dirty="0"/>
                <a:t>C </a:t>
              </a:r>
              <a:r>
                <a:rPr lang="en-US" dirty="0" err="1"/>
                <a:t>âu</a:t>
              </a:r>
              <a:r>
                <a:rPr lang="en-US" dirty="0"/>
                <a:t> A, B, C </a:t>
              </a:r>
              <a:r>
                <a:rPr lang="en-US" dirty="0" err="1"/>
                <a:t>đều</a:t>
              </a:r>
              <a:r>
                <a:rPr lang="en-US" dirty="0"/>
                <a:t> </a:t>
              </a:r>
              <a:r>
                <a:rPr lang="en-US" dirty="0" err="1"/>
                <a:t>đúng</a:t>
              </a:r>
              <a:r>
                <a:rPr lang="en-US" dirty="0"/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1690412"/>
            <a:ext cx="5410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CREATE PROC </a:t>
            </a:r>
            <a:r>
              <a:rPr lang="en-US" dirty="0" err="1"/>
              <a:t>p_SLSVLOP</a:t>
            </a:r>
            <a:r>
              <a:rPr lang="en-US" dirty="0"/>
              <a:t>(@</a:t>
            </a:r>
            <a:r>
              <a:rPr lang="en-US" dirty="0" err="1"/>
              <a:t>Malop</a:t>
            </a:r>
            <a:r>
              <a:rPr lang="en-US" dirty="0"/>
              <a:t> CHAR(10)='101188') 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pPr lvl="1"/>
            <a:r>
              <a:rPr lang="en-US" dirty="0"/>
              <a:t>DECLARE @SL TINYINT</a:t>
            </a:r>
          </a:p>
          <a:p>
            <a:pPr lvl="1"/>
            <a:r>
              <a:rPr lang="en-US" dirty="0"/>
              <a:t>SELECT @SL=COUNT(MASV)</a:t>
            </a:r>
          </a:p>
          <a:p>
            <a:pPr lvl="1"/>
            <a:r>
              <a:rPr lang="en-US" dirty="0"/>
              <a:t>FROM LOP L LEFT JOIN SINHVIEN S ON L.MALOP=S.MALOP</a:t>
            </a:r>
          </a:p>
          <a:p>
            <a:pPr lvl="1"/>
            <a:r>
              <a:rPr lang="en-US" dirty="0"/>
              <a:t>WHERE L.MALOP=@MALOP</a:t>
            </a:r>
          </a:p>
          <a:p>
            <a:pPr lvl="1"/>
            <a:r>
              <a:rPr lang="en-US" dirty="0"/>
              <a:t>PRINT @SL</a:t>
            </a:r>
          </a:p>
          <a:p>
            <a:r>
              <a:rPr lang="en-US" dirty="0"/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D327DB-937C-45AF-A6C8-F5DC697367C9}"/>
              </a:ext>
            </a:extLst>
          </p:cNvPr>
          <p:cNvSpPr txBox="1"/>
          <p:nvPr/>
        </p:nvSpPr>
        <p:spPr>
          <a:xfrm>
            <a:off x="516323" y="5260226"/>
            <a:ext cx="481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Câu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lệnh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</a:t>
            </a:r>
            <a:r>
              <a:rPr lang="vi-VN" sz="2400" dirty="0">
                <a:solidFill>
                  <a:srgbClr val="FF0000"/>
                </a:solidFill>
              </a:rPr>
              <a:t>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thủ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tục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nào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đúng</a:t>
            </a:r>
            <a:r>
              <a:rPr lang="en-US" sz="2400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5730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buFont typeface="Wingdings" panose="05000000000000000000" pitchFamily="2" charset="2"/>
              <a:buChar char="v"/>
            </a:pP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nghĩa</a:t>
            </a:r>
            <a:endParaRPr lang="en-US" altLang="en-US" sz="2400" dirty="0"/>
          </a:p>
          <a:p>
            <a:pPr marL="666750" lvl="2" indent="-666750" algn="just">
              <a:buFont typeface="Wingdings" pitchFamily="2" charset="2"/>
              <a:buChar char="q"/>
            </a:pPr>
            <a:r>
              <a:rPr lang="en-US" altLang="en-US" sz="2400" dirty="0" err="1"/>
              <a:t>Thủ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gồm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câu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T-SQL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này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</a:t>
            </a:r>
            <a:r>
              <a:rPr lang="en-US" altLang="en-US" sz="2400" dirty="0"/>
              <a:t>.</a:t>
            </a:r>
          </a:p>
          <a:p>
            <a:pPr marL="666750" lvl="2" indent="-666750" algn="just">
              <a:buFont typeface="Wingdings" pitchFamily="2" charset="2"/>
              <a:buChar char="q"/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này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dịch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.</a:t>
            </a:r>
          </a:p>
          <a:p>
            <a:pPr marL="666750" lvl="2" indent="-666750" algn="just">
              <a:buFont typeface="Wingdings" pitchFamily="2" charset="2"/>
              <a:buChar char="q"/>
            </a:pPr>
            <a:r>
              <a:rPr lang="en-US" altLang="en-US" dirty="0"/>
              <a:t>Ý </a:t>
            </a:r>
            <a:r>
              <a:rPr lang="en-US" altLang="en-US" dirty="0" err="1"/>
              <a:t>nghĩa</a:t>
            </a:r>
            <a:r>
              <a:rPr lang="en-US" altLang="en-US" dirty="0"/>
              <a:t>:</a:t>
            </a:r>
          </a:p>
          <a:p>
            <a:pPr marL="1581150" lvl="4" indent="-666750" algn="just">
              <a:buFont typeface="Arial" pitchFamily="34" charset="0"/>
              <a:buChar char="•"/>
            </a:pP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uyển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chuyển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nhờ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thống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.</a:t>
            </a:r>
          </a:p>
          <a:p>
            <a:pPr marL="1581150" lvl="4" indent="-666750" algn="just">
              <a:buFont typeface="Arial" pitchFamily="34" charset="0"/>
              <a:buChar char="•"/>
            </a:pP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dịch</a:t>
            </a:r>
            <a:r>
              <a:rPr lang="en-US" altLang="en-US" sz="2400" dirty="0"/>
              <a:t> SP,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r>
              <a:rPr lang="en-US" altLang="en-US" sz="2400" dirty="0"/>
              <a:t>.</a:t>
            </a:r>
            <a:endParaRPr lang="vi-VN" alt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247F9BF-045D-4B99-8DE4-A6CDEC50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Server.</a:t>
            </a:r>
          </a:p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C8A877E-B44C-40E1-992C-FC7D03C1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C5167B-F77C-43F3-80B1-DD472A7880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0DF506-0178-4B12-8227-1F15927E5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2E01D8-FC4C-4A62-A181-08FBFAC94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6750" lvl="2" indent="-666750" algn="just">
              <a:buFont typeface="Wingdings" pitchFamily="2" charset="2"/>
              <a:buChar char="q"/>
            </a:pPr>
            <a:r>
              <a:rPr lang="en-US" altLang="en-US" dirty="0"/>
              <a:t>Ý </a:t>
            </a:r>
            <a:r>
              <a:rPr lang="en-US" altLang="en-US" dirty="0" err="1"/>
              <a:t>nghĩa</a:t>
            </a:r>
            <a:r>
              <a:rPr lang="en-US" altLang="en-US" dirty="0">
                <a:sym typeface="Wingdings" pitchFamily="2" charset="2"/>
              </a:rPr>
              <a:t>: (t…)</a:t>
            </a:r>
            <a:endParaRPr lang="en-US" altLang="en-US" dirty="0"/>
          </a:p>
          <a:p>
            <a:pPr marL="1581150" lvl="4" indent="-666750" algn="just">
              <a:buFont typeface="Arial" pitchFamily="34" charset="0"/>
              <a:buChar char="•"/>
            </a:pP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vững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gọi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dịch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endParaRPr lang="en-US" altLang="en-US" sz="2400" dirty="0"/>
          </a:p>
          <a:p>
            <a:pPr marL="1581150" lvl="4" indent="-666750" algn="just">
              <a:buNone/>
            </a:pP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altLang="en-US" sz="2400" dirty="0" err="1">
                <a:sym typeface="Wingdings" pitchFamily="2" charset="2"/>
              </a:rPr>
              <a:t>Lời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gọi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thủ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tục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tiết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kiệm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thời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gian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và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tài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nguyên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hơn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khối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lệnh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tương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đương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thân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thủ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tục</a:t>
            </a:r>
            <a:endParaRPr lang="en-US" altLang="en-US" sz="2400" dirty="0">
              <a:sym typeface="Wingdings" pitchFamily="2" charset="2"/>
            </a:endParaRPr>
          </a:p>
          <a:p>
            <a:pPr marL="1581150" lvl="4" indent="-666750" algn="just">
              <a:buFont typeface="Arial" pitchFamily="34" charset="0"/>
              <a:buChar char="•"/>
            </a:pPr>
            <a:r>
              <a:rPr lang="en-US" altLang="en-US" sz="2400" dirty="0" err="1">
                <a:sym typeface="Wingdings" pitchFamily="2" charset="2"/>
              </a:rPr>
              <a:t>Triển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khai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được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ứng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dụng</a:t>
            </a:r>
            <a:r>
              <a:rPr lang="en-US" altLang="en-US" sz="2400" dirty="0">
                <a:sym typeface="Wingdings" pitchFamily="2" charset="2"/>
              </a:rPr>
              <a:t> client/ server  </a:t>
            </a:r>
            <a:r>
              <a:rPr lang="en-US" altLang="en-US" sz="2400" dirty="0" err="1">
                <a:sym typeface="Wingdings" pitchFamily="2" charset="2"/>
              </a:rPr>
              <a:t>giảm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khối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lượng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thông</a:t>
            </a:r>
            <a:r>
              <a:rPr lang="en-US" altLang="en-US" sz="2400" dirty="0">
                <a:sym typeface="Wingdings" pitchFamily="2" charset="2"/>
              </a:rPr>
              <a:t> tin </a:t>
            </a:r>
            <a:r>
              <a:rPr lang="en-US" altLang="en-US" sz="2400" dirty="0" err="1">
                <a:sym typeface="Wingdings" pitchFamily="2" charset="2"/>
              </a:rPr>
              <a:t>trao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đổi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khi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ứng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dụng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gửi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yêu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cầu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thực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hiện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công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việc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về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cho</a:t>
            </a:r>
            <a:r>
              <a:rPr lang="en-US" altLang="en-US" sz="2400" dirty="0">
                <a:sym typeface="Wingdings" pitchFamily="2" charset="2"/>
              </a:rPr>
              <a:t> server do </a:t>
            </a:r>
            <a:r>
              <a:rPr lang="en-US" altLang="en-US" sz="2400" dirty="0" err="1">
                <a:sym typeface="Wingdings" pitchFamily="2" charset="2"/>
              </a:rPr>
              <a:t>đó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tránh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tắc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nghẽn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đường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truyền</a:t>
            </a:r>
            <a:r>
              <a:rPr lang="en-US" altLang="en-US" sz="2400" dirty="0">
                <a:sym typeface="Wingdings" pitchFamily="2" charset="2"/>
              </a:rPr>
              <a:t>.</a:t>
            </a:r>
          </a:p>
          <a:p>
            <a:pPr marL="1581150" lvl="4" indent="-666750" algn="just">
              <a:buFont typeface="Arial" pitchFamily="34" charset="0"/>
              <a:buChar char="•"/>
            </a:pPr>
            <a:r>
              <a:rPr lang="en-US" altLang="en-US" sz="2400" dirty="0" err="1">
                <a:sym typeface="Wingdings" pitchFamily="2" charset="2"/>
              </a:rPr>
              <a:t>Đóng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gói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các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thao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tác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cho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phép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trên</a:t>
            </a:r>
            <a:r>
              <a:rPr lang="en-US" altLang="en-US" sz="2400" dirty="0">
                <a:sym typeface="Wingdings" pitchFamily="2" charset="2"/>
              </a:rPr>
              <a:t> CSDL </a:t>
            </a:r>
            <a:r>
              <a:rPr lang="en-US" altLang="en-US" sz="2400" dirty="0" err="1">
                <a:sym typeface="Wingdings" pitchFamily="2" charset="2"/>
              </a:rPr>
              <a:t>vào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các</a:t>
            </a:r>
            <a:r>
              <a:rPr lang="en-US" altLang="en-US" sz="2400" dirty="0">
                <a:sym typeface="Wingdings" pitchFamily="2" charset="2"/>
              </a:rPr>
              <a:t> SP </a:t>
            </a:r>
            <a:r>
              <a:rPr lang="en-US" altLang="en-US" sz="2400" dirty="0" err="1">
                <a:sym typeface="Wingdings" pitchFamily="2" charset="2"/>
              </a:rPr>
              <a:t>và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truy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xuất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dữ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liệu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thông</a:t>
            </a:r>
            <a:r>
              <a:rPr lang="en-US" altLang="en-US" sz="2400" dirty="0">
                <a:sym typeface="Wingdings" pitchFamily="2" charset="2"/>
              </a:rPr>
              <a:t> qua S</a:t>
            </a:r>
            <a:r>
              <a:rPr lang="en-US" altLang="en-US" sz="2400" dirty="0">
                <a:solidFill>
                  <a:srgbClr val="0000FF"/>
                </a:solidFill>
                <a:sym typeface="Wingdings" pitchFamily="2" charset="2"/>
              </a:rPr>
              <a:t>P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524000"/>
            <a:ext cx="5544324" cy="3352800"/>
          </a:xfrm>
          <a:noFill/>
        </p:spPr>
      </p:pic>
    </p:spTree>
    <p:extLst>
      <p:ext uri="{BB962C8B-B14F-4D97-AF65-F5344CB8AC3E}">
        <p14:creationId xmlns:p14="http://schemas.microsoft.com/office/powerpoint/2010/main" val="4535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GB" dirty="0" err="1"/>
              <a:t>Ưu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thủ</a:t>
            </a:r>
            <a:r>
              <a:rPr lang="en-GB" dirty="0"/>
              <a:t> </a:t>
            </a:r>
            <a:r>
              <a:rPr lang="en-GB" dirty="0" err="1"/>
              <a:t>tục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trữ</a:t>
            </a:r>
            <a:endParaRPr lang="en-GB" dirty="0"/>
          </a:p>
          <a:p>
            <a:pPr marL="623888" lvl="1" indent="-223838" algn="just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 2"/>
              <a:buChar char=""/>
              <a:defRPr/>
            </a:pPr>
            <a:r>
              <a:rPr lang="en-GB" sz="2500" dirty="0" err="1"/>
              <a:t>Tăng</a:t>
            </a:r>
            <a:r>
              <a:rPr lang="en-GB" sz="2500" dirty="0"/>
              <a:t> </a:t>
            </a:r>
            <a:r>
              <a:rPr lang="en-GB" sz="2500" dirty="0" err="1"/>
              <a:t>tốc</a:t>
            </a:r>
            <a:r>
              <a:rPr lang="en-GB" sz="2500" dirty="0"/>
              <a:t> </a:t>
            </a:r>
            <a:r>
              <a:rPr lang="en-GB" sz="2500" dirty="0" err="1"/>
              <a:t>độ</a:t>
            </a:r>
            <a:r>
              <a:rPr lang="en-GB" sz="2500" dirty="0"/>
              <a:t> </a:t>
            </a:r>
            <a:r>
              <a:rPr lang="en-GB" sz="2500" dirty="0" err="1"/>
              <a:t>thực</a:t>
            </a:r>
            <a:r>
              <a:rPr lang="en-GB" sz="2500" dirty="0"/>
              <a:t> </a:t>
            </a:r>
            <a:r>
              <a:rPr lang="en-GB" sz="2500" dirty="0" err="1"/>
              <a:t>thi</a:t>
            </a:r>
            <a:endParaRPr lang="en-GB" sz="2500" dirty="0"/>
          </a:p>
          <a:p>
            <a:pPr marL="623888" lvl="1" indent="-223838" algn="just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 2"/>
              <a:buChar char=""/>
              <a:defRPr/>
            </a:pPr>
            <a:r>
              <a:rPr lang="en-GB" sz="2500" dirty="0" err="1"/>
              <a:t>Tăng</a:t>
            </a:r>
            <a:r>
              <a:rPr lang="en-GB" sz="2500" dirty="0"/>
              <a:t> </a:t>
            </a:r>
            <a:r>
              <a:rPr lang="en-GB" sz="2500" dirty="0" err="1"/>
              <a:t>tốc</a:t>
            </a:r>
            <a:r>
              <a:rPr lang="en-GB" sz="2500" dirty="0"/>
              <a:t> </a:t>
            </a:r>
            <a:r>
              <a:rPr lang="en-GB" sz="2500" dirty="0" err="1"/>
              <a:t>độ</a:t>
            </a:r>
            <a:r>
              <a:rPr lang="en-GB" sz="2500" dirty="0"/>
              <a:t> </a:t>
            </a:r>
            <a:r>
              <a:rPr lang="en-GB" sz="2500" dirty="0" err="1"/>
              <a:t>xử</a:t>
            </a:r>
            <a:r>
              <a:rPr lang="en-GB" sz="2500" dirty="0"/>
              <a:t> </a:t>
            </a:r>
            <a:r>
              <a:rPr lang="en-GB" sz="2500" dirty="0" err="1"/>
              <a:t>lý</a:t>
            </a:r>
            <a:r>
              <a:rPr lang="en-GB" sz="2500" dirty="0"/>
              <a:t> </a:t>
            </a:r>
            <a:r>
              <a:rPr lang="en-GB" sz="2500" dirty="0" err="1"/>
              <a:t>dữ</a:t>
            </a:r>
            <a:r>
              <a:rPr lang="en-GB" sz="2500" dirty="0"/>
              <a:t> </a:t>
            </a:r>
            <a:r>
              <a:rPr lang="en-GB" sz="2500" dirty="0" err="1"/>
              <a:t>liệu</a:t>
            </a:r>
            <a:endParaRPr lang="en-US" sz="2500" dirty="0"/>
          </a:p>
          <a:p>
            <a:pPr marL="623888" lvl="1" indent="-223838" algn="just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 2"/>
              <a:buChar char=""/>
              <a:defRPr/>
            </a:pPr>
            <a:r>
              <a:rPr lang="en-GB" sz="2500" dirty="0" err="1"/>
              <a:t>Dễ</a:t>
            </a:r>
            <a:r>
              <a:rPr lang="en-GB" sz="2500" dirty="0"/>
              <a:t> </a:t>
            </a:r>
            <a:r>
              <a:rPr lang="en-GB" sz="2500" dirty="0" err="1"/>
              <a:t>dàng</a:t>
            </a:r>
            <a:r>
              <a:rPr lang="en-GB" sz="2500" dirty="0"/>
              <a:t> </a:t>
            </a:r>
            <a:r>
              <a:rPr lang="en-GB" sz="2500" dirty="0" err="1"/>
              <a:t>nâng</a:t>
            </a:r>
            <a:r>
              <a:rPr lang="en-GB" sz="2500" dirty="0"/>
              <a:t> </a:t>
            </a:r>
            <a:r>
              <a:rPr lang="en-GB" sz="2500" dirty="0" err="1"/>
              <a:t>cấp</a:t>
            </a:r>
            <a:r>
              <a:rPr lang="en-GB" sz="2500" dirty="0"/>
              <a:t> </a:t>
            </a:r>
            <a:r>
              <a:rPr lang="en-GB" sz="2500" dirty="0" err="1"/>
              <a:t>mà</a:t>
            </a:r>
            <a:r>
              <a:rPr lang="en-GB" sz="2500" dirty="0"/>
              <a:t> </a:t>
            </a:r>
            <a:r>
              <a:rPr lang="en-GB" sz="2500" dirty="0" err="1"/>
              <a:t>không</a:t>
            </a:r>
            <a:r>
              <a:rPr lang="en-GB" sz="2500" dirty="0"/>
              <a:t> </a:t>
            </a:r>
            <a:r>
              <a:rPr lang="en-GB" sz="2500" dirty="0" err="1"/>
              <a:t>ảnh</a:t>
            </a:r>
            <a:r>
              <a:rPr lang="en-GB" sz="2500" dirty="0"/>
              <a:t> </a:t>
            </a:r>
            <a:r>
              <a:rPr lang="en-GB" sz="2500" dirty="0" err="1"/>
              <a:t>hưởng</a:t>
            </a:r>
            <a:r>
              <a:rPr lang="en-GB" sz="2500" dirty="0"/>
              <a:t> </a:t>
            </a:r>
            <a:r>
              <a:rPr lang="en-GB" sz="2500" dirty="0" err="1"/>
              <a:t>đến</a:t>
            </a:r>
            <a:r>
              <a:rPr lang="en-GB" sz="2500" dirty="0"/>
              <a:t> </a:t>
            </a:r>
            <a:r>
              <a:rPr lang="en-GB" sz="2500" dirty="0" err="1"/>
              <a:t>ứng</a:t>
            </a:r>
            <a:r>
              <a:rPr lang="en-GB" sz="2500" dirty="0"/>
              <a:t> </a:t>
            </a:r>
            <a:r>
              <a:rPr lang="en-GB" sz="2500" dirty="0" err="1"/>
              <a:t>dụng</a:t>
            </a:r>
            <a:endParaRPr lang="en-US" sz="2500" dirty="0"/>
          </a:p>
          <a:p>
            <a:pPr marL="623888" lvl="1" indent="-223838" algn="just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 2"/>
              <a:buChar char=""/>
              <a:defRPr/>
            </a:pPr>
            <a:r>
              <a:rPr lang="en-GB" sz="2500" dirty="0" err="1"/>
              <a:t>Tăng</a:t>
            </a:r>
            <a:r>
              <a:rPr lang="en-GB" sz="2500" dirty="0"/>
              <a:t> </a:t>
            </a:r>
            <a:r>
              <a:rPr lang="en-GB" sz="2500" dirty="0" err="1"/>
              <a:t>tính</a:t>
            </a:r>
            <a:r>
              <a:rPr lang="en-GB" sz="2500" dirty="0"/>
              <a:t> </a:t>
            </a:r>
            <a:r>
              <a:rPr lang="en-GB" sz="2500" dirty="0" err="1"/>
              <a:t>bảo</a:t>
            </a:r>
            <a:r>
              <a:rPr lang="en-GB" sz="2500" dirty="0"/>
              <a:t> </a:t>
            </a:r>
            <a:r>
              <a:rPr lang="en-GB" sz="2500" dirty="0" err="1"/>
              <a:t>mật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Thủ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tục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trữ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8351</TotalTime>
  <Words>3716</Words>
  <Application>Microsoft Office PowerPoint</Application>
  <PresentationFormat>On-screen Show (4:3)</PresentationFormat>
  <Paragraphs>636</Paragraphs>
  <Slides>60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HỆ QUẢN TRỊ CSDL</vt:lpstr>
      <vt:lpstr>Nội dung</vt:lpstr>
      <vt:lpstr>1. Mục tiêu bài học</vt:lpstr>
      <vt:lpstr>Nội dung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2. Thủ tục lưu trữ</vt:lpstr>
      <vt:lpstr>Nội dung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3. Hàm do người dùng định nghĩa</vt:lpstr>
      <vt:lpstr>4. Trắc nghiệm kiến thức</vt:lpstr>
      <vt:lpstr>5. Trắc nghiệm kiến thức</vt:lpstr>
      <vt:lpstr>5. Trắc nghiệm kiến thức</vt:lpstr>
      <vt:lpstr>5. Trắc nghiệm kiến thức</vt:lpstr>
      <vt:lpstr>5. Trắc nghiệm kiến thức</vt:lpstr>
      <vt:lpstr>5. Tổng kết bài học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NHITT</dc:creator>
  <cp:lastModifiedBy>MINH CHUAN</cp:lastModifiedBy>
  <cp:revision>612</cp:revision>
  <dcterms:created xsi:type="dcterms:W3CDTF">2011-01-09T04:46:30Z</dcterms:created>
  <dcterms:modified xsi:type="dcterms:W3CDTF">2023-02-13T16:34:02Z</dcterms:modified>
</cp:coreProperties>
</file>