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4" r:id="rId1"/>
  </p:sldMasterIdLst>
  <p:sldIdLst>
    <p:sldId id="256" r:id="rId2"/>
    <p:sldId id="257" r:id="rId3"/>
    <p:sldId id="258" r:id="rId4"/>
    <p:sldId id="261" r:id="rId5"/>
    <p:sldId id="262" r:id="rId6"/>
    <p:sldId id="263"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9" d="100"/>
          <a:sy n="159" d="100"/>
        </p:scale>
        <p:origin x="26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C4DCAF-67B6-4F55-9B2C-50AD885AE804}"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220483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4DCAF-67B6-4F55-9B2C-50AD885AE804}"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224681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4DCAF-67B6-4F55-9B2C-50AD885AE804}"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287324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4DCAF-67B6-4F55-9B2C-50AD885AE804}"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248261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C4DCAF-67B6-4F55-9B2C-50AD885AE804}"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1293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C4DCAF-67B6-4F55-9B2C-50AD885AE804}"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313170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C4DCAF-67B6-4F55-9B2C-50AD885AE804}"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371770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C4DCAF-67B6-4F55-9B2C-50AD885AE804}" type="datetimeFigureOut">
              <a:rPr lang="en-US" smtClean="0"/>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276314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4DCAF-67B6-4F55-9B2C-50AD885AE804}" type="datetimeFigureOut">
              <a:rPr lang="en-US" smtClean="0"/>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262885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C4DCAF-67B6-4F55-9B2C-50AD885AE804}"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173696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C4DCAF-67B6-4F55-9B2C-50AD885AE804}"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6AAFF-DB9A-4539-84D2-36E736A1FAF5}" type="slidenum">
              <a:rPr lang="en-US" smtClean="0"/>
              <a:t>‹#›</a:t>
            </a:fld>
            <a:endParaRPr lang="en-US"/>
          </a:p>
        </p:txBody>
      </p:sp>
    </p:spTree>
    <p:extLst>
      <p:ext uri="{BB962C8B-B14F-4D97-AF65-F5344CB8AC3E}">
        <p14:creationId xmlns:p14="http://schemas.microsoft.com/office/powerpoint/2010/main" val="357862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4DCAF-67B6-4F55-9B2C-50AD885AE804}" type="datetimeFigureOut">
              <a:rPr lang="en-US" smtClean="0"/>
              <a:t>7/19/2023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6AAFF-DB9A-4539-84D2-36E736A1FAF5}" type="slidenum">
              <a:rPr lang="en-US" smtClean="0"/>
              <a:t>‹#›</a:t>
            </a:fld>
            <a:endParaRPr lang="en-US"/>
          </a:p>
        </p:txBody>
      </p:sp>
    </p:spTree>
    <p:extLst>
      <p:ext uri="{BB962C8B-B14F-4D97-AF65-F5344CB8AC3E}">
        <p14:creationId xmlns:p14="http://schemas.microsoft.com/office/powerpoint/2010/main" val="1903034580"/>
      </p:ext>
    </p:extLst>
  </p:cSld>
  <p:clrMap bg1="lt1" tx1="dk1" bg2="lt2" tx2="dk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B52F20-1051-8CB9-88A7-E13D83462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05" y="1726388"/>
            <a:ext cx="4377699" cy="2944241"/>
          </a:xfrm>
          <a:prstGeom prst="rect">
            <a:avLst/>
          </a:prstGeom>
        </p:spPr>
      </p:pic>
      <p:sp>
        <p:nvSpPr>
          <p:cNvPr id="13" name="TextBox 12">
            <a:extLst>
              <a:ext uri="{FF2B5EF4-FFF2-40B4-BE49-F238E27FC236}">
                <a16:creationId xmlns:a16="http://schemas.microsoft.com/office/drawing/2014/main" id="{596A527F-8C8D-8A4A-9B5B-8477853AE579}"/>
              </a:ext>
            </a:extLst>
          </p:cNvPr>
          <p:cNvSpPr txBox="1"/>
          <p:nvPr/>
        </p:nvSpPr>
        <p:spPr>
          <a:xfrm>
            <a:off x="2675031" y="1868532"/>
            <a:ext cx="6841938" cy="2332049"/>
          </a:xfrm>
          <a:prstGeom prst="rect">
            <a:avLst/>
          </a:prstGeom>
          <a:noFill/>
        </p:spPr>
        <p:txBody>
          <a:bodyPr wrap="none" rtlCol="0">
            <a:spAutoFit/>
          </a:bodyPr>
          <a:lstStyle/>
          <a:p>
            <a:r>
              <a:rPr lang="en-US" sz="6154">
                <a:solidFill>
                  <a:srgbClr val="0070C0"/>
                </a:solidFill>
                <a:latin typeface="Bahnschrift SemiLight Condensed" panose="020B0502040204020203" pitchFamily="34" charset="0"/>
              </a:rPr>
              <a:t>CƠ SỞ TOÁN CHO MÁY HỌC</a:t>
            </a:r>
          </a:p>
          <a:p>
            <a:r>
              <a:rPr lang="pt-BR" sz="2800">
                <a:latin typeface="Bahnschrift SemiLight Condensed" panose="020B0502040204020203" pitchFamily="34" charset="0"/>
              </a:rPr>
              <a:t>Giảng viên HD:              	TS. Nguyễn Văn Hậu</a:t>
            </a:r>
            <a:endParaRPr lang="en-US" sz="2800">
              <a:latin typeface="Bahnschrift SemiLight Condensed" panose="020B0502040204020203" pitchFamily="34" charset="0"/>
            </a:endParaRPr>
          </a:p>
          <a:p>
            <a:r>
              <a:rPr lang="pt-BR" sz="2800">
                <a:latin typeface="Bahnschrift SemiLight Condensed" panose="020B0502040204020203" pitchFamily="34" charset="0"/>
              </a:rPr>
              <a:t>Học viên thực hiện:      	Nguyễn Văn Dương</a:t>
            </a:r>
            <a:endParaRPr lang="en-US" sz="2800">
              <a:latin typeface="Bahnschrift SemiLight Condensed" panose="020B0502040204020203" pitchFamily="34" charset="0"/>
            </a:endParaRPr>
          </a:p>
          <a:p>
            <a:r>
              <a:rPr lang="pt-BR" sz="2800">
                <a:latin typeface="Bahnschrift SemiLight Condensed" panose="020B0502040204020203" pitchFamily="34" charset="0"/>
              </a:rPr>
              <a:t>Lớp:                               	H01222</a:t>
            </a:r>
            <a:endParaRPr lang="en-US" sz="2800">
              <a:solidFill>
                <a:srgbClr val="0070C0"/>
              </a:solidFill>
              <a:latin typeface="Bahnschrift SemiLight Condensed" panose="020B0502040204020203" pitchFamily="34" charset="0"/>
            </a:endParaRPr>
          </a:p>
        </p:txBody>
      </p:sp>
      <p:sp>
        <p:nvSpPr>
          <p:cNvPr id="4" name="TextBox 3">
            <a:extLst>
              <a:ext uri="{FF2B5EF4-FFF2-40B4-BE49-F238E27FC236}">
                <a16:creationId xmlns:a16="http://schemas.microsoft.com/office/drawing/2014/main" id="{CC1DB109-6A41-F3B9-C4CD-7AD8CAA594D9}"/>
              </a:ext>
            </a:extLst>
          </p:cNvPr>
          <p:cNvSpPr txBox="1"/>
          <p:nvPr/>
        </p:nvSpPr>
        <p:spPr>
          <a:xfrm>
            <a:off x="4780752" y="116221"/>
            <a:ext cx="5234125" cy="1716496"/>
          </a:xfrm>
          <a:prstGeom prst="rect">
            <a:avLst/>
          </a:prstGeom>
          <a:noFill/>
        </p:spPr>
        <p:txBody>
          <a:bodyPr wrap="none" rtlCol="0">
            <a:spAutoFit/>
          </a:bodyPr>
          <a:lstStyle/>
          <a:p>
            <a:r>
              <a:rPr lang="en-US" sz="4400">
                <a:solidFill>
                  <a:srgbClr val="0070C0"/>
                </a:solidFill>
                <a:latin typeface="Bahnschrift SemiLight Condensed" panose="020B0502040204020203" pitchFamily="34" charset="0"/>
              </a:rPr>
              <a:t>Chương 3</a:t>
            </a:r>
          </a:p>
          <a:p>
            <a:r>
              <a:rPr lang="en-US" sz="6154">
                <a:solidFill>
                  <a:srgbClr val="0070C0"/>
                </a:solidFill>
                <a:latin typeface="Bahnschrift SemiLight Condensed" panose="020B0502040204020203" pitchFamily="34" charset="0"/>
              </a:rPr>
              <a:t>HÀM KHỐI XÁC SUẤT</a:t>
            </a:r>
          </a:p>
        </p:txBody>
      </p:sp>
      <p:sp>
        <p:nvSpPr>
          <p:cNvPr id="5" name="TextBox 4">
            <a:extLst>
              <a:ext uri="{FF2B5EF4-FFF2-40B4-BE49-F238E27FC236}">
                <a16:creationId xmlns:a16="http://schemas.microsoft.com/office/drawing/2014/main" id="{2C8BA311-4CEB-E81A-16B5-20B609A47B63}"/>
              </a:ext>
            </a:extLst>
          </p:cNvPr>
          <p:cNvSpPr txBox="1"/>
          <p:nvPr/>
        </p:nvSpPr>
        <p:spPr>
          <a:xfrm>
            <a:off x="4780754" y="2080493"/>
            <a:ext cx="2847254" cy="477054"/>
          </a:xfrm>
          <a:prstGeom prst="rect">
            <a:avLst/>
          </a:prstGeom>
          <a:noFill/>
        </p:spPr>
        <p:txBody>
          <a:bodyPr wrap="none" rtlCol="0">
            <a:spAutoFit/>
          </a:bodyPr>
          <a:lstStyle/>
          <a:p>
            <a:r>
              <a:rPr lang="en-US" sz="2500">
                <a:solidFill>
                  <a:srgbClr val="7030A0"/>
                </a:solidFill>
                <a:latin typeface="Bahnschrift SemiLight Condensed" panose="020B0502040204020203" pitchFamily="34" charset="0"/>
              </a:rPr>
              <a:t>Hàm khối xác suất là gì ?</a:t>
            </a:r>
          </a:p>
        </p:txBody>
      </p:sp>
      <p:sp>
        <p:nvSpPr>
          <p:cNvPr id="8" name="TextBox 7">
            <a:extLst>
              <a:ext uri="{FF2B5EF4-FFF2-40B4-BE49-F238E27FC236}">
                <a16:creationId xmlns:a16="http://schemas.microsoft.com/office/drawing/2014/main" id="{FDD037C7-16BA-AC4A-E24D-CB626F6D6A51}"/>
              </a:ext>
            </a:extLst>
          </p:cNvPr>
          <p:cNvSpPr txBox="1"/>
          <p:nvPr/>
        </p:nvSpPr>
        <p:spPr>
          <a:xfrm>
            <a:off x="4780754" y="2811066"/>
            <a:ext cx="6569427" cy="477054"/>
          </a:xfrm>
          <a:prstGeom prst="rect">
            <a:avLst/>
          </a:prstGeom>
          <a:noFill/>
        </p:spPr>
        <p:txBody>
          <a:bodyPr wrap="none" rtlCol="0">
            <a:spAutoFit/>
          </a:bodyPr>
          <a:lstStyle/>
          <a:p>
            <a:r>
              <a:rPr lang="en-US" sz="2500">
                <a:solidFill>
                  <a:srgbClr val="7030A0"/>
                </a:solidFill>
                <a:latin typeface="Bahnschrift SemiLight Condensed" panose="020B0502040204020203" pitchFamily="34" charset="0"/>
              </a:rPr>
              <a:t>Hàm khối xác suất được sử dụng như thế nào trong Python ?</a:t>
            </a:r>
          </a:p>
        </p:txBody>
      </p:sp>
      <p:sp>
        <p:nvSpPr>
          <p:cNvPr id="9" name="TextBox 8">
            <a:extLst>
              <a:ext uri="{FF2B5EF4-FFF2-40B4-BE49-F238E27FC236}">
                <a16:creationId xmlns:a16="http://schemas.microsoft.com/office/drawing/2014/main" id="{28A00239-83E3-2B25-C0F9-2A323607526A}"/>
              </a:ext>
            </a:extLst>
          </p:cNvPr>
          <p:cNvSpPr txBox="1"/>
          <p:nvPr/>
        </p:nvSpPr>
        <p:spPr>
          <a:xfrm>
            <a:off x="4782880" y="3541639"/>
            <a:ext cx="2831224" cy="477054"/>
          </a:xfrm>
          <a:prstGeom prst="rect">
            <a:avLst/>
          </a:prstGeom>
          <a:noFill/>
        </p:spPr>
        <p:txBody>
          <a:bodyPr wrap="none" rtlCol="0">
            <a:spAutoFit/>
          </a:bodyPr>
          <a:lstStyle/>
          <a:p>
            <a:r>
              <a:rPr lang="en-US" sz="2500">
                <a:solidFill>
                  <a:srgbClr val="7030A0"/>
                </a:solidFill>
                <a:latin typeface="Bahnschrift SemiLight Condensed" panose="020B0502040204020203" pitchFamily="34" charset="0"/>
              </a:rPr>
              <a:t>Nghịch lý quy mô lớp học</a:t>
            </a:r>
          </a:p>
        </p:txBody>
      </p:sp>
      <p:sp>
        <p:nvSpPr>
          <p:cNvPr id="10" name="TextBox 9">
            <a:extLst>
              <a:ext uri="{FF2B5EF4-FFF2-40B4-BE49-F238E27FC236}">
                <a16:creationId xmlns:a16="http://schemas.microsoft.com/office/drawing/2014/main" id="{EAB4CBC9-42A2-F606-00F8-1F49C667C2FA}"/>
              </a:ext>
            </a:extLst>
          </p:cNvPr>
          <p:cNvSpPr txBox="1"/>
          <p:nvPr/>
        </p:nvSpPr>
        <p:spPr>
          <a:xfrm>
            <a:off x="4780753" y="4272212"/>
            <a:ext cx="5527475" cy="477054"/>
          </a:xfrm>
          <a:prstGeom prst="rect">
            <a:avLst/>
          </a:prstGeom>
          <a:noFill/>
        </p:spPr>
        <p:txBody>
          <a:bodyPr wrap="none" rtlCol="0">
            <a:spAutoFit/>
          </a:bodyPr>
          <a:lstStyle/>
          <a:p>
            <a:r>
              <a:rPr lang="en-US" sz="2500">
                <a:solidFill>
                  <a:srgbClr val="7030A0"/>
                </a:solidFill>
                <a:latin typeface="Bahnschrift SemiLight Condensed" panose="020B0502040204020203" pitchFamily="34" charset="0"/>
              </a:rPr>
              <a:t>Lập chỉ mục (index) cho khung dữ liệu (Dataframe)</a:t>
            </a:r>
          </a:p>
        </p:txBody>
      </p:sp>
      <p:sp>
        <p:nvSpPr>
          <p:cNvPr id="11" name="TextBox 10">
            <a:extLst>
              <a:ext uri="{FF2B5EF4-FFF2-40B4-BE49-F238E27FC236}">
                <a16:creationId xmlns:a16="http://schemas.microsoft.com/office/drawing/2014/main" id="{3BDBCEDF-AA1D-E86D-A8C9-5A958CDC8A35}"/>
              </a:ext>
            </a:extLst>
          </p:cNvPr>
          <p:cNvSpPr txBox="1"/>
          <p:nvPr/>
        </p:nvSpPr>
        <p:spPr>
          <a:xfrm>
            <a:off x="4780752" y="5002785"/>
            <a:ext cx="1244251" cy="477054"/>
          </a:xfrm>
          <a:prstGeom prst="rect">
            <a:avLst/>
          </a:prstGeom>
          <a:noFill/>
        </p:spPr>
        <p:txBody>
          <a:bodyPr wrap="none" rtlCol="0">
            <a:spAutoFit/>
          </a:bodyPr>
          <a:lstStyle/>
          <a:p>
            <a:r>
              <a:rPr lang="en-US" sz="2500">
                <a:solidFill>
                  <a:srgbClr val="7030A0"/>
                </a:solidFill>
                <a:latin typeface="Bahnschrift SemiLight Condensed" panose="020B0502040204020203" pitchFamily="34" charset="0"/>
              </a:rPr>
              <a:t>Thuật ngữ</a:t>
            </a:r>
          </a:p>
        </p:txBody>
      </p:sp>
    </p:spTree>
    <p:custDataLst>
      <p:tags r:id="rId1"/>
    </p:custDataLst>
    <p:extLst>
      <p:ext uri="{BB962C8B-B14F-4D97-AF65-F5344CB8AC3E}">
        <p14:creationId xmlns:p14="http://schemas.microsoft.com/office/powerpoint/2010/main" val="248077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xit" presetSubtype="4" fill="hold" grpId="1" nodeType="clickEffect">
                                  <p:stCondLst>
                                    <p:cond delay="0"/>
                                  </p:stCondLst>
                                  <p:childTnLst>
                                    <p:anim calcmode="lin" valueType="num">
                                      <p:cBhvr additive="base">
                                        <p:cTn id="49" dur="500"/>
                                        <p:tgtEl>
                                          <p:spTgt spid="13"/>
                                        </p:tgtEl>
                                        <p:attrNameLst>
                                          <p:attrName>ppt_x</p:attrName>
                                        </p:attrNameLst>
                                      </p:cBhvr>
                                      <p:tavLst>
                                        <p:tav tm="0">
                                          <p:val>
                                            <p:strVal val="ppt_x"/>
                                          </p:val>
                                        </p:tav>
                                        <p:tav tm="100000">
                                          <p:val>
                                            <p:strVal val="ppt_x"/>
                                          </p:val>
                                        </p:tav>
                                      </p:tavLst>
                                    </p:anim>
                                    <p:anim calcmode="lin" valueType="num">
                                      <p:cBhvr additive="base">
                                        <p:cTn id="50" dur="500"/>
                                        <p:tgtEl>
                                          <p:spTgt spid="13"/>
                                        </p:tgtEl>
                                        <p:attrNameLst>
                                          <p:attrName>ppt_y</p:attrName>
                                        </p:attrNameLst>
                                      </p:cBhvr>
                                      <p:tavLst>
                                        <p:tav tm="0">
                                          <p:val>
                                            <p:strVal val="ppt_y"/>
                                          </p:val>
                                        </p:tav>
                                        <p:tav tm="100000">
                                          <p:val>
                                            <p:strVal val="1+ppt_h/2"/>
                                          </p:val>
                                        </p:tav>
                                      </p:tavLst>
                                    </p:anim>
                                    <p:set>
                                      <p:cBhvr>
                                        <p:cTn id="51" dur="1" fill="hold">
                                          <p:stCondLst>
                                            <p:cond delay="499"/>
                                          </p:stCondLst>
                                        </p:cTn>
                                        <p:tgtEl>
                                          <p:spTgt spid="13"/>
                                        </p:tgtEl>
                                        <p:attrNameLst>
                                          <p:attrName>style.visibility</p:attrName>
                                        </p:attrNameLst>
                                      </p:cBhvr>
                                      <p:to>
                                        <p:strVal val="hidden"/>
                                      </p:to>
                                    </p:set>
                                  </p:childTnLst>
                                </p:cTn>
                              </p:par>
                              <p:par>
                                <p:cTn id="52" presetID="2" presetClass="exit" presetSubtype="4" fill="hold" nodeType="withEffect">
                                  <p:stCondLst>
                                    <p:cond delay="0"/>
                                  </p:stCondLst>
                                  <p:childTnLst>
                                    <p:anim calcmode="lin" valueType="num">
                                      <p:cBhvr additive="base">
                                        <p:cTn id="53" dur="500"/>
                                        <p:tgtEl>
                                          <p:spTgt spid="7"/>
                                        </p:tgtEl>
                                        <p:attrNameLst>
                                          <p:attrName>ppt_x</p:attrName>
                                        </p:attrNameLst>
                                      </p:cBhvr>
                                      <p:tavLst>
                                        <p:tav tm="0">
                                          <p:val>
                                            <p:strVal val="ppt_x"/>
                                          </p:val>
                                        </p:tav>
                                        <p:tav tm="100000">
                                          <p:val>
                                            <p:strVal val="ppt_x"/>
                                          </p:val>
                                        </p:tav>
                                      </p:tavLst>
                                    </p:anim>
                                    <p:anim calcmode="lin" valueType="num">
                                      <p:cBhvr additive="base">
                                        <p:cTn id="54" dur="500"/>
                                        <p:tgtEl>
                                          <p:spTgt spid="7"/>
                                        </p:tgtEl>
                                        <p:attrNameLst>
                                          <p:attrName>ppt_y</p:attrName>
                                        </p:attrNameLst>
                                      </p:cBhvr>
                                      <p:tavLst>
                                        <p:tav tm="0">
                                          <p:val>
                                            <p:strVal val="ppt_y"/>
                                          </p:val>
                                        </p:tav>
                                        <p:tav tm="100000">
                                          <p:val>
                                            <p:strVal val="1+ppt_h/2"/>
                                          </p:val>
                                        </p:tav>
                                      </p:tavLst>
                                    </p:anim>
                                    <p:set>
                                      <p:cBhvr>
                                        <p:cTn id="55" dur="1" fill="hold">
                                          <p:stCondLst>
                                            <p:cond delay="499"/>
                                          </p:stCondLst>
                                        </p:cTn>
                                        <p:tgtEl>
                                          <p:spTgt spid="7"/>
                                        </p:tgtEl>
                                        <p:attrNameLst>
                                          <p:attrName>style.visibility</p:attrName>
                                        </p:attrNameLst>
                                      </p:cBhvr>
                                      <p:to>
                                        <p:strVal val="hidden"/>
                                      </p:to>
                                    </p:set>
                                  </p:childTnLst>
                                </p:cTn>
                              </p:par>
                              <p:par>
                                <p:cTn id="56" presetID="2" presetClass="exit" presetSubtype="4" fill="hold" grpId="1" nodeType="withEffect">
                                  <p:stCondLst>
                                    <p:cond delay="0"/>
                                  </p:stCondLst>
                                  <p:childTnLst>
                                    <p:anim calcmode="lin" valueType="num">
                                      <p:cBhvr additive="base">
                                        <p:cTn id="57" dur="500"/>
                                        <p:tgtEl>
                                          <p:spTgt spid="4"/>
                                        </p:tgtEl>
                                        <p:attrNameLst>
                                          <p:attrName>ppt_x</p:attrName>
                                        </p:attrNameLst>
                                      </p:cBhvr>
                                      <p:tavLst>
                                        <p:tav tm="0">
                                          <p:val>
                                            <p:strVal val="ppt_x"/>
                                          </p:val>
                                        </p:tav>
                                        <p:tav tm="100000">
                                          <p:val>
                                            <p:strVal val="ppt_x"/>
                                          </p:val>
                                        </p:tav>
                                      </p:tavLst>
                                    </p:anim>
                                    <p:anim calcmode="lin" valueType="num">
                                      <p:cBhvr additive="base">
                                        <p:cTn id="58" dur="500"/>
                                        <p:tgtEl>
                                          <p:spTgt spid="4"/>
                                        </p:tgtEl>
                                        <p:attrNameLst>
                                          <p:attrName>ppt_y</p:attrName>
                                        </p:attrNameLst>
                                      </p:cBhvr>
                                      <p:tavLst>
                                        <p:tav tm="0">
                                          <p:val>
                                            <p:strVal val="ppt_y"/>
                                          </p:val>
                                        </p:tav>
                                        <p:tav tm="100000">
                                          <p:val>
                                            <p:strVal val="1+ppt_h/2"/>
                                          </p:val>
                                        </p:tav>
                                      </p:tavLst>
                                    </p:anim>
                                    <p:set>
                                      <p:cBhvr>
                                        <p:cTn id="59" dur="1" fill="hold">
                                          <p:stCondLst>
                                            <p:cond delay="499"/>
                                          </p:stCondLst>
                                        </p:cTn>
                                        <p:tgtEl>
                                          <p:spTgt spid="4"/>
                                        </p:tgtEl>
                                        <p:attrNameLst>
                                          <p:attrName>style.visibility</p:attrName>
                                        </p:attrNameLst>
                                      </p:cBhvr>
                                      <p:to>
                                        <p:strVal val="hidden"/>
                                      </p:to>
                                    </p:set>
                                  </p:childTnLst>
                                </p:cTn>
                              </p:par>
                              <p:par>
                                <p:cTn id="60" presetID="2" presetClass="exit" presetSubtype="4" fill="hold" grpId="1" nodeType="withEffect">
                                  <p:stCondLst>
                                    <p:cond delay="0"/>
                                  </p:stCondLst>
                                  <p:childTnLst>
                                    <p:anim calcmode="lin" valueType="num">
                                      <p:cBhvr additive="base">
                                        <p:cTn id="61" dur="500"/>
                                        <p:tgtEl>
                                          <p:spTgt spid="5"/>
                                        </p:tgtEl>
                                        <p:attrNameLst>
                                          <p:attrName>ppt_x</p:attrName>
                                        </p:attrNameLst>
                                      </p:cBhvr>
                                      <p:tavLst>
                                        <p:tav tm="0">
                                          <p:val>
                                            <p:strVal val="ppt_x"/>
                                          </p:val>
                                        </p:tav>
                                        <p:tav tm="100000">
                                          <p:val>
                                            <p:strVal val="ppt_x"/>
                                          </p:val>
                                        </p:tav>
                                      </p:tavLst>
                                    </p:anim>
                                    <p:anim calcmode="lin" valueType="num">
                                      <p:cBhvr additive="base">
                                        <p:cTn id="62" dur="500"/>
                                        <p:tgtEl>
                                          <p:spTgt spid="5"/>
                                        </p:tgtEl>
                                        <p:attrNameLst>
                                          <p:attrName>ppt_y</p:attrName>
                                        </p:attrNameLst>
                                      </p:cBhvr>
                                      <p:tavLst>
                                        <p:tav tm="0">
                                          <p:val>
                                            <p:strVal val="ppt_y"/>
                                          </p:val>
                                        </p:tav>
                                        <p:tav tm="100000">
                                          <p:val>
                                            <p:strVal val="1+ppt_h/2"/>
                                          </p:val>
                                        </p:tav>
                                      </p:tavLst>
                                    </p:anim>
                                    <p:set>
                                      <p:cBhvr>
                                        <p:cTn id="63" dur="1" fill="hold">
                                          <p:stCondLst>
                                            <p:cond delay="499"/>
                                          </p:stCondLst>
                                        </p:cTn>
                                        <p:tgtEl>
                                          <p:spTgt spid="5"/>
                                        </p:tgtEl>
                                        <p:attrNameLst>
                                          <p:attrName>style.visibility</p:attrName>
                                        </p:attrNameLst>
                                      </p:cBhvr>
                                      <p:to>
                                        <p:strVal val="hidden"/>
                                      </p:to>
                                    </p:set>
                                  </p:childTnLst>
                                </p:cTn>
                              </p:par>
                              <p:par>
                                <p:cTn id="64" presetID="2" presetClass="exit" presetSubtype="4" fill="hold" grpId="1" nodeType="withEffect">
                                  <p:stCondLst>
                                    <p:cond delay="0"/>
                                  </p:stCondLst>
                                  <p:childTnLst>
                                    <p:anim calcmode="lin" valueType="num">
                                      <p:cBhvr additive="base">
                                        <p:cTn id="65" dur="500"/>
                                        <p:tgtEl>
                                          <p:spTgt spid="8"/>
                                        </p:tgtEl>
                                        <p:attrNameLst>
                                          <p:attrName>ppt_x</p:attrName>
                                        </p:attrNameLst>
                                      </p:cBhvr>
                                      <p:tavLst>
                                        <p:tav tm="0">
                                          <p:val>
                                            <p:strVal val="ppt_x"/>
                                          </p:val>
                                        </p:tav>
                                        <p:tav tm="100000">
                                          <p:val>
                                            <p:strVal val="ppt_x"/>
                                          </p:val>
                                        </p:tav>
                                      </p:tavLst>
                                    </p:anim>
                                    <p:anim calcmode="lin" valueType="num">
                                      <p:cBhvr additive="base">
                                        <p:cTn id="66" dur="500"/>
                                        <p:tgtEl>
                                          <p:spTgt spid="8"/>
                                        </p:tgtEl>
                                        <p:attrNameLst>
                                          <p:attrName>ppt_y</p:attrName>
                                        </p:attrNameLst>
                                      </p:cBhvr>
                                      <p:tavLst>
                                        <p:tav tm="0">
                                          <p:val>
                                            <p:strVal val="ppt_y"/>
                                          </p:val>
                                        </p:tav>
                                        <p:tav tm="100000">
                                          <p:val>
                                            <p:strVal val="1+ppt_h/2"/>
                                          </p:val>
                                        </p:tav>
                                      </p:tavLst>
                                    </p:anim>
                                    <p:set>
                                      <p:cBhvr>
                                        <p:cTn id="67" dur="1" fill="hold">
                                          <p:stCondLst>
                                            <p:cond delay="499"/>
                                          </p:stCondLst>
                                        </p:cTn>
                                        <p:tgtEl>
                                          <p:spTgt spid="8"/>
                                        </p:tgtEl>
                                        <p:attrNameLst>
                                          <p:attrName>style.visibility</p:attrName>
                                        </p:attrNameLst>
                                      </p:cBhvr>
                                      <p:to>
                                        <p:strVal val="hidden"/>
                                      </p:to>
                                    </p:set>
                                  </p:childTnLst>
                                </p:cTn>
                              </p:par>
                              <p:par>
                                <p:cTn id="68" presetID="2" presetClass="exit" presetSubtype="4" fill="hold" grpId="1" nodeType="withEffect">
                                  <p:stCondLst>
                                    <p:cond delay="0"/>
                                  </p:stCondLst>
                                  <p:childTnLst>
                                    <p:anim calcmode="lin" valueType="num">
                                      <p:cBhvr additive="base">
                                        <p:cTn id="69" dur="500"/>
                                        <p:tgtEl>
                                          <p:spTgt spid="9"/>
                                        </p:tgtEl>
                                        <p:attrNameLst>
                                          <p:attrName>ppt_x</p:attrName>
                                        </p:attrNameLst>
                                      </p:cBhvr>
                                      <p:tavLst>
                                        <p:tav tm="0">
                                          <p:val>
                                            <p:strVal val="ppt_x"/>
                                          </p:val>
                                        </p:tav>
                                        <p:tav tm="100000">
                                          <p:val>
                                            <p:strVal val="ppt_x"/>
                                          </p:val>
                                        </p:tav>
                                      </p:tavLst>
                                    </p:anim>
                                    <p:anim calcmode="lin" valueType="num">
                                      <p:cBhvr additive="base">
                                        <p:cTn id="70" dur="500"/>
                                        <p:tgtEl>
                                          <p:spTgt spid="9"/>
                                        </p:tgtEl>
                                        <p:attrNameLst>
                                          <p:attrName>ppt_y</p:attrName>
                                        </p:attrNameLst>
                                      </p:cBhvr>
                                      <p:tavLst>
                                        <p:tav tm="0">
                                          <p:val>
                                            <p:strVal val="ppt_y"/>
                                          </p:val>
                                        </p:tav>
                                        <p:tav tm="100000">
                                          <p:val>
                                            <p:strVal val="1+ppt_h/2"/>
                                          </p:val>
                                        </p:tav>
                                      </p:tavLst>
                                    </p:anim>
                                    <p:set>
                                      <p:cBhvr>
                                        <p:cTn id="71" dur="1" fill="hold">
                                          <p:stCondLst>
                                            <p:cond delay="499"/>
                                          </p:stCondLst>
                                        </p:cTn>
                                        <p:tgtEl>
                                          <p:spTgt spid="9"/>
                                        </p:tgtEl>
                                        <p:attrNameLst>
                                          <p:attrName>style.visibility</p:attrName>
                                        </p:attrNameLst>
                                      </p:cBhvr>
                                      <p:to>
                                        <p:strVal val="hidden"/>
                                      </p:to>
                                    </p:set>
                                  </p:childTnLst>
                                </p:cTn>
                              </p:par>
                              <p:par>
                                <p:cTn id="72" presetID="2" presetClass="exit" presetSubtype="4" fill="hold" grpId="1" nodeType="withEffect">
                                  <p:stCondLst>
                                    <p:cond delay="0"/>
                                  </p:stCondLst>
                                  <p:childTnLst>
                                    <p:anim calcmode="lin" valueType="num">
                                      <p:cBhvr additive="base">
                                        <p:cTn id="73" dur="500"/>
                                        <p:tgtEl>
                                          <p:spTgt spid="10"/>
                                        </p:tgtEl>
                                        <p:attrNameLst>
                                          <p:attrName>ppt_x</p:attrName>
                                        </p:attrNameLst>
                                      </p:cBhvr>
                                      <p:tavLst>
                                        <p:tav tm="0">
                                          <p:val>
                                            <p:strVal val="ppt_x"/>
                                          </p:val>
                                        </p:tav>
                                        <p:tav tm="100000">
                                          <p:val>
                                            <p:strVal val="ppt_x"/>
                                          </p:val>
                                        </p:tav>
                                      </p:tavLst>
                                    </p:anim>
                                    <p:anim calcmode="lin" valueType="num">
                                      <p:cBhvr additive="base">
                                        <p:cTn id="74" dur="500"/>
                                        <p:tgtEl>
                                          <p:spTgt spid="10"/>
                                        </p:tgtEl>
                                        <p:attrNameLst>
                                          <p:attrName>ppt_y</p:attrName>
                                        </p:attrNameLst>
                                      </p:cBhvr>
                                      <p:tavLst>
                                        <p:tav tm="0">
                                          <p:val>
                                            <p:strVal val="ppt_y"/>
                                          </p:val>
                                        </p:tav>
                                        <p:tav tm="100000">
                                          <p:val>
                                            <p:strVal val="1+ppt_h/2"/>
                                          </p:val>
                                        </p:tav>
                                      </p:tavLst>
                                    </p:anim>
                                    <p:set>
                                      <p:cBhvr>
                                        <p:cTn id="75" dur="1" fill="hold">
                                          <p:stCondLst>
                                            <p:cond delay="499"/>
                                          </p:stCondLst>
                                        </p:cTn>
                                        <p:tgtEl>
                                          <p:spTgt spid="10"/>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11"/>
                                        </p:tgtEl>
                                        <p:attrNameLst>
                                          <p:attrName>ppt_x</p:attrName>
                                        </p:attrNameLst>
                                      </p:cBhvr>
                                      <p:tavLst>
                                        <p:tav tm="0">
                                          <p:val>
                                            <p:strVal val="ppt_x"/>
                                          </p:val>
                                        </p:tav>
                                        <p:tav tm="100000">
                                          <p:val>
                                            <p:strVal val="ppt_x"/>
                                          </p:val>
                                        </p:tav>
                                      </p:tavLst>
                                    </p:anim>
                                    <p:anim calcmode="lin" valueType="num">
                                      <p:cBhvr additive="base">
                                        <p:cTn id="78" dur="500"/>
                                        <p:tgtEl>
                                          <p:spTgt spid="11"/>
                                        </p:tgtEl>
                                        <p:attrNameLst>
                                          <p:attrName>ppt_y</p:attrName>
                                        </p:attrNameLst>
                                      </p:cBhvr>
                                      <p:tavLst>
                                        <p:tav tm="0">
                                          <p:val>
                                            <p:strVal val="ppt_y"/>
                                          </p:val>
                                        </p:tav>
                                        <p:tav tm="100000">
                                          <p:val>
                                            <p:strVal val="1+ppt_h/2"/>
                                          </p:val>
                                        </p:tav>
                                      </p:tavLst>
                                    </p:anim>
                                    <p:set>
                                      <p:cBhvr>
                                        <p:cTn id="7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p:bldP spid="4" grpId="1"/>
      <p:bldP spid="5" grpId="0"/>
      <p:bldP spid="5" grpId="1"/>
      <p:bldP spid="8" grpId="0"/>
      <p:bldP spid="8" grpId="1"/>
      <p:bldP spid="9" grpId="0"/>
      <p:bldP spid="9" grpId="1"/>
      <p:bldP spid="10" grpId="0"/>
      <p:bldP spid="10" grpId="1"/>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D9960E-5CCD-2BAE-04D5-2256AB7A6039}"/>
              </a:ext>
            </a:extLst>
          </p:cNvPr>
          <p:cNvSpPr txBox="1"/>
          <p:nvPr/>
        </p:nvSpPr>
        <p:spPr>
          <a:xfrm>
            <a:off x="2465839" y="2567226"/>
            <a:ext cx="7260321" cy="861774"/>
          </a:xfrm>
          <a:prstGeom prst="rect">
            <a:avLst/>
          </a:prstGeom>
          <a:noFill/>
        </p:spPr>
        <p:txBody>
          <a:bodyPr wrap="none" rtlCol="0">
            <a:spAutoFit/>
          </a:bodyPr>
          <a:lstStyle/>
          <a:p>
            <a:r>
              <a:rPr lang="en-US" sz="5000">
                <a:solidFill>
                  <a:srgbClr val="7030A0"/>
                </a:solidFill>
                <a:latin typeface="Bahnschrift SemiLight Condensed" panose="020B0502040204020203" pitchFamily="34" charset="0"/>
              </a:rPr>
              <a:t>Cảm ơn Thầy và các bạn đã xem !</a:t>
            </a:r>
          </a:p>
        </p:txBody>
      </p:sp>
      <p:pic>
        <p:nvPicPr>
          <p:cNvPr id="4" name="Picture 3">
            <a:extLst>
              <a:ext uri="{FF2B5EF4-FFF2-40B4-BE49-F238E27FC236}">
                <a16:creationId xmlns:a16="http://schemas.microsoft.com/office/drawing/2014/main" id="{0A51CD57-5592-32A5-FD9C-4F470EB24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7432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02735-BCC5-F254-AE72-6419B95FC36E}"/>
              </a:ext>
            </a:extLst>
          </p:cNvPr>
          <p:cNvSpPr txBox="1"/>
          <p:nvPr/>
        </p:nvSpPr>
        <p:spPr>
          <a:xfrm>
            <a:off x="0" y="0"/>
            <a:ext cx="3600666" cy="584775"/>
          </a:xfrm>
          <a:prstGeom prst="rect">
            <a:avLst/>
          </a:prstGeom>
          <a:noFill/>
        </p:spPr>
        <p:txBody>
          <a:bodyPr wrap="none" rtlCol="0">
            <a:spAutoFit/>
          </a:bodyPr>
          <a:lstStyle/>
          <a:p>
            <a:r>
              <a:rPr lang="en-US" sz="3200">
                <a:solidFill>
                  <a:srgbClr val="7030A0"/>
                </a:solidFill>
                <a:latin typeface="Bahnschrift SemiLight Condensed" panose="020B0502040204020203" pitchFamily="34" charset="0"/>
              </a:rPr>
              <a:t>Hàm khối xác xuất là gì ?</a:t>
            </a:r>
          </a:p>
        </p:txBody>
      </p:sp>
      <p:sp>
        <p:nvSpPr>
          <p:cNvPr id="5" name="TextBox 4">
            <a:extLst>
              <a:ext uri="{FF2B5EF4-FFF2-40B4-BE49-F238E27FC236}">
                <a16:creationId xmlns:a16="http://schemas.microsoft.com/office/drawing/2014/main" id="{A8909F09-D698-ACE6-0DBF-828316E7DD29}"/>
              </a:ext>
            </a:extLst>
          </p:cNvPr>
          <p:cNvSpPr txBox="1"/>
          <p:nvPr/>
        </p:nvSpPr>
        <p:spPr>
          <a:xfrm>
            <a:off x="0" y="1862404"/>
            <a:ext cx="2518638" cy="323165"/>
          </a:xfrm>
          <a:prstGeom prst="rect">
            <a:avLst/>
          </a:prstGeom>
          <a:noFill/>
        </p:spPr>
        <p:txBody>
          <a:bodyPr wrap="none" rtlCol="0">
            <a:spAutoFit/>
          </a:bodyPr>
          <a:lstStyle/>
          <a:p>
            <a:r>
              <a:rPr lang="en-US" sz="1500">
                <a:solidFill>
                  <a:schemeClr val="tx1">
                    <a:lumMod val="95000"/>
                    <a:lumOff val="5000"/>
                  </a:schemeClr>
                </a:solidFill>
                <a:latin typeface="Bahnschrift SemiLight Condensed" panose="020B0502040204020203" pitchFamily="34" charset="0"/>
              </a:rPr>
              <a:t>Liên hệ thực tế khi hỏi nhiều người …</a:t>
            </a:r>
          </a:p>
        </p:txBody>
      </p:sp>
      <p:sp>
        <p:nvSpPr>
          <p:cNvPr id="7" name="TextBox 6">
            <a:extLst>
              <a:ext uri="{FF2B5EF4-FFF2-40B4-BE49-F238E27FC236}">
                <a16:creationId xmlns:a16="http://schemas.microsoft.com/office/drawing/2014/main" id="{71E7438F-DE6C-DA24-0C4A-0A61E57BA452}"/>
              </a:ext>
            </a:extLst>
          </p:cNvPr>
          <p:cNvSpPr txBox="1"/>
          <p:nvPr/>
        </p:nvSpPr>
        <p:spPr>
          <a:xfrm>
            <a:off x="111512" y="2409276"/>
            <a:ext cx="3102131" cy="323165"/>
          </a:xfrm>
          <a:prstGeom prst="rect">
            <a:avLst/>
          </a:prstGeom>
          <a:noFill/>
        </p:spPr>
        <p:txBody>
          <a:bodyPr wrap="none" rtlCol="0">
            <a:spAutoFit/>
          </a:bodyPr>
          <a:lstStyle/>
          <a:p>
            <a:r>
              <a:rPr lang="en-US" sz="1500">
                <a:solidFill>
                  <a:srgbClr val="00B0F0"/>
                </a:solidFill>
                <a:latin typeface="Bahnschrift SemiLight Condensed" panose="020B0502040204020203" pitchFamily="34" charset="0"/>
              </a:rPr>
              <a:t>Câu hỏi : Có nên lái xe sau uống rượu không ? </a:t>
            </a:r>
          </a:p>
        </p:txBody>
      </p:sp>
      <p:sp>
        <p:nvSpPr>
          <p:cNvPr id="8" name="TextBox 7">
            <a:extLst>
              <a:ext uri="{FF2B5EF4-FFF2-40B4-BE49-F238E27FC236}">
                <a16:creationId xmlns:a16="http://schemas.microsoft.com/office/drawing/2014/main" id="{C4CDC8CA-ED8E-D2D5-824A-6A00BE20B837}"/>
              </a:ext>
            </a:extLst>
          </p:cNvPr>
          <p:cNvSpPr txBox="1"/>
          <p:nvPr/>
        </p:nvSpPr>
        <p:spPr>
          <a:xfrm>
            <a:off x="111512" y="2728812"/>
            <a:ext cx="1130438" cy="323165"/>
          </a:xfrm>
          <a:prstGeom prst="rect">
            <a:avLst/>
          </a:prstGeom>
          <a:noFill/>
        </p:spPr>
        <p:txBody>
          <a:bodyPr wrap="none" rtlCol="0">
            <a:spAutoFit/>
          </a:bodyPr>
          <a:lstStyle/>
          <a:p>
            <a:r>
              <a:rPr lang="en-US" sz="1500">
                <a:solidFill>
                  <a:schemeClr val="accent2">
                    <a:lumMod val="75000"/>
                  </a:schemeClr>
                </a:solidFill>
                <a:latin typeface="Bahnschrift SemiLight Condensed" panose="020B0502040204020203" pitchFamily="34" charset="0"/>
              </a:rPr>
              <a:t>Trả lời : Không </a:t>
            </a:r>
          </a:p>
        </p:txBody>
      </p:sp>
      <p:sp>
        <p:nvSpPr>
          <p:cNvPr id="9" name="TextBox 8">
            <a:extLst>
              <a:ext uri="{FF2B5EF4-FFF2-40B4-BE49-F238E27FC236}">
                <a16:creationId xmlns:a16="http://schemas.microsoft.com/office/drawing/2014/main" id="{A25200E1-681A-A8A9-673F-BB3894B31649}"/>
              </a:ext>
            </a:extLst>
          </p:cNvPr>
          <p:cNvSpPr txBox="1"/>
          <p:nvPr/>
        </p:nvSpPr>
        <p:spPr>
          <a:xfrm>
            <a:off x="111512" y="3275354"/>
            <a:ext cx="2927404" cy="323165"/>
          </a:xfrm>
          <a:prstGeom prst="rect">
            <a:avLst/>
          </a:prstGeom>
          <a:noFill/>
        </p:spPr>
        <p:txBody>
          <a:bodyPr wrap="none" rtlCol="0">
            <a:spAutoFit/>
          </a:bodyPr>
          <a:lstStyle/>
          <a:p>
            <a:r>
              <a:rPr lang="en-US" sz="1500">
                <a:solidFill>
                  <a:srgbClr val="00B0F0"/>
                </a:solidFill>
                <a:latin typeface="Bahnschrift SemiLight Condensed" panose="020B0502040204020203" pitchFamily="34" charset="0"/>
              </a:rPr>
              <a:t>Câu hỏi : Có nên đi bên trái đường không ?  </a:t>
            </a:r>
          </a:p>
        </p:txBody>
      </p:sp>
      <p:sp>
        <p:nvSpPr>
          <p:cNvPr id="10" name="TextBox 9">
            <a:extLst>
              <a:ext uri="{FF2B5EF4-FFF2-40B4-BE49-F238E27FC236}">
                <a16:creationId xmlns:a16="http://schemas.microsoft.com/office/drawing/2014/main" id="{3C9A88CE-4B37-1656-FB22-5D2110F7ED62}"/>
              </a:ext>
            </a:extLst>
          </p:cNvPr>
          <p:cNvSpPr txBox="1"/>
          <p:nvPr/>
        </p:nvSpPr>
        <p:spPr>
          <a:xfrm>
            <a:off x="111512" y="3594890"/>
            <a:ext cx="1168910" cy="323165"/>
          </a:xfrm>
          <a:prstGeom prst="rect">
            <a:avLst/>
          </a:prstGeom>
          <a:noFill/>
        </p:spPr>
        <p:txBody>
          <a:bodyPr wrap="none" rtlCol="0">
            <a:spAutoFit/>
          </a:bodyPr>
          <a:lstStyle/>
          <a:p>
            <a:r>
              <a:rPr lang="en-US" sz="1500">
                <a:solidFill>
                  <a:schemeClr val="accent2">
                    <a:lumMod val="75000"/>
                  </a:schemeClr>
                </a:solidFill>
                <a:latin typeface="Bahnschrift SemiLight Condensed" panose="020B0502040204020203" pitchFamily="34" charset="0"/>
              </a:rPr>
              <a:t>Trả lời : Không </a:t>
            </a:r>
          </a:p>
        </p:txBody>
      </p:sp>
      <p:sp>
        <p:nvSpPr>
          <p:cNvPr id="11" name="TextBox 10">
            <a:extLst>
              <a:ext uri="{FF2B5EF4-FFF2-40B4-BE49-F238E27FC236}">
                <a16:creationId xmlns:a16="http://schemas.microsoft.com/office/drawing/2014/main" id="{501583F2-8D40-2B53-9895-7E50A76B0D52}"/>
              </a:ext>
            </a:extLst>
          </p:cNvPr>
          <p:cNvSpPr txBox="1"/>
          <p:nvPr/>
        </p:nvSpPr>
        <p:spPr>
          <a:xfrm>
            <a:off x="111512" y="4237591"/>
            <a:ext cx="2339102" cy="323165"/>
          </a:xfrm>
          <a:prstGeom prst="rect">
            <a:avLst/>
          </a:prstGeom>
          <a:noFill/>
        </p:spPr>
        <p:txBody>
          <a:bodyPr wrap="none" rtlCol="0">
            <a:spAutoFit/>
          </a:bodyPr>
          <a:lstStyle/>
          <a:p>
            <a:r>
              <a:rPr lang="en-US" sz="1500">
                <a:solidFill>
                  <a:srgbClr val="00B0F0"/>
                </a:solidFill>
                <a:latin typeface="Bahnschrift SemiLight Condensed" panose="020B0502040204020203" pitchFamily="34" charset="0"/>
              </a:rPr>
              <a:t>Câu hỏi : Có nên ngủ sớm không ? </a:t>
            </a:r>
          </a:p>
        </p:txBody>
      </p:sp>
      <p:sp>
        <p:nvSpPr>
          <p:cNvPr id="12" name="TextBox 11">
            <a:extLst>
              <a:ext uri="{FF2B5EF4-FFF2-40B4-BE49-F238E27FC236}">
                <a16:creationId xmlns:a16="http://schemas.microsoft.com/office/drawing/2014/main" id="{CD028D21-9E48-E5DF-9B14-3FE3673CF85A}"/>
              </a:ext>
            </a:extLst>
          </p:cNvPr>
          <p:cNvSpPr txBox="1"/>
          <p:nvPr/>
        </p:nvSpPr>
        <p:spPr>
          <a:xfrm>
            <a:off x="111512" y="4557127"/>
            <a:ext cx="853119" cy="323165"/>
          </a:xfrm>
          <a:prstGeom prst="rect">
            <a:avLst/>
          </a:prstGeom>
          <a:noFill/>
        </p:spPr>
        <p:txBody>
          <a:bodyPr wrap="none" rtlCol="0">
            <a:spAutoFit/>
          </a:bodyPr>
          <a:lstStyle/>
          <a:p>
            <a:r>
              <a:rPr lang="en-US" sz="1500">
                <a:solidFill>
                  <a:schemeClr val="accent2">
                    <a:lumMod val="75000"/>
                  </a:schemeClr>
                </a:solidFill>
                <a:latin typeface="Bahnschrift SemiLight Condensed" panose="020B0502040204020203" pitchFamily="34" charset="0"/>
              </a:rPr>
              <a:t>Trả lời : Có</a:t>
            </a:r>
          </a:p>
        </p:txBody>
      </p:sp>
      <p:pic>
        <p:nvPicPr>
          <p:cNvPr id="18" name="Picture 17">
            <a:extLst>
              <a:ext uri="{FF2B5EF4-FFF2-40B4-BE49-F238E27FC236}">
                <a16:creationId xmlns:a16="http://schemas.microsoft.com/office/drawing/2014/main" id="{DAB739E6-91D5-8790-EBC8-78C9F5A87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4" y="521579"/>
            <a:ext cx="1364977" cy="1364977"/>
          </a:xfrm>
          <a:prstGeom prst="rect">
            <a:avLst/>
          </a:prstGeom>
        </p:spPr>
      </p:pic>
      <p:sp>
        <p:nvSpPr>
          <p:cNvPr id="31" name="Freeform: Shape 30">
            <a:extLst>
              <a:ext uri="{FF2B5EF4-FFF2-40B4-BE49-F238E27FC236}">
                <a16:creationId xmlns:a16="http://schemas.microsoft.com/office/drawing/2014/main" id="{4FF2C9FB-F123-4CE5-BEE9-D6786D8B9EF0}"/>
              </a:ext>
            </a:extLst>
          </p:cNvPr>
          <p:cNvSpPr/>
          <p:nvPr/>
        </p:nvSpPr>
        <p:spPr>
          <a:xfrm>
            <a:off x="3435033" y="2248049"/>
            <a:ext cx="713596" cy="3789315"/>
          </a:xfrm>
          <a:custGeom>
            <a:avLst/>
            <a:gdLst>
              <a:gd name="connsiteX0" fmla="*/ 468269 w 713596"/>
              <a:gd name="connsiteY0" fmla="*/ 0 h 3789315"/>
              <a:gd name="connsiteX1" fmla="*/ 713596 w 713596"/>
              <a:gd name="connsiteY1" fmla="*/ 369915 h 3789315"/>
              <a:gd name="connsiteX2" fmla="*/ 468269 w 713596"/>
              <a:gd name="connsiteY2" fmla="*/ 739830 h 3789315"/>
              <a:gd name="connsiteX3" fmla="*/ 468269 w 713596"/>
              <a:gd name="connsiteY3" fmla="*/ 554873 h 3789315"/>
              <a:gd name="connsiteX4" fmla="*/ 416225 w 713596"/>
              <a:gd name="connsiteY4" fmla="*/ 554873 h 3789315"/>
              <a:gd name="connsiteX5" fmla="*/ 416225 w 713596"/>
              <a:gd name="connsiteY5" fmla="*/ 3610058 h 3789315"/>
              <a:gd name="connsiteX6" fmla="*/ 416225 w 713596"/>
              <a:gd name="connsiteY6" fmla="*/ 3650588 h 3789315"/>
              <a:gd name="connsiteX7" fmla="*/ 416225 w 713596"/>
              <a:gd name="connsiteY7" fmla="*/ 3789315 h 3789315"/>
              <a:gd name="connsiteX8" fmla="*/ 0 w 713596"/>
              <a:gd name="connsiteY8" fmla="*/ 3789315 h 3789315"/>
              <a:gd name="connsiteX9" fmla="*/ 0 w 713596"/>
              <a:gd name="connsiteY9" fmla="*/ 3610058 h 3789315"/>
              <a:gd name="connsiteX10" fmla="*/ 222942 w 713596"/>
              <a:gd name="connsiteY10" fmla="*/ 3610058 h 3789315"/>
              <a:gd name="connsiteX11" fmla="*/ 222942 w 713596"/>
              <a:gd name="connsiteY11" fmla="*/ 554873 h 3789315"/>
              <a:gd name="connsiteX12" fmla="*/ 222942 w 713596"/>
              <a:gd name="connsiteY12" fmla="*/ 369915 h 3789315"/>
              <a:gd name="connsiteX13" fmla="*/ 222942 w 713596"/>
              <a:gd name="connsiteY13" fmla="*/ 184958 h 3789315"/>
              <a:gd name="connsiteX14" fmla="*/ 468269 w 713596"/>
              <a:gd name="connsiteY14" fmla="*/ 184958 h 378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3596" h="3789315">
                <a:moveTo>
                  <a:pt x="468269" y="0"/>
                </a:moveTo>
                <a:lnTo>
                  <a:pt x="713596" y="369915"/>
                </a:lnTo>
                <a:lnTo>
                  <a:pt x="468269" y="739830"/>
                </a:lnTo>
                <a:lnTo>
                  <a:pt x="468269" y="554873"/>
                </a:lnTo>
                <a:lnTo>
                  <a:pt x="416225" y="554873"/>
                </a:lnTo>
                <a:lnTo>
                  <a:pt x="416225" y="3610058"/>
                </a:lnTo>
                <a:lnTo>
                  <a:pt x="416225" y="3650588"/>
                </a:lnTo>
                <a:lnTo>
                  <a:pt x="416225" y="3789315"/>
                </a:lnTo>
                <a:lnTo>
                  <a:pt x="0" y="3789315"/>
                </a:lnTo>
                <a:lnTo>
                  <a:pt x="0" y="3610058"/>
                </a:lnTo>
                <a:lnTo>
                  <a:pt x="222942" y="3610058"/>
                </a:lnTo>
                <a:lnTo>
                  <a:pt x="222942" y="554873"/>
                </a:lnTo>
                <a:lnTo>
                  <a:pt x="222942" y="369915"/>
                </a:lnTo>
                <a:lnTo>
                  <a:pt x="222942" y="184958"/>
                </a:lnTo>
                <a:lnTo>
                  <a:pt x="468269" y="184958"/>
                </a:ln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Isosceles Triangle 26">
            <a:extLst>
              <a:ext uri="{FF2B5EF4-FFF2-40B4-BE49-F238E27FC236}">
                <a16:creationId xmlns:a16="http://schemas.microsoft.com/office/drawing/2014/main" id="{19531322-6620-BF06-5000-D875F37B8F98}"/>
              </a:ext>
            </a:extLst>
          </p:cNvPr>
          <p:cNvSpPr/>
          <p:nvPr/>
        </p:nvSpPr>
        <p:spPr>
          <a:xfrm flipV="1">
            <a:off x="111512" y="5075127"/>
            <a:ext cx="2927404" cy="249401"/>
          </a:xfrm>
          <a:prstGeom prst="triangle">
            <a:avLst>
              <a:gd name="adj" fmla="val 50508"/>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AA3A985-EB77-0095-E404-FCD7CB74CBF4}"/>
              </a:ext>
            </a:extLst>
          </p:cNvPr>
          <p:cNvSpPr txBox="1"/>
          <p:nvPr/>
        </p:nvSpPr>
        <p:spPr>
          <a:xfrm>
            <a:off x="259404" y="5644949"/>
            <a:ext cx="2607013" cy="1015663"/>
          </a:xfrm>
          <a:prstGeom prst="rect">
            <a:avLst/>
          </a:prstGeom>
          <a:noFill/>
        </p:spPr>
        <p:txBody>
          <a:bodyPr wrap="square" rtlCol="0">
            <a:spAutoFit/>
          </a:bodyPr>
          <a:lstStyle/>
          <a:p>
            <a:r>
              <a:rPr lang="en-US" sz="1500">
                <a:solidFill>
                  <a:schemeClr val="accent4">
                    <a:lumMod val="75000"/>
                  </a:schemeClr>
                </a:solidFill>
                <a:latin typeface="Bahnschrift SemiLight Condensed" panose="020B0502040204020203" pitchFamily="34" charset="0"/>
              </a:rPr>
              <a:t>Tại sao chúng ta lại thấy đa số người hỏi đều câu trả lời hoặc quyết định giống nhau như vậy ?</a:t>
            </a:r>
          </a:p>
          <a:p>
            <a:r>
              <a:rPr lang="en-US" sz="1500">
                <a:solidFill>
                  <a:schemeClr val="accent4">
                    <a:lumMod val="75000"/>
                  </a:schemeClr>
                </a:solidFill>
                <a:latin typeface="Bahnschrift SemiLight Condensed" panose="020B0502040204020203" pitchFamily="34" charset="0"/>
              </a:rPr>
              <a:t>Ngẫu nhiên hay có quy luật ?</a:t>
            </a:r>
          </a:p>
        </p:txBody>
      </p:sp>
      <p:grpSp>
        <p:nvGrpSpPr>
          <p:cNvPr id="35" name="Group 34">
            <a:extLst>
              <a:ext uri="{FF2B5EF4-FFF2-40B4-BE49-F238E27FC236}">
                <a16:creationId xmlns:a16="http://schemas.microsoft.com/office/drawing/2014/main" id="{E50F71E4-19E2-D3CB-AA72-9CAD7653AA12}"/>
              </a:ext>
            </a:extLst>
          </p:cNvPr>
          <p:cNvGrpSpPr/>
          <p:nvPr/>
        </p:nvGrpSpPr>
        <p:grpSpPr>
          <a:xfrm>
            <a:off x="4361587" y="212002"/>
            <a:ext cx="2403486" cy="3683492"/>
            <a:chOff x="4361587" y="1297385"/>
            <a:chExt cx="2403486" cy="3683492"/>
          </a:xfrm>
        </p:grpSpPr>
        <p:sp>
          <p:nvSpPr>
            <p:cNvPr id="32" name="Rectangle: Rounded Corners 31">
              <a:extLst>
                <a:ext uri="{FF2B5EF4-FFF2-40B4-BE49-F238E27FC236}">
                  <a16:creationId xmlns:a16="http://schemas.microsoft.com/office/drawing/2014/main" id="{F7F29F8B-0411-CC76-145E-471B62D0DDC1}"/>
                </a:ext>
              </a:extLst>
            </p:cNvPr>
            <p:cNvSpPr/>
            <p:nvPr/>
          </p:nvSpPr>
          <p:spPr>
            <a:xfrm>
              <a:off x="4361587" y="1736132"/>
              <a:ext cx="2403486" cy="3244745"/>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D9FADBD-49F9-1FC1-23FE-B45B351E7B02}"/>
                </a:ext>
              </a:extLst>
            </p:cNvPr>
            <p:cNvSpPr/>
            <p:nvPr/>
          </p:nvSpPr>
          <p:spPr>
            <a:xfrm>
              <a:off x="5114294" y="1297385"/>
              <a:ext cx="898072" cy="877494"/>
            </a:xfrm>
            <a:prstGeom prst="roundRect">
              <a:avLst/>
            </a:prstGeom>
            <a:blipFill>
              <a:blip r:embed="rId4"/>
              <a:stretch>
                <a:fillRect/>
              </a:stretch>
            </a:blip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D910CD3-B2FA-7BCC-1BCB-66A9B516132C}"/>
                </a:ext>
              </a:extLst>
            </p:cNvPr>
            <p:cNvSpPr txBox="1"/>
            <p:nvPr/>
          </p:nvSpPr>
          <p:spPr>
            <a:xfrm>
              <a:off x="4418067" y="2248049"/>
              <a:ext cx="2290525" cy="2169825"/>
            </a:xfrm>
            <a:prstGeom prst="rect">
              <a:avLst/>
            </a:prstGeom>
            <a:noFill/>
          </p:spPr>
          <p:txBody>
            <a:bodyPr wrap="square" rtlCol="0">
              <a:spAutoFit/>
            </a:bodyPr>
            <a:lstStyle/>
            <a:p>
              <a:pPr algn="ctr"/>
              <a:r>
                <a:rPr lang="en-US" sz="1500">
                  <a:solidFill>
                    <a:schemeClr val="tx1">
                      <a:lumMod val="95000"/>
                      <a:lumOff val="5000"/>
                    </a:schemeClr>
                  </a:solidFill>
                  <a:latin typeface="Bahnschrift SemiLight Condensed" panose="020B0502040204020203" pitchFamily="34" charset="0"/>
                </a:rPr>
                <a:t>Bên trong não người, một cách tự nhiên luôn có những tính toán xác xuất một cách tương đối từ những dữ kiện thu nhận được trong cuộc sống.</a:t>
              </a:r>
            </a:p>
            <a:p>
              <a:pPr algn="ctr"/>
              <a:endParaRPr lang="en-US" sz="1500">
                <a:solidFill>
                  <a:schemeClr val="tx1">
                    <a:lumMod val="95000"/>
                    <a:lumOff val="5000"/>
                  </a:schemeClr>
                </a:solidFill>
                <a:latin typeface="Bahnschrift SemiLight Condensed" panose="020B0502040204020203" pitchFamily="34" charset="0"/>
              </a:endParaRPr>
            </a:p>
            <a:p>
              <a:pPr algn="ctr"/>
              <a:r>
                <a:rPr lang="en-US" sz="1500">
                  <a:solidFill>
                    <a:schemeClr val="tx1">
                      <a:lumMod val="95000"/>
                      <a:lumOff val="5000"/>
                    </a:schemeClr>
                  </a:solidFill>
                  <a:latin typeface="Bahnschrift SemiLight Condensed" panose="020B0502040204020203" pitchFamily="34" charset="0"/>
                </a:rPr>
                <a:t>Bởi vì nguồn dữ kiện này khá giống nhau nên đã dẫn tới các câu trả lời đa số giống nhau.</a:t>
              </a:r>
            </a:p>
          </p:txBody>
        </p:sp>
      </p:grpSp>
      <p:grpSp>
        <p:nvGrpSpPr>
          <p:cNvPr id="36" name="Group 35">
            <a:extLst>
              <a:ext uri="{FF2B5EF4-FFF2-40B4-BE49-F238E27FC236}">
                <a16:creationId xmlns:a16="http://schemas.microsoft.com/office/drawing/2014/main" id="{09F526EB-A935-6AC0-6207-53155F2A9C3E}"/>
              </a:ext>
            </a:extLst>
          </p:cNvPr>
          <p:cNvGrpSpPr/>
          <p:nvPr/>
        </p:nvGrpSpPr>
        <p:grpSpPr>
          <a:xfrm>
            <a:off x="7416585" y="292387"/>
            <a:ext cx="4562707" cy="3683492"/>
            <a:chOff x="4361587" y="1297385"/>
            <a:chExt cx="2403486" cy="3683492"/>
          </a:xfrm>
        </p:grpSpPr>
        <p:sp>
          <p:nvSpPr>
            <p:cNvPr id="37" name="Rectangle: Rounded Corners 36">
              <a:extLst>
                <a:ext uri="{FF2B5EF4-FFF2-40B4-BE49-F238E27FC236}">
                  <a16:creationId xmlns:a16="http://schemas.microsoft.com/office/drawing/2014/main" id="{D8F7FB1C-D023-4A90-D9E7-7693DC9F0263}"/>
                </a:ext>
              </a:extLst>
            </p:cNvPr>
            <p:cNvSpPr/>
            <p:nvPr/>
          </p:nvSpPr>
          <p:spPr>
            <a:xfrm>
              <a:off x="4361587" y="1736132"/>
              <a:ext cx="2403486" cy="3244745"/>
            </a:xfrm>
            <a:prstGeom prst="roundRect">
              <a:avLst>
                <a:gd name="adj" fmla="val 10481"/>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EDAD53CE-F28F-0AF0-679F-43FAE4F721F9}"/>
                </a:ext>
              </a:extLst>
            </p:cNvPr>
            <p:cNvSpPr/>
            <p:nvPr/>
          </p:nvSpPr>
          <p:spPr>
            <a:xfrm>
              <a:off x="5343343" y="1297385"/>
              <a:ext cx="396502" cy="877494"/>
            </a:xfrm>
            <a:prstGeom prst="roundRect">
              <a:avLst/>
            </a:prstGeom>
            <a:blipFill>
              <a:blip r:embed="rId5"/>
              <a:stretch>
                <a:fillRect/>
              </a:stretch>
            </a:blip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B3E75EB-382E-3336-C0DF-7439589E85FF}"/>
                </a:ext>
              </a:extLst>
            </p:cNvPr>
            <p:cNvSpPr txBox="1"/>
            <p:nvPr/>
          </p:nvSpPr>
          <p:spPr>
            <a:xfrm>
              <a:off x="4418067" y="2248049"/>
              <a:ext cx="2290525" cy="1477328"/>
            </a:xfrm>
            <a:prstGeom prst="rect">
              <a:avLst/>
            </a:prstGeom>
            <a:noFill/>
          </p:spPr>
          <p:txBody>
            <a:bodyPr wrap="square" rtlCol="0">
              <a:spAutoFit/>
            </a:bodyPr>
            <a:lstStyle/>
            <a:p>
              <a:r>
                <a:rPr lang="en-US" sz="1500">
                  <a:solidFill>
                    <a:schemeClr val="tx1">
                      <a:lumMod val="95000"/>
                      <a:lumOff val="5000"/>
                    </a:schemeClr>
                  </a:solidFill>
                  <a:latin typeface="Bahnschrift SemiLight Condensed" panose="020B0502040204020203" pitchFamily="34" charset="0"/>
                </a:rPr>
                <a:t>Nó sẽ mô phỏng hoạt động của bộ não con người và thay thế con người đưa ra các dự đoán dựa vào những dữ liệu được con người cung cấp.</a:t>
              </a:r>
            </a:p>
            <a:p>
              <a:endParaRPr lang="en-US" sz="1500">
                <a:solidFill>
                  <a:schemeClr val="tx1">
                    <a:lumMod val="95000"/>
                    <a:lumOff val="5000"/>
                  </a:schemeClr>
                </a:solidFill>
                <a:latin typeface="Bahnschrift SemiLight Condensed" panose="020B0502040204020203" pitchFamily="34" charset="0"/>
              </a:endParaRPr>
            </a:p>
            <a:p>
              <a:r>
                <a:rPr lang="en-US" sz="1500">
                  <a:solidFill>
                    <a:schemeClr val="tx1">
                      <a:lumMod val="95000"/>
                      <a:lumOff val="5000"/>
                    </a:schemeClr>
                  </a:solidFill>
                  <a:latin typeface="Bahnschrift SemiLight Condensed" panose="020B0502040204020203" pitchFamily="34" charset="0"/>
                </a:rPr>
                <a:t>Do vậy, máy tính cũng phải tính toán xác suất dựa vào các dữ liệu đã được thu thập và số hóa.</a:t>
              </a:r>
            </a:p>
          </p:txBody>
        </p:sp>
      </p:grpSp>
      <p:sp>
        <p:nvSpPr>
          <p:cNvPr id="40" name="Arrow: Left-Right 39">
            <a:extLst>
              <a:ext uri="{FF2B5EF4-FFF2-40B4-BE49-F238E27FC236}">
                <a16:creationId xmlns:a16="http://schemas.microsoft.com/office/drawing/2014/main" id="{6A1133A3-851A-B7A4-5186-884291032128}"/>
              </a:ext>
            </a:extLst>
          </p:cNvPr>
          <p:cNvSpPr/>
          <p:nvPr/>
        </p:nvSpPr>
        <p:spPr>
          <a:xfrm>
            <a:off x="6769812" y="2030805"/>
            <a:ext cx="646771" cy="484632"/>
          </a:xfrm>
          <a:prstGeom prst="leftRight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6AFCBC9-8867-46E8-587B-7E4B28258D63}"/>
              </a:ext>
            </a:extLst>
          </p:cNvPr>
          <p:cNvGrpSpPr/>
          <p:nvPr/>
        </p:nvGrpSpPr>
        <p:grpSpPr>
          <a:xfrm>
            <a:off x="4361587" y="4622966"/>
            <a:ext cx="7625061" cy="2045463"/>
            <a:chOff x="4361587" y="4622966"/>
            <a:chExt cx="7625061" cy="2045463"/>
          </a:xfrm>
        </p:grpSpPr>
        <p:sp>
          <p:nvSpPr>
            <p:cNvPr id="42" name="Rectangle: Rounded Corners 41">
              <a:extLst>
                <a:ext uri="{FF2B5EF4-FFF2-40B4-BE49-F238E27FC236}">
                  <a16:creationId xmlns:a16="http://schemas.microsoft.com/office/drawing/2014/main" id="{AB57BE77-2503-AC10-A28E-F1B6C862FB7A}"/>
                </a:ext>
              </a:extLst>
            </p:cNvPr>
            <p:cNvSpPr/>
            <p:nvPr/>
          </p:nvSpPr>
          <p:spPr>
            <a:xfrm>
              <a:off x="4361587" y="4622966"/>
              <a:ext cx="7625061" cy="2045463"/>
            </a:xfrm>
            <a:prstGeom prst="roundRect">
              <a:avLst/>
            </a:prstGeom>
            <a:solidFill>
              <a:srgbClr val="92D050"/>
            </a:solidFill>
            <a:ln w="762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E9CAD20-8929-F4C8-38C8-8121D1BB6F0B}"/>
                </a:ext>
              </a:extLst>
            </p:cNvPr>
            <p:cNvSpPr txBox="1"/>
            <p:nvPr/>
          </p:nvSpPr>
          <p:spPr>
            <a:xfrm>
              <a:off x="4534459" y="4827908"/>
              <a:ext cx="7278400" cy="1554272"/>
            </a:xfrm>
            <a:prstGeom prst="rect">
              <a:avLst/>
            </a:prstGeom>
            <a:noFill/>
          </p:spPr>
          <p:txBody>
            <a:bodyPr wrap="square" rtlCol="0">
              <a:spAutoFit/>
            </a:bodyPr>
            <a:lstStyle/>
            <a:p>
              <a:r>
                <a:rPr lang="en-US" sz="2000">
                  <a:solidFill>
                    <a:schemeClr val="bg1"/>
                  </a:solidFill>
                  <a:latin typeface="Bahnschrift SemiLight Condensed" panose="020B0502040204020203" pitchFamily="34" charset="0"/>
                </a:rPr>
                <a:t>Hàm khối xác xuất.</a:t>
              </a:r>
            </a:p>
            <a:p>
              <a:r>
                <a:rPr lang="en-US" sz="1500">
                  <a:solidFill>
                    <a:schemeClr val="bg1"/>
                  </a:solidFill>
                  <a:latin typeface="Bahnschrift SemiLight Condensed" panose="020B0502040204020203" pitchFamily="34" charset="0"/>
                </a:rPr>
                <a:t>(Probability Mass Function – PMF)</a:t>
              </a:r>
            </a:p>
            <a:p>
              <a:endParaRPr lang="en-US" sz="1500">
                <a:latin typeface="Bahnschrift SemiLight Condensed" panose="020B0502040204020203" pitchFamily="34" charset="0"/>
              </a:endParaRPr>
            </a:p>
            <a:p>
              <a:r>
                <a:rPr lang="en-US" sz="1500">
                  <a:latin typeface="Bahnschrift SemiLight Condensed" panose="020B0502040204020203" pitchFamily="34" charset="0"/>
                </a:rPr>
                <a:t>Hàm khối xác suất là một cách khác để biểu diễn một phân bổ, ánh xạ từ mỗi giá trị đến xác xuất của nó. Một xác xuất là một tần suất được biểu diễn dưới dạng một phần nhỏ của kích thước mẫu n. </a:t>
              </a:r>
            </a:p>
            <a:p>
              <a:r>
                <a:rPr lang="en-US" sz="1500">
                  <a:latin typeface="Bahnschrift SemiLight Condensed" panose="020B0502040204020203" pitchFamily="34" charset="0"/>
                </a:rPr>
                <a:t>Để chuyển từ tần số sang xác xuất, chúng ta chia cho n, được gọi là chuẩn hóa.</a:t>
              </a:r>
              <a:endParaRPr lang="en-US" sz="1500">
                <a:solidFill>
                  <a:schemeClr val="tx1">
                    <a:lumMod val="95000"/>
                    <a:lumOff val="5000"/>
                  </a:schemeClr>
                </a:solidFill>
                <a:latin typeface="Bahnschrift SemiLight Condensed" panose="020B0502040204020203" pitchFamily="34" charset="0"/>
              </a:endParaRPr>
            </a:p>
          </p:txBody>
        </p:sp>
      </p:grpSp>
    </p:spTree>
    <p:custDataLst>
      <p:tags r:id="rId1"/>
    </p:custDataLst>
    <p:extLst>
      <p:ext uri="{BB962C8B-B14F-4D97-AF65-F5344CB8AC3E}">
        <p14:creationId xmlns:p14="http://schemas.microsoft.com/office/powerpoint/2010/main" val="70352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par>
                                <p:cTn id="63" presetID="10"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P spid="12" grpId="0"/>
      <p:bldP spid="31" grpId="0" animBg="1"/>
      <p:bldP spid="27" grpId="0" animBg="1"/>
      <p:bldP spid="28" grpId="0"/>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02735-BCC5-F254-AE72-6419B95FC36E}"/>
              </a:ext>
            </a:extLst>
          </p:cNvPr>
          <p:cNvSpPr txBox="1"/>
          <p:nvPr/>
        </p:nvSpPr>
        <p:spPr>
          <a:xfrm>
            <a:off x="0" y="0"/>
            <a:ext cx="3600666" cy="584775"/>
          </a:xfrm>
          <a:prstGeom prst="rect">
            <a:avLst/>
          </a:prstGeom>
          <a:noFill/>
        </p:spPr>
        <p:txBody>
          <a:bodyPr wrap="none" rtlCol="0">
            <a:spAutoFit/>
          </a:bodyPr>
          <a:lstStyle/>
          <a:p>
            <a:r>
              <a:rPr lang="en-US" sz="3200">
                <a:solidFill>
                  <a:srgbClr val="7030A0"/>
                </a:solidFill>
                <a:latin typeface="Bahnschrift SemiLight Condensed" panose="020B0502040204020203" pitchFamily="34" charset="0"/>
              </a:rPr>
              <a:t>Hàm khối xác xuất là gì ?</a:t>
            </a:r>
          </a:p>
        </p:txBody>
      </p:sp>
      <p:sp>
        <p:nvSpPr>
          <p:cNvPr id="2" name="TextBox 1">
            <a:extLst>
              <a:ext uri="{FF2B5EF4-FFF2-40B4-BE49-F238E27FC236}">
                <a16:creationId xmlns:a16="http://schemas.microsoft.com/office/drawing/2014/main" id="{934186F2-E99C-8729-D9C1-7878E37C00A0}"/>
              </a:ext>
            </a:extLst>
          </p:cNvPr>
          <p:cNvSpPr txBox="1"/>
          <p:nvPr/>
        </p:nvSpPr>
        <p:spPr>
          <a:xfrm>
            <a:off x="702240" y="777018"/>
            <a:ext cx="2278188" cy="369332"/>
          </a:xfrm>
          <a:prstGeom prst="rect">
            <a:avLst/>
          </a:prstGeom>
          <a:noFill/>
        </p:spPr>
        <p:txBody>
          <a:bodyPr wrap="none" rtlCol="0">
            <a:spAutoFit/>
          </a:bodyPr>
          <a:lstStyle/>
          <a:p>
            <a:r>
              <a:rPr lang="en-US">
                <a:solidFill>
                  <a:srgbClr val="0070C0"/>
                </a:solidFill>
                <a:latin typeface="Bahnschrift SemiLight Condensed" panose="020B0502040204020203" pitchFamily="34" charset="0"/>
              </a:rPr>
              <a:t>Ví dụ về hàm khối xác xuất.</a:t>
            </a:r>
          </a:p>
        </p:txBody>
      </p:sp>
      <p:sp>
        <p:nvSpPr>
          <p:cNvPr id="3" name="TextBox 2">
            <a:extLst>
              <a:ext uri="{FF2B5EF4-FFF2-40B4-BE49-F238E27FC236}">
                <a16:creationId xmlns:a16="http://schemas.microsoft.com/office/drawing/2014/main" id="{EB79DF7A-526E-D34F-E072-2B6DA8689EF2}"/>
              </a:ext>
            </a:extLst>
          </p:cNvPr>
          <p:cNvSpPr txBox="1"/>
          <p:nvPr/>
        </p:nvSpPr>
        <p:spPr>
          <a:xfrm>
            <a:off x="4984595" y="777018"/>
            <a:ext cx="2669320" cy="369332"/>
          </a:xfrm>
          <a:prstGeom prst="rect">
            <a:avLst/>
          </a:prstGeom>
          <a:noFill/>
        </p:spPr>
        <p:txBody>
          <a:bodyPr wrap="none" rtlCol="0">
            <a:spAutoFit/>
          </a:bodyPr>
          <a:lstStyle/>
          <a:p>
            <a:r>
              <a:rPr lang="en-US">
                <a:solidFill>
                  <a:srgbClr val="0070C0"/>
                </a:solidFill>
                <a:latin typeface="Bahnschrift SemiLight Condensed" panose="020B0502040204020203" pitchFamily="34" charset="0"/>
              </a:rPr>
              <a:t>Đặc điểm của hàm khối xác xuất</a:t>
            </a:r>
          </a:p>
        </p:txBody>
      </p:sp>
      <p:sp>
        <p:nvSpPr>
          <p:cNvPr id="5" name="TextBox 4">
            <a:extLst>
              <a:ext uri="{FF2B5EF4-FFF2-40B4-BE49-F238E27FC236}">
                <a16:creationId xmlns:a16="http://schemas.microsoft.com/office/drawing/2014/main" id="{5F9172D9-B31C-0793-2EE1-36B5FD068043}"/>
              </a:ext>
            </a:extLst>
          </p:cNvPr>
          <p:cNvSpPr txBox="1"/>
          <p:nvPr/>
        </p:nvSpPr>
        <p:spPr>
          <a:xfrm>
            <a:off x="4984594" y="1328988"/>
            <a:ext cx="3148361" cy="646331"/>
          </a:xfrm>
          <a:prstGeom prst="rect">
            <a:avLst/>
          </a:prstGeom>
          <a:noFill/>
        </p:spPr>
        <p:txBody>
          <a:bodyPr wrap="square" rtlCol="0">
            <a:spAutoFit/>
          </a:bodyPr>
          <a:lstStyle/>
          <a:p>
            <a:r>
              <a:rPr lang="en-US" i="0">
                <a:solidFill>
                  <a:srgbClr val="202122"/>
                </a:solidFill>
                <a:effectLst/>
                <a:latin typeface="Bahnschrift SemiLight Condensed" panose="020B0502040204020203" pitchFamily="34" charset="0"/>
              </a:rPr>
              <a:t>Vì hàm khối xác suất cũng là một xác suất, nó phải thỏa mãn :</a:t>
            </a:r>
            <a:endParaRPr lang="en-US">
              <a:solidFill>
                <a:schemeClr val="tx1">
                  <a:lumMod val="95000"/>
                  <a:lumOff val="5000"/>
                </a:schemeClr>
              </a:solidFill>
              <a:latin typeface="Bahnschrift SemiLight Condensed" panose="020B0502040204020203" pitchFamily="34" charset="0"/>
            </a:endParaRPr>
          </a:p>
        </p:txBody>
      </p:sp>
      <p:pic>
        <p:nvPicPr>
          <p:cNvPr id="6" name="Picture 5">
            <a:extLst>
              <a:ext uri="{FF2B5EF4-FFF2-40B4-BE49-F238E27FC236}">
                <a16:creationId xmlns:a16="http://schemas.microsoft.com/office/drawing/2014/main" id="{E1A0E463-6F10-5589-F764-520C12116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41" y="1518233"/>
            <a:ext cx="2628277" cy="1767660"/>
          </a:xfrm>
          <a:prstGeom prst="rect">
            <a:avLst/>
          </a:prstGeom>
        </p:spPr>
      </p:pic>
      <p:pic>
        <p:nvPicPr>
          <p:cNvPr id="8" name="Picture 7">
            <a:extLst>
              <a:ext uri="{FF2B5EF4-FFF2-40B4-BE49-F238E27FC236}">
                <a16:creationId xmlns:a16="http://schemas.microsoft.com/office/drawing/2014/main" id="{5629270C-4411-FCCC-1C1D-EFEFDC0BD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01" y="4014890"/>
            <a:ext cx="3695757" cy="1611119"/>
          </a:xfrm>
          <a:prstGeom prst="rect">
            <a:avLst/>
          </a:prstGeom>
        </p:spPr>
      </p:pic>
      <p:sp>
        <p:nvSpPr>
          <p:cNvPr id="9" name="Arrow: Down 8">
            <a:extLst>
              <a:ext uri="{FF2B5EF4-FFF2-40B4-BE49-F238E27FC236}">
                <a16:creationId xmlns:a16="http://schemas.microsoft.com/office/drawing/2014/main" id="{CD965E40-E7DD-F96A-796D-16E26D9377BF}"/>
              </a:ext>
            </a:extLst>
          </p:cNvPr>
          <p:cNvSpPr/>
          <p:nvPr/>
        </p:nvSpPr>
        <p:spPr>
          <a:xfrm>
            <a:off x="1599018" y="3429000"/>
            <a:ext cx="484632" cy="43118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0FFB71-E9E4-E661-23E7-1EDFF992AD59}"/>
              </a:ext>
            </a:extLst>
          </p:cNvPr>
          <p:cNvSpPr txBox="1"/>
          <p:nvPr/>
        </p:nvSpPr>
        <p:spPr>
          <a:xfrm>
            <a:off x="268802" y="5780718"/>
            <a:ext cx="3562955" cy="784830"/>
          </a:xfrm>
          <a:prstGeom prst="rect">
            <a:avLst/>
          </a:prstGeom>
          <a:noFill/>
        </p:spPr>
        <p:txBody>
          <a:bodyPr wrap="square" rtlCol="0">
            <a:spAutoFit/>
          </a:bodyPr>
          <a:lstStyle/>
          <a:p>
            <a:r>
              <a:rPr lang="vi-VN" sz="1500" b="0" i="0">
                <a:solidFill>
                  <a:srgbClr val="202122"/>
                </a:solidFill>
                <a:effectLst/>
                <a:latin typeface="Bahnschrift SemiLight Condensed" panose="020B0502040204020203" pitchFamily="34" charset="0"/>
              </a:rPr>
              <a:t>Hàm khối xác suất của một con súc sắc chuẩn. Mọi mặt của con súc sắc đều có cơ hội xuất hiện ngang nhau khi ta thả con súc sắc</a:t>
            </a:r>
            <a:endParaRPr lang="en-US" sz="1500">
              <a:solidFill>
                <a:schemeClr val="tx1">
                  <a:lumMod val="95000"/>
                  <a:lumOff val="5000"/>
                </a:schemeClr>
              </a:solidFill>
              <a:latin typeface="Bahnschrift SemiLight Condensed" panose="020B0502040204020203" pitchFamily="34" charset="0"/>
            </a:endParaRPr>
          </a:p>
        </p:txBody>
      </p:sp>
      <p:cxnSp>
        <p:nvCxnSpPr>
          <p:cNvPr id="12" name="Straight Connector 11">
            <a:extLst>
              <a:ext uri="{FF2B5EF4-FFF2-40B4-BE49-F238E27FC236}">
                <a16:creationId xmlns:a16="http://schemas.microsoft.com/office/drawing/2014/main" id="{020F2991-722A-C4D0-107B-C6DE38CEA153}"/>
              </a:ext>
            </a:extLst>
          </p:cNvPr>
          <p:cNvCxnSpPr>
            <a:cxnSpLocks/>
          </p:cNvCxnSpPr>
          <p:nvPr/>
        </p:nvCxnSpPr>
        <p:spPr>
          <a:xfrm>
            <a:off x="4601737" y="921834"/>
            <a:ext cx="0" cy="55533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BBBF84-CC53-E955-6FBD-90BA34439FD6}"/>
              </a:ext>
            </a:extLst>
          </p:cNvPr>
          <p:cNvSpPr txBox="1"/>
          <p:nvPr/>
        </p:nvSpPr>
        <p:spPr>
          <a:xfrm>
            <a:off x="4984594" y="2134532"/>
            <a:ext cx="3148359" cy="1200329"/>
          </a:xfrm>
          <a:prstGeom prst="rect">
            <a:avLst/>
          </a:prstGeom>
          <a:noFill/>
        </p:spPr>
        <p:txBody>
          <a:bodyPr wrap="square" rtlCol="0">
            <a:spAutoFit/>
          </a:bodyPr>
          <a:lstStyle/>
          <a:p>
            <a:pPr marL="342900" indent="-342900">
              <a:buAutoNum type="arabicPeriod"/>
            </a:pPr>
            <a:r>
              <a:rPr lang="en-US">
                <a:solidFill>
                  <a:schemeClr val="tx1">
                    <a:lumMod val="95000"/>
                    <a:lumOff val="5000"/>
                  </a:schemeClr>
                </a:solidFill>
                <a:latin typeface="Bahnschrift SemiLight Condensed" panose="020B0502040204020203" pitchFamily="34" charset="0"/>
              </a:rPr>
              <a:t>Hàm khối xác xuất của mỗi phần tử (Px(x)) đều phải nằm trong ngưỡng giá trị:</a:t>
            </a:r>
          </a:p>
          <a:p>
            <a:r>
              <a:rPr lang="en-US">
                <a:solidFill>
                  <a:schemeClr val="tx1">
                    <a:lumMod val="95000"/>
                    <a:lumOff val="5000"/>
                  </a:schemeClr>
                </a:solidFill>
                <a:latin typeface="Bahnschrift SemiLight Condensed" panose="020B0502040204020203" pitchFamily="34" charset="0"/>
              </a:rPr>
              <a:t>	0  </a:t>
            </a:r>
            <a:r>
              <a:rPr lang="en-US">
                <a:solidFill>
                  <a:schemeClr val="tx1">
                    <a:lumMod val="95000"/>
                    <a:lumOff val="5000"/>
                  </a:schemeClr>
                </a:solidFill>
                <a:latin typeface="Bahnschrift SemiLight Condensed" panose="020B0502040204020203" pitchFamily="34" charset="0"/>
                <a:cs typeface="Times New Roman" panose="02020603050405020304" pitchFamily="18" charset="0"/>
              </a:rPr>
              <a:t>≤ </a:t>
            </a:r>
            <a:r>
              <a:rPr lang="en-US">
                <a:solidFill>
                  <a:schemeClr val="tx1">
                    <a:lumMod val="95000"/>
                    <a:lumOff val="5000"/>
                  </a:schemeClr>
                </a:solidFill>
                <a:latin typeface="Bahnschrift SemiLight Condensed" panose="020B0502040204020203" pitchFamily="34" charset="0"/>
              </a:rPr>
              <a:t>Px(x) </a:t>
            </a:r>
            <a:r>
              <a:rPr lang="en-US">
                <a:solidFill>
                  <a:schemeClr val="tx1">
                    <a:lumMod val="95000"/>
                    <a:lumOff val="5000"/>
                  </a:schemeClr>
                </a:solidFill>
                <a:latin typeface="Bahnschrift SemiLight Condensed" panose="020B0502040204020203" pitchFamily="34" charset="0"/>
                <a:cs typeface="Times New Roman" panose="02020603050405020304" pitchFamily="18" charset="0"/>
              </a:rPr>
              <a:t>≤ 1</a:t>
            </a:r>
          </a:p>
        </p:txBody>
      </p:sp>
      <p:cxnSp>
        <p:nvCxnSpPr>
          <p:cNvPr id="16" name="Straight Connector 15">
            <a:extLst>
              <a:ext uri="{FF2B5EF4-FFF2-40B4-BE49-F238E27FC236}">
                <a16:creationId xmlns:a16="http://schemas.microsoft.com/office/drawing/2014/main" id="{A2636A31-C43B-F861-CC04-00D9680197A6}"/>
              </a:ext>
            </a:extLst>
          </p:cNvPr>
          <p:cNvCxnSpPr>
            <a:cxnSpLocks/>
          </p:cNvCxnSpPr>
          <p:nvPr/>
        </p:nvCxnSpPr>
        <p:spPr>
          <a:xfrm>
            <a:off x="8255619" y="867936"/>
            <a:ext cx="0" cy="55533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42A384A-1512-A5DF-B80E-35E2B54C1482}"/>
              </a:ext>
            </a:extLst>
          </p:cNvPr>
          <p:cNvSpPr txBox="1"/>
          <p:nvPr/>
        </p:nvSpPr>
        <p:spPr>
          <a:xfrm>
            <a:off x="8709847" y="777018"/>
            <a:ext cx="2249334" cy="369332"/>
          </a:xfrm>
          <a:prstGeom prst="rect">
            <a:avLst/>
          </a:prstGeom>
          <a:noFill/>
        </p:spPr>
        <p:txBody>
          <a:bodyPr wrap="none" rtlCol="0">
            <a:spAutoFit/>
          </a:bodyPr>
          <a:lstStyle/>
          <a:p>
            <a:r>
              <a:rPr lang="en-US">
                <a:solidFill>
                  <a:srgbClr val="0070C0"/>
                </a:solidFill>
                <a:latin typeface="Bahnschrift SemiLight Condensed" panose="020B0502040204020203" pitchFamily="34" charset="0"/>
              </a:rPr>
              <a:t>Các loại hàm khối xác xuất</a:t>
            </a:r>
          </a:p>
        </p:txBody>
      </p:sp>
      <p:sp>
        <p:nvSpPr>
          <p:cNvPr id="18" name="TextBox 17">
            <a:extLst>
              <a:ext uri="{FF2B5EF4-FFF2-40B4-BE49-F238E27FC236}">
                <a16:creationId xmlns:a16="http://schemas.microsoft.com/office/drawing/2014/main" id="{DA56570D-5317-CD0E-35C4-360DB838FCE3}"/>
              </a:ext>
            </a:extLst>
          </p:cNvPr>
          <p:cNvSpPr txBox="1"/>
          <p:nvPr/>
        </p:nvSpPr>
        <p:spPr>
          <a:xfrm>
            <a:off x="8467493" y="1333567"/>
            <a:ext cx="2473754" cy="369332"/>
          </a:xfrm>
          <a:prstGeom prst="rect">
            <a:avLst/>
          </a:prstGeom>
          <a:noFill/>
        </p:spPr>
        <p:txBody>
          <a:bodyPr wrap="none" rtlCol="0">
            <a:spAutoFit/>
          </a:bodyPr>
          <a:lstStyle/>
          <a:p>
            <a:r>
              <a:rPr lang="en-US">
                <a:solidFill>
                  <a:schemeClr val="tx1">
                    <a:lumMod val="95000"/>
                    <a:lumOff val="5000"/>
                  </a:schemeClr>
                </a:solidFill>
                <a:latin typeface="Bahnschrift SemiLight Condensed" panose="020B0502040204020203" pitchFamily="34" charset="0"/>
              </a:rPr>
              <a:t>1. </a:t>
            </a:r>
            <a:r>
              <a:rPr lang="en-US" i="0">
                <a:solidFill>
                  <a:srgbClr val="000000"/>
                </a:solidFill>
                <a:effectLst/>
                <a:latin typeface="Bahnschrift SemiLight Condensed" panose="020B0502040204020203" pitchFamily="34" charset="0"/>
              </a:rPr>
              <a:t>Hàm khối xác suất Bernoulli</a:t>
            </a:r>
          </a:p>
        </p:txBody>
      </p:sp>
      <p:sp>
        <p:nvSpPr>
          <p:cNvPr id="19" name="TextBox 18">
            <a:extLst>
              <a:ext uri="{FF2B5EF4-FFF2-40B4-BE49-F238E27FC236}">
                <a16:creationId xmlns:a16="http://schemas.microsoft.com/office/drawing/2014/main" id="{ED2A7160-0FDF-61B6-E5D0-1DA9647D635C}"/>
              </a:ext>
            </a:extLst>
          </p:cNvPr>
          <p:cNvSpPr txBox="1"/>
          <p:nvPr/>
        </p:nvSpPr>
        <p:spPr>
          <a:xfrm>
            <a:off x="8467493" y="1737029"/>
            <a:ext cx="2454518" cy="369332"/>
          </a:xfrm>
          <a:prstGeom prst="rect">
            <a:avLst/>
          </a:prstGeom>
          <a:noFill/>
        </p:spPr>
        <p:txBody>
          <a:bodyPr wrap="none" rtlCol="0">
            <a:spAutoFit/>
          </a:bodyPr>
          <a:lstStyle/>
          <a:p>
            <a:r>
              <a:rPr lang="en-US">
                <a:solidFill>
                  <a:schemeClr val="tx1">
                    <a:lumMod val="95000"/>
                    <a:lumOff val="5000"/>
                  </a:schemeClr>
                </a:solidFill>
                <a:latin typeface="Bahnschrift SemiLight Condensed" panose="020B0502040204020203" pitchFamily="34" charset="0"/>
              </a:rPr>
              <a:t>2. </a:t>
            </a:r>
            <a:r>
              <a:rPr lang="en-US" i="0">
                <a:solidFill>
                  <a:srgbClr val="000000"/>
                </a:solidFill>
                <a:effectLst/>
                <a:latin typeface="Bahnschrift SemiLight Condensed" panose="020B0502040204020203" pitchFamily="34" charset="0"/>
              </a:rPr>
              <a:t>Hàm khối xác suất Nhị thức</a:t>
            </a:r>
          </a:p>
        </p:txBody>
      </p:sp>
      <p:sp>
        <p:nvSpPr>
          <p:cNvPr id="20" name="TextBox 19">
            <a:extLst>
              <a:ext uri="{FF2B5EF4-FFF2-40B4-BE49-F238E27FC236}">
                <a16:creationId xmlns:a16="http://schemas.microsoft.com/office/drawing/2014/main" id="{87D6D313-DD27-AA2B-65E0-F017C14D7228}"/>
              </a:ext>
            </a:extLst>
          </p:cNvPr>
          <p:cNvSpPr txBox="1"/>
          <p:nvPr/>
        </p:nvSpPr>
        <p:spPr>
          <a:xfrm>
            <a:off x="8467493" y="2140491"/>
            <a:ext cx="2467342" cy="369332"/>
          </a:xfrm>
          <a:prstGeom prst="rect">
            <a:avLst/>
          </a:prstGeom>
          <a:noFill/>
        </p:spPr>
        <p:txBody>
          <a:bodyPr wrap="none" rtlCol="0">
            <a:spAutoFit/>
          </a:bodyPr>
          <a:lstStyle/>
          <a:p>
            <a:r>
              <a:rPr lang="en-US">
                <a:solidFill>
                  <a:schemeClr val="tx1">
                    <a:lumMod val="95000"/>
                    <a:lumOff val="5000"/>
                  </a:schemeClr>
                </a:solidFill>
                <a:latin typeface="Bahnschrift SemiLight Condensed" panose="020B0502040204020203" pitchFamily="34" charset="0"/>
              </a:rPr>
              <a:t>3. </a:t>
            </a:r>
            <a:r>
              <a:rPr lang="en-US" i="0">
                <a:solidFill>
                  <a:srgbClr val="000000"/>
                </a:solidFill>
                <a:effectLst/>
                <a:latin typeface="Bahnschrift SemiLight Condensed" panose="020B0502040204020203" pitchFamily="34" charset="0"/>
              </a:rPr>
              <a:t>Hàm khối xác suất Hình học</a:t>
            </a:r>
          </a:p>
        </p:txBody>
      </p:sp>
      <p:sp>
        <p:nvSpPr>
          <p:cNvPr id="21" name="TextBox 20">
            <a:extLst>
              <a:ext uri="{FF2B5EF4-FFF2-40B4-BE49-F238E27FC236}">
                <a16:creationId xmlns:a16="http://schemas.microsoft.com/office/drawing/2014/main" id="{4FC6EA46-F3F9-6E74-1A5B-402B1C189D94}"/>
              </a:ext>
            </a:extLst>
          </p:cNvPr>
          <p:cNvSpPr txBox="1"/>
          <p:nvPr/>
        </p:nvSpPr>
        <p:spPr>
          <a:xfrm>
            <a:off x="8467493" y="2543953"/>
            <a:ext cx="2408032" cy="369332"/>
          </a:xfrm>
          <a:prstGeom prst="rect">
            <a:avLst/>
          </a:prstGeom>
          <a:noFill/>
        </p:spPr>
        <p:txBody>
          <a:bodyPr wrap="none" rtlCol="0">
            <a:spAutoFit/>
          </a:bodyPr>
          <a:lstStyle/>
          <a:p>
            <a:r>
              <a:rPr lang="en-US">
                <a:solidFill>
                  <a:schemeClr val="tx1">
                    <a:lumMod val="95000"/>
                    <a:lumOff val="5000"/>
                  </a:schemeClr>
                </a:solidFill>
                <a:latin typeface="Bahnschrift SemiLight Condensed" panose="020B0502040204020203" pitchFamily="34" charset="0"/>
              </a:rPr>
              <a:t>4. </a:t>
            </a:r>
            <a:r>
              <a:rPr lang="en-US" i="0">
                <a:solidFill>
                  <a:srgbClr val="000000"/>
                </a:solidFill>
                <a:effectLst/>
                <a:latin typeface="Bahnschrift SemiLight Condensed" panose="020B0502040204020203" pitchFamily="34" charset="0"/>
              </a:rPr>
              <a:t>Hàm khối xác suất Poisson</a:t>
            </a:r>
          </a:p>
        </p:txBody>
      </p:sp>
      <p:sp>
        <p:nvSpPr>
          <p:cNvPr id="22" name="TextBox 21">
            <a:extLst>
              <a:ext uri="{FF2B5EF4-FFF2-40B4-BE49-F238E27FC236}">
                <a16:creationId xmlns:a16="http://schemas.microsoft.com/office/drawing/2014/main" id="{4C279AFB-5D13-8356-01B9-608D06D5C129}"/>
              </a:ext>
            </a:extLst>
          </p:cNvPr>
          <p:cNvSpPr txBox="1"/>
          <p:nvPr/>
        </p:nvSpPr>
        <p:spPr>
          <a:xfrm>
            <a:off x="4984593" y="3620120"/>
            <a:ext cx="3148359" cy="646331"/>
          </a:xfrm>
          <a:prstGeom prst="rect">
            <a:avLst/>
          </a:prstGeom>
          <a:noFill/>
        </p:spPr>
        <p:txBody>
          <a:bodyPr wrap="square" rtlCol="0">
            <a:spAutoFit/>
          </a:bodyPr>
          <a:lstStyle/>
          <a:p>
            <a:r>
              <a:rPr lang="en-US">
                <a:solidFill>
                  <a:schemeClr val="tx1">
                    <a:lumMod val="95000"/>
                    <a:lumOff val="5000"/>
                  </a:schemeClr>
                </a:solidFill>
                <a:latin typeface="Bahnschrift SemiLight Condensed" panose="020B0502040204020203" pitchFamily="34" charset="0"/>
                <a:cs typeface="Times New Roman" panose="02020603050405020304" pitchFamily="18" charset="0"/>
              </a:rPr>
              <a:t>2.     Tổng hàm khối xác xuất của các   	phần tử là 1.</a:t>
            </a:r>
          </a:p>
        </p:txBody>
      </p:sp>
    </p:spTree>
    <p:extLst>
      <p:ext uri="{BB962C8B-B14F-4D97-AF65-F5344CB8AC3E}">
        <p14:creationId xmlns:p14="http://schemas.microsoft.com/office/powerpoint/2010/main" val="71361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9" grpId="0" animBg="1"/>
      <p:bldP spid="10" grpId="0"/>
      <p:bldP spid="15" grpId="0"/>
      <p:bldP spid="17" grpId="0"/>
      <p:bldP spid="18" grpId="0"/>
      <p:bldP spid="19" grpId="0"/>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02735-BCC5-F254-AE72-6419B95FC36E}"/>
              </a:ext>
            </a:extLst>
          </p:cNvPr>
          <p:cNvSpPr txBox="1"/>
          <p:nvPr/>
        </p:nvSpPr>
        <p:spPr>
          <a:xfrm>
            <a:off x="0" y="0"/>
            <a:ext cx="8380820" cy="584775"/>
          </a:xfrm>
          <a:prstGeom prst="rect">
            <a:avLst/>
          </a:prstGeom>
          <a:noFill/>
        </p:spPr>
        <p:txBody>
          <a:bodyPr wrap="none" rtlCol="0">
            <a:spAutoFit/>
          </a:bodyPr>
          <a:lstStyle/>
          <a:p>
            <a:r>
              <a:rPr lang="en-US" sz="3200">
                <a:solidFill>
                  <a:srgbClr val="7030A0"/>
                </a:solidFill>
                <a:latin typeface="Bahnschrift SemiLight Condensed" panose="020B0502040204020203" pitchFamily="34" charset="0"/>
              </a:rPr>
              <a:t>Hàm khối xác suất được sử dụng như thế nào trong Python ?</a:t>
            </a:r>
          </a:p>
        </p:txBody>
      </p:sp>
      <p:grpSp>
        <p:nvGrpSpPr>
          <p:cNvPr id="7" name="Group 6">
            <a:extLst>
              <a:ext uri="{FF2B5EF4-FFF2-40B4-BE49-F238E27FC236}">
                <a16:creationId xmlns:a16="http://schemas.microsoft.com/office/drawing/2014/main" id="{331E45B1-F730-0C75-992B-8617DD4A9386}"/>
              </a:ext>
            </a:extLst>
          </p:cNvPr>
          <p:cNvGrpSpPr/>
          <p:nvPr/>
        </p:nvGrpSpPr>
        <p:grpSpPr>
          <a:xfrm>
            <a:off x="219020" y="763646"/>
            <a:ext cx="4122521" cy="1393093"/>
            <a:chOff x="219020" y="763646"/>
            <a:chExt cx="4122521" cy="1393093"/>
          </a:xfrm>
        </p:grpSpPr>
        <p:sp>
          <p:nvSpPr>
            <p:cNvPr id="2" name="Text Box 2">
              <a:extLst>
                <a:ext uri="{FF2B5EF4-FFF2-40B4-BE49-F238E27FC236}">
                  <a16:creationId xmlns:a16="http://schemas.microsoft.com/office/drawing/2014/main" id="{A9900CD4-C847-47CC-EB46-A12AEF328182}"/>
                </a:ext>
              </a:extLst>
            </p:cNvPr>
            <p:cNvSpPr txBox="1">
              <a:spLocks noChangeArrowheads="1"/>
            </p:cNvSpPr>
            <p:nvPr/>
          </p:nvSpPr>
          <p:spPr bwMode="auto">
            <a:xfrm>
              <a:off x="306078" y="1173136"/>
              <a:ext cx="4035463" cy="983603"/>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hist.Total()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d</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200">
                  <a:solidFill>
                    <a:srgbClr val="8F08C4"/>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freq</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F08C4"/>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hist.Items():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d</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freq</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F20DBEBA-A788-ED2C-873B-02A1E7908506}"/>
                </a:ext>
              </a:extLst>
            </p:cNvPr>
            <p:cNvSpPr txBox="1"/>
            <p:nvPr/>
          </p:nvSpPr>
          <p:spPr>
            <a:xfrm>
              <a:off x="219020" y="763646"/>
              <a:ext cx="2486578" cy="369332"/>
            </a:xfrm>
            <a:prstGeom prst="rect">
              <a:avLst/>
            </a:prstGeom>
            <a:noFill/>
          </p:spPr>
          <p:txBody>
            <a:bodyPr wrap="none" rtlCol="0">
              <a:spAutoFit/>
            </a:bodyPr>
            <a:lstStyle/>
            <a:p>
              <a:r>
                <a:rPr lang="en-US">
                  <a:solidFill>
                    <a:srgbClr val="0070C0"/>
                  </a:solidFill>
                  <a:latin typeface="Bahnschrift SemiLight Condensed" panose="020B0502040204020203" pitchFamily="34" charset="0"/>
                </a:rPr>
                <a:t>Phương pháp tính toán cơ bản</a:t>
              </a:r>
            </a:p>
          </p:txBody>
        </p:sp>
      </p:grpSp>
      <p:sp>
        <p:nvSpPr>
          <p:cNvPr id="9" name="Arrow: Left-Right 8">
            <a:extLst>
              <a:ext uri="{FF2B5EF4-FFF2-40B4-BE49-F238E27FC236}">
                <a16:creationId xmlns:a16="http://schemas.microsoft.com/office/drawing/2014/main" id="{E95C2722-7C28-AD6C-9748-E4FD67B7309B}"/>
              </a:ext>
            </a:extLst>
          </p:cNvPr>
          <p:cNvSpPr/>
          <p:nvPr/>
        </p:nvSpPr>
        <p:spPr>
          <a:xfrm rot="16200000">
            <a:off x="1828446" y="2297406"/>
            <a:ext cx="646771" cy="484632"/>
          </a:xfrm>
          <a:prstGeom prst="leftRight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4FBB71F-7BB0-FED5-0969-F3F56923F62C}"/>
              </a:ext>
            </a:extLst>
          </p:cNvPr>
          <p:cNvGrpSpPr/>
          <p:nvPr/>
        </p:nvGrpSpPr>
        <p:grpSpPr>
          <a:xfrm>
            <a:off x="306077" y="2922706"/>
            <a:ext cx="4176143" cy="1381919"/>
            <a:chOff x="306077" y="2922706"/>
            <a:chExt cx="4176143" cy="1381919"/>
          </a:xfrm>
        </p:grpSpPr>
        <p:grpSp>
          <p:nvGrpSpPr>
            <p:cNvPr id="8" name="Group 7">
              <a:extLst>
                <a:ext uri="{FF2B5EF4-FFF2-40B4-BE49-F238E27FC236}">
                  <a16:creationId xmlns:a16="http://schemas.microsoft.com/office/drawing/2014/main" id="{C14CF7C1-124A-6F59-B834-C1C1DB5156A9}"/>
                </a:ext>
              </a:extLst>
            </p:cNvPr>
            <p:cNvGrpSpPr/>
            <p:nvPr/>
          </p:nvGrpSpPr>
          <p:grpSpPr>
            <a:xfrm>
              <a:off x="306077" y="2922706"/>
              <a:ext cx="4176143" cy="1012587"/>
              <a:chOff x="306078" y="3146919"/>
              <a:chExt cx="4176143" cy="1012587"/>
            </a:xfrm>
          </p:grpSpPr>
          <p:sp>
            <p:nvSpPr>
              <p:cNvPr id="3" name="Text Box 2">
                <a:extLst>
                  <a:ext uri="{FF2B5EF4-FFF2-40B4-BE49-F238E27FC236}">
                    <a16:creationId xmlns:a16="http://schemas.microsoft.com/office/drawing/2014/main" id="{BF5E2844-C519-ABC9-CD05-86241EE60519}"/>
                  </a:ext>
                </a:extLst>
              </p:cNvPr>
              <p:cNvSpPr txBox="1">
                <a:spLocks noChangeArrowheads="1"/>
              </p:cNvSpPr>
              <p:nvPr/>
            </p:nvSpPr>
            <p:spPr bwMode="auto">
              <a:xfrm>
                <a:off x="306079" y="3516251"/>
                <a:ext cx="4035463" cy="64325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8F08C4"/>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thinkstats2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thinkstats2.Pmf([</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Pmf({</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0.4</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AFD87E4-49E8-5614-DE27-FB98E7E35711}"/>
                  </a:ext>
                </a:extLst>
              </p:cNvPr>
              <p:cNvSpPr txBox="1"/>
              <p:nvPr/>
            </p:nvSpPr>
            <p:spPr>
              <a:xfrm>
                <a:off x="306078" y="3146919"/>
                <a:ext cx="4176143" cy="369332"/>
              </a:xfrm>
              <a:prstGeom prst="rect">
                <a:avLst/>
              </a:prstGeom>
              <a:noFill/>
            </p:spPr>
            <p:txBody>
              <a:bodyPr wrap="none" rtlCol="0">
                <a:spAutoFit/>
              </a:bodyPr>
              <a:lstStyle/>
              <a:p>
                <a:r>
                  <a:rPr lang="en-US">
                    <a:solidFill>
                      <a:srgbClr val="0070C0"/>
                    </a:solidFill>
                    <a:latin typeface="Bahnschrift SemiLight Condensed" panose="020B0502040204020203" pitchFamily="34" charset="0"/>
                  </a:rPr>
                  <a:t>Phương pháp tính toán sử dụng thư viện </a:t>
                </a:r>
                <a:r>
                  <a:rPr lang="en-US">
                    <a:solidFill>
                      <a:srgbClr val="FF0000"/>
                    </a:solidFill>
                    <a:latin typeface="Bahnschrift SemiLight Condensed" panose="020B0502040204020203" pitchFamily="34" charset="0"/>
                  </a:rPr>
                  <a:t>thinkstats2</a:t>
                </a:r>
              </a:p>
            </p:txBody>
          </p:sp>
        </p:grpSp>
        <p:sp>
          <p:nvSpPr>
            <p:cNvPr id="10" name="TextBox 9">
              <a:extLst>
                <a:ext uri="{FF2B5EF4-FFF2-40B4-BE49-F238E27FC236}">
                  <a16:creationId xmlns:a16="http://schemas.microsoft.com/office/drawing/2014/main" id="{315756A1-E14D-89EF-C4E0-CF213280C262}"/>
                </a:ext>
              </a:extLst>
            </p:cNvPr>
            <p:cNvSpPr txBox="1"/>
            <p:nvPr/>
          </p:nvSpPr>
          <p:spPr>
            <a:xfrm>
              <a:off x="306077" y="3935293"/>
              <a:ext cx="4035463" cy="369332"/>
            </a:xfrm>
            <a:prstGeom prst="rect">
              <a:avLst/>
            </a:prstGeom>
            <a:noFill/>
          </p:spPr>
          <p:txBody>
            <a:bodyPr wrap="square" rtlCol="0">
              <a:spAutoFit/>
            </a:bodyPr>
            <a:lstStyle/>
            <a:p>
              <a:r>
                <a:rPr lang="en-US">
                  <a:solidFill>
                    <a:schemeClr val="tx1">
                      <a:lumMod val="95000"/>
                      <a:lumOff val="5000"/>
                    </a:schemeClr>
                  </a:solidFill>
                  <a:latin typeface="Bahnschrift SemiLight Condensed" panose="020B0502040204020203" pitchFamily="34" charset="0"/>
                  <a:cs typeface="Times New Roman" panose="02020603050405020304" pitchFamily="18" charset="0"/>
                </a:rPr>
                <a:t>Tổng hàm khối xác xuất của các phần tử là 1.</a:t>
              </a:r>
            </a:p>
          </p:txBody>
        </p:sp>
      </p:grpSp>
      <p:cxnSp>
        <p:nvCxnSpPr>
          <p:cNvPr id="12" name="Straight Connector 11">
            <a:extLst>
              <a:ext uri="{FF2B5EF4-FFF2-40B4-BE49-F238E27FC236}">
                <a16:creationId xmlns:a16="http://schemas.microsoft.com/office/drawing/2014/main" id="{AEC9617C-D98B-7DCA-9526-755AE71A7B9B}"/>
              </a:ext>
            </a:extLst>
          </p:cNvPr>
          <p:cNvCxnSpPr>
            <a:cxnSpLocks/>
          </p:cNvCxnSpPr>
          <p:nvPr/>
        </p:nvCxnSpPr>
        <p:spPr>
          <a:xfrm>
            <a:off x="4601737" y="921834"/>
            <a:ext cx="0" cy="55533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 Box 2">
            <a:extLst>
              <a:ext uri="{FF2B5EF4-FFF2-40B4-BE49-F238E27FC236}">
                <a16:creationId xmlns:a16="http://schemas.microsoft.com/office/drawing/2014/main" id="{F02D8511-AB92-280B-E963-2F309C2A63F6}"/>
              </a:ext>
            </a:extLst>
          </p:cNvPr>
          <p:cNvSpPr txBox="1">
            <a:spLocks noChangeArrowheads="1"/>
          </p:cNvSpPr>
          <p:nvPr/>
        </p:nvSpPr>
        <p:spPr bwMode="auto">
          <a:xfrm>
            <a:off x="5242348" y="1174994"/>
            <a:ext cx="5915025" cy="630942"/>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pmf.Prob(</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algn="just">
              <a:lnSpc>
                <a:spcPts val="1425"/>
              </a:lnSpc>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pmf[</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0.4</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
            <a:extLst>
              <a:ext uri="{FF2B5EF4-FFF2-40B4-BE49-F238E27FC236}">
                <a16:creationId xmlns:a16="http://schemas.microsoft.com/office/drawing/2014/main" id="{7EC970D5-8E63-4BCC-8695-A6FCE00FEBB9}"/>
              </a:ext>
            </a:extLst>
          </p:cNvPr>
          <p:cNvSpPr txBox="1">
            <a:spLocks noChangeArrowheads="1"/>
          </p:cNvSpPr>
          <p:nvPr/>
        </p:nvSpPr>
        <p:spPr bwMode="auto">
          <a:xfrm>
            <a:off x="5242349" y="2387254"/>
            <a:ext cx="5915025" cy="64325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pmf.Incr(</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pmf.Prob(</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0.6</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
            <a:extLst>
              <a:ext uri="{FF2B5EF4-FFF2-40B4-BE49-F238E27FC236}">
                <a16:creationId xmlns:a16="http://schemas.microsoft.com/office/drawing/2014/main" id="{F55BBA41-AB39-C453-9266-BABBFDB34EDA}"/>
              </a:ext>
            </a:extLst>
          </p:cNvPr>
          <p:cNvSpPr txBox="1">
            <a:spLocks noChangeArrowheads="1"/>
          </p:cNvSpPr>
          <p:nvPr/>
        </p:nvSpPr>
        <p:spPr bwMode="auto">
          <a:xfrm>
            <a:off x="5242348" y="3634008"/>
            <a:ext cx="5915025" cy="64325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pmf.Mult(</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0.5</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pmf.Prob(</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0.3</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a:extLst>
              <a:ext uri="{FF2B5EF4-FFF2-40B4-BE49-F238E27FC236}">
                <a16:creationId xmlns:a16="http://schemas.microsoft.com/office/drawing/2014/main" id="{80CBB850-B1A3-39E4-2B46-802B23E4F2FF}"/>
              </a:ext>
            </a:extLst>
          </p:cNvPr>
          <p:cNvSpPr txBox="1">
            <a:spLocks noChangeArrowheads="1"/>
          </p:cNvSpPr>
          <p:nvPr/>
        </p:nvSpPr>
        <p:spPr bwMode="auto">
          <a:xfrm>
            <a:off x="5242347" y="4845142"/>
            <a:ext cx="5915025" cy="462280"/>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pmf.Total()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0.9</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a:extLst>
              <a:ext uri="{FF2B5EF4-FFF2-40B4-BE49-F238E27FC236}">
                <a16:creationId xmlns:a16="http://schemas.microsoft.com/office/drawing/2014/main" id="{AACF620D-AE26-4A2A-B0FC-AF5842774449}"/>
              </a:ext>
            </a:extLst>
          </p:cNvPr>
          <p:cNvSpPr txBox="1">
            <a:spLocks noChangeArrowheads="1"/>
          </p:cNvSpPr>
          <p:nvPr/>
        </p:nvSpPr>
        <p:spPr bwMode="auto">
          <a:xfrm>
            <a:off x="5242347" y="5861701"/>
            <a:ext cx="5915025" cy="64325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pmf.Normalize()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pmf.Total()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4F488C0A-10C6-8E18-92FF-78CF3A3DC6A1}"/>
              </a:ext>
            </a:extLst>
          </p:cNvPr>
          <p:cNvSpPr txBox="1"/>
          <p:nvPr/>
        </p:nvSpPr>
        <p:spPr>
          <a:xfrm>
            <a:off x="5242344" y="811030"/>
            <a:ext cx="5915023" cy="369332"/>
          </a:xfrm>
          <a:prstGeom prst="rect">
            <a:avLst/>
          </a:prstGeom>
          <a:noFill/>
        </p:spPr>
        <p:txBody>
          <a:bodyPr wrap="square" rtlCol="0">
            <a:spAutoFit/>
          </a:bodyPr>
          <a:lstStyle/>
          <a:p>
            <a:r>
              <a:rPr lang="en-US">
                <a:solidFill>
                  <a:schemeClr val="tx1">
                    <a:lumMod val="95000"/>
                    <a:lumOff val="5000"/>
                  </a:schemeClr>
                </a:solidFill>
                <a:latin typeface="Bahnschrift SemiLight Condensed" panose="020B0502040204020203" pitchFamily="34" charset="0"/>
                <a:cs typeface="Times New Roman" panose="02020603050405020304" pitchFamily="18" charset="0"/>
              </a:rPr>
              <a:t>Phương pháp truy xuất giá trị thông qua chỉ số hoặc hàm Prob</a:t>
            </a:r>
          </a:p>
        </p:txBody>
      </p:sp>
      <p:sp>
        <p:nvSpPr>
          <p:cNvPr id="20" name="TextBox 19">
            <a:extLst>
              <a:ext uri="{FF2B5EF4-FFF2-40B4-BE49-F238E27FC236}">
                <a16:creationId xmlns:a16="http://schemas.microsoft.com/office/drawing/2014/main" id="{2E2EA260-6477-D0E0-1517-D0498CA6E33F}"/>
              </a:ext>
            </a:extLst>
          </p:cNvPr>
          <p:cNvSpPr txBox="1"/>
          <p:nvPr/>
        </p:nvSpPr>
        <p:spPr>
          <a:xfrm>
            <a:off x="5242347" y="2016937"/>
            <a:ext cx="4035463" cy="369332"/>
          </a:xfrm>
          <a:prstGeom prst="rect">
            <a:avLst/>
          </a:prstGeom>
          <a:noFill/>
        </p:spPr>
        <p:txBody>
          <a:bodyPr wrap="square" rtlCol="0">
            <a:spAutoFit/>
          </a:bodyPr>
          <a:lstStyle/>
          <a:p>
            <a:r>
              <a:rPr lang="en-US">
                <a:solidFill>
                  <a:schemeClr val="tx1">
                    <a:lumMod val="95000"/>
                    <a:lumOff val="5000"/>
                  </a:schemeClr>
                </a:solidFill>
                <a:latin typeface="Bahnschrift SemiLight Condensed" panose="020B0502040204020203" pitchFamily="34" charset="0"/>
                <a:cs typeface="Times New Roman" panose="02020603050405020304" pitchFamily="18" charset="0"/>
              </a:rPr>
              <a:t>Tăng giá trị của một phần tử</a:t>
            </a:r>
          </a:p>
        </p:txBody>
      </p:sp>
      <p:sp>
        <p:nvSpPr>
          <p:cNvPr id="21" name="TextBox 20">
            <a:extLst>
              <a:ext uri="{FF2B5EF4-FFF2-40B4-BE49-F238E27FC236}">
                <a16:creationId xmlns:a16="http://schemas.microsoft.com/office/drawing/2014/main" id="{D1A3590C-3405-6FE3-D5D7-0F3E1DD3C680}"/>
              </a:ext>
            </a:extLst>
          </p:cNvPr>
          <p:cNvSpPr txBox="1"/>
          <p:nvPr/>
        </p:nvSpPr>
        <p:spPr>
          <a:xfrm>
            <a:off x="5242347" y="3268730"/>
            <a:ext cx="4035463" cy="369332"/>
          </a:xfrm>
          <a:prstGeom prst="rect">
            <a:avLst/>
          </a:prstGeom>
          <a:noFill/>
        </p:spPr>
        <p:txBody>
          <a:bodyPr wrap="square" rtlCol="0">
            <a:spAutoFit/>
          </a:bodyPr>
          <a:lstStyle/>
          <a:p>
            <a:r>
              <a:rPr lang="en-US">
                <a:solidFill>
                  <a:schemeClr val="tx1">
                    <a:lumMod val="95000"/>
                    <a:lumOff val="5000"/>
                  </a:schemeClr>
                </a:solidFill>
                <a:latin typeface="Bahnschrift SemiLight Condensed" panose="020B0502040204020203" pitchFamily="34" charset="0"/>
                <a:cs typeface="Times New Roman" panose="02020603050405020304" pitchFamily="18" charset="0"/>
              </a:rPr>
              <a:t>Nhân giá trị của một phần tử với một số</a:t>
            </a:r>
          </a:p>
        </p:txBody>
      </p:sp>
      <p:sp>
        <p:nvSpPr>
          <p:cNvPr id="22" name="TextBox 21">
            <a:extLst>
              <a:ext uri="{FF2B5EF4-FFF2-40B4-BE49-F238E27FC236}">
                <a16:creationId xmlns:a16="http://schemas.microsoft.com/office/drawing/2014/main" id="{B89BF379-64ED-7642-3355-9E8F4DEC828C}"/>
              </a:ext>
            </a:extLst>
          </p:cNvPr>
          <p:cNvSpPr txBox="1"/>
          <p:nvPr/>
        </p:nvSpPr>
        <p:spPr>
          <a:xfrm>
            <a:off x="5242346" y="4471732"/>
            <a:ext cx="4035463" cy="369332"/>
          </a:xfrm>
          <a:prstGeom prst="rect">
            <a:avLst/>
          </a:prstGeom>
          <a:noFill/>
        </p:spPr>
        <p:txBody>
          <a:bodyPr wrap="square" rtlCol="0">
            <a:spAutoFit/>
          </a:bodyPr>
          <a:lstStyle/>
          <a:p>
            <a:r>
              <a:rPr lang="en-US">
                <a:solidFill>
                  <a:schemeClr val="tx1">
                    <a:lumMod val="95000"/>
                    <a:lumOff val="5000"/>
                  </a:schemeClr>
                </a:solidFill>
                <a:latin typeface="Bahnschrift SemiLight Condensed" panose="020B0502040204020203" pitchFamily="34" charset="0"/>
                <a:cs typeface="Times New Roman" panose="02020603050405020304" pitchFamily="18" charset="0"/>
              </a:rPr>
              <a:t>Tính lại tổng các hàm khối xác suất</a:t>
            </a:r>
          </a:p>
        </p:txBody>
      </p:sp>
      <p:sp>
        <p:nvSpPr>
          <p:cNvPr id="23" name="TextBox 22">
            <a:extLst>
              <a:ext uri="{FF2B5EF4-FFF2-40B4-BE49-F238E27FC236}">
                <a16:creationId xmlns:a16="http://schemas.microsoft.com/office/drawing/2014/main" id="{2FB443F7-A225-279D-71F9-3A47C22EEC50}"/>
              </a:ext>
            </a:extLst>
          </p:cNvPr>
          <p:cNvSpPr txBox="1"/>
          <p:nvPr/>
        </p:nvSpPr>
        <p:spPr>
          <a:xfrm>
            <a:off x="5242345" y="5496264"/>
            <a:ext cx="4035463" cy="369332"/>
          </a:xfrm>
          <a:prstGeom prst="rect">
            <a:avLst/>
          </a:prstGeom>
          <a:noFill/>
        </p:spPr>
        <p:txBody>
          <a:bodyPr wrap="square" rtlCol="0">
            <a:spAutoFit/>
          </a:bodyPr>
          <a:lstStyle/>
          <a:p>
            <a:r>
              <a:rPr lang="en-US">
                <a:solidFill>
                  <a:schemeClr val="tx1">
                    <a:lumMod val="95000"/>
                    <a:lumOff val="5000"/>
                  </a:schemeClr>
                </a:solidFill>
                <a:latin typeface="Bahnschrift SemiLight Condensed" panose="020B0502040204020203" pitchFamily="34" charset="0"/>
                <a:cs typeface="Times New Roman" panose="02020603050405020304" pitchFamily="18" charset="0"/>
              </a:rPr>
              <a:t>Tiêu chuẩn hóa lại hàm khối xác suất</a:t>
            </a:r>
          </a:p>
        </p:txBody>
      </p:sp>
    </p:spTree>
    <p:extLst>
      <p:ext uri="{BB962C8B-B14F-4D97-AF65-F5344CB8AC3E}">
        <p14:creationId xmlns:p14="http://schemas.microsoft.com/office/powerpoint/2010/main" val="233932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5" grpId="0" animBg="1"/>
      <p:bldP spid="16" grpId="0" animBg="1"/>
      <p:bldP spid="17" grpId="0" animBg="1"/>
      <p:bldP spid="18" grpId="0" animBg="1"/>
      <p:bldP spid="19" grpId="0"/>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02735-BCC5-F254-AE72-6419B95FC36E}"/>
              </a:ext>
            </a:extLst>
          </p:cNvPr>
          <p:cNvSpPr txBox="1"/>
          <p:nvPr/>
        </p:nvSpPr>
        <p:spPr>
          <a:xfrm>
            <a:off x="0" y="0"/>
            <a:ext cx="8380820" cy="584775"/>
          </a:xfrm>
          <a:prstGeom prst="rect">
            <a:avLst/>
          </a:prstGeom>
          <a:noFill/>
        </p:spPr>
        <p:txBody>
          <a:bodyPr wrap="none" rtlCol="0">
            <a:spAutoFit/>
          </a:bodyPr>
          <a:lstStyle/>
          <a:p>
            <a:r>
              <a:rPr lang="en-US" sz="3200">
                <a:solidFill>
                  <a:srgbClr val="7030A0"/>
                </a:solidFill>
                <a:latin typeface="Bahnschrift SemiLight Condensed" panose="020B0502040204020203" pitchFamily="34" charset="0"/>
              </a:rPr>
              <a:t>Hàm khối xác suất được sử dụng như thế nào trong Python ?</a:t>
            </a:r>
          </a:p>
        </p:txBody>
      </p:sp>
      <p:sp>
        <p:nvSpPr>
          <p:cNvPr id="2" name="TextBox 1">
            <a:extLst>
              <a:ext uri="{FF2B5EF4-FFF2-40B4-BE49-F238E27FC236}">
                <a16:creationId xmlns:a16="http://schemas.microsoft.com/office/drawing/2014/main" id="{4F70E001-0965-D7EE-5180-1E9C25A70D4E}"/>
              </a:ext>
            </a:extLst>
          </p:cNvPr>
          <p:cNvSpPr txBox="1"/>
          <p:nvPr/>
        </p:nvSpPr>
        <p:spPr>
          <a:xfrm>
            <a:off x="219020" y="763646"/>
            <a:ext cx="1819729" cy="369332"/>
          </a:xfrm>
          <a:prstGeom prst="rect">
            <a:avLst/>
          </a:prstGeom>
          <a:noFill/>
        </p:spPr>
        <p:txBody>
          <a:bodyPr wrap="none" rtlCol="0">
            <a:spAutoFit/>
          </a:bodyPr>
          <a:lstStyle/>
          <a:p>
            <a:r>
              <a:rPr lang="en-US">
                <a:solidFill>
                  <a:srgbClr val="0070C0"/>
                </a:solidFill>
                <a:latin typeface="Bahnschrift SemiLight Condensed" panose="020B0502040204020203" pitchFamily="34" charset="0"/>
              </a:rPr>
              <a:t>Phương pháp hiển thị</a:t>
            </a:r>
          </a:p>
        </p:txBody>
      </p:sp>
      <p:pic>
        <p:nvPicPr>
          <p:cNvPr id="3" name="Picture 2">
            <a:extLst>
              <a:ext uri="{FF2B5EF4-FFF2-40B4-BE49-F238E27FC236}">
                <a16:creationId xmlns:a16="http://schemas.microsoft.com/office/drawing/2014/main" id="{DA33B843-34F8-3C16-89F9-9546C0ABFE4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5098" y="1132978"/>
            <a:ext cx="5943600" cy="3524250"/>
          </a:xfrm>
          <a:prstGeom prst="rect">
            <a:avLst/>
          </a:prstGeom>
          <a:noFill/>
          <a:ln>
            <a:noFill/>
          </a:ln>
        </p:spPr>
      </p:pic>
      <p:sp>
        <p:nvSpPr>
          <p:cNvPr id="6" name="TextBox 5">
            <a:extLst>
              <a:ext uri="{FF2B5EF4-FFF2-40B4-BE49-F238E27FC236}">
                <a16:creationId xmlns:a16="http://schemas.microsoft.com/office/drawing/2014/main" id="{346EC3F5-0876-8D8A-F404-74CC41C9CE5D}"/>
              </a:ext>
            </a:extLst>
          </p:cNvPr>
          <p:cNvSpPr txBox="1"/>
          <p:nvPr/>
        </p:nvSpPr>
        <p:spPr>
          <a:xfrm>
            <a:off x="219020" y="1174152"/>
            <a:ext cx="5497839" cy="2242986"/>
          </a:xfrm>
          <a:prstGeom prst="rect">
            <a:avLst/>
          </a:prstGeom>
          <a:noFill/>
        </p:spPr>
        <p:txBody>
          <a:bodyPr wrap="square">
            <a:spAutoFit/>
          </a:bodyPr>
          <a:lstStyle/>
          <a:p>
            <a:pPr marL="0" marR="0" algn="just">
              <a:lnSpc>
                <a:spcPct val="107000"/>
              </a:lnSpc>
              <a:spcBef>
                <a:spcPts val="0"/>
              </a:spcBef>
              <a:spcAft>
                <a:spcPts val="800"/>
              </a:spcAft>
            </a:pPr>
            <a:r>
              <a:rPr lang="en-US">
                <a:solidFill>
                  <a:srgbClr val="000000"/>
                </a:solidFill>
                <a:effectLst/>
                <a:latin typeface="Bahnschrift SemiLight Condensed" panose="020B0502040204020203" pitchFamily="34" charset="0"/>
                <a:ea typeface="Calibri" panose="020F0502020204030204" pitchFamily="34" charset="0"/>
                <a:cs typeface="Times New Roman" panose="02020603050405020304" pitchFamily="18" charset="0"/>
              </a:rPr>
              <a:t>• Để vẽ biểu đồ Pmf dưới dạng biểu đồ thanh, bạn có thể sử dụng thinkplot.Hist. Biểu đồ thanh hữu ích nhất nếu số lượng giá trị trong Pmf nhỏ.</a:t>
            </a:r>
            <a:endParaRPr lang="en-US">
              <a:effectLst/>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a:solidFill>
                  <a:srgbClr val="000000"/>
                </a:solidFill>
                <a:effectLst/>
                <a:latin typeface="Bahnschrift SemiLight Condensed" panose="020B0502040204020203" pitchFamily="34" charset="0"/>
                <a:ea typeface="Calibri" panose="020F0502020204030204" pitchFamily="34" charset="0"/>
                <a:cs typeface="Times New Roman" panose="02020603050405020304" pitchFamily="18" charset="0"/>
              </a:rPr>
              <a:t>• Để vẽ biểu đồ Pmf dưới dạng hàm bước, bạn có thể sử dụng thinkplot.Pmf. Tùy chọn này hữu ích nhất nếu có một số lượng lớn các giá trị và Pmf trơn tru. Chức năng này cũng hoạt động với các đối tượng Hist.</a:t>
            </a:r>
            <a:endParaRPr lang="en-US">
              <a:effectLst/>
              <a:latin typeface="Bahnschrift SemiLight Condensed" panose="020B0502040204020203" pitchFamily="34" charset="0"/>
              <a:ea typeface="Calibri" panose="020F0502020204030204" pitchFamily="34" charset="0"/>
              <a:cs typeface="Times New Roman" panose="02020603050405020304" pitchFamily="18" charset="0"/>
            </a:endParaRPr>
          </a:p>
        </p:txBody>
      </p:sp>
      <p:sp>
        <p:nvSpPr>
          <p:cNvPr id="7" name="Text Box 2">
            <a:extLst>
              <a:ext uri="{FF2B5EF4-FFF2-40B4-BE49-F238E27FC236}">
                <a16:creationId xmlns:a16="http://schemas.microsoft.com/office/drawing/2014/main" id="{5FA3E72F-67EF-E2DD-229D-B3D74A95E3B3}"/>
              </a:ext>
            </a:extLst>
          </p:cNvPr>
          <p:cNvSpPr txBox="1">
            <a:spLocks noChangeArrowheads="1"/>
          </p:cNvSpPr>
          <p:nvPr/>
        </p:nvSpPr>
        <p:spPr bwMode="auto">
          <a:xfrm>
            <a:off x="219020" y="4006515"/>
            <a:ext cx="5497839" cy="1548130"/>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thinkplot.PrePlot(</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cols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thinkplot.Hist(first_pmf,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align</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right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width</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=width)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thinkplot.Hist(other_pmf,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align</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left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width</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=width)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thinkplot.Config(</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weeks</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probability</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axis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27</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46</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0.6</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thinkplot.PrePlot(</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thinkplot.SubPlot(</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thinkplot.Pmfs([first_pmf, other_pmf])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thinkplot.Show(</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weeks</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axis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27</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46</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0.6</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Freeform: Shape 13">
            <a:extLst>
              <a:ext uri="{FF2B5EF4-FFF2-40B4-BE49-F238E27FC236}">
                <a16:creationId xmlns:a16="http://schemas.microsoft.com/office/drawing/2014/main" id="{8E6D1BFF-EB6D-E74E-171A-22717024A4B1}"/>
              </a:ext>
            </a:extLst>
          </p:cNvPr>
          <p:cNvSpPr/>
          <p:nvPr/>
        </p:nvSpPr>
        <p:spPr>
          <a:xfrm>
            <a:off x="5948167" y="4921405"/>
            <a:ext cx="3219995" cy="633240"/>
          </a:xfrm>
          <a:custGeom>
            <a:avLst/>
            <a:gdLst>
              <a:gd name="connsiteX0" fmla="*/ 2977679 w 3219995"/>
              <a:gd name="connsiteY0" fmla="*/ 0 h 633240"/>
              <a:gd name="connsiteX1" fmla="*/ 3219995 w 3219995"/>
              <a:gd name="connsiteY1" fmla="*/ 242316 h 633240"/>
              <a:gd name="connsiteX2" fmla="*/ 3098837 w 3219995"/>
              <a:gd name="connsiteY2" fmla="*/ 242316 h 633240"/>
              <a:gd name="connsiteX3" fmla="*/ 3098837 w 3219995"/>
              <a:gd name="connsiteY3" fmla="*/ 633240 h 633240"/>
              <a:gd name="connsiteX4" fmla="*/ 3091756 w 3219995"/>
              <a:gd name="connsiteY4" fmla="*/ 633240 h 633240"/>
              <a:gd name="connsiteX5" fmla="*/ 2856521 w 3219995"/>
              <a:gd name="connsiteY5" fmla="*/ 633240 h 633240"/>
              <a:gd name="connsiteX6" fmla="*/ 11528 w 3219995"/>
              <a:gd name="connsiteY6" fmla="*/ 633240 h 633240"/>
              <a:gd name="connsiteX7" fmla="*/ 266779 w 3219995"/>
              <a:gd name="connsiteY7" fmla="*/ 527825 h 633240"/>
              <a:gd name="connsiteX8" fmla="*/ 0 w 3219995"/>
              <a:gd name="connsiteY8" fmla="*/ 417649 h 633240"/>
              <a:gd name="connsiteX9" fmla="*/ 2856521 w 3219995"/>
              <a:gd name="connsiteY9" fmla="*/ 417649 h 633240"/>
              <a:gd name="connsiteX10" fmla="*/ 2856521 w 3219995"/>
              <a:gd name="connsiteY10" fmla="*/ 242316 h 633240"/>
              <a:gd name="connsiteX11" fmla="*/ 2735363 w 3219995"/>
              <a:gd name="connsiteY11" fmla="*/ 242316 h 633240"/>
              <a:gd name="connsiteX12" fmla="*/ 2977679 w 3219995"/>
              <a:gd name="connsiteY12" fmla="*/ 0 h 63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9995" h="633240">
                <a:moveTo>
                  <a:pt x="2977679" y="0"/>
                </a:moveTo>
                <a:lnTo>
                  <a:pt x="3219995" y="242316"/>
                </a:lnTo>
                <a:lnTo>
                  <a:pt x="3098837" y="242316"/>
                </a:lnTo>
                <a:lnTo>
                  <a:pt x="3098837" y="633240"/>
                </a:lnTo>
                <a:lnTo>
                  <a:pt x="3091756" y="633240"/>
                </a:lnTo>
                <a:lnTo>
                  <a:pt x="2856521" y="633240"/>
                </a:lnTo>
                <a:lnTo>
                  <a:pt x="11528" y="633240"/>
                </a:lnTo>
                <a:lnTo>
                  <a:pt x="266779" y="527825"/>
                </a:lnTo>
                <a:lnTo>
                  <a:pt x="0" y="417649"/>
                </a:lnTo>
                <a:lnTo>
                  <a:pt x="2856521" y="417649"/>
                </a:lnTo>
                <a:lnTo>
                  <a:pt x="2856521" y="242316"/>
                </a:lnTo>
                <a:lnTo>
                  <a:pt x="2735363" y="242316"/>
                </a:lnTo>
                <a:lnTo>
                  <a:pt x="2977679" y="0"/>
                </a:lnTo>
                <a:close/>
              </a:path>
            </a:pathLst>
          </a:cu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5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02735-BCC5-F254-AE72-6419B95FC36E}"/>
              </a:ext>
            </a:extLst>
          </p:cNvPr>
          <p:cNvSpPr txBox="1"/>
          <p:nvPr/>
        </p:nvSpPr>
        <p:spPr>
          <a:xfrm>
            <a:off x="0" y="0"/>
            <a:ext cx="3589444" cy="584775"/>
          </a:xfrm>
          <a:prstGeom prst="rect">
            <a:avLst/>
          </a:prstGeom>
          <a:noFill/>
        </p:spPr>
        <p:txBody>
          <a:bodyPr wrap="none" rtlCol="0">
            <a:spAutoFit/>
          </a:bodyPr>
          <a:lstStyle/>
          <a:p>
            <a:r>
              <a:rPr lang="en-US" sz="3200">
                <a:solidFill>
                  <a:srgbClr val="7030A0"/>
                </a:solidFill>
                <a:latin typeface="Bahnschrift SemiLight Condensed" panose="020B0502040204020203" pitchFamily="34" charset="0"/>
              </a:rPr>
              <a:t>Nghịch lý quy mô lớp học</a:t>
            </a:r>
          </a:p>
        </p:txBody>
      </p:sp>
      <p:sp>
        <p:nvSpPr>
          <p:cNvPr id="5" name="TextBox 4">
            <a:extLst>
              <a:ext uri="{FF2B5EF4-FFF2-40B4-BE49-F238E27FC236}">
                <a16:creationId xmlns:a16="http://schemas.microsoft.com/office/drawing/2014/main" id="{D307C9FC-EDA6-E4ED-A5DC-6A3798A6B398}"/>
              </a:ext>
            </a:extLst>
          </p:cNvPr>
          <p:cNvSpPr txBox="1"/>
          <p:nvPr/>
        </p:nvSpPr>
        <p:spPr>
          <a:xfrm>
            <a:off x="1334142" y="789133"/>
            <a:ext cx="997389" cy="369332"/>
          </a:xfrm>
          <a:prstGeom prst="rect">
            <a:avLst/>
          </a:prstGeom>
          <a:noFill/>
        </p:spPr>
        <p:txBody>
          <a:bodyPr wrap="none" rtlCol="0">
            <a:spAutoFit/>
          </a:bodyPr>
          <a:lstStyle/>
          <a:p>
            <a:r>
              <a:rPr lang="en-US">
                <a:solidFill>
                  <a:srgbClr val="0070C0"/>
                </a:solidFill>
                <a:latin typeface="Bahnschrift SemiLight Condensed" panose="020B0502040204020203" pitchFamily="34" charset="0"/>
              </a:rPr>
              <a:t>Bối cảnh …</a:t>
            </a:r>
          </a:p>
        </p:txBody>
      </p:sp>
      <p:grpSp>
        <p:nvGrpSpPr>
          <p:cNvPr id="26" name="Group 25">
            <a:extLst>
              <a:ext uri="{FF2B5EF4-FFF2-40B4-BE49-F238E27FC236}">
                <a16:creationId xmlns:a16="http://schemas.microsoft.com/office/drawing/2014/main" id="{AAAD2996-8FB3-2E9B-D2B9-F49441C851AE}"/>
              </a:ext>
            </a:extLst>
          </p:cNvPr>
          <p:cNvGrpSpPr/>
          <p:nvPr/>
        </p:nvGrpSpPr>
        <p:grpSpPr>
          <a:xfrm>
            <a:off x="185853" y="1158465"/>
            <a:ext cx="1646983" cy="4622845"/>
            <a:chOff x="185853" y="1158465"/>
            <a:chExt cx="1646983" cy="4622845"/>
          </a:xfrm>
        </p:grpSpPr>
        <p:sp>
          <p:nvSpPr>
            <p:cNvPr id="6" name="Rectangle: Rounded Corners 5">
              <a:extLst>
                <a:ext uri="{FF2B5EF4-FFF2-40B4-BE49-F238E27FC236}">
                  <a16:creationId xmlns:a16="http://schemas.microsoft.com/office/drawing/2014/main" id="{E6E31A82-F4ED-5D38-D0B8-8AA69E8C603D}"/>
                </a:ext>
              </a:extLst>
            </p:cNvPr>
            <p:cNvSpPr/>
            <p:nvPr/>
          </p:nvSpPr>
          <p:spPr>
            <a:xfrm>
              <a:off x="185853" y="3293327"/>
              <a:ext cx="1542298" cy="2022088"/>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A5F9E02-2561-B229-9ACC-37BD1D319B83}"/>
                </a:ext>
              </a:extLst>
            </p:cNvPr>
            <p:cNvSpPr txBox="1"/>
            <p:nvPr/>
          </p:nvSpPr>
          <p:spPr>
            <a:xfrm>
              <a:off x="416024" y="5411978"/>
              <a:ext cx="1081956" cy="369332"/>
            </a:xfrm>
            <a:prstGeom prst="rect">
              <a:avLst/>
            </a:prstGeom>
            <a:noFill/>
          </p:spPr>
          <p:txBody>
            <a:bodyPr wrap="square">
              <a:spAutoFit/>
            </a:bodyPr>
            <a:lstStyle/>
            <a:p>
              <a:r>
                <a:rPr lang="en-US" sz="1800">
                  <a:solidFill>
                    <a:srgbClr val="000000"/>
                  </a:solidFill>
                  <a:effectLst/>
                  <a:latin typeface="Bahnschrift SemiLight Condensed" panose="020B0502040204020203" pitchFamily="34" charset="0"/>
                  <a:ea typeface="Calibri" panose="020F0502020204030204" pitchFamily="34" charset="0"/>
                </a:rPr>
                <a:t>Trung bình</a:t>
              </a:r>
              <a:endParaRPr lang="en-US">
                <a:latin typeface="Bahnschrift SemiLight Condensed" panose="020B0502040204020203" pitchFamily="34" charset="0"/>
              </a:endParaRPr>
            </a:p>
          </p:txBody>
        </p:sp>
        <p:cxnSp>
          <p:nvCxnSpPr>
            <p:cNvPr id="11" name="Straight Arrow Connector 10">
              <a:extLst>
                <a:ext uri="{FF2B5EF4-FFF2-40B4-BE49-F238E27FC236}">
                  <a16:creationId xmlns:a16="http://schemas.microsoft.com/office/drawing/2014/main" id="{EC4190C5-213E-460E-F95F-33AAF02AD893}"/>
                </a:ext>
              </a:extLst>
            </p:cNvPr>
            <p:cNvCxnSpPr>
              <a:cxnSpLocks/>
              <a:stCxn id="3" idx="0"/>
              <a:endCxn id="6" idx="0"/>
            </p:cNvCxnSpPr>
            <p:nvPr/>
          </p:nvCxnSpPr>
          <p:spPr>
            <a:xfrm flipH="1">
              <a:off x="957002" y="1158465"/>
              <a:ext cx="875834" cy="2134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20449A2-35DA-C774-BE2C-1C8415B46BC5}"/>
                </a:ext>
              </a:extLst>
            </p:cNvPr>
            <p:cNvSpPr txBox="1"/>
            <p:nvPr/>
          </p:nvSpPr>
          <p:spPr>
            <a:xfrm>
              <a:off x="259907" y="3375022"/>
              <a:ext cx="1394189" cy="1754326"/>
            </a:xfrm>
            <a:prstGeom prst="rect">
              <a:avLst/>
            </a:prstGeom>
            <a:noFill/>
          </p:spPr>
          <p:txBody>
            <a:bodyPr wrap="square">
              <a:spAutoFit/>
            </a:bodyPr>
            <a:lstStyle/>
            <a:p>
              <a:r>
                <a:rPr lang="en-US" sz="1800">
                  <a:solidFill>
                    <a:srgbClr val="000000"/>
                  </a:solidFill>
                  <a:effectLst/>
                  <a:latin typeface="Bahnschrift SemiLight Condensed" panose="020B0502040204020203" pitchFamily="34" charset="0"/>
                  <a:ea typeface="Calibri" panose="020F0502020204030204" pitchFamily="34" charset="0"/>
                </a:rPr>
                <a:t>Tỷ lệ giáo viên / sinh viên : </a:t>
              </a:r>
            </a:p>
            <a:p>
              <a:r>
                <a:rPr lang="en-US" sz="1800">
                  <a:solidFill>
                    <a:srgbClr val="FF0000"/>
                  </a:solidFill>
                  <a:effectLst/>
                  <a:latin typeface="Bahnschrift SemiLight Condensed" panose="020B0502040204020203" pitchFamily="34" charset="0"/>
                  <a:ea typeface="Calibri" panose="020F0502020204030204" pitchFamily="34" charset="0"/>
                </a:rPr>
                <a:t>1/ 10</a:t>
              </a:r>
            </a:p>
            <a:p>
              <a:endParaRPr lang="en-US">
                <a:solidFill>
                  <a:srgbClr val="FF0000"/>
                </a:solidFill>
                <a:latin typeface="Bahnschrift SemiLight Condensed" panose="020B0502040204020203" pitchFamily="34" charset="0"/>
              </a:endParaRPr>
            </a:p>
            <a:p>
              <a:r>
                <a:rPr lang="en-US">
                  <a:latin typeface="Bahnschrift SemiLight Condensed" panose="020B0502040204020203" pitchFamily="34" charset="0"/>
                </a:rPr>
                <a:t>Sĩ số : </a:t>
              </a:r>
            </a:p>
            <a:p>
              <a:r>
                <a:rPr lang="en-US">
                  <a:solidFill>
                    <a:srgbClr val="FF0000"/>
                  </a:solidFill>
                  <a:latin typeface="Bahnschrift SemiLight Condensed" panose="020B0502040204020203" pitchFamily="34" charset="0"/>
                </a:rPr>
                <a:t>23.7</a:t>
              </a:r>
            </a:p>
          </p:txBody>
        </p:sp>
      </p:grpSp>
      <p:grpSp>
        <p:nvGrpSpPr>
          <p:cNvPr id="27" name="Group 26">
            <a:extLst>
              <a:ext uri="{FF2B5EF4-FFF2-40B4-BE49-F238E27FC236}">
                <a16:creationId xmlns:a16="http://schemas.microsoft.com/office/drawing/2014/main" id="{D837B72C-30E5-C018-4D33-7AD3735C7C47}"/>
              </a:ext>
            </a:extLst>
          </p:cNvPr>
          <p:cNvGrpSpPr/>
          <p:nvPr/>
        </p:nvGrpSpPr>
        <p:grpSpPr>
          <a:xfrm>
            <a:off x="1832836" y="1158465"/>
            <a:ext cx="1594017" cy="5176843"/>
            <a:chOff x="1832836" y="1158465"/>
            <a:chExt cx="1594017" cy="5176843"/>
          </a:xfrm>
        </p:grpSpPr>
        <p:sp>
          <p:nvSpPr>
            <p:cNvPr id="7" name="Rectangle: Rounded Corners 6">
              <a:extLst>
                <a:ext uri="{FF2B5EF4-FFF2-40B4-BE49-F238E27FC236}">
                  <a16:creationId xmlns:a16="http://schemas.microsoft.com/office/drawing/2014/main" id="{75E46A79-8C25-A83B-EEC8-47DEEC90A82F}"/>
                </a:ext>
              </a:extLst>
            </p:cNvPr>
            <p:cNvSpPr/>
            <p:nvPr/>
          </p:nvSpPr>
          <p:spPr>
            <a:xfrm>
              <a:off x="1884555" y="3293327"/>
              <a:ext cx="1542298" cy="2022088"/>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9B2AB9D-5828-57EE-3536-C3DE434141E8}"/>
                </a:ext>
              </a:extLst>
            </p:cNvPr>
            <p:cNvSpPr txBox="1"/>
            <p:nvPr/>
          </p:nvSpPr>
          <p:spPr>
            <a:xfrm>
              <a:off x="2114726" y="5411978"/>
              <a:ext cx="1081956" cy="923330"/>
            </a:xfrm>
            <a:prstGeom prst="rect">
              <a:avLst/>
            </a:prstGeom>
            <a:noFill/>
          </p:spPr>
          <p:txBody>
            <a:bodyPr wrap="square">
              <a:spAutoFit/>
            </a:bodyPr>
            <a:lstStyle/>
            <a:p>
              <a:pPr algn="ctr"/>
              <a:r>
                <a:rPr lang="en-US" sz="1800">
                  <a:solidFill>
                    <a:srgbClr val="000000"/>
                  </a:solidFill>
                  <a:effectLst/>
                  <a:latin typeface="Bahnschrift SemiLight Condensed" panose="020B0502040204020203" pitchFamily="34" charset="0"/>
                  <a:ea typeface="Calibri" panose="020F0502020204030204" pitchFamily="34" charset="0"/>
                </a:rPr>
                <a:t>Thống kê qua một số sinh viên</a:t>
              </a:r>
              <a:endParaRPr lang="en-US">
                <a:latin typeface="Bahnschrift SemiLight Condensed" panose="020B0502040204020203" pitchFamily="34" charset="0"/>
              </a:endParaRPr>
            </a:p>
          </p:txBody>
        </p:sp>
        <p:cxnSp>
          <p:nvCxnSpPr>
            <p:cNvPr id="14" name="Straight Arrow Connector 13">
              <a:extLst>
                <a:ext uri="{FF2B5EF4-FFF2-40B4-BE49-F238E27FC236}">
                  <a16:creationId xmlns:a16="http://schemas.microsoft.com/office/drawing/2014/main" id="{D4E52B32-7B82-118D-C7DE-D8974AB7944A}"/>
                </a:ext>
              </a:extLst>
            </p:cNvPr>
            <p:cNvCxnSpPr>
              <a:cxnSpLocks/>
              <a:stCxn id="3" idx="0"/>
              <a:endCxn id="7" idx="0"/>
            </p:cNvCxnSpPr>
            <p:nvPr/>
          </p:nvCxnSpPr>
          <p:spPr>
            <a:xfrm>
              <a:off x="1832836" y="1158465"/>
              <a:ext cx="822868" cy="2134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4DDCAF5-16F4-248F-0B9C-F41CEE09B0B3}"/>
                </a:ext>
              </a:extLst>
            </p:cNvPr>
            <p:cNvSpPr txBox="1"/>
            <p:nvPr/>
          </p:nvSpPr>
          <p:spPr>
            <a:xfrm>
              <a:off x="1958609" y="3375021"/>
              <a:ext cx="1394189" cy="1754326"/>
            </a:xfrm>
            <a:prstGeom prst="rect">
              <a:avLst/>
            </a:prstGeom>
            <a:noFill/>
          </p:spPr>
          <p:txBody>
            <a:bodyPr wrap="square">
              <a:spAutoFit/>
            </a:bodyPr>
            <a:lstStyle/>
            <a:p>
              <a:r>
                <a:rPr lang="en-US" sz="1800">
                  <a:solidFill>
                    <a:srgbClr val="000000"/>
                  </a:solidFill>
                  <a:effectLst/>
                  <a:latin typeface="Bahnschrift SemiLight Condensed" panose="020B0502040204020203" pitchFamily="34" charset="0"/>
                  <a:ea typeface="Calibri" panose="020F0502020204030204" pitchFamily="34" charset="0"/>
                </a:rPr>
                <a:t>Tỷ lệ giáo viên / sinh viên : </a:t>
              </a:r>
            </a:p>
            <a:p>
              <a:r>
                <a:rPr lang="en-US" sz="1800">
                  <a:solidFill>
                    <a:srgbClr val="FF0000"/>
                  </a:solidFill>
                  <a:effectLst/>
                  <a:latin typeface="Bahnschrift SemiLight Condensed" panose="020B0502040204020203" pitchFamily="34" charset="0"/>
                  <a:ea typeface="Calibri" panose="020F0502020204030204" pitchFamily="34" charset="0"/>
                </a:rPr>
                <a:t>&gt; 1/ 10</a:t>
              </a:r>
            </a:p>
            <a:p>
              <a:endParaRPr lang="en-US">
                <a:solidFill>
                  <a:srgbClr val="FF0000"/>
                </a:solidFill>
                <a:latin typeface="Bahnschrift SemiLight Condensed" panose="020B0502040204020203" pitchFamily="34" charset="0"/>
              </a:endParaRPr>
            </a:p>
            <a:p>
              <a:r>
                <a:rPr lang="en-US">
                  <a:latin typeface="Bahnschrift SemiLight Condensed" panose="020B0502040204020203" pitchFamily="34" charset="0"/>
                </a:rPr>
                <a:t>Sĩ số : </a:t>
              </a:r>
            </a:p>
            <a:p>
              <a:r>
                <a:rPr lang="en-US">
                  <a:solidFill>
                    <a:srgbClr val="FF0000"/>
                  </a:solidFill>
                  <a:latin typeface="Bahnschrift SemiLight Condensed" panose="020B0502040204020203" pitchFamily="34" charset="0"/>
                </a:rPr>
                <a:t>29.1</a:t>
              </a:r>
            </a:p>
          </p:txBody>
        </p:sp>
      </p:grpSp>
      <p:sp>
        <p:nvSpPr>
          <p:cNvPr id="20" name="Rectangle: Rounded Corners 19">
            <a:extLst>
              <a:ext uri="{FF2B5EF4-FFF2-40B4-BE49-F238E27FC236}">
                <a16:creationId xmlns:a16="http://schemas.microsoft.com/office/drawing/2014/main" id="{520E0E67-9496-E10B-74CB-42F12AB83B40}"/>
              </a:ext>
            </a:extLst>
          </p:cNvPr>
          <p:cNvSpPr/>
          <p:nvPr/>
        </p:nvSpPr>
        <p:spPr>
          <a:xfrm rot="19076555">
            <a:off x="-341551" y="4553962"/>
            <a:ext cx="4583805" cy="531183"/>
          </a:xfrm>
          <a:prstGeom prst="roundRect">
            <a:avLst/>
          </a:prstGeom>
          <a:noFill/>
          <a:ln w="76200">
            <a:solidFill>
              <a:srgbClr val="FF0000">
                <a:alpha val="25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solidFill>
                  <a:srgbClr val="FF0000">
                    <a:alpha val="27000"/>
                  </a:srgbClr>
                </a:solidFill>
                <a:latin typeface="Bahnschrift SemiLight Condensed" panose="020B0502040204020203" pitchFamily="34" charset="0"/>
              </a:rPr>
              <a:t>UNMATCH !</a:t>
            </a:r>
          </a:p>
        </p:txBody>
      </p:sp>
      <p:pic>
        <p:nvPicPr>
          <p:cNvPr id="21" name="Picture 20">
            <a:extLst>
              <a:ext uri="{FF2B5EF4-FFF2-40B4-BE49-F238E27FC236}">
                <a16:creationId xmlns:a16="http://schemas.microsoft.com/office/drawing/2014/main" id="{44BE1E1A-F8E4-B315-1F38-63CD4492AD1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1962" y="1928929"/>
            <a:ext cx="7351687" cy="4175129"/>
          </a:xfrm>
          <a:prstGeom prst="rect">
            <a:avLst/>
          </a:prstGeom>
          <a:noFill/>
          <a:ln>
            <a:noFill/>
          </a:ln>
        </p:spPr>
      </p:pic>
      <p:sp>
        <p:nvSpPr>
          <p:cNvPr id="22" name="Text Box 2">
            <a:extLst>
              <a:ext uri="{FF2B5EF4-FFF2-40B4-BE49-F238E27FC236}">
                <a16:creationId xmlns:a16="http://schemas.microsoft.com/office/drawing/2014/main" id="{D4886EFB-FA66-846F-4F9D-6381101C4065}"/>
              </a:ext>
            </a:extLst>
          </p:cNvPr>
          <p:cNvSpPr txBox="1">
            <a:spLocks noChangeArrowheads="1"/>
          </p:cNvSpPr>
          <p:nvPr/>
        </p:nvSpPr>
        <p:spPr bwMode="auto">
          <a:xfrm>
            <a:off x="5319974" y="105555"/>
            <a:ext cx="5630526" cy="136715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74531F"/>
                </a:solidFill>
                <a:effectLst/>
                <a:latin typeface="Consolas" panose="020B0609020204030204" pitchFamily="49" charset="0"/>
                <a:ea typeface="Times New Roman" panose="02020603050405020304" pitchFamily="18" charset="0"/>
                <a:cs typeface="Times New Roman" panose="02020603050405020304" pitchFamily="18" charset="0"/>
              </a:rPr>
              <a:t>BiasPmf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label</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new_pmf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pmf.Copy(</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label</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=label)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ts val="1425"/>
              </a:lnSpc>
              <a:spcBef>
                <a:spcPts val="0"/>
              </a:spcBef>
              <a:spcAft>
                <a:spcPts val="0"/>
              </a:spcAft>
            </a:pPr>
            <a:r>
              <a:rPr lang="en-US" sz="1200">
                <a:solidFill>
                  <a:srgbClr val="8F08C4"/>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F08C4"/>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pmf.Items():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new_pmf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.Mult(</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new_pmf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.Normalize()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ts val="1425"/>
              </a:lnSpc>
              <a:spcBef>
                <a:spcPts val="0"/>
              </a:spcBef>
              <a:spcAft>
                <a:spcPts val="0"/>
              </a:spcAft>
            </a:pPr>
            <a:r>
              <a:rPr lang="en-US" sz="1200">
                <a:solidFill>
                  <a:srgbClr val="8F08C4"/>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new_pmf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Box 2">
            <a:extLst>
              <a:ext uri="{FF2B5EF4-FFF2-40B4-BE49-F238E27FC236}">
                <a16:creationId xmlns:a16="http://schemas.microsoft.com/office/drawing/2014/main" id="{5F11E7E3-92BB-D24C-55B3-C015D234B79E}"/>
              </a:ext>
            </a:extLst>
          </p:cNvPr>
          <p:cNvSpPr txBox="1">
            <a:spLocks noChangeArrowheads="1"/>
          </p:cNvSpPr>
          <p:nvPr/>
        </p:nvSpPr>
        <p:spPr bwMode="auto">
          <a:xfrm>
            <a:off x="5319973" y="1496617"/>
            <a:ext cx="5630526" cy="64325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biased_pmf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BiasPmf(pmf,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label</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observed</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thinkplot.PrePlot(</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thinkplot.Pmfs([pmf, </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biased_pmf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thinkplot.Show(</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class size</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PMF</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A91DC966-F548-F8D0-FDCA-39DC4398A9D2}"/>
              </a:ext>
            </a:extLst>
          </p:cNvPr>
          <p:cNvSpPr txBox="1"/>
          <p:nvPr/>
        </p:nvSpPr>
        <p:spPr>
          <a:xfrm>
            <a:off x="5048207" y="6104058"/>
            <a:ext cx="6174058" cy="374077"/>
          </a:xfrm>
          <a:prstGeom prst="rect">
            <a:avLst/>
          </a:prstGeom>
          <a:noFill/>
        </p:spPr>
        <p:txBody>
          <a:bodyPr wrap="square">
            <a:spAutoFit/>
          </a:bodyPr>
          <a:lstStyle/>
          <a:p>
            <a:pPr marL="0" marR="0" algn="ctr">
              <a:lnSpc>
                <a:spcPct val="107000"/>
              </a:lnSpc>
              <a:spcBef>
                <a:spcPts val="0"/>
              </a:spcBef>
              <a:spcAft>
                <a:spcPts val="800"/>
              </a:spcAft>
            </a:pPr>
            <a:r>
              <a:rPr lang="en-US" sz="1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 bố sĩ số lớp học, thực tế và theo quan sát của học sinh.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5ED5B36-15F6-37FE-F6CE-D2A5D0B70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91" y="1158465"/>
            <a:ext cx="2294889" cy="1319561"/>
          </a:xfrm>
          <a:prstGeom prst="rect">
            <a:avLst/>
          </a:prstGeom>
        </p:spPr>
      </p:pic>
    </p:spTree>
    <p:extLst>
      <p:ext uri="{BB962C8B-B14F-4D97-AF65-F5344CB8AC3E}">
        <p14:creationId xmlns:p14="http://schemas.microsoft.com/office/powerpoint/2010/main" val="283775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22" grpId="0" animBg="1"/>
      <p:bldP spid="23"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02735-BCC5-F254-AE72-6419B95FC36E}"/>
              </a:ext>
            </a:extLst>
          </p:cNvPr>
          <p:cNvSpPr txBox="1"/>
          <p:nvPr/>
        </p:nvSpPr>
        <p:spPr>
          <a:xfrm>
            <a:off x="0" y="0"/>
            <a:ext cx="7047122" cy="584775"/>
          </a:xfrm>
          <a:prstGeom prst="rect">
            <a:avLst/>
          </a:prstGeom>
          <a:noFill/>
        </p:spPr>
        <p:txBody>
          <a:bodyPr wrap="none" rtlCol="0">
            <a:spAutoFit/>
          </a:bodyPr>
          <a:lstStyle/>
          <a:p>
            <a:r>
              <a:rPr lang="en-US" sz="3200">
                <a:solidFill>
                  <a:srgbClr val="7030A0"/>
                </a:solidFill>
                <a:latin typeface="Bahnschrift SemiLight Condensed" panose="020B0502040204020203" pitchFamily="34" charset="0"/>
              </a:rPr>
              <a:t>Lập chỉ mục (index) cho khung dữ liệu (Dataframe)</a:t>
            </a:r>
          </a:p>
        </p:txBody>
      </p:sp>
      <p:grpSp>
        <p:nvGrpSpPr>
          <p:cNvPr id="5" name="Group 4">
            <a:extLst>
              <a:ext uri="{FF2B5EF4-FFF2-40B4-BE49-F238E27FC236}">
                <a16:creationId xmlns:a16="http://schemas.microsoft.com/office/drawing/2014/main" id="{A10AC841-1C43-C4F3-7EAA-837025CAA72D}"/>
              </a:ext>
            </a:extLst>
          </p:cNvPr>
          <p:cNvGrpSpPr/>
          <p:nvPr/>
        </p:nvGrpSpPr>
        <p:grpSpPr>
          <a:xfrm>
            <a:off x="219020" y="763646"/>
            <a:ext cx="2941366" cy="1555512"/>
            <a:chOff x="219020" y="763646"/>
            <a:chExt cx="2941366" cy="1555512"/>
          </a:xfrm>
        </p:grpSpPr>
        <p:sp>
          <p:nvSpPr>
            <p:cNvPr id="2" name="Text Box 2">
              <a:extLst>
                <a:ext uri="{FF2B5EF4-FFF2-40B4-BE49-F238E27FC236}">
                  <a16:creationId xmlns:a16="http://schemas.microsoft.com/office/drawing/2014/main" id="{96443B7E-513F-89D7-F2CB-FC0D4F53CBAE}"/>
                </a:ext>
              </a:extLst>
            </p:cNvPr>
            <p:cNvSpPr txBox="1">
              <a:spLocks noChangeArrowheads="1"/>
            </p:cNvSpPr>
            <p:nvPr/>
          </p:nvSpPr>
          <p:spPr bwMode="auto">
            <a:xfrm>
              <a:off x="219020" y="1132978"/>
              <a:ext cx="2941366" cy="1186180"/>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8F08C4"/>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numpy </a:t>
              </a:r>
              <a:r>
                <a:rPr lang="en-US" sz="1200">
                  <a:solidFill>
                    <a:srgbClr val="8F08C4"/>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np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8F08C4"/>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pandas &gt;&gt;&gt;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np.random.randn(</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pandas.</a:t>
              </a:r>
              <a:r>
                <a:rPr lang="en-US" sz="120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DataFrame</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C6EBAE3-0438-5832-4C1A-0CB280640227}"/>
                </a:ext>
              </a:extLst>
            </p:cNvPr>
            <p:cNvSpPr txBox="1"/>
            <p:nvPr/>
          </p:nvSpPr>
          <p:spPr>
            <a:xfrm>
              <a:off x="219020" y="763646"/>
              <a:ext cx="1151277" cy="369332"/>
            </a:xfrm>
            <a:prstGeom prst="rect">
              <a:avLst/>
            </a:prstGeom>
            <a:noFill/>
          </p:spPr>
          <p:txBody>
            <a:bodyPr wrap="none" rtlCol="0">
              <a:spAutoFit/>
            </a:bodyPr>
            <a:lstStyle/>
            <a:p>
              <a:r>
                <a:rPr lang="en-US">
                  <a:solidFill>
                    <a:srgbClr val="0070C0"/>
                  </a:solidFill>
                  <a:latin typeface="Bahnschrift SemiLight Condensed" panose="020B0502040204020203" pitchFamily="34" charset="0"/>
                </a:rPr>
                <a:t>Đọc dữ liệu…</a:t>
              </a:r>
            </a:p>
          </p:txBody>
        </p:sp>
      </p:grpSp>
      <p:sp>
        <p:nvSpPr>
          <p:cNvPr id="6" name="Text Box 2">
            <a:extLst>
              <a:ext uri="{FF2B5EF4-FFF2-40B4-BE49-F238E27FC236}">
                <a16:creationId xmlns:a16="http://schemas.microsoft.com/office/drawing/2014/main" id="{2B6629A2-CBED-D17B-8B3A-0AEC08ED808B}"/>
              </a:ext>
            </a:extLst>
          </p:cNvPr>
          <p:cNvSpPr txBox="1">
            <a:spLocks noChangeArrowheads="1"/>
          </p:cNvSpPr>
          <p:nvPr/>
        </p:nvSpPr>
        <p:spPr bwMode="auto">
          <a:xfrm>
            <a:off x="219020" y="2916872"/>
            <a:ext cx="2941366" cy="1169551"/>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    0               1 </a:t>
            </a:r>
          </a:p>
          <a:p>
            <a:pPr marL="0" marR="0" algn="just">
              <a:lnSpc>
                <a:spcPts val="1425"/>
              </a:lnSpc>
              <a:spcBef>
                <a:spcPts val="0"/>
              </a:spcBef>
              <a:spcAft>
                <a:spcPts val="0"/>
              </a:spcAft>
            </a:pPr>
            <a:r>
              <a:rPr lang="en-US" sz="1200">
                <a:solidFill>
                  <a:schemeClr val="tx1">
                    <a:lumMod val="95000"/>
                    <a:lumOff val="5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0   -0.143510       0.616050 </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1   -1.489647       0.300774 </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2   -0.074350       0.039621 </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chemeClr val="tx1">
                    <a:lumMod val="95000"/>
                    <a:lumOff val="5000"/>
                  </a:schemeClr>
                </a:solidFill>
                <a:effectLst/>
                <a:latin typeface="Consolas" panose="020B0609020204030204" pitchFamily="49" charset="0"/>
                <a:ea typeface="Times New Roman" panose="02020603050405020304" pitchFamily="18" charset="0"/>
                <a:cs typeface="Times New Roman" panose="02020603050405020304" pitchFamily="18" charset="0"/>
              </a:rPr>
              <a:t>3   -1.369968       0.545897 </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Arrow: Down 6">
            <a:extLst>
              <a:ext uri="{FF2B5EF4-FFF2-40B4-BE49-F238E27FC236}">
                <a16:creationId xmlns:a16="http://schemas.microsoft.com/office/drawing/2014/main" id="{064E443A-8915-0273-CD91-C1B3488E2083}"/>
              </a:ext>
            </a:extLst>
          </p:cNvPr>
          <p:cNvSpPr/>
          <p:nvPr/>
        </p:nvSpPr>
        <p:spPr>
          <a:xfrm>
            <a:off x="1447387" y="2402424"/>
            <a:ext cx="484632" cy="43118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B0E9BE7-3468-4DD9-A34F-8C52392C1DEB}"/>
              </a:ext>
            </a:extLst>
          </p:cNvPr>
          <p:cNvSpPr txBox="1"/>
          <p:nvPr/>
        </p:nvSpPr>
        <p:spPr>
          <a:xfrm>
            <a:off x="219020" y="4086423"/>
            <a:ext cx="2941366" cy="646331"/>
          </a:xfrm>
          <a:prstGeom prst="rect">
            <a:avLst/>
          </a:prstGeom>
          <a:noFill/>
        </p:spPr>
        <p:txBody>
          <a:bodyPr wrap="square">
            <a:spAutoFit/>
          </a:bodyPr>
          <a:lstStyle/>
          <a:p>
            <a:r>
              <a:rPr lang="en-US" sz="1800">
                <a:solidFill>
                  <a:srgbClr val="000000"/>
                </a:solidFill>
                <a:effectLst/>
                <a:latin typeface="Bahnschrift SemiLight Condensed" panose="020B0502040204020203" pitchFamily="34" charset="0"/>
                <a:ea typeface="Calibri" panose="020F0502020204030204" pitchFamily="34" charset="0"/>
              </a:rPr>
              <a:t>Theo mặc định, các hàng và cột được đánh số bắt đầu từ 0</a:t>
            </a:r>
            <a:endParaRPr lang="en-US">
              <a:latin typeface="Bahnschrift SemiLight Condensed" panose="020B0502040204020203" pitchFamily="34" charset="0"/>
            </a:endParaRPr>
          </a:p>
        </p:txBody>
      </p:sp>
      <p:sp>
        <p:nvSpPr>
          <p:cNvPr id="10" name="Text Box 2">
            <a:extLst>
              <a:ext uri="{FF2B5EF4-FFF2-40B4-BE49-F238E27FC236}">
                <a16:creationId xmlns:a16="http://schemas.microsoft.com/office/drawing/2014/main" id="{BFDABFAB-B564-FE1E-8F81-F2321497BF1F}"/>
              </a:ext>
            </a:extLst>
          </p:cNvPr>
          <p:cNvSpPr txBox="1">
            <a:spLocks noChangeArrowheads="1"/>
          </p:cNvSpPr>
          <p:nvPr/>
        </p:nvSpPr>
        <p:spPr bwMode="auto">
          <a:xfrm>
            <a:off x="4179269" y="1132978"/>
            <a:ext cx="4102372" cy="64325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pandas.DataFrame(array,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a:extLst>
              <a:ext uri="{FF2B5EF4-FFF2-40B4-BE49-F238E27FC236}">
                <a16:creationId xmlns:a16="http://schemas.microsoft.com/office/drawing/2014/main" id="{F533F5F7-BD3F-AA12-B75B-00EF0B3F118A}"/>
              </a:ext>
            </a:extLst>
          </p:cNvPr>
          <p:cNvSpPr txBox="1">
            <a:spLocks noChangeArrowheads="1"/>
          </p:cNvSpPr>
          <p:nvPr/>
        </p:nvSpPr>
        <p:spPr bwMode="auto">
          <a:xfrm>
            <a:off x="4179270" y="2155484"/>
            <a:ext cx="4102372" cy="1169551"/>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           B </a:t>
            </a:r>
            <a:endParaRPr lang="en-US" sz="120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0.143510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0.616050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1.489647</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0.300774</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0.074350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0.039621</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1.369968</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0.545897</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409F543-9AE1-E0FE-6DFE-7F67DBD96BF3}"/>
              </a:ext>
            </a:extLst>
          </p:cNvPr>
          <p:cNvSpPr txBox="1"/>
          <p:nvPr/>
        </p:nvSpPr>
        <p:spPr>
          <a:xfrm>
            <a:off x="4179269" y="763646"/>
            <a:ext cx="2941366" cy="369332"/>
          </a:xfrm>
          <a:prstGeom prst="rect">
            <a:avLst/>
          </a:prstGeom>
          <a:noFill/>
        </p:spPr>
        <p:txBody>
          <a:bodyPr wrap="square">
            <a:spAutoFit/>
          </a:bodyPr>
          <a:lstStyle/>
          <a:p>
            <a:r>
              <a:rPr lang="en-US">
                <a:solidFill>
                  <a:srgbClr val="000000"/>
                </a:solidFill>
                <a:latin typeface="Bahnschrift SemiLight Condensed" panose="020B0502040204020203" pitchFamily="34" charset="0"/>
              </a:rPr>
              <a:t>Đánh lại chỉ mục tên cột</a:t>
            </a:r>
            <a:endParaRPr lang="en-US">
              <a:latin typeface="Bahnschrift SemiLight Condensed" panose="020B0502040204020203" pitchFamily="34" charset="0"/>
            </a:endParaRPr>
          </a:p>
        </p:txBody>
      </p:sp>
      <p:sp>
        <p:nvSpPr>
          <p:cNvPr id="13" name="Arrow: Down 12">
            <a:extLst>
              <a:ext uri="{FF2B5EF4-FFF2-40B4-BE49-F238E27FC236}">
                <a16:creationId xmlns:a16="http://schemas.microsoft.com/office/drawing/2014/main" id="{B4133086-2526-7A2C-DA98-0BF2E4FE050C}"/>
              </a:ext>
            </a:extLst>
          </p:cNvPr>
          <p:cNvSpPr/>
          <p:nvPr/>
        </p:nvSpPr>
        <p:spPr>
          <a:xfrm>
            <a:off x="6064698" y="1750268"/>
            <a:ext cx="484632" cy="43118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88ADAB67-5AC6-1700-4512-EA3AA8537CB3}"/>
              </a:ext>
            </a:extLst>
          </p:cNvPr>
          <p:cNvCxnSpPr>
            <a:cxnSpLocks/>
          </p:cNvCxnSpPr>
          <p:nvPr/>
        </p:nvCxnSpPr>
        <p:spPr>
          <a:xfrm>
            <a:off x="3687337" y="832624"/>
            <a:ext cx="0" cy="55533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 Box 2">
            <a:extLst>
              <a:ext uri="{FF2B5EF4-FFF2-40B4-BE49-F238E27FC236}">
                <a16:creationId xmlns:a16="http://schemas.microsoft.com/office/drawing/2014/main" id="{B5A68DEE-C43D-1380-DB69-6452F81D49CD}"/>
              </a:ext>
            </a:extLst>
          </p:cNvPr>
          <p:cNvSpPr txBox="1">
            <a:spLocks noChangeArrowheads="1"/>
          </p:cNvSpPr>
          <p:nvPr/>
        </p:nvSpPr>
        <p:spPr bwMode="auto">
          <a:xfrm>
            <a:off x="4163121" y="4243705"/>
            <a:ext cx="5915025" cy="64325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d</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pandas.DataFrame(array,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=columns, </a:t>
            </a:r>
            <a:r>
              <a:rPr lang="en-US" sz="1200">
                <a:solidFill>
                  <a:srgbClr val="808080"/>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index</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
            <a:extLst>
              <a:ext uri="{FF2B5EF4-FFF2-40B4-BE49-F238E27FC236}">
                <a16:creationId xmlns:a16="http://schemas.microsoft.com/office/drawing/2014/main" id="{F24DD789-32AE-E9E4-38C6-4EBC62C5F9B8}"/>
              </a:ext>
            </a:extLst>
          </p:cNvPr>
          <p:cNvSpPr txBox="1">
            <a:spLocks noChangeArrowheads="1"/>
          </p:cNvSpPr>
          <p:nvPr/>
        </p:nvSpPr>
        <p:spPr bwMode="auto">
          <a:xfrm>
            <a:off x="4163122" y="5361676"/>
            <a:ext cx="5915025" cy="1169551"/>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           B </a:t>
            </a:r>
          </a:p>
          <a:p>
            <a:pPr marL="0" marR="0" algn="just">
              <a:lnSpc>
                <a:spcPts val="1425"/>
              </a:lnSpc>
              <a:spcBef>
                <a:spcPts val="0"/>
              </a:spcBef>
              <a:spcAft>
                <a:spcPts val="0"/>
              </a:spcAft>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0.143510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0.616050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1.489647</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0.300774</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0.074350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0.039621</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1.369968</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0.545897</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Arrow: Down 16">
            <a:extLst>
              <a:ext uri="{FF2B5EF4-FFF2-40B4-BE49-F238E27FC236}">
                <a16:creationId xmlns:a16="http://schemas.microsoft.com/office/drawing/2014/main" id="{4A63B601-62C4-9B01-6DBB-6EA2C64F783B}"/>
              </a:ext>
            </a:extLst>
          </p:cNvPr>
          <p:cNvSpPr/>
          <p:nvPr/>
        </p:nvSpPr>
        <p:spPr>
          <a:xfrm>
            <a:off x="6066145" y="4908727"/>
            <a:ext cx="484632" cy="43118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BDC9A73-642A-A099-66C1-AE72853E62E5}"/>
              </a:ext>
            </a:extLst>
          </p:cNvPr>
          <p:cNvSpPr txBox="1"/>
          <p:nvPr/>
        </p:nvSpPr>
        <p:spPr>
          <a:xfrm>
            <a:off x="4163121" y="3874373"/>
            <a:ext cx="2941366" cy="369332"/>
          </a:xfrm>
          <a:prstGeom prst="rect">
            <a:avLst/>
          </a:prstGeom>
          <a:noFill/>
        </p:spPr>
        <p:txBody>
          <a:bodyPr wrap="square">
            <a:spAutoFit/>
          </a:bodyPr>
          <a:lstStyle/>
          <a:p>
            <a:r>
              <a:rPr lang="en-US">
                <a:solidFill>
                  <a:srgbClr val="000000"/>
                </a:solidFill>
                <a:latin typeface="Bahnschrift SemiLight Condensed" panose="020B0502040204020203" pitchFamily="34" charset="0"/>
              </a:rPr>
              <a:t>Đánh lại chỉ mục tên hàng</a:t>
            </a:r>
            <a:endParaRPr lang="en-US">
              <a:latin typeface="Bahnschrift SemiLight Condensed" panose="020B0502040204020203" pitchFamily="34" charset="0"/>
            </a:endParaRPr>
          </a:p>
        </p:txBody>
      </p:sp>
    </p:spTree>
    <p:extLst>
      <p:ext uri="{BB962C8B-B14F-4D97-AF65-F5344CB8AC3E}">
        <p14:creationId xmlns:p14="http://schemas.microsoft.com/office/powerpoint/2010/main" val="127605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animBg="1"/>
      <p:bldP spid="11" grpId="0" animBg="1"/>
      <p:bldP spid="12" grpId="0"/>
      <p:bldP spid="13" grpId="0" animBg="1"/>
      <p:bldP spid="15" grpId="0" animBg="1"/>
      <p:bldP spid="16" grpId="0" animBg="1"/>
      <p:bldP spid="17"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02735-BCC5-F254-AE72-6419B95FC36E}"/>
              </a:ext>
            </a:extLst>
          </p:cNvPr>
          <p:cNvSpPr txBox="1"/>
          <p:nvPr/>
        </p:nvSpPr>
        <p:spPr>
          <a:xfrm>
            <a:off x="0" y="0"/>
            <a:ext cx="7047122" cy="584775"/>
          </a:xfrm>
          <a:prstGeom prst="rect">
            <a:avLst/>
          </a:prstGeom>
          <a:noFill/>
        </p:spPr>
        <p:txBody>
          <a:bodyPr wrap="none" rtlCol="0">
            <a:spAutoFit/>
          </a:bodyPr>
          <a:lstStyle/>
          <a:p>
            <a:r>
              <a:rPr lang="en-US" sz="3200">
                <a:solidFill>
                  <a:srgbClr val="7030A0"/>
                </a:solidFill>
                <a:latin typeface="Bahnschrift SemiLight Condensed" panose="020B0502040204020203" pitchFamily="34" charset="0"/>
              </a:rPr>
              <a:t>Lập chỉ mục (index) cho khung dữ liệu (Dataframe)</a:t>
            </a:r>
          </a:p>
        </p:txBody>
      </p:sp>
      <p:sp>
        <p:nvSpPr>
          <p:cNvPr id="2" name="Text Box 2">
            <a:extLst>
              <a:ext uri="{FF2B5EF4-FFF2-40B4-BE49-F238E27FC236}">
                <a16:creationId xmlns:a16="http://schemas.microsoft.com/office/drawing/2014/main" id="{1D0E01A3-D78C-5348-09BA-B5491C76568E}"/>
              </a:ext>
            </a:extLst>
          </p:cNvPr>
          <p:cNvSpPr txBox="1">
            <a:spLocks noChangeArrowheads="1"/>
          </p:cNvSpPr>
          <p:nvPr/>
        </p:nvSpPr>
        <p:spPr bwMode="auto">
          <a:xfrm>
            <a:off x="180975" y="1012538"/>
            <a:ext cx="2547357" cy="28130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Box 2">
            <a:extLst>
              <a:ext uri="{FF2B5EF4-FFF2-40B4-BE49-F238E27FC236}">
                <a16:creationId xmlns:a16="http://schemas.microsoft.com/office/drawing/2014/main" id="{AABD0B0A-29D2-16F3-65CE-4D2958D81061}"/>
              </a:ext>
            </a:extLst>
          </p:cNvPr>
          <p:cNvSpPr txBox="1">
            <a:spLocks noChangeArrowheads="1"/>
          </p:cNvSpPr>
          <p:nvPr/>
        </p:nvSpPr>
        <p:spPr bwMode="auto">
          <a:xfrm>
            <a:off x="180975" y="1693060"/>
            <a:ext cx="2547357" cy="1186180"/>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0.143510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1.489647</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0.074350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1.369968</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 dtype: float64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Arrow: Down 4">
            <a:extLst>
              <a:ext uri="{FF2B5EF4-FFF2-40B4-BE49-F238E27FC236}">
                <a16:creationId xmlns:a16="http://schemas.microsoft.com/office/drawing/2014/main" id="{01221B42-BD4A-6F43-20E1-3825FA80085B}"/>
              </a:ext>
            </a:extLst>
          </p:cNvPr>
          <p:cNvSpPr/>
          <p:nvPr/>
        </p:nvSpPr>
        <p:spPr>
          <a:xfrm>
            <a:off x="1106122" y="1274141"/>
            <a:ext cx="484632" cy="43118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9F94B7-D98C-96A6-F7B3-E46442BA7FE1}"/>
              </a:ext>
            </a:extLst>
          </p:cNvPr>
          <p:cNvSpPr txBox="1"/>
          <p:nvPr/>
        </p:nvSpPr>
        <p:spPr>
          <a:xfrm>
            <a:off x="180975" y="643206"/>
            <a:ext cx="2547357" cy="369332"/>
          </a:xfrm>
          <a:prstGeom prst="rect">
            <a:avLst/>
          </a:prstGeom>
          <a:noFill/>
        </p:spPr>
        <p:txBody>
          <a:bodyPr wrap="square">
            <a:spAutoFit/>
          </a:bodyPr>
          <a:lstStyle/>
          <a:p>
            <a:r>
              <a:rPr lang="en-US">
                <a:solidFill>
                  <a:srgbClr val="000000"/>
                </a:solidFill>
                <a:latin typeface="Bahnschrift SemiLight Condensed" panose="020B0502040204020203" pitchFamily="34" charset="0"/>
              </a:rPr>
              <a:t>Truy xuất theo tên cột</a:t>
            </a:r>
            <a:endParaRPr lang="en-US">
              <a:latin typeface="Bahnschrift SemiLight Condensed" panose="020B0502040204020203" pitchFamily="34" charset="0"/>
            </a:endParaRPr>
          </a:p>
        </p:txBody>
      </p:sp>
      <p:sp>
        <p:nvSpPr>
          <p:cNvPr id="7" name="Arrow: Down 6">
            <a:extLst>
              <a:ext uri="{FF2B5EF4-FFF2-40B4-BE49-F238E27FC236}">
                <a16:creationId xmlns:a16="http://schemas.microsoft.com/office/drawing/2014/main" id="{68892A06-7159-2F52-4B04-D3384D706271}"/>
              </a:ext>
            </a:extLst>
          </p:cNvPr>
          <p:cNvSpPr/>
          <p:nvPr/>
        </p:nvSpPr>
        <p:spPr>
          <a:xfrm>
            <a:off x="9527013" y="1379531"/>
            <a:ext cx="484632" cy="43118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359145F-F5EF-8CCD-315D-553E3DCBC7BF}"/>
              </a:ext>
            </a:extLst>
          </p:cNvPr>
          <p:cNvSpPr txBox="1"/>
          <p:nvPr/>
        </p:nvSpPr>
        <p:spPr>
          <a:xfrm>
            <a:off x="8100781" y="641286"/>
            <a:ext cx="2941366" cy="369332"/>
          </a:xfrm>
          <a:prstGeom prst="rect">
            <a:avLst/>
          </a:prstGeom>
          <a:noFill/>
        </p:spPr>
        <p:txBody>
          <a:bodyPr wrap="square">
            <a:spAutoFit/>
          </a:bodyPr>
          <a:lstStyle/>
          <a:p>
            <a:r>
              <a:rPr lang="en-US">
                <a:solidFill>
                  <a:srgbClr val="000000"/>
                </a:solidFill>
                <a:latin typeface="Bahnschrift SemiLight Condensed" panose="020B0502040204020203" pitchFamily="34" charset="0"/>
              </a:rPr>
              <a:t>Truy xuất theo dải của chỉ số dòng</a:t>
            </a:r>
            <a:endParaRPr lang="en-US">
              <a:latin typeface="Bahnschrift SemiLight Condensed" panose="020B0502040204020203" pitchFamily="34" charset="0"/>
            </a:endParaRPr>
          </a:p>
        </p:txBody>
      </p:sp>
      <p:sp>
        <p:nvSpPr>
          <p:cNvPr id="9" name="Text Box 2">
            <a:extLst>
              <a:ext uri="{FF2B5EF4-FFF2-40B4-BE49-F238E27FC236}">
                <a16:creationId xmlns:a16="http://schemas.microsoft.com/office/drawing/2014/main" id="{7A98963F-D8A0-7A35-13C5-24F36DDCE01B}"/>
              </a:ext>
            </a:extLst>
          </p:cNvPr>
          <p:cNvSpPr txBox="1">
            <a:spLocks noChangeArrowheads="1"/>
          </p:cNvSpPr>
          <p:nvPr/>
        </p:nvSpPr>
        <p:spPr bwMode="auto">
          <a:xfrm>
            <a:off x="180975" y="3805846"/>
            <a:ext cx="2547357" cy="28130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df.loc[</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2">
            <a:extLst>
              <a:ext uri="{FF2B5EF4-FFF2-40B4-BE49-F238E27FC236}">
                <a16:creationId xmlns:a16="http://schemas.microsoft.com/office/drawing/2014/main" id="{BD3AF8BC-ABC4-40E2-F2B0-6F15E35C818E}"/>
              </a:ext>
            </a:extLst>
          </p:cNvPr>
          <p:cNvSpPr txBox="1">
            <a:spLocks noChangeArrowheads="1"/>
          </p:cNvSpPr>
          <p:nvPr/>
        </p:nvSpPr>
        <p:spPr bwMode="auto">
          <a:xfrm>
            <a:off x="180975" y="5181985"/>
            <a:ext cx="2547357" cy="824230"/>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0.14351</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0.61605</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 dtype: float64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Arrow: Down 10">
            <a:extLst>
              <a:ext uri="{FF2B5EF4-FFF2-40B4-BE49-F238E27FC236}">
                <a16:creationId xmlns:a16="http://schemas.microsoft.com/office/drawing/2014/main" id="{B78067FD-289C-7C0B-9C17-87D5B04996A4}"/>
              </a:ext>
            </a:extLst>
          </p:cNvPr>
          <p:cNvSpPr/>
          <p:nvPr/>
        </p:nvSpPr>
        <p:spPr>
          <a:xfrm>
            <a:off x="1106122" y="4733759"/>
            <a:ext cx="484632" cy="43118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2DB240-F350-9FF9-3E4C-06F00F0DEB8A}"/>
              </a:ext>
            </a:extLst>
          </p:cNvPr>
          <p:cNvSpPr txBox="1"/>
          <p:nvPr/>
        </p:nvSpPr>
        <p:spPr>
          <a:xfrm>
            <a:off x="180975" y="3439449"/>
            <a:ext cx="2547357" cy="369332"/>
          </a:xfrm>
          <a:prstGeom prst="rect">
            <a:avLst/>
          </a:prstGeom>
          <a:noFill/>
        </p:spPr>
        <p:txBody>
          <a:bodyPr wrap="square">
            <a:spAutoFit/>
          </a:bodyPr>
          <a:lstStyle/>
          <a:p>
            <a:r>
              <a:rPr lang="en-US">
                <a:solidFill>
                  <a:srgbClr val="000000"/>
                </a:solidFill>
                <a:latin typeface="Bahnschrift SemiLight Condensed" panose="020B0502040204020203" pitchFamily="34" charset="0"/>
              </a:rPr>
              <a:t>Truy xuất theo tên hàng</a:t>
            </a:r>
            <a:endParaRPr lang="en-US">
              <a:latin typeface="Bahnschrift SemiLight Condensed" panose="020B0502040204020203" pitchFamily="34" charset="0"/>
            </a:endParaRPr>
          </a:p>
        </p:txBody>
      </p:sp>
      <p:sp>
        <p:nvSpPr>
          <p:cNvPr id="13" name="Text Box 2">
            <a:extLst>
              <a:ext uri="{FF2B5EF4-FFF2-40B4-BE49-F238E27FC236}">
                <a16:creationId xmlns:a16="http://schemas.microsoft.com/office/drawing/2014/main" id="{771A8BC9-5FFD-3522-711B-9457680BC40D}"/>
              </a:ext>
            </a:extLst>
          </p:cNvPr>
          <p:cNvSpPr txBox="1">
            <a:spLocks noChangeArrowheads="1"/>
          </p:cNvSpPr>
          <p:nvPr/>
        </p:nvSpPr>
        <p:spPr bwMode="auto">
          <a:xfrm>
            <a:off x="180975" y="4435616"/>
            <a:ext cx="2547357" cy="28130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df.iloc[</a:t>
            </a:r>
            <a:r>
              <a:rPr lang="en-US" sz="1200">
                <a:solidFill>
                  <a:srgbClr val="098658"/>
                </a:solidFill>
                <a:effectLst/>
                <a:latin typeface="Consolas" panose="020B0609020204030204" pitchFamily="49" charset="0"/>
                <a:ea typeface="Times New Roman" panose="02020603050405020304" pitchFamily="18" charset="0"/>
                <a:cs typeface="Courier New" panose="02070309020205020404" pitchFamily="49" charset="0"/>
              </a:rPr>
              <a:t>0</a:t>
            </a:r>
            <a:r>
              <a:rPr lang="en-US" sz="12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91AB803D-783E-791F-A808-D0388F07A1BD}"/>
              </a:ext>
            </a:extLst>
          </p:cNvPr>
          <p:cNvSpPr txBox="1"/>
          <p:nvPr/>
        </p:nvSpPr>
        <p:spPr>
          <a:xfrm>
            <a:off x="180975" y="4078185"/>
            <a:ext cx="2547357" cy="369332"/>
          </a:xfrm>
          <a:prstGeom prst="rect">
            <a:avLst/>
          </a:prstGeom>
          <a:noFill/>
        </p:spPr>
        <p:txBody>
          <a:bodyPr wrap="square">
            <a:spAutoFit/>
          </a:bodyPr>
          <a:lstStyle/>
          <a:p>
            <a:r>
              <a:rPr lang="en-US">
                <a:solidFill>
                  <a:srgbClr val="000000"/>
                </a:solidFill>
                <a:latin typeface="Bahnschrift SemiLight Condensed" panose="020B0502040204020203" pitchFamily="34" charset="0"/>
              </a:rPr>
              <a:t>Hoặc chỉ số của hàng</a:t>
            </a:r>
            <a:endParaRPr lang="en-US">
              <a:latin typeface="Bahnschrift SemiLight Condensed" panose="020B0502040204020203" pitchFamily="34" charset="0"/>
            </a:endParaRPr>
          </a:p>
        </p:txBody>
      </p:sp>
      <p:cxnSp>
        <p:nvCxnSpPr>
          <p:cNvPr id="15" name="Straight Connector 14">
            <a:extLst>
              <a:ext uri="{FF2B5EF4-FFF2-40B4-BE49-F238E27FC236}">
                <a16:creationId xmlns:a16="http://schemas.microsoft.com/office/drawing/2014/main" id="{0678025F-B58E-2863-BF7F-21977EF2EF6B}"/>
              </a:ext>
            </a:extLst>
          </p:cNvPr>
          <p:cNvCxnSpPr>
            <a:cxnSpLocks/>
          </p:cNvCxnSpPr>
          <p:nvPr/>
        </p:nvCxnSpPr>
        <p:spPr>
          <a:xfrm>
            <a:off x="3360235" y="856573"/>
            <a:ext cx="0" cy="55533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 Box 2">
            <a:extLst>
              <a:ext uri="{FF2B5EF4-FFF2-40B4-BE49-F238E27FC236}">
                <a16:creationId xmlns:a16="http://schemas.microsoft.com/office/drawing/2014/main" id="{B73B3661-9AF0-050C-7077-DB95249FA542}"/>
              </a:ext>
            </a:extLst>
          </p:cNvPr>
          <p:cNvSpPr txBox="1">
            <a:spLocks noChangeArrowheads="1"/>
          </p:cNvSpPr>
          <p:nvPr/>
        </p:nvSpPr>
        <p:spPr bwMode="auto">
          <a:xfrm>
            <a:off x="3600482" y="1009448"/>
            <a:ext cx="3566036" cy="462280"/>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indices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US" sz="1200">
                <a:solidFill>
                  <a:srgbClr val="E21F1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df.loc[</a:t>
            </a:r>
            <a:r>
              <a:rPr lang="en-US" sz="1200">
                <a:solidFill>
                  <a:srgbClr val="1F377F"/>
                </a:solidFill>
                <a:effectLst/>
                <a:latin typeface="Consolas" panose="020B0609020204030204" pitchFamily="49" charset="0"/>
                <a:ea typeface="Times New Roman" panose="02020603050405020304" pitchFamily="18" charset="0"/>
                <a:cs typeface="Times New Roman" panose="02020603050405020304" pitchFamily="18" charset="0"/>
              </a:rPr>
              <a:t>indices</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a:extLst>
              <a:ext uri="{FF2B5EF4-FFF2-40B4-BE49-F238E27FC236}">
                <a16:creationId xmlns:a16="http://schemas.microsoft.com/office/drawing/2014/main" id="{8915CCC5-9827-2940-330E-92B7C0C96874}"/>
              </a:ext>
            </a:extLst>
          </p:cNvPr>
          <p:cNvSpPr txBox="1">
            <a:spLocks noChangeArrowheads="1"/>
          </p:cNvSpPr>
          <p:nvPr/>
        </p:nvSpPr>
        <p:spPr bwMode="auto">
          <a:xfrm>
            <a:off x="3600482" y="1896401"/>
            <a:ext cx="3566036" cy="810478"/>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           B </a:t>
            </a:r>
          </a:p>
          <a:p>
            <a:pPr marL="0" marR="0" algn="just">
              <a:lnSpc>
                <a:spcPts val="1425"/>
              </a:lnSpc>
              <a:spcBef>
                <a:spcPts val="0"/>
              </a:spcBef>
              <a:spcAft>
                <a:spcPts val="0"/>
              </a:spcAft>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0.14351</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0.616050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0.07435</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0.039621</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Arrow: Down 17">
            <a:extLst>
              <a:ext uri="{FF2B5EF4-FFF2-40B4-BE49-F238E27FC236}">
                <a16:creationId xmlns:a16="http://schemas.microsoft.com/office/drawing/2014/main" id="{DC8D0598-362B-1932-87CA-4785A88A1FDA}"/>
              </a:ext>
            </a:extLst>
          </p:cNvPr>
          <p:cNvSpPr/>
          <p:nvPr/>
        </p:nvSpPr>
        <p:spPr>
          <a:xfrm>
            <a:off x="5129717" y="1489731"/>
            <a:ext cx="484632" cy="43118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53D92B0-9E9D-590E-86FE-07BB530DCBEC}"/>
              </a:ext>
            </a:extLst>
          </p:cNvPr>
          <p:cNvSpPr txBox="1"/>
          <p:nvPr/>
        </p:nvSpPr>
        <p:spPr>
          <a:xfrm>
            <a:off x="3600481" y="640116"/>
            <a:ext cx="3566033" cy="369332"/>
          </a:xfrm>
          <a:prstGeom prst="rect">
            <a:avLst/>
          </a:prstGeom>
          <a:noFill/>
        </p:spPr>
        <p:txBody>
          <a:bodyPr wrap="square">
            <a:spAutoFit/>
          </a:bodyPr>
          <a:lstStyle/>
          <a:p>
            <a:r>
              <a:rPr lang="en-US">
                <a:solidFill>
                  <a:srgbClr val="000000"/>
                </a:solidFill>
                <a:latin typeface="Bahnschrift SemiLight Condensed" panose="020B0502040204020203" pitchFamily="34" charset="0"/>
              </a:rPr>
              <a:t>Truy xuất theo tên hang đặc biệt</a:t>
            </a:r>
            <a:endParaRPr lang="en-US">
              <a:latin typeface="Bahnschrift SemiLight Condensed" panose="020B0502040204020203" pitchFamily="34" charset="0"/>
            </a:endParaRPr>
          </a:p>
        </p:txBody>
      </p:sp>
      <p:sp>
        <p:nvSpPr>
          <p:cNvPr id="20" name="Arrow: Down 19">
            <a:extLst>
              <a:ext uri="{FF2B5EF4-FFF2-40B4-BE49-F238E27FC236}">
                <a16:creationId xmlns:a16="http://schemas.microsoft.com/office/drawing/2014/main" id="{C7FEA401-139B-3151-41F7-1151617A9D66}"/>
              </a:ext>
            </a:extLst>
          </p:cNvPr>
          <p:cNvSpPr/>
          <p:nvPr/>
        </p:nvSpPr>
        <p:spPr>
          <a:xfrm>
            <a:off x="5199141" y="4112273"/>
            <a:ext cx="484632" cy="43118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AA64A6F-F05D-DBF4-43AF-A1A95244490F}"/>
              </a:ext>
            </a:extLst>
          </p:cNvPr>
          <p:cNvSpPr txBox="1"/>
          <p:nvPr/>
        </p:nvSpPr>
        <p:spPr>
          <a:xfrm>
            <a:off x="3600481" y="3428702"/>
            <a:ext cx="2941366" cy="369332"/>
          </a:xfrm>
          <a:prstGeom prst="rect">
            <a:avLst/>
          </a:prstGeom>
          <a:noFill/>
        </p:spPr>
        <p:txBody>
          <a:bodyPr wrap="square">
            <a:spAutoFit/>
          </a:bodyPr>
          <a:lstStyle/>
          <a:p>
            <a:r>
              <a:rPr lang="en-US">
                <a:solidFill>
                  <a:srgbClr val="000000"/>
                </a:solidFill>
                <a:latin typeface="Bahnschrift SemiLight Condensed" panose="020B0502040204020203" pitchFamily="34" charset="0"/>
              </a:rPr>
              <a:t>Hoặc một dải tên hàng</a:t>
            </a:r>
            <a:endParaRPr lang="en-US">
              <a:latin typeface="Bahnschrift SemiLight Condensed" panose="020B0502040204020203" pitchFamily="34" charset="0"/>
            </a:endParaRPr>
          </a:p>
        </p:txBody>
      </p:sp>
      <p:sp>
        <p:nvSpPr>
          <p:cNvPr id="22" name="Text Box 2">
            <a:extLst>
              <a:ext uri="{FF2B5EF4-FFF2-40B4-BE49-F238E27FC236}">
                <a16:creationId xmlns:a16="http://schemas.microsoft.com/office/drawing/2014/main" id="{4F74A899-AD72-D1C4-4FC9-BFB92EEF192D}"/>
              </a:ext>
            </a:extLst>
          </p:cNvPr>
          <p:cNvSpPr txBox="1">
            <a:spLocks noChangeArrowheads="1"/>
          </p:cNvSpPr>
          <p:nvPr/>
        </p:nvSpPr>
        <p:spPr bwMode="auto">
          <a:xfrm>
            <a:off x="3616628" y="3805846"/>
            <a:ext cx="3566034" cy="271869"/>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df[</a:t>
            </a:r>
            <a:r>
              <a:rPr lang="en-US" sz="1300">
                <a:solidFill>
                  <a:srgbClr val="E2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a:solidFill>
                  <a:srgbClr val="A31515"/>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300">
                <a:solidFill>
                  <a:srgbClr val="E2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a:solidFill>
                  <a:srgbClr val="E2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a:solidFill>
                  <a:srgbClr val="A31515"/>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300">
                <a:solidFill>
                  <a:srgbClr val="E2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3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Box 2">
            <a:extLst>
              <a:ext uri="{FF2B5EF4-FFF2-40B4-BE49-F238E27FC236}">
                <a16:creationId xmlns:a16="http://schemas.microsoft.com/office/drawing/2014/main" id="{8B03D582-9BD3-2E0B-A084-9CDA0961A88C}"/>
              </a:ext>
            </a:extLst>
          </p:cNvPr>
          <p:cNvSpPr txBox="1">
            <a:spLocks noChangeArrowheads="1"/>
          </p:cNvSpPr>
          <p:nvPr/>
        </p:nvSpPr>
        <p:spPr bwMode="auto">
          <a:xfrm>
            <a:off x="3624063" y="4573098"/>
            <a:ext cx="3542452" cy="99001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           B </a:t>
            </a:r>
          </a:p>
          <a:p>
            <a:pPr marL="0" marR="0" algn="just">
              <a:lnSpc>
                <a:spcPts val="1425"/>
              </a:lnSpc>
              <a:spcBef>
                <a:spcPts val="0"/>
              </a:spcBef>
              <a:spcAft>
                <a:spcPts val="0"/>
              </a:spcAft>
            </a:pPr>
            <a:r>
              <a:rPr lang="en-US" sz="120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0.143510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0.616050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1.489647</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0.300774</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0.074350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0.039621</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E9D88920-91C4-CEE1-1DB6-1D923E78A614}"/>
              </a:ext>
            </a:extLst>
          </p:cNvPr>
          <p:cNvCxnSpPr>
            <a:cxnSpLocks/>
          </p:cNvCxnSpPr>
          <p:nvPr/>
        </p:nvCxnSpPr>
        <p:spPr>
          <a:xfrm>
            <a:off x="7757532" y="895085"/>
            <a:ext cx="0" cy="55533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 Box 2">
            <a:extLst>
              <a:ext uri="{FF2B5EF4-FFF2-40B4-BE49-F238E27FC236}">
                <a16:creationId xmlns:a16="http://schemas.microsoft.com/office/drawing/2014/main" id="{6CC93FE5-67A0-C78C-F819-CFD4FDC70DAC}"/>
              </a:ext>
            </a:extLst>
          </p:cNvPr>
          <p:cNvSpPr txBox="1">
            <a:spLocks noChangeArrowheads="1"/>
          </p:cNvSpPr>
          <p:nvPr/>
        </p:nvSpPr>
        <p:spPr bwMode="auto">
          <a:xfrm>
            <a:off x="8163968" y="1012538"/>
            <a:ext cx="3079012" cy="281305"/>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2">
            <a:extLst>
              <a:ext uri="{FF2B5EF4-FFF2-40B4-BE49-F238E27FC236}">
                <a16:creationId xmlns:a16="http://schemas.microsoft.com/office/drawing/2014/main" id="{5E457C0D-935C-BA28-2055-1406C87D02AE}"/>
              </a:ext>
            </a:extLst>
          </p:cNvPr>
          <p:cNvSpPr txBox="1">
            <a:spLocks noChangeArrowheads="1"/>
          </p:cNvSpPr>
          <p:nvPr/>
        </p:nvSpPr>
        <p:spPr bwMode="auto">
          <a:xfrm>
            <a:off x="8100781" y="1896401"/>
            <a:ext cx="3142198" cy="630942"/>
          </a:xfrm>
          <a:prstGeom prst="rect">
            <a:avLst/>
          </a:prstGeom>
          <a:solidFill>
            <a:srgbClr val="FFFFFF"/>
          </a:solidFill>
          <a:ln w="9525">
            <a:solidFill>
              <a:schemeClr val="bg1">
                <a:lumMod val="85000"/>
              </a:schemeClr>
            </a:solidFill>
            <a:miter lim="800000"/>
            <a:headEnd/>
            <a:tailEnd/>
          </a:ln>
        </p:spPr>
        <p:txBody>
          <a:bodyPr rot="0" vert="horz" wrap="square" lIns="91440" tIns="45720" rIns="91440" bIns="45720" anchor="t" anchorCtr="0">
            <a:spAutoFit/>
          </a:bodyPr>
          <a:lstStyle/>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           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0.143510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0.616050</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425"/>
              </a:lnSpc>
              <a:spcBef>
                <a:spcPts val="0"/>
              </a:spcBef>
              <a:spcAft>
                <a:spcPts val="0"/>
              </a:spcAft>
            </a:pP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1.489647</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0.300774</a:t>
            </a:r>
            <a:r>
              <a:rPr lang="en-US" sz="12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736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10" presetClass="entr" presetSubtype="0" fill="hold"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500"/>
                                        <p:tgtEl>
                                          <p:spTgt spid="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p:bldP spid="7" grpId="0" animBg="1"/>
      <p:bldP spid="8" grpId="0"/>
      <p:bldP spid="9" grpId="0" animBg="1"/>
      <p:bldP spid="10" grpId="0" animBg="1"/>
      <p:bldP spid="11" grpId="0" animBg="1"/>
      <p:bldP spid="12" grpId="0"/>
      <p:bldP spid="13" grpId="0" animBg="1"/>
      <p:bldP spid="14" grpId="0"/>
      <p:bldP spid="16" grpId="0" animBg="1"/>
      <p:bldP spid="17" grpId="0" animBg="1"/>
      <p:bldP spid="18" grpId="0" animBg="1"/>
      <p:bldP spid="19" grpId="0"/>
      <p:bldP spid="20" grpId="0" animBg="1"/>
      <p:bldP spid="21" grpId="0"/>
      <p:bldP spid="22" grpId="0" animBg="1"/>
      <p:bldP spid="23"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6B368-EE41-A4E8-E716-F66A9B958D07}"/>
              </a:ext>
            </a:extLst>
          </p:cNvPr>
          <p:cNvSpPr txBox="1"/>
          <p:nvPr/>
        </p:nvSpPr>
        <p:spPr>
          <a:xfrm>
            <a:off x="771204" y="783424"/>
            <a:ext cx="9792717" cy="5351080"/>
          </a:xfrm>
          <a:prstGeom prst="rect">
            <a:avLst/>
          </a:prstGeom>
          <a:noFill/>
        </p:spPr>
        <p:txBody>
          <a:bodyPr wrap="square">
            <a:spAutoFit/>
          </a:bodyPr>
          <a:lstStyle/>
          <a:p>
            <a:pPr marL="0" marR="0" algn="just">
              <a:lnSpc>
                <a:spcPct val="107000"/>
              </a:lnSpc>
              <a:spcBef>
                <a:spcPts val="0"/>
              </a:spcBef>
              <a:spcAft>
                <a:spcPts val="800"/>
              </a:spcAft>
            </a:pPr>
            <a:r>
              <a:rPr lang="en-US" sz="1800" i="1">
                <a:solidFill>
                  <a:schemeClr val="accent5">
                    <a:lumMod val="75000"/>
                  </a:schemeClr>
                </a:solidFill>
                <a:effectLst/>
                <a:latin typeface="Bahnschrift SemiLight Condensed" panose="020B0502040204020203" pitchFamily="34" charset="0"/>
                <a:ea typeface="Calibri" panose="020F0502020204030204" pitchFamily="34" charset="0"/>
                <a:cs typeface="Times New Roman" panose="02020603050405020304" pitchFamily="18" charset="0"/>
              </a:rPr>
              <a:t>Probability mass function (PMF) </a:t>
            </a:r>
            <a:endParaRPr lang="en-US" sz="1400">
              <a:solidFill>
                <a:schemeClr val="accent5">
                  <a:lumMod val="75000"/>
                </a:schemeClr>
              </a:solidFill>
              <a:effectLst/>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solidFill>
                  <a:srgbClr val="000000"/>
                </a:solidFill>
                <a:effectLst/>
                <a:latin typeface="Bahnschrift SemiLight Condensed" panose="020B0502040204020203" pitchFamily="34" charset="0"/>
                <a:ea typeface="Calibri" panose="020F0502020204030204" pitchFamily="34" charset="0"/>
                <a:cs typeface="Times New Roman" panose="02020603050405020304" pitchFamily="18" charset="0"/>
              </a:rPr>
              <a:t>một biểu diễn của một phân phối dưới dạng một hàm ánh xạ từ các giá trị đến xác suất.</a:t>
            </a:r>
          </a:p>
          <a:p>
            <a:pPr marL="0" marR="0" algn="just">
              <a:lnSpc>
                <a:spcPct val="107000"/>
              </a:lnSpc>
              <a:spcBef>
                <a:spcPts val="0"/>
              </a:spcBef>
              <a:spcAft>
                <a:spcPts val="800"/>
              </a:spcAft>
            </a:pPr>
            <a:endParaRPr lang="en-US">
              <a:solidFill>
                <a:srgbClr val="000000"/>
              </a:solidFill>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400">
              <a:effectLst/>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i="1">
                <a:solidFill>
                  <a:schemeClr val="accent5">
                    <a:lumMod val="75000"/>
                  </a:schemeClr>
                </a:solidFill>
                <a:effectLst/>
                <a:latin typeface="Bahnschrift SemiLight Condensed" panose="020B0502040204020203" pitchFamily="34" charset="0"/>
                <a:ea typeface="Calibri" panose="020F0502020204030204" pitchFamily="34" charset="0"/>
                <a:cs typeface="Times New Roman" panose="02020603050405020304" pitchFamily="18" charset="0"/>
              </a:rPr>
              <a:t>probability </a:t>
            </a:r>
            <a:endParaRPr lang="en-US" sz="1400">
              <a:solidFill>
                <a:schemeClr val="accent5">
                  <a:lumMod val="75000"/>
                </a:schemeClr>
              </a:solidFill>
              <a:effectLst/>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solidFill>
                  <a:srgbClr val="000000"/>
                </a:solidFill>
                <a:effectLst/>
                <a:latin typeface="Bahnschrift SemiLight Condensed" panose="020B0502040204020203" pitchFamily="34" charset="0"/>
                <a:ea typeface="Calibri" panose="020F0502020204030204" pitchFamily="34" charset="0"/>
                <a:cs typeface="Times New Roman" panose="02020603050405020304" pitchFamily="18" charset="0"/>
              </a:rPr>
              <a:t>Một tần suất được biểu thị dưới dạng một phần nhỏ của kích thước mẫu.</a:t>
            </a:r>
          </a:p>
          <a:p>
            <a:pPr marL="0" marR="0" algn="just">
              <a:lnSpc>
                <a:spcPct val="107000"/>
              </a:lnSpc>
              <a:spcBef>
                <a:spcPts val="0"/>
              </a:spcBef>
              <a:spcAft>
                <a:spcPts val="800"/>
              </a:spcAft>
            </a:pPr>
            <a:endParaRPr lang="en-US">
              <a:solidFill>
                <a:srgbClr val="000000"/>
              </a:solidFill>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400">
              <a:effectLst/>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i="1">
                <a:solidFill>
                  <a:schemeClr val="accent5">
                    <a:lumMod val="75000"/>
                  </a:schemeClr>
                </a:solidFill>
                <a:effectLst/>
                <a:latin typeface="Bahnschrift SemiLight Condensed" panose="020B0502040204020203" pitchFamily="34" charset="0"/>
                <a:ea typeface="Calibri" panose="020F0502020204030204" pitchFamily="34" charset="0"/>
                <a:cs typeface="Times New Roman" panose="02020603050405020304" pitchFamily="18" charset="0"/>
              </a:rPr>
              <a:t>normalization </a:t>
            </a:r>
            <a:endParaRPr lang="en-US" sz="1400">
              <a:solidFill>
                <a:schemeClr val="accent5">
                  <a:lumMod val="75000"/>
                </a:schemeClr>
              </a:solidFill>
              <a:effectLst/>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solidFill>
                  <a:srgbClr val="000000"/>
                </a:solidFill>
                <a:effectLst/>
                <a:latin typeface="Bahnschrift SemiLight Condensed" panose="020B0502040204020203" pitchFamily="34" charset="0"/>
                <a:ea typeface="Calibri" panose="020F0502020204030204" pitchFamily="34" charset="0"/>
                <a:cs typeface="Times New Roman" panose="02020603050405020304" pitchFamily="18" charset="0"/>
              </a:rPr>
              <a:t>Quá trình chia tần số cho một cỡ mẫu để có xác suất.</a:t>
            </a:r>
          </a:p>
          <a:p>
            <a:pPr marL="0" marR="0" algn="just">
              <a:lnSpc>
                <a:spcPct val="107000"/>
              </a:lnSpc>
              <a:spcBef>
                <a:spcPts val="0"/>
              </a:spcBef>
              <a:spcAft>
                <a:spcPts val="800"/>
              </a:spcAft>
            </a:pPr>
            <a:endParaRPr lang="en-US">
              <a:solidFill>
                <a:srgbClr val="000000"/>
              </a:solidFill>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400">
              <a:effectLst/>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i="1">
                <a:solidFill>
                  <a:schemeClr val="accent5">
                    <a:lumMod val="75000"/>
                  </a:schemeClr>
                </a:solidFill>
                <a:effectLst/>
                <a:latin typeface="Bahnschrift SemiLight Condensed" panose="020B0502040204020203" pitchFamily="34" charset="0"/>
                <a:ea typeface="Calibri" panose="020F0502020204030204" pitchFamily="34" charset="0"/>
                <a:cs typeface="Times New Roman" panose="02020603050405020304" pitchFamily="18" charset="0"/>
              </a:rPr>
              <a:t>index </a:t>
            </a:r>
            <a:endParaRPr lang="en-US" sz="1400">
              <a:solidFill>
                <a:schemeClr val="accent5">
                  <a:lumMod val="75000"/>
                </a:schemeClr>
              </a:solidFill>
              <a:effectLst/>
              <a:latin typeface="Bahnschrift SemiLight Condensed" panose="020B0502040204020203"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a:solidFill>
                  <a:srgbClr val="000000"/>
                </a:solidFill>
                <a:effectLst/>
                <a:latin typeface="Bahnschrift SemiLight Condensed" panose="020B0502040204020203" pitchFamily="34" charset="0"/>
                <a:ea typeface="Calibri" panose="020F0502020204030204" pitchFamily="34" charset="0"/>
                <a:cs typeface="Times New Roman" panose="02020603050405020304" pitchFamily="18" charset="0"/>
              </a:rPr>
              <a:t>Trong DataFrame của pandas, chỉ mục là một cột đặc biệt chứa các nhãn hàng.</a:t>
            </a:r>
            <a:endParaRPr lang="en-US" sz="1400">
              <a:effectLst/>
              <a:latin typeface="Bahnschrift SemiLight Condensed" panose="020B0502040204020203"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DD9960E-5CCD-2BAE-04D5-2256AB7A6039}"/>
              </a:ext>
            </a:extLst>
          </p:cNvPr>
          <p:cNvSpPr txBox="1"/>
          <p:nvPr/>
        </p:nvSpPr>
        <p:spPr>
          <a:xfrm>
            <a:off x="0" y="0"/>
            <a:ext cx="1542410" cy="584775"/>
          </a:xfrm>
          <a:prstGeom prst="rect">
            <a:avLst/>
          </a:prstGeom>
          <a:noFill/>
        </p:spPr>
        <p:txBody>
          <a:bodyPr wrap="none" rtlCol="0">
            <a:spAutoFit/>
          </a:bodyPr>
          <a:lstStyle/>
          <a:p>
            <a:r>
              <a:rPr lang="en-US" sz="3200">
                <a:solidFill>
                  <a:srgbClr val="7030A0"/>
                </a:solidFill>
                <a:latin typeface="Bahnschrift SemiLight Condensed" panose="020B0502040204020203" pitchFamily="34" charset="0"/>
              </a:rPr>
              <a:t>Thuật ngữ</a:t>
            </a:r>
          </a:p>
        </p:txBody>
      </p:sp>
    </p:spTree>
    <p:extLst>
      <p:ext uri="{BB962C8B-B14F-4D97-AF65-F5344CB8AC3E}">
        <p14:creationId xmlns:p14="http://schemas.microsoft.com/office/powerpoint/2010/main" val="16629948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ags/tag2.xml><?xml version="1.0" encoding="utf-8"?>
<p:tagLst xmlns:a="http://schemas.openxmlformats.org/drawingml/2006/main" xmlns:r="http://schemas.openxmlformats.org/officeDocument/2006/relationships" xmlns:p="http://schemas.openxmlformats.org/presentationml/2006/main">
  <p:tag name="TIMING" val="|9.7|1.1|0.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866</TotalTime>
  <Words>1514</Words>
  <Application>Microsoft Office PowerPoint</Application>
  <PresentationFormat>Widescreen</PresentationFormat>
  <Paragraphs>200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SemiLight Condensed</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Văn Dương Nguyễn</dc:creator>
  <cp:lastModifiedBy>Văn Dương Nguyễn</cp:lastModifiedBy>
  <cp:revision>142</cp:revision>
  <dcterms:created xsi:type="dcterms:W3CDTF">2023-07-16T04:15:51Z</dcterms:created>
  <dcterms:modified xsi:type="dcterms:W3CDTF">2023-07-19T16:16:03Z</dcterms:modified>
</cp:coreProperties>
</file>