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8"/>
  </p:notesMasterIdLst>
  <p:handoutMasterIdLst>
    <p:handoutMasterId r:id="rId49"/>
  </p:handoutMasterIdLst>
  <p:sldIdLst>
    <p:sldId id="313" r:id="rId2"/>
    <p:sldId id="314" r:id="rId3"/>
    <p:sldId id="259" r:id="rId4"/>
    <p:sldId id="295" r:id="rId5"/>
    <p:sldId id="298" r:id="rId6"/>
    <p:sldId id="290" r:id="rId7"/>
    <p:sldId id="297" r:id="rId8"/>
    <p:sldId id="266" r:id="rId9"/>
    <p:sldId id="267" r:id="rId10"/>
    <p:sldId id="291" r:id="rId11"/>
    <p:sldId id="299" r:id="rId12"/>
    <p:sldId id="300" r:id="rId13"/>
    <p:sldId id="260" r:id="rId14"/>
    <p:sldId id="261" r:id="rId15"/>
    <p:sldId id="301" r:id="rId16"/>
    <p:sldId id="316" r:id="rId17"/>
    <p:sldId id="271" r:id="rId18"/>
    <p:sldId id="272" r:id="rId19"/>
    <p:sldId id="273" r:id="rId20"/>
    <p:sldId id="317" r:id="rId21"/>
    <p:sldId id="318" r:id="rId22"/>
    <p:sldId id="320" r:id="rId23"/>
    <p:sldId id="321" r:id="rId24"/>
    <p:sldId id="322" r:id="rId25"/>
    <p:sldId id="323" r:id="rId26"/>
    <p:sldId id="324" r:id="rId27"/>
    <p:sldId id="277" r:id="rId28"/>
    <p:sldId id="326" r:id="rId29"/>
    <p:sldId id="325" r:id="rId30"/>
    <p:sldId id="307" r:id="rId31"/>
    <p:sldId id="278" r:id="rId32"/>
    <p:sldId id="279" r:id="rId33"/>
    <p:sldId id="280" r:id="rId34"/>
    <p:sldId id="287" r:id="rId35"/>
    <p:sldId id="327" r:id="rId36"/>
    <p:sldId id="328" r:id="rId37"/>
    <p:sldId id="330" r:id="rId38"/>
    <p:sldId id="331" r:id="rId39"/>
    <p:sldId id="332" r:id="rId40"/>
    <p:sldId id="333" r:id="rId41"/>
    <p:sldId id="334" r:id="rId42"/>
    <p:sldId id="335" r:id="rId43"/>
    <p:sldId id="288" r:id="rId44"/>
    <p:sldId id="336" r:id="rId45"/>
    <p:sldId id="329" r:id="rId46"/>
    <p:sldId id="31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4364" autoAdjust="0"/>
  </p:normalViewPr>
  <p:slideViewPr>
    <p:cSldViewPr>
      <p:cViewPr>
        <p:scale>
          <a:sx n="66" d="100"/>
          <a:sy n="66" d="100"/>
        </p:scale>
        <p:origin x="1877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7.xml"/><Relationship Id="rId18" Type="http://schemas.openxmlformats.org/officeDocument/2006/relationships/slide" Target="slides/slide46.xml"/><Relationship Id="rId3" Type="http://schemas.openxmlformats.org/officeDocument/2006/relationships/slide" Target="slides/slide4.xml"/><Relationship Id="rId7" Type="http://schemas.openxmlformats.org/officeDocument/2006/relationships/slide" Target="slides/slide14.xml"/><Relationship Id="rId12" Type="http://schemas.openxmlformats.org/officeDocument/2006/relationships/slide" Target="slides/slide22.xml"/><Relationship Id="rId17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0.xml"/><Relationship Id="rId15" Type="http://schemas.openxmlformats.org/officeDocument/2006/relationships/slide" Target="slides/slide32.xml"/><Relationship Id="rId10" Type="http://schemas.openxmlformats.org/officeDocument/2006/relationships/slide" Target="slides/slide19.xml"/><Relationship Id="rId4" Type="http://schemas.openxmlformats.org/officeDocument/2006/relationships/slide" Target="slides/slide9.xml"/><Relationship Id="rId9" Type="http://schemas.openxmlformats.org/officeDocument/2006/relationships/slide" Target="slides/slide18.xml"/><Relationship Id="rId14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en-US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en-US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en-US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en-US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en-US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600" dirty="0" smtClean="0">
              <a:solidFill>
                <a:schemeClr val="tx2"/>
              </a:solidFill>
            </a:rPr>
            <a:t>The term </a:t>
          </a:r>
          <a:r>
            <a:rPr lang="en-GB" sz="1600" i="1" dirty="0" smtClean="0">
              <a:solidFill>
                <a:schemeClr val="tx2"/>
              </a:solidFill>
            </a:rPr>
            <a:t>solid state </a:t>
          </a:r>
          <a:r>
            <a:rPr lang="en-GB" sz="1600" dirty="0" smtClean="0">
              <a:solidFill>
                <a:schemeClr val="tx2"/>
              </a:solidFill>
            </a:rPr>
            <a:t>refers to electronic circuitry built with semiconductors</a:t>
          </a:r>
          <a:endParaRPr lang="en-GB" sz="1600" dirty="0">
            <a:solidFill>
              <a:schemeClr val="tx2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en-US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en-US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en-US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en-US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en-US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en-US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922" y="0"/>
          <a:ext cx="2398303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sz="1700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2" y="0"/>
        <a:ext cx="2398303" cy="1577340"/>
      </dsp:txXfrm>
    </dsp:sp>
    <dsp:sp modelId="{F9DE3759-9123-F942-917A-D96EAB4B5437}">
      <dsp:nvSpPr>
        <dsp:cNvPr id="0" name=""/>
        <dsp:cNvSpPr/>
      </dsp:nvSpPr>
      <dsp:spPr>
        <a:xfrm>
          <a:off x="240752" y="1577340"/>
          <a:ext cx="191864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2"/>
              </a:solidFill>
            </a:rPr>
            <a:t>The term </a:t>
          </a:r>
          <a:r>
            <a:rPr lang="en-GB" sz="1600" i="1" kern="1200" dirty="0" smtClean="0">
              <a:solidFill>
                <a:schemeClr val="tx2"/>
              </a:solidFill>
            </a:rPr>
            <a:t>solid state </a:t>
          </a:r>
          <a:r>
            <a:rPr lang="en-GB" sz="1600" kern="1200" dirty="0" smtClean="0">
              <a:solidFill>
                <a:schemeClr val="tx2"/>
              </a:solidFill>
            </a:rPr>
            <a:t>refers to electronic circuitry built with semiconductors</a:t>
          </a:r>
          <a:endParaRPr lang="en-GB" sz="1600" kern="1200" dirty="0">
            <a:solidFill>
              <a:schemeClr val="tx2"/>
            </a:solidFill>
          </a:endParaRPr>
        </a:p>
      </dsp:txBody>
      <dsp:txXfrm>
        <a:off x="296947" y="1633535"/>
        <a:ext cx="1806252" cy="3305180"/>
      </dsp:txXfrm>
    </dsp:sp>
    <dsp:sp modelId="{91930B80-2F5F-AE47-8EB2-E716A9F6D90D}">
      <dsp:nvSpPr>
        <dsp:cNvPr id="0" name=""/>
        <dsp:cNvSpPr/>
      </dsp:nvSpPr>
      <dsp:spPr>
        <a:xfrm>
          <a:off x="2579098" y="0"/>
          <a:ext cx="2398303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9098" y="0"/>
        <a:ext cx="2398303" cy="1577340"/>
      </dsp:txXfrm>
    </dsp:sp>
    <dsp:sp modelId="{5D5C1D58-691E-0B4D-94E6-5544AFDA8F99}">
      <dsp:nvSpPr>
        <dsp:cNvPr id="0" name=""/>
        <dsp:cNvSpPr/>
      </dsp:nvSpPr>
      <dsp:spPr>
        <a:xfrm>
          <a:off x="2743209" y="1219194"/>
          <a:ext cx="2076489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01783" y="1277768"/>
        <a:ext cx="1959341" cy="1882712"/>
      </dsp:txXfrm>
    </dsp:sp>
    <dsp:sp modelId="{53D534FA-A6F8-7949-B30C-41D3653A317C}">
      <dsp:nvSpPr>
        <dsp:cNvPr id="0" name=""/>
        <dsp:cNvSpPr/>
      </dsp:nvSpPr>
      <dsp:spPr>
        <a:xfrm>
          <a:off x="2819408" y="3505205"/>
          <a:ext cx="191864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55380" y="3541177"/>
        <a:ext cx="1846698" cy="1156245"/>
      </dsp:txXfrm>
    </dsp:sp>
    <dsp:sp modelId="{3EA9209F-C67D-0A4C-A5EE-5EEF350C96EC}">
      <dsp:nvSpPr>
        <dsp:cNvPr id="0" name=""/>
        <dsp:cNvSpPr/>
      </dsp:nvSpPr>
      <dsp:spPr>
        <a:xfrm>
          <a:off x="5157274" y="0"/>
          <a:ext cx="2398303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7274" y="0"/>
        <a:ext cx="2398303" cy="1577340"/>
      </dsp:txXfrm>
    </dsp:sp>
    <dsp:sp modelId="{B118A533-1F25-9D40-8090-4E8D3DF7B3A3}">
      <dsp:nvSpPr>
        <dsp:cNvPr id="0" name=""/>
        <dsp:cNvSpPr/>
      </dsp:nvSpPr>
      <dsp:spPr>
        <a:xfrm>
          <a:off x="5251585" y="1407592"/>
          <a:ext cx="2216012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2B142D"/>
              </a:solidFill>
            </a:rPr>
            <a:t>NOR</a:t>
          </a:r>
          <a:endParaRPr lang="en-US" sz="1400" kern="1200" dirty="0">
            <a:solidFill>
              <a:srgbClr val="2B142D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98629" y="1454636"/>
        <a:ext cx="2121924" cy="1512112"/>
      </dsp:txXfrm>
    </dsp:sp>
    <dsp:sp modelId="{463875B1-A785-594E-AF6A-84A6EA326777}">
      <dsp:nvSpPr>
        <dsp:cNvPr id="0" name=""/>
        <dsp:cNvSpPr/>
      </dsp:nvSpPr>
      <dsp:spPr>
        <a:xfrm>
          <a:off x="5334000" y="3276600"/>
          <a:ext cx="2044850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84455" y="3327055"/>
        <a:ext cx="1943940" cy="162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0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1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90490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67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916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timing diagram of disk I/O transfer is shown in Figure 6.7.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00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454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803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2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examines a range of external memory devices and systems. We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most important device, the magnetic disk. Magnetic disks are the foundation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external memory on virtually all computer systems. The next section examines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disk arrays to achieve greater performance, looking specifically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family of systems known as RAID (Redundant Array of Independent Disks).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increasingly important component of many computer systems is the solid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which is discussed next. Then, external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memory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examined.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is described.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30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  <p:extLst>
      <p:ext uri="{BB962C8B-B14F-4D97-AF65-F5344CB8AC3E}">
        <p14:creationId xmlns:p14="http://schemas.microsoft.com/office/powerpoint/2010/main" val="3572803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9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15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1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73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27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39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202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34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109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6.10 illustrates the basic operation of a flash memory. For comparison,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6.10a depicts the operation of a transistor. Transistors exploit the properties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semiconductors so that a small voltage applied to the gate can be used to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flow of a large current between the source and the drain.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flash memory cell, a second gate—called a floating gate, because it is insulated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thin oxide layer—is added to the transistor. Initially, the floating gate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not interfere with the operation of the transistor (Figure 6.10b). In this state,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cell is deemed to represent binary 1. Applying a large voltage across the oxide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 causes electrons to tunnel through it and become trapped on the floating gate,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 they remain even if the power is disconnected (Figure 6.10c). In this state,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cell is deemed to represent binary 0. The state of the cell can be read by using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circuitry to test whether the transistor is working or not. Applying a large voltage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opposite direction removes the electrons from the floating gate, returning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state of binary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2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92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102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376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983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the audio CD and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(compact disk read-only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emory) share a similar technology. The main difference is that CD-ROM players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rugged and have error correction devices to ensure that data are properly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from disk to computer. Both types of disk are made the same way.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is formed from a resin, such as polycarbonate. Digitally recorded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(either music or computer data) is imprinted as a series of microscopic pits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 of the polycarbonate. This is done, first of all, with a finely focused, high intensity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laser to create a master disk. The master is used, in turn, to make a die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stamp out copies onto polycarbonate. The pitted surface is then coated with a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reflective surface, usually aluminum or gold. This shiny surface is protected against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dust and scratches by a top coat of clear acrylic. Finally, a label can be silkscreened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onto the acrylic.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12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5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09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51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pits along 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456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57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22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24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417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59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1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77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98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12/6/2016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12/6/2016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34.pdf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34.pdf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wmf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d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wmf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d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16106"/>
          </a:xfrm>
        </p:spPr>
        <p:txBody>
          <a:bodyPr/>
          <a:lstStyle/>
          <a:p>
            <a:pPr algn="ctr"/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524000"/>
            <a:ext cx="3611880" cy="3124200"/>
          </a:xfrm>
        </p:spPr>
        <p:txBody>
          <a:bodyPr>
            <a:normAutofit fontScale="62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857" dirty="0" smtClean="0"/>
              <a:t>Fixed-head disk</a:t>
            </a:r>
          </a:p>
          <a:p>
            <a:pPr lvl="1"/>
            <a:r>
              <a:rPr lang="en-GB" sz="2571" dirty="0" smtClean="0"/>
              <a:t>One read-write head per track</a:t>
            </a:r>
          </a:p>
          <a:p>
            <a:pPr lvl="1"/>
            <a:r>
              <a:rPr lang="en-GB" sz="2571" dirty="0" smtClean="0"/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857" dirty="0" smtClean="0"/>
              <a:t>Movable-head disk</a:t>
            </a:r>
          </a:p>
          <a:p>
            <a:pPr lvl="1"/>
            <a:r>
              <a:rPr lang="en-GB" sz="2545" dirty="0" smtClean="0"/>
              <a:t>One read-write head</a:t>
            </a:r>
          </a:p>
          <a:p>
            <a:pPr lvl="1"/>
            <a:r>
              <a:rPr lang="en-GB" sz="2545" dirty="0" smtClean="0"/>
              <a:t>Head is mounted on an arm</a:t>
            </a:r>
          </a:p>
          <a:p>
            <a:pPr lvl="1"/>
            <a:r>
              <a:rPr lang="en-GB" sz="2545" dirty="0" smtClean="0"/>
              <a:t>The arm can be extended or retracted</a:t>
            </a:r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343400"/>
            <a:ext cx="3688080" cy="2235835"/>
          </a:xfrm>
        </p:spPr>
        <p:txBody>
          <a:bodyPr/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dirty="0" smtClean="0"/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/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/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752600"/>
            <a:ext cx="3657600" cy="2895600"/>
          </a:xfrm>
        </p:spPr>
        <p:txBody>
          <a:bodyPr>
            <a:normAutofit fontScale="7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323" dirty="0" smtClean="0"/>
              <a:t>Removable disk</a:t>
            </a:r>
          </a:p>
          <a:p>
            <a:pPr lvl="1"/>
            <a:r>
              <a:rPr lang="en-GB" sz="2065" dirty="0" smtClean="0"/>
              <a:t>Can be removed and replaced with another disk</a:t>
            </a:r>
          </a:p>
          <a:p>
            <a:pPr lvl="1"/>
            <a:r>
              <a:rPr lang="en-GB" sz="2065" dirty="0" smtClean="0"/>
              <a:t>Advantages:</a:t>
            </a:r>
          </a:p>
          <a:p>
            <a:pPr lvl="2"/>
            <a:r>
              <a:rPr lang="en-GB" sz="1765" dirty="0" smtClean="0"/>
              <a:t>Unlimited amounts of data are available with a limited number of disk systems</a:t>
            </a:r>
          </a:p>
          <a:p>
            <a:pPr lvl="2"/>
            <a:r>
              <a:rPr lang="en-GB" sz="1765" dirty="0" smtClean="0"/>
              <a:t>A disk may be moved from one computer system to another</a:t>
            </a:r>
          </a:p>
          <a:p>
            <a:pPr lvl="1"/>
            <a:r>
              <a:rPr lang="en-GB" sz="2065" dirty="0" smtClean="0"/>
              <a:t>Floppy disks and ZIP cartridge disks are examples of removable disks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343400" y="4648200"/>
            <a:ext cx="3657600" cy="1965960"/>
          </a:xfrm>
        </p:spPr>
        <p:txBody>
          <a:bodyPr/>
          <a:lstStyle/>
          <a:p>
            <a:r>
              <a:rPr lang="en-US" dirty="0" smtClean="0"/>
              <a:t>Double sided disk</a:t>
            </a:r>
          </a:p>
          <a:p>
            <a:pPr lvl="1"/>
            <a:r>
              <a:rPr lang="en-US" sz="1600" dirty="0" smtClean="0"/>
              <a:t>Magnetizable coating is applied to both sides of the platter</a:t>
            </a:r>
            <a:endParaRPr lang="en-US"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930" y="5410201"/>
            <a:ext cx="174207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5294" t="9091" r="14118" b="17273"/>
              <a:stretch>
                <a:fillRect/>
              </a:stretch>
            </p:blipFill>
          </mc:Choice>
          <mc:Fallback>
            <p:blipFill>
              <a:blip r:embed="rId4"/>
              <a:srcRect l="15294" t="9091" r="14118" b="17273"/>
              <a:stretch>
                <a:fillRect/>
              </a:stretch>
            </p:blipFill>
          </mc:Fallback>
        </mc:AlternateContent>
        <p:spPr>
          <a:xfrm>
            <a:off x="4064065" y="0"/>
            <a:ext cx="50799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29" t="24545" r="20000" b="16364"/>
              <a:stretch>
                <a:fillRect/>
              </a:stretch>
            </p:blipFill>
          </mc:Choice>
          <mc:Fallback>
            <p:blipFill>
              <a:blip r:embed="rId4"/>
              <a:srcRect l="23529" t="24545" r="20000" b="16364"/>
              <a:stretch>
                <a:fillRect/>
              </a:stretch>
            </p:blipFill>
          </mc:Fallback>
        </mc:AlternateContent>
        <p:spPr>
          <a:xfrm>
            <a:off x="914400" y="0"/>
            <a:ext cx="5050911" cy="68397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381000"/>
            <a:ext cx="4114800" cy="1116106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2209800"/>
            <a:ext cx="3581401" cy="4449763"/>
          </a:xfrm>
        </p:spPr>
        <p:txBody>
          <a:bodyPr>
            <a:normAutofit fontScale="92500" lnSpcReduction="10000"/>
          </a:bodyPr>
          <a:lstStyle/>
          <a:p>
            <a:r>
              <a:rPr lang="en-GB" sz="1838" dirty="0" smtClean="0"/>
              <a:t>The head must generate or sense an electromagnetic field of sufficient magnitude to write and read properly</a:t>
            </a:r>
          </a:p>
          <a:p>
            <a:r>
              <a:rPr lang="en-GB" dirty="0" smtClean="0"/>
              <a:t>The narrower the head, the closer it must be to the platter surface to function</a:t>
            </a:r>
          </a:p>
          <a:p>
            <a:pPr lvl="1"/>
            <a:r>
              <a:rPr lang="en-GB" dirty="0" smtClean="0"/>
              <a:t>A narrower head means narrower tracks and therefore greater data density</a:t>
            </a:r>
          </a:p>
          <a:p>
            <a:r>
              <a:rPr lang="en-GB" dirty="0" smtClean="0"/>
              <a:t>The closer the head is to the disk the greater the risk of error from impurities or imperfections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6800" y="2819400"/>
            <a:ext cx="3677322" cy="376396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Used in sealed drive assemblies that are almost free of contaminants </a:t>
            </a:r>
          </a:p>
          <a:p>
            <a:r>
              <a:rPr lang="en-GB" dirty="0" smtClean="0"/>
              <a:t>Designed to operate closer to the disk’s surface than conventional rigid disk heads, thus allowing greater data density</a:t>
            </a:r>
          </a:p>
          <a:p>
            <a:r>
              <a:rPr lang="en-GB" dirty="0" smtClean="0"/>
              <a:t>Is actually an aerodynamic foil that rests lightly on the platter’s surface when the disk is motionless</a:t>
            </a:r>
          </a:p>
          <a:p>
            <a:pPr lvl="1"/>
            <a:r>
              <a:rPr lang="en-GB" dirty="0" smtClean="0"/>
              <a:t>The air pressure generated by a spinning disk is enough to make the foil rise above the surface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3581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2057400"/>
            <a:ext cx="3657600" cy="564776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990600"/>
            <a:ext cx="7408333" cy="556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6396335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Table 6.2   Typical Hard Disk Drive Parameters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4545" b="34545"/>
              <a:stretch>
                <a:fillRect/>
              </a:stretch>
            </p:blipFill>
          </mc:Choice>
          <mc:Fallback>
            <p:blipFill>
              <a:blip r:embed="rId4"/>
              <a:srcRect t="34545" b="34545"/>
              <a:stretch>
                <a:fillRect/>
              </a:stretch>
            </p:blipFill>
          </mc:Fallback>
        </mc:AlternateContent>
        <p:spPr>
          <a:xfrm>
            <a:off x="-139" y="2667000"/>
            <a:ext cx="9144139" cy="3657601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Performance 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the disk drive is operating the disk is rotating at constant speed</a:t>
            </a:r>
          </a:p>
          <a:p>
            <a:r>
              <a:rPr lang="en-US" dirty="0" smtClean="0"/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dirty="0" smtClean="0"/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dirty="0" smtClean="0"/>
              <a:t>Once the track is selected, the disk controller waits until the appropriate sector rotates to line up with the head</a:t>
            </a:r>
          </a:p>
          <a:p>
            <a:r>
              <a:rPr lang="en-US" dirty="0" smtClean="0"/>
              <a:t>Seek time</a:t>
            </a:r>
          </a:p>
          <a:p>
            <a:pPr lvl="1"/>
            <a:r>
              <a:rPr lang="en-US" dirty="0" smtClean="0"/>
              <a:t>On a movable–head system, the time it takes to position the head at the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Rotational delay </a:t>
            </a:r>
            <a:r>
              <a:rPr lang="en-US" sz="2000" i="1" dirty="0" smtClean="0"/>
              <a:t>(rotational latency)</a:t>
            </a:r>
            <a:endParaRPr lang="en-US" sz="2000" dirty="0" smtClean="0"/>
          </a:p>
          <a:p>
            <a:pPr lvl="1"/>
            <a:r>
              <a:rPr lang="en-US" dirty="0" smtClean="0"/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Access time</a:t>
            </a:r>
          </a:p>
          <a:p>
            <a:pPr lvl="1"/>
            <a:r>
              <a:rPr lang="en-US" sz="1760" dirty="0" smtClean="0"/>
              <a:t>The sum of the seek time and the rotational delay</a:t>
            </a:r>
          </a:p>
          <a:p>
            <a:pPr lvl="1"/>
            <a:r>
              <a:rPr lang="en-US" sz="1760" dirty="0" smtClean="0"/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Transfer time</a:t>
            </a:r>
          </a:p>
          <a:p>
            <a:pPr lvl="1"/>
            <a:r>
              <a:rPr lang="en-US" sz="1760" dirty="0" smtClean="0"/>
              <a:t>Once the head is in position, the read or write operation is then performed as the sector moves under the head</a:t>
            </a:r>
          </a:p>
          <a:p>
            <a:pPr lvl="1"/>
            <a:r>
              <a:rPr lang="en-US" sz="1760" dirty="0" smtClean="0"/>
              <a:t>This is the data transfer portion of the operation</a:t>
            </a:r>
          </a:p>
          <a:p>
            <a:pPr lvl="1"/>
            <a:endParaRPr lang="en-US" sz="1760" dirty="0" smtClean="0"/>
          </a:p>
          <a:p>
            <a:pPr lvl="1"/>
            <a:endParaRPr lang="en-US" sz="176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78" y="419100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dirty="0"/>
              <a:t>RAID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685800"/>
            <a:ext cx="4597399" cy="5440363"/>
          </a:xfrm>
        </p:spPr>
        <p:txBody>
          <a:bodyPr>
            <a:normAutofit/>
          </a:bodyPr>
          <a:lstStyle/>
          <a:p>
            <a:r>
              <a:rPr lang="en-GB" dirty="0" smtClean="0"/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dirty="0"/>
              <a:t>Set of physical </a:t>
            </a:r>
            <a:r>
              <a:rPr lang="en-GB" dirty="0" smtClean="0"/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dirty="0" smtClean="0"/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dirty="0" smtClean="0"/>
              <a:t>Redundant disk capacity is used to store parity information, which guarantees 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810000"/>
            <a:ext cx="3255264" cy="2392363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ndependent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990600"/>
            <a:ext cx="8369300" cy="551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6400800"/>
            <a:ext cx="44037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N</a:t>
            </a:r>
            <a:r>
              <a:rPr lang="en-US" sz="1400" dirty="0" smtClean="0">
                <a:latin typeface="+mn-lt"/>
              </a:rPr>
              <a:t> = number of data disks;    </a:t>
            </a:r>
            <a:r>
              <a:rPr lang="en-US" sz="1400" i="1" dirty="0" smtClean="0">
                <a:latin typeface="+mn-lt"/>
              </a:rPr>
              <a:t>m</a:t>
            </a:r>
            <a:r>
              <a:rPr lang="en-US" sz="1400" dirty="0" smtClean="0">
                <a:latin typeface="+mn-lt"/>
              </a:rPr>
              <a:t> proportional to log </a:t>
            </a:r>
            <a:r>
              <a:rPr lang="en-US" sz="1400" i="1" dirty="0" smtClean="0">
                <a:latin typeface="+mn-lt"/>
              </a:rPr>
              <a:t>N</a:t>
            </a:r>
            <a:endParaRPr lang="en-US" sz="14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External Memory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2057400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2819400"/>
            <a:ext cx="3657600" cy="4038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 smtClean="0"/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 smtClean="0"/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3657600" cy="717177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362200"/>
            <a:ext cx="3886200" cy="71717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381000"/>
            <a:ext cx="4419600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Addresses the issues of request patterns of the host system and layout of the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Impact of redundancy does not interfere with analysis</a:t>
            </a: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 the strip size is relatively large multiple waiting I/O requests can be handled in parallel, reducing the queuing time for each request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0" y="304800"/>
            <a:ext cx="553998" cy="1474010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0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39" y="45559"/>
            <a:ext cx="4526672" cy="185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2320925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" y="2590800"/>
            <a:ext cx="3657600" cy="39534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Differs from RAID levels 2 through 6 in the way in which redundancy is achieved</a:t>
            </a:r>
          </a:p>
          <a:p>
            <a:r>
              <a:rPr lang="en-US" dirty="0" smtClean="0"/>
              <a:t>Redundancy is achieved by the simple expedient of duplicating all the data</a:t>
            </a:r>
          </a:p>
          <a:p>
            <a:r>
              <a:rPr lang="en-US" dirty="0" smtClean="0"/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/>
              <a:t>RAID 1 can also be implemented without data striping, although this is less common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41058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read request can be serviced by either of the two disks that contains the requested data</a:t>
            </a:r>
          </a:p>
          <a:p>
            <a:r>
              <a:rPr lang="en-US" dirty="0" smtClean="0"/>
              <a:t>There is no “write penalty”</a:t>
            </a:r>
          </a:p>
          <a:p>
            <a:r>
              <a:rPr lang="en-US" dirty="0" smtClean="0"/>
              <a:t>Recovery from a failure is simple, when a drive fails the data can be accessed from the second drive</a:t>
            </a:r>
          </a:p>
          <a:p>
            <a:r>
              <a:rPr lang="en-US" dirty="0" smtClean="0"/>
              <a:t>Provides real-time copy of all data</a:t>
            </a:r>
          </a:p>
          <a:p>
            <a:r>
              <a:rPr lang="en-US" dirty="0" smtClean="0"/>
              <a:t>Can achieve high I/O request rates if the bulk of the requests are reads</a:t>
            </a:r>
          </a:p>
          <a:p>
            <a:r>
              <a:rPr lang="en-US" dirty="0" smtClean="0"/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97541" y="1981201"/>
            <a:ext cx="3657600" cy="412376"/>
          </a:xfrm>
        </p:spPr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399878" y="1981201"/>
            <a:ext cx="3657600" cy="412376"/>
          </a:xfrm>
        </p:spPr>
        <p:txBody>
          <a:bodyPr/>
          <a:lstStyle/>
          <a:p>
            <a:r>
              <a:rPr lang="en-US" dirty="0" smtClean="0"/>
              <a:t>Positive Aspects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304800"/>
            <a:ext cx="553998" cy="146709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1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66" y="519186"/>
            <a:ext cx="5419066" cy="105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22447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3657600" cy="3953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Makes use of a parallel access technique</a:t>
            </a:r>
          </a:p>
          <a:p>
            <a:r>
              <a:rPr lang="en-US" dirty="0" smtClean="0"/>
              <a:t>In a parallel access array all member disks participate in the execution of every I/O request</a:t>
            </a:r>
          </a:p>
          <a:p>
            <a:r>
              <a:rPr lang="en-US" dirty="0" smtClean="0"/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/>
              <a:t>Data striping is used</a:t>
            </a:r>
          </a:p>
          <a:p>
            <a:pPr lvl="1"/>
            <a:r>
              <a:rPr lang="en-US" sz="1622" dirty="0" smtClean="0"/>
              <a:t>Strips are very small, often as small as a single byte or word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 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sz="2000" dirty="0" smtClean="0"/>
              <a:t>Typically a Hamming code is used, which is able to correct single-bit errors and detect double-bit errors</a:t>
            </a:r>
          </a:p>
          <a:p>
            <a:r>
              <a:rPr lang="en-US" sz="2000" dirty="0" smtClean="0"/>
              <a:t>The number of redundant disks is proportional to the log of the number of data disks</a:t>
            </a:r>
          </a:p>
          <a:p>
            <a:r>
              <a:rPr lang="en-US" sz="2000" dirty="0" smtClean="0"/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905001"/>
            <a:ext cx="3657600" cy="488576"/>
          </a:xfrm>
        </p:spPr>
        <p:txBody>
          <a:bodyPr/>
          <a:lstStyle/>
          <a:p>
            <a:r>
              <a:rPr lang="en-US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99878" y="1905001"/>
            <a:ext cx="3657600" cy="488576"/>
          </a:xfrm>
        </p:spPr>
        <p:txBody>
          <a:bodyPr/>
          <a:lstStyle/>
          <a:p>
            <a:r>
              <a:rPr lang="en-US" dirty="0" smtClean="0"/>
              <a:t>   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304800"/>
            <a:ext cx="553998" cy="147070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2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76051"/>
            <a:ext cx="5312408" cy="1231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20161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Requires only a single redundant disk, no matter how large the disk array</a:t>
            </a:r>
          </a:p>
          <a:p>
            <a:r>
              <a:rPr lang="en-US" dirty="0" smtClean="0"/>
              <a:t>Employs parallel access, with data distributed in small strips</a:t>
            </a:r>
          </a:p>
          <a:p>
            <a:r>
              <a:rPr lang="en-US" dirty="0" smtClean="0"/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/>
              <a:t>Can achieve very high data transfer rates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753522" cy="41058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event of a drive failure, the parity drive is accessed and data is reconstructed from the remaining devices</a:t>
            </a:r>
          </a:p>
          <a:p>
            <a:r>
              <a:rPr lang="en-US" dirty="0" smtClean="0"/>
              <a:t>Once the failed drive is replaced, the missing data can be restored on the new drive and operation resumed</a:t>
            </a:r>
          </a:p>
          <a:p>
            <a:r>
              <a:rPr lang="en-US" dirty="0" smtClean="0"/>
              <a:t>In the event of a disk failure, all of the data are still available in what is referred to as </a:t>
            </a:r>
            <a:r>
              <a:rPr lang="en-US" i="1" dirty="0" smtClean="0"/>
              <a:t>reduced mode</a:t>
            </a:r>
          </a:p>
          <a:p>
            <a:r>
              <a:rPr lang="en-US" dirty="0" smtClean="0"/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/>
              <a:t>In a transaction-oriented environment performance suffers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304800"/>
            <a:ext cx="553998" cy="1474010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3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28427"/>
            <a:ext cx="4618120" cy="149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19399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1" y="2590800"/>
            <a:ext cx="36576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sz="1946" dirty="0" smtClean="0"/>
              <a:t>Makes use of an independent access technique</a:t>
            </a:r>
          </a:p>
          <a:p>
            <a:pPr lvl="1"/>
            <a:r>
              <a:rPr lang="en-US" sz="1730" dirty="0" smtClean="0"/>
              <a:t>In an independent access array, each member disk operates independently so that separate I/O requests can be satisfied in parallel</a:t>
            </a:r>
          </a:p>
          <a:p>
            <a:r>
              <a:rPr lang="en-US" sz="1946" dirty="0" smtClean="0"/>
              <a:t>Data striping is used</a:t>
            </a:r>
          </a:p>
          <a:p>
            <a:pPr lvl="1"/>
            <a:r>
              <a:rPr lang="en-US" sz="1730" dirty="0" smtClean="0"/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946" dirty="0" smtClean="0"/>
              <a:t>To calculate the new parity the array management software must read the old user strip and the old parity strip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2667000"/>
            <a:ext cx="3753522" cy="3810000"/>
          </a:xfrm>
        </p:spPr>
        <p:txBody>
          <a:bodyPr>
            <a:noAutofit/>
          </a:bodyPr>
          <a:lstStyle/>
          <a:p>
            <a:r>
              <a:rPr lang="en-US" dirty="0" smtClean="0"/>
              <a:t>Involves a write penalty when an I/O write request of small size is performed</a:t>
            </a:r>
          </a:p>
          <a:p>
            <a:r>
              <a:rPr lang="en-US" dirty="0" smtClean="0"/>
              <a:t>Each time a write occurs the array management software must update the user data the corresponding parity bits</a:t>
            </a:r>
          </a:p>
          <a:p>
            <a:r>
              <a:rPr lang="en-US" dirty="0" smtClean="0"/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304800"/>
            <a:ext cx="553998" cy="146905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4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8438"/>
            <a:ext cx="4640982" cy="1486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1863726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/>
              <a:t>Organized in a similar fashion to RAID 4</a:t>
            </a:r>
          </a:p>
          <a:p>
            <a:r>
              <a:rPr lang="en-GB" dirty="0" smtClean="0"/>
              <a:t>Difference is distribution of the parity strips across all disks</a:t>
            </a:r>
          </a:p>
          <a:p>
            <a:r>
              <a:rPr lang="en-GB" dirty="0" smtClean="0"/>
              <a:t>A typical allocation is a round-robin scheme</a:t>
            </a:r>
          </a:p>
          <a:p>
            <a:r>
              <a:rPr lang="en-GB" dirty="0" smtClean="0"/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different parity calculations are carried out and stored in separate blocks on different disks</a:t>
            </a:r>
          </a:p>
          <a:p>
            <a:r>
              <a:rPr lang="en-US" dirty="0" smtClean="0"/>
              <a:t>Advantage is that it provides extremely high data availability</a:t>
            </a:r>
          </a:p>
          <a:p>
            <a:r>
              <a:rPr lang="en-US" dirty="0" smtClean="0"/>
              <a:t>Three disks would have to fail within the mean time to repair (MTTR) interval to cause data to be lost</a:t>
            </a:r>
          </a:p>
          <a:p>
            <a:r>
              <a:rPr lang="en-US" dirty="0" smtClean="0"/>
              <a:t>Incurs a substantial write penalty because each write affects two parity blocks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257800" y="609600"/>
            <a:ext cx="186372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304800"/>
            <a:ext cx="492443" cy="15455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000" spc="180" dirty="0" smtClean="0">
                <a:solidFill>
                  <a:schemeClr val="bg1"/>
                </a:solidFill>
                <a:latin typeface="+mn-lt"/>
              </a:rPr>
              <a:t>Raid  56</a:t>
            </a:r>
            <a:endParaRPr lang="en-US" sz="2000" spc="18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31" y="0"/>
            <a:ext cx="1800485" cy="6774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0"/>
            <a:ext cx="2778197" cy="72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b="1800"/>
              <a:stretch>
                <a:fillRect/>
              </a:stretch>
            </p:blipFill>
          </mc:Choice>
          <mc:Fallback>
            <p:blipFill>
              <a:blip r:embed="rId4"/>
              <a:srcRect b="1800"/>
              <a:stretch>
                <a:fillRect/>
              </a:stretch>
            </p:blipFill>
          </mc:Fallback>
        </mc:AlternateContent>
        <p:spPr>
          <a:xfrm>
            <a:off x="228600" y="990600"/>
            <a:ext cx="6634832" cy="4598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21336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1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b="43636"/>
              <a:stretch>
                <a:fillRect/>
              </a:stretch>
            </p:blipFill>
          </mc:Choice>
          <mc:Fallback>
            <p:blipFill>
              <a:blip r:embed="rId6"/>
              <a:srcRect b="43636"/>
              <a:stretch>
                <a:fillRect/>
              </a:stretch>
            </p:blipFill>
          </mc:Fallback>
        </mc:AlternateContent>
        <p:spPr>
          <a:xfrm>
            <a:off x="228600" y="548680"/>
            <a:ext cx="6629400" cy="2939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b="1500"/>
              <a:stretch>
                <a:fillRect/>
              </a:stretch>
            </p:blipFill>
          </mc:Choice>
          <mc:Fallback>
            <p:blipFill>
              <a:blip r:embed="rId4"/>
              <a:srcRect b="1500"/>
              <a:stretch>
                <a:fillRect/>
              </a:stretch>
            </p:blipFill>
          </mc:Fallback>
        </mc:AlternateContent>
        <p:spPr>
          <a:xfrm>
            <a:off x="228600" y="402158"/>
            <a:ext cx="6540500" cy="59071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b="43636"/>
              <a:stretch>
                <a:fillRect/>
              </a:stretch>
            </p:blipFill>
          </mc:Choice>
          <mc:Fallback>
            <p:blipFill>
              <a:blip r:embed="rId6"/>
              <a:srcRect b="43636"/>
              <a:stretch>
                <a:fillRect/>
              </a:stretch>
            </p:blipFill>
          </mc:Fallback>
        </mc:AlternateContent>
        <p:spPr>
          <a:xfrm>
            <a:off x="228600" y="116632"/>
            <a:ext cx="6553201" cy="2643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disk is a circular </a:t>
            </a:r>
            <a:r>
              <a:rPr lang="en-GB" i="1" dirty="0" smtClean="0"/>
              <a:t>platter</a:t>
            </a:r>
            <a:r>
              <a:rPr lang="en-GB" dirty="0" smtClean="0"/>
              <a:t> constructed of nonmagnetic material, called the </a:t>
            </a:r>
            <a:r>
              <a:rPr lang="en-GB" i="1" dirty="0" smtClean="0"/>
              <a:t>substrate, </a:t>
            </a:r>
            <a:r>
              <a:rPr lang="en-GB" dirty="0" smtClean="0"/>
              <a:t>coated with a magnetizable material</a:t>
            </a:r>
          </a:p>
          <a:p>
            <a:pPr lvl="1"/>
            <a:r>
              <a:rPr lang="en-GB" dirty="0" smtClean="0"/>
              <a:t>Traditionally the substrate has been an aluminium or aluminium alloy material </a:t>
            </a:r>
          </a:p>
          <a:p>
            <a:pPr lvl="1"/>
            <a:r>
              <a:rPr lang="en-GB" dirty="0" smtClean="0"/>
              <a:t>Recently glass substrates have been introduced</a:t>
            </a:r>
          </a:p>
          <a:p>
            <a:r>
              <a:rPr lang="en-GB" dirty="0" smtClean="0"/>
              <a:t>Benefits of the glass substrate:</a:t>
            </a:r>
          </a:p>
          <a:p>
            <a:pPr lvl="1"/>
            <a:r>
              <a:rPr lang="en-GB" dirty="0" smtClean="0"/>
              <a:t>Improvement in the uniformity of the magnetic film surface to increase disk reliability</a:t>
            </a:r>
          </a:p>
          <a:p>
            <a:pPr lvl="1"/>
            <a:r>
              <a:rPr lang="en-GB" dirty="0" smtClean="0"/>
              <a:t>A significant reduction in overall surface defects to help reduce read-write errors</a:t>
            </a:r>
          </a:p>
          <a:p>
            <a:pPr lvl="1"/>
            <a:r>
              <a:rPr lang="en-GB" dirty="0" smtClean="0"/>
              <a:t>Ability to support lower fly heights</a:t>
            </a:r>
          </a:p>
          <a:p>
            <a:pPr lvl="1"/>
            <a:r>
              <a:rPr lang="en-GB" dirty="0" smtClean="0"/>
              <a:t>Better stiffness to reduce disk dynamics</a:t>
            </a:r>
          </a:p>
          <a:p>
            <a:pPr lvl="1"/>
            <a:r>
              <a:rPr lang="en-GB" dirty="0" smtClean="0"/>
              <a:t>Greater ability to withstand shock and damage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4876800"/>
            <a:ext cx="6096000" cy="10668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Figure 6.10</a:t>
            </a:r>
            <a:br>
              <a:rPr lang="en-GB" dirty="0" smtClean="0"/>
            </a:br>
            <a:r>
              <a:rPr lang="en-GB" dirty="0" smtClean="0"/>
              <a:t>Flash Memory Operation</a:t>
            </a:r>
            <a:endParaRPr lang="en-GB" dirty="0"/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18182" r="8235" b="39091"/>
              <a:stretch>
                <a:fillRect/>
              </a:stretch>
            </p:blipFill>
          </mc:Choice>
          <mc:Fallback>
            <p:blipFill>
              <a:blip r:embed="rId4"/>
              <a:srcRect l="8235" t="18182" r="8235" b="39091"/>
              <a:stretch>
                <a:fillRect/>
              </a:stretch>
            </p:blipFill>
          </mc:Fallback>
        </mc:AlternateContent>
        <p:spPr>
          <a:xfrm>
            <a:off x="0" y="0"/>
            <a:ext cx="6830117" cy="4521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39000" y="914400"/>
            <a:ext cx="1171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Flash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048000"/>
            <a:ext cx="1777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State Drive (SSD)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762000" y="1371600"/>
          <a:ext cx="75565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191157" cy="833718"/>
          </a:xfrm>
        </p:spPr>
        <p:txBody>
          <a:bodyPr>
            <a:normAutofit/>
          </a:bodyPr>
          <a:lstStyle/>
          <a:p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143000"/>
            <a:ext cx="6191157" cy="3429000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 smtClean="0"/>
              <a:t>SSDs have the following advantages over HDDs:</a:t>
            </a:r>
            <a:endParaRPr lang="en-GB" dirty="0" smtClean="0"/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High-performance input/output operations per second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Durability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Longer 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Lower access times and latency rates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38200" y="4648200"/>
            <a:ext cx="707136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7620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28600" y="4572000"/>
            <a:ext cx="337066" cy="11919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8518" y="2133600"/>
            <a:ext cx="3657600" cy="4190999"/>
          </a:xfrm>
        </p:spPr>
        <p:txBody>
          <a:bodyPr>
            <a:normAutofit/>
          </a:bodyPr>
          <a:lstStyle/>
          <a:p>
            <a:r>
              <a:rPr lang="en-GB" dirty="0" smtClean="0"/>
              <a:t>SDD performance has a tendency to slow down as the device is used</a:t>
            </a:r>
          </a:p>
          <a:p>
            <a:pPr lvl="1"/>
            <a:r>
              <a:rPr lang="en-GB" dirty="0" smtClean="0"/>
              <a:t>The entire block must be read from the flash memory and placed in a RAM buffer</a:t>
            </a:r>
          </a:p>
          <a:p>
            <a:pPr lvl="1"/>
            <a:r>
              <a:rPr lang="en-GB" dirty="0" smtClean="0"/>
              <a:t>Before the block can be written back to flash memory, the entire block of flash memory must be erased</a:t>
            </a:r>
          </a:p>
          <a:p>
            <a:pPr lvl="1"/>
            <a:r>
              <a:rPr lang="en-GB" dirty="0" smtClean="0"/>
              <a:t>The entire block from the buffer is now written back to the flash memory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99878" y="1985962"/>
            <a:ext cx="3753522" cy="4567237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Flash memory becomes unusable after a certain number of writes</a:t>
            </a:r>
          </a:p>
          <a:p>
            <a:pPr lvl="1"/>
            <a:r>
              <a:rPr lang="en-US" sz="1946" dirty="0" smtClean="0"/>
              <a:t>Techniques for prolonging life: </a:t>
            </a:r>
          </a:p>
          <a:p>
            <a:pPr lvl="2"/>
            <a:r>
              <a:rPr lang="en-US" sz="1730" dirty="0" smtClean="0"/>
              <a:t>Front-ending the flash with a cache to delay and group write operations</a:t>
            </a:r>
          </a:p>
          <a:p>
            <a:pPr lvl="2"/>
            <a:r>
              <a:rPr lang="en-US" sz="1730" dirty="0" smtClean="0"/>
              <a:t>Using wear-leveling algorithms that evenly distribute writes across block of cells</a:t>
            </a:r>
          </a:p>
          <a:p>
            <a:pPr lvl="2"/>
            <a:r>
              <a:rPr lang="en-US" sz="1730" dirty="0" smtClean="0"/>
              <a:t>Bad-block management techniques</a:t>
            </a:r>
          </a:p>
          <a:p>
            <a:pPr lvl="1"/>
            <a:r>
              <a:rPr lang="en-US" sz="1946" dirty="0" smtClean="0"/>
              <a:t>Most flash devices estimate their own remaining lifetimes so systems can anticipate failure and take preemptive action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9906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  <a:latin typeface="+mn-lt"/>
              </a:rPr>
              <a:t>There are two practical issues peculiar to SSDs that are not faced by HDDs: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0"/>
            <a:ext cx="728189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9230" y="1524000"/>
            <a:ext cx="163884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 6 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Optical 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Disk 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Products </a:t>
            </a:r>
            <a:endParaRPr lang="en-US" sz="2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Disk Read-Only Memory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(CD-ROM)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556313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Audio CD and the CD-ROM share a similar technology</a:t>
            </a:r>
          </a:p>
          <a:p>
            <a:pPr lvl="1"/>
            <a:r>
              <a:rPr lang="en-US" dirty="0" smtClean="0"/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dirty="0" smtClean="0"/>
              <a:t>Production:</a:t>
            </a:r>
          </a:p>
          <a:p>
            <a:pPr lvl="1"/>
            <a:r>
              <a:rPr lang="en-US" dirty="0" smtClean="0"/>
              <a:t>The disk is formed from a resin such as polycarbonate</a:t>
            </a:r>
          </a:p>
          <a:p>
            <a:pPr lvl="1"/>
            <a:r>
              <a:rPr lang="en-US" dirty="0" smtClean="0"/>
              <a:t>Digitally recorded information is imprinted as a series of microscopic pits on the surface of the polycarbonate</a:t>
            </a:r>
          </a:p>
          <a:p>
            <a:pPr lvl="2"/>
            <a:r>
              <a:rPr lang="en-US" dirty="0" smtClean="0"/>
              <a:t>This is done with a finely focused, high intensity laser to create a master disk</a:t>
            </a:r>
          </a:p>
          <a:p>
            <a:pPr lvl="1"/>
            <a:r>
              <a:rPr lang="en-US" dirty="0" smtClean="0"/>
              <a:t>The master is used, in turn, to make a die to stamp out copies onto polycarbonate</a:t>
            </a:r>
          </a:p>
          <a:p>
            <a:pPr lvl="1"/>
            <a:r>
              <a:rPr lang="en-US" dirty="0" smtClean="0"/>
              <a:t>The pitted surface is then coated with a highly reflective surface, usually  aluminum or gold</a:t>
            </a:r>
          </a:p>
          <a:p>
            <a:pPr lvl="1"/>
            <a:r>
              <a:rPr lang="en-US" dirty="0" smtClean="0"/>
              <a:t>This shiny surface is protected against dust and scratches by a top                      coat of clear acrylic</a:t>
            </a:r>
          </a:p>
          <a:p>
            <a:pPr lvl="1"/>
            <a:r>
              <a:rPr lang="en-US" dirty="0" smtClean="0"/>
              <a:t>Finally a label can be silkscreened onto the acrylic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213" y="990600"/>
            <a:ext cx="2269787" cy="1600200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disk drive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98518" y="1985962"/>
            <a:ext cx="3657600" cy="4414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Write-once read-many</a:t>
            </a:r>
          </a:p>
          <a:p>
            <a:r>
              <a:rPr lang="en-US" dirty="0" smtClean="0"/>
              <a:t>Accommodates applications in which only one or a small number of copies of a set of data is needed</a:t>
            </a:r>
          </a:p>
          <a:p>
            <a:r>
              <a:rPr lang="en-US" dirty="0" smtClean="0"/>
              <a:t>Disk is prepared in such a way that it can be subsequently written once with a laser beam of modest-intensity</a:t>
            </a:r>
          </a:p>
          <a:p>
            <a:r>
              <a:rPr lang="en-US" dirty="0" smtClean="0"/>
              <a:t>Medium includes a dye layer which is used to change reflectivity and is activated by a high-intensity laser</a:t>
            </a:r>
          </a:p>
          <a:p>
            <a:r>
              <a:rPr lang="en-US" dirty="0" smtClean="0"/>
              <a:t>Provides a permanent record of large volumes of user data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99878" y="1985962"/>
            <a:ext cx="3829722" cy="48720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00" dirty="0" smtClean="0"/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00" dirty="0" smtClean="0"/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Amorphous state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Molecules 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Crystalline state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Has 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79" dirty="0" smtClean="0"/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79" dirty="0" smtClean="0"/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79" dirty="0" smtClean="0"/>
              <a:t>Advantage is that it can be rewritten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71600"/>
            <a:ext cx="3255264" cy="190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(DVD)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7273" r="8235" b="17273"/>
              <a:stretch>
                <a:fillRect/>
              </a:stretch>
            </p:blipFill>
          </mc:Choice>
          <mc:Fallback>
            <p:blipFill>
              <a:blip r:embed="rId4"/>
              <a:srcRect l="2353" t="7273" r="8235" b="17273"/>
              <a:stretch>
                <a:fillRect/>
              </a:stretch>
            </p:blipFill>
          </mc:Fallback>
        </mc:AlternateContent>
        <p:spPr>
          <a:xfrm>
            <a:off x="3505200" y="304800"/>
            <a:ext cx="5791180" cy="632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62400"/>
            <a:ext cx="1834444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4706" r="4545" b="5882"/>
              <a:stretch>
                <a:fillRect/>
              </a:stretch>
            </p:blipFill>
          </mc:Choice>
          <mc:Fallback>
            <p:blipFill>
              <a:blip r:embed="rId4"/>
              <a:srcRect l="3636" t="4706" r="4545" b="5882"/>
              <a:stretch>
                <a:fillRect/>
              </a:stretch>
            </p:blipFill>
          </mc:Fallback>
        </mc:AlternateContent>
        <p:spPr>
          <a:xfrm>
            <a:off x="0" y="-22583"/>
            <a:ext cx="9144000" cy="688058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029200" y="304800"/>
            <a:ext cx="361632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Tape systems use the same reading and recording techniques as disk systems</a:t>
            </a:r>
          </a:p>
          <a:p>
            <a:r>
              <a:rPr lang="en-GB" dirty="0" smtClean="0"/>
              <a:t>Medium is flexible polyester tape coated with magnetizable material</a:t>
            </a:r>
          </a:p>
          <a:p>
            <a:r>
              <a:rPr lang="en-GB" dirty="0" smtClean="0"/>
              <a:t>Coating may consist of particles of pure metal in special binders or vapor-plated metal films</a:t>
            </a:r>
          </a:p>
          <a:p>
            <a:r>
              <a:rPr lang="en-GB" dirty="0" smtClean="0"/>
              <a:t>Data on the tape are structured as a number of  parallel tracks running lengthwise</a:t>
            </a:r>
          </a:p>
          <a:p>
            <a:r>
              <a:rPr lang="en-GB" dirty="0" smtClean="0"/>
              <a:t>Serial recording</a:t>
            </a:r>
          </a:p>
          <a:p>
            <a:pPr lvl="1"/>
            <a:r>
              <a:rPr lang="en-GB" dirty="0" smtClean="0"/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Data are read and written in contiguous blocks called </a:t>
            </a:r>
            <a:r>
              <a:rPr lang="en-GB" sz="2000" i="1" dirty="0" smtClean="0"/>
              <a:t>physical records</a:t>
            </a:r>
            <a:endParaRPr lang="en-GB" sz="2000" dirty="0" smtClean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Blocks on the tape are separated by gaps referred to as </a:t>
            </a:r>
            <a:r>
              <a:rPr lang="en-GB" sz="2000" i="1" dirty="0" smtClean="0"/>
              <a:t>inter-record gaps</a:t>
            </a:r>
            <a:endParaRPr lang="en-GB" sz="2000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1818" r="8235" b="12727"/>
              <a:stretch>
                <a:fillRect/>
              </a:stretch>
            </p:blipFill>
          </mc:Choice>
          <mc:Fallback>
            <p:blipFill>
              <a:blip r:embed="rId4"/>
              <a:srcRect l="12941" t="11818" r="8235" b="12727"/>
              <a:stretch>
                <a:fillRect/>
              </a:stretch>
            </p:blipFill>
          </mc:Fallback>
        </mc:AlternateContent>
        <p:spPr>
          <a:xfrm>
            <a:off x="3564019" y="0"/>
            <a:ext cx="5579981" cy="6912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733800"/>
            <a:ext cx="1919908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 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LTO 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091" t="-4390" r="6545" b="-2195"/>
              <a:stretch>
                <a:fillRect/>
              </a:stretch>
            </p:blipFill>
          </mc:Choice>
          <mc:Fallback>
            <p:blipFill>
              <a:blip r:embed="rId4"/>
              <a:srcRect l="-1091" t="-4390" r="6545" b="-2195"/>
              <a:stretch>
                <a:fillRect/>
              </a:stretch>
            </p:blipFill>
          </mc:Fallback>
        </mc:AlternateContent>
        <p:spPr>
          <a:xfrm>
            <a:off x="0" y="1905000"/>
            <a:ext cx="9144000" cy="512278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Magnetic disk</a:t>
            </a:r>
          </a:p>
          <a:p>
            <a:pPr lvl="1"/>
            <a:r>
              <a:rPr lang="en-US" dirty="0" smtClean="0"/>
              <a:t>Magnetic read and write mechanisms</a:t>
            </a:r>
          </a:p>
          <a:p>
            <a:pPr lvl="1"/>
            <a:r>
              <a:rPr lang="en-US" dirty="0" smtClean="0"/>
              <a:t>Data organization and formatting</a:t>
            </a:r>
          </a:p>
          <a:p>
            <a:pPr lvl="1"/>
            <a:r>
              <a:rPr lang="en-US" dirty="0" smtClean="0"/>
              <a:t>Physical characteristics</a:t>
            </a:r>
          </a:p>
          <a:p>
            <a:pPr lvl="1"/>
            <a:r>
              <a:rPr lang="en-US" dirty="0" smtClean="0"/>
              <a:t>Disk performance parameters</a:t>
            </a:r>
          </a:p>
          <a:p>
            <a:r>
              <a:rPr lang="en-US" dirty="0" smtClean="0"/>
              <a:t>Solid state drives</a:t>
            </a:r>
          </a:p>
          <a:p>
            <a:pPr lvl="1"/>
            <a:r>
              <a:rPr lang="en-US" dirty="0" smtClean="0"/>
              <a:t>Flash  memory </a:t>
            </a:r>
          </a:p>
          <a:p>
            <a:pPr lvl="1"/>
            <a:r>
              <a:rPr lang="en-US" dirty="0" smtClean="0"/>
              <a:t>SSD compared to HDD</a:t>
            </a:r>
          </a:p>
          <a:p>
            <a:pPr lvl="1"/>
            <a:r>
              <a:rPr lang="en-US" dirty="0" smtClean="0"/>
              <a:t>SSD organization</a:t>
            </a:r>
          </a:p>
          <a:p>
            <a:pPr lvl="1"/>
            <a:r>
              <a:rPr lang="en-US" dirty="0" smtClean="0"/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Magnetic tape</a:t>
            </a:r>
            <a:endParaRPr lang="en-US" sz="1765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/>
              <a:t>RAID</a:t>
            </a:r>
          </a:p>
          <a:p>
            <a:pPr lvl="1"/>
            <a:r>
              <a:rPr lang="en-US" sz="1765" dirty="0" smtClean="0"/>
              <a:t>RAID level 0</a:t>
            </a:r>
          </a:p>
          <a:p>
            <a:pPr lvl="1"/>
            <a:r>
              <a:rPr lang="en-US" sz="1765" dirty="0" smtClean="0"/>
              <a:t>RAID level 1</a:t>
            </a:r>
          </a:p>
          <a:p>
            <a:pPr lvl="1"/>
            <a:r>
              <a:rPr lang="en-US" sz="1765" dirty="0" smtClean="0"/>
              <a:t>RAID level 2</a:t>
            </a:r>
          </a:p>
          <a:p>
            <a:pPr lvl="1"/>
            <a:r>
              <a:rPr lang="en-US" sz="1765" dirty="0" smtClean="0"/>
              <a:t>RAID level 3</a:t>
            </a:r>
          </a:p>
          <a:p>
            <a:pPr lvl="1"/>
            <a:r>
              <a:rPr lang="en-US" sz="1765" dirty="0" smtClean="0"/>
              <a:t>RAID level 4</a:t>
            </a:r>
          </a:p>
          <a:p>
            <a:pPr lvl="1"/>
            <a:r>
              <a:rPr lang="en-US" sz="1765" dirty="0" smtClean="0"/>
              <a:t>RAID level 5</a:t>
            </a:r>
          </a:p>
          <a:p>
            <a:pPr lvl="1"/>
            <a:r>
              <a:rPr lang="en-US" sz="1765" dirty="0" smtClean="0"/>
              <a:t>RAID level 6</a:t>
            </a:r>
          </a:p>
          <a:p>
            <a:r>
              <a:rPr lang="en-US" sz="1765" dirty="0" smtClean="0"/>
              <a:t>Optical memory</a:t>
            </a:r>
          </a:p>
          <a:p>
            <a:pPr lvl="1"/>
            <a:r>
              <a:rPr lang="en-US" sz="1765" dirty="0" smtClean="0"/>
              <a:t>Compact disk</a:t>
            </a:r>
          </a:p>
          <a:p>
            <a:pPr lvl="1"/>
            <a:r>
              <a:rPr lang="en-US" sz="1765" dirty="0" smtClean="0"/>
              <a:t>Digital versatile disk</a:t>
            </a:r>
          </a:p>
          <a:p>
            <a:pPr lvl="1"/>
            <a:r>
              <a:rPr lang="en-US" sz="1765" dirty="0" smtClean="0"/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2667000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1" y="0"/>
            <a:ext cx="7092771" cy="6906323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727" t="29412" r="10909" b="10588"/>
              <a:stretch>
                <a:fillRect/>
              </a:stretch>
            </p:blipFill>
          </mc:Choice>
          <mc:Fallback>
            <p:blipFill>
              <a:blip r:embed="rId4"/>
              <a:srcRect l="2727" t="29412" r="10909" b="10588"/>
              <a:stretch>
                <a:fillRect/>
              </a:stretch>
            </p:blipFill>
          </mc:Fallback>
        </mc:AlternateContent>
        <p:spPr>
          <a:xfrm>
            <a:off x="0" y="1676400"/>
            <a:ext cx="9243645" cy="4962414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000" t="-4260" r="9000"/>
              <a:stretch>
                <a:fillRect/>
              </a:stretch>
            </p:blipFill>
          </mc:Choice>
          <mc:Fallback>
            <p:blipFill>
              <a:blip r:embed="rId4"/>
              <a:srcRect l="9000" t="-4260" r="9000"/>
              <a:stretch>
                <a:fillRect/>
              </a:stretch>
            </p:blipFill>
          </mc:Fallback>
        </mc:AlternateContent>
        <p:spPr>
          <a:xfrm>
            <a:off x="7208" y="2209800"/>
            <a:ext cx="9136792" cy="40901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6248400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Table 6.1  Physical Characteristics of Disk Systems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5878</TotalTime>
  <Words>11906</Words>
  <Application>Microsoft Office PowerPoint</Application>
  <PresentationFormat>On-screen Show (4:3)</PresentationFormat>
  <Paragraphs>1105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6</vt:lpstr>
      <vt:lpstr>Magnetic Disk</vt:lpstr>
      <vt:lpstr>Magnetic Read  and Write  Mechanisms</vt:lpstr>
      <vt:lpstr>Inductive Write/Magnetoresistive Read Head</vt:lpstr>
      <vt:lpstr>Disk  Data  Layout</vt:lpstr>
      <vt:lpstr>Disk Layout Methods Diagram</vt:lpstr>
      <vt:lpstr>Winchester Disk Format Seagate ST506</vt:lpstr>
      <vt:lpstr>Table 6.1 Physical Characteristics  of Disk Systems</vt:lpstr>
      <vt:lpstr>Characteristics</vt:lpstr>
      <vt:lpstr>Multiple  Platters</vt:lpstr>
      <vt:lpstr>PowerPoint Presentation</vt:lpstr>
      <vt:lpstr>Disk  Classification</vt:lpstr>
      <vt:lpstr>Typical Hard Disk Parameters</vt:lpstr>
      <vt:lpstr>Timing of Disk I/O Transfer</vt:lpstr>
      <vt:lpstr>Disk Performance Parameters</vt:lpstr>
      <vt:lpstr>RAID</vt:lpstr>
      <vt:lpstr>PowerPoint Presentation</vt:lpstr>
      <vt:lpstr>RAID Levels 0, 1, 2</vt:lpstr>
      <vt:lpstr>RAID  Levels 3, 4, 5, 6</vt:lpstr>
      <vt:lpstr>Data Mapping for a RAID Level 0 Array</vt:lpstr>
      <vt:lpstr>RAID  Level 0</vt:lpstr>
      <vt:lpstr>RAID  Level 1</vt:lpstr>
      <vt:lpstr>RAID Level 2</vt:lpstr>
      <vt:lpstr>RAID Level 3</vt:lpstr>
      <vt:lpstr>RAID Level 4</vt:lpstr>
      <vt:lpstr>RAID Level 5</vt:lpstr>
      <vt:lpstr>PowerPoint Presentation</vt:lpstr>
      <vt:lpstr>PowerPoint Presentation</vt:lpstr>
      <vt:lpstr>Figure 6.10 Flash Memory Operation</vt:lpstr>
      <vt:lpstr>Solid State Drive (SSD)</vt:lpstr>
      <vt:lpstr>SSD Compared to HDD</vt:lpstr>
      <vt:lpstr>SSD  Organization</vt:lpstr>
      <vt:lpstr>Practical Issues</vt:lpstr>
      <vt:lpstr>PowerPoint Presentation</vt:lpstr>
      <vt:lpstr>Compact Disk Read-Only Memory (CD-ROM)</vt:lpstr>
      <vt:lpstr>CD Operation</vt:lpstr>
      <vt:lpstr>CD-ROM Block Format</vt:lpstr>
      <vt:lpstr>PowerPoint Presentation</vt:lpstr>
      <vt:lpstr>CD Recordable    CD Rewritable  (CD-R)    (CD-RW)</vt:lpstr>
      <vt:lpstr>Digital  Versatile Disk  (DVD)</vt:lpstr>
      <vt:lpstr>PowerPoint Presentation</vt:lpstr>
      <vt:lpstr>Magnetic Tape</vt:lpstr>
      <vt:lpstr>Magnetic Tape  Features</vt:lpstr>
      <vt:lpstr>Table 6.7   LTO Tape Drives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Duc-Hau Le</cp:lastModifiedBy>
  <cp:revision>122</cp:revision>
  <dcterms:created xsi:type="dcterms:W3CDTF">2012-06-20T16:57:50Z</dcterms:created>
  <dcterms:modified xsi:type="dcterms:W3CDTF">2016-12-06T05:00:52Z</dcterms:modified>
</cp:coreProperties>
</file>