
<file path=[Content_Types].xml><?xml version="1.0" encoding="utf-8"?>
<Types xmlns="http://schemas.openxmlformats.org/package/2006/content-types">
  <Default Extension="png" ContentType="image/png"/>
  <Default Extension="bin" ContentType="application/vnd.openxmlformats-officedocument.presentationml.printerSettings"/>
  <Default Extension="pdf" ContentType="application/pdf"/>
  <Default Extension="wmf" ContentType="image/x-wmf"/>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7.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rawing1.xml" ContentType="application/vnd.ms-office.drawingml.diagramDrawing+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colors1.xml" ContentType="application/vnd.openxmlformats-officedocument.drawingml.diagramCol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quickStyle1.xml" ContentType="application/vnd.openxmlformats-officedocument.drawingml.diagramStyle+xml"/>
  <Override PartName="/ppt/diagrams/layout1.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70" r:id="rId1"/>
  </p:sldMasterIdLst>
  <p:notesMasterIdLst>
    <p:notesMasterId r:id="rId21"/>
  </p:notesMasterIdLst>
  <p:handoutMasterIdLst>
    <p:handoutMasterId r:id="rId22"/>
  </p:handoutMasterIdLst>
  <p:sldIdLst>
    <p:sldId id="313" r:id="rId2"/>
    <p:sldId id="314" r:id="rId3"/>
    <p:sldId id="259" r:id="rId4"/>
    <p:sldId id="316" r:id="rId5"/>
    <p:sldId id="317" r:id="rId6"/>
    <p:sldId id="318" r:id="rId7"/>
    <p:sldId id="319" r:id="rId8"/>
    <p:sldId id="321" r:id="rId9"/>
    <p:sldId id="322" r:id="rId10"/>
    <p:sldId id="323" r:id="rId11"/>
    <p:sldId id="324" r:id="rId12"/>
    <p:sldId id="325" r:id="rId13"/>
    <p:sldId id="326" r:id="rId14"/>
    <p:sldId id="327" r:id="rId15"/>
    <p:sldId id="328" r:id="rId16"/>
    <p:sldId id="329" r:id="rId17"/>
    <p:sldId id="320" r:id="rId18"/>
    <p:sldId id="330" r:id="rId19"/>
    <p:sldId id="315"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8781" autoAdjust="0"/>
    <p:restoredTop sz="85759" autoAdjust="0"/>
  </p:normalViewPr>
  <p:slideViewPr>
    <p:cSldViewPr>
      <p:cViewPr varScale="1">
        <p:scale>
          <a:sx n="77" d="100"/>
          <a:sy n="77" d="100"/>
        </p:scale>
        <p:origin x="-456" y="-10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2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16" Type="http://schemas.openxmlformats.org/officeDocument/2006/relationships/slide" Target="slides/slide15.xml"/><Relationship Id="rId20" Type="http://schemas.openxmlformats.org/officeDocument/2006/relationships/slide" Target="slides/slide19.xml"/><Relationship Id="rId2" Type="http://schemas.openxmlformats.org/officeDocument/2006/relationships/slide" Target="slides/slide1.xml"/><Relationship Id="rId29" Type="http://schemas.openxmlformats.org/officeDocument/2006/relationships/customXml" Target="../customXml/item2.xml"/><Relationship Id="rId1" Type="http://schemas.openxmlformats.org/officeDocument/2006/relationships/slideMaster" Target="slideMasters/slideMaster1.xml"/><Relationship Id="rId24" Type="http://schemas.openxmlformats.org/officeDocument/2006/relationships/presProps" Target="presProps.xml"/><Relationship Id="rId11" Type="http://schemas.openxmlformats.org/officeDocument/2006/relationships/slide" Target="slides/slide10.xml"/><Relationship Id="rId6" Type="http://schemas.openxmlformats.org/officeDocument/2006/relationships/slide" Target="slides/slide5.xml"/><Relationship Id="rId23" Type="http://schemas.openxmlformats.org/officeDocument/2006/relationships/printerSettings" Target="printerSettings/printerSettings1.bin"/><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9" Type="http://schemas.openxmlformats.org/officeDocument/2006/relationships/slide" Target="slides/slide8.xml"/><Relationship Id="rId27" Type="http://schemas.openxmlformats.org/officeDocument/2006/relationships/tableStyles" Target="tableStyles.xml"/><Relationship Id="rId14" Type="http://schemas.openxmlformats.org/officeDocument/2006/relationships/slide" Target="slides/slide13.xml"/><Relationship Id="rId4" Type="http://schemas.openxmlformats.org/officeDocument/2006/relationships/slide" Target="slides/slide3.xml"/><Relationship Id="rId22" Type="http://schemas.openxmlformats.org/officeDocument/2006/relationships/handoutMaster" Target="handoutMasters/handoutMaster1.xml"/><Relationship Id="rId30" Type="http://schemas.openxmlformats.org/officeDocument/2006/relationships/customXml" Target="../customXml/item3.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3" Type="http://schemas.openxmlformats.org/officeDocument/2006/relationships/slide" Target="slides/slide19.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48A5F-8F2E-854C-AFE4-8C8C91953F2A}"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286C2A99-2183-9247-8F0D-5515E65B2C72}">
      <dgm:prSet/>
      <dgm:spPr/>
      <dgm:t>
        <a:bodyPr/>
        <a:lstStyle/>
        <a:p>
          <a:pPr rtl="0"/>
          <a:r>
            <a:rPr lang="en-US" dirty="0" smtClean="0"/>
            <a:t>Not only used for representing integers but also as a concise notation for representing any sequence of binary digits</a:t>
          </a:r>
          <a:endParaRPr lang="en-US" dirty="0"/>
        </a:p>
      </dgm:t>
    </dgm:pt>
    <dgm:pt modelId="{5951A6DA-99AF-C14A-BC14-BB066AC1FDFB}" type="parTrans" cxnId="{A0387B61-44D1-574A-B80B-E0AAF6FE1F11}">
      <dgm:prSet/>
      <dgm:spPr/>
      <dgm:t>
        <a:bodyPr/>
        <a:lstStyle/>
        <a:p>
          <a:endParaRPr lang="en-US"/>
        </a:p>
      </dgm:t>
    </dgm:pt>
    <dgm:pt modelId="{51FDC2ED-856C-1E4A-8A10-0A9EBB881973}" type="sibTrans" cxnId="{A0387B61-44D1-574A-B80B-E0AAF6FE1F11}">
      <dgm:prSet/>
      <dgm:spPr/>
      <dgm:t>
        <a:bodyPr/>
        <a:lstStyle/>
        <a:p>
          <a:endParaRPr lang="en-US"/>
        </a:p>
      </dgm:t>
    </dgm:pt>
    <dgm:pt modelId="{D1064496-D9CC-E548-8CD2-477694173F8A}">
      <dgm:prSet/>
      <dgm:spPr/>
      <dgm:t>
        <a:bodyPr/>
        <a:lstStyle/>
        <a:p>
          <a:pPr rtl="0"/>
          <a:r>
            <a:rPr lang="en-US" dirty="0" smtClean="0"/>
            <a:t>Reasons for using hexadecimal notation are:</a:t>
          </a:r>
          <a:endParaRPr lang="en-US" dirty="0"/>
        </a:p>
      </dgm:t>
    </dgm:pt>
    <dgm:pt modelId="{4B8820EF-8F1B-114E-A4A6-D0FDD23F8D8F}" type="parTrans" cxnId="{5636A36B-9208-8046-9F8E-911DF97EF634}">
      <dgm:prSet/>
      <dgm:spPr/>
      <dgm:t>
        <a:bodyPr/>
        <a:lstStyle/>
        <a:p>
          <a:endParaRPr lang="en-US"/>
        </a:p>
      </dgm:t>
    </dgm:pt>
    <dgm:pt modelId="{7DB4B415-7AEC-B044-A5EE-6071A79B8090}" type="sibTrans" cxnId="{5636A36B-9208-8046-9F8E-911DF97EF634}">
      <dgm:prSet/>
      <dgm:spPr/>
      <dgm:t>
        <a:bodyPr/>
        <a:lstStyle/>
        <a:p>
          <a:endParaRPr lang="en-US"/>
        </a:p>
      </dgm:t>
    </dgm:pt>
    <dgm:pt modelId="{BE4F66D8-4FE5-974B-9B7C-5CC6D751E268}">
      <dgm:prSet/>
      <dgm:spPr/>
      <dgm:t>
        <a:bodyPr/>
        <a:lstStyle/>
        <a:p>
          <a:pPr rtl="0"/>
          <a:r>
            <a:rPr lang="en-US" dirty="0" smtClean="0"/>
            <a:t>It is more compact than binary notation</a:t>
          </a:r>
          <a:endParaRPr lang="en-US" dirty="0"/>
        </a:p>
      </dgm:t>
    </dgm:pt>
    <dgm:pt modelId="{17D17644-89D1-3641-BC49-99B7C4F47C40}" type="parTrans" cxnId="{3DECA9F2-5913-714E-B31E-4064B2B97F81}">
      <dgm:prSet/>
      <dgm:spPr/>
      <dgm:t>
        <a:bodyPr/>
        <a:lstStyle/>
        <a:p>
          <a:endParaRPr lang="en-US" dirty="0"/>
        </a:p>
      </dgm:t>
    </dgm:pt>
    <dgm:pt modelId="{B6B6EC4B-4F1E-6243-A6FA-02A438786558}" type="sibTrans" cxnId="{3DECA9F2-5913-714E-B31E-4064B2B97F81}">
      <dgm:prSet/>
      <dgm:spPr/>
      <dgm:t>
        <a:bodyPr/>
        <a:lstStyle/>
        <a:p>
          <a:endParaRPr lang="en-US"/>
        </a:p>
      </dgm:t>
    </dgm:pt>
    <dgm:pt modelId="{0E209786-87AF-6E48-9B07-6D38543ED4A1}">
      <dgm:prSet/>
      <dgm:spPr/>
      <dgm:t>
        <a:bodyPr/>
        <a:lstStyle/>
        <a:p>
          <a:pPr rtl="0"/>
          <a:r>
            <a:rPr lang="en-US" dirty="0" smtClean="0"/>
            <a:t>In most computers, binary data occupy some multiple of 4 bits, and hence some multiple of a single hexadecimal digit</a:t>
          </a:r>
          <a:endParaRPr lang="en-US" dirty="0"/>
        </a:p>
      </dgm:t>
    </dgm:pt>
    <dgm:pt modelId="{872AA1E8-F3BF-2340-AB7B-7A8B6AC2740F}" type="parTrans" cxnId="{E330A9DA-65C5-934B-A15B-FF6E396DFCFF}">
      <dgm:prSet/>
      <dgm:spPr/>
      <dgm:t>
        <a:bodyPr/>
        <a:lstStyle/>
        <a:p>
          <a:endParaRPr lang="en-US" dirty="0"/>
        </a:p>
      </dgm:t>
    </dgm:pt>
    <dgm:pt modelId="{326BCE05-F9D6-8E40-81CA-C7EFCE74AC98}" type="sibTrans" cxnId="{E330A9DA-65C5-934B-A15B-FF6E396DFCFF}">
      <dgm:prSet/>
      <dgm:spPr/>
      <dgm:t>
        <a:bodyPr/>
        <a:lstStyle/>
        <a:p>
          <a:endParaRPr lang="en-US"/>
        </a:p>
      </dgm:t>
    </dgm:pt>
    <dgm:pt modelId="{7FA1CFBF-46BB-4447-BB6F-B2F6FDC5D6B4}">
      <dgm:prSet/>
      <dgm:spPr/>
      <dgm:t>
        <a:bodyPr/>
        <a:lstStyle/>
        <a:p>
          <a:pPr rtl="0"/>
          <a:r>
            <a:rPr lang="en-US" dirty="0" smtClean="0"/>
            <a:t>It is extremely easy to convert between binary and hexadecimal notation</a:t>
          </a:r>
          <a:endParaRPr lang="en-US" dirty="0"/>
        </a:p>
      </dgm:t>
    </dgm:pt>
    <dgm:pt modelId="{97BEB6BC-F1A5-4449-87D4-421D4D52B5C3}" type="parTrans" cxnId="{DFDF6B0C-9838-964A-A653-58AD6DEC5AF1}">
      <dgm:prSet/>
      <dgm:spPr/>
      <dgm:t>
        <a:bodyPr/>
        <a:lstStyle/>
        <a:p>
          <a:endParaRPr lang="en-US" dirty="0"/>
        </a:p>
      </dgm:t>
    </dgm:pt>
    <dgm:pt modelId="{BB3C020D-F860-C34F-9305-FA3C304546CA}" type="sibTrans" cxnId="{DFDF6B0C-9838-964A-A653-58AD6DEC5AF1}">
      <dgm:prSet/>
      <dgm:spPr/>
      <dgm:t>
        <a:bodyPr/>
        <a:lstStyle/>
        <a:p>
          <a:endParaRPr lang="en-US"/>
        </a:p>
      </dgm:t>
    </dgm:pt>
    <dgm:pt modelId="{16BA9AE2-EF78-CB42-A23C-E8BE3D56196C}" type="pres">
      <dgm:prSet presAssocID="{96B48A5F-8F2E-854C-AFE4-8C8C91953F2A}" presName="hierChild1" presStyleCnt="0">
        <dgm:presLayoutVars>
          <dgm:chPref val="1"/>
          <dgm:dir/>
          <dgm:animOne val="branch"/>
          <dgm:animLvl val="lvl"/>
          <dgm:resizeHandles/>
        </dgm:presLayoutVars>
      </dgm:prSet>
      <dgm:spPr/>
    </dgm:pt>
    <dgm:pt modelId="{1B1804AE-AB30-F044-B3F1-9B0C82976E25}" type="pres">
      <dgm:prSet presAssocID="{286C2A99-2183-9247-8F0D-5515E65B2C72}" presName="hierRoot1" presStyleCnt="0"/>
      <dgm:spPr/>
    </dgm:pt>
    <dgm:pt modelId="{A7F60236-6874-B34A-8F60-917566300BBA}" type="pres">
      <dgm:prSet presAssocID="{286C2A99-2183-9247-8F0D-5515E65B2C72}" presName="composite" presStyleCnt="0"/>
      <dgm:spPr/>
    </dgm:pt>
    <dgm:pt modelId="{B3A8E406-B174-824F-8B27-21E97F827568}" type="pres">
      <dgm:prSet presAssocID="{286C2A99-2183-9247-8F0D-5515E65B2C72}" presName="background" presStyleLbl="node0" presStyleIdx="0" presStyleCnt="2"/>
      <dgm:spPr/>
    </dgm:pt>
    <dgm:pt modelId="{1D84E48B-B187-2C44-A266-2E665C4DA52A}" type="pres">
      <dgm:prSet presAssocID="{286C2A99-2183-9247-8F0D-5515E65B2C72}" presName="text" presStyleLbl="fgAcc0" presStyleIdx="0" presStyleCnt="2" custLinFactNeighborX="-4646" custLinFactNeighborY="-30484">
        <dgm:presLayoutVars>
          <dgm:chPref val="3"/>
        </dgm:presLayoutVars>
      </dgm:prSet>
      <dgm:spPr/>
    </dgm:pt>
    <dgm:pt modelId="{0AD1C674-2A5F-FA4F-AF94-A37B3A280A9C}" type="pres">
      <dgm:prSet presAssocID="{286C2A99-2183-9247-8F0D-5515E65B2C72}" presName="hierChild2" presStyleCnt="0"/>
      <dgm:spPr/>
    </dgm:pt>
    <dgm:pt modelId="{5C8F3D71-A247-F142-A9AB-D8D7010AB32D}" type="pres">
      <dgm:prSet presAssocID="{D1064496-D9CC-E548-8CD2-477694173F8A}" presName="hierRoot1" presStyleCnt="0"/>
      <dgm:spPr/>
    </dgm:pt>
    <dgm:pt modelId="{BD451146-8366-A840-8AFD-B1C03FF2294C}" type="pres">
      <dgm:prSet presAssocID="{D1064496-D9CC-E548-8CD2-477694173F8A}" presName="composite" presStyleCnt="0"/>
      <dgm:spPr/>
    </dgm:pt>
    <dgm:pt modelId="{DC093A72-9023-1941-A02C-4E8954FF02D9}" type="pres">
      <dgm:prSet presAssocID="{D1064496-D9CC-E548-8CD2-477694173F8A}" presName="background" presStyleLbl="node0" presStyleIdx="1" presStyleCnt="2"/>
      <dgm:spPr/>
    </dgm:pt>
    <dgm:pt modelId="{D862E485-7B17-0D49-9472-B6A2763C74E9}" type="pres">
      <dgm:prSet presAssocID="{D1064496-D9CC-E548-8CD2-477694173F8A}" presName="text" presStyleLbl="fgAcc0" presStyleIdx="1" presStyleCnt="2">
        <dgm:presLayoutVars>
          <dgm:chPref val="3"/>
        </dgm:presLayoutVars>
      </dgm:prSet>
      <dgm:spPr/>
    </dgm:pt>
    <dgm:pt modelId="{26041FA2-076D-BC4A-81AA-243B6CA7DADA}" type="pres">
      <dgm:prSet presAssocID="{D1064496-D9CC-E548-8CD2-477694173F8A}" presName="hierChild2" presStyleCnt="0"/>
      <dgm:spPr/>
    </dgm:pt>
    <dgm:pt modelId="{5BE66221-C073-364A-A516-B91CD1FF47AD}" type="pres">
      <dgm:prSet presAssocID="{17D17644-89D1-3641-BC49-99B7C4F47C40}" presName="Name10" presStyleLbl="parChTrans1D2" presStyleIdx="0" presStyleCnt="3"/>
      <dgm:spPr/>
    </dgm:pt>
    <dgm:pt modelId="{6EE4146B-22DA-D248-9CE7-7EB6D7A373D2}" type="pres">
      <dgm:prSet presAssocID="{BE4F66D8-4FE5-974B-9B7C-5CC6D751E268}" presName="hierRoot2" presStyleCnt="0"/>
      <dgm:spPr/>
    </dgm:pt>
    <dgm:pt modelId="{F6FE0A11-69E2-EB46-BF3F-26D060AF4D12}" type="pres">
      <dgm:prSet presAssocID="{BE4F66D8-4FE5-974B-9B7C-5CC6D751E268}" presName="composite2" presStyleCnt="0"/>
      <dgm:spPr/>
    </dgm:pt>
    <dgm:pt modelId="{FBD54A9A-2BFC-5442-8D3F-011B4E85D950}" type="pres">
      <dgm:prSet presAssocID="{BE4F66D8-4FE5-974B-9B7C-5CC6D751E268}" presName="background2" presStyleLbl="node2" presStyleIdx="0" presStyleCnt="3"/>
      <dgm:spPr/>
    </dgm:pt>
    <dgm:pt modelId="{546206ED-D55F-D947-9F3B-7C80570FC408}" type="pres">
      <dgm:prSet presAssocID="{BE4F66D8-4FE5-974B-9B7C-5CC6D751E268}" presName="text2" presStyleLbl="fgAcc2" presStyleIdx="0" presStyleCnt="3">
        <dgm:presLayoutVars>
          <dgm:chPref val="3"/>
        </dgm:presLayoutVars>
      </dgm:prSet>
      <dgm:spPr/>
    </dgm:pt>
    <dgm:pt modelId="{AD21835B-1FF6-3148-A98F-688F84552229}" type="pres">
      <dgm:prSet presAssocID="{BE4F66D8-4FE5-974B-9B7C-5CC6D751E268}" presName="hierChild3" presStyleCnt="0"/>
      <dgm:spPr/>
    </dgm:pt>
    <dgm:pt modelId="{FACD0070-B33B-C149-944D-16CA2BF6301D}" type="pres">
      <dgm:prSet presAssocID="{872AA1E8-F3BF-2340-AB7B-7A8B6AC2740F}" presName="Name10" presStyleLbl="parChTrans1D2" presStyleIdx="1" presStyleCnt="3"/>
      <dgm:spPr/>
    </dgm:pt>
    <dgm:pt modelId="{3CD6EE8D-C86A-0B4B-AC4C-143439782C4B}" type="pres">
      <dgm:prSet presAssocID="{0E209786-87AF-6E48-9B07-6D38543ED4A1}" presName="hierRoot2" presStyleCnt="0"/>
      <dgm:spPr/>
    </dgm:pt>
    <dgm:pt modelId="{2DBE5E65-79A7-D844-B4DD-8056702D1FA5}" type="pres">
      <dgm:prSet presAssocID="{0E209786-87AF-6E48-9B07-6D38543ED4A1}" presName="composite2" presStyleCnt="0"/>
      <dgm:spPr/>
    </dgm:pt>
    <dgm:pt modelId="{B3F42B07-3F2B-8F4F-B03D-5CB1B1E1A98D}" type="pres">
      <dgm:prSet presAssocID="{0E209786-87AF-6E48-9B07-6D38543ED4A1}" presName="background2" presStyleLbl="node2" presStyleIdx="1" presStyleCnt="3"/>
      <dgm:spPr/>
    </dgm:pt>
    <dgm:pt modelId="{1E1DB3F8-33D7-4542-8625-4F033D926142}" type="pres">
      <dgm:prSet presAssocID="{0E209786-87AF-6E48-9B07-6D38543ED4A1}" presName="text2" presStyleLbl="fgAcc2" presStyleIdx="1" presStyleCnt="3">
        <dgm:presLayoutVars>
          <dgm:chPref val="3"/>
        </dgm:presLayoutVars>
      </dgm:prSet>
      <dgm:spPr/>
    </dgm:pt>
    <dgm:pt modelId="{B7BCEDC2-6E54-1749-B22F-797BDE687598}" type="pres">
      <dgm:prSet presAssocID="{0E209786-87AF-6E48-9B07-6D38543ED4A1}" presName="hierChild3" presStyleCnt="0"/>
      <dgm:spPr/>
    </dgm:pt>
    <dgm:pt modelId="{882DE9B9-B8BF-5448-90F0-9928C5A8ED3E}" type="pres">
      <dgm:prSet presAssocID="{97BEB6BC-F1A5-4449-87D4-421D4D52B5C3}" presName="Name10" presStyleLbl="parChTrans1D2" presStyleIdx="2" presStyleCnt="3"/>
      <dgm:spPr/>
    </dgm:pt>
    <dgm:pt modelId="{9E018986-7A6B-0A42-B041-17142971E42E}" type="pres">
      <dgm:prSet presAssocID="{7FA1CFBF-46BB-4447-BB6F-B2F6FDC5D6B4}" presName="hierRoot2" presStyleCnt="0"/>
      <dgm:spPr/>
    </dgm:pt>
    <dgm:pt modelId="{7A747BCD-29B7-194C-BEAF-8D408B8EB603}" type="pres">
      <dgm:prSet presAssocID="{7FA1CFBF-46BB-4447-BB6F-B2F6FDC5D6B4}" presName="composite2" presStyleCnt="0"/>
      <dgm:spPr/>
    </dgm:pt>
    <dgm:pt modelId="{41164F4A-44E0-694B-8ADA-72C8436A7DEB}" type="pres">
      <dgm:prSet presAssocID="{7FA1CFBF-46BB-4447-BB6F-B2F6FDC5D6B4}" presName="background2" presStyleLbl="node2" presStyleIdx="2" presStyleCnt="3"/>
      <dgm:spPr/>
    </dgm:pt>
    <dgm:pt modelId="{10790D25-B198-3C4B-BF8D-4B8686C25E15}" type="pres">
      <dgm:prSet presAssocID="{7FA1CFBF-46BB-4447-BB6F-B2F6FDC5D6B4}" presName="text2" presStyleLbl="fgAcc2" presStyleIdx="2" presStyleCnt="3">
        <dgm:presLayoutVars>
          <dgm:chPref val="3"/>
        </dgm:presLayoutVars>
      </dgm:prSet>
      <dgm:spPr/>
    </dgm:pt>
    <dgm:pt modelId="{C2B03972-09DE-7F4F-9A1D-4B147134EC93}" type="pres">
      <dgm:prSet presAssocID="{7FA1CFBF-46BB-4447-BB6F-B2F6FDC5D6B4}" presName="hierChild3" presStyleCnt="0"/>
      <dgm:spPr/>
    </dgm:pt>
  </dgm:ptLst>
  <dgm:cxnLst>
    <dgm:cxn modelId="{8667F9AF-E2C7-B842-82FD-05E78834D875}" type="presOf" srcId="{97BEB6BC-F1A5-4449-87D4-421D4D52B5C3}" destId="{882DE9B9-B8BF-5448-90F0-9928C5A8ED3E}" srcOrd="0" destOrd="0" presId="urn:microsoft.com/office/officeart/2005/8/layout/hierarchy1"/>
    <dgm:cxn modelId="{E330A9DA-65C5-934B-A15B-FF6E396DFCFF}" srcId="{D1064496-D9CC-E548-8CD2-477694173F8A}" destId="{0E209786-87AF-6E48-9B07-6D38543ED4A1}" srcOrd="1" destOrd="0" parTransId="{872AA1E8-F3BF-2340-AB7B-7A8B6AC2740F}" sibTransId="{326BCE05-F9D6-8E40-81CA-C7EFCE74AC98}"/>
    <dgm:cxn modelId="{68662EF4-DD33-784B-89D9-E2E8C5D87894}" type="presOf" srcId="{0E209786-87AF-6E48-9B07-6D38543ED4A1}" destId="{1E1DB3F8-33D7-4542-8625-4F033D926142}" srcOrd="0" destOrd="0" presId="urn:microsoft.com/office/officeart/2005/8/layout/hierarchy1"/>
    <dgm:cxn modelId="{A0387B61-44D1-574A-B80B-E0AAF6FE1F11}" srcId="{96B48A5F-8F2E-854C-AFE4-8C8C91953F2A}" destId="{286C2A99-2183-9247-8F0D-5515E65B2C72}" srcOrd="0" destOrd="0" parTransId="{5951A6DA-99AF-C14A-BC14-BB066AC1FDFB}" sibTransId="{51FDC2ED-856C-1E4A-8A10-0A9EBB881973}"/>
    <dgm:cxn modelId="{5636A36B-9208-8046-9F8E-911DF97EF634}" srcId="{96B48A5F-8F2E-854C-AFE4-8C8C91953F2A}" destId="{D1064496-D9CC-E548-8CD2-477694173F8A}" srcOrd="1" destOrd="0" parTransId="{4B8820EF-8F1B-114E-A4A6-D0FDD23F8D8F}" sibTransId="{7DB4B415-7AEC-B044-A5EE-6071A79B8090}"/>
    <dgm:cxn modelId="{808C6B7E-1DDE-0644-A477-982703485DAE}" type="presOf" srcId="{BE4F66D8-4FE5-974B-9B7C-5CC6D751E268}" destId="{546206ED-D55F-D947-9F3B-7C80570FC408}" srcOrd="0" destOrd="0" presId="urn:microsoft.com/office/officeart/2005/8/layout/hierarchy1"/>
    <dgm:cxn modelId="{C0423863-057D-B34C-9C15-44567CE118D8}" type="presOf" srcId="{D1064496-D9CC-E548-8CD2-477694173F8A}" destId="{D862E485-7B17-0D49-9472-B6A2763C74E9}" srcOrd="0" destOrd="0" presId="urn:microsoft.com/office/officeart/2005/8/layout/hierarchy1"/>
    <dgm:cxn modelId="{3DECA9F2-5913-714E-B31E-4064B2B97F81}" srcId="{D1064496-D9CC-E548-8CD2-477694173F8A}" destId="{BE4F66D8-4FE5-974B-9B7C-5CC6D751E268}" srcOrd="0" destOrd="0" parTransId="{17D17644-89D1-3641-BC49-99B7C4F47C40}" sibTransId="{B6B6EC4B-4F1E-6243-A6FA-02A438786558}"/>
    <dgm:cxn modelId="{A3E6BE24-888F-C04B-98B6-60A634611A74}" type="presOf" srcId="{872AA1E8-F3BF-2340-AB7B-7A8B6AC2740F}" destId="{FACD0070-B33B-C149-944D-16CA2BF6301D}" srcOrd="0" destOrd="0" presId="urn:microsoft.com/office/officeart/2005/8/layout/hierarchy1"/>
    <dgm:cxn modelId="{8CAA4CAC-AEB7-804A-AE19-0260CCC20890}" type="presOf" srcId="{17D17644-89D1-3641-BC49-99B7C4F47C40}" destId="{5BE66221-C073-364A-A516-B91CD1FF47AD}" srcOrd="0" destOrd="0" presId="urn:microsoft.com/office/officeart/2005/8/layout/hierarchy1"/>
    <dgm:cxn modelId="{E1E00C2E-D54F-B343-82C4-A6DB9720104B}" type="presOf" srcId="{7FA1CFBF-46BB-4447-BB6F-B2F6FDC5D6B4}" destId="{10790D25-B198-3C4B-BF8D-4B8686C25E15}" srcOrd="0" destOrd="0" presId="urn:microsoft.com/office/officeart/2005/8/layout/hierarchy1"/>
    <dgm:cxn modelId="{4100BB13-7A17-7643-864B-CADFD4BE2C4F}" type="presOf" srcId="{286C2A99-2183-9247-8F0D-5515E65B2C72}" destId="{1D84E48B-B187-2C44-A266-2E665C4DA52A}" srcOrd="0" destOrd="0" presId="urn:microsoft.com/office/officeart/2005/8/layout/hierarchy1"/>
    <dgm:cxn modelId="{8B64452A-A5D0-E34F-BEC4-81E3AC6DF37C}" type="presOf" srcId="{96B48A5F-8F2E-854C-AFE4-8C8C91953F2A}" destId="{16BA9AE2-EF78-CB42-A23C-E8BE3D56196C}" srcOrd="0" destOrd="0" presId="urn:microsoft.com/office/officeart/2005/8/layout/hierarchy1"/>
    <dgm:cxn modelId="{DFDF6B0C-9838-964A-A653-58AD6DEC5AF1}" srcId="{D1064496-D9CC-E548-8CD2-477694173F8A}" destId="{7FA1CFBF-46BB-4447-BB6F-B2F6FDC5D6B4}" srcOrd="2" destOrd="0" parTransId="{97BEB6BC-F1A5-4449-87D4-421D4D52B5C3}" sibTransId="{BB3C020D-F860-C34F-9305-FA3C304546CA}"/>
    <dgm:cxn modelId="{68C3FDE1-0CF8-584C-B8DE-46D7D3526281}" type="presParOf" srcId="{16BA9AE2-EF78-CB42-A23C-E8BE3D56196C}" destId="{1B1804AE-AB30-F044-B3F1-9B0C82976E25}" srcOrd="0" destOrd="0" presId="urn:microsoft.com/office/officeart/2005/8/layout/hierarchy1"/>
    <dgm:cxn modelId="{BC09FF68-A47C-7A4A-ADE0-50A2E2A4F5CC}" type="presParOf" srcId="{1B1804AE-AB30-F044-B3F1-9B0C82976E25}" destId="{A7F60236-6874-B34A-8F60-917566300BBA}" srcOrd="0" destOrd="0" presId="urn:microsoft.com/office/officeart/2005/8/layout/hierarchy1"/>
    <dgm:cxn modelId="{53CF6FE6-ED43-2F41-AB90-F5B0DE28C6B3}" type="presParOf" srcId="{A7F60236-6874-B34A-8F60-917566300BBA}" destId="{B3A8E406-B174-824F-8B27-21E97F827568}" srcOrd="0" destOrd="0" presId="urn:microsoft.com/office/officeart/2005/8/layout/hierarchy1"/>
    <dgm:cxn modelId="{36471FC1-F4CE-5447-A3C8-9564804B6F0E}" type="presParOf" srcId="{A7F60236-6874-B34A-8F60-917566300BBA}" destId="{1D84E48B-B187-2C44-A266-2E665C4DA52A}" srcOrd="1" destOrd="0" presId="urn:microsoft.com/office/officeart/2005/8/layout/hierarchy1"/>
    <dgm:cxn modelId="{DC801340-FBDA-A64C-80F6-AB4EC672500A}" type="presParOf" srcId="{1B1804AE-AB30-F044-B3F1-9B0C82976E25}" destId="{0AD1C674-2A5F-FA4F-AF94-A37B3A280A9C}" srcOrd="1" destOrd="0" presId="urn:microsoft.com/office/officeart/2005/8/layout/hierarchy1"/>
    <dgm:cxn modelId="{6D57EB5C-F794-1F41-8AE6-2A3530A919AC}" type="presParOf" srcId="{16BA9AE2-EF78-CB42-A23C-E8BE3D56196C}" destId="{5C8F3D71-A247-F142-A9AB-D8D7010AB32D}" srcOrd="1" destOrd="0" presId="urn:microsoft.com/office/officeart/2005/8/layout/hierarchy1"/>
    <dgm:cxn modelId="{BBD24C47-3AC0-7549-994E-E52258046136}" type="presParOf" srcId="{5C8F3D71-A247-F142-A9AB-D8D7010AB32D}" destId="{BD451146-8366-A840-8AFD-B1C03FF2294C}" srcOrd="0" destOrd="0" presId="urn:microsoft.com/office/officeart/2005/8/layout/hierarchy1"/>
    <dgm:cxn modelId="{5ECE4B09-41A4-4546-87A9-D384420A41B3}" type="presParOf" srcId="{BD451146-8366-A840-8AFD-B1C03FF2294C}" destId="{DC093A72-9023-1941-A02C-4E8954FF02D9}" srcOrd="0" destOrd="0" presId="urn:microsoft.com/office/officeart/2005/8/layout/hierarchy1"/>
    <dgm:cxn modelId="{0E9DD5DF-E24C-DA49-AF3B-B0D70E8D8B77}" type="presParOf" srcId="{BD451146-8366-A840-8AFD-B1C03FF2294C}" destId="{D862E485-7B17-0D49-9472-B6A2763C74E9}" srcOrd="1" destOrd="0" presId="urn:microsoft.com/office/officeart/2005/8/layout/hierarchy1"/>
    <dgm:cxn modelId="{E75AFEFC-4A2F-DB43-89B8-89B6C7DB3669}" type="presParOf" srcId="{5C8F3D71-A247-F142-A9AB-D8D7010AB32D}" destId="{26041FA2-076D-BC4A-81AA-243B6CA7DADA}" srcOrd="1" destOrd="0" presId="urn:microsoft.com/office/officeart/2005/8/layout/hierarchy1"/>
    <dgm:cxn modelId="{76EFB83D-FCB7-4F4B-BD50-E7DBBB9ED1D2}" type="presParOf" srcId="{26041FA2-076D-BC4A-81AA-243B6CA7DADA}" destId="{5BE66221-C073-364A-A516-B91CD1FF47AD}" srcOrd="0" destOrd="0" presId="urn:microsoft.com/office/officeart/2005/8/layout/hierarchy1"/>
    <dgm:cxn modelId="{A0DFBAF6-72EE-534E-A54D-5D9A556C66E8}" type="presParOf" srcId="{26041FA2-076D-BC4A-81AA-243B6CA7DADA}" destId="{6EE4146B-22DA-D248-9CE7-7EB6D7A373D2}" srcOrd="1" destOrd="0" presId="urn:microsoft.com/office/officeart/2005/8/layout/hierarchy1"/>
    <dgm:cxn modelId="{53468484-D584-B44E-AD9E-1DB7B61E48B0}" type="presParOf" srcId="{6EE4146B-22DA-D248-9CE7-7EB6D7A373D2}" destId="{F6FE0A11-69E2-EB46-BF3F-26D060AF4D12}" srcOrd="0" destOrd="0" presId="urn:microsoft.com/office/officeart/2005/8/layout/hierarchy1"/>
    <dgm:cxn modelId="{A8503485-4833-9D48-8B68-6BA00FCDD610}" type="presParOf" srcId="{F6FE0A11-69E2-EB46-BF3F-26D060AF4D12}" destId="{FBD54A9A-2BFC-5442-8D3F-011B4E85D950}" srcOrd="0" destOrd="0" presId="urn:microsoft.com/office/officeart/2005/8/layout/hierarchy1"/>
    <dgm:cxn modelId="{AD1B7E94-52AE-564C-882E-DFC257FBA8E8}" type="presParOf" srcId="{F6FE0A11-69E2-EB46-BF3F-26D060AF4D12}" destId="{546206ED-D55F-D947-9F3B-7C80570FC408}" srcOrd="1" destOrd="0" presId="urn:microsoft.com/office/officeart/2005/8/layout/hierarchy1"/>
    <dgm:cxn modelId="{8747B058-D843-5A43-9704-42B9CE0FA3B7}" type="presParOf" srcId="{6EE4146B-22DA-D248-9CE7-7EB6D7A373D2}" destId="{AD21835B-1FF6-3148-A98F-688F84552229}" srcOrd="1" destOrd="0" presId="urn:microsoft.com/office/officeart/2005/8/layout/hierarchy1"/>
    <dgm:cxn modelId="{6F0D03B4-9307-8948-A979-6DE00A42D9D8}" type="presParOf" srcId="{26041FA2-076D-BC4A-81AA-243B6CA7DADA}" destId="{FACD0070-B33B-C149-944D-16CA2BF6301D}" srcOrd="2" destOrd="0" presId="urn:microsoft.com/office/officeart/2005/8/layout/hierarchy1"/>
    <dgm:cxn modelId="{9D7FB81B-6F89-6B49-A8A3-1C20B751B678}" type="presParOf" srcId="{26041FA2-076D-BC4A-81AA-243B6CA7DADA}" destId="{3CD6EE8D-C86A-0B4B-AC4C-143439782C4B}" srcOrd="3" destOrd="0" presId="urn:microsoft.com/office/officeart/2005/8/layout/hierarchy1"/>
    <dgm:cxn modelId="{BB839765-24CF-C44B-B783-850880F96A6C}" type="presParOf" srcId="{3CD6EE8D-C86A-0B4B-AC4C-143439782C4B}" destId="{2DBE5E65-79A7-D844-B4DD-8056702D1FA5}" srcOrd="0" destOrd="0" presId="urn:microsoft.com/office/officeart/2005/8/layout/hierarchy1"/>
    <dgm:cxn modelId="{33011824-4936-BE41-85C7-A097EF310F4E}" type="presParOf" srcId="{2DBE5E65-79A7-D844-B4DD-8056702D1FA5}" destId="{B3F42B07-3F2B-8F4F-B03D-5CB1B1E1A98D}" srcOrd="0" destOrd="0" presId="urn:microsoft.com/office/officeart/2005/8/layout/hierarchy1"/>
    <dgm:cxn modelId="{EBEA7ABA-C7EE-EE41-A108-B3D251F80163}" type="presParOf" srcId="{2DBE5E65-79A7-D844-B4DD-8056702D1FA5}" destId="{1E1DB3F8-33D7-4542-8625-4F033D926142}" srcOrd="1" destOrd="0" presId="urn:microsoft.com/office/officeart/2005/8/layout/hierarchy1"/>
    <dgm:cxn modelId="{655E4E78-1AB7-764F-8092-433D887D9726}" type="presParOf" srcId="{3CD6EE8D-C86A-0B4B-AC4C-143439782C4B}" destId="{B7BCEDC2-6E54-1749-B22F-797BDE687598}" srcOrd="1" destOrd="0" presId="urn:microsoft.com/office/officeart/2005/8/layout/hierarchy1"/>
    <dgm:cxn modelId="{2581CC74-37DE-6147-A1FC-D18C58A24AF1}" type="presParOf" srcId="{26041FA2-076D-BC4A-81AA-243B6CA7DADA}" destId="{882DE9B9-B8BF-5448-90F0-9928C5A8ED3E}" srcOrd="4" destOrd="0" presId="urn:microsoft.com/office/officeart/2005/8/layout/hierarchy1"/>
    <dgm:cxn modelId="{A083E720-3FE9-A24D-A17B-8B40C25E6DDF}" type="presParOf" srcId="{26041FA2-076D-BC4A-81AA-243B6CA7DADA}" destId="{9E018986-7A6B-0A42-B041-17142971E42E}" srcOrd="5" destOrd="0" presId="urn:microsoft.com/office/officeart/2005/8/layout/hierarchy1"/>
    <dgm:cxn modelId="{7FB0B584-5173-2C43-83EA-393058B9F98E}" type="presParOf" srcId="{9E018986-7A6B-0A42-B041-17142971E42E}" destId="{7A747BCD-29B7-194C-BEAF-8D408B8EB603}" srcOrd="0" destOrd="0" presId="urn:microsoft.com/office/officeart/2005/8/layout/hierarchy1"/>
    <dgm:cxn modelId="{F8D6B01E-C89B-FB46-A346-E1DB93C606CA}" type="presParOf" srcId="{7A747BCD-29B7-194C-BEAF-8D408B8EB603}" destId="{41164F4A-44E0-694B-8ADA-72C8436A7DEB}" srcOrd="0" destOrd="0" presId="urn:microsoft.com/office/officeart/2005/8/layout/hierarchy1"/>
    <dgm:cxn modelId="{54000E4A-B4D7-8940-A428-26752E576465}" type="presParOf" srcId="{7A747BCD-29B7-194C-BEAF-8D408B8EB603}" destId="{10790D25-B198-3C4B-BF8D-4B8686C25E15}" srcOrd="1" destOrd="0" presId="urn:microsoft.com/office/officeart/2005/8/layout/hierarchy1"/>
    <dgm:cxn modelId="{8C64E4CC-1D13-634B-AB54-45D66B5CD66C}" type="presParOf" srcId="{9E018986-7A6B-0A42-B041-17142971E42E}" destId="{C2B03972-09DE-7F4F-9A1D-4B147134EC93}"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2DE9B9-B8BF-5448-90F0-9928C5A8ED3E}">
      <dsp:nvSpPr>
        <dsp:cNvPr id="0" name=""/>
        <dsp:cNvSpPr/>
      </dsp:nvSpPr>
      <dsp:spPr>
        <a:xfrm>
          <a:off x="4060031" y="2161668"/>
          <a:ext cx="2881312" cy="685621"/>
        </a:xfrm>
        <a:custGeom>
          <a:avLst/>
          <a:gdLst/>
          <a:ahLst/>
          <a:cxnLst/>
          <a:rect l="0" t="0" r="0" b="0"/>
          <a:pathLst>
            <a:path>
              <a:moveTo>
                <a:pt x="0" y="0"/>
              </a:moveTo>
              <a:lnTo>
                <a:pt x="0" y="467231"/>
              </a:lnTo>
              <a:lnTo>
                <a:pt x="2881312" y="467231"/>
              </a:lnTo>
              <a:lnTo>
                <a:pt x="2881312" y="6856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CD0070-B33B-C149-944D-16CA2BF6301D}">
      <dsp:nvSpPr>
        <dsp:cNvPr id="0" name=""/>
        <dsp:cNvSpPr/>
      </dsp:nvSpPr>
      <dsp:spPr>
        <a:xfrm>
          <a:off x="4014311" y="2161668"/>
          <a:ext cx="91440" cy="685621"/>
        </a:xfrm>
        <a:custGeom>
          <a:avLst/>
          <a:gdLst/>
          <a:ahLst/>
          <a:cxnLst/>
          <a:rect l="0" t="0" r="0" b="0"/>
          <a:pathLst>
            <a:path>
              <a:moveTo>
                <a:pt x="45720" y="0"/>
              </a:moveTo>
              <a:lnTo>
                <a:pt x="45720" y="6856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E66221-C073-364A-A516-B91CD1FF47AD}">
      <dsp:nvSpPr>
        <dsp:cNvPr id="0" name=""/>
        <dsp:cNvSpPr/>
      </dsp:nvSpPr>
      <dsp:spPr>
        <a:xfrm>
          <a:off x="1178718" y="2161668"/>
          <a:ext cx="2881312" cy="685621"/>
        </a:xfrm>
        <a:custGeom>
          <a:avLst/>
          <a:gdLst/>
          <a:ahLst/>
          <a:cxnLst/>
          <a:rect l="0" t="0" r="0" b="0"/>
          <a:pathLst>
            <a:path>
              <a:moveTo>
                <a:pt x="2881312" y="0"/>
              </a:moveTo>
              <a:lnTo>
                <a:pt x="2881312" y="467231"/>
              </a:lnTo>
              <a:lnTo>
                <a:pt x="0" y="467231"/>
              </a:lnTo>
              <a:lnTo>
                <a:pt x="0" y="6856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A8E406-B174-824F-8B27-21E97F827568}">
      <dsp:nvSpPr>
        <dsp:cNvPr id="0" name=""/>
        <dsp:cNvSpPr/>
      </dsp:nvSpPr>
      <dsp:spPr>
        <a:xfrm>
          <a:off x="-109526" y="208358"/>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D84E48B-B187-2C44-A266-2E665C4DA52A}">
      <dsp:nvSpPr>
        <dsp:cNvPr id="0" name=""/>
        <dsp:cNvSpPr/>
      </dsp:nvSpPr>
      <dsp:spPr>
        <a:xfrm>
          <a:off x="152410" y="457199"/>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Not only used for representing integers but also as a concise notation for representing any sequence of binary digits</a:t>
          </a:r>
          <a:endParaRPr lang="en-US" sz="1400" kern="1200" dirty="0"/>
        </a:p>
      </dsp:txBody>
      <dsp:txXfrm>
        <a:off x="152410" y="457199"/>
        <a:ext cx="2357437" cy="1496972"/>
      </dsp:txXfrm>
    </dsp:sp>
    <dsp:sp modelId="{DC093A72-9023-1941-A02C-4E8954FF02D9}">
      <dsp:nvSpPr>
        <dsp:cNvPr id="0" name=""/>
        <dsp:cNvSpPr/>
      </dsp:nvSpPr>
      <dsp:spPr>
        <a:xfrm>
          <a:off x="2881312" y="664696"/>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862E485-7B17-0D49-9472-B6A2763C74E9}">
      <dsp:nvSpPr>
        <dsp:cNvPr id="0" name=""/>
        <dsp:cNvSpPr/>
      </dsp:nvSpPr>
      <dsp:spPr>
        <a:xfrm>
          <a:off x="3143250" y="913536"/>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Reasons for using hexadecimal notation are:</a:t>
          </a:r>
          <a:endParaRPr lang="en-US" sz="1400" kern="1200" dirty="0"/>
        </a:p>
      </dsp:txBody>
      <dsp:txXfrm>
        <a:off x="3143250" y="913536"/>
        <a:ext cx="2357437" cy="1496972"/>
      </dsp:txXfrm>
    </dsp:sp>
    <dsp:sp modelId="{FBD54A9A-2BFC-5442-8D3F-011B4E85D950}">
      <dsp:nvSpPr>
        <dsp:cNvPr id="0" name=""/>
        <dsp:cNvSpPr/>
      </dsp:nvSpPr>
      <dsp:spPr>
        <a:xfrm>
          <a:off x="0" y="2847290"/>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46206ED-D55F-D947-9F3B-7C80570FC408}">
      <dsp:nvSpPr>
        <dsp:cNvPr id="0" name=""/>
        <dsp:cNvSpPr/>
      </dsp:nvSpPr>
      <dsp:spPr>
        <a:xfrm>
          <a:off x="261937" y="3096131"/>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It is more compact than binary notation</a:t>
          </a:r>
          <a:endParaRPr lang="en-US" sz="1400" kern="1200" dirty="0"/>
        </a:p>
      </dsp:txBody>
      <dsp:txXfrm>
        <a:off x="261937" y="3096131"/>
        <a:ext cx="2357437" cy="1496972"/>
      </dsp:txXfrm>
    </dsp:sp>
    <dsp:sp modelId="{B3F42B07-3F2B-8F4F-B03D-5CB1B1E1A98D}">
      <dsp:nvSpPr>
        <dsp:cNvPr id="0" name=""/>
        <dsp:cNvSpPr/>
      </dsp:nvSpPr>
      <dsp:spPr>
        <a:xfrm>
          <a:off x="2881312" y="2847290"/>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E1DB3F8-33D7-4542-8625-4F033D926142}">
      <dsp:nvSpPr>
        <dsp:cNvPr id="0" name=""/>
        <dsp:cNvSpPr/>
      </dsp:nvSpPr>
      <dsp:spPr>
        <a:xfrm>
          <a:off x="3143250" y="3096131"/>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In most computers, binary data occupy some multiple of 4 bits, and hence some multiple of a single hexadecimal digit</a:t>
          </a:r>
          <a:endParaRPr lang="en-US" sz="1400" kern="1200" dirty="0"/>
        </a:p>
      </dsp:txBody>
      <dsp:txXfrm>
        <a:off x="3143250" y="3096131"/>
        <a:ext cx="2357437" cy="1496972"/>
      </dsp:txXfrm>
    </dsp:sp>
    <dsp:sp modelId="{41164F4A-44E0-694B-8ADA-72C8436A7DEB}">
      <dsp:nvSpPr>
        <dsp:cNvPr id="0" name=""/>
        <dsp:cNvSpPr/>
      </dsp:nvSpPr>
      <dsp:spPr>
        <a:xfrm>
          <a:off x="5762625" y="2847290"/>
          <a:ext cx="2357437" cy="149697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790D25-B198-3C4B-BF8D-4B8686C25E15}">
      <dsp:nvSpPr>
        <dsp:cNvPr id="0" name=""/>
        <dsp:cNvSpPr/>
      </dsp:nvSpPr>
      <dsp:spPr>
        <a:xfrm>
          <a:off x="6024562" y="3096131"/>
          <a:ext cx="2357437" cy="14969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It is extremely easy to convert between binary and hexadecimal notation</a:t>
          </a:r>
          <a:endParaRPr lang="en-US" sz="1400" kern="1200" dirty="0"/>
        </a:p>
      </dsp:txBody>
      <dsp:txXfrm>
        <a:off x="6024562" y="3096131"/>
        <a:ext cx="2357437" cy="14969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84A63070-95B0-C841-848B-70D964604024}"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D245E4-CB43-F844-B5DA-3C7BAF45101A}"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a:t>
            </a:r>
            <a:r>
              <a:rPr lang="en-US" dirty="0" smtClean="0">
                <a:latin typeface="Times New Roman" pitchFamily="-110" charset="0"/>
              </a:rPr>
              <a:t> 9 “Number</a:t>
            </a:r>
            <a:r>
              <a:rPr lang="en-US" baseline="0" dirty="0" smtClean="0">
                <a:latin typeface="Times New Roman" pitchFamily="-110" charset="0"/>
              </a:rPr>
              <a:t> Systems</a:t>
            </a:r>
            <a:r>
              <a:rPr lang="en-US" dirty="0" smtClean="0">
                <a:latin typeface="Times New Roman" pitchFamily="-110" charset="0"/>
              </a:rPr>
              <a:t>”</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For the integer part, recall that in binary notation, an integer represented by</a:t>
            </a:r>
          </a:p>
          <a:p>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m-2 </a:t>
            </a:r>
            <a:r>
              <a:rPr lang="en-US" sz="1200" i="1" kern="1200" baseline="0" dirty="0" smtClean="0">
                <a:solidFill>
                  <a:schemeClr val="tx1"/>
                </a:solidFill>
                <a:latin typeface="Times New Roman" pitchFamily="-110" charset="0"/>
                <a:ea typeface="+mn-ea"/>
                <a:cs typeface="+mn-cs"/>
              </a:rPr>
              <a:t>. . . 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a:t>
            </a:r>
          </a:p>
          <a:p>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 0 or 1</a:t>
            </a:r>
          </a:p>
          <a:p>
            <a:r>
              <a:rPr lang="en-US" sz="1200" kern="1200" baseline="0" dirty="0" smtClean="0">
                <a:solidFill>
                  <a:schemeClr val="tx1"/>
                </a:solidFill>
                <a:latin typeface="Times New Roman" pitchFamily="-110" charset="0"/>
                <a:ea typeface="+mn-ea"/>
                <a:cs typeface="+mn-cs"/>
              </a:rPr>
              <a:t>has the value</a:t>
            </a:r>
          </a:p>
          <a:p>
            <a:r>
              <a:rPr lang="en-US" sz="1200" kern="1200" baseline="0" dirty="0" smtClean="0">
                <a:solidFill>
                  <a:schemeClr val="tx1"/>
                </a:solidFill>
                <a:latin typeface="Times New Roman" pitchFamily="-110" charset="0"/>
                <a:ea typeface="+mn-ea"/>
                <a:cs typeface="+mn-cs"/>
              </a:rPr>
              <a:t>(</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m-2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m-2</a:t>
            </a:r>
            <a:r>
              <a:rPr lang="en-US" sz="1200" i="1" kern="1200" baseline="0" dirty="0" smtClean="0">
                <a:solidFill>
                  <a:schemeClr val="tx1"/>
                </a:solidFill>
                <a:latin typeface="Times New Roman" pitchFamily="-110" charset="0"/>
                <a:ea typeface="+mn-ea"/>
                <a:cs typeface="+mn-cs"/>
              </a:rPr>
              <a:t>) + . . . + (b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0</a:t>
            </a:r>
          </a:p>
          <a:p>
            <a:endParaRPr lang="en-US" sz="1200" i="1" kern="1200" baseline="-2500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Suppose it is required to convert a decimal integer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into binary form. If we</a:t>
            </a:r>
          </a:p>
          <a:p>
            <a:r>
              <a:rPr lang="en-US" sz="1200" kern="1200" baseline="0" dirty="0" smtClean="0">
                <a:solidFill>
                  <a:schemeClr val="tx1"/>
                </a:solidFill>
                <a:latin typeface="Times New Roman" pitchFamily="-110" charset="0"/>
                <a:ea typeface="+mn-ea"/>
                <a:cs typeface="+mn-cs"/>
              </a:rPr>
              <a:t>divide </a:t>
            </a:r>
            <a:r>
              <a:rPr lang="en-US" sz="1200" i="1" kern="1200" baseline="0" dirty="0" smtClean="0">
                <a:solidFill>
                  <a:schemeClr val="tx1"/>
                </a:solidFill>
                <a:latin typeface="Times New Roman" pitchFamily="-110" charset="0"/>
                <a:ea typeface="+mn-ea"/>
                <a:cs typeface="+mn-cs"/>
              </a:rPr>
              <a:t>N by 2</a:t>
            </a:r>
            <a:r>
              <a:rPr lang="en-US" sz="1200" i="0" kern="1200" baseline="0" dirty="0" smtClean="0">
                <a:solidFill>
                  <a:schemeClr val="tx1"/>
                </a:solidFill>
                <a:latin typeface="Times New Roman" pitchFamily="-110" charset="0"/>
                <a:ea typeface="+mn-ea"/>
                <a:cs typeface="+mn-cs"/>
              </a:rPr>
              <a:t>, in the decimal system, and obtain a quotient </a:t>
            </a:r>
            <a:r>
              <a:rPr lang="en-US" sz="1200" i="1" kern="1200" baseline="0" dirty="0" smtClean="0">
                <a:solidFill>
                  <a:schemeClr val="tx1"/>
                </a:solidFill>
                <a:latin typeface="Times New Roman" pitchFamily="-110" charset="0"/>
                <a:ea typeface="+mn-ea"/>
                <a:cs typeface="+mn-cs"/>
              </a:rPr>
              <a:t>N1 </a:t>
            </a:r>
            <a:r>
              <a:rPr lang="en-US" sz="1200" i="0" kern="1200" baseline="0" dirty="0" smtClean="0">
                <a:solidFill>
                  <a:schemeClr val="tx1"/>
                </a:solidFill>
                <a:latin typeface="Times New Roman" pitchFamily="-110" charset="0"/>
                <a:ea typeface="+mn-ea"/>
                <a:cs typeface="+mn-cs"/>
              </a:rPr>
              <a:t>and a remainder </a:t>
            </a:r>
            <a:r>
              <a:rPr lang="en-US" sz="1200" i="1" kern="1200" baseline="0" dirty="0" smtClean="0">
                <a:solidFill>
                  <a:schemeClr val="tx1"/>
                </a:solidFill>
                <a:latin typeface="Times New Roman" pitchFamily="-110" charset="0"/>
                <a:ea typeface="+mn-ea"/>
                <a:cs typeface="+mn-cs"/>
              </a:rPr>
              <a:t>R0,</a:t>
            </a:r>
          </a:p>
          <a:p>
            <a:r>
              <a:rPr lang="en-US" sz="1200" kern="1200" baseline="0" dirty="0" smtClean="0">
                <a:solidFill>
                  <a:schemeClr val="tx1"/>
                </a:solidFill>
                <a:latin typeface="Times New Roman" pitchFamily="-110" charset="0"/>
                <a:ea typeface="+mn-ea"/>
                <a:cs typeface="+mn-cs"/>
              </a:rPr>
              <a:t>we may write</a:t>
            </a:r>
          </a:p>
          <a:p>
            <a:r>
              <a:rPr lang="en-US" sz="1200" i="1" kern="1200" baseline="0" dirty="0" smtClean="0">
                <a:solidFill>
                  <a:schemeClr val="tx1"/>
                </a:solidFill>
                <a:latin typeface="Times New Roman" pitchFamily="-110" charset="0"/>
                <a:ea typeface="+mn-ea"/>
                <a:cs typeface="+mn-cs"/>
              </a:rPr>
              <a:t>N = 2 * 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R</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 0 or 1</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Next, we divide the quotient </a:t>
            </a:r>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by 2. Assume that the new quotient is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and the</a:t>
            </a:r>
          </a:p>
          <a:p>
            <a:r>
              <a:rPr lang="en-US" sz="1200" kern="1200" baseline="0" dirty="0" smtClean="0">
                <a:solidFill>
                  <a:schemeClr val="tx1"/>
                </a:solidFill>
                <a:latin typeface="Times New Roman" pitchFamily="-110" charset="0"/>
                <a:ea typeface="+mn-ea"/>
                <a:cs typeface="+mn-cs"/>
              </a:rPr>
              <a:t>new remainder </a:t>
            </a:r>
            <a:r>
              <a:rPr lang="en-US" sz="1200" i="1" kern="1200" baseline="0" dirty="0" smtClean="0">
                <a:solidFill>
                  <a:schemeClr val="tx1"/>
                </a:solidFill>
                <a:latin typeface="Times New Roman" pitchFamily="-110" charset="0"/>
                <a:ea typeface="+mn-ea"/>
                <a:cs typeface="+mn-cs"/>
              </a:rPr>
              <a:t>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Then</a:t>
            </a:r>
          </a:p>
          <a:p>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 *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0 or 1</a:t>
            </a:r>
          </a:p>
          <a:p>
            <a:r>
              <a:rPr lang="en-US" sz="1200" kern="1200" baseline="0" dirty="0" smtClean="0">
                <a:solidFill>
                  <a:schemeClr val="tx1"/>
                </a:solidFill>
                <a:latin typeface="Times New Roman" pitchFamily="-110" charset="0"/>
                <a:ea typeface="+mn-ea"/>
                <a:cs typeface="+mn-cs"/>
              </a:rPr>
              <a:t>so that</a:t>
            </a:r>
          </a:p>
          <a:p>
            <a:r>
              <a:rPr lang="en-US" sz="1200" i="1" kern="1200" baseline="0" dirty="0" smtClean="0">
                <a:solidFill>
                  <a:schemeClr val="tx1"/>
                </a:solidFill>
                <a:latin typeface="Times New Roman" pitchFamily="-110" charset="0"/>
                <a:ea typeface="+mn-ea"/>
                <a:cs typeface="+mn-cs"/>
              </a:rPr>
              <a:t>N = 2(2N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p>
          <a:p>
            <a:r>
              <a:rPr lang="en-US" sz="1200" kern="1200" baseline="0" dirty="0" smtClean="0">
                <a:solidFill>
                  <a:schemeClr val="tx1"/>
                </a:solidFill>
                <a:latin typeface="Times New Roman" pitchFamily="-110" charset="0"/>
                <a:ea typeface="+mn-ea"/>
                <a:cs typeface="+mn-cs"/>
              </a:rPr>
              <a:t>If next</a:t>
            </a:r>
          </a:p>
          <a:p>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2N</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2</a:t>
            </a:r>
          </a:p>
          <a:p>
            <a:r>
              <a:rPr lang="en-US" sz="1200" kern="1200" baseline="0" dirty="0" smtClean="0">
                <a:solidFill>
                  <a:schemeClr val="tx1"/>
                </a:solidFill>
                <a:latin typeface="Times New Roman" pitchFamily="-110" charset="0"/>
                <a:ea typeface="+mn-ea"/>
                <a:cs typeface="+mn-cs"/>
              </a:rPr>
              <a:t>we have</a:t>
            </a:r>
          </a:p>
          <a:p>
            <a:r>
              <a:rPr lang="en-US" sz="1200" i="1" kern="1200" baseline="0" dirty="0" smtClean="0">
                <a:solidFill>
                  <a:schemeClr val="tx1"/>
                </a:solidFill>
                <a:latin typeface="Times New Roman" pitchFamily="-110" charset="0"/>
                <a:ea typeface="+mn-ea"/>
                <a:cs typeface="+mn-cs"/>
              </a:rPr>
              <a:t>N = (N</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p>
        </p:txBody>
      </p:sp>
      <p:sp>
        <p:nvSpPr>
          <p:cNvPr id="4" name="Slide Number Placeholder 3"/>
          <p:cNvSpPr>
            <a:spLocks noGrp="1"/>
          </p:cNvSpPr>
          <p:nvPr>
            <p:ph type="sldNum" sz="quarter" idx="10"/>
          </p:nvPr>
        </p:nvSpPr>
        <p:spPr/>
        <p:txBody>
          <a:bodyPr/>
          <a:lstStyle/>
          <a:p>
            <a:fld id="{D1D245E4-CB43-F844-B5DA-3C7BAF45101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Because </a:t>
            </a:r>
            <a:r>
              <a:rPr lang="en-US" sz="1200" i="1" kern="1200" baseline="0" dirty="0" smtClean="0">
                <a:solidFill>
                  <a:schemeClr val="tx1"/>
                </a:solidFill>
                <a:latin typeface="Times New Roman" pitchFamily="-110" charset="0"/>
                <a:ea typeface="+mn-ea"/>
                <a:cs typeface="+mn-cs"/>
              </a:rPr>
              <a:t>N &gt; N</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&gt; N</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 . </a:t>
            </a:r>
            <a:r>
              <a:rPr lang="en-US" sz="1200" i="0" kern="1200" baseline="0" dirty="0" smtClean="0">
                <a:solidFill>
                  <a:schemeClr val="tx1"/>
                </a:solidFill>
                <a:latin typeface="Times New Roman" pitchFamily="-110" charset="0"/>
                <a:ea typeface="+mn-ea"/>
                <a:cs typeface="+mn-cs"/>
              </a:rPr>
              <a:t>, continuing this sequence will eventually produce a quotient</a:t>
            </a:r>
          </a:p>
          <a:p>
            <a:r>
              <a:rPr lang="en-US" sz="1200" i="1" kern="1200" baseline="0" dirty="0" smtClean="0">
                <a:solidFill>
                  <a:schemeClr val="tx1"/>
                </a:solidFill>
                <a:latin typeface="Times New Roman" pitchFamily="-110" charset="0"/>
                <a:ea typeface="+mn-ea"/>
                <a:cs typeface="+mn-cs"/>
              </a:rPr>
              <a:t>N</a:t>
            </a:r>
            <a:r>
              <a:rPr lang="en-US" sz="1200" i="1" kern="1200" baseline="-25000" dirty="0" smtClean="0">
                <a:solidFill>
                  <a:schemeClr val="tx1"/>
                </a:solidFill>
                <a:latin typeface="Times New Roman" pitchFamily="-110" charset="0"/>
                <a:ea typeface="+mn-ea"/>
                <a:cs typeface="+mn-cs"/>
              </a:rPr>
              <a:t>m-1 </a:t>
            </a:r>
            <a:r>
              <a:rPr lang="en-US" sz="1200" i="1" kern="1200" baseline="0" dirty="0" smtClean="0">
                <a:solidFill>
                  <a:schemeClr val="tx1"/>
                </a:solidFill>
                <a:latin typeface="Times New Roman" pitchFamily="-110" charset="0"/>
                <a:ea typeface="+mn-ea"/>
                <a:cs typeface="+mn-cs"/>
              </a:rPr>
              <a:t>= 1 (</a:t>
            </a:r>
            <a:r>
              <a:rPr lang="en-US" sz="1200" i="0" kern="1200" baseline="0" dirty="0" smtClean="0">
                <a:solidFill>
                  <a:schemeClr val="tx1"/>
                </a:solidFill>
                <a:latin typeface="Times New Roman" pitchFamily="-110" charset="0"/>
                <a:ea typeface="+mn-ea"/>
                <a:cs typeface="+mn-cs"/>
              </a:rPr>
              <a:t>except for the decimal integers 0 and 1, whose binary equivalents</a:t>
            </a:r>
          </a:p>
          <a:p>
            <a:r>
              <a:rPr lang="en-US" sz="1200" kern="1200" baseline="0" dirty="0" smtClean="0">
                <a:solidFill>
                  <a:schemeClr val="tx1"/>
                </a:solidFill>
                <a:latin typeface="Times New Roman" pitchFamily="-110" charset="0"/>
                <a:ea typeface="+mn-ea"/>
                <a:cs typeface="+mn-cs"/>
              </a:rPr>
              <a:t>are 0 and 1, respectively) and a remainder </a:t>
            </a:r>
            <a:r>
              <a:rPr lang="en-US" sz="1200" i="1" kern="1200" baseline="0" dirty="0" smtClean="0">
                <a:solidFill>
                  <a:schemeClr val="tx1"/>
                </a:solidFill>
                <a:latin typeface="Times New Roman" pitchFamily="-110" charset="0"/>
                <a:ea typeface="+mn-ea"/>
                <a:cs typeface="+mn-cs"/>
              </a:rPr>
              <a:t>R</a:t>
            </a:r>
            <a:r>
              <a:rPr lang="en-US" sz="1200" i="1" kern="1200" baseline="-25000" dirty="0" smtClean="0">
                <a:solidFill>
                  <a:schemeClr val="tx1"/>
                </a:solidFill>
                <a:latin typeface="Times New Roman" pitchFamily="-110" charset="0"/>
                <a:ea typeface="+mn-ea"/>
                <a:cs typeface="+mn-cs"/>
              </a:rPr>
              <a:t>m-2</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which is </a:t>
            </a:r>
            <a:r>
              <a:rPr lang="en-US" sz="1200" i="1" kern="1200" baseline="0" dirty="0" smtClean="0">
                <a:solidFill>
                  <a:schemeClr val="tx1"/>
                </a:solidFill>
                <a:latin typeface="Times New Roman" pitchFamily="-110" charset="0"/>
                <a:ea typeface="+mn-ea"/>
                <a:cs typeface="+mn-cs"/>
              </a:rPr>
              <a:t>0 or 1.</a:t>
            </a:r>
            <a:r>
              <a:rPr lang="en-US" sz="1200" i="0" kern="1200" baseline="0" dirty="0" smtClean="0">
                <a:solidFill>
                  <a:schemeClr val="tx1"/>
                </a:solidFill>
                <a:latin typeface="Times New Roman" pitchFamily="-110" charset="0"/>
                <a:ea typeface="+mn-ea"/>
                <a:cs typeface="+mn-cs"/>
              </a:rPr>
              <a:t> Then</a:t>
            </a:r>
          </a:p>
          <a:p>
            <a:endParaRPr lang="en-US" sz="1200" i="1" kern="1200" baseline="0" dirty="0" smtClean="0">
              <a:solidFill>
                <a:schemeClr val="tx1"/>
              </a:solidFill>
              <a:latin typeface="Times New Roman" pitchFamily="-110" charset="0"/>
              <a:ea typeface="+mn-ea"/>
              <a:cs typeface="+mn-cs"/>
            </a:endParaRPr>
          </a:p>
          <a:p>
            <a:r>
              <a:rPr lang="en-US" sz="1200" i="1" kern="1200" baseline="0" dirty="0" smtClean="0">
                <a:solidFill>
                  <a:schemeClr val="tx1"/>
                </a:solidFill>
                <a:latin typeface="Times New Roman" pitchFamily="-110" charset="0"/>
                <a:ea typeface="+mn-ea"/>
                <a:cs typeface="+mn-cs"/>
              </a:rPr>
              <a:t>N = (1 * 2</a:t>
            </a:r>
            <a:r>
              <a:rPr lang="en-US" sz="1200" i="1" kern="1200" baseline="30000" dirty="0" smtClean="0">
                <a:solidFill>
                  <a:schemeClr val="tx1"/>
                </a:solidFill>
                <a:latin typeface="Times New Roman" pitchFamily="-110" charset="0"/>
                <a:ea typeface="+mn-ea"/>
                <a:cs typeface="+mn-cs"/>
              </a:rPr>
              <a:t>m-1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m-2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m-2</a:t>
            </a:r>
            <a:r>
              <a:rPr lang="en-US" sz="1200" i="1" kern="1200" baseline="0" dirty="0" smtClean="0">
                <a:solidFill>
                  <a:schemeClr val="tx1"/>
                </a:solidFill>
                <a:latin typeface="Times New Roman" pitchFamily="-110" charset="0"/>
                <a:ea typeface="+mn-ea"/>
                <a:cs typeface="+mn-cs"/>
              </a:rPr>
              <a:t>) + . . . + (R</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R</a:t>
            </a:r>
            <a:r>
              <a:rPr lang="en-US" sz="1200" i="1" kern="1200" baseline="-25000" dirty="0" smtClean="0">
                <a:solidFill>
                  <a:schemeClr val="tx1"/>
                </a:solidFill>
                <a:latin typeface="Times New Roman" pitchFamily="-110" charset="0"/>
                <a:ea typeface="+mn-ea"/>
                <a:cs typeface="+mn-cs"/>
              </a:rPr>
              <a:t>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which is the binary form of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Hence, we convert from base 10 to base 2 by repeated</a:t>
            </a:r>
          </a:p>
          <a:p>
            <a:r>
              <a:rPr lang="en-US" sz="1200" kern="1200" baseline="0" dirty="0" smtClean="0">
                <a:solidFill>
                  <a:schemeClr val="tx1"/>
                </a:solidFill>
                <a:latin typeface="Times New Roman" pitchFamily="-110" charset="0"/>
                <a:ea typeface="+mn-ea"/>
                <a:cs typeface="+mn-cs"/>
              </a:rPr>
              <a:t>divisions by 2. The remainders and the final quotient, 1, give us, in order of increasing</a:t>
            </a:r>
          </a:p>
          <a:p>
            <a:r>
              <a:rPr lang="en-US" sz="1200" kern="1200" baseline="0" dirty="0" smtClean="0">
                <a:solidFill>
                  <a:schemeClr val="tx1"/>
                </a:solidFill>
                <a:latin typeface="Times New Roman" pitchFamily="-110" charset="0"/>
                <a:ea typeface="+mn-ea"/>
                <a:cs typeface="+mn-cs"/>
              </a:rPr>
              <a:t>significance, the binary digits of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Figure 9.1 shows two examples.</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9.1.  Examples of converting from decimal notation to binary notation for integers.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For the fractional part, recall that in binary notation, a number with a value between</a:t>
            </a:r>
          </a:p>
          <a:p>
            <a:r>
              <a:rPr lang="en-US" sz="1200" kern="1200" baseline="0" dirty="0" smtClean="0">
                <a:solidFill>
                  <a:schemeClr val="tx1"/>
                </a:solidFill>
                <a:latin typeface="Times New Roman" pitchFamily="-110" charset="0"/>
                <a:ea typeface="+mn-ea"/>
                <a:cs typeface="+mn-cs"/>
              </a:rPr>
              <a:t>0 and 1 is represented by</a:t>
            </a:r>
          </a:p>
          <a:p>
            <a:r>
              <a:rPr lang="en-US" sz="1200" kern="1200" baseline="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 . . . 	b</a:t>
            </a:r>
            <a:r>
              <a:rPr lang="en-US" sz="1200" i="1" kern="1200" baseline="-25000" dirty="0" smtClean="0">
                <a:solidFill>
                  <a:schemeClr val="tx1"/>
                </a:solidFill>
                <a:latin typeface="Times New Roman" pitchFamily="-110" charset="0"/>
                <a:ea typeface="+mn-ea"/>
                <a:cs typeface="+mn-cs"/>
              </a:rPr>
              <a:t>i </a:t>
            </a:r>
            <a:r>
              <a:rPr lang="en-US" sz="1200" i="1" kern="1200" baseline="0" dirty="0" smtClean="0">
                <a:solidFill>
                  <a:schemeClr val="tx1"/>
                </a:solidFill>
                <a:latin typeface="Times New Roman" pitchFamily="-110" charset="0"/>
                <a:ea typeface="+mn-ea"/>
                <a:cs typeface="+mn-cs"/>
              </a:rPr>
              <a:t>= 0 or 1</a:t>
            </a:r>
          </a:p>
          <a:p>
            <a:r>
              <a:rPr lang="en-US" sz="1200" kern="1200" baseline="0" dirty="0" smtClean="0">
                <a:solidFill>
                  <a:schemeClr val="tx1"/>
                </a:solidFill>
                <a:latin typeface="Times New Roman" pitchFamily="-110" charset="0"/>
                <a:ea typeface="+mn-ea"/>
                <a:cs typeface="+mn-cs"/>
              </a:rPr>
              <a:t>and has the value</a:t>
            </a:r>
          </a:p>
          <a:p>
            <a:r>
              <a:rPr lang="en-US" sz="1200" kern="1200" baseline="0" dirty="0" smtClean="0">
                <a:solidFill>
                  <a:schemeClr val="tx1"/>
                </a:solidFill>
                <a:latin typeface="Times New Roman" pitchFamily="-110" charset="0"/>
                <a:ea typeface="+mn-ea"/>
                <a:cs typeface="+mn-cs"/>
              </a:rPr>
              <a:t>(</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)c</a:t>
            </a:r>
          </a:p>
          <a:p>
            <a:r>
              <a:rPr lang="en-US" sz="1200" kern="1200" baseline="0" dirty="0" smtClean="0">
                <a:solidFill>
                  <a:schemeClr val="tx1"/>
                </a:solidFill>
                <a:latin typeface="Times New Roman" pitchFamily="-110" charset="0"/>
                <a:ea typeface="+mn-ea"/>
                <a:cs typeface="+mn-cs"/>
              </a:rPr>
              <a:t>This can be rewritten as</a:t>
            </a:r>
          </a:p>
          <a:p>
            <a:r>
              <a:rPr lang="en-US" sz="1200" kern="1200" baseline="0" dirty="0" smtClean="0">
                <a:solidFill>
                  <a:schemeClr val="tx1"/>
                </a:solidFill>
                <a:latin typeface="Times New Roman" pitchFamily="-110" charset="0"/>
                <a:ea typeface="+mn-ea"/>
                <a:cs typeface="+mn-cs"/>
              </a:rPr>
              <a:t>2-1 * (</a:t>
            </a:r>
            <a:r>
              <a:rPr lang="en-US" sz="1200" i="1" kern="1200" baseline="0" dirty="0" smtClean="0">
                <a:solidFill>
                  <a:schemeClr val="tx1"/>
                </a:solidFill>
                <a:latin typeface="Times New Roman" pitchFamily="-110" charset="0"/>
                <a:ea typeface="+mn-ea"/>
                <a:cs typeface="+mn-cs"/>
              </a:rPr>
              <a:t>b-1 + 2-1 * (b-2 + 2-1 * (b-3 + . . . ) . . . ))</a:t>
            </a:r>
          </a:p>
          <a:p>
            <a:r>
              <a:rPr lang="en-US" sz="1200" kern="1200" baseline="0" dirty="0" smtClean="0">
                <a:solidFill>
                  <a:schemeClr val="tx1"/>
                </a:solidFill>
                <a:latin typeface="Times New Roman" pitchFamily="-110" charset="0"/>
                <a:ea typeface="+mn-ea"/>
                <a:cs typeface="+mn-cs"/>
              </a:rPr>
              <a:t>This expression suggests a technique for conversion. Suppose we want to convert</a:t>
            </a:r>
          </a:p>
          <a:p>
            <a:r>
              <a:rPr lang="en-US" sz="1200" kern="1200" baseline="0" dirty="0" smtClean="0">
                <a:solidFill>
                  <a:schemeClr val="tx1"/>
                </a:solidFill>
                <a:latin typeface="Times New Roman" pitchFamily="-110" charset="0"/>
                <a:ea typeface="+mn-ea"/>
                <a:cs typeface="+mn-cs"/>
              </a:rPr>
              <a:t>the number </a:t>
            </a:r>
            <a:r>
              <a:rPr lang="en-US" sz="1200" i="1" kern="1200" baseline="0" dirty="0" smtClean="0">
                <a:solidFill>
                  <a:schemeClr val="tx1"/>
                </a:solidFill>
                <a:latin typeface="Times New Roman" pitchFamily="-110" charset="0"/>
                <a:ea typeface="+mn-ea"/>
                <a:cs typeface="+mn-cs"/>
              </a:rPr>
              <a:t>F (0 &lt; F &lt; 1) </a:t>
            </a:r>
            <a:r>
              <a:rPr lang="en-US" sz="1200" i="0" kern="1200" baseline="0" dirty="0" smtClean="0">
                <a:solidFill>
                  <a:schemeClr val="tx1"/>
                </a:solidFill>
                <a:latin typeface="Times New Roman" pitchFamily="-110" charset="0"/>
                <a:ea typeface="+mn-ea"/>
                <a:cs typeface="+mn-cs"/>
              </a:rPr>
              <a:t>from decimal to binary notation. We know that </a:t>
            </a:r>
            <a:r>
              <a:rPr lang="en-US" sz="1200" i="1" kern="1200" baseline="0" dirty="0" smtClean="0">
                <a:solidFill>
                  <a:schemeClr val="tx1"/>
                </a:solidFill>
                <a:latin typeface="Times New Roman" pitchFamily="-110" charset="0"/>
                <a:ea typeface="+mn-ea"/>
                <a:cs typeface="+mn-cs"/>
              </a:rPr>
              <a:t>F</a:t>
            </a:r>
          </a:p>
          <a:p>
            <a:r>
              <a:rPr lang="en-US" sz="1200" kern="1200" baseline="0" dirty="0" smtClean="0">
                <a:solidFill>
                  <a:schemeClr val="tx1"/>
                </a:solidFill>
                <a:latin typeface="Times New Roman" pitchFamily="-110" charset="0"/>
                <a:ea typeface="+mn-ea"/>
                <a:cs typeface="+mn-cs"/>
              </a:rPr>
              <a:t>can be expressed in the form</a:t>
            </a:r>
          </a:p>
          <a:p>
            <a:r>
              <a:rPr lang="en-US" sz="1200" i="1" kern="1200" baseline="0" dirty="0" smtClean="0">
                <a:solidFill>
                  <a:schemeClr val="tx1"/>
                </a:solidFill>
                <a:latin typeface="Times New Roman" pitchFamily="-110" charset="0"/>
                <a:ea typeface="+mn-ea"/>
                <a:cs typeface="+mn-cs"/>
              </a:rPr>
              <a:t>F =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 . . ) . . . ))</a:t>
            </a:r>
          </a:p>
          <a:p>
            <a:r>
              <a:rPr lang="en-US" sz="1200" kern="1200" baseline="0" dirty="0" smtClean="0">
                <a:solidFill>
                  <a:schemeClr val="tx1"/>
                </a:solidFill>
                <a:latin typeface="Times New Roman" pitchFamily="-110" charset="0"/>
                <a:ea typeface="+mn-ea"/>
                <a:cs typeface="+mn-cs"/>
              </a:rPr>
              <a:t>If we multiply </a:t>
            </a:r>
            <a:r>
              <a:rPr lang="en-US" sz="1200" i="1" kern="1200" baseline="0" dirty="0" smtClean="0">
                <a:solidFill>
                  <a:schemeClr val="tx1"/>
                </a:solidFill>
                <a:latin typeface="Times New Roman" pitchFamily="-110" charset="0"/>
                <a:ea typeface="+mn-ea"/>
                <a:cs typeface="+mn-cs"/>
              </a:rPr>
              <a:t>F by 2, we obtain,</a:t>
            </a:r>
          </a:p>
          <a:p>
            <a:r>
              <a:rPr lang="en-US" sz="1200" kern="1200" baseline="0" dirty="0" smtClean="0">
                <a:solidFill>
                  <a:schemeClr val="tx1"/>
                </a:solidFill>
                <a:latin typeface="Times New Roman" pitchFamily="-110" charset="0"/>
                <a:ea typeface="+mn-ea"/>
                <a:cs typeface="+mn-cs"/>
              </a:rPr>
              <a:t>2 * </a:t>
            </a:r>
            <a:r>
              <a:rPr lang="en-US" sz="1200" i="1" kern="1200" baseline="0" dirty="0" smtClean="0">
                <a:solidFill>
                  <a:schemeClr val="tx1"/>
                </a:solidFill>
                <a:latin typeface="Times New Roman" pitchFamily="-110" charset="0"/>
                <a:ea typeface="+mn-ea"/>
                <a:cs typeface="+mn-cs"/>
              </a:rPr>
              <a:t>F = b</a:t>
            </a:r>
            <a:r>
              <a:rPr lang="en-US" sz="1200" i="1" kern="1200" baseline="-25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-2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 . . ) . . . )</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From this equation, we see that the integer part of (2 * </a:t>
            </a:r>
            <a:r>
              <a:rPr lang="en-US" sz="1200" i="1" kern="1200" baseline="0" dirty="0" smtClean="0">
                <a:solidFill>
                  <a:schemeClr val="tx1"/>
                </a:solidFill>
                <a:latin typeface="Times New Roman" pitchFamily="-110" charset="0"/>
                <a:ea typeface="+mn-ea"/>
                <a:cs typeface="+mn-cs"/>
              </a:rPr>
              <a:t>F), which must be</a:t>
            </a:r>
          </a:p>
          <a:p>
            <a:r>
              <a:rPr lang="en-US" sz="1200" kern="1200" baseline="0" dirty="0" smtClean="0">
                <a:solidFill>
                  <a:schemeClr val="tx1"/>
                </a:solidFill>
                <a:latin typeface="Times New Roman" pitchFamily="-110" charset="0"/>
                <a:ea typeface="+mn-ea"/>
                <a:cs typeface="+mn-cs"/>
              </a:rPr>
              <a:t>either 0 or 1 because 0 &lt; </a:t>
            </a:r>
            <a:r>
              <a:rPr lang="en-US" sz="1200" i="1" kern="1200" baseline="0" dirty="0" smtClean="0">
                <a:solidFill>
                  <a:schemeClr val="tx1"/>
                </a:solidFill>
                <a:latin typeface="Times New Roman" pitchFamily="-110" charset="0"/>
                <a:ea typeface="+mn-ea"/>
                <a:cs typeface="+mn-cs"/>
              </a:rPr>
              <a:t>F &lt; 1, is simply 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So we can say (2 * F) = b</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F</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where 0 &lt; </a:t>
            </a:r>
            <a:r>
              <a:rPr lang="en-US" sz="1200" i="1" kern="1200" baseline="0" dirty="0" smtClean="0">
                <a:solidFill>
                  <a:schemeClr val="tx1"/>
                </a:solidFill>
                <a:latin typeface="Times New Roman" pitchFamily="-110" charset="0"/>
                <a:ea typeface="+mn-ea"/>
                <a:cs typeface="+mn-cs"/>
              </a:rPr>
              <a:t>F</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&lt; 1 and where</a:t>
            </a:r>
          </a:p>
          <a:p>
            <a:r>
              <a:rPr lang="en-US" sz="1200" i="1" kern="1200" baseline="0" dirty="0" smtClean="0">
                <a:solidFill>
                  <a:schemeClr val="tx1"/>
                </a:solidFill>
                <a:latin typeface="Times New Roman" pitchFamily="-110" charset="0"/>
                <a:ea typeface="+mn-ea"/>
                <a:cs typeface="+mn-cs"/>
              </a:rPr>
              <a:t>F</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+ 2</a:t>
            </a:r>
            <a:r>
              <a:rPr lang="en-US" sz="1200" i="1" kern="1200" baseline="30000" dirty="0" smtClean="0">
                <a:solidFill>
                  <a:schemeClr val="tx1"/>
                </a:solidFill>
                <a:latin typeface="Times New Roman" pitchFamily="-110" charset="0"/>
                <a:ea typeface="+mn-ea"/>
                <a:cs typeface="+mn-cs"/>
              </a:rPr>
              <a:t>-1 </a:t>
            </a:r>
            <a:r>
              <a:rPr lang="en-US" sz="1200" i="1" kern="1200" baseline="0" dirty="0" smtClean="0">
                <a:solidFill>
                  <a:schemeClr val="tx1"/>
                </a:solidFill>
                <a:latin typeface="Times New Roman" pitchFamily="-110" charset="0"/>
                <a:ea typeface="+mn-ea"/>
                <a:cs typeface="+mn-cs"/>
              </a:rPr>
              <a:t>* (b</a:t>
            </a:r>
            <a:r>
              <a:rPr lang="en-US" sz="1200" i="1" kern="1200" baseline="-25000" dirty="0" smtClean="0">
                <a:solidFill>
                  <a:schemeClr val="tx1"/>
                </a:solidFill>
                <a:latin typeface="Times New Roman" pitchFamily="-110" charset="0"/>
                <a:ea typeface="+mn-ea"/>
                <a:cs typeface="+mn-cs"/>
              </a:rPr>
              <a:t>-4 </a:t>
            </a:r>
            <a:r>
              <a:rPr lang="en-US" sz="1200" i="1" kern="1200" baseline="0" dirty="0" smtClean="0">
                <a:solidFill>
                  <a:schemeClr val="tx1"/>
                </a:solidFill>
                <a:latin typeface="Times New Roman" pitchFamily="-110" charset="0"/>
                <a:ea typeface="+mn-ea"/>
                <a:cs typeface="+mn-cs"/>
              </a:rPr>
              <a:t>+ . . .) . . .))</a:t>
            </a:r>
          </a:p>
          <a:p>
            <a:r>
              <a:rPr lang="en-US" sz="1200" kern="1200" baseline="0" dirty="0" smtClean="0">
                <a:solidFill>
                  <a:schemeClr val="tx1"/>
                </a:solidFill>
                <a:latin typeface="Times New Roman" pitchFamily="-110" charset="0"/>
                <a:ea typeface="+mn-ea"/>
                <a:cs typeface="+mn-cs"/>
              </a:rPr>
              <a:t>To find </a:t>
            </a:r>
            <a:r>
              <a:rPr lang="en-US" sz="1200" i="1" kern="1200" baseline="0" dirty="0" smtClean="0">
                <a:solidFill>
                  <a:schemeClr val="tx1"/>
                </a:solidFill>
                <a:latin typeface="Times New Roman" pitchFamily="-110" charset="0"/>
                <a:ea typeface="+mn-ea"/>
                <a:cs typeface="+mn-cs"/>
              </a:rPr>
              <a:t>b</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 we repeat the process. Therefore, the conversion algorithm involves</a:t>
            </a:r>
          </a:p>
          <a:p>
            <a:r>
              <a:rPr lang="en-US" sz="1200" kern="1200" baseline="0" dirty="0" smtClean="0">
                <a:solidFill>
                  <a:schemeClr val="tx1"/>
                </a:solidFill>
                <a:latin typeface="Times New Roman" pitchFamily="-110" charset="0"/>
                <a:ea typeface="+mn-ea"/>
                <a:cs typeface="+mn-cs"/>
              </a:rPr>
              <a:t>repeated multiplication by 2. At each step, the fractional part of the number from</a:t>
            </a:r>
          </a:p>
          <a:p>
            <a:r>
              <a:rPr lang="en-US" sz="1200" kern="1200" baseline="0" dirty="0" smtClean="0">
                <a:solidFill>
                  <a:schemeClr val="tx1"/>
                </a:solidFill>
                <a:latin typeface="Times New Roman" pitchFamily="-110" charset="0"/>
                <a:ea typeface="+mn-ea"/>
                <a:cs typeface="+mn-cs"/>
              </a:rPr>
              <a:t>the previous step is multiplied by 2. The digit to the left of the decimal point in the</a:t>
            </a:r>
          </a:p>
          <a:p>
            <a:r>
              <a:rPr lang="en-US" sz="1200" kern="1200" baseline="0" dirty="0" smtClean="0">
                <a:solidFill>
                  <a:schemeClr val="tx1"/>
                </a:solidFill>
                <a:latin typeface="Times New Roman" pitchFamily="-110" charset="0"/>
                <a:ea typeface="+mn-ea"/>
                <a:cs typeface="+mn-cs"/>
              </a:rPr>
              <a:t>product will be 0 or 1 and contributes to the binary representation, starting with the</a:t>
            </a:r>
          </a:p>
          <a:p>
            <a:r>
              <a:rPr lang="en-US" sz="1200" kern="1200" baseline="0" dirty="0" smtClean="0">
                <a:solidFill>
                  <a:schemeClr val="tx1"/>
                </a:solidFill>
                <a:latin typeface="Times New Roman" pitchFamily="-110" charset="0"/>
                <a:ea typeface="+mn-ea"/>
                <a:cs typeface="+mn-cs"/>
              </a:rPr>
              <a:t>most significant digit. The fractional part of the product is used as the multiplicand</a:t>
            </a:r>
          </a:p>
          <a:p>
            <a:r>
              <a:rPr lang="en-US" sz="1200" kern="1200" baseline="0" dirty="0" smtClean="0">
                <a:solidFill>
                  <a:schemeClr val="tx1"/>
                </a:solidFill>
                <a:latin typeface="Times New Roman" pitchFamily="-110" charset="0"/>
                <a:ea typeface="+mn-ea"/>
                <a:cs typeface="+mn-cs"/>
              </a:rPr>
              <a:t>in the next step. Figure 9.2 shows two examples.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This process is not necessarily exact; that is, a decimal fraction with a finite</a:t>
            </a:r>
          </a:p>
          <a:p>
            <a:r>
              <a:rPr lang="en-US" sz="1200" kern="1200" baseline="0" dirty="0" smtClean="0">
                <a:solidFill>
                  <a:schemeClr val="tx1"/>
                </a:solidFill>
                <a:latin typeface="Times New Roman" pitchFamily="-110" charset="0"/>
                <a:ea typeface="+mn-ea"/>
                <a:cs typeface="+mn-cs"/>
              </a:rPr>
              <a:t>number of digits may require a binary fraction with an infinite number of digits. In</a:t>
            </a:r>
          </a:p>
          <a:p>
            <a:r>
              <a:rPr lang="en-US" sz="1200" kern="1200" baseline="0" dirty="0" smtClean="0">
                <a:solidFill>
                  <a:schemeClr val="tx1"/>
                </a:solidFill>
                <a:latin typeface="Times New Roman" pitchFamily="-110" charset="0"/>
                <a:ea typeface="+mn-ea"/>
                <a:cs typeface="+mn-cs"/>
              </a:rPr>
              <a:t>such cases, the conversion algorithm is usually halted after a prespecified number of</a:t>
            </a:r>
          </a:p>
          <a:p>
            <a:r>
              <a:rPr lang="en-US" sz="1200" kern="1200" baseline="0" dirty="0" smtClean="0">
                <a:solidFill>
                  <a:schemeClr val="tx1"/>
                </a:solidFill>
                <a:latin typeface="Times New Roman" pitchFamily="-110" charset="0"/>
                <a:ea typeface="+mn-ea"/>
                <a:cs typeface="+mn-cs"/>
              </a:rPr>
              <a:t>steps, depending on the desired accuracy.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Times New Roman" pitchFamily="-110" charset="0"/>
                <a:ea typeface="+mn-ea"/>
                <a:cs typeface="+mn-cs"/>
              </a:rPr>
              <a:t>Because of the inherent binary nature of digital computer components, all forms of</a:t>
            </a:r>
          </a:p>
          <a:p>
            <a:r>
              <a:rPr lang="en-US" sz="1200" kern="1200" baseline="0" dirty="0" smtClean="0">
                <a:solidFill>
                  <a:schemeClr val="tx1"/>
                </a:solidFill>
                <a:latin typeface="Times New Roman" pitchFamily="-110" charset="0"/>
                <a:ea typeface="+mn-ea"/>
                <a:cs typeface="+mn-cs"/>
              </a:rPr>
              <a:t>data within computers are represented by various binary codes. However, no matter</a:t>
            </a:r>
          </a:p>
          <a:p>
            <a:r>
              <a:rPr lang="en-US" sz="1200" kern="1200" baseline="0" dirty="0" smtClean="0">
                <a:solidFill>
                  <a:schemeClr val="tx1"/>
                </a:solidFill>
                <a:latin typeface="Times New Roman" pitchFamily="-110" charset="0"/>
                <a:ea typeface="+mn-ea"/>
                <a:cs typeface="+mn-cs"/>
              </a:rPr>
              <a:t>how convenient the binary system is for computers, it is exceedingly cumbersome</a:t>
            </a:r>
          </a:p>
          <a:p>
            <a:r>
              <a:rPr lang="en-US" sz="1200" kern="1200" baseline="0" dirty="0" smtClean="0">
                <a:solidFill>
                  <a:schemeClr val="tx1"/>
                </a:solidFill>
                <a:latin typeface="Times New Roman" pitchFamily="-110" charset="0"/>
                <a:ea typeface="+mn-ea"/>
                <a:cs typeface="+mn-cs"/>
              </a:rPr>
              <a:t>for human beings. Consequently, most computer professionals who must spend time</a:t>
            </a:r>
          </a:p>
          <a:p>
            <a:r>
              <a:rPr lang="en-US" sz="1200" kern="1200" baseline="0" dirty="0" smtClean="0">
                <a:solidFill>
                  <a:schemeClr val="tx1"/>
                </a:solidFill>
                <a:latin typeface="Times New Roman" pitchFamily="-110" charset="0"/>
                <a:ea typeface="+mn-ea"/>
                <a:cs typeface="+mn-cs"/>
              </a:rPr>
              <a:t>working with the actual raw data in the computer prefer a more compact notation.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What notation to use? One possibility is the decimal notation. This is certainly</a:t>
            </a:r>
          </a:p>
          <a:p>
            <a:r>
              <a:rPr lang="en-US" sz="1200" kern="1200" baseline="0" dirty="0" smtClean="0">
                <a:solidFill>
                  <a:schemeClr val="tx1"/>
                </a:solidFill>
                <a:latin typeface="Times New Roman" pitchFamily="-110" charset="0"/>
                <a:ea typeface="+mn-ea"/>
                <a:cs typeface="+mn-cs"/>
              </a:rPr>
              <a:t>more compact than binary notation, but it is awkward because of the tediousness of</a:t>
            </a:r>
          </a:p>
          <a:p>
            <a:r>
              <a:rPr lang="en-US" sz="1200" kern="1200" baseline="0" dirty="0" smtClean="0">
                <a:solidFill>
                  <a:schemeClr val="tx1"/>
                </a:solidFill>
                <a:latin typeface="Times New Roman" pitchFamily="-110" charset="0"/>
                <a:ea typeface="+mn-ea"/>
                <a:cs typeface="+mn-cs"/>
              </a:rPr>
              <a:t>converting between base 2 and base 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Instead, a notation known as hexadecimal has been adopted. Binary digits are</a:t>
            </a:r>
          </a:p>
          <a:p>
            <a:r>
              <a:rPr lang="en-US" sz="1200" kern="1200" baseline="0" dirty="0" smtClean="0">
                <a:solidFill>
                  <a:schemeClr val="tx1"/>
                </a:solidFill>
                <a:latin typeface="Times New Roman" pitchFamily="-110" charset="0"/>
                <a:ea typeface="+mn-ea"/>
                <a:cs typeface="+mn-cs"/>
              </a:rPr>
              <a:t>grouped into sets of four bits, called a </a:t>
            </a:r>
            <a:r>
              <a:rPr lang="en-US" sz="1200" b="1" kern="1200" baseline="0" dirty="0" smtClean="0">
                <a:solidFill>
                  <a:schemeClr val="tx1"/>
                </a:solidFill>
                <a:latin typeface="Times New Roman" pitchFamily="-110" charset="0"/>
                <a:ea typeface="+mn-ea"/>
                <a:cs typeface="+mn-cs"/>
              </a:rPr>
              <a:t>nibble. </a:t>
            </a:r>
            <a:r>
              <a:rPr lang="en-US" sz="1200" b="0" kern="1200" baseline="0" dirty="0" smtClean="0">
                <a:solidFill>
                  <a:schemeClr val="tx1"/>
                </a:solidFill>
                <a:latin typeface="Times New Roman" pitchFamily="-110" charset="0"/>
                <a:ea typeface="+mn-ea"/>
                <a:cs typeface="+mn-cs"/>
              </a:rPr>
              <a:t>Each possible combination of four</a:t>
            </a:r>
          </a:p>
          <a:p>
            <a:r>
              <a:rPr lang="en-US" sz="1200" kern="1200" baseline="0" dirty="0" smtClean="0">
                <a:solidFill>
                  <a:schemeClr val="tx1"/>
                </a:solidFill>
                <a:latin typeface="Times New Roman" pitchFamily="-110" charset="0"/>
                <a:ea typeface="+mn-ea"/>
                <a:cs typeface="+mn-cs"/>
              </a:rPr>
              <a:t>binary digits is given a symbol.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16 symbols are used, the notation is called </a:t>
            </a:r>
            <a:r>
              <a:rPr lang="en-US" sz="1200" b="1" kern="1200" baseline="0" dirty="0" smtClean="0">
                <a:solidFill>
                  <a:schemeClr val="tx1"/>
                </a:solidFill>
                <a:latin typeface="Times New Roman" pitchFamily="-110" charset="0"/>
                <a:ea typeface="+mn-ea"/>
                <a:cs typeface="+mn-cs"/>
              </a:rPr>
              <a:t>hexadecimal, </a:t>
            </a:r>
            <a:r>
              <a:rPr lang="en-US" sz="1200" b="0" kern="1200" baseline="0" dirty="0" smtClean="0">
                <a:solidFill>
                  <a:schemeClr val="tx1"/>
                </a:solidFill>
                <a:latin typeface="Times New Roman" pitchFamily="-110" charset="0"/>
                <a:ea typeface="+mn-ea"/>
                <a:cs typeface="+mn-cs"/>
              </a:rPr>
              <a:t>and the 16 symbols</a:t>
            </a:r>
          </a:p>
          <a:p>
            <a:r>
              <a:rPr lang="en-US" sz="1200" kern="1200" baseline="0" dirty="0" smtClean="0">
                <a:solidFill>
                  <a:schemeClr val="tx1"/>
                </a:solidFill>
                <a:latin typeface="Times New Roman" pitchFamily="-110" charset="0"/>
                <a:ea typeface="+mn-ea"/>
                <a:cs typeface="+mn-cs"/>
              </a:rPr>
              <a:t>are the </a:t>
            </a:r>
            <a:r>
              <a:rPr lang="en-US" sz="1200" b="1" kern="1200" baseline="0" dirty="0" smtClean="0">
                <a:solidFill>
                  <a:schemeClr val="tx1"/>
                </a:solidFill>
                <a:latin typeface="Times New Roman" pitchFamily="-110" charset="0"/>
                <a:ea typeface="+mn-ea"/>
                <a:cs typeface="+mn-cs"/>
              </a:rPr>
              <a:t>hexadecimal digits.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A sequence of hexadecimal digits can be thought of as representing an integer</a:t>
            </a:r>
          </a:p>
          <a:p>
            <a:r>
              <a:rPr lang="en-US" sz="1200" kern="1200" baseline="0" dirty="0" smtClean="0">
                <a:solidFill>
                  <a:schemeClr val="tx1"/>
                </a:solidFill>
                <a:latin typeface="Times New Roman" pitchFamily="-110" charset="0"/>
                <a:ea typeface="+mn-ea"/>
                <a:cs typeface="+mn-cs"/>
              </a:rPr>
              <a:t>in base 16 (Table 9.3).</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Hexadecimal notation is not only used for representing integers but also used</a:t>
            </a:r>
          </a:p>
          <a:p>
            <a:r>
              <a:rPr lang="en-US" sz="1200" kern="1200" baseline="0" dirty="0" smtClean="0">
                <a:solidFill>
                  <a:schemeClr val="tx1"/>
                </a:solidFill>
                <a:latin typeface="Times New Roman" pitchFamily="-110" charset="0"/>
                <a:ea typeface="+mn-ea"/>
                <a:cs typeface="+mn-cs"/>
              </a:rPr>
              <a:t>as a concise notation for representing any sequence of binary digits, whether they</a:t>
            </a:r>
          </a:p>
          <a:p>
            <a:r>
              <a:rPr lang="en-US" sz="1200" kern="1200" baseline="0" dirty="0" smtClean="0">
                <a:solidFill>
                  <a:schemeClr val="tx1"/>
                </a:solidFill>
                <a:latin typeface="Times New Roman" pitchFamily="-110" charset="0"/>
                <a:ea typeface="+mn-ea"/>
                <a:cs typeface="+mn-cs"/>
              </a:rPr>
              <a:t>represent text, numbers, or some other type of data. The reasons for using hexadecimal</a:t>
            </a:r>
          </a:p>
          <a:p>
            <a:r>
              <a:rPr lang="en-US" sz="1200" kern="1200" baseline="0" dirty="0" smtClean="0">
                <a:solidFill>
                  <a:schemeClr val="tx1"/>
                </a:solidFill>
                <a:latin typeface="Times New Roman" pitchFamily="-110" charset="0"/>
                <a:ea typeface="+mn-ea"/>
                <a:cs typeface="+mn-cs"/>
              </a:rPr>
              <a:t>notation are as follows: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It is more compact than binary notation</a:t>
            </a:r>
            <a:r>
              <a:rPr lang="en-US" sz="1200" b="1" kern="1200" baseline="0" dirty="0" smtClean="0">
                <a:solidFill>
                  <a:schemeClr val="tx1"/>
                </a:solidFill>
                <a:latin typeface="Times New Roman" pitchFamily="-110" charset="0"/>
                <a:ea typeface="+mn-ea"/>
                <a:cs typeface="+mn-cs"/>
              </a:rPr>
              <a:t>.</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In most computers, binary data occupy some multiple of 4 bits, and hence</a:t>
            </a:r>
          </a:p>
          <a:p>
            <a:r>
              <a:rPr lang="en-US" sz="1200" kern="1200" baseline="0" dirty="0" smtClean="0">
                <a:solidFill>
                  <a:schemeClr val="tx1"/>
                </a:solidFill>
                <a:latin typeface="Times New Roman" pitchFamily="-110" charset="0"/>
                <a:ea typeface="+mn-ea"/>
                <a:cs typeface="+mn-cs"/>
              </a:rPr>
              <a:t>some multiple of a single hexadecimal digit.</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It is extremely easy to convert between binary and hexadecimal notation.</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19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dirty="0" smtClean="0"/>
              <a:t> 9 </a:t>
            </a:r>
            <a:r>
              <a:rPr lang="en-GB" dirty="0" smtClean="0"/>
              <a:t>summary.</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Times New Roman" pitchFamily="-110" charset="0"/>
                <a:ea typeface="+mn-ea"/>
                <a:cs typeface="+mn-cs"/>
              </a:rPr>
              <a:t>After studying this chapter, you should be able to:</a:t>
            </a:r>
          </a:p>
          <a:p>
            <a:pPr marL="228600" indent="-228600">
              <a:buAutoNum type="arabicPeriod"/>
            </a:pPr>
            <a:r>
              <a:rPr lang="en-US" sz="1200" kern="1200" baseline="0" dirty="0" smtClean="0">
                <a:solidFill>
                  <a:schemeClr val="tx1"/>
                </a:solidFill>
                <a:latin typeface="Times New Roman" pitchFamily="-110" charset="0"/>
                <a:ea typeface="+mn-ea"/>
                <a:cs typeface="+mn-cs"/>
              </a:rPr>
              <a:t>Understand the basic concepts and terminology of positional number systems.</a:t>
            </a:r>
          </a:p>
          <a:p>
            <a:pPr marL="228600" indent="-228600">
              <a:buAutoNum type="arabicPeriod"/>
            </a:pPr>
            <a:r>
              <a:rPr lang="en-US" sz="1200" kern="1200" baseline="0" dirty="0" smtClean="0">
                <a:solidFill>
                  <a:schemeClr val="tx1"/>
                </a:solidFill>
                <a:latin typeface="Times New Roman" pitchFamily="-110" charset="0"/>
                <a:ea typeface="+mn-ea"/>
                <a:cs typeface="+mn-cs"/>
              </a:rPr>
              <a:t>Explain the techniques for converting between digital and binary for both</a:t>
            </a:r>
          </a:p>
          <a:p>
            <a:r>
              <a:rPr lang="en-US" sz="1200" kern="1200" baseline="0" dirty="0" smtClean="0">
                <a:solidFill>
                  <a:schemeClr val="tx1"/>
                </a:solidFill>
                <a:latin typeface="Times New Roman" pitchFamily="-110" charset="0"/>
                <a:ea typeface="+mn-ea"/>
                <a:cs typeface="+mn-cs"/>
              </a:rPr>
              <a:t>integers and fractions.</a:t>
            </a:r>
          </a:p>
          <a:p>
            <a:r>
              <a:rPr lang="en-US" sz="1200" kern="1200" baseline="0" dirty="0" smtClean="0">
                <a:solidFill>
                  <a:schemeClr val="tx1"/>
                </a:solidFill>
                <a:latin typeface="Times New Roman" pitchFamily="-110" charset="0"/>
                <a:ea typeface="+mn-ea"/>
                <a:cs typeface="+mn-cs"/>
              </a:rPr>
              <a:t>3. Explain the rationale for using hexadecimal notation.</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3</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In everyday life we use a system based on decimal digits (0, 1, 2, 3, 4, 5, 6, 7, 8, 9) to</a:t>
            </a:r>
          </a:p>
          <a:p>
            <a:r>
              <a:rPr lang="en-US" sz="1200" kern="1200" baseline="0" dirty="0" smtClean="0">
                <a:solidFill>
                  <a:schemeClr val="tx1"/>
                </a:solidFill>
                <a:latin typeface="Times New Roman" pitchFamily="-110" charset="0"/>
                <a:ea typeface="+mn-ea"/>
                <a:cs typeface="+mn-cs"/>
              </a:rPr>
              <a:t>represent numbers, and refer to the system as the decimal system. Consider what</a:t>
            </a:r>
          </a:p>
          <a:p>
            <a:r>
              <a:rPr lang="en-US" sz="1200" kern="1200" baseline="0" dirty="0" smtClean="0">
                <a:solidFill>
                  <a:schemeClr val="tx1"/>
                </a:solidFill>
                <a:latin typeface="Times New Roman" pitchFamily="-110" charset="0"/>
                <a:ea typeface="+mn-ea"/>
                <a:cs typeface="+mn-cs"/>
              </a:rPr>
              <a:t>the number 83 means. It means eight tens plus three:</a:t>
            </a:r>
          </a:p>
          <a:p>
            <a:r>
              <a:rPr lang="en-US" sz="1200" kern="1200" baseline="0" dirty="0" smtClean="0">
                <a:solidFill>
                  <a:schemeClr val="tx1"/>
                </a:solidFill>
                <a:latin typeface="Times New Roman" pitchFamily="-110" charset="0"/>
                <a:ea typeface="+mn-ea"/>
                <a:cs typeface="+mn-cs"/>
              </a:rPr>
              <a:t>83 = (8 * 10) + 3</a:t>
            </a:r>
          </a:p>
          <a:p>
            <a:r>
              <a:rPr lang="en-US" sz="1200" kern="1200" baseline="0" dirty="0" smtClean="0">
                <a:solidFill>
                  <a:schemeClr val="tx1"/>
                </a:solidFill>
                <a:latin typeface="Times New Roman" pitchFamily="-110" charset="0"/>
                <a:ea typeface="+mn-ea"/>
                <a:cs typeface="+mn-cs"/>
              </a:rPr>
              <a:t>The number 4728 means four thousands, seven hundreds, two tens, plus eight:</a:t>
            </a:r>
          </a:p>
          <a:p>
            <a:r>
              <a:rPr lang="en-US" sz="1200" kern="1200" baseline="0" dirty="0" smtClean="0">
                <a:solidFill>
                  <a:schemeClr val="tx1"/>
                </a:solidFill>
                <a:latin typeface="Times New Roman" pitchFamily="-110" charset="0"/>
                <a:ea typeface="+mn-ea"/>
                <a:cs typeface="+mn-cs"/>
              </a:rPr>
              <a:t>4728 = (4 * 1000) + (7 * 100) + (2 * 10) + 8</a:t>
            </a:r>
          </a:p>
          <a:p>
            <a:r>
              <a:rPr lang="en-US" sz="1200" kern="1200" baseline="0" dirty="0" smtClean="0">
                <a:solidFill>
                  <a:schemeClr val="tx1"/>
                </a:solidFill>
                <a:latin typeface="Times New Roman" pitchFamily="-110" charset="0"/>
                <a:ea typeface="+mn-ea"/>
                <a:cs typeface="+mn-cs"/>
              </a:rPr>
              <a:t>The decimal system is said to have a </a:t>
            </a:r>
            <a:r>
              <a:rPr lang="en-US" sz="1200" b="1" kern="1200" baseline="0" dirty="0" smtClean="0">
                <a:solidFill>
                  <a:schemeClr val="tx1"/>
                </a:solidFill>
                <a:latin typeface="Times New Roman" pitchFamily="-110" charset="0"/>
                <a:ea typeface="+mn-ea"/>
                <a:cs typeface="+mn-cs"/>
              </a:rPr>
              <a:t>base, </a:t>
            </a:r>
            <a:r>
              <a:rPr lang="en-US" sz="1200" b="0" kern="1200" baseline="0" dirty="0" smtClean="0">
                <a:solidFill>
                  <a:schemeClr val="tx1"/>
                </a:solidFill>
                <a:latin typeface="Times New Roman" pitchFamily="-110" charset="0"/>
                <a:ea typeface="+mn-ea"/>
                <a:cs typeface="+mn-cs"/>
              </a:rPr>
              <a:t>or</a:t>
            </a:r>
            <a:r>
              <a:rPr lang="en-US" sz="1200" b="1" kern="1200" baseline="0" dirty="0" smtClean="0">
                <a:solidFill>
                  <a:schemeClr val="tx1"/>
                </a:solidFill>
                <a:latin typeface="Times New Roman" pitchFamily="-110" charset="0"/>
                <a:ea typeface="+mn-ea"/>
                <a:cs typeface="+mn-cs"/>
              </a:rPr>
              <a:t> radix, of 10. </a:t>
            </a:r>
            <a:r>
              <a:rPr lang="en-US" sz="1200" b="0" kern="1200" baseline="0" dirty="0" smtClean="0">
                <a:solidFill>
                  <a:schemeClr val="tx1"/>
                </a:solidFill>
                <a:latin typeface="Times New Roman" pitchFamily="-110" charset="0"/>
                <a:ea typeface="+mn-ea"/>
                <a:cs typeface="+mn-cs"/>
              </a:rPr>
              <a:t>This means that each digit</a:t>
            </a:r>
          </a:p>
          <a:p>
            <a:r>
              <a:rPr lang="en-US" sz="1200" kern="1200" baseline="0" dirty="0" smtClean="0">
                <a:solidFill>
                  <a:schemeClr val="tx1"/>
                </a:solidFill>
                <a:latin typeface="Times New Roman" pitchFamily="-110" charset="0"/>
                <a:ea typeface="+mn-ea"/>
                <a:cs typeface="+mn-cs"/>
              </a:rPr>
              <a:t>in the number is multiplied by 10 raised to a power corresponding to that digit’s</a:t>
            </a:r>
          </a:p>
          <a:p>
            <a:r>
              <a:rPr lang="en-US" sz="1200" kern="1200" baseline="0" dirty="0" smtClean="0">
                <a:solidFill>
                  <a:schemeClr val="tx1"/>
                </a:solidFill>
                <a:latin typeface="Times New Roman" pitchFamily="-110" charset="0"/>
                <a:ea typeface="+mn-ea"/>
                <a:cs typeface="+mn-cs"/>
              </a:rPr>
              <a:t>position:</a:t>
            </a:r>
          </a:p>
          <a:p>
            <a:r>
              <a:rPr lang="en-US" sz="1200" kern="1200" baseline="0" dirty="0" smtClean="0">
                <a:solidFill>
                  <a:schemeClr val="tx1"/>
                </a:solidFill>
                <a:latin typeface="Times New Roman" pitchFamily="-110" charset="0"/>
                <a:ea typeface="+mn-ea"/>
                <a:cs typeface="+mn-cs"/>
              </a:rPr>
              <a:t>83 = (8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(3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4728 = (4 * 10</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 + (7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(8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The same principle holds for decimal fractions, but negative powers of 10 are</a:t>
            </a:r>
          </a:p>
          <a:p>
            <a:r>
              <a:rPr lang="en-US" sz="1200" kern="1200" baseline="0" dirty="0" smtClean="0">
                <a:solidFill>
                  <a:schemeClr val="tx1"/>
                </a:solidFill>
                <a:latin typeface="Times New Roman" pitchFamily="-110" charset="0"/>
                <a:ea typeface="+mn-ea"/>
                <a:cs typeface="+mn-cs"/>
              </a:rPr>
              <a:t>used. Thus, the decimal fraction 0.256 stands for 2 tenths plus 5 hundredths plus</a:t>
            </a:r>
          </a:p>
          <a:p>
            <a:r>
              <a:rPr lang="en-US" sz="1200" kern="1200" baseline="0" dirty="0" smtClean="0">
                <a:solidFill>
                  <a:schemeClr val="tx1"/>
                </a:solidFill>
                <a:latin typeface="Times New Roman" pitchFamily="-110" charset="0"/>
                <a:ea typeface="+mn-ea"/>
                <a:cs typeface="+mn-cs"/>
              </a:rPr>
              <a:t>6 thousandths:</a:t>
            </a:r>
          </a:p>
          <a:p>
            <a:r>
              <a:rPr lang="en-US" sz="1200" kern="1200" baseline="0" dirty="0" smtClean="0">
                <a:solidFill>
                  <a:schemeClr val="tx1"/>
                </a:solidFill>
                <a:latin typeface="Times New Roman" pitchFamily="-110" charset="0"/>
                <a:ea typeface="+mn-ea"/>
                <a:cs typeface="+mn-cs"/>
              </a:rPr>
              <a:t>0.256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(5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(6 * 10-</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number with both an integer and fractional part has digits raised to both</a:t>
            </a:r>
          </a:p>
          <a:p>
            <a:r>
              <a:rPr lang="en-US" sz="1200" kern="1200" baseline="0" dirty="0" smtClean="0">
                <a:solidFill>
                  <a:schemeClr val="tx1"/>
                </a:solidFill>
                <a:latin typeface="Times New Roman" pitchFamily="-110" charset="0"/>
                <a:ea typeface="+mn-ea"/>
                <a:cs typeface="+mn-cs"/>
              </a:rPr>
              <a:t>positive and negative powers of 10:</a:t>
            </a:r>
          </a:p>
          <a:p>
            <a:r>
              <a:rPr lang="en-US" sz="1200" kern="1200" baseline="0" dirty="0" smtClean="0">
                <a:solidFill>
                  <a:schemeClr val="tx1"/>
                </a:solidFill>
                <a:latin typeface="Times New Roman" pitchFamily="-110" charset="0"/>
                <a:ea typeface="+mn-ea"/>
                <a:cs typeface="+mn-cs"/>
              </a:rPr>
              <a:t>442.256 = (4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(4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(5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 (6 * 10-3)</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any number, the leftmost digit is referred to as the </a:t>
            </a:r>
            <a:r>
              <a:rPr lang="en-US" sz="1200" b="1" kern="1200" baseline="0" dirty="0" smtClean="0">
                <a:solidFill>
                  <a:schemeClr val="tx1"/>
                </a:solidFill>
                <a:latin typeface="Times New Roman" pitchFamily="-110" charset="0"/>
                <a:ea typeface="+mn-ea"/>
                <a:cs typeface="+mn-cs"/>
              </a:rPr>
              <a:t>most significant digit,</a:t>
            </a:r>
          </a:p>
          <a:p>
            <a:r>
              <a:rPr lang="en-US" sz="1200" kern="1200" baseline="0" dirty="0" smtClean="0">
                <a:solidFill>
                  <a:schemeClr val="tx1"/>
                </a:solidFill>
                <a:latin typeface="Times New Roman" pitchFamily="-110" charset="0"/>
                <a:ea typeface="+mn-ea"/>
                <a:cs typeface="+mn-cs"/>
              </a:rPr>
              <a:t>because it carries the highest value. The rightmost digit is called the </a:t>
            </a:r>
            <a:r>
              <a:rPr lang="en-US" sz="1200" b="1" kern="1200" baseline="0" dirty="0" smtClean="0">
                <a:solidFill>
                  <a:schemeClr val="tx1"/>
                </a:solidFill>
                <a:latin typeface="Times New Roman" pitchFamily="-110" charset="0"/>
                <a:ea typeface="+mn-ea"/>
                <a:cs typeface="+mn-cs"/>
              </a:rPr>
              <a:t>least significant</a:t>
            </a:r>
          </a:p>
          <a:p>
            <a:r>
              <a:rPr lang="en-US" sz="1200" b="1" kern="1200" baseline="0" dirty="0" smtClean="0">
                <a:solidFill>
                  <a:schemeClr val="tx1"/>
                </a:solidFill>
                <a:latin typeface="Times New Roman" pitchFamily="-110" charset="0"/>
                <a:ea typeface="+mn-ea"/>
                <a:cs typeface="+mn-cs"/>
              </a:rPr>
              <a:t>digit. </a:t>
            </a:r>
            <a:r>
              <a:rPr lang="en-US" sz="1200" b="0" kern="1200" baseline="0" dirty="0" smtClean="0">
                <a:solidFill>
                  <a:schemeClr val="tx1"/>
                </a:solidFill>
                <a:latin typeface="Times New Roman" pitchFamily="-110" charset="0"/>
                <a:ea typeface="+mn-ea"/>
                <a:cs typeface="+mn-cs"/>
              </a:rPr>
              <a:t>In the preceding decimal number, the 4 on the left is the most significant digit</a:t>
            </a:r>
          </a:p>
          <a:p>
            <a:r>
              <a:rPr lang="en-US" sz="1200" kern="1200" baseline="0" dirty="0" smtClean="0">
                <a:solidFill>
                  <a:schemeClr val="tx1"/>
                </a:solidFill>
                <a:latin typeface="Times New Roman" pitchFamily="-110" charset="0"/>
                <a:ea typeface="+mn-ea"/>
                <a:cs typeface="+mn-cs"/>
              </a:rPr>
              <a:t>and the 6 on the right is the least significant digit.</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Table 9.1 shows the relationship between each digit position and the value</a:t>
            </a:r>
          </a:p>
          <a:p>
            <a:r>
              <a:rPr lang="en-US" sz="1200" kern="1200" baseline="0" dirty="0" smtClean="0">
                <a:solidFill>
                  <a:schemeClr val="tx1"/>
                </a:solidFill>
                <a:latin typeface="Times New Roman" pitchFamily="-110" charset="0"/>
                <a:ea typeface="+mn-ea"/>
                <a:cs typeface="+mn-cs"/>
              </a:rPr>
              <a:t>assigned to that position. Each position is weighted 10 times the value of the position</a:t>
            </a:r>
          </a:p>
          <a:p>
            <a:r>
              <a:rPr lang="en-US" sz="1200" kern="1200" baseline="0" dirty="0" smtClean="0">
                <a:solidFill>
                  <a:schemeClr val="tx1"/>
                </a:solidFill>
                <a:latin typeface="Times New Roman" pitchFamily="-110" charset="0"/>
                <a:ea typeface="+mn-ea"/>
                <a:cs typeface="+mn-cs"/>
              </a:rPr>
              <a:t>to the right and one-tenth the value of the position to the left. Thus, positions represent</a:t>
            </a:r>
          </a:p>
          <a:p>
            <a:r>
              <a:rPr lang="en-US" sz="1200" kern="1200" baseline="0" dirty="0" smtClean="0">
                <a:solidFill>
                  <a:schemeClr val="tx1"/>
                </a:solidFill>
                <a:latin typeface="Times New Roman" pitchFamily="-110" charset="0"/>
                <a:ea typeface="+mn-ea"/>
                <a:cs typeface="+mn-cs"/>
              </a:rPr>
              <a:t>successive powers of 10. If we number the positions as indicated in Table 9.1,</a:t>
            </a:r>
          </a:p>
          <a:p>
            <a:r>
              <a:rPr lang="en-US" sz="1200" kern="1200" baseline="0" dirty="0" smtClean="0">
                <a:solidFill>
                  <a:schemeClr val="tx1"/>
                </a:solidFill>
                <a:latin typeface="Times New Roman" pitchFamily="-110" charset="0"/>
                <a:ea typeface="+mn-ea"/>
                <a:cs typeface="+mn-cs"/>
              </a:rPr>
              <a:t>then position </a:t>
            </a:r>
            <a:r>
              <a:rPr lang="en-US" sz="1200" i="1" kern="1200" baseline="0" dirty="0" smtClean="0">
                <a:solidFill>
                  <a:schemeClr val="tx1"/>
                </a:solidFill>
                <a:latin typeface="Times New Roman" pitchFamily="-110" charset="0"/>
                <a:ea typeface="+mn-ea"/>
                <a:cs typeface="+mn-cs"/>
              </a:rPr>
              <a:t>i </a:t>
            </a:r>
            <a:r>
              <a:rPr lang="en-US" sz="1200" i="0" kern="1200" baseline="0" dirty="0" smtClean="0">
                <a:solidFill>
                  <a:schemeClr val="tx1"/>
                </a:solidFill>
                <a:latin typeface="Times New Roman" pitchFamily="-110" charset="0"/>
                <a:ea typeface="+mn-ea"/>
                <a:cs typeface="+mn-cs"/>
              </a:rPr>
              <a:t>is weighted by the value 10</a:t>
            </a:r>
            <a:r>
              <a:rPr lang="en-US" sz="1200" b="0" i="1" kern="1200" baseline="30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a positional number system, each number is represented by a string of digits in</a:t>
            </a:r>
          </a:p>
          <a:p>
            <a:r>
              <a:rPr lang="en-US" sz="1200" kern="1200" baseline="0" dirty="0" smtClean="0">
                <a:solidFill>
                  <a:schemeClr val="tx1"/>
                </a:solidFill>
                <a:latin typeface="Times New Roman" pitchFamily="-110" charset="0"/>
                <a:ea typeface="+mn-ea"/>
                <a:cs typeface="+mn-cs"/>
              </a:rPr>
              <a:t>which each digit position </a:t>
            </a:r>
            <a:r>
              <a:rPr lang="en-US" sz="1200" i="1" kern="1200" baseline="0" dirty="0" smtClean="0">
                <a:solidFill>
                  <a:schemeClr val="tx1"/>
                </a:solidFill>
                <a:latin typeface="Times New Roman" pitchFamily="-110" charset="0"/>
                <a:ea typeface="+mn-ea"/>
                <a:cs typeface="+mn-cs"/>
              </a:rPr>
              <a:t>i </a:t>
            </a:r>
            <a:r>
              <a:rPr lang="en-US" sz="1200" i="0" kern="1200" baseline="0" dirty="0" smtClean="0">
                <a:solidFill>
                  <a:schemeClr val="tx1"/>
                </a:solidFill>
                <a:latin typeface="Times New Roman" pitchFamily="-110" charset="0"/>
                <a:ea typeface="+mn-ea"/>
                <a:cs typeface="+mn-cs"/>
              </a:rPr>
              <a:t>has an associated weight </a:t>
            </a:r>
            <a:r>
              <a:rPr lang="en-US" sz="1200" i="1" kern="1200" baseline="0" dirty="0" smtClean="0">
                <a:solidFill>
                  <a:schemeClr val="tx1"/>
                </a:solidFill>
                <a:latin typeface="Times New Roman" pitchFamily="-110" charset="0"/>
                <a:ea typeface="+mn-ea"/>
                <a:cs typeface="+mn-cs"/>
              </a:rPr>
              <a:t>r</a:t>
            </a:r>
            <a:r>
              <a:rPr lang="en-US" sz="1200" i="1" kern="1200" baseline="30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where</a:t>
            </a:r>
            <a:r>
              <a:rPr lang="en-US" sz="1200" i="1" kern="1200" baseline="0" dirty="0" smtClean="0">
                <a:solidFill>
                  <a:schemeClr val="tx1"/>
                </a:solidFill>
                <a:latin typeface="Times New Roman" pitchFamily="-110" charset="0"/>
                <a:ea typeface="+mn-ea"/>
                <a:cs typeface="+mn-cs"/>
              </a:rPr>
              <a:t> r </a:t>
            </a:r>
            <a:r>
              <a:rPr lang="en-US" sz="1200" i="0" kern="1200" baseline="0" dirty="0" smtClean="0">
                <a:solidFill>
                  <a:schemeClr val="tx1"/>
                </a:solidFill>
                <a:latin typeface="Times New Roman" pitchFamily="-110" charset="0"/>
                <a:ea typeface="+mn-ea"/>
                <a:cs typeface="+mn-cs"/>
              </a:rPr>
              <a:t>is the radix, or base,</a:t>
            </a:r>
          </a:p>
          <a:p>
            <a:r>
              <a:rPr lang="en-US" sz="1200" kern="1200" baseline="0" dirty="0" smtClean="0">
                <a:solidFill>
                  <a:schemeClr val="tx1"/>
                </a:solidFill>
                <a:latin typeface="Times New Roman" pitchFamily="-110" charset="0"/>
                <a:ea typeface="+mn-ea"/>
                <a:cs typeface="+mn-cs"/>
              </a:rPr>
              <a:t>of the number system. The general form of a number in such a system with radix </a:t>
            </a:r>
            <a:r>
              <a:rPr lang="en-US" sz="1200" i="1" kern="1200" baseline="0" dirty="0" smtClean="0">
                <a:solidFill>
                  <a:schemeClr val="tx1"/>
                </a:solidFill>
                <a:latin typeface="Times New Roman" pitchFamily="-110" charset="0"/>
                <a:ea typeface="+mn-ea"/>
                <a:cs typeface="+mn-cs"/>
              </a:rPr>
              <a:t>r </a:t>
            </a:r>
            <a:r>
              <a:rPr lang="en-US" sz="1200" i="0" kern="1200" baseline="0" dirty="0" smtClean="0">
                <a:solidFill>
                  <a:schemeClr val="tx1"/>
                </a:solidFill>
                <a:latin typeface="Times New Roman" pitchFamily="-110" charset="0"/>
                <a:ea typeface="+mn-ea"/>
                <a:cs typeface="+mn-cs"/>
              </a:rPr>
              <a:t>is</a:t>
            </a:r>
          </a:p>
          <a:p>
            <a:r>
              <a:rPr lang="en-US" sz="1200" kern="1200" baseline="0" dirty="0" smtClean="0">
                <a:solidFill>
                  <a:schemeClr val="tx1"/>
                </a:solidFill>
                <a:latin typeface="Times New Roman" pitchFamily="-110" charset="0"/>
                <a:ea typeface="+mn-ea"/>
                <a:cs typeface="+mn-cs"/>
              </a:rPr>
              <a:t>(. . .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 .)</a:t>
            </a:r>
            <a:r>
              <a:rPr lang="en-US" sz="1200" i="1" kern="1200" baseline="-25000" dirty="0" smtClean="0">
                <a:solidFill>
                  <a:schemeClr val="tx1"/>
                </a:solidFill>
                <a:latin typeface="Times New Roman" pitchFamily="-110" charset="0"/>
                <a:ea typeface="+mn-ea"/>
                <a:cs typeface="+mn-cs"/>
              </a:rPr>
              <a:t>r</a:t>
            </a:r>
          </a:p>
          <a:p>
            <a:r>
              <a:rPr lang="en-US" sz="1200" kern="1200" baseline="0" dirty="0" smtClean="0">
                <a:solidFill>
                  <a:schemeClr val="tx1"/>
                </a:solidFill>
                <a:latin typeface="Times New Roman" pitchFamily="-110" charset="0"/>
                <a:ea typeface="+mn-ea"/>
                <a:cs typeface="+mn-cs"/>
              </a:rPr>
              <a:t>where the value of any digit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is an integer in the range </a:t>
            </a:r>
            <a:r>
              <a:rPr lang="en-US" sz="1200" i="1" kern="1200" baseline="0" dirty="0" smtClean="0">
                <a:solidFill>
                  <a:schemeClr val="tx1"/>
                </a:solidFill>
                <a:latin typeface="Times New Roman" pitchFamily="-110" charset="0"/>
                <a:ea typeface="+mn-ea"/>
                <a:cs typeface="+mn-cs"/>
              </a:rPr>
              <a:t>0</a:t>
            </a:r>
            <a:r>
              <a:rPr lang="en-US" sz="1200" i="1" u="sng" kern="1200" baseline="0" dirty="0" smtClean="0">
                <a:solidFill>
                  <a:schemeClr val="tx1"/>
                </a:solidFill>
                <a:latin typeface="Times New Roman" pitchFamily="-110" charset="0"/>
                <a:ea typeface="+mn-ea"/>
                <a:cs typeface="+mn-cs"/>
              </a:rPr>
              <a:t> &lt;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&lt; r. </a:t>
            </a:r>
            <a:r>
              <a:rPr lang="en-US" sz="1200" i="0" kern="1200" baseline="0" dirty="0" smtClean="0">
                <a:solidFill>
                  <a:schemeClr val="tx1"/>
                </a:solidFill>
                <a:latin typeface="Times New Roman" pitchFamily="-110" charset="0"/>
                <a:ea typeface="+mn-ea"/>
                <a:cs typeface="+mn-cs"/>
              </a:rPr>
              <a:t>The dot between</a:t>
            </a:r>
          </a:p>
          <a:p>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and a</a:t>
            </a:r>
            <a:r>
              <a:rPr lang="en-US" sz="1200" i="1" kern="1200" baseline="-25000" dirty="0" smtClean="0">
                <a:solidFill>
                  <a:schemeClr val="tx1"/>
                </a:solidFill>
                <a:latin typeface="Times New Roman" pitchFamily="-110" charset="0"/>
                <a:ea typeface="+mn-ea"/>
                <a:cs typeface="+mn-cs"/>
              </a:rPr>
              <a:t>-1 </a:t>
            </a:r>
            <a:r>
              <a:rPr lang="en-US" sz="1200" i="0" kern="1200" baseline="0" dirty="0" smtClean="0">
                <a:solidFill>
                  <a:schemeClr val="tx1"/>
                </a:solidFill>
                <a:latin typeface="Times New Roman" pitchFamily="-110" charset="0"/>
                <a:ea typeface="+mn-ea"/>
                <a:cs typeface="+mn-cs"/>
              </a:rPr>
              <a:t>is called the </a:t>
            </a:r>
            <a:r>
              <a:rPr lang="en-US" sz="1200" b="1" i="1" kern="1200" baseline="0" dirty="0" smtClean="0">
                <a:solidFill>
                  <a:schemeClr val="tx1"/>
                </a:solidFill>
                <a:latin typeface="Times New Roman" pitchFamily="-110" charset="0"/>
                <a:ea typeface="+mn-ea"/>
                <a:cs typeface="+mn-cs"/>
              </a:rPr>
              <a:t>radix point.</a:t>
            </a:r>
          </a:p>
          <a:p>
            <a:endParaRPr lang="en-US" sz="1200" b="1" i="1"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decimal system, then, is a special case of a positional number system with</a:t>
            </a:r>
          </a:p>
          <a:p>
            <a:r>
              <a:rPr lang="en-US" sz="1200" kern="1200" baseline="0" dirty="0" smtClean="0">
                <a:solidFill>
                  <a:schemeClr val="tx1"/>
                </a:solidFill>
                <a:latin typeface="Times New Roman" pitchFamily="-110" charset="0"/>
                <a:ea typeface="+mn-ea"/>
                <a:cs typeface="+mn-cs"/>
              </a:rPr>
              <a:t>radix 10 and with digits in the range 0 through 9.</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As an example of another positional system, consider the system with base 7.</a:t>
            </a:r>
          </a:p>
          <a:p>
            <a:r>
              <a:rPr lang="en-US" sz="1200" kern="1200" baseline="0" dirty="0" smtClean="0">
                <a:solidFill>
                  <a:schemeClr val="tx1"/>
                </a:solidFill>
                <a:latin typeface="Times New Roman" pitchFamily="-110" charset="0"/>
                <a:ea typeface="+mn-ea"/>
                <a:cs typeface="+mn-cs"/>
              </a:rPr>
              <a:t>Table 9.2 shows the weighting value for positions –1 through 4. In each position, the</a:t>
            </a:r>
          </a:p>
          <a:p>
            <a:r>
              <a:rPr lang="en-US" sz="1200" kern="1200" baseline="0" dirty="0" smtClean="0">
                <a:solidFill>
                  <a:schemeClr val="tx1"/>
                </a:solidFill>
                <a:latin typeface="Times New Roman" pitchFamily="-110" charset="0"/>
                <a:ea typeface="+mn-ea"/>
                <a:cs typeface="+mn-cs"/>
              </a:rPr>
              <a:t>digit value ranges from 0 through 6.</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In the decimal system, 10 different digits are used to represent numbers with a base</a:t>
            </a:r>
          </a:p>
          <a:p>
            <a:r>
              <a:rPr lang="en-US" sz="1200" kern="1200" baseline="0" dirty="0" smtClean="0">
                <a:solidFill>
                  <a:schemeClr val="tx1"/>
                </a:solidFill>
                <a:latin typeface="Times New Roman" pitchFamily="-110" charset="0"/>
                <a:ea typeface="+mn-ea"/>
                <a:cs typeface="+mn-cs"/>
              </a:rPr>
              <a:t>of 10. In the binary system, we have only two digits, 1 and 0. Thus, numbers in the</a:t>
            </a:r>
          </a:p>
          <a:p>
            <a:r>
              <a:rPr lang="en-US" sz="1200" kern="1200" baseline="0" dirty="0" smtClean="0">
                <a:solidFill>
                  <a:schemeClr val="tx1"/>
                </a:solidFill>
                <a:latin typeface="Times New Roman" pitchFamily="-110" charset="0"/>
                <a:ea typeface="+mn-ea"/>
                <a:cs typeface="+mn-cs"/>
              </a:rPr>
              <a:t>binary system are represented to the base 2.</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avoid confusion, we will sometimes put a subscript on a number to indicate</a:t>
            </a:r>
          </a:p>
          <a:p>
            <a:r>
              <a:rPr lang="en-US" sz="1200" kern="1200" baseline="0" dirty="0" smtClean="0">
                <a:solidFill>
                  <a:schemeClr val="tx1"/>
                </a:solidFill>
                <a:latin typeface="Times New Roman" pitchFamily="-110" charset="0"/>
                <a:ea typeface="+mn-ea"/>
                <a:cs typeface="+mn-cs"/>
              </a:rPr>
              <a:t>its base. For example, 83</a:t>
            </a:r>
            <a:r>
              <a:rPr lang="en-US" sz="1200" kern="1200" baseline="-25000" dirty="0" smtClean="0">
                <a:solidFill>
                  <a:schemeClr val="tx1"/>
                </a:solidFill>
                <a:latin typeface="Times New Roman" pitchFamily="-110" charset="0"/>
                <a:ea typeface="+mn-ea"/>
                <a:cs typeface="+mn-cs"/>
              </a:rPr>
              <a:t>10</a:t>
            </a:r>
            <a:r>
              <a:rPr lang="en-US" sz="1200" kern="1200" baseline="0" dirty="0" smtClean="0">
                <a:solidFill>
                  <a:schemeClr val="tx1"/>
                </a:solidFill>
                <a:latin typeface="Times New Roman" pitchFamily="-110" charset="0"/>
                <a:ea typeface="+mn-ea"/>
                <a:cs typeface="+mn-cs"/>
              </a:rPr>
              <a:t> and 4728</a:t>
            </a:r>
            <a:r>
              <a:rPr lang="en-US" sz="1200" kern="1200" baseline="-25000" dirty="0" smtClean="0">
                <a:solidFill>
                  <a:schemeClr val="tx1"/>
                </a:solidFill>
                <a:latin typeface="Times New Roman" pitchFamily="-110" charset="0"/>
                <a:ea typeface="+mn-ea"/>
                <a:cs typeface="+mn-cs"/>
              </a:rPr>
              <a:t>10</a:t>
            </a:r>
            <a:r>
              <a:rPr lang="en-US" sz="1200" kern="1200" baseline="0" dirty="0" smtClean="0">
                <a:solidFill>
                  <a:schemeClr val="tx1"/>
                </a:solidFill>
                <a:latin typeface="Times New Roman" pitchFamily="-110" charset="0"/>
                <a:ea typeface="+mn-ea"/>
                <a:cs typeface="+mn-cs"/>
              </a:rPr>
              <a:t> are numbers represented in decimal notation</a:t>
            </a:r>
          </a:p>
          <a:p>
            <a:r>
              <a:rPr lang="en-US" sz="1200" kern="1200" baseline="0" dirty="0" smtClean="0">
                <a:solidFill>
                  <a:schemeClr val="tx1"/>
                </a:solidFill>
                <a:latin typeface="Times New Roman" pitchFamily="-110" charset="0"/>
                <a:ea typeface="+mn-ea"/>
                <a:cs typeface="+mn-cs"/>
              </a:rPr>
              <a:t>or, more briefly, decimal numbers. The digits 1 and 0 in binary notation have the</a:t>
            </a:r>
          </a:p>
          <a:p>
            <a:r>
              <a:rPr lang="en-US" sz="1200" kern="1200" baseline="0" dirty="0" smtClean="0">
                <a:solidFill>
                  <a:schemeClr val="tx1"/>
                </a:solidFill>
                <a:latin typeface="Times New Roman" pitchFamily="-110" charset="0"/>
                <a:ea typeface="+mn-ea"/>
                <a:cs typeface="+mn-cs"/>
              </a:rPr>
              <a:t>same meaning as in decimal notation:</a:t>
            </a:r>
          </a:p>
          <a:p>
            <a:r>
              <a:rPr lang="en-US" sz="1200" kern="1200" baseline="0" dirty="0" smtClean="0">
                <a:solidFill>
                  <a:schemeClr val="tx1"/>
                </a:solidFill>
                <a:latin typeface="Times New Roman" pitchFamily="-110" charset="0"/>
                <a:ea typeface="+mn-ea"/>
                <a:cs typeface="+mn-cs"/>
              </a:rPr>
              <a:t>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0</a:t>
            </a:r>
            <a:r>
              <a:rPr lang="en-US" sz="1200" kern="1200" baseline="-25000" dirty="0" smtClean="0">
                <a:solidFill>
                  <a:schemeClr val="tx1"/>
                </a:solidFill>
                <a:latin typeface="Times New Roman" pitchFamily="-110" charset="0"/>
                <a:ea typeface="+mn-ea"/>
                <a:cs typeface="+mn-cs"/>
              </a:rPr>
              <a:t>10</a:t>
            </a:r>
          </a:p>
          <a:p>
            <a:r>
              <a:rPr lang="en-US" sz="1200" kern="1200" baseline="0" dirty="0" smtClean="0">
                <a:solidFill>
                  <a:schemeClr val="tx1"/>
                </a:solidFill>
                <a:latin typeface="Times New Roman" pitchFamily="-110" charset="0"/>
                <a:ea typeface="+mn-ea"/>
                <a:cs typeface="+mn-cs"/>
              </a:rPr>
              <a:t>1</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a:t>
            </a:r>
            <a:r>
              <a:rPr lang="en-US" sz="1200" kern="1200" baseline="-25000" dirty="0" smtClean="0">
                <a:solidFill>
                  <a:schemeClr val="tx1"/>
                </a:solidFill>
                <a:latin typeface="Times New Roman" pitchFamily="-110" charset="0"/>
                <a:ea typeface="+mn-ea"/>
                <a:cs typeface="+mn-cs"/>
              </a:rPr>
              <a:t>10</a:t>
            </a:r>
          </a:p>
          <a:p>
            <a:r>
              <a:rPr lang="en-US" sz="1200" kern="1200" baseline="0" dirty="0" smtClean="0">
                <a:solidFill>
                  <a:schemeClr val="tx1"/>
                </a:solidFill>
                <a:latin typeface="Times New Roman" pitchFamily="-110" charset="0"/>
                <a:ea typeface="+mn-ea"/>
                <a:cs typeface="+mn-cs"/>
              </a:rPr>
              <a:t>To represent larger numbers, as with decimal notation, each digit in a binary number</a:t>
            </a:r>
          </a:p>
          <a:p>
            <a:r>
              <a:rPr lang="en-US" sz="1200" kern="1200" baseline="0" dirty="0" smtClean="0">
                <a:solidFill>
                  <a:schemeClr val="tx1"/>
                </a:solidFill>
                <a:latin typeface="Times New Roman" pitchFamily="-110" charset="0"/>
                <a:ea typeface="+mn-ea"/>
                <a:cs typeface="+mn-cs"/>
              </a:rPr>
              <a:t>has a value depending on its position:</a:t>
            </a:r>
          </a:p>
          <a:p>
            <a:r>
              <a:rPr lang="en-US" sz="1200" kern="1200" baseline="0" dirty="0" smtClean="0">
                <a:solidFill>
                  <a:schemeClr val="tx1"/>
                </a:solidFill>
                <a:latin typeface="Times New Roman" pitchFamily="-110" charset="0"/>
                <a:ea typeface="+mn-ea"/>
                <a:cs typeface="+mn-cs"/>
              </a:rPr>
              <a:t>10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a:t>
            </a:r>
            <a:r>
              <a:rPr lang="en-US" sz="1200" kern="1200" baseline="-25000" dirty="0" smtClean="0">
                <a:solidFill>
                  <a:schemeClr val="tx1"/>
                </a:solidFill>
                <a:latin typeface="Times New Roman" pitchFamily="-110" charset="0"/>
                <a:ea typeface="+mn-ea"/>
                <a:cs typeface="+mn-cs"/>
              </a:rPr>
              <a:t>10</a:t>
            </a:r>
          </a:p>
          <a:p>
            <a:r>
              <a:rPr lang="en-US" sz="1200" kern="1200" baseline="0" dirty="0" smtClean="0">
                <a:solidFill>
                  <a:schemeClr val="tx1"/>
                </a:solidFill>
                <a:latin typeface="Times New Roman" pitchFamily="-110" charset="0"/>
                <a:ea typeface="+mn-ea"/>
                <a:cs typeface="+mn-cs"/>
              </a:rPr>
              <a:t>11</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3</a:t>
            </a:r>
            <a:r>
              <a:rPr lang="en-US" sz="1200" kern="1200" baseline="-25000" dirty="0" smtClean="0">
                <a:solidFill>
                  <a:schemeClr val="tx1"/>
                </a:solidFill>
                <a:latin typeface="Times New Roman" pitchFamily="-110" charset="0"/>
                <a:ea typeface="+mn-ea"/>
                <a:cs typeface="+mn-cs"/>
              </a:rPr>
              <a:t>10</a:t>
            </a:r>
          </a:p>
          <a:p>
            <a:r>
              <a:rPr lang="en-US" sz="1200" kern="1200" baseline="0" dirty="0" smtClean="0">
                <a:solidFill>
                  <a:schemeClr val="tx1"/>
                </a:solidFill>
                <a:latin typeface="Times New Roman" pitchFamily="-110" charset="0"/>
                <a:ea typeface="+mn-ea"/>
                <a:cs typeface="+mn-cs"/>
              </a:rPr>
              <a:t>100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4</a:t>
            </a:r>
            <a:r>
              <a:rPr lang="en-US" sz="1200" kern="1200" baseline="-25000" dirty="0" smtClean="0">
                <a:solidFill>
                  <a:schemeClr val="tx1"/>
                </a:solidFill>
                <a:latin typeface="Times New Roman" pitchFamily="-110" charset="0"/>
                <a:ea typeface="+mn-ea"/>
                <a:cs typeface="+mn-cs"/>
              </a:rPr>
              <a:t>10</a:t>
            </a:r>
          </a:p>
          <a:p>
            <a:r>
              <a:rPr lang="en-US" sz="1200" kern="1200" baseline="0" dirty="0" smtClean="0">
                <a:solidFill>
                  <a:schemeClr val="tx1"/>
                </a:solidFill>
                <a:latin typeface="Times New Roman" pitchFamily="-110" charset="0"/>
                <a:ea typeface="+mn-ea"/>
                <a:cs typeface="+mn-cs"/>
              </a:rPr>
              <a:t>and so on. Again, fractional values are represented with negative powers of the</a:t>
            </a:r>
          </a:p>
          <a:p>
            <a:r>
              <a:rPr lang="en-US" sz="1200" kern="1200" baseline="0" dirty="0" smtClean="0">
                <a:solidFill>
                  <a:schemeClr val="tx1"/>
                </a:solidFill>
                <a:latin typeface="Times New Roman" pitchFamily="-110" charset="0"/>
                <a:ea typeface="+mn-ea"/>
                <a:cs typeface="+mn-cs"/>
              </a:rPr>
              <a:t>radix:</a:t>
            </a:r>
          </a:p>
          <a:p>
            <a:r>
              <a:rPr lang="en-US" sz="1200" kern="1200" baseline="0" dirty="0" smtClean="0">
                <a:solidFill>
                  <a:schemeClr val="tx1"/>
                </a:solidFill>
                <a:latin typeface="Times New Roman" pitchFamily="-110" charset="0"/>
                <a:ea typeface="+mn-ea"/>
                <a:cs typeface="+mn-cs"/>
              </a:rPr>
              <a:t>1001.101 = 2</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-1 </a:t>
            </a:r>
            <a:r>
              <a:rPr lang="en-US" sz="1200" kern="1200" baseline="0" dirty="0" smtClean="0">
                <a:solidFill>
                  <a:schemeClr val="tx1"/>
                </a:solidFill>
                <a:latin typeface="Times New Roman" pitchFamily="-110" charset="0"/>
                <a:ea typeface="+mn-ea"/>
                <a:cs typeface="+mn-cs"/>
              </a:rPr>
              <a:t>+ 2</a:t>
            </a:r>
            <a:r>
              <a:rPr lang="en-US" sz="1200" kern="1200" baseline="30000" dirty="0" smtClean="0">
                <a:solidFill>
                  <a:schemeClr val="tx1"/>
                </a:solidFill>
                <a:latin typeface="Times New Roman" pitchFamily="-110" charset="0"/>
                <a:ea typeface="+mn-ea"/>
                <a:cs typeface="+mn-cs"/>
              </a:rPr>
              <a:t>-3 </a:t>
            </a:r>
            <a:r>
              <a:rPr lang="en-US" sz="1200" kern="1200" baseline="0" dirty="0" smtClean="0">
                <a:solidFill>
                  <a:schemeClr val="tx1"/>
                </a:solidFill>
                <a:latin typeface="Times New Roman" pitchFamily="-110" charset="0"/>
                <a:ea typeface="+mn-ea"/>
                <a:cs typeface="+mn-cs"/>
              </a:rPr>
              <a:t>= 9.625</a:t>
            </a:r>
            <a:r>
              <a:rPr lang="en-US" sz="1200" kern="1200" baseline="-25000" dirty="0" smtClean="0">
                <a:solidFill>
                  <a:schemeClr val="tx1"/>
                </a:solidFill>
                <a:latin typeface="Times New Roman" pitchFamily="-110" charset="0"/>
                <a:ea typeface="+mn-ea"/>
                <a:cs typeface="+mn-cs"/>
              </a:rPr>
              <a:t>10</a:t>
            </a:r>
            <a:endParaRPr lang="en-US" baseline="-2500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It is a simple matter to convert a number from binary notation to decimal notation.</a:t>
            </a:r>
          </a:p>
          <a:p>
            <a:r>
              <a:rPr lang="en-US" sz="1200" kern="1200" baseline="0" dirty="0" smtClean="0">
                <a:solidFill>
                  <a:schemeClr val="tx1"/>
                </a:solidFill>
                <a:latin typeface="Times New Roman" pitchFamily="-110" charset="0"/>
                <a:ea typeface="+mn-ea"/>
                <a:cs typeface="+mn-cs"/>
              </a:rPr>
              <a:t>In fact, we showed several examples in the previous subsection. All that is required</a:t>
            </a:r>
          </a:p>
          <a:p>
            <a:r>
              <a:rPr lang="en-US" sz="1200" kern="1200" baseline="0" dirty="0" smtClean="0">
                <a:solidFill>
                  <a:schemeClr val="tx1"/>
                </a:solidFill>
                <a:latin typeface="Times New Roman" pitchFamily="-110" charset="0"/>
                <a:ea typeface="+mn-ea"/>
                <a:cs typeface="+mn-cs"/>
              </a:rPr>
              <a:t>is to multiply each binary digit by the appropriate power of 2 and add the results.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convert from decimal to binary, the integer and fractional parts are handled</a:t>
            </a:r>
          </a:p>
          <a:p>
            <a:r>
              <a:rPr lang="en-US" sz="1200" kern="1200" baseline="0" dirty="0" smtClean="0">
                <a:solidFill>
                  <a:schemeClr val="tx1"/>
                </a:solidFill>
                <a:latin typeface="Times New Roman" pitchFamily="-110" charset="0"/>
                <a:ea typeface="+mn-ea"/>
                <a:cs typeface="+mn-cs"/>
              </a:rPr>
              <a:t>separately.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7/2/12</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7/2/12</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7/2/12</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7/2/12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7/2/12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7/2/12</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7/2/12</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7/2/12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7/2/12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7/2/12</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7/2/12</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7/2/12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7/2/12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slideLayout" Target="../slideLayouts/slideLayout14.xml"/><Relationship Id="rId20" Type="http://schemas.openxmlformats.org/officeDocument/2006/relationships/slideLayout" Target="../slideLayouts/slideLayout20.xml"/><Relationship Id="rId4" Type="http://schemas.openxmlformats.org/officeDocument/2006/relationships/slideLayout" Target="../slideLayouts/slideLayout4.xml"/><Relationship Id="rId21" Type="http://schemas.openxmlformats.org/officeDocument/2006/relationships/theme" Target="../theme/theme1.xml"/><Relationship Id="rId22" Type="http://schemas.openxmlformats.org/officeDocument/2006/relationships/image" Target="../media/image1.jpeg"/><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slideLayout" Target="../slideLayouts/slideLayout1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19" Type="http://schemas.openxmlformats.org/officeDocument/2006/relationships/slideLayout" Target="../slideLayouts/slideLayout19.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7/2/12</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8.wm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8.wm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d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1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11.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d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4.pdf"/></Relationships>
</file>

<file path=ppt/slides/_rels/slide18.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d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d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8.wmf"/><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extBox 9"/>
          <p:cNvSpPr txBox="1"/>
          <p:nvPr/>
        </p:nvSpPr>
        <p:spPr>
          <a:xfrm>
            <a:off x="6858000" y="838200"/>
            <a:ext cx="1905000" cy="615553"/>
          </a:xfrm>
          <a:prstGeom prst="rect">
            <a:avLst/>
          </a:prstGeom>
          <a:noFill/>
        </p:spPr>
        <p:txBody>
          <a:bodyPr wrap="square" rtlCol="0">
            <a:spAutoFit/>
          </a:bodyPr>
          <a:lstStyle/>
          <a:p>
            <a:pPr algn="ctr"/>
            <a:r>
              <a:rPr lang="en-US" sz="3400" dirty="0" smtClean="0">
                <a:solidFill>
                  <a:schemeClr val="bg1"/>
                </a:solidFill>
                <a:effectLst>
                  <a:outerShdw blurRad="38100" dist="38100" dir="2700000" algn="tl">
                    <a:srgbClr val="000000">
                      <a:alpha val="43137"/>
                    </a:srgbClr>
                  </a:outerShdw>
                </a:effectLst>
                <a:latin typeface="+mj-lt"/>
              </a:rPr>
              <a:t>Integers</a:t>
            </a:r>
            <a:endParaRPr lang="en-US" sz="3400" dirty="0">
              <a:solidFill>
                <a:schemeClr val="bg1"/>
              </a:solidFill>
              <a:effectLst>
                <a:outerShdw blurRad="38100" dist="38100" dir="2700000" algn="tl">
                  <a:srgbClr val="000000">
                    <a:alpha val="43137"/>
                  </a:srgbClr>
                </a:outerShdw>
              </a:effectLst>
              <a:latin typeface="+mj-lt"/>
            </a:endParaRPr>
          </a:p>
        </p:txBody>
      </p:sp>
      <p:sp useBgFill="1">
        <p:nvSpPr>
          <p:cNvPr id="11" name="TextBox 10"/>
          <p:cNvSpPr txBox="1"/>
          <p:nvPr/>
        </p:nvSpPr>
        <p:spPr>
          <a:xfrm>
            <a:off x="296896" y="4648200"/>
            <a:ext cx="312703" cy="531175"/>
          </a:xfrm>
          <a:prstGeom prst="rect">
            <a:avLst/>
          </a:prstGeom>
        </p:spPr>
        <p:txBody>
          <a:bodyPr wrap="square" rtlCol="0">
            <a:spAutoFit/>
          </a:bodyPr>
          <a:lstStyle/>
          <a:p>
            <a:endParaRPr lang="en-US" dirty="0"/>
          </a:p>
        </p:txBody>
      </p:sp>
      <p:sp>
        <p:nvSpPr>
          <p:cNvPr id="14" name="Text Placeholder 13"/>
          <p:cNvSpPr>
            <a:spLocks noGrp="1"/>
          </p:cNvSpPr>
          <p:nvPr>
            <p:ph type="body" sz="half" idx="2"/>
          </p:nvPr>
        </p:nvSpPr>
        <p:spPr>
          <a:xfrm>
            <a:off x="506505" y="304800"/>
            <a:ext cx="6046695" cy="6324599"/>
          </a:xfrm>
        </p:spPr>
        <p:txBody>
          <a:bodyPr>
            <a:normAutofit fontScale="70000" lnSpcReduction="20000"/>
          </a:bodyPr>
          <a:lstStyle/>
          <a:p>
            <a:pPr marL="228600" indent="-228600">
              <a:lnSpc>
                <a:spcPct val="120000"/>
              </a:lnSpc>
              <a:spcBef>
                <a:spcPts val="2000"/>
              </a:spcBef>
              <a:spcAft>
                <a:spcPts val="600"/>
              </a:spcAft>
            </a:pPr>
            <a:r>
              <a:rPr lang="en-US" sz="1900" dirty="0" smtClean="0">
                <a:solidFill>
                  <a:srgbClr val="330F42"/>
                </a:solidFill>
              </a:rPr>
              <a:t>For the integer part, recall that in binary notation, an integer represented </a:t>
            </a:r>
            <a:r>
              <a:rPr lang="en-US" sz="1900" dirty="0" smtClean="0">
                <a:solidFill>
                  <a:srgbClr val="330F42"/>
                </a:solidFill>
              </a:rPr>
              <a:t>by</a:t>
            </a:r>
          </a:p>
          <a:p>
            <a:pPr algn="ctr">
              <a:spcAft>
                <a:spcPts val="600"/>
              </a:spcAft>
            </a:pPr>
            <a:r>
              <a:rPr lang="en-US" sz="2000" i="1" dirty="0" smtClean="0">
                <a:solidFill>
                  <a:srgbClr val="330F42"/>
                </a:solidFill>
              </a:rPr>
              <a:t>b</a:t>
            </a:r>
            <a:r>
              <a:rPr lang="en-US" sz="2000" i="1" baseline="-25000" dirty="0" smtClean="0">
                <a:solidFill>
                  <a:srgbClr val="330F42"/>
                </a:solidFill>
              </a:rPr>
              <a:t>m</a:t>
            </a:r>
            <a:r>
              <a:rPr lang="en-US" sz="2000" i="1" baseline="-25000" dirty="0" smtClean="0">
                <a:solidFill>
                  <a:srgbClr val="330F42"/>
                </a:solidFill>
              </a:rPr>
              <a:t>-</a:t>
            </a:r>
            <a:r>
              <a:rPr lang="en-US" sz="2000" i="1" baseline="-25000" dirty="0" smtClean="0">
                <a:solidFill>
                  <a:srgbClr val="330F42"/>
                </a:solidFill>
              </a:rPr>
              <a:t>1</a:t>
            </a:r>
            <a:r>
              <a:rPr lang="en-US" sz="2000" i="1" dirty="0" smtClean="0">
                <a:solidFill>
                  <a:srgbClr val="330F42"/>
                </a:solidFill>
              </a:rPr>
              <a:t>b</a:t>
            </a:r>
            <a:r>
              <a:rPr lang="en-US" sz="2000" i="1" baseline="-25000" dirty="0" smtClean="0">
                <a:solidFill>
                  <a:srgbClr val="330F42"/>
                </a:solidFill>
              </a:rPr>
              <a:t>m</a:t>
            </a:r>
            <a:r>
              <a:rPr lang="en-US" sz="2000" i="1" baseline="-25000" dirty="0" smtClean="0">
                <a:solidFill>
                  <a:srgbClr val="330F42"/>
                </a:solidFill>
              </a:rPr>
              <a:t>-</a:t>
            </a:r>
            <a:r>
              <a:rPr lang="en-US" sz="2000" i="1" baseline="-25000" dirty="0" smtClean="0">
                <a:solidFill>
                  <a:srgbClr val="330F42"/>
                </a:solidFill>
              </a:rPr>
              <a:t>2</a:t>
            </a:r>
            <a:r>
              <a:rPr lang="en-US" sz="2000" i="1" dirty="0" smtClean="0">
                <a:solidFill>
                  <a:srgbClr val="330F42"/>
                </a:solidFill>
              </a:rPr>
              <a:t> . . . </a:t>
            </a:r>
            <a:r>
              <a:rPr lang="en-US" sz="2000" i="1" dirty="0" smtClean="0">
                <a:solidFill>
                  <a:srgbClr val="330F42"/>
                </a:solidFill>
              </a:rPr>
              <a:t>b</a:t>
            </a:r>
            <a:r>
              <a:rPr lang="en-US" sz="2000" i="1" baseline="-25000" dirty="0" smtClean="0">
                <a:solidFill>
                  <a:srgbClr val="330F42"/>
                </a:solidFill>
              </a:rPr>
              <a:t>2</a:t>
            </a:r>
            <a:r>
              <a:rPr lang="en-US" sz="2000" i="1" dirty="0" smtClean="0">
                <a:solidFill>
                  <a:srgbClr val="330F42"/>
                </a:solidFill>
              </a:rPr>
              <a:t>b</a:t>
            </a:r>
            <a:r>
              <a:rPr lang="en-US" sz="2000" i="1" baseline="-25000" dirty="0" smtClean="0">
                <a:solidFill>
                  <a:srgbClr val="330F42"/>
                </a:solidFill>
              </a:rPr>
              <a:t>1</a:t>
            </a:r>
            <a:r>
              <a:rPr lang="en-US" sz="2000" i="1" dirty="0" smtClean="0">
                <a:solidFill>
                  <a:srgbClr val="330F42"/>
                </a:solidFill>
              </a:rPr>
              <a:t>b</a:t>
            </a:r>
            <a:r>
              <a:rPr lang="en-US" sz="2000" i="1" baseline="-25000" dirty="0" smtClean="0">
                <a:solidFill>
                  <a:srgbClr val="330F42"/>
                </a:solidFill>
              </a:rPr>
              <a:t>0	</a:t>
            </a:r>
            <a:r>
              <a:rPr lang="en-US" sz="2000" i="1" dirty="0" smtClean="0">
                <a:solidFill>
                  <a:srgbClr val="330F42"/>
                </a:solidFill>
              </a:rPr>
              <a:t>b</a:t>
            </a:r>
            <a:r>
              <a:rPr lang="en-US" sz="2000" i="1" baseline="-25000" dirty="0" smtClean="0">
                <a:solidFill>
                  <a:srgbClr val="330F42"/>
                </a:solidFill>
              </a:rPr>
              <a:t>i</a:t>
            </a:r>
            <a:r>
              <a:rPr lang="en-US" sz="2000" i="1" dirty="0" smtClean="0">
                <a:solidFill>
                  <a:srgbClr val="330F42"/>
                </a:solidFill>
              </a:rPr>
              <a:t>  = </a:t>
            </a:r>
            <a:r>
              <a:rPr lang="en-US" sz="2000" i="1" dirty="0" smtClean="0">
                <a:solidFill>
                  <a:srgbClr val="330F42"/>
                </a:solidFill>
              </a:rPr>
              <a:t>0 or 1</a:t>
            </a:r>
            <a:endParaRPr lang="en-US" sz="2000" i="1" dirty="0" smtClean="0">
              <a:solidFill>
                <a:srgbClr val="330F42"/>
              </a:solidFill>
            </a:endParaRPr>
          </a:p>
          <a:p>
            <a:endParaRPr lang="en-US" sz="2000" dirty="0" smtClean="0">
              <a:solidFill>
                <a:srgbClr val="330F42"/>
              </a:solidFill>
            </a:endParaRPr>
          </a:p>
          <a:p>
            <a:pPr>
              <a:spcBef>
                <a:spcPts val="0"/>
              </a:spcBef>
            </a:pPr>
            <a:r>
              <a:rPr lang="en-US" sz="2000" dirty="0" smtClean="0">
                <a:solidFill>
                  <a:srgbClr val="330F42"/>
                </a:solidFill>
              </a:rPr>
              <a:t>has </a:t>
            </a:r>
            <a:r>
              <a:rPr lang="en-US" sz="2000" dirty="0" smtClean="0">
                <a:solidFill>
                  <a:srgbClr val="330F42"/>
                </a:solidFill>
              </a:rPr>
              <a:t>the value</a:t>
            </a:r>
            <a:endParaRPr lang="en-US" sz="2000" dirty="0" smtClean="0">
              <a:solidFill>
                <a:srgbClr val="330F42"/>
              </a:solidFill>
            </a:endParaRPr>
          </a:p>
          <a:p>
            <a:pPr>
              <a:spcBef>
                <a:spcPts val="0"/>
              </a:spcBef>
            </a:pPr>
            <a:endParaRPr lang="en-US" sz="2000" dirty="0" smtClean="0">
              <a:solidFill>
                <a:srgbClr val="330F42"/>
              </a:solidFill>
            </a:endParaRPr>
          </a:p>
          <a:p>
            <a:pPr algn="ctr">
              <a:spcBef>
                <a:spcPts val="0"/>
              </a:spcBef>
            </a:pPr>
            <a:r>
              <a:rPr lang="en-US" sz="2000" dirty="0" smtClean="0">
                <a:solidFill>
                  <a:srgbClr val="330F42"/>
                </a:solidFill>
              </a:rPr>
              <a:t>(</a:t>
            </a:r>
            <a:r>
              <a:rPr lang="en-US" sz="2000" i="1" dirty="0" smtClean="0">
                <a:solidFill>
                  <a:srgbClr val="330F42"/>
                </a:solidFill>
              </a:rPr>
              <a:t>b</a:t>
            </a:r>
            <a:r>
              <a:rPr lang="en-US" sz="2000" i="1" baseline="-25000" dirty="0" smtClean="0">
                <a:solidFill>
                  <a:srgbClr val="330F42"/>
                </a:solidFill>
              </a:rPr>
              <a:t>m</a:t>
            </a:r>
            <a:r>
              <a:rPr lang="en-US" sz="2000" i="1" baseline="-25000" dirty="0" smtClean="0">
                <a:solidFill>
                  <a:srgbClr val="330F42"/>
                </a:solidFill>
              </a:rPr>
              <a:t>-1 </a:t>
            </a:r>
            <a:r>
              <a:rPr lang="en-US" sz="2000" i="1" dirty="0" smtClean="0">
                <a:solidFill>
                  <a:srgbClr val="330F42"/>
                </a:solidFill>
              </a:rPr>
              <a:t>* 2</a:t>
            </a:r>
            <a:r>
              <a:rPr lang="en-US" sz="2000" i="1" baseline="30000" dirty="0" smtClean="0">
                <a:solidFill>
                  <a:srgbClr val="330F42"/>
                </a:solidFill>
              </a:rPr>
              <a:t>m-1</a:t>
            </a:r>
            <a:r>
              <a:rPr lang="en-US" sz="2000" i="1" dirty="0" smtClean="0">
                <a:solidFill>
                  <a:srgbClr val="330F42"/>
                </a:solidFill>
              </a:rPr>
              <a:t>) + (</a:t>
            </a:r>
            <a:r>
              <a:rPr lang="en-US" sz="2000" i="1" dirty="0" smtClean="0">
                <a:solidFill>
                  <a:srgbClr val="330F42"/>
                </a:solidFill>
              </a:rPr>
              <a:t>b</a:t>
            </a:r>
            <a:r>
              <a:rPr lang="en-US" sz="2000" i="1" baseline="-25000" dirty="0" smtClean="0">
                <a:solidFill>
                  <a:srgbClr val="330F42"/>
                </a:solidFill>
              </a:rPr>
              <a:t>m</a:t>
            </a:r>
            <a:r>
              <a:rPr lang="en-US" sz="2000" i="1" baseline="-25000" dirty="0" smtClean="0">
                <a:solidFill>
                  <a:srgbClr val="330F42"/>
                </a:solidFill>
              </a:rPr>
              <a:t>-2</a:t>
            </a:r>
            <a:r>
              <a:rPr lang="en-US" sz="2000" i="1" dirty="0" smtClean="0">
                <a:solidFill>
                  <a:srgbClr val="330F42"/>
                </a:solidFill>
              </a:rPr>
              <a:t> * </a:t>
            </a:r>
            <a:r>
              <a:rPr lang="en-US" sz="2000" i="1" dirty="0" smtClean="0">
                <a:solidFill>
                  <a:srgbClr val="330F42"/>
                </a:solidFill>
              </a:rPr>
              <a:t>2 </a:t>
            </a:r>
            <a:r>
              <a:rPr lang="en-US" sz="2000" i="1" baseline="30000" dirty="0" smtClean="0">
                <a:solidFill>
                  <a:srgbClr val="330F42"/>
                </a:solidFill>
              </a:rPr>
              <a:t>m</a:t>
            </a:r>
            <a:r>
              <a:rPr lang="en-US" sz="2000" i="1" baseline="30000" dirty="0" smtClean="0">
                <a:solidFill>
                  <a:srgbClr val="330F42"/>
                </a:solidFill>
              </a:rPr>
              <a:t>-2</a:t>
            </a:r>
            <a:r>
              <a:rPr lang="en-US" sz="2000" i="1" dirty="0" smtClean="0">
                <a:solidFill>
                  <a:srgbClr val="330F42"/>
                </a:solidFill>
              </a:rPr>
              <a:t>) </a:t>
            </a:r>
            <a:r>
              <a:rPr lang="en-US" sz="2000" i="1" dirty="0" smtClean="0">
                <a:solidFill>
                  <a:srgbClr val="330F42"/>
                </a:solidFill>
              </a:rPr>
              <a:t>+ . . . + </a:t>
            </a:r>
            <a:r>
              <a:rPr lang="en-US" sz="2000" i="1" dirty="0" smtClean="0">
                <a:solidFill>
                  <a:srgbClr val="330F42"/>
                </a:solidFill>
              </a:rPr>
              <a:t>(b</a:t>
            </a:r>
            <a:r>
              <a:rPr lang="en-US" sz="2000" i="1" baseline="-25000" dirty="0" smtClean="0">
                <a:solidFill>
                  <a:srgbClr val="330F42"/>
                </a:solidFill>
              </a:rPr>
              <a:t>1</a:t>
            </a:r>
            <a:r>
              <a:rPr lang="en-US" sz="2000" i="1" dirty="0" smtClean="0">
                <a:solidFill>
                  <a:srgbClr val="330F42"/>
                </a:solidFill>
              </a:rPr>
              <a:t> * 2</a:t>
            </a:r>
            <a:r>
              <a:rPr lang="en-US" sz="2000" i="1" baseline="30000" dirty="0" smtClean="0">
                <a:solidFill>
                  <a:srgbClr val="330F42"/>
                </a:solidFill>
              </a:rPr>
              <a:t>1</a:t>
            </a:r>
            <a:r>
              <a:rPr lang="en-US" sz="2000" i="1" dirty="0" smtClean="0">
                <a:solidFill>
                  <a:srgbClr val="330F42"/>
                </a:solidFill>
              </a:rPr>
              <a:t>) + </a:t>
            </a:r>
            <a:r>
              <a:rPr lang="en-US" sz="2000" i="1" dirty="0" smtClean="0">
                <a:solidFill>
                  <a:srgbClr val="330F42"/>
                </a:solidFill>
              </a:rPr>
              <a:t>b</a:t>
            </a:r>
            <a:r>
              <a:rPr lang="en-US" sz="2000" i="1" baseline="-25000" dirty="0" smtClean="0">
                <a:solidFill>
                  <a:srgbClr val="330F42"/>
                </a:solidFill>
              </a:rPr>
              <a:t>0</a:t>
            </a:r>
          </a:p>
          <a:p>
            <a:pPr algn="ctr">
              <a:spcBef>
                <a:spcPts val="0"/>
              </a:spcBef>
            </a:pPr>
            <a:endParaRPr lang="en-US" sz="2000" i="1" baseline="-25000" dirty="0" smtClean="0">
              <a:solidFill>
                <a:srgbClr val="330F42"/>
              </a:solidFill>
            </a:endParaRPr>
          </a:p>
          <a:p>
            <a:pPr marL="228600" indent="-228600">
              <a:lnSpc>
                <a:spcPct val="120000"/>
              </a:lnSpc>
              <a:spcBef>
                <a:spcPts val="0"/>
              </a:spcBef>
            </a:pPr>
            <a:r>
              <a:rPr lang="en-US" sz="1882" dirty="0" smtClean="0">
                <a:solidFill>
                  <a:srgbClr val="330F42"/>
                </a:solidFill>
              </a:rPr>
              <a:t>Suppose it is required to convert a decimal integer </a:t>
            </a:r>
            <a:r>
              <a:rPr lang="en-US" sz="1882" i="1" dirty="0" smtClean="0">
                <a:solidFill>
                  <a:srgbClr val="330F42"/>
                </a:solidFill>
              </a:rPr>
              <a:t>N </a:t>
            </a:r>
            <a:r>
              <a:rPr lang="en-US" sz="1882" dirty="0" smtClean="0">
                <a:solidFill>
                  <a:srgbClr val="330F42"/>
                </a:solidFill>
              </a:rPr>
              <a:t>into binary form. </a:t>
            </a:r>
            <a:r>
              <a:rPr lang="en-US" sz="1882" dirty="0" smtClean="0">
                <a:solidFill>
                  <a:srgbClr val="330F42"/>
                </a:solidFill>
              </a:rPr>
              <a:t>If we divide </a:t>
            </a:r>
            <a:r>
              <a:rPr lang="en-US" sz="1882" i="1" dirty="0" smtClean="0">
                <a:solidFill>
                  <a:srgbClr val="330F42"/>
                </a:solidFill>
              </a:rPr>
              <a:t>N</a:t>
            </a:r>
            <a:r>
              <a:rPr lang="en-US" sz="1882" dirty="0" smtClean="0">
                <a:solidFill>
                  <a:srgbClr val="330F42"/>
                </a:solidFill>
              </a:rPr>
              <a:t> by 2, in the decimal system, and obtain a quotient </a:t>
            </a:r>
            <a:r>
              <a:rPr lang="en-US" sz="1882" i="1" dirty="0" smtClean="0">
                <a:solidFill>
                  <a:srgbClr val="330F42"/>
                </a:solidFill>
              </a:rPr>
              <a:t>N</a:t>
            </a:r>
            <a:r>
              <a:rPr lang="en-US" sz="1882" baseline="-25000" dirty="0" smtClean="0">
                <a:solidFill>
                  <a:srgbClr val="330F42"/>
                </a:solidFill>
              </a:rPr>
              <a:t>1</a:t>
            </a:r>
            <a:r>
              <a:rPr lang="en-US" sz="1882" dirty="0" smtClean="0">
                <a:solidFill>
                  <a:srgbClr val="330F42"/>
                </a:solidFill>
              </a:rPr>
              <a:t> and a remainder R</a:t>
            </a:r>
            <a:r>
              <a:rPr lang="en-US" sz="1935" baseline="-25000" dirty="0" smtClean="0">
                <a:solidFill>
                  <a:srgbClr val="330F42"/>
                </a:solidFill>
              </a:rPr>
              <a:t>0</a:t>
            </a:r>
            <a:r>
              <a:rPr lang="en-US" sz="1882" dirty="0" smtClean="0">
                <a:solidFill>
                  <a:srgbClr val="330F42"/>
                </a:solidFill>
              </a:rPr>
              <a:t>, we may write</a:t>
            </a:r>
            <a:endParaRPr lang="en-US" sz="1882" dirty="0" smtClean="0">
              <a:solidFill>
                <a:srgbClr val="330F42"/>
              </a:solidFill>
            </a:endParaRPr>
          </a:p>
          <a:p>
            <a:endParaRPr lang="en-US" sz="2000" i="1" dirty="0" smtClean="0">
              <a:solidFill>
                <a:srgbClr val="330F42"/>
              </a:solidFill>
            </a:endParaRPr>
          </a:p>
          <a:p>
            <a:pPr algn="ctr"/>
            <a:r>
              <a:rPr lang="en-US" sz="2000" i="1" dirty="0" smtClean="0">
                <a:solidFill>
                  <a:srgbClr val="330F42"/>
                </a:solidFill>
              </a:rPr>
              <a:t>N </a:t>
            </a:r>
            <a:r>
              <a:rPr lang="en-US" sz="2000" i="1" dirty="0" smtClean="0">
                <a:solidFill>
                  <a:srgbClr val="330F42"/>
                </a:solidFill>
              </a:rPr>
              <a:t>= 2 * N</a:t>
            </a:r>
            <a:r>
              <a:rPr lang="en-US" sz="2065" i="1" baseline="-25000" dirty="0" smtClean="0">
                <a:solidFill>
                  <a:srgbClr val="330F42"/>
                </a:solidFill>
              </a:rPr>
              <a:t>1</a:t>
            </a:r>
            <a:r>
              <a:rPr lang="en-US" sz="2000" i="1" dirty="0" smtClean="0">
                <a:solidFill>
                  <a:srgbClr val="330F42"/>
                </a:solidFill>
              </a:rPr>
              <a:t> + R</a:t>
            </a:r>
            <a:r>
              <a:rPr lang="en-US" sz="2065" i="1" baseline="-25000" dirty="0" smtClean="0">
                <a:solidFill>
                  <a:srgbClr val="330F42"/>
                </a:solidFill>
              </a:rPr>
              <a:t>0</a:t>
            </a:r>
            <a:r>
              <a:rPr lang="en-US" sz="2000" i="1" dirty="0" smtClean="0">
                <a:solidFill>
                  <a:srgbClr val="330F42"/>
                </a:solidFill>
              </a:rPr>
              <a:t> 		R</a:t>
            </a:r>
            <a:r>
              <a:rPr lang="en-US" sz="2065" i="1" baseline="-25000" dirty="0" smtClean="0">
                <a:solidFill>
                  <a:srgbClr val="330F42"/>
                </a:solidFill>
              </a:rPr>
              <a:t>0</a:t>
            </a:r>
            <a:r>
              <a:rPr lang="en-US" sz="2000" i="1" dirty="0" smtClean="0">
                <a:solidFill>
                  <a:srgbClr val="330F42"/>
                </a:solidFill>
              </a:rPr>
              <a:t> </a:t>
            </a:r>
            <a:r>
              <a:rPr lang="en-US" sz="2000" i="1" dirty="0" smtClean="0">
                <a:solidFill>
                  <a:srgbClr val="330F42"/>
                </a:solidFill>
              </a:rPr>
              <a:t>= 0 or 1</a:t>
            </a:r>
            <a:endParaRPr lang="en-US" sz="2000" i="1" dirty="0" smtClean="0">
              <a:solidFill>
                <a:srgbClr val="330F42"/>
              </a:solidFill>
            </a:endParaRPr>
          </a:p>
          <a:p>
            <a:endParaRPr lang="en-US" sz="2000" dirty="0" smtClean="0">
              <a:solidFill>
                <a:srgbClr val="330F42"/>
              </a:solidFill>
            </a:endParaRPr>
          </a:p>
          <a:p>
            <a:r>
              <a:rPr lang="en-US" sz="2000" dirty="0" smtClean="0">
                <a:solidFill>
                  <a:srgbClr val="330F42"/>
                </a:solidFill>
              </a:rPr>
              <a:t>Next</a:t>
            </a:r>
            <a:r>
              <a:rPr lang="en-US" sz="2000" dirty="0" smtClean="0">
                <a:solidFill>
                  <a:srgbClr val="330F42"/>
                </a:solidFill>
              </a:rPr>
              <a:t>, we divide the quotient </a:t>
            </a:r>
            <a:r>
              <a:rPr lang="en-US" sz="2000" i="1" dirty="0" smtClean="0">
                <a:solidFill>
                  <a:srgbClr val="330F42"/>
                </a:solidFill>
              </a:rPr>
              <a:t>N</a:t>
            </a:r>
            <a:r>
              <a:rPr lang="en-US" sz="2065" i="1" baseline="-25000" dirty="0" smtClean="0">
                <a:solidFill>
                  <a:srgbClr val="330F42"/>
                </a:solidFill>
              </a:rPr>
              <a:t>1</a:t>
            </a:r>
            <a:r>
              <a:rPr lang="en-US" sz="2000" i="1" dirty="0" smtClean="0">
                <a:solidFill>
                  <a:srgbClr val="330F42"/>
                </a:solidFill>
              </a:rPr>
              <a:t> </a:t>
            </a:r>
            <a:r>
              <a:rPr lang="en-US" sz="2000" dirty="0" smtClean="0">
                <a:solidFill>
                  <a:srgbClr val="330F42"/>
                </a:solidFill>
              </a:rPr>
              <a:t>by </a:t>
            </a:r>
            <a:r>
              <a:rPr lang="en-US" sz="2000" i="1" dirty="0" smtClean="0">
                <a:solidFill>
                  <a:srgbClr val="330F42"/>
                </a:solidFill>
              </a:rPr>
              <a:t>2. </a:t>
            </a:r>
            <a:r>
              <a:rPr lang="en-US" sz="2000" dirty="0" smtClean="0">
                <a:solidFill>
                  <a:srgbClr val="330F42"/>
                </a:solidFill>
              </a:rPr>
              <a:t>Assume that the new quotient is </a:t>
            </a:r>
            <a:r>
              <a:rPr lang="en-US" sz="2000" i="1" dirty="0" smtClean="0">
                <a:solidFill>
                  <a:srgbClr val="330F42"/>
                </a:solidFill>
              </a:rPr>
              <a:t>N</a:t>
            </a:r>
            <a:r>
              <a:rPr lang="en-US" sz="2065" i="1" baseline="-25000" dirty="0" smtClean="0">
                <a:solidFill>
                  <a:srgbClr val="330F42"/>
                </a:solidFill>
              </a:rPr>
              <a:t>2</a:t>
            </a:r>
            <a:r>
              <a:rPr lang="en-US" sz="2000" i="1" dirty="0" smtClean="0">
                <a:solidFill>
                  <a:srgbClr val="330F42"/>
                </a:solidFill>
              </a:rPr>
              <a:t> </a:t>
            </a:r>
            <a:r>
              <a:rPr lang="en-US" sz="2000" dirty="0" smtClean="0">
                <a:solidFill>
                  <a:srgbClr val="330F42"/>
                </a:solidFill>
              </a:rPr>
              <a:t>and </a:t>
            </a:r>
            <a:r>
              <a:rPr lang="en-US" sz="2000" dirty="0" smtClean="0">
                <a:solidFill>
                  <a:srgbClr val="330F42"/>
                </a:solidFill>
              </a:rPr>
              <a:t>the new </a:t>
            </a:r>
            <a:r>
              <a:rPr lang="en-US" sz="2000" dirty="0" smtClean="0">
                <a:solidFill>
                  <a:srgbClr val="330F42"/>
                </a:solidFill>
              </a:rPr>
              <a:t>remainder </a:t>
            </a:r>
            <a:r>
              <a:rPr lang="en-US" sz="2000" i="1" dirty="0" smtClean="0">
                <a:solidFill>
                  <a:srgbClr val="330F42"/>
                </a:solidFill>
              </a:rPr>
              <a:t>R</a:t>
            </a:r>
            <a:r>
              <a:rPr lang="en-US" sz="2065" i="1" baseline="-25000" dirty="0" smtClean="0">
                <a:solidFill>
                  <a:srgbClr val="330F42"/>
                </a:solidFill>
              </a:rPr>
              <a:t>1</a:t>
            </a:r>
            <a:r>
              <a:rPr lang="en-US" sz="2000" i="1" dirty="0" smtClean="0">
                <a:solidFill>
                  <a:srgbClr val="330F42"/>
                </a:solidFill>
              </a:rPr>
              <a:t>. </a:t>
            </a:r>
            <a:r>
              <a:rPr lang="en-US" sz="2000" dirty="0" smtClean="0">
                <a:solidFill>
                  <a:srgbClr val="330F42"/>
                </a:solidFill>
              </a:rPr>
              <a:t>Then</a:t>
            </a:r>
            <a:endParaRPr lang="en-US" sz="2000" dirty="0" smtClean="0">
              <a:solidFill>
                <a:srgbClr val="330F42"/>
              </a:solidFill>
            </a:endParaRPr>
          </a:p>
          <a:p>
            <a:pPr algn="ctr"/>
            <a:endParaRPr lang="en-US" sz="2000" i="1" dirty="0" smtClean="0">
              <a:solidFill>
                <a:srgbClr val="330F42"/>
              </a:solidFill>
            </a:endParaRPr>
          </a:p>
          <a:p>
            <a:pPr algn="ctr"/>
            <a:r>
              <a:rPr lang="en-US" sz="2000" i="1" dirty="0" smtClean="0">
                <a:solidFill>
                  <a:srgbClr val="330F42"/>
                </a:solidFill>
              </a:rPr>
              <a:t>N</a:t>
            </a:r>
            <a:r>
              <a:rPr lang="en-US" sz="2000" i="1" baseline="-25000" dirty="0" smtClean="0">
                <a:solidFill>
                  <a:srgbClr val="330F42"/>
                </a:solidFill>
              </a:rPr>
              <a:t>1</a:t>
            </a:r>
            <a:r>
              <a:rPr lang="en-US" sz="2000" i="1" dirty="0" smtClean="0">
                <a:solidFill>
                  <a:srgbClr val="330F42"/>
                </a:solidFill>
              </a:rPr>
              <a:t> </a:t>
            </a:r>
            <a:r>
              <a:rPr lang="en-US" sz="2000" i="1" dirty="0" smtClean="0">
                <a:solidFill>
                  <a:srgbClr val="330F42"/>
                </a:solidFill>
              </a:rPr>
              <a:t>= 2 * N</a:t>
            </a:r>
            <a:r>
              <a:rPr lang="en-US" sz="2065" i="1" baseline="-25000" dirty="0" smtClean="0">
                <a:solidFill>
                  <a:srgbClr val="330F42"/>
                </a:solidFill>
              </a:rPr>
              <a:t>2</a:t>
            </a:r>
            <a:r>
              <a:rPr lang="en-US" sz="2000" i="1" dirty="0" smtClean="0">
                <a:solidFill>
                  <a:srgbClr val="330F42"/>
                </a:solidFill>
              </a:rPr>
              <a:t> + R</a:t>
            </a:r>
            <a:r>
              <a:rPr lang="en-US" sz="2065" i="1" baseline="-25000" dirty="0" smtClean="0">
                <a:solidFill>
                  <a:srgbClr val="330F42"/>
                </a:solidFill>
              </a:rPr>
              <a:t>1</a:t>
            </a:r>
            <a:r>
              <a:rPr lang="en-US" sz="2000" i="1" dirty="0" smtClean="0">
                <a:solidFill>
                  <a:srgbClr val="330F42"/>
                </a:solidFill>
              </a:rPr>
              <a:t> 		R</a:t>
            </a:r>
            <a:r>
              <a:rPr lang="en-US" sz="2065" i="1" baseline="-25000" dirty="0" smtClean="0">
                <a:solidFill>
                  <a:srgbClr val="330F42"/>
                </a:solidFill>
              </a:rPr>
              <a:t>1</a:t>
            </a:r>
            <a:r>
              <a:rPr lang="en-US" sz="2000" i="1" dirty="0" smtClean="0">
                <a:solidFill>
                  <a:srgbClr val="330F42"/>
                </a:solidFill>
              </a:rPr>
              <a:t> </a:t>
            </a:r>
            <a:r>
              <a:rPr lang="en-US" sz="2000" i="1" dirty="0" smtClean="0">
                <a:solidFill>
                  <a:srgbClr val="330F42"/>
                </a:solidFill>
              </a:rPr>
              <a:t>= 0 or 1</a:t>
            </a:r>
            <a:endParaRPr lang="en-US" sz="2000" i="1" dirty="0" smtClean="0">
              <a:solidFill>
                <a:srgbClr val="330F42"/>
              </a:solidFill>
            </a:endParaRPr>
          </a:p>
          <a:p>
            <a:endParaRPr lang="en-US" sz="2000" dirty="0" smtClean="0">
              <a:solidFill>
                <a:srgbClr val="330F42"/>
              </a:solidFill>
            </a:endParaRPr>
          </a:p>
          <a:p>
            <a:r>
              <a:rPr lang="en-US" sz="2000" dirty="0" smtClean="0">
                <a:solidFill>
                  <a:srgbClr val="330F42"/>
                </a:solidFill>
              </a:rPr>
              <a:t>so </a:t>
            </a:r>
            <a:r>
              <a:rPr lang="en-US" sz="2000" dirty="0" smtClean="0">
                <a:solidFill>
                  <a:srgbClr val="330F42"/>
                </a:solidFill>
              </a:rPr>
              <a:t>that</a:t>
            </a:r>
            <a:endParaRPr lang="en-US" sz="2000" dirty="0" smtClean="0">
              <a:solidFill>
                <a:srgbClr val="330F42"/>
              </a:solidFill>
            </a:endParaRPr>
          </a:p>
          <a:p>
            <a:endParaRPr lang="en-US" sz="2000" i="1" dirty="0" smtClean="0">
              <a:solidFill>
                <a:srgbClr val="330F42"/>
              </a:solidFill>
            </a:endParaRPr>
          </a:p>
          <a:p>
            <a:pPr algn="ctr"/>
            <a:r>
              <a:rPr lang="en-US" sz="2000" i="1" dirty="0" smtClean="0">
                <a:solidFill>
                  <a:srgbClr val="330F42"/>
                </a:solidFill>
              </a:rPr>
              <a:t>N </a:t>
            </a:r>
            <a:r>
              <a:rPr lang="en-US" sz="2000" i="1" dirty="0" smtClean="0">
                <a:solidFill>
                  <a:srgbClr val="330F42"/>
                </a:solidFill>
              </a:rPr>
              <a:t>= 2(2N</a:t>
            </a:r>
            <a:r>
              <a:rPr lang="en-US" sz="2000" i="1" baseline="-25000" dirty="0" smtClean="0">
                <a:solidFill>
                  <a:srgbClr val="330F42"/>
                </a:solidFill>
              </a:rPr>
              <a:t>2</a:t>
            </a:r>
            <a:r>
              <a:rPr lang="en-US" sz="2000" i="1" dirty="0" smtClean="0">
                <a:solidFill>
                  <a:srgbClr val="330F42"/>
                </a:solidFill>
              </a:rPr>
              <a:t> + R</a:t>
            </a:r>
            <a:r>
              <a:rPr lang="en-US" sz="2000" i="1" baseline="-25000" dirty="0" smtClean="0">
                <a:solidFill>
                  <a:srgbClr val="330F42"/>
                </a:solidFill>
              </a:rPr>
              <a:t>1</a:t>
            </a:r>
            <a:r>
              <a:rPr lang="en-US" sz="2000" i="1" dirty="0" smtClean="0">
                <a:solidFill>
                  <a:srgbClr val="330F42"/>
                </a:solidFill>
              </a:rPr>
              <a:t>) + R</a:t>
            </a:r>
            <a:r>
              <a:rPr lang="en-US" sz="2000" i="1" baseline="-25000" dirty="0" smtClean="0">
                <a:solidFill>
                  <a:srgbClr val="330F42"/>
                </a:solidFill>
              </a:rPr>
              <a:t>0</a:t>
            </a:r>
            <a:r>
              <a:rPr lang="en-US" sz="2000" i="1" dirty="0" smtClean="0">
                <a:solidFill>
                  <a:srgbClr val="330F42"/>
                </a:solidFill>
              </a:rPr>
              <a:t> = (N</a:t>
            </a:r>
            <a:r>
              <a:rPr lang="en-US" sz="2000" i="1" baseline="-25000" dirty="0" smtClean="0">
                <a:solidFill>
                  <a:srgbClr val="330F42"/>
                </a:solidFill>
              </a:rPr>
              <a:t>2</a:t>
            </a:r>
            <a:r>
              <a:rPr lang="en-US" sz="2000" i="1" dirty="0" smtClean="0">
                <a:solidFill>
                  <a:srgbClr val="330F42"/>
                </a:solidFill>
              </a:rPr>
              <a:t> * 2</a:t>
            </a:r>
            <a:r>
              <a:rPr lang="en-US" sz="2000" i="1" baseline="30000" dirty="0" smtClean="0">
                <a:solidFill>
                  <a:srgbClr val="330F42"/>
                </a:solidFill>
              </a:rPr>
              <a:t>2</a:t>
            </a:r>
            <a:r>
              <a:rPr lang="en-US" sz="2000" i="1" dirty="0" smtClean="0">
                <a:solidFill>
                  <a:srgbClr val="330F42"/>
                </a:solidFill>
              </a:rPr>
              <a:t>) + (R</a:t>
            </a:r>
            <a:r>
              <a:rPr lang="en-US" sz="2000" i="1" baseline="-25000" dirty="0" smtClean="0">
                <a:solidFill>
                  <a:srgbClr val="330F42"/>
                </a:solidFill>
              </a:rPr>
              <a:t>1</a:t>
            </a:r>
            <a:r>
              <a:rPr lang="en-US" sz="2000" i="1" dirty="0" smtClean="0">
                <a:solidFill>
                  <a:srgbClr val="330F42"/>
                </a:solidFill>
              </a:rPr>
              <a:t> * 2</a:t>
            </a:r>
            <a:r>
              <a:rPr lang="en-US" sz="2000" i="1" baseline="30000" dirty="0" smtClean="0">
                <a:solidFill>
                  <a:srgbClr val="330F42"/>
                </a:solidFill>
              </a:rPr>
              <a:t>1</a:t>
            </a:r>
            <a:r>
              <a:rPr lang="en-US" sz="2000" i="1" dirty="0" smtClean="0">
                <a:solidFill>
                  <a:srgbClr val="330F42"/>
                </a:solidFill>
              </a:rPr>
              <a:t>) + R</a:t>
            </a:r>
            <a:r>
              <a:rPr lang="en-US" sz="2000" i="1" baseline="-25000" dirty="0" smtClean="0">
                <a:solidFill>
                  <a:srgbClr val="330F42"/>
                </a:solidFill>
              </a:rPr>
              <a:t>0</a:t>
            </a:r>
            <a:endParaRPr lang="en-US" sz="2000" i="1" baseline="-25000" dirty="0" smtClean="0">
              <a:solidFill>
                <a:srgbClr val="330F42"/>
              </a:solidFill>
            </a:endParaRPr>
          </a:p>
          <a:p>
            <a:endParaRPr lang="en-US" sz="2000" dirty="0" smtClean="0">
              <a:solidFill>
                <a:srgbClr val="330F42"/>
              </a:solidFill>
            </a:endParaRPr>
          </a:p>
          <a:p>
            <a:r>
              <a:rPr lang="en-US" sz="2000" dirty="0" smtClean="0">
                <a:solidFill>
                  <a:srgbClr val="330F42"/>
                </a:solidFill>
              </a:rPr>
              <a:t>If </a:t>
            </a:r>
            <a:r>
              <a:rPr lang="en-US" sz="2000" dirty="0" smtClean="0">
                <a:solidFill>
                  <a:srgbClr val="330F42"/>
                </a:solidFill>
              </a:rPr>
              <a:t>next</a:t>
            </a:r>
            <a:endParaRPr lang="en-US" sz="2000" dirty="0" smtClean="0">
              <a:solidFill>
                <a:srgbClr val="330F42"/>
              </a:solidFill>
            </a:endParaRPr>
          </a:p>
          <a:p>
            <a:endParaRPr lang="en-US" sz="2000" i="1" dirty="0" smtClean="0">
              <a:solidFill>
                <a:srgbClr val="330F42"/>
              </a:solidFill>
            </a:endParaRPr>
          </a:p>
          <a:p>
            <a:pPr algn="ctr"/>
            <a:r>
              <a:rPr lang="en-US" sz="2000" i="1" dirty="0" smtClean="0">
                <a:solidFill>
                  <a:srgbClr val="330F42"/>
                </a:solidFill>
              </a:rPr>
              <a:t>N</a:t>
            </a:r>
            <a:r>
              <a:rPr lang="en-US" sz="2000" i="1" baseline="-25000" dirty="0" smtClean="0">
                <a:solidFill>
                  <a:srgbClr val="330F42"/>
                </a:solidFill>
              </a:rPr>
              <a:t>2</a:t>
            </a:r>
            <a:r>
              <a:rPr lang="en-US" sz="2000" i="1" dirty="0" smtClean="0">
                <a:solidFill>
                  <a:srgbClr val="330F42"/>
                </a:solidFill>
              </a:rPr>
              <a:t> </a:t>
            </a:r>
            <a:r>
              <a:rPr lang="en-US" sz="2000" i="1" dirty="0" smtClean="0">
                <a:solidFill>
                  <a:srgbClr val="330F42"/>
                </a:solidFill>
              </a:rPr>
              <a:t>= 2N</a:t>
            </a:r>
            <a:r>
              <a:rPr lang="en-US" sz="2000" i="1" baseline="-25000" dirty="0" smtClean="0">
                <a:solidFill>
                  <a:srgbClr val="330F42"/>
                </a:solidFill>
              </a:rPr>
              <a:t>3</a:t>
            </a:r>
            <a:r>
              <a:rPr lang="en-US" sz="2000" i="1" dirty="0" smtClean="0">
                <a:solidFill>
                  <a:srgbClr val="330F42"/>
                </a:solidFill>
              </a:rPr>
              <a:t> + R</a:t>
            </a:r>
            <a:r>
              <a:rPr lang="en-US" sz="2000" i="1" baseline="-25000" dirty="0" smtClean="0">
                <a:solidFill>
                  <a:srgbClr val="330F42"/>
                </a:solidFill>
              </a:rPr>
              <a:t>2</a:t>
            </a:r>
          </a:p>
          <a:p>
            <a:endParaRPr lang="en-US" sz="2000" i="1" baseline="-25000" dirty="0" smtClean="0">
              <a:solidFill>
                <a:srgbClr val="330F42"/>
              </a:solidFill>
            </a:endParaRPr>
          </a:p>
          <a:p>
            <a:r>
              <a:rPr lang="en-US" sz="2000" dirty="0" smtClean="0">
                <a:solidFill>
                  <a:srgbClr val="330F42"/>
                </a:solidFill>
              </a:rPr>
              <a:t>we </a:t>
            </a:r>
            <a:r>
              <a:rPr lang="en-US" sz="2000" dirty="0" smtClean="0">
                <a:solidFill>
                  <a:srgbClr val="330F42"/>
                </a:solidFill>
              </a:rPr>
              <a:t>have</a:t>
            </a:r>
            <a:endParaRPr lang="en-US" sz="2000" dirty="0" smtClean="0">
              <a:solidFill>
                <a:srgbClr val="330F42"/>
              </a:solidFill>
            </a:endParaRPr>
          </a:p>
          <a:p>
            <a:endParaRPr lang="en-US" sz="2000" i="1" dirty="0" smtClean="0">
              <a:solidFill>
                <a:srgbClr val="330F42"/>
              </a:solidFill>
            </a:endParaRPr>
          </a:p>
          <a:p>
            <a:pPr algn="ctr"/>
            <a:r>
              <a:rPr lang="en-US" sz="2000" i="1" dirty="0" smtClean="0">
                <a:solidFill>
                  <a:srgbClr val="330F42"/>
                </a:solidFill>
              </a:rPr>
              <a:t>N </a:t>
            </a:r>
            <a:r>
              <a:rPr lang="en-US" sz="2000" i="1" dirty="0" smtClean="0">
                <a:solidFill>
                  <a:srgbClr val="330F42"/>
                </a:solidFill>
              </a:rPr>
              <a:t>= (N</a:t>
            </a:r>
            <a:r>
              <a:rPr lang="en-US" sz="2000" i="1" baseline="-25000" dirty="0" smtClean="0">
                <a:solidFill>
                  <a:srgbClr val="330F42"/>
                </a:solidFill>
              </a:rPr>
              <a:t>3</a:t>
            </a:r>
            <a:r>
              <a:rPr lang="en-US" sz="2000" i="1" dirty="0" smtClean="0">
                <a:solidFill>
                  <a:srgbClr val="330F42"/>
                </a:solidFill>
              </a:rPr>
              <a:t> * 2</a:t>
            </a:r>
            <a:r>
              <a:rPr lang="en-US" sz="2000" i="1" baseline="30000" dirty="0" smtClean="0">
                <a:solidFill>
                  <a:srgbClr val="330F42"/>
                </a:solidFill>
              </a:rPr>
              <a:t>3</a:t>
            </a:r>
            <a:r>
              <a:rPr lang="en-US" sz="2000" i="1" dirty="0" smtClean="0">
                <a:solidFill>
                  <a:srgbClr val="330F42"/>
                </a:solidFill>
              </a:rPr>
              <a:t>) + (R</a:t>
            </a:r>
            <a:r>
              <a:rPr lang="en-US" sz="2000" i="1" baseline="-25000" dirty="0" smtClean="0">
                <a:solidFill>
                  <a:srgbClr val="330F42"/>
                </a:solidFill>
              </a:rPr>
              <a:t>2</a:t>
            </a:r>
            <a:r>
              <a:rPr lang="en-US" sz="2000" i="1" dirty="0" smtClean="0">
                <a:solidFill>
                  <a:srgbClr val="330F42"/>
                </a:solidFill>
              </a:rPr>
              <a:t> * 2</a:t>
            </a:r>
            <a:r>
              <a:rPr lang="en-US" sz="2000" i="1" baseline="30000" dirty="0" smtClean="0">
                <a:solidFill>
                  <a:srgbClr val="330F42"/>
                </a:solidFill>
              </a:rPr>
              <a:t>2</a:t>
            </a:r>
            <a:r>
              <a:rPr lang="en-US" sz="2000" i="1" dirty="0" smtClean="0">
                <a:solidFill>
                  <a:srgbClr val="330F42"/>
                </a:solidFill>
              </a:rPr>
              <a:t>) + (R</a:t>
            </a:r>
            <a:r>
              <a:rPr lang="en-US" sz="2000" i="1" baseline="-25000" dirty="0" smtClean="0">
                <a:solidFill>
                  <a:srgbClr val="330F42"/>
                </a:solidFill>
              </a:rPr>
              <a:t>1</a:t>
            </a:r>
            <a:r>
              <a:rPr lang="en-US" sz="2000" i="1" dirty="0" smtClean="0">
                <a:solidFill>
                  <a:srgbClr val="330F42"/>
                </a:solidFill>
              </a:rPr>
              <a:t> * 2</a:t>
            </a:r>
            <a:r>
              <a:rPr lang="en-US" sz="2000" i="1" baseline="30000" dirty="0" smtClean="0">
                <a:solidFill>
                  <a:srgbClr val="330F42"/>
                </a:solidFill>
              </a:rPr>
              <a:t>1</a:t>
            </a:r>
            <a:r>
              <a:rPr lang="en-US" sz="2000" i="1" dirty="0" smtClean="0">
                <a:solidFill>
                  <a:srgbClr val="330F42"/>
                </a:solidFill>
              </a:rPr>
              <a:t>) + R</a:t>
            </a:r>
            <a:r>
              <a:rPr lang="en-US" sz="2000" i="1" baseline="-25000" dirty="0" smtClean="0">
                <a:solidFill>
                  <a:srgbClr val="330F42"/>
                </a:solidFill>
              </a:rPr>
              <a:t>0</a:t>
            </a:r>
          </a:p>
        </p:txBody>
      </p:sp>
      <p:pic>
        <p:nvPicPr>
          <p:cNvPr id="15" name="Picture 14"/>
          <p:cNvPicPr>
            <a:picLocks noChangeAspect="1"/>
          </p:cNvPicPr>
          <p:nvPr/>
        </p:nvPicPr>
        <p:blipFill>
          <a:blip r:embed="rId3">
            <a:alphaModFix amt="22000"/>
          </a:blip>
          <a:stretch>
            <a:fillRect/>
          </a:stretch>
        </p:blipFill>
        <p:spPr>
          <a:xfrm>
            <a:off x="7010400" y="2654480"/>
            <a:ext cx="1676400" cy="1538679"/>
          </a:xfrm>
          <a:prstGeom prst="rect">
            <a:avLst/>
          </a:prstGeom>
          <a:effectLst>
            <a:softEdge rad="12700"/>
          </a:effectLst>
        </p:spPr>
      </p:pic>
      <p:sp>
        <p:nvSpPr>
          <p:cNvPr id="17" name="Right Arrow 16"/>
          <p:cNvSpPr/>
          <p:nvPr/>
        </p:nvSpPr>
        <p:spPr>
          <a:xfrm>
            <a:off x="7696200" y="5943600"/>
            <a:ext cx="1219200" cy="685800"/>
          </a:xfrm>
          <a:prstGeom prst="rightArrow">
            <a:avLst/>
          </a:prstGeom>
          <a:solidFill>
            <a:schemeClr val="accent4"/>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7619999" y="6172200"/>
            <a:ext cx="1524001" cy="307777"/>
          </a:xfrm>
          <a:prstGeom prst="rect">
            <a:avLst/>
          </a:prstGeom>
          <a:noFill/>
        </p:spPr>
        <p:txBody>
          <a:bodyPr wrap="square" rtlCol="0">
            <a:spAutoFit/>
          </a:bodyPr>
          <a:lstStyle/>
          <a:p>
            <a:r>
              <a:rPr lang="en-US" sz="1400" dirty="0" smtClean="0">
                <a:solidFill>
                  <a:schemeClr val="tx1">
                    <a:lumMod val="65000"/>
                    <a:lumOff val="35000"/>
                  </a:schemeClr>
                </a:solidFill>
                <a:latin typeface="+mn-lt"/>
              </a:rPr>
              <a:t>Continued . .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3401" y="609600"/>
            <a:ext cx="5791200" cy="4953000"/>
          </a:xfrm>
        </p:spPr>
        <p:txBody>
          <a:bodyPr>
            <a:noAutofit/>
          </a:bodyPr>
          <a:lstStyle/>
          <a:p>
            <a:r>
              <a:rPr lang="en-US" sz="1800" dirty="0" smtClean="0">
                <a:solidFill>
                  <a:srgbClr val="330F42"/>
                </a:solidFill>
              </a:rPr>
              <a:t>Because </a:t>
            </a:r>
            <a:r>
              <a:rPr lang="en-US" sz="1800" i="1" dirty="0" smtClean="0">
                <a:solidFill>
                  <a:srgbClr val="330F42"/>
                </a:solidFill>
              </a:rPr>
              <a:t>N</a:t>
            </a:r>
            <a:r>
              <a:rPr lang="en-US" sz="1800" i="1" dirty="0" smtClean="0">
                <a:solidFill>
                  <a:srgbClr val="330F42"/>
                </a:solidFill>
              </a:rPr>
              <a:t> &gt;N</a:t>
            </a:r>
            <a:r>
              <a:rPr lang="en-US" sz="1800" i="1" baseline="-25000" dirty="0" smtClean="0">
                <a:solidFill>
                  <a:srgbClr val="330F42"/>
                </a:solidFill>
              </a:rPr>
              <a:t>1</a:t>
            </a:r>
            <a:r>
              <a:rPr lang="en-US" sz="1800" i="1" dirty="0" smtClean="0">
                <a:solidFill>
                  <a:srgbClr val="330F42"/>
                </a:solidFill>
              </a:rPr>
              <a:t> &gt; N</a:t>
            </a:r>
            <a:r>
              <a:rPr lang="en-US" sz="1800" i="1" baseline="-25000" dirty="0" smtClean="0">
                <a:solidFill>
                  <a:srgbClr val="330F42"/>
                </a:solidFill>
              </a:rPr>
              <a:t>2 . . . </a:t>
            </a:r>
            <a:r>
              <a:rPr lang="en-US" sz="1800" i="1" dirty="0" smtClean="0">
                <a:solidFill>
                  <a:srgbClr val="330F42"/>
                </a:solidFill>
              </a:rPr>
              <a:t>, </a:t>
            </a:r>
            <a:r>
              <a:rPr lang="en-US" sz="1800" dirty="0" smtClean="0">
                <a:solidFill>
                  <a:srgbClr val="330F42"/>
                </a:solidFill>
              </a:rPr>
              <a:t>continuing this sequence will eventually produce a </a:t>
            </a:r>
            <a:r>
              <a:rPr lang="en-US" sz="1800" dirty="0" smtClean="0">
                <a:solidFill>
                  <a:srgbClr val="330F42"/>
                </a:solidFill>
              </a:rPr>
              <a:t>quotient </a:t>
            </a:r>
            <a:r>
              <a:rPr lang="en-US" sz="1800" i="1" dirty="0" smtClean="0">
                <a:solidFill>
                  <a:srgbClr val="330F42"/>
                </a:solidFill>
              </a:rPr>
              <a:t>N</a:t>
            </a:r>
            <a:r>
              <a:rPr lang="en-US" sz="1800" i="1" baseline="-25000" dirty="0" smtClean="0">
                <a:solidFill>
                  <a:srgbClr val="330F42"/>
                </a:solidFill>
              </a:rPr>
              <a:t>m</a:t>
            </a:r>
            <a:r>
              <a:rPr lang="en-US" sz="1800" i="1" baseline="-25000" dirty="0" smtClean="0">
                <a:solidFill>
                  <a:srgbClr val="330F42"/>
                </a:solidFill>
              </a:rPr>
              <a:t>-1 </a:t>
            </a:r>
            <a:r>
              <a:rPr lang="en-US" sz="1800" i="1" dirty="0" smtClean="0">
                <a:solidFill>
                  <a:srgbClr val="330F42"/>
                </a:solidFill>
              </a:rPr>
              <a:t>= 1 (</a:t>
            </a:r>
            <a:r>
              <a:rPr lang="en-US" sz="1800" dirty="0" smtClean="0">
                <a:solidFill>
                  <a:srgbClr val="330F42"/>
                </a:solidFill>
              </a:rPr>
              <a:t>except for the decimal integers 0 and 1, whose binary </a:t>
            </a:r>
            <a:r>
              <a:rPr lang="en-US" sz="1800" dirty="0" smtClean="0">
                <a:solidFill>
                  <a:srgbClr val="330F42"/>
                </a:solidFill>
              </a:rPr>
              <a:t>equivalents are </a:t>
            </a:r>
            <a:r>
              <a:rPr lang="en-US" sz="1800" dirty="0" smtClean="0">
                <a:solidFill>
                  <a:srgbClr val="330F42"/>
                </a:solidFill>
              </a:rPr>
              <a:t>0 and 1, respectively) and a remainder </a:t>
            </a:r>
            <a:r>
              <a:rPr lang="en-US" sz="1800" i="1" dirty="0" smtClean="0">
                <a:solidFill>
                  <a:srgbClr val="330F42"/>
                </a:solidFill>
              </a:rPr>
              <a:t>R</a:t>
            </a:r>
            <a:r>
              <a:rPr lang="en-US" sz="1800" i="1" baseline="-25000" dirty="0" smtClean="0">
                <a:solidFill>
                  <a:srgbClr val="330F42"/>
                </a:solidFill>
              </a:rPr>
              <a:t>m-2</a:t>
            </a:r>
            <a:r>
              <a:rPr lang="en-US" sz="1800" i="1" dirty="0" smtClean="0">
                <a:solidFill>
                  <a:srgbClr val="330F42"/>
                </a:solidFill>
              </a:rPr>
              <a:t>, </a:t>
            </a:r>
            <a:r>
              <a:rPr lang="en-US" sz="1800" dirty="0" smtClean="0">
                <a:solidFill>
                  <a:srgbClr val="330F42"/>
                </a:solidFill>
              </a:rPr>
              <a:t>which</a:t>
            </a:r>
            <a:r>
              <a:rPr lang="en-US" sz="1800" i="1" dirty="0" smtClean="0">
                <a:solidFill>
                  <a:srgbClr val="330F42"/>
                </a:solidFill>
              </a:rPr>
              <a:t> </a:t>
            </a:r>
            <a:r>
              <a:rPr lang="en-US" sz="1800" dirty="0" smtClean="0">
                <a:solidFill>
                  <a:srgbClr val="330F42"/>
                </a:solidFill>
              </a:rPr>
              <a:t>is 0 or 1. </a:t>
            </a:r>
            <a:r>
              <a:rPr lang="en-US" sz="1800" dirty="0" smtClean="0">
                <a:solidFill>
                  <a:srgbClr val="330F42"/>
                </a:solidFill>
              </a:rPr>
              <a:t>Then</a:t>
            </a:r>
          </a:p>
          <a:p>
            <a:endParaRPr lang="en-US" sz="1800" dirty="0" smtClean="0">
              <a:solidFill>
                <a:srgbClr val="330F42"/>
              </a:solidFill>
            </a:endParaRPr>
          </a:p>
          <a:p>
            <a:pPr algn="ctr"/>
            <a:r>
              <a:rPr lang="en-US" sz="1600" i="1" dirty="0" smtClean="0">
                <a:solidFill>
                  <a:srgbClr val="330F42"/>
                </a:solidFill>
              </a:rPr>
              <a:t>N = (1 * 2</a:t>
            </a:r>
            <a:r>
              <a:rPr lang="en-US" sz="1600" i="1" baseline="30000" dirty="0" smtClean="0">
                <a:solidFill>
                  <a:srgbClr val="330F42"/>
                </a:solidFill>
              </a:rPr>
              <a:t>m-1</a:t>
            </a:r>
            <a:r>
              <a:rPr lang="en-US" sz="1600" i="1" dirty="0" smtClean="0">
                <a:solidFill>
                  <a:srgbClr val="330F42"/>
                </a:solidFill>
              </a:rPr>
              <a:t>) + (R</a:t>
            </a:r>
            <a:r>
              <a:rPr lang="en-US" sz="1600" i="1" baseline="-25000" dirty="0" smtClean="0">
                <a:solidFill>
                  <a:srgbClr val="330F42"/>
                </a:solidFill>
              </a:rPr>
              <a:t>m-2</a:t>
            </a:r>
            <a:r>
              <a:rPr lang="en-US" sz="1600" i="1" dirty="0" smtClean="0">
                <a:solidFill>
                  <a:srgbClr val="330F42"/>
                </a:solidFill>
              </a:rPr>
              <a:t> * </a:t>
            </a:r>
            <a:r>
              <a:rPr lang="en-US" sz="1600" i="1" dirty="0" smtClean="0">
                <a:solidFill>
                  <a:srgbClr val="330F42"/>
                </a:solidFill>
              </a:rPr>
              <a:t>2</a:t>
            </a:r>
            <a:r>
              <a:rPr lang="en-US" sz="1600" i="1" baseline="30000" dirty="0" smtClean="0">
                <a:solidFill>
                  <a:srgbClr val="330F42"/>
                </a:solidFill>
              </a:rPr>
              <a:t>m-2</a:t>
            </a:r>
            <a:r>
              <a:rPr lang="en-US" sz="1600" i="1" dirty="0" smtClean="0">
                <a:solidFill>
                  <a:srgbClr val="330F42"/>
                </a:solidFill>
              </a:rPr>
              <a:t>) +</a:t>
            </a:r>
            <a:r>
              <a:rPr lang="en-US" sz="1600" i="1" dirty="0" smtClean="0">
                <a:solidFill>
                  <a:srgbClr val="330F42"/>
                </a:solidFill>
              </a:rPr>
              <a:t> . . . </a:t>
            </a:r>
            <a:r>
              <a:rPr lang="en-US" sz="1600" i="1" dirty="0" smtClean="0">
                <a:solidFill>
                  <a:srgbClr val="330F42"/>
                </a:solidFill>
              </a:rPr>
              <a:t>+ (R</a:t>
            </a:r>
            <a:r>
              <a:rPr lang="en-US" sz="1600" i="1" baseline="-25000" dirty="0" smtClean="0">
                <a:solidFill>
                  <a:srgbClr val="330F42"/>
                </a:solidFill>
              </a:rPr>
              <a:t>2</a:t>
            </a:r>
            <a:r>
              <a:rPr lang="en-US" sz="1600" i="1" dirty="0" smtClean="0">
                <a:solidFill>
                  <a:srgbClr val="330F42"/>
                </a:solidFill>
              </a:rPr>
              <a:t> * 2</a:t>
            </a:r>
            <a:r>
              <a:rPr lang="en-US" sz="1600" i="1" baseline="30000" dirty="0" smtClean="0">
                <a:solidFill>
                  <a:srgbClr val="330F42"/>
                </a:solidFill>
              </a:rPr>
              <a:t>2</a:t>
            </a:r>
            <a:r>
              <a:rPr lang="en-US" sz="1600" i="1" dirty="0" smtClean="0">
                <a:solidFill>
                  <a:srgbClr val="330F42"/>
                </a:solidFill>
              </a:rPr>
              <a:t>) + (R</a:t>
            </a:r>
            <a:r>
              <a:rPr lang="en-US" sz="1600" i="1" baseline="-25000" dirty="0" smtClean="0">
                <a:solidFill>
                  <a:srgbClr val="330F42"/>
                </a:solidFill>
              </a:rPr>
              <a:t>1</a:t>
            </a:r>
            <a:r>
              <a:rPr lang="en-US" sz="1600" i="1" dirty="0" smtClean="0">
                <a:solidFill>
                  <a:srgbClr val="330F42"/>
                </a:solidFill>
              </a:rPr>
              <a:t> * 2</a:t>
            </a:r>
            <a:r>
              <a:rPr lang="en-US" sz="1600" i="1" baseline="30000" dirty="0" smtClean="0">
                <a:solidFill>
                  <a:srgbClr val="330F42"/>
                </a:solidFill>
              </a:rPr>
              <a:t>1</a:t>
            </a:r>
            <a:r>
              <a:rPr lang="en-US" sz="1600" i="1" dirty="0" smtClean="0">
                <a:solidFill>
                  <a:srgbClr val="330F42"/>
                </a:solidFill>
              </a:rPr>
              <a:t>) + R</a:t>
            </a:r>
            <a:r>
              <a:rPr lang="en-US" sz="1600" i="1" baseline="-25000" dirty="0" smtClean="0">
                <a:solidFill>
                  <a:srgbClr val="330F42"/>
                </a:solidFill>
              </a:rPr>
              <a:t>0</a:t>
            </a:r>
            <a:endParaRPr lang="en-US" sz="1600" i="1" baseline="-25000" dirty="0" smtClean="0">
              <a:solidFill>
                <a:srgbClr val="330F42"/>
              </a:solidFill>
            </a:endParaRPr>
          </a:p>
          <a:p>
            <a:endParaRPr lang="en-US" sz="1800" dirty="0" smtClean="0">
              <a:solidFill>
                <a:srgbClr val="330F42"/>
              </a:solidFill>
            </a:endParaRPr>
          </a:p>
          <a:p>
            <a:r>
              <a:rPr lang="en-US" sz="1800" dirty="0" smtClean="0">
                <a:solidFill>
                  <a:srgbClr val="330F42"/>
                </a:solidFill>
              </a:rPr>
              <a:t>which </a:t>
            </a:r>
            <a:r>
              <a:rPr lang="en-US" sz="1800" dirty="0" smtClean="0">
                <a:solidFill>
                  <a:srgbClr val="330F42"/>
                </a:solidFill>
              </a:rPr>
              <a:t>is the binary form of </a:t>
            </a:r>
            <a:r>
              <a:rPr lang="en-US" sz="1800" i="1" dirty="0" smtClean="0">
                <a:solidFill>
                  <a:srgbClr val="330F42"/>
                </a:solidFill>
              </a:rPr>
              <a:t>N. </a:t>
            </a:r>
            <a:r>
              <a:rPr lang="en-US" sz="1800" dirty="0" smtClean="0">
                <a:solidFill>
                  <a:srgbClr val="330F42"/>
                </a:solidFill>
              </a:rPr>
              <a:t>Hence, we convert from base 10 to base 2 by </a:t>
            </a:r>
            <a:r>
              <a:rPr lang="en-US" sz="1800" dirty="0" smtClean="0">
                <a:solidFill>
                  <a:srgbClr val="330F42"/>
                </a:solidFill>
              </a:rPr>
              <a:t>repeated divisions </a:t>
            </a:r>
            <a:r>
              <a:rPr lang="en-US" sz="1800" dirty="0" smtClean="0">
                <a:solidFill>
                  <a:srgbClr val="330F42"/>
                </a:solidFill>
              </a:rPr>
              <a:t>by 2. The remainders and the final quotient, 1, give us, in order of </a:t>
            </a:r>
            <a:r>
              <a:rPr lang="en-US" sz="1800" dirty="0" smtClean="0">
                <a:solidFill>
                  <a:srgbClr val="330F42"/>
                </a:solidFill>
              </a:rPr>
              <a:t>increasing significance</a:t>
            </a:r>
            <a:r>
              <a:rPr lang="en-US" sz="1800" dirty="0" smtClean="0">
                <a:solidFill>
                  <a:srgbClr val="330F42"/>
                </a:solidFill>
              </a:rPr>
              <a:t>, the binary digits of </a:t>
            </a:r>
            <a:r>
              <a:rPr lang="en-US" sz="1800" i="1" dirty="0" smtClean="0">
                <a:solidFill>
                  <a:srgbClr val="330F42"/>
                </a:solidFill>
              </a:rPr>
              <a:t>N</a:t>
            </a:r>
            <a:r>
              <a:rPr lang="en-US" sz="1800" i="1" dirty="0" smtClean="0">
                <a:solidFill>
                  <a:srgbClr val="330F42"/>
                </a:solidFill>
              </a:rPr>
              <a:t>.</a:t>
            </a:r>
          </a:p>
          <a:p>
            <a:endParaRPr lang="en-US" sz="1800" i="1" dirty="0" smtClean="0">
              <a:solidFill>
                <a:srgbClr val="330F42"/>
              </a:solidFill>
            </a:endParaRPr>
          </a:p>
          <a:p>
            <a:r>
              <a:rPr lang="en-US" sz="1800" i="1" dirty="0" smtClean="0">
                <a:solidFill>
                  <a:srgbClr val="330F42"/>
                </a:solidFill>
              </a:rPr>
              <a:t> </a:t>
            </a:r>
            <a:r>
              <a:rPr lang="en-US" sz="1800" i="1" dirty="0" smtClean="0">
                <a:solidFill>
                  <a:srgbClr val="330F42"/>
                </a:solidFill>
              </a:rPr>
              <a:t>Figure 9.1 shows two examples.</a:t>
            </a:r>
            <a:endParaRPr lang="en-US" sz="1800" dirty="0">
              <a:solidFill>
                <a:srgbClr val="330F42"/>
              </a:solidFill>
            </a:endParaRPr>
          </a:p>
        </p:txBody>
      </p:sp>
      <p:sp>
        <p:nvSpPr>
          <p:cNvPr id="5" name="TextBox 4"/>
          <p:cNvSpPr txBox="1"/>
          <p:nvPr/>
        </p:nvSpPr>
        <p:spPr>
          <a:xfrm>
            <a:off x="6858000" y="838200"/>
            <a:ext cx="1905000" cy="615553"/>
          </a:xfrm>
          <a:prstGeom prst="rect">
            <a:avLst/>
          </a:prstGeom>
          <a:noFill/>
        </p:spPr>
        <p:txBody>
          <a:bodyPr wrap="square" rtlCol="0">
            <a:spAutoFit/>
          </a:bodyPr>
          <a:lstStyle/>
          <a:p>
            <a:pPr algn="ctr"/>
            <a:r>
              <a:rPr lang="en-US" sz="3400" dirty="0" smtClean="0">
                <a:solidFill>
                  <a:schemeClr val="bg1"/>
                </a:solidFill>
                <a:effectLst>
                  <a:outerShdw blurRad="38100" dist="38100" dir="2700000" algn="tl">
                    <a:srgbClr val="000000">
                      <a:alpha val="43137"/>
                    </a:srgbClr>
                  </a:outerShdw>
                </a:effectLst>
                <a:latin typeface="+mj-lt"/>
              </a:rPr>
              <a:t>Integers</a:t>
            </a:r>
            <a:endParaRPr lang="en-US" sz="3400" dirty="0">
              <a:solidFill>
                <a:schemeClr val="bg1"/>
              </a:solidFill>
              <a:effectLst>
                <a:outerShdw blurRad="38100" dist="38100" dir="2700000" algn="tl">
                  <a:srgbClr val="000000">
                    <a:alpha val="43137"/>
                  </a:srgbClr>
                </a:outerShdw>
              </a:effectLst>
              <a:latin typeface="+mj-lt"/>
            </a:endParaRPr>
          </a:p>
        </p:txBody>
      </p:sp>
      <p:pic>
        <p:nvPicPr>
          <p:cNvPr id="6" name="Picture 5"/>
          <p:cNvPicPr>
            <a:picLocks noChangeAspect="1"/>
          </p:cNvPicPr>
          <p:nvPr/>
        </p:nvPicPr>
        <p:blipFill>
          <a:blip r:embed="rId3">
            <a:alphaModFix amt="22000"/>
          </a:blip>
          <a:stretch>
            <a:fillRect/>
          </a:stretch>
        </p:blipFill>
        <p:spPr>
          <a:xfrm>
            <a:off x="7010400" y="2654480"/>
            <a:ext cx="1676400" cy="1538679"/>
          </a:xfrm>
          <a:prstGeom prst="rect">
            <a:avLst/>
          </a:prstGeom>
          <a:effectLst>
            <a:softEdge rad="12700"/>
          </a:effectLst>
        </p:spPr>
      </p:pic>
      <p:sp useBgFill="1">
        <p:nvSpPr>
          <p:cNvPr id="7" name="TextBox 6"/>
          <p:cNvSpPr txBox="1"/>
          <p:nvPr/>
        </p:nvSpPr>
        <p:spPr>
          <a:xfrm>
            <a:off x="230920" y="4585746"/>
            <a:ext cx="378680" cy="595854"/>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990600"/>
            <a:ext cx="3255264" cy="1162050"/>
          </a:xfrm>
        </p:spPr>
        <p:txBody>
          <a:bodyPr>
            <a:normAutofit/>
          </a:bodyPr>
          <a:lstStyle/>
          <a:p>
            <a:pPr algn="ctr"/>
            <a:r>
              <a:rPr lang="en-US" sz="3600" dirty="0" smtClean="0">
                <a:effectLst>
                  <a:outerShdw blurRad="38100" dist="38100" dir="2700000" algn="tl">
                    <a:srgbClr val="000000">
                      <a:alpha val="43137"/>
                    </a:srgbClr>
                  </a:outerShdw>
                </a:effectLst>
              </a:rPr>
              <a:t>Figure 9.1</a:t>
            </a:r>
            <a:endParaRPr lang="en-US" sz="3600" dirty="0">
              <a:effectLst>
                <a:outerShdw blurRad="38100" dist="38100" dir="2700000" algn="tl">
                  <a:srgbClr val="000000">
                    <a:alpha val="43137"/>
                  </a:srgbClr>
                </a:outerShdw>
              </a:effectLst>
            </a:endParaRPr>
          </a:p>
        </p:txBody>
      </p:sp>
      <p:sp>
        <p:nvSpPr>
          <p:cNvPr id="9" name="Text Placeholder 8"/>
          <p:cNvSpPr>
            <a:spLocks noGrp="1"/>
          </p:cNvSpPr>
          <p:nvPr>
            <p:ph type="body" sz="half" idx="2"/>
          </p:nvPr>
        </p:nvSpPr>
        <p:spPr>
          <a:xfrm>
            <a:off x="381000" y="2895600"/>
            <a:ext cx="3255264" cy="3459163"/>
          </a:xfrm>
        </p:spPr>
        <p:txBody>
          <a:bodyPr>
            <a:normAutofit/>
          </a:bodyPr>
          <a:lstStyle/>
          <a:p>
            <a:pPr algn="ctr"/>
            <a:r>
              <a:rPr lang="en-US" sz="2400" dirty="0" smtClean="0">
                <a:effectLst>
                  <a:outerShdw blurRad="38100" dist="38100" dir="2700000" algn="tl">
                    <a:srgbClr val="000000">
                      <a:alpha val="43137"/>
                    </a:srgbClr>
                  </a:outerShdw>
                </a:effectLst>
              </a:rPr>
              <a:t>Examples of Converting from Decimal Notation to Binary Notation for Integers</a:t>
            </a:r>
            <a:endParaRPr lang="en-US" sz="2400" dirty="0">
              <a:effectLst>
                <a:outerShdw blurRad="38100" dist="38100" dir="2700000" algn="tl">
                  <a:srgbClr val="000000">
                    <a:alpha val="43137"/>
                  </a:srgbClr>
                </a:outerShdw>
              </a:effectLst>
            </a:endParaRPr>
          </a:p>
        </p:txBody>
      </p:sp>
      <p:pic>
        <p:nvPicPr>
          <p:cNvPr id="6" name="Picture 5" descr="f1.pdf"/>
          <p:cNvPicPr>
            <a:picLocks noChangeAspect="1"/>
          </p:cNvPicPr>
          <p:nvPr/>
        </p:nvPicPr>
        <mc:AlternateContent>
          <mc:Choice xmlns:ma="http://schemas.microsoft.com/office/mac/drawingml/2008/main" Requires="ma">
            <p:blipFill>
              <a:blip r:embed="rId3"/>
              <a:srcRect l="22353" t="2727" r="11765" b="18182"/>
              <a:stretch>
                <a:fillRect/>
              </a:stretch>
            </p:blipFill>
          </mc:Choice>
          <mc:Fallback>
            <p:blipFill>
              <a:blip r:embed="rId4"/>
              <a:srcRect l="22353" t="2727" r="11765" b="18182"/>
              <a:stretch>
                <a:fillRect/>
              </a:stretch>
            </p:blipFill>
          </mc:Fallback>
        </mc:AlternateContent>
        <p:spPr>
          <a:xfrm>
            <a:off x="4345521" y="0"/>
            <a:ext cx="4414262" cy="6858000"/>
          </a:xfrm>
          <a:prstGeom prst="rect">
            <a:avLst/>
          </a:prstGeom>
        </p:spPr>
      </p:pic>
      <p:cxnSp>
        <p:nvCxnSpPr>
          <p:cNvPr id="11" name="Straight Connector 10"/>
          <p:cNvCxnSpPr/>
          <p:nvPr/>
        </p:nvCxnSpPr>
        <p:spPr>
          <a:xfrm>
            <a:off x="990600" y="2514600"/>
            <a:ext cx="1981200" cy="1588"/>
          </a:xfrm>
          <a:prstGeom prst="line">
            <a:avLst/>
          </a:prstGeom>
          <a:ln w="69850">
            <a:solidFill>
              <a:schemeClr val="accent4"/>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Title 16"/>
          <p:cNvSpPr>
            <a:spLocks noGrp="1"/>
          </p:cNvSpPr>
          <p:nvPr>
            <p:ph type="title"/>
          </p:nvPr>
        </p:nvSpPr>
        <p:spPr>
          <a:xfrm>
            <a:off x="381000" y="-381000"/>
            <a:ext cx="6191157" cy="6629400"/>
          </a:xfrm>
        </p:spPr>
        <p:txBody>
          <a:bodyPr>
            <a:normAutofit/>
          </a:bodyPr>
          <a:lstStyle/>
          <a:p>
            <a:r>
              <a:rPr lang="en-US" sz="2000" dirty="0" smtClean="0">
                <a:solidFill>
                  <a:schemeClr val="tx2"/>
                </a:solidFill>
              </a:rPr>
              <a:t>For the fractional part, recall that in binary notation, a number with a value between 0 and 1 is represented by</a:t>
            </a:r>
            <a:r>
              <a:rPr lang="en-US" sz="800" dirty="0" smtClean="0">
                <a:solidFill>
                  <a:schemeClr val="tx2"/>
                </a:solidFill>
                <a:effectLst>
                  <a:outerShdw blurRad="38100" dist="38100" dir="2700000" algn="tl">
                    <a:srgbClr val="000000">
                      <a:alpha val="43137"/>
                    </a:srgbClr>
                  </a:outerShdw>
                </a:effectLst>
              </a:rPr>
              <a:t/>
            </a:r>
            <a:br>
              <a:rPr lang="en-US" sz="800" dirty="0" smtClean="0">
                <a:solidFill>
                  <a:schemeClr val="tx2"/>
                </a:solidFill>
                <a:effectLst>
                  <a:outerShdw blurRad="38100" dist="38100" dir="2700000" algn="tl">
                    <a:srgbClr val="000000">
                      <a:alpha val="43137"/>
                    </a:srgbClr>
                  </a:outerShdw>
                </a:effectLst>
              </a:rPr>
            </a:br>
            <a:r>
              <a:rPr lang="en-US" sz="1000" dirty="0" smtClean="0">
                <a:solidFill>
                  <a:schemeClr val="tx2"/>
                </a:solidFill>
              </a:rPr>
              <a:t/>
            </a:r>
            <a:br>
              <a:rPr lang="en-US" sz="1000" dirty="0" smtClean="0">
                <a:solidFill>
                  <a:schemeClr val="tx2"/>
                </a:solidFill>
              </a:rPr>
            </a:br>
            <a:r>
              <a:rPr lang="en-US" sz="1000" dirty="0" smtClean="0">
                <a:solidFill>
                  <a:schemeClr val="tx2"/>
                </a:solidFill>
              </a:rPr>
              <a:t>                            </a:t>
            </a:r>
            <a:r>
              <a:rPr lang="en-US" sz="2000" dirty="0" smtClean="0">
                <a:solidFill>
                  <a:schemeClr val="tx2"/>
                </a:solidFill>
              </a:rPr>
              <a:t>0</a:t>
            </a:r>
            <a:r>
              <a:rPr lang="en-US" sz="2000" dirty="0" smtClean="0">
                <a:solidFill>
                  <a:schemeClr val="tx2"/>
                </a:solidFill>
              </a:rPr>
              <a:t>.</a:t>
            </a:r>
            <a:r>
              <a:rPr lang="en-US" sz="2000" i="1" dirty="0" smtClean="0">
                <a:solidFill>
                  <a:schemeClr val="tx2"/>
                </a:solidFill>
              </a:rPr>
              <a:t>b</a:t>
            </a:r>
            <a:r>
              <a:rPr lang="en-US" sz="2000" i="1" baseline="-25000" dirty="0" smtClean="0">
                <a:solidFill>
                  <a:schemeClr val="tx2"/>
                </a:solidFill>
              </a:rPr>
              <a:t>-</a:t>
            </a:r>
            <a:r>
              <a:rPr lang="en-US" sz="2000" i="1" baseline="-25000" dirty="0" smtClean="0">
                <a:solidFill>
                  <a:schemeClr val="tx2"/>
                </a:solidFill>
              </a:rPr>
              <a:t>1</a:t>
            </a:r>
            <a:r>
              <a:rPr lang="en-US" sz="2000" i="1" dirty="0" smtClean="0">
                <a:solidFill>
                  <a:schemeClr val="tx2"/>
                </a:solidFill>
              </a:rPr>
              <a:t>b</a:t>
            </a:r>
            <a:r>
              <a:rPr lang="en-US" sz="2000" i="1" baseline="-25000" dirty="0" smtClean="0">
                <a:solidFill>
                  <a:schemeClr val="tx2"/>
                </a:solidFill>
              </a:rPr>
              <a:t>-2</a:t>
            </a:r>
            <a:r>
              <a:rPr lang="en-US" sz="2000" i="1" dirty="0" smtClean="0">
                <a:solidFill>
                  <a:schemeClr val="tx2"/>
                </a:solidFill>
              </a:rPr>
              <a:t>b</a:t>
            </a:r>
            <a:r>
              <a:rPr lang="en-US" sz="2000" i="1" baseline="-25000" dirty="0" smtClean="0">
                <a:solidFill>
                  <a:schemeClr val="tx2"/>
                </a:solidFill>
              </a:rPr>
              <a:t>-3</a:t>
            </a:r>
            <a:r>
              <a:rPr lang="en-US" sz="2000" i="1" dirty="0" smtClean="0">
                <a:solidFill>
                  <a:schemeClr val="tx2"/>
                </a:solidFill>
              </a:rPr>
              <a:t> . . . 	   b</a:t>
            </a:r>
            <a:r>
              <a:rPr lang="en-US" sz="2000" i="1" baseline="-25000" dirty="0" smtClean="0">
                <a:solidFill>
                  <a:schemeClr val="tx2"/>
                </a:solidFill>
              </a:rPr>
              <a:t>i</a:t>
            </a:r>
            <a:r>
              <a:rPr lang="en-US" sz="2000" i="1" dirty="0" smtClean="0">
                <a:solidFill>
                  <a:schemeClr val="tx2"/>
                </a:solidFill>
              </a:rPr>
              <a:t> </a:t>
            </a:r>
            <a:r>
              <a:rPr lang="en-US" sz="2000" i="1" dirty="0" smtClean="0">
                <a:solidFill>
                  <a:schemeClr val="tx2"/>
                </a:solidFill>
              </a:rPr>
              <a:t>= 0 or 1</a:t>
            </a:r>
            <a:r>
              <a:rPr lang="en-US" i="1" dirty="0" smtClean="0">
                <a:solidFill>
                  <a:schemeClr val="tx2"/>
                </a:solidFill>
              </a:rPr>
              <a:t/>
            </a:r>
            <a:br>
              <a:rPr lang="en-US"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and </a:t>
            </a:r>
            <a:r>
              <a:rPr lang="en-US" sz="2000" dirty="0" smtClean="0">
                <a:solidFill>
                  <a:schemeClr val="tx2"/>
                </a:solidFill>
              </a:rPr>
              <a:t>has the value</a:t>
            </a:r>
            <a:r>
              <a:rPr lang="en-US" dirty="0" smtClean="0">
                <a:solidFill>
                  <a:schemeClr val="tx2"/>
                </a:solidFill>
              </a:rPr>
              <a:t/>
            </a:r>
            <a:br>
              <a:rPr lang="en-US" dirty="0" smtClean="0">
                <a:solidFill>
                  <a:schemeClr val="tx2"/>
                </a:solidFill>
              </a:rPr>
            </a:br>
            <a:r>
              <a:rPr lang="en-US" sz="1000" dirty="0" smtClean="0">
                <a:solidFill>
                  <a:schemeClr val="tx2"/>
                </a:solidFill>
              </a:rPr>
              <a:t/>
            </a:r>
            <a:br>
              <a:rPr lang="en-US" sz="1000" dirty="0" smtClean="0">
                <a:solidFill>
                  <a:schemeClr val="tx2"/>
                </a:solidFill>
              </a:rPr>
            </a:br>
            <a:r>
              <a:rPr lang="en-US" sz="1000" dirty="0" smtClean="0">
                <a:solidFill>
                  <a:schemeClr val="tx2"/>
                </a:solidFill>
              </a:rPr>
              <a:t>             </a:t>
            </a:r>
            <a:r>
              <a:rPr lang="en-US" sz="2000" dirty="0" smtClean="0">
                <a:solidFill>
                  <a:schemeClr val="tx2"/>
                </a:solidFill>
              </a:rPr>
              <a:t>  (</a:t>
            </a:r>
            <a:r>
              <a:rPr lang="en-US" sz="2000" i="1" dirty="0" smtClean="0">
                <a:solidFill>
                  <a:schemeClr val="tx2"/>
                </a:solidFill>
              </a:rPr>
              <a:t>b</a:t>
            </a:r>
            <a:r>
              <a:rPr lang="en-US" sz="2000" i="1" baseline="-25000" dirty="0" smtClean="0">
                <a:solidFill>
                  <a:schemeClr val="tx2"/>
                </a:solidFill>
              </a:rPr>
              <a:t>-1 </a:t>
            </a:r>
            <a:r>
              <a:rPr lang="en-US" sz="2000" i="1" dirty="0" smtClean="0">
                <a:solidFill>
                  <a:schemeClr val="tx2"/>
                </a:solidFill>
              </a:rPr>
              <a:t>* 2</a:t>
            </a:r>
            <a:r>
              <a:rPr lang="en-US" sz="2000" i="1" baseline="30000" dirty="0" smtClean="0">
                <a:solidFill>
                  <a:schemeClr val="tx2"/>
                </a:solidFill>
              </a:rPr>
              <a:t>-1</a:t>
            </a:r>
            <a:r>
              <a:rPr lang="en-US" sz="2000" i="1" dirty="0" smtClean="0">
                <a:solidFill>
                  <a:schemeClr val="tx2"/>
                </a:solidFill>
              </a:rPr>
              <a:t>) +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-2</a:t>
            </a:r>
            <a:r>
              <a:rPr lang="en-US" sz="2000" i="1" dirty="0" smtClean="0">
                <a:solidFill>
                  <a:schemeClr val="tx2"/>
                </a:solidFill>
              </a:rPr>
              <a:t>) + (b</a:t>
            </a:r>
            <a:r>
              <a:rPr lang="en-US" sz="2000" i="1" baseline="-25000" dirty="0" smtClean="0">
                <a:solidFill>
                  <a:schemeClr val="tx2"/>
                </a:solidFill>
              </a:rPr>
              <a:t>-3 </a:t>
            </a:r>
            <a:r>
              <a:rPr lang="en-US" sz="2000" i="1" dirty="0" smtClean="0">
                <a:solidFill>
                  <a:schemeClr val="tx2"/>
                </a:solidFill>
              </a:rPr>
              <a:t>* 2</a:t>
            </a:r>
            <a:r>
              <a:rPr lang="en-US" sz="2000" i="1" baseline="30000" dirty="0" smtClean="0">
                <a:solidFill>
                  <a:schemeClr val="tx2"/>
                </a:solidFill>
              </a:rPr>
              <a:t>-3</a:t>
            </a:r>
            <a:r>
              <a:rPr lang="en-US" sz="2000" i="1" dirty="0" smtClean="0">
                <a:solidFill>
                  <a:schemeClr val="tx2"/>
                </a:solidFill>
              </a:rPr>
              <a:t>) . . .</a:t>
            </a:r>
            <a:r>
              <a:rPr lang="en-US" i="1" dirty="0" smtClean="0">
                <a:solidFill>
                  <a:schemeClr val="tx2"/>
                </a:solidFill>
              </a:rPr>
              <a:t/>
            </a:r>
            <a:br>
              <a:rPr lang="en-US"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This </a:t>
            </a:r>
            <a:r>
              <a:rPr lang="en-US" sz="2000" dirty="0" smtClean="0">
                <a:solidFill>
                  <a:schemeClr val="tx2"/>
                </a:solidFill>
              </a:rPr>
              <a:t>can be rewritten as</a:t>
            </a:r>
            <a:r>
              <a:rPr lang="en-US" dirty="0" smtClean="0">
                <a:solidFill>
                  <a:schemeClr val="tx2"/>
                </a:solidFill>
              </a:rPr>
              <a:t/>
            </a:r>
            <a:br>
              <a:rPr lang="en-US" dirty="0" smtClean="0">
                <a:solidFill>
                  <a:schemeClr val="tx2"/>
                </a:solidFill>
              </a:rPr>
            </a:br>
            <a:r>
              <a:rPr lang="en-US" sz="1000" dirty="0" smtClean="0">
                <a:solidFill>
                  <a:schemeClr val="tx2"/>
                </a:solidFill>
              </a:rPr>
              <a:t/>
            </a:r>
            <a:br>
              <a:rPr lang="en-US" sz="1000" dirty="0" smtClean="0">
                <a:solidFill>
                  <a:schemeClr val="tx2"/>
                </a:solidFill>
              </a:rPr>
            </a:br>
            <a:r>
              <a:rPr lang="en-US" sz="1000" dirty="0" smtClean="0">
                <a:solidFill>
                  <a:schemeClr val="tx2"/>
                </a:solidFill>
              </a:rPr>
              <a:t>               </a:t>
            </a:r>
            <a:r>
              <a:rPr lang="en-US" sz="2000" dirty="0" smtClean="0">
                <a:solidFill>
                  <a:schemeClr val="tx2"/>
                </a:solidFill>
              </a:rPr>
              <a:t>2</a:t>
            </a:r>
            <a:r>
              <a:rPr lang="en-US" sz="2000" baseline="30000" dirty="0" smtClean="0">
                <a:solidFill>
                  <a:schemeClr val="tx2"/>
                </a:solidFill>
              </a:rPr>
              <a:t>-1 </a:t>
            </a:r>
            <a:r>
              <a:rPr lang="en-US" sz="2000" dirty="0" smtClean="0">
                <a:solidFill>
                  <a:schemeClr val="tx2"/>
                </a:solidFill>
              </a:rPr>
              <a:t>* (</a:t>
            </a:r>
            <a:r>
              <a:rPr lang="en-US" sz="2000" i="1" dirty="0" smtClean="0">
                <a:solidFill>
                  <a:schemeClr val="tx2"/>
                </a:solidFill>
              </a:rPr>
              <a:t>b</a:t>
            </a:r>
            <a:r>
              <a:rPr lang="en-US" sz="2000" i="1" baseline="-25000" dirty="0" smtClean="0">
                <a:solidFill>
                  <a:schemeClr val="tx2"/>
                </a:solidFill>
              </a:rPr>
              <a:t>-1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-3 </a:t>
            </a:r>
            <a:r>
              <a:rPr lang="en-US" sz="2000" i="1" dirty="0" smtClean="0">
                <a:solidFill>
                  <a:schemeClr val="tx2"/>
                </a:solidFill>
              </a:rPr>
              <a:t>+</a:t>
            </a:r>
            <a:r>
              <a:rPr lang="en-US" sz="2000" i="1" dirty="0" smtClean="0">
                <a:solidFill>
                  <a:schemeClr val="tx2"/>
                </a:solidFill>
              </a:rPr>
              <a:t> . . . ) . . . )</a:t>
            </a:r>
            <a:r>
              <a:rPr lang="en-US" sz="2000" i="1" dirty="0" smtClean="0">
                <a:solidFill>
                  <a:schemeClr val="tx2"/>
                </a:solidFill>
              </a:rPr>
              <a:t>)</a:t>
            </a:r>
            <a:r>
              <a:rPr lang="en-US" i="1" dirty="0" smtClean="0">
                <a:solidFill>
                  <a:schemeClr val="tx2"/>
                </a:solidFill>
              </a:rPr>
              <a:t/>
            </a:r>
            <a:br>
              <a:rPr lang="en-US"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Suppose </a:t>
            </a:r>
            <a:r>
              <a:rPr lang="en-US" sz="2000" dirty="0" smtClean="0">
                <a:solidFill>
                  <a:schemeClr val="tx2"/>
                </a:solidFill>
              </a:rPr>
              <a:t>we want to </a:t>
            </a:r>
            <a:r>
              <a:rPr lang="en-US" sz="2000" dirty="0" smtClean="0">
                <a:solidFill>
                  <a:schemeClr val="tx2"/>
                </a:solidFill>
              </a:rPr>
              <a:t>convert the </a:t>
            </a:r>
            <a:r>
              <a:rPr lang="en-US" sz="2000" dirty="0" smtClean="0">
                <a:solidFill>
                  <a:schemeClr val="tx2"/>
                </a:solidFill>
              </a:rPr>
              <a:t>number</a:t>
            </a:r>
            <a:r>
              <a:rPr lang="en-US" sz="2000" dirty="0" smtClean="0">
                <a:solidFill>
                  <a:schemeClr val="tx2"/>
                </a:solidFill>
              </a:rPr>
              <a:t>                    </a:t>
            </a:r>
            <a:r>
              <a:rPr lang="en-US" sz="2000" i="1" dirty="0" smtClean="0">
                <a:solidFill>
                  <a:schemeClr val="tx2"/>
                </a:solidFill>
              </a:rPr>
              <a:t>F </a:t>
            </a:r>
            <a:r>
              <a:rPr lang="en-US" sz="2000" i="1" dirty="0" smtClean="0">
                <a:solidFill>
                  <a:schemeClr val="tx2"/>
                </a:solidFill>
              </a:rPr>
              <a:t>(0</a:t>
            </a:r>
            <a:r>
              <a:rPr lang="en-US" sz="2000" i="1" dirty="0" smtClean="0">
                <a:solidFill>
                  <a:schemeClr val="tx2"/>
                </a:solidFill>
              </a:rPr>
              <a:t> &lt; </a:t>
            </a:r>
            <a:r>
              <a:rPr lang="en-US" sz="2000" i="1" dirty="0" smtClean="0">
                <a:solidFill>
                  <a:schemeClr val="tx2"/>
                </a:solidFill>
              </a:rPr>
              <a:t>F</a:t>
            </a:r>
            <a:r>
              <a:rPr lang="en-US" sz="2000" i="1" dirty="0" smtClean="0">
                <a:solidFill>
                  <a:schemeClr val="tx2"/>
                </a:solidFill>
              </a:rPr>
              <a:t> &lt; </a:t>
            </a:r>
            <a:r>
              <a:rPr lang="en-US" sz="2000" i="1" dirty="0" smtClean="0">
                <a:solidFill>
                  <a:schemeClr val="tx2"/>
                </a:solidFill>
              </a:rPr>
              <a:t>1) </a:t>
            </a:r>
            <a:r>
              <a:rPr lang="en-US" sz="2000" dirty="0" smtClean="0">
                <a:solidFill>
                  <a:schemeClr val="tx2"/>
                </a:solidFill>
              </a:rPr>
              <a:t>from decimal to binary notation. We</a:t>
            </a:r>
            <a:r>
              <a:rPr lang="en-US" sz="2000" dirty="0" smtClean="0">
                <a:solidFill>
                  <a:schemeClr val="tx2"/>
                </a:solidFill>
              </a:rPr>
              <a:t>                </a:t>
            </a:r>
            <a:br>
              <a:rPr lang="en-US" sz="2000" dirty="0" smtClean="0">
                <a:solidFill>
                  <a:schemeClr val="tx2"/>
                </a:solidFill>
              </a:rPr>
            </a:br>
            <a:r>
              <a:rPr lang="en-US" sz="2000" dirty="0" smtClean="0">
                <a:solidFill>
                  <a:schemeClr val="tx2"/>
                </a:solidFill>
              </a:rPr>
              <a:t>   know </a:t>
            </a:r>
            <a:r>
              <a:rPr lang="en-US" sz="2000" dirty="0" smtClean="0">
                <a:solidFill>
                  <a:schemeClr val="tx2"/>
                </a:solidFill>
              </a:rPr>
              <a:t>that </a:t>
            </a:r>
            <a:r>
              <a:rPr lang="en-US" sz="2000" dirty="0" smtClean="0">
                <a:solidFill>
                  <a:schemeClr val="tx2"/>
                </a:solidFill>
              </a:rPr>
              <a:t>F</a:t>
            </a:r>
            <a:r>
              <a:rPr lang="en-US" sz="2000" i="1" dirty="0" smtClean="0">
                <a:solidFill>
                  <a:schemeClr val="tx2"/>
                </a:solidFill>
              </a:rPr>
              <a:t> </a:t>
            </a:r>
            <a:r>
              <a:rPr lang="en-US" sz="2000" dirty="0" smtClean="0">
                <a:solidFill>
                  <a:schemeClr val="tx2"/>
                </a:solidFill>
              </a:rPr>
              <a:t>can </a:t>
            </a:r>
            <a:r>
              <a:rPr lang="en-US" sz="2000" dirty="0" smtClean="0">
                <a:solidFill>
                  <a:schemeClr val="tx2"/>
                </a:solidFill>
              </a:rPr>
              <a:t>be expressed in the form</a:t>
            </a:r>
            <a:r>
              <a:rPr lang="en-US" dirty="0" smtClean="0">
                <a:solidFill>
                  <a:schemeClr val="tx2"/>
                </a:solidFill>
              </a:rPr>
              <a:t/>
            </a:r>
            <a:br>
              <a:rPr lang="en-US" dirty="0" smtClean="0">
                <a:solidFill>
                  <a:schemeClr val="tx2"/>
                </a:solidFill>
              </a:rPr>
            </a:br>
            <a:r>
              <a:rPr lang="en-US" sz="1000" dirty="0" smtClean="0">
                <a:solidFill>
                  <a:schemeClr val="tx2"/>
                </a:solidFill>
              </a:rPr>
              <a:t/>
            </a:r>
            <a:br>
              <a:rPr lang="en-US" sz="1000" dirty="0" smtClean="0">
                <a:solidFill>
                  <a:schemeClr val="tx2"/>
                </a:solidFill>
              </a:rPr>
            </a:br>
            <a:r>
              <a:rPr lang="en-US" sz="2000" dirty="0" smtClean="0">
                <a:solidFill>
                  <a:schemeClr val="tx2"/>
                </a:solidFill>
              </a:rPr>
              <a:t>       </a:t>
            </a:r>
            <a:r>
              <a:rPr lang="en-US" sz="2000" i="1" dirty="0" smtClean="0">
                <a:solidFill>
                  <a:schemeClr val="tx2"/>
                </a:solidFill>
              </a:rPr>
              <a:t>F </a:t>
            </a:r>
            <a:r>
              <a:rPr lang="en-US" sz="2000" i="1" dirty="0" smtClean="0">
                <a:solidFill>
                  <a:schemeClr val="tx2"/>
                </a:solidFill>
              </a:rPr>
              <a:t>= 2</a:t>
            </a:r>
            <a:r>
              <a:rPr lang="en-US" sz="2000" i="1" baseline="30000" dirty="0" smtClean="0">
                <a:solidFill>
                  <a:schemeClr val="tx2"/>
                </a:solidFill>
              </a:rPr>
              <a:t>-1</a:t>
            </a:r>
            <a:r>
              <a:rPr lang="en-US" sz="2000" i="1" dirty="0" smtClean="0">
                <a:solidFill>
                  <a:schemeClr val="tx2"/>
                </a:solidFill>
              </a:rPr>
              <a:t> * (b</a:t>
            </a:r>
            <a:r>
              <a:rPr lang="en-US" sz="2000" i="1" baseline="-25000" dirty="0" smtClean="0">
                <a:solidFill>
                  <a:schemeClr val="tx2"/>
                </a:solidFill>
              </a:rPr>
              <a:t>-1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-3 </a:t>
            </a:r>
            <a:r>
              <a:rPr lang="en-US" sz="2000" i="1" dirty="0" smtClean="0">
                <a:solidFill>
                  <a:schemeClr val="tx2"/>
                </a:solidFill>
              </a:rPr>
              <a:t>+</a:t>
            </a:r>
            <a:r>
              <a:rPr lang="en-US" sz="2000" i="1" dirty="0" smtClean="0">
                <a:solidFill>
                  <a:schemeClr val="tx2"/>
                </a:solidFill>
              </a:rPr>
              <a:t> . . . ) . . . )</a:t>
            </a:r>
            <a:r>
              <a:rPr lang="en-US" sz="2000" i="1" dirty="0" smtClean="0">
                <a:solidFill>
                  <a:schemeClr val="tx2"/>
                </a:solidFill>
              </a:rPr>
              <a:t>)</a:t>
            </a:r>
            <a:r>
              <a:rPr lang="en-US" sz="2222" i="1" dirty="0" smtClean="0">
                <a:solidFill>
                  <a:schemeClr val="tx2"/>
                </a:solidFill>
              </a:rPr>
              <a:t/>
            </a:r>
            <a:br>
              <a:rPr lang="en-US" sz="2222" i="1" dirty="0" smtClean="0">
                <a:solidFill>
                  <a:schemeClr val="tx2"/>
                </a:solidFill>
              </a:rPr>
            </a:br>
            <a:r>
              <a:rPr lang="en-US" sz="1000" i="1" dirty="0" smtClean="0">
                <a:solidFill>
                  <a:schemeClr val="tx2"/>
                </a:solidFill>
              </a:rPr>
              <a:t/>
            </a:r>
            <a:br>
              <a:rPr lang="en-US" sz="1000" i="1" dirty="0" smtClean="0">
                <a:solidFill>
                  <a:schemeClr val="tx2"/>
                </a:solidFill>
              </a:rPr>
            </a:br>
            <a:r>
              <a:rPr lang="en-US" sz="2000" dirty="0" smtClean="0">
                <a:solidFill>
                  <a:schemeClr val="tx2"/>
                </a:solidFill>
              </a:rPr>
              <a:t>If </a:t>
            </a:r>
            <a:r>
              <a:rPr lang="en-US" sz="2000" dirty="0" smtClean="0">
                <a:solidFill>
                  <a:schemeClr val="tx2"/>
                </a:solidFill>
              </a:rPr>
              <a:t>we multiply </a:t>
            </a:r>
            <a:r>
              <a:rPr lang="en-US" sz="2000" i="1" dirty="0" smtClean="0">
                <a:solidFill>
                  <a:schemeClr val="tx2"/>
                </a:solidFill>
              </a:rPr>
              <a:t>F </a:t>
            </a:r>
            <a:r>
              <a:rPr lang="en-US" sz="2000" dirty="0" smtClean="0">
                <a:solidFill>
                  <a:schemeClr val="tx2"/>
                </a:solidFill>
              </a:rPr>
              <a:t>by 2, we obtain,</a:t>
            </a:r>
            <a:r>
              <a:rPr lang="en-US" sz="2222" i="1" dirty="0" smtClean="0">
                <a:solidFill>
                  <a:schemeClr val="tx2"/>
                </a:solidFill>
              </a:rPr>
              <a:t/>
            </a:r>
            <a:br>
              <a:rPr lang="en-US" sz="2222" i="1" dirty="0" smtClean="0">
                <a:solidFill>
                  <a:schemeClr val="tx2"/>
                </a:solidFill>
              </a:rPr>
            </a:br>
            <a:r>
              <a:rPr lang="en-US" sz="1000" i="1" dirty="0" smtClean="0">
                <a:solidFill>
                  <a:schemeClr val="tx2"/>
                </a:solidFill>
              </a:rPr>
              <a:t/>
            </a:r>
            <a:br>
              <a:rPr lang="en-US" sz="1000" i="1" dirty="0" smtClean="0">
                <a:solidFill>
                  <a:schemeClr val="tx2"/>
                </a:solidFill>
              </a:rPr>
            </a:br>
            <a:r>
              <a:rPr lang="en-US" sz="1000" i="1" dirty="0" smtClean="0">
                <a:solidFill>
                  <a:schemeClr val="tx2"/>
                </a:solidFill>
              </a:rPr>
              <a:t>     </a:t>
            </a:r>
            <a:r>
              <a:rPr lang="en-US" sz="2000" i="1" dirty="0" smtClean="0">
                <a:solidFill>
                  <a:schemeClr val="tx2"/>
                </a:solidFill>
              </a:rPr>
              <a:t>     </a:t>
            </a:r>
            <a:r>
              <a:rPr lang="en-US" sz="2000" dirty="0" smtClean="0">
                <a:solidFill>
                  <a:schemeClr val="tx2"/>
                </a:solidFill>
              </a:rPr>
              <a:t>2 </a:t>
            </a:r>
            <a:r>
              <a:rPr lang="en-US" sz="2000" dirty="0" smtClean="0">
                <a:solidFill>
                  <a:schemeClr val="tx2"/>
                </a:solidFill>
              </a:rPr>
              <a:t>* </a:t>
            </a:r>
            <a:r>
              <a:rPr lang="en-US" sz="2000" i="1" dirty="0" smtClean="0">
                <a:solidFill>
                  <a:schemeClr val="tx2"/>
                </a:solidFill>
              </a:rPr>
              <a:t>F = b</a:t>
            </a:r>
            <a:r>
              <a:rPr lang="en-US" sz="2000" i="1" baseline="-25000" dirty="0" smtClean="0">
                <a:solidFill>
                  <a:schemeClr val="tx2"/>
                </a:solidFill>
              </a:rPr>
              <a:t>-1</a:t>
            </a:r>
            <a:r>
              <a:rPr lang="en-US" sz="2000" i="1" dirty="0" smtClean="0">
                <a:solidFill>
                  <a:schemeClr val="tx2"/>
                </a:solidFill>
              </a:rPr>
              <a:t> + 2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-2 </a:t>
            </a:r>
            <a:r>
              <a:rPr lang="en-US" sz="2000" i="1" dirty="0" smtClean="0">
                <a:solidFill>
                  <a:schemeClr val="tx2"/>
                </a:solidFill>
              </a:rPr>
              <a:t>+ 2</a:t>
            </a:r>
            <a:r>
              <a:rPr lang="en-US" sz="2000" i="1" baseline="30000" dirty="0" smtClean="0">
                <a:solidFill>
                  <a:schemeClr val="tx2"/>
                </a:solidFill>
              </a:rPr>
              <a:t>-1 </a:t>
            </a:r>
            <a:r>
              <a:rPr lang="en-US" sz="2000" i="1" dirty="0" smtClean="0">
                <a:solidFill>
                  <a:schemeClr val="tx2"/>
                </a:solidFill>
              </a:rPr>
              <a:t>* (b</a:t>
            </a:r>
            <a:r>
              <a:rPr lang="en-US" sz="2000" i="1" baseline="-25000" dirty="0" smtClean="0">
                <a:solidFill>
                  <a:schemeClr val="tx2"/>
                </a:solidFill>
              </a:rPr>
              <a:t>-3 </a:t>
            </a:r>
            <a:r>
              <a:rPr lang="en-US" sz="2000" i="1" dirty="0" smtClean="0">
                <a:solidFill>
                  <a:schemeClr val="tx2"/>
                </a:solidFill>
              </a:rPr>
              <a:t>+</a:t>
            </a:r>
            <a:r>
              <a:rPr lang="en-US" sz="2000" i="1" dirty="0" smtClean="0">
                <a:solidFill>
                  <a:schemeClr val="tx2"/>
                </a:solidFill>
              </a:rPr>
              <a:t> . . . ) . . . )</a:t>
            </a:r>
            <a:endParaRPr lang="en-US" sz="2000" dirty="0">
              <a:solidFill>
                <a:schemeClr val="tx2"/>
              </a:solidFill>
            </a:endParaRPr>
          </a:p>
        </p:txBody>
      </p:sp>
      <p:sp>
        <p:nvSpPr>
          <p:cNvPr id="21" name="Rectangle 20"/>
          <p:cNvSpPr/>
          <p:nvPr/>
        </p:nvSpPr>
        <p:spPr>
          <a:xfrm>
            <a:off x="6858000" y="914400"/>
            <a:ext cx="1940527" cy="584776"/>
          </a:xfrm>
          <a:prstGeom prst="rect">
            <a:avLst/>
          </a:prstGeom>
        </p:spPr>
        <p:txBody>
          <a:bodyPr wrap="square">
            <a:spAutoFit/>
          </a:bodyPr>
          <a:lstStyle/>
          <a:p>
            <a:pPr algn="ctr"/>
            <a:r>
              <a:rPr lang="en-US" sz="3200" dirty="0" smtClean="0">
                <a:solidFill>
                  <a:schemeClr val="accent2"/>
                </a:solidFill>
                <a:effectLst>
                  <a:outerShdw blurRad="38100" dist="38100" dir="2700000" algn="tl">
                    <a:srgbClr val="000000">
                      <a:alpha val="43137"/>
                    </a:srgbClr>
                  </a:outerShdw>
                </a:effectLst>
              </a:rPr>
              <a:t>Fractions</a:t>
            </a:r>
            <a:endParaRPr lang="en-US" sz="3200" dirty="0">
              <a:solidFill>
                <a:schemeClr val="accent2"/>
              </a:solidFill>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3">
            <a:alphaModFix amt="82000"/>
          </a:blip>
          <a:stretch>
            <a:fillRect/>
          </a:stretch>
        </p:blipFill>
        <p:spPr>
          <a:xfrm>
            <a:off x="7010400" y="2775712"/>
            <a:ext cx="1676400" cy="1195832"/>
          </a:xfrm>
          <a:prstGeom prst="rect">
            <a:avLst/>
          </a:prstGeom>
          <a:effectLst>
            <a:softEdge rad="76200"/>
          </a:effectLst>
        </p:spPr>
      </p:pic>
      <p:sp useBgFill="1">
        <p:nvSpPr>
          <p:cNvPr id="26" name="TextBox 25"/>
          <p:cNvSpPr txBox="1"/>
          <p:nvPr/>
        </p:nvSpPr>
        <p:spPr>
          <a:xfrm flipH="1">
            <a:off x="228599" y="4648200"/>
            <a:ext cx="380999" cy="686212"/>
          </a:xfrm>
          <a:prstGeom prst="rect">
            <a:avLst/>
          </a:prstGeom>
        </p:spPr>
        <p:txBody>
          <a:bodyPr wrap="square" rtlCol="0">
            <a:spAutoFit/>
          </a:bodyPr>
          <a:lstStyle/>
          <a:p>
            <a:endParaRPr lang="en-US" dirty="0"/>
          </a:p>
        </p:txBody>
      </p:sp>
      <p:sp>
        <p:nvSpPr>
          <p:cNvPr id="27" name="Right Arrow 26"/>
          <p:cNvSpPr/>
          <p:nvPr/>
        </p:nvSpPr>
        <p:spPr>
          <a:xfrm>
            <a:off x="7696200" y="5943600"/>
            <a:ext cx="1219200" cy="685800"/>
          </a:xfrm>
          <a:prstGeom prst="rightArrow">
            <a:avLst/>
          </a:prstGeom>
          <a:solidFill>
            <a:schemeClr val="accent4"/>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7619999" y="6172200"/>
            <a:ext cx="1524001" cy="307777"/>
          </a:xfrm>
          <a:prstGeom prst="rect">
            <a:avLst/>
          </a:prstGeom>
          <a:noFill/>
        </p:spPr>
        <p:txBody>
          <a:bodyPr wrap="square" rtlCol="0">
            <a:spAutoFit/>
          </a:bodyPr>
          <a:lstStyle/>
          <a:p>
            <a:r>
              <a:rPr lang="en-US" sz="1400" dirty="0" smtClean="0">
                <a:solidFill>
                  <a:schemeClr val="tx1">
                    <a:lumMod val="65000"/>
                    <a:lumOff val="35000"/>
                  </a:schemeClr>
                </a:solidFill>
                <a:latin typeface="+mn-lt"/>
              </a:rPr>
              <a:t>Continued . .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Title 16"/>
          <p:cNvSpPr>
            <a:spLocks noGrp="1"/>
          </p:cNvSpPr>
          <p:nvPr>
            <p:ph type="title"/>
          </p:nvPr>
        </p:nvSpPr>
        <p:spPr>
          <a:xfrm>
            <a:off x="457200" y="-381000"/>
            <a:ext cx="6114957" cy="6858000"/>
          </a:xfrm>
        </p:spPr>
        <p:txBody>
          <a:bodyPr>
            <a:normAutofit/>
          </a:bodyPr>
          <a:lstStyle/>
          <a:p>
            <a:r>
              <a:rPr lang="en-US" sz="2000" dirty="0" smtClean="0"/>
              <a:t>From this equation, we see that the integer part of (2 * </a:t>
            </a:r>
            <a:r>
              <a:rPr lang="en-US" sz="2000" i="1" dirty="0" smtClean="0"/>
              <a:t>F), which must </a:t>
            </a:r>
            <a:r>
              <a:rPr lang="en-US" sz="2000" i="1" dirty="0" smtClean="0"/>
              <a:t>be </a:t>
            </a:r>
            <a:r>
              <a:rPr lang="en-US" sz="2000" dirty="0" smtClean="0"/>
              <a:t>either </a:t>
            </a:r>
            <a:r>
              <a:rPr lang="en-US" sz="2000" dirty="0" smtClean="0"/>
              <a:t>0 or 1 </a:t>
            </a:r>
            <a:r>
              <a:rPr lang="en-US" sz="2000" dirty="0" smtClean="0"/>
              <a:t>because               </a:t>
            </a:r>
            <a:r>
              <a:rPr lang="en-US" sz="2000" dirty="0" smtClean="0"/>
              <a:t>0</a:t>
            </a:r>
            <a:r>
              <a:rPr lang="en-US" sz="2000" dirty="0" smtClean="0"/>
              <a:t> &lt; </a:t>
            </a:r>
            <a:r>
              <a:rPr lang="en-US" sz="2000" i="1" dirty="0" smtClean="0"/>
              <a:t>F</a:t>
            </a:r>
            <a:r>
              <a:rPr lang="en-US" sz="2000" i="1" dirty="0" smtClean="0"/>
              <a:t> &lt; </a:t>
            </a:r>
            <a:r>
              <a:rPr lang="en-US" sz="2000" i="1" dirty="0" smtClean="0"/>
              <a:t>1, is simply b</a:t>
            </a:r>
            <a:r>
              <a:rPr lang="en-US" sz="2000" i="1" baseline="-25000" dirty="0" smtClean="0"/>
              <a:t>-1</a:t>
            </a:r>
            <a:r>
              <a:rPr lang="en-US" sz="2000" i="1" dirty="0" smtClean="0"/>
              <a:t>. So we can say (2</a:t>
            </a:r>
            <a:r>
              <a:rPr lang="en-US" sz="2000" i="1" dirty="0" smtClean="0"/>
              <a:t> * F</a:t>
            </a:r>
            <a:r>
              <a:rPr lang="en-US" sz="2000" i="1" dirty="0" smtClean="0"/>
              <a:t>) = b</a:t>
            </a:r>
            <a:r>
              <a:rPr lang="en-US" sz="2000" i="1" baseline="-25000" dirty="0" smtClean="0"/>
              <a:t>-1</a:t>
            </a:r>
            <a:r>
              <a:rPr lang="en-US" sz="2000" i="1" dirty="0" smtClean="0"/>
              <a:t> + F</a:t>
            </a:r>
            <a:r>
              <a:rPr lang="en-US" sz="2000" i="1" baseline="-25000" dirty="0" smtClean="0"/>
              <a:t>1</a:t>
            </a:r>
            <a:r>
              <a:rPr lang="en-US" sz="2000" i="1" dirty="0" smtClean="0"/>
              <a:t>, </a:t>
            </a:r>
            <a:r>
              <a:rPr lang="en-US" sz="2000" dirty="0" smtClean="0"/>
              <a:t>where </a:t>
            </a:r>
            <a:r>
              <a:rPr lang="en-US" sz="2000" dirty="0" smtClean="0"/>
              <a:t>0</a:t>
            </a:r>
            <a:r>
              <a:rPr lang="en-US" sz="2000" dirty="0" smtClean="0"/>
              <a:t> &lt; </a:t>
            </a:r>
            <a:r>
              <a:rPr lang="en-US" sz="2000" i="1" dirty="0" smtClean="0"/>
              <a:t>F</a:t>
            </a:r>
            <a:r>
              <a:rPr lang="en-US" sz="2000" i="1" baseline="-25000" dirty="0" smtClean="0"/>
              <a:t>1</a:t>
            </a:r>
            <a:r>
              <a:rPr lang="en-US" sz="2000" i="1" dirty="0" smtClean="0"/>
              <a:t> </a:t>
            </a:r>
            <a:r>
              <a:rPr lang="en-US" sz="2000" i="1" dirty="0" smtClean="0"/>
              <a:t>&lt; 1 and where</a:t>
            </a:r>
            <a:r>
              <a:rPr lang="en-US" sz="2000" i="1" dirty="0" smtClean="0"/>
              <a:t/>
            </a:r>
            <a:br>
              <a:rPr lang="en-US" sz="2000" i="1" dirty="0" smtClean="0"/>
            </a:br>
            <a:r>
              <a:rPr lang="en-US" sz="1000" i="1" dirty="0" smtClean="0"/>
              <a:t/>
            </a:r>
            <a:br>
              <a:rPr lang="en-US" sz="1000" i="1" dirty="0" smtClean="0"/>
            </a:br>
            <a:r>
              <a:rPr lang="en-US" sz="2000" i="1" dirty="0" smtClean="0"/>
              <a:t>F</a:t>
            </a:r>
            <a:r>
              <a:rPr lang="en-US" sz="2000" i="1" baseline="-25000" dirty="0" smtClean="0"/>
              <a:t>1</a:t>
            </a:r>
            <a:r>
              <a:rPr lang="en-US" sz="2000" i="1" dirty="0" smtClean="0"/>
              <a:t> </a:t>
            </a:r>
            <a:r>
              <a:rPr lang="en-US" sz="2000" i="1" dirty="0" smtClean="0"/>
              <a:t>= 2-1 * (b</a:t>
            </a:r>
            <a:r>
              <a:rPr lang="en-US" sz="2000" i="1" baseline="-25000" dirty="0" smtClean="0"/>
              <a:t>-2 </a:t>
            </a:r>
            <a:r>
              <a:rPr lang="en-US" sz="2000" i="1" dirty="0" smtClean="0"/>
              <a:t>+ 2</a:t>
            </a:r>
            <a:r>
              <a:rPr lang="en-US" sz="2000" i="1" baseline="30000" dirty="0" smtClean="0"/>
              <a:t>-1</a:t>
            </a:r>
            <a:r>
              <a:rPr lang="en-US" sz="2000" i="1" dirty="0" smtClean="0"/>
              <a:t> * (b</a:t>
            </a:r>
            <a:r>
              <a:rPr lang="en-US" sz="2000" i="1" baseline="-25000" dirty="0" smtClean="0"/>
              <a:t>-3 </a:t>
            </a:r>
            <a:r>
              <a:rPr lang="en-US" sz="2000" i="1" dirty="0" smtClean="0"/>
              <a:t>+ 2</a:t>
            </a:r>
            <a:r>
              <a:rPr lang="en-US" sz="2000" i="1" baseline="30000" dirty="0" smtClean="0"/>
              <a:t>-1</a:t>
            </a:r>
            <a:r>
              <a:rPr lang="en-US" sz="2000" i="1" dirty="0" smtClean="0"/>
              <a:t> * (b</a:t>
            </a:r>
            <a:r>
              <a:rPr lang="en-US" sz="2000" i="1" baseline="-25000" dirty="0" smtClean="0"/>
              <a:t>-4</a:t>
            </a:r>
            <a:r>
              <a:rPr lang="en-US" sz="2000" i="1" dirty="0" smtClean="0"/>
              <a:t> +</a:t>
            </a:r>
            <a:r>
              <a:rPr lang="en-US" sz="2000" i="1" dirty="0" smtClean="0"/>
              <a:t> . . . ) . . . )</a:t>
            </a:r>
            <a:r>
              <a:rPr lang="en-US" sz="2000" i="1" dirty="0" smtClean="0"/>
              <a:t>)</a:t>
            </a:r>
            <a:r>
              <a:rPr lang="en-US" sz="2000" i="1" dirty="0" smtClean="0"/>
              <a:t/>
            </a:r>
            <a:br>
              <a:rPr lang="en-US" sz="2000" i="1" dirty="0" smtClean="0"/>
            </a:br>
            <a:r>
              <a:rPr lang="en-US" sz="1000" i="1" dirty="0" smtClean="0"/>
              <a:t/>
            </a:r>
            <a:br>
              <a:rPr lang="en-US" sz="1000" i="1" dirty="0" smtClean="0"/>
            </a:br>
            <a:r>
              <a:rPr lang="en-US" sz="2000" dirty="0" smtClean="0"/>
              <a:t>To </a:t>
            </a:r>
            <a:r>
              <a:rPr lang="en-US" sz="2000" dirty="0" smtClean="0"/>
              <a:t>find </a:t>
            </a:r>
            <a:r>
              <a:rPr lang="en-US" sz="2000" i="1" dirty="0" smtClean="0"/>
              <a:t>b</a:t>
            </a:r>
            <a:r>
              <a:rPr lang="en-US" sz="2000" i="1" baseline="-25000" dirty="0" smtClean="0"/>
              <a:t>−2</a:t>
            </a:r>
            <a:r>
              <a:rPr lang="en-US" sz="2000" dirty="0" smtClean="0"/>
              <a:t>, we repeat the process</a:t>
            </a:r>
            <a:r>
              <a:rPr lang="en-US" sz="2000" dirty="0" smtClean="0"/>
              <a:t>.</a:t>
            </a:r>
            <a:br>
              <a:rPr lang="en-US" sz="2000" dirty="0" smtClean="0"/>
            </a:br>
            <a:r>
              <a:rPr lang="en-US" sz="2000" dirty="0" smtClean="0"/>
              <a:t> </a:t>
            </a:r>
            <a:r>
              <a:rPr lang="en-US" sz="2000" dirty="0" smtClean="0"/>
              <a:t>At each step, the fractional part of the number </a:t>
            </a:r>
            <a:r>
              <a:rPr lang="en-US" sz="2000" dirty="0" smtClean="0"/>
              <a:t>from the </a:t>
            </a:r>
            <a:r>
              <a:rPr lang="en-US" sz="2000" dirty="0" smtClean="0"/>
              <a:t>previous</a:t>
            </a:r>
            <a:r>
              <a:rPr lang="en-US" sz="2000" dirty="0" smtClean="0"/>
              <a:t> step is multiplied by 2. The digit to the left of the decimal point </a:t>
            </a:r>
            <a:r>
              <a:rPr lang="en-US" sz="2000" dirty="0" smtClean="0"/>
              <a:t>in the</a:t>
            </a:r>
            <a:r>
              <a:rPr lang="en-US" sz="2000" dirty="0" smtClean="0"/>
              <a:t/>
            </a:r>
            <a:br>
              <a:rPr lang="en-US" sz="2000" dirty="0" smtClean="0"/>
            </a:br>
            <a:r>
              <a:rPr lang="en-US" sz="2000" dirty="0" smtClean="0"/>
              <a:t>product </a:t>
            </a:r>
            <a:r>
              <a:rPr lang="en-US" sz="2000" dirty="0" smtClean="0"/>
              <a:t>will be 0 or 1 and contributes to the</a:t>
            </a:r>
            <a:r>
              <a:rPr lang="en-US" sz="2000" dirty="0" smtClean="0"/>
              <a:t> binary </a:t>
            </a:r>
            <a:r>
              <a:rPr lang="en-US" sz="2000" dirty="0" smtClean="0"/>
              <a:t>representation, starting with the</a:t>
            </a:r>
            <a:br>
              <a:rPr lang="en-US" sz="2000" dirty="0" smtClean="0"/>
            </a:br>
            <a:r>
              <a:rPr lang="en-US" sz="2000" dirty="0" smtClean="0"/>
              <a:t>most significant digit. The fractional part of the product is used as the multiplicand</a:t>
            </a:r>
            <a:br>
              <a:rPr lang="en-US" sz="2000" dirty="0" smtClean="0"/>
            </a:br>
            <a:r>
              <a:rPr lang="en-US" sz="2000" dirty="0" smtClean="0"/>
              <a:t>in the next step.</a:t>
            </a:r>
            <a:r>
              <a:rPr lang="en-US" sz="2000" dirty="0" smtClean="0"/>
              <a:t> </a:t>
            </a:r>
            <a:br>
              <a:rPr lang="en-US" sz="2000" dirty="0" smtClean="0"/>
            </a:br>
            <a:r>
              <a:rPr lang="en-US" sz="2000" dirty="0" smtClean="0"/>
              <a:t/>
            </a:r>
            <a:br>
              <a:rPr lang="en-US" sz="2000" dirty="0" smtClean="0"/>
            </a:br>
            <a:r>
              <a:rPr lang="en-US" sz="2000" dirty="0" smtClean="0"/>
              <a:t>Figure </a:t>
            </a:r>
            <a:r>
              <a:rPr lang="en-US" sz="2000" dirty="0" smtClean="0"/>
              <a:t>9.2 shows two examples</a:t>
            </a:r>
            <a:r>
              <a:rPr lang="en-US" sz="2000" dirty="0" smtClean="0"/>
              <a:t>.</a:t>
            </a:r>
            <a:br>
              <a:rPr lang="en-US" sz="2000" dirty="0" smtClean="0"/>
            </a:br>
            <a:r>
              <a:rPr lang="en-US" sz="2000" dirty="0" smtClean="0"/>
              <a:t/>
            </a:r>
            <a:br>
              <a:rPr lang="en-US" sz="2000" dirty="0" smtClean="0"/>
            </a:br>
            <a:endParaRPr lang="en-US" sz="2000" dirty="0">
              <a:solidFill>
                <a:schemeClr val="tx2"/>
              </a:solidFill>
            </a:endParaRPr>
          </a:p>
        </p:txBody>
      </p:sp>
      <p:sp>
        <p:nvSpPr>
          <p:cNvPr id="21" name="Rectangle 20"/>
          <p:cNvSpPr/>
          <p:nvPr/>
        </p:nvSpPr>
        <p:spPr>
          <a:xfrm>
            <a:off x="6858000" y="914400"/>
            <a:ext cx="1940527" cy="584776"/>
          </a:xfrm>
          <a:prstGeom prst="rect">
            <a:avLst/>
          </a:prstGeom>
        </p:spPr>
        <p:txBody>
          <a:bodyPr wrap="square">
            <a:spAutoFit/>
          </a:bodyPr>
          <a:lstStyle/>
          <a:p>
            <a:pPr algn="ctr"/>
            <a:r>
              <a:rPr lang="en-US" sz="3200" dirty="0" smtClean="0">
                <a:solidFill>
                  <a:schemeClr val="accent2"/>
                </a:solidFill>
                <a:effectLst>
                  <a:outerShdw blurRad="38100" dist="38100" dir="2700000" algn="tl">
                    <a:srgbClr val="000000">
                      <a:alpha val="43137"/>
                    </a:srgbClr>
                  </a:outerShdw>
                </a:effectLst>
              </a:rPr>
              <a:t>Fractions</a:t>
            </a:r>
            <a:endParaRPr lang="en-US" sz="3200" dirty="0">
              <a:solidFill>
                <a:schemeClr val="accent2"/>
              </a:solidFill>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3">
            <a:alphaModFix amt="82000"/>
          </a:blip>
          <a:stretch>
            <a:fillRect/>
          </a:stretch>
        </p:blipFill>
        <p:spPr>
          <a:xfrm>
            <a:off x="7010400" y="2775712"/>
            <a:ext cx="1676400" cy="1195832"/>
          </a:xfrm>
          <a:prstGeom prst="rect">
            <a:avLst/>
          </a:prstGeom>
          <a:effectLst>
            <a:softEdge rad="76200"/>
          </a:effectLst>
        </p:spPr>
      </p:pic>
      <p:sp useBgFill="1">
        <p:nvSpPr>
          <p:cNvPr id="26" name="TextBox 25"/>
          <p:cNvSpPr txBox="1"/>
          <p:nvPr/>
        </p:nvSpPr>
        <p:spPr>
          <a:xfrm flipH="1">
            <a:off x="228598" y="4648200"/>
            <a:ext cx="228601" cy="686212"/>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90600"/>
            <a:ext cx="3255264" cy="1066800"/>
          </a:xfrm>
        </p:spPr>
        <p:txBody>
          <a:bodyPr>
            <a:normAutofit/>
          </a:bodyPr>
          <a:lstStyle/>
          <a:p>
            <a:pPr algn="ctr"/>
            <a:r>
              <a:rPr lang="en-US" sz="3600" dirty="0" smtClean="0">
                <a:effectLst>
                  <a:outerShdw blurRad="38100" dist="38100" dir="2700000" algn="tl">
                    <a:srgbClr val="000000">
                      <a:alpha val="43137"/>
                    </a:srgbClr>
                  </a:outerShdw>
                </a:effectLst>
              </a:rPr>
              <a:t>Figure </a:t>
            </a:r>
            <a:r>
              <a:rPr lang="en-US" sz="3600" dirty="0" smtClean="0">
                <a:effectLst>
                  <a:outerShdw blurRad="38100" dist="38100" dir="2700000" algn="tl">
                    <a:srgbClr val="000000">
                      <a:alpha val="43137"/>
                    </a:srgbClr>
                  </a:outerShdw>
                </a:effectLst>
              </a:rPr>
              <a:t>9.2</a:t>
            </a:r>
            <a:endParaRPr lang="en-US" sz="3600" dirty="0"/>
          </a:p>
        </p:txBody>
      </p:sp>
      <p:sp>
        <p:nvSpPr>
          <p:cNvPr id="7" name="Text Placeholder 6"/>
          <p:cNvSpPr>
            <a:spLocks noGrp="1"/>
          </p:cNvSpPr>
          <p:nvPr>
            <p:ph type="body" sz="half" idx="2"/>
          </p:nvPr>
        </p:nvSpPr>
        <p:spPr>
          <a:xfrm>
            <a:off x="381093" y="3200400"/>
            <a:ext cx="3255264" cy="2925763"/>
          </a:xfrm>
        </p:spPr>
        <p:txBody>
          <a:bodyPr/>
          <a:lstStyle/>
          <a:p>
            <a:pPr algn="ctr"/>
            <a:r>
              <a:rPr lang="en-US" sz="2400" dirty="0" smtClean="0">
                <a:effectLst>
                  <a:outerShdw blurRad="38100" dist="38100" dir="2700000" algn="tl">
                    <a:srgbClr val="000000">
                      <a:alpha val="43137"/>
                    </a:srgbClr>
                  </a:outerShdw>
                </a:effectLst>
              </a:rPr>
              <a:t>Examples of Converting from Decimal Notation to Binary Notation for Fractions</a:t>
            </a:r>
          </a:p>
          <a:p>
            <a:endParaRPr lang="en-US" dirty="0"/>
          </a:p>
        </p:txBody>
      </p:sp>
      <p:pic>
        <p:nvPicPr>
          <p:cNvPr id="8" name="Picture 7" descr="f2.pdf"/>
          <p:cNvPicPr>
            <a:picLocks noChangeAspect="1"/>
          </p:cNvPicPr>
          <p:nvPr/>
        </p:nvPicPr>
        <mc:AlternateContent>
          <mc:Choice xmlns:ma="http://schemas.microsoft.com/office/mac/drawingml/2008/main" Requires="ma">
            <p:blipFill>
              <a:blip r:embed="rId3"/>
              <a:srcRect l="11765" t="8182" r="16471" b="20000"/>
              <a:stretch>
                <a:fillRect/>
              </a:stretch>
            </p:blipFill>
          </mc:Choice>
          <mc:Fallback>
            <p:blipFill>
              <a:blip r:embed="rId4"/>
              <a:srcRect l="11765" t="8182" r="16471" b="20000"/>
              <a:stretch>
                <a:fillRect/>
              </a:stretch>
            </p:blipFill>
          </mc:Fallback>
        </mc:AlternateContent>
        <p:spPr>
          <a:xfrm>
            <a:off x="3771646" y="0"/>
            <a:ext cx="5295314" cy="6858000"/>
          </a:xfrm>
          <a:prstGeom prst="rect">
            <a:avLst/>
          </a:prstGeom>
        </p:spPr>
      </p:pic>
      <p:cxnSp>
        <p:nvCxnSpPr>
          <p:cNvPr id="9" name="Straight Connector 8"/>
          <p:cNvCxnSpPr/>
          <p:nvPr/>
        </p:nvCxnSpPr>
        <p:spPr>
          <a:xfrm>
            <a:off x="990600" y="2514600"/>
            <a:ext cx="1981200" cy="1588"/>
          </a:xfrm>
          <a:prstGeom prst="line">
            <a:avLst/>
          </a:prstGeom>
          <a:ln w="69850">
            <a:solidFill>
              <a:schemeClr val="accent4"/>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rPr>
              <a:t>Hexadecimal Notation</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498474" y="1676400"/>
            <a:ext cx="7556313" cy="5181600"/>
          </a:xfrm>
        </p:spPr>
        <p:txBody>
          <a:bodyPr>
            <a:normAutofit fontScale="92500" lnSpcReduction="10000"/>
          </a:bodyPr>
          <a:lstStyle/>
          <a:p>
            <a:pPr>
              <a:spcAft>
                <a:spcPts val="600"/>
              </a:spcAft>
            </a:pPr>
            <a:r>
              <a:rPr lang="en-US" dirty="0" smtClean="0"/>
              <a:t>B</a:t>
            </a:r>
            <a:r>
              <a:rPr lang="en-US" dirty="0" smtClean="0"/>
              <a:t>inary digits are grouped into sets of four bits, called a </a:t>
            </a:r>
            <a:r>
              <a:rPr lang="en-US" i="1" dirty="0" smtClean="0"/>
              <a:t>nibble</a:t>
            </a:r>
          </a:p>
          <a:p>
            <a:pPr>
              <a:spcAft>
                <a:spcPts val="600"/>
              </a:spcAft>
            </a:pPr>
            <a:r>
              <a:rPr lang="en-US" dirty="0" smtClean="0"/>
              <a:t>Each possible combination of four binary digits is given a symbol, as follows:</a:t>
            </a:r>
          </a:p>
          <a:p>
            <a:pPr>
              <a:spcBef>
                <a:spcPts val="200"/>
              </a:spcBef>
              <a:buNone/>
            </a:pPr>
            <a:r>
              <a:rPr lang="en-US" dirty="0" smtClean="0"/>
              <a:t>	0000 </a:t>
            </a:r>
            <a:r>
              <a:rPr lang="en-US" dirty="0" smtClean="0"/>
              <a:t>= 0</a:t>
            </a:r>
            <a:r>
              <a:rPr lang="en-US" dirty="0" smtClean="0"/>
              <a:t> 	0100 </a:t>
            </a:r>
            <a:r>
              <a:rPr lang="en-US" dirty="0" smtClean="0"/>
              <a:t>= 4</a:t>
            </a:r>
            <a:r>
              <a:rPr lang="en-US" dirty="0" smtClean="0"/>
              <a:t> 	1000 </a:t>
            </a:r>
            <a:r>
              <a:rPr lang="en-US" dirty="0" smtClean="0"/>
              <a:t>= 8</a:t>
            </a:r>
            <a:r>
              <a:rPr lang="en-US" dirty="0" smtClean="0"/>
              <a:t> 	1100 </a:t>
            </a:r>
            <a:r>
              <a:rPr lang="en-US" dirty="0" smtClean="0"/>
              <a:t>= C</a:t>
            </a:r>
            <a:endParaRPr lang="en-US" dirty="0" smtClean="0"/>
          </a:p>
          <a:p>
            <a:pPr>
              <a:spcBef>
                <a:spcPts val="200"/>
              </a:spcBef>
              <a:buNone/>
            </a:pPr>
            <a:r>
              <a:rPr lang="en-US" dirty="0" smtClean="0"/>
              <a:t>	0001 </a:t>
            </a:r>
            <a:r>
              <a:rPr lang="en-US" dirty="0" smtClean="0"/>
              <a:t>= 1</a:t>
            </a:r>
            <a:r>
              <a:rPr lang="en-US" dirty="0" smtClean="0"/>
              <a:t> 	0101 </a:t>
            </a:r>
            <a:r>
              <a:rPr lang="en-US" dirty="0" smtClean="0"/>
              <a:t>= 5</a:t>
            </a:r>
            <a:r>
              <a:rPr lang="en-US" dirty="0" smtClean="0"/>
              <a:t> 	1001 </a:t>
            </a:r>
            <a:r>
              <a:rPr lang="en-US" dirty="0" smtClean="0"/>
              <a:t>= 9</a:t>
            </a:r>
            <a:r>
              <a:rPr lang="en-US" dirty="0" smtClean="0"/>
              <a:t> 	1101 </a:t>
            </a:r>
            <a:r>
              <a:rPr lang="en-US" dirty="0" smtClean="0"/>
              <a:t>= D</a:t>
            </a:r>
            <a:endParaRPr lang="en-US" dirty="0" smtClean="0"/>
          </a:p>
          <a:p>
            <a:pPr>
              <a:spcBef>
                <a:spcPts val="200"/>
              </a:spcBef>
              <a:buNone/>
            </a:pPr>
            <a:r>
              <a:rPr lang="en-US" dirty="0" smtClean="0"/>
              <a:t>	0010 </a:t>
            </a:r>
            <a:r>
              <a:rPr lang="en-US" dirty="0" smtClean="0"/>
              <a:t>= 2</a:t>
            </a:r>
            <a:r>
              <a:rPr lang="en-US" dirty="0" smtClean="0"/>
              <a:t> 	0110 </a:t>
            </a:r>
            <a:r>
              <a:rPr lang="en-US" dirty="0" smtClean="0"/>
              <a:t>= 6</a:t>
            </a:r>
            <a:r>
              <a:rPr lang="en-US" dirty="0" smtClean="0"/>
              <a:t> 	1010 </a:t>
            </a:r>
            <a:r>
              <a:rPr lang="en-US" dirty="0" smtClean="0"/>
              <a:t>= A</a:t>
            </a:r>
            <a:r>
              <a:rPr lang="en-US" dirty="0" smtClean="0"/>
              <a:t> 	1110 </a:t>
            </a:r>
            <a:r>
              <a:rPr lang="en-US" dirty="0" smtClean="0"/>
              <a:t>= E</a:t>
            </a:r>
            <a:endParaRPr lang="en-US" dirty="0" smtClean="0"/>
          </a:p>
          <a:p>
            <a:pPr>
              <a:spcBef>
                <a:spcPts val="200"/>
              </a:spcBef>
              <a:buNone/>
            </a:pPr>
            <a:r>
              <a:rPr lang="en-US" dirty="0" smtClean="0"/>
              <a:t>	0011 </a:t>
            </a:r>
            <a:r>
              <a:rPr lang="en-US" dirty="0" smtClean="0"/>
              <a:t>= 3</a:t>
            </a:r>
            <a:r>
              <a:rPr lang="en-US" dirty="0" smtClean="0"/>
              <a:t> 	0111 </a:t>
            </a:r>
            <a:r>
              <a:rPr lang="en-US" dirty="0" smtClean="0"/>
              <a:t>= 7</a:t>
            </a:r>
            <a:r>
              <a:rPr lang="en-US" dirty="0" smtClean="0"/>
              <a:t> 	1011 </a:t>
            </a:r>
            <a:r>
              <a:rPr lang="en-US" dirty="0" smtClean="0"/>
              <a:t>= B</a:t>
            </a:r>
            <a:r>
              <a:rPr lang="en-US" dirty="0" smtClean="0"/>
              <a:t> 	1111 </a:t>
            </a:r>
            <a:r>
              <a:rPr lang="en-US" dirty="0" smtClean="0"/>
              <a:t>= </a:t>
            </a:r>
            <a:r>
              <a:rPr lang="en-US" dirty="0" smtClean="0"/>
              <a:t>F</a:t>
            </a:r>
            <a:endParaRPr lang="en-US" sz="1200" dirty="0" smtClean="0"/>
          </a:p>
          <a:p>
            <a:pPr>
              <a:spcBef>
                <a:spcPts val="200"/>
              </a:spcBef>
              <a:buNone/>
            </a:pPr>
            <a:endParaRPr lang="en-US" dirty="0" smtClean="0"/>
          </a:p>
          <a:p>
            <a:r>
              <a:rPr lang="en-US" dirty="0" smtClean="0"/>
              <a:t>Because 16 symbols are used, the notation is called </a:t>
            </a:r>
            <a:r>
              <a:rPr lang="en-US" i="1" dirty="0" smtClean="0"/>
              <a:t>hexadecima</a:t>
            </a:r>
            <a:r>
              <a:rPr lang="en-US" dirty="0" smtClean="0"/>
              <a:t>l and the 16 symbols are the </a:t>
            </a:r>
            <a:r>
              <a:rPr lang="en-US" i="1" dirty="0" smtClean="0"/>
              <a:t>hexadecimal </a:t>
            </a:r>
            <a:r>
              <a:rPr lang="en-US" i="1" dirty="0" smtClean="0"/>
              <a:t>digits</a:t>
            </a:r>
          </a:p>
          <a:p>
            <a:r>
              <a:rPr lang="en-US" dirty="0" smtClean="0"/>
              <a:t>Thus</a:t>
            </a:r>
          </a:p>
          <a:p>
            <a:pPr algn="ctr">
              <a:buNone/>
            </a:pPr>
            <a:r>
              <a:rPr lang="en-US" dirty="0" smtClean="0"/>
              <a:t>2C</a:t>
            </a:r>
            <a:r>
              <a:rPr lang="en-US" baseline="-25000" dirty="0" smtClean="0"/>
              <a:t>16</a:t>
            </a:r>
            <a:r>
              <a:rPr lang="en-US" dirty="0" smtClean="0"/>
              <a:t> = (2</a:t>
            </a:r>
            <a:r>
              <a:rPr lang="en-US" sz="2054" baseline="-25000" dirty="0" smtClean="0"/>
              <a:t>16</a:t>
            </a:r>
            <a:r>
              <a:rPr lang="en-US" dirty="0" smtClean="0"/>
              <a:t> * 16</a:t>
            </a:r>
            <a:r>
              <a:rPr lang="en-US" baseline="30000" dirty="0" smtClean="0"/>
              <a:t>1</a:t>
            </a:r>
            <a:r>
              <a:rPr lang="en-US" dirty="0" smtClean="0"/>
              <a:t>) + (C</a:t>
            </a:r>
            <a:r>
              <a:rPr lang="en-US" sz="2054" baseline="-25000" dirty="0" smtClean="0"/>
              <a:t>16</a:t>
            </a:r>
            <a:r>
              <a:rPr lang="en-US" dirty="0" smtClean="0"/>
              <a:t> * 16</a:t>
            </a:r>
            <a:r>
              <a:rPr lang="en-US" sz="2054" baseline="30000" dirty="0" smtClean="0"/>
              <a:t>0</a:t>
            </a:r>
            <a:r>
              <a:rPr lang="en-US" dirty="0" smtClean="0"/>
              <a:t>)</a:t>
            </a:r>
          </a:p>
          <a:p>
            <a:pPr algn="ctr">
              <a:buNone/>
            </a:pPr>
            <a:r>
              <a:rPr lang="en-US" dirty="0" smtClean="0"/>
              <a:t>= (2</a:t>
            </a:r>
            <a:r>
              <a:rPr lang="en-US" sz="2054" baseline="-25000" dirty="0" smtClean="0"/>
              <a:t>10</a:t>
            </a:r>
            <a:r>
              <a:rPr lang="en-US" dirty="0" smtClean="0"/>
              <a:t> * 16</a:t>
            </a:r>
            <a:r>
              <a:rPr lang="en-US" sz="2054" baseline="30000" dirty="0" smtClean="0"/>
              <a:t>1</a:t>
            </a:r>
            <a:r>
              <a:rPr lang="en-US" dirty="0" smtClean="0"/>
              <a:t>) + (12</a:t>
            </a:r>
            <a:r>
              <a:rPr lang="en-US" sz="2054" baseline="-25000" dirty="0" smtClean="0"/>
              <a:t>10</a:t>
            </a:r>
            <a:r>
              <a:rPr lang="en-US" dirty="0" smtClean="0"/>
              <a:t> * 16</a:t>
            </a:r>
            <a:r>
              <a:rPr lang="en-US" sz="2054" baseline="30000" dirty="0" smtClean="0"/>
              <a:t>0</a:t>
            </a:r>
            <a:r>
              <a:rPr lang="en-US" dirty="0" smtClean="0"/>
              <a:t>) = 44</a:t>
            </a:r>
          </a:p>
        </p:txBody>
      </p:sp>
    </p:spTree>
  </p:cSld>
  <p:clrMapOvr>
    <a:masterClrMapping/>
  </p:clrMapOvr>
  <p:transition spd="med">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581400" y="50800"/>
            <a:ext cx="6083300" cy="6807200"/>
          </a:xfrm>
          <a:prstGeom prst="rect">
            <a:avLst/>
          </a:prstGeom>
        </p:spPr>
      </p:pic>
      <p:sp>
        <p:nvSpPr>
          <p:cNvPr id="6" name="Title 5"/>
          <p:cNvSpPr>
            <a:spLocks noGrp="1"/>
          </p:cNvSpPr>
          <p:nvPr>
            <p:ph type="title"/>
          </p:nvPr>
        </p:nvSpPr>
        <p:spPr>
          <a:xfrm>
            <a:off x="380555" y="990600"/>
            <a:ext cx="3255264" cy="990600"/>
          </a:xfrm>
        </p:spPr>
        <p:txBody>
          <a:bodyPr>
            <a:normAutofit/>
          </a:bodyPr>
          <a:lstStyle/>
          <a:p>
            <a:pPr algn="ctr"/>
            <a:r>
              <a:rPr lang="en-US" sz="3600" dirty="0" smtClean="0">
                <a:effectLst>
                  <a:outerShdw blurRad="38100" dist="38100" dir="2700000" algn="tl">
                    <a:srgbClr val="000000">
                      <a:alpha val="43137"/>
                    </a:srgbClr>
                  </a:outerShdw>
                </a:effectLst>
              </a:rPr>
              <a:t>Table 9.3</a:t>
            </a:r>
          </a:p>
        </p:txBody>
      </p:sp>
      <p:sp>
        <p:nvSpPr>
          <p:cNvPr id="8" name="Text Placeholder 7"/>
          <p:cNvSpPr>
            <a:spLocks noGrp="1"/>
          </p:cNvSpPr>
          <p:nvPr>
            <p:ph type="body" sz="half" idx="2"/>
          </p:nvPr>
        </p:nvSpPr>
        <p:spPr>
          <a:xfrm>
            <a:off x="381093" y="3352800"/>
            <a:ext cx="3255264" cy="2773363"/>
          </a:xfrm>
        </p:spPr>
        <p:txBody>
          <a:bodyPr>
            <a:normAutofit/>
          </a:bodyPr>
          <a:lstStyle/>
          <a:p>
            <a:pPr algn="ctr"/>
            <a:r>
              <a:rPr lang="en-US" sz="2600" dirty="0" smtClean="0">
                <a:effectLst>
                  <a:outerShdw blurRad="38100" dist="38100" dir="2700000" algn="tl">
                    <a:srgbClr val="000000">
                      <a:alpha val="43137"/>
                    </a:srgbClr>
                  </a:outerShdw>
                </a:effectLst>
              </a:rPr>
              <a:t>Decimal</a:t>
            </a:r>
            <a:r>
              <a:rPr lang="en-US" sz="2600" dirty="0" smtClean="0">
                <a:effectLst>
                  <a:outerShdw blurRad="38100" dist="38100" dir="2700000" algn="tl">
                    <a:srgbClr val="000000">
                      <a:alpha val="43137"/>
                    </a:srgbClr>
                  </a:outerShdw>
                </a:effectLst>
              </a:rPr>
              <a:t>, </a:t>
            </a:r>
            <a:r>
              <a:rPr lang="en-US" sz="2600" dirty="0" smtClean="0">
                <a:effectLst>
                  <a:outerShdw blurRad="38100" dist="38100" dir="2700000" algn="tl">
                    <a:srgbClr val="000000">
                      <a:alpha val="43137"/>
                    </a:srgbClr>
                  </a:outerShdw>
                </a:effectLst>
              </a:rPr>
              <a:t>Binary, and Hexadecimal</a:t>
            </a:r>
          </a:p>
        </p:txBody>
      </p:sp>
      <p:cxnSp>
        <p:nvCxnSpPr>
          <p:cNvPr id="9" name="Straight Connector 8"/>
          <p:cNvCxnSpPr/>
          <p:nvPr/>
        </p:nvCxnSpPr>
        <p:spPr>
          <a:xfrm>
            <a:off x="990600" y="2667000"/>
            <a:ext cx="1981200" cy="1588"/>
          </a:xfrm>
          <a:prstGeom prst="line">
            <a:avLst/>
          </a:prstGeom>
          <a:ln w="69850">
            <a:solidFill>
              <a:schemeClr val="accent4"/>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609600" y="304800"/>
            <a:ext cx="7556500" cy="1116013"/>
          </a:xfrm>
        </p:spPr>
        <p:txBody>
          <a:bodyPr/>
          <a:lstStyle/>
          <a:p>
            <a:r>
              <a:rPr lang="en-US" dirty="0" smtClean="0">
                <a:effectLst>
                  <a:outerShdw blurRad="38100" dist="38100" dir="2700000" algn="tl">
                    <a:srgbClr val="000000">
                      <a:alpha val="43137"/>
                    </a:srgbClr>
                  </a:outerShdw>
                </a:effectLst>
              </a:rPr>
              <a:t>Hexadecimal Notation</a:t>
            </a:r>
            <a:endParaRPr lang="en-US" dirty="0">
              <a:effectLst>
                <a:outerShdw blurRad="38100" dist="38100" dir="2700000" algn="tl">
                  <a:srgbClr val="000000">
                    <a:alpha val="43137"/>
                  </a:srgbClr>
                </a:outerShdw>
              </a:effectLst>
            </a:endParaRPr>
          </a:p>
        </p:txBody>
      </p:sp>
      <p:graphicFrame>
        <p:nvGraphicFramePr>
          <p:cNvPr id="27" name="Content Placeholder 26"/>
          <p:cNvGraphicFramePr>
            <a:graphicFrameLocks noGrp="1"/>
          </p:cNvGraphicFramePr>
          <p:nvPr>
            <p:ph idx="4294967295"/>
          </p:nvPr>
        </p:nvGraphicFramePr>
        <p:xfrm>
          <a:off x="457200" y="1295400"/>
          <a:ext cx="8382000" cy="5257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819400"/>
            <a:ext cx="3657600" cy="3657600"/>
          </a:xfrm>
        </p:spPr>
        <p:txBody>
          <a:bodyPr>
            <a:normAutofit/>
          </a:bodyPr>
          <a:lstStyle/>
          <a:p>
            <a:r>
              <a:rPr lang="en-US" sz="2400" dirty="0" smtClean="0"/>
              <a:t>The decimal system</a:t>
            </a:r>
          </a:p>
          <a:p>
            <a:r>
              <a:rPr lang="en-US" sz="2400" dirty="0" smtClean="0"/>
              <a:t>Positional number systems</a:t>
            </a:r>
          </a:p>
          <a:p>
            <a:r>
              <a:rPr lang="en-US" sz="2400" dirty="0" smtClean="0"/>
              <a:t>The binary system</a:t>
            </a:r>
            <a:endParaRPr lang="en-US" sz="2400" dirty="0"/>
          </a:p>
        </p:txBody>
      </p:sp>
      <p:sp>
        <p:nvSpPr>
          <p:cNvPr id="32" name="Content Placeholder 31"/>
          <p:cNvSpPr>
            <a:spLocks noGrp="1"/>
          </p:cNvSpPr>
          <p:nvPr>
            <p:ph sz="quarter" idx="4"/>
          </p:nvPr>
        </p:nvSpPr>
        <p:spPr>
          <a:xfrm>
            <a:off x="4572000" y="2438400"/>
            <a:ext cx="3657600" cy="3962400"/>
          </a:xfrm>
        </p:spPr>
        <p:txBody>
          <a:bodyPr>
            <a:normAutofit/>
          </a:bodyPr>
          <a:lstStyle/>
          <a:p>
            <a:r>
              <a:rPr lang="en-US" sz="2400" dirty="0" smtClean="0"/>
              <a:t>Converting between binary and decimal</a:t>
            </a:r>
          </a:p>
          <a:p>
            <a:pPr lvl="1"/>
            <a:r>
              <a:rPr lang="en-US" sz="2200" dirty="0" smtClean="0"/>
              <a:t>Integers</a:t>
            </a:r>
          </a:p>
          <a:p>
            <a:pPr lvl="1"/>
            <a:r>
              <a:rPr lang="en-US" sz="2200" dirty="0" smtClean="0"/>
              <a:t>Fractions</a:t>
            </a:r>
          </a:p>
          <a:p>
            <a:r>
              <a:rPr lang="en-US" sz="2400" dirty="0" smtClean="0"/>
              <a:t>Hexadecimal notation</a:t>
            </a:r>
            <a:endParaRPr lang="en-US" sz="2400" dirty="0" smtClean="0"/>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a:t>
            </a:r>
            <a:r>
              <a:rPr lang="en-US" sz="3200" dirty="0" smtClean="0"/>
              <a:t> 9     </a:t>
            </a:r>
            <a:endParaRPr lang="en-US" sz="3200" dirty="0" smtClean="0"/>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Number Systems</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en-US" sz="5400" dirty="0" smtClean="0">
                <a:effectLst>
                  <a:outerShdw blurRad="38100" dist="38100" dir="2700000" algn="tl">
                    <a:srgbClr val="000000">
                      <a:alpha val="43137"/>
                    </a:srgbClr>
                  </a:outerShdw>
                </a:effectLst>
              </a:rPr>
              <a:t>Chapter</a:t>
            </a:r>
            <a:r>
              <a:rPr lang="en-US" sz="5400" dirty="0" smtClean="0">
                <a:effectLst>
                  <a:outerShdw blurRad="38100" dist="38100" dir="2700000" algn="tl">
                    <a:srgbClr val="000000">
                      <a:alpha val="43137"/>
                    </a:srgbClr>
                  </a:outerShdw>
                </a:effectLst>
              </a:rPr>
              <a:t> 9</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p:txBody>
          <a:bodyPr>
            <a:normAutofit/>
          </a:bodyPr>
          <a:lstStyle/>
          <a:p>
            <a:r>
              <a:rPr lang="en-US" sz="4400" dirty="0" smtClean="0"/>
              <a:t>Number Systems</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556313" cy="1116106"/>
          </a:xfrm>
        </p:spPr>
        <p:txBody>
          <a:bodyPr/>
          <a:lstStyle/>
          <a:p>
            <a:r>
              <a:rPr lang="en-GB" dirty="0" smtClean="0">
                <a:effectLst>
                  <a:outerShdw blurRad="38100" dist="38100" dir="2700000" algn="tl">
                    <a:srgbClr val="000000">
                      <a:alpha val="43137"/>
                    </a:srgbClr>
                  </a:outerShdw>
                </a:effectLst>
              </a:rPr>
              <a:t>The Decimal System</a:t>
            </a:r>
            <a:endParaRPr lang="en-GB" dirty="0">
              <a:effectLst>
                <a:outerShdw blurRad="38100" dist="38100" dir="2700000" algn="tl">
                  <a:srgbClr val="000000">
                    <a:alpha val="43137"/>
                  </a:srgbClr>
                </a:outerShdw>
              </a:effectLst>
            </a:endParaRPr>
          </a:p>
        </p:txBody>
      </p:sp>
      <p:sp>
        <p:nvSpPr>
          <p:cNvPr id="7171" name="Rectangle 3"/>
          <p:cNvSpPr>
            <a:spLocks noGrp="1" noChangeArrowheads="1"/>
          </p:cNvSpPr>
          <p:nvPr>
            <p:ph idx="1"/>
          </p:nvPr>
        </p:nvSpPr>
        <p:spPr>
          <a:xfrm>
            <a:off x="498474" y="1447800"/>
            <a:ext cx="7556313" cy="5105400"/>
          </a:xfrm>
        </p:spPr>
        <p:txBody>
          <a:bodyPr>
            <a:normAutofit fontScale="92500" lnSpcReduction="10000"/>
          </a:bodyPr>
          <a:lstStyle/>
          <a:p>
            <a:r>
              <a:rPr lang="en-GB" dirty="0" smtClean="0"/>
              <a:t>System based on decimal digits (0, 1, 2, 3, 4, 5, 6, 7, 8, 9) to represent numbers</a:t>
            </a:r>
          </a:p>
          <a:p>
            <a:r>
              <a:rPr lang="en-US" dirty="0" smtClean="0"/>
              <a:t>For example the </a:t>
            </a:r>
            <a:r>
              <a:rPr lang="en-US" dirty="0" smtClean="0"/>
              <a:t>number </a:t>
            </a:r>
            <a:r>
              <a:rPr lang="en-US" dirty="0" smtClean="0"/>
              <a:t>83</a:t>
            </a:r>
            <a:r>
              <a:rPr lang="en-US" dirty="0" smtClean="0"/>
              <a:t> </a:t>
            </a:r>
            <a:r>
              <a:rPr lang="en-US" dirty="0" smtClean="0"/>
              <a:t>means </a:t>
            </a:r>
            <a:r>
              <a:rPr lang="en-US" dirty="0" smtClean="0"/>
              <a:t>eight tens plus three</a:t>
            </a:r>
            <a:r>
              <a:rPr lang="en-US" dirty="0" smtClean="0"/>
              <a:t>:</a:t>
            </a:r>
          </a:p>
          <a:p>
            <a:pPr algn="ctr">
              <a:buNone/>
            </a:pPr>
            <a:r>
              <a:rPr lang="en-US" dirty="0" smtClean="0"/>
              <a:t>83 = (8 * 10) + 3</a:t>
            </a:r>
          </a:p>
          <a:p>
            <a:r>
              <a:rPr lang="en-US" dirty="0" smtClean="0"/>
              <a:t>The </a:t>
            </a:r>
            <a:r>
              <a:rPr lang="en-US" dirty="0" smtClean="0"/>
              <a:t>number 4728 means four thousands, seven hundreds, two tens, plus eight:</a:t>
            </a:r>
          </a:p>
          <a:p>
            <a:pPr algn="ctr">
              <a:buNone/>
            </a:pPr>
            <a:r>
              <a:rPr lang="en-US" dirty="0" smtClean="0"/>
              <a:t>4728 = (4 * 1000) + (7 * 100) + (2 * 10) + </a:t>
            </a:r>
            <a:r>
              <a:rPr lang="en-US" dirty="0" smtClean="0"/>
              <a:t>8</a:t>
            </a:r>
          </a:p>
          <a:p>
            <a:pPr>
              <a:spcBef>
                <a:spcPts val="1600"/>
              </a:spcBef>
            </a:pPr>
            <a:r>
              <a:rPr lang="en-US" dirty="0" smtClean="0"/>
              <a:t>The decimal system is said to have a </a:t>
            </a:r>
            <a:r>
              <a:rPr lang="en-US" b="1" i="1" dirty="0" smtClean="0"/>
              <a:t>base</a:t>
            </a:r>
            <a:r>
              <a:rPr lang="en-US" b="1" dirty="0" smtClean="0"/>
              <a:t>, </a:t>
            </a:r>
            <a:r>
              <a:rPr lang="en-US" dirty="0" smtClean="0"/>
              <a:t>or</a:t>
            </a:r>
            <a:r>
              <a:rPr lang="en-US" b="1" dirty="0" smtClean="0"/>
              <a:t> </a:t>
            </a:r>
            <a:r>
              <a:rPr lang="en-US" b="1" i="1" dirty="0" smtClean="0"/>
              <a:t>radix</a:t>
            </a:r>
            <a:r>
              <a:rPr lang="en-US" b="1" dirty="0" smtClean="0"/>
              <a:t>, </a:t>
            </a:r>
            <a:r>
              <a:rPr lang="en-US" dirty="0" smtClean="0"/>
              <a:t>of 10. This means that each </a:t>
            </a:r>
            <a:r>
              <a:rPr lang="en-US" dirty="0" smtClean="0"/>
              <a:t>digit in </a:t>
            </a:r>
            <a:r>
              <a:rPr lang="en-US" dirty="0" smtClean="0"/>
              <a:t>the number is multiplied by 10 raised to a power corresponding to that </a:t>
            </a:r>
            <a:r>
              <a:rPr lang="en-US" dirty="0" smtClean="0"/>
              <a:t>digit’s position</a:t>
            </a:r>
            <a:r>
              <a:rPr lang="en-US" dirty="0" smtClean="0"/>
              <a:t>:</a:t>
            </a:r>
          </a:p>
          <a:p>
            <a:pPr algn="ctr">
              <a:buNone/>
            </a:pPr>
            <a:r>
              <a:rPr lang="en-US" dirty="0" smtClean="0"/>
              <a:t>83 = (8 * 10</a:t>
            </a:r>
            <a:r>
              <a:rPr lang="en-US" baseline="30000" dirty="0" smtClean="0"/>
              <a:t>1</a:t>
            </a:r>
            <a:r>
              <a:rPr lang="en-US" dirty="0" smtClean="0"/>
              <a:t>) + (3 * 10</a:t>
            </a:r>
            <a:r>
              <a:rPr lang="en-US" sz="2054" baseline="30000" dirty="0" smtClean="0"/>
              <a:t>0</a:t>
            </a:r>
            <a:r>
              <a:rPr lang="en-US" dirty="0" smtClean="0"/>
              <a:t>)</a:t>
            </a:r>
          </a:p>
          <a:p>
            <a:pPr algn="ctr">
              <a:buNone/>
            </a:pPr>
            <a:r>
              <a:rPr lang="en-US" dirty="0" smtClean="0"/>
              <a:t>4728 = (4 * 10</a:t>
            </a:r>
            <a:r>
              <a:rPr lang="en-US" sz="2054" baseline="30000" dirty="0" smtClean="0"/>
              <a:t>3</a:t>
            </a:r>
            <a:r>
              <a:rPr lang="en-US" dirty="0" smtClean="0"/>
              <a:t>) + (7 * 10</a:t>
            </a:r>
            <a:r>
              <a:rPr lang="en-US" sz="2054" baseline="30000" dirty="0" smtClean="0"/>
              <a:t>2</a:t>
            </a:r>
            <a:r>
              <a:rPr lang="en-US" dirty="0" smtClean="0"/>
              <a:t>) + (2 * 10</a:t>
            </a:r>
            <a:r>
              <a:rPr lang="en-US" sz="2054" baseline="30000" dirty="0" smtClean="0"/>
              <a:t>1</a:t>
            </a:r>
            <a:r>
              <a:rPr lang="en-US" dirty="0" smtClean="0"/>
              <a:t>) + (8 * 10</a:t>
            </a:r>
            <a:r>
              <a:rPr lang="en-US" sz="2054" baseline="30000" dirty="0" smtClean="0"/>
              <a:t>0</a:t>
            </a:r>
            <a:r>
              <a:rPr lang="en-US" dirty="0" smtClean="0"/>
              <a:t>)</a:t>
            </a:r>
            <a:endParaRPr lang="en-GB" dirty="0"/>
          </a:p>
        </p:txBody>
      </p:sp>
    </p:spTree>
  </p:cSld>
  <p:clrMapOvr>
    <a:masterClrMapping/>
  </p:clrMapOvr>
  <p:transition spd="med">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556313" cy="1116106"/>
          </a:xfrm>
        </p:spPr>
        <p:txBody>
          <a:bodyPr/>
          <a:lstStyle/>
          <a:p>
            <a:r>
              <a:rPr lang="en-US" dirty="0" smtClean="0">
                <a:effectLst>
                  <a:outerShdw blurRad="38100" dist="38100" dir="2700000" algn="tl">
                    <a:srgbClr val="000000">
                      <a:alpha val="43137"/>
                    </a:srgbClr>
                  </a:outerShdw>
                </a:effectLst>
              </a:rPr>
              <a:t>Decimal Fractions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981200"/>
            <a:ext cx="7556313" cy="4495800"/>
          </a:xfrm>
        </p:spPr>
        <p:txBody>
          <a:bodyPr>
            <a:normAutofit fontScale="85000" lnSpcReduction="20000"/>
          </a:bodyPr>
          <a:lstStyle/>
          <a:p>
            <a:r>
              <a:rPr lang="en-US" dirty="0" smtClean="0"/>
              <a:t>The same principle holds for decimal fractions, but negative powers of 10 </a:t>
            </a:r>
            <a:r>
              <a:rPr lang="en-US" dirty="0" smtClean="0"/>
              <a:t>are used</a:t>
            </a:r>
            <a:r>
              <a:rPr lang="en-US" dirty="0" smtClean="0"/>
              <a:t>. Thus, the decimal fraction 0.256 stands for 2 tenths plus 5 hundredths </a:t>
            </a:r>
            <a:r>
              <a:rPr lang="en-US" dirty="0" smtClean="0"/>
              <a:t>plus 6 </a:t>
            </a:r>
            <a:r>
              <a:rPr lang="en-US" dirty="0" smtClean="0"/>
              <a:t>thousandths:</a:t>
            </a:r>
          </a:p>
          <a:p>
            <a:pPr algn="ctr">
              <a:buNone/>
            </a:pPr>
            <a:r>
              <a:rPr lang="en-US" dirty="0" smtClean="0"/>
              <a:t>0.256 = (2 * 10</a:t>
            </a:r>
            <a:r>
              <a:rPr lang="en-US" sz="2065" baseline="30000" dirty="0" smtClean="0"/>
              <a:t>-1</a:t>
            </a:r>
            <a:r>
              <a:rPr lang="en-US" dirty="0" smtClean="0"/>
              <a:t>) + (5 * 10</a:t>
            </a:r>
            <a:r>
              <a:rPr lang="en-US" baseline="30000" dirty="0" smtClean="0"/>
              <a:t>-2</a:t>
            </a:r>
            <a:r>
              <a:rPr lang="en-US" dirty="0" smtClean="0"/>
              <a:t>) + (6 * 10</a:t>
            </a:r>
            <a:r>
              <a:rPr lang="en-US" sz="2065" baseline="30000" dirty="0" smtClean="0"/>
              <a:t>-3</a:t>
            </a:r>
            <a:r>
              <a:rPr lang="en-US" dirty="0" smtClean="0"/>
              <a:t>)</a:t>
            </a:r>
          </a:p>
          <a:p>
            <a:r>
              <a:rPr lang="en-US" dirty="0" smtClean="0"/>
              <a:t>A number with both an integer and fractional part has digits raised to </a:t>
            </a:r>
            <a:r>
              <a:rPr lang="en-US" dirty="0" smtClean="0"/>
              <a:t>both positive </a:t>
            </a:r>
            <a:r>
              <a:rPr lang="en-US" dirty="0" smtClean="0"/>
              <a:t>and negative powers of 10:</a:t>
            </a:r>
          </a:p>
          <a:p>
            <a:pPr algn="ctr">
              <a:buNone/>
            </a:pPr>
            <a:r>
              <a:rPr lang="en-US" dirty="0" smtClean="0"/>
              <a:t>442.256 = (4 * 10</a:t>
            </a:r>
            <a:r>
              <a:rPr lang="en-US" sz="2065" baseline="30000" dirty="0" smtClean="0"/>
              <a:t>2</a:t>
            </a:r>
            <a:r>
              <a:rPr lang="en-US" dirty="0" smtClean="0"/>
              <a:t>) + (4 + 10</a:t>
            </a:r>
            <a:r>
              <a:rPr lang="en-US" sz="2065" baseline="30000" dirty="0" smtClean="0"/>
              <a:t>1</a:t>
            </a:r>
            <a:r>
              <a:rPr lang="en-US" dirty="0" smtClean="0"/>
              <a:t>) + (2 * 10</a:t>
            </a:r>
            <a:r>
              <a:rPr lang="en-US" sz="2065" baseline="30000" dirty="0" smtClean="0"/>
              <a:t>0</a:t>
            </a:r>
            <a:r>
              <a:rPr lang="en-US" dirty="0" smtClean="0"/>
              <a:t>) + (2 * 10</a:t>
            </a:r>
            <a:r>
              <a:rPr lang="en-US" sz="2065" baseline="30000" dirty="0" smtClean="0"/>
              <a:t>-1</a:t>
            </a:r>
            <a:r>
              <a:rPr lang="en-US" dirty="0" smtClean="0"/>
              <a:t>) + (5 * 10</a:t>
            </a:r>
            <a:r>
              <a:rPr lang="en-US" sz="2065" baseline="30000" dirty="0" smtClean="0"/>
              <a:t>-2</a:t>
            </a:r>
            <a:r>
              <a:rPr lang="en-US" dirty="0" smtClean="0"/>
              <a:t>)</a:t>
            </a:r>
            <a:endParaRPr lang="en-US" dirty="0" smtClean="0"/>
          </a:p>
          <a:p>
            <a:pPr>
              <a:buNone/>
            </a:pPr>
            <a:r>
              <a:rPr lang="en-US" dirty="0" smtClean="0"/>
              <a:t>		  + </a:t>
            </a:r>
            <a:r>
              <a:rPr lang="en-US" dirty="0" smtClean="0"/>
              <a:t>(6 * 10</a:t>
            </a:r>
            <a:r>
              <a:rPr lang="en-US" sz="2065" baseline="30000" dirty="0" smtClean="0"/>
              <a:t>-3</a:t>
            </a:r>
            <a:r>
              <a:rPr lang="en-US" dirty="0" smtClean="0"/>
              <a:t>)</a:t>
            </a:r>
          </a:p>
          <a:p>
            <a:r>
              <a:rPr lang="en-US" b="1" i="1" dirty="0" smtClean="0"/>
              <a:t>Most significant </a:t>
            </a:r>
            <a:r>
              <a:rPr lang="en-US" b="1" i="1" dirty="0" smtClean="0"/>
              <a:t>digit</a:t>
            </a:r>
          </a:p>
          <a:p>
            <a:pPr lvl="1"/>
            <a:r>
              <a:rPr lang="en-US" dirty="0" smtClean="0"/>
              <a:t>The leftmost digit (carries the highest value)</a:t>
            </a:r>
          </a:p>
          <a:p>
            <a:r>
              <a:rPr lang="en-US" b="1" i="1" dirty="0" smtClean="0"/>
              <a:t>Least significant digit</a:t>
            </a:r>
          </a:p>
          <a:p>
            <a:pPr lvl="1"/>
            <a:r>
              <a:rPr lang="en-US" dirty="0" smtClean="0"/>
              <a:t>The rightmost digit</a:t>
            </a:r>
            <a:endParaRPr lang="en-US" dirty="0" smtClean="0"/>
          </a:p>
        </p:txBody>
      </p:sp>
    </p:spTree>
  </p:cSld>
  <p:clrMapOvr>
    <a:masterClrMapping/>
  </p:clrMapOvr>
  <p:transition spd="med">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Positional Interpretation of a Decimal Number</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1000" y="3200400"/>
            <a:ext cx="8467401" cy="1732370"/>
          </a:xfrm>
          <a:prstGeom prst="rect">
            <a:avLst/>
          </a:prstGeom>
        </p:spPr>
      </p:pic>
      <p:sp>
        <p:nvSpPr>
          <p:cNvPr id="5" name="Rectangle 4"/>
          <p:cNvSpPr/>
          <p:nvPr/>
        </p:nvSpPr>
        <p:spPr>
          <a:xfrm>
            <a:off x="381000" y="4953000"/>
            <a:ext cx="8458200" cy="369332"/>
          </a:xfrm>
          <a:prstGeom prst="rect">
            <a:avLst/>
          </a:prstGeom>
        </p:spPr>
        <p:txBody>
          <a:bodyPr wrap="square">
            <a:spAutoFit/>
          </a:bodyPr>
          <a:lstStyle/>
          <a:p>
            <a:pPr algn="ctr"/>
            <a:r>
              <a:rPr lang="en-US" sz="1800" dirty="0" smtClean="0">
                <a:latin typeface="+mn-lt"/>
              </a:rPr>
              <a:t>Table 9.1  Positional Interpretation of a Decimal Number </a:t>
            </a:r>
            <a:endParaRPr lang="en-US" sz="1800" dirty="0">
              <a:latin typeface="+mn-lt"/>
            </a:endParaRPr>
          </a:p>
        </p:txBody>
      </p:sp>
    </p:spTree>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556313" cy="1116106"/>
          </a:xfrm>
        </p:spPr>
        <p:txBody>
          <a:bodyPr/>
          <a:lstStyle/>
          <a:p>
            <a:r>
              <a:rPr lang="en-US" dirty="0" smtClean="0">
                <a:effectLst>
                  <a:outerShdw blurRad="38100" dist="38100" dir="2700000" algn="tl">
                    <a:srgbClr val="000000">
                      <a:alpha val="43137"/>
                    </a:srgbClr>
                  </a:outerShdw>
                </a:effectLst>
              </a:rPr>
              <a:t>Positional Number Systems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2209800"/>
            <a:ext cx="7556313" cy="4144963"/>
          </a:xfrm>
        </p:spPr>
        <p:txBody>
          <a:bodyPr>
            <a:normAutofit/>
          </a:bodyPr>
          <a:lstStyle/>
          <a:p>
            <a:r>
              <a:rPr lang="en-US" dirty="0" smtClean="0"/>
              <a:t>E</a:t>
            </a:r>
            <a:r>
              <a:rPr lang="en-US" dirty="0" smtClean="0"/>
              <a:t>ach </a:t>
            </a:r>
            <a:r>
              <a:rPr lang="en-US" dirty="0" smtClean="0"/>
              <a:t>number is represented by a string of digits </a:t>
            </a:r>
            <a:r>
              <a:rPr lang="en-US" dirty="0" smtClean="0"/>
              <a:t>in which </a:t>
            </a:r>
            <a:r>
              <a:rPr lang="en-US" dirty="0" smtClean="0"/>
              <a:t>each digit position </a:t>
            </a:r>
            <a:r>
              <a:rPr lang="en-US" i="1" dirty="0" smtClean="0"/>
              <a:t>i </a:t>
            </a:r>
            <a:r>
              <a:rPr lang="en-US" dirty="0" smtClean="0"/>
              <a:t>has an associated weight </a:t>
            </a:r>
            <a:r>
              <a:rPr lang="en-US" i="1" dirty="0" smtClean="0"/>
              <a:t>r</a:t>
            </a:r>
            <a:r>
              <a:rPr lang="en-US" i="1" baseline="30000" dirty="0" smtClean="0"/>
              <a:t>i</a:t>
            </a:r>
            <a:r>
              <a:rPr lang="en-US" i="1" dirty="0" smtClean="0"/>
              <a:t>, </a:t>
            </a:r>
            <a:r>
              <a:rPr lang="en-US" dirty="0" smtClean="0"/>
              <a:t>where</a:t>
            </a:r>
            <a:r>
              <a:rPr lang="en-US" i="1" dirty="0" smtClean="0"/>
              <a:t> r </a:t>
            </a:r>
            <a:r>
              <a:rPr lang="en-US" dirty="0" smtClean="0"/>
              <a:t>is the </a:t>
            </a:r>
            <a:r>
              <a:rPr lang="en-US" i="1" dirty="0" smtClean="0"/>
              <a:t>radix</a:t>
            </a:r>
            <a:r>
              <a:rPr lang="en-US" dirty="0" smtClean="0"/>
              <a:t>, o</a:t>
            </a:r>
            <a:r>
              <a:rPr lang="en-US" i="1" dirty="0" smtClean="0"/>
              <a:t>r </a:t>
            </a:r>
            <a:r>
              <a:rPr lang="en-US" i="1" dirty="0" smtClean="0"/>
              <a:t>base, </a:t>
            </a:r>
            <a:r>
              <a:rPr lang="en-US" dirty="0" smtClean="0"/>
              <a:t>of </a:t>
            </a:r>
            <a:r>
              <a:rPr lang="en-US" dirty="0" smtClean="0"/>
              <a:t>the number system.</a:t>
            </a:r>
            <a:r>
              <a:rPr lang="en-US" dirty="0" smtClean="0"/>
              <a:t> </a:t>
            </a:r>
          </a:p>
          <a:p>
            <a:r>
              <a:rPr lang="en-US" dirty="0" smtClean="0"/>
              <a:t>The </a:t>
            </a:r>
            <a:r>
              <a:rPr lang="en-US" dirty="0" smtClean="0"/>
              <a:t>general form of a number in such a system with radix </a:t>
            </a:r>
            <a:r>
              <a:rPr lang="en-US" i="1" dirty="0" smtClean="0"/>
              <a:t>r </a:t>
            </a:r>
            <a:r>
              <a:rPr lang="en-US" dirty="0" smtClean="0"/>
              <a:t>is</a:t>
            </a:r>
            <a:endParaRPr lang="en-US" dirty="0" smtClean="0"/>
          </a:p>
          <a:p>
            <a:pPr algn="ctr">
              <a:buNone/>
            </a:pPr>
            <a:r>
              <a:rPr lang="en-US" dirty="0" smtClean="0"/>
              <a:t>( . . . </a:t>
            </a:r>
            <a:r>
              <a:rPr lang="en-US" i="1" dirty="0" smtClean="0"/>
              <a:t>a</a:t>
            </a:r>
            <a:r>
              <a:rPr lang="en-US" i="1" baseline="-25000" dirty="0" smtClean="0"/>
              <a:t>3</a:t>
            </a:r>
            <a:r>
              <a:rPr lang="en-US" i="1" dirty="0" smtClean="0"/>
              <a:t>a</a:t>
            </a:r>
            <a:r>
              <a:rPr lang="en-US" i="1" baseline="-25000" dirty="0" smtClean="0"/>
              <a:t>2</a:t>
            </a:r>
            <a:r>
              <a:rPr lang="en-US" i="1" dirty="0" smtClean="0"/>
              <a:t>a</a:t>
            </a:r>
            <a:r>
              <a:rPr lang="en-US" i="1" baseline="-25000" dirty="0" smtClean="0"/>
              <a:t>1</a:t>
            </a:r>
            <a:r>
              <a:rPr lang="en-US" i="1" dirty="0" smtClean="0"/>
              <a:t>a</a:t>
            </a:r>
            <a:r>
              <a:rPr lang="en-US" i="1" baseline="-25000" dirty="0" smtClean="0"/>
              <a:t>0</a:t>
            </a:r>
            <a:r>
              <a:rPr lang="en-US" i="1" dirty="0" smtClean="0"/>
              <a:t>.a</a:t>
            </a:r>
            <a:r>
              <a:rPr lang="en-US" i="1" baseline="-25000" dirty="0" smtClean="0"/>
              <a:t>-1</a:t>
            </a:r>
            <a:r>
              <a:rPr lang="en-US" i="1" dirty="0" smtClean="0"/>
              <a:t>a</a:t>
            </a:r>
            <a:r>
              <a:rPr lang="en-US" i="1" baseline="-25000" dirty="0" smtClean="0"/>
              <a:t>-2</a:t>
            </a:r>
            <a:r>
              <a:rPr lang="en-US" i="1" dirty="0" smtClean="0"/>
              <a:t>a</a:t>
            </a:r>
            <a:r>
              <a:rPr lang="en-US" i="1" baseline="-25000" dirty="0" smtClean="0"/>
              <a:t>-3 </a:t>
            </a:r>
            <a:r>
              <a:rPr lang="en-US" i="1" dirty="0" smtClean="0"/>
              <a:t>. . . )</a:t>
            </a:r>
            <a:r>
              <a:rPr lang="en-US" i="1" baseline="-25000" dirty="0" smtClean="0"/>
              <a:t>r</a:t>
            </a:r>
          </a:p>
          <a:p>
            <a:pPr>
              <a:buNone/>
            </a:pPr>
            <a:r>
              <a:rPr lang="en-US" dirty="0" smtClean="0"/>
              <a:t>where the value of any digit </a:t>
            </a:r>
            <a:r>
              <a:rPr lang="en-US" i="1" dirty="0" smtClean="0"/>
              <a:t>a</a:t>
            </a:r>
            <a:r>
              <a:rPr lang="en-US" i="1" baseline="-25000" dirty="0" smtClean="0"/>
              <a:t>i</a:t>
            </a:r>
            <a:r>
              <a:rPr lang="en-US" i="1" dirty="0" smtClean="0"/>
              <a:t> </a:t>
            </a:r>
            <a:r>
              <a:rPr lang="en-US" i="1" dirty="0" smtClean="0"/>
              <a:t>is </a:t>
            </a:r>
            <a:r>
              <a:rPr lang="en-US" i="1" dirty="0" smtClean="0"/>
              <a:t>an </a:t>
            </a:r>
            <a:r>
              <a:rPr lang="en-US" i="1" dirty="0" smtClean="0"/>
              <a:t>integer </a:t>
            </a:r>
            <a:r>
              <a:rPr lang="en-US" i="1" dirty="0" smtClean="0"/>
              <a:t>in the range</a:t>
            </a:r>
            <a:r>
              <a:rPr lang="en-US" i="1" dirty="0" smtClean="0"/>
              <a:t>               0 </a:t>
            </a:r>
            <a:r>
              <a:rPr lang="en-US" i="1" u="sng" dirty="0" smtClean="0"/>
              <a:t>&lt;</a:t>
            </a:r>
            <a:r>
              <a:rPr lang="en-US" i="1" dirty="0" smtClean="0"/>
              <a:t> </a:t>
            </a:r>
            <a:r>
              <a:rPr lang="en-US" i="1" dirty="0" smtClean="0"/>
              <a:t>a</a:t>
            </a:r>
            <a:r>
              <a:rPr lang="en-US" i="1" baseline="-25000" dirty="0" smtClean="0"/>
              <a:t>i</a:t>
            </a:r>
            <a:r>
              <a:rPr lang="en-US" i="1" dirty="0" smtClean="0"/>
              <a:t> &lt; </a:t>
            </a:r>
            <a:r>
              <a:rPr lang="en-US" i="1" dirty="0" smtClean="0"/>
              <a:t>r. </a:t>
            </a:r>
            <a:r>
              <a:rPr lang="en-US" dirty="0" smtClean="0"/>
              <a:t>The dot </a:t>
            </a:r>
            <a:r>
              <a:rPr lang="en-US" dirty="0" smtClean="0"/>
              <a:t>between </a:t>
            </a:r>
            <a:r>
              <a:rPr lang="en-US" i="1" dirty="0" smtClean="0"/>
              <a:t>a</a:t>
            </a:r>
            <a:r>
              <a:rPr lang="en-US" i="1" baseline="-25000" dirty="0" smtClean="0"/>
              <a:t>0</a:t>
            </a:r>
            <a:r>
              <a:rPr lang="en-US" i="1" dirty="0" smtClean="0"/>
              <a:t> </a:t>
            </a:r>
            <a:r>
              <a:rPr lang="en-US" i="1" dirty="0" smtClean="0"/>
              <a:t>and a</a:t>
            </a:r>
            <a:r>
              <a:rPr lang="en-US" i="1" baseline="-25000" dirty="0" smtClean="0"/>
              <a:t>-1 </a:t>
            </a:r>
            <a:r>
              <a:rPr lang="en-US" dirty="0" smtClean="0"/>
              <a:t>is called the </a:t>
            </a:r>
            <a:r>
              <a:rPr lang="en-US" b="1" i="1" dirty="0" smtClean="0"/>
              <a:t>radix point.</a:t>
            </a:r>
            <a:endParaRPr lang="en-US" dirty="0"/>
          </a:p>
        </p:txBody>
      </p:sp>
    </p:spTree>
  </p:cSld>
  <p:clrMapOvr>
    <a:masterClrMapping/>
  </p:clrMapOvr>
  <p:transition spd="med">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8686800" cy="1116106"/>
          </a:xfrm>
        </p:spPr>
        <p:txBody>
          <a:bodyPr/>
          <a:lstStyle/>
          <a:p>
            <a:pPr algn="ctr"/>
            <a:r>
              <a:rPr lang="en-US" dirty="0" smtClean="0">
                <a:effectLst>
                  <a:outerShdw blurRad="38100" dist="38100" dir="2700000" algn="tl">
                    <a:srgbClr val="000000">
                      <a:alpha val="43137"/>
                    </a:srgbClr>
                  </a:outerShdw>
                </a:effectLst>
              </a:rPr>
              <a:t>Positional Interpretation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 Number in Base 7</a:t>
            </a:r>
            <a:endParaRPr lang="en-US"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1000" y="3124200"/>
            <a:ext cx="8373880" cy="2132805"/>
          </a:xfrm>
          <a:prstGeom prst="rect">
            <a:avLst/>
          </a:prstGeom>
        </p:spPr>
      </p:pic>
      <p:sp>
        <p:nvSpPr>
          <p:cNvPr id="6" name="Rectangle 5"/>
          <p:cNvSpPr/>
          <p:nvPr/>
        </p:nvSpPr>
        <p:spPr>
          <a:xfrm>
            <a:off x="381000" y="5486400"/>
            <a:ext cx="8382000" cy="369332"/>
          </a:xfrm>
          <a:prstGeom prst="rect">
            <a:avLst/>
          </a:prstGeom>
        </p:spPr>
        <p:txBody>
          <a:bodyPr wrap="square">
            <a:spAutoFit/>
          </a:bodyPr>
          <a:lstStyle/>
          <a:p>
            <a:pPr algn="ctr"/>
            <a:r>
              <a:rPr lang="en-US" sz="1800" dirty="0" smtClean="0">
                <a:latin typeface="+mn-lt"/>
              </a:rPr>
              <a:t>Table 9.2  Positional Interpretation of a Number in Base 7 </a:t>
            </a:r>
            <a:endParaRPr lang="en-US" sz="1800" dirty="0">
              <a:latin typeface="+mn-lt"/>
            </a:endParaRPr>
          </a:p>
        </p:txBody>
      </p:sp>
    </p:spTree>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The Binary System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600200"/>
            <a:ext cx="7556313" cy="4953000"/>
          </a:xfrm>
        </p:spPr>
        <p:txBody>
          <a:bodyPr>
            <a:normAutofit fontScale="70000" lnSpcReduction="20000"/>
          </a:bodyPr>
          <a:lstStyle/>
          <a:p>
            <a:r>
              <a:rPr lang="en-US" dirty="0" smtClean="0">
                <a:solidFill>
                  <a:schemeClr val="tx2"/>
                </a:solidFill>
              </a:rPr>
              <a:t>Only two </a:t>
            </a:r>
            <a:r>
              <a:rPr lang="en-US" dirty="0" smtClean="0">
                <a:solidFill>
                  <a:schemeClr val="tx2"/>
                </a:solidFill>
              </a:rPr>
              <a:t>digits, 1 and </a:t>
            </a:r>
            <a:r>
              <a:rPr lang="en-US" dirty="0" smtClean="0">
                <a:solidFill>
                  <a:schemeClr val="tx2"/>
                </a:solidFill>
              </a:rPr>
              <a:t>0 </a:t>
            </a:r>
          </a:p>
          <a:p>
            <a:r>
              <a:rPr lang="en-US" dirty="0" smtClean="0">
                <a:solidFill>
                  <a:schemeClr val="tx2"/>
                </a:solidFill>
              </a:rPr>
              <a:t>R</a:t>
            </a:r>
            <a:r>
              <a:rPr lang="en-US" dirty="0" smtClean="0">
                <a:solidFill>
                  <a:schemeClr val="tx2"/>
                </a:solidFill>
              </a:rPr>
              <a:t>epresented </a:t>
            </a:r>
            <a:r>
              <a:rPr lang="en-US" dirty="0" smtClean="0">
                <a:solidFill>
                  <a:schemeClr val="tx2"/>
                </a:solidFill>
              </a:rPr>
              <a:t>to the base </a:t>
            </a:r>
            <a:r>
              <a:rPr lang="en-US" dirty="0" smtClean="0">
                <a:solidFill>
                  <a:schemeClr val="tx2"/>
                </a:solidFill>
              </a:rPr>
              <a:t>2</a:t>
            </a:r>
          </a:p>
          <a:p>
            <a:r>
              <a:rPr lang="en-US" dirty="0" smtClean="0">
                <a:solidFill>
                  <a:schemeClr val="tx2"/>
                </a:solidFill>
              </a:rPr>
              <a:t>The </a:t>
            </a:r>
            <a:r>
              <a:rPr lang="en-US" dirty="0" smtClean="0">
                <a:solidFill>
                  <a:schemeClr val="tx2"/>
                </a:solidFill>
              </a:rPr>
              <a:t>digits 1 and 0 in binary notation have </a:t>
            </a:r>
            <a:r>
              <a:rPr lang="en-US" dirty="0" smtClean="0">
                <a:solidFill>
                  <a:schemeClr val="tx2"/>
                </a:solidFill>
              </a:rPr>
              <a:t>the same </a:t>
            </a:r>
            <a:r>
              <a:rPr lang="en-US" dirty="0" smtClean="0">
                <a:solidFill>
                  <a:schemeClr val="tx2"/>
                </a:solidFill>
              </a:rPr>
              <a:t>meaning as in decimal notation:</a:t>
            </a:r>
          </a:p>
          <a:p>
            <a:pPr algn="ctr">
              <a:buNone/>
            </a:pPr>
            <a:r>
              <a:rPr lang="en-US" dirty="0" smtClean="0">
                <a:solidFill>
                  <a:schemeClr val="tx2"/>
                </a:solidFill>
              </a:rPr>
              <a:t>0</a:t>
            </a:r>
            <a:r>
              <a:rPr lang="en-US" baseline="-25000" dirty="0" smtClean="0">
                <a:solidFill>
                  <a:schemeClr val="tx2"/>
                </a:solidFill>
              </a:rPr>
              <a:t>2</a:t>
            </a:r>
            <a:r>
              <a:rPr lang="en-US" dirty="0" smtClean="0">
                <a:solidFill>
                  <a:schemeClr val="tx2"/>
                </a:solidFill>
              </a:rPr>
              <a:t> = 0</a:t>
            </a:r>
            <a:r>
              <a:rPr lang="en-US" baseline="-25000" dirty="0" smtClean="0">
                <a:solidFill>
                  <a:schemeClr val="tx2"/>
                </a:solidFill>
              </a:rPr>
              <a:t>10</a:t>
            </a:r>
          </a:p>
          <a:p>
            <a:pPr algn="ctr">
              <a:buNone/>
            </a:pPr>
            <a:r>
              <a:rPr lang="en-US" dirty="0" smtClean="0">
                <a:solidFill>
                  <a:schemeClr val="tx2"/>
                </a:solidFill>
              </a:rPr>
              <a:t>1</a:t>
            </a:r>
            <a:r>
              <a:rPr lang="en-US" baseline="-25000" dirty="0" smtClean="0">
                <a:solidFill>
                  <a:schemeClr val="tx2"/>
                </a:solidFill>
              </a:rPr>
              <a:t>2</a:t>
            </a:r>
            <a:r>
              <a:rPr lang="en-US" dirty="0" smtClean="0">
                <a:solidFill>
                  <a:schemeClr val="tx2"/>
                </a:solidFill>
              </a:rPr>
              <a:t> = 1</a:t>
            </a:r>
            <a:r>
              <a:rPr lang="en-US" baseline="-25000" dirty="0" smtClean="0">
                <a:solidFill>
                  <a:schemeClr val="tx2"/>
                </a:solidFill>
              </a:rPr>
              <a:t>10</a:t>
            </a:r>
          </a:p>
          <a:p>
            <a:r>
              <a:rPr lang="en-US" dirty="0" smtClean="0">
                <a:solidFill>
                  <a:schemeClr val="tx2"/>
                </a:solidFill>
              </a:rPr>
              <a:t>To represent larger </a:t>
            </a:r>
            <a:r>
              <a:rPr lang="en-US" dirty="0" smtClean="0">
                <a:solidFill>
                  <a:schemeClr val="tx2"/>
                </a:solidFill>
              </a:rPr>
              <a:t>numbers</a:t>
            </a:r>
            <a:r>
              <a:rPr lang="en-US" dirty="0" smtClean="0">
                <a:solidFill>
                  <a:schemeClr val="tx2"/>
                </a:solidFill>
              </a:rPr>
              <a:t> </a:t>
            </a:r>
            <a:r>
              <a:rPr lang="en-US" dirty="0" smtClean="0">
                <a:solidFill>
                  <a:schemeClr val="tx2"/>
                </a:solidFill>
              </a:rPr>
              <a:t>each </a:t>
            </a:r>
            <a:r>
              <a:rPr lang="en-US" dirty="0" smtClean="0">
                <a:solidFill>
                  <a:schemeClr val="tx2"/>
                </a:solidFill>
              </a:rPr>
              <a:t>digit in a binary </a:t>
            </a:r>
            <a:r>
              <a:rPr lang="en-US" dirty="0" smtClean="0">
                <a:solidFill>
                  <a:schemeClr val="tx2"/>
                </a:solidFill>
              </a:rPr>
              <a:t>number has </a:t>
            </a:r>
            <a:r>
              <a:rPr lang="en-US" dirty="0" smtClean="0">
                <a:solidFill>
                  <a:schemeClr val="tx2"/>
                </a:solidFill>
              </a:rPr>
              <a:t>a value depending on its position:</a:t>
            </a:r>
          </a:p>
          <a:p>
            <a:pPr algn="ctr">
              <a:buNone/>
            </a:pPr>
            <a:r>
              <a:rPr lang="en-US" dirty="0" smtClean="0">
                <a:solidFill>
                  <a:schemeClr val="tx2"/>
                </a:solidFill>
              </a:rPr>
              <a:t>10</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1</a:t>
            </a:r>
            <a:r>
              <a:rPr lang="en-US" dirty="0" smtClean="0">
                <a:solidFill>
                  <a:schemeClr val="tx2"/>
                </a:solidFill>
              </a:rPr>
              <a:t>) + (0 * 2</a:t>
            </a:r>
            <a:r>
              <a:rPr lang="en-US" baseline="30000" dirty="0" smtClean="0">
                <a:solidFill>
                  <a:schemeClr val="tx2"/>
                </a:solidFill>
              </a:rPr>
              <a:t>0</a:t>
            </a:r>
            <a:r>
              <a:rPr lang="en-US" dirty="0" smtClean="0">
                <a:solidFill>
                  <a:schemeClr val="tx2"/>
                </a:solidFill>
              </a:rPr>
              <a:t>) = 2</a:t>
            </a:r>
            <a:r>
              <a:rPr lang="en-US" baseline="-25000" dirty="0" smtClean="0">
                <a:solidFill>
                  <a:schemeClr val="tx2"/>
                </a:solidFill>
              </a:rPr>
              <a:t>10</a:t>
            </a:r>
          </a:p>
          <a:p>
            <a:pPr algn="ctr">
              <a:buNone/>
            </a:pPr>
            <a:r>
              <a:rPr lang="en-US" dirty="0" smtClean="0">
                <a:solidFill>
                  <a:schemeClr val="tx2"/>
                </a:solidFill>
              </a:rPr>
              <a:t>11</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1</a:t>
            </a:r>
            <a:r>
              <a:rPr lang="en-US" dirty="0" smtClean="0">
                <a:solidFill>
                  <a:schemeClr val="tx2"/>
                </a:solidFill>
              </a:rPr>
              <a:t>) + (1 * 2</a:t>
            </a:r>
            <a:r>
              <a:rPr lang="en-US" baseline="30000" dirty="0" smtClean="0">
                <a:solidFill>
                  <a:schemeClr val="tx2"/>
                </a:solidFill>
              </a:rPr>
              <a:t>0</a:t>
            </a:r>
            <a:r>
              <a:rPr lang="en-US" dirty="0" smtClean="0">
                <a:solidFill>
                  <a:schemeClr val="tx2"/>
                </a:solidFill>
              </a:rPr>
              <a:t>) = 3</a:t>
            </a:r>
            <a:r>
              <a:rPr lang="en-US" baseline="-25000" dirty="0" smtClean="0">
                <a:solidFill>
                  <a:schemeClr val="tx2"/>
                </a:solidFill>
              </a:rPr>
              <a:t>10</a:t>
            </a:r>
          </a:p>
          <a:p>
            <a:pPr algn="ctr">
              <a:buNone/>
            </a:pPr>
            <a:r>
              <a:rPr lang="en-US" dirty="0" smtClean="0">
                <a:solidFill>
                  <a:schemeClr val="tx2"/>
                </a:solidFill>
              </a:rPr>
              <a:t>100</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2</a:t>
            </a:r>
            <a:r>
              <a:rPr lang="en-US" dirty="0" smtClean="0">
                <a:solidFill>
                  <a:schemeClr val="tx2"/>
                </a:solidFill>
              </a:rPr>
              <a:t>) + (0 * 2</a:t>
            </a:r>
            <a:r>
              <a:rPr lang="en-US" baseline="30000" dirty="0" smtClean="0">
                <a:solidFill>
                  <a:schemeClr val="tx2"/>
                </a:solidFill>
              </a:rPr>
              <a:t>1</a:t>
            </a:r>
            <a:r>
              <a:rPr lang="en-US" dirty="0" smtClean="0">
                <a:solidFill>
                  <a:schemeClr val="tx2"/>
                </a:solidFill>
              </a:rPr>
              <a:t>) + (0 * 2</a:t>
            </a:r>
            <a:r>
              <a:rPr lang="en-US" baseline="30000" dirty="0" smtClean="0">
                <a:solidFill>
                  <a:schemeClr val="tx2"/>
                </a:solidFill>
              </a:rPr>
              <a:t>0</a:t>
            </a:r>
            <a:r>
              <a:rPr lang="en-US" dirty="0" smtClean="0">
                <a:solidFill>
                  <a:schemeClr val="tx2"/>
                </a:solidFill>
              </a:rPr>
              <a:t>) = 4</a:t>
            </a:r>
            <a:r>
              <a:rPr lang="en-US" baseline="-25000" dirty="0" smtClean="0">
                <a:solidFill>
                  <a:schemeClr val="tx2"/>
                </a:solidFill>
              </a:rPr>
              <a:t>10</a:t>
            </a:r>
          </a:p>
          <a:p>
            <a:pPr>
              <a:buNone/>
            </a:pPr>
            <a:r>
              <a:rPr lang="en-US" dirty="0" smtClean="0">
                <a:solidFill>
                  <a:schemeClr val="tx2"/>
                </a:solidFill>
              </a:rPr>
              <a:t>and so on</a:t>
            </a:r>
            <a:r>
              <a:rPr lang="en-US" dirty="0" smtClean="0">
                <a:solidFill>
                  <a:schemeClr val="tx2"/>
                </a:solidFill>
              </a:rPr>
              <a:t>.  </a:t>
            </a:r>
            <a:r>
              <a:rPr lang="en-US" dirty="0" smtClean="0">
                <a:solidFill>
                  <a:schemeClr val="tx2"/>
                </a:solidFill>
              </a:rPr>
              <a:t>Again, fractional values are represented with negative powers of </a:t>
            </a:r>
            <a:r>
              <a:rPr lang="en-US" dirty="0" smtClean="0">
                <a:solidFill>
                  <a:schemeClr val="tx2"/>
                </a:solidFill>
              </a:rPr>
              <a:t>the radix</a:t>
            </a:r>
            <a:r>
              <a:rPr lang="en-US" dirty="0" smtClean="0">
                <a:solidFill>
                  <a:schemeClr val="tx2"/>
                </a:solidFill>
              </a:rPr>
              <a:t>:</a:t>
            </a:r>
          </a:p>
          <a:p>
            <a:pPr algn="ctr">
              <a:buNone/>
            </a:pPr>
            <a:r>
              <a:rPr lang="en-US" dirty="0" smtClean="0">
                <a:solidFill>
                  <a:schemeClr val="tx2"/>
                </a:solidFill>
              </a:rPr>
              <a:t>1001.101 = 2</a:t>
            </a:r>
            <a:r>
              <a:rPr lang="en-US" baseline="30000" dirty="0" smtClean="0">
                <a:solidFill>
                  <a:schemeClr val="tx2"/>
                </a:solidFill>
              </a:rPr>
              <a:t>3</a:t>
            </a:r>
            <a:r>
              <a:rPr lang="en-US" dirty="0" smtClean="0">
                <a:solidFill>
                  <a:schemeClr val="tx2"/>
                </a:solidFill>
              </a:rPr>
              <a:t> + 2</a:t>
            </a:r>
            <a:r>
              <a:rPr lang="en-US" baseline="30000" dirty="0" smtClean="0">
                <a:solidFill>
                  <a:schemeClr val="tx2"/>
                </a:solidFill>
              </a:rPr>
              <a:t>0 </a:t>
            </a:r>
            <a:r>
              <a:rPr lang="en-US" dirty="0" smtClean="0">
                <a:solidFill>
                  <a:schemeClr val="tx2"/>
                </a:solidFill>
              </a:rPr>
              <a:t>+ 2</a:t>
            </a:r>
            <a:r>
              <a:rPr lang="en-US" baseline="30000" dirty="0" smtClean="0">
                <a:solidFill>
                  <a:schemeClr val="tx2"/>
                </a:solidFill>
              </a:rPr>
              <a:t>-1</a:t>
            </a:r>
            <a:r>
              <a:rPr lang="en-US" dirty="0" smtClean="0">
                <a:solidFill>
                  <a:schemeClr val="tx2"/>
                </a:solidFill>
              </a:rPr>
              <a:t> + 2</a:t>
            </a:r>
            <a:r>
              <a:rPr lang="en-US" baseline="30000" dirty="0" smtClean="0">
                <a:solidFill>
                  <a:schemeClr val="tx2"/>
                </a:solidFill>
              </a:rPr>
              <a:t>-3</a:t>
            </a:r>
            <a:r>
              <a:rPr lang="en-US" dirty="0" smtClean="0">
                <a:solidFill>
                  <a:schemeClr val="tx2"/>
                </a:solidFill>
              </a:rPr>
              <a:t> = 9.625</a:t>
            </a:r>
            <a:r>
              <a:rPr lang="en-US" baseline="-25000" dirty="0" smtClean="0">
                <a:solidFill>
                  <a:schemeClr val="tx2"/>
                </a:solidFill>
              </a:rPr>
              <a:t>10</a:t>
            </a:r>
            <a:endParaRPr lang="en-US" baseline="-25000" dirty="0">
              <a:solidFill>
                <a:schemeClr val="tx2"/>
              </a:solidFill>
            </a:endParaRPr>
          </a:p>
        </p:txBody>
      </p:sp>
    </p:spTree>
  </p:cSld>
  <p:clrMapOvr>
    <a:masterClrMapping/>
  </p:clrMapOvr>
  <p:transition spd="med">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5105400"/>
            <a:ext cx="4038600" cy="1143000"/>
          </a:xfrm>
        </p:spPr>
        <p:txBody>
          <a:bodyPr>
            <a:noAutofit/>
          </a:bodyPr>
          <a:lstStyle/>
          <a:p>
            <a:r>
              <a:rPr lang="en-US" sz="3200" dirty="0" smtClean="0">
                <a:effectLst>
                  <a:outerShdw blurRad="38100" dist="38100" dir="2700000" algn="tl">
                    <a:srgbClr val="000000">
                      <a:alpha val="43137"/>
                    </a:srgbClr>
                  </a:outerShdw>
                </a:effectLst>
              </a:rPr>
              <a:t>Converting Between Binary and Decimal</a:t>
            </a:r>
            <a:endParaRPr lang="en-US" sz="3200" dirty="0">
              <a:effectLst>
                <a:outerShdw blurRad="38100" dist="38100" dir="2700000" algn="tl">
                  <a:srgbClr val="000000">
                    <a:alpha val="43137"/>
                  </a:srgbClr>
                </a:outerShdw>
              </a:effectLst>
            </a:endParaRPr>
          </a:p>
        </p:txBody>
      </p:sp>
      <p:sp>
        <p:nvSpPr>
          <p:cNvPr id="4" name="Text Placeholder 3"/>
          <p:cNvSpPr>
            <a:spLocks noGrp="1"/>
          </p:cNvSpPr>
          <p:nvPr>
            <p:ph type="body" sz="half" idx="2"/>
          </p:nvPr>
        </p:nvSpPr>
        <p:spPr>
          <a:xfrm>
            <a:off x="857250" y="533400"/>
            <a:ext cx="3086100" cy="3581400"/>
          </a:xfrm>
        </p:spPr>
        <p:txBody>
          <a:bodyPr/>
          <a:lstStyle/>
          <a:p>
            <a:r>
              <a:rPr lang="en-US" sz="2400" dirty="0" smtClean="0"/>
              <a:t>Binary notation to decimal notation:</a:t>
            </a:r>
          </a:p>
          <a:p>
            <a:pPr lvl="1"/>
            <a:r>
              <a:rPr lang="en-US" sz="1600" dirty="0" smtClean="0">
                <a:solidFill>
                  <a:schemeClr val="bg2"/>
                </a:solidFill>
              </a:rPr>
              <a:t>Multiply each binary digit by the appropriate power of 2 and add the results</a:t>
            </a:r>
          </a:p>
          <a:p>
            <a:r>
              <a:rPr lang="en-US" sz="2400" dirty="0" smtClean="0"/>
              <a:t>Decimal notation to binary notation:</a:t>
            </a:r>
          </a:p>
          <a:p>
            <a:pPr lvl="1"/>
            <a:r>
              <a:rPr lang="en-US" sz="1600" dirty="0" smtClean="0">
                <a:solidFill>
                  <a:schemeClr val="bg2"/>
                </a:solidFill>
              </a:rPr>
              <a:t>Integer and fractional parts are handled separately</a:t>
            </a:r>
          </a:p>
          <a:p>
            <a:endParaRPr lang="en-US" dirty="0"/>
          </a:p>
        </p:txBody>
      </p:sp>
      <p:pic>
        <p:nvPicPr>
          <p:cNvPr id="9" name="Picture Placeholder 8"/>
          <p:cNvPicPr>
            <a:picLocks noGrp="1" noChangeAspect="1"/>
          </p:cNvPicPr>
          <p:nvPr>
            <p:ph type="pic" sz="quarter" idx="12"/>
          </p:nvPr>
        </p:nvPicPr>
        <p:blipFill>
          <a:blip r:embed="rId3"/>
          <a:srcRect t="-24306" b="-24306"/>
          <a:stretch>
            <a:fillRect/>
          </a:stretch>
        </p:blipFill>
        <p:spPr>
          <a:xfrm>
            <a:off x="6781800" y="228600"/>
            <a:ext cx="2057400" cy="2039112"/>
          </a:xfrm>
          <a:effectLst>
            <a:softEdge rad="101600"/>
          </a:effectLst>
        </p:spPr>
      </p:pic>
      <p:pic>
        <p:nvPicPr>
          <p:cNvPr id="10" name="Picture 9"/>
          <p:cNvPicPr>
            <a:picLocks noChangeAspect="1"/>
          </p:cNvPicPr>
          <p:nvPr/>
        </p:nvPicPr>
        <p:blipFill>
          <a:blip r:embed="rId4">
            <a:alphaModFix amt="48000"/>
          </a:blip>
          <a:stretch>
            <a:fillRect/>
          </a:stretch>
        </p:blipFill>
        <p:spPr>
          <a:xfrm>
            <a:off x="4724400" y="2590800"/>
            <a:ext cx="1828800" cy="1678559"/>
          </a:xfrm>
          <a:prstGeom prst="rect">
            <a:avLst/>
          </a:prstGeom>
          <a:effectLst>
            <a:softEdge rad="12700"/>
          </a:effectLst>
        </p:spPr>
      </p:pic>
    </p:spTree>
  </p:cSld>
  <p:clrMapOvr>
    <a:masterClrMapping/>
  </p:clrMapOvr>
  <p:transition spd="med">
    <p:pull dir="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1013FB2-446D-4BA3-B1A4-7771303BC836}"/>
</file>

<file path=customXml/itemProps2.xml><?xml version="1.0" encoding="utf-8"?>
<ds:datastoreItem xmlns:ds="http://schemas.openxmlformats.org/officeDocument/2006/customXml" ds:itemID="{DBFD6588-9CFE-4E1F-B289-68CBCA4B1217}"/>
</file>

<file path=customXml/itemProps3.xml><?xml version="1.0" encoding="utf-8"?>
<ds:datastoreItem xmlns:ds="http://schemas.openxmlformats.org/officeDocument/2006/customXml" ds:itemID="{BCD00E16-7F7B-4DF3-80E1-BFD562938135}"/>
</file>

<file path=docProps/app.xml><?xml version="1.0" encoding="utf-8"?>
<Properties xmlns="http://schemas.openxmlformats.org/officeDocument/2006/extended-properties" xmlns:vt="http://schemas.openxmlformats.org/officeDocument/2006/docPropsVTypes">
  <Template>Advantage.thmx</Template>
  <TotalTime>6243</TotalTime>
  <Words>3859</Words>
  <Application>Microsoft Macintosh PowerPoint</Application>
  <PresentationFormat>On-screen Show (4:3)</PresentationFormat>
  <Paragraphs>307</Paragraphs>
  <Slides>19</Slides>
  <Notes>19</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Advantage</vt:lpstr>
      <vt:lpstr>William Stallings  Computer Organization  and Architecture 9th Edition</vt:lpstr>
      <vt:lpstr>Chapter 9</vt:lpstr>
      <vt:lpstr>The Decimal System</vt:lpstr>
      <vt:lpstr>Decimal Fractions</vt:lpstr>
      <vt:lpstr>Positional Interpretation of a Decimal Number</vt:lpstr>
      <vt:lpstr>Positional Number Systems</vt:lpstr>
      <vt:lpstr>Positional Interpretation of  a Number in Base 7</vt:lpstr>
      <vt:lpstr>The Binary System</vt:lpstr>
      <vt:lpstr>Converting Between Binary and Decimal</vt:lpstr>
      <vt:lpstr>Slide 10</vt:lpstr>
      <vt:lpstr>Slide 11</vt:lpstr>
      <vt:lpstr>Figure 9.1</vt:lpstr>
      <vt:lpstr>For the fractional part, recall that in binary notation, a number with a value between 0 and 1 is represented by                              0.b-1b-2b-3 . . .     bi = 0 or 1  and has the value                 (b-1 * 2-1) + (b-2 * 2-2) + (b-3 * 2-3) . . .  This can be rewritten as                 2-1 * (b-1 + 2-1 * (b-2 + 2-1 * (b-3 + . . . ) . . . ))  Suppose we want to convert the number                    F (0 &lt; F &lt; 1) from decimal to binary notation. We                    know that F can be expressed in the form         F = 2-1 * (b-1 + 2-1 * (b-2 + 2-1 * (b-3 + . . . ) . . . ))  If we multiply F by 2, we obtain,            2 * F = b-1 + 2-1 * (b-2 + 2-1 * (b-3 + . . . ) . . . )</vt:lpstr>
      <vt:lpstr>From this equation, we see that the integer part of (2 * F), which must be either 0 or 1 because               0 &lt; F &lt; 1, is simply b-1. So we can say (2 * F) = b-1 + F1, where 0 &lt; F1 &lt; 1 and where  F1 = 2-1 * (b-2 + 2-1 * (b-3 + 2-1 * (b-4 + . . . ) . . . ))  To find b−2, we repeat the process.  At each step, the fractional part of the number from the previous step is multiplied by 2. The digit to the left of the decimal point in the product will be 0 or 1 and contributes to the binary representation, starting with the most significant digit. The fractional part of the product is used as the multiplicand in the next step.   Figure 9.2 shows two examples.  </vt:lpstr>
      <vt:lpstr>Figure 9.2</vt:lpstr>
      <vt:lpstr>Hexadecimal Notation</vt:lpstr>
      <vt:lpstr>Table 9.3</vt:lpstr>
      <vt:lpstr>Hexadecimal Notation</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External Memory</dc:title>
  <dc:creator>Adrian J Pullin</dc:creator>
  <cp:lastModifiedBy>Kevin McLaughlin</cp:lastModifiedBy>
  <cp:revision>133</cp:revision>
  <dcterms:created xsi:type="dcterms:W3CDTF">2012-07-02T17:43:03Z</dcterms:created>
  <dcterms:modified xsi:type="dcterms:W3CDTF">2012-07-03T02:41:27Z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0x010100544CC4F74CD8DD4DB16C9ACEC42927A1</vt:lpwstr>
  </property>
</Properties>
</file>