
<file path=[Content_Types].xml><?xml version="1.0" encoding="utf-8"?>
<Types xmlns="http://schemas.openxmlformats.org/package/2006/content-types">
  <Default Extension="bin" ContentType="application/vnd.openxmlformats-officedocument.presentationml.printerSettings"/>
  <Default Extension="png" ContentType="image/png"/>
  <Default Extension="pdf" ContentType="application/pdf"/>
  <Default Extension="jpeg" ContentType="image/jpeg"/>
  <Default Extension="rels" ContentType="application/vnd.openxmlformats-package.relationships+xml"/>
  <Default Extension="wmf" ContentType="image/x-wmf"/>
  <Default Extension="xml" ContentType="application/xml"/>
  <Default Extension="gif" ContentType="image/gif"/>
  <Override PartName="/ppt/diagrams/data1.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50.xml" ContentType="application/vnd.openxmlformats-officedocument.presentationml.slide+xml"/>
  <Override PartName="/ppt/slides/slide48.xml" ContentType="application/vnd.openxmlformats-officedocument.presentationml.slide+xml"/>
  <Override PartName="/ppt/slides/slide19.xml" ContentType="application/vnd.openxmlformats-officedocument.presentationml.slide+xml"/>
  <Override PartName="/ppt/slides/slide33.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4.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3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43.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51.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47.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2.xml" ContentType="application/vnd.openxmlformats-officedocument.presentationml.slide+xml"/>
  <Override PartName="/ppt/slides/slide2.xml" ContentType="application/vnd.openxmlformats-officedocument.presentationml.slide+xml"/>
  <Override PartName="/ppt/slides/slide44.xml" ContentType="application/vnd.openxmlformats-officedocument.presentationml.slide+xml"/>
  <Override PartName="/ppt/slides/slide7.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46.xml" ContentType="application/vnd.openxmlformats-officedocument.presentationml.slide+xml"/>
  <Override PartName="/ppt/slides/slide10.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slideMasters/slideMaster1.xml" ContentType="application/vnd.openxmlformats-officedocument.presentationml.slideMaster+xml"/>
  <Override PartName="/ppt/notesSlides/notesSlide49.xml" ContentType="application/vnd.openxmlformats-officedocument.presentationml.notesSlide+xml"/>
  <Override PartName="/ppt/notesSlides/notesSlide45.xml" ContentType="application/vnd.openxmlformats-officedocument.presentationml.notesSlide+xml"/>
  <Override PartName="/ppt/notesSlides/notesSlide48.xml" ContentType="application/vnd.openxmlformats-officedocument.presentationml.notesSlide+xml"/>
  <Override PartName="/ppt/notesSlides/notesSlide29.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35.xml" ContentType="application/vnd.openxmlformats-officedocument.presentationml.notesSlide+xml"/>
  <Override PartName="/ppt/notesSlides/notesSlide24.xml" ContentType="application/vnd.openxmlformats-officedocument.presentationml.notesSlide+xml"/>
  <Override PartName="/ppt/notesSlides/notesSlide16.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25.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34.xml" ContentType="application/vnd.openxmlformats-officedocument.presentationml.notesSlide+xml"/>
  <Override PartName="/ppt/notesSlides/notesSlide15.xml" ContentType="application/vnd.openxmlformats-officedocument.presentationml.notesSlide+xml"/>
  <Override PartName="/ppt/notesSlides/notesSlide22.xml" ContentType="application/vnd.openxmlformats-officedocument.presentationml.notesSlide+xml"/>
  <Override PartName="/ppt/notesSlides/notesSlide9.xml" ContentType="application/vnd.openxmlformats-officedocument.presentationml.notesSlide+xml"/>
  <Override PartName="/ppt/notesSlides/notesSlide31.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notesSlides/notesSlide27.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39.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43.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44.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slideLayouts/slideLayout20.xml" ContentType="application/vnd.openxmlformats-officedocument.presentationml.slideLayout+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10.xml" ContentType="application/vnd.openxmlformats-officedocument.presentationml.notesSlide+xml"/>
  <Override PartName="/ppt/diagrams/quickStyle2.xml" ContentType="application/vnd.openxmlformats-officedocument.drawingml.diagramStyle+xml"/>
  <Override PartName="/ppt/diagrams/colors2.xml" ContentType="application/vnd.openxmlformats-officedocument.drawingml.diagramColors+xml"/>
  <Override PartName="/ppt/diagrams/layout2.xml" ContentType="application/vnd.openxmlformats-officedocument.drawingml.diagramLayout+xml"/>
  <Override PartName="/ppt/theme/theme1.xml" ContentType="application/vnd.openxmlformats-officedocument.theme+xml"/>
  <Override PartName="/ppt/diagrams/quickStyle1.xml" ContentType="application/vnd.openxmlformats-officedocument.drawingml.diagramStyle+xml"/>
  <Override PartName="/ppt/theme/theme3.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colors3.xml" ContentType="application/vnd.openxmlformats-officedocument.drawingml.diagramColors+xml"/>
  <Override PartName="/ppt/diagrams/layout3.xml" ContentType="application/vnd.openxmlformats-officedocument.drawingml.diagramLayout+xml"/>
  <Override PartName="/ppt/diagrams/quickStyle3.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quickStyle4.xml" ContentType="application/vnd.openxmlformats-officedocument.drawingml.diagramStyle+xml"/>
  <Override PartName="/ppt/diagrams/layout4.xml" ContentType="application/vnd.openxmlformats-officedocument.drawingml.diagramLayou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69" r:id="rId1"/>
  </p:sldMasterIdLst>
  <p:notesMasterIdLst>
    <p:notesMasterId r:id="rId53"/>
  </p:notesMasterIdLst>
  <p:handoutMasterIdLst>
    <p:handoutMasterId r:id="rId54"/>
  </p:handoutMasterIdLst>
  <p:sldIdLst>
    <p:sldId id="343" r:id="rId2"/>
    <p:sldId id="344" r:id="rId3"/>
    <p:sldId id="257" r:id="rId4"/>
    <p:sldId id="258" r:id="rId5"/>
    <p:sldId id="267" r:id="rId6"/>
    <p:sldId id="271" r:id="rId7"/>
    <p:sldId id="340" r:id="rId8"/>
    <p:sldId id="273" r:id="rId9"/>
    <p:sldId id="297" r:id="rId10"/>
    <p:sldId id="276" r:id="rId11"/>
    <p:sldId id="277" r:id="rId12"/>
    <p:sldId id="282" r:id="rId13"/>
    <p:sldId id="346" r:id="rId14"/>
    <p:sldId id="347" r:id="rId15"/>
    <p:sldId id="288" r:id="rId16"/>
    <p:sldId id="289" r:id="rId17"/>
    <p:sldId id="290" r:id="rId18"/>
    <p:sldId id="291" r:id="rId19"/>
    <p:sldId id="348" r:id="rId20"/>
    <p:sldId id="349" r:id="rId21"/>
    <p:sldId id="292" r:id="rId22"/>
    <p:sldId id="323" r:id="rId23"/>
    <p:sldId id="325" r:id="rId24"/>
    <p:sldId id="326" r:id="rId25"/>
    <p:sldId id="327" r:id="rId26"/>
    <p:sldId id="333" r:id="rId27"/>
    <p:sldId id="338" r:id="rId28"/>
    <p:sldId id="339" r:id="rId29"/>
    <p:sldId id="293" r:id="rId30"/>
    <p:sldId id="296" r:id="rId31"/>
    <p:sldId id="350" r:id="rId32"/>
    <p:sldId id="307" r:id="rId33"/>
    <p:sldId id="308" r:id="rId34"/>
    <p:sldId id="299" r:id="rId35"/>
    <p:sldId id="342" r:id="rId36"/>
    <p:sldId id="310" r:id="rId37"/>
    <p:sldId id="311" r:id="rId38"/>
    <p:sldId id="312" r:id="rId39"/>
    <p:sldId id="300" r:id="rId40"/>
    <p:sldId id="316" r:id="rId41"/>
    <p:sldId id="317" r:id="rId42"/>
    <p:sldId id="301" r:id="rId43"/>
    <p:sldId id="351" r:id="rId44"/>
    <p:sldId id="318" r:id="rId45"/>
    <p:sldId id="319" r:id="rId46"/>
    <p:sldId id="303" r:id="rId47"/>
    <p:sldId id="304" r:id="rId48"/>
    <p:sldId id="352" r:id="rId49"/>
    <p:sldId id="353" r:id="rId50"/>
    <p:sldId id="354" r:id="rId51"/>
    <p:sldId id="345" r:id="rId5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4969" autoAdjust="0"/>
    <p:restoredTop sz="90929"/>
  </p:normalViewPr>
  <p:slideViewPr>
    <p:cSldViewPr>
      <p:cViewPr varScale="1">
        <p:scale>
          <a:sx n="129" d="100"/>
          <a:sy n="129" d="100"/>
        </p:scale>
        <p:origin x="-1904" y="-11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24"/>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26" Type="http://schemas.openxmlformats.org/officeDocument/2006/relationships/slide" Target="slides/slide25.xml"/><Relationship Id="rId50" Type="http://schemas.openxmlformats.org/officeDocument/2006/relationships/slide" Target="slides/slide49.xml"/><Relationship Id="rId55" Type="http://schemas.openxmlformats.org/officeDocument/2006/relationships/printerSettings" Target="printerSettings/printerSettings1.bin"/><Relationship Id="rId42" Type="http://schemas.openxmlformats.org/officeDocument/2006/relationships/slide" Target="slides/slide41.xml"/><Relationship Id="rId47" Type="http://schemas.openxmlformats.org/officeDocument/2006/relationships/slide" Target="slides/slide46.xml"/><Relationship Id="rId34" Type="http://schemas.openxmlformats.org/officeDocument/2006/relationships/slide" Target="slides/slide33.xml"/><Relationship Id="rId21" Type="http://schemas.openxmlformats.org/officeDocument/2006/relationships/slide" Target="slides/slide20.xml"/><Relationship Id="rId7" Type="http://schemas.openxmlformats.org/officeDocument/2006/relationships/slide" Target="slides/slide6.xml"/><Relationship Id="rId16" Type="http://schemas.openxmlformats.org/officeDocument/2006/relationships/slide" Target="slides/slide15.xml"/><Relationship Id="rId2" Type="http://schemas.openxmlformats.org/officeDocument/2006/relationships/slide" Target="slides/slide1.xml"/><Relationship Id="rId29" Type="http://schemas.openxmlformats.org/officeDocument/2006/relationships/slide" Target="slides/slide28.xml"/><Relationship Id="rId53" Type="http://schemas.openxmlformats.org/officeDocument/2006/relationships/notesMaster" Target="notesMasters/notesMaster1.xml"/><Relationship Id="rId58" Type="http://schemas.openxmlformats.org/officeDocument/2006/relationships/theme" Target="theme/theme1.xml"/><Relationship Id="rId40" Type="http://schemas.openxmlformats.org/officeDocument/2006/relationships/slide" Target="slides/slide39.xml"/><Relationship Id="rId45" Type="http://schemas.openxmlformats.org/officeDocument/2006/relationships/slide" Target="slides/slide44.xml"/><Relationship Id="rId32" Type="http://schemas.openxmlformats.org/officeDocument/2006/relationships/slide" Target="slides/slide31.xml"/><Relationship Id="rId37" Type="http://schemas.openxmlformats.org/officeDocument/2006/relationships/slide" Target="slides/slide36.xml"/><Relationship Id="rId24" Type="http://schemas.openxmlformats.org/officeDocument/2006/relationships/slide" Target="slides/slide23.xml"/><Relationship Id="rId11" Type="http://schemas.openxmlformats.org/officeDocument/2006/relationships/slide" Target="slides/slide10.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56" Type="http://schemas.openxmlformats.org/officeDocument/2006/relationships/presProps" Target="presProps.xml"/><Relationship Id="rId43" Type="http://schemas.openxmlformats.org/officeDocument/2006/relationships/slide" Target="slides/slide42.xml"/><Relationship Id="rId48" Type="http://schemas.openxmlformats.org/officeDocument/2006/relationships/slide" Target="slides/slide47.xml"/><Relationship Id="rId30" Type="http://schemas.openxmlformats.org/officeDocument/2006/relationships/slide" Target="slides/slide29.xml"/><Relationship Id="rId35" Type="http://schemas.openxmlformats.org/officeDocument/2006/relationships/slide" Target="slides/slide34.xml"/><Relationship Id="rId22" Type="http://schemas.openxmlformats.org/officeDocument/2006/relationships/slide" Target="slides/slide21.xml"/><Relationship Id="rId27" Type="http://schemas.openxmlformats.org/officeDocument/2006/relationships/slide" Target="slides/slide26.xml"/><Relationship Id="rId51" Type="http://schemas.openxmlformats.org/officeDocument/2006/relationships/slide" Target="slides/slide50.xml"/><Relationship Id="rId8" Type="http://schemas.openxmlformats.org/officeDocument/2006/relationships/slide" Target="slides/slide7.xml"/><Relationship Id="rId3" Type="http://schemas.openxmlformats.org/officeDocument/2006/relationships/slide" Target="slides/slide2.xml"/><Relationship Id="rId17" Type="http://schemas.openxmlformats.org/officeDocument/2006/relationships/slide" Target="slides/slide16.xml"/><Relationship Id="rId59" Type="http://schemas.openxmlformats.org/officeDocument/2006/relationships/tableStyles" Target="tableStyles.xml"/><Relationship Id="rId46" Type="http://schemas.openxmlformats.org/officeDocument/2006/relationships/slide" Target="slides/slide45.xml"/><Relationship Id="rId33" Type="http://schemas.openxmlformats.org/officeDocument/2006/relationships/slide" Target="slides/slide32.xml"/><Relationship Id="rId38" Type="http://schemas.openxmlformats.org/officeDocument/2006/relationships/slide" Target="slides/slide37.xml"/><Relationship Id="rId25" Type="http://schemas.openxmlformats.org/officeDocument/2006/relationships/slide" Target="slides/slide24.xml"/><Relationship Id="rId12" Type="http://schemas.openxmlformats.org/officeDocument/2006/relationships/slide" Target="slides/slide11.xml"/><Relationship Id="rId54" Type="http://schemas.openxmlformats.org/officeDocument/2006/relationships/handoutMaster" Target="handoutMasters/handoutMaster1.xml"/><Relationship Id="rId41" Type="http://schemas.openxmlformats.org/officeDocument/2006/relationships/slide" Target="slides/slide40.xml"/><Relationship Id="rId20" Type="http://schemas.openxmlformats.org/officeDocument/2006/relationships/slide" Target="slides/slide19.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57" Type="http://schemas.openxmlformats.org/officeDocument/2006/relationships/viewProps" Target="viewProps.xml"/><Relationship Id="rId49" Type="http://schemas.openxmlformats.org/officeDocument/2006/relationships/slide" Target="slides/slide48.xml"/><Relationship Id="rId36" Type="http://schemas.openxmlformats.org/officeDocument/2006/relationships/slide" Target="slides/slide35.xml"/><Relationship Id="rId23" Type="http://schemas.openxmlformats.org/officeDocument/2006/relationships/slide" Target="slides/slide22.xml"/><Relationship Id="rId28" Type="http://schemas.openxmlformats.org/officeDocument/2006/relationships/slide" Target="slides/slide27.xml"/><Relationship Id="rId52" Type="http://schemas.openxmlformats.org/officeDocument/2006/relationships/slide" Target="slides/slide51.xml"/><Relationship Id="rId44" Type="http://schemas.openxmlformats.org/officeDocument/2006/relationships/slide" Target="slides/slide43.xml"/><Relationship Id="rId31" Type="http://schemas.openxmlformats.org/officeDocument/2006/relationships/slide" Target="slides/slide30.xml"/><Relationship Id="rId10" Type="http://schemas.openxmlformats.org/officeDocument/2006/relationships/slide" Target="slides/slide9.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9" Type="http://schemas.openxmlformats.org/officeDocument/2006/relationships/slide" Target="slides/slide16.xml"/><Relationship Id="rId20" Type="http://schemas.openxmlformats.org/officeDocument/2006/relationships/slide" Target="slides/slide36.xml"/><Relationship Id="rId21" Type="http://schemas.openxmlformats.org/officeDocument/2006/relationships/slide" Target="slides/slide37.xml"/><Relationship Id="rId22" Type="http://schemas.openxmlformats.org/officeDocument/2006/relationships/slide" Target="slides/slide38.xml"/><Relationship Id="rId23" Type="http://schemas.openxmlformats.org/officeDocument/2006/relationships/slide" Target="slides/slide40.xml"/><Relationship Id="rId24" Type="http://schemas.openxmlformats.org/officeDocument/2006/relationships/slide" Target="slides/slide41.xml"/><Relationship Id="rId25" Type="http://schemas.openxmlformats.org/officeDocument/2006/relationships/slide" Target="slides/slide44.xml"/><Relationship Id="rId26" Type="http://schemas.openxmlformats.org/officeDocument/2006/relationships/slide" Target="slides/slide45.xml"/><Relationship Id="rId27" Type="http://schemas.openxmlformats.org/officeDocument/2006/relationships/slide" Target="slides/slide51.xml"/><Relationship Id="rId10" Type="http://schemas.openxmlformats.org/officeDocument/2006/relationships/slide" Target="slides/slide17.xml"/><Relationship Id="rId11" Type="http://schemas.openxmlformats.org/officeDocument/2006/relationships/slide" Target="slides/slide18.xml"/><Relationship Id="rId12" Type="http://schemas.openxmlformats.org/officeDocument/2006/relationships/slide" Target="slides/slide22.xml"/><Relationship Id="rId13" Type="http://schemas.openxmlformats.org/officeDocument/2006/relationships/slide" Target="slides/slide23.xml"/><Relationship Id="rId14" Type="http://schemas.openxmlformats.org/officeDocument/2006/relationships/slide" Target="slides/slide24.xml"/><Relationship Id="rId15" Type="http://schemas.openxmlformats.org/officeDocument/2006/relationships/slide" Target="slides/slide25.xml"/><Relationship Id="rId16" Type="http://schemas.openxmlformats.org/officeDocument/2006/relationships/slide" Target="slides/slide27.xml"/><Relationship Id="rId17" Type="http://schemas.openxmlformats.org/officeDocument/2006/relationships/slide" Target="slides/slide29.xml"/><Relationship Id="rId18" Type="http://schemas.openxmlformats.org/officeDocument/2006/relationships/slide" Target="slides/slide32.xml"/><Relationship Id="rId19" Type="http://schemas.openxmlformats.org/officeDocument/2006/relationships/slide" Target="slides/slide33.xml"/><Relationship Id="rId1" Type="http://schemas.openxmlformats.org/officeDocument/2006/relationships/slide" Target="slides/slide1.xml"/><Relationship Id="rId2" Type="http://schemas.openxmlformats.org/officeDocument/2006/relationships/slide" Target="slides/slide3.xml"/><Relationship Id="rId3" Type="http://schemas.openxmlformats.org/officeDocument/2006/relationships/slide" Target="slides/slide4.xml"/><Relationship Id="rId4" Type="http://schemas.openxmlformats.org/officeDocument/2006/relationships/slide" Target="slides/slide6.xml"/><Relationship Id="rId5" Type="http://schemas.openxmlformats.org/officeDocument/2006/relationships/slide" Target="slides/slide10.xml"/><Relationship Id="rId6" Type="http://schemas.openxmlformats.org/officeDocument/2006/relationships/slide" Target="slides/slide11.xml"/><Relationship Id="rId7" Type="http://schemas.openxmlformats.org/officeDocument/2006/relationships/slide" Target="slides/slide12.xml"/><Relationship Id="rId8"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A89D6-E6EC-B646-93C4-2C7E1B11F5E2}"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6C770FCF-1ECA-5A4F-8625-CA9B37A73CC3}">
      <dgm:prSet/>
      <dgm:spPr>
        <a:solidFill>
          <a:schemeClr val="accent4"/>
        </a:solidFill>
        <a:ln>
          <a:solidFill>
            <a:schemeClr val="accent1"/>
          </a:solidFill>
        </a:ln>
      </dgm:spPr>
      <dgm:t>
        <a:bodyPr/>
        <a:lstStyle/>
        <a:p>
          <a:pPr rtl="0"/>
          <a:r>
            <a:rPr lang="en-US" dirty="0" smtClean="0">
              <a:effectLst>
                <a:outerShdw blurRad="38100" dist="38100" dir="2700000" algn="tl">
                  <a:srgbClr val="000000">
                    <a:alpha val="43137"/>
                  </a:srgbClr>
                </a:outerShdw>
              </a:effectLst>
            </a:rPr>
            <a:t>A stand alone computer with the following characteristics:</a:t>
          </a:r>
          <a:endParaRPr lang="en-US" dirty="0">
            <a:effectLst>
              <a:outerShdw blurRad="38100" dist="38100" dir="2700000" algn="tl">
                <a:srgbClr val="000000">
                  <a:alpha val="43137"/>
                </a:srgbClr>
              </a:outerShdw>
            </a:effectLst>
          </a:endParaRPr>
        </a:p>
      </dgm:t>
    </dgm:pt>
    <dgm:pt modelId="{C72DA581-745B-9B49-9A84-D0E3AF5580EC}" type="parTrans" cxnId="{6028A16E-F4E7-F148-A72B-424495606CB8}">
      <dgm:prSet/>
      <dgm:spPr/>
      <dgm:t>
        <a:bodyPr/>
        <a:lstStyle/>
        <a:p>
          <a:endParaRPr lang="en-US"/>
        </a:p>
      </dgm:t>
    </dgm:pt>
    <dgm:pt modelId="{C1839494-3B23-9348-9825-C2615B761592}" type="sibTrans" cxnId="{6028A16E-F4E7-F148-A72B-424495606CB8}">
      <dgm:prSet/>
      <dgm:spPr/>
      <dgm:t>
        <a:bodyPr/>
        <a:lstStyle/>
        <a:p>
          <a:endParaRPr lang="en-US"/>
        </a:p>
      </dgm:t>
    </dgm:pt>
    <dgm:pt modelId="{FB9330BD-54F8-DA46-86B0-EE2BC3A1FB96}">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Two or more similar processors of comparable capacity</a:t>
          </a:r>
          <a:endParaRPr lang="en-US" dirty="0">
            <a:effectLst>
              <a:outerShdw blurRad="38100" dist="38100" dir="2700000" algn="tl">
                <a:srgbClr val="000000">
                  <a:alpha val="43137"/>
                </a:srgbClr>
              </a:outerShdw>
            </a:effectLst>
          </a:endParaRPr>
        </a:p>
      </dgm:t>
    </dgm:pt>
    <dgm:pt modelId="{74226390-665D-A943-9168-841DA8DEC734}" type="parTrans" cxnId="{467CF177-9098-584B-823A-85D0F16849DC}">
      <dgm:prSet/>
      <dgm:spPr/>
      <dgm:t>
        <a:bodyPr/>
        <a:lstStyle/>
        <a:p>
          <a:endParaRPr lang="en-US"/>
        </a:p>
      </dgm:t>
    </dgm:pt>
    <dgm:pt modelId="{AB90A032-38FD-E441-9729-DEF8B755252F}" type="sibTrans" cxnId="{467CF177-9098-584B-823A-85D0F16849DC}">
      <dgm:prSet/>
      <dgm:spPr/>
      <dgm:t>
        <a:bodyPr/>
        <a:lstStyle/>
        <a:p>
          <a:endParaRPr lang="en-US"/>
        </a:p>
      </dgm:t>
    </dgm:pt>
    <dgm:pt modelId="{D99874BF-BF6C-E143-96EE-EE847C85F08E}">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Processors share same memory and I/O facilities</a:t>
          </a:r>
          <a:endParaRPr lang="en-US" dirty="0">
            <a:effectLst>
              <a:outerShdw blurRad="38100" dist="38100" dir="2700000" algn="tl">
                <a:srgbClr val="000000">
                  <a:alpha val="43137"/>
                </a:srgbClr>
              </a:outerShdw>
            </a:effectLst>
          </a:endParaRPr>
        </a:p>
      </dgm:t>
    </dgm:pt>
    <dgm:pt modelId="{631F49C2-4F54-A547-BF69-890AE0467976}" type="parTrans" cxnId="{AB97734C-9C12-4549-B14D-EE0A802D3909}">
      <dgm:prSet/>
      <dgm:spPr/>
      <dgm:t>
        <a:bodyPr/>
        <a:lstStyle/>
        <a:p>
          <a:endParaRPr lang="en-US"/>
        </a:p>
      </dgm:t>
    </dgm:pt>
    <dgm:pt modelId="{694D30EA-2322-F54E-8D0B-C18B81FE8CBF}" type="sibTrans" cxnId="{AB97734C-9C12-4549-B14D-EE0A802D3909}">
      <dgm:prSet/>
      <dgm:spPr/>
      <dgm:t>
        <a:bodyPr/>
        <a:lstStyle/>
        <a:p>
          <a:endParaRPr lang="en-US"/>
        </a:p>
      </dgm:t>
    </dgm:pt>
    <dgm:pt modelId="{7B426CA1-4C13-F447-A2F1-62DAE278750F}">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Processors are connected by a bus or other internal connection</a:t>
          </a:r>
          <a:endParaRPr lang="en-US" dirty="0">
            <a:effectLst>
              <a:outerShdw blurRad="38100" dist="38100" dir="2700000" algn="tl">
                <a:srgbClr val="000000">
                  <a:alpha val="43137"/>
                </a:srgbClr>
              </a:outerShdw>
            </a:effectLst>
          </a:endParaRPr>
        </a:p>
      </dgm:t>
    </dgm:pt>
    <dgm:pt modelId="{F4A54F50-8CE8-0443-ABAB-6CC6EF3C33CB}" type="parTrans" cxnId="{43959428-86CF-5D4E-A45A-B8F8401DF00B}">
      <dgm:prSet/>
      <dgm:spPr/>
      <dgm:t>
        <a:bodyPr/>
        <a:lstStyle/>
        <a:p>
          <a:endParaRPr lang="en-US"/>
        </a:p>
      </dgm:t>
    </dgm:pt>
    <dgm:pt modelId="{ABD4B089-8656-C449-8304-C40B2BE3C077}" type="sibTrans" cxnId="{43959428-86CF-5D4E-A45A-B8F8401DF00B}">
      <dgm:prSet/>
      <dgm:spPr/>
      <dgm:t>
        <a:bodyPr/>
        <a:lstStyle/>
        <a:p>
          <a:endParaRPr lang="en-US"/>
        </a:p>
      </dgm:t>
    </dgm:pt>
    <dgm:pt modelId="{AFC239A6-DC11-4B46-A13D-F56DC4CB7C37}">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Memory access time is approximately the same for each processor</a:t>
          </a:r>
          <a:endParaRPr lang="en-US" dirty="0">
            <a:effectLst>
              <a:outerShdw blurRad="38100" dist="38100" dir="2700000" algn="tl">
                <a:srgbClr val="000000">
                  <a:alpha val="43137"/>
                </a:srgbClr>
              </a:outerShdw>
            </a:effectLst>
          </a:endParaRPr>
        </a:p>
      </dgm:t>
    </dgm:pt>
    <dgm:pt modelId="{36CF2B89-BE1A-E64F-8594-BCEAB1D7233E}" type="parTrans" cxnId="{09C5759D-53C7-3846-8BB4-FC3B6101E35F}">
      <dgm:prSet/>
      <dgm:spPr/>
      <dgm:t>
        <a:bodyPr/>
        <a:lstStyle/>
        <a:p>
          <a:endParaRPr lang="en-US"/>
        </a:p>
      </dgm:t>
    </dgm:pt>
    <dgm:pt modelId="{DE8F724F-3BA1-3744-B0F7-2E025E572396}" type="sibTrans" cxnId="{09C5759D-53C7-3846-8BB4-FC3B6101E35F}">
      <dgm:prSet/>
      <dgm:spPr/>
      <dgm:t>
        <a:bodyPr/>
        <a:lstStyle/>
        <a:p>
          <a:endParaRPr lang="en-US"/>
        </a:p>
      </dgm:t>
    </dgm:pt>
    <dgm:pt modelId="{92EE9D11-D2B5-DC46-97A6-341FB149213D}">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All processors share access to I/O devices</a:t>
          </a:r>
          <a:endParaRPr lang="en-US" dirty="0">
            <a:effectLst>
              <a:outerShdw blurRad="38100" dist="38100" dir="2700000" algn="tl">
                <a:srgbClr val="000000">
                  <a:alpha val="43137"/>
                </a:srgbClr>
              </a:outerShdw>
            </a:effectLst>
          </a:endParaRPr>
        </a:p>
      </dgm:t>
    </dgm:pt>
    <dgm:pt modelId="{EDC3568B-AC72-644B-9CF6-5C6308A1CCE6}" type="parTrans" cxnId="{04D2DD8C-B8FB-4149-A588-28B5DBE65ECF}">
      <dgm:prSet/>
      <dgm:spPr/>
      <dgm:t>
        <a:bodyPr/>
        <a:lstStyle/>
        <a:p>
          <a:endParaRPr lang="en-US"/>
        </a:p>
      </dgm:t>
    </dgm:pt>
    <dgm:pt modelId="{FB14C79E-F6E6-5845-9890-58BF9A708B0E}" type="sibTrans" cxnId="{04D2DD8C-B8FB-4149-A588-28B5DBE65ECF}">
      <dgm:prSet/>
      <dgm:spPr/>
      <dgm:t>
        <a:bodyPr/>
        <a:lstStyle/>
        <a:p>
          <a:endParaRPr lang="en-US"/>
        </a:p>
      </dgm:t>
    </dgm:pt>
    <dgm:pt modelId="{9974D0FA-BEC9-1C45-A542-84E54F9791DF}">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Either through same channels or different channels giving paths to same devices</a:t>
          </a:r>
          <a:endParaRPr lang="en-US" dirty="0">
            <a:effectLst>
              <a:outerShdw blurRad="38100" dist="38100" dir="2700000" algn="tl">
                <a:srgbClr val="000000">
                  <a:alpha val="43137"/>
                </a:srgbClr>
              </a:outerShdw>
            </a:effectLst>
          </a:endParaRPr>
        </a:p>
      </dgm:t>
    </dgm:pt>
    <dgm:pt modelId="{F43A068E-1CBF-414B-8FA7-82F86B96ECFB}" type="parTrans" cxnId="{679E65CB-4FBF-524F-A291-085CFC959D08}">
      <dgm:prSet/>
      <dgm:spPr/>
      <dgm:t>
        <a:bodyPr/>
        <a:lstStyle/>
        <a:p>
          <a:endParaRPr lang="en-US"/>
        </a:p>
      </dgm:t>
    </dgm:pt>
    <dgm:pt modelId="{5E74C633-B000-E84D-A216-AB032D2BC30A}" type="sibTrans" cxnId="{679E65CB-4FBF-524F-A291-085CFC959D08}">
      <dgm:prSet/>
      <dgm:spPr/>
      <dgm:t>
        <a:bodyPr/>
        <a:lstStyle/>
        <a:p>
          <a:endParaRPr lang="en-US"/>
        </a:p>
      </dgm:t>
    </dgm:pt>
    <dgm:pt modelId="{E0ACA566-0DA6-4749-A4DD-1982351D6210}">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All processors can perform the same functions (hence “symmetric”)</a:t>
          </a:r>
          <a:endParaRPr lang="en-US" dirty="0">
            <a:effectLst>
              <a:outerShdw blurRad="38100" dist="38100" dir="2700000" algn="tl">
                <a:srgbClr val="000000">
                  <a:alpha val="43137"/>
                </a:srgbClr>
              </a:outerShdw>
            </a:effectLst>
          </a:endParaRPr>
        </a:p>
      </dgm:t>
    </dgm:pt>
    <dgm:pt modelId="{9FFDA474-3CCE-B64C-BABA-5C2B3156BC52}" type="parTrans" cxnId="{3BBA5D47-A161-C549-A241-47C47BD49BD0}">
      <dgm:prSet/>
      <dgm:spPr/>
      <dgm:t>
        <a:bodyPr/>
        <a:lstStyle/>
        <a:p>
          <a:endParaRPr lang="en-US"/>
        </a:p>
      </dgm:t>
    </dgm:pt>
    <dgm:pt modelId="{BC8ABFA7-AE42-D749-9AA2-9225901C5111}" type="sibTrans" cxnId="{3BBA5D47-A161-C549-A241-47C47BD49BD0}">
      <dgm:prSet/>
      <dgm:spPr/>
      <dgm:t>
        <a:bodyPr/>
        <a:lstStyle/>
        <a:p>
          <a:endParaRPr lang="en-US"/>
        </a:p>
      </dgm:t>
    </dgm:pt>
    <dgm:pt modelId="{5E28C6A9-026B-F149-9C1F-53950889BEB3}">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System controlled by integrated operating system</a:t>
          </a:r>
          <a:endParaRPr lang="en-US" dirty="0">
            <a:effectLst>
              <a:outerShdw blurRad="38100" dist="38100" dir="2700000" algn="tl">
                <a:srgbClr val="000000">
                  <a:alpha val="43137"/>
                </a:srgbClr>
              </a:outerShdw>
            </a:effectLst>
          </a:endParaRPr>
        </a:p>
      </dgm:t>
    </dgm:pt>
    <dgm:pt modelId="{6006138C-479E-5748-9A8D-7C62B76FC96F}" type="parTrans" cxnId="{681419F7-D37D-7644-9016-6302C82E07DB}">
      <dgm:prSet/>
      <dgm:spPr/>
      <dgm:t>
        <a:bodyPr/>
        <a:lstStyle/>
        <a:p>
          <a:endParaRPr lang="en-US"/>
        </a:p>
      </dgm:t>
    </dgm:pt>
    <dgm:pt modelId="{C1C9127D-685E-3244-A9D9-F0B87B4200EB}" type="sibTrans" cxnId="{681419F7-D37D-7644-9016-6302C82E07DB}">
      <dgm:prSet/>
      <dgm:spPr/>
      <dgm:t>
        <a:bodyPr/>
        <a:lstStyle/>
        <a:p>
          <a:endParaRPr lang="en-US"/>
        </a:p>
      </dgm:t>
    </dgm:pt>
    <dgm:pt modelId="{47E69325-82E1-1141-BE5E-2270F9195F60}">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Provides interaction between processors and their programs at job, task, file and data element levels</a:t>
          </a:r>
          <a:endParaRPr lang="en-US" dirty="0">
            <a:effectLst>
              <a:outerShdw blurRad="38100" dist="38100" dir="2700000" algn="tl">
                <a:srgbClr val="000000">
                  <a:alpha val="43137"/>
                </a:srgbClr>
              </a:outerShdw>
            </a:effectLst>
          </a:endParaRPr>
        </a:p>
      </dgm:t>
    </dgm:pt>
    <dgm:pt modelId="{2BCFF3EE-25C9-2842-BDBB-2CA0E19B7302}" type="parTrans" cxnId="{2220DB59-B684-554A-93BF-E639ECAC99D1}">
      <dgm:prSet/>
      <dgm:spPr/>
      <dgm:t>
        <a:bodyPr/>
        <a:lstStyle/>
        <a:p>
          <a:endParaRPr lang="en-US"/>
        </a:p>
      </dgm:t>
    </dgm:pt>
    <dgm:pt modelId="{962C6425-6A45-1E44-BE01-DCFF52429903}" type="sibTrans" cxnId="{2220DB59-B684-554A-93BF-E639ECAC99D1}">
      <dgm:prSet/>
      <dgm:spPr/>
      <dgm:t>
        <a:bodyPr/>
        <a:lstStyle/>
        <a:p>
          <a:endParaRPr lang="en-US"/>
        </a:p>
      </dgm:t>
    </dgm:pt>
    <dgm:pt modelId="{C0E4EE1F-A66D-2D41-90DB-96A1BAFD6245}" type="pres">
      <dgm:prSet presAssocID="{BE7A89D6-E6EC-B646-93C4-2C7E1B11F5E2}" presName="composite" presStyleCnt="0">
        <dgm:presLayoutVars>
          <dgm:chMax val="1"/>
          <dgm:dir/>
          <dgm:resizeHandles val="exact"/>
        </dgm:presLayoutVars>
      </dgm:prSet>
      <dgm:spPr/>
      <dgm:t>
        <a:bodyPr/>
        <a:lstStyle/>
        <a:p>
          <a:endParaRPr lang="en-US"/>
        </a:p>
      </dgm:t>
    </dgm:pt>
    <dgm:pt modelId="{E5866012-06F6-8D4F-A83F-6546A19A45B1}" type="pres">
      <dgm:prSet presAssocID="{6C770FCF-1ECA-5A4F-8625-CA9B37A73CC3}" presName="roof" presStyleLbl="dkBgShp" presStyleIdx="0" presStyleCnt="2"/>
      <dgm:spPr/>
      <dgm:t>
        <a:bodyPr/>
        <a:lstStyle/>
        <a:p>
          <a:endParaRPr lang="en-US"/>
        </a:p>
      </dgm:t>
    </dgm:pt>
    <dgm:pt modelId="{AB353683-A0E2-0147-B109-091283B4045C}" type="pres">
      <dgm:prSet presAssocID="{6C770FCF-1ECA-5A4F-8625-CA9B37A73CC3}" presName="pillars" presStyleCnt="0"/>
      <dgm:spPr/>
    </dgm:pt>
    <dgm:pt modelId="{86DF4C76-BCCB-BA44-8FE5-EB23379760BB}" type="pres">
      <dgm:prSet presAssocID="{6C770FCF-1ECA-5A4F-8625-CA9B37A73CC3}" presName="pillar1" presStyleLbl="node1" presStyleIdx="0" presStyleCnt="5">
        <dgm:presLayoutVars>
          <dgm:bulletEnabled val="1"/>
        </dgm:presLayoutVars>
      </dgm:prSet>
      <dgm:spPr/>
      <dgm:t>
        <a:bodyPr/>
        <a:lstStyle/>
        <a:p>
          <a:endParaRPr lang="en-US"/>
        </a:p>
      </dgm:t>
    </dgm:pt>
    <dgm:pt modelId="{BBD00569-9559-8C4A-A8BC-FB0B407D404F}" type="pres">
      <dgm:prSet presAssocID="{D99874BF-BF6C-E143-96EE-EE847C85F08E}" presName="pillarX" presStyleLbl="node1" presStyleIdx="1" presStyleCnt="5">
        <dgm:presLayoutVars>
          <dgm:bulletEnabled val="1"/>
        </dgm:presLayoutVars>
      </dgm:prSet>
      <dgm:spPr/>
      <dgm:t>
        <a:bodyPr/>
        <a:lstStyle/>
        <a:p>
          <a:endParaRPr lang="en-US"/>
        </a:p>
      </dgm:t>
    </dgm:pt>
    <dgm:pt modelId="{AC2DEF00-3D69-4840-B97B-E3D70D594065}" type="pres">
      <dgm:prSet presAssocID="{92EE9D11-D2B5-DC46-97A6-341FB149213D}" presName="pillarX" presStyleLbl="node1" presStyleIdx="2" presStyleCnt="5">
        <dgm:presLayoutVars>
          <dgm:bulletEnabled val="1"/>
        </dgm:presLayoutVars>
      </dgm:prSet>
      <dgm:spPr/>
      <dgm:t>
        <a:bodyPr/>
        <a:lstStyle/>
        <a:p>
          <a:endParaRPr lang="en-US"/>
        </a:p>
      </dgm:t>
    </dgm:pt>
    <dgm:pt modelId="{B4336DFF-2A25-B547-A8A1-E3F9D552A6EF}" type="pres">
      <dgm:prSet presAssocID="{E0ACA566-0DA6-4749-A4DD-1982351D6210}" presName="pillarX" presStyleLbl="node1" presStyleIdx="3" presStyleCnt="5">
        <dgm:presLayoutVars>
          <dgm:bulletEnabled val="1"/>
        </dgm:presLayoutVars>
      </dgm:prSet>
      <dgm:spPr/>
      <dgm:t>
        <a:bodyPr/>
        <a:lstStyle/>
        <a:p>
          <a:endParaRPr lang="en-US"/>
        </a:p>
      </dgm:t>
    </dgm:pt>
    <dgm:pt modelId="{B637C7E7-DB81-0244-84D3-7DFA7F0CDB62}" type="pres">
      <dgm:prSet presAssocID="{5E28C6A9-026B-F149-9C1F-53950889BEB3}" presName="pillarX" presStyleLbl="node1" presStyleIdx="4" presStyleCnt="5">
        <dgm:presLayoutVars>
          <dgm:bulletEnabled val="1"/>
        </dgm:presLayoutVars>
      </dgm:prSet>
      <dgm:spPr/>
      <dgm:t>
        <a:bodyPr/>
        <a:lstStyle/>
        <a:p>
          <a:endParaRPr lang="en-US"/>
        </a:p>
      </dgm:t>
    </dgm:pt>
    <dgm:pt modelId="{C27401E4-7A7C-0149-B128-15CC58F7B178}" type="pres">
      <dgm:prSet presAssocID="{6C770FCF-1ECA-5A4F-8625-CA9B37A73CC3}" presName="base" presStyleLbl="dkBgShp" presStyleIdx="1" presStyleCnt="2"/>
      <dgm:spPr/>
    </dgm:pt>
  </dgm:ptLst>
  <dgm:cxnLst>
    <dgm:cxn modelId="{7E5A735F-4BF7-AD43-9F83-963440D16848}" type="presOf" srcId="{6C770FCF-1ECA-5A4F-8625-CA9B37A73CC3}" destId="{E5866012-06F6-8D4F-A83F-6546A19A45B1}" srcOrd="0" destOrd="0" presId="urn:microsoft.com/office/officeart/2005/8/layout/hList3"/>
    <dgm:cxn modelId="{1EC88AF1-7B34-6A41-A277-13E7D1E34B3C}" type="presOf" srcId="{5E28C6A9-026B-F149-9C1F-53950889BEB3}" destId="{B637C7E7-DB81-0244-84D3-7DFA7F0CDB62}" srcOrd="0" destOrd="0" presId="urn:microsoft.com/office/officeart/2005/8/layout/hList3"/>
    <dgm:cxn modelId="{1AF8F201-F6F3-DF46-9576-6BDBA644F381}" type="presOf" srcId="{D99874BF-BF6C-E143-96EE-EE847C85F08E}" destId="{BBD00569-9559-8C4A-A8BC-FB0B407D404F}" srcOrd="0" destOrd="0" presId="urn:microsoft.com/office/officeart/2005/8/layout/hList3"/>
    <dgm:cxn modelId="{04D2DD8C-B8FB-4149-A588-28B5DBE65ECF}" srcId="{6C770FCF-1ECA-5A4F-8625-CA9B37A73CC3}" destId="{92EE9D11-D2B5-DC46-97A6-341FB149213D}" srcOrd="2" destOrd="0" parTransId="{EDC3568B-AC72-644B-9CF6-5C6308A1CCE6}" sibTransId="{FB14C79E-F6E6-5845-9890-58BF9A708B0E}"/>
    <dgm:cxn modelId="{ABDCBB06-9421-824A-AE2F-36AFF605B8D3}" type="presOf" srcId="{47E69325-82E1-1141-BE5E-2270F9195F60}" destId="{B637C7E7-DB81-0244-84D3-7DFA7F0CDB62}" srcOrd="0" destOrd="1" presId="urn:microsoft.com/office/officeart/2005/8/layout/hList3"/>
    <dgm:cxn modelId="{D46ED7E7-B0AB-474A-9F67-378C2EAC589E}" type="presOf" srcId="{E0ACA566-0DA6-4749-A4DD-1982351D6210}" destId="{B4336DFF-2A25-B547-A8A1-E3F9D552A6EF}" srcOrd="0" destOrd="0" presId="urn:microsoft.com/office/officeart/2005/8/layout/hList3"/>
    <dgm:cxn modelId="{DE60C95E-9F6A-A94D-9110-CE438BA48BFE}" type="presOf" srcId="{92EE9D11-D2B5-DC46-97A6-341FB149213D}" destId="{AC2DEF00-3D69-4840-B97B-E3D70D594065}" srcOrd="0" destOrd="0" presId="urn:microsoft.com/office/officeart/2005/8/layout/hList3"/>
    <dgm:cxn modelId="{3BBA5D47-A161-C549-A241-47C47BD49BD0}" srcId="{6C770FCF-1ECA-5A4F-8625-CA9B37A73CC3}" destId="{E0ACA566-0DA6-4749-A4DD-1982351D6210}" srcOrd="3" destOrd="0" parTransId="{9FFDA474-3CCE-B64C-BABA-5C2B3156BC52}" sibTransId="{BC8ABFA7-AE42-D749-9AA2-9225901C5111}"/>
    <dgm:cxn modelId="{679E65CB-4FBF-524F-A291-085CFC959D08}" srcId="{92EE9D11-D2B5-DC46-97A6-341FB149213D}" destId="{9974D0FA-BEC9-1C45-A542-84E54F9791DF}" srcOrd="0" destOrd="0" parTransId="{F43A068E-1CBF-414B-8FA7-82F86B96ECFB}" sibTransId="{5E74C633-B000-E84D-A216-AB032D2BC30A}"/>
    <dgm:cxn modelId="{AC2B8BDA-A530-E34E-A395-15EFC1614B28}" type="presOf" srcId="{AFC239A6-DC11-4B46-A13D-F56DC4CB7C37}" destId="{BBD00569-9559-8C4A-A8BC-FB0B407D404F}" srcOrd="0" destOrd="2" presId="urn:microsoft.com/office/officeart/2005/8/layout/hList3"/>
    <dgm:cxn modelId="{09C5759D-53C7-3846-8BB4-FC3B6101E35F}" srcId="{D99874BF-BF6C-E143-96EE-EE847C85F08E}" destId="{AFC239A6-DC11-4B46-A13D-F56DC4CB7C37}" srcOrd="1" destOrd="0" parTransId="{36CF2B89-BE1A-E64F-8594-BCEAB1D7233E}" sibTransId="{DE8F724F-3BA1-3744-B0F7-2E025E572396}"/>
    <dgm:cxn modelId="{467CF177-9098-584B-823A-85D0F16849DC}" srcId="{6C770FCF-1ECA-5A4F-8625-CA9B37A73CC3}" destId="{FB9330BD-54F8-DA46-86B0-EE2BC3A1FB96}" srcOrd="0" destOrd="0" parTransId="{74226390-665D-A943-9168-841DA8DEC734}" sibTransId="{AB90A032-38FD-E441-9729-DEF8B755252F}"/>
    <dgm:cxn modelId="{681419F7-D37D-7644-9016-6302C82E07DB}" srcId="{6C770FCF-1ECA-5A4F-8625-CA9B37A73CC3}" destId="{5E28C6A9-026B-F149-9C1F-53950889BEB3}" srcOrd="4" destOrd="0" parTransId="{6006138C-479E-5748-9A8D-7C62B76FC96F}" sibTransId="{C1C9127D-685E-3244-A9D9-F0B87B4200EB}"/>
    <dgm:cxn modelId="{FEE82B03-6679-A844-8458-963AF0470C9D}" type="presOf" srcId="{9974D0FA-BEC9-1C45-A542-84E54F9791DF}" destId="{AC2DEF00-3D69-4840-B97B-E3D70D594065}" srcOrd="0" destOrd="1" presId="urn:microsoft.com/office/officeart/2005/8/layout/hList3"/>
    <dgm:cxn modelId="{43959428-86CF-5D4E-A45A-B8F8401DF00B}" srcId="{D99874BF-BF6C-E143-96EE-EE847C85F08E}" destId="{7B426CA1-4C13-F447-A2F1-62DAE278750F}" srcOrd="0" destOrd="0" parTransId="{F4A54F50-8CE8-0443-ABAB-6CC6EF3C33CB}" sibTransId="{ABD4B089-8656-C449-8304-C40B2BE3C077}"/>
    <dgm:cxn modelId="{1588CE92-7054-FC43-B909-26021A8AA1C7}" type="presOf" srcId="{7B426CA1-4C13-F447-A2F1-62DAE278750F}" destId="{BBD00569-9559-8C4A-A8BC-FB0B407D404F}" srcOrd="0" destOrd="1" presId="urn:microsoft.com/office/officeart/2005/8/layout/hList3"/>
    <dgm:cxn modelId="{0A39F5D3-C68D-B747-ABB0-21F72F1488FD}" type="presOf" srcId="{FB9330BD-54F8-DA46-86B0-EE2BC3A1FB96}" destId="{86DF4C76-BCCB-BA44-8FE5-EB23379760BB}" srcOrd="0" destOrd="0" presId="urn:microsoft.com/office/officeart/2005/8/layout/hList3"/>
    <dgm:cxn modelId="{5B389112-4843-D448-8F79-FC34A9246692}" type="presOf" srcId="{BE7A89D6-E6EC-B646-93C4-2C7E1B11F5E2}" destId="{C0E4EE1F-A66D-2D41-90DB-96A1BAFD6245}" srcOrd="0" destOrd="0" presId="urn:microsoft.com/office/officeart/2005/8/layout/hList3"/>
    <dgm:cxn modelId="{2220DB59-B684-554A-93BF-E639ECAC99D1}" srcId="{5E28C6A9-026B-F149-9C1F-53950889BEB3}" destId="{47E69325-82E1-1141-BE5E-2270F9195F60}" srcOrd="0" destOrd="0" parTransId="{2BCFF3EE-25C9-2842-BDBB-2CA0E19B7302}" sibTransId="{962C6425-6A45-1E44-BE01-DCFF52429903}"/>
    <dgm:cxn modelId="{AB97734C-9C12-4549-B14D-EE0A802D3909}" srcId="{6C770FCF-1ECA-5A4F-8625-CA9B37A73CC3}" destId="{D99874BF-BF6C-E143-96EE-EE847C85F08E}" srcOrd="1" destOrd="0" parTransId="{631F49C2-4F54-A547-BF69-890AE0467976}" sibTransId="{694D30EA-2322-F54E-8D0B-C18B81FE8CBF}"/>
    <dgm:cxn modelId="{6028A16E-F4E7-F148-A72B-424495606CB8}" srcId="{BE7A89D6-E6EC-B646-93C4-2C7E1B11F5E2}" destId="{6C770FCF-1ECA-5A4F-8625-CA9B37A73CC3}" srcOrd="0" destOrd="0" parTransId="{C72DA581-745B-9B49-9A84-D0E3AF5580EC}" sibTransId="{C1839494-3B23-9348-9825-C2615B761592}"/>
    <dgm:cxn modelId="{54A001D3-3F15-2F41-9944-3ABE013D8581}" type="presParOf" srcId="{C0E4EE1F-A66D-2D41-90DB-96A1BAFD6245}" destId="{E5866012-06F6-8D4F-A83F-6546A19A45B1}" srcOrd="0" destOrd="0" presId="urn:microsoft.com/office/officeart/2005/8/layout/hList3"/>
    <dgm:cxn modelId="{A6035E51-AF2E-0A4E-9B0C-A36EB3F58803}" type="presParOf" srcId="{C0E4EE1F-A66D-2D41-90DB-96A1BAFD6245}" destId="{AB353683-A0E2-0147-B109-091283B4045C}" srcOrd="1" destOrd="0" presId="urn:microsoft.com/office/officeart/2005/8/layout/hList3"/>
    <dgm:cxn modelId="{FA0551E0-ECF0-1845-BD59-F0F2E94A5A46}" type="presParOf" srcId="{AB353683-A0E2-0147-B109-091283B4045C}" destId="{86DF4C76-BCCB-BA44-8FE5-EB23379760BB}" srcOrd="0" destOrd="0" presId="urn:microsoft.com/office/officeart/2005/8/layout/hList3"/>
    <dgm:cxn modelId="{78F3821A-30E9-DF44-872A-788FE356BC36}" type="presParOf" srcId="{AB353683-A0E2-0147-B109-091283B4045C}" destId="{BBD00569-9559-8C4A-A8BC-FB0B407D404F}" srcOrd="1" destOrd="0" presId="urn:microsoft.com/office/officeart/2005/8/layout/hList3"/>
    <dgm:cxn modelId="{A7051759-A2CA-8046-8B35-C8479492A35D}" type="presParOf" srcId="{AB353683-A0E2-0147-B109-091283B4045C}" destId="{AC2DEF00-3D69-4840-B97B-E3D70D594065}" srcOrd="2" destOrd="0" presId="urn:microsoft.com/office/officeart/2005/8/layout/hList3"/>
    <dgm:cxn modelId="{062462BC-8787-6548-95BB-D93F4AB74C27}" type="presParOf" srcId="{AB353683-A0E2-0147-B109-091283B4045C}" destId="{B4336DFF-2A25-B547-A8A1-E3F9D552A6EF}" srcOrd="3" destOrd="0" presId="urn:microsoft.com/office/officeart/2005/8/layout/hList3"/>
    <dgm:cxn modelId="{90217FD6-CB9F-7D4B-906B-637508DBDD6E}" type="presParOf" srcId="{AB353683-A0E2-0147-B109-091283B4045C}" destId="{B637C7E7-DB81-0244-84D3-7DFA7F0CDB62}" srcOrd="4" destOrd="0" presId="urn:microsoft.com/office/officeart/2005/8/layout/hList3"/>
    <dgm:cxn modelId="{5E1CED79-06D3-F841-8F01-B3EF3B7C8772}" type="presParOf" srcId="{C0E4EE1F-A66D-2D41-90DB-96A1BAFD6245}" destId="{C27401E4-7A7C-0149-B128-15CC58F7B178}" srcOrd="2" destOrd="0" presId="urn:microsoft.com/office/officeart/2005/8/layout/h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EEE31A-E67A-8440-82E2-D1A5F56E8875}"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2BF8596B-F737-F04D-9282-AD3374528F9C}">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Collect and maintain information about copies of data in cache</a:t>
          </a:r>
          <a:endParaRPr lang="en-US" dirty="0">
            <a:effectLst>
              <a:outerShdw blurRad="38100" dist="38100" dir="2700000" algn="tl">
                <a:srgbClr val="000000">
                  <a:alpha val="43137"/>
                </a:srgbClr>
              </a:outerShdw>
            </a:effectLst>
          </a:endParaRPr>
        </a:p>
      </dgm:t>
    </dgm:pt>
    <dgm:pt modelId="{CCFB33AC-9321-F74A-8E4E-956D50B2C610}" type="parTrans" cxnId="{0E3B2B6A-9B22-6242-9C21-37485364D9FE}">
      <dgm:prSet/>
      <dgm:spPr/>
      <dgm:t>
        <a:bodyPr/>
        <a:lstStyle/>
        <a:p>
          <a:endParaRPr lang="en-US"/>
        </a:p>
      </dgm:t>
    </dgm:pt>
    <dgm:pt modelId="{C415D7EF-5880-8243-A837-FE463D8384CE}" type="sibTrans" cxnId="{0E3B2B6A-9B22-6242-9C21-37485364D9FE}">
      <dgm:prSet/>
      <dgm:spPr>
        <a:solidFill>
          <a:schemeClr val="accent4"/>
        </a:solidFill>
        <a:ln>
          <a:solidFill>
            <a:schemeClr val="accent1"/>
          </a:solidFill>
        </a:ln>
      </dgm:spPr>
      <dgm:t>
        <a:bodyPr/>
        <a:lstStyle/>
        <a:p>
          <a:endParaRPr lang="en-US" dirty="0"/>
        </a:p>
      </dgm:t>
    </dgm:pt>
    <dgm:pt modelId="{DDC234C1-B6FB-4C48-8620-9C9C968115E9}">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Directory stored in main memory</a:t>
          </a:r>
          <a:endParaRPr lang="en-US" dirty="0">
            <a:effectLst>
              <a:outerShdw blurRad="38100" dist="38100" dir="2700000" algn="tl">
                <a:srgbClr val="000000">
                  <a:alpha val="43137"/>
                </a:srgbClr>
              </a:outerShdw>
            </a:effectLst>
          </a:endParaRPr>
        </a:p>
      </dgm:t>
    </dgm:pt>
    <dgm:pt modelId="{8320A488-D738-6B49-BDA8-FC75C4A18D49}" type="parTrans" cxnId="{216CDDE5-745B-1440-8FA8-A72698FDD14C}">
      <dgm:prSet/>
      <dgm:spPr/>
      <dgm:t>
        <a:bodyPr/>
        <a:lstStyle/>
        <a:p>
          <a:endParaRPr lang="en-US"/>
        </a:p>
      </dgm:t>
    </dgm:pt>
    <dgm:pt modelId="{E1999C17-365D-FD49-83AD-9F4B7FA85979}" type="sibTrans" cxnId="{216CDDE5-745B-1440-8FA8-A72698FDD14C}">
      <dgm:prSet/>
      <dgm:spPr>
        <a:solidFill>
          <a:schemeClr val="accent4"/>
        </a:solidFill>
        <a:ln>
          <a:solidFill>
            <a:schemeClr val="accent1"/>
          </a:solidFill>
        </a:ln>
      </dgm:spPr>
      <dgm:t>
        <a:bodyPr/>
        <a:lstStyle/>
        <a:p>
          <a:endParaRPr lang="en-US" dirty="0"/>
        </a:p>
      </dgm:t>
    </dgm:pt>
    <dgm:pt modelId="{E4FE43E0-63FF-9445-BE27-81AEB86689B4}">
      <dgm:prSet/>
      <dgm:spPr/>
      <dgm:t>
        <a:bodyPr/>
        <a:lstStyle/>
        <a:p>
          <a:pPr rtl="0"/>
          <a:r>
            <a:rPr lang="en-US" dirty="0" smtClean="0">
              <a:effectLst>
                <a:outerShdw blurRad="38100" dist="38100" dir="2700000" algn="tl">
                  <a:srgbClr val="000000">
                    <a:alpha val="43137"/>
                  </a:srgbClr>
                </a:outerShdw>
              </a:effectLst>
            </a:rPr>
            <a:t>Requests are checked against directory</a:t>
          </a:r>
          <a:endParaRPr lang="en-US" dirty="0">
            <a:effectLst>
              <a:outerShdw blurRad="38100" dist="38100" dir="2700000" algn="tl">
                <a:srgbClr val="000000">
                  <a:alpha val="43137"/>
                </a:srgbClr>
              </a:outerShdw>
            </a:effectLst>
          </a:endParaRPr>
        </a:p>
      </dgm:t>
    </dgm:pt>
    <dgm:pt modelId="{B8CB3F97-F491-7845-8AAE-7C03763DD374}" type="parTrans" cxnId="{FCC42F40-4625-6A49-A13C-5DF0A24BB2E3}">
      <dgm:prSet/>
      <dgm:spPr/>
      <dgm:t>
        <a:bodyPr/>
        <a:lstStyle/>
        <a:p>
          <a:endParaRPr lang="en-US"/>
        </a:p>
      </dgm:t>
    </dgm:pt>
    <dgm:pt modelId="{2D313D61-DC8F-F346-A65A-04D62392047B}" type="sibTrans" cxnId="{FCC42F40-4625-6A49-A13C-5DF0A24BB2E3}">
      <dgm:prSet/>
      <dgm:spPr>
        <a:solidFill>
          <a:schemeClr val="accent4"/>
        </a:solidFill>
        <a:ln>
          <a:solidFill>
            <a:schemeClr val="accent1"/>
          </a:solidFill>
        </a:ln>
      </dgm:spPr>
      <dgm:t>
        <a:bodyPr/>
        <a:lstStyle/>
        <a:p>
          <a:endParaRPr lang="en-US" dirty="0"/>
        </a:p>
      </dgm:t>
    </dgm:pt>
    <dgm:pt modelId="{344A9E29-547A-E444-82CC-6985DDBFBE0A}">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Appropriate transfers are performed</a:t>
          </a:r>
          <a:endParaRPr lang="en-US" dirty="0">
            <a:effectLst>
              <a:outerShdw blurRad="38100" dist="38100" dir="2700000" algn="tl">
                <a:srgbClr val="000000">
                  <a:alpha val="43137"/>
                </a:srgbClr>
              </a:outerShdw>
            </a:effectLst>
          </a:endParaRPr>
        </a:p>
      </dgm:t>
    </dgm:pt>
    <dgm:pt modelId="{E9ACC9E9-D9E7-0B4B-888E-8184B989626D}" type="parTrans" cxnId="{8F8D43BD-5DAB-5E45-A691-F4ECA11644EA}">
      <dgm:prSet/>
      <dgm:spPr/>
      <dgm:t>
        <a:bodyPr/>
        <a:lstStyle/>
        <a:p>
          <a:endParaRPr lang="en-US"/>
        </a:p>
      </dgm:t>
    </dgm:pt>
    <dgm:pt modelId="{72619468-7534-BD40-BDDB-C17E25EF9E85}" type="sibTrans" cxnId="{8F8D43BD-5DAB-5E45-A691-F4ECA11644EA}">
      <dgm:prSet/>
      <dgm:spPr>
        <a:solidFill>
          <a:schemeClr val="accent4"/>
        </a:solidFill>
        <a:ln>
          <a:solidFill>
            <a:schemeClr val="accent1"/>
          </a:solidFill>
        </a:ln>
      </dgm:spPr>
      <dgm:t>
        <a:bodyPr/>
        <a:lstStyle/>
        <a:p>
          <a:endParaRPr lang="en-US" dirty="0"/>
        </a:p>
      </dgm:t>
    </dgm:pt>
    <dgm:pt modelId="{BD43E75A-295C-2E4C-BD5C-30F4540B5CD3}">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Creates central bottleneck</a:t>
          </a:r>
          <a:endParaRPr lang="en-US" dirty="0">
            <a:effectLst>
              <a:outerShdw blurRad="38100" dist="38100" dir="2700000" algn="tl">
                <a:srgbClr val="000000">
                  <a:alpha val="43137"/>
                </a:srgbClr>
              </a:outerShdw>
            </a:effectLst>
          </a:endParaRPr>
        </a:p>
      </dgm:t>
    </dgm:pt>
    <dgm:pt modelId="{9D4F9194-4380-BB4C-994F-BFB4EA35B03D}" type="parTrans" cxnId="{11197F55-CC97-974F-9220-352368D5C1B9}">
      <dgm:prSet/>
      <dgm:spPr/>
      <dgm:t>
        <a:bodyPr/>
        <a:lstStyle/>
        <a:p>
          <a:endParaRPr lang="en-US"/>
        </a:p>
      </dgm:t>
    </dgm:pt>
    <dgm:pt modelId="{4F908D0C-1880-6946-B09D-00AFD6D97FD8}" type="sibTrans" cxnId="{11197F55-CC97-974F-9220-352368D5C1B9}">
      <dgm:prSet/>
      <dgm:spPr>
        <a:solidFill>
          <a:schemeClr val="accent4"/>
        </a:solidFill>
        <a:ln>
          <a:solidFill>
            <a:schemeClr val="accent1"/>
          </a:solidFill>
        </a:ln>
      </dgm:spPr>
      <dgm:t>
        <a:bodyPr/>
        <a:lstStyle/>
        <a:p>
          <a:endParaRPr lang="en-US" dirty="0"/>
        </a:p>
      </dgm:t>
    </dgm:pt>
    <dgm:pt modelId="{0B34292E-3F5A-DF49-AB01-125E0227620F}">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Effective in large scale systems with complex interconnection schemes</a:t>
          </a:r>
          <a:endParaRPr lang="en-US" dirty="0">
            <a:effectLst>
              <a:outerShdw blurRad="38100" dist="38100" dir="2700000" algn="tl">
                <a:srgbClr val="000000">
                  <a:alpha val="43137"/>
                </a:srgbClr>
              </a:outerShdw>
            </a:effectLst>
          </a:endParaRPr>
        </a:p>
      </dgm:t>
    </dgm:pt>
    <dgm:pt modelId="{F12AF7CB-47FE-A041-9969-791CB4E155AE}" type="parTrans" cxnId="{ED1896CA-7463-D64C-9270-BBAB7308CC70}">
      <dgm:prSet/>
      <dgm:spPr/>
      <dgm:t>
        <a:bodyPr/>
        <a:lstStyle/>
        <a:p>
          <a:endParaRPr lang="en-US"/>
        </a:p>
      </dgm:t>
    </dgm:pt>
    <dgm:pt modelId="{B0F764DB-B58C-E047-9269-BA22BCE8E0B0}" type="sibTrans" cxnId="{ED1896CA-7463-D64C-9270-BBAB7308CC70}">
      <dgm:prSet/>
      <dgm:spPr/>
      <dgm:t>
        <a:bodyPr/>
        <a:lstStyle/>
        <a:p>
          <a:endParaRPr lang="en-US"/>
        </a:p>
      </dgm:t>
    </dgm:pt>
    <dgm:pt modelId="{230438A7-7DF4-F64D-B95C-267260991FEF}" type="pres">
      <dgm:prSet presAssocID="{79EEE31A-E67A-8440-82E2-D1A5F56E8875}" presName="Name0" presStyleCnt="0">
        <dgm:presLayoutVars>
          <dgm:dir/>
          <dgm:resizeHandles/>
        </dgm:presLayoutVars>
      </dgm:prSet>
      <dgm:spPr/>
      <dgm:t>
        <a:bodyPr/>
        <a:lstStyle/>
        <a:p>
          <a:endParaRPr lang="en-US"/>
        </a:p>
      </dgm:t>
    </dgm:pt>
    <dgm:pt modelId="{9F7E589E-ED26-8748-A885-F0BC3D5E0155}" type="pres">
      <dgm:prSet presAssocID="{2BF8596B-F737-F04D-9282-AD3374528F9C}" presName="compNode" presStyleCnt="0"/>
      <dgm:spPr/>
    </dgm:pt>
    <dgm:pt modelId="{7CFCF295-D913-894C-B505-1ABFB6701604}" type="pres">
      <dgm:prSet presAssocID="{2BF8596B-F737-F04D-9282-AD3374528F9C}" presName="dummyConnPt" presStyleCnt="0"/>
      <dgm:spPr/>
    </dgm:pt>
    <dgm:pt modelId="{1AD4BB02-0C09-224F-8548-79447B50FC83}" type="pres">
      <dgm:prSet presAssocID="{2BF8596B-F737-F04D-9282-AD3374528F9C}" presName="node" presStyleLbl="node1" presStyleIdx="0" presStyleCnt="6">
        <dgm:presLayoutVars>
          <dgm:bulletEnabled val="1"/>
        </dgm:presLayoutVars>
      </dgm:prSet>
      <dgm:spPr/>
      <dgm:t>
        <a:bodyPr/>
        <a:lstStyle/>
        <a:p>
          <a:endParaRPr lang="en-US"/>
        </a:p>
      </dgm:t>
    </dgm:pt>
    <dgm:pt modelId="{2D17573D-7ACC-BB44-9073-55022998936C}" type="pres">
      <dgm:prSet presAssocID="{C415D7EF-5880-8243-A837-FE463D8384CE}" presName="sibTrans" presStyleLbl="bgSibTrans2D1" presStyleIdx="0" presStyleCnt="5"/>
      <dgm:spPr/>
      <dgm:t>
        <a:bodyPr/>
        <a:lstStyle/>
        <a:p>
          <a:endParaRPr lang="en-US"/>
        </a:p>
      </dgm:t>
    </dgm:pt>
    <dgm:pt modelId="{0E1110B3-0E0C-394F-ABAC-DD4A93EA9262}" type="pres">
      <dgm:prSet presAssocID="{DDC234C1-B6FB-4C48-8620-9C9C968115E9}" presName="compNode" presStyleCnt="0"/>
      <dgm:spPr/>
    </dgm:pt>
    <dgm:pt modelId="{A53ABB92-5818-2C48-895B-500D428EFEEC}" type="pres">
      <dgm:prSet presAssocID="{DDC234C1-B6FB-4C48-8620-9C9C968115E9}" presName="dummyConnPt" presStyleCnt="0"/>
      <dgm:spPr/>
    </dgm:pt>
    <dgm:pt modelId="{92950862-5200-6C45-8C69-D1C5D9BFA736}" type="pres">
      <dgm:prSet presAssocID="{DDC234C1-B6FB-4C48-8620-9C9C968115E9}" presName="node" presStyleLbl="node1" presStyleIdx="1" presStyleCnt="6">
        <dgm:presLayoutVars>
          <dgm:bulletEnabled val="1"/>
        </dgm:presLayoutVars>
      </dgm:prSet>
      <dgm:spPr/>
      <dgm:t>
        <a:bodyPr/>
        <a:lstStyle/>
        <a:p>
          <a:endParaRPr lang="en-US"/>
        </a:p>
      </dgm:t>
    </dgm:pt>
    <dgm:pt modelId="{4D2404F7-C043-1F43-A850-7696C06410C9}" type="pres">
      <dgm:prSet presAssocID="{E1999C17-365D-FD49-83AD-9F4B7FA85979}" presName="sibTrans" presStyleLbl="bgSibTrans2D1" presStyleIdx="1" presStyleCnt="5"/>
      <dgm:spPr/>
      <dgm:t>
        <a:bodyPr/>
        <a:lstStyle/>
        <a:p>
          <a:endParaRPr lang="en-US"/>
        </a:p>
      </dgm:t>
    </dgm:pt>
    <dgm:pt modelId="{A3665225-C957-AB4E-B3B3-04795086E31F}" type="pres">
      <dgm:prSet presAssocID="{E4FE43E0-63FF-9445-BE27-81AEB86689B4}" presName="compNode" presStyleCnt="0"/>
      <dgm:spPr/>
    </dgm:pt>
    <dgm:pt modelId="{94E68CD6-B353-834F-8737-128A7D7382F0}" type="pres">
      <dgm:prSet presAssocID="{E4FE43E0-63FF-9445-BE27-81AEB86689B4}" presName="dummyConnPt" presStyleCnt="0"/>
      <dgm:spPr/>
    </dgm:pt>
    <dgm:pt modelId="{08B8E968-D043-2A4A-9F23-A995EA6C04B6}" type="pres">
      <dgm:prSet presAssocID="{E4FE43E0-63FF-9445-BE27-81AEB86689B4}" presName="node" presStyleLbl="node1" presStyleIdx="2" presStyleCnt="6">
        <dgm:presLayoutVars>
          <dgm:bulletEnabled val="1"/>
        </dgm:presLayoutVars>
      </dgm:prSet>
      <dgm:spPr/>
      <dgm:t>
        <a:bodyPr/>
        <a:lstStyle/>
        <a:p>
          <a:endParaRPr lang="en-US"/>
        </a:p>
      </dgm:t>
    </dgm:pt>
    <dgm:pt modelId="{D643CE4E-E530-9342-9685-CB02A57DD750}" type="pres">
      <dgm:prSet presAssocID="{2D313D61-DC8F-F346-A65A-04D62392047B}" presName="sibTrans" presStyleLbl="bgSibTrans2D1" presStyleIdx="2" presStyleCnt="5"/>
      <dgm:spPr/>
      <dgm:t>
        <a:bodyPr/>
        <a:lstStyle/>
        <a:p>
          <a:endParaRPr lang="en-US"/>
        </a:p>
      </dgm:t>
    </dgm:pt>
    <dgm:pt modelId="{7015AE30-D09A-5B48-B929-40EFB7C4686F}" type="pres">
      <dgm:prSet presAssocID="{344A9E29-547A-E444-82CC-6985DDBFBE0A}" presName="compNode" presStyleCnt="0"/>
      <dgm:spPr/>
    </dgm:pt>
    <dgm:pt modelId="{B9FEAA3E-2F85-E142-853D-DE264A8A32BD}" type="pres">
      <dgm:prSet presAssocID="{344A9E29-547A-E444-82CC-6985DDBFBE0A}" presName="dummyConnPt" presStyleCnt="0"/>
      <dgm:spPr/>
    </dgm:pt>
    <dgm:pt modelId="{AA093B9A-6538-6942-A7E0-0DF85FCF2763}" type="pres">
      <dgm:prSet presAssocID="{344A9E29-547A-E444-82CC-6985DDBFBE0A}" presName="node" presStyleLbl="node1" presStyleIdx="3" presStyleCnt="6">
        <dgm:presLayoutVars>
          <dgm:bulletEnabled val="1"/>
        </dgm:presLayoutVars>
      </dgm:prSet>
      <dgm:spPr/>
      <dgm:t>
        <a:bodyPr/>
        <a:lstStyle/>
        <a:p>
          <a:endParaRPr lang="en-US"/>
        </a:p>
      </dgm:t>
    </dgm:pt>
    <dgm:pt modelId="{FEC11408-FF1C-CA4C-8AFD-D46A3CF61CBF}" type="pres">
      <dgm:prSet presAssocID="{72619468-7534-BD40-BDDB-C17E25EF9E85}" presName="sibTrans" presStyleLbl="bgSibTrans2D1" presStyleIdx="3" presStyleCnt="5"/>
      <dgm:spPr/>
      <dgm:t>
        <a:bodyPr/>
        <a:lstStyle/>
        <a:p>
          <a:endParaRPr lang="en-US"/>
        </a:p>
      </dgm:t>
    </dgm:pt>
    <dgm:pt modelId="{9869CE0E-4D69-B645-8866-602F5FDB35CD}" type="pres">
      <dgm:prSet presAssocID="{BD43E75A-295C-2E4C-BD5C-30F4540B5CD3}" presName="compNode" presStyleCnt="0"/>
      <dgm:spPr/>
    </dgm:pt>
    <dgm:pt modelId="{9900660E-1EDC-3F4F-AEC1-2CD49AE5C162}" type="pres">
      <dgm:prSet presAssocID="{BD43E75A-295C-2E4C-BD5C-30F4540B5CD3}" presName="dummyConnPt" presStyleCnt="0"/>
      <dgm:spPr/>
    </dgm:pt>
    <dgm:pt modelId="{10D7F979-8EBF-4D41-8C9F-35C26C83535B}" type="pres">
      <dgm:prSet presAssocID="{BD43E75A-295C-2E4C-BD5C-30F4540B5CD3}" presName="node" presStyleLbl="node1" presStyleIdx="4" presStyleCnt="6">
        <dgm:presLayoutVars>
          <dgm:bulletEnabled val="1"/>
        </dgm:presLayoutVars>
      </dgm:prSet>
      <dgm:spPr/>
      <dgm:t>
        <a:bodyPr/>
        <a:lstStyle/>
        <a:p>
          <a:endParaRPr lang="en-US"/>
        </a:p>
      </dgm:t>
    </dgm:pt>
    <dgm:pt modelId="{EC505D46-4F46-8A47-BB54-15A3D28DA180}" type="pres">
      <dgm:prSet presAssocID="{4F908D0C-1880-6946-B09D-00AFD6D97FD8}" presName="sibTrans" presStyleLbl="bgSibTrans2D1" presStyleIdx="4" presStyleCnt="5"/>
      <dgm:spPr/>
      <dgm:t>
        <a:bodyPr/>
        <a:lstStyle/>
        <a:p>
          <a:endParaRPr lang="en-US"/>
        </a:p>
      </dgm:t>
    </dgm:pt>
    <dgm:pt modelId="{1A3FC78F-15A0-024F-9C6B-942533B084E5}" type="pres">
      <dgm:prSet presAssocID="{0B34292E-3F5A-DF49-AB01-125E0227620F}" presName="compNode" presStyleCnt="0"/>
      <dgm:spPr/>
    </dgm:pt>
    <dgm:pt modelId="{8A35B56B-D6AC-6B49-949E-2F523F4DD7CC}" type="pres">
      <dgm:prSet presAssocID="{0B34292E-3F5A-DF49-AB01-125E0227620F}" presName="dummyConnPt" presStyleCnt="0"/>
      <dgm:spPr/>
    </dgm:pt>
    <dgm:pt modelId="{525DC54E-6DDC-4B4F-97E2-F11FB388EF71}" type="pres">
      <dgm:prSet presAssocID="{0B34292E-3F5A-DF49-AB01-125E0227620F}" presName="node" presStyleLbl="node1" presStyleIdx="5" presStyleCnt="6">
        <dgm:presLayoutVars>
          <dgm:bulletEnabled val="1"/>
        </dgm:presLayoutVars>
      </dgm:prSet>
      <dgm:spPr/>
      <dgm:t>
        <a:bodyPr/>
        <a:lstStyle/>
        <a:p>
          <a:endParaRPr lang="en-US"/>
        </a:p>
      </dgm:t>
    </dgm:pt>
  </dgm:ptLst>
  <dgm:cxnLst>
    <dgm:cxn modelId="{11197F55-CC97-974F-9220-352368D5C1B9}" srcId="{79EEE31A-E67A-8440-82E2-D1A5F56E8875}" destId="{BD43E75A-295C-2E4C-BD5C-30F4540B5CD3}" srcOrd="4" destOrd="0" parTransId="{9D4F9194-4380-BB4C-994F-BFB4EA35B03D}" sibTransId="{4F908D0C-1880-6946-B09D-00AFD6D97FD8}"/>
    <dgm:cxn modelId="{CC32ED31-6FA0-4846-8884-80A50E36AC34}" type="presOf" srcId="{4F908D0C-1880-6946-B09D-00AFD6D97FD8}" destId="{EC505D46-4F46-8A47-BB54-15A3D28DA180}" srcOrd="0" destOrd="0" presId="urn:microsoft.com/office/officeart/2005/8/layout/bProcess4"/>
    <dgm:cxn modelId="{28B31EDE-9175-9E45-9EF6-9B14CC093EE6}" type="presOf" srcId="{E4FE43E0-63FF-9445-BE27-81AEB86689B4}" destId="{08B8E968-D043-2A4A-9F23-A995EA6C04B6}" srcOrd="0" destOrd="0" presId="urn:microsoft.com/office/officeart/2005/8/layout/bProcess4"/>
    <dgm:cxn modelId="{29E1EB6D-E8C4-ED4B-B214-1D351E5917B3}" type="presOf" srcId="{2D313D61-DC8F-F346-A65A-04D62392047B}" destId="{D643CE4E-E530-9342-9685-CB02A57DD750}" srcOrd="0" destOrd="0" presId="urn:microsoft.com/office/officeart/2005/8/layout/bProcess4"/>
    <dgm:cxn modelId="{303F6A68-F3BC-6D4A-AEB7-9C581180F770}" type="presOf" srcId="{BD43E75A-295C-2E4C-BD5C-30F4540B5CD3}" destId="{10D7F979-8EBF-4D41-8C9F-35C26C83535B}" srcOrd="0" destOrd="0" presId="urn:microsoft.com/office/officeart/2005/8/layout/bProcess4"/>
    <dgm:cxn modelId="{FCC42F40-4625-6A49-A13C-5DF0A24BB2E3}" srcId="{79EEE31A-E67A-8440-82E2-D1A5F56E8875}" destId="{E4FE43E0-63FF-9445-BE27-81AEB86689B4}" srcOrd="2" destOrd="0" parTransId="{B8CB3F97-F491-7845-8AAE-7C03763DD374}" sibTransId="{2D313D61-DC8F-F346-A65A-04D62392047B}"/>
    <dgm:cxn modelId="{E42EB39A-340C-F448-AA18-9026627E35C2}" type="presOf" srcId="{2BF8596B-F737-F04D-9282-AD3374528F9C}" destId="{1AD4BB02-0C09-224F-8548-79447B50FC83}" srcOrd="0" destOrd="0" presId="urn:microsoft.com/office/officeart/2005/8/layout/bProcess4"/>
    <dgm:cxn modelId="{ED1896CA-7463-D64C-9270-BBAB7308CC70}" srcId="{79EEE31A-E67A-8440-82E2-D1A5F56E8875}" destId="{0B34292E-3F5A-DF49-AB01-125E0227620F}" srcOrd="5" destOrd="0" parTransId="{F12AF7CB-47FE-A041-9969-791CB4E155AE}" sibTransId="{B0F764DB-B58C-E047-9269-BA22BCE8E0B0}"/>
    <dgm:cxn modelId="{216CDDE5-745B-1440-8FA8-A72698FDD14C}" srcId="{79EEE31A-E67A-8440-82E2-D1A5F56E8875}" destId="{DDC234C1-B6FB-4C48-8620-9C9C968115E9}" srcOrd="1" destOrd="0" parTransId="{8320A488-D738-6B49-BDA8-FC75C4A18D49}" sibTransId="{E1999C17-365D-FD49-83AD-9F4B7FA85979}"/>
    <dgm:cxn modelId="{7605FF84-1386-D342-8D27-122A026283B5}" type="presOf" srcId="{344A9E29-547A-E444-82CC-6985DDBFBE0A}" destId="{AA093B9A-6538-6942-A7E0-0DF85FCF2763}" srcOrd="0" destOrd="0" presId="urn:microsoft.com/office/officeart/2005/8/layout/bProcess4"/>
    <dgm:cxn modelId="{54124518-010C-8D44-86DD-CDB5ACA1812D}" type="presOf" srcId="{DDC234C1-B6FB-4C48-8620-9C9C968115E9}" destId="{92950862-5200-6C45-8C69-D1C5D9BFA736}" srcOrd="0" destOrd="0" presId="urn:microsoft.com/office/officeart/2005/8/layout/bProcess4"/>
    <dgm:cxn modelId="{D4D54DDC-1164-2C44-A7C5-D265A6272B77}" type="presOf" srcId="{72619468-7534-BD40-BDDB-C17E25EF9E85}" destId="{FEC11408-FF1C-CA4C-8AFD-D46A3CF61CBF}" srcOrd="0" destOrd="0" presId="urn:microsoft.com/office/officeart/2005/8/layout/bProcess4"/>
    <dgm:cxn modelId="{0E3B2B6A-9B22-6242-9C21-37485364D9FE}" srcId="{79EEE31A-E67A-8440-82E2-D1A5F56E8875}" destId="{2BF8596B-F737-F04D-9282-AD3374528F9C}" srcOrd="0" destOrd="0" parTransId="{CCFB33AC-9321-F74A-8E4E-956D50B2C610}" sibTransId="{C415D7EF-5880-8243-A837-FE463D8384CE}"/>
    <dgm:cxn modelId="{8F8D43BD-5DAB-5E45-A691-F4ECA11644EA}" srcId="{79EEE31A-E67A-8440-82E2-D1A5F56E8875}" destId="{344A9E29-547A-E444-82CC-6985DDBFBE0A}" srcOrd="3" destOrd="0" parTransId="{E9ACC9E9-D9E7-0B4B-888E-8184B989626D}" sibTransId="{72619468-7534-BD40-BDDB-C17E25EF9E85}"/>
    <dgm:cxn modelId="{F91459C8-37FC-0149-AB9B-4E8ABF3E7F6F}" type="presOf" srcId="{79EEE31A-E67A-8440-82E2-D1A5F56E8875}" destId="{230438A7-7DF4-F64D-B95C-267260991FEF}" srcOrd="0" destOrd="0" presId="urn:microsoft.com/office/officeart/2005/8/layout/bProcess4"/>
    <dgm:cxn modelId="{EB82C676-7FE5-754F-93C3-F4C429836F44}" type="presOf" srcId="{E1999C17-365D-FD49-83AD-9F4B7FA85979}" destId="{4D2404F7-C043-1F43-A850-7696C06410C9}" srcOrd="0" destOrd="0" presId="urn:microsoft.com/office/officeart/2005/8/layout/bProcess4"/>
    <dgm:cxn modelId="{CAA2C502-1638-D44E-8B6D-7982264382AD}" type="presOf" srcId="{0B34292E-3F5A-DF49-AB01-125E0227620F}" destId="{525DC54E-6DDC-4B4F-97E2-F11FB388EF71}" srcOrd="0" destOrd="0" presId="urn:microsoft.com/office/officeart/2005/8/layout/bProcess4"/>
    <dgm:cxn modelId="{768FF641-7619-5D43-B91D-2FE46F8FABAA}" type="presOf" srcId="{C415D7EF-5880-8243-A837-FE463D8384CE}" destId="{2D17573D-7ACC-BB44-9073-55022998936C}" srcOrd="0" destOrd="0" presId="urn:microsoft.com/office/officeart/2005/8/layout/bProcess4"/>
    <dgm:cxn modelId="{A6FF62D8-14C9-324E-99AC-E3BD0BB599B7}" type="presParOf" srcId="{230438A7-7DF4-F64D-B95C-267260991FEF}" destId="{9F7E589E-ED26-8748-A885-F0BC3D5E0155}" srcOrd="0" destOrd="0" presId="urn:microsoft.com/office/officeart/2005/8/layout/bProcess4"/>
    <dgm:cxn modelId="{5B2E2078-7270-3741-A64B-E5F88F3C8787}" type="presParOf" srcId="{9F7E589E-ED26-8748-A885-F0BC3D5E0155}" destId="{7CFCF295-D913-894C-B505-1ABFB6701604}" srcOrd="0" destOrd="0" presId="urn:microsoft.com/office/officeart/2005/8/layout/bProcess4"/>
    <dgm:cxn modelId="{8B91207B-0FFC-FC41-AA79-26557CA5ADB7}" type="presParOf" srcId="{9F7E589E-ED26-8748-A885-F0BC3D5E0155}" destId="{1AD4BB02-0C09-224F-8548-79447B50FC83}" srcOrd="1" destOrd="0" presId="urn:microsoft.com/office/officeart/2005/8/layout/bProcess4"/>
    <dgm:cxn modelId="{EDE8FCD7-BE9A-7141-ACDD-D94C55CA0277}" type="presParOf" srcId="{230438A7-7DF4-F64D-B95C-267260991FEF}" destId="{2D17573D-7ACC-BB44-9073-55022998936C}" srcOrd="1" destOrd="0" presId="urn:microsoft.com/office/officeart/2005/8/layout/bProcess4"/>
    <dgm:cxn modelId="{050D6FFE-2064-614D-8301-BCD80FAA1C62}" type="presParOf" srcId="{230438A7-7DF4-F64D-B95C-267260991FEF}" destId="{0E1110B3-0E0C-394F-ABAC-DD4A93EA9262}" srcOrd="2" destOrd="0" presId="urn:microsoft.com/office/officeart/2005/8/layout/bProcess4"/>
    <dgm:cxn modelId="{598FA964-FDBE-344C-BFCD-5849C139ADCE}" type="presParOf" srcId="{0E1110B3-0E0C-394F-ABAC-DD4A93EA9262}" destId="{A53ABB92-5818-2C48-895B-500D428EFEEC}" srcOrd="0" destOrd="0" presId="urn:microsoft.com/office/officeart/2005/8/layout/bProcess4"/>
    <dgm:cxn modelId="{00970C44-6215-AB42-A085-555145A2520E}" type="presParOf" srcId="{0E1110B3-0E0C-394F-ABAC-DD4A93EA9262}" destId="{92950862-5200-6C45-8C69-D1C5D9BFA736}" srcOrd="1" destOrd="0" presId="urn:microsoft.com/office/officeart/2005/8/layout/bProcess4"/>
    <dgm:cxn modelId="{8A128923-3E31-C24E-AC32-E9B4684ACD9C}" type="presParOf" srcId="{230438A7-7DF4-F64D-B95C-267260991FEF}" destId="{4D2404F7-C043-1F43-A850-7696C06410C9}" srcOrd="3" destOrd="0" presId="urn:microsoft.com/office/officeart/2005/8/layout/bProcess4"/>
    <dgm:cxn modelId="{27F6A2C9-B985-4E42-A628-3AC503207A07}" type="presParOf" srcId="{230438A7-7DF4-F64D-B95C-267260991FEF}" destId="{A3665225-C957-AB4E-B3B3-04795086E31F}" srcOrd="4" destOrd="0" presId="urn:microsoft.com/office/officeart/2005/8/layout/bProcess4"/>
    <dgm:cxn modelId="{948B017F-1C65-C745-9BBB-1A5A3A46797B}" type="presParOf" srcId="{A3665225-C957-AB4E-B3B3-04795086E31F}" destId="{94E68CD6-B353-834F-8737-128A7D7382F0}" srcOrd="0" destOrd="0" presId="urn:microsoft.com/office/officeart/2005/8/layout/bProcess4"/>
    <dgm:cxn modelId="{59170E15-0F66-134A-AD39-93286598FA23}" type="presParOf" srcId="{A3665225-C957-AB4E-B3B3-04795086E31F}" destId="{08B8E968-D043-2A4A-9F23-A995EA6C04B6}" srcOrd="1" destOrd="0" presId="urn:microsoft.com/office/officeart/2005/8/layout/bProcess4"/>
    <dgm:cxn modelId="{C4276C18-37F7-9545-A9A9-B2B625925E22}" type="presParOf" srcId="{230438A7-7DF4-F64D-B95C-267260991FEF}" destId="{D643CE4E-E530-9342-9685-CB02A57DD750}" srcOrd="5" destOrd="0" presId="urn:microsoft.com/office/officeart/2005/8/layout/bProcess4"/>
    <dgm:cxn modelId="{AE415B57-39C9-8149-92CC-1A5BDFC60FE2}" type="presParOf" srcId="{230438A7-7DF4-F64D-B95C-267260991FEF}" destId="{7015AE30-D09A-5B48-B929-40EFB7C4686F}" srcOrd="6" destOrd="0" presId="urn:microsoft.com/office/officeart/2005/8/layout/bProcess4"/>
    <dgm:cxn modelId="{3A127EA0-52F2-2649-A538-E18BEB57656C}" type="presParOf" srcId="{7015AE30-D09A-5B48-B929-40EFB7C4686F}" destId="{B9FEAA3E-2F85-E142-853D-DE264A8A32BD}" srcOrd="0" destOrd="0" presId="urn:microsoft.com/office/officeart/2005/8/layout/bProcess4"/>
    <dgm:cxn modelId="{E8DBCA76-648B-2C40-A95D-176DE7A87D00}" type="presParOf" srcId="{7015AE30-D09A-5B48-B929-40EFB7C4686F}" destId="{AA093B9A-6538-6942-A7E0-0DF85FCF2763}" srcOrd="1" destOrd="0" presId="urn:microsoft.com/office/officeart/2005/8/layout/bProcess4"/>
    <dgm:cxn modelId="{724675F6-056B-B848-82D8-A3DC52F580D3}" type="presParOf" srcId="{230438A7-7DF4-F64D-B95C-267260991FEF}" destId="{FEC11408-FF1C-CA4C-8AFD-D46A3CF61CBF}" srcOrd="7" destOrd="0" presId="urn:microsoft.com/office/officeart/2005/8/layout/bProcess4"/>
    <dgm:cxn modelId="{B412EFCC-D8B1-B742-907C-7B9C8340A137}" type="presParOf" srcId="{230438A7-7DF4-F64D-B95C-267260991FEF}" destId="{9869CE0E-4D69-B645-8866-602F5FDB35CD}" srcOrd="8" destOrd="0" presId="urn:microsoft.com/office/officeart/2005/8/layout/bProcess4"/>
    <dgm:cxn modelId="{D2155EC5-0437-F74E-8D7B-8F1203166DD2}" type="presParOf" srcId="{9869CE0E-4D69-B645-8866-602F5FDB35CD}" destId="{9900660E-1EDC-3F4F-AEC1-2CD49AE5C162}" srcOrd="0" destOrd="0" presId="urn:microsoft.com/office/officeart/2005/8/layout/bProcess4"/>
    <dgm:cxn modelId="{89C4FC7E-0ACD-3743-B58C-E5488993B0F8}" type="presParOf" srcId="{9869CE0E-4D69-B645-8866-602F5FDB35CD}" destId="{10D7F979-8EBF-4D41-8C9F-35C26C83535B}" srcOrd="1" destOrd="0" presId="urn:microsoft.com/office/officeart/2005/8/layout/bProcess4"/>
    <dgm:cxn modelId="{B523E09C-8557-CB47-917A-E4F92204DDB7}" type="presParOf" srcId="{230438A7-7DF4-F64D-B95C-267260991FEF}" destId="{EC505D46-4F46-8A47-BB54-15A3D28DA180}" srcOrd="9" destOrd="0" presId="urn:microsoft.com/office/officeart/2005/8/layout/bProcess4"/>
    <dgm:cxn modelId="{93603632-41BA-0641-9D1F-E905A7CC4825}" type="presParOf" srcId="{230438A7-7DF4-F64D-B95C-267260991FEF}" destId="{1A3FC78F-15A0-024F-9C6B-942533B084E5}" srcOrd="10" destOrd="0" presId="urn:microsoft.com/office/officeart/2005/8/layout/bProcess4"/>
    <dgm:cxn modelId="{B0322E3D-C487-1448-8E29-323B77EEA80A}" type="presParOf" srcId="{1A3FC78F-15A0-024F-9C6B-942533B084E5}" destId="{8A35B56B-D6AC-6B49-949E-2F523F4DD7CC}" srcOrd="0" destOrd="0" presId="urn:microsoft.com/office/officeart/2005/8/layout/bProcess4"/>
    <dgm:cxn modelId="{5F9BE8F6-1118-6A40-83FE-E034DA05F147}" type="presParOf" srcId="{1A3FC78F-15A0-024F-9C6B-942533B084E5}" destId="{525DC54E-6DDC-4B4F-97E2-F11FB388EF71}" srcOrd="1" destOrd="0" presId="urn:microsoft.com/office/officeart/2005/8/layout/b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BC5109-F798-7F4A-A4F5-6F98DC3A0C3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406430D1-3460-7A42-A738-A675A7F8E210}">
      <dgm:prSet/>
      <dgm:spPr/>
      <dgm:t>
        <a:bodyPr/>
        <a:lstStyle/>
        <a:p>
          <a:pPr rtl="0"/>
          <a:r>
            <a:rPr lang="en-US" dirty="0" smtClean="0"/>
            <a:t>Thread in multithreaded processors may or may not be the same as the concept of software threads in a multiprogrammed operating system</a:t>
          </a:r>
          <a:endParaRPr lang="en-US" dirty="0"/>
        </a:p>
      </dgm:t>
    </dgm:pt>
    <dgm:pt modelId="{005C269E-4F4E-264A-A7CD-256A920D61FA}" type="parTrans" cxnId="{3B7A96F7-F603-2C4B-8518-01F511DED89D}">
      <dgm:prSet/>
      <dgm:spPr/>
      <dgm:t>
        <a:bodyPr/>
        <a:lstStyle/>
        <a:p>
          <a:endParaRPr lang="en-US"/>
        </a:p>
      </dgm:t>
    </dgm:pt>
    <dgm:pt modelId="{AB4B590C-FB84-0B4A-80C1-335639057AA9}" type="sibTrans" cxnId="{3B7A96F7-F603-2C4B-8518-01F511DED89D}">
      <dgm:prSet/>
      <dgm:spPr/>
      <dgm:t>
        <a:bodyPr/>
        <a:lstStyle/>
        <a:p>
          <a:endParaRPr lang="en-US"/>
        </a:p>
      </dgm:t>
    </dgm:pt>
    <dgm:pt modelId="{6CA3169C-750F-6545-B50C-BD90BDA35B85}">
      <dgm:prSet/>
      <dgm:spPr/>
      <dgm:t>
        <a:bodyPr/>
        <a:lstStyle/>
        <a:p>
          <a:pPr rtl="0"/>
          <a:r>
            <a:rPr lang="en-GB" dirty="0" smtClean="0"/>
            <a:t>Thread is concerned with scheduling and execution, whereas a process is concerned with both scheduling/execution and resource and resource ownership</a:t>
          </a:r>
          <a:endParaRPr lang="en-GB" dirty="0"/>
        </a:p>
      </dgm:t>
    </dgm:pt>
    <dgm:pt modelId="{A3157F6D-C4E5-1641-8728-3FD3CCB9D50D}" type="parTrans" cxnId="{AE3C23A9-C0B2-8248-8E82-A55573C0E6EF}">
      <dgm:prSet/>
      <dgm:spPr/>
      <dgm:t>
        <a:bodyPr/>
        <a:lstStyle/>
        <a:p>
          <a:endParaRPr lang="en-US"/>
        </a:p>
      </dgm:t>
    </dgm:pt>
    <dgm:pt modelId="{2313422C-B853-CB41-8F38-0FAB40F37AFF}" type="sibTrans" cxnId="{AE3C23A9-C0B2-8248-8E82-A55573C0E6EF}">
      <dgm:prSet/>
      <dgm:spPr/>
      <dgm:t>
        <a:bodyPr/>
        <a:lstStyle/>
        <a:p>
          <a:endParaRPr lang="en-US"/>
        </a:p>
      </dgm:t>
    </dgm:pt>
    <dgm:pt modelId="{4A84CFBD-E4A5-0C40-884C-81D7792A4689}">
      <dgm:prSet/>
      <dgm:spPr/>
      <dgm:t>
        <a:bodyPr/>
        <a:lstStyle/>
        <a:p>
          <a:pPr rtl="0"/>
          <a:r>
            <a:rPr lang="en-US" dirty="0" smtClean="0"/>
            <a:t>Process: </a:t>
          </a:r>
          <a:endParaRPr lang="en-US" dirty="0"/>
        </a:p>
      </dgm:t>
    </dgm:pt>
    <dgm:pt modelId="{4AF7DD68-6939-7E4E-A17C-2A8093F00524}" type="parTrans" cxnId="{2D56BF75-F614-DB48-ADCB-A0B3FC3E942C}">
      <dgm:prSet/>
      <dgm:spPr/>
      <dgm:t>
        <a:bodyPr/>
        <a:lstStyle/>
        <a:p>
          <a:endParaRPr lang="en-US"/>
        </a:p>
      </dgm:t>
    </dgm:pt>
    <dgm:pt modelId="{9E47A2E4-34EA-0545-99F6-FDA23C87B707}" type="sibTrans" cxnId="{2D56BF75-F614-DB48-ADCB-A0B3FC3E942C}">
      <dgm:prSet/>
      <dgm:spPr/>
      <dgm:t>
        <a:bodyPr/>
        <a:lstStyle/>
        <a:p>
          <a:endParaRPr lang="en-US"/>
        </a:p>
      </dgm:t>
    </dgm:pt>
    <dgm:pt modelId="{0FA81A88-FB3F-4E40-B8F8-D9C738822C59}">
      <dgm:prSet/>
      <dgm:spPr/>
      <dgm:t>
        <a:bodyPr/>
        <a:lstStyle/>
        <a:p>
          <a:pPr rtl="0"/>
          <a:r>
            <a:rPr lang="en-US" dirty="0" smtClean="0"/>
            <a:t>An instance of program running on computer</a:t>
          </a:r>
          <a:endParaRPr lang="en-US" dirty="0"/>
        </a:p>
      </dgm:t>
    </dgm:pt>
    <dgm:pt modelId="{91D8EC8B-A3A1-BD43-88E2-5987D9B70F2E}" type="parTrans" cxnId="{C41B9806-76C5-5A42-9ABA-9A62FAE7318A}">
      <dgm:prSet/>
      <dgm:spPr/>
      <dgm:t>
        <a:bodyPr/>
        <a:lstStyle/>
        <a:p>
          <a:endParaRPr lang="en-US"/>
        </a:p>
      </dgm:t>
    </dgm:pt>
    <dgm:pt modelId="{0A8D2C92-3E89-5A4B-BEDE-EB30CF8EBE9B}" type="sibTrans" cxnId="{C41B9806-76C5-5A42-9ABA-9A62FAE7318A}">
      <dgm:prSet/>
      <dgm:spPr/>
      <dgm:t>
        <a:bodyPr/>
        <a:lstStyle/>
        <a:p>
          <a:endParaRPr lang="en-US"/>
        </a:p>
      </dgm:t>
    </dgm:pt>
    <dgm:pt modelId="{0CCABC8D-EE78-F848-B302-656B3DA48823}">
      <dgm:prSet/>
      <dgm:spPr/>
      <dgm:t>
        <a:bodyPr/>
        <a:lstStyle/>
        <a:p>
          <a:pPr rtl="0"/>
          <a:r>
            <a:rPr lang="en-GB" dirty="0" smtClean="0"/>
            <a:t>Two key characteristics:</a:t>
          </a:r>
          <a:endParaRPr lang="en-GB" dirty="0"/>
        </a:p>
      </dgm:t>
    </dgm:pt>
    <dgm:pt modelId="{E9BD4C6A-32F8-5448-A91E-58546CCF2D0D}" type="parTrans" cxnId="{84459167-55FE-F14D-AC5D-BD3D674A4ABE}">
      <dgm:prSet/>
      <dgm:spPr/>
      <dgm:t>
        <a:bodyPr/>
        <a:lstStyle/>
        <a:p>
          <a:endParaRPr lang="en-US"/>
        </a:p>
      </dgm:t>
    </dgm:pt>
    <dgm:pt modelId="{B1B57F7B-D9EE-4949-9BC4-498731413EB0}" type="sibTrans" cxnId="{84459167-55FE-F14D-AC5D-BD3D674A4ABE}">
      <dgm:prSet/>
      <dgm:spPr/>
      <dgm:t>
        <a:bodyPr/>
        <a:lstStyle/>
        <a:p>
          <a:endParaRPr lang="en-US"/>
        </a:p>
      </dgm:t>
    </dgm:pt>
    <dgm:pt modelId="{9EFF2EB3-D786-1D46-887A-98985999292D}">
      <dgm:prSet/>
      <dgm:spPr/>
      <dgm:t>
        <a:bodyPr/>
        <a:lstStyle/>
        <a:p>
          <a:pPr rtl="0"/>
          <a:r>
            <a:rPr lang="en-GB" dirty="0" smtClean="0"/>
            <a:t>Resource ownership</a:t>
          </a:r>
          <a:endParaRPr lang="en-GB" dirty="0"/>
        </a:p>
      </dgm:t>
    </dgm:pt>
    <dgm:pt modelId="{5A569FB7-2882-3E4C-AAD8-C9ED5B924E1B}" type="parTrans" cxnId="{7EC14006-31F7-724D-8EE9-E24F1BC6CA9F}">
      <dgm:prSet/>
      <dgm:spPr/>
      <dgm:t>
        <a:bodyPr/>
        <a:lstStyle/>
        <a:p>
          <a:endParaRPr lang="en-US"/>
        </a:p>
      </dgm:t>
    </dgm:pt>
    <dgm:pt modelId="{48910CF2-8FB0-D749-A8DD-E766BC5B9DE1}" type="sibTrans" cxnId="{7EC14006-31F7-724D-8EE9-E24F1BC6CA9F}">
      <dgm:prSet/>
      <dgm:spPr/>
      <dgm:t>
        <a:bodyPr/>
        <a:lstStyle/>
        <a:p>
          <a:endParaRPr lang="en-US"/>
        </a:p>
      </dgm:t>
    </dgm:pt>
    <dgm:pt modelId="{F4C57902-D9B1-4749-BDB8-95E980AD9747}">
      <dgm:prSet/>
      <dgm:spPr/>
      <dgm:t>
        <a:bodyPr/>
        <a:lstStyle/>
        <a:p>
          <a:pPr rtl="0"/>
          <a:r>
            <a:rPr lang="en-GB" dirty="0" smtClean="0"/>
            <a:t>Scheduling/execution</a:t>
          </a:r>
          <a:endParaRPr lang="en-GB" dirty="0"/>
        </a:p>
      </dgm:t>
    </dgm:pt>
    <dgm:pt modelId="{A91AE92F-AB0D-DB47-8BE8-1196A1FE3C56}" type="parTrans" cxnId="{36551271-703D-C34C-A700-A4986B2B8E47}">
      <dgm:prSet/>
      <dgm:spPr/>
      <dgm:t>
        <a:bodyPr/>
        <a:lstStyle/>
        <a:p>
          <a:endParaRPr lang="en-US"/>
        </a:p>
      </dgm:t>
    </dgm:pt>
    <dgm:pt modelId="{DC89FB8D-4BAE-5940-954A-70EA6E03D194}" type="sibTrans" cxnId="{36551271-703D-C34C-A700-A4986B2B8E47}">
      <dgm:prSet/>
      <dgm:spPr/>
      <dgm:t>
        <a:bodyPr/>
        <a:lstStyle/>
        <a:p>
          <a:endParaRPr lang="en-US"/>
        </a:p>
      </dgm:t>
    </dgm:pt>
    <dgm:pt modelId="{F7B84DEF-8E82-8F4E-94F5-8B57C079C0D2}">
      <dgm:prSet/>
      <dgm:spPr/>
      <dgm:t>
        <a:bodyPr/>
        <a:lstStyle/>
        <a:p>
          <a:pPr rtl="0"/>
          <a:r>
            <a:rPr lang="en-GB" dirty="0" smtClean="0"/>
            <a:t>Process switch</a:t>
          </a:r>
          <a:endParaRPr lang="en-GB" dirty="0"/>
        </a:p>
      </dgm:t>
    </dgm:pt>
    <dgm:pt modelId="{0488F012-C41B-CE45-BD93-E99AEA21B6B5}" type="parTrans" cxnId="{71E60D73-494E-4D44-8E8E-E74503E56B91}">
      <dgm:prSet/>
      <dgm:spPr/>
      <dgm:t>
        <a:bodyPr/>
        <a:lstStyle/>
        <a:p>
          <a:endParaRPr lang="en-US"/>
        </a:p>
      </dgm:t>
    </dgm:pt>
    <dgm:pt modelId="{7698C4E5-0A5F-C44F-83EE-A1810D3B996E}" type="sibTrans" cxnId="{71E60D73-494E-4D44-8E8E-E74503E56B91}">
      <dgm:prSet/>
      <dgm:spPr/>
      <dgm:t>
        <a:bodyPr/>
        <a:lstStyle/>
        <a:p>
          <a:endParaRPr lang="en-US"/>
        </a:p>
      </dgm:t>
    </dgm:pt>
    <dgm:pt modelId="{6AEDE740-14C0-B145-900B-2A5A1D58662F}">
      <dgm:prSet/>
      <dgm:spPr/>
      <dgm:t>
        <a:bodyPr/>
        <a:lstStyle/>
        <a:p>
          <a:pPr rtl="0"/>
          <a:r>
            <a:rPr lang="en-GB" dirty="0" smtClean="0"/>
            <a:t>Operation that switches the processor from one process to another </a:t>
          </a:r>
          <a:r>
            <a:rPr lang="en-US" dirty="0" smtClean="0"/>
            <a:t>by saving all the process control data, registers, and other information for the first and replacing them with the process information for the </a:t>
          </a:r>
          <a:r>
            <a:rPr lang="en-US" dirty="0" smtClean="0"/>
            <a:t>second</a:t>
          </a:r>
          <a:endParaRPr lang="en-GB" dirty="0"/>
        </a:p>
      </dgm:t>
    </dgm:pt>
    <dgm:pt modelId="{3BE5351B-4249-CD45-B374-3479DE820905}" type="parTrans" cxnId="{E8C8FAD9-8078-3149-8796-4E62BF1E3B09}">
      <dgm:prSet/>
      <dgm:spPr/>
      <dgm:t>
        <a:bodyPr/>
        <a:lstStyle/>
        <a:p>
          <a:endParaRPr lang="en-US"/>
        </a:p>
      </dgm:t>
    </dgm:pt>
    <dgm:pt modelId="{CA9749C9-8A44-BF4B-BF06-347E5B1937E1}" type="sibTrans" cxnId="{E8C8FAD9-8078-3149-8796-4E62BF1E3B09}">
      <dgm:prSet/>
      <dgm:spPr/>
      <dgm:t>
        <a:bodyPr/>
        <a:lstStyle/>
        <a:p>
          <a:endParaRPr lang="en-US"/>
        </a:p>
      </dgm:t>
    </dgm:pt>
    <dgm:pt modelId="{8C95F624-596A-CB49-BF4A-E38929EFCE73}">
      <dgm:prSet/>
      <dgm:spPr/>
      <dgm:t>
        <a:bodyPr/>
        <a:lstStyle/>
        <a:p>
          <a:pPr rtl="0"/>
          <a:r>
            <a:rPr lang="en-US" dirty="0" smtClean="0"/>
            <a:t>Thread: </a:t>
          </a:r>
          <a:endParaRPr lang="en-US" dirty="0"/>
        </a:p>
      </dgm:t>
    </dgm:pt>
    <dgm:pt modelId="{3DE285F3-15DF-AE46-906E-D1DBDC9A0456}" type="parTrans" cxnId="{34FD660E-BA7B-CB47-811B-9DF65F14474A}">
      <dgm:prSet/>
      <dgm:spPr/>
      <dgm:t>
        <a:bodyPr/>
        <a:lstStyle/>
        <a:p>
          <a:endParaRPr lang="en-US"/>
        </a:p>
      </dgm:t>
    </dgm:pt>
    <dgm:pt modelId="{596CFA4C-AFE6-8042-BFA5-F1E372B96BEB}" type="sibTrans" cxnId="{34FD660E-BA7B-CB47-811B-9DF65F14474A}">
      <dgm:prSet/>
      <dgm:spPr/>
      <dgm:t>
        <a:bodyPr/>
        <a:lstStyle/>
        <a:p>
          <a:endParaRPr lang="en-US"/>
        </a:p>
      </dgm:t>
    </dgm:pt>
    <dgm:pt modelId="{41D5AE6F-D60A-E249-A9D9-53CD757D2E8B}">
      <dgm:prSet/>
      <dgm:spPr/>
      <dgm:t>
        <a:bodyPr/>
        <a:lstStyle/>
        <a:p>
          <a:pPr rtl="0"/>
          <a:r>
            <a:rPr lang="en-GB" dirty="0" smtClean="0"/>
            <a:t>Dispatchable unit of work within a process</a:t>
          </a:r>
          <a:endParaRPr lang="en-GB" dirty="0"/>
        </a:p>
      </dgm:t>
    </dgm:pt>
    <dgm:pt modelId="{827CAB66-A488-444F-8AA0-4FA212C0E26F}" type="parTrans" cxnId="{7B2F4AB2-6075-114C-9997-BFDA779B1BEC}">
      <dgm:prSet/>
      <dgm:spPr/>
      <dgm:t>
        <a:bodyPr/>
        <a:lstStyle/>
        <a:p>
          <a:endParaRPr lang="en-US"/>
        </a:p>
      </dgm:t>
    </dgm:pt>
    <dgm:pt modelId="{D598E112-8C84-DF4E-9F5C-2E8C5205C415}" type="sibTrans" cxnId="{7B2F4AB2-6075-114C-9997-BFDA779B1BEC}">
      <dgm:prSet/>
      <dgm:spPr/>
      <dgm:t>
        <a:bodyPr/>
        <a:lstStyle/>
        <a:p>
          <a:endParaRPr lang="en-US"/>
        </a:p>
      </dgm:t>
    </dgm:pt>
    <dgm:pt modelId="{E03480D1-B158-074B-9EC0-E42DA1DA5F0E}">
      <dgm:prSet/>
      <dgm:spPr/>
      <dgm:t>
        <a:bodyPr/>
        <a:lstStyle/>
        <a:p>
          <a:pPr rtl="0"/>
          <a:r>
            <a:rPr lang="en-GB" dirty="0" smtClean="0"/>
            <a:t>Includes processor context (which includes the program counter and stack pointer) and data area for stack</a:t>
          </a:r>
          <a:endParaRPr lang="en-GB" dirty="0"/>
        </a:p>
      </dgm:t>
    </dgm:pt>
    <dgm:pt modelId="{FE258033-775C-8048-A067-474A8D4C841A}" type="parTrans" cxnId="{ABCD2C15-D454-2842-9A5A-376A59971549}">
      <dgm:prSet/>
      <dgm:spPr/>
      <dgm:t>
        <a:bodyPr/>
        <a:lstStyle/>
        <a:p>
          <a:endParaRPr lang="en-US"/>
        </a:p>
      </dgm:t>
    </dgm:pt>
    <dgm:pt modelId="{1945740A-C72E-5744-84CD-D2E266EBB70D}" type="sibTrans" cxnId="{ABCD2C15-D454-2842-9A5A-376A59971549}">
      <dgm:prSet/>
      <dgm:spPr/>
      <dgm:t>
        <a:bodyPr/>
        <a:lstStyle/>
        <a:p>
          <a:endParaRPr lang="en-US"/>
        </a:p>
      </dgm:t>
    </dgm:pt>
    <dgm:pt modelId="{D2D106D5-7ED1-4A4E-9997-B08B475F63C4}">
      <dgm:prSet/>
      <dgm:spPr/>
      <dgm:t>
        <a:bodyPr/>
        <a:lstStyle/>
        <a:p>
          <a:pPr rtl="0"/>
          <a:r>
            <a:rPr lang="en-US" dirty="0" smtClean="0"/>
            <a:t>Executes sequentially and is interruptible so that the processor can turn to another thread</a:t>
          </a:r>
          <a:endParaRPr lang="en-US" dirty="0"/>
        </a:p>
      </dgm:t>
    </dgm:pt>
    <dgm:pt modelId="{77126BBC-C3BA-AE4B-AE41-4CDB67F8BEDF}" type="parTrans" cxnId="{18B2D797-FEA2-9446-8CE6-76AC9507ECB7}">
      <dgm:prSet/>
      <dgm:spPr/>
      <dgm:t>
        <a:bodyPr/>
        <a:lstStyle/>
        <a:p>
          <a:endParaRPr lang="en-US"/>
        </a:p>
      </dgm:t>
    </dgm:pt>
    <dgm:pt modelId="{E8E27F4A-EB54-1043-B8D4-71C11551AC25}" type="sibTrans" cxnId="{18B2D797-FEA2-9446-8CE6-76AC9507ECB7}">
      <dgm:prSet/>
      <dgm:spPr/>
      <dgm:t>
        <a:bodyPr/>
        <a:lstStyle/>
        <a:p>
          <a:endParaRPr lang="en-US"/>
        </a:p>
      </dgm:t>
    </dgm:pt>
    <dgm:pt modelId="{8BDB8623-A0C8-4640-8F75-0BB8668C27A6}">
      <dgm:prSet/>
      <dgm:spPr/>
      <dgm:t>
        <a:bodyPr/>
        <a:lstStyle/>
        <a:p>
          <a:pPr rtl="0"/>
          <a:r>
            <a:rPr lang="en-GB" dirty="0" smtClean="0"/>
            <a:t>Thread switch</a:t>
          </a:r>
          <a:endParaRPr lang="en-GB" dirty="0"/>
        </a:p>
      </dgm:t>
    </dgm:pt>
    <dgm:pt modelId="{385089B7-518E-0942-9DCA-F6818C982F1D}" type="parTrans" cxnId="{FA7C6456-B832-3449-A55B-23C6262B2C1F}">
      <dgm:prSet/>
      <dgm:spPr/>
      <dgm:t>
        <a:bodyPr/>
        <a:lstStyle/>
        <a:p>
          <a:endParaRPr lang="en-US"/>
        </a:p>
      </dgm:t>
    </dgm:pt>
    <dgm:pt modelId="{93C62568-2288-E04F-BC7F-55CB1CEDB560}" type="sibTrans" cxnId="{FA7C6456-B832-3449-A55B-23C6262B2C1F}">
      <dgm:prSet/>
      <dgm:spPr/>
      <dgm:t>
        <a:bodyPr/>
        <a:lstStyle/>
        <a:p>
          <a:endParaRPr lang="en-US"/>
        </a:p>
      </dgm:t>
    </dgm:pt>
    <dgm:pt modelId="{2C78DDFA-5173-8045-BCF7-67A7D9B37E55}">
      <dgm:prSet/>
      <dgm:spPr/>
      <dgm:t>
        <a:bodyPr/>
        <a:lstStyle/>
        <a:p>
          <a:pPr rtl="0"/>
          <a:r>
            <a:rPr lang="en-US" dirty="0" smtClean="0"/>
            <a:t>The act of switching processor control between threads within the same process</a:t>
          </a:r>
          <a:endParaRPr lang="en-US" dirty="0"/>
        </a:p>
      </dgm:t>
    </dgm:pt>
    <dgm:pt modelId="{8F69BE19-2CDB-DD43-88CA-32DAA7E27E26}" type="parTrans" cxnId="{0D1F7200-CF97-864F-8D09-F2BD785D58F1}">
      <dgm:prSet/>
      <dgm:spPr/>
      <dgm:t>
        <a:bodyPr/>
        <a:lstStyle/>
        <a:p>
          <a:endParaRPr lang="en-US"/>
        </a:p>
      </dgm:t>
    </dgm:pt>
    <dgm:pt modelId="{21A1142B-0EE0-B343-AABE-D3AF3788E41A}" type="sibTrans" cxnId="{0D1F7200-CF97-864F-8D09-F2BD785D58F1}">
      <dgm:prSet/>
      <dgm:spPr/>
      <dgm:t>
        <a:bodyPr/>
        <a:lstStyle/>
        <a:p>
          <a:endParaRPr lang="en-US"/>
        </a:p>
      </dgm:t>
    </dgm:pt>
    <dgm:pt modelId="{F04FD671-833D-CC42-B9DA-43066DF68CF8}">
      <dgm:prSet/>
      <dgm:spPr/>
      <dgm:t>
        <a:bodyPr/>
        <a:lstStyle/>
        <a:p>
          <a:pPr rtl="0"/>
          <a:r>
            <a:rPr lang="en-US" dirty="0" smtClean="0"/>
            <a:t>Typically less costly than process switch</a:t>
          </a:r>
          <a:endParaRPr lang="en-US" dirty="0"/>
        </a:p>
      </dgm:t>
    </dgm:pt>
    <dgm:pt modelId="{5483B081-B4F0-754D-BAF2-998BB590B324}" type="parTrans" cxnId="{226CC1A4-9237-D14F-9605-1651070EE006}">
      <dgm:prSet/>
      <dgm:spPr/>
      <dgm:t>
        <a:bodyPr/>
        <a:lstStyle/>
        <a:p>
          <a:endParaRPr lang="en-US"/>
        </a:p>
      </dgm:t>
    </dgm:pt>
    <dgm:pt modelId="{90CA317B-E52F-BC46-824B-A486BB453DA9}" type="sibTrans" cxnId="{226CC1A4-9237-D14F-9605-1651070EE006}">
      <dgm:prSet/>
      <dgm:spPr/>
      <dgm:t>
        <a:bodyPr/>
        <a:lstStyle/>
        <a:p>
          <a:endParaRPr lang="en-US"/>
        </a:p>
      </dgm:t>
    </dgm:pt>
    <dgm:pt modelId="{51992B27-8E1C-594C-9D1D-0035964166D6}" type="pres">
      <dgm:prSet presAssocID="{C6BC5109-F798-7F4A-A4F5-6F98DC3A0C37}" presName="compositeShape" presStyleCnt="0">
        <dgm:presLayoutVars>
          <dgm:chMax val="7"/>
          <dgm:dir/>
          <dgm:resizeHandles val="exact"/>
        </dgm:presLayoutVars>
      </dgm:prSet>
      <dgm:spPr/>
      <dgm:t>
        <a:bodyPr/>
        <a:lstStyle/>
        <a:p>
          <a:endParaRPr lang="en-US"/>
        </a:p>
      </dgm:t>
    </dgm:pt>
    <dgm:pt modelId="{22D01897-8099-364C-9C6A-34BEB9698B44}" type="pres">
      <dgm:prSet presAssocID="{406430D1-3460-7A42-A738-A675A7F8E210}" presName="circ1" presStyleLbl="vennNode1" presStyleIdx="0" presStyleCnt="6"/>
      <dgm:spPr/>
    </dgm:pt>
    <dgm:pt modelId="{2D42DB35-4587-6446-AB60-53BE55EA0121}" type="pres">
      <dgm:prSet presAssocID="{406430D1-3460-7A42-A738-A675A7F8E210}" presName="circ1Tx" presStyleLbl="revTx" presStyleIdx="0" presStyleCnt="0">
        <dgm:presLayoutVars>
          <dgm:chMax val="0"/>
          <dgm:chPref val="0"/>
          <dgm:bulletEnabled val="1"/>
        </dgm:presLayoutVars>
      </dgm:prSet>
      <dgm:spPr/>
      <dgm:t>
        <a:bodyPr/>
        <a:lstStyle/>
        <a:p>
          <a:endParaRPr lang="en-US"/>
        </a:p>
      </dgm:t>
    </dgm:pt>
    <dgm:pt modelId="{C63810A4-7204-104F-8145-45ADFBBF5C29}" type="pres">
      <dgm:prSet presAssocID="{6CA3169C-750F-6545-B50C-BD90BDA35B85}" presName="circ2" presStyleLbl="vennNode1" presStyleIdx="1" presStyleCnt="6"/>
      <dgm:spPr/>
    </dgm:pt>
    <dgm:pt modelId="{B3B00AE8-F8E3-F549-AA8D-260965224262}" type="pres">
      <dgm:prSet presAssocID="{6CA3169C-750F-6545-B50C-BD90BDA35B85}" presName="circ2Tx" presStyleLbl="revTx" presStyleIdx="0" presStyleCnt="0">
        <dgm:presLayoutVars>
          <dgm:chMax val="0"/>
          <dgm:chPref val="0"/>
          <dgm:bulletEnabled val="1"/>
        </dgm:presLayoutVars>
      </dgm:prSet>
      <dgm:spPr/>
      <dgm:t>
        <a:bodyPr/>
        <a:lstStyle/>
        <a:p>
          <a:endParaRPr lang="en-US"/>
        </a:p>
      </dgm:t>
    </dgm:pt>
    <dgm:pt modelId="{0C4D4423-A48F-6C40-B123-0C2259171F2F}" type="pres">
      <dgm:prSet presAssocID="{4A84CFBD-E4A5-0C40-884C-81D7792A4689}" presName="circ3" presStyleLbl="vennNode1" presStyleIdx="2" presStyleCnt="6"/>
      <dgm:spPr/>
    </dgm:pt>
    <dgm:pt modelId="{AD442CCC-2545-1842-AB10-F68C4BDFEE54}" type="pres">
      <dgm:prSet presAssocID="{4A84CFBD-E4A5-0C40-884C-81D7792A4689}" presName="circ3Tx" presStyleLbl="revTx" presStyleIdx="0" presStyleCnt="0">
        <dgm:presLayoutVars>
          <dgm:chMax val="0"/>
          <dgm:chPref val="0"/>
          <dgm:bulletEnabled val="1"/>
        </dgm:presLayoutVars>
      </dgm:prSet>
      <dgm:spPr/>
      <dgm:t>
        <a:bodyPr/>
        <a:lstStyle/>
        <a:p>
          <a:endParaRPr lang="en-US"/>
        </a:p>
      </dgm:t>
    </dgm:pt>
    <dgm:pt modelId="{D78622AE-3F71-0D40-BEE6-DF424A4ED85C}" type="pres">
      <dgm:prSet presAssocID="{F7B84DEF-8E82-8F4E-94F5-8B57C079C0D2}" presName="circ4" presStyleLbl="vennNode1" presStyleIdx="3" presStyleCnt="6"/>
      <dgm:spPr/>
    </dgm:pt>
    <dgm:pt modelId="{8A50D7EE-62BB-614A-BB66-FA81522857D3}" type="pres">
      <dgm:prSet presAssocID="{F7B84DEF-8E82-8F4E-94F5-8B57C079C0D2}" presName="circ4Tx" presStyleLbl="revTx" presStyleIdx="0" presStyleCnt="0">
        <dgm:presLayoutVars>
          <dgm:chMax val="0"/>
          <dgm:chPref val="0"/>
          <dgm:bulletEnabled val="1"/>
        </dgm:presLayoutVars>
      </dgm:prSet>
      <dgm:spPr/>
      <dgm:t>
        <a:bodyPr/>
        <a:lstStyle/>
        <a:p>
          <a:endParaRPr lang="en-US"/>
        </a:p>
      </dgm:t>
    </dgm:pt>
    <dgm:pt modelId="{CEF8270F-35BB-0848-B381-E981F8C8F51C}" type="pres">
      <dgm:prSet presAssocID="{8C95F624-596A-CB49-BF4A-E38929EFCE73}" presName="circ5" presStyleLbl="vennNode1" presStyleIdx="4" presStyleCnt="6"/>
      <dgm:spPr/>
    </dgm:pt>
    <dgm:pt modelId="{15CF3CA2-2079-8948-96AE-DF3A5B01EEAA}" type="pres">
      <dgm:prSet presAssocID="{8C95F624-596A-CB49-BF4A-E38929EFCE73}" presName="circ5Tx" presStyleLbl="revTx" presStyleIdx="0" presStyleCnt="0">
        <dgm:presLayoutVars>
          <dgm:chMax val="0"/>
          <dgm:chPref val="0"/>
          <dgm:bulletEnabled val="1"/>
        </dgm:presLayoutVars>
      </dgm:prSet>
      <dgm:spPr/>
      <dgm:t>
        <a:bodyPr/>
        <a:lstStyle/>
        <a:p>
          <a:endParaRPr lang="en-US"/>
        </a:p>
      </dgm:t>
    </dgm:pt>
    <dgm:pt modelId="{31706F97-55E3-D54B-9146-B3F3378F801A}" type="pres">
      <dgm:prSet presAssocID="{8BDB8623-A0C8-4640-8F75-0BB8668C27A6}" presName="circ6" presStyleLbl="vennNode1" presStyleIdx="5" presStyleCnt="6"/>
      <dgm:spPr/>
    </dgm:pt>
    <dgm:pt modelId="{5A342A44-5C4A-AA4B-B420-B41308FC5827}" type="pres">
      <dgm:prSet presAssocID="{8BDB8623-A0C8-4640-8F75-0BB8668C27A6}" presName="circ6Tx" presStyleLbl="revTx" presStyleIdx="0" presStyleCnt="0">
        <dgm:presLayoutVars>
          <dgm:chMax val="0"/>
          <dgm:chPref val="0"/>
          <dgm:bulletEnabled val="1"/>
        </dgm:presLayoutVars>
      </dgm:prSet>
      <dgm:spPr/>
      <dgm:t>
        <a:bodyPr/>
        <a:lstStyle/>
        <a:p>
          <a:endParaRPr lang="en-US"/>
        </a:p>
      </dgm:t>
    </dgm:pt>
  </dgm:ptLst>
  <dgm:cxnLst>
    <dgm:cxn modelId="{84459167-55FE-F14D-AC5D-BD3D674A4ABE}" srcId="{4A84CFBD-E4A5-0C40-884C-81D7792A4689}" destId="{0CCABC8D-EE78-F848-B302-656B3DA48823}" srcOrd="1" destOrd="0" parTransId="{E9BD4C6A-32F8-5448-A91E-58546CCF2D0D}" sibTransId="{B1B57F7B-D9EE-4949-9BC4-498731413EB0}"/>
    <dgm:cxn modelId="{7EC14006-31F7-724D-8EE9-E24F1BC6CA9F}" srcId="{0CCABC8D-EE78-F848-B302-656B3DA48823}" destId="{9EFF2EB3-D786-1D46-887A-98985999292D}" srcOrd="0" destOrd="0" parTransId="{5A569FB7-2882-3E4C-AAD8-C9ED5B924E1B}" sibTransId="{48910CF2-8FB0-D749-A8DD-E766BC5B9DE1}"/>
    <dgm:cxn modelId="{6F215318-4911-C846-8964-2AF3A21C809F}" type="presOf" srcId="{8BDB8623-A0C8-4640-8F75-0BB8668C27A6}" destId="{5A342A44-5C4A-AA4B-B420-B41308FC5827}" srcOrd="0" destOrd="0" presId="urn:microsoft.com/office/officeart/2005/8/layout/venn1"/>
    <dgm:cxn modelId="{3749EBAD-CCF4-A14D-9E2F-17E4B76ABA62}" type="presOf" srcId="{2C78DDFA-5173-8045-BCF7-67A7D9B37E55}" destId="{5A342A44-5C4A-AA4B-B420-B41308FC5827}" srcOrd="0" destOrd="1" presId="urn:microsoft.com/office/officeart/2005/8/layout/venn1"/>
    <dgm:cxn modelId="{3B7A96F7-F603-2C4B-8518-01F511DED89D}" srcId="{C6BC5109-F798-7F4A-A4F5-6F98DC3A0C37}" destId="{406430D1-3460-7A42-A738-A675A7F8E210}" srcOrd="0" destOrd="0" parTransId="{005C269E-4F4E-264A-A7CD-256A920D61FA}" sibTransId="{AB4B590C-FB84-0B4A-80C1-335639057AA9}"/>
    <dgm:cxn modelId="{AC5943EE-F872-FE4B-A7B0-FAAE6BAE38C3}" type="presOf" srcId="{F7B84DEF-8E82-8F4E-94F5-8B57C079C0D2}" destId="{8A50D7EE-62BB-614A-BB66-FA81522857D3}" srcOrd="0" destOrd="0" presId="urn:microsoft.com/office/officeart/2005/8/layout/venn1"/>
    <dgm:cxn modelId="{236B77DB-A22F-6142-89C9-52BBA2BA1707}" type="presOf" srcId="{6AEDE740-14C0-B145-900B-2A5A1D58662F}" destId="{8A50D7EE-62BB-614A-BB66-FA81522857D3}" srcOrd="0" destOrd="1" presId="urn:microsoft.com/office/officeart/2005/8/layout/venn1"/>
    <dgm:cxn modelId="{96C2156F-BBB4-874C-AF03-07960B981C10}" type="presOf" srcId="{0CCABC8D-EE78-F848-B302-656B3DA48823}" destId="{AD442CCC-2545-1842-AB10-F68C4BDFEE54}" srcOrd="0" destOrd="2" presId="urn:microsoft.com/office/officeart/2005/8/layout/venn1"/>
    <dgm:cxn modelId="{A29B9232-DB51-0C48-A804-FA9EB0823A38}" type="presOf" srcId="{6CA3169C-750F-6545-B50C-BD90BDA35B85}" destId="{B3B00AE8-F8E3-F549-AA8D-260965224262}" srcOrd="0" destOrd="0" presId="urn:microsoft.com/office/officeart/2005/8/layout/venn1"/>
    <dgm:cxn modelId="{36551271-703D-C34C-A700-A4986B2B8E47}" srcId="{0CCABC8D-EE78-F848-B302-656B3DA48823}" destId="{F4C57902-D9B1-4749-BDB8-95E980AD9747}" srcOrd="1" destOrd="0" parTransId="{A91AE92F-AB0D-DB47-8BE8-1196A1FE3C56}" sibTransId="{DC89FB8D-4BAE-5940-954A-70EA6E03D194}"/>
    <dgm:cxn modelId="{FA7C6456-B832-3449-A55B-23C6262B2C1F}" srcId="{C6BC5109-F798-7F4A-A4F5-6F98DC3A0C37}" destId="{8BDB8623-A0C8-4640-8F75-0BB8668C27A6}" srcOrd="5" destOrd="0" parTransId="{385089B7-518E-0942-9DCA-F6818C982F1D}" sibTransId="{93C62568-2288-E04F-BC7F-55CB1CEDB560}"/>
    <dgm:cxn modelId="{C5DE8C38-BA17-CF45-BCC8-27F662E05875}" type="presOf" srcId="{8C95F624-596A-CB49-BF4A-E38929EFCE73}" destId="{15CF3CA2-2079-8948-96AE-DF3A5B01EEAA}" srcOrd="0" destOrd="0" presId="urn:microsoft.com/office/officeart/2005/8/layout/venn1"/>
    <dgm:cxn modelId="{18B2D797-FEA2-9446-8CE6-76AC9507ECB7}" srcId="{8C95F624-596A-CB49-BF4A-E38929EFCE73}" destId="{D2D106D5-7ED1-4A4E-9997-B08B475F63C4}" srcOrd="2" destOrd="0" parTransId="{77126BBC-C3BA-AE4B-AE41-4CDB67F8BEDF}" sibTransId="{E8E27F4A-EB54-1043-B8D4-71C11551AC25}"/>
    <dgm:cxn modelId="{F92C37A6-5369-0D46-8AC4-1BD4771FD7D2}" type="presOf" srcId="{F4C57902-D9B1-4749-BDB8-95E980AD9747}" destId="{AD442CCC-2545-1842-AB10-F68C4BDFEE54}" srcOrd="0" destOrd="4" presId="urn:microsoft.com/office/officeart/2005/8/layout/venn1"/>
    <dgm:cxn modelId="{976E5D24-27E3-7149-BB11-81AA7E522A75}" type="presOf" srcId="{E03480D1-B158-074B-9EC0-E42DA1DA5F0E}" destId="{15CF3CA2-2079-8948-96AE-DF3A5B01EEAA}" srcOrd="0" destOrd="2" presId="urn:microsoft.com/office/officeart/2005/8/layout/venn1"/>
    <dgm:cxn modelId="{2D56BF75-F614-DB48-ADCB-A0B3FC3E942C}" srcId="{C6BC5109-F798-7F4A-A4F5-6F98DC3A0C37}" destId="{4A84CFBD-E4A5-0C40-884C-81D7792A4689}" srcOrd="2" destOrd="0" parTransId="{4AF7DD68-6939-7E4E-A17C-2A8093F00524}" sibTransId="{9E47A2E4-34EA-0545-99F6-FDA23C87B707}"/>
    <dgm:cxn modelId="{0D1F7200-CF97-864F-8D09-F2BD785D58F1}" srcId="{8BDB8623-A0C8-4640-8F75-0BB8668C27A6}" destId="{2C78DDFA-5173-8045-BCF7-67A7D9B37E55}" srcOrd="0" destOrd="0" parTransId="{8F69BE19-2CDB-DD43-88CA-32DAA7E27E26}" sibTransId="{21A1142B-0EE0-B343-AABE-D3AF3788E41A}"/>
    <dgm:cxn modelId="{ABCD2C15-D454-2842-9A5A-376A59971549}" srcId="{8C95F624-596A-CB49-BF4A-E38929EFCE73}" destId="{E03480D1-B158-074B-9EC0-E42DA1DA5F0E}" srcOrd="1" destOrd="0" parTransId="{FE258033-775C-8048-A067-474A8D4C841A}" sibTransId="{1945740A-C72E-5744-84CD-D2E266EBB70D}"/>
    <dgm:cxn modelId="{226CC1A4-9237-D14F-9605-1651070EE006}" srcId="{8BDB8623-A0C8-4640-8F75-0BB8668C27A6}" destId="{F04FD671-833D-CC42-B9DA-43066DF68CF8}" srcOrd="1" destOrd="0" parTransId="{5483B081-B4F0-754D-BAF2-998BB590B324}" sibTransId="{90CA317B-E52F-BC46-824B-A486BB453DA9}"/>
    <dgm:cxn modelId="{C99ADC2D-AA02-6C42-9F07-1A4F1F21A319}" type="presOf" srcId="{F04FD671-833D-CC42-B9DA-43066DF68CF8}" destId="{5A342A44-5C4A-AA4B-B420-B41308FC5827}" srcOrd="0" destOrd="2" presId="urn:microsoft.com/office/officeart/2005/8/layout/venn1"/>
    <dgm:cxn modelId="{856D1050-C185-3B42-9BDE-C45E79B48974}" type="presOf" srcId="{4A84CFBD-E4A5-0C40-884C-81D7792A4689}" destId="{AD442CCC-2545-1842-AB10-F68C4BDFEE54}" srcOrd="0" destOrd="0" presId="urn:microsoft.com/office/officeart/2005/8/layout/venn1"/>
    <dgm:cxn modelId="{D1840D52-4296-4A42-848C-0DCDC659956C}" type="presOf" srcId="{0FA81A88-FB3F-4E40-B8F8-D9C738822C59}" destId="{AD442CCC-2545-1842-AB10-F68C4BDFEE54}" srcOrd="0" destOrd="1" presId="urn:microsoft.com/office/officeart/2005/8/layout/venn1"/>
    <dgm:cxn modelId="{23AF5052-9932-F444-9C3A-BD36B32F41BB}" type="presOf" srcId="{41D5AE6F-D60A-E249-A9D9-53CD757D2E8B}" destId="{15CF3CA2-2079-8948-96AE-DF3A5B01EEAA}" srcOrd="0" destOrd="1" presId="urn:microsoft.com/office/officeart/2005/8/layout/venn1"/>
    <dgm:cxn modelId="{71E60D73-494E-4D44-8E8E-E74503E56B91}" srcId="{C6BC5109-F798-7F4A-A4F5-6F98DC3A0C37}" destId="{F7B84DEF-8E82-8F4E-94F5-8B57C079C0D2}" srcOrd="3" destOrd="0" parTransId="{0488F012-C41B-CE45-BD93-E99AEA21B6B5}" sibTransId="{7698C4E5-0A5F-C44F-83EE-A1810D3B996E}"/>
    <dgm:cxn modelId="{7B2F4AB2-6075-114C-9997-BFDA779B1BEC}" srcId="{8C95F624-596A-CB49-BF4A-E38929EFCE73}" destId="{41D5AE6F-D60A-E249-A9D9-53CD757D2E8B}" srcOrd="0" destOrd="0" parTransId="{827CAB66-A488-444F-8AA0-4FA212C0E26F}" sibTransId="{D598E112-8C84-DF4E-9F5C-2E8C5205C415}"/>
    <dgm:cxn modelId="{8CDA5FCF-FB39-7345-B924-73347320394B}" type="presOf" srcId="{406430D1-3460-7A42-A738-A675A7F8E210}" destId="{2D42DB35-4587-6446-AB60-53BE55EA0121}" srcOrd="0" destOrd="0" presId="urn:microsoft.com/office/officeart/2005/8/layout/venn1"/>
    <dgm:cxn modelId="{AE3C23A9-C0B2-8248-8E82-A55573C0E6EF}" srcId="{C6BC5109-F798-7F4A-A4F5-6F98DC3A0C37}" destId="{6CA3169C-750F-6545-B50C-BD90BDA35B85}" srcOrd="1" destOrd="0" parTransId="{A3157F6D-C4E5-1641-8728-3FD3CCB9D50D}" sibTransId="{2313422C-B853-CB41-8F38-0FAB40F37AFF}"/>
    <dgm:cxn modelId="{D363EDB6-53FC-804A-99E6-94FB75E6ABC3}" type="presOf" srcId="{D2D106D5-7ED1-4A4E-9997-B08B475F63C4}" destId="{15CF3CA2-2079-8948-96AE-DF3A5B01EEAA}" srcOrd="0" destOrd="3" presId="urn:microsoft.com/office/officeart/2005/8/layout/venn1"/>
    <dgm:cxn modelId="{100692F3-9272-A046-A6A7-52E27E0AF23D}" type="presOf" srcId="{9EFF2EB3-D786-1D46-887A-98985999292D}" destId="{AD442CCC-2545-1842-AB10-F68C4BDFEE54}" srcOrd="0" destOrd="3" presId="urn:microsoft.com/office/officeart/2005/8/layout/venn1"/>
    <dgm:cxn modelId="{DC4E0696-9873-7840-8BBE-4B5DB1E44731}" type="presOf" srcId="{C6BC5109-F798-7F4A-A4F5-6F98DC3A0C37}" destId="{51992B27-8E1C-594C-9D1D-0035964166D6}" srcOrd="0" destOrd="0" presId="urn:microsoft.com/office/officeart/2005/8/layout/venn1"/>
    <dgm:cxn modelId="{34FD660E-BA7B-CB47-811B-9DF65F14474A}" srcId="{C6BC5109-F798-7F4A-A4F5-6F98DC3A0C37}" destId="{8C95F624-596A-CB49-BF4A-E38929EFCE73}" srcOrd="4" destOrd="0" parTransId="{3DE285F3-15DF-AE46-906E-D1DBDC9A0456}" sibTransId="{596CFA4C-AFE6-8042-BFA5-F1E372B96BEB}"/>
    <dgm:cxn modelId="{C41B9806-76C5-5A42-9ABA-9A62FAE7318A}" srcId="{4A84CFBD-E4A5-0C40-884C-81D7792A4689}" destId="{0FA81A88-FB3F-4E40-B8F8-D9C738822C59}" srcOrd="0" destOrd="0" parTransId="{91D8EC8B-A3A1-BD43-88E2-5987D9B70F2E}" sibTransId="{0A8D2C92-3E89-5A4B-BEDE-EB30CF8EBE9B}"/>
    <dgm:cxn modelId="{E8C8FAD9-8078-3149-8796-4E62BF1E3B09}" srcId="{F7B84DEF-8E82-8F4E-94F5-8B57C079C0D2}" destId="{6AEDE740-14C0-B145-900B-2A5A1D58662F}" srcOrd="0" destOrd="0" parTransId="{3BE5351B-4249-CD45-B374-3479DE820905}" sibTransId="{CA9749C9-8A44-BF4B-BF06-347E5B1937E1}"/>
    <dgm:cxn modelId="{72E8191D-F598-DA44-967A-4EF2EBD93CCE}" type="presParOf" srcId="{51992B27-8E1C-594C-9D1D-0035964166D6}" destId="{22D01897-8099-364C-9C6A-34BEB9698B44}" srcOrd="0" destOrd="0" presId="urn:microsoft.com/office/officeart/2005/8/layout/venn1"/>
    <dgm:cxn modelId="{48F71BDD-C867-9240-8F6F-545A1E784932}" type="presParOf" srcId="{51992B27-8E1C-594C-9D1D-0035964166D6}" destId="{2D42DB35-4587-6446-AB60-53BE55EA0121}" srcOrd="1" destOrd="0" presId="urn:microsoft.com/office/officeart/2005/8/layout/venn1"/>
    <dgm:cxn modelId="{598EC274-FDBE-FF4B-954D-54316D08513D}" type="presParOf" srcId="{51992B27-8E1C-594C-9D1D-0035964166D6}" destId="{C63810A4-7204-104F-8145-45ADFBBF5C29}" srcOrd="2" destOrd="0" presId="urn:microsoft.com/office/officeart/2005/8/layout/venn1"/>
    <dgm:cxn modelId="{E35C4559-8B06-F64A-B3D8-55E34B08CD11}" type="presParOf" srcId="{51992B27-8E1C-594C-9D1D-0035964166D6}" destId="{B3B00AE8-F8E3-F549-AA8D-260965224262}" srcOrd="3" destOrd="0" presId="urn:microsoft.com/office/officeart/2005/8/layout/venn1"/>
    <dgm:cxn modelId="{7563552F-4618-C24C-9ABB-0188888D07D1}" type="presParOf" srcId="{51992B27-8E1C-594C-9D1D-0035964166D6}" destId="{0C4D4423-A48F-6C40-B123-0C2259171F2F}" srcOrd="4" destOrd="0" presId="urn:microsoft.com/office/officeart/2005/8/layout/venn1"/>
    <dgm:cxn modelId="{71CB5FFF-3611-574A-AF46-DC3741C17E28}" type="presParOf" srcId="{51992B27-8E1C-594C-9D1D-0035964166D6}" destId="{AD442CCC-2545-1842-AB10-F68C4BDFEE54}" srcOrd="5" destOrd="0" presId="urn:microsoft.com/office/officeart/2005/8/layout/venn1"/>
    <dgm:cxn modelId="{4628167C-1325-F745-B690-07EF61579BC3}" type="presParOf" srcId="{51992B27-8E1C-594C-9D1D-0035964166D6}" destId="{D78622AE-3F71-0D40-BEE6-DF424A4ED85C}" srcOrd="6" destOrd="0" presId="urn:microsoft.com/office/officeart/2005/8/layout/venn1"/>
    <dgm:cxn modelId="{48B57DF7-53B1-C046-BDE0-38B2031C7147}" type="presParOf" srcId="{51992B27-8E1C-594C-9D1D-0035964166D6}" destId="{8A50D7EE-62BB-614A-BB66-FA81522857D3}" srcOrd="7" destOrd="0" presId="urn:microsoft.com/office/officeart/2005/8/layout/venn1"/>
    <dgm:cxn modelId="{233F0A87-49A2-5348-B91E-0FE420E37A94}" type="presParOf" srcId="{51992B27-8E1C-594C-9D1D-0035964166D6}" destId="{CEF8270F-35BB-0848-B381-E981F8C8F51C}" srcOrd="8" destOrd="0" presId="urn:microsoft.com/office/officeart/2005/8/layout/venn1"/>
    <dgm:cxn modelId="{4143D722-4F89-3B43-BFE5-50C40F5A2923}" type="presParOf" srcId="{51992B27-8E1C-594C-9D1D-0035964166D6}" destId="{15CF3CA2-2079-8948-96AE-DF3A5B01EEAA}" srcOrd="9" destOrd="0" presId="urn:microsoft.com/office/officeart/2005/8/layout/venn1"/>
    <dgm:cxn modelId="{490E5A82-116D-1644-B8D1-C742FAB53455}" type="presParOf" srcId="{51992B27-8E1C-594C-9D1D-0035964166D6}" destId="{31706F97-55E3-D54B-9146-B3F3378F801A}" srcOrd="10" destOrd="0" presId="urn:microsoft.com/office/officeart/2005/8/layout/venn1"/>
    <dgm:cxn modelId="{C83C304B-9601-2B46-B358-1F24DFCF63A4}" type="presParOf" srcId="{51992B27-8E1C-594C-9D1D-0035964166D6}" destId="{5A342A44-5C4A-AA4B-B420-B41308FC5827}" srcOrd="11"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2EE9CB-3A9A-BF46-8E1C-E596BF0B59C5}"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4F0041B4-E7D8-0644-BAC1-136DC00CBB3D}">
      <dgm:prSet/>
      <dgm:spPr>
        <a:solidFill>
          <a:schemeClr val="accent3"/>
        </a:solidFill>
        <a:ln>
          <a:solidFill>
            <a:schemeClr val="accent4"/>
          </a:solidFill>
        </a:ln>
      </dgm:spPr>
      <dgm:t>
        <a:bodyPr/>
        <a:lstStyle/>
        <a:p>
          <a:pPr rtl="0"/>
          <a:r>
            <a:rPr lang="en-US" dirty="0" smtClean="0"/>
            <a:t>Effective use of a cluster requires executing software from a single application in parallel</a:t>
          </a:r>
          <a:endParaRPr lang="en-US" dirty="0"/>
        </a:p>
      </dgm:t>
    </dgm:pt>
    <dgm:pt modelId="{DB56C006-3930-BA45-AF86-0F57DC054BE9}" type="parTrans" cxnId="{588212F2-2067-BF40-AF9C-D8FAAE660ECC}">
      <dgm:prSet/>
      <dgm:spPr/>
      <dgm:t>
        <a:bodyPr/>
        <a:lstStyle/>
        <a:p>
          <a:endParaRPr lang="en-US"/>
        </a:p>
      </dgm:t>
    </dgm:pt>
    <dgm:pt modelId="{CF047AB7-067F-C347-818A-9EBE03E18C65}" type="sibTrans" cxnId="{588212F2-2067-BF40-AF9C-D8FAAE660ECC}">
      <dgm:prSet/>
      <dgm:spPr/>
      <dgm:t>
        <a:bodyPr/>
        <a:lstStyle/>
        <a:p>
          <a:endParaRPr lang="en-US"/>
        </a:p>
      </dgm:t>
    </dgm:pt>
    <dgm:pt modelId="{E263F99A-B795-414D-826F-4C1B81195551}">
      <dgm:prSet/>
      <dgm:spPr>
        <a:solidFill>
          <a:schemeClr val="accent4"/>
        </a:solidFill>
        <a:ln>
          <a:solidFill>
            <a:schemeClr val="accent3"/>
          </a:solidFill>
        </a:ln>
      </dgm:spPr>
      <dgm:t>
        <a:bodyPr/>
        <a:lstStyle/>
        <a:p>
          <a:pPr rtl="0"/>
          <a:r>
            <a:rPr lang="en-US" dirty="0" smtClean="0"/>
            <a:t>Three approaches are:</a:t>
          </a:r>
          <a:endParaRPr lang="en-US" dirty="0"/>
        </a:p>
      </dgm:t>
    </dgm:pt>
    <dgm:pt modelId="{D2825046-033F-414C-B868-092FF54488A4}" type="parTrans" cxnId="{432DE9F0-0D4B-754F-B2E0-A32BB9AA5AEB}">
      <dgm:prSet/>
      <dgm:spPr/>
      <dgm:t>
        <a:bodyPr/>
        <a:lstStyle/>
        <a:p>
          <a:endParaRPr lang="en-US"/>
        </a:p>
      </dgm:t>
    </dgm:pt>
    <dgm:pt modelId="{593B5919-6F07-C543-B572-3456E7A0028D}" type="sibTrans" cxnId="{432DE9F0-0D4B-754F-B2E0-A32BB9AA5AEB}">
      <dgm:prSet/>
      <dgm:spPr/>
      <dgm:t>
        <a:bodyPr/>
        <a:lstStyle/>
        <a:p>
          <a:endParaRPr lang="en-US"/>
        </a:p>
      </dgm:t>
    </dgm:pt>
    <dgm:pt modelId="{F5CF5941-1A1C-A74C-A872-657D1B6CF3C1}">
      <dgm:prSet/>
      <dgm:spPr/>
      <dgm:t>
        <a:bodyPr/>
        <a:lstStyle/>
        <a:p>
          <a:pPr rtl="0"/>
          <a:r>
            <a:rPr lang="en-GB" dirty="0" smtClean="0"/>
            <a:t>Parallelizing complier</a:t>
          </a:r>
          <a:endParaRPr lang="en-GB" dirty="0"/>
        </a:p>
      </dgm:t>
    </dgm:pt>
    <dgm:pt modelId="{618F7ABB-DFEA-6740-8CAE-B40649E61B6B}" type="parTrans" cxnId="{63ACD2FE-0178-8C4C-9AB0-3311777BE051}">
      <dgm:prSet/>
      <dgm:spPr/>
      <dgm:t>
        <a:bodyPr/>
        <a:lstStyle/>
        <a:p>
          <a:endParaRPr lang="en-US"/>
        </a:p>
      </dgm:t>
    </dgm:pt>
    <dgm:pt modelId="{08002B1C-A6D8-174F-AEB9-4CFA061EE11B}" type="sibTrans" cxnId="{63ACD2FE-0178-8C4C-9AB0-3311777BE051}">
      <dgm:prSet/>
      <dgm:spPr/>
      <dgm:t>
        <a:bodyPr/>
        <a:lstStyle/>
        <a:p>
          <a:endParaRPr lang="en-US"/>
        </a:p>
      </dgm:t>
    </dgm:pt>
    <dgm:pt modelId="{7CF9116B-966D-B04B-A5AD-8F1CDE70D496}">
      <dgm:prSet/>
      <dgm:spPr/>
      <dgm:t>
        <a:bodyPr/>
        <a:lstStyle/>
        <a:p>
          <a:pPr rtl="0"/>
          <a:r>
            <a:rPr lang="en-GB" dirty="0" smtClean="0"/>
            <a:t>Determines at compile time which parts of an application can be executed in parallel</a:t>
          </a:r>
          <a:endParaRPr lang="en-GB" dirty="0"/>
        </a:p>
      </dgm:t>
    </dgm:pt>
    <dgm:pt modelId="{F40B24A9-81FB-374F-A3F7-86A192D2C9D2}" type="parTrans" cxnId="{8D3E810C-7445-8245-98AB-A610087912AE}">
      <dgm:prSet/>
      <dgm:spPr/>
      <dgm:t>
        <a:bodyPr/>
        <a:lstStyle/>
        <a:p>
          <a:endParaRPr lang="en-US"/>
        </a:p>
      </dgm:t>
    </dgm:pt>
    <dgm:pt modelId="{9EDBB0D0-F489-FE44-AADC-1688A9693198}" type="sibTrans" cxnId="{8D3E810C-7445-8245-98AB-A610087912AE}">
      <dgm:prSet/>
      <dgm:spPr/>
      <dgm:t>
        <a:bodyPr/>
        <a:lstStyle/>
        <a:p>
          <a:endParaRPr lang="en-US"/>
        </a:p>
      </dgm:t>
    </dgm:pt>
    <dgm:pt modelId="{BF6B0B6C-244F-B843-A45A-E10C5FEE6122}">
      <dgm:prSet/>
      <dgm:spPr/>
      <dgm:t>
        <a:bodyPr/>
        <a:lstStyle/>
        <a:p>
          <a:pPr rtl="0"/>
          <a:r>
            <a:rPr lang="en-US" dirty="0" smtClean="0"/>
            <a:t>These are then split off to be assigned to different computers in the cluster</a:t>
          </a:r>
          <a:endParaRPr lang="en-US" dirty="0"/>
        </a:p>
      </dgm:t>
    </dgm:pt>
    <dgm:pt modelId="{3AEBDF10-DF3E-CD4C-A632-69280D19DB78}" type="parTrans" cxnId="{EC9A135B-D64A-5C4A-9CAB-3D4E53D83793}">
      <dgm:prSet/>
      <dgm:spPr/>
      <dgm:t>
        <a:bodyPr/>
        <a:lstStyle/>
        <a:p>
          <a:endParaRPr lang="en-US"/>
        </a:p>
      </dgm:t>
    </dgm:pt>
    <dgm:pt modelId="{2DE28EBF-55B0-2C46-A985-4C86C48AE5BA}" type="sibTrans" cxnId="{EC9A135B-D64A-5C4A-9CAB-3D4E53D83793}">
      <dgm:prSet/>
      <dgm:spPr/>
      <dgm:t>
        <a:bodyPr/>
        <a:lstStyle/>
        <a:p>
          <a:endParaRPr lang="en-US"/>
        </a:p>
      </dgm:t>
    </dgm:pt>
    <dgm:pt modelId="{BC025FC0-9F4D-0B4B-A05A-1DC03638473A}">
      <dgm:prSet/>
      <dgm:spPr/>
      <dgm:t>
        <a:bodyPr/>
        <a:lstStyle/>
        <a:p>
          <a:pPr rtl="0"/>
          <a:r>
            <a:rPr lang="en-GB" dirty="0" smtClean="0"/>
            <a:t>Parallelized application</a:t>
          </a:r>
          <a:endParaRPr lang="en-GB" dirty="0"/>
        </a:p>
      </dgm:t>
    </dgm:pt>
    <dgm:pt modelId="{AB4EE74B-F823-3E4B-82A7-D293A95A0722}" type="parTrans" cxnId="{1F3CD2DB-770F-4843-AA89-93845F3EE6A5}">
      <dgm:prSet/>
      <dgm:spPr/>
      <dgm:t>
        <a:bodyPr/>
        <a:lstStyle/>
        <a:p>
          <a:endParaRPr lang="en-US"/>
        </a:p>
      </dgm:t>
    </dgm:pt>
    <dgm:pt modelId="{95EF1B59-B191-EA42-9234-4DDC640AA252}" type="sibTrans" cxnId="{1F3CD2DB-770F-4843-AA89-93845F3EE6A5}">
      <dgm:prSet/>
      <dgm:spPr/>
      <dgm:t>
        <a:bodyPr/>
        <a:lstStyle/>
        <a:p>
          <a:endParaRPr lang="en-US"/>
        </a:p>
      </dgm:t>
    </dgm:pt>
    <dgm:pt modelId="{F7AF85F2-2194-9D4F-9F8D-10A777BCBFCC}">
      <dgm:prSet/>
      <dgm:spPr/>
      <dgm:t>
        <a:bodyPr/>
        <a:lstStyle/>
        <a:p>
          <a:pPr rtl="0"/>
          <a:r>
            <a:rPr lang="en-US" dirty="0" smtClean="0"/>
            <a:t>Application written from the outset to run on a cluster and uses message passing to move data between cluster nodes</a:t>
          </a:r>
          <a:endParaRPr lang="en-US" dirty="0"/>
        </a:p>
      </dgm:t>
    </dgm:pt>
    <dgm:pt modelId="{4ABDD6CC-E382-5E41-A039-9D75E108E8A8}" type="parTrans" cxnId="{1B467FFE-652D-404F-A447-22E5FF971DDE}">
      <dgm:prSet/>
      <dgm:spPr/>
      <dgm:t>
        <a:bodyPr/>
        <a:lstStyle/>
        <a:p>
          <a:endParaRPr lang="en-US"/>
        </a:p>
      </dgm:t>
    </dgm:pt>
    <dgm:pt modelId="{6BE1BCE2-A9BD-0843-A8FA-4C9352819264}" type="sibTrans" cxnId="{1B467FFE-652D-404F-A447-22E5FF971DDE}">
      <dgm:prSet/>
      <dgm:spPr/>
      <dgm:t>
        <a:bodyPr/>
        <a:lstStyle/>
        <a:p>
          <a:endParaRPr lang="en-US"/>
        </a:p>
      </dgm:t>
    </dgm:pt>
    <dgm:pt modelId="{9468D918-E12B-D244-A41E-743532285741}">
      <dgm:prSet/>
      <dgm:spPr/>
      <dgm:t>
        <a:bodyPr/>
        <a:lstStyle/>
        <a:p>
          <a:pPr rtl="0"/>
          <a:r>
            <a:rPr lang="en-GB" dirty="0" smtClean="0"/>
            <a:t>Parametric computing</a:t>
          </a:r>
          <a:endParaRPr lang="en-GB" dirty="0"/>
        </a:p>
      </dgm:t>
    </dgm:pt>
    <dgm:pt modelId="{B2D7770B-2F83-B14E-BED7-663639ADC8F7}" type="parTrans" cxnId="{E0B6C127-52C0-3B4B-91E5-34D4EED53204}">
      <dgm:prSet/>
      <dgm:spPr/>
      <dgm:t>
        <a:bodyPr/>
        <a:lstStyle/>
        <a:p>
          <a:endParaRPr lang="en-US"/>
        </a:p>
      </dgm:t>
    </dgm:pt>
    <dgm:pt modelId="{5C734B5C-039B-5749-8D59-80880F3E7E6F}" type="sibTrans" cxnId="{E0B6C127-52C0-3B4B-91E5-34D4EED53204}">
      <dgm:prSet/>
      <dgm:spPr/>
      <dgm:t>
        <a:bodyPr/>
        <a:lstStyle/>
        <a:p>
          <a:endParaRPr lang="en-US"/>
        </a:p>
      </dgm:t>
    </dgm:pt>
    <dgm:pt modelId="{23600456-C3D5-C94C-9666-0D9ED885E350}">
      <dgm:prSet/>
      <dgm:spPr/>
      <dgm:t>
        <a:bodyPr/>
        <a:lstStyle/>
        <a:p>
          <a:pPr rtl="0"/>
          <a:r>
            <a:rPr lang="en-GB" dirty="0" smtClean="0"/>
            <a:t>Can be used if the essence of the application is an algorithm or program that must be executed a large number of times, each time with a different set of starting conditions or parameters</a:t>
          </a:r>
          <a:endParaRPr lang="en-GB" dirty="0"/>
        </a:p>
      </dgm:t>
    </dgm:pt>
    <dgm:pt modelId="{905A6632-2A81-6246-BF5E-9FFF431F1AB1}" type="parTrans" cxnId="{7C507F98-13B6-D941-A9C4-C716BA24F41A}">
      <dgm:prSet/>
      <dgm:spPr/>
      <dgm:t>
        <a:bodyPr/>
        <a:lstStyle/>
        <a:p>
          <a:endParaRPr lang="en-US"/>
        </a:p>
      </dgm:t>
    </dgm:pt>
    <dgm:pt modelId="{3BC2401B-1572-3F4F-B0AA-76F904FA6CDF}" type="sibTrans" cxnId="{7C507F98-13B6-D941-A9C4-C716BA24F41A}">
      <dgm:prSet/>
      <dgm:spPr/>
      <dgm:t>
        <a:bodyPr/>
        <a:lstStyle/>
        <a:p>
          <a:endParaRPr lang="en-US"/>
        </a:p>
      </dgm:t>
    </dgm:pt>
    <dgm:pt modelId="{12F1528B-FFD9-F843-8C63-55F312D169E0}" type="pres">
      <dgm:prSet presAssocID="{072EE9CB-3A9A-BF46-8E1C-E596BF0B59C5}" presName="Name0" presStyleCnt="0">
        <dgm:presLayoutVars>
          <dgm:chMax val="3"/>
          <dgm:chPref val="1"/>
          <dgm:dir/>
          <dgm:animLvl val="lvl"/>
          <dgm:resizeHandles/>
        </dgm:presLayoutVars>
      </dgm:prSet>
      <dgm:spPr/>
      <dgm:t>
        <a:bodyPr/>
        <a:lstStyle/>
        <a:p>
          <a:endParaRPr lang="en-US"/>
        </a:p>
      </dgm:t>
    </dgm:pt>
    <dgm:pt modelId="{8577778E-74C5-0E4C-ACE6-2EFEC41E4140}" type="pres">
      <dgm:prSet presAssocID="{072EE9CB-3A9A-BF46-8E1C-E596BF0B59C5}" presName="outerBox" presStyleCnt="0"/>
      <dgm:spPr/>
    </dgm:pt>
    <dgm:pt modelId="{C93C5DF5-0BF9-8C4B-8A6E-83871401AA9B}" type="pres">
      <dgm:prSet presAssocID="{072EE9CB-3A9A-BF46-8E1C-E596BF0B59C5}" presName="outerBoxParent" presStyleLbl="node1" presStyleIdx="0" presStyleCnt="2"/>
      <dgm:spPr/>
      <dgm:t>
        <a:bodyPr/>
        <a:lstStyle/>
        <a:p>
          <a:endParaRPr lang="en-US"/>
        </a:p>
      </dgm:t>
    </dgm:pt>
    <dgm:pt modelId="{4471FD5F-A8F8-BD43-9540-4BC45EFAB992}" type="pres">
      <dgm:prSet presAssocID="{072EE9CB-3A9A-BF46-8E1C-E596BF0B59C5}" presName="outerBoxChildren" presStyleCnt="0"/>
      <dgm:spPr/>
    </dgm:pt>
    <dgm:pt modelId="{3B5D078A-B919-F948-A33B-F7ACB602FEB1}" type="pres">
      <dgm:prSet presAssocID="{072EE9CB-3A9A-BF46-8E1C-E596BF0B59C5}" presName="middleBox" presStyleCnt="0"/>
      <dgm:spPr/>
    </dgm:pt>
    <dgm:pt modelId="{5921CCAE-9BA1-0E43-A2BA-E15B89D49E3B}" type="pres">
      <dgm:prSet presAssocID="{072EE9CB-3A9A-BF46-8E1C-E596BF0B59C5}" presName="middleBoxParent" presStyleLbl="node1" presStyleIdx="1" presStyleCnt="2"/>
      <dgm:spPr/>
      <dgm:t>
        <a:bodyPr/>
        <a:lstStyle/>
        <a:p>
          <a:endParaRPr lang="en-US"/>
        </a:p>
      </dgm:t>
    </dgm:pt>
    <dgm:pt modelId="{CDD91613-0F99-D646-BCC1-B465FC6B88D1}" type="pres">
      <dgm:prSet presAssocID="{072EE9CB-3A9A-BF46-8E1C-E596BF0B59C5}" presName="middleBoxChildren" presStyleCnt="0"/>
      <dgm:spPr/>
    </dgm:pt>
    <dgm:pt modelId="{FC394B63-358E-2C47-B335-BE6F16914FFD}" type="pres">
      <dgm:prSet presAssocID="{F5CF5941-1A1C-A74C-A872-657D1B6CF3C1}" presName="mChild" presStyleLbl="fgAcc1" presStyleIdx="0" presStyleCnt="3">
        <dgm:presLayoutVars>
          <dgm:bulletEnabled val="1"/>
        </dgm:presLayoutVars>
      </dgm:prSet>
      <dgm:spPr/>
      <dgm:t>
        <a:bodyPr/>
        <a:lstStyle/>
        <a:p>
          <a:endParaRPr lang="en-US"/>
        </a:p>
      </dgm:t>
    </dgm:pt>
    <dgm:pt modelId="{AE8E2AB1-3FE7-0F40-992C-EF2E19FF56CD}" type="pres">
      <dgm:prSet presAssocID="{08002B1C-A6D8-174F-AEB9-4CFA061EE11B}" presName="middleSibTrans" presStyleCnt="0"/>
      <dgm:spPr/>
    </dgm:pt>
    <dgm:pt modelId="{7BC7A6E8-37DB-5C4A-8BDB-2D74A610C969}" type="pres">
      <dgm:prSet presAssocID="{BC025FC0-9F4D-0B4B-A05A-1DC03638473A}" presName="mChild" presStyleLbl="fgAcc1" presStyleIdx="1" presStyleCnt="3">
        <dgm:presLayoutVars>
          <dgm:bulletEnabled val="1"/>
        </dgm:presLayoutVars>
      </dgm:prSet>
      <dgm:spPr/>
      <dgm:t>
        <a:bodyPr/>
        <a:lstStyle/>
        <a:p>
          <a:endParaRPr lang="en-US"/>
        </a:p>
      </dgm:t>
    </dgm:pt>
    <dgm:pt modelId="{C0A9DCFD-BDA8-E040-9DCD-DFC7B3E9139A}" type="pres">
      <dgm:prSet presAssocID="{95EF1B59-B191-EA42-9234-4DDC640AA252}" presName="middleSibTrans" presStyleCnt="0"/>
      <dgm:spPr/>
    </dgm:pt>
    <dgm:pt modelId="{93D75637-674A-3547-BAB1-A9A06DEED6D3}" type="pres">
      <dgm:prSet presAssocID="{9468D918-E12B-D244-A41E-743532285741}" presName="mChild" presStyleLbl="fgAcc1" presStyleIdx="2" presStyleCnt="3">
        <dgm:presLayoutVars>
          <dgm:bulletEnabled val="1"/>
        </dgm:presLayoutVars>
      </dgm:prSet>
      <dgm:spPr/>
      <dgm:t>
        <a:bodyPr/>
        <a:lstStyle/>
        <a:p>
          <a:endParaRPr lang="en-US"/>
        </a:p>
      </dgm:t>
    </dgm:pt>
  </dgm:ptLst>
  <dgm:cxnLst>
    <dgm:cxn modelId="{8D3E810C-7445-8245-98AB-A610087912AE}" srcId="{F5CF5941-1A1C-A74C-A872-657D1B6CF3C1}" destId="{7CF9116B-966D-B04B-A5AD-8F1CDE70D496}" srcOrd="0" destOrd="0" parTransId="{F40B24A9-81FB-374F-A3F7-86A192D2C9D2}" sibTransId="{9EDBB0D0-F489-FE44-AADC-1688A9693198}"/>
    <dgm:cxn modelId="{1F3CD2DB-770F-4843-AA89-93845F3EE6A5}" srcId="{E263F99A-B795-414D-826F-4C1B81195551}" destId="{BC025FC0-9F4D-0B4B-A05A-1DC03638473A}" srcOrd="1" destOrd="0" parTransId="{AB4EE74B-F823-3E4B-82A7-D293A95A0722}" sibTransId="{95EF1B59-B191-EA42-9234-4DDC640AA252}"/>
    <dgm:cxn modelId="{A3163E6B-130C-E446-8B2A-52BFFF38FE5D}" type="presOf" srcId="{7CF9116B-966D-B04B-A5AD-8F1CDE70D496}" destId="{FC394B63-358E-2C47-B335-BE6F16914FFD}" srcOrd="0" destOrd="1" presId="urn:microsoft.com/office/officeart/2005/8/layout/target2"/>
    <dgm:cxn modelId="{D901D0AB-276A-4C48-9E11-A39AE1C905C0}" type="presOf" srcId="{E263F99A-B795-414D-826F-4C1B81195551}" destId="{5921CCAE-9BA1-0E43-A2BA-E15B89D49E3B}" srcOrd="0" destOrd="0" presId="urn:microsoft.com/office/officeart/2005/8/layout/target2"/>
    <dgm:cxn modelId="{8CDC8F2D-1AF6-0E49-8D8E-46E88AB10A1C}" type="presOf" srcId="{BF6B0B6C-244F-B843-A45A-E10C5FEE6122}" destId="{FC394B63-358E-2C47-B335-BE6F16914FFD}" srcOrd="0" destOrd="2" presId="urn:microsoft.com/office/officeart/2005/8/layout/target2"/>
    <dgm:cxn modelId="{7C507F98-13B6-D941-A9C4-C716BA24F41A}" srcId="{9468D918-E12B-D244-A41E-743532285741}" destId="{23600456-C3D5-C94C-9666-0D9ED885E350}" srcOrd="0" destOrd="0" parTransId="{905A6632-2A81-6246-BF5E-9FFF431F1AB1}" sibTransId="{3BC2401B-1572-3F4F-B0AA-76F904FA6CDF}"/>
    <dgm:cxn modelId="{6257412A-FC9F-604B-B777-BA8A2553751F}" type="presOf" srcId="{F7AF85F2-2194-9D4F-9F8D-10A777BCBFCC}" destId="{7BC7A6E8-37DB-5C4A-8BDB-2D74A610C969}" srcOrd="0" destOrd="1" presId="urn:microsoft.com/office/officeart/2005/8/layout/target2"/>
    <dgm:cxn modelId="{E0B6C127-52C0-3B4B-91E5-34D4EED53204}" srcId="{E263F99A-B795-414D-826F-4C1B81195551}" destId="{9468D918-E12B-D244-A41E-743532285741}" srcOrd="2" destOrd="0" parTransId="{B2D7770B-2F83-B14E-BED7-663639ADC8F7}" sibTransId="{5C734B5C-039B-5749-8D59-80880F3E7E6F}"/>
    <dgm:cxn modelId="{E08235F6-3856-2C4F-8511-111957DFE332}" type="presOf" srcId="{F5CF5941-1A1C-A74C-A872-657D1B6CF3C1}" destId="{FC394B63-358E-2C47-B335-BE6F16914FFD}" srcOrd="0" destOrd="0" presId="urn:microsoft.com/office/officeart/2005/8/layout/target2"/>
    <dgm:cxn modelId="{07C21ED6-9F8E-DA43-A88C-4F85F80E06D0}" type="presOf" srcId="{072EE9CB-3A9A-BF46-8E1C-E596BF0B59C5}" destId="{12F1528B-FFD9-F843-8C63-55F312D169E0}" srcOrd="0" destOrd="0" presId="urn:microsoft.com/office/officeart/2005/8/layout/target2"/>
    <dgm:cxn modelId="{1B467FFE-652D-404F-A447-22E5FF971DDE}" srcId="{BC025FC0-9F4D-0B4B-A05A-1DC03638473A}" destId="{F7AF85F2-2194-9D4F-9F8D-10A777BCBFCC}" srcOrd="0" destOrd="0" parTransId="{4ABDD6CC-E382-5E41-A039-9D75E108E8A8}" sibTransId="{6BE1BCE2-A9BD-0843-A8FA-4C9352819264}"/>
    <dgm:cxn modelId="{F89F3A4A-03D6-DC41-9ABA-99902EB861ED}" type="presOf" srcId="{BC025FC0-9F4D-0B4B-A05A-1DC03638473A}" destId="{7BC7A6E8-37DB-5C4A-8BDB-2D74A610C969}" srcOrd="0" destOrd="0" presId="urn:microsoft.com/office/officeart/2005/8/layout/target2"/>
    <dgm:cxn modelId="{810D2A0A-68DF-8C45-9B69-2A9D8BA9D5F7}" type="presOf" srcId="{9468D918-E12B-D244-A41E-743532285741}" destId="{93D75637-674A-3547-BAB1-A9A06DEED6D3}" srcOrd="0" destOrd="0" presId="urn:microsoft.com/office/officeart/2005/8/layout/target2"/>
    <dgm:cxn modelId="{EC9A135B-D64A-5C4A-9CAB-3D4E53D83793}" srcId="{F5CF5941-1A1C-A74C-A872-657D1B6CF3C1}" destId="{BF6B0B6C-244F-B843-A45A-E10C5FEE6122}" srcOrd="1" destOrd="0" parTransId="{3AEBDF10-DF3E-CD4C-A632-69280D19DB78}" sibTransId="{2DE28EBF-55B0-2C46-A985-4C86C48AE5BA}"/>
    <dgm:cxn modelId="{63ACD2FE-0178-8C4C-9AB0-3311777BE051}" srcId="{E263F99A-B795-414D-826F-4C1B81195551}" destId="{F5CF5941-1A1C-A74C-A872-657D1B6CF3C1}" srcOrd="0" destOrd="0" parTransId="{618F7ABB-DFEA-6740-8CAE-B40649E61B6B}" sibTransId="{08002B1C-A6D8-174F-AEB9-4CFA061EE11B}"/>
    <dgm:cxn modelId="{432DE9F0-0D4B-754F-B2E0-A32BB9AA5AEB}" srcId="{072EE9CB-3A9A-BF46-8E1C-E596BF0B59C5}" destId="{E263F99A-B795-414D-826F-4C1B81195551}" srcOrd="1" destOrd="0" parTransId="{D2825046-033F-414C-B868-092FF54488A4}" sibTransId="{593B5919-6F07-C543-B572-3456E7A0028D}"/>
    <dgm:cxn modelId="{9B63D827-B9DE-9045-8637-0EE3CD90E4F5}" type="presOf" srcId="{4F0041B4-E7D8-0644-BAC1-136DC00CBB3D}" destId="{C93C5DF5-0BF9-8C4B-8A6E-83871401AA9B}" srcOrd="0" destOrd="0" presId="urn:microsoft.com/office/officeart/2005/8/layout/target2"/>
    <dgm:cxn modelId="{588212F2-2067-BF40-AF9C-D8FAAE660ECC}" srcId="{072EE9CB-3A9A-BF46-8E1C-E596BF0B59C5}" destId="{4F0041B4-E7D8-0644-BAC1-136DC00CBB3D}" srcOrd="0" destOrd="0" parTransId="{DB56C006-3930-BA45-AF86-0F57DC054BE9}" sibTransId="{CF047AB7-067F-C347-818A-9EBE03E18C65}"/>
    <dgm:cxn modelId="{A5A99924-8057-1449-9BBA-2DD9C19D3408}" type="presOf" srcId="{23600456-C3D5-C94C-9666-0D9ED885E350}" destId="{93D75637-674A-3547-BAB1-A9A06DEED6D3}" srcOrd="0" destOrd="1" presId="urn:microsoft.com/office/officeart/2005/8/layout/target2"/>
    <dgm:cxn modelId="{3C417DC0-32B5-B843-9120-16CEDA3C14A6}" type="presParOf" srcId="{12F1528B-FFD9-F843-8C63-55F312D169E0}" destId="{8577778E-74C5-0E4C-ACE6-2EFEC41E4140}" srcOrd="0" destOrd="0" presId="urn:microsoft.com/office/officeart/2005/8/layout/target2"/>
    <dgm:cxn modelId="{5367C8CA-A70B-104D-BB38-5438B14C5CB4}" type="presParOf" srcId="{8577778E-74C5-0E4C-ACE6-2EFEC41E4140}" destId="{C93C5DF5-0BF9-8C4B-8A6E-83871401AA9B}" srcOrd="0" destOrd="0" presId="urn:microsoft.com/office/officeart/2005/8/layout/target2"/>
    <dgm:cxn modelId="{27F34DB1-CC79-0C47-BBB4-CF0A23D265AF}" type="presParOf" srcId="{8577778E-74C5-0E4C-ACE6-2EFEC41E4140}" destId="{4471FD5F-A8F8-BD43-9540-4BC45EFAB992}" srcOrd="1" destOrd="0" presId="urn:microsoft.com/office/officeart/2005/8/layout/target2"/>
    <dgm:cxn modelId="{0D1827CB-CEB9-3F47-9962-77AAB16A3CAD}" type="presParOf" srcId="{12F1528B-FFD9-F843-8C63-55F312D169E0}" destId="{3B5D078A-B919-F948-A33B-F7ACB602FEB1}" srcOrd="1" destOrd="0" presId="urn:microsoft.com/office/officeart/2005/8/layout/target2"/>
    <dgm:cxn modelId="{6FCCE075-2BE5-B947-8A5C-431D078062F2}" type="presParOf" srcId="{3B5D078A-B919-F948-A33B-F7ACB602FEB1}" destId="{5921CCAE-9BA1-0E43-A2BA-E15B89D49E3B}" srcOrd="0" destOrd="0" presId="urn:microsoft.com/office/officeart/2005/8/layout/target2"/>
    <dgm:cxn modelId="{1E6C9C30-C606-9043-AD86-5DFBC46E2388}" type="presParOf" srcId="{3B5D078A-B919-F948-A33B-F7ACB602FEB1}" destId="{CDD91613-0F99-D646-BCC1-B465FC6B88D1}" srcOrd="1" destOrd="0" presId="urn:microsoft.com/office/officeart/2005/8/layout/target2"/>
    <dgm:cxn modelId="{852BBF9B-AA2A-7F40-8DE8-09FF936A51AA}" type="presParOf" srcId="{CDD91613-0F99-D646-BCC1-B465FC6B88D1}" destId="{FC394B63-358E-2C47-B335-BE6F16914FFD}" srcOrd="0" destOrd="0" presId="urn:microsoft.com/office/officeart/2005/8/layout/target2"/>
    <dgm:cxn modelId="{C2E4B0C5-86D2-5E4C-A487-00458E28027C}" type="presParOf" srcId="{CDD91613-0F99-D646-BCC1-B465FC6B88D1}" destId="{AE8E2AB1-3FE7-0F40-992C-EF2E19FF56CD}" srcOrd="1" destOrd="0" presId="urn:microsoft.com/office/officeart/2005/8/layout/target2"/>
    <dgm:cxn modelId="{6909AB42-17F3-1D42-9CC9-A10F3FD81AFD}" type="presParOf" srcId="{CDD91613-0F99-D646-BCC1-B465FC6B88D1}" destId="{7BC7A6E8-37DB-5C4A-8BDB-2D74A610C969}" srcOrd="2" destOrd="0" presId="urn:microsoft.com/office/officeart/2005/8/layout/target2"/>
    <dgm:cxn modelId="{510CDCCC-276E-1A46-A3F3-221A9000D491}" type="presParOf" srcId="{CDD91613-0F99-D646-BCC1-B465FC6B88D1}" destId="{C0A9DCFD-BDA8-E040-9DCD-DFC7B3E9139A}" srcOrd="3" destOrd="0" presId="urn:microsoft.com/office/officeart/2005/8/layout/target2"/>
    <dgm:cxn modelId="{8537EBCB-4066-D04C-B932-1C1948E7CFCC}" type="presParOf" srcId="{CDD91613-0F99-D646-BCC1-B465FC6B88D1}" destId="{93D75637-674A-3547-BAB1-A9A06DEED6D3}" srcOrd="4" destOrd="0" presId="urn:microsoft.com/office/officeart/2005/8/layout/targe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52950E-6A4B-1D49-A656-2EE77250DF04}"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A70991F8-4BA8-FF41-8504-90F302EFE3FE}">
      <dgm:prSet/>
      <dgm:spPr>
        <a:solidFill>
          <a:schemeClr val="accent4"/>
        </a:solidFill>
        <a:ln>
          <a:solidFill>
            <a:schemeClr val="accent4"/>
          </a:solidFill>
        </a:ln>
      </dgm:spPr>
      <dgm:t>
        <a:bodyPr/>
        <a:lstStyle/>
        <a:p>
          <a:pPr rtl="0"/>
          <a:r>
            <a:rPr lang="en-US" dirty="0" smtClean="0"/>
            <a:t>SMP has practical limit to number of processors that can be used</a:t>
          </a:r>
          <a:endParaRPr lang="en-US" dirty="0"/>
        </a:p>
      </dgm:t>
    </dgm:pt>
    <dgm:pt modelId="{0E91A5C6-8D0B-9D44-B64E-7DEA80DF3F99}" type="parTrans" cxnId="{CC737E40-9D6B-EA4B-A287-AB74D6C63CC7}">
      <dgm:prSet/>
      <dgm:spPr/>
      <dgm:t>
        <a:bodyPr/>
        <a:lstStyle/>
        <a:p>
          <a:endParaRPr lang="en-US"/>
        </a:p>
      </dgm:t>
    </dgm:pt>
    <dgm:pt modelId="{A69F39DE-60F7-0345-85F7-E049EB0A549C}" type="sibTrans" cxnId="{CC737E40-9D6B-EA4B-A287-AB74D6C63CC7}">
      <dgm:prSet/>
      <dgm:spPr/>
      <dgm:t>
        <a:bodyPr/>
        <a:lstStyle/>
        <a:p>
          <a:endParaRPr lang="en-US"/>
        </a:p>
      </dgm:t>
    </dgm:pt>
    <dgm:pt modelId="{4A01A807-65C8-ED4B-9E6B-44E8D0D500D0}">
      <dgm:prSet/>
      <dgm:spPr>
        <a:solidFill>
          <a:schemeClr val="accent4"/>
        </a:solidFill>
        <a:ln>
          <a:solidFill>
            <a:schemeClr val="accent4"/>
          </a:solidFill>
        </a:ln>
      </dgm:spPr>
      <dgm:t>
        <a:bodyPr/>
        <a:lstStyle/>
        <a:p>
          <a:pPr rtl="0"/>
          <a:r>
            <a:rPr lang="en-US" dirty="0" smtClean="0"/>
            <a:t>Bus traffic limits to between 16 and 64 processors</a:t>
          </a:r>
          <a:endParaRPr lang="en-US" dirty="0"/>
        </a:p>
      </dgm:t>
    </dgm:pt>
    <dgm:pt modelId="{6632AD74-3BED-CB44-8713-52EF332936DA}" type="parTrans" cxnId="{3EDE18AE-2683-4647-90D6-1844DCC016F0}">
      <dgm:prSet/>
      <dgm:spPr/>
      <dgm:t>
        <a:bodyPr/>
        <a:lstStyle/>
        <a:p>
          <a:endParaRPr lang="en-US"/>
        </a:p>
      </dgm:t>
    </dgm:pt>
    <dgm:pt modelId="{ABD14499-8E8A-4A40-93FF-3C05768C4BE1}" type="sibTrans" cxnId="{3EDE18AE-2683-4647-90D6-1844DCC016F0}">
      <dgm:prSet/>
      <dgm:spPr/>
      <dgm:t>
        <a:bodyPr/>
        <a:lstStyle/>
        <a:p>
          <a:endParaRPr lang="en-US"/>
        </a:p>
      </dgm:t>
    </dgm:pt>
    <dgm:pt modelId="{5E542246-5E0F-9A42-AC36-D8604DAF61F0}">
      <dgm:prSet/>
      <dgm:spPr/>
      <dgm:t>
        <a:bodyPr/>
        <a:lstStyle/>
        <a:p>
          <a:pPr rtl="0"/>
          <a:r>
            <a:rPr lang="en-GB" dirty="0" smtClean="0"/>
            <a:t>In clusters each node has its own private main memory</a:t>
          </a:r>
          <a:endParaRPr lang="en-GB" dirty="0"/>
        </a:p>
      </dgm:t>
    </dgm:pt>
    <dgm:pt modelId="{2CBA86AF-02AC-A24F-BB32-69408CABA0ED}" type="parTrans" cxnId="{6B26CE46-EBF1-1642-9712-AF06EA9C3277}">
      <dgm:prSet/>
      <dgm:spPr/>
      <dgm:t>
        <a:bodyPr/>
        <a:lstStyle/>
        <a:p>
          <a:endParaRPr lang="en-US"/>
        </a:p>
      </dgm:t>
    </dgm:pt>
    <dgm:pt modelId="{8F56007B-8DA3-3A47-904B-1C9AC75A7D56}" type="sibTrans" cxnId="{6B26CE46-EBF1-1642-9712-AF06EA9C3277}">
      <dgm:prSet/>
      <dgm:spPr/>
      <dgm:t>
        <a:bodyPr/>
        <a:lstStyle/>
        <a:p>
          <a:endParaRPr lang="en-US"/>
        </a:p>
      </dgm:t>
    </dgm:pt>
    <dgm:pt modelId="{C4E726B7-A4FB-4B4E-8F41-8290A1019A1B}">
      <dgm:prSet/>
      <dgm:spPr/>
      <dgm:t>
        <a:bodyPr/>
        <a:lstStyle/>
        <a:p>
          <a:pPr rtl="0"/>
          <a:r>
            <a:rPr lang="en-US" dirty="0" smtClean="0"/>
            <a:t>Applications do not see a large global memory</a:t>
          </a:r>
          <a:endParaRPr lang="en-US" dirty="0"/>
        </a:p>
      </dgm:t>
    </dgm:pt>
    <dgm:pt modelId="{24EED676-CE10-C64E-9816-8F398D8DEBDF}" type="parTrans" cxnId="{8623992B-4E77-FE41-981C-963DFD8510B3}">
      <dgm:prSet/>
      <dgm:spPr/>
      <dgm:t>
        <a:bodyPr/>
        <a:lstStyle/>
        <a:p>
          <a:endParaRPr lang="en-US"/>
        </a:p>
      </dgm:t>
    </dgm:pt>
    <dgm:pt modelId="{C43C084E-8964-6F4E-BDBF-8D9ED4F9CA3E}" type="sibTrans" cxnId="{8623992B-4E77-FE41-981C-963DFD8510B3}">
      <dgm:prSet/>
      <dgm:spPr/>
      <dgm:t>
        <a:bodyPr/>
        <a:lstStyle/>
        <a:p>
          <a:endParaRPr lang="en-US"/>
        </a:p>
      </dgm:t>
    </dgm:pt>
    <dgm:pt modelId="{442580DF-BE9D-9F45-8B85-62210D5AA7DB}">
      <dgm:prSet/>
      <dgm:spPr/>
      <dgm:t>
        <a:bodyPr/>
        <a:lstStyle/>
        <a:p>
          <a:pPr rtl="0"/>
          <a:r>
            <a:rPr lang="en-US" dirty="0" smtClean="0"/>
            <a:t>Coherency is maintained by software rather than hardware</a:t>
          </a:r>
          <a:endParaRPr lang="en-US" dirty="0"/>
        </a:p>
      </dgm:t>
    </dgm:pt>
    <dgm:pt modelId="{663B6904-D1FC-2E48-8BA0-9D0E320D8199}" type="parTrans" cxnId="{691A62AA-6D47-0842-ADC1-D900E68FA9FD}">
      <dgm:prSet/>
      <dgm:spPr/>
      <dgm:t>
        <a:bodyPr/>
        <a:lstStyle/>
        <a:p>
          <a:endParaRPr lang="en-US"/>
        </a:p>
      </dgm:t>
    </dgm:pt>
    <dgm:pt modelId="{3E2996CB-F80B-6649-8AD5-2B76FA918B00}" type="sibTrans" cxnId="{691A62AA-6D47-0842-ADC1-D900E68FA9FD}">
      <dgm:prSet/>
      <dgm:spPr/>
      <dgm:t>
        <a:bodyPr/>
        <a:lstStyle/>
        <a:p>
          <a:endParaRPr lang="en-US"/>
        </a:p>
      </dgm:t>
    </dgm:pt>
    <dgm:pt modelId="{82911333-6495-B841-9080-DF9A86CD98DB}">
      <dgm:prSet/>
      <dgm:spPr/>
      <dgm:t>
        <a:bodyPr/>
        <a:lstStyle/>
        <a:p>
          <a:pPr rtl="0"/>
          <a:r>
            <a:rPr lang="en-GB" dirty="0" smtClean="0"/>
            <a:t>NUMA retains SMP flavor while giving large scale multiprocessing</a:t>
          </a:r>
          <a:endParaRPr lang="en-GB" dirty="0"/>
        </a:p>
      </dgm:t>
    </dgm:pt>
    <dgm:pt modelId="{82152BB2-D51F-1043-B77D-E913462653BC}" type="parTrans" cxnId="{63C42153-8335-F543-923F-FFE18DA9A1BA}">
      <dgm:prSet/>
      <dgm:spPr/>
      <dgm:t>
        <a:bodyPr/>
        <a:lstStyle/>
        <a:p>
          <a:endParaRPr lang="en-US"/>
        </a:p>
      </dgm:t>
    </dgm:pt>
    <dgm:pt modelId="{05D813D1-4116-EF49-92B0-94A411649197}" type="sibTrans" cxnId="{63C42153-8335-F543-923F-FFE18DA9A1BA}">
      <dgm:prSet/>
      <dgm:spPr/>
      <dgm:t>
        <a:bodyPr/>
        <a:lstStyle/>
        <a:p>
          <a:endParaRPr lang="en-US"/>
        </a:p>
      </dgm:t>
    </dgm:pt>
    <dgm:pt modelId="{34E9C70A-8702-EA47-9871-BB799F421EB0}">
      <dgm:prSet/>
      <dgm:spPr>
        <a:solidFill>
          <a:schemeClr val="accent3"/>
        </a:solidFill>
        <a:ln>
          <a:solidFill>
            <a:schemeClr val="accent3"/>
          </a:solidFill>
        </a:ln>
      </dgm:spPr>
      <dgm:t>
        <a:bodyPr/>
        <a:lstStyle/>
        <a:p>
          <a:pPr rtl="0"/>
          <a:r>
            <a:rPr lang="en-US" dirty="0" smtClean="0"/>
            <a:t>Objective with NUMA is to maintain a transparent system wide memory while permitting multiple multiprocessor nodes, each with its own bus or internal interconnect system</a:t>
          </a:r>
          <a:endParaRPr lang="en-US" dirty="0"/>
        </a:p>
      </dgm:t>
    </dgm:pt>
    <dgm:pt modelId="{CB3896AE-0D38-BD4B-84B8-CD9CBC5CE2B5}" type="parTrans" cxnId="{2CC86F3D-211E-2C4B-8341-B315B5B9A678}">
      <dgm:prSet/>
      <dgm:spPr/>
      <dgm:t>
        <a:bodyPr/>
        <a:lstStyle/>
        <a:p>
          <a:endParaRPr lang="en-US"/>
        </a:p>
      </dgm:t>
    </dgm:pt>
    <dgm:pt modelId="{3A96EB62-9DF8-8D43-B2EF-2957516E58DD}" type="sibTrans" cxnId="{2CC86F3D-211E-2C4B-8341-B315B5B9A678}">
      <dgm:prSet/>
      <dgm:spPr/>
      <dgm:t>
        <a:bodyPr/>
        <a:lstStyle/>
        <a:p>
          <a:endParaRPr lang="en-US"/>
        </a:p>
      </dgm:t>
    </dgm:pt>
    <dgm:pt modelId="{BF6453CA-0E1A-0248-A252-4441E37BD519}" type="pres">
      <dgm:prSet presAssocID="{E952950E-6A4B-1D49-A656-2EE77250DF04}" presName="diagram" presStyleCnt="0">
        <dgm:presLayoutVars>
          <dgm:dir/>
          <dgm:resizeHandles val="exact"/>
        </dgm:presLayoutVars>
      </dgm:prSet>
      <dgm:spPr/>
      <dgm:t>
        <a:bodyPr/>
        <a:lstStyle/>
        <a:p>
          <a:endParaRPr lang="en-US"/>
        </a:p>
      </dgm:t>
    </dgm:pt>
    <dgm:pt modelId="{BED64490-7FCB-7D4E-93C3-C8C12BEB3DB1}" type="pres">
      <dgm:prSet presAssocID="{A70991F8-4BA8-FF41-8504-90F302EFE3FE}" presName="node" presStyleLbl="node1" presStyleIdx="0" presStyleCnt="4">
        <dgm:presLayoutVars>
          <dgm:bulletEnabled val="1"/>
        </dgm:presLayoutVars>
      </dgm:prSet>
      <dgm:spPr/>
      <dgm:t>
        <a:bodyPr/>
        <a:lstStyle/>
        <a:p>
          <a:endParaRPr lang="en-US"/>
        </a:p>
      </dgm:t>
    </dgm:pt>
    <dgm:pt modelId="{01DEFB7D-E5BE-2344-8790-F0A1F7173CD4}" type="pres">
      <dgm:prSet presAssocID="{A69F39DE-60F7-0345-85F7-E049EB0A549C}" presName="sibTrans" presStyleCnt="0"/>
      <dgm:spPr/>
    </dgm:pt>
    <dgm:pt modelId="{31798CC8-5AD5-3F4A-8CDE-E09FE7B5E78F}" type="pres">
      <dgm:prSet presAssocID="{5E542246-5E0F-9A42-AC36-D8604DAF61F0}" presName="node" presStyleLbl="node1" presStyleIdx="1" presStyleCnt="4">
        <dgm:presLayoutVars>
          <dgm:bulletEnabled val="1"/>
        </dgm:presLayoutVars>
      </dgm:prSet>
      <dgm:spPr/>
      <dgm:t>
        <a:bodyPr/>
        <a:lstStyle/>
        <a:p>
          <a:endParaRPr lang="en-US"/>
        </a:p>
      </dgm:t>
    </dgm:pt>
    <dgm:pt modelId="{6F24CE56-1CD8-F349-8469-F6E32768E40C}" type="pres">
      <dgm:prSet presAssocID="{8F56007B-8DA3-3A47-904B-1C9AC75A7D56}" presName="sibTrans" presStyleCnt="0"/>
      <dgm:spPr/>
    </dgm:pt>
    <dgm:pt modelId="{85550EF7-3354-484E-9C0E-5134A9EA88B8}" type="pres">
      <dgm:prSet presAssocID="{82911333-6495-B841-9080-DF9A86CD98DB}" presName="node" presStyleLbl="node1" presStyleIdx="2" presStyleCnt="4">
        <dgm:presLayoutVars>
          <dgm:bulletEnabled val="1"/>
        </dgm:presLayoutVars>
      </dgm:prSet>
      <dgm:spPr/>
      <dgm:t>
        <a:bodyPr/>
        <a:lstStyle/>
        <a:p>
          <a:endParaRPr lang="en-US"/>
        </a:p>
      </dgm:t>
    </dgm:pt>
    <dgm:pt modelId="{C99B0D84-7C1F-AA4B-97EB-41C72FC6345F}" type="pres">
      <dgm:prSet presAssocID="{05D813D1-4116-EF49-92B0-94A411649197}" presName="sibTrans" presStyleCnt="0"/>
      <dgm:spPr/>
    </dgm:pt>
    <dgm:pt modelId="{068D3F98-61BF-CB40-AB02-8DE647E04F61}" type="pres">
      <dgm:prSet presAssocID="{34E9C70A-8702-EA47-9871-BB799F421EB0}" presName="node" presStyleLbl="node1" presStyleIdx="3" presStyleCnt="4">
        <dgm:presLayoutVars>
          <dgm:bulletEnabled val="1"/>
        </dgm:presLayoutVars>
      </dgm:prSet>
      <dgm:spPr/>
      <dgm:t>
        <a:bodyPr/>
        <a:lstStyle/>
        <a:p>
          <a:endParaRPr lang="en-US"/>
        </a:p>
      </dgm:t>
    </dgm:pt>
  </dgm:ptLst>
  <dgm:cxnLst>
    <dgm:cxn modelId="{8623992B-4E77-FE41-981C-963DFD8510B3}" srcId="{5E542246-5E0F-9A42-AC36-D8604DAF61F0}" destId="{C4E726B7-A4FB-4B4E-8F41-8290A1019A1B}" srcOrd="0" destOrd="0" parTransId="{24EED676-CE10-C64E-9816-8F398D8DEBDF}" sibTransId="{C43C084E-8964-6F4E-BDBF-8D9ED4F9CA3E}"/>
    <dgm:cxn modelId="{14E07BA1-FC6C-984A-A247-3F9719A21136}" type="presOf" srcId="{A70991F8-4BA8-FF41-8504-90F302EFE3FE}" destId="{BED64490-7FCB-7D4E-93C3-C8C12BEB3DB1}" srcOrd="0" destOrd="0" presId="urn:microsoft.com/office/officeart/2005/8/layout/default"/>
    <dgm:cxn modelId="{BC348FCF-D65B-F841-8308-13458076198F}" type="presOf" srcId="{442580DF-BE9D-9F45-8B85-62210D5AA7DB}" destId="{31798CC8-5AD5-3F4A-8CDE-E09FE7B5E78F}" srcOrd="0" destOrd="2" presId="urn:microsoft.com/office/officeart/2005/8/layout/default"/>
    <dgm:cxn modelId="{07DA2524-D30A-6043-9F62-8864C9523FBF}" type="presOf" srcId="{4A01A807-65C8-ED4B-9E6B-44E8D0D500D0}" destId="{BED64490-7FCB-7D4E-93C3-C8C12BEB3DB1}" srcOrd="0" destOrd="1" presId="urn:microsoft.com/office/officeart/2005/8/layout/default"/>
    <dgm:cxn modelId="{6B26CE46-EBF1-1642-9712-AF06EA9C3277}" srcId="{E952950E-6A4B-1D49-A656-2EE77250DF04}" destId="{5E542246-5E0F-9A42-AC36-D8604DAF61F0}" srcOrd="1" destOrd="0" parTransId="{2CBA86AF-02AC-A24F-BB32-69408CABA0ED}" sibTransId="{8F56007B-8DA3-3A47-904B-1C9AC75A7D56}"/>
    <dgm:cxn modelId="{CC737E40-9D6B-EA4B-A287-AB74D6C63CC7}" srcId="{E952950E-6A4B-1D49-A656-2EE77250DF04}" destId="{A70991F8-4BA8-FF41-8504-90F302EFE3FE}" srcOrd="0" destOrd="0" parTransId="{0E91A5C6-8D0B-9D44-B64E-7DEA80DF3F99}" sibTransId="{A69F39DE-60F7-0345-85F7-E049EB0A549C}"/>
    <dgm:cxn modelId="{C272B940-2174-4148-90B1-9482C7128B4C}" type="presOf" srcId="{C4E726B7-A4FB-4B4E-8F41-8290A1019A1B}" destId="{31798CC8-5AD5-3F4A-8CDE-E09FE7B5E78F}" srcOrd="0" destOrd="1" presId="urn:microsoft.com/office/officeart/2005/8/layout/default"/>
    <dgm:cxn modelId="{691A62AA-6D47-0842-ADC1-D900E68FA9FD}" srcId="{5E542246-5E0F-9A42-AC36-D8604DAF61F0}" destId="{442580DF-BE9D-9F45-8B85-62210D5AA7DB}" srcOrd="1" destOrd="0" parTransId="{663B6904-D1FC-2E48-8BA0-9D0E320D8199}" sibTransId="{3E2996CB-F80B-6649-8AD5-2B76FA918B00}"/>
    <dgm:cxn modelId="{2CC86F3D-211E-2C4B-8341-B315B5B9A678}" srcId="{E952950E-6A4B-1D49-A656-2EE77250DF04}" destId="{34E9C70A-8702-EA47-9871-BB799F421EB0}" srcOrd="3" destOrd="0" parTransId="{CB3896AE-0D38-BD4B-84B8-CD9CBC5CE2B5}" sibTransId="{3A96EB62-9DF8-8D43-B2EF-2957516E58DD}"/>
    <dgm:cxn modelId="{AFE0A4F3-4950-8E4C-A1F6-3D8A01EC2E76}" type="presOf" srcId="{34E9C70A-8702-EA47-9871-BB799F421EB0}" destId="{068D3F98-61BF-CB40-AB02-8DE647E04F61}" srcOrd="0" destOrd="0" presId="urn:microsoft.com/office/officeart/2005/8/layout/default"/>
    <dgm:cxn modelId="{0055B743-F89A-B54F-A7BF-66BA4E941070}" type="presOf" srcId="{82911333-6495-B841-9080-DF9A86CD98DB}" destId="{85550EF7-3354-484E-9C0E-5134A9EA88B8}" srcOrd="0" destOrd="0" presId="urn:microsoft.com/office/officeart/2005/8/layout/default"/>
    <dgm:cxn modelId="{2DA8131C-112F-B048-AB8B-C3C1037F2305}" type="presOf" srcId="{E952950E-6A4B-1D49-A656-2EE77250DF04}" destId="{BF6453CA-0E1A-0248-A252-4441E37BD519}" srcOrd="0" destOrd="0" presId="urn:microsoft.com/office/officeart/2005/8/layout/default"/>
    <dgm:cxn modelId="{3EDE18AE-2683-4647-90D6-1844DCC016F0}" srcId="{A70991F8-4BA8-FF41-8504-90F302EFE3FE}" destId="{4A01A807-65C8-ED4B-9E6B-44E8D0D500D0}" srcOrd="0" destOrd="0" parTransId="{6632AD74-3BED-CB44-8713-52EF332936DA}" sibTransId="{ABD14499-8E8A-4A40-93FF-3C05768C4BE1}"/>
    <dgm:cxn modelId="{63C42153-8335-F543-923F-FFE18DA9A1BA}" srcId="{E952950E-6A4B-1D49-A656-2EE77250DF04}" destId="{82911333-6495-B841-9080-DF9A86CD98DB}" srcOrd="2" destOrd="0" parTransId="{82152BB2-D51F-1043-B77D-E913462653BC}" sibTransId="{05D813D1-4116-EF49-92B0-94A411649197}"/>
    <dgm:cxn modelId="{D072A0BC-26F7-4E49-ABF6-84608FC08A2D}" type="presOf" srcId="{5E542246-5E0F-9A42-AC36-D8604DAF61F0}" destId="{31798CC8-5AD5-3F4A-8CDE-E09FE7B5E78F}" srcOrd="0" destOrd="0" presId="urn:microsoft.com/office/officeart/2005/8/layout/default"/>
    <dgm:cxn modelId="{B9F1D3AC-9211-CC4E-9F00-0E382F04755E}" type="presParOf" srcId="{BF6453CA-0E1A-0248-A252-4441E37BD519}" destId="{BED64490-7FCB-7D4E-93C3-C8C12BEB3DB1}" srcOrd="0" destOrd="0" presId="urn:microsoft.com/office/officeart/2005/8/layout/default"/>
    <dgm:cxn modelId="{941EBB9B-308E-A04D-AEB9-F37D20BC6289}" type="presParOf" srcId="{BF6453CA-0E1A-0248-A252-4441E37BD519}" destId="{01DEFB7D-E5BE-2344-8790-F0A1F7173CD4}" srcOrd="1" destOrd="0" presId="urn:microsoft.com/office/officeart/2005/8/layout/default"/>
    <dgm:cxn modelId="{1F707935-5DD1-6F4A-961D-2303928712CA}" type="presParOf" srcId="{BF6453CA-0E1A-0248-A252-4441E37BD519}" destId="{31798CC8-5AD5-3F4A-8CDE-E09FE7B5E78F}" srcOrd="2" destOrd="0" presId="urn:microsoft.com/office/officeart/2005/8/layout/default"/>
    <dgm:cxn modelId="{1EF20332-858E-4C42-830A-57C41A99BD86}" type="presParOf" srcId="{BF6453CA-0E1A-0248-A252-4441E37BD519}" destId="{6F24CE56-1CD8-F349-8469-F6E32768E40C}" srcOrd="3" destOrd="0" presId="urn:microsoft.com/office/officeart/2005/8/layout/default"/>
    <dgm:cxn modelId="{B16E2926-31FF-514B-B68E-C3653165C1B3}" type="presParOf" srcId="{BF6453CA-0E1A-0248-A252-4441E37BD519}" destId="{85550EF7-3354-484E-9C0E-5134A9EA88B8}" srcOrd="4" destOrd="0" presId="urn:microsoft.com/office/officeart/2005/8/layout/default"/>
    <dgm:cxn modelId="{49D08805-52EF-6F46-8F78-6E3916B7FE70}" type="presParOf" srcId="{BF6453CA-0E1A-0248-A252-4441E37BD519}" destId="{C99B0D84-7C1F-AA4B-97EB-41C72FC6345F}" srcOrd="5" destOrd="0" presId="urn:microsoft.com/office/officeart/2005/8/layout/default"/>
    <dgm:cxn modelId="{98CAF0D1-2A35-5840-86C2-8D54513FA4C8}" type="presParOf" srcId="{BF6453CA-0E1A-0248-A252-4441E37BD519}" destId="{068D3F98-61BF-CB40-AB02-8DE647E04F61}" srcOrd="6"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5866012-06F6-8D4F-A83F-6546A19A45B1}">
      <dsp:nvSpPr>
        <dsp:cNvPr id="0" name=""/>
        <dsp:cNvSpPr/>
      </dsp:nvSpPr>
      <dsp:spPr>
        <a:xfrm>
          <a:off x="0" y="0"/>
          <a:ext cx="8382000" cy="1577340"/>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smtClean="0">
              <a:effectLst>
                <a:outerShdw blurRad="38100" dist="38100" dir="2700000" algn="tl">
                  <a:srgbClr val="000000">
                    <a:alpha val="43137"/>
                  </a:srgbClr>
                </a:outerShdw>
              </a:effectLst>
            </a:rPr>
            <a:t>A stand alone computer with the following characteristics:</a:t>
          </a:r>
          <a:endParaRPr lang="en-US" sz="4400" kern="1200" dirty="0">
            <a:effectLst>
              <a:outerShdw blurRad="38100" dist="38100" dir="2700000" algn="tl">
                <a:srgbClr val="000000">
                  <a:alpha val="43137"/>
                </a:srgbClr>
              </a:outerShdw>
            </a:effectLst>
          </a:endParaRPr>
        </a:p>
      </dsp:txBody>
      <dsp:txXfrm>
        <a:off x="0" y="0"/>
        <a:ext cx="8382000" cy="1577340"/>
      </dsp:txXfrm>
    </dsp:sp>
    <dsp:sp modelId="{86DF4C76-BCCB-BA44-8FE5-EB23379760BB}">
      <dsp:nvSpPr>
        <dsp:cNvPr id="0" name=""/>
        <dsp:cNvSpPr/>
      </dsp:nvSpPr>
      <dsp:spPr>
        <a:xfrm>
          <a:off x="1023"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Two or more similar processors of comparable capacity</a:t>
          </a:r>
          <a:endParaRPr lang="en-US" sz="1800" kern="1200" dirty="0">
            <a:effectLst>
              <a:outerShdw blurRad="38100" dist="38100" dir="2700000" algn="tl">
                <a:srgbClr val="000000">
                  <a:alpha val="43137"/>
                </a:srgbClr>
              </a:outerShdw>
            </a:effectLst>
          </a:endParaRPr>
        </a:p>
      </dsp:txBody>
      <dsp:txXfrm>
        <a:off x="1023" y="1577340"/>
        <a:ext cx="1675990" cy="3312414"/>
      </dsp:txXfrm>
    </dsp:sp>
    <dsp:sp modelId="{BBD00569-9559-8C4A-A8BC-FB0B407D404F}">
      <dsp:nvSpPr>
        <dsp:cNvPr id="0" name=""/>
        <dsp:cNvSpPr/>
      </dsp:nvSpPr>
      <dsp:spPr>
        <a:xfrm>
          <a:off x="1677013"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Processors share same memory and I/O facilities</a:t>
          </a:r>
          <a:endParaRPr lang="en-US" sz="18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Processors are connected by a bus or other internal connection</a:t>
          </a:r>
          <a:endParaRPr lang="en-US" sz="14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Memory access time is approximately the same for each processor</a:t>
          </a:r>
          <a:endParaRPr lang="en-US" sz="1400" kern="1200" dirty="0">
            <a:effectLst>
              <a:outerShdw blurRad="38100" dist="38100" dir="2700000" algn="tl">
                <a:srgbClr val="000000">
                  <a:alpha val="43137"/>
                </a:srgbClr>
              </a:outerShdw>
            </a:effectLst>
          </a:endParaRPr>
        </a:p>
      </dsp:txBody>
      <dsp:txXfrm>
        <a:off x="1677013" y="1577340"/>
        <a:ext cx="1675990" cy="3312414"/>
      </dsp:txXfrm>
    </dsp:sp>
    <dsp:sp modelId="{AC2DEF00-3D69-4840-B97B-E3D70D594065}">
      <dsp:nvSpPr>
        <dsp:cNvPr id="0" name=""/>
        <dsp:cNvSpPr/>
      </dsp:nvSpPr>
      <dsp:spPr>
        <a:xfrm>
          <a:off x="3353004"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All processors share access to I/O devices</a:t>
          </a:r>
          <a:endParaRPr lang="en-US" sz="18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Either through same channels or different channels giving paths to same devices</a:t>
          </a:r>
          <a:endParaRPr lang="en-US" sz="1400" kern="1200" dirty="0">
            <a:effectLst>
              <a:outerShdw blurRad="38100" dist="38100" dir="2700000" algn="tl">
                <a:srgbClr val="000000">
                  <a:alpha val="43137"/>
                </a:srgbClr>
              </a:outerShdw>
            </a:effectLst>
          </a:endParaRPr>
        </a:p>
      </dsp:txBody>
      <dsp:txXfrm>
        <a:off x="3353004" y="1577340"/>
        <a:ext cx="1675990" cy="3312414"/>
      </dsp:txXfrm>
    </dsp:sp>
    <dsp:sp modelId="{B4336DFF-2A25-B547-A8A1-E3F9D552A6EF}">
      <dsp:nvSpPr>
        <dsp:cNvPr id="0" name=""/>
        <dsp:cNvSpPr/>
      </dsp:nvSpPr>
      <dsp:spPr>
        <a:xfrm>
          <a:off x="5028995"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All processors can perform the same functions (hence “symmetric”)</a:t>
          </a:r>
          <a:endParaRPr lang="en-US" sz="1800" kern="1200" dirty="0">
            <a:effectLst>
              <a:outerShdw blurRad="38100" dist="38100" dir="2700000" algn="tl">
                <a:srgbClr val="000000">
                  <a:alpha val="43137"/>
                </a:srgbClr>
              </a:outerShdw>
            </a:effectLst>
          </a:endParaRPr>
        </a:p>
      </dsp:txBody>
      <dsp:txXfrm>
        <a:off x="5028995" y="1577340"/>
        <a:ext cx="1675990" cy="3312414"/>
      </dsp:txXfrm>
    </dsp:sp>
    <dsp:sp modelId="{B637C7E7-DB81-0244-84D3-7DFA7F0CDB62}">
      <dsp:nvSpPr>
        <dsp:cNvPr id="0" name=""/>
        <dsp:cNvSpPr/>
      </dsp:nvSpPr>
      <dsp:spPr>
        <a:xfrm>
          <a:off x="6704986"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System controlled by integrated operating system</a:t>
          </a:r>
          <a:endParaRPr lang="en-US" sz="18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Provides interaction between processors and their programs at job, task, file and data element levels</a:t>
          </a:r>
          <a:endParaRPr lang="en-US" sz="1400" kern="1200" dirty="0">
            <a:effectLst>
              <a:outerShdw blurRad="38100" dist="38100" dir="2700000" algn="tl">
                <a:srgbClr val="000000">
                  <a:alpha val="43137"/>
                </a:srgbClr>
              </a:outerShdw>
            </a:effectLst>
          </a:endParaRPr>
        </a:p>
      </dsp:txBody>
      <dsp:txXfrm>
        <a:off x="6704986" y="1577340"/>
        <a:ext cx="1675990" cy="3312414"/>
      </dsp:txXfrm>
    </dsp:sp>
    <dsp:sp modelId="{C27401E4-7A7C-0149-B128-15CC58F7B178}">
      <dsp:nvSpPr>
        <dsp:cNvPr id="0" name=""/>
        <dsp:cNvSpPr/>
      </dsp:nvSpPr>
      <dsp:spPr>
        <a:xfrm>
          <a:off x="0" y="4889754"/>
          <a:ext cx="8382000" cy="368046"/>
        </a:xfrm>
        <a:prstGeom prst="rect">
          <a:avLst/>
        </a:prstGeom>
        <a:solidFill>
          <a:schemeClr val="accent1">
            <a:shade val="80000"/>
            <a:hueOff val="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17573D-7ACC-BB44-9073-55022998936C}">
      <dsp:nvSpPr>
        <dsp:cNvPr id="0" name=""/>
        <dsp:cNvSpPr/>
      </dsp:nvSpPr>
      <dsp:spPr>
        <a:xfrm rot="5400000">
          <a:off x="1147681" y="1144005"/>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AD4BB02-0C09-224F-8548-79447B50FC83}">
      <dsp:nvSpPr>
        <dsp:cNvPr id="0" name=""/>
        <dsp:cNvSpPr/>
      </dsp:nvSpPr>
      <dsp:spPr>
        <a:xfrm>
          <a:off x="1556413" y="2723"/>
          <a:ext cx="2392263" cy="1435357"/>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Collect and maintain information about copies of data in cache</a:t>
          </a:r>
          <a:endParaRPr lang="en-US" sz="1700" kern="1200" dirty="0">
            <a:effectLst>
              <a:outerShdw blurRad="38100" dist="38100" dir="2700000" algn="tl">
                <a:srgbClr val="000000">
                  <a:alpha val="43137"/>
                </a:srgbClr>
              </a:outerShdw>
            </a:effectLst>
          </a:endParaRPr>
        </a:p>
      </dsp:txBody>
      <dsp:txXfrm>
        <a:off x="1556413" y="2723"/>
        <a:ext cx="2392263" cy="1435357"/>
      </dsp:txXfrm>
    </dsp:sp>
    <dsp:sp modelId="{4D2404F7-C043-1F43-A850-7696C06410C9}">
      <dsp:nvSpPr>
        <dsp:cNvPr id="0" name=""/>
        <dsp:cNvSpPr/>
      </dsp:nvSpPr>
      <dsp:spPr>
        <a:xfrm rot="5400000">
          <a:off x="1147681" y="2938203"/>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2950862-5200-6C45-8C69-D1C5D9BFA736}">
      <dsp:nvSpPr>
        <dsp:cNvPr id="0" name=""/>
        <dsp:cNvSpPr/>
      </dsp:nvSpPr>
      <dsp:spPr>
        <a:xfrm>
          <a:off x="1556413" y="1796921"/>
          <a:ext cx="2392263" cy="143535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Directory stored in main memory</a:t>
          </a:r>
          <a:endParaRPr lang="en-US" sz="1700" kern="1200" dirty="0">
            <a:effectLst>
              <a:outerShdw blurRad="38100" dist="38100" dir="2700000" algn="tl">
                <a:srgbClr val="000000">
                  <a:alpha val="43137"/>
                </a:srgbClr>
              </a:outerShdw>
            </a:effectLst>
          </a:endParaRPr>
        </a:p>
      </dsp:txBody>
      <dsp:txXfrm>
        <a:off x="1556413" y="1796921"/>
        <a:ext cx="2392263" cy="1435357"/>
      </dsp:txXfrm>
    </dsp:sp>
    <dsp:sp modelId="{D643CE4E-E530-9342-9685-CB02A57DD750}">
      <dsp:nvSpPr>
        <dsp:cNvPr id="0" name=""/>
        <dsp:cNvSpPr/>
      </dsp:nvSpPr>
      <dsp:spPr>
        <a:xfrm>
          <a:off x="2044779" y="3835301"/>
          <a:ext cx="3171796"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B8E968-D043-2A4A-9F23-A995EA6C04B6}">
      <dsp:nvSpPr>
        <dsp:cNvPr id="0" name=""/>
        <dsp:cNvSpPr/>
      </dsp:nvSpPr>
      <dsp:spPr>
        <a:xfrm>
          <a:off x="1556413" y="3591118"/>
          <a:ext cx="2392263" cy="143535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Requests are checked against directory</a:t>
          </a:r>
          <a:endParaRPr lang="en-US" sz="1700" kern="1200" dirty="0">
            <a:effectLst>
              <a:outerShdw blurRad="38100" dist="38100" dir="2700000" algn="tl">
                <a:srgbClr val="000000">
                  <a:alpha val="43137"/>
                </a:srgbClr>
              </a:outerShdw>
            </a:effectLst>
          </a:endParaRPr>
        </a:p>
      </dsp:txBody>
      <dsp:txXfrm>
        <a:off x="1556413" y="3591118"/>
        <a:ext cx="2392263" cy="1435357"/>
      </dsp:txXfrm>
    </dsp:sp>
    <dsp:sp modelId="{FEC11408-FF1C-CA4C-8AFD-D46A3CF61CBF}">
      <dsp:nvSpPr>
        <dsp:cNvPr id="0" name=""/>
        <dsp:cNvSpPr/>
      </dsp:nvSpPr>
      <dsp:spPr>
        <a:xfrm rot="16200000">
          <a:off x="4329391" y="2938203"/>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A093B9A-6538-6942-A7E0-0DF85FCF2763}">
      <dsp:nvSpPr>
        <dsp:cNvPr id="0" name=""/>
        <dsp:cNvSpPr/>
      </dsp:nvSpPr>
      <dsp:spPr>
        <a:xfrm>
          <a:off x="4738123" y="3591118"/>
          <a:ext cx="2392263" cy="143535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Appropriate transfers are performed</a:t>
          </a:r>
          <a:endParaRPr lang="en-US" sz="1700" kern="1200" dirty="0">
            <a:effectLst>
              <a:outerShdw blurRad="38100" dist="38100" dir="2700000" algn="tl">
                <a:srgbClr val="000000">
                  <a:alpha val="43137"/>
                </a:srgbClr>
              </a:outerShdw>
            </a:effectLst>
          </a:endParaRPr>
        </a:p>
      </dsp:txBody>
      <dsp:txXfrm>
        <a:off x="4738123" y="3591118"/>
        <a:ext cx="2392263" cy="1435357"/>
      </dsp:txXfrm>
    </dsp:sp>
    <dsp:sp modelId="{EC505D46-4F46-8A47-BB54-15A3D28DA180}">
      <dsp:nvSpPr>
        <dsp:cNvPr id="0" name=""/>
        <dsp:cNvSpPr/>
      </dsp:nvSpPr>
      <dsp:spPr>
        <a:xfrm rot="16200000">
          <a:off x="4329391" y="1144005"/>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D7F979-8EBF-4D41-8C9F-35C26C83535B}">
      <dsp:nvSpPr>
        <dsp:cNvPr id="0" name=""/>
        <dsp:cNvSpPr/>
      </dsp:nvSpPr>
      <dsp:spPr>
        <a:xfrm>
          <a:off x="4738123" y="1796921"/>
          <a:ext cx="2392263" cy="1435357"/>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Creates central bottleneck</a:t>
          </a:r>
          <a:endParaRPr lang="en-US" sz="1700" kern="1200" dirty="0">
            <a:effectLst>
              <a:outerShdw blurRad="38100" dist="38100" dir="2700000" algn="tl">
                <a:srgbClr val="000000">
                  <a:alpha val="43137"/>
                </a:srgbClr>
              </a:outerShdw>
            </a:effectLst>
          </a:endParaRPr>
        </a:p>
      </dsp:txBody>
      <dsp:txXfrm>
        <a:off x="4738123" y="1796921"/>
        <a:ext cx="2392263" cy="1435357"/>
      </dsp:txXfrm>
    </dsp:sp>
    <dsp:sp modelId="{525DC54E-6DDC-4B4F-97E2-F11FB388EF71}">
      <dsp:nvSpPr>
        <dsp:cNvPr id="0" name=""/>
        <dsp:cNvSpPr/>
      </dsp:nvSpPr>
      <dsp:spPr>
        <a:xfrm>
          <a:off x="4738123" y="2723"/>
          <a:ext cx="2392263" cy="143535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Effective in large scale systems with complex interconnection schemes</a:t>
          </a:r>
          <a:endParaRPr lang="en-US" sz="1700" kern="1200" dirty="0">
            <a:effectLst>
              <a:outerShdw blurRad="38100" dist="38100" dir="2700000" algn="tl">
                <a:srgbClr val="000000">
                  <a:alpha val="43137"/>
                </a:srgbClr>
              </a:outerShdw>
            </a:effectLst>
          </a:endParaRPr>
        </a:p>
      </dsp:txBody>
      <dsp:txXfrm>
        <a:off x="4738123" y="2723"/>
        <a:ext cx="2392263" cy="143535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D01897-8099-364C-9C6A-34BEB9698B44}">
      <dsp:nvSpPr>
        <dsp:cNvPr id="0" name=""/>
        <dsp:cNvSpPr/>
      </dsp:nvSpPr>
      <dsp:spPr>
        <a:xfrm>
          <a:off x="3412296" y="1333134"/>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2D42DB35-4587-6446-AB60-53BE55EA0121}">
      <dsp:nvSpPr>
        <dsp:cNvPr id="0" name=""/>
        <dsp:cNvSpPr/>
      </dsp:nvSpPr>
      <dsp:spPr>
        <a:xfrm>
          <a:off x="3189046" y="0"/>
          <a:ext cx="2232507"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dirty="0" smtClean="0"/>
            <a:t>Thread in multithreaded processors may or may not be the same as the concept of software threads in a multiprogrammed operating system</a:t>
          </a:r>
          <a:endParaRPr lang="en-US" sz="1200" kern="1200" dirty="0"/>
        </a:p>
      </dsp:txBody>
      <dsp:txXfrm>
        <a:off x="3189046" y="0"/>
        <a:ext cx="2232507" cy="1216152"/>
      </dsp:txXfrm>
    </dsp:sp>
    <dsp:sp modelId="{C63810A4-7204-104F-8145-45ADFBBF5C29}">
      <dsp:nvSpPr>
        <dsp:cNvPr id="0" name=""/>
        <dsp:cNvSpPr/>
      </dsp:nvSpPr>
      <dsp:spPr>
        <a:xfrm>
          <a:off x="3992004" y="1667865"/>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3B00AE8-F8E3-F549-AA8D-260965224262}">
      <dsp:nvSpPr>
        <dsp:cNvPr id="0" name=""/>
        <dsp:cNvSpPr/>
      </dsp:nvSpPr>
      <dsp:spPr>
        <a:xfrm>
          <a:off x="5910472" y="1158240"/>
          <a:ext cx="2115673" cy="133197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GB" sz="1200" kern="1200" dirty="0" smtClean="0"/>
            <a:t>Thread is concerned with scheduling and execution, whereas a process is concerned with both scheduling/execution and resource and resource ownership</a:t>
          </a:r>
          <a:endParaRPr lang="en-GB" sz="1200" kern="1200" dirty="0"/>
        </a:p>
      </dsp:txBody>
      <dsp:txXfrm>
        <a:off x="5910472" y="1158240"/>
        <a:ext cx="2115673" cy="1331976"/>
      </dsp:txXfrm>
    </dsp:sp>
    <dsp:sp modelId="{0C4D4423-A48F-6C40-B123-0C2259171F2F}">
      <dsp:nvSpPr>
        <dsp:cNvPr id="0" name=""/>
        <dsp:cNvSpPr/>
      </dsp:nvSpPr>
      <dsp:spPr>
        <a:xfrm>
          <a:off x="3992004" y="2337328"/>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AD442CCC-2545-1842-AB10-F68C4BDFEE54}">
      <dsp:nvSpPr>
        <dsp:cNvPr id="0" name=""/>
        <dsp:cNvSpPr/>
      </dsp:nvSpPr>
      <dsp:spPr>
        <a:xfrm>
          <a:off x="5910472" y="3144621"/>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533400" rtl="0">
            <a:lnSpc>
              <a:spcPct val="90000"/>
            </a:lnSpc>
            <a:spcBef>
              <a:spcPct val="0"/>
            </a:spcBef>
            <a:spcAft>
              <a:spcPct val="35000"/>
            </a:spcAft>
          </a:pPr>
          <a:r>
            <a:rPr lang="en-US" sz="1200" kern="1200" dirty="0" smtClean="0"/>
            <a:t>Process: </a:t>
          </a:r>
          <a:endParaRPr lang="en-US" sz="1200" kern="1200" dirty="0"/>
        </a:p>
        <a:p>
          <a:pPr marL="57150" lvl="1" indent="-57150" algn="l" defTabSz="400050" rtl="0">
            <a:lnSpc>
              <a:spcPct val="90000"/>
            </a:lnSpc>
            <a:spcBef>
              <a:spcPct val="0"/>
            </a:spcBef>
            <a:spcAft>
              <a:spcPct val="15000"/>
            </a:spcAft>
            <a:buChar char="••"/>
          </a:pPr>
          <a:r>
            <a:rPr lang="en-US" sz="900" kern="1200" dirty="0" smtClean="0"/>
            <a:t>An instance of program running on computer</a:t>
          </a:r>
          <a:endParaRPr lang="en-US" sz="900" kern="1200" dirty="0"/>
        </a:p>
        <a:p>
          <a:pPr marL="57150" lvl="1" indent="-57150" algn="l" defTabSz="400050" rtl="0">
            <a:lnSpc>
              <a:spcPct val="90000"/>
            </a:lnSpc>
            <a:spcBef>
              <a:spcPct val="0"/>
            </a:spcBef>
            <a:spcAft>
              <a:spcPct val="15000"/>
            </a:spcAft>
            <a:buChar char="••"/>
          </a:pPr>
          <a:r>
            <a:rPr lang="en-GB" sz="900" kern="1200" dirty="0" smtClean="0"/>
            <a:t>Two key characteristics:</a:t>
          </a:r>
          <a:endParaRPr lang="en-GB" sz="900" kern="1200" dirty="0"/>
        </a:p>
        <a:p>
          <a:pPr marL="114300" lvl="2" indent="-57150" algn="l" defTabSz="400050" rtl="0">
            <a:lnSpc>
              <a:spcPct val="90000"/>
            </a:lnSpc>
            <a:spcBef>
              <a:spcPct val="0"/>
            </a:spcBef>
            <a:spcAft>
              <a:spcPct val="15000"/>
            </a:spcAft>
            <a:buChar char="••"/>
          </a:pPr>
          <a:r>
            <a:rPr lang="en-GB" sz="900" kern="1200" dirty="0" smtClean="0"/>
            <a:t>Resource ownership</a:t>
          </a:r>
          <a:endParaRPr lang="en-GB" sz="900" kern="1200" dirty="0"/>
        </a:p>
        <a:p>
          <a:pPr marL="114300" lvl="2" indent="-57150" algn="l" defTabSz="400050" rtl="0">
            <a:lnSpc>
              <a:spcPct val="90000"/>
            </a:lnSpc>
            <a:spcBef>
              <a:spcPct val="0"/>
            </a:spcBef>
            <a:spcAft>
              <a:spcPct val="15000"/>
            </a:spcAft>
            <a:buChar char="••"/>
          </a:pPr>
          <a:r>
            <a:rPr lang="en-GB" sz="900" kern="1200" dirty="0" smtClean="0"/>
            <a:t>Scheduling/execution</a:t>
          </a:r>
          <a:endParaRPr lang="en-GB" sz="900" kern="1200" dirty="0"/>
        </a:p>
      </dsp:txBody>
      <dsp:txXfrm>
        <a:off x="5910472" y="3144621"/>
        <a:ext cx="2115673" cy="1488338"/>
      </dsp:txXfrm>
    </dsp:sp>
    <dsp:sp modelId="{D78622AE-3F71-0D40-BEE6-DF424A4ED85C}">
      <dsp:nvSpPr>
        <dsp:cNvPr id="0" name=""/>
        <dsp:cNvSpPr/>
      </dsp:nvSpPr>
      <dsp:spPr>
        <a:xfrm>
          <a:off x="3412296" y="2672638"/>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A50D7EE-62BB-614A-BB66-FA81522857D3}">
      <dsp:nvSpPr>
        <dsp:cNvPr id="0" name=""/>
        <dsp:cNvSpPr/>
      </dsp:nvSpPr>
      <dsp:spPr>
        <a:xfrm>
          <a:off x="3189046" y="4575048"/>
          <a:ext cx="2232507"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533400" rtl="0">
            <a:lnSpc>
              <a:spcPct val="90000"/>
            </a:lnSpc>
            <a:spcBef>
              <a:spcPct val="0"/>
            </a:spcBef>
            <a:spcAft>
              <a:spcPct val="35000"/>
            </a:spcAft>
          </a:pPr>
          <a:r>
            <a:rPr lang="en-GB" sz="1200" kern="1200" dirty="0" smtClean="0"/>
            <a:t>Process switch</a:t>
          </a:r>
          <a:endParaRPr lang="en-GB" sz="1200" kern="1200" dirty="0"/>
        </a:p>
        <a:p>
          <a:pPr marL="57150" lvl="1" indent="-57150" algn="l" defTabSz="400050" rtl="0">
            <a:lnSpc>
              <a:spcPct val="90000"/>
            </a:lnSpc>
            <a:spcBef>
              <a:spcPct val="0"/>
            </a:spcBef>
            <a:spcAft>
              <a:spcPct val="15000"/>
            </a:spcAft>
            <a:buChar char="••"/>
          </a:pPr>
          <a:r>
            <a:rPr lang="en-GB" sz="900" kern="1200" dirty="0" smtClean="0"/>
            <a:t>Operation that switches the processor from one process to another </a:t>
          </a:r>
          <a:r>
            <a:rPr lang="en-US" sz="900" kern="1200" dirty="0" smtClean="0"/>
            <a:t>by saving all the process control data, registers, and other information for the first and replacing them with the process information for the </a:t>
          </a:r>
          <a:r>
            <a:rPr lang="en-US" sz="900" kern="1200" dirty="0" smtClean="0"/>
            <a:t>second</a:t>
          </a:r>
          <a:endParaRPr lang="en-GB" sz="900" kern="1200" dirty="0"/>
        </a:p>
      </dsp:txBody>
      <dsp:txXfrm>
        <a:off x="3189046" y="4575048"/>
        <a:ext cx="2232507" cy="1216152"/>
      </dsp:txXfrm>
    </dsp:sp>
    <dsp:sp modelId="{CEF8270F-35BB-0848-B381-E981F8C8F51C}">
      <dsp:nvSpPr>
        <dsp:cNvPr id="0" name=""/>
        <dsp:cNvSpPr/>
      </dsp:nvSpPr>
      <dsp:spPr>
        <a:xfrm>
          <a:off x="2832589" y="2337328"/>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5CF3CA2-2079-8948-96AE-DF3A5B01EEAA}">
      <dsp:nvSpPr>
        <dsp:cNvPr id="0" name=""/>
        <dsp:cNvSpPr/>
      </dsp:nvSpPr>
      <dsp:spPr>
        <a:xfrm>
          <a:off x="584453" y="3144621"/>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533400" rtl="0">
            <a:lnSpc>
              <a:spcPct val="90000"/>
            </a:lnSpc>
            <a:spcBef>
              <a:spcPct val="0"/>
            </a:spcBef>
            <a:spcAft>
              <a:spcPct val="35000"/>
            </a:spcAft>
          </a:pPr>
          <a:r>
            <a:rPr lang="en-US" sz="1200" kern="1200" dirty="0" smtClean="0"/>
            <a:t>Thread: </a:t>
          </a:r>
          <a:endParaRPr lang="en-US" sz="1200" kern="1200" dirty="0"/>
        </a:p>
        <a:p>
          <a:pPr marL="57150" lvl="1" indent="-57150" algn="l" defTabSz="400050" rtl="0">
            <a:lnSpc>
              <a:spcPct val="90000"/>
            </a:lnSpc>
            <a:spcBef>
              <a:spcPct val="0"/>
            </a:spcBef>
            <a:spcAft>
              <a:spcPct val="15000"/>
            </a:spcAft>
            <a:buChar char="••"/>
          </a:pPr>
          <a:r>
            <a:rPr lang="en-GB" sz="900" kern="1200" dirty="0" smtClean="0"/>
            <a:t>Dispatchable unit of work within a process</a:t>
          </a:r>
          <a:endParaRPr lang="en-GB" sz="900" kern="1200" dirty="0"/>
        </a:p>
        <a:p>
          <a:pPr marL="57150" lvl="1" indent="-57150" algn="l" defTabSz="400050" rtl="0">
            <a:lnSpc>
              <a:spcPct val="90000"/>
            </a:lnSpc>
            <a:spcBef>
              <a:spcPct val="0"/>
            </a:spcBef>
            <a:spcAft>
              <a:spcPct val="15000"/>
            </a:spcAft>
            <a:buChar char="••"/>
          </a:pPr>
          <a:r>
            <a:rPr lang="en-GB" sz="900" kern="1200" dirty="0" smtClean="0"/>
            <a:t>Includes processor context (which includes the program counter and stack pointer) and data area for stack</a:t>
          </a:r>
          <a:endParaRPr lang="en-GB" sz="900" kern="1200" dirty="0"/>
        </a:p>
        <a:p>
          <a:pPr marL="57150" lvl="1" indent="-57150" algn="l" defTabSz="400050" rtl="0">
            <a:lnSpc>
              <a:spcPct val="90000"/>
            </a:lnSpc>
            <a:spcBef>
              <a:spcPct val="0"/>
            </a:spcBef>
            <a:spcAft>
              <a:spcPct val="15000"/>
            </a:spcAft>
            <a:buChar char="••"/>
          </a:pPr>
          <a:r>
            <a:rPr lang="en-US" sz="900" kern="1200" dirty="0" smtClean="0"/>
            <a:t>Executes sequentially and is interruptible so that the processor can turn to another thread</a:t>
          </a:r>
          <a:endParaRPr lang="en-US" sz="900" kern="1200" dirty="0"/>
        </a:p>
      </dsp:txBody>
      <dsp:txXfrm>
        <a:off x="584453" y="3144621"/>
        <a:ext cx="2115673" cy="1488338"/>
      </dsp:txXfrm>
    </dsp:sp>
    <dsp:sp modelId="{31706F97-55E3-D54B-9146-B3F3378F801A}">
      <dsp:nvSpPr>
        <dsp:cNvPr id="0" name=""/>
        <dsp:cNvSpPr/>
      </dsp:nvSpPr>
      <dsp:spPr>
        <a:xfrm>
          <a:off x="2832589" y="1667865"/>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5A342A44-5C4A-AA4B-B420-B41308FC5827}">
      <dsp:nvSpPr>
        <dsp:cNvPr id="0" name=""/>
        <dsp:cNvSpPr/>
      </dsp:nvSpPr>
      <dsp:spPr>
        <a:xfrm>
          <a:off x="584453" y="1158240"/>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533400" rtl="0">
            <a:lnSpc>
              <a:spcPct val="90000"/>
            </a:lnSpc>
            <a:spcBef>
              <a:spcPct val="0"/>
            </a:spcBef>
            <a:spcAft>
              <a:spcPct val="35000"/>
            </a:spcAft>
          </a:pPr>
          <a:r>
            <a:rPr lang="en-GB" sz="1200" kern="1200" dirty="0" smtClean="0"/>
            <a:t>Thread switch</a:t>
          </a:r>
          <a:endParaRPr lang="en-GB" sz="1200" kern="1200" dirty="0"/>
        </a:p>
        <a:p>
          <a:pPr marL="57150" lvl="1" indent="-57150" algn="l" defTabSz="400050" rtl="0">
            <a:lnSpc>
              <a:spcPct val="90000"/>
            </a:lnSpc>
            <a:spcBef>
              <a:spcPct val="0"/>
            </a:spcBef>
            <a:spcAft>
              <a:spcPct val="15000"/>
            </a:spcAft>
            <a:buChar char="••"/>
          </a:pPr>
          <a:r>
            <a:rPr lang="en-US" sz="900" kern="1200" dirty="0" smtClean="0"/>
            <a:t>The act of switching processor control between threads within the same process</a:t>
          </a:r>
          <a:endParaRPr lang="en-US" sz="900" kern="1200" dirty="0"/>
        </a:p>
        <a:p>
          <a:pPr marL="57150" lvl="1" indent="-57150" algn="l" defTabSz="400050" rtl="0">
            <a:lnSpc>
              <a:spcPct val="90000"/>
            </a:lnSpc>
            <a:spcBef>
              <a:spcPct val="0"/>
            </a:spcBef>
            <a:spcAft>
              <a:spcPct val="15000"/>
            </a:spcAft>
            <a:buChar char="••"/>
          </a:pPr>
          <a:r>
            <a:rPr lang="en-US" sz="900" kern="1200" dirty="0" smtClean="0"/>
            <a:t>Typically less costly than process switch</a:t>
          </a:r>
          <a:endParaRPr lang="en-US" sz="900" kern="1200" dirty="0"/>
        </a:p>
      </dsp:txBody>
      <dsp:txXfrm>
        <a:off x="584453" y="1158240"/>
        <a:ext cx="2115673" cy="148833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3C5DF5-0BF9-8C4B-8A6E-83871401AA9B}">
      <dsp:nvSpPr>
        <dsp:cNvPr id="0" name=""/>
        <dsp:cNvSpPr/>
      </dsp:nvSpPr>
      <dsp:spPr>
        <a:xfrm>
          <a:off x="0" y="0"/>
          <a:ext cx="8077200" cy="5410200"/>
        </a:xfrm>
        <a:prstGeom prst="roundRect">
          <a:avLst>
            <a:gd name="adj" fmla="val 8500"/>
          </a:avLst>
        </a:prstGeom>
        <a:solidFill>
          <a:schemeClr val="accent3"/>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4198916" numCol="1" spcCol="1270" anchor="t" anchorCtr="0">
          <a:noAutofit/>
        </a:bodyPr>
        <a:lstStyle/>
        <a:p>
          <a:pPr lvl="0" algn="l" defTabSz="1289050" rtl="0">
            <a:lnSpc>
              <a:spcPct val="90000"/>
            </a:lnSpc>
            <a:spcBef>
              <a:spcPct val="0"/>
            </a:spcBef>
            <a:spcAft>
              <a:spcPct val="35000"/>
            </a:spcAft>
          </a:pPr>
          <a:r>
            <a:rPr lang="en-US" sz="2900" kern="1200" dirty="0" smtClean="0"/>
            <a:t>Effective use of a cluster requires executing software from a single application in parallel</a:t>
          </a:r>
          <a:endParaRPr lang="en-US" sz="2900" kern="1200" dirty="0"/>
        </a:p>
      </dsp:txBody>
      <dsp:txXfrm>
        <a:off x="0" y="0"/>
        <a:ext cx="8077200" cy="5410200"/>
      </dsp:txXfrm>
    </dsp:sp>
    <dsp:sp modelId="{5921CCAE-9BA1-0E43-A2BA-E15B89D49E3B}">
      <dsp:nvSpPr>
        <dsp:cNvPr id="0" name=""/>
        <dsp:cNvSpPr/>
      </dsp:nvSpPr>
      <dsp:spPr>
        <a:xfrm>
          <a:off x="201930" y="1352550"/>
          <a:ext cx="7673340" cy="3787140"/>
        </a:xfrm>
        <a:prstGeom prst="roundRect">
          <a:avLst>
            <a:gd name="adj" fmla="val 105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2404834" numCol="1" spcCol="1270" anchor="t" anchorCtr="0">
          <a:noAutofit/>
        </a:bodyPr>
        <a:lstStyle/>
        <a:p>
          <a:pPr lvl="0" algn="l" defTabSz="1289050" rtl="0">
            <a:lnSpc>
              <a:spcPct val="90000"/>
            </a:lnSpc>
            <a:spcBef>
              <a:spcPct val="0"/>
            </a:spcBef>
            <a:spcAft>
              <a:spcPct val="35000"/>
            </a:spcAft>
          </a:pPr>
          <a:r>
            <a:rPr lang="en-US" sz="2900" kern="1200" dirty="0" smtClean="0"/>
            <a:t>Three approaches are:</a:t>
          </a:r>
          <a:endParaRPr lang="en-US" sz="2900" kern="1200" dirty="0"/>
        </a:p>
      </dsp:txBody>
      <dsp:txXfrm>
        <a:off x="201930" y="1352550"/>
        <a:ext cx="7673340" cy="3787140"/>
      </dsp:txXfrm>
    </dsp:sp>
    <dsp:sp modelId="{FC394B63-358E-2C47-B335-BE6F16914FFD}">
      <dsp:nvSpPr>
        <dsp:cNvPr id="0" name=""/>
        <dsp:cNvSpPr/>
      </dsp:nvSpPr>
      <dsp:spPr>
        <a:xfrm>
          <a:off x="393763" y="3056763"/>
          <a:ext cx="2402602" cy="170421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GB" sz="1600" kern="1200" dirty="0" smtClean="0"/>
            <a:t>Parallelizing complier</a:t>
          </a:r>
          <a:endParaRPr lang="en-GB" sz="1600" kern="1200" dirty="0"/>
        </a:p>
        <a:p>
          <a:pPr marL="114300" lvl="1" indent="-114300" algn="l" defTabSz="533400" rtl="0">
            <a:lnSpc>
              <a:spcPct val="90000"/>
            </a:lnSpc>
            <a:spcBef>
              <a:spcPct val="0"/>
            </a:spcBef>
            <a:spcAft>
              <a:spcPct val="15000"/>
            </a:spcAft>
            <a:buChar char="••"/>
          </a:pPr>
          <a:r>
            <a:rPr lang="en-GB" sz="1200" kern="1200" dirty="0" smtClean="0"/>
            <a:t>Determines at compile time which parts of an application can be executed in parallel</a:t>
          </a:r>
          <a:endParaRPr lang="en-GB" sz="1200" kern="1200" dirty="0"/>
        </a:p>
        <a:p>
          <a:pPr marL="114300" lvl="1" indent="-114300" algn="l" defTabSz="533400" rtl="0">
            <a:lnSpc>
              <a:spcPct val="90000"/>
            </a:lnSpc>
            <a:spcBef>
              <a:spcPct val="0"/>
            </a:spcBef>
            <a:spcAft>
              <a:spcPct val="15000"/>
            </a:spcAft>
            <a:buChar char="••"/>
          </a:pPr>
          <a:r>
            <a:rPr lang="en-US" sz="1200" kern="1200" dirty="0" smtClean="0"/>
            <a:t>These are then split off to be assigned to different computers in the cluster</a:t>
          </a:r>
          <a:endParaRPr lang="en-US" sz="1200" kern="1200" dirty="0"/>
        </a:p>
      </dsp:txBody>
      <dsp:txXfrm>
        <a:off x="393763" y="3056763"/>
        <a:ext cx="2402602" cy="1704213"/>
      </dsp:txXfrm>
    </dsp:sp>
    <dsp:sp modelId="{7BC7A6E8-37DB-5C4A-8BDB-2D74A610C969}">
      <dsp:nvSpPr>
        <dsp:cNvPr id="0" name=""/>
        <dsp:cNvSpPr/>
      </dsp:nvSpPr>
      <dsp:spPr>
        <a:xfrm>
          <a:off x="2836298" y="3056763"/>
          <a:ext cx="2402602" cy="170421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GB" sz="1600" kern="1200" dirty="0" smtClean="0"/>
            <a:t>Parallelized application</a:t>
          </a:r>
          <a:endParaRPr lang="en-GB" sz="1600" kern="1200" dirty="0"/>
        </a:p>
        <a:p>
          <a:pPr marL="114300" lvl="1" indent="-114300" algn="l" defTabSz="533400" rtl="0">
            <a:lnSpc>
              <a:spcPct val="90000"/>
            </a:lnSpc>
            <a:spcBef>
              <a:spcPct val="0"/>
            </a:spcBef>
            <a:spcAft>
              <a:spcPct val="15000"/>
            </a:spcAft>
            <a:buChar char="••"/>
          </a:pPr>
          <a:r>
            <a:rPr lang="en-US" sz="1200" kern="1200" dirty="0" smtClean="0"/>
            <a:t>Application written from the outset to run on a cluster and uses message passing to move data between cluster nodes</a:t>
          </a:r>
          <a:endParaRPr lang="en-US" sz="1200" kern="1200" dirty="0"/>
        </a:p>
      </dsp:txBody>
      <dsp:txXfrm>
        <a:off x="2836298" y="3056763"/>
        <a:ext cx="2402602" cy="1704213"/>
      </dsp:txXfrm>
    </dsp:sp>
    <dsp:sp modelId="{93D75637-674A-3547-BAB1-A9A06DEED6D3}">
      <dsp:nvSpPr>
        <dsp:cNvPr id="0" name=""/>
        <dsp:cNvSpPr/>
      </dsp:nvSpPr>
      <dsp:spPr>
        <a:xfrm>
          <a:off x="5278832" y="3056763"/>
          <a:ext cx="2402602" cy="1704213"/>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GB" sz="1600" kern="1200" dirty="0" smtClean="0"/>
            <a:t>Parametric computing</a:t>
          </a:r>
          <a:endParaRPr lang="en-GB" sz="1600" kern="1200" dirty="0"/>
        </a:p>
        <a:p>
          <a:pPr marL="114300" lvl="1" indent="-114300" algn="l" defTabSz="533400" rtl="0">
            <a:lnSpc>
              <a:spcPct val="90000"/>
            </a:lnSpc>
            <a:spcBef>
              <a:spcPct val="0"/>
            </a:spcBef>
            <a:spcAft>
              <a:spcPct val="15000"/>
            </a:spcAft>
            <a:buChar char="••"/>
          </a:pPr>
          <a:r>
            <a:rPr lang="en-GB" sz="1200" kern="1200" dirty="0" smtClean="0"/>
            <a:t>Can be used if the essence of the application is an algorithm or program that must be executed a large number of times, each time with a different set of starting conditions or parameters</a:t>
          </a:r>
          <a:endParaRPr lang="en-GB" sz="1200" kern="1200" dirty="0"/>
        </a:p>
      </dsp:txBody>
      <dsp:txXfrm>
        <a:off x="5278832" y="3056763"/>
        <a:ext cx="2402602" cy="1704213"/>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D64490-7FCB-7D4E-93C3-C8C12BEB3DB1}">
      <dsp:nvSpPr>
        <dsp:cNvPr id="0" name=""/>
        <dsp:cNvSpPr/>
      </dsp:nvSpPr>
      <dsp:spPr>
        <a:xfrm>
          <a:off x="1023" y="149404"/>
          <a:ext cx="3990454" cy="2394272"/>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US" sz="2300" kern="1200" dirty="0" smtClean="0"/>
            <a:t>SMP has practical limit to number of processors that can be used</a:t>
          </a:r>
          <a:endParaRPr lang="en-US" sz="2300" kern="1200" dirty="0"/>
        </a:p>
        <a:p>
          <a:pPr marL="171450" lvl="1" indent="-171450" algn="l" defTabSz="800100" rtl="0">
            <a:lnSpc>
              <a:spcPct val="90000"/>
            </a:lnSpc>
            <a:spcBef>
              <a:spcPct val="0"/>
            </a:spcBef>
            <a:spcAft>
              <a:spcPct val="15000"/>
            </a:spcAft>
            <a:buChar char="••"/>
          </a:pPr>
          <a:r>
            <a:rPr lang="en-US" sz="1800" kern="1200" dirty="0" smtClean="0"/>
            <a:t>Bus traffic limits to between 16 and 64 processors</a:t>
          </a:r>
          <a:endParaRPr lang="en-US" sz="1800" kern="1200" dirty="0"/>
        </a:p>
      </dsp:txBody>
      <dsp:txXfrm>
        <a:off x="1023" y="149404"/>
        <a:ext cx="3990454" cy="2394272"/>
      </dsp:txXfrm>
    </dsp:sp>
    <dsp:sp modelId="{31798CC8-5AD5-3F4A-8CDE-E09FE7B5E78F}">
      <dsp:nvSpPr>
        <dsp:cNvPr id="0" name=""/>
        <dsp:cNvSpPr/>
      </dsp:nvSpPr>
      <dsp:spPr>
        <a:xfrm>
          <a:off x="4390522" y="149404"/>
          <a:ext cx="3990454" cy="239427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r>
            <a:rPr lang="en-GB" sz="2300" kern="1200" dirty="0" smtClean="0"/>
            <a:t>In clusters each node has its own private main memory</a:t>
          </a:r>
          <a:endParaRPr lang="en-GB" sz="2300" kern="1200" dirty="0"/>
        </a:p>
        <a:p>
          <a:pPr marL="171450" lvl="1" indent="-171450" algn="l" defTabSz="800100" rtl="0">
            <a:lnSpc>
              <a:spcPct val="90000"/>
            </a:lnSpc>
            <a:spcBef>
              <a:spcPct val="0"/>
            </a:spcBef>
            <a:spcAft>
              <a:spcPct val="15000"/>
            </a:spcAft>
            <a:buChar char="••"/>
          </a:pPr>
          <a:r>
            <a:rPr lang="en-US" sz="1800" kern="1200" dirty="0" smtClean="0"/>
            <a:t>Applications do not see a large global memory</a:t>
          </a:r>
          <a:endParaRPr lang="en-US" sz="1800" kern="1200" dirty="0"/>
        </a:p>
        <a:p>
          <a:pPr marL="171450" lvl="1" indent="-171450" algn="l" defTabSz="800100" rtl="0">
            <a:lnSpc>
              <a:spcPct val="90000"/>
            </a:lnSpc>
            <a:spcBef>
              <a:spcPct val="0"/>
            </a:spcBef>
            <a:spcAft>
              <a:spcPct val="15000"/>
            </a:spcAft>
            <a:buChar char="••"/>
          </a:pPr>
          <a:r>
            <a:rPr lang="en-US" sz="1800" kern="1200" dirty="0" smtClean="0"/>
            <a:t>Coherency is maintained by software rather than hardware</a:t>
          </a:r>
          <a:endParaRPr lang="en-US" sz="1800" kern="1200" dirty="0"/>
        </a:p>
      </dsp:txBody>
      <dsp:txXfrm>
        <a:off x="4390522" y="149404"/>
        <a:ext cx="3990454" cy="2394272"/>
      </dsp:txXfrm>
    </dsp:sp>
    <dsp:sp modelId="{85550EF7-3354-484E-9C0E-5134A9EA88B8}">
      <dsp:nvSpPr>
        <dsp:cNvPr id="0" name=""/>
        <dsp:cNvSpPr/>
      </dsp:nvSpPr>
      <dsp:spPr>
        <a:xfrm>
          <a:off x="1023" y="2942722"/>
          <a:ext cx="3990454" cy="239427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GB" sz="2300" kern="1200" dirty="0" smtClean="0"/>
            <a:t>NUMA retains SMP flavor while giving large scale multiprocessing</a:t>
          </a:r>
          <a:endParaRPr lang="en-GB" sz="2300" kern="1200" dirty="0"/>
        </a:p>
      </dsp:txBody>
      <dsp:txXfrm>
        <a:off x="1023" y="2942722"/>
        <a:ext cx="3990454" cy="2394272"/>
      </dsp:txXfrm>
    </dsp:sp>
    <dsp:sp modelId="{068D3F98-61BF-CB40-AB02-8DE647E04F61}">
      <dsp:nvSpPr>
        <dsp:cNvPr id="0" name=""/>
        <dsp:cNvSpPr/>
      </dsp:nvSpPr>
      <dsp:spPr>
        <a:xfrm>
          <a:off x="4390522" y="2942722"/>
          <a:ext cx="3990454" cy="2394272"/>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Objective with NUMA is to maintain a transparent system wide memory while permitting multiple multiprocessor nodes, each with its own bus or internal interconnect system</a:t>
          </a:r>
          <a:endParaRPr lang="en-US" sz="2300" kern="1200" dirty="0"/>
        </a:p>
      </dsp:txBody>
      <dsp:txXfrm>
        <a:off x="4390522" y="2942722"/>
        <a:ext cx="3990454" cy="2394272"/>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0D7502-5251-5C4E-9059-4B9EF221CECC}"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2B10C813-7C32-934C-A3A3-B1F00F8B1FA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17 “Parallel</a:t>
            </a:r>
            <a:r>
              <a:rPr lang="en-US" baseline="0" dirty="0" smtClean="0">
                <a:latin typeface="Times New Roman" pitchFamily="-110" charset="0"/>
              </a:rPr>
              <a:t> Processing</a:t>
            </a:r>
            <a:r>
              <a:rPr lang="en-US" dirty="0" smtClean="0">
                <a:latin typeface="Times New Roman" pitchFamily="-110" charset="0"/>
              </a:rPr>
              <a:t>”.</a:t>
            </a: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60537-4FE7-BC4E-8FD4-7F695739F68F}" type="slidenum">
              <a:rPr lang="en-US"/>
              <a:pPr/>
              <a:t>10</a:t>
            </a:fld>
            <a:endParaRPr lang="en-US" dirty="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The bus organization has several attractive features: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Simplicity: </a:t>
            </a:r>
            <a:r>
              <a:rPr lang="en-US" sz="1200" kern="1200" dirty="0" smtClean="0">
                <a:solidFill>
                  <a:schemeClr val="tx1"/>
                </a:solidFill>
                <a:latin typeface="Times New Roman" pitchFamily="-84" charset="0"/>
                <a:ea typeface="+mn-ea"/>
                <a:cs typeface="+mn-cs"/>
              </a:rPr>
              <a:t>This is the simplest approach to multiprocessor organization. The physical interface and the addressing, arbitration, </a:t>
            </a:r>
          </a:p>
          <a:p>
            <a:r>
              <a:rPr lang="en-US" sz="1200" kern="1200" dirty="0" smtClean="0">
                <a:solidFill>
                  <a:schemeClr val="tx1"/>
                </a:solidFill>
                <a:latin typeface="Times New Roman" pitchFamily="-84" charset="0"/>
                <a:ea typeface="+mn-ea"/>
                <a:cs typeface="+mn-cs"/>
              </a:rPr>
              <a:t>and time-sharing logic of each processor remain the same as in a single-processor system.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Flexibility: </a:t>
            </a:r>
            <a:r>
              <a:rPr lang="en-US" sz="1200" b="0" kern="1200" dirty="0" smtClean="0">
                <a:solidFill>
                  <a:schemeClr val="tx1"/>
                </a:solidFill>
                <a:latin typeface="Times New Roman" pitchFamily="-84" charset="0"/>
                <a:ea typeface="+mn-ea"/>
                <a:cs typeface="+mn-cs"/>
              </a:rPr>
              <a:t>It is generally easy to expand the system by attaching more processors </a:t>
            </a:r>
            <a:r>
              <a:rPr lang="en-US" sz="1200" kern="1200" dirty="0" smtClean="0">
                <a:solidFill>
                  <a:schemeClr val="tx1"/>
                </a:solidFill>
                <a:latin typeface="Times New Roman" pitchFamily="-84" charset="0"/>
                <a:ea typeface="+mn-ea"/>
                <a:cs typeface="+mn-cs"/>
              </a:rPr>
              <a:t>to the bus.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Reliability: </a:t>
            </a:r>
            <a:r>
              <a:rPr lang="en-US" sz="1200" kern="1200" dirty="0" smtClean="0">
                <a:solidFill>
                  <a:schemeClr val="tx1"/>
                </a:solidFill>
                <a:latin typeface="Times New Roman" pitchFamily="-84" charset="0"/>
                <a:ea typeface="+mn-ea"/>
                <a:cs typeface="+mn-cs"/>
              </a:rPr>
              <a:t>The bus is essentially a passive medium, and the failure of any attached device should not cause failure of the whole system. </a:t>
            </a: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52B3B-E596-C044-AF78-79B82A9781C6}" type="slidenum">
              <a:rPr lang="en-US"/>
              <a:pPr/>
              <a:t>11</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The main drawback to the bus organization is performance. All memory references pass through the common bus. Thus, the bus cycle time limits the speed of the system. To improve performance, it is desirable to equip each processor with a cache memory. This should reduce the number of bus accesses dramatically. Typically, workstation and PC SMPs have two levels of cache, with the L1 cache internal (same chip as the processor) and the L2 cache either internal or external. Some processors now employ a L3 cache as well.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use of caches introduces some new design considerations. Because each local cache contains an image of a portion of memory, if a word is altered in one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cache, it could conceivably invalidate a word in another cache. To prevent this, the other processors must be alerted that an update has taken place. This problem is known as the </a:t>
            </a:r>
            <a:r>
              <a:rPr lang="en-US" sz="1200" i="1" kern="1200" dirty="0" smtClean="0">
                <a:solidFill>
                  <a:schemeClr val="tx1"/>
                </a:solidFill>
                <a:latin typeface="Times New Roman" pitchFamily="-84" charset="0"/>
                <a:ea typeface="+mn-ea"/>
                <a:cs typeface="+mn-cs"/>
              </a:rPr>
              <a:t>cache coherence </a:t>
            </a:r>
            <a:r>
              <a:rPr lang="en-US" sz="1200" kern="1200" dirty="0" smtClean="0">
                <a:solidFill>
                  <a:schemeClr val="tx1"/>
                </a:solidFill>
                <a:latin typeface="Times New Roman" pitchFamily="-84" charset="0"/>
                <a:ea typeface="+mn-ea"/>
                <a:cs typeface="+mn-cs"/>
              </a:rPr>
              <a:t>problem and is typically addressed in hardware rather than by the operating system. </a:t>
            </a: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12</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An SMP operating system manages processor and other computer resources so that the user perceives a single operating system controlling system resources. In fact, such a configuration should appear as a single-processor multiprogramming system. In both the SMP and uniprocessor cases, multiple jobs or processes may be active at one time, and it is the responsibility of the operating system to schedule their execution and to allocate resources. A user may construct applications that use multiple processes or multiple threads within processes without regard to whether a single processor or multiple processors will be available. Thus, a multiprocessor operating system must provide all the functionality of a multiprogramming system plus additional features to accommodate multiple processors. Among the key design issues: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0" kern="1200" dirty="0" smtClean="0">
                <a:solidFill>
                  <a:schemeClr val="tx1"/>
                </a:solidFill>
                <a:latin typeface="Times New Roman" pitchFamily="-84" charset="0"/>
                <a:ea typeface="+mn-ea"/>
                <a:cs typeface="+mn-cs"/>
              </a:rPr>
              <a:t>Simultaneous concurrent processes: OS routines need to be reentrant to allow</a:t>
            </a:r>
            <a:r>
              <a:rPr lang="en-US" sz="1200" b="1" kern="120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several processors to execute the same IS code simultaneously. With multiple processors executing the same or different parts of the OS, OS tables and management structures must be managed properly to avoid deadlock or invalid operations.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Scheduling: </a:t>
            </a:r>
            <a:r>
              <a:rPr lang="en-US" sz="1200" kern="1200" dirty="0" smtClean="0">
                <a:solidFill>
                  <a:schemeClr val="tx1"/>
                </a:solidFill>
                <a:latin typeface="Times New Roman" pitchFamily="-84" charset="0"/>
                <a:ea typeface="+mn-ea"/>
                <a:cs typeface="+mn-cs"/>
              </a:rPr>
              <a:t>Any processor may perform scheduling, so conflicts must be avoided. The scheduler must assign ready processes to available processors.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Synchronization: </a:t>
            </a:r>
            <a:r>
              <a:rPr lang="en-US" sz="1200" kern="1200" dirty="0" smtClean="0">
                <a:solidFill>
                  <a:schemeClr val="tx1"/>
                </a:solidFill>
                <a:latin typeface="Times New Roman" pitchFamily="-84" charset="0"/>
                <a:ea typeface="+mn-ea"/>
                <a:cs typeface="+mn-cs"/>
              </a:rPr>
              <a:t>With multiple active processes having potential access to shared address spaces or shared I/O resources, care must be taken to provide effective synchronization. Synchronization is a facility that enforces mutual exclusion and event ordering.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Memory management: </a:t>
            </a:r>
            <a:r>
              <a:rPr lang="en-US" sz="1200" kern="1200" dirty="0" smtClean="0">
                <a:solidFill>
                  <a:schemeClr val="tx1"/>
                </a:solidFill>
                <a:latin typeface="Times New Roman" pitchFamily="-84" charset="0"/>
                <a:ea typeface="+mn-ea"/>
                <a:cs typeface="+mn-cs"/>
              </a:rPr>
              <a:t>Memory management on a multiprocessor must deal with all of the issues found on uniprocessor machines, as is discussed in Chapter 8. In addition, the operating system needs to exploit the available hardware parallelism, such as multi-ported memories, to achieve the best performance. The paging mechanisms on different processors must be coordinated to enforce consistency when several processors share a page or segment and to decide on page replacement.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Reliability and fault tolerance: </a:t>
            </a:r>
            <a:r>
              <a:rPr lang="en-US" sz="1200" kern="1200" dirty="0" smtClean="0">
                <a:solidFill>
                  <a:schemeClr val="tx1"/>
                </a:solidFill>
                <a:latin typeface="Times New Roman" pitchFamily="-84" charset="0"/>
                <a:ea typeface="+mn-ea"/>
                <a:cs typeface="+mn-cs"/>
              </a:rPr>
              <a:t>The operating system should provide graceful degradation in the face of processor failure. The scheduler and other portions of the operating system must recognize the loss of a processor and restructure management tables accordingly. </a:t>
            </a:r>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Software cache coherence schemes attempt to avoid the need for additional hard- ware circuitry and logic by relying on the compiler and operating system to deal with the problem. Software approaches are attractive because the overhead of detecting potential problems is transferred from run time to compile time, and the design complexity is transferred from hardware to software. On the other hand, compile- time software approaches generally must make conservative decisions, leading to inefficient cache utilization.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Compiler-based coherence mechanisms perform an analysis on the code to determine which data items may become unsafe for caching, and they mark those items accordingly. The operating system or hardware then prevents non-cacheable items from being cached.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simplest approach is to prevent any shared data variables from being cached. This is too conservative, because a shared data structure may be exclusively used during some periods and may be effectively read-only during other periods. It is only during periods when at least one process may update the variable and at least one other process may access the variable that cache coherence is an issue.</a:t>
            </a:r>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More efficient approaches analyze the code to determine safe periods for shared variables. The compiler then inserts instructions into the generated code to enforce cache coherence during the critical periods. A number of techniques have been developed for performing the analysis and for enforcing the results; see [LILJ93] and [STEN90] for surveys. </a:t>
            </a:r>
            <a:endParaRPr lang="en-US" dirty="0" smtClean="0"/>
          </a:p>
          <a:p>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Hardware-based solutions are generally referred to as cache coherence protocols. These solutions provide dynamic recognition at run time of potential inconsistency conditions. Because the problem is only dealt with when it actually arises, there is more effective use of caches, leading to improved performance over a software approach. In addition, these approaches are transparent to the programmer and the compiler, reducing the software development burden.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Hardware schemes differ in a number of particulars, including where the state information about data lines is held, how that information is organized, where coherence is enforced, and the enforcement mechanisms. In general, hardware schemes can be divided into two categories: directory protocols and snoopy protocols.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51AFF-CA9F-6347-92E3-29BA578DEA47}" type="slidenum">
              <a:rPr lang="en-US"/>
              <a:pPr/>
              <a:t>15</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Directory protocols collect and maintain information about where copies of lines reside. Typically, there is a centralized controller that is part of the main memory controller, and a directory that is stored in main memory. The directory contains global state information about the contents of the various local caches. When an individual cache controller makes a request, the centralized controller checks and issues necessary commands for data transfer between memory and caches or between caches. It is also responsible for keeping the state information up to date; therefore, every local action that can affect the global state of a line must be reported to the central controller.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Typically, the controller maintains information about which processors have a copy of which lines. Before a processor can write to a local copy of a line, it must request exclusive access to the line from the controller. Before granting this exclusive access, the controller sends a message to all processors with a cached copy of this line, forcing each processor to invalidate its copy. After receiving acknowledgments back from each such processor, the controller grants exclusive access to the requesting processor. When another processor tries to read a line that is exclusively granted to another processor, it will send a miss notification to the controller. The controller then issues a command to the processor holding that line that requires the processor to do a write back to main memory. The line may now be shared for reading by the original processor and the requesting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Directory schemes suffer from the drawbacks of a central bottleneck and the overhead of communication between the various cache controllers and the central controller. However, they are effective in large-scale systems that involve multiple buses or some other complex interconnection scheme. </a:t>
            </a:r>
            <a:endParaRPr lang="en-US" dirty="0" smtClean="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61E2D-909D-1444-80C5-9B20BFF5EA47}" type="slidenum">
              <a:rPr lang="en-US"/>
              <a:pPr/>
              <a:t>16</a:t>
            </a:fld>
            <a:endParaRPr lang="en-US" dirty="0"/>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Snoopy protocols distribute the responsibility for maintaining cache coherence among all of the cache controllers in a multiprocessor. A cache must recognize when a line that it holds is shared with other caches. </a:t>
            </a:r>
            <a:endParaRPr lang="en-US" dirty="0" smtClean="0"/>
          </a:p>
          <a:p>
            <a:r>
              <a:rPr lang="en-US" sz="1200" kern="1200" dirty="0" smtClean="0">
                <a:solidFill>
                  <a:schemeClr val="tx1"/>
                </a:solidFill>
                <a:latin typeface="Times New Roman" pitchFamily="-84" charset="0"/>
                <a:ea typeface="+mn-ea"/>
                <a:cs typeface="+mn-cs"/>
              </a:rPr>
              <a:t>When an update action is performed on a shared cache line, it must be announced to all other caches by a broadcast mechanism. Each cache controller is able to “snoop” on the network to observe these broadcasted notifications, and react accordingly.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Snoopy protocols are ideally suited to a bus-based multiprocessor, because the shared bus provides a simple means for broadcasting and snooping. However, because one of the objectives of the use of local caches is to avoid bus accesses, care must be taken that the increased bus traffic required for broadcasting and snooping does not cancel out the gains from the use of local caches.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Two basic approaches to the snoopy protocol have been explored: write invalidate and write update (or write broadcast). </a:t>
            </a:r>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4CAEA8-7AFD-4346-A868-972B3CA2C2B9}" type="slidenum">
              <a:rPr lang="en-US"/>
              <a:pPr/>
              <a:t>17</a:t>
            </a:fld>
            <a:endParaRPr lang="en-US" dirty="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a write-invalidate protocol, there can be multiple readers but only one writer at a time. Initially, a line may be shared among several caches for reading purposes. When one of the caches wants to per- form a write to the line, it first issues a notice that invalidates that line in the other caches, making the line exclusive to the writing cache. Once the line is exclusive, the owning processor can make cheap local writes until some other processor requires the same line.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write-invalidate approach is the most widely used in commercial multi- processor systems, such as the Pentium 4 and PowerPC. It marks the state of every cache line (using two extra bits in the cache tag) as modified, exclusive, shared, or invalid. For this reason, the write-invalidate protocol is called MESI. In the remainder of this section, we will look at its use among local caches across a multiprocessor. For simplicity in the presentation, we do not examine the mechanisms involved in coordinating among both level 1 and level 2 locally as well as at the same time coordinating across the distributed multiprocessor. This would not add any new principles but would greatly complicate the discussion. </a:t>
            </a:r>
            <a:endParaRPr lang="en-US" dirty="0" smtClean="0"/>
          </a:p>
          <a:p>
            <a:endParaRPr lang="en-GB" dirty="0" smtClean="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BF524-94BD-DE4B-8826-242AD11F2F6A}" type="slidenum">
              <a:rPr lang="en-US"/>
              <a:pPr/>
              <a:t>18</a:t>
            </a:fld>
            <a:endParaRPr lang="en-US" dirty="0"/>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a write-update protocol, there can be multiple writers as well as multiple readers. When a processor wishes to update a shared line, the word to be updated is distributed to all others, and caches containing that line can update it.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Neither of these two approaches is superior to the other under all circum- stances. Performance depends on the number of local caches and the pattern of memory reads and writes. Some systems implement adaptive protocols that employ both write-invalidate and write-update mechanisms. </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To provide cache consistency on an SMP, the data cache often supports a protocol known as MESI. For MESI, the data cache includes two status bits per tag, so that each line can be in one of four states: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Modified: </a:t>
            </a:r>
            <a:r>
              <a:rPr lang="en-US" sz="1200" kern="1200" dirty="0" smtClean="0">
                <a:solidFill>
                  <a:schemeClr val="tx1"/>
                </a:solidFill>
                <a:latin typeface="Times New Roman" pitchFamily="-84" charset="0"/>
                <a:ea typeface="+mn-ea"/>
                <a:cs typeface="+mn-cs"/>
              </a:rPr>
              <a:t>The line in the cache has been modified (different from main memory) and is available only in this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Exclusive: </a:t>
            </a:r>
            <a:r>
              <a:rPr lang="en-US" sz="1200" kern="1200" dirty="0" smtClean="0">
                <a:solidFill>
                  <a:schemeClr val="tx1"/>
                </a:solidFill>
                <a:latin typeface="Times New Roman" pitchFamily="-84" charset="0"/>
                <a:ea typeface="+mn-ea"/>
                <a:cs typeface="+mn-cs"/>
              </a:rPr>
              <a:t>The line in the cache is the same as that in main memory and is not present in any other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Shared: </a:t>
            </a:r>
            <a:r>
              <a:rPr lang="en-US" sz="1200" kern="1200" dirty="0" smtClean="0">
                <a:solidFill>
                  <a:schemeClr val="tx1"/>
                </a:solidFill>
                <a:latin typeface="Times New Roman" pitchFamily="-84" charset="0"/>
                <a:ea typeface="+mn-ea"/>
                <a:cs typeface="+mn-cs"/>
              </a:rPr>
              <a:t>The line in the cache is the same as that in main memory and may be present in another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Invalid: </a:t>
            </a:r>
            <a:r>
              <a:rPr lang="en-US" sz="1200" kern="1200" dirty="0" smtClean="0">
                <a:solidFill>
                  <a:schemeClr val="tx1"/>
                </a:solidFill>
                <a:latin typeface="Times New Roman" pitchFamily="-84" charset="0"/>
                <a:ea typeface="+mn-ea"/>
                <a:cs typeface="+mn-cs"/>
              </a:rPr>
              <a:t>The line in the cache does not contain valid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Traditionally, the computer has been viewed as a sequential machine. Most computer programming languages require the programmer to specify algorithms as sequences of instructions. Processors execute programs by executing machine instructions in a sequence and one at a time. Each instruction is executed in a sequence of operations (fetch instruction, fetch operands, perform operation, store results).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This view of the computer has never been entirely true. At the micro-operation level, multiple control signals are generated at the same time. Instruction pipelining, at least to the extent of overlapping fetch and execute operations, has been around for a long time. Both of these are examples of performing functions in parallel. This approach is taken further with superscalar organization, which exploits instruction- level parallelism. With a superscalar machine, there are multiple execution units within a single processor, and these may execute multiple instructions from the same program in parallel.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As computer technology has evolved, and as the cost of computer hardware has dropped, computer designers have sought more and more opportunities for </a:t>
            </a:r>
          </a:p>
          <a:p>
            <a:r>
              <a:rPr lang="en-US" sz="1200" kern="1200" dirty="0" smtClean="0">
                <a:solidFill>
                  <a:schemeClr val="tx1"/>
                </a:solidFill>
                <a:latin typeface="Times New Roman" pitchFamily="-84" charset="0"/>
                <a:ea typeface="+mn-ea"/>
                <a:cs typeface="+mn-cs"/>
              </a:rPr>
              <a:t>parallelism, usually to enhance performance and, in some cases, to increase availability. After an overview, this chapter looks at some of the most prominent approaches to parallel organization. First, we examine symmetric multiprocessors (SMPs), one of the earliest and still the most common example of parallel organization. In an SMP organization, multiple processors share a common memory. This organization raises the issue of cache coherence, to which a separate section is devoted. Next, the chapter examines multithreaded processors and chip multiprocessors. Then we describe clusters, which consist of multiple independent computers organized in a cooperative fashion. Clusters have become increasingly common to support workloads that are beyond the capacity of a single SMP. Another approach to the use of multiple processors that we examine is that of non-uniform memory access (NUMA) machines. The NUMA approach is relatively new and not yet proven in the marketplace, but is often considered as an alternative to the SMP or cluster approach. Finally, this chapter looks at hardware organizational approaches to vector computation. These approaches optimize the ALU for processing vectors or arrays of floating-point numbers. They are common on the class of systems known as </a:t>
            </a:r>
            <a:r>
              <a:rPr lang="en-US" sz="1200" i="1" kern="1200" dirty="0" smtClean="0">
                <a:solidFill>
                  <a:schemeClr val="tx1"/>
                </a:solidFill>
                <a:latin typeface="Times New Roman" pitchFamily="-84" charset="0"/>
                <a:ea typeface="+mn-ea"/>
                <a:cs typeface="+mn-cs"/>
              </a:rPr>
              <a:t>supercomputers. </a:t>
            </a:r>
            <a:endParaRPr lang="en-US" dirty="0" smtClean="0"/>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Table 17.1 summarizes the meaning of the four states. </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637BD-43FF-CF4C-A6F0-12612A1515A5}" type="slidenum">
              <a:rPr lang="en-US"/>
              <a:pPr/>
              <a:t>21</a:t>
            </a:fld>
            <a:endParaRPr lang="en-US" dirty="0"/>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17.6 displays a state diagram for the MESI protocol. Keep in mind that each line of the cache has its own state bits and therefore its own realization of the state diagram. Figure 17.6a shows the transitions that occur due to actions initiated by the processor attached to this cache. Figure 17.6b shows the transitions that occur due to events that are snooped on the common bus. This presentation of separate state diagrams for processor-initiated and bus-initiated actions helps to clarify the logic of the MESI protocol.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At any time a cache line is in a single state. If the next event is from the attached processor, then the transition is dictated by Figure 17.6a and if the next event is from the bus, the transition is dictated by Figure 17.6b. </a:t>
            </a:r>
            <a:endParaRPr lang="en-US" dirty="0" smtClean="0"/>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The most important measure of performance for a processor is the rate at which it executes instructions. This can be expressed as </a:t>
            </a:r>
            <a:endParaRPr lang="en-US" dirty="0" smtClean="0"/>
          </a:p>
          <a:p>
            <a:r>
              <a:rPr lang="en-US" sz="1200" kern="1200" dirty="0" smtClean="0">
                <a:solidFill>
                  <a:schemeClr val="tx1"/>
                </a:solidFill>
                <a:latin typeface="Times New Roman" pitchFamily="-84" charset="0"/>
                <a:ea typeface="+mn-ea"/>
                <a:cs typeface="+mn-cs"/>
              </a:rPr>
              <a:t>MIPS rate =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IPC </a:t>
            </a:r>
            <a:endParaRPr lang="en-US" dirty="0" smtClean="0"/>
          </a:p>
          <a:p>
            <a:r>
              <a:rPr lang="en-US" sz="1200" kern="1200" dirty="0" smtClean="0">
                <a:solidFill>
                  <a:schemeClr val="tx1"/>
                </a:solidFill>
                <a:latin typeface="Times New Roman" pitchFamily="-84" charset="0"/>
                <a:ea typeface="+mn-ea"/>
                <a:cs typeface="+mn-cs"/>
              </a:rPr>
              <a:t>where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is the processor clock frequency, in MHz, and </a:t>
            </a:r>
            <a:r>
              <a:rPr lang="en-US" sz="1200" i="1" kern="1200" dirty="0" smtClean="0">
                <a:solidFill>
                  <a:schemeClr val="tx1"/>
                </a:solidFill>
                <a:latin typeface="Times New Roman" pitchFamily="-84" charset="0"/>
                <a:ea typeface="+mn-ea"/>
                <a:cs typeface="+mn-cs"/>
              </a:rPr>
              <a:t>IPC </a:t>
            </a:r>
            <a:r>
              <a:rPr lang="en-US" sz="1200" kern="1200" dirty="0" smtClean="0">
                <a:solidFill>
                  <a:schemeClr val="tx1"/>
                </a:solidFill>
                <a:latin typeface="Times New Roman" pitchFamily="-84" charset="0"/>
                <a:ea typeface="+mn-ea"/>
                <a:cs typeface="+mn-cs"/>
              </a:rPr>
              <a:t>(instructions per cycle) is the average number of instructions executed per cycle. Accordingly, designers have pursued the goal of increased performance on two fronts: increasing clock frequency and increasing the number of instructions executed or, more properly, the number of instructions that complete during a processor cycle. As we have seen in earlier chapters, designers have increased IPC by using an instruction pipeline and then by using multiple parallel instruction pipelines in a superscalar architecture. With pipelined and multiple-pipeline designs, the principal problem is to maximize the utilization of each pipeline stage. To improve throughput, designers have created ever more complex mechanisms, such as executing some instructions in a different order from the way they occur in the instruction stream and beginning execution of instructions that may never be needed. But as was discussed in Section 2.2, this approach may be reaching a limit due to complexity and power consumption concerns.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alternative approach, which allows for a high degree of instruction-level parallelism without increasing circuit complexity or power consumption, is called multithreading. In essence, the instruction stream is divided into several smaller streams, known as threads, such that the threads can be executed in parallel.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variety of specific multithreading designs, realized in both commercial systems and experimental systems, is vast. In this section, we give a brief survey of the major concepts.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latin typeface="Times New Roman" pitchFamily="-84" charset="0"/>
                <a:ea typeface="+mn-ea"/>
                <a:cs typeface="+mn-cs"/>
              </a:rPr>
              <a:t>The concept of thread used in discussing multithreaded processors may or may not be the same as the concept of software threads in a multiprogrammed operating system. It will be useful to define terms briefly: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Process: </a:t>
            </a:r>
            <a:r>
              <a:rPr lang="en-US" sz="1200" kern="1200" dirty="0" smtClean="0">
                <a:solidFill>
                  <a:schemeClr val="tx1"/>
                </a:solidFill>
                <a:latin typeface="Times New Roman" pitchFamily="-84" charset="0"/>
                <a:ea typeface="+mn-ea"/>
                <a:cs typeface="+mn-cs"/>
              </a:rPr>
              <a:t>An instance of a program running on a computer. A process embodies two key characteristics: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—Resource ownership: </a:t>
            </a:r>
            <a:r>
              <a:rPr lang="en-US" sz="1200" kern="1200" dirty="0" smtClean="0">
                <a:solidFill>
                  <a:schemeClr val="tx1"/>
                </a:solidFill>
                <a:latin typeface="Times New Roman" pitchFamily="-84" charset="0"/>
                <a:ea typeface="+mn-ea"/>
                <a:cs typeface="+mn-cs"/>
              </a:rPr>
              <a:t>A process includes a virtual address space to hold the process image; the process image is the collection of program, data, stack, and attributes that define the process. From time to time, a process may be allocated control or ownership of resources, such as main memory, I/O channels, I/O devices, and files.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—Scheduling/execution: </a:t>
            </a:r>
            <a:r>
              <a:rPr lang="en-US" sz="1200" kern="1200" dirty="0" smtClean="0">
                <a:solidFill>
                  <a:schemeClr val="tx1"/>
                </a:solidFill>
                <a:latin typeface="Times New Roman" pitchFamily="-84" charset="0"/>
                <a:ea typeface="+mn-ea"/>
                <a:cs typeface="+mn-cs"/>
              </a:rPr>
              <a:t>The execution of a process follows an execution path (trace) through one or more programs. This execution may be inter- leaved with that of other processes. Thus, a process has an execution state (Running, Ready, etc.) and a dispatching priority and is the entity that is scheduled and dispatched by the operating system.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Process switch: </a:t>
            </a:r>
            <a:r>
              <a:rPr lang="en-US" sz="1200" kern="1200" dirty="0" smtClean="0">
                <a:solidFill>
                  <a:schemeClr val="tx1"/>
                </a:solidFill>
                <a:latin typeface="Times New Roman" pitchFamily="-84" charset="0"/>
                <a:ea typeface="+mn-ea"/>
                <a:cs typeface="+mn-cs"/>
              </a:rPr>
              <a:t>An operation that switches the processor from one process to another, by saving all the process control data, registers, and other information for the first and replacing them with the process information for the second.2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Thread: </a:t>
            </a:r>
            <a:r>
              <a:rPr lang="en-US" sz="1200" kern="1200" dirty="0" smtClean="0">
                <a:solidFill>
                  <a:schemeClr val="tx1"/>
                </a:solidFill>
                <a:latin typeface="Times New Roman" pitchFamily="-84" charset="0"/>
                <a:ea typeface="+mn-ea"/>
                <a:cs typeface="+mn-cs"/>
              </a:rPr>
              <a:t>A dispatchable unit of work within a process. It includes a processor context (which includes the program counter and stack pointer) and its own data area for a stack (to enable subroutine branching). A thread executes sequentially and is interruptible so that the processor can turn to another thread.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Thread switch: </a:t>
            </a:r>
            <a:r>
              <a:rPr lang="en-US" sz="1200" kern="1200" dirty="0" smtClean="0">
                <a:solidFill>
                  <a:schemeClr val="tx1"/>
                </a:solidFill>
                <a:latin typeface="Times New Roman" pitchFamily="-84" charset="0"/>
                <a:ea typeface="+mn-ea"/>
                <a:cs typeface="+mn-cs"/>
              </a:rPr>
              <a:t>The act of switching processor control from one thread to an- other within the same process. Typically, this type of switch is much less costly than a process switch. </a:t>
            </a:r>
          </a:p>
          <a:p>
            <a:endParaRPr lang="en-US" dirty="0" smtClean="0"/>
          </a:p>
          <a:p>
            <a:r>
              <a:rPr lang="en-US" sz="1200" kern="1200" dirty="0" smtClean="0">
                <a:solidFill>
                  <a:schemeClr val="tx1"/>
                </a:solidFill>
                <a:latin typeface="Times New Roman" pitchFamily="-84" charset="0"/>
                <a:ea typeface="+mn-ea"/>
                <a:cs typeface="+mn-cs"/>
              </a:rPr>
              <a:t>Thus, a thread is concerned with scheduling and execution, whereas a process is concerned with both scheduling/execution and resource ownership. The multiple threads within a process share the same resources. This is why a thread switch is much less time consuming than a process switch. Traditional operating systems, such as earlier versions of UNIX, did not support threads. Most modern operating systems, such as Linux, other versions of UNIX, and Windows, do support thread. A distinction is made between user-level threads, which are visible to the application program, and kernel-level threads, which are visible only to the operating sys- tem. Both of these may be referred to as explicit threads, defined in software. </a:t>
            </a:r>
            <a:endParaRPr lang="en-US" dirty="0" smtClean="0"/>
          </a:p>
          <a:p>
            <a:endParaRPr lang="en-US" sz="1200" kern="1200" dirty="0" smtClean="0">
              <a:solidFill>
                <a:schemeClr val="tx1"/>
              </a:solidFill>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B10C813-7C32-934C-A3A3-B1F00F8B1FA5}"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All of the commercial processors and most of the experimental processors so far have used explicit multithreading. These systems concurrently execute instructions from different explicit threads, either by interleaving instructions from different threads on shared pipelines or by parallel execution on parallel pipelines. Implicit multithreading refers to the concurrent execution of multiple threads extracted from a single sequential program. These implicit threads may be defined either statically by the compiler or dynamically by the hardware. In the remainder of this section we consider explicit multithreading.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Broadly speaking, there are four principal approaches to multithreading: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Interleaved multithreading: </a:t>
            </a:r>
            <a:r>
              <a:rPr lang="en-US" sz="1200" kern="1200" dirty="0" smtClean="0">
                <a:solidFill>
                  <a:schemeClr val="tx1"/>
                </a:solidFill>
                <a:latin typeface="Times New Roman" pitchFamily="-84" charset="0"/>
                <a:ea typeface="+mn-ea"/>
                <a:cs typeface="+mn-cs"/>
              </a:rPr>
              <a:t>This is also known as </a:t>
            </a:r>
            <a:r>
              <a:rPr lang="en-US" sz="1200" b="1" kern="1200" dirty="0" smtClean="0">
                <a:solidFill>
                  <a:schemeClr val="tx1"/>
                </a:solidFill>
                <a:latin typeface="Times New Roman" pitchFamily="-84" charset="0"/>
                <a:ea typeface="+mn-ea"/>
                <a:cs typeface="+mn-cs"/>
              </a:rPr>
              <a:t>fine-grained multithreading. </a:t>
            </a:r>
            <a:r>
              <a:rPr lang="en-US" sz="1200" kern="1200" dirty="0" smtClean="0">
                <a:solidFill>
                  <a:schemeClr val="tx1"/>
                </a:solidFill>
                <a:latin typeface="Times New Roman" pitchFamily="-84" charset="0"/>
                <a:ea typeface="+mn-ea"/>
                <a:cs typeface="+mn-cs"/>
              </a:rPr>
              <a:t>The processor deals with two or more thread contexts at a time, switching from one thread to another at each clock cycle. If a thread is blocked because of data dependencies or memory latencies, that thread is skipped and a ready </a:t>
            </a:r>
            <a:endParaRPr lang="en-US" dirty="0" smtClean="0"/>
          </a:p>
          <a:p>
            <a:r>
              <a:rPr lang="en-US" sz="1200" kern="1200" dirty="0" smtClean="0">
                <a:solidFill>
                  <a:schemeClr val="tx1"/>
                </a:solidFill>
                <a:latin typeface="Times New Roman" pitchFamily="-84" charset="0"/>
                <a:ea typeface="+mn-ea"/>
                <a:cs typeface="+mn-cs"/>
              </a:rPr>
              <a:t>thread is executed.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Blocked multithreading: </a:t>
            </a:r>
            <a:r>
              <a:rPr lang="en-US" sz="1200" kern="1200" dirty="0" smtClean="0">
                <a:solidFill>
                  <a:schemeClr val="tx1"/>
                </a:solidFill>
                <a:latin typeface="Times New Roman" pitchFamily="-84" charset="0"/>
                <a:ea typeface="+mn-ea"/>
                <a:cs typeface="+mn-cs"/>
              </a:rPr>
              <a:t>This is also known as </a:t>
            </a:r>
            <a:r>
              <a:rPr lang="en-US" sz="1200" b="1" kern="1200" dirty="0" smtClean="0">
                <a:solidFill>
                  <a:schemeClr val="tx1"/>
                </a:solidFill>
                <a:latin typeface="Times New Roman" pitchFamily="-84" charset="0"/>
                <a:ea typeface="+mn-ea"/>
                <a:cs typeface="+mn-cs"/>
              </a:rPr>
              <a:t>coarse-grained multithreading. </a:t>
            </a:r>
            <a:r>
              <a:rPr lang="en-US" sz="1200" kern="1200" dirty="0" smtClean="0">
                <a:solidFill>
                  <a:schemeClr val="tx1"/>
                </a:solidFill>
                <a:latin typeface="Times New Roman" pitchFamily="-84" charset="0"/>
                <a:ea typeface="+mn-ea"/>
                <a:cs typeface="+mn-cs"/>
              </a:rPr>
              <a:t>The instructions of a thread are executed successively until an event occurs that may cause delay, such as a cache miss. This event induces a switch to another thread. This approach is effective on an in-order processor that would stall the pipeline for a delay event such as a cache miss.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Simultaneous multithreading (SMT): </a:t>
            </a:r>
            <a:r>
              <a:rPr lang="en-US" sz="1200" kern="1200" dirty="0" smtClean="0">
                <a:solidFill>
                  <a:schemeClr val="tx1"/>
                </a:solidFill>
                <a:latin typeface="Times New Roman" pitchFamily="-84" charset="0"/>
                <a:ea typeface="+mn-ea"/>
                <a:cs typeface="+mn-cs"/>
              </a:rPr>
              <a:t>Instructions are simultaneously issued from multiple threads to the execution units of a superscalar processor. This combines the wide superscalar instruction issue capability with the use of multiple thread contexts.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Chip multiprocessing: </a:t>
            </a:r>
            <a:r>
              <a:rPr lang="en-US" sz="1200" kern="1200" dirty="0" smtClean="0">
                <a:solidFill>
                  <a:schemeClr val="tx1"/>
                </a:solidFill>
                <a:latin typeface="Times New Roman" pitchFamily="-84" charset="0"/>
                <a:ea typeface="+mn-ea"/>
                <a:cs typeface="+mn-cs"/>
              </a:rPr>
              <a:t>In this case, the entire processor is replicated on a single chip and each processor handles separate threads. The advantage of this approach is that the available logic area on a chip is used effectively without depending on ever-increasing complexity in pipeline design. </a:t>
            </a:r>
          </a:p>
          <a:p>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For the first two approaches, instructions from different threads are not executed simultaneously. Instead, the processor is able to rapidly switch from one thread to another, using a different set of registers and other context information. This results in a better utilization of the processor’s execution resources and avoids a large penalty due to cache misses and other latency events. The SMT approach involves true simultaneous execution of instructions from different threads, using replicated execution resources. Chip multiprocessing also enables simultaneous execution of instructions from different threads.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17.7, based on one in [UNGE02], illustrates some of the possible pipe- line architectures that involve multithreading and contrasts these with approaches that do not use multithreading. Each horizontal row represents the potential issue slot or slots for a single execution cycle; that is, the width of each row corresponds to the maximum number of instructions that can be issued in a single clock cycle.3 The vertical dimension represents the time sequence of clock cycles. An empty (shaded) slot represents an unused execution slot in one pipeline. A no-op is indicated by N.</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first three illustrations in Figure 17.7 show different approaches with a scalar (i.e., single-issue) processor: </a:t>
            </a:r>
            <a:endParaRPr lang="en-US" dirty="0" smtClean="0"/>
          </a:p>
          <a:p>
            <a:pPr lvl="1"/>
            <a:endParaRPr lang="en-US" sz="1200" b="1" kern="1200" dirty="0" smtClean="0">
              <a:solidFill>
                <a:schemeClr val="tx1"/>
              </a:solidFill>
              <a:latin typeface="Times New Roman" pitchFamily="-84" charset="0"/>
              <a:ea typeface="ＭＳ Ｐゴシック" pitchFamily="-84" charset="-128"/>
              <a:cs typeface="+mn-cs"/>
            </a:endParaRPr>
          </a:p>
          <a:p>
            <a:pPr lvl="1"/>
            <a:r>
              <a:rPr lang="en-US" sz="1200" b="1" kern="1200" dirty="0" smtClean="0">
                <a:solidFill>
                  <a:schemeClr val="tx1"/>
                </a:solidFill>
                <a:latin typeface="Times New Roman" pitchFamily="-84" charset="0"/>
                <a:ea typeface="ＭＳ Ｐゴシック" pitchFamily="-84" charset="-128"/>
                <a:cs typeface="+mn-cs"/>
              </a:rPr>
              <a:t>Single-threaded scalar: </a:t>
            </a:r>
            <a:r>
              <a:rPr lang="en-US" sz="1200" kern="1200" dirty="0" smtClean="0">
                <a:solidFill>
                  <a:schemeClr val="tx1"/>
                </a:solidFill>
                <a:latin typeface="Times New Roman" pitchFamily="-84" charset="0"/>
                <a:ea typeface="ＭＳ Ｐゴシック" pitchFamily="-84" charset="-128"/>
                <a:cs typeface="+mn-cs"/>
              </a:rPr>
              <a:t>This is the simple pipeline found in traditional RISC and CISC machines, with no multithreading. </a:t>
            </a:r>
          </a:p>
          <a:p>
            <a:pPr lvl="1"/>
            <a:endParaRPr lang="en-US" sz="1200" b="1" kern="1200" dirty="0" smtClean="0">
              <a:solidFill>
                <a:schemeClr val="tx1"/>
              </a:solidFill>
              <a:latin typeface="Times New Roman" pitchFamily="-84" charset="0"/>
              <a:ea typeface="ＭＳ Ｐゴシック" pitchFamily="-84" charset="-128"/>
              <a:cs typeface="+mn-cs"/>
            </a:endParaRPr>
          </a:p>
          <a:p>
            <a:pPr lvl="1"/>
            <a:r>
              <a:rPr lang="en-US" sz="1200" b="1" kern="1200" dirty="0" smtClean="0">
                <a:solidFill>
                  <a:schemeClr val="tx1"/>
                </a:solidFill>
                <a:latin typeface="Times New Roman" pitchFamily="-84" charset="0"/>
                <a:ea typeface="ＭＳ Ｐゴシック" pitchFamily="-84" charset="-128"/>
                <a:cs typeface="+mn-cs"/>
              </a:rPr>
              <a:t>Interleaved multithreaded scalar: </a:t>
            </a:r>
            <a:r>
              <a:rPr lang="en-US" sz="1200" kern="1200" dirty="0" smtClean="0">
                <a:solidFill>
                  <a:schemeClr val="tx1"/>
                </a:solidFill>
                <a:latin typeface="Times New Roman" pitchFamily="-84" charset="0"/>
                <a:ea typeface="ＭＳ Ｐゴシック" pitchFamily="-84" charset="-128"/>
                <a:cs typeface="+mn-cs"/>
              </a:rPr>
              <a:t>This is the easiest multithreading approach to implement. By switching from one thread to another at each clock cycle, the pipeline stages can be kept fully occupied, or close to fully occupied. The hardware must be capable of switching from one thread context to another between cycles. </a:t>
            </a:r>
          </a:p>
          <a:p>
            <a:r>
              <a:rPr lang="en-US" sz="1200" kern="1200" dirty="0" smtClean="0">
                <a:solidFill>
                  <a:schemeClr val="tx1"/>
                </a:solidFill>
                <a:latin typeface="Times New Roman" pitchFamily="-84" charset="0"/>
                <a:ea typeface="+mn-ea"/>
                <a:cs typeface="+mn-cs"/>
              </a:rPr>
              <a:t> </a:t>
            </a:r>
            <a:endParaRPr lang="en-US" dirty="0" smtClean="0"/>
          </a:p>
          <a:p>
            <a:r>
              <a:rPr lang="en-US" sz="1200" kern="1200" baseline="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Blocked multithreaded scalar: </a:t>
            </a:r>
            <a:r>
              <a:rPr lang="en-US" sz="1200" kern="1200" dirty="0" smtClean="0">
                <a:solidFill>
                  <a:schemeClr val="tx1"/>
                </a:solidFill>
                <a:latin typeface="Times New Roman" pitchFamily="-84" charset="0"/>
                <a:ea typeface="+mn-ea"/>
                <a:cs typeface="+mn-cs"/>
              </a:rPr>
              <a:t>In this case, a single thread is executed until a latency event occurs that would stop the pipeline, at which time the processor        </a:t>
            </a:r>
          </a:p>
          <a:p>
            <a:r>
              <a:rPr lang="en-US" sz="1200" kern="1200" baseline="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switches to another thread.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In the case of interleaved multithreading, it is assumed that there are no control or data dependencies between threads, which simplifies the pipeline design and there- fore should allow a thread switch with no delay. However, depending on the specific design and implementation, block multithreading may require a clock cycle to per- form a thread switch, as illustrated in Figure 17.7. This is true if a fetched instruction triggers the thread switch and must be discarded from the pipeline [UNGE03].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Although interleaved multithreading appears to offer better processor utilization than blocked multithreading, it does so at the sacrifice of single-thread performance. The multiple threads compete for cache resources, which raises the probability of a cache miss for a given thread.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More opportunities for parallel execution are available if the processor can issue multiple instructions per cycle. Figures 17.7d through 17.7i illustrate a number of variations among processors that have hardware for issuing four instructions per cycle. </a:t>
            </a:r>
            <a:endParaRPr lang="en-US" dirty="0" smtClean="0"/>
          </a:p>
          <a:p>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17.7c shows a situation in which the time to perform a thread switch is one cycle, whereas Figure 17.7b shows that thread switching occurs in zero cycles.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More recent models of the Pentium 4 use a multithreading technique that the Intel literature refers to as </a:t>
            </a:r>
            <a:r>
              <a:rPr lang="en-US" sz="1200" i="1" kern="1200" dirty="0" smtClean="0">
                <a:solidFill>
                  <a:schemeClr val="tx1"/>
                </a:solidFill>
                <a:latin typeface="Times New Roman" pitchFamily="-84" charset="0"/>
                <a:ea typeface="+mn-ea"/>
                <a:cs typeface="+mn-cs"/>
              </a:rPr>
              <a:t>hyperthreading </a:t>
            </a:r>
            <a:r>
              <a:rPr lang="en-US" sz="1200" kern="1200" dirty="0" smtClean="0">
                <a:solidFill>
                  <a:schemeClr val="tx1"/>
                </a:solidFill>
                <a:latin typeface="Times New Roman" pitchFamily="-84" charset="0"/>
                <a:ea typeface="+mn-ea"/>
                <a:cs typeface="+mn-cs"/>
              </a:rPr>
              <a:t>[MARR02]. In essence, the Pentium 4 approach is to use SMT with support for two threads. Thus, the single multithreaded processor is logically two processors.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IBM Power5 chip, which is used in high-end PowerPC products, combines chip multiprocessing with SMT [KALL04]. The chip has two separate processors, each of which is a multithreaded processor capable of supporting two threads concurrently using SMT. Interestingly, the designers simulated various alternatives and found that having two two-way SMT processors on a single chip provided superior performance to a single four-way SMT processor. The simulations showed that additional multithreading beyond the support for two threads might decrease performance because of cache thrashing, as data from one thread displaces data needed by another thread.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Figure 17.8 shows the IBM Power5’s instruction flow diagram. Only a few of the elements in the processor need to be replicated, with separate elements dedicated to separate threads. Two program counters are used. The processor alternates fetching instructions, up to eight at a time, between the two threads. All the instructions are stored in a common instruction cache and share an instruction translation facility, which does a partial instruction decode. When a conditional branch is encountered, the branch prediction facility predicts the direction of the branch and, if possible, calculates the target address. For predicting the target of a subroutine return, the processor uses a return stack, one for each thread.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Instructions then move into two separate instruction buffers. Then, on the basis of thread priority, a group of instructions is selected and decoded in parallel. Next, instructions flow through a register-renaming facility in program order. Logical registers are mapped to physical registers. The Power5 has 120 physical general-purpose registers and 120 physical floating-point registers. The instructions are then moved into issue queues. From the issue queues, instructions are issued using symmetric multithreading. That is, the processor has a superscalar architecture and can issue instructions from one or both threads in parallel. At the end of the pipeline, separate thread resources are needed to commit the instructions.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4305C5-CC4E-144B-8C39-1D99888A01FE}" type="slidenum">
              <a:rPr lang="en-US"/>
              <a:pPr/>
              <a:t>29</a:t>
            </a:fld>
            <a:endParaRPr lang="en-US" dirty="0"/>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An important and relatively recent development computer system design is clustering. Clustering is an alternative to symmetric multiprocessing as an approach to providing high performance and high availability and is particularly attractive for server applications. We can define a cluster as a group of interconnected, whole computers working together as a unified computing resource that can create the illusion of being one machine. The term </a:t>
            </a:r>
            <a:r>
              <a:rPr lang="en-US" sz="1200" i="1" kern="1200" dirty="0" smtClean="0">
                <a:solidFill>
                  <a:schemeClr val="tx1"/>
                </a:solidFill>
                <a:latin typeface="Times New Roman" pitchFamily="-84" charset="0"/>
                <a:ea typeface="+mn-ea"/>
                <a:cs typeface="+mn-cs"/>
              </a:rPr>
              <a:t>whole computer </a:t>
            </a:r>
            <a:r>
              <a:rPr lang="en-US" sz="1200" kern="1200" dirty="0" smtClean="0">
                <a:solidFill>
                  <a:schemeClr val="tx1"/>
                </a:solidFill>
                <a:latin typeface="Times New Roman" pitchFamily="-84" charset="0"/>
                <a:ea typeface="+mn-ea"/>
                <a:cs typeface="+mn-cs"/>
              </a:rPr>
              <a:t>means a system that can run on its own, apart from the cluster; in the literature, each computer in a cluster is typically referred to as a </a:t>
            </a:r>
            <a:r>
              <a:rPr lang="en-US" sz="1200" i="1" kern="1200" dirty="0" smtClean="0">
                <a:solidFill>
                  <a:schemeClr val="tx1"/>
                </a:solidFill>
                <a:latin typeface="Times New Roman" pitchFamily="-84" charset="0"/>
                <a:ea typeface="+mn-ea"/>
                <a:cs typeface="+mn-cs"/>
              </a:rPr>
              <a:t>node.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[BREW97] lists four benefits that can be achieved with clustering. These can also be thought of as objectives or design requirements: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Absolute scalability: </a:t>
            </a:r>
            <a:r>
              <a:rPr lang="en-US" sz="1200" kern="1200" dirty="0" smtClean="0">
                <a:solidFill>
                  <a:schemeClr val="tx1"/>
                </a:solidFill>
                <a:latin typeface="Times New Roman" pitchFamily="-84" charset="0"/>
                <a:ea typeface="+mn-ea"/>
                <a:cs typeface="+mn-cs"/>
              </a:rPr>
              <a:t>It is possible to create large clusters that far surpass the power of even the largest standalone machines. A cluster can have tens, hundreds, or even thousands of machines, each of which is a multiprocessor.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Incremental scalability: </a:t>
            </a:r>
            <a:r>
              <a:rPr lang="en-US" sz="1200" kern="1200" dirty="0" smtClean="0">
                <a:solidFill>
                  <a:schemeClr val="tx1"/>
                </a:solidFill>
                <a:latin typeface="Times New Roman" pitchFamily="-84" charset="0"/>
                <a:ea typeface="+mn-ea"/>
                <a:cs typeface="+mn-cs"/>
              </a:rPr>
              <a:t>A cluster is configured in such a way that it is possible to add new systems to the cluster in small increments. Thus, a user can start out with a modest system and expand it as needs grow, without having to go through a major upgrade in which an existing small system is replaced with a larger system.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High availability: </a:t>
            </a:r>
            <a:r>
              <a:rPr lang="en-US" sz="1200" kern="1200" dirty="0" smtClean="0">
                <a:solidFill>
                  <a:schemeClr val="tx1"/>
                </a:solidFill>
                <a:latin typeface="Times New Roman" pitchFamily="-84" charset="0"/>
                <a:ea typeface="+mn-ea"/>
                <a:cs typeface="+mn-cs"/>
              </a:rPr>
              <a:t>Because each node in a cluster is a standalone computer, the failure of one node does not mean loss of service. In many products, fault tolerance is handled automatically in software.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Superior price/performance: </a:t>
            </a:r>
            <a:r>
              <a:rPr lang="en-US" sz="1200" kern="1200" dirty="0" smtClean="0">
                <a:solidFill>
                  <a:schemeClr val="tx1"/>
                </a:solidFill>
                <a:latin typeface="Times New Roman" pitchFamily="-84" charset="0"/>
                <a:ea typeface="+mn-ea"/>
                <a:cs typeface="+mn-cs"/>
              </a:rPr>
              <a:t>By using commodity building blocks, it is possible to put together a cluster with equal or greater computing power than a single large machine, at much lower cost. </a:t>
            </a:r>
            <a:endParaRPr lang="en-US" dirty="0" smtClean="0"/>
          </a:p>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3</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A taxonomy first introduced by Flynn [FLYN72] is still the most common way of categorizing systems with parallel processing capability. Flynn proposed the following categories of computer systems: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Single instruction, single data (SISD) stream: </a:t>
            </a:r>
            <a:r>
              <a:rPr lang="en-US" sz="1200" kern="1200" dirty="0" smtClean="0">
                <a:solidFill>
                  <a:schemeClr val="tx1"/>
                </a:solidFill>
                <a:latin typeface="Times New Roman" pitchFamily="-84" charset="0"/>
                <a:ea typeface="+mn-ea"/>
                <a:cs typeface="+mn-cs"/>
              </a:rPr>
              <a:t>A single processor executes a single instruction stream to operate on data stored in a single memory. Uniprocessors fall into this category.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Single instruction, multiple data (SIMD) stream: </a:t>
            </a:r>
            <a:r>
              <a:rPr lang="en-US" sz="1200" kern="1200" dirty="0" smtClean="0">
                <a:solidFill>
                  <a:schemeClr val="tx1"/>
                </a:solidFill>
                <a:latin typeface="Times New Roman" pitchFamily="-84" charset="0"/>
                <a:ea typeface="+mn-ea"/>
                <a:cs typeface="+mn-cs"/>
              </a:rPr>
              <a:t>A single machine instruction controls the simultaneous execution of a number of processing elements on a lockstep basis. Each processing element has an associated data memory, so that instructions are executed on different sets of data by different processors. Vector and array processors fall into this category, and are discussed in Section 18.7.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Multiple instruction, single data (MISD) stream: </a:t>
            </a:r>
            <a:r>
              <a:rPr lang="en-US" sz="1200" kern="1200" dirty="0" smtClean="0">
                <a:solidFill>
                  <a:schemeClr val="tx1"/>
                </a:solidFill>
                <a:latin typeface="Times New Roman" pitchFamily="-84" charset="0"/>
                <a:ea typeface="+mn-ea"/>
                <a:cs typeface="+mn-cs"/>
              </a:rPr>
              <a:t>A sequence of data is transmitted to a set of processors, each of which executes a different instruction sequence. This structure is not commercially implemented.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Multiple instruction, multiple data (MIMD) stream: </a:t>
            </a:r>
            <a:r>
              <a:rPr lang="en-US" sz="1200" kern="1200" dirty="0" smtClean="0">
                <a:solidFill>
                  <a:schemeClr val="tx1"/>
                </a:solidFill>
                <a:latin typeface="Times New Roman" pitchFamily="-84" charset="0"/>
                <a:ea typeface="+mn-ea"/>
                <a:cs typeface="+mn-cs"/>
              </a:rPr>
              <a:t>A set of processors simultaneously execute different instruction sequences on different data sets. SMPs, clusters, and NUMA systems fit into this category. </a:t>
            </a:r>
          </a:p>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8939A6-F6DD-544E-878F-9744D2E05C3C}" type="slidenum">
              <a:rPr lang="en-US"/>
              <a:pPr/>
              <a:t>30</a:t>
            </a:fld>
            <a:endParaRPr lang="en-US" dirty="0"/>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In the literature, clusters are classified in a number of different ways. Perhaps the simplest classification is based on whether the computers in a cluster share access to the same disks. Figure 17.9a shows a two-node cluster in which the only interconnection is by means of a high-speed link that can be used for message exchange to coordinate cluster activity. The link can be a LAN that is shared with other computers that are not part of the cluster or the link can be a dedicated interconnection facility. In the latter case, one or more of the computers in the cluster will have a link to a LAN or WAN so that there is a connection between the server cluster and remote client systems. Note that in the figure, each computer is depicted as being a multiprocessor. This is not necessary but does enhance both performance and availability.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In the simple classification depicted in Figure 17.9, the other alternative is a shared-disk cluster. In this case, there generally is still a message link between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nodes. In addition, there is a disk subsystem that is directly linked to multiple computers within the cluster. In this figure, the common disk subsystem is a RAID system. The use of RAID or some similar redundant disk technology is common in clusters so that the high availability achieved by the presence of multiple computers is not compromised by a shared disk that is a single point of failure. </a:t>
            </a:r>
            <a:endParaRPr lang="en-US" dirty="0" smtClean="0"/>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 clearer picture of the range of cluster options can be gained by looking at functional alternatives. Table 17.2 provides a useful classification along functional lines.</a:t>
            </a:r>
            <a:endParaRPr lang="en-US" dirty="0" smtClean="0"/>
          </a:p>
        </p:txBody>
      </p:sp>
      <p:sp>
        <p:nvSpPr>
          <p:cNvPr id="4" name="Slide Number Placeholder 3"/>
          <p:cNvSpPr>
            <a:spLocks noGrp="1"/>
          </p:cNvSpPr>
          <p:nvPr>
            <p:ph type="sldNum" sz="quarter" idx="10"/>
          </p:nvPr>
        </p:nvSpPr>
        <p:spPr/>
        <p:txBody>
          <a:bodyPr/>
          <a:lstStyle/>
          <a:p>
            <a:fld id="{2B10C813-7C32-934C-A3A3-B1F00F8B1FA5}"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84" charset="0"/>
                <a:ea typeface="+mn-ea"/>
                <a:cs typeface="+mn-cs"/>
              </a:rPr>
              <a:t>How failures are managed by a cluster depends on the clustering method used (Table 17.2). In general, two approaches can be taken to dealing with failures: highly available clusters and fault-tolerant clusters. A highly available cluster offers a high probability that all resources will be in service. If a failure occurs, such as a system goes down or a disk volume is lost, then the queries in progress are lost. Any lost query, if retried, will be serviced by a different computer in the cluster. However, the cluster operating system makes no guarantee about the state of partially executed transactions. This would need to be handled at the application level.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 fault-tolerant cluster ensures that all resources are always available. This is achieved by the use of redundant shared disks and mechanisms for backing out uncommitted transactions and committing completed transactions.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function of switching applications and data resources over from a failed system to an alternative system in the cluster is referred to as </a:t>
            </a:r>
            <a:r>
              <a:rPr lang="en-US" sz="1200" b="1" kern="1200" dirty="0" smtClean="0">
                <a:solidFill>
                  <a:schemeClr val="tx1"/>
                </a:solidFill>
                <a:latin typeface="Times New Roman" pitchFamily="-84" charset="0"/>
                <a:ea typeface="+mn-ea"/>
                <a:cs typeface="+mn-cs"/>
              </a:rPr>
              <a:t>failover. </a:t>
            </a:r>
            <a:r>
              <a:rPr lang="en-US" sz="1200" kern="1200" dirty="0" smtClean="0">
                <a:solidFill>
                  <a:schemeClr val="tx1"/>
                </a:solidFill>
                <a:latin typeface="Times New Roman" pitchFamily="-84" charset="0"/>
                <a:ea typeface="+mn-ea"/>
                <a:cs typeface="+mn-cs"/>
              </a:rPr>
              <a:t>A related function is the restoration of applications and data resources to the original system once it has been fixed; this is referred to as </a:t>
            </a:r>
            <a:r>
              <a:rPr lang="en-US" sz="1200" b="1" kern="1200" dirty="0" smtClean="0">
                <a:solidFill>
                  <a:schemeClr val="tx1"/>
                </a:solidFill>
                <a:latin typeface="Times New Roman" pitchFamily="-84" charset="0"/>
                <a:ea typeface="+mn-ea"/>
                <a:cs typeface="+mn-cs"/>
              </a:rPr>
              <a:t>failback. </a:t>
            </a:r>
            <a:r>
              <a:rPr lang="en-US" sz="1200" kern="1200" dirty="0" smtClean="0">
                <a:solidFill>
                  <a:schemeClr val="tx1"/>
                </a:solidFill>
                <a:latin typeface="Times New Roman" pitchFamily="-84" charset="0"/>
                <a:ea typeface="+mn-ea"/>
                <a:cs typeface="+mn-cs"/>
              </a:rPr>
              <a:t>Failback can be automated, but this is desirable only if the problem is truly fixed and unlikely to recur. If not, automatic failback can cause subsequently failed resources to bounce back and forth between computers, resulting in performance and recovery problems.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 cluster requires an effective capability for balancing the load among available computers. This includes the requirement that the cluster be incrementally scalable. When a new computer is added to the cluster, the load-balancing facility should automatically include this computer in scheduling applications. Middleware mechanisms need to recognize that services can appear on different members of the cluster and may migrate from one member to another.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In some cases, effective use of a cluster requires executing software from a single application in parallel. [KAPP00] lists three general approaches to the problem: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Parallelizing compiler: </a:t>
            </a:r>
            <a:r>
              <a:rPr lang="en-US" sz="1200" kern="1200" dirty="0" smtClean="0">
                <a:solidFill>
                  <a:schemeClr val="tx1"/>
                </a:solidFill>
                <a:latin typeface="Times New Roman" pitchFamily="-84" charset="0"/>
                <a:ea typeface="+mn-ea"/>
                <a:cs typeface="+mn-cs"/>
              </a:rPr>
              <a:t>A parallelizing compiler determines, at compile time, which parts of an application can be executed in parallel. These are then split off to be assigned to different computers in the cluster. Performance depends on the nature of the problem and how well the compiler is designed. In general, such compilers are difficult to develop.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Parallelized application: </a:t>
            </a:r>
            <a:r>
              <a:rPr lang="en-US" sz="1200" kern="1200" dirty="0" smtClean="0">
                <a:solidFill>
                  <a:schemeClr val="tx1"/>
                </a:solidFill>
                <a:latin typeface="Times New Roman" pitchFamily="-84" charset="0"/>
                <a:ea typeface="+mn-ea"/>
                <a:cs typeface="+mn-cs"/>
              </a:rPr>
              <a:t>In this approach, the programmer writes the application from the outset to run on a cluster, and uses message passing to move data, as required, between cluster nodes. This places a high burden on the programmer but may be the best approach for exploiting clusters for some applications.</a:t>
            </a:r>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Parametric computing: </a:t>
            </a:r>
            <a:r>
              <a:rPr lang="en-US" sz="1200" kern="1200" dirty="0" smtClean="0">
                <a:solidFill>
                  <a:schemeClr val="tx1"/>
                </a:solidFill>
                <a:latin typeface="Times New Roman" pitchFamily="-84" charset="0"/>
                <a:ea typeface="+mn-ea"/>
                <a:cs typeface="+mn-cs"/>
              </a:rPr>
              <a:t>This approach can be used if the essence of the application is an algorithm or program that must be executed a large number of times, each time with a different set of starting conditions or parameters. A good example is a simulation model, which will run a large number of different scenarios and then develop statistical summaries of the results. For this approach to be effective, parametric processing tools are needed to organize, run, and manage the jobs in an effective manner. </a:t>
            </a:r>
            <a:endParaRPr lang="en-US" dirty="0" smtClean="0"/>
          </a:p>
          <a:p>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17.10 shows a typical cluster architecture. The individual computers are connected by some high-speed LAN or switch hardware. Each computer is capable of operating independently. In addition, a middleware layer of software is installed in each computer to enable cluster operation. The cluster middleware provides a unified system image to the user, known as a </a:t>
            </a:r>
            <a:r>
              <a:rPr lang="en-US" sz="1200" b="1" kern="1200" dirty="0" smtClean="0">
                <a:solidFill>
                  <a:schemeClr val="tx1"/>
                </a:solidFill>
                <a:latin typeface="Times New Roman" pitchFamily="-84" charset="0"/>
                <a:ea typeface="+mn-ea"/>
                <a:cs typeface="+mn-cs"/>
              </a:rPr>
              <a:t>single-system image. </a:t>
            </a:r>
            <a:r>
              <a:rPr lang="en-US" sz="1200" kern="1200" dirty="0" smtClean="0">
                <a:solidFill>
                  <a:schemeClr val="tx1"/>
                </a:solidFill>
                <a:latin typeface="Times New Roman" pitchFamily="-84" charset="0"/>
                <a:ea typeface="+mn-ea"/>
                <a:cs typeface="+mn-cs"/>
              </a:rPr>
              <a:t>The middleware is also responsible for providing high availability, by means of load balancing and responding to failures in individual components.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 cluster will also include software tools for enabling the efficient execution of programs that are capable of parallel execution.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A common implementation of the cluster approach is the blade server. A blade server is a server architecture that houses multiple server modules (“blades”) in a single chassis. It is widely used in data centers to save space and improve system management. Either self-standing or rack mounted, the chassis provides the power supply, and each blade has its own processor, memory, and hard disk.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example of the application is shown in Figure 17.11, taken from [NOWE07]. The trend at large data centers, with substantial banks of blade servers, is the deployment of 10-Gbps ports on individual servers to handle the massive multimedia traffic provided by these servers. Such arrangements are stressing the on-site Ethernet switches needed to interconnect large numbers of servers. A 100-Gbps rate provides the bandwidth required to handle the increased traffic load. The 100-Gbps Ethernet switches are deployed in switch uplinks inside the data center as well as providing interbuilding, intercampus, wide area connections for enterprise networks.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Both clusters and symmetric multiprocessors provide a configuration with multiple processors to support high-demand applications. Both solutions are commercially available, although SMP schemes have been around far longer.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main strength of the SMP approach is that an SMP is easier to manage and configure than a cluster. The SMP is much closer to the original single-processor </a:t>
            </a:r>
            <a:endParaRPr lang="en-US" dirty="0" smtClean="0"/>
          </a:p>
          <a:p>
            <a:r>
              <a:rPr lang="en-US" sz="1200" kern="1200" dirty="0" smtClean="0">
                <a:solidFill>
                  <a:schemeClr val="tx1"/>
                </a:solidFill>
                <a:latin typeface="Times New Roman" pitchFamily="-84" charset="0"/>
                <a:ea typeface="+mn-ea"/>
                <a:cs typeface="+mn-cs"/>
              </a:rPr>
              <a:t>model for which nearly all applications are written. The principal change required in going from a uniprocessor to an SMP is to the scheduler function. Another benefit of the SMP is that it usually takes up less physical space and draws less power than a comparable cluster. A final important benefit is that the SMP products are well established and stable.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Over the long run, however, the advantages of the cluster approach are likely to result in clusters dominating the high-performance server market. Clusters are far superior to SMPs in terms of incremental and absolute scalability. Clusters are also superior in terms of availability, because all components of the system can readily be made highly redundant.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In terms of commercial products, the two common approaches to providing a multiple-processor system to support applications are SMPs and clusters. For some years, another approach, known as nonuniform memory access (NUMA), has been the subject of research and commercial NUMA products are now available.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Before proceeding, we should define some terms often found in the NUMA literature.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Uniform memory access (UMA): </a:t>
            </a:r>
            <a:r>
              <a:rPr lang="en-US" sz="1200" kern="1200" dirty="0" smtClean="0">
                <a:solidFill>
                  <a:schemeClr val="tx1"/>
                </a:solidFill>
                <a:latin typeface="Times New Roman" pitchFamily="-84" charset="0"/>
                <a:ea typeface="+mn-ea"/>
                <a:cs typeface="+mn-cs"/>
              </a:rPr>
              <a:t>All processors have access to all parts of main memory using loads and stores. The memory access time of a processor to all regions of memory is the same. The access times experienced by </a:t>
            </a:r>
            <a:r>
              <a:rPr lang="en-US" sz="1200" kern="1200" dirty="0" smtClean="0">
                <a:solidFill>
                  <a:schemeClr val="tx1"/>
                </a:solidFill>
                <a:latin typeface="Times New Roman" pitchFamily="-84" charset="0"/>
                <a:ea typeface="+mn-ea"/>
                <a:cs typeface="+mn-cs"/>
              </a:rPr>
              <a:t>different </a:t>
            </a:r>
            <a:r>
              <a:rPr lang="en-US" sz="1200" kern="1200" dirty="0" smtClean="0">
                <a:solidFill>
                  <a:schemeClr val="tx1"/>
                </a:solidFill>
                <a:latin typeface="Times New Roman" pitchFamily="-84" charset="0"/>
                <a:ea typeface="+mn-ea"/>
                <a:cs typeface="+mn-cs"/>
              </a:rPr>
              <a:t>processors are the same. The SMP organization discussed in Sections 17.2 and 17.3 is UMA.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Nonuniform memory access (NUMA): </a:t>
            </a:r>
            <a:r>
              <a:rPr lang="en-US" sz="1200" kern="1200" dirty="0" smtClean="0">
                <a:solidFill>
                  <a:schemeClr val="tx1"/>
                </a:solidFill>
                <a:latin typeface="Times New Roman" pitchFamily="-84" charset="0"/>
                <a:ea typeface="+mn-ea"/>
                <a:cs typeface="+mn-cs"/>
              </a:rPr>
              <a:t>All processors have access to all parts of main memory using loads and stores. The memory access time of a processor differs depending on which region of main memory is accessed. The last statement is true for all processors; however, for different processors, which memory regions are slower and which are faster differ.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Cache-coherent NUMA (CC-NUMA): </a:t>
            </a:r>
            <a:r>
              <a:rPr lang="en-US" sz="1200" kern="1200" dirty="0" smtClean="0">
                <a:solidFill>
                  <a:schemeClr val="tx1"/>
                </a:solidFill>
                <a:latin typeface="Times New Roman" pitchFamily="-84" charset="0"/>
                <a:ea typeface="+mn-ea"/>
                <a:cs typeface="+mn-cs"/>
              </a:rPr>
              <a:t>A NUMA system in which cache coherence is maintained among the caches of the various processors.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 NUMA system without cache coherence is more or less equivalent to a cluster. The commercial products that have received much attention recently are CC-NUMA systems, which are quite distinct from both SMPs and clusters. Usually, but unfortunately not always, such systems are in fact referred to in the commercial literature as CC-NUMA systems.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With an SMP system, there is a practical limit to the number of processors that can be used. An effective cache scheme reduces the bus traffic between any one processor and main memory. As the number of processors increases, this bus traffic also increases. Also, the bus is used to exchange cache-coherence signals, further adding to the burden. At some point, the bus becomes a performance bottleneck. Performance degradation seems to limit the number of processors in an SMP </a:t>
            </a:r>
            <a:endParaRPr lang="en-US" dirty="0" smtClean="0"/>
          </a:p>
          <a:p>
            <a:r>
              <a:rPr lang="en-US" sz="1200" kern="1200" dirty="0" smtClean="0">
                <a:solidFill>
                  <a:schemeClr val="tx1"/>
                </a:solidFill>
                <a:latin typeface="Times New Roman" pitchFamily="-84" charset="0"/>
                <a:ea typeface="+mn-ea"/>
                <a:cs typeface="+mn-cs"/>
              </a:rPr>
              <a:t>configuration to somewhere between 16 and 64 processors. For example, Silicon Graphics’ Power Challenge SMP is limited to 64 R10000 processors in a single system; beyond this number performance degrades substantially.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processor limit in an SMP is one of the driving motivations behind the development of cluster systems. However, with a cluster, each node has its own private main memory; applications do not see a large global memory. In effect, coherency is maintained in software rather than hardware. This memory granularity affects performance and, to achieve maximum performance, software must be tailored to this environment. One approach to achieving large-scale multiprocessing while retaining the flavor of SMP is NUMA. For example, the Silicon Graphics Origin NUMA system is designed to support up to 1024 MIPS R10000 processors [WHIT97] and the Sequent NUMA-Q system is designed to support up to 252 Pentium II processors [LOVE96].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objective with NUMA is to maintain a transparent system wide memory while permitting multiple multiprocessor nodes, each with its own bus or other internal interconnect system.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Figure 17.12 depicts a typical CC-NUMA organization. There are multiple independent nodes, each of which is, in effect, an SMP organization. Thus, each node contains multiple processors, each with its own L1 and L2 caches, plus main memory. The node is the basic building block of the overall CC-NUMA organization. For example, each Silicon Graphics Origin node includes two MIPS R10000 processors; each Sequent NUMA-Q node includes four Pentium II processors. The nodes are interconnected by means of some communications facility, which could be a switching mechanism, a ring, or some other networking facility.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Each node in the CC-NUMA system includes some main memory. From the point of view of the processors, however, there is only a single addressable memory, with each location having a unique system wide address. When a processor initiates a memory access, if the requested memory location is not in that processor’s cache, then the L2 cache initiates a fetch operation. If the desired line is in the local portion of the main memory, the line is fetched across the local bus. If the desired line is in a remote portion of the main memory, then an automatic request is sent out to fetch that line across the interconnection network, deliver it to the local bus, and then deliver it to the requesting cache on that bus. All of this activity is automatic and transparent to the processor and its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In this configuration, cache coherence is a central concern. Although implementations differ as to details, in general terms we can say that each node must maintain some sort of directory that gives it an indication of the location of various portions of memory and also cache status information.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7ED49-E8F0-E941-B511-59C845D00833}" type="slidenum">
              <a:rPr lang="en-US"/>
              <a:pPr/>
              <a:t>4</a:t>
            </a:fld>
            <a:endParaRPr lang="en-US" dirty="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the MIMD organization, the processors are general purpose; each is able to process all of the instructions necessary to perform the appropriate data transformation. MIMDs can be further subdivided by the means in which the processors communicate (Figure 17.1). If the processors share a common memory, then each processor accesses programs and data stored in the shared memory, and processors communicate with each other via that memory. The most common form of such system is known as a </a:t>
            </a:r>
            <a:r>
              <a:rPr lang="en-US" sz="1200" b="1" kern="1200" dirty="0" smtClean="0">
                <a:solidFill>
                  <a:schemeClr val="tx1"/>
                </a:solidFill>
                <a:latin typeface="Times New Roman" pitchFamily="-84" charset="0"/>
                <a:ea typeface="+mn-ea"/>
                <a:cs typeface="+mn-cs"/>
              </a:rPr>
              <a:t>symmetric multiprocessor (SMP), </a:t>
            </a:r>
            <a:r>
              <a:rPr lang="en-US" sz="1200" kern="1200" dirty="0" smtClean="0">
                <a:solidFill>
                  <a:schemeClr val="tx1"/>
                </a:solidFill>
                <a:latin typeface="Times New Roman" pitchFamily="-84" charset="0"/>
                <a:ea typeface="+mn-ea"/>
                <a:cs typeface="+mn-cs"/>
              </a:rPr>
              <a:t>which we examine in Section 17.2. In an SMP, multiple processors share a single memory or pool of memory by means of a shared bus or other interconnection mechanism; a distinguishing feature is that the memory access time to any region of memory is approximately the same for each processor. A more recent development is the </a:t>
            </a:r>
            <a:r>
              <a:rPr lang="en-US" sz="1200" b="1" kern="1200" dirty="0" smtClean="0">
                <a:solidFill>
                  <a:schemeClr val="tx1"/>
                </a:solidFill>
                <a:latin typeface="Times New Roman" pitchFamily="-84" charset="0"/>
                <a:ea typeface="+mn-ea"/>
                <a:cs typeface="+mn-cs"/>
              </a:rPr>
              <a:t>non-uniform memory access (NUMA) </a:t>
            </a:r>
            <a:r>
              <a:rPr lang="en-US" sz="1200" kern="1200" dirty="0" smtClean="0">
                <a:solidFill>
                  <a:schemeClr val="tx1"/>
                </a:solidFill>
                <a:latin typeface="Times New Roman" pitchFamily="-84" charset="0"/>
                <a:ea typeface="+mn-ea"/>
                <a:cs typeface="+mn-cs"/>
              </a:rPr>
              <a:t>organization, which is described in Section 17.5. As the name suggests, the memory access time to different regions of memory may differ for a NUMA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 collection of independent uniprocessors or SMPs may be interconnected to form a </a:t>
            </a:r>
            <a:r>
              <a:rPr lang="en-US" sz="1200" b="1" kern="1200" dirty="0" smtClean="0">
                <a:solidFill>
                  <a:schemeClr val="tx1"/>
                </a:solidFill>
                <a:latin typeface="Times New Roman" pitchFamily="-84" charset="0"/>
                <a:ea typeface="+mn-ea"/>
                <a:cs typeface="+mn-cs"/>
              </a:rPr>
              <a:t>cluster. </a:t>
            </a:r>
            <a:r>
              <a:rPr lang="en-US" sz="1200" kern="1200" dirty="0" smtClean="0">
                <a:solidFill>
                  <a:schemeClr val="tx1"/>
                </a:solidFill>
                <a:latin typeface="Times New Roman" pitchFamily="-84" charset="0"/>
                <a:ea typeface="+mn-ea"/>
                <a:cs typeface="+mn-cs"/>
              </a:rPr>
              <a:t>Communication among the computers is either via fixed paths or via some network facility. </a:t>
            </a:r>
            <a:endParaRPr lang="en-US" dirty="0" smtClean="0"/>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The main advantage of a CC-NUMA system is that it can deliver effective performance at higher levels of parallelism than SMP, without requiring major software changes. With multiple NUMA nodes, the bus traffic on any individual node is limited to a demand that the bus can handle. However, if many of the memory accesses are to remote nodes, performance begins to break down. There is reason to believe that this performance breakdown can be avoided. First, the use of L1 and L2 caches is designed to minimize all memory accesses, including remote ones. If much of the software has good temporal locality, then remote memory accesses should not be excessive. Second, if the software has good spatial locality, and if virtual memory is in use, then the data needed for an application will reside on a limited number of frequently used pages that can be initially loaded into the memory local to the running application. The Sequent designers report that such spatial locality does appear in representative applications [LOVE96]. Finally, the virtual memory scheme can be enhanced by including in the operating system a page migration mechanism that will move a virtual memory page to a node that is frequently using it; the Silicon Graphics designers report success with this approach [WHIT97].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Even if the performance breakdown due to remote access is addressed, there are two other disadvantages for the CC-NUMA approach [PFIS98]. First, a CC-NUMA does not transparently look like an SMP; software changes will be required to move an operating system and applications from an SMP to a CC-NUMA system. These include page allocation, already mentioned, process allocation, and load balancing by the operating system. A second concern is that of availability. This is a rather complex issue and depends on the exact implementation of the CC-NUMA system; the interested reader is referred to [PFIS98].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84" charset="0"/>
                <a:ea typeface="+mn-ea"/>
                <a:cs typeface="+mn-cs"/>
              </a:rPr>
              <a:t>Although the performance of mainframe general-purpose computers continues to improve relentlessly, there continue to be applications that are beyond the reach of the contemporary mainframe. There is a need for computers to solve mathematical problems of physical processes, such as occur in disciplines including aerodynamics, seismology, meteorology, and atomic, nuclear, and plasma physics.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Typically, these problems are characterized by the need for high precision and a program that repetitively performs floating-point arithmetic operations on large arrays of numbers. Most of these problems fall into the category known as </a:t>
            </a:r>
            <a:r>
              <a:rPr lang="en-US" sz="1200" i="1" kern="1200" dirty="0" smtClean="0">
                <a:solidFill>
                  <a:schemeClr val="tx1"/>
                </a:solidFill>
                <a:latin typeface="Times New Roman" pitchFamily="-84" charset="0"/>
                <a:ea typeface="+mn-ea"/>
                <a:cs typeface="+mn-cs"/>
              </a:rPr>
              <a:t>continuous-field simulation. </a:t>
            </a:r>
            <a:r>
              <a:rPr lang="en-US" sz="1200" kern="1200" dirty="0" smtClean="0">
                <a:solidFill>
                  <a:schemeClr val="tx1"/>
                </a:solidFill>
                <a:latin typeface="Times New Roman" pitchFamily="-84" charset="0"/>
                <a:ea typeface="+mn-ea"/>
                <a:cs typeface="+mn-cs"/>
              </a:rPr>
              <a:t>In essence, a physical situation can be described by a surface or region in three dimensions (e.g., the flow of air adjacent to the surface of a rocket). This surface is approximated by a grid of points. A set of differential equations defines the physical behavior of the surface at each point. The equations are represented as an array of values and coefficients, and the solution involves repeated arithmetic operations on the arrays of data.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Supercomputers were developed to handle these types of problems. These machines are typically capable of billions of floating-point operations per second. In contrast to mainframes, which are designed for multiprogramming and intensive I/O, the supercomputer is optimized for the type of numerical calculation just described.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supercomputer has limited use and, because of its price tag, a limited market. Comparatively few of these machines are operational, mostly at research centers and some government agencies with scientific or engineering functions. As with other areas of computer technology, there is a constant demand to increase the performance of the supercomputer. Thus, the technology and performance of the supercomputer continues to evolve.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There is another type of system that has been designed to address the need for vector computation, referred to as the </a:t>
            </a:r>
            <a:r>
              <a:rPr lang="en-US" sz="1200" i="1" kern="1200" dirty="0" smtClean="0">
                <a:solidFill>
                  <a:schemeClr val="tx1"/>
                </a:solidFill>
                <a:latin typeface="Times New Roman" pitchFamily="-84" charset="0"/>
                <a:ea typeface="+mn-ea"/>
                <a:cs typeface="+mn-cs"/>
              </a:rPr>
              <a:t>array processor. </a:t>
            </a:r>
            <a:r>
              <a:rPr lang="en-US" sz="1200" kern="1200" dirty="0" smtClean="0">
                <a:solidFill>
                  <a:schemeClr val="tx1"/>
                </a:solidFill>
                <a:latin typeface="Times New Roman" pitchFamily="-84" charset="0"/>
                <a:ea typeface="+mn-ea"/>
                <a:cs typeface="+mn-cs"/>
              </a:rPr>
              <a:t>Although a supercomputer is optimized for vector computation, it is a general-purpose computer, capable of handling scalar processing and general data processing tasks. Array processors do not include scalar processing; they are configured as peripheral devices by both mainframe and minicomputer users to run the vectorized portions of programs.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key to the design of a supercomputer or array processor is to recognize that the main task is to perform arithmetic operations on arrays or vectors of floating-point numbers. In a general-purpose computer, this will require iteration through each element of the array. For example, consider two vectors (one-dimensional arrays) of numbers, </a:t>
            </a:r>
            <a:r>
              <a:rPr lang="en-US" sz="1200" i="1" kern="1200" dirty="0" smtClean="0">
                <a:solidFill>
                  <a:schemeClr val="tx1"/>
                </a:solidFill>
                <a:latin typeface="Times New Roman" pitchFamily="-84" charset="0"/>
                <a:ea typeface="+mn-ea"/>
                <a:cs typeface="+mn-cs"/>
              </a:rPr>
              <a:t>A </a:t>
            </a:r>
            <a:r>
              <a:rPr lang="en-US" sz="1200" kern="1200" dirty="0" smtClean="0">
                <a:solidFill>
                  <a:schemeClr val="tx1"/>
                </a:solidFill>
                <a:latin typeface="Times New Roman" pitchFamily="-84" charset="0"/>
                <a:ea typeface="+mn-ea"/>
                <a:cs typeface="+mn-cs"/>
              </a:rPr>
              <a:t>and </a:t>
            </a:r>
            <a:r>
              <a:rPr lang="en-US" sz="1200" i="1" kern="1200" dirty="0" smtClean="0">
                <a:solidFill>
                  <a:schemeClr val="tx1"/>
                </a:solidFill>
                <a:latin typeface="Times New Roman" pitchFamily="-84" charset="0"/>
                <a:ea typeface="+mn-ea"/>
                <a:cs typeface="+mn-cs"/>
              </a:rPr>
              <a:t>B. </a:t>
            </a:r>
            <a:r>
              <a:rPr lang="en-US" sz="1200" kern="1200" dirty="0" smtClean="0">
                <a:solidFill>
                  <a:schemeClr val="tx1"/>
                </a:solidFill>
                <a:latin typeface="Times New Roman" pitchFamily="-84" charset="0"/>
                <a:ea typeface="+mn-ea"/>
                <a:cs typeface="+mn-cs"/>
              </a:rPr>
              <a:t>We would like to add these and place the result in </a:t>
            </a:r>
            <a:r>
              <a:rPr lang="en-US" sz="1200" i="1" kern="1200" dirty="0" smtClean="0">
                <a:solidFill>
                  <a:schemeClr val="tx1"/>
                </a:solidFill>
                <a:latin typeface="Times New Roman" pitchFamily="-84" charset="0"/>
                <a:ea typeface="+mn-ea"/>
                <a:cs typeface="+mn-cs"/>
              </a:rPr>
              <a:t>C. </a:t>
            </a:r>
            <a:r>
              <a:rPr lang="en-US" sz="1200" kern="1200" dirty="0" smtClean="0">
                <a:solidFill>
                  <a:schemeClr val="tx1"/>
                </a:solidFill>
                <a:latin typeface="Times New Roman" pitchFamily="-84" charset="0"/>
                <a:ea typeface="+mn-ea"/>
                <a:cs typeface="+mn-cs"/>
              </a:rPr>
              <a:t>In the example of Figure 17.13, this requires six separate additions. How could we speed up this computation? The answer is to introduce some form of parallelism.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Figure 17.14a shows a FORTRAN program that can be run on an ordinary scalar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One approach to improving performance can be referred to as </a:t>
            </a:r>
            <a:r>
              <a:rPr lang="en-US" sz="1200" i="1" kern="1200" dirty="0" smtClean="0">
                <a:solidFill>
                  <a:schemeClr val="tx1"/>
                </a:solidFill>
                <a:latin typeface="Times New Roman" pitchFamily="-84" charset="0"/>
                <a:ea typeface="+mn-ea"/>
                <a:cs typeface="+mn-cs"/>
              </a:rPr>
              <a:t>vector processing. </a:t>
            </a:r>
            <a:r>
              <a:rPr lang="en-US" sz="1200" kern="1200" dirty="0" smtClean="0">
                <a:solidFill>
                  <a:schemeClr val="tx1"/>
                </a:solidFill>
                <a:latin typeface="Times New Roman" pitchFamily="-84" charset="0"/>
                <a:ea typeface="+mn-ea"/>
                <a:cs typeface="+mn-cs"/>
              </a:rPr>
              <a:t>This assumes that it is possible to operate on a one-dimensional vector of data. Figure 17.14b is a FORTRAN program with a new form of instruction that allows vector computation to be specified. The notation (J = 1, N) indicates that operations on all indices J in the given interval are to be carried out as a single operation. How this can be achieved is addressed shortly.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program in Figure 17.14b indicates that all the elements of the </a:t>
            </a:r>
            <a:r>
              <a:rPr lang="en-US" sz="1200" i="1" kern="1200" dirty="0" smtClean="0">
                <a:solidFill>
                  <a:schemeClr val="tx1"/>
                </a:solidFill>
                <a:latin typeface="Times New Roman" pitchFamily="-84" charset="0"/>
                <a:ea typeface="+mn-ea"/>
                <a:cs typeface="+mn-cs"/>
              </a:rPr>
              <a:t>ith </a:t>
            </a:r>
            <a:r>
              <a:rPr lang="en-US" sz="1200" kern="1200" dirty="0" smtClean="0">
                <a:solidFill>
                  <a:schemeClr val="tx1"/>
                </a:solidFill>
                <a:latin typeface="Times New Roman" pitchFamily="-84" charset="0"/>
                <a:ea typeface="+mn-ea"/>
                <a:cs typeface="+mn-cs"/>
              </a:rPr>
              <a:t>row are to be computed in parallel. Each element in the row is a summation, and the summations (across K) are done serially rather than in parallel. Even so, only </a:t>
            </a:r>
            <a:r>
              <a:rPr lang="en-US" sz="1200" i="1" kern="1200" dirty="0" smtClean="0">
                <a:solidFill>
                  <a:schemeClr val="tx1"/>
                </a:solidFill>
                <a:latin typeface="Times New Roman" pitchFamily="-84" charset="0"/>
                <a:ea typeface="+mn-ea"/>
                <a:cs typeface="+mn-cs"/>
              </a:rPr>
              <a:t>N</a:t>
            </a:r>
            <a:r>
              <a:rPr lang="en-US" sz="1200" i="1" kern="1200" baseline="30000" dirty="0" smtClean="0">
                <a:solidFill>
                  <a:schemeClr val="tx1"/>
                </a:solidFill>
                <a:latin typeface="Times New Roman" pitchFamily="-84" charset="0"/>
                <a:ea typeface="+mn-ea"/>
                <a:cs typeface="+mn-cs"/>
              </a:rPr>
              <a:t>2</a:t>
            </a:r>
            <a:r>
              <a:rPr lang="en-US" sz="1200" i="1" kern="120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vector multiplications are required for this algorithm as compared with </a:t>
            </a:r>
            <a:r>
              <a:rPr lang="en-US" sz="1200" i="1" kern="1200" dirty="0" smtClean="0">
                <a:solidFill>
                  <a:schemeClr val="tx1"/>
                </a:solidFill>
                <a:latin typeface="Times New Roman" pitchFamily="-84" charset="0"/>
                <a:ea typeface="+mn-ea"/>
                <a:cs typeface="+mn-cs"/>
              </a:rPr>
              <a:t>N</a:t>
            </a:r>
            <a:r>
              <a:rPr lang="en-US" sz="1200" i="1" kern="1200" baseline="30000" dirty="0" smtClean="0">
                <a:solidFill>
                  <a:schemeClr val="tx1"/>
                </a:solidFill>
                <a:latin typeface="Times New Roman" pitchFamily="-84" charset="0"/>
                <a:ea typeface="+mn-ea"/>
                <a:cs typeface="+mn-cs"/>
              </a:rPr>
              <a:t>3</a:t>
            </a:r>
            <a:r>
              <a:rPr lang="en-US" sz="1200" i="1" kern="120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scalar multiplications for the scalar algorithm.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Another approach, </a:t>
            </a:r>
            <a:r>
              <a:rPr lang="en-US" sz="1200" i="1" kern="1200" dirty="0" smtClean="0">
                <a:solidFill>
                  <a:schemeClr val="tx1"/>
                </a:solidFill>
                <a:latin typeface="Times New Roman" pitchFamily="-84" charset="0"/>
                <a:ea typeface="+mn-ea"/>
                <a:cs typeface="+mn-cs"/>
              </a:rPr>
              <a:t>parallel processing, </a:t>
            </a:r>
            <a:r>
              <a:rPr lang="en-US" sz="1200" kern="1200" dirty="0" smtClean="0">
                <a:solidFill>
                  <a:schemeClr val="tx1"/>
                </a:solidFill>
                <a:latin typeface="Times New Roman" pitchFamily="-84" charset="0"/>
                <a:ea typeface="+mn-ea"/>
                <a:cs typeface="+mn-cs"/>
              </a:rPr>
              <a:t>is illustrated in Figure 17.14c. This approach assumes that we have </a:t>
            </a:r>
            <a:r>
              <a:rPr lang="en-US" sz="1200" i="1" kern="1200" dirty="0" smtClean="0">
                <a:solidFill>
                  <a:schemeClr val="tx1"/>
                </a:solidFill>
                <a:latin typeface="Times New Roman" pitchFamily="-84" charset="0"/>
                <a:ea typeface="+mn-ea"/>
                <a:cs typeface="+mn-cs"/>
              </a:rPr>
              <a:t>N </a:t>
            </a:r>
            <a:r>
              <a:rPr lang="en-US" sz="1200" kern="1200" dirty="0" smtClean="0">
                <a:solidFill>
                  <a:schemeClr val="tx1"/>
                </a:solidFill>
                <a:latin typeface="Times New Roman" pitchFamily="-84" charset="0"/>
                <a:ea typeface="+mn-ea"/>
                <a:cs typeface="+mn-cs"/>
              </a:rPr>
              <a:t>independent processors that can function in parallel. To utilize processors effectively, we must somehow parcel out the computation to the various processors. Two primitives are used. The primitive FORK </a:t>
            </a:r>
            <a:r>
              <a:rPr lang="en-US" sz="1200" i="1" kern="1200" dirty="0" smtClean="0">
                <a:solidFill>
                  <a:schemeClr val="tx1"/>
                </a:solidFill>
                <a:latin typeface="Times New Roman" pitchFamily="-84" charset="0"/>
                <a:ea typeface="+mn-ea"/>
                <a:cs typeface="+mn-cs"/>
              </a:rPr>
              <a:t>n </a:t>
            </a:r>
            <a:r>
              <a:rPr lang="en-US" sz="1200" kern="1200" dirty="0" smtClean="0">
                <a:solidFill>
                  <a:schemeClr val="tx1"/>
                </a:solidFill>
                <a:latin typeface="Times New Roman" pitchFamily="-84" charset="0"/>
                <a:ea typeface="+mn-ea"/>
                <a:cs typeface="+mn-cs"/>
              </a:rPr>
              <a:t>causes an independent process to be started at location </a:t>
            </a:r>
            <a:r>
              <a:rPr lang="en-US" sz="1200" i="1" kern="1200" dirty="0" smtClean="0">
                <a:solidFill>
                  <a:schemeClr val="tx1"/>
                </a:solidFill>
                <a:latin typeface="Times New Roman" pitchFamily="-84" charset="0"/>
                <a:ea typeface="+mn-ea"/>
                <a:cs typeface="+mn-cs"/>
              </a:rPr>
              <a:t>n. </a:t>
            </a:r>
            <a:r>
              <a:rPr lang="en-US" sz="1200" kern="1200" dirty="0" smtClean="0">
                <a:solidFill>
                  <a:schemeClr val="tx1"/>
                </a:solidFill>
                <a:latin typeface="Times New Roman" pitchFamily="-84" charset="0"/>
                <a:ea typeface="+mn-ea"/>
                <a:cs typeface="+mn-cs"/>
              </a:rPr>
              <a:t>In the meantime, the original process continues execution at the instruction immediately following the FORK. Every execution of a FORK spawns a new process. The JOIN instruction is essentially the inverse of the FORK. The statement JOIN N causes </a:t>
            </a:r>
            <a:r>
              <a:rPr lang="en-US" sz="1200" i="1" kern="1200" dirty="0" smtClean="0">
                <a:solidFill>
                  <a:schemeClr val="tx1"/>
                </a:solidFill>
                <a:latin typeface="Times New Roman" pitchFamily="-84" charset="0"/>
                <a:ea typeface="+mn-ea"/>
                <a:cs typeface="+mn-cs"/>
              </a:rPr>
              <a:t>N </a:t>
            </a:r>
            <a:r>
              <a:rPr lang="en-US" sz="1200" kern="1200" dirty="0" smtClean="0">
                <a:solidFill>
                  <a:schemeClr val="tx1"/>
                </a:solidFill>
                <a:latin typeface="Times New Roman" pitchFamily="-84" charset="0"/>
                <a:ea typeface="+mn-ea"/>
                <a:cs typeface="+mn-cs"/>
              </a:rPr>
              <a:t>independent processes to be merged into one that continues execution at the instruction following the JOIN. The operating system must coordinate this merger, and so the execution does not continue until all </a:t>
            </a:r>
            <a:r>
              <a:rPr lang="en-US" sz="1200" i="1" kern="1200" dirty="0" smtClean="0">
                <a:solidFill>
                  <a:schemeClr val="tx1"/>
                </a:solidFill>
                <a:latin typeface="Times New Roman" pitchFamily="-84" charset="0"/>
                <a:ea typeface="+mn-ea"/>
                <a:cs typeface="+mn-cs"/>
              </a:rPr>
              <a:t>N </a:t>
            </a:r>
            <a:r>
              <a:rPr lang="en-US" sz="1200" kern="1200" dirty="0" smtClean="0">
                <a:solidFill>
                  <a:schemeClr val="tx1"/>
                </a:solidFill>
                <a:latin typeface="Times New Roman" pitchFamily="-84" charset="0"/>
                <a:ea typeface="+mn-ea"/>
                <a:cs typeface="+mn-cs"/>
              </a:rPr>
              <a:t>processes have reached the JOIN instruction.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program in Figure 17.15c is written to mimic the behavior of the vector- processing program. In the parallel processing program, each column of </a:t>
            </a:r>
            <a:r>
              <a:rPr lang="en-US" sz="1200" i="1" kern="1200" dirty="0" smtClean="0">
                <a:solidFill>
                  <a:schemeClr val="tx1"/>
                </a:solidFill>
                <a:latin typeface="Times New Roman" pitchFamily="-84" charset="0"/>
                <a:ea typeface="+mn-ea"/>
                <a:cs typeface="+mn-cs"/>
              </a:rPr>
              <a:t>C </a:t>
            </a:r>
            <a:r>
              <a:rPr lang="en-US" sz="1200" kern="1200" dirty="0" smtClean="0">
                <a:solidFill>
                  <a:schemeClr val="tx1"/>
                </a:solidFill>
                <a:latin typeface="Times New Roman" pitchFamily="-84" charset="0"/>
                <a:ea typeface="+mn-ea"/>
                <a:cs typeface="+mn-cs"/>
              </a:rPr>
              <a:t>is computed by a separate process. Thus, the elements in a given row of </a:t>
            </a:r>
            <a:r>
              <a:rPr lang="en-US" sz="1200" i="1" kern="1200" dirty="0" smtClean="0">
                <a:solidFill>
                  <a:schemeClr val="tx1"/>
                </a:solidFill>
                <a:latin typeface="Times New Roman" pitchFamily="-84" charset="0"/>
                <a:ea typeface="+mn-ea"/>
                <a:cs typeface="+mn-cs"/>
              </a:rPr>
              <a:t>C </a:t>
            </a:r>
            <a:r>
              <a:rPr lang="en-US" sz="1200" kern="1200" dirty="0" smtClean="0">
                <a:solidFill>
                  <a:schemeClr val="tx1"/>
                </a:solidFill>
                <a:latin typeface="Times New Roman" pitchFamily="-84" charset="0"/>
                <a:ea typeface="+mn-ea"/>
                <a:cs typeface="+mn-cs"/>
              </a:rPr>
              <a:t>are computed in parallel. </a:t>
            </a:r>
            <a:endParaRPr lang="en-US" dirty="0" smtClean="0"/>
          </a:p>
          <a:p>
            <a:endParaRPr lang="en-US" sz="1200" kern="1200" dirty="0" smtClean="0">
              <a:solidFill>
                <a:schemeClr val="tx1"/>
              </a:solidFill>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B10C813-7C32-934C-A3A3-B1F00F8B1FA5}"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The preceding discussion describes approaches to vector computation in logical or architectural terms. Let us turn now to a consideration of types of processor organization that can be used to implement these approaches. A wide variety of organizations have been and are being pursued. Three main categories stand out: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Pipelined ALU</a:t>
            </a:r>
            <a:br>
              <a:rPr lang="en-US" sz="1200" kern="1200" dirty="0" smtClean="0">
                <a:solidFill>
                  <a:schemeClr val="tx1"/>
                </a:solidFill>
                <a:latin typeface="Times New Roman" pitchFamily="-84" charset="0"/>
                <a:ea typeface="+mn-ea"/>
                <a:cs typeface="+mn-cs"/>
              </a:rPr>
            </a:br>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Parallel ALUs</a:t>
            </a:r>
            <a:br>
              <a:rPr lang="en-US" sz="1200" kern="1200" dirty="0" smtClean="0">
                <a:solidFill>
                  <a:schemeClr val="tx1"/>
                </a:solidFill>
                <a:latin typeface="Times New Roman" pitchFamily="-84" charset="0"/>
                <a:ea typeface="+mn-ea"/>
                <a:cs typeface="+mn-cs"/>
              </a:rPr>
            </a:br>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Parallel processors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17.15 illustrates the first two of these approaches.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84" charset="0"/>
                <a:ea typeface="+mn-ea"/>
                <a:cs typeface="+mn-cs"/>
              </a:rPr>
              <a:t>Because floating-point operations are rather complex, there is opportunity for decomposing a floating-point operation into stages, so that different stages can operate on different sets of data concurrently. This is illustrated in Figure 17.16a. Floating-point addition is broken up into four stages (see Figure 10.22): compare, shift, add, and normalize. A vector of numbers is presented sequentially to the first stage. As the processing proceeds, four different sets of numbers will be operated on concurrently in the pipeline.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mechanism illustrated in Figure 17.16 could be referred to as </a:t>
            </a:r>
            <a:r>
              <a:rPr lang="en-US" sz="1200" i="1" kern="1200" dirty="0" smtClean="0">
                <a:solidFill>
                  <a:schemeClr val="tx1"/>
                </a:solidFill>
                <a:latin typeface="Times New Roman" pitchFamily="-84" charset="0"/>
                <a:ea typeface="+mn-ea"/>
                <a:cs typeface="+mn-cs"/>
              </a:rPr>
              <a:t>pipelining within an operation. That is</a:t>
            </a:r>
            <a:r>
              <a:rPr lang="en-US" sz="1200" i="1" kern="1200" baseline="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we have a single arithmetic operation (e.g.,C </a:t>
            </a:r>
            <a:r>
              <a:rPr lang="en-US" sz="1200" kern="120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A </a:t>
            </a:r>
            <a:r>
              <a:rPr lang="en-US" sz="1200" kern="120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B) </a:t>
            </a:r>
            <a:r>
              <a:rPr lang="en-US" sz="1200" kern="1200" dirty="0" smtClean="0">
                <a:solidFill>
                  <a:schemeClr val="tx1"/>
                </a:solidFill>
                <a:latin typeface="Times New Roman" pitchFamily="-84" charset="0"/>
                <a:ea typeface="+mn-ea"/>
                <a:cs typeface="+mn-cs"/>
              </a:rPr>
              <a:t>that is to be applied to vector operands, and pipelining allows multiple vector elements to be processed in parallel. This mechanism can be augmented with </a:t>
            </a:r>
            <a:r>
              <a:rPr lang="en-US" sz="1200" i="1" kern="1200" dirty="0" smtClean="0">
                <a:solidFill>
                  <a:schemeClr val="tx1"/>
                </a:solidFill>
                <a:latin typeface="Times New Roman" pitchFamily="-84" charset="0"/>
                <a:ea typeface="+mn-ea"/>
                <a:cs typeface="+mn-cs"/>
              </a:rPr>
              <a:t>pipelining across operations. </a:t>
            </a:r>
            <a:r>
              <a:rPr lang="en-US" sz="1200" kern="1200" dirty="0" smtClean="0">
                <a:solidFill>
                  <a:schemeClr val="tx1"/>
                </a:solidFill>
                <a:latin typeface="Times New Roman" pitchFamily="-84" charset="0"/>
                <a:ea typeface="+mn-ea"/>
                <a:cs typeface="+mn-cs"/>
              </a:rPr>
              <a:t>In this latter case, there is a sequence of arithmetic vector operations, and instruction pipelining is used to speed up processing. One approach to this, referred to as </a:t>
            </a:r>
            <a:r>
              <a:rPr lang="en-US" sz="1200" b="1" kern="1200" dirty="0" smtClean="0">
                <a:solidFill>
                  <a:schemeClr val="tx1"/>
                </a:solidFill>
                <a:latin typeface="Times New Roman" pitchFamily="-84" charset="0"/>
                <a:ea typeface="+mn-ea"/>
                <a:cs typeface="+mn-cs"/>
              </a:rPr>
              <a:t>chaining, </a:t>
            </a:r>
            <a:r>
              <a:rPr lang="en-US" sz="1200" kern="1200" dirty="0" smtClean="0">
                <a:solidFill>
                  <a:schemeClr val="tx1"/>
                </a:solidFill>
                <a:latin typeface="Times New Roman" pitchFamily="-84" charset="0"/>
                <a:ea typeface="+mn-ea"/>
                <a:cs typeface="+mn-cs"/>
              </a:rPr>
              <a:t>is found on the Cray supercomputers. The basic rule for chaining is this: A vector operation may start as soon as the first element of the operand vector(s) is available and the functional unit (e.g., add, subtract, multiply, divide) is free. Essentially, chaining causes results issuing from one functional unit to be fed immediately into another functional unit and so on. If vector registers are used, intermediate results do not have to be stored into memory and can be used even before the vector operation that created them runs to completion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latin typeface="Times New Roman" pitchFamily="-84" charset="0"/>
                <a:ea typeface="+mn-ea"/>
                <a:cs typeface="+mn-cs"/>
              </a:rPr>
              <a:t>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It should be clear that this organization is suitable for vector processing. To see this, consider the instruction pipelining described in Chapter 14. The processor goes through a repetitive cycle of fetching and processing instructions. In the absence of branches, the processor is continuously fetching instructions from sequential locations. Consequently, the pipeline is kept full and a savings in time is achieved. Similarly, a pipelined ALU will save time only if it is fed a stream of data from sequential locations. A single, isolated floating-point operation is not speeded up by a pipeline. The speedup is achieved when a vector of operands is presented to the ALU. The control unit cycles the data through the ALU until the entire vector is processed. </a:t>
            </a:r>
            <a:endParaRPr lang="en-US" dirty="0" smtClean="0"/>
          </a:p>
          <a:p>
            <a:r>
              <a:rPr lang="en-US" sz="1200" kern="1200" dirty="0" smtClean="0">
                <a:solidFill>
                  <a:schemeClr val="tx1"/>
                </a:solidFill>
                <a:latin typeface="Times New Roman" pitchFamily="-84" charset="0"/>
                <a:ea typeface="+mn-ea"/>
                <a:cs typeface="+mn-cs"/>
              </a:rPr>
              <a: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Another way to achieve vector processing is by the use of multiple ALUs in a single processor, under the control of a single control unit. In this case, the control unit routes data to ALUs so that they can function in parallel. It is also possible to use pipelining on each of the parallel ALUs. This is illustrated in Figure 17.16b. The example shows a case in which four ALUs operate in parallel. </a:t>
            </a:r>
            <a:endParaRPr lang="en-US" dirty="0" smtClean="0"/>
          </a:p>
          <a:p>
            <a:endParaRPr lang="en-US" dirty="0" smtClean="0"/>
          </a:p>
          <a:p>
            <a:r>
              <a:rPr lang="en-US" sz="1200" kern="1200" dirty="0" smtClean="0">
                <a:solidFill>
                  <a:schemeClr val="tx1"/>
                </a:solidFill>
                <a:latin typeface="Times New Roman" pitchFamily="-84" charset="0"/>
                <a:ea typeface="+mn-ea"/>
                <a:cs typeface="+mn-cs"/>
              </a:rPr>
              <a:t>As with pipelined organization, a parallel ALU organization is suitable for vector processing. The control unit routes vector elements to ALUs in a round- robin fashion until all elements are processed. This type of organization is more complex than a single-ALU CPI.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Finally, vector processing can be achieved by using multiple parallel processors. In this case, it is necessary to break the task up into multiple processes to be executed in parallel. This organization is effective only if the software and hardware for effective coordination of parallel processors is available.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84" charset="0"/>
                <a:ea typeface="+mn-ea"/>
                <a:cs typeface="+mn-cs"/>
              </a:rPr>
              <a:t>We can expand our taxonomy of Section 17.1 to reflect these new structures, as shown in Figure 17.17. Computer organizations can be distinguished by the presence of one or more control units. Multiple control units imply multiple processors. Following our previous discussion, if the multiple processors can function cooperatively on a given task, they are termed </a:t>
            </a:r>
            <a:r>
              <a:rPr lang="en-US" sz="1200" i="1" kern="1200" dirty="0" smtClean="0">
                <a:solidFill>
                  <a:schemeClr val="tx1"/>
                </a:solidFill>
                <a:latin typeface="Times New Roman" pitchFamily="-84" charset="0"/>
                <a:ea typeface="+mn-ea"/>
                <a:cs typeface="+mn-cs"/>
              </a:rPr>
              <a:t>parallel processors.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reader should be aware of some unfortunate terminology likely to be encountered in the literature. The term </a:t>
            </a:r>
            <a:r>
              <a:rPr lang="en-US" sz="1200" i="1" kern="1200" dirty="0" smtClean="0">
                <a:solidFill>
                  <a:schemeClr val="tx1"/>
                </a:solidFill>
                <a:latin typeface="Times New Roman" pitchFamily="-84" charset="0"/>
                <a:ea typeface="+mn-ea"/>
                <a:cs typeface="+mn-cs"/>
              </a:rPr>
              <a:t>vector processor </a:t>
            </a:r>
            <a:r>
              <a:rPr lang="en-US" sz="1200" kern="1200" dirty="0" smtClean="0">
                <a:solidFill>
                  <a:schemeClr val="tx1"/>
                </a:solidFill>
                <a:latin typeface="Times New Roman" pitchFamily="-84" charset="0"/>
                <a:ea typeface="+mn-ea"/>
                <a:cs typeface="+mn-cs"/>
              </a:rPr>
              <a:t>is often equated with a pipelined ALU organization, although a parallel ALU organization is also designed for vector processing, and, as we have discussed, a parallel processor organization may also be designed for vector processing. </a:t>
            </a:r>
            <a:r>
              <a:rPr lang="en-US" sz="1200" i="1" kern="1200" dirty="0" smtClean="0">
                <a:solidFill>
                  <a:schemeClr val="tx1"/>
                </a:solidFill>
                <a:latin typeface="Times New Roman" pitchFamily="-84" charset="0"/>
                <a:ea typeface="+mn-ea"/>
                <a:cs typeface="+mn-cs"/>
              </a:rPr>
              <a:t>Array processing </a:t>
            </a:r>
            <a:r>
              <a:rPr lang="en-US" sz="1200" kern="1200" dirty="0" smtClean="0">
                <a:solidFill>
                  <a:schemeClr val="tx1"/>
                </a:solidFill>
                <a:latin typeface="Times New Roman" pitchFamily="-84" charset="0"/>
                <a:ea typeface="+mn-ea"/>
                <a:cs typeface="+mn-cs"/>
              </a:rPr>
              <a:t>is sometimes used to refer to a parallel ALU, although, again, any of the three organizations is optimized for the processing of arrays. To make matters worse, </a:t>
            </a:r>
            <a:r>
              <a:rPr lang="en-US" sz="1200" i="1" kern="1200" dirty="0" smtClean="0">
                <a:solidFill>
                  <a:schemeClr val="tx1"/>
                </a:solidFill>
                <a:latin typeface="Times New Roman" pitchFamily="-84" charset="0"/>
                <a:ea typeface="+mn-ea"/>
                <a:cs typeface="+mn-cs"/>
              </a:rPr>
              <a:t>array processor </a:t>
            </a:r>
            <a:r>
              <a:rPr lang="en-US" sz="1200" kern="1200" dirty="0" smtClean="0">
                <a:solidFill>
                  <a:schemeClr val="tx1"/>
                </a:solidFill>
                <a:latin typeface="Times New Roman" pitchFamily="-84" charset="0"/>
                <a:ea typeface="+mn-ea"/>
                <a:cs typeface="+mn-cs"/>
              </a:rPr>
              <a:t>usually refers to an auxiliary processor attached to a general-purpose processor and used to per- form vector computation. An array processor may use either the pipelined or parallel ALU approach.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At present, the pipelined ALU organization dominates the marketplace. Pipelined systems are less complex than the other two approaches. Their control unit and operating system design are well developed to achieve efficient resource allocation and high performance. The remainder of this section is devoted to a more detailed examination of this approach, using a specific example.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84" charset="0"/>
                <a:ea typeface="+mn-ea"/>
                <a:cs typeface="+mn-cs"/>
              </a:rPr>
              <a:t>Figure 17.18 shows the general organization of the vector facility. Although the vector facility is seen to be a physically separate add-on to the processor, its </a:t>
            </a:r>
            <a:r>
              <a:rPr lang="en-US" sz="1200" kern="1200" dirty="0" smtClean="0">
                <a:solidFill>
                  <a:schemeClr val="tx1"/>
                </a:solidFill>
                <a:latin typeface="Times New Roman" pitchFamily="-84" charset="0"/>
                <a:ea typeface="+mn-ea"/>
                <a:cs typeface="+mn-cs"/>
              </a:rPr>
              <a:t>architecture </a:t>
            </a:r>
            <a:r>
              <a:rPr lang="en-US" sz="1200" kern="1200" dirty="0" smtClean="0">
                <a:solidFill>
                  <a:schemeClr val="tx1"/>
                </a:solidFill>
                <a:latin typeface="Times New Roman" pitchFamily="-84" charset="0"/>
                <a:ea typeface="+mn-ea"/>
                <a:cs typeface="+mn-cs"/>
              </a:rPr>
              <a:t>is an extension of the System/370 architecture and is compatible with it. The vector facility is integrated into the System/370 architecture in the following ways: </a:t>
            </a:r>
            <a:endParaRPr lang="en-US" dirty="0" smtClean="0"/>
          </a:p>
          <a:p>
            <a:pPr lvl="1"/>
            <a:endParaRPr lang="en-US" sz="1200" kern="1200" dirty="0" smtClean="0">
              <a:solidFill>
                <a:schemeClr val="tx1"/>
              </a:solidFill>
              <a:latin typeface="Times New Roman" pitchFamily="-84" charset="0"/>
              <a:ea typeface="ＭＳ Ｐゴシック" pitchFamily="-84" charset="-128"/>
              <a:cs typeface="+mn-cs"/>
            </a:endParaRPr>
          </a:p>
          <a:p>
            <a:pPr lvl="1"/>
            <a:r>
              <a:rPr lang="en-US" sz="1200" kern="1200" dirty="0" smtClean="0">
                <a:solidFill>
                  <a:schemeClr val="tx1"/>
                </a:solidFill>
                <a:latin typeface="Times New Roman" pitchFamily="-84" charset="0"/>
                <a:ea typeface="ＭＳ Ｐゴシック" pitchFamily="-84" charset="-128"/>
                <a:cs typeface="+mn-cs"/>
              </a:rPr>
              <a:t>* Existing System/370 instructions are used for all scalar operations. </a:t>
            </a:r>
          </a:p>
          <a:p>
            <a:pPr lvl="1"/>
            <a:endParaRPr lang="en-US" sz="1200" kern="1200" dirty="0" smtClean="0">
              <a:solidFill>
                <a:schemeClr val="tx1"/>
              </a:solidFill>
              <a:latin typeface="Times New Roman" pitchFamily="-84" charset="0"/>
              <a:ea typeface="ＭＳ Ｐゴシック" pitchFamily="-84" charset="-128"/>
              <a:cs typeface="+mn-cs"/>
            </a:endParaRPr>
          </a:p>
          <a:p>
            <a:pPr lvl="1"/>
            <a:r>
              <a:rPr lang="en-US" sz="1200" kern="1200" dirty="0" smtClean="0">
                <a:solidFill>
                  <a:schemeClr val="tx1"/>
                </a:solidFill>
                <a:latin typeface="Times New Roman" pitchFamily="-84" charset="0"/>
                <a:ea typeface="ＭＳ Ｐゴシック" pitchFamily="-84" charset="-128"/>
                <a:cs typeface="+mn-cs"/>
              </a:rPr>
              <a:t>*Arithmetic operations on individual vector elements produce exactly the same result as do corresponding System/370 scalar instructions. For example, one design decision concerned the definition of the result in a floating-point DIVIDE operation. Should the result be exact, as it is for scalar floating-point division, or should an approximation be allowed that would permit higher- speed implementation but could sometimes introduce an error in one or more low-order bit positions? The decision was made to uphold complete compatibility with the System/370 architecture at the expense of a minor performance degradation. </a:t>
            </a:r>
          </a:p>
          <a:p>
            <a:pPr lvl="1"/>
            <a:endParaRPr lang="en-US" sz="1200" kern="1200" dirty="0" smtClean="0">
              <a:solidFill>
                <a:schemeClr val="tx1"/>
              </a:solidFill>
              <a:latin typeface="Times New Roman" pitchFamily="-84" charset="0"/>
              <a:ea typeface="ＭＳ Ｐゴシック" pitchFamily="-84" charset="-128"/>
              <a:cs typeface="+mn-cs"/>
            </a:endParaRPr>
          </a:p>
          <a:p>
            <a:pPr lvl="1"/>
            <a:r>
              <a:rPr lang="en-US" sz="1200" kern="1200" dirty="0" smtClean="0">
                <a:solidFill>
                  <a:schemeClr val="tx1"/>
                </a:solidFill>
                <a:latin typeface="Times New Roman" pitchFamily="-84" charset="0"/>
                <a:ea typeface="ＭＳ Ｐゴシック" pitchFamily="-84" charset="-128"/>
                <a:cs typeface="+mn-cs"/>
              </a:rPr>
              <a:t>*Vector instructions are interruptible</a:t>
            </a:r>
            <a:r>
              <a:rPr lang="en-US" sz="1200" kern="1200" baseline="0" dirty="0" smtClean="0">
                <a:solidFill>
                  <a:schemeClr val="tx1"/>
                </a:solidFill>
                <a:latin typeface="Times New Roman" pitchFamily="-84" charset="0"/>
                <a:ea typeface="ＭＳ Ｐゴシック" pitchFamily="-84" charset="-128"/>
                <a:cs typeface="+mn-cs"/>
              </a:rPr>
              <a:t> </a:t>
            </a:r>
            <a:r>
              <a:rPr lang="en-US" sz="1200" kern="1200" dirty="0" smtClean="0">
                <a:solidFill>
                  <a:schemeClr val="tx1"/>
                </a:solidFill>
                <a:latin typeface="Times New Roman" pitchFamily="-84" charset="0"/>
                <a:ea typeface="ＭＳ Ｐゴシック" pitchFamily="-84" charset="-128"/>
                <a:cs typeface="+mn-cs"/>
              </a:rPr>
              <a:t>and their execution can be resumed from the point of interruption after appropriate action has been taken, in a manner compatible with the System/370 program-interruption scheme.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*Arithmetic exceptions are the same as, or extensions of, exceptions for the scalar arithmetic instructions of the System/370, and similar fix-up routines can be used. To accommodate this, a vector interruption index is employed that indicates the location in a vector register that is affected by an exception (e.g., overflow). Thus, when execution of the vector instruction resumes, the proper place in a vector register is accessed.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*Vector data reside in virtual storage</a:t>
            </a:r>
            <a:r>
              <a:rPr lang="en-US" sz="1200" kern="1200" baseline="0" dirty="0" smtClean="0">
                <a:solidFill>
                  <a:schemeClr val="tx1"/>
                </a:solidFill>
                <a:latin typeface="Times New Roman" pitchFamily="-84" charset="0"/>
                <a:ea typeface="+mn-ea"/>
                <a:cs typeface="+mn-cs"/>
              </a:rPr>
              <a:t> </a:t>
            </a:r>
            <a:r>
              <a:rPr lang="en-US" sz="1200" kern="1200" dirty="0" smtClean="0">
                <a:solidFill>
                  <a:schemeClr val="tx1"/>
                </a:solidFill>
                <a:latin typeface="Times New Roman" pitchFamily="-84" charset="0"/>
                <a:ea typeface="+mn-ea"/>
                <a:cs typeface="+mn-cs"/>
              </a:rPr>
              <a:t>with page faults being handled in a standard manner. </a:t>
            </a:r>
          </a:p>
          <a:p>
            <a:r>
              <a:rPr lang="en-US" sz="1200" kern="1200" dirty="0" smtClean="0">
                <a:solidFill>
                  <a:schemeClr val="tx1"/>
                </a:solidFill>
                <a:latin typeface="Times New Roman" pitchFamily="-84" charset="0"/>
                <a:ea typeface="+mn-ea"/>
                <a:cs typeface="+mn-cs"/>
              </a:rPr>
              <a:t>This level of integration provides a number of benefits. Existing operating systems can support the vector facility with minor extensions. Existing application programs, language compilers, and other software can be run unchanged. Software that could take advantage of the vector facility can be modified as desired. </a:t>
            </a:r>
          </a:p>
          <a:p>
            <a:pPr lvl="1"/>
            <a:endParaRPr lang="en-US" sz="1200" kern="1200" dirty="0" smtClean="0">
              <a:solidFill>
                <a:schemeClr val="tx1"/>
              </a:solidFill>
              <a:latin typeface="Times New Roman" pitchFamily="-84" charset="0"/>
              <a:ea typeface="ＭＳ Ｐゴシック" pitchFamily="-84" charset="-128"/>
              <a:cs typeface="+mn-cs"/>
            </a:endParaRP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 key issue in the design of a vector facility is whether operands are located in registers or memory. The IBM organization is referred to as </a:t>
            </a:r>
            <a:r>
              <a:rPr lang="en-US" sz="1200" i="1" kern="1200" dirty="0" smtClean="0">
                <a:solidFill>
                  <a:schemeClr val="tx1"/>
                </a:solidFill>
                <a:latin typeface="Times New Roman" pitchFamily="-84" charset="0"/>
                <a:ea typeface="+mn-ea"/>
                <a:cs typeface="+mn-cs"/>
              </a:rPr>
              <a:t>register to register, </a:t>
            </a:r>
            <a:r>
              <a:rPr lang="en-US" sz="1200" kern="1200" dirty="0" smtClean="0">
                <a:solidFill>
                  <a:schemeClr val="tx1"/>
                </a:solidFill>
                <a:latin typeface="Times New Roman" pitchFamily="-84" charset="0"/>
                <a:ea typeface="+mn-ea"/>
                <a:cs typeface="+mn-cs"/>
              </a:rPr>
              <a:t>because the vector operands, both input and output, can be staged in vector registers. This approach is also used on the Cray supercomputer. An alternative approach, used on Control Data machines, is to obtain operands directly from memory. The main disadvantage of the use of vector registers is that the programmer or compiler must take them into account for good performance. For example, suppose that the length of the vector registers is </a:t>
            </a:r>
            <a:r>
              <a:rPr lang="en-US" sz="1200" i="1" kern="1200" dirty="0" smtClean="0">
                <a:solidFill>
                  <a:schemeClr val="tx1"/>
                </a:solidFill>
                <a:latin typeface="Times New Roman" pitchFamily="-84" charset="0"/>
                <a:ea typeface="+mn-ea"/>
                <a:cs typeface="+mn-cs"/>
              </a:rPr>
              <a:t>K </a:t>
            </a:r>
            <a:r>
              <a:rPr lang="en-US" sz="1200" kern="1200" dirty="0" smtClean="0">
                <a:solidFill>
                  <a:schemeClr val="tx1"/>
                </a:solidFill>
                <a:latin typeface="Times New Roman" pitchFamily="-84" charset="0"/>
                <a:ea typeface="+mn-ea"/>
                <a:cs typeface="+mn-cs"/>
              </a:rPr>
              <a:t>and the length of the vectors to be processed is </a:t>
            </a:r>
            <a:r>
              <a:rPr lang="en-US" sz="1200" i="1" kern="1200" dirty="0" smtClean="0">
                <a:solidFill>
                  <a:schemeClr val="tx1"/>
                </a:solidFill>
                <a:latin typeface="Times New Roman" pitchFamily="-84" charset="0"/>
                <a:ea typeface="+mn-ea"/>
                <a:cs typeface="+mn-cs"/>
              </a:rPr>
              <a:t>N </a:t>
            </a:r>
            <a:r>
              <a:rPr lang="en-US" sz="1200" i="0" kern="1200" dirty="0" smtClean="0">
                <a:solidFill>
                  <a:schemeClr val="tx1"/>
                </a:solidFill>
                <a:latin typeface="Times New Roman" pitchFamily="-84" charset="0"/>
                <a:ea typeface="+mn-ea"/>
                <a:cs typeface="+mn-cs"/>
              </a:rPr>
              <a:t>&gt;</a:t>
            </a:r>
            <a:r>
              <a:rPr lang="en-US" sz="1200" kern="120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K. </a:t>
            </a:r>
            <a:r>
              <a:rPr lang="en-US" sz="1200" kern="1200" dirty="0" smtClean="0">
                <a:solidFill>
                  <a:schemeClr val="tx1"/>
                </a:solidFill>
                <a:latin typeface="Times New Roman" pitchFamily="-84" charset="0"/>
                <a:ea typeface="+mn-ea"/>
                <a:cs typeface="+mn-cs"/>
              </a:rPr>
              <a:t>In this case, a vector loop must be performed, in which the operation is performed on </a:t>
            </a:r>
            <a:r>
              <a:rPr lang="en-US" sz="1200" i="1" kern="1200" dirty="0" smtClean="0">
                <a:solidFill>
                  <a:schemeClr val="tx1"/>
                </a:solidFill>
                <a:latin typeface="Times New Roman" pitchFamily="-84" charset="0"/>
                <a:ea typeface="+mn-ea"/>
                <a:cs typeface="+mn-cs"/>
              </a:rPr>
              <a:t>K </a:t>
            </a:r>
            <a:r>
              <a:rPr lang="en-US" sz="1200" kern="1200" dirty="0" smtClean="0">
                <a:solidFill>
                  <a:schemeClr val="tx1"/>
                </a:solidFill>
                <a:latin typeface="Times New Roman" pitchFamily="-84" charset="0"/>
                <a:ea typeface="+mn-ea"/>
                <a:cs typeface="+mn-cs"/>
              </a:rPr>
              <a:t>elements at a time and the loop is repeated </a:t>
            </a:r>
            <a:r>
              <a:rPr lang="en-US" sz="1200" i="1" kern="1200" dirty="0" smtClean="0">
                <a:solidFill>
                  <a:schemeClr val="tx1"/>
                </a:solidFill>
                <a:latin typeface="Times New Roman" pitchFamily="-84" charset="0"/>
                <a:ea typeface="+mn-ea"/>
                <a:cs typeface="+mn-cs"/>
              </a:rPr>
              <a:t>N/K </a:t>
            </a:r>
            <a:r>
              <a:rPr lang="en-US" sz="1200" kern="1200" dirty="0" smtClean="0">
                <a:solidFill>
                  <a:schemeClr val="tx1"/>
                </a:solidFill>
                <a:latin typeface="Times New Roman" pitchFamily="-84" charset="0"/>
                <a:ea typeface="+mn-ea"/>
                <a:cs typeface="+mn-cs"/>
              </a:rPr>
              <a:t>times. The main advantage of the vector register approach is that the operation is decoupled from slower main memory and instead takes place primarily with registers.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speedup that can be achieved using registers is demonstrated in Figure 17.19. The FORTRAN routine multiplies vector A by vector B to produce vector C, where each vector has a real part (AR, BR, CR) and an imaginary part (AI, BI, CI). The 3090 can perform one main-storage access per processor, or clock, cycle (either read or write); has registers that can sustain two accesses for reading and one for writing per cycle; and produces one result per cycle in its arithmetic unit. Let us assume the use of instructions that can specify two source operands and a result. Part (a) of the figure shows that, with memory-to-memory instructions, each iteration of the computation requires a total of 18 cycles. With a pure register-to-register architecture (part (b)), this time is reduced to 12 cycles. Of course, with register- to-register operation, the vector quantities must be loaded into the vector registers prior to computation and stored in memory afterward. For large vectors, this fixed penalty is relatively small. Figure 17.19c shows that the ability to specify both storage and register operands in one instruction further reduces the time to 10 cycles per iteration. This latter type of instruction is included in the vector architecture.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17.20 illustrates the registers that are part of the IBM 3090 vector facility. There are sixteen 32-bit vector registers. The vector registers can also be </a:t>
            </a:r>
            <a:r>
              <a:rPr lang="en-US" sz="1200" kern="1200" dirty="0" smtClean="0">
                <a:solidFill>
                  <a:schemeClr val="tx1"/>
                </a:solidFill>
                <a:latin typeface="Times New Roman" pitchFamily="-84" charset="0"/>
                <a:ea typeface="+mn-ea"/>
                <a:cs typeface="+mn-cs"/>
              </a:rPr>
              <a:t>coupled </a:t>
            </a:r>
            <a:r>
              <a:rPr lang="en-US" sz="1200" kern="1200" dirty="0" smtClean="0">
                <a:solidFill>
                  <a:schemeClr val="tx1"/>
                </a:solidFill>
                <a:latin typeface="Times New Roman" pitchFamily="-84" charset="0"/>
                <a:ea typeface="+mn-ea"/>
                <a:cs typeface="+mn-cs"/>
              </a:rPr>
              <a:t>to form eight 64-bit vector registers. Any register element can hold an integer or floating-point value. Thus, the vector registers may be used for 32-bit and 64-bit integer values, and 32-bit and 64-bit floating-point values. </a:t>
            </a:r>
            <a:endParaRPr lang="en-US" dirty="0" smtClean="0"/>
          </a:p>
          <a:p>
            <a:endParaRPr lang="en-US" dirty="0" smtClean="0"/>
          </a:p>
          <a:p>
            <a:r>
              <a:rPr lang="en-US" sz="1200" kern="1200" dirty="0" smtClean="0">
                <a:solidFill>
                  <a:schemeClr val="tx1"/>
                </a:solidFill>
                <a:latin typeface="Times New Roman" pitchFamily="-84" charset="0"/>
                <a:ea typeface="+mn-ea"/>
                <a:cs typeface="+mn-cs"/>
              </a:rPr>
              <a:t>The architecture specifies that each register contains from 8 to 512 scalar elements. The choice of actual length involves a design trade-off. The time to do a vector operation consists essentially of the overhead for pipeline startup and register filling plus one cycle per vector element. Thus, the use of a large number of register elements reduces the relative startup time for a computation. However, this efficiency must be balanced against the added time required for saving and restoring vector registers on a process switch and the practical cost and space limits. These considerations led to the use of 128 elements per register in later 3090 implementations.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Three additional registers are needed by the vector facility. The vector-mask register contains mask bits that may be used to select which elements in the vector registers are to be processed for a particular operation. The vector-status register contains control fields, such as the vector count, that determine how many elements in the vector registers are to be processed. The vector-activity count keeps track of the time spent executing vector instructions.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5BF81-6616-1745-A8E7-F4919386A4DE}" type="slidenum">
              <a:rPr lang="en-US"/>
              <a:pPr/>
              <a:t>5</a:t>
            </a:fld>
            <a:endParaRPr lang="en-US" dirty="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Figure 17.2 illustrates the general organization of the taxonomy of Figure 17.1. Figure 17.2a shows the structure of an SISD. There is some sort of control unit (CU) that provides an instruction stream (IS) to a processing unit (PU). The processing unit operates on a single data stream (DS) from a memory unit (MU). With an </a:t>
            </a:r>
          </a:p>
          <a:p>
            <a:r>
              <a:rPr lang="en-US" sz="1200" kern="1200" dirty="0" smtClean="0">
                <a:solidFill>
                  <a:schemeClr val="tx1"/>
                </a:solidFill>
                <a:latin typeface="Times New Roman" pitchFamily="-84" charset="0"/>
                <a:ea typeface="+mn-ea"/>
                <a:cs typeface="+mn-cs"/>
              </a:rPr>
              <a:t>SIMD, there is still a single control unit, now feeding a single instruction stream to multiple PUs. Each PU may have its own dedicated memory (illustrated in Figure 17.2b), or there may be a shared memory. Finally, with the MIMD, there are multiple control units, each feeding a separate instruction stream to its own PU. The MIMD may be a shared-memory multiprocessor (Figure 17.2c) or a distributed- memory multicomputer (Figure 17.2d).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design issues relating to SMPs, clusters, and NUMAs are complex, involving issues relating to physical organization, interconnection structures, inter-processor communication, operating system design, and application software techniques. Our concern here is primarily with organization, although we touch briefly on operating system design issues. </a:t>
            </a:r>
            <a:endParaRPr lang="en-US" dirty="0" smtClean="0"/>
          </a:p>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Table 17.3 summarizes the arithmetic and logical operations that are defined for the vector architecture. In addition, there are memory-to-register </a:t>
            </a:r>
            <a:endParaRPr lang="en-US" dirty="0" smtClean="0"/>
          </a:p>
          <a:p>
            <a:r>
              <a:rPr lang="en-US" sz="1200" kern="1200" dirty="0" smtClean="0">
                <a:solidFill>
                  <a:schemeClr val="tx1"/>
                </a:solidFill>
                <a:latin typeface="Times New Roman" pitchFamily="-84" charset="0"/>
                <a:ea typeface="+mn-ea"/>
                <a:cs typeface="+mn-cs"/>
              </a:rPr>
              <a:t>load and register-to-memory store instructions. Note that many of the instructions use a three-operand format. Also, many instructions have a number of variants, depending on the location of the operands. A source operand may be a vector register (V), storage (S), or a scalar register (Q). The target is always a vector register, except for comparison, the result of which goes into the vector-mask register. With all these variants, the total number of opcodes (distinct instructions) is 171. This rather large number, however, is not as expensive to implement as might be imagined. Once the machine provides the arithmetic units and the data paths to feed operands from storage, scalar registers, and vector registers to the vector pipelines, the major hardware cost has been incurred. The architecture can, with little difference in cost, provide a rich set of variants on the use of those registers and pipelines.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Most of the instructions in Table 17.3 are self-explanatory. The two summation instructions warrant further explanation. The accumulate operation adds together the elements of a single vector (ACCUMULATE) or the elements of the product of two vectors (MULTIPLY-AND-ACCUMULATE). These instructions present an interesting design problem. We would like to perform this operation as rapidly as possible, taking full advantage of the ALU pipeline. The difficulty is that the sum of two numbers put into the pipeline is not available until several cycles later. Thus, the third element in the vector cannot be added to the sum of the first two elements until those two elements have gone through the entire pipeline. To overcome this problem, the elements of the vector are added in such a way as to produce four partial sums. In particular, elements 0, 4, 8, 12, . . . , 124 are added in that order to produce partial sum 0; elements 1, 5, 9, 13, . . . , 125 to partial sum 1; elements 2, 6, 10, 14, . . . , 126 to partial sum 2; and elements 3, 7, 11, 15, . . . , 127 to partial sum 4. Each of these partial sums can proceed through the pipeline at top speed, because the delay in the pipeline is roughly four cycles. A separate vector register is used to hold the partial sums. When all elements of the original vector have been processed, the four partial sums are added together to produce the final result. The performance of this second phase is not critical, because only four vector elements are involved.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51</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a:t>
            </a:r>
            <a:r>
              <a:rPr lang="en-GB" baseline="0" dirty="0" smtClean="0"/>
              <a:t> 17</a:t>
            </a:r>
            <a:r>
              <a:rPr lang="en-GB" dirty="0" smtClean="0"/>
              <a:t> summary.</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472DF-D950-3046-B4F9-79464FABBB39}" type="slidenum">
              <a:rPr lang="en-US"/>
              <a:pPr/>
              <a:t>6</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Until fairly recently, virtually all single-user personal computers and most workstations contained a single general-purpose microprocessor. As demands for performance increase and as the cost of microprocessors continues to drop, vendors have introduced systems with an SMP organization. The term </a:t>
            </a:r>
            <a:r>
              <a:rPr lang="en-US" sz="1200" i="1" kern="1200" dirty="0" smtClean="0">
                <a:solidFill>
                  <a:schemeClr val="tx1"/>
                </a:solidFill>
                <a:latin typeface="Times New Roman" pitchFamily="-84" charset="0"/>
                <a:ea typeface="+mn-ea"/>
                <a:cs typeface="+mn-cs"/>
              </a:rPr>
              <a:t>SMP </a:t>
            </a:r>
            <a:r>
              <a:rPr lang="en-US" sz="1200" kern="1200" dirty="0" smtClean="0">
                <a:solidFill>
                  <a:schemeClr val="tx1"/>
                </a:solidFill>
                <a:latin typeface="Times New Roman" pitchFamily="-84" charset="0"/>
                <a:ea typeface="+mn-ea"/>
                <a:cs typeface="+mn-cs"/>
              </a:rPr>
              <a:t>refers to a computer hardware architecture and also to the operating system behavior that reflects that architecture. An SMP can be defined as a standalone computer system with the following characteristics: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1. There are two or more similar processors of comparable capability.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2.</a:t>
            </a:r>
            <a:r>
              <a:rPr lang="en-US" sz="1200" b="1" kern="1200" baseline="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These processors share the same main memory and I/O facilities and are interconnected by a bus or other internal connection scheme, such that memory access time is approximately the same for each processor.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3. All processors share access to I/O devices, either through the same channels or through different channels that provide paths to the same device.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4. All processors can perform the same functions (hence the term </a:t>
            </a:r>
            <a:r>
              <a:rPr lang="en-US" sz="1200" b="1" i="1" kern="1200" dirty="0" smtClean="0">
                <a:solidFill>
                  <a:schemeClr val="tx1"/>
                </a:solidFill>
                <a:latin typeface="Times New Roman" pitchFamily="-84" charset="0"/>
                <a:ea typeface="+mn-ea"/>
                <a:cs typeface="+mn-cs"/>
              </a:rPr>
              <a:t>symmetric). </a:t>
            </a:r>
            <a:endParaRPr lang="en-US" sz="1200" b="1" kern="1200" dirty="0" smtClean="0">
              <a:solidFill>
                <a:schemeClr val="tx1"/>
              </a:solidFill>
              <a:latin typeface="Times New Roman" pitchFamily="-84" charset="0"/>
              <a:ea typeface="+mn-ea"/>
              <a:cs typeface="+mn-cs"/>
            </a:endParaRP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5. The system is controlled by an integrated operating system that provides interaction between processors and their programs at the job, task, file, and data element levels. </a:t>
            </a:r>
          </a:p>
          <a:p>
            <a:endParaRPr lang="en-US" sz="1200" b="1" kern="1200" dirty="0" smtClean="0">
              <a:solidFill>
                <a:schemeClr val="tx1"/>
              </a:solidFill>
              <a:latin typeface="Times New Roman" pitchFamily="-84" charset="0"/>
              <a:ea typeface="+mn-ea"/>
              <a:cs typeface="+mn-cs"/>
            </a:endParaRPr>
          </a:p>
          <a:p>
            <a:r>
              <a:rPr lang="en-US" sz="1200" b="0" kern="1200" dirty="0" smtClean="0">
                <a:solidFill>
                  <a:schemeClr val="tx1"/>
                </a:solidFill>
                <a:latin typeface="Times New Roman" pitchFamily="-84" charset="0"/>
                <a:ea typeface="+mn-ea"/>
                <a:cs typeface="+mn-cs"/>
              </a:rPr>
              <a:t>Points 1 to 4 should be self-explanatory. Point 5 illustrates one of the contrasts </a:t>
            </a:r>
          </a:p>
          <a:p>
            <a:r>
              <a:rPr lang="en-US" sz="1200" kern="1200" dirty="0" smtClean="0">
                <a:solidFill>
                  <a:schemeClr val="tx1"/>
                </a:solidFill>
                <a:latin typeface="Times New Roman" pitchFamily="-84" charset="0"/>
                <a:ea typeface="+mn-ea"/>
                <a:cs typeface="+mn-cs"/>
              </a:rPr>
              <a:t>with a loosely coupled multiprocessing system, such as a cluster. In the latter, the physical unit of interaction is usually a message </a:t>
            </a:r>
          </a:p>
          <a:p>
            <a:r>
              <a:rPr lang="en-US" sz="1200" kern="1200" dirty="0" smtClean="0">
                <a:solidFill>
                  <a:schemeClr val="tx1"/>
                </a:solidFill>
                <a:latin typeface="Times New Roman" pitchFamily="-84" charset="0"/>
                <a:ea typeface="+mn-ea"/>
                <a:cs typeface="+mn-cs"/>
              </a:rPr>
              <a:t>or complete file. In an SMP, individual data elements can constitute the level of interaction, and there can be a high degree of cooperation </a:t>
            </a:r>
          </a:p>
          <a:p>
            <a:r>
              <a:rPr lang="en-US" sz="1200" kern="1200" dirty="0" smtClean="0">
                <a:solidFill>
                  <a:schemeClr val="tx1"/>
                </a:solidFill>
                <a:latin typeface="Times New Roman" pitchFamily="-84" charset="0"/>
                <a:ea typeface="+mn-ea"/>
                <a:cs typeface="+mn-cs"/>
              </a:rPr>
              <a:t>between processes. </a:t>
            </a:r>
            <a:endParaRPr lang="en-US" dirty="0" smtClean="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The operating system of an SMP schedules processes or threads across all of the processors. An SMP organization has a number of potential advantages over a uniprocessor organization, including the following: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Performance: </a:t>
            </a:r>
            <a:r>
              <a:rPr lang="en-US" sz="1200" kern="1200" dirty="0" smtClean="0">
                <a:solidFill>
                  <a:schemeClr val="tx1"/>
                </a:solidFill>
                <a:latin typeface="Times New Roman" pitchFamily="-84" charset="0"/>
                <a:ea typeface="+mn-ea"/>
                <a:cs typeface="+mn-cs"/>
              </a:rPr>
              <a:t>If the work to be done by a computer can be organized so that some portions of the work can be done in parallel, then a system with multiple processors will yield greater performance than one with a single processor of the same type (Figure 17.3).</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Availability: </a:t>
            </a:r>
            <a:r>
              <a:rPr lang="en-US" sz="1200" kern="1200" dirty="0" smtClean="0">
                <a:solidFill>
                  <a:schemeClr val="tx1"/>
                </a:solidFill>
                <a:latin typeface="Times New Roman" pitchFamily="-84" charset="0"/>
                <a:ea typeface="+mn-ea"/>
                <a:cs typeface="+mn-cs"/>
              </a:rPr>
              <a:t>In a symmetric multiprocessor, because all processors can perform the same functions, the failure of a single processor </a:t>
            </a:r>
          </a:p>
          <a:p>
            <a:r>
              <a:rPr lang="en-US" sz="1200" kern="1200" dirty="0" smtClean="0">
                <a:solidFill>
                  <a:schemeClr val="tx1"/>
                </a:solidFill>
                <a:latin typeface="Times New Roman" pitchFamily="-84" charset="0"/>
                <a:ea typeface="+mn-ea"/>
                <a:cs typeface="+mn-cs"/>
              </a:rPr>
              <a:t>does not halt the machine. Instead, the system can continue to function at reduced performance.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Incremental growth: </a:t>
            </a:r>
            <a:r>
              <a:rPr lang="en-US" sz="1200" kern="1200" dirty="0" smtClean="0">
                <a:solidFill>
                  <a:schemeClr val="tx1"/>
                </a:solidFill>
                <a:latin typeface="Times New Roman" pitchFamily="-84" charset="0"/>
                <a:ea typeface="+mn-ea"/>
                <a:cs typeface="+mn-cs"/>
              </a:rPr>
              <a:t>A user can enhance the performance of a system by adding an additional processor.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Scaling</a:t>
            </a:r>
            <a:r>
              <a:rPr lang="en-US" sz="1200" b="0" kern="1200" dirty="0" smtClean="0">
                <a:solidFill>
                  <a:schemeClr val="tx1"/>
                </a:solidFill>
                <a:latin typeface="Times New Roman" pitchFamily="-84" charset="0"/>
                <a:ea typeface="+mn-ea"/>
                <a:cs typeface="+mn-cs"/>
              </a:rPr>
              <a:t>: Vendors can offer a range of products with different price and perform</a:t>
            </a:r>
            <a:r>
              <a:rPr lang="en-US" sz="1200" kern="1200" dirty="0" smtClean="0">
                <a:solidFill>
                  <a:schemeClr val="tx1"/>
                </a:solidFill>
                <a:latin typeface="Times New Roman" pitchFamily="-84" charset="0"/>
                <a:ea typeface="+mn-ea"/>
                <a:cs typeface="+mn-cs"/>
              </a:rPr>
              <a:t>ance characteristics based on the number of processors configured in the system.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It is important to note that these are potential, rather than guaranteed, benefits. The operating system must provide tools and functions to exploit the parallelism in an SMP system.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attractive feature of an SMP is that the existence of multiple processors is transparent to the user. The operating system takes care of scheduling of threads or processes on individual processors and of synchronization among processors. </a:t>
            </a:r>
          </a:p>
          <a:p>
            <a:r>
              <a:rPr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27524-B5C4-1344-B80D-45BEB0D1C957}" type="slidenum">
              <a:rPr lang="en-US"/>
              <a:pPr/>
              <a:t>8</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17.4 depicts in general terms the organization of a multiprocessor system. There are two or more processors. Each processor is self-contained, including a control unit, ALU, registers, and, typically, one or more levels of cache. Each processor has access to a shared main memory and the I/O devices through some form of interconnection mechanism. The processors can communicate with each other through memory (messages and status information left in common data areas). It may also be possible for processors to exchange signals directly. The memory is often organized so that multiple simultaneous accesses to separate blocks of memory are possible. In some configurations, each processor may also have its own private main memory and I/O channels in addition to the shared resources.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The most common organization for personal computers, workstations, and servers is the time-shared bus. The time-shared bus is the simplest mechanism for constructing a multiprocessor system (Figure 17.5). The structure and interfaces are basically the same as for a single-processor system that uses a bus interconnection. The bus consists of control, address, and data lines. To facilitate DMA transfers from I/O subsystems to processors, the following features are provided: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Addressing: </a:t>
            </a:r>
            <a:r>
              <a:rPr lang="en-US" sz="1200" kern="1200" dirty="0" smtClean="0">
                <a:solidFill>
                  <a:schemeClr val="tx1"/>
                </a:solidFill>
                <a:latin typeface="Times New Roman" pitchFamily="-84" charset="0"/>
                <a:ea typeface="+mn-ea"/>
                <a:cs typeface="+mn-cs"/>
              </a:rPr>
              <a:t>It must be possible to distinguish modules on the bus to determine the source and destination of data.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Arbitration: </a:t>
            </a:r>
            <a:r>
              <a:rPr lang="en-US" sz="1200" kern="1200" dirty="0" smtClean="0">
                <a:solidFill>
                  <a:schemeClr val="tx1"/>
                </a:solidFill>
                <a:latin typeface="Times New Roman" pitchFamily="-84" charset="0"/>
                <a:ea typeface="+mn-ea"/>
                <a:cs typeface="+mn-cs"/>
              </a:rPr>
              <a:t>Any I/O module can temporarily function as “master.” A mechanism is provided to arbitrate competing requests for bus control, using some sort of priority scheme.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Time-sharing: </a:t>
            </a:r>
            <a:r>
              <a:rPr lang="en-US" sz="1200" kern="1200" dirty="0" smtClean="0">
                <a:solidFill>
                  <a:schemeClr val="tx1"/>
                </a:solidFill>
                <a:latin typeface="Times New Roman" pitchFamily="-84" charset="0"/>
                <a:ea typeface="+mn-ea"/>
                <a:cs typeface="+mn-cs"/>
              </a:rPr>
              <a:t>When one module is controlling the bus, other modules are locked out and must, if necessary, suspend operation until bus access is achieved.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These uniprocessor features are directly usable in an SMP organization. In this latter case, there are now multiple processors as well as multiple I/O processors all attempting to gain access to one or more memory modules via the bus. </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7/25/12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7/25/12</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7/25/12</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7/25/12</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7/25/12</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7/25/12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7/25/12</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7/25/12</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7/25/12</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7/25/12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7/25/12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7/25/12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7/25/12</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7/25/12</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7/25/12</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7/25/12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7/25/12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7/25/12</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7/25/12</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7/25/12</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wmf"/><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5.wmf"/><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wmf"/></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8.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df"/><Relationship Id="rId4"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1.pdf"/><Relationship Id="rId4"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23.wmf"/><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df"/><Relationship Id="rId4" Type="http://schemas.openxmlformats.org/officeDocument/2006/relationships/image" Target="../media/image25.png"/><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df"/><Relationship Id="rId4" Type="http://schemas.openxmlformats.org/officeDocument/2006/relationships/image" Target="../media/image27.png"/><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df"/><Relationship Id="rId4" Type="http://schemas.openxmlformats.org/officeDocument/2006/relationships/image" Target="../media/image29.png"/><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30.pdf"/><Relationship Id="rId4" Type="http://schemas.openxmlformats.org/officeDocument/2006/relationships/image" Target="../media/image31.png"/><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32.pdf"/><Relationship Id="rId4" Type="http://schemas.openxmlformats.org/officeDocument/2006/relationships/image" Target="../media/image33.png"/><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34.pdf"/><Relationship Id="rId4" Type="http://schemas.openxmlformats.org/officeDocument/2006/relationships/image" Target="../media/image35.png"/><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36.pdf"/><Relationship Id="rId4" Type="http://schemas.openxmlformats.org/officeDocument/2006/relationships/image" Target="../media/image37.png"/><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3.pdf"/><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38.pdf"/><Relationship Id="rId4" Type="http://schemas.openxmlformats.org/officeDocument/2006/relationships/image" Target="../media/image39.png"/><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df"/><Relationship Id="rId4" Type="http://schemas.openxmlformats.org/officeDocument/2006/relationships/image" Target="../media/image41.png"/><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42.pdf"/><Relationship Id="rId4" Type="http://schemas.openxmlformats.org/officeDocument/2006/relationships/image" Target="../media/image43.png"/><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44.pdf"/><Relationship Id="rId4" Type="http://schemas.openxmlformats.org/officeDocument/2006/relationships/image" Target="../media/image45.png"/><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46.pdf"/><Relationship Id="rId4" Type="http://schemas.openxmlformats.org/officeDocument/2006/relationships/image" Target="../media/image47.png"/><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48.pdf"/><Relationship Id="rId4" Type="http://schemas.openxmlformats.org/officeDocument/2006/relationships/image" Target="../media/image49.png"/><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50.pdf"/><Relationship Id="rId4" Type="http://schemas.openxmlformats.org/officeDocument/2006/relationships/image" Target="../media/image51.png"/><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52.pdf"/><Relationship Id="rId4" Type="http://schemas.openxmlformats.org/officeDocument/2006/relationships/image" Target="../media/image53.png"/><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5.pdf"/><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54.pdf"/><Relationship Id="rId4" Type="http://schemas.openxmlformats.org/officeDocument/2006/relationships/image" Target="../media/image55.png"/><Relationship Id="rId5" Type="http://schemas.openxmlformats.org/officeDocument/2006/relationships/image" Target="../media/image56.pdf"/><Relationship Id="rId6" Type="http://schemas.openxmlformats.org/officeDocument/2006/relationships/image" Target="../media/image57.png"/><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df"/><Relationship Id="rId4"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pdf"/><Relationship Id="rId4"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1.pdf"/><Relationship Id="rId4" Type="http://schemas.openxmlformats.org/officeDocument/2006/relationships/image" Target="../media/image12.png"/><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p:txBody>
          <a:bodyPr/>
          <a:lstStyle/>
          <a:p>
            <a:r>
              <a:rPr lang="en-US" dirty="0" smtClean="0"/>
              <a:t>Simplicity</a:t>
            </a:r>
          </a:p>
          <a:p>
            <a:pPr lvl="1"/>
            <a:r>
              <a:rPr lang="en-US" dirty="0" smtClean="0"/>
              <a:t>Simplest approach to multiprocessor organization</a:t>
            </a:r>
          </a:p>
          <a:p>
            <a:r>
              <a:rPr lang="en-US" dirty="0" smtClean="0"/>
              <a:t>Flexibility</a:t>
            </a:r>
          </a:p>
          <a:p>
            <a:pPr lvl="1"/>
            <a:r>
              <a:rPr lang="en-US" dirty="0" smtClean="0"/>
              <a:t>Generally easy to expand the system by attaching more processors to the bus</a:t>
            </a:r>
          </a:p>
          <a:p>
            <a:r>
              <a:rPr lang="en-US" dirty="0" smtClean="0"/>
              <a:t>Reliability</a:t>
            </a:r>
          </a:p>
          <a:p>
            <a:pPr lvl="1"/>
            <a:r>
              <a:rPr lang="en-US" dirty="0" smtClean="0"/>
              <a:t>The bus is essentially a passive medium and the failure of any attached device should not cause failure of the whole system</a:t>
            </a:r>
            <a:endParaRPr lang="en-US" dirty="0"/>
          </a:p>
        </p:txBody>
      </p:sp>
      <p:sp>
        <p:nvSpPr>
          <p:cNvPr id="4" name="Text Placeholder 3"/>
          <p:cNvSpPr>
            <a:spLocks noGrp="1"/>
          </p:cNvSpPr>
          <p:nvPr>
            <p:ph type="body" sz="half" idx="2"/>
          </p:nvPr>
        </p:nvSpPr>
        <p:spPr>
          <a:xfrm>
            <a:off x="457200" y="762000"/>
            <a:ext cx="7558960" cy="774700"/>
          </a:xfrm>
        </p:spPr>
        <p:txBody>
          <a:bodyPr/>
          <a:lstStyle/>
          <a:p>
            <a:pPr>
              <a:spcBef>
                <a:spcPts val="0"/>
              </a:spcBef>
            </a:pPr>
            <a:r>
              <a:rPr lang="en-US" dirty="0" smtClean="0"/>
              <a:t>The bus organization has several </a:t>
            </a:r>
          </a:p>
          <a:p>
            <a:pPr>
              <a:spcBef>
                <a:spcPts val="0"/>
              </a:spcBef>
            </a:pPr>
            <a:r>
              <a:rPr lang="en-US" dirty="0" smtClean="0"/>
              <a:t>attractive features:</a:t>
            </a:r>
            <a:endParaRPr lang="en-US" dirty="0"/>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9" name="TextBox 8"/>
          <p:cNvSpPr txBox="1"/>
          <p:nvPr/>
        </p:nvSpPr>
        <p:spPr>
          <a:xfrm>
            <a:off x="8063456" y="246115"/>
            <a:ext cx="928143" cy="1735085"/>
          </a:xfrm>
          <a:prstGeom prst="rect">
            <a:avLst/>
          </a:prstGeom>
        </p:spPr>
        <p:txBody>
          <a:bodyPr wrap="square" rtlCol="0">
            <a:spAutoFit/>
          </a:bodyPr>
          <a:lstStyle/>
          <a:p>
            <a:endParaRPr lang="en-US" dirty="0"/>
          </a:p>
        </p:txBody>
      </p:sp>
      <p:pic>
        <p:nvPicPr>
          <p:cNvPr id="10" name="Picture 9"/>
          <p:cNvPicPr>
            <a:picLocks noChangeAspect="1"/>
          </p:cNvPicPr>
          <p:nvPr/>
        </p:nvPicPr>
        <p:blipFill>
          <a:blip r:embed="rId4"/>
          <a:stretch>
            <a:fillRect/>
          </a:stretch>
        </p:blipFill>
        <p:spPr>
          <a:xfrm>
            <a:off x="8093364" y="685800"/>
            <a:ext cx="969818" cy="914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498474" y="1676400"/>
            <a:ext cx="7556313" cy="4449763"/>
          </a:xfrm>
        </p:spPr>
        <p:txBody>
          <a:bodyPr>
            <a:normAutofit/>
          </a:bodyPr>
          <a:lstStyle/>
          <a:p>
            <a:r>
              <a:rPr lang="en-US" dirty="0" smtClean="0"/>
              <a:t>Main drawback is performance</a:t>
            </a:r>
          </a:p>
          <a:p>
            <a:pPr lvl="1"/>
            <a:r>
              <a:rPr lang="en-US" dirty="0" smtClean="0"/>
              <a:t>All memory references pass through the common bus</a:t>
            </a:r>
          </a:p>
          <a:p>
            <a:pPr lvl="1"/>
            <a:r>
              <a:rPr lang="en-US" dirty="0" smtClean="0"/>
              <a:t>Performance is limited </a:t>
            </a:r>
            <a:r>
              <a:rPr lang="en-US" dirty="0"/>
              <a:t>by bus cycle time</a:t>
            </a:r>
          </a:p>
          <a:p>
            <a:r>
              <a:rPr lang="en-US" dirty="0"/>
              <a:t>Each processor should have</a:t>
            </a:r>
            <a:r>
              <a:rPr lang="en-US" dirty="0" smtClean="0"/>
              <a:t> cache memory</a:t>
            </a:r>
          </a:p>
          <a:p>
            <a:pPr lvl="1"/>
            <a:r>
              <a:rPr lang="en-US" dirty="0" smtClean="0"/>
              <a:t>Reduces the </a:t>
            </a:r>
            <a:r>
              <a:rPr lang="en-US" dirty="0"/>
              <a:t>number of bus accesses</a:t>
            </a:r>
          </a:p>
          <a:p>
            <a:r>
              <a:rPr lang="en-US" dirty="0"/>
              <a:t>Leads to problems with </a:t>
            </a:r>
            <a:r>
              <a:rPr lang="en-US" i="1" dirty="0"/>
              <a:t>cache coherence</a:t>
            </a:r>
            <a:endParaRPr lang="en-US" i="1" dirty="0" smtClean="0"/>
          </a:p>
          <a:p>
            <a:pPr lvl="1"/>
            <a:r>
              <a:rPr lang="en-US" dirty="0" smtClean="0"/>
              <a:t>If a word is altered in one cache it could conceivably invalidate a word in another cache</a:t>
            </a:r>
          </a:p>
          <a:p>
            <a:pPr lvl="2"/>
            <a:r>
              <a:rPr lang="en-US" dirty="0" smtClean="0"/>
              <a:t>To prevent this the other processors must be alerted that an update has taken place</a:t>
            </a:r>
          </a:p>
          <a:p>
            <a:pPr lvl="1"/>
            <a:r>
              <a:rPr lang="en-US" dirty="0" smtClean="0"/>
              <a:t>Typically addressed </a:t>
            </a:r>
            <a:r>
              <a:rPr lang="en-US" dirty="0"/>
              <a:t>in </a:t>
            </a:r>
            <a:r>
              <a:rPr lang="en-US" dirty="0" smtClean="0"/>
              <a:t>hardware rather than the operating system</a:t>
            </a:r>
            <a:endParaRPr lang="en-US" dirty="0"/>
          </a:p>
        </p:txBody>
      </p:sp>
      <p:sp>
        <p:nvSpPr>
          <p:cNvPr id="4" name="Text Placeholder 3"/>
          <p:cNvSpPr>
            <a:spLocks noGrp="1"/>
          </p:cNvSpPr>
          <p:nvPr>
            <p:ph type="body" sz="half" idx="2"/>
          </p:nvPr>
        </p:nvSpPr>
        <p:spPr>
          <a:xfrm>
            <a:off x="457200" y="762000"/>
            <a:ext cx="7558960" cy="774700"/>
          </a:xfrm>
        </p:spPr>
        <p:txBody>
          <a:bodyPr/>
          <a:lstStyle/>
          <a:p>
            <a:r>
              <a:rPr lang="en-US" dirty="0" smtClean="0"/>
              <a:t>Disadvantages of the bus organization:</a:t>
            </a:r>
            <a:endParaRPr lang="en-US" dirty="0"/>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8" name="TextBox 7"/>
          <p:cNvSpPr txBox="1"/>
          <p:nvPr/>
        </p:nvSpPr>
        <p:spPr>
          <a:xfrm>
            <a:off x="8053612" y="206737"/>
            <a:ext cx="937988" cy="1926863"/>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4"/>
          <a:stretch>
            <a:fillRect/>
          </a:stretch>
        </p:blipFill>
        <p:spPr>
          <a:xfrm>
            <a:off x="8077200" y="762000"/>
            <a:ext cx="900113" cy="97270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Multiprocessor Operating System Design Considerations</a:t>
            </a:r>
            <a:endParaRPr lang="en-US" dirty="0">
              <a:effectLst>
                <a:outerShdw blurRad="38100" dist="38100" dir="2700000" algn="tl">
                  <a:srgbClr val="000000">
                    <a:alpha val="43137"/>
                  </a:srgbClr>
                </a:outerShdw>
              </a:effectLst>
            </a:endParaRPr>
          </a:p>
        </p:txBody>
      </p:sp>
      <p:sp>
        <p:nvSpPr>
          <p:cNvPr id="96259" name="Rectangle 3"/>
          <p:cNvSpPr>
            <a:spLocks noGrp="1" noChangeArrowheads="1"/>
          </p:cNvSpPr>
          <p:nvPr>
            <p:ph idx="1"/>
          </p:nvPr>
        </p:nvSpPr>
        <p:spPr>
          <a:xfrm>
            <a:off x="498474" y="1905000"/>
            <a:ext cx="8112126" cy="4648200"/>
          </a:xfrm>
        </p:spPr>
        <p:txBody>
          <a:bodyPr>
            <a:normAutofit fontScale="62500" lnSpcReduction="20000"/>
          </a:bodyPr>
          <a:lstStyle/>
          <a:p>
            <a:r>
              <a:rPr lang="en-US" b="1" dirty="0"/>
              <a:t>Simultaneous concurrent </a:t>
            </a:r>
            <a:r>
              <a:rPr lang="en-US" b="1" dirty="0" smtClean="0"/>
              <a:t>processes</a:t>
            </a:r>
          </a:p>
          <a:p>
            <a:pPr lvl="1"/>
            <a:r>
              <a:rPr lang="en-US" dirty="0" smtClean="0"/>
              <a:t>OS routines need to be reentrant to allow several processors to execute the same IS code simultaneously</a:t>
            </a:r>
          </a:p>
          <a:p>
            <a:pPr lvl="1"/>
            <a:r>
              <a:rPr lang="en-US" dirty="0" smtClean="0"/>
              <a:t>OS tables and management structures must be managed properly to avoid deadlock or invalid operations	</a:t>
            </a:r>
          </a:p>
          <a:p>
            <a:r>
              <a:rPr lang="en-US" b="1" dirty="0" smtClean="0"/>
              <a:t>Scheduling</a:t>
            </a:r>
          </a:p>
          <a:p>
            <a:pPr lvl="1"/>
            <a:r>
              <a:rPr lang="en-US" dirty="0" smtClean="0"/>
              <a:t>Any processor may perform scheduling so conflicts must be avoided</a:t>
            </a:r>
          </a:p>
          <a:p>
            <a:pPr lvl="1"/>
            <a:r>
              <a:rPr lang="en-US" dirty="0" smtClean="0"/>
              <a:t>Scheduler must assign ready processes to available processors</a:t>
            </a:r>
          </a:p>
          <a:p>
            <a:r>
              <a:rPr lang="en-US" b="1" dirty="0" smtClean="0"/>
              <a:t>Synchronization</a:t>
            </a:r>
          </a:p>
          <a:p>
            <a:pPr lvl="1"/>
            <a:r>
              <a:rPr lang="en-US" dirty="0" smtClean="0"/>
              <a:t>With multiple active processes having potential access to shared address spaces or I/O resources, care must be taken to provide effective synchronization</a:t>
            </a:r>
          </a:p>
          <a:p>
            <a:pPr lvl="1"/>
            <a:r>
              <a:rPr lang="en-US" dirty="0" smtClean="0"/>
              <a:t>Synchronization is a facility that enforces mutual exclusion and event ordering</a:t>
            </a:r>
          </a:p>
          <a:p>
            <a:r>
              <a:rPr lang="en-US" b="1" dirty="0"/>
              <a:t>Memory </a:t>
            </a:r>
            <a:r>
              <a:rPr lang="en-US" b="1" dirty="0" smtClean="0"/>
              <a:t>management</a:t>
            </a:r>
          </a:p>
          <a:p>
            <a:pPr lvl="1"/>
            <a:r>
              <a:rPr lang="en-US" dirty="0" smtClean="0"/>
              <a:t>In addition to dealing with all of the issues found on uniprocessor machines, the OS needs to exploit the available hardware parallelism to achieve the best performance</a:t>
            </a:r>
          </a:p>
          <a:p>
            <a:pPr lvl="1"/>
            <a:r>
              <a:rPr lang="en-US" dirty="0" smtClean="0"/>
              <a:t>Paging mechanisms on different processors must be coordinated to enforce consistency when several processors share a page or segment and to decide on page replacement</a:t>
            </a:r>
          </a:p>
          <a:p>
            <a:r>
              <a:rPr lang="en-US" b="1" dirty="0"/>
              <a:t>Reliability and fault </a:t>
            </a:r>
            <a:r>
              <a:rPr lang="en-US" b="1" dirty="0" smtClean="0"/>
              <a:t>tolerance</a:t>
            </a:r>
          </a:p>
          <a:p>
            <a:pPr lvl="1"/>
            <a:r>
              <a:rPr lang="en-US" dirty="0" smtClean="0"/>
              <a:t>OS should provide graceful degradation in the face of processor failure</a:t>
            </a:r>
          </a:p>
          <a:p>
            <a:pPr lvl="1"/>
            <a:r>
              <a:rPr lang="en-US" dirty="0" smtClean="0"/>
              <a:t>Scheduler and other portions of the operating system must recognize the loss of a processor and restructure accordingly</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Cache Coherence</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98474" y="2286000"/>
            <a:ext cx="7556313" cy="4114800"/>
          </a:xfrm>
        </p:spPr>
        <p:txBody>
          <a:bodyPr>
            <a:normAutofit/>
          </a:bodyPr>
          <a:lstStyle/>
          <a:p>
            <a:r>
              <a:rPr lang="en-US" dirty="0" smtClean="0"/>
              <a:t>Attempt to avoid the need for additional hardware circuitry and logic by relying on the compiler and operating system to deal with the problem</a:t>
            </a:r>
          </a:p>
          <a:p>
            <a:r>
              <a:rPr lang="en-US" dirty="0" smtClean="0"/>
              <a:t>Attractive because the overhead of detecting potential problems is transferred from run time to compile time, and the design complexity is transferred from hardware to software</a:t>
            </a:r>
          </a:p>
          <a:p>
            <a:pPr lvl="1"/>
            <a:r>
              <a:rPr lang="en-US" dirty="0" smtClean="0"/>
              <a:t>However, compile-time software approaches generally must make conservative decisions, leading to inefficient cache utilization</a:t>
            </a:r>
          </a:p>
        </p:txBody>
      </p:sp>
      <p:sp>
        <p:nvSpPr>
          <p:cNvPr id="6" name="Text Placeholder 5"/>
          <p:cNvSpPr>
            <a:spLocks noGrp="1"/>
          </p:cNvSpPr>
          <p:nvPr>
            <p:ph type="body" sz="half" idx="2"/>
          </p:nvPr>
        </p:nvSpPr>
        <p:spPr>
          <a:xfrm>
            <a:off x="1143000" y="1295400"/>
            <a:ext cx="7558960" cy="774700"/>
          </a:xfrm>
        </p:spPr>
        <p:txBody>
          <a:bodyPr/>
          <a:lstStyle/>
          <a:p>
            <a:r>
              <a:rPr lang="en-US" sz="2800" dirty="0" smtClean="0"/>
              <a:t>Software Solutions</a:t>
            </a:r>
            <a:endParaRPr lang="en-US" sz="2800" dirty="0"/>
          </a:p>
        </p:txBody>
      </p:sp>
      <p:pic>
        <p:nvPicPr>
          <p:cNvPr id="7" name="Picture 6"/>
          <p:cNvPicPr>
            <a:picLocks noChangeAspect="1"/>
          </p:cNvPicPr>
          <p:nvPr/>
        </p:nvPicPr>
        <p:blipFill>
          <a:blip r:embed="rId3"/>
          <a:stretch>
            <a:fillRect/>
          </a:stretch>
        </p:blipFill>
        <p:spPr>
          <a:xfrm rot="17979780">
            <a:off x="7424826" y="208367"/>
            <a:ext cx="1565203" cy="126420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Cache Coherence</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p:txBody>
          <a:bodyPr>
            <a:normAutofit fontScale="92500" lnSpcReduction="10000"/>
          </a:bodyPr>
          <a:lstStyle/>
          <a:p>
            <a:r>
              <a:rPr lang="en-US" dirty="0" smtClean="0"/>
              <a:t>Generally referred to as cache coherence protocols</a:t>
            </a:r>
          </a:p>
          <a:p>
            <a:r>
              <a:rPr lang="en-US" dirty="0" smtClean="0"/>
              <a:t>These solutions provide dynamic recognition at run time of potential inconsistency conditions</a:t>
            </a:r>
          </a:p>
          <a:p>
            <a:r>
              <a:rPr lang="en-US" dirty="0" smtClean="0"/>
              <a:t>Because the problem is only dealt with when it actually arises there is more effective use of caches, leading to improved performance over a software approach</a:t>
            </a:r>
          </a:p>
          <a:p>
            <a:r>
              <a:rPr lang="en-US" dirty="0" smtClean="0"/>
              <a:t>Approaches are transparent to the programmer and the compiler, reducing the software development burden</a:t>
            </a:r>
          </a:p>
          <a:p>
            <a:r>
              <a:rPr lang="en-US" dirty="0" smtClean="0"/>
              <a:t>Can be divided into two categories:</a:t>
            </a:r>
          </a:p>
          <a:p>
            <a:pPr lvl="1"/>
            <a:r>
              <a:rPr lang="en-US" dirty="0" smtClean="0"/>
              <a:t>Directory protocols</a:t>
            </a:r>
          </a:p>
          <a:p>
            <a:pPr lvl="1"/>
            <a:r>
              <a:rPr lang="en-US" dirty="0" smtClean="0"/>
              <a:t>Snoopy protocols</a:t>
            </a:r>
            <a:endParaRPr lang="en-US" dirty="0"/>
          </a:p>
        </p:txBody>
      </p:sp>
      <p:sp>
        <p:nvSpPr>
          <p:cNvPr id="6" name="Text Placeholder 5"/>
          <p:cNvSpPr>
            <a:spLocks noGrp="1"/>
          </p:cNvSpPr>
          <p:nvPr>
            <p:ph type="body" sz="half" idx="2"/>
          </p:nvPr>
        </p:nvSpPr>
        <p:spPr>
          <a:xfrm>
            <a:off x="1143000" y="1219200"/>
            <a:ext cx="7558960" cy="774700"/>
          </a:xfrm>
        </p:spPr>
        <p:txBody>
          <a:bodyPr/>
          <a:lstStyle/>
          <a:p>
            <a:r>
              <a:rPr lang="en-US" sz="2800" dirty="0" smtClean="0"/>
              <a:t>Hardware-Based Solutions</a:t>
            </a:r>
            <a:endParaRPr lang="en-US" sz="2800" dirty="0"/>
          </a:p>
        </p:txBody>
      </p:sp>
      <p:sp useBgFill="1">
        <p:nvSpPr>
          <p:cNvPr id="8" name="TextBox 7"/>
          <p:cNvSpPr txBox="1"/>
          <p:nvPr/>
        </p:nvSpPr>
        <p:spPr>
          <a:xfrm>
            <a:off x="8001000" y="127980"/>
            <a:ext cx="990600" cy="1929420"/>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781800" y="228600"/>
            <a:ext cx="2133600" cy="154014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Directory Protocols</a:t>
            </a:r>
          </a:p>
        </p:txBody>
      </p:sp>
      <p:graphicFrame>
        <p:nvGraphicFramePr>
          <p:cNvPr id="18" name="Content Placeholder 17"/>
          <p:cNvGraphicFramePr>
            <a:graphicFrameLocks noGrp="1"/>
          </p:cNvGraphicFramePr>
          <p:nvPr>
            <p:ph idx="4294967295"/>
          </p:nvPr>
        </p:nvGraphicFramePr>
        <p:xfrm>
          <a:off x="0" y="1600200"/>
          <a:ext cx="8686800" cy="5029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457200" y="304800"/>
            <a:ext cx="7556500" cy="1116012"/>
          </a:xfrm>
        </p:spPr>
        <p:txBody>
          <a:bodyPr/>
          <a:lstStyle/>
          <a:p>
            <a:r>
              <a:rPr lang="en-US" dirty="0">
                <a:effectLst>
                  <a:outerShdw blurRad="38100" dist="38100" dir="2700000" algn="tl">
                    <a:srgbClr val="000000">
                      <a:alpha val="43137"/>
                    </a:srgbClr>
                  </a:outerShdw>
                </a:effectLst>
              </a:rPr>
              <a:t>Snoopy Protocols</a:t>
            </a:r>
          </a:p>
        </p:txBody>
      </p:sp>
      <p:sp>
        <p:nvSpPr>
          <p:cNvPr id="104451" name="Rectangle 3"/>
          <p:cNvSpPr>
            <a:spLocks noGrp="1" noChangeArrowheads="1"/>
          </p:cNvSpPr>
          <p:nvPr>
            <p:ph idx="4294967295"/>
          </p:nvPr>
        </p:nvSpPr>
        <p:spPr>
          <a:xfrm>
            <a:off x="685800" y="1447800"/>
            <a:ext cx="7556500" cy="5029200"/>
          </a:xfrm>
        </p:spPr>
        <p:txBody>
          <a:bodyPr>
            <a:normAutofit fontScale="92500" lnSpcReduction="10000"/>
          </a:bodyPr>
          <a:lstStyle/>
          <a:p>
            <a:r>
              <a:rPr lang="en-US" dirty="0"/>
              <a:t>Distribute</a:t>
            </a:r>
            <a:r>
              <a:rPr lang="en-US" dirty="0" smtClean="0"/>
              <a:t> the responsibility for maintaining cache coherence among all of the cache controllers in a multiprocessor</a:t>
            </a:r>
          </a:p>
          <a:p>
            <a:pPr lvl="1"/>
            <a:r>
              <a:rPr lang="en-US" dirty="0" smtClean="0"/>
              <a:t>A cache must recognize when a line that it holds is shared with other caches</a:t>
            </a:r>
          </a:p>
          <a:p>
            <a:pPr lvl="1"/>
            <a:r>
              <a:rPr lang="en-US" dirty="0" smtClean="0"/>
              <a:t>When updates are performed on a shared cache line, it must be announced </a:t>
            </a:r>
            <a:r>
              <a:rPr lang="en-US" dirty="0"/>
              <a:t>to other </a:t>
            </a:r>
            <a:r>
              <a:rPr lang="en-US" dirty="0" smtClean="0"/>
              <a:t>caches by a broadcast mechanism</a:t>
            </a:r>
          </a:p>
          <a:p>
            <a:pPr lvl="1"/>
            <a:r>
              <a:rPr lang="en-US" dirty="0" smtClean="0"/>
              <a:t>Each cache controller is able to “snoop” on the network to observe these broadcast notifications and react accordingly</a:t>
            </a:r>
          </a:p>
          <a:p>
            <a:r>
              <a:rPr lang="en-US" dirty="0"/>
              <a:t>Suited to </a:t>
            </a:r>
            <a:r>
              <a:rPr lang="en-US" dirty="0" smtClean="0"/>
              <a:t>bus-based multiprocessor because the shared bus provides a simple means for broadcasting and snooping</a:t>
            </a:r>
          </a:p>
          <a:p>
            <a:pPr lvl="1"/>
            <a:r>
              <a:rPr lang="en-US" dirty="0" smtClean="0"/>
              <a:t>Care must be taken that the increased bus traffic required for broadcasting and snooping does not cancel out the gains from the use of local caches</a:t>
            </a:r>
          </a:p>
          <a:p>
            <a:pPr marL="228600" lvl="1">
              <a:spcBef>
                <a:spcPts val="2000"/>
              </a:spcBef>
              <a:buClr>
                <a:schemeClr val="accent1"/>
              </a:buClr>
            </a:pPr>
            <a:r>
              <a:rPr lang="en-US" sz="2054" dirty="0" smtClean="0"/>
              <a:t>Two basic approaches have been explored:</a:t>
            </a:r>
          </a:p>
          <a:p>
            <a:pPr lvl="1"/>
            <a:r>
              <a:rPr lang="en-US" sz="1838" dirty="0" smtClean="0"/>
              <a:t>Write invalidate</a:t>
            </a:r>
          </a:p>
          <a:p>
            <a:pPr lvl="1"/>
            <a:r>
              <a:rPr lang="en-US" sz="1838" dirty="0" smtClean="0"/>
              <a:t>Write update (or write broadcast)</a:t>
            </a:r>
          </a:p>
          <a:p>
            <a:endParaRPr lang="en-US" dirty="0"/>
          </a:p>
        </p:txBody>
      </p:sp>
      <p:pic>
        <p:nvPicPr>
          <p:cNvPr id="4" name="Picture 3"/>
          <p:cNvPicPr>
            <a:picLocks noChangeAspect="1"/>
          </p:cNvPicPr>
          <p:nvPr/>
        </p:nvPicPr>
        <p:blipFill>
          <a:blip r:embed="rId3"/>
          <a:stretch>
            <a:fillRect/>
          </a:stretch>
        </p:blipFill>
        <p:spPr>
          <a:xfrm>
            <a:off x="7620000" y="5410200"/>
            <a:ext cx="1219200" cy="1219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Invalidate</a:t>
            </a:r>
          </a:p>
        </p:txBody>
      </p:sp>
      <p:sp>
        <p:nvSpPr>
          <p:cNvPr id="105475" name="Rectangle 3"/>
          <p:cNvSpPr>
            <a:spLocks noGrp="1" noChangeArrowheads="1"/>
          </p:cNvSpPr>
          <p:nvPr>
            <p:ph idx="1"/>
          </p:nvPr>
        </p:nvSpPr>
        <p:spPr>
          <a:xfrm>
            <a:off x="498474" y="1828800"/>
            <a:ext cx="7556313" cy="4297363"/>
          </a:xfrm>
        </p:spPr>
        <p:txBody>
          <a:bodyPr>
            <a:normAutofit/>
          </a:bodyPr>
          <a:lstStyle/>
          <a:p>
            <a:r>
              <a:rPr lang="en-US" dirty="0"/>
              <a:t>Multiple readers,</a:t>
            </a:r>
            <a:r>
              <a:rPr lang="en-US" dirty="0" smtClean="0"/>
              <a:t> but only one writer at a time</a:t>
            </a:r>
          </a:p>
          <a:p>
            <a:r>
              <a:rPr lang="en-US" dirty="0"/>
              <a:t>When a write is required, all other caches of the line are invalidated</a:t>
            </a:r>
          </a:p>
          <a:p>
            <a:r>
              <a:rPr lang="en-US" dirty="0"/>
              <a:t>Writing processor then has exclusive (cheap) access until line</a:t>
            </a:r>
            <a:r>
              <a:rPr lang="en-US" dirty="0" smtClean="0"/>
              <a:t> is required </a:t>
            </a:r>
            <a:r>
              <a:rPr lang="en-US" dirty="0"/>
              <a:t>by another processor</a:t>
            </a:r>
            <a:endParaRPr lang="en-US" dirty="0" smtClean="0"/>
          </a:p>
          <a:p>
            <a:r>
              <a:rPr lang="en-US" dirty="0" smtClean="0"/>
              <a:t>Most widely used in commercial multiprocessor systems such as the Pentium 4 </a:t>
            </a:r>
            <a:r>
              <a:rPr lang="en-US" dirty="0"/>
              <a:t>and </a:t>
            </a:r>
            <a:r>
              <a:rPr lang="en-US" dirty="0" smtClean="0"/>
              <a:t>PowerPC</a:t>
            </a:r>
          </a:p>
          <a:p>
            <a:r>
              <a:rPr lang="en-US" dirty="0"/>
              <a:t>State of every line is marked as modified, exclusive, shared or </a:t>
            </a:r>
            <a:r>
              <a:rPr lang="en-US" dirty="0" smtClean="0"/>
              <a:t>invalid</a:t>
            </a:r>
          </a:p>
          <a:p>
            <a:pPr lvl="1"/>
            <a:r>
              <a:rPr lang="en-US" dirty="0" smtClean="0"/>
              <a:t>For this reason the write-invalidate protocol is called </a:t>
            </a:r>
            <a:r>
              <a:rPr lang="en-US" i="1" dirty="0" smtClean="0"/>
              <a:t>MESI</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Update</a:t>
            </a:r>
          </a:p>
        </p:txBody>
      </p:sp>
      <p:sp>
        <p:nvSpPr>
          <p:cNvPr id="106499" name="Rectangle 3"/>
          <p:cNvSpPr>
            <a:spLocks noGrp="1" noChangeArrowheads="1"/>
          </p:cNvSpPr>
          <p:nvPr>
            <p:ph idx="1"/>
          </p:nvPr>
        </p:nvSpPr>
        <p:spPr/>
        <p:txBody>
          <a:bodyPr/>
          <a:lstStyle/>
          <a:p>
            <a:r>
              <a:rPr lang="en-US" dirty="0" smtClean="0"/>
              <a:t>Can be multiple </a:t>
            </a:r>
            <a:r>
              <a:rPr lang="en-US" dirty="0"/>
              <a:t>readers and writers</a:t>
            </a:r>
            <a:endParaRPr lang="en-US" dirty="0" smtClean="0"/>
          </a:p>
          <a:p>
            <a:r>
              <a:rPr lang="en-US" dirty="0" smtClean="0"/>
              <a:t>When a processor wishes to update a shared line the word to be updated is distributed to all others and caches containing that line can update it</a:t>
            </a:r>
          </a:p>
          <a:p>
            <a:r>
              <a:rPr lang="en-US" dirty="0"/>
              <a:t>Some systems use an adaptive mixture of both</a:t>
            </a:r>
            <a:r>
              <a:rPr lang="en-US" dirty="0" smtClean="0"/>
              <a:t> write-invalidate and write-update mechanisms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MESI Protocol</a:t>
            </a:r>
            <a:endParaRPr lang="en-US"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533400" y="2209800"/>
            <a:ext cx="7556313" cy="4144963"/>
          </a:xfrm>
        </p:spPr>
        <p:txBody>
          <a:bodyPr>
            <a:normAutofit lnSpcReduction="10000"/>
          </a:bodyPr>
          <a:lstStyle/>
          <a:p>
            <a:r>
              <a:rPr lang="en-US" dirty="0" smtClean="0"/>
              <a:t>Modified</a:t>
            </a:r>
          </a:p>
          <a:p>
            <a:pPr lvl="1"/>
            <a:r>
              <a:rPr lang="en-US" dirty="0" smtClean="0"/>
              <a:t>The line in the cache has been modified and is available only in this cache</a:t>
            </a:r>
          </a:p>
          <a:p>
            <a:r>
              <a:rPr lang="en-US" dirty="0" smtClean="0"/>
              <a:t>Exclusive</a:t>
            </a:r>
          </a:p>
          <a:p>
            <a:pPr lvl="1"/>
            <a:r>
              <a:rPr lang="en-US" dirty="0" smtClean="0"/>
              <a:t>The line in the cache is the same as that in main memory and is not present in any other cache</a:t>
            </a:r>
          </a:p>
          <a:p>
            <a:r>
              <a:rPr lang="en-US" dirty="0" smtClean="0"/>
              <a:t>Shared</a:t>
            </a:r>
          </a:p>
          <a:p>
            <a:pPr lvl="1"/>
            <a:r>
              <a:rPr lang="en-US" dirty="0" smtClean="0"/>
              <a:t>The line in the cache is the same as that in main memory and may be present in another cache</a:t>
            </a:r>
          </a:p>
          <a:p>
            <a:r>
              <a:rPr lang="en-US" dirty="0" smtClean="0"/>
              <a:t>Invalid</a:t>
            </a:r>
          </a:p>
          <a:p>
            <a:pPr lvl="1"/>
            <a:r>
              <a:rPr lang="en-US" dirty="0" smtClean="0"/>
              <a:t>The line in the cache does not contain valid data </a:t>
            </a:r>
            <a:endParaRPr lang="en-US" dirty="0"/>
          </a:p>
        </p:txBody>
      </p:sp>
      <p:sp>
        <p:nvSpPr>
          <p:cNvPr id="5" name="Text Placeholder 4"/>
          <p:cNvSpPr>
            <a:spLocks noGrp="1"/>
          </p:cNvSpPr>
          <p:nvPr>
            <p:ph type="body" sz="half" idx="2"/>
          </p:nvPr>
        </p:nvSpPr>
        <p:spPr>
          <a:xfrm>
            <a:off x="498518" y="1129552"/>
            <a:ext cx="7558960" cy="851647"/>
          </a:xfrm>
        </p:spPr>
        <p:txBody>
          <a:bodyPr/>
          <a:lstStyle/>
          <a:p>
            <a:r>
              <a:rPr lang="en-US" sz="2200" dirty="0" smtClean="0"/>
              <a:t>To provide cache consistency on an SMP the data cache supports a protocol known as MESI:</a:t>
            </a:r>
            <a:endParaRPr 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724400"/>
            <a:ext cx="6191157" cy="833718"/>
          </a:xfrm>
        </p:spPr>
        <p:txBody>
          <a:bodyPr>
            <a:noAutofit/>
          </a:bodyPr>
          <a:lstStyle/>
          <a:p>
            <a:r>
              <a:rPr lang="en-US" sz="5400" dirty="0" smtClean="0">
                <a:effectLst>
                  <a:outerShdw blurRad="38100" dist="38100" dir="2700000" algn="tl">
                    <a:srgbClr val="000000">
                      <a:alpha val="43137"/>
                    </a:srgbClr>
                  </a:outerShdw>
                </a:effectLst>
              </a:rPr>
              <a:t>Chapter 17</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457200" y="5562600"/>
            <a:ext cx="6191157" cy="885825"/>
          </a:xfrm>
        </p:spPr>
        <p:txBody>
          <a:bodyPr>
            <a:normAutofit/>
          </a:bodyPr>
          <a:lstStyle/>
          <a:p>
            <a:r>
              <a:rPr lang="en-US" sz="4400" dirty="0" smtClean="0"/>
              <a:t>Parallel Processing</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484188"/>
            <a:ext cx="9144000" cy="1116012"/>
          </a:xfrm>
        </p:spPr>
        <p:txBody>
          <a:bodyPr/>
          <a:lstStyle/>
          <a:p>
            <a:pPr algn="ctr"/>
            <a:r>
              <a:rPr lang="en-US" dirty="0" smtClean="0">
                <a:effectLst>
                  <a:outerShdw blurRad="38100" dist="38100" dir="2700000" algn="tl">
                    <a:srgbClr val="000000">
                      <a:alpha val="43137"/>
                    </a:srgbClr>
                  </a:outerShdw>
                </a:effectLst>
              </a:rPr>
              <a:t>Table 17.1</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MESI Cache Line States</a:t>
            </a:r>
            <a:endParaRPr lang="en-US"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04800" y="2667000"/>
            <a:ext cx="8538453" cy="3351209"/>
          </a:xfrm>
          <a:prstGeom prst="rect">
            <a:avLst/>
          </a:prstGeom>
        </p:spPr>
      </p:pic>
    </p:spTree>
  </p:cSld>
  <p:clrMapOvr>
    <a:masterClrMapping/>
  </p:clrMapOvr>
  <p:transition spd="med">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152400" y="152400"/>
            <a:ext cx="7556500" cy="1116012"/>
          </a:xfrm>
        </p:spPr>
        <p:txBody>
          <a:bodyPr/>
          <a:lstStyle/>
          <a:p>
            <a:r>
              <a:rPr lang="en-US" dirty="0">
                <a:effectLst>
                  <a:outerShdw blurRad="38100" dist="38100" dir="2700000" algn="tl">
                    <a:srgbClr val="000000">
                      <a:alpha val="43137"/>
                    </a:srgbClr>
                  </a:outerShdw>
                </a:effectLst>
              </a:rPr>
              <a:t>MESI State Transition Diagram</a:t>
            </a:r>
          </a:p>
        </p:txBody>
      </p:sp>
      <p:pic>
        <p:nvPicPr>
          <p:cNvPr id="4" name="Picture 3" descr="f6.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68941" y="228600"/>
            <a:ext cx="8875059" cy="6858000"/>
          </a:xfrm>
          <a:prstGeom prst="rect">
            <a:avLst/>
          </a:prstGeom>
        </p:spPr>
      </p:pic>
    </p:spTree>
  </p:cSld>
  <p:clrMapOvr>
    <a:masterClrMapping/>
  </p:clrMapOvr>
  <p:transition spd="med">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9448" name="Rectangle 8"/>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Multithreading and Chip Multiprocessors</a:t>
            </a:r>
            <a:endParaRPr lang="en-GB" dirty="0">
              <a:effectLst>
                <a:outerShdw blurRad="38100" dist="38100" dir="2700000" algn="tl">
                  <a:srgbClr val="000000">
                    <a:alpha val="43137"/>
                  </a:srgbClr>
                </a:outerShdw>
              </a:effectLst>
            </a:endParaRPr>
          </a:p>
        </p:txBody>
      </p:sp>
      <p:sp>
        <p:nvSpPr>
          <p:cNvPr id="189449" name="Rectangle 9"/>
          <p:cNvSpPr>
            <a:spLocks noGrp="1" noChangeArrowheads="1"/>
          </p:cNvSpPr>
          <p:nvPr>
            <p:ph idx="1"/>
          </p:nvPr>
        </p:nvSpPr>
        <p:spPr>
          <a:xfrm>
            <a:off x="498474" y="1981200"/>
            <a:ext cx="7556313" cy="4419600"/>
          </a:xfrm>
        </p:spPr>
        <p:txBody>
          <a:bodyPr>
            <a:normAutofit fontScale="92500" lnSpcReduction="10000"/>
          </a:bodyPr>
          <a:lstStyle/>
          <a:p>
            <a:r>
              <a:rPr lang="en-GB" dirty="0"/>
              <a:t>Processor performance can be measured by the rate at which it executes instructions</a:t>
            </a:r>
          </a:p>
          <a:p>
            <a:r>
              <a:rPr lang="en-GB" dirty="0"/>
              <a:t>MIPS rate = f * IPC</a:t>
            </a:r>
          </a:p>
          <a:p>
            <a:pPr lvl="1"/>
            <a:r>
              <a:rPr lang="en-GB" dirty="0"/>
              <a:t>f</a:t>
            </a:r>
            <a:r>
              <a:rPr lang="en-GB" dirty="0" smtClean="0"/>
              <a:t> = processor </a:t>
            </a:r>
            <a:r>
              <a:rPr lang="en-GB" dirty="0"/>
              <a:t>clock frequency, in MHz</a:t>
            </a:r>
          </a:p>
          <a:p>
            <a:pPr lvl="1"/>
            <a:r>
              <a:rPr lang="en-GB" dirty="0" smtClean="0"/>
              <a:t>IPC</a:t>
            </a:r>
            <a:r>
              <a:rPr lang="en-GB" dirty="0" smtClean="0"/>
              <a:t> </a:t>
            </a:r>
            <a:r>
              <a:rPr lang="en-GB" dirty="0" smtClean="0"/>
              <a:t>=</a:t>
            </a:r>
            <a:r>
              <a:rPr lang="en-GB" dirty="0" smtClean="0"/>
              <a:t> </a:t>
            </a:r>
            <a:r>
              <a:rPr lang="en-GB" dirty="0"/>
              <a:t>average instructions per cycle</a:t>
            </a:r>
          </a:p>
          <a:p>
            <a:r>
              <a:rPr lang="en-GB" dirty="0"/>
              <a:t>Increase performance by increasing clock frequency and increasing instructions that complete during </a:t>
            </a:r>
            <a:r>
              <a:rPr lang="en-GB" dirty="0" smtClean="0"/>
              <a:t>cycle</a:t>
            </a:r>
          </a:p>
          <a:p>
            <a:r>
              <a:rPr lang="en-GB" dirty="0" smtClean="0"/>
              <a:t>Multithreading</a:t>
            </a:r>
          </a:p>
          <a:p>
            <a:pPr lvl="1"/>
            <a:r>
              <a:rPr lang="en-GB" dirty="0" smtClean="0"/>
              <a:t>Allows for a high degree of instruction-level parallelism without increasing circuit complexity or power consumption</a:t>
            </a:r>
          </a:p>
          <a:p>
            <a:pPr lvl="1"/>
            <a:r>
              <a:rPr lang="en-GB" dirty="0" smtClean="0"/>
              <a:t>Instruction stream is divided into several smaller streams, known as threads, that can be executed in parallel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1494" name="Rectangle 6"/>
          <p:cNvSpPr>
            <a:spLocks noGrp="1" noChangeArrowheads="1"/>
          </p:cNvSpPr>
          <p:nvPr>
            <p:ph type="title" idx="4294967295"/>
          </p:nvPr>
        </p:nvSpPr>
        <p:spPr>
          <a:xfrm>
            <a:off x="0" y="0"/>
            <a:ext cx="9144000" cy="1116013"/>
          </a:xfrm>
        </p:spPr>
        <p:txBody>
          <a:bodyPr/>
          <a:lstStyle/>
          <a:p>
            <a:r>
              <a:rPr lang="en-GB" dirty="0">
                <a:effectLst>
                  <a:outerShdw blurRad="38100" dist="38100" dir="2700000" algn="tl">
                    <a:srgbClr val="000000">
                      <a:alpha val="43137"/>
                    </a:srgbClr>
                  </a:outerShdw>
                </a:effectLst>
              </a:rPr>
              <a:t>Definitions of Threads</a:t>
            </a:r>
            <a:r>
              <a:rPr lang="en-GB" dirty="0" smtClean="0">
                <a:effectLst>
                  <a:outerShdw blurRad="38100" dist="38100" dir="2700000" algn="tl">
                    <a:srgbClr val="000000">
                      <a:alpha val="43137"/>
                    </a:srgbClr>
                  </a:outerShdw>
                </a:effectLst>
              </a:rPr>
              <a:t>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and </a:t>
            </a:r>
            <a:r>
              <a:rPr lang="en-GB" dirty="0">
                <a:effectLst>
                  <a:outerShdw blurRad="38100" dist="38100" dir="2700000" algn="tl">
                    <a:srgbClr val="000000">
                      <a:alpha val="43137"/>
                    </a:srgbClr>
                  </a:outerShdw>
                </a:effectLst>
              </a:rPr>
              <a:t>Processes</a:t>
            </a:r>
          </a:p>
        </p:txBody>
      </p:sp>
      <p:graphicFrame>
        <p:nvGraphicFramePr>
          <p:cNvPr id="31" name="Content Placeholder 30"/>
          <p:cNvGraphicFramePr>
            <a:graphicFrameLocks noGrp="1"/>
          </p:cNvGraphicFramePr>
          <p:nvPr>
            <p:ph idx="4294967295"/>
          </p:nvPr>
        </p:nvGraphicFramePr>
        <p:xfrm>
          <a:off x="228600" y="838200"/>
          <a:ext cx="8610600" cy="5791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pic>
        <p:nvPicPr>
          <p:cNvPr id="32" name="Picture 31"/>
          <p:cNvPicPr>
            <a:picLocks noChangeAspect="1"/>
          </p:cNvPicPr>
          <p:nvPr/>
        </p:nvPicPr>
        <p:blipFill>
          <a:blip r:embed="rId8"/>
          <a:stretch>
            <a:fillRect/>
          </a:stretch>
        </p:blipFill>
        <p:spPr>
          <a:xfrm>
            <a:off x="3810000" y="2819400"/>
            <a:ext cx="1525206" cy="1825625"/>
          </a:xfrm>
          <a:prstGeom prst="rect">
            <a:avLst/>
          </a:prstGeom>
          <a:effectLst>
            <a:softEdge rad="152400"/>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2518" name="Rectangle 6"/>
          <p:cNvSpPr>
            <a:spLocks noGrp="1" noChangeArrowheads="1"/>
          </p:cNvSpPr>
          <p:nvPr>
            <p:ph type="title"/>
          </p:nvPr>
        </p:nvSpPr>
        <p:spPr>
          <a:xfrm>
            <a:off x="228600" y="228600"/>
            <a:ext cx="6191157" cy="1367118"/>
          </a:xfrm>
        </p:spPr>
        <p:txBody>
          <a:bodyPr>
            <a:noAutofit/>
          </a:bodyPr>
          <a:lstStyle/>
          <a:p>
            <a:pPr algn="ctr"/>
            <a:r>
              <a:rPr lang="en-GB" sz="3600" dirty="0">
                <a:effectLst>
                  <a:outerShdw blurRad="38100" dist="38100" dir="2700000" algn="tl">
                    <a:srgbClr val="000000">
                      <a:alpha val="43137"/>
                    </a:srgbClr>
                  </a:outerShdw>
                </a:effectLst>
              </a:rPr>
              <a:t>Implicit and Explicit Multithreading</a:t>
            </a:r>
          </a:p>
        </p:txBody>
      </p:sp>
      <p:sp>
        <p:nvSpPr>
          <p:cNvPr id="192519" name="Rectangle 7"/>
          <p:cNvSpPr>
            <a:spLocks noGrp="1" noChangeArrowheads="1"/>
          </p:cNvSpPr>
          <p:nvPr>
            <p:ph type="body" sz="half" idx="2"/>
          </p:nvPr>
        </p:nvSpPr>
        <p:spPr>
          <a:xfrm>
            <a:off x="457200" y="1828800"/>
            <a:ext cx="5962557" cy="4572000"/>
          </a:xfrm>
        </p:spPr>
        <p:txBody>
          <a:bodyPr>
            <a:normAutofit/>
          </a:bodyPr>
          <a:lstStyle/>
          <a:p>
            <a:pPr marL="228600" indent="-228600">
              <a:spcBef>
                <a:spcPts val="2000"/>
              </a:spcBef>
              <a:buFont typeface="Wingdings" pitchFamily="2" charset="2"/>
              <a:buChar char="n"/>
            </a:pPr>
            <a:r>
              <a:rPr lang="en-GB" sz="2000" dirty="0"/>
              <a:t>All commercial processors and most experimental ones use explicit </a:t>
            </a:r>
            <a:r>
              <a:rPr lang="en-GB" sz="2000" dirty="0" smtClean="0"/>
              <a:t>multithreading</a:t>
            </a:r>
          </a:p>
          <a:p>
            <a:pPr lvl="1" indent="-228600">
              <a:buFont typeface="Wingdings" pitchFamily="2" charset="2"/>
              <a:buChar char="n"/>
            </a:pPr>
            <a:r>
              <a:rPr lang="en-GB" sz="1800" dirty="0" smtClean="0"/>
              <a:t>Concurrently </a:t>
            </a:r>
            <a:r>
              <a:rPr lang="en-GB" sz="1800" dirty="0"/>
              <a:t>execute instructions from different explicit threads</a:t>
            </a:r>
          </a:p>
          <a:p>
            <a:pPr lvl="1" indent="-228600">
              <a:buFont typeface="Wingdings" pitchFamily="2" charset="2"/>
              <a:buChar char="n"/>
            </a:pPr>
            <a:r>
              <a:rPr lang="en-GB" sz="1800" dirty="0"/>
              <a:t>Interleave instructions from different threads on shared pipelines or parallel execution on parallel pipelines</a:t>
            </a:r>
          </a:p>
          <a:p>
            <a:pPr marL="228600" indent="-228600">
              <a:spcBef>
                <a:spcPts val="2000"/>
              </a:spcBef>
              <a:buFont typeface="Wingdings" pitchFamily="2" charset="2"/>
              <a:buChar char="n"/>
            </a:pPr>
            <a:r>
              <a:rPr lang="en-GB" sz="2000" dirty="0"/>
              <a:t>Implicit multithreading is concurrent execution of multiple threads extracted from single sequential program</a:t>
            </a:r>
          </a:p>
          <a:p>
            <a:pPr lvl="1" indent="-228600">
              <a:buFont typeface="Wingdings" pitchFamily="2" charset="2"/>
              <a:buChar char="n"/>
            </a:pPr>
            <a:r>
              <a:rPr lang="en-GB" sz="1800" dirty="0"/>
              <a:t>Implicit threads defined statically by compiler or dynamically by hardware</a:t>
            </a:r>
          </a:p>
        </p:txBody>
      </p:sp>
      <p:sp useBgFill="1">
        <p:nvSpPr>
          <p:cNvPr id="5" name="TextBox 4"/>
          <p:cNvSpPr txBox="1"/>
          <p:nvPr/>
        </p:nvSpPr>
        <p:spPr>
          <a:xfrm>
            <a:off x="185848" y="4572001"/>
            <a:ext cx="423752" cy="607928"/>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3544" name="Rectangle 8"/>
          <p:cNvSpPr>
            <a:spLocks noGrp="1" noChangeArrowheads="1"/>
          </p:cNvSpPr>
          <p:nvPr>
            <p:ph type="title"/>
          </p:nvPr>
        </p:nvSpPr>
        <p:spPr>
          <a:xfrm>
            <a:off x="685800" y="381000"/>
            <a:ext cx="7556313" cy="1116106"/>
          </a:xfrm>
        </p:spPr>
        <p:txBody>
          <a:bodyPr/>
          <a:lstStyle/>
          <a:p>
            <a:r>
              <a:rPr lang="en-GB" dirty="0">
                <a:effectLst>
                  <a:outerShdw blurRad="38100" dist="38100" dir="2700000" algn="tl">
                    <a:srgbClr val="000000">
                      <a:alpha val="43137"/>
                    </a:srgbClr>
                  </a:outerShdw>
                </a:effectLst>
              </a:rPr>
              <a:t>Approaches to Explicit Multithreading</a:t>
            </a:r>
          </a:p>
        </p:txBody>
      </p:sp>
      <p:sp>
        <p:nvSpPr>
          <p:cNvPr id="193545" name="Rectangle 9"/>
          <p:cNvSpPr>
            <a:spLocks noGrp="1" noChangeArrowheads="1"/>
          </p:cNvSpPr>
          <p:nvPr>
            <p:ph sz="half" idx="1"/>
          </p:nvPr>
        </p:nvSpPr>
        <p:spPr/>
        <p:txBody>
          <a:bodyPr>
            <a:normAutofit lnSpcReduction="10000"/>
          </a:bodyPr>
          <a:lstStyle/>
          <a:p>
            <a:pPr>
              <a:lnSpc>
                <a:spcPct val="90000"/>
              </a:lnSpc>
            </a:pPr>
            <a:r>
              <a:rPr lang="en-GB" sz="2000" dirty="0"/>
              <a:t>Interleaved</a:t>
            </a:r>
          </a:p>
          <a:p>
            <a:pPr lvl="1">
              <a:lnSpc>
                <a:spcPct val="90000"/>
              </a:lnSpc>
            </a:pPr>
            <a:r>
              <a:rPr lang="en-GB" sz="1800" dirty="0"/>
              <a:t>Fine-grained</a:t>
            </a:r>
          </a:p>
          <a:p>
            <a:pPr lvl="1">
              <a:lnSpc>
                <a:spcPct val="90000"/>
              </a:lnSpc>
            </a:pPr>
            <a:r>
              <a:rPr lang="en-GB" sz="1800" dirty="0"/>
              <a:t>Processor deals with two or more thread contexts at a time</a:t>
            </a:r>
          </a:p>
          <a:p>
            <a:pPr lvl="1">
              <a:lnSpc>
                <a:spcPct val="90000"/>
              </a:lnSpc>
            </a:pPr>
            <a:r>
              <a:rPr lang="en-GB" sz="1800" dirty="0"/>
              <a:t>Switching thread at each clock cycle</a:t>
            </a:r>
          </a:p>
          <a:p>
            <a:pPr lvl="1">
              <a:lnSpc>
                <a:spcPct val="90000"/>
              </a:lnSpc>
            </a:pPr>
            <a:r>
              <a:rPr lang="en-GB" sz="1800" dirty="0"/>
              <a:t>If thread is blocked it is skipped</a:t>
            </a:r>
            <a:endParaRPr lang="en-GB" sz="1800" dirty="0" smtClean="0"/>
          </a:p>
          <a:p>
            <a:pPr>
              <a:lnSpc>
                <a:spcPct val="90000"/>
              </a:lnSpc>
            </a:pPr>
            <a:r>
              <a:rPr lang="en-GB" sz="2000" dirty="0" smtClean="0"/>
              <a:t>Simultaneous </a:t>
            </a:r>
            <a:r>
              <a:rPr lang="en-GB" sz="2000" dirty="0"/>
              <a:t>(SMT)</a:t>
            </a:r>
          </a:p>
          <a:p>
            <a:pPr lvl="1">
              <a:lnSpc>
                <a:spcPct val="90000"/>
              </a:lnSpc>
            </a:pPr>
            <a:r>
              <a:rPr lang="en-GB" sz="1800" dirty="0"/>
              <a:t>Instructions</a:t>
            </a:r>
            <a:r>
              <a:rPr lang="en-GB" sz="1800" dirty="0" smtClean="0"/>
              <a:t> are simultaneously </a:t>
            </a:r>
            <a:r>
              <a:rPr lang="en-GB" sz="1800" dirty="0"/>
              <a:t>issued from multiple threads to execution units of superscalar </a:t>
            </a:r>
            <a:r>
              <a:rPr lang="en-GB" sz="1800" dirty="0" smtClean="0"/>
              <a:t>processor</a:t>
            </a:r>
            <a:endParaRPr lang="en-GB" sz="1800" dirty="0"/>
          </a:p>
        </p:txBody>
      </p:sp>
      <p:sp>
        <p:nvSpPr>
          <p:cNvPr id="7" name="Content Placeholder 6"/>
          <p:cNvSpPr>
            <a:spLocks noGrp="1"/>
          </p:cNvSpPr>
          <p:nvPr>
            <p:ph sz="half" idx="2"/>
          </p:nvPr>
        </p:nvSpPr>
        <p:spPr/>
        <p:txBody>
          <a:bodyPr>
            <a:normAutofit fontScale="92500" lnSpcReduction="10000"/>
          </a:bodyPr>
          <a:lstStyle/>
          <a:p>
            <a:pPr>
              <a:lnSpc>
                <a:spcPct val="90000"/>
              </a:lnSpc>
            </a:pPr>
            <a:r>
              <a:rPr lang="en-GB" sz="2000" dirty="0" smtClean="0"/>
              <a:t>Blocked </a:t>
            </a:r>
          </a:p>
          <a:p>
            <a:pPr lvl="1">
              <a:lnSpc>
                <a:spcPct val="90000"/>
              </a:lnSpc>
            </a:pPr>
            <a:r>
              <a:rPr lang="en-GB" dirty="0" smtClean="0"/>
              <a:t>Coarse-grained </a:t>
            </a:r>
          </a:p>
          <a:p>
            <a:pPr lvl="1">
              <a:lnSpc>
                <a:spcPct val="90000"/>
              </a:lnSpc>
            </a:pPr>
            <a:r>
              <a:rPr lang="en-GB" dirty="0" smtClean="0"/>
              <a:t>Thread executed until event causes delay</a:t>
            </a:r>
          </a:p>
          <a:p>
            <a:pPr lvl="1">
              <a:lnSpc>
                <a:spcPct val="90000"/>
              </a:lnSpc>
            </a:pPr>
            <a:r>
              <a:rPr lang="en-GB" dirty="0" smtClean="0"/>
              <a:t>Effective on in-order processor</a:t>
            </a:r>
          </a:p>
          <a:p>
            <a:pPr lvl="1">
              <a:lnSpc>
                <a:spcPct val="90000"/>
              </a:lnSpc>
            </a:pPr>
            <a:r>
              <a:rPr lang="en-GB" dirty="0" smtClean="0"/>
              <a:t>Avoids pipeline stall</a:t>
            </a:r>
          </a:p>
          <a:p>
            <a:pPr>
              <a:lnSpc>
                <a:spcPct val="90000"/>
              </a:lnSpc>
            </a:pPr>
            <a:r>
              <a:rPr lang="en-GB" sz="2000" dirty="0" smtClean="0"/>
              <a:t>Chip multiprocessing</a:t>
            </a:r>
          </a:p>
          <a:p>
            <a:pPr lvl="1">
              <a:lnSpc>
                <a:spcPct val="90000"/>
              </a:lnSpc>
            </a:pPr>
            <a:r>
              <a:rPr lang="en-GB" dirty="0" smtClean="0"/>
              <a:t>Processor is replicated on a single chip</a:t>
            </a:r>
          </a:p>
          <a:p>
            <a:pPr lvl="1">
              <a:lnSpc>
                <a:spcPct val="90000"/>
              </a:lnSpc>
            </a:pPr>
            <a:r>
              <a:rPr lang="en-GB" dirty="0" smtClean="0"/>
              <a:t>Each processor handles separate threads</a:t>
            </a:r>
          </a:p>
          <a:p>
            <a:pPr lvl="1">
              <a:lnSpc>
                <a:spcPct val="90000"/>
              </a:lnSpc>
            </a:pPr>
            <a:r>
              <a:rPr lang="en-GB" dirty="0" smtClean="0"/>
              <a:t>Advantage is that the available logic area on a chip is used effectively</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381000" y="1143000"/>
            <a:ext cx="3255264" cy="2133600"/>
          </a:xfrm>
        </p:spPr>
        <p:txBody>
          <a:bodyPr>
            <a:normAutofit/>
          </a:bodyPr>
          <a:lstStyle/>
          <a:p>
            <a:pPr algn="ctr"/>
            <a:r>
              <a:rPr lang="en-GB" dirty="0" smtClean="0">
                <a:effectLst>
                  <a:outerShdw blurRad="38100" dist="38100" dir="2700000" algn="tl">
                    <a:srgbClr val="000000">
                      <a:alpha val="43137"/>
                    </a:srgbClr>
                  </a:outerShdw>
                </a:effectLst>
              </a:rPr>
              <a:t>Approaches to Executing Multiple Threads</a:t>
            </a:r>
            <a:endParaRPr lang="en-GB"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mc:Choice xmlns:ma="http://schemas.microsoft.com/office/mac/drawingml/2008/main" Requires="ma">
            <p:blipFill>
              <a:blip r:embed="rId3"/>
              <a:srcRect l="5882" r="7059" b="4545"/>
              <a:stretch>
                <a:fillRect/>
              </a:stretch>
            </p:blipFill>
          </mc:Choice>
          <mc:Fallback>
            <p:blipFill>
              <a:blip r:embed="rId4"/>
              <a:srcRect l="5882" r="7059" b="4545"/>
              <a:stretch>
                <a:fillRect/>
              </a:stretch>
            </p:blipFill>
          </mc:Fallback>
        </mc:AlternateContent>
        <p:spPr>
          <a:xfrm>
            <a:off x="4114800" y="0"/>
            <a:ext cx="4869842" cy="6909970"/>
          </a:xfrm>
          <a:prstGeom prst="rect">
            <a:avLst/>
          </a:prstGeom>
        </p:spPr>
      </p:pic>
    </p:spTree>
  </p:cSld>
  <p:clrMapOvr>
    <a:masterClrMapping/>
  </p:clrMapOvr>
  <p:transition spd="med">
    <p:pull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06" name="Rectangle 6"/>
          <p:cNvSpPr>
            <a:spLocks noGrp="1" noChangeArrowheads="1"/>
          </p:cNvSpPr>
          <p:nvPr>
            <p:ph type="title"/>
          </p:nvPr>
        </p:nvSpPr>
        <p:spPr>
          <a:xfrm>
            <a:off x="685800" y="609600"/>
            <a:ext cx="7556313" cy="1116106"/>
          </a:xfrm>
        </p:spPr>
        <p:txBody>
          <a:bodyPr/>
          <a:lstStyle/>
          <a:p>
            <a:r>
              <a:rPr lang="en-GB" dirty="0" smtClean="0">
                <a:effectLst>
                  <a:outerShdw blurRad="38100" dist="38100" dir="2700000" algn="tl">
                    <a:srgbClr val="000000">
                      <a:alpha val="43137"/>
                    </a:srgbClr>
                  </a:outerShdw>
                </a:effectLst>
              </a:rPr>
              <a:t>Example Systems</a:t>
            </a:r>
            <a:endParaRPr lang="en-GB" dirty="0">
              <a:effectLst>
                <a:outerShdw blurRad="38100" dist="38100" dir="2700000" algn="tl">
                  <a:srgbClr val="000000">
                    <a:alpha val="43137"/>
                  </a:srgbClr>
                </a:outerShdw>
              </a:effectLst>
            </a:endParaRPr>
          </a:p>
        </p:txBody>
      </p:sp>
      <p:sp>
        <p:nvSpPr>
          <p:cNvPr id="204807" name="Rectangle 7"/>
          <p:cNvSpPr>
            <a:spLocks noGrp="1" noChangeArrowheads="1"/>
          </p:cNvSpPr>
          <p:nvPr>
            <p:ph sz="half" idx="2"/>
          </p:nvPr>
        </p:nvSpPr>
        <p:spPr/>
        <p:txBody>
          <a:bodyPr>
            <a:normAutofit/>
          </a:bodyPr>
          <a:lstStyle/>
          <a:p>
            <a:r>
              <a:rPr lang="en-GB" dirty="0" smtClean="0"/>
              <a:t>More recent models of the Pentium 4 use a multithreading technique that Intel refers to as </a:t>
            </a:r>
            <a:r>
              <a:rPr lang="en-GB" i="1" dirty="0" smtClean="0"/>
              <a:t>hyperthreading</a:t>
            </a:r>
          </a:p>
          <a:p>
            <a:r>
              <a:rPr lang="en-GB" dirty="0" smtClean="0"/>
              <a:t>Approach is to use SMT with support for two threads</a:t>
            </a:r>
          </a:p>
          <a:p>
            <a:r>
              <a:rPr lang="en-GB" dirty="0" smtClean="0"/>
              <a:t>Thus the single multithreaded processor is logically two processors</a:t>
            </a:r>
            <a:endParaRPr lang="en-GB" dirty="0"/>
          </a:p>
        </p:txBody>
      </p:sp>
      <p:sp>
        <p:nvSpPr>
          <p:cNvPr id="6" name="Content Placeholder 5"/>
          <p:cNvSpPr>
            <a:spLocks noGrp="1"/>
          </p:cNvSpPr>
          <p:nvPr>
            <p:ph sz="quarter" idx="4"/>
          </p:nvPr>
        </p:nvSpPr>
        <p:spPr>
          <a:xfrm>
            <a:off x="4399878" y="2447365"/>
            <a:ext cx="3905922" cy="4105835"/>
          </a:xfrm>
        </p:spPr>
        <p:txBody>
          <a:bodyPr>
            <a:normAutofit fontScale="92500" lnSpcReduction="10000"/>
          </a:bodyPr>
          <a:lstStyle/>
          <a:p>
            <a:r>
              <a:rPr lang="en-GB" sz="2118" dirty="0" smtClean="0"/>
              <a:t>Chip used in high-end PowerPC products</a:t>
            </a:r>
            <a:endParaRPr lang="en-US" sz="2118" dirty="0" smtClean="0"/>
          </a:p>
          <a:p>
            <a:r>
              <a:rPr lang="en-US" sz="2118" dirty="0" smtClean="0"/>
              <a:t>Combines chip multiprocessing with SMT</a:t>
            </a:r>
          </a:p>
          <a:p>
            <a:pPr lvl="1"/>
            <a:r>
              <a:rPr lang="en-US" dirty="0" smtClean="0"/>
              <a:t>Has two separate processors, each of which is a multithreaded processor capable of supporting two threads concurrently using SMT</a:t>
            </a:r>
          </a:p>
          <a:p>
            <a:pPr lvl="1"/>
            <a:r>
              <a:rPr lang="en-US" dirty="0" smtClean="0"/>
              <a:t>Designers found that having two two-way SMT processors on a single chip provided superior performance to a single four-way SMT processor</a:t>
            </a:r>
            <a:endParaRPr lang="en-GB" dirty="0" smtClean="0"/>
          </a:p>
        </p:txBody>
      </p:sp>
      <p:sp>
        <p:nvSpPr>
          <p:cNvPr id="4" name="Text Placeholder 3"/>
          <p:cNvSpPr>
            <a:spLocks noGrp="1"/>
          </p:cNvSpPr>
          <p:nvPr>
            <p:ph type="body" idx="1"/>
          </p:nvPr>
        </p:nvSpPr>
        <p:spPr/>
        <p:txBody>
          <a:bodyPr/>
          <a:lstStyle/>
          <a:p>
            <a:r>
              <a:rPr lang="en-US" dirty="0" smtClean="0"/>
              <a:t>Pentium 4</a:t>
            </a:r>
            <a:endParaRPr lang="en-US" dirty="0"/>
          </a:p>
        </p:txBody>
      </p:sp>
      <p:sp>
        <p:nvSpPr>
          <p:cNvPr id="5" name="Text Placeholder 4"/>
          <p:cNvSpPr>
            <a:spLocks noGrp="1"/>
          </p:cNvSpPr>
          <p:nvPr>
            <p:ph type="body" sz="quarter" idx="3"/>
          </p:nvPr>
        </p:nvSpPr>
        <p:spPr>
          <a:xfrm>
            <a:off x="4399878" y="2070847"/>
            <a:ext cx="3905922" cy="322729"/>
          </a:xfrm>
        </p:spPr>
        <p:txBody>
          <a:bodyPr/>
          <a:lstStyle/>
          <a:p>
            <a:r>
              <a:rPr lang="en-US" dirty="0" smtClean="0"/>
              <a:t>IBM Power5</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826" name="Rectangle 2"/>
          <p:cNvSpPr>
            <a:spLocks noGrp="1" noChangeArrowheads="1"/>
          </p:cNvSpPr>
          <p:nvPr>
            <p:ph type="title" idx="4294967295"/>
          </p:nvPr>
        </p:nvSpPr>
        <p:spPr>
          <a:xfrm>
            <a:off x="228600" y="304800"/>
            <a:ext cx="7556500" cy="1116012"/>
          </a:xfrm>
        </p:spPr>
        <p:txBody>
          <a:bodyPr/>
          <a:lstStyle/>
          <a:p>
            <a:r>
              <a:rPr lang="en-GB" dirty="0">
                <a:effectLst>
                  <a:outerShdw blurRad="38100" dist="38100" dir="2700000" algn="tl">
                    <a:srgbClr val="000000">
                      <a:alpha val="43137"/>
                    </a:srgbClr>
                  </a:outerShdw>
                </a:effectLst>
              </a:rPr>
              <a:t>Power5 Instruction Data Flow</a:t>
            </a:r>
          </a:p>
        </p:txBody>
      </p:sp>
      <p:pic>
        <p:nvPicPr>
          <p:cNvPr id="4" name="Picture 3" descr="f8.pdf"/>
          <p:cNvPicPr>
            <a:picLocks noChangeAspect="1"/>
          </p:cNvPicPr>
          <p:nvPr/>
        </p:nvPicPr>
        <mc:AlternateContent>
          <mc:Choice xmlns:ma="http://schemas.microsoft.com/office/mac/drawingml/2008/main" Requires="ma">
            <p:blipFill>
              <a:blip r:embed="rId3"/>
              <a:srcRect l="4545" t="22353" r="5455" b="9412"/>
              <a:stretch>
                <a:fillRect/>
              </a:stretch>
            </p:blipFill>
          </mc:Choice>
          <mc:Fallback>
            <p:blipFill>
              <a:blip r:embed="rId4"/>
              <a:srcRect l="4545" t="22353" r="5455" b="9412"/>
              <a:stretch>
                <a:fillRect/>
              </a:stretch>
            </p:blipFill>
          </mc:Fallback>
        </mc:AlternateContent>
        <p:spPr>
          <a:xfrm>
            <a:off x="0" y="1371600"/>
            <a:ext cx="9173249" cy="5374270"/>
          </a:xfrm>
          <a:prstGeom prst="rect">
            <a:avLst/>
          </a:prstGeom>
        </p:spPr>
      </p:pic>
    </p:spTree>
  </p:cSld>
  <p:clrMapOvr>
    <a:masterClrMapping/>
  </p:clrMapOvr>
  <p:transition spd="med">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04800" y="0"/>
            <a:ext cx="6191157" cy="990600"/>
          </a:xfrm>
        </p:spPr>
        <p:txBody>
          <a:bodyPr>
            <a:normAutofit/>
          </a:bodyPr>
          <a:lstStyle/>
          <a:p>
            <a:r>
              <a:rPr lang="en-US" sz="3200" dirty="0"/>
              <a:t>Clusters</a:t>
            </a:r>
          </a:p>
        </p:txBody>
      </p:sp>
      <p:sp>
        <p:nvSpPr>
          <p:cNvPr id="108547" name="Rectangle 3"/>
          <p:cNvSpPr>
            <a:spLocks noGrp="1" noChangeArrowheads="1"/>
          </p:cNvSpPr>
          <p:nvPr>
            <p:ph type="body" sz="half" idx="2"/>
          </p:nvPr>
        </p:nvSpPr>
        <p:spPr>
          <a:xfrm>
            <a:off x="457200" y="1066800"/>
            <a:ext cx="6172200" cy="5486399"/>
          </a:xfrm>
        </p:spPr>
        <p:txBody>
          <a:bodyPr>
            <a:normAutofit/>
          </a:bodyPr>
          <a:lstStyle/>
          <a:p>
            <a:pPr marL="228600" indent="-228600">
              <a:lnSpc>
                <a:spcPct val="90000"/>
              </a:lnSpc>
              <a:spcBef>
                <a:spcPts val="2000"/>
              </a:spcBef>
              <a:buFont typeface="Wingdings" pitchFamily="2" charset="2"/>
              <a:buChar char="n"/>
            </a:pPr>
            <a:r>
              <a:rPr lang="en-US" sz="2000" dirty="0"/>
              <a:t>Alternative to </a:t>
            </a:r>
            <a:r>
              <a:rPr lang="en-US" sz="2000" dirty="0" smtClean="0"/>
              <a:t>SMP as an approach to providing high performance and high </a:t>
            </a:r>
            <a:r>
              <a:rPr lang="en-US" sz="2000" dirty="0"/>
              <a:t>availability</a:t>
            </a:r>
            <a:endParaRPr lang="en-US" sz="2000" dirty="0" smtClean="0"/>
          </a:p>
          <a:p>
            <a:pPr marL="228600" indent="-228600">
              <a:lnSpc>
                <a:spcPct val="90000"/>
              </a:lnSpc>
              <a:spcBef>
                <a:spcPts val="2000"/>
              </a:spcBef>
              <a:buFont typeface="Wingdings" pitchFamily="2" charset="2"/>
              <a:buChar char="n"/>
            </a:pPr>
            <a:r>
              <a:rPr lang="en-US" sz="2000" dirty="0" smtClean="0"/>
              <a:t>Particularly attractive for server applications</a:t>
            </a:r>
          </a:p>
          <a:p>
            <a:pPr marL="228600" indent="-228600">
              <a:lnSpc>
                <a:spcPct val="90000"/>
              </a:lnSpc>
              <a:spcBef>
                <a:spcPts val="2000"/>
              </a:spcBef>
              <a:buFont typeface="Wingdings" pitchFamily="2" charset="2"/>
              <a:buChar char="n"/>
            </a:pPr>
            <a:r>
              <a:rPr lang="en-US" sz="2000" dirty="0" smtClean="0"/>
              <a:t>Defined as:</a:t>
            </a:r>
          </a:p>
          <a:p>
            <a:pPr lvl="1" indent="-228600">
              <a:lnSpc>
                <a:spcPct val="90000"/>
              </a:lnSpc>
              <a:buFont typeface="Wingdings" pitchFamily="2" charset="2"/>
              <a:buChar char="n"/>
            </a:pPr>
            <a:r>
              <a:rPr lang="en-US" sz="1700" dirty="0" smtClean="0"/>
              <a:t>A </a:t>
            </a:r>
            <a:r>
              <a:rPr lang="en-US" sz="1700" dirty="0"/>
              <a:t>group of interconnected whole </a:t>
            </a:r>
            <a:r>
              <a:rPr lang="en-US" sz="1700" dirty="0" smtClean="0"/>
              <a:t>computers working </a:t>
            </a:r>
            <a:r>
              <a:rPr lang="en-US" sz="1700" dirty="0"/>
              <a:t>together as</a:t>
            </a:r>
            <a:r>
              <a:rPr lang="en-US" sz="1700" dirty="0" smtClean="0"/>
              <a:t> a unified computing resource that can create the illusion </a:t>
            </a:r>
            <a:r>
              <a:rPr lang="en-US" sz="1700" dirty="0"/>
              <a:t>of being one </a:t>
            </a:r>
            <a:r>
              <a:rPr lang="en-US" sz="1700" dirty="0" smtClean="0"/>
              <a:t>machine</a:t>
            </a:r>
          </a:p>
          <a:p>
            <a:pPr lvl="1" indent="-228600">
              <a:lnSpc>
                <a:spcPct val="90000"/>
              </a:lnSpc>
              <a:buFont typeface="Wingdings" pitchFamily="2" charset="2"/>
              <a:buChar char="n"/>
            </a:pPr>
            <a:r>
              <a:rPr lang="en-US" sz="1700" dirty="0" smtClean="0"/>
              <a:t>(The term </a:t>
            </a:r>
            <a:r>
              <a:rPr lang="en-US" sz="1700" i="1" dirty="0" smtClean="0"/>
              <a:t>whole computer </a:t>
            </a:r>
            <a:r>
              <a:rPr lang="en-US" sz="1700" dirty="0" smtClean="0"/>
              <a:t>means a system that can run on its own, apart from the cluster)</a:t>
            </a:r>
          </a:p>
          <a:p>
            <a:pPr marL="228600" indent="-228600">
              <a:lnSpc>
                <a:spcPct val="90000"/>
              </a:lnSpc>
              <a:spcBef>
                <a:spcPts val="2000"/>
              </a:spcBef>
              <a:buFont typeface="Wingdings" pitchFamily="2" charset="2"/>
              <a:buChar char="n"/>
            </a:pPr>
            <a:r>
              <a:rPr lang="en-US" sz="2000" dirty="0"/>
              <a:t>Each computer</a:t>
            </a:r>
            <a:r>
              <a:rPr lang="en-US" sz="2000" dirty="0" smtClean="0"/>
              <a:t> in a cluster is called </a:t>
            </a:r>
            <a:r>
              <a:rPr lang="en-US" sz="2000" dirty="0"/>
              <a:t>a </a:t>
            </a:r>
            <a:r>
              <a:rPr lang="en-US" sz="2000" dirty="0" smtClean="0"/>
              <a:t>node</a:t>
            </a:r>
          </a:p>
          <a:p>
            <a:pPr marL="228600" indent="-228600">
              <a:lnSpc>
                <a:spcPct val="90000"/>
              </a:lnSpc>
              <a:spcBef>
                <a:spcPts val="2000"/>
              </a:spcBef>
              <a:buFont typeface="Wingdings" pitchFamily="2" charset="2"/>
              <a:buChar char="n"/>
            </a:pPr>
            <a:r>
              <a:rPr lang="en-US" sz="2000" dirty="0" smtClean="0"/>
              <a:t>Benefits:</a:t>
            </a:r>
          </a:p>
          <a:p>
            <a:pPr lvl="1" indent="-228600">
              <a:lnSpc>
                <a:spcPct val="90000"/>
              </a:lnSpc>
              <a:buFont typeface="Wingdings" pitchFamily="2" charset="2"/>
              <a:buChar char="n"/>
            </a:pPr>
            <a:r>
              <a:rPr lang="en-US" sz="1700" dirty="0" smtClean="0"/>
              <a:t>Absolute scalability</a:t>
            </a:r>
          </a:p>
          <a:p>
            <a:pPr lvl="1" indent="-228600">
              <a:lnSpc>
                <a:spcPct val="90000"/>
              </a:lnSpc>
              <a:buFont typeface="Wingdings" pitchFamily="2" charset="2"/>
              <a:buChar char="n"/>
            </a:pPr>
            <a:r>
              <a:rPr lang="en-US" sz="1700" dirty="0" smtClean="0"/>
              <a:t>Incremental scalability</a:t>
            </a:r>
          </a:p>
          <a:p>
            <a:pPr lvl="1" indent="-228600">
              <a:lnSpc>
                <a:spcPct val="90000"/>
              </a:lnSpc>
              <a:buFont typeface="Wingdings" pitchFamily="2" charset="2"/>
              <a:buChar char="n"/>
            </a:pPr>
            <a:r>
              <a:rPr lang="en-US" sz="1700" dirty="0" smtClean="0"/>
              <a:t>High availability</a:t>
            </a:r>
          </a:p>
          <a:p>
            <a:pPr lvl="1" indent="-228600">
              <a:lnSpc>
                <a:spcPct val="90000"/>
              </a:lnSpc>
              <a:buFont typeface="Wingdings" pitchFamily="2" charset="2"/>
              <a:buChar char="n"/>
            </a:pPr>
            <a:r>
              <a:rPr lang="en-US" sz="1700" dirty="0" smtClean="0"/>
              <a:t>Superior price/performance</a:t>
            </a:r>
            <a:endParaRPr lang="en-US" sz="1700" dirty="0"/>
          </a:p>
        </p:txBody>
      </p:sp>
      <p:sp useBgFill="1">
        <p:nvSpPr>
          <p:cNvPr id="5" name="TextBox 4"/>
          <p:cNvSpPr txBox="1"/>
          <p:nvPr/>
        </p:nvSpPr>
        <p:spPr>
          <a:xfrm>
            <a:off x="172720" y="4648200"/>
            <a:ext cx="360680" cy="517545"/>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Multiple Processor Organization</a:t>
            </a:r>
          </a:p>
        </p:txBody>
      </p:sp>
      <p:sp>
        <p:nvSpPr>
          <p:cNvPr id="6" name="Content Placeholder 5"/>
          <p:cNvSpPr>
            <a:spLocks noGrp="1"/>
          </p:cNvSpPr>
          <p:nvPr>
            <p:ph sz="half" idx="17"/>
          </p:nvPr>
        </p:nvSpPr>
        <p:spPr/>
        <p:txBody>
          <a:bodyPr>
            <a:normAutofit fontScale="92500" lnSpcReduction="10000"/>
          </a:bodyPr>
          <a:lstStyle/>
          <a:p>
            <a:r>
              <a:rPr lang="en-US" dirty="0" smtClean="0"/>
              <a:t>Single instruction, single data </a:t>
            </a:r>
            <a:r>
              <a:rPr lang="en-US" b="1" dirty="0" smtClean="0"/>
              <a:t>(SISD) </a:t>
            </a:r>
            <a:r>
              <a:rPr lang="en-US" dirty="0" smtClean="0"/>
              <a:t>stream</a:t>
            </a:r>
          </a:p>
          <a:p>
            <a:pPr lvl="1"/>
            <a:r>
              <a:rPr lang="en-US" sz="1622" dirty="0" smtClean="0"/>
              <a:t>Single processor executes a single instruction stream to operate on data stored in a single memory</a:t>
            </a:r>
          </a:p>
          <a:p>
            <a:pPr lvl="1"/>
            <a:r>
              <a:rPr lang="en-US" sz="1622" dirty="0" smtClean="0"/>
              <a:t>Uniprocessors fall into this category</a:t>
            </a:r>
          </a:p>
          <a:p>
            <a:pPr lvl="1"/>
            <a:endParaRPr lang="en-US" dirty="0"/>
          </a:p>
        </p:txBody>
      </p:sp>
      <p:sp>
        <p:nvSpPr>
          <p:cNvPr id="7" name="Content Placeholder 6"/>
          <p:cNvSpPr>
            <a:spLocks noGrp="1"/>
          </p:cNvSpPr>
          <p:nvPr>
            <p:ph sz="half" idx="18"/>
          </p:nvPr>
        </p:nvSpPr>
        <p:spPr>
          <a:xfrm>
            <a:off x="502920" y="4164964"/>
            <a:ext cx="3657413" cy="2159635"/>
          </a:xfrm>
        </p:spPr>
        <p:txBody>
          <a:bodyPr>
            <a:normAutofit fontScale="92500" lnSpcReduction="10000"/>
          </a:bodyPr>
          <a:lstStyle/>
          <a:p>
            <a:r>
              <a:rPr lang="en-US" dirty="0" smtClean="0"/>
              <a:t>Single instruction, multiple data </a:t>
            </a:r>
            <a:r>
              <a:rPr lang="en-US" b="1" dirty="0" smtClean="0"/>
              <a:t>(SIMD)</a:t>
            </a:r>
            <a:r>
              <a:rPr lang="en-US" dirty="0" smtClean="0"/>
              <a:t> stream</a:t>
            </a:r>
          </a:p>
          <a:p>
            <a:pPr lvl="1"/>
            <a:r>
              <a:rPr lang="en-US" sz="1622" dirty="0" smtClean="0"/>
              <a:t>A single machine instruction controls the simultaneous execution of a number of processing elements on a lockstep basis</a:t>
            </a:r>
          </a:p>
          <a:p>
            <a:pPr lvl="1"/>
            <a:r>
              <a:rPr lang="en-US" sz="1622" dirty="0" smtClean="0"/>
              <a:t>Vector and array processors fall into this category</a:t>
            </a:r>
            <a:endParaRPr lang="en-US" sz="1622" dirty="0"/>
          </a:p>
        </p:txBody>
      </p:sp>
      <p:sp>
        <p:nvSpPr>
          <p:cNvPr id="4" name="Content Placeholder 3"/>
          <p:cNvSpPr>
            <a:spLocks noGrp="1"/>
          </p:cNvSpPr>
          <p:nvPr>
            <p:ph sz="half" idx="1"/>
          </p:nvPr>
        </p:nvSpPr>
        <p:spPr>
          <a:xfrm>
            <a:off x="4410075" y="1985962"/>
            <a:ext cx="3657600" cy="2052637"/>
          </a:xfrm>
        </p:spPr>
        <p:txBody>
          <a:bodyPr>
            <a:normAutofit fontScale="85000" lnSpcReduction="10000"/>
          </a:bodyPr>
          <a:lstStyle/>
          <a:p>
            <a:r>
              <a:rPr lang="en-US" sz="2000" dirty="0" smtClean="0"/>
              <a:t>Multiple instruction, single data </a:t>
            </a:r>
            <a:r>
              <a:rPr lang="en-US" sz="2000" b="1" dirty="0" smtClean="0"/>
              <a:t>(MISD) </a:t>
            </a:r>
            <a:r>
              <a:rPr lang="en-US" sz="2000" dirty="0" smtClean="0"/>
              <a:t>stream</a:t>
            </a:r>
          </a:p>
          <a:p>
            <a:pPr lvl="1"/>
            <a:r>
              <a:rPr lang="en-US" dirty="0" smtClean="0"/>
              <a:t>A sequence of data is transmitted to a set of processors, each of which executes a different instruction sequence</a:t>
            </a:r>
          </a:p>
          <a:p>
            <a:pPr lvl="1"/>
            <a:r>
              <a:rPr lang="en-US" dirty="0" smtClean="0"/>
              <a:t>Not commercially implemented</a:t>
            </a:r>
            <a:endParaRPr lang="en-US" dirty="0"/>
          </a:p>
        </p:txBody>
      </p:sp>
      <p:sp>
        <p:nvSpPr>
          <p:cNvPr id="5" name="Content Placeholder 4"/>
          <p:cNvSpPr>
            <a:spLocks noGrp="1"/>
          </p:cNvSpPr>
          <p:nvPr>
            <p:ph sz="half" idx="16"/>
          </p:nvPr>
        </p:nvSpPr>
        <p:spPr/>
        <p:txBody>
          <a:bodyPr>
            <a:normAutofit fontScale="92500"/>
          </a:bodyPr>
          <a:lstStyle/>
          <a:p>
            <a:r>
              <a:rPr lang="en-US" sz="1838" dirty="0" smtClean="0"/>
              <a:t>Multiple instruction, multiple data </a:t>
            </a:r>
            <a:r>
              <a:rPr lang="en-US" sz="1838" b="1" dirty="0" smtClean="0"/>
              <a:t>(MIMD) </a:t>
            </a:r>
            <a:r>
              <a:rPr lang="en-US" sz="1838" dirty="0" smtClean="0"/>
              <a:t>stream</a:t>
            </a:r>
          </a:p>
          <a:p>
            <a:pPr lvl="1"/>
            <a:r>
              <a:rPr lang="en-US" sz="1622" dirty="0" smtClean="0"/>
              <a:t>A set of processors simultaneously execute different instruction sequences on different data sets</a:t>
            </a:r>
          </a:p>
          <a:p>
            <a:pPr lvl="1"/>
            <a:r>
              <a:rPr lang="en-US" sz="1622" dirty="0" smtClean="0"/>
              <a:t>SMPs, clusters and NUMA systems fit this category</a:t>
            </a:r>
          </a:p>
          <a:p>
            <a:pPr lvl="1"/>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381000" y="1752600"/>
            <a:ext cx="3255264" cy="1162050"/>
          </a:xfrm>
        </p:spPr>
        <p:txBody>
          <a:bodyPr>
            <a:normAutofit/>
          </a:bodyPr>
          <a:lstStyle/>
          <a:p>
            <a:r>
              <a:rPr lang="en-US" dirty="0"/>
              <a:t>Cluster </a:t>
            </a:r>
            <a:r>
              <a:rPr lang="en-US" dirty="0" smtClean="0"/>
              <a:t>Configurations</a:t>
            </a:r>
            <a:endParaRPr lang="en-US" dirty="0"/>
          </a:p>
        </p:txBody>
      </p:sp>
      <p:pic>
        <p:nvPicPr>
          <p:cNvPr id="4" name="Picture 3" descr="f9.pdf"/>
          <p:cNvPicPr>
            <a:picLocks noChangeAspect="1"/>
          </p:cNvPicPr>
          <p:nvPr/>
        </p:nvPicPr>
        <mc:AlternateContent>
          <mc:Choice xmlns:ma="http://schemas.microsoft.com/office/mac/drawingml/2008/main" Requires="ma">
            <p:blipFill>
              <a:blip r:embed="rId3"/>
              <a:srcRect l="7059" t="4545" r="9412" b="5455"/>
              <a:stretch>
                <a:fillRect/>
              </a:stretch>
            </p:blipFill>
          </mc:Choice>
          <mc:Fallback>
            <p:blipFill>
              <a:blip r:embed="rId4"/>
              <a:srcRect l="7059" t="4545" r="9412" b="5455"/>
              <a:stretch>
                <a:fillRect/>
              </a:stretch>
            </p:blipFill>
          </mc:Fallback>
        </mc:AlternateContent>
        <p:spPr>
          <a:xfrm>
            <a:off x="4114800" y="0"/>
            <a:ext cx="4918366" cy="6858000"/>
          </a:xfrm>
          <a:prstGeom prst="rect">
            <a:avLst/>
          </a:prstGeom>
        </p:spPr>
      </p:pic>
    </p:spTree>
  </p:cSld>
  <p:clrMapOvr>
    <a:masterClrMapping/>
  </p:clrMapOvr>
  <p:transition spd="med">
    <p:pull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0"/>
            <a:ext cx="9144000" cy="1116013"/>
          </a:xfrm>
        </p:spPr>
        <p:txBody>
          <a:bodyPr/>
          <a:lstStyle/>
          <a:p>
            <a:pPr algn="ctr"/>
            <a:r>
              <a:rPr lang="en-US" sz="2800" dirty="0" smtClean="0">
                <a:effectLst>
                  <a:outerShdw blurRad="38100" dist="38100" dir="2700000" algn="tl">
                    <a:srgbClr val="000000">
                      <a:alpha val="43137"/>
                    </a:srgbClr>
                  </a:outerShdw>
                </a:effectLst>
              </a:rPr>
              <a:t>Table 17.2</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Clustering Methods: Benefits and Limitations</a:t>
            </a:r>
            <a:endParaRPr lang="en-US" sz="2800"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533400" y="1146818"/>
            <a:ext cx="7906521" cy="5711182"/>
          </a:xfrm>
          <a:prstGeom prst="rect">
            <a:avLst/>
          </a:prstGeom>
        </p:spPr>
      </p:pic>
    </p:spTree>
  </p:cSld>
  <p:clrMapOvr>
    <a:masterClrMapping/>
  </p:clrMapOvr>
  <p:transition spd="med">
    <p:wedg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Operating </a:t>
            </a:r>
            <a:r>
              <a:rPr lang="en-GB" dirty="0" smtClean="0">
                <a:effectLst>
                  <a:outerShdw blurRad="38100" dist="38100" dir="2700000" algn="tl">
                    <a:srgbClr val="000000">
                      <a:alpha val="43137"/>
                    </a:srgbClr>
                  </a:outerShdw>
                </a:effectLst>
              </a:rPr>
              <a:t>System </a:t>
            </a:r>
            <a:r>
              <a:rPr lang="en-GB" dirty="0">
                <a:effectLst>
                  <a:outerShdw blurRad="38100" dist="38100" dir="2700000" algn="tl">
                    <a:srgbClr val="000000">
                      <a:alpha val="43137"/>
                    </a:srgbClr>
                  </a:outerShdw>
                </a:effectLst>
              </a:rPr>
              <a:t>Design Issues</a:t>
            </a:r>
          </a:p>
        </p:txBody>
      </p:sp>
      <p:sp>
        <p:nvSpPr>
          <p:cNvPr id="168963" name="Rectangle 3"/>
          <p:cNvSpPr>
            <a:spLocks noGrp="1" noChangeArrowheads="1"/>
          </p:cNvSpPr>
          <p:nvPr>
            <p:ph idx="1"/>
          </p:nvPr>
        </p:nvSpPr>
        <p:spPr>
          <a:xfrm>
            <a:off x="498474" y="1752600"/>
            <a:ext cx="7556313" cy="4724400"/>
          </a:xfrm>
        </p:spPr>
        <p:txBody>
          <a:bodyPr>
            <a:normAutofit fontScale="70000" lnSpcReduction="20000"/>
          </a:bodyPr>
          <a:lstStyle/>
          <a:p>
            <a:r>
              <a:rPr lang="en-GB" sz="2400" dirty="0" smtClean="0"/>
              <a:t>How failures are managed depends on the clustering method used</a:t>
            </a:r>
          </a:p>
          <a:p>
            <a:r>
              <a:rPr lang="en-GB" sz="2400" dirty="0" smtClean="0"/>
              <a:t>Two approaches:</a:t>
            </a:r>
          </a:p>
          <a:p>
            <a:pPr lvl="1"/>
            <a:r>
              <a:rPr lang="en-GB" sz="2000" dirty="0" smtClean="0"/>
              <a:t>Highly available clusters</a:t>
            </a:r>
          </a:p>
          <a:p>
            <a:pPr lvl="1"/>
            <a:r>
              <a:rPr lang="en-GB" sz="2000" dirty="0"/>
              <a:t>Fault </a:t>
            </a:r>
            <a:r>
              <a:rPr lang="en-GB" sz="2000" dirty="0" smtClean="0"/>
              <a:t>tolerant clusters</a:t>
            </a:r>
          </a:p>
          <a:p>
            <a:pPr marL="228600" lvl="1">
              <a:spcBef>
                <a:spcPts val="2000"/>
              </a:spcBef>
              <a:buClr>
                <a:schemeClr val="accent1"/>
              </a:buClr>
            </a:pPr>
            <a:r>
              <a:rPr lang="en-GB" sz="2364" dirty="0" smtClean="0"/>
              <a:t>Failover</a:t>
            </a:r>
          </a:p>
          <a:p>
            <a:pPr lvl="1"/>
            <a:r>
              <a:rPr lang="en-GB" sz="2000" dirty="0" smtClean="0"/>
              <a:t>The function of switching applications and data resources over from a failed system to an alternative system in the cluster</a:t>
            </a:r>
          </a:p>
          <a:p>
            <a:pPr marL="228600" lvl="1">
              <a:spcBef>
                <a:spcPts val="2000"/>
              </a:spcBef>
              <a:buClr>
                <a:schemeClr val="accent1"/>
              </a:buClr>
            </a:pPr>
            <a:r>
              <a:rPr lang="en-GB" sz="2429" dirty="0" smtClean="0"/>
              <a:t>Failback</a:t>
            </a:r>
          </a:p>
          <a:p>
            <a:pPr lvl="1"/>
            <a:r>
              <a:rPr lang="en-GB" sz="2080" dirty="0" smtClean="0"/>
              <a:t>Restoration of applications and data resources to the original system once it has been fixed</a:t>
            </a:r>
          </a:p>
          <a:p>
            <a:r>
              <a:rPr lang="en-GB" sz="2400" dirty="0"/>
              <a:t>Load balancing</a:t>
            </a:r>
          </a:p>
          <a:p>
            <a:pPr lvl="1"/>
            <a:r>
              <a:rPr lang="en-GB" sz="2000" dirty="0"/>
              <a:t>Incremental scalability</a:t>
            </a:r>
          </a:p>
          <a:p>
            <a:pPr lvl="1"/>
            <a:r>
              <a:rPr lang="en-GB" sz="2000" dirty="0"/>
              <a:t>Automatically include new computers in scheduling</a:t>
            </a:r>
          </a:p>
          <a:p>
            <a:pPr lvl="1"/>
            <a:r>
              <a:rPr lang="en-GB" sz="2000" dirty="0"/>
              <a:t>Middleware needs </a:t>
            </a:r>
            <a:r>
              <a:rPr lang="en-GB" sz="2000"/>
              <a:t>to </a:t>
            </a:r>
            <a:r>
              <a:rPr lang="en-GB" sz="2000" smtClean="0"/>
              <a:t>recognize </a:t>
            </a:r>
            <a:r>
              <a:rPr lang="en-GB" sz="2000" dirty="0"/>
              <a:t>that processes may switch between machines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986" name="Rectangle 2"/>
          <p:cNvSpPr>
            <a:spLocks noGrp="1" noChangeArrowheads="1"/>
          </p:cNvSpPr>
          <p:nvPr>
            <p:ph type="title" idx="4294967295"/>
          </p:nvPr>
        </p:nvSpPr>
        <p:spPr>
          <a:xfrm>
            <a:off x="228600" y="152400"/>
            <a:ext cx="7556500" cy="1116012"/>
          </a:xfrm>
        </p:spPr>
        <p:txBody>
          <a:bodyPr/>
          <a:lstStyle/>
          <a:p>
            <a:r>
              <a:rPr lang="en-GB" dirty="0" smtClean="0">
                <a:effectLst>
                  <a:outerShdw blurRad="38100" dist="38100" dir="2700000" algn="tl">
                    <a:srgbClr val="000000">
                      <a:alpha val="43137"/>
                    </a:srgbClr>
                  </a:outerShdw>
                </a:effectLst>
              </a:rPr>
              <a:t>Parallelizing Computation</a:t>
            </a:r>
            <a:endParaRPr lang="en-GB"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idx="4294967295"/>
          </p:nvPr>
        </p:nvGraphicFramePr>
        <p:xfrm>
          <a:off x="457200" y="1219200"/>
          <a:ext cx="8077200" cy="5410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9746" name="Rectangle 2"/>
          <p:cNvSpPr>
            <a:spLocks noGrp="1" noChangeArrowheads="1"/>
          </p:cNvSpPr>
          <p:nvPr>
            <p:ph type="title" idx="4294967295"/>
          </p:nvPr>
        </p:nvSpPr>
        <p:spPr>
          <a:xfrm>
            <a:off x="228600" y="228600"/>
            <a:ext cx="8686800" cy="1116012"/>
          </a:xfrm>
        </p:spPr>
        <p:txBody>
          <a:bodyPr/>
          <a:lstStyle/>
          <a:p>
            <a:r>
              <a:rPr lang="en-GB" dirty="0">
                <a:effectLst>
                  <a:outerShdw blurRad="38100" dist="38100" dir="2700000" algn="tl">
                    <a:srgbClr val="000000">
                      <a:alpha val="43137"/>
                    </a:srgbClr>
                  </a:outerShdw>
                </a:effectLst>
              </a:rPr>
              <a:t>Cluster Computer Architecture</a:t>
            </a:r>
          </a:p>
        </p:txBody>
      </p:sp>
      <p:pic>
        <p:nvPicPr>
          <p:cNvPr id="4" name="Picture 3" descr="f10.pdf"/>
          <p:cNvPicPr>
            <a:picLocks noChangeAspect="1"/>
          </p:cNvPicPr>
          <p:nvPr/>
        </p:nvPicPr>
        <mc:AlternateContent>
          <mc:Choice xmlns:ma="http://schemas.microsoft.com/office/mac/drawingml/2008/main" Requires="ma">
            <p:blipFill>
              <a:blip r:embed="rId3"/>
              <a:srcRect l="9091" t="24706" r="7273" b="11765"/>
              <a:stretch>
                <a:fillRect/>
              </a:stretch>
            </p:blipFill>
          </mc:Choice>
          <mc:Fallback>
            <p:blipFill>
              <a:blip r:embed="rId4"/>
              <a:srcRect l="9091" t="24706" r="7273" b="11765"/>
              <a:stretch>
                <a:fillRect/>
              </a:stretch>
            </p:blipFill>
          </mc:Fallback>
        </mc:AlternateContent>
        <p:spPr>
          <a:xfrm>
            <a:off x="-29582" y="1219200"/>
            <a:ext cx="9173582" cy="5353084"/>
          </a:xfrm>
          <a:prstGeom prst="rect">
            <a:avLst/>
          </a:prstGeom>
        </p:spPr>
      </p:pic>
    </p:spTree>
  </p:cSld>
  <p:clrMapOvr>
    <a:masterClrMapping/>
  </p:clrMapOvr>
  <p:transition spd="med">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08898" name="Rectangle 2"/>
          <p:cNvSpPr>
            <a:spLocks noGrp="1" noChangeArrowheads="1"/>
          </p:cNvSpPr>
          <p:nvPr>
            <p:ph type="title" idx="4294967295"/>
          </p:nvPr>
        </p:nvSpPr>
        <p:spPr>
          <a:xfrm>
            <a:off x="0" y="457200"/>
            <a:ext cx="2133600" cy="2792412"/>
          </a:xfrm>
        </p:spPr>
        <p:txBody>
          <a:bodyPr/>
          <a:lstStyle/>
          <a:p>
            <a:pPr algn="ctr"/>
            <a:r>
              <a:rPr lang="en-GB" sz="2000" dirty="0">
                <a:effectLst>
                  <a:outerShdw blurRad="38100" dist="38100" dir="2700000" algn="tl">
                    <a:srgbClr val="000000">
                      <a:alpha val="43137"/>
                    </a:srgbClr>
                  </a:outerShdw>
                </a:effectLst>
              </a:rPr>
              <a:t>Example</a:t>
            </a:r>
            <a:r>
              <a:rPr lang="en-GB" sz="2000" dirty="0" smtClean="0">
                <a:effectLst>
                  <a:outerShdw blurRad="38100" dist="38100" dir="2700000" algn="tl">
                    <a:srgbClr val="000000">
                      <a:alpha val="43137"/>
                    </a:srgbClr>
                  </a:outerShdw>
                </a:effectLst>
              </a:rPr>
              <a:t> </a:t>
            </a:r>
            <a:br>
              <a:rPr lang="en-GB" sz="2000" dirty="0" smtClean="0">
                <a:effectLst>
                  <a:outerShdw blurRad="38100" dist="38100" dir="2700000" algn="tl">
                    <a:srgbClr val="000000">
                      <a:alpha val="43137"/>
                    </a:srgbClr>
                  </a:outerShdw>
                </a:effectLst>
              </a:rPr>
            </a:br>
            <a:r>
              <a:rPr lang="en-GB" sz="2000" dirty="0" smtClean="0">
                <a:effectLst>
                  <a:outerShdw blurRad="38100" dist="38100" dir="2700000" algn="tl">
                    <a:srgbClr val="000000">
                      <a:alpha val="43137"/>
                    </a:srgbClr>
                  </a:outerShdw>
                </a:effectLst>
              </a:rPr>
              <a:t>100</a:t>
            </a:r>
            <a:r>
              <a:rPr lang="en-GB" sz="2000" dirty="0">
                <a:effectLst>
                  <a:outerShdw blurRad="38100" dist="38100" dir="2700000" algn="tl">
                    <a:srgbClr val="000000">
                      <a:alpha val="43137"/>
                    </a:srgbClr>
                  </a:outerShdw>
                </a:effectLst>
              </a:rPr>
              <a:t>-Gbps Ethernet Configuration for Massive Blade Server Site</a:t>
            </a:r>
          </a:p>
        </p:txBody>
      </p:sp>
      <p:pic>
        <p:nvPicPr>
          <p:cNvPr id="4" name="Picture 3" descr="f11.pdf"/>
          <p:cNvPicPr>
            <a:picLocks noChangeAspect="1"/>
          </p:cNvPicPr>
          <p:nvPr/>
        </p:nvPicPr>
        <mc:AlternateContent>
          <mc:Choice xmlns:ma="http://schemas.microsoft.com/office/mac/drawingml/2008/main" Requires="ma">
            <p:blipFill>
              <a:blip r:embed="rId3"/>
              <a:srcRect l="2353" t="16364" r="5882" b="18182"/>
              <a:stretch>
                <a:fillRect/>
              </a:stretch>
            </p:blipFill>
          </mc:Choice>
          <mc:Fallback>
            <p:blipFill>
              <a:blip r:embed="rId4"/>
              <a:srcRect l="2353" t="16364" r="5882" b="18182"/>
              <a:stretch>
                <a:fillRect/>
              </a:stretch>
            </p:blipFill>
          </mc:Fallback>
        </mc:AlternateContent>
        <p:spPr>
          <a:xfrm>
            <a:off x="1714511" y="0"/>
            <a:ext cx="7429490" cy="6858000"/>
          </a:xfrm>
          <a:prstGeom prst="rect">
            <a:avLst/>
          </a:prstGeom>
        </p:spPr>
      </p:pic>
    </p:spTree>
  </p:cSld>
  <p:clrMapOvr>
    <a:masterClrMapping/>
  </p:clrMapOvr>
  <p:transition spd="med">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57200" y="457200"/>
            <a:ext cx="7556313" cy="735106"/>
          </a:xfrm>
        </p:spPr>
        <p:txBody>
          <a:bodyPr/>
          <a:lstStyle/>
          <a:p>
            <a:r>
              <a:rPr lang="en-GB" dirty="0" smtClean="0">
                <a:effectLst>
                  <a:outerShdw blurRad="38100" dist="38100" dir="2700000" algn="tl">
                    <a:srgbClr val="000000">
                      <a:alpha val="43137"/>
                    </a:srgbClr>
                  </a:outerShdw>
                </a:effectLst>
              </a:rPr>
              <a:t>Clusters Compared to SMP</a:t>
            </a:r>
            <a:endParaRPr lang="en-GB" dirty="0">
              <a:effectLst>
                <a:outerShdw blurRad="38100" dist="38100" dir="2700000" algn="tl">
                  <a:srgbClr val="000000">
                    <a:alpha val="43137"/>
                  </a:srgbClr>
                </a:outerShdw>
              </a:effectLst>
            </a:endParaRPr>
          </a:p>
        </p:txBody>
      </p:sp>
      <p:sp>
        <p:nvSpPr>
          <p:cNvPr id="172035" name="Rectangle 3"/>
          <p:cNvSpPr>
            <a:spLocks noGrp="1" noChangeArrowheads="1"/>
          </p:cNvSpPr>
          <p:nvPr>
            <p:ph sz="half" idx="2"/>
          </p:nvPr>
        </p:nvSpPr>
        <p:spPr>
          <a:xfrm>
            <a:off x="457200" y="3048000"/>
            <a:ext cx="3657600" cy="3678797"/>
          </a:xfrm>
        </p:spPr>
        <p:txBody>
          <a:bodyPr>
            <a:normAutofit/>
          </a:bodyPr>
          <a:lstStyle/>
          <a:p>
            <a:pPr>
              <a:lnSpc>
                <a:spcPct val="90000"/>
              </a:lnSpc>
            </a:pPr>
            <a:r>
              <a:rPr lang="en-GB" dirty="0" smtClean="0"/>
              <a:t>Easier to manage and configure</a:t>
            </a:r>
          </a:p>
          <a:p>
            <a:pPr>
              <a:lnSpc>
                <a:spcPct val="90000"/>
              </a:lnSpc>
            </a:pPr>
            <a:r>
              <a:rPr lang="en-GB" dirty="0" smtClean="0"/>
              <a:t>Much closer to the original single processor model for which nearly all applications are written</a:t>
            </a:r>
          </a:p>
          <a:p>
            <a:pPr marL="228600" lvl="1">
              <a:lnSpc>
                <a:spcPct val="90000"/>
              </a:lnSpc>
              <a:spcBef>
                <a:spcPts val="2000"/>
              </a:spcBef>
              <a:buClr>
                <a:schemeClr val="accent1"/>
              </a:buClr>
            </a:pPr>
            <a:r>
              <a:rPr lang="en-GB" dirty="0" smtClean="0"/>
              <a:t>Less physical space and lower power consumption</a:t>
            </a:r>
          </a:p>
          <a:p>
            <a:pPr marL="228600" lvl="1">
              <a:lnSpc>
                <a:spcPct val="90000"/>
              </a:lnSpc>
              <a:spcBef>
                <a:spcPts val="2000"/>
              </a:spcBef>
              <a:buClr>
                <a:schemeClr val="accent1"/>
              </a:buClr>
            </a:pPr>
            <a:r>
              <a:rPr lang="en-GB" dirty="0" smtClean="0"/>
              <a:t>Well established and stable</a:t>
            </a:r>
          </a:p>
        </p:txBody>
      </p:sp>
      <p:sp>
        <p:nvSpPr>
          <p:cNvPr id="20" name="Content Placeholder 19"/>
          <p:cNvSpPr>
            <a:spLocks noGrp="1"/>
          </p:cNvSpPr>
          <p:nvPr>
            <p:ph sz="quarter" idx="4"/>
          </p:nvPr>
        </p:nvSpPr>
        <p:spPr>
          <a:xfrm>
            <a:off x="4495800" y="3048000"/>
            <a:ext cx="3657600" cy="3678797"/>
          </a:xfrm>
        </p:spPr>
        <p:txBody>
          <a:bodyPr/>
          <a:lstStyle/>
          <a:p>
            <a:pPr>
              <a:lnSpc>
                <a:spcPct val="90000"/>
              </a:lnSpc>
            </a:pPr>
            <a:r>
              <a:rPr lang="en-GB" dirty="0" smtClean="0"/>
              <a:t>Far superior in terms of incremental and absolute scalability</a:t>
            </a:r>
          </a:p>
          <a:p>
            <a:pPr>
              <a:lnSpc>
                <a:spcPct val="90000"/>
              </a:lnSpc>
            </a:pPr>
            <a:r>
              <a:rPr lang="en-GB" dirty="0" smtClean="0"/>
              <a:t>Superior in terms of availability</a:t>
            </a:r>
          </a:p>
          <a:p>
            <a:pPr>
              <a:lnSpc>
                <a:spcPct val="90000"/>
              </a:lnSpc>
            </a:pPr>
            <a:r>
              <a:rPr lang="en-GB" dirty="0" smtClean="0"/>
              <a:t>All components of the system can readily be made highly redundant</a:t>
            </a:r>
          </a:p>
        </p:txBody>
      </p:sp>
      <p:sp>
        <p:nvSpPr>
          <p:cNvPr id="18" name="Text Placeholder 17"/>
          <p:cNvSpPr>
            <a:spLocks noGrp="1"/>
          </p:cNvSpPr>
          <p:nvPr>
            <p:ph type="body" idx="1"/>
          </p:nvPr>
        </p:nvSpPr>
        <p:spPr>
          <a:xfrm>
            <a:off x="533400" y="2667000"/>
            <a:ext cx="3657600" cy="322729"/>
          </a:xfrm>
        </p:spPr>
        <p:txBody>
          <a:bodyPr/>
          <a:lstStyle/>
          <a:p>
            <a:r>
              <a:rPr lang="en-US" dirty="0" smtClean="0"/>
              <a:t>SMP</a:t>
            </a:r>
            <a:endParaRPr lang="en-US" dirty="0"/>
          </a:p>
        </p:txBody>
      </p:sp>
      <p:sp>
        <p:nvSpPr>
          <p:cNvPr id="19" name="Text Placeholder 18"/>
          <p:cNvSpPr>
            <a:spLocks noGrp="1"/>
          </p:cNvSpPr>
          <p:nvPr>
            <p:ph type="body" sz="quarter" idx="3"/>
          </p:nvPr>
        </p:nvSpPr>
        <p:spPr>
          <a:xfrm>
            <a:off x="4419600" y="2667000"/>
            <a:ext cx="3657600" cy="322729"/>
          </a:xfrm>
        </p:spPr>
        <p:txBody>
          <a:bodyPr/>
          <a:lstStyle/>
          <a:p>
            <a:r>
              <a:rPr lang="en-US" dirty="0" smtClean="0"/>
              <a:t>Clustering</a:t>
            </a:r>
            <a:endParaRPr lang="en-US" dirty="0"/>
          </a:p>
        </p:txBody>
      </p:sp>
      <p:sp>
        <p:nvSpPr>
          <p:cNvPr id="21" name="TextBox 20"/>
          <p:cNvSpPr txBox="1"/>
          <p:nvPr/>
        </p:nvSpPr>
        <p:spPr>
          <a:xfrm>
            <a:off x="304800" y="1295400"/>
            <a:ext cx="7574280" cy="1395254"/>
          </a:xfrm>
          <a:prstGeom prst="rect">
            <a:avLst/>
          </a:prstGeom>
          <a:noFill/>
        </p:spPr>
        <p:txBody>
          <a:bodyPr wrap="square" rtlCol="0">
            <a:spAutoFit/>
          </a:bodyPr>
          <a:lstStyle/>
          <a:p>
            <a:pPr marL="228600" indent="-228600" eaLnBrk="1" hangingPunct="1">
              <a:lnSpc>
                <a:spcPct val="90000"/>
              </a:lnSpc>
              <a:spcBef>
                <a:spcPts val="800"/>
              </a:spcBef>
              <a:buClr>
                <a:schemeClr val="accent1"/>
              </a:buClr>
              <a:buSzPct val="75000"/>
              <a:buFont typeface="Wingdings" pitchFamily="2" charset="2"/>
              <a:buChar char="n"/>
            </a:pPr>
            <a:r>
              <a:rPr lang="en-GB" sz="2000" dirty="0" smtClean="0">
                <a:solidFill>
                  <a:schemeClr val="tx1">
                    <a:lumMod val="65000"/>
                    <a:lumOff val="35000"/>
                  </a:schemeClr>
                </a:solidFill>
                <a:latin typeface="+mn-lt"/>
              </a:rPr>
              <a:t>Both provide a configuration with multiple processors to support high demand applications</a:t>
            </a:r>
          </a:p>
          <a:p>
            <a:pPr marL="228600" indent="-228600" eaLnBrk="1" hangingPunct="1">
              <a:lnSpc>
                <a:spcPct val="90000"/>
              </a:lnSpc>
              <a:spcBef>
                <a:spcPts val="800"/>
              </a:spcBef>
              <a:buClr>
                <a:schemeClr val="accent1"/>
              </a:buClr>
              <a:buSzPct val="75000"/>
              <a:buFont typeface="Wingdings" pitchFamily="2" charset="2"/>
              <a:buChar char="n"/>
            </a:pPr>
            <a:r>
              <a:rPr lang="en-GB" sz="2000" dirty="0" smtClean="0">
                <a:solidFill>
                  <a:schemeClr val="tx1">
                    <a:lumMod val="65000"/>
                    <a:lumOff val="35000"/>
                  </a:schemeClr>
                </a:solidFill>
                <a:latin typeface="+mn-lt"/>
              </a:rPr>
              <a:t>Both solutions are available commercially</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Nonuniform Memory Access (NUMA)</a:t>
            </a:r>
          </a:p>
        </p:txBody>
      </p:sp>
      <p:sp>
        <p:nvSpPr>
          <p:cNvPr id="173059" name="Rectangle 3"/>
          <p:cNvSpPr>
            <a:spLocks noGrp="1" noChangeArrowheads="1"/>
          </p:cNvSpPr>
          <p:nvPr>
            <p:ph idx="1"/>
          </p:nvPr>
        </p:nvSpPr>
        <p:spPr>
          <a:xfrm>
            <a:off x="498474" y="1981200"/>
            <a:ext cx="7556313" cy="4343400"/>
          </a:xfrm>
        </p:spPr>
        <p:txBody>
          <a:bodyPr>
            <a:normAutofit fontScale="85000" lnSpcReduction="10000"/>
          </a:bodyPr>
          <a:lstStyle/>
          <a:p>
            <a:pPr>
              <a:lnSpc>
                <a:spcPct val="90000"/>
              </a:lnSpc>
            </a:pPr>
            <a:r>
              <a:rPr lang="en-GB" sz="2000" dirty="0"/>
              <a:t>Alternative to SMP</a:t>
            </a:r>
            <a:r>
              <a:rPr lang="en-GB" sz="2000" dirty="0" smtClean="0"/>
              <a:t> and </a:t>
            </a:r>
            <a:r>
              <a:rPr lang="en-GB" sz="2000" dirty="0"/>
              <a:t>clustering</a:t>
            </a:r>
          </a:p>
          <a:p>
            <a:pPr>
              <a:lnSpc>
                <a:spcPct val="90000"/>
              </a:lnSpc>
            </a:pPr>
            <a:r>
              <a:rPr lang="en-GB" sz="2000" dirty="0"/>
              <a:t>Uniform memory </a:t>
            </a:r>
            <a:r>
              <a:rPr lang="en-GB" sz="2000" dirty="0" smtClean="0"/>
              <a:t>access (UMA)</a:t>
            </a:r>
          </a:p>
          <a:p>
            <a:pPr lvl="1">
              <a:lnSpc>
                <a:spcPct val="90000"/>
              </a:lnSpc>
            </a:pPr>
            <a:r>
              <a:rPr lang="en-GB" sz="1800" dirty="0"/>
              <a:t>All processors have access to all parts of</a:t>
            </a:r>
            <a:r>
              <a:rPr lang="en-GB" sz="1800" dirty="0" smtClean="0"/>
              <a:t>  main memory using loads and stores</a:t>
            </a:r>
          </a:p>
          <a:p>
            <a:pPr lvl="1">
              <a:lnSpc>
                <a:spcPct val="90000"/>
              </a:lnSpc>
            </a:pPr>
            <a:r>
              <a:rPr lang="en-GB" sz="1800" dirty="0" smtClean="0"/>
              <a:t>Access </a:t>
            </a:r>
            <a:r>
              <a:rPr lang="en-GB" sz="1800" dirty="0"/>
              <a:t>time to all regions of memory is the same</a:t>
            </a:r>
          </a:p>
          <a:p>
            <a:pPr lvl="1">
              <a:lnSpc>
                <a:spcPct val="90000"/>
              </a:lnSpc>
            </a:pPr>
            <a:r>
              <a:rPr lang="en-GB" sz="1800" dirty="0"/>
              <a:t>Access time to memory for different processors</a:t>
            </a:r>
            <a:r>
              <a:rPr lang="en-GB" sz="1800" dirty="0" smtClean="0"/>
              <a:t> is the same</a:t>
            </a:r>
          </a:p>
          <a:p>
            <a:pPr>
              <a:lnSpc>
                <a:spcPct val="90000"/>
              </a:lnSpc>
            </a:pPr>
            <a:r>
              <a:rPr lang="en-GB" sz="2000" dirty="0" smtClean="0"/>
              <a:t>Nonuniform </a:t>
            </a:r>
            <a:r>
              <a:rPr lang="en-GB" sz="2000" dirty="0"/>
              <a:t>memory </a:t>
            </a:r>
            <a:r>
              <a:rPr lang="en-GB" sz="2000" dirty="0" smtClean="0"/>
              <a:t>access (NUMA)</a:t>
            </a:r>
          </a:p>
          <a:p>
            <a:pPr lvl="1">
              <a:lnSpc>
                <a:spcPct val="90000"/>
              </a:lnSpc>
            </a:pPr>
            <a:r>
              <a:rPr lang="en-GB" sz="1800" dirty="0"/>
              <a:t>All processors have access to all parts of</a:t>
            </a:r>
            <a:r>
              <a:rPr lang="en-GB" sz="1800" dirty="0" smtClean="0"/>
              <a:t> main memory using loads and stores</a:t>
            </a:r>
          </a:p>
          <a:p>
            <a:pPr lvl="1">
              <a:lnSpc>
                <a:spcPct val="90000"/>
              </a:lnSpc>
            </a:pPr>
            <a:r>
              <a:rPr lang="en-GB" sz="1800" dirty="0" smtClean="0"/>
              <a:t>Access </a:t>
            </a:r>
            <a:r>
              <a:rPr lang="en-GB" sz="1800" dirty="0"/>
              <a:t>time of processor differs depending on</a:t>
            </a:r>
            <a:r>
              <a:rPr lang="en-GB" sz="1800" dirty="0" smtClean="0"/>
              <a:t> which region </a:t>
            </a:r>
            <a:r>
              <a:rPr lang="en-GB" sz="1800" dirty="0"/>
              <a:t>of</a:t>
            </a:r>
            <a:r>
              <a:rPr lang="en-GB" sz="1800" dirty="0" smtClean="0"/>
              <a:t> main memory is being accessed</a:t>
            </a:r>
          </a:p>
          <a:p>
            <a:pPr lvl="1">
              <a:lnSpc>
                <a:spcPct val="90000"/>
              </a:lnSpc>
            </a:pPr>
            <a:r>
              <a:rPr lang="en-GB" sz="1800" dirty="0"/>
              <a:t>Different processors access different regions of memory at different speeds</a:t>
            </a:r>
          </a:p>
          <a:p>
            <a:pPr>
              <a:lnSpc>
                <a:spcPct val="90000"/>
              </a:lnSpc>
            </a:pPr>
            <a:r>
              <a:rPr lang="en-GB" sz="2000" dirty="0" smtClean="0"/>
              <a:t>Cache-coherent NUMA (CC-NUMA)</a:t>
            </a:r>
          </a:p>
          <a:p>
            <a:pPr lvl="1">
              <a:lnSpc>
                <a:spcPct val="90000"/>
              </a:lnSpc>
            </a:pPr>
            <a:r>
              <a:rPr lang="en-GB" dirty="0" smtClean="0"/>
              <a:t>A NUMA system in which cache coherence is maintained among the caches of the various processors</a:t>
            </a:r>
            <a:endParaRPr lang="en-GB" sz="1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82" name="Rectangle 2"/>
          <p:cNvSpPr>
            <a:spLocks noGrp="1" noChangeArrowheads="1"/>
          </p:cNvSpPr>
          <p:nvPr>
            <p:ph type="title" idx="4294967295"/>
          </p:nvPr>
        </p:nvSpPr>
        <p:spPr>
          <a:xfrm>
            <a:off x="381000" y="228600"/>
            <a:ext cx="7556500" cy="1116013"/>
          </a:xfrm>
        </p:spPr>
        <p:txBody>
          <a:bodyPr/>
          <a:lstStyle/>
          <a:p>
            <a:r>
              <a:rPr lang="en-GB" dirty="0">
                <a:effectLst>
                  <a:outerShdw blurRad="38100" dist="38100" dir="2700000" algn="tl">
                    <a:srgbClr val="000000">
                      <a:alpha val="43137"/>
                    </a:srgbClr>
                  </a:outerShdw>
                </a:effectLst>
              </a:rPr>
              <a:t>Motivation</a:t>
            </a:r>
          </a:p>
        </p:txBody>
      </p:sp>
      <p:graphicFrame>
        <p:nvGraphicFramePr>
          <p:cNvPr id="4" name="Content Placeholder 3"/>
          <p:cNvGraphicFramePr>
            <a:graphicFrameLocks noGrp="1"/>
          </p:cNvGraphicFramePr>
          <p:nvPr>
            <p:ph idx="4294967295"/>
          </p:nvPr>
        </p:nvGraphicFramePr>
        <p:xfrm>
          <a:off x="381000" y="1143000"/>
          <a:ext cx="8382000" cy="5486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GB" dirty="0"/>
              <a:t>CC-NUMA Organization</a:t>
            </a:r>
          </a:p>
        </p:txBody>
      </p:sp>
      <p:pic>
        <p:nvPicPr>
          <p:cNvPr id="4" name="Picture 3" descr="f12.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transition spd="med">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f1.pdf"/>
          <p:cNvPicPr>
            <a:picLocks noChangeAspect="1"/>
          </p:cNvPicPr>
          <p:nvPr/>
        </p:nvPicPr>
        <mc:AlternateContent>
          <mc:Choice xmlns:ma="http://schemas.microsoft.com/office/mac/drawingml/2008/main" Requires="ma">
            <p:blipFill>
              <a:blip r:embed="rId3"/>
              <a:srcRect l="7273" t="5882" r="8182" b="5882"/>
              <a:stretch>
                <a:fillRect/>
              </a:stretch>
            </p:blipFill>
          </mc:Choice>
          <mc:Fallback>
            <p:blipFill>
              <a:blip r:embed="rId4"/>
              <a:srcRect l="7273" t="5882" r="8182" b="5882"/>
              <a:stretch>
                <a:fillRect/>
              </a:stretch>
            </p:blipFill>
          </mc:Fallback>
        </mc:AlternateContent>
        <p:spPr>
          <a:xfrm>
            <a:off x="297617" y="0"/>
            <a:ext cx="8503972" cy="6857999"/>
          </a:xfrm>
          <a:prstGeom prst="rect">
            <a:avLst/>
          </a:prstGeom>
        </p:spPr>
      </p:pic>
    </p:spTree>
  </p:cSld>
  <p:clrMapOvr>
    <a:masterClrMapping/>
  </p:clrMapOvr>
  <p:transition spd="med">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762000" y="457200"/>
            <a:ext cx="7556313" cy="1116106"/>
          </a:xfrm>
        </p:spPr>
        <p:txBody>
          <a:bodyPr/>
          <a:lstStyle/>
          <a:p>
            <a:r>
              <a:rPr lang="en-GB" dirty="0">
                <a:effectLst>
                  <a:outerShdw blurRad="38100" dist="38100" dir="2700000" algn="tl">
                    <a:srgbClr val="000000">
                      <a:alpha val="43137"/>
                    </a:srgbClr>
                  </a:outerShdw>
                </a:effectLst>
              </a:rPr>
              <a:t>NUMA Pros</a:t>
            </a:r>
            <a:r>
              <a:rPr lang="en-GB" dirty="0" smtClean="0">
                <a:effectLst>
                  <a:outerShdw blurRad="38100" dist="38100" dir="2700000" algn="tl">
                    <a:srgbClr val="000000">
                      <a:alpha val="43137"/>
                    </a:srgbClr>
                  </a:outerShdw>
                </a:effectLst>
              </a:rPr>
              <a:t> and </a:t>
            </a:r>
            <a:r>
              <a:rPr lang="en-GB" dirty="0">
                <a:effectLst>
                  <a:outerShdw blurRad="38100" dist="38100" dir="2700000" algn="tl">
                    <a:srgbClr val="000000">
                      <a:alpha val="43137"/>
                    </a:srgbClr>
                  </a:outerShdw>
                </a:effectLst>
              </a:rPr>
              <a:t>Cons</a:t>
            </a:r>
          </a:p>
        </p:txBody>
      </p:sp>
      <p:sp>
        <p:nvSpPr>
          <p:cNvPr id="178179" name="Rectangle 3"/>
          <p:cNvSpPr>
            <a:spLocks noGrp="1" noChangeArrowheads="1"/>
          </p:cNvSpPr>
          <p:nvPr>
            <p:ph sz="half" idx="1"/>
          </p:nvPr>
        </p:nvSpPr>
        <p:spPr>
          <a:xfrm>
            <a:off x="498518" y="1752600"/>
            <a:ext cx="3657600" cy="4373563"/>
          </a:xfrm>
        </p:spPr>
        <p:txBody>
          <a:bodyPr>
            <a:noAutofit/>
          </a:bodyPr>
          <a:lstStyle/>
          <a:p>
            <a:pPr>
              <a:lnSpc>
                <a:spcPct val="110000"/>
              </a:lnSpc>
            </a:pPr>
            <a:r>
              <a:rPr lang="en-GB" dirty="0" smtClean="0"/>
              <a:t>Main advantage of a CC-NUMA system is that it can deliver effective performance at higher levels of parallelism than SMP without requiring major </a:t>
            </a:r>
            <a:r>
              <a:rPr lang="en-GB" dirty="0"/>
              <a:t>software changes</a:t>
            </a:r>
            <a:endParaRPr lang="en-GB" dirty="0" smtClean="0"/>
          </a:p>
          <a:p>
            <a:pPr>
              <a:lnSpc>
                <a:spcPct val="110000"/>
              </a:lnSpc>
            </a:pPr>
            <a:r>
              <a:rPr lang="en-GB" dirty="0" smtClean="0"/>
              <a:t>Bus traffic on any individual node is limited to a demand that the bus can handle</a:t>
            </a:r>
          </a:p>
          <a:p>
            <a:pPr>
              <a:lnSpc>
                <a:spcPct val="110000"/>
              </a:lnSpc>
            </a:pPr>
            <a:r>
              <a:rPr lang="en-GB" dirty="0" smtClean="0"/>
              <a:t>If many of the memory accesses are to remote nodes, performance begins to break down</a:t>
            </a:r>
          </a:p>
        </p:txBody>
      </p:sp>
      <p:sp>
        <p:nvSpPr>
          <p:cNvPr id="6" name="Content Placeholder 5"/>
          <p:cNvSpPr>
            <a:spLocks noGrp="1"/>
          </p:cNvSpPr>
          <p:nvPr>
            <p:ph sz="half" idx="2"/>
          </p:nvPr>
        </p:nvSpPr>
        <p:spPr>
          <a:xfrm>
            <a:off x="4648200" y="2743200"/>
            <a:ext cx="3657600" cy="3581401"/>
          </a:xfrm>
        </p:spPr>
        <p:txBody>
          <a:bodyPr/>
          <a:lstStyle/>
          <a:p>
            <a:r>
              <a:rPr lang="en-US" dirty="0" smtClean="0"/>
              <a:t>Does not transparently look like an SMP</a:t>
            </a:r>
          </a:p>
          <a:p>
            <a:r>
              <a:rPr lang="en-US" dirty="0" smtClean="0"/>
              <a:t>Software changes will be required to move an operating system and applications from an SMP to a CC-NUMA system</a:t>
            </a:r>
          </a:p>
          <a:p>
            <a:r>
              <a:rPr lang="en-US" dirty="0" smtClean="0"/>
              <a:t>Concern with availability</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Vector Computation</a:t>
            </a:r>
          </a:p>
        </p:txBody>
      </p:sp>
      <p:sp>
        <p:nvSpPr>
          <p:cNvPr id="179203" name="Rectangle 3"/>
          <p:cNvSpPr>
            <a:spLocks noGrp="1" noChangeArrowheads="1"/>
          </p:cNvSpPr>
          <p:nvPr>
            <p:ph idx="1"/>
          </p:nvPr>
        </p:nvSpPr>
        <p:spPr>
          <a:xfrm>
            <a:off x="457200" y="1828800"/>
            <a:ext cx="7556313" cy="4876800"/>
          </a:xfrm>
        </p:spPr>
        <p:txBody>
          <a:bodyPr>
            <a:normAutofit fontScale="85000" lnSpcReduction="10000"/>
          </a:bodyPr>
          <a:lstStyle/>
          <a:p>
            <a:pPr>
              <a:lnSpc>
                <a:spcPct val="110000"/>
              </a:lnSpc>
            </a:pPr>
            <a:r>
              <a:rPr lang="en-GB" dirty="0" smtClean="0"/>
              <a:t>There is a need for computers to solve mathematical </a:t>
            </a:r>
            <a:r>
              <a:rPr lang="en-GB" dirty="0"/>
              <a:t>problems</a:t>
            </a:r>
            <a:r>
              <a:rPr lang="en-GB" dirty="0" smtClean="0"/>
              <a:t> of </a:t>
            </a:r>
            <a:r>
              <a:rPr lang="en-GB" dirty="0"/>
              <a:t>physical </a:t>
            </a:r>
            <a:r>
              <a:rPr lang="en-GB" dirty="0" smtClean="0"/>
              <a:t>processes in disciplines such as aerodynamics</a:t>
            </a:r>
            <a:r>
              <a:rPr lang="en-GB" dirty="0"/>
              <a:t>, seismology, </a:t>
            </a:r>
            <a:r>
              <a:rPr lang="en-GB" dirty="0" smtClean="0"/>
              <a:t>meteorology, and atomic, nuclear, and plasma physics</a:t>
            </a:r>
          </a:p>
          <a:p>
            <a:pPr>
              <a:lnSpc>
                <a:spcPct val="110000"/>
              </a:lnSpc>
            </a:pPr>
            <a:r>
              <a:rPr lang="en-GB" dirty="0" smtClean="0"/>
              <a:t>Need for high precision and a program that repetitively performs floating point arithmetic calculations on large arrays of numbers</a:t>
            </a:r>
          </a:p>
          <a:p>
            <a:pPr lvl="1">
              <a:lnSpc>
                <a:spcPct val="90000"/>
              </a:lnSpc>
            </a:pPr>
            <a:r>
              <a:rPr lang="en-GB" sz="1800" dirty="0" smtClean="0"/>
              <a:t>Most of these problems fall into the category known as </a:t>
            </a:r>
            <a:r>
              <a:rPr lang="en-GB" sz="1800" i="1" dirty="0" smtClean="0"/>
              <a:t>continuous-field simulation</a:t>
            </a:r>
            <a:endParaRPr lang="en-GB" sz="1800" dirty="0" smtClean="0"/>
          </a:p>
          <a:p>
            <a:pPr>
              <a:lnSpc>
                <a:spcPct val="90000"/>
              </a:lnSpc>
            </a:pPr>
            <a:r>
              <a:rPr lang="en-GB" sz="2000" dirty="0"/>
              <a:t>Supercomputers</a:t>
            </a:r>
            <a:r>
              <a:rPr lang="en-GB" sz="2000" dirty="0" smtClean="0"/>
              <a:t> were developed to handle </a:t>
            </a:r>
            <a:r>
              <a:rPr lang="en-GB" sz="2000" dirty="0"/>
              <a:t>these types of </a:t>
            </a:r>
            <a:r>
              <a:rPr lang="en-GB" sz="2000" dirty="0" smtClean="0"/>
              <a:t>problems</a:t>
            </a:r>
          </a:p>
          <a:p>
            <a:pPr lvl="1">
              <a:lnSpc>
                <a:spcPct val="90000"/>
              </a:lnSpc>
            </a:pPr>
            <a:r>
              <a:rPr lang="en-GB" sz="1800" dirty="0" smtClean="0"/>
              <a:t>However </a:t>
            </a:r>
            <a:r>
              <a:rPr lang="en-GB" dirty="0" smtClean="0"/>
              <a:t>they have limited use and a limited market because of their price tag</a:t>
            </a:r>
          </a:p>
          <a:p>
            <a:pPr lvl="1">
              <a:lnSpc>
                <a:spcPct val="90000"/>
              </a:lnSpc>
            </a:pPr>
            <a:r>
              <a:rPr lang="en-GB" sz="1800" dirty="0" smtClean="0"/>
              <a:t>There is a constant demand to increase performance</a:t>
            </a:r>
          </a:p>
          <a:p>
            <a:pPr marL="228600" lvl="1">
              <a:lnSpc>
                <a:spcPct val="90000"/>
              </a:lnSpc>
              <a:spcBef>
                <a:spcPts val="2000"/>
              </a:spcBef>
              <a:buClr>
                <a:schemeClr val="accent1"/>
              </a:buClr>
            </a:pPr>
            <a:r>
              <a:rPr lang="en-GB" sz="2054" dirty="0" smtClean="0"/>
              <a:t>Array processor</a:t>
            </a:r>
          </a:p>
          <a:p>
            <a:pPr lvl="1">
              <a:lnSpc>
                <a:spcPct val="90000"/>
              </a:lnSpc>
            </a:pPr>
            <a:r>
              <a:rPr lang="en-GB" sz="1765" dirty="0" smtClean="0"/>
              <a:t>Designed to address the need for vector computation</a:t>
            </a:r>
          </a:p>
          <a:p>
            <a:pPr lvl="1">
              <a:lnSpc>
                <a:spcPct val="90000"/>
              </a:lnSpc>
            </a:pPr>
            <a:r>
              <a:rPr lang="en-GB" sz="1765" dirty="0" smtClean="0"/>
              <a:t>Configured as peripheral devices by both mainframe and minicomputer users to run the vectorized portions of programs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228600" y="304800"/>
            <a:ext cx="7556500" cy="1116012"/>
          </a:xfrm>
        </p:spPr>
        <p:txBody>
          <a:bodyPr/>
          <a:lstStyle/>
          <a:p>
            <a:r>
              <a:rPr lang="en-GB" dirty="0">
                <a:effectLst>
                  <a:outerShdw blurRad="38100" dist="38100" dir="2700000" algn="tl">
                    <a:srgbClr val="000000">
                      <a:alpha val="43137"/>
                    </a:srgbClr>
                  </a:outerShdw>
                </a:effectLst>
              </a:rPr>
              <a:t>Vector Addition Example</a:t>
            </a:r>
          </a:p>
        </p:txBody>
      </p:sp>
      <p:pic>
        <p:nvPicPr>
          <p:cNvPr id="4" name="Picture 3" descr="f13.pdf"/>
          <p:cNvPicPr>
            <a:picLocks noChangeAspect="1"/>
          </p:cNvPicPr>
          <p:nvPr/>
        </p:nvPicPr>
        <mc:AlternateContent>
          <mc:Choice xmlns:ma="http://schemas.microsoft.com/office/mac/drawingml/2008/main" Requires="ma">
            <p:blipFill>
              <a:blip r:embed="rId3"/>
              <a:srcRect l="23529" t="5455" r="22353" b="67273"/>
              <a:stretch>
                <a:fillRect/>
              </a:stretch>
            </p:blipFill>
          </mc:Choice>
          <mc:Fallback>
            <p:blipFill>
              <a:blip r:embed="rId4"/>
              <a:srcRect l="23529" t="5455" r="22353" b="67273"/>
              <a:stretch>
                <a:fillRect/>
              </a:stretch>
            </p:blipFill>
          </mc:Fallback>
        </mc:AlternateContent>
        <p:spPr>
          <a:xfrm>
            <a:off x="0" y="838200"/>
            <a:ext cx="9230475" cy="6019800"/>
          </a:xfrm>
          <a:prstGeom prst="rect">
            <a:avLst/>
          </a:prstGeom>
        </p:spPr>
      </p:pic>
    </p:spTree>
  </p:cSld>
  <p:clrMapOvr>
    <a:masterClrMapping/>
  </p:clrMapOvr>
  <p:transition spd="med">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Matrix Multiplication</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 = A * B)</a:t>
            </a:r>
            <a:endParaRPr lang="en-US" dirty="0">
              <a:effectLst>
                <a:outerShdw blurRad="38100" dist="38100" dir="2700000" algn="tl">
                  <a:srgbClr val="000000">
                    <a:alpha val="43137"/>
                  </a:srgbClr>
                </a:outerShdw>
              </a:effectLst>
            </a:endParaRPr>
          </a:p>
        </p:txBody>
      </p:sp>
      <p:pic>
        <p:nvPicPr>
          <p:cNvPr id="4" name="Picture 3" descr="f14.pdf"/>
          <p:cNvPicPr>
            <a:picLocks noChangeAspect="1"/>
          </p:cNvPicPr>
          <p:nvPr/>
        </p:nvPicPr>
        <mc:AlternateContent>
          <mc:Choice xmlns:ma="http://schemas.microsoft.com/office/mac/drawingml/2008/main" Requires="ma">
            <p:blipFill>
              <a:blip r:embed="rId3"/>
              <a:srcRect l="22353" t="7273" r="22353" b="18182"/>
              <a:stretch>
                <a:fillRect/>
              </a:stretch>
            </p:blipFill>
          </mc:Choice>
          <mc:Fallback>
            <p:blipFill>
              <a:blip r:embed="rId4"/>
              <a:srcRect l="22353" t="7273" r="22353" b="18182"/>
              <a:stretch>
                <a:fillRect/>
              </a:stretch>
            </p:blipFill>
          </mc:Fallback>
        </mc:AlternateContent>
        <p:spPr>
          <a:xfrm>
            <a:off x="4724400" y="0"/>
            <a:ext cx="3884606" cy="6777395"/>
          </a:xfrm>
          <a:prstGeom prst="rect">
            <a:avLst/>
          </a:prstGeom>
        </p:spPr>
      </p:pic>
    </p:spTree>
  </p:cSld>
  <p:clrMapOvr>
    <a:masterClrMapping/>
  </p:clrMapOvr>
  <p:transition spd="med">
    <p:pull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304800" y="1524000"/>
            <a:ext cx="3255264" cy="1162050"/>
          </a:xfrm>
        </p:spPr>
        <p:txBody>
          <a:bodyPr>
            <a:normAutofit fontScale="90000"/>
          </a:bodyPr>
          <a:lstStyle/>
          <a:p>
            <a:pPr algn="ctr"/>
            <a:r>
              <a:rPr lang="en-GB" dirty="0" smtClean="0">
                <a:effectLst>
                  <a:outerShdw blurRad="38100" dist="38100" dir="2700000" algn="tl">
                    <a:srgbClr val="000000">
                      <a:alpha val="43137"/>
                    </a:srgbClr>
                  </a:outerShdw>
                </a:effectLst>
              </a:rPr>
              <a:t>Approaches to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Vector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Computation</a:t>
            </a:r>
            <a:endParaRPr lang="en-GB" dirty="0">
              <a:effectLst>
                <a:outerShdw blurRad="38100" dist="38100" dir="2700000" algn="tl">
                  <a:srgbClr val="000000">
                    <a:alpha val="43137"/>
                  </a:srgbClr>
                </a:outerShdw>
              </a:effectLst>
            </a:endParaRPr>
          </a:p>
        </p:txBody>
      </p:sp>
      <p:pic>
        <p:nvPicPr>
          <p:cNvPr id="5" name="Picture 4" descr="f15.pdf"/>
          <p:cNvPicPr>
            <a:picLocks noChangeAspect="1"/>
          </p:cNvPicPr>
          <p:nvPr/>
        </p:nvPicPr>
        <mc:AlternateContent>
          <mc:Choice xmlns:ma="http://schemas.microsoft.com/office/mac/drawingml/2008/main" Requires="ma">
            <p:blipFill>
              <a:blip r:embed="rId3"/>
              <a:srcRect l="14118" t="6364" r="11765" b="9091"/>
              <a:stretch>
                <a:fillRect/>
              </a:stretch>
            </p:blipFill>
          </mc:Choice>
          <mc:Fallback>
            <p:blipFill>
              <a:blip r:embed="rId4"/>
              <a:srcRect l="14118" t="6364" r="11765" b="9091"/>
              <a:stretch>
                <a:fillRect/>
              </a:stretch>
            </p:blipFill>
          </mc:Fallback>
        </mc:AlternateContent>
        <p:spPr>
          <a:xfrm>
            <a:off x="4114800" y="-56586"/>
            <a:ext cx="4684048" cy="6914586"/>
          </a:xfrm>
          <a:prstGeom prst="rect">
            <a:avLst/>
          </a:prstGeom>
        </p:spPr>
      </p:pic>
    </p:spTree>
  </p:cSld>
  <p:clrMapOvr>
    <a:masterClrMapping/>
  </p:clrMapOvr>
  <p:transition spd="med">
    <p:pull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ormAutofit fontScale="90000"/>
          </a:bodyPr>
          <a:lstStyle/>
          <a:p>
            <a:pPr algn="ctr"/>
            <a:r>
              <a:rPr lang="en-GB" dirty="0" smtClean="0">
                <a:effectLst>
                  <a:outerShdw blurRad="38100" dist="38100" dir="2700000" algn="tl">
                    <a:srgbClr val="000000">
                      <a:alpha val="43137"/>
                    </a:srgbClr>
                  </a:outerShdw>
                </a:effectLst>
              </a:rPr>
              <a:t>Pipelined Processing of Floating-Point Operations</a:t>
            </a:r>
            <a:endParaRPr lang="en-GB" dirty="0">
              <a:effectLst>
                <a:outerShdw blurRad="38100" dist="38100" dir="2700000" algn="tl">
                  <a:srgbClr val="000000">
                    <a:alpha val="43137"/>
                  </a:srgbClr>
                </a:outerShdw>
              </a:effectLst>
            </a:endParaRPr>
          </a:p>
        </p:txBody>
      </p:sp>
      <p:pic>
        <p:nvPicPr>
          <p:cNvPr id="5" name="Picture 4" descr="f16.pdf"/>
          <p:cNvPicPr>
            <a:picLocks noChangeAspect="1"/>
          </p:cNvPicPr>
          <p:nvPr/>
        </p:nvPicPr>
        <mc:AlternateContent>
          <mc:Choice xmlns:ma="http://schemas.microsoft.com/office/mac/drawingml/2008/main" Requires="ma">
            <p:blipFill>
              <a:blip r:embed="rId3"/>
              <a:srcRect l="7059" t="9091" r="7059" b="6364"/>
              <a:stretch>
                <a:fillRect/>
              </a:stretch>
            </p:blipFill>
          </mc:Choice>
          <mc:Fallback>
            <p:blipFill>
              <a:blip r:embed="rId4"/>
              <a:srcRect l="7059" t="9091" r="7059" b="6364"/>
              <a:stretch>
                <a:fillRect/>
              </a:stretch>
            </p:blipFill>
          </mc:Fallback>
        </mc:AlternateContent>
        <p:spPr>
          <a:xfrm>
            <a:off x="3760905" y="0"/>
            <a:ext cx="5383095" cy="6858000"/>
          </a:xfrm>
          <a:prstGeom prst="rect">
            <a:avLst/>
          </a:prstGeom>
        </p:spPr>
      </p:pic>
    </p:spTree>
  </p:cSld>
  <p:clrMapOvr>
    <a:masterClrMapping/>
  </p:clrMapOvr>
  <p:transition spd="med">
    <p:pull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42" name="Rectangle 2"/>
          <p:cNvSpPr>
            <a:spLocks noGrp="1" noChangeArrowheads="1"/>
          </p:cNvSpPr>
          <p:nvPr>
            <p:ph type="title" idx="4294967295"/>
          </p:nvPr>
        </p:nvSpPr>
        <p:spPr>
          <a:xfrm>
            <a:off x="0" y="484188"/>
            <a:ext cx="9144000" cy="1116012"/>
          </a:xfrm>
        </p:spPr>
        <p:txBody>
          <a:bodyPr/>
          <a:lstStyle/>
          <a:p>
            <a:pPr algn="ctr"/>
            <a:r>
              <a:rPr lang="en-GB" dirty="0" smtClean="0">
                <a:effectLst>
                  <a:outerShdw blurRad="38100" dist="38100" dir="2700000" algn="tl">
                    <a:srgbClr val="000000">
                      <a:alpha val="43137"/>
                    </a:srgbClr>
                  </a:outerShdw>
                </a:effectLst>
              </a:rPr>
              <a:t>A Taxonomy of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Computer </a:t>
            </a:r>
            <a:r>
              <a:rPr lang="en-GB" dirty="0">
                <a:effectLst>
                  <a:outerShdw blurRad="38100" dist="38100" dir="2700000" algn="tl">
                    <a:srgbClr val="000000">
                      <a:alpha val="43137"/>
                    </a:srgbClr>
                  </a:outerShdw>
                </a:effectLst>
              </a:rPr>
              <a:t>Organizations</a:t>
            </a:r>
          </a:p>
        </p:txBody>
      </p:sp>
      <p:pic>
        <p:nvPicPr>
          <p:cNvPr id="4" name="Picture 3" descr="f17.pdf"/>
          <p:cNvPicPr>
            <a:picLocks noChangeAspect="1"/>
          </p:cNvPicPr>
          <p:nvPr/>
        </p:nvPicPr>
        <mc:AlternateContent>
          <mc:Choice xmlns:ma="http://schemas.microsoft.com/office/mac/drawingml/2008/main" Requires="ma">
            <p:blipFill>
              <a:blip r:embed="rId3"/>
              <a:srcRect l="3636" t="17647" r="5455" b="32941"/>
              <a:stretch>
                <a:fillRect/>
              </a:stretch>
            </p:blipFill>
          </mc:Choice>
          <mc:Fallback>
            <p:blipFill>
              <a:blip r:embed="rId4"/>
              <a:srcRect l="3636" t="17647" r="5455" b="32941"/>
              <a:stretch>
                <a:fillRect/>
              </a:stretch>
            </p:blipFill>
          </mc:Fallback>
        </mc:AlternateContent>
        <p:spPr>
          <a:xfrm>
            <a:off x="-1750" y="2819400"/>
            <a:ext cx="9145750" cy="3841266"/>
          </a:xfrm>
          <a:prstGeom prst="rect">
            <a:avLst/>
          </a:prstGeom>
        </p:spPr>
      </p:pic>
    </p:spTree>
  </p:cSld>
  <p:clrMapOvr>
    <a:masterClrMapping/>
  </p:clrMapOvr>
  <p:transition spd="med">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GB" dirty="0"/>
              <a:t>IBM 3090 with Vector Facility</a:t>
            </a:r>
          </a:p>
        </p:txBody>
      </p:sp>
      <p:pic>
        <p:nvPicPr>
          <p:cNvPr id="4" name="Picture 3" descr="f18.pdf"/>
          <p:cNvPicPr>
            <a:picLocks noChangeAspect="1"/>
          </p:cNvPicPr>
          <p:nvPr/>
        </p:nvPicPr>
        <mc:AlternateContent>
          <mc:Choice xmlns:ma="http://schemas.microsoft.com/office/mac/drawingml/2008/main" Requires="ma">
            <p:blipFill>
              <a:blip r:embed="rId3"/>
              <a:srcRect l="9412" t="10909" r="11765" b="12727"/>
              <a:stretch>
                <a:fillRect/>
              </a:stretch>
            </p:blipFill>
          </mc:Choice>
          <mc:Fallback>
            <p:blipFill>
              <a:blip r:embed="rId4"/>
              <a:srcRect l="9412" t="10909" r="11765" b="12727"/>
              <a:stretch>
                <a:fillRect/>
              </a:stretch>
            </p:blipFill>
          </mc:Fallback>
        </mc:AlternateContent>
        <p:spPr>
          <a:xfrm>
            <a:off x="3782357" y="135776"/>
            <a:ext cx="5361643" cy="6722224"/>
          </a:xfrm>
          <a:prstGeom prst="rect">
            <a:avLst/>
          </a:prstGeom>
        </p:spPr>
      </p:pic>
    </p:spTree>
  </p:cSld>
  <p:clrMapOvr>
    <a:masterClrMapping/>
  </p:clrMapOvr>
  <p:transition spd="med">
    <p:pull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143000"/>
            <a:ext cx="3255264" cy="2057400"/>
          </a:xfrm>
        </p:spPr>
        <p:txBody>
          <a:bodyPr>
            <a:normAutofit/>
          </a:bodyPr>
          <a:lstStyle/>
          <a:p>
            <a:pPr algn="ctr"/>
            <a:r>
              <a:rPr lang="en-US" dirty="0" smtClean="0">
                <a:effectLst>
                  <a:outerShdw blurRad="38100" dist="38100" dir="2700000" algn="tl">
                    <a:srgbClr val="000000">
                      <a:alpha val="43137"/>
                    </a:srgbClr>
                  </a:outerShdw>
                </a:effectLst>
              </a:rPr>
              <a:t>Alternative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Programs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for Vector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Calculation</a:t>
            </a:r>
            <a:endParaRPr lang="en-US" dirty="0">
              <a:effectLst>
                <a:outerShdw blurRad="38100" dist="38100" dir="2700000" algn="tl">
                  <a:srgbClr val="000000">
                    <a:alpha val="43137"/>
                  </a:srgbClr>
                </a:outerShdw>
              </a:effectLst>
            </a:endParaRPr>
          </a:p>
        </p:txBody>
      </p:sp>
      <p:pic>
        <p:nvPicPr>
          <p:cNvPr id="7" name="Picture 6" descr="f19.pdf"/>
          <p:cNvPicPr>
            <a:picLocks noChangeAspect="1"/>
          </p:cNvPicPr>
          <p:nvPr/>
        </p:nvPicPr>
        <mc:AlternateContent>
          <mc:Choice xmlns:ma="http://schemas.microsoft.com/office/mac/drawingml/2008/main" Requires="ma">
            <p:blipFill>
              <a:blip r:embed="rId3"/>
              <a:srcRect l="7059" t="6364" r="5882" b="10909"/>
              <a:stretch>
                <a:fillRect/>
              </a:stretch>
            </p:blipFill>
          </mc:Choice>
          <mc:Fallback>
            <p:blipFill>
              <a:blip r:embed="rId4"/>
              <a:srcRect l="7059" t="6364" r="5882" b="10909"/>
              <a:stretch>
                <a:fillRect/>
              </a:stretch>
            </p:blipFill>
          </mc:Fallback>
        </mc:AlternateContent>
        <p:spPr>
          <a:xfrm>
            <a:off x="3733800" y="0"/>
            <a:ext cx="5576831" cy="6858000"/>
          </a:xfrm>
          <a:prstGeom prst="rect">
            <a:avLst/>
          </a:prstGeom>
        </p:spPr>
      </p:pic>
    </p:spTree>
  </p:cSld>
  <p:clrMapOvr>
    <a:masterClrMapping/>
  </p:clrMapOvr>
  <p:transition spd="med">
    <p:pull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Registers for the IBM 3090 Vector Facility</a:t>
            </a:r>
            <a:endParaRPr lang="en-US" dirty="0">
              <a:effectLst>
                <a:outerShdw blurRad="38100" dist="38100" dir="2700000" algn="tl">
                  <a:srgbClr val="000000">
                    <a:alpha val="43137"/>
                  </a:srgbClr>
                </a:outerShdw>
              </a:effectLst>
            </a:endParaRPr>
          </a:p>
        </p:txBody>
      </p:sp>
      <p:pic>
        <p:nvPicPr>
          <p:cNvPr id="5" name="Picture 4" descr="f20.pdf"/>
          <p:cNvPicPr>
            <a:picLocks noChangeAspect="1"/>
          </p:cNvPicPr>
          <p:nvPr/>
        </p:nvPicPr>
        <mc:AlternateContent>
          <mc:Choice xmlns:ma="http://schemas.microsoft.com/office/mac/drawingml/2008/main" Requires="ma">
            <p:blipFill>
              <a:blip r:embed="rId3"/>
              <a:srcRect l="4706" t="12727" r="8235" b="4545"/>
              <a:stretch>
                <a:fillRect/>
              </a:stretch>
            </p:blipFill>
          </mc:Choice>
          <mc:Fallback>
            <p:blipFill>
              <a:blip r:embed="rId4"/>
              <a:srcRect l="4706" t="12727" r="8235" b="4545"/>
              <a:stretch>
                <a:fillRect/>
              </a:stretch>
            </p:blipFill>
          </mc:Fallback>
        </mc:AlternateContent>
        <p:spPr>
          <a:xfrm>
            <a:off x="3567192" y="0"/>
            <a:ext cx="5576808" cy="6858001"/>
          </a:xfrm>
          <a:prstGeom prst="rect">
            <a:avLst/>
          </a:prstGeom>
        </p:spPr>
      </p:pic>
    </p:spTree>
  </p:cSld>
  <p:clrMapOvr>
    <a:masterClrMapping/>
  </p:clrMapOvr>
  <p:transition spd="med">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mc:Choice xmlns:ma="http://schemas.microsoft.com/office/mac/drawingml/2008/main" Requires="ma">
            <p:blipFill>
              <a:blip r:embed="rId3"/>
              <a:srcRect l="5455" t="3529" r="4545" b="5882"/>
              <a:stretch>
                <a:fillRect/>
              </a:stretch>
            </p:blipFill>
          </mc:Choice>
          <mc:Fallback>
            <p:blipFill>
              <a:blip r:embed="rId4"/>
              <a:srcRect l="5455" t="3529" r="4545" b="5882"/>
              <a:stretch>
                <a:fillRect/>
              </a:stretch>
            </p:blipFill>
          </mc:Fallback>
        </mc:AlternateContent>
        <p:spPr>
          <a:xfrm>
            <a:off x="152400" y="0"/>
            <a:ext cx="8817315" cy="6858000"/>
          </a:xfrm>
          <a:prstGeom prst="rect">
            <a:avLst/>
          </a:prstGeom>
        </p:spPr>
      </p:pic>
    </p:spTree>
  </p:cSld>
  <p:clrMapOvr>
    <a:masterClrMapping/>
  </p:clrMapOvr>
  <p:transition spd="med">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 y="0"/>
            <a:ext cx="8991600" cy="1116012"/>
          </a:xfrm>
        </p:spPr>
        <p:txBody>
          <a:bodyPr/>
          <a:lstStyle/>
          <a:p>
            <a:pPr algn="ctr"/>
            <a:r>
              <a:rPr lang="en-US" sz="2800" dirty="0" smtClean="0">
                <a:effectLst>
                  <a:outerShdw blurRad="38100" dist="38100" dir="2700000" algn="tl">
                    <a:srgbClr val="000000">
                      <a:alpha val="43137"/>
                    </a:srgbClr>
                  </a:outerShdw>
                </a:effectLst>
              </a:rPr>
              <a:t>Table 17.3</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IBM 3090 Vector Facility: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Arithmetic and Logical Instructions</a:t>
            </a:r>
            <a:endParaRPr lang="en-US" sz="2800"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65548" y="1676400"/>
            <a:ext cx="9078452" cy="3837709"/>
          </a:xfrm>
          <a:prstGeom prst="rect">
            <a:avLst/>
          </a:prstGeom>
        </p:spPr>
      </p:pic>
      <p:pic>
        <p:nvPicPr>
          <p:cNvPr id="8" name="Picture 7"/>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228600" y="5562600"/>
            <a:ext cx="8229600" cy="977900"/>
          </a:xfrm>
          <a:prstGeom prst="rect">
            <a:avLst/>
          </a:prstGeom>
        </p:spPr>
      </p:pic>
    </p:spTree>
  </p:cSld>
  <p:clrMapOvr>
    <a:masterClrMapping/>
  </p:clrMapOvr>
  <p:transition spd="med">
    <p:wedg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819400"/>
            <a:ext cx="3657600" cy="4648200"/>
          </a:xfrm>
        </p:spPr>
        <p:txBody>
          <a:bodyPr>
            <a:normAutofit/>
          </a:bodyPr>
          <a:lstStyle/>
          <a:p>
            <a:pPr marL="228600" lvl="1">
              <a:lnSpc>
                <a:spcPct val="80000"/>
              </a:lnSpc>
              <a:spcBef>
                <a:spcPts val="1800"/>
              </a:spcBef>
              <a:buClr>
                <a:schemeClr val="accent1"/>
              </a:buClr>
            </a:pPr>
            <a:r>
              <a:rPr lang="en-US" sz="1514" dirty="0" smtClean="0"/>
              <a:t>Multiple processor organizations</a:t>
            </a:r>
          </a:p>
          <a:p>
            <a:pPr lvl="1">
              <a:lnSpc>
                <a:spcPct val="90000"/>
              </a:lnSpc>
            </a:pPr>
            <a:r>
              <a:rPr lang="en-US" sz="1300" dirty="0" smtClean="0"/>
              <a:t>Types of parallel processor systems</a:t>
            </a:r>
          </a:p>
          <a:p>
            <a:pPr lvl="1">
              <a:lnSpc>
                <a:spcPct val="90000"/>
              </a:lnSpc>
            </a:pPr>
            <a:r>
              <a:rPr lang="en-US" sz="1300" dirty="0" smtClean="0"/>
              <a:t>Parallel organizations</a:t>
            </a:r>
          </a:p>
          <a:p>
            <a:pPr marL="228600" lvl="1">
              <a:lnSpc>
                <a:spcPct val="90000"/>
              </a:lnSpc>
              <a:spcBef>
                <a:spcPts val="1800"/>
              </a:spcBef>
              <a:buClr>
                <a:schemeClr val="accent1"/>
              </a:buClr>
            </a:pPr>
            <a:r>
              <a:rPr lang="en-US" sz="1514" dirty="0" smtClean="0"/>
              <a:t>Symmetric multiprocessors</a:t>
            </a:r>
          </a:p>
          <a:p>
            <a:pPr lvl="1">
              <a:lnSpc>
                <a:spcPct val="90000"/>
              </a:lnSpc>
            </a:pPr>
            <a:r>
              <a:rPr lang="en-US" sz="1300" dirty="0" smtClean="0"/>
              <a:t>Organization</a:t>
            </a:r>
          </a:p>
          <a:p>
            <a:pPr lvl="1">
              <a:lnSpc>
                <a:spcPct val="90000"/>
              </a:lnSpc>
            </a:pPr>
            <a:r>
              <a:rPr lang="en-US" sz="1300" dirty="0" smtClean="0"/>
              <a:t>Multiprocessor operating system design considerations</a:t>
            </a:r>
          </a:p>
          <a:p>
            <a:pPr marL="228600" lvl="1">
              <a:spcBef>
                <a:spcPts val="1800"/>
              </a:spcBef>
              <a:buClr>
                <a:schemeClr val="accent1"/>
              </a:buClr>
            </a:pPr>
            <a:r>
              <a:rPr lang="en-US" sz="1514" dirty="0" smtClean="0"/>
              <a:t>Cache coherence and the MESI protocol</a:t>
            </a:r>
          </a:p>
          <a:p>
            <a:pPr lvl="1">
              <a:lnSpc>
                <a:spcPct val="90000"/>
              </a:lnSpc>
            </a:pPr>
            <a:r>
              <a:rPr lang="en-US" sz="1300" dirty="0" smtClean="0"/>
              <a:t>Software solutions</a:t>
            </a:r>
          </a:p>
          <a:p>
            <a:pPr lvl="1">
              <a:lnSpc>
                <a:spcPct val="90000"/>
              </a:lnSpc>
            </a:pPr>
            <a:r>
              <a:rPr lang="en-US" sz="1300" dirty="0" smtClean="0"/>
              <a:t>Hardware solutions</a:t>
            </a:r>
          </a:p>
          <a:p>
            <a:pPr lvl="1">
              <a:lnSpc>
                <a:spcPct val="90000"/>
              </a:lnSpc>
            </a:pPr>
            <a:r>
              <a:rPr lang="en-US" sz="1300" dirty="0" smtClean="0"/>
              <a:t>The MESI protocol</a:t>
            </a:r>
          </a:p>
        </p:txBody>
      </p:sp>
      <p:sp>
        <p:nvSpPr>
          <p:cNvPr id="32" name="Content Placeholder 31"/>
          <p:cNvSpPr>
            <a:spLocks noGrp="1"/>
          </p:cNvSpPr>
          <p:nvPr>
            <p:ph sz="quarter" idx="4"/>
          </p:nvPr>
        </p:nvSpPr>
        <p:spPr>
          <a:xfrm>
            <a:off x="4495800" y="2133600"/>
            <a:ext cx="3810000" cy="4724400"/>
          </a:xfrm>
        </p:spPr>
        <p:txBody>
          <a:bodyPr>
            <a:normAutofit fontScale="77500" lnSpcReduction="20000"/>
          </a:bodyPr>
          <a:lstStyle/>
          <a:p>
            <a:pPr marL="228600" lvl="1">
              <a:spcBef>
                <a:spcPts val="1800"/>
              </a:spcBef>
              <a:buClr>
                <a:schemeClr val="accent1"/>
              </a:buClr>
            </a:pPr>
            <a:r>
              <a:rPr lang="en-US" dirty="0" smtClean="0"/>
              <a:t>Multithreading and chip multiprocessors</a:t>
            </a:r>
          </a:p>
          <a:p>
            <a:pPr lvl="1"/>
            <a:r>
              <a:rPr lang="en-US" sz="1700" dirty="0" smtClean="0"/>
              <a:t>Implicit and explicit multithreading</a:t>
            </a:r>
          </a:p>
          <a:p>
            <a:pPr lvl="1"/>
            <a:r>
              <a:rPr lang="en-US" sz="1700" dirty="0" smtClean="0"/>
              <a:t>Approaches to explicit multithreading</a:t>
            </a:r>
          </a:p>
          <a:p>
            <a:pPr lvl="1"/>
            <a:r>
              <a:rPr lang="en-US" sz="1700" dirty="0" smtClean="0"/>
              <a:t>Example systems</a:t>
            </a:r>
          </a:p>
          <a:p>
            <a:pPr marL="228600" lvl="1">
              <a:spcBef>
                <a:spcPts val="1800"/>
              </a:spcBef>
              <a:buClr>
                <a:schemeClr val="accent1"/>
              </a:buClr>
            </a:pPr>
            <a:r>
              <a:rPr lang="en-US" dirty="0" smtClean="0"/>
              <a:t>Clusters</a:t>
            </a:r>
          </a:p>
          <a:p>
            <a:pPr lvl="1"/>
            <a:r>
              <a:rPr lang="en-US" sz="1700" dirty="0" smtClean="0"/>
              <a:t>Cluster configurations</a:t>
            </a:r>
          </a:p>
          <a:p>
            <a:pPr lvl="1"/>
            <a:r>
              <a:rPr lang="en-US" sz="1700" dirty="0" smtClean="0"/>
              <a:t>Operating system design issues</a:t>
            </a:r>
          </a:p>
          <a:p>
            <a:pPr lvl="1"/>
            <a:r>
              <a:rPr lang="en-US" sz="1700" dirty="0" smtClean="0"/>
              <a:t>Cluster computer architecture</a:t>
            </a:r>
          </a:p>
          <a:p>
            <a:pPr lvl="1"/>
            <a:r>
              <a:rPr lang="en-US" sz="1700" dirty="0" smtClean="0"/>
              <a:t>Blade servers</a:t>
            </a:r>
          </a:p>
          <a:p>
            <a:pPr lvl="1"/>
            <a:r>
              <a:rPr lang="en-US" sz="1700" dirty="0" smtClean="0"/>
              <a:t>Clusters compared to SMP </a:t>
            </a:r>
          </a:p>
          <a:p>
            <a:pPr marL="228600" lvl="1">
              <a:spcBef>
                <a:spcPts val="1800"/>
              </a:spcBef>
              <a:buClr>
                <a:schemeClr val="accent1"/>
              </a:buClr>
            </a:pPr>
            <a:r>
              <a:rPr lang="en-US" dirty="0" smtClean="0"/>
              <a:t>Nonuniform memory access</a:t>
            </a:r>
          </a:p>
          <a:p>
            <a:pPr lvl="1"/>
            <a:r>
              <a:rPr lang="en-US" sz="1677" dirty="0" smtClean="0"/>
              <a:t>Motivation</a:t>
            </a:r>
          </a:p>
          <a:p>
            <a:pPr lvl="1"/>
            <a:r>
              <a:rPr lang="en-US" sz="1677" dirty="0" smtClean="0"/>
              <a:t>Organization</a:t>
            </a:r>
          </a:p>
          <a:p>
            <a:pPr lvl="1"/>
            <a:r>
              <a:rPr lang="en-US" sz="1677" dirty="0" smtClean="0"/>
              <a:t>NUMA Pros and cons</a:t>
            </a:r>
          </a:p>
          <a:p>
            <a:pPr marL="228600" lvl="1">
              <a:spcBef>
                <a:spcPts val="1800"/>
              </a:spcBef>
              <a:buClr>
                <a:schemeClr val="accent1"/>
              </a:buClr>
            </a:pPr>
            <a:r>
              <a:rPr lang="en-US" dirty="0" smtClean="0"/>
              <a:t>Vector computation</a:t>
            </a:r>
          </a:p>
          <a:p>
            <a:pPr lvl="1"/>
            <a:r>
              <a:rPr lang="en-US" sz="1677" dirty="0" smtClean="0"/>
              <a:t>Approaches to vector computation</a:t>
            </a:r>
          </a:p>
          <a:p>
            <a:pPr lvl="1"/>
            <a:r>
              <a:rPr lang="en-US" sz="1677" dirty="0" smtClean="0"/>
              <a:t>IBM 3090 vector facility</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17</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Parallel</a:t>
            </a:r>
          </a:p>
          <a:p>
            <a:r>
              <a:rPr lang="en-US" sz="2800" dirty="0" smtClean="0">
                <a:solidFill>
                  <a:schemeClr val="tx2"/>
                </a:solidFill>
                <a:latin typeface="+mj-lt"/>
                <a:ea typeface="+mj-ea"/>
                <a:cs typeface="+mj-cs"/>
              </a:rPr>
              <a:t>Processing</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6" name="Rectangle 4"/>
          <p:cNvSpPr>
            <a:spLocks noGrp="1" noChangeArrowheads="1"/>
          </p:cNvSpPr>
          <p:nvPr>
            <p:ph type="title" idx="4294967295"/>
          </p:nvPr>
        </p:nvSpPr>
        <p:spPr>
          <a:xfrm>
            <a:off x="228600" y="228600"/>
            <a:ext cx="7556500" cy="1116012"/>
          </a:xfrm>
        </p:spPr>
        <p:txBody>
          <a:bodyPr/>
          <a:lstStyle/>
          <a:p>
            <a:r>
              <a:rPr lang="en-US" dirty="0">
                <a:effectLst>
                  <a:outerShdw blurRad="38100" dist="38100" dir="2700000" algn="tl">
                    <a:srgbClr val="000000">
                      <a:alpha val="43137"/>
                    </a:srgbClr>
                  </a:outerShdw>
                </a:effectLst>
              </a:rPr>
              <a:t>Symmetric </a:t>
            </a:r>
            <a:r>
              <a:rPr lang="en-US" dirty="0" smtClean="0">
                <a:effectLst>
                  <a:outerShdw blurRad="38100" dist="38100" dir="2700000" algn="tl">
                    <a:srgbClr val="000000">
                      <a:alpha val="43137"/>
                    </a:srgbClr>
                  </a:outerShdw>
                </a:effectLst>
              </a:rPr>
              <a:t>Multiprocessor (SMP)</a:t>
            </a:r>
            <a:endParaRPr lang="en-US" dirty="0">
              <a:effectLst>
                <a:outerShdw blurRad="38100" dist="38100" dir="2700000" algn="tl">
                  <a:srgbClr val="000000">
                    <a:alpha val="43137"/>
                  </a:srgbClr>
                </a:outerShdw>
              </a:effectLst>
            </a:endParaRPr>
          </a:p>
        </p:txBody>
      </p:sp>
      <p:graphicFrame>
        <p:nvGraphicFramePr>
          <p:cNvPr id="7" name="Content Placeholder 6"/>
          <p:cNvGraphicFramePr>
            <a:graphicFrameLocks noGrp="1"/>
          </p:cNvGraphicFramePr>
          <p:nvPr>
            <p:ph idx="4294967295"/>
          </p:nvPr>
        </p:nvGraphicFramePr>
        <p:xfrm>
          <a:off x="457200" y="1219200"/>
          <a:ext cx="8382000" cy="5257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6850" name="Rectangle 2"/>
          <p:cNvSpPr>
            <a:spLocks noGrp="1" noChangeArrowheads="1"/>
          </p:cNvSpPr>
          <p:nvPr>
            <p:ph type="title" idx="4294967295"/>
          </p:nvPr>
        </p:nvSpPr>
        <p:spPr>
          <a:xfrm>
            <a:off x="0" y="0"/>
            <a:ext cx="7556500" cy="1801812"/>
          </a:xfrm>
        </p:spPr>
        <p:txBody>
          <a:bodyPr/>
          <a:lstStyle/>
          <a:p>
            <a:r>
              <a:rPr lang="en-GB" sz="2600" dirty="0">
                <a:effectLst>
                  <a:outerShdw blurRad="38100" dist="38100" dir="2700000" algn="tl">
                    <a:srgbClr val="000000">
                      <a:alpha val="43137"/>
                    </a:srgbClr>
                  </a:outerShdw>
                </a:effectLst>
              </a:rPr>
              <a:t>Multiprogramming</a:t>
            </a:r>
            <a:r>
              <a:rPr lang="en-GB" sz="2600" dirty="0" smtClean="0">
                <a:effectLst>
                  <a:outerShdw blurRad="38100" dist="38100" dir="2700000" algn="tl">
                    <a:srgbClr val="000000">
                      <a:alpha val="43137"/>
                    </a:srgbClr>
                  </a:outerShdw>
                </a:effectLst>
              </a:rPr>
              <a:t> </a:t>
            </a:r>
            <a:br>
              <a:rPr lang="en-GB" sz="2600" dirty="0" smtClean="0">
                <a:effectLst>
                  <a:outerShdw blurRad="38100" dist="38100" dir="2700000" algn="tl">
                    <a:srgbClr val="000000">
                      <a:alpha val="43137"/>
                    </a:srgbClr>
                  </a:outerShdw>
                </a:effectLst>
              </a:rPr>
            </a:br>
            <a:r>
              <a:rPr lang="en-GB" sz="2600" dirty="0" smtClean="0">
                <a:effectLst>
                  <a:outerShdw blurRad="38100" dist="38100" dir="2700000" algn="tl">
                    <a:srgbClr val="000000">
                      <a:alpha val="43137"/>
                    </a:srgbClr>
                  </a:outerShdw>
                </a:effectLst>
              </a:rPr>
              <a:t>	and </a:t>
            </a:r>
            <a:br>
              <a:rPr lang="en-GB" sz="2600" dirty="0" smtClean="0">
                <a:effectLst>
                  <a:outerShdw blurRad="38100" dist="38100" dir="2700000" algn="tl">
                    <a:srgbClr val="000000">
                      <a:alpha val="43137"/>
                    </a:srgbClr>
                  </a:outerShdw>
                </a:effectLst>
              </a:rPr>
            </a:br>
            <a:r>
              <a:rPr lang="en-GB" sz="2600" dirty="0" smtClean="0">
                <a:effectLst>
                  <a:outerShdw blurRad="38100" dist="38100" dir="2700000" algn="tl">
                    <a:srgbClr val="000000">
                      <a:alpha val="43137"/>
                    </a:srgbClr>
                  </a:outerShdw>
                </a:effectLst>
              </a:rPr>
              <a:t>Multiprocessing</a:t>
            </a:r>
            <a:endParaRPr lang="en-GB" sz="2600" dirty="0">
              <a:effectLst>
                <a:outerShdw blurRad="38100" dist="38100" dir="2700000" algn="tl">
                  <a:srgbClr val="000000">
                    <a:alpha val="43137"/>
                  </a:srgbClr>
                </a:outerShdw>
              </a:effectLst>
            </a:endParaRPr>
          </a:p>
        </p:txBody>
      </p:sp>
      <p:pic>
        <p:nvPicPr>
          <p:cNvPr id="4" name="Picture 3" descr="f3.pdf"/>
          <p:cNvPicPr>
            <a:picLocks noChangeAspect="1"/>
          </p:cNvPicPr>
          <p:nvPr/>
        </p:nvPicPr>
        <mc:AlternateContent>
          <mc:Choice xmlns:ma="http://schemas.microsoft.com/office/mac/drawingml/2008/main" Requires="ma">
            <p:blipFill>
              <a:blip r:embed="rId3"/>
              <a:srcRect t="15455" b="7273"/>
              <a:stretch>
                <a:fillRect/>
              </a:stretch>
            </p:blipFill>
          </mc:Choice>
          <mc:Fallback>
            <p:blipFill>
              <a:blip r:embed="rId4"/>
              <a:srcRect t="15455" b="7273"/>
              <a:stretch>
                <a:fillRect/>
              </a:stretch>
            </p:blipFill>
          </mc:Fallback>
        </mc:AlternateContent>
        <p:spPr>
          <a:xfrm>
            <a:off x="2462548" y="176680"/>
            <a:ext cx="6681452" cy="6681320"/>
          </a:xfrm>
          <a:prstGeom prst="rect">
            <a:avLst/>
          </a:prstGeom>
        </p:spPr>
      </p:pic>
    </p:spTree>
  </p:cSld>
  <p:clrMapOvr>
    <a:masterClrMapping/>
  </p:clrMapOvr>
  <p:transition spd="med">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mc:Choice xmlns:ma="http://schemas.microsoft.com/office/mac/drawingml/2008/main" Requires="ma">
            <p:blipFill>
              <a:blip r:embed="rId3"/>
              <a:srcRect l="11818" t="4706" r="14545" b="12941"/>
              <a:stretch>
                <a:fillRect/>
              </a:stretch>
            </p:blipFill>
          </mc:Choice>
          <mc:Fallback>
            <p:blipFill>
              <a:blip r:embed="rId4"/>
              <a:srcRect l="11818" t="4706" r="14545" b="12941"/>
              <a:stretch>
                <a:fillRect/>
              </a:stretch>
            </p:blipFill>
          </mc:Fallback>
        </mc:AlternateContent>
        <p:spPr>
          <a:xfrm>
            <a:off x="914400" y="-56397"/>
            <a:ext cx="8001000" cy="6914397"/>
          </a:xfrm>
          <a:prstGeom prst="rect">
            <a:avLst/>
          </a:prstGeom>
        </p:spPr>
      </p:pic>
    </p:spTree>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7698" name="Rectangle 1026"/>
          <p:cNvSpPr>
            <a:spLocks noGrp="1" noChangeArrowheads="1"/>
          </p:cNvSpPr>
          <p:nvPr>
            <p:ph type="title" idx="4294967295"/>
          </p:nvPr>
        </p:nvSpPr>
        <p:spPr>
          <a:xfrm>
            <a:off x="152400" y="0"/>
            <a:ext cx="7556500" cy="1344612"/>
          </a:xfrm>
        </p:spPr>
        <p:txBody>
          <a:bodyPr/>
          <a:lstStyle/>
          <a:p>
            <a:r>
              <a:rPr lang="en-GB" dirty="0">
                <a:effectLst>
                  <a:outerShdw blurRad="38100" dist="38100" dir="2700000" algn="tl">
                    <a:srgbClr val="000000">
                      <a:alpha val="43137"/>
                    </a:srgbClr>
                  </a:outerShdw>
                </a:effectLst>
              </a:rPr>
              <a:t>Symmetric Multiprocessor Organization</a:t>
            </a:r>
          </a:p>
        </p:txBody>
      </p:sp>
      <p:pic>
        <p:nvPicPr>
          <p:cNvPr id="4" name="Picture 3" descr="f5.pdf"/>
          <p:cNvPicPr>
            <a:picLocks noChangeAspect="1"/>
          </p:cNvPicPr>
          <p:nvPr/>
        </p:nvPicPr>
        <mc:AlternateContent>
          <mc:Choice xmlns:ma="http://schemas.microsoft.com/office/mac/drawingml/2008/main" Requires="ma">
            <p:blipFill>
              <a:blip r:embed="rId3"/>
              <a:srcRect l="7273" t="4706" r="19091" b="5882"/>
              <a:stretch>
                <a:fillRect/>
              </a:stretch>
            </p:blipFill>
          </mc:Choice>
          <mc:Fallback>
            <p:blipFill>
              <a:blip r:embed="rId4"/>
              <a:srcRect l="7273" t="4706" r="19091" b="5882"/>
              <a:stretch>
                <a:fillRect/>
              </a:stretch>
            </p:blipFill>
          </mc:Fallback>
        </mc:AlternateContent>
        <p:spPr>
          <a:xfrm>
            <a:off x="1066800" y="322782"/>
            <a:ext cx="6965243" cy="6535218"/>
          </a:xfrm>
          <a:prstGeom prst="rect">
            <a:avLst/>
          </a:prstGeom>
        </p:spPr>
      </p:pic>
    </p:spTree>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87563EDB-F3CA-4CFB-8771-0BCBD62984F8}"/>
</file>

<file path=customXml/itemProps2.xml><?xml version="1.0" encoding="utf-8"?>
<ds:datastoreItem xmlns:ds="http://schemas.openxmlformats.org/officeDocument/2006/customXml" ds:itemID="{96A3F7D9-13BF-4162-9685-FA0067CC48D3}"/>
</file>

<file path=customXml/itemProps3.xml><?xml version="1.0" encoding="utf-8"?>
<ds:datastoreItem xmlns:ds="http://schemas.openxmlformats.org/officeDocument/2006/customXml" ds:itemID="{6DA7CBD2-8BC2-4F74-842A-53721F584008}"/>
</file>

<file path=docProps/app.xml><?xml version="1.0" encoding="utf-8"?>
<Properties xmlns="http://schemas.openxmlformats.org/officeDocument/2006/extended-properties" xmlns:vt="http://schemas.openxmlformats.org/officeDocument/2006/docPropsVTypes">
  <Template>Advantage.thmx</Template>
  <TotalTime>5104</TotalTime>
  <Words>15318</Words>
  <Application>Microsoft Macintosh PowerPoint</Application>
  <PresentationFormat>On-screen Show (4:3)</PresentationFormat>
  <Paragraphs>692</Paragraphs>
  <Slides>51</Slides>
  <Notes>51</Notes>
  <HiddenSlides>0</HiddenSlides>
  <MMClips>0</MMClips>
  <ScaleCrop>false</ScaleCrop>
  <HeadingPairs>
    <vt:vector size="4" baseType="variant">
      <vt:variant>
        <vt:lpstr>Design Template</vt:lpstr>
      </vt:variant>
      <vt:variant>
        <vt:i4>1</vt:i4>
      </vt:variant>
      <vt:variant>
        <vt:lpstr>Slide Titles</vt:lpstr>
      </vt:variant>
      <vt:variant>
        <vt:i4>51</vt:i4>
      </vt:variant>
    </vt:vector>
  </HeadingPairs>
  <TitlesOfParts>
    <vt:vector size="52" baseType="lpstr">
      <vt:lpstr>Advantage</vt:lpstr>
      <vt:lpstr>William Stallings  Computer Organization  and Architecture 9th Edition</vt:lpstr>
      <vt:lpstr>Chapter 17</vt:lpstr>
      <vt:lpstr>Multiple Processor Organization</vt:lpstr>
      <vt:lpstr>Slide 4</vt:lpstr>
      <vt:lpstr>Slide 5</vt:lpstr>
      <vt:lpstr>Symmetric Multiprocessor (SMP)</vt:lpstr>
      <vt:lpstr>Multiprogramming   and  Multiprocessing</vt:lpstr>
      <vt:lpstr>Slide 8</vt:lpstr>
      <vt:lpstr>Symmetric Multiprocessor Organization</vt:lpstr>
      <vt:lpstr>Slide 10</vt:lpstr>
      <vt:lpstr>Slide 11</vt:lpstr>
      <vt:lpstr>Multiprocessor Operating System Design Considerations</vt:lpstr>
      <vt:lpstr>Cache Coherence</vt:lpstr>
      <vt:lpstr>Cache Coherence</vt:lpstr>
      <vt:lpstr>Directory Protocols</vt:lpstr>
      <vt:lpstr>Snoopy Protocols</vt:lpstr>
      <vt:lpstr>Write Invalidate</vt:lpstr>
      <vt:lpstr>Write Update</vt:lpstr>
      <vt:lpstr>MESI Protocol</vt:lpstr>
      <vt:lpstr>Table 17.1 MESI Cache Line States</vt:lpstr>
      <vt:lpstr>MESI State Transition Diagram</vt:lpstr>
      <vt:lpstr>Multithreading and Chip Multiprocessors</vt:lpstr>
      <vt:lpstr>Definitions of Threads  and Processes</vt:lpstr>
      <vt:lpstr>Implicit and Explicit Multithreading</vt:lpstr>
      <vt:lpstr>Approaches to Explicit Multithreading</vt:lpstr>
      <vt:lpstr>Approaches to Executing Multiple Threads</vt:lpstr>
      <vt:lpstr>Example Systems</vt:lpstr>
      <vt:lpstr>Power5 Instruction Data Flow</vt:lpstr>
      <vt:lpstr>Clusters</vt:lpstr>
      <vt:lpstr>Cluster Configurations</vt:lpstr>
      <vt:lpstr>Table 17.2 Clustering Methods: Benefits and Limitations</vt:lpstr>
      <vt:lpstr>Operating System Design Issues</vt:lpstr>
      <vt:lpstr>Parallelizing Computation</vt:lpstr>
      <vt:lpstr>Cluster Computer Architecture</vt:lpstr>
      <vt:lpstr>Example  100-Gbps Ethernet Configuration for Massive Blade Server Site</vt:lpstr>
      <vt:lpstr>Clusters Compared to SMP</vt:lpstr>
      <vt:lpstr>Nonuniform Memory Access (NUMA)</vt:lpstr>
      <vt:lpstr>Motivation</vt:lpstr>
      <vt:lpstr>CC-NUMA Organization</vt:lpstr>
      <vt:lpstr>NUMA Pros and Cons</vt:lpstr>
      <vt:lpstr>Vector Computation</vt:lpstr>
      <vt:lpstr>Vector Addition Example</vt:lpstr>
      <vt:lpstr>Matrix Multiplication (C = A * B)</vt:lpstr>
      <vt:lpstr>Approaches to  Vector  Computation</vt:lpstr>
      <vt:lpstr>Pipelined Processing of Floating-Point Operations</vt:lpstr>
      <vt:lpstr>A Taxonomy of  Computer Organizations</vt:lpstr>
      <vt:lpstr>IBM 3090 with Vector Facility</vt:lpstr>
      <vt:lpstr>Alternative  Programs  for Vector  Calculation</vt:lpstr>
      <vt:lpstr>Registers for the IBM 3090 Vector Facility</vt:lpstr>
      <vt:lpstr>Table 17.3 IBM 3090 Vector Facility:  Arithmetic and Logical Instructions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 Parallel Processing</dc:title>
  <dc:creator>Adrian J Pullin</dc:creator>
  <cp:lastModifiedBy>Kevin McLaughlin</cp:lastModifiedBy>
  <cp:revision>164</cp:revision>
  <cp:lastPrinted>2012-07-23T16:43:49Z</cp:lastPrinted>
  <dcterms:created xsi:type="dcterms:W3CDTF">2012-07-25T05:30:39Z</dcterms:created>
  <dcterms:modified xsi:type="dcterms:W3CDTF">2012-07-25T18:37:06Z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0x010100544CC4F74CD8DD4DB16C9ACEC42927A1</vt:lpwstr>
  </property>
</Properties>
</file>