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26" r:id="rId2"/>
    <p:sldId id="473" r:id="rId3"/>
    <p:sldId id="317" r:id="rId4"/>
    <p:sldId id="321" r:id="rId5"/>
    <p:sldId id="493" r:id="rId6"/>
    <p:sldId id="538" r:id="rId7"/>
    <p:sldId id="539" r:id="rId8"/>
    <p:sldId id="540" r:id="rId9"/>
    <p:sldId id="541" r:id="rId10"/>
    <p:sldId id="542" r:id="rId11"/>
    <p:sldId id="543" r:id="rId12"/>
    <p:sldId id="506" r:id="rId13"/>
    <p:sldId id="532" r:id="rId14"/>
    <p:sldId id="507" r:id="rId15"/>
    <p:sldId id="502" r:id="rId16"/>
    <p:sldId id="531" r:id="rId17"/>
    <p:sldId id="367" r:id="rId18"/>
    <p:sldId id="364" r:id="rId19"/>
    <p:sldId id="366" r:id="rId20"/>
    <p:sldId id="496" r:id="rId21"/>
    <p:sldId id="501" r:id="rId22"/>
    <p:sldId id="516" r:id="rId23"/>
    <p:sldId id="517" r:id="rId24"/>
    <p:sldId id="514" r:id="rId25"/>
    <p:sldId id="515" r:id="rId26"/>
    <p:sldId id="526" r:id="rId27"/>
    <p:sldId id="536" r:id="rId28"/>
    <p:sldId id="527" r:id="rId29"/>
    <p:sldId id="518" r:id="rId30"/>
    <p:sldId id="519" r:id="rId31"/>
    <p:sldId id="520" r:id="rId32"/>
    <p:sldId id="550" r:id="rId33"/>
    <p:sldId id="551" r:id="rId34"/>
    <p:sldId id="521" r:id="rId35"/>
    <p:sldId id="522" r:id="rId36"/>
    <p:sldId id="544" r:id="rId37"/>
    <p:sldId id="545" r:id="rId38"/>
    <p:sldId id="546" r:id="rId39"/>
    <p:sldId id="549" r:id="rId40"/>
    <p:sldId id="498" r:id="rId41"/>
    <p:sldId id="503" r:id="rId42"/>
    <p:sldId id="512" r:id="rId43"/>
    <p:sldId id="524" r:id="rId44"/>
    <p:sldId id="547" r:id="rId45"/>
    <p:sldId id="548" r:id="rId46"/>
    <p:sldId id="528" r:id="rId47"/>
    <p:sldId id="319" r:id="rId48"/>
    <p:sldId id="350" r:id="rId49"/>
    <p:sldId id="411" r:id="rId50"/>
    <p:sldId id="409" r:id="rId51"/>
    <p:sldId id="410" r:id="rId52"/>
    <p:sldId id="32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B51200-6F93-4430-B385-E9EA999DF60B}">
          <p14:sldIdLst>
            <p14:sldId id="326"/>
            <p14:sldId id="473"/>
            <p14:sldId id="317"/>
            <p14:sldId id="321"/>
            <p14:sldId id="493"/>
            <p14:sldId id="538"/>
            <p14:sldId id="539"/>
            <p14:sldId id="540"/>
            <p14:sldId id="541"/>
            <p14:sldId id="542"/>
            <p14:sldId id="543"/>
            <p14:sldId id="506"/>
            <p14:sldId id="532"/>
            <p14:sldId id="507"/>
            <p14:sldId id="502"/>
            <p14:sldId id="531"/>
            <p14:sldId id="367"/>
            <p14:sldId id="364"/>
            <p14:sldId id="366"/>
            <p14:sldId id="496"/>
            <p14:sldId id="501"/>
            <p14:sldId id="516"/>
            <p14:sldId id="517"/>
            <p14:sldId id="514"/>
            <p14:sldId id="515"/>
            <p14:sldId id="526"/>
            <p14:sldId id="536"/>
            <p14:sldId id="527"/>
            <p14:sldId id="518"/>
            <p14:sldId id="519"/>
            <p14:sldId id="520"/>
            <p14:sldId id="550"/>
            <p14:sldId id="551"/>
            <p14:sldId id="521"/>
            <p14:sldId id="522"/>
            <p14:sldId id="544"/>
            <p14:sldId id="545"/>
            <p14:sldId id="546"/>
            <p14:sldId id="549"/>
            <p14:sldId id="498"/>
            <p14:sldId id="503"/>
            <p14:sldId id="512"/>
            <p14:sldId id="524"/>
            <p14:sldId id="547"/>
            <p14:sldId id="548"/>
            <p14:sldId id="528"/>
            <p14:sldId id="319"/>
            <p14:sldId id="350"/>
            <p14:sldId id="411"/>
            <p14:sldId id="409"/>
            <p14:sldId id="410"/>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85" autoAdjust="0"/>
    <p:restoredTop sz="94306" autoAdjust="0"/>
  </p:normalViewPr>
  <p:slideViewPr>
    <p:cSldViewPr>
      <p:cViewPr varScale="1">
        <p:scale>
          <a:sx n="69" d="100"/>
          <a:sy n="69" d="100"/>
        </p:scale>
        <p:origin x="1008" y="72"/>
      </p:cViewPr>
      <p:guideLst>
        <p:guide orient="horz" pos="2160"/>
        <p:guide pos="2880"/>
      </p:guideLst>
    </p:cSldViewPr>
  </p:slideViewPr>
  <p:outlineViewPr>
    <p:cViewPr>
      <p:scale>
        <a:sx n="33" d="100"/>
        <a:sy n="33" d="100"/>
      </p:scale>
      <p:origin x="0" y="1842"/>
    </p:cViewPr>
  </p:outlineViewPr>
  <p:notesTextViewPr>
    <p:cViewPr>
      <p:scale>
        <a:sx n="1" d="1"/>
        <a:sy n="1" d="1"/>
      </p:scale>
      <p:origin x="0" y="0"/>
    </p:cViewPr>
  </p:notesTextViewPr>
  <p:sorterViewPr>
    <p:cViewPr>
      <p:scale>
        <a:sx n="95" d="100"/>
        <a:sy n="95" d="100"/>
      </p:scale>
      <p:origin x="0" y="3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10/12/2022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CF5FBD0-310A-47CD-ACA7-4081A43A22DC}"/>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21FA7D9-AF6E-44A4-AFF2-9D3B635B65AA}" type="slidenum">
              <a:rPr lang="en-US" altLang="en-US"/>
              <a:pPr eaLnBrk="1" hangingPunct="1">
                <a:spcBef>
                  <a:spcPct val="0"/>
                </a:spcBef>
              </a:pPr>
              <a:t>17</a:t>
            </a:fld>
            <a:endParaRPr lang="en-US" altLang="en-US"/>
          </a:p>
        </p:txBody>
      </p:sp>
      <p:sp>
        <p:nvSpPr>
          <p:cNvPr id="36867" name="Rectangle 2">
            <a:extLst>
              <a:ext uri="{FF2B5EF4-FFF2-40B4-BE49-F238E27FC236}">
                <a16:creationId xmlns:a16="http://schemas.microsoft.com/office/drawing/2014/main" id="{65EE408F-EA9F-4337-980A-2B490F1B85D7}"/>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68687C0-E0A7-4AFB-8131-A2BB9A829A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1B683D6-B677-409D-8554-C5D41FA776B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9C1D56A-78D8-46BC-AF60-129D4FEBC124}" type="slidenum">
              <a:rPr lang="en-US" altLang="en-US"/>
              <a:pPr eaLnBrk="1" hangingPunct="1">
                <a:spcBef>
                  <a:spcPct val="0"/>
                </a:spcBef>
              </a:pPr>
              <a:t>18</a:t>
            </a:fld>
            <a:endParaRPr lang="en-US" altLang="en-US"/>
          </a:p>
        </p:txBody>
      </p:sp>
      <p:sp>
        <p:nvSpPr>
          <p:cNvPr id="38915" name="Rectangle 2">
            <a:extLst>
              <a:ext uri="{FF2B5EF4-FFF2-40B4-BE49-F238E27FC236}">
                <a16:creationId xmlns:a16="http://schemas.microsoft.com/office/drawing/2014/main" id="{0CBC47AA-56DA-4F32-9199-B6B9CE07428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F8E7E5E-AF76-4E37-90D3-AAD897E342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0AAB710-6F38-4A9F-BC0E-0B556C5B29E9}"/>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1A5F03-9234-4D18-A146-C56577B4DE08}" type="slidenum">
              <a:rPr lang="en-US" altLang="en-US"/>
              <a:pPr eaLnBrk="1" hangingPunct="1">
                <a:spcBef>
                  <a:spcPct val="0"/>
                </a:spcBef>
              </a:pPr>
              <a:t>19</a:t>
            </a:fld>
            <a:endParaRPr lang="en-US" altLang="en-US"/>
          </a:p>
        </p:txBody>
      </p:sp>
      <p:sp>
        <p:nvSpPr>
          <p:cNvPr id="40963" name="Rectangle 2">
            <a:extLst>
              <a:ext uri="{FF2B5EF4-FFF2-40B4-BE49-F238E27FC236}">
                <a16:creationId xmlns:a16="http://schemas.microsoft.com/office/drawing/2014/main" id="{D01C6D7B-C59B-49FB-89AC-A5D9979D55C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0F4DBA7A-03EB-4303-B8D9-44EF15999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10/12/2022</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9" name="Footer Placeholder 4">
            <a:extLst>
              <a:ext uri="{FF2B5EF4-FFF2-40B4-BE49-F238E27FC236}">
                <a16:creationId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10/12/2022</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10/12/2022</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10/12/2022</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10/12/2022</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598FFC-6810-4DED-9397-5F519C9B4CA6}"/>
              </a:ext>
            </a:extLst>
          </p:cNvPr>
          <p:cNvSpPr>
            <a:spLocks noGrp="1"/>
          </p:cNvSpPr>
          <p:nvPr>
            <p:ph type="ctrTitle"/>
          </p:nvPr>
        </p:nvSpPr>
        <p:spPr/>
        <p:txBody>
          <a:bodyPr/>
          <a:lstStyle/>
          <a:p>
            <a:r>
              <a:rPr lang="en-US" dirty="0"/>
              <a:t>HỆ QUẢN TRỊ CSDL</a:t>
            </a:r>
          </a:p>
        </p:txBody>
      </p:sp>
      <p:sp>
        <p:nvSpPr>
          <p:cNvPr id="4" name="Date Placeholder 3">
            <a:extLst>
              <a:ext uri="{FF2B5EF4-FFF2-40B4-BE49-F238E27FC236}">
                <a16:creationId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id="{9E421E78-7928-40B7-8502-FE48A21C6505}"/>
              </a:ext>
            </a:extLst>
          </p:cNvPr>
          <p:cNvSpPr>
            <a:spLocks noGrp="1"/>
          </p:cNvSpPr>
          <p:nvPr>
            <p:ph type="subTitle" idx="1"/>
          </p:nvPr>
        </p:nvSpPr>
        <p:spPr/>
        <p:txBody>
          <a:bodyPr>
            <a:normAutofit/>
          </a:bodyPr>
          <a:lstStyle/>
          <a:p>
            <a:r>
              <a:rPr lang="en-US"/>
              <a:t>BÀI </a:t>
            </a:r>
            <a:r>
              <a:rPr lang="en-US" smtClean="0"/>
              <a:t>7</a:t>
            </a:r>
            <a:endParaRPr lang="en-US" dirty="0"/>
          </a:p>
          <a:p>
            <a:r>
              <a:rPr lang="en-US" dirty="0"/>
              <a:t>TRIGGER</a:t>
            </a:r>
          </a:p>
        </p:txBody>
      </p:sp>
    </p:spTree>
    <p:extLst>
      <p:ext uri="{BB962C8B-B14F-4D97-AF65-F5344CB8AC3E}">
        <p14:creationId xmlns:p14="http://schemas.microsoft.com/office/powerpoint/2010/main" val="2441195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76200" y="685800"/>
            <a:ext cx="9067800" cy="6009362"/>
          </a:xfrm>
        </p:spPr>
        <p:txBody>
          <a:bodyPr/>
          <a:lstStyle/>
          <a:p>
            <a:pPr marL="0" indent="0">
              <a:buNone/>
            </a:pPr>
            <a:r>
              <a:rPr lang="vi-VN" b="1" i="1" dirty="0"/>
              <a:t>Tác dụng của DML Triggers</a:t>
            </a:r>
            <a:endParaRPr lang="en-US" b="1" i="1" dirty="0"/>
          </a:p>
          <a:p>
            <a:r>
              <a:rPr lang="en-US" dirty="0" err="1"/>
              <a:t>Kiểm</a:t>
            </a:r>
            <a:r>
              <a:rPr lang="en-US" dirty="0"/>
              <a:t> </a:t>
            </a:r>
            <a:r>
              <a:rPr lang="en-US" dirty="0" err="1"/>
              <a:t>tra</a:t>
            </a:r>
            <a:r>
              <a:rPr lang="en-US" dirty="0"/>
              <a:t> r</a:t>
            </a:r>
            <a:r>
              <a:rPr lang="vi-VN" dirty="0"/>
              <a:t>àng buộc toàn vẹn dữ liệu cho phù hợp với </a:t>
            </a:r>
            <a:r>
              <a:rPr lang="en-US" dirty="0"/>
              <a:t>l</a:t>
            </a:r>
            <a:r>
              <a:rPr lang="vi-VN" dirty="0"/>
              <a:t>ư</a:t>
            </a:r>
            <a:r>
              <a:rPr lang="en-US" dirty="0" err="1"/>
              <a:t>ợc</a:t>
            </a:r>
            <a:r>
              <a:rPr lang="en-US" dirty="0"/>
              <a:t> </a:t>
            </a:r>
            <a:r>
              <a:rPr lang="en-US" dirty="0" err="1"/>
              <a:t>đồ</a:t>
            </a:r>
            <a:r>
              <a:rPr lang="en-US" dirty="0"/>
              <a:t> </a:t>
            </a:r>
            <a:r>
              <a:rPr lang="vi-VN" dirty="0"/>
              <a:t>CSDL</a:t>
            </a:r>
            <a:r>
              <a:rPr lang="en-US" dirty="0"/>
              <a:t> </a:t>
            </a:r>
            <a:r>
              <a:rPr lang="vi-VN" dirty="0"/>
              <a:t>quan hệ.  </a:t>
            </a:r>
            <a:endParaRPr lang="en-US" dirty="0"/>
          </a:p>
          <a:p>
            <a:r>
              <a:rPr lang="vi-VN" dirty="0"/>
              <a:t>Kiểm soát dữ liệu hiện tại khi có thay đổi đến giá trị </a:t>
            </a:r>
            <a:r>
              <a:rPr lang="en-US" dirty="0" err="1"/>
              <a:t>của</a:t>
            </a:r>
            <a:r>
              <a:rPr lang="en-US" dirty="0"/>
              <a:t> </a:t>
            </a:r>
            <a:r>
              <a:rPr lang="en-US" dirty="0" err="1"/>
              <a:t>bản</a:t>
            </a:r>
            <a:r>
              <a:rPr lang="en-US" dirty="0"/>
              <a:t> </a:t>
            </a:r>
            <a:r>
              <a:rPr lang="en-US" dirty="0" err="1"/>
              <a:t>ghi</a:t>
            </a:r>
            <a:r>
              <a:rPr lang="vi-VN" dirty="0"/>
              <a:t> trong bảng.  </a:t>
            </a:r>
            <a:endParaRPr lang="en-US" dirty="0"/>
          </a:p>
          <a:p>
            <a:r>
              <a:rPr lang="vi-VN" dirty="0"/>
              <a:t>Kiểm tra dữ liệu nhập vào phù hợp với mối quan hệ dữ liệu giữa các bảng.  </a:t>
            </a:r>
          </a:p>
          <a:p>
            <a:r>
              <a:rPr lang="vi-VN" dirty="0"/>
              <a:t>So sánh trạng thái của dữ liệu trước và sau </a:t>
            </a:r>
            <a:r>
              <a:rPr lang="en-US" dirty="0" err="1"/>
              <a:t>thay</a:t>
            </a:r>
            <a:r>
              <a:rPr lang="en-US" dirty="0"/>
              <a:t> </a:t>
            </a:r>
            <a:r>
              <a:rPr lang="en-US" dirty="0" err="1"/>
              <a:t>đổi</a:t>
            </a:r>
            <a:r>
              <a:rPr lang="vi-VN" dirty="0"/>
              <a:t>.</a:t>
            </a:r>
            <a:endParaRPr lang="en-US" dirty="0"/>
          </a:p>
          <a:p>
            <a:r>
              <a:rPr lang="vi-VN" dirty="0"/>
              <a:t>Huỷ bỏ các thay đổi không đúng.  </a:t>
            </a:r>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10</a:t>
            </a:fld>
            <a:endParaRPr lang="en-US"/>
          </a:p>
        </p:txBody>
      </p:sp>
    </p:spTree>
    <p:extLst>
      <p:ext uri="{BB962C8B-B14F-4D97-AF65-F5344CB8AC3E}">
        <p14:creationId xmlns:p14="http://schemas.microsoft.com/office/powerpoint/2010/main" val="774037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228600" y="762000"/>
            <a:ext cx="8839200" cy="5791200"/>
          </a:xfrm>
        </p:spPr>
        <p:txBody>
          <a:bodyPr>
            <a:normAutofit lnSpcReduction="10000"/>
          </a:bodyPr>
          <a:lstStyle/>
          <a:p>
            <a:pPr marL="0" indent="0">
              <a:buNone/>
            </a:pPr>
            <a:r>
              <a:rPr lang="vi-VN" b="1" i="1" dirty="0"/>
              <a:t>Một số chú ý khi </a:t>
            </a:r>
            <a:r>
              <a:rPr lang="en-US" b="1" i="1" dirty="0" err="1"/>
              <a:t>thực</a:t>
            </a:r>
            <a:r>
              <a:rPr lang="en-US" b="1" i="1" dirty="0"/>
              <a:t> </a:t>
            </a:r>
            <a:r>
              <a:rPr lang="en-US" b="1" i="1" dirty="0" err="1"/>
              <a:t>thi</a:t>
            </a:r>
            <a:r>
              <a:rPr lang="en-US" b="1" i="1" dirty="0"/>
              <a:t> trigger</a:t>
            </a:r>
            <a:endParaRPr lang="en-US" b="1" dirty="0"/>
          </a:p>
          <a:p>
            <a:pPr marL="0" indent="0">
              <a:lnSpc>
                <a:spcPct val="150000"/>
              </a:lnSpc>
              <a:spcBef>
                <a:spcPts val="0"/>
              </a:spcBef>
              <a:spcAft>
                <a:spcPts val="0"/>
              </a:spcAft>
              <a:buNone/>
            </a:pPr>
            <a:r>
              <a:rPr lang="en-US" dirty="0"/>
              <a:t> - </a:t>
            </a:r>
            <a:r>
              <a:rPr lang="en-US" dirty="0" err="1"/>
              <a:t>Khi</a:t>
            </a:r>
            <a:r>
              <a:rPr lang="en-US" dirty="0"/>
              <a:t> </a:t>
            </a:r>
            <a:r>
              <a:rPr lang="en-US" dirty="0" err="1"/>
              <a:t>các</a:t>
            </a:r>
            <a:r>
              <a:rPr lang="en-US" dirty="0"/>
              <a:t> </a:t>
            </a:r>
            <a:r>
              <a:rPr lang="en-US" dirty="0" err="1"/>
              <a:t>sự</a:t>
            </a:r>
            <a:r>
              <a:rPr lang="en-US" dirty="0"/>
              <a:t> </a:t>
            </a:r>
            <a:r>
              <a:rPr lang="en-US" dirty="0" err="1"/>
              <a:t>kiện</a:t>
            </a:r>
            <a:r>
              <a:rPr lang="en-US" dirty="0"/>
              <a:t>: Insert </a:t>
            </a:r>
            <a:r>
              <a:rPr lang="en-US" dirty="0" err="1"/>
              <a:t>hoặc</a:t>
            </a:r>
            <a:r>
              <a:rPr lang="en-US" dirty="0"/>
              <a:t> Update </a:t>
            </a:r>
            <a:r>
              <a:rPr lang="en-US" dirty="0" err="1"/>
              <a:t>được</a:t>
            </a:r>
            <a:r>
              <a:rPr lang="en-US" dirty="0"/>
              <a:t> </a:t>
            </a:r>
            <a:r>
              <a:rPr lang="en-US" dirty="0" err="1"/>
              <a:t>thực</a:t>
            </a:r>
            <a:r>
              <a:rPr lang="en-US" dirty="0"/>
              <a:t> </a:t>
            </a:r>
            <a:r>
              <a:rPr lang="en-US" dirty="0" err="1"/>
              <a:t>thi</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được</a:t>
            </a:r>
            <a:r>
              <a:rPr lang="en-US" dirty="0"/>
              <a:t> </a:t>
            </a:r>
            <a:r>
              <a:rPr lang="en-US" dirty="0" err="1"/>
              <a:t>thêm</a:t>
            </a:r>
            <a:r>
              <a:rPr lang="en-US" dirty="0"/>
              <a:t> </a:t>
            </a:r>
            <a:r>
              <a:rPr lang="en-US" dirty="0" err="1"/>
              <a:t>vào</a:t>
            </a:r>
            <a:r>
              <a:rPr lang="en-US" dirty="0"/>
              <a:t>/</a:t>
            </a:r>
            <a:r>
              <a:rPr lang="en-US" dirty="0" err="1"/>
              <a:t>hoặc</a:t>
            </a:r>
            <a:r>
              <a:rPr lang="en-US" dirty="0"/>
              <a:t> </a:t>
            </a:r>
            <a:r>
              <a:rPr lang="vi-VN" dirty="0"/>
              <a:t>cập nhật</a:t>
            </a:r>
            <a:r>
              <a:rPr lang="en-US" dirty="0"/>
              <a:t> </a:t>
            </a:r>
            <a:r>
              <a:rPr lang="en-US" dirty="0" err="1"/>
              <a:t>sẽ</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bảng</a:t>
            </a:r>
            <a:r>
              <a:rPr lang="en-US" dirty="0"/>
              <a:t> </a:t>
            </a:r>
            <a:r>
              <a:rPr lang="en-US" b="1" dirty="0">
                <a:solidFill>
                  <a:srgbClr val="FF0000"/>
                </a:solidFill>
              </a:rPr>
              <a:t>inserted. </a:t>
            </a:r>
          </a:p>
          <a:p>
            <a:pPr marL="0" indent="0">
              <a:lnSpc>
                <a:spcPct val="150000"/>
              </a:lnSpc>
              <a:spcBef>
                <a:spcPts val="0"/>
              </a:spcBef>
              <a:spcAft>
                <a:spcPts val="0"/>
              </a:spcAft>
              <a:buNone/>
            </a:pPr>
            <a:r>
              <a:rPr lang="en-US" dirty="0"/>
              <a:t> - </a:t>
            </a:r>
            <a:r>
              <a:rPr lang="en-US" dirty="0" err="1"/>
              <a:t>Khi</a:t>
            </a:r>
            <a:r>
              <a:rPr lang="en-US" dirty="0"/>
              <a:t> </a:t>
            </a:r>
            <a:r>
              <a:rPr lang="en-US" dirty="0" err="1"/>
              <a:t>các</a:t>
            </a:r>
            <a:r>
              <a:rPr lang="en-US" dirty="0"/>
              <a:t> </a:t>
            </a:r>
            <a:r>
              <a:rPr lang="en-US" dirty="0" err="1"/>
              <a:t>sự</a:t>
            </a:r>
            <a:r>
              <a:rPr lang="en-US" dirty="0"/>
              <a:t> </a:t>
            </a:r>
            <a:r>
              <a:rPr lang="en-US" dirty="0" err="1"/>
              <a:t>kiện</a:t>
            </a:r>
            <a:r>
              <a:rPr lang="en-US" dirty="0"/>
              <a:t>: Delete </a:t>
            </a:r>
            <a:r>
              <a:rPr lang="en-US" dirty="0" err="1"/>
              <a:t>hoặc</a:t>
            </a:r>
            <a:r>
              <a:rPr lang="en-US" dirty="0"/>
              <a:t> Update </a:t>
            </a:r>
            <a:r>
              <a:rPr lang="en-US" dirty="0" err="1"/>
              <a:t>được</a:t>
            </a:r>
            <a:r>
              <a:rPr lang="en-US" dirty="0"/>
              <a:t> </a:t>
            </a:r>
            <a:r>
              <a:rPr lang="en-US" dirty="0" err="1"/>
              <a:t>thực</a:t>
            </a:r>
            <a:r>
              <a:rPr lang="en-US" dirty="0"/>
              <a:t> </a:t>
            </a:r>
            <a:r>
              <a:rPr lang="en-US" dirty="0" err="1"/>
              <a:t>thi</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xóa</a:t>
            </a:r>
            <a:r>
              <a:rPr lang="en-US" dirty="0"/>
              <a:t> </a:t>
            </a:r>
            <a:r>
              <a:rPr lang="en-US" dirty="0" err="1"/>
              <a:t>khỏi</a:t>
            </a:r>
            <a:r>
              <a:rPr lang="en-US" dirty="0"/>
              <a:t> </a:t>
            </a:r>
            <a:r>
              <a:rPr lang="en-US" dirty="0" err="1"/>
              <a:t>bảng</a:t>
            </a:r>
            <a:r>
              <a:rPr lang="en-US" dirty="0"/>
              <a:t> /</a:t>
            </a:r>
            <a:r>
              <a:rPr lang="en-US" dirty="0" err="1"/>
              <a:t>hoặc</a:t>
            </a:r>
            <a:r>
              <a:rPr lang="en-US" dirty="0"/>
              <a:t> </a:t>
            </a:r>
            <a:r>
              <a:rPr lang="en-US" dirty="0" err="1"/>
              <a:t>dữ</a:t>
            </a:r>
            <a:r>
              <a:rPr lang="en-US" dirty="0"/>
              <a:t> </a:t>
            </a:r>
            <a:r>
              <a:rPr lang="en-US" dirty="0" err="1"/>
              <a:t>liệu</a:t>
            </a:r>
            <a:r>
              <a:rPr lang="en-US" dirty="0"/>
              <a:t> </a:t>
            </a:r>
            <a:r>
              <a:rPr lang="en-US" dirty="0" err="1"/>
              <a:t>trước</a:t>
            </a:r>
            <a:r>
              <a:rPr lang="en-US" dirty="0"/>
              <a:t> </a:t>
            </a:r>
            <a:r>
              <a:rPr lang="en-US" dirty="0" err="1"/>
              <a:t>khi</a:t>
            </a:r>
            <a:r>
              <a:rPr lang="en-US" dirty="0"/>
              <a:t> </a:t>
            </a:r>
            <a:r>
              <a:rPr lang="en-US" dirty="0" err="1"/>
              <a:t>bị</a:t>
            </a:r>
            <a:r>
              <a:rPr lang="en-US" dirty="0"/>
              <a:t> </a:t>
            </a:r>
            <a:r>
              <a:rPr lang="vi-VN" dirty="0"/>
              <a:t>cập nhật </a:t>
            </a:r>
            <a:r>
              <a:rPr lang="en-US" dirty="0" err="1"/>
              <a:t>sẽ</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bảng</a:t>
            </a:r>
            <a:r>
              <a:rPr lang="en-US" dirty="0"/>
              <a:t> </a:t>
            </a:r>
            <a:r>
              <a:rPr lang="en-US" b="1" dirty="0">
                <a:solidFill>
                  <a:srgbClr val="FF0000"/>
                </a:solidFill>
              </a:rPr>
              <a:t>Deleted.</a:t>
            </a:r>
          </a:p>
          <a:p>
            <a:pPr marL="0" indent="0">
              <a:lnSpc>
                <a:spcPct val="150000"/>
              </a:lnSpc>
              <a:spcBef>
                <a:spcPts val="0"/>
              </a:spcBef>
              <a:spcAft>
                <a:spcPts val="0"/>
              </a:spcAft>
              <a:buNone/>
            </a:pPr>
            <a:r>
              <a:rPr lang="en-US" dirty="0"/>
              <a:t>-</a:t>
            </a:r>
            <a:r>
              <a:rPr lang="vi-VN" dirty="0"/>
              <a:t> Các bảng</a:t>
            </a:r>
            <a:r>
              <a:rPr lang="en-US" dirty="0"/>
              <a:t> </a:t>
            </a:r>
            <a:r>
              <a:rPr lang="en-US" dirty="0" err="1"/>
              <a:t>này</a:t>
            </a:r>
            <a:r>
              <a:rPr lang="vi-VN" dirty="0"/>
              <a:t> tồn tại trong bộ nhớ </a:t>
            </a:r>
            <a:r>
              <a:rPr lang="en-US" dirty="0"/>
              <a:t>Cache </a:t>
            </a:r>
            <a:r>
              <a:rPr lang="vi-VN" dirty="0"/>
              <a:t>và được truy vấn bởi các lệnh T-SQL trong các trigger. </a:t>
            </a:r>
            <a:r>
              <a:rPr lang="en-US" dirty="0"/>
              <a:t>Ta</a:t>
            </a:r>
            <a:r>
              <a:rPr lang="vi-VN" dirty="0"/>
              <a:t> có thể sử dụng thông tin trong bảng inserted và Deleted để so sánh, lưu trữ, rollback,… nếu cần</a:t>
            </a:r>
            <a:r>
              <a:rPr lang="en-US" dirty="0"/>
              <a:t>.</a:t>
            </a:r>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11</a:t>
            </a:fld>
            <a:endParaRPr lang="en-US"/>
          </a:p>
        </p:txBody>
      </p:sp>
    </p:spTree>
    <p:extLst>
      <p:ext uri="{BB962C8B-B14F-4D97-AF65-F5344CB8AC3E}">
        <p14:creationId xmlns:p14="http://schemas.microsoft.com/office/powerpoint/2010/main" val="520252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228600" y="838200"/>
            <a:ext cx="8229600" cy="6009362"/>
          </a:xfrm>
        </p:spPr>
        <p:txBody>
          <a:bodyPr/>
          <a:lstStyle/>
          <a:p>
            <a:pPr marL="0" indent="0">
              <a:buNone/>
            </a:pPr>
            <a:r>
              <a:rPr lang="en-US" b="1" dirty="0" err="1"/>
              <a:t>Phân</a:t>
            </a:r>
            <a:r>
              <a:rPr lang="en-US" b="1" dirty="0"/>
              <a:t> </a:t>
            </a:r>
            <a:r>
              <a:rPr lang="en-US" b="1" dirty="0" err="1"/>
              <a:t>loại</a:t>
            </a:r>
            <a:r>
              <a:rPr lang="en-US" b="1" dirty="0"/>
              <a:t> trigger DML: Trigger </a:t>
            </a:r>
            <a:r>
              <a:rPr lang="en-US" b="1" dirty="0" err="1"/>
              <a:t>được</a:t>
            </a:r>
            <a:r>
              <a:rPr lang="en-US" b="1" dirty="0"/>
              <a:t> </a:t>
            </a:r>
            <a:r>
              <a:rPr lang="en-US" b="1" dirty="0" err="1"/>
              <a:t>phân</a:t>
            </a:r>
            <a:r>
              <a:rPr lang="en-US" b="1" dirty="0"/>
              <a:t> </a:t>
            </a:r>
            <a:r>
              <a:rPr lang="en-US" b="1" dirty="0" err="1"/>
              <a:t>thành</a:t>
            </a:r>
            <a:r>
              <a:rPr lang="en-US" b="1" dirty="0"/>
              <a:t> 2 </a:t>
            </a:r>
            <a:r>
              <a:rPr lang="en-US" b="1" dirty="0" err="1"/>
              <a:t>loại</a:t>
            </a:r>
            <a:endParaRPr lang="en-US" b="1" dirty="0"/>
          </a:p>
          <a:p>
            <a:pPr marL="0" indent="0" algn="just">
              <a:buNone/>
            </a:pPr>
            <a:r>
              <a:rPr lang="en-US" b="1" dirty="0"/>
              <a:t> </a:t>
            </a: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12</a:t>
            </a:fld>
            <a:endParaRPr lang="en-US"/>
          </a:p>
        </p:txBody>
      </p:sp>
      <p:pic>
        <p:nvPicPr>
          <p:cNvPr id="8" name="Picture 7">
            <a:extLst>
              <a:ext uri="{FF2B5EF4-FFF2-40B4-BE49-F238E27FC236}">
                <a16:creationId xmlns:a16="http://schemas.microsoft.com/office/drawing/2014/main" id="{FA6D1571-339C-4CF3-9971-46111A11E09C}"/>
              </a:ext>
            </a:extLst>
          </p:cNvPr>
          <p:cNvPicPr>
            <a:picLocks noChangeAspect="1"/>
          </p:cNvPicPr>
          <p:nvPr/>
        </p:nvPicPr>
        <p:blipFill>
          <a:blip r:embed="rId2"/>
          <a:stretch>
            <a:fillRect/>
          </a:stretch>
        </p:blipFill>
        <p:spPr>
          <a:xfrm>
            <a:off x="838200" y="1524000"/>
            <a:ext cx="7239000" cy="4267200"/>
          </a:xfrm>
          <a:prstGeom prst="rect">
            <a:avLst/>
          </a:prstGeom>
        </p:spPr>
      </p:pic>
    </p:spTree>
    <p:extLst>
      <p:ext uri="{BB962C8B-B14F-4D97-AF65-F5344CB8AC3E}">
        <p14:creationId xmlns:p14="http://schemas.microsoft.com/office/powerpoint/2010/main" val="3805533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228600" y="838200"/>
            <a:ext cx="8229600" cy="6009362"/>
          </a:xfrm>
        </p:spPr>
        <p:txBody>
          <a:bodyPr/>
          <a:lstStyle/>
          <a:p>
            <a:pPr marL="0" indent="0" algn="just">
              <a:buNone/>
            </a:pPr>
            <a:r>
              <a:rPr lang="en-US" b="1" dirty="0">
                <a:solidFill>
                  <a:srgbClr val="FF0000"/>
                </a:solidFill>
              </a:rPr>
              <a:t>-</a:t>
            </a:r>
            <a:r>
              <a:rPr lang="vi-VN" b="1" dirty="0">
                <a:solidFill>
                  <a:srgbClr val="FF0000"/>
                </a:solidFill>
              </a:rPr>
              <a:t> FOR triggers và AFTER triggers</a:t>
            </a:r>
            <a:r>
              <a:rPr lang="vi-VN" dirty="0">
                <a:solidFill>
                  <a:srgbClr val="FF0000"/>
                </a:solidFill>
              </a:rPr>
              <a:t>: </a:t>
            </a:r>
            <a:r>
              <a:rPr lang="en-US" dirty="0">
                <a:solidFill>
                  <a:srgbClr val="FF0000"/>
                </a:solidFill>
              </a:rPr>
              <a:t>C</a:t>
            </a:r>
            <a:r>
              <a:rPr lang="vi-VN" dirty="0">
                <a:solidFill>
                  <a:srgbClr val="FF0000"/>
                </a:solidFill>
              </a:rPr>
              <a:t>ác trigger này chỉ được thực thi khi tất cả các thao tác Insert, Update hay Delete thực hiện xong. </a:t>
            </a:r>
            <a:endParaRPr lang="en-US" dirty="0">
              <a:solidFill>
                <a:srgbClr val="FF0000"/>
              </a:solidFill>
            </a:endParaRPr>
          </a:p>
          <a:p>
            <a:pPr marL="0" indent="0" algn="just">
              <a:buNone/>
            </a:pPr>
            <a:r>
              <a:rPr lang="vi-VN" dirty="0">
                <a:solidFill>
                  <a:srgbClr val="FF0000"/>
                </a:solidFill>
              </a:rPr>
              <a:t>Tất cả các hành động tham chiếu và kiểm tra constraint cũng phải được thực hiện xong trước khi trigger thi hành.</a:t>
            </a:r>
            <a:endParaRPr lang="en-US" dirty="0">
              <a:solidFill>
                <a:srgbClr val="FF0000"/>
              </a:solidFill>
            </a:endParaRPr>
          </a:p>
          <a:p>
            <a:pPr marL="0" indent="0" algn="just">
              <a:buNone/>
            </a:pPr>
            <a:r>
              <a:rPr lang="vi-VN" dirty="0"/>
              <a:t>Loại trigger này chỉ cài đặt được trên bảng, không cài đặt được trên View. </a:t>
            </a:r>
            <a:endParaRPr lang="en-US" dirty="0"/>
          </a:p>
          <a:p>
            <a:pPr marL="0" indent="0" algn="just">
              <a:buNone/>
            </a:pPr>
            <a:r>
              <a:rPr lang="vi-VN" dirty="0"/>
              <a:t>Khi tạo trigger và không chỉ định rõ thì mặc định là AFTER</a:t>
            </a:r>
            <a:r>
              <a:rPr lang="en-US" dirty="0"/>
              <a:t>.</a:t>
            </a:r>
            <a:r>
              <a:rPr lang="vi-VN" dirty="0"/>
              <a:t> </a:t>
            </a: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13</a:t>
            </a:fld>
            <a:endParaRPr lang="en-US"/>
          </a:p>
        </p:txBody>
      </p:sp>
    </p:spTree>
    <p:extLst>
      <p:ext uri="{BB962C8B-B14F-4D97-AF65-F5344CB8AC3E}">
        <p14:creationId xmlns:p14="http://schemas.microsoft.com/office/powerpoint/2010/main" val="37402335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228600" y="838200"/>
            <a:ext cx="8229600" cy="6009362"/>
          </a:xfrm>
        </p:spPr>
        <p:txBody>
          <a:bodyPr/>
          <a:lstStyle/>
          <a:p>
            <a:pPr marL="0" indent="0" algn="just">
              <a:buNone/>
            </a:pPr>
            <a:r>
              <a:rPr lang="en-US" b="1" dirty="0"/>
              <a:t>-</a:t>
            </a:r>
            <a:r>
              <a:rPr lang="vi-VN" b="1" dirty="0"/>
              <a:t> INSTEAD OF triggers:</a:t>
            </a:r>
            <a:r>
              <a:rPr lang="vi-VN" dirty="0"/>
              <a:t> </a:t>
            </a:r>
            <a:r>
              <a:rPr lang="en-US" dirty="0" err="1"/>
              <a:t>sẽ</a:t>
            </a:r>
            <a:r>
              <a:rPr lang="en-US" dirty="0"/>
              <a:t> </a:t>
            </a:r>
            <a:r>
              <a:rPr lang="en-US" dirty="0" err="1"/>
              <a:t>bỏ</a:t>
            </a:r>
            <a:r>
              <a:rPr lang="en-US" dirty="0"/>
              <a:t> qua action </a:t>
            </a:r>
            <a:r>
              <a:rPr lang="en-US" dirty="0" err="1"/>
              <a:t>đã</a:t>
            </a:r>
            <a:r>
              <a:rPr lang="en-US" dirty="0"/>
              <a:t> </a:t>
            </a:r>
            <a:r>
              <a:rPr lang="en-US" dirty="0" err="1"/>
              <a:t>kích</a:t>
            </a:r>
            <a:r>
              <a:rPr lang="en-US" dirty="0"/>
              <a:t> </a:t>
            </a:r>
            <a:r>
              <a:rPr lang="en-US" dirty="0" err="1"/>
              <a:t>hoạt</a:t>
            </a:r>
            <a:r>
              <a:rPr lang="en-US" dirty="0"/>
              <a:t> trigger </a:t>
            </a:r>
            <a:r>
              <a:rPr lang="en-US" dirty="0" err="1"/>
              <a:t>mà</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dòng</a:t>
            </a:r>
            <a:r>
              <a:rPr lang="en-US" dirty="0"/>
              <a:t> </a:t>
            </a:r>
            <a:r>
              <a:rPr lang="en-US" dirty="0" err="1" smtClean="0"/>
              <a:t>lệnh</a:t>
            </a:r>
            <a:r>
              <a:rPr lang="en-US" dirty="0" smtClean="0"/>
              <a:t> T- </a:t>
            </a:r>
            <a:r>
              <a:rPr lang="en-US" dirty="0"/>
              <a:t>SQL </a:t>
            </a:r>
            <a:r>
              <a:rPr lang="en-US" dirty="0" err="1"/>
              <a:t>bên</a:t>
            </a:r>
            <a:r>
              <a:rPr lang="en-US" dirty="0"/>
              <a:t> </a:t>
            </a:r>
            <a:r>
              <a:rPr lang="en-US" dirty="0" err="1"/>
              <a:t>trong</a:t>
            </a:r>
            <a:r>
              <a:rPr lang="en-US" dirty="0"/>
              <a:t> Trigger</a:t>
            </a:r>
          </a:p>
          <a:p>
            <a:pPr marL="0" indent="0" algn="just">
              <a:buNone/>
            </a:pPr>
            <a:r>
              <a:rPr lang="vi-VN" b="1" dirty="0">
                <a:solidFill>
                  <a:srgbClr val="FF0000"/>
                </a:solidFill>
              </a:rPr>
              <a:t>Như vậy</a:t>
            </a:r>
            <a:r>
              <a:rPr lang="en-US" b="1" dirty="0">
                <a:solidFill>
                  <a:srgbClr val="FF0000"/>
                </a:solidFill>
              </a:rPr>
              <a:t>,</a:t>
            </a:r>
            <a:r>
              <a:rPr lang="vi-VN" b="1" dirty="0">
                <a:solidFill>
                  <a:srgbClr val="FF0000"/>
                </a:solidFill>
              </a:rPr>
              <a:t> khi tạo trigger kiểu này bạn phải viết lại các lệnh insert, Delete, Update đối với dữ liệu. </a:t>
            </a:r>
            <a:endParaRPr lang="en-US" b="1" dirty="0">
              <a:solidFill>
                <a:srgbClr val="FF0000"/>
              </a:solidFill>
            </a:endParaRPr>
          </a:p>
          <a:p>
            <a:pPr marL="0" indent="0" algn="just">
              <a:buNone/>
            </a:pPr>
            <a:r>
              <a:rPr lang="vi-VN" dirty="0"/>
              <a:t>Có thể áp dụng cho cả bảng và View, tuy nhiên nó không cho phép áp dụng với các view có lựa chọn WITH CHECK OPTION. </a:t>
            </a: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14</a:t>
            </a:fld>
            <a:endParaRPr lang="en-US"/>
          </a:p>
        </p:txBody>
      </p:sp>
    </p:spTree>
    <p:extLst>
      <p:ext uri="{BB962C8B-B14F-4D97-AF65-F5344CB8AC3E}">
        <p14:creationId xmlns:p14="http://schemas.microsoft.com/office/powerpoint/2010/main" val="7465426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5800" lvl="2" indent="0">
              <a:lnSpc>
                <a:spcPct val="150000"/>
              </a:lnSpc>
              <a:buNone/>
            </a:pPr>
            <a:r>
              <a:rPr lang="en-US" sz="2400" dirty="0" err="1"/>
              <a:t>Vai</a:t>
            </a:r>
            <a:r>
              <a:rPr lang="en-US" sz="2400" dirty="0"/>
              <a:t> </a:t>
            </a:r>
            <a:r>
              <a:rPr lang="en-US" sz="2400" dirty="0" err="1"/>
              <a:t>trò</a:t>
            </a:r>
            <a:r>
              <a:rPr lang="en-US" sz="2400" dirty="0"/>
              <a:t> </a:t>
            </a:r>
            <a:r>
              <a:rPr lang="en-US" sz="2400" dirty="0" err="1"/>
              <a:t>của</a:t>
            </a:r>
            <a:r>
              <a:rPr lang="en-US" sz="2400" dirty="0"/>
              <a:t> </a:t>
            </a:r>
            <a:r>
              <a:rPr lang="en-US" sz="2400" dirty="0" err="1"/>
              <a:t>các</a:t>
            </a:r>
            <a:r>
              <a:rPr lang="en-US" sz="2400" dirty="0"/>
              <a:t> </a:t>
            </a:r>
            <a:r>
              <a:rPr lang="en-US" sz="2400" dirty="0" err="1"/>
              <a:t>bảng</a:t>
            </a:r>
            <a:r>
              <a:rPr lang="en-US" sz="2400" dirty="0"/>
              <a:t> deleted </a:t>
            </a:r>
            <a:r>
              <a:rPr lang="en-US" sz="2400" dirty="0" err="1"/>
              <a:t>và</a:t>
            </a:r>
            <a:r>
              <a:rPr lang="en-US" sz="2400" dirty="0"/>
              <a:t> </a:t>
            </a:r>
            <a:r>
              <a:rPr lang="en-US" sz="2400" dirty="0" err="1"/>
              <a:t>bảng</a:t>
            </a:r>
            <a:r>
              <a:rPr lang="en-US" sz="2400" dirty="0"/>
              <a:t> inserted</a:t>
            </a:r>
          </a:p>
          <a:p>
            <a:pPr marL="685800" lvl="2" indent="0">
              <a:lnSpc>
                <a:spcPct val="150000"/>
              </a:lnSpc>
              <a:buNone/>
            </a:pPr>
            <a:endParaRPr lang="en-US" sz="2400" dirty="0"/>
          </a:p>
          <a:p>
            <a:pPr marL="685800" lvl="2" indent="0">
              <a:lnSpc>
                <a:spcPct val="150000"/>
              </a:lnSpc>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15</a:t>
            </a:fld>
            <a:endParaRPr lang="en-US"/>
          </a:p>
        </p:txBody>
      </p:sp>
      <p:sp>
        <p:nvSpPr>
          <p:cNvPr id="7" name="Content Placeholder 1">
            <a:extLst>
              <a:ext uri="{FF2B5EF4-FFF2-40B4-BE49-F238E27FC236}">
                <a16:creationId xmlns:a16="http://schemas.microsoft.com/office/drawing/2014/main" id="{385CB35E-A2FE-465A-AE59-FAD53270E585}"/>
              </a:ext>
            </a:extLst>
          </p:cNvPr>
          <p:cNvSpPr txBox="1">
            <a:spLocks/>
          </p:cNvSpPr>
          <p:nvPr/>
        </p:nvSpPr>
        <p:spPr>
          <a:xfrm>
            <a:off x="609600" y="838200"/>
            <a:ext cx="8229600" cy="5562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nSpc>
                <a:spcPct val="150000"/>
              </a:lnSpc>
              <a:buFont typeface="Arial" pitchFamily="34" charset="0"/>
              <a:buNone/>
            </a:pPr>
            <a:endParaRPr lang="en-US" altLang="en-US" sz="2500" dirty="0">
              <a:latin typeface="Times New Roman" pitchFamily="18" charset="0"/>
            </a:endParaRPr>
          </a:p>
          <a:p>
            <a:pPr marL="0" indent="0">
              <a:buFont typeface="Wingdings" panose="05000000000000000000" pitchFamily="2" charset="2"/>
              <a:buNone/>
            </a:pPr>
            <a:endParaRPr lang="en-US" altLang="en-US" dirty="0">
              <a:latin typeface="Times New Roman" pitchFamily="18" charset="0"/>
              <a:cs typeface="Times New Roman" pitchFamily="18" charset="0"/>
            </a:endParaRPr>
          </a:p>
          <a:p>
            <a:pPr marL="0"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025B8218-6895-4FB9-AE0E-E29462053D1D}"/>
              </a:ext>
            </a:extLst>
          </p:cNvPr>
          <p:cNvPicPr>
            <a:picLocks noChangeAspect="1"/>
          </p:cNvPicPr>
          <p:nvPr/>
        </p:nvPicPr>
        <p:blipFill>
          <a:blip r:embed="rId2"/>
          <a:stretch>
            <a:fillRect/>
          </a:stretch>
        </p:blipFill>
        <p:spPr>
          <a:xfrm>
            <a:off x="539931" y="1828800"/>
            <a:ext cx="8486775" cy="3848100"/>
          </a:xfrm>
          <a:prstGeom prst="rect">
            <a:avLst/>
          </a:prstGeom>
        </p:spPr>
      </p:pic>
    </p:spTree>
    <p:extLst>
      <p:ext uri="{BB962C8B-B14F-4D97-AF65-F5344CB8AC3E}">
        <p14:creationId xmlns:p14="http://schemas.microsoft.com/office/powerpoint/2010/main" val="2868669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52B5A6-A1E5-4259-9B66-6AFA63DF5AE1}"/>
              </a:ext>
            </a:extLst>
          </p:cNvPr>
          <p:cNvSpPr>
            <a:spLocks noGrp="1"/>
          </p:cNvSpPr>
          <p:nvPr>
            <p:ph idx="1"/>
          </p:nvPr>
        </p:nvSpPr>
        <p:spPr/>
        <p:txBody>
          <a:bodyPr/>
          <a:lstStyle/>
          <a:p>
            <a:pPr>
              <a:buFont typeface="Wingdings" panose="05000000000000000000" pitchFamily="2" charset="2"/>
              <a:buChar char="v"/>
            </a:pPr>
            <a:r>
              <a:rPr lang="en-US" dirty="0" err="1"/>
              <a:t>Các</a:t>
            </a:r>
            <a:r>
              <a:rPr lang="en-US" dirty="0"/>
              <a:t> </a:t>
            </a:r>
            <a:r>
              <a:rPr lang="en-US" dirty="0" err="1"/>
              <a:t>kiểu</a:t>
            </a:r>
            <a:r>
              <a:rPr lang="en-US" dirty="0"/>
              <a:t> </a:t>
            </a:r>
            <a:r>
              <a:rPr lang="en-US" dirty="0" err="1"/>
              <a:t>bẫy</a:t>
            </a:r>
            <a:r>
              <a:rPr lang="en-US" dirty="0"/>
              <a:t> </a:t>
            </a:r>
            <a:r>
              <a:rPr lang="en-US" dirty="0" err="1"/>
              <a:t>lỗi</a:t>
            </a:r>
            <a:r>
              <a:rPr lang="en-US" dirty="0"/>
              <a:t>:</a:t>
            </a:r>
          </a:p>
          <a:p>
            <a:pPr>
              <a:buFont typeface="Courier New" panose="02070309020205020404" pitchFamily="49" charset="0"/>
              <a:buChar char="o"/>
            </a:pPr>
            <a:r>
              <a:rPr lang="en-US" dirty="0" err="1"/>
              <a:t>Bẫy</a:t>
            </a:r>
            <a:r>
              <a:rPr lang="en-US" dirty="0"/>
              <a:t> </a:t>
            </a:r>
            <a:r>
              <a:rPr lang="en-US" dirty="0" err="1"/>
              <a:t>lỗi</a:t>
            </a:r>
            <a:r>
              <a:rPr lang="en-US" dirty="0"/>
              <a:t> Insert</a:t>
            </a:r>
          </a:p>
          <a:p>
            <a:pPr>
              <a:buFont typeface="Courier New" panose="02070309020205020404" pitchFamily="49" charset="0"/>
              <a:buChar char="o"/>
            </a:pPr>
            <a:r>
              <a:rPr lang="en-US" dirty="0" err="1"/>
              <a:t>Bẫy</a:t>
            </a:r>
            <a:r>
              <a:rPr lang="en-US" dirty="0"/>
              <a:t> </a:t>
            </a:r>
            <a:r>
              <a:rPr lang="en-US" dirty="0" err="1"/>
              <a:t>lỗi</a:t>
            </a:r>
            <a:r>
              <a:rPr lang="en-US" dirty="0"/>
              <a:t> Delete</a:t>
            </a:r>
          </a:p>
          <a:p>
            <a:pPr>
              <a:buFont typeface="Courier New" panose="02070309020205020404" pitchFamily="49" charset="0"/>
              <a:buChar char="o"/>
            </a:pPr>
            <a:r>
              <a:rPr lang="en-US" dirty="0" err="1"/>
              <a:t>Bẫy</a:t>
            </a:r>
            <a:r>
              <a:rPr lang="en-US" dirty="0"/>
              <a:t> </a:t>
            </a:r>
            <a:r>
              <a:rPr lang="en-US" dirty="0" err="1"/>
              <a:t>lỗi</a:t>
            </a:r>
            <a:r>
              <a:rPr lang="en-US" dirty="0"/>
              <a:t> Update</a:t>
            </a:r>
          </a:p>
        </p:txBody>
      </p:sp>
      <p:sp>
        <p:nvSpPr>
          <p:cNvPr id="3" name="Title 2">
            <a:extLst>
              <a:ext uri="{FF2B5EF4-FFF2-40B4-BE49-F238E27FC236}">
                <a16:creationId xmlns:a16="http://schemas.microsoft.com/office/drawing/2014/main" id="{9166BC8D-83CD-440C-8BE8-8039650E2D1A}"/>
              </a:ext>
            </a:extLst>
          </p:cNvPr>
          <p:cNvSpPr>
            <a:spLocks noGrp="1"/>
          </p:cNvSpPr>
          <p:nvPr>
            <p:ph type="title"/>
          </p:nvPr>
        </p:nvSpPr>
        <p:spPr/>
        <p:txBody>
          <a:bodyPr/>
          <a:lstStyle/>
          <a:p>
            <a:r>
              <a:rPr lang="en-US" dirty="0"/>
              <a:t>2.</a:t>
            </a:r>
            <a:r>
              <a:rPr lang="vi-VN" dirty="0"/>
              <a:t>2</a:t>
            </a:r>
            <a:r>
              <a:rPr lang="en-US" dirty="0"/>
              <a:t> </a:t>
            </a:r>
            <a:r>
              <a:rPr lang="vi-VN" dirty="0"/>
              <a:t>DML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dirty="0"/>
          </a:p>
        </p:txBody>
      </p:sp>
      <p:sp>
        <p:nvSpPr>
          <p:cNvPr id="4" name="Date Placeholder 3">
            <a:extLst>
              <a:ext uri="{FF2B5EF4-FFF2-40B4-BE49-F238E27FC236}">
                <a16:creationId xmlns:a16="http://schemas.microsoft.com/office/drawing/2014/main" id="{4D898931-0049-487E-B65B-ECF69EB2850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C2BC2C8F-0C9E-4F32-947B-07099BC748CF}"/>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704B3218-C287-44C1-ADCB-44E374B54FDE}"/>
              </a:ext>
            </a:extLst>
          </p:cNvPr>
          <p:cNvSpPr>
            <a:spLocks noGrp="1"/>
          </p:cNvSpPr>
          <p:nvPr>
            <p:ph type="sldNum" sz="quarter" idx="4"/>
          </p:nvPr>
        </p:nvSpPr>
        <p:spPr/>
        <p:txBody>
          <a:bodyPr/>
          <a:lstStyle/>
          <a:p>
            <a:fld id="{F4E32468-D4D3-45A6-A508-7622D5375F4E}" type="slidenum">
              <a:rPr lang="en-US" smtClean="0"/>
              <a:pPr/>
              <a:t>16</a:t>
            </a:fld>
            <a:endParaRPr lang="en-US"/>
          </a:p>
        </p:txBody>
      </p:sp>
    </p:spTree>
    <p:extLst>
      <p:ext uri="{BB962C8B-B14F-4D97-AF65-F5344CB8AC3E}">
        <p14:creationId xmlns:p14="http://schemas.microsoft.com/office/powerpoint/2010/main" val="350067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C57D044-6276-43D3-8D32-6C02AD19D8FD}"/>
              </a:ext>
            </a:extLst>
          </p:cNvPr>
          <p:cNvSpPr>
            <a:spLocks noGrp="1"/>
          </p:cNvSpPr>
          <p:nvPr>
            <p:ph type="sldNum" sz="quarter" idx="12"/>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defPPr>
              <a:defRPr lang="en-US"/>
            </a:defPPr>
            <a:lvl1pPr algn="ctr" rtl="0" fontAlgn="base">
              <a:spcBef>
                <a:spcPct val="0"/>
              </a:spcBef>
              <a:spcAft>
                <a:spcPct val="0"/>
              </a:spcAft>
              <a:defRPr sz="1400" kern="1200">
                <a:solidFill>
                  <a:srgbClr val="FFFFFF"/>
                </a:solidFill>
                <a:latin typeface="Franklin Gothic Book" panose="020B05030201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fld id="{AD1AA3DB-597A-4508-913D-51198BE3668A}" type="slidenum">
              <a:rPr lang="en-US" altLang="en-US" smtClean="0"/>
              <a:pPr eaLnBrk="1" hangingPunct="1"/>
              <a:t>17</a:t>
            </a:fld>
            <a:endParaRPr lang="en-US" altLang="en-US" sz="1400">
              <a:solidFill>
                <a:srgbClr val="FFFFFF"/>
              </a:solidFill>
              <a:latin typeface="Franklin Gothic Book" panose="020B0503020102020204" pitchFamily="34" charset="0"/>
            </a:endParaRPr>
          </a:p>
        </p:txBody>
      </p:sp>
      <p:sp>
        <p:nvSpPr>
          <p:cNvPr id="16388" name="Content Placeholder 5">
            <a:extLst>
              <a:ext uri="{FF2B5EF4-FFF2-40B4-BE49-F238E27FC236}">
                <a16:creationId xmlns:a16="http://schemas.microsoft.com/office/drawing/2014/main" id="{46F6B600-7B7F-459E-975B-122E3515F744}"/>
              </a:ext>
            </a:extLst>
          </p:cNvPr>
          <p:cNvSpPr>
            <a:spLocks noGrp="1"/>
          </p:cNvSpPr>
          <p:nvPr>
            <p:ph sz="quarter" idx="1"/>
          </p:nvPr>
        </p:nvSpPr>
        <p:spPr>
          <a:xfrm>
            <a:off x="304800" y="762000"/>
            <a:ext cx="8610600" cy="5638800"/>
          </a:xfrm>
        </p:spPr>
        <p:txBody>
          <a:bodyPr>
            <a:normAutofit lnSpcReduction="10000"/>
          </a:bodyPr>
          <a:lstStyle/>
          <a:p>
            <a:pPr marL="666750" lvl="2" indent="-666750" algn="just" eaLnBrk="1" hangingPunct="1">
              <a:buFont typeface="Wingdings" panose="05000000000000000000" pitchFamily="2" charset="2"/>
              <a:buChar char="v"/>
            </a:pPr>
            <a:r>
              <a:rPr lang="en-US" altLang="en-US" dirty="0">
                <a:solidFill>
                  <a:srgbClr val="0000FF"/>
                </a:solidFill>
              </a:rPr>
              <a:t>	</a:t>
            </a:r>
            <a:r>
              <a:rPr lang="en-US" altLang="en-US" sz="3200" dirty="0" err="1">
                <a:solidFill>
                  <a:srgbClr val="0000FF"/>
                </a:solidFill>
                <a:latin typeface="Times New Roman" panose="02020603050405020304" pitchFamily="18" charset="0"/>
                <a:cs typeface="Times New Roman" panose="02020603050405020304" pitchFamily="18" charset="0"/>
              </a:rPr>
              <a:t>Bẫy</a:t>
            </a:r>
            <a:r>
              <a:rPr lang="en-US" altLang="en-US" sz="3200" dirty="0">
                <a:solidFill>
                  <a:srgbClr val="0000FF"/>
                </a:solidFill>
                <a:latin typeface="Times New Roman" panose="02020603050405020304" pitchFamily="18" charset="0"/>
                <a:cs typeface="Times New Roman" panose="02020603050405020304" pitchFamily="18" charset="0"/>
              </a:rPr>
              <a:t> </a:t>
            </a:r>
            <a:r>
              <a:rPr lang="en-US" altLang="en-US" sz="3200" dirty="0" err="1">
                <a:solidFill>
                  <a:srgbClr val="0000FF"/>
                </a:solidFill>
                <a:latin typeface="Times New Roman" panose="02020603050405020304" pitchFamily="18" charset="0"/>
                <a:cs typeface="Times New Roman" panose="02020603050405020304" pitchFamily="18" charset="0"/>
              </a:rPr>
              <a:t>lỗi</a:t>
            </a:r>
            <a:r>
              <a:rPr lang="en-US" altLang="en-US" sz="3200" dirty="0">
                <a:solidFill>
                  <a:srgbClr val="0000FF"/>
                </a:solidFill>
                <a:latin typeface="Times New Roman" panose="02020603050405020304" pitchFamily="18" charset="0"/>
                <a:cs typeface="Times New Roman" panose="02020603050405020304" pitchFamily="18" charset="0"/>
              </a:rPr>
              <a:t> insert – (</a:t>
            </a:r>
            <a:r>
              <a:rPr lang="en-US" altLang="en-US" sz="3200" dirty="0" err="1">
                <a:solidFill>
                  <a:srgbClr val="0000FF"/>
                </a:solidFill>
                <a:latin typeface="Times New Roman" panose="02020603050405020304" pitchFamily="18" charset="0"/>
                <a:cs typeface="Times New Roman" panose="02020603050405020304" pitchFamily="18" charset="0"/>
              </a:rPr>
              <a:t>Bảng</a:t>
            </a:r>
            <a:r>
              <a:rPr lang="en-US" altLang="en-US" sz="3200" dirty="0">
                <a:solidFill>
                  <a:srgbClr val="0000FF"/>
                </a:solidFill>
                <a:latin typeface="Times New Roman" panose="02020603050405020304" pitchFamily="18" charset="0"/>
                <a:cs typeface="Times New Roman" panose="02020603050405020304" pitchFamily="18" charset="0"/>
              </a:rPr>
              <a:t> Inserted)</a:t>
            </a:r>
          </a:p>
          <a:p>
            <a:pPr marL="666750" lvl="2" indent="-666750" algn="just">
              <a:lnSpc>
                <a:spcPct val="150000"/>
              </a:lnSpc>
              <a:buNone/>
            </a:pPr>
            <a:r>
              <a:rPr lang="en-US" altLang="en-US" dirty="0">
                <a:solidFill>
                  <a:srgbClr val="0000FF"/>
                </a:solidFill>
                <a:latin typeface="Times New Roman" panose="02020603050405020304" pitchFamily="18" charset="0"/>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trigger INSERT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được</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thực</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hiện</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mỗi</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khi</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bổ</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sung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dữ</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liệu</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b="1"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24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p>
          <a:p>
            <a:pPr marL="666750" lvl="2" indent="-666750" algn="just">
              <a:lnSpc>
                <a:spcPct val="150000"/>
              </a:lnSpc>
              <a:buNone/>
            </a:pP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Bảng</a:t>
            </a:r>
            <a:r>
              <a:rPr lang="en-US" altLang="en-US" sz="2300" dirty="0">
                <a:solidFill>
                  <a:srgbClr val="0000FF"/>
                </a:solidFill>
                <a:latin typeface="Times New Roman" panose="02020603050405020304" pitchFamily="18" charset="0"/>
                <a:cs typeface="Times New Roman" panose="02020603050405020304" pitchFamily="18" charset="0"/>
              </a:rPr>
              <a:t> Inserted </a:t>
            </a:r>
            <a:r>
              <a:rPr lang="en-US" altLang="en-US" sz="2300" dirty="0" err="1">
                <a:solidFill>
                  <a:srgbClr val="0000FF"/>
                </a:solidFill>
                <a:latin typeface="Times New Roman" panose="02020603050405020304" pitchFamily="18" charset="0"/>
                <a:cs typeface="Times New Roman" panose="02020603050405020304" pitchFamily="18" charset="0"/>
              </a:rPr>
              <a:t>có</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cấu</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tạo</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giống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với</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bảng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viết</a:t>
            </a:r>
            <a:r>
              <a:rPr lang="en-US" altLang="en-US" sz="2300" dirty="0">
                <a:solidFill>
                  <a:srgbClr val="0000FF"/>
                </a:solidFill>
                <a:latin typeface="Times New Roman" panose="02020603050405020304" pitchFamily="18" charset="0"/>
                <a:cs typeface="Times New Roman" panose="02020603050405020304" pitchFamily="18" charset="0"/>
              </a:rPr>
              <a:t> trigger.</a:t>
            </a:r>
          </a:p>
          <a:p>
            <a:pPr marL="666750" lvl="2" indent="-666750" algn="just" eaLnBrk="1" hangingPunct="1">
              <a:lnSpc>
                <a:spcPct val="150000"/>
              </a:lnSpc>
              <a:buFont typeface="Wingdings" panose="05000000000000000000" pitchFamily="2" charset="2"/>
              <a:buNone/>
            </a:pP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Bẫy</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lỗi</a:t>
            </a:r>
            <a:r>
              <a:rPr lang="en-US" altLang="en-US" sz="2300" dirty="0">
                <a:solidFill>
                  <a:srgbClr val="0000FF"/>
                </a:solidFill>
                <a:latin typeface="Times New Roman" panose="02020603050405020304" pitchFamily="18" charset="0"/>
                <a:cs typeface="Times New Roman" panose="02020603050405020304" pitchFamily="18" charset="0"/>
              </a:rPr>
              <a:t> insert </a:t>
            </a:r>
            <a:r>
              <a:rPr lang="en-US" altLang="en-US" sz="2300" dirty="0" err="1">
                <a:solidFill>
                  <a:srgbClr val="0000FF"/>
                </a:solidFill>
                <a:latin typeface="Times New Roman" panose="02020603050405020304" pitchFamily="18" charset="0"/>
                <a:cs typeface="Times New Roman" panose="02020603050405020304" pitchFamily="18" charset="0"/>
              </a:rPr>
              <a:t>thực</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thi</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các</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thao</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tác</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dưới</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đây</a:t>
            </a:r>
            <a:r>
              <a:rPr lang="en-US" altLang="en-US" sz="2300" dirty="0">
                <a:solidFill>
                  <a:srgbClr val="0000FF"/>
                </a:solidFill>
                <a:latin typeface="Times New Roman" panose="02020603050405020304" pitchFamily="18" charset="0"/>
                <a:cs typeface="Times New Roman" panose="02020603050405020304" pitchFamily="18" charset="0"/>
              </a:rPr>
              <a:t>:</a:t>
            </a:r>
          </a:p>
          <a:p>
            <a:pPr marL="635000" lvl="1" indent="-177800" algn="just" eaLnBrk="1" hangingPunct="1">
              <a:lnSpc>
                <a:spcPct val="150000"/>
              </a:lnSpc>
              <a:buClr>
                <a:schemeClr val="hlink"/>
              </a:buClr>
              <a:buSzPct val="50000"/>
            </a:pPr>
            <a:r>
              <a:rPr lang="en-US" altLang="ko-KR" sz="23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Chèn</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sao</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của</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mới</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smtClean="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sz="2300" dirty="0" smtClean="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Inserted</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p>
          <a:p>
            <a:pPr marL="635000" lvl="1" indent="-177800" algn="just" eaLnBrk="1" hangingPunct="1">
              <a:lnSpc>
                <a:spcPct val="150000"/>
              </a:lnSpc>
              <a:buClr>
                <a:schemeClr val="hlink"/>
              </a:buClr>
              <a:buSzPct val="50000"/>
            </a:pP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Kiểm</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tra</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mới</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trong</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Inserted</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để</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xác</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định</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xem</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dữ</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liệu</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được</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chèn</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có</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hợp</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3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lệ</a:t>
            </a:r>
            <a:r>
              <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hay </a:t>
            </a:r>
            <a:r>
              <a:rPr lang="en-US" altLang="ko-KR" sz="2300" dirty="0" err="1" smtClean="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không</a:t>
            </a:r>
            <a:r>
              <a:rPr lang="en-US" altLang="ko-KR" sz="2300" dirty="0" smtClean="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endParaRPr lang="en-US" altLang="ko-KR"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endParaRPr>
          </a:p>
          <a:p>
            <a:pPr marL="635000" lvl="1" indent="-177800" algn="just" eaLnBrk="1" hangingPunct="1">
              <a:lnSpc>
                <a:spcPct val="150000"/>
              </a:lnSpc>
              <a:buClr>
                <a:schemeClr val="hlink"/>
              </a:buClr>
              <a:buSzPct val="50000"/>
            </a:pPr>
            <a:r>
              <a:rPr lang="en-US" altLang="en-US" sz="2300" dirty="0" err="1">
                <a:solidFill>
                  <a:srgbClr val="0000FF"/>
                </a:solidFill>
                <a:latin typeface="Times New Roman" panose="02020603050405020304" pitchFamily="18" charset="0"/>
                <a:cs typeface="Times New Roman" panose="02020603050405020304" pitchFamily="18" charset="0"/>
              </a:rPr>
              <a:t>Nếu</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tìm</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thấy</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các</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giá</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trị</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trong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hàng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chèn</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vào</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phù</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hợp</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điều</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kiện</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chỉ</a:t>
            </a:r>
            <a:r>
              <a:rPr lang="en-US" altLang="en-US" sz="2300" dirty="0">
                <a:solidFill>
                  <a:srgbClr val="0000FF"/>
                </a:solidFill>
                <a:latin typeface="Times New Roman" panose="02020603050405020304" pitchFamily="18" charset="0"/>
                <a:cs typeface="Times New Roman" panose="02020603050405020304" pitchFamily="18" charset="0"/>
              </a:rPr>
              <a:t> ra, </a:t>
            </a:r>
            <a:r>
              <a:rPr lang="en-US" altLang="en-US" sz="2300" dirty="0" err="1">
                <a:solidFill>
                  <a:srgbClr val="0000FF"/>
                </a:solidFill>
                <a:latin typeface="Times New Roman" panose="02020603050405020304" pitchFamily="18" charset="0"/>
                <a:cs typeface="Times New Roman" panose="02020603050405020304" pitchFamily="18" charset="0"/>
              </a:rPr>
              <a:t>chèn</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chúng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vào</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trong</a:t>
            </a:r>
            <a:r>
              <a:rPr lang="en-US" altLang="en-US" sz="2300" dirty="0">
                <a:solidFill>
                  <a:srgbClr val="0000FF"/>
                </a:solidFill>
                <a:latin typeface="Times New Roman" panose="02020603050405020304" pitchFamily="18" charset="0"/>
                <a:cs typeface="Times New Roman" panose="02020603050405020304" pitchFamily="18" charset="0"/>
              </a:rPr>
              <a:t> </a:t>
            </a:r>
            <a:r>
              <a:rPr lang="en-US" altLang="en-US" sz="2300" dirty="0" err="1">
                <a:solidFill>
                  <a:srgbClr val="0000FF"/>
                </a:solidFill>
                <a:latin typeface="Times New Roman" panose="02020603050405020304" pitchFamily="18" charset="0"/>
                <a:cs typeface="Times New Roman" panose="02020603050405020304" pitchFamily="18" charset="0"/>
              </a:rPr>
              <a:t>bảng</a:t>
            </a:r>
            <a:r>
              <a:rPr lang="en-US" altLang="en-US" sz="2300" dirty="0">
                <a:solidFill>
                  <a:srgbClr val="0000FF"/>
                </a:solidFill>
                <a:latin typeface="Times New Roman" panose="02020603050405020304" pitchFamily="18" charset="0"/>
                <a:cs typeface="Times New Roman" panose="02020603050405020304" pitchFamily="18" charset="0"/>
              </a:rPr>
              <a:t> trigger</a:t>
            </a:r>
            <a:r>
              <a:rPr lang="en-US" altLang="en-US" sz="23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endParaRPr lang="vi-VN" altLang="en-US" sz="2300" dirty="0">
              <a:solidFill>
                <a:srgbClr val="0000FF"/>
              </a:solidFill>
              <a:latin typeface="Times New Roman" panose="02020603050405020304" pitchFamily="18" charset="0"/>
              <a:cs typeface="Times New Roman" panose="02020603050405020304" pitchFamily="18" charset="0"/>
            </a:endParaRPr>
          </a:p>
        </p:txBody>
      </p:sp>
      <p:sp>
        <p:nvSpPr>
          <p:cNvPr id="6" name="Title 2">
            <a:extLst>
              <a:ext uri="{FF2B5EF4-FFF2-40B4-BE49-F238E27FC236}">
                <a16:creationId xmlns:a16="http://schemas.microsoft.com/office/drawing/2014/main" id="{DC735F07-E16D-46D5-B74B-FC6A5F7C5953}"/>
              </a:ext>
            </a:extLst>
          </p:cNvPr>
          <p:cNvSpPr>
            <a:spLocks noGrp="1"/>
          </p:cNvSpPr>
          <p:nvPr>
            <p:ph type="title"/>
          </p:nvPr>
        </p:nvSpPr>
        <p:spPr>
          <a:xfrm>
            <a:off x="457200" y="27297"/>
            <a:ext cx="8229600" cy="609599"/>
          </a:xfrm>
        </p:spPr>
        <p:txBody>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FC35B24-7F44-488B-AE4A-E8A0C1414F09}"/>
              </a:ext>
            </a:extLst>
          </p:cNvPr>
          <p:cNvSpPr>
            <a:spLocks noGrp="1"/>
          </p:cNvSpPr>
          <p:nvPr>
            <p:ph type="sldNum" sz="quarter" idx="12"/>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defPPr>
              <a:defRPr lang="en-US"/>
            </a:defPPr>
            <a:lvl1pPr algn="ctr" rtl="0" fontAlgn="base">
              <a:spcBef>
                <a:spcPct val="0"/>
              </a:spcBef>
              <a:spcAft>
                <a:spcPct val="0"/>
              </a:spcAft>
              <a:defRPr sz="1400" kern="1200">
                <a:solidFill>
                  <a:srgbClr val="FFFFFF"/>
                </a:solidFill>
                <a:latin typeface="Franklin Gothic Book" panose="020B05030201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fld id="{AD1AA3DB-597A-4508-913D-51198BE3668A}" type="slidenum">
              <a:rPr lang="en-US" altLang="en-US" smtClean="0"/>
              <a:pPr eaLnBrk="1" hangingPunct="1"/>
              <a:t>18</a:t>
            </a:fld>
            <a:endParaRPr lang="en-US" altLang="en-US" sz="1400">
              <a:solidFill>
                <a:srgbClr val="FFFFFF"/>
              </a:solidFill>
              <a:latin typeface="Franklin Gothic Book" panose="020B0503020102020204" pitchFamily="34" charset="0"/>
            </a:endParaRPr>
          </a:p>
        </p:txBody>
      </p:sp>
      <p:sp>
        <p:nvSpPr>
          <p:cNvPr id="7" name="Content Placeholder 6">
            <a:extLst>
              <a:ext uri="{FF2B5EF4-FFF2-40B4-BE49-F238E27FC236}">
                <a16:creationId xmlns:a16="http://schemas.microsoft.com/office/drawing/2014/main" id="{EA266447-B268-4D81-8CD2-E4D294343F9A}"/>
              </a:ext>
            </a:extLst>
          </p:cNvPr>
          <p:cNvSpPr>
            <a:spLocks noGrp="1"/>
          </p:cNvSpPr>
          <p:nvPr>
            <p:ph sz="quarter" idx="1"/>
          </p:nvPr>
        </p:nvSpPr>
        <p:spPr>
          <a:xfrm>
            <a:off x="457200" y="789296"/>
            <a:ext cx="8229600" cy="5459104"/>
          </a:xfrm>
        </p:spPr>
        <p:txBody>
          <a:bodyPr>
            <a:normAutofit fontScale="70000" lnSpcReduction="20000"/>
          </a:bodyPr>
          <a:lstStyle/>
          <a:p>
            <a:pPr eaLnBrk="1" hangingPunct="1">
              <a:lnSpc>
                <a:spcPct val="120000"/>
              </a:lnSpc>
              <a:buFont typeface="Wingdings" panose="05000000000000000000" pitchFamily="2" charset="2"/>
              <a:buChar char="v"/>
            </a:pPr>
            <a:r>
              <a:rPr lang="en-US" altLang="en-US" sz="3800" dirty="0">
                <a:solidFill>
                  <a:srgbClr val="0000FF"/>
                </a:solidFill>
                <a:latin typeface="Times New Roman" panose="02020603050405020304" pitchFamily="18" charset="0"/>
                <a:cs typeface="Times New Roman" panose="02020603050405020304" pitchFamily="18" charset="0"/>
              </a:rPr>
              <a:t>Trigger </a:t>
            </a:r>
            <a:r>
              <a:rPr lang="en-US" altLang="en-US" sz="3800" dirty="0" err="1">
                <a:solidFill>
                  <a:srgbClr val="0000FF"/>
                </a:solidFill>
                <a:latin typeface="Times New Roman" panose="02020603050405020304" pitchFamily="18" charset="0"/>
                <a:cs typeface="Times New Roman" panose="02020603050405020304" pitchFamily="18" charset="0"/>
              </a:rPr>
              <a:t>kiểu</a:t>
            </a:r>
            <a:r>
              <a:rPr lang="en-US" altLang="en-US" sz="3800" dirty="0">
                <a:solidFill>
                  <a:srgbClr val="0000FF"/>
                </a:solidFill>
                <a:latin typeface="Times New Roman" panose="02020603050405020304" pitchFamily="18" charset="0"/>
                <a:cs typeface="Times New Roman" panose="02020603050405020304" pitchFamily="18" charset="0"/>
              </a:rPr>
              <a:t> Delete (</a:t>
            </a:r>
            <a:r>
              <a:rPr lang="en-US" altLang="en-US" sz="3800" dirty="0" err="1">
                <a:solidFill>
                  <a:srgbClr val="0000FF"/>
                </a:solidFill>
                <a:latin typeface="Times New Roman" panose="02020603050405020304" pitchFamily="18" charset="0"/>
                <a:cs typeface="Times New Roman" panose="02020603050405020304" pitchFamily="18" charset="0"/>
              </a:rPr>
              <a:t>Bảng</a:t>
            </a:r>
            <a:r>
              <a:rPr lang="en-US" altLang="en-US" sz="3800" dirty="0">
                <a:solidFill>
                  <a:srgbClr val="0000FF"/>
                </a:solidFill>
                <a:latin typeface="Times New Roman" panose="02020603050405020304" pitchFamily="18" charset="0"/>
                <a:cs typeface="Times New Roman" panose="02020603050405020304" pitchFamily="18" charset="0"/>
              </a:rPr>
              <a:t> Deleted)</a:t>
            </a:r>
          </a:p>
          <a:p>
            <a:pPr algn="just" eaLnBrk="1" hangingPunct="1">
              <a:lnSpc>
                <a:spcPct val="120000"/>
              </a:lnSpc>
              <a:buFont typeface="Wingdings" panose="05000000000000000000" pitchFamily="2" charset="2"/>
              <a:buNone/>
            </a:pP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trigger DELETE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được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thực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hiện</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mỗi</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khi</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xoá</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các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từ</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p>
          <a:p>
            <a:pPr algn="just">
              <a:lnSpc>
                <a:spcPct val="120000"/>
              </a:lnSpc>
              <a:buNone/>
            </a:pP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Bảng</a:t>
            </a:r>
            <a:r>
              <a:rPr lang="en-US" altLang="en-US" sz="3800" dirty="0">
                <a:solidFill>
                  <a:srgbClr val="0000FF"/>
                </a:solidFill>
                <a:latin typeface="Times New Roman" panose="02020603050405020304" pitchFamily="18" charset="0"/>
                <a:cs typeface="Times New Roman" panose="02020603050405020304" pitchFamily="18" charset="0"/>
              </a:rPr>
              <a:t> Deleted </a:t>
            </a:r>
            <a:r>
              <a:rPr lang="en-US" altLang="en-US" sz="3800" dirty="0" err="1">
                <a:solidFill>
                  <a:srgbClr val="0000FF"/>
                </a:solidFill>
                <a:latin typeface="Times New Roman" panose="02020603050405020304" pitchFamily="18" charset="0"/>
                <a:cs typeface="Times New Roman" panose="02020603050405020304" pitchFamily="18" charset="0"/>
              </a:rPr>
              <a:t>có</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cấu</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tạo</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giống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bảng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gốc</a:t>
            </a:r>
            <a:r>
              <a:rPr lang="en-US" altLang="en-US" sz="3800" dirty="0">
                <a:solidFill>
                  <a:srgbClr val="0000FF"/>
                </a:solidFill>
                <a:latin typeface="Times New Roman" panose="02020603050405020304" pitchFamily="18" charset="0"/>
                <a:cs typeface="Times New Roman" panose="02020603050405020304" pitchFamily="18" charset="0"/>
              </a:rPr>
              <a:t>.</a:t>
            </a:r>
          </a:p>
          <a:p>
            <a:pPr algn="just" eaLnBrk="1" hangingPunct="1">
              <a:lnSpc>
                <a:spcPct val="120000"/>
              </a:lnSpc>
              <a:buClr>
                <a:schemeClr val="folHlink"/>
              </a:buClr>
              <a:buSzPct val="60000"/>
              <a:buFont typeface="Wingdings" panose="05000000000000000000" pitchFamily="2" charset="2"/>
              <a:buNone/>
            </a:pPr>
            <a:r>
              <a:rPr lang="en-US" altLang="en-US" sz="3800" dirty="0">
                <a:solidFill>
                  <a:srgbClr val="0000FF"/>
                </a:solidFill>
                <a:latin typeface="Times New Roman" panose="02020603050405020304" pitchFamily="18" charset="0"/>
                <a:cs typeface="Times New Roman" panose="02020603050405020304" pitchFamily="18" charset="0"/>
              </a:rPr>
              <a:t>- Trigger DELETE </a:t>
            </a:r>
            <a:r>
              <a:rPr lang="en-US" altLang="en-US" sz="3800" dirty="0" err="1">
                <a:solidFill>
                  <a:srgbClr val="0000FF"/>
                </a:solidFill>
                <a:latin typeface="Times New Roman" panose="02020603050405020304" pitchFamily="18" charset="0"/>
                <a:cs typeface="Times New Roman" panose="02020603050405020304" pitchFamily="18" charset="0"/>
              </a:rPr>
              <a:t>thực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hiện</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các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công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việc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sau</a:t>
            </a:r>
            <a:r>
              <a:rPr lang="en-US" altLang="en-US" sz="3800" dirty="0">
                <a:solidFill>
                  <a:srgbClr val="0000FF"/>
                </a:solidFill>
                <a:latin typeface="Times New Roman" panose="02020603050405020304" pitchFamily="18" charset="0"/>
                <a:cs typeface="Times New Roman" panose="02020603050405020304" pitchFamily="18" charset="0"/>
              </a:rPr>
              <a:t>: </a:t>
            </a:r>
          </a:p>
          <a:p>
            <a:pPr marL="635000" lvl="1" indent="-177800" algn="just" eaLnBrk="1" hangingPunct="1">
              <a:lnSpc>
                <a:spcPct val="120000"/>
              </a:lnSpc>
              <a:buClr>
                <a:schemeClr val="hlink"/>
              </a:buClr>
              <a:buSzPct val="50000"/>
            </a:pP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Copy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các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MUỐN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xoá</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Deleted</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p>
          <a:p>
            <a:pPr marL="635000" lvl="1" indent="-177800" algn="just" eaLnBrk="1" hangingPunct="1">
              <a:lnSpc>
                <a:spcPct val="120000"/>
              </a:lnSpc>
              <a:buClr>
                <a:schemeClr val="hlink"/>
              </a:buClr>
              <a:buSzPct val="50000"/>
            </a:pPr>
            <a:r>
              <a:rPr lang="en-US" altLang="en-US" sz="3800" dirty="0" err="1">
                <a:solidFill>
                  <a:srgbClr val="0000FF"/>
                </a:solidFill>
                <a:latin typeface="Times New Roman" panose="02020603050405020304" pitchFamily="18" charset="0"/>
                <a:cs typeface="Times New Roman" panose="02020603050405020304" pitchFamily="18" charset="0"/>
              </a:rPr>
              <a:t>Kiểm</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tra</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các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hàng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trong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bảng</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b="1" dirty="0">
                <a:solidFill>
                  <a:srgbClr val="0000FF"/>
                </a:solidFill>
                <a:latin typeface="Times New Roman" panose="02020603050405020304" pitchFamily="18" charset="0"/>
                <a:cs typeface="Times New Roman" panose="02020603050405020304" pitchFamily="18" charset="0"/>
              </a:rPr>
              <a:t>Deleted </a:t>
            </a:r>
            <a:r>
              <a:rPr lang="en-US" altLang="en-US" sz="3800" dirty="0" err="1">
                <a:solidFill>
                  <a:srgbClr val="0000FF"/>
                </a:solidFill>
                <a:latin typeface="Times New Roman" panose="02020603050405020304" pitchFamily="18" charset="0"/>
                <a:cs typeface="Times New Roman" panose="02020603050405020304" pitchFamily="18" charset="0"/>
              </a:rPr>
              <a:t>để</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xác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định</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các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tác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vụ</a:t>
            </a:r>
            <a:r>
              <a:rPr lang="en-US" altLang="en-US" sz="3800" dirty="0">
                <a:solidFill>
                  <a:srgbClr val="0000FF"/>
                </a:solidFill>
                <a:latin typeface="Times New Roman" panose="02020603050405020304" pitchFamily="18" charset="0"/>
                <a:cs typeface="Times New Roman" panose="02020603050405020304" pitchFamily="18" charset="0"/>
              </a:rPr>
              <a:t> trigger </a:t>
            </a:r>
            <a:r>
              <a:rPr lang="en-US" altLang="en-US" sz="3800" dirty="0" err="1">
                <a:solidFill>
                  <a:srgbClr val="0000FF"/>
                </a:solidFill>
                <a:latin typeface="Times New Roman" panose="02020603050405020304" pitchFamily="18" charset="0"/>
                <a:cs typeface="Times New Roman" panose="02020603050405020304" pitchFamily="18" charset="0"/>
              </a:rPr>
              <a:t>sẽ</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được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thực</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hiện</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như</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thế</a:t>
            </a:r>
            <a:r>
              <a:rPr lang="en-US" altLang="en-US" sz="3800" dirty="0">
                <a:solidFill>
                  <a:srgbClr val="0000FF"/>
                </a:solidFill>
                <a:latin typeface="Times New Roman" panose="02020603050405020304" pitchFamily="18" charset="0"/>
                <a:cs typeface="Times New Roman" panose="02020603050405020304" pitchFamily="18" charset="0"/>
              </a:rPr>
              <a:t> </a:t>
            </a:r>
            <a:r>
              <a:rPr lang="en-US" altLang="en-US" sz="3800" dirty="0" err="1">
                <a:solidFill>
                  <a:srgbClr val="0000FF"/>
                </a:solidFill>
                <a:latin typeface="Times New Roman" panose="02020603050405020304" pitchFamily="18" charset="0"/>
                <a:cs typeface="Times New Roman" panose="02020603050405020304" pitchFamily="18" charset="0"/>
              </a:rPr>
              <a:t>nào</a:t>
            </a:r>
            <a:r>
              <a:rPr lang="en-US" altLang="en-US" sz="3800" dirty="0">
                <a:solidFill>
                  <a:srgbClr val="0000FF"/>
                </a:solidFill>
                <a:latin typeface="Times New Roman" panose="02020603050405020304" pitchFamily="18" charset="0"/>
                <a:cs typeface="Times New Roman" panose="02020603050405020304" pitchFamily="18" charset="0"/>
              </a:rPr>
              <a:t>. </a:t>
            </a:r>
          </a:p>
          <a:p>
            <a:pPr marL="635000" lvl="1" indent="-177800" algn="just" eaLnBrk="1" hangingPunct="1">
              <a:lnSpc>
                <a:spcPct val="120000"/>
              </a:lnSpc>
              <a:buClr>
                <a:schemeClr val="hlink"/>
              </a:buClr>
              <a:buSzPct val="50000"/>
            </a:pP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Xoá</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các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từ</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trigger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gốc</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38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chính</a:t>
            </a:r>
            <a:r>
              <a:rPr lang="en-US" altLang="ko-KR" sz="38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p>
          <a:p>
            <a:pPr marL="635000" lvl="1" indent="-177800" algn="just" eaLnBrk="1" hangingPunct="1">
              <a:lnSpc>
                <a:spcPct val="150000"/>
              </a:lnSpc>
              <a:buClr>
                <a:schemeClr val="hlink"/>
              </a:buClr>
              <a:buSzPct val="50000"/>
            </a:pPr>
            <a:endParaRPr lang="en-US" altLang="en-US" sz="2300"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endParaRPr lang="en-US" altLang="en-US" sz="2200" dirty="0">
              <a:solidFill>
                <a:srgbClr val="0000FF"/>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ABEE50B-B6D0-4422-AAC5-01F95C1AB407}"/>
              </a:ext>
            </a:extLst>
          </p:cNvPr>
          <p:cNvSpPr>
            <a:spLocks noGrp="1"/>
          </p:cNvSpPr>
          <p:nvPr>
            <p:ph type="title"/>
          </p:nvPr>
        </p:nvSpPr>
        <p:spPr/>
        <p:txBody>
          <a:bodyPr/>
          <a:lstStyle/>
          <a:p>
            <a:endParaRPr lang="en-US" dirty="0"/>
          </a:p>
        </p:txBody>
      </p:sp>
      <p:sp>
        <p:nvSpPr>
          <p:cNvPr id="8" name="Title 2">
            <a:extLst>
              <a:ext uri="{FF2B5EF4-FFF2-40B4-BE49-F238E27FC236}">
                <a16:creationId xmlns:a16="http://schemas.microsoft.com/office/drawing/2014/main" id="{0ABABF8C-C037-4A26-A209-FDF9E248B239}"/>
              </a:ext>
            </a:extLst>
          </p:cNvPr>
          <p:cNvSpPr txBox="1">
            <a:spLocks/>
          </p:cNvSpPr>
          <p:nvPr/>
        </p:nvSpPr>
        <p:spPr>
          <a:xfrm>
            <a:off x="609600" y="179697"/>
            <a:ext cx="8229600" cy="60959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3DBEEB5-C45B-471B-969B-497C169D21BD}"/>
              </a:ext>
            </a:extLst>
          </p:cNvPr>
          <p:cNvSpPr>
            <a:spLocks noGrp="1"/>
          </p:cNvSpPr>
          <p:nvPr>
            <p:ph type="sldNum" sz="quarter" idx="12"/>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defPPr>
              <a:defRPr lang="en-US"/>
            </a:defPPr>
            <a:lvl1pPr algn="ctr" rtl="0" fontAlgn="base">
              <a:spcBef>
                <a:spcPct val="0"/>
              </a:spcBef>
              <a:spcAft>
                <a:spcPct val="0"/>
              </a:spcAft>
              <a:defRPr sz="1400" kern="1200">
                <a:solidFill>
                  <a:srgbClr val="FFFFFF"/>
                </a:solidFill>
                <a:latin typeface="Franklin Gothic Book" panose="020B05030201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fld id="{AD1AA3DB-597A-4508-913D-51198BE3668A}" type="slidenum">
              <a:rPr lang="en-US" altLang="en-US" smtClean="0"/>
              <a:pPr eaLnBrk="1" hangingPunct="1"/>
              <a:t>19</a:t>
            </a:fld>
            <a:endParaRPr lang="en-US" altLang="en-US" sz="1400">
              <a:solidFill>
                <a:srgbClr val="FFFFFF"/>
              </a:solidFill>
              <a:latin typeface="Franklin Gothic Book" panose="020B0503020102020204" pitchFamily="34" charset="0"/>
            </a:endParaRPr>
          </a:p>
        </p:txBody>
      </p:sp>
      <p:sp>
        <p:nvSpPr>
          <p:cNvPr id="7" name="Content Placeholder 6">
            <a:extLst>
              <a:ext uri="{FF2B5EF4-FFF2-40B4-BE49-F238E27FC236}">
                <a16:creationId xmlns:a16="http://schemas.microsoft.com/office/drawing/2014/main" id="{895E1C5E-5360-4D83-8265-9803A402E9AA}"/>
              </a:ext>
            </a:extLst>
          </p:cNvPr>
          <p:cNvSpPr>
            <a:spLocks noGrp="1"/>
          </p:cNvSpPr>
          <p:nvPr>
            <p:ph sz="quarter" idx="1"/>
          </p:nvPr>
        </p:nvSpPr>
        <p:spPr>
          <a:xfrm>
            <a:off x="304800" y="838200"/>
            <a:ext cx="8534400" cy="5486400"/>
          </a:xfrm>
        </p:spPr>
        <p:txBody>
          <a:bodyPr>
            <a:normAutofit/>
          </a:bodyPr>
          <a:lstStyle/>
          <a:p>
            <a:pPr algn="just" eaLnBrk="1" hangingPunct="1">
              <a:buFont typeface="Wingdings" panose="05000000000000000000" pitchFamily="2" charset="2"/>
              <a:buChar char="v"/>
            </a:pPr>
            <a:r>
              <a:rPr lang="en-US" altLang="en-US" dirty="0">
                <a:solidFill>
                  <a:srgbClr val="0000FF"/>
                </a:solidFill>
                <a:latin typeface="Times New Roman" panose="02020603050405020304" pitchFamily="18" charset="0"/>
                <a:cs typeface="Times New Roman" panose="02020603050405020304" pitchFamily="18" charset="0"/>
              </a:rPr>
              <a:t>Trigger </a:t>
            </a:r>
            <a:r>
              <a:rPr lang="en-US" altLang="en-US" dirty="0" err="1">
                <a:solidFill>
                  <a:srgbClr val="0000FF"/>
                </a:solidFill>
                <a:latin typeface="Times New Roman" panose="02020603050405020304" pitchFamily="18" charset="0"/>
                <a:cs typeface="Times New Roman" panose="02020603050405020304" pitchFamily="18" charset="0"/>
              </a:rPr>
              <a:t>kiểu</a:t>
            </a:r>
            <a:r>
              <a:rPr lang="en-US" altLang="en-US" dirty="0">
                <a:solidFill>
                  <a:srgbClr val="0000FF"/>
                </a:solidFill>
                <a:latin typeface="Times New Roman" panose="02020603050405020304" pitchFamily="18" charset="0"/>
                <a:cs typeface="Times New Roman" panose="02020603050405020304" pitchFamily="18" charset="0"/>
              </a:rPr>
              <a:t> update</a:t>
            </a:r>
          </a:p>
          <a:p>
            <a:pPr algn="just">
              <a:buClr>
                <a:schemeClr val="folHlink"/>
              </a:buClr>
              <a:buSzPct val="60000"/>
            </a:pP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trigger UPDATE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được</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thực</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hiện</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khi</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hành</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động</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cập</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nhật</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thực</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thi</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trên</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sz="2400"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a:t>
            </a:r>
            <a:r>
              <a:rPr lang="en-US" altLang="ko-KR" sz="2400" dirty="0">
                <a:solidFill>
                  <a:srgbClr val="0000FF"/>
                </a:solidFill>
                <a:latin typeface="Times New Roman" panose="02020603050405020304" pitchFamily="18" charset="0"/>
                <a:ea typeface="Batang" panose="02030600000101010101" pitchFamily="18" charset="-127"/>
                <a:cs typeface="Times New Roman" panose="02020603050405020304" pitchFamily="18" charset="0"/>
              </a:rPr>
              <a:t> </a:t>
            </a:r>
          </a:p>
          <a:p>
            <a:pPr algn="just" eaLnBrk="1" hangingPunct="1">
              <a:buClr>
                <a:schemeClr val="folHlink"/>
              </a:buClr>
              <a:buSzPct val="60000"/>
            </a:pPr>
            <a:r>
              <a:rPr lang="en-US" altLang="en-US" sz="2400" dirty="0" err="1">
                <a:solidFill>
                  <a:srgbClr val="0000FF"/>
                </a:solidFill>
                <a:latin typeface="Times New Roman" panose="02020603050405020304" pitchFamily="18" charset="0"/>
                <a:cs typeface="Times New Roman" panose="02020603050405020304" pitchFamily="18" charset="0"/>
              </a:rPr>
              <a:t>Nó</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thực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thi</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các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tác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vụ</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dưới</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đây</a:t>
            </a:r>
            <a:r>
              <a:rPr lang="en-US" altLang="en-US" sz="2400" dirty="0">
                <a:solidFill>
                  <a:srgbClr val="0000FF"/>
                </a:solidFill>
                <a:latin typeface="Times New Roman" panose="02020603050405020304" pitchFamily="18" charset="0"/>
                <a:cs typeface="Times New Roman" panose="02020603050405020304" pitchFamily="18" charset="0"/>
              </a:rPr>
              <a:t>: </a:t>
            </a:r>
          </a:p>
          <a:p>
            <a:pPr marL="635000" lvl="1" indent="-177800" algn="just" eaLnBrk="1" hangingPunct="1">
              <a:buClr>
                <a:schemeClr val="hlink"/>
              </a:buClr>
              <a:buSzPct val="50000"/>
            </a:pP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Di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chuyển</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dữ</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liệu</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gốc</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logic </a:t>
            </a:r>
            <a:r>
              <a:rPr lang="en-US" altLang="ko-KR"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Deleted</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p>
          <a:p>
            <a:pPr marL="635000" lvl="1" indent="-177800" algn="just" eaLnBrk="1" hangingPunct="1">
              <a:buClr>
                <a:schemeClr val="hlink"/>
              </a:buClr>
              <a:buSzPct val="50000"/>
            </a:pP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Chèn</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một</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hàng</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mới</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vào</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dirty="0" err="1">
                <a:solidFill>
                  <a:srgbClr val="0000FF"/>
                </a:solidFill>
                <a:latin typeface="Times New Roman" panose="02020603050405020304" pitchFamily="18" charset="0"/>
                <a:ea typeface="굴림" panose="020B0600000101010101" pitchFamily="34" charset="-127"/>
                <a:cs typeface="Times New Roman" panose="02020603050405020304" pitchFamily="18" charset="0"/>
              </a:rPr>
              <a:t>bảng</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b="1"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Inserted</a:t>
            </a:r>
            <a:r>
              <a:rPr lang="en-US" altLang="ko-KR" dirty="0">
                <a:solidFill>
                  <a:srgbClr val="0000FF"/>
                </a:solidFill>
                <a:latin typeface="Times New Roman" panose="02020603050405020304" pitchFamily="18" charset="0"/>
                <a:ea typeface="굴림" panose="020B0600000101010101" pitchFamily="34" charset="-127"/>
                <a:cs typeface="Times New Roman" panose="02020603050405020304" pitchFamily="18" charset="0"/>
              </a:rPr>
              <a:t>. </a:t>
            </a:r>
          </a:p>
          <a:p>
            <a:pPr marL="635000" lvl="1" indent="-177800" algn="just" eaLnBrk="1" hangingPunct="1">
              <a:buClr>
                <a:schemeClr val="hlink"/>
              </a:buClr>
              <a:buSzPct val="50000"/>
            </a:pPr>
            <a:r>
              <a:rPr lang="en-US" altLang="en-US" dirty="0" err="1">
                <a:solidFill>
                  <a:srgbClr val="0000FF"/>
                </a:solidFill>
                <a:latin typeface="Times New Roman" panose="02020603050405020304" pitchFamily="18" charset="0"/>
                <a:cs typeface="Times New Roman" panose="02020603050405020304" pitchFamily="18" charset="0"/>
              </a:rPr>
              <a:t>Tính</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toán</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các</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giá</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trị</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trong</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các</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bảng</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Deleted </a:t>
            </a:r>
            <a:r>
              <a:rPr lang="en-US" altLang="en-US" dirty="0" err="1">
                <a:solidFill>
                  <a:srgbClr val="0000FF"/>
                </a:solidFill>
                <a:latin typeface="Times New Roman" panose="02020603050405020304" pitchFamily="18" charset="0"/>
                <a:cs typeface="Times New Roman" panose="02020603050405020304" pitchFamily="18" charset="0"/>
              </a:rPr>
              <a:t>và</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Inserted </a:t>
            </a:r>
            <a:r>
              <a:rPr lang="en-US" altLang="en-US" dirty="0" err="1">
                <a:solidFill>
                  <a:srgbClr val="0000FF"/>
                </a:solidFill>
                <a:latin typeface="Times New Roman" panose="02020603050405020304" pitchFamily="18" charset="0"/>
                <a:cs typeface="Times New Roman" panose="02020603050405020304" pitchFamily="18" charset="0"/>
              </a:rPr>
              <a:t>để</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xác</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định</a:t>
            </a:r>
            <a:r>
              <a:rPr lang="en-US" altLang="en-US" dirty="0">
                <a:solidFill>
                  <a:srgbClr val="0000FF"/>
                </a:solidFill>
                <a:latin typeface="Times New Roman" panose="02020603050405020304" pitchFamily="18" charset="0"/>
                <a:cs typeface="Times New Roman" panose="02020603050405020304" pitchFamily="18" charset="0"/>
              </a:rPr>
              <a:t> can </a:t>
            </a:r>
            <a:r>
              <a:rPr lang="en-US" altLang="en-US" dirty="0" err="1">
                <a:solidFill>
                  <a:srgbClr val="0000FF"/>
                </a:solidFill>
                <a:latin typeface="Times New Roman" panose="02020603050405020304" pitchFamily="18" charset="0"/>
                <a:cs typeface="Times New Roman" panose="02020603050405020304" pitchFamily="18" charset="0"/>
              </a:rPr>
              <a:t>thiệp</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cần</a:t>
            </a:r>
            <a:r>
              <a:rPr lang="en-US" altLang="en-US" dirty="0">
                <a:solidFill>
                  <a:srgbClr val="0000FF"/>
                </a:solidFill>
                <a:latin typeface="Times New Roman" panose="02020603050405020304" pitchFamily="18" charset="0"/>
                <a:cs typeface="Times New Roman" panose="02020603050405020304" pitchFamily="18" charset="0"/>
              </a:rPr>
              <a:t> </a:t>
            </a:r>
            <a:r>
              <a:rPr lang="en-US" altLang="en-US" dirty="0" err="1">
                <a:solidFill>
                  <a:srgbClr val="0000FF"/>
                </a:solidFill>
                <a:latin typeface="Times New Roman" panose="02020603050405020304" pitchFamily="18" charset="0"/>
                <a:cs typeface="Times New Roman" panose="02020603050405020304" pitchFamily="18" charset="0"/>
              </a:rPr>
              <a:t>thiết</a:t>
            </a:r>
            <a:r>
              <a:rPr lang="en-US" altLang="en-US" dirty="0">
                <a:solidFill>
                  <a:srgbClr val="0000FF"/>
                </a:solidFill>
                <a:latin typeface="Times New Roman" panose="02020603050405020304" pitchFamily="18" charset="0"/>
                <a:cs typeface="Times New Roman" panose="02020603050405020304" pitchFamily="18" charset="0"/>
              </a:rPr>
              <a:t>. </a:t>
            </a:r>
          </a:p>
          <a:p>
            <a:pPr algn="just" eaLnBrk="1" hangingPunct="1">
              <a:buClr>
                <a:schemeClr val="folHlink"/>
              </a:buClr>
              <a:buSzPct val="60000"/>
            </a:pPr>
            <a:r>
              <a:rPr lang="en-US" altLang="en-US" sz="2400" dirty="0" err="1">
                <a:solidFill>
                  <a:srgbClr val="0000FF"/>
                </a:solidFill>
                <a:latin typeface="Times New Roman" panose="02020603050405020304" pitchFamily="18" charset="0"/>
                <a:cs typeface="Times New Roman" panose="02020603050405020304" pitchFamily="18" charset="0"/>
              </a:rPr>
              <a:t>Các</a:t>
            </a:r>
            <a:r>
              <a:rPr lang="en-US" altLang="en-US" sz="2400" dirty="0">
                <a:solidFill>
                  <a:srgbClr val="0000FF"/>
                </a:solidFill>
                <a:latin typeface="Times New Roman" panose="02020603050405020304" pitchFamily="18" charset="0"/>
                <a:cs typeface="Times New Roman" panose="02020603050405020304" pitchFamily="18" charset="0"/>
              </a:rPr>
              <a:t> trigger UPDATE </a:t>
            </a:r>
            <a:r>
              <a:rPr lang="en-US" altLang="en-US" sz="2400" dirty="0" err="1">
                <a:solidFill>
                  <a:srgbClr val="0000FF"/>
                </a:solidFill>
                <a:latin typeface="Times New Roman" panose="02020603050405020304" pitchFamily="18" charset="0"/>
                <a:cs typeface="Times New Roman" panose="02020603050405020304" pitchFamily="18" charset="0"/>
              </a:rPr>
              <a:t>có</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thể</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được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tạo</a:t>
            </a:r>
            <a:r>
              <a:rPr lang="en-US" altLang="en-US" sz="2400" dirty="0">
                <a:solidFill>
                  <a:srgbClr val="0000FF"/>
                </a:solidFill>
                <a:latin typeface="Times New Roman" panose="02020603050405020304" pitchFamily="18" charset="0"/>
                <a:cs typeface="Times New Roman" panose="02020603050405020304" pitchFamily="18" charset="0"/>
              </a:rPr>
              <a:t> ra </a:t>
            </a:r>
            <a:r>
              <a:rPr lang="en-US" altLang="en-US" sz="2400" dirty="0" err="1">
                <a:solidFill>
                  <a:srgbClr val="0000FF"/>
                </a:solidFill>
                <a:latin typeface="Times New Roman" panose="02020603050405020304" pitchFamily="18" charset="0"/>
                <a:cs typeface="Times New Roman" panose="02020603050405020304" pitchFamily="18" charset="0"/>
              </a:rPr>
              <a:t>để</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xác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nhận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việc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cập</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nhật</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trên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một</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cột</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đơn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hoặc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trên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toàn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bảng</a:t>
            </a:r>
            <a:r>
              <a:rPr lang="en-US" altLang="en-US" sz="2400" dirty="0">
                <a:solidFill>
                  <a:srgbClr val="0000FF"/>
                </a:solidFill>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endParaRPr lang="en-US" altLang="en-US" sz="2400" dirty="0">
              <a:solidFill>
                <a:srgbClr val="0000FF"/>
              </a:solidFill>
            </a:endParaRPr>
          </a:p>
        </p:txBody>
      </p:sp>
      <p:sp>
        <p:nvSpPr>
          <p:cNvPr id="6" name="Title 2">
            <a:extLst>
              <a:ext uri="{FF2B5EF4-FFF2-40B4-BE49-F238E27FC236}">
                <a16:creationId xmlns:a16="http://schemas.microsoft.com/office/drawing/2014/main" id="{949E06AC-29AD-4E1A-9232-EDF236F11E8B}"/>
              </a:ext>
            </a:extLst>
          </p:cNvPr>
          <p:cNvSpPr txBox="1">
            <a:spLocks/>
          </p:cNvSpPr>
          <p:nvPr/>
        </p:nvSpPr>
        <p:spPr>
          <a:xfrm>
            <a:off x="457200" y="27297"/>
            <a:ext cx="8229600" cy="60959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Cho CSDL: QLSV</a:t>
            </a:r>
          </a:p>
          <a:p>
            <a:r>
              <a:rPr lang="en-US" dirty="0" err="1"/>
              <a:t>Hãy</a:t>
            </a:r>
            <a:r>
              <a:rPr lang="en-US" dirty="0"/>
              <a:t> </a:t>
            </a:r>
            <a:r>
              <a:rPr lang="en-US" dirty="0" err="1"/>
              <a:t>tạo</a:t>
            </a:r>
            <a:r>
              <a:rPr lang="en-US" dirty="0"/>
              <a:t> function </a:t>
            </a:r>
            <a:r>
              <a:rPr lang="en-US" dirty="0" err="1"/>
              <a:t>thực</a:t>
            </a:r>
            <a:r>
              <a:rPr lang="en-US" dirty="0"/>
              <a:t> </a:t>
            </a:r>
            <a:r>
              <a:rPr lang="en-US" dirty="0" err="1"/>
              <a:t>hiện</a:t>
            </a:r>
            <a:r>
              <a:rPr lang="en-US" dirty="0"/>
              <a:t> </a:t>
            </a:r>
            <a:r>
              <a:rPr lang="en-US" dirty="0" err="1"/>
              <a:t>tính</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chung</a:t>
            </a:r>
            <a:r>
              <a:rPr lang="en-US" dirty="0"/>
              <a:t> </a:t>
            </a:r>
            <a:r>
              <a:rPr lang="en-US" dirty="0" err="1"/>
              <a:t>học</a:t>
            </a:r>
            <a:r>
              <a:rPr lang="en-US" dirty="0"/>
              <a:t> </a:t>
            </a:r>
            <a:r>
              <a:rPr lang="en-US" dirty="0" err="1"/>
              <a:t>tập</a:t>
            </a:r>
            <a:r>
              <a:rPr lang="en-US" dirty="0"/>
              <a:t> </a:t>
            </a:r>
            <a:r>
              <a:rPr lang="en-US" dirty="0" err="1"/>
              <a:t>của</a:t>
            </a:r>
            <a:r>
              <a:rPr lang="en-US" dirty="0"/>
              <a:t> 01 </a:t>
            </a:r>
            <a:r>
              <a:rPr lang="en-US" dirty="0" err="1"/>
              <a:t>sinh</a:t>
            </a:r>
            <a:r>
              <a:rPr lang="en-US" dirty="0"/>
              <a:t> </a:t>
            </a:r>
            <a:r>
              <a:rPr lang="en-US" dirty="0" err="1"/>
              <a:t>viên</a:t>
            </a:r>
            <a:r>
              <a:rPr lang="en-US" dirty="0"/>
              <a:t> </a:t>
            </a:r>
            <a:r>
              <a:rPr lang="en-US" dirty="0" err="1"/>
              <a:t>trong</a:t>
            </a:r>
            <a:r>
              <a:rPr lang="en-US" dirty="0"/>
              <a:t> 1 </a:t>
            </a:r>
            <a:r>
              <a:rPr lang="en-US" dirty="0" err="1"/>
              <a:t>học</a:t>
            </a:r>
            <a:r>
              <a:rPr lang="en-US" dirty="0"/>
              <a:t> </a:t>
            </a:r>
            <a:r>
              <a:rPr lang="en-US" dirty="0" err="1"/>
              <a:t>kỳ</a:t>
            </a:r>
            <a:r>
              <a:rPr lang="en-US" dirty="0"/>
              <a:t>.</a:t>
            </a:r>
          </a:p>
        </p:txBody>
      </p:sp>
      <p:sp>
        <p:nvSpPr>
          <p:cNvPr id="3" name="Title 2"/>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bài</a:t>
            </a:r>
            <a:r>
              <a:rPr lang="en-US" dirty="0"/>
              <a:t> </a:t>
            </a:r>
            <a:r>
              <a:rPr lang="en-US" dirty="0" err="1"/>
              <a:t>cũ</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a:t>
            </a:fld>
            <a:endParaRPr lang="en-US"/>
          </a:p>
        </p:txBody>
      </p:sp>
    </p:spTree>
    <p:extLst>
      <p:ext uri="{BB962C8B-B14F-4D97-AF65-F5344CB8AC3E}">
        <p14:creationId xmlns:p14="http://schemas.microsoft.com/office/powerpoint/2010/main" val="12115263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5800" lvl="2" indent="0">
              <a:lnSpc>
                <a:spcPct val="150000"/>
              </a:lnSpc>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20</a:t>
            </a:fld>
            <a:endParaRPr lang="en-US"/>
          </a:p>
        </p:txBody>
      </p:sp>
      <p:sp>
        <p:nvSpPr>
          <p:cNvPr id="7" name="Content Placeholder 1">
            <a:extLst>
              <a:ext uri="{FF2B5EF4-FFF2-40B4-BE49-F238E27FC236}">
                <a16:creationId xmlns:a16="http://schemas.microsoft.com/office/drawing/2014/main" id="{385CB35E-A2FE-465A-AE59-FAD53270E585}"/>
              </a:ext>
            </a:extLst>
          </p:cNvPr>
          <p:cNvSpPr txBox="1">
            <a:spLocks/>
          </p:cNvSpPr>
          <p:nvPr/>
        </p:nvSpPr>
        <p:spPr>
          <a:xfrm>
            <a:off x="609600" y="1219200"/>
            <a:ext cx="8229600" cy="5181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nSpc>
                <a:spcPct val="150000"/>
              </a:lnSpc>
              <a:buFont typeface="Arial" pitchFamily="34" charset="0"/>
              <a:buNone/>
            </a:pPr>
            <a:endParaRPr lang="en-US" altLang="en-US">
              <a:latin typeface="Times New Roman" pitchFamily="18" charset="0"/>
              <a:cs typeface="Times New Roman" pitchFamily="18" charset="0"/>
            </a:endParaRPr>
          </a:p>
          <a:p>
            <a:pPr marL="0" indent="0">
              <a:buFont typeface="Wingdings" panose="05000000000000000000" pitchFamily="2" charset="2"/>
              <a:buNone/>
            </a:pPr>
            <a:endParaRPr lang="en-US" dirty="0"/>
          </a:p>
        </p:txBody>
      </p:sp>
      <p:sp>
        <p:nvSpPr>
          <p:cNvPr id="8" name="Content Placeholder 1">
            <a:extLst>
              <a:ext uri="{FF2B5EF4-FFF2-40B4-BE49-F238E27FC236}">
                <a16:creationId xmlns:a16="http://schemas.microsoft.com/office/drawing/2014/main" id="{385CB35E-A2FE-465A-AE59-FAD53270E585}"/>
              </a:ext>
            </a:extLst>
          </p:cNvPr>
          <p:cNvSpPr txBox="1">
            <a:spLocks/>
          </p:cNvSpPr>
          <p:nvPr/>
        </p:nvSpPr>
        <p:spPr>
          <a:xfrm>
            <a:off x="609600" y="838200"/>
            <a:ext cx="8229600" cy="5562600"/>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nSpc>
                <a:spcPct val="150000"/>
              </a:lnSpc>
              <a:buNone/>
            </a:pPr>
            <a:r>
              <a:rPr lang="en-US" altLang="en-US" sz="3300" dirty="0" err="1">
                <a:latin typeface="Times New Roman" pitchFamily="18" charset="0"/>
                <a:cs typeface="Times New Roman" pitchFamily="18" charset="0"/>
              </a:rPr>
              <a:t>Tạo</a:t>
            </a:r>
            <a:r>
              <a:rPr lang="en-US" altLang="en-US" sz="3300" dirty="0">
                <a:latin typeface="Times New Roman" pitchFamily="18" charset="0"/>
                <a:cs typeface="Times New Roman" pitchFamily="18" charset="0"/>
              </a:rPr>
              <a:t> </a:t>
            </a:r>
            <a:r>
              <a:rPr lang="en-US" altLang="en-US" sz="3300" dirty="0" err="1">
                <a:latin typeface="Times New Roman" pitchFamily="18" charset="0"/>
                <a:cs typeface="Times New Roman" pitchFamily="18" charset="0"/>
              </a:rPr>
              <a:t>và</a:t>
            </a:r>
            <a:r>
              <a:rPr lang="en-US" altLang="en-US" sz="3300" dirty="0">
                <a:latin typeface="Times New Roman" pitchFamily="18" charset="0"/>
                <a:cs typeface="Times New Roman" pitchFamily="18" charset="0"/>
              </a:rPr>
              <a:t> </a:t>
            </a:r>
            <a:r>
              <a:rPr lang="en-US" altLang="en-US" sz="3300" dirty="0" err="1">
                <a:latin typeface="Times New Roman" pitchFamily="18" charset="0"/>
                <a:cs typeface="Times New Roman" pitchFamily="18" charset="0"/>
              </a:rPr>
              <a:t>quản</a:t>
            </a:r>
            <a:r>
              <a:rPr lang="en-US" altLang="en-US" sz="3300" dirty="0">
                <a:latin typeface="Times New Roman" pitchFamily="18" charset="0"/>
                <a:cs typeface="Times New Roman" pitchFamily="18" charset="0"/>
              </a:rPr>
              <a:t> </a:t>
            </a:r>
            <a:r>
              <a:rPr lang="en-US" altLang="en-US" sz="3300" dirty="0" err="1">
                <a:latin typeface="Times New Roman" pitchFamily="18" charset="0"/>
                <a:cs typeface="Times New Roman" pitchFamily="18" charset="0"/>
              </a:rPr>
              <a:t>lý</a:t>
            </a:r>
            <a:r>
              <a:rPr lang="en-US" altLang="en-US" sz="3300" dirty="0">
                <a:latin typeface="Times New Roman" pitchFamily="18" charset="0"/>
                <a:cs typeface="Times New Roman" pitchFamily="18" charset="0"/>
              </a:rPr>
              <a:t> </a:t>
            </a:r>
            <a:r>
              <a:rPr lang="vi-VN" altLang="en-US" sz="3300" dirty="0">
                <a:latin typeface="Times New Roman" pitchFamily="18" charset="0"/>
                <a:cs typeface="Times New Roman" pitchFamily="18" charset="0"/>
              </a:rPr>
              <a:t>DML T</a:t>
            </a:r>
            <a:r>
              <a:rPr lang="en-US" altLang="en-US" sz="3300" dirty="0" err="1">
                <a:latin typeface="Times New Roman" pitchFamily="18" charset="0"/>
                <a:cs typeface="Times New Roman" pitchFamily="18" charset="0"/>
              </a:rPr>
              <a:t>ri</a:t>
            </a:r>
            <a:r>
              <a:rPr lang="vi-VN" altLang="en-US" sz="3300" dirty="0">
                <a:latin typeface="Times New Roman" pitchFamily="18" charset="0"/>
                <a:cs typeface="Times New Roman" pitchFamily="18" charset="0"/>
              </a:rPr>
              <a:t>g</a:t>
            </a:r>
            <a:r>
              <a:rPr lang="en-US" altLang="en-US" sz="3300" dirty="0">
                <a:latin typeface="Times New Roman" pitchFamily="18" charset="0"/>
                <a:cs typeface="Times New Roman" pitchFamily="18" charset="0"/>
              </a:rPr>
              <a:t>ger</a:t>
            </a:r>
            <a:r>
              <a:rPr lang="vi-VN" altLang="en-US" sz="3300" dirty="0">
                <a:latin typeface="Times New Roman" pitchFamily="18" charset="0"/>
                <a:cs typeface="Times New Roman" pitchFamily="18" charset="0"/>
              </a:rPr>
              <a:t>s</a:t>
            </a:r>
            <a:r>
              <a:rPr lang="en-US" altLang="en-US" sz="3300" dirty="0">
                <a:latin typeface="Times New Roman" pitchFamily="18" charset="0"/>
                <a:cs typeface="Times New Roman" pitchFamily="18" charset="0"/>
              </a:rPr>
              <a:t>: </a:t>
            </a:r>
          </a:p>
          <a:p>
            <a:pPr marL="0" indent="0" latinLnBrk="1">
              <a:buNone/>
            </a:pPr>
            <a:r>
              <a:rPr lang="en-US" dirty="0"/>
              <a:t>CREATE TRIGGER [</a:t>
            </a:r>
            <a:r>
              <a:rPr lang="en-US" dirty="0" err="1"/>
              <a:t>schema_name</a:t>
            </a:r>
            <a:r>
              <a:rPr lang="en-US" dirty="0"/>
              <a:t>.]</a:t>
            </a:r>
            <a:r>
              <a:rPr lang="en-US" dirty="0" err="1"/>
              <a:t>trigger_name</a:t>
            </a:r>
            <a:endParaRPr lang="en-US" dirty="0"/>
          </a:p>
          <a:p>
            <a:pPr marL="0" indent="0" latinLnBrk="1">
              <a:buNone/>
            </a:pPr>
            <a:r>
              <a:rPr lang="en-US" dirty="0"/>
              <a:t>ON </a:t>
            </a:r>
            <a:r>
              <a:rPr lang="en-US" dirty="0" err="1"/>
              <a:t>table_name</a:t>
            </a:r>
            <a:endParaRPr lang="en-US" dirty="0"/>
          </a:p>
          <a:p>
            <a:pPr marL="0" indent="0" latinLnBrk="1">
              <a:buNone/>
            </a:pPr>
            <a:r>
              <a:rPr lang="en-US" dirty="0"/>
              <a:t>[</a:t>
            </a:r>
            <a:r>
              <a:rPr lang="en-US" dirty="0" smtClean="0"/>
              <a:t>AFTER (FOR) </a:t>
            </a:r>
            <a:r>
              <a:rPr lang="en-US" dirty="0"/>
              <a:t>| INSTEAD OF ]   {[INSERT],[UPDATE],[DELETE]}</a:t>
            </a:r>
          </a:p>
          <a:p>
            <a:pPr marL="0" indent="0" latinLnBrk="1">
              <a:buNone/>
            </a:pPr>
            <a:r>
              <a:rPr lang="en-US" dirty="0"/>
              <a:t>[NOT FOR REPLICATION]</a:t>
            </a:r>
          </a:p>
          <a:p>
            <a:pPr marL="0" indent="0" latinLnBrk="1">
              <a:buNone/>
            </a:pPr>
            <a:r>
              <a:rPr lang="en-US" dirty="0"/>
              <a:t>AS</a:t>
            </a:r>
          </a:p>
          <a:p>
            <a:pPr marL="0" indent="0" latinLnBrk="1">
              <a:buNone/>
            </a:pPr>
            <a:r>
              <a:rPr lang="en-US" dirty="0"/>
              <a:t>BEGIN</a:t>
            </a:r>
          </a:p>
          <a:p>
            <a:pPr marL="0" indent="0" latinLnBrk="1">
              <a:buNone/>
            </a:pPr>
            <a:r>
              <a:rPr lang="en-US" dirty="0" smtClean="0"/>
              <a:t>                   {</a:t>
            </a:r>
            <a:r>
              <a:rPr lang="en-US" dirty="0" err="1" smtClean="0"/>
              <a:t>tsql_statements</a:t>
            </a:r>
            <a:r>
              <a:rPr lang="en-US" dirty="0"/>
              <a:t>}</a:t>
            </a:r>
          </a:p>
          <a:p>
            <a:pPr marL="0" indent="0" latinLnBrk="1">
              <a:buNone/>
            </a:pPr>
            <a:r>
              <a:rPr lang="en-US" dirty="0"/>
              <a:t>END</a:t>
            </a:r>
          </a:p>
          <a:p>
            <a:pPr marL="0" indent="0">
              <a:buNone/>
            </a:pPr>
            <a:endParaRPr lang="en-US" alt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3651717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21</a:t>
            </a:fld>
            <a:endParaRPr lang="en-US"/>
          </a:p>
        </p:txBody>
      </p:sp>
      <p:sp>
        <p:nvSpPr>
          <p:cNvPr id="8" name="Content Placeholder 7"/>
          <p:cNvSpPr>
            <a:spLocks noGrp="1"/>
          </p:cNvSpPr>
          <p:nvPr>
            <p:ph idx="1"/>
          </p:nvPr>
        </p:nvSpPr>
        <p:spPr>
          <a:xfrm>
            <a:off x="457200" y="762000"/>
            <a:ext cx="8229600" cy="5181600"/>
          </a:xfrm>
        </p:spPr>
        <p:txBody>
          <a:bodyPr>
            <a:normAutofit fontScale="70000" lnSpcReduction="20000"/>
          </a:bodyPr>
          <a:lstStyle/>
          <a:p>
            <a:pPr marL="0" indent="0" algn="just">
              <a:lnSpc>
                <a:spcPct val="120000"/>
              </a:lnSpc>
              <a:buNone/>
            </a:pPr>
            <a:r>
              <a:rPr lang="en-US" b="1" dirty="0" err="1"/>
              <a:t>Trong</a:t>
            </a:r>
            <a:r>
              <a:rPr lang="en-US" b="1" dirty="0"/>
              <a:t> </a:t>
            </a:r>
            <a:r>
              <a:rPr lang="en-US" b="1" dirty="0" err="1"/>
              <a:t>đó</a:t>
            </a:r>
            <a:r>
              <a:rPr lang="en-US" b="1" dirty="0"/>
              <a:t>:</a:t>
            </a:r>
          </a:p>
          <a:p>
            <a:pPr algn="just">
              <a:lnSpc>
                <a:spcPct val="120000"/>
              </a:lnSpc>
            </a:pPr>
            <a:r>
              <a:rPr lang="en-US" dirty="0" err="1"/>
              <a:t>Trigger_name</a:t>
            </a:r>
            <a:r>
              <a:rPr lang="en-US" dirty="0"/>
              <a:t>: </a:t>
            </a:r>
            <a:r>
              <a:rPr lang="en-US" dirty="0" err="1"/>
              <a:t>Tên</a:t>
            </a:r>
            <a:r>
              <a:rPr lang="en-US" dirty="0"/>
              <a:t> trigger </a:t>
            </a:r>
            <a:r>
              <a:rPr lang="en-US" dirty="0" err="1"/>
              <a:t>được</a:t>
            </a:r>
            <a:r>
              <a:rPr lang="en-US" dirty="0"/>
              <a:t> </a:t>
            </a:r>
            <a:r>
              <a:rPr lang="en-US" dirty="0" err="1"/>
              <a:t>đặt</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đặt</a:t>
            </a:r>
            <a:r>
              <a:rPr lang="en-US" dirty="0"/>
              <a:t> </a:t>
            </a:r>
            <a:r>
              <a:rPr lang="en-US" dirty="0" err="1"/>
              <a:t>tên</a:t>
            </a:r>
            <a:r>
              <a:rPr lang="en-US" dirty="0"/>
              <a:t> </a:t>
            </a:r>
            <a:r>
              <a:rPr lang="en-US" dirty="0" err="1"/>
              <a:t>của</a:t>
            </a:r>
            <a:r>
              <a:rPr lang="en-US" dirty="0"/>
              <a:t> T-SQL</a:t>
            </a:r>
          </a:p>
          <a:p>
            <a:pPr algn="just">
              <a:lnSpc>
                <a:spcPct val="120000"/>
              </a:lnSpc>
            </a:pPr>
            <a:r>
              <a:rPr lang="en-US" dirty="0" err="1"/>
              <a:t>Table_Name</a:t>
            </a:r>
            <a:r>
              <a:rPr lang="en-US" dirty="0"/>
              <a:t>: </a:t>
            </a:r>
            <a:r>
              <a:rPr lang="en-US" dirty="0" err="1"/>
              <a:t>Tên</a:t>
            </a:r>
            <a:r>
              <a:rPr lang="en-US" dirty="0"/>
              <a:t> </a:t>
            </a:r>
            <a:r>
              <a:rPr lang="en-US" dirty="0" err="1"/>
              <a:t>bảng</a:t>
            </a:r>
            <a:r>
              <a:rPr lang="vi-VN" dirty="0"/>
              <a:t>/View được áp dụng trigger, chỉ có instead of được áp dụng cho cả view và table</a:t>
            </a:r>
            <a:r>
              <a:rPr lang="en-US" dirty="0"/>
              <a:t>.</a:t>
            </a:r>
          </a:p>
          <a:p>
            <a:pPr algn="just">
              <a:lnSpc>
                <a:spcPct val="120000"/>
              </a:lnSpc>
            </a:pPr>
            <a:r>
              <a:rPr lang="en-US" dirty="0"/>
              <a:t>AFTER | INSTEAD OF: </a:t>
            </a:r>
            <a:r>
              <a:rPr lang="en-US" dirty="0" err="1"/>
              <a:t>Chỉ</a:t>
            </a:r>
            <a:r>
              <a:rPr lang="en-US" dirty="0"/>
              <a:t> </a:t>
            </a:r>
            <a:r>
              <a:rPr lang="en-US" dirty="0" err="1"/>
              <a:t>định</a:t>
            </a:r>
            <a:r>
              <a:rPr lang="en-US" dirty="0"/>
              <a:t> </a:t>
            </a:r>
            <a:r>
              <a:rPr lang="en-US" dirty="0" err="1"/>
              <a:t>thời</a:t>
            </a:r>
            <a:r>
              <a:rPr lang="en-US" dirty="0"/>
              <a:t> </a:t>
            </a:r>
            <a:r>
              <a:rPr lang="en-US" dirty="0" err="1"/>
              <a:t>điểm</a:t>
            </a:r>
            <a:r>
              <a:rPr lang="en-US" dirty="0"/>
              <a:t> trigger </a:t>
            </a:r>
            <a:r>
              <a:rPr lang="en-US" dirty="0" err="1"/>
              <a:t>được</a:t>
            </a:r>
            <a:r>
              <a:rPr lang="en-US" dirty="0"/>
              <a:t> </a:t>
            </a:r>
            <a:r>
              <a:rPr lang="en-US" dirty="0" err="1"/>
              <a:t>kích</a:t>
            </a:r>
            <a:r>
              <a:rPr lang="en-US" dirty="0"/>
              <a:t> </a:t>
            </a:r>
            <a:r>
              <a:rPr lang="en-US" dirty="0" err="1"/>
              <a:t>hoạt</a:t>
            </a:r>
            <a:endParaRPr lang="en-US" dirty="0"/>
          </a:p>
          <a:p>
            <a:pPr algn="just">
              <a:lnSpc>
                <a:spcPct val="120000"/>
              </a:lnSpc>
            </a:pPr>
            <a:r>
              <a:rPr lang="en-US" dirty="0" err="1" smtClean="0"/>
              <a:t>Tsql_statements</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smtClean="0"/>
              <a:t>tSQL</a:t>
            </a:r>
            <a:r>
              <a:rPr lang="en-US" dirty="0" smtClean="0"/>
              <a:t> </a:t>
            </a:r>
            <a:r>
              <a:rPr lang="en-US" dirty="0" err="1"/>
              <a:t>được</a:t>
            </a:r>
            <a:r>
              <a:rPr lang="en-US" dirty="0"/>
              <a:t> </a:t>
            </a:r>
            <a:r>
              <a:rPr lang="en-US" dirty="0" err="1"/>
              <a:t>thực</a:t>
            </a:r>
            <a:r>
              <a:rPr lang="en-US" dirty="0"/>
              <a:t> </a:t>
            </a:r>
            <a:r>
              <a:rPr lang="en-US" dirty="0" err="1"/>
              <a:t>thi</a:t>
            </a:r>
            <a:r>
              <a:rPr lang="en-US" dirty="0"/>
              <a:t> </a:t>
            </a:r>
            <a:r>
              <a:rPr lang="en-US" dirty="0" err="1"/>
              <a:t>khi</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trên</a:t>
            </a:r>
            <a:r>
              <a:rPr lang="en-US" dirty="0"/>
              <a:t> </a:t>
            </a:r>
            <a:r>
              <a:rPr lang="en-US" dirty="0" err="1"/>
              <a:t>bảng</a:t>
            </a:r>
            <a:r>
              <a:rPr lang="en-US" dirty="0"/>
              <a:t> </a:t>
            </a:r>
            <a:r>
              <a:rPr lang="en-US" dirty="0" err="1"/>
              <a:t>được</a:t>
            </a:r>
            <a:r>
              <a:rPr lang="en-US" dirty="0"/>
              <a:t> </a:t>
            </a:r>
            <a:r>
              <a:rPr lang="en-US" dirty="0" err="1"/>
              <a:t>thực</a:t>
            </a:r>
            <a:r>
              <a:rPr lang="en-US" dirty="0"/>
              <a:t> </a:t>
            </a:r>
            <a:r>
              <a:rPr lang="en-US" dirty="0" err="1"/>
              <a:t>thi</a:t>
            </a:r>
            <a:r>
              <a:rPr lang="en-US" dirty="0"/>
              <a:t>.</a:t>
            </a:r>
          </a:p>
          <a:p>
            <a:pPr algn="just">
              <a:lnSpc>
                <a:spcPct val="120000"/>
              </a:lnSpc>
            </a:pPr>
            <a:r>
              <a:rPr lang="en-US" dirty="0"/>
              <a:t>{[INSERT],[UPDATE],[DELETE]}: </a:t>
            </a:r>
            <a:r>
              <a:rPr lang="en-US" dirty="0" err="1"/>
              <a:t>Hành</a:t>
            </a:r>
            <a:r>
              <a:rPr lang="en-US" dirty="0"/>
              <a:t> </a:t>
            </a:r>
            <a:r>
              <a:rPr lang="en-US" dirty="0" err="1"/>
              <a:t>động</a:t>
            </a:r>
            <a:r>
              <a:rPr lang="en-US" dirty="0"/>
              <a:t> </a:t>
            </a:r>
            <a:r>
              <a:rPr lang="en-US" dirty="0" err="1"/>
              <a:t>trên</a:t>
            </a:r>
            <a:r>
              <a:rPr lang="en-US" dirty="0"/>
              <a:t> </a:t>
            </a:r>
            <a:r>
              <a:rPr lang="en-US" dirty="0" err="1"/>
              <a:t>bảng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thì</a:t>
            </a:r>
            <a:r>
              <a:rPr lang="en-US" dirty="0"/>
              <a:t> Trigger </a:t>
            </a:r>
            <a:r>
              <a:rPr lang="en-US" dirty="0" err="1"/>
              <a:t>được</a:t>
            </a:r>
            <a:r>
              <a:rPr lang="en-US" dirty="0"/>
              <a:t> </a:t>
            </a:r>
            <a:r>
              <a:rPr lang="en-US" dirty="0" err="1"/>
              <a:t>kích</a:t>
            </a:r>
            <a:r>
              <a:rPr lang="en-US" dirty="0"/>
              <a:t> </a:t>
            </a:r>
            <a:r>
              <a:rPr lang="en-US" dirty="0" err="1"/>
              <a:t>hoạt</a:t>
            </a:r>
            <a:r>
              <a:rPr lang="en-US" dirty="0"/>
              <a:t>; </a:t>
            </a:r>
            <a:r>
              <a:rPr lang="en-US" dirty="0" err="1"/>
              <a:t>phải</a:t>
            </a:r>
            <a:r>
              <a:rPr lang="en-US" dirty="0"/>
              <a:t> </a:t>
            </a:r>
            <a:r>
              <a:rPr lang="en-US" dirty="0" err="1"/>
              <a:t>chỉ</a:t>
            </a:r>
            <a:r>
              <a:rPr lang="en-US" dirty="0"/>
              <a:t> </a:t>
            </a:r>
            <a:r>
              <a:rPr lang="en-US" dirty="0" err="1"/>
              <a:t>định</a:t>
            </a:r>
            <a:r>
              <a:rPr lang="en-US" dirty="0"/>
              <a:t> </a:t>
            </a:r>
            <a:r>
              <a:rPr lang="en-US" dirty="0" err="1"/>
              <a:t>ít</a:t>
            </a:r>
            <a:r>
              <a:rPr lang="en-US" dirty="0"/>
              <a:t> </a:t>
            </a:r>
            <a:r>
              <a:rPr lang="en-US" dirty="0" err="1"/>
              <a:t>nhất</a:t>
            </a:r>
            <a:r>
              <a:rPr lang="en-US" dirty="0"/>
              <a:t> 1 </a:t>
            </a:r>
            <a:r>
              <a:rPr lang="en-US" dirty="0" err="1"/>
              <a:t>hành</a:t>
            </a:r>
            <a:r>
              <a:rPr lang="en-US" dirty="0"/>
              <a:t> </a:t>
            </a:r>
            <a:r>
              <a:rPr lang="en-US" dirty="0" err="1"/>
              <a:t>động</a:t>
            </a:r>
            <a:r>
              <a:rPr lang="en-US" dirty="0"/>
              <a:t>.</a:t>
            </a:r>
          </a:p>
          <a:p>
            <a:pPr algn="just">
              <a:lnSpc>
                <a:spcPct val="120000"/>
              </a:lnSpc>
            </a:pPr>
            <a:r>
              <a:rPr lang="en-US" altLang="en-US" sz="2900" b="1" dirty="0" err="1">
                <a:solidFill>
                  <a:srgbClr val="FF0000"/>
                </a:solidFill>
                <a:latin typeface="Times New Roman" panose="02020603050405020304" pitchFamily="18" charset="0"/>
                <a:cs typeface="Times New Roman" panose="02020603050405020304" pitchFamily="18" charset="0"/>
              </a:rPr>
              <a:t>Thứ</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tự</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kiểm</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tra</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các</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ràng</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buộc</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toàn</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vẹn</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dữ</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liệu</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trong</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bảng</a:t>
            </a:r>
            <a:r>
              <a:rPr lang="en-US" altLang="en-US" sz="2900" b="1" dirty="0">
                <a:solidFill>
                  <a:srgbClr val="FF0000"/>
                </a:solidFill>
                <a:latin typeface="Times New Roman" panose="02020603050405020304" pitchFamily="18" charset="0"/>
                <a:cs typeface="Times New Roman" panose="02020603050405020304" pitchFamily="18" charset="0"/>
              </a:rPr>
              <a:t> : Trigger Instead of-&gt;Constraint-&gt; Trigger </a:t>
            </a:r>
            <a:r>
              <a:rPr lang="en-US" altLang="en-US" sz="2900" b="1" dirty="0" smtClean="0">
                <a:solidFill>
                  <a:srgbClr val="FF0000"/>
                </a:solidFill>
                <a:latin typeface="Times New Roman" panose="02020603050405020304" pitchFamily="18" charset="0"/>
                <a:cs typeface="Times New Roman" panose="02020603050405020304" pitchFamily="18" charset="0"/>
              </a:rPr>
              <a:t>For (</a:t>
            </a:r>
            <a:r>
              <a:rPr lang="en-US" dirty="0"/>
              <a:t>AFTER</a:t>
            </a:r>
            <a:r>
              <a:rPr lang="en-US" altLang="en-US" sz="2900" b="1" dirty="0" smtClean="0">
                <a:solidFill>
                  <a:srgbClr val="FF0000"/>
                </a:solidFill>
                <a:latin typeface="Times New Roman" panose="02020603050405020304" pitchFamily="18" charset="0"/>
                <a:cs typeface="Times New Roman" panose="02020603050405020304" pitchFamily="18" charset="0"/>
              </a:rPr>
              <a:t>)</a:t>
            </a:r>
            <a:endParaRPr lang="en-US" altLang="en-US" sz="2900" b="1" dirty="0">
              <a:solidFill>
                <a:srgbClr val="FF0000"/>
              </a:solidFill>
              <a:latin typeface="Times New Roman" panose="02020603050405020304" pitchFamily="18" charset="0"/>
              <a:cs typeface="Times New Roman" panose="02020603050405020304" pitchFamily="18" charset="0"/>
            </a:endParaRPr>
          </a:p>
          <a:p>
            <a:pPr algn="just">
              <a:lnSpc>
                <a:spcPct val="120000"/>
              </a:lnSpc>
            </a:pPr>
            <a:endParaRPr lang="en-US" dirty="0"/>
          </a:p>
          <a:p>
            <a:pPr algn="just">
              <a:lnSpc>
                <a:spcPct val="120000"/>
              </a:lnSpc>
            </a:pPr>
            <a:endParaRPr lang="en-US" dirty="0"/>
          </a:p>
          <a:p>
            <a:pPr algn="just">
              <a:lnSpc>
                <a:spcPct val="120000"/>
              </a:lnSpc>
            </a:pPr>
            <a:endParaRPr lang="en-US" dirty="0"/>
          </a:p>
          <a:p>
            <a:pPr algn="just">
              <a:lnSpc>
                <a:spcPct val="120000"/>
              </a:lnSpc>
            </a:pPr>
            <a:endParaRPr lang="en-US" dirty="0"/>
          </a:p>
        </p:txBody>
      </p:sp>
    </p:spTree>
    <p:extLst>
      <p:ext uri="{BB962C8B-B14F-4D97-AF65-F5344CB8AC3E}">
        <p14:creationId xmlns:p14="http://schemas.microsoft.com/office/powerpoint/2010/main" val="2535731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457200" y="838200"/>
            <a:ext cx="8662792" cy="5334000"/>
          </a:xfrm>
        </p:spPr>
        <p:txBody>
          <a:bodyPr>
            <a:normAutofit/>
          </a:bodyPr>
          <a:lstStyle/>
          <a:p>
            <a:pPr marL="0" indent="0">
              <a:lnSpc>
                <a:spcPct val="170000"/>
              </a:lnSpc>
              <a:spcBef>
                <a:spcPts val="0"/>
              </a:spcBef>
              <a:spcAft>
                <a:spcPts val="0"/>
              </a:spcAft>
              <a:buNone/>
            </a:pPr>
            <a:r>
              <a:rPr lang="en-US" dirty="0"/>
              <a:t>VD1. </a:t>
            </a:r>
            <a:r>
              <a:rPr lang="en-US" dirty="0" err="1"/>
              <a:t>Viết</a:t>
            </a:r>
            <a:r>
              <a:rPr lang="en-US" dirty="0"/>
              <a:t> trigger </a:t>
            </a:r>
            <a:r>
              <a:rPr lang="en-US" dirty="0" err="1"/>
              <a:t>thực</a:t>
            </a:r>
            <a:r>
              <a:rPr lang="en-US" dirty="0"/>
              <a:t> </a:t>
            </a:r>
            <a:r>
              <a:rPr lang="en-US" dirty="0" err="1"/>
              <a:t>hiện</a:t>
            </a:r>
            <a:r>
              <a:rPr lang="en-US" dirty="0"/>
              <a:t> </a:t>
            </a:r>
            <a:r>
              <a:rPr lang="en-US" dirty="0" err="1"/>
              <a:t>trên</a:t>
            </a:r>
            <a:r>
              <a:rPr lang="en-US" dirty="0"/>
              <a:t> </a:t>
            </a:r>
            <a:r>
              <a:rPr lang="en-US" dirty="0" err="1"/>
              <a:t>bảng</a:t>
            </a:r>
            <a:r>
              <a:rPr lang="en-US" dirty="0"/>
              <a:t> </a:t>
            </a:r>
            <a:r>
              <a:rPr lang="en-US" dirty="0" err="1"/>
              <a:t>sinh</a:t>
            </a:r>
            <a:r>
              <a:rPr lang="en-US" dirty="0"/>
              <a:t> </a:t>
            </a:r>
            <a:r>
              <a:rPr lang="en-US" dirty="0" err="1"/>
              <a:t>viên</a:t>
            </a:r>
            <a:r>
              <a:rPr lang="en-US" dirty="0"/>
              <a:t> </a:t>
            </a:r>
            <a:r>
              <a:rPr lang="en-US" dirty="0" err="1"/>
              <a:t>chỉ</a:t>
            </a:r>
            <a:r>
              <a:rPr lang="en-US" dirty="0"/>
              <a:t> </a:t>
            </a:r>
            <a:r>
              <a:rPr lang="en-US" dirty="0" err="1"/>
              <a:t>cho</a:t>
            </a:r>
            <a:r>
              <a:rPr lang="en-US" dirty="0"/>
              <a:t> </a:t>
            </a:r>
            <a:r>
              <a:rPr lang="en-US" dirty="0" err="1"/>
              <a:t>phép</a:t>
            </a:r>
            <a:r>
              <a:rPr lang="en-US" dirty="0"/>
              <a:t> </a:t>
            </a:r>
            <a:r>
              <a:rPr lang="en-US" dirty="0" err="1"/>
              <a:t>thêm</a:t>
            </a:r>
            <a:r>
              <a:rPr lang="en-US" dirty="0"/>
              <a:t> </a:t>
            </a:r>
            <a:r>
              <a:rPr lang="en-US" dirty="0" err="1"/>
              <a:t>hoặc</a:t>
            </a:r>
            <a:r>
              <a:rPr lang="en-US" dirty="0"/>
              <a:t> update </a:t>
            </a:r>
            <a:r>
              <a:rPr lang="en-US" dirty="0" err="1"/>
              <a:t>dữ</a:t>
            </a:r>
            <a:r>
              <a:rPr lang="en-US" dirty="0"/>
              <a:t> </a:t>
            </a:r>
            <a:r>
              <a:rPr lang="en-US" dirty="0" err="1"/>
              <a:t>liệu</a:t>
            </a:r>
            <a:r>
              <a:rPr lang="en-US" dirty="0"/>
              <a:t> </a:t>
            </a:r>
            <a:r>
              <a:rPr lang="en-US" dirty="0" err="1"/>
              <a:t>nếu</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đúng</a:t>
            </a:r>
            <a:r>
              <a:rPr lang="en-US" dirty="0"/>
              <a:t> 7 </a:t>
            </a:r>
            <a:r>
              <a:rPr lang="en-US" dirty="0" err="1"/>
              <a:t>ký</a:t>
            </a:r>
            <a:r>
              <a:rPr lang="en-US" dirty="0"/>
              <a:t> </a:t>
            </a:r>
            <a:r>
              <a:rPr lang="en-US" dirty="0" err="1"/>
              <a:t>tự</a:t>
            </a:r>
            <a:endParaRPr lang="en-US" dirty="0"/>
          </a:p>
          <a:p>
            <a:pPr marL="0" indent="0">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22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53721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303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381000" y="838200"/>
            <a:ext cx="8534400" cy="5334000"/>
          </a:xfrm>
        </p:spPr>
        <p:txBody>
          <a:bodyPr>
            <a:normAutofit/>
          </a:bodyPr>
          <a:lstStyle/>
          <a:p>
            <a:pPr marL="0" indent="0">
              <a:lnSpc>
                <a:spcPct val="170000"/>
              </a:lnSpc>
              <a:spcBef>
                <a:spcPts val="0"/>
              </a:spcBef>
              <a:spcAft>
                <a:spcPts val="0"/>
              </a:spcAft>
              <a:buNone/>
            </a:pPr>
            <a:r>
              <a:rPr lang="en-US" dirty="0" err="1"/>
              <a:t>Khi</a:t>
            </a:r>
            <a:r>
              <a:rPr lang="en-US" dirty="0"/>
              <a:t> </a:t>
            </a:r>
            <a:r>
              <a:rPr lang="en-US" dirty="0" err="1"/>
              <a:t>thực</a:t>
            </a:r>
            <a:r>
              <a:rPr lang="en-US" dirty="0"/>
              <a:t> </a:t>
            </a:r>
            <a:r>
              <a:rPr lang="en-US" dirty="0" err="1"/>
              <a:t>thi</a:t>
            </a:r>
            <a:r>
              <a:rPr lang="en-US" dirty="0"/>
              <a:t> </a:t>
            </a:r>
            <a:r>
              <a:rPr lang="en-US" dirty="0" err="1"/>
              <a:t>câu</a:t>
            </a:r>
            <a:r>
              <a:rPr lang="en-US" dirty="0"/>
              <a:t> </a:t>
            </a:r>
            <a:r>
              <a:rPr lang="en-US" dirty="0" err="1"/>
              <a:t>lệnh</a:t>
            </a:r>
            <a:endParaRPr lang="en-US" dirty="0"/>
          </a:p>
          <a:p>
            <a:pPr marL="0" indent="0">
              <a:lnSpc>
                <a:spcPct val="170000"/>
              </a:lnSpc>
              <a:spcBef>
                <a:spcPts val="0"/>
              </a:spcBef>
              <a:spcAft>
                <a:spcPts val="0"/>
              </a:spcAft>
              <a:buNone/>
            </a:pPr>
            <a:endParaRPr lang="en-US" dirty="0"/>
          </a:p>
          <a:p>
            <a:pPr marL="0" indent="0">
              <a:lnSpc>
                <a:spcPct val="170000"/>
              </a:lnSpc>
              <a:spcBef>
                <a:spcPts val="0"/>
              </a:spcBef>
              <a:spcAft>
                <a:spcPts val="0"/>
              </a:spcAft>
              <a:buNone/>
            </a:pPr>
            <a:endParaRPr lang="en-US" dirty="0"/>
          </a:p>
          <a:p>
            <a:pPr marL="0" indent="0">
              <a:lnSpc>
                <a:spcPct val="170000"/>
              </a:lnSpc>
              <a:spcBef>
                <a:spcPts val="0"/>
              </a:spcBef>
              <a:spcAft>
                <a:spcPts val="0"/>
              </a:spcAft>
              <a:buNone/>
            </a:pPr>
            <a:r>
              <a:rPr lang="en-US" dirty="0" err="1"/>
              <a:t>Nhận</a:t>
            </a:r>
            <a:r>
              <a:rPr lang="en-US" dirty="0"/>
              <a:t> </a:t>
            </a:r>
            <a:r>
              <a:rPr lang="en-US" dirty="0" err="1"/>
              <a:t>được</a:t>
            </a:r>
            <a:r>
              <a:rPr lang="en-US" dirty="0"/>
              <a:t> </a:t>
            </a:r>
            <a:r>
              <a:rPr lang="en-US" dirty="0" err="1"/>
              <a:t>thông</a:t>
            </a:r>
            <a:r>
              <a:rPr lang="en-US" dirty="0"/>
              <a:t> </a:t>
            </a:r>
            <a:r>
              <a:rPr lang="en-US" dirty="0" err="1"/>
              <a:t>báo</a:t>
            </a:r>
            <a:r>
              <a:rPr lang="en-US" dirty="0"/>
              <a:t> </a:t>
            </a:r>
            <a:r>
              <a:rPr lang="en-US" dirty="0" err="1"/>
              <a:t>lỗi</a:t>
            </a:r>
            <a:endParaRPr lang="en-US" dirty="0"/>
          </a:p>
          <a:p>
            <a:pPr marL="0" indent="0">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23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8255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82296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690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533400" y="838200"/>
            <a:ext cx="7772400" cy="5334000"/>
          </a:xfrm>
        </p:spPr>
        <p:txBody>
          <a:bodyPr>
            <a:normAutofit/>
          </a:bodyPr>
          <a:lstStyle/>
          <a:p>
            <a:pPr marL="0" indent="0" algn="just">
              <a:lnSpc>
                <a:spcPct val="170000"/>
              </a:lnSpc>
              <a:spcBef>
                <a:spcPts val="0"/>
              </a:spcBef>
              <a:spcAft>
                <a:spcPts val="0"/>
              </a:spcAft>
              <a:buNone/>
            </a:pPr>
            <a:r>
              <a:rPr lang="en-US" dirty="0"/>
              <a:t>VD2. </a:t>
            </a:r>
            <a:r>
              <a:rPr lang="en-US" dirty="0" err="1"/>
              <a:t>Viết</a:t>
            </a:r>
            <a:r>
              <a:rPr lang="en-US" dirty="0"/>
              <a:t> trigger </a:t>
            </a:r>
            <a:r>
              <a:rPr lang="en-US" dirty="0" err="1"/>
              <a:t>thực</a:t>
            </a:r>
            <a:r>
              <a:rPr lang="en-US" dirty="0"/>
              <a:t> </a:t>
            </a:r>
            <a:r>
              <a:rPr lang="en-US" dirty="0" err="1"/>
              <a:t>hiện</a:t>
            </a:r>
            <a:r>
              <a:rPr lang="en-US" dirty="0"/>
              <a:t> </a:t>
            </a:r>
            <a:r>
              <a:rPr lang="en-US" dirty="0" err="1"/>
              <a:t>thêm</a:t>
            </a:r>
            <a:r>
              <a:rPr lang="en-US" dirty="0"/>
              <a:t>/</a:t>
            </a:r>
            <a:r>
              <a:rPr lang="en-US" dirty="0" err="1"/>
              <a:t>cập</a:t>
            </a:r>
            <a:r>
              <a:rPr lang="en-US" dirty="0"/>
              <a:t> </a:t>
            </a:r>
            <a:r>
              <a:rPr lang="en-US" dirty="0" err="1"/>
              <a:t>nhật</a:t>
            </a:r>
            <a:r>
              <a:rPr lang="en-US" dirty="0"/>
              <a:t> </a:t>
            </a:r>
            <a:r>
              <a:rPr lang="en-US" dirty="0" err="1"/>
              <a:t>thông</a:t>
            </a:r>
            <a:r>
              <a:rPr lang="en-US" dirty="0"/>
              <a:t> tin </a:t>
            </a:r>
            <a:r>
              <a:rPr lang="en-US" dirty="0" err="1"/>
              <a:t>của</a:t>
            </a:r>
            <a:r>
              <a:rPr lang="en-US" dirty="0"/>
              <a:t> </a:t>
            </a:r>
            <a:r>
              <a:rPr lang="en-US" dirty="0" err="1"/>
              <a:t>bảng</a:t>
            </a:r>
            <a:r>
              <a:rPr lang="en-US" dirty="0"/>
              <a:t> </a:t>
            </a:r>
            <a:r>
              <a:rPr lang="en-US" dirty="0" err="1"/>
              <a:t>lớp</a:t>
            </a:r>
            <a:r>
              <a:rPr lang="en-US" dirty="0"/>
              <a:t>: </a:t>
            </a:r>
            <a:r>
              <a:rPr lang="en-US" dirty="0" err="1"/>
              <a:t>sao</a:t>
            </a:r>
            <a:r>
              <a:rPr lang="en-US" dirty="0"/>
              <a:t> </a:t>
            </a:r>
            <a:r>
              <a:rPr lang="en-US" dirty="0" err="1"/>
              <a:t>cho</a:t>
            </a:r>
            <a:r>
              <a:rPr lang="en-US" dirty="0"/>
              <a:t> </a:t>
            </a:r>
            <a:r>
              <a:rPr lang="en-US" dirty="0" err="1"/>
              <a:t>trường</a:t>
            </a:r>
            <a:r>
              <a:rPr lang="en-US" dirty="0"/>
              <a:t> </a:t>
            </a:r>
            <a:r>
              <a:rPr lang="en-US" dirty="0" err="1"/>
              <a:t>Niên</a:t>
            </a:r>
            <a:r>
              <a:rPr lang="en-US" dirty="0"/>
              <a:t> </a:t>
            </a:r>
            <a:r>
              <a:rPr lang="en-US" dirty="0" err="1"/>
              <a:t>Khóa</a:t>
            </a:r>
            <a:r>
              <a:rPr lang="en-US" dirty="0"/>
              <a:t> </a:t>
            </a:r>
            <a:r>
              <a:rPr lang="en-US" dirty="0" err="1"/>
              <a:t>có</a:t>
            </a:r>
            <a:r>
              <a:rPr lang="en-US" dirty="0"/>
              <a:t> </a:t>
            </a:r>
            <a:r>
              <a:rPr lang="en-US" dirty="0" err="1"/>
              <a:t>đúng</a:t>
            </a:r>
            <a:r>
              <a:rPr lang="en-US" dirty="0"/>
              <a:t> </a:t>
            </a:r>
            <a:r>
              <a:rPr lang="en-US" dirty="0" err="1"/>
              <a:t>định</a:t>
            </a:r>
            <a:r>
              <a:rPr lang="en-US" dirty="0"/>
              <a:t> </a:t>
            </a:r>
            <a:r>
              <a:rPr lang="en-US" dirty="0" err="1"/>
              <a:t>dạng</a:t>
            </a:r>
            <a:r>
              <a:rPr lang="en-US" dirty="0"/>
              <a:t>: </a:t>
            </a:r>
            <a:r>
              <a:rPr lang="en-US" dirty="0" err="1"/>
              <a:t>yyyy-yyyy</a:t>
            </a:r>
            <a:r>
              <a:rPr lang="en-US" dirty="0"/>
              <a:t> </a:t>
            </a:r>
          </a:p>
          <a:p>
            <a:pPr marL="0" indent="0" algn="just">
              <a:lnSpc>
                <a:spcPct val="170000"/>
              </a:lnSpc>
              <a:spcBef>
                <a:spcPts val="0"/>
              </a:spcBef>
              <a:spcAft>
                <a:spcPts val="0"/>
              </a:spcAft>
              <a:buNone/>
            </a:pPr>
            <a:r>
              <a:rPr lang="en-US" dirty="0" err="1"/>
              <a:t>Và</a:t>
            </a:r>
            <a:r>
              <a:rPr lang="en-US" dirty="0"/>
              <a:t> </a:t>
            </a:r>
            <a:r>
              <a:rPr lang="en-US" dirty="0" err="1"/>
              <a:t>niên</a:t>
            </a:r>
            <a:r>
              <a:rPr lang="en-US" dirty="0"/>
              <a:t> </a:t>
            </a:r>
            <a:r>
              <a:rPr lang="en-US" dirty="0" err="1"/>
              <a:t>khóa</a:t>
            </a:r>
            <a:r>
              <a:rPr lang="en-US" dirty="0"/>
              <a:t> </a:t>
            </a:r>
            <a:r>
              <a:rPr lang="en-US" dirty="0" err="1"/>
              <a:t>phải</a:t>
            </a:r>
            <a:r>
              <a:rPr lang="en-US" dirty="0"/>
              <a:t> </a:t>
            </a:r>
            <a:r>
              <a:rPr lang="en-US" dirty="0" err="1"/>
              <a:t>thỏa</a:t>
            </a:r>
            <a:r>
              <a:rPr lang="en-US" dirty="0"/>
              <a:t> </a:t>
            </a:r>
            <a:r>
              <a:rPr lang="en-US" dirty="0" err="1"/>
              <a:t>ràng</a:t>
            </a:r>
            <a:r>
              <a:rPr lang="en-US" dirty="0"/>
              <a:t> </a:t>
            </a:r>
            <a:r>
              <a:rPr lang="en-US" dirty="0" err="1"/>
              <a:t>buộc</a:t>
            </a:r>
            <a:r>
              <a:rPr lang="en-US" dirty="0"/>
              <a:t> </a:t>
            </a:r>
            <a:r>
              <a:rPr lang="en-US" dirty="0" err="1"/>
              <a:t>năm</a:t>
            </a:r>
            <a:r>
              <a:rPr lang="en-US" dirty="0"/>
              <a:t> </a:t>
            </a:r>
            <a:r>
              <a:rPr lang="en-US" dirty="0" err="1"/>
              <a:t>ra</a:t>
            </a:r>
            <a:r>
              <a:rPr lang="en-US" dirty="0"/>
              <a:t> </a:t>
            </a:r>
            <a:r>
              <a:rPr lang="en-US" dirty="0" err="1"/>
              <a:t>sẽ</a:t>
            </a:r>
            <a:r>
              <a:rPr lang="en-US" dirty="0"/>
              <a:t> </a:t>
            </a:r>
            <a:r>
              <a:rPr lang="en-US" dirty="0" err="1"/>
              <a:t>lớn</a:t>
            </a:r>
            <a:r>
              <a:rPr lang="en-US" dirty="0"/>
              <a:t> </a:t>
            </a:r>
            <a:r>
              <a:rPr lang="en-US" dirty="0" err="1"/>
              <a:t>hơn</a:t>
            </a:r>
            <a:r>
              <a:rPr lang="en-US" dirty="0"/>
              <a:t> </a:t>
            </a:r>
            <a:r>
              <a:rPr lang="en-US" dirty="0" err="1"/>
              <a:t>năm</a:t>
            </a:r>
            <a:r>
              <a:rPr lang="en-US" dirty="0"/>
              <a:t> </a:t>
            </a:r>
            <a:r>
              <a:rPr lang="en-US" dirty="0" err="1"/>
              <a:t>vào</a:t>
            </a:r>
            <a:r>
              <a:rPr lang="en-US" dirty="0"/>
              <a:t>.</a:t>
            </a:r>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24</a:t>
            </a:fld>
            <a:endParaRPr lang="en-US"/>
          </a:p>
        </p:txBody>
      </p:sp>
    </p:spTree>
    <p:extLst>
      <p:ext uri="{BB962C8B-B14F-4D97-AF65-F5344CB8AC3E}">
        <p14:creationId xmlns:p14="http://schemas.microsoft.com/office/powerpoint/2010/main" val="9224568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0" y="838200"/>
            <a:ext cx="9119992" cy="5334000"/>
          </a:xfrm>
        </p:spPr>
        <p:txBody>
          <a:bodyPr>
            <a:normAutofit/>
          </a:bodyPr>
          <a:lstStyle/>
          <a:p>
            <a:pPr marL="0" indent="0">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25</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87260"/>
            <a:ext cx="8398744"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919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Khi</a:t>
            </a:r>
            <a:r>
              <a:rPr lang="en-US" dirty="0"/>
              <a:t> </a:t>
            </a:r>
            <a:r>
              <a:rPr lang="en-US" dirty="0" err="1"/>
              <a:t>thực</a:t>
            </a:r>
            <a:r>
              <a:rPr lang="en-US" dirty="0"/>
              <a:t> </a:t>
            </a:r>
            <a:r>
              <a:rPr lang="en-US" dirty="0" err="1"/>
              <a:t>thi</a:t>
            </a:r>
            <a:r>
              <a:rPr lang="en-US" dirty="0"/>
              <a:t> </a:t>
            </a:r>
            <a:r>
              <a:rPr lang="en-US" dirty="0" err="1"/>
              <a:t>câu</a:t>
            </a:r>
            <a:r>
              <a:rPr lang="en-US" dirty="0"/>
              <a:t> </a:t>
            </a:r>
            <a:r>
              <a:rPr lang="en-US" dirty="0" err="1"/>
              <a:t>lệnh</a:t>
            </a:r>
            <a:endParaRPr lang="en-US" dirty="0"/>
          </a:p>
          <a:p>
            <a:pPr marL="0" indent="0">
              <a:buNone/>
            </a:pPr>
            <a:r>
              <a:rPr lang="en-US" dirty="0"/>
              <a:t>Insert into lop (….,’2018-2017’,….)</a:t>
            </a:r>
          </a:p>
          <a:p>
            <a:endParaRPr lang="en-US" dirty="0"/>
          </a:p>
          <a:p>
            <a:r>
              <a:rPr lang="en-US" dirty="0" err="1"/>
              <a:t>Nhận</a:t>
            </a:r>
            <a:r>
              <a:rPr lang="en-US" dirty="0"/>
              <a:t> </a:t>
            </a:r>
            <a:r>
              <a:rPr lang="en-US" dirty="0" err="1"/>
              <a:t>được</a:t>
            </a:r>
            <a:r>
              <a:rPr lang="en-US" dirty="0"/>
              <a:t> </a:t>
            </a:r>
            <a:r>
              <a:rPr lang="en-US" dirty="0" err="1"/>
              <a:t>thông</a:t>
            </a:r>
            <a:r>
              <a:rPr lang="en-US" dirty="0"/>
              <a:t> </a:t>
            </a:r>
            <a:r>
              <a:rPr lang="en-US" dirty="0" err="1"/>
              <a:t>báo</a:t>
            </a:r>
            <a:r>
              <a:rPr lang="en-US" dirty="0"/>
              <a:t> </a:t>
            </a:r>
            <a:r>
              <a:rPr lang="en-US" dirty="0" err="1"/>
              <a:t>lỗi</a:t>
            </a:r>
            <a:endParaRPr lang="en-US" dirty="0"/>
          </a:p>
        </p:txBody>
      </p:sp>
      <p:sp>
        <p:nvSpPr>
          <p:cNvPr id="3" name="Title 2"/>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26</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4109580"/>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587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err="1"/>
              <a:t>Sửa</a:t>
            </a:r>
            <a:r>
              <a:rPr lang="en-US" dirty="0"/>
              <a:t> Trigger:</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27</a:t>
            </a:fld>
            <a:endParaRPr lang="en-US"/>
          </a:p>
        </p:txBody>
      </p:sp>
      <p:pic>
        <p:nvPicPr>
          <p:cNvPr id="7" name="Picture 6">
            <a:extLst>
              <a:ext uri="{FF2B5EF4-FFF2-40B4-BE49-F238E27FC236}">
                <a16:creationId xmlns:a16="http://schemas.microsoft.com/office/drawing/2014/main" id="{92F2A330-5614-40F7-95FA-B562E59A91E4}"/>
              </a:ext>
            </a:extLst>
          </p:cNvPr>
          <p:cNvPicPr>
            <a:picLocks noChangeAspect="1"/>
          </p:cNvPicPr>
          <p:nvPr/>
        </p:nvPicPr>
        <p:blipFill>
          <a:blip r:embed="rId2"/>
          <a:stretch>
            <a:fillRect/>
          </a:stretch>
        </p:blipFill>
        <p:spPr>
          <a:xfrm>
            <a:off x="762000" y="1905000"/>
            <a:ext cx="7010400" cy="3078956"/>
          </a:xfrm>
          <a:prstGeom prst="rect">
            <a:avLst/>
          </a:prstGeom>
        </p:spPr>
      </p:pic>
    </p:spTree>
    <p:extLst>
      <p:ext uri="{BB962C8B-B14F-4D97-AF65-F5344CB8AC3E}">
        <p14:creationId xmlns:p14="http://schemas.microsoft.com/office/powerpoint/2010/main" val="320005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err="1"/>
              <a:t>Xóa</a:t>
            </a:r>
            <a:r>
              <a:rPr lang="en-US" dirty="0"/>
              <a:t> trigger:</a:t>
            </a:r>
          </a:p>
          <a:p>
            <a:pPr marL="0" indent="0">
              <a:buNone/>
            </a:pPr>
            <a:r>
              <a:rPr lang="en-US" dirty="0"/>
              <a:t> DROP TRIGGER </a:t>
            </a:r>
            <a:r>
              <a:rPr lang="en-US" dirty="0" err="1"/>
              <a:t>Têntrigger</a:t>
            </a:r>
            <a:endParaRPr lang="en-US" dirty="0"/>
          </a:p>
          <a:p>
            <a:pPr marL="0" indent="0">
              <a:buNone/>
            </a:pPr>
            <a:r>
              <a:rPr lang="en-US" dirty="0"/>
              <a:t>VD: </a:t>
            </a:r>
            <a:r>
              <a:rPr lang="en-US" dirty="0" err="1"/>
              <a:t>Xóa</a:t>
            </a:r>
            <a:r>
              <a:rPr lang="en-US" dirty="0"/>
              <a:t> trigger </a:t>
            </a:r>
            <a:r>
              <a:rPr lang="en-US" dirty="0" err="1"/>
              <a:t>Tg_Update_SinhVien</a:t>
            </a: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28</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293" y="2852737"/>
            <a:ext cx="74914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656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533400" y="838200"/>
            <a:ext cx="8001000" cy="5334000"/>
          </a:xfrm>
        </p:spPr>
        <p:txBody>
          <a:bodyPr>
            <a:normAutofit/>
          </a:bodyPr>
          <a:lstStyle/>
          <a:p>
            <a:pPr marL="0" indent="0" algn="just">
              <a:lnSpc>
                <a:spcPct val="170000"/>
              </a:lnSpc>
              <a:spcBef>
                <a:spcPts val="0"/>
              </a:spcBef>
              <a:spcAft>
                <a:spcPts val="0"/>
              </a:spcAft>
              <a:buNone/>
            </a:pPr>
            <a:r>
              <a:rPr lang="en-US" dirty="0"/>
              <a:t>VD3. </a:t>
            </a:r>
            <a:r>
              <a:rPr lang="en-US" dirty="0" err="1"/>
              <a:t>Viết</a:t>
            </a:r>
            <a:r>
              <a:rPr lang="en-US" dirty="0"/>
              <a:t> </a:t>
            </a:r>
            <a:r>
              <a:rPr lang="en-US" dirty="0" err="1"/>
              <a:t>triger</a:t>
            </a:r>
            <a:r>
              <a:rPr lang="en-US" dirty="0"/>
              <a:t> </a:t>
            </a:r>
            <a:r>
              <a:rPr lang="en-US" dirty="0" err="1"/>
              <a:t>trên</a:t>
            </a:r>
            <a:r>
              <a:rPr lang="en-US" dirty="0"/>
              <a:t> </a:t>
            </a:r>
            <a:r>
              <a:rPr lang="en-US" dirty="0" err="1"/>
              <a:t>bảng</a:t>
            </a:r>
            <a:r>
              <a:rPr lang="en-US" dirty="0"/>
              <a:t> </a:t>
            </a: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rảng</a:t>
            </a:r>
            <a:r>
              <a:rPr lang="en-US" dirty="0"/>
              <a:t> </a:t>
            </a:r>
            <a:r>
              <a:rPr lang="en-US" dirty="0" err="1"/>
              <a:t>buộc</a:t>
            </a:r>
            <a:r>
              <a:rPr lang="en-US" dirty="0"/>
              <a:t> </a:t>
            </a:r>
            <a:r>
              <a:rPr lang="en-US" dirty="0" err="1"/>
              <a:t>chỉ</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trường</a:t>
            </a:r>
            <a:r>
              <a:rPr lang="en-US" dirty="0"/>
              <a:t> </a:t>
            </a:r>
            <a:r>
              <a:rPr lang="en-US" dirty="0" err="1"/>
              <a:t>mã</a:t>
            </a:r>
            <a:r>
              <a:rPr lang="en-US" dirty="0"/>
              <a:t> </a:t>
            </a:r>
            <a:r>
              <a:rPr lang="en-US" dirty="0" err="1"/>
              <a:t>lớp</a:t>
            </a:r>
            <a:r>
              <a:rPr lang="en-US" dirty="0"/>
              <a:t> </a:t>
            </a:r>
            <a:r>
              <a:rPr lang="en-US" dirty="0" err="1"/>
              <a:t>nếu</a:t>
            </a:r>
            <a:r>
              <a:rPr lang="en-US" dirty="0"/>
              <a:t> </a:t>
            </a:r>
            <a:r>
              <a:rPr lang="en-US" dirty="0" err="1"/>
              <a:t>mã</a:t>
            </a:r>
            <a:r>
              <a:rPr lang="en-US" dirty="0"/>
              <a:t> </a:t>
            </a:r>
            <a:r>
              <a:rPr lang="en-US" dirty="0" err="1"/>
              <a:t>lớp</a:t>
            </a:r>
            <a:r>
              <a:rPr lang="en-US" dirty="0"/>
              <a:t> </a:t>
            </a:r>
            <a:r>
              <a:rPr lang="en-US" dirty="0" err="1"/>
              <a:t>đó</a:t>
            </a:r>
            <a:r>
              <a:rPr lang="en-US" dirty="0"/>
              <a:t> </a:t>
            </a:r>
            <a:r>
              <a:rPr lang="en-US" dirty="0" err="1"/>
              <a:t>đã</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bảng</a:t>
            </a:r>
            <a:r>
              <a:rPr lang="en-US" dirty="0"/>
              <a:t> </a:t>
            </a:r>
            <a:r>
              <a:rPr lang="en-US" dirty="0" err="1"/>
              <a:t>lớp</a:t>
            </a:r>
            <a:r>
              <a:rPr lang="en-US" dirty="0"/>
              <a:t>, </a:t>
            </a:r>
            <a:r>
              <a:rPr lang="en-US" dirty="0" err="1"/>
              <a:t>chỉ</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trường</a:t>
            </a:r>
            <a:r>
              <a:rPr lang="en-US" dirty="0"/>
              <a:t> </a:t>
            </a:r>
            <a:r>
              <a:rPr lang="en-US" dirty="0" err="1"/>
              <a:t>họ</a:t>
            </a:r>
            <a:r>
              <a:rPr lang="en-US" dirty="0"/>
              <a:t> </a:t>
            </a:r>
            <a:r>
              <a:rPr lang="en-US" dirty="0" err="1"/>
              <a:t>tên</a:t>
            </a:r>
            <a:r>
              <a:rPr lang="en-US" dirty="0"/>
              <a:t> </a:t>
            </a:r>
            <a:r>
              <a:rPr lang="en-US" dirty="0" err="1"/>
              <a:t>nếu</a:t>
            </a:r>
            <a:r>
              <a:rPr lang="en-US" dirty="0"/>
              <a:t> </a:t>
            </a:r>
            <a:r>
              <a:rPr lang="en-US" dirty="0" err="1"/>
              <a:t>họ</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chứa</a:t>
            </a:r>
            <a:r>
              <a:rPr lang="en-US" dirty="0"/>
              <a:t> </a:t>
            </a:r>
            <a:r>
              <a:rPr lang="en-US" dirty="0" err="1"/>
              <a:t>ít</a:t>
            </a:r>
            <a:r>
              <a:rPr lang="en-US" dirty="0"/>
              <a:t> </a:t>
            </a:r>
            <a:r>
              <a:rPr lang="en-US" dirty="0" err="1"/>
              <a:t>nhất</a:t>
            </a:r>
            <a:r>
              <a:rPr lang="en-US" dirty="0"/>
              <a:t> 2 </a:t>
            </a:r>
            <a:r>
              <a:rPr lang="en-US" dirty="0" err="1"/>
              <a:t>từ</a:t>
            </a:r>
            <a:endParaRPr lang="en-US" dirty="0"/>
          </a:p>
          <a:p>
            <a:pPr marL="457200" indent="-457200" algn="just">
              <a:lnSpc>
                <a:spcPct val="170000"/>
              </a:lnSpc>
              <a:spcBef>
                <a:spcPts val="0"/>
              </a:spcBef>
              <a:spcAft>
                <a:spcPts val="0"/>
              </a:spcAft>
              <a:buAutoNum type="arabicPeriod"/>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29</a:t>
            </a:fld>
            <a:endParaRPr lang="en-US"/>
          </a:p>
        </p:txBody>
      </p:sp>
    </p:spTree>
    <p:extLst>
      <p:ext uri="{BB962C8B-B14F-4D97-AF65-F5344CB8AC3E}">
        <p14:creationId xmlns:p14="http://schemas.microsoft.com/office/powerpoint/2010/main" val="3607994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3</a:t>
            </a:fld>
            <a:endParaRPr lang="en-US"/>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2019299"/>
            <a:ext cx="7543800" cy="644334"/>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dirty="0">
                  <a:solidFill>
                    <a:srgbClr val="606060"/>
                  </a:solidFill>
                  <a:latin typeface="Tahoma" pitchFamily="34" charset="0"/>
                  <a:cs typeface="Tahoma" pitchFamily="34" charset="0"/>
                </a:rPr>
                <a:t>Trigger</a:t>
              </a: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352550"/>
            <a:ext cx="7543800" cy="644334"/>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705098"/>
            <a:ext cx="7543800" cy="741958"/>
            <a:chOff x="762000" y="1905000"/>
            <a:chExt cx="7543800" cy="547530"/>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2733652"/>
            <a:ext cx="7565721" cy="1533547"/>
            <a:chOff x="762000" y="1248804"/>
            <a:chExt cx="7565721" cy="1131684"/>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Tổng</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kết</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dirty="0">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93521" y="1248804"/>
              <a:ext cx="6934200" cy="70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a:p>
              <a:pPr>
                <a:spcBef>
                  <a:spcPct val="0"/>
                </a:spcBef>
              </a:pPr>
              <a:endParaRPr lang="en-US" altLang="en-US" sz="2000" b="1" dirty="0">
                <a:solidFill>
                  <a:srgbClr val="606060"/>
                </a:solidFill>
                <a:latin typeface="Tahoma" pitchFamily="34" charset="0"/>
                <a:cs typeface="Tahoma" pitchFamily="34" charset="0"/>
              </a:endParaRPr>
            </a:p>
          </p:txBody>
        </p:sp>
      </p:grpSp>
      <p:sp>
        <p:nvSpPr>
          <p:cNvPr id="43" name="Line 11">
            <a:extLst>
              <a:ext uri="{FF2B5EF4-FFF2-40B4-BE49-F238E27FC236}">
                <a16:creationId xmlns:a16="http://schemas.microsoft.com/office/drawing/2014/main" id="{49BE36C3-04C4-4953-90D7-436D73C39F1A}"/>
              </a:ext>
            </a:extLst>
          </p:cNvPr>
          <p:cNvSpPr>
            <a:spLocks noChangeShapeType="1"/>
          </p:cNvSpPr>
          <p:nvPr/>
        </p:nvSpPr>
        <p:spPr bwMode="auto">
          <a:xfrm>
            <a:off x="1143000" y="248744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28787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0" y="838200"/>
            <a:ext cx="9119992" cy="5334000"/>
          </a:xfrm>
        </p:spPr>
        <p:txBody>
          <a:bodyPr>
            <a:normAutofit/>
          </a:bodyPr>
          <a:lstStyle/>
          <a:p>
            <a:pPr marL="0" indent="0">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30</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7772400" cy="501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49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609600" y="838200"/>
            <a:ext cx="8510392" cy="5334000"/>
          </a:xfrm>
        </p:spPr>
        <p:txBody>
          <a:bodyPr>
            <a:normAutofit/>
          </a:bodyPr>
          <a:lstStyle/>
          <a:p>
            <a:pPr marL="0" indent="0">
              <a:lnSpc>
                <a:spcPct val="170000"/>
              </a:lnSpc>
              <a:spcBef>
                <a:spcPts val="0"/>
              </a:spcBef>
              <a:spcAft>
                <a:spcPts val="0"/>
              </a:spcAft>
              <a:buNone/>
            </a:pPr>
            <a:r>
              <a:rPr lang="en-US" dirty="0" err="1"/>
              <a:t>Khi</a:t>
            </a:r>
            <a:r>
              <a:rPr lang="en-US" dirty="0"/>
              <a:t> </a:t>
            </a:r>
            <a:r>
              <a:rPr lang="en-US" dirty="0" err="1"/>
              <a:t>thực</a:t>
            </a:r>
            <a:r>
              <a:rPr lang="en-US" dirty="0"/>
              <a:t> </a:t>
            </a:r>
            <a:r>
              <a:rPr lang="en-US" dirty="0" err="1"/>
              <a:t>hiện</a:t>
            </a:r>
            <a:r>
              <a:rPr lang="en-US" dirty="0"/>
              <a:t> </a:t>
            </a:r>
            <a:r>
              <a:rPr lang="en-US" dirty="0" err="1"/>
              <a:t>câu</a:t>
            </a:r>
            <a:r>
              <a:rPr lang="en-US" dirty="0"/>
              <a:t> </a:t>
            </a:r>
            <a:r>
              <a:rPr lang="en-US" dirty="0" err="1"/>
              <a:t>lệnh</a:t>
            </a:r>
            <a:endParaRPr lang="en-US" dirty="0"/>
          </a:p>
          <a:p>
            <a:pPr marL="0" indent="0">
              <a:lnSpc>
                <a:spcPct val="170000"/>
              </a:lnSpc>
              <a:spcBef>
                <a:spcPts val="0"/>
              </a:spcBef>
              <a:spcAft>
                <a:spcPts val="0"/>
              </a:spcAft>
              <a:buNone/>
            </a:pPr>
            <a:endParaRPr lang="en-US" dirty="0"/>
          </a:p>
          <a:p>
            <a:pPr marL="0" indent="0">
              <a:lnSpc>
                <a:spcPct val="170000"/>
              </a:lnSpc>
              <a:spcBef>
                <a:spcPts val="0"/>
              </a:spcBef>
              <a:spcAft>
                <a:spcPts val="0"/>
              </a:spcAft>
              <a:buNone/>
            </a:pPr>
            <a:endParaRPr lang="en-US" dirty="0"/>
          </a:p>
          <a:p>
            <a:pPr marL="0" indent="0">
              <a:lnSpc>
                <a:spcPct val="170000"/>
              </a:lnSpc>
              <a:spcBef>
                <a:spcPts val="0"/>
              </a:spcBef>
              <a:spcAft>
                <a:spcPts val="0"/>
              </a:spcAft>
              <a:buNone/>
            </a:pPr>
            <a:r>
              <a:rPr lang="en-US" dirty="0" err="1"/>
              <a:t>Sẽ</a:t>
            </a:r>
            <a:r>
              <a:rPr lang="en-US" dirty="0"/>
              <a:t> </a:t>
            </a:r>
            <a:r>
              <a:rPr lang="en-US" dirty="0" err="1"/>
              <a:t>nhận</a:t>
            </a:r>
            <a:r>
              <a:rPr lang="en-US" dirty="0"/>
              <a:t> </a:t>
            </a:r>
            <a:r>
              <a:rPr lang="en-US" dirty="0" err="1"/>
              <a:t>thông</a:t>
            </a:r>
            <a:r>
              <a:rPr lang="en-US" dirty="0"/>
              <a:t> </a:t>
            </a:r>
            <a:r>
              <a:rPr lang="en-US" dirty="0" err="1"/>
              <a:t>báo</a:t>
            </a:r>
            <a:r>
              <a:rPr lang="en-US" dirty="0"/>
              <a:t> </a:t>
            </a:r>
            <a:r>
              <a:rPr lang="en-US" dirty="0" err="1"/>
              <a:t>lỗi</a:t>
            </a: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31</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447800"/>
            <a:ext cx="633820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64" y="3581400"/>
            <a:ext cx="8792936" cy="149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562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0" y="838200"/>
            <a:ext cx="9119992" cy="5334000"/>
          </a:xfrm>
        </p:spPr>
        <p:txBody>
          <a:bodyPr>
            <a:normAutofit/>
          </a:bodyPr>
          <a:lstStyle/>
          <a:p>
            <a:pPr marL="0" indent="0">
              <a:lnSpc>
                <a:spcPct val="170000"/>
              </a:lnSpc>
              <a:spcBef>
                <a:spcPts val="0"/>
              </a:spcBef>
              <a:spcAft>
                <a:spcPts val="0"/>
              </a:spcAft>
              <a:buNone/>
            </a:pPr>
            <a:r>
              <a:rPr lang="en-US" dirty="0"/>
              <a:t>VD4. </a:t>
            </a:r>
            <a:r>
              <a:rPr lang="en-US" dirty="0" err="1"/>
              <a:t>Viết</a:t>
            </a:r>
            <a:r>
              <a:rPr lang="en-US" dirty="0"/>
              <a:t> trigger </a:t>
            </a:r>
            <a:r>
              <a:rPr lang="en-US" dirty="0" err="1"/>
              <a:t>trên</a:t>
            </a:r>
            <a:r>
              <a:rPr lang="en-US" dirty="0"/>
              <a:t> </a:t>
            </a:r>
            <a:r>
              <a:rPr lang="en-US" dirty="0" err="1"/>
              <a:t>bảng</a:t>
            </a:r>
            <a:r>
              <a:rPr lang="en-US" dirty="0"/>
              <a:t> </a:t>
            </a:r>
            <a:r>
              <a:rPr lang="en-US" dirty="0" err="1"/>
              <a:t>lớp</a:t>
            </a:r>
            <a:r>
              <a:rPr lang="en-US" dirty="0"/>
              <a:t>, </a:t>
            </a:r>
            <a:r>
              <a:rPr lang="en-US" dirty="0" err="1"/>
              <a:t>chỉ</a:t>
            </a:r>
            <a:r>
              <a:rPr lang="en-US" dirty="0"/>
              <a:t> </a:t>
            </a:r>
            <a:r>
              <a:rPr lang="en-US" dirty="0" err="1"/>
              <a:t>cho</a:t>
            </a:r>
            <a:r>
              <a:rPr lang="en-US" dirty="0"/>
              <a:t> </a:t>
            </a:r>
            <a:r>
              <a:rPr lang="en-US" dirty="0" err="1"/>
              <a:t>phép</a:t>
            </a:r>
            <a:r>
              <a:rPr lang="en-US" dirty="0"/>
              <a:t> </a:t>
            </a:r>
            <a:r>
              <a:rPr lang="en-US" dirty="0" err="1"/>
              <a:t>thực</a:t>
            </a:r>
            <a:r>
              <a:rPr lang="en-US" dirty="0"/>
              <a:t> </a:t>
            </a:r>
            <a:r>
              <a:rPr lang="en-US" dirty="0" err="1"/>
              <a:t>hiện</a:t>
            </a:r>
            <a:r>
              <a:rPr lang="en-US" dirty="0"/>
              <a:t> </a:t>
            </a:r>
            <a:r>
              <a:rPr lang="en-US" dirty="0" err="1"/>
              <a:t>xóa</a:t>
            </a:r>
            <a:r>
              <a:rPr lang="en-US" dirty="0"/>
              <a:t> 1 </a:t>
            </a:r>
            <a:r>
              <a:rPr lang="en-US" dirty="0" err="1"/>
              <a:t>lớp</a:t>
            </a:r>
            <a:r>
              <a:rPr lang="en-US" dirty="0"/>
              <a:t> </a:t>
            </a:r>
            <a:r>
              <a:rPr lang="en-US" dirty="0" err="1"/>
              <a:t>nếu</a:t>
            </a:r>
            <a:r>
              <a:rPr lang="en-US" dirty="0"/>
              <a:t> </a:t>
            </a:r>
            <a:r>
              <a:rPr lang="en-US" dirty="0" err="1"/>
              <a:t>lớp</a:t>
            </a:r>
            <a:r>
              <a:rPr lang="en-US" dirty="0"/>
              <a:t> </a:t>
            </a:r>
            <a:r>
              <a:rPr lang="en-US" dirty="0" err="1"/>
              <a:t>đó</a:t>
            </a:r>
            <a:r>
              <a:rPr lang="en-US" dirty="0"/>
              <a:t> </a:t>
            </a:r>
            <a:r>
              <a:rPr lang="en-US" dirty="0" err="1"/>
              <a:t>không</a:t>
            </a:r>
            <a:r>
              <a:rPr lang="en-US" dirty="0"/>
              <a:t> </a:t>
            </a:r>
            <a:r>
              <a:rPr lang="en-US" dirty="0" err="1"/>
              <a:t>có</a:t>
            </a:r>
            <a:r>
              <a:rPr lang="en-US" dirty="0"/>
              <a:t> </a:t>
            </a:r>
            <a:r>
              <a:rPr lang="en-US" dirty="0" err="1"/>
              <a:t>sinh</a:t>
            </a:r>
            <a:r>
              <a:rPr lang="en-US" dirty="0"/>
              <a:t> </a:t>
            </a:r>
            <a:r>
              <a:rPr lang="en-US" dirty="0" err="1"/>
              <a:t>viên</a:t>
            </a:r>
            <a:r>
              <a:rPr lang="en-US" dirty="0"/>
              <a:t> </a:t>
            </a:r>
            <a:r>
              <a:rPr lang="en-US" dirty="0" err="1"/>
              <a:t>nào</a:t>
            </a:r>
            <a:r>
              <a:rPr lang="en-US" dirty="0"/>
              <a:t>.</a:t>
            </a:r>
          </a:p>
          <a:p>
            <a:pPr marL="0" indent="0">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32</a:t>
            </a:fld>
            <a:endParaRPr lang="en-US"/>
          </a:p>
        </p:txBody>
      </p:sp>
      <p:pic>
        <p:nvPicPr>
          <p:cNvPr id="7" name="Picture 6">
            <a:extLst>
              <a:ext uri="{FF2B5EF4-FFF2-40B4-BE49-F238E27FC236}">
                <a16:creationId xmlns:a16="http://schemas.microsoft.com/office/drawing/2014/main" id="{19D3C320-C3EA-490D-9D86-F88EF700B879}"/>
              </a:ext>
            </a:extLst>
          </p:cNvPr>
          <p:cNvPicPr>
            <a:picLocks noChangeAspect="1"/>
          </p:cNvPicPr>
          <p:nvPr/>
        </p:nvPicPr>
        <p:blipFill>
          <a:blip r:embed="rId2"/>
          <a:stretch>
            <a:fillRect/>
          </a:stretch>
        </p:blipFill>
        <p:spPr>
          <a:xfrm>
            <a:off x="458337" y="2287633"/>
            <a:ext cx="8229600" cy="3714750"/>
          </a:xfrm>
          <a:prstGeom prst="rect">
            <a:avLst/>
          </a:prstGeom>
        </p:spPr>
      </p:pic>
    </p:spTree>
    <p:extLst>
      <p:ext uri="{BB962C8B-B14F-4D97-AF65-F5344CB8AC3E}">
        <p14:creationId xmlns:p14="http://schemas.microsoft.com/office/powerpoint/2010/main" val="3760254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err="1"/>
              <a:t>Chú</a:t>
            </a:r>
            <a:r>
              <a:rPr lang="en-US" b="1" dirty="0"/>
              <a:t> ý: </a:t>
            </a:r>
          </a:p>
          <a:p>
            <a:pPr marL="0" indent="0" algn="just">
              <a:buNone/>
            </a:pPr>
            <a:r>
              <a:rPr lang="en-US" dirty="0"/>
              <a:t>Trigger </a:t>
            </a:r>
            <a:r>
              <a:rPr lang="en-US" dirty="0" err="1"/>
              <a:t>trên</a:t>
            </a:r>
            <a:r>
              <a:rPr lang="en-US" dirty="0"/>
              <a:t> </a:t>
            </a:r>
            <a:r>
              <a:rPr lang="en-US" dirty="0" err="1"/>
              <a:t>chỉ</a:t>
            </a:r>
            <a:r>
              <a:rPr lang="en-US" dirty="0"/>
              <a:t> </a:t>
            </a:r>
            <a:r>
              <a:rPr lang="en-US" dirty="0" err="1"/>
              <a:t>thực</a:t>
            </a:r>
            <a:r>
              <a:rPr lang="en-US" dirty="0"/>
              <a:t> </a:t>
            </a:r>
            <a:r>
              <a:rPr lang="en-US" dirty="0" err="1"/>
              <a:t>thi</a:t>
            </a:r>
            <a:r>
              <a:rPr lang="en-US" dirty="0"/>
              <a:t> </a:t>
            </a:r>
            <a:r>
              <a:rPr lang="en-US" dirty="0" err="1"/>
              <a:t>đúng</a:t>
            </a:r>
            <a:r>
              <a:rPr lang="en-US" dirty="0"/>
              <a:t> </a:t>
            </a:r>
            <a:r>
              <a:rPr lang="en-US" dirty="0" err="1"/>
              <a:t>nếu</a:t>
            </a:r>
            <a:r>
              <a:rPr lang="en-US" dirty="0"/>
              <a:t> </a:t>
            </a:r>
            <a:r>
              <a:rPr lang="en-US" dirty="0" err="1"/>
              <a:t>chúng</a:t>
            </a:r>
            <a:r>
              <a:rPr lang="en-US" dirty="0"/>
              <a:t> ta </a:t>
            </a:r>
            <a:r>
              <a:rPr lang="en-US" dirty="0" err="1"/>
              <a:t>xóa</a:t>
            </a:r>
            <a:r>
              <a:rPr lang="en-US" dirty="0"/>
              <a:t> </a:t>
            </a:r>
            <a:r>
              <a:rPr lang="en-US" dirty="0" err="1"/>
              <a:t>bỏ</a:t>
            </a:r>
            <a:r>
              <a:rPr lang="en-US" dirty="0"/>
              <a:t> FOREIGN KEY with cascading DELETE or UPDATE </a:t>
            </a:r>
            <a:r>
              <a:rPr lang="en-US" dirty="0" err="1"/>
              <a:t>trên</a:t>
            </a:r>
            <a:r>
              <a:rPr lang="en-US" dirty="0"/>
              <a:t> </a:t>
            </a:r>
            <a:r>
              <a:rPr lang="en-US" dirty="0" err="1"/>
              <a:t>bảng</a:t>
            </a:r>
            <a:r>
              <a:rPr lang="en-US" dirty="0"/>
              <a:t> LOP</a:t>
            </a:r>
          </a:p>
          <a:p>
            <a:pPr algn="just"/>
            <a:endParaRPr lang="en-US" dirty="0"/>
          </a:p>
        </p:txBody>
      </p:sp>
      <p:sp>
        <p:nvSpPr>
          <p:cNvPr id="3" name="Title 2"/>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33</a:t>
            </a:fld>
            <a:endParaRPr lang="en-US"/>
          </a:p>
        </p:txBody>
      </p:sp>
    </p:spTree>
    <p:extLst>
      <p:ext uri="{BB962C8B-B14F-4D97-AF65-F5344CB8AC3E}">
        <p14:creationId xmlns:p14="http://schemas.microsoft.com/office/powerpoint/2010/main" val="26951900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304800" y="838200"/>
            <a:ext cx="8305800" cy="5334000"/>
          </a:xfrm>
        </p:spPr>
        <p:txBody>
          <a:bodyPr>
            <a:normAutofit/>
          </a:bodyPr>
          <a:lstStyle/>
          <a:p>
            <a:pPr marL="0" indent="0" algn="just">
              <a:lnSpc>
                <a:spcPct val="170000"/>
              </a:lnSpc>
              <a:spcBef>
                <a:spcPts val="0"/>
              </a:spcBef>
              <a:spcAft>
                <a:spcPts val="0"/>
              </a:spcAft>
              <a:buNone/>
            </a:pPr>
            <a:r>
              <a:rPr lang="en-US" dirty="0"/>
              <a:t>BTVN1. </a:t>
            </a:r>
            <a:r>
              <a:rPr lang="en-US" dirty="0" err="1"/>
              <a:t>Viết</a:t>
            </a:r>
            <a:r>
              <a:rPr lang="en-US" dirty="0"/>
              <a:t> trigger </a:t>
            </a:r>
            <a:r>
              <a:rPr lang="en-US" dirty="0" err="1"/>
              <a:t>trên</a:t>
            </a:r>
            <a:r>
              <a:rPr lang="en-US" dirty="0"/>
              <a:t> </a:t>
            </a:r>
            <a:r>
              <a:rPr lang="en-US" dirty="0" err="1"/>
              <a:t>bảng</a:t>
            </a:r>
            <a:r>
              <a:rPr lang="en-US" dirty="0"/>
              <a:t> </a:t>
            </a:r>
            <a:r>
              <a:rPr lang="en-US" dirty="0" err="1"/>
              <a:t>BangDiem</a:t>
            </a:r>
            <a:r>
              <a:rPr lang="en-US" dirty="0"/>
              <a:t> </a:t>
            </a:r>
            <a:r>
              <a:rPr lang="en-US" dirty="0" err="1"/>
              <a:t>cho</a:t>
            </a:r>
            <a:r>
              <a:rPr lang="en-US" dirty="0"/>
              <a:t> </a:t>
            </a:r>
            <a:r>
              <a:rPr lang="en-US" dirty="0" err="1"/>
              <a:t>bẫy</a:t>
            </a:r>
            <a:r>
              <a:rPr lang="en-US" dirty="0"/>
              <a:t> </a:t>
            </a:r>
            <a:r>
              <a:rPr lang="en-US" dirty="0" err="1"/>
              <a:t>lỗi</a:t>
            </a:r>
            <a:r>
              <a:rPr lang="en-US" dirty="0"/>
              <a:t> insert/update </a:t>
            </a:r>
            <a:r>
              <a:rPr lang="en-US" dirty="0" err="1"/>
              <a:t>nhằm</a:t>
            </a:r>
            <a:r>
              <a:rPr lang="en-US" dirty="0"/>
              <a:t> </a:t>
            </a:r>
            <a:r>
              <a:rPr lang="en-US" dirty="0" err="1"/>
              <a:t>kiểm</a:t>
            </a:r>
            <a:r>
              <a:rPr lang="en-US" dirty="0"/>
              <a:t> </a:t>
            </a:r>
            <a:r>
              <a:rPr lang="en-US" dirty="0" err="1"/>
              <a:t>tra</a:t>
            </a:r>
            <a:r>
              <a:rPr lang="en-US" dirty="0"/>
              <a:t> </a:t>
            </a:r>
            <a:r>
              <a:rPr lang="en-US" dirty="0" err="1"/>
              <a:t>ràng</a:t>
            </a:r>
            <a:r>
              <a:rPr lang="en-US" dirty="0"/>
              <a:t> </a:t>
            </a:r>
            <a:r>
              <a:rPr lang="en-US" dirty="0" err="1"/>
              <a:t>buộc</a:t>
            </a:r>
            <a:r>
              <a:rPr lang="en-US" dirty="0"/>
              <a:t>:</a:t>
            </a:r>
          </a:p>
          <a:p>
            <a:pPr algn="just">
              <a:lnSpc>
                <a:spcPct val="170000"/>
              </a:lnSpc>
              <a:spcBef>
                <a:spcPts val="0"/>
              </a:spcBef>
              <a:spcAft>
                <a:spcPts val="0"/>
              </a:spcAft>
              <a:buFontTx/>
              <a:buChar char="-"/>
            </a:pPr>
            <a:r>
              <a:rPr lang="en-US" dirty="0" err="1"/>
              <a:t>Mã</a:t>
            </a:r>
            <a:r>
              <a:rPr lang="en-US" dirty="0"/>
              <a:t> </a:t>
            </a:r>
            <a:r>
              <a:rPr lang="en-US" dirty="0" err="1"/>
              <a:t>sinh</a:t>
            </a:r>
            <a:r>
              <a:rPr lang="en-US" dirty="0"/>
              <a:t> </a:t>
            </a:r>
            <a:r>
              <a:rPr lang="en-US" dirty="0" err="1"/>
              <a:t>viên</a:t>
            </a:r>
            <a:r>
              <a:rPr lang="en-US" dirty="0"/>
              <a:t> </a:t>
            </a:r>
            <a:r>
              <a:rPr lang="en-US" dirty="0" err="1"/>
              <a:t>đã</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bảng</a:t>
            </a:r>
            <a:r>
              <a:rPr lang="en-US" dirty="0"/>
              <a:t> </a:t>
            </a:r>
            <a:r>
              <a:rPr lang="en-US" dirty="0" err="1"/>
              <a:t>sinh</a:t>
            </a:r>
            <a:r>
              <a:rPr lang="en-US" dirty="0"/>
              <a:t> </a:t>
            </a:r>
            <a:r>
              <a:rPr lang="en-US" dirty="0" err="1"/>
              <a:t>viên</a:t>
            </a:r>
            <a:endParaRPr lang="en-US" dirty="0"/>
          </a:p>
          <a:p>
            <a:pPr algn="just">
              <a:lnSpc>
                <a:spcPct val="170000"/>
              </a:lnSpc>
              <a:spcBef>
                <a:spcPts val="0"/>
              </a:spcBef>
              <a:spcAft>
                <a:spcPts val="0"/>
              </a:spcAft>
              <a:buFontTx/>
              <a:buChar char="-"/>
            </a:pPr>
            <a:r>
              <a:rPr lang="en-US" dirty="0" err="1"/>
              <a:t>Mã</a:t>
            </a:r>
            <a:r>
              <a:rPr lang="en-US" dirty="0"/>
              <a:t> </a:t>
            </a:r>
            <a:r>
              <a:rPr lang="en-US" dirty="0" err="1"/>
              <a:t>môn</a:t>
            </a:r>
            <a:r>
              <a:rPr lang="en-US" dirty="0"/>
              <a:t> </a:t>
            </a:r>
            <a:r>
              <a:rPr lang="en-US" dirty="0" err="1"/>
              <a:t>học</a:t>
            </a:r>
            <a:r>
              <a:rPr lang="en-US" dirty="0"/>
              <a:t> </a:t>
            </a:r>
            <a:r>
              <a:rPr lang="en-US" dirty="0" err="1"/>
              <a:t>đã</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bảng</a:t>
            </a:r>
            <a:r>
              <a:rPr lang="en-US" dirty="0"/>
              <a:t> </a:t>
            </a:r>
            <a:r>
              <a:rPr lang="en-US" dirty="0" err="1"/>
              <a:t>môn</a:t>
            </a:r>
            <a:r>
              <a:rPr lang="en-US" dirty="0"/>
              <a:t> </a:t>
            </a:r>
            <a:r>
              <a:rPr lang="en-US" dirty="0" err="1"/>
              <a:t>học</a:t>
            </a:r>
            <a:endParaRPr lang="en-US" dirty="0"/>
          </a:p>
          <a:p>
            <a:pPr algn="just">
              <a:lnSpc>
                <a:spcPct val="170000"/>
              </a:lnSpc>
              <a:spcBef>
                <a:spcPts val="0"/>
              </a:spcBef>
              <a:spcAft>
                <a:spcPts val="0"/>
              </a:spcAft>
              <a:buFontTx/>
              <a:buChar char="-"/>
            </a:pPr>
            <a:r>
              <a:rPr lang="en-US" dirty="0" err="1"/>
              <a:t>Giá</a:t>
            </a:r>
            <a:r>
              <a:rPr lang="en-US" dirty="0"/>
              <a:t> </a:t>
            </a:r>
            <a:r>
              <a:rPr lang="en-US" dirty="0" err="1"/>
              <a:t>trị</a:t>
            </a:r>
            <a:r>
              <a:rPr lang="en-US" dirty="0"/>
              <a:t> </a:t>
            </a:r>
            <a:r>
              <a:rPr lang="en-US" dirty="0" err="1"/>
              <a:t>của</a:t>
            </a:r>
            <a:r>
              <a:rPr lang="en-US" dirty="0"/>
              <a:t> </a:t>
            </a:r>
            <a:r>
              <a:rPr lang="en-US" dirty="0" err="1"/>
              <a:t>Điểm</a:t>
            </a:r>
            <a:r>
              <a:rPr lang="en-US" dirty="0"/>
              <a:t> L1 </a:t>
            </a:r>
            <a:r>
              <a:rPr lang="en-US" dirty="0" err="1"/>
              <a:t>và</a:t>
            </a:r>
            <a:r>
              <a:rPr lang="en-US" dirty="0"/>
              <a:t> </a:t>
            </a:r>
            <a:r>
              <a:rPr lang="en-US" dirty="0" err="1"/>
              <a:t>Điểm</a:t>
            </a:r>
            <a:r>
              <a:rPr lang="en-US" dirty="0"/>
              <a:t> L2 (</a:t>
            </a:r>
            <a:r>
              <a:rPr lang="en-US" dirty="0" err="1"/>
              <a:t>nếu</a:t>
            </a:r>
            <a:r>
              <a:rPr lang="en-US" dirty="0"/>
              <a:t> </a:t>
            </a:r>
            <a:r>
              <a:rPr lang="en-US" dirty="0" err="1"/>
              <a:t>có</a:t>
            </a:r>
            <a:r>
              <a:rPr lang="en-US" dirty="0"/>
              <a:t>) </a:t>
            </a:r>
            <a:r>
              <a:rPr lang="en-US" dirty="0" err="1"/>
              <a:t>phải</a:t>
            </a:r>
            <a:r>
              <a:rPr lang="en-US" dirty="0"/>
              <a:t> </a:t>
            </a:r>
            <a:r>
              <a:rPr lang="en-US" dirty="0" err="1"/>
              <a:t>nằm</a:t>
            </a:r>
            <a:r>
              <a:rPr lang="en-US" dirty="0"/>
              <a:t> </a:t>
            </a:r>
            <a:r>
              <a:rPr lang="en-US" dirty="0" err="1"/>
              <a:t>trong</a:t>
            </a:r>
            <a:r>
              <a:rPr lang="en-US" dirty="0"/>
              <a:t> </a:t>
            </a:r>
            <a:r>
              <a:rPr lang="en-US" dirty="0" err="1"/>
              <a:t>đoạn</a:t>
            </a:r>
            <a:r>
              <a:rPr lang="en-US" dirty="0"/>
              <a:t> </a:t>
            </a:r>
            <a:r>
              <a:rPr lang="en-US" dirty="0" err="1"/>
              <a:t>từ</a:t>
            </a:r>
            <a:r>
              <a:rPr lang="en-US" dirty="0"/>
              <a:t> [0,10] </a:t>
            </a:r>
            <a:r>
              <a:rPr lang="en-US" dirty="0" err="1"/>
              <a:t>và</a:t>
            </a:r>
            <a:r>
              <a:rPr lang="en-US" dirty="0"/>
              <a:t> </a:t>
            </a:r>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a:t>
            </a:r>
            <a:r>
              <a:rPr lang="en-US" dirty="0" err="1"/>
              <a:t>Điểm</a:t>
            </a:r>
            <a:r>
              <a:rPr lang="en-US" dirty="0"/>
              <a:t> L1 </a:t>
            </a:r>
            <a:r>
              <a:rPr lang="en-US" dirty="0" err="1"/>
              <a:t>hoặc</a:t>
            </a:r>
            <a:r>
              <a:rPr lang="en-US" dirty="0"/>
              <a:t> </a:t>
            </a:r>
            <a:r>
              <a:rPr lang="en-US" dirty="0" err="1"/>
              <a:t>Điểm</a:t>
            </a:r>
            <a:r>
              <a:rPr lang="en-US" dirty="0"/>
              <a:t> L2</a:t>
            </a:r>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34</a:t>
            </a:fld>
            <a:endParaRPr lang="en-US"/>
          </a:p>
        </p:txBody>
      </p:sp>
    </p:spTree>
    <p:extLst>
      <p:ext uri="{BB962C8B-B14F-4D97-AF65-F5344CB8AC3E}">
        <p14:creationId xmlns:p14="http://schemas.microsoft.com/office/powerpoint/2010/main" val="35799410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74634-B6F8-43EC-A912-585821748A17}"/>
              </a:ext>
            </a:extLst>
          </p:cNvPr>
          <p:cNvSpPr>
            <a:spLocks noGrp="1"/>
          </p:cNvSpPr>
          <p:nvPr>
            <p:ph idx="1"/>
          </p:nvPr>
        </p:nvSpPr>
        <p:spPr>
          <a:xfrm>
            <a:off x="609600" y="838200"/>
            <a:ext cx="7924800" cy="5334000"/>
          </a:xfrm>
        </p:spPr>
        <p:txBody>
          <a:bodyPr>
            <a:normAutofit/>
          </a:bodyPr>
          <a:lstStyle/>
          <a:p>
            <a:pPr marL="0" indent="0" algn="just">
              <a:lnSpc>
                <a:spcPct val="170000"/>
              </a:lnSpc>
              <a:spcBef>
                <a:spcPts val="0"/>
              </a:spcBef>
              <a:spcAft>
                <a:spcPts val="0"/>
              </a:spcAft>
              <a:buNone/>
            </a:pPr>
            <a:r>
              <a:rPr lang="en-US" dirty="0"/>
              <a:t>BTVN2. </a:t>
            </a:r>
            <a:r>
              <a:rPr lang="en-US" dirty="0" err="1"/>
              <a:t>Viết</a:t>
            </a:r>
            <a:r>
              <a:rPr lang="en-US" dirty="0"/>
              <a:t> trigger </a:t>
            </a:r>
            <a:r>
              <a:rPr lang="en-US" dirty="0" err="1"/>
              <a:t>trên</a:t>
            </a:r>
            <a:r>
              <a:rPr lang="en-US" dirty="0"/>
              <a:t> </a:t>
            </a:r>
            <a:r>
              <a:rPr lang="en-US" dirty="0" err="1"/>
              <a:t>bảng</a:t>
            </a:r>
            <a:r>
              <a:rPr lang="en-US" dirty="0"/>
              <a:t> </a:t>
            </a:r>
            <a:r>
              <a:rPr lang="en-US" dirty="0" err="1"/>
              <a:t>SinhVien</a:t>
            </a:r>
            <a:r>
              <a:rPr lang="en-US" dirty="0"/>
              <a:t> </a:t>
            </a:r>
            <a:r>
              <a:rPr lang="en-US" dirty="0" err="1"/>
              <a:t>cho</a:t>
            </a:r>
            <a:r>
              <a:rPr lang="en-US" dirty="0"/>
              <a:t> </a:t>
            </a:r>
            <a:r>
              <a:rPr lang="en-US" dirty="0" err="1"/>
              <a:t>bẫy</a:t>
            </a:r>
            <a:r>
              <a:rPr lang="en-US" dirty="0"/>
              <a:t> </a:t>
            </a:r>
            <a:r>
              <a:rPr lang="en-US" dirty="0" err="1"/>
              <a:t>lỗi</a:t>
            </a:r>
            <a:r>
              <a:rPr lang="en-US" dirty="0"/>
              <a:t> insert/update </a:t>
            </a:r>
            <a:r>
              <a:rPr lang="en-US" dirty="0" err="1"/>
              <a:t>nhằm</a:t>
            </a:r>
            <a:r>
              <a:rPr lang="en-US" dirty="0"/>
              <a:t> </a:t>
            </a:r>
            <a:r>
              <a:rPr lang="en-US" dirty="0" err="1"/>
              <a:t>kiểm</a:t>
            </a:r>
            <a:r>
              <a:rPr lang="en-US" dirty="0"/>
              <a:t> </a:t>
            </a:r>
            <a:r>
              <a:rPr lang="en-US" dirty="0" err="1"/>
              <a:t>tra</a:t>
            </a:r>
            <a:r>
              <a:rPr lang="en-US" dirty="0"/>
              <a:t> </a:t>
            </a:r>
            <a:r>
              <a:rPr lang="en-US" dirty="0" err="1"/>
              <a:t>ràng</a:t>
            </a:r>
            <a:r>
              <a:rPr lang="en-US" dirty="0"/>
              <a:t> </a:t>
            </a:r>
            <a:r>
              <a:rPr lang="en-US" dirty="0" err="1"/>
              <a:t>buộc</a:t>
            </a:r>
            <a:r>
              <a:rPr lang="en-US" dirty="0"/>
              <a:t>:</a:t>
            </a:r>
          </a:p>
          <a:p>
            <a:pPr algn="just">
              <a:lnSpc>
                <a:spcPct val="170000"/>
              </a:lnSpc>
              <a:spcBef>
                <a:spcPts val="0"/>
              </a:spcBef>
              <a:spcAft>
                <a:spcPts val="0"/>
              </a:spcAft>
              <a:buFontTx/>
              <a:buChar char="-"/>
            </a:pPr>
            <a:r>
              <a:rPr lang="en-US" dirty="0" err="1"/>
              <a:t>Tuổi</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tính</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cập</a:t>
            </a:r>
            <a:r>
              <a:rPr lang="en-US" dirty="0"/>
              <a:t> </a:t>
            </a:r>
            <a:r>
              <a:rPr lang="en-US" dirty="0" err="1"/>
              <a:t>nhật</a:t>
            </a:r>
            <a:r>
              <a:rPr lang="en-US" dirty="0"/>
              <a:t> </a:t>
            </a:r>
            <a:r>
              <a:rPr lang="en-US" dirty="0" err="1"/>
              <a:t>phải</a:t>
            </a:r>
            <a:r>
              <a:rPr lang="en-US" dirty="0"/>
              <a:t> &gt;=18</a:t>
            </a:r>
          </a:p>
          <a:p>
            <a:pPr marL="0" indent="0" algn="just">
              <a:lnSpc>
                <a:spcPct val="170000"/>
              </a:lnSpc>
              <a:spcBef>
                <a:spcPts val="0"/>
              </a:spcBef>
              <a:spcAft>
                <a:spcPts val="0"/>
              </a:spcAft>
              <a:buNone/>
            </a:pPr>
            <a:endParaRPr lang="en-US" dirty="0"/>
          </a:p>
        </p:txBody>
      </p:sp>
      <p:sp>
        <p:nvSpPr>
          <p:cNvPr id="3" name="Title 2">
            <a:extLst>
              <a:ext uri="{FF2B5EF4-FFF2-40B4-BE49-F238E27FC236}">
                <a16:creationId xmlns:a16="http://schemas.microsoft.com/office/drawing/2014/main" id="{96577670-6078-4B54-A3FE-02580290E542}"/>
              </a:ext>
            </a:extLst>
          </p:cNvPr>
          <p:cNvSpPr>
            <a:spLocks noGrp="1"/>
          </p:cNvSpPr>
          <p:nvPr>
            <p:ph type="title"/>
          </p:nvPr>
        </p:nvSpPr>
        <p:spPr/>
        <p:txBody>
          <a:bodyPr>
            <a:normAutofit fontScale="90000"/>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r>
              <a:rPr lang="en-US" altLang="en-US" dirty="0">
                <a:latin typeface="Tahoma" pitchFamily="34" charset="0"/>
                <a:cs typeface="Tahoma" pitchFamily="34" charset="0"/>
              </a:rPr>
              <a:t> (</a:t>
            </a:r>
            <a:r>
              <a:rPr lang="en-US" altLang="en-US" dirty="0" err="1">
                <a:latin typeface="Times New Roman" pitchFamily="18" charset="0"/>
                <a:cs typeface="Times New Roman" pitchFamily="18" charset="0"/>
              </a:rPr>
              <a:t>Viết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kích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hoạt</a:t>
            </a:r>
            <a:r>
              <a:rPr lang="en-US" altLang="en-US" dirty="0">
                <a:latin typeface="Times New Roman" pitchFamily="18" charset="0"/>
                <a:cs typeface="Times New Roman" pitchFamily="18" charset="0"/>
              </a:rPr>
              <a:t> </a:t>
            </a:r>
            <a:r>
              <a:rPr lang="vi-VN" altLang="en-US" dirty="0">
                <a:latin typeface="Times New Roman" pitchFamily="18" charset="0"/>
                <a:cs typeface="Times New Roman" pitchFamily="18" charset="0"/>
              </a:rPr>
              <a:t>DML T</a:t>
            </a:r>
            <a:r>
              <a:rPr lang="en-US" altLang="en-US" dirty="0" err="1">
                <a:latin typeface="Times New Roman" pitchFamily="18" charset="0"/>
                <a:cs typeface="Times New Roman" pitchFamily="18" charset="0"/>
              </a:rPr>
              <a:t>ri</a:t>
            </a:r>
            <a:r>
              <a:rPr lang="vi-VN" altLang="en-US" dirty="0">
                <a:latin typeface="Times New Roman" pitchFamily="18" charset="0"/>
                <a:cs typeface="Times New Roman" pitchFamily="18" charset="0"/>
              </a:rPr>
              <a:t>g</a:t>
            </a:r>
            <a:r>
              <a:rPr lang="en-US" altLang="en-US" dirty="0">
                <a:latin typeface="Times New Roman" pitchFamily="18" charset="0"/>
                <a:cs typeface="Times New Roman" pitchFamily="18" charset="0"/>
              </a:rPr>
              <a:t>ger</a:t>
            </a:r>
            <a:r>
              <a:rPr lang="vi-VN" altLang="en-US" dirty="0">
                <a:latin typeface="Times New Roman" pitchFamily="18" charset="0"/>
                <a:cs typeface="Times New Roman" pitchFamily="18" charset="0"/>
              </a:rPr>
              <a:t>s</a:t>
            </a:r>
            <a:r>
              <a:rPr lang="en-US" altLang="en-US" dirty="0">
                <a:latin typeface="Tahoma" pitchFamily="34" charset="0"/>
                <a:cs typeface="Tahoma" pitchFamily="34" charset="0"/>
              </a:rPr>
              <a:t>)</a:t>
            </a:r>
            <a:endParaRPr lang="en-US" dirty="0"/>
          </a:p>
        </p:txBody>
      </p:sp>
      <p:sp>
        <p:nvSpPr>
          <p:cNvPr id="4" name="Date Placeholder 3">
            <a:extLst>
              <a:ext uri="{FF2B5EF4-FFF2-40B4-BE49-F238E27FC236}">
                <a16:creationId xmlns:a16="http://schemas.microsoft.com/office/drawing/2014/main" id="{EC0519E0-F259-4D19-8F2C-C8800E2E2134}"/>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99CD1916-301C-499D-8165-53E4925AB6D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EA77ED1-5ABB-4088-B84E-676FFFE8A5B2}"/>
              </a:ext>
            </a:extLst>
          </p:cNvPr>
          <p:cNvSpPr>
            <a:spLocks noGrp="1"/>
          </p:cNvSpPr>
          <p:nvPr>
            <p:ph type="sldNum" sz="quarter" idx="4"/>
          </p:nvPr>
        </p:nvSpPr>
        <p:spPr/>
        <p:txBody>
          <a:bodyPr/>
          <a:lstStyle/>
          <a:p>
            <a:fld id="{F4E32468-D4D3-45A6-A508-7622D5375F4E}" type="slidenum">
              <a:rPr lang="en-US" smtClean="0"/>
              <a:pPr/>
              <a:t>35</a:t>
            </a:fld>
            <a:endParaRPr lang="en-US"/>
          </a:p>
        </p:txBody>
      </p:sp>
    </p:spTree>
    <p:extLst>
      <p:ext uri="{BB962C8B-B14F-4D97-AF65-F5344CB8AC3E}">
        <p14:creationId xmlns:p14="http://schemas.microsoft.com/office/powerpoint/2010/main" val="36115682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228600" y="838200"/>
            <a:ext cx="8229600" cy="6009362"/>
          </a:xfrm>
        </p:spPr>
        <p:txBody>
          <a:bodyPr>
            <a:normAutofit lnSpcReduction="10000"/>
          </a:bodyPr>
          <a:lstStyle/>
          <a:p>
            <a:pPr marL="0" indent="0" algn="just">
              <a:buNone/>
            </a:pPr>
            <a:r>
              <a:rPr lang="en-US" b="1" dirty="0"/>
              <a:t>Nested trigger: Trigger </a:t>
            </a:r>
            <a:r>
              <a:rPr lang="en-US" b="1" dirty="0" err="1"/>
              <a:t>lồng</a:t>
            </a:r>
            <a:r>
              <a:rPr lang="en-US" b="1" dirty="0"/>
              <a:t> </a:t>
            </a:r>
            <a:r>
              <a:rPr lang="en-US" b="1" dirty="0" err="1"/>
              <a:t>nhau</a:t>
            </a:r>
            <a:endParaRPr lang="en-US" b="1" dirty="0"/>
          </a:p>
          <a:p>
            <a:pPr marL="0" indent="0" algn="just">
              <a:buNone/>
            </a:pPr>
            <a:r>
              <a:rPr lang="vi-VN" dirty="0"/>
              <a:t>. </a:t>
            </a:r>
            <a:r>
              <a:rPr lang="en-US" dirty="0"/>
              <a:t>– </a:t>
            </a:r>
            <a:r>
              <a:rPr lang="en-US" dirty="0" err="1"/>
              <a:t>Giả</a:t>
            </a:r>
            <a:r>
              <a:rPr lang="en-US" dirty="0"/>
              <a:t> </a:t>
            </a:r>
            <a:r>
              <a:rPr lang="en-US" dirty="0" err="1"/>
              <a:t>sử</a:t>
            </a:r>
            <a:r>
              <a:rPr lang="en-US" dirty="0"/>
              <a:t> </a:t>
            </a:r>
            <a:r>
              <a:rPr lang="en-US" dirty="0" err="1"/>
              <a:t>trong</a:t>
            </a:r>
            <a:r>
              <a:rPr lang="en-US" dirty="0"/>
              <a:t> CSDL </a:t>
            </a:r>
            <a:r>
              <a:rPr lang="en-US" dirty="0" err="1"/>
              <a:t>có</a:t>
            </a:r>
            <a:r>
              <a:rPr lang="en-US" dirty="0"/>
              <a:t>:</a:t>
            </a:r>
          </a:p>
          <a:p>
            <a:pPr marL="0" indent="0" algn="just">
              <a:buNone/>
            </a:pPr>
            <a:r>
              <a:rPr lang="en-US" dirty="0" err="1"/>
              <a:t>Bảng</a:t>
            </a:r>
            <a:r>
              <a:rPr lang="en-US" dirty="0"/>
              <a:t> A </a:t>
            </a:r>
            <a:r>
              <a:rPr lang="en-US" dirty="0" err="1"/>
              <a:t>có</a:t>
            </a:r>
            <a:r>
              <a:rPr lang="en-US" dirty="0"/>
              <a:t> Trigger1 </a:t>
            </a:r>
            <a:r>
              <a:rPr lang="en-US" dirty="0" err="1"/>
              <a:t>thực</a:t>
            </a:r>
            <a:r>
              <a:rPr lang="en-US" dirty="0"/>
              <a:t> </a:t>
            </a:r>
            <a:r>
              <a:rPr lang="en-US" dirty="0" err="1"/>
              <a:t>thi</a:t>
            </a:r>
            <a:r>
              <a:rPr lang="en-US" dirty="0"/>
              <a:t> </a:t>
            </a:r>
            <a:r>
              <a:rPr lang="en-US" dirty="0" err="1"/>
              <a:t>khi</a:t>
            </a:r>
            <a:r>
              <a:rPr lang="en-US" dirty="0"/>
              <a:t> </a:t>
            </a:r>
            <a:r>
              <a:rPr lang="en-US" dirty="0" err="1"/>
              <a:t>thao</a:t>
            </a:r>
            <a:r>
              <a:rPr lang="en-US" dirty="0"/>
              <a:t> </a:t>
            </a:r>
            <a:r>
              <a:rPr lang="en-US" dirty="0" err="1"/>
              <a:t>tác</a:t>
            </a:r>
            <a:r>
              <a:rPr lang="en-US" dirty="0"/>
              <a:t> delete </a:t>
            </a:r>
            <a:r>
              <a:rPr lang="en-US" dirty="0" err="1"/>
              <a:t>xảy</a:t>
            </a:r>
            <a:r>
              <a:rPr lang="en-US" dirty="0"/>
              <a:t> </a:t>
            </a:r>
            <a:r>
              <a:rPr lang="en-US" dirty="0" err="1"/>
              <a:t>ra.</a:t>
            </a:r>
            <a:endParaRPr lang="en-US" dirty="0"/>
          </a:p>
          <a:p>
            <a:pPr marL="0" indent="0" algn="just">
              <a:buNone/>
            </a:pPr>
            <a:r>
              <a:rPr lang="en-US" dirty="0" err="1"/>
              <a:t>Bảng</a:t>
            </a:r>
            <a:r>
              <a:rPr lang="en-US" dirty="0"/>
              <a:t> B </a:t>
            </a:r>
            <a:r>
              <a:rPr lang="en-US" dirty="0" err="1"/>
              <a:t>có</a:t>
            </a:r>
            <a:r>
              <a:rPr lang="en-US" dirty="0"/>
              <a:t> Trigger2 </a:t>
            </a:r>
            <a:r>
              <a:rPr lang="en-US" dirty="0" err="1"/>
              <a:t>thực</a:t>
            </a:r>
            <a:r>
              <a:rPr lang="en-US" dirty="0"/>
              <a:t> </a:t>
            </a:r>
            <a:r>
              <a:rPr lang="en-US" dirty="0" err="1"/>
              <a:t>thi</a:t>
            </a:r>
            <a:r>
              <a:rPr lang="en-US" dirty="0"/>
              <a:t> </a:t>
            </a:r>
            <a:r>
              <a:rPr lang="en-US" dirty="0" err="1"/>
              <a:t>khi</a:t>
            </a:r>
            <a:r>
              <a:rPr lang="en-US" dirty="0"/>
              <a:t> </a:t>
            </a:r>
            <a:r>
              <a:rPr lang="en-US" dirty="0" err="1"/>
              <a:t>thao</a:t>
            </a:r>
            <a:r>
              <a:rPr lang="en-US" dirty="0"/>
              <a:t> </a:t>
            </a:r>
            <a:r>
              <a:rPr lang="en-US" dirty="0" err="1"/>
              <a:t>tác</a:t>
            </a:r>
            <a:r>
              <a:rPr lang="en-US" dirty="0"/>
              <a:t> delete </a:t>
            </a:r>
            <a:r>
              <a:rPr lang="en-US" dirty="0" err="1"/>
              <a:t>xảy</a:t>
            </a:r>
            <a:r>
              <a:rPr lang="en-US" dirty="0"/>
              <a:t> </a:t>
            </a:r>
            <a:r>
              <a:rPr lang="en-US" dirty="0" err="1"/>
              <a:t>ra.</a:t>
            </a:r>
            <a:endParaRPr lang="en-US" dirty="0"/>
          </a:p>
          <a:p>
            <a:pPr marL="0" indent="0" algn="just">
              <a:buNone/>
            </a:pPr>
            <a:r>
              <a:rPr lang="en-US" dirty="0" err="1"/>
              <a:t>Bảng</a:t>
            </a:r>
            <a:r>
              <a:rPr lang="en-US" dirty="0"/>
              <a:t> C </a:t>
            </a:r>
            <a:r>
              <a:rPr lang="en-US" dirty="0" err="1"/>
              <a:t>có</a:t>
            </a:r>
            <a:r>
              <a:rPr lang="en-US" dirty="0"/>
              <a:t> Trigger3 </a:t>
            </a:r>
            <a:r>
              <a:rPr lang="en-US" dirty="0" err="1"/>
              <a:t>thực</a:t>
            </a:r>
            <a:r>
              <a:rPr lang="en-US" dirty="0"/>
              <a:t> </a:t>
            </a:r>
            <a:r>
              <a:rPr lang="en-US" dirty="0" err="1"/>
              <a:t>thi</a:t>
            </a:r>
            <a:r>
              <a:rPr lang="en-US" dirty="0"/>
              <a:t> </a:t>
            </a:r>
            <a:r>
              <a:rPr lang="en-US" dirty="0" err="1"/>
              <a:t>khi</a:t>
            </a:r>
            <a:r>
              <a:rPr lang="en-US" dirty="0"/>
              <a:t> </a:t>
            </a:r>
            <a:r>
              <a:rPr lang="en-US" dirty="0" err="1"/>
              <a:t>thao</a:t>
            </a:r>
            <a:r>
              <a:rPr lang="en-US" dirty="0"/>
              <a:t> </a:t>
            </a:r>
            <a:r>
              <a:rPr lang="en-US" dirty="0" err="1"/>
              <a:t>tác</a:t>
            </a:r>
            <a:r>
              <a:rPr lang="en-US" dirty="0"/>
              <a:t> delete </a:t>
            </a:r>
            <a:r>
              <a:rPr lang="en-US" dirty="0" err="1"/>
              <a:t>xảy</a:t>
            </a:r>
            <a:r>
              <a:rPr lang="en-US" dirty="0"/>
              <a:t> </a:t>
            </a:r>
            <a:r>
              <a:rPr lang="en-US" dirty="0" err="1"/>
              <a:t>ra.</a:t>
            </a:r>
            <a:endParaRPr lang="en-US" dirty="0"/>
          </a:p>
          <a:p>
            <a:pPr marL="0" indent="0" algn="just">
              <a:buNone/>
            </a:pPr>
            <a:r>
              <a:rPr lang="en-US" dirty="0"/>
              <a:t>Trigger1 </a:t>
            </a:r>
            <a:r>
              <a:rPr lang="en-US" dirty="0" err="1"/>
              <a:t>có</a:t>
            </a:r>
            <a:r>
              <a:rPr lang="en-US" dirty="0"/>
              <a:t> </a:t>
            </a:r>
            <a:r>
              <a:rPr lang="en-US" dirty="0" err="1"/>
              <a:t>câu</a:t>
            </a: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xóa</a:t>
            </a:r>
            <a:r>
              <a:rPr lang="en-US" dirty="0"/>
              <a:t> </a:t>
            </a:r>
            <a:r>
              <a:rPr lang="en-US" dirty="0" err="1"/>
              <a:t>bản</a:t>
            </a:r>
            <a:r>
              <a:rPr lang="en-US" dirty="0"/>
              <a:t> </a:t>
            </a:r>
            <a:r>
              <a:rPr lang="en-US" dirty="0" err="1"/>
              <a:t>ghi</a:t>
            </a:r>
            <a:r>
              <a:rPr lang="en-US" dirty="0"/>
              <a:t> </a:t>
            </a:r>
            <a:r>
              <a:rPr lang="en-US" dirty="0" err="1"/>
              <a:t>của</a:t>
            </a:r>
            <a:r>
              <a:rPr lang="en-US" dirty="0"/>
              <a:t> </a:t>
            </a:r>
            <a:r>
              <a:rPr lang="en-US" dirty="0" err="1"/>
              <a:t>bảng</a:t>
            </a:r>
            <a:r>
              <a:rPr lang="en-US" dirty="0"/>
              <a:t> B.</a:t>
            </a:r>
          </a:p>
          <a:p>
            <a:pPr marL="0" indent="0" algn="just">
              <a:buNone/>
            </a:pPr>
            <a:r>
              <a:rPr lang="en-US" dirty="0"/>
              <a:t>Trigger2 </a:t>
            </a:r>
            <a:r>
              <a:rPr lang="en-US" dirty="0" err="1"/>
              <a:t>có</a:t>
            </a:r>
            <a:r>
              <a:rPr lang="en-US" dirty="0"/>
              <a:t> </a:t>
            </a:r>
            <a:r>
              <a:rPr lang="en-US" dirty="0" err="1"/>
              <a:t>câu</a:t>
            </a: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xóa</a:t>
            </a:r>
            <a:r>
              <a:rPr lang="en-US" dirty="0"/>
              <a:t> </a:t>
            </a:r>
            <a:r>
              <a:rPr lang="en-US" dirty="0" err="1"/>
              <a:t>bản</a:t>
            </a:r>
            <a:r>
              <a:rPr lang="en-US" dirty="0"/>
              <a:t> </a:t>
            </a:r>
            <a:r>
              <a:rPr lang="en-US" dirty="0" err="1"/>
              <a:t>ghi</a:t>
            </a:r>
            <a:r>
              <a:rPr lang="en-US" dirty="0"/>
              <a:t> </a:t>
            </a:r>
            <a:r>
              <a:rPr lang="en-US" dirty="0" err="1"/>
              <a:t>của</a:t>
            </a:r>
            <a:r>
              <a:rPr lang="en-US" dirty="0"/>
              <a:t> </a:t>
            </a:r>
            <a:r>
              <a:rPr lang="en-US" dirty="0" err="1"/>
              <a:t>bảng</a:t>
            </a:r>
            <a:r>
              <a:rPr lang="en-US" dirty="0"/>
              <a:t> C</a:t>
            </a:r>
          </a:p>
          <a:p>
            <a:pPr marL="0" indent="0" algn="just">
              <a:buNone/>
            </a:pPr>
            <a:r>
              <a:rPr lang="en-US" dirty="0"/>
              <a:t>Do </a:t>
            </a:r>
            <a:r>
              <a:rPr lang="en-US" dirty="0" err="1"/>
              <a:t>đó</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lệnh</a:t>
            </a:r>
            <a:r>
              <a:rPr lang="en-US" dirty="0"/>
              <a:t> Delete </a:t>
            </a:r>
            <a:r>
              <a:rPr lang="en-US" dirty="0" err="1"/>
              <a:t>trong</a:t>
            </a:r>
            <a:r>
              <a:rPr lang="en-US" dirty="0"/>
              <a:t> </a:t>
            </a:r>
            <a:r>
              <a:rPr lang="en-US" dirty="0" err="1"/>
              <a:t>bảng</a:t>
            </a:r>
            <a:r>
              <a:rPr lang="en-US" dirty="0"/>
              <a:t> A </a:t>
            </a:r>
            <a:r>
              <a:rPr lang="en-US" dirty="0" err="1"/>
              <a:t>sẽ</a:t>
            </a:r>
            <a:r>
              <a:rPr lang="en-US" dirty="0"/>
              <a:t> </a:t>
            </a:r>
            <a:r>
              <a:rPr lang="en-US" dirty="0" err="1"/>
              <a:t>kích</a:t>
            </a:r>
            <a:r>
              <a:rPr lang="en-US" dirty="0"/>
              <a:t> </a:t>
            </a:r>
            <a:r>
              <a:rPr lang="en-US" dirty="0" err="1"/>
              <a:t>hoạt</a:t>
            </a:r>
            <a:r>
              <a:rPr lang="en-US" dirty="0"/>
              <a:t> Trigger 1 =&gt; </a:t>
            </a:r>
            <a:r>
              <a:rPr lang="en-US" dirty="0" err="1"/>
              <a:t>Kích</a:t>
            </a:r>
            <a:r>
              <a:rPr lang="en-US" dirty="0"/>
              <a:t> </a:t>
            </a:r>
            <a:r>
              <a:rPr lang="en-US" dirty="0" err="1"/>
              <a:t>hoạt</a:t>
            </a:r>
            <a:r>
              <a:rPr lang="en-US" dirty="0"/>
              <a:t> Trigger2 =&gt; </a:t>
            </a:r>
            <a:r>
              <a:rPr lang="en-US" dirty="0" err="1"/>
              <a:t>kích</a:t>
            </a:r>
            <a:r>
              <a:rPr lang="en-US" dirty="0"/>
              <a:t> </a:t>
            </a:r>
            <a:r>
              <a:rPr lang="en-US" dirty="0" err="1"/>
              <a:t>hoạt</a:t>
            </a:r>
            <a:r>
              <a:rPr lang="en-US" dirty="0"/>
              <a:t> Trigger3: </a:t>
            </a:r>
            <a:r>
              <a:rPr lang="vi-VN" dirty="0"/>
              <a:t>Gọi là lồng các trigger, </a:t>
            </a:r>
            <a:r>
              <a:rPr lang="en-US" dirty="0" err="1"/>
              <a:t>có</a:t>
            </a:r>
            <a:r>
              <a:rPr lang="en-US" dirty="0"/>
              <a:t> </a:t>
            </a:r>
            <a:r>
              <a:rPr lang="vi-VN" dirty="0"/>
              <a:t>thể lồng tối đa là 32 cấp</a:t>
            </a:r>
            <a:endParaRPr lang="en-US" dirty="0"/>
          </a:p>
          <a:p>
            <a:pPr marL="0" indent="0" algn="just">
              <a:buNone/>
            </a:pPr>
            <a:endParaRPr lang="en-US" dirty="0"/>
          </a:p>
          <a:p>
            <a:pPr marL="0" indent="0" algn="just">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r>
              <a:rPr lang="en-US" dirty="0" err="1"/>
              <a:t>Sử</a:t>
            </a:r>
            <a:r>
              <a:rPr lang="en-US" dirty="0"/>
              <a:t> </a:t>
            </a:r>
            <a:r>
              <a:rPr lang="en-US" dirty="0" err="1"/>
              <a:t>dụng</a:t>
            </a:r>
            <a:r>
              <a:rPr lang="en-US" dirty="0"/>
              <a:t> </a:t>
            </a:r>
            <a:r>
              <a:rPr lang="en-US" dirty="0" err="1"/>
              <a:t>các</a:t>
            </a:r>
            <a:r>
              <a:rPr lang="en-US" dirty="0"/>
              <a:t> Trigger </a:t>
            </a:r>
            <a:r>
              <a:rPr lang="en-US" dirty="0" err="1"/>
              <a:t>lồng</a:t>
            </a:r>
            <a:r>
              <a:rPr lang="en-US" dirty="0"/>
              <a:t> </a:t>
            </a:r>
            <a:r>
              <a:rPr lang="en-US" dirty="0" err="1"/>
              <a:t>nhau</a:t>
            </a:r>
            <a:r>
              <a:rPr lang="en-US" dirty="0"/>
              <a:t> (Nested Triggers)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36</a:t>
            </a:fld>
            <a:endParaRPr lang="en-US"/>
          </a:p>
        </p:txBody>
      </p:sp>
    </p:spTree>
    <p:extLst>
      <p:ext uri="{BB962C8B-B14F-4D97-AF65-F5344CB8AC3E}">
        <p14:creationId xmlns:p14="http://schemas.microsoft.com/office/powerpoint/2010/main" val="815348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vi-VN" dirty="0"/>
              <a:t>Khái niệm trigger lồng nhau hoàn toàn giống khái niệm thủ tục lồng nhau.</a:t>
            </a:r>
            <a:endParaRPr lang="en-US" dirty="0"/>
          </a:p>
          <a:p>
            <a:pPr algn="just"/>
            <a:r>
              <a:rPr lang="vi-VN" dirty="0"/>
              <a:t> Bản thân bên trong trigger, chúng ta được phép gọi thực hiện các lệnh INSERT, UPDATE, DELETE để cập nhật dữ liệu của các bảng khác, chính các lệnh này sẽ làm kích hoạt các trigger liên quan khác (nếu có) và cứ thế các trigger có thể gọi thực hiện lồng nhau. </a:t>
            </a:r>
          </a:p>
          <a:p>
            <a:pPr algn="just"/>
            <a:r>
              <a:rPr lang="vi-VN" dirty="0"/>
              <a:t>Cấp độ lồng tối đa của các trigger không vượt quá 32 cấp. </a:t>
            </a:r>
            <a:endParaRPr lang="en-US" dirty="0"/>
          </a:p>
          <a:p>
            <a:pPr algn="just"/>
            <a:r>
              <a:rPr lang="en-US" dirty="0"/>
              <a:t>S</a:t>
            </a:r>
            <a:r>
              <a:rPr lang="vi-VN" dirty="0"/>
              <a:t>ử dụng biến hệ thống @@NESTLEVEL để biết được cấp độ lồng hiện hành của trigger. </a:t>
            </a:r>
            <a:endParaRPr lang="en-US" dirty="0"/>
          </a:p>
        </p:txBody>
      </p:sp>
      <p:sp>
        <p:nvSpPr>
          <p:cNvPr id="3" name="Title 2"/>
          <p:cNvSpPr>
            <a:spLocks noGrp="1"/>
          </p:cNvSpPr>
          <p:nvPr>
            <p:ph type="title"/>
          </p:nvPr>
        </p:nvSpPr>
        <p:spPr/>
        <p:txBody>
          <a:bodyPr>
            <a:normAutofit fontScale="90000"/>
          </a:bodyPr>
          <a:lstStyle/>
          <a:p>
            <a:r>
              <a:rPr lang="en-US" dirty="0" err="1"/>
              <a:t>Sử</a:t>
            </a:r>
            <a:r>
              <a:rPr lang="en-US" dirty="0"/>
              <a:t> </a:t>
            </a:r>
            <a:r>
              <a:rPr lang="en-US" dirty="0" err="1"/>
              <a:t>dụng</a:t>
            </a:r>
            <a:r>
              <a:rPr lang="en-US" dirty="0"/>
              <a:t> </a:t>
            </a:r>
            <a:r>
              <a:rPr lang="en-US" dirty="0" err="1"/>
              <a:t>các</a:t>
            </a:r>
            <a:r>
              <a:rPr lang="en-US" dirty="0"/>
              <a:t> Trigger </a:t>
            </a:r>
            <a:r>
              <a:rPr lang="en-US" dirty="0" err="1"/>
              <a:t>lồng</a:t>
            </a:r>
            <a:r>
              <a:rPr lang="en-US" dirty="0"/>
              <a:t> </a:t>
            </a:r>
            <a:r>
              <a:rPr lang="en-US" dirty="0" err="1"/>
              <a:t>nhau</a:t>
            </a:r>
            <a:r>
              <a:rPr lang="en-US" dirty="0"/>
              <a:t> (Nested Triggers)</a:t>
            </a:r>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37</a:t>
            </a:fld>
            <a:endParaRPr lang="en-US"/>
          </a:p>
        </p:txBody>
      </p:sp>
    </p:spTree>
    <p:extLst>
      <p:ext uri="{BB962C8B-B14F-4D97-AF65-F5344CB8AC3E}">
        <p14:creationId xmlns:p14="http://schemas.microsoft.com/office/powerpoint/2010/main" val="797974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vi-VN" dirty="0"/>
              <a:t>Mặc định các trigger được phép lồng nhau. </a:t>
            </a:r>
            <a:endParaRPr lang="en-US" dirty="0"/>
          </a:p>
          <a:p>
            <a:pPr algn="just"/>
            <a:r>
              <a:rPr lang="en-US" dirty="0" err="1"/>
              <a:t>Để</a:t>
            </a:r>
            <a:r>
              <a:rPr lang="en-US" dirty="0"/>
              <a:t> t</a:t>
            </a:r>
            <a:r>
              <a:rPr lang="vi-VN" dirty="0"/>
              <a:t>ắt chế độ lồng của trigger bằng lệnh</a:t>
            </a:r>
            <a:r>
              <a:rPr lang="en-US" dirty="0"/>
              <a:t>:</a:t>
            </a:r>
          </a:p>
          <a:p>
            <a:pPr algn="just"/>
            <a:endParaRPr lang="en-US" dirty="0"/>
          </a:p>
          <a:p>
            <a:pPr algn="just"/>
            <a:endParaRPr lang="en-US" dirty="0"/>
          </a:p>
          <a:p>
            <a:pPr algn="just"/>
            <a:r>
              <a:rPr lang="en-US" dirty="0" err="1"/>
              <a:t>Để</a:t>
            </a:r>
            <a:r>
              <a:rPr lang="en-US" dirty="0"/>
              <a:t> </a:t>
            </a:r>
            <a:r>
              <a:rPr lang="en-US" dirty="0" err="1"/>
              <a:t>bật</a:t>
            </a:r>
            <a:r>
              <a:rPr lang="en-US" dirty="0"/>
              <a:t> </a:t>
            </a:r>
            <a:r>
              <a:rPr lang="en-US" dirty="0" err="1"/>
              <a:t>lại</a:t>
            </a:r>
            <a:r>
              <a:rPr lang="en-US" dirty="0"/>
              <a:t> </a:t>
            </a:r>
            <a:r>
              <a:rPr lang="en-US" dirty="0" err="1"/>
              <a:t>chế</a:t>
            </a:r>
            <a:r>
              <a:rPr lang="en-US" dirty="0"/>
              <a:t> </a:t>
            </a:r>
            <a:r>
              <a:rPr lang="en-US" dirty="0" err="1"/>
              <a:t>độ</a:t>
            </a:r>
            <a:r>
              <a:rPr lang="en-US" dirty="0"/>
              <a:t> </a:t>
            </a:r>
            <a:r>
              <a:rPr lang="en-US" dirty="0" err="1"/>
              <a:t>lồng</a:t>
            </a:r>
            <a:r>
              <a:rPr lang="en-US" dirty="0"/>
              <a:t> </a:t>
            </a:r>
            <a:r>
              <a:rPr lang="en-US" dirty="0" err="1"/>
              <a:t>của</a:t>
            </a:r>
            <a:r>
              <a:rPr lang="en-US" dirty="0"/>
              <a:t> trigger ta </a:t>
            </a:r>
            <a:r>
              <a:rPr lang="en-US" dirty="0" err="1"/>
              <a:t>thực</a:t>
            </a:r>
            <a:r>
              <a:rPr lang="en-US" dirty="0"/>
              <a:t> </a:t>
            </a:r>
            <a:r>
              <a:rPr lang="en-US" dirty="0" err="1"/>
              <a:t>hiện</a:t>
            </a:r>
            <a:r>
              <a:rPr lang="en-US" dirty="0"/>
              <a:t> </a:t>
            </a:r>
            <a:r>
              <a:rPr lang="en-US" dirty="0" err="1"/>
              <a:t>lệnh</a:t>
            </a:r>
            <a:r>
              <a:rPr lang="en-US" dirty="0"/>
              <a:t>:</a:t>
            </a:r>
          </a:p>
          <a:p>
            <a:pPr marL="0" indent="0" algn="just">
              <a:buNone/>
            </a:pPr>
            <a:endParaRPr lang="en-US" dirty="0"/>
          </a:p>
        </p:txBody>
      </p:sp>
      <p:sp>
        <p:nvSpPr>
          <p:cNvPr id="3" name="Title 2"/>
          <p:cNvSpPr>
            <a:spLocks noGrp="1"/>
          </p:cNvSpPr>
          <p:nvPr>
            <p:ph type="title"/>
          </p:nvPr>
        </p:nvSpPr>
        <p:spPr/>
        <p:txBody>
          <a:bodyPr>
            <a:normAutofit fontScale="90000"/>
          </a:bodyPr>
          <a:lstStyle/>
          <a:p>
            <a:r>
              <a:rPr lang="en-US" dirty="0" err="1"/>
              <a:t>Sử</a:t>
            </a:r>
            <a:r>
              <a:rPr lang="en-US" dirty="0"/>
              <a:t> </a:t>
            </a:r>
            <a:r>
              <a:rPr lang="en-US" dirty="0" err="1"/>
              <a:t>dụng</a:t>
            </a:r>
            <a:r>
              <a:rPr lang="en-US" dirty="0"/>
              <a:t> </a:t>
            </a:r>
            <a:r>
              <a:rPr lang="en-US" dirty="0" err="1"/>
              <a:t>các</a:t>
            </a:r>
            <a:r>
              <a:rPr lang="en-US" dirty="0"/>
              <a:t> Trigger </a:t>
            </a:r>
            <a:r>
              <a:rPr lang="en-US" dirty="0" err="1"/>
              <a:t>lồng</a:t>
            </a:r>
            <a:r>
              <a:rPr lang="en-US" dirty="0"/>
              <a:t> </a:t>
            </a:r>
            <a:r>
              <a:rPr lang="en-US" dirty="0" err="1"/>
              <a:t>nhau</a:t>
            </a:r>
            <a:r>
              <a:rPr lang="en-US" dirty="0"/>
              <a:t> (Nested Triggers)</a:t>
            </a:r>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38</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96888"/>
            <a:ext cx="7896884"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4495800"/>
            <a:ext cx="78968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234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23838" indent="-223838" algn="just">
              <a:buClr>
                <a:schemeClr val="folHlink"/>
              </a:buClr>
              <a:buSzPct val="60000"/>
            </a:pPr>
            <a:r>
              <a:rPr lang="en-US" altLang="en-US" dirty="0" err="1">
                <a:solidFill>
                  <a:srgbClr val="0000FF"/>
                </a:solidFill>
              </a:rPr>
              <a:t>Các</a:t>
            </a:r>
            <a:r>
              <a:rPr lang="en-US" altLang="en-US" dirty="0">
                <a:solidFill>
                  <a:srgbClr val="0000FF"/>
                </a:solidFill>
              </a:rPr>
              <a:t> trigger </a:t>
            </a:r>
            <a:r>
              <a:rPr lang="en-US" altLang="en-US" dirty="0" err="1">
                <a:solidFill>
                  <a:srgbClr val="0000FF"/>
                </a:solidFill>
              </a:rPr>
              <a:t>dây</a:t>
            </a:r>
            <a:r>
              <a:rPr lang="en-US" altLang="en-US" dirty="0">
                <a:solidFill>
                  <a:srgbClr val="0000FF"/>
                </a:solidFill>
              </a:rPr>
              <a:t> </a:t>
            </a:r>
            <a:r>
              <a:rPr lang="en-US" altLang="en-US" dirty="0" err="1">
                <a:solidFill>
                  <a:srgbClr val="0000FF"/>
                </a:solidFill>
              </a:rPr>
              <a:t>chuyền</a:t>
            </a:r>
            <a:r>
              <a:rPr lang="en-US" altLang="en-US" dirty="0">
                <a:solidFill>
                  <a:srgbClr val="0000FF"/>
                </a:solidFill>
              </a:rPr>
              <a:t> </a:t>
            </a:r>
            <a:r>
              <a:rPr lang="en-US" altLang="en-US" dirty="0" err="1">
                <a:solidFill>
                  <a:srgbClr val="0000FF"/>
                </a:solidFill>
              </a:rPr>
              <a:t>được</a:t>
            </a:r>
            <a:r>
              <a:rPr lang="en-US" altLang="en-US" dirty="0">
                <a:solidFill>
                  <a:srgbClr val="0000FF"/>
                </a:solidFill>
              </a:rPr>
              <a:t> </a:t>
            </a:r>
            <a:r>
              <a:rPr lang="en-US" altLang="en-US" dirty="0" err="1">
                <a:solidFill>
                  <a:srgbClr val="0000FF"/>
                </a:solidFill>
              </a:rPr>
              <a:t>sử</a:t>
            </a:r>
            <a:r>
              <a:rPr lang="en-US" altLang="en-US" dirty="0">
                <a:solidFill>
                  <a:srgbClr val="0000FF"/>
                </a:solidFill>
              </a:rPr>
              <a:t> </a:t>
            </a:r>
            <a:r>
              <a:rPr lang="en-US" altLang="en-US" dirty="0" err="1">
                <a:solidFill>
                  <a:srgbClr val="0000FF"/>
                </a:solidFill>
              </a:rPr>
              <a:t>dụng</a:t>
            </a:r>
            <a:r>
              <a:rPr lang="en-US" altLang="en-US" dirty="0">
                <a:solidFill>
                  <a:srgbClr val="0000FF"/>
                </a:solidFill>
              </a:rPr>
              <a:t> </a:t>
            </a:r>
            <a:r>
              <a:rPr lang="en-US" altLang="en-US" dirty="0" err="1">
                <a:solidFill>
                  <a:srgbClr val="0000FF"/>
                </a:solidFill>
              </a:rPr>
              <a:t>để</a:t>
            </a:r>
            <a:r>
              <a:rPr lang="en-US" altLang="en-US" dirty="0">
                <a:solidFill>
                  <a:srgbClr val="0000FF"/>
                </a:solidFill>
              </a:rPr>
              <a:t> </a:t>
            </a:r>
            <a:r>
              <a:rPr lang="en-US" altLang="en-US" dirty="0" err="1">
                <a:solidFill>
                  <a:srgbClr val="0000FF"/>
                </a:solidFill>
              </a:rPr>
              <a:t>bắt</a:t>
            </a:r>
            <a:r>
              <a:rPr lang="en-US" altLang="en-US" dirty="0">
                <a:solidFill>
                  <a:srgbClr val="0000FF"/>
                </a:solidFill>
              </a:rPr>
              <a:t> </a:t>
            </a:r>
            <a:r>
              <a:rPr lang="en-US" altLang="en-US" dirty="0" err="1">
                <a:solidFill>
                  <a:srgbClr val="0000FF"/>
                </a:solidFill>
              </a:rPr>
              <a:t>buộc</a:t>
            </a:r>
            <a:r>
              <a:rPr lang="en-US" altLang="en-US" dirty="0">
                <a:solidFill>
                  <a:srgbClr val="0000FF"/>
                </a:solidFill>
              </a:rPr>
              <a:t> </a:t>
            </a:r>
            <a:r>
              <a:rPr lang="en-US" altLang="en-US" dirty="0" err="1">
                <a:solidFill>
                  <a:srgbClr val="0000FF"/>
                </a:solidFill>
              </a:rPr>
              <a:t>sự</a:t>
            </a:r>
            <a:r>
              <a:rPr lang="en-US" altLang="en-US" dirty="0">
                <a:solidFill>
                  <a:srgbClr val="0000FF"/>
                </a:solidFill>
              </a:rPr>
              <a:t> </a:t>
            </a:r>
            <a:r>
              <a:rPr lang="en-US" altLang="en-US" dirty="0" err="1">
                <a:solidFill>
                  <a:srgbClr val="0000FF"/>
                </a:solidFill>
              </a:rPr>
              <a:t>toàn</a:t>
            </a:r>
            <a:r>
              <a:rPr lang="en-US" altLang="en-US" dirty="0">
                <a:solidFill>
                  <a:srgbClr val="0000FF"/>
                </a:solidFill>
              </a:rPr>
              <a:t> </a:t>
            </a:r>
            <a:r>
              <a:rPr lang="en-US" altLang="en-US" dirty="0" err="1">
                <a:solidFill>
                  <a:srgbClr val="0000FF"/>
                </a:solidFill>
              </a:rPr>
              <a:t>vẹn</a:t>
            </a:r>
            <a:r>
              <a:rPr lang="en-US" altLang="en-US" dirty="0">
                <a:solidFill>
                  <a:srgbClr val="0000FF"/>
                </a:solidFill>
              </a:rPr>
              <a:t> </a:t>
            </a:r>
            <a:r>
              <a:rPr lang="en-US" altLang="en-US" dirty="0" err="1">
                <a:solidFill>
                  <a:srgbClr val="0000FF"/>
                </a:solidFill>
              </a:rPr>
              <a:t>trong</a:t>
            </a:r>
            <a:r>
              <a:rPr lang="en-US" altLang="en-US" dirty="0">
                <a:solidFill>
                  <a:srgbClr val="0000FF"/>
                </a:solidFill>
              </a:rPr>
              <a:t> </a:t>
            </a:r>
            <a:r>
              <a:rPr lang="en-US" altLang="en-US" dirty="0" err="1">
                <a:solidFill>
                  <a:srgbClr val="0000FF"/>
                </a:solidFill>
              </a:rPr>
              <a:t>tham</a:t>
            </a:r>
            <a:r>
              <a:rPr lang="en-US" altLang="en-US" dirty="0">
                <a:solidFill>
                  <a:srgbClr val="0000FF"/>
                </a:solidFill>
              </a:rPr>
              <a:t> </a:t>
            </a:r>
            <a:r>
              <a:rPr lang="en-US" altLang="en-US" dirty="0" err="1">
                <a:solidFill>
                  <a:srgbClr val="0000FF"/>
                </a:solidFill>
              </a:rPr>
              <a:t>chiếu</a:t>
            </a:r>
            <a:r>
              <a:rPr lang="en-US" altLang="en-US" dirty="0">
                <a:solidFill>
                  <a:srgbClr val="0000FF"/>
                </a:solidFill>
              </a:rPr>
              <a:t>.</a:t>
            </a:r>
          </a:p>
          <a:p>
            <a:pPr marL="223838" indent="-223838" algn="just">
              <a:buClr>
                <a:schemeClr val="folHlink"/>
              </a:buClr>
              <a:buSzPct val="60000"/>
            </a:pPr>
            <a:r>
              <a:rPr lang="en-US" altLang="en-US" dirty="0">
                <a:solidFill>
                  <a:srgbClr val="0000FF"/>
                </a:solidFill>
              </a:rPr>
              <a:t>Khi </a:t>
            </a:r>
            <a:r>
              <a:rPr lang="en-US" altLang="en-US" dirty="0" err="1">
                <a:solidFill>
                  <a:srgbClr val="0000FF"/>
                </a:solidFill>
              </a:rPr>
              <a:t>một</a:t>
            </a:r>
            <a:r>
              <a:rPr lang="en-US" altLang="en-US" dirty="0">
                <a:solidFill>
                  <a:srgbClr val="0000FF"/>
                </a:solidFill>
              </a:rPr>
              <a:t> </a:t>
            </a:r>
            <a:r>
              <a:rPr lang="en-US" altLang="en-US" dirty="0" err="1">
                <a:solidFill>
                  <a:srgbClr val="0000FF"/>
                </a:solidFill>
              </a:rPr>
              <a:t>thay</a:t>
            </a:r>
            <a:r>
              <a:rPr lang="en-US" altLang="en-US" dirty="0">
                <a:solidFill>
                  <a:srgbClr val="0000FF"/>
                </a:solidFill>
              </a:rPr>
              <a:t> </a:t>
            </a:r>
            <a:r>
              <a:rPr lang="en-US" altLang="en-US" dirty="0" err="1">
                <a:solidFill>
                  <a:srgbClr val="0000FF"/>
                </a:solidFill>
              </a:rPr>
              <a:t>đổi</a:t>
            </a:r>
            <a:r>
              <a:rPr lang="en-US" altLang="en-US" dirty="0">
                <a:solidFill>
                  <a:srgbClr val="0000FF"/>
                </a:solidFill>
              </a:rPr>
              <a:t> </a:t>
            </a:r>
            <a:r>
              <a:rPr lang="en-US" altLang="en-US" dirty="0" err="1">
                <a:solidFill>
                  <a:srgbClr val="0000FF"/>
                </a:solidFill>
              </a:rPr>
              <a:t>xuất</a:t>
            </a:r>
            <a:r>
              <a:rPr lang="en-US" altLang="en-US" dirty="0">
                <a:solidFill>
                  <a:srgbClr val="0000FF"/>
                </a:solidFill>
              </a:rPr>
              <a:t> </a:t>
            </a:r>
            <a:r>
              <a:rPr lang="en-US" altLang="en-US" dirty="0" err="1">
                <a:solidFill>
                  <a:srgbClr val="0000FF"/>
                </a:solidFill>
              </a:rPr>
              <a:t>hiện</a:t>
            </a:r>
            <a:r>
              <a:rPr lang="en-US" altLang="en-US" dirty="0">
                <a:solidFill>
                  <a:srgbClr val="0000FF"/>
                </a:solidFill>
              </a:rPr>
              <a:t> </a:t>
            </a:r>
            <a:r>
              <a:rPr lang="en-US" altLang="en-US" dirty="0" err="1">
                <a:solidFill>
                  <a:srgbClr val="0000FF"/>
                </a:solidFill>
              </a:rPr>
              <a:t>trong</a:t>
            </a:r>
            <a:r>
              <a:rPr lang="en-US" altLang="en-US" dirty="0">
                <a:solidFill>
                  <a:srgbClr val="0000FF"/>
                </a:solidFill>
              </a:rPr>
              <a:t> </a:t>
            </a:r>
            <a:r>
              <a:rPr lang="en-US" altLang="en-US" dirty="0" err="1">
                <a:solidFill>
                  <a:srgbClr val="0000FF"/>
                </a:solidFill>
              </a:rPr>
              <a:t>một</a:t>
            </a:r>
            <a:r>
              <a:rPr lang="en-US" altLang="en-US" dirty="0">
                <a:solidFill>
                  <a:srgbClr val="0000FF"/>
                </a:solidFill>
              </a:rPr>
              <a:t> </a:t>
            </a:r>
            <a:r>
              <a:rPr lang="en-US" altLang="en-US" dirty="0" err="1">
                <a:solidFill>
                  <a:srgbClr val="0000FF"/>
                </a:solidFill>
              </a:rPr>
              <a:t>bảng</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trigger </a:t>
            </a:r>
            <a:r>
              <a:rPr lang="en-US" altLang="en-US" dirty="0" err="1">
                <a:solidFill>
                  <a:srgbClr val="0000FF"/>
                </a:solidFill>
              </a:rPr>
              <a:t>dây</a:t>
            </a:r>
            <a:r>
              <a:rPr lang="en-US" altLang="en-US" dirty="0">
                <a:solidFill>
                  <a:srgbClr val="0000FF"/>
                </a:solidFill>
              </a:rPr>
              <a:t> </a:t>
            </a:r>
            <a:r>
              <a:rPr lang="en-US" altLang="en-US" dirty="0" err="1">
                <a:solidFill>
                  <a:srgbClr val="0000FF"/>
                </a:solidFill>
              </a:rPr>
              <a:t>chuyền</a:t>
            </a:r>
            <a:r>
              <a:rPr lang="en-US" altLang="en-US" dirty="0">
                <a:solidFill>
                  <a:srgbClr val="0000FF"/>
                </a:solidFill>
              </a:rPr>
              <a:t> </a:t>
            </a:r>
            <a:r>
              <a:rPr lang="en-US" altLang="en-US" dirty="0" err="1">
                <a:solidFill>
                  <a:srgbClr val="0000FF"/>
                </a:solidFill>
              </a:rPr>
              <a:t>sửa</a:t>
            </a:r>
            <a:r>
              <a:rPr lang="en-US" altLang="en-US" dirty="0">
                <a:solidFill>
                  <a:srgbClr val="0000FF"/>
                </a:solidFill>
              </a:rPr>
              <a:t> </a:t>
            </a:r>
            <a:r>
              <a:rPr lang="en-US" altLang="en-US" dirty="0" err="1">
                <a:solidFill>
                  <a:srgbClr val="0000FF"/>
                </a:solidFill>
              </a:rPr>
              <a:t>đổi</a:t>
            </a:r>
            <a:r>
              <a:rPr lang="en-US" altLang="en-US" dirty="0">
                <a:solidFill>
                  <a:srgbClr val="0000FF"/>
                </a:solidFill>
              </a:rPr>
              <a:t> </a:t>
            </a:r>
            <a:r>
              <a:rPr lang="en-US" altLang="en-US" dirty="0" err="1">
                <a:solidFill>
                  <a:srgbClr val="0000FF"/>
                </a:solidFill>
              </a:rPr>
              <a:t>dữ</a:t>
            </a:r>
            <a:r>
              <a:rPr lang="en-US" altLang="en-US" dirty="0">
                <a:solidFill>
                  <a:srgbClr val="0000FF"/>
                </a:solidFill>
              </a:rPr>
              <a:t> </a:t>
            </a:r>
            <a:r>
              <a:rPr lang="en-US" altLang="en-US" dirty="0" err="1">
                <a:solidFill>
                  <a:srgbClr val="0000FF"/>
                </a:solidFill>
              </a:rPr>
              <a:t>liệu</a:t>
            </a:r>
            <a:r>
              <a:rPr lang="en-US" altLang="en-US" dirty="0">
                <a:solidFill>
                  <a:srgbClr val="0000FF"/>
                </a:solidFill>
              </a:rPr>
              <a:t> </a:t>
            </a:r>
            <a:r>
              <a:rPr lang="en-US" altLang="en-US" dirty="0" err="1">
                <a:solidFill>
                  <a:srgbClr val="0000FF"/>
                </a:solidFill>
              </a:rPr>
              <a:t>trong</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bảng</a:t>
            </a:r>
            <a:r>
              <a:rPr lang="en-US" altLang="en-US" dirty="0">
                <a:solidFill>
                  <a:srgbClr val="0000FF"/>
                </a:solidFill>
              </a:rPr>
              <a:t> </a:t>
            </a:r>
            <a:r>
              <a:rPr lang="en-US" altLang="en-US" dirty="0" err="1">
                <a:solidFill>
                  <a:srgbClr val="0000FF"/>
                </a:solidFill>
              </a:rPr>
              <a:t>liên</a:t>
            </a:r>
            <a:r>
              <a:rPr lang="en-US" altLang="en-US" dirty="0">
                <a:solidFill>
                  <a:srgbClr val="0000FF"/>
                </a:solidFill>
              </a:rPr>
              <a:t> </a:t>
            </a:r>
            <a:r>
              <a:rPr lang="en-US" altLang="en-US" dirty="0" err="1">
                <a:solidFill>
                  <a:srgbClr val="0000FF"/>
                </a:solidFill>
              </a:rPr>
              <a:t>quan</a:t>
            </a:r>
            <a:r>
              <a:rPr lang="en-US" altLang="en-US" dirty="0">
                <a:solidFill>
                  <a:srgbClr val="0000FF"/>
                </a:solidFill>
              </a:rPr>
              <a:t>. </a:t>
            </a:r>
          </a:p>
          <a:p>
            <a:pPr marL="223838" indent="-223838" algn="just">
              <a:buClr>
                <a:schemeClr val="folHlink"/>
              </a:buClr>
              <a:buSzPct val="60000"/>
            </a:pPr>
            <a:r>
              <a:rPr lang="en-US" altLang="en-US" dirty="0" err="1">
                <a:solidFill>
                  <a:srgbClr val="0000FF"/>
                </a:solidFill>
              </a:rPr>
              <a:t>các</a:t>
            </a:r>
            <a:r>
              <a:rPr lang="en-US" altLang="en-US" dirty="0">
                <a:solidFill>
                  <a:srgbClr val="0000FF"/>
                </a:solidFill>
              </a:rPr>
              <a:t> trigger </a:t>
            </a:r>
            <a:r>
              <a:rPr lang="en-US" altLang="en-US" dirty="0" err="1">
                <a:solidFill>
                  <a:srgbClr val="0000FF"/>
                </a:solidFill>
              </a:rPr>
              <a:t>được</a:t>
            </a:r>
            <a:r>
              <a:rPr lang="en-US" altLang="en-US" dirty="0">
                <a:solidFill>
                  <a:srgbClr val="0000FF"/>
                </a:solidFill>
              </a:rPr>
              <a:t> </a:t>
            </a:r>
            <a:r>
              <a:rPr lang="en-US" altLang="en-US" dirty="0" err="1">
                <a:solidFill>
                  <a:srgbClr val="0000FF"/>
                </a:solidFill>
              </a:rPr>
              <a:t>sử</a:t>
            </a:r>
            <a:r>
              <a:rPr lang="en-US" altLang="en-US" dirty="0">
                <a:solidFill>
                  <a:srgbClr val="0000FF"/>
                </a:solidFill>
              </a:rPr>
              <a:t> </a:t>
            </a:r>
            <a:r>
              <a:rPr lang="en-US" altLang="en-US" dirty="0" err="1">
                <a:solidFill>
                  <a:srgbClr val="0000FF"/>
                </a:solidFill>
              </a:rPr>
              <a:t>dụng</a:t>
            </a:r>
            <a:r>
              <a:rPr lang="en-US" altLang="en-US" dirty="0">
                <a:solidFill>
                  <a:srgbClr val="0000FF"/>
                </a:solidFill>
              </a:rPr>
              <a:t> </a:t>
            </a:r>
            <a:r>
              <a:rPr lang="en-US" altLang="en-US" dirty="0" err="1">
                <a:solidFill>
                  <a:srgbClr val="0000FF"/>
                </a:solidFill>
              </a:rPr>
              <a:t>để</a:t>
            </a:r>
            <a:r>
              <a:rPr lang="en-US" altLang="en-US" dirty="0">
                <a:solidFill>
                  <a:srgbClr val="0000FF"/>
                </a:solidFill>
              </a:rPr>
              <a:t> </a:t>
            </a:r>
            <a:r>
              <a:rPr lang="en-US" altLang="en-US" dirty="0" err="1">
                <a:solidFill>
                  <a:srgbClr val="0000FF"/>
                </a:solidFill>
              </a:rPr>
              <a:t>thực</a:t>
            </a:r>
            <a:r>
              <a:rPr lang="en-US" altLang="en-US" dirty="0">
                <a:solidFill>
                  <a:srgbClr val="0000FF"/>
                </a:solidFill>
              </a:rPr>
              <a:t> </a:t>
            </a:r>
            <a:r>
              <a:rPr lang="en-US" altLang="en-US" dirty="0" err="1">
                <a:solidFill>
                  <a:srgbClr val="0000FF"/>
                </a:solidFill>
              </a:rPr>
              <a:t>hiện</a:t>
            </a:r>
            <a:r>
              <a:rPr lang="en-US" altLang="en-US" dirty="0">
                <a:solidFill>
                  <a:srgbClr val="0000FF"/>
                </a:solidFill>
              </a:rPr>
              <a:t> </a:t>
            </a:r>
            <a:r>
              <a:rPr lang="en-US" altLang="en-US" dirty="0" err="1">
                <a:solidFill>
                  <a:srgbClr val="0000FF"/>
                </a:solidFill>
              </a:rPr>
              <a:t>việc</a:t>
            </a:r>
            <a:r>
              <a:rPr lang="en-US" altLang="en-US" dirty="0">
                <a:solidFill>
                  <a:srgbClr val="0000FF"/>
                </a:solidFill>
              </a:rPr>
              <a:t> </a:t>
            </a:r>
            <a:r>
              <a:rPr lang="en-US" altLang="en-US" dirty="0" err="1">
                <a:solidFill>
                  <a:srgbClr val="0000FF"/>
                </a:solidFill>
              </a:rPr>
              <a:t>cập</a:t>
            </a:r>
            <a:r>
              <a:rPr lang="en-US" altLang="en-US" dirty="0">
                <a:solidFill>
                  <a:srgbClr val="0000FF"/>
                </a:solidFill>
              </a:rPr>
              <a:t> </a:t>
            </a:r>
            <a:r>
              <a:rPr lang="en-US" altLang="en-US" dirty="0" err="1">
                <a:solidFill>
                  <a:srgbClr val="0000FF"/>
                </a:solidFill>
              </a:rPr>
              <a:t>nhật</a:t>
            </a:r>
            <a:r>
              <a:rPr lang="en-US" altLang="en-US" dirty="0">
                <a:solidFill>
                  <a:srgbClr val="0000FF"/>
                </a:solidFill>
              </a:rPr>
              <a:t> </a:t>
            </a:r>
            <a:r>
              <a:rPr lang="en-US" altLang="en-US" dirty="0" err="1">
                <a:solidFill>
                  <a:srgbClr val="0000FF"/>
                </a:solidFill>
              </a:rPr>
              <a:t>hoặc</a:t>
            </a:r>
            <a:r>
              <a:rPr lang="en-US" altLang="en-US" dirty="0">
                <a:solidFill>
                  <a:srgbClr val="0000FF"/>
                </a:solidFill>
              </a:rPr>
              <a:t> </a:t>
            </a:r>
            <a:r>
              <a:rPr lang="en-US" altLang="en-US" dirty="0" err="1">
                <a:solidFill>
                  <a:srgbClr val="0000FF"/>
                </a:solidFill>
              </a:rPr>
              <a:t>xoá</a:t>
            </a:r>
            <a:r>
              <a:rPr lang="en-US" altLang="en-US" dirty="0">
                <a:solidFill>
                  <a:srgbClr val="0000FF"/>
                </a:solidFill>
              </a:rPr>
              <a:t> </a:t>
            </a:r>
            <a:r>
              <a:rPr lang="en-US" altLang="en-US" dirty="0" err="1">
                <a:solidFill>
                  <a:srgbClr val="0000FF"/>
                </a:solidFill>
              </a:rPr>
              <a:t>dây</a:t>
            </a:r>
            <a:r>
              <a:rPr lang="en-US" altLang="en-US" dirty="0">
                <a:solidFill>
                  <a:srgbClr val="0000FF"/>
                </a:solidFill>
              </a:rPr>
              <a:t> </a:t>
            </a:r>
            <a:r>
              <a:rPr lang="en-US" altLang="en-US" dirty="0" err="1">
                <a:solidFill>
                  <a:srgbClr val="0000FF"/>
                </a:solidFill>
              </a:rPr>
              <a:t>chuyền</a:t>
            </a:r>
            <a:r>
              <a:rPr lang="en-US" altLang="en-US" dirty="0">
                <a:solidFill>
                  <a:srgbClr val="0000FF"/>
                </a:solidFill>
              </a:rPr>
              <a:t> </a:t>
            </a:r>
            <a:r>
              <a:rPr lang="en-US" altLang="en-US" dirty="0" err="1">
                <a:solidFill>
                  <a:srgbClr val="0000FF"/>
                </a:solidFill>
              </a:rPr>
              <a:t>mà</a:t>
            </a:r>
            <a:r>
              <a:rPr lang="en-US" altLang="en-US" dirty="0">
                <a:solidFill>
                  <a:srgbClr val="0000FF"/>
                </a:solidFill>
              </a:rPr>
              <a:t> </a:t>
            </a:r>
            <a:r>
              <a:rPr lang="en-US" altLang="en-US" dirty="0" err="1">
                <a:solidFill>
                  <a:srgbClr val="0000FF"/>
                </a:solidFill>
              </a:rPr>
              <a:t>ảnh</a:t>
            </a:r>
            <a:r>
              <a:rPr lang="en-US" altLang="en-US" dirty="0">
                <a:solidFill>
                  <a:srgbClr val="0000FF"/>
                </a:solidFill>
              </a:rPr>
              <a:t> </a:t>
            </a:r>
            <a:r>
              <a:rPr lang="en-US" altLang="en-US" dirty="0" err="1">
                <a:solidFill>
                  <a:srgbClr val="0000FF"/>
                </a:solidFill>
              </a:rPr>
              <a:t>hưởng</a:t>
            </a:r>
            <a:r>
              <a:rPr lang="en-US" altLang="en-US" dirty="0">
                <a:solidFill>
                  <a:srgbClr val="0000FF"/>
                </a:solidFill>
              </a:rPr>
              <a:t> </a:t>
            </a:r>
            <a:r>
              <a:rPr lang="en-US" altLang="en-US" dirty="0" err="1">
                <a:solidFill>
                  <a:srgbClr val="0000FF"/>
                </a:solidFill>
              </a:rPr>
              <a:t>đến</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ràng</a:t>
            </a:r>
            <a:r>
              <a:rPr lang="en-US" altLang="en-US" dirty="0">
                <a:solidFill>
                  <a:srgbClr val="0000FF"/>
                </a:solidFill>
              </a:rPr>
              <a:t> </a:t>
            </a:r>
            <a:r>
              <a:rPr lang="en-US" altLang="en-US" dirty="0" err="1">
                <a:solidFill>
                  <a:srgbClr val="0000FF"/>
                </a:solidFill>
              </a:rPr>
              <a:t>buộc</a:t>
            </a:r>
            <a:r>
              <a:rPr lang="en-US" altLang="en-US" dirty="0">
                <a:solidFill>
                  <a:srgbClr val="0000FF"/>
                </a:solidFill>
              </a:rPr>
              <a:t> </a:t>
            </a:r>
            <a:r>
              <a:rPr lang="en-US" altLang="en-US" dirty="0" err="1">
                <a:solidFill>
                  <a:srgbClr val="0000FF"/>
                </a:solidFill>
              </a:rPr>
              <a:t>của</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khoá</a:t>
            </a:r>
            <a:r>
              <a:rPr lang="en-US" altLang="en-US" dirty="0">
                <a:solidFill>
                  <a:srgbClr val="0000FF"/>
                </a:solidFill>
              </a:rPr>
              <a:t> </a:t>
            </a:r>
            <a:r>
              <a:rPr lang="en-US" altLang="en-US" dirty="0" err="1">
                <a:solidFill>
                  <a:srgbClr val="0000FF"/>
                </a:solidFill>
              </a:rPr>
              <a:t>chính</a:t>
            </a:r>
            <a:r>
              <a:rPr lang="en-US" altLang="en-US" dirty="0">
                <a:solidFill>
                  <a:srgbClr val="0000FF"/>
                </a:solidFill>
              </a:rPr>
              <a:t> </a:t>
            </a:r>
            <a:r>
              <a:rPr lang="en-US" altLang="en-US" dirty="0" err="1">
                <a:solidFill>
                  <a:srgbClr val="0000FF"/>
                </a:solidFill>
              </a:rPr>
              <a:t>và</a:t>
            </a:r>
            <a:r>
              <a:rPr lang="en-US" altLang="en-US" dirty="0">
                <a:solidFill>
                  <a:srgbClr val="0000FF"/>
                </a:solidFill>
              </a:rPr>
              <a:t> </a:t>
            </a:r>
            <a:r>
              <a:rPr lang="en-US" altLang="en-US" dirty="0" err="1">
                <a:solidFill>
                  <a:srgbClr val="0000FF"/>
                </a:solidFill>
              </a:rPr>
              <a:t>khoá</a:t>
            </a:r>
            <a:r>
              <a:rPr lang="en-US" altLang="en-US" dirty="0">
                <a:solidFill>
                  <a:srgbClr val="0000FF"/>
                </a:solidFill>
              </a:rPr>
              <a:t> </a:t>
            </a:r>
            <a:r>
              <a:rPr lang="en-US" altLang="en-US" dirty="0" err="1">
                <a:solidFill>
                  <a:srgbClr val="0000FF"/>
                </a:solidFill>
              </a:rPr>
              <a:t>ngoài</a:t>
            </a:r>
            <a:r>
              <a:rPr lang="en-US" altLang="en-US" dirty="0">
                <a:solidFill>
                  <a:srgbClr val="0000FF"/>
                </a:solidFill>
              </a:rPr>
              <a:t>. </a:t>
            </a:r>
          </a:p>
          <a:p>
            <a:pPr marL="223838" indent="-223838" algn="just">
              <a:buClr>
                <a:schemeClr val="folHlink"/>
              </a:buClr>
              <a:buSzPct val="60000"/>
            </a:pPr>
            <a:r>
              <a:rPr lang="en-US" altLang="en-US" dirty="0" err="1">
                <a:solidFill>
                  <a:srgbClr val="0000FF"/>
                </a:solidFill>
              </a:rPr>
              <a:t>Các</a:t>
            </a:r>
            <a:r>
              <a:rPr lang="en-US" altLang="en-US" dirty="0">
                <a:solidFill>
                  <a:srgbClr val="0000FF"/>
                </a:solidFill>
              </a:rPr>
              <a:t> trigger </a:t>
            </a:r>
            <a:r>
              <a:rPr lang="en-US" altLang="en-US" dirty="0" err="1">
                <a:solidFill>
                  <a:srgbClr val="0000FF"/>
                </a:solidFill>
              </a:rPr>
              <a:t>được</a:t>
            </a:r>
            <a:r>
              <a:rPr lang="en-US" altLang="en-US" dirty="0">
                <a:solidFill>
                  <a:srgbClr val="0000FF"/>
                </a:solidFill>
              </a:rPr>
              <a:t> </a:t>
            </a:r>
            <a:r>
              <a:rPr lang="en-US" altLang="en-US" dirty="0" err="1">
                <a:solidFill>
                  <a:srgbClr val="0000FF"/>
                </a:solidFill>
              </a:rPr>
              <a:t>thực</a:t>
            </a:r>
            <a:r>
              <a:rPr lang="en-US" altLang="en-US" dirty="0">
                <a:solidFill>
                  <a:srgbClr val="0000FF"/>
                </a:solidFill>
              </a:rPr>
              <a:t> </a:t>
            </a:r>
            <a:r>
              <a:rPr lang="en-US" altLang="en-US" dirty="0" err="1">
                <a:solidFill>
                  <a:srgbClr val="0000FF"/>
                </a:solidFill>
              </a:rPr>
              <a:t>hiện</a:t>
            </a:r>
            <a:r>
              <a:rPr lang="en-US" altLang="en-US" dirty="0">
                <a:solidFill>
                  <a:srgbClr val="0000FF"/>
                </a:solidFill>
              </a:rPr>
              <a:t> </a:t>
            </a:r>
            <a:r>
              <a:rPr lang="en-US" altLang="en-US" dirty="0" err="1">
                <a:solidFill>
                  <a:srgbClr val="0000FF"/>
                </a:solidFill>
              </a:rPr>
              <a:t>sau</a:t>
            </a:r>
            <a:r>
              <a:rPr lang="en-US" altLang="en-US" dirty="0">
                <a:solidFill>
                  <a:srgbClr val="0000FF"/>
                </a:solidFill>
              </a:rPr>
              <a:t> </a:t>
            </a:r>
            <a:r>
              <a:rPr lang="en-US" altLang="en-US" dirty="0" err="1">
                <a:solidFill>
                  <a:srgbClr val="0000FF"/>
                </a:solidFill>
              </a:rPr>
              <a:t>khi</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ràng</a:t>
            </a:r>
            <a:r>
              <a:rPr lang="en-US" altLang="en-US" dirty="0">
                <a:solidFill>
                  <a:srgbClr val="0000FF"/>
                </a:solidFill>
              </a:rPr>
              <a:t> </a:t>
            </a:r>
            <a:r>
              <a:rPr lang="en-US" altLang="en-US" dirty="0" err="1">
                <a:solidFill>
                  <a:srgbClr val="0000FF"/>
                </a:solidFill>
              </a:rPr>
              <a:t>buộc</a:t>
            </a:r>
            <a:r>
              <a:rPr lang="en-US" altLang="en-US" dirty="0">
                <a:solidFill>
                  <a:srgbClr val="0000FF"/>
                </a:solidFill>
              </a:rPr>
              <a:t> </a:t>
            </a:r>
            <a:r>
              <a:rPr lang="en-US" altLang="en-US" dirty="0" err="1">
                <a:solidFill>
                  <a:srgbClr val="0000FF"/>
                </a:solidFill>
              </a:rPr>
              <a:t>được</a:t>
            </a:r>
            <a:r>
              <a:rPr lang="en-US" altLang="en-US" dirty="0">
                <a:solidFill>
                  <a:srgbClr val="0000FF"/>
                </a:solidFill>
              </a:rPr>
              <a:t> </a:t>
            </a:r>
            <a:r>
              <a:rPr lang="en-US" altLang="en-US" dirty="0" err="1">
                <a:solidFill>
                  <a:srgbClr val="0000FF"/>
                </a:solidFill>
              </a:rPr>
              <a:t>kiểm</a:t>
            </a:r>
            <a:r>
              <a:rPr lang="en-US" altLang="en-US" dirty="0">
                <a:solidFill>
                  <a:srgbClr val="0000FF"/>
                </a:solidFill>
              </a:rPr>
              <a:t> </a:t>
            </a:r>
            <a:r>
              <a:rPr lang="en-US" altLang="en-US" dirty="0" err="1">
                <a:solidFill>
                  <a:srgbClr val="0000FF"/>
                </a:solidFill>
              </a:rPr>
              <a:t>tra</a:t>
            </a:r>
            <a:r>
              <a:rPr lang="en-US" altLang="en-US" dirty="0">
                <a:solidFill>
                  <a:srgbClr val="0000FF"/>
                </a:solidFill>
              </a:rPr>
              <a:t>; </a:t>
            </a:r>
            <a:endParaRPr lang="en-GB" altLang="en-US" dirty="0">
              <a:solidFill>
                <a:srgbClr val="0000FF"/>
              </a:solidFill>
            </a:endParaRPr>
          </a:p>
          <a:p>
            <a:pPr marL="0" indent="0" algn="just">
              <a:buNone/>
            </a:pPr>
            <a:endParaRPr lang="en-US" dirty="0"/>
          </a:p>
        </p:txBody>
      </p:sp>
      <p:sp>
        <p:nvSpPr>
          <p:cNvPr id="3" name="Title 2"/>
          <p:cNvSpPr>
            <a:spLocks noGrp="1"/>
          </p:cNvSpPr>
          <p:nvPr>
            <p:ph type="title"/>
          </p:nvPr>
        </p:nvSpPr>
        <p:spPr/>
        <p:txBody>
          <a:bodyPr>
            <a:normAutofit/>
          </a:bodyPr>
          <a:lstStyle/>
          <a:p>
            <a:r>
              <a:rPr lang="en-US" dirty="0" err="1"/>
              <a:t>Sử</a:t>
            </a:r>
            <a:r>
              <a:rPr lang="en-US" dirty="0"/>
              <a:t> </a:t>
            </a:r>
            <a:r>
              <a:rPr lang="en-US" dirty="0" err="1"/>
              <a:t>dụng</a:t>
            </a:r>
            <a:r>
              <a:rPr lang="en-US" dirty="0"/>
              <a:t> </a:t>
            </a:r>
            <a:r>
              <a:rPr lang="en-US" dirty="0" err="1"/>
              <a:t>các</a:t>
            </a:r>
            <a:r>
              <a:rPr lang="en-US" dirty="0"/>
              <a:t> Trigger </a:t>
            </a:r>
            <a:r>
              <a:rPr lang="en-US" dirty="0" err="1"/>
              <a:t>dây</a:t>
            </a:r>
            <a:r>
              <a:rPr lang="en-US" dirty="0"/>
              <a:t> </a:t>
            </a:r>
            <a:r>
              <a:rPr lang="en-US" dirty="0" err="1"/>
              <a:t>truyền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39</a:t>
            </a:fld>
            <a:endParaRPr lang="en-US"/>
          </a:p>
        </p:txBody>
      </p:sp>
    </p:spTree>
    <p:extLst>
      <p:ext uri="{BB962C8B-B14F-4D97-AF65-F5344CB8AC3E}">
        <p14:creationId xmlns:p14="http://schemas.microsoft.com/office/powerpoint/2010/main" val="3603666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lvl="0" algn="just"/>
            <a:r>
              <a:rPr lang="en-US" dirty="0" err="1"/>
              <a:t>Phân</a:t>
            </a:r>
            <a:r>
              <a:rPr lang="en-US" dirty="0"/>
              <a:t> </a:t>
            </a:r>
            <a:r>
              <a:rPr lang="en-US" dirty="0" err="1"/>
              <a:t>biệt</a:t>
            </a:r>
            <a:r>
              <a:rPr lang="en-US" dirty="0"/>
              <a:t> </a:t>
            </a:r>
            <a:r>
              <a:rPr lang="en-US" dirty="0" err="1"/>
              <a:t>được</a:t>
            </a:r>
            <a:r>
              <a:rPr lang="en-US" dirty="0"/>
              <a:t> 2 </a:t>
            </a:r>
            <a:r>
              <a:rPr lang="en-US" dirty="0" err="1"/>
              <a:t>bảng</a:t>
            </a:r>
            <a:r>
              <a:rPr lang="en-US" dirty="0"/>
              <a:t> logic </a:t>
            </a:r>
            <a:r>
              <a:rPr lang="en-US" dirty="0" err="1"/>
              <a:t>dùng</a:t>
            </a:r>
            <a:r>
              <a:rPr lang="en-US" dirty="0"/>
              <a:t> </a:t>
            </a:r>
            <a:r>
              <a:rPr lang="en-US" dirty="0" err="1"/>
              <a:t>trong</a:t>
            </a:r>
            <a:r>
              <a:rPr lang="en-US" dirty="0"/>
              <a:t> </a:t>
            </a:r>
            <a:r>
              <a:rPr lang="en-US" dirty="0" err="1"/>
              <a:t>bẫy</a:t>
            </a:r>
            <a:r>
              <a:rPr lang="en-US" dirty="0"/>
              <a:t> </a:t>
            </a:r>
            <a:r>
              <a:rPr lang="en-US" dirty="0" err="1"/>
              <a:t>lỗi</a:t>
            </a:r>
            <a:r>
              <a:rPr lang="en-US" dirty="0"/>
              <a:t>.</a:t>
            </a:r>
          </a:p>
          <a:p>
            <a:pPr lvl="0" algn="just"/>
            <a:r>
              <a:rPr lang="en-US" dirty="0" err="1"/>
              <a:t>Phân</a:t>
            </a:r>
            <a:r>
              <a:rPr lang="en-US" dirty="0"/>
              <a:t> </a:t>
            </a:r>
            <a:r>
              <a:rPr lang="en-US" dirty="0" err="1"/>
              <a:t>biệt</a:t>
            </a:r>
            <a:r>
              <a:rPr lang="en-US" dirty="0"/>
              <a:t> 2 </a:t>
            </a:r>
            <a:r>
              <a:rPr lang="en-US" dirty="0" err="1"/>
              <a:t>loại</a:t>
            </a:r>
            <a:r>
              <a:rPr lang="en-US" dirty="0"/>
              <a:t> trigger: AFTER (FOR) </a:t>
            </a:r>
            <a:r>
              <a:rPr lang="en-US" dirty="0" err="1"/>
              <a:t>và</a:t>
            </a:r>
            <a:r>
              <a:rPr lang="en-US" dirty="0"/>
              <a:t> INSTEAD OF</a:t>
            </a:r>
          </a:p>
          <a:p>
            <a:pPr lvl="0" algn="just"/>
            <a:r>
              <a:rPr lang="en-US" dirty="0"/>
              <a:t>So </a:t>
            </a:r>
            <a:r>
              <a:rPr lang="en-US" dirty="0" err="1"/>
              <a:t>sánh</a:t>
            </a:r>
            <a:r>
              <a:rPr lang="en-US" dirty="0"/>
              <a:t> </a:t>
            </a:r>
            <a:r>
              <a:rPr lang="en-US" dirty="0" err="1"/>
              <a:t>được</a:t>
            </a:r>
            <a:r>
              <a:rPr lang="en-US" dirty="0"/>
              <a:t> </a:t>
            </a:r>
            <a:r>
              <a:rPr lang="en-US" dirty="0" err="1"/>
              <a:t>các</a:t>
            </a:r>
            <a:r>
              <a:rPr lang="en-US" dirty="0"/>
              <a:t> </a:t>
            </a:r>
            <a:r>
              <a:rPr lang="en-US" dirty="0" err="1"/>
              <a:t>kiểu</a:t>
            </a:r>
            <a:r>
              <a:rPr lang="en-US" dirty="0"/>
              <a:t> </a:t>
            </a:r>
            <a:r>
              <a:rPr lang="en-US" dirty="0" err="1"/>
              <a:t>bẫy</a:t>
            </a:r>
            <a:r>
              <a:rPr lang="en-US" dirty="0"/>
              <a:t> </a:t>
            </a:r>
            <a:r>
              <a:rPr lang="en-US" dirty="0" err="1"/>
              <a:t>lỗi</a:t>
            </a:r>
            <a:r>
              <a:rPr lang="en-US" dirty="0"/>
              <a:t>: </a:t>
            </a:r>
            <a:r>
              <a:rPr lang="en-US" altLang="ko-KR" dirty="0">
                <a:ea typeface="굴림" panose="020B0503020000020004" pitchFamily="34" charset="-127"/>
              </a:rPr>
              <a:t>INSERT, UPDATE,  DELETE </a:t>
            </a:r>
          </a:p>
          <a:p>
            <a:pPr lvl="0" algn="just"/>
            <a:r>
              <a:rPr lang="en-US" dirty="0" err="1"/>
              <a:t>Viết</a:t>
            </a:r>
            <a:r>
              <a:rPr lang="en-US" dirty="0"/>
              <a:t> </a:t>
            </a:r>
            <a:r>
              <a:rPr lang="en-US" dirty="0" err="1"/>
              <a:t>và</a:t>
            </a:r>
            <a:r>
              <a:rPr lang="en-US" dirty="0"/>
              <a:t> </a:t>
            </a:r>
            <a:r>
              <a:rPr lang="en-US" dirty="0" err="1"/>
              <a:t>kích</a:t>
            </a:r>
            <a:r>
              <a:rPr lang="en-US" dirty="0"/>
              <a:t> </a:t>
            </a:r>
            <a:r>
              <a:rPr lang="en-US" dirty="0" err="1"/>
              <a:t>hoạt</a:t>
            </a:r>
            <a:r>
              <a:rPr lang="en-US" dirty="0"/>
              <a:t> </a:t>
            </a:r>
            <a:r>
              <a:rPr lang="en-US" dirty="0" err="1"/>
              <a:t>các</a:t>
            </a:r>
            <a:r>
              <a:rPr lang="en-US" dirty="0"/>
              <a:t> trigger.</a:t>
            </a:r>
          </a:p>
          <a:p>
            <a:pPr algn="just"/>
            <a:r>
              <a:rPr lang="en-US" dirty="0"/>
              <a:t> </a:t>
            </a:r>
            <a:r>
              <a:rPr lang="en-US" dirty="0" err="1"/>
              <a:t>Vận</a:t>
            </a:r>
            <a:r>
              <a:rPr lang="en-US" dirty="0"/>
              <a:t> </a:t>
            </a:r>
            <a:r>
              <a:rPr lang="en-US" dirty="0" err="1"/>
              <a:t>dụng</a:t>
            </a:r>
            <a:r>
              <a:rPr lang="en-US" dirty="0"/>
              <a:t> </a:t>
            </a:r>
            <a:r>
              <a:rPr lang="en-US" dirty="0" err="1"/>
              <a:t>các</a:t>
            </a:r>
            <a:r>
              <a:rPr lang="en-US" dirty="0"/>
              <a:t> </a:t>
            </a:r>
            <a:r>
              <a:rPr lang="en-US" dirty="0" err="1"/>
              <a:t>loại</a:t>
            </a:r>
            <a:r>
              <a:rPr lang="en-US" dirty="0"/>
              <a:t> </a:t>
            </a:r>
            <a:r>
              <a:rPr lang="en-US" dirty="0" err="1"/>
              <a:t>bẫy</a:t>
            </a:r>
            <a:r>
              <a:rPr lang="en-US" dirty="0"/>
              <a:t> </a:t>
            </a:r>
            <a:r>
              <a:rPr lang="en-US" dirty="0" err="1"/>
              <a:t>lỗi</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tự</a:t>
            </a:r>
            <a:r>
              <a:rPr lang="en-US" dirty="0"/>
              <a:t> </a:t>
            </a:r>
            <a:r>
              <a:rPr lang="en-US" dirty="0" err="1"/>
              <a:t>động</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r>
              <a:rPr lang="en-US" dirty="0"/>
              <a:t>.</a:t>
            </a:r>
          </a:p>
          <a:p>
            <a:pPr algn="just">
              <a:spcBef>
                <a:spcPct val="0"/>
              </a:spcBef>
              <a:buClr>
                <a:schemeClr val="folHlink"/>
              </a:buClr>
            </a:pPr>
            <a:r>
              <a:rPr lang="en-US" altLang="ko-KR" dirty="0" err="1">
                <a:latin typeface="Tomaho"/>
                <a:ea typeface="Batang"/>
                <a:cs typeface="Times New Roman" panose="02020603050405020304" pitchFamily="18" charset="0"/>
              </a:rPr>
              <a:t>Rèn</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luyện</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tư</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duy</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lập</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trình</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bẫy</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lỗi</a:t>
            </a:r>
            <a:r>
              <a:rPr lang="en-US" altLang="ko-KR" dirty="0">
                <a:latin typeface="Tomaho"/>
                <a:ea typeface="Batang"/>
                <a:cs typeface="Times New Roman" panose="02020603050405020304" pitchFamily="18" charset="0"/>
              </a:rPr>
              <a:t> </a:t>
            </a:r>
            <a:r>
              <a:rPr lang="en-US" altLang="ko-KR" dirty="0" err="1">
                <a:latin typeface="Tomaho"/>
                <a:ea typeface="Batang"/>
                <a:cs typeface="Times New Roman" panose="02020603050405020304" pitchFamily="18" charset="0"/>
              </a:rPr>
              <a:t>trong</a:t>
            </a:r>
            <a:r>
              <a:rPr lang="en-US" altLang="ko-KR" dirty="0">
                <a:latin typeface="Tomaho"/>
                <a:ea typeface="Batang"/>
                <a:cs typeface="Times New Roman" panose="02020603050405020304" pitchFamily="18" charset="0"/>
              </a:rPr>
              <a:t> T- SQL.</a:t>
            </a:r>
          </a:p>
          <a:p>
            <a:pPr marL="0" indent="0" algn="just">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1.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a:t>
            </a:fld>
            <a:endParaRPr lang="en-US"/>
          </a:p>
        </p:txBody>
      </p:sp>
    </p:spTree>
    <p:extLst>
      <p:ext uri="{BB962C8B-B14F-4D97-AF65-F5344CB8AC3E}">
        <p14:creationId xmlns:p14="http://schemas.microsoft.com/office/powerpoint/2010/main" val="2054228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5800" lvl="2" indent="0">
              <a:lnSpc>
                <a:spcPct val="150000"/>
              </a:lnSpc>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2.3 DDL </a:t>
            </a:r>
            <a:r>
              <a:rPr lang="en-US" altLang="en-US" dirty="0">
                <a:latin typeface="Tahoma" pitchFamily="34" charset="0"/>
                <a:cs typeface="Tahoma" pitchFamily="34" charset="0"/>
              </a:rPr>
              <a:t>Trigger</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40</a:t>
            </a:fld>
            <a:endParaRPr lang="en-US"/>
          </a:p>
        </p:txBody>
      </p:sp>
      <p:sp>
        <p:nvSpPr>
          <p:cNvPr id="7" name="Content Placeholder 1">
            <a:extLst>
              <a:ext uri="{FF2B5EF4-FFF2-40B4-BE49-F238E27FC236}">
                <a16:creationId xmlns:a16="http://schemas.microsoft.com/office/drawing/2014/main" id="{385CB35E-A2FE-465A-AE59-FAD53270E585}"/>
              </a:ext>
            </a:extLst>
          </p:cNvPr>
          <p:cNvSpPr txBox="1">
            <a:spLocks/>
          </p:cNvSpPr>
          <p:nvPr/>
        </p:nvSpPr>
        <p:spPr>
          <a:xfrm>
            <a:off x="609600" y="838200"/>
            <a:ext cx="8229600" cy="5562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gn="just">
              <a:lnSpc>
                <a:spcPct val="150000"/>
              </a:lnSpc>
              <a:buNone/>
            </a:pPr>
            <a:r>
              <a:rPr lang="en-US" altLang="en-US" sz="2500" b="1" dirty="0">
                <a:latin typeface="Times New Roman" pitchFamily="18" charset="0"/>
              </a:rPr>
              <a:t>DDL Trigger: </a:t>
            </a:r>
            <a:r>
              <a:rPr lang="vi-VN" altLang="en-US" sz="2500" dirty="0">
                <a:latin typeface="Times New Roman" pitchFamily="18" charset="0"/>
              </a:rPr>
              <a:t>Hay còn gọi là Trigger định nghĩa dữ liệu là loại trigger được kích hoạt khi có các sự kiện liên quan đến việc định nghĩa dữ liệu. Sử dụng DDL Trigger nhằm 1 số mục đích sau đây: </a:t>
            </a:r>
            <a:endParaRPr lang="en-US" altLang="en-US" sz="2500" dirty="0">
              <a:latin typeface="Times New Roman" pitchFamily="18" charset="0"/>
            </a:endParaRPr>
          </a:p>
          <a:p>
            <a:pPr lvl="2" algn="just">
              <a:lnSpc>
                <a:spcPct val="150000"/>
              </a:lnSpc>
              <a:buFontTx/>
              <a:buChar char="-"/>
            </a:pPr>
            <a:r>
              <a:rPr lang="vi-VN" altLang="en-US" sz="2500" dirty="0">
                <a:latin typeface="Times New Roman" pitchFamily="18" charset="0"/>
              </a:rPr>
              <a:t>Tránh sự thay đổi lược đồ database hoặc lưu giữ những sự thay đổi lược đồ database. </a:t>
            </a:r>
            <a:endParaRPr lang="en-US" altLang="en-US" sz="2500" dirty="0">
              <a:latin typeface="Times New Roman" pitchFamily="18" charset="0"/>
            </a:endParaRPr>
          </a:p>
          <a:p>
            <a:pPr lvl="2">
              <a:lnSpc>
                <a:spcPct val="150000"/>
              </a:lnSpc>
              <a:buFontTx/>
              <a:buChar char="-"/>
            </a:pPr>
            <a:r>
              <a:rPr lang="vi-VN" altLang="en-US" sz="2500" dirty="0">
                <a:latin typeface="Times New Roman" pitchFamily="18" charset="0"/>
              </a:rPr>
              <a:t>Một số sự kiện được dùng trong Trigger định nghĩa dữ liệu:</a:t>
            </a:r>
            <a:r>
              <a:rPr lang="en-US" altLang="en-US" sz="2500" dirty="0">
                <a:latin typeface="Times New Roman" pitchFamily="18" charset="0"/>
              </a:rPr>
              <a:t> </a:t>
            </a:r>
            <a:r>
              <a:rPr lang="vi-VN" altLang="en-US" sz="2500" dirty="0">
                <a:latin typeface="Times New Roman" pitchFamily="18" charset="0"/>
              </a:rPr>
              <a:t>ALTER_TABLE,</a:t>
            </a:r>
            <a:r>
              <a:rPr lang="en-US" altLang="en-US" sz="2500" dirty="0">
                <a:latin typeface="Times New Roman" pitchFamily="18" charset="0"/>
              </a:rPr>
              <a:t> </a:t>
            </a:r>
            <a:r>
              <a:rPr lang="vi-VN" altLang="en-US" sz="2500" dirty="0">
                <a:latin typeface="Times New Roman" pitchFamily="18" charset="0"/>
              </a:rPr>
              <a:t>DROP_TABLE, CREATE_TABLE,</a:t>
            </a:r>
            <a:r>
              <a:rPr lang="en-US" altLang="en-US" sz="2500" dirty="0">
                <a:latin typeface="Times New Roman" pitchFamily="18" charset="0"/>
              </a:rPr>
              <a:t> </a:t>
            </a:r>
            <a:r>
              <a:rPr lang="vi-VN" altLang="en-US" sz="2500" dirty="0">
                <a:latin typeface="Times New Roman" pitchFamily="18" charset="0"/>
              </a:rPr>
              <a:t>… </a:t>
            </a:r>
            <a:endParaRPr lang="en-US" altLang="en-US" sz="2500" dirty="0">
              <a:latin typeface="Times New Roman" pitchFamily="18" charset="0"/>
            </a:endParaRPr>
          </a:p>
          <a:p>
            <a:pPr marL="0" indent="0" algn="just">
              <a:buFont typeface="Wingdings" panose="05000000000000000000" pitchFamily="2" charset="2"/>
              <a:buNone/>
            </a:pPr>
            <a:endParaRPr lang="en-US" altLang="en-US" dirty="0">
              <a:latin typeface="Times New Roman" pitchFamily="18" charset="0"/>
              <a:cs typeface="Times New Roman" pitchFamily="18" charset="0"/>
            </a:endParaRPr>
          </a:p>
          <a:p>
            <a:pPr marL="0" indent="0" algn="just">
              <a:buFont typeface="Wingdings" panose="05000000000000000000" pitchFamily="2" charset="2"/>
              <a:buNone/>
            </a:pPr>
            <a:endParaRPr lang="en-US" dirty="0"/>
          </a:p>
        </p:txBody>
      </p:sp>
    </p:spTree>
    <p:extLst>
      <p:ext uri="{BB962C8B-B14F-4D97-AF65-F5344CB8AC3E}">
        <p14:creationId xmlns:p14="http://schemas.microsoft.com/office/powerpoint/2010/main" val="671324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5800" lvl="2" indent="0">
              <a:lnSpc>
                <a:spcPct val="150000"/>
              </a:lnSpc>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2.3 DDL </a:t>
            </a:r>
            <a:r>
              <a:rPr lang="en-US" altLang="en-US" dirty="0">
                <a:latin typeface="Tahoma" pitchFamily="34" charset="0"/>
                <a:cs typeface="Tahoma" pitchFamily="34" charset="0"/>
              </a:rPr>
              <a:t>Trigger</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41</a:t>
            </a:fld>
            <a:endParaRPr lang="en-US"/>
          </a:p>
        </p:txBody>
      </p:sp>
      <p:sp>
        <p:nvSpPr>
          <p:cNvPr id="7" name="Content Placeholder 1">
            <a:extLst>
              <a:ext uri="{FF2B5EF4-FFF2-40B4-BE49-F238E27FC236}">
                <a16:creationId xmlns:a16="http://schemas.microsoft.com/office/drawing/2014/main" id="{385CB35E-A2FE-465A-AE59-FAD53270E585}"/>
              </a:ext>
            </a:extLst>
          </p:cNvPr>
          <p:cNvSpPr txBox="1">
            <a:spLocks/>
          </p:cNvSpPr>
          <p:nvPr/>
        </p:nvSpPr>
        <p:spPr>
          <a:xfrm>
            <a:off x="609600" y="838200"/>
            <a:ext cx="8229600" cy="5562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nSpc>
                <a:spcPct val="150000"/>
              </a:lnSpc>
              <a:buFont typeface="Arial" pitchFamily="34" charset="0"/>
              <a:buNone/>
            </a:pPr>
            <a:r>
              <a:rPr lang="en-US" altLang="en-US" sz="2500" b="1" dirty="0" err="1">
                <a:latin typeface="Times New Roman" pitchFamily="18" charset="0"/>
                <a:cs typeface="Times New Roman" pitchFamily="18" charset="0"/>
              </a:rPr>
              <a:t>Ví</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dụ</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Tạo</a:t>
            </a:r>
            <a:r>
              <a:rPr lang="en-US" altLang="en-US" sz="2500" b="1" dirty="0">
                <a:latin typeface="Times New Roman" pitchFamily="18" charset="0"/>
                <a:cs typeface="Times New Roman" pitchFamily="18" charset="0"/>
              </a:rPr>
              <a:t> trigger </a:t>
            </a:r>
            <a:r>
              <a:rPr lang="en-US" altLang="en-US" sz="2500" b="1" dirty="0" err="1">
                <a:latin typeface="Times New Roman" pitchFamily="18" charset="0"/>
                <a:cs typeface="Times New Roman" pitchFamily="18" charset="0"/>
              </a:rPr>
              <a:t>cấm</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không</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cho</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phép</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thực</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hiện</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thay</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đổi</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cấu</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trúc</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bảng</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trong</a:t>
            </a:r>
            <a:r>
              <a:rPr lang="en-US" altLang="en-US" sz="2500" b="1" dirty="0">
                <a:latin typeface="Times New Roman" pitchFamily="18" charset="0"/>
                <a:cs typeface="Times New Roman" pitchFamily="18" charset="0"/>
              </a:rPr>
              <a:t> CSDL: QLSV</a:t>
            </a:r>
            <a:endParaRPr lang="en-US" altLang="en-US" sz="2500" b="1" dirty="0">
              <a:latin typeface="Times New Roman" pitchFamily="18" charset="0"/>
            </a:endParaRPr>
          </a:p>
          <a:p>
            <a:pPr marL="0" indent="0">
              <a:buFont typeface="Wingdings" panose="05000000000000000000" pitchFamily="2" charset="2"/>
              <a:buNone/>
            </a:pPr>
            <a:endParaRPr lang="en-US" altLang="en-US" dirty="0">
              <a:latin typeface="Times New Roman" pitchFamily="18" charset="0"/>
              <a:cs typeface="Times New Roman" pitchFamily="18" charset="0"/>
            </a:endParaRPr>
          </a:p>
          <a:p>
            <a:pPr marL="0" indent="0">
              <a:buFont typeface="Wingdings" panose="05000000000000000000" pitchFamily="2" charset="2"/>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5113853"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2780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5800" lvl="2" indent="0">
              <a:lnSpc>
                <a:spcPct val="150000"/>
              </a:lnSpc>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2.3 DDL </a:t>
            </a:r>
            <a:r>
              <a:rPr lang="en-US" altLang="en-US" dirty="0">
                <a:latin typeface="Tahoma" pitchFamily="34" charset="0"/>
                <a:cs typeface="Tahoma" pitchFamily="34" charset="0"/>
              </a:rPr>
              <a:t>Trigger</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42</a:t>
            </a:fld>
            <a:endParaRPr lang="en-US"/>
          </a:p>
        </p:txBody>
      </p:sp>
      <p:sp>
        <p:nvSpPr>
          <p:cNvPr id="7" name="Content Placeholder 1">
            <a:extLst>
              <a:ext uri="{FF2B5EF4-FFF2-40B4-BE49-F238E27FC236}">
                <a16:creationId xmlns:a16="http://schemas.microsoft.com/office/drawing/2014/main" id="{385CB35E-A2FE-465A-AE59-FAD53270E585}"/>
              </a:ext>
            </a:extLst>
          </p:cNvPr>
          <p:cNvSpPr txBox="1">
            <a:spLocks/>
          </p:cNvSpPr>
          <p:nvPr/>
        </p:nvSpPr>
        <p:spPr>
          <a:xfrm>
            <a:off x="609600" y="838200"/>
            <a:ext cx="8229600" cy="5562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2" indent="0">
              <a:lnSpc>
                <a:spcPct val="150000"/>
              </a:lnSpc>
              <a:buFont typeface="Arial" pitchFamily="34" charset="0"/>
              <a:buNone/>
            </a:pPr>
            <a:r>
              <a:rPr lang="en-US" altLang="en-US" sz="2500" b="1" dirty="0" err="1">
                <a:latin typeface="Times New Roman" pitchFamily="18" charset="0"/>
                <a:cs typeface="Times New Roman" pitchFamily="18" charset="0"/>
              </a:rPr>
              <a:t>Khi</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thực</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thi</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câu</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truy</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vấn</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sửa</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bảng</a:t>
            </a: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trên</a:t>
            </a:r>
            <a:r>
              <a:rPr lang="en-US" altLang="en-US" sz="2500" b="1" dirty="0">
                <a:latin typeface="Times New Roman" pitchFamily="18" charset="0"/>
                <a:cs typeface="Times New Roman" pitchFamily="18" charset="0"/>
              </a:rPr>
              <a:t> CSDL QLSV</a:t>
            </a:r>
          </a:p>
          <a:p>
            <a:pPr marL="685800" lvl="2" indent="0">
              <a:lnSpc>
                <a:spcPct val="150000"/>
              </a:lnSpc>
              <a:buFont typeface="Arial" pitchFamily="34" charset="0"/>
              <a:buNone/>
            </a:pPr>
            <a:endParaRPr lang="en-US" altLang="en-US" sz="2500" b="1" dirty="0">
              <a:latin typeface="Times New Roman" pitchFamily="18" charset="0"/>
            </a:endParaRPr>
          </a:p>
          <a:p>
            <a:pPr marL="685800" lvl="2" indent="0">
              <a:lnSpc>
                <a:spcPct val="150000"/>
              </a:lnSpc>
              <a:buFont typeface="Arial" pitchFamily="34" charset="0"/>
              <a:buNone/>
            </a:pPr>
            <a:endParaRPr lang="en-US" altLang="en-US" sz="2500" b="1" dirty="0">
              <a:latin typeface="Times New Roman" pitchFamily="18" charset="0"/>
            </a:endParaRPr>
          </a:p>
          <a:p>
            <a:pPr marL="685800" lvl="2" indent="0">
              <a:lnSpc>
                <a:spcPct val="150000"/>
              </a:lnSpc>
              <a:buFont typeface="Arial" pitchFamily="34" charset="0"/>
              <a:buNone/>
            </a:pPr>
            <a:r>
              <a:rPr lang="en-US" altLang="en-US" sz="2500" b="1" dirty="0" err="1">
                <a:latin typeface="Times New Roman" pitchFamily="18" charset="0"/>
              </a:rPr>
              <a:t>Sẽ</a:t>
            </a:r>
            <a:r>
              <a:rPr lang="en-US" altLang="en-US" sz="2500" b="1" dirty="0">
                <a:latin typeface="Times New Roman" pitchFamily="18" charset="0"/>
              </a:rPr>
              <a:t> </a:t>
            </a:r>
            <a:r>
              <a:rPr lang="en-US" altLang="en-US" sz="2500" b="1" dirty="0" err="1">
                <a:latin typeface="Times New Roman" pitchFamily="18" charset="0"/>
              </a:rPr>
              <a:t>nhận</a:t>
            </a:r>
            <a:r>
              <a:rPr lang="en-US" altLang="en-US" sz="2500" b="1" dirty="0">
                <a:latin typeface="Times New Roman" pitchFamily="18" charset="0"/>
              </a:rPr>
              <a:t> </a:t>
            </a:r>
            <a:r>
              <a:rPr lang="en-US" altLang="en-US" sz="2500" b="1" dirty="0" err="1">
                <a:latin typeface="Times New Roman" pitchFamily="18" charset="0"/>
              </a:rPr>
              <a:t>được</a:t>
            </a:r>
            <a:r>
              <a:rPr lang="en-US" altLang="en-US" sz="2500" b="1" dirty="0">
                <a:latin typeface="Times New Roman" pitchFamily="18" charset="0"/>
              </a:rPr>
              <a:t> </a:t>
            </a:r>
            <a:r>
              <a:rPr lang="en-US" altLang="en-US" sz="2500" b="1" dirty="0" err="1">
                <a:latin typeface="Times New Roman" pitchFamily="18" charset="0"/>
              </a:rPr>
              <a:t>thông</a:t>
            </a:r>
            <a:r>
              <a:rPr lang="en-US" altLang="en-US" sz="2500" b="1" dirty="0">
                <a:latin typeface="Times New Roman" pitchFamily="18" charset="0"/>
              </a:rPr>
              <a:t> </a:t>
            </a:r>
            <a:r>
              <a:rPr lang="en-US" altLang="en-US" sz="2500" b="1" dirty="0" err="1">
                <a:latin typeface="Times New Roman" pitchFamily="18" charset="0"/>
              </a:rPr>
              <a:t>báo</a:t>
            </a:r>
            <a:r>
              <a:rPr lang="en-US" altLang="en-US" sz="2500" b="1" dirty="0">
                <a:latin typeface="Times New Roman" pitchFamily="18" charset="0"/>
              </a:rPr>
              <a:t> </a:t>
            </a:r>
            <a:r>
              <a:rPr lang="en-US" altLang="en-US" sz="2500" b="1" dirty="0" err="1">
                <a:latin typeface="Times New Roman" pitchFamily="18" charset="0"/>
              </a:rPr>
              <a:t>lỗi</a:t>
            </a:r>
            <a:endParaRPr lang="en-US" altLang="en-US" sz="2500" b="1" dirty="0">
              <a:latin typeface="Times New Roman" pitchFamily="18" charset="0"/>
            </a:endParaRPr>
          </a:p>
          <a:p>
            <a:pPr marL="0" indent="0">
              <a:buFont typeface="Wingdings" panose="05000000000000000000" pitchFamily="2" charset="2"/>
              <a:buNone/>
            </a:pPr>
            <a:endParaRPr lang="en-US" altLang="en-US" dirty="0">
              <a:latin typeface="Times New Roman" pitchFamily="18" charset="0"/>
              <a:cs typeface="Times New Roman" pitchFamily="18" charset="0"/>
            </a:endParaRPr>
          </a:p>
          <a:p>
            <a:pPr marL="0" indent="0">
              <a:buFont typeface="Wingdings" panose="05000000000000000000" pitchFamily="2" charset="2"/>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545" y="1524000"/>
            <a:ext cx="483510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8600"/>
            <a:ext cx="7772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8204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Ví</a:t>
            </a:r>
            <a:r>
              <a:rPr lang="en-US" dirty="0"/>
              <a:t> </a:t>
            </a:r>
            <a:r>
              <a:rPr lang="en-US" dirty="0" err="1"/>
              <a:t>dụ</a:t>
            </a:r>
            <a:r>
              <a:rPr lang="en-US" dirty="0"/>
              <a:t>: </a:t>
            </a:r>
            <a:r>
              <a:rPr lang="en-US" dirty="0" err="1"/>
              <a:t>Xóa</a:t>
            </a:r>
            <a:r>
              <a:rPr lang="en-US" dirty="0"/>
              <a:t> Trigger CAMSUABANG </a:t>
            </a:r>
            <a:r>
              <a:rPr lang="en-US" dirty="0" err="1"/>
              <a:t>trên</a:t>
            </a:r>
            <a:r>
              <a:rPr lang="en-US" dirty="0"/>
              <a:t> CSDL QLSV</a:t>
            </a:r>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43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5680741"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905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5181600"/>
          </a:xfrm>
        </p:spPr>
        <p:txBody>
          <a:bodyPr/>
          <a:lstStyle/>
          <a:p>
            <a:pPr marL="0" indent="0">
              <a:buNone/>
            </a:pPr>
            <a:r>
              <a:rPr lang="vi-VN" b="1" dirty="0"/>
              <a:t>Ưu điểm:</a:t>
            </a:r>
          </a:p>
          <a:p>
            <a:pPr algn="just"/>
            <a:r>
              <a:rPr lang="vi-VN" dirty="0"/>
              <a:t>Sử dụng Trigger để kiểm tra tính toàn vẹn của cơ sở dữ liệu.</a:t>
            </a:r>
          </a:p>
          <a:p>
            <a:pPr algn="just"/>
            <a:r>
              <a:rPr lang="vi-VN" dirty="0"/>
              <a:t>Trigger có thể bắt lỗi logic ở mức cơ sở dữ liệu.</a:t>
            </a:r>
          </a:p>
          <a:p>
            <a:pPr algn="just"/>
            <a:r>
              <a:rPr lang="vi-VN" dirty="0"/>
              <a:t>Có thể dùng trigger là một cách khác để thay thế việc thực hiện những công việc hẹn giờ theo lịch.</a:t>
            </a:r>
          </a:p>
          <a:p>
            <a:pPr algn="just"/>
            <a:r>
              <a:rPr lang="vi-VN" dirty="0"/>
              <a:t>Trigger rất hiệu quả khi sử dụng để kiểm soát những thay đổi của dữ liệu trong bảng.</a:t>
            </a:r>
          </a:p>
          <a:p>
            <a:endParaRPr lang="en-US" dirty="0"/>
          </a:p>
        </p:txBody>
      </p:sp>
      <p:sp>
        <p:nvSpPr>
          <p:cNvPr id="3" name="Title 2"/>
          <p:cNvSpPr>
            <a:spLocks noGrp="1"/>
          </p:cNvSpPr>
          <p:nvPr>
            <p:ph type="title"/>
          </p:nvPr>
        </p:nvSpPr>
        <p:spPr/>
        <p:txBody>
          <a:bodyPr/>
          <a:lstStyle/>
          <a:p>
            <a:r>
              <a:rPr lang="en-US" dirty="0"/>
              <a:t>2.4.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Trigger</a:t>
            </a:r>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44</a:t>
            </a:fld>
            <a:endParaRPr lang="en-US"/>
          </a:p>
        </p:txBody>
      </p:sp>
    </p:spTree>
    <p:extLst>
      <p:ext uri="{BB962C8B-B14F-4D97-AF65-F5344CB8AC3E}">
        <p14:creationId xmlns:p14="http://schemas.microsoft.com/office/powerpoint/2010/main" val="4156046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vi-VN" b="1" dirty="0"/>
              <a:t>Nhược điểm:</a:t>
            </a:r>
          </a:p>
          <a:p>
            <a:pPr algn="just"/>
            <a:r>
              <a:rPr lang="vi-VN" dirty="0"/>
              <a:t>Trigger chỉ là một phần mở rộng của việc kiểm tra tính hợp lệ của dữ liệu chứ không thể thay thế hoàn toàn được công việc này.</a:t>
            </a:r>
          </a:p>
          <a:p>
            <a:pPr algn="just"/>
            <a:r>
              <a:rPr lang="vi-VN" dirty="0"/>
              <a:t>Trigger hoạt động ngầm trong csdl, không hiển thị ở tầng giao diện. Do đó, khó chỉ ra được điều gì xảy ra ở tầng csdl.</a:t>
            </a:r>
          </a:p>
          <a:p>
            <a:pPr algn="just"/>
            <a:r>
              <a:rPr lang="vi-VN" dirty="0"/>
              <a:t>Trigger thực hiện các update lên bảng dữ liệu vì thế nó làm tăng lượng công việc lên csdl và làm cho hệ thống chạy chậm.</a:t>
            </a:r>
          </a:p>
          <a:p>
            <a:endParaRPr lang="en-US" dirty="0"/>
          </a:p>
        </p:txBody>
      </p:sp>
      <p:sp>
        <p:nvSpPr>
          <p:cNvPr id="3" name="Title 2"/>
          <p:cNvSpPr>
            <a:spLocks noGrp="1"/>
          </p:cNvSpPr>
          <p:nvPr>
            <p:ph type="title"/>
          </p:nvPr>
        </p:nvSpPr>
        <p:spPr/>
        <p:txBody>
          <a:bodyPr/>
          <a:lstStyle/>
          <a:p>
            <a:r>
              <a:rPr lang="en-US" dirty="0"/>
              <a:t>2.4.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Trigger</a:t>
            </a:r>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45</a:t>
            </a:fld>
            <a:endParaRPr lang="en-US"/>
          </a:p>
        </p:txBody>
      </p:sp>
    </p:spTree>
    <p:extLst>
      <p:ext uri="{BB962C8B-B14F-4D97-AF65-F5344CB8AC3E}">
        <p14:creationId xmlns:p14="http://schemas.microsoft.com/office/powerpoint/2010/main" val="14833507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46</a:t>
            </a:fld>
            <a:endParaRPr lang="en-US"/>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dirty="0">
                  <a:latin typeface="Tahoma" pitchFamily="34" charset="0"/>
                  <a:cs typeface="Tahoma" pitchFamily="34" charset="0"/>
                </a:rPr>
                <a:t>Trigger</a:t>
              </a: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2733653"/>
            <a:ext cx="7565721" cy="1422315"/>
            <a:chOff x="762000" y="1248804"/>
            <a:chExt cx="7565721" cy="1420039"/>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70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Tổng</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kết</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a:p>
              <a:endParaRPr lang="en-US" sz="2000" b="1" dirty="0">
                <a:solidFill>
                  <a:srgbClr val="FF0000"/>
                </a:solidFill>
                <a:latin typeface="Tahoma" pitchFamily="34" charset="0"/>
                <a:cs typeface="Tahoma" pitchFamily="34" charset="0"/>
              </a:endParaRP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dirty="0">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93521" y="1248804"/>
              <a:ext cx="6934200" cy="70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Trắc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nghiệm</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kiến</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thức</a:t>
              </a:r>
              <a:endParaRPr lang="en-US" sz="2000" b="1" dirty="0">
                <a:solidFill>
                  <a:srgbClr val="FF0000"/>
                </a:solidFill>
                <a:latin typeface="Tahoma" pitchFamily="34" charset="0"/>
                <a:cs typeface="Tahoma" pitchFamily="34" charset="0"/>
              </a:endParaRPr>
            </a:p>
            <a:p>
              <a:pPr>
                <a:spcBef>
                  <a:spcPct val="0"/>
                </a:spcBef>
              </a:pPr>
              <a:endParaRPr lang="en-US" altLang="en-US" sz="2000" b="1" dirty="0">
                <a:solidFill>
                  <a:srgbClr val="606060"/>
                </a:solidFill>
                <a:latin typeface="Tahoma" pitchFamily="34" charset="0"/>
                <a:cs typeface="Tahoma" pitchFamily="34" charset="0"/>
              </a:endParaRPr>
            </a:p>
          </p:txBody>
        </p:sp>
      </p:grpSp>
      <p:sp>
        <p:nvSpPr>
          <p:cNvPr id="43" name="Line 11">
            <a:extLst>
              <a:ext uri="{FF2B5EF4-FFF2-40B4-BE49-F238E27FC236}">
                <a16:creationId xmlns:a16="http://schemas.microsoft.com/office/drawing/2014/main" id="{49BE36C3-04C4-4953-90D7-436D73C39F1A}"/>
              </a:ext>
            </a:extLst>
          </p:cNvPr>
          <p:cNvSpPr>
            <a:spLocks noChangeShapeType="1"/>
          </p:cNvSpPr>
          <p:nvPr/>
        </p:nvSpPr>
        <p:spPr bwMode="auto">
          <a:xfrm>
            <a:off x="1143000" y="248744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34291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3.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47</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err="1"/>
              <a:t>Câu</a:t>
            </a:r>
            <a:r>
              <a:rPr lang="en-US" b="1" dirty="0"/>
              <a:t> </a:t>
            </a:r>
            <a:r>
              <a:rPr lang="en-US" b="1" dirty="0" err="1"/>
              <a:t>lệnh</a:t>
            </a:r>
            <a:r>
              <a:rPr lang="en-US" b="1" dirty="0"/>
              <a:t> </a:t>
            </a:r>
            <a:r>
              <a:rPr lang="en-US" b="1" dirty="0" err="1"/>
              <a:t>sau</a:t>
            </a:r>
            <a:r>
              <a:rPr lang="en-US" b="1" dirty="0"/>
              <a:t> </a:t>
            </a:r>
            <a:r>
              <a:rPr lang="en-US" b="1" dirty="0" err="1"/>
              <a:t>đây</a:t>
            </a:r>
            <a:r>
              <a:rPr lang="en-US" b="1" dirty="0"/>
              <a:t> </a:t>
            </a:r>
            <a:r>
              <a:rPr lang="en-US" b="1" dirty="0" err="1"/>
              <a:t>dùng</a:t>
            </a:r>
            <a:r>
              <a:rPr lang="en-US" b="1" dirty="0"/>
              <a:t> </a:t>
            </a:r>
            <a:r>
              <a:rPr lang="en-US" b="1" dirty="0" err="1"/>
              <a:t>để</a:t>
            </a:r>
            <a:r>
              <a:rPr lang="en-US" b="1" dirty="0"/>
              <a:t> </a:t>
            </a:r>
            <a:r>
              <a:rPr lang="en-US" b="1" dirty="0" err="1"/>
              <a:t>tạo</a:t>
            </a:r>
            <a:r>
              <a:rPr lang="en-US" b="1" dirty="0"/>
              <a:t> </a:t>
            </a:r>
            <a:r>
              <a:rPr lang="en-US" b="1" dirty="0" err="1"/>
              <a:t>một</a:t>
            </a:r>
            <a:r>
              <a:rPr lang="en-US" b="1" dirty="0"/>
              <a:t> Trigger </a:t>
            </a:r>
            <a:r>
              <a:rPr lang="en-US" b="1" dirty="0" err="1"/>
              <a:t>trong</a:t>
            </a:r>
            <a:r>
              <a:rPr lang="en-US" b="1" dirty="0"/>
              <a:t> SQL Server</a:t>
            </a:r>
            <a:endParaRPr lang="en-US" dirty="0"/>
          </a:p>
          <a:p>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CREATE PROC</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CREATE PROCEDURE</a:t>
            </a:r>
          </a:p>
        </p:txBody>
      </p:sp>
      <p:sp>
        <p:nvSpPr>
          <p:cNvPr id="23" name="Rectangle 22"/>
          <p:cNvSpPr/>
          <p:nvPr/>
        </p:nvSpPr>
        <p:spPr>
          <a:xfrm>
            <a:off x="1835998" y="3994583"/>
            <a:ext cx="1445652" cy="369332"/>
          </a:xfrm>
          <a:prstGeom prst="rect">
            <a:avLst/>
          </a:prstGeom>
        </p:spPr>
        <p:txBody>
          <a:bodyPr wrap="none">
            <a:spAutoFit/>
          </a:bodyPr>
          <a:lstStyle/>
          <a:p>
            <a:r>
              <a:rPr lang="en-US" dirty="0"/>
              <a:t>ALTER Trigger</a:t>
            </a:r>
          </a:p>
        </p:txBody>
      </p:sp>
      <p:sp>
        <p:nvSpPr>
          <p:cNvPr id="24" name="Rectangle 23"/>
          <p:cNvSpPr/>
          <p:nvPr/>
        </p:nvSpPr>
        <p:spPr>
          <a:xfrm>
            <a:off x="1867313" y="4659868"/>
            <a:ext cx="1685718" cy="369332"/>
          </a:xfrm>
          <a:prstGeom prst="rect">
            <a:avLst/>
          </a:prstGeom>
        </p:spPr>
        <p:txBody>
          <a:bodyPr wrap="none">
            <a:spAutoFit/>
          </a:bodyPr>
          <a:lstStyle/>
          <a:p>
            <a:r>
              <a:rPr lang="en-US" dirty="0"/>
              <a:t> CREATE  Trigger</a:t>
            </a:r>
          </a:p>
        </p:txBody>
      </p:sp>
    </p:spTree>
    <p:extLst>
      <p:ext uri="{BB962C8B-B14F-4D97-AF65-F5344CB8AC3E}">
        <p14:creationId xmlns:p14="http://schemas.microsoft.com/office/powerpoint/2010/main" val="2732884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3.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48</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2</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err="1"/>
              <a:t>Khi</a:t>
            </a:r>
            <a:r>
              <a:rPr lang="en-US" b="1" dirty="0"/>
              <a:t> </a:t>
            </a:r>
            <a:r>
              <a:rPr lang="en-US" b="1" dirty="0" err="1"/>
              <a:t>thực</a:t>
            </a:r>
            <a:r>
              <a:rPr lang="en-US" b="1" dirty="0"/>
              <a:t> </a:t>
            </a:r>
            <a:r>
              <a:rPr lang="en-US" b="1" dirty="0" err="1"/>
              <a:t>hiện</a:t>
            </a:r>
            <a:r>
              <a:rPr lang="en-US" b="1" dirty="0"/>
              <a:t> </a:t>
            </a:r>
            <a:r>
              <a:rPr lang="en-US" b="1" dirty="0" err="1"/>
              <a:t>lệnh</a:t>
            </a:r>
            <a:r>
              <a:rPr lang="en-US" b="1" dirty="0"/>
              <a:t> update, </a:t>
            </a:r>
            <a:r>
              <a:rPr lang="en-US" b="1" dirty="0" err="1"/>
              <a:t>các</a:t>
            </a:r>
            <a:r>
              <a:rPr lang="en-US" b="1" dirty="0"/>
              <a:t> </a:t>
            </a:r>
            <a:r>
              <a:rPr lang="en-US" b="1" dirty="0" err="1"/>
              <a:t>bản</a:t>
            </a:r>
            <a:r>
              <a:rPr lang="en-US" b="1" dirty="0"/>
              <a:t> </a:t>
            </a:r>
            <a:r>
              <a:rPr lang="en-US" b="1" dirty="0" err="1"/>
              <a:t>ghi</a:t>
            </a:r>
            <a:r>
              <a:rPr lang="en-US" b="1" dirty="0"/>
              <a:t> </a:t>
            </a:r>
            <a:r>
              <a:rPr lang="en-US" b="1" dirty="0" err="1"/>
              <a:t>được</a:t>
            </a:r>
            <a:r>
              <a:rPr lang="en-US" b="1" dirty="0"/>
              <a:t> </a:t>
            </a:r>
            <a:r>
              <a:rPr lang="en-US" b="1" dirty="0" err="1"/>
              <a:t>thay</a:t>
            </a:r>
            <a:r>
              <a:rPr lang="en-US" b="1" dirty="0"/>
              <a:t> </a:t>
            </a:r>
            <a:r>
              <a:rPr lang="en-US" b="1" dirty="0" err="1"/>
              <a:t>đổi</a:t>
            </a:r>
            <a:r>
              <a:rPr lang="en-US" b="1" dirty="0"/>
              <a:t> </a:t>
            </a:r>
            <a:r>
              <a:rPr lang="en-US" b="1" dirty="0" err="1"/>
              <a:t>sau</a:t>
            </a:r>
            <a:r>
              <a:rPr lang="en-US" b="1" dirty="0"/>
              <a:t> </a:t>
            </a:r>
            <a:r>
              <a:rPr lang="en-US" b="1" dirty="0" err="1"/>
              <a:t>khi</a:t>
            </a:r>
            <a:r>
              <a:rPr lang="en-US" b="1" dirty="0"/>
              <a:t> </a:t>
            </a:r>
            <a:r>
              <a:rPr lang="en-US" b="1" dirty="0" err="1"/>
              <a:t>cập</a:t>
            </a:r>
            <a:r>
              <a:rPr lang="en-US" b="1" dirty="0"/>
              <a:t> </a:t>
            </a:r>
            <a:r>
              <a:rPr lang="en-US" b="1" dirty="0" err="1"/>
              <a:t>nhật</a:t>
            </a:r>
            <a:r>
              <a:rPr lang="en-US" b="1" dirty="0"/>
              <a:t> </a:t>
            </a:r>
            <a:r>
              <a:rPr lang="en-US" b="1" dirty="0" err="1"/>
              <a:t>được</a:t>
            </a:r>
            <a:r>
              <a:rPr lang="en-US" b="1" dirty="0"/>
              <a:t> </a:t>
            </a:r>
            <a:r>
              <a:rPr lang="en-US" b="1" dirty="0" err="1"/>
              <a:t>lưu</a:t>
            </a:r>
            <a:r>
              <a:rPr lang="en-US" b="1" dirty="0"/>
              <a:t> ở </a:t>
            </a:r>
            <a:r>
              <a:rPr lang="en-US" b="1" dirty="0" err="1"/>
              <a:t>bảng</a:t>
            </a:r>
            <a:r>
              <a:rPr lang="en-US" b="1" dirty="0"/>
              <a:t> </a:t>
            </a:r>
            <a:r>
              <a:rPr lang="en-US" b="1" dirty="0" err="1"/>
              <a:t>nào</a:t>
            </a:r>
            <a:r>
              <a:rPr lang="en-US" b="1" dirty="0"/>
              <a:t> </a:t>
            </a:r>
            <a:r>
              <a:rPr lang="en-US" b="1" dirty="0" err="1"/>
              <a:t>dưới</a:t>
            </a:r>
            <a:r>
              <a:rPr lang="en-US" b="1" dirty="0"/>
              <a:t> </a:t>
            </a:r>
            <a:r>
              <a:rPr lang="en-US" b="1" dirty="0" err="1"/>
              <a:t>đây</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INSERTED</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INSERT</a:t>
            </a:r>
          </a:p>
        </p:txBody>
      </p:sp>
      <p:sp>
        <p:nvSpPr>
          <p:cNvPr id="23" name="Rectangle 22"/>
          <p:cNvSpPr/>
          <p:nvPr/>
        </p:nvSpPr>
        <p:spPr>
          <a:xfrm>
            <a:off x="1835998" y="3994583"/>
            <a:ext cx="873957" cy="369332"/>
          </a:xfrm>
          <a:prstGeom prst="rect">
            <a:avLst/>
          </a:prstGeom>
        </p:spPr>
        <p:txBody>
          <a:bodyPr wrap="none">
            <a:spAutoFit/>
          </a:bodyPr>
          <a:lstStyle/>
          <a:p>
            <a:r>
              <a:rPr lang="en-US" dirty="0"/>
              <a:t>DELETE</a:t>
            </a:r>
          </a:p>
        </p:txBody>
      </p:sp>
      <p:sp>
        <p:nvSpPr>
          <p:cNvPr id="24" name="Rectangle 23"/>
          <p:cNvSpPr/>
          <p:nvPr/>
        </p:nvSpPr>
        <p:spPr>
          <a:xfrm>
            <a:off x="1867313" y="4659868"/>
            <a:ext cx="1016625" cy="369332"/>
          </a:xfrm>
          <a:prstGeom prst="rect">
            <a:avLst/>
          </a:prstGeom>
        </p:spPr>
        <p:txBody>
          <a:bodyPr wrap="none">
            <a:spAutoFit/>
          </a:bodyPr>
          <a:lstStyle/>
          <a:p>
            <a:r>
              <a:rPr lang="en-US" dirty="0"/>
              <a:t>DELETED</a:t>
            </a:r>
          </a:p>
        </p:txBody>
      </p:sp>
    </p:spTree>
    <p:extLst>
      <p:ext uri="{BB962C8B-B14F-4D97-AF65-F5344CB8AC3E}">
        <p14:creationId xmlns:p14="http://schemas.microsoft.com/office/powerpoint/2010/main" val="2496920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3.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49</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3</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797" y="5486400"/>
            <a:ext cx="2971797" cy="782154"/>
            <a:chOff x="3055374" y="5523273"/>
            <a:chExt cx="2750572" cy="782154"/>
          </a:xfrm>
        </p:grpSpPr>
        <p:sp>
          <p:nvSpPr>
            <p:cNvPr id="17" name="Rectangle 16">
              <a:extLst>
                <a:ext uri="{FF2B5EF4-FFF2-40B4-BE49-F238E27FC236}">
                  <a16:creationId xmlns:a16="http://schemas.microsoft.com/office/drawing/2014/main" id="{E3D03458-74F5-4DAB-BEDC-208095A9B20A}"/>
                </a:ext>
              </a:extLst>
            </p:cNvPr>
            <p:cNvSpPr/>
            <p:nvPr/>
          </p:nvSpPr>
          <p:spPr>
            <a:xfrm>
              <a:off x="3055374" y="5523273"/>
              <a:ext cx="1655877"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711251" y="5538513"/>
              <a:ext cx="1094695"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A,B,D</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Trigger </a:t>
            </a:r>
            <a:r>
              <a:rPr lang="en-US" b="1" dirty="0" err="1"/>
              <a:t>chỉ</a:t>
            </a:r>
            <a:r>
              <a:rPr lang="en-US" b="1" dirty="0"/>
              <a:t> </a:t>
            </a:r>
            <a:r>
              <a:rPr lang="en-US" b="1" dirty="0" err="1"/>
              <a:t>có</a:t>
            </a:r>
            <a:r>
              <a:rPr lang="en-US" b="1" dirty="0"/>
              <a:t> </a:t>
            </a:r>
            <a:r>
              <a:rPr lang="en-US" b="1" dirty="0" err="1"/>
              <a:t>thể</a:t>
            </a:r>
            <a:r>
              <a:rPr lang="en-US" b="1" dirty="0"/>
              <a:t> </a:t>
            </a:r>
            <a:r>
              <a:rPr lang="en-US" b="1" dirty="0" err="1"/>
              <a:t>được</a:t>
            </a:r>
            <a:r>
              <a:rPr lang="en-US" b="1" dirty="0"/>
              <a:t> </a:t>
            </a:r>
            <a:r>
              <a:rPr lang="en-US" b="1" dirty="0" err="1"/>
              <a:t>kích</a:t>
            </a:r>
            <a:r>
              <a:rPr lang="en-US" b="1" dirty="0"/>
              <a:t> </a:t>
            </a:r>
            <a:r>
              <a:rPr lang="en-US" b="1" dirty="0" err="1"/>
              <a:t>hoạt</a:t>
            </a:r>
            <a:r>
              <a:rPr lang="en-US" b="1" dirty="0"/>
              <a:t> </a:t>
            </a:r>
            <a:r>
              <a:rPr lang="en-US" b="1" dirty="0" err="1"/>
              <a:t>khi</a:t>
            </a:r>
            <a:r>
              <a:rPr lang="en-US" b="1" dirty="0"/>
              <a:t> </a:t>
            </a:r>
            <a:r>
              <a:rPr lang="en-US" b="1" dirty="0" err="1"/>
              <a:t>có</a:t>
            </a:r>
            <a:r>
              <a:rPr lang="en-US" b="1" dirty="0"/>
              <a:t> </a:t>
            </a:r>
            <a:r>
              <a:rPr lang="en-US" b="1" dirty="0" err="1"/>
              <a:t>các</a:t>
            </a:r>
            <a:r>
              <a:rPr lang="en-US" b="1" dirty="0"/>
              <a:t> </a:t>
            </a:r>
            <a:r>
              <a:rPr lang="en-US" b="1" dirty="0" err="1"/>
              <a:t>sự</a:t>
            </a:r>
            <a:r>
              <a:rPr lang="en-US" b="1" dirty="0"/>
              <a:t> </a:t>
            </a:r>
            <a:r>
              <a:rPr lang="en-US" b="1" dirty="0" err="1"/>
              <a:t>kiện</a:t>
            </a:r>
            <a:r>
              <a:rPr lang="en-US" b="1" dirty="0"/>
              <a:t> </a:t>
            </a:r>
            <a:r>
              <a:rPr lang="en-US" b="1" dirty="0" err="1"/>
              <a:t>nào</a:t>
            </a:r>
            <a:r>
              <a:rPr lang="en-US" b="1" dirty="0"/>
              <a:t> </a:t>
            </a:r>
            <a:r>
              <a:rPr lang="en-US" b="1" dirty="0" err="1"/>
              <a:t>dưới</a:t>
            </a:r>
            <a:r>
              <a:rPr lang="en-US" b="1" dirty="0"/>
              <a:t> </a:t>
            </a:r>
            <a:r>
              <a:rPr lang="en-US" b="1" dirty="0" err="1"/>
              <a:t>đây</a:t>
            </a:r>
            <a:r>
              <a:rPr lang="en-US" b="1" dirty="0"/>
              <a:t> </a:t>
            </a:r>
            <a:r>
              <a:rPr lang="en-US" b="1" dirty="0" err="1"/>
              <a:t>xảy</a:t>
            </a:r>
            <a:r>
              <a:rPr lang="en-US" b="1" dirty="0"/>
              <a:t> ra </a:t>
            </a:r>
            <a:r>
              <a:rPr lang="en-US" b="1" dirty="0" err="1"/>
              <a:t>trên</a:t>
            </a:r>
            <a:r>
              <a:rPr lang="en-US" b="1" dirty="0"/>
              <a:t> </a:t>
            </a:r>
            <a:r>
              <a:rPr lang="en-US" b="1" dirty="0" err="1"/>
              <a:t>bảng</a:t>
            </a:r>
            <a:r>
              <a:rPr lang="en-US" b="1" dirty="0"/>
              <a:t>:</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INSERT</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5235453" cy="369332"/>
          </a:xfrm>
          <a:prstGeom prst="rect">
            <a:avLst/>
          </a:prstGeom>
        </p:spPr>
        <p:txBody>
          <a:bodyPr wrap="square">
            <a:spAutoFit/>
          </a:bodyPr>
          <a:lstStyle/>
          <a:p>
            <a:r>
              <a:rPr lang="en-US" dirty="0"/>
              <a:t>UPDATE</a:t>
            </a:r>
          </a:p>
        </p:txBody>
      </p:sp>
      <p:sp>
        <p:nvSpPr>
          <p:cNvPr id="23" name="Rectangle 22"/>
          <p:cNvSpPr/>
          <p:nvPr/>
        </p:nvSpPr>
        <p:spPr>
          <a:xfrm>
            <a:off x="1835998" y="3994583"/>
            <a:ext cx="846770" cy="369332"/>
          </a:xfrm>
          <a:prstGeom prst="rect">
            <a:avLst/>
          </a:prstGeom>
        </p:spPr>
        <p:txBody>
          <a:bodyPr wrap="none">
            <a:spAutoFit/>
          </a:bodyPr>
          <a:lstStyle/>
          <a:p>
            <a:r>
              <a:rPr lang="en-US" dirty="0"/>
              <a:t>SELECT</a:t>
            </a:r>
          </a:p>
        </p:txBody>
      </p:sp>
      <p:sp>
        <p:nvSpPr>
          <p:cNvPr id="24" name="Rectangle 23"/>
          <p:cNvSpPr/>
          <p:nvPr/>
        </p:nvSpPr>
        <p:spPr>
          <a:xfrm>
            <a:off x="1867313" y="4659868"/>
            <a:ext cx="873957" cy="369332"/>
          </a:xfrm>
          <a:prstGeom prst="rect">
            <a:avLst/>
          </a:prstGeom>
        </p:spPr>
        <p:txBody>
          <a:bodyPr wrap="none">
            <a:spAutoFit/>
          </a:bodyPr>
          <a:lstStyle/>
          <a:p>
            <a:r>
              <a:rPr lang="en-US" dirty="0"/>
              <a:t>DELETE</a:t>
            </a:r>
          </a:p>
        </p:txBody>
      </p:sp>
    </p:spTree>
    <p:extLst>
      <p:ext uri="{BB962C8B-B14F-4D97-AF65-F5344CB8AC3E}">
        <p14:creationId xmlns:p14="http://schemas.microsoft.com/office/powerpoint/2010/main" val="26540335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5</a:t>
            </a:fld>
            <a:endParaRPr lang="en-US"/>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dirty="0">
                  <a:solidFill>
                    <a:srgbClr val="FF0000"/>
                  </a:solidFill>
                  <a:latin typeface="Tahoma" pitchFamily="34" charset="0"/>
                  <a:cs typeface="Tahoma" pitchFamily="34" charset="0"/>
                </a:rPr>
                <a:t>Trigger</a:t>
              </a: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dirty="0">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2733653"/>
            <a:ext cx="7565721" cy="1133498"/>
            <a:chOff x="762000" y="1248804"/>
            <a:chExt cx="7565721" cy="1131684"/>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Tổng</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kết</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dirty="0">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93521" y="1248804"/>
              <a:ext cx="6934200" cy="70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a:p>
              <a:pPr>
                <a:spcBef>
                  <a:spcPct val="0"/>
                </a:spcBef>
              </a:pPr>
              <a:endParaRPr lang="en-US" altLang="en-US" sz="2000" b="1" dirty="0">
                <a:solidFill>
                  <a:srgbClr val="606060"/>
                </a:solidFill>
                <a:latin typeface="Tahoma" pitchFamily="34" charset="0"/>
                <a:cs typeface="Tahoma" pitchFamily="34" charset="0"/>
              </a:endParaRPr>
            </a:p>
          </p:txBody>
        </p:sp>
      </p:grpSp>
      <p:sp>
        <p:nvSpPr>
          <p:cNvPr id="43" name="Line 11">
            <a:extLst>
              <a:ext uri="{FF2B5EF4-FFF2-40B4-BE49-F238E27FC236}">
                <a16:creationId xmlns:a16="http://schemas.microsoft.com/office/drawing/2014/main" id="{49BE36C3-04C4-4953-90D7-436D73C39F1A}"/>
              </a:ext>
            </a:extLst>
          </p:cNvPr>
          <p:cNvSpPr>
            <a:spLocks noChangeShapeType="1"/>
          </p:cNvSpPr>
          <p:nvPr/>
        </p:nvSpPr>
        <p:spPr bwMode="auto">
          <a:xfrm>
            <a:off x="1143000" y="248744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18156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3.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50</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685801" y="667107"/>
            <a:ext cx="7326658" cy="3338486"/>
            <a:chOff x="-534662" y="1100231"/>
            <a:chExt cx="8300998" cy="1406634"/>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534662" y="1300743"/>
              <a:ext cx="8300998" cy="12061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latin typeface="Arial" panose="020B0604020202020204" pitchFamily="34" charset="0"/>
                  <a:cs typeface="Arial" panose="020B0604020202020204" pitchFamily="34" charset="0"/>
                </a:rPr>
                <a:t>Create Trigger A1 on A</a:t>
              </a:r>
            </a:p>
            <a:p>
              <a:r>
                <a:rPr lang="en-US" sz="2400" dirty="0">
                  <a:latin typeface="Arial" panose="020B0604020202020204" pitchFamily="34" charset="0"/>
                  <a:cs typeface="Arial" panose="020B0604020202020204" pitchFamily="34" charset="0"/>
                </a:rPr>
                <a:t>For Delete</a:t>
              </a:r>
            </a:p>
            <a:p>
              <a:r>
                <a:rPr lang="en-US" sz="2400" dirty="0">
                  <a:latin typeface="Arial" panose="020B0604020202020204" pitchFamily="34" charset="0"/>
                  <a:cs typeface="Arial" panose="020B0604020202020204" pitchFamily="34" charset="0"/>
                </a:rPr>
                <a:t>As</a:t>
              </a:r>
            </a:p>
            <a:p>
              <a:r>
                <a:rPr lang="en-US" sz="2400" dirty="0">
                  <a:latin typeface="Arial" panose="020B0604020202020204" pitchFamily="34" charset="0"/>
                  <a:cs typeface="Arial" panose="020B0604020202020204" pitchFamily="34" charset="0"/>
                </a:rPr>
                <a:t>Begin</a:t>
              </a:r>
            </a:p>
            <a:p>
              <a:r>
                <a:rPr lang="en-US" sz="2400" dirty="0">
                  <a:latin typeface="Arial" panose="020B0604020202020204" pitchFamily="34" charset="0"/>
                  <a:cs typeface="Arial" panose="020B0604020202020204" pitchFamily="34" charset="0"/>
                </a:rPr>
                <a:t>Print(‘A1’)</a:t>
              </a:r>
            </a:p>
            <a:p>
              <a:r>
                <a:rPr lang="en-US" sz="2400" dirty="0">
                  <a:latin typeface="Arial" panose="020B0604020202020204" pitchFamily="34" charset="0"/>
                  <a:cs typeface="Arial" panose="020B0604020202020204" pitchFamily="34" charset="0"/>
                </a:rPr>
                <a:t>end</a:t>
              </a:r>
            </a:p>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777840" y="1100231"/>
              <a:ext cx="2837997" cy="1768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4</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914400" y="4178385"/>
            <a:ext cx="7696200" cy="2072159"/>
            <a:chOff x="820880" y="3387294"/>
            <a:chExt cx="10716514" cy="1725087"/>
          </a:xfrm>
        </p:grpSpPr>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10111022" cy="79430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insert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 A</a:t>
              </a:r>
            </a:p>
            <a:p>
              <a:pPr lvl="0"/>
              <a:r>
                <a:rPr lang="en-US" sz="2800" dirty="0">
                  <a:latin typeface="Arial" panose="020B0604020202020204" pitchFamily="34" charset="0"/>
                  <a:cs typeface="Arial" panose="020B0604020202020204" pitchFamily="34" charset="0"/>
                </a:rPr>
                <a:t>B. </a:t>
              </a:r>
              <a:r>
                <a:rPr lang="en-US" sz="2400" dirty="0" err="1">
                  <a:solidFill>
                    <a:prstClr val="black"/>
                  </a:solidFill>
                  <a:latin typeface="Arial" panose="020B0604020202020204" pitchFamily="34" charset="0"/>
                  <a:cs typeface="Arial" panose="020B0604020202020204" pitchFamily="34" charset="0"/>
                </a:rPr>
                <a:t>Thực</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thi</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câu</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lệnh</a:t>
              </a:r>
              <a:r>
                <a:rPr lang="en-US" sz="2400" dirty="0">
                  <a:solidFill>
                    <a:prstClr val="black"/>
                  </a:solidFill>
                  <a:latin typeface="Arial" panose="020B0604020202020204" pitchFamily="34" charset="0"/>
                  <a:cs typeface="Arial" panose="020B0604020202020204" pitchFamily="34" charset="0"/>
                </a:rPr>
                <a:t> Update </a:t>
              </a:r>
              <a:r>
                <a:rPr lang="en-US" sz="2400" dirty="0" err="1">
                  <a:solidFill>
                    <a:prstClr val="black"/>
                  </a:solidFill>
                  <a:latin typeface="Arial" panose="020B0604020202020204" pitchFamily="34" charset="0"/>
                  <a:cs typeface="Arial" panose="020B0604020202020204" pitchFamily="34" charset="0"/>
                </a:rPr>
                <a:t>trên</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bảng</a:t>
              </a:r>
              <a:r>
                <a:rPr lang="en-US" sz="2400" dirty="0">
                  <a:solidFill>
                    <a:prstClr val="black"/>
                  </a:solidFill>
                  <a:latin typeface="Arial" panose="020B0604020202020204" pitchFamily="34" charset="0"/>
                  <a:cs typeface="Arial" panose="020B0604020202020204" pitchFamily="34" charset="0"/>
                </a:rPr>
                <a:t> A</a:t>
              </a:r>
            </a:p>
          </p:txBody>
        </p:sp>
        <p:sp>
          <p:nvSpPr>
            <p:cNvPr id="14" name="TextBox 13">
              <a:extLst>
                <a:ext uri="{FF2B5EF4-FFF2-40B4-BE49-F238E27FC236}">
                  <a16:creationId xmlns:a16="http://schemas.microsoft.com/office/drawing/2014/main" id="{69388DE8-3370-43A6-BA2E-F90EC9FE5F77}"/>
                </a:ext>
              </a:extLst>
            </p:cNvPr>
            <p:cNvSpPr txBox="1"/>
            <p:nvPr/>
          </p:nvSpPr>
          <p:spPr>
            <a:xfrm>
              <a:off x="951332" y="4201316"/>
              <a:ext cx="10525509" cy="435584"/>
            </a:xfrm>
            <a:prstGeom prst="rect">
              <a:avLst/>
            </a:prstGeom>
            <a:noFill/>
          </p:spPr>
          <p:txBody>
            <a:bodyPr wrap="square" rtlCol="0">
              <a:spAutoFit/>
            </a:bodyPr>
            <a:lstStyle/>
            <a:p>
              <a:pPr lvl="0"/>
              <a:r>
                <a:rPr lang="en-US" sz="2800" dirty="0" err="1">
                  <a:latin typeface="Arial" panose="020B0604020202020204" pitchFamily="34" charset="0"/>
                  <a:cs typeface="Arial" panose="020B0604020202020204" pitchFamily="34" charset="0"/>
                </a:rPr>
                <a:t>C.</a:t>
              </a:r>
              <a:r>
                <a:rPr lang="en-US" sz="2400" dirty="0" err="1">
                  <a:latin typeface="Arial" panose="020B0604020202020204" pitchFamily="34" charset="0"/>
                  <a:cs typeface="Arial" panose="020B0604020202020204" pitchFamily="34" charset="0"/>
                </a:rPr>
                <a:t>T</a:t>
              </a:r>
              <a:r>
                <a:rPr lang="en-US" sz="2400" dirty="0" err="1">
                  <a:solidFill>
                    <a:prstClr val="black"/>
                  </a:solidFill>
                  <a:latin typeface="Arial" panose="020B0604020202020204" pitchFamily="34" charset="0"/>
                  <a:cs typeface="Arial" panose="020B0604020202020204" pitchFamily="34" charset="0"/>
                </a:rPr>
                <a:t>hực</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thi</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câu</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lệnh</a:t>
              </a:r>
              <a:r>
                <a:rPr lang="en-US" sz="2400" dirty="0">
                  <a:solidFill>
                    <a:prstClr val="black"/>
                  </a:solidFill>
                  <a:latin typeface="Arial" panose="020B0604020202020204" pitchFamily="34" charset="0"/>
                  <a:cs typeface="Arial" panose="020B0604020202020204" pitchFamily="34" charset="0"/>
                </a:rPr>
                <a:t> Delete </a:t>
              </a:r>
              <a:r>
                <a:rPr lang="en-US" sz="2400" dirty="0" err="1">
                  <a:solidFill>
                    <a:prstClr val="black"/>
                  </a:solidFill>
                  <a:latin typeface="Arial" panose="020B0604020202020204" pitchFamily="34" charset="0"/>
                  <a:cs typeface="Arial" panose="020B0604020202020204" pitchFamily="34" charset="0"/>
                </a:rPr>
                <a:t>trên</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bảng</a:t>
              </a:r>
              <a:r>
                <a:rPr lang="en-US" sz="2400" dirty="0">
                  <a:solidFill>
                    <a:prstClr val="black"/>
                  </a:solidFill>
                  <a:latin typeface="Arial" panose="020B0604020202020204" pitchFamily="34" charset="0"/>
                  <a:cs typeface="Arial" panose="020B0604020202020204" pitchFamily="34" charset="0"/>
                </a:rPr>
                <a:t> A</a:t>
              </a:r>
            </a:p>
          </p:txBody>
        </p:sp>
        <p:sp>
          <p:nvSpPr>
            <p:cNvPr id="20" name="TextBox 19">
              <a:extLst>
                <a:ext uri="{FF2B5EF4-FFF2-40B4-BE49-F238E27FC236}">
                  <a16:creationId xmlns:a16="http://schemas.microsoft.com/office/drawing/2014/main" id="{50655689-ED1A-4E78-85AE-6860A82615D1}"/>
                </a:ext>
              </a:extLst>
            </p:cNvPr>
            <p:cNvSpPr txBox="1"/>
            <p:nvPr/>
          </p:nvSpPr>
          <p:spPr>
            <a:xfrm>
              <a:off x="1011887" y="4676797"/>
              <a:ext cx="10525507" cy="435584"/>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 B, C </a:t>
              </a:r>
              <a:r>
                <a:rPr lang="en-US" sz="2400" dirty="0" err="1">
                  <a:latin typeface="Arial" panose="020B0604020202020204" pitchFamily="34" charset="0"/>
                  <a:cs typeface="Arial" panose="020B0604020202020204" pitchFamily="34" charset="0"/>
                </a:rPr>
                <a:t>đều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đúng</a:t>
              </a:r>
              <a:endParaRPr lang="en-US" sz="24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C</a:t>
              </a:r>
            </a:p>
          </p:txBody>
        </p:sp>
      </p:gr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 name="TextBox 1">
            <a:extLst>
              <a:ext uri="{FF2B5EF4-FFF2-40B4-BE49-F238E27FC236}">
                <a16:creationId xmlns:a16="http://schemas.microsoft.com/office/drawing/2014/main" id="{F210C09D-1FB4-4E0D-8CF4-9F8554A012C5}"/>
              </a:ext>
            </a:extLst>
          </p:cNvPr>
          <p:cNvSpPr txBox="1"/>
          <p:nvPr/>
        </p:nvSpPr>
        <p:spPr>
          <a:xfrm>
            <a:off x="1219200" y="3513150"/>
            <a:ext cx="4045973" cy="461665"/>
          </a:xfrm>
          <a:prstGeom prst="rect">
            <a:avLst/>
          </a:prstGeom>
          <a:noFill/>
        </p:spPr>
        <p:txBody>
          <a:bodyPr wrap="square" rtlCol="0">
            <a:spAutoFit/>
          </a:bodyPr>
          <a:lstStyle/>
          <a:p>
            <a:r>
              <a:rPr lang="en-US" sz="2400" b="1" dirty="0"/>
              <a:t>Trigger A1 </a:t>
            </a:r>
            <a:r>
              <a:rPr lang="en-US" sz="2400" b="1" dirty="0" err="1"/>
              <a:t>được</a:t>
            </a:r>
            <a:r>
              <a:rPr lang="en-US" sz="2400" b="1" dirty="0"/>
              <a:t> </a:t>
            </a:r>
            <a:r>
              <a:rPr lang="en-US" sz="2400" b="1" dirty="0" err="1"/>
              <a:t>gọi</a:t>
            </a:r>
            <a:r>
              <a:rPr lang="en-US" sz="2400" b="1" dirty="0"/>
              <a:t> </a:t>
            </a:r>
            <a:r>
              <a:rPr lang="en-US" sz="2400" b="1" dirty="0" err="1"/>
              <a:t>khi</a:t>
            </a:r>
            <a:r>
              <a:rPr lang="en-US" sz="2400" dirty="0"/>
              <a:t>:</a:t>
            </a:r>
          </a:p>
        </p:txBody>
      </p:sp>
    </p:spTree>
    <p:extLst>
      <p:ext uri="{BB962C8B-B14F-4D97-AF65-F5344CB8AC3E}">
        <p14:creationId xmlns:p14="http://schemas.microsoft.com/office/powerpoint/2010/main" val="38746845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3.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51</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152400" y="1009220"/>
            <a:ext cx="5715000" cy="3043654"/>
            <a:chOff x="843002" y="976841"/>
            <a:chExt cx="8300998" cy="1537758"/>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305749"/>
              <a:ext cx="8300998" cy="1208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598" y="976841"/>
              <a:ext cx="1963127" cy="1768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5</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5799909" y="1820151"/>
            <a:ext cx="3191691" cy="2494332"/>
            <a:chOff x="820880" y="2864074"/>
            <a:chExt cx="9550402" cy="2494332"/>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dirty="0"/>
                <a:t>FOR</a:t>
              </a:r>
              <a:r>
                <a:rPr lang="en-US" sz="2800" dirty="0">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9550402"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dirty="0"/>
                <a:t>AFTER</a:t>
              </a:r>
              <a:r>
                <a:rPr lang="en-US" sz="2800" dirty="0">
                  <a:latin typeface="Arial" panose="020B0604020202020204" pitchFamily="34" charset="0"/>
                  <a:cs typeface="Arial" panose="020B0604020202020204" pitchFamily="34" charset="0"/>
                </a:rPr>
                <a:t>	</a:t>
              </a:r>
            </a:p>
          </p:txBody>
        </p:sp>
        <p:sp>
          <p:nvSpPr>
            <p:cNvPr id="23" name="TextBox 22">
              <a:extLst>
                <a:ext uri="{FF2B5EF4-FFF2-40B4-BE49-F238E27FC236}">
                  <a16:creationId xmlns:a16="http://schemas.microsoft.com/office/drawing/2014/main" id="{0FBFD425-BE84-45C4-B1AA-8C16AFAB861E}"/>
                </a:ext>
              </a:extLst>
            </p:cNvPr>
            <p:cNvSpPr txBox="1"/>
            <p:nvPr/>
          </p:nvSpPr>
          <p:spPr>
            <a:xfrm>
              <a:off x="820880" y="4134418"/>
              <a:ext cx="9550402"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dirty="0">
                  <a:solidFill>
                    <a:prstClr val="black"/>
                  </a:solidFill>
                </a:rPr>
                <a:t>INSTEAD OF</a:t>
              </a:r>
              <a:endParaRPr lang="en-US" sz="2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329D3EF-7140-4313-864F-8FAB826241E4}"/>
                </a:ext>
              </a:extLst>
            </p:cNvPr>
            <p:cNvSpPr txBox="1"/>
            <p:nvPr/>
          </p:nvSpPr>
          <p:spPr>
            <a:xfrm>
              <a:off x="820880" y="4835186"/>
              <a:ext cx="9550402"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dirty="0"/>
                <a:t>C </a:t>
              </a:r>
              <a:r>
                <a:rPr lang="en-US" dirty="0" err="1"/>
                <a:t>âu</a:t>
              </a:r>
              <a:r>
                <a:rPr lang="en-US" dirty="0"/>
                <a:t> A, B  </a:t>
              </a:r>
              <a:r>
                <a:rPr lang="en-US" dirty="0" err="1"/>
                <a:t>đều</a:t>
              </a:r>
              <a:r>
                <a:rPr lang="en-US" dirty="0"/>
                <a:t> </a:t>
              </a:r>
              <a:r>
                <a:rPr lang="en-US" dirty="0" err="1"/>
                <a:t>đúng</a:t>
              </a:r>
              <a:r>
                <a:rPr lang="en-US" dirty="0"/>
                <a:t> </a:t>
              </a:r>
              <a:r>
                <a:rPr lang="en-US" sz="2800" dirty="0">
                  <a:latin typeface="Arial" panose="020B0604020202020204" pitchFamily="34" charset="0"/>
                  <a:cs typeface="Arial" panose="020B0604020202020204" pitchFamily="34" charset="0"/>
                </a:rPr>
                <a:t>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C</a:t>
              </a:r>
            </a:p>
          </p:txBody>
        </p:sp>
      </p:grpSp>
      <p:sp>
        <p:nvSpPr>
          <p:cNvPr id="6" name="Rectangle 5"/>
          <p:cNvSpPr/>
          <p:nvPr/>
        </p:nvSpPr>
        <p:spPr>
          <a:xfrm>
            <a:off x="457200" y="1690412"/>
            <a:ext cx="5410200" cy="1661993"/>
          </a:xfrm>
          <a:prstGeom prst="rect">
            <a:avLst/>
          </a:prstGeom>
        </p:spPr>
        <p:txBody>
          <a:bodyPr wrap="square">
            <a:spAutoFit/>
          </a:bodyPr>
          <a:lstStyle/>
          <a:p>
            <a:endParaRPr lang="en-US" dirty="0"/>
          </a:p>
          <a:p>
            <a:r>
              <a:rPr lang="en-US" sz="2800" dirty="0" err="1"/>
              <a:t>Để</a:t>
            </a:r>
            <a:r>
              <a:rPr lang="en-US" sz="2800" dirty="0"/>
              <a:t> </a:t>
            </a:r>
            <a:r>
              <a:rPr lang="en-US" sz="2800" dirty="0" err="1"/>
              <a:t>muốn</a:t>
            </a:r>
            <a:r>
              <a:rPr lang="en-US" sz="2800" dirty="0"/>
              <a:t> trigger </a:t>
            </a:r>
            <a:r>
              <a:rPr lang="en-US" sz="2800" dirty="0" err="1"/>
              <a:t>được</a:t>
            </a:r>
            <a:r>
              <a:rPr lang="en-US" sz="2800" dirty="0"/>
              <a:t> </a:t>
            </a:r>
            <a:r>
              <a:rPr lang="en-US" sz="2800" dirty="0" err="1"/>
              <a:t>kích</a:t>
            </a:r>
            <a:r>
              <a:rPr lang="en-US" sz="2800" dirty="0"/>
              <a:t> </a:t>
            </a:r>
            <a:r>
              <a:rPr lang="en-US" sz="2800" dirty="0" err="1"/>
              <a:t>hoạt</a:t>
            </a:r>
            <a:r>
              <a:rPr lang="en-US" sz="2800" dirty="0"/>
              <a:t> </a:t>
            </a:r>
            <a:r>
              <a:rPr lang="en-US" sz="2800" dirty="0" err="1"/>
              <a:t>trước</a:t>
            </a:r>
            <a:r>
              <a:rPr lang="en-US" sz="2800" dirty="0"/>
              <a:t> </a:t>
            </a:r>
            <a:r>
              <a:rPr lang="en-US" sz="2800" dirty="0" err="1"/>
              <a:t>khi</a:t>
            </a:r>
            <a:r>
              <a:rPr lang="en-US" sz="2800" dirty="0"/>
              <a:t> </a:t>
            </a:r>
            <a:r>
              <a:rPr lang="en-US" sz="2800" dirty="0" err="1"/>
              <a:t>câu</a:t>
            </a:r>
            <a:r>
              <a:rPr lang="en-US" sz="2800" dirty="0"/>
              <a:t> </a:t>
            </a:r>
            <a:r>
              <a:rPr lang="en-US" sz="2800" dirty="0" err="1"/>
              <a:t>truy</a:t>
            </a:r>
            <a:r>
              <a:rPr lang="en-US" sz="2800" dirty="0"/>
              <a:t> </a:t>
            </a:r>
            <a:r>
              <a:rPr lang="en-US" sz="2800" dirty="0" err="1"/>
              <a:t>vấn</a:t>
            </a:r>
            <a:r>
              <a:rPr lang="en-US" sz="2800" dirty="0"/>
              <a:t> </a:t>
            </a:r>
            <a:r>
              <a:rPr lang="en-US" sz="2800" dirty="0" err="1"/>
              <a:t>được</a:t>
            </a:r>
            <a:r>
              <a:rPr lang="en-US" sz="2800" dirty="0"/>
              <a:t> </a:t>
            </a:r>
            <a:r>
              <a:rPr lang="en-US" sz="2800" dirty="0" err="1"/>
              <a:t>thực</a:t>
            </a:r>
            <a:r>
              <a:rPr lang="en-US" sz="2800" dirty="0"/>
              <a:t> </a:t>
            </a:r>
            <a:r>
              <a:rPr lang="en-US" sz="2800" dirty="0" err="1"/>
              <a:t>thi</a:t>
            </a:r>
            <a:r>
              <a:rPr lang="en-US" sz="2800" dirty="0"/>
              <a:t> </a:t>
            </a:r>
            <a:r>
              <a:rPr lang="en-US" sz="2800" dirty="0" err="1"/>
              <a:t>thì</a:t>
            </a:r>
            <a:r>
              <a:rPr lang="en-US" sz="2800" dirty="0"/>
              <a:t> </a:t>
            </a:r>
            <a:r>
              <a:rPr lang="en-US" sz="2800" dirty="0" err="1"/>
              <a:t>thời</a:t>
            </a:r>
            <a:r>
              <a:rPr lang="en-US" sz="2800" dirty="0"/>
              <a:t> </a:t>
            </a:r>
            <a:r>
              <a:rPr lang="en-US" sz="2800" dirty="0" err="1"/>
              <a:t>điểm</a:t>
            </a:r>
            <a:r>
              <a:rPr lang="en-US" sz="2800" dirty="0"/>
              <a:t> </a:t>
            </a:r>
            <a:r>
              <a:rPr lang="en-US" sz="2800" dirty="0" err="1"/>
              <a:t>kích</a:t>
            </a:r>
            <a:r>
              <a:rPr lang="en-US" sz="2800" dirty="0"/>
              <a:t> </a:t>
            </a:r>
            <a:r>
              <a:rPr lang="en-US" sz="2800" dirty="0" err="1"/>
              <a:t>hoạt</a:t>
            </a:r>
            <a:r>
              <a:rPr lang="en-US" sz="2800" dirty="0"/>
              <a:t> trigger </a:t>
            </a:r>
            <a:r>
              <a:rPr lang="en-US" sz="2800" dirty="0" err="1"/>
              <a:t>là</a:t>
            </a:r>
            <a:endParaRPr lang="en-US" sz="2800" dirty="0">
              <a:solidFill>
                <a:srgbClr val="FF0000"/>
              </a:solidFill>
            </a:endParaRP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257305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47F9BF-045D-4B99-8DE4-A6CDEC500938}"/>
              </a:ext>
            </a:extLst>
          </p:cNvPr>
          <p:cNvSpPr>
            <a:spLocks noGrp="1"/>
          </p:cNvSpPr>
          <p:nvPr>
            <p:ph idx="1"/>
          </p:nvPr>
        </p:nvSpPr>
        <p:spPr/>
        <p:txBody>
          <a:bodyPr/>
          <a:lstStyle/>
          <a:p>
            <a:pPr algn="just"/>
            <a:r>
              <a:rPr lang="en-US" dirty="0" err="1"/>
              <a:t>Phân</a:t>
            </a:r>
            <a:r>
              <a:rPr lang="en-US" dirty="0"/>
              <a:t> </a:t>
            </a:r>
            <a:r>
              <a:rPr lang="en-US" dirty="0" err="1"/>
              <a:t>biệt</a:t>
            </a:r>
            <a:r>
              <a:rPr lang="en-US" dirty="0"/>
              <a:t> đ</a:t>
            </a:r>
            <a:r>
              <a:rPr lang="vi-VN" dirty="0"/>
              <a:t>ược</a:t>
            </a:r>
            <a:r>
              <a:rPr lang="en-US" dirty="0"/>
              <a:t> STORE PROCEDURE </a:t>
            </a:r>
            <a:r>
              <a:rPr lang="en-US" dirty="0" err="1"/>
              <a:t>và</a:t>
            </a:r>
            <a:r>
              <a:rPr lang="en-US" dirty="0"/>
              <a:t> TRIGGER </a:t>
            </a:r>
            <a:r>
              <a:rPr lang="en-US" dirty="0" err="1"/>
              <a:t>trong</a:t>
            </a:r>
            <a:r>
              <a:rPr lang="en-US" dirty="0"/>
              <a:t> SQL Server.</a:t>
            </a:r>
          </a:p>
          <a:p>
            <a:pPr algn="just"/>
            <a:r>
              <a:rPr lang="en-US" dirty="0" err="1"/>
              <a:t>Ưu</a:t>
            </a:r>
            <a:r>
              <a:rPr lang="en-US" dirty="0"/>
              <a:t> </a:t>
            </a:r>
            <a:r>
              <a:rPr lang="en-US" dirty="0" err="1"/>
              <a:t>và</a:t>
            </a:r>
            <a:r>
              <a:rPr lang="en-US" dirty="0"/>
              <a:t> </a:t>
            </a:r>
            <a:r>
              <a:rPr lang="en-US" dirty="0" err="1"/>
              <a:t>nhược</a:t>
            </a:r>
            <a:r>
              <a:rPr lang="en-US" dirty="0"/>
              <a:t> </a:t>
            </a:r>
            <a:r>
              <a:rPr lang="en-US" dirty="0" err="1"/>
              <a:t>điểm</a:t>
            </a:r>
            <a:r>
              <a:rPr lang="en-US" dirty="0"/>
              <a:t> </a:t>
            </a:r>
            <a:r>
              <a:rPr lang="en-US" dirty="0" err="1"/>
              <a:t>của</a:t>
            </a:r>
            <a:r>
              <a:rPr lang="en-US" dirty="0"/>
              <a:t> Triggers.</a:t>
            </a:r>
          </a:p>
          <a:p>
            <a:pPr algn="just"/>
            <a:r>
              <a:rPr lang="en-US" dirty="0" err="1"/>
              <a:t>Tạo</a:t>
            </a:r>
            <a:r>
              <a:rPr lang="en-US" dirty="0"/>
              <a:t> </a:t>
            </a:r>
            <a:r>
              <a:rPr lang="en-US" dirty="0" err="1"/>
              <a:t>được</a:t>
            </a:r>
            <a:r>
              <a:rPr lang="en-US" dirty="0"/>
              <a:t> trigger.</a:t>
            </a:r>
          </a:p>
          <a:p>
            <a:pPr algn="just"/>
            <a:r>
              <a:rPr lang="en-US" dirty="0" err="1"/>
              <a:t>Vận</a:t>
            </a:r>
            <a:r>
              <a:rPr lang="en-US" dirty="0"/>
              <a:t> </a:t>
            </a:r>
            <a:r>
              <a:rPr lang="en-US" dirty="0" err="1"/>
              <a:t>dụng</a:t>
            </a:r>
            <a:r>
              <a:rPr lang="en-US" dirty="0"/>
              <a:t> </a:t>
            </a:r>
            <a:r>
              <a:rPr lang="en-US" dirty="0" err="1"/>
              <a:t>viết</a:t>
            </a:r>
            <a:r>
              <a:rPr lang="en-US" dirty="0"/>
              <a:t> Triggers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cụ</a:t>
            </a:r>
            <a:r>
              <a:rPr lang="en-US" dirty="0"/>
              <a:t> </a:t>
            </a:r>
            <a:r>
              <a:rPr lang="en-US" dirty="0" err="1"/>
              <a:t>thể</a:t>
            </a:r>
            <a:r>
              <a:rPr lang="en-US" dirty="0"/>
              <a:t>.</a:t>
            </a:r>
          </a:p>
          <a:p>
            <a:pPr algn="just"/>
            <a:r>
              <a:rPr lang="en-US" dirty="0" err="1"/>
              <a:t>Rèn</a:t>
            </a:r>
            <a:r>
              <a:rPr lang="en-US" dirty="0"/>
              <a:t> </a:t>
            </a:r>
            <a:r>
              <a:rPr lang="en-US" dirty="0" err="1"/>
              <a:t>luyện</a:t>
            </a:r>
            <a:r>
              <a:rPr lang="en-US" dirty="0"/>
              <a:t> t</a:t>
            </a:r>
            <a:r>
              <a:rPr lang="vi-VN" dirty="0"/>
              <a:t>ư</a:t>
            </a:r>
            <a:r>
              <a:rPr lang="en-US" dirty="0"/>
              <a:t> </a:t>
            </a:r>
            <a:r>
              <a:rPr lang="en-US" dirty="0" err="1"/>
              <a:t>duy</a:t>
            </a:r>
            <a:r>
              <a:rPr lang="en-US" dirty="0"/>
              <a:t> </a:t>
            </a:r>
            <a:r>
              <a:rPr lang="en-US" dirty="0" err="1"/>
              <a:t>trong</a:t>
            </a:r>
            <a:r>
              <a:rPr lang="en-US" dirty="0"/>
              <a:t> </a:t>
            </a:r>
            <a:r>
              <a:rPr lang="en-US" dirty="0" err="1"/>
              <a:t>lập</a:t>
            </a:r>
            <a:r>
              <a:rPr lang="en-US" dirty="0"/>
              <a:t> </a:t>
            </a:r>
            <a:r>
              <a:rPr lang="en-US" dirty="0" err="1"/>
              <a:t>trình</a:t>
            </a:r>
            <a:r>
              <a:rPr lang="en-US" dirty="0"/>
              <a:t> </a:t>
            </a:r>
            <a:r>
              <a:rPr lang="en-US" dirty="0" err="1"/>
              <a:t>bẫy</a:t>
            </a:r>
            <a:r>
              <a:rPr lang="en-US" dirty="0"/>
              <a:t> </a:t>
            </a:r>
            <a:r>
              <a:rPr lang="en-US" dirty="0" err="1"/>
              <a:t>lỗi</a:t>
            </a:r>
            <a:r>
              <a:rPr lang="en-US" dirty="0"/>
              <a:t> </a:t>
            </a:r>
            <a:r>
              <a:rPr lang="en-US" dirty="0" err="1"/>
              <a:t>của</a:t>
            </a:r>
            <a:r>
              <a:rPr lang="en-US" dirty="0"/>
              <a:t> </a:t>
            </a:r>
            <a:r>
              <a:rPr lang="en-US" dirty="0" err="1"/>
              <a:t>ngôn</a:t>
            </a:r>
            <a:r>
              <a:rPr lang="en-US" dirty="0"/>
              <a:t> </a:t>
            </a:r>
            <a:r>
              <a:rPr lang="en-US" dirty="0" err="1"/>
              <a:t>ngữ</a:t>
            </a:r>
            <a:r>
              <a:rPr lang="en-US" dirty="0"/>
              <a:t> T-SQL.</a:t>
            </a:r>
          </a:p>
        </p:txBody>
      </p:sp>
      <p:sp>
        <p:nvSpPr>
          <p:cNvPr id="6" name="Title 5">
            <a:extLst>
              <a:ext uri="{FF2B5EF4-FFF2-40B4-BE49-F238E27FC236}">
                <a16:creationId xmlns:a16="http://schemas.microsoft.com/office/drawing/2014/main" id="{0C8A877E-B44C-40E1-992C-FC7D03C12BFD}"/>
              </a:ext>
            </a:extLst>
          </p:cNvPr>
          <p:cNvSpPr>
            <a:spLocks noGrp="1"/>
          </p:cNvSpPr>
          <p:nvPr>
            <p:ph type="title"/>
          </p:nvPr>
        </p:nvSpPr>
        <p:spPr/>
        <p:txBody>
          <a:bodyPr/>
          <a:lstStyle/>
          <a:p>
            <a:r>
              <a:rPr lang="en-US" dirty="0"/>
              <a:t>5. </a:t>
            </a:r>
            <a:r>
              <a:rPr lang="en-US" dirty="0" err="1"/>
              <a:t>Tổng</a:t>
            </a:r>
            <a:r>
              <a:rPr lang="en-US" dirty="0"/>
              <a:t> </a:t>
            </a:r>
            <a:r>
              <a:rPr lang="en-US" dirty="0" err="1"/>
              <a:t>kết</a:t>
            </a:r>
            <a:r>
              <a:rPr lang="en-US" dirty="0"/>
              <a:t> </a:t>
            </a:r>
            <a:r>
              <a:rPr lang="en-US" dirty="0" err="1"/>
              <a:t>bài</a:t>
            </a:r>
            <a:r>
              <a:rPr lang="en-US" dirty="0"/>
              <a:t> </a:t>
            </a:r>
            <a:r>
              <a:rPr lang="en-US" dirty="0" err="1"/>
              <a:t>học</a:t>
            </a:r>
            <a:endParaRPr lang="en-US" dirty="0"/>
          </a:p>
        </p:txBody>
      </p:sp>
      <p:sp>
        <p:nvSpPr>
          <p:cNvPr id="3" name="Date Placeholder 2">
            <a:extLst>
              <a:ext uri="{FF2B5EF4-FFF2-40B4-BE49-F238E27FC236}">
                <a16:creationId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10/12/2022</a:t>
            </a:fld>
            <a:endParaRPr lang="en-US"/>
          </a:p>
        </p:txBody>
      </p:sp>
      <p:sp>
        <p:nvSpPr>
          <p:cNvPr id="4" name="Footer Placeholder 3">
            <a:extLst>
              <a:ext uri="{FF2B5EF4-FFF2-40B4-BE49-F238E27FC236}">
                <a16:creationId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52</a:t>
            </a:fld>
            <a:endParaRPr lang="en-US"/>
          </a:p>
        </p:txBody>
      </p:sp>
    </p:spTree>
    <p:extLst>
      <p:ext uri="{BB962C8B-B14F-4D97-AF65-F5344CB8AC3E}">
        <p14:creationId xmlns:p14="http://schemas.microsoft.com/office/powerpoint/2010/main" val="2465739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152400" y="914400"/>
            <a:ext cx="8534400" cy="5181600"/>
          </a:xfrm>
        </p:spPr>
        <p:txBody>
          <a:bodyPr/>
          <a:lstStyle/>
          <a:p>
            <a:pPr marL="685800" lvl="2" indent="0">
              <a:lnSpc>
                <a:spcPct val="150000"/>
              </a:lnSpc>
              <a:buNone/>
            </a:pPr>
            <a:r>
              <a:rPr lang="vi-VN" altLang="en-US" sz="2500" dirty="0">
                <a:latin typeface="Times New Roman" pitchFamily="18" charset="0"/>
                <a:cs typeface="Times New Roman" pitchFamily="18" charset="0"/>
              </a:rPr>
              <a:t>2.1. Giới thiệu Trigger</a:t>
            </a:r>
          </a:p>
          <a:p>
            <a:pPr marL="685800" lvl="2" indent="0">
              <a:lnSpc>
                <a:spcPct val="150000"/>
              </a:lnSpc>
              <a:buNone/>
            </a:pPr>
            <a:r>
              <a:rPr lang="en-US" altLang="en-US" sz="2500" dirty="0">
                <a:latin typeface="Times New Roman" pitchFamily="18" charset="0"/>
                <a:cs typeface="Times New Roman" pitchFamily="18" charset="0"/>
              </a:rPr>
              <a:t>2.</a:t>
            </a:r>
            <a:r>
              <a:rPr lang="vi-VN" altLang="en-US" sz="2500" dirty="0">
                <a:latin typeface="Times New Roman" pitchFamily="18" charset="0"/>
                <a:cs typeface="Times New Roman" pitchFamily="18" charset="0"/>
              </a:rPr>
              <a:t>2.</a:t>
            </a:r>
            <a:r>
              <a:rPr lang="en-US" altLang="en-US" sz="2500" dirty="0">
                <a:latin typeface="Times New Roman" pitchFamily="18" charset="0"/>
                <a:cs typeface="Times New Roman" pitchFamily="18" charset="0"/>
              </a:rPr>
              <a:t> </a:t>
            </a:r>
            <a:r>
              <a:rPr lang="vi-VN" altLang="en-US" sz="2500" dirty="0">
                <a:latin typeface="Times New Roman" pitchFamily="18" charset="0"/>
                <a:cs typeface="Times New Roman" pitchFamily="18" charset="0"/>
              </a:rPr>
              <a:t>DML</a:t>
            </a:r>
            <a:r>
              <a:rPr lang="en-US" altLang="en-US" sz="2500" dirty="0">
                <a:latin typeface="Times New Roman" pitchFamily="18" charset="0"/>
                <a:cs typeface="Times New Roman" pitchFamily="18" charset="0"/>
              </a:rPr>
              <a:t> </a:t>
            </a:r>
            <a:r>
              <a:rPr lang="vi-VN" altLang="en-US" sz="2500" dirty="0">
                <a:latin typeface="Times New Roman" pitchFamily="18" charset="0"/>
                <a:cs typeface="Times New Roman" pitchFamily="18" charset="0"/>
              </a:rPr>
              <a:t>T</a:t>
            </a:r>
            <a:r>
              <a:rPr lang="en-US" altLang="en-US" sz="2500" dirty="0">
                <a:latin typeface="Times New Roman" pitchFamily="18" charset="0"/>
                <a:cs typeface="Times New Roman" pitchFamily="18" charset="0"/>
              </a:rPr>
              <a:t>rigger</a:t>
            </a:r>
            <a:r>
              <a:rPr lang="vi-VN" altLang="en-US" sz="2500" dirty="0">
                <a:latin typeface="Times New Roman" pitchFamily="18" charset="0"/>
                <a:cs typeface="Times New Roman" pitchFamily="18" charset="0"/>
              </a:rPr>
              <a:t>s</a:t>
            </a:r>
            <a:endParaRPr lang="en-US" altLang="en-US" sz="2500" dirty="0">
              <a:latin typeface="Times New Roman" pitchFamily="18" charset="0"/>
              <a:cs typeface="Times New Roman" pitchFamily="18" charset="0"/>
            </a:endParaRPr>
          </a:p>
          <a:p>
            <a:pPr lvl="3">
              <a:lnSpc>
                <a:spcPct val="150000"/>
              </a:lnSpc>
              <a:buFontTx/>
              <a:buChar char="-"/>
            </a:pPr>
            <a:r>
              <a:rPr lang="vi-VN" altLang="en-US" sz="2300" dirty="0">
                <a:latin typeface="Times New Roman" pitchFamily="18" charset="0"/>
                <a:cs typeface="Times New Roman" pitchFamily="18" charset="0"/>
              </a:rPr>
              <a:t>Giới thiệu về DML Triggers</a:t>
            </a:r>
            <a:endParaRPr lang="en-US" altLang="en-US" sz="2300" dirty="0">
              <a:latin typeface="Times New Roman" pitchFamily="18" charset="0"/>
              <a:cs typeface="Times New Roman" pitchFamily="18" charset="0"/>
            </a:endParaRPr>
          </a:p>
          <a:p>
            <a:pPr lvl="3">
              <a:lnSpc>
                <a:spcPct val="150000"/>
              </a:lnSpc>
              <a:buFontTx/>
              <a:buChar char="-"/>
            </a:pPr>
            <a:r>
              <a:rPr lang="en-US" altLang="en-US" sz="2300" dirty="0" err="1">
                <a:latin typeface="Times New Roman" pitchFamily="18" charset="0"/>
                <a:cs typeface="Times New Roman" pitchFamily="18" charset="0"/>
              </a:rPr>
              <a:t>Vai</a:t>
            </a:r>
            <a:r>
              <a:rPr lang="en-US" altLang="en-US" sz="2300" dirty="0">
                <a:latin typeface="Times New Roman" pitchFamily="18" charset="0"/>
                <a:cs typeface="Times New Roman" pitchFamily="18" charset="0"/>
              </a:rPr>
              <a:t> </a:t>
            </a:r>
            <a:r>
              <a:rPr lang="en-US" altLang="en-US" sz="2300" dirty="0" err="1">
                <a:latin typeface="Times New Roman" pitchFamily="18" charset="0"/>
                <a:cs typeface="Times New Roman" pitchFamily="18" charset="0"/>
              </a:rPr>
              <a:t>trò</a:t>
            </a:r>
            <a:r>
              <a:rPr lang="en-US" altLang="en-US" sz="2300" dirty="0">
                <a:latin typeface="Times New Roman" pitchFamily="18" charset="0"/>
                <a:cs typeface="Times New Roman" pitchFamily="18" charset="0"/>
              </a:rPr>
              <a:t> </a:t>
            </a:r>
            <a:r>
              <a:rPr lang="en-US" altLang="en-US" sz="2300" dirty="0" err="1">
                <a:latin typeface="Times New Roman" pitchFamily="18" charset="0"/>
                <a:cs typeface="Times New Roman" pitchFamily="18" charset="0"/>
              </a:rPr>
              <a:t>của</a:t>
            </a:r>
            <a:r>
              <a:rPr lang="en-US" altLang="en-US" sz="2300" dirty="0">
                <a:latin typeface="Times New Roman" pitchFamily="18" charset="0"/>
                <a:cs typeface="Times New Roman" pitchFamily="18" charset="0"/>
              </a:rPr>
              <a:t> </a:t>
            </a:r>
            <a:r>
              <a:rPr lang="en-US" altLang="en-US" sz="2300" dirty="0" err="1">
                <a:latin typeface="Times New Roman" pitchFamily="18" charset="0"/>
                <a:cs typeface="Times New Roman" pitchFamily="18" charset="0"/>
              </a:rPr>
              <a:t>bảng</a:t>
            </a:r>
            <a:r>
              <a:rPr lang="en-US" altLang="en-US" sz="2300" dirty="0">
                <a:latin typeface="Times New Roman" pitchFamily="18" charset="0"/>
                <a:cs typeface="Times New Roman" pitchFamily="18" charset="0"/>
              </a:rPr>
              <a:t> deleted </a:t>
            </a:r>
            <a:r>
              <a:rPr lang="en-US" altLang="en-US" sz="2300" dirty="0" err="1">
                <a:latin typeface="Times New Roman" pitchFamily="18" charset="0"/>
                <a:cs typeface="Times New Roman" pitchFamily="18" charset="0"/>
              </a:rPr>
              <a:t>và</a:t>
            </a:r>
            <a:r>
              <a:rPr lang="en-US" altLang="en-US" sz="2300" dirty="0">
                <a:latin typeface="Times New Roman" pitchFamily="18" charset="0"/>
                <a:cs typeface="Times New Roman" pitchFamily="18" charset="0"/>
              </a:rPr>
              <a:t> </a:t>
            </a:r>
            <a:r>
              <a:rPr lang="en-US" altLang="en-US" sz="2300" dirty="0" err="1">
                <a:latin typeface="Times New Roman" pitchFamily="18" charset="0"/>
                <a:cs typeface="Times New Roman" pitchFamily="18" charset="0"/>
              </a:rPr>
              <a:t>bảng</a:t>
            </a:r>
            <a:r>
              <a:rPr lang="en-US" altLang="en-US" sz="2300" dirty="0">
                <a:latin typeface="Times New Roman" pitchFamily="18" charset="0"/>
                <a:cs typeface="Times New Roman" pitchFamily="18" charset="0"/>
              </a:rPr>
              <a:t> inserted</a:t>
            </a:r>
          </a:p>
          <a:p>
            <a:pPr marL="960120" lvl="3" indent="0">
              <a:lnSpc>
                <a:spcPct val="150000"/>
              </a:lnSpc>
              <a:buNone/>
            </a:pPr>
            <a:r>
              <a:rPr lang="vi-VN" altLang="en-US" sz="2300" dirty="0">
                <a:latin typeface="Times New Roman" pitchFamily="18" charset="0"/>
                <a:cs typeface="Times New Roman" pitchFamily="18" charset="0"/>
              </a:rPr>
              <a:t>- </a:t>
            </a:r>
            <a:r>
              <a:rPr lang="en-US" altLang="en-US" sz="2300" dirty="0" err="1">
                <a:latin typeface="Times New Roman" pitchFamily="18" charset="0"/>
                <a:cs typeface="Times New Roman" pitchFamily="18" charset="0"/>
              </a:rPr>
              <a:t>Viết</a:t>
            </a:r>
            <a:r>
              <a:rPr lang="en-US" alt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và</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kích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hoạt</a:t>
            </a:r>
            <a:r>
              <a:rPr lang="en-US" sz="2300" dirty="0">
                <a:latin typeface="Times New Roman" pitchFamily="18" charset="0"/>
                <a:cs typeface="Times New Roman" pitchFamily="18" charset="0"/>
              </a:rPr>
              <a:t> </a:t>
            </a:r>
            <a:r>
              <a:rPr lang="en-US" altLang="en-US" sz="2300" dirty="0">
                <a:latin typeface="Times New Roman" pitchFamily="18" charset="0"/>
                <a:cs typeface="Times New Roman" pitchFamily="18" charset="0"/>
              </a:rPr>
              <a:t> </a:t>
            </a:r>
            <a:r>
              <a:rPr lang="vi-VN" altLang="en-US" sz="2300" dirty="0">
                <a:latin typeface="Times New Roman" pitchFamily="18" charset="0"/>
                <a:cs typeface="Times New Roman" pitchFamily="18" charset="0"/>
              </a:rPr>
              <a:t>DML T</a:t>
            </a:r>
            <a:r>
              <a:rPr lang="en-US" altLang="en-US" sz="2300" dirty="0" err="1">
                <a:latin typeface="Times New Roman" pitchFamily="18" charset="0"/>
                <a:cs typeface="Times New Roman" pitchFamily="18" charset="0"/>
              </a:rPr>
              <a:t>ri</a:t>
            </a:r>
            <a:r>
              <a:rPr lang="vi-VN" altLang="en-US" sz="2300" dirty="0">
                <a:latin typeface="Times New Roman" pitchFamily="18" charset="0"/>
                <a:cs typeface="Times New Roman" pitchFamily="18" charset="0"/>
              </a:rPr>
              <a:t>g</a:t>
            </a:r>
            <a:r>
              <a:rPr lang="en-US" altLang="en-US" sz="2300" dirty="0" err="1">
                <a:latin typeface="Times New Roman" pitchFamily="18" charset="0"/>
                <a:cs typeface="Times New Roman" pitchFamily="18" charset="0"/>
              </a:rPr>
              <a:t>ger</a:t>
            </a:r>
            <a:r>
              <a:rPr lang="vi-VN" altLang="en-US" sz="2300" dirty="0">
                <a:latin typeface="Times New Roman" pitchFamily="18" charset="0"/>
                <a:cs typeface="Times New Roman" pitchFamily="18" charset="0"/>
              </a:rPr>
              <a:t>s</a:t>
            </a:r>
            <a:endParaRPr lang="en-US" altLang="en-US" sz="2300" dirty="0">
              <a:latin typeface="Times New Roman" pitchFamily="18" charset="0"/>
              <a:cs typeface="Times New Roman" pitchFamily="18" charset="0"/>
            </a:endParaRPr>
          </a:p>
          <a:p>
            <a:pPr marL="685800" lvl="2" indent="0">
              <a:lnSpc>
                <a:spcPct val="150000"/>
              </a:lnSpc>
              <a:buNone/>
            </a:pPr>
            <a:r>
              <a:rPr lang="en-US" altLang="en-US" sz="2500" dirty="0">
                <a:latin typeface="Times New Roman" pitchFamily="18" charset="0"/>
                <a:cs typeface="Times New Roman" pitchFamily="18" charset="0"/>
              </a:rPr>
              <a:t>2.</a:t>
            </a:r>
            <a:r>
              <a:rPr lang="vi-VN" altLang="en-US" sz="2500" dirty="0">
                <a:latin typeface="Times New Roman" pitchFamily="18" charset="0"/>
                <a:cs typeface="Times New Roman" pitchFamily="18" charset="0"/>
              </a:rPr>
              <a:t>3.</a:t>
            </a:r>
            <a:r>
              <a:rPr lang="en-US" altLang="en-US" sz="2500" dirty="0">
                <a:latin typeface="Times New Roman" pitchFamily="18" charset="0"/>
                <a:cs typeface="Times New Roman" pitchFamily="18" charset="0"/>
              </a:rPr>
              <a:t> DDL Tri</a:t>
            </a:r>
            <a:r>
              <a:rPr lang="vi-VN" altLang="en-US" sz="2500" dirty="0">
                <a:latin typeface="Times New Roman" pitchFamily="18" charset="0"/>
                <a:cs typeface="Times New Roman" pitchFamily="18" charset="0"/>
              </a:rPr>
              <a:t>g</a:t>
            </a:r>
            <a:r>
              <a:rPr lang="en-US" altLang="en-US" sz="2500" dirty="0" err="1">
                <a:latin typeface="Times New Roman" pitchFamily="18" charset="0"/>
                <a:cs typeface="Times New Roman" pitchFamily="18" charset="0"/>
              </a:rPr>
              <a:t>ger</a:t>
            </a:r>
            <a:r>
              <a:rPr lang="vi-VN" altLang="en-US" sz="2500" dirty="0">
                <a:latin typeface="Times New Roman" pitchFamily="18" charset="0"/>
                <a:cs typeface="Times New Roman" pitchFamily="18" charset="0"/>
              </a:rPr>
              <a:t>s</a:t>
            </a:r>
            <a:endParaRPr lang="en-GB" altLang="en-US" sz="2500" dirty="0">
              <a:latin typeface="Times New Roman" pitchFamily="18" charset="0"/>
              <a:cs typeface="Times New Roman" pitchFamily="18" charset="0"/>
            </a:endParaRPr>
          </a:p>
          <a:p>
            <a:pPr marL="685800" lvl="2" indent="0">
              <a:lnSpc>
                <a:spcPct val="150000"/>
              </a:lnSpc>
              <a:buNone/>
            </a:pPr>
            <a:r>
              <a:rPr lang="en-GB" altLang="en-US" sz="2500" dirty="0">
                <a:latin typeface="Times New Roman" pitchFamily="18" charset="0"/>
                <a:cs typeface="Times New Roman" pitchFamily="18" charset="0"/>
              </a:rPr>
              <a:t>2.4. </a:t>
            </a:r>
            <a:r>
              <a:rPr lang="en-GB" altLang="en-US" sz="2500" dirty="0" err="1">
                <a:latin typeface="Times New Roman" pitchFamily="18" charset="0"/>
                <a:cs typeface="Times New Roman" pitchFamily="18" charset="0"/>
              </a:rPr>
              <a:t>Ưu</a:t>
            </a:r>
            <a:r>
              <a:rPr lang="en-GB" altLang="en-US" sz="2500" dirty="0">
                <a:latin typeface="Times New Roman" pitchFamily="18" charset="0"/>
                <a:cs typeface="Times New Roman" pitchFamily="18" charset="0"/>
              </a:rPr>
              <a:t>, </a:t>
            </a:r>
            <a:r>
              <a:rPr lang="en-GB" altLang="en-US" sz="2500" dirty="0" err="1">
                <a:latin typeface="Times New Roman" pitchFamily="18" charset="0"/>
                <a:cs typeface="Times New Roman" pitchFamily="18" charset="0"/>
              </a:rPr>
              <a:t>nhược</a:t>
            </a:r>
            <a:r>
              <a:rPr lang="en-GB" altLang="en-US" sz="2500" dirty="0">
                <a:latin typeface="Times New Roman" pitchFamily="18" charset="0"/>
                <a:cs typeface="Times New Roman" pitchFamily="18" charset="0"/>
              </a:rPr>
              <a:t> </a:t>
            </a:r>
            <a:r>
              <a:rPr lang="en-GB" altLang="en-US" sz="2500" dirty="0" err="1">
                <a:latin typeface="Times New Roman" pitchFamily="18" charset="0"/>
                <a:cs typeface="Times New Roman" pitchFamily="18" charset="0"/>
              </a:rPr>
              <a:t>điểm</a:t>
            </a:r>
            <a:r>
              <a:rPr lang="en-GB" altLang="en-US" sz="2500" dirty="0">
                <a:latin typeface="Times New Roman" pitchFamily="18" charset="0"/>
                <a:cs typeface="Times New Roman" pitchFamily="18" charset="0"/>
              </a:rPr>
              <a:t> </a:t>
            </a:r>
            <a:r>
              <a:rPr lang="en-GB" altLang="en-US" sz="2500" dirty="0" err="1">
                <a:latin typeface="Times New Roman" pitchFamily="18" charset="0"/>
                <a:cs typeface="Times New Roman" pitchFamily="18" charset="0"/>
              </a:rPr>
              <a:t>của</a:t>
            </a:r>
            <a:r>
              <a:rPr lang="en-GB" altLang="en-US" sz="2500" dirty="0">
                <a:latin typeface="Times New Roman" pitchFamily="18" charset="0"/>
                <a:cs typeface="Times New Roman" pitchFamily="18" charset="0"/>
              </a:rPr>
              <a:t> Triggers</a:t>
            </a:r>
            <a:endParaRPr lang="en-US" altLang="en-US" sz="2500" dirty="0">
              <a:latin typeface="Times New Roman" pitchFamily="18" charset="0"/>
            </a:endParaRPr>
          </a:p>
          <a:p>
            <a:pPr marL="0" indent="0">
              <a:buNone/>
            </a:pPr>
            <a:endParaRPr lang="en-US" altLang="en-US"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 </a:t>
            </a:r>
            <a:r>
              <a:rPr lang="en-US" altLang="en-US" dirty="0">
                <a:latin typeface="Tahoma" pitchFamily="34" charset="0"/>
                <a:cs typeface="Tahoma" pitchFamily="34" charset="0"/>
              </a:rPr>
              <a:t>Tri</a:t>
            </a:r>
            <a:r>
              <a:rPr lang="vi-VN" altLang="en-US" dirty="0">
                <a:latin typeface="Tahoma" pitchFamily="34" charset="0"/>
                <a:cs typeface="Tahoma" pitchFamily="34" charset="0"/>
              </a:rPr>
              <a:t>g</a:t>
            </a:r>
            <a:r>
              <a:rPr lang="en-US" altLang="en-US" dirty="0" err="1">
                <a:latin typeface="Tahoma" pitchFamily="34" charset="0"/>
                <a:cs typeface="Tahoma" pitchFamily="34" charset="0"/>
              </a:rPr>
              <a:t>ger</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6</a:t>
            </a:fld>
            <a:endParaRPr lang="en-US"/>
          </a:p>
        </p:txBody>
      </p:sp>
    </p:spTree>
    <p:extLst>
      <p:ext uri="{BB962C8B-B14F-4D97-AF65-F5344CB8AC3E}">
        <p14:creationId xmlns:p14="http://schemas.microsoft.com/office/powerpoint/2010/main" val="2202009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2.1 </a:t>
            </a:r>
            <a:r>
              <a:rPr lang="vi-VN" dirty="0"/>
              <a:t>Giới thiệu</a:t>
            </a:r>
            <a:r>
              <a:rPr lang="en-US" dirty="0"/>
              <a:t> </a:t>
            </a:r>
            <a:r>
              <a:rPr lang="en-US" altLang="en-US" dirty="0">
                <a:latin typeface="Tahoma" pitchFamily="34" charset="0"/>
                <a:cs typeface="Tahoma" pitchFamily="34" charset="0"/>
              </a:rPr>
              <a:t>Trigger</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7</a:t>
            </a:fld>
            <a:endParaRPr lang="en-US"/>
          </a:p>
        </p:txBody>
      </p:sp>
      <p:sp>
        <p:nvSpPr>
          <p:cNvPr id="7" name="TextBox 6"/>
          <p:cNvSpPr txBox="1"/>
          <p:nvPr/>
        </p:nvSpPr>
        <p:spPr>
          <a:xfrm>
            <a:off x="762000" y="762000"/>
            <a:ext cx="7924800" cy="3785652"/>
          </a:xfrm>
          <a:prstGeom prst="rect">
            <a:avLst/>
          </a:prstGeom>
          <a:noFill/>
        </p:spPr>
        <p:txBody>
          <a:bodyPr wrap="square" rtlCol="0">
            <a:spAutoFit/>
          </a:bodyPr>
          <a:lstStyle/>
          <a:p>
            <a:pPr algn="just"/>
            <a:endParaRPr lang="en-US" sz="2400" b="1" dirty="0"/>
          </a:p>
          <a:p>
            <a:pPr algn="just"/>
            <a:r>
              <a:rPr lang="vi-VN" sz="2400" b="1" dirty="0"/>
              <a:t>Trigger </a:t>
            </a:r>
            <a:r>
              <a:rPr lang="vi-VN" sz="2400" dirty="0"/>
              <a:t>là một loại stored procedure đặc biệt</a:t>
            </a:r>
            <a:r>
              <a:rPr lang="en-US" sz="2400" dirty="0"/>
              <a:t> ( </a:t>
            </a:r>
            <a:r>
              <a:rPr lang="en-US" sz="2400" dirty="0" err="1"/>
              <a:t>không</a:t>
            </a:r>
            <a:r>
              <a:rPr lang="en-US" sz="2400" dirty="0"/>
              <a:t> </a:t>
            </a:r>
            <a:r>
              <a:rPr lang="en-US" sz="2400" dirty="0" err="1"/>
              <a:t>có</a:t>
            </a:r>
            <a:r>
              <a:rPr lang="en-US" sz="2400" dirty="0"/>
              <a:t> </a:t>
            </a:r>
            <a:r>
              <a:rPr lang="en-US" sz="2400" dirty="0" err="1"/>
              <a:t>tham</a:t>
            </a:r>
            <a:r>
              <a:rPr lang="en-US" sz="2400" dirty="0"/>
              <a:t> </a:t>
            </a:r>
            <a:r>
              <a:rPr lang="en-US" sz="2400" dirty="0" err="1"/>
              <a:t>số</a:t>
            </a:r>
            <a:r>
              <a:rPr lang="en-US" sz="2400" dirty="0"/>
              <a:t>)</a:t>
            </a:r>
            <a:r>
              <a:rPr lang="vi-VN" sz="2400" dirty="0"/>
              <a:t> được thực thi (execute) một cách tự động khi</a:t>
            </a:r>
            <a:r>
              <a:rPr lang="en-US" sz="2400" dirty="0"/>
              <a:t> </a:t>
            </a:r>
            <a:r>
              <a:rPr lang="vi-VN" sz="2400" dirty="0"/>
              <a:t>một lệnh DDL </a:t>
            </a:r>
            <a:r>
              <a:rPr lang="en-US" sz="2400" dirty="0" err="1"/>
              <a:t>hoặc</a:t>
            </a:r>
            <a:r>
              <a:rPr lang="en-US" sz="2400" dirty="0"/>
              <a:t> </a:t>
            </a:r>
            <a:r>
              <a:rPr lang="en-US" sz="2400" b="1" dirty="0" err="1">
                <a:solidFill>
                  <a:srgbClr val="FF0000"/>
                </a:solidFill>
              </a:rPr>
              <a:t>khi</a:t>
            </a:r>
            <a:r>
              <a:rPr lang="en-US" sz="2400" b="1" dirty="0">
                <a:solidFill>
                  <a:srgbClr val="FF0000"/>
                </a:solidFill>
              </a:rPr>
              <a:t> </a:t>
            </a:r>
            <a:r>
              <a:rPr lang="vi-VN" sz="2400" b="1" dirty="0">
                <a:solidFill>
                  <a:srgbClr val="FF0000"/>
                </a:solidFill>
              </a:rPr>
              <a:t>có một </a:t>
            </a:r>
            <a:r>
              <a:rPr lang="en-US" sz="2400" b="1" dirty="0" err="1">
                <a:solidFill>
                  <a:srgbClr val="FF0000"/>
                </a:solidFill>
              </a:rPr>
              <a:t>thao</a:t>
            </a:r>
            <a:r>
              <a:rPr lang="en-US" sz="2400" b="1" dirty="0">
                <a:solidFill>
                  <a:srgbClr val="FF0000"/>
                </a:solidFill>
              </a:rPr>
              <a:t> </a:t>
            </a:r>
            <a:r>
              <a:rPr lang="en-US" sz="2400" b="1" dirty="0" err="1">
                <a:solidFill>
                  <a:srgbClr val="FF0000"/>
                </a:solidFill>
              </a:rPr>
              <a:t>tác</a:t>
            </a:r>
            <a:r>
              <a:rPr lang="en-US" sz="2400" b="1" dirty="0">
                <a:solidFill>
                  <a:srgbClr val="FF0000"/>
                </a:solidFill>
              </a:rPr>
              <a:t> </a:t>
            </a:r>
            <a:r>
              <a:rPr lang="vi-VN" sz="2400" b="1" dirty="0">
                <a:solidFill>
                  <a:srgbClr val="FF0000"/>
                </a:solidFill>
              </a:rPr>
              <a:t>thay đổi dữ liệu xảy ra như Update, Insert hoặc Delete. </a:t>
            </a:r>
            <a:endParaRPr lang="en-US" sz="2400" b="1" dirty="0">
              <a:solidFill>
                <a:srgbClr val="FF0000"/>
              </a:solidFill>
            </a:endParaRPr>
          </a:p>
          <a:p>
            <a:pPr algn="just"/>
            <a:endParaRPr lang="en-US" sz="2400" dirty="0"/>
          </a:p>
          <a:p>
            <a:pPr algn="just"/>
            <a:r>
              <a:rPr lang="vi-VN" sz="2400" dirty="0"/>
              <a:t>Trigger được dùng để đảm bảo tính toàn vẹn dữ liệu (Data Integrity) hoặc thực hiện các quy tắc nghiệp vụ (business rules) nào đó.</a:t>
            </a:r>
            <a:endParaRPr lang="en-US" sz="2400" b="1" dirty="0"/>
          </a:p>
          <a:p>
            <a:pPr algn="just"/>
            <a:endParaRPr lang="en-GB" sz="2400" dirty="0">
              <a:latin typeface="+mj-lt"/>
            </a:endParaRPr>
          </a:p>
        </p:txBody>
      </p:sp>
    </p:spTree>
    <p:extLst>
      <p:ext uri="{BB962C8B-B14F-4D97-AF65-F5344CB8AC3E}">
        <p14:creationId xmlns:p14="http://schemas.microsoft.com/office/powerpoint/2010/main" val="2983958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2.1 </a:t>
            </a:r>
            <a:r>
              <a:rPr lang="vi-VN" dirty="0"/>
              <a:t>Giới thiệu</a:t>
            </a:r>
            <a:r>
              <a:rPr lang="en-US" dirty="0"/>
              <a:t> </a:t>
            </a:r>
            <a:r>
              <a:rPr lang="en-US" altLang="en-US" dirty="0">
                <a:latin typeface="Tahoma" pitchFamily="34" charset="0"/>
                <a:cs typeface="Tahoma" pitchFamily="34" charset="0"/>
              </a:rPr>
              <a:t>Trigger</a:t>
            </a: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8</a:t>
            </a:fld>
            <a:endParaRPr lang="en-US"/>
          </a:p>
        </p:txBody>
      </p:sp>
      <p:pic>
        <p:nvPicPr>
          <p:cNvPr id="1026" name="Picture 2" descr="https://1.bp.blogspot.com/-ZY7QJnyxDZI/VH3SwUkMITI/AAAAAAAABS4/BB4FmFv6I1M/s1600/trigg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051" y="3513522"/>
            <a:ext cx="5246837" cy="29634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8997" y="762000"/>
            <a:ext cx="9025003" cy="2751522"/>
          </a:xfrm>
          <a:prstGeom prst="rect">
            <a:avLst/>
          </a:prstGeom>
          <a:noFill/>
        </p:spPr>
        <p:txBody>
          <a:bodyPr wrap="square" rtlCol="0">
            <a:spAutoFit/>
          </a:bodyPr>
          <a:lstStyle/>
          <a:p>
            <a:pPr algn="just">
              <a:lnSpc>
                <a:spcPct val="120000"/>
              </a:lnSpc>
            </a:pPr>
            <a:r>
              <a:rPr lang="vi-VN" sz="2400" dirty="0">
                <a:latin typeface="+mj-lt"/>
              </a:rPr>
              <a:t>Phân loại Trigger cơ bản, bao gồm 3 loại sau:</a:t>
            </a:r>
            <a:r>
              <a:rPr lang="vi-VN" sz="2400" dirty="0">
                <a:solidFill>
                  <a:srgbClr val="FF0000"/>
                </a:solidFill>
                <a:latin typeface="+mj-lt"/>
              </a:rPr>
              <a:t> DML Triggers, DDL Triggers</a:t>
            </a:r>
            <a:r>
              <a:rPr lang="vi-VN" sz="2400" dirty="0">
                <a:latin typeface="+mj-lt"/>
              </a:rPr>
              <a:t> và CLR Triggers.</a:t>
            </a:r>
          </a:p>
          <a:p>
            <a:pPr algn="just">
              <a:lnSpc>
                <a:spcPct val="120000"/>
              </a:lnSpc>
            </a:pPr>
            <a:r>
              <a:rPr lang="vi-VN" sz="2400" i="1" dirty="0">
                <a:latin typeface="+mj-lt"/>
              </a:rPr>
              <a:t>CLR Trigger là loại đặc biệt của trigger dựa trên CLR (Common Language Runtime) trong khuôn khổ net. Tích hợp CLR Trigger đã được giới thiệu với SQL Server 2008 và cho phép trigger để được mã hóa trong một trong các ngôn ngữ .NET như C#, Visual Basic và F#.</a:t>
            </a:r>
          </a:p>
        </p:txBody>
      </p:sp>
    </p:spTree>
    <p:extLst>
      <p:ext uri="{BB962C8B-B14F-4D97-AF65-F5344CB8AC3E}">
        <p14:creationId xmlns:p14="http://schemas.microsoft.com/office/powerpoint/2010/main" val="1595239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152400" y="685800"/>
            <a:ext cx="8839200" cy="5715000"/>
          </a:xfrm>
        </p:spPr>
        <p:txBody>
          <a:bodyPr/>
          <a:lstStyle/>
          <a:p>
            <a:pPr algn="just">
              <a:lnSpc>
                <a:spcPct val="150000"/>
              </a:lnSpc>
              <a:spcBef>
                <a:spcPts val="0"/>
              </a:spcBef>
              <a:spcAft>
                <a:spcPts val="0"/>
              </a:spcAft>
              <a:buClr>
                <a:schemeClr val="folHlink"/>
              </a:buClr>
              <a:buSzPct val="60000"/>
              <a:buFont typeface="Wingdings" panose="05000000000000000000" pitchFamily="2" charset="2"/>
              <a:buChar char="q"/>
            </a:pPr>
            <a:r>
              <a:rPr lang="vi-VN" altLang="en-US" b="1" i="1" dirty="0">
                <a:solidFill>
                  <a:srgbClr val="000000"/>
                </a:solidFill>
                <a:latin typeface="Times New Roman" pitchFamily="18" charset="0"/>
              </a:rPr>
              <a:t>Giới thiệu về DML Trigger</a:t>
            </a:r>
          </a:p>
          <a:p>
            <a:pPr algn="just">
              <a:lnSpc>
                <a:spcPct val="150000"/>
              </a:lnSpc>
              <a:spcBef>
                <a:spcPts val="0"/>
              </a:spcBef>
              <a:spcAft>
                <a:spcPts val="0"/>
              </a:spcAft>
              <a:buClr>
                <a:schemeClr val="folHlink"/>
              </a:buClr>
              <a:buSzPct val="60000"/>
              <a:buFont typeface="Wingdings" pitchFamily="2" charset="2"/>
              <a:buChar char="n"/>
            </a:pPr>
            <a:r>
              <a:rPr lang="vi-VN" altLang="en-US" dirty="0">
                <a:solidFill>
                  <a:srgbClr val="000000"/>
                </a:solidFill>
                <a:latin typeface="Times New Roman" pitchFamily="18" charset="0"/>
              </a:rPr>
              <a:t>DML T</a:t>
            </a:r>
            <a:r>
              <a:rPr lang="en-US" altLang="en-US" dirty="0">
                <a:solidFill>
                  <a:srgbClr val="000000"/>
                </a:solidFill>
                <a:latin typeface="Times New Roman" pitchFamily="18" charset="0"/>
              </a:rPr>
              <a:t>rigger</a:t>
            </a:r>
            <a:r>
              <a:rPr lang="vi-VN" altLang="en-US" dirty="0">
                <a:solidFill>
                  <a:srgbClr val="000000"/>
                </a:solidFill>
                <a:latin typeface="Times New Roman" pitchFamily="18" charset="0"/>
              </a:rPr>
              <a:t>s</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là</a:t>
            </a:r>
            <a:r>
              <a:rPr lang="en-US" altLang="en-US" dirty="0">
                <a:solidFill>
                  <a:srgbClr val="000000"/>
                </a:solidFill>
                <a:latin typeface="Times New Roman" pitchFamily="18" charset="0"/>
              </a:rPr>
              <a:t> </a:t>
            </a:r>
            <a:r>
              <a:rPr lang="vi-VN" altLang="en-US" dirty="0">
                <a:solidFill>
                  <a:srgbClr val="000000"/>
                </a:solidFill>
                <a:latin typeface="Times New Roman" pitchFamily="18" charset="0"/>
              </a:rPr>
              <a:t>các </a:t>
            </a:r>
            <a:r>
              <a:rPr lang="en-US" altLang="en-US" dirty="0" err="1">
                <a:solidFill>
                  <a:srgbClr val="000000"/>
                </a:solidFill>
                <a:latin typeface="Times New Roman" pitchFamily="18" charset="0"/>
              </a:rPr>
              <a:t>thủ</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tục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lưu</a:t>
            </a:r>
            <a:r>
              <a:rPr lang="en-US" altLang="en-US" dirty="0">
                <a:solidFill>
                  <a:srgbClr val="000000"/>
                </a:solidFill>
                <a:latin typeface="Times New Roman" pitchFamily="18" charset="0"/>
              </a:rPr>
              <a:t>, </a:t>
            </a:r>
            <a:r>
              <a:rPr lang="vi-VN" altLang="en-US" dirty="0">
                <a:solidFill>
                  <a:srgbClr val="000000"/>
                </a:solidFill>
                <a:latin typeface="Times New Roman" pitchFamily="18" charset="0"/>
              </a:rPr>
              <a:t>chúng</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được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thực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thi</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để</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phản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ứng</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lại</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các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thao</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tác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chèn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cập</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nhật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hoặc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xóa</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trong</a:t>
            </a:r>
            <a:r>
              <a:rPr lang="en-US" altLang="en-US" dirty="0">
                <a:solidFill>
                  <a:srgbClr val="000000"/>
                </a:solidFill>
                <a:latin typeface="Times New Roman" pitchFamily="18" charset="0"/>
              </a:rPr>
              <a:t> </a:t>
            </a:r>
            <a:r>
              <a:rPr lang="en-US" altLang="en-US" b="1" dirty="0" err="1">
                <a:solidFill>
                  <a:srgbClr val="FF0000"/>
                </a:solidFill>
                <a:latin typeface="Times New Roman" pitchFamily="18" charset="0"/>
              </a:rPr>
              <a:t>một</a:t>
            </a:r>
            <a:r>
              <a:rPr lang="en-US" altLang="en-US" b="1" dirty="0">
                <a:solidFill>
                  <a:srgbClr val="FF0000"/>
                </a:solidFill>
                <a:latin typeface="Times New Roman" pitchFamily="18" charset="0"/>
              </a:rPr>
              <a:t> </a:t>
            </a:r>
            <a:r>
              <a:rPr lang="en-US" altLang="en-US" b="1" dirty="0" err="1">
                <a:solidFill>
                  <a:srgbClr val="FF0000"/>
                </a:solidFill>
                <a:latin typeface="Times New Roman" pitchFamily="18" charset="0"/>
              </a:rPr>
              <a:t>bảng</a:t>
            </a:r>
            <a:r>
              <a:rPr lang="en-US" altLang="en-US" dirty="0">
                <a:solidFill>
                  <a:srgbClr val="000000"/>
                </a:solidFill>
                <a:latin typeface="Times New Roman" pitchFamily="18" charset="0"/>
              </a:rPr>
              <a:t>. </a:t>
            </a:r>
          </a:p>
          <a:p>
            <a:pPr algn="just">
              <a:lnSpc>
                <a:spcPct val="150000"/>
              </a:lnSpc>
              <a:spcBef>
                <a:spcPts val="0"/>
              </a:spcBef>
              <a:spcAft>
                <a:spcPts val="0"/>
              </a:spcAft>
              <a:buClr>
                <a:schemeClr val="folHlink"/>
              </a:buClr>
              <a:buSzPct val="60000"/>
              <a:buFont typeface="Wingdings" pitchFamily="2" charset="2"/>
              <a:buChar char="n"/>
            </a:pPr>
            <a:r>
              <a:rPr lang="vi-VN" altLang="en-US" dirty="0">
                <a:solidFill>
                  <a:srgbClr val="000000"/>
                </a:solidFill>
                <a:latin typeface="Times New Roman" pitchFamily="18" charset="0"/>
              </a:rPr>
              <a:t>DML T</a:t>
            </a:r>
            <a:r>
              <a:rPr lang="en-US" altLang="en-US" dirty="0">
                <a:solidFill>
                  <a:srgbClr val="000000"/>
                </a:solidFill>
                <a:latin typeface="Times New Roman" pitchFamily="18" charset="0"/>
              </a:rPr>
              <a:t>rigger </a:t>
            </a:r>
            <a:r>
              <a:rPr lang="en-US" altLang="en-US" dirty="0" err="1">
                <a:solidFill>
                  <a:srgbClr val="000000"/>
                </a:solidFill>
                <a:latin typeface="Times New Roman" pitchFamily="18" charset="0"/>
              </a:rPr>
              <a:t>được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kích</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hoạt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một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cách</a:t>
            </a:r>
            <a:r>
              <a:rPr lang="en-US" altLang="en-US" dirty="0">
                <a:solidFill>
                  <a:srgbClr val="000000"/>
                </a:solidFill>
                <a:latin typeface="Times New Roman" pitchFamily="18" charset="0"/>
              </a:rPr>
              <a:t> </a:t>
            </a:r>
            <a:r>
              <a:rPr lang="en-US" altLang="en-US" dirty="0" err="1">
                <a:solidFill>
                  <a:srgbClr val="FF0000"/>
                </a:solidFill>
                <a:latin typeface="Times New Roman" pitchFamily="18" charset="0"/>
              </a:rPr>
              <a:t>tự</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động</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khi</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có</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một</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trong</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các</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thao</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tác</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trên</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xuất</a:t>
            </a:r>
            <a:r>
              <a:rPr lang="en-US" altLang="en-US" dirty="0">
                <a:solidFill>
                  <a:srgbClr val="FF0000"/>
                </a:solidFill>
                <a:latin typeface="Times New Roman" pitchFamily="18" charset="0"/>
              </a:rPr>
              <a:t> </a:t>
            </a:r>
            <a:r>
              <a:rPr lang="en-US" altLang="en-US" dirty="0" err="1">
                <a:solidFill>
                  <a:srgbClr val="FF0000"/>
                </a:solidFill>
                <a:latin typeface="Times New Roman" pitchFamily="18" charset="0"/>
              </a:rPr>
              <a:t>hiện</a:t>
            </a:r>
            <a:r>
              <a:rPr lang="en-US" altLang="en-US" dirty="0">
                <a:solidFill>
                  <a:srgbClr val="FF0000"/>
                </a:solidFill>
                <a:latin typeface="Times New Roman" pitchFamily="18" charset="0"/>
              </a:rPr>
              <a:t>.</a:t>
            </a:r>
            <a:r>
              <a:rPr lang="en-US" altLang="en-US" dirty="0">
                <a:solidFill>
                  <a:srgbClr val="000000"/>
                </a:solidFill>
                <a:latin typeface="Times New Roman" pitchFamily="18" charset="0"/>
              </a:rPr>
              <a:t> </a:t>
            </a:r>
          </a:p>
          <a:p>
            <a:pPr algn="just">
              <a:lnSpc>
                <a:spcPct val="150000"/>
              </a:lnSpc>
              <a:spcBef>
                <a:spcPts val="0"/>
              </a:spcBef>
              <a:spcAft>
                <a:spcPts val="0"/>
              </a:spcAft>
              <a:buClr>
                <a:schemeClr val="folHlink"/>
              </a:buClr>
              <a:buSzPct val="60000"/>
              <a:buFont typeface="Wingdings" pitchFamily="2" charset="2"/>
              <a:buChar char="n"/>
            </a:pPr>
            <a:r>
              <a:rPr lang="vi-VN" altLang="en-US" dirty="0">
                <a:solidFill>
                  <a:srgbClr val="000000"/>
                </a:solidFill>
                <a:latin typeface="Times New Roman" pitchFamily="18" charset="0"/>
              </a:rPr>
              <a:t>DML T</a:t>
            </a:r>
            <a:r>
              <a:rPr lang="en-US" altLang="en-US" dirty="0">
                <a:solidFill>
                  <a:srgbClr val="000000"/>
                </a:solidFill>
                <a:latin typeface="Times New Roman" pitchFamily="18" charset="0"/>
              </a:rPr>
              <a:t>rigger</a:t>
            </a:r>
            <a:r>
              <a:rPr lang="vi-VN" altLang="en-US" dirty="0">
                <a:solidFill>
                  <a:srgbClr val="000000"/>
                </a:solidFill>
                <a:latin typeface="Times New Roman" pitchFamily="18" charset="0"/>
              </a:rPr>
              <a:t>s</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được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sử</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dụng</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một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cách</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phổ</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biến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để</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ép</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các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thao</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tác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tuân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theo</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các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quy</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tắc</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nhất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định</a:t>
            </a:r>
            <a:r>
              <a:rPr lang="en-US" altLang="en-US" dirty="0">
                <a:solidFill>
                  <a:srgbClr val="000000"/>
                </a:solidFill>
                <a:latin typeface="Times New Roman" pitchFamily="18" charset="0"/>
              </a:rPr>
              <a:t>. </a:t>
            </a:r>
          </a:p>
          <a:p>
            <a:pPr algn="just">
              <a:lnSpc>
                <a:spcPct val="150000"/>
              </a:lnSpc>
              <a:spcBef>
                <a:spcPts val="0"/>
              </a:spcBef>
              <a:spcAft>
                <a:spcPts val="0"/>
              </a:spcAft>
              <a:buClr>
                <a:schemeClr val="folHlink"/>
              </a:buClr>
              <a:buSzPct val="60000"/>
              <a:buFont typeface="Wingdings" pitchFamily="2" charset="2"/>
              <a:buChar char="n"/>
            </a:pPr>
            <a:r>
              <a:rPr lang="vi-VN" altLang="en-US" dirty="0">
                <a:solidFill>
                  <a:srgbClr val="000000"/>
                </a:solidFill>
                <a:latin typeface="Times New Roman" pitchFamily="18" charset="0"/>
              </a:rPr>
              <a:t>DML T</a:t>
            </a:r>
            <a:r>
              <a:rPr lang="en-US" altLang="en-US" dirty="0">
                <a:solidFill>
                  <a:srgbClr val="000000"/>
                </a:solidFill>
                <a:latin typeface="Times New Roman" pitchFamily="18" charset="0"/>
              </a:rPr>
              <a:t>rigger</a:t>
            </a:r>
            <a:r>
              <a:rPr lang="vi-VN" altLang="en-US" dirty="0">
                <a:solidFill>
                  <a:srgbClr val="000000"/>
                </a:solidFill>
                <a:latin typeface="Times New Roman" pitchFamily="18" charset="0"/>
              </a:rPr>
              <a:t>s</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đảm</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bảo</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tính</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toàn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vẹn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và</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tính</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nhất</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quán</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của</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dữ</a:t>
            </a:r>
            <a:r>
              <a:rPr lang="en-US" altLang="en-US" dirty="0">
                <a:solidFill>
                  <a:srgbClr val="000000"/>
                </a:solidFill>
                <a:latin typeface="Times New Roman" pitchFamily="18" charset="0"/>
              </a:rPr>
              <a:t> </a:t>
            </a:r>
            <a:r>
              <a:rPr lang="en-US" altLang="en-US" dirty="0" err="1">
                <a:solidFill>
                  <a:srgbClr val="000000"/>
                </a:solidFill>
                <a:latin typeface="Times New Roman" pitchFamily="18" charset="0"/>
              </a:rPr>
              <a:t>liệu</a:t>
            </a:r>
            <a:r>
              <a:rPr lang="en-US" altLang="en-US" dirty="0">
                <a:solidFill>
                  <a:srgbClr val="000000"/>
                </a:solidFill>
                <a:latin typeface="Times New Roman" pitchFamily="18" charset="0"/>
              </a:rPr>
              <a:t>. </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a:bodyPr>
          <a:lstStyle/>
          <a:p>
            <a:r>
              <a:rPr lang="en-US" dirty="0"/>
              <a:t>2.</a:t>
            </a:r>
            <a:r>
              <a:rPr lang="vi-VN" dirty="0"/>
              <a:t>2</a:t>
            </a:r>
            <a:r>
              <a:rPr lang="en-US" dirty="0"/>
              <a:t> </a:t>
            </a:r>
            <a:r>
              <a:rPr lang="vi-VN" dirty="0"/>
              <a:t>DML</a:t>
            </a:r>
            <a:r>
              <a:rPr lang="en-US" dirty="0"/>
              <a:t> </a:t>
            </a:r>
            <a:r>
              <a:rPr lang="en-US" altLang="en-US" dirty="0">
                <a:latin typeface="Tahoma" pitchFamily="34" charset="0"/>
                <a:cs typeface="Tahoma" pitchFamily="34" charset="0"/>
              </a:rPr>
              <a:t>Trigger</a:t>
            </a:r>
            <a:r>
              <a:rPr lang="vi-VN" altLang="en-US" dirty="0">
                <a:latin typeface="Tahoma" pitchFamily="34" charset="0"/>
                <a:cs typeface="Tahoma" pitchFamily="34" charset="0"/>
              </a:rPr>
              <a:t>s</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9</a:t>
            </a:fld>
            <a:endParaRPr lang="en-US"/>
          </a:p>
        </p:txBody>
      </p:sp>
    </p:spTree>
    <p:extLst>
      <p:ext uri="{BB962C8B-B14F-4D97-AF65-F5344CB8AC3E}">
        <p14:creationId xmlns:p14="http://schemas.microsoft.com/office/powerpoint/2010/main" val="1801391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7653</TotalTime>
  <Words>3319</Words>
  <Application>Microsoft Office PowerPoint</Application>
  <PresentationFormat>On-screen Show (4:3)</PresentationFormat>
  <Paragraphs>453</Paragraphs>
  <Slides>52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Batang</vt:lpstr>
      <vt:lpstr>Calibri</vt:lpstr>
      <vt:lpstr>Courier New</vt:lpstr>
      <vt:lpstr>Franklin Gothic Book</vt:lpstr>
      <vt:lpstr>굴림</vt:lpstr>
      <vt:lpstr>Tahoma</vt:lpstr>
      <vt:lpstr>Times New Roman</vt:lpstr>
      <vt:lpstr>Tomaho</vt:lpstr>
      <vt:lpstr>Wingdings</vt:lpstr>
      <vt:lpstr>Office Theme</vt:lpstr>
      <vt:lpstr>HỆ QUẢN TRỊ CSDL</vt:lpstr>
      <vt:lpstr>Kiểm tra bài cũ</vt:lpstr>
      <vt:lpstr>Nội dung</vt:lpstr>
      <vt:lpstr>1. Mục tiêu bài học</vt:lpstr>
      <vt:lpstr>Nội dung</vt:lpstr>
      <vt:lpstr>2. Trigger</vt:lpstr>
      <vt:lpstr>2.1 Giới thiệu Trigger</vt:lpstr>
      <vt:lpstr>2.1 Giới thiệu Trigger</vt:lpstr>
      <vt:lpstr>2.2 DML Triggers</vt:lpstr>
      <vt:lpstr>2.2 DML Triggers</vt:lpstr>
      <vt:lpstr>2.2 DML Triggers</vt:lpstr>
      <vt:lpstr>2.2 DML Triggers</vt:lpstr>
      <vt:lpstr>2.2 DML Triggers</vt:lpstr>
      <vt:lpstr>2.2 DML Triggers</vt:lpstr>
      <vt:lpstr>2.2 DML Triggers</vt:lpstr>
      <vt:lpstr>2.2 DML Triggers</vt:lpstr>
      <vt:lpstr>2.2 DML Triggers</vt:lpstr>
      <vt:lpstr>PowerPoint Presentation</vt:lpstr>
      <vt:lpstr>PowerPoint Presentation</vt:lpstr>
      <vt:lpstr>2.2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2.2 DML Triggers (Viết và kích hoạt DML Triggers)</vt:lpstr>
      <vt:lpstr>Sử dụng các Trigger lồng nhau (Nested Triggers)</vt:lpstr>
      <vt:lpstr>Sử dụng các Trigger lồng nhau (Nested Triggers)</vt:lpstr>
      <vt:lpstr>Sử dụng các Trigger lồng nhau (Nested Triggers)</vt:lpstr>
      <vt:lpstr>Sử dụng các Trigger dây truyền</vt:lpstr>
      <vt:lpstr>2.3 DDL Trigger</vt:lpstr>
      <vt:lpstr>2.3 DDL Trigger</vt:lpstr>
      <vt:lpstr>2.3 DDL Trigger</vt:lpstr>
      <vt:lpstr>PowerPoint Presentation</vt:lpstr>
      <vt:lpstr>2.4. Ưu nhược điểm của Trigger</vt:lpstr>
      <vt:lpstr>2.4. Ưu nhược điểm của Trigger</vt:lpstr>
      <vt:lpstr>Nội dung</vt:lpstr>
      <vt:lpstr>3. Trắc nghiệm kiến thức</vt:lpstr>
      <vt:lpstr>3. Trắc nghiệm kiến thức</vt:lpstr>
      <vt:lpstr>3. Trắc nghiệm kiến thức</vt:lpstr>
      <vt:lpstr>3. Trắc nghiệm kiến thức</vt:lpstr>
      <vt:lpstr>3. Trắc nghiệm kiến thức</vt:lpstr>
      <vt:lpstr>5. Tổng kết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NHITT</dc:creator>
  <cp:lastModifiedBy>Admin</cp:lastModifiedBy>
  <cp:revision>720</cp:revision>
  <dcterms:created xsi:type="dcterms:W3CDTF">2011-01-09T04:46:30Z</dcterms:created>
  <dcterms:modified xsi:type="dcterms:W3CDTF">2022-12-10T09:29:30Z</dcterms:modified>
</cp:coreProperties>
</file>