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6" r:id="rId2"/>
    <p:sldId id="537" r:id="rId3"/>
    <p:sldId id="320" r:id="rId4"/>
    <p:sldId id="536" r:id="rId5"/>
    <p:sldId id="508" r:id="rId6"/>
    <p:sldId id="329" r:id="rId7"/>
    <p:sldId id="532" r:id="rId8"/>
    <p:sldId id="507" r:id="rId9"/>
    <p:sldId id="500" r:id="rId10"/>
    <p:sldId id="526" r:id="rId11"/>
    <p:sldId id="502" r:id="rId12"/>
    <p:sldId id="501" r:id="rId13"/>
    <p:sldId id="535" r:id="rId14"/>
    <p:sldId id="367" r:id="rId15"/>
    <p:sldId id="460" r:id="rId16"/>
    <p:sldId id="461" r:id="rId17"/>
    <p:sldId id="534" r:id="rId18"/>
    <p:sldId id="486" r:id="rId19"/>
    <p:sldId id="504" r:id="rId20"/>
    <p:sldId id="505" r:id="rId21"/>
    <p:sldId id="487" r:id="rId22"/>
    <p:sldId id="488" r:id="rId23"/>
    <p:sldId id="506" r:id="rId24"/>
    <p:sldId id="510" r:id="rId25"/>
    <p:sldId id="370" r:id="rId26"/>
    <p:sldId id="492" r:id="rId27"/>
    <p:sldId id="493" r:id="rId28"/>
    <p:sldId id="494" r:id="rId29"/>
    <p:sldId id="538" r:id="rId30"/>
    <p:sldId id="513" r:id="rId31"/>
    <p:sldId id="514" r:id="rId32"/>
    <p:sldId id="515" r:id="rId33"/>
    <p:sldId id="516" r:id="rId34"/>
    <p:sldId id="521" r:id="rId35"/>
    <p:sldId id="522" r:id="rId36"/>
    <p:sldId id="523" r:id="rId37"/>
    <p:sldId id="518" r:id="rId38"/>
    <p:sldId id="525" r:id="rId39"/>
    <p:sldId id="539" r:id="rId40"/>
    <p:sldId id="478" r:id="rId41"/>
    <p:sldId id="540" r:id="rId42"/>
    <p:sldId id="377" r:id="rId43"/>
    <p:sldId id="44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339F9F-BCAD-4D84-8561-EB0B81DABDB5}">
          <p14:sldIdLst>
            <p14:sldId id="326"/>
            <p14:sldId id="537"/>
            <p14:sldId id="320"/>
            <p14:sldId id="536"/>
            <p14:sldId id="508"/>
            <p14:sldId id="329"/>
            <p14:sldId id="532"/>
            <p14:sldId id="507"/>
            <p14:sldId id="500"/>
            <p14:sldId id="526"/>
            <p14:sldId id="502"/>
            <p14:sldId id="501"/>
            <p14:sldId id="535"/>
            <p14:sldId id="367"/>
            <p14:sldId id="460"/>
            <p14:sldId id="461"/>
            <p14:sldId id="534"/>
            <p14:sldId id="486"/>
            <p14:sldId id="504"/>
            <p14:sldId id="505"/>
            <p14:sldId id="487"/>
            <p14:sldId id="488"/>
            <p14:sldId id="506"/>
            <p14:sldId id="510"/>
            <p14:sldId id="370"/>
            <p14:sldId id="492"/>
            <p14:sldId id="493"/>
            <p14:sldId id="494"/>
            <p14:sldId id="538"/>
            <p14:sldId id="513"/>
            <p14:sldId id="514"/>
            <p14:sldId id="515"/>
            <p14:sldId id="516"/>
            <p14:sldId id="521"/>
            <p14:sldId id="522"/>
            <p14:sldId id="523"/>
            <p14:sldId id="518"/>
            <p14:sldId id="525"/>
            <p14:sldId id="539"/>
            <p14:sldId id="478"/>
            <p14:sldId id="540"/>
            <p14:sldId id="377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00CC"/>
    <a:srgbClr val="009900"/>
    <a:srgbClr val="FF9900"/>
    <a:srgbClr val="CC3399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291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QUẢN TRỊ CSDL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10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Trigger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</a:t>
            </a:r>
            <a:r>
              <a:rPr lang="vi-VN" dirty="0"/>
              <a:t>2</a:t>
            </a:r>
            <a:r>
              <a:rPr lang="en-US" dirty="0"/>
              <a:t> </a:t>
            </a:r>
            <a:r>
              <a:rPr lang="vi-VN" dirty="0"/>
              <a:t>DML</a:t>
            </a:r>
            <a:r>
              <a:rPr lang="en-US" dirty="0"/>
              <a:t> 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Trigger</a:t>
            </a:r>
            <a:r>
              <a:rPr lang="vi-VN" altLang="en-US" dirty="0">
                <a:latin typeface="Tahoma" pitchFamily="34" charset="0"/>
                <a:cs typeface="Tahoma" pitchFamily="34" charset="0"/>
              </a:rPr>
              <a:t>s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 dirty="0">
                <a:latin typeface="Times New Roman" pitchFamily="18" charset="0"/>
                <a:cs typeface="Times New Roman" pitchFamily="18" charset="0"/>
              </a:rPr>
              <a:t>DML T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vi-VN" altLang="en-US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ger</a:t>
            </a:r>
            <a:r>
              <a:rPr lang="vi-VN" alt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: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Trigger_name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trigger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T-SQL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Table_Name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vi-VN" dirty="0"/>
              <a:t>/View được áp dụng trigger, chỉ có instead of được áp dụng cho cả view và table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AFTER | INSTEAD OF: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trigger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err="1"/>
              <a:t>sql_statements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{[INSERT],[UPDATE],[DELETE]}: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Trigger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;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Trigger Instead of-&gt;Constraint-&gt; Trigger For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Trigger: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sửa</a:t>
            </a:r>
            <a:r>
              <a:rPr lang="en-US" b="1" dirty="0"/>
              <a:t> Trigger: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CREATE </a:t>
            </a:r>
            <a:r>
              <a:rPr lang="en-US" dirty="0" err="1"/>
              <a:t>bằng</a:t>
            </a:r>
            <a:r>
              <a:rPr lang="en-US" dirty="0"/>
              <a:t> ALTER.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xóa</a:t>
            </a:r>
            <a:r>
              <a:rPr lang="en-US" b="1" dirty="0"/>
              <a:t> Trigger: </a:t>
            </a:r>
            <a:r>
              <a:rPr lang="en-US" dirty="0"/>
              <a:t>DROP TRIGGER </a:t>
            </a:r>
            <a:r>
              <a:rPr lang="en-US" dirty="0" err="1"/>
              <a:t>tên_trigger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trigger</a:t>
            </a:r>
            <a:r>
              <a:rPr lang="en-US" dirty="0"/>
              <a:t>: </a:t>
            </a:r>
            <a:r>
              <a:rPr lang="en-US" dirty="0" err="1"/>
              <a:t>sp_helptext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trigger </a:t>
            </a:r>
            <a:r>
              <a:rPr lang="en-US" b="1" dirty="0" err="1"/>
              <a:t>trên</a:t>
            </a:r>
            <a:r>
              <a:rPr lang="en-US" b="1" dirty="0"/>
              <a:t> 1 </a:t>
            </a:r>
            <a:r>
              <a:rPr lang="en-US" b="1" dirty="0" err="1"/>
              <a:t>bảng</a:t>
            </a:r>
            <a:r>
              <a:rPr lang="en-US" dirty="0"/>
              <a:t>: </a:t>
            </a:r>
            <a:r>
              <a:rPr lang="en-US" dirty="0" err="1"/>
              <a:t>sp_helptrigger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Chú</a:t>
            </a:r>
            <a:r>
              <a:rPr lang="en-US" b="1" dirty="0"/>
              <a:t> ý: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trigger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trigger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trigger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IF EXISTS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Trigger:</a:t>
            </a:r>
          </a:p>
          <a:p>
            <a:pPr marL="0" indent="0" algn="just">
              <a:buNone/>
            </a:pP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trigger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5A0B6-B0F4-4125-9BF1-C24952D7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5386"/>
            <a:ext cx="79057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Cho CSDL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14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0A29-BEF2-42CE-8614-53ACD875685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12" y="1669097"/>
            <a:ext cx="5210175" cy="351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48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Bài</a:t>
            </a:r>
            <a:r>
              <a:rPr lang="en-US" b="1" dirty="0"/>
              <a:t> 1: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(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siso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lop),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1.</a:t>
            </a:r>
          </a:p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dirty="0"/>
              <a:t>Theo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, trigger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SINHVIEN.</a:t>
            </a:r>
          </a:p>
          <a:p>
            <a:pPr lvl="2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trigger </a:t>
            </a:r>
            <a:r>
              <a:rPr lang="en-US" dirty="0" err="1"/>
              <a:t>kiểu</a:t>
            </a:r>
            <a:r>
              <a:rPr lang="en-US" dirty="0"/>
              <a:t> Insert, update.</a:t>
            </a:r>
          </a:p>
          <a:p>
            <a:pPr lvl="2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trigger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(</a:t>
            </a:r>
            <a:r>
              <a:rPr lang="en-US" dirty="0" err="1"/>
              <a:t>malop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INSERTED).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Trigger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họa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TRIGGER </a:t>
            </a:r>
            <a:r>
              <a:rPr lang="en-US" dirty="0" err="1"/>
              <a:t>trIn_Up_SV_LOP</a:t>
            </a:r>
            <a:r>
              <a:rPr lang="en-US" dirty="0"/>
              <a:t>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SINHVIEN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INSERT, UPDATE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UPDATE(MALOP)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UPDATE LOP 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SET SISO = SISO+1  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WHERE LOP.MALOP = (SELECT MALOP FROM INSERTED)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endParaRPr lang="en-US" dirty="0"/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UPDATE LOP 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SET SISO = SISO-1  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dirty="0"/>
              <a:t>WHERE LOP.MALOP = (SELECT MALOP FROM DELETED)</a:t>
            </a:r>
          </a:p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01752" lvl="1" indent="0">
              <a:lnSpc>
                <a:spcPct val="17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trigger: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1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UPDATE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Malop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INTO </a:t>
            </a:r>
            <a:r>
              <a:rPr lang="en-US" dirty="0" err="1"/>
              <a:t>sinhvien</a:t>
            </a:r>
            <a:r>
              <a:rPr lang="en-US" dirty="0"/>
              <a:t>(</a:t>
            </a:r>
            <a:r>
              <a:rPr lang="en-US" dirty="0" err="1"/>
              <a:t>Malop</a:t>
            </a:r>
            <a:r>
              <a:rPr lang="en-US" dirty="0"/>
              <a:t>, </a:t>
            </a:r>
            <a:r>
              <a:rPr lang="en-US" dirty="0" err="1"/>
              <a:t>masv</a:t>
            </a:r>
            <a:r>
              <a:rPr lang="en-US" dirty="0"/>
              <a:t>, </a:t>
            </a:r>
            <a:r>
              <a:rPr lang="en-US" dirty="0" err="1"/>
              <a:t>hoten,ngaysinh</a:t>
            </a:r>
            <a:r>
              <a:rPr lang="en-US" dirty="0"/>
              <a:t>, </a:t>
            </a:r>
            <a:r>
              <a:rPr lang="en-US" dirty="0" err="1"/>
              <a:t>gioitinh,quequan</a:t>
            </a:r>
            <a:r>
              <a:rPr lang="en-US" dirty="0"/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VALUES ('101181 ', 'SV31', N'Trần Lan Anh', '2000-08-08', 0, N'Hưng Yên’)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</a:t>
            </a:r>
            <a:endParaRPr lang="vi-V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</a:t>
            </a:r>
            <a:r>
              <a:rPr lang="en-US" dirty="0" err="1"/>
              <a:t>sinhvien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</a:t>
            </a:r>
            <a:r>
              <a:rPr lang="en-US" dirty="0" err="1"/>
              <a:t>malop</a:t>
            </a:r>
            <a:r>
              <a:rPr lang="en-US" dirty="0"/>
              <a:t>='101187'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MaSV</a:t>
            </a:r>
            <a:r>
              <a:rPr lang="en-US" dirty="0"/>
              <a:t>='Sv444'  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2: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dirty="0"/>
              <a:t>Theo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, trigger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LOP.</a:t>
            </a:r>
          </a:p>
          <a:p>
            <a:pPr lvl="2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trigger </a:t>
            </a:r>
            <a:r>
              <a:rPr lang="en-US" dirty="0" err="1"/>
              <a:t>kiểu</a:t>
            </a:r>
            <a:r>
              <a:rPr lang="en-US" dirty="0"/>
              <a:t> DELETE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trigger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SINHVIEN.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Trigger </a:t>
            </a:r>
            <a:r>
              <a:rPr lang="en-US" sz="2200" b="1" dirty="0" err="1"/>
              <a:t>minh</a:t>
            </a:r>
            <a:r>
              <a:rPr lang="en-US" sz="2200" b="1" dirty="0"/>
              <a:t> </a:t>
            </a:r>
            <a:r>
              <a:rPr lang="en-US" sz="2200" b="1" dirty="0" err="1"/>
              <a:t>họa</a:t>
            </a:r>
            <a:r>
              <a:rPr lang="en-US" sz="2200" b="1" dirty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trigger </a:t>
            </a:r>
            <a:r>
              <a:rPr lang="en-US" dirty="0" err="1"/>
              <a:t>Tg_deletelop</a:t>
            </a:r>
            <a:r>
              <a:rPr lang="en-US" dirty="0"/>
              <a:t> on lop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ENCRYPTION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delete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if(@@</a:t>
            </a:r>
            <a:r>
              <a:rPr lang="en-US" dirty="0" err="1"/>
              <a:t>rowcount</a:t>
            </a:r>
            <a:r>
              <a:rPr lang="en-US" dirty="0"/>
              <a:t> &lt;=0)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sz="1700" dirty="0"/>
              <a:t>begin</a:t>
            </a:r>
          </a:p>
          <a:p>
            <a:pPr marL="530352" lvl="2" indent="0">
              <a:spcAft>
                <a:spcPts val="0"/>
              </a:spcAft>
              <a:buNone/>
            </a:pPr>
            <a:r>
              <a:rPr lang="en-US" dirty="0"/>
              <a:t>print '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!'</a:t>
            </a:r>
          </a:p>
          <a:p>
            <a:pPr marL="530352" lvl="2" indent="0">
              <a:spcAft>
                <a:spcPts val="0"/>
              </a:spcAft>
              <a:buNone/>
            </a:pPr>
            <a:r>
              <a:rPr lang="en-US" dirty="0"/>
              <a:t>ROLLBACK TRANSACTION</a:t>
            </a:r>
          </a:p>
          <a:p>
            <a:pPr marL="301752" lvl="1" indent="0">
              <a:spcAft>
                <a:spcPts val="0"/>
              </a:spcAft>
              <a:buNone/>
            </a:pPr>
            <a:r>
              <a:rPr lang="en-US" dirty="0"/>
              <a:t>end</a:t>
            </a:r>
          </a:p>
          <a:p>
            <a:pPr marL="301752" lvl="1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</a:t>
            </a:r>
          </a:p>
          <a:p>
            <a:pPr marL="301752" lvl="1" indent="0">
              <a:spcAft>
                <a:spcPts val="0"/>
              </a:spcAft>
              <a:buNone/>
            </a:pPr>
            <a:r>
              <a:rPr lang="en-US" dirty="0"/>
              <a:t>delete  from </a:t>
            </a:r>
            <a:r>
              <a:rPr lang="en-US" dirty="0" err="1"/>
              <a:t>SinhVien</a:t>
            </a:r>
            <a:r>
              <a:rPr lang="en-US" dirty="0"/>
              <a:t>  </a:t>
            </a:r>
          </a:p>
          <a:p>
            <a:pPr marL="301752" lvl="1" indent="0"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malop</a:t>
            </a:r>
            <a:r>
              <a:rPr lang="en-US" dirty="0"/>
              <a:t> in ( select </a:t>
            </a:r>
            <a:r>
              <a:rPr lang="en-US" dirty="0" err="1"/>
              <a:t>malop</a:t>
            </a:r>
            <a:r>
              <a:rPr lang="en-US" dirty="0"/>
              <a:t> from   deleted)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Delete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trigger </a:t>
            </a:r>
            <a:r>
              <a:rPr lang="en-US" b="1" dirty="0" err="1"/>
              <a:t>xem</a:t>
            </a:r>
            <a:r>
              <a:rPr lang="en-US" b="1" dirty="0"/>
              <a:t> trigger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.?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DELETE</a:t>
            </a:r>
          </a:p>
          <a:p>
            <a:pPr marL="0" indent="0">
              <a:buNone/>
            </a:pPr>
            <a:r>
              <a:rPr lang="en-US" dirty="0"/>
              <a:t>FROM LOP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Malop</a:t>
            </a:r>
            <a:r>
              <a:rPr lang="en-US" dirty="0"/>
              <a:t>=’101181’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3: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dirty="0"/>
              <a:t>Theo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, trigger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LOP.</a:t>
            </a:r>
          </a:p>
          <a:p>
            <a:pPr lvl="2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trigger </a:t>
            </a:r>
            <a:r>
              <a:rPr lang="en-US" dirty="0" err="1"/>
              <a:t>kiểu</a:t>
            </a:r>
            <a:r>
              <a:rPr lang="en-US" dirty="0"/>
              <a:t> INSTEAD OF DELETE, </a:t>
            </a:r>
            <a:r>
              <a:rPr lang="en-US" dirty="0" err="1"/>
              <a:t>loại</a:t>
            </a:r>
            <a:r>
              <a:rPr lang="en-US" dirty="0"/>
              <a:t> trigger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DELETE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trigger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trigger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 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trigger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).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Trigger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họa</a:t>
            </a:r>
            <a:r>
              <a:rPr lang="en-US" b="1" dirty="0"/>
              <a:t>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 TRIGGER </a:t>
            </a:r>
            <a:r>
              <a:rPr lang="en-US" dirty="0" err="1"/>
              <a:t>Tg_DelelelopNoSV</a:t>
            </a:r>
            <a:r>
              <a:rPr lang="en-US" dirty="0"/>
              <a:t> ON lop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DELETE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exists (select </a:t>
            </a:r>
            <a:r>
              <a:rPr lang="en-US" dirty="0" err="1"/>
              <a:t>malop</a:t>
            </a:r>
            <a:r>
              <a:rPr lang="en-US" dirty="0"/>
              <a:t> from </a:t>
            </a:r>
            <a:r>
              <a:rPr lang="en-US" dirty="0" err="1"/>
              <a:t>sinhvien</a:t>
            </a:r>
            <a:r>
              <a:rPr lang="en-US" dirty="0"/>
              <a:t>  where </a:t>
            </a:r>
            <a:r>
              <a:rPr lang="en-US" dirty="0" err="1"/>
              <a:t>malop</a:t>
            </a:r>
            <a:r>
              <a:rPr lang="en-US" dirty="0"/>
              <a:t> in (select </a:t>
            </a:r>
            <a:r>
              <a:rPr lang="en-US" dirty="0" err="1"/>
              <a:t>malop</a:t>
            </a:r>
            <a:r>
              <a:rPr lang="en-US" dirty="0"/>
              <a:t> from deleted))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RAISERROR ('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', 16, 1)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ROLLBACK TRAN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PRINT '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'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DELETE FROM lop WHERE </a:t>
            </a:r>
            <a:r>
              <a:rPr lang="en-US" dirty="0" err="1"/>
              <a:t>malop</a:t>
            </a:r>
            <a:r>
              <a:rPr lang="en-US" dirty="0"/>
              <a:t> IN(SELECT </a:t>
            </a:r>
            <a:r>
              <a:rPr lang="en-US" dirty="0" err="1"/>
              <a:t>malop</a:t>
            </a:r>
            <a:r>
              <a:rPr lang="en-US" dirty="0"/>
              <a:t> FROM DELETED)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Delete 1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trigger </a:t>
            </a:r>
            <a:r>
              <a:rPr lang="en-US" b="1" dirty="0" err="1"/>
              <a:t>xem</a:t>
            </a:r>
            <a:r>
              <a:rPr lang="en-US" b="1" dirty="0"/>
              <a:t> trigger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FROM LOP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Malop</a:t>
            </a:r>
            <a:r>
              <a:rPr lang="en-US" dirty="0"/>
              <a:t>=’101151’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3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Cho CSDL QL</a:t>
            </a:r>
            <a:r>
              <a:rPr lang="en-US" dirty="0"/>
              <a:t>DT </a:t>
            </a:r>
            <a:r>
              <a:rPr lang="vi-VN" dirty="0"/>
              <a:t>gồm các bảng như sau:</a:t>
            </a:r>
            <a:endParaRPr lang="en-US" dirty="0"/>
          </a:p>
          <a:p>
            <a:r>
              <a:rPr lang="en-US" b="1" i="1" dirty="0" err="1"/>
              <a:t>SinhVien</a:t>
            </a:r>
            <a:r>
              <a:rPr lang="en-US" b="1" i="1" dirty="0"/>
              <a:t> (</a:t>
            </a:r>
            <a:r>
              <a:rPr lang="en-US" b="1" i="1" u="sng" dirty="0" err="1"/>
              <a:t>MaSV</a:t>
            </a:r>
            <a:r>
              <a:rPr lang="en-US" b="1" i="1" dirty="0"/>
              <a:t>, </a:t>
            </a:r>
            <a:r>
              <a:rPr lang="en-US" b="1" i="1" dirty="0" err="1"/>
              <a:t>HoTen</a:t>
            </a:r>
            <a:r>
              <a:rPr lang="en-US" b="1" i="1" dirty="0"/>
              <a:t>, </a:t>
            </a:r>
            <a:r>
              <a:rPr lang="en-US" b="1" i="1" dirty="0" err="1"/>
              <a:t>Gioitinh</a:t>
            </a:r>
            <a:r>
              <a:rPr lang="en-US" b="1" i="1" dirty="0"/>
              <a:t>, </a:t>
            </a:r>
            <a:r>
              <a:rPr lang="en-US" b="1" i="1" dirty="0" err="1"/>
              <a:t>DiaChi</a:t>
            </a:r>
            <a:r>
              <a:rPr lang="en-US" b="1" i="1" dirty="0"/>
              <a:t>, Lop)</a:t>
            </a:r>
            <a:endParaRPr lang="en-US" dirty="0"/>
          </a:p>
          <a:p>
            <a:r>
              <a:rPr lang="en-US" b="1" i="1" dirty="0" err="1"/>
              <a:t>DeTai</a:t>
            </a:r>
            <a:r>
              <a:rPr lang="en-US" b="1" i="1" dirty="0"/>
              <a:t> (</a:t>
            </a:r>
            <a:r>
              <a:rPr lang="en-US" b="1" i="1" u="sng" dirty="0" err="1"/>
              <a:t>MaDT</a:t>
            </a:r>
            <a:r>
              <a:rPr lang="en-US" b="1" i="1" dirty="0"/>
              <a:t>, TENDT, </a:t>
            </a:r>
            <a:r>
              <a:rPr lang="en-US" b="1" i="1" dirty="0" err="1"/>
              <a:t>Kinhphi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b="1" i="1" dirty="0" err="1"/>
              <a:t>HocVi</a:t>
            </a:r>
            <a:r>
              <a:rPr lang="en-US" b="1" i="1" dirty="0"/>
              <a:t> (</a:t>
            </a:r>
            <a:r>
              <a:rPr lang="en-US" b="1" i="1" u="sng" dirty="0" err="1"/>
              <a:t>MaHV</a:t>
            </a:r>
            <a:r>
              <a:rPr lang="en-US" b="1" i="1" dirty="0"/>
              <a:t>, </a:t>
            </a:r>
            <a:r>
              <a:rPr lang="en-US" b="1" i="1" dirty="0" err="1"/>
              <a:t>TenHV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b="1" i="1" dirty="0" err="1"/>
              <a:t>GiaoVien</a:t>
            </a:r>
            <a:r>
              <a:rPr lang="en-US" b="1" i="1" dirty="0"/>
              <a:t> ( </a:t>
            </a:r>
            <a:r>
              <a:rPr lang="en-US" b="1" i="1" u="sng" dirty="0" err="1"/>
              <a:t>MaGV</a:t>
            </a:r>
            <a:r>
              <a:rPr lang="en-US" b="1" i="1" dirty="0"/>
              <a:t>, </a:t>
            </a:r>
            <a:r>
              <a:rPr lang="en-US" b="1" i="1" dirty="0" err="1"/>
              <a:t>HoTen</a:t>
            </a:r>
            <a:r>
              <a:rPr lang="en-US" b="1" i="1" dirty="0"/>
              <a:t>, </a:t>
            </a:r>
            <a:r>
              <a:rPr lang="en-US" b="1" i="1" dirty="0" err="1"/>
              <a:t>DiaChi</a:t>
            </a:r>
            <a:r>
              <a:rPr lang="en-US" b="1" i="1" dirty="0"/>
              <a:t>, </a:t>
            </a:r>
            <a:r>
              <a:rPr lang="en-US" b="1" i="1" dirty="0" err="1"/>
              <a:t>MaHV</a:t>
            </a:r>
            <a:r>
              <a:rPr lang="en-US" b="1" i="1" dirty="0"/>
              <a:t> )</a:t>
            </a:r>
            <a:endParaRPr lang="en-US" dirty="0"/>
          </a:p>
          <a:p>
            <a:r>
              <a:rPr lang="en-US" b="1" i="1" dirty="0" err="1"/>
              <a:t>Ketqua</a:t>
            </a:r>
            <a:r>
              <a:rPr lang="en-US" b="1" i="1" dirty="0"/>
              <a:t> (</a:t>
            </a:r>
            <a:r>
              <a:rPr lang="en-US" b="1" i="1" u="sng" dirty="0" err="1"/>
              <a:t>MaGV</a:t>
            </a:r>
            <a:r>
              <a:rPr lang="en-US" b="1" i="1" dirty="0"/>
              <a:t>, </a:t>
            </a:r>
            <a:r>
              <a:rPr lang="en-US" b="1" i="1" u="sng" dirty="0" err="1"/>
              <a:t>MaDT</a:t>
            </a:r>
            <a:r>
              <a:rPr lang="en-US" b="1" i="1" dirty="0"/>
              <a:t>, </a:t>
            </a:r>
            <a:r>
              <a:rPr lang="en-US" b="1" i="1" u="sng" dirty="0" err="1"/>
              <a:t>MaSV</a:t>
            </a:r>
            <a:r>
              <a:rPr lang="en-US" b="1" i="1" u="sng" dirty="0"/>
              <a:t>, </a:t>
            </a:r>
            <a:r>
              <a:rPr lang="en-US" b="1" i="1" u="sng" dirty="0" err="1"/>
              <a:t>namhoc</a:t>
            </a:r>
            <a:r>
              <a:rPr lang="en-US" b="1" i="1" dirty="0"/>
              <a:t>, Diem)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6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01B270-B526-4A46-B23E-C1D1BD6F9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38061"/>
              </p:ext>
            </p:extLst>
          </p:nvPr>
        </p:nvGraphicFramePr>
        <p:xfrm>
          <a:off x="914400" y="1887855"/>
          <a:ext cx="6111966" cy="1541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704">
                  <a:extLst>
                    <a:ext uri="{9D8B030D-6E8A-4147-A177-3AD203B41FA5}">
                      <a16:colId xmlns:a16="http://schemas.microsoft.com/office/drawing/2014/main" val="1944692099"/>
                    </a:ext>
                  </a:extLst>
                </a:gridCol>
                <a:gridCol w="2034546">
                  <a:extLst>
                    <a:ext uri="{9D8B030D-6E8A-4147-A177-3AD203B41FA5}">
                      <a16:colId xmlns:a16="http://schemas.microsoft.com/office/drawing/2014/main" val="2760433733"/>
                    </a:ext>
                  </a:extLst>
                </a:gridCol>
                <a:gridCol w="2579716">
                  <a:extLst>
                    <a:ext uri="{9D8B030D-6E8A-4147-A177-3AD203B41FA5}">
                      <a16:colId xmlns:a16="http://schemas.microsoft.com/office/drawing/2014/main" val="4001660259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Bảng</a:t>
                      </a:r>
                      <a:r>
                        <a:rPr lang="en-US" sz="1300" dirty="0">
                          <a:effectLst/>
                        </a:rPr>
                        <a:t> Cha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Bảng</a:t>
                      </a:r>
                      <a:r>
                        <a:rPr lang="en-US" sz="1300" dirty="0">
                          <a:effectLst/>
                        </a:rPr>
                        <a:t> Con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Kiểu quan hệ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93071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SinhVien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Ketqua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1-n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602975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DeTai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Ketqua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1-n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10868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GiaoVien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Ketqua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1-n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0227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HocVi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GiaoVien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1-n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5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“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4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 “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3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 “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6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/>
              <a:t>4. 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r>
              <a:rPr lang="en-US" dirty="0"/>
              <a:t>5. 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3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r>
              <a:rPr lang="en-US" dirty="0"/>
              <a:t>6.  </a:t>
            </a:r>
            <a:r>
              <a:rPr lang="en-US" dirty="0" err="1"/>
              <a:t>Viết</a:t>
            </a:r>
            <a:r>
              <a:rPr lang="en-US" dirty="0"/>
              <a:t> trigger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9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 fontScale="70000" lnSpcReduction="20000"/>
          </a:bodyPr>
          <a:lstStyle/>
          <a:p>
            <a:pPr lvl="2" algn="just">
              <a:lnSpc>
                <a:spcPct val="150000"/>
              </a:lnSpc>
            </a:pP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biệt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2 </a:t>
            </a:r>
            <a:r>
              <a:rPr lang="en-US" sz="2500" dirty="0" err="1"/>
              <a:t>bảng</a:t>
            </a:r>
            <a:r>
              <a:rPr lang="en-US" sz="2500" dirty="0"/>
              <a:t> logic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kiểu</a:t>
            </a:r>
            <a:r>
              <a:rPr lang="en-US" sz="2500" dirty="0"/>
              <a:t> </a:t>
            </a:r>
            <a:r>
              <a:rPr lang="en-US" sz="2500" dirty="0" err="1"/>
              <a:t>bẫy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(</a:t>
            </a:r>
            <a:r>
              <a:rPr lang="en-US" sz="2500" dirty="0" err="1"/>
              <a:t>bảng</a:t>
            </a:r>
            <a:r>
              <a:rPr lang="en-US" sz="2500" dirty="0"/>
              <a:t> Inserted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bảng</a:t>
            </a:r>
            <a:r>
              <a:rPr lang="en-US" sz="2500" dirty="0"/>
              <a:t> Deleted)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tác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bẫy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bẫy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 Insert, Delete, Update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vi-VN" sz="2800" b="1" dirty="0"/>
              <a:t>FOR</a:t>
            </a:r>
            <a:r>
              <a:rPr lang="en-US" sz="2800" b="1" dirty="0"/>
              <a:t>/</a:t>
            </a:r>
            <a:r>
              <a:rPr lang="vi-VN" sz="2800" b="1" dirty="0"/>
              <a:t>AFTER triggers</a:t>
            </a:r>
            <a:r>
              <a:rPr lang="en-US" sz="2800" b="1" dirty="0"/>
              <a:t> (</a:t>
            </a:r>
            <a:r>
              <a:rPr lang="en-US" sz="2800" dirty="0" err="1"/>
              <a:t>dây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)</a:t>
            </a:r>
            <a:r>
              <a:rPr lang="vi-VN" sz="2800" b="1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dạng</a:t>
            </a:r>
            <a:r>
              <a:rPr lang="en-US" sz="2500" dirty="0"/>
              <a:t> </a:t>
            </a:r>
            <a:r>
              <a:rPr lang="en-US" sz="2500" b="1" dirty="0"/>
              <a:t>Instead Of</a:t>
            </a:r>
            <a:r>
              <a:rPr lang="en-US" sz="2500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sz="2500" dirty="0" err="1"/>
              <a:t>Liệt</a:t>
            </a:r>
            <a:r>
              <a:rPr lang="en-US" sz="2500" dirty="0"/>
              <a:t> </a:t>
            </a:r>
            <a:r>
              <a:rPr lang="en-US" sz="2500" dirty="0" err="1"/>
              <a:t>kê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bẫy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gắn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bảng</a:t>
            </a:r>
            <a:r>
              <a:rPr lang="en-US" sz="2500" dirty="0"/>
              <a:t>, </a:t>
            </a:r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tin </a:t>
            </a:r>
            <a:r>
              <a:rPr lang="en-US" sz="2500" dirty="0" err="1"/>
              <a:t>về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bẫy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sz="2500" dirty="0" err="1"/>
              <a:t>Vận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tạo</a:t>
            </a:r>
            <a:r>
              <a:rPr lang="en-US" sz="2500" dirty="0"/>
              <a:t> ra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bẫy</a:t>
            </a:r>
            <a:r>
              <a:rPr lang="en-US" sz="2500" dirty="0"/>
              <a:t> </a:t>
            </a:r>
            <a:r>
              <a:rPr lang="en-US" sz="2500" dirty="0" err="1"/>
              <a:t>lỗi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tế</a:t>
            </a:r>
            <a:r>
              <a:rPr lang="en-US" sz="2500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sz="2500" dirty="0" err="1">
                <a:solidFill>
                  <a:srgbClr val="FF0000"/>
                </a:solidFill>
              </a:rPr>
              <a:t>Hệ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thống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lại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các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kiến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thức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về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tạo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và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thực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thi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các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đối</a:t>
            </a:r>
            <a:r>
              <a:rPr lang="en-US" sz="2500" dirty="0">
                <a:solidFill>
                  <a:srgbClr val="FF0000"/>
                </a:solidFill>
              </a:rPr>
              <a:t> t</a:t>
            </a:r>
            <a:r>
              <a:rPr lang="vi-VN" sz="2500" dirty="0">
                <a:solidFill>
                  <a:srgbClr val="FF0000"/>
                </a:solidFill>
              </a:rPr>
              <a:t>ư</a:t>
            </a:r>
            <a:r>
              <a:rPr lang="en-US" sz="2500" dirty="0" err="1">
                <a:solidFill>
                  <a:srgbClr val="FF0000"/>
                </a:solidFill>
              </a:rPr>
              <a:t>ợng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trong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hệ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quản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trị</a:t>
            </a:r>
            <a:r>
              <a:rPr lang="en-US" sz="2500" dirty="0">
                <a:solidFill>
                  <a:srgbClr val="FF0000"/>
                </a:solidFill>
              </a:rPr>
              <a:t> CSDL, </a:t>
            </a:r>
            <a:r>
              <a:rPr lang="en-US" sz="2500" dirty="0" err="1">
                <a:solidFill>
                  <a:srgbClr val="FF0000"/>
                </a:solidFill>
              </a:rPr>
              <a:t>kiến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thức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trọng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tâm</a:t>
            </a:r>
            <a:r>
              <a:rPr lang="en-US" sz="2500" dirty="0">
                <a:solidFill>
                  <a:srgbClr val="FF0000"/>
                </a:solidFill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sz="2500" dirty="0" err="1">
                <a:solidFill>
                  <a:srgbClr val="FF0000"/>
                </a:solidFill>
              </a:rPr>
              <a:t>Rèn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luyện</a:t>
            </a:r>
            <a:r>
              <a:rPr lang="en-US" sz="2500" dirty="0">
                <a:solidFill>
                  <a:srgbClr val="FF0000"/>
                </a:solidFill>
              </a:rPr>
              <a:t> t</a:t>
            </a:r>
            <a:r>
              <a:rPr lang="vi-VN" sz="2500" dirty="0">
                <a:solidFill>
                  <a:srgbClr val="FF0000"/>
                </a:solidFill>
              </a:rPr>
              <a:t>ư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duy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trong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lập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trình</a:t>
            </a:r>
            <a:r>
              <a:rPr lang="en-US" sz="2500" dirty="0">
                <a:solidFill>
                  <a:srgbClr val="FF0000"/>
                </a:solidFill>
              </a:rPr>
              <a:t> T-SQL </a:t>
            </a:r>
            <a:r>
              <a:rPr lang="en-US" sz="2500" dirty="0" err="1">
                <a:solidFill>
                  <a:srgbClr val="FF0000"/>
                </a:solidFill>
              </a:rPr>
              <a:t>viết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các</a:t>
            </a:r>
            <a:r>
              <a:rPr lang="en-US" sz="2500" dirty="0">
                <a:solidFill>
                  <a:srgbClr val="FF0000"/>
                </a:solidFill>
              </a:rPr>
              <a:t> Scrips </a:t>
            </a:r>
            <a:r>
              <a:rPr lang="en-US" sz="2500" dirty="0" err="1">
                <a:solidFill>
                  <a:srgbClr val="FF0000"/>
                </a:solidFill>
              </a:rPr>
              <a:t>tạo</a:t>
            </a:r>
            <a:r>
              <a:rPr lang="en-US" sz="2500" dirty="0">
                <a:solidFill>
                  <a:srgbClr val="FF0000"/>
                </a:solidFill>
              </a:rPr>
              <a:t> ra </a:t>
            </a:r>
            <a:r>
              <a:rPr lang="en-US" sz="2500" dirty="0" err="1">
                <a:solidFill>
                  <a:srgbClr val="FF0000"/>
                </a:solidFill>
              </a:rPr>
              <a:t>các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đối</a:t>
            </a:r>
            <a:r>
              <a:rPr lang="en-US" sz="2500" dirty="0">
                <a:solidFill>
                  <a:srgbClr val="FF0000"/>
                </a:solidFill>
              </a:rPr>
              <a:t> t</a:t>
            </a:r>
            <a:r>
              <a:rPr lang="vi-VN" sz="2500" dirty="0">
                <a:solidFill>
                  <a:srgbClr val="FF0000"/>
                </a:solidFill>
              </a:rPr>
              <a:t>ượng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trong</a:t>
            </a:r>
            <a:r>
              <a:rPr lang="en-US" sz="2500" dirty="0">
                <a:solidFill>
                  <a:srgbClr val="FF0000"/>
                </a:solidFill>
              </a:rPr>
              <a:t> SQL server </a:t>
            </a:r>
            <a:r>
              <a:rPr lang="en-US" sz="2500" dirty="0" err="1">
                <a:solidFill>
                  <a:srgbClr val="FF0000"/>
                </a:solidFill>
              </a:rPr>
              <a:t>và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sử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dụng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các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đối</a:t>
            </a:r>
            <a:r>
              <a:rPr lang="en-US" sz="2500" dirty="0">
                <a:solidFill>
                  <a:srgbClr val="FF0000"/>
                </a:solidFill>
              </a:rPr>
              <a:t> t</a:t>
            </a:r>
            <a:r>
              <a:rPr lang="vi-VN" sz="2500" dirty="0">
                <a:solidFill>
                  <a:srgbClr val="FF0000"/>
                </a:solidFill>
              </a:rPr>
              <a:t>ượng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đó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trong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ứng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dụng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cụ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thể</a:t>
            </a:r>
            <a:r>
              <a:rPr lang="en-US" sz="2500" dirty="0">
                <a:solidFill>
                  <a:srgbClr val="FF0000"/>
                </a:solidFill>
              </a:rPr>
              <a:t>.</a:t>
            </a:r>
          </a:p>
          <a:p>
            <a:pPr lvl="2" algn="just">
              <a:lnSpc>
                <a:spcPct val="150000"/>
              </a:lnSpc>
            </a:pPr>
            <a:endParaRPr lang="en-US" sz="2500" dirty="0"/>
          </a:p>
          <a:p>
            <a:pPr lvl="2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Mục tiêu bài học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 lnSpcReduction="10000"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T- SQL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con </a:t>
            </a:r>
            <a:r>
              <a:rPr lang="en-US" dirty="0" err="1"/>
              <a:t>trỏ</a:t>
            </a:r>
            <a:endParaRPr lang="en-US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/>
              <a:t>Trigger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5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CSDL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ng</a:t>
            </a:r>
            <a:r>
              <a:rPr lang="vi-VN" dirty="0">
                <a:solidFill>
                  <a:srgbClr val="FF0000"/>
                </a:solidFill>
              </a:rPr>
              <a:t>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ng</a:t>
            </a:r>
            <a:r>
              <a:rPr lang="vi-VN" dirty="0"/>
              <a:t>ười</a:t>
            </a:r>
            <a:r>
              <a:rPr lang="en-US" dirty="0"/>
              <a:t> dung.</a:t>
            </a:r>
          </a:p>
          <a:p>
            <a:pPr algn="just"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login, user, Role. </a:t>
            </a:r>
          </a:p>
          <a:p>
            <a:pPr algn="just">
              <a:buFontTx/>
              <a:buChar char="-"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user, Role</a:t>
            </a:r>
          </a:p>
          <a:p>
            <a:pPr algn="just">
              <a:buFontTx/>
              <a:buChar char="-"/>
            </a:pPr>
            <a:r>
              <a:rPr lang="en-US" dirty="0"/>
              <a:t>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</a:t>
            </a:r>
            <a:r>
              <a:rPr lang="en-US" dirty="0" err="1"/>
              <a:t>và</a:t>
            </a:r>
            <a:r>
              <a:rPr lang="en-US" dirty="0"/>
              <a:t> Role  </a:t>
            </a:r>
          </a:p>
        </p:txBody>
      </p:sp>
    </p:spTree>
    <p:extLst>
      <p:ext uri="{BB962C8B-B14F-4D97-AF65-F5344CB8AC3E}">
        <p14:creationId xmlns:p14="http://schemas.microsoft.com/office/powerpoint/2010/main" val="4924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T- SQL</a:t>
            </a:r>
          </a:p>
          <a:p>
            <a:pPr algn="just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T- SQL.</a:t>
            </a:r>
          </a:p>
          <a:p>
            <a:pPr algn="just">
              <a:buFontTx/>
              <a:buChar char="-"/>
            </a:pP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If, Case, </a:t>
            </a:r>
            <a:r>
              <a:rPr lang="en-US" dirty="0" err="1"/>
              <a:t>While,Try</a:t>
            </a:r>
            <a:r>
              <a:rPr lang="en-US" dirty="0"/>
              <a:t>…Catch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T- SQL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algn="just">
              <a:buFontTx/>
              <a:buChar char="-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algn="just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nâng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thạo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: TOP, PIVOT, OUTPUT</a:t>
            </a:r>
          </a:p>
          <a:p>
            <a:pPr algn="just">
              <a:buFontTx/>
              <a:buChar char="-"/>
            </a:pP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(CTE)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tạm</a:t>
            </a:r>
            <a:r>
              <a:rPr lang="en-US" sz="2000" dirty="0"/>
              <a:t>.</a:t>
            </a:r>
          </a:p>
          <a:p>
            <a:pPr algn="just">
              <a:buFontTx/>
              <a:buChar char="-"/>
            </a:pP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thạo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.</a:t>
            </a:r>
          </a:p>
          <a:p>
            <a:pPr algn="just">
              <a:buFontTx/>
              <a:buChar char="-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thạo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Cube </a:t>
            </a:r>
            <a:r>
              <a:rPr lang="en-US" sz="2000" dirty="0" err="1"/>
              <a:t>và</a:t>
            </a:r>
            <a:r>
              <a:rPr lang="en-US" sz="2000" dirty="0"/>
              <a:t> Rollup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mệnh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Group By.</a:t>
            </a:r>
          </a:p>
          <a:p>
            <a:pPr algn="just">
              <a:buFontTx/>
              <a:buChar char="-"/>
            </a:pP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hạng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hạng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algn="just">
              <a:buFontTx/>
              <a:buChar char="-"/>
            </a:pPr>
            <a:r>
              <a:rPr lang="en-US" sz="2000" dirty="0" err="1"/>
              <a:t>Khắc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đ</a:t>
            </a:r>
            <a:r>
              <a:rPr lang="vi-VN" sz="2000" dirty="0"/>
              <a:t>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ra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5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FF0000"/>
                </a:solidFill>
              </a:rPr>
              <a:t>Khung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nhìn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View</a:t>
            </a:r>
            <a:r>
              <a:rPr lang="en-US" dirty="0">
                <a:solidFill>
                  <a:srgbClr val="FF0000"/>
                </a:solidFill>
              </a:rPr>
              <a:t>), con </a:t>
            </a:r>
            <a:r>
              <a:rPr lang="en-US" dirty="0" err="1">
                <a:solidFill>
                  <a:srgbClr val="FF0000"/>
                </a:solidFill>
              </a:rPr>
              <a:t>trỏ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dịch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4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0000"/>
                </a:solidFill>
              </a:rPr>
              <a:t>Thủ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Viết</a:t>
            </a:r>
            <a:r>
              <a:rPr lang="en-US" sz="2000" dirty="0"/>
              <a:t> đ</a:t>
            </a:r>
            <a:r>
              <a:rPr lang="vi-VN" sz="2000" dirty="0"/>
              <a:t>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,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(</a:t>
            </a:r>
            <a:r>
              <a:rPr lang="en-US" sz="2000" dirty="0" err="1"/>
              <a:t>từ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),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Rèn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9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Trigger</a:t>
            </a:r>
          </a:p>
          <a:p>
            <a:pPr marL="0" lvl="0" indent="0" algn="just">
              <a:buNone/>
            </a:pPr>
            <a:r>
              <a:rPr lang="en-US" sz="2000" dirty="0"/>
              <a:t>-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trigger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/view </a:t>
            </a:r>
            <a:r>
              <a:rPr lang="en-US" sz="2000" dirty="0" err="1"/>
              <a:t>của</a:t>
            </a:r>
            <a:r>
              <a:rPr lang="en-US" sz="2000" dirty="0"/>
              <a:t> CSDL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vẹn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71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8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7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191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classroom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về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Trigger</a:t>
              </a: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6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trigger.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trigger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bẫy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View),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Trigger.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5574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Ôn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765067"/>
            <a:chOff x="762000" y="1905000"/>
            <a:chExt cx="7543800" cy="763843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7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  <a:p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FDE30BD-5B03-4AC2-B634-D4627BF190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09588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6C0438B6-B982-4E47-B470-30239A7F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197B5E4A-DB60-4C9B-A927-34657FDC2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88610BF2-EF23-46A0-A5F0-6BCC2F3A52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0FA64719-F4C1-4597-BE5E-7DA798740D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8D5CDEDF-B1D4-4126-9CD0-E912B10198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31E7E481-1759-4588-8CC4-D5F57AA07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57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Trigger: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Bẫy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Triger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Triger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SP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trigger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Insert trigger, Delete trigger, Update trigger </a:t>
            </a:r>
            <a:r>
              <a:rPr lang="en-US" dirty="0" err="1"/>
              <a:t>dạng</a:t>
            </a:r>
            <a:r>
              <a:rPr lang="en-US" dirty="0"/>
              <a:t> For/After </a:t>
            </a:r>
            <a:r>
              <a:rPr lang="en-US" dirty="0" err="1"/>
              <a:t>hoặc</a:t>
            </a:r>
            <a:r>
              <a:rPr lang="en-US" dirty="0"/>
              <a:t> Trigger Instead of.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600936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-</a:t>
            </a:r>
            <a:r>
              <a:rPr lang="vi-VN" b="1" dirty="0"/>
              <a:t> FOR triggers và AFTER triggers</a:t>
            </a:r>
            <a:r>
              <a:rPr lang="vi-VN" dirty="0"/>
              <a:t>: các trigger này chỉ được thực thi khi tất cả các thao tác Insert, Update hay Delete thực hiện xong. </a:t>
            </a:r>
            <a:endParaRPr lang="en-US" dirty="0"/>
          </a:p>
          <a:p>
            <a:pPr marL="0" indent="0" algn="just">
              <a:buNone/>
            </a:pPr>
            <a:r>
              <a:rPr lang="vi-VN" dirty="0"/>
              <a:t>Tất cả các hành động tham chiếu và kiểm tra constraint cũng phải được thực hiện xong trước khi trigger thi hành.</a:t>
            </a:r>
            <a:endParaRPr lang="en-US" dirty="0"/>
          </a:p>
          <a:p>
            <a:pPr marL="0" indent="0" algn="just">
              <a:buNone/>
            </a:pPr>
            <a:r>
              <a:rPr lang="vi-VN" dirty="0"/>
              <a:t>Loại trigger này chỉ cài đặt được trên bảng, không cài đặt được trên View.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</a:t>
            </a:r>
            <a:r>
              <a:rPr lang="vi-VN" dirty="0"/>
              <a:t>2</a:t>
            </a:r>
            <a:r>
              <a:rPr lang="en-US" dirty="0"/>
              <a:t> </a:t>
            </a:r>
            <a:r>
              <a:rPr lang="vi-VN" dirty="0"/>
              <a:t>DML 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Trigger</a:t>
            </a:r>
            <a:r>
              <a:rPr lang="vi-VN" altLang="en-US" dirty="0">
                <a:latin typeface="Tahoma" pitchFamily="34" charset="0"/>
                <a:cs typeface="Tahoma" pitchFamily="34" charset="0"/>
              </a:rPr>
              <a:t>s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600936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-</a:t>
            </a:r>
            <a:r>
              <a:rPr lang="vi-VN" b="1" dirty="0"/>
              <a:t> INSTEAD OF triggers:</a:t>
            </a:r>
            <a:r>
              <a:rPr lang="vi-VN" dirty="0"/>
              <a:t> Trigger này chỉ có trong SQL Server 2000 trở lên.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</a:t>
            </a:r>
            <a:r>
              <a:rPr lang="vi-VN" dirty="0"/>
              <a:t>rigger này sẽ thi hành thay cho các câu lệnh Insert, Delete, Update. </a:t>
            </a:r>
            <a:endParaRPr lang="en-US" dirty="0"/>
          </a:p>
          <a:p>
            <a:pPr marL="0" indent="0" algn="just">
              <a:buNone/>
            </a:pPr>
            <a:r>
              <a:rPr lang="vi-VN" b="1" dirty="0">
                <a:solidFill>
                  <a:srgbClr val="FF0000"/>
                </a:solidFill>
              </a:rPr>
              <a:t>Như vậy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vi-VN" b="1" dirty="0">
                <a:solidFill>
                  <a:srgbClr val="FF0000"/>
                </a:solidFill>
              </a:rPr>
              <a:t> khi tạo trigger kiểu này bạn phải viết lại các lệnh insert, Delete, Update đối với dữ liệu.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vi-VN" dirty="0"/>
              <a:t>Có thể áp dụng cho cả bảng và View, tuy nhiên nó không cho phép áp dụng với các view có lựa chọn WITH CHECK OPTION.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</a:t>
            </a:r>
            <a:r>
              <a:rPr lang="vi-VN" dirty="0"/>
              <a:t>2</a:t>
            </a:r>
            <a:r>
              <a:rPr lang="en-US" dirty="0"/>
              <a:t> </a:t>
            </a:r>
            <a:r>
              <a:rPr lang="vi-VN" dirty="0"/>
              <a:t>DML 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Trigger</a:t>
            </a:r>
            <a:r>
              <a:rPr lang="vi-VN" altLang="en-US" dirty="0">
                <a:latin typeface="Tahoma" pitchFamily="34" charset="0"/>
                <a:cs typeface="Tahoma" pitchFamily="34" charset="0"/>
              </a:rPr>
              <a:t>s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Trigger:</a:t>
            </a:r>
          </a:p>
          <a:p>
            <a:pPr marL="0" indent="0">
              <a:buNone/>
            </a:pPr>
            <a:r>
              <a:rPr lang="en-US" b="1" dirty="0"/>
              <a:t>-  </a:t>
            </a: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Trigger: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TRIGGER &lt;</a:t>
            </a:r>
            <a:r>
              <a:rPr lang="en-US" dirty="0" err="1"/>
              <a:t>tên_triger</a:t>
            </a:r>
            <a:r>
              <a:rPr lang="en-US" dirty="0"/>
              <a:t>&gt; ON &lt;tên1bảng&gt;|&lt;</a:t>
            </a:r>
            <a:r>
              <a:rPr lang="en-US" dirty="0" err="1"/>
              <a:t>tên</a:t>
            </a:r>
            <a:r>
              <a:rPr lang="en-US" dirty="0"/>
              <a:t> view&gt;</a:t>
            </a:r>
          </a:p>
          <a:p>
            <a:pPr marL="0" indent="0">
              <a:buNone/>
            </a:pPr>
            <a:r>
              <a:rPr lang="en-US" dirty="0"/>
              <a:t>[WITH ENCRYPTION]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{FOR | AFTER| INSTEAD OF}</a:t>
            </a:r>
          </a:p>
          <a:p>
            <a:pPr marL="0" indent="0">
              <a:buNone/>
            </a:pPr>
            <a:r>
              <a:rPr lang="en-US" dirty="0"/>
              <a:t>  &lt;INSERT [, UPDATE] [, DELETE]&gt;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[IF UPDATE (</a:t>
            </a:r>
            <a:r>
              <a:rPr lang="en-US" i="1" dirty="0"/>
              <a:t>column</a:t>
            </a:r>
            <a:r>
              <a:rPr lang="en-US" dirty="0"/>
              <a:t>) | 	[[AND | OR] UPDATE (</a:t>
            </a:r>
            <a:r>
              <a:rPr lang="en-US" i="1" dirty="0"/>
              <a:t>column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SQL&gt;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3169</Words>
  <Application>Microsoft Office PowerPoint</Application>
  <PresentationFormat>On-screen Show (4:3)</PresentationFormat>
  <Paragraphs>505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HỆ QUẢN TRỊ CSDL</vt:lpstr>
      <vt:lpstr>Nội dung</vt:lpstr>
      <vt:lpstr>1. Mục tiêu bài học</vt:lpstr>
      <vt:lpstr>Nội dung</vt:lpstr>
      <vt:lpstr>Nội dung</vt:lpstr>
      <vt:lpstr>2. Tóm tắt lý thuyết</vt:lpstr>
      <vt:lpstr>2.2 DML Triggers</vt:lpstr>
      <vt:lpstr>2.2 DML Triggers</vt:lpstr>
      <vt:lpstr>2. Tóm tắt lý thuyết</vt:lpstr>
      <vt:lpstr>2.2 DML Triggers (Viết và kích hoạt DML Triggers)</vt:lpstr>
      <vt:lpstr>2. Tóm tắt lý thuyết</vt:lpstr>
      <vt:lpstr>2. Tóm tắt lý thuyết</vt:lpstr>
      <vt:lpstr>Nội dung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Nội dung</vt:lpstr>
      <vt:lpstr>4. Bài tập tự làm</vt:lpstr>
      <vt:lpstr>4. Bài tập tự làm</vt:lpstr>
      <vt:lpstr>4. Bài tập tự làm</vt:lpstr>
      <vt:lpstr>4. Bài tập tự làm</vt:lpstr>
      <vt:lpstr>Nội dung</vt:lpstr>
      <vt:lpstr>5. Ôn tập</vt:lpstr>
      <vt:lpstr>5. Ôn tập</vt:lpstr>
      <vt:lpstr>5. Ôn tập</vt:lpstr>
      <vt:lpstr>5. Ôn tập</vt:lpstr>
      <vt:lpstr>5. Ôn tập</vt:lpstr>
      <vt:lpstr>5. Ôn tập</vt:lpstr>
      <vt:lpstr>5. Ôn tập</vt:lpstr>
      <vt:lpstr>5. Ôn tập</vt:lpstr>
      <vt:lpstr>5. Ôn tập</vt:lpstr>
      <vt:lpstr>Nội dung</vt:lpstr>
      <vt:lpstr>5. Nhận xét đánh giá</vt:lpstr>
      <vt:lpstr>Nội dung</vt:lpstr>
      <vt:lpstr>6. Tổng kết bài học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NangNTH</dc:creator>
  <cp:keywords>Hệ quản trị CSDL</cp:keywords>
  <cp:lastModifiedBy>Nhị Trịnh Thị</cp:lastModifiedBy>
  <cp:revision>836</cp:revision>
  <dcterms:created xsi:type="dcterms:W3CDTF">2011-01-09T04:46:30Z</dcterms:created>
  <dcterms:modified xsi:type="dcterms:W3CDTF">2020-05-07T03:42:20Z</dcterms:modified>
</cp:coreProperties>
</file>