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A0"/>
    <a:srgbClr val="0082B4"/>
    <a:srgbClr val="407F90"/>
    <a:srgbClr val="346775"/>
    <a:srgbClr val="3E717F"/>
    <a:srgbClr val="DCE4E9"/>
    <a:srgbClr val="2B4E5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FC2-5671-4F61-A0AC-3AE00C0990C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7DBF-46E7-4A49-8305-BCE32F45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6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FC2-5671-4F61-A0AC-3AE00C0990C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7DBF-46E7-4A49-8305-BCE32F45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2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FC2-5671-4F61-A0AC-3AE00C0990C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7DBF-46E7-4A49-8305-BCE32F45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FC2-5671-4F61-A0AC-3AE00C0990C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7DBF-46E7-4A49-8305-BCE32F45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0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FC2-5671-4F61-A0AC-3AE00C0990C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7DBF-46E7-4A49-8305-BCE32F45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9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FC2-5671-4F61-A0AC-3AE00C0990C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7DBF-46E7-4A49-8305-BCE32F45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8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FC2-5671-4F61-A0AC-3AE00C0990C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7DBF-46E7-4A49-8305-BCE32F45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6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FC2-5671-4F61-A0AC-3AE00C0990C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7DBF-46E7-4A49-8305-BCE32F45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FC2-5671-4F61-A0AC-3AE00C0990C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7DBF-46E7-4A49-8305-BCE32F45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FC2-5671-4F61-A0AC-3AE00C0990C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7DBF-46E7-4A49-8305-BCE32F45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5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5FC2-5671-4F61-A0AC-3AE00C0990C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7DBF-46E7-4A49-8305-BCE32F45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1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55FC2-5671-4F61-A0AC-3AE00C0990C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E7DBF-46E7-4A49-8305-BCE32F45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B1C9313-1567-397D-21FC-DF5A2C6655DF}"/>
              </a:ext>
            </a:extLst>
          </p:cNvPr>
          <p:cNvSpPr/>
          <p:nvPr/>
        </p:nvSpPr>
        <p:spPr>
          <a:xfrm>
            <a:off x="0" y="0"/>
            <a:ext cx="6858000" cy="1714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5">
              <a:latin typeface="Agency FB" panose="020B05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57F780-91E8-65F4-3026-6327014685D6}"/>
              </a:ext>
            </a:extLst>
          </p:cNvPr>
          <p:cNvGrpSpPr/>
          <p:nvPr/>
        </p:nvGrpSpPr>
        <p:grpSpPr>
          <a:xfrm>
            <a:off x="5181277" y="162358"/>
            <a:ext cx="1485900" cy="1485900"/>
            <a:chOff x="5584457" y="209817"/>
            <a:chExt cx="1920240" cy="192024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A26E5ED-613D-4064-191D-FB4B8E7F79B8}"/>
                </a:ext>
              </a:extLst>
            </p:cNvPr>
            <p:cNvSpPr/>
            <p:nvPr/>
          </p:nvSpPr>
          <p:spPr>
            <a:xfrm>
              <a:off x="5675897" y="301257"/>
              <a:ext cx="1737360" cy="17373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5"/>
            </a:p>
          </p:txBody>
        </p:sp>
        <p:sp>
          <p:nvSpPr>
            <p:cNvPr id="65" name="Partial Circle 64">
              <a:extLst>
                <a:ext uri="{FF2B5EF4-FFF2-40B4-BE49-F238E27FC236}">
                  <a16:creationId xmlns:a16="http://schemas.microsoft.com/office/drawing/2014/main" id="{365A65E9-0F90-2B2B-A23B-559ED62BC8FF}"/>
                </a:ext>
              </a:extLst>
            </p:cNvPr>
            <p:cNvSpPr/>
            <p:nvPr/>
          </p:nvSpPr>
          <p:spPr>
            <a:xfrm>
              <a:off x="5584457" y="209817"/>
              <a:ext cx="1920240" cy="1920240"/>
            </a:xfrm>
            <a:prstGeom prst="pie">
              <a:avLst>
                <a:gd name="adj1" fmla="val 15521733"/>
                <a:gd name="adj2" fmla="val 57061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5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58F27C6-0A57-F729-4A38-A6C8FCCBADAC}"/>
                </a:ext>
              </a:extLst>
            </p:cNvPr>
            <p:cNvSpPr/>
            <p:nvPr/>
          </p:nvSpPr>
          <p:spPr>
            <a:xfrm>
              <a:off x="5698757" y="324117"/>
              <a:ext cx="1691640" cy="169164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5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8CD3CC8F-9964-E478-2A65-AD13FEECBAA4}"/>
                </a:ext>
              </a:extLst>
            </p:cNvPr>
            <p:cNvSpPr/>
            <p:nvPr/>
          </p:nvSpPr>
          <p:spPr>
            <a:xfrm>
              <a:off x="5759450" y="1581150"/>
              <a:ext cx="228600" cy="228600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5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A107C03-0A35-44BA-1078-6CCBA92BB65F}"/>
                </a:ext>
              </a:extLst>
            </p:cNvPr>
            <p:cNvSpPr/>
            <p:nvPr/>
          </p:nvSpPr>
          <p:spPr>
            <a:xfrm>
              <a:off x="5813057" y="438417"/>
              <a:ext cx="1463040" cy="146304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5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DA70F79-9E16-753B-545D-5C3150A45EBE}"/>
              </a:ext>
            </a:extLst>
          </p:cNvPr>
          <p:cNvSpPr txBox="1"/>
          <p:nvPr/>
        </p:nvSpPr>
        <p:spPr>
          <a:xfrm>
            <a:off x="133602" y="83624"/>
            <a:ext cx="2447018" cy="37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7" b="1">
                <a:solidFill>
                  <a:srgbClr val="0068A0"/>
                </a:solidFill>
                <a:latin typeface="Corbel Light" panose="020B0303020204020204" pitchFamily="34" charset="0"/>
              </a:rPr>
              <a:t>NGUYỄN VĂN DƯƠNG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926C29-6273-B540-C1D6-FB8BB56EA502}"/>
              </a:ext>
            </a:extLst>
          </p:cNvPr>
          <p:cNvSpPr txBox="1"/>
          <p:nvPr/>
        </p:nvSpPr>
        <p:spPr>
          <a:xfrm>
            <a:off x="151465" y="463707"/>
            <a:ext cx="2447018" cy="24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6">
                <a:solidFill>
                  <a:schemeClr val="tx1">
                    <a:lumMod val="65000"/>
                    <a:lumOff val="35000"/>
                  </a:schemeClr>
                </a:solidFill>
                <a:latin typeface="Corbel Light" panose="020B0303020204020204" pitchFamily="34" charset="0"/>
              </a:rPr>
              <a:t>HỌ VÀ TÊN HEHEEEEEEE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297776-EB86-21EC-1BFC-7FAD0481DE65}"/>
              </a:ext>
            </a:extLst>
          </p:cNvPr>
          <p:cNvCxnSpPr>
            <a:cxnSpLocks/>
          </p:cNvCxnSpPr>
          <p:nvPr/>
        </p:nvCxnSpPr>
        <p:spPr>
          <a:xfrm>
            <a:off x="225170" y="696738"/>
            <a:ext cx="3139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B50708-E49A-4039-1D20-68F4013FD806}"/>
              </a:ext>
            </a:extLst>
          </p:cNvPr>
          <p:cNvSpPr txBox="1"/>
          <p:nvPr/>
        </p:nvSpPr>
        <p:spPr>
          <a:xfrm>
            <a:off x="382123" y="769583"/>
            <a:ext cx="2447018" cy="22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1">
                <a:solidFill>
                  <a:schemeClr val="accent2"/>
                </a:solidFill>
                <a:latin typeface="Arial Nova Cond Light" panose="020B0604020202020204" pitchFamily="34" charset="0"/>
              </a:rPr>
              <a:t>18/06/1989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6A414-86C1-566D-B3EB-2B8806688E24}"/>
              </a:ext>
            </a:extLst>
          </p:cNvPr>
          <p:cNvSpPr txBox="1"/>
          <p:nvPr/>
        </p:nvSpPr>
        <p:spPr>
          <a:xfrm>
            <a:off x="382123" y="923202"/>
            <a:ext cx="2447018" cy="22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1">
                <a:solidFill>
                  <a:schemeClr val="accent2"/>
                </a:solidFill>
                <a:latin typeface="Arial Nova Cond Light" panose="020B0604020202020204" pitchFamily="34" charset="0"/>
              </a:rPr>
              <a:t>Nam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76FAE-756C-4DBB-8540-1A3A2C57C8FC}"/>
              </a:ext>
            </a:extLst>
          </p:cNvPr>
          <p:cNvSpPr txBox="1"/>
          <p:nvPr/>
        </p:nvSpPr>
        <p:spPr>
          <a:xfrm>
            <a:off x="377732" y="1076821"/>
            <a:ext cx="2447018" cy="22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1">
                <a:solidFill>
                  <a:schemeClr val="accent2"/>
                </a:solidFill>
                <a:latin typeface="Arial Nova Cond Light" panose="020B0604020202020204" pitchFamily="34" charset="0"/>
              </a:rPr>
              <a:t>0975574320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E140F-5F36-30AE-D2B1-C3FC6F4A43D1}"/>
              </a:ext>
            </a:extLst>
          </p:cNvPr>
          <p:cNvSpPr txBox="1"/>
          <p:nvPr/>
        </p:nvSpPr>
        <p:spPr>
          <a:xfrm>
            <a:off x="378574" y="1249850"/>
            <a:ext cx="2447018" cy="22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1">
                <a:solidFill>
                  <a:schemeClr val="accent2"/>
                </a:solidFill>
                <a:latin typeface="Arial Nova Cond Light" panose="020B0604020202020204" pitchFamily="34" charset="0"/>
              </a:rPr>
              <a:t>vanduongpcb@gmail.com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CC68A-5A41-7705-5A67-5D3FCA4F7EC7}"/>
              </a:ext>
            </a:extLst>
          </p:cNvPr>
          <p:cNvSpPr txBox="1"/>
          <p:nvPr/>
        </p:nvSpPr>
        <p:spPr>
          <a:xfrm>
            <a:off x="377732" y="1410591"/>
            <a:ext cx="2447018" cy="22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1">
                <a:solidFill>
                  <a:schemeClr val="accent2"/>
                </a:solidFill>
                <a:latin typeface="Arial Nova Cond Light" panose="020B0604020202020204" pitchFamily="34" charset="0"/>
              </a:rPr>
              <a:t>HỌ VÀ TÊN HEHEEEEEEE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288631-AEEA-5B86-B64E-3AA1B7996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67" y="1125638"/>
            <a:ext cx="127363" cy="127363"/>
          </a:xfrm>
          <a:prstGeom prst="rect">
            <a:avLst/>
          </a:prstGeom>
        </p:spPr>
      </p:pic>
      <p:pic>
        <p:nvPicPr>
          <p:cNvPr id="12" name="Picture 11" descr="A picture containing circle, creativity&#10;&#10;Description automatically generated">
            <a:extLst>
              <a:ext uri="{FF2B5EF4-FFF2-40B4-BE49-F238E27FC236}">
                <a16:creationId xmlns:a16="http://schemas.microsoft.com/office/drawing/2014/main" id="{82A15E93-5602-4917-A605-128D23A46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98" y="1443805"/>
            <a:ext cx="127363" cy="1273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8BF13A-ABBB-C464-B9D7-F96FA61A4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4" y="960739"/>
            <a:ext cx="127363" cy="127363"/>
          </a:xfrm>
          <a:prstGeom prst="rect">
            <a:avLst/>
          </a:prstGeom>
        </p:spPr>
      </p:pic>
      <p:pic>
        <p:nvPicPr>
          <p:cNvPr id="16" name="Picture 15" descr="A cake with a candle&#10;&#10;Description automatically generated with low confidence">
            <a:extLst>
              <a:ext uri="{FF2B5EF4-FFF2-40B4-BE49-F238E27FC236}">
                <a16:creationId xmlns:a16="http://schemas.microsoft.com/office/drawing/2014/main" id="{03E7D27A-68D5-0737-CDFD-E2D2E4FB6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15" y="807472"/>
            <a:ext cx="127363" cy="127363"/>
          </a:xfrm>
          <a:prstGeom prst="rect">
            <a:avLst/>
          </a:prstGeom>
        </p:spPr>
      </p:pic>
      <p:pic>
        <p:nvPicPr>
          <p:cNvPr id="18" name="Picture 17" descr="A picture containing orange, screenshot, line, design&#10;&#10;Description automatically generated">
            <a:extLst>
              <a:ext uri="{FF2B5EF4-FFF2-40B4-BE49-F238E27FC236}">
                <a16:creationId xmlns:a16="http://schemas.microsoft.com/office/drawing/2014/main" id="{AD8885BD-3966-9E25-C689-095F5C3382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4" y="1290993"/>
            <a:ext cx="127363" cy="12736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4DEEBD-BF16-3D1B-6B83-8F5C700CE4E2}"/>
              </a:ext>
            </a:extLst>
          </p:cNvPr>
          <p:cNvSpPr/>
          <p:nvPr/>
        </p:nvSpPr>
        <p:spPr>
          <a:xfrm>
            <a:off x="0" y="9679763"/>
            <a:ext cx="6858000" cy="229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5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65F82BF-53A2-4E75-6AD9-B5994CBCFC02}"/>
              </a:ext>
            </a:extLst>
          </p:cNvPr>
          <p:cNvGrpSpPr/>
          <p:nvPr/>
        </p:nvGrpSpPr>
        <p:grpSpPr>
          <a:xfrm>
            <a:off x="131032" y="1814407"/>
            <a:ext cx="3216179" cy="446765"/>
            <a:chOff x="626332" y="1814407"/>
            <a:chExt cx="2659289" cy="44676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F7EAEF4-D780-3942-5481-B86B424826F5}"/>
                </a:ext>
              </a:extLst>
            </p:cNvPr>
            <p:cNvGrpSpPr/>
            <p:nvPr/>
          </p:nvGrpSpPr>
          <p:grpSpPr>
            <a:xfrm>
              <a:off x="626332" y="1814407"/>
              <a:ext cx="2659289" cy="246221"/>
              <a:chOff x="1162050" y="2756099"/>
              <a:chExt cx="3436620" cy="31819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1ED2AA-C331-D4C1-90C1-EA71812D42CE}"/>
                  </a:ext>
                </a:extLst>
              </p:cNvPr>
              <p:cNvSpPr txBox="1"/>
              <p:nvPr/>
            </p:nvSpPr>
            <p:spPr>
              <a:xfrm>
                <a:off x="1436369" y="2756099"/>
                <a:ext cx="3162301" cy="318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>
                    <a:solidFill>
                      <a:srgbClr val="0068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MỤC TIÊU NGHỀ NGHIỆP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E035485A-13E9-4F07-1F49-ECEB00F4EB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2050" y="2756099"/>
                <a:ext cx="274320" cy="274320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867F22-B97D-A381-D397-89B17D3EA47C}"/>
                </a:ext>
              </a:extLst>
            </p:cNvPr>
            <p:cNvSpPr txBox="1"/>
            <p:nvPr/>
          </p:nvSpPr>
          <p:spPr>
            <a:xfrm>
              <a:off x="838603" y="2014951"/>
              <a:ext cx="24470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18/06/1989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0E937D2-0675-B3D1-6E56-4EFE81E512CD}"/>
              </a:ext>
            </a:extLst>
          </p:cNvPr>
          <p:cNvGrpSpPr/>
          <p:nvPr/>
        </p:nvGrpSpPr>
        <p:grpSpPr>
          <a:xfrm>
            <a:off x="3556762" y="5314998"/>
            <a:ext cx="3135990" cy="920157"/>
            <a:chOff x="321039" y="7602371"/>
            <a:chExt cx="3436620" cy="118912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770374B-3966-6BA7-A62E-3C28FADE2C61}"/>
                </a:ext>
              </a:extLst>
            </p:cNvPr>
            <p:cNvGrpSpPr/>
            <p:nvPr/>
          </p:nvGrpSpPr>
          <p:grpSpPr>
            <a:xfrm>
              <a:off x="321039" y="7602371"/>
              <a:ext cx="3436620" cy="318193"/>
              <a:chOff x="2878034" y="10650701"/>
              <a:chExt cx="3436620" cy="31819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E3E5E9B-CA9E-2050-10D8-3FD7AA2A93E0}"/>
                  </a:ext>
                </a:extLst>
              </p:cNvPr>
              <p:cNvSpPr txBox="1"/>
              <p:nvPr/>
            </p:nvSpPr>
            <p:spPr>
              <a:xfrm>
                <a:off x="3152353" y="10650701"/>
                <a:ext cx="3162301" cy="318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>
                    <a:solidFill>
                      <a:srgbClr val="0068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KHEN THƯỞNG</a:t>
                </a:r>
              </a:p>
            </p:txBody>
          </p:sp>
          <p:pic>
            <p:nvPicPr>
              <p:cNvPr id="59" name="Picture 58" descr="A blue box with a heart on it&#10;&#10;Description automatically generated with low confidence">
                <a:extLst>
                  <a:ext uri="{FF2B5EF4-FFF2-40B4-BE49-F238E27FC236}">
                    <a16:creationId xmlns:a16="http://schemas.microsoft.com/office/drawing/2014/main" id="{D423491D-07A7-3367-23F0-09FD207326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8034" y="10650701"/>
                <a:ext cx="204448" cy="244269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DCEF04-3776-C203-5C91-1A699AC5FF52}"/>
                </a:ext>
              </a:extLst>
            </p:cNvPr>
            <p:cNvSpPr txBox="1"/>
            <p:nvPr/>
          </p:nvSpPr>
          <p:spPr>
            <a:xfrm>
              <a:off x="340240" y="7876690"/>
              <a:ext cx="3417419" cy="914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2668" indent="-132668">
                <a:buFont typeface="Arial" panose="020B0604020202020204" pitchFamily="34" charset="0"/>
                <a:buChar char="•"/>
              </a:pP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Bằng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khen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lao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động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sáng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tạo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tỉnh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Hải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Dương (2017)</a:t>
              </a:r>
            </a:p>
            <a:p>
              <a:pPr marL="132668" indent="-132668">
                <a:buFont typeface="Arial" panose="020B0604020202020204" pitchFamily="34" charset="0"/>
                <a:buChar char="•"/>
              </a:pP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Giải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nhất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triển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lãm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trí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tuệ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tập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đoàn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Brother (2017 –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Nhật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Bản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D22EEC-E303-E51A-CA60-31BD65764A60}"/>
              </a:ext>
            </a:extLst>
          </p:cNvPr>
          <p:cNvGrpSpPr/>
          <p:nvPr/>
        </p:nvGrpSpPr>
        <p:grpSpPr>
          <a:xfrm>
            <a:off x="131032" y="2794971"/>
            <a:ext cx="3216179" cy="921985"/>
            <a:chOff x="264290" y="3611964"/>
            <a:chExt cx="3436620" cy="119149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3A8352C-ED54-33F6-4D33-A0AF0E84F8DA}"/>
                </a:ext>
              </a:extLst>
            </p:cNvPr>
            <p:cNvGrpSpPr/>
            <p:nvPr/>
          </p:nvGrpSpPr>
          <p:grpSpPr>
            <a:xfrm>
              <a:off x="264290" y="3611964"/>
              <a:ext cx="3436620" cy="318194"/>
              <a:chOff x="1252260" y="7224581"/>
              <a:chExt cx="3436620" cy="318194"/>
            </a:xfrm>
          </p:grpSpPr>
          <p:pic>
            <p:nvPicPr>
              <p:cNvPr id="34" name="Picture 33" descr="A blue square academic cap with a tassel&#10;&#10;Description automatically generated with low confidence">
                <a:extLst>
                  <a:ext uri="{FF2B5EF4-FFF2-40B4-BE49-F238E27FC236}">
                    <a16:creationId xmlns:a16="http://schemas.microsoft.com/office/drawing/2014/main" id="{8C644A5F-E25E-FEEE-03E5-2B8ED56F6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2260" y="7225921"/>
                <a:ext cx="216212" cy="274320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D112529-EA12-28E2-E76E-CB8DBE4EFDE4}"/>
                  </a:ext>
                </a:extLst>
              </p:cNvPr>
              <p:cNvSpPr txBox="1"/>
              <p:nvPr/>
            </p:nvSpPr>
            <p:spPr>
              <a:xfrm>
                <a:off x="1526579" y="7224581"/>
                <a:ext cx="3162301" cy="318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>
                    <a:solidFill>
                      <a:srgbClr val="0068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 ĐỘ HỌC VẤN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A947F0-12B7-8CC8-B531-5C8B3D3596D1}"/>
                </a:ext>
              </a:extLst>
            </p:cNvPr>
            <p:cNvSpPr txBox="1"/>
            <p:nvPr/>
          </p:nvSpPr>
          <p:spPr>
            <a:xfrm>
              <a:off x="538609" y="3888647"/>
              <a:ext cx="3162301" cy="9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2668" indent="-132668"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Tốt nghiệp ĐHSPKT Hưng Yên</a:t>
              </a:r>
            </a:p>
            <a:p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  Chuyên ngành : Điện tử.</a:t>
              </a:r>
            </a:p>
            <a:p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  Điểm GPA : 7.1</a:t>
              </a:r>
            </a:p>
            <a:p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  Xếp loại tốt nghiệp : Khá.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C5D838-C69B-0C65-A984-7D0DED20C57E}"/>
              </a:ext>
            </a:extLst>
          </p:cNvPr>
          <p:cNvGrpSpPr/>
          <p:nvPr/>
        </p:nvGrpSpPr>
        <p:grpSpPr>
          <a:xfrm>
            <a:off x="3556761" y="2760200"/>
            <a:ext cx="3143073" cy="2455894"/>
            <a:chOff x="3780503" y="3567032"/>
            <a:chExt cx="3442425" cy="317377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647E4E0-C267-FBDA-825C-B563B58EBB91}"/>
                </a:ext>
              </a:extLst>
            </p:cNvPr>
            <p:cNvGrpSpPr/>
            <p:nvPr/>
          </p:nvGrpSpPr>
          <p:grpSpPr>
            <a:xfrm>
              <a:off x="3780503" y="3567032"/>
              <a:ext cx="3436620" cy="318193"/>
              <a:chOff x="2250726" y="4701390"/>
              <a:chExt cx="3436620" cy="318193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7EB0E462-D88D-DF7B-3A23-A2B8CF830F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0726" y="4701390"/>
                <a:ext cx="244130" cy="274320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178D842-9FEB-F88E-417D-554D87AB78C6}"/>
                  </a:ext>
                </a:extLst>
              </p:cNvPr>
              <p:cNvSpPr txBox="1"/>
              <p:nvPr/>
            </p:nvSpPr>
            <p:spPr>
              <a:xfrm>
                <a:off x="2525045" y="4701390"/>
                <a:ext cx="3162301" cy="318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>
                    <a:solidFill>
                      <a:srgbClr val="0068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KINH NGHIỆM LÀM VIỆC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C61655-6E92-61ED-5F9D-0A0006F68066}"/>
                </a:ext>
              </a:extLst>
            </p:cNvPr>
            <p:cNvSpPr txBox="1"/>
            <p:nvPr/>
          </p:nvSpPr>
          <p:spPr>
            <a:xfrm>
              <a:off x="3799694" y="3837286"/>
              <a:ext cx="3423234" cy="2903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2668" indent="-132668">
                <a:buFont typeface="Arial" panose="020B0604020202020204" pitchFamily="34" charset="0"/>
                <a:buChar char="•"/>
              </a:pP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Công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ty EverRich.</a:t>
              </a:r>
            </a:p>
            <a:p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   Thời gian : năm 2013.</a:t>
              </a:r>
            </a:p>
            <a:p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   Phòng ban : Phòng kỹ thuật</a:t>
              </a:r>
            </a:p>
            <a:p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   Chức vụ : ----</a:t>
              </a:r>
            </a:p>
            <a:p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   Nhiệm vụ : </a:t>
              </a:r>
            </a:p>
            <a:p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132668" indent="-132668"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Công ty TNHH Công nghiệp Brother Việt Nam.</a:t>
              </a:r>
            </a:p>
            <a:p>
              <a:pPr algn="just"/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   Thời gian : 05/2013 đến nay</a:t>
              </a:r>
            </a:p>
            <a:p>
              <a:pPr algn="just"/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   Phòng ban : Phòng nghiên cứu và phát triển.</a:t>
              </a:r>
            </a:p>
            <a:p>
              <a:pPr algn="just"/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   Chức vụ : Chủ nhiệm cấp cao</a:t>
              </a:r>
            </a:p>
            <a:p>
              <a:pPr algn="just"/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   Nhiệm vụ : </a:t>
              </a:r>
            </a:p>
            <a:p>
              <a:pPr lvl="1" algn="just"/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Quản lý dự án, phân tích và tham gia thiết kế, phát triển phần mềm.</a:t>
              </a:r>
            </a:p>
            <a:p>
              <a:endPara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0EF6FD-5EB5-6C0A-BD96-42C9800343A4}"/>
              </a:ext>
            </a:extLst>
          </p:cNvPr>
          <p:cNvGrpSpPr/>
          <p:nvPr/>
        </p:nvGrpSpPr>
        <p:grpSpPr>
          <a:xfrm>
            <a:off x="3556761" y="7790991"/>
            <a:ext cx="3216179" cy="461357"/>
            <a:chOff x="264290" y="8777960"/>
            <a:chExt cx="3436620" cy="59621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38A2E61-3322-CF3D-A5B3-45741ECD5A55}"/>
                </a:ext>
              </a:extLst>
            </p:cNvPr>
            <p:cNvGrpSpPr/>
            <p:nvPr/>
          </p:nvGrpSpPr>
          <p:grpSpPr>
            <a:xfrm>
              <a:off x="264290" y="8777960"/>
              <a:ext cx="3436620" cy="318193"/>
              <a:chOff x="4711914" y="6384591"/>
              <a:chExt cx="3436620" cy="318193"/>
            </a:xfrm>
          </p:grpSpPr>
          <p:pic>
            <p:nvPicPr>
              <p:cNvPr id="42" name="Picture 41" descr="A blue music note on a black background&#10;&#10;Description automatically generated with medium confidence">
                <a:extLst>
                  <a:ext uri="{FF2B5EF4-FFF2-40B4-BE49-F238E27FC236}">
                    <a16:creationId xmlns:a16="http://schemas.microsoft.com/office/drawing/2014/main" id="{55054316-062F-FE4E-2622-1D432C725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1914" y="6387270"/>
                <a:ext cx="238179" cy="27432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4A3D92-9BD6-8DB8-4FA6-7D8905B78FD0}"/>
                  </a:ext>
                </a:extLst>
              </p:cNvPr>
              <p:cNvSpPr txBox="1"/>
              <p:nvPr/>
            </p:nvSpPr>
            <p:spPr>
              <a:xfrm>
                <a:off x="4986233" y="6384591"/>
                <a:ext cx="3162301" cy="318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>
                    <a:solidFill>
                      <a:srgbClr val="0068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SỞ THÍCH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D404A1-6113-5352-A110-2CFFAA2A0C0A}"/>
                </a:ext>
              </a:extLst>
            </p:cNvPr>
            <p:cNvSpPr txBox="1"/>
            <p:nvPr/>
          </p:nvSpPr>
          <p:spPr>
            <a:xfrm>
              <a:off x="283012" y="9055982"/>
              <a:ext cx="3417898" cy="31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2668" indent="-132668"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Tiền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2CBD50-380C-5D51-99DB-6B71C7474563}"/>
              </a:ext>
            </a:extLst>
          </p:cNvPr>
          <p:cNvGrpSpPr/>
          <p:nvPr/>
        </p:nvGrpSpPr>
        <p:grpSpPr>
          <a:xfrm>
            <a:off x="3556761" y="8733524"/>
            <a:ext cx="3216179" cy="774788"/>
            <a:chOff x="264290" y="10604197"/>
            <a:chExt cx="3436620" cy="100126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D1AB593-200C-4DE0-7944-CAA3B7CC5107}"/>
                </a:ext>
              </a:extLst>
            </p:cNvPr>
            <p:cNvGrpSpPr/>
            <p:nvPr/>
          </p:nvGrpSpPr>
          <p:grpSpPr>
            <a:xfrm>
              <a:off x="264290" y="10604197"/>
              <a:ext cx="3436620" cy="318349"/>
              <a:chOff x="1339007" y="3845368"/>
              <a:chExt cx="3436620" cy="318349"/>
            </a:xfrm>
          </p:grpSpPr>
          <p:pic>
            <p:nvPicPr>
              <p:cNvPr id="40" name="Picture 39" descr="A picture containing graphics, symbol&#10;&#10;Description automatically generated">
                <a:extLst>
                  <a:ext uri="{FF2B5EF4-FFF2-40B4-BE49-F238E27FC236}">
                    <a16:creationId xmlns:a16="http://schemas.microsoft.com/office/drawing/2014/main" id="{45D0F233-FC08-7604-EB74-CFB5DA664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9007" y="3845368"/>
                <a:ext cx="238179" cy="27432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4A82570-7963-183F-ECA7-19AF00BD8849}"/>
                  </a:ext>
                </a:extLst>
              </p:cNvPr>
              <p:cNvSpPr txBox="1"/>
              <p:nvPr/>
            </p:nvSpPr>
            <p:spPr>
              <a:xfrm>
                <a:off x="1613326" y="3845523"/>
                <a:ext cx="3162301" cy="318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>
                    <a:solidFill>
                      <a:srgbClr val="0068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NGƯỜI LIÊN KẾT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39FE07-A0F9-B276-394E-0B938688A63C}"/>
                </a:ext>
              </a:extLst>
            </p:cNvPr>
            <p:cNvSpPr txBox="1"/>
            <p:nvPr/>
          </p:nvSpPr>
          <p:spPr>
            <a:xfrm>
              <a:off x="283012" y="10889526"/>
              <a:ext cx="3417898" cy="7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2668" indent="-132668"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Lao động sáng tạo tỉnh Hải Dương (2017)</a:t>
              </a:r>
            </a:p>
            <a:p>
              <a:pPr marL="132668" indent="-132668"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Giải nhất triển lãm trí tuệ tập đoàn Brother (2017 – Nhật Bản)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4B86AB-30AE-898E-30CE-676CEEA3CC56}"/>
              </a:ext>
            </a:extLst>
          </p:cNvPr>
          <p:cNvGrpSpPr/>
          <p:nvPr/>
        </p:nvGrpSpPr>
        <p:grpSpPr>
          <a:xfrm>
            <a:off x="3556761" y="6593553"/>
            <a:ext cx="3137773" cy="918769"/>
            <a:chOff x="330604" y="6329534"/>
            <a:chExt cx="3451860" cy="118733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644CFB8-F636-4B74-43DD-52379B2204FD}"/>
                </a:ext>
              </a:extLst>
            </p:cNvPr>
            <p:cNvGrpSpPr/>
            <p:nvPr/>
          </p:nvGrpSpPr>
          <p:grpSpPr>
            <a:xfrm>
              <a:off x="330604" y="6329534"/>
              <a:ext cx="3451860" cy="318193"/>
              <a:chOff x="3637320" y="6304685"/>
              <a:chExt cx="3451860" cy="318193"/>
            </a:xfrm>
          </p:grpSpPr>
          <p:pic>
            <p:nvPicPr>
              <p:cNvPr id="36" name="Picture 35" descr="A picture containing graphics, pixel, creativity&#10;&#10;Description automatically generated">
                <a:extLst>
                  <a:ext uri="{FF2B5EF4-FFF2-40B4-BE49-F238E27FC236}">
                    <a16:creationId xmlns:a16="http://schemas.microsoft.com/office/drawing/2014/main" id="{8E90FD85-B295-0947-6FD2-30CCE5D8E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7320" y="6307364"/>
                <a:ext cx="245213" cy="27432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8771EA3-4B31-CED0-272F-3C188E45243B}"/>
                  </a:ext>
                </a:extLst>
              </p:cNvPr>
              <p:cNvSpPr txBox="1"/>
              <p:nvPr/>
            </p:nvSpPr>
            <p:spPr>
              <a:xfrm>
                <a:off x="3926880" y="6304685"/>
                <a:ext cx="3162300" cy="318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>
                    <a:solidFill>
                      <a:srgbClr val="0068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CHỨNG CHỈ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6571F6B-0B9C-B622-3320-3D3E5013DD0B}"/>
                </a:ext>
              </a:extLst>
            </p:cNvPr>
            <p:cNvSpPr txBox="1"/>
            <p:nvPr/>
          </p:nvSpPr>
          <p:spPr>
            <a:xfrm>
              <a:off x="349879" y="6602060"/>
              <a:ext cx="3430624" cy="9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2668" indent="-132668"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Lao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động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sáng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tạo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tỉnh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Hải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Dương </a:t>
              </a:r>
            </a:p>
            <a:p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    (2017)</a:t>
              </a:r>
            </a:p>
            <a:p>
              <a:pPr marL="132668" indent="-132668">
                <a:buFont typeface="Arial" panose="020B0604020202020204" pitchFamily="34" charset="0"/>
                <a:buChar char="•"/>
              </a:pP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Giải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nhất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triển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lãm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trí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tuệ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tập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đoàn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Brother </a:t>
              </a:r>
            </a:p>
            <a:p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    (2017 –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Nhật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Bản</a:t>
              </a: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3EDB32-79BC-6050-205D-A7F12605BD0E}"/>
              </a:ext>
            </a:extLst>
          </p:cNvPr>
          <p:cNvGrpSpPr/>
          <p:nvPr/>
        </p:nvGrpSpPr>
        <p:grpSpPr>
          <a:xfrm>
            <a:off x="125339" y="3838641"/>
            <a:ext cx="3239394" cy="764420"/>
            <a:chOff x="321039" y="5107012"/>
            <a:chExt cx="3461425" cy="98786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9EC23E-81D0-14B2-9CD6-96FDD292793D}"/>
                </a:ext>
              </a:extLst>
            </p:cNvPr>
            <p:cNvGrpSpPr/>
            <p:nvPr/>
          </p:nvGrpSpPr>
          <p:grpSpPr>
            <a:xfrm>
              <a:off x="321039" y="5107012"/>
              <a:ext cx="3461425" cy="318193"/>
              <a:chOff x="3581400" y="6092866"/>
              <a:chExt cx="3461425" cy="318193"/>
            </a:xfrm>
          </p:grpSpPr>
          <p:pic>
            <p:nvPicPr>
              <p:cNvPr id="30" name="Picture 29" descr="A picture containing dance, graphics&#10;&#10;Description automatically generated">
                <a:extLst>
                  <a:ext uri="{FF2B5EF4-FFF2-40B4-BE49-F238E27FC236}">
                    <a16:creationId xmlns:a16="http://schemas.microsoft.com/office/drawing/2014/main" id="{7B370D0F-652B-DA65-ACDC-074BF1733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6096000"/>
                <a:ext cx="216212" cy="27432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81B122F-7927-FB88-FE3E-F1E92FCC9F68}"/>
                  </a:ext>
                </a:extLst>
              </p:cNvPr>
              <p:cNvSpPr txBox="1"/>
              <p:nvPr/>
            </p:nvSpPr>
            <p:spPr>
              <a:xfrm>
                <a:off x="3880525" y="6092866"/>
                <a:ext cx="3162300" cy="318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>
                    <a:solidFill>
                      <a:srgbClr val="0068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KỸ NĂNG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C48867-C088-BF25-CCB8-D8555F3705D3}"/>
                </a:ext>
              </a:extLst>
            </p:cNvPr>
            <p:cNvSpPr txBox="1"/>
            <p:nvPr/>
          </p:nvSpPr>
          <p:spPr>
            <a:xfrm>
              <a:off x="604924" y="5378942"/>
              <a:ext cx="3162300" cy="7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2668" indent="-132668"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Lao động sáng tạo tỉnh Hải Dương (2017)</a:t>
              </a:r>
            </a:p>
            <a:p>
              <a:pPr marL="132668" indent="-132668">
                <a:buFont typeface="Arial" panose="020B0604020202020204" pitchFamily="34" charset="0"/>
                <a:buChar char="•"/>
              </a:pPr>
              <a: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Giải nhất triển lãm trí tuệ tập đoàn Brother (2017 – Nhật Bản)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57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F4DEEBD-BF16-3D1B-6B83-8F5C700CE4E2}"/>
              </a:ext>
            </a:extLst>
          </p:cNvPr>
          <p:cNvSpPr/>
          <p:nvPr/>
        </p:nvSpPr>
        <p:spPr>
          <a:xfrm>
            <a:off x="0" y="9679763"/>
            <a:ext cx="6858000" cy="229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5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1B70AA-AE87-4125-95D5-A5BF4553E718}"/>
              </a:ext>
            </a:extLst>
          </p:cNvPr>
          <p:cNvGrpSpPr/>
          <p:nvPr/>
        </p:nvGrpSpPr>
        <p:grpSpPr>
          <a:xfrm>
            <a:off x="226963" y="354019"/>
            <a:ext cx="6516738" cy="248311"/>
            <a:chOff x="1797706" y="5922405"/>
            <a:chExt cx="3436619" cy="320894"/>
          </a:xfrm>
        </p:grpSpPr>
        <p:pic>
          <p:nvPicPr>
            <p:cNvPr id="32" name="Picture 31" descr="A picture containing symbol, graphics, clipart&#10;&#10;Description automatically generated">
              <a:extLst>
                <a:ext uri="{FF2B5EF4-FFF2-40B4-BE49-F238E27FC236}">
                  <a16:creationId xmlns:a16="http://schemas.microsoft.com/office/drawing/2014/main" id="{2068CDFB-1DF0-E7B7-BF68-3C416C86C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706" y="5922405"/>
              <a:ext cx="113883" cy="27432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7E4581B-6FEE-DB1E-81DE-03C8E5EBF7AC}"/>
                </a:ext>
              </a:extLst>
            </p:cNvPr>
            <p:cNvSpPr txBox="1"/>
            <p:nvPr/>
          </p:nvSpPr>
          <p:spPr>
            <a:xfrm>
              <a:off x="1911589" y="5925105"/>
              <a:ext cx="3322736" cy="31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solidFill>
                    <a:srgbClr val="0068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DỰ ÁN ĐÃ THAM GIA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594E2B9-9537-D0E9-A1A9-AB827AC43D61}"/>
              </a:ext>
            </a:extLst>
          </p:cNvPr>
          <p:cNvSpPr/>
          <p:nvPr/>
        </p:nvSpPr>
        <p:spPr>
          <a:xfrm>
            <a:off x="0" y="0"/>
            <a:ext cx="6858000" cy="229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5"/>
          </a:p>
        </p:txBody>
      </p:sp>
      <p:graphicFrame>
        <p:nvGraphicFramePr>
          <p:cNvPr id="61" name="Table 61">
            <a:extLst>
              <a:ext uri="{FF2B5EF4-FFF2-40B4-BE49-F238E27FC236}">
                <a16:creationId xmlns:a16="http://schemas.microsoft.com/office/drawing/2014/main" id="{CB19076E-AAE2-1358-67A6-933EBEBB3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06738"/>
              </p:ext>
            </p:extLst>
          </p:nvPr>
        </p:nvGraphicFramePr>
        <p:xfrm>
          <a:off x="226963" y="602330"/>
          <a:ext cx="6516738" cy="7061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71">
                  <a:extLst>
                    <a:ext uri="{9D8B030D-6E8A-4147-A177-3AD203B41FA5}">
                      <a16:colId xmlns:a16="http://schemas.microsoft.com/office/drawing/2014/main" val="404585986"/>
                    </a:ext>
                  </a:extLst>
                </a:gridCol>
                <a:gridCol w="2598206">
                  <a:extLst>
                    <a:ext uri="{9D8B030D-6E8A-4147-A177-3AD203B41FA5}">
                      <a16:colId xmlns:a16="http://schemas.microsoft.com/office/drawing/2014/main" val="2875497733"/>
                    </a:ext>
                  </a:extLst>
                </a:gridCol>
                <a:gridCol w="1918434">
                  <a:extLst>
                    <a:ext uri="{9D8B030D-6E8A-4147-A177-3AD203B41FA5}">
                      <a16:colId xmlns:a16="http://schemas.microsoft.com/office/drawing/2014/main" val="2134817139"/>
                    </a:ext>
                  </a:extLst>
                </a:gridCol>
                <a:gridCol w="1533427">
                  <a:extLst>
                    <a:ext uri="{9D8B030D-6E8A-4147-A177-3AD203B41FA5}">
                      <a16:colId xmlns:a16="http://schemas.microsoft.com/office/drawing/2014/main" val="1827563707"/>
                    </a:ext>
                  </a:extLst>
                </a:gridCol>
              </a:tblGrid>
              <a:tr h="281628">
                <a:tc>
                  <a:txBody>
                    <a:bodyPr/>
                    <a:lstStyle/>
                    <a:p>
                      <a:endParaRPr lang="en-US" sz="1000">
                        <a:solidFill>
                          <a:srgbClr val="0068A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68A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Tên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68A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Nhiệm vụ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68A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Thông tin thêm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197310"/>
                  </a:ext>
                </a:extLst>
              </a:tr>
              <a:tr h="457646">
                <a:tc>
                  <a:txBody>
                    <a:bodyPr/>
                    <a:lstStyle/>
                    <a:p>
                      <a:r>
                        <a:rPr lang="en-US" sz="1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Phần mềm kiểm tra ngoại quan vết dầu tra trên than máy in</a:t>
                      </a:r>
                      <a:endParaRPr lang="en-US" sz="10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7030A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Đảm nhiệm chính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C/C++, QT, opencv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511194"/>
                  </a:ext>
                </a:extLst>
              </a:tr>
              <a:tr h="457646">
                <a:tc>
                  <a:txBody>
                    <a:bodyPr/>
                    <a:lstStyle/>
                    <a:p>
                      <a:r>
                        <a:rPr lang="en-US" sz="1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Phần mềm phát hiện nhầm lẫn linh kiện cầu chì khi cấp vào máy tự động</a:t>
                      </a:r>
                      <a:endParaRPr lang="en-US" sz="10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Đảm nhiệm chính</a:t>
                      </a:r>
                    </a:p>
                    <a:p>
                      <a:endParaRPr lang="en-US" sz="1000">
                        <a:solidFill>
                          <a:srgbClr val="7030A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C/C++, QT, opencv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02919"/>
                  </a:ext>
                </a:extLst>
              </a:tr>
              <a:tr h="457646">
                <a:tc>
                  <a:txBody>
                    <a:bodyPr/>
                    <a:lstStyle/>
                    <a:p>
                      <a:r>
                        <a:rPr lang="en-US" sz="1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Phần mềm phát hiện lỗi linh kiện của front cover máy in</a:t>
                      </a:r>
                      <a:endParaRPr lang="en-US" sz="10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Đảm nhiệm chính</a:t>
                      </a:r>
                    </a:p>
                    <a:p>
                      <a:endParaRPr lang="en-US" sz="1000">
                        <a:solidFill>
                          <a:srgbClr val="7030A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C/C++, QT, opencv</a:t>
                      </a:r>
                    </a:p>
                    <a:p>
                      <a:endParaRPr lang="en-US" sz="1000">
                        <a:solidFill>
                          <a:schemeClr val="accent4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363409"/>
                  </a:ext>
                </a:extLst>
              </a:tr>
              <a:tr h="457646">
                <a:tc>
                  <a:txBody>
                    <a:bodyPr/>
                    <a:lstStyle/>
                    <a:p>
                      <a:r>
                        <a:rPr lang="en-US" sz="1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Phần mềm phát hiện khác biệt thiết kế bao bì giữa các version máy in</a:t>
                      </a:r>
                      <a:endParaRPr lang="en-US" sz="10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Đảm nhiệm chính</a:t>
                      </a:r>
                    </a:p>
                    <a:p>
                      <a:endParaRPr lang="en-US" sz="1000">
                        <a:solidFill>
                          <a:srgbClr val="7030A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C/C++, QT, opencv</a:t>
                      </a:r>
                    </a:p>
                    <a:p>
                      <a:endParaRPr lang="en-US" sz="1000">
                        <a:solidFill>
                          <a:schemeClr val="accent4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36753"/>
                  </a:ext>
                </a:extLst>
              </a:tr>
              <a:tr h="457646">
                <a:tc>
                  <a:txBody>
                    <a:bodyPr/>
                    <a:lstStyle/>
                    <a:p>
                      <a:r>
                        <a:rPr lang="en-US" sz="1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Phần mềm đo thông số nội dung in lấy mẫu của máy in</a:t>
                      </a:r>
                      <a:endParaRPr lang="en-US" sz="10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Đảm nhiệm chính</a:t>
                      </a:r>
                    </a:p>
                    <a:p>
                      <a:endParaRPr lang="en-US" sz="1000">
                        <a:solidFill>
                          <a:srgbClr val="7030A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C/C++, QT, opencv</a:t>
                      </a:r>
                    </a:p>
                    <a:p>
                      <a:endParaRPr lang="en-US" sz="1000">
                        <a:solidFill>
                          <a:schemeClr val="accent4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067618"/>
                  </a:ext>
                </a:extLst>
              </a:tr>
              <a:tr h="428310">
                <a:tc>
                  <a:txBody>
                    <a:bodyPr/>
                    <a:lstStyle/>
                    <a:p>
                      <a:r>
                        <a:rPr lang="en-US" sz="1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Phần mềm kiểm tra ngoại quan thân máy 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Đảm nhiệm chính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C/C++, QT, opencv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636941"/>
                  </a:ext>
                </a:extLst>
              </a:tr>
              <a:tr h="457646">
                <a:tc>
                  <a:txBody>
                    <a:bodyPr/>
                    <a:lstStyle/>
                    <a:p>
                      <a:r>
                        <a:rPr lang="en-US" sz="1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Phần mềm chấm điểm bài thi đánh giá tính cách nhân sự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Đảm nhiệm chính</a:t>
                      </a:r>
                    </a:p>
                    <a:p>
                      <a:endParaRPr lang="en-US" sz="1000">
                        <a:solidFill>
                          <a:srgbClr val="7030A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C/C++, QT, opencv</a:t>
                      </a:r>
                    </a:p>
                    <a:p>
                      <a:endParaRPr lang="en-US" sz="1000">
                        <a:solidFill>
                          <a:schemeClr val="accent4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226422"/>
                  </a:ext>
                </a:extLst>
              </a:tr>
              <a:tr h="457646">
                <a:tc>
                  <a:txBody>
                    <a:bodyPr/>
                    <a:lstStyle/>
                    <a:p>
                      <a:r>
                        <a:rPr lang="en-US" sz="1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Thiết bị khắc mã vạch trên bản mạch in thành phẩm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7030A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Đảm nhiệm phần mềm điều khiển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C/C++, QT, Embeded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605850"/>
                  </a:ext>
                </a:extLst>
              </a:tr>
              <a:tr h="457646">
                <a:tc>
                  <a:txBody>
                    <a:bodyPr/>
                    <a:lstStyle/>
                    <a:p>
                      <a:r>
                        <a:rPr lang="en-US" sz="1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Hệ thống lưu trữ và quản lý thông tin kiểm tra lấy mẫu máy in, xuất báo cáo và phê duyệt tự động.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Đảm nhiệm chính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C/C++, QT, </a:t>
                      </a:r>
                    </a:p>
                    <a:p>
                      <a:r>
                        <a:rPr lang="en-US" sz="1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C#, ASP.NET, SQL,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302058"/>
                  </a:ext>
                </a:extLst>
              </a:tr>
              <a:tr h="457646">
                <a:tc>
                  <a:txBody>
                    <a:bodyPr/>
                    <a:lstStyle/>
                    <a:p>
                      <a:r>
                        <a:rPr lang="en-US" sz="1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Hệ thống thu thập và phân tích hiệu suất làm việc của công nhân viên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Đảm nhiệm chính</a:t>
                      </a:r>
                    </a:p>
                    <a:p>
                      <a:endParaRPr lang="en-US" sz="1000">
                        <a:solidFill>
                          <a:srgbClr val="7030A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C#, ASP.NET, SQL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345397"/>
                  </a:ext>
                </a:extLst>
              </a:tr>
              <a:tr h="428310">
                <a:tc>
                  <a:txBody>
                    <a:bodyPr/>
                    <a:lstStyle/>
                    <a:p>
                      <a:r>
                        <a:rPr lang="en-US" sz="1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Hệ thống kiểm tra an toàn sản phẩm của bản mạch nguồn máy in</a:t>
                      </a:r>
                      <a:endParaRPr lang="en-US" sz="10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Đảm nhiệm chính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C#, wpf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913265"/>
                  </a:ext>
                </a:extLst>
              </a:tr>
              <a:tr h="428310">
                <a:tc>
                  <a:txBody>
                    <a:bodyPr/>
                    <a:lstStyle/>
                    <a:p>
                      <a:r>
                        <a:rPr lang="en-US" sz="1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Phần mềm trực quan hóa việc sắp xếp thành phẩm in ấn trong container</a:t>
                      </a:r>
                      <a:endParaRPr lang="en-US" sz="10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Đảm nhiệm chính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C#, wpf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475148"/>
                  </a:ext>
                </a:extLst>
              </a:tr>
              <a:tr h="428310">
                <a:tc>
                  <a:txBody>
                    <a:bodyPr/>
                    <a:lstStyle/>
                    <a:p>
                      <a:r>
                        <a:rPr lang="en-US" sz="1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563381"/>
                  </a:ext>
                </a:extLst>
              </a:tr>
              <a:tr h="428310">
                <a:tc>
                  <a:txBody>
                    <a:bodyPr/>
                    <a:lstStyle/>
                    <a:p>
                      <a:r>
                        <a:rPr lang="en-US" sz="1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Hệ thống giám sát, thu thập thông tin, tình trạng thiết bị sản xuất.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7030A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Thiết kế phần cứng IoT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PCB Design, Embeded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740519"/>
                  </a:ext>
                </a:extLst>
              </a:tr>
              <a:tr h="428310">
                <a:tc>
                  <a:txBody>
                    <a:bodyPr/>
                    <a:lstStyle/>
                    <a:p>
                      <a:r>
                        <a:rPr lang="en-US" sz="1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652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92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1069</TotalTime>
  <Words>600</Words>
  <Application>Microsoft Office PowerPoint</Application>
  <PresentationFormat>A4 Paper (210x297 mm)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Agency FB</vt:lpstr>
      <vt:lpstr>Arial</vt:lpstr>
      <vt:lpstr>Arial Nova Cond Light</vt:lpstr>
      <vt:lpstr>Calibri</vt:lpstr>
      <vt:lpstr>Calibri Light</vt:lpstr>
      <vt:lpstr>Cambria</vt:lpstr>
      <vt:lpstr>Cambria Math</vt:lpstr>
      <vt:lpstr>Corbel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Duong, NguyenVan2 (BIVN-R&amp;D PE)</dc:creator>
  <cp:lastModifiedBy>Văn Dương Nguyễn</cp:lastModifiedBy>
  <cp:revision>135</cp:revision>
  <dcterms:created xsi:type="dcterms:W3CDTF">2023-07-03T03:45:27Z</dcterms:created>
  <dcterms:modified xsi:type="dcterms:W3CDTF">2023-07-13T16:00:42Z</dcterms:modified>
</cp:coreProperties>
</file>