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0" r:id="rId3"/>
    <p:sldId id="261" r:id="rId4"/>
    <p:sldId id="256" r:id="rId5"/>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7A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1" autoAdjust="0"/>
    <p:restoredTop sz="94660"/>
  </p:normalViewPr>
  <p:slideViewPr>
    <p:cSldViewPr snapToGrid="0">
      <p:cViewPr varScale="1">
        <p:scale>
          <a:sx n="50" d="100"/>
          <a:sy n="50" d="100"/>
        </p:scale>
        <p:origin x="226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2AD05E-FA8E-419F-9BBF-81BF205ADDAD}" type="datetimeFigureOut">
              <a:rPr lang="en-CA" smtClean="0"/>
              <a:t>2016-03-30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374063-188B-4319-9727-AEA1FF8FB638}" type="slidenum">
              <a:rPr lang="en-CA" smtClean="0"/>
              <a:t>‹#›</a:t>
            </a:fld>
            <a:endParaRPr lang="en-CA"/>
          </a:p>
        </p:txBody>
      </p:sp>
    </p:spTree>
    <p:extLst>
      <p:ext uri="{BB962C8B-B14F-4D97-AF65-F5344CB8AC3E}">
        <p14:creationId xmlns:p14="http://schemas.microsoft.com/office/powerpoint/2010/main" val="381231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2AD05E-FA8E-419F-9BBF-81BF205ADDAD}" type="datetimeFigureOut">
              <a:rPr lang="en-CA" smtClean="0"/>
              <a:t>2016-03-30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374063-188B-4319-9727-AEA1FF8FB638}" type="slidenum">
              <a:rPr lang="en-CA" smtClean="0"/>
              <a:t>‹#›</a:t>
            </a:fld>
            <a:endParaRPr lang="en-CA"/>
          </a:p>
        </p:txBody>
      </p:sp>
    </p:spTree>
    <p:extLst>
      <p:ext uri="{BB962C8B-B14F-4D97-AF65-F5344CB8AC3E}">
        <p14:creationId xmlns:p14="http://schemas.microsoft.com/office/powerpoint/2010/main" val="19476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2AD05E-FA8E-419F-9BBF-81BF205ADDAD}" type="datetimeFigureOut">
              <a:rPr lang="en-CA" smtClean="0"/>
              <a:t>2016-03-30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374063-188B-4319-9727-AEA1FF8FB638}" type="slidenum">
              <a:rPr lang="en-CA" smtClean="0"/>
              <a:t>‹#›</a:t>
            </a:fld>
            <a:endParaRPr lang="en-CA"/>
          </a:p>
        </p:txBody>
      </p:sp>
    </p:spTree>
    <p:extLst>
      <p:ext uri="{BB962C8B-B14F-4D97-AF65-F5344CB8AC3E}">
        <p14:creationId xmlns:p14="http://schemas.microsoft.com/office/powerpoint/2010/main" val="259688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2AD05E-FA8E-419F-9BBF-81BF205ADDAD}" type="datetimeFigureOut">
              <a:rPr lang="en-CA" smtClean="0"/>
              <a:t>2016-03-30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374063-188B-4319-9727-AEA1FF8FB638}" type="slidenum">
              <a:rPr lang="en-CA" smtClean="0"/>
              <a:t>‹#›</a:t>
            </a:fld>
            <a:endParaRPr lang="en-CA"/>
          </a:p>
        </p:txBody>
      </p:sp>
    </p:spTree>
    <p:extLst>
      <p:ext uri="{BB962C8B-B14F-4D97-AF65-F5344CB8AC3E}">
        <p14:creationId xmlns:p14="http://schemas.microsoft.com/office/powerpoint/2010/main" val="245117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AD05E-FA8E-419F-9BBF-81BF205ADDAD}" type="datetimeFigureOut">
              <a:rPr lang="en-CA" smtClean="0"/>
              <a:t>2016-03-30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374063-188B-4319-9727-AEA1FF8FB638}" type="slidenum">
              <a:rPr lang="en-CA" smtClean="0"/>
              <a:t>‹#›</a:t>
            </a:fld>
            <a:endParaRPr lang="en-CA"/>
          </a:p>
        </p:txBody>
      </p:sp>
    </p:spTree>
    <p:extLst>
      <p:ext uri="{BB962C8B-B14F-4D97-AF65-F5344CB8AC3E}">
        <p14:creationId xmlns:p14="http://schemas.microsoft.com/office/powerpoint/2010/main" val="689677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2AD05E-FA8E-419F-9BBF-81BF205ADDAD}" type="datetimeFigureOut">
              <a:rPr lang="en-CA" smtClean="0"/>
              <a:t>2016-03-30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9374063-188B-4319-9727-AEA1FF8FB638}" type="slidenum">
              <a:rPr lang="en-CA" smtClean="0"/>
              <a:t>‹#›</a:t>
            </a:fld>
            <a:endParaRPr lang="en-CA"/>
          </a:p>
        </p:txBody>
      </p:sp>
    </p:spTree>
    <p:extLst>
      <p:ext uri="{BB962C8B-B14F-4D97-AF65-F5344CB8AC3E}">
        <p14:creationId xmlns:p14="http://schemas.microsoft.com/office/powerpoint/2010/main" val="956862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2AD05E-FA8E-419F-9BBF-81BF205ADDAD}" type="datetimeFigureOut">
              <a:rPr lang="en-CA" smtClean="0"/>
              <a:t>2016-03-30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9374063-188B-4319-9727-AEA1FF8FB638}" type="slidenum">
              <a:rPr lang="en-CA" smtClean="0"/>
              <a:t>‹#›</a:t>
            </a:fld>
            <a:endParaRPr lang="en-CA"/>
          </a:p>
        </p:txBody>
      </p:sp>
    </p:spTree>
    <p:extLst>
      <p:ext uri="{BB962C8B-B14F-4D97-AF65-F5344CB8AC3E}">
        <p14:creationId xmlns:p14="http://schemas.microsoft.com/office/powerpoint/2010/main" val="179569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2AD05E-FA8E-419F-9BBF-81BF205ADDAD}" type="datetimeFigureOut">
              <a:rPr lang="en-CA" smtClean="0"/>
              <a:t>2016-03-30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9374063-188B-4319-9727-AEA1FF8FB638}" type="slidenum">
              <a:rPr lang="en-CA" smtClean="0"/>
              <a:t>‹#›</a:t>
            </a:fld>
            <a:endParaRPr lang="en-CA"/>
          </a:p>
        </p:txBody>
      </p:sp>
    </p:spTree>
    <p:extLst>
      <p:ext uri="{BB962C8B-B14F-4D97-AF65-F5344CB8AC3E}">
        <p14:creationId xmlns:p14="http://schemas.microsoft.com/office/powerpoint/2010/main" val="67243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AD05E-FA8E-419F-9BBF-81BF205ADDAD}" type="datetimeFigureOut">
              <a:rPr lang="en-CA" smtClean="0"/>
              <a:t>2016-03-30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9374063-188B-4319-9727-AEA1FF8FB638}" type="slidenum">
              <a:rPr lang="en-CA" smtClean="0"/>
              <a:t>‹#›</a:t>
            </a:fld>
            <a:endParaRPr lang="en-CA"/>
          </a:p>
        </p:txBody>
      </p:sp>
    </p:spTree>
    <p:extLst>
      <p:ext uri="{BB962C8B-B14F-4D97-AF65-F5344CB8AC3E}">
        <p14:creationId xmlns:p14="http://schemas.microsoft.com/office/powerpoint/2010/main" val="188384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AD05E-FA8E-419F-9BBF-81BF205ADDAD}" type="datetimeFigureOut">
              <a:rPr lang="en-CA" smtClean="0"/>
              <a:t>2016-03-30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9374063-188B-4319-9727-AEA1FF8FB638}" type="slidenum">
              <a:rPr lang="en-CA" smtClean="0"/>
              <a:t>‹#›</a:t>
            </a:fld>
            <a:endParaRPr lang="en-CA"/>
          </a:p>
        </p:txBody>
      </p:sp>
    </p:spTree>
    <p:extLst>
      <p:ext uri="{BB962C8B-B14F-4D97-AF65-F5344CB8AC3E}">
        <p14:creationId xmlns:p14="http://schemas.microsoft.com/office/powerpoint/2010/main" val="61634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AD05E-FA8E-419F-9BBF-81BF205ADDAD}" type="datetimeFigureOut">
              <a:rPr lang="en-CA" smtClean="0"/>
              <a:t>2016-03-30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9374063-188B-4319-9727-AEA1FF8FB638}" type="slidenum">
              <a:rPr lang="en-CA" smtClean="0"/>
              <a:t>‹#›</a:t>
            </a:fld>
            <a:endParaRPr lang="en-CA"/>
          </a:p>
        </p:txBody>
      </p:sp>
    </p:spTree>
    <p:extLst>
      <p:ext uri="{BB962C8B-B14F-4D97-AF65-F5344CB8AC3E}">
        <p14:creationId xmlns:p14="http://schemas.microsoft.com/office/powerpoint/2010/main" val="221923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DE2AD05E-FA8E-419F-9BBF-81BF205ADDAD}" type="datetimeFigureOut">
              <a:rPr lang="en-CA" smtClean="0"/>
              <a:t>2016-03-30</a:t>
            </a:fld>
            <a:endParaRPr lang="en-CA"/>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B9374063-188B-4319-9727-AEA1FF8FB638}" type="slidenum">
              <a:rPr lang="en-CA" smtClean="0"/>
              <a:t>‹#›</a:t>
            </a:fld>
            <a:endParaRPr lang="en-CA"/>
          </a:p>
        </p:txBody>
      </p:sp>
    </p:spTree>
    <p:extLst>
      <p:ext uri="{BB962C8B-B14F-4D97-AF65-F5344CB8AC3E}">
        <p14:creationId xmlns:p14="http://schemas.microsoft.com/office/powerpoint/2010/main" val="5040931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CA"/>
          </a:p>
        </p:txBody>
      </p:sp>
      <p:sp>
        <p:nvSpPr>
          <p:cNvPr id="3" name="Subtitle 2"/>
          <p:cNvSpPr>
            <a:spLocks noGrp="1"/>
          </p:cNvSpPr>
          <p:nvPr>
            <p:ph type="subTitle" idx="1"/>
          </p:nvPr>
        </p:nvSpPr>
        <p:spPr/>
        <p:txBody>
          <a:bodyPr/>
          <a:lstStyle/>
          <a:p>
            <a:endParaRPr lang="en-CA"/>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143000" y="1143000"/>
            <a:ext cx="9144000" cy="6858000"/>
          </a:xfrm>
          <a:prstGeom prst="rect">
            <a:avLst/>
          </a:prstGeom>
        </p:spPr>
      </p:pic>
      <p:sp>
        <p:nvSpPr>
          <p:cNvPr id="5" name="Rectangle 4"/>
          <p:cNvSpPr/>
          <p:nvPr/>
        </p:nvSpPr>
        <p:spPr>
          <a:xfrm>
            <a:off x="514350" y="2072769"/>
            <a:ext cx="6016644" cy="2607182"/>
          </a:xfrm>
          <a:prstGeom prst="rect">
            <a:avLst/>
          </a:prstGeom>
          <a:solidFill>
            <a:srgbClr val="7A0000">
              <a:alpha val="74118"/>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r>
              <a:rPr lang="en-CA" sz="4800" dirty="0">
                <a:latin typeface="JosefinSans"/>
              </a:rPr>
              <a:t>h  a  c  k  s  e  q</a:t>
            </a:r>
          </a:p>
          <a:p>
            <a:pPr algn="ctr"/>
            <a:r>
              <a:rPr lang="en-CA" sz="3200" dirty="0" smtClean="0">
                <a:latin typeface="JosefinSans"/>
              </a:rPr>
              <a:t>G e n o </a:t>
            </a:r>
            <a:r>
              <a:rPr lang="en-CA" sz="3200" dirty="0">
                <a:latin typeface="JosefinSans"/>
              </a:rPr>
              <a:t>m </a:t>
            </a:r>
            <a:r>
              <a:rPr lang="en-CA" sz="3200" dirty="0" err="1">
                <a:latin typeface="JosefinSans"/>
              </a:rPr>
              <a:t>i</a:t>
            </a:r>
            <a:r>
              <a:rPr lang="en-CA" sz="3200" dirty="0">
                <a:latin typeface="JosefinSans"/>
              </a:rPr>
              <a:t> c s </a:t>
            </a:r>
            <a:r>
              <a:rPr lang="en-CA" sz="3200" dirty="0" smtClean="0">
                <a:latin typeface="JosefinSans"/>
              </a:rPr>
              <a:t> H </a:t>
            </a:r>
            <a:r>
              <a:rPr lang="en-CA" sz="3200" dirty="0">
                <a:latin typeface="JosefinSans"/>
              </a:rPr>
              <a:t>a c k a t h o </a:t>
            </a:r>
            <a:r>
              <a:rPr lang="en-CA" sz="3200" dirty="0" smtClean="0">
                <a:latin typeface="JosefinSans"/>
              </a:rPr>
              <a:t>n</a:t>
            </a:r>
          </a:p>
          <a:p>
            <a:pPr algn="ctr"/>
            <a:endParaRPr lang="en-CA" sz="3200" dirty="0" smtClean="0">
              <a:latin typeface="JosefinSans"/>
            </a:endParaRPr>
          </a:p>
          <a:p>
            <a:pPr algn="ctr"/>
            <a:r>
              <a:rPr lang="en-CA" sz="3200" dirty="0"/>
              <a:t>60 hours of *omics hacking </a:t>
            </a:r>
            <a:endParaRPr lang="en-CA" sz="3200" dirty="0" smtClean="0"/>
          </a:p>
        </p:txBody>
      </p:sp>
      <p:sp>
        <p:nvSpPr>
          <p:cNvPr id="6" name="Rectangle 5"/>
          <p:cNvSpPr/>
          <p:nvPr/>
        </p:nvSpPr>
        <p:spPr>
          <a:xfrm>
            <a:off x="873717" y="7010400"/>
            <a:ext cx="5185458" cy="1580421"/>
          </a:xfrm>
          <a:prstGeom prst="rect">
            <a:avLst/>
          </a:prstGeom>
          <a:solidFill>
            <a:srgbClr val="7A0000">
              <a:alpha val="74118"/>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r>
              <a:rPr lang="en-CA" sz="2585" dirty="0">
                <a:latin typeface="JosefinSans"/>
              </a:rPr>
              <a:t>O c t o b e r 15 – </a:t>
            </a:r>
            <a:r>
              <a:rPr lang="en-CA" sz="2585" dirty="0" smtClean="0">
                <a:latin typeface="JosefinSans"/>
              </a:rPr>
              <a:t>17 </a:t>
            </a:r>
            <a:r>
              <a:rPr lang="en-CA" sz="2585" baseline="30000" dirty="0" err="1" smtClean="0">
                <a:latin typeface="JosefinSans"/>
              </a:rPr>
              <a:t>th</a:t>
            </a:r>
            <a:r>
              <a:rPr lang="en-CA" sz="2585" dirty="0" smtClean="0">
                <a:latin typeface="JosefinSans"/>
              </a:rPr>
              <a:t> </a:t>
            </a:r>
            <a:r>
              <a:rPr lang="en-CA" sz="2585" dirty="0">
                <a:latin typeface="JosefinSans"/>
              </a:rPr>
              <a:t>2016</a:t>
            </a:r>
          </a:p>
          <a:p>
            <a:pPr algn="ctr"/>
            <a:r>
              <a:rPr lang="en-CA" sz="2585" dirty="0">
                <a:latin typeface="JosefinSans"/>
              </a:rPr>
              <a:t>V a n c o u v e </a:t>
            </a:r>
            <a:r>
              <a:rPr lang="en-CA" sz="2585" dirty="0" smtClean="0">
                <a:latin typeface="JosefinSans"/>
              </a:rPr>
              <a:t>r,  </a:t>
            </a:r>
            <a:r>
              <a:rPr lang="en-CA" sz="2585" dirty="0">
                <a:latin typeface="JosefinSans"/>
              </a:rPr>
              <a:t>B C, C a n a d </a:t>
            </a:r>
            <a:r>
              <a:rPr lang="en-CA" sz="2585" dirty="0" smtClean="0">
                <a:latin typeface="JosefinSans"/>
              </a:rPr>
              <a:t>a</a:t>
            </a:r>
          </a:p>
          <a:p>
            <a:pPr algn="ctr"/>
            <a:r>
              <a:rPr lang="en-CA" sz="2400" dirty="0" smtClean="0">
                <a:latin typeface="JosefinSans"/>
              </a:rPr>
              <a:t>www.hackseq.com</a:t>
            </a:r>
          </a:p>
          <a:p>
            <a:pPr algn="ctr"/>
            <a:r>
              <a:rPr lang="en-CA" sz="2400" dirty="0" smtClean="0">
                <a:latin typeface="JosefinSans"/>
              </a:rPr>
              <a:t>@</a:t>
            </a:r>
            <a:r>
              <a:rPr lang="en-CA" sz="2400" dirty="0" err="1">
                <a:latin typeface="JosefinSans"/>
              </a:rPr>
              <a:t>hackseq</a:t>
            </a:r>
            <a:endParaRPr lang="en-CA" sz="2400" dirty="0">
              <a:latin typeface="JosefinSans"/>
            </a:endParaRPr>
          </a:p>
        </p:txBody>
      </p:sp>
    </p:spTree>
    <p:extLst>
      <p:ext uri="{BB962C8B-B14F-4D97-AF65-F5344CB8AC3E}">
        <p14:creationId xmlns:p14="http://schemas.microsoft.com/office/powerpoint/2010/main" val="348427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sp>
        <p:nvSpPr>
          <p:cNvPr id="5" name="Content Placeholder 2"/>
          <p:cNvSpPr txBox="1">
            <a:spLocks/>
          </p:cNvSpPr>
          <p:nvPr/>
        </p:nvSpPr>
        <p:spPr>
          <a:xfrm>
            <a:off x="735676" y="623996"/>
            <a:ext cx="5386647" cy="8250727"/>
          </a:xfrm>
          <a:prstGeom prst="rect">
            <a:avLst/>
          </a:prstGeom>
          <a:solidFill>
            <a:schemeClr val="bg1">
              <a:alpha val="87843"/>
            </a:schemeClr>
          </a:solidFill>
        </p:spPr>
        <p:txBody>
          <a:bodyPr vert="horz" lIns="324000" tIns="72000" rIns="324000" bIns="10800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None/>
            </a:pPr>
            <a:endParaRPr lang="en-CA" sz="1662" b="1" dirty="0">
              <a:latin typeface="JosefinSans"/>
            </a:endParaRPr>
          </a:p>
          <a:p>
            <a:pPr marL="0" indent="0" algn="just">
              <a:buNone/>
            </a:pPr>
            <a:r>
              <a:rPr lang="en-CA" sz="1700" b="1" dirty="0" smtClean="0"/>
              <a:t>What is </a:t>
            </a:r>
            <a:r>
              <a:rPr lang="en-CA" sz="1700" b="1" dirty="0" err="1" smtClean="0"/>
              <a:t>hackseq</a:t>
            </a:r>
            <a:r>
              <a:rPr lang="en-CA" sz="1700" b="1" dirty="0" smtClean="0"/>
              <a:t>?</a:t>
            </a:r>
            <a:endParaRPr lang="en-CA" sz="1700" b="1" dirty="0"/>
          </a:p>
          <a:p>
            <a:pPr marL="0" indent="0" algn="just">
              <a:buNone/>
            </a:pPr>
            <a:r>
              <a:rPr lang="en-CA" sz="1700" dirty="0"/>
              <a:t>Vancouver's first Genomics Hackathon</a:t>
            </a:r>
            <a:r>
              <a:rPr lang="en-CA" sz="1700" dirty="0" smtClean="0"/>
              <a:t>, </a:t>
            </a:r>
            <a:r>
              <a:rPr lang="en-CA" sz="1700" dirty="0"/>
              <a:t>supported by the Society for Canadian Women in Science and Technology (SCWIST), and a satellite event of the American Society of Human Genetics (ASHG) meeting.</a:t>
            </a:r>
          </a:p>
          <a:p>
            <a:pPr marL="0" indent="0" algn="just">
              <a:buNone/>
            </a:pPr>
            <a:r>
              <a:rPr lang="en-CA" sz="1700" b="1" dirty="0"/>
              <a:t>When &amp; where is it?</a:t>
            </a:r>
          </a:p>
          <a:p>
            <a:pPr marL="0" indent="0" algn="just">
              <a:lnSpc>
                <a:spcPct val="100000"/>
              </a:lnSpc>
              <a:spcBef>
                <a:spcPts val="0"/>
              </a:spcBef>
              <a:buNone/>
            </a:pPr>
            <a:r>
              <a:rPr lang="en-CA" sz="1700" dirty="0"/>
              <a:t>October 15 – 17</a:t>
            </a:r>
            <a:r>
              <a:rPr lang="en-CA" sz="1700" baseline="30000" dirty="0"/>
              <a:t>th</a:t>
            </a:r>
            <a:r>
              <a:rPr lang="en-CA" sz="1700" dirty="0"/>
              <a:t>, 2016 (60 </a:t>
            </a:r>
            <a:r>
              <a:rPr lang="en-CA" sz="1700" dirty="0" smtClean="0"/>
              <a:t>hours </a:t>
            </a:r>
            <a:r>
              <a:rPr lang="en-CA" sz="1700" dirty="0"/>
              <a:t>of </a:t>
            </a:r>
            <a:r>
              <a:rPr lang="en-CA" sz="1700" dirty="0" smtClean="0"/>
              <a:t>omics </a:t>
            </a:r>
            <a:r>
              <a:rPr lang="en-CA" sz="1700" dirty="0"/>
              <a:t>hacking)</a:t>
            </a:r>
          </a:p>
          <a:p>
            <a:pPr marL="0" indent="0" algn="just">
              <a:lnSpc>
                <a:spcPct val="100000"/>
              </a:lnSpc>
              <a:spcBef>
                <a:spcPts val="0"/>
              </a:spcBef>
              <a:buNone/>
            </a:pPr>
            <a:r>
              <a:rPr lang="en-CA" sz="1700" dirty="0"/>
              <a:t>Life Science Institute, UBC, Vancouver, BC, Canada</a:t>
            </a:r>
          </a:p>
          <a:p>
            <a:pPr marL="0" indent="0" algn="just">
              <a:buNone/>
            </a:pPr>
            <a:r>
              <a:rPr lang="en-CA" sz="1700" b="1" dirty="0" smtClean="0"/>
              <a:t>What </a:t>
            </a:r>
            <a:r>
              <a:rPr lang="en-CA" sz="1700" b="1" dirty="0"/>
              <a:t>is our goal</a:t>
            </a:r>
            <a:r>
              <a:rPr lang="en-CA" sz="1700" b="1" dirty="0" smtClean="0"/>
              <a:t>?</a:t>
            </a:r>
          </a:p>
          <a:p>
            <a:pPr marL="0" indent="0" algn="just">
              <a:buNone/>
            </a:pPr>
            <a:r>
              <a:rPr lang="en-CA" sz="1700" dirty="0"/>
              <a:t>To contribute to the advancement of diverse research fields, including personalized medicine and machine learning, by providing an inclusive space for scientists with diverse backgrounds to catalyze open and innovative solutions for today's biggest omics problems</a:t>
            </a:r>
            <a:r>
              <a:rPr lang="en-CA" sz="1700" dirty="0" smtClean="0"/>
              <a:t>.</a:t>
            </a:r>
            <a:endParaRPr lang="en-CA" sz="1700" b="1" dirty="0"/>
          </a:p>
          <a:p>
            <a:pPr marL="0" indent="0" algn="just">
              <a:buNone/>
            </a:pPr>
            <a:r>
              <a:rPr lang="en-CA" sz="1700" b="1" dirty="0" smtClean="0"/>
              <a:t>Who </a:t>
            </a:r>
            <a:r>
              <a:rPr lang="en-CA" sz="1700" b="1" dirty="0"/>
              <a:t>are we?</a:t>
            </a:r>
          </a:p>
          <a:p>
            <a:pPr marL="0" indent="0" algn="just">
              <a:buNone/>
            </a:pPr>
            <a:r>
              <a:rPr lang="en-CA" sz="1700" dirty="0"/>
              <a:t>A group of researchers that believe science works best when passionate individuals come together and collaborate in inclusive spaces. </a:t>
            </a:r>
            <a:endParaRPr lang="en-CA" sz="1700" dirty="0" smtClean="0"/>
          </a:p>
          <a:p>
            <a:pPr marL="0" indent="0" algn="just">
              <a:buNone/>
            </a:pPr>
            <a:r>
              <a:rPr lang="en-CA" sz="1700" b="1" dirty="0" smtClean="0"/>
              <a:t>Why </a:t>
            </a:r>
            <a:r>
              <a:rPr lang="en-CA" sz="1700" b="1" dirty="0"/>
              <a:t>sponsor?</a:t>
            </a:r>
          </a:p>
          <a:p>
            <a:pPr marL="0" indent="0" algn="just">
              <a:buNone/>
            </a:pPr>
            <a:r>
              <a:rPr lang="en-CA" sz="1700" dirty="0"/>
              <a:t>By sponsoring </a:t>
            </a:r>
            <a:r>
              <a:rPr lang="en-CA" sz="1700" dirty="0" err="1"/>
              <a:t>hackseq</a:t>
            </a:r>
            <a:r>
              <a:rPr lang="en-CA" sz="1700" dirty="0"/>
              <a:t>, your company/organization will initiate relationships with untapped talent from </a:t>
            </a:r>
            <a:r>
              <a:rPr lang="en-CA" sz="1700" dirty="0" smtClean="0"/>
              <a:t>Vancouver </a:t>
            </a:r>
            <a:r>
              <a:rPr lang="en-CA" sz="1700" dirty="0"/>
              <a:t>and </a:t>
            </a:r>
            <a:r>
              <a:rPr lang="en-CA" sz="1700" dirty="0" smtClean="0"/>
              <a:t>beyond. </a:t>
            </a:r>
            <a:r>
              <a:rPr lang="en-CA" sz="1700" dirty="0" err="1" smtClean="0"/>
              <a:t>hackseq</a:t>
            </a:r>
            <a:r>
              <a:rPr lang="en-CA" sz="1700" dirty="0" smtClean="0"/>
              <a:t> </a:t>
            </a:r>
            <a:r>
              <a:rPr lang="en-CA" sz="1700"/>
              <a:t>also </a:t>
            </a:r>
            <a:r>
              <a:rPr lang="en-CA" sz="1700" smtClean="0"/>
              <a:t>provides </a:t>
            </a:r>
            <a:r>
              <a:rPr lang="en-CA" sz="1700" dirty="0"/>
              <a:t>sponsors the opportunity to obtain brand exposure, generating publicity and increasing product popularity</a:t>
            </a:r>
            <a:r>
              <a:rPr lang="en-CA" sz="1700" dirty="0" smtClean="0"/>
              <a:t>.</a:t>
            </a:r>
            <a:endParaRPr lang="en-CA" sz="1700" dirty="0">
              <a:latin typeface="+mj-lt"/>
            </a:endParaRPr>
          </a:p>
          <a:p>
            <a:pPr marL="0" indent="0" algn="r">
              <a:lnSpc>
                <a:spcPct val="100000"/>
              </a:lnSpc>
              <a:spcBef>
                <a:spcPts val="0"/>
              </a:spcBef>
              <a:buNone/>
            </a:pPr>
            <a:r>
              <a:rPr lang="en-CA" sz="1800" i="1" dirty="0">
                <a:latin typeface="+mj-lt"/>
              </a:rPr>
              <a:t>Interested in sponsoring </a:t>
            </a:r>
            <a:r>
              <a:rPr lang="en-CA" sz="1800" i="1" dirty="0" err="1">
                <a:latin typeface="+mj-lt"/>
              </a:rPr>
              <a:t>hackseq</a:t>
            </a:r>
            <a:r>
              <a:rPr lang="en-CA" sz="1800" i="1" dirty="0">
                <a:latin typeface="+mj-lt"/>
              </a:rPr>
              <a:t>? </a:t>
            </a:r>
            <a:endParaRPr lang="en-CA" sz="1800" dirty="0">
              <a:latin typeface="+mj-lt"/>
            </a:endParaRPr>
          </a:p>
          <a:p>
            <a:pPr marL="0" indent="0" algn="r">
              <a:lnSpc>
                <a:spcPct val="100000"/>
              </a:lnSpc>
              <a:spcBef>
                <a:spcPts val="0"/>
              </a:spcBef>
              <a:buNone/>
            </a:pPr>
            <a:r>
              <a:rPr lang="en-CA" sz="1800" i="1" dirty="0">
                <a:latin typeface="+mj-lt"/>
              </a:rPr>
              <a:t>E-mail us: director-events@scwist.ca </a:t>
            </a:r>
            <a:endParaRPr lang="en-CA" sz="1800" dirty="0">
              <a:latin typeface="+mj-lt"/>
            </a:endParaRPr>
          </a:p>
        </p:txBody>
      </p:sp>
    </p:spTree>
    <p:extLst>
      <p:ext uri="{BB962C8B-B14F-4D97-AF65-F5344CB8AC3E}">
        <p14:creationId xmlns:p14="http://schemas.microsoft.com/office/powerpoint/2010/main" val="339736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6858000" cy="2254254"/>
          </a:xfrm>
        </p:spPr>
      </p:pic>
      <p:graphicFrame>
        <p:nvGraphicFramePr>
          <p:cNvPr id="5" name="Table 4"/>
          <p:cNvGraphicFramePr>
            <a:graphicFrameLocks noGrp="1"/>
          </p:cNvGraphicFramePr>
          <p:nvPr>
            <p:extLst>
              <p:ext uri="{D42A27DB-BD31-4B8C-83A1-F6EECF244321}">
                <p14:modId xmlns:p14="http://schemas.microsoft.com/office/powerpoint/2010/main" val="1347082227"/>
              </p:ext>
            </p:extLst>
          </p:nvPr>
        </p:nvGraphicFramePr>
        <p:xfrm>
          <a:off x="285474" y="2741089"/>
          <a:ext cx="6287050" cy="5785222"/>
        </p:xfrm>
        <a:graphic>
          <a:graphicData uri="http://schemas.openxmlformats.org/drawingml/2006/table">
            <a:tbl>
              <a:tblPr>
                <a:tableStyleId>{5C22544A-7EE6-4342-B048-85BDC9FD1C3A}</a:tableStyleId>
              </a:tblPr>
              <a:tblGrid>
                <a:gridCol w="1584959"/>
                <a:gridCol w="1234440"/>
                <a:gridCol w="1234440"/>
                <a:gridCol w="1021080"/>
                <a:gridCol w="1212131"/>
              </a:tblGrid>
              <a:tr h="520271">
                <a:tc>
                  <a:txBody>
                    <a:bodyPr/>
                    <a:lstStyle/>
                    <a:p>
                      <a:pPr algn="ctr" fontAlgn="b"/>
                      <a:endParaRPr lang="en-CA" sz="20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2000" b="1" u="none" strike="noStrike" dirty="0" err="1" smtClean="0">
                          <a:effectLst/>
                          <a:latin typeface="+mn-lt"/>
                        </a:rPr>
                        <a:t>GigaBase</a:t>
                      </a:r>
                      <a:endParaRPr lang="en-CA" sz="20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2000" b="1" u="none" strike="noStrike" dirty="0" err="1" smtClean="0">
                          <a:effectLst/>
                          <a:latin typeface="+mn-lt"/>
                        </a:rPr>
                        <a:t>MegaBase</a:t>
                      </a:r>
                      <a:endParaRPr lang="en-CA" sz="2000" b="1"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2000" b="1" u="none" strike="noStrike" dirty="0" err="1" smtClean="0">
                          <a:effectLst/>
                          <a:latin typeface="+mn-lt"/>
                        </a:rPr>
                        <a:t>KiloBase</a:t>
                      </a:r>
                      <a:endParaRPr lang="en-CA" sz="2000" b="1"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2000" b="1" u="none" strike="noStrike" dirty="0" err="1" smtClean="0">
                          <a:effectLst/>
                          <a:latin typeface="+mn-lt"/>
                        </a:rPr>
                        <a:t>BasePair</a:t>
                      </a:r>
                      <a:endParaRPr lang="en-CA" sz="2000" b="1" i="0" u="none" strike="noStrike" dirty="0">
                        <a:solidFill>
                          <a:srgbClr val="000000"/>
                        </a:solidFill>
                        <a:effectLst/>
                        <a:latin typeface="+mn-lt"/>
                      </a:endParaRPr>
                    </a:p>
                  </a:txBody>
                  <a:tcPr marL="7620" marR="7620" marT="762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3151">
                <a:tc>
                  <a:txBody>
                    <a:bodyPr/>
                    <a:lstStyle/>
                    <a:p>
                      <a:pPr algn="ctr" fontAlgn="b"/>
                      <a:r>
                        <a:rPr lang="en-CA" sz="1800" b="1" u="none" strike="noStrike" dirty="0">
                          <a:effectLst/>
                          <a:latin typeface="+mn-lt"/>
                        </a:rPr>
                        <a:t>Sponsorship Amount (CAN)</a:t>
                      </a:r>
                      <a:endParaRPr lang="en-CA" sz="18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rPr>
                        <a:t>$6000</a:t>
                      </a:r>
                      <a:endParaRPr lang="en-CA" sz="18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rPr>
                        <a:t>$4000</a:t>
                      </a:r>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rPr>
                        <a:t>$2000</a:t>
                      </a:r>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a:effectLst/>
                          <a:latin typeface="+mn-lt"/>
                        </a:rPr>
                        <a:t>Please </a:t>
                      </a:r>
                      <a:r>
                        <a:rPr lang="en-CA" sz="1800" u="none" strike="noStrike" dirty="0" smtClean="0">
                          <a:effectLst/>
                          <a:latin typeface="+mn-lt"/>
                        </a:rPr>
                        <a:t>Contact </a:t>
                      </a:r>
                      <a:r>
                        <a:rPr lang="en-CA" sz="1800" u="none" strike="noStrike" dirty="0">
                          <a:effectLst/>
                          <a:latin typeface="+mn-lt"/>
                        </a:rPr>
                        <a:t>U</a:t>
                      </a:r>
                      <a:r>
                        <a:rPr lang="en-CA" sz="1800" u="none" strike="noStrike" dirty="0" smtClean="0">
                          <a:effectLst/>
                          <a:latin typeface="+mn-lt"/>
                        </a:rPr>
                        <a:t>s</a:t>
                      </a:r>
                      <a:endParaRPr lang="en-CA" sz="1800" b="0" i="0" u="none" strike="noStrike" dirty="0">
                        <a:solidFill>
                          <a:srgbClr val="000000"/>
                        </a:solidFill>
                        <a:effectLst/>
                        <a:latin typeface="+mn-lt"/>
                      </a:endParaRPr>
                    </a:p>
                  </a:txBody>
                  <a:tcPr marL="7620" marR="7620" marT="762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3519">
                <a:tc>
                  <a:txBody>
                    <a:bodyPr/>
                    <a:lstStyle/>
                    <a:p>
                      <a:pPr algn="ctr" fontAlgn="b"/>
                      <a:r>
                        <a:rPr lang="en-CA" sz="1800" b="1" u="none" strike="noStrike">
                          <a:effectLst/>
                          <a:latin typeface="+mn-lt"/>
                        </a:rPr>
                        <a:t>Prizes</a:t>
                      </a:r>
                      <a:endParaRPr lang="en-CA" sz="1800" b="1" i="0" u="none" strike="noStrike">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A" sz="1800" b="0" i="0" u="none" strike="noStrike" dirty="0">
                        <a:solidFill>
                          <a:srgbClr val="000000"/>
                        </a:solidFill>
                        <a:effectLst/>
                        <a:latin typeface="+mn-lt"/>
                      </a:endParaRPr>
                    </a:p>
                  </a:txBody>
                  <a:tcPr marL="7620" marR="7620" marT="762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3519">
                <a:tc>
                  <a:txBody>
                    <a:bodyPr/>
                    <a:lstStyle/>
                    <a:p>
                      <a:pPr algn="ctr" fontAlgn="b"/>
                      <a:r>
                        <a:rPr lang="en-CA" sz="1800" b="1" u="none" strike="noStrike" dirty="0">
                          <a:effectLst/>
                          <a:latin typeface="+mn-lt"/>
                        </a:rPr>
                        <a:t>Host a Workshop</a:t>
                      </a:r>
                      <a:endParaRPr lang="en-CA" sz="18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A" sz="1800" b="0" i="0" u="none" strike="noStrike" dirty="0">
                        <a:solidFill>
                          <a:srgbClr val="000000"/>
                        </a:solidFill>
                        <a:effectLst/>
                        <a:latin typeface="+mn-lt"/>
                      </a:endParaRPr>
                    </a:p>
                  </a:txBody>
                  <a:tcPr marL="7620" marR="7620" marT="762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3151">
                <a:tc>
                  <a:txBody>
                    <a:bodyPr/>
                    <a:lstStyle/>
                    <a:p>
                      <a:pPr algn="ctr" fontAlgn="b"/>
                      <a:r>
                        <a:rPr lang="en-CA" sz="1800" b="1" u="none" strike="noStrike" dirty="0">
                          <a:effectLst/>
                          <a:latin typeface="+mn-lt"/>
                        </a:rPr>
                        <a:t>Mentors at the Event</a:t>
                      </a:r>
                      <a:endParaRPr lang="en-CA" sz="18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3151">
                <a:tc>
                  <a:txBody>
                    <a:bodyPr/>
                    <a:lstStyle/>
                    <a:p>
                      <a:pPr algn="ctr" fontAlgn="b"/>
                      <a:r>
                        <a:rPr lang="en-CA" sz="1800" b="1" u="none" strike="noStrike" dirty="0">
                          <a:effectLst/>
                          <a:latin typeface="+mn-lt"/>
                        </a:rPr>
                        <a:t>Speak at </a:t>
                      </a:r>
                      <a:r>
                        <a:rPr lang="en-CA" sz="1800" b="1" u="none" strike="noStrike" dirty="0" smtClean="0">
                          <a:effectLst/>
                          <a:latin typeface="+mn-lt"/>
                        </a:rPr>
                        <a:t>Closing Ceremony</a:t>
                      </a:r>
                      <a:endParaRPr lang="en-CA" sz="18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a:effectLst/>
                          <a:latin typeface="+mn-lt"/>
                        </a:rPr>
                        <a:t>4 min</a:t>
                      </a:r>
                      <a:endParaRPr lang="en-CA" sz="18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a:effectLst/>
                          <a:latin typeface="+mn-lt"/>
                        </a:rPr>
                        <a:t>2 min</a:t>
                      </a:r>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A" sz="1800" b="0" i="0" u="none" strike="noStrike">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A" sz="1800" b="0" i="0" u="none" strike="noStrike" dirty="0">
                        <a:solidFill>
                          <a:srgbClr val="000000"/>
                        </a:solidFill>
                        <a:effectLst/>
                        <a:latin typeface="+mn-lt"/>
                      </a:endParaRPr>
                    </a:p>
                  </a:txBody>
                  <a:tcPr marL="7620" marR="7620" marT="762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3151">
                <a:tc>
                  <a:txBody>
                    <a:bodyPr/>
                    <a:lstStyle/>
                    <a:p>
                      <a:pPr algn="ctr" fontAlgn="b"/>
                      <a:r>
                        <a:rPr lang="en-CA" sz="1800" b="1" u="none" strike="noStrike" dirty="0" smtClean="0">
                          <a:effectLst/>
                          <a:latin typeface="+mn-lt"/>
                        </a:rPr>
                        <a:t>Banners</a:t>
                      </a:r>
                      <a:endParaRPr lang="en-CA" sz="18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A" sz="1800" b="0" i="0" u="none" strike="noStrike" dirty="0">
                        <a:solidFill>
                          <a:srgbClr val="000000"/>
                        </a:solidFill>
                        <a:effectLst/>
                        <a:latin typeface="+mn-lt"/>
                      </a:endParaRPr>
                    </a:p>
                  </a:txBody>
                  <a:tcPr marL="7620" marR="7620" marT="762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3519">
                <a:tc>
                  <a:txBody>
                    <a:bodyPr/>
                    <a:lstStyle/>
                    <a:p>
                      <a:pPr algn="ctr" fontAlgn="b"/>
                      <a:r>
                        <a:rPr lang="en-CA" sz="1800" b="1" u="none" strike="noStrike" dirty="0">
                          <a:effectLst/>
                          <a:latin typeface="+mn-lt"/>
                        </a:rPr>
                        <a:t>Allowed to </a:t>
                      </a:r>
                      <a:r>
                        <a:rPr lang="en-CA" sz="1800" b="1" u="none" strike="noStrike" dirty="0" smtClean="0">
                          <a:effectLst/>
                          <a:latin typeface="+mn-lt"/>
                        </a:rPr>
                        <a:t>Recruit</a:t>
                      </a:r>
                      <a:endParaRPr lang="en-CA" sz="18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A" sz="1800" b="0" i="0" u="none" strike="noStrike" dirty="0">
                        <a:solidFill>
                          <a:srgbClr val="000000"/>
                        </a:solidFill>
                        <a:effectLst/>
                        <a:latin typeface="+mn-lt"/>
                      </a:endParaRPr>
                    </a:p>
                  </a:txBody>
                  <a:tcPr marL="7620" marR="7620" marT="762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3151">
                <a:tc>
                  <a:txBody>
                    <a:bodyPr/>
                    <a:lstStyle/>
                    <a:p>
                      <a:pPr algn="ctr" fontAlgn="b"/>
                      <a:r>
                        <a:rPr lang="en-CA" sz="1800" b="1" u="none" strike="noStrike" dirty="0">
                          <a:effectLst/>
                          <a:latin typeface="+mn-lt"/>
                        </a:rPr>
                        <a:t>Free </a:t>
                      </a:r>
                      <a:r>
                        <a:rPr lang="en-CA" sz="1800" b="1" u="none" strike="noStrike" dirty="0" smtClean="0">
                          <a:effectLst/>
                          <a:latin typeface="+mn-lt"/>
                        </a:rPr>
                        <a:t>Giveaways</a:t>
                      </a:r>
                      <a:endParaRPr lang="en-CA" sz="18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3519">
                <a:tc>
                  <a:txBody>
                    <a:bodyPr/>
                    <a:lstStyle/>
                    <a:p>
                      <a:pPr algn="ctr" fontAlgn="b"/>
                      <a:r>
                        <a:rPr lang="en-CA" sz="1800" b="1" u="none" strike="noStrike" dirty="0" smtClean="0">
                          <a:effectLst/>
                          <a:latin typeface="+mn-lt"/>
                        </a:rPr>
                        <a:t>Booth</a:t>
                      </a:r>
                      <a:endParaRPr lang="en-CA" sz="18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A" sz="1800" b="0" i="0" u="none" strike="noStrike">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A" sz="1800" b="0" i="0" u="none" strike="noStrike">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A" sz="1800" b="0" i="0" u="none" strike="noStrike" dirty="0">
                        <a:solidFill>
                          <a:srgbClr val="000000"/>
                        </a:solidFill>
                        <a:effectLst/>
                        <a:latin typeface="+mn-lt"/>
                      </a:endParaRPr>
                    </a:p>
                  </a:txBody>
                  <a:tcPr marL="7620" marR="7620" marT="762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0311">
                <a:tc>
                  <a:txBody>
                    <a:bodyPr/>
                    <a:lstStyle/>
                    <a:p>
                      <a:pPr algn="ctr" fontAlgn="b"/>
                      <a:r>
                        <a:rPr lang="en-CA" sz="1800" b="1" u="none" strike="noStrike" dirty="0">
                          <a:effectLst/>
                          <a:latin typeface="+mn-lt"/>
                        </a:rPr>
                        <a:t>Logo on </a:t>
                      </a:r>
                      <a:r>
                        <a:rPr lang="en-CA" sz="1800" b="1" u="none" strike="noStrike" dirty="0" smtClean="0">
                          <a:effectLst/>
                          <a:latin typeface="+mn-lt"/>
                        </a:rPr>
                        <a:t>Website</a:t>
                      </a:r>
                      <a:endParaRPr lang="en-CA" sz="18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A" sz="1800" u="none" strike="noStrike" dirty="0" smtClean="0">
                          <a:effectLst/>
                          <a:latin typeface="+mn-lt"/>
                          <a:sym typeface="Wingdings" panose="05000000000000000000" pitchFamily="2" charset="2"/>
                        </a:rPr>
                        <a:t></a:t>
                      </a:r>
                      <a:endParaRPr lang="en-CA" sz="1800" b="0" i="0" u="none" strike="noStrike" dirty="0">
                        <a:solidFill>
                          <a:srgbClr val="000000"/>
                        </a:solidFill>
                        <a:effectLst/>
                        <a:latin typeface="+mn-lt"/>
                      </a:endParaRPr>
                    </a:p>
                  </a:txBody>
                  <a:tcPr marL="7620" marR="7620" marT="762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Rectangle 5"/>
          <p:cNvSpPr/>
          <p:nvPr/>
        </p:nvSpPr>
        <p:spPr>
          <a:xfrm>
            <a:off x="220429" y="713127"/>
            <a:ext cx="6417141" cy="828000"/>
          </a:xfrm>
          <a:prstGeom prst="rect">
            <a:avLst/>
          </a:prstGeom>
          <a:solidFill>
            <a:srgbClr val="7A0000">
              <a:alpha val="67843"/>
            </a:srgbClr>
          </a:solidFill>
        </p:spPr>
        <p:txBody>
          <a:bodyPr wrap="none">
            <a:spAutoFit/>
          </a:bodyPr>
          <a:lstStyle/>
          <a:p>
            <a:pPr fontAlgn="b"/>
            <a:r>
              <a:rPr lang="en-CA" sz="3600" b="1" dirty="0" smtClean="0">
                <a:solidFill>
                  <a:schemeClr val="bg1"/>
                </a:solidFill>
                <a:latin typeface="JosefinSans"/>
              </a:rPr>
              <a:t>S p o n s o r s h </a:t>
            </a:r>
            <a:r>
              <a:rPr lang="en-CA" sz="3600" b="1" dirty="0" err="1" smtClean="0">
                <a:solidFill>
                  <a:schemeClr val="bg1"/>
                </a:solidFill>
                <a:latin typeface="JosefinSans"/>
              </a:rPr>
              <a:t>i</a:t>
            </a:r>
            <a:r>
              <a:rPr lang="en-CA" sz="3600" b="1" dirty="0" smtClean="0">
                <a:solidFill>
                  <a:schemeClr val="bg1"/>
                </a:solidFill>
                <a:latin typeface="JosefinSans"/>
              </a:rPr>
              <a:t> p   T </a:t>
            </a:r>
            <a:r>
              <a:rPr lang="en-CA" sz="3600" b="1" dirty="0" err="1" smtClean="0">
                <a:solidFill>
                  <a:schemeClr val="bg1"/>
                </a:solidFill>
                <a:latin typeface="JosefinSans"/>
              </a:rPr>
              <a:t>i</a:t>
            </a:r>
            <a:r>
              <a:rPr lang="en-CA" sz="3600" b="1" dirty="0" smtClean="0">
                <a:solidFill>
                  <a:schemeClr val="bg1"/>
                </a:solidFill>
                <a:latin typeface="JosefinSans"/>
              </a:rPr>
              <a:t> e r s </a:t>
            </a:r>
            <a:endParaRPr lang="en-CA" sz="3600" b="1" dirty="0">
              <a:solidFill>
                <a:schemeClr val="bg1"/>
              </a:solidFill>
              <a:latin typeface="JosefinSans"/>
            </a:endParaRPr>
          </a:p>
        </p:txBody>
      </p:sp>
    </p:spTree>
    <p:extLst>
      <p:ext uri="{BB962C8B-B14F-4D97-AF65-F5344CB8AC3E}">
        <p14:creationId xmlns:p14="http://schemas.microsoft.com/office/powerpoint/2010/main" val="95626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beedie.sfu.ca/newsroom/wp-content/uploads/sites/17/2015/03/Vancouver_Aerial_2009_0903048.jpg"/>
          <p:cNvPicPr>
            <a:picLocks noChangeAspect="1" noChangeArrowheads="1"/>
          </p:cNvPicPr>
          <p:nvPr/>
        </p:nvPicPr>
        <p:blipFill rotWithShape="1">
          <a:blip r:embed="rId2">
            <a:extLst>
              <a:ext uri="{28A0092B-C50C-407E-A947-70E740481C1C}">
                <a14:useLocalDpi xmlns:a14="http://schemas.microsoft.com/office/drawing/2010/main" val="0"/>
              </a:ext>
            </a:extLst>
          </a:blip>
          <a:srcRect l="42381" r="30811" b="14080"/>
          <a:stretch/>
        </p:blipFill>
        <p:spPr bwMode="auto">
          <a:xfrm>
            <a:off x="1" y="0"/>
            <a:ext cx="6888480" cy="91135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71379" y="3141785"/>
            <a:ext cx="5345723" cy="5287941"/>
          </a:xfrm>
          <a:prstGeom prst="rect">
            <a:avLst/>
          </a:prstGeom>
          <a:solidFill>
            <a:schemeClr val="bg1">
              <a:alpha val="80000"/>
            </a:schemeClr>
          </a:solidFill>
        </p:spPr>
        <p:txBody>
          <a:bodyPr wrap="square" lIns="324000" tIns="144000" rIns="324000" bIns="216000" rtlCol="0">
            <a:spAutoFit/>
          </a:bodyPr>
          <a:lstStyle/>
          <a:p>
            <a:pPr algn="ctr"/>
            <a:r>
              <a:rPr lang="en-CA" sz="2400" b="1" dirty="0">
                <a:latin typeface="Calibri "/>
              </a:rPr>
              <a:t>Interested?</a:t>
            </a:r>
          </a:p>
          <a:p>
            <a:pPr algn="ctr"/>
            <a:endParaRPr lang="en-CA" sz="2400" b="1" dirty="0">
              <a:latin typeface="Calibri "/>
            </a:endParaRPr>
          </a:p>
          <a:p>
            <a:pPr algn="ctr"/>
            <a:r>
              <a:rPr lang="en-CA" sz="2400" dirty="0">
                <a:latin typeface="Calibri "/>
              </a:rPr>
              <a:t>Please contact us at </a:t>
            </a:r>
          </a:p>
          <a:p>
            <a:pPr algn="ctr"/>
            <a:endParaRPr lang="en-CA" sz="2400" dirty="0">
              <a:latin typeface="Calibri "/>
            </a:endParaRPr>
          </a:p>
          <a:p>
            <a:pPr algn="ctr"/>
            <a:r>
              <a:rPr lang="en-CA" sz="2400" dirty="0"/>
              <a:t>director-events@scwist.ca</a:t>
            </a:r>
            <a:r>
              <a:rPr lang="en-CA" sz="2400" dirty="0" smtClean="0"/>
              <a:t> </a:t>
            </a:r>
            <a:endParaRPr lang="en-CA" sz="2400" dirty="0"/>
          </a:p>
          <a:p>
            <a:pPr algn="ctr"/>
            <a:endParaRPr lang="en-CA" sz="2400" dirty="0">
              <a:latin typeface="Calibri "/>
            </a:endParaRPr>
          </a:p>
          <a:p>
            <a:pPr algn="just"/>
            <a:r>
              <a:rPr lang="en-CA" sz="2400" dirty="0">
                <a:latin typeface="Calibri "/>
              </a:rPr>
              <a:t>If these sponsorship levels are not suitable, please </a:t>
            </a:r>
            <a:r>
              <a:rPr lang="en-CA" sz="2400" dirty="0" smtClean="0">
                <a:latin typeface="Calibri "/>
              </a:rPr>
              <a:t>let </a:t>
            </a:r>
            <a:r>
              <a:rPr lang="en-CA" sz="2400" dirty="0">
                <a:latin typeface="Calibri "/>
              </a:rPr>
              <a:t>us know what we can do for you! </a:t>
            </a:r>
          </a:p>
          <a:p>
            <a:pPr algn="just"/>
            <a:endParaRPr lang="en-CA" sz="2400" dirty="0">
              <a:latin typeface="Calibri "/>
            </a:endParaRPr>
          </a:p>
          <a:p>
            <a:pPr algn="just"/>
            <a:r>
              <a:rPr lang="en-CA" sz="2400" dirty="0" smtClean="0">
                <a:latin typeface="Calibri "/>
              </a:rPr>
              <a:t>All </a:t>
            </a:r>
            <a:r>
              <a:rPr lang="en-CA" sz="2400" dirty="0">
                <a:latin typeface="Calibri "/>
              </a:rPr>
              <a:t>sponsorship contributions will be used to cover the costs of running </a:t>
            </a:r>
            <a:r>
              <a:rPr lang="en-CA" sz="2400" dirty="0" err="1" smtClean="0">
                <a:latin typeface="Calibri "/>
              </a:rPr>
              <a:t>hackseq</a:t>
            </a:r>
            <a:r>
              <a:rPr lang="en-CA" sz="2400" dirty="0" smtClean="0">
                <a:latin typeface="Calibri "/>
              </a:rPr>
              <a:t>.</a:t>
            </a:r>
            <a:endParaRPr lang="en-CA" sz="2400" dirty="0">
              <a:latin typeface="Calibri "/>
            </a:endParaRPr>
          </a:p>
        </p:txBody>
      </p:sp>
    </p:spTree>
    <p:extLst>
      <p:ext uri="{BB962C8B-B14F-4D97-AF65-F5344CB8AC3E}">
        <p14:creationId xmlns:p14="http://schemas.microsoft.com/office/powerpoint/2010/main" val="3975281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1969</TotalTime>
  <Words>368</Words>
  <Application>Microsoft Office PowerPoint</Application>
  <PresentationFormat>Letter Paper (8.5x11 in)</PresentationFormat>
  <Paragraphs>72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vt:lpstr>
      <vt:lpstr>Calibri Light</vt:lpstr>
      <vt:lpstr>JosefinSans</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Adriana Suarez</dc:creator>
  <cp:lastModifiedBy>Adriana Suarez</cp:lastModifiedBy>
  <cp:revision>40</cp:revision>
  <dcterms:created xsi:type="dcterms:W3CDTF">2016-03-11T06:38:39Z</dcterms:created>
  <dcterms:modified xsi:type="dcterms:W3CDTF">2016-03-30T17:30:14Z</dcterms:modified>
</cp:coreProperties>
</file>