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152400"/>
            <a:ext cx="6324600" cy="6858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10600" cy="5029200"/>
          </a:xfrm>
        </p:spPr>
        <p:txBody>
          <a:bodyPr/>
          <a:lstStyle>
            <a:lvl1pPr marL="0" indent="0" algn="l">
              <a:buNone/>
              <a:defRPr>
                <a:solidFill>
                  <a:srgbClr val="005398"/>
                </a:solidFill>
              </a:defRPr>
            </a:lvl1pPr>
            <a:lvl2pPr marL="509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4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00FB5-2C57-4467-AA05-2224F6FDAB9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748" y="6356050"/>
            <a:ext cx="1447569" cy="365881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731FAA23-C361-49EA-9C38-0A2DE8E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2400"/>
            <a:ext cx="5263783" cy="53340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00FB5-2C57-4467-AA05-2224F6FDAB9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FAA23-C361-49EA-9C38-0A2DE8E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00FB5-2C57-4467-AA05-2224F6FDAB9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FAA23-C361-49EA-9C38-0A2DE8E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6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FB5-2C57-4467-AA05-2224F6FDAB9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AA23-C361-49EA-9C38-0A2DE8E52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327" y="152703"/>
            <a:ext cx="3449473" cy="533702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 website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0476" y="1143001"/>
            <a:ext cx="8383050" cy="48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8" y="6356050"/>
            <a:ext cx="2132928" cy="365881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9500FB5-2C57-4467-AA05-2224F6FDAB9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431" y="6356050"/>
            <a:ext cx="2895138" cy="365881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747" y="6356050"/>
            <a:ext cx="2132928" cy="365881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31FAA23-C361-49EA-9C38-0A2DE8E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17780" cmpd="sng">
            <a:solidFill>
              <a:srgbClr val="FFFFFF"/>
            </a:solidFill>
            <a:prstDash val="solid"/>
            <a:miter lim="800000"/>
          </a:ln>
          <a:solidFill>
            <a:srgbClr val="558ED5"/>
          </a:solidFill>
          <a:effectLst>
            <a:outerShdw blurRad="50800" algn="tl" rotWithShape="0">
              <a:srgbClr val="000000"/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5pPr>
      <a:lvl6pPr marL="50935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558ED5"/>
          </a:solidFill>
          <a:latin typeface="Arial" charset="0"/>
          <a:cs typeface="Arial" charset="0"/>
        </a:defRPr>
      </a:lvl6pPr>
      <a:lvl7pPr marL="101870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558ED5"/>
          </a:solidFill>
          <a:latin typeface="Arial" charset="0"/>
          <a:cs typeface="Arial" charset="0"/>
        </a:defRPr>
      </a:lvl7pPr>
      <a:lvl8pPr marL="1528056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558ED5"/>
          </a:solidFill>
          <a:latin typeface="Arial" charset="0"/>
          <a:cs typeface="Arial" charset="0"/>
        </a:defRPr>
      </a:lvl8pPr>
      <a:lvl9pPr marL="203740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558ED5"/>
          </a:solidFill>
          <a:latin typeface="Arial" charset="0"/>
          <a:cs typeface="Arial" charset="0"/>
        </a:defRPr>
      </a:lvl9pPr>
    </p:titleStyle>
    <p:bodyStyle>
      <a:lvl1pPr marL="380926" indent="-38092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rgbClr val="005398"/>
          </a:solidFill>
          <a:latin typeface="Arial" pitchFamily="34" charset="0"/>
          <a:ea typeface="+mn-ea"/>
          <a:cs typeface="Arial" pitchFamily="34" charset="0"/>
        </a:defRPr>
      </a:lvl1pPr>
      <a:lvl2pPr marL="826851" indent="-3174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rgbClr val="005398"/>
          </a:solidFill>
          <a:latin typeface="Arial" pitchFamily="34" charset="0"/>
          <a:ea typeface="+mn-ea"/>
          <a:cs typeface="Arial" pitchFamily="34" charset="0"/>
        </a:defRPr>
      </a:lvl2pPr>
      <a:lvl3pPr marL="1272775" indent="-25395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rgbClr val="005398"/>
          </a:solidFill>
          <a:latin typeface="+mn-lt"/>
          <a:ea typeface="+mn-ea"/>
          <a:cs typeface="Arial" charset="0"/>
        </a:defRPr>
      </a:lvl3pPr>
      <a:lvl4pPr marL="1782189" indent="-25395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005398"/>
          </a:solidFill>
          <a:latin typeface="Arial" pitchFamily="34" charset="0"/>
          <a:ea typeface="+mn-ea"/>
          <a:cs typeface="Arial" pitchFamily="34" charset="0"/>
        </a:defRPr>
      </a:lvl4pPr>
      <a:lvl5pPr marL="2291601" indent="-25395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rgbClr val="005398"/>
          </a:solidFill>
          <a:latin typeface="Arial" pitchFamily="34" charset="0"/>
          <a:ea typeface="+mn-ea"/>
          <a:cs typeface="Arial" pitchFamily="34" charset="0"/>
        </a:defRPr>
      </a:lvl5pPr>
      <a:lvl6pPr marL="2801436" indent="-254676" algn="l" defTabSz="101870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88" indent="-254676" algn="l" defTabSz="101870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1" indent="-254676" algn="l" defTabSz="101870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3" indent="-254676" algn="l" defTabSz="101870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4" algn="l" defTabSz="1018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6" algn="l" defTabSz="1018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08" algn="l" defTabSz="1018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0" algn="l" defTabSz="1018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2" algn="l" defTabSz="1018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5" algn="l" defTabSz="1018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17" algn="l" defTabSz="1018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rfc/rfc2616.tx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-vn.magestore.com/simicart/1800/index.php/connector/catalog/get_all_products/data/%7b%22limit%22:%225%22,%22sort_option%22:%22None%22,%22category_id%22:%22-1%22,%22height%22:%22600%22,%22offset%22:%220%22,%22width%22:%22600%22%7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smtClean="0"/>
              <a:t>Process</a:t>
            </a:r>
            <a:endParaRPr lang="en-US" dirty="0" smtClean="0"/>
          </a:p>
          <a:p>
            <a:r>
              <a:rPr lang="en-US" dirty="0" err="1" smtClean="0"/>
              <a:t>AsyncTask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smtClean="0"/>
              <a:t>HTTP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Internet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HttpClient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Internet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HttpUrlConnection</a:t>
            </a:r>
            <a:endParaRPr lang="en-US" dirty="0" smtClean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XML, JSON.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Volley.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: </a:t>
            </a:r>
            <a:r>
              <a:rPr lang="en-US" dirty="0" err="1" smtClean="0"/>
              <a:t>HyperText</a:t>
            </a:r>
            <a:r>
              <a:rPr lang="en-US" dirty="0" smtClean="0"/>
              <a:t> Transfer Protocol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hypertext (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) </a:t>
            </a:r>
            <a:r>
              <a:rPr lang="en-US" dirty="0" err="1" smtClean="0"/>
              <a:t>giữa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server.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server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request-response message.</a:t>
            </a:r>
          </a:p>
          <a:p>
            <a:r>
              <a:rPr lang="en-US" dirty="0" smtClean="0"/>
              <a:t>Client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reqeust</a:t>
            </a:r>
            <a:r>
              <a:rPr lang="en-US" dirty="0" smtClean="0"/>
              <a:t> message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response message </a:t>
            </a:r>
            <a:r>
              <a:rPr lang="en-US" dirty="0" err="1" smtClean="0"/>
              <a:t>từ</a:t>
            </a:r>
            <a:r>
              <a:rPr lang="en-US" dirty="0" smtClean="0"/>
              <a:t> server.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message </a:t>
            </a:r>
            <a:r>
              <a:rPr lang="en-US" dirty="0" err="1" smtClean="0"/>
              <a:t>chứa</a:t>
            </a:r>
            <a:r>
              <a:rPr lang="en-US" dirty="0" smtClean="0"/>
              <a:t> URL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(Verb).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Response message </a:t>
            </a:r>
            <a:r>
              <a:rPr lang="en-US" dirty="0" err="1" smtClean="0"/>
              <a:t>chứa</a:t>
            </a:r>
            <a:r>
              <a:rPr lang="en-US" dirty="0" smtClean="0"/>
              <a:t> status code </a:t>
            </a:r>
            <a:r>
              <a:rPr lang="en-US" dirty="0" err="1" smtClean="0"/>
              <a:t>và</a:t>
            </a:r>
            <a:r>
              <a:rPr lang="en-US" dirty="0" smtClean="0"/>
              <a:t> message body.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request response </a:t>
            </a:r>
            <a:r>
              <a:rPr lang="en-US" dirty="0" smtClean="0"/>
              <a:t>message :</a:t>
            </a:r>
          </a:p>
          <a:p>
            <a:r>
              <a:rPr lang="en-US" dirty="0" smtClean="0"/>
              <a:t>&lt;start-line&gt; *(&lt;message-header&gt;) CRLF [&lt;message-body&gt;]</a:t>
            </a:r>
          </a:p>
          <a:p>
            <a:r>
              <a:rPr lang="en-US" dirty="0" smtClean="0"/>
              <a:t>&lt;start-line&gt; :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smtClean="0"/>
              <a:t> </a:t>
            </a:r>
            <a:r>
              <a:rPr lang="en-US" smtClean="0"/>
              <a:t>request </a:t>
            </a:r>
            <a:r>
              <a:rPr lang="en-US" dirty="0" err="1" smtClean="0"/>
              <a:t>là</a:t>
            </a:r>
            <a:r>
              <a:rPr lang="en-US" dirty="0" smtClean="0"/>
              <a:t> Request-line : Verb URL HTTP-Version</a:t>
            </a:r>
          </a:p>
          <a:p>
            <a:r>
              <a:rPr lang="en-US" dirty="0" smtClean="0"/>
              <a:t>&lt;start-line&gt; :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response server </a:t>
            </a:r>
            <a:r>
              <a:rPr lang="en-US" dirty="0" err="1" smtClean="0"/>
              <a:t>là</a:t>
            </a:r>
            <a:r>
              <a:rPr lang="en-US" dirty="0" smtClean="0"/>
              <a:t> Status-line : HTTP-Version Status-Code Reason-</a:t>
            </a:r>
            <a:r>
              <a:rPr lang="en-US" dirty="0" err="1" smtClean="0"/>
              <a:t>Pharse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URL.</a:t>
            </a:r>
          </a:p>
          <a:p>
            <a:r>
              <a:rPr lang="en-US" dirty="0" smtClean="0"/>
              <a:t>POST 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 </a:t>
            </a:r>
            <a:r>
              <a:rPr lang="en-US" dirty="0" err="1" smtClean="0"/>
              <a:t>như</a:t>
            </a:r>
            <a:r>
              <a:rPr lang="en-US" dirty="0" smtClean="0"/>
              <a:t> upload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hoặc</a:t>
            </a:r>
            <a:r>
              <a:rPr lang="en-US" dirty="0" smtClean="0"/>
              <a:t> submit </a:t>
            </a:r>
            <a:r>
              <a:rPr lang="en-US" dirty="0" err="1" smtClean="0"/>
              <a:t>một</a:t>
            </a:r>
            <a:r>
              <a:rPr lang="en-US" dirty="0" smtClean="0"/>
              <a:t> web form.</a:t>
            </a:r>
          </a:p>
          <a:p>
            <a:r>
              <a:rPr lang="en-US" dirty="0" smtClean="0"/>
              <a:t>PUT 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server.</a:t>
            </a:r>
          </a:p>
          <a:p>
            <a:r>
              <a:rPr lang="en-US" dirty="0" smtClean="0"/>
              <a:t>DELETE :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server.</a:t>
            </a:r>
          </a:p>
          <a:p>
            <a:r>
              <a:rPr lang="en-US" dirty="0" smtClean="0"/>
              <a:t>OPTIONS, HEAD, TRACE.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status code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1xx 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message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.</a:t>
            </a:r>
          </a:p>
          <a:p>
            <a:r>
              <a:rPr lang="en-US" dirty="0" smtClean="0"/>
              <a:t>2xx :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200 OK, 204 No content</a:t>
            </a:r>
          </a:p>
          <a:p>
            <a:r>
              <a:rPr lang="en-US" dirty="0" smtClean="0"/>
              <a:t>3xx : server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client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action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request.</a:t>
            </a:r>
          </a:p>
          <a:p>
            <a:r>
              <a:rPr lang="en-US" dirty="0" smtClean="0"/>
              <a:t>4xx : </a:t>
            </a:r>
            <a:r>
              <a:rPr lang="en-US" dirty="0" err="1" smtClean="0"/>
              <a:t>lỗi</a:t>
            </a:r>
            <a:r>
              <a:rPr lang="en-US" dirty="0" smtClean="0"/>
              <a:t> do client.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404 page not found</a:t>
            </a:r>
          </a:p>
          <a:p>
            <a:r>
              <a:rPr lang="en-US" dirty="0" smtClean="0"/>
              <a:t>5xx : </a:t>
            </a:r>
            <a:r>
              <a:rPr lang="en-US" dirty="0" err="1" smtClean="0"/>
              <a:t>lỗi</a:t>
            </a:r>
            <a:r>
              <a:rPr lang="en-US" dirty="0" smtClean="0"/>
              <a:t> do server.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500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Message-header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mesage</a:t>
            </a:r>
            <a:r>
              <a:rPr lang="en-US" dirty="0" smtClean="0"/>
              <a:t>-header&gt; : Field-Name ‘:’ Field-Value</a:t>
            </a:r>
          </a:p>
          <a:p>
            <a:r>
              <a:rPr lang="en-US" dirty="0" smtClean="0">
                <a:hlinkClick r:id="rId2"/>
              </a:rPr>
              <a:t>https://www.ietf.org/rfc/rfc2616.txt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4098" name="Picture 2" descr="C:\Users\MINHNHAT\Desktop\httpclientserve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7162799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vi-VN" dirty="0"/>
          </a:p>
        </p:txBody>
      </p:sp>
      <p:pic>
        <p:nvPicPr>
          <p:cNvPr id="1027" name="Picture 3" descr="C:\Users\MSI\Desktop\network_im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7" y="1600200"/>
            <a:ext cx="701900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9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 </a:t>
            </a:r>
            <a:r>
              <a:rPr lang="en-US" dirty="0" err="1" smtClean="0"/>
              <a:t>và</a:t>
            </a:r>
            <a:r>
              <a:rPr lang="en-US" dirty="0" smtClean="0"/>
              <a:t> Android</a:t>
            </a:r>
            <a:endParaRPr lang="vi-VN" dirty="0"/>
          </a:p>
        </p:txBody>
      </p:sp>
      <p:pic>
        <p:nvPicPr>
          <p:cNvPr id="2050" name="Picture 2" descr="C:\Users\MSI\Desktop\network_img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7830"/>
            <a:ext cx="8229600" cy="445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8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Gửi</a:t>
            </a:r>
            <a:r>
              <a:rPr lang="en-US" dirty="0" smtClean="0"/>
              <a:t> request message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099" name="Picture 3" descr="C:\Users\MSI\Desktop\network_im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17" y="2204864"/>
            <a:ext cx="4554537" cy="369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en-US" dirty="0" err="1" smtClean="0"/>
              <a:t>và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process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android:process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manifest file.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Android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process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Gửi</a:t>
            </a:r>
            <a:r>
              <a:rPr lang="en-US" dirty="0" smtClean="0"/>
              <a:t> request message</a:t>
            </a:r>
            <a:endParaRPr lang="vi-VN" dirty="0"/>
          </a:p>
        </p:txBody>
      </p:sp>
      <p:pic>
        <p:nvPicPr>
          <p:cNvPr id="5122" name="Picture 2" descr="C:\Users\MSI\Desktop\network_img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0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vi-VN" dirty="0"/>
          </a:p>
        </p:txBody>
      </p:sp>
      <p:pic>
        <p:nvPicPr>
          <p:cNvPr id="6146" name="Picture 2" descr="C:\Users\MSI\Desktop\network_img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732" y="1862652"/>
            <a:ext cx="6706536" cy="400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4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NetworkAsyncTask</a:t>
            </a:r>
            <a:endParaRPr lang="vi-VN" dirty="0"/>
          </a:p>
        </p:txBody>
      </p:sp>
      <p:pic>
        <p:nvPicPr>
          <p:cNvPr id="7170" name="Picture 2" descr="C:\Users\MSI\Desktop\network_img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62" y="1600200"/>
            <a:ext cx="615367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4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vi-VN" dirty="0"/>
          </a:p>
        </p:txBody>
      </p:sp>
      <p:pic>
        <p:nvPicPr>
          <p:cNvPr id="8194" name="Picture 2" descr="C:\Users\MSI\Desktop\network_img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27" y="2343732"/>
            <a:ext cx="5877746" cy="30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0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1200" dirty="0" smtClean="0">
                <a:hlinkClick r:id="rId2"/>
              </a:rPr>
              <a:t>http://dev-vn.magestore.com/simicart/1800/index.php/connector/catalog/get_all_products/data/%7B%22limit%22:%225%22,%22sort_option%22:%22None%22,%22category_id%22:%22-1%22,%22height%22:%22600%22,%22offset%22:%220%22,%22width%22:%22600%22%7D</a:t>
            </a:r>
            <a:endParaRPr lang="vi-VN" sz="1200" dirty="0" smtClean="0"/>
          </a:p>
          <a:p>
            <a:endParaRPr lang="vi-VN" sz="1200" dirty="0"/>
          </a:p>
          <a:p>
            <a:endParaRPr lang="vi-VN" sz="1200" dirty="0" smtClean="0"/>
          </a:p>
          <a:p>
            <a:r>
              <a:rPr lang="vi-VN" sz="1400" dirty="0" smtClean="0"/>
              <a:t>Hiển thị image : </a:t>
            </a:r>
            <a:r>
              <a:rPr lang="vi-VN" sz="1400" b="1" dirty="0" smtClean="0"/>
              <a:t>product_image</a:t>
            </a:r>
          </a:p>
          <a:p>
            <a:r>
              <a:rPr lang="vi-VN" sz="1400" dirty="0" smtClean="0"/>
              <a:t>Hiển thị tên sản phẩm : </a:t>
            </a:r>
            <a:r>
              <a:rPr lang="vi-VN" sz="1400" b="1" dirty="0" smtClean="0"/>
              <a:t>product_name</a:t>
            </a:r>
          </a:p>
          <a:p>
            <a:r>
              <a:rPr lang="vi-VN" sz="1400" dirty="0" smtClean="0"/>
              <a:t>Hiển thị loại sản phẩm : </a:t>
            </a:r>
            <a:r>
              <a:rPr lang="vi-VN" sz="1400" b="1" dirty="0" smtClean="0"/>
              <a:t>product_type</a:t>
            </a:r>
          </a:p>
          <a:p>
            <a:r>
              <a:rPr lang="vi-VN" sz="1400" dirty="0" smtClean="0"/>
              <a:t>Hiển thị stock_status </a:t>
            </a:r>
            <a:r>
              <a:rPr lang="vi-VN" sz="1400" b="1" dirty="0" smtClean="0"/>
              <a:t>: stock_status</a:t>
            </a:r>
          </a:p>
          <a:p>
            <a:r>
              <a:rPr lang="vi-VN" sz="1400" dirty="0" smtClean="0"/>
              <a:t>Hiển thị giá </a:t>
            </a:r>
            <a:r>
              <a:rPr lang="vi-VN" sz="1400" b="1" dirty="0" smtClean="0"/>
              <a:t>: </a:t>
            </a:r>
            <a:r>
              <a:rPr lang="vi-VN" sz="1400" b="1" dirty="0"/>
              <a:t>product_price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427456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</a:t>
            </a:r>
            <a:endParaRPr lang="vi-VN" dirty="0"/>
          </a:p>
        </p:txBody>
      </p:sp>
      <p:pic>
        <p:nvPicPr>
          <p:cNvPr id="11266" name="Picture 2" descr="C:\Users\MSI\Desktop\bait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979" y="1600200"/>
            <a:ext cx="33980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51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Foreground process 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activity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Visible process :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Activity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onPause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Service process :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service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startService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Background process :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activity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smtClean="0"/>
              <a:t>Empty process: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cache </a:t>
            </a:r>
            <a:r>
              <a:rPr lang="en-US" dirty="0" err="1" smtClean="0"/>
              <a:t>và</a:t>
            </a:r>
            <a:r>
              <a:rPr lang="en-US" dirty="0" smtClean="0"/>
              <a:t> 	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ở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tiêp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thread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main thread. Thread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UI thread.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block UI thread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Android UI toolkit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UI thread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INHNHAT\Desktop\img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85389" y="2724030"/>
            <a:ext cx="6773221" cy="17147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050" name="Picture 2" descr="C:\Users\MINHNHAT\Desktop\img2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147577" y="3334470"/>
            <a:ext cx="2657846" cy="1057423"/>
          </a:xfrm>
          <a:prstGeom prst="rect">
            <a:avLst/>
          </a:prstGeom>
          <a:noFill/>
        </p:spPr>
      </p:pic>
      <p:pic>
        <p:nvPicPr>
          <p:cNvPr id="2051" name="Picture 3" descr="C:\Users\MINHNHAT\Desktop\img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4648200" y="3090258"/>
            <a:ext cx="4038600" cy="1545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UI.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worker thread </a:t>
            </a:r>
            <a:r>
              <a:rPr lang="en-US" dirty="0" err="1" smtClean="0"/>
              <a:t>và</a:t>
            </a:r>
            <a:r>
              <a:rPr lang="en-US" dirty="0" smtClean="0"/>
              <a:t> publish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UI thread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thread.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pool (</a:t>
            </a:r>
            <a:r>
              <a:rPr lang="en-US" dirty="0" err="1" smtClean="0"/>
              <a:t>kho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thread background.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pic>
        <p:nvPicPr>
          <p:cNvPr id="3074" name="Picture 2" descr="C:\Users\MINHNHAT\Desktop\img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61812" y="1176001"/>
            <a:ext cx="5020376" cy="48107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Android(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Java)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server (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)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tpl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theme_itplus</Template>
  <TotalTime>841</TotalTime>
  <Words>770</Words>
  <Application>Microsoft Office PowerPoint</Application>
  <PresentationFormat>On-screen Show (4:3)</PresentationFormat>
  <Paragraphs>77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theme_itplus</vt:lpstr>
      <vt:lpstr>Khai thác tài nguyên Internet</vt:lpstr>
      <vt:lpstr>Thread và Process</vt:lpstr>
      <vt:lpstr>Thứ tự ưu tiên của Process</vt:lpstr>
      <vt:lpstr>Thread</vt:lpstr>
      <vt:lpstr>PowerPoint Presentation</vt:lpstr>
      <vt:lpstr>PowerPoint Presentation</vt:lpstr>
      <vt:lpstr>AsyncTask</vt:lpstr>
      <vt:lpstr>AsyncTask</vt:lpstr>
      <vt:lpstr>Cơ bản về HTTP</vt:lpstr>
      <vt:lpstr>HTTP</vt:lpstr>
      <vt:lpstr>HTTP</vt:lpstr>
      <vt:lpstr>HTTP</vt:lpstr>
      <vt:lpstr>Các phương thức của HTTP</vt:lpstr>
      <vt:lpstr>Các giá trị status code được trả về</vt:lpstr>
      <vt:lpstr>Message-header</vt:lpstr>
      <vt:lpstr>HTTP</vt:lpstr>
      <vt:lpstr>Lập trình mạng</vt:lpstr>
      <vt:lpstr>Hỗ trợ của Java và Android</vt:lpstr>
      <vt:lpstr>Gửi request message</vt:lpstr>
      <vt:lpstr>Gửi request message</vt:lpstr>
      <vt:lpstr>Xử lý kết quả trả về</vt:lpstr>
      <vt:lpstr>Code hoàn chỉnh cho NetworkAsyncTask</vt:lpstr>
      <vt:lpstr>Kiểm tra kết nối mạng</vt:lpstr>
      <vt:lpstr>Bài tập</vt:lpstr>
      <vt:lpstr>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mạng</dc:title>
  <dc:creator>MINHNHAT</dc:creator>
  <cp:lastModifiedBy>AVIshop</cp:lastModifiedBy>
  <cp:revision>53</cp:revision>
  <dcterms:created xsi:type="dcterms:W3CDTF">2015-07-16T15:17:49Z</dcterms:created>
  <dcterms:modified xsi:type="dcterms:W3CDTF">2016-02-20T09:37:02Z</dcterms:modified>
</cp:coreProperties>
</file>