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5"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11C10299-65C4-4A47-A5DB-D4E4BF6A4095}">
          <p14:sldIdLst>
            <p14:sldId id="256"/>
            <p14:sldId id="257"/>
            <p14:sldId id="258"/>
            <p14:sldId id="259"/>
            <p14:sldId id="260"/>
            <p14:sldId id="261"/>
            <p14:sldId id="265"/>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32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29/01/2021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29/01/2021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29/01/2021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29/01/2021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29/01/2021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29/01/2021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29/01/2021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29/01/2021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29/01/2021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29/01/2021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VanHakobyan" TargetMode="External"/><Relationship Id="rId2" Type="http://schemas.openxmlformats.org/officeDocument/2006/relationships/hyperlink" Target="https://www.linkedin.com/in/VanikHakobyan" TargetMode="External"/><Relationship Id="rId1" Type="http://schemas.openxmlformats.org/officeDocument/2006/relationships/slideLayout" Target="../slideLayouts/slideLayout2.xml"/><Relationship Id="rId4" Type="http://schemas.openxmlformats.org/officeDocument/2006/relationships/hyperlink" Target="https://vanikhakobyan.medium.com/?fbclid=IwAR3zbLc2Wcbn0OhcHz7ZhH30hBoToHt391aO5fltuTtB6T9GXyHg3JGV5M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microsoft.com/en-us/dotnet/standard/serialization/system-text-json-migrate-from-newtonsoft-how-to?pivots=dotnet-5-0#preserve-object-references-and-handle-loop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3333404"/>
            <a:ext cx="8915399" cy="2133934"/>
          </a:xfrm>
        </p:spPr>
        <p:txBody>
          <a:bodyPr>
            <a:normAutofit fontScale="90000"/>
          </a:bodyPr>
          <a:lstStyle/>
          <a:p>
            <a:r>
              <a:rPr lang="en-US" dirty="0"/>
              <a:t>API Development with .</a:t>
            </a:r>
            <a:r>
              <a:rPr lang="en-US" dirty="0" smtClean="0"/>
              <a:t>NET 5</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smtClean="0"/>
              <a:t>OpenAPI, HealthCheck, System.Text.Json</a:t>
            </a:r>
            <a:r>
              <a:rPr lang="en-US" dirty="0"/>
              <a:t>, SQL query </a:t>
            </a:r>
            <a:r>
              <a:rPr lang="en-US" dirty="0" smtClean="0"/>
              <a:t>logging</a:t>
            </a:r>
            <a:endParaRPr lang="en-US" dirty="0"/>
          </a:p>
        </p:txBody>
      </p:sp>
    </p:spTree>
    <p:extLst>
      <p:ext uri="{BB962C8B-B14F-4D97-AF65-F5344CB8AC3E}">
        <p14:creationId xmlns:p14="http://schemas.microsoft.com/office/powerpoint/2010/main" val="3621085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31222" y="1643013"/>
            <a:ext cx="8911687" cy="3007364"/>
          </a:xfrm>
        </p:spPr>
        <p:txBody>
          <a:bodyPr>
            <a:normAutofit/>
          </a:bodyPr>
          <a:lstStyle/>
          <a:p>
            <a:pPr algn="ctr"/>
            <a:r>
              <a:rPr lang="en-GB" dirty="0" smtClean="0"/>
              <a:t>THANK YOU FOR YOUR ATTENTION.</a:t>
            </a:r>
            <a:br>
              <a:rPr lang="en-GB" dirty="0" smtClean="0"/>
            </a:br>
            <a:r>
              <a:rPr lang="en-GB" dirty="0" smtClean="0"/>
              <a:t/>
            </a:r>
            <a:br>
              <a:rPr lang="en-GB" dirty="0" smtClean="0"/>
            </a:br>
            <a:r>
              <a:rPr lang="en-GB" dirty="0"/>
              <a:t/>
            </a:r>
            <a:br>
              <a:rPr lang="en-GB" dirty="0"/>
            </a:br>
            <a:r>
              <a:rPr lang="en-GB" dirty="0" smtClean="0"/>
              <a:t/>
            </a:r>
            <a:br>
              <a:rPr lang="en-GB" dirty="0" smtClean="0"/>
            </a:br>
            <a:r>
              <a:rPr lang="en-GB" dirty="0" smtClean="0"/>
              <a:t>QUESTIONS ?</a:t>
            </a:r>
            <a:endParaRPr lang="en-GB" dirty="0"/>
          </a:p>
        </p:txBody>
      </p:sp>
    </p:spTree>
    <p:extLst>
      <p:ext uri="{BB962C8B-B14F-4D97-AF65-F5344CB8AC3E}">
        <p14:creationId xmlns:p14="http://schemas.microsoft.com/office/powerpoint/2010/main" val="1969490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209" y="748801"/>
            <a:ext cx="8911687" cy="1280890"/>
          </a:xfrm>
        </p:spPr>
        <p:txBody>
          <a:bodyPr/>
          <a:lstStyle/>
          <a:p>
            <a:pPr algn="ctr"/>
            <a:r>
              <a:rPr lang="hy-AM" dirty="0"/>
              <a:t>Vanik Hakobyan</a:t>
            </a:r>
            <a:endParaRPr lang="en-US" dirty="0"/>
          </a:p>
        </p:txBody>
      </p:sp>
      <p:sp>
        <p:nvSpPr>
          <p:cNvPr id="3" name="Content Placeholder 2"/>
          <p:cNvSpPr>
            <a:spLocks noGrp="1"/>
          </p:cNvSpPr>
          <p:nvPr>
            <p:ph idx="1"/>
          </p:nvPr>
        </p:nvSpPr>
        <p:spPr/>
        <p:txBody>
          <a:bodyPr/>
          <a:lstStyle/>
          <a:p>
            <a:r>
              <a:rPr lang="en-US" dirty="0" smtClean="0"/>
              <a:t>Senior Software Engineer </a:t>
            </a:r>
            <a:r>
              <a:rPr lang="en-US" dirty="0"/>
              <a:t>at </a:t>
            </a:r>
            <a:r>
              <a:rPr lang="en-US" dirty="0" err="1">
                <a:solidFill>
                  <a:srgbClr val="DE32DE"/>
                </a:solidFill>
              </a:rPr>
              <a:t>BetConstruct</a:t>
            </a:r>
            <a:endParaRPr lang="en-US" dirty="0">
              <a:solidFill>
                <a:srgbClr val="DE32DE"/>
              </a:solidFill>
            </a:endParaRPr>
          </a:p>
          <a:p>
            <a:r>
              <a:rPr lang="en-US" dirty="0"/>
              <a:t>Software Trainer at </a:t>
            </a:r>
            <a:r>
              <a:rPr lang="en-US" dirty="0" smtClean="0">
                <a:solidFill>
                  <a:schemeClr val="accent3">
                    <a:lumMod val="75000"/>
                  </a:schemeClr>
                </a:solidFill>
              </a:rPr>
              <a:t>ISTC</a:t>
            </a:r>
          </a:p>
          <a:p>
            <a:r>
              <a:rPr lang="en-US" dirty="0"/>
              <a:t>Studied </a:t>
            </a:r>
            <a:r>
              <a:rPr lang="en-US" dirty="0" smtClean="0"/>
              <a:t>Computer</a:t>
            </a:r>
            <a:r>
              <a:rPr lang="en-US" dirty="0"/>
              <a:t> </a:t>
            </a:r>
            <a:r>
              <a:rPr lang="en-US" dirty="0" smtClean="0"/>
              <a:t>Sciences at </a:t>
            </a:r>
            <a:r>
              <a:rPr lang="hy-AM" dirty="0" smtClean="0">
                <a:solidFill>
                  <a:schemeClr val="accent3">
                    <a:lumMod val="40000"/>
                    <a:lumOff val="60000"/>
                  </a:schemeClr>
                </a:solidFill>
              </a:rPr>
              <a:t>YSU</a:t>
            </a:r>
            <a:endParaRPr lang="en-US" dirty="0" smtClean="0">
              <a:solidFill>
                <a:schemeClr val="accent3">
                  <a:lumMod val="40000"/>
                  <a:lumOff val="60000"/>
                </a:schemeClr>
              </a:solidFill>
            </a:endParaRPr>
          </a:p>
          <a:p>
            <a:r>
              <a:rPr lang="en-US" dirty="0" smtClean="0"/>
              <a:t>LinkedIn - </a:t>
            </a:r>
            <a:r>
              <a:rPr lang="hy-AM" dirty="0">
                <a:hlinkClick r:id="rId2"/>
              </a:rPr>
              <a:t>h</a:t>
            </a:r>
            <a:r>
              <a:rPr lang="en-US" dirty="0">
                <a:hlinkClick r:id="rId2"/>
              </a:rPr>
              <a:t>ttps://www.linkedin.com/in/</a:t>
            </a:r>
            <a:r>
              <a:rPr lang="hy-AM" dirty="0">
                <a:hlinkClick r:id="rId2"/>
              </a:rPr>
              <a:t>V</a:t>
            </a:r>
            <a:r>
              <a:rPr lang="en-US" dirty="0" err="1">
                <a:hlinkClick r:id="rId2"/>
              </a:rPr>
              <a:t>anik</a:t>
            </a:r>
            <a:r>
              <a:rPr lang="hy-AM" dirty="0">
                <a:hlinkClick r:id="rId2"/>
              </a:rPr>
              <a:t>H</a:t>
            </a:r>
            <a:r>
              <a:rPr lang="en-US" dirty="0" err="1">
                <a:hlinkClick r:id="rId2"/>
              </a:rPr>
              <a:t>akobyan</a:t>
            </a:r>
            <a:endParaRPr lang="hy-AM" dirty="0"/>
          </a:p>
          <a:p>
            <a:r>
              <a:rPr lang="hy-AM" dirty="0" smtClean="0"/>
              <a:t>Github</a:t>
            </a:r>
            <a:r>
              <a:rPr lang="en-US" dirty="0" smtClean="0"/>
              <a:t> - </a:t>
            </a:r>
            <a:r>
              <a:rPr lang="en-US" dirty="0" smtClean="0">
                <a:hlinkClick r:id="rId3"/>
              </a:rPr>
              <a:t>https</a:t>
            </a:r>
            <a:r>
              <a:rPr lang="en-US" dirty="0">
                <a:hlinkClick r:id="rId3"/>
              </a:rPr>
              <a:t>://</a:t>
            </a:r>
            <a:r>
              <a:rPr lang="en-US" dirty="0" smtClean="0">
                <a:hlinkClick r:id="rId3"/>
              </a:rPr>
              <a:t>github.com/VanHakobyan</a:t>
            </a:r>
            <a:endParaRPr lang="en-US" dirty="0" smtClean="0"/>
          </a:p>
          <a:p>
            <a:r>
              <a:rPr lang="en-US" dirty="0" smtClean="0"/>
              <a:t>Medium </a:t>
            </a:r>
            <a:r>
              <a:rPr lang="en-US" dirty="0"/>
              <a:t>- </a:t>
            </a:r>
            <a:r>
              <a:rPr lang="en-US" dirty="0">
                <a:hlinkClick r:id="rId4"/>
              </a:rPr>
              <a:t>https://vanikhakobyan.medium.com</a:t>
            </a:r>
            <a:endParaRPr lang="en-US" dirty="0"/>
          </a:p>
        </p:txBody>
      </p:sp>
    </p:spTree>
    <p:extLst>
      <p:ext uri="{BB962C8B-B14F-4D97-AF65-F5344CB8AC3E}">
        <p14:creationId xmlns:p14="http://schemas.microsoft.com/office/powerpoint/2010/main" val="9474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smtClean="0"/>
              <a:t>OpenApi (swagger)</a:t>
            </a:r>
          </a:p>
          <a:p>
            <a:r>
              <a:rPr lang="en-US" dirty="0"/>
              <a:t>HealthCheck</a:t>
            </a:r>
            <a:endParaRPr lang="en-US" dirty="0" smtClean="0"/>
          </a:p>
          <a:p>
            <a:r>
              <a:rPr lang="en-US" dirty="0" smtClean="0"/>
              <a:t>Self Referencing (System.Text.Json)</a:t>
            </a:r>
            <a:endParaRPr lang="en-US" dirty="0"/>
          </a:p>
          <a:p>
            <a:r>
              <a:rPr lang="en-US" dirty="0" smtClean="0"/>
              <a:t>Dictionary serialization problem (</a:t>
            </a:r>
            <a:r>
              <a:rPr lang="en-US" dirty="0"/>
              <a:t>System.Text.Json</a:t>
            </a:r>
            <a:r>
              <a:rPr lang="en-US" dirty="0" smtClean="0"/>
              <a:t>)</a:t>
            </a:r>
          </a:p>
          <a:p>
            <a:r>
              <a:rPr lang="en-US" dirty="0" smtClean="0"/>
              <a:t>SQL query logging</a:t>
            </a:r>
          </a:p>
          <a:p>
            <a:pPr marL="0" indent="0">
              <a:buNone/>
            </a:pPr>
            <a:endParaRPr lang="en-US" dirty="0" smtClean="0"/>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316614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API (Swagger)</a:t>
            </a:r>
            <a:endParaRPr lang="en-US" dirty="0"/>
          </a:p>
        </p:txBody>
      </p:sp>
      <p:sp>
        <p:nvSpPr>
          <p:cNvPr id="3" name="Content Placeholder 2"/>
          <p:cNvSpPr>
            <a:spLocks noGrp="1"/>
          </p:cNvSpPr>
          <p:nvPr>
            <p:ph idx="1"/>
          </p:nvPr>
        </p:nvSpPr>
        <p:spPr/>
        <p:txBody>
          <a:bodyPr/>
          <a:lstStyle/>
          <a:p>
            <a:r>
              <a:rPr lang="en-US" dirty="0" smtClean="0"/>
              <a:t>"</a:t>
            </a:r>
            <a:r>
              <a:rPr lang="en-US" dirty="0"/>
              <a:t>built-in" support for </a:t>
            </a:r>
            <a:r>
              <a:rPr lang="en-US" b="1" dirty="0"/>
              <a:t>OpenAPI and Swagger UI in ASP.NET Core 5 Web API's</a:t>
            </a:r>
            <a:r>
              <a:rPr lang="en-US" dirty="0" smtClean="0"/>
              <a:t>.</a:t>
            </a:r>
          </a:p>
          <a:p>
            <a:r>
              <a:rPr lang="en-US" dirty="0"/>
              <a:t>Authentication and </a:t>
            </a:r>
            <a:r>
              <a:rPr lang="en-US" dirty="0" smtClean="0"/>
              <a:t>Authorization (Basic, Bearer, OAuth 2, OpenID </a:t>
            </a:r>
            <a:r>
              <a:rPr lang="en-US" dirty="0"/>
              <a:t>Connect </a:t>
            </a:r>
            <a:r>
              <a:rPr lang="en-US" dirty="0" smtClean="0"/>
              <a:t>Discovery and etc.)</a:t>
            </a:r>
          </a:p>
          <a:p>
            <a:r>
              <a:rPr lang="en-US" dirty="0" smtClean="0"/>
              <a:t>Swagger JSON. (Postman can use it).</a:t>
            </a:r>
          </a:p>
          <a:p>
            <a:r>
              <a:rPr lang="en-US" dirty="0" smtClean="0"/>
              <a:t>Good UI for testing actions and etc.</a:t>
            </a:r>
            <a:endParaRPr lang="en-US" dirty="0"/>
          </a:p>
          <a:p>
            <a:endParaRPr lang="en-US" dirty="0"/>
          </a:p>
        </p:txBody>
      </p:sp>
    </p:spTree>
    <p:extLst>
      <p:ext uri="{BB962C8B-B14F-4D97-AF65-F5344CB8AC3E}">
        <p14:creationId xmlns:p14="http://schemas.microsoft.com/office/powerpoint/2010/main" val="310970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HealthCheck</a:t>
            </a:r>
          </a:p>
        </p:txBody>
      </p:sp>
      <p:sp>
        <p:nvSpPr>
          <p:cNvPr id="3" name="Content Placeholder 2"/>
          <p:cNvSpPr>
            <a:spLocks noGrp="1"/>
          </p:cNvSpPr>
          <p:nvPr>
            <p:ph idx="1"/>
          </p:nvPr>
        </p:nvSpPr>
        <p:spPr>
          <a:xfrm>
            <a:off x="2589212" y="3150524"/>
            <a:ext cx="8915400" cy="3075709"/>
          </a:xfrm>
        </p:spPr>
        <p:txBody>
          <a:bodyPr>
            <a:normAutofit fontScale="92500" lnSpcReduction="20000"/>
          </a:bodyPr>
          <a:lstStyle/>
          <a:p>
            <a:r>
              <a:rPr lang="en-US" dirty="0"/>
              <a:t>Sql Server, MySql, Oracle, </a:t>
            </a:r>
            <a:r>
              <a:rPr lang="en-US" dirty="0" smtClean="0"/>
              <a:t>SqlLite</a:t>
            </a:r>
            <a:r>
              <a:rPr lang="en-US" dirty="0"/>
              <a:t>, RavenDB, </a:t>
            </a:r>
            <a:r>
              <a:rPr lang="en-US" dirty="0" smtClean="0"/>
              <a:t>Postgres, MongoDB and etc.</a:t>
            </a:r>
            <a:endParaRPr lang="en-US" dirty="0"/>
          </a:p>
          <a:p>
            <a:r>
              <a:rPr lang="en-US" dirty="0" smtClean="0"/>
              <a:t>Kafka, RabbitMQ, IbmMQ and etc.</a:t>
            </a:r>
            <a:endParaRPr lang="en-US" dirty="0"/>
          </a:p>
          <a:p>
            <a:r>
              <a:rPr lang="en-US" dirty="0"/>
              <a:t>Azure Service Bus: EventHub, Queue and Topics</a:t>
            </a:r>
          </a:p>
          <a:p>
            <a:r>
              <a:rPr lang="en-US" dirty="0"/>
              <a:t>Azure Storage: Blob, Queue and Table</a:t>
            </a:r>
          </a:p>
          <a:p>
            <a:r>
              <a:rPr lang="en-US" dirty="0"/>
              <a:t>Amazon </a:t>
            </a:r>
            <a:r>
              <a:rPr lang="en-US" dirty="0" smtClean="0"/>
              <a:t>DynamoDb,</a:t>
            </a:r>
            <a:r>
              <a:rPr lang="en-US" dirty="0"/>
              <a:t> Amazon S3</a:t>
            </a:r>
          </a:p>
          <a:p>
            <a:r>
              <a:rPr lang="en-US" dirty="0"/>
              <a:t>Identity Server</a:t>
            </a:r>
          </a:p>
          <a:p>
            <a:r>
              <a:rPr lang="en-US" dirty="0"/>
              <a:t>S</a:t>
            </a:r>
            <a:r>
              <a:rPr lang="en-US" dirty="0" smtClean="0"/>
              <a:t>ingle Uri </a:t>
            </a:r>
            <a:r>
              <a:rPr lang="en-US" dirty="0"/>
              <a:t>and </a:t>
            </a:r>
            <a:r>
              <a:rPr lang="en-US" dirty="0" smtClean="0"/>
              <a:t>Uri </a:t>
            </a:r>
            <a:r>
              <a:rPr lang="en-US" dirty="0"/>
              <a:t>groups</a:t>
            </a:r>
          </a:p>
          <a:p>
            <a:r>
              <a:rPr lang="en-US" dirty="0" smtClean="0"/>
              <a:t>And etc.</a:t>
            </a:r>
            <a:r>
              <a:rPr lang="en-US" dirty="0"/>
              <a:t/>
            </a:r>
            <a:br>
              <a:rPr lang="en-US" dirty="0"/>
            </a:br>
            <a:endParaRPr lang="en-US" dirty="0"/>
          </a:p>
          <a:p>
            <a:endParaRPr lang="en-US" dirty="0"/>
          </a:p>
          <a:p>
            <a:endParaRPr lang="en-US" dirty="0"/>
          </a:p>
          <a:p>
            <a:endParaRPr lang="en-US" dirty="0" smtClean="0"/>
          </a:p>
          <a:p>
            <a:endParaRPr lang="en-US" dirty="0"/>
          </a:p>
        </p:txBody>
      </p:sp>
      <p:sp>
        <p:nvSpPr>
          <p:cNvPr id="5" name="Rectangle 4"/>
          <p:cNvSpPr/>
          <p:nvPr/>
        </p:nvSpPr>
        <p:spPr>
          <a:xfrm>
            <a:off x="2589212" y="1579078"/>
            <a:ext cx="8915400" cy="646331"/>
          </a:xfrm>
          <a:prstGeom prst="rect">
            <a:avLst/>
          </a:prstGeom>
        </p:spPr>
        <p:txBody>
          <a:bodyPr wrap="square">
            <a:spAutoFit/>
          </a:bodyPr>
          <a:lstStyle/>
          <a:p>
            <a:r>
              <a:rPr lang="en-US" dirty="0"/>
              <a:t>ASP.NET Core offers Health Checks Middleware and libraries for reporting the health of app infrastructure components.</a:t>
            </a:r>
            <a:endParaRPr lang="en-US" sz="1600" dirty="0"/>
          </a:p>
        </p:txBody>
      </p:sp>
    </p:spTree>
    <p:extLst>
      <p:ext uri="{BB962C8B-B14F-4D97-AF65-F5344CB8AC3E}">
        <p14:creationId xmlns:p14="http://schemas.microsoft.com/office/powerpoint/2010/main" val="274474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Self referencing, JSON serializing</a:t>
            </a:r>
            <a:endParaRPr lang="en-GB" dirty="0"/>
          </a:p>
        </p:txBody>
      </p:sp>
      <p:sp>
        <p:nvSpPr>
          <p:cNvPr id="3" name="Объект 2"/>
          <p:cNvSpPr>
            <a:spLocks noGrp="1"/>
          </p:cNvSpPr>
          <p:nvPr>
            <p:ph idx="1"/>
          </p:nvPr>
        </p:nvSpPr>
        <p:spPr>
          <a:xfrm>
            <a:off x="2631762" y="1745673"/>
            <a:ext cx="8872849" cy="4472247"/>
          </a:xfrm>
        </p:spPr>
        <p:txBody>
          <a:bodyPr>
            <a:normAutofit lnSpcReduction="10000"/>
          </a:bodyPr>
          <a:lstStyle/>
          <a:p>
            <a:r>
              <a:rPr lang="en-GB" dirty="0"/>
              <a:t>Why Does This </a:t>
            </a:r>
            <a:r>
              <a:rPr lang="en-GB" dirty="0" smtClean="0"/>
              <a:t>Happen ?</a:t>
            </a:r>
          </a:p>
          <a:p>
            <a:r>
              <a:rPr lang="en-GB" dirty="0"/>
              <a:t>In EntityFramework (Or many other ORMs), we create two way relationships because we want to be able to traverse models both ways, and often this can create reference loops.</a:t>
            </a:r>
          </a:p>
          <a:p>
            <a:r>
              <a:rPr lang="en-GB" dirty="0" smtClean="0"/>
              <a:t>Newtonsoft.JSON VS System.Text.Json</a:t>
            </a:r>
          </a:p>
          <a:p>
            <a:r>
              <a:rPr lang="en-GB" dirty="0"/>
              <a:t>System.Text.Json focuses primarily on performance, security, and standards compliance, given it’s the default JSON-processing stack for new .NET applications</a:t>
            </a:r>
            <a:r>
              <a:rPr lang="en-GB" dirty="0" smtClean="0"/>
              <a:t>.</a:t>
            </a:r>
          </a:p>
          <a:p>
            <a:r>
              <a:rPr lang="en-GB" dirty="0" smtClean="0"/>
              <a:t>System.Text.Json </a:t>
            </a:r>
            <a:r>
              <a:rPr lang="en-GB" dirty="0"/>
              <a:t>has no built-in functionality</a:t>
            </a:r>
          </a:p>
          <a:p>
            <a:r>
              <a:rPr lang="en-GB" dirty="0" smtClean="0"/>
              <a:t>ReferenceLoopHandling </a:t>
            </a:r>
            <a:r>
              <a:rPr lang="en-GB" dirty="0"/>
              <a:t>global </a:t>
            </a:r>
            <a:r>
              <a:rPr lang="en-GB" dirty="0" smtClean="0"/>
              <a:t>setting - </a:t>
            </a:r>
            <a:r>
              <a:rPr lang="en-GB" dirty="0">
                <a:hlinkClick r:id="rId2"/>
              </a:rPr>
              <a:t>Not </a:t>
            </a:r>
            <a:r>
              <a:rPr lang="en-GB" dirty="0" smtClean="0">
                <a:hlinkClick r:id="rId2"/>
              </a:rPr>
              <a:t>supported</a:t>
            </a:r>
            <a:endParaRPr lang="en-GB" dirty="0"/>
          </a:p>
          <a:p>
            <a:r>
              <a:rPr lang="en-GB" dirty="0" smtClean="0"/>
              <a:t>Newtonsoft.Json </a:t>
            </a:r>
            <a:r>
              <a:rPr lang="en-GB" dirty="0"/>
              <a:t>does case-insensitive property name matching by default</a:t>
            </a:r>
            <a:r>
              <a:rPr lang="en-GB" dirty="0" smtClean="0"/>
              <a:t>.</a:t>
            </a:r>
          </a:p>
          <a:p>
            <a:r>
              <a:rPr lang="en-GB" dirty="0"/>
              <a:t>The System.Text.Json default is case-sensitive, which gives better performance since it's doing an exact match.</a:t>
            </a:r>
            <a:endParaRPr lang="en-GB" dirty="0" smtClean="0"/>
          </a:p>
          <a:p>
            <a:endParaRPr lang="en-GB" dirty="0" smtClean="0"/>
          </a:p>
          <a:p>
            <a:endParaRPr lang="en-GB" dirty="0"/>
          </a:p>
        </p:txBody>
      </p:sp>
    </p:spTree>
    <p:extLst>
      <p:ext uri="{BB962C8B-B14F-4D97-AF65-F5344CB8AC3E}">
        <p14:creationId xmlns:p14="http://schemas.microsoft.com/office/powerpoint/2010/main" val="3957098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Newtonsoft.Json vs </a:t>
            </a:r>
            <a:r>
              <a:rPr lang="en-US" b="1" dirty="0"/>
              <a:t>System.Text.Json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4202" y="2218948"/>
            <a:ext cx="4953000" cy="3590925"/>
          </a:xfrm>
        </p:spPr>
      </p:pic>
    </p:spTree>
    <p:extLst>
      <p:ext uri="{BB962C8B-B14F-4D97-AF65-F5344CB8AC3E}">
        <p14:creationId xmlns:p14="http://schemas.microsoft.com/office/powerpoint/2010/main" val="42255703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sz="3100" dirty="0" smtClean="0"/>
              <a:t>Dictionary serialization </a:t>
            </a:r>
            <a:r>
              <a:rPr lang="en-US" sz="3100" dirty="0"/>
              <a:t>problem (System.Text.Json)</a:t>
            </a:r>
            <a:r>
              <a:rPr lang="en-US" dirty="0"/>
              <a:t/>
            </a:r>
            <a:br>
              <a:rPr lang="en-US" dirty="0"/>
            </a:br>
            <a:endParaRPr lang="en-GB" dirty="0"/>
          </a:p>
        </p:txBody>
      </p:sp>
      <p:sp>
        <p:nvSpPr>
          <p:cNvPr id="3" name="Объект 2"/>
          <p:cNvSpPr>
            <a:spLocks noGrp="1"/>
          </p:cNvSpPr>
          <p:nvPr>
            <p:ph idx="1"/>
          </p:nvPr>
        </p:nvSpPr>
        <p:spPr>
          <a:xfrm>
            <a:off x="2589212" y="1828800"/>
            <a:ext cx="8915400" cy="4082422"/>
          </a:xfrm>
        </p:spPr>
        <p:txBody>
          <a:bodyPr/>
          <a:lstStyle/>
          <a:p>
            <a:r>
              <a:rPr lang="en-GB" b="1" i="1" dirty="0"/>
              <a:t>System.Text.Json </a:t>
            </a:r>
            <a:r>
              <a:rPr lang="en-GB" dirty="0"/>
              <a:t>doesn’t </a:t>
            </a:r>
            <a:r>
              <a:rPr lang="en-GB" dirty="0" smtClean="0"/>
              <a:t>serialize / deserialize</a:t>
            </a:r>
            <a:r>
              <a:rPr lang="en-GB" dirty="0"/>
              <a:t> </a:t>
            </a:r>
            <a:r>
              <a:rPr lang="en-GB" b="1" i="1" dirty="0"/>
              <a:t>non-string</a:t>
            </a:r>
            <a:r>
              <a:rPr lang="en-GB" dirty="0"/>
              <a:t> values like </a:t>
            </a:r>
            <a:r>
              <a:rPr lang="en-GB" b="1" i="1" dirty="0"/>
              <a:t>Int</a:t>
            </a:r>
            <a:r>
              <a:rPr lang="en-GB" dirty="0"/>
              <a:t>, </a:t>
            </a:r>
            <a:r>
              <a:rPr lang="en-GB" b="1" i="1" dirty="0"/>
              <a:t>Boolean</a:t>
            </a:r>
            <a:r>
              <a:rPr lang="en-GB" dirty="0"/>
              <a:t>, </a:t>
            </a:r>
            <a:r>
              <a:rPr lang="en-GB" b="1" i="1" dirty="0"/>
              <a:t>enum</a:t>
            </a:r>
            <a:r>
              <a:rPr lang="en-GB" b="1" dirty="0"/>
              <a:t> </a:t>
            </a:r>
            <a:r>
              <a:rPr lang="en-GB" dirty="0"/>
              <a:t>as </a:t>
            </a:r>
            <a:r>
              <a:rPr lang="en-GB" b="1" i="1" dirty="0"/>
              <a:t>Key </a:t>
            </a:r>
            <a:r>
              <a:rPr lang="en-GB" dirty="0"/>
              <a:t>types by </a:t>
            </a:r>
            <a:r>
              <a:rPr lang="en-GB" dirty="0" smtClean="0"/>
              <a:t>default (net core 3.1).</a:t>
            </a:r>
          </a:p>
          <a:p>
            <a:r>
              <a:rPr lang="en-GB" dirty="0" smtClean="0"/>
              <a:t>That </a:t>
            </a:r>
            <a:r>
              <a:rPr lang="en-GB" dirty="0"/>
              <a:t>means if the </a:t>
            </a:r>
            <a:r>
              <a:rPr lang="en-GB" b="1" i="1" dirty="0"/>
              <a:t>Key </a:t>
            </a:r>
            <a:r>
              <a:rPr lang="en-GB" dirty="0"/>
              <a:t>value is non-string, it throws </a:t>
            </a:r>
            <a:r>
              <a:rPr lang="en-GB" i="1" dirty="0" smtClean="0"/>
              <a:t>NotSupportedException</a:t>
            </a:r>
          </a:p>
          <a:p>
            <a:r>
              <a:rPr lang="en-GB" dirty="0" smtClean="0"/>
              <a:t>System.Text.Json is ok when dictionary is </a:t>
            </a:r>
            <a:r>
              <a:rPr lang="en-GB" dirty="0"/>
              <a:t>with non complex </a:t>
            </a:r>
            <a:r>
              <a:rPr lang="en-GB" dirty="0" smtClean="0"/>
              <a:t>key which </a:t>
            </a:r>
            <a:r>
              <a:rPr lang="en-GB" dirty="0"/>
              <a:t>can convert to </a:t>
            </a:r>
            <a:r>
              <a:rPr lang="en-GB" dirty="0" smtClean="0"/>
              <a:t>System.String.</a:t>
            </a:r>
          </a:p>
          <a:p>
            <a:r>
              <a:rPr lang="en-GB" dirty="0" smtClean="0"/>
              <a:t>Caution from Microsoft: </a:t>
            </a:r>
            <a:r>
              <a:rPr lang="en-GB" dirty="0"/>
              <a:t>Deserializing to a </a:t>
            </a:r>
            <a:r>
              <a:rPr lang="en-GB" dirty="0" smtClean="0"/>
              <a:t>Dictionary&lt;TKey</a:t>
            </a:r>
            <a:r>
              <a:rPr lang="en-GB" dirty="0"/>
              <a:t>, TValue&gt; where TKey is typed as anything other than string could introduce a security vulnerability in the consuming application. For more information, see dotnet/runtime#4761.</a:t>
            </a:r>
            <a:endParaRPr lang="en-GB" dirty="0" smtClean="0"/>
          </a:p>
          <a:p>
            <a:endParaRPr lang="en-GB" dirty="0"/>
          </a:p>
        </p:txBody>
      </p:sp>
    </p:spTree>
    <p:extLst>
      <p:ext uri="{BB962C8B-B14F-4D97-AF65-F5344CB8AC3E}">
        <p14:creationId xmlns:p14="http://schemas.microsoft.com/office/powerpoint/2010/main" val="246655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SQL query logging</a:t>
            </a:r>
            <a:endParaRPr lang="en-US" dirty="0"/>
          </a:p>
        </p:txBody>
      </p:sp>
      <p:sp>
        <p:nvSpPr>
          <p:cNvPr id="3" name="Объект 2"/>
          <p:cNvSpPr>
            <a:spLocks noGrp="1"/>
          </p:cNvSpPr>
          <p:nvPr>
            <p:ph idx="1"/>
          </p:nvPr>
        </p:nvSpPr>
        <p:spPr/>
        <p:txBody>
          <a:bodyPr/>
          <a:lstStyle/>
          <a:p>
            <a:r>
              <a:rPr lang="en-GB" dirty="0"/>
              <a:t>It happens very often when queries generated by EF are not always the "best" ones and they should be reviewed and fixed somehow, therefore we need an option to view that generated query.</a:t>
            </a:r>
            <a:endParaRPr lang="hy-AM" dirty="0" smtClean="0"/>
          </a:p>
          <a:p>
            <a:r>
              <a:rPr lang="en-GB" dirty="0" smtClean="0"/>
              <a:t>EF </a:t>
            </a:r>
            <a:r>
              <a:rPr lang="en-GB" dirty="0"/>
              <a:t>Core logging automatically integrates with the logging mechanisms of .</a:t>
            </a:r>
            <a:r>
              <a:rPr lang="en-GB" dirty="0" smtClean="0"/>
              <a:t>NET 5</a:t>
            </a:r>
            <a:endParaRPr lang="hy-AM" dirty="0" smtClean="0"/>
          </a:p>
          <a:p>
            <a:endParaRPr lang="en-GB" dirty="0" smtClean="0"/>
          </a:p>
          <a:p>
            <a:endParaRPr lang="en-GB" dirty="0"/>
          </a:p>
        </p:txBody>
      </p:sp>
    </p:spTree>
    <p:extLst>
      <p:ext uri="{BB962C8B-B14F-4D97-AF65-F5344CB8AC3E}">
        <p14:creationId xmlns:p14="http://schemas.microsoft.com/office/powerpoint/2010/main" val="367893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747</TotalTime>
  <Words>308</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API Development with .NET 5 </vt:lpstr>
      <vt:lpstr>Vanik Hakobyan</vt:lpstr>
      <vt:lpstr>Objective</vt:lpstr>
      <vt:lpstr>Open API (Swagger)</vt:lpstr>
      <vt:lpstr>HealthCheck</vt:lpstr>
      <vt:lpstr>Self referencing, JSON serializing</vt:lpstr>
      <vt:lpstr>Newtonsoft.Json vs System.Text.Json</vt:lpstr>
      <vt:lpstr>Dictionary serialization problem (System.Text.Json) </vt:lpstr>
      <vt:lpstr>SQL query logging</vt:lpstr>
      <vt:lpstr>THANK YOU FOR YOUR ATTENTION.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Vanik Hakobyan</dc:creator>
  <cp:lastModifiedBy>Vanik Hakobyan</cp:lastModifiedBy>
  <cp:revision>29</cp:revision>
  <dcterms:created xsi:type="dcterms:W3CDTF">2021-01-26T13:58:33Z</dcterms:created>
  <dcterms:modified xsi:type="dcterms:W3CDTF">2021-01-29T09:41:01Z</dcterms:modified>
</cp:coreProperties>
</file>