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anikHakobyan" TargetMode="External"/><Relationship Id="rId2" Type="http://schemas.openxmlformats.org/officeDocument/2006/relationships/hyperlink" Target="https://medium.com/@vanikhakobya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fights.com/profile/VanHakobyan" TargetMode="External"/><Relationship Id="rId4" Type="http://schemas.openxmlformats.org/officeDocument/2006/relationships/hyperlink" Target="https://github.com/VanHakobya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.NET Education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 session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8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 any ques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75" y="623455"/>
            <a:ext cx="10032871" cy="56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6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y-AM" dirty="0"/>
              <a:t>Study -</a:t>
            </a:r>
            <a:r>
              <a:rPr lang="en-US" dirty="0"/>
              <a:t> </a:t>
            </a:r>
            <a:r>
              <a:rPr lang="hy-AM" dirty="0"/>
              <a:t>YSU I</a:t>
            </a:r>
            <a:r>
              <a:rPr lang="en-US" dirty="0"/>
              <a:t>AM</a:t>
            </a:r>
            <a:r>
              <a:rPr lang="hy-AM" dirty="0"/>
              <a:t> </a:t>
            </a:r>
            <a:r>
              <a:rPr lang="en-US" dirty="0"/>
              <a:t>Computer Sciences </a:t>
            </a:r>
            <a:endParaRPr lang="en-US" dirty="0" smtClean="0"/>
          </a:p>
          <a:p>
            <a:r>
              <a:rPr lang="en-US" dirty="0" smtClean="0"/>
              <a:t>Work – Senior Software Engineer </a:t>
            </a:r>
            <a:r>
              <a:rPr lang="en-US" dirty="0"/>
              <a:t>at </a:t>
            </a:r>
            <a:r>
              <a:rPr lang="en-US" dirty="0" err="1" smtClean="0"/>
              <a:t>BetConstruct</a:t>
            </a:r>
            <a:endParaRPr lang="en-US" dirty="0"/>
          </a:p>
          <a:p>
            <a:r>
              <a:rPr lang="en-US" dirty="0"/>
              <a:t>Work - </a:t>
            </a:r>
            <a:r>
              <a:rPr lang="en-US" dirty="0" smtClean="0"/>
              <a:t>Software </a:t>
            </a:r>
            <a:r>
              <a:rPr lang="en-US" dirty="0" err="1" smtClean="0"/>
              <a:t>Triner</a:t>
            </a:r>
            <a:r>
              <a:rPr lang="en-US" dirty="0" smtClean="0"/>
              <a:t> </a:t>
            </a:r>
            <a:r>
              <a:rPr lang="en-US" dirty="0"/>
              <a:t>at </a:t>
            </a:r>
            <a:r>
              <a:rPr lang="en-US" dirty="0" smtClean="0"/>
              <a:t>ISTC</a:t>
            </a:r>
          </a:p>
          <a:p>
            <a:r>
              <a:rPr lang="en-US" dirty="0" smtClean="0"/>
              <a:t>Medium - </a:t>
            </a:r>
            <a:r>
              <a:rPr lang="en-GB" dirty="0">
                <a:hlinkClick r:id="rId2"/>
              </a:rPr>
              <a:t>https://medium.com/@</a:t>
            </a:r>
            <a:r>
              <a:rPr lang="en-GB" dirty="0" smtClean="0">
                <a:hlinkClick r:id="rId2"/>
              </a:rPr>
              <a:t>vanikhakobyan</a:t>
            </a:r>
            <a:endParaRPr lang="en-GB" dirty="0" smtClean="0"/>
          </a:p>
          <a:p>
            <a:r>
              <a:rPr lang="en-US" dirty="0" err="1"/>
              <a:t>Linkedin</a:t>
            </a:r>
            <a:r>
              <a:rPr lang="hy-AM" dirty="0"/>
              <a:t> </a:t>
            </a:r>
            <a:r>
              <a:rPr lang="en-US" dirty="0"/>
              <a:t>- </a:t>
            </a:r>
            <a:r>
              <a:rPr lang="hy-AM" dirty="0">
                <a:hlinkClick r:id="rId3"/>
              </a:rPr>
              <a:t>h</a:t>
            </a:r>
            <a:r>
              <a:rPr lang="en-US" dirty="0">
                <a:hlinkClick r:id="rId3"/>
              </a:rPr>
              <a:t>ttps://www.linkedin.com/in/</a:t>
            </a:r>
            <a:r>
              <a:rPr lang="hy-AM" dirty="0">
                <a:hlinkClick r:id="rId3"/>
              </a:rPr>
              <a:t>V</a:t>
            </a:r>
            <a:r>
              <a:rPr lang="en-US" dirty="0" err="1">
                <a:hlinkClick r:id="rId3"/>
              </a:rPr>
              <a:t>anik</a:t>
            </a:r>
            <a:r>
              <a:rPr lang="hy-AM" dirty="0">
                <a:hlinkClick r:id="rId3"/>
              </a:rPr>
              <a:t>H</a:t>
            </a:r>
            <a:r>
              <a:rPr lang="en-US" dirty="0" err="1">
                <a:hlinkClick r:id="rId3"/>
              </a:rPr>
              <a:t>akobyan</a:t>
            </a:r>
            <a:endParaRPr lang="hy-AM" dirty="0"/>
          </a:p>
          <a:p>
            <a:r>
              <a:rPr lang="hy-AM" dirty="0"/>
              <a:t>Github - </a:t>
            </a:r>
            <a:r>
              <a:rPr lang="en-US" dirty="0">
                <a:hlinkClick r:id="rId4"/>
              </a:rPr>
              <a:t>https://github.com/VanHakobyan</a:t>
            </a:r>
            <a:endParaRPr lang="hy-AM" dirty="0"/>
          </a:p>
          <a:p>
            <a:r>
              <a:rPr lang="en-US" dirty="0" err="1"/>
              <a:t>Codefights</a:t>
            </a:r>
            <a:r>
              <a:rPr lang="hy-AM" dirty="0"/>
              <a:t> - </a:t>
            </a:r>
            <a:r>
              <a:rPr lang="en-US" dirty="0">
                <a:hlinkClick r:id="rId5"/>
              </a:rPr>
              <a:t>https://codefights.com/profile/</a:t>
            </a:r>
            <a:r>
              <a:rPr lang="hy-AM" dirty="0">
                <a:hlinkClick r:id="rId5"/>
              </a:rPr>
              <a:t>V</a:t>
            </a:r>
            <a:r>
              <a:rPr lang="en-US" dirty="0">
                <a:hlinkClick r:id="rId5"/>
              </a:rPr>
              <a:t>an</a:t>
            </a:r>
            <a:r>
              <a:rPr lang="hy-AM" dirty="0">
                <a:hlinkClick r:id="rId5"/>
              </a:rPr>
              <a:t>H</a:t>
            </a:r>
            <a:r>
              <a:rPr lang="en-US" dirty="0" err="1">
                <a:hlinkClick r:id="rId5"/>
              </a:rPr>
              <a:t>akobyan</a:t>
            </a:r>
            <a:endParaRPr lang="hy-AM" dirty="0"/>
          </a:p>
          <a:p>
            <a:pPr marL="0" indent="0">
              <a:buNone/>
            </a:pPr>
            <a:endParaRPr lang="en-US" dirty="0" smtClean="0"/>
          </a:p>
          <a:p>
            <a:endParaRPr lang="hy-AM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Couse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1st </a:t>
            </a:r>
            <a:r>
              <a:rPr lang="en-GB" dirty="0" smtClean="0"/>
              <a:t>Stage - Basics</a:t>
            </a:r>
            <a:r>
              <a:rPr lang="en-GB" dirty="0"/>
              <a:t>  (24 Hours</a:t>
            </a:r>
            <a:r>
              <a:rPr lang="en-GB" dirty="0" smtClean="0"/>
              <a:t>)</a:t>
            </a:r>
          </a:p>
          <a:p>
            <a:r>
              <a:rPr lang="en-GB" dirty="0"/>
              <a:t>2nd </a:t>
            </a:r>
            <a:r>
              <a:rPr lang="en-GB" dirty="0" smtClean="0"/>
              <a:t>Stage - </a:t>
            </a:r>
            <a:r>
              <a:rPr lang="en-GB" dirty="0"/>
              <a:t>Advance Level 1 (OOP) (24 Hours)</a:t>
            </a:r>
          </a:p>
          <a:p>
            <a:r>
              <a:rPr lang="en-GB" dirty="0"/>
              <a:t>3rd </a:t>
            </a:r>
            <a:r>
              <a:rPr lang="en-GB" dirty="0" smtClean="0"/>
              <a:t>Stage - </a:t>
            </a:r>
            <a:r>
              <a:rPr lang="en-GB" dirty="0"/>
              <a:t>Advance Level 2 (24 Hours)</a:t>
            </a:r>
          </a:p>
          <a:p>
            <a:r>
              <a:rPr lang="en-GB" dirty="0"/>
              <a:t>4th </a:t>
            </a:r>
            <a:r>
              <a:rPr lang="en-GB" dirty="0" smtClean="0"/>
              <a:t>Stage - </a:t>
            </a:r>
            <a:r>
              <a:rPr lang="en-GB" dirty="0"/>
              <a:t>SQL EF (24 Hours)</a:t>
            </a:r>
          </a:p>
          <a:p>
            <a:r>
              <a:rPr lang="en-GB" dirty="0"/>
              <a:t>5th </a:t>
            </a:r>
            <a:r>
              <a:rPr lang="en-GB" dirty="0" smtClean="0"/>
              <a:t>Stage - </a:t>
            </a:r>
            <a:r>
              <a:rPr lang="en-GB" dirty="0"/>
              <a:t>Technology (24 Hours)</a:t>
            </a:r>
          </a:p>
          <a:p>
            <a:r>
              <a:rPr lang="en-GB" dirty="0"/>
              <a:t>Project </a:t>
            </a:r>
            <a:r>
              <a:rPr lang="en-GB" dirty="0" smtClean="0"/>
              <a:t>Stage - </a:t>
            </a:r>
            <a:r>
              <a:rPr lang="en-GB" dirty="0"/>
              <a:t>Project &amp; Interview Practice (24 Hours)</a:t>
            </a:r>
          </a:p>
          <a:p>
            <a:pPr marL="0" indent="0">
              <a:buNone/>
            </a:pPr>
            <a:endParaRPr lang="en-GB" b="1" dirty="0"/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13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1st Stage - Basics  (24 Hours)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444507"/>
              </p:ext>
            </p:extLst>
          </p:nvPr>
        </p:nvGraphicFramePr>
        <p:xfrm>
          <a:off x="2256704" y="1482437"/>
          <a:ext cx="9062459" cy="495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54">
                  <a:extLst>
                    <a:ext uri="{9D8B030D-6E8A-4147-A177-3AD203B41FA5}">
                      <a16:colId xmlns:a16="http://schemas.microsoft.com/office/drawing/2014/main" val="3995854784"/>
                    </a:ext>
                  </a:extLst>
                </a:gridCol>
                <a:gridCol w="7830401">
                  <a:extLst>
                    <a:ext uri="{9D8B030D-6E8A-4147-A177-3AD203B41FA5}">
                      <a16:colId xmlns:a16="http://schemas.microsoft.com/office/drawing/2014/main" val="1782762254"/>
                    </a:ext>
                  </a:extLst>
                </a:gridCol>
                <a:gridCol w="765704">
                  <a:extLst>
                    <a:ext uri="{9D8B030D-6E8A-4147-A177-3AD203B41FA5}">
                      <a16:colId xmlns:a16="http://schemas.microsoft.com/office/drawing/2014/main" val="3644963681"/>
                    </a:ext>
                  </a:extLst>
                </a:gridCol>
              </a:tblGrid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b="1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b="1" dirty="0">
                          <a:effectLst/>
                        </a:rPr>
                        <a:t>Lesson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79400874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dirty="0">
                          <a:effectLst/>
                        </a:rPr>
                        <a:t>Jump to programming, Hint OOP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60135528"/>
                  </a:ext>
                </a:extLst>
              </a:tr>
              <a:tr h="55403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Machine Mathematics, Binary and hexadecimal number systems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35083308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dirty="0">
                          <a:effectLst/>
                        </a:rPr>
                        <a:t>Visual Studio and development tools, Git, GitHub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9534775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dirty="0">
                          <a:effectLst/>
                        </a:rPr>
                        <a:t>Variables and primitive types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28100717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Console I/O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78261915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Conditional constructions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68602267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Logical statements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467291711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dirty="0">
                          <a:effectLst/>
                        </a:rPr>
                        <a:t>Loops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36791470"/>
                  </a:ext>
                </a:extLst>
              </a:tr>
              <a:tr h="55403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dirty="0">
                          <a:effectLst/>
                        </a:rPr>
                        <a:t>Methods and parameter modifiers</a:t>
                      </a:r>
                      <a:r>
                        <a:rPr lang="en-GB" dirty="0" smtClean="0">
                          <a:effectLst/>
                        </a:rPr>
                        <a:t>, overloading</a:t>
                      </a:r>
                      <a:r>
                        <a:rPr lang="en-GB" dirty="0">
                          <a:effectLst/>
                        </a:rPr>
                        <a:t>, default parameter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78329680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Recursive methods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64959500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Arrays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29898612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Interactive project with students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96566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16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117" y="499419"/>
            <a:ext cx="9381113" cy="1280890"/>
          </a:xfrm>
        </p:spPr>
        <p:txBody>
          <a:bodyPr>
            <a:normAutofit/>
          </a:bodyPr>
          <a:lstStyle/>
          <a:p>
            <a:r>
              <a:rPr lang="en-GB" sz="3200" dirty="0"/>
              <a:t>2nd Stage - Advance Level 1 (OOP) (24 Hours)</a:t>
            </a:r>
            <a:endParaRPr lang="en-GB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51412"/>
              </p:ext>
            </p:extLst>
          </p:nvPr>
        </p:nvGraphicFramePr>
        <p:xfrm>
          <a:off x="2256704" y="1482437"/>
          <a:ext cx="9062459" cy="495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54">
                  <a:extLst>
                    <a:ext uri="{9D8B030D-6E8A-4147-A177-3AD203B41FA5}">
                      <a16:colId xmlns:a16="http://schemas.microsoft.com/office/drawing/2014/main" val="3995854784"/>
                    </a:ext>
                  </a:extLst>
                </a:gridCol>
                <a:gridCol w="7830401">
                  <a:extLst>
                    <a:ext uri="{9D8B030D-6E8A-4147-A177-3AD203B41FA5}">
                      <a16:colId xmlns:a16="http://schemas.microsoft.com/office/drawing/2014/main" val="1782762254"/>
                    </a:ext>
                  </a:extLst>
                </a:gridCol>
                <a:gridCol w="765704">
                  <a:extLst>
                    <a:ext uri="{9D8B030D-6E8A-4147-A177-3AD203B41FA5}">
                      <a16:colId xmlns:a16="http://schemas.microsoft.com/office/drawing/2014/main" val="3644963681"/>
                    </a:ext>
                  </a:extLst>
                </a:gridCol>
              </a:tblGrid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b="1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b="1">
                          <a:effectLst/>
                        </a:rPr>
                        <a:t>Lesson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79400874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OOP, Class and Object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60135528"/>
                  </a:ext>
                </a:extLst>
              </a:tr>
              <a:tr h="55403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Encapsulation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35083308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Inheritance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9534775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Polymorphism, virtual and override keywords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28100717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dirty="0">
                          <a:effectLst/>
                        </a:rPr>
                        <a:t>Class constructor, memory </a:t>
                      </a:r>
                      <a:r>
                        <a:rPr lang="en-GB" dirty="0" err="1">
                          <a:effectLst/>
                        </a:rPr>
                        <a:t>allocation,this</a:t>
                      </a:r>
                      <a:r>
                        <a:rPr lang="en-GB" dirty="0">
                          <a:effectLst/>
                        </a:rPr>
                        <a:t> keyword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78261915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dirty="0">
                          <a:effectLst/>
                        </a:rPr>
                        <a:t>Static </a:t>
                      </a:r>
                      <a:r>
                        <a:rPr lang="en-GB" dirty="0" err="1">
                          <a:effectLst/>
                        </a:rPr>
                        <a:t>keyword,Nested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types,Access</a:t>
                      </a:r>
                      <a:r>
                        <a:rPr lang="en-GB" dirty="0">
                          <a:effectLst/>
                        </a:rPr>
                        <a:t> modifiers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68602267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Abstract class, Interface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467291711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Structures,Enums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36791470"/>
                  </a:ext>
                </a:extLst>
              </a:tr>
              <a:tr h="55403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Object, Boxing and Unboxing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78329680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Exception handling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64959500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Operator Overloading, Indexer Methods, Extension Methods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29898612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Interactive project with students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96566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6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704" y="402437"/>
            <a:ext cx="8911687" cy="1280890"/>
          </a:xfrm>
        </p:spPr>
        <p:txBody>
          <a:bodyPr/>
          <a:lstStyle/>
          <a:p>
            <a:r>
              <a:rPr lang="en-GB" dirty="0"/>
              <a:t>3rd Stage - Advance Level 2 (24 Hours)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635155"/>
              </p:ext>
            </p:extLst>
          </p:nvPr>
        </p:nvGraphicFramePr>
        <p:xfrm>
          <a:off x="2256704" y="1482437"/>
          <a:ext cx="9062459" cy="519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54">
                  <a:extLst>
                    <a:ext uri="{9D8B030D-6E8A-4147-A177-3AD203B41FA5}">
                      <a16:colId xmlns:a16="http://schemas.microsoft.com/office/drawing/2014/main" val="3995854784"/>
                    </a:ext>
                  </a:extLst>
                </a:gridCol>
                <a:gridCol w="7830401">
                  <a:extLst>
                    <a:ext uri="{9D8B030D-6E8A-4147-A177-3AD203B41FA5}">
                      <a16:colId xmlns:a16="http://schemas.microsoft.com/office/drawing/2014/main" val="1782762254"/>
                    </a:ext>
                  </a:extLst>
                </a:gridCol>
                <a:gridCol w="765704">
                  <a:extLst>
                    <a:ext uri="{9D8B030D-6E8A-4147-A177-3AD203B41FA5}">
                      <a16:colId xmlns:a16="http://schemas.microsoft.com/office/drawing/2014/main" val="3644963681"/>
                    </a:ext>
                  </a:extLst>
                </a:gridCol>
              </a:tblGrid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b="1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b="1">
                          <a:effectLst/>
                        </a:rPr>
                        <a:t>Lesson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79400874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Collections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60135528"/>
                  </a:ext>
                </a:extLst>
              </a:tr>
              <a:tr h="55403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Programming Input/Output,Working with Datetime and text. Regex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35083308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dirty="0">
                          <a:effectLst/>
                        </a:rPr>
                        <a:t>XML, </a:t>
                      </a:r>
                      <a:r>
                        <a:rPr lang="en-GB" dirty="0" err="1">
                          <a:effectLst/>
                        </a:rPr>
                        <a:t>JSON.Configuration</a:t>
                      </a:r>
                      <a:r>
                        <a:rPr lang="en-GB" dirty="0">
                          <a:effectLst/>
                        </a:rPr>
                        <a:t> files, Serialization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9534775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Reflection, Attributes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28100717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dirty="0">
                          <a:effectLst/>
                        </a:rPr>
                        <a:t>Automatic memory management and garbage collection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78261915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dirty="0">
                          <a:effectLst/>
                        </a:rPr>
                        <a:t>Threading </a:t>
                      </a:r>
                      <a:r>
                        <a:rPr lang="en-GB" dirty="0" err="1">
                          <a:effectLst/>
                        </a:rPr>
                        <a:t>fundamentals.Asynchronous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programming,Task</a:t>
                      </a:r>
                      <a:r>
                        <a:rPr lang="en-GB" dirty="0">
                          <a:effectLst/>
                        </a:rPr>
                        <a:t> Parallel Library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68602267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Parallel programming. async/await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467291711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LINQ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36791470"/>
                  </a:ext>
                </a:extLst>
              </a:tr>
              <a:tr h="55403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Delegate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78329680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Generic Programming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64959500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Lambda Expressions, Event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29898612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Interactive project with students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96566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11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4th Stage - SQL EF (24 Hours)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26204"/>
              </p:ext>
            </p:extLst>
          </p:nvPr>
        </p:nvGraphicFramePr>
        <p:xfrm>
          <a:off x="2256704" y="1482437"/>
          <a:ext cx="9062459" cy="495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54">
                  <a:extLst>
                    <a:ext uri="{9D8B030D-6E8A-4147-A177-3AD203B41FA5}">
                      <a16:colId xmlns:a16="http://schemas.microsoft.com/office/drawing/2014/main" val="3995854784"/>
                    </a:ext>
                  </a:extLst>
                </a:gridCol>
                <a:gridCol w="7830401">
                  <a:extLst>
                    <a:ext uri="{9D8B030D-6E8A-4147-A177-3AD203B41FA5}">
                      <a16:colId xmlns:a16="http://schemas.microsoft.com/office/drawing/2014/main" val="1782762254"/>
                    </a:ext>
                  </a:extLst>
                </a:gridCol>
                <a:gridCol w="765704">
                  <a:extLst>
                    <a:ext uri="{9D8B030D-6E8A-4147-A177-3AD203B41FA5}">
                      <a16:colId xmlns:a16="http://schemas.microsoft.com/office/drawing/2014/main" val="3644963681"/>
                    </a:ext>
                  </a:extLst>
                </a:gridCol>
              </a:tblGrid>
              <a:tr h="3501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b="1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b="1">
                          <a:effectLst/>
                        </a:rPr>
                        <a:t>Lesson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79400874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i="1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i="1" dirty="0">
                          <a:effectLst/>
                        </a:rPr>
                        <a:t>Getting Started With SQL. Data Types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60135528"/>
                  </a:ext>
                </a:extLst>
              </a:tr>
              <a:tr h="554034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i="1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i="1" dirty="0">
                          <a:effectLst/>
                        </a:rPr>
                        <a:t>Data Definition Language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35083308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i="1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i="1" dirty="0">
                          <a:effectLst/>
                        </a:rPr>
                        <a:t>Data Manipulation Language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9534775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i="1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i="1" dirty="0">
                          <a:effectLst/>
                        </a:rPr>
                        <a:t>Database Normalization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28100717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i="1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i="1" dirty="0">
                          <a:effectLst/>
                        </a:rPr>
                        <a:t>Joins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78261915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i="1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i="1" dirty="0">
                          <a:effectLst/>
                        </a:rPr>
                        <a:t>Stored procedure, functions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68602267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>
                          <a:effectLst/>
                        </a:rPr>
                        <a:t>ADO.NET Entity Framework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467291711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>
                          <a:effectLst/>
                        </a:rPr>
                        <a:t>Code First Model First, Database First Approaches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36791470"/>
                  </a:ext>
                </a:extLst>
              </a:tr>
              <a:tr h="554034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>
                          <a:effectLst/>
                        </a:rPr>
                        <a:t>One to one, one to many, many to many relationships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78329680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 err="1">
                          <a:effectLst/>
                        </a:rPr>
                        <a:t>FluentApi</a:t>
                      </a:r>
                      <a:r>
                        <a:rPr lang="en-GB" b="1" dirty="0">
                          <a:effectLst/>
                        </a:rPr>
                        <a:t> and </a:t>
                      </a:r>
                      <a:r>
                        <a:rPr lang="en-GB" b="1" dirty="0" err="1">
                          <a:effectLst/>
                        </a:rPr>
                        <a:t>DataAnnotations</a:t>
                      </a:r>
                      <a:endParaRPr lang="en-GB" b="1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64959500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>
                          <a:effectLst/>
                        </a:rPr>
                        <a:t>LINQ to Entities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29898612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>
                          <a:effectLst/>
                        </a:rPr>
                        <a:t>Interactive project with students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96566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2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5th Stage - Technology (24 Hours)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061841"/>
              </p:ext>
            </p:extLst>
          </p:nvPr>
        </p:nvGraphicFramePr>
        <p:xfrm>
          <a:off x="2256704" y="1482437"/>
          <a:ext cx="9062459" cy="495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54">
                  <a:extLst>
                    <a:ext uri="{9D8B030D-6E8A-4147-A177-3AD203B41FA5}">
                      <a16:colId xmlns:a16="http://schemas.microsoft.com/office/drawing/2014/main" val="3995854784"/>
                    </a:ext>
                  </a:extLst>
                </a:gridCol>
                <a:gridCol w="7830401">
                  <a:extLst>
                    <a:ext uri="{9D8B030D-6E8A-4147-A177-3AD203B41FA5}">
                      <a16:colId xmlns:a16="http://schemas.microsoft.com/office/drawing/2014/main" val="1782762254"/>
                    </a:ext>
                  </a:extLst>
                </a:gridCol>
                <a:gridCol w="765704">
                  <a:extLst>
                    <a:ext uri="{9D8B030D-6E8A-4147-A177-3AD203B41FA5}">
                      <a16:colId xmlns:a16="http://schemas.microsoft.com/office/drawing/2014/main" val="3644963681"/>
                    </a:ext>
                  </a:extLst>
                </a:gridCol>
              </a:tblGrid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b="1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b="1">
                          <a:effectLst/>
                        </a:rPr>
                        <a:t>Lesson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79400874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Jump to Technology. Windows Services, WPF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60135528"/>
                  </a:ext>
                </a:extLst>
              </a:tr>
              <a:tr h="55403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Jump to ASP.Net Core,MVC Design pattern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35083308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Controllers and Actions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9534775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Web API, CRUD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28100717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Views, Layouts, HTML Helpers and Data Validation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78261915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Middleware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68602267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dirty="0">
                          <a:effectLst/>
                        </a:rPr>
                        <a:t>Dependency </a:t>
                      </a:r>
                      <a:r>
                        <a:rPr lang="en-GB" dirty="0" err="1">
                          <a:effectLst/>
                        </a:rPr>
                        <a:t>Injection,Configuration</a:t>
                      </a:r>
                      <a:endParaRPr lang="en-GB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467291711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Work with EF Core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36791470"/>
                  </a:ext>
                </a:extLst>
              </a:tr>
              <a:tr h="55403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Exception handling and logging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78329680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Authentication and Authorization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64959500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Application publish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29898612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Interactive project with students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96566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85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745" y="624110"/>
            <a:ext cx="9384867" cy="1280890"/>
          </a:xfrm>
        </p:spPr>
        <p:txBody>
          <a:bodyPr>
            <a:normAutofit/>
          </a:bodyPr>
          <a:lstStyle/>
          <a:p>
            <a:r>
              <a:rPr lang="en-GB" sz="2800" dirty="0"/>
              <a:t>Project Stage - Project &amp; Interview Practice (24 Hours)</a:t>
            </a:r>
            <a:endParaRPr lang="en-GB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28999"/>
              </p:ext>
            </p:extLst>
          </p:nvPr>
        </p:nvGraphicFramePr>
        <p:xfrm>
          <a:off x="2313708" y="1482437"/>
          <a:ext cx="9005456" cy="519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421">
                  <a:extLst>
                    <a:ext uri="{9D8B030D-6E8A-4147-A177-3AD203B41FA5}">
                      <a16:colId xmlns:a16="http://schemas.microsoft.com/office/drawing/2014/main" val="3995854784"/>
                    </a:ext>
                  </a:extLst>
                </a:gridCol>
                <a:gridCol w="7781147">
                  <a:extLst>
                    <a:ext uri="{9D8B030D-6E8A-4147-A177-3AD203B41FA5}">
                      <a16:colId xmlns:a16="http://schemas.microsoft.com/office/drawing/2014/main" val="1782762254"/>
                    </a:ext>
                  </a:extLst>
                </a:gridCol>
                <a:gridCol w="760888">
                  <a:extLst>
                    <a:ext uri="{9D8B030D-6E8A-4147-A177-3AD203B41FA5}">
                      <a16:colId xmlns:a16="http://schemas.microsoft.com/office/drawing/2014/main" val="3644963681"/>
                    </a:ext>
                  </a:extLst>
                </a:gridCol>
              </a:tblGrid>
              <a:tr h="3501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b="1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b="1" dirty="0">
                          <a:effectLst/>
                        </a:rPr>
                        <a:t>Lesson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79400874"/>
                  </a:ext>
                </a:extLst>
              </a:tr>
              <a:tr h="57808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>
                          <a:solidFill>
                            <a:srgbClr val="0070C0"/>
                          </a:solidFill>
                          <a:effectLst/>
                        </a:rPr>
                        <a:t>Algorithms and Data Structures</a:t>
                      </a:r>
                      <a:r>
                        <a:rPr lang="en-GB" b="1" dirty="0" smtClean="0">
                          <a:solidFill>
                            <a:srgbClr val="0070C0"/>
                          </a:solidFill>
                          <a:effectLst/>
                        </a:rPr>
                        <a:t>. Measuring Performance, Sorting Algorithms </a:t>
                      </a:r>
                      <a:endParaRPr lang="en-GB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60135528"/>
                  </a:ext>
                </a:extLst>
              </a:tr>
              <a:tr h="554034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>
                          <a:solidFill>
                            <a:srgbClr val="0070C0"/>
                          </a:solidFill>
                          <a:effectLst/>
                        </a:rPr>
                        <a:t>Algorithms and Data Structures</a:t>
                      </a:r>
                      <a:r>
                        <a:rPr lang="en-GB" b="1" dirty="0" smtClean="0">
                          <a:solidFill>
                            <a:srgbClr val="0070C0"/>
                          </a:solidFill>
                          <a:effectLst/>
                        </a:rPr>
                        <a:t>. Stack</a:t>
                      </a:r>
                      <a:r>
                        <a:rPr lang="en-GB" b="1" dirty="0">
                          <a:solidFill>
                            <a:srgbClr val="0070C0"/>
                          </a:solidFill>
                          <a:effectLst/>
                        </a:rPr>
                        <a:t>, Queue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35083308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>
                          <a:solidFill>
                            <a:srgbClr val="0070C0"/>
                          </a:solidFill>
                          <a:effectLst/>
                        </a:rPr>
                        <a:t>Algorithms and Data Structures</a:t>
                      </a:r>
                      <a:r>
                        <a:rPr lang="en-GB" b="1" dirty="0" smtClean="0">
                          <a:solidFill>
                            <a:srgbClr val="0070C0"/>
                          </a:solidFill>
                          <a:effectLst/>
                        </a:rPr>
                        <a:t>. Binary </a:t>
                      </a:r>
                      <a:r>
                        <a:rPr lang="en-GB" b="1" dirty="0">
                          <a:solidFill>
                            <a:srgbClr val="0070C0"/>
                          </a:solidFill>
                          <a:effectLst/>
                        </a:rPr>
                        <a:t>Trees, Hash Tables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9534775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>
                          <a:solidFill>
                            <a:srgbClr val="0070C0"/>
                          </a:solidFill>
                          <a:effectLst/>
                        </a:rPr>
                        <a:t>Algorithms and Data Structures</a:t>
                      </a:r>
                      <a:r>
                        <a:rPr lang="en-GB" b="1" dirty="0" smtClean="0">
                          <a:solidFill>
                            <a:srgbClr val="0070C0"/>
                          </a:solidFill>
                          <a:effectLst/>
                        </a:rPr>
                        <a:t>. Linked </a:t>
                      </a:r>
                      <a:r>
                        <a:rPr lang="en-GB" b="1" dirty="0">
                          <a:solidFill>
                            <a:srgbClr val="0070C0"/>
                          </a:solidFill>
                          <a:effectLst/>
                        </a:rPr>
                        <a:t>List, Double Linked List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28100717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>
                          <a:solidFill>
                            <a:srgbClr val="FF0000"/>
                          </a:solidFill>
                          <a:effectLst/>
                        </a:rPr>
                        <a:t>Interview Practice 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78261915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>
                          <a:solidFill>
                            <a:srgbClr val="FF0000"/>
                          </a:solidFill>
                          <a:effectLst/>
                        </a:rPr>
                        <a:t>Interview Practice 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68602267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>
                          <a:solidFill>
                            <a:srgbClr val="00B050"/>
                          </a:solidFill>
                          <a:effectLst/>
                        </a:rPr>
                        <a:t>Design Patterns. Creational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467291711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>
                          <a:solidFill>
                            <a:srgbClr val="00B050"/>
                          </a:solidFill>
                          <a:effectLst/>
                        </a:rPr>
                        <a:t>Design Patterns. Structural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36791470"/>
                  </a:ext>
                </a:extLst>
              </a:tr>
              <a:tr h="554034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>
                          <a:solidFill>
                            <a:srgbClr val="00B05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>
                          <a:solidFill>
                            <a:srgbClr val="00B050"/>
                          </a:solidFill>
                          <a:effectLst/>
                        </a:rPr>
                        <a:t>Design Patterns. </a:t>
                      </a:r>
                      <a:r>
                        <a:rPr lang="en-GB" b="1" dirty="0" err="1">
                          <a:solidFill>
                            <a:srgbClr val="00B050"/>
                          </a:solidFill>
                          <a:effectLst/>
                        </a:rPr>
                        <a:t>Behavioral</a:t>
                      </a:r>
                      <a:endParaRPr lang="en-GB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78329680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>
                          <a:solidFill>
                            <a:srgbClr val="FF0000"/>
                          </a:solidFill>
                          <a:effectLst/>
                        </a:rPr>
                        <a:t>Interview Practice 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64959500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b="1" dirty="0">
                          <a:solidFill>
                            <a:srgbClr val="FF0000"/>
                          </a:solidFill>
                          <a:effectLst/>
                        </a:rPr>
                        <a:t>Interview Practice 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b="1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29898612"/>
                  </a:ext>
                </a:extLst>
              </a:tr>
              <a:tr h="350169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dirty="0">
                          <a:effectLst/>
                        </a:rPr>
                        <a:t>Last interactive discussion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96566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82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549</Words>
  <Application>Microsoft Office PowerPoint</Application>
  <PresentationFormat>Widescreen</PresentationFormat>
  <Paragraphs>265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Open Sans</vt:lpstr>
      <vt:lpstr>Wingdings 3</vt:lpstr>
      <vt:lpstr>Wisp</vt:lpstr>
      <vt:lpstr>C# .NET Education</vt:lpstr>
      <vt:lpstr>About me </vt:lpstr>
      <vt:lpstr>About Couse </vt:lpstr>
      <vt:lpstr>1st Stage - Basics  (24 Hours) </vt:lpstr>
      <vt:lpstr>2nd Stage - Advance Level 1 (OOP) (24 Hours)</vt:lpstr>
      <vt:lpstr>3rd Stage - Advance Level 2 (24 Hours)</vt:lpstr>
      <vt:lpstr>4th Stage - SQL EF (24 Hours)</vt:lpstr>
      <vt:lpstr>5th Stage - Technology (24 Hours)</vt:lpstr>
      <vt:lpstr>Project Stage - Project &amp; Interview Practice (24 Hours)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.NET Education</dc:title>
  <dc:creator>Վան Հակոբյան</dc:creator>
  <cp:lastModifiedBy>Վան Հակոբյան</cp:lastModifiedBy>
  <cp:revision>5</cp:revision>
  <dcterms:created xsi:type="dcterms:W3CDTF">2019-05-18T22:10:11Z</dcterms:created>
  <dcterms:modified xsi:type="dcterms:W3CDTF">2019-05-18T22:48:15Z</dcterms:modified>
</cp:coreProperties>
</file>