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f18411e1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f18411e1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18411e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f18411e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aaaaf96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aaaaf96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aaaaf963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aaaaf963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aaaaf963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aaaaf963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aaaf96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aaaf96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18411e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18411e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18411e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18411e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f18411e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f18411e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f18411e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f18411e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Together the ENJJPT SD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Modeling/Diagrammatic Standard:</a:t>
            </a:r>
            <a:br>
              <a:rPr lang="en"/>
            </a:br>
            <a:r>
              <a:rPr lang="en"/>
              <a:t>(Stick to these principles)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1393175" y="1695650"/>
            <a:ext cx="1215000" cy="7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255475" y="1873000"/>
            <a:ext cx="2022000" cy="38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Flows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924775" y="1571500"/>
            <a:ext cx="1161600" cy="108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Variables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22"/>
          <p:cNvCxnSpPr/>
          <p:nvPr/>
        </p:nvCxnSpPr>
        <p:spPr>
          <a:xfrm flipH="1" rot="5400000">
            <a:off x="6971250" y="1921750"/>
            <a:ext cx="1542900" cy="283800"/>
          </a:xfrm>
          <a:prstGeom prst="curvedConnector3">
            <a:avLst>
              <a:gd fmla="val 385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>
            <a:off x="7733675" y="1797550"/>
            <a:ext cx="5853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+/-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By </a:t>
            </a:r>
            <a:r>
              <a:rPr b="1" lang="en" sz="1500" u="sng"/>
              <a:t>8 Mar</a:t>
            </a:r>
            <a:r>
              <a:rPr lang="en" sz="1500"/>
              <a:t>, the team will have a semi-rough draft (2 iterations) of all models the individual programs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By </a:t>
            </a:r>
            <a:r>
              <a:rPr b="1" lang="en" sz="1500" u="sng"/>
              <a:t>15 Mar</a:t>
            </a:r>
            <a:r>
              <a:rPr b="1" i="1" lang="en" sz="1500"/>
              <a:t> </a:t>
            </a:r>
            <a:r>
              <a:rPr lang="en" sz="1500"/>
              <a:t>the team will have a near final draft of the combined models and have sufficient documentation.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Sign off from Bursaw to workshop the flow/mapping around to other offices and </a:t>
            </a:r>
            <a:r>
              <a:rPr lang="en" sz="1500"/>
              <a:t>receive</a:t>
            </a:r>
            <a:r>
              <a:rPr lang="en" sz="1500"/>
              <a:t> feedback on 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By </a:t>
            </a:r>
            <a:r>
              <a:rPr b="1" lang="en" sz="1500" u="sng"/>
              <a:t>22 Mar </a:t>
            </a:r>
            <a:r>
              <a:rPr lang="en" sz="1500"/>
              <a:t>the team will have incorporated feedback and finalized a presentable/printable version of the mapping with.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 u="sng"/>
              <a:t>25-29 Mar</a:t>
            </a:r>
            <a:r>
              <a:rPr lang="en" sz="1500"/>
              <a:t> the team will put together continuity write-ups for future LTs/analysis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Purpose, Goals, and Assumptions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Purpose: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purpose of this exercise is to create a full mapping of the ENJJPT pipeline from student entry to graduation of IFF.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create a well documented, codable, and legible mapping of the process enabling commanders to make more informed decisions and to provide analysts the ability to predict changes to the system state.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Assumptions: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</a:t>
            </a:r>
            <a:r>
              <a:rPr lang="en" sz="1300"/>
              <a:t>very student, IP, commander, and staff member is intelligent, capable, and willing to put the effort in. That is, how hard one works is </a:t>
            </a:r>
            <a:r>
              <a:rPr i="1" lang="en" sz="1300"/>
              <a:t>not</a:t>
            </a:r>
            <a:r>
              <a:rPr lang="en" sz="1300"/>
              <a:t> a variable in the system model.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System Dynamics Modeling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systems dynamic model is an approach using diagramming and math to represent complex systems as an </a:t>
            </a:r>
            <a:r>
              <a:rPr lang="en" sz="1800"/>
              <a:t>aggregation</a:t>
            </a:r>
            <a:r>
              <a:rPr lang="en" sz="1800"/>
              <a:t> of groups and relationships.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Models consist mainly of: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Stocks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Flows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Variables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Links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Basics Through an Example Model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813" y="1009750"/>
            <a:ext cx="66389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589500" y="166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Basics Through an Example Model: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7275" y="1594175"/>
            <a:ext cx="188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stocks like a bucket. You can add to the bucket or take from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ENJJPT equivalent: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Students, IPs (all tiers), planes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38" y="1080700"/>
            <a:ext cx="66389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5516875" y="1952800"/>
            <a:ext cx="328200" cy="31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529475" y="3719200"/>
            <a:ext cx="328200" cy="31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589500" y="166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Basics Through an Example Model: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07275" y="1594175"/>
            <a:ext cx="188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flow transports a material from one stock to another.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ENJJPT equivalent: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Completion of T6, DNIF, TDY, PCS, deployment, student graduation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38" y="1080700"/>
            <a:ext cx="66389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 rot="3515339">
            <a:off x="3309127" y="1727370"/>
            <a:ext cx="263636" cy="248405"/>
          </a:xfrm>
          <a:prstGeom prst="rightArrow">
            <a:avLst>
              <a:gd fmla="val 43264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/>
          <p:nvPr/>
        </p:nvSpPr>
        <p:spPr>
          <a:xfrm rot="3514780">
            <a:off x="6724216" y="1789222"/>
            <a:ext cx="264716" cy="2484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/>
          <p:nvPr/>
        </p:nvSpPr>
        <p:spPr>
          <a:xfrm rot="5396275">
            <a:off x="4101632" y="3394821"/>
            <a:ext cx="2769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/>
          <p:nvPr/>
        </p:nvSpPr>
        <p:spPr>
          <a:xfrm rot="8757642">
            <a:off x="7792318" y="3741014"/>
            <a:ext cx="232063" cy="2482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844975" y="1190175"/>
            <a:ext cx="24831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Deer_Deaths=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Deer-Wolves*Predation Rate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317125" y="1190175"/>
            <a:ext cx="17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Deer_Births=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Deer*Deer_BirthRate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07275" y="1594175"/>
            <a:ext cx="188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a constant or dynamically calculated value that often affects 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ENJJPT equivalent: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Student refly rate, DNIF rates, Weather attrition rate, % chance an aircraft breaks</a:t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1589500" y="166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Basics Through an Example Model: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38" y="1080700"/>
            <a:ext cx="66389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 rot="616279">
            <a:off x="2387156" y="2998350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/>
          <p:nvPr/>
        </p:nvSpPr>
        <p:spPr>
          <a:xfrm rot="616279">
            <a:off x="3719006" y="1244125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/>
          <p:nvPr/>
        </p:nvSpPr>
        <p:spPr>
          <a:xfrm rot="616279">
            <a:off x="4784831" y="2998350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/>
          <p:nvPr/>
        </p:nvSpPr>
        <p:spPr>
          <a:xfrm rot="616279">
            <a:off x="6551231" y="2998350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07275" y="1594175"/>
            <a:ext cx="188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link establishes a direct relationship between objects. A link implies that those objects can be written together in a </a:t>
            </a:r>
            <a:r>
              <a:rPr lang="en"/>
              <a:t>mathematical</a:t>
            </a:r>
            <a:r>
              <a:rPr lang="en"/>
              <a:t> equation.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ENJJPT equivalent: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Linking IPs, students, and aircraft together to generate a sortie.</a:t>
            </a:r>
            <a:endParaRPr/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1589500" y="166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Basics Through an Example Model: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38" y="1080700"/>
            <a:ext cx="66389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 rot="-502117">
            <a:off x="3233833" y="3698968"/>
            <a:ext cx="366907" cy="2486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/>
          <p:nvPr/>
        </p:nvSpPr>
        <p:spPr>
          <a:xfrm rot="616279">
            <a:off x="3585981" y="1696400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/>
          <p:nvPr/>
        </p:nvSpPr>
        <p:spPr>
          <a:xfrm rot="616279">
            <a:off x="4314831" y="3140250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/>
          <p:nvPr/>
        </p:nvSpPr>
        <p:spPr>
          <a:xfrm rot="616279">
            <a:off x="6285181" y="3042700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/>
          <p:nvPr/>
        </p:nvSpPr>
        <p:spPr>
          <a:xfrm rot="8620990">
            <a:off x="4388621" y="1866530"/>
            <a:ext cx="366737" cy="2485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/>
          <p:nvPr/>
        </p:nvSpPr>
        <p:spPr>
          <a:xfrm rot="2698012">
            <a:off x="5992516" y="1814905"/>
            <a:ext cx="366776" cy="2486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/>
          <p:nvPr/>
        </p:nvSpPr>
        <p:spPr>
          <a:xfrm rot="616279">
            <a:off x="5628956" y="2828450"/>
            <a:ext cx="366778" cy="248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/>
          <p:nvPr/>
        </p:nvSpPr>
        <p:spPr>
          <a:xfrm rot="8802772">
            <a:off x="5400086" y="3644102"/>
            <a:ext cx="366777" cy="2485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/>
          <p:nvPr/>
        </p:nvSpPr>
        <p:spPr>
          <a:xfrm rot="-4289456">
            <a:off x="6873743" y="4003766"/>
            <a:ext cx="366666" cy="248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Forward, Here’s the Plan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297500" y="1261100"/>
            <a:ext cx="70389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process will be split into three sections: T6, T38, and IFF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Dylan, AO, and Blake will each take one of the three sections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Erik will meet individually with each one </a:t>
            </a:r>
            <a:r>
              <a:rPr lang="en" sz="1500"/>
              <a:t>when they are in the office </a:t>
            </a:r>
            <a:r>
              <a:rPr lang="en" sz="1500"/>
              <a:t>all to help brainstorm and work on the model together (only for first time working on it)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Each section will initially be on its own Powerpoint slide within the same presentation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Start simple and expand the details </a:t>
            </a:r>
            <a:r>
              <a:rPr b="1" lang="en" sz="1500"/>
              <a:t>later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First work on the stocks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Then work on the flows/relationships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Variables/Constants last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Boundaries are the other programs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Combine the programs and interleave the relationships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Document </a:t>
            </a:r>
            <a:r>
              <a:rPr lang="en" sz="1500"/>
              <a:t>(i.e. where do the numbers come from?) </a:t>
            </a:r>
            <a:r>
              <a:rPr lang="en" sz="1500"/>
              <a:t>and add data values where able (i.e. number of sorties in a syllabus)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