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1"/>
  </p:sldMasterIdLst>
  <p:sldIdLst>
    <p:sldId id="256" r:id="rId2"/>
    <p:sldId id="267" r:id="rId3"/>
    <p:sldId id="268" r:id="rId4"/>
    <p:sldId id="269" r:id="rId5"/>
    <p:sldId id="274" r:id="rId6"/>
    <p:sldId id="270" r:id="rId7"/>
    <p:sldId id="271" r:id="rId8"/>
    <p:sldId id="272" r:id="rId9"/>
    <p:sldId id="275" r:id="rId10"/>
    <p:sldId id="276" r:id="rId11"/>
    <p:sldId id="278" r:id="rId12"/>
    <p:sldId id="279" r:id="rId13"/>
    <p:sldId id="280" r:id="rId14"/>
    <p:sldId id="281" r:id="rId15"/>
    <p:sldId id="283" r:id="rId16"/>
    <p:sldId id="290" r:id="rId17"/>
    <p:sldId id="291" r:id="rId18"/>
    <p:sldId id="292" r:id="rId19"/>
    <p:sldId id="293" r:id="rId20"/>
    <p:sldId id="284" r:id="rId21"/>
    <p:sldId id="287" r:id="rId22"/>
    <p:sldId id="285" r:id="rId23"/>
    <p:sldId id="286"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dalene Singh" userId="343ca0950ee751fa" providerId="LiveId" clId="{B7391564-0C6C-459B-BA2D-DF1E18308236}"/>
    <pc:docChg chg="undo custSel addSld delSld modSld">
      <pc:chgData name="Magdalene Singh" userId="343ca0950ee751fa" providerId="LiveId" clId="{B7391564-0C6C-459B-BA2D-DF1E18308236}" dt="2023-08-03T07:14:24.683" v="484" actId="20577"/>
      <pc:docMkLst>
        <pc:docMk/>
      </pc:docMkLst>
      <pc:sldChg chg="addSp delSp modSp mod chgLayout">
        <pc:chgData name="Magdalene Singh" userId="343ca0950ee751fa" providerId="LiveId" clId="{B7391564-0C6C-459B-BA2D-DF1E18308236}" dt="2023-08-03T07:02:32.638" v="150" actId="1076"/>
        <pc:sldMkLst>
          <pc:docMk/>
          <pc:sldMk cId="3138906613" sldId="256"/>
        </pc:sldMkLst>
        <pc:spChg chg="mod ord">
          <ac:chgData name="Magdalene Singh" userId="343ca0950ee751fa" providerId="LiveId" clId="{B7391564-0C6C-459B-BA2D-DF1E18308236}" dt="2023-08-03T07:02:25.083" v="149" actId="1076"/>
          <ac:spMkLst>
            <pc:docMk/>
            <pc:sldMk cId="3138906613" sldId="256"/>
            <ac:spMk id="2" creationId="{7049CCA7-10DB-4FDF-7F28-F0A0172B5AB2}"/>
          </ac:spMkLst>
        </pc:spChg>
        <pc:spChg chg="mod ord">
          <ac:chgData name="Magdalene Singh" userId="343ca0950ee751fa" providerId="LiveId" clId="{B7391564-0C6C-459B-BA2D-DF1E18308236}" dt="2023-08-03T07:02:32.638" v="150" actId="1076"/>
          <ac:spMkLst>
            <pc:docMk/>
            <pc:sldMk cId="3138906613" sldId="256"/>
            <ac:spMk id="3" creationId="{355ECF57-2839-F82D-B80E-09CCB2661A44}"/>
          </ac:spMkLst>
        </pc:spChg>
        <pc:spChg chg="add del mod">
          <ac:chgData name="Magdalene Singh" userId="343ca0950ee751fa" providerId="LiveId" clId="{B7391564-0C6C-459B-BA2D-DF1E18308236}" dt="2023-08-03T04:51:05.884" v="2" actId="6264"/>
          <ac:spMkLst>
            <pc:docMk/>
            <pc:sldMk cId="3138906613" sldId="256"/>
            <ac:spMk id="4" creationId="{B134D81C-30A3-82FB-EC01-C8C51A203353}"/>
          </ac:spMkLst>
        </pc:spChg>
        <pc:spChg chg="add del mod">
          <ac:chgData name="Magdalene Singh" userId="343ca0950ee751fa" providerId="LiveId" clId="{B7391564-0C6C-459B-BA2D-DF1E18308236}" dt="2023-08-03T04:51:05.884" v="2" actId="6264"/>
          <ac:spMkLst>
            <pc:docMk/>
            <pc:sldMk cId="3138906613" sldId="256"/>
            <ac:spMk id="5" creationId="{FCA17B94-A60C-2AEB-E447-33FD84A418DF}"/>
          </ac:spMkLst>
        </pc:spChg>
      </pc:sldChg>
      <pc:sldChg chg="del">
        <pc:chgData name="Magdalene Singh" userId="343ca0950ee751fa" providerId="LiveId" clId="{B7391564-0C6C-459B-BA2D-DF1E18308236}" dt="2023-08-03T05:19:13.134" v="101" actId="2696"/>
        <pc:sldMkLst>
          <pc:docMk/>
          <pc:sldMk cId="1374947099" sldId="257"/>
        </pc:sldMkLst>
      </pc:sldChg>
      <pc:sldChg chg="addSp modSp mod">
        <pc:chgData name="Magdalene Singh" userId="343ca0950ee751fa" providerId="LiveId" clId="{B7391564-0C6C-459B-BA2D-DF1E18308236}" dt="2023-08-03T07:08:33.355" v="307" actId="1076"/>
        <pc:sldMkLst>
          <pc:docMk/>
          <pc:sldMk cId="1722455414" sldId="258"/>
        </pc:sldMkLst>
        <pc:spChg chg="mod">
          <ac:chgData name="Magdalene Singh" userId="343ca0950ee751fa" providerId="LiveId" clId="{B7391564-0C6C-459B-BA2D-DF1E18308236}" dt="2023-08-03T07:07:58.896" v="252" actId="1076"/>
          <ac:spMkLst>
            <pc:docMk/>
            <pc:sldMk cId="1722455414" sldId="258"/>
            <ac:spMk id="3" creationId="{0ADC08BB-5882-B472-CCC5-64979DF84C13}"/>
          </ac:spMkLst>
        </pc:spChg>
        <pc:spChg chg="add mod">
          <ac:chgData name="Magdalene Singh" userId="343ca0950ee751fa" providerId="LiveId" clId="{B7391564-0C6C-459B-BA2D-DF1E18308236}" dt="2023-08-03T07:08:33.355" v="307" actId="1076"/>
          <ac:spMkLst>
            <pc:docMk/>
            <pc:sldMk cId="1722455414" sldId="258"/>
            <ac:spMk id="4" creationId="{DF59C175-C105-11DD-4840-E6664132AB4C}"/>
          </ac:spMkLst>
        </pc:spChg>
      </pc:sldChg>
      <pc:sldChg chg="addSp modSp mod">
        <pc:chgData name="Magdalene Singh" userId="343ca0950ee751fa" providerId="LiveId" clId="{B7391564-0C6C-459B-BA2D-DF1E18308236}" dt="2023-08-03T07:05:52.473" v="177" actId="14100"/>
        <pc:sldMkLst>
          <pc:docMk/>
          <pc:sldMk cId="4034052265" sldId="259"/>
        </pc:sldMkLst>
        <pc:spChg chg="mod">
          <ac:chgData name="Magdalene Singh" userId="343ca0950ee751fa" providerId="LiveId" clId="{B7391564-0C6C-459B-BA2D-DF1E18308236}" dt="2023-08-03T07:05:33.226" v="176" actId="2710"/>
          <ac:spMkLst>
            <pc:docMk/>
            <pc:sldMk cId="4034052265" sldId="259"/>
            <ac:spMk id="2" creationId="{47FB484F-BCB6-46E2-56A1-9B6705C6B005}"/>
          </ac:spMkLst>
        </pc:spChg>
        <pc:spChg chg="add mod">
          <ac:chgData name="Magdalene Singh" userId="343ca0950ee751fa" providerId="LiveId" clId="{B7391564-0C6C-459B-BA2D-DF1E18308236}" dt="2023-08-03T07:05:52.473" v="177" actId="14100"/>
          <ac:spMkLst>
            <pc:docMk/>
            <pc:sldMk cId="4034052265" sldId="259"/>
            <ac:spMk id="3" creationId="{C5BD7E32-74D5-FDDE-08CA-C55890FE1DE0}"/>
          </ac:spMkLst>
        </pc:spChg>
      </pc:sldChg>
      <pc:sldChg chg="addSp modSp mod">
        <pc:chgData name="Magdalene Singh" userId="343ca0950ee751fa" providerId="LiveId" clId="{B7391564-0C6C-459B-BA2D-DF1E18308236}" dt="2023-08-03T07:10:29.805" v="375" actId="14100"/>
        <pc:sldMkLst>
          <pc:docMk/>
          <pc:sldMk cId="2480902917" sldId="260"/>
        </pc:sldMkLst>
        <pc:spChg chg="mod">
          <ac:chgData name="Magdalene Singh" userId="343ca0950ee751fa" providerId="LiveId" clId="{B7391564-0C6C-459B-BA2D-DF1E18308236}" dt="2023-08-03T07:09:31.614" v="371" actId="1076"/>
          <ac:spMkLst>
            <pc:docMk/>
            <pc:sldMk cId="2480902917" sldId="260"/>
            <ac:spMk id="2" creationId="{3E1B7EE9-2261-1EE5-C30F-461FF9F9C656}"/>
          </ac:spMkLst>
        </pc:spChg>
        <pc:spChg chg="add mod">
          <ac:chgData name="Magdalene Singh" userId="343ca0950ee751fa" providerId="LiveId" clId="{B7391564-0C6C-459B-BA2D-DF1E18308236}" dt="2023-08-03T07:10:29.805" v="375" actId="14100"/>
          <ac:spMkLst>
            <pc:docMk/>
            <pc:sldMk cId="2480902917" sldId="260"/>
            <ac:spMk id="3" creationId="{45232004-BA77-C1F1-F041-0E936974FEE3}"/>
          </ac:spMkLst>
        </pc:spChg>
      </pc:sldChg>
      <pc:sldChg chg="addSp modSp mod">
        <pc:chgData name="Magdalene Singh" userId="343ca0950ee751fa" providerId="LiveId" clId="{B7391564-0C6C-459B-BA2D-DF1E18308236}" dt="2023-08-03T07:11:38.976" v="412" actId="1076"/>
        <pc:sldMkLst>
          <pc:docMk/>
          <pc:sldMk cId="2323866561" sldId="261"/>
        </pc:sldMkLst>
        <pc:spChg chg="mod">
          <ac:chgData name="Magdalene Singh" userId="343ca0950ee751fa" providerId="LiveId" clId="{B7391564-0C6C-459B-BA2D-DF1E18308236}" dt="2023-08-03T07:10:51.328" v="376" actId="1076"/>
          <ac:spMkLst>
            <pc:docMk/>
            <pc:sldMk cId="2323866561" sldId="261"/>
            <ac:spMk id="2" creationId="{085BD1D3-8439-374E-DDBA-0698882D27F1}"/>
          </ac:spMkLst>
        </pc:spChg>
        <pc:spChg chg="mod">
          <ac:chgData name="Magdalene Singh" userId="343ca0950ee751fa" providerId="LiveId" clId="{B7391564-0C6C-459B-BA2D-DF1E18308236}" dt="2023-08-03T07:10:56.982" v="377" actId="1076"/>
          <ac:spMkLst>
            <pc:docMk/>
            <pc:sldMk cId="2323866561" sldId="261"/>
            <ac:spMk id="3" creationId="{590E456D-1B69-4570-A1DF-6453790A631B}"/>
          </ac:spMkLst>
        </pc:spChg>
        <pc:spChg chg="add mod">
          <ac:chgData name="Magdalene Singh" userId="343ca0950ee751fa" providerId="LiveId" clId="{B7391564-0C6C-459B-BA2D-DF1E18308236}" dt="2023-08-03T07:11:38.976" v="412" actId="1076"/>
          <ac:spMkLst>
            <pc:docMk/>
            <pc:sldMk cId="2323866561" sldId="261"/>
            <ac:spMk id="4" creationId="{78618FD6-30D2-25C9-D1DA-9A65C7DC087E}"/>
          </ac:spMkLst>
        </pc:spChg>
      </pc:sldChg>
      <pc:sldChg chg="addSp modSp mod">
        <pc:chgData name="Magdalene Singh" userId="343ca0950ee751fa" providerId="LiveId" clId="{B7391564-0C6C-459B-BA2D-DF1E18308236}" dt="2023-08-03T07:13:42.461" v="478" actId="20577"/>
        <pc:sldMkLst>
          <pc:docMk/>
          <pc:sldMk cId="1183918538" sldId="262"/>
        </pc:sldMkLst>
        <pc:spChg chg="mod">
          <ac:chgData name="Magdalene Singh" userId="343ca0950ee751fa" providerId="LiveId" clId="{B7391564-0C6C-459B-BA2D-DF1E18308236}" dt="2023-08-03T07:12:38.360" v="415" actId="1076"/>
          <ac:spMkLst>
            <pc:docMk/>
            <pc:sldMk cId="1183918538" sldId="262"/>
            <ac:spMk id="3" creationId="{376245B7-62CD-2B05-DF88-CE90F85BBF9D}"/>
          </ac:spMkLst>
        </pc:spChg>
        <pc:spChg chg="add mod">
          <ac:chgData name="Magdalene Singh" userId="343ca0950ee751fa" providerId="LiveId" clId="{B7391564-0C6C-459B-BA2D-DF1E18308236}" dt="2023-08-03T07:13:42.461" v="478" actId="20577"/>
          <ac:spMkLst>
            <pc:docMk/>
            <pc:sldMk cId="1183918538" sldId="262"/>
            <ac:spMk id="4" creationId="{F68AEBE7-B049-B908-67FD-8BF6BEA554ED}"/>
          </ac:spMkLst>
        </pc:spChg>
      </pc:sldChg>
      <pc:sldChg chg="addSp modSp mod">
        <pc:chgData name="Magdalene Singh" userId="343ca0950ee751fa" providerId="LiveId" clId="{B7391564-0C6C-459B-BA2D-DF1E18308236}" dt="2023-08-03T07:07:20.690" v="243" actId="14100"/>
        <pc:sldMkLst>
          <pc:docMk/>
          <pc:sldMk cId="4192334116" sldId="263"/>
        </pc:sldMkLst>
        <pc:spChg chg="mod">
          <ac:chgData name="Magdalene Singh" userId="343ca0950ee751fa" providerId="LiveId" clId="{B7391564-0C6C-459B-BA2D-DF1E18308236}" dt="2023-08-03T07:07:00.077" v="224" actId="1076"/>
          <ac:spMkLst>
            <pc:docMk/>
            <pc:sldMk cId="4192334116" sldId="263"/>
            <ac:spMk id="2" creationId="{C3B0A92E-0A66-E9E2-5791-B2CB2397773C}"/>
          </ac:spMkLst>
        </pc:spChg>
        <pc:spChg chg="add mod">
          <ac:chgData name="Magdalene Singh" userId="343ca0950ee751fa" providerId="LiveId" clId="{B7391564-0C6C-459B-BA2D-DF1E18308236}" dt="2023-08-03T07:07:20.690" v="243" actId="14100"/>
          <ac:spMkLst>
            <pc:docMk/>
            <pc:sldMk cId="4192334116" sldId="263"/>
            <ac:spMk id="3" creationId="{EED821D7-6AA5-01E5-567E-0D20DD47A544}"/>
          </ac:spMkLst>
        </pc:spChg>
      </pc:sldChg>
      <pc:sldChg chg="modSp mod">
        <pc:chgData name="Magdalene Singh" userId="343ca0950ee751fa" providerId="LiveId" clId="{B7391564-0C6C-459B-BA2D-DF1E18308236}" dt="2023-08-03T07:14:24.683" v="484" actId="20577"/>
        <pc:sldMkLst>
          <pc:docMk/>
          <pc:sldMk cId="2631777084" sldId="264"/>
        </pc:sldMkLst>
        <pc:spChg chg="mod">
          <ac:chgData name="Magdalene Singh" userId="343ca0950ee751fa" providerId="LiveId" clId="{B7391564-0C6C-459B-BA2D-DF1E18308236}" dt="2023-08-03T07:14:24.683" v="484" actId="20577"/>
          <ac:spMkLst>
            <pc:docMk/>
            <pc:sldMk cId="2631777084" sldId="264"/>
            <ac:spMk id="2" creationId="{EC57219C-4A63-A014-7031-835F23710E31}"/>
          </ac:spMkLst>
        </pc:spChg>
      </pc:sldChg>
      <pc:sldChg chg="addSp modSp new mod">
        <pc:chgData name="Magdalene Singh" userId="343ca0950ee751fa" providerId="LiveId" clId="{B7391564-0C6C-459B-BA2D-DF1E18308236}" dt="2023-08-03T05:18:24.744" v="100" actId="948"/>
        <pc:sldMkLst>
          <pc:docMk/>
          <pc:sldMk cId="2160492650" sldId="265"/>
        </pc:sldMkLst>
        <pc:spChg chg="mod">
          <ac:chgData name="Magdalene Singh" userId="343ca0950ee751fa" providerId="LiveId" clId="{B7391564-0C6C-459B-BA2D-DF1E18308236}" dt="2023-08-03T05:17:15.579" v="88" actId="113"/>
          <ac:spMkLst>
            <pc:docMk/>
            <pc:sldMk cId="2160492650" sldId="265"/>
            <ac:spMk id="2" creationId="{17CD114D-2A54-8E52-34CD-33F9E61916AB}"/>
          </ac:spMkLst>
        </pc:spChg>
        <pc:spChg chg="add mod">
          <ac:chgData name="Magdalene Singh" userId="343ca0950ee751fa" providerId="LiveId" clId="{B7391564-0C6C-459B-BA2D-DF1E18308236}" dt="2023-08-03T05:18:24.744" v="100" actId="948"/>
          <ac:spMkLst>
            <pc:docMk/>
            <pc:sldMk cId="2160492650" sldId="265"/>
            <ac:spMk id="3" creationId="{70026153-186F-4F05-AF4E-4F57E1DA0C51}"/>
          </ac:spMkLst>
        </pc:spChg>
      </pc:sldChg>
      <pc:sldChg chg="new del">
        <pc:chgData name="Magdalene Singh" userId="343ca0950ee751fa" providerId="LiveId" clId="{B7391564-0C6C-459B-BA2D-DF1E18308236}" dt="2023-08-03T04:53:32.100" v="4" actId="2696"/>
        <pc:sldMkLst>
          <pc:docMk/>
          <pc:sldMk cId="3806157742" sldId="265"/>
        </pc:sldMkLst>
      </pc:sldChg>
      <pc:sldChg chg="modSp new del">
        <pc:chgData name="Magdalene Singh" userId="343ca0950ee751fa" providerId="LiveId" clId="{B7391564-0C6C-459B-BA2D-DF1E18308236}" dt="2023-08-03T07:02:41.985" v="151" actId="2696"/>
        <pc:sldMkLst>
          <pc:docMk/>
          <pc:sldMk cId="862296354" sldId="266"/>
        </pc:sldMkLst>
        <pc:spChg chg="mod">
          <ac:chgData name="Magdalene Singh" userId="343ca0950ee751fa" providerId="LiveId" clId="{B7391564-0C6C-459B-BA2D-DF1E18308236}" dt="2023-08-03T07:02:04.579" v="147"/>
          <ac:spMkLst>
            <pc:docMk/>
            <pc:sldMk cId="862296354" sldId="266"/>
            <ac:spMk id="2" creationId="{BE4AFE42-05C3-D633-950D-1C5507B60ACB}"/>
          </ac:spMkLst>
        </pc:spChg>
        <pc:spChg chg="mod">
          <ac:chgData name="Magdalene Singh" userId="343ca0950ee751fa" providerId="LiveId" clId="{B7391564-0C6C-459B-BA2D-DF1E18308236}" dt="2023-08-03T07:02:04.579" v="147"/>
          <ac:spMkLst>
            <pc:docMk/>
            <pc:sldMk cId="862296354" sldId="266"/>
            <ac:spMk id="3" creationId="{56572A30-7D66-5519-39D2-6504584BF3F2}"/>
          </ac:spMkLst>
        </pc:spChg>
      </pc:sldChg>
      <pc:sldChg chg="modSp new">
        <pc:chgData name="Magdalene Singh" userId="343ca0950ee751fa" providerId="LiveId" clId="{B7391564-0C6C-459B-BA2D-DF1E18308236}" dt="2023-08-03T07:02:04.579" v="147"/>
        <pc:sldMkLst>
          <pc:docMk/>
          <pc:sldMk cId="1087102914" sldId="267"/>
        </pc:sldMkLst>
        <pc:spChg chg="mod">
          <ac:chgData name="Magdalene Singh" userId="343ca0950ee751fa" providerId="LiveId" clId="{B7391564-0C6C-459B-BA2D-DF1E18308236}" dt="2023-08-03T07:02:04.579" v="147"/>
          <ac:spMkLst>
            <pc:docMk/>
            <pc:sldMk cId="1087102914" sldId="267"/>
            <ac:spMk id="2" creationId="{9716A92D-99C1-8CFD-277B-3362DFF181E7}"/>
          </ac:spMkLst>
        </pc:spChg>
        <pc:spChg chg="mod">
          <ac:chgData name="Magdalene Singh" userId="343ca0950ee751fa" providerId="LiveId" clId="{B7391564-0C6C-459B-BA2D-DF1E18308236}" dt="2023-08-03T07:02:04.579" v="147"/>
          <ac:spMkLst>
            <pc:docMk/>
            <pc:sldMk cId="1087102914" sldId="267"/>
            <ac:spMk id="3" creationId="{53B76FC8-7C5D-7083-10CA-1002B90B2C4A}"/>
          </ac:spMkLst>
        </pc:spChg>
      </pc:sldChg>
    </pc:docChg>
  </pc:docChgLst>
  <pc:docChgLst>
    <pc:chgData name="Van Le" userId="dd301820d2eadd37" providerId="LiveId" clId="{A58C7E08-DB51-4BE5-8998-2C42EB7B7559}"/>
    <pc:docChg chg="undo custSel addSld delSld modSld sldOrd">
      <pc:chgData name="Van Le" userId="dd301820d2eadd37" providerId="LiveId" clId="{A58C7E08-DB51-4BE5-8998-2C42EB7B7559}" dt="2023-08-10T04:59:30.246" v="269" actId="20577"/>
      <pc:docMkLst>
        <pc:docMk/>
      </pc:docMkLst>
      <pc:sldChg chg="modSp mod">
        <pc:chgData name="Van Le" userId="dd301820d2eadd37" providerId="LiveId" clId="{A58C7E08-DB51-4BE5-8998-2C42EB7B7559}" dt="2023-08-10T04:59:30.246" v="269" actId="20577"/>
        <pc:sldMkLst>
          <pc:docMk/>
          <pc:sldMk cId="918500339" sldId="269"/>
        </pc:sldMkLst>
        <pc:spChg chg="mod">
          <ac:chgData name="Van Le" userId="dd301820d2eadd37" providerId="LiveId" clId="{A58C7E08-DB51-4BE5-8998-2C42EB7B7559}" dt="2023-08-10T04:59:30.246" v="269" actId="20577"/>
          <ac:spMkLst>
            <pc:docMk/>
            <pc:sldMk cId="918500339" sldId="269"/>
            <ac:spMk id="3" creationId="{8FF35F51-EF86-CCBE-8E45-E00AB33CE725}"/>
          </ac:spMkLst>
        </pc:spChg>
      </pc:sldChg>
      <pc:sldChg chg="addSp delSp modSp add mod">
        <pc:chgData name="Van Le" userId="dd301820d2eadd37" providerId="LiveId" clId="{A58C7E08-DB51-4BE5-8998-2C42EB7B7559}" dt="2023-08-10T02:13:32.838" v="196" actId="1076"/>
        <pc:sldMkLst>
          <pc:docMk/>
          <pc:sldMk cId="1574023614" sldId="285"/>
        </pc:sldMkLst>
        <pc:spChg chg="mod">
          <ac:chgData name="Van Le" userId="dd301820d2eadd37" providerId="LiveId" clId="{A58C7E08-DB51-4BE5-8998-2C42EB7B7559}" dt="2023-08-10T02:13:24.205" v="193" actId="1076"/>
          <ac:spMkLst>
            <pc:docMk/>
            <pc:sldMk cId="1574023614" sldId="285"/>
            <ac:spMk id="2" creationId="{D9506C09-CEB1-5B09-6585-904383632DAA}"/>
          </ac:spMkLst>
        </pc:spChg>
        <pc:picChg chg="del mod">
          <ac:chgData name="Van Le" userId="dd301820d2eadd37" providerId="LiveId" clId="{A58C7E08-DB51-4BE5-8998-2C42EB7B7559}" dt="2023-08-10T00:56:39.225" v="2" actId="478"/>
          <ac:picMkLst>
            <pc:docMk/>
            <pc:sldMk cId="1574023614" sldId="285"/>
            <ac:picMk id="4" creationId="{7A50A51E-2D85-2A0C-BDC0-47355B14E9F3}"/>
          </ac:picMkLst>
        </pc:picChg>
        <pc:picChg chg="add del mod">
          <ac:chgData name="Van Le" userId="dd301820d2eadd37" providerId="LiveId" clId="{A58C7E08-DB51-4BE5-8998-2C42EB7B7559}" dt="2023-08-10T01:55:09.897" v="121" actId="478"/>
          <ac:picMkLst>
            <pc:docMk/>
            <pc:sldMk cId="1574023614" sldId="285"/>
            <ac:picMk id="5" creationId="{B2FDE40A-919C-B958-6E4C-E8269D6921EE}"/>
          </ac:picMkLst>
        </pc:picChg>
        <pc:picChg chg="add mod">
          <ac:chgData name="Van Le" userId="dd301820d2eadd37" providerId="LiveId" clId="{A58C7E08-DB51-4BE5-8998-2C42EB7B7559}" dt="2023-08-10T02:13:32.838" v="196" actId="1076"/>
          <ac:picMkLst>
            <pc:docMk/>
            <pc:sldMk cId="1574023614" sldId="285"/>
            <ac:picMk id="6" creationId="{EAC1B527-C34A-A323-67C5-D159B3C00DE6}"/>
          </ac:picMkLst>
        </pc:picChg>
        <pc:picChg chg="add del mod">
          <ac:chgData name="Van Le" userId="dd301820d2eadd37" providerId="LiveId" clId="{A58C7E08-DB51-4BE5-8998-2C42EB7B7559}" dt="2023-08-10T01:56:49.534" v="138" actId="478"/>
          <ac:picMkLst>
            <pc:docMk/>
            <pc:sldMk cId="1574023614" sldId="285"/>
            <ac:picMk id="7" creationId="{78F46A65-7276-4147-9CD0-2A482B519C0C}"/>
          </ac:picMkLst>
        </pc:picChg>
      </pc:sldChg>
      <pc:sldChg chg="addSp delSp modSp add mod">
        <pc:chgData name="Van Le" userId="dd301820d2eadd37" providerId="LiveId" clId="{A58C7E08-DB51-4BE5-8998-2C42EB7B7559}" dt="2023-08-10T02:13:37.073" v="197" actId="1076"/>
        <pc:sldMkLst>
          <pc:docMk/>
          <pc:sldMk cId="28808796" sldId="286"/>
        </pc:sldMkLst>
        <pc:spChg chg="mod">
          <ac:chgData name="Van Le" userId="dd301820d2eadd37" providerId="LiveId" clId="{A58C7E08-DB51-4BE5-8998-2C42EB7B7559}" dt="2023-08-10T02:13:09.841" v="190" actId="1076"/>
          <ac:spMkLst>
            <pc:docMk/>
            <pc:sldMk cId="28808796" sldId="286"/>
            <ac:spMk id="2" creationId="{D9506C09-CEB1-5B09-6585-904383632DAA}"/>
          </ac:spMkLst>
        </pc:spChg>
        <pc:picChg chg="add mod">
          <ac:chgData name="Van Le" userId="dd301820d2eadd37" providerId="LiveId" clId="{A58C7E08-DB51-4BE5-8998-2C42EB7B7559}" dt="2023-08-10T02:13:37.073" v="197" actId="1076"/>
          <ac:picMkLst>
            <pc:docMk/>
            <pc:sldMk cId="28808796" sldId="286"/>
            <ac:picMk id="3" creationId="{1C2D0344-6FD9-3385-8D14-27C7EB114A3C}"/>
          </ac:picMkLst>
        </pc:picChg>
        <pc:picChg chg="del">
          <ac:chgData name="Van Le" userId="dd301820d2eadd37" providerId="LiveId" clId="{A58C7E08-DB51-4BE5-8998-2C42EB7B7559}" dt="2023-08-10T01:56:30.152" v="132" actId="478"/>
          <ac:picMkLst>
            <pc:docMk/>
            <pc:sldMk cId="28808796" sldId="286"/>
            <ac:picMk id="5" creationId="{B2FDE40A-919C-B958-6E4C-E8269D6921EE}"/>
          </ac:picMkLst>
        </pc:picChg>
      </pc:sldChg>
      <pc:sldChg chg="modSp add mod ord">
        <pc:chgData name="Van Le" userId="dd301820d2eadd37" providerId="LiveId" clId="{A58C7E08-DB51-4BE5-8998-2C42EB7B7559}" dt="2023-08-10T01:55:07.298" v="120"/>
        <pc:sldMkLst>
          <pc:docMk/>
          <pc:sldMk cId="2961679514" sldId="287"/>
        </pc:sldMkLst>
        <pc:spChg chg="mod">
          <ac:chgData name="Van Le" userId="dd301820d2eadd37" providerId="LiveId" clId="{A58C7E08-DB51-4BE5-8998-2C42EB7B7559}" dt="2023-08-10T01:07:00.521" v="115" actId="1076"/>
          <ac:spMkLst>
            <pc:docMk/>
            <pc:sldMk cId="2961679514" sldId="287"/>
            <ac:spMk id="2" creationId="{D9506C09-CEB1-5B09-6585-904383632DAA}"/>
          </ac:spMkLst>
        </pc:spChg>
        <pc:picChg chg="mod">
          <ac:chgData name="Van Le" userId="dd301820d2eadd37" providerId="LiveId" clId="{A58C7E08-DB51-4BE5-8998-2C42EB7B7559}" dt="2023-08-10T01:07:24.568" v="118" actId="14100"/>
          <ac:picMkLst>
            <pc:docMk/>
            <pc:sldMk cId="2961679514" sldId="287"/>
            <ac:picMk id="5" creationId="{B2FDE40A-919C-B958-6E4C-E8269D6921EE}"/>
          </ac:picMkLst>
        </pc:picChg>
      </pc:sldChg>
      <pc:sldChg chg="addSp delSp modSp add mod modClrScheme chgLayout">
        <pc:chgData name="Van Le" userId="dd301820d2eadd37" providerId="LiveId" clId="{A58C7E08-DB51-4BE5-8998-2C42EB7B7559}" dt="2023-08-10T02:27:17.849" v="253" actId="14100"/>
        <pc:sldMkLst>
          <pc:docMk/>
          <pc:sldMk cId="1321673466" sldId="288"/>
        </pc:sldMkLst>
        <pc:spChg chg="mod ord">
          <ac:chgData name="Van Le" userId="dd301820d2eadd37" providerId="LiveId" clId="{A58C7E08-DB51-4BE5-8998-2C42EB7B7559}" dt="2023-08-10T02:27:15.037" v="252" actId="14100"/>
          <ac:spMkLst>
            <pc:docMk/>
            <pc:sldMk cId="1321673466" sldId="288"/>
            <ac:spMk id="2" creationId="{D9506C09-CEB1-5B09-6585-904383632DAA}"/>
          </ac:spMkLst>
        </pc:spChg>
        <pc:spChg chg="add del mod ord">
          <ac:chgData name="Van Le" userId="dd301820d2eadd37" providerId="LiveId" clId="{A58C7E08-DB51-4BE5-8998-2C42EB7B7559}" dt="2023-08-10T02:26:39.584" v="246" actId="700"/>
          <ac:spMkLst>
            <pc:docMk/>
            <pc:sldMk cId="1321673466" sldId="288"/>
            <ac:spMk id="6" creationId="{BBC4322F-2809-9646-2ECD-EF6736EB5C23}"/>
          </ac:spMkLst>
        </pc:spChg>
        <pc:picChg chg="del">
          <ac:chgData name="Van Le" userId="dd301820d2eadd37" providerId="LiveId" clId="{A58C7E08-DB51-4BE5-8998-2C42EB7B7559}" dt="2023-08-10T02:20:23.002" v="198" actId="478"/>
          <ac:picMkLst>
            <pc:docMk/>
            <pc:sldMk cId="1321673466" sldId="288"/>
            <ac:picMk id="3" creationId="{1C2D0344-6FD9-3385-8D14-27C7EB114A3C}"/>
          </ac:picMkLst>
        </pc:picChg>
        <pc:picChg chg="add mod">
          <ac:chgData name="Van Le" userId="dd301820d2eadd37" providerId="LiveId" clId="{A58C7E08-DB51-4BE5-8998-2C42EB7B7559}" dt="2023-08-10T02:27:17.849" v="253" actId="14100"/>
          <ac:picMkLst>
            <pc:docMk/>
            <pc:sldMk cId="1321673466" sldId="288"/>
            <ac:picMk id="5" creationId="{CC61013F-6B39-5DD1-FA61-747ED0A7F022}"/>
          </ac:picMkLst>
        </pc:picChg>
      </pc:sldChg>
      <pc:sldChg chg="modSp new mod">
        <pc:chgData name="Van Le" userId="dd301820d2eadd37" providerId="LiveId" clId="{A58C7E08-DB51-4BE5-8998-2C42EB7B7559}" dt="2023-08-10T02:25:58.459" v="242" actId="255"/>
        <pc:sldMkLst>
          <pc:docMk/>
          <pc:sldMk cId="3065590145" sldId="289"/>
        </pc:sldMkLst>
        <pc:spChg chg="mod">
          <ac:chgData name="Van Le" userId="dd301820d2eadd37" providerId="LiveId" clId="{A58C7E08-DB51-4BE5-8998-2C42EB7B7559}" dt="2023-08-10T02:25:58.459" v="242" actId="255"/>
          <ac:spMkLst>
            <pc:docMk/>
            <pc:sldMk cId="3065590145" sldId="289"/>
            <ac:spMk id="2" creationId="{2E101B85-3913-63E9-3369-5F4D1594377A}"/>
          </ac:spMkLst>
        </pc:spChg>
      </pc:sldChg>
      <pc:sldChg chg="new del">
        <pc:chgData name="Van Le" userId="dd301820d2eadd37" providerId="LiveId" clId="{A58C7E08-DB51-4BE5-8998-2C42EB7B7559}" dt="2023-08-10T02:26:32.595" v="245" actId="680"/>
        <pc:sldMkLst>
          <pc:docMk/>
          <pc:sldMk cId="267237557"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a:xfrm>
            <a:off x="5332412" y="5883275"/>
            <a:ext cx="4324044" cy="365125"/>
          </a:xfrm>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386727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28BEB-A425-4999-844D-23A9E097E0E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309872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49387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3791704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137530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67942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40482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708829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39516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951856" y="5867131"/>
            <a:ext cx="551167" cy="365125"/>
          </a:xfrm>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91679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8BEB-A425-4999-844D-23A9E097E0E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67266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928BEB-A425-4999-844D-23A9E097E0E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50277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928BEB-A425-4999-844D-23A9E097E0E7}" type="datetimeFigureOut">
              <a:rPr lang="en-AU" smtClean="0"/>
              <a:t>10/08/2023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116434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928BEB-A425-4999-844D-23A9E097E0E7}" type="datetimeFigureOut">
              <a:rPr lang="en-AU" smtClean="0"/>
              <a:t>10/08/2023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85653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8BEB-A425-4999-844D-23A9E097E0E7}" type="datetimeFigureOut">
              <a:rPr lang="en-AU" smtClean="0"/>
              <a:t>10/08/2023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76717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28BEB-A425-4999-844D-23A9E097E0E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269968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28BEB-A425-4999-844D-23A9E097E0E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21B8488-EDF7-43CE-9657-B5BD88D388CD}" type="slidenum">
              <a:rPr lang="en-AU" smtClean="0"/>
              <a:t>‹#›</a:t>
            </a:fld>
            <a:endParaRPr lang="en-AU"/>
          </a:p>
        </p:txBody>
      </p:sp>
    </p:spTree>
    <p:extLst>
      <p:ext uri="{BB962C8B-B14F-4D97-AF65-F5344CB8AC3E}">
        <p14:creationId xmlns:p14="http://schemas.microsoft.com/office/powerpoint/2010/main" val="137347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928BEB-A425-4999-844D-23A9E097E0E7}" type="datetimeFigureOut">
              <a:rPr lang="en-AU" smtClean="0"/>
              <a:t>10/08/2023</a:t>
            </a:fld>
            <a:endParaRPr lang="en-A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1B8488-EDF7-43CE-9657-B5BD88D388CD}" type="slidenum">
              <a:rPr lang="en-AU" smtClean="0"/>
              <a:t>‹#›</a:t>
            </a:fld>
            <a:endParaRPr lang="en-AU"/>
          </a:p>
        </p:txBody>
      </p:sp>
    </p:spTree>
    <p:extLst>
      <p:ext uri="{BB962C8B-B14F-4D97-AF65-F5344CB8AC3E}">
        <p14:creationId xmlns:p14="http://schemas.microsoft.com/office/powerpoint/2010/main" val="2914572539"/>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9CCA7-10DB-4FDF-7F28-F0A0172B5AB2}"/>
              </a:ext>
            </a:extLst>
          </p:cNvPr>
          <p:cNvSpPr>
            <a:spLocks noGrp="1"/>
          </p:cNvSpPr>
          <p:nvPr>
            <p:ph type="ctrTitle"/>
          </p:nvPr>
        </p:nvSpPr>
        <p:spPr>
          <a:xfrm>
            <a:off x="2314375" y="1712555"/>
            <a:ext cx="8806706" cy="1646302"/>
          </a:xfrm>
        </p:spPr>
        <p:txBody>
          <a:bodyPr>
            <a:normAutofit fontScale="90000"/>
          </a:bodyPr>
          <a:lstStyle/>
          <a:p>
            <a:pPr algn="ctr">
              <a:spcBef>
                <a:spcPts val="1200"/>
              </a:spcBef>
              <a:spcAft>
                <a:spcPts val="1200"/>
              </a:spcAft>
            </a:pPr>
            <a:r>
              <a:rPr lang="en-AU"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Adelaide Suburb Housing Prices: </a:t>
            </a:r>
            <a:br>
              <a:rPr lang="en-AU"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AU"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 and Post COVID-19 Analysis</a:t>
            </a:r>
            <a:r>
              <a:rPr lang="en-AU" sz="3600" dirty="0">
                <a:effectLst/>
                <a:latin typeface="Calibri" panose="020F0502020204030204" pitchFamily="34" charset="0"/>
                <a:ea typeface="Calibri" panose="020F0502020204030204" pitchFamily="34" charset="0"/>
                <a:cs typeface="Times New Roman" panose="02020603050405020304" pitchFamily="18" charset="0"/>
              </a:rPr>
              <a:t/>
            </a:r>
            <a:br>
              <a:rPr lang="en-AU" sz="3600" dirty="0">
                <a:effectLst/>
                <a:latin typeface="Calibri" panose="020F0502020204030204" pitchFamily="34" charset="0"/>
                <a:ea typeface="Calibri" panose="020F0502020204030204" pitchFamily="34" charset="0"/>
                <a:cs typeface="Times New Roman" panose="02020603050405020304" pitchFamily="18" charset="0"/>
              </a:rPr>
            </a:br>
            <a:endParaRPr lang="en-AU" sz="3600" dirty="0"/>
          </a:p>
        </p:txBody>
      </p:sp>
      <p:sp>
        <p:nvSpPr>
          <p:cNvPr id="3" name="Subtitle 2">
            <a:extLst>
              <a:ext uri="{FF2B5EF4-FFF2-40B4-BE49-F238E27FC236}">
                <a16:creationId xmlns:a16="http://schemas.microsoft.com/office/drawing/2014/main" xmlns="" id="{355ECF57-2839-F82D-B80E-09CCB2661A44}"/>
              </a:ext>
            </a:extLst>
          </p:cNvPr>
          <p:cNvSpPr>
            <a:spLocks noGrp="1"/>
          </p:cNvSpPr>
          <p:nvPr>
            <p:ph type="subTitle" idx="1"/>
          </p:nvPr>
        </p:nvSpPr>
        <p:spPr>
          <a:xfrm>
            <a:off x="2545035" y="2992437"/>
            <a:ext cx="5387545" cy="2387600"/>
          </a:xfrm>
        </p:spPr>
        <p:txBody>
          <a:bodyPr>
            <a:normAutofit fontScale="92500" lnSpcReduction="10000"/>
          </a:bodyPr>
          <a:lstStyle/>
          <a:p>
            <a:endParaRPr lang="en-US" dirty="0"/>
          </a:p>
          <a:p>
            <a:pPr lvl="6" algn="l"/>
            <a:r>
              <a:rPr lang="en-US" sz="2000" dirty="0">
                <a:solidFill>
                  <a:schemeClr val="tx1"/>
                </a:solidFill>
              </a:rPr>
              <a:t>By Group 3:</a:t>
            </a:r>
          </a:p>
          <a:p>
            <a:pPr marL="3086100" lvl="6" indent="-342900" algn="l">
              <a:buFont typeface="Arial" panose="020B0604020202020204" pitchFamily="34" charset="0"/>
              <a:buChar char="•"/>
            </a:pPr>
            <a:r>
              <a:rPr lang="en-A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Jordan Kane</a:t>
            </a:r>
          </a:p>
          <a:p>
            <a:pPr marL="3086100" lvl="6" indent="-342900" algn="l">
              <a:buFont typeface="Arial" panose="020B0604020202020204" pitchFamily="34" charset="0"/>
              <a:buChar char="•"/>
            </a:pPr>
            <a:r>
              <a:rPr lang="en-A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 Hoang</a:t>
            </a:r>
          </a:p>
          <a:p>
            <a:pPr marL="3086100" lvl="6" indent="-342900" algn="l">
              <a:buFont typeface="Arial" panose="020B0604020202020204" pitchFamily="34" charset="0"/>
              <a:buChar char="•"/>
            </a:pPr>
            <a:r>
              <a:rPr lang="en-A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Isha Sharma</a:t>
            </a:r>
          </a:p>
          <a:p>
            <a:pPr marL="3086100" lvl="6" indent="-342900" algn="l">
              <a:buFont typeface="Arial" panose="020B0604020202020204" pitchFamily="34" charset="0"/>
              <a:buChar char="•"/>
            </a:pPr>
            <a:r>
              <a:rPr lang="en-AU"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Magdalene Singh</a:t>
            </a:r>
            <a:endParaRPr lang="en-AU" sz="2000" dirty="0">
              <a:solidFill>
                <a:schemeClr val="tx1"/>
              </a:solidFill>
            </a:endParaRPr>
          </a:p>
        </p:txBody>
      </p:sp>
    </p:spTree>
    <p:extLst>
      <p:ext uri="{BB962C8B-B14F-4D97-AF65-F5344CB8AC3E}">
        <p14:creationId xmlns:p14="http://schemas.microsoft.com/office/powerpoint/2010/main" val="313890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73A64-CEA4-229F-0D4E-046767BFCC68}"/>
              </a:ext>
            </a:extLst>
          </p:cNvPr>
          <p:cNvSpPr>
            <a:spLocks noGrp="1"/>
          </p:cNvSpPr>
          <p:nvPr>
            <p:ph type="title"/>
          </p:nvPr>
        </p:nvSpPr>
        <p:spPr>
          <a:xfrm>
            <a:off x="1574927" y="539579"/>
            <a:ext cx="10018713" cy="1179154"/>
          </a:xfrm>
        </p:spPr>
        <p:txBody>
          <a:bodyPr>
            <a:normAutofit fontScale="90000"/>
          </a:bodyPr>
          <a:lstStyle/>
          <a:p>
            <a:pPr algn="just">
              <a:lnSpc>
                <a:spcPct val="115000"/>
              </a:lnSpc>
              <a:spcBef>
                <a:spcPts val="600"/>
              </a:spcBef>
              <a:spcAft>
                <a:spcPts val="600"/>
              </a:spcAft>
            </a:pPr>
            <a:r>
              <a:rPr lang="en-AU" sz="1600" b="1" kern="0" dirty="0">
                <a:solidFill>
                  <a:srgbClr val="000099"/>
                </a:solidFill>
                <a:effectLst/>
                <a:latin typeface="Calibri" panose="020F0502020204030204" pitchFamily="34" charset="0"/>
                <a:ea typeface="Times New Roman" panose="02020603050405020304" pitchFamily="18" charset="0"/>
                <a:cs typeface="Calibri" panose="020F0502020204030204" pitchFamily="34" charset="0"/>
              </a:rPr>
              <a:t>Out of the 3 selected suburbs, Grange has experienced the highest price appreciation over the past 6½ years.  There was a significant increase in the median price for this suburb, starting off at $762.5k in 2017 and ending off in the 2</a:t>
            </a:r>
            <a:r>
              <a:rPr lang="en-AU" sz="1600" b="1" kern="0" baseline="30000" dirty="0">
                <a:solidFill>
                  <a:srgbClr val="000099"/>
                </a:solidFill>
                <a:effectLst/>
                <a:latin typeface="Calibri" panose="020F0502020204030204" pitchFamily="34" charset="0"/>
                <a:ea typeface="Times New Roman" panose="02020603050405020304" pitchFamily="18" charset="0"/>
                <a:cs typeface="Calibri" panose="020F0502020204030204" pitchFamily="34" charset="0"/>
              </a:rPr>
              <a:t>nd</a:t>
            </a:r>
            <a:r>
              <a:rPr lang="en-AU" sz="1600" b="1" kern="0" dirty="0">
                <a:solidFill>
                  <a:srgbClr val="000099"/>
                </a:solidFill>
                <a:effectLst/>
                <a:latin typeface="Calibri" panose="020F0502020204030204" pitchFamily="34" charset="0"/>
                <a:ea typeface="Times New Roman" panose="02020603050405020304" pitchFamily="18" charset="0"/>
                <a:cs typeface="Calibri" panose="020F0502020204030204" pitchFamily="34" charset="0"/>
              </a:rPr>
              <a:t> quarter of 2023 at almost $1.2m.  </a:t>
            </a:r>
            <a:r>
              <a:rPr lang="en-AU" sz="1600" b="1"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rPr>
              <a:t/>
            </a:r>
            <a:br>
              <a:rPr lang="en-AU" sz="1600" b="1"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rPr>
            </a:br>
            <a:r>
              <a:rPr lang="en-AU" sz="1600" b="1" kern="0" dirty="0">
                <a:solidFill>
                  <a:srgbClr val="000099"/>
                </a:solidFill>
                <a:effectLst/>
                <a:latin typeface="Calibri" panose="020F0502020204030204" pitchFamily="34" charset="0"/>
                <a:ea typeface="Times New Roman" panose="02020603050405020304" pitchFamily="18" charset="0"/>
                <a:cs typeface="Calibri" panose="020F0502020204030204" pitchFamily="34" charset="0"/>
              </a:rPr>
              <a:t>Findon and Seaton maintained steady and consistent price increases, starting off in 2017 at $512.5k and $525k respectively and ending off at $780.7k and $785k respectively.  Both suburbs were almost on par, increasing gradually.  </a:t>
            </a:r>
            <a:endParaRPr lang="en-AU" sz="3200" b="1" dirty="0">
              <a:solidFill>
                <a:srgbClr val="000099"/>
              </a:solidFill>
            </a:endParaRPr>
          </a:p>
        </p:txBody>
      </p:sp>
      <p:pic>
        <p:nvPicPr>
          <p:cNvPr id="11" name="Picture 10">
            <a:extLst>
              <a:ext uri="{FF2B5EF4-FFF2-40B4-BE49-F238E27FC236}">
                <a16:creationId xmlns:a16="http://schemas.microsoft.com/office/drawing/2014/main" xmlns="" id="{40E36DCC-D0AB-6917-53A6-C9BA94A4214C}"/>
              </a:ext>
            </a:extLst>
          </p:cNvPr>
          <p:cNvPicPr>
            <a:picLocks noChangeAspect="1"/>
          </p:cNvPicPr>
          <p:nvPr/>
        </p:nvPicPr>
        <p:blipFill>
          <a:blip r:embed="rId2"/>
          <a:stretch>
            <a:fillRect/>
          </a:stretch>
        </p:blipFill>
        <p:spPr>
          <a:xfrm>
            <a:off x="2355925" y="1797234"/>
            <a:ext cx="8656802" cy="4728058"/>
          </a:xfrm>
          <a:prstGeom prst="rect">
            <a:avLst/>
          </a:prstGeom>
        </p:spPr>
      </p:pic>
    </p:spTree>
    <p:extLst>
      <p:ext uri="{BB962C8B-B14F-4D97-AF65-F5344CB8AC3E}">
        <p14:creationId xmlns:p14="http://schemas.microsoft.com/office/powerpoint/2010/main" val="325633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B8D7B-7421-377F-3065-FBED5FFC4BCF}"/>
              </a:ext>
            </a:extLst>
          </p:cNvPr>
          <p:cNvSpPr>
            <a:spLocks noGrp="1"/>
          </p:cNvSpPr>
          <p:nvPr>
            <p:ph type="title"/>
          </p:nvPr>
        </p:nvSpPr>
        <p:spPr>
          <a:xfrm>
            <a:off x="1552045" y="626532"/>
            <a:ext cx="10018713" cy="965201"/>
          </a:xfrm>
        </p:spPr>
        <p:txBody>
          <a:bodyPr>
            <a:normAutofit/>
          </a:bodyPr>
          <a:lstStyle/>
          <a:p>
            <a:pPr algn="l">
              <a:spcBef>
                <a:spcPts val="600"/>
              </a:spcBef>
              <a:spcAft>
                <a:spcPts val="600"/>
              </a:spcAft>
            </a:pPr>
            <a:r>
              <a:rPr lang="en-AU" sz="2000" b="1" kern="0" dirty="0">
                <a:solidFill>
                  <a:srgbClr val="000099"/>
                </a:solidFill>
                <a:effectLst/>
                <a:latin typeface="Calibri" panose="020F0502020204030204" pitchFamily="34" charset="0"/>
                <a:ea typeface="Times New Roman" panose="02020603050405020304" pitchFamily="18" charset="0"/>
                <a:cs typeface="Calibri" panose="020F0502020204030204" pitchFamily="34" charset="0"/>
              </a:rPr>
              <a:t>The trend lines in the graph below, indicate that median house prices for all 3 suburbs are increasing on average.</a:t>
            </a:r>
            <a:endParaRPr lang="en-AU" b="1" dirty="0">
              <a:solidFill>
                <a:srgbClr val="000099"/>
              </a:solidFill>
            </a:endParaRPr>
          </a:p>
        </p:txBody>
      </p:sp>
      <p:pic>
        <p:nvPicPr>
          <p:cNvPr id="4" name="Picture 3">
            <a:extLst>
              <a:ext uri="{FF2B5EF4-FFF2-40B4-BE49-F238E27FC236}">
                <a16:creationId xmlns:a16="http://schemas.microsoft.com/office/drawing/2014/main" xmlns="" id="{5FA283E1-C370-A12F-4161-F09E475B5448}"/>
              </a:ext>
            </a:extLst>
          </p:cNvPr>
          <p:cNvPicPr>
            <a:picLocks noChangeAspect="1"/>
          </p:cNvPicPr>
          <p:nvPr/>
        </p:nvPicPr>
        <p:blipFill>
          <a:blip r:embed="rId2"/>
          <a:stretch>
            <a:fillRect/>
          </a:stretch>
        </p:blipFill>
        <p:spPr>
          <a:xfrm>
            <a:off x="2000117" y="1557866"/>
            <a:ext cx="9052424" cy="4495800"/>
          </a:xfrm>
          <a:prstGeom prst="rect">
            <a:avLst/>
          </a:prstGeom>
        </p:spPr>
      </p:pic>
    </p:spTree>
    <p:extLst>
      <p:ext uri="{BB962C8B-B14F-4D97-AF65-F5344CB8AC3E}">
        <p14:creationId xmlns:p14="http://schemas.microsoft.com/office/powerpoint/2010/main" val="20965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6C09-CEB1-5B09-6585-904383632DAA}"/>
              </a:ext>
            </a:extLst>
          </p:cNvPr>
          <p:cNvSpPr>
            <a:spLocks noGrp="1"/>
          </p:cNvSpPr>
          <p:nvPr>
            <p:ph type="title"/>
          </p:nvPr>
        </p:nvSpPr>
        <p:spPr>
          <a:xfrm>
            <a:off x="1669388" y="366035"/>
            <a:ext cx="9752145" cy="1030965"/>
          </a:xfrm>
        </p:spPr>
        <p:txBody>
          <a:bodyPr>
            <a:normAutofit fontScale="90000"/>
          </a:bodyPr>
          <a:lstStyle/>
          <a:p>
            <a:pPr algn="l"/>
            <a:r>
              <a:rPr lang="en-US" sz="2400" b="1"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rPr>
              <a:t>Sales appear to have been unimpacted by COVID lockdowns.  The graph shows that there are numerous peaks and troughs in the number of houses sold in the last 6½ years.</a:t>
            </a:r>
            <a:endParaRPr lang="en-AU" sz="2400" dirty="0"/>
          </a:p>
        </p:txBody>
      </p:sp>
      <p:pic>
        <p:nvPicPr>
          <p:cNvPr id="4" name="Picture 3">
            <a:extLst>
              <a:ext uri="{FF2B5EF4-FFF2-40B4-BE49-F238E27FC236}">
                <a16:creationId xmlns:a16="http://schemas.microsoft.com/office/drawing/2014/main" xmlns="" id="{7A50A51E-2D85-2A0C-BDC0-47355B14E9F3}"/>
              </a:ext>
            </a:extLst>
          </p:cNvPr>
          <p:cNvPicPr>
            <a:picLocks noChangeAspect="1"/>
          </p:cNvPicPr>
          <p:nvPr/>
        </p:nvPicPr>
        <p:blipFill>
          <a:blip r:embed="rId2"/>
          <a:stretch>
            <a:fillRect/>
          </a:stretch>
        </p:blipFill>
        <p:spPr>
          <a:xfrm>
            <a:off x="2089216" y="1515533"/>
            <a:ext cx="9026656" cy="4917165"/>
          </a:xfrm>
          <a:prstGeom prst="rect">
            <a:avLst/>
          </a:prstGeom>
        </p:spPr>
      </p:pic>
    </p:spTree>
    <p:extLst>
      <p:ext uri="{BB962C8B-B14F-4D97-AF65-F5344CB8AC3E}">
        <p14:creationId xmlns:p14="http://schemas.microsoft.com/office/powerpoint/2010/main" val="203353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AD03F-D94C-1487-E2B3-3AA05E627C57}"/>
              </a:ext>
            </a:extLst>
          </p:cNvPr>
          <p:cNvSpPr>
            <a:spLocks noGrp="1"/>
          </p:cNvSpPr>
          <p:nvPr>
            <p:ph type="title"/>
          </p:nvPr>
        </p:nvSpPr>
        <p:spPr/>
        <p:txBody>
          <a:bodyPr>
            <a:normAutofit fontScale="90000"/>
          </a:bodyPr>
          <a:lstStyle/>
          <a:p>
            <a:pPr algn="l"/>
            <a:r>
              <a:rPr lang="en-US" sz="2000" b="1" kern="100" dirty="0">
                <a:solidFill>
                  <a:srgbClr val="000099"/>
                </a:solidFill>
                <a:latin typeface="Calibri" panose="020F0502020204030204" pitchFamily="34" charset="0"/>
                <a:ea typeface="Calibri" panose="020F0502020204030204" pitchFamily="34" charset="0"/>
                <a:cs typeface="Times New Roman" panose="02020603050405020304" pitchFamily="18" charset="0"/>
              </a:rPr>
              <a:t>T</a:t>
            </a:r>
            <a:r>
              <a:rPr lang="en-US" sz="2000" b="1"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rPr>
              <a:t>he trend lines are showing a gradual increase in the number of houses sold.  An increase in the number of houses sold would drive an increase in the price of houses as demand increases and supply falls short.</a:t>
            </a:r>
            <a:br>
              <a:rPr lang="en-US" sz="2000" b="1"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rPr>
            </a:br>
            <a:r>
              <a:rPr lang="en-US" sz="2000" b="1" kern="100" dirty="0">
                <a:solidFill>
                  <a:srgbClr val="000099"/>
                </a:solidFill>
                <a:effectLst/>
                <a:latin typeface="Calibri" panose="020F0502020204030204" pitchFamily="34" charset="0"/>
                <a:ea typeface="Calibri" panose="020F0502020204030204" pitchFamily="34" charset="0"/>
                <a:cs typeface="Times New Roman" panose="02020603050405020304" pitchFamily="18" charset="0"/>
              </a:rPr>
              <a:t>A point to consider here would be new housing developments e.g. larger blocks of land being subdivided; this would increase the number of house sales.  Without more relevant data, we are unable to determine the causes for the peaks and troughs in the number of houses sold. </a:t>
            </a:r>
            <a:endParaRPr lang="en-AU" dirty="0"/>
          </a:p>
        </p:txBody>
      </p:sp>
      <p:pic>
        <p:nvPicPr>
          <p:cNvPr id="4" name="Picture 3">
            <a:extLst>
              <a:ext uri="{FF2B5EF4-FFF2-40B4-BE49-F238E27FC236}">
                <a16:creationId xmlns:a16="http://schemas.microsoft.com/office/drawing/2014/main" xmlns="" id="{93D99877-E645-C447-8A14-8AED86DC45CD}"/>
              </a:ext>
            </a:extLst>
          </p:cNvPr>
          <p:cNvPicPr>
            <a:picLocks noChangeAspect="1"/>
          </p:cNvPicPr>
          <p:nvPr/>
        </p:nvPicPr>
        <p:blipFill>
          <a:blip r:embed="rId2"/>
          <a:stretch>
            <a:fillRect/>
          </a:stretch>
        </p:blipFill>
        <p:spPr>
          <a:xfrm>
            <a:off x="2218267" y="2539608"/>
            <a:ext cx="9284757" cy="4011098"/>
          </a:xfrm>
          <a:prstGeom prst="rect">
            <a:avLst/>
          </a:prstGeom>
        </p:spPr>
      </p:pic>
    </p:spTree>
    <p:extLst>
      <p:ext uri="{BB962C8B-B14F-4D97-AF65-F5344CB8AC3E}">
        <p14:creationId xmlns:p14="http://schemas.microsoft.com/office/powerpoint/2010/main" val="345540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29557-41C4-A532-44E5-19A66B0CC35B}"/>
              </a:ext>
            </a:extLst>
          </p:cNvPr>
          <p:cNvSpPr>
            <a:spLocks noGrp="1"/>
          </p:cNvSpPr>
          <p:nvPr>
            <p:ph type="title"/>
          </p:nvPr>
        </p:nvSpPr>
        <p:spPr>
          <a:xfrm>
            <a:off x="1484311" y="685800"/>
            <a:ext cx="10018713" cy="1439333"/>
          </a:xfrm>
        </p:spPr>
        <p:txBody>
          <a:bodyPr>
            <a:normAutofit/>
          </a:bodyPr>
          <a:lstStyle/>
          <a:p>
            <a:pPr algn="l"/>
            <a:r>
              <a:rPr lang="en-AU" sz="2000" kern="100" dirty="0">
                <a:effectLst/>
                <a:latin typeface="Calibri" panose="020F0502020204030204" pitchFamily="34" charset="0"/>
                <a:ea typeface="Calibri" panose="020F0502020204030204" pitchFamily="34" charset="0"/>
                <a:cs typeface="Times New Roman" panose="02020603050405020304" pitchFamily="18" charset="0"/>
              </a:rPr>
              <a:t>The 3 snapshots appended below, of the census run in 2021, were obtained from the Australian Bureau of Statistics, to determine the density of each suburb.  Seaton had the highest number of dwellings.  The graphs indicate that Seaton also had the most number of sales between the 3 suburbs.</a:t>
            </a:r>
            <a:endParaRPr lang="en-AU" sz="2000" dirty="0"/>
          </a:p>
        </p:txBody>
      </p:sp>
      <p:pic>
        <p:nvPicPr>
          <p:cNvPr id="3" name="Picture 2" descr="A screenshot of a computer&#10;&#10;Description automatically generated">
            <a:extLst>
              <a:ext uri="{FF2B5EF4-FFF2-40B4-BE49-F238E27FC236}">
                <a16:creationId xmlns:a16="http://schemas.microsoft.com/office/drawing/2014/main" xmlns="" id="{41D8018D-E7E6-2308-CC4F-3CC1C0E98D2C}"/>
              </a:ext>
            </a:extLst>
          </p:cNvPr>
          <p:cNvPicPr>
            <a:picLocks noChangeAspect="1"/>
          </p:cNvPicPr>
          <p:nvPr/>
        </p:nvPicPr>
        <p:blipFill>
          <a:blip r:embed="rId2"/>
          <a:stretch>
            <a:fillRect/>
          </a:stretch>
        </p:blipFill>
        <p:spPr>
          <a:xfrm>
            <a:off x="1484311" y="2125133"/>
            <a:ext cx="3234374" cy="3667248"/>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xmlns="" id="{072A6AB4-3FFB-2BFC-7131-C6D3809E55EA}"/>
              </a:ext>
            </a:extLst>
          </p:cNvPr>
          <p:cNvPicPr>
            <a:picLocks noChangeAspect="1"/>
          </p:cNvPicPr>
          <p:nvPr/>
        </p:nvPicPr>
        <p:blipFill>
          <a:blip r:embed="rId3"/>
          <a:stretch>
            <a:fillRect/>
          </a:stretch>
        </p:blipFill>
        <p:spPr>
          <a:xfrm>
            <a:off x="4783503" y="2125133"/>
            <a:ext cx="3110345" cy="365454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xmlns="" id="{286955F1-F30F-44AE-0E6C-31646670E347}"/>
              </a:ext>
            </a:extLst>
          </p:cNvPr>
          <p:cNvPicPr>
            <a:picLocks noChangeAspect="1"/>
          </p:cNvPicPr>
          <p:nvPr/>
        </p:nvPicPr>
        <p:blipFill>
          <a:blip r:embed="rId4"/>
          <a:stretch>
            <a:fillRect/>
          </a:stretch>
        </p:blipFill>
        <p:spPr>
          <a:xfrm>
            <a:off x="7958667" y="2137833"/>
            <a:ext cx="2993495" cy="3656792"/>
          </a:xfrm>
          <a:prstGeom prst="rect">
            <a:avLst/>
          </a:prstGeom>
        </p:spPr>
      </p:pic>
    </p:spTree>
    <p:extLst>
      <p:ext uri="{BB962C8B-B14F-4D97-AF65-F5344CB8AC3E}">
        <p14:creationId xmlns:p14="http://schemas.microsoft.com/office/powerpoint/2010/main" val="150519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483BE-7924-784A-692C-9935936129DB}"/>
              </a:ext>
            </a:extLst>
          </p:cNvPr>
          <p:cNvSpPr>
            <a:spLocks noGrp="1"/>
          </p:cNvSpPr>
          <p:nvPr>
            <p:ph type="title"/>
          </p:nvPr>
        </p:nvSpPr>
        <p:spPr/>
        <p:txBody>
          <a:bodyPr/>
          <a:lstStyle/>
          <a:p>
            <a:r>
              <a:rPr lang="en-US" sz="4000" dirty="0"/>
              <a:t>Northern Suburbs (</a:t>
            </a:r>
            <a:r>
              <a:rPr lang="en-US" sz="4000" dirty="0" err="1"/>
              <a:t>Modbury</a:t>
            </a:r>
            <a:r>
              <a:rPr lang="en-US" sz="4000" dirty="0"/>
              <a:t>, Salisbury, North Adelaide &amp; Enfield)</a:t>
            </a:r>
          </a:p>
        </p:txBody>
      </p:sp>
      <p:sp>
        <p:nvSpPr>
          <p:cNvPr id="3" name="Text Placeholder 2">
            <a:extLst>
              <a:ext uri="{FF2B5EF4-FFF2-40B4-BE49-F238E27FC236}">
                <a16:creationId xmlns:a16="http://schemas.microsoft.com/office/drawing/2014/main" xmlns="" id="{85FD5A28-A0A0-6F81-919D-198B2CF993F3}"/>
              </a:ext>
            </a:extLst>
          </p:cNvPr>
          <p:cNvSpPr>
            <a:spLocks noGrp="1"/>
          </p:cNvSpPr>
          <p:nvPr>
            <p:ph type="body" idx="1"/>
          </p:nvPr>
        </p:nvSpPr>
        <p:spPr/>
        <p:txBody>
          <a:bodyPr/>
          <a:lstStyle/>
          <a:p>
            <a:r>
              <a:rPr lang="en-US" sz="2000" dirty="0"/>
              <a:t>Isha Sharma</a:t>
            </a:r>
          </a:p>
        </p:txBody>
      </p:sp>
    </p:spTree>
    <p:extLst>
      <p:ext uri="{BB962C8B-B14F-4D97-AF65-F5344CB8AC3E}">
        <p14:creationId xmlns:p14="http://schemas.microsoft.com/office/powerpoint/2010/main" val="27147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715" y="1"/>
            <a:ext cx="10018713" cy="1622738"/>
          </a:xfrm>
        </p:spPr>
        <p:txBody>
          <a:bodyPr>
            <a:normAutofit fontScale="90000"/>
          </a:bodyPr>
          <a:lstStyle/>
          <a:p>
            <a:pPr algn="just"/>
            <a:r>
              <a:rPr lang="en-US" sz="2800" dirty="0" smtClean="0"/>
              <a:t>Distance from Adelaide CBD impacts the Median house price as can be seen in the picture. Closer the suburb to the city, higher the median house price. Although, mass can have accessibility to all the amenities, still most population chose to reside in distant suburbs</a:t>
            </a:r>
            <a:endParaRPr lang="en-AU" sz="2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7" y="1752599"/>
            <a:ext cx="9221273" cy="4983052"/>
          </a:xfrm>
        </p:spPr>
      </p:pic>
    </p:spTree>
    <p:extLst>
      <p:ext uri="{BB962C8B-B14F-4D97-AF65-F5344CB8AC3E}">
        <p14:creationId xmlns:p14="http://schemas.microsoft.com/office/powerpoint/2010/main" val="146946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584101"/>
          </a:xfrm>
        </p:spPr>
        <p:txBody>
          <a:bodyPr/>
          <a:lstStyle/>
          <a:p>
            <a:r>
              <a:rPr lang="en-US" dirty="0" smtClean="0"/>
              <a:t>Does proximity to the city center has any impact on number of sales?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584101"/>
            <a:ext cx="10018712" cy="5273899"/>
          </a:xfrm>
        </p:spPr>
      </p:pic>
    </p:spTree>
    <p:extLst>
      <p:ext uri="{BB962C8B-B14F-4D97-AF65-F5344CB8AC3E}">
        <p14:creationId xmlns:p14="http://schemas.microsoft.com/office/powerpoint/2010/main" val="71920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945" y="901521"/>
            <a:ext cx="10018713" cy="5769735"/>
          </a:xfrm>
        </p:spPr>
      </p:pic>
    </p:spTree>
    <p:extLst>
      <p:ext uri="{BB962C8B-B14F-4D97-AF65-F5344CB8AC3E}">
        <p14:creationId xmlns:p14="http://schemas.microsoft.com/office/powerpoint/2010/main" val="153373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262130"/>
          </a:xfrm>
        </p:spPr>
        <p:txBody>
          <a:bodyPr/>
          <a:lstStyle/>
          <a:p>
            <a:r>
              <a:rPr lang="en-US" dirty="0" smtClean="0"/>
              <a:t>Comparison of impact on sales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262131"/>
            <a:ext cx="10018713" cy="5422004"/>
          </a:xfrm>
        </p:spPr>
      </p:pic>
    </p:spTree>
    <p:extLst>
      <p:ext uri="{BB962C8B-B14F-4D97-AF65-F5344CB8AC3E}">
        <p14:creationId xmlns:p14="http://schemas.microsoft.com/office/powerpoint/2010/main" val="206196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8F94D66-27EC-4CB8-8226-D7F41C1618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xmlns="" id="{1A53964C-7D93-4C48-A4A6-C4C2C393C5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xmlns="" id="{9C944EEC-539E-4389-8785-58E65D04E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xmlns="" id="{7836EB7E-895C-4D68-B92E-312B371CB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xmlns="" id="{0F29242B-8CE7-4636-B326-4BEE42EB6D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xmlns="" id="{4D0B8E9A-7727-4AD9-974E-8815F0B20E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xmlns="" id="{1CD6C65C-71BE-4549-926A-1C1135FD06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xmlns="" id="{E58348C3-6249-4952-AA86-C63DB35EA9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xmlns="" id="{DE6174AD-DBB0-43E6-98C2-738DB3A152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959100" y="-4763"/>
            <a:ext cx="5014912" cy="6862763"/>
            <a:chOff x="2928938" y="-4763"/>
            <a:chExt cx="5014912" cy="6862763"/>
          </a:xfrm>
        </p:grpSpPr>
        <p:sp>
          <p:nvSpPr>
            <p:cNvPr id="21" name="Freeform 6">
              <a:extLst>
                <a:ext uri="{FF2B5EF4-FFF2-40B4-BE49-F238E27FC236}">
                  <a16:creationId xmlns:a16="http://schemas.microsoft.com/office/drawing/2014/main" xmlns="" id="{50A59800-3661-4778-9D8A-F816C85C41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xmlns="" id="{7A810977-C816-4698-B7E7-0E6BDED79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xmlns="" id="{181E4B1B-2437-4A14-8927-817FC7AED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xmlns="" id="{3F98AD26-9FF7-44EA-B876-9C857F8ED9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xmlns="" id="{32EBB12A-A9CE-446F-9462-15DAC0D0FA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xmlns="" id="{85925599-F99B-48E5-A384-76136C0818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9716A92D-99C1-8CFD-277B-3362DFF181E7}"/>
              </a:ext>
            </a:extLst>
          </p:cNvPr>
          <p:cNvSpPr>
            <a:spLocks noGrp="1"/>
          </p:cNvSpPr>
          <p:nvPr>
            <p:ph type="title"/>
          </p:nvPr>
        </p:nvSpPr>
        <p:spPr>
          <a:xfrm>
            <a:off x="5448299" y="1380068"/>
            <a:ext cx="6054723" cy="2616199"/>
          </a:xfrm>
        </p:spPr>
        <p:txBody>
          <a:bodyPr vert="horz" lIns="91440" tIns="45720" rIns="91440" bIns="45720" rtlCol="0" anchor="b">
            <a:normAutofit fontScale="90000"/>
          </a:bodyPr>
          <a:lstStyle/>
          <a:p>
            <a:pPr algn="r">
              <a:lnSpc>
                <a:spcPct val="90000"/>
              </a:lnSpc>
            </a:pPr>
            <a:r>
              <a:rPr lang="en-US" sz="4700" dirty="0"/>
              <a:t>Group Question:</a:t>
            </a:r>
            <a:br>
              <a:rPr lang="en-US" sz="4700" dirty="0"/>
            </a:br>
            <a:r>
              <a:rPr lang="en-US" sz="4400" dirty="0"/>
              <a:t/>
            </a:r>
            <a:br>
              <a:rPr lang="en-US" sz="4400" dirty="0"/>
            </a:br>
            <a:r>
              <a:rPr lang="en-US" dirty="0"/>
              <a:t>“Has the price of housing in the Adelaide suburbs changed since before and after COVID?”</a:t>
            </a:r>
            <a:endParaRPr lang="en-US" sz="3600" dirty="0"/>
          </a:p>
        </p:txBody>
      </p:sp>
      <p:pic>
        <p:nvPicPr>
          <p:cNvPr id="5" name="Content Placeholder 4" descr="A house with a question mark&#10;&#10;Description automatically generated">
            <a:extLst>
              <a:ext uri="{FF2B5EF4-FFF2-40B4-BE49-F238E27FC236}">
                <a16:creationId xmlns:a16="http://schemas.microsoft.com/office/drawing/2014/main" xmlns="" id="{48B1C583-8161-27B5-A271-FD67AC78F0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3118" r="4659" b="9089"/>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08710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15736-0B95-36D7-C3FA-0FBE59FF3D38}"/>
              </a:ext>
            </a:extLst>
          </p:cNvPr>
          <p:cNvSpPr>
            <a:spLocks noGrp="1"/>
          </p:cNvSpPr>
          <p:nvPr>
            <p:ph type="title"/>
          </p:nvPr>
        </p:nvSpPr>
        <p:spPr/>
        <p:txBody>
          <a:bodyPr>
            <a:normAutofit/>
          </a:bodyPr>
          <a:lstStyle/>
          <a:p>
            <a:r>
              <a:rPr lang="en-US" sz="4000" dirty="0"/>
              <a:t>Southern Suburbs (Adelaide CBD, Goodwood, </a:t>
            </a:r>
            <a:r>
              <a:rPr lang="en-US" sz="4000" dirty="0" err="1"/>
              <a:t>Edwardstown</a:t>
            </a:r>
            <a:r>
              <a:rPr lang="en-US" sz="4000" dirty="0"/>
              <a:t>, Pasadena &amp; Flagstaff Hill)</a:t>
            </a:r>
            <a:endParaRPr lang="en-AU" dirty="0"/>
          </a:p>
        </p:txBody>
      </p:sp>
      <p:sp>
        <p:nvSpPr>
          <p:cNvPr id="3" name="Text Placeholder 2">
            <a:extLst>
              <a:ext uri="{FF2B5EF4-FFF2-40B4-BE49-F238E27FC236}">
                <a16:creationId xmlns:a16="http://schemas.microsoft.com/office/drawing/2014/main" xmlns="" id="{3844D72A-32EE-EF98-EBE2-31F75EEDD4D1}"/>
              </a:ext>
            </a:extLst>
          </p:cNvPr>
          <p:cNvSpPr>
            <a:spLocks noGrp="1"/>
          </p:cNvSpPr>
          <p:nvPr>
            <p:ph type="body" idx="1"/>
          </p:nvPr>
        </p:nvSpPr>
        <p:spPr/>
        <p:txBody>
          <a:bodyPr/>
          <a:lstStyle/>
          <a:p>
            <a:r>
              <a:rPr lang="en-US" dirty="0"/>
              <a:t>Van Hoang</a:t>
            </a:r>
            <a:endParaRPr lang="en-AU" dirty="0"/>
          </a:p>
        </p:txBody>
      </p:sp>
    </p:spTree>
    <p:extLst>
      <p:ext uri="{BB962C8B-B14F-4D97-AF65-F5344CB8AC3E}">
        <p14:creationId xmlns:p14="http://schemas.microsoft.com/office/powerpoint/2010/main" val="3564514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6C09-CEB1-5B09-6585-904383632DAA}"/>
              </a:ext>
            </a:extLst>
          </p:cNvPr>
          <p:cNvSpPr>
            <a:spLocks noGrp="1"/>
          </p:cNvSpPr>
          <p:nvPr>
            <p:ph type="title"/>
          </p:nvPr>
        </p:nvSpPr>
        <p:spPr>
          <a:xfrm>
            <a:off x="1746661" y="207285"/>
            <a:ext cx="9752145" cy="1030965"/>
          </a:xfrm>
        </p:spPr>
        <p:txBody>
          <a:bodyPr>
            <a:normAutofit/>
          </a:bodyPr>
          <a:lstStyle/>
          <a:p>
            <a:pPr algn="l"/>
            <a:r>
              <a:rPr lang="en-US" sz="2400" dirty="0"/>
              <a:t>How the median house price in selected Southern Suburbs changed from 2017 to quarter 2 2023? </a:t>
            </a:r>
            <a:endParaRPr lang="en-AU" sz="2400" dirty="0"/>
          </a:p>
        </p:txBody>
      </p:sp>
      <p:pic>
        <p:nvPicPr>
          <p:cNvPr id="5" name="Picture 4">
            <a:extLst>
              <a:ext uri="{FF2B5EF4-FFF2-40B4-BE49-F238E27FC236}">
                <a16:creationId xmlns:a16="http://schemas.microsoft.com/office/drawing/2014/main" xmlns="" id="{B2FDE40A-919C-B958-6E4C-E8269D6921EE}"/>
              </a:ext>
            </a:extLst>
          </p:cNvPr>
          <p:cNvPicPr>
            <a:picLocks noChangeAspect="1"/>
          </p:cNvPicPr>
          <p:nvPr/>
        </p:nvPicPr>
        <p:blipFill>
          <a:blip r:embed="rId2"/>
          <a:stretch>
            <a:fillRect/>
          </a:stretch>
        </p:blipFill>
        <p:spPr>
          <a:xfrm>
            <a:off x="1854558" y="1238250"/>
            <a:ext cx="9644248" cy="5619750"/>
          </a:xfrm>
          <a:prstGeom prst="rect">
            <a:avLst/>
          </a:prstGeom>
        </p:spPr>
      </p:pic>
    </p:spTree>
    <p:extLst>
      <p:ext uri="{BB962C8B-B14F-4D97-AF65-F5344CB8AC3E}">
        <p14:creationId xmlns:p14="http://schemas.microsoft.com/office/powerpoint/2010/main" val="296167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6C09-CEB1-5B09-6585-904383632DAA}"/>
              </a:ext>
            </a:extLst>
          </p:cNvPr>
          <p:cNvSpPr>
            <a:spLocks noGrp="1"/>
          </p:cNvSpPr>
          <p:nvPr>
            <p:ph type="title"/>
          </p:nvPr>
        </p:nvSpPr>
        <p:spPr>
          <a:xfrm>
            <a:off x="1720904" y="0"/>
            <a:ext cx="9752145" cy="1030965"/>
          </a:xfrm>
        </p:spPr>
        <p:txBody>
          <a:bodyPr>
            <a:normAutofit/>
          </a:bodyPr>
          <a:lstStyle/>
          <a:p>
            <a:pPr algn="l"/>
            <a:r>
              <a:rPr lang="en-US" sz="2400" dirty="0"/>
              <a:t>Adelaide Trend Line</a:t>
            </a:r>
            <a:endParaRPr lang="en-AU" sz="2400" dirty="0"/>
          </a:p>
        </p:txBody>
      </p:sp>
      <p:pic>
        <p:nvPicPr>
          <p:cNvPr id="6" name="Picture 5">
            <a:extLst>
              <a:ext uri="{FF2B5EF4-FFF2-40B4-BE49-F238E27FC236}">
                <a16:creationId xmlns:a16="http://schemas.microsoft.com/office/drawing/2014/main" xmlns="" id="{EAC1B527-C34A-A323-67C5-D159B3C00DE6}"/>
              </a:ext>
            </a:extLst>
          </p:cNvPr>
          <p:cNvPicPr>
            <a:picLocks noChangeAspect="1"/>
          </p:cNvPicPr>
          <p:nvPr/>
        </p:nvPicPr>
        <p:blipFill>
          <a:blip r:embed="rId2"/>
          <a:stretch>
            <a:fillRect/>
          </a:stretch>
        </p:blipFill>
        <p:spPr>
          <a:xfrm>
            <a:off x="1616492" y="808442"/>
            <a:ext cx="10139892" cy="6049558"/>
          </a:xfrm>
          <a:prstGeom prst="rect">
            <a:avLst/>
          </a:prstGeom>
        </p:spPr>
      </p:pic>
    </p:spTree>
    <p:extLst>
      <p:ext uri="{BB962C8B-B14F-4D97-AF65-F5344CB8AC3E}">
        <p14:creationId xmlns:p14="http://schemas.microsoft.com/office/powerpoint/2010/main" val="157402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6C09-CEB1-5B09-6585-904383632DAA}"/>
              </a:ext>
            </a:extLst>
          </p:cNvPr>
          <p:cNvSpPr>
            <a:spLocks noGrp="1"/>
          </p:cNvSpPr>
          <p:nvPr>
            <p:ph type="title"/>
          </p:nvPr>
        </p:nvSpPr>
        <p:spPr>
          <a:xfrm>
            <a:off x="1669388" y="0"/>
            <a:ext cx="9752145" cy="1030965"/>
          </a:xfrm>
        </p:spPr>
        <p:txBody>
          <a:bodyPr>
            <a:normAutofit/>
          </a:bodyPr>
          <a:lstStyle/>
          <a:p>
            <a:pPr algn="l"/>
            <a:r>
              <a:rPr lang="en-US" sz="2400" dirty="0"/>
              <a:t>Flagstaff Hill Trend Line</a:t>
            </a:r>
            <a:endParaRPr lang="en-AU" sz="2400" dirty="0"/>
          </a:p>
        </p:txBody>
      </p:sp>
      <p:pic>
        <p:nvPicPr>
          <p:cNvPr id="3" name="Picture 2">
            <a:extLst>
              <a:ext uri="{FF2B5EF4-FFF2-40B4-BE49-F238E27FC236}">
                <a16:creationId xmlns:a16="http://schemas.microsoft.com/office/drawing/2014/main" xmlns="" id="{1C2D0344-6FD9-3385-8D14-27C7EB114A3C}"/>
              </a:ext>
            </a:extLst>
          </p:cNvPr>
          <p:cNvPicPr>
            <a:picLocks noChangeAspect="1"/>
          </p:cNvPicPr>
          <p:nvPr/>
        </p:nvPicPr>
        <p:blipFill>
          <a:blip r:embed="rId2"/>
          <a:stretch>
            <a:fillRect/>
          </a:stretch>
        </p:blipFill>
        <p:spPr>
          <a:xfrm>
            <a:off x="1669388" y="850005"/>
            <a:ext cx="10070224" cy="6007995"/>
          </a:xfrm>
          <a:prstGeom prst="rect">
            <a:avLst/>
          </a:prstGeom>
        </p:spPr>
      </p:pic>
    </p:spTree>
    <p:extLst>
      <p:ext uri="{BB962C8B-B14F-4D97-AF65-F5344CB8AC3E}">
        <p14:creationId xmlns:p14="http://schemas.microsoft.com/office/powerpoint/2010/main" val="2880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6C09-CEB1-5B09-6585-904383632DAA}"/>
              </a:ext>
            </a:extLst>
          </p:cNvPr>
          <p:cNvSpPr>
            <a:spLocks noGrp="1"/>
          </p:cNvSpPr>
          <p:nvPr>
            <p:ph type="title"/>
          </p:nvPr>
        </p:nvSpPr>
        <p:spPr>
          <a:xfrm>
            <a:off x="1725770" y="-12879"/>
            <a:ext cx="10247900" cy="1220219"/>
          </a:xfrm>
        </p:spPr>
        <p:txBody>
          <a:bodyPr>
            <a:normAutofit/>
          </a:bodyPr>
          <a:lstStyle/>
          <a:p>
            <a:r>
              <a:rPr lang="en-US" sz="2400" dirty="0"/>
              <a:t>Suburb Combinations from Four Directions: South, North, East, and West of Adelaide CBD</a:t>
            </a:r>
            <a:endParaRPr lang="en-AU" sz="2400" dirty="0"/>
          </a:p>
        </p:txBody>
      </p:sp>
      <p:pic>
        <p:nvPicPr>
          <p:cNvPr id="5" name="Picture 4">
            <a:extLst>
              <a:ext uri="{FF2B5EF4-FFF2-40B4-BE49-F238E27FC236}">
                <a16:creationId xmlns:a16="http://schemas.microsoft.com/office/drawing/2014/main" xmlns="" id="{CC61013F-6B39-5DD1-FA61-747ED0A7F022}"/>
              </a:ext>
            </a:extLst>
          </p:cNvPr>
          <p:cNvPicPr>
            <a:picLocks noChangeAspect="1"/>
          </p:cNvPicPr>
          <p:nvPr/>
        </p:nvPicPr>
        <p:blipFill>
          <a:blip r:embed="rId2"/>
          <a:stretch>
            <a:fillRect/>
          </a:stretch>
        </p:blipFill>
        <p:spPr>
          <a:xfrm>
            <a:off x="1983347" y="1068946"/>
            <a:ext cx="9857040" cy="5789054"/>
          </a:xfrm>
          <a:prstGeom prst="rect">
            <a:avLst/>
          </a:prstGeom>
        </p:spPr>
      </p:pic>
    </p:spTree>
    <p:extLst>
      <p:ext uri="{BB962C8B-B14F-4D97-AF65-F5344CB8AC3E}">
        <p14:creationId xmlns:p14="http://schemas.microsoft.com/office/powerpoint/2010/main" val="1321673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01B85-3913-63E9-3369-5F4D1594377A}"/>
              </a:ext>
            </a:extLst>
          </p:cNvPr>
          <p:cNvSpPr>
            <a:spLocks noGrp="1"/>
          </p:cNvSpPr>
          <p:nvPr>
            <p:ph type="title"/>
          </p:nvPr>
        </p:nvSpPr>
        <p:spPr>
          <a:xfrm>
            <a:off x="1484311" y="685800"/>
            <a:ext cx="10018713" cy="5109693"/>
          </a:xfrm>
        </p:spPr>
        <p:txBody>
          <a:bodyPr>
            <a:normAutofit/>
          </a:bodyPr>
          <a:lstStyle/>
          <a:p>
            <a:r>
              <a:rPr lang="en-US" sz="6000" dirty="0"/>
              <a:t>THANK YOU</a:t>
            </a:r>
            <a:endParaRPr lang="en-AU" sz="6000" dirty="0"/>
          </a:p>
        </p:txBody>
      </p:sp>
    </p:spTree>
    <p:extLst>
      <p:ext uri="{BB962C8B-B14F-4D97-AF65-F5344CB8AC3E}">
        <p14:creationId xmlns:p14="http://schemas.microsoft.com/office/powerpoint/2010/main" val="306559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246F5-BE07-D4BD-EAF3-08E2B1C2F20B}"/>
              </a:ext>
            </a:extLst>
          </p:cNvPr>
          <p:cNvSpPr>
            <a:spLocks noGrp="1"/>
          </p:cNvSpPr>
          <p:nvPr>
            <p:ph type="title"/>
          </p:nvPr>
        </p:nvSpPr>
        <p:spPr/>
        <p:txBody>
          <a:bodyPr/>
          <a:lstStyle/>
          <a:p>
            <a:r>
              <a:rPr lang="en-US" dirty="0"/>
              <a:t>Group Data Source</a:t>
            </a:r>
          </a:p>
        </p:txBody>
      </p:sp>
      <p:sp>
        <p:nvSpPr>
          <p:cNvPr id="3" name="Content Placeholder 2">
            <a:extLst>
              <a:ext uri="{FF2B5EF4-FFF2-40B4-BE49-F238E27FC236}">
                <a16:creationId xmlns:a16="http://schemas.microsoft.com/office/drawing/2014/main" xmlns="" id="{84494C36-E857-D875-F485-6E44CD1DD2B5}"/>
              </a:ext>
            </a:extLst>
          </p:cNvPr>
          <p:cNvSpPr>
            <a:spLocks noGrp="1"/>
          </p:cNvSpPr>
          <p:nvPr>
            <p:ph idx="1"/>
          </p:nvPr>
        </p:nvSpPr>
        <p:spPr/>
        <p:txBody>
          <a:bodyPr>
            <a:normAutofit fontScale="55000" lnSpcReduction="20000"/>
          </a:bodyPr>
          <a:lstStyle/>
          <a:p>
            <a:r>
              <a:rPr lang="en-AU" sz="4400" dirty="0">
                <a:effectLst/>
                <a:latin typeface="Calibri" panose="020F0502020204030204" pitchFamily="34" charset="0"/>
                <a:ea typeface="Calibri" panose="020F0502020204030204" pitchFamily="34" charset="0"/>
                <a:cs typeface="Times New Roman" panose="02020603050405020304" pitchFamily="18" charset="0"/>
              </a:rPr>
              <a:t>Our data source was the Metro median house sales data from </a:t>
            </a:r>
            <a:r>
              <a:rPr lang="en-AU" sz="4400" dirty="0" err="1">
                <a:effectLst/>
                <a:latin typeface="Calibri" panose="020F0502020204030204" pitchFamily="34" charset="0"/>
                <a:ea typeface="Calibri" panose="020F0502020204030204" pitchFamily="34" charset="0"/>
                <a:cs typeface="Times New Roman" panose="02020603050405020304" pitchFamily="18" charset="0"/>
              </a:rPr>
              <a:t>data.sa.gov.au</a:t>
            </a:r>
            <a:r>
              <a:rPr lang="en-AU" sz="4400" dirty="0">
                <a:effectLst/>
                <a:latin typeface="Calibri" panose="020F0502020204030204" pitchFamily="34" charset="0"/>
                <a:ea typeface="Calibri" panose="020F0502020204030204" pitchFamily="34" charset="0"/>
                <a:cs typeface="Times New Roman" panose="02020603050405020304" pitchFamily="18" charset="0"/>
              </a:rPr>
              <a:t>.</a:t>
            </a:r>
          </a:p>
          <a:p>
            <a:r>
              <a:rPr lang="en-AU" sz="4400" dirty="0">
                <a:latin typeface="Calibri" panose="020F0502020204030204" pitchFamily="34" charset="0"/>
                <a:ea typeface="Calibri" panose="020F0502020204030204" pitchFamily="34" charset="0"/>
                <a:cs typeface="Times New Roman" panose="02020603050405020304" pitchFamily="18" charset="0"/>
              </a:rPr>
              <a:t>Reliable government data source.</a:t>
            </a:r>
          </a:p>
          <a:p>
            <a:r>
              <a:rPr lang="en-AU" sz="4400" dirty="0">
                <a:latin typeface="Calibri" panose="020F0502020204030204" pitchFamily="34" charset="0"/>
                <a:ea typeface="Calibri" panose="020F0502020204030204" pitchFamily="34" charset="0"/>
                <a:cs typeface="Times New Roman" panose="02020603050405020304" pitchFamily="18" charset="0"/>
              </a:rPr>
              <a:t>Contains the quarterly median house prices for metropolitan Adelaide by suburb from 2015-2023.</a:t>
            </a:r>
          </a:p>
          <a:p>
            <a:pPr marL="0" indent="0">
              <a:buNone/>
            </a:pPr>
            <a:endParaRPr lang="en-AU" sz="2000" dirty="0">
              <a:latin typeface="Calibri" panose="020F0502020204030204" pitchFamily="34" charset="0"/>
              <a:cs typeface="Times New Roman" panose="02020603050405020304" pitchFamily="18" charset="0"/>
            </a:endParaRPr>
          </a:p>
          <a:p>
            <a:pPr marL="0" indent="0">
              <a:buNone/>
            </a:pPr>
            <a:endParaRPr lang="en-AU" sz="2000" dirty="0">
              <a:latin typeface="Calibri" panose="020F0502020204030204" pitchFamily="34" charset="0"/>
              <a:cs typeface="Times New Roman" panose="02020603050405020304" pitchFamily="18" charset="0"/>
            </a:endParaRPr>
          </a:p>
          <a:p>
            <a:pPr marL="0" indent="0">
              <a:buNone/>
            </a:pPr>
            <a:r>
              <a:rPr lang="en-AU" sz="2900" dirty="0">
                <a:latin typeface="Calibri" panose="020F0502020204030204" pitchFamily="34" charset="0"/>
                <a:cs typeface="Times New Roman" panose="02020603050405020304" pitchFamily="18" charset="0"/>
              </a:rPr>
              <a:t>REFERENCE:</a:t>
            </a:r>
          </a:p>
          <a:p>
            <a:pPr marL="0" indent="0">
              <a:buNone/>
            </a:pPr>
            <a:r>
              <a:rPr lang="en-US" sz="2900" dirty="0"/>
              <a:t>Department of Planning, T. and I. (2023). Metro median house sales. </a:t>
            </a:r>
            <a:r>
              <a:rPr lang="en-US" sz="2900" dirty="0" err="1"/>
              <a:t>data.sa.gov.au</a:t>
            </a:r>
            <a:r>
              <a:rPr lang="en-US" sz="2900" dirty="0"/>
              <a:t>. [online] Available at: https://</a:t>
            </a:r>
            <a:r>
              <a:rPr lang="en-US" sz="2900" dirty="0" err="1"/>
              <a:t>data.sa.gov.au</a:t>
            </a:r>
            <a:r>
              <a:rPr lang="en-US" sz="2900" dirty="0"/>
              <a:t>/data/dataset/metro-median-house-sales.</a:t>
            </a:r>
          </a:p>
        </p:txBody>
      </p:sp>
    </p:spTree>
    <p:extLst>
      <p:ext uri="{BB962C8B-B14F-4D97-AF65-F5344CB8AC3E}">
        <p14:creationId xmlns:p14="http://schemas.microsoft.com/office/powerpoint/2010/main" val="385988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789-E086-B712-A085-FEFC374836C8}"/>
              </a:ext>
            </a:extLst>
          </p:cNvPr>
          <p:cNvSpPr>
            <a:spLocks noGrp="1"/>
          </p:cNvSpPr>
          <p:nvPr>
            <p:ph type="title"/>
          </p:nvPr>
        </p:nvSpPr>
        <p:spPr/>
        <p:txBody>
          <a:bodyPr/>
          <a:lstStyle/>
          <a:p>
            <a:r>
              <a:rPr lang="en-US" dirty="0"/>
              <a:t>Group Roles</a:t>
            </a:r>
          </a:p>
        </p:txBody>
      </p:sp>
      <p:sp>
        <p:nvSpPr>
          <p:cNvPr id="3" name="Content Placeholder 2">
            <a:extLst>
              <a:ext uri="{FF2B5EF4-FFF2-40B4-BE49-F238E27FC236}">
                <a16:creationId xmlns:a16="http://schemas.microsoft.com/office/drawing/2014/main" xmlns="" id="{8FF35F51-EF86-CCBE-8E45-E00AB33CE725}"/>
              </a:ext>
            </a:extLst>
          </p:cNvPr>
          <p:cNvSpPr>
            <a:spLocks noGrp="1"/>
          </p:cNvSpPr>
          <p:nvPr>
            <p:ph idx="1"/>
          </p:nvPr>
        </p:nvSpPr>
        <p:spPr/>
        <p:txBody>
          <a:bodyPr>
            <a:normAutofit fontScale="47500" lnSpcReduction="20000"/>
          </a:bodyPr>
          <a:lstStyle/>
          <a:p>
            <a:endParaRPr lang="en-US" dirty="0"/>
          </a:p>
          <a:p>
            <a:r>
              <a:rPr lang="en-US" sz="3800" dirty="0"/>
              <a:t>Each member focuses on a small selection of 2-5 suburbs from each direction of the city.</a:t>
            </a:r>
          </a:p>
          <a:p>
            <a:r>
              <a:rPr lang="en-US" sz="3800" dirty="0"/>
              <a:t>The combination of all directions from the CBD provides a full range of suburbs within Adelaide.</a:t>
            </a:r>
          </a:p>
          <a:p>
            <a:r>
              <a:rPr lang="en-US" sz="3800" dirty="0"/>
              <a:t> Different directions may provide different outcomes and results from one another.</a:t>
            </a:r>
          </a:p>
          <a:p>
            <a:endParaRPr lang="en-US" sz="3800" dirty="0"/>
          </a:p>
          <a:p>
            <a:r>
              <a:rPr lang="en-US" sz="3800" dirty="0"/>
              <a:t>Jordan: Eastern Suburbs (Norwood &amp; Burnside)</a:t>
            </a:r>
          </a:p>
          <a:p>
            <a:r>
              <a:rPr lang="en-US" sz="3800" dirty="0" err="1"/>
              <a:t>Isha</a:t>
            </a:r>
            <a:r>
              <a:rPr lang="en-US" sz="3800" dirty="0"/>
              <a:t>: Northern Suburbs (</a:t>
            </a:r>
            <a:r>
              <a:rPr lang="en-US" sz="3800" dirty="0" err="1"/>
              <a:t>Modbury</a:t>
            </a:r>
            <a:r>
              <a:rPr lang="en-US" sz="3800" dirty="0"/>
              <a:t>, Salisbury, North Adelaide &amp; Enfield)</a:t>
            </a:r>
          </a:p>
          <a:p>
            <a:r>
              <a:rPr lang="en-US" sz="3800" dirty="0"/>
              <a:t>Magdalene: Western Suburbs (</a:t>
            </a:r>
            <a:r>
              <a:rPr lang="en-US" sz="3800" dirty="0" err="1"/>
              <a:t>Findon</a:t>
            </a:r>
            <a:r>
              <a:rPr lang="en-US" sz="3800" dirty="0"/>
              <a:t>, Grange &amp; Seaton)</a:t>
            </a:r>
          </a:p>
          <a:p>
            <a:r>
              <a:rPr lang="en-US" sz="3800" dirty="0"/>
              <a:t>Van: Southern Suburbs (Flagstaff Hill, Goodwood, </a:t>
            </a:r>
            <a:r>
              <a:rPr lang="en-US" sz="3800" dirty="0" err="1"/>
              <a:t>Edwardstown</a:t>
            </a:r>
            <a:r>
              <a:rPr lang="en-US" sz="3800" dirty="0"/>
              <a:t>, Pasadena &amp; Adelaide CBD)</a:t>
            </a:r>
          </a:p>
          <a:p>
            <a:endParaRPr lang="en-US" dirty="0"/>
          </a:p>
          <a:p>
            <a:endParaRPr lang="en-US" dirty="0"/>
          </a:p>
        </p:txBody>
      </p:sp>
    </p:spTree>
    <p:extLst>
      <p:ext uri="{BB962C8B-B14F-4D97-AF65-F5344CB8AC3E}">
        <p14:creationId xmlns:p14="http://schemas.microsoft.com/office/powerpoint/2010/main" val="91850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755D3-5229-FCC5-AC5A-CF4607CA3B93}"/>
              </a:ext>
            </a:extLst>
          </p:cNvPr>
          <p:cNvSpPr>
            <a:spLocks noGrp="1"/>
          </p:cNvSpPr>
          <p:nvPr>
            <p:ph type="title"/>
          </p:nvPr>
        </p:nvSpPr>
        <p:spPr/>
        <p:txBody>
          <a:bodyPr/>
          <a:lstStyle/>
          <a:p>
            <a:r>
              <a:rPr lang="en-US" sz="4000" dirty="0"/>
              <a:t>Eastern Suburbs (Norwood &amp; Burnside)</a:t>
            </a:r>
            <a:endParaRPr lang="en-AU" dirty="0"/>
          </a:p>
        </p:txBody>
      </p:sp>
      <p:sp>
        <p:nvSpPr>
          <p:cNvPr id="3" name="Text Placeholder 2">
            <a:extLst>
              <a:ext uri="{FF2B5EF4-FFF2-40B4-BE49-F238E27FC236}">
                <a16:creationId xmlns:a16="http://schemas.microsoft.com/office/drawing/2014/main" xmlns="" id="{489B38AD-6022-B6B3-6697-1D712F6FD862}"/>
              </a:ext>
            </a:extLst>
          </p:cNvPr>
          <p:cNvSpPr>
            <a:spLocks noGrp="1"/>
          </p:cNvSpPr>
          <p:nvPr>
            <p:ph type="body" idx="1"/>
          </p:nvPr>
        </p:nvSpPr>
        <p:spPr/>
        <p:txBody>
          <a:bodyPr/>
          <a:lstStyle/>
          <a:p>
            <a:r>
              <a:rPr lang="en-US" dirty="0"/>
              <a:t>Jordan Kane</a:t>
            </a:r>
            <a:endParaRPr lang="en-AU" dirty="0"/>
          </a:p>
        </p:txBody>
      </p:sp>
    </p:spTree>
    <p:extLst>
      <p:ext uri="{BB962C8B-B14F-4D97-AF65-F5344CB8AC3E}">
        <p14:creationId xmlns:p14="http://schemas.microsoft.com/office/powerpoint/2010/main" val="138661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C616B3DC-C165-433D-9187-62DCC0E31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13" name="Freeform 6">
              <a:extLst>
                <a:ext uri="{FF2B5EF4-FFF2-40B4-BE49-F238E27FC236}">
                  <a16:creationId xmlns:a16="http://schemas.microsoft.com/office/drawing/2014/main" xmlns="" id="{97E1BF84-9824-4B0E-98DF-F0F7181DD0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xmlns="" id="{A85FA340-7392-4303-9707-A12F45A46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xmlns="" id="{758A9051-2BD9-4868-8B84-344752FA2F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xmlns="" id="{58264C49-3539-4CBD-8F11-1106C8B87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xmlns="" id="{DE862133-5C7E-4B32-9786-0B33BC51A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xmlns="" id="{90925F6C-DF03-4707-9176-6049F049B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0" name="Rectangle 19">
            <a:extLst>
              <a:ext uri="{FF2B5EF4-FFF2-40B4-BE49-F238E27FC236}">
                <a16:creationId xmlns:a16="http://schemas.microsoft.com/office/drawing/2014/main" xmlns="" id="{A6073935-E043-4801-AF06-06093A914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6DF57CB-0CEA-44F0-7AE5-B5D0F16847AE}"/>
              </a:ext>
            </a:extLst>
          </p:cNvPr>
          <p:cNvSpPr>
            <a:spLocks noGrp="1"/>
          </p:cNvSpPr>
          <p:nvPr>
            <p:ph type="title"/>
          </p:nvPr>
        </p:nvSpPr>
        <p:spPr>
          <a:xfrm>
            <a:off x="8041742" y="648930"/>
            <a:ext cx="3461281" cy="3347337"/>
          </a:xfrm>
        </p:spPr>
        <p:txBody>
          <a:bodyPr vert="horz" lIns="91440" tIns="45720" rIns="91440" bIns="45720" rtlCol="0" anchor="b">
            <a:noAutofit/>
          </a:bodyPr>
          <a:lstStyle/>
          <a:p>
            <a:pPr algn="r">
              <a:lnSpc>
                <a:spcPct val="90000"/>
              </a:lnSpc>
            </a:pPr>
            <a:r>
              <a:rPr lang="en-US" sz="3400" dirty="0"/>
              <a:t>Eastern Suburbs: “Has the number of house sales in Norwood and Burnside changed from 2018-2022?”</a:t>
            </a:r>
          </a:p>
        </p:txBody>
      </p:sp>
      <p:grpSp>
        <p:nvGrpSpPr>
          <p:cNvPr id="22" name="Group 21">
            <a:extLst>
              <a:ext uri="{FF2B5EF4-FFF2-40B4-BE49-F238E27FC236}">
                <a16:creationId xmlns:a16="http://schemas.microsoft.com/office/drawing/2014/main" xmlns="" id="{8AC26FF4-D6F9-4A94-A837-D051A101ED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86714" y="-4763"/>
            <a:ext cx="5014912" cy="6862763"/>
            <a:chOff x="2928938" y="-4763"/>
            <a:chExt cx="5014912" cy="6862763"/>
          </a:xfrm>
        </p:grpSpPr>
        <p:sp>
          <p:nvSpPr>
            <p:cNvPr id="23" name="Freeform 6">
              <a:extLst>
                <a:ext uri="{FF2B5EF4-FFF2-40B4-BE49-F238E27FC236}">
                  <a16:creationId xmlns:a16="http://schemas.microsoft.com/office/drawing/2014/main" xmlns="" id="{EFFE501B-F9EC-4229-99D6-F39E38A71B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 name="Freeform 7">
              <a:extLst>
                <a:ext uri="{FF2B5EF4-FFF2-40B4-BE49-F238E27FC236}">
                  <a16:creationId xmlns:a16="http://schemas.microsoft.com/office/drawing/2014/main" xmlns="" id="{B064C6A0-3DE4-4F4A-B650-78A628163E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 name="Freeform 25">
              <a:extLst>
                <a:ext uri="{FF2B5EF4-FFF2-40B4-BE49-F238E27FC236}">
                  <a16:creationId xmlns:a16="http://schemas.microsoft.com/office/drawing/2014/main" xmlns="" id="{43CD3E83-3D0D-40EE-B1A2-9C989EBF2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 name="Freeform 26">
              <a:extLst>
                <a:ext uri="{FF2B5EF4-FFF2-40B4-BE49-F238E27FC236}">
                  <a16:creationId xmlns:a16="http://schemas.microsoft.com/office/drawing/2014/main" xmlns="" id="{71553909-760D-4B98-96A4-F9F48339AF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7" name="Freeform 27">
              <a:extLst>
                <a:ext uri="{FF2B5EF4-FFF2-40B4-BE49-F238E27FC236}">
                  <a16:creationId xmlns:a16="http://schemas.microsoft.com/office/drawing/2014/main" xmlns="" id="{1F006A6C-F843-49BC-AC84-89BD2AF586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28">
              <a:extLst>
                <a:ext uri="{FF2B5EF4-FFF2-40B4-BE49-F238E27FC236}">
                  <a16:creationId xmlns:a16="http://schemas.microsoft.com/office/drawing/2014/main" xmlns="" id="{62AEE6F3-16F4-4944-8459-4D5EEA341D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0" name="Rounded Rectangle 16">
            <a:extLst>
              <a:ext uri="{FF2B5EF4-FFF2-40B4-BE49-F238E27FC236}">
                <a16:creationId xmlns:a16="http://schemas.microsoft.com/office/drawing/2014/main" xmlns="" id="{8D6B9972-4A81-4223-9901-0E559A1D5E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green and blue lines&#10;&#10;Description automatically generated">
            <a:extLst>
              <a:ext uri="{FF2B5EF4-FFF2-40B4-BE49-F238E27FC236}">
                <a16:creationId xmlns:a16="http://schemas.microsoft.com/office/drawing/2014/main" xmlns="" id="{3CF1DA13-9CD9-CB2C-C82B-D633A4DCC4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550" y="1424286"/>
            <a:ext cx="6202778" cy="3721666"/>
          </a:xfrm>
          <a:prstGeom prst="rect">
            <a:avLst/>
          </a:prstGeom>
        </p:spPr>
      </p:pic>
    </p:spTree>
    <p:extLst>
      <p:ext uri="{BB962C8B-B14F-4D97-AF65-F5344CB8AC3E}">
        <p14:creationId xmlns:p14="http://schemas.microsoft.com/office/powerpoint/2010/main" val="157977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C616B3DC-C165-433D-9187-62DCC0E31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xmlns="" id="{97E1BF84-9824-4B0E-98DF-F0F7181DD0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xmlns="" id="{A85FA340-7392-4303-9707-A12F45A46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xmlns="" id="{758A9051-2BD9-4868-8B84-344752FA2F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xmlns="" id="{58264C49-3539-4CBD-8F11-1106C8B87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xmlns="" id="{DE862133-5C7E-4B32-9786-0B33BC51A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xmlns="" id="{90925F6C-DF03-4707-9176-6049F049B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xmlns="" id="{A6073935-E043-4801-AF06-06093A914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66649BD-D4BB-1C21-DF44-14D3547B33AB}"/>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lnSpc>
                <a:spcPct val="90000"/>
              </a:lnSpc>
            </a:pPr>
            <a:r>
              <a:rPr lang="en-US" sz="3400" dirty="0"/>
              <a:t>Eastern Suburbs: “Has the median house price in Norwood and Burnside changed from 2018-2022?”</a:t>
            </a:r>
          </a:p>
        </p:txBody>
      </p:sp>
      <p:grpSp>
        <p:nvGrpSpPr>
          <p:cNvPr id="20" name="Group 19">
            <a:extLst>
              <a:ext uri="{FF2B5EF4-FFF2-40B4-BE49-F238E27FC236}">
                <a16:creationId xmlns:a16="http://schemas.microsoft.com/office/drawing/2014/main" xmlns="" id="{8AC26FF4-D6F9-4A94-A837-D051A101ED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xmlns="" id="{EFFE501B-F9EC-4229-99D6-F39E38A71B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xmlns="" id="{B064C6A0-3DE4-4F4A-B650-78A628163E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xmlns="" id="{43CD3E83-3D0D-40EE-B1A2-9C989EBF2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xmlns="" id="{71553909-760D-4B98-96A4-F9F48339AF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xmlns="" id="{1F006A6C-F843-49BC-AC84-89BD2AF586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xmlns="" id="{62AEE6F3-16F4-4944-8459-4D5EEA341D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xmlns="" id="{8D6B9972-4A81-4223-9901-0E559A1D5E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red and purple lines and numbers&#10;&#10;Description automatically generated">
            <a:extLst>
              <a:ext uri="{FF2B5EF4-FFF2-40B4-BE49-F238E27FC236}">
                <a16:creationId xmlns:a16="http://schemas.microsoft.com/office/drawing/2014/main" xmlns="" id="{529B9056-F0AB-761E-67CD-F3ECC05FF6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550" y="1424286"/>
            <a:ext cx="6202778" cy="3721666"/>
          </a:xfrm>
          <a:prstGeom prst="rect">
            <a:avLst/>
          </a:prstGeom>
        </p:spPr>
      </p:pic>
    </p:spTree>
    <p:extLst>
      <p:ext uri="{BB962C8B-B14F-4D97-AF65-F5344CB8AC3E}">
        <p14:creationId xmlns:p14="http://schemas.microsoft.com/office/powerpoint/2010/main" val="102898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C616B3DC-C165-433D-9187-62DCC0E31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xmlns="" id="{97E1BF84-9824-4B0E-98DF-F0F7181DD0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xmlns="" id="{A85FA340-7392-4303-9707-A12F45A46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xmlns="" id="{758A9051-2BD9-4868-8B84-344752FA2F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xmlns="" id="{58264C49-3539-4CBD-8F11-1106C8B87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xmlns="" id="{DE862133-5C7E-4B32-9786-0B33BC51A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xmlns="" id="{90925F6C-DF03-4707-9176-6049F049B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xmlns="" id="{A6073935-E043-4801-AF06-06093A914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A536760-D65E-53DF-B9DA-3B23CA1B239B}"/>
              </a:ext>
            </a:extLst>
          </p:cNvPr>
          <p:cNvSpPr>
            <a:spLocks noGrp="1"/>
          </p:cNvSpPr>
          <p:nvPr>
            <p:ph type="title"/>
          </p:nvPr>
        </p:nvSpPr>
        <p:spPr>
          <a:xfrm>
            <a:off x="8041742" y="648930"/>
            <a:ext cx="3461281" cy="3347337"/>
          </a:xfrm>
        </p:spPr>
        <p:txBody>
          <a:bodyPr vert="horz" lIns="91440" tIns="45720" rIns="91440" bIns="45720" rtlCol="0" anchor="b">
            <a:normAutofit fontScale="90000"/>
          </a:bodyPr>
          <a:lstStyle/>
          <a:p>
            <a:pPr algn="r">
              <a:lnSpc>
                <a:spcPct val="90000"/>
              </a:lnSpc>
            </a:pPr>
            <a:r>
              <a:rPr lang="en-US" sz="3200" dirty="0"/>
              <a:t>Eastern Suburbs: “Has the number of house sales impacted the median house price in Norwood and Burnside from </a:t>
            </a:r>
            <a:br>
              <a:rPr lang="en-US" sz="3200" dirty="0"/>
            </a:br>
            <a:r>
              <a:rPr lang="en-US" sz="3200" dirty="0"/>
              <a:t>2018-2022?”</a:t>
            </a:r>
          </a:p>
        </p:txBody>
      </p:sp>
      <p:grpSp>
        <p:nvGrpSpPr>
          <p:cNvPr id="20" name="Group 19">
            <a:extLst>
              <a:ext uri="{FF2B5EF4-FFF2-40B4-BE49-F238E27FC236}">
                <a16:creationId xmlns:a16="http://schemas.microsoft.com/office/drawing/2014/main" xmlns="" id="{8AC26FF4-D6F9-4A94-A837-D051A101ED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xmlns="" id="{EFFE501B-F9EC-4229-99D6-F39E38A71B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xmlns="" id="{B064C6A0-3DE4-4F4A-B650-78A628163E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xmlns="" id="{43CD3E83-3D0D-40EE-B1A2-9C989EBF2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xmlns="" id="{71553909-760D-4B98-96A4-F9F48339AF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xmlns="" id="{1F006A6C-F843-49BC-AC84-89BD2AF586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xmlns="" id="{62AEE6F3-16F4-4944-8459-4D5EEA341D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xmlns="" id="{8D6B9972-4A81-4223-9901-0E559A1D5E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green and blue dots&#10;&#10;Description automatically generated">
            <a:extLst>
              <a:ext uri="{FF2B5EF4-FFF2-40B4-BE49-F238E27FC236}">
                <a16:creationId xmlns:a16="http://schemas.microsoft.com/office/drawing/2014/main" xmlns="" id="{96A82A28-2770-F8FC-168A-9E61DFAB37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550" y="1424286"/>
            <a:ext cx="6202778" cy="3721666"/>
          </a:xfrm>
          <a:prstGeom prst="rect">
            <a:avLst/>
          </a:prstGeom>
        </p:spPr>
      </p:pic>
    </p:spTree>
    <p:extLst>
      <p:ext uri="{BB962C8B-B14F-4D97-AF65-F5344CB8AC3E}">
        <p14:creationId xmlns:p14="http://schemas.microsoft.com/office/powerpoint/2010/main" val="348306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483BE-7924-784A-692C-9935936129DB}"/>
              </a:ext>
            </a:extLst>
          </p:cNvPr>
          <p:cNvSpPr>
            <a:spLocks noGrp="1"/>
          </p:cNvSpPr>
          <p:nvPr>
            <p:ph type="title"/>
          </p:nvPr>
        </p:nvSpPr>
        <p:spPr/>
        <p:txBody>
          <a:bodyPr/>
          <a:lstStyle/>
          <a:p>
            <a:r>
              <a:rPr lang="en-US" sz="4000" dirty="0"/>
              <a:t>Western Suburbs (Greenacres, Grange &amp; Seaton)</a:t>
            </a:r>
            <a:endParaRPr lang="en-AU" dirty="0"/>
          </a:p>
        </p:txBody>
      </p:sp>
      <p:sp>
        <p:nvSpPr>
          <p:cNvPr id="3" name="Text Placeholder 2">
            <a:extLst>
              <a:ext uri="{FF2B5EF4-FFF2-40B4-BE49-F238E27FC236}">
                <a16:creationId xmlns:a16="http://schemas.microsoft.com/office/drawing/2014/main" xmlns="" id="{85FD5A28-A0A0-6F81-919D-198B2CF993F3}"/>
              </a:ext>
            </a:extLst>
          </p:cNvPr>
          <p:cNvSpPr>
            <a:spLocks noGrp="1"/>
          </p:cNvSpPr>
          <p:nvPr>
            <p:ph type="body" idx="1"/>
          </p:nvPr>
        </p:nvSpPr>
        <p:spPr/>
        <p:txBody>
          <a:bodyPr/>
          <a:lstStyle/>
          <a:p>
            <a:r>
              <a:rPr lang="en-US" sz="2000" dirty="0"/>
              <a:t>Magdalene Singh</a:t>
            </a:r>
            <a:endParaRPr lang="en-AU" dirty="0"/>
          </a:p>
        </p:txBody>
      </p:sp>
    </p:spTree>
    <p:extLst>
      <p:ext uri="{BB962C8B-B14F-4D97-AF65-F5344CB8AC3E}">
        <p14:creationId xmlns:p14="http://schemas.microsoft.com/office/powerpoint/2010/main" val="2367572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2219</TotalTime>
  <Words>609</Words>
  <Application>Microsoft Office PowerPoint</Application>
  <PresentationFormat>Widescreen</PresentationFormat>
  <Paragraphs>50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Times New Roman</vt:lpstr>
      <vt:lpstr>Parallax</vt:lpstr>
      <vt:lpstr>Adelaide Suburb Housing Prices:  Pre and Post COVID-19 Analysis </vt:lpstr>
      <vt:lpstr>Group Question:  “Has the price of housing in the Adelaide suburbs changed since before and after COVID?”</vt:lpstr>
      <vt:lpstr>Group Data Source</vt:lpstr>
      <vt:lpstr>Group Roles</vt:lpstr>
      <vt:lpstr>Eastern Suburbs (Norwood &amp; Burnside)</vt:lpstr>
      <vt:lpstr>Eastern Suburbs: “Has the number of house sales in Norwood and Burnside changed from 2018-2022?”</vt:lpstr>
      <vt:lpstr>Eastern Suburbs: “Has the median house price in Norwood and Burnside changed from 2018-2022?”</vt:lpstr>
      <vt:lpstr>Eastern Suburbs: “Has the number of house sales impacted the median house price in Norwood and Burnside from  2018-2022?”</vt:lpstr>
      <vt:lpstr>Western Suburbs (Greenacres, Grange &amp; Seaton)</vt:lpstr>
      <vt:lpstr>Out of the 3 selected suburbs, Grange has experienced the highest price appreciation over the past 6½ years.  There was a significant increase in the median price for this suburb, starting off at $762.5k in 2017 and ending off in the 2nd quarter of 2023 at almost $1.2m.   Findon and Seaton maintained steady and consistent price increases, starting off in 2017 at $512.5k and $525k respectively and ending off at $780.7k and $785k respectively.  Both suburbs were almost on par, increasing gradually.  </vt:lpstr>
      <vt:lpstr>The trend lines in the graph below, indicate that median house prices for all 3 suburbs are increasing on average.</vt:lpstr>
      <vt:lpstr>Sales appear to have been unimpacted by COVID lockdowns.  The graph shows that there are numerous peaks and troughs in the number of houses sold in the last 6½ years.</vt:lpstr>
      <vt:lpstr>The trend lines are showing a gradual increase in the number of houses sold.  An increase in the number of houses sold would drive an increase in the price of houses as demand increases and supply falls short. A point to consider here would be new housing developments e.g. larger blocks of land being subdivided; this would increase the number of house sales.  Without more relevant data, we are unable to determine the causes for the peaks and troughs in the number of houses sold. </vt:lpstr>
      <vt:lpstr>The 3 snapshots appended below, of the census run in 2021, were obtained from the Australian Bureau of Statistics, to determine the density of each suburb.  Seaton had the highest number of dwellings.  The graphs indicate that Seaton also had the most number of sales between the 3 suburbs.</vt:lpstr>
      <vt:lpstr>Northern Suburbs (Modbury, Salisbury, North Adelaide &amp; Enfield)</vt:lpstr>
      <vt:lpstr>Distance from Adelaide CBD impacts the Median house price as can be seen in the picture. Closer the suburb to the city, higher the median house price. Although, mass can have accessibility to all the amenities, still most population chose to reside in distant suburbs</vt:lpstr>
      <vt:lpstr>Does proximity to the city center has any impact on number of sales?</vt:lpstr>
      <vt:lpstr>PowerPoint Presentation</vt:lpstr>
      <vt:lpstr>Comparison of impact on sales</vt:lpstr>
      <vt:lpstr>Southern Suburbs (Adelaide CBD, Goodwood, Edwardstown, Pasadena &amp; Flagstaff Hill)</vt:lpstr>
      <vt:lpstr>How the median house price in selected Southern Suburbs changed from 2017 to quarter 2 2023? </vt:lpstr>
      <vt:lpstr>Adelaide Trend Line</vt:lpstr>
      <vt:lpstr>Flagstaff Hill Trend Line</vt:lpstr>
      <vt:lpstr>Suburb Combinations from Four Directions: South, North, East, and West of Adelaide CBD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into real estate prices in South Australian suburbs over the last 7 years </dc:title>
  <dc:creator>Magdalene Singh</dc:creator>
  <cp:lastModifiedBy>Microsoft account</cp:lastModifiedBy>
  <cp:revision>25</cp:revision>
  <dcterms:created xsi:type="dcterms:W3CDTF">2023-08-03T00:00:57Z</dcterms:created>
  <dcterms:modified xsi:type="dcterms:W3CDTF">2023-08-10T08:59:41Z</dcterms:modified>
</cp:coreProperties>
</file>