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3"/>
  </p:handoutMasterIdLst>
  <p:sldIdLst>
    <p:sldId id="257" r:id="rId2"/>
    <p:sldId id="258" r:id="rId3"/>
    <p:sldId id="278" r:id="rId4"/>
    <p:sldId id="259" r:id="rId5"/>
    <p:sldId id="27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35A0C-6902-42C7-ACF4-0E16D1997ED8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121FF-5F01-49B2-B189-FA53EF40A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128580-F415-4856-B9E8-DE60D69D72A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05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7BEF68-F290-4462-8065-72E3012D83F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10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6B1D8C-769C-4CBB-A38D-3EC378C1493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162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52702-2C94-40BD-A1D5-C3DD965E167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30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4"/>
            <a:ext cx="109728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4000501"/>
            <a:ext cx="109728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30DD88-9F43-410C-B56F-11047362663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409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B3E02A-3BC5-463F-9DE1-673D18EF265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02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F155AA-16D8-4600-B366-E1D536D1AA6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68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B39291-C94F-4870-84C6-E0C8D86EC9C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4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D6370-510A-48D0-80B8-C63BB6428C4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22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A14A06-81F6-4102-BABA-B7B086A41E0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26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76CBC-9B23-4BA4-AE44-8F61C573A75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15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BE1788-B2C2-44CA-94DB-524C377244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51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623F2D-7F76-4F77-92F5-C0CD4A8B1CA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3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8BC9D8-C280-4F3D-86FC-9E5C1418B45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76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>
                <a:latin typeface="Arial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>
                <a:latin typeface="Arial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E19B2E6-3246-4474-9506-A4C01BF93123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22536" name="Group 8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638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2-Tao%20ung%20dung%20dau%20tay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4500" y="685800"/>
            <a:ext cx="8813800" cy="2133600"/>
          </a:xfrm>
        </p:spPr>
        <p:txBody>
          <a:bodyPr/>
          <a:lstStyle/>
          <a:p>
            <a:pPr algn="ctr" eaLnBrk="1" hangingPunct="1"/>
            <a:r>
              <a:rPr lang="en-US" altLang="en-US" sz="3600" smtClean="0">
                <a:solidFill>
                  <a:srgbClr val="C00000"/>
                </a:solidFill>
              </a:rPr>
              <a:t>TỔNG QUAN VỀ THIẾT KẾ</a:t>
            </a:r>
            <a:endParaRPr lang="en-US" altLang="en-US" sz="3200" i="1">
              <a:solidFill>
                <a:srgbClr val="0070C0"/>
              </a:solidFill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0F4D96-C98B-4519-83B2-6E14FD4CD17B}" type="slidenum">
              <a:rPr lang="en-US" altLang="en-US">
                <a:solidFill>
                  <a:srgbClr val="000000"/>
                </a:solidFill>
              </a:rPr>
              <a:pPr eaLnBrk="1" hangingPunct="1"/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68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Web tĩnh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863274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bày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dưới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văn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lúc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HTML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nối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(CSDL)</a:t>
            </a:r>
          </a:p>
          <a:p>
            <a:pPr algn="just"/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tĩnh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được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tài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liệu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̃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server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̀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đổi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được</a:t>
            </a:r>
            <a:endParaRPr lang="en-US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người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dùng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cầu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web browser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gửi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HTTP request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tới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webserver</a:t>
            </a:r>
          </a:p>
          <a:p>
            <a:pPr algn="just"/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server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nhận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cầu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hồi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tệp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web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tĩnh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̀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̉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vê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̀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browser qua HTTP response</a:t>
            </a:r>
          </a:p>
          <a:p>
            <a:pPr algn="just"/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browser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nhận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HTTP response, render (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dịch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̀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hiển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̣</a:t>
            </a:r>
            <a:endParaRPr lang="vi-VN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825625"/>
            <a:ext cx="4876800" cy="431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1501-FBB0-4154-8FB6-B6AF12ECFEC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7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Web động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59" y="1605706"/>
            <a:ext cx="6759615" cy="486327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lấy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CSDL</a:t>
            </a:r>
          </a:p>
          <a:p>
            <a:pPr algn="just"/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động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thường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được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tạo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̀ 1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trình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chạy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server</a:t>
            </a:r>
          </a:p>
          <a:p>
            <a:pPr algn="just"/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Webserver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nhận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cầu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̀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gửi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application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xư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̉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ly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́</a:t>
            </a:r>
          </a:p>
          <a:p>
            <a:pPr algn="just"/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application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dựa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vào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các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sô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́ request (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thường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với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vấn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vào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CSDL)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đê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̉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xư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̉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ly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́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cầu</a:t>
            </a:r>
            <a:endParaRPr lang="en-US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application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xư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̉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ly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́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xong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cầu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tạo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HTML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̀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gửi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vê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̀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webserver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server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gửi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HTML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browser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 HTTP response.</a:t>
            </a:r>
          </a:p>
          <a:p>
            <a:pPr algn="just"/>
            <a:endParaRPr lang="vi-VN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882" y="1954061"/>
            <a:ext cx="4789119" cy="4377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8492644" y="2893513"/>
            <a:ext cx="707656" cy="31323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vi-VN"/>
          </a:p>
        </p:txBody>
      </p:sp>
      <p:sp>
        <p:nvSpPr>
          <p:cNvPr id="8" name="Down Arrow 7"/>
          <p:cNvSpPr/>
          <p:nvPr/>
        </p:nvSpPr>
        <p:spPr>
          <a:xfrm>
            <a:off x="9797441" y="3733464"/>
            <a:ext cx="292100" cy="40957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vi-VN"/>
          </a:p>
        </p:txBody>
      </p:sp>
      <p:sp>
        <p:nvSpPr>
          <p:cNvPr id="9" name="Up Arrow 8"/>
          <p:cNvSpPr/>
          <p:nvPr/>
        </p:nvSpPr>
        <p:spPr>
          <a:xfrm>
            <a:off x="10256228" y="4786678"/>
            <a:ext cx="409575" cy="43815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vi-VN"/>
          </a:p>
        </p:txBody>
      </p:sp>
      <p:sp>
        <p:nvSpPr>
          <p:cNvPr id="10" name="Up Arrow 9"/>
          <p:cNvSpPr/>
          <p:nvPr/>
        </p:nvSpPr>
        <p:spPr>
          <a:xfrm>
            <a:off x="10162566" y="3679489"/>
            <a:ext cx="298450" cy="43815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vi-VN"/>
          </a:p>
        </p:txBody>
      </p:sp>
      <p:sp>
        <p:nvSpPr>
          <p:cNvPr id="11" name="Left Arrow 10"/>
          <p:cNvSpPr/>
          <p:nvPr/>
        </p:nvSpPr>
        <p:spPr>
          <a:xfrm>
            <a:off x="8480118" y="3244329"/>
            <a:ext cx="707655" cy="35200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vi-VN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314" y="4081507"/>
            <a:ext cx="1615858" cy="109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1501-FBB0-4154-8FB6-B6AF12ECFEC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8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Ứng dụng web – web application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274"/>
          </a:xfrm>
        </p:spPr>
        <p:txBody>
          <a:bodyPr>
            <a:normAutofit fontScale="92500"/>
          </a:bodyPr>
          <a:lstStyle/>
          <a:p>
            <a:pPr algn="just">
              <a:spcBef>
                <a:spcPts val="0"/>
              </a:spcBef>
              <a:defRPr/>
            </a:pPr>
            <a:r>
              <a:rPr lang="en-US" sz="3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</a:t>
            </a:r>
            <a:r>
              <a:rPr lang="en-US" sz="3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 dụng web được Web Server quản lý</a:t>
            </a:r>
          </a:p>
          <a:p>
            <a:pPr algn="just">
              <a:spcBef>
                <a:spcPts val="0"/>
              </a:spcBef>
              <a:defRPr/>
            </a:pPr>
            <a:r>
              <a:rPr lang="en-US" sz="3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</a:t>
            </a:r>
            <a:r>
              <a:rPr lang="en-US" sz="3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tổ chức các ứng dụng web thành từng nhóm ứng dụng</a:t>
            </a:r>
          </a:p>
          <a:p>
            <a:pPr algn="just">
              <a:spcBef>
                <a:spcPts val="0"/>
              </a:spcBef>
              <a:defRPr/>
            </a:pPr>
            <a:r>
              <a:rPr lang="en-US" sz="3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 </a:t>
            </a:r>
            <a:r>
              <a:rPr lang="en-US" sz="3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 dụng web sử dụng một cổng để giao tiếp với client</a:t>
            </a:r>
          </a:p>
          <a:p>
            <a:pPr algn="just">
              <a:spcBef>
                <a:spcPts val="0"/>
              </a:spcBef>
              <a:defRPr/>
            </a:pPr>
            <a:r>
              <a:rPr lang="en-US" sz="3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 </a:t>
            </a:r>
            <a:r>
              <a:rPr lang="en-US" sz="3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 dụng web đều có tài nguyên riêng:</a:t>
            </a: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3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Tệp tài liệu</a:t>
            </a: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3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Hình ảnh</a:t>
            </a: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3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Kịch bản....</a:t>
            </a:r>
          </a:p>
          <a:p>
            <a:pPr algn="just">
              <a:spcBef>
                <a:spcPts val="0"/>
              </a:spcBef>
              <a:defRPr/>
            </a:pPr>
            <a:r>
              <a:rPr lang="en-US" sz="3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Địa </a:t>
            </a:r>
            <a:r>
              <a:rPr lang="en-US" sz="3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 tài nguyên được truy xuất thông qua các </a:t>
            </a:r>
            <a:r>
              <a:rPr lang="en-US" sz="3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</a:t>
            </a:r>
          </a:p>
          <a:p>
            <a:pPr algn="just">
              <a:spcBef>
                <a:spcPts val="0"/>
              </a:spcBef>
              <a:defRPr/>
            </a:pPr>
            <a:r>
              <a:rPr lang="en-US" sz="3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Các ứng dụng web xây dựng bằng ASP.NET thì IIS là web server, ASP.NET là web application</a:t>
            </a:r>
            <a:endParaRPr lang="vi-VN" sz="30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1501-FBB0-4154-8FB6-B6AF12ECFEC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9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URL – </a:t>
            </a:r>
            <a:r>
              <a:rPr lang="en-US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niform </a:t>
            </a:r>
            <a:r>
              <a:rPr lang="en-US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esource </a:t>
            </a:r>
            <a:r>
              <a:rPr lang="en-US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ocation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460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defRPr/>
            </a:pP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gọi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vị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</a:p>
          <a:p>
            <a:pPr algn="just">
              <a:spcBef>
                <a:spcPts val="0"/>
              </a:spcBef>
              <a:defRPr/>
            </a:pP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Đường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tới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cụ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Internet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sz="3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9977" y="3932065"/>
            <a:ext cx="7707313" cy="5222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http://www.hdu.edu.vn:73/hongduc/default.aspx</a:t>
            </a:r>
            <a:endParaRPr lang="vi-VN" sz="2800"/>
          </a:p>
        </p:txBody>
      </p:sp>
      <p:sp>
        <p:nvSpPr>
          <p:cNvPr id="6" name="TextBox 5"/>
          <p:cNvSpPr txBox="1"/>
          <p:nvPr/>
        </p:nvSpPr>
        <p:spPr>
          <a:xfrm>
            <a:off x="2950052" y="5381452"/>
            <a:ext cx="1658938" cy="369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Địa chỉ Server</a:t>
            </a:r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3290" y="5376690"/>
            <a:ext cx="1658937" cy="3698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Cổng sử dụng</a:t>
            </a:r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2402" y="5376690"/>
            <a:ext cx="1658938" cy="36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 ứng dụng</a:t>
            </a:r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6115" y="5376690"/>
            <a:ext cx="1781175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Tệp tài nguyên</a:t>
            </a:r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Arrow Connector 9"/>
          <p:cNvCxnSpPr>
            <a:stCxn id="6" idx="0"/>
          </p:cNvCxnSpPr>
          <p:nvPr/>
        </p:nvCxnSpPr>
        <p:spPr>
          <a:xfrm rot="16200000" flipV="1">
            <a:off x="2738121" y="4339259"/>
            <a:ext cx="979487" cy="1104900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</p:cNvCxnSpPr>
          <p:nvPr/>
        </p:nvCxnSpPr>
        <p:spPr>
          <a:xfrm rot="5400000" flipH="1" flipV="1">
            <a:off x="4162109" y="4020171"/>
            <a:ext cx="979487" cy="1743075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5451952" y="4878215"/>
            <a:ext cx="941387" cy="39688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</p:cNvCxnSpPr>
          <p:nvPr/>
        </p:nvCxnSpPr>
        <p:spPr>
          <a:xfrm rot="16200000" flipV="1">
            <a:off x="6728302" y="4763915"/>
            <a:ext cx="962025" cy="263525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0"/>
          </p:cNvCxnSpPr>
          <p:nvPr/>
        </p:nvCxnSpPr>
        <p:spPr>
          <a:xfrm flipH="1" flipV="1">
            <a:off x="8488841" y="4401966"/>
            <a:ext cx="677862" cy="974724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1501-FBB0-4154-8FB6-B6AF12ECFEC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4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HTTP – </a:t>
            </a:r>
            <a:r>
              <a:rPr lang="en-US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yper</a:t>
            </a:r>
            <a:r>
              <a:rPr lang="en-US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ext </a:t>
            </a:r>
            <a:r>
              <a:rPr lang="en-US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ransfer </a:t>
            </a:r>
            <a:r>
              <a:rPr lang="en-US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rotocol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729" y="1663579"/>
            <a:ext cx="10515600" cy="4863274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defRPr/>
            </a:pP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truyền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tải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HTML, XML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môi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(World Wide Web)</a:t>
            </a:r>
          </a:p>
          <a:p>
            <a:pPr algn="just">
              <a:spcBef>
                <a:spcPts val="0"/>
              </a:spcBef>
              <a:defRPr/>
            </a:pP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1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đáp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>
              <a:spcBef>
                <a:spcPts val="0"/>
              </a:spcBef>
              <a:defRPr/>
            </a:pP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duyệt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(client)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nối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tới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server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gửi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HTTP Request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tới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server</a:t>
            </a:r>
          </a:p>
          <a:p>
            <a:pPr algn="just">
              <a:spcBef>
                <a:spcPts val="0"/>
              </a:spcBef>
              <a:defRPr/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gửi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HTTP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Respone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đáp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Client</a:t>
            </a:r>
            <a:endParaRPr lang="vi-VN" sz="3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1501-FBB0-4154-8FB6-B6AF12ECFEC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1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HTTP Request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274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defRPr/>
            </a:pP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 Request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gửi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Client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Server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tệp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lvl="1" algn="just">
              <a:spcBef>
                <a:spcPts val="0"/>
              </a:spcBef>
              <a:defRPr/>
            </a:pP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Dòng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tiên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gọi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3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 header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chứa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lvl="2" algn="just">
              <a:spcBef>
                <a:spcPts val="0"/>
              </a:spcBef>
              <a:defRPr/>
            </a:pP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(request method): GET/ POST</a:t>
            </a:r>
          </a:p>
          <a:p>
            <a:pPr lvl="2" algn="just">
              <a:spcBef>
                <a:spcPts val="0"/>
              </a:spcBef>
              <a:defRPr/>
            </a:pPr>
            <a:r>
              <a:rPr lang="en-US" sz="3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</a:t>
            </a:r>
            <a:endParaRPr lang="en-US" sz="3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 algn="just">
              <a:spcBef>
                <a:spcPts val="0"/>
              </a:spcBef>
              <a:defRPr/>
            </a:pP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Phiên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HTTP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1" algn="just">
              <a:spcBef>
                <a:spcPts val="0"/>
              </a:spcBef>
              <a:defRPr/>
            </a:pP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dòng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chứa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kiểu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tệp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chấp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phiên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duyệt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client, …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1501-FBB0-4154-8FB6-B6AF12ECFEC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5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HTTP Request </a:t>
            </a:r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1179" y="2011775"/>
            <a:ext cx="8161337" cy="5222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Ví dụ:  Một HTTP Request được gửi từ Client: 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6443" y="3360747"/>
            <a:ext cx="6232998" cy="26086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8" name="Rectangle 7"/>
          <p:cNvSpPr/>
          <p:nvPr/>
        </p:nvSpPr>
        <p:spPr>
          <a:xfrm>
            <a:off x="1767866" y="3186525"/>
            <a:ext cx="2665414" cy="11239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 thức: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:/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index.html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Phiên bản HTTP: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1.1</a:t>
            </a:r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38054" y="3892963"/>
            <a:ext cx="679450" cy="27305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180" y="4754975"/>
            <a:ext cx="2870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thông tin mô tả khác</a:t>
            </a:r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511066" y="4597813"/>
            <a:ext cx="679450" cy="223837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1501-FBB0-4154-8FB6-B6AF12ECFEC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4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HTTP Request </a:t>
            </a:r>
            <a:r>
              <a:rPr lang="en-US" sz="2800" b="1" smtClean="0">
                <a:latin typeface="Arial" panose="020B0604020202020204" pitchFamily="34" charset="0"/>
                <a:cs typeface="Arial" panose="020B0604020202020204" pitchFamily="34" charset="0"/>
              </a:rPr>
              <a:t>(3) – Phương thức GET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274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defRPr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Là phương thức thường xuyên được sử dụng khi trình duyệt gửi yêu cầu.</a:t>
            </a:r>
          </a:p>
          <a:p>
            <a:pPr algn="just">
              <a:spcBef>
                <a:spcPts val="0"/>
              </a:spcBef>
              <a:defRPr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Nếu Client không chỉ rõ phương thức được sử dụng thì mặc định được hiểu là sử dụng phương thức GET</a:t>
            </a:r>
          </a:p>
          <a:p>
            <a:pPr algn="just">
              <a:spcBef>
                <a:spcPts val="0"/>
              </a:spcBef>
              <a:defRPr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Chúng ta sử dụng phương thức GET khi yêu cầu một trang web (web page)</a:t>
            </a:r>
          </a:p>
          <a:p>
            <a:pPr algn="just">
              <a:spcBef>
                <a:spcPts val="0"/>
              </a:spcBef>
              <a:defRPr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Khi sử dụng phương thức GET:</a:t>
            </a:r>
          </a:p>
          <a:p>
            <a:pPr lvl="1" algn="just">
              <a:spcBef>
                <a:spcPts val="0"/>
              </a:spcBef>
              <a:defRPr/>
            </a:pPr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tham số và giá trị tham số (nếu có) được nối vào với URL</a:t>
            </a:r>
          </a:p>
          <a:p>
            <a:pPr lvl="1" algn="just">
              <a:spcBef>
                <a:spcPts val="0"/>
              </a:spcBef>
              <a:defRPr/>
            </a:pP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Chuỗi tham số này cũng được hiển thị trên address bar của trình duyệt</a:t>
            </a:r>
          </a:p>
          <a:p>
            <a:pPr lvl="1" algn="just">
              <a:spcBef>
                <a:spcPts val="0"/>
              </a:spcBef>
              <a:defRPr/>
            </a:pP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Chiều dài của URL là có hạn do vậy chuỗi tham số cũng bị giới hạn.</a:t>
            </a:r>
          </a:p>
          <a:p>
            <a:pPr algn="just">
              <a:spcBef>
                <a:spcPts val="0"/>
              </a:spcBef>
              <a:defRPr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Ví dụ: </a:t>
            </a:r>
            <a:endParaRPr lang="en-US" sz="3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1181" y="5864986"/>
            <a:ext cx="8529638" cy="5238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http://www.hdu.edu.vn:73/hongduc/Khoa.aspx?makhoa=1</a:t>
            </a:r>
            <a:endParaRPr lang="vi-VN" sz="2800"/>
          </a:p>
        </p:txBody>
      </p:sp>
      <p:sp>
        <p:nvSpPr>
          <p:cNvPr id="6" name="TextBox 5"/>
          <p:cNvSpPr txBox="1"/>
          <p:nvPr/>
        </p:nvSpPr>
        <p:spPr>
          <a:xfrm>
            <a:off x="9805522" y="5035481"/>
            <a:ext cx="1776549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Tham số = giá trị</a:t>
            </a:r>
            <a:endParaRPr lang="vi-VN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642011" y="5418105"/>
            <a:ext cx="1051785" cy="571932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1501-FBB0-4154-8FB6-B6AF12ECFEC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0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HTTP Request </a:t>
            </a:r>
            <a:r>
              <a:rPr lang="en-US" sz="2800" b="1" smtClean="0">
                <a:latin typeface="Arial" panose="020B0604020202020204" pitchFamily="34" charset="0"/>
                <a:cs typeface="Arial" panose="020B0604020202020204" pitchFamily="34" charset="0"/>
              </a:rPr>
              <a:t>(4) – Phương thức POST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274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defRPr/>
            </a:pPr>
            <a:r>
              <a:rPr lang="en-US" sz="3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 </a:t>
            </a:r>
            <a:r>
              <a:rPr lang="en-US" sz="3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 thức cũng được sử dụng khi trình duyệt gửi yêu cầu.</a:t>
            </a:r>
          </a:p>
          <a:p>
            <a:pPr algn="just">
              <a:spcBef>
                <a:spcPts val="0"/>
              </a:spcBef>
              <a:defRPr/>
            </a:pPr>
            <a:r>
              <a:rPr lang="en-US" sz="3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 </a:t>
            </a:r>
            <a:r>
              <a:rPr lang="en-US" sz="3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 sử dụng phương thức POST khi cần gửi dữ liệu để xử lý</a:t>
            </a:r>
          </a:p>
          <a:p>
            <a:pPr algn="just">
              <a:spcBef>
                <a:spcPts val="0"/>
              </a:spcBef>
              <a:defRPr/>
            </a:pPr>
            <a:r>
              <a:rPr lang="en-US" sz="3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</a:t>
            </a:r>
            <a:r>
              <a:rPr lang="en-US" sz="3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phương thức POST:</a:t>
            </a:r>
          </a:p>
          <a:p>
            <a:pPr lvl="1" algn="just">
              <a:spcBef>
                <a:spcPts val="0"/>
              </a:spcBef>
              <a:defRPr/>
            </a:pPr>
            <a:r>
              <a:rPr lang="en-US" sz="2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</a:t>
            </a: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cặp tham số/giá trị được nối vào HTTP request và được che dấu.</a:t>
            </a:r>
          </a:p>
          <a:p>
            <a:pPr lvl="1" algn="just">
              <a:spcBef>
                <a:spcPts val="0"/>
              </a:spcBef>
              <a:defRPr/>
            </a:pPr>
            <a:r>
              <a:rPr lang="en-US" sz="2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</a:t>
            </a: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 hạn số lượng tham số</a:t>
            </a:r>
          </a:p>
          <a:p>
            <a:pPr lvl="1" algn="just">
              <a:spcBef>
                <a:spcPts val="0"/>
              </a:spcBef>
              <a:defRPr/>
            </a:pPr>
            <a:r>
              <a:rPr lang="en-US" sz="2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</a:t>
            </a: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 số không được hiển thị trên Address bar của trình duyệt.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1501-FBB0-4154-8FB6-B6AF12ECFEC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4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27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3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 </a:t>
            </a:r>
            <a: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 do server gửi về cho client được định dạng bởi HTTP Response</a:t>
            </a:r>
          </a:p>
          <a:p>
            <a:pPr>
              <a:spcBef>
                <a:spcPts val="0"/>
              </a:spcBef>
              <a:defRPr/>
            </a:pPr>
            <a:r>
              <a:rPr lang="en-US" sz="3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 </a:t>
            </a:r>
            <a: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 Response bao gồm</a:t>
            </a:r>
          </a:p>
          <a:p>
            <a:pPr lvl="1">
              <a:spcBef>
                <a:spcPts val="0"/>
              </a:spcBef>
              <a:defRPr/>
            </a:pPr>
            <a:r>
              <a:rPr lang="en-US" sz="3200" i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Dòng </a:t>
            </a:r>
            <a:r>
              <a:rPr lang="en-US" sz="3200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 thái (status line):</a:t>
            </a:r>
            <a: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Giao thức được dùng, mã trạng thái và giá trị trạng thái</a:t>
            </a:r>
          </a:p>
          <a:p>
            <a:pPr lvl="1">
              <a:spcBef>
                <a:spcPts val="0"/>
              </a:spcBef>
              <a:defRPr/>
            </a:pPr>
            <a:r>
              <a:rPr lang="en-US" sz="3200" i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 </a:t>
            </a:r>
            <a:r>
              <a:rPr lang="en-US" sz="3200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đáp ứng (response header):</a:t>
            </a:r>
            <a: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Chứa chuỗi các cặp tên/giá trị, </a:t>
            </a:r>
          </a:p>
          <a:p>
            <a:pPr lvl="1">
              <a:spcBef>
                <a:spcPts val="0"/>
              </a:spcBef>
              <a:defRPr/>
            </a:pPr>
            <a:r>
              <a:rPr lang="en-US" sz="3200" i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 </a:t>
            </a:r>
            <a:r>
              <a:rPr lang="en-US" sz="3200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 thực sự:</a:t>
            </a:r>
            <a: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Trang HTML.</a:t>
            </a:r>
            <a:endParaRPr lang="en-US" sz="2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1501-FBB0-4154-8FB6-B6AF12ECFEC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0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Nội dung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36A0B69-51EF-42A7-ABBF-C26A37138F12}" type="slidenum">
              <a:rPr lang="en-US" altLang="en-US">
                <a:solidFill>
                  <a:srgbClr val="000000"/>
                </a:solidFill>
              </a:rPr>
              <a:pPr eaLnBrk="1" hangingPunct="1"/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3256767"/>
            <a:ext cx="72149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000" b="1" dirty="0" err="1" smtClean="0"/>
              <a:t>Giới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thiệu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về</a:t>
            </a:r>
            <a:r>
              <a:rPr lang="en-US" sz="3000" b="1" dirty="0" smtClean="0"/>
              <a:t> Internet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000" b="1" dirty="0" err="1" smtClean="0"/>
              <a:t>Kiến</a:t>
            </a:r>
            <a:r>
              <a:rPr lang="en-US" sz="3000" b="1" dirty="0" smtClean="0"/>
              <a:t> </a:t>
            </a:r>
            <a:r>
              <a:rPr lang="en-US" sz="3000" b="1" dirty="0" err="1"/>
              <a:t>trúc</a:t>
            </a:r>
            <a:r>
              <a:rPr lang="en-US" sz="3000" b="1" dirty="0"/>
              <a:t> </a:t>
            </a:r>
            <a:r>
              <a:rPr lang="en-US" sz="3000" b="1" dirty="0" err="1"/>
              <a:t>ứng</a:t>
            </a:r>
            <a:r>
              <a:rPr lang="en-US" sz="3000" b="1" dirty="0"/>
              <a:t> </a:t>
            </a:r>
            <a:r>
              <a:rPr lang="en-US" sz="3000" b="1" dirty="0" err="1"/>
              <a:t>dụng</a:t>
            </a:r>
            <a:r>
              <a:rPr lang="en-US" sz="3000" b="1" dirty="0"/>
              <a:t> web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000" b="1" dirty="0" err="1" smtClean="0"/>
              <a:t>Ứng</a:t>
            </a:r>
            <a:r>
              <a:rPr lang="en-US" sz="3000" b="1" dirty="0" smtClean="0"/>
              <a:t> </a:t>
            </a:r>
            <a:r>
              <a:rPr lang="en-US" sz="3000" b="1" dirty="0" err="1"/>
              <a:t>dụng</a:t>
            </a:r>
            <a:r>
              <a:rPr lang="en-US" sz="3000" b="1" dirty="0"/>
              <a:t> web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000" b="1" dirty="0" err="1" smtClean="0"/>
              <a:t>Giao</a:t>
            </a:r>
            <a:r>
              <a:rPr lang="en-US" sz="3000" b="1" dirty="0" smtClean="0"/>
              <a:t> </a:t>
            </a:r>
            <a:r>
              <a:rPr lang="en-US" sz="3000" b="1" dirty="0" err="1"/>
              <a:t>thức</a:t>
            </a:r>
            <a:r>
              <a:rPr lang="en-US" sz="3000" b="1" dirty="0"/>
              <a:t> </a:t>
            </a:r>
            <a:r>
              <a:rPr lang="en-US" sz="3000" b="1" dirty="0" smtClean="0"/>
              <a:t>HTTP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US" sz="3000" b="1" dirty="0"/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US" sz="3000" b="1" dirty="0" smtClean="0"/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000" b="1" dirty="0"/>
              <a:t>http://doc.edu.vn/tai-lieu/bai-giang-thiet-ke-web-60-tiet-58036/</a:t>
            </a:r>
          </a:p>
        </p:txBody>
      </p:sp>
    </p:spTree>
    <p:extLst>
      <p:ext uri="{BB962C8B-B14F-4D97-AF65-F5344CB8AC3E}">
        <p14:creationId xmlns:p14="http://schemas.microsoft.com/office/powerpoint/2010/main" val="360811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HTTP Response </a:t>
            </a:r>
            <a:r>
              <a:rPr lang="en-US" sz="3200" b="1" smtClean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7893" y="1833193"/>
            <a:ext cx="9827017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dụ: một HTTP Response được gửi từ web server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8748" y="2685861"/>
            <a:ext cx="6106309" cy="38296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1178556" y="3020643"/>
            <a:ext cx="2509303" cy="924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Phiên bản HTTP: 1.1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 trạng thái: 200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 tả trạng thái: OK</a:t>
            </a:r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3687859" y="3172962"/>
            <a:ext cx="909193" cy="309931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686807" y="3775637"/>
            <a:ext cx="1045090" cy="540872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35717" y="5668708"/>
            <a:ext cx="2658085" cy="6481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 trang HTML được gửi về Browser</a:t>
            </a:r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3993802" y="5503821"/>
            <a:ext cx="738095" cy="488939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9610" y="4316509"/>
            <a:ext cx="36703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Response Headers: mô tả các thông tin về Web Server và Web Page</a:t>
            </a:r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1501-FBB0-4154-8FB6-B6AF12ECFEC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3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09263" y="2433465"/>
            <a:ext cx="5046965" cy="1991069"/>
            <a:chOff x="1613535" y="1441056"/>
            <a:chExt cx="5046965" cy="1991069"/>
          </a:xfrm>
        </p:grpSpPr>
        <p:sp>
          <p:nvSpPr>
            <p:cNvPr id="5" name="Rounded Rectangle 4"/>
            <p:cNvSpPr/>
            <p:nvPr/>
          </p:nvSpPr>
          <p:spPr>
            <a:xfrm>
              <a:off x="1613535" y="1441056"/>
              <a:ext cx="5046965" cy="199106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1710731" y="1538252"/>
              <a:ext cx="4852573" cy="17966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just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u="sng" kern="1200" smtClean="0">
                  <a:solidFill>
                    <a:srgbClr val="FF0000"/>
                  </a:solidFill>
                  <a:hlinkClick r:id="rId2" action="ppaction://hlinkpres?slideindex=1&amp;slidetitle="/>
                </a:rPr>
                <a:t>Tiếp theo:</a:t>
              </a:r>
              <a:endParaRPr lang="en-US" sz="3200" u="sng" kern="1200" smtClean="0">
                <a:solidFill>
                  <a:srgbClr val="FF0000"/>
                </a:solidFill>
              </a:endParaRP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u="none" kern="1200" smtClean="0">
                  <a:solidFill>
                    <a:srgbClr val="C00000"/>
                  </a:solidFill>
                </a:rPr>
                <a:t>Tạo website đầu tay và</a:t>
              </a: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u="none" kern="1200" smtClean="0">
                  <a:solidFill>
                    <a:srgbClr val="C00000"/>
                  </a:solidFill>
                </a:rPr>
                <a:t>Quản lý ứng dụng</a:t>
              </a:r>
              <a:endParaRPr lang="vi-VN" sz="3200" b="1" u="none" kern="1200">
                <a:solidFill>
                  <a:srgbClr val="C0000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1501-FBB0-4154-8FB6-B6AF12ECFEC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Lịch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sử</a:t>
            </a:r>
            <a:endParaRPr lang="en-US" b="1" dirty="0" smtClean="0">
              <a:solidFill>
                <a:srgbClr val="0070C0"/>
              </a:solidFill>
            </a:endParaRPr>
          </a:p>
          <a:p>
            <a:pPr>
              <a:buFontTx/>
              <a:buChar char="-"/>
            </a:pPr>
            <a:r>
              <a:rPr lang="en-US" dirty="0" err="1" smtClean="0"/>
              <a:t>Mạng</a:t>
            </a:r>
            <a:r>
              <a:rPr lang="en-US" dirty="0" smtClean="0"/>
              <a:t> Internet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Arpanet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Mỹ</a:t>
            </a:r>
            <a:r>
              <a:rPr lang="en-US" dirty="0" smtClean="0"/>
              <a:t> (1969) –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1989 – Tim Berners Lee </a:t>
            </a:r>
            <a:r>
              <a:rPr lang="en-US" dirty="0" err="1" smtClean="0"/>
              <a:t>phát</a:t>
            </a:r>
            <a:r>
              <a:rPr lang="en-US" dirty="0" smtClean="0"/>
              <a:t> minh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World Wide Web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Hypertext Markup Language – HTML</a:t>
            </a:r>
          </a:p>
          <a:p>
            <a:pPr>
              <a:buFontTx/>
              <a:buChar char="-"/>
            </a:pPr>
            <a:r>
              <a:rPr lang="en-US" dirty="0" smtClean="0"/>
              <a:t>1990 – Tim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(Web Browser) </a:t>
            </a:r>
            <a:r>
              <a:rPr lang="en-US" dirty="0" err="1" smtClean="0"/>
              <a:t>và</a:t>
            </a:r>
            <a:r>
              <a:rPr lang="en-US" dirty="0" smtClean="0"/>
              <a:t> Web server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>
                <a:solidFill>
                  <a:srgbClr val="FF0000"/>
                </a:solidFill>
              </a:rPr>
              <a:t>Việt</a:t>
            </a:r>
            <a:r>
              <a:rPr lang="en-US" dirty="0" smtClean="0">
                <a:solidFill>
                  <a:srgbClr val="FF0000"/>
                </a:solidFill>
              </a:rPr>
              <a:t> Nam </a:t>
            </a:r>
            <a:r>
              <a:rPr lang="en-US" dirty="0" err="1" smtClean="0"/>
              <a:t>có</a:t>
            </a:r>
            <a:r>
              <a:rPr lang="en-US" dirty="0" smtClean="0"/>
              <a:t> Internet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11/1997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55AA-16D8-4600-B366-E1D536D1AA61}" type="slidenum">
              <a:rPr lang="en-US" altLang="en-US" smtClean="0">
                <a:solidFill>
                  <a:srgbClr val="000000"/>
                </a:solidFill>
              </a:rPr>
              <a:pPr/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38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058400" cy="1295400"/>
          </a:xfrm>
        </p:spPr>
        <p:txBody>
          <a:bodyPr/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Internet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02240"/>
            <a:ext cx="10515600" cy="4863274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nối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thế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nhằm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trao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 </a:t>
            </a:r>
            <a:r>
              <a:rPr lang="en-US" sz="2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TCP/IP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(</a:t>
            </a:r>
            <a:r>
              <a:rPr lang="en-US" sz="28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Transmission Control Protocol/Internet Protocol</a:t>
            </a:r>
            <a:r>
              <a:rPr lang="en-US" sz="28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0" lvl="1" indent="0" algn="just">
              <a:buClr>
                <a:schemeClr val="tx2"/>
              </a:buClr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Ví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Những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đường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nối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những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ngôi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̀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đê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̉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phép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̣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lại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̀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̀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này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sang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ngồi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̀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khác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́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giới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vào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đo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́ con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đường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&lt;-&gt; cable,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̀ &lt;-&gt; computer,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̣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lại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&lt;-&gt; information</a:t>
            </a:r>
          </a:p>
          <a:p>
            <a:pPr algn="just"/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rất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tiện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ích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hữu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nổi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vụ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điện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tử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(email),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trò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chuyện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trực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tuyến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(chat)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(search engine)</a:t>
            </a:r>
          </a:p>
          <a:p>
            <a:pPr marL="228600" lvl="1" algn="just">
              <a:spcBef>
                <a:spcPts val="1000"/>
              </a:spcBef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vụ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phổ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Internet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World Wide Web (WWW,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thường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gọi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1501-FBB0-4154-8FB6-B6AF12ECFEC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8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, server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274"/>
          </a:xfrm>
        </p:spPr>
        <p:txBody>
          <a:bodyPr>
            <a:normAutofit/>
          </a:bodyPr>
          <a:lstStyle/>
          <a:p>
            <a:pPr marL="228600" lvl="1" algn="just">
              <a:spcBef>
                <a:spcPts val="1000"/>
              </a:spcBef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</a:t>
            </a:r>
          </a:p>
          <a:p>
            <a:pPr marL="685800" lvl="2" algn="just">
              <a:spcBef>
                <a:spcPts val="1000"/>
              </a:spcBef>
            </a:pP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Một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cái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có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-&gt; server</a:t>
            </a:r>
          </a:p>
          <a:p>
            <a:pPr marL="685800" lvl="2" algn="just">
              <a:spcBef>
                <a:spcPts val="1000"/>
              </a:spcBef>
            </a:pP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Một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cái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đòi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hỏi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-&gt;client</a:t>
            </a:r>
          </a:p>
          <a:p>
            <a:pPr marL="685800" lvl="2" algn="just">
              <a:spcBef>
                <a:spcPts val="1000"/>
              </a:spcBef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 (Web browser, email client, messenger app, video stream service)</a:t>
            </a:r>
          </a:p>
          <a:p>
            <a:pPr marL="685800" lvl="2" algn="just">
              <a:spcBef>
                <a:spcPts val="1000"/>
              </a:spcBef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(website, your emails,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messeages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movies)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1501-FBB0-4154-8FB6-B6AF12ECFEC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9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043" y="0"/>
            <a:ext cx="10515600" cy="891053"/>
          </a:xfrm>
        </p:spPr>
        <p:txBody>
          <a:bodyPr/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Kiến trúc ứng dụng web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21" descr="internet cloud 75 op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405" y="856467"/>
            <a:ext cx="2809875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5152242" y="3494892"/>
            <a:ext cx="1630363" cy="54451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endParaRPr lang="vi-VN" sz="3200" b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866368" y="3349540"/>
            <a:ext cx="4174434" cy="13250"/>
          </a:xfrm>
          <a:prstGeom prst="straightConnector1">
            <a:avLst/>
          </a:prstGeom>
          <a:ln w="76200">
            <a:tailEnd type="arrow"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39000" dist="254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363380" y="2924980"/>
            <a:ext cx="13922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cs typeface="Arial" panose="020B0604020202020204" pitchFamily="34" charset="0"/>
              </a:rPr>
              <a:t>Yêu cầu</a:t>
            </a:r>
            <a:endParaRPr lang="vi-VN" altLang="en-US" sz="2000" b="1"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330042" y="4310867"/>
            <a:ext cx="1306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cs typeface="Arial" panose="020B0604020202020204" pitchFamily="34" charset="0"/>
              </a:rPr>
              <a:t>Đáp ứng</a:t>
            </a:r>
            <a:endParaRPr lang="vi-VN" altLang="en-US" sz="2000" b="1"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19515" y="4873537"/>
            <a:ext cx="1827765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Web Client</a:t>
            </a:r>
            <a:endParaRPr lang="vi-VN" sz="20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85180" y="5271305"/>
            <a:ext cx="2954337" cy="13234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 các trình duyệt web - Web brower (IE, Google Chrome, Safari, Netcape, Firefox…)</a:t>
            </a:r>
            <a:endParaRPr lang="vi-VN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54055" y="4827153"/>
            <a:ext cx="1775792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Web Server</a:t>
            </a:r>
            <a:endParaRPr lang="vi-VN" sz="20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66642" y="5218917"/>
            <a:ext cx="3563938" cy="16312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Tx/>
              <a:buChar char="-"/>
              <a:defRPr/>
            </a:pP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 trình phục vụ (Web Server): IIS, Tomcat…</a:t>
            </a:r>
          </a:p>
          <a:p>
            <a:pPr>
              <a:defRPr/>
            </a:pP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Tương tác với máy trạm và các hệ thống hỗ trợ dịch vụ (backend)</a:t>
            </a:r>
            <a:endParaRPr lang="vi-VN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10992" y="2183617"/>
            <a:ext cx="1325563" cy="3683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endParaRPr lang="vi-VN" b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0800000">
            <a:off x="3773602" y="4224176"/>
            <a:ext cx="4121428" cy="13250"/>
          </a:xfrm>
          <a:prstGeom prst="straightConnector1">
            <a:avLst/>
          </a:prstGeom>
          <a:ln w="76200">
            <a:tailEnd type="arrow"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39000" dist="254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Picture 48" descr="webServiceserve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455" y="2256642"/>
            <a:ext cx="1868487" cy="254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E:\Study\Softwares\Icons\My Comp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280" y="2747180"/>
            <a:ext cx="2097087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1501-FBB0-4154-8FB6-B6AF12ECFEC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5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Web Browser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15" descr="firef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236" y="5278786"/>
            <a:ext cx="742950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6" descr="I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724" y="4516786"/>
            <a:ext cx="742950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8" descr="safari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011" y="5321648"/>
            <a:ext cx="74453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096340" y="1542610"/>
            <a:ext cx="159275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Server</a:t>
            </a:r>
            <a:endParaRPr lang="vi-VN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>
            <a:off x="1828253" y="3513277"/>
            <a:ext cx="1378232" cy="503579"/>
          </a:xfrm>
          <a:prstGeom prst="straightConnector1">
            <a:avLst/>
          </a:prstGeom>
          <a:ln w="76200">
            <a:tailEnd type="arrow"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39000" dist="254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89094" y="2492723"/>
            <a:ext cx="2474428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 web dưới dạng (X)HTML, kịch bản JavaScript, CSS….</a:t>
            </a:r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54094" y="6179049"/>
            <a:ext cx="199866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Browser</a:t>
            </a:r>
            <a:endParaRPr lang="vi-VN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173890" y="5938422"/>
            <a:ext cx="2796208" cy="13253"/>
          </a:xfrm>
          <a:prstGeom prst="straightConnector1">
            <a:avLst/>
          </a:prstGeom>
          <a:ln>
            <a:tailEnd type="arrow"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39000" dist="254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994962" y="6049973"/>
            <a:ext cx="31692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 kết quả ra màn hình</a:t>
            </a:r>
            <a:endParaRPr lang="vi-VN" alt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rot="16200000" flipV="1">
            <a:off x="1205405" y="3672305"/>
            <a:ext cx="1643268" cy="636103"/>
          </a:xfrm>
          <a:prstGeom prst="straightConnector1">
            <a:avLst/>
          </a:prstGeom>
          <a:ln w="76200">
            <a:tailEnd type="arrow"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39000" dist="254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8" name="Group 82"/>
          <p:cNvGrpSpPr>
            <a:grpSpLocks/>
          </p:cNvGrpSpPr>
          <p:nvPr/>
        </p:nvGrpSpPr>
        <p:grpSpPr bwMode="auto">
          <a:xfrm>
            <a:off x="4966061" y="4120979"/>
            <a:ext cx="969962" cy="873434"/>
            <a:chOff x="842135" y="71787"/>
            <a:chExt cx="638833" cy="638833"/>
          </a:xfrm>
        </p:grpSpPr>
        <p:sp>
          <p:nvSpPr>
            <p:cNvPr id="39" name=" 3"/>
            <p:cNvSpPr/>
            <p:nvPr/>
          </p:nvSpPr>
          <p:spPr>
            <a:xfrm rot="20700000">
              <a:off x="842135" y="71787"/>
              <a:ext cx="638833" cy="638833"/>
            </a:xfrm>
            <a:prstGeom prst="gear6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 4"/>
            <p:cNvSpPr/>
            <p:nvPr/>
          </p:nvSpPr>
          <p:spPr>
            <a:xfrm>
              <a:off x="981632" y="211631"/>
              <a:ext cx="359839" cy="3591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2700" tIns="12700" rIns="12700" bIns="12700" spcCol="1270" anchor="ctr"/>
            <a:lstStyle/>
            <a:p>
              <a:pPr algn="ctr" defTabSz="4445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6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CSS</a:t>
              </a:r>
              <a:endParaRPr lang="vi-VN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1" name="Group 85"/>
          <p:cNvGrpSpPr>
            <a:grpSpLocks/>
          </p:cNvGrpSpPr>
          <p:nvPr/>
        </p:nvGrpSpPr>
        <p:grpSpPr bwMode="auto">
          <a:xfrm>
            <a:off x="5487857" y="4745386"/>
            <a:ext cx="1220053" cy="895350"/>
            <a:chOff x="1021026" y="581739"/>
            <a:chExt cx="896509" cy="896509"/>
          </a:xfrm>
        </p:grpSpPr>
        <p:sp>
          <p:nvSpPr>
            <p:cNvPr id="42" name=" 3"/>
            <p:cNvSpPr/>
            <p:nvPr/>
          </p:nvSpPr>
          <p:spPr>
            <a:xfrm>
              <a:off x="1021026" y="581739"/>
              <a:ext cx="896509" cy="896509"/>
            </a:xfrm>
            <a:prstGeom prst="gear9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 4"/>
            <p:cNvSpPr/>
            <p:nvPr/>
          </p:nvSpPr>
          <p:spPr>
            <a:xfrm>
              <a:off x="1201915" y="791560"/>
              <a:ext cx="534732" cy="4609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6510" tIns="16510" rIns="16510" bIns="16510" spcCol="1270" anchor="ctr"/>
            <a:lstStyle/>
            <a:p>
              <a:pPr algn="ctr" defTabSz="5778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6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JAVA script</a:t>
              </a:r>
              <a:endParaRPr lang="vi-VN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4" name="Group 88"/>
          <p:cNvGrpSpPr>
            <a:grpSpLocks/>
          </p:cNvGrpSpPr>
          <p:nvPr/>
        </p:nvGrpSpPr>
        <p:grpSpPr bwMode="auto">
          <a:xfrm>
            <a:off x="4369653" y="4837461"/>
            <a:ext cx="1192816" cy="896937"/>
            <a:chOff x="672547" y="407504"/>
            <a:chExt cx="896509" cy="896509"/>
          </a:xfrm>
        </p:grpSpPr>
        <p:sp>
          <p:nvSpPr>
            <p:cNvPr id="45" name=" 3"/>
            <p:cNvSpPr/>
            <p:nvPr/>
          </p:nvSpPr>
          <p:spPr>
            <a:xfrm>
              <a:off x="672547" y="407504"/>
              <a:ext cx="896509" cy="896509"/>
            </a:xfrm>
            <a:prstGeom prst="gear9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 4"/>
            <p:cNvSpPr/>
            <p:nvPr/>
          </p:nvSpPr>
          <p:spPr>
            <a:xfrm>
              <a:off x="852167" y="616954"/>
              <a:ext cx="537270" cy="461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7940" tIns="27940" rIns="27940" bIns="27940" spcCol="1270" anchor="ctr"/>
            <a:lstStyle/>
            <a:p>
              <a:pPr algn="ctr" defTabSz="9779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6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HTML</a:t>
              </a:r>
              <a:endParaRPr lang="vi-VN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1457194" y="4069111"/>
            <a:ext cx="5969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 cầu</a:t>
            </a:r>
            <a:endParaRPr lang="vi-VN" alt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9" name="Picture 48" descr="webServiceserver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19" y="1891061"/>
            <a:ext cx="881063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0097" y="3611168"/>
            <a:ext cx="4480889" cy="3147266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945662" y="352872"/>
            <a:ext cx="4505325" cy="28007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browser là giao diện người sử dụng phía máy trạm dùng để: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Gửi yêu cầu và nhận nội dung trang web từ Web server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Thông dịch trang HTML, CSS và thực thi các kịch bản JavaScript nhận được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Xuất kết quả ra màn hình</a:t>
            </a:r>
            <a:endParaRPr lang="vi-VN" sz="2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1501-FBB0-4154-8FB6-B6AF12ECFE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6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9" presetClass="entr" presetSubtype="0" repeatCount="indefinite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repeatCount="indefinite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repeatCount="indefinite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Web Server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274"/>
          </a:xfrm>
        </p:spPr>
        <p:txBody>
          <a:bodyPr>
            <a:normAutofit/>
          </a:bodyPr>
          <a:lstStyle/>
          <a:p>
            <a:pPr algn="just"/>
            <a:r>
              <a:rPr lang="vi-VN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Là thành phần chính của hệ thống dịch vụ</a:t>
            </a:r>
          </a:p>
          <a:p>
            <a:pPr algn="just"/>
            <a:r>
              <a:rPr lang="vi-VN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Nhận yêu cầu từ </a:t>
            </a:r>
            <a:r>
              <a:rPr lang="vi-VN" sz="36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Clients </a:t>
            </a:r>
            <a:r>
              <a:rPr lang="vi-VN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 </a:t>
            </a:r>
            <a:r>
              <a:rPr lang="vi-VN" sz="36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Browsers</a:t>
            </a:r>
          </a:p>
          <a:p>
            <a:pPr algn="just"/>
            <a:r>
              <a:rPr lang="vi-VN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36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vi-VN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và </a:t>
            </a:r>
            <a:r>
              <a:rPr lang="vi-VN" sz="36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gửi</a:t>
            </a:r>
            <a:r>
              <a:rPr lang="vi-VN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nội dung trang web dưới dạng </a:t>
            </a:r>
            <a:r>
              <a:rPr lang="vi-VN" sz="36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HTML, CSS </a:t>
            </a:r>
            <a:r>
              <a:rPr lang="vi-VN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 các đoạn mã kịch bản </a:t>
            </a:r>
            <a:r>
              <a:rPr lang="vi-VN" sz="36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JavaScripts</a:t>
            </a:r>
          </a:p>
          <a:p>
            <a:pPr algn="just"/>
            <a:r>
              <a:rPr lang="vi-VN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Tương tác với hệ thống hỗ trợ dịch vụ (backend system)</a:t>
            </a:r>
          </a:p>
          <a:p>
            <a:pPr lvl="1" algn="just"/>
            <a:r>
              <a:rPr lang="vi-VN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Thường là các </a:t>
            </a:r>
            <a:r>
              <a:rPr lang="vi-VN" sz="36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quản trị cơ sở dữ liệu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1501-FBB0-4154-8FB6-B6AF12ECFEC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3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Web Server</a:t>
            </a:r>
            <a:r>
              <a:rPr lang="en-US" sz="2800" b="1" smtClean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27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vi-VN" sz="3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Dựa vào cách thức sinh và cung cấp trang web của Web Server mà người ta chia ứng dụng web làm 2 loại: Web tĩnh (static web) và Web động (dynamic web)</a:t>
            </a:r>
          </a:p>
          <a:p>
            <a:pPr algn="just"/>
            <a:r>
              <a:rPr lang="vi-VN" sz="3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36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tĩnh: </a:t>
            </a:r>
          </a:p>
          <a:p>
            <a:pPr lvl="1" algn="just"/>
            <a:r>
              <a:rPr lang="vi-VN" sz="3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 lưu trữ dưới dạng tệp .htm hoặc .html</a:t>
            </a:r>
          </a:p>
          <a:p>
            <a:pPr lvl="1" algn="just"/>
            <a:r>
              <a:rPr lang="vi-VN" sz="3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 trả về một dạng với mỗi lần yêu cầu</a:t>
            </a:r>
          </a:p>
          <a:p>
            <a:pPr lvl="1" algn="just"/>
            <a:r>
              <a:rPr lang="vi-VN" sz="3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Muốn thay đổi nội dung cần phải thay đổi tệp html</a:t>
            </a:r>
          </a:p>
          <a:p>
            <a:pPr algn="just"/>
            <a:r>
              <a:rPr lang="vi-VN" sz="3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36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động:</a:t>
            </a:r>
          </a:p>
          <a:p>
            <a:pPr lvl="1" algn="just"/>
            <a:r>
              <a:rPr lang="vi-VN" sz="3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Chứa cơ chế sinh ra nội dung cho trang web một cách động</a:t>
            </a:r>
          </a:p>
          <a:p>
            <a:pPr lvl="1" algn="just"/>
            <a:r>
              <a:rPr lang="en-US" sz="3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vi-VN" sz="3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hông cần sửa đổi tệp (vd: tệp .aspx) khi có sự thay đổi nội dung</a:t>
            </a:r>
          </a:p>
          <a:p>
            <a:pPr lvl="1" algn="just"/>
            <a:r>
              <a:rPr lang="vi-VN" sz="3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 trang thường có được từ việc trích xuất từ một nguồn dữ liệu khác (ví dụ: CSDL, XML…)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1501-FBB0-4154-8FB6-B6AF12ECFEC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4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70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70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1561</Words>
  <Application>Microsoft Office PowerPoint</Application>
  <PresentationFormat>Widescreen</PresentationFormat>
  <Paragraphs>172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Tahoma</vt:lpstr>
      <vt:lpstr>Times New Roman</vt:lpstr>
      <vt:lpstr>Wingdings</vt:lpstr>
      <vt:lpstr>Network</vt:lpstr>
      <vt:lpstr>TỔNG QUAN VỀ THIẾT KẾ</vt:lpstr>
      <vt:lpstr>Nội dung</vt:lpstr>
      <vt:lpstr>Giới thiệu về Internet</vt:lpstr>
      <vt:lpstr>Giới thiệu về Internet</vt:lpstr>
      <vt:lpstr>Client, server</vt:lpstr>
      <vt:lpstr>Kiến trúc ứng dụng web</vt:lpstr>
      <vt:lpstr>Web Browser</vt:lpstr>
      <vt:lpstr>Web Server</vt:lpstr>
      <vt:lpstr>Web Server(2)</vt:lpstr>
      <vt:lpstr>Web tĩnh</vt:lpstr>
      <vt:lpstr>Web động</vt:lpstr>
      <vt:lpstr>Ứng dụng web – web application</vt:lpstr>
      <vt:lpstr>URL – Uniform Resource Location</vt:lpstr>
      <vt:lpstr>HTTP – HyperText Transfer Protocol</vt:lpstr>
      <vt:lpstr>HTTP Request</vt:lpstr>
      <vt:lpstr>HTTP Request (2)</vt:lpstr>
      <vt:lpstr>HTTP Request (3) – Phương thức GET</vt:lpstr>
      <vt:lpstr>HTTP Request (4) – Phương thức POST</vt:lpstr>
      <vt:lpstr>HTTP Response</vt:lpstr>
      <vt:lpstr>HTTP Response (2)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GIẢNG NHẬP MÔN KHAI PHÁ DỮ LIỆU  CHƯƠNG 5. PHÂN LỚP</dc:title>
  <dc:creator>Mr-Hao</dc:creator>
  <cp:lastModifiedBy>Windows User</cp:lastModifiedBy>
  <cp:revision>43</cp:revision>
  <dcterms:created xsi:type="dcterms:W3CDTF">2016-08-06T07:50:05Z</dcterms:created>
  <dcterms:modified xsi:type="dcterms:W3CDTF">2019-01-06T14:33:19Z</dcterms:modified>
</cp:coreProperties>
</file>