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3"/>
  </p:notesMasterIdLst>
  <p:sldIdLst>
    <p:sldId id="256" r:id="rId3"/>
    <p:sldId id="257" r:id="rId4"/>
    <p:sldId id="258" r:id="rId5"/>
    <p:sldId id="259" r:id="rId6"/>
    <p:sldId id="260" r:id="rId7"/>
    <p:sldId id="261" r:id="rId8"/>
    <p:sldId id="262" r:id="rId9"/>
    <p:sldId id="282" r:id="rId10"/>
    <p:sldId id="281" r:id="rId11"/>
    <p:sldId id="265" r:id="rId12"/>
    <p:sldId id="266" r:id="rId13"/>
    <p:sldId id="267" r:id="rId14"/>
    <p:sldId id="271" r:id="rId15"/>
    <p:sldId id="272" r:id="rId16"/>
    <p:sldId id="273" r:id="rId17"/>
    <p:sldId id="276" r:id="rId18"/>
    <p:sldId id="277" r:id="rId19"/>
    <p:sldId id="278" r:id="rId20"/>
    <p:sldId id="279" r:id="rId21"/>
    <p:sldId id="2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Quattrocento Sans" panose="020B05020500000200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4D9C2E-9AD2-4D41-A26D-DDADDCC23DA8}">
  <a:tblStyle styleId="{744D9C2E-9AD2-4D41-A26D-DDADDCC23DA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4e48f2e7e_15_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7" name="Google Shape;77;g104e48f2e7e_15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805ef9270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10805ef9270_0_1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10805ef9270_0_1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805ef9270_7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10805ef9270_7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10805ef9270_7_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805ef9270_0_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0805ef9270_0_1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0805ef9270_0_1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805ef9270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10805ef9270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10805ef9270_0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805ef9270_7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10805ef9270_7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10805ef9270_7_6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805ef9270_7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10805ef9270_7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10805ef9270_7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0805ef9270_7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10805ef9270_7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10805ef9270_7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805ef9270_7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g10805ef9270_7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10805ef9270_7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805ef9270_7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g10805ef9270_7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10805ef9270_7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805ef9270_7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g10805ef9270_7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10805ef9270_7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4e48f2e7e_15_3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0" name="Google Shape;90;g104e48f2e7e_15_3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052edda1c1_0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1052edda1c1_0_2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g1052edda1c1_0_2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92dad8822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1092dad8822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g1092dad8822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805ef927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g10805ef927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10805ef927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805ef927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g10805ef9270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0805ef9270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0805ef9270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g10805ef9270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g10805ef9270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805ef9270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10805ef9270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10805ef9270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ffca1b57c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cffca1b57c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cffca1b57c_0_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707659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805ef9270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0805ef9270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0805ef9270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28969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êu đề Bản chiếu">
  <p:cSld name="Tiêu đề Bản chiếu">
    <p:spTree>
      <p:nvGrpSpPr>
        <p:cNvPr id="1" name="Shape 59"/>
        <p:cNvGrpSpPr/>
        <p:nvPr/>
      </p:nvGrpSpPr>
      <p:grpSpPr>
        <a:xfrm>
          <a:off x="0" y="0"/>
          <a:ext cx="0" cy="0"/>
          <a:chOff x="0" y="0"/>
          <a:chExt cx="0" cy="0"/>
        </a:xfrm>
      </p:grpSpPr>
      <p:sp>
        <p:nvSpPr>
          <p:cNvPr id="60" name="Google Shape;60;p14"/>
          <p:cNvSpPr/>
          <p:nvPr/>
        </p:nvSpPr>
        <p:spPr>
          <a:xfrm>
            <a:off x="0" y="4620491"/>
            <a:ext cx="9144000" cy="52300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2F5496"/>
              </a:solidFill>
              <a:latin typeface="Quattrocento Sans"/>
              <a:ea typeface="Quattrocento Sans"/>
              <a:cs typeface="Quattrocento Sans"/>
              <a:sym typeface="Quattrocento Sans"/>
            </a:endParaRPr>
          </a:p>
        </p:txBody>
      </p:sp>
      <p:sp>
        <p:nvSpPr>
          <p:cNvPr id="61" name="Google Shape;61;p14"/>
          <p:cNvSpPr/>
          <p:nvPr/>
        </p:nvSpPr>
        <p:spPr>
          <a:xfrm>
            <a:off x="0" y="0"/>
            <a:ext cx="9144000" cy="90054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222A35"/>
              </a:solidFill>
              <a:latin typeface="Quattrocento Sans"/>
              <a:ea typeface="Quattrocento Sans"/>
              <a:cs typeface="Quattrocento Sans"/>
              <a:sym typeface="Quattrocento Sans"/>
            </a:endParaRPr>
          </a:p>
        </p:txBody>
      </p:sp>
      <p:sp>
        <p:nvSpPr>
          <p:cNvPr id="62" name="Google Shape;62;p14"/>
          <p:cNvSpPr txBox="1">
            <a:spLocks noGrp="1"/>
          </p:cNvSpPr>
          <p:nvPr>
            <p:ph type="ctrTitle"/>
          </p:nvPr>
        </p:nvSpPr>
        <p:spPr>
          <a:xfrm>
            <a:off x="0" y="1712119"/>
            <a:ext cx="9143999" cy="1405154"/>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68575" tIns="34275" rIns="68575" bIns="34275" anchor="ctr" anchorCtr="0">
            <a:normAutofit/>
          </a:bodyPr>
          <a:lstStyle>
            <a:lvl1pPr lvl="0" algn="ctr">
              <a:lnSpc>
                <a:spcPct val="100000"/>
              </a:lnSpc>
              <a:spcBef>
                <a:spcPts val="200"/>
              </a:spcBef>
              <a:spcAft>
                <a:spcPts val="0"/>
              </a:spcAft>
              <a:buClr>
                <a:schemeClr val="lt1"/>
              </a:buClr>
              <a:buSzPts val="3600"/>
              <a:buFont typeface="Quattrocento Sans"/>
              <a:buNone/>
              <a:defRPr sz="3600" b="1">
                <a:solidFill>
                  <a:schemeClr val="lt1"/>
                </a:solidFill>
                <a:latin typeface="Quattrocento Sans"/>
                <a:ea typeface="Quattrocento Sans"/>
                <a:cs typeface="Quattrocento Sans"/>
                <a:sym typeface="Quattrocento Sans"/>
              </a:defRPr>
            </a:lvl1pPr>
            <a:lvl2pPr lvl="1" algn="l">
              <a:lnSpc>
                <a:spcPct val="100000"/>
              </a:lnSpc>
              <a:spcBef>
                <a:spcPts val="2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1143000" y="3720137"/>
            <a:ext cx="6858000" cy="833599"/>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200"/>
              </a:spcBef>
              <a:spcAft>
                <a:spcPts val="0"/>
              </a:spcAft>
              <a:buSzPts val="2100"/>
              <a:buNone/>
              <a:defRPr sz="2100" b="1">
                <a:solidFill>
                  <a:srgbClr val="2F5496"/>
                </a:solidFill>
              </a:defRPr>
            </a:lvl1pPr>
            <a:lvl2pPr lvl="1" algn="ctr">
              <a:lnSpc>
                <a:spcPct val="100000"/>
              </a:lnSpc>
              <a:spcBef>
                <a:spcPts val="200"/>
              </a:spcBef>
              <a:spcAft>
                <a:spcPts val="0"/>
              </a:spcAft>
              <a:buSzPts val="1400"/>
              <a:buNone/>
              <a:defRPr sz="1500"/>
            </a:lvl2pPr>
            <a:lvl3pPr lvl="2" algn="ctr">
              <a:lnSpc>
                <a:spcPct val="100000"/>
              </a:lnSpc>
              <a:spcBef>
                <a:spcPts val="200"/>
              </a:spcBef>
              <a:spcAft>
                <a:spcPts val="0"/>
              </a:spcAft>
              <a:buSzPts val="1400"/>
              <a:buNone/>
              <a:defRPr sz="1400"/>
            </a:lvl3pPr>
            <a:lvl4pPr lvl="3" algn="ctr">
              <a:lnSpc>
                <a:spcPct val="10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4" name="Google Shape;64;p14"/>
          <p:cNvSpPr txBox="1"/>
          <p:nvPr/>
        </p:nvSpPr>
        <p:spPr>
          <a:xfrm>
            <a:off x="1602624" y="154491"/>
            <a:ext cx="6229697" cy="761747"/>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rgbClr val="2F5496"/>
              </a:buClr>
              <a:buSzPts val="2300"/>
              <a:buFont typeface="Quattrocento Sans"/>
              <a:buNone/>
            </a:pPr>
            <a:r>
              <a:rPr lang="en" sz="2300" b="1" i="0" u="none" strike="noStrike" cap="none">
                <a:solidFill>
                  <a:srgbClr val="2F5496"/>
                </a:solidFill>
                <a:latin typeface="Quattrocento Sans"/>
                <a:ea typeface="Quattrocento Sans"/>
                <a:cs typeface="Quattrocento Sans"/>
                <a:sym typeface="Quattrocento Sans"/>
              </a:rPr>
              <a:t>TRƯỜNG ĐẠI HỌC CÔNG NGHỆ THÔNG TIN</a:t>
            </a:r>
            <a:endParaRPr sz="1400" b="0" i="0" u="none" strike="noStrike" cap="none">
              <a:solidFill>
                <a:schemeClr val="dk1"/>
              </a:solidFill>
              <a:latin typeface="Arial"/>
              <a:ea typeface="Arial"/>
              <a:cs typeface="Arial"/>
              <a:sym typeface="Arial"/>
            </a:endParaRPr>
          </a:p>
          <a:p>
            <a:pPr marL="0" marR="0" lvl="0" indent="0" algn="ctr" rtl="0">
              <a:spcBef>
                <a:spcPts val="0"/>
              </a:spcBef>
              <a:spcAft>
                <a:spcPts val="0"/>
              </a:spcAft>
              <a:buClr>
                <a:srgbClr val="2F5496"/>
              </a:buClr>
              <a:buSzPts val="2300"/>
              <a:buFont typeface="Quattrocento Sans"/>
              <a:buNone/>
            </a:pPr>
            <a:r>
              <a:rPr lang="en" sz="2300" b="1" i="0" u="none" strike="noStrike" cap="none">
                <a:solidFill>
                  <a:srgbClr val="2F5496"/>
                </a:solidFill>
                <a:latin typeface="Quattrocento Sans"/>
                <a:ea typeface="Quattrocento Sans"/>
                <a:cs typeface="Quattrocento Sans"/>
                <a:sym typeface="Quattrocento Sans"/>
              </a:rPr>
              <a:t>Khoa Khoa học máy tính</a:t>
            </a:r>
            <a:endParaRPr sz="1400" b="0" i="0" u="none" strike="noStrike" cap="none">
              <a:solidFill>
                <a:schemeClr val="dk1"/>
              </a:solidFill>
              <a:latin typeface="Arial"/>
              <a:ea typeface="Arial"/>
              <a:cs typeface="Arial"/>
              <a:sym typeface="Arial"/>
            </a:endParaRPr>
          </a:p>
        </p:txBody>
      </p:sp>
      <p:sp>
        <p:nvSpPr>
          <p:cNvPr id="65" name="Google Shape;65;p14"/>
          <p:cNvSpPr txBox="1">
            <a:spLocks noGrp="1"/>
          </p:cNvSpPr>
          <p:nvPr>
            <p:ph type="dt" idx="10"/>
          </p:nvPr>
        </p:nvSpPr>
        <p:spPr>
          <a:xfrm>
            <a:off x="226868" y="4836425"/>
            <a:ext cx="1525732"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2F5496"/>
              </a:buClr>
              <a:buSzPts val="1100"/>
              <a:buFont typeface="Quattrocento Sans"/>
              <a:buNone/>
              <a:defRPr>
                <a:solidFill>
                  <a:srgbClr val="2F5496"/>
                </a:solidFill>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a:endParaRPr/>
          </a:p>
        </p:txBody>
      </p:sp>
      <p:sp>
        <p:nvSpPr>
          <p:cNvPr id="66" name="Google Shape;66;p14"/>
          <p:cNvSpPr txBox="1">
            <a:spLocks noGrp="1"/>
          </p:cNvSpPr>
          <p:nvPr>
            <p:ph type="ftr" idx="11"/>
          </p:nvPr>
        </p:nvSpPr>
        <p:spPr>
          <a:xfrm>
            <a:off x="2844079" y="4836425"/>
            <a:ext cx="3746789"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rgbClr val="2F5496"/>
              </a:buClr>
              <a:buSzPts val="1100"/>
              <a:buFont typeface="Quattrocento Sans"/>
              <a:buNone/>
              <a:defRPr>
                <a:solidFill>
                  <a:srgbClr val="2F5496"/>
                </a:solidFill>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a:endParaRPr/>
          </a:p>
        </p:txBody>
      </p:sp>
      <p:sp>
        <p:nvSpPr>
          <p:cNvPr id="67" name="Google Shape;67;p14"/>
          <p:cNvSpPr txBox="1">
            <a:spLocks noGrp="1"/>
          </p:cNvSpPr>
          <p:nvPr>
            <p:ph type="sldNum" idx="12"/>
          </p:nvPr>
        </p:nvSpPr>
        <p:spPr>
          <a:xfrm>
            <a:off x="7377546" y="4836425"/>
            <a:ext cx="1539586"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2F5496"/>
              </a:buClr>
              <a:buSzPts val="1300"/>
              <a:buFont typeface="Quattrocento Sans"/>
              <a:buNone/>
              <a:defRPr sz="1300" b="1" i="0" u="none" strike="noStrike" cap="none">
                <a:solidFill>
                  <a:srgbClr val="2F5496"/>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4" descr="logo-uit | Tuổi trẻ UIT"/>
          <p:cNvPicPr preferRelativeResize="0"/>
          <p:nvPr/>
        </p:nvPicPr>
        <p:blipFill rotWithShape="1">
          <a:blip r:embed="rId2">
            <a:alphaModFix/>
          </a:blip>
          <a:srcRect/>
          <a:stretch/>
        </p:blipFill>
        <p:spPr>
          <a:xfrm>
            <a:off x="226306" y="158951"/>
            <a:ext cx="890981" cy="737265"/>
          </a:xfrm>
          <a:prstGeom prst="rect">
            <a:avLst/>
          </a:prstGeom>
          <a:noFill/>
          <a:ln>
            <a:noFill/>
          </a:ln>
        </p:spPr>
      </p:pic>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êu đề và Nội dung">
  <p:cSld name="Tiêu đề và Nội dung">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226868" y="830947"/>
            <a:ext cx="8690263" cy="3875918"/>
          </a:xfrm>
          <a:prstGeom prst="rect">
            <a:avLst/>
          </a:prstGeom>
          <a:noFill/>
          <a:ln>
            <a:noFill/>
          </a:ln>
        </p:spPr>
        <p:txBody>
          <a:bodyPr spcFirstLastPara="1" wrap="square" lIns="68575" tIns="34275" rIns="68575" bIns="34275" anchor="t" anchorCtr="0">
            <a:normAutofit/>
          </a:bodyPr>
          <a:lstStyle>
            <a:lvl1pPr marL="457200" lvl="0" indent="-355600" algn="l">
              <a:lnSpc>
                <a:spcPct val="100000"/>
              </a:lnSpc>
              <a:spcBef>
                <a:spcPts val="200"/>
              </a:spcBef>
              <a:spcAft>
                <a:spcPts val="0"/>
              </a:spcAft>
              <a:buSzPts val="2000"/>
              <a:buChar char="▶"/>
              <a:defRPr/>
            </a:lvl1pPr>
            <a:lvl2pPr marL="914400" lvl="1" indent="-330200" algn="l">
              <a:lnSpc>
                <a:spcPct val="100000"/>
              </a:lnSpc>
              <a:spcBef>
                <a:spcPts val="200"/>
              </a:spcBef>
              <a:spcAft>
                <a:spcPts val="0"/>
              </a:spcAft>
              <a:buSzPts val="1600"/>
              <a:buChar char="❑"/>
              <a:defRPr/>
            </a:lvl2pPr>
            <a:lvl3pPr marL="1371600" lvl="2" indent="-336550" algn="l">
              <a:lnSpc>
                <a:spcPct val="100000"/>
              </a:lnSpc>
              <a:spcBef>
                <a:spcPts val="200"/>
              </a:spcBef>
              <a:spcAft>
                <a:spcPts val="0"/>
              </a:spcAft>
              <a:buSzPts val="1700"/>
              <a:buChar char="●"/>
              <a:defRPr/>
            </a:lvl3pPr>
            <a:lvl4pPr marL="1828800" lvl="3" indent="-323850" algn="l">
              <a:lnSpc>
                <a:spcPct val="100000"/>
              </a:lnSpc>
              <a:spcBef>
                <a:spcPts val="200"/>
              </a:spcBef>
              <a:spcAft>
                <a:spcPts val="0"/>
              </a:spcAft>
              <a:buSzPts val="1500"/>
              <a:buChar char="o"/>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5"/>
          <p:cNvSpPr txBox="1">
            <a:spLocks noGrp="1"/>
          </p:cNvSpPr>
          <p:nvPr>
            <p:ph type="dt" idx="10"/>
          </p:nvPr>
        </p:nvSpPr>
        <p:spPr>
          <a:xfrm>
            <a:off x="226868" y="4836425"/>
            <a:ext cx="1525732"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chemeClr val="lt1"/>
              </a:buClr>
              <a:buSzPts val="1100"/>
              <a:buFont typeface="Quattrocento Sans"/>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a:endParaRPr/>
          </a:p>
        </p:txBody>
      </p:sp>
      <p:sp>
        <p:nvSpPr>
          <p:cNvPr id="72" name="Google Shape;72;p15"/>
          <p:cNvSpPr txBox="1">
            <a:spLocks noGrp="1"/>
          </p:cNvSpPr>
          <p:nvPr>
            <p:ph type="ftr" idx="11"/>
          </p:nvPr>
        </p:nvSpPr>
        <p:spPr>
          <a:xfrm>
            <a:off x="2844079" y="4836425"/>
            <a:ext cx="3746789"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lt1"/>
              </a:buClr>
              <a:buSzPts val="1100"/>
              <a:buFont typeface="Quattrocento Sans"/>
              <a:buNone/>
              <a:defRPr/>
            </a:lvl1pPr>
            <a:lvl2pPr lvl="1" algn="l">
              <a:spcBef>
                <a:spcPts val="0"/>
              </a:spcBef>
              <a:spcAft>
                <a:spcPts val="0"/>
              </a:spcAft>
              <a:buClr>
                <a:schemeClr val="dk1"/>
              </a:buClr>
              <a:buSzPts val="1100"/>
              <a:buFont typeface="Calibri"/>
              <a:buNone/>
              <a:defRPr/>
            </a:lvl2pPr>
            <a:lvl3pPr lvl="2" algn="l">
              <a:spcBef>
                <a:spcPts val="0"/>
              </a:spcBef>
              <a:spcAft>
                <a:spcPts val="0"/>
              </a:spcAft>
              <a:buClr>
                <a:schemeClr val="dk1"/>
              </a:buClr>
              <a:buSzPts val="1100"/>
              <a:buFont typeface="Calibri"/>
              <a:buNone/>
              <a:defRPr/>
            </a:lvl3pPr>
            <a:lvl4pPr lvl="3" algn="l">
              <a:spcBef>
                <a:spcPts val="0"/>
              </a:spcBef>
              <a:spcAft>
                <a:spcPts val="0"/>
              </a:spcAft>
              <a:buClr>
                <a:schemeClr val="dk1"/>
              </a:buClr>
              <a:buSzPts val="1100"/>
              <a:buFont typeface="Calibri"/>
              <a:buNone/>
              <a:defRPr/>
            </a:lvl4pPr>
            <a:lvl5pPr lvl="4" algn="l">
              <a:spcBef>
                <a:spcPts val="0"/>
              </a:spcBef>
              <a:spcAft>
                <a:spcPts val="0"/>
              </a:spcAft>
              <a:buClr>
                <a:schemeClr val="dk1"/>
              </a:buClr>
              <a:buSzPts val="1100"/>
              <a:buFont typeface="Calibri"/>
              <a:buNone/>
              <a:defRPr/>
            </a:lvl5pPr>
            <a:lvl6pPr lvl="5" algn="l">
              <a:spcBef>
                <a:spcPts val="0"/>
              </a:spcBef>
              <a:spcAft>
                <a:spcPts val="0"/>
              </a:spcAft>
              <a:buClr>
                <a:schemeClr val="dk1"/>
              </a:buClr>
              <a:buSzPts val="1100"/>
              <a:buFont typeface="Calibri"/>
              <a:buNone/>
              <a:defRPr/>
            </a:lvl6pPr>
            <a:lvl7pPr lvl="6" algn="l">
              <a:spcBef>
                <a:spcPts val="0"/>
              </a:spcBef>
              <a:spcAft>
                <a:spcPts val="0"/>
              </a:spcAft>
              <a:buClr>
                <a:schemeClr val="dk1"/>
              </a:buClr>
              <a:buSzPts val="1100"/>
              <a:buFont typeface="Calibri"/>
              <a:buNone/>
              <a:defRPr/>
            </a:lvl7pPr>
            <a:lvl8pPr lvl="7" algn="l">
              <a:spcBef>
                <a:spcPts val="0"/>
              </a:spcBef>
              <a:spcAft>
                <a:spcPts val="0"/>
              </a:spcAft>
              <a:buClr>
                <a:schemeClr val="dk1"/>
              </a:buClr>
              <a:buSzPts val="1100"/>
              <a:buFont typeface="Calibri"/>
              <a:buNone/>
              <a:defRPr/>
            </a:lvl8pPr>
            <a:lvl9pPr lvl="8" algn="l">
              <a:spcBef>
                <a:spcPts val="0"/>
              </a:spcBef>
              <a:spcAft>
                <a:spcPts val="0"/>
              </a:spcAft>
              <a:buClr>
                <a:schemeClr val="dk1"/>
              </a:buClr>
              <a:buSzPts val="1100"/>
              <a:buFont typeface="Calibri"/>
              <a:buNone/>
              <a:defRPr/>
            </a:lvl9pPr>
          </a:lstStyle>
          <a:p>
            <a:endParaRPr/>
          </a:p>
        </p:txBody>
      </p:sp>
      <p:sp>
        <p:nvSpPr>
          <p:cNvPr id="73" name="Google Shape;73;p15"/>
          <p:cNvSpPr txBox="1">
            <a:spLocks noGrp="1"/>
          </p:cNvSpPr>
          <p:nvPr>
            <p:ph type="sldNum" idx="12"/>
          </p:nvPr>
        </p:nvSpPr>
        <p:spPr>
          <a:xfrm>
            <a:off x="7377546" y="4836425"/>
            <a:ext cx="1539586"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5"/>
          <p:cNvSpPr txBox="1">
            <a:spLocks noGrp="1"/>
          </p:cNvSpPr>
          <p:nvPr>
            <p:ph type="title"/>
          </p:nvPr>
        </p:nvSpPr>
        <p:spPr>
          <a:xfrm>
            <a:off x="226868" y="1"/>
            <a:ext cx="8690263" cy="707231"/>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801898"/>
            <a:ext cx="9144000" cy="341602"/>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300"/>
              <a:buFont typeface="Arial"/>
              <a:buNone/>
            </a:pPr>
            <a:endParaRPr sz="1300" b="0" i="0" u="none" strike="noStrike" cap="none">
              <a:solidFill>
                <a:srgbClr val="222A35"/>
              </a:solidFill>
              <a:latin typeface="Quattrocento Sans"/>
              <a:ea typeface="Quattrocento Sans"/>
              <a:cs typeface="Quattrocento Sans"/>
              <a:sym typeface="Quattrocento Sans"/>
            </a:endParaRPr>
          </a:p>
        </p:txBody>
      </p:sp>
      <p:sp>
        <p:nvSpPr>
          <p:cNvPr id="52" name="Google Shape;52;p13"/>
          <p:cNvSpPr/>
          <p:nvPr/>
        </p:nvSpPr>
        <p:spPr>
          <a:xfrm>
            <a:off x="0" y="0"/>
            <a:ext cx="9144000" cy="714374"/>
          </a:xfrm>
          <a:prstGeom prst="rect">
            <a:avLst/>
          </a:prstGeom>
          <a:solidFill>
            <a:srgbClr val="2F5496"/>
          </a:solidFill>
          <a:ln w="12700" cap="flat" cmpd="sng">
            <a:solidFill>
              <a:srgbClr val="2F549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222A35"/>
              </a:solidFill>
              <a:latin typeface="Quattrocento Sans"/>
              <a:ea typeface="Quattrocento Sans"/>
              <a:cs typeface="Quattrocento Sans"/>
              <a:sym typeface="Quattrocento Sans"/>
            </a:endParaRPr>
          </a:p>
        </p:txBody>
      </p:sp>
      <p:sp>
        <p:nvSpPr>
          <p:cNvPr id="53" name="Google Shape;53;p13"/>
          <p:cNvSpPr txBox="1">
            <a:spLocks noGrp="1"/>
          </p:cNvSpPr>
          <p:nvPr>
            <p:ph type="title"/>
          </p:nvPr>
        </p:nvSpPr>
        <p:spPr>
          <a:xfrm>
            <a:off x="226868" y="1"/>
            <a:ext cx="8690263" cy="714374"/>
          </a:xfrm>
          <a:prstGeom prst="rect">
            <a:avLst/>
          </a:prstGeom>
          <a:noFill/>
          <a:ln>
            <a:noFill/>
          </a:ln>
        </p:spPr>
        <p:txBody>
          <a:bodyPr spcFirstLastPara="1" wrap="square" lIns="68575" tIns="34275" rIns="68575" bIns="34275" anchor="ctr" anchorCtr="0">
            <a:normAutofit/>
          </a:bodyPr>
          <a:lstStyle>
            <a:lvl1pPr marR="0" lvl="0" algn="l" rtl="0">
              <a:lnSpc>
                <a:spcPct val="100000"/>
              </a:lnSpc>
              <a:spcBef>
                <a:spcPts val="0"/>
              </a:spcBef>
              <a:spcAft>
                <a:spcPts val="0"/>
              </a:spcAft>
              <a:buClr>
                <a:schemeClr val="lt1"/>
              </a:buClr>
              <a:buSzPts val="2700"/>
              <a:buFont typeface="Quattrocento Sans"/>
              <a:buNone/>
              <a:defRPr sz="270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13"/>
          <p:cNvSpPr txBox="1">
            <a:spLocks noGrp="1"/>
          </p:cNvSpPr>
          <p:nvPr>
            <p:ph type="body" idx="1"/>
          </p:nvPr>
        </p:nvSpPr>
        <p:spPr>
          <a:xfrm>
            <a:off x="226868" y="830947"/>
            <a:ext cx="8690263" cy="3875918"/>
          </a:xfrm>
          <a:prstGeom prst="rect">
            <a:avLst/>
          </a:prstGeom>
          <a:noFill/>
          <a:ln>
            <a:noFill/>
          </a:ln>
        </p:spPr>
        <p:txBody>
          <a:bodyPr spcFirstLastPara="1" wrap="square" lIns="68575" tIns="34275" rIns="68575" bIns="34275" anchor="t" anchorCtr="0">
            <a:normAutofit/>
          </a:bodyPr>
          <a:lstStyle>
            <a:lvl1pPr marL="457200" marR="0" lvl="0" indent="-355600" algn="l" rtl="0">
              <a:lnSpc>
                <a:spcPct val="100000"/>
              </a:lnSpc>
              <a:spcBef>
                <a:spcPts val="200"/>
              </a:spcBef>
              <a:spcAft>
                <a:spcPts val="0"/>
              </a:spcAft>
              <a:buClr>
                <a:srgbClr val="2F5496"/>
              </a:buClr>
              <a:buSzPts val="2000"/>
              <a:buFont typeface="Noto Sans Symbols"/>
              <a:buChar char="▶"/>
              <a:defRPr sz="2000" b="0" i="0" u="none" strike="noStrike" cap="none">
                <a:solidFill>
                  <a:srgbClr val="0C0C0C"/>
                </a:solidFill>
                <a:latin typeface="Quattrocento Sans"/>
                <a:ea typeface="Quattrocento Sans"/>
                <a:cs typeface="Quattrocento Sans"/>
                <a:sym typeface="Quattrocento Sans"/>
              </a:defRPr>
            </a:lvl1pPr>
            <a:lvl2pPr marL="914400" marR="0" lvl="1" indent="-330200" algn="l" rtl="0">
              <a:lnSpc>
                <a:spcPct val="100000"/>
              </a:lnSpc>
              <a:spcBef>
                <a:spcPts val="200"/>
              </a:spcBef>
              <a:spcAft>
                <a:spcPts val="0"/>
              </a:spcAft>
              <a:buClr>
                <a:srgbClr val="2F5496"/>
              </a:buClr>
              <a:buSzPts val="1600"/>
              <a:buFont typeface="Noto Sans Symbols"/>
              <a:buChar char="❑"/>
              <a:defRPr sz="1800" b="0" i="0" u="none" strike="noStrike" cap="none">
                <a:solidFill>
                  <a:srgbClr val="0C0C0C"/>
                </a:solidFill>
                <a:latin typeface="Quattrocento Sans"/>
                <a:ea typeface="Quattrocento Sans"/>
                <a:cs typeface="Quattrocento Sans"/>
                <a:sym typeface="Quattrocento Sans"/>
              </a:defRPr>
            </a:lvl2pPr>
            <a:lvl3pPr marL="1371600" marR="0" lvl="2" indent="-336550" algn="l" rtl="0">
              <a:lnSpc>
                <a:spcPct val="100000"/>
              </a:lnSpc>
              <a:spcBef>
                <a:spcPts val="200"/>
              </a:spcBef>
              <a:spcAft>
                <a:spcPts val="0"/>
              </a:spcAft>
              <a:buClr>
                <a:srgbClr val="2F5496"/>
              </a:buClr>
              <a:buSzPts val="1700"/>
              <a:buFont typeface="Calibri"/>
              <a:buChar char="●"/>
              <a:defRPr sz="1700" b="0" i="0" u="none" strike="noStrike" cap="none">
                <a:solidFill>
                  <a:srgbClr val="0C0C0C"/>
                </a:solidFill>
                <a:latin typeface="Quattrocento Sans"/>
                <a:ea typeface="Quattrocento Sans"/>
                <a:cs typeface="Quattrocento Sans"/>
                <a:sym typeface="Quattrocento Sans"/>
              </a:defRPr>
            </a:lvl3pPr>
            <a:lvl4pPr marL="1828800" marR="0" lvl="3" indent="-323850" algn="l" rtl="0">
              <a:lnSpc>
                <a:spcPct val="100000"/>
              </a:lnSpc>
              <a:spcBef>
                <a:spcPts val="200"/>
              </a:spcBef>
              <a:spcAft>
                <a:spcPts val="0"/>
              </a:spcAft>
              <a:buClr>
                <a:srgbClr val="2F5496"/>
              </a:buClr>
              <a:buSzPts val="1500"/>
              <a:buFont typeface="Courier New"/>
              <a:buChar char="o"/>
              <a:defRPr sz="1500" b="0" i="0" u="none" strike="noStrike" cap="none">
                <a:solidFill>
                  <a:srgbClr val="0C0C0C"/>
                </a:solidFill>
                <a:latin typeface="Quattrocento Sans"/>
                <a:ea typeface="Quattrocento Sans"/>
                <a:cs typeface="Quattrocento Sans"/>
                <a:sym typeface="Quattrocento Sans"/>
              </a:defRPr>
            </a:lvl4pPr>
            <a:lvl5pPr marL="2286000" marR="0" lvl="4" indent="-317500" algn="l" rtl="0">
              <a:lnSpc>
                <a:spcPct val="100000"/>
              </a:lnSpc>
              <a:spcBef>
                <a:spcPts val="2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226868" y="4836425"/>
            <a:ext cx="1525732"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chemeClr val="lt1"/>
              </a:buClr>
              <a:buSzPts val="1100"/>
              <a:buFont typeface="Quattrocento Sans"/>
              <a:buNone/>
              <a:defRPr sz="1300" b="1" i="0" u="none" strike="noStrike" cap="none">
                <a:solidFill>
                  <a:schemeClr val="lt1"/>
                </a:solidFill>
                <a:latin typeface="Quattrocento Sans"/>
                <a:ea typeface="Quattrocento Sans"/>
                <a:cs typeface="Quattrocento Sans"/>
                <a:sym typeface="Quattrocento Sans"/>
              </a:defRPr>
            </a:lvl1pPr>
            <a:lvl2pPr marR="0" lvl="1"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56" name="Google Shape;56;p13"/>
          <p:cNvSpPr txBox="1">
            <a:spLocks noGrp="1"/>
          </p:cNvSpPr>
          <p:nvPr>
            <p:ph type="ftr" idx="11"/>
          </p:nvPr>
        </p:nvSpPr>
        <p:spPr>
          <a:xfrm>
            <a:off x="2844079" y="4836425"/>
            <a:ext cx="3746789"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chemeClr val="lt1"/>
              </a:buClr>
              <a:buSzPts val="1100"/>
              <a:buFont typeface="Quattrocento Sans"/>
              <a:buNone/>
              <a:defRPr sz="1300" b="1" i="0" u="none" strike="noStrike" cap="none">
                <a:solidFill>
                  <a:schemeClr val="lt1"/>
                </a:solidFill>
                <a:latin typeface="Quattrocento Sans"/>
                <a:ea typeface="Quattrocento Sans"/>
                <a:cs typeface="Quattrocento Sans"/>
                <a:sym typeface="Quattrocento Sans"/>
              </a:defRPr>
            </a:lvl1pPr>
            <a:lvl2pPr marR="0" lvl="1"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100"/>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3"/>
          <p:cNvSpPr txBox="1">
            <a:spLocks noGrp="1"/>
          </p:cNvSpPr>
          <p:nvPr>
            <p:ph type="sldNum" idx="12"/>
          </p:nvPr>
        </p:nvSpPr>
        <p:spPr>
          <a:xfrm>
            <a:off x="7377546" y="4836425"/>
            <a:ext cx="1539586"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chemeClr val="lt1"/>
              </a:buClr>
              <a:buSzPts val="1300"/>
              <a:buFont typeface="Quattrocento Sans"/>
              <a:buNone/>
              <a:defRPr sz="1300" b="1"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3" descr="logo-uit | Tuổi trẻ UIT"/>
          <p:cNvPicPr preferRelativeResize="0"/>
          <p:nvPr/>
        </p:nvPicPr>
        <p:blipFill rotWithShape="1">
          <a:blip r:embed="rId4">
            <a:alphaModFix/>
          </a:blip>
          <a:srcRect/>
          <a:stretch/>
        </p:blipFill>
        <p:spPr>
          <a:xfrm>
            <a:off x="8309539" y="116574"/>
            <a:ext cx="607592" cy="50276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0" y="1857375"/>
            <a:ext cx="9143999" cy="1871607"/>
          </a:xfrm>
          <a:prstGeom prst="rect">
            <a:avLst/>
          </a:prstGeom>
          <a:solidFill>
            <a:srgbClr val="2F5496"/>
          </a:solidFill>
          <a:ln w="9525" cap="flat" cmpd="sng">
            <a:solidFill>
              <a:srgbClr val="2F549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0000"/>
              </a:lnSpc>
              <a:spcBef>
                <a:spcPts val="200"/>
              </a:spcBef>
              <a:spcAft>
                <a:spcPts val="0"/>
              </a:spcAft>
              <a:buClr>
                <a:schemeClr val="lt1"/>
              </a:buClr>
              <a:buSzPts val="3600"/>
              <a:buFont typeface="Quattrocento Sans"/>
              <a:buNone/>
            </a:pPr>
            <a:r>
              <a:rPr lang="en" sz="4200"/>
              <a:t>Electric Vehicle Routing Problems</a:t>
            </a:r>
            <a:endParaRPr sz="2800"/>
          </a:p>
        </p:txBody>
      </p:sp>
      <p:sp>
        <p:nvSpPr>
          <p:cNvPr id="80" name="Google Shape;80;p16"/>
          <p:cNvSpPr txBox="1">
            <a:spLocks noGrp="1"/>
          </p:cNvSpPr>
          <p:nvPr>
            <p:ph type="subTitle" idx="1"/>
          </p:nvPr>
        </p:nvSpPr>
        <p:spPr>
          <a:xfrm>
            <a:off x="1245263" y="3728976"/>
            <a:ext cx="6858000" cy="833700"/>
          </a:xfrm>
          <a:prstGeom prst="rect">
            <a:avLst/>
          </a:prstGeom>
          <a:noFill/>
          <a:ln>
            <a:noFill/>
          </a:ln>
        </p:spPr>
        <p:txBody>
          <a:bodyPr spcFirstLastPara="1" wrap="square" lIns="68575" tIns="34275" rIns="68575" bIns="34275" anchor="ctr" anchorCtr="0">
            <a:normAutofit lnSpcReduction="10000"/>
          </a:bodyPr>
          <a:lstStyle/>
          <a:p>
            <a:pPr marL="0" lvl="0" indent="0" algn="l" rtl="0">
              <a:lnSpc>
                <a:spcPct val="100000"/>
              </a:lnSpc>
              <a:spcBef>
                <a:spcPts val="500"/>
              </a:spcBef>
              <a:spcAft>
                <a:spcPts val="0"/>
              </a:spcAft>
              <a:buSzPct val="90476"/>
              <a:buNone/>
            </a:pPr>
            <a:endParaRPr>
              <a:solidFill>
                <a:schemeClr val="dk1"/>
              </a:solidFill>
              <a:latin typeface="Arial"/>
              <a:ea typeface="Arial"/>
              <a:cs typeface="Arial"/>
              <a:sym typeface="Arial"/>
            </a:endParaRPr>
          </a:p>
          <a:p>
            <a:pPr marL="0" lvl="0" indent="0" algn="ctr" rtl="0">
              <a:lnSpc>
                <a:spcPct val="100000"/>
              </a:lnSpc>
              <a:spcBef>
                <a:spcPts val="500"/>
              </a:spcBef>
              <a:spcAft>
                <a:spcPts val="0"/>
              </a:spcAft>
              <a:buSzPct val="90476"/>
              <a:buNone/>
            </a:pPr>
            <a:r>
              <a:rPr lang="en">
                <a:latin typeface="Arial"/>
                <a:ea typeface="Arial"/>
                <a:cs typeface="Arial"/>
                <a:sym typeface="Arial"/>
              </a:rPr>
              <a:t>Mã lớp</a:t>
            </a:r>
            <a:r>
              <a:rPr lang="en" sz="2100">
                <a:latin typeface="Arial"/>
                <a:ea typeface="Arial"/>
                <a:cs typeface="Arial"/>
                <a:sym typeface="Arial"/>
              </a:rPr>
              <a:t>: 	</a:t>
            </a:r>
            <a:r>
              <a:rPr lang="en" sz="2400" b="1" i="0" u="none" strike="noStrike" cap="none">
                <a:solidFill>
                  <a:srgbClr val="0C0C0C"/>
                </a:solidFill>
                <a:latin typeface="Arial"/>
                <a:ea typeface="Arial"/>
                <a:cs typeface="Arial"/>
                <a:sym typeface="Arial"/>
              </a:rPr>
              <a:t> </a:t>
            </a:r>
            <a:r>
              <a:rPr lang="en" sz="2400">
                <a:solidFill>
                  <a:srgbClr val="0C0C0C"/>
                </a:solidFill>
                <a:latin typeface="Arial"/>
                <a:ea typeface="Arial"/>
                <a:cs typeface="Arial"/>
                <a:sym typeface="Arial"/>
              </a:rPr>
              <a:t>CS106</a:t>
            </a:r>
            <a:r>
              <a:rPr lang="en" sz="2400" b="1" i="0" u="none" strike="noStrike" cap="none">
                <a:solidFill>
                  <a:srgbClr val="0C0C0C"/>
                </a:solidFill>
                <a:latin typeface="Arial"/>
                <a:ea typeface="Arial"/>
                <a:cs typeface="Arial"/>
                <a:sym typeface="Arial"/>
              </a:rPr>
              <a:t>.M1</a:t>
            </a:r>
            <a:r>
              <a:rPr lang="en" sz="2400">
                <a:solidFill>
                  <a:srgbClr val="0C0C0C"/>
                </a:solidFill>
                <a:latin typeface="Arial"/>
                <a:ea typeface="Arial"/>
                <a:cs typeface="Arial"/>
                <a:sym typeface="Arial"/>
              </a:rPr>
              <a:t>2</a:t>
            </a:r>
            <a:r>
              <a:rPr lang="en" sz="2400" b="1" i="0" u="none" strike="noStrike" cap="none">
                <a:solidFill>
                  <a:srgbClr val="0C0C0C"/>
                </a:solidFill>
                <a:latin typeface="Arial"/>
                <a:ea typeface="Arial"/>
                <a:cs typeface="Arial"/>
                <a:sym typeface="Arial"/>
              </a:rPr>
              <a:t>.KHCL </a:t>
            </a:r>
            <a:endParaRPr sz="2100">
              <a:solidFill>
                <a:srgbClr val="0C0C0C"/>
              </a:solidFill>
              <a:latin typeface="Arial"/>
              <a:ea typeface="Arial"/>
              <a:cs typeface="Arial"/>
              <a:sym typeface="Arial"/>
            </a:endParaRPr>
          </a:p>
          <a:p>
            <a:pPr marL="342900" lvl="0" indent="-292100" algn="ctr" rtl="0">
              <a:lnSpc>
                <a:spcPct val="100000"/>
              </a:lnSpc>
              <a:spcBef>
                <a:spcPts val="200"/>
              </a:spcBef>
              <a:spcAft>
                <a:spcPts val="0"/>
              </a:spcAft>
              <a:buSzPct val="100000"/>
              <a:buNone/>
            </a:pPr>
            <a:endParaRPr/>
          </a:p>
        </p:txBody>
      </p:sp>
      <p:sp>
        <p:nvSpPr>
          <p:cNvPr id="82" name="Google Shape;82;p16"/>
          <p:cNvSpPr txBox="1">
            <a:spLocks noGrp="1"/>
          </p:cNvSpPr>
          <p:nvPr>
            <p:ph type="sldNum" idx="12"/>
          </p:nvPr>
        </p:nvSpPr>
        <p:spPr>
          <a:xfrm>
            <a:off x="7377546" y="4836425"/>
            <a:ext cx="1539586"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rgbClr val="2F5496"/>
              </a:buClr>
              <a:buSzPts val="1300"/>
              <a:buFont typeface="Quattrocento Sans"/>
              <a:buNone/>
            </a:pPr>
            <a:fld id="{00000000-1234-1234-1234-123412341234}" type="slidenum">
              <a:rPr lang="en"/>
              <a:t>1</a:t>
            </a:fld>
            <a:endParaRPr/>
          </a:p>
        </p:txBody>
      </p:sp>
      <p:sp>
        <p:nvSpPr>
          <p:cNvPr id="83" name="Google Shape;83;p16"/>
          <p:cNvSpPr txBox="1"/>
          <p:nvPr/>
        </p:nvSpPr>
        <p:spPr>
          <a:xfrm>
            <a:off x="1541884" y="1213293"/>
            <a:ext cx="6060300" cy="423300"/>
          </a:xfrm>
          <a:prstGeom prst="rect">
            <a:avLst/>
          </a:prstGeom>
          <a:noFill/>
          <a:ln>
            <a:noFill/>
          </a:ln>
        </p:spPr>
        <p:txBody>
          <a:bodyPr spcFirstLastPara="1" wrap="square" lIns="68575" tIns="34275" rIns="68575" bIns="34275" anchor="ctr" anchorCtr="0">
            <a:spAutoFit/>
          </a:bodyPr>
          <a:lstStyle/>
          <a:p>
            <a:pPr marL="0" marR="0" lvl="0" indent="0" algn="ctr" rtl="0">
              <a:spcBef>
                <a:spcPts val="0"/>
              </a:spcBef>
              <a:spcAft>
                <a:spcPts val="0"/>
              </a:spcAft>
              <a:buClr>
                <a:srgbClr val="0C0C0C"/>
              </a:buClr>
              <a:buSzPts val="2300"/>
              <a:buFont typeface="Arial"/>
              <a:buNone/>
            </a:pPr>
            <a:r>
              <a:rPr lang="en" sz="2300" b="1" i="0" u="none" strike="noStrike" cap="none">
                <a:solidFill>
                  <a:srgbClr val="0C0C0C"/>
                </a:solidFill>
                <a:latin typeface="Arial"/>
                <a:ea typeface="Arial"/>
                <a:cs typeface="Arial"/>
                <a:sym typeface="Arial"/>
              </a:rPr>
              <a:t>CS2</a:t>
            </a:r>
            <a:r>
              <a:rPr lang="en" sz="2300" b="1">
                <a:solidFill>
                  <a:srgbClr val="0C0C0C"/>
                </a:solidFill>
              </a:rPr>
              <a:t>31</a:t>
            </a:r>
            <a:r>
              <a:rPr lang="en" sz="2300" b="1" i="0" u="none" strike="noStrike" cap="none">
                <a:solidFill>
                  <a:srgbClr val="0C0C0C"/>
                </a:solidFill>
                <a:latin typeface="Arial"/>
                <a:ea typeface="Arial"/>
                <a:cs typeface="Arial"/>
                <a:sym typeface="Arial"/>
              </a:rPr>
              <a:t> - </a:t>
            </a:r>
            <a:r>
              <a:rPr lang="en" sz="2300" b="1">
                <a:solidFill>
                  <a:srgbClr val="0C0C0C"/>
                </a:solidFill>
              </a:rPr>
              <a:t>Nhập Môn Thị Giác Máy Tính</a:t>
            </a:r>
            <a:endParaRPr sz="1400" b="0" i="0" u="none" strike="noStrike" cap="none">
              <a:solidFill>
                <a:schemeClr val="dk1"/>
              </a:solidFill>
              <a:latin typeface="Arial"/>
              <a:ea typeface="Arial"/>
              <a:cs typeface="Arial"/>
              <a:sym typeface="Arial"/>
            </a:endParaRPr>
          </a:p>
        </p:txBody>
      </p:sp>
      <p:pic>
        <p:nvPicPr>
          <p:cNvPr id="84" name="Google Shape;84;p16"/>
          <p:cNvPicPr preferRelativeResize="0"/>
          <p:nvPr/>
        </p:nvPicPr>
        <p:blipFill>
          <a:blip r:embed="rId3">
            <a:alphaModFix/>
          </a:blip>
          <a:stretch>
            <a:fillRect/>
          </a:stretch>
        </p:blipFill>
        <p:spPr>
          <a:xfrm>
            <a:off x="1610075" y="82163"/>
            <a:ext cx="6212352" cy="1554450"/>
          </a:xfrm>
          <a:prstGeom prst="rect">
            <a:avLst/>
          </a:prstGeom>
          <a:noFill/>
          <a:ln>
            <a:noFill/>
          </a:ln>
        </p:spPr>
      </p:pic>
      <p:sp>
        <p:nvSpPr>
          <p:cNvPr id="85" name="Google Shape;85;p16"/>
          <p:cNvSpPr txBox="1"/>
          <p:nvPr/>
        </p:nvSpPr>
        <p:spPr>
          <a:xfrm>
            <a:off x="538325" y="82175"/>
            <a:ext cx="8271900" cy="980100"/>
          </a:xfrm>
          <a:prstGeom prst="rect">
            <a:avLst/>
          </a:prstGeom>
          <a:noFill/>
          <a:ln>
            <a:noFill/>
          </a:ln>
        </p:spPr>
        <p:txBody>
          <a:bodyPr spcFirstLastPara="1" wrap="square" lIns="91425" tIns="91425" rIns="91425" bIns="91425" anchor="t" anchorCtr="0">
            <a:spAutoFit/>
          </a:bodyPr>
          <a:lstStyle/>
          <a:p>
            <a:pPr marL="0" lvl="0" indent="0" algn="ctr" rtl="0">
              <a:spcBef>
                <a:spcPts val="200"/>
              </a:spcBef>
              <a:spcAft>
                <a:spcPts val="0"/>
              </a:spcAft>
              <a:buNone/>
            </a:pPr>
            <a:r>
              <a:rPr lang="en" sz="2500" b="1">
                <a:solidFill>
                  <a:schemeClr val="dk1"/>
                </a:solidFill>
              </a:rPr>
              <a:t>Trường Đại Học Công Nghệ Thông Tin</a:t>
            </a:r>
            <a:endParaRPr sz="2500" b="1">
              <a:solidFill>
                <a:schemeClr val="dk1"/>
              </a:solidFill>
            </a:endParaRPr>
          </a:p>
          <a:p>
            <a:pPr marL="0" lvl="0" indent="0" algn="ctr" rtl="0">
              <a:spcBef>
                <a:spcPts val="200"/>
              </a:spcBef>
              <a:spcAft>
                <a:spcPts val="0"/>
              </a:spcAft>
              <a:buNone/>
            </a:pPr>
            <a:r>
              <a:rPr lang="en" sz="2500" b="1">
                <a:solidFill>
                  <a:schemeClr val="dk1"/>
                </a:solidFill>
              </a:rPr>
              <a:t>Khoa Học Máy Tính</a:t>
            </a:r>
            <a:endParaRPr sz="2500" b="1">
              <a:solidFill>
                <a:schemeClr val="dk1"/>
              </a:solidFill>
            </a:endParaRPr>
          </a:p>
        </p:txBody>
      </p:sp>
      <p:sp>
        <p:nvSpPr>
          <p:cNvPr id="86" name="Google Shape;86;p16"/>
          <p:cNvSpPr txBox="1"/>
          <p:nvPr/>
        </p:nvSpPr>
        <p:spPr>
          <a:xfrm>
            <a:off x="538325" y="1113400"/>
            <a:ext cx="8271900" cy="523200"/>
          </a:xfrm>
          <a:prstGeom prst="rect">
            <a:avLst/>
          </a:prstGeom>
          <a:noFill/>
          <a:ln>
            <a:noFill/>
          </a:ln>
        </p:spPr>
        <p:txBody>
          <a:bodyPr spcFirstLastPara="1" wrap="square" lIns="91425" tIns="91425" rIns="91425" bIns="91425" anchor="t" anchorCtr="0">
            <a:spAutoFit/>
          </a:bodyPr>
          <a:lstStyle/>
          <a:p>
            <a:pPr marL="0" lvl="0" indent="0" algn="ctr" rtl="0">
              <a:spcBef>
                <a:spcPts val="200"/>
              </a:spcBef>
              <a:spcAft>
                <a:spcPts val="0"/>
              </a:spcAft>
              <a:buNone/>
            </a:pPr>
            <a:r>
              <a:rPr lang="en" sz="2200" b="1">
                <a:solidFill>
                  <a:schemeClr val="dk1"/>
                </a:solidFill>
              </a:rPr>
              <a:t>CS106 Trí tuệ nhân tạo</a:t>
            </a:r>
            <a:endParaRPr sz="2200" b="1">
              <a:solidFill>
                <a:schemeClr val="dk1"/>
              </a:solidFill>
            </a:endParaRPr>
          </a:p>
        </p:txBody>
      </p:sp>
      <p:sp>
        <p:nvSpPr>
          <p:cNvPr id="87" name="Google Shape;87;p16"/>
          <p:cNvSpPr txBox="1">
            <a:spLocks noGrp="1"/>
          </p:cNvSpPr>
          <p:nvPr>
            <p:ph type="subTitle" idx="1"/>
          </p:nvPr>
        </p:nvSpPr>
        <p:spPr>
          <a:xfrm>
            <a:off x="1142988" y="4309801"/>
            <a:ext cx="6858000" cy="833700"/>
          </a:xfrm>
          <a:prstGeom prst="rect">
            <a:avLst/>
          </a:prstGeom>
          <a:noFill/>
          <a:ln>
            <a:noFill/>
          </a:ln>
        </p:spPr>
        <p:txBody>
          <a:bodyPr spcFirstLastPara="1" wrap="square" lIns="68575" tIns="34275" rIns="68575" bIns="34275" anchor="ctr" anchorCtr="0">
            <a:normAutofit lnSpcReduction="10000"/>
          </a:bodyPr>
          <a:lstStyle/>
          <a:p>
            <a:pPr marL="0" lvl="0" indent="0" algn="l" rtl="0">
              <a:lnSpc>
                <a:spcPct val="100000"/>
              </a:lnSpc>
              <a:spcBef>
                <a:spcPts val="500"/>
              </a:spcBef>
              <a:spcAft>
                <a:spcPts val="0"/>
              </a:spcAft>
              <a:buSzPct val="90476"/>
              <a:buNone/>
            </a:pPr>
            <a:endParaRPr dirty="0">
              <a:solidFill>
                <a:schemeClr val="dk1"/>
              </a:solidFill>
              <a:latin typeface="Arial"/>
              <a:ea typeface="Arial"/>
              <a:cs typeface="Arial"/>
              <a:sym typeface="Arial"/>
            </a:endParaRPr>
          </a:p>
          <a:p>
            <a:pPr marL="0" lvl="0" indent="0" algn="ctr" rtl="0">
              <a:lnSpc>
                <a:spcPct val="100000"/>
              </a:lnSpc>
              <a:spcBef>
                <a:spcPts val="500"/>
              </a:spcBef>
              <a:spcAft>
                <a:spcPts val="0"/>
              </a:spcAft>
              <a:buSzPct val="90476"/>
              <a:buNone/>
            </a:pPr>
            <a:r>
              <a:rPr lang="en" dirty="0">
                <a:latin typeface="Arial"/>
                <a:ea typeface="Arial"/>
                <a:cs typeface="Arial"/>
                <a:sym typeface="Arial"/>
              </a:rPr>
              <a:t>Hướng dẫn viên</a:t>
            </a:r>
            <a:r>
              <a:rPr lang="en" sz="2100" dirty="0">
                <a:latin typeface="Arial"/>
                <a:ea typeface="Arial"/>
                <a:cs typeface="Arial"/>
                <a:sym typeface="Arial"/>
              </a:rPr>
              <a:t>: 	</a:t>
            </a:r>
            <a:r>
              <a:rPr lang="en" sz="2400" dirty="0">
                <a:solidFill>
                  <a:srgbClr val="0C0C0C"/>
                </a:solidFill>
                <a:latin typeface="Arial"/>
                <a:ea typeface="Arial"/>
                <a:cs typeface="Arial"/>
                <a:sym typeface="Arial"/>
              </a:rPr>
              <a:t>PhD. Lương Ngọc Hoàng</a:t>
            </a:r>
            <a:endParaRPr sz="2100" dirty="0">
              <a:solidFill>
                <a:srgbClr val="0C0C0C"/>
              </a:solidFill>
              <a:latin typeface="Arial"/>
              <a:ea typeface="Arial"/>
              <a:cs typeface="Arial"/>
              <a:sym typeface="Arial"/>
            </a:endParaRPr>
          </a:p>
          <a:p>
            <a:pPr marL="342900" lvl="0" indent="-292100" algn="ctr" rtl="0">
              <a:lnSpc>
                <a:spcPct val="100000"/>
              </a:lnSpc>
              <a:spcBef>
                <a:spcPts val="200"/>
              </a:spcBef>
              <a:spcAft>
                <a:spcPts val="0"/>
              </a:spcAft>
              <a:buSzPct val="100000"/>
              <a:buNone/>
            </a:pPr>
            <a:endParaRPr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5"/>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dirty="0">
                <a:solidFill>
                  <a:srgbClr val="000000"/>
                </a:solidFill>
                <a:latin typeface="Arial"/>
                <a:ea typeface="Arial"/>
                <a:cs typeface="Arial"/>
                <a:sym typeface="Arial"/>
              </a:rPr>
              <a:t>Mô hình cài đặt</a:t>
            </a:r>
            <a:endParaRPr sz="2800" b="1" dirty="0">
              <a:latin typeface="Arial"/>
              <a:ea typeface="Arial"/>
              <a:cs typeface="Arial"/>
              <a:sym typeface="Arial"/>
            </a:endParaRPr>
          </a:p>
          <a:p>
            <a:pPr marL="0" lvl="0" indent="457200" algn="l" rtl="0">
              <a:lnSpc>
                <a:spcPct val="150000"/>
              </a:lnSpc>
              <a:spcBef>
                <a:spcPts val="0"/>
              </a:spcBef>
              <a:spcAft>
                <a:spcPts val="0"/>
              </a:spcAft>
              <a:buNone/>
            </a:pPr>
            <a:endParaRPr sz="1400" dirty="0">
              <a:solidFill>
                <a:srgbClr val="202124"/>
              </a:solidFill>
            </a:endParaRPr>
          </a:p>
          <a:p>
            <a:pPr marL="0" lvl="0" indent="457200" algn="l" rtl="0">
              <a:lnSpc>
                <a:spcPct val="115000"/>
              </a:lnSpc>
              <a:spcBef>
                <a:spcPts val="0"/>
              </a:spcBef>
              <a:spcAft>
                <a:spcPts val="0"/>
              </a:spcAft>
              <a:buNone/>
            </a:pPr>
            <a:endParaRPr sz="1400" dirty="0">
              <a:solidFill>
                <a:srgbClr val="000000"/>
              </a:solidFill>
              <a:highlight>
                <a:srgbClr val="FFFFFF"/>
              </a:highlight>
            </a:endParaRPr>
          </a:p>
          <a:p>
            <a:pPr marL="0" lvl="0" indent="457200" algn="l" rtl="0">
              <a:lnSpc>
                <a:spcPct val="115000"/>
              </a:lnSpc>
              <a:spcBef>
                <a:spcPts val="0"/>
              </a:spcBef>
              <a:spcAft>
                <a:spcPts val="0"/>
              </a:spcAft>
              <a:buNone/>
            </a:pPr>
            <a:r>
              <a:rPr lang="en" sz="1400" dirty="0">
                <a:solidFill>
                  <a:srgbClr val="202124"/>
                </a:solidFill>
                <a:highlight>
                  <a:srgbClr val="FFFFFF"/>
                </a:highlight>
              </a:rPr>
              <a:t>.</a:t>
            </a:r>
            <a:endParaRPr sz="1400" dirty="0">
              <a:solidFill>
                <a:srgbClr val="000000"/>
              </a:solidFill>
            </a:endParaRPr>
          </a:p>
          <a:p>
            <a:pPr marL="0" lvl="1" indent="0" algn="l" rtl="0">
              <a:spcBef>
                <a:spcPts val="200"/>
              </a:spcBef>
              <a:spcAft>
                <a:spcPts val="0"/>
              </a:spcAft>
              <a:buNone/>
            </a:pPr>
            <a:endParaRPr sz="2800" b="1" dirty="0"/>
          </a:p>
          <a:p>
            <a:pPr marL="0" lvl="0" indent="0" algn="l" rtl="0">
              <a:lnSpc>
                <a:spcPct val="150000"/>
              </a:lnSpc>
              <a:spcBef>
                <a:spcPts val="1000"/>
              </a:spcBef>
              <a:spcAft>
                <a:spcPts val="0"/>
              </a:spcAft>
              <a:buSzPts val="1100"/>
              <a:buFont typeface="Arial"/>
              <a:buNone/>
            </a:pPr>
            <a:endParaRPr sz="1400" dirty="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dirty="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dirty="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dirty="0">
              <a:solidFill>
                <a:schemeClr val="dk1"/>
              </a:solidFill>
              <a:latin typeface="Arial"/>
              <a:ea typeface="Arial"/>
              <a:cs typeface="Arial"/>
              <a:sym typeface="Arial"/>
            </a:endParaRPr>
          </a:p>
        </p:txBody>
      </p:sp>
      <p:sp>
        <p:nvSpPr>
          <p:cNvPr id="192" name="Google Shape;192;p25"/>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10</a:t>
            </a:fld>
            <a:endParaRPr/>
          </a:p>
        </p:txBody>
      </p:sp>
      <p:sp>
        <p:nvSpPr>
          <p:cNvPr id="193" name="Google Shape;193;p25"/>
          <p:cNvSpPr txBox="1">
            <a:spLocks noGrp="1"/>
          </p:cNvSpPr>
          <p:nvPr>
            <p:ph type="body" idx="1"/>
          </p:nvPr>
        </p:nvSpPr>
        <p:spPr>
          <a:xfrm>
            <a:off x="226793" y="1304422"/>
            <a:ext cx="8690400" cy="3876000"/>
          </a:xfrm>
          <a:prstGeom prst="rect">
            <a:avLst/>
          </a:prstGeom>
          <a:noFill/>
          <a:ln>
            <a:noFill/>
          </a:ln>
        </p:spPr>
        <p:txBody>
          <a:bodyPr spcFirstLastPara="1" wrap="square" lIns="68575" tIns="34275" rIns="68575" bIns="34275" anchor="t" anchorCtr="0">
            <a:normAutofit/>
          </a:bodyPr>
          <a:lstStyle/>
          <a:p>
            <a:pPr marL="457200" lvl="0" indent="-304800" algn="l" rtl="0">
              <a:lnSpc>
                <a:spcPct val="150000"/>
              </a:lnSpc>
              <a:spcBef>
                <a:spcPts val="200"/>
              </a:spcBef>
              <a:spcAft>
                <a:spcPts val="0"/>
              </a:spcAft>
              <a:buClr>
                <a:schemeClr val="dk1"/>
              </a:buClr>
              <a:buSzPts val="1200"/>
              <a:buFont typeface="Arial"/>
              <a:buChar char="●"/>
            </a:pPr>
            <a:r>
              <a:rPr lang="en" sz="1400" dirty="0">
                <a:solidFill>
                  <a:schemeClr val="dk1"/>
                </a:solidFill>
                <a:latin typeface="Arial"/>
                <a:ea typeface="Arial"/>
                <a:cs typeface="Arial"/>
                <a:sym typeface="Arial"/>
              </a:rPr>
              <a:t>B1: Khởi tạo solution bất kỳ bằng các thuật toán:</a:t>
            </a:r>
            <a:endParaRPr sz="1400" dirty="0">
              <a:solidFill>
                <a:schemeClr val="dk1"/>
              </a:solidFill>
              <a:latin typeface="Arial"/>
              <a:ea typeface="Arial"/>
              <a:cs typeface="Arial"/>
              <a:sym typeface="Arial"/>
            </a:endParaRPr>
          </a:p>
          <a:p>
            <a:pPr marL="914400" lvl="1" indent="-317500" algn="l" rtl="0">
              <a:lnSpc>
                <a:spcPct val="115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Nearest Neighbor (NN)</a:t>
            </a:r>
            <a:endParaRPr sz="1400" dirty="0">
              <a:solidFill>
                <a:schemeClr val="dk1"/>
              </a:solidFill>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B2: Điều chỉnh các ràng buộc của các solution:</a:t>
            </a:r>
            <a:endParaRPr sz="1400" dirty="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Separate Sequential Fixing (SSF)</a:t>
            </a:r>
            <a:endParaRPr sz="1400" dirty="0">
              <a:solidFill>
                <a:schemeClr val="dk1"/>
              </a:solidFill>
              <a:latin typeface="Arial"/>
              <a:ea typeface="Arial"/>
              <a:cs typeface="Arial"/>
              <a:sym typeface="Arial"/>
            </a:endParaRPr>
          </a:p>
          <a:p>
            <a:pPr marL="457200" lvl="0" indent="-317500" algn="l" rtl="0">
              <a:lnSpc>
                <a:spcPct val="150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B3: Cải thiện các solution:</a:t>
            </a:r>
            <a:endParaRPr sz="1400" dirty="0">
              <a:solidFill>
                <a:schemeClr val="dk1"/>
              </a:solidFill>
              <a:latin typeface="Arial"/>
              <a:ea typeface="Arial"/>
              <a:cs typeface="Arial"/>
              <a:sym typeface="Arial"/>
            </a:endParaRPr>
          </a:p>
          <a:p>
            <a:pPr marL="914400" lvl="1" indent="-317500" algn="l" rtl="0">
              <a:lnSpc>
                <a:spcPct val="115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Local Search:</a:t>
            </a:r>
            <a:endParaRPr sz="1400" dirty="0">
              <a:solidFill>
                <a:schemeClr val="dk1"/>
              </a:solidFill>
              <a:latin typeface="Arial"/>
              <a:ea typeface="Arial"/>
              <a:cs typeface="Arial"/>
              <a:sym typeface="Arial"/>
            </a:endParaRPr>
          </a:p>
          <a:p>
            <a:pPr marL="1371600" lvl="2" indent="-317500" algn="l" rtl="0">
              <a:lnSpc>
                <a:spcPct val="115000"/>
              </a:lnSpc>
              <a:spcBef>
                <a:spcPts val="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Variable Neighborhood Descent</a:t>
            </a:r>
            <a:endParaRPr sz="1400" dirty="0">
              <a:solidFill>
                <a:schemeClr val="dk1"/>
              </a:solidFill>
              <a:latin typeface="Arial"/>
              <a:ea typeface="Arial"/>
              <a:cs typeface="Arial"/>
              <a:sym typeface="Arial"/>
            </a:endParaRPr>
          </a:p>
        </p:txBody>
      </p:sp>
      <p:sp>
        <p:nvSpPr>
          <p:cNvPr id="206" name="Google Shape;206;p25"/>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lvl="0" algn="l" rtl="0">
              <a:lnSpc>
                <a:spcPct val="100000"/>
              </a:lnSpc>
              <a:spcBef>
                <a:spcPts val="0"/>
              </a:spcBef>
              <a:spcAft>
                <a:spcPts val="0"/>
              </a:spcAft>
              <a:buSzPct val="100000"/>
            </a:pPr>
            <a:r>
              <a:rPr lang="vi-VN" dirty="0"/>
              <a:t>III.1 </a:t>
            </a:r>
            <a:r>
              <a:rPr lang="vi-VN" dirty="0" err="1"/>
              <a:t>Heuristic</a:t>
            </a:r>
            <a:r>
              <a:rPr lang="vi-VN" dirty="0"/>
              <a:t> </a:t>
            </a:r>
            <a:r>
              <a:rPr lang="vi-VN" dirty="0" err="1"/>
              <a:t>Algorithm</a:t>
            </a:r>
            <a:endParaRPr dirty="0"/>
          </a:p>
        </p:txBody>
      </p:sp>
      <p:pic>
        <p:nvPicPr>
          <p:cNvPr id="47" name="Hình ảnh 46">
            <a:extLst>
              <a:ext uri="{FF2B5EF4-FFF2-40B4-BE49-F238E27FC236}">
                <a16:creationId xmlns:a16="http://schemas.microsoft.com/office/drawing/2014/main" id="{61013CE5-FF83-E096-6ED4-8AAD3DE1EC96}"/>
              </a:ext>
            </a:extLst>
          </p:cNvPr>
          <p:cNvPicPr>
            <a:picLocks noChangeAspect="1"/>
          </p:cNvPicPr>
          <p:nvPr/>
        </p:nvPicPr>
        <p:blipFill>
          <a:blip r:embed="rId3"/>
          <a:stretch>
            <a:fillRect/>
          </a:stretch>
        </p:blipFill>
        <p:spPr>
          <a:xfrm>
            <a:off x="4823412" y="1088204"/>
            <a:ext cx="3894328" cy="3203149"/>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46075" algn="l" rtl="0">
              <a:lnSpc>
                <a:spcPct val="150000"/>
              </a:lnSpc>
              <a:spcBef>
                <a:spcPts val="200"/>
              </a:spcBef>
              <a:spcAft>
                <a:spcPts val="0"/>
              </a:spcAft>
              <a:buClr>
                <a:srgbClr val="000000"/>
              </a:buClr>
              <a:buSzPct val="100000"/>
              <a:buFont typeface="Arial"/>
              <a:buChar char="▶"/>
            </a:pPr>
            <a:r>
              <a:rPr lang="en" b="1" dirty="0">
                <a:solidFill>
                  <a:srgbClr val="000000"/>
                </a:solidFill>
                <a:latin typeface="Arial"/>
                <a:ea typeface="Arial"/>
                <a:cs typeface="Arial"/>
                <a:sym typeface="Arial"/>
              </a:rPr>
              <a:t>State space </a:t>
            </a:r>
            <a:r>
              <a:rPr lang="en" dirty="0">
                <a:solidFill>
                  <a:srgbClr val="000000"/>
                </a:solidFill>
                <a:latin typeface="Arial"/>
                <a:ea typeface="Arial"/>
                <a:cs typeface="Arial"/>
                <a:sym typeface="Arial"/>
              </a:rPr>
              <a:t>(Không gian trạng thái): là tất cả những nằm trên đồ thị trong EVRP</a:t>
            </a:r>
            <a:endParaRPr dirty="0">
              <a:solidFill>
                <a:srgbClr val="000000"/>
              </a:solidFill>
              <a:latin typeface="Arial"/>
              <a:ea typeface="Arial"/>
              <a:cs typeface="Arial"/>
              <a:sym typeface="Arial"/>
            </a:endParaRPr>
          </a:p>
          <a:p>
            <a:pPr marL="457200" lvl="0" indent="-346075" algn="l" rtl="0">
              <a:lnSpc>
                <a:spcPct val="150000"/>
              </a:lnSpc>
              <a:spcBef>
                <a:spcPts val="0"/>
              </a:spcBef>
              <a:spcAft>
                <a:spcPts val="0"/>
              </a:spcAft>
              <a:buClr>
                <a:srgbClr val="000000"/>
              </a:buClr>
              <a:buSzPct val="100000"/>
              <a:buFont typeface="Arial"/>
              <a:buChar char="▶"/>
            </a:pPr>
            <a:r>
              <a:rPr lang="en" b="1" dirty="0">
                <a:solidFill>
                  <a:srgbClr val="000000"/>
                </a:solidFill>
                <a:latin typeface="Arial"/>
                <a:ea typeface="Arial"/>
                <a:cs typeface="Arial"/>
                <a:sym typeface="Arial"/>
              </a:rPr>
              <a:t>Successor function</a:t>
            </a:r>
            <a:r>
              <a:rPr lang="en" dirty="0">
                <a:solidFill>
                  <a:srgbClr val="000000"/>
                </a:solidFill>
                <a:latin typeface="Arial"/>
                <a:ea typeface="Arial"/>
                <a:cs typeface="Arial"/>
                <a:sym typeface="Arial"/>
              </a:rPr>
              <a:t> (Hàm tiến triển): thỏa mãn các ràng buộc của bài toán, các node đi qua đúng một lần.</a:t>
            </a:r>
            <a:endParaRPr dirty="0">
              <a:solidFill>
                <a:srgbClr val="000000"/>
              </a:solidFill>
              <a:latin typeface="Arial"/>
              <a:ea typeface="Arial"/>
              <a:cs typeface="Arial"/>
              <a:sym typeface="Arial"/>
            </a:endParaRPr>
          </a:p>
          <a:p>
            <a:pPr marL="457200" lvl="0" indent="-346075" algn="l" rtl="0">
              <a:lnSpc>
                <a:spcPct val="150000"/>
              </a:lnSpc>
              <a:spcBef>
                <a:spcPts val="0"/>
              </a:spcBef>
              <a:spcAft>
                <a:spcPts val="0"/>
              </a:spcAft>
              <a:buClr>
                <a:srgbClr val="000000"/>
              </a:buClr>
              <a:buSzPct val="100000"/>
              <a:buFont typeface="Arial"/>
              <a:buChar char="▶"/>
            </a:pPr>
            <a:r>
              <a:rPr lang="en" b="1" dirty="0">
                <a:solidFill>
                  <a:srgbClr val="000000"/>
                </a:solidFill>
                <a:latin typeface="Arial"/>
                <a:ea typeface="Arial"/>
                <a:cs typeface="Arial"/>
                <a:sym typeface="Arial"/>
              </a:rPr>
              <a:t>Start state</a:t>
            </a:r>
            <a:r>
              <a:rPr lang="en" dirty="0">
                <a:solidFill>
                  <a:srgbClr val="000000"/>
                </a:solidFill>
                <a:latin typeface="Arial"/>
                <a:ea typeface="Arial"/>
                <a:cs typeface="Arial"/>
                <a:sym typeface="Arial"/>
              </a:rPr>
              <a:t> (trạng thái bắt đầu): Phương tiện bắt đầu tại trạng thái ở depot</a:t>
            </a:r>
            <a:endParaRPr dirty="0">
              <a:solidFill>
                <a:srgbClr val="000000"/>
              </a:solidFill>
              <a:latin typeface="Arial"/>
              <a:ea typeface="Arial"/>
              <a:cs typeface="Arial"/>
              <a:sym typeface="Arial"/>
            </a:endParaRPr>
          </a:p>
          <a:p>
            <a:pPr marL="457200" lvl="0" indent="-346075" algn="l" rtl="0">
              <a:lnSpc>
                <a:spcPct val="150000"/>
              </a:lnSpc>
              <a:spcBef>
                <a:spcPts val="0"/>
              </a:spcBef>
              <a:spcAft>
                <a:spcPts val="0"/>
              </a:spcAft>
              <a:buClr>
                <a:srgbClr val="000000"/>
              </a:buClr>
              <a:buSzPct val="100000"/>
              <a:buFont typeface="Arial"/>
              <a:buChar char="▶"/>
            </a:pPr>
            <a:r>
              <a:rPr lang="en" b="1" dirty="0">
                <a:solidFill>
                  <a:srgbClr val="000000"/>
                </a:solidFill>
                <a:latin typeface="Arial"/>
                <a:ea typeface="Arial"/>
                <a:cs typeface="Arial"/>
                <a:sym typeface="Arial"/>
              </a:rPr>
              <a:t>Goal state</a:t>
            </a:r>
            <a:r>
              <a:rPr lang="en" dirty="0">
                <a:solidFill>
                  <a:srgbClr val="000000"/>
                </a:solidFill>
                <a:latin typeface="Arial"/>
                <a:ea typeface="Arial"/>
                <a:cs typeface="Arial"/>
                <a:sym typeface="Arial"/>
              </a:rPr>
              <a:t> (trạng thái kết thúc): chở hết khách và quay trở về trạng thái ban đầu</a:t>
            </a:r>
            <a:endParaRPr dirty="0">
              <a:solidFill>
                <a:srgbClr val="000000"/>
              </a:solidFill>
              <a:latin typeface="Arial"/>
              <a:ea typeface="Arial"/>
              <a:cs typeface="Arial"/>
              <a:sym typeface="Arial"/>
            </a:endParaRPr>
          </a:p>
          <a:p>
            <a:pPr marL="0" lvl="0" indent="0" algn="l" rtl="0">
              <a:lnSpc>
                <a:spcPct val="150000"/>
              </a:lnSpc>
              <a:spcBef>
                <a:spcPts val="200"/>
              </a:spcBef>
              <a:spcAft>
                <a:spcPts val="0"/>
              </a:spcAft>
              <a:buNone/>
            </a:pPr>
            <a:endParaRPr dirty="0">
              <a:solidFill>
                <a:srgbClr val="000000"/>
              </a:solidFill>
              <a:latin typeface="Arial"/>
              <a:ea typeface="Arial"/>
              <a:cs typeface="Arial"/>
              <a:sym typeface="Arial"/>
            </a:endParaRPr>
          </a:p>
          <a:p>
            <a:pPr marL="0" lvl="0" indent="0" algn="l" rtl="0">
              <a:lnSpc>
                <a:spcPct val="100000"/>
              </a:lnSpc>
              <a:spcBef>
                <a:spcPts val="200"/>
              </a:spcBef>
              <a:spcAft>
                <a:spcPts val="0"/>
              </a:spcAft>
              <a:buSzPct val="142857"/>
              <a:buFont typeface="Noto Sans Symbols"/>
              <a:buNone/>
            </a:pPr>
            <a:endParaRPr sz="1400" dirty="0">
              <a:solidFill>
                <a:schemeClr val="dk1"/>
              </a:solidFill>
              <a:latin typeface="Arial"/>
              <a:ea typeface="Arial"/>
              <a:cs typeface="Arial"/>
              <a:sym typeface="Arial"/>
            </a:endParaRPr>
          </a:p>
          <a:p>
            <a:pPr marL="685800" lvl="1" indent="-165100" algn="l" rtl="0">
              <a:lnSpc>
                <a:spcPct val="100000"/>
              </a:lnSpc>
              <a:spcBef>
                <a:spcPts val="200"/>
              </a:spcBef>
              <a:spcAft>
                <a:spcPts val="0"/>
              </a:spcAft>
              <a:buSzPct val="114285"/>
              <a:buFont typeface="Arial"/>
              <a:buNone/>
            </a:pPr>
            <a:endParaRPr sz="1400" dirty="0">
              <a:solidFill>
                <a:schemeClr val="dk1"/>
              </a:solidFill>
              <a:latin typeface="Arial"/>
              <a:ea typeface="Arial"/>
              <a:cs typeface="Arial"/>
              <a:sym typeface="Arial"/>
            </a:endParaRPr>
          </a:p>
        </p:txBody>
      </p:sp>
      <p:sp>
        <p:nvSpPr>
          <p:cNvPr id="214" name="Google Shape;214;p26"/>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11</a:t>
            </a:fld>
            <a:endParaRPr/>
          </a:p>
        </p:txBody>
      </p:sp>
      <p:sp>
        <p:nvSpPr>
          <p:cNvPr id="6" name="Google Shape;206;p25">
            <a:extLst>
              <a:ext uri="{FF2B5EF4-FFF2-40B4-BE49-F238E27FC236}">
                <a16:creationId xmlns:a16="http://schemas.microsoft.com/office/drawing/2014/main" id="{CC1BD362-2B1F-8E12-882A-80B11BF2D0EB}"/>
              </a:ext>
            </a:extLst>
          </p:cNvPr>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lvl="0" algn="l" rtl="0">
              <a:lnSpc>
                <a:spcPct val="100000"/>
              </a:lnSpc>
              <a:spcBef>
                <a:spcPts val="0"/>
              </a:spcBef>
              <a:spcAft>
                <a:spcPts val="0"/>
              </a:spcAft>
              <a:buSzPct val="100000"/>
            </a:pPr>
            <a:r>
              <a:rPr lang="vi-VN" dirty="0"/>
              <a:t>III.1 </a:t>
            </a:r>
            <a:r>
              <a:rPr lang="vi-VN" dirty="0" err="1"/>
              <a:t>Heuristic</a:t>
            </a:r>
            <a:r>
              <a:rPr lang="vi-VN" dirty="0"/>
              <a:t> </a:t>
            </a:r>
            <a:r>
              <a:rPr lang="vi-VN" dirty="0" err="1"/>
              <a:t>Algorithm</a:t>
            </a:r>
            <a:endParaRPr dirty="0"/>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7"/>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a:solidFill>
                  <a:srgbClr val="000000"/>
                </a:solidFill>
                <a:latin typeface="Arial"/>
                <a:ea typeface="Arial"/>
                <a:cs typeface="Arial"/>
                <a:sym typeface="Arial"/>
              </a:rPr>
              <a:t>Nearest Neighbor (NN)</a:t>
            </a:r>
            <a:endParaRPr sz="2800" b="1">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endParaRPr>
          </a:p>
          <a:p>
            <a:pPr marL="0" lvl="0" indent="457200" algn="l" rtl="0">
              <a:lnSpc>
                <a:spcPct val="115000"/>
              </a:lnSpc>
              <a:spcBef>
                <a:spcPts val="0"/>
              </a:spcBef>
              <a:spcAft>
                <a:spcPts val="0"/>
              </a:spcAft>
              <a:buNone/>
            </a:pPr>
            <a:endParaRPr sz="1400">
              <a:solidFill>
                <a:srgbClr val="000000"/>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rgbClr val="000000"/>
              </a:solidFill>
            </a:endParaRPr>
          </a:p>
          <a:p>
            <a:pPr marL="0" lvl="1" indent="0" algn="l" rtl="0">
              <a:spcBef>
                <a:spcPts val="200"/>
              </a:spcBef>
              <a:spcAft>
                <a:spcPts val="0"/>
              </a:spcAft>
              <a:buNone/>
            </a:pPr>
            <a:endParaRPr sz="2800" b="1"/>
          </a:p>
          <a:p>
            <a:pPr marL="0" lvl="0" indent="0" algn="l" rtl="0">
              <a:lnSpc>
                <a:spcPct val="150000"/>
              </a:lnSpc>
              <a:spcBef>
                <a:spcPts val="1000"/>
              </a:spcBef>
              <a:spcAft>
                <a:spcPts val="0"/>
              </a:spcAft>
              <a:buSzPts val="1100"/>
              <a:buFont typeface="Arial"/>
              <a:buNone/>
            </a:pPr>
            <a:endParaRPr sz="140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a:solidFill>
                <a:schemeClr val="dk1"/>
              </a:solidFill>
              <a:latin typeface="Arial"/>
              <a:ea typeface="Arial"/>
              <a:cs typeface="Arial"/>
              <a:sym typeface="Arial"/>
            </a:endParaRPr>
          </a:p>
        </p:txBody>
      </p:sp>
      <p:sp>
        <p:nvSpPr>
          <p:cNvPr id="223" name="Google Shape;223;p27"/>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12</a:t>
            </a:fld>
            <a:endParaRPr/>
          </a:p>
        </p:txBody>
      </p:sp>
      <p:sp>
        <p:nvSpPr>
          <p:cNvPr id="224" name="Google Shape;224;p27"/>
          <p:cNvSpPr txBox="1">
            <a:spLocks noGrp="1"/>
          </p:cNvSpPr>
          <p:nvPr>
            <p:ph type="body" idx="1"/>
          </p:nvPr>
        </p:nvSpPr>
        <p:spPr>
          <a:xfrm>
            <a:off x="226793" y="1304422"/>
            <a:ext cx="8690400" cy="3876000"/>
          </a:xfrm>
          <a:prstGeom prst="rect">
            <a:avLst/>
          </a:prstGeom>
          <a:noFill/>
          <a:ln>
            <a:noFill/>
          </a:ln>
        </p:spPr>
        <p:txBody>
          <a:bodyPr spcFirstLastPara="1" wrap="square" lIns="68575" tIns="34275" rIns="68575" bIns="34275" anchor="t" anchorCtr="0">
            <a:normAutofit/>
          </a:bodyPr>
          <a:lstStyle/>
          <a:p>
            <a:pPr marL="0" lvl="0" indent="457200" algn="l" rtl="0">
              <a:lnSpc>
                <a:spcPct val="150000"/>
              </a:lnSpc>
              <a:spcBef>
                <a:spcPts val="200"/>
              </a:spcBef>
              <a:spcAft>
                <a:spcPts val="0"/>
              </a:spcAft>
              <a:buNone/>
            </a:pPr>
            <a:r>
              <a:rPr lang="en" sz="1400">
                <a:solidFill>
                  <a:schemeClr val="dk1"/>
                </a:solidFill>
                <a:latin typeface="Arial"/>
                <a:ea typeface="Arial"/>
                <a:cs typeface="Arial"/>
                <a:sym typeface="Arial"/>
              </a:rPr>
              <a:t>Là thuật toán đầu tiên được dùng để tìm lời giải cho bài toán. Thuật toán này có ưu điểm là chạy rất nhanh và dễ hiểu, tuy nhiên đa số các TH lại cho kết quả không cao.</a:t>
            </a:r>
            <a:endParaRPr sz="1400">
              <a:solidFill>
                <a:schemeClr val="dk1"/>
              </a:solidFill>
              <a:latin typeface="Arial"/>
              <a:ea typeface="Arial"/>
              <a:cs typeface="Arial"/>
              <a:sym typeface="Arial"/>
            </a:endParaRPr>
          </a:p>
          <a:p>
            <a:pPr marL="0" lvl="0" indent="457200" algn="l" rtl="0">
              <a:lnSpc>
                <a:spcPct val="150000"/>
              </a:lnSpc>
              <a:spcBef>
                <a:spcPts val="200"/>
              </a:spcBef>
              <a:spcAft>
                <a:spcPts val="0"/>
              </a:spcAft>
              <a:buNone/>
            </a:pPr>
            <a:r>
              <a:rPr lang="en" sz="1400" b="1">
                <a:solidFill>
                  <a:schemeClr val="dk1"/>
                </a:solidFill>
                <a:latin typeface="Arial"/>
                <a:ea typeface="Arial"/>
                <a:cs typeface="Arial"/>
                <a:sym typeface="Arial"/>
              </a:rPr>
              <a:t>Ý tưởng:</a:t>
            </a:r>
            <a:endParaRPr sz="1400" b="1">
              <a:solidFill>
                <a:schemeClr val="dk1"/>
              </a:solidFill>
              <a:latin typeface="Arial"/>
              <a:ea typeface="Arial"/>
              <a:cs typeface="Arial"/>
              <a:sym typeface="Arial"/>
            </a:endParaRPr>
          </a:p>
          <a:p>
            <a:pPr marL="914400" lvl="0" indent="-317500" algn="l" rtl="0">
              <a:lnSpc>
                <a:spcPct val="150000"/>
              </a:lnSpc>
              <a:spcBef>
                <a:spcPts val="20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Chọn 1 đỉnh bắt đầu V.</a:t>
            </a:r>
            <a:endParaRPr sz="1400">
              <a:solidFill>
                <a:schemeClr val="dk1"/>
              </a:solidFill>
              <a:latin typeface="Arial"/>
              <a:ea typeface="Arial"/>
              <a:cs typeface="Arial"/>
              <a:sym typeface="Arial"/>
            </a:endParaRPr>
          </a:p>
          <a:p>
            <a:pPr marL="914400" lvl="0" indent="-317500" algn="l" rtl="0">
              <a:lnSpc>
                <a:spcPct val="150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Từ đỉnh V, chọn đỉnh tiếp theo sao cho cạnh nối giữa V </a:t>
            </a:r>
            <a:endParaRPr sz="1400">
              <a:solidFill>
                <a:schemeClr val="dk1"/>
              </a:solidFill>
              <a:latin typeface="Arial"/>
              <a:ea typeface="Arial"/>
              <a:cs typeface="Arial"/>
              <a:sym typeface="Arial"/>
            </a:endParaRPr>
          </a:p>
          <a:p>
            <a:pPr marL="914400" lvl="0" indent="0" algn="l" rtl="0">
              <a:lnSpc>
                <a:spcPct val="150000"/>
              </a:lnSpc>
              <a:spcBef>
                <a:spcPts val="200"/>
              </a:spcBef>
              <a:spcAft>
                <a:spcPts val="0"/>
              </a:spcAft>
              <a:buNone/>
            </a:pPr>
            <a:r>
              <a:rPr lang="en" sz="1400">
                <a:solidFill>
                  <a:schemeClr val="dk1"/>
                </a:solidFill>
                <a:latin typeface="Arial"/>
                <a:ea typeface="Arial"/>
                <a:cs typeface="Arial"/>
                <a:sym typeface="Arial"/>
              </a:rPr>
              <a:t>và đỉnh đó có giá trị nhỏ nhất so với các đỉnh còn lại.</a:t>
            </a:r>
            <a:endParaRPr sz="1400">
              <a:solidFill>
                <a:schemeClr val="dk1"/>
              </a:solidFill>
              <a:latin typeface="Arial"/>
              <a:ea typeface="Arial"/>
              <a:cs typeface="Arial"/>
              <a:sym typeface="Arial"/>
            </a:endParaRPr>
          </a:p>
          <a:p>
            <a:pPr marL="914400" lvl="0" indent="-317500" algn="l" rtl="0">
              <a:lnSpc>
                <a:spcPct val="150000"/>
              </a:lnSpc>
              <a:spcBef>
                <a:spcPts val="20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Nếu còn đỉnh chưa đến thì quay lại bước 2.</a:t>
            </a:r>
            <a:endParaRPr sz="1400">
              <a:solidFill>
                <a:schemeClr val="dk1"/>
              </a:solidFill>
              <a:latin typeface="Arial"/>
              <a:ea typeface="Arial"/>
              <a:cs typeface="Arial"/>
              <a:sym typeface="Arial"/>
            </a:endParaRPr>
          </a:p>
          <a:p>
            <a:pPr marL="914400" lvl="0" indent="-317500" algn="l" rtl="0">
              <a:lnSpc>
                <a:spcPct val="150000"/>
              </a:lnSpc>
              <a:spcBef>
                <a:spcPts val="0"/>
              </a:spcBef>
              <a:spcAft>
                <a:spcPts val="0"/>
              </a:spcAft>
              <a:buClr>
                <a:schemeClr val="dk1"/>
              </a:buClr>
              <a:buSzPts val="1400"/>
              <a:buFont typeface="Arial"/>
              <a:buAutoNum type="arabicPeriod"/>
            </a:pPr>
            <a:r>
              <a:rPr lang="en" sz="1400">
                <a:solidFill>
                  <a:schemeClr val="dk1"/>
                </a:solidFill>
                <a:latin typeface="Arial"/>
                <a:ea typeface="Arial"/>
                <a:cs typeface="Arial"/>
                <a:sym typeface="Arial"/>
              </a:rPr>
              <a:t>Quay lại đỉnh V.</a:t>
            </a:r>
            <a:endParaRPr sz="1400">
              <a:solidFill>
                <a:schemeClr val="dk1"/>
              </a:solidFill>
              <a:latin typeface="Arial"/>
              <a:ea typeface="Arial"/>
              <a:cs typeface="Arial"/>
              <a:sym typeface="Arial"/>
            </a:endParaRPr>
          </a:p>
          <a:p>
            <a:pPr marL="0" lvl="0" indent="0" algn="l" rtl="0">
              <a:lnSpc>
                <a:spcPct val="150000"/>
              </a:lnSpc>
              <a:spcBef>
                <a:spcPts val="200"/>
              </a:spcBef>
              <a:spcAft>
                <a:spcPts val="0"/>
              </a:spcAft>
              <a:buNone/>
            </a:pPr>
            <a:endParaRPr sz="1400">
              <a:solidFill>
                <a:schemeClr val="dk1"/>
              </a:solidFill>
              <a:latin typeface="Arial"/>
              <a:ea typeface="Arial"/>
              <a:cs typeface="Arial"/>
              <a:sym typeface="Arial"/>
            </a:endParaRPr>
          </a:p>
          <a:p>
            <a:pPr marL="0" lvl="0" indent="0" algn="l" rtl="0">
              <a:lnSpc>
                <a:spcPct val="150000"/>
              </a:lnSpc>
              <a:spcBef>
                <a:spcPts val="200"/>
              </a:spcBef>
              <a:spcAft>
                <a:spcPts val="0"/>
              </a:spcAft>
              <a:buNone/>
            </a:pPr>
            <a:r>
              <a:rPr lang="en" sz="1400">
                <a:solidFill>
                  <a:schemeClr val="dk1"/>
                </a:solidFill>
                <a:latin typeface="Arial"/>
                <a:ea typeface="Arial"/>
                <a:cs typeface="Arial"/>
                <a:sym typeface="Arial"/>
              </a:rPr>
              <a:t>	Tổng chi phí đường đi của hình bên là: 8 + 4 + 15 + 10 + 14 = 51</a:t>
            </a:r>
            <a:endParaRPr sz="1400">
              <a:solidFill>
                <a:schemeClr val="dk1"/>
              </a:solidFill>
              <a:latin typeface="Arial"/>
              <a:ea typeface="Arial"/>
              <a:cs typeface="Arial"/>
              <a:sym typeface="Arial"/>
            </a:endParaRPr>
          </a:p>
        </p:txBody>
      </p:sp>
      <p:pic>
        <p:nvPicPr>
          <p:cNvPr id="225" name="Google Shape;225;p27"/>
          <p:cNvPicPr preferRelativeResize="0"/>
          <p:nvPr/>
        </p:nvPicPr>
        <p:blipFill>
          <a:blip r:embed="rId3">
            <a:alphaModFix/>
          </a:blip>
          <a:stretch>
            <a:fillRect/>
          </a:stretch>
        </p:blipFill>
        <p:spPr>
          <a:xfrm>
            <a:off x="6329250" y="1837300"/>
            <a:ext cx="2367150" cy="2169100"/>
          </a:xfrm>
          <a:prstGeom prst="rect">
            <a:avLst/>
          </a:prstGeom>
          <a:noFill/>
          <a:ln>
            <a:noFill/>
          </a:ln>
        </p:spPr>
      </p:pic>
      <p:sp>
        <p:nvSpPr>
          <p:cNvPr id="4" name="Google Shape;206;p25">
            <a:extLst>
              <a:ext uri="{FF2B5EF4-FFF2-40B4-BE49-F238E27FC236}">
                <a16:creationId xmlns:a16="http://schemas.microsoft.com/office/drawing/2014/main" id="{9E5901E8-175F-9DD7-C1E8-B89206832E02}"/>
              </a:ext>
            </a:extLst>
          </p:cNvPr>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lvl="0" algn="l" rtl="0">
              <a:lnSpc>
                <a:spcPct val="100000"/>
              </a:lnSpc>
              <a:spcBef>
                <a:spcPts val="0"/>
              </a:spcBef>
              <a:spcAft>
                <a:spcPts val="0"/>
              </a:spcAft>
              <a:buSzPct val="100000"/>
            </a:pPr>
            <a:r>
              <a:rPr lang="vi-VN" dirty="0"/>
              <a:t>III.1 </a:t>
            </a:r>
            <a:r>
              <a:rPr lang="vi-VN" dirty="0" err="1"/>
              <a:t>Heuristic</a:t>
            </a:r>
            <a:r>
              <a:rPr lang="vi-VN" dirty="0"/>
              <a:t> </a:t>
            </a:r>
            <a:r>
              <a:rPr lang="vi-VN" dirty="0" err="1"/>
              <a:t>Algorithm</a:t>
            </a:r>
            <a:endParaRPr dirty="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a:solidFill>
                  <a:srgbClr val="000000"/>
                </a:solidFill>
                <a:latin typeface="Arial"/>
                <a:ea typeface="Arial"/>
                <a:cs typeface="Arial"/>
                <a:sym typeface="Arial"/>
              </a:rPr>
              <a:t>Separate Sequential Fixing (SSF)</a:t>
            </a:r>
            <a:endParaRPr sz="2800" b="1">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endParaRPr>
          </a:p>
          <a:p>
            <a:pPr marL="0" lvl="0" indent="457200" algn="l" rtl="0">
              <a:lnSpc>
                <a:spcPct val="115000"/>
              </a:lnSpc>
              <a:spcBef>
                <a:spcPts val="0"/>
              </a:spcBef>
              <a:spcAft>
                <a:spcPts val="0"/>
              </a:spcAft>
              <a:buNone/>
            </a:pPr>
            <a:endParaRPr sz="1400">
              <a:solidFill>
                <a:srgbClr val="000000"/>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rgbClr val="000000"/>
              </a:solidFill>
            </a:endParaRPr>
          </a:p>
          <a:p>
            <a:pPr marL="0" lvl="1" indent="0" algn="l" rtl="0">
              <a:spcBef>
                <a:spcPts val="200"/>
              </a:spcBef>
              <a:spcAft>
                <a:spcPts val="0"/>
              </a:spcAft>
              <a:buNone/>
            </a:pPr>
            <a:endParaRPr sz="2800" b="1"/>
          </a:p>
          <a:p>
            <a:pPr marL="0" lvl="0" indent="0" algn="l" rtl="0">
              <a:lnSpc>
                <a:spcPct val="150000"/>
              </a:lnSpc>
              <a:spcBef>
                <a:spcPts val="1000"/>
              </a:spcBef>
              <a:spcAft>
                <a:spcPts val="0"/>
              </a:spcAft>
              <a:buSzPts val="1100"/>
              <a:buFont typeface="Arial"/>
              <a:buNone/>
            </a:pPr>
            <a:endParaRPr sz="140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a:solidFill>
                <a:schemeClr val="dk1"/>
              </a:solidFill>
              <a:latin typeface="Arial"/>
              <a:ea typeface="Arial"/>
              <a:cs typeface="Arial"/>
              <a:sym typeface="Arial"/>
            </a:endParaRPr>
          </a:p>
        </p:txBody>
      </p:sp>
      <p:sp>
        <p:nvSpPr>
          <p:cNvPr id="270" name="Google Shape;270;p31"/>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13</a:t>
            </a:fld>
            <a:endParaRPr/>
          </a:p>
        </p:txBody>
      </p:sp>
      <p:sp>
        <p:nvSpPr>
          <p:cNvPr id="271" name="Google Shape;271;p31"/>
          <p:cNvSpPr txBox="1">
            <a:spLocks noGrp="1"/>
          </p:cNvSpPr>
          <p:nvPr>
            <p:ph type="body" idx="1"/>
          </p:nvPr>
        </p:nvSpPr>
        <p:spPr>
          <a:xfrm>
            <a:off x="226793" y="1304422"/>
            <a:ext cx="8690400" cy="387600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200"/>
              </a:spcBef>
              <a:spcAft>
                <a:spcPts val="0"/>
              </a:spcAft>
              <a:buNone/>
            </a:pPr>
            <a:r>
              <a:rPr lang="en" sz="1400">
                <a:solidFill>
                  <a:schemeClr val="dk1"/>
                </a:solidFill>
                <a:latin typeface="Arial"/>
                <a:ea typeface="Arial"/>
                <a:cs typeface="Arial"/>
                <a:sym typeface="Arial"/>
              </a:rPr>
              <a:t>	Đây là giai đoạn sửa lỗi tuần tự, riêng biệt. Giai đoạn được chia làm 2 phần:</a:t>
            </a:r>
            <a:endParaRPr sz="1400">
              <a:solidFill>
                <a:schemeClr val="dk1"/>
              </a:solidFill>
              <a:latin typeface="Arial"/>
              <a:ea typeface="Arial"/>
              <a:cs typeface="Arial"/>
              <a:sym typeface="Arial"/>
            </a:endParaRPr>
          </a:p>
          <a:p>
            <a:pPr marL="0" lvl="0" indent="0" algn="l" rtl="0">
              <a:lnSpc>
                <a:spcPct val="150000"/>
              </a:lnSpc>
              <a:spcBef>
                <a:spcPts val="200"/>
              </a:spcBef>
              <a:spcAft>
                <a:spcPts val="0"/>
              </a:spcAft>
              <a:buNone/>
            </a:pPr>
            <a:endParaRPr sz="1400">
              <a:solidFill>
                <a:schemeClr val="dk1"/>
              </a:solidFill>
              <a:latin typeface="Arial"/>
              <a:ea typeface="Arial"/>
              <a:cs typeface="Arial"/>
              <a:sym typeface="Arial"/>
            </a:endParaRPr>
          </a:p>
        </p:txBody>
      </p:sp>
      <p:sp>
        <p:nvSpPr>
          <p:cNvPr id="272" name="Google Shape;272;p31"/>
          <p:cNvSpPr/>
          <p:nvPr/>
        </p:nvSpPr>
        <p:spPr>
          <a:xfrm>
            <a:off x="2289600" y="1745400"/>
            <a:ext cx="6699000" cy="671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800"/>
              </a:spcAft>
              <a:buNone/>
            </a:pPr>
            <a:r>
              <a:rPr lang="en" sz="1100" b="1" u="sng">
                <a:solidFill>
                  <a:schemeClr val="dk1"/>
                </a:solidFill>
              </a:rPr>
              <a:t>Giai đoạn 1</a:t>
            </a:r>
            <a:r>
              <a:rPr lang="en" sz="1100">
                <a:solidFill>
                  <a:schemeClr val="dk1"/>
                </a:solidFill>
              </a:rPr>
              <a:t>: kiểm tra ràng buộc về tải trọng giới hạn của phương tiện, nếu khách hàng kế tiếp bước lên xe mà trọng lượng quá tải thì đi tiếp vào depot, mục đích không làm vi phạm ràng buộc bài toán.</a:t>
            </a:r>
            <a:endParaRPr sz="1100">
              <a:solidFill>
                <a:schemeClr val="dk1"/>
              </a:solidFill>
            </a:endParaRPr>
          </a:p>
        </p:txBody>
      </p:sp>
      <p:sp>
        <p:nvSpPr>
          <p:cNvPr id="273" name="Google Shape;273;p31"/>
          <p:cNvSpPr/>
          <p:nvPr/>
        </p:nvSpPr>
        <p:spPr>
          <a:xfrm>
            <a:off x="2357225" y="3137500"/>
            <a:ext cx="6699000" cy="159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1100" b="1" u="sng">
              <a:solidFill>
                <a:schemeClr val="dk1"/>
              </a:solidFill>
            </a:endParaRPr>
          </a:p>
          <a:p>
            <a:pPr marL="0" lvl="0" indent="0" algn="l" rtl="0">
              <a:lnSpc>
                <a:spcPct val="91714"/>
              </a:lnSpc>
              <a:spcBef>
                <a:spcPts val="800"/>
              </a:spcBef>
              <a:spcAft>
                <a:spcPts val="0"/>
              </a:spcAft>
              <a:buNone/>
            </a:pPr>
            <a:r>
              <a:rPr lang="en" sz="1100" b="1" u="sng">
                <a:solidFill>
                  <a:schemeClr val="dk1"/>
                </a:solidFill>
              </a:rPr>
              <a:t>Giai đoạn 2</a:t>
            </a:r>
            <a:r>
              <a:rPr lang="en" sz="1100" u="sng">
                <a:solidFill>
                  <a:schemeClr val="dk1"/>
                </a:solidFill>
              </a:rPr>
              <a:t>: </a:t>
            </a:r>
            <a:r>
              <a:rPr lang="en" sz="1100">
                <a:solidFill>
                  <a:schemeClr val="dk1"/>
                </a:solidFill>
              </a:rPr>
              <a:t> </a:t>
            </a:r>
            <a:endParaRPr sz="1100">
              <a:solidFill>
                <a:schemeClr val="dk1"/>
              </a:solidFill>
            </a:endParaRPr>
          </a:p>
          <a:p>
            <a:pPr marL="457200" lvl="0" indent="-298450" algn="l" rtl="0">
              <a:lnSpc>
                <a:spcPct val="115000"/>
              </a:lnSpc>
              <a:spcBef>
                <a:spcPts val="800"/>
              </a:spcBef>
              <a:spcAft>
                <a:spcPts val="0"/>
              </a:spcAft>
              <a:buClr>
                <a:schemeClr val="dk1"/>
              </a:buClr>
              <a:buSzPts val="1100"/>
              <a:buChar char="●"/>
            </a:pPr>
            <a:r>
              <a:rPr lang="en" sz="1100">
                <a:solidFill>
                  <a:schemeClr val="dk1"/>
                </a:solidFill>
              </a:rPr>
              <a:t>Kiểm tra xem có thể tiếp cận trạm sạc gần nhất hay không và ngăn chặn vòng lặp vô tận.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Kiểm tra nhà ga gần nhất ở nút hiện tại.</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Nếu nút hiện tại không thể đến trạm tiếp theo thì dự phòng lượng pin và tìm trạm có thể bổ sung tiếp theo.</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Nếu có, thì thêm trạm sạc gần nhất vào lời giải.</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rPr>
              <a:t>Nếu xe không đủ pin để đón khách tiếp theo, đi tìm trạm sạc gần nhất.</a:t>
            </a:r>
            <a:endParaRPr sz="1100">
              <a:solidFill>
                <a:schemeClr val="dk1"/>
              </a:solidFill>
            </a:endParaRPr>
          </a:p>
          <a:p>
            <a:pPr marL="0" lvl="0" indent="0" algn="ctr" rtl="0">
              <a:lnSpc>
                <a:spcPct val="150000"/>
              </a:lnSpc>
              <a:spcBef>
                <a:spcPts val="0"/>
              </a:spcBef>
              <a:spcAft>
                <a:spcPts val="800"/>
              </a:spcAft>
              <a:buNone/>
            </a:pPr>
            <a:endParaRPr sz="1100" b="1" u="sng">
              <a:solidFill>
                <a:schemeClr val="dk1"/>
              </a:solidFill>
            </a:endParaRPr>
          </a:p>
        </p:txBody>
      </p:sp>
      <p:pic>
        <p:nvPicPr>
          <p:cNvPr id="274" name="Google Shape;274;p31"/>
          <p:cNvPicPr preferRelativeResize="0"/>
          <p:nvPr/>
        </p:nvPicPr>
        <p:blipFill>
          <a:blip r:embed="rId3">
            <a:alphaModFix/>
          </a:blip>
          <a:stretch>
            <a:fillRect/>
          </a:stretch>
        </p:blipFill>
        <p:spPr>
          <a:xfrm>
            <a:off x="478025" y="2664850"/>
            <a:ext cx="836350" cy="621275"/>
          </a:xfrm>
          <a:prstGeom prst="rect">
            <a:avLst/>
          </a:prstGeom>
          <a:noFill/>
          <a:ln>
            <a:noFill/>
          </a:ln>
        </p:spPr>
      </p:pic>
      <p:cxnSp>
        <p:nvCxnSpPr>
          <p:cNvPr id="275" name="Google Shape;275;p31"/>
          <p:cNvCxnSpPr>
            <a:stCxn id="274" idx="3"/>
            <a:endCxn id="272" idx="1"/>
          </p:cNvCxnSpPr>
          <p:nvPr/>
        </p:nvCxnSpPr>
        <p:spPr>
          <a:xfrm rot="10800000" flipH="1">
            <a:off x="1314375" y="2081187"/>
            <a:ext cx="975300" cy="8943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1"/>
          <p:cNvCxnSpPr>
            <a:stCxn id="274" idx="3"/>
            <a:endCxn id="273" idx="1"/>
          </p:cNvCxnSpPr>
          <p:nvPr/>
        </p:nvCxnSpPr>
        <p:spPr>
          <a:xfrm>
            <a:off x="1314375" y="2975487"/>
            <a:ext cx="1042800" cy="957300"/>
          </a:xfrm>
          <a:prstGeom prst="straightConnector1">
            <a:avLst/>
          </a:prstGeom>
          <a:noFill/>
          <a:ln w="9525" cap="flat" cmpd="sng">
            <a:solidFill>
              <a:schemeClr val="dk2"/>
            </a:solidFill>
            <a:prstDash val="solid"/>
            <a:round/>
            <a:headEnd type="none" w="med" len="med"/>
            <a:tailEnd type="none" w="med" len="med"/>
          </a:ln>
        </p:spPr>
      </p:cxnSp>
      <p:sp>
        <p:nvSpPr>
          <p:cNvPr id="4" name="Google Shape;206;p25">
            <a:extLst>
              <a:ext uri="{FF2B5EF4-FFF2-40B4-BE49-F238E27FC236}">
                <a16:creationId xmlns:a16="http://schemas.microsoft.com/office/drawing/2014/main" id="{99F5136D-95A3-1747-DCE3-F15BC60CD061}"/>
              </a:ext>
            </a:extLst>
          </p:cNvPr>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lvl="0" algn="l" rtl="0">
              <a:lnSpc>
                <a:spcPct val="100000"/>
              </a:lnSpc>
              <a:spcBef>
                <a:spcPts val="0"/>
              </a:spcBef>
              <a:spcAft>
                <a:spcPts val="0"/>
              </a:spcAft>
              <a:buSzPct val="100000"/>
            </a:pPr>
            <a:r>
              <a:rPr lang="vi-VN" dirty="0"/>
              <a:t>III.1 </a:t>
            </a:r>
            <a:r>
              <a:rPr lang="vi-VN" dirty="0" err="1"/>
              <a:t>Heuristic</a:t>
            </a:r>
            <a:r>
              <a:rPr lang="vi-VN" dirty="0"/>
              <a:t> </a:t>
            </a:r>
            <a:r>
              <a:rPr lang="vi-VN" dirty="0" err="1"/>
              <a:t>Algorithm</a:t>
            </a:r>
            <a:endParaRPr dirty="0"/>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2"/>
          <p:cNvPicPr preferRelativeResize="0"/>
          <p:nvPr/>
        </p:nvPicPr>
        <p:blipFill>
          <a:blip r:embed="rId3">
            <a:alphaModFix/>
          </a:blip>
          <a:stretch>
            <a:fillRect/>
          </a:stretch>
        </p:blipFill>
        <p:spPr>
          <a:xfrm>
            <a:off x="6012701" y="2014500"/>
            <a:ext cx="3131301" cy="2111025"/>
          </a:xfrm>
          <a:prstGeom prst="rect">
            <a:avLst/>
          </a:prstGeom>
          <a:noFill/>
          <a:ln>
            <a:noFill/>
          </a:ln>
        </p:spPr>
      </p:pic>
      <p:sp>
        <p:nvSpPr>
          <p:cNvPr id="284" name="Google Shape;284;p32"/>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fontScale="85000" lnSpcReduction="20000"/>
          </a:bodyPr>
          <a:lstStyle/>
          <a:p>
            <a:pPr marL="457200" lvl="0" indent="-355599" algn="l" rtl="0">
              <a:lnSpc>
                <a:spcPct val="150000"/>
              </a:lnSpc>
              <a:spcBef>
                <a:spcPts val="200"/>
              </a:spcBef>
              <a:spcAft>
                <a:spcPts val="0"/>
              </a:spcAft>
              <a:buClr>
                <a:srgbClr val="000000"/>
              </a:buClr>
              <a:buSzPct val="100000"/>
              <a:buFont typeface="Arial"/>
              <a:buChar char="▶"/>
            </a:pPr>
            <a:r>
              <a:rPr lang="en" sz="2352">
                <a:solidFill>
                  <a:srgbClr val="000000"/>
                </a:solidFill>
                <a:latin typeface="Arial"/>
                <a:ea typeface="Arial"/>
                <a:cs typeface="Arial"/>
                <a:sym typeface="Arial"/>
              </a:rPr>
              <a:t>Local search</a:t>
            </a:r>
            <a:endParaRPr sz="2352">
              <a:solidFill>
                <a:srgbClr val="000000"/>
              </a:solidFill>
              <a:latin typeface="Arial"/>
              <a:ea typeface="Arial"/>
              <a:cs typeface="Arial"/>
              <a:sym typeface="Arial"/>
            </a:endParaRPr>
          </a:p>
          <a:p>
            <a:pPr marL="0" lvl="0" indent="457200" algn="l" rtl="0">
              <a:lnSpc>
                <a:spcPct val="150000"/>
              </a:lnSpc>
              <a:spcBef>
                <a:spcPts val="0"/>
              </a:spcBef>
              <a:spcAft>
                <a:spcPts val="0"/>
              </a:spcAft>
              <a:buNone/>
            </a:pPr>
            <a:r>
              <a:rPr lang="en" sz="1682">
                <a:solidFill>
                  <a:schemeClr val="dk1"/>
                </a:solidFill>
                <a:latin typeface="Arial"/>
                <a:ea typeface="Arial"/>
                <a:cs typeface="Arial"/>
                <a:sym typeface="Arial"/>
              </a:rPr>
              <a:t>Giải thuật tìm kiếm cục bộ đã được ứng dụng với nhiều bài toán tính toán phức tạp. Ý tưởng của phương pháp này là di chuyển từ một lời giải gần đúng ban đầu tới các lời giải láng giềng với mục tiêu tìm những lời giải tối ưu hơn.</a:t>
            </a:r>
            <a:endParaRPr sz="1682">
              <a:solidFill>
                <a:schemeClr val="dk1"/>
              </a:solidFill>
              <a:latin typeface="Arial"/>
              <a:ea typeface="Arial"/>
              <a:cs typeface="Arial"/>
              <a:sym typeface="Arial"/>
            </a:endParaRPr>
          </a:p>
          <a:p>
            <a:pPr marL="0" lvl="0" indent="457200" algn="l" rtl="0">
              <a:lnSpc>
                <a:spcPct val="107000"/>
              </a:lnSpc>
              <a:spcBef>
                <a:spcPts val="800"/>
              </a:spcBef>
              <a:spcAft>
                <a:spcPts val="0"/>
              </a:spcAft>
              <a:buNone/>
            </a:pPr>
            <a:r>
              <a:rPr lang="en" sz="1800" b="1">
                <a:solidFill>
                  <a:schemeClr val="dk1"/>
                </a:solidFill>
                <a:latin typeface="Arial"/>
                <a:ea typeface="Arial"/>
                <a:cs typeface="Arial"/>
                <a:sym typeface="Arial"/>
              </a:rPr>
              <a:t>Ý tưởng:</a:t>
            </a:r>
            <a:endParaRPr sz="1800" b="1">
              <a:solidFill>
                <a:schemeClr val="dk1"/>
              </a:solidFill>
              <a:latin typeface="Arial"/>
              <a:ea typeface="Arial"/>
              <a:cs typeface="Arial"/>
              <a:sym typeface="Arial"/>
            </a:endParaRPr>
          </a:p>
          <a:p>
            <a:pPr marL="457200" lvl="0" indent="-304165" algn="l" rtl="0">
              <a:lnSpc>
                <a:spcPct val="150000"/>
              </a:lnSpc>
              <a:spcBef>
                <a:spcPts val="800"/>
              </a:spcBef>
              <a:spcAft>
                <a:spcPts val="0"/>
              </a:spcAft>
              <a:buClr>
                <a:schemeClr val="dk1"/>
              </a:buClr>
              <a:buSzPct val="100000"/>
              <a:buFont typeface="Arial"/>
              <a:buAutoNum type="arabicPeriod"/>
            </a:pPr>
            <a:r>
              <a:rPr lang="en" sz="1400">
                <a:solidFill>
                  <a:schemeClr val="dk1"/>
                </a:solidFill>
                <a:latin typeface="Arial"/>
                <a:ea typeface="Arial"/>
                <a:cs typeface="Arial"/>
                <a:sym typeface="Arial"/>
              </a:rPr>
              <a:t>Gs = (Vs, Es)</a:t>
            </a:r>
            <a:endParaRPr sz="1400">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a:solidFill>
                  <a:schemeClr val="dk1"/>
                </a:solidFill>
                <a:latin typeface="Arial"/>
                <a:ea typeface="Arial"/>
                <a:cs typeface="Arial"/>
                <a:sym typeface="Arial"/>
              </a:rPr>
              <a:t>Gs:= heuristic_solution_construction(G)</a:t>
            </a:r>
            <a:endParaRPr sz="1400">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a:solidFill>
                  <a:schemeClr val="dk1"/>
                </a:solidFill>
                <a:latin typeface="Arial"/>
                <a:ea typeface="Arial"/>
                <a:cs typeface="Arial"/>
                <a:sym typeface="Arial"/>
              </a:rPr>
              <a:t>candidate_solution:=G4</a:t>
            </a:r>
            <a:endParaRPr sz="1400">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b="1">
                <a:solidFill>
                  <a:schemeClr val="dk1"/>
                </a:solidFill>
                <a:latin typeface="Arial"/>
                <a:ea typeface="Arial"/>
                <a:cs typeface="Arial"/>
                <a:sym typeface="Arial"/>
              </a:rPr>
              <a:t>while</a:t>
            </a:r>
            <a:r>
              <a:rPr lang="en" sz="1400">
                <a:solidFill>
                  <a:schemeClr val="dk1"/>
                </a:solidFill>
                <a:latin typeface="Arial"/>
                <a:ea typeface="Arial"/>
                <a:cs typeface="Arial"/>
                <a:sym typeface="Arial"/>
              </a:rPr>
              <a:t> chưa đạt tới số lần thực hiện giải thuật (hoặc điều kiện kết thúc khác)</a:t>
            </a:r>
            <a:endParaRPr sz="1400">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b="1">
                <a:solidFill>
                  <a:schemeClr val="dk1"/>
                </a:solidFill>
                <a:latin typeface="Arial"/>
                <a:ea typeface="Arial"/>
                <a:cs typeface="Arial"/>
                <a:sym typeface="Arial"/>
              </a:rPr>
              <a:t>do </a:t>
            </a:r>
            <a:r>
              <a:rPr lang="en" sz="1400">
                <a:solidFill>
                  <a:schemeClr val="dk1"/>
                </a:solidFill>
                <a:latin typeface="Arial"/>
                <a:ea typeface="Arial"/>
                <a:cs typeface="Arial"/>
                <a:sym typeface="Arial"/>
              </a:rPr>
              <a:t>new_solution:= di_chuyển_với_phép_toán_ngẫu nhiên (candidate_solution)</a:t>
            </a:r>
            <a:endParaRPr sz="1400">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b="1">
                <a:solidFill>
                  <a:schemeClr val="dk1"/>
                </a:solidFill>
                <a:latin typeface="Arial"/>
                <a:ea typeface="Arial"/>
                <a:cs typeface="Arial"/>
                <a:sym typeface="Arial"/>
              </a:rPr>
              <a:t>if</a:t>
            </a:r>
            <a:r>
              <a:rPr lang="en" sz="1400">
                <a:solidFill>
                  <a:schemeClr val="dk1"/>
                </a:solidFill>
                <a:latin typeface="Arial"/>
                <a:ea typeface="Arial"/>
                <a:cs typeface="Arial"/>
                <a:sym typeface="Arial"/>
              </a:rPr>
              <a:t> (cost(new_solution)&lt;cost(candidate_solution)) </a:t>
            </a:r>
            <a:r>
              <a:rPr lang="en" sz="1400" b="1">
                <a:solidFill>
                  <a:schemeClr val="dk1"/>
                </a:solidFill>
                <a:latin typeface="Arial"/>
                <a:ea typeface="Arial"/>
                <a:cs typeface="Arial"/>
                <a:sym typeface="Arial"/>
              </a:rPr>
              <a:t>then</a:t>
            </a:r>
            <a:endParaRPr sz="1400" b="1">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a:solidFill>
                  <a:schemeClr val="dk1"/>
                </a:solidFill>
                <a:latin typeface="Arial"/>
                <a:ea typeface="Arial"/>
                <a:cs typeface="Arial"/>
                <a:sym typeface="Arial"/>
              </a:rPr>
              <a:t>candidate_solution:= new_solution</a:t>
            </a:r>
            <a:endParaRPr sz="1400">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b="1">
                <a:solidFill>
                  <a:schemeClr val="dk1"/>
                </a:solidFill>
                <a:latin typeface="Arial"/>
                <a:ea typeface="Arial"/>
                <a:cs typeface="Arial"/>
                <a:sym typeface="Arial"/>
              </a:rPr>
              <a:t>end if</a:t>
            </a:r>
            <a:endParaRPr sz="1400" b="1">
              <a:solidFill>
                <a:schemeClr val="dk1"/>
              </a:solidFill>
              <a:latin typeface="Arial"/>
              <a:ea typeface="Arial"/>
              <a:cs typeface="Arial"/>
              <a:sym typeface="Arial"/>
            </a:endParaRPr>
          </a:p>
          <a:p>
            <a:pPr marL="457200" lvl="0" indent="-304165" algn="l" rtl="0">
              <a:lnSpc>
                <a:spcPct val="150000"/>
              </a:lnSpc>
              <a:spcBef>
                <a:spcPts val="0"/>
              </a:spcBef>
              <a:spcAft>
                <a:spcPts val="0"/>
              </a:spcAft>
              <a:buClr>
                <a:schemeClr val="dk1"/>
              </a:buClr>
              <a:buSzPct val="100000"/>
              <a:buFont typeface="Arial"/>
              <a:buAutoNum type="arabicPeriod"/>
            </a:pPr>
            <a:r>
              <a:rPr lang="en" sz="1400" b="1">
                <a:solidFill>
                  <a:schemeClr val="dk1"/>
                </a:solidFill>
                <a:latin typeface="Arial"/>
                <a:ea typeface="Arial"/>
                <a:cs typeface="Arial"/>
                <a:sym typeface="Arial"/>
              </a:rPr>
              <a:t>end while</a:t>
            </a:r>
            <a:endParaRPr sz="1400">
              <a:solidFill>
                <a:schemeClr val="dk1"/>
              </a:solidFill>
              <a:latin typeface="Arial"/>
              <a:ea typeface="Arial"/>
              <a:cs typeface="Arial"/>
              <a:sym typeface="Arial"/>
            </a:endParaRPr>
          </a:p>
        </p:txBody>
      </p:sp>
      <p:sp>
        <p:nvSpPr>
          <p:cNvPr id="286" name="Google Shape;286;p32"/>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14</a:t>
            </a:fld>
            <a:endParaRPr/>
          </a:p>
        </p:txBody>
      </p:sp>
      <p:sp>
        <p:nvSpPr>
          <p:cNvPr id="4" name="Google Shape;206;p25">
            <a:extLst>
              <a:ext uri="{FF2B5EF4-FFF2-40B4-BE49-F238E27FC236}">
                <a16:creationId xmlns:a16="http://schemas.microsoft.com/office/drawing/2014/main" id="{62415C3A-3C5F-9F0E-DB8E-7D7B8EE07E9D}"/>
              </a:ext>
            </a:extLst>
          </p:cNvPr>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lvl="0" algn="l" rtl="0">
              <a:lnSpc>
                <a:spcPct val="100000"/>
              </a:lnSpc>
              <a:spcBef>
                <a:spcPts val="0"/>
              </a:spcBef>
              <a:spcAft>
                <a:spcPts val="0"/>
              </a:spcAft>
              <a:buSzPct val="100000"/>
            </a:pPr>
            <a:r>
              <a:rPr lang="vi-VN" dirty="0"/>
              <a:t>III.1 </a:t>
            </a:r>
            <a:r>
              <a:rPr lang="vi-VN" dirty="0" err="1"/>
              <a:t>Heuristic</a:t>
            </a:r>
            <a:r>
              <a:rPr lang="vi-VN" dirty="0"/>
              <a:t> </a:t>
            </a:r>
            <a:r>
              <a:rPr lang="vi-VN" dirty="0" err="1"/>
              <a:t>Algorithm</a:t>
            </a:r>
            <a:endParaRPr dirty="0"/>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fontScale="62500" lnSpcReduction="20000"/>
          </a:bodyPr>
          <a:lstStyle/>
          <a:p>
            <a:pPr marL="457200" lvl="0" indent="-344658" algn="l" rtl="0">
              <a:lnSpc>
                <a:spcPct val="107000"/>
              </a:lnSpc>
              <a:spcBef>
                <a:spcPts val="0"/>
              </a:spcBef>
              <a:spcAft>
                <a:spcPts val="0"/>
              </a:spcAft>
              <a:buClr>
                <a:schemeClr val="dk1"/>
              </a:buClr>
              <a:buSzPct val="108295"/>
              <a:buFont typeface="Arial"/>
              <a:buChar char="▶"/>
            </a:pPr>
            <a:r>
              <a:rPr lang="en" sz="2411">
                <a:solidFill>
                  <a:schemeClr val="dk1"/>
                </a:solidFill>
                <a:latin typeface="Arial"/>
                <a:ea typeface="Arial"/>
                <a:cs typeface="Arial"/>
                <a:sym typeface="Arial"/>
              </a:rPr>
              <a:t>Variable Neighbourhood Descent</a:t>
            </a:r>
            <a:endParaRPr sz="2411">
              <a:solidFill>
                <a:schemeClr val="dk1"/>
              </a:solidFill>
              <a:latin typeface="Arial"/>
              <a:ea typeface="Arial"/>
              <a:cs typeface="Arial"/>
              <a:sym typeface="Arial"/>
            </a:endParaRPr>
          </a:p>
          <a:p>
            <a:pPr marL="457200" lvl="0" indent="0" algn="l" rtl="0">
              <a:lnSpc>
                <a:spcPct val="107000"/>
              </a:lnSpc>
              <a:spcBef>
                <a:spcPts val="0"/>
              </a:spcBef>
              <a:spcAft>
                <a:spcPts val="0"/>
              </a:spcAft>
              <a:buNone/>
            </a:pPr>
            <a:endParaRPr sz="2058">
              <a:solidFill>
                <a:schemeClr val="dk1"/>
              </a:solidFill>
              <a:latin typeface="Arial"/>
              <a:ea typeface="Arial"/>
              <a:cs typeface="Arial"/>
              <a:sym typeface="Arial"/>
            </a:endParaRPr>
          </a:p>
          <a:p>
            <a:pPr marL="0" lvl="0" indent="457200" algn="l" rtl="0">
              <a:lnSpc>
                <a:spcPct val="107000"/>
              </a:lnSpc>
              <a:spcBef>
                <a:spcPts val="0"/>
              </a:spcBef>
              <a:spcAft>
                <a:spcPts val="0"/>
              </a:spcAft>
              <a:buNone/>
            </a:pPr>
            <a:r>
              <a:rPr lang="en" sz="1682">
                <a:solidFill>
                  <a:schemeClr val="dk1"/>
                </a:solidFill>
                <a:latin typeface="Arial"/>
                <a:ea typeface="Arial"/>
                <a:cs typeface="Arial"/>
                <a:sym typeface="Arial"/>
              </a:rPr>
              <a:t>Đây là phương pháp sử dụng tìm kiếm hàng xóm khác nhau hướng tới sự cải thiện của giải pháp.</a:t>
            </a:r>
            <a:endParaRPr sz="1682">
              <a:solidFill>
                <a:schemeClr val="dk1"/>
              </a:solidFill>
              <a:latin typeface="Arial"/>
              <a:ea typeface="Arial"/>
              <a:cs typeface="Arial"/>
              <a:sym typeface="Arial"/>
            </a:endParaRPr>
          </a:p>
          <a:p>
            <a:pPr marL="0" lvl="0" indent="457200" algn="l" rtl="0">
              <a:lnSpc>
                <a:spcPct val="107000"/>
              </a:lnSpc>
              <a:spcBef>
                <a:spcPts val="0"/>
              </a:spcBef>
              <a:spcAft>
                <a:spcPts val="0"/>
              </a:spcAft>
              <a:buNone/>
            </a:pPr>
            <a:endParaRPr sz="1800">
              <a:solidFill>
                <a:schemeClr val="dk1"/>
              </a:solidFill>
              <a:latin typeface="Arial"/>
              <a:ea typeface="Arial"/>
              <a:cs typeface="Arial"/>
              <a:sym typeface="Arial"/>
            </a:endParaRPr>
          </a:p>
          <a:p>
            <a:pPr marL="0" lvl="0" indent="457200" algn="l" rtl="0">
              <a:lnSpc>
                <a:spcPct val="107000"/>
              </a:lnSpc>
              <a:spcBef>
                <a:spcPts val="0"/>
              </a:spcBef>
              <a:spcAft>
                <a:spcPts val="0"/>
              </a:spcAft>
              <a:buNone/>
            </a:pPr>
            <a:r>
              <a:rPr lang="en" sz="1800" b="1">
                <a:solidFill>
                  <a:schemeClr val="dk1"/>
                </a:solidFill>
                <a:latin typeface="Arial"/>
                <a:ea typeface="Arial"/>
                <a:cs typeface="Arial"/>
                <a:sym typeface="Arial"/>
              </a:rPr>
              <a:t>Ý tưởng:</a:t>
            </a:r>
            <a:endParaRPr sz="1800" b="1">
              <a:solidFill>
                <a:schemeClr val="dk1"/>
              </a:solidFill>
              <a:latin typeface="Arial"/>
              <a:ea typeface="Arial"/>
              <a:cs typeface="Arial"/>
              <a:sym typeface="Arial"/>
            </a:endParaRPr>
          </a:p>
          <a:p>
            <a:pPr marL="914400" lvl="0" indent="-308610" algn="l" rtl="0">
              <a:lnSpc>
                <a:spcPct val="150000"/>
              </a:lnSpc>
              <a:spcBef>
                <a:spcPts val="800"/>
              </a:spcBef>
              <a:spcAft>
                <a:spcPts val="0"/>
              </a:spcAft>
              <a:buClr>
                <a:schemeClr val="dk1"/>
              </a:buClr>
              <a:buSzPct val="100000"/>
              <a:buFont typeface="Arial"/>
              <a:buAutoNum type="arabicPeriod"/>
            </a:pPr>
            <a:r>
              <a:rPr lang="en" sz="1800">
                <a:solidFill>
                  <a:schemeClr val="dk1"/>
                </a:solidFill>
                <a:latin typeface="Arial"/>
                <a:ea typeface="Arial"/>
                <a:cs typeface="Arial"/>
                <a:sym typeface="Arial"/>
              </a:rPr>
              <a:t>Gs = (Vs, Es)</a:t>
            </a:r>
            <a:endParaRPr sz="1800">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a:solidFill>
                  <a:schemeClr val="dk1"/>
                </a:solidFill>
                <a:latin typeface="Arial"/>
                <a:ea typeface="Arial"/>
                <a:cs typeface="Arial"/>
                <a:sym typeface="Arial"/>
              </a:rPr>
              <a:t>Gs := get_heuristic_solution (G=(V,E))</a:t>
            </a:r>
            <a:endParaRPr sz="1800">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b="1">
                <a:solidFill>
                  <a:schemeClr val="dk1"/>
                </a:solidFill>
                <a:latin typeface="Arial"/>
                <a:ea typeface="Arial"/>
                <a:cs typeface="Arial"/>
                <a:sym typeface="Arial"/>
              </a:rPr>
              <a:t>while</a:t>
            </a:r>
            <a:r>
              <a:rPr lang="en" sz="1800">
                <a:solidFill>
                  <a:schemeClr val="dk1"/>
                </a:solidFill>
                <a:latin typeface="Arial"/>
                <a:ea typeface="Arial"/>
                <a:cs typeface="Arial"/>
                <a:sym typeface="Arial"/>
              </a:rPr>
              <a:t> chưa đạt tới số lần lặp mong muốn </a:t>
            </a:r>
            <a:r>
              <a:rPr lang="en" sz="1800" b="1">
                <a:solidFill>
                  <a:schemeClr val="dk1"/>
                </a:solidFill>
                <a:latin typeface="Arial"/>
                <a:ea typeface="Arial"/>
                <a:cs typeface="Arial"/>
                <a:sym typeface="Arial"/>
              </a:rPr>
              <a:t>do</a:t>
            </a:r>
            <a:endParaRPr sz="1800" b="1">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b="1">
                <a:solidFill>
                  <a:schemeClr val="dk1"/>
                </a:solidFill>
                <a:latin typeface="Arial"/>
                <a:ea typeface="Arial"/>
                <a:cs typeface="Arial"/>
                <a:sym typeface="Arial"/>
              </a:rPr>
              <a:t>repeat</a:t>
            </a:r>
            <a:endParaRPr sz="1800" b="1">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a:solidFill>
                  <a:schemeClr val="dk1"/>
                </a:solidFill>
                <a:latin typeface="Arial"/>
                <a:ea typeface="Arial"/>
                <a:cs typeface="Arial"/>
                <a:sym typeface="Arial"/>
              </a:rPr>
              <a:t>Gs’ = Đưa ra giải pháp tốt hơn từ hàng xóm lân cận</a:t>
            </a:r>
            <a:endParaRPr sz="1800">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b="1">
                <a:solidFill>
                  <a:schemeClr val="dk1"/>
                </a:solidFill>
                <a:latin typeface="Arial"/>
                <a:ea typeface="Arial"/>
                <a:cs typeface="Arial"/>
                <a:sym typeface="Arial"/>
              </a:rPr>
              <a:t>until</a:t>
            </a:r>
            <a:r>
              <a:rPr lang="en" sz="1800">
                <a:solidFill>
                  <a:schemeClr val="dk1"/>
                </a:solidFill>
                <a:latin typeface="Arial"/>
                <a:ea typeface="Arial"/>
                <a:cs typeface="Arial"/>
                <a:sym typeface="Arial"/>
              </a:rPr>
              <a:t> không có giải pháp nào tốt hơn giải pháp hiện tại</a:t>
            </a:r>
            <a:endParaRPr sz="1800">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a:solidFill>
                  <a:schemeClr val="dk1"/>
                </a:solidFill>
                <a:latin typeface="Arial"/>
                <a:ea typeface="Arial"/>
                <a:cs typeface="Arial"/>
                <a:sym typeface="Arial"/>
              </a:rPr>
              <a:t>G’s := direct_path_replacement(Gs) //thay thế key path</a:t>
            </a:r>
            <a:endParaRPr sz="1800">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b="1">
                <a:solidFill>
                  <a:schemeClr val="dk1"/>
                </a:solidFill>
                <a:latin typeface="Arial"/>
                <a:ea typeface="Arial"/>
                <a:cs typeface="Arial"/>
                <a:sym typeface="Arial"/>
              </a:rPr>
              <a:t>if</a:t>
            </a:r>
            <a:r>
              <a:rPr lang="en" sz="1800">
                <a:solidFill>
                  <a:schemeClr val="dk1"/>
                </a:solidFill>
                <a:latin typeface="Arial"/>
                <a:ea typeface="Arial"/>
                <a:cs typeface="Arial"/>
                <a:sym typeface="Arial"/>
              </a:rPr>
              <a:t> ((Gs’ &lt; Gs)) // nếu giải pháp không được cải thiện</a:t>
            </a:r>
            <a:endParaRPr sz="1800">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b="1">
                <a:solidFill>
                  <a:schemeClr val="dk1"/>
                </a:solidFill>
                <a:latin typeface="Arial"/>
                <a:ea typeface="Arial"/>
                <a:cs typeface="Arial"/>
                <a:sym typeface="Arial"/>
              </a:rPr>
              <a:t>break</a:t>
            </a:r>
            <a:r>
              <a:rPr lang="en" sz="1800">
                <a:solidFill>
                  <a:schemeClr val="dk1"/>
                </a:solidFill>
                <a:latin typeface="Arial"/>
                <a:ea typeface="Arial"/>
                <a:cs typeface="Arial"/>
                <a:sym typeface="Arial"/>
              </a:rPr>
              <a:t> //stop</a:t>
            </a:r>
            <a:endParaRPr sz="1800">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b="1">
                <a:solidFill>
                  <a:schemeClr val="dk1"/>
                </a:solidFill>
                <a:latin typeface="Arial"/>
                <a:ea typeface="Arial"/>
                <a:cs typeface="Arial"/>
                <a:sym typeface="Arial"/>
              </a:rPr>
              <a:t>end if</a:t>
            </a:r>
            <a:endParaRPr sz="1800" b="1">
              <a:solidFill>
                <a:schemeClr val="dk1"/>
              </a:solidFill>
              <a:latin typeface="Arial"/>
              <a:ea typeface="Arial"/>
              <a:cs typeface="Arial"/>
              <a:sym typeface="Arial"/>
            </a:endParaRPr>
          </a:p>
          <a:p>
            <a:pPr marL="914400" lvl="0" indent="-308610" algn="l" rtl="0">
              <a:lnSpc>
                <a:spcPct val="150000"/>
              </a:lnSpc>
              <a:spcBef>
                <a:spcPts val="0"/>
              </a:spcBef>
              <a:spcAft>
                <a:spcPts val="0"/>
              </a:spcAft>
              <a:buClr>
                <a:schemeClr val="dk1"/>
              </a:buClr>
              <a:buSzPct val="100000"/>
              <a:buFont typeface="Arial"/>
              <a:buAutoNum type="arabicPeriod"/>
            </a:pPr>
            <a:r>
              <a:rPr lang="en" sz="1800" b="1">
                <a:solidFill>
                  <a:schemeClr val="dk1"/>
                </a:solidFill>
                <a:latin typeface="Arial"/>
                <a:ea typeface="Arial"/>
                <a:cs typeface="Arial"/>
                <a:sym typeface="Arial"/>
              </a:rPr>
              <a:t>end while</a:t>
            </a:r>
            <a:endParaRPr sz="1800">
              <a:solidFill>
                <a:schemeClr val="dk1"/>
              </a:solidFill>
              <a:latin typeface="Arial"/>
              <a:ea typeface="Arial"/>
              <a:cs typeface="Arial"/>
              <a:sym typeface="Arial"/>
            </a:endParaRPr>
          </a:p>
        </p:txBody>
      </p:sp>
      <p:sp>
        <p:nvSpPr>
          <p:cNvPr id="295" name="Google Shape;295;p33"/>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15</a:t>
            </a:fld>
            <a:endParaRPr/>
          </a:p>
        </p:txBody>
      </p:sp>
      <p:sp>
        <p:nvSpPr>
          <p:cNvPr id="5" name="Google Shape;206;p25">
            <a:extLst>
              <a:ext uri="{FF2B5EF4-FFF2-40B4-BE49-F238E27FC236}">
                <a16:creationId xmlns:a16="http://schemas.microsoft.com/office/drawing/2014/main" id="{A53781CC-BC9D-E0C2-DCF7-9F07A51D688F}"/>
              </a:ext>
            </a:extLst>
          </p:cNvPr>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lvl="0" algn="l" rtl="0">
              <a:lnSpc>
                <a:spcPct val="100000"/>
              </a:lnSpc>
              <a:spcBef>
                <a:spcPts val="0"/>
              </a:spcBef>
              <a:spcAft>
                <a:spcPts val="0"/>
              </a:spcAft>
              <a:buSzPct val="100000"/>
            </a:pPr>
            <a:r>
              <a:rPr lang="vi-VN" dirty="0"/>
              <a:t>III.1 </a:t>
            </a:r>
            <a:r>
              <a:rPr lang="vi-VN" dirty="0" err="1"/>
              <a:t>Heuristic</a:t>
            </a:r>
            <a:r>
              <a:rPr lang="vi-VN" dirty="0"/>
              <a:t> </a:t>
            </a:r>
            <a:r>
              <a:rPr lang="vi-VN" dirty="0" err="1"/>
              <a:t>Algorithm</a:t>
            </a:r>
            <a:endParaRPr dirty="0"/>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0" algn="l" rtl="0">
              <a:lnSpc>
                <a:spcPct val="150000"/>
              </a:lnSpc>
              <a:spcBef>
                <a:spcPts val="200"/>
              </a:spcBef>
              <a:spcAft>
                <a:spcPts val="0"/>
              </a:spcAft>
              <a:buNone/>
            </a:pPr>
            <a:endParaRPr sz="2800" b="1">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15000"/>
              </a:lnSpc>
              <a:spcBef>
                <a:spcPts val="0"/>
              </a:spcBef>
              <a:spcAft>
                <a:spcPts val="0"/>
              </a:spcAft>
              <a:buNone/>
            </a:pPr>
            <a:endParaRPr sz="1400">
              <a:solidFill>
                <a:srgbClr val="000000"/>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rgbClr val="000000"/>
              </a:solidFill>
            </a:endParaRPr>
          </a:p>
          <a:p>
            <a:pPr marL="0" lvl="1" indent="0" algn="l" rtl="0">
              <a:spcBef>
                <a:spcPts val="200"/>
              </a:spcBef>
              <a:spcAft>
                <a:spcPts val="0"/>
              </a:spcAft>
              <a:buNone/>
            </a:pPr>
            <a:endParaRPr sz="2800" b="1"/>
          </a:p>
          <a:p>
            <a:pPr marL="0" lvl="0" indent="0" algn="l" rtl="0">
              <a:lnSpc>
                <a:spcPct val="150000"/>
              </a:lnSpc>
              <a:spcBef>
                <a:spcPts val="1000"/>
              </a:spcBef>
              <a:spcAft>
                <a:spcPts val="0"/>
              </a:spcAft>
              <a:buSzPct val="78571"/>
              <a:buFont typeface="Arial"/>
              <a:buNone/>
            </a:pPr>
            <a:endParaRPr sz="1400">
              <a:solidFill>
                <a:schemeClr val="dk1"/>
              </a:solidFill>
              <a:latin typeface="Arial"/>
              <a:ea typeface="Arial"/>
              <a:cs typeface="Arial"/>
              <a:sym typeface="Arial"/>
            </a:endParaRPr>
          </a:p>
          <a:p>
            <a:pPr marL="0" lvl="0" indent="0" algn="l" rtl="0">
              <a:lnSpc>
                <a:spcPct val="150000"/>
              </a:lnSpc>
              <a:spcBef>
                <a:spcPts val="1000"/>
              </a:spcBef>
              <a:spcAft>
                <a:spcPts val="0"/>
              </a:spcAft>
              <a:buSzPct val="68750"/>
              <a:buFont typeface="Arial"/>
              <a:buNone/>
            </a:pPr>
            <a:endParaRPr sz="1600">
              <a:solidFill>
                <a:schemeClr val="dk1"/>
              </a:solidFill>
              <a:latin typeface="Arial"/>
              <a:ea typeface="Arial"/>
              <a:cs typeface="Arial"/>
              <a:sym typeface="Arial"/>
            </a:endParaRPr>
          </a:p>
          <a:p>
            <a:pPr marL="342900" lvl="0" indent="-165100" algn="l" rtl="0">
              <a:lnSpc>
                <a:spcPct val="100000"/>
              </a:lnSpc>
              <a:spcBef>
                <a:spcPts val="200"/>
              </a:spcBef>
              <a:spcAft>
                <a:spcPts val="0"/>
              </a:spcAft>
              <a:buSzPct val="142857"/>
              <a:buFont typeface="Noto Sans Symbols"/>
              <a:buNone/>
            </a:pPr>
            <a:endParaRPr sz="1400">
              <a:solidFill>
                <a:schemeClr val="dk1"/>
              </a:solidFill>
              <a:latin typeface="Arial"/>
              <a:ea typeface="Arial"/>
              <a:cs typeface="Arial"/>
              <a:sym typeface="Arial"/>
            </a:endParaRPr>
          </a:p>
          <a:p>
            <a:pPr marL="685800" lvl="1" indent="-165100" algn="l" rtl="0">
              <a:lnSpc>
                <a:spcPct val="100000"/>
              </a:lnSpc>
              <a:spcBef>
                <a:spcPts val="200"/>
              </a:spcBef>
              <a:spcAft>
                <a:spcPts val="0"/>
              </a:spcAft>
              <a:buSzPct val="114285"/>
              <a:buFont typeface="Arial"/>
              <a:buNone/>
            </a:pPr>
            <a:endParaRPr sz="1400">
              <a:solidFill>
                <a:schemeClr val="dk1"/>
              </a:solidFill>
              <a:latin typeface="Arial"/>
              <a:ea typeface="Arial"/>
              <a:cs typeface="Arial"/>
              <a:sym typeface="Arial"/>
            </a:endParaRPr>
          </a:p>
        </p:txBody>
      </p:sp>
      <p:sp>
        <p:nvSpPr>
          <p:cNvPr id="326" name="Google Shape;326;p36"/>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16</a:t>
            </a:fld>
            <a:endParaRPr/>
          </a:p>
        </p:txBody>
      </p:sp>
      <p:sp>
        <p:nvSpPr>
          <p:cNvPr id="327" name="Google Shape;327;p36"/>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a:pPr>
            <a:r>
              <a:rPr lang="en">
                <a:latin typeface="Arial"/>
                <a:ea typeface="Arial"/>
                <a:cs typeface="Arial"/>
                <a:sym typeface="Arial"/>
              </a:rPr>
              <a:t>Kết quả thực nghiệm</a:t>
            </a:r>
            <a:endParaRPr/>
          </a:p>
        </p:txBody>
      </p:sp>
      <p:pic>
        <p:nvPicPr>
          <p:cNvPr id="328" name="Google Shape;328;p36"/>
          <p:cNvPicPr preferRelativeResize="0"/>
          <p:nvPr/>
        </p:nvPicPr>
        <p:blipFill>
          <a:blip r:embed="rId3">
            <a:alphaModFix/>
          </a:blip>
          <a:stretch>
            <a:fillRect/>
          </a:stretch>
        </p:blipFill>
        <p:spPr>
          <a:xfrm>
            <a:off x="344800" y="796461"/>
            <a:ext cx="8454401" cy="3987376"/>
          </a:xfrm>
          <a:prstGeom prst="rect">
            <a:avLst/>
          </a:prstGeom>
          <a:noFill/>
          <a:ln>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7"/>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46075" algn="l" rtl="0">
              <a:lnSpc>
                <a:spcPct val="150000"/>
              </a:lnSpc>
              <a:spcBef>
                <a:spcPts val="200"/>
              </a:spcBef>
              <a:spcAft>
                <a:spcPts val="0"/>
              </a:spcAft>
              <a:buClr>
                <a:srgbClr val="000000"/>
              </a:buClr>
              <a:buSzPct val="71428"/>
              <a:buFont typeface="Arial"/>
              <a:buChar char="▶"/>
            </a:pPr>
            <a:r>
              <a:rPr lang="en">
                <a:solidFill>
                  <a:srgbClr val="000000"/>
                </a:solidFill>
                <a:latin typeface="Arial"/>
                <a:ea typeface="Arial"/>
                <a:cs typeface="Arial"/>
                <a:sym typeface="Arial"/>
              </a:rPr>
              <a:t>Một số ví dụ trong quá trình thực nghiệm</a:t>
            </a:r>
            <a:endParaRPr sz="2800" b="1">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15000"/>
              </a:lnSpc>
              <a:spcBef>
                <a:spcPts val="0"/>
              </a:spcBef>
              <a:spcAft>
                <a:spcPts val="0"/>
              </a:spcAft>
              <a:buNone/>
            </a:pPr>
            <a:endParaRPr sz="1400">
              <a:solidFill>
                <a:srgbClr val="000000"/>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rgbClr val="000000"/>
              </a:solidFill>
            </a:endParaRPr>
          </a:p>
          <a:p>
            <a:pPr marL="0" lvl="1" indent="0" algn="l" rtl="0">
              <a:spcBef>
                <a:spcPts val="200"/>
              </a:spcBef>
              <a:spcAft>
                <a:spcPts val="0"/>
              </a:spcAft>
              <a:buNone/>
            </a:pPr>
            <a:endParaRPr sz="2800" b="1"/>
          </a:p>
          <a:p>
            <a:pPr marL="0" lvl="0" indent="0" algn="l" rtl="0">
              <a:lnSpc>
                <a:spcPct val="150000"/>
              </a:lnSpc>
              <a:spcBef>
                <a:spcPts val="1000"/>
              </a:spcBef>
              <a:spcAft>
                <a:spcPts val="0"/>
              </a:spcAft>
              <a:buSzPct val="78571"/>
              <a:buFont typeface="Arial"/>
              <a:buNone/>
            </a:pPr>
            <a:endParaRPr sz="1400">
              <a:solidFill>
                <a:schemeClr val="dk1"/>
              </a:solidFill>
              <a:latin typeface="Arial"/>
              <a:ea typeface="Arial"/>
              <a:cs typeface="Arial"/>
              <a:sym typeface="Arial"/>
            </a:endParaRPr>
          </a:p>
          <a:p>
            <a:pPr marL="0" lvl="0" indent="0" algn="l" rtl="0">
              <a:lnSpc>
                <a:spcPct val="150000"/>
              </a:lnSpc>
              <a:spcBef>
                <a:spcPts val="1000"/>
              </a:spcBef>
              <a:spcAft>
                <a:spcPts val="0"/>
              </a:spcAft>
              <a:buSzPct val="68750"/>
              <a:buFont typeface="Arial"/>
              <a:buNone/>
            </a:pPr>
            <a:endParaRPr sz="1600">
              <a:solidFill>
                <a:schemeClr val="dk1"/>
              </a:solidFill>
              <a:latin typeface="Arial"/>
              <a:ea typeface="Arial"/>
              <a:cs typeface="Arial"/>
              <a:sym typeface="Arial"/>
            </a:endParaRPr>
          </a:p>
          <a:p>
            <a:pPr marL="342900" lvl="0" indent="-165100" algn="l" rtl="0">
              <a:lnSpc>
                <a:spcPct val="100000"/>
              </a:lnSpc>
              <a:spcBef>
                <a:spcPts val="200"/>
              </a:spcBef>
              <a:spcAft>
                <a:spcPts val="0"/>
              </a:spcAft>
              <a:buSzPct val="142857"/>
              <a:buFont typeface="Noto Sans Symbols"/>
              <a:buNone/>
            </a:pPr>
            <a:endParaRPr sz="1400">
              <a:solidFill>
                <a:schemeClr val="dk1"/>
              </a:solidFill>
              <a:latin typeface="Arial"/>
              <a:ea typeface="Arial"/>
              <a:cs typeface="Arial"/>
              <a:sym typeface="Arial"/>
            </a:endParaRPr>
          </a:p>
          <a:p>
            <a:pPr marL="685800" lvl="1" indent="-165100" algn="l" rtl="0">
              <a:lnSpc>
                <a:spcPct val="100000"/>
              </a:lnSpc>
              <a:spcBef>
                <a:spcPts val="200"/>
              </a:spcBef>
              <a:spcAft>
                <a:spcPts val="0"/>
              </a:spcAft>
              <a:buSzPct val="114285"/>
              <a:buFont typeface="Arial"/>
              <a:buNone/>
            </a:pPr>
            <a:endParaRPr sz="1400">
              <a:solidFill>
                <a:schemeClr val="dk1"/>
              </a:solidFill>
              <a:latin typeface="Arial"/>
              <a:ea typeface="Arial"/>
              <a:cs typeface="Arial"/>
              <a:sym typeface="Arial"/>
            </a:endParaRPr>
          </a:p>
        </p:txBody>
      </p:sp>
      <p:sp>
        <p:nvSpPr>
          <p:cNvPr id="336" name="Google Shape;336;p37"/>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17</a:t>
            </a:fld>
            <a:endParaRPr/>
          </a:p>
        </p:txBody>
      </p:sp>
      <p:sp>
        <p:nvSpPr>
          <p:cNvPr id="337" name="Google Shape;337;p37"/>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a:pPr>
            <a:r>
              <a:rPr lang="en">
                <a:latin typeface="Arial"/>
                <a:ea typeface="Arial"/>
                <a:cs typeface="Arial"/>
                <a:sym typeface="Arial"/>
              </a:rPr>
              <a:t>Kết quả thực nghiệm</a:t>
            </a:r>
            <a:endParaRPr/>
          </a:p>
        </p:txBody>
      </p:sp>
      <p:pic>
        <p:nvPicPr>
          <p:cNvPr id="338" name="Google Shape;338;p37"/>
          <p:cNvPicPr preferRelativeResize="0"/>
          <p:nvPr/>
        </p:nvPicPr>
        <p:blipFill>
          <a:blip r:embed="rId3">
            <a:alphaModFix/>
          </a:blip>
          <a:stretch>
            <a:fillRect/>
          </a:stretch>
        </p:blipFill>
        <p:spPr>
          <a:xfrm>
            <a:off x="1030473" y="1547200"/>
            <a:ext cx="3098375" cy="2049075"/>
          </a:xfrm>
          <a:prstGeom prst="rect">
            <a:avLst/>
          </a:prstGeom>
          <a:noFill/>
          <a:ln>
            <a:noFill/>
          </a:ln>
        </p:spPr>
      </p:pic>
      <p:pic>
        <p:nvPicPr>
          <p:cNvPr id="339" name="Google Shape;339;p37"/>
          <p:cNvPicPr preferRelativeResize="0"/>
          <p:nvPr/>
        </p:nvPicPr>
        <p:blipFill>
          <a:blip r:embed="rId4">
            <a:alphaModFix/>
          </a:blip>
          <a:stretch>
            <a:fillRect/>
          </a:stretch>
        </p:blipFill>
        <p:spPr>
          <a:xfrm>
            <a:off x="5156598" y="1547215"/>
            <a:ext cx="3098375" cy="2049058"/>
          </a:xfrm>
          <a:prstGeom prst="rect">
            <a:avLst/>
          </a:prstGeom>
          <a:noFill/>
          <a:ln>
            <a:noFill/>
          </a:ln>
        </p:spPr>
      </p:pic>
      <p:sp>
        <p:nvSpPr>
          <p:cNvPr id="340" name="Google Shape;340;p37"/>
          <p:cNvSpPr txBox="1">
            <a:spLocks noGrp="1"/>
          </p:cNvSpPr>
          <p:nvPr>
            <p:ph type="dt" idx="10"/>
          </p:nvPr>
        </p:nvSpPr>
        <p:spPr>
          <a:xfrm>
            <a:off x="1816756" y="3950800"/>
            <a:ext cx="1525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dk1"/>
                </a:solidFill>
              </a:rPr>
              <a:t>E-n22-k4.evrp</a:t>
            </a:r>
            <a:endParaRPr>
              <a:solidFill>
                <a:schemeClr val="dk1"/>
              </a:solidFill>
            </a:endParaRPr>
          </a:p>
        </p:txBody>
      </p:sp>
      <p:sp>
        <p:nvSpPr>
          <p:cNvPr id="341" name="Google Shape;341;p37"/>
          <p:cNvSpPr txBox="1">
            <a:spLocks noGrp="1"/>
          </p:cNvSpPr>
          <p:nvPr>
            <p:ph type="dt" idx="10"/>
          </p:nvPr>
        </p:nvSpPr>
        <p:spPr>
          <a:xfrm>
            <a:off x="5942893" y="3950800"/>
            <a:ext cx="1525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dk1"/>
                </a:solidFill>
              </a:rPr>
              <a:t>E-n23-k3.evrp</a:t>
            </a:r>
            <a:endParaRPr>
              <a:solidFill>
                <a:schemeClr val="dk1"/>
              </a:solidFill>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8"/>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a:solidFill>
                  <a:srgbClr val="000000"/>
                </a:solidFill>
                <a:latin typeface="Arial"/>
                <a:ea typeface="Arial"/>
                <a:cs typeface="Arial"/>
                <a:sym typeface="Arial"/>
              </a:rPr>
              <a:t>Một số ví dụ trong quá trình thực nghiệm</a:t>
            </a:r>
            <a:endParaRPr sz="2800" b="1">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15000"/>
              </a:lnSpc>
              <a:spcBef>
                <a:spcPts val="0"/>
              </a:spcBef>
              <a:spcAft>
                <a:spcPts val="0"/>
              </a:spcAft>
              <a:buNone/>
            </a:pPr>
            <a:endParaRPr sz="1400">
              <a:solidFill>
                <a:srgbClr val="000000"/>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rgbClr val="000000"/>
              </a:solidFill>
            </a:endParaRPr>
          </a:p>
          <a:p>
            <a:pPr marL="0" lvl="1" indent="0" algn="l" rtl="0">
              <a:spcBef>
                <a:spcPts val="200"/>
              </a:spcBef>
              <a:spcAft>
                <a:spcPts val="0"/>
              </a:spcAft>
              <a:buNone/>
            </a:pPr>
            <a:endParaRPr sz="2800" b="1"/>
          </a:p>
          <a:p>
            <a:pPr marL="0" lvl="0" indent="0" algn="l" rtl="0">
              <a:lnSpc>
                <a:spcPct val="150000"/>
              </a:lnSpc>
              <a:spcBef>
                <a:spcPts val="1000"/>
              </a:spcBef>
              <a:spcAft>
                <a:spcPts val="0"/>
              </a:spcAft>
              <a:buSzPts val="1100"/>
              <a:buFont typeface="Arial"/>
              <a:buNone/>
            </a:pPr>
            <a:endParaRPr sz="140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a:solidFill>
                <a:schemeClr val="dk1"/>
              </a:solidFill>
              <a:latin typeface="Arial"/>
              <a:ea typeface="Arial"/>
              <a:cs typeface="Arial"/>
              <a:sym typeface="Arial"/>
            </a:endParaRPr>
          </a:p>
        </p:txBody>
      </p:sp>
      <p:sp>
        <p:nvSpPr>
          <p:cNvPr id="348" name="Google Shape;348;p38"/>
          <p:cNvSpPr txBox="1">
            <a:spLocks noGrp="1"/>
          </p:cNvSpPr>
          <p:nvPr>
            <p:ph type="dt" idx="10"/>
          </p:nvPr>
        </p:nvSpPr>
        <p:spPr>
          <a:xfrm>
            <a:off x="226868" y="4836425"/>
            <a:ext cx="1525800" cy="2739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lt1"/>
              </a:buClr>
              <a:buSzPts val="1100"/>
              <a:buFont typeface="Quattrocento Sans"/>
              <a:buNone/>
            </a:pPr>
            <a:r>
              <a:rPr lang="en"/>
              <a:t>11/30/2021</a:t>
            </a:r>
            <a:endParaRPr/>
          </a:p>
        </p:txBody>
      </p:sp>
      <p:sp>
        <p:nvSpPr>
          <p:cNvPr id="349" name="Google Shape;349;p38"/>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18</a:t>
            </a:fld>
            <a:endParaRPr/>
          </a:p>
        </p:txBody>
      </p:sp>
      <p:sp>
        <p:nvSpPr>
          <p:cNvPr id="350" name="Google Shape;350;p38"/>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a:pPr>
            <a:r>
              <a:rPr lang="en">
                <a:latin typeface="Arial"/>
                <a:ea typeface="Arial"/>
                <a:cs typeface="Arial"/>
                <a:sym typeface="Arial"/>
              </a:rPr>
              <a:t>Kết quả thực nghiệm</a:t>
            </a:r>
            <a:endParaRPr/>
          </a:p>
        </p:txBody>
      </p:sp>
      <p:pic>
        <p:nvPicPr>
          <p:cNvPr id="351" name="Google Shape;351;p38"/>
          <p:cNvPicPr preferRelativeResize="0"/>
          <p:nvPr/>
        </p:nvPicPr>
        <p:blipFill>
          <a:blip r:embed="rId3">
            <a:alphaModFix/>
          </a:blip>
          <a:stretch>
            <a:fillRect/>
          </a:stretch>
        </p:blipFill>
        <p:spPr>
          <a:xfrm>
            <a:off x="932275" y="1547235"/>
            <a:ext cx="3098375" cy="2049041"/>
          </a:xfrm>
          <a:prstGeom prst="rect">
            <a:avLst/>
          </a:prstGeom>
          <a:noFill/>
          <a:ln>
            <a:noFill/>
          </a:ln>
        </p:spPr>
      </p:pic>
      <p:pic>
        <p:nvPicPr>
          <p:cNvPr id="352" name="Google Shape;352;p38"/>
          <p:cNvPicPr preferRelativeResize="0"/>
          <p:nvPr/>
        </p:nvPicPr>
        <p:blipFill>
          <a:blip r:embed="rId4">
            <a:alphaModFix/>
          </a:blip>
          <a:stretch>
            <a:fillRect/>
          </a:stretch>
        </p:blipFill>
        <p:spPr>
          <a:xfrm>
            <a:off x="4910148" y="1547216"/>
            <a:ext cx="3098375" cy="2049058"/>
          </a:xfrm>
          <a:prstGeom prst="rect">
            <a:avLst/>
          </a:prstGeom>
          <a:noFill/>
          <a:ln>
            <a:noFill/>
          </a:ln>
        </p:spPr>
      </p:pic>
      <p:sp>
        <p:nvSpPr>
          <p:cNvPr id="353" name="Google Shape;353;p38"/>
          <p:cNvSpPr txBox="1">
            <a:spLocks noGrp="1"/>
          </p:cNvSpPr>
          <p:nvPr>
            <p:ph type="dt" idx="10"/>
          </p:nvPr>
        </p:nvSpPr>
        <p:spPr>
          <a:xfrm>
            <a:off x="1816756" y="3950800"/>
            <a:ext cx="1525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dk1"/>
                </a:solidFill>
              </a:rPr>
              <a:t>E-n30-k3.evrp</a:t>
            </a:r>
            <a:endParaRPr>
              <a:solidFill>
                <a:schemeClr val="dk1"/>
              </a:solidFill>
            </a:endParaRPr>
          </a:p>
        </p:txBody>
      </p:sp>
      <p:sp>
        <p:nvSpPr>
          <p:cNvPr id="354" name="Google Shape;354;p38"/>
          <p:cNvSpPr txBox="1">
            <a:spLocks noGrp="1"/>
          </p:cNvSpPr>
          <p:nvPr>
            <p:ph type="dt" idx="10"/>
          </p:nvPr>
        </p:nvSpPr>
        <p:spPr>
          <a:xfrm>
            <a:off x="5696443" y="3950800"/>
            <a:ext cx="1525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dk1"/>
                </a:solidFill>
              </a:rPr>
              <a:t>E-n33-k4.evrp</a:t>
            </a:r>
            <a:endParaRPr>
              <a:solidFill>
                <a:schemeClr val="dk1"/>
              </a:solidFill>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9"/>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a:solidFill>
                  <a:srgbClr val="000000"/>
                </a:solidFill>
                <a:latin typeface="Arial"/>
                <a:ea typeface="Arial"/>
                <a:cs typeface="Arial"/>
                <a:sym typeface="Arial"/>
              </a:rPr>
              <a:t>Một số ví dụ trong quá trình thực nghiệm</a:t>
            </a:r>
            <a:endParaRPr sz="2800" b="1">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latin typeface="Arial"/>
              <a:ea typeface="Arial"/>
              <a:cs typeface="Arial"/>
              <a:sym typeface="Arial"/>
            </a:endParaRPr>
          </a:p>
          <a:p>
            <a:pPr marL="0" lvl="0" indent="457200" algn="l" rtl="0">
              <a:lnSpc>
                <a:spcPct val="115000"/>
              </a:lnSpc>
              <a:spcBef>
                <a:spcPts val="0"/>
              </a:spcBef>
              <a:spcAft>
                <a:spcPts val="0"/>
              </a:spcAft>
              <a:buNone/>
            </a:pPr>
            <a:endParaRPr sz="1400">
              <a:solidFill>
                <a:srgbClr val="000000"/>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rgbClr val="000000"/>
              </a:solidFill>
            </a:endParaRPr>
          </a:p>
          <a:p>
            <a:pPr marL="0" lvl="1" indent="0" algn="l" rtl="0">
              <a:spcBef>
                <a:spcPts val="200"/>
              </a:spcBef>
              <a:spcAft>
                <a:spcPts val="0"/>
              </a:spcAft>
              <a:buNone/>
            </a:pPr>
            <a:endParaRPr sz="2800" b="1"/>
          </a:p>
          <a:p>
            <a:pPr marL="0" lvl="0" indent="0" algn="l" rtl="0">
              <a:lnSpc>
                <a:spcPct val="150000"/>
              </a:lnSpc>
              <a:spcBef>
                <a:spcPts val="1000"/>
              </a:spcBef>
              <a:spcAft>
                <a:spcPts val="0"/>
              </a:spcAft>
              <a:buSzPts val="1100"/>
              <a:buFont typeface="Arial"/>
              <a:buNone/>
            </a:pPr>
            <a:endParaRPr sz="140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a:solidFill>
                <a:schemeClr val="dk1"/>
              </a:solidFill>
              <a:latin typeface="Arial"/>
              <a:ea typeface="Arial"/>
              <a:cs typeface="Arial"/>
              <a:sym typeface="Arial"/>
            </a:endParaRPr>
          </a:p>
        </p:txBody>
      </p:sp>
      <p:sp>
        <p:nvSpPr>
          <p:cNvPr id="362" name="Google Shape;362;p39"/>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19</a:t>
            </a:fld>
            <a:endParaRPr/>
          </a:p>
        </p:txBody>
      </p:sp>
      <p:sp>
        <p:nvSpPr>
          <p:cNvPr id="363" name="Google Shape;363;p39"/>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a:pPr>
            <a:r>
              <a:rPr lang="en">
                <a:latin typeface="Arial"/>
                <a:ea typeface="Arial"/>
                <a:cs typeface="Arial"/>
                <a:sym typeface="Arial"/>
              </a:rPr>
              <a:t>Kết quả thực nghiệm</a:t>
            </a:r>
            <a:endParaRPr/>
          </a:p>
        </p:txBody>
      </p:sp>
      <p:pic>
        <p:nvPicPr>
          <p:cNvPr id="364" name="Google Shape;364;p39"/>
          <p:cNvPicPr preferRelativeResize="0"/>
          <p:nvPr/>
        </p:nvPicPr>
        <p:blipFill>
          <a:blip r:embed="rId3">
            <a:alphaModFix/>
          </a:blip>
          <a:stretch>
            <a:fillRect/>
          </a:stretch>
        </p:blipFill>
        <p:spPr>
          <a:xfrm>
            <a:off x="965625" y="1510899"/>
            <a:ext cx="3098375" cy="2121713"/>
          </a:xfrm>
          <a:prstGeom prst="rect">
            <a:avLst/>
          </a:prstGeom>
          <a:noFill/>
          <a:ln>
            <a:noFill/>
          </a:ln>
        </p:spPr>
      </p:pic>
      <p:pic>
        <p:nvPicPr>
          <p:cNvPr id="365" name="Google Shape;365;p39"/>
          <p:cNvPicPr preferRelativeResize="0"/>
          <p:nvPr/>
        </p:nvPicPr>
        <p:blipFill>
          <a:blip r:embed="rId4">
            <a:alphaModFix/>
          </a:blip>
          <a:stretch>
            <a:fillRect/>
          </a:stretch>
        </p:blipFill>
        <p:spPr>
          <a:xfrm>
            <a:off x="4772025" y="1523519"/>
            <a:ext cx="3098375" cy="2096455"/>
          </a:xfrm>
          <a:prstGeom prst="rect">
            <a:avLst/>
          </a:prstGeom>
          <a:noFill/>
          <a:ln>
            <a:noFill/>
          </a:ln>
        </p:spPr>
      </p:pic>
      <p:sp>
        <p:nvSpPr>
          <p:cNvPr id="366" name="Google Shape;366;p39"/>
          <p:cNvSpPr txBox="1">
            <a:spLocks noGrp="1"/>
          </p:cNvSpPr>
          <p:nvPr>
            <p:ph type="dt" idx="10"/>
          </p:nvPr>
        </p:nvSpPr>
        <p:spPr>
          <a:xfrm>
            <a:off x="1816756" y="3950800"/>
            <a:ext cx="1525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dk1"/>
                </a:solidFill>
              </a:rPr>
              <a:t>E-n51-k5.evrp</a:t>
            </a:r>
            <a:endParaRPr>
              <a:solidFill>
                <a:schemeClr val="dk1"/>
              </a:solidFill>
            </a:endParaRPr>
          </a:p>
        </p:txBody>
      </p:sp>
      <p:sp>
        <p:nvSpPr>
          <p:cNvPr id="367" name="Google Shape;367;p39"/>
          <p:cNvSpPr txBox="1">
            <a:spLocks noGrp="1"/>
          </p:cNvSpPr>
          <p:nvPr>
            <p:ph type="dt" idx="10"/>
          </p:nvPr>
        </p:nvSpPr>
        <p:spPr>
          <a:xfrm>
            <a:off x="5558318" y="3950800"/>
            <a:ext cx="15258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dk1"/>
                </a:solidFill>
              </a:rPr>
              <a:t>E-n76-k7.evrp</a:t>
            </a:r>
            <a:endParaRPr>
              <a:solidFill>
                <a:schemeClr val="dk1"/>
              </a:solidFil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body" idx="1"/>
          </p:nvPr>
        </p:nvSpPr>
        <p:spPr>
          <a:xfrm>
            <a:off x="226868" y="830947"/>
            <a:ext cx="8690400" cy="3876000"/>
          </a:xfrm>
          <a:prstGeom prst="rect">
            <a:avLst/>
          </a:prstGeom>
          <a:noFill/>
          <a:ln>
            <a:noFill/>
          </a:ln>
        </p:spPr>
        <p:txBody>
          <a:bodyPr spcFirstLastPara="1" wrap="square" lIns="68575" tIns="34275" rIns="68575" bIns="34275" anchor="t" anchorCtr="0">
            <a:normAutofit/>
          </a:bodyPr>
          <a:lstStyle/>
          <a:p>
            <a:pPr marL="254000" lvl="0" indent="-254000" algn="l" rtl="0">
              <a:lnSpc>
                <a:spcPct val="100000"/>
              </a:lnSpc>
              <a:spcBef>
                <a:spcPts val="0"/>
              </a:spcBef>
              <a:spcAft>
                <a:spcPts val="0"/>
              </a:spcAft>
              <a:buSzPts val="2000"/>
              <a:buChar char="▶"/>
            </a:pPr>
            <a:r>
              <a:rPr lang="en">
                <a:solidFill>
                  <a:srgbClr val="2F5496"/>
                </a:solidFill>
                <a:latin typeface="Arial"/>
                <a:ea typeface="Arial"/>
                <a:cs typeface="Arial"/>
                <a:sym typeface="Arial"/>
              </a:rPr>
              <a:t>Các thành trong nhóm</a:t>
            </a:r>
            <a:endParaRPr>
              <a:latin typeface="Arial"/>
              <a:ea typeface="Arial"/>
              <a:cs typeface="Arial"/>
              <a:sym typeface="Arial"/>
            </a:endParaRPr>
          </a:p>
          <a:p>
            <a:pPr marL="254000" lvl="0" indent="-127000" algn="l" rtl="0">
              <a:lnSpc>
                <a:spcPct val="100000"/>
              </a:lnSpc>
              <a:spcBef>
                <a:spcPts val="500"/>
              </a:spcBef>
              <a:spcAft>
                <a:spcPts val="0"/>
              </a:spcAft>
              <a:buSzPts val="2000"/>
              <a:buNone/>
            </a:pPr>
            <a:endParaRPr>
              <a:solidFill>
                <a:srgbClr val="2F5496"/>
              </a:solidFill>
              <a:latin typeface="Arial"/>
              <a:ea typeface="Arial"/>
              <a:cs typeface="Arial"/>
              <a:sym typeface="Arial"/>
            </a:endParaRPr>
          </a:p>
          <a:p>
            <a:pPr marL="254000" lvl="0" indent="-127000" algn="l" rtl="0">
              <a:lnSpc>
                <a:spcPct val="100000"/>
              </a:lnSpc>
              <a:spcBef>
                <a:spcPts val="500"/>
              </a:spcBef>
              <a:spcAft>
                <a:spcPts val="0"/>
              </a:spcAft>
              <a:buSzPts val="2000"/>
              <a:buNone/>
            </a:pPr>
            <a:endParaRPr sz="2000">
              <a:solidFill>
                <a:srgbClr val="2F5496"/>
              </a:solidFill>
              <a:latin typeface="Arial"/>
              <a:ea typeface="Arial"/>
              <a:cs typeface="Arial"/>
              <a:sym typeface="Arial"/>
            </a:endParaRPr>
          </a:p>
          <a:p>
            <a:pPr marL="254000" lvl="0" indent="-127000" algn="l" rtl="0">
              <a:lnSpc>
                <a:spcPct val="100000"/>
              </a:lnSpc>
              <a:spcBef>
                <a:spcPts val="500"/>
              </a:spcBef>
              <a:spcAft>
                <a:spcPts val="0"/>
              </a:spcAft>
              <a:buSzPts val="2000"/>
              <a:buNone/>
            </a:pPr>
            <a:endParaRPr>
              <a:solidFill>
                <a:srgbClr val="2F5496"/>
              </a:solidFill>
              <a:latin typeface="Arial"/>
              <a:ea typeface="Arial"/>
              <a:cs typeface="Arial"/>
              <a:sym typeface="Arial"/>
            </a:endParaRPr>
          </a:p>
          <a:p>
            <a:pPr marL="254000" lvl="0" indent="-127000" algn="l" rtl="0">
              <a:lnSpc>
                <a:spcPct val="100000"/>
              </a:lnSpc>
              <a:spcBef>
                <a:spcPts val="500"/>
              </a:spcBef>
              <a:spcAft>
                <a:spcPts val="0"/>
              </a:spcAft>
              <a:buSzPts val="2000"/>
              <a:buNone/>
            </a:pPr>
            <a:endParaRPr sz="2000">
              <a:solidFill>
                <a:srgbClr val="2F5496"/>
              </a:solidFill>
              <a:latin typeface="Arial"/>
              <a:ea typeface="Arial"/>
              <a:cs typeface="Arial"/>
              <a:sym typeface="Arial"/>
            </a:endParaRPr>
          </a:p>
          <a:p>
            <a:pPr marL="254000" lvl="0" indent="-127000" algn="l" rtl="0">
              <a:lnSpc>
                <a:spcPct val="100000"/>
              </a:lnSpc>
              <a:spcBef>
                <a:spcPts val="500"/>
              </a:spcBef>
              <a:spcAft>
                <a:spcPts val="0"/>
              </a:spcAft>
              <a:buSzPts val="2000"/>
              <a:buNone/>
            </a:pPr>
            <a:endParaRPr>
              <a:solidFill>
                <a:srgbClr val="2F5496"/>
              </a:solidFill>
              <a:latin typeface="Arial"/>
              <a:ea typeface="Arial"/>
              <a:cs typeface="Arial"/>
              <a:sym typeface="Arial"/>
            </a:endParaRPr>
          </a:p>
          <a:p>
            <a:pPr marL="254000" lvl="0" indent="-127000" algn="l" rtl="0">
              <a:lnSpc>
                <a:spcPct val="100000"/>
              </a:lnSpc>
              <a:spcBef>
                <a:spcPts val="500"/>
              </a:spcBef>
              <a:spcAft>
                <a:spcPts val="0"/>
              </a:spcAft>
              <a:buSzPts val="2000"/>
              <a:buNone/>
            </a:pPr>
            <a:endParaRPr sz="2000">
              <a:solidFill>
                <a:srgbClr val="2F5496"/>
              </a:solidFill>
              <a:latin typeface="Arial"/>
              <a:ea typeface="Arial"/>
              <a:cs typeface="Arial"/>
              <a:sym typeface="Arial"/>
            </a:endParaRPr>
          </a:p>
        </p:txBody>
      </p:sp>
      <p:sp>
        <p:nvSpPr>
          <p:cNvPr id="93" name="Google Shape;93;p17"/>
          <p:cNvSpPr txBox="1">
            <a:spLocks noGrp="1"/>
          </p:cNvSpPr>
          <p:nvPr>
            <p:ph type="sldNum" idx="12"/>
          </p:nvPr>
        </p:nvSpPr>
        <p:spPr>
          <a:xfrm>
            <a:off x="7377546" y="4836425"/>
            <a:ext cx="1539586"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chemeClr val="lt1"/>
              </a:buClr>
              <a:buSzPts val="1300"/>
              <a:buFont typeface="Arial"/>
              <a:buNone/>
            </a:pPr>
            <a:fld id="{00000000-1234-1234-1234-123412341234}" type="slidenum">
              <a:rPr lang="en">
                <a:latin typeface="Arial"/>
                <a:ea typeface="Arial"/>
                <a:cs typeface="Arial"/>
                <a:sym typeface="Arial"/>
              </a:rPr>
              <a:t>2</a:t>
            </a:fld>
            <a:endParaRPr>
              <a:latin typeface="Arial"/>
              <a:ea typeface="Arial"/>
              <a:cs typeface="Arial"/>
              <a:sym typeface="Arial"/>
            </a:endParaRPr>
          </a:p>
        </p:txBody>
      </p:sp>
      <p:sp>
        <p:nvSpPr>
          <p:cNvPr id="94" name="Google Shape;94;p17"/>
          <p:cNvSpPr txBox="1">
            <a:spLocks noGrp="1"/>
          </p:cNvSpPr>
          <p:nvPr>
            <p:ph type="title"/>
          </p:nvPr>
        </p:nvSpPr>
        <p:spPr>
          <a:xfrm>
            <a:off x="226868" y="1"/>
            <a:ext cx="8690263" cy="707231"/>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Clr>
                <a:schemeClr val="lt1"/>
              </a:buClr>
              <a:buSzPts val="2700"/>
              <a:buFont typeface="Quattrocento Sans"/>
              <a:buNone/>
            </a:pPr>
            <a:r>
              <a:rPr lang="en">
                <a:latin typeface="Arial"/>
                <a:ea typeface="Arial"/>
                <a:cs typeface="Arial"/>
                <a:sym typeface="Arial"/>
              </a:rPr>
              <a:t>Nhóm thực hiện</a:t>
            </a:r>
            <a:endParaRPr>
              <a:latin typeface="Arial"/>
              <a:ea typeface="Arial"/>
              <a:cs typeface="Arial"/>
              <a:sym typeface="Arial"/>
            </a:endParaRPr>
          </a:p>
        </p:txBody>
      </p:sp>
      <p:graphicFrame>
        <p:nvGraphicFramePr>
          <p:cNvPr id="95" name="Google Shape;95;p17"/>
          <p:cNvGraphicFramePr/>
          <p:nvPr>
            <p:extLst>
              <p:ext uri="{D42A27DB-BD31-4B8C-83A1-F6EECF244321}">
                <p14:modId xmlns:p14="http://schemas.microsoft.com/office/powerpoint/2010/main" val="862957589"/>
              </p:ext>
            </p:extLst>
          </p:nvPr>
        </p:nvGraphicFramePr>
        <p:xfrm>
          <a:off x="1370044" y="1795151"/>
          <a:ext cx="6403900" cy="1941835"/>
        </p:xfrm>
        <a:graphic>
          <a:graphicData uri="http://schemas.openxmlformats.org/drawingml/2006/table">
            <a:tbl>
              <a:tblPr>
                <a:noFill/>
                <a:tableStyleId>{744D9C2E-9AD2-4D41-A26D-DDADDCC23DA8}</a:tableStyleId>
              </a:tblPr>
              <a:tblGrid>
                <a:gridCol w="2009650">
                  <a:extLst>
                    <a:ext uri="{9D8B030D-6E8A-4147-A177-3AD203B41FA5}">
                      <a16:colId xmlns:a16="http://schemas.microsoft.com/office/drawing/2014/main" val="20000"/>
                    </a:ext>
                  </a:extLst>
                </a:gridCol>
                <a:gridCol w="4394250">
                  <a:extLst>
                    <a:ext uri="{9D8B030D-6E8A-4147-A177-3AD203B41FA5}">
                      <a16:colId xmlns:a16="http://schemas.microsoft.com/office/drawing/2014/main" val="20001"/>
                    </a:ext>
                  </a:extLst>
                </a:gridCol>
              </a:tblGrid>
              <a:tr h="387275">
                <a:tc>
                  <a:txBody>
                    <a:bodyPr/>
                    <a:lstStyle/>
                    <a:p>
                      <a:pPr marL="0" marR="0" lvl="0" indent="0" algn="ctr" rtl="0">
                        <a:lnSpc>
                          <a:spcPct val="100000"/>
                        </a:lnSpc>
                        <a:spcBef>
                          <a:spcPts val="0"/>
                        </a:spcBef>
                        <a:spcAft>
                          <a:spcPts val="0"/>
                        </a:spcAft>
                        <a:buClr>
                          <a:srgbClr val="000000"/>
                        </a:buClr>
                        <a:buSzPts val="1800"/>
                        <a:buFont typeface="Arial"/>
                        <a:buNone/>
                      </a:pPr>
                      <a:r>
                        <a:rPr lang="en" sz="1800">
                          <a:solidFill>
                            <a:schemeClr val="lt1"/>
                          </a:solidFill>
                        </a:rPr>
                        <a:t>MSSV</a:t>
                      </a:r>
                      <a:endParaRPr sz="1100" u="none" strike="noStrike" cap="none"/>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solidFill>
                      <a:srgbClr val="2F549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solidFill>
                            <a:schemeClr val="lt1"/>
                          </a:solidFill>
                        </a:rPr>
                        <a:t>Họ và tên</a:t>
                      </a:r>
                      <a:endParaRPr sz="1100" u="none" strike="noStrike" cap="none"/>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solidFill>
                      <a:srgbClr val="2F5496"/>
                    </a:solidFill>
                  </a:tcPr>
                </a:tc>
                <a:extLst>
                  <a:ext uri="{0D108BD9-81ED-4DB2-BD59-A6C34878D82A}">
                    <a16:rowId xmlns:a16="http://schemas.microsoft.com/office/drawing/2014/main" val="10000"/>
                  </a:ext>
                </a:extLst>
              </a:tr>
              <a:tr h="350950">
                <a:tc>
                  <a:txBody>
                    <a:bodyPr/>
                    <a:lstStyle/>
                    <a:p>
                      <a:pPr marL="0" marR="0" lvl="0" indent="0" algn="ctr" rtl="0">
                        <a:lnSpc>
                          <a:spcPct val="100000"/>
                        </a:lnSpc>
                        <a:spcBef>
                          <a:spcPts val="0"/>
                        </a:spcBef>
                        <a:spcAft>
                          <a:spcPts val="0"/>
                        </a:spcAft>
                        <a:buClr>
                          <a:schemeClr val="dk1"/>
                        </a:buClr>
                        <a:buSzPts val="1700"/>
                        <a:buFont typeface="Quattrocento Sans"/>
                        <a:buNone/>
                      </a:pPr>
                      <a:r>
                        <a:rPr lang="vi-VN" sz="2100" dirty="0">
                          <a:solidFill>
                            <a:schemeClr val="dk1"/>
                          </a:solidFill>
                        </a:rPr>
                        <a:t>21520274</a:t>
                      </a:r>
                      <a:endParaRPr sz="2100" u="none" strike="noStrike" cap="none" dirty="0">
                        <a:latin typeface="Arial"/>
                        <a:ea typeface="Arial"/>
                        <a:cs typeface="Arial"/>
                        <a:sym typeface="Arial"/>
                      </a:endParaRPr>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100"/>
                        <a:buFont typeface="Arial"/>
                        <a:buNone/>
                      </a:pPr>
                      <a:r>
                        <a:rPr lang="vi-VN" sz="2100" u="none" strike="noStrike" cap="none" dirty="0">
                          <a:latin typeface="Arial"/>
                          <a:ea typeface="Arial"/>
                          <a:cs typeface="Arial"/>
                          <a:sym typeface="Arial"/>
                        </a:rPr>
                        <a:t>Trương Văn Khải</a:t>
                      </a:r>
                      <a:endParaRPr sz="2100" u="none" strike="noStrike" cap="none" dirty="0">
                        <a:latin typeface="Arial"/>
                        <a:ea typeface="Arial"/>
                        <a:cs typeface="Arial"/>
                        <a:sym typeface="Arial"/>
                      </a:endParaRPr>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tcPr>
                </a:tc>
                <a:extLst>
                  <a:ext uri="{0D108BD9-81ED-4DB2-BD59-A6C34878D82A}">
                    <a16:rowId xmlns:a16="http://schemas.microsoft.com/office/drawing/2014/main" val="10001"/>
                  </a:ext>
                </a:extLst>
              </a:tr>
              <a:tr h="350950">
                <a:tc>
                  <a:txBody>
                    <a:bodyPr/>
                    <a:lstStyle/>
                    <a:p>
                      <a:pPr marL="0" marR="0" lvl="0" indent="0" algn="ctr" rtl="0">
                        <a:lnSpc>
                          <a:spcPct val="100000"/>
                        </a:lnSpc>
                        <a:spcBef>
                          <a:spcPts val="0"/>
                        </a:spcBef>
                        <a:spcAft>
                          <a:spcPts val="0"/>
                        </a:spcAft>
                        <a:buClr>
                          <a:srgbClr val="000000"/>
                        </a:buClr>
                        <a:buSzPts val="2100"/>
                        <a:buFont typeface="Arial"/>
                        <a:buNone/>
                      </a:pPr>
                      <a:r>
                        <a:rPr lang="vi-VN" sz="2100" u="none" strike="noStrike" cap="none" dirty="0">
                          <a:solidFill>
                            <a:schemeClr val="dk1"/>
                          </a:solidFill>
                          <a:latin typeface="Arial"/>
                          <a:ea typeface="Arial"/>
                          <a:cs typeface="Arial"/>
                          <a:sym typeface="Arial"/>
                        </a:rPr>
                        <a:t>21520232</a:t>
                      </a:r>
                      <a:endParaRPr sz="2100" u="none" strike="noStrike" cap="none" dirty="0">
                        <a:latin typeface="Arial"/>
                        <a:ea typeface="Arial"/>
                        <a:cs typeface="Arial"/>
                        <a:sym typeface="Arial"/>
                      </a:endParaRPr>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100"/>
                        <a:buFont typeface="Arial"/>
                        <a:buNone/>
                      </a:pPr>
                      <a:r>
                        <a:rPr lang="vi-VN" sz="2100" u="none" strike="noStrike" cap="none" dirty="0">
                          <a:latin typeface="Arial"/>
                          <a:ea typeface="Arial"/>
                          <a:cs typeface="Arial"/>
                          <a:sym typeface="Arial"/>
                        </a:rPr>
                        <a:t>Hoàng Minh Hiếu</a:t>
                      </a:r>
                      <a:endParaRPr sz="2100" u="none" strike="noStrike" cap="none" dirty="0">
                        <a:latin typeface="Arial"/>
                        <a:ea typeface="Arial"/>
                        <a:cs typeface="Arial"/>
                        <a:sym typeface="Arial"/>
                      </a:endParaRPr>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tcPr>
                </a:tc>
                <a:extLst>
                  <a:ext uri="{0D108BD9-81ED-4DB2-BD59-A6C34878D82A}">
                    <a16:rowId xmlns:a16="http://schemas.microsoft.com/office/drawing/2014/main" val="10002"/>
                  </a:ext>
                </a:extLst>
              </a:tr>
              <a:tr h="350950">
                <a:tc>
                  <a:txBody>
                    <a:bodyPr/>
                    <a:lstStyle/>
                    <a:p>
                      <a:pPr marL="0" marR="0" lvl="0" indent="0" algn="ctr" rtl="0">
                        <a:lnSpc>
                          <a:spcPct val="100000"/>
                        </a:lnSpc>
                        <a:spcBef>
                          <a:spcPts val="0"/>
                        </a:spcBef>
                        <a:spcAft>
                          <a:spcPts val="0"/>
                        </a:spcAft>
                        <a:buClr>
                          <a:srgbClr val="000000"/>
                        </a:buClr>
                        <a:buSzPts val="2100"/>
                        <a:buFont typeface="Arial"/>
                        <a:buNone/>
                      </a:pPr>
                      <a:r>
                        <a:rPr lang="vi-VN" sz="2100" u="none" strike="noStrike" cap="none" dirty="0">
                          <a:latin typeface="Arial"/>
                          <a:ea typeface="Arial"/>
                          <a:cs typeface="Arial"/>
                          <a:sym typeface="Arial"/>
                        </a:rPr>
                        <a:t>21520398</a:t>
                      </a:r>
                      <a:endParaRPr sz="2100" u="none" strike="noStrike" cap="none" dirty="0">
                        <a:latin typeface="Arial"/>
                        <a:ea typeface="Arial"/>
                        <a:cs typeface="Arial"/>
                        <a:sym typeface="Arial"/>
                      </a:endParaRPr>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lgn="ctr">
                      <a:solidFill>
                        <a:srgbClr val="2F549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100"/>
                        <a:buFont typeface="Arial"/>
                        <a:buNone/>
                      </a:pPr>
                      <a:r>
                        <a:rPr lang="vi-VN" sz="2100" u="none" strike="noStrike" cap="none" dirty="0">
                          <a:latin typeface="Arial"/>
                          <a:ea typeface="Arial"/>
                          <a:cs typeface="Arial"/>
                          <a:sym typeface="Arial"/>
                        </a:rPr>
                        <a:t>Nguyễn Quế Phong</a:t>
                      </a:r>
                      <a:endParaRPr sz="2100" u="none" strike="noStrike" cap="none" dirty="0">
                        <a:latin typeface="Arial"/>
                        <a:ea typeface="Arial"/>
                        <a:cs typeface="Arial"/>
                        <a:sym typeface="Arial"/>
                      </a:endParaRPr>
                    </a:p>
                  </a:txBody>
                  <a:tcPr marL="68600" marR="68600" marT="34300" marB="34300" anchor="ctr">
                    <a:lnL w="19050" cap="flat" cmpd="sng">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lgn="ctr">
                      <a:solidFill>
                        <a:srgbClr val="2F5496"/>
                      </a:solidFill>
                      <a:prstDash val="solid"/>
                      <a:round/>
                      <a:headEnd type="none" w="sm" len="sm"/>
                      <a:tailEnd type="none" w="sm" len="sm"/>
                    </a:lnB>
                  </a:tcPr>
                </a:tc>
                <a:extLst>
                  <a:ext uri="{0D108BD9-81ED-4DB2-BD59-A6C34878D82A}">
                    <a16:rowId xmlns:a16="http://schemas.microsoft.com/office/drawing/2014/main" val="10003"/>
                  </a:ext>
                </a:extLst>
              </a:tr>
              <a:tr h="350950">
                <a:tc>
                  <a:txBody>
                    <a:bodyPr/>
                    <a:lstStyle/>
                    <a:p>
                      <a:pPr marL="0" marR="0" lvl="0" indent="0" algn="ctr" rtl="0">
                        <a:lnSpc>
                          <a:spcPct val="100000"/>
                        </a:lnSpc>
                        <a:spcBef>
                          <a:spcPts val="0"/>
                        </a:spcBef>
                        <a:spcAft>
                          <a:spcPts val="0"/>
                        </a:spcAft>
                        <a:buClr>
                          <a:srgbClr val="000000"/>
                        </a:buClr>
                        <a:buSzPts val="2100"/>
                        <a:buFont typeface="Arial"/>
                        <a:buNone/>
                      </a:pPr>
                      <a:r>
                        <a:rPr lang="vi-VN" sz="2100" u="none" strike="noStrike" cap="none" dirty="0">
                          <a:latin typeface="Arial"/>
                          <a:ea typeface="Arial"/>
                          <a:cs typeface="Arial"/>
                          <a:sym typeface="Arial"/>
                        </a:rPr>
                        <a:t>21521910</a:t>
                      </a:r>
                      <a:endParaRPr sz="2100" u="none" strike="noStrike" cap="none" dirty="0">
                        <a:latin typeface="Arial"/>
                        <a:ea typeface="Arial"/>
                        <a:cs typeface="Arial"/>
                        <a:sym typeface="Arial"/>
                      </a:endParaRPr>
                    </a:p>
                  </a:txBody>
                  <a:tcPr marL="68600" marR="68600" marT="34300" marB="34300" anchor="ctr">
                    <a:lnL w="19050" cap="flat" cmpd="sng">
                      <a:solidFill>
                        <a:srgbClr val="2F5496"/>
                      </a:solidFill>
                      <a:prstDash val="solid"/>
                      <a:round/>
                      <a:headEnd type="none" w="sm" len="sm"/>
                      <a:tailEnd type="none" w="sm" len="sm"/>
                    </a:lnL>
                    <a:lnR w="19050" cap="flat" cmpd="sng" algn="ctr">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100"/>
                        <a:buFont typeface="Arial"/>
                        <a:buNone/>
                      </a:pPr>
                      <a:r>
                        <a:rPr lang="vi-VN" sz="2100" u="none" strike="noStrike" cap="none" dirty="0">
                          <a:latin typeface="Arial"/>
                          <a:ea typeface="Arial"/>
                          <a:cs typeface="Arial"/>
                          <a:sym typeface="Arial"/>
                        </a:rPr>
                        <a:t>Vòng Chí Cường</a:t>
                      </a:r>
                      <a:endParaRPr sz="2100" u="none" strike="noStrike" cap="none" dirty="0">
                        <a:latin typeface="Arial"/>
                        <a:ea typeface="Arial"/>
                        <a:cs typeface="Arial"/>
                        <a:sym typeface="Arial"/>
                      </a:endParaRPr>
                    </a:p>
                  </a:txBody>
                  <a:tcPr marL="68600" marR="68600" marT="34300" marB="34300" anchor="ctr">
                    <a:lnL w="19050" cap="flat" cmpd="sng" algn="ctr">
                      <a:solidFill>
                        <a:srgbClr val="2F5496"/>
                      </a:solidFill>
                      <a:prstDash val="solid"/>
                      <a:round/>
                      <a:headEnd type="none" w="sm" len="sm"/>
                      <a:tailEnd type="none" w="sm" len="sm"/>
                    </a:lnL>
                    <a:lnR w="19050" cap="flat" cmpd="sng">
                      <a:solidFill>
                        <a:srgbClr val="2F5496"/>
                      </a:solidFill>
                      <a:prstDash val="solid"/>
                      <a:round/>
                      <a:headEnd type="none" w="sm" len="sm"/>
                      <a:tailEnd type="none" w="sm" len="sm"/>
                    </a:lnR>
                    <a:lnT w="19050" cap="flat" cmpd="sng">
                      <a:solidFill>
                        <a:srgbClr val="2F5496"/>
                      </a:solidFill>
                      <a:prstDash val="solid"/>
                      <a:round/>
                      <a:headEnd type="none" w="sm" len="sm"/>
                      <a:tailEnd type="none" w="sm" len="sm"/>
                    </a:lnT>
                    <a:lnB w="19050" cap="flat" cmpd="sng">
                      <a:solidFill>
                        <a:srgbClr val="2F5496"/>
                      </a:solidFill>
                      <a:prstDash val="solid"/>
                      <a:round/>
                      <a:headEnd type="none" w="sm" len="sm"/>
                      <a:tailEnd type="none" w="sm" len="sm"/>
                    </a:lnB>
                  </a:tcPr>
                </a:tc>
                <a:extLst>
                  <a:ext uri="{0D108BD9-81ED-4DB2-BD59-A6C34878D82A}">
                    <a16:rowId xmlns:a16="http://schemas.microsoft.com/office/drawing/2014/main" val="3689059024"/>
                  </a:ext>
                </a:extLst>
              </a:tr>
            </a:tbl>
          </a:graphicData>
        </a:graphic>
      </p:graphicFrame>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Google Shape;374;p40"/>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Clr>
                <a:schemeClr val="lt1"/>
              </a:buClr>
              <a:buSzPts val="1300"/>
              <a:buFont typeface="Quattrocento Sans"/>
              <a:buNone/>
            </a:pPr>
            <a:fld id="{00000000-1234-1234-1234-123412341234}" type="slidenum">
              <a:rPr lang="en"/>
              <a:t>20</a:t>
            </a:fld>
            <a:endParaRPr/>
          </a:p>
        </p:txBody>
      </p:sp>
      <p:sp>
        <p:nvSpPr>
          <p:cNvPr id="375" name="Google Shape;375;p40"/>
          <p:cNvSpPr txBox="1">
            <a:spLocks noGrp="1"/>
          </p:cNvSpPr>
          <p:nvPr>
            <p:ph type="body" idx="1"/>
          </p:nvPr>
        </p:nvSpPr>
        <p:spPr>
          <a:xfrm>
            <a:off x="0" y="717950"/>
            <a:ext cx="9144000" cy="406380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200"/>
              </a:spcBef>
              <a:spcAft>
                <a:spcPts val="0"/>
              </a:spcAft>
              <a:buNone/>
            </a:pPr>
            <a:endParaRPr sz="3381">
              <a:solidFill>
                <a:schemeClr val="dk1"/>
              </a:solidFill>
            </a:endParaRPr>
          </a:p>
          <a:p>
            <a:pPr marL="0" lvl="0" indent="0" algn="l" rtl="0">
              <a:lnSpc>
                <a:spcPct val="150000"/>
              </a:lnSpc>
              <a:spcBef>
                <a:spcPts val="200"/>
              </a:spcBef>
              <a:spcAft>
                <a:spcPts val="0"/>
              </a:spcAft>
              <a:buNone/>
            </a:pPr>
            <a:endParaRPr>
              <a:solidFill>
                <a:schemeClr val="dk1"/>
              </a:solidFill>
            </a:endParaRPr>
          </a:p>
          <a:p>
            <a:pPr marL="0" lvl="0" indent="457200" algn="l" rtl="0">
              <a:lnSpc>
                <a:spcPct val="115000"/>
              </a:lnSpc>
              <a:spcBef>
                <a:spcPts val="0"/>
              </a:spcBef>
              <a:spcAft>
                <a:spcPts val="0"/>
              </a:spcAft>
              <a:buNone/>
            </a:pPr>
            <a:endParaRPr sz="1400">
              <a:solidFill>
                <a:schemeClr val="dk1"/>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chemeClr val="dk1"/>
              </a:solidFill>
            </a:endParaRPr>
          </a:p>
          <a:p>
            <a:pPr marL="0" lvl="1" indent="0" algn="l" rtl="0">
              <a:lnSpc>
                <a:spcPct val="100000"/>
              </a:lnSpc>
              <a:spcBef>
                <a:spcPts val="200"/>
              </a:spcBef>
              <a:spcAft>
                <a:spcPts val="0"/>
              </a:spcAft>
              <a:buSzPts val="1600"/>
              <a:buFont typeface="Arial"/>
              <a:buNone/>
            </a:pPr>
            <a:endParaRPr sz="2800" b="1"/>
          </a:p>
        </p:txBody>
      </p:sp>
      <p:pic>
        <p:nvPicPr>
          <p:cNvPr id="376" name="Google Shape;376;p40"/>
          <p:cNvPicPr preferRelativeResize="0"/>
          <p:nvPr/>
        </p:nvPicPr>
        <p:blipFill>
          <a:blip r:embed="rId3">
            <a:alphaModFix/>
          </a:blip>
          <a:stretch>
            <a:fillRect/>
          </a:stretch>
        </p:blipFill>
        <p:spPr>
          <a:xfrm>
            <a:off x="1010550" y="746525"/>
            <a:ext cx="7122899" cy="4006651"/>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226868" y="830947"/>
            <a:ext cx="8690400" cy="3876000"/>
          </a:xfrm>
          <a:prstGeom prst="rect">
            <a:avLst/>
          </a:prstGeom>
          <a:noFill/>
          <a:ln>
            <a:noFill/>
          </a:ln>
        </p:spPr>
        <p:txBody>
          <a:bodyPr spcFirstLastPara="1" wrap="square" lIns="68575" tIns="34275" rIns="68575" bIns="34275" anchor="t" anchorCtr="0">
            <a:normAutofit/>
          </a:bodyPr>
          <a:lstStyle/>
          <a:p>
            <a:pPr marL="342900" lvl="0" indent="-165100" algn="l" rtl="0">
              <a:lnSpc>
                <a:spcPct val="100000"/>
              </a:lnSpc>
              <a:spcBef>
                <a:spcPts val="200"/>
              </a:spcBef>
              <a:spcAft>
                <a:spcPts val="0"/>
              </a:spcAft>
              <a:buSzPts val="2000"/>
              <a:buFont typeface="Noto Sans Symbols"/>
              <a:buNone/>
            </a:pPr>
            <a:endParaRPr b="0" i="0">
              <a:solidFill>
                <a:schemeClr val="dk1"/>
              </a:solidFill>
              <a:latin typeface="Times New Roman"/>
              <a:ea typeface="Times New Roman"/>
              <a:cs typeface="Times New Roman"/>
              <a:sym typeface="Times New Roman"/>
            </a:endParaRPr>
          </a:p>
          <a:p>
            <a:pPr marL="685800" lvl="1" indent="-165100" algn="l" rtl="0">
              <a:lnSpc>
                <a:spcPct val="100000"/>
              </a:lnSpc>
              <a:spcBef>
                <a:spcPts val="200"/>
              </a:spcBef>
              <a:spcAft>
                <a:spcPts val="0"/>
              </a:spcAft>
              <a:buSzPts val="1600"/>
              <a:buFont typeface="Arial"/>
              <a:buNone/>
            </a:pPr>
            <a:endParaRPr/>
          </a:p>
        </p:txBody>
      </p:sp>
      <p:sp>
        <p:nvSpPr>
          <p:cNvPr id="104" name="Google Shape;104;p18"/>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3</a:t>
            </a:fld>
            <a:endParaRPr/>
          </a:p>
        </p:txBody>
      </p:sp>
      <p:sp>
        <p:nvSpPr>
          <p:cNvPr id="105" name="Google Shape;105;p18"/>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a:pPr>
            <a:r>
              <a:rPr lang="en" dirty="0">
                <a:latin typeface="Arial"/>
                <a:ea typeface="Arial"/>
                <a:cs typeface="Arial"/>
                <a:sym typeface="Arial"/>
              </a:rPr>
              <a:t>Tóm tắt nội dung</a:t>
            </a:r>
            <a:endParaRPr dirty="0"/>
          </a:p>
        </p:txBody>
      </p:sp>
      <p:sp>
        <p:nvSpPr>
          <p:cNvPr id="106" name="Google Shape;106;p18"/>
          <p:cNvSpPr txBox="1"/>
          <p:nvPr/>
        </p:nvSpPr>
        <p:spPr>
          <a:xfrm>
            <a:off x="226868" y="830947"/>
            <a:ext cx="8690400" cy="2317889"/>
          </a:xfrm>
          <a:prstGeom prst="rect">
            <a:avLst/>
          </a:prstGeom>
          <a:noFill/>
          <a:ln>
            <a:noFill/>
          </a:ln>
        </p:spPr>
        <p:txBody>
          <a:bodyPr spcFirstLastPara="1" wrap="square" lIns="68575" tIns="34275" rIns="68575" bIns="34275" anchor="t" anchorCtr="0">
            <a:normAutofit/>
          </a:bodyPr>
          <a:lstStyle/>
          <a:p>
            <a:pPr marL="558800" lvl="0" indent="-431800" algn="l" rtl="0">
              <a:spcBef>
                <a:spcPts val="500"/>
              </a:spcBef>
              <a:spcAft>
                <a:spcPts val="0"/>
              </a:spcAft>
              <a:buClr>
                <a:srgbClr val="2F5496"/>
              </a:buClr>
              <a:buSzPts val="2000"/>
              <a:buFont typeface="Arial"/>
              <a:buAutoNum type="romanUcPeriod"/>
            </a:pPr>
            <a:r>
              <a:rPr lang="en" sz="2000" b="1" dirty="0">
                <a:solidFill>
                  <a:srgbClr val="2F5496"/>
                </a:solidFill>
              </a:rPr>
              <a:t>Giới thiệu bối cảnh bài toán</a:t>
            </a:r>
            <a:endParaRPr sz="2000" b="1" dirty="0">
              <a:solidFill>
                <a:srgbClr val="2F5496"/>
              </a:solidFill>
            </a:endParaRPr>
          </a:p>
          <a:p>
            <a:pPr marL="558800" lvl="0" indent="-431800" algn="l" rtl="0">
              <a:spcBef>
                <a:spcPts val="500"/>
              </a:spcBef>
              <a:spcAft>
                <a:spcPts val="0"/>
              </a:spcAft>
              <a:buClr>
                <a:srgbClr val="2F5496"/>
              </a:buClr>
              <a:buSzPts val="2000"/>
              <a:buFont typeface="Arial"/>
              <a:buAutoNum type="romanUcPeriod"/>
            </a:pPr>
            <a:r>
              <a:rPr lang="en" sz="2000" b="1" dirty="0">
                <a:solidFill>
                  <a:srgbClr val="2F5496"/>
                </a:solidFill>
              </a:rPr>
              <a:t>Electric Vehicle Routing Problem (EVRP)</a:t>
            </a:r>
            <a:endParaRPr sz="2000" b="1" dirty="0">
              <a:solidFill>
                <a:srgbClr val="2F5496"/>
              </a:solidFill>
            </a:endParaRPr>
          </a:p>
          <a:p>
            <a:pPr marL="558800" lvl="0" indent="-431800" algn="l" rtl="0">
              <a:spcBef>
                <a:spcPts val="500"/>
              </a:spcBef>
              <a:spcAft>
                <a:spcPts val="0"/>
              </a:spcAft>
              <a:buClr>
                <a:srgbClr val="2F5496"/>
              </a:buClr>
              <a:buSzPts val="2000"/>
              <a:buFont typeface="Arial"/>
              <a:buAutoNum type="romanUcPeriod"/>
            </a:pPr>
            <a:r>
              <a:rPr lang="en" sz="2000" b="1" dirty="0">
                <a:solidFill>
                  <a:srgbClr val="2F5496"/>
                </a:solidFill>
              </a:rPr>
              <a:t>Cài đặt thuật toán</a:t>
            </a:r>
            <a:endParaRPr lang="vi-VN" sz="2000" b="1" dirty="0">
              <a:solidFill>
                <a:srgbClr val="2F5496"/>
              </a:solidFill>
            </a:endParaRPr>
          </a:p>
          <a:p>
            <a:pPr marL="127000" lvl="3">
              <a:spcBef>
                <a:spcPts val="500"/>
              </a:spcBef>
              <a:buClr>
                <a:srgbClr val="2F5496"/>
              </a:buClr>
              <a:buSzPts val="2000"/>
            </a:pPr>
            <a:r>
              <a:rPr lang="vi-VN" sz="2000" b="1" dirty="0">
                <a:solidFill>
                  <a:srgbClr val="2F5496"/>
                </a:solidFill>
              </a:rPr>
              <a:t>	III.1 </a:t>
            </a:r>
            <a:r>
              <a:rPr lang="vi-VN" sz="2000" b="1" dirty="0" err="1">
                <a:solidFill>
                  <a:srgbClr val="2F5496"/>
                </a:solidFill>
              </a:rPr>
              <a:t>Heuristic</a:t>
            </a:r>
            <a:endParaRPr lang="vi-VN" sz="2000" b="1" dirty="0">
              <a:solidFill>
                <a:srgbClr val="2F5496"/>
              </a:solidFill>
            </a:endParaRPr>
          </a:p>
          <a:p>
            <a:pPr marL="127000" lvl="3">
              <a:spcBef>
                <a:spcPts val="500"/>
              </a:spcBef>
              <a:buClr>
                <a:srgbClr val="2F5496"/>
              </a:buClr>
              <a:buSzPts val="2000"/>
            </a:pPr>
            <a:r>
              <a:rPr lang="vi-VN" sz="2000" b="1" dirty="0">
                <a:solidFill>
                  <a:srgbClr val="2F5496"/>
                </a:solidFill>
              </a:rPr>
              <a:t>	III.2 </a:t>
            </a:r>
            <a:r>
              <a:rPr lang="vi-VN" sz="2000" b="1" dirty="0" err="1">
                <a:solidFill>
                  <a:srgbClr val="2F5496"/>
                </a:solidFill>
              </a:rPr>
              <a:t>Genetic</a:t>
            </a:r>
            <a:r>
              <a:rPr lang="vi-VN" sz="2000" b="1" dirty="0">
                <a:solidFill>
                  <a:srgbClr val="2F5496"/>
                </a:solidFill>
              </a:rPr>
              <a:t> </a:t>
            </a:r>
            <a:r>
              <a:rPr lang="vi-VN" sz="2000" b="1" dirty="0" err="1">
                <a:solidFill>
                  <a:srgbClr val="2F5496"/>
                </a:solidFill>
              </a:rPr>
              <a:t>Algorithm</a:t>
            </a:r>
            <a:endParaRPr sz="2000" b="1" dirty="0">
              <a:solidFill>
                <a:srgbClr val="2F5496"/>
              </a:solidFill>
            </a:endParaRPr>
          </a:p>
          <a:p>
            <a:pPr marL="558800" lvl="0" indent="-431800" algn="l" rtl="0">
              <a:spcBef>
                <a:spcPts val="500"/>
              </a:spcBef>
              <a:spcAft>
                <a:spcPts val="0"/>
              </a:spcAft>
              <a:buClr>
                <a:srgbClr val="2F5496"/>
              </a:buClr>
              <a:buSzPts val="2000"/>
              <a:buFont typeface="Arial"/>
              <a:buAutoNum type="romanUcPeriod"/>
            </a:pPr>
            <a:r>
              <a:rPr lang="en" sz="2000" b="1" dirty="0">
                <a:solidFill>
                  <a:srgbClr val="2F5496"/>
                </a:solidFill>
              </a:rPr>
              <a:t>Kết quả thực nghiệm</a:t>
            </a:r>
            <a:endParaRPr sz="2000" b="1" dirty="0">
              <a:solidFill>
                <a:srgbClr val="2F5496"/>
              </a:solidFill>
            </a:endParaRPr>
          </a:p>
          <a:p>
            <a:pPr marL="0" lvl="0" indent="0" algn="l" rtl="0">
              <a:spcBef>
                <a:spcPts val="500"/>
              </a:spcBef>
              <a:spcAft>
                <a:spcPts val="0"/>
              </a:spcAft>
              <a:buNone/>
            </a:pPr>
            <a:endParaRPr sz="2000" b="1" dirty="0">
              <a:solidFill>
                <a:srgbClr val="2F5496"/>
              </a:solidFill>
            </a:endParaRPr>
          </a:p>
          <a:p>
            <a:pPr marL="0" lvl="0" indent="0" algn="l" rtl="0">
              <a:spcBef>
                <a:spcPts val="500"/>
              </a:spcBef>
              <a:spcAft>
                <a:spcPts val="0"/>
              </a:spcAft>
              <a:buNone/>
            </a:pPr>
            <a:endParaRPr sz="2000" b="1" dirty="0">
              <a:solidFill>
                <a:srgbClr val="2F5496"/>
              </a:solidFill>
            </a:endParaRPr>
          </a:p>
          <a:p>
            <a:pPr marL="254000" lvl="0" indent="-127000" algn="l" rtl="0">
              <a:spcBef>
                <a:spcPts val="500"/>
              </a:spcBef>
              <a:spcAft>
                <a:spcPts val="0"/>
              </a:spcAft>
              <a:buNone/>
            </a:pPr>
            <a:endParaRPr sz="2000" b="1" dirty="0">
              <a:solidFill>
                <a:srgbClr val="000000"/>
              </a:solidFill>
            </a:endParaRPr>
          </a:p>
          <a:p>
            <a:pPr marL="127000" lvl="0" indent="0" algn="l" rtl="0">
              <a:spcBef>
                <a:spcPts val="500"/>
              </a:spcBef>
              <a:spcAft>
                <a:spcPts val="0"/>
              </a:spcAft>
              <a:buNone/>
            </a:pPr>
            <a:endParaRPr sz="2000" b="1" dirty="0">
              <a:solidFill>
                <a:srgbClr val="000000"/>
              </a:solidFill>
            </a:endParaRPr>
          </a:p>
          <a:p>
            <a:pPr marL="254000" lvl="0" indent="-127000" algn="l" rtl="0">
              <a:spcBef>
                <a:spcPts val="500"/>
              </a:spcBef>
              <a:spcAft>
                <a:spcPts val="0"/>
              </a:spcAft>
              <a:buNone/>
            </a:pPr>
            <a:endParaRPr sz="2000" b="1" dirty="0">
              <a:solidFill>
                <a:srgbClr val="000000"/>
              </a:solidFill>
            </a:endParaRPr>
          </a:p>
          <a:p>
            <a:pPr marL="254000" lvl="0" indent="-127000" algn="l" rtl="0">
              <a:spcBef>
                <a:spcPts val="500"/>
              </a:spcBef>
              <a:spcAft>
                <a:spcPts val="0"/>
              </a:spcAft>
              <a:buNone/>
            </a:pPr>
            <a:endParaRPr sz="2000" b="1" dirty="0">
              <a:solidFill>
                <a:srgbClr val="000000"/>
              </a:solidFil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body" idx="1"/>
          </p:nvPr>
        </p:nvSpPr>
        <p:spPr>
          <a:xfrm>
            <a:off x="226746" y="765781"/>
            <a:ext cx="8690400" cy="2190550"/>
          </a:xfrm>
          <a:prstGeom prst="rect">
            <a:avLst/>
          </a:prstGeom>
          <a:noFill/>
          <a:ln>
            <a:noFill/>
          </a:ln>
        </p:spPr>
        <p:txBody>
          <a:bodyPr spcFirstLastPara="1" wrap="square" lIns="68575" tIns="34275" rIns="68575" bIns="34275" anchor="t" anchorCtr="0">
            <a:normAutofit/>
          </a:bodyPr>
          <a:lstStyle/>
          <a:p>
            <a:pPr marL="0" lvl="0" indent="0" algn="l" rtl="0">
              <a:lnSpc>
                <a:spcPct val="150000"/>
              </a:lnSpc>
              <a:spcBef>
                <a:spcPts val="1000"/>
              </a:spcBef>
              <a:spcAft>
                <a:spcPts val="0"/>
              </a:spcAft>
              <a:buSzPts val="1100"/>
              <a:buFont typeface="Arial"/>
              <a:buNone/>
            </a:pPr>
            <a:r>
              <a:rPr lang="en" sz="1400" dirty="0">
                <a:solidFill>
                  <a:schemeClr val="dk1"/>
                </a:solidFill>
                <a:latin typeface="Arial"/>
                <a:ea typeface="Arial"/>
                <a:cs typeface="Arial"/>
                <a:sym typeface="Arial"/>
              </a:rPr>
              <a:t>•</a:t>
            </a:r>
            <a:r>
              <a:rPr lang="vi-VN" sz="1400" dirty="0">
                <a:solidFill>
                  <a:schemeClr val="dk1"/>
                </a:solidFill>
                <a:latin typeface="Arial"/>
                <a:ea typeface="Arial"/>
                <a:cs typeface="Arial"/>
                <a:sym typeface="Arial"/>
              </a:rPr>
              <a:t>Khí thải CO2 đã trở thành một vấn đề quan trọng và ngày càng trở nên cấp bách hơn trong bối cảnh ô nhiễm môi trường ngày càng trầm trọng và nhạy cảm hơn. Một trong những nguồn góp phần lớn vào vấn đề này là khí CO2 được thải ra từ các phương tiện giao thông. </a:t>
            </a:r>
          </a:p>
          <a:p>
            <a:pPr marL="0" lvl="0" indent="0" algn="l" rtl="0">
              <a:lnSpc>
                <a:spcPct val="150000"/>
              </a:lnSpc>
              <a:spcBef>
                <a:spcPts val="1000"/>
              </a:spcBef>
              <a:spcAft>
                <a:spcPts val="0"/>
              </a:spcAft>
              <a:buSzPts val="1100"/>
              <a:buFont typeface="Arial"/>
              <a:buNone/>
            </a:pPr>
            <a:r>
              <a:rPr lang="vi-VN" sz="1400" dirty="0">
                <a:solidFill>
                  <a:schemeClr val="dk1"/>
                </a:solidFill>
                <a:latin typeface="Arial"/>
                <a:ea typeface="Arial"/>
                <a:cs typeface="Arial"/>
                <a:sym typeface="Arial"/>
              </a:rPr>
              <a:t>=&gt; Do đó, các công ty đang tìm cách cải thiện tình hình này và xe điện (</a:t>
            </a:r>
            <a:r>
              <a:rPr lang="vi-VN" sz="1400" dirty="0" err="1">
                <a:solidFill>
                  <a:schemeClr val="dk1"/>
                </a:solidFill>
                <a:latin typeface="Arial"/>
                <a:ea typeface="Arial"/>
                <a:cs typeface="Arial"/>
                <a:sym typeface="Arial"/>
              </a:rPr>
              <a:t>Electric</a:t>
            </a:r>
            <a:r>
              <a:rPr lang="vi-VN" sz="1400" dirty="0">
                <a:solidFill>
                  <a:schemeClr val="dk1"/>
                </a:solidFill>
                <a:latin typeface="Arial"/>
                <a:ea typeface="Arial"/>
                <a:cs typeface="Arial"/>
                <a:sym typeface="Arial"/>
              </a:rPr>
              <a:t> </a:t>
            </a:r>
            <a:r>
              <a:rPr lang="vi-VN" sz="1400" dirty="0" err="1">
                <a:solidFill>
                  <a:schemeClr val="dk1"/>
                </a:solidFill>
                <a:latin typeface="Arial"/>
                <a:ea typeface="Arial"/>
                <a:cs typeface="Arial"/>
                <a:sym typeface="Arial"/>
              </a:rPr>
              <a:t>Vehicle</a:t>
            </a:r>
            <a:r>
              <a:rPr lang="vi-VN" sz="1400" dirty="0">
                <a:solidFill>
                  <a:schemeClr val="dk1"/>
                </a:solidFill>
                <a:latin typeface="Arial"/>
                <a:ea typeface="Arial"/>
                <a:cs typeface="Arial"/>
                <a:sym typeface="Arial"/>
              </a:rPr>
              <a:t> - EV) đã được nhận ra là một giải pháp thông minh cho vấn đề này.</a:t>
            </a:r>
            <a:endParaRPr lang="vi-VN" sz="1600" dirty="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dirty="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dirty="0">
              <a:solidFill>
                <a:schemeClr val="dk1"/>
              </a:solidFill>
              <a:latin typeface="Arial"/>
              <a:ea typeface="Arial"/>
              <a:cs typeface="Arial"/>
              <a:sym typeface="Arial"/>
            </a:endParaRPr>
          </a:p>
        </p:txBody>
      </p:sp>
      <p:sp>
        <p:nvSpPr>
          <p:cNvPr id="114" name="Google Shape;114;p19"/>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4</a:t>
            </a:fld>
            <a:endParaRPr/>
          </a:p>
        </p:txBody>
      </p:sp>
      <p:sp>
        <p:nvSpPr>
          <p:cNvPr id="115" name="Google Shape;115;p19"/>
          <p:cNvSpPr txBox="1">
            <a:spLocks noGrp="1"/>
          </p:cNvSpPr>
          <p:nvPr>
            <p:ph type="title"/>
          </p:nvPr>
        </p:nvSpPr>
        <p:spPr>
          <a:xfrm>
            <a:off x="226868" y="171237"/>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a:pPr>
            <a:r>
              <a:rPr lang="en" dirty="0">
                <a:latin typeface="Arial"/>
                <a:ea typeface="Arial"/>
                <a:cs typeface="Arial"/>
                <a:sym typeface="Arial"/>
              </a:rPr>
              <a:t>Giới thiệu bối cảnh bài toán</a:t>
            </a:r>
            <a:endParaRPr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body" idx="1"/>
          </p:nvPr>
        </p:nvSpPr>
        <p:spPr>
          <a:xfrm>
            <a:off x="226746" y="633750"/>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dirty="0">
                <a:solidFill>
                  <a:srgbClr val="000000"/>
                </a:solidFill>
                <a:latin typeface="Arial"/>
                <a:ea typeface="Arial"/>
                <a:cs typeface="Arial"/>
                <a:sym typeface="Arial"/>
              </a:rPr>
              <a:t>Mô tả bài toán</a:t>
            </a:r>
            <a:endParaRPr sz="2800" b="1" dirty="0">
              <a:latin typeface="Arial"/>
              <a:ea typeface="Arial"/>
              <a:cs typeface="Arial"/>
              <a:sym typeface="Arial"/>
            </a:endParaRPr>
          </a:p>
          <a:p>
            <a:pPr marL="0" lvl="0" indent="457200" algn="l" rtl="0">
              <a:lnSpc>
                <a:spcPct val="150000"/>
              </a:lnSpc>
              <a:spcBef>
                <a:spcPts val="0"/>
              </a:spcBef>
              <a:spcAft>
                <a:spcPts val="0"/>
              </a:spcAft>
              <a:buNone/>
            </a:pPr>
            <a:endParaRPr sz="1400" dirty="0">
              <a:solidFill>
                <a:srgbClr val="202124"/>
              </a:solidFill>
            </a:endParaRPr>
          </a:p>
          <a:p>
            <a:pPr marL="0" lvl="0" indent="457200" algn="l" rtl="0">
              <a:lnSpc>
                <a:spcPct val="115000"/>
              </a:lnSpc>
              <a:spcBef>
                <a:spcPts val="0"/>
              </a:spcBef>
              <a:spcAft>
                <a:spcPts val="0"/>
              </a:spcAft>
              <a:buNone/>
            </a:pPr>
            <a:endParaRPr sz="1400" dirty="0">
              <a:solidFill>
                <a:srgbClr val="000000"/>
              </a:solidFill>
              <a:highlight>
                <a:srgbClr val="FFFFFF"/>
              </a:highlight>
            </a:endParaRPr>
          </a:p>
          <a:p>
            <a:pPr marL="0" lvl="0" indent="457200" algn="l" rtl="0">
              <a:lnSpc>
                <a:spcPct val="115000"/>
              </a:lnSpc>
              <a:spcBef>
                <a:spcPts val="0"/>
              </a:spcBef>
              <a:spcAft>
                <a:spcPts val="0"/>
              </a:spcAft>
              <a:buNone/>
            </a:pPr>
            <a:r>
              <a:rPr lang="en" sz="1400" dirty="0">
                <a:solidFill>
                  <a:srgbClr val="202124"/>
                </a:solidFill>
                <a:highlight>
                  <a:srgbClr val="FFFFFF"/>
                </a:highlight>
              </a:rPr>
              <a:t>.</a:t>
            </a:r>
            <a:endParaRPr sz="1400" dirty="0">
              <a:solidFill>
                <a:srgbClr val="000000"/>
              </a:solidFill>
            </a:endParaRPr>
          </a:p>
          <a:p>
            <a:pPr marL="0" lvl="1" indent="0" algn="l" rtl="0">
              <a:spcBef>
                <a:spcPts val="200"/>
              </a:spcBef>
              <a:spcAft>
                <a:spcPts val="0"/>
              </a:spcAft>
              <a:buNone/>
            </a:pPr>
            <a:endParaRPr sz="2800" b="1" dirty="0"/>
          </a:p>
          <a:p>
            <a:pPr marL="0" lvl="0" indent="0" algn="l" rtl="0">
              <a:lnSpc>
                <a:spcPct val="150000"/>
              </a:lnSpc>
              <a:spcBef>
                <a:spcPts val="1000"/>
              </a:spcBef>
              <a:spcAft>
                <a:spcPts val="0"/>
              </a:spcAft>
              <a:buSzPts val="1100"/>
              <a:buFont typeface="Arial"/>
              <a:buNone/>
            </a:pPr>
            <a:r>
              <a:rPr lang="vi-VN" sz="1400" dirty="0">
                <a:solidFill>
                  <a:schemeClr val="dk1"/>
                </a:solidFill>
                <a:latin typeface="Arial"/>
                <a:ea typeface="Arial"/>
                <a:cs typeface="Arial"/>
                <a:sym typeface="Arial"/>
              </a:rPr>
              <a:t>                                                                                          Mô tả bài toán</a:t>
            </a:r>
            <a:endParaRPr sz="1400" dirty="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dirty="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dirty="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dirty="0">
              <a:solidFill>
                <a:schemeClr val="dk1"/>
              </a:solidFill>
              <a:latin typeface="Arial"/>
              <a:ea typeface="Arial"/>
              <a:cs typeface="Arial"/>
              <a:sym typeface="Arial"/>
            </a:endParaRPr>
          </a:p>
        </p:txBody>
      </p:sp>
      <p:sp>
        <p:nvSpPr>
          <p:cNvPr id="123" name="Google Shape;123;p20"/>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5</a:t>
            </a:fld>
            <a:endParaRPr/>
          </a:p>
        </p:txBody>
      </p:sp>
      <p:sp>
        <p:nvSpPr>
          <p:cNvPr id="124" name="Google Shape;124;p20"/>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startAt="2"/>
            </a:pPr>
            <a:r>
              <a:rPr lang="en" dirty="0">
                <a:latin typeface="Arial"/>
                <a:ea typeface="Arial"/>
                <a:cs typeface="Arial"/>
                <a:sym typeface="Arial"/>
              </a:rPr>
              <a:t>Electric Vehicle Routing Problem (EVRP)</a:t>
            </a:r>
            <a:endParaRPr dirty="0"/>
          </a:p>
        </p:txBody>
      </p:sp>
      <p:sp>
        <p:nvSpPr>
          <p:cNvPr id="125" name="Google Shape;125;p20"/>
          <p:cNvSpPr/>
          <p:nvPr/>
        </p:nvSpPr>
        <p:spPr>
          <a:xfrm>
            <a:off x="982275" y="1232422"/>
            <a:ext cx="7179600" cy="1038900"/>
          </a:xfrm>
          <a:prstGeom prst="roundRect">
            <a:avLst>
              <a:gd name="adj" fmla="val 16667"/>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dirty="0">
                <a:solidFill>
                  <a:schemeClr val="dk1"/>
                </a:solidFill>
              </a:rPr>
              <a:t>Electric Vehicle Routing Problem (EVRP)</a:t>
            </a:r>
            <a:endParaRPr dirty="0"/>
          </a:p>
        </p:txBody>
      </p:sp>
      <p:cxnSp>
        <p:nvCxnSpPr>
          <p:cNvPr id="126" name="Google Shape;126;p20"/>
          <p:cNvCxnSpPr>
            <a:cxnSpLocks/>
          </p:cNvCxnSpPr>
          <p:nvPr/>
        </p:nvCxnSpPr>
        <p:spPr>
          <a:xfrm>
            <a:off x="4571946" y="2271322"/>
            <a:ext cx="0" cy="908803"/>
          </a:xfrm>
          <a:prstGeom prst="straightConnector1">
            <a:avLst/>
          </a:prstGeom>
          <a:noFill/>
          <a:ln w="76200" cap="flat" cmpd="sng">
            <a:solidFill>
              <a:schemeClr val="dk2"/>
            </a:solidFill>
            <a:prstDash val="solid"/>
            <a:round/>
            <a:headEnd type="none" w="med" len="med"/>
            <a:tailEnd type="triangle" w="med" len="med"/>
          </a:ln>
        </p:spPr>
      </p:cxnSp>
      <p:sp>
        <p:nvSpPr>
          <p:cNvPr id="127" name="Google Shape;127;p20"/>
          <p:cNvSpPr/>
          <p:nvPr/>
        </p:nvSpPr>
        <p:spPr>
          <a:xfrm>
            <a:off x="982275" y="3180125"/>
            <a:ext cx="7179600" cy="1455600"/>
          </a:xfrm>
          <a:prstGeom prst="roundRect">
            <a:avLst>
              <a:gd name="adj" fmla="val 16667"/>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vi-VN" dirty="0">
                <a:solidFill>
                  <a:schemeClr val="dk1"/>
                </a:solidFill>
              </a:rPr>
              <a:t>Với số EV cho sẵn, để tận dụng tối đa khả năng di chuyển của đội xe điện và đảm bảo mỗi xe hoạt động trong giới hạn mức sạc pin, chúng ta cần tìm ra tuyến đường tối ưu cho mỗi xe. Tuyến đường này sẽ bắt đầu và kết thúc tại kho trung tâm và phục vụ một nhóm khách hàng.</a:t>
            </a:r>
            <a:endParaRPr lang="vi-VN" sz="1600" dirty="0">
              <a:solidFill>
                <a:schemeClr val="dk1"/>
              </a:solidFill>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body" idx="1"/>
          </p:nvPr>
        </p:nvSpPr>
        <p:spPr>
          <a:xfrm>
            <a:off x="130582" y="680465"/>
            <a:ext cx="8786564" cy="3958126"/>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dirty="0">
                <a:solidFill>
                  <a:srgbClr val="000000"/>
                </a:solidFill>
                <a:latin typeface="Arial"/>
                <a:ea typeface="Arial"/>
                <a:cs typeface="Arial"/>
                <a:sym typeface="Arial"/>
              </a:rPr>
              <a:t>Định nghĩa bài toán</a:t>
            </a:r>
            <a:endParaRPr sz="2800" b="1" dirty="0">
              <a:latin typeface="Arial"/>
              <a:ea typeface="Arial"/>
              <a:cs typeface="Arial"/>
              <a:sym typeface="Arial"/>
            </a:endParaRPr>
          </a:p>
          <a:p>
            <a:pPr marL="0" lvl="0" indent="457200" algn="l" rtl="0">
              <a:lnSpc>
                <a:spcPct val="150000"/>
              </a:lnSpc>
              <a:spcBef>
                <a:spcPts val="0"/>
              </a:spcBef>
              <a:spcAft>
                <a:spcPts val="0"/>
              </a:spcAft>
              <a:buNone/>
            </a:pPr>
            <a:endParaRPr sz="1400" dirty="0">
              <a:solidFill>
                <a:srgbClr val="202124"/>
              </a:solidFill>
            </a:endParaRPr>
          </a:p>
          <a:p>
            <a:pPr marL="0" lvl="0" indent="457200" algn="l" rtl="0">
              <a:lnSpc>
                <a:spcPct val="115000"/>
              </a:lnSpc>
              <a:spcBef>
                <a:spcPts val="0"/>
              </a:spcBef>
              <a:spcAft>
                <a:spcPts val="0"/>
              </a:spcAft>
              <a:buNone/>
            </a:pPr>
            <a:endParaRPr sz="1400" dirty="0">
              <a:solidFill>
                <a:srgbClr val="000000"/>
              </a:solidFill>
              <a:highlight>
                <a:srgbClr val="FFFFFF"/>
              </a:highlight>
            </a:endParaRPr>
          </a:p>
          <a:p>
            <a:pPr marL="0" lvl="0" indent="457200" algn="l" rtl="0">
              <a:lnSpc>
                <a:spcPct val="115000"/>
              </a:lnSpc>
              <a:spcBef>
                <a:spcPts val="0"/>
              </a:spcBef>
              <a:spcAft>
                <a:spcPts val="0"/>
              </a:spcAft>
              <a:buNone/>
            </a:pPr>
            <a:r>
              <a:rPr lang="en" sz="1400" dirty="0">
                <a:solidFill>
                  <a:srgbClr val="202124"/>
                </a:solidFill>
                <a:highlight>
                  <a:srgbClr val="FFFFFF"/>
                </a:highlight>
              </a:rPr>
              <a:t>.</a:t>
            </a:r>
            <a:endParaRPr sz="1400" dirty="0">
              <a:solidFill>
                <a:srgbClr val="000000"/>
              </a:solidFill>
            </a:endParaRPr>
          </a:p>
          <a:p>
            <a:pPr marL="0" lvl="1" indent="0" algn="l" rtl="0">
              <a:spcBef>
                <a:spcPts val="200"/>
              </a:spcBef>
              <a:spcAft>
                <a:spcPts val="0"/>
              </a:spcAft>
              <a:buNone/>
            </a:pPr>
            <a:endParaRPr sz="2800" b="1" dirty="0"/>
          </a:p>
          <a:p>
            <a:pPr marL="0" lvl="0" indent="0" algn="l" rtl="0">
              <a:lnSpc>
                <a:spcPct val="150000"/>
              </a:lnSpc>
              <a:spcBef>
                <a:spcPts val="1000"/>
              </a:spcBef>
              <a:spcAft>
                <a:spcPts val="0"/>
              </a:spcAft>
              <a:buSzPts val="1100"/>
              <a:buFont typeface="Arial"/>
              <a:buNone/>
            </a:pPr>
            <a:endParaRPr sz="1400" dirty="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dirty="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dirty="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dirty="0">
              <a:solidFill>
                <a:schemeClr val="dk1"/>
              </a:solidFill>
              <a:latin typeface="Arial"/>
              <a:ea typeface="Arial"/>
              <a:cs typeface="Arial"/>
              <a:sym typeface="Arial"/>
            </a:endParaRPr>
          </a:p>
        </p:txBody>
      </p:sp>
      <p:sp>
        <p:nvSpPr>
          <p:cNvPr id="135" name="Google Shape;135;p21"/>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6</a:t>
            </a:fld>
            <a:endParaRPr/>
          </a:p>
        </p:txBody>
      </p:sp>
      <p:sp>
        <p:nvSpPr>
          <p:cNvPr id="136" name="Google Shape;136;p21"/>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startAt="2"/>
            </a:pPr>
            <a:r>
              <a:rPr lang="en">
                <a:latin typeface="Arial"/>
                <a:ea typeface="Arial"/>
                <a:cs typeface="Arial"/>
                <a:sym typeface="Arial"/>
              </a:rPr>
              <a:t>Electric Vehicle Routing Problem (EVRP)</a:t>
            </a:r>
            <a:endParaRPr/>
          </a:p>
        </p:txBody>
      </p:sp>
      <p:sp>
        <p:nvSpPr>
          <p:cNvPr id="27" name="TextBox 4">
            <a:extLst>
              <a:ext uri="{FF2B5EF4-FFF2-40B4-BE49-F238E27FC236}">
                <a16:creationId xmlns:a16="http://schemas.microsoft.com/office/drawing/2014/main" id="{C6C4FD70-C499-1FEA-BB78-39C5F9B50D49}"/>
              </a:ext>
            </a:extLst>
          </p:cNvPr>
          <p:cNvSpPr txBox="1"/>
          <p:nvPr/>
        </p:nvSpPr>
        <p:spPr>
          <a:xfrm>
            <a:off x="446465" y="2488075"/>
            <a:ext cx="8154797" cy="3416320"/>
          </a:xfrm>
          <a:prstGeom prst="rect">
            <a:avLst/>
          </a:prstGeom>
          <a:noFill/>
        </p:spPr>
        <p:txBody>
          <a:bodyPr wrap="none" rtlCol="0">
            <a:spAutoFit/>
          </a:bodyPr>
          <a:lstStyle/>
          <a:p>
            <a:pPr marL="342900" indent="-342900">
              <a:buFontTx/>
              <a:buChar char="-"/>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Depot, Charging Station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Customer</a:t>
            </a:r>
            <a:endParaRPr lang="vi-VN" sz="2400" dirty="0">
              <a:latin typeface="Times New Roman" panose="02020603050405020304" pitchFamily="18" charset="0"/>
              <a:cs typeface="Times New Roman" panose="02020603050405020304" pitchFamily="18" charset="0"/>
            </a:endParaRPr>
          </a:p>
          <a:p>
            <a:pPr marL="342900" indent="-342900">
              <a:buFontTx/>
              <a:buChar char="-"/>
            </a:pPr>
            <a:r>
              <a:rPr lang="en-US" sz="2400" dirty="0">
                <a:latin typeface="Times New Roman" panose="02020603050405020304" pitchFamily="18" charset="0"/>
                <a:cs typeface="Times New Roman" panose="02020603050405020304" pitchFamily="18" charset="0"/>
              </a:rPr>
              <a:t>Khi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tới</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3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Depot: </a:t>
            </a:r>
            <a:r>
              <a:rPr lang="en-US" sz="2400" dirty="0" err="1">
                <a:latin typeface="Times New Roman" panose="02020603050405020304" pitchFamily="18" charset="0"/>
                <a:cs typeface="Times New Roman" panose="02020603050405020304" pitchFamily="18" charset="0"/>
              </a:rPr>
              <a:t>vừa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khách</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Station: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Customer: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l</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lvl="1" indent="-34290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endParaRPr lang="en-US" sz="2400" dirty="0">
              <a:latin typeface="Times New Roman" panose="02020603050405020304" pitchFamily="18" charset="0"/>
              <a:cs typeface="Times New Roman" panose="02020603050405020304" pitchFamily="18" charset="0"/>
            </a:endParaRPr>
          </a:p>
        </p:txBody>
      </p:sp>
      <p:sp>
        <p:nvSpPr>
          <p:cNvPr id="28" name="Oval 5">
            <a:extLst>
              <a:ext uri="{FF2B5EF4-FFF2-40B4-BE49-F238E27FC236}">
                <a16:creationId xmlns:a16="http://schemas.microsoft.com/office/drawing/2014/main" id="{96699554-B8FE-3AE6-1A75-9B492E9FC08E}"/>
              </a:ext>
            </a:extLst>
          </p:cNvPr>
          <p:cNvSpPr/>
          <p:nvPr/>
        </p:nvSpPr>
        <p:spPr>
          <a:xfrm>
            <a:off x="4243796" y="1305667"/>
            <a:ext cx="656410" cy="55720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
            <a:extLst>
              <a:ext uri="{FF2B5EF4-FFF2-40B4-BE49-F238E27FC236}">
                <a16:creationId xmlns:a16="http://schemas.microsoft.com/office/drawing/2014/main" id="{F9E3FAD2-F4CB-F18D-F606-1C3875D01692}"/>
              </a:ext>
            </a:extLst>
          </p:cNvPr>
          <p:cNvSpPr/>
          <p:nvPr/>
        </p:nvSpPr>
        <p:spPr>
          <a:xfrm>
            <a:off x="6649561" y="1305667"/>
            <a:ext cx="593378" cy="5572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Isosceles Triangle 7">
            <a:extLst>
              <a:ext uri="{FF2B5EF4-FFF2-40B4-BE49-F238E27FC236}">
                <a16:creationId xmlns:a16="http://schemas.microsoft.com/office/drawing/2014/main" id="{3FB15812-840F-2157-EDF4-66DEEC12C789}"/>
              </a:ext>
            </a:extLst>
          </p:cNvPr>
          <p:cNvSpPr/>
          <p:nvPr/>
        </p:nvSpPr>
        <p:spPr>
          <a:xfrm>
            <a:off x="1852841" y="1341274"/>
            <a:ext cx="668743" cy="521599"/>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8">
            <a:extLst>
              <a:ext uri="{FF2B5EF4-FFF2-40B4-BE49-F238E27FC236}">
                <a16:creationId xmlns:a16="http://schemas.microsoft.com/office/drawing/2014/main" id="{2CB90DA0-1DCE-E4B7-9692-382A83486E4A}"/>
              </a:ext>
            </a:extLst>
          </p:cNvPr>
          <p:cNvSpPr txBox="1"/>
          <p:nvPr/>
        </p:nvSpPr>
        <p:spPr>
          <a:xfrm>
            <a:off x="4103762" y="1886258"/>
            <a:ext cx="93647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Depot</a:t>
            </a:r>
          </a:p>
        </p:txBody>
      </p:sp>
      <p:sp>
        <p:nvSpPr>
          <p:cNvPr id="32" name="TextBox 9">
            <a:extLst>
              <a:ext uri="{FF2B5EF4-FFF2-40B4-BE49-F238E27FC236}">
                <a16:creationId xmlns:a16="http://schemas.microsoft.com/office/drawing/2014/main" id="{20D81E2E-B0EC-F7F7-285C-9E15718D33DD}"/>
              </a:ext>
            </a:extLst>
          </p:cNvPr>
          <p:cNvSpPr txBox="1"/>
          <p:nvPr/>
        </p:nvSpPr>
        <p:spPr>
          <a:xfrm>
            <a:off x="6418701" y="1886258"/>
            <a:ext cx="105509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Station</a:t>
            </a:r>
          </a:p>
        </p:txBody>
      </p:sp>
      <p:sp>
        <p:nvSpPr>
          <p:cNvPr id="33" name="TextBox 10">
            <a:extLst>
              <a:ext uri="{FF2B5EF4-FFF2-40B4-BE49-F238E27FC236}">
                <a16:creationId xmlns:a16="http://schemas.microsoft.com/office/drawing/2014/main" id="{3F54B107-CAAF-31DC-291D-C341A23906FA}"/>
              </a:ext>
            </a:extLst>
          </p:cNvPr>
          <p:cNvSpPr txBox="1"/>
          <p:nvPr/>
        </p:nvSpPr>
        <p:spPr>
          <a:xfrm>
            <a:off x="1496959" y="1886258"/>
            <a:ext cx="138050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Customer</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dirty="0">
                <a:solidFill>
                  <a:srgbClr val="000000"/>
                </a:solidFill>
                <a:latin typeface="Arial"/>
                <a:ea typeface="Arial"/>
                <a:cs typeface="Arial"/>
                <a:sym typeface="Arial"/>
              </a:rPr>
              <a:t>Mục đích bài </a:t>
            </a:r>
            <a:r>
              <a:rPr lang="vi-VN" dirty="0">
                <a:solidFill>
                  <a:srgbClr val="000000"/>
                </a:solidFill>
                <a:latin typeface="Arial"/>
                <a:ea typeface="Arial"/>
                <a:cs typeface="Arial"/>
                <a:sym typeface="Arial"/>
              </a:rPr>
              <a:t>toán</a:t>
            </a:r>
          </a:p>
          <a:p>
            <a:pPr marL="101600" lvl="0" indent="0" algn="l" rtl="0">
              <a:lnSpc>
                <a:spcPct val="150000"/>
              </a:lnSpc>
              <a:spcBef>
                <a:spcPts val="200"/>
              </a:spcBef>
              <a:spcAft>
                <a:spcPts val="0"/>
              </a:spcAft>
              <a:buClr>
                <a:srgbClr val="000000"/>
              </a:buClr>
              <a:buSzPts val="2000"/>
              <a:buNone/>
            </a:pPr>
            <a:endParaRPr sz="2500" b="1" dirty="0">
              <a:latin typeface="Arial"/>
              <a:ea typeface="Arial"/>
              <a:cs typeface="Arial"/>
              <a:sym typeface="Arial"/>
            </a:endParaRPr>
          </a:p>
          <a:p>
            <a:pPr marL="0" lvl="0" indent="457200" algn="l" rtl="0">
              <a:lnSpc>
                <a:spcPct val="150000"/>
              </a:lnSpc>
              <a:spcBef>
                <a:spcPts val="0"/>
              </a:spcBef>
              <a:spcAft>
                <a:spcPts val="0"/>
              </a:spcAft>
              <a:buNone/>
            </a:pPr>
            <a:endParaRPr sz="1400" dirty="0">
              <a:solidFill>
                <a:srgbClr val="202124"/>
              </a:solidFill>
            </a:endParaRPr>
          </a:p>
          <a:p>
            <a:pPr marL="0" lvl="0" indent="457200" algn="l" rtl="0">
              <a:lnSpc>
                <a:spcPct val="115000"/>
              </a:lnSpc>
              <a:spcBef>
                <a:spcPts val="0"/>
              </a:spcBef>
              <a:spcAft>
                <a:spcPts val="0"/>
              </a:spcAft>
              <a:buNone/>
            </a:pPr>
            <a:endParaRPr sz="1400" dirty="0">
              <a:solidFill>
                <a:srgbClr val="000000"/>
              </a:solidFill>
              <a:highlight>
                <a:srgbClr val="FFFFFF"/>
              </a:highlight>
            </a:endParaRPr>
          </a:p>
          <a:p>
            <a:pPr marL="0" lvl="0" indent="457200" algn="l" rtl="0">
              <a:lnSpc>
                <a:spcPct val="115000"/>
              </a:lnSpc>
              <a:spcBef>
                <a:spcPts val="0"/>
              </a:spcBef>
              <a:spcAft>
                <a:spcPts val="0"/>
              </a:spcAft>
              <a:buNone/>
            </a:pPr>
            <a:r>
              <a:rPr lang="en" sz="1400" dirty="0">
                <a:solidFill>
                  <a:srgbClr val="202124"/>
                </a:solidFill>
                <a:highlight>
                  <a:srgbClr val="FFFFFF"/>
                </a:highlight>
              </a:rPr>
              <a:t>.</a:t>
            </a:r>
            <a:endParaRPr sz="1400" dirty="0">
              <a:solidFill>
                <a:srgbClr val="000000"/>
              </a:solidFill>
            </a:endParaRPr>
          </a:p>
          <a:p>
            <a:pPr marL="0" lvl="1" indent="0" algn="l" rtl="0">
              <a:spcBef>
                <a:spcPts val="200"/>
              </a:spcBef>
              <a:spcAft>
                <a:spcPts val="0"/>
              </a:spcAft>
              <a:buNone/>
            </a:pPr>
            <a:endParaRPr sz="2800" b="1" dirty="0"/>
          </a:p>
          <a:p>
            <a:pPr marL="0" lvl="0" indent="0" algn="l" rtl="0">
              <a:lnSpc>
                <a:spcPct val="150000"/>
              </a:lnSpc>
              <a:spcBef>
                <a:spcPts val="1000"/>
              </a:spcBef>
              <a:spcAft>
                <a:spcPts val="0"/>
              </a:spcAft>
              <a:buSzPts val="1100"/>
              <a:buFont typeface="Arial"/>
              <a:buNone/>
            </a:pPr>
            <a:endParaRPr sz="1400" dirty="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dirty="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dirty="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dirty="0">
              <a:solidFill>
                <a:schemeClr val="dk1"/>
              </a:solidFill>
              <a:latin typeface="Arial"/>
              <a:ea typeface="Arial"/>
              <a:cs typeface="Arial"/>
              <a:sym typeface="Arial"/>
            </a:endParaRPr>
          </a:p>
        </p:txBody>
      </p:sp>
      <p:sp>
        <p:nvSpPr>
          <p:cNvPr id="151" name="Google Shape;151;p22"/>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7</a:t>
            </a:fld>
            <a:endParaRPr/>
          </a:p>
        </p:txBody>
      </p:sp>
      <p:sp>
        <p:nvSpPr>
          <p:cNvPr id="152" name="Google Shape;152;p22"/>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startAt="2"/>
            </a:pPr>
            <a:r>
              <a:rPr lang="en" dirty="0">
                <a:latin typeface="Arial"/>
                <a:ea typeface="Arial"/>
                <a:cs typeface="Arial"/>
                <a:sym typeface="Arial"/>
              </a:rPr>
              <a:t>Electric Vehicle Routing Problem (EVRP)</a:t>
            </a:r>
            <a:endParaRPr dirty="0"/>
          </a:p>
        </p:txBody>
      </p:sp>
      <p:sp>
        <p:nvSpPr>
          <p:cNvPr id="6" name="TextBox 4">
            <a:extLst>
              <a:ext uri="{FF2B5EF4-FFF2-40B4-BE49-F238E27FC236}">
                <a16:creationId xmlns:a16="http://schemas.microsoft.com/office/drawing/2014/main" id="{5EF420FF-2D88-8B0D-214C-3545188DAB92}"/>
              </a:ext>
            </a:extLst>
          </p:cNvPr>
          <p:cNvSpPr txBox="1"/>
          <p:nvPr/>
        </p:nvSpPr>
        <p:spPr>
          <a:xfrm>
            <a:off x="551583" y="1319800"/>
            <a:ext cx="7925524" cy="1815882"/>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Với một bản đồ cho sẵn (hình ví dụ), mục đích của bài toán là “Vẽ đường đi sao cho xe đón hết khách với độ dài đường đã chạy là nhỏ nhất.”</a:t>
            </a: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lvl="1" indent="-342900">
              <a:buFontTx/>
              <a:buChar char="-"/>
            </a:pPr>
            <a:endParaRPr lang="en-US" sz="2400" dirty="0">
              <a:latin typeface="Times New Roman" panose="02020603050405020304" pitchFamily="18" charset="0"/>
              <a:cs typeface="Times New Roman" panose="02020603050405020304" pitchFamily="18" charset="0"/>
            </a:endParaRPr>
          </a:p>
          <a:p>
            <a:pPr marL="342900" indent="-342900">
              <a:buFontTx/>
              <a:buChar char="-"/>
            </a:pPr>
            <a:endParaRPr lang="en-US" sz="2400" dirty="0">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95D4B677-C5D7-2F50-46F8-517CBF1AB5AE}"/>
              </a:ext>
            </a:extLst>
          </p:cNvPr>
          <p:cNvPicPr>
            <a:picLocks noChangeAspect="1"/>
          </p:cNvPicPr>
          <p:nvPr/>
        </p:nvPicPr>
        <p:blipFill>
          <a:blip r:embed="rId3"/>
          <a:stretch>
            <a:fillRect/>
          </a:stretch>
        </p:blipFill>
        <p:spPr>
          <a:xfrm>
            <a:off x="5004036" y="2148716"/>
            <a:ext cx="3588381" cy="2142636"/>
          </a:xfrm>
          <a:prstGeom prst="rect">
            <a:avLst/>
          </a:prstGeom>
        </p:spPr>
      </p:pic>
      <p:pic>
        <p:nvPicPr>
          <p:cNvPr id="10" name="Hình ảnh 9" descr="Ảnh có chứa văn bản, ảnh chụp màn hình, biểu đồ, hàng&#10;&#10;Mô tả được tạo tự động">
            <a:extLst>
              <a:ext uri="{FF2B5EF4-FFF2-40B4-BE49-F238E27FC236}">
                <a16:creationId xmlns:a16="http://schemas.microsoft.com/office/drawing/2014/main" id="{E524CB52-3D02-36CC-C2C8-0FEE3E331C00}"/>
              </a:ext>
            </a:extLst>
          </p:cNvPr>
          <p:cNvPicPr>
            <a:picLocks noChangeAspect="1"/>
          </p:cNvPicPr>
          <p:nvPr/>
        </p:nvPicPr>
        <p:blipFill>
          <a:blip r:embed="rId4"/>
          <a:stretch>
            <a:fillRect/>
          </a:stretch>
        </p:blipFill>
        <p:spPr>
          <a:xfrm>
            <a:off x="551583" y="2148715"/>
            <a:ext cx="3588382" cy="2142637"/>
          </a:xfrm>
          <a:prstGeom prst="rect">
            <a:avLst/>
          </a:prstGeom>
        </p:spPr>
      </p:pic>
      <p:cxnSp>
        <p:nvCxnSpPr>
          <p:cNvPr id="11" name="Google Shape;126;p20">
            <a:extLst>
              <a:ext uri="{FF2B5EF4-FFF2-40B4-BE49-F238E27FC236}">
                <a16:creationId xmlns:a16="http://schemas.microsoft.com/office/drawing/2014/main" id="{098F7B70-22D5-4D21-5D71-618FF485EE45}"/>
              </a:ext>
            </a:extLst>
          </p:cNvPr>
          <p:cNvCxnSpPr>
            <a:cxnSpLocks/>
          </p:cNvCxnSpPr>
          <p:nvPr/>
        </p:nvCxnSpPr>
        <p:spPr>
          <a:xfrm>
            <a:off x="4276313" y="3135682"/>
            <a:ext cx="432090" cy="0"/>
          </a:xfrm>
          <a:prstGeom prst="straightConnector1">
            <a:avLst/>
          </a:prstGeom>
          <a:noFill/>
          <a:ln w="76200" cap="flat" cmpd="sng">
            <a:solidFill>
              <a:schemeClr val="dk2"/>
            </a:solidFill>
            <a:prstDash val="solid"/>
            <a:round/>
            <a:headEnd type="none" w="med" len="med"/>
            <a:tailEnd type="triangle" w="med" len="med"/>
          </a:ln>
        </p:spPr>
      </p:cxn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body" idx="1"/>
          </p:nvPr>
        </p:nvSpPr>
        <p:spPr>
          <a:xfrm>
            <a:off x="226793" y="852147"/>
            <a:ext cx="8690400" cy="3876000"/>
          </a:xfrm>
          <a:prstGeom prst="rect">
            <a:avLst/>
          </a:prstGeom>
          <a:noFill/>
          <a:ln>
            <a:noFill/>
          </a:ln>
        </p:spPr>
        <p:txBody>
          <a:bodyPr spcFirstLastPara="1" wrap="square" lIns="68575" tIns="34275" rIns="68575" bIns="34275" anchor="t" anchorCtr="0">
            <a:normAutofit/>
          </a:bodyPr>
          <a:lstStyle/>
          <a:p>
            <a:pPr marL="457200" lvl="0" indent="-355600" algn="l" rtl="0">
              <a:lnSpc>
                <a:spcPct val="150000"/>
              </a:lnSpc>
              <a:spcBef>
                <a:spcPts val="200"/>
              </a:spcBef>
              <a:spcAft>
                <a:spcPts val="0"/>
              </a:spcAft>
              <a:buClr>
                <a:srgbClr val="000000"/>
              </a:buClr>
              <a:buSzPts val="2000"/>
              <a:buFont typeface="Arial"/>
              <a:buChar char="▶"/>
            </a:pPr>
            <a:r>
              <a:rPr lang="en">
                <a:solidFill>
                  <a:srgbClr val="000000"/>
                </a:solidFill>
                <a:latin typeface="Arial"/>
                <a:ea typeface="Arial"/>
                <a:cs typeface="Arial"/>
                <a:sym typeface="Arial"/>
              </a:rPr>
              <a:t>Các ràng buộc của bài toán</a:t>
            </a:r>
            <a:endParaRPr sz="2800" b="1">
              <a:latin typeface="Arial"/>
              <a:ea typeface="Arial"/>
              <a:cs typeface="Arial"/>
              <a:sym typeface="Arial"/>
            </a:endParaRPr>
          </a:p>
          <a:p>
            <a:pPr marL="0" lvl="0" indent="457200" algn="l" rtl="0">
              <a:lnSpc>
                <a:spcPct val="150000"/>
              </a:lnSpc>
              <a:spcBef>
                <a:spcPts val="0"/>
              </a:spcBef>
              <a:spcAft>
                <a:spcPts val="0"/>
              </a:spcAft>
              <a:buNone/>
            </a:pPr>
            <a:endParaRPr sz="1400">
              <a:solidFill>
                <a:srgbClr val="202124"/>
              </a:solidFill>
            </a:endParaRPr>
          </a:p>
          <a:p>
            <a:pPr marL="0" lvl="0" indent="457200" algn="l" rtl="0">
              <a:lnSpc>
                <a:spcPct val="115000"/>
              </a:lnSpc>
              <a:spcBef>
                <a:spcPts val="0"/>
              </a:spcBef>
              <a:spcAft>
                <a:spcPts val="0"/>
              </a:spcAft>
              <a:buNone/>
            </a:pPr>
            <a:endParaRPr sz="1400">
              <a:solidFill>
                <a:srgbClr val="000000"/>
              </a:solidFill>
              <a:highlight>
                <a:srgbClr val="FFFFFF"/>
              </a:highlight>
            </a:endParaRPr>
          </a:p>
          <a:p>
            <a:pPr marL="0" lvl="0" indent="457200" algn="l" rtl="0">
              <a:lnSpc>
                <a:spcPct val="115000"/>
              </a:lnSpc>
              <a:spcBef>
                <a:spcPts val="0"/>
              </a:spcBef>
              <a:spcAft>
                <a:spcPts val="0"/>
              </a:spcAft>
              <a:buNone/>
            </a:pPr>
            <a:r>
              <a:rPr lang="en" sz="1400">
                <a:solidFill>
                  <a:srgbClr val="202124"/>
                </a:solidFill>
                <a:highlight>
                  <a:srgbClr val="FFFFFF"/>
                </a:highlight>
              </a:rPr>
              <a:t>.</a:t>
            </a:r>
            <a:endParaRPr sz="1400">
              <a:solidFill>
                <a:srgbClr val="000000"/>
              </a:solidFill>
            </a:endParaRPr>
          </a:p>
          <a:p>
            <a:pPr marL="0" lvl="1" indent="0" algn="l" rtl="0">
              <a:spcBef>
                <a:spcPts val="200"/>
              </a:spcBef>
              <a:spcAft>
                <a:spcPts val="0"/>
              </a:spcAft>
              <a:buNone/>
            </a:pPr>
            <a:endParaRPr sz="2800" b="1"/>
          </a:p>
          <a:p>
            <a:pPr marL="0" lvl="0" indent="0" algn="l" rtl="0">
              <a:lnSpc>
                <a:spcPct val="150000"/>
              </a:lnSpc>
              <a:spcBef>
                <a:spcPts val="1000"/>
              </a:spcBef>
              <a:spcAft>
                <a:spcPts val="0"/>
              </a:spcAft>
              <a:buSzPts val="1100"/>
              <a:buFont typeface="Arial"/>
              <a:buNone/>
            </a:pPr>
            <a:endParaRPr sz="1400">
              <a:solidFill>
                <a:schemeClr val="dk1"/>
              </a:solidFill>
              <a:latin typeface="Arial"/>
              <a:ea typeface="Arial"/>
              <a:cs typeface="Arial"/>
              <a:sym typeface="Arial"/>
            </a:endParaRPr>
          </a:p>
          <a:p>
            <a:pPr marL="0" lvl="0" indent="0" algn="l" rtl="0">
              <a:lnSpc>
                <a:spcPct val="150000"/>
              </a:lnSpc>
              <a:spcBef>
                <a:spcPts val="1000"/>
              </a:spcBef>
              <a:spcAft>
                <a:spcPts val="0"/>
              </a:spcAft>
              <a:buSzPts val="1100"/>
              <a:buFont typeface="Arial"/>
              <a:buNone/>
            </a:pPr>
            <a:endParaRPr sz="1600">
              <a:solidFill>
                <a:schemeClr val="dk1"/>
              </a:solidFill>
              <a:latin typeface="Arial"/>
              <a:ea typeface="Arial"/>
              <a:cs typeface="Arial"/>
              <a:sym typeface="Arial"/>
            </a:endParaRPr>
          </a:p>
          <a:p>
            <a:pPr marL="342900" lvl="0" indent="-165100" algn="l" rtl="0">
              <a:lnSpc>
                <a:spcPct val="100000"/>
              </a:lnSpc>
              <a:spcBef>
                <a:spcPts val="200"/>
              </a:spcBef>
              <a:spcAft>
                <a:spcPts val="0"/>
              </a:spcAft>
              <a:buSzPts val="2000"/>
              <a:buFont typeface="Noto Sans Symbols"/>
              <a:buNone/>
            </a:pPr>
            <a:endParaRPr sz="1400">
              <a:solidFill>
                <a:schemeClr val="dk1"/>
              </a:solidFill>
              <a:latin typeface="Arial"/>
              <a:ea typeface="Arial"/>
              <a:cs typeface="Arial"/>
              <a:sym typeface="Arial"/>
            </a:endParaRPr>
          </a:p>
          <a:p>
            <a:pPr marL="685800" lvl="1" indent="-165100" algn="l" rtl="0">
              <a:lnSpc>
                <a:spcPct val="100000"/>
              </a:lnSpc>
              <a:spcBef>
                <a:spcPts val="200"/>
              </a:spcBef>
              <a:spcAft>
                <a:spcPts val="0"/>
              </a:spcAft>
              <a:buSzPts val="1600"/>
              <a:buFont typeface="Arial"/>
              <a:buNone/>
            </a:pPr>
            <a:endParaRPr sz="1400">
              <a:solidFill>
                <a:schemeClr val="dk1"/>
              </a:solidFill>
              <a:latin typeface="Arial"/>
              <a:ea typeface="Arial"/>
              <a:cs typeface="Arial"/>
              <a:sym typeface="Arial"/>
            </a:endParaRPr>
          </a:p>
        </p:txBody>
      </p:sp>
      <p:sp>
        <p:nvSpPr>
          <p:cNvPr id="162" name="Google Shape;162;p23"/>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8</a:t>
            </a:fld>
            <a:endParaRPr/>
          </a:p>
        </p:txBody>
      </p:sp>
      <p:sp>
        <p:nvSpPr>
          <p:cNvPr id="163" name="Google Shape;163;p23"/>
          <p:cNvSpPr txBox="1">
            <a:spLocks noGrp="1"/>
          </p:cNvSpPr>
          <p:nvPr>
            <p:ph type="body" idx="1"/>
          </p:nvPr>
        </p:nvSpPr>
        <p:spPr>
          <a:xfrm>
            <a:off x="226793" y="1304422"/>
            <a:ext cx="8690400" cy="2339428"/>
          </a:xfrm>
          <a:prstGeom prst="rect">
            <a:avLst/>
          </a:prstGeom>
          <a:noFill/>
          <a:ln>
            <a:noFill/>
          </a:ln>
        </p:spPr>
        <p:txBody>
          <a:bodyPr spcFirstLastPara="1" wrap="square" lIns="68575" tIns="34275" rIns="68575" bIns="34275" anchor="t" anchorCtr="0">
            <a:normAutofit/>
          </a:bodyPr>
          <a:lstStyle/>
          <a:p>
            <a:pPr marL="457200" lvl="0" indent="-317500" algn="l" rtl="0">
              <a:lnSpc>
                <a:spcPct val="200000"/>
              </a:lnSpc>
              <a:spcBef>
                <a:spcPts val="1000"/>
              </a:spcBef>
              <a:spcAft>
                <a:spcPts val="0"/>
              </a:spcAft>
              <a:buClr>
                <a:schemeClr val="dk1"/>
              </a:buClr>
              <a:buSzPts val="1400"/>
              <a:buFont typeface="Arial"/>
              <a:buChar char="●"/>
            </a:pPr>
            <a:r>
              <a:rPr lang="en" sz="1400" dirty="0">
                <a:solidFill>
                  <a:schemeClr val="dk1"/>
                </a:solidFill>
                <a:latin typeface="Arial"/>
                <a:ea typeface="Arial"/>
                <a:cs typeface="Arial"/>
                <a:sym typeface="Arial"/>
              </a:rPr>
              <a:t>Mỗi xe sẽ có: </a:t>
            </a:r>
            <a:r>
              <a:rPr lang="en" sz="1400" b="1" i="1" dirty="0">
                <a:solidFill>
                  <a:schemeClr val="dk1"/>
                </a:solidFill>
                <a:latin typeface="Arial"/>
                <a:ea typeface="Arial"/>
                <a:cs typeface="Arial"/>
                <a:sym typeface="Arial"/>
              </a:rPr>
              <a:t>Max Capacity</a:t>
            </a:r>
            <a:r>
              <a:rPr lang="en" sz="1400" dirty="0">
                <a:solidFill>
                  <a:schemeClr val="dk1"/>
                </a:solidFill>
                <a:latin typeface="Arial"/>
                <a:ea typeface="Arial"/>
                <a:cs typeface="Arial"/>
                <a:sym typeface="Arial"/>
              </a:rPr>
              <a:t> (khối lượng tối đa) và </a:t>
            </a:r>
            <a:r>
              <a:rPr lang="en" sz="1400" b="1" i="1" dirty="0">
                <a:solidFill>
                  <a:schemeClr val="dk1"/>
                </a:solidFill>
                <a:latin typeface="Arial"/>
                <a:ea typeface="Arial"/>
                <a:cs typeface="Arial"/>
                <a:sym typeface="Arial"/>
              </a:rPr>
              <a:t>Max Battery</a:t>
            </a:r>
            <a:r>
              <a:rPr lang="en" sz="1400" dirty="0">
                <a:solidFill>
                  <a:schemeClr val="dk1"/>
                </a:solidFill>
                <a:latin typeface="Arial"/>
                <a:ea typeface="Arial"/>
                <a:cs typeface="Arial"/>
                <a:sym typeface="Arial"/>
              </a:rPr>
              <a:t> (Pin tối đa), có ràng buộc sau:</a:t>
            </a:r>
            <a:endParaRPr sz="1400" dirty="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b="1" i="1" dirty="0">
                <a:solidFill>
                  <a:schemeClr val="dk1"/>
                </a:solidFill>
                <a:latin typeface="Arial"/>
                <a:ea typeface="Arial"/>
                <a:cs typeface="Arial"/>
                <a:sym typeface="Arial"/>
              </a:rPr>
              <a:t>Tổng khối lượng trên xe</a:t>
            </a:r>
            <a:r>
              <a:rPr lang="en" sz="1400" i="1" dirty="0">
                <a:solidFill>
                  <a:schemeClr val="dk1"/>
                </a:solidFill>
                <a:latin typeface="Arial"/>
                <a:ea typeface="Arial"/>
                <a:cs typeface="Arial"/>
                <a:sym typeface="Arial"/>
              </a:rPr>
              <a:t> </a:t>
            </a:r>
            <a:r>
              <a:rPr lang="en" sz="1400" b="1" i="1" dirty="0">
                <a:solidFill>
                  <a:schemeClr val="dk1"/>
                </a:solidFill>
                <a:latin typeface="Arial"/>
                <a:ea typeface="Arial"/>
                <a:cs typeface="Arial"/>
                <a:sym typeface="Arial"/>
              </a:rPr>
              <a:t>không</a:t>
            </a:r>
            <a:r>
              <a:rPr lang="en" sz="1400" i="1" dirty="0">
                <a:solidFill>
                  <a:schemeClr val="dk1"/>
                </a:solidFill>
                <a:latin typeface="Arial"/>
                <a:ea typeface="Arial"/>
                <a:cs typeface="Arial"/>
                <a:sym typeface="Arial"/>
              </a:rPr>
              <a:t> </a:t>
            </a:r>
            <a:r>
              <a:rPr lang="en" sz="1400" b="1" i="1" dirty="0">
                <a:solidFill>
                  <a:schemeClr val="dk1"/>
                </a:solidFill>
                <a:latin typeface="Arial"/>
                <a:ea typeface="Arial"/>
                <a:cs typeface="Arial"/>
                <a:sym typeface="Arial"/>
              </a:rPr>
              <a:t>lớn hơn</a:t>
            </a:r>
            <a:r>
              <a:rPr lang="en" sz="1400" i="1" dirty="0">
                <a:solidFill>
                  <a:schemeClr val="dk1"/>
                </a:solidFill>
                <a:latin typeface="Arial"/>
                <a:ea typeface="Arial"/>
                <a:cs typeface="Arial"/>
                <a:sym typeface="Arial"/>
              </a:rPr>
              <a:t> </a:t>
            </a:r>
            <a:r>
              <a:rPr lang="en" sz="1400" b="1" i="1" dirty="0">
                <a:solidFill>
                  <a:schemeClr val="dk1"/>
                </a:solidFill>
                <a:latin typeface="Arial"/>
                <a:ea typeface="Arial"/>
                <a:cs typeface="Arial"/>
                <a:sym typeface="Arial"/>
              </a:rPr>
              <a:t>Max </a:t>
            </a:r>
            <a:r>
              <a:rPr lang="vi-VN" sz="1400" b="1" i="1" dirty="0" err="1">
                <a:solidFill>
                  <a:schemeClr val="dk1"/>
                </a:solidFill>
                <a:latin typeface="Arial"/>
                <a:ea typeface="Arial"/>
                <a:cs typeface="Arial"/>
                <a:sym typeface="Arial"/>
              </a:rPr>
              <a:t>Capacity</a:t>
            </a:r>
            <a:r>
              <a:rPr lang="vi-VN" sz="1400" b="1" i="1" dirty="0">
                <a:solidFill>
                  <a:schemeClr val="dk1"/>
                </a:solidFill>
                <a:latin typeface="Arial"/>
                <a:ea typeface="Arial"/>
                <a:cs typeface="Arial"/>
                <a:sym typeface="Arial"/>
              </a:rPr>
              <a:t>.</a:t>
            </a:r>
          </a:p>
          <a:p>
            <a:pPr marL="914400" lvl="1" indent="-317500" algn="l" rtl="0">
              <a:lnSpc>
                <a:spcPct val="150000"/>
              </a:lnSpc>
              <a:spcBef>
                <a:spcPts val="0"/>
              </a:spcBef>
              <a:spcAft>
                <a:spcPts val="0"/>
              </a:spcAft>
              <a:buClr>
                <a:schemeClr val="dk1"/>
              </a:buClr>
              <a:buSzPts val="1400"/>
              <a:buFont typeface="Arial"/>
              <a:buChar char="○"/>
            </a:pPr>
            <a:r>
              <a:rPr lang="en" sz="1400" b="1" i="1" dirty="0">
                <a:solidFill>
                  <a:schemeClr val="dk1"/>
                </a:solidFill>
                <a:latin typeface="Arial"/>
                <a:ea typeface="Arial"/>
                <a:cs typeface="Arial"/>
                <a:sym typeface="Arial"/>
              </a:rPr>
              <a:t>Tổng energy đã dùng không lớn hơn Max Battery</a:t>
            </a:r>
            <a:r>
              <a:rPr lang="en" sz="1400" dirty="0">
                <a:solidFill>
                  <a:schemeClr val="dk1"/>
                </a:solidFill>
                <a:latin typeface="Arial"/>
                <a:ea typeface="Arial"/>
                <a:cs typeface="Arial"/>
                <a:sym typeface="Arial"/>
              </a:rPr>
              <a:t>, chỉ có thể recharge tại </a:t>
            </a:r>
            <a:r>
              <a:rPr lang="en" sz="1400" b="1" i="1" dirty="0">
                <a:solidFill>
                  <a:schemeClr val="dk1"/>
                </a:solidFill>
                <a:latin typeface="Arial"/>
                <a:ea typeface="Arial"/>
                <a:cs typeface="Arial"/>
                <a:sym typeface="Arial"/>
              </a:rPr>
              <a:t>Station</a:t>
            </a:r>
            <a:r>
              <a:rPr lang="en" sz="1400" dirty="0">
                <a:solidFill>
                  <a:schemeClr val="dk1"/>
                </a:solidFill>
                <a:latin typeface="Arial"/>
                <a:ea typeface="Arial"/>
                <a:cs typeface="Arial"/>
                <a:sym typeface="Arial"/>
              </a:rPr>
              <a:t> hoặc </a:t>
            </a:r>
            <a:r>
              <a:rPr lang="en" sz="1400" b="1" i="1" dirty="0">
                <a:solidFill>
                  <a:schemeClr val="dk1"/>
                </a:solidFill>
                <a:latin typeface="Arial"/>
                <a:ea typeface="Arial"/>
                <a:cs typeface="Arial"/>
                <a:sym typeface="Arial"/>
              </a:rPr>
              <a:t>Depot</a:t>
            </a:r>
            <a:r>
              <a:rPr lang="en" sz="1400" dirty="0">
                <a:solidFill>
                  <a:schemeClr val="dk1"/>
                </a:solidFill>
                <a:latin typeface="Arial"/>
                <a:ea typeface="Arial"/>
                <a:cs typeface="Arial"/>
                <a:sym typeface="Arial"/>
              </a:rPr>
              <a:t>, không có TH xe đang chạy giữa chừng hết </a:t>
            </a:r>
            <a:r>
              <a:rPr lang="vi-VN" sz="1400" dirty="0">
                <a:solidFill>
                  <a:schemeClr val="dk1"/>
                </a:solidFill>
                <a:latin typeface="Arial"/>
                <a:ea typeface="Arial"/>
                <a:cs typeface="Arial"/>
                <a:sym typeface="Arial"/>
              </a:rPr>
              <a:t>pin.</a:t>
            </a:r>
            <a:endParaRPr sz="1400" dirty="0">
              <a:solidFill>
                <a:schemeClr val="dk1"/>
              </a:solidFill>
              <a:latin typeface="Arial"/>
              <a:ea typeface="Arial"/>
              <a:cs typeface="Arial"/>
              <a:sym typeface="Arial"/>
            </a:endParaRPr>
          </a:p>
          <a:p>
            <a:pPr marL="0" lvl="0" indent="0" algn="l" rtl="0">
              <a:lnSpc>
                <a:spcPct val="150000"/>
              </a:lnSpc>
              <a:spcBef>
                <a:spcPts val="200"/>
              </a:spcBef>
              <a:spcAft>
                <a:spcPts val="0"/>
              </a:spcAft>
              <a:buNone/>
            </a:pPr>
            <a:r>
              <a:rPr lang="en" sz="1400" dirty="0">
                <a:solidFill>
                  <a:schemeClr val="dk1"/>
                </a:solidFill>
                <a:latin typeface="Arial"/>
                <a:ea typeface="Arial"/>
                <a:cs typeface="Arial"/>
                <a:sym typeface="Arial"/>
              </a:rPr>
              <a:t>Không chở khách quá </a:t>
            </a:r>
            <a:r>
              <a:rPr lang="en" sz="1400" b="1" i="1" dirty="0">
                <a:solidFill>
                  <a:schemeClr val="dk1"/>
                </a:solidFill>
                <a:latin typeface="Arial"/>
                <a:ea typeface="Arial"/>
                <a:cs typeface="Arial"/>
                <a:sym typeface="Arial"/>
              </a:rPr>
              <a:t>khối lượng tối đa</a:t>
            </a:r>
            <a:r>
              <a:rPr lang="en" sz="1400" b="1" dirty="0">
                <a:solidFill>
                  <a:schemeClr val="dk1"/>
                </a:solidFill>
                <a:latin typeface="Arial"/>
                <a:ea typeface="Arial"/>
                <a:cs typeface="Arial"/>
                <a:sym typeface="Arial"/>
              </a:rPr>
              <a:t> </a:t>
            </a:r>
            <a:r>
              <a:rPr lang="en" sz="1400" dirty="0">
                <a:solidFill>
                  <a:schemeClr val="dk1"/>
                </a:solidFill>
                <a:latin typeface="Arial"/>
                <a:ea typeface="Arial"/>
                <a:cs typeface="Arial"/>
                <a:sym typeface="Arial"/>
              </a:rPr>
              <a:t>và</a:t>
            </a:r>
            <a:r>
              <a:rPr lang="en" sz="1400" b="1" dirty="0">
                <a:solidFill>
                  <a:schemeClr val="dk1"/>
                </a:solidFill>
                <a:latin typeface="Arial"/>
                <a:ea typeface="Arial"/>
                <a:cs typeface="Arial"/>
                <a:sym typeface="Arial"/>
              </a:rPr>
              <a:t> </a:t>
            </a:r>
            <a:r>
              <a:rPr lang="en" sz="1400" dirty="0">
                <a:solidFill>
                  <a:schemeClr val="dk1"/>
                </a:solidFill>
                <a:latin typeface="Arial"/>
                <a:ea typeface="Arial"/>
                <a:cs typeface="Arial"/>
                <a:sym typeface="Arial"/>
              </a:rPr>
              <a:t>đảm bảo xe vẫn </a:t>
            </a:r>
            <a:r>
              <a:rPr lang="en" sz="1400" b="1" i="1" dirty="0">
                <a:solidFill>
                  <a:schemeClr val="dk1"/>
                </a:solidFill>
                <a:latin typeface="Arial"/>
                <a:ea typeface="Arial"/>
                <a:cs typeface="Arial"/>
                <a:sym typeface="Arial"/>
              </a:rPr>
              <a:t>còn đủ pin</a:t>
            </a:r>
            <a:r>
              <a:rPr lang="en" sz="1400" b="1" dirty="0">
                <a:solidFill>
                  <a:schemeClr val="dk1"/>
                </a:solidFill>
                <a:latin typeface="Arial"/>
                <a:ea typeface="Arial"/>
                <a:cs typeface="Arial"/>
                <a:sym typeface="Arial"/>
              </a:rPr>
              <a:t> </a:t>
            </a:r>
            <a:r>
              <a:rPr lang="en" sz="1400" dirty="0">
                <a:solidFill>
                  <a:schemeClr val="dk1"/>
                </a:solidFill>
                <a:latin typeface="Arial"/>
                <a:ea typeface="Arial"/>
                <a:cs typeface="Arial"/>
                <a:sym typeface="Arial"/>
              </a:rPr>
              <a:t>khi chạy tới nơi tiếp theo. Mỗi khách chỉ đón 1 lần, </a:t>
            </a:r>
            <a:r>
              <a:rPr lang="en" sz="1400" b="1" i="1" dirty="0">
                <a:solidFill>
                  <a:schemeClr val="dk1"/>
                </a:solidFill>
                <a:latin typeface="Arial"/>
                <a:ea typeface="Arial"/>
                <a:cs typeface="Arial"/>
                <a:sym typeface="Arial"/>
              </a:rPr>
              <a:t>Station </a:t>
            </a:r>
            <a:r>
              <a:rPr lang="en" sz="1400" dirty="0">
                <a:solidFill>
                  <a:schemeClr val="dk1"/>
                </a:solidFill>
                <a:latin typeface="Arial"/>
                <a:ea typeface="Arial"/>
                <a:cs typeface="Arial"/>
                <a:sym typeface="Arial"/>
              </a:rPr>
              <a:t>và </a:t>
            </a:r>
            <a:r>
              <a:rPr lang="en" sz="1400" b="1" i="1" dirty="0">
                <a:solidFill>
                  <a:schemeClr val="dk1"/>
                </a:solidFill>
                <a:latin typeface="Arial"/>
                <a:ea typeface="Arial"/>
                <a:cs typeface="Arial"/>
                <a:sym typeface="Arial"/>
              </a:rPr>
              <a:t>Depot</a:t>
            </a:r>
            <a:r>
              <a:rPr lang="en" sz="1400" dirty="0">
                <a:solidFill>
                  <a:schemeClr val="dk1"/>
                </a:solidFill>
                <a:latin typeface="Arial"/>
                <a:ea typeface="Arial"/>
                <a:cs typeface="Arial"/>
                <a:sym typeface="Arial"/>
              </a:rPr>
              <a:t> đi bao nhiêu cũng được.</a:t>
            </a:r>
            <a:endParaRPr sz="1400" dirty="0">
              <a:solidFill>
                <a:schemeClr val="dk1"/>
              </a:solidFill>
              <a:latin typeface="Arial"/>
              <a:ea typeface="Arial"/>
              <a:cs typeface="Arial"/>
              <a:sym typeface="Arial"/>
            </a:endParaRPr>
          </a:p>
        </p:txBody>
      </p:sp>
      <p:sp>
        <p:nvSpPr>
          <p:cNvPr id="5" name="Google Shape;152;p22">
            <a:extLst>
              <a:ext uri="{FF2B5EF4-FFF2-40B4-BE49-F238E27FC236}">
                <a16:creationId xmlns:a16="http://schemas.microsoft.com/office/drawing/2014/main" id="{017DDD20-257A-B51D-9F6B-7E08CA92EC71}"/>
              </a:ext>
            </a:extLst>
          </p:cNvPr>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marL="647700" lvl="0" indent="-649605" algn="l" rtl="0">
              <a:lnSpc>
                <a:spcPct val="100000"/>
              </a:lnSpc>
              <a:spcBef>
                <a:spcPts val="0"/>
              </a:spcBef>
              <a:spcAft>
                <a:spcPts val="0"/>
              </a:spcAft>
              <a:buSzPct val="100000"/>
              <a:buFont typeface="Arial"/>
              <a:buAutoNum type="romanUcPeriod" startAt="2"/>
            </a:pPr>
            <a:r>
              <a:rPr lang="en" dirty="0">
                <a:latin typeface="Arial"/>
                <a:ea typeface="Arial"/>
                <a:cs typeface="Arial"/>
                <a:sym typeface="Arial"/>
              </a:rPr>
              <a:t>Electric Vehicle Routing Problem (EVRP)</a:t>
            </a:r>
            <a:endParaRPr dirty="0"/>
          </a:p>
        </p:txBody>
      </p:sp>
    </p:spTree>
    <p:extLst>
      <p:ext uri="{BB962C8B-B14F-4D97-AF65-F5344CB8AC3E}">
        <p14:creationId xmlns:p14="http://schemas.microsoft.com/office/powerpoint/2010/main" val="22055709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2" name="Google Shape;172;p24"/>
          <p:cNvSpPr txBox="1">
            <a:spLocks noGrp="1"/>
          </p:cNvSpPr>
          <p:nvPr>
            <p:ph type="sldNum" idx="12"/>
          </p:nvPr>
        </p:nvSpPr>
        <p:spPr>
          <a:xfrm>
            <a:off x="7377546" y="4836425"/>
            <a:ext cx="15396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Clr>
                <a:schemeClr val="lt1"/>
              </a:buClr>
              <a:buSzPts val="1300"/>
              <a:buFont typeface="Quattrocento Sans"/>
              <a:buNone/>
            </a:pPr>
            <a:fld id="{00000000-1234-1234-1234-123412341234}" type="slidenum">
              <a:rPr lang="en"/>
              <a:t>9</a:t>
            </a:fld>
            <a:endParaRPr/>
          </a:p>
        </p:txBody>
      </p:sp>
      <p:sp>
        <p:nvSpPr>
          <p:cNvPr id="173" name="Google Shape;173;p24"/>
          <p:cNvSpPr txBox="1">
            <a:spLocks noGrp="1"/>
          </p:cNvSpPr>
          <p:nvPr>
            <p:ph type="title"/>
          </p:nvPr>
        </p:nvSpPr>
        <p:spPr>
          <a:xfrm>
            <a:off x="226868" y="129985"/>
            <a:ext cx="8690400" cy="399900"/>
          </a:xfrm>
          <a:prstGeom prst="rect">
            <a:avLst/>
          </a:prstGeom>
          <a:noFill/>
          <a:ln>
            <a:noFill/>
          </a:ln>
        </p:spPr>
        <p:txBody>
          <a:bodyPr spcFirstLastPara="1" wrap="square" lIns="68575" tIns="34275" rIns="68575" bIns="34275" anchor="ctr" anchorCtr="0">
            <a:normAutofit fontScale="90000"/>
          </a:bodyPr>
          <a:lstStyle/>
          <a:p>
            <a:pPr lvl="0" algn="l" rtl="0">
              <a:lnSpc>
                <a:spcPct val="100000"/>
              </a:lnSpc>
              <a:spcBef>
                <a:spcPts val="0"/>
              </a:spcBef>
              <a:spcAft>
                <a:spcPts val="0"/>
              </a:spcAft>
              <a:buSzPct val="100000"/>
            </a:pPr>
            <a:r>
              <a:rPr lang="vi-VN" dirty="0">
                <a:latin typeface="Arial"/>
                <a:ea typeface="Arial"/>
                <a:cs typeface="Arial"/>
                <a:sym typeface="Arial"/>
              </a:rPr>
              <a:t>III.	</a:t>
            </a:r>
            <a:r>
              <a:rPr lang="en" dirty="0">
                <a:latin typeface="Arial"/>
                <a:ea typeface="Arial"/>
                <a:cs typeface="Arial"/>
                <a:sym typeface="Arial"/>
              </a:rPr>
              <a:t>Cài đặt thuật toán</a:t>
            </a:r>
            <a:endParaRPr dirty="0"/>
          </a:p>
        </p:txBody>
      </p:sp>
      <p:sp>
        <p:nvSpPr>
          <p:cNvPr id="4" name="Google Shape;163;p23">
            <a:extLst>
              <a:ext uri="{FF2B5EF4-FFF2-40B4-BE49-F238E27FC236}">
                <a16:creationId xmlns:a16="http://schemas.microsoft.com/office/drawing/2014/main" id="{234D8FF4-E7C2-875C-8D04-251169145F44}"/>
              </a:ext>
            </a:extLst>
          </p:cNvPr>
          <p:cNvSpPr txBox="1">
            <a:spLocks noGrp="1"/>
          </p:cNvSpPr>
          <p:nvPr>
            <p:ph type="body" idx="1"/>
          </p:nvPr>
        </p:nvSpPr>
        <p:spPr>
          <a:xfrm>
            <a:off x="169596" y="782163"/>
            <a:ext cx="8690400" cy="1267328"/>
          </a:xfrm>
          <a:prstGeom prst="rect">
            <a:avLst/>
          </a:prstGeom>
          <a:noFill/>
          <a:ln>
            <a:noFill/>
          </a:ln>
        </p:spPr>
        <p:txBody>
          <a:bodyPr spcFirstLastPara="1" wrap="square" lIns="68575" tIns="34275" rIns="68575" bIns="34275" anchor="t" anchorCtr="0">
            <a:normAutofit/>
          </a:bodyPr>
          <a:lstStyle/>
          <a:p>
            <a:pPr marL="139700" lvl="0" indent="0" algn="l" rtl="0">
              <a:lnSpc>
                <a:spcPct val="200000"/>
              </a:lnSpc>
              <a:spcBef>
                <a:spcPts val="1000"/>
              </a:spcBef>
              <a:spcAft>
                <a:spcPts val="0"/>
              </a:spcAft>
              <a:buClr>
                <a:schemeClr val="dk1"/>
              </a:buClr>
              <a:buSzPts val="1400"/>
              <a:buNone/>
            </a:pPr>
            <a:r>
              <a:rPr lang="vi-VN" sz="1400" b="1" dirty="0">
                <a:solidFill>
                  <a:schemeClr val="dk1"/>
                </a:solidFill>
                <a:latin typeface="Arial"/>
                <a:ea typeface="Arial"/>
                <a:cs typeface="Arial"/>
                <a:sym typeface="Arial"/>
              </a:rPr>
              <a:t>III.1 </a:t>
            </a:r>
            <a:r>
              <a:rPr lang="vi-VN" sz="1400" b="1" dirty="0" err="1">
                <a:solidFill>
                  <a:schemeClr val="dk1"/>
                </a:solidFill>
                <a:latin typeface="Arial"/>
                <a:ea typeface="Arial"/>
                <a:cs typeface="Arial"/>
                <a:sym typeface="Arial"/>
              </a:rPr>
              <a:t>Heuristic</a:t>
            </a:r>
            <a:r>
              <a:rPr lang="vi-VN" sz="1400" b="1" dirty="0">
                <a:solidFill>
                  <a:schemeClr val="dk1"/>
                </a:solidFill>
                <a:latin typeface="Arial"/>
                <a:ea typeface="Arial"/>
                <a:cs typeface="Arial"/>
                <a:sym typeface="Arial"/>
              </a:rPr>
              <a:t> </a:t>
            </a:r>
            <a:r>
              <a:rPr lang="vi-VN" sz="1400" b="1" dirty="0" err="1">
                <a:solidFill>
                  <a:schemeClr val="dk1"/>
                </a:solidFill>
                <a:latin typeface="Arial"/>
                <a:ea typeface="Arial"/>
                <a:cs typeface="Arial"/>
                <a:sym typeface="Arial"/>
              </a:rPr>
              <a:t>Algorithm</a:t>
            </a:r>
            <a:endParaRPr lang="vi-VN" sz="1400" b="1" dirty="0">
              <a:solidFill>
                <a:schemeClr val="dk1"/>
              </a:solidFill>
              <a:latin typeface="Arial"/>
              <a:ea typeface="Arial"/>
              <a:cs typeface="Arial"/>
              <a:sym typeface="Arial"/>
            </a:endParaRPr>
          </a:p>
          <a:p>
            <a:pPr marL="139700" lvl="0" indent="0" algn="l" rtl="0">
              <a:lnSpc>
                <a:spcPct val="200000"/>
              </a:lnSpc>
              <a:spcBef>
                <a:spcPts val="1000"/>
              </a:spcBef>
              <a:spcAft>
                <a:spcPts val="0"/>
              </a:spcAft>
              <a:buClr>
                <a:schemeClr val="dk1"/>
              </a:buClr>
              <a:buSzPts val="1400"/>
              <a:buNone/>
            </a:pPr>
            <a:r>
              <a:rPr lang="vi-VN" sz="1400" b="1" dirty="0">
                <a:solidFill>
                  <a:schemeClr val="dk1"/>
                </a:solidFill>
                <a:latin typeface="Arial"/>
                <a:ea typeface="Arial"/>
                <a:cs typeface="Arial"/>
                <a:sym typeface="Arial"/>
              </a:rPr>
              <a:t>III.2 </a:t>
            </a:r>
            <a:r>
              <a:rPr lang="vi-VN" sz="1400" b="1" dirty="0" err="1">
                <a:solidFill>
                  <a:schemeClr val="dk1"/>
                </a:solidFill>
                <a:latin typeface="Arial"/>
                <a:ea typeface="Arial"/>
                <a:cs typeface="Arial"/>
                <a:sym typeface="Arial"/>
              </a:rPr>
              <a:t>Genetic</a:t>
            </a:r>
            <a:r>
              <a:rPr lang="vi-VN" sz="1400" b="1" dirty="0">
                <a:solidFill>
                  <a:schemeClr val="dk1"/>
                </a:solidFill>
                <a:latin typeface="Arial"/>
                <a:ea typeface="Arial"/>
                <a:cs typeface="Arial"/>
                <a:sym typeface="Arial"/>
              </a:rPr>
              <a:t> </a:t>
            </a:r>
            <a:r>
              <a:rPr lang="vi-VN" sz="1400" b="1" dirty="0" err="1">
                <a:solidFill>
                  <a:schemeClr val="dk1"/>
                </a:solidFill>
                <a:latin typeface="Arial"/>
                <a:ea typeface="Arial"/>
                <a:cs typeface="Arial"/>
                <a:sym typeface="Arial"/>
              </a:rPr>
              <a:t>Algorithm</a:t>
            </a:r>
            <a:endParaRPr sz="14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26695410"/>
      </p:ext>
    </p:extLst>
  </p:cSld>
  <p:clrMapOvr>
    <a:masterClrMapping/>
  </p:clrMapOvr>
  <p:transition spd="slow">
    <p:fade/>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NPT_Template(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1383</Words>
  <Application>Microsoft Office PowerPoint</Application>
  <PresentationFormat>On-screen Show (16:9)</PresentationFormat>
  <Paragraphs>275</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Times New Roman</vt:lpstr>
      <vt:lpstr>Quattrocento Sans</vt:lpstr>
      <vt:lpstr>Arial</vt:lpstr>
      <vt:lpstr>Calibri</vt:lpstr>
      <vt:lpstr>Courier New</vt:lpstr>
      <vt:lpstr>Noto Sans Symbols</vt:lpstr>
      <vt:lpstr>Simple Light</vt:lpstr>
      <vt:lpstr>PNPT_Template(22)</vt:lpstr>
      <vt:lpstr>Electric Vehicle Routing Problems</vt:lpstr>
      <vt:lpstr>Nhóm thực hiện</vt:lpstr>
      <vt:lpstr>Tóm tắt nội dung</vt:lpstr>
      <vt:lpstr>Giới thiệu bối cảnh bài toán</vt:lpstr>
      <vt:lpstr>Electric Vehicle Routing Problem (EVRP)</vt:lpstr>
      <vt:lpstr>Electric Vehicle Routing Problem (EVRP)</vt:lpstr>
      <vt:lpstr>Electric Vehicle Routing Problem (EVRP)</vt:lpstr>
      <vt:lpstr>Electric Vehicle Routing Problem (EVRP)</vt:lpstr>
      <vt:lpstr>III. Cài đặt thuật toán</vt:lpstr>
      <vt:lpstr>III.1 Heuristic Algorithm</vt:lpstr>
      <vt:lpstr>III.1 Heuristic Algorithm</vt:lpstr>
      <vt:lpstr>III.1 Heuristic Algorithm</vt:lpstr>
      <vt:lpstr>III.1 Heuristic Algorithm</vt:lpstr>
      <vt:lpstr>III.1 Heuristic Algorithm</vt:lpstr>
      <vt:lpstr>III.1 Heuristic Algorithm</vt:lpstr>
      <vt:lpstr>Kết quả thực nghiệm</vt:lpstr>
      <vt:lpstr>Kết quả thực nghiệm</vt:lpstr>
      <vt:lpstr>Kết quả thực nghiệm</vt:lpstr>
      <vt:lpstr>Kết quả thực nghiệm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Routing Problems</dc:title>
  <dc:creator>bgh le</dc:creator>
  <cp:lastModifiedBy>Lê Yến Nhi</cp:lastModifiedBy>
  <cp:revision>11</cp:revision>
  <dcterms:modified xsi:type="dcterms:W3CDTF">2023-06-12T07:20:07Z</dcterms:modified>
</cp:coreProperties>
</file>