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7" roundtripDataSignature="AMtx7mjaCp8+pZZhuyph0/BIRmhnX3yj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8D141F-6B7A-4072-BE85-0E2C6E523BDD}">
  <a:tblStyle styleId="{7E8D141F-6B7A-4072-BE85-0E2C6E523B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44" Type="http://schemas.openxmlformats.org/officeDocument/2006/relationships/font" Target="fonts/Nunito-bold.fntdata"/><Relationship Id="rId21" Type="http://schemas.openxmlformats.org/officeDocument/2006/relationships/slide" Target="slides/slide15.xml"/><Relationship Id="rId43" Type="http://schemas.openxmlformats.org/officeDocument/2006/relationships/font" Target="fonts/Nunito-regular.fntdata"/><Relationship Id="rId24" Type="http://schemas.openxmlformats.org/officeDocument/2006/relationships/slide" Target="slides/slide18.xml"/><Relationship Id="rId46" Type="http://schemas.openxmlformats.org/officeDocument/2006/relationships/font" Target="fonts/Nunito-boldItalic.fntdata"/><Relationship Id="rId23" Type="http://schemas.openxmlformats.org/officeDocument/2006/relationships/slide" Target="slides/slide17.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83dfce9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583dfce90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83dfce90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583dfce904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83dfce904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583dfce904_3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83dfce9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583dfce904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83dfce904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583dfce904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83dfce904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583dfce904_3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83dfce90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583dfce904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83dfce90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583dfce90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83dfce9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583dfce90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83dfce9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583dfce904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83dfce904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583dfce904_3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83dfce90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583dfce90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Nunito"/>
              <a:buNone/>
              <a:defRPr sz="5200">
                <a:latin typeface="Nunito"/>
                <a:ea typeface="Nunito"/>
                <a:cs typeface="Nunito"/>
                <a:sym typeface="Nunito"/>
              </a:defRPr>
            </a:lvl1pPr>
            <a:lvl2pPr lvl="1" algn="ctr">
              <a:lnSpc>
                <a:spcPct val="100000"/>
              </a:lnSpc>
              <a:spcBef>
                <a:spcPts val="0"/>
              </a:spcBef>
              <a:spcAft>
                <a:spcPts val="0"/>
              </a:spcAft>
              <a:buSzPts val="5200"/>
              <a:buFont typeface="Nunito"/>
              <a:buNone/>
              <a:defRPr sz="5200">
                <a:latin typeface="Nunito"/>
                <a:ea typeface="Nunito"/>
                <a:cs typeface="Nunito"/>
                <a:sym typeface="Nunito"/>
              </a:defRPr>
            </a:lvl2pPr>
            <a:lvl3pPr lvl="2" algn="ctr">
              <a:lnSpc>
                <a:spcPct val="100000"/>
              </a:lnSpc>
              <a:spcBef>
                <a:spcPts val="0"/>
              </a:spcBef>
              <a:spcAft>
                <a:spcPts val="0"/>
              </a:spcAft>
              <a:buSzPts val="5200"/>
              <a:buFont typeface="Nunito"/>
              <a:buNone/>
              <a:defRPr sz="5200">
                <a:latin typeface="Nunito"/>
                <a:ea typeface="Nunito"/>
                <a:cs typeface="Nunito"/>
                <a:sym typeface="Nunito"/>
              </a:defRPr>
            </a:lvl3pPr>
            <a:lvl4pPr lvl="3" algn="ctr">
              <a:lnSpc>
                <a:spcPct val="100000"/>
              </a:lnSpc>
              <a:spcBef>
                <a:spcPts val="0"/>
              </a:spcBef>
              <a:spcAft>
                <a:spcPts val="0"/>
              </a:spcAft>
              <a:buSzPts val="5200"/>
              <a:buFont typeface="Nunito"/>
              <a:buNone/>
              <a:defRPr sz="5200">
                <a:latin typeface="Nunito"/>
                <a:ea typeface="Nunito"/>
                <a:cs typeface="Nunito"/>
                <a:sym typeface="Nunito"/>
              </a:defRPr>
            </a:lvl4pPr>
            <a:lvl5pPr lvl="4" algn="ctr">
              <a:lnSpc>
                <a:spcPct val="100000"/>
              </a:lnSpc>
              <a:spcBef>
                <a:spcPts val="0"/>
              </a:spcBef>
              <a:spcAft>
                <a:spcPts val="0"/>
              </a:spcAft>
              <a:buSzPts val="5200"/>
              <a:buFont typeface="Nunito"/>
              <a:buNone/>
              <a:defRPr sz="5200">
                <a:latin typeface="Nunito"/>
                <a:ea typeface="Nunito"/>
                <a:cs typeface="Nunito"/>
                <a:sym typeface="Nunito"/>
              </a:defRPr>
            </a:lvl5pPr>
            <a:lvl6pPr lvl="5" algn="ctr">
              <a:lnSpc>
                <a:spcPct val="100000"/>
              </a:lnSpc>
              <a:spcBef>
                <a:spcPts val="0"/>
              </a:spcBef>
              <a:spcAft>
                <a:spcPts val="0"/>
              </a:spcAft>
              <a:buSzPts val="5200"/>
              <a:buFont typeface="Nunito"/>
              <a:buNone/>
              <a:defRPr sz="5200">
                <a:latin typeface="Nunito"/>
                <a:ea typeface="Nunito"/>
                <a:cs typeface="Nunito"/>
                <a:sym typeface="Nunito"/>
              </a:defRPr>
            </a:lvl6pPr>
            <a:lvl7pPr lvl="6" algn="ctr">
              <a:lnSpc>
                <a:spcPct val="100000"/>
              </a:lnSpc>
              <a:spcBef>
                <a:spcPts val="0"/>
              </a:spcBef>
              <a:spcAft>
                <a:spcPts val="0"/>
              </a:spcAft>
              <a:buSzPts val="5200"/>
              <a:buFont typeface="Nunito"/>
              <a:buNone/>
              <a:defRPr sz="5200">
                <a:latin typeface="Nunito"/>
                <a:ea typeface="Nunito"/>
                <a:cs typeface="Nunito"/>
                <a:sym typeface="Nunito"/>
              </a:defRPr>
            </a:lvl7pPr>
            <a:lvl8pPr lvl="7" algn="ctr">
              <a:lnSpc>
                <a:spcPct val="100000"/>
              </a:lnSpc>
              <a:spcBef>
                <a:spcPts val="0"/>
              </a:spcBef>
              <a:spcAft>
                <a:spcPts val="0"/>
              </a:spcAft>
              <a:buSzPts val="5200"/>
              <a:buFont typeface="Nunito"/>
              <a:buNone/>
              <a:defRPr sz="5200">
                <a:latin typeface="Nunito"/>
                <a:ea typeface="Nunito"/>
                <a:cs typeface="Nunito"/>
                <a:sym typeface="Nunito"/>
              </a:defRPr>
            </a:lvl8pPr>
            <a:lvl9pPr lvl="8" algn="ctr">
              <a:lnSpc>
                <a:spcPct val="100000"/>
              </a:lnSpc>
              <a:spcBef>
                <a:spcPts val="0"/>
              </a:spcBef>
              <a:spcAft>
                <a:spcPts val="0"/>
              </a:spcAft>
              <a:buSzPts val="5200"/>
              <a:buFont typeface="Nunito"/>
              <a:buNone/>
              <a:defRPr sz="5200">
                <a:latin typeface="Nunito"/>
                <a:ea typeface="Nunito"/>
                <a:cs typeface="Nunito"/>
                <a:sym typeface="Nunito"/>
              </a:defRPr>
            </a:lvl9pPr>
          </a:lstStyle>
          <a:p/>
        </p:txBody>
      </p:sp>
      <p:sp>
        <p:nvSpPr>
          <p:cNvPr id="11" name="Google Shape;11;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Font typeface="Nunito"/>
              <a:buNone/>
              <a:defRPr sz="2800">
                <a:solidFill>
                  <a:srgbClr val="000000"/>
                </a:solidFill>
                <a:latin typeface="Nunito"/>
                <a:ea typeface="Nunito"/>
                <a:cs typeface="Nunito"/>
                <a:sym typeface="Nunito"/>
              </a:defRPr>
            </a:lvl1pPr>
            <a:lvl2pPr lvl="1" algn="ctr">
              <a:lnSpc>
                <a:spcPct val="100000"/>
              </a:lnSpc>
              <a:spcBef>
                <a:spcPts val="0"/>
              </a:spcBef>
              <a:spcAft>
                <a:spcPts val="0"/>
              </a:spcAft>
              <a:buSzPts val="2800"/>
              <a:buFont typeface="Nunito"/>
              <a:buNone/>
              <a:defRPr sz="2800">
                <a:latin typeface="Nunito"/>
                <a:ea typeface="Nunito"/>
                <a:cs typeface="Nunito"/>
                <a:sym typeface="Nunito"/>
              </a:defRPr>
            </a:lvl2pPr>
            <a:lvl3pPr lvl="2" algn="ctr">
              <a:lnSpc>
                <a:spcPct val="100000"/>
              </a:lnSpc>
              <a:spcBef>
                <a:spcPts val="0"/>
              </a:spcBef>
              <a:spcAft>
                <a:spcPts val="0"/>
              </a:spcAft>
              <a:buSzPts val="2800"/>
              <a:buFont typeface="Nunito"/>
              <a:buNone/>
              <a:defRPr sz="2800">
                <a:latin typeface="Nunito"/>
                <a:ea typeface="Nunito"/>
                <a:cs typeface="Nunito"/>
                <a:sym typeface="Nunito"/>
              </a:defRPr>
            </a:lvl3pPr>
            <a:lvl4pPr lvl="3" algn="ctr">
              <a:lnSpc>
                <a:spcPct val="100000"/>
              </a:lnSpc>
              <a:spcBef>
                <a:spcPts val="0"/>
              </a:spcBef>
              <a:spcAft>
                <a:spcPts val="0"/>
              </a:spcAft>
              <a:buSzPts val="2800"/>
              <a:buFont typeface="Nunito"/>
              <a:buNone/>
              <a:defRPr sz="2800">
                <a:latin typeface="Nunito"/>
                <a:ea typeface="Nunito"/>
                <a:cs typeface="Nunito"/>
                <a:sym typeface="Nunito"/>
              </a:defRPr>
            </a:lvl4pPr>
            <a:lvl5pPr lvl="4" algn="ctr">
              <a:lnSpc>
                <a:spcPct val="100000"/>
              </a:lnSpc>
              <a:spcBef>
                <a:spcPts val="0"/>
              </a:spcBef>
              <a:spcAft>
                <a:spcPts val="0"/>
              </a:spcAft>
              <a:buSzPts val="2800"/>
              <a:buFont typeface="Nunito"/>
              <a:buNone/>
              <a:defRPr sz="2800">
                <a:latin typeface="Nunito"/>
                <a:ea typeface="Nunito"/>
                <a:cs typeface="Nunito"/>
                <a:sym typeface="Nunito"/>
              </a:defRPr>
            </a:lvl5pPr>
            <a:lvl6pPr lvl="5" algn="ctr">
              <a:lnSpc>
                <a:spcPct val="100000"/>
              </a:lnSpc>
              <a:spcBef>
                <a:spcPts val="0"/>
              </a:spcBef>
              <a:spcAft>
                <a:spcPts val="0"/>
              </a:spcAft>
              <a:buSzPts val="2800"/>
              <a:buFont typeface="Nunito"/>
              <a:buNone/>
              <a:defRPr sz="2800">
                <a:latin typeface="Nunito"/>
                <a:ea typeface="Nunito"/>
                <a:cs typeface="Nunito"/>
                <a:sym typeface="Nunito"/>
              </a:defRPr>
            </a:lvl6pPr>
            <a:lvl7pPr lvl="6" algn="ctr">
              <a:lnSpc>
                <a:spcPct val="100000"/>
              </a:lnSpc>
              <a:spcBef>
                <a:spcPts val="0"/>
              </a:spcBef>
              <a:spcAft>
                <a:spcPts val="0"/>
              </a:spcAft>
              <a:buSzPts val="2800"/>
              <a:buFont typeface="Nunito"/>
              <a:buNone/>
              <a:defRPr sz="2800">
                <a:latin typeface="Nunito"/>
                <a:ea typeface="Nunito"/>
                <a:cs typeface="Nunito"/>
                <a:sym typeface="Nunito"/>
              </a:defRPr>
            </a:lvl7pPr>
            <a:lvl8pPr lvl="7" algn="ctr">
              <a:lnSpc>
                <a:spcPct val="100000"/>
              </a:lnSpc>
              <a:spcBef>
                <a:spcPts val="0"/>
              </a:spcBef>
              <a:spcAft>
                <a:spcPts val="0"/>
              </a:spcAft>
              <a:buSzPts val="2800"/>
              <a:buFont typeface="Nunito"/>
              <a:buNone/>
              <a:defRPr sz="2800">
                <a:latin typeface="Nunito"/>
                <a:ea typeface="Nunito"/>
                <a:cs typeface="Nunito"/>
                <a:sym typeface="Nunito"/>
              </a:defRPr>
            </a:lvl8pPr>
            <a:lvl9pPr lvl="8" algn="ctr">
              <a:lnSpc>
                <a:spcPct val="100000"/>
              </a:lnSpc>
              <a:spcBef>
                <a:spcPts val="0"/>
              </a:spcBef>
              <a:spcAft>
                <a:spcPts val="0"/>
              </a:spcAft>
              <a:buSzPts val="2800"/>
              <a:buFont typeface="Nunito"/>
              <a:buNone/>
              <a:defRPr sz="2800">
                <a:latin typeface="Nunito"/>
                <a:ea typeface="Nunito"/>
                <a:cs typeface="Nunito"/>
                <a:sym typeface="Nunito"/>
              </a:defRPr>
            </a:lvl9pPr>
          </a:lstStyle>
          <a:p/>
        </p:txBody>
      </p:sp>
      <p:sp>
        <p:nvSpPr>
          <p:cNvPr id="12" name="Google Shape;1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5"/>
          <p:cNvSpPr txBox="1"/>
          <p:nvPr>
            <p:ph type="title"/>
          </p:nvPr>
        </p:nvSpPr>
        <p:spPr>
          <a:xfrm>
            <a:off x="311700" y="331300"/>
            <a:ext cx="8520600" cy="48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Nunito"/>
              <a:buNone/>
              <a:defRPr>
                <a:latin typeface="Nunito"/>
                <a:ea typeface="Nunito"/>
                <a:cs typeface="Nunito"/>
                <a:sym typeface="Nuni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00000"/>
              </a:buClr>
              <a:buSzPts val="1800"/>
              <a:buFont typeface="Nunito"/>
              <a:buChar char="●"/>
              <a:defRPr>
                <a:solidFill>
                  <a:srgbClr val="000000"/>
                </a:solidFill>
                <a:latin typeface="Nunito"/>
                <a:ea typeface="Nunito"/>
                <a:cs typeface="Nunito"/>
                <a:sym typeface="Nunito"/>
              </a:defRPr>
            </a:lvl1pPr>
            <a:lvl2pPr indent="-317500" lvl="1" marL="9144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2pPr>
            <a:lvl3pPr indent="-317500" lvl="2" marL="13716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3pPr>
            <a:lvl4pPr indent="-317500" lvl="3" marL="18288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4pPr>
            <a:lvl5pPr indent="-317500" lvl="4" marL="22860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5pPr>
            <a:lvl6pPr indent="-317500" lvl="5" marL="27432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6pPr>
            <a:lvl7pPr indent="-317500" lvl="6" marL="32004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7pPr>
            <a:lvl8pPr indent="-317500" lvl="7" marL="3657600" algn="l">
              <a:lnSpc>
                <a:spcPct val="115000"/>
              </a:lnSpc>
              <a:spcBef>
                <a:spcPts val="1600"/>
              </a:spcBef>
              <a:spcAft>
                <a:spcPts val="0"/>
              </a:spcAft>
              <a:buClr>
                <a:srgbClr val="000000"/>
              </a:buClr>
              <a:buSzPts val="1400"/>
              <a:buFont typeface="Nunito"/>
              <a:buChar char="○"/>
              <a:defRPr>
                <a:solidFill>
                  <a:srgbClr val="000000"/>
                </a:solidFill>
                <a:latin typeface="Nunito"/>
                <a:ea typeface="Nunito"/>
                <a:cs typeface="Nunito"/>
                <a:sym typeface="Nunito"/>
              </a:defRPr>
            </a:lvl8pPr>
            <a:lvl9pPr indent="-317500" lvl="8" marL="4114800" algn="l">
              <a:lnSpc>
                <a:spcPct val="115000"/>
              </a:lnSpc>
              <a:spcBef>
                <a:spcPts val="1600"/>
              </a:spcBef>
              <a:spcAft>
                <a:spcPts val="1600"/>
              </a:spcAft>
              <a:buClr>
                <a:srgbClr val="000000"/>
              </a:buClr>
              <a:buSzPts val="1400"/>
              <a:buFont typeface="Nunito"/>
              <a:buChar char="■"/>
              <a:defRPr>
                <a:solidFill>
                  <a:srgbClr val="000000"/>
                </a:solidFill>
                <a:latin typeface="Nunito"/>
                <a:ea typeface="Nunito"/>
                <a:cs typeface="Nunito"/>
                <a:sym typeface="Nunito"/>
              </a:defRPr>
            </a:lvl9pPr>
          </a:lstStyle>
          <a:p/>
        </p:txBody>
      </p:sp>
      <p:sp>
        <p:nvSpPr>
          <p:cNvPr id="16" name="Google Shape;1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6"/>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Nunito"/>
              <a:buNone/>
              <a:defRPr sz="3600">
                <a:latin typeface="Nunito"/>
                <a:ea typeface="Nunito"/>
                <a:cs typeface="Nunito"/>
                <a:sym typeface="Nunito"/>
              </a:defRPr>
            </a:lvl1pPr>
            <a:lvl2pPr lvl="1" algn="ctr">
              <a:lnSpc>
                <a:spcPct val="100000"/>
              </a:lnSpc>
              <a:spcBef>
                <a:spcPts val="0"/>
              </a:spcBef>
              <a:spcAft>
                <a:spcPts val="0"/>
              </a:spcAft>
              <a:buSzPts val="3600"/>
              <a:buFont typeface="Nunito"/>
              <a:buNone/>
              <a:defRPr sz="3600">
                <a:latin typeface="Nunito"/>
                <a:ea typeface="Nunito"/>
                <a:cs typeface="Nunito"/>
                <a:sym typeface="Nunito"/>
              </a:defRPr>
            </a:lvl2pPr>
            <a:lvl3pPr lvl="2" algn="ctr">
              <a:lnSpc>
                <a:spcPct val="100000"/>
              </a:lnSpc>
              <a:spcBef>
                <a:spcPts val="0"/>
              </a:spcBef>
              <a:spcAft>
                <a:spcPts val="0"/>
              </a:spcAft>
              <a:buSzPts val="3600"/>
              <a:buFont typeface="Nunito"/>
              <a:buNone/>
              <a:defRPr sz="3600">
                <a:latin typeface="Nunito"/>
                <a:ea typeface="Nunito"/>
                <a:cs typeface="Nunito"/>
                <a:sym typeface="Nunito"/>
              </a:defRPr>
            </a:lvl3pPr>
            <a:lvl4pPr lvl="3" algn="ctr">
              <a:lnSpc>
                <a:spcPct val="100000"/>
              </a:lnSpc>
              <a:spcBef>
                <a:spcPts val="0"/>
              </a:spcBef>
              <a:spcAft>
                <a:spcPts val="0"/>
              </a:spcAft>
              <a:buSzPts val="3600"/>
              <a:buFont typeface="Nunito"/>
              <a:buNone/>
              <a:defRPr sz="3600">
                <a:latin typeface="Nunito"/>
                <a:ea typeface="Nunito"/>
                <a:cs typeface="Nunito"/>
                <a:sym typeface="Nunito"/>
              </a:defRPr>
            </a:lvl4pPr>
            <a:lvl5pPr lvl="4" algn="ctr">
              <a:lnSpc>
                <a:spcPct val="100000"/>
              </a:lnSpc>
              <a:spcBef>
                <a:spcPts val="0"/>
              </a:spcBef>
              <a:spcAft>
                <a:spcPts val="0"/>
              </a:spcAft>
              <a:buSzPts val="3600"/>
              <a:buFont typeface="Nunito"/>
              <a:buNone/>
              <a:defRPr sz="3600">
                <a:latin typeface="Nunito"/>
                <a:ea typeface="Nunito"/>
                <a:cs typeface="Nunito"/>
                <a:sym typeface="Nunito"/>
              </a:defRPr>
            </a:lvl5pPr>
            <a:lvl6pPr lvl="5" algn="ctr">
              <a:lnSpc>
                <a:spcPct val="100000"/>
              </a:lnSpc>
              <a:spcBef>
                <a:spcPts val="0"/>
              </a:spcBef>
              <a:spcAft>
                <a:spcPts val="0"/>
              </a:spcAft>
              <a:buSzPts val="3600"/>
              <a:buFont typeface="Nunito"/>
              <a:buNone/>
              <a:defRPr sz="3600">
                <a:latin typeface="Nunito"/>
                <a:ea typeface="Nunito"/>
                <a:cs typeface="Nunito"/>
                <a:sym typeface="Nunito"/>
              </a:defRPr>
            </a:lvl6pPr>
            <a:lvl7pPr lvl="6" algn="ctr">
              <a:lnSpc>
                <a:spcPct val="100000"/>
              </a:lnSpc>
              <a:spcBef>
                <a:spcPts val="0"/>
              </a:spcBef>
              <a:spcAft>
                <a:spcPts val="0"/>
              </a:spcAft>
              <a:buSzPts val="3600"/>
              <a:buFont typeface="Nunito"/>
              <a:buNone/>
              <a:defRPr sz="3600">
                <a:latin typeface="Nunito"/>
                <a:ea typeface="Nunito"/>
                <a:cs typeface="Nunito"/>
                <a:sym typeface="Nunito"/>
              </a:defRPr>
            </a:lvl7pPr>
            <a:lvl8pPr lvl="7" algn="ctr">
              <a:lnSpc>
                <a:spcPct val="100000"/>
              </a:lnSpc>
              <a:spcBef>
                <a:spcPts val="0"/>
              </a:spcBef>
              <a:spcAft>
                <a:spcPts val="0"/>
              </a:spcAft>
              <a:buSzPts val="3600"/>
              <a:buFont typeface="Nunito"/>
              <a:buNone/>
              <a:defRPr sz="3600">
                <a:latin typeface="Nunito"/>
                <a:ea typeface="Nunito"/>
                <a:cs typeface="Nunito"/>
                <a:sym typeface="Nunito"/>
              </a:defRPr>
            </a:lvl8pPr>
            <a:lvl9pPr lvl="8" algn="ctr">
              <a:lnSpc>
                <a:spcPct val="100000"/>
              </a:lnSpc>
              <a:spcBef>
                <a:spcPts val="0"/>
              </a:spcBef>
              <a:spcAft>
                <a:spcPts val="0"/>
              </a:spcAft>
              <a:buSzPts val="3600"/>
              <a:buFont typeface="Nunito"/>
              <a:buNone/>
              <a:defRPr sz="3600">
                <a:latin typeface="Nunito"/>
                <a:ea typeface="Nunito"/>
                <a:cs typeface="Nunito"/>
                <a:sym typeface="Nunito"/>
              </a:defRPr>
            </a:lvl9pPr>
          </a:lstStyle>
          <a:p/>
        </p:txBody>
      </p:sp>
      <p:sp>
        <p:nvSpPr>
          <p:cNvPr id="24" name="Google Shape;2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8"/>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1"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urier New"/>
                <a:ea typeface="Courier New"/>
                <a:cs typeface="Courier New"/>
                <a:sym typeface="Courier Ne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arxiv.org/pdf/2105.15079v2.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008150" y="396000"/>
            <a:ext cx="7127700" cy="1243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1" i="0" lang="en" sz="4000" u="none" cap="none" strike="noStrike">
                <a:solidFill>
                  <a:srgbClr val="000000"/>
                </a:solidFill>
                <a:latin typeface="Nunito"/>
                <a:ea typeface="Nunito"/>
                <a:cs typeface="Nunito"/>
                <a:sym typeface="Nunito"/>
              </a:rPr>
              <a:t>CS114</a:t>
            </a:r>
            <a:endParaRPr b="1" i="0" sz="4000" u="none" cap="none" strike="noStrike">
              <a:solidFill>
                <a:srgbClr val="000000"/>
              </a:solidFill>
              <a:latin typeface="Nunito"/>
              <a:ea typeface="Nunito"/>
              <a:cs typeface="Nunito"/>
              <a:sym typeface="Nunito"/>
            </a:endParaRPr>
          </a:p>
          <a:p>
            <a:pPr indent="0" lvl="0"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Nunito"/>
              <a:ea typeface="Nunito"/>
              <a:cs typeface="Nunito"/>
              <a:sym typeface="Nunito"/>
            </a:endParaRPr>
          </a:p>
        </p:txBody>
      </p:sp>
      <p:sp>
        <p:nvSpPr>
          <p:cNvPr id="55" name="Google Shape;55;p1"/>
          <p:cNvSpPr txBox="1"/>
          <p:nvPr/>
        </p:nvSpPr>
        <p:spPr>
          <a:xfrm>
            <a:off x="239700" y="1326000"/>
            <a:ext cx="89043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CC0000"/>
                </a:solidFill>
                <a:latin typeface="Nunito"/>
                <a:ea typeface="Nunito"/>
                <a:cs typeface="Nunito"/>
                <a:sym typeface="Nunito"/>
              </a:rPr>
              <a:t>Báo cáo đồ án cuối kỳ</a:t>
            </a:r>
            <a:br>
              <a:rPr b="1" i="0" lang="en" sz="3000" u="none" cap="none" strike="noStrike">
                <a:solidFill>
                  <a:srgbClr val="CC0000"/>
                </a:solidFill>
                <a:latin typeface="Nunito"/>
                <a:ea typeface="Nunito"/>
                <a:cs typeface="Nunito"/>
                <a:sym typeface="Nunito"/>
              </a:rPr>
            </a:br>
            <a:r>
              <a:rPr b="1" lang="en" sz="1900">
                <a:solidFill>
                  <a:schemeClr val="dk1"/>
                </a:solidFill>
                <a:latin typeface="Times New Roman"/>
                <a:ea typeface="Times New Roman"/>
                <a:cs typeface="Times New Roman"/>
                <a:sym typeface="Times New Roman"/>
              </a:rPr>
              <a:t>ASPECT-BASED SENTIMENT ANALYSIS CHO BÌNH LUẬN TIẾNG VIỆT VỀ CHỦ ĐỀ SMARTPHONE TRÊN CÁC TRANG THƯƠNG MẠI ĐIỆN TỬ</a:t>
            </a:r>
            <a:endParaRPr b="1" i="0" sz="3600" u="none" cap="none" strike="noStrike">
              <a:solidFill>
                <a:srgbClr val="3C78D8"/>
              </a:solidFill>
              <a:latin typeface="Nunito"/>
              <a:ea typeface="Nunito"/>
              <a:cs typeface="Nunito"/>
              <a:sym typeface="Nunito"/>
            </a:endParaRPr>
          </a:p>
        </p:txBody>
      </p:sp>
      <p:sp>
        <p:nvSpPr>
          <p:cNvPr id="56" name="Google Shape;56;p1"/>
          <p:cNvSpPr txBox="1"/>
          <p:nvPr/>
        </p:nvSpPr>
        <p:spPr>
          <a:xfrm>
            <a:off x="4932300" y="3299800"/>
            <a:ext cx="42117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Thành viên</a:t>
            </a:r>
            <a:endParaRPr b="1" i="0" sz="1600" u="none" cap="none" strike="noStrike">
              <a:solidFill>
                <a:srgbClr val="000000"/>
              </a:solidFill>
              <a:latin typeface="Nunito"/>
              <a:ea typeface="Nunito"/>
              <a:cs typeface="Nunito"/>
              <a:sym typeface="Nunito"/>
            </a:endParaRPr>
          </a:p>
          <a:p>
            <a:pPr indent="-330200" lvl="0" marL="457200" marR="0" rtl="0" algn="l">
              <a:lnSpc>
                <a:spcPct val="100000"/>
              </a:lnSpc>
              <a:spcBef>
                <a:spcPts val="0"/>
              </a:spcBef>
              <a:spcAft>
                <a:spcPts val="0"/>
              </a:spcAft>
              <a:buClr>
                <a:srgbClr val="000000"/>
              </a:buClr>
              <a:buSzPts val="1600"/>
              <a:buFont typeface="Nunito"/>
              <a:buAutoNum type="arabicPeriod"/>
            </a:pPr>
            <a:r>
              <a:rPr lang="en" sz="1600">
                <a:latin typeface="Nunito"/>
                <a:ea typeface="Nunito"/>
                <a:cs typeface="Nunito"/>
                <a:sym typeface="Nunito"/>
              </a:rPr>
              <a:t>Đoàn Nhật Sang - 21522542</a:t>
            </a:r>
            <a:endParaRPr b="0" i="0" sz="1600" u="none" cap="none" strike="noStrike">
              <a:solidFill>
                <a:srgbClr val="000000"/>
              </a:solidFill>
              <a:latin typeface="Nunito"/>
              <a:ea typeface="Nunito"/>
              <a:cs typeface="Nunito"/>
              <a:sym typeface="Nunito"/>
            </a:endParaRPr>
          </a:p>
          <a:p>
            <a:pPr indent="-330200" lvl="0" marL="457200" marR="0" rtl="0" algn="l">
              <a:lnSpc>
                <a:spcPct val="100000"/>
              </a:lnSpc>
              <a:spcBef>
                <a:spcPts val="0"/>
              </a:spcBef>
              <a:spcAft>
                <a:spcPts val="0"/>
              </a:spcAft>
              <a:buClr>
                <a:srgbClr val="000000"/>
              </a:buClr>
              <a:buSzPts val="1600"/>
              <a:buFont typeface="Nunito"/>
              <a:buAutoNum type="arabicPeriod"/>
            </a:pPr>
            <a:r>
              <a:rPr lang="en" sz="1600">
                <a:latin typeface="Nunito"/>
                <a:ea typeface="Nunito"/>
                <a:cs typeface="Nunito"/>
                <a:sym typeface="Nunito"/>
              </a:rPr>
              <a:t>Trương Văn Khải - 21520274</a:t>
            </a:r>
            <a:endParaRPr sz="1600">
              <a:latin typeface="Nunito"/>
              <a:ea typeface="Nunito"/>
              <a:cs typeface="Nunito"/>
              <a:sym typeface="Nunito"/>
            </a:endParaRPr>
          </a:p>
          <a:p>
            <a:pPr indent="-330200" lvl="0" marL="457200" marR="0" rtl="0" algn="l">
              <a:lnSpc>
                <a:spcPct val="100000"/>
              </a:lnSpc>
              <a:spcBef>
                <a:spcPts val="0"/>
              </a:spcBef>
              <a:spcAft>
                <a:spcPts val="0"/>
              </a:spcAft>
              <a:buSzPts val="1600"/>
              <a:buFont typeface="Nunito"/>
              <a:buAutoNum type="arabicPeriod"/>
            </a:pPr>
            <a:r>
              <a:rPr lang="en" sz="1600">
                <a:latin typeface="Nunito"/>
                <a:ea typeface="Nunito"/>
                <a:cs typeface="Nunito"/>
                <a:sym typeface="Nunito"/>
              </a:rPr>
              <a:t>Đặng Phước Sang - 21521377</a:t>
            </a:r>
            <a:endParaRPr sz="1600">
              <a:latin typeface="Nunito"/>
              <a:ea typeface="Nunito"/>
              <a:cs typeface="Nunito"/>
              <a:sym typeface="Nunito"/>
            </a:endParaRPr>
          </a:p>
        </p:txBody>
      </p:sp>
      <p:sp>
        <p:nvSpPr>
          <p:cNvPr id="57" name="Google Shape;57;p1"/>
          <p:cNvSpPr txBox="1"/>
          <p:nvPr/>
        </p:nvSpPr>
        <p:spPr>
          <a:xfrm>
            <a:off x="3191850" y="2868700"/>
            <a:ext cx="3945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Nunito"/>
                <a:ea typeface="Nunito"/>
                <a:cs typeface="Nunito"/>
                <a:sym typeface="Nunito"/>
              </a:rPr>
              <a:t>GVHD: MSc. Phạm Nguyễn Trường An</a:t>
            </a:r>
            <a:endParaRPr b="1" i="0" sz="1600" u="none" cap="none" strike="noStrike">
              <a:solidFill>
                <a:schemeClr val="dk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83dfce904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8" name="Google Shape;128;g2583dfce904_0_4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Nunito"/>
                <a:ea typeface="Nunito"/>
                <a:cs typeface="Nunito"/>
                <a:sym typeface="Nunito"/>
              </a:rPr>
              <a:t>Distribution of Aspect</a:t>
            </a:r>
            <a:endParaRPr>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pic>
        <p:nvPicPr>
          <p:cNvPr id="129" name="Google Shape;129;g2583dfce904_0_42"/>
          <p:cNvPicPr preferRelativeResize="0"/>
          <p:nvPr/>
        </p:nvPicPr>
        <p:blipFill>
          <a:blip r:embed="rId3">
            <a:alphaModFix/>
          </a:blip>
          <a:stretch>
            <a:fillRect/>
          </a:stretch>
        </p:blipFill>
        <p:spPr>
          <a:xfrm>
            <a:off x="311700" y="625750"/>
            <a:ext cx="3907449" cy="2234875"/>
          </a:xfrm>
          <a:prstGeom prst="rect">
            <a:avLst/>
          </a:prstGeom>
          <a:noFill/>
          <a:ln>
            <a:noFill/>
          </a:ln>
        </p:spPr>
      </p:pic>
      <p:pic>
        <p:nvPicPr>
          <p:cNvPr id="130" name="Google Shape;130;g2583dfce904_0_42"/>
          <p:cNvPicPr preferRelativeResize="0"/>
          <p:nvPr/>
        </p:nvPicPr>
        <p:blipFill>
          <a:blip r:embed="rId4">
            <a:alphaModFix/>
          </a:blip>
          <a:stretch>
            <a:fillRect/>
          </a:stretch>
        </p:blipFill>
        <p:spPr>
          <a:xfrm>
            <a:off x="4808675" y="625750"/>
            <a:ext cx="3878775" cy="2234875"/>
          </a:xfrm>
          <a:prstGeom prst="rect">
            <a:avLst/>
          </a:prstGeom>
          <a:noFill/>
          <a:ln>
            <a:noFill/>
          </a:ln>
        </p:spPr>
      </p:pic>
      <p:pic>
        <p:nvPicPr>
          <p:cNvPr id="131" name="Google Shape;131;g2583dfce904_0_42"/>
          <p:cNvPicPr preferRelativeResize="0"/>
          <p:nvPr/>
        </p:nvPicPr>
        <p:blipFill>
          <a:blip r:embed="rId5">
            <a:alphaModFix/>
          </a:blip>
          <a:stretch>
            <a:fillRect/>
          </a:stretch>
        </p:blipFill>
        <p:spPr>
          <a:xfrm>
            <a:off x="2758062" y="2936825"/>
            <a:ext cx="3627875" cy="207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583dfce904_7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7" name="Google Shape;137;g2583dfce904_7_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Nunito"/>
                <a:ea typeface="Nunito"/>
                <a:cs typeface="Nunito"/>
                <a:sym typeface="Nunito"/>
              </a:rPr>
              <a:t>Distribution of </a:t>
            </a:r>
            <a:r>
              <a:rPr lang="en">
                <a:latin typeface="Nunito"/>
                <a:ea typeface="Nunito"/>
                <a:cs typeface="Nunito"/>
                <a:sym typeface="Nunito"/>
              </a:rPr>
              <a:t>Polarity</a:t>
            </a:r>
            <a:endParaRPr>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pic>
        <p:nvPicPr>
          <p:cNvPr id="138" name="Google Shape;138;g2583dfce904_7_0"/>
          <p:cNvPicPr preferRelativeResize="0"/>
          <p:nvPr/>
        </p:nvPicPr>
        <p:blipFill>
          <a:blip r:embed="rId3">
            <a:alphaModFix/>
          </a:blip>
          <a:stretch>
            <a:fillRect/>
          </a:stretch>
        </p:blipFill>
        <p:spPr>
          <a:xfrm>
            <a:off x="311700" y="701950"/>
            <a:ext cx="3907449" cy="2234875"/>
          </a:xfrm>
          <a:prstGeom prst="rect">
            <a:avLst/>
          </a:prstGeom>
          <a:noFill/>
          <a:ln>
            <a:noFill/>
          </a:ln>
        </p:spPr>
      </p:pic>
      <p:pic>
        <p:nvPicPr>
          <p:cNvPr id="139" name="Google Shape;139;g2583dfce904_7_0"/>
          <p:cNvPicPr preferRelativeResize="0"/>
          <p:nvPr/>
        </p:nvPicPr>
        <p:blipFill>
          <a:blip r:embed="rId4">
            <a:alphaModFix/>
          </a:blip>
          <a:stretch>
            <a:fillRect/>
          </a:stretch>
        </p:blipFill>
        <p:spPr>
          <a:xfrm>
            <a:off x="4808675" y="701950"/>
            <a:ext cx="3878775" cy="2234875"/>
          </a:xfrm>
          <a:prstGeom prst="rect">
            <a:avLst/>
          </a:prstGeom>
          <a:noFill/>
          <a:ln>
            <a:noFill/>
          </a:ln>
        </p:spPr>
      </p:pic>
      <p:pic>
        <p:nvPicPr>
          <p:cNvPr id="140" name="Google Shape;140;g2583dfce904_7_0"/>
          <p:cNvPicPr preferRelativeResize="0"/>
          <p:nvPr/>
        </p:nvPicPr>
        <p:blipFill>
          <a:blip r:embed="rId5">
            <a:alphaModFix/>
          </a:blip>
          <a:stretch>
            <a:fillRect/>
          </a:stretch>
        </p:blipFill>
        <p:spPr>
          <a:xfrm>
            <a:off x="341900" y="701950"/>
            <a:ext cx="3907450" cy="2234875"/>
          </a:xfrm>
          <a:prstGeom prst="rect">
            <a:avLst/>
          </a:prstGeom>
          <a:noFill/>
          <a:ln>
            <a:noFill/>
          </a:ln>
        </p:spPr>
      </p:pic>
      <p:pic>
        <p:nvPicPr>
          <p:cNvPr id="141" name="Google Shape;141;g2583dfce904_7_0"/>
          <p:cNvPicPr preferRelativeResize="0"/>
          <p:nvPr/>
        </p:nvPicPr>
        <p:blipFill>
          <a:blip r:embed="rId6">
            <a:alphaModFix/>
          </a:blip>
          <a:stretch>
            <a:fillRect/>
          </a:stretch>
        </p:blipFill>
        <p:spPr>
          <a:xfrm>
            <a:off x="4794338" y="701950"/>
            <a:ext cx="3907449" cy="2234875"/>
          </a:xfrm>
          <a:prstGeom prst="rect">
            <a:avLst/>
          </a:prstGeom>
          <a:noFill/>
          <a:ln>
            <a:noFill/>
          </a:ln>
        </p:spPr>
      </p:pic>
      <p:pic>
        <p:nvPicPr>
          <p:cNvPr id="142" name="Google Shape;142;g2583dfce904_7_0"/>
          <p:cNvPicPr preferRelativeResize="0"/>
          <p:nvPr/>
        </p:nvPicPr>
        <p:blipFill>
          <a:blip r:embed="rId7">
            <a:alphaModFix/>
          </a:blip>
          <a:stretch>
            <a:fillRect/>
          </a:stretch>
        </p:blipFill>
        <p:spPr>
          <a:xfrm>
            <a:off x="2805150" y="3046275"/>
            <a:ext cx="3627901" cy="201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Đóng góp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sp>
        <p:nvSpPr>
          <p:cNvPr id="148" name="Google Shape;148;p8"/>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Thực hiện các bước tiền xử lý dữ liệu và chuẩn hóa dữ liệu trên bộ dataset.</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Thử nghiệm nhiều phương pháp để có thể đánh giá và từ đó chọn ra phương án tốt nhất để demo sản phẩm.</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Xây dựng ứng dụng minh họa cho phép thử nghiệm.</a:t>
            </a:r>
            <a:endParaRPr sz="1600">
              <a:solidFill>
                <a:schemeClr val="dk1"/>
              </a:solidFill>
              <a:latin typeface="Nunito"/>
              <a:ea typeface="Nunito"/>
              <a:cs typeface="Nunito"/>
              <a:sym typeface="Nunito"/>
            </a:endParaRPr>
          </a:p>
          <a:p>
            <a:pPr indent="0" lvl="0" marL="457200" rtl="0" algn="l">
              <a:lnSpc>
                <a:spcPct val="115000"/>
              </a:lnSpc>
              <a:spcBef>
                <a:spcPts val="1600"/>
              </a:spcBef>
              <a:spcAft>
                <a:spcPts val="1600"/>
              </a:spcAft>
              <a:buSzPts val="1400"/>
              <a:buNone/>
            </a:pPr>
            <a:r>
              <a:t/>
            </a:r>
            <a:endParaRPr sz="1600">
              <a:solidFill>
                <a:schemeClr val="dk1"/>
              </a:solidFill>
              <a:latin typeface="Nunito"/>
              <a:ea typeface="Nunito"/>
              <a:cs typeface="Nunito"/>
              <a:sym typeface="Nunito"/>
            </a:endParaRPr>
          </a:p>
        </p:txBody>
      </p:sp>
      <p:sp>
        <p:nvSpPr>
          <p:cNvPr id="149" name="Google Shape;14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0" name="Google Shape;150;p8"/>
          <p:cNvPicPr preferRelativeResize="0"/>
          <p:nvPr/>
        </p:nvPicPr>
        <p:blipFill>
          <a:blip r:embed="rId3">
            <a:alphaModFix/>
          </a:blip>
          <a:stretch>
            <a:fillRect/>
          </a:stretch>
        </p:blipFill>
        <p:spPr>
          <a:xfrm>
            <a:off x="4921100" y="393727"/>
            <a:ext cx="3609799" cy="435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 Mô hình liên quan</a:t>
            </a:r>
            <a:endParaRPr/>
          </a:p>
        </p:txBody>
      </p:sp>
      <p:sp>
        <p:nvSpPr>
          <p:cNvPr id="156" name="Google Shape;15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311700" y="1152475"/>
            <a:ext cx="7872600" cy="3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Tokenize theo multi-word level</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Là model khởi tạo các embbeding vector của 1 từ dựa trên ngữ cảnh nó xuất hiện, sau đó lấy trung bình các vector này tạo ra embedding vector cuối cùng. Mỗi embedding vector có chiều là 1024.</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Train trên Wiki tiếng Việt với 6,685,621 câu và 114,997,587 tokenized word (ví dụ: con_người)</a:t>
            </a:r>
            <a:endParaRPr sz="1600">
              <a:solidFill>
                <a:schemeClr val="dk1"/>
              </a:solidFill>
              <a:latin typeface="Nunito"/>
              <a:ea typeface="Nunito"/>
              <a:cs typeface="Nunito"/>
              <a:sym typeface="Nunito"/>
            </a:endParaRPr>
          </a:p>
        </p:txBody>
      </p:sp>
      <p:sp>
        <p:nvSpPr>
          <p:cNvPr id="162" name="Google Shape;162;p10"/>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Elmo embedding model pretrained on Vietnamese</a:t>
            </a:r>
            <a:endParaRPr/>
          </a:p>
        </p:txBody>
      </p:sp>
      <p:sp>
        <p:nvSpPr>
          <p:cNvPr id="163" name="Google Shape;16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4" name="Google Shape;164;p10"/>
          <p:cNvPicPr preferRelativeResize="0"/>
          <p:nvPr/>
        </p:nvPicPr>
        <p:blipFill>
          <a:blip r:embed="rId3">
            <a:alphaModFix/>
          </a:blip>
          <a:stretch>
            <a:fillRect/>
          </a:stretch>
        </p:blipFill>
        <p:spPr>
          <a:xfrm>
            <a:off x="2519375" y="2951675"/>
            <a:ext cx="4253617" cy="199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583dfce904_3_73"/>
          <p:cNvSpPr txBox="1"/>
          <p:nvPr>
            <p:ph idx="1" type="body"/>
          </p:nvPr>
        </p:nvSpPr>
        <p:spPr>
          <a:xfrm>
            <a:off x="311700" y="1152475"/>
            <a:ext cx="7872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Bi - LSTM (Bi-directional Long Short-term Memory) là một mạng neuron RNN có khả năng xử lý dữ liệu tuần tự theo cả hai hướng: forward và backward. </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Bi - LSTM là mô hình hiệu quả với các bài toán NLP như phân tích cảm xúc, nhận diện thực thể, dịch máy, …</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Việc cài đặt và huấn luyện mô hình LSTM không quá phức tạp.</a:t>
            </a:r>
            <a:endParaRPr sz="1600">
              <a:solidFill>
                <a:schemeClr val="dk1"/>
              </a:solidFill>
              <a:latin typeface="Nunito"/>
              <a:ea typeface="Nunito"/>
              <a:cs typeface="Nunito"/>
              <a:sym typeface="Nunito"/>
            </a:endParaRPr>
          </a:p>
        </p:txBody>
      </p:sp>
      <p:sp>
        <p:nvSpPr>
          <p:cNvPr id="170" name="Google Shape;170;g2583dfce904_3_73"/>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Bi - LSTM</a:t>
            </a:r>
            <a:endParaRPr/>
          </a:p>
        </p:txBody>
      </p:sp>
      <p:sp>
        <p:nvSpPr>
          <p:cNvPr id="171" name="Google Shape;171;g2583dfce904_3_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2" name="Google Shape;172;g2583dfce904_3_73"/>
          <p:cNvPicPr preferRelativeResize="0"/>
          <p:nvPr/>
        </p:nvPicPr>
        <p:blipFill>
          <a:blip r:embed="rId3">
            <a:alphaModFix/>
          </a:blip>
          <a:stretch>
            <a:fillRect/>
          </a:stretch>
        </p:blipFill>
        <p:spPr>
          <a:xfrm>
            <a:off x="2081057" y="2805075"/>
            <a:ext cx="4333876" cy="185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583dfce904_1_6"/>
          <p:cNvSpPr txBox="1"/>
          <p:nvPr>
            <p:ph idx="1" type="body"/>
          </p:nvPr>
        </p:nvSpPr>
        <p:spPr>
          <a:xfrm>
            <a:off x="311700" y="1152475"/>
            <a:ext cx="7872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PhoBERT là một mô hình ngôn ngữ pre-trained cho tiếng Việt, được phát triển bởi VinAI Research.</a:t>
            </a:r>
            <a:endParaRPr sz="1600">
              <a:solidFill>
                <a:schemeClr val="dk1"/>
              </a:solidFill>
              <a:latin typeface="Nunito"/>
              <a:ea typeface="Nunito"/>
              <a:cs typeface="Nunito"/>
              <a:sym typeface="Nunito"/>
            </a:endParaRPr>
          </a:p>
          <a:p>
            <a:pPr indent="-330200" lvl="0" marL="457200" rtl="0" algn="l">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PhoBERT vượt trội hơn so với các phương pháp đơn ngôn ngữ và đa ngôn ngữ trước đó, đạt được hiệu suất mới nhất trên bốn tác vụ xử lý ngôn ngữ tự nhiên tiếng Việt: gán nhãn từ loại, phân tích phụ thuộc, nhận dạng thực thể và suy luận ngôn ngữ tự nhiên.</a:t>
            </a:r>
            <a:endParaRPr sz="1600">
              <a:solidFill>
                <a:schemeClr val="dk1"/>
              </a:solidFill>
              <a:latin typeface="Nunito"/>
              <a:ea typeface="Nunito"/>
              <a:cs typeface="Nunito"/>
              <a:sym typeface="Nunito"/>
            </a:endParaRPr>
          </a:p>
        </p:txBody>
      </p:sp>
      <p:sp>
        <p:nvSpPr>
          <p:cNvPr id="178" name="Google Shape;178;g2583dfce904_1_6"/>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PhoBERT</a:t>
            </a:r>
            <a:endParaRPr/>
          </a:p>
        </p:txBody>
      </p:sp>
      <p:sp>
        <p:nvSpPr>
          <p:cNvPr id="179" name="Google Shape;179;g2583dfce904_1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3. Hướng tiếp cận</a:t>
            </a:r>
            <a:endParaRPr/>
          </a:p>
        </p:txBody>
      </p:sp>
      <p:sp>
        <p:nvSpPr>
          <p:cNvPr id="185" name="Google Shape;18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583dfce904_3_33"/>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Nunito"/>
                <a:ea typeface="Nunito"/>
                <a:cs typeface="Nunito"/>
                <a:sym typeface="Nunito"/>
              </a:rPr>
              <a:t>Tiền xử lý:</a:t>
            </a:r>
            <a:endParaRPr>
              <a:latin typeface="Nunito"/>
              <a:ea typeface="Nunito"/>
              <a:cs typeface="Nunito"/>
              <a:sym typeface="Nunito"/>
            </a:endParaRPr>
          </a:p>
        </p:txBody>
      </p:sp>
      <p:sp>
        <p:nvSpPr>
          <p:cNvPr id="191" name="Google Shape;191;g2583dfce904_3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2" name="Google Shape;192;g2583dfce904_3_33"/>
          <p:cNvSpPr txBox="1"/>
          <p:nvPr/>
        </p:nvSpPr>
        <p:spPr>
          <a:xfrm>
            <a:off x="1097550" y="1119600"/>
            <a:ext cx="737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Xoá bỏ các tag html.</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VD: “&lt;p class=”comment&gt;Xấu đẹp gì ko</a:t>
            </a:r>
            <a:r>
              <a:rPr lang="en">
                <a:latin typeface="Proxima Nova"/>
                <a:ea typeface="Proxima Nova"/>
                <a:cs typeface="Proxima Nova"/>
                <a:sym typeface="Proxima Nova"/>
              </a:rPr>
              <a:t> biết nhưng rất ưng TGdđ phục vụ rất tuyệt vời</a:t>
            </a:r>
            <a:r>
              <a:rPr lang="en">
                <a:latin typeface="Proxima Nova"/>
                <a:ea typeface="Proxima Nova"/>
                <a:cs typeface="Proxima Nova"/>
                <a:sym typeface="Proxima Nova"/>
              </a:rPr>
              <a:t>&lt;\p&gt; </a:t>
            </a:r>
            <a:endParaRPr>
              <a:latin typeface="Proxima Nova"/>
              <a:ea typeface="Proxima Nova"/>
              <a:cs typeface="Proxima Nova"/>
              <a:sym typeface="Proxima Nova"/>
            </a:endParaRPr>
          </a:p>
          <a:p>
            <a:pPr indent="457200" lvl="0" marL="0" rtl="0" algn="l">
              <a:spcBef>
                <a:spcPts val="0"/>
              </a:spcBef>
              <a:spcAft>
                <a:spcPts val="0"/>
              </a:spcAft>
              <a:buNone/>
            </a:pPr>
            <a:r>
              <a:rPr lang="en">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Xấu đẹp gì ko biết nhưng rất ưng TGdđ phục vụ rất tuyệt vời”</a:t>
            </a:r>
            <a:endParaRPr>
              <a:latin typeface="Proxima Nova"/>
              <a:ea typeface="Proxima Nova"/>
              <a:cs typeface="Proxima Nova"/>
              <a:sym typeface="Proxima Nova"/>
            </a:endParaRPr>
          </a:p>
        </p:txBody>
      </p:sp>
      <p:sp>
        <p:nvSpPr>
          <p:cNvPr id="193" name="Google Shape;193;g2583dfce904_3_33"/>
          <p:cNvSpPr txBox="1"/>
          <p:nvPr/>
        </p:nvSpPr>
        <p:spPr>
          <a:xfrm>
            <a:off x="1097550" y="2178213"/>
            <a:ext cx="638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Dùng từ điển teencode để ánh xạ một số từ viết tắt, sai chính tả thông dụng thành từ đầy đủ.</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VD: “cx dc" ⇒ “cũng được"</a:t>
            </a:r>
            <a:endParaRPr>
              <a:latin typeface="Proxima Nova"/>
              <a:ea typeface="Proxima Nova"/>
              <a:cs typeface="Proxima Nova"/>
              <a:sym typeface="Proxima Nova"/>
            </a:endParaRPr>
          </a:p>
        </p:txBody>
      </p:sp>
      <p:sp>
        <p:nvSpPr>
          <p:cNvPr id="194" name="Google Shape;194;g2583dfce904_3_33"/>
          <p:cNvSpPr txBox="1"/>
          <p:nvPr/>
        </p:nvSpPr>
        <p:spPr>
          <a:xfrm>
            <a:off x="1071450" y="3236825"/>
            <a:ext cx="74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Dùng tử điển emoji để ánh xạ một số emoji thành từ có đầy đủ nghĩa.</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VD: '😔': 'tiêu cực', '😓': 'tiêu cực', '⭐': 'star', '*': 'star', '🌟': 'star'</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583dfce904_3_44"/>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Nunito"/>
                <a:ea typeface="Nunito"/>
                <a:cs typeface="Nunito"/>
                <a:sym typeface="Nunito"/>
              </a:rPr>
              <a:t>Tiền xử lý:</a:t>
            </a:r>
            <a:endParaRPr>
              <a:latin typeface="Nunito"/>
              <a:ea typeface="Nunito"/>
              <a:cs typeface="Nunito"/>
              <a:sym typeface="Nunito"/>
            </a:endParaRPr>
          </a:p>
        </p:txBody>
      </p:sp>
      <p:sp>
        <p:nvSpPr>
          <p:cNvPr id="200" name="Google Shape;200;g2583dfce904_3_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1" name="Google Shape;201;g2583dfce904_3_44"/>
          <p:cNvSpPr txBox="1"/>
          <p:nvPr/>
        </p:nvSpPr>
        <p:spPr>
          <a:xfrm>
            <a:off x="1097550" y="1119600"/>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Chuyển đổi các ký tự unicode1252 sang unicode utf8.</a:t>
            </a:r>
            <a:endParaRPr b="1">
              <a:latin typeface="Proxima Nova"/>
              <a:ea typeface="Proxima Nova"/>
              <a:cs typeface="Proxima Nova"/>
              <a:sym typeface="Proxima Nova"/>
            </a:endParaRPr>
          </a:p>
        </p:txBody>
      </p:sp>
      <p:sp>
        <p:nvSpPr>
          <p:cNvPr id="202" name="Google Shape;202;g2583dfce904_3_44"/>
          <p:cNvSpPr txBox="1"/>
          <p:nvPr/>
        </p:nvSpPr>
        <p:spPr>
          <a:xfrm>
            <a:off x="1123650" y="3488288"/>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Xoá những ký tự không cần thiết như: `, #, @, ~, …</a:t>
            </a:r>
            <a:endParaRPr b="1">
              <a:latin typeface="Proxima Nova"/>
              <a:ea typeface="Proxima Nova"/>
              <a:cs typeface="Proxima Nova"/>
              <a:sym typeface="Proxima Nova"/>
            </a:endParaRPr>
          </a:p>
        </p:txBody>
      </p:sp>
      <p:sp>
        <p:nvSpPr>
          <p:cNvPr id="203" name="Google Shape;203;g2583dfce904_3_44"/>
          <p:cNvSpPr txBox="1"/>
          <p:nvPr/>
        </p:nvSpPr>
        <p:spPr>
          <a:xfrm>
            <a:off x="1097550" y="1663663"/>
            <a:ext cx="74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Chuẩn hoá từ theo quy tắc đặt dấu thanh của chữ quốc ngữ kiểu cũ.</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VD: gỉa, giả ⇒ giả; kià ⇒ kìa</a:t>
            </a:r>
            <a:endParaRPr>
              <a:latin typeface="Proxima Nova"/>
              <a:ea typeface="Proxima Nova"/>
              <a:cs typeface="Proxima Nova"/>
              <a:sym typeface="Proxima Nova"/>
            </a:endParaRPr>
          </a:p>
        </p:txBody>
      </p:sp>
      <p:sp>
        <p:nvSpPr>
          <p:cNvPr id="204" name="Google Shape;204;g2583dfce904_3_44"/>
          <p:cNvSpPr txBox="1"/>
          <p:nvPr/>
        </p:nvSpPr>
        <p:spPr>
          <a:xfrm>
            <a:off x="1123650" y="2423150"/>
            <a:ext cx="737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Dùng RDRSegmenter của vncorenlp cho word segmentation.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VD: “Tôi là sinh viên trường đại học Công nghệ thông tin”</a:t>
            </a:r>
            <a:endParaRPr>
              <a:latin typeface="Proxima Nova"/>
              <a:ea typeface="Proxima Nova"/>
              <a:cs typeface="Proxima Nova"/>
              <a:sym typeface="Proxima Nova"/>
            </a:endParaRPr>
          </a:p>
          <a:p>
            <a:pPr indent="457200" lvl="0" marL="0" rtl="0" algn="l">
              <a:spcBef>
                <a:spcPts val="0"/>
              </a:spcBef>
              <a:spcAft>
                <a:spcPts val="0"/>
              </a:spcAft>
              <a:buNone/>
            </a:pPr>
            <a:r>
              <a:rPr lang="en">
                <a:latin typeface="Proxima Nova"/>
                <a:ea typeface="Proxima Nova"/>
                <a:cs typeface="Proxima Nova"/>
                <a:sym typeface="Proxima Nova"/>
              </a:rPr>
              <a:t>⇒ “Tôi là sinh_viên trường đại_học Công_nghệ thông_tin”</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1078350" y="1028700"/>
            <a:ext cx="8065800" cy="270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Agenda</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a:p>
            <a:pPr indent="-355600" lvl="0" marL="457200" rtl="0" algn="l">
              <a:lnSpc>
                <a:spcPct val="150000"/>
              </a:lnSpc>
              <a:spcBef>
                <a:spcPts val="0"/>
              </a:spcBef>
              <a:spcAft>
                <a:spcPts val="0"/>
              </a:spcAft>
              <a:buClr>
                <a:srgbClr val="3C78D8"/>
              </a:buClr>
              <a:buSzPts val="2000"/>
              <a:buChar char="●"/>
            </a:pPr>
            <a:r>
              <a:rPr lang="en" sz="2000">
                <a:solidFill>
                  <a:srgbClr val="3C78D8"/>
                </a:solidFill>
              </a:rPr>
              <a:t>Giới thiệu bài toán</a:t>
            </a:r>
            <a:endParaRPr sz="2000">
              <a:solidFill>
                <a:srgbClr val="3C78D8"/>
              </a:solidFill>
            </a:endParaRPr>
          </a:p>
          <a:p>
            <a:pPr indent="-355600" lvl="0" marL="457200" rtl="0" algn="l">
              <a:lnSpc>
                <a:spcPct val="150000"/>
              </a:lnSpc>
              <a:spcBef>
                <a:spcPts val="0"/>
              </a:spcBef>
              <a:spcAft>
                <a:spcPts val="0"/>
              </a:spcAft>
              <a:buClr>
                <a:srgbClr val="3C78D8"/>
              </a:buClr>
              <a:buSzPts val="2000"/>
              <a:buChar char="●"/>
            </a:pPr>
            <a:r>
              <a:rPr lang="en" sz="2000">
                <a:solidFill>
                  <a:srgbClr val="3C78D8"/>
                </a:solidFill>
              </a:rPr>
              <a:t>Các mô hình liên quan</a:t>
            </a:r>
            <a:endParaRPr sz="2000">
              <a:solidFill>
                <a:srgbClr val="3C78D8"/>
              </a:solidFill>
            </a:endParaRPr>
          </a:p>
          <a:p>
            <a:pPr indent="-355600" lvl="0" marL="457200" rtl="0" algn="l">
              <a:lnSpc>
                <a:spcPct val="150000"/>
              </a:lnSpc>
              <a:spcBef>
                <a:spcPts val="0"/>
              </a:spcBef>
              <a:spcAft>
                <a:spcPts val="0"/>
              </a:spcAft>
              <a:buClr>
                <a:srgbClr val="3C78D8"/>
              </a:buClr>
              <a:buSzPts val="2000"/>
              <a:buChar char="●"/>
            </a:pPr>
            <a:r>
              <a:rPr lang="en" sz="2000">
                <a:solidFill>
                  <a:srgbClr val="3C78D8"/>
                </a:solidFill>
              </a:rPr>
              <a:t>Hướng tiếp cận</a:t>
            </a:r>
            <a:endParaRPr sz="2000">
              <a:solidFill>
                <a:srgbClr val="3C78D8"/>
              </a:solidFill>
            </a:endParaRPr>
          </a:p>
          <a:p>
            <a:pPr indent="-355600" lvl="0" marL="457200" rtl="0" algn="l">
              <a:lnSpc>
                <a:spcPct val="150000"/>
              </a:lnSpc>
              <a:spcBef>
                <a:spcPts val="0"/>
              </a:spcBef>
              <a:spcAft>
                <a:spcPts val="0"/>
              </a:spcAft>
              <a:buClr>
                <a:srgbClr val="3C78D8"/>
              </a:buClr>
              <a:buSzPts val="2000"/>
              <a:buChar char="●"/>
            </a:pPr>
            <a:r>
              <a:rPr lang="en" sz="2000">
                <a:solidFill>
                  <a:srgbClr val="3C78D8"/>
                </a:solidFill>
              </a:rPr>
              <a:t>Kết quả đánh giá và kết luận</a:t>
            </a:r>
            <a:endParaRPr sz="2000">
              <a:solidFill>
                <a:srgbClr val="3C78D8"/>
              </a:solidFill>
            </a:endParaRPr>
          </a:p>
        </p:txBody>
      </p:sp>
      <p:sp>
        <p:nvSpPr>
          <p:cNvPr id="63" name="Google Shape;6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4" name="Google Shape;64;p2"/>
          <p:cNvSpPr txBox="1"/>
          <p:nvPr/>
        </p:nvSpPr>
        <p:spPr>
          <a:xfrm>
            <a:off x="5416600" y="3929525"/>
            <a:ext cx="3529800" cy="81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FF"/>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Nunito"/>
                <a:ea typeface="Nunito"/>
                <a:cs typeface="Nunito"/>
                <a:sym typeface="Nunito"/>
              </a:rPr>
              <a:t>PhoBERT-based: Multi-task with Multi-branch Approach</a:t>
            </a:r>
            <a:endParaRPr>
              <a:latin typeface="Nunito"/>
              <a:ea typeface="Nunito"/>
              <a:cs typeface="Nunito"/>
              <a:sym typeface="Nunito"/>
            </a:endParaRPr>
          </a:p>
        </p:txBody>
      </p:sp>
      <p:sp>
        <p:nvSpPr>
          <p:cNvPr id="210" name="Google Shape;21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1" name="Google Shape;211;p12"/>
          <p:cNvPicPr preferRelativeResize="0"/>
          <p:nvPr/>
        </p:nvPicPr>
        <p:blipFill>
          <a:blip r:embed="rId3">
            <a:alphaModFix/>
          </a:blip>
          <a:stretch>
            <a:fillRect/>
          </a:stretch>
        </p:blipFill>
        <p:spPr>
          <a:xfrm>
            <a:off x="1808325" y="2571750"/>
            <a:ext cx="5943600" cy="1981200"/>
          </a:xfrm>
          <a:prstGeom prst="rect">
            <a:avLst/>
          </a:prstGeom>
          <a:noFill/>
          <a:ln>
            <a:noFill/>
          </a:ln>
        </p:spPr>
      </p:pic>
      <p:sp>
        <p:nvSpPr>
          <p:cNvPr id="212" name="Google Shape;212;p12"/>
          <p:cNvSpPr txBox="1"/>
          <p:nvPr/>
        </p:nvSpPr>
        <p:spPr>
          <a:xfrm>
            <a:off x="1013700" y="1452288"/>
            <a:ext cx="7116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Ý tưởng: Dùng PhoBERT trích xuất đặc trưng của câu. Xem việc dự đoán aspect#polarity là đồng thời. Dùng model có nhiều nhánh ở cuối, mỗi nhánh ứng với một aspect và dự đoán None, Pos, Neu, Neg.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583dfce904_3_7"/>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latin typeface="Nunito"/>
                <a:ea typeface="Nunito"/>
                <a:cs typeface="Nunito"/>
                <a:sym typeface="Nunito"/>
              </a:rPr>
              <a:t>PhoBERT-based: Multi-task Approach</a:t>
            </a:r>
            <a:endParaRPr>
              <a:latin typeface="Nunito"/>
              <a:ea typeface="Nunito"/>
              <a:cs typeface="Nunito"/>
              <a:sym typeface="Nunito"/>
            </a:endParaRPr>
          </a:p>
        </p:txBody>
      </p:sp>
      <p:sp>
        <p:nvSpPr>
          <p:cNvPr id="218" name="Google Shape;218;g2583dfce904_3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9" name="Google Shape;219;g2583dfce904_3_7"/>
          <p:cNvSpPr txBox="1"/>
          <p:nvPr/>
        </p:nvSpPr>
        <p:spPr>
          <a:xfrm>
            <a:off x="1013700" y="1452288"/>
            <a:ext cx="7116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Ý tưởng: D</a:t>
            </a:r>
            <a:r>
              <a:rPr lang="en">
                <a:latin typeface="Proxima Nova"/>
                <a:ea typeface="Proxima Nova"/>
                <a:cs typeface="Proxima Nova"/>
                <a:sym typeface="Proxima Nova"/>
              </a:rPr>
              <a:t>ụng PhoBERT để trích xuất đặc trưng của câu. </a:t>
            </a:r>
            <a:r>
              <a:rPr lang="en">
                <a:latin typeface="Proxima Nova"/>
                <a:ea typeface="Proxima Nova"/>
                <a:cs typeface="Proxima Nova"/>
                <a:sym typeface="Proxima Nova"/>
              </a:rPr>
              <a:t>Xem việc dự đoán aspect#polarity là đồng thời. </a:t>
            </a:r>
            <a:r>
              <a:rPr lang="en">
                <a:latin typeface="Proxima Nova"/>
                <a:ea typeface="Proxima Nova"/>
                <a:cs typeface="Proxima Nova"/>
                <a:sym typeface="Proxima Nova"/>
              </a:rPr>
              <a:t>Dùng model có 1 nhánh ở cuối, dự đoán aspect#polarity của cả 10 aspect.</a:t>
            </a:r>
            <a:endParaRPr>
              <a:latin typeface="Proxima Nova"/>
              <a:ea typeface="Proxima Nova"/>
              <a:cs typeface="Proxima Nova"/>
              <a:sym typeface="Proxima Nova"/>
            </a:endParaRPr>
          </a:p>
        </p:txBody>
      </p:sp>
      <p:pic>
        <p:nvPicPr>
          <p:cNvPr id="220" name="Google Shape;220;g2583dfce904_3_7"/>
          <p:cNvPicPr preferRelativeResize="0"/>
          <p:nvPr/>
        </p:nvPicPr>
        <p:blipFill>
          <a:blip r:embed="rId3">
            <a:alphaModFix/>
          </a:blip>
          <a:stretch>
            <a:fillRect/>
          </a:stretch>
        </p:blipFill>
        <p:spPr>
          <a:xfrm>
            <a:off x="1600200" y="2571738"/>
            <a:ext cx="5943600" cy="157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Bi - LSTM</a:t>
            </a:r>
            <a:endParaRPr/>
          </a:p>
        </p:txBody>
      </p:sp>
      <p:sp>
        <p:nvSpPr>
          <p:cNvPr id="226" name="Google Shape;22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7" name="Google Shape;227;p16"/>
          <p:cNvPicPr preferRelativeResize="0"/>
          <p:nvPr/>
        </p:nvPicPr>
        <p:blipFill>
          <a:blip r:embed="rId3">
            <a:alphaModFix/>
          </a:blip>
          <a:stretch>
            <a:fillRect/>
          </a:stretch>
        </p:blipFill>
        <p:spPr>
          <a:xfrm>
            <a:off x="1436963" y="2050700"/>
            <a:ext cx="6270080" cy="2612525"/>
          </a:xfrm>
          <a:prstGeom prst="rect">
            <a:avLst/>
          </a:prstGeom>
          <a:noFill/>
          <a:ln>
            <a:noFill/>
          </a:ln>
        </p:spPr>
      </p:pic>
      <p:sp>
        <p:nvSpPr>
          <p:cNvPr id="228" name="Google Shape;228;p16"/>
          <p:cNvSpPr txBox="1"/>
          <p:nvPr/>
        </p:nvSpPr>
        <p:spPr>
          <a:xfrm>
            <a:off x="1013700" y="1407800"/>
            <a:ext cx="7116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Ý tưởng: </a:t>
            </a:r>
            <a:r>
              <a:rPr lang="en">
                <a:latin typeface="Proxima Nova"/>
                <a:ea typeface="Proxima Nova"/>
                <a:cs typeface="Proxima Nova"/>
                <a:sym typeface="Proxima Nova"/>
              </a:rPr>
              <a:t>Dùng Elmo embedding model khởi tạo embedding layer. Xem việc dự đoán là aspect#polarity là đồng thời.</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4. Kết quả</a:t>
            </a:r>
            <a:endParaRPr/>
          </a:p>
        </p:txBody>
      </p:sp>
      <p:sp>
        <p:nvSpPr>
          <p:cNvPr id="234" name="Google Shape;2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quả </a:t>
            </a:r>
            <a:endParaRPr/>
          </a:p>
        </p:txBody>
      </p:sp>
      <p:sp>
        <p:nvSpPr>
          <p:cNvPr id="240" name="Google Shape;2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1" name="Google Shape;241;p34"/>
          <p:cNvSpPr txBox="1"/>
          <p:nvPr/>
        </p:nvSpPr>
        <p:spPr>
          <a:xfrm>
            <a:off x="311700" y="4644475"/>
            <a:ext cx="8520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600"/>
              <a:buFont typeface="Arial"/>
              <a:buNone/>
            </a:pPr>
            <a:r>
              <a:rPr lang="en" sz="1600">
                <a:solidFill>
                  <a:schemeClr val="dk1"/>
                </a:solidFill>
                <a:latin typeface="Nunito"/>
                <a:ea typeface="Nunito"/>
                <a:cs typeface="Nunito"/>
                <a:sym typeface="Nunito"/>
              </a:rPr>
              <a:t>Kết quả của các mô hình trên hai task Aspect Detection và Aspect + Polarity trên tập test</a:t>
            </a:r>
            <a:endParaRPr b="0" i="0" sz="1400" u="none" cap="none" strike="noStrike">
              <a:solidFill>
                <a:srgbClr val="000000"/>
              </a:solidFill>
              <a:latin typeface="Arial"/>
              <a:ea typeface="Arial"/>
              <a:cs typeface="Arial"/>
              <a:sym typeface="Arial"/>
            </a:endParaRPr>
          </a:p>
        </p:txBody>
      </p:sp>
      <p:graphicFrame>
        <p:nvGraphicFramePr>
          <p:cNvPr id="242" name="Google Shape;242;p34"/>
          <p:cNvGraphicFramePr/>
          <p:nvPr/>
        </p:nvGraphicFramePr>
        <p:xfrm>
          <a:off x="2795588" y="403025"/>
          <a:ext cx="3000000" cy="3000000"/>
        </p:xfrm>
        <a:graphic>
          <a:graphicData uri="http://schemas.openxmlformats.org/drawingml/2006/table">
            <a:tbl>
              <a:tblPr>
                <a:noFill/>
                <a:tableStyleId>{7E8D141F-6B7A-4072-BE85-0E2C6E523BDD}</a:tableStyleId>
              </a:tblPr>
              <a:tblGrid>
                <a:gridCol w="676275"/>
                <a:gridCol w="1290650"/>
                <a:gridCol w="661975"/>
                <a:gridCol w="490550"/>
                <a:gridCol w="633400"/>
              </a:tblGrid>
              <a:tr h="603250">
                <a:tc>
                  <a:txBody>
                    <a:bodyPr/>
                    <a:lstStyle/>
                    <a:p>
                      <a:pPr indent="0" lvl="0" marL="0" rtl="0" algn="ctr">
                        <a:lnSpc>
                          <a:spcPct val="115000"/>
                        </a:lnSpc>
                        <a:spcBef>
                          <a:spcPts val="600"/>
                        </a:spcBef>
                        <a:spcAft>
                          <a:spcPts val="600"/>
                        </a:spcAft>
                        <a:buNone/>
                      </a:pPr>
                      <a:r>
                        <a:rPr b="1" lang="en" sz="900"/>
                        <a:t>Task</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b="1" lang="en" sz="900"/>
                        <a:t>Method</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b="1" lang="en" sz="900"/>
                        <a:t>Precision</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b="1" lang="en" sz="900"/>
                        <a:t>Recall</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b="1" lang="en" sz="900"/>
                        <a:t>F1-score</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603250">
                <a:tc rowSpan="3">
                  <a:txBody>
                    <a:bodyPr/>
                    <a:lstStyle/>
                    <a:p>
                      <a:pPr indent="0" lvl="0" marL="0" rtl="0" algn="ctr">
                        <a:lnSpc>
                          <a:spcPct val="115000"/>
                        </a:lnSpc>
                        <a:spcBef>
                          <a:spcPts val="600"/>
                        </a:spcBef>
                        <a:spcAft>
                          <a:spcPts val="600"/>
                        </a:spcAft>
                        <a:buNone/>
                      </a:pPr>
                      <a:r>
                        <a:rPr b="1" lang="en" sz="900"/>
                        <a:t>Aspect Detection</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b="1" lang="en" sz="900"/>
                        <a:t>Bi - LSTM</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t>0.6745</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0.4491</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0.4485</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250">
                <a:tc vMerge="1"/>
                <a:tc>
                  <a:txBody>
                    <a:bodyPr/>
                    <a:lstStyle/>
                    <a:p>
                      <a:pPr indent="0" lvl="0" marL="0" rtl="0" algn="ctr">
                        <a:lnSpc>
                          <a:spcPct val="115000"/>
                        </a:lnSpc>
                        <a:spcBef>
                          <a:spcPts val="600"/>
                        </a:spcBef>
                        <a:spcAft>
                          <a:spcPts val="600"/>
                        </a:spcAft>
                        <a:buNone/>
                      </a:pPr>
                      <a:r>
                        <a:rPr b="1" lang="en" sz="900"/>
                        <a:t>Multi-task</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solidFill>
                            <a:srgbClr val="CC0000"/>
                          </a:solidFill>
                        </a:rPr>
                        <a:t>0.8754</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600"/>
                        </a:spcBef>
                        <a:spcAft>
                          <a:spcPts val="600"/>
                        </a:spcAft>
                        <a:buNone/>
                      </a:pPr>
                      <a:r>
                        <a:rPr lang="en" sz="900">
                          <a:solidFill>
                            <a:srgbClr val="CC0000"/>
                          </a:solidFill>
                        </a:rPr>
                        <a:t>0.8855</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600"/>
                        </a:spcBef>
                        <a:spcAft>
                          <a:spcPts val="600"/>
                        </a:spcAft>
                        <a:buNone/>
                      </a:pPr>
                      <a:r>
                        <a:rPr lang="en" sz="900">
                          <a:solidFill>
                            <a:srgbClr val="CC0000"/>
                          </a:solidFill>
                        </a:rPr>
                        <a:t>0.8765</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603250">
                <a:tc vMerge="1"/>
                <a:tc>
                  <a:txBody>
                    <a:bodyPr/>
                    <a:lstStyle/>
                    <a:p>
                      <a:pPr indent="0" lvl="0" marL="0" rtl="0" algn="ctr">
                        <a:lnSpc>
                          <a:spcPct val="115000"/>
                        </a:lnSpc>
                        <a:spcBef>
                          <a:spcPts val="600"/>
                        </a:spcBef>
                        <a:spcAft>
                          <a:spcPts val="600"/>
                        </a:spcAft>
                        <a:buNone/>
                      </a:pPr>
                      <a:r>
                        <a:rPr b="1" lang="en" sz="900"/>
                        <a:t>Multi-task with Multi-branch</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t>0.8664</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0.8723</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0.8501</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250">
                <a:tc rowSpan="3">
                  <a:txBody>
                    <a:bodyPr/>
                    <a:lstStyle/>
                    <a:p>
                      <a:pPr indent="0" lvl="0" marL="0" rtl="0" algn="ctr">
                        <a:lnSpc>
                          <a:spcPct val="115000"/>
                        </a:lnSpc>
                        <a:spcBef>
                          <a:spcPts val="600"/>
                        </a:spcBef>
                        <a:spcAft>
                          <a:spcPts val="600"/>
                        </a:spcAft>
                        <a:buNone/>
                      </a:pPr>
                      <a:r>
                        <a:rPr b="1" lang="en" sz="900"/>
                        <a:t>Aspect + Polarity</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b="1" lang="en" sz="900"/>
                        <a:t>Bi - LSTM</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t>0.6252</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0.3724</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0.3833</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3250">
                <a:tc vMerge="1"/>
                <a:tc>
                  <a:txBody>
                    <a:bodyPr/>
                    <a:lstStyle/>
                    <a:p>
                      <a:pPr indent="0" lvl="0" marL="0" rtl="0" algn="ctr">
                        <a:lnSpc>
                          <a:spcPct val="115000"/>
                        </a:lnSpc>
                        <a:spcBef>
                          <a:spcPts val="600"/>
                        </a:spcBef>
                        <a:spcAft>
                          <a:spcPts val="600"/>
                        </a:spcAft>
                        <a:buNone/>
                      </a:pPr>
                      <a:r>
                        <a:rPr b="1" lang="en" sz="900"/>
                        <a:t>Multi-task</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solidFill>
                            <a:srgbClr val="CC0000"/>
                          </a:solidFill>
                        </a:rPr>
                        <a:t>0.7036</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600"/>
                        </a:spcBef>
                        <a:spcAft>
                          <a:spcPts val="600"/>
                        </a:spcAft>
                        <a:buNone/>
                      </a:pPr>
                      <a:r>
                        <a:rPr lang="en" sz="900">
                          <a:solidFill>
                            <a:srgbClr val="CC0000"/>
                          </a:solidFill>
                        </a:rPr>
                        <a:t>0.6452</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600"/>
                        </a:spcBef>
                        <a:spcAft>
                          <a:spcPts val="600"/>
                        </a:spcAft>
                        <a:buNone/>
                      </a:pPr>
                      <a:r>
                        <a:rPr lang="en" sz="900">
                          <a:solidFill>
                            <a:srgbClr val="CC0000"/>
                          </a:solidFill>
                        </a:rPr>
                        <a:t>0.6377</a:t>
                      </a:r>
                      <a:endParaRPr sz="900">
                        <a:solidFill>
                          <a:srgbClr val="CC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603250">
                <a:tc vMerge="1"/>
                <a:tc>
                  <a:txBody>
                    <a:bodyPr/>
                    <a:lstStyle/>
                    <a:p>
                      <a:pPr indent="0" lvl="0" marL="0" rtl="0" algn="ctr">
                        <a:lnSpc>
                          <a:spcPct val="115000"/>
                        </a:lnSpc>
                        <a:spcBef>
                          <a:spcPts val="600"/>
                        </a:spcBef>
                        <a:spcAft>
                          <a:spcPts val="600"/>
                        </a:spcAft>
                        <a:buNone/>
                      </a:pPr>
                      <a:r>
                        <a:rPr b="1" lang="en" sz="900"/>
                        <a:t>Multi-task with Multi-branch</a:t>
                      </a:r>
                      <a:endParaRPr b="1"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600"/>
                        </a:spcBef>
                        <a:spcAft>
                          <a:spcPts val="600"/>
                        </a:spcAft>
                        <a:buNone/>
                      </a:pPr>
                      <a:r>
                        <a:rPr lang="en" sz="900"/>
                        <a:t>0.6789</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0.5847</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600"/>
                        </a:spcBef>
                        <a:spcAft>
                          <a:spcPts val="600"/>
                        </a:spcAft>
                        <a:buNone/>
                      </a:pPr>
                      <a:r>
                        <a:rPr lang="en" sz="900"/>
                        <a:t>0.5786</a:t>
                      </a:r>
                      <a:endParaRPr sz="9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583dfce904_1_26"/>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Nhận xét kết quả các mô hình</a:t>
            </a:r>
            <a:endParaRPr/>
          </a:p>
        </p:txBody>
      </p:sp>
      <p:sp>
        <p:nvSpPr>
          <p:cNvPr id="248" name="Google Shape;248;g2583dfce904_1_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9" name="Google Shape;249;g2583dfce904_1_26"/>
          <p:cNvSpPr txBox="1"/>
          <p:nvPr/>
        </p:nvSpPr>
        <p:spPr>
          <a:xfrm>
            <a:off x="671400" y="1410100"/>
            <a:ext cx="8160900" cy="2092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lang="en"/>
              <a:t>Đối với task Aspect Detection, có sự mất cân bằng dữ liệu giữa các aspects. Các aspects thiểu số như DESIGN, SCREEN, STORAGE có số lượng dữ liệu rất thấp khiến cho kết quả dự đoán của các mô hình không tốt.</a:t>
            </a:r>
            <a:endParaRPr/>
          </a:p>
          <a:p>
            <a:pPr indent="0" lvl="0" marL="0" marR="0" rtl="0" algn="just">
              <a:lnSpc>
                <a:spcPct val="115000"/>
              </a:lnSpc>
              <a:spcBef>
                <a:spcPts val="1600"/>
              </a:spcBef>
              <a:spcAft>
                <a:spcPts val="1600"/>
              </a:spcAft>
              <a:buClr>
                <a:srgbClr val="000000"/>
              </a:buClr>
              <a:buSzPts val="1600"/>
              <a:buFont typeface="Arial"/>
              <a:buNone/>
            </a:pPr>
            <a:r>
              <a:rPr lang="en"/>
              <a:t>Đối với task Aspect + Polarity, cũng có sự mất cân bằng giữa các nhãn khi positive chiếm tỷ lệ cao nhất và neutral chiếm tỷ lệ thấp nhất. Qua đó, dự đoán của các mô hình đối với nhãn neutral ở tất cả aspect đều thấp. Ngoài ra, kết quả task Aspect Detection cũng góp phần ảnh hưởng lên kết quả task Aspect + Polarity, dễ dàng nhận thấy khi kết quả của task thứ hai thấp hơn so với task thứ nhất.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quả của Multi-task Approach</a:t>
            </a:r>
            <a:endParaRPr/>
          </a:p>
        </p:txBody>
      </p:sp>
      <p:sp>
        <p:nvSpPr>
          <p:cNvPr id="255" name="Google Shape;25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6" name="Google Shape;256;p35"/>
          <p:cNvSpPr txBox="1"/>
          <p:nvPr/>
        </p:nvSpPr>
        <p:spPr>
          <a:xfrm>
            <a:off x="405250" y="975725"/>
            <a:ext cx="24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Kết quả </a:t>
            </a:r>
            <a:r>
              <a:rPr lang="en">
                <a:latin typeface="Nunito"/>
                <a:ea typeface="Nunito"/>
                <a:cs typeface="Nunito"/>
                <a:sym typeface="Nunito"/>
              </a:rPr>
              <a:t>1 ví dụ trên tập test</a:t>
            </a:r>
            <a:endParaRPr b="0" i="0" sz="1400" u="none" cap="none" strike="noStrike">
              <a:solidFill>
                <a:srgbClr val="000000"/>
              </a:solidFill>
              <a:latin typeface="Nunito"/>
              <a:ea typeface="Nunito"/>
              <a:cs typeface="Nunito"/>
              <a:sym typeface="Nunito"/>
            </a:endParaRPr>
          </a:p>
        </p:txBody>
      </p:sp>
      <p:sp>
        <p:nvSpPr>
          <p:cNvPr id="257" name="Google Shape;257;p35"/>
          <p:cNvSpPr txBox="1"/>
          <p:nvPr/>
        </p:nvSpPr>
        <p:spPr>
          <a:xfrm>
            <a:off x="478300" y="3067800"/>
            <a:ext cx="24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Kết quả </a:t>
            </a:r>
            <a:r>
              <a:rPr lang="en">
                <a:latin typeface="Nunito"/>
                <a:ea typeface="Nunito"/>
                <a:cs typeface="Nunito"/>
                <a:sym typeface="Nunito"/>
              </a:rPr>
              <a:t>khi nhập 1 câu bất kì</a:t>
            </a:r>
            <a:endParaRPr b="0" i="0" sz="1400" u="none" cap="none" strike="noStrike">
              <a:solidFill>
                <a:srgbClr val="000000"/>
              </a:solidFill>
              <a:latin typeface="Nunito"/>
              <a:ea typeface="Nunito"/>
              <a:cs typeface="Nunito"/>
              <a:sym typeface="Nunito"/>
            </a:endParaRPr>
          </a:p>
        </p:txBody>
      </p:sp>
      <p:pic>
        <p:nvPicPr>
          <p:cNvPr id="258" name="Google Shape;258;p35"/>
          <p:cNvPicPr preferRelativeResize="0"/>
          <p:nvPr/>
        </p:nvPicPr>
        <p:blipFill>
          <a:blip r:embed="rId3">
            <a:alphaModFix/>
          </a:blip>
          <a:stretch>
            <a:fillRect/>
          </a:stretch>
        </p:blipFill>
        <p:spPr>
          <a:xfrm>
            <a:off x="676188" y="1418510"/>
            <a:ext cx="7323991" cy="1133475"/>
          </a:xfrm>
          <a:prstGeom prst="rect">
            <a:avLst/>
          </a:prstGeom>
          <a:noFill/>
          <a:ln>
            <a:noFill/>
          </a:ln>
        </p:spPr>
      </p:pic>
      <p:pic>
        <p:nvPicPr>
          <p:cNvPr id="259" name="Google Shape;259;p35"/>
          <p:cNvPicPr preferRelativeResize="0"/>
          <p:nvPr/>
        </p:nvPicPr>
        <p:blipFill>
          <a:blip r:embed="rId4">
            <a:alphaModFix/>
          </a:blip>
          <a:stretch>
            <a:fillRect/>
          </a:stretch>
        </p:blipFill>
        <p:spPr>
          <a:xfrm>
            <a:off x="676200" y="3547350"/>
            <a:ext cx="7323976" cy="1047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104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quả Demo - </a:t>
            </a:r>
            <a:r>
              <a:rPr lang="en">
                <a:latin typeface="Nunito"/>
                <a:ea typeface="Nunito"/>
                <a:cs typeface="Nunito"/>
                <a:sym typeface="Nunito"/>
              </a:rPr>
              <a:t>Khi nhập một câu thông thường.</a:t>
            </a:r>
            <a:endParaRPr/>
          </a:p>
        </p:txBody>
      </p:sp>
      <p:sp>
        <p:nvSpPr>
          <p:cNvPr id="265" name="Google Shape;26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6" name="Google Shape;266;p36"/>
          <p:cNvPicPr preferRelativeResize="0"/>
          <p:nvPr/>
        </p:nvPicPr>
        <p:blipFill>
          <a:blip r:embed="rId3">
            <a:alphaModFix/>
          </a:blip>
          <a:stretch>
            <a:fillRect/>
          </a:stretch>
        </p:blipFill>
        <p:spPr>
          <a:xfrm>
            <a:off x="2372325" y="717900"/>
            <a:ext cx="4704150" cy="434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583dfce904_0_16"/>
          <p:cNvSpPr txBox="1"/>
          <p:nvPr>
            <p:ph type="title"/>
          </p:nvPr>
        </p:nvSpPr>
        <p:spPr>
          <a:xfrm>
            <a:off x="311700" y="256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quả Demo - </a:t>
            </a:r>
            <a:r>
              <a:rPr lang="en">
                <a:latin typeface="Nunito"/>
                <a:ea typeface="Nunito"/>
                <a:cs typeface="Nunito"/>
                <a:sym typeface="Nunito"/>
              </a:rPr>
              <a:t>Khi tải 1 file data csv</a:t>
            </a:r>
            <a:endParaRPr/>
          </a:p>
        </p:txBody>
      </p:sp>
      <p:sp>
        <p:nvSpPr>
          <p:cNvPr id="272" name="Google Shape;272;g2583dfce904_0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73" name="Google Shape;273;g2583dfce904_0_16"/>
          <p:cNvPicPr preferRelativeResize="0"/>
          <p:nvPr/>
        </p:nvPicPr>
        <p:blipFill>
          <a:blip r:embed="rId3">
            <a:alphaModFix/>
          </a:blip>
          <a:stretch>
            <a:fillRect/>
          </a:stretch>
        </p:blipFill>
        <p:spPr>
          <a:xfrm>
            <a:off x="311700" y="982025"/>
            <a:ext cx="3577477" cy="4009076"/>
          </a:xfrm>
          <a:prstGeom prst="rect">
            <a:avLst/>
          </a:prstGeom>
          <a:noFill/>
          <a:ln>
            <a:noFill/>
          </a:ln>
        </p:spPr>
      </p:pic>
      <p:pic>
        <p:nvPicPr>
          <p:cNvPr id="274" name="Google Shape;274;g2583dfce904_0_16"/>
          <p:cNvPicPr preferRelativeResize="0"/>
          <p:nvPr/>
        </p:nvPicPr>
        <p:blipFill>
          <a:blip r:embed="rId4">
            <a:alphaModFix/>
          </a:blip>
          <a:stretch>
            <a:fillRect/>
          </a:stretch>
        </p:blipFill>
        <p:spPr>
          <a:xfrm>
            <a:off x="4163039" y="982025"/>
            <a:ext cx="2251015" cy="4009075"/>
          </a:xfrm>
          <a:prstGeom prst="rect">
            <a:avLst/>
          </a:prstGeom>
          <a:noFill/>
          <a:ln>
            <a:noFill/>
          </a:ln>
        </p:spPr>
      </p:pic>
      <p:pic>
        <p:nvPicPr>
          <p:cNvPr id="275" name="Google Shape;275;g2583dfce904_0_16"/>
          <p:cNvPicPr preferRelativeResize="0"/>
          <p:nvPr/>
        </p:nvPicPr>
        <p:blipFill>
          <a:blip r:embed="rId5">
            <a:alphaModFix/>
          </a:blip>
          <a:stretch>
            <a:fillRect/>
          </a:stretch>
        </p:blipFill>
        <p:spPr>
          <a:xfrm>
            <a:off x="6694817" y="993763"/>
            <a:ext cx="2034366" cy="398560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5. Kết luận</a:t>
            </a:r>
            <a:endParaRPr/>
          </a:p>
        </p:txBody>
      </p:sp>
      <p:sp>
        <p:nvSpPr>
          <p:cNvPr id="281" name="Google Shape;28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SzPts val="2800"/>
              <a:buAutoNum type="arabicPeriod"/>
            </a:pPr>
            <a:r>
              <a:rPr lang="en"/>
              <a:t>Giới thiệu</a:t>
            </a:r>
            <a:endParaRPr/>
          </a:p>
        </p:txBody>
      </p:sp>
      <p:sp>
        <p:nvSpPr>
          <p:cNvPr id="70" name="Google Shape;7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idx="1" type="body"/>
          </p:nvPr>
        </p:nvSpPr>
        <p:spPr>
          <a:xfrm>
            <a:off x="311700" y="1152475"/>
            <a:ext cx="83751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Tiếp cận bằng cách chia nhỏ từng bài toán và huấn luyện nhiều mô hình sẽ cho kết quả tối ưu hơn. </a:t>
            </a:r>
            <a:endParaRPr sz="1600">
              <a:solidFill>
                <a:schemeClr val="dk1"/>
              </a:solidFill>
              <a:latin typeface="Nunito"/>
              <a:ea typeface="Nunito"/>
              <a:cs typeface="Nunito"/>
              <a:sym typeface="Nunito"/>
            </a:endParaRPr>
          </a:p>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Tiếp cận theo PhoBERT-based cho kết quả tốt so với Bi - LSTM.</a:t>
            </a:r>
            <a:endParaRPr sz="1600">
              <a:solidFill>
                <a:schemeClr val="dk1"/>
              </a:solidFill>
              <a:latin typeface="Nunito"/>
              <a:ea typeface="Nunito"/>
              <a:cs typeface="Nunito"/>
              <a:sym typeface="Nunito"/>
            </a:endParaRPr>
          </a:p>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Trong phương pháp tiếp cận PhoBERT-based, sử dụng hướng tiếp cận Multi-task cho kết quả tốt hơn so với Multi-task with Multi-branch.</a:t>
            </a:r>
            <a:endParaRPr sz="1600">
              <a:solidFill>
                <a:schemeClr val="dk1"/>
              </a:solidFill>
              <a:latin typeface="Nunito"/>
              <a:ea typeface="Nunito"/>
              <a:cs typeface="Nunito"/>
              <a:sym typeface="Nunito"/>
            </a:endParaRPr>
          </a:p>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Do bộ dữ liệu thu thập được có sự mất cân bằng khá lớn giữa các aspect cũng như giữa các aspect#polarity, nên sẽ gây khó khăn cho các mô hình machine learning để dự đoán tốt trên các nhóm ít mẫu dữ liệu.</a:t>
            </a:r>
            <a:endParaRPr sz="1600">
              <a:solidFill>
                <a:schemeClr val="dk1"/>
              </a:solidFill>
              <a:latin typeface="Nunito"/>
              <a:ea typeface="Nunito"/>
              <a:cs typeface="Nunito"/>
              <a:sym typeface="Nunito"/>
            </a:endParaRPr>
          </a:p>
        </p:txBody>
      </p:sp>
      <p:sp>
        <p:nvSpPr>
          <p:cNvPr id="287" name="Google Shape;287;p39"/>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luận</a:t>
            </a:r>
            <a:endParaRPr/>
          </a:p>
        </p:txBody>
      </p:sp>
      <p:sp>
        <p:nvSpPr>
          <p:cNvPr id="288" name="Google Shape;28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583dfce904_0_54"/>
          <p:cNvSpPr txBox="1"/>
          <p:nvPr>
            <p:ph idx="1" type="body"/>
          </p:nvPr>
        </p:nvSpPr>
        <p:spPr>
          <a:xfrm>
            <a:off x="311700" y="1181700"/>
            <a:ext cx="8375100" cy="341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Về Aspect Detection: Macro Avg cho F1-score của mô hình tốt nhất của chúng tôi (PhoBERT - Multi-task) cho kết quả là 87.65</a:t>
            </a:r>
            <a:r>
              <a:rPr lang="en" sz="1600">
                <a:solidFill>
                  <a:schemeClr val="dk1"/>
                </a:solidFill>
                <a:latin typeface="Nunito"/>
                <a:ea typeface="Nunito"/>
                <a:cs typeface="Nunito"/>
                <a:sym typeface="Nunito"/>
              </a:rPr>
              <a:t>%, tốt hơn so với phương pháp tiếp cận bằng mô hình Bi-LSTM của tác giả (84.48%).</a:t>
            </a:r>
            <a:endParaRPr sz="1600">
              <a:solidFill>
                <a:schemeClr val="dk1"/>
              </a:solidFill>
              <a:latin typeface="Nunito"/>
              <a:ea typeface="Nunito"/>
              <a:cs typeface="Nunito"/>
              <a:sym typeface="Nunito"/>
            </a:endParaRPr>
          </a:p>
          <a:p>
            <a:pPr indent="-330200" lvl="0" marL="457200" rtl="0" algn="just">
              <a:lnSpc>
                <a:spcPct val="115000"/>
              </a:lnSpc>
              <a:spcBef>
                <a:spcPts val="0"/>
              </a:spcBef>
              <a:spcAft>
                <a:spcPts val="0"/>
              </a:spcAft>
              <a:buClr>
                <a:schemeClr val="dk1"/>
              </a:buClr>
              <a:buSzPts val="1600"/>
              <a:buFont typeface="Nunito"/>
              <a:buChar char="●"/>
            </a:pPr>
            <a:r>
              <a:rPr lang="en" sz="1600">
                <a:solidFill>
                  <a:schemeClr val="dk1"/>
                </a:solidFill>
                <a:latin typeface="Nunito"/>
                <a:ea typeface="Nunito"/>
                <a:cs typeface="Nunito"/>
                <a:sym typeface="Nunito"/>
              </a:rPr>
              <a:t>Về Aspect + Polarity:  Macro Avg cho F1-score của mô hình tốt nhất của chúng tôi (PhoBERT - Multi-task) cho kết quả là 63.77%, cao hơn so với kết quả là 63.06% với phương pháp tiếp cận bằng mô hình Bi-LSTM của tác giả.</a:t>
            </a:r>
            <a:endParaRPr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en" sz="1600">
                <a:solidFill>
                  <a:schemeClr val="dk1"/>
                </a:solidFill>
                <a:latin typeface="Nunito"/>
                <a:ea typeface="Nunito"/>
                <a:cs typeface="Nunito"/>
                <a:sym typeface="Nunito"/>
              </a:rPr>
              <a:t>Bài bài thực nghiệm trên cùng 1 bộ dataset: </a:t>
            </a:r>
            <a:r>
              <a:rPr b="1" lang="en" sz="1600" u="sng">
                <a:solidFill>
                  <a:schemeClr val="hlink"/>
                </a:solidFill>
                <a:latin typeface="Nunito"/>
                <a:ea typeface="Nunito"/>
                <a:cs typeface="Nunito"/>
                <a:sym typeface="Nunito"/>
                <a:hlinkClick r:id="rId3"/>
              </a:rPr>
              <a:t>SA2SL: From Aspect-Based Sentiment Analysis to Social Listening System for Business Intelligence </a:t>
            </a:r>
            <a:endParaRPr b="1" sz="16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600">
              <a:solidFill>
                <a:schemeClr val="dk1"/>
              </a:solidFill>
              <a:latin typeface="Nunito"/>
              <a:ea typeface="Nunito"/>
              <a:cs typeface="Nunito"/>
              <a:sym typeface="Nunito"/>
            </a:endParaRPr>
          </a:p>
        </p:txBody>
      </p:sp>
      <p:sp>
        <p:nvSpPr>
          <p:cNvPr id="294" name="Google Shape;294;g2583dfce904_0_54"/>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Kết luận - </a:t>
            </a:r>
            <a:r>
              <a:rPr lang="en">
                <a:latin typeface="Nunito"/>
                <a:ea typeface="Nunito"/>
                <a:cs typeface="Nunito"/>
                <a:sym typeface="Nunito"/>
              </a:rPr>
              <a:t>So sánh với model của tác giả</a:t>
            </a:r>
            <a:endParaRPr/>
          </a:p>
        </p:txBody>
      </p:sp>
      <p:sp>
        <p:nvSpPr>
          <p:cNvPr id="295" name="Google Shape;295;g2583dfce904_0_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1078350" y="1601150"/>
            <a:ext cx="5220900" cy="160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Thanks for listening !</a:t>
            </a:r>
            <a:endParaRPr/>
          </a:p>
        </p:txBody>
      </p:sp>
      <p:sp>
        <p:nvSpPr>
          <p:cNvPr id="301" name="Google Shape;30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331300"/>
            <a:ext cx="8520600" cy="4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ASPECT-BASED SENTIMENT ANALYSIS</a:t>
            </a:r>
            <a:endParaRPr/>
          </a:p>
          <a:p>
            <a:pPr indent="0" lvl="0" marL="0" rtl="0" algn="l">
              <a:lnSpc>
                <a:spcPct val="100000"/>
              </a:lnSpc>
              <a:spcBef>
                <a:spcPts val="0"/>
              </a:spcBef>
              <a:spcAft>
                <a:spcPts val="0"/>
              </a:spcAft>
              <a:buSzPts val="2800"/>
              <a:buNone/>
            </a:pPr>
            <a:r>
              <a:t/>
            </a:r>
            <a:endParaRPr/>
          </a:p>
        </p:txBody>
      </p:sp>
      <p:sp>
        <p:nvSpPr>
          <p:cNvPr id="76" name="Google Shape;7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Trong thời đại thương mại điện tử phát triển, các bình luận về sản phẩm ngày càng nhiều, trở thành một thách thức lớn để khách hàng, doanh nghiệp nắm bắt được toàn bộ ý kiến về sản phẩm.</a:t>
            </a:r>
            <a:endParaRPr sz="1600"/>
          </a:p>
          <a:p>
            <a:pPr indent="-330200" lvl="0" marL="457200" rtl="0" algn="l">
              <a:lnSpc>
                <a:spcPct val="115000"/>
              </a:lnSpc>
              <a:spcBef>
                <a:spcPts val="0"/>
              </a:spcBef>
              <a:spcAft>
                <a:spcPts val="0"/>
              </a:spcAft>
              <a:buSzPts val="1600"/>
              <a:buChar char="●"/>
            </a:pPr>
            <a:r>
              <a:rPr lang="en" sz="1600"/>
              <a:t>Phân tích cảm xúc dựa trên một số khía cạnh liên quan đến sản phẩm sẽ giúp cho khách hàng, doanh nghiệp có một cái nhìn tổng quát hơn về sản phẩm, từ đó đưa ra quyết định nhanh chóng.</a:t>
            </a:r>
            <a:endParaRPr sz="1600"/>
          </a:p>
        </p:txBody>
      </p:sp>
      <p:sp>
        <p:nvSpPr>
          <p:cNvPr id="77" name="Google Shape;7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583dfce904_3_61"/>
          <p:cNvSpPr txBox="1"/>
          <p:nvPr>
            <p:ph type="title"/>
          </p:nvPr>
        </p:nvSpPr>
        <p:spPr>
          <a:xfrm>
            <a:off x="311700" y="331300"/>
            <a:ext cx="8520600" cy="4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ASPECT-BASED SENTIMENT ANALYSIS</a:t>
            </a:r>
            <a:endParaRPr/>
          </a:p>
          <a:p>
            <a:pPr indent="0" lvl="0" marL="0" rtl="0" algn="l">
              <a:lnSpc>
                <a:spcPct val="100000"/>
              </a:lnSpc>
              <a:spcBef>
                <a:spcPts val="0"/>
              </a:spcBef>
              <a:spcAft>
                <a:spcPts val="0"/>
              </a:spcAft>
              <a:buSzPts val="2800"/>
              <a:buNone/>
            </a:pPr>
            <a:r>
              <a:t/>
            </a:r>
            <a:endParaRPr/>
          </a:p>
        </p:txBody>
      </p:sp>
      <p:sp>
        <p:nvSpPr>
          <p:cNvPr id="83" name="Google Shape;83;g2583dfce904_3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Số lượng người Việt Nam dùng smartphone ngày một tăng và thường có xu hướng để lại bình luận về sản phẩm này trên các trang thương mại điện tử.</a:t>
            </a:r>
            <a:endParaRPr sz="1600"/>
          </a:p>
          <a:p>
            <a:pPr indent="-330200" lvl="0" marL="457200" rtl="0" algn="l">
              <a:lnSpc>
                <a:spcPct val="115000"/>
              </a:lnSpc>
              <a:spcBef>
                <a:spcPts val="0"/>
              </a:spcBef>
              <a:spcAft>
                <a:spcPts val="0"/>
              </a:spcAft>
              <a:buSzPts val="1600"/>
              <a:buChar char="●"/>
            </a:pPr>
            <a:r>
              <a:rPr lang="en" sz="1600"/>
              <a:t>Tuy nhiên, các trang thương mại điện tử như shopee, Thegioididong, … vẫn chưa sử dụng machine learning giúp phân tích cảm xúc về các phương diện của smartphone.</a:t>
            </a:r>
            <a:endParaRPr sz="1600"/>
          </a:p>
        </p:txBody>
      </p:sp>
      <p:sp>
        <p:nvSpPr>
          <p:cNvPr id="84" name="Google Shape;84;g2583dfce904_3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331300"/>
            <a:ext cx="8520600" cy="4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Mô </a:t>
            </a:r>
            <a:r>
              <a:rPr lang="en"/>
              <a:t>tả bài toán</a:t>
            </a:r>
            <a:endParaRPr/>
          </a:p>
          <a:p>
            <a:pPr indent="0" lvl="0" marL="0" rtl="0" algn="l">
              <a:lnSpc>
                <a:spcPct val="100000"/>
              </a:lnSpc>
              <a:spcBef>
                <a:spcPts val="0"/>
              </a:spcBef>
              <a:spcAft>
                <a:spcPts val="0"/>
              </a:spcAft>
              <a:buSzPts val="2800"/>
              <a:buNone/>
            </a:pPr>
            <a:r>
              <a:t/>
            </a:r>
            <a:endParaRPr/>
          </a:p>
        </p:txBody>
      </p:sp>
      <p:sp>
        <p:nvSpPr>
          <p:cNvPr id="90" name="Google Shape;90;p5"/>
          <p:cNvSpPr txBox="1"/>
          <p:nvPr>
            <p:ph idx="1" type="body"/>
          </p:nvPr>
        </p:nvSpPr>
        <p:spPr>
          <a:xfrm>
            <a:off x="311700" y="953375"/>
            <a:ext cx="8832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Input</a:t>
            </a:r>
            <a:r>
              <a:rPr lang="en"/>
              <a:t>:</a:t>
            </a:r>
            <a:endParaRPr/>
          </a:p>
          <a:p>
            <a:pPr indent="-317500" lvl="1" marL="914400" rtl="0" algn="l">
              <a:lnSpc>
                <a:spcPct val="115000"/>
              </a:lnSpc>
              <a:spcBef>
                <a:spcPts val="0"/>
              </a:spcBef>
              <a:spcAft>
                <a:spcPts val="0"/>
              </a:spcAft>
              <a:buSzPts val="1400"/>
              <a:buChar char="○"/>
            </a:pPr>
            <a:r>
              <a:rPr lang="en"/>
              <a:t>Một bình luận (kiểu chuỗi).</a:t>
            </a:r>
            <a:endParaRPr>
              <a:solidFill>
                <a:srgbClr val="0091EA"/>
              </a:solidFill>
            </a:endParaRPr>
          </a:p>
          <a:p>
            <a:pPr indent="-342900" lvl="0" marL="457200" rtl="0" algn="l">
              <a:lnSpc>
                <a:spcPct val="115000"/>
              </a:lnSpc>
              <a:spcBef>
                <a:spcPts val="0"/>
              </a:spcBef>
              <a:spcAft>
                <a:spcPts val="0"/>
              </a:spcAft>
              <a:buSzPts val="1800"/>
              <a:buChar char="●"/>
            </a:pPr>
            <a:r>
              <a:rPr b="1" lang="en"/>
              <a:t>Output</a:t>
            </a:r>
            <a:r>
              <a:rPr lang="en"/>
              <a:t>:</a:t>
            </a:r>
            <a:endParaRPr/>
          </a:p>
          <a:p>
            <a:pPr indent="-317500" lvl="1" marL="914400" rtl="0" algn="l">
              <a:lnSpc>
                <a:spcPct val="115000"/>
              </a:lnSpc>
              <a:spcBef>
                <a:spcPts val="0"/>
              </a:spcBef>
              <a:spcAft>
                <a:spcPts val="0"/>
              </a:spcAft>
              <a:buSzPts val="1400"/>
              <a:buChar char="○"/>
            </a:pPr>
            <a:r>
              <a:rPr lang="en"/>
              <a:t> </a:t>
            </a:r>
            <a:r>
              <a:rPr lang="en"/>
              <a:t>Danh sách các khía cạnh liên quan đến điện thoại hoặc dịch vụ [SCREEN, CAMERA, FEATURES, BATTERY, PERFORMANCE, STORAGE, DESIGN, PRICE, GENERAL, SER&amp;ACC] có trong câu cùng với thái độ (Positive, Negetive, Neutral) ứng với từng khía cạnh đó. </a:t>
            </a:r>
            <a:endParaRPr/>
          </a:p>
        </p:txBody>
      </p:sp>
      <p:sp>
        <p:nvSpPr>
          <p:cNvPr id="91" name="Google Shape;9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2" name="Google Shape;92;p5"/>
          <p:cNvSpPr txBox="1"/>
          <p:nvPr/>
        </p:nvSpPr>
        <p:spPr>
          <a:xfrm>
            <a:off x="2460900" y="4293925"/>
            <a:ext cx="6371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Nunito"/>
                <a:ea typeface="Nunito"/>
                <a:cs typeface="Nunito"/>
                <a:sym typeface="Nunito"/>
              </a:rPr>
              <a:t>Figure 1: Definition of input/output problem at </a:t>
            </a:r>
            <a:r>
              <a:rPr lang="en" sz="1200">
                <a:latin typeface="Nunito"/>
                <a:ea typeface="Nunito"/>
                <a:cs typeface="Nunito"/>
                <a:sym typeface="Nunito"/>
              </a:rPr>
              <a:t>ABSA</a:t>
            </a:r>
            <a:endParaRPr b="0" i="0" sz="1200" u="none" cap="none" strike="noStrike">
              <a:solidFill>
                <a:srgbClr val="000000"/>
              </a:solidFill>
              <a:latin typeface="Nunito"/>
              <a:ea typeface="Nunito"/>
              <a:cs typeface="Nunito"/>
              <a:sym typeface="Nunito"/>
            </a:endParaRPr>
          </a:p>
        </p:txBody>
      </p:sp>
      <p:pic>
        <p:nvPicPr>
          <p:cNvPr id="93" name="Google Shape;93;p5"/>
          <p:cNvPicPr preferRelativeResize="0"/>
          <p:nvPr/>
        </p:nvPicPr>
        <p:blipFill>
          <a:blip r:embed="rId3">
            <a:alphaModFix/>
          </a:blip>
          <a:stretch>
            <a:fillRect/>
          </a:stretch>
        </p:blipFill>
        <p:spPr>
          <a:xfrm>
            <a:off x="1542150" y="2911476"/>
            <a:ext cx="6371400" cy="1458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Nunito"/>
                <a:ea typeface="Nunito"/>
                <a:cs typeface="Nunito"/>
                <a:sym typeface="Nunito"/>
              </a:rPr>
              <a:t>ABSA Dataset</a:t>
            </a:r>
            <a:r>
              <a:rPr lang="en">
                <a:latin typeface="Nunito"/>
                <a:ea typeface="Nunito"/>
                <a:cs typeface="Nunito"/>
                <a:sym typeface="Nunito"/>
              </a:rPr>
              <a:t> Challenge</a:t>
            </a:r>
            <a:endParaRPr>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sp>
        <p:nvSpPr>
          <p:cNvPr id="99" name="Google Shape;99;p6"/>
          <p:cNvSpPr txBox="1"/>
          <p:nvPr>
            <p:ph idx="1" type="body"/>
          </p:nvPr>
        </p:nvSpPr>
        <p:spPr>
          <a:xfrm>
            <a:off x="311700" y="1152475"/>
            <a:ext cx="5071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Nunito"/>
                <a:ea typeface="Nunito"/>
                <a:cs typeface="Nunito"/>
                <a:sym typeface="Nunito"/>
              </a:rPr>
              <a:t>Dataset</a:t>
            </a:r>
            <a:endParaRPr b="1" sz="1600">
              <a:solidFill>
                <a:schemeClr val="dk1"/>
              </a:solidFill>
              <a:latin typeface="Nunito"/>
              <a:ea typeface="Nunito"/>
              <a:cs typeface="Nunito"/>
              <a:sym typeface="Nunito"/>
            </a:endParaRPr>
          </a:p>
          <a:p>
            <a:pPr indent="-317500" lvl="0" marL="457200" rtl="0" algn="l">
              <a:lnSpc>
                <a:spcPct val="115000"/>
              </a:lnSpc>
              <a:spcBef>
                <a:spcPts val="1600"/>
              </a:spcBef>
              <a:spcAft>
                <a:spcPts val="0"/>
              </a:spcAft>
              <a:buClr>
                <a:schemeClr val="dk1"/>
              </a:buClr>
              <a:buSzPts val="1400"/>
              <a:buFont typeface="Nunito"/>
              <a:buChar char="●"/>
            </a:pPr>
            <a:r>
              <a:rPr lang="en">
                <a:solidFill>
                  <a:schemeClr val="dk1"/>
                </a:solidFill>
                <a:latin typeface="Nunito"/>
                <a:ea typeface="Nunito"/>
                <a:cs typeface="Nunito"/>
                <a:sym typeface="Nunito"/>
              </a:rPr>
              <a:t>Bộ dataset UIT-ViSFD từ hội nghị KSEM 2021</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Dataset gồm gồm 11,122 bình luận, bao gồm 5 cột index (số thứ tự của hàng), comment (bình luận), n_star (số sao đánh giá), date_time (ngày lập bình luận) và label 	(gồm tập các cặp ASPECT#Polarity) </a:t>
            </a:r>
            <a:endParaRPr>
              <a:solidFill>
                <a:schemeClr val="dk1"/>
              </a:solidFill>
              <a:latin typeface="Nunito"/>
              <a:ea typeface="Nunito"/>
              <a:cs typeface="Nunito"/>
              <a:sym typeface="Nunito"/>
            </a:endParaRPr>
          </a:p>
          <a:p>
            <a:pPr indent="0" lvl="0" marL="457200" rtl="0" algn="l">
              <a:lnSpc>
                <a:spcPct val="115000"/>
              </a:lnSpc>
              <a:spcBef>
                <a:spcPts val="0"/>
              </a:spcBef>
              <a:spcAft>
                <a:spcPts val="0"/>
              </a:spcAft>
              <a:buNone/>
            </a:pPr>
            <a:r>
              <a:t/>
            </a:r>
            <a:endParaRPr>
              <a:solidFill>
                <a:schemeClr val="dk1"/>
              </a:solidFill>
              <a:latin typeface="Nunito"/>
              <a:ea typeface="Nunito"/>
              <a:cs typeface="Nunito"/>
              <a:sym typeface="Nunito"/>
            </a:endParaRPr>
          </a:p>
          <a:p>
            <a:pPr indent="0" lvl="0" marL="0" rtl="0" algn="l">
              <a:lnSpc>
                <a:spcPct val="115000"/>
              </a:lnSpc>
              <a:spcBef>
                <a:spcPts val="1600"/>
              </a:spcBef>
              <a:spcAft>
                <a:spcPts val="0"/>
              </a:spcAft>
              <a:buSzPts val="1400"/>
              <a:buNone/>
            </a:pPr>
            <a:r>
              <a:t/>
            </a:r>
            <a:endParaRPr>
              <a:solidFill>
                <a:schemeClr val="dk1"/>
              </a:solidFill>
              <a:latin typeface="Nunito"/>
              <a:ea typeface="Nunito"/>
              <a:cs typeface="Nunito"/>
              <a:sym typeface="Nunito"/>
            </a:endParaRPr>
          </a:p>
          <a:p>
            <a:pPr indent="0" lvl="0" marL="0" rtl="0" algn="l">
              <a:lnSpc>
                <a:spcPct val="115000"/>
              </a:lnSpc>
              <a:spcBef>
                <a:spcPts val="1600"/>
              </a:spcBef>
              <a:spcAft>
                <a:spcPts val="1600"/>
              </a:spcAft>
              <a:buSzPts val="1400"/>
              <a:buNone/>
            </a:pPr>
            <a:r>
              <a:t/>
            </a:r>
            <a:endParaRPr>
              <a:solidFill>
                <a:schemeClr val="dk1"/>
              </a:solidFill>
              <a:latin typeface="Nunito"/>
              <a:ea typeface="Nunito"/>
              <a:cs typeface="Nunito"/>
              <a:sym typeface="Nunito"/>
            </a:endParaRPr>
          </a:p>
        </p:txBody>
      </p:sp>
      <p:sp>
        <p:nvSpPr>
          <p:cNvPr id="100" name="Google Shape;100;p6"/>
          <p:cNvSpPr txBox="1"/>
          <p:nvPr>
            <p:ph idx="2" type="body"/>
          </p:nvPr>
        </p:nvSpPr>
        <p:spPr>
          <a:xfrm>
            <a:off x="5281900" y="1111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600">
                <a:solidFill>
                  <a:schemeClr val="dk1"/>
                </a:solidFill>
                <a:latin typeface="Nunito"/>
                <a:ea typeface="Nunito"/>
                <a:cs typeface="Nunito"/>
                <a:sym typeface="Nunito"/>
              </a:rPr>
              <a:t>Thách thức của việc thu thập</a:t>
            </a:r>
            <a:endParaRPr b="1" sz="1600">
              <a:solidFill>
                <a:schemeClr val="dk1"/>
              </a:solidFill>
              <a:latin typeface="Nunito"/>
              <a:ea typeface="Nunito"/>
              <a:cs typeface="Nunito"/>
              <a:sym typeface="Nunito"/>
            </a:endParaRPr>
          </a:p>
          <a:p>
            <a:pPr indent="-317500" lvl="0" marL="457200" rtl="0" algn="l">
              <a:lnSpc>
                <a:spcPct val="115000"/>
              </a:lnSpc>
              <a:spcBef>
                <a:spcPts val="1600"/>
              </a:spcBef>
              <a:spcAft>
                <a:spcPts val="0"/>
              </a:spcAft>
              <a:buClr>
                <a:schemeClr val="dk1"/>
              </a:buClr>
              <a:buSzPts val="1400"/>
              <a:buFont typeface="Nunito"/>
              <a:buChar char="●"/>
            </a:pPr>
            <a:r>
              <a:rPr lang="en">
                <a:solidFill>
                  <a:schemeClr val="dk1"/>
                </a:solidFill>
                <a:latin typeface="Nunito"/>
                <a:ea typeface="Nunito"/>
                <a:cs typeface="Nunito"/>
                <a:sym typeface="Nunito"/>
              </a:rPr>
              <a:t>Việc thu thập dữ liệu sẽ gặp khó khăn trong giai đoạn đánh nhãn dữ liệu.</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Thực tế, nó phụ thuộc nhiều vào phán đoán chủ quan của người chú thích.</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Hơn nữa, khó để đạt được sự đồng thuận chung trong cách chú thích của một nhóm người cùng thực hiện. Thậm chí một cá nhân không phải lúc nào cũng nhất quán trong cách họ gán nhãn dữ liệu.</a:t>
            </a:r>
            <a:endParaRPr>
              <a:solidFill>
                <a:schemeClr val="dk1"/>
              </a:solidFill>
              <a:latin typeface="Nunito"/>
              <a:ea typeface="Nunito"/>
              <a:cs typeface="Nunito"/>
              <a:sym typeface="Nunito"/>
            </a:endParaRPr>
          </a:p>
          <a:p>
            <a:pPr indent="0" lvl="0" marL="457200" rtl="0" algn="l">
              <a:lnSpc>
                <a:spcPct val="115000"/>
              </a:lnSpc>
              <a:spcBef>
                <a:spcPts val="1600"/>
              </a:spcBef>
              <a:spcAft>
                <a:spcPts val="0"/>
              </a:spcAft>
              <a:buSzPts val="1400"/>
              <a:buNone/>
            </a:pPr>
            <a:r>
              <a:t/>
            </a:r>
            <a:endParaRPr>
              <a:solidFill>
                <a:schemeClr val="dk1"/>
              </a:solidFill>
              <a:latin typeface="Nunito"/>
              <a:ea typeface="Nunito"/>
              <a:cs typeface="Nunito"/>
              <a:sym typeface="Nunito"/>
            </a:endParaRPr>
          </a:p>
          <a:p>
            <a:pPr indent="0" lvl="0" marL="457200" rtl="0" algn="l">
              <a:lnSpc>
                <a:spcPct val="115000"/>
              </a:lnSpc>
              <a:spcBef>
                <a:spcPts val="1600"/>
              </a:spcBef>
              <a:spcAft>
                <a:spcPts val="1600"/>
              </a:spcAft>
              <a:buSzPts val="1400"/>
              <a:buNone/>
            </a:pPr>
            <a:r>
              <a:t/>
            </a:r>
            <a:endParaRPr>
              <a:solidFill>
                <a:schemeClr val="dk1"/>
              </a:solidFill>
              <a:latin typeface="Nunito"/>
              <a:ea typeface="Nunito"/>
              <a:cs typeface="Nunito"/>
              <a:sym typeface="Nunito"/>
            </a:endParaRPr>
          </a:p>
        </p:txBody>
      </p:sp>
      <p:sp>
        <p:nvSpPr>
          <p:cNvPr id="101" name="Google Shape;10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Nunito"/>
                <a:ea typeface="Nunito"/>
                <a:cs typeface="Nunito"/>
                <a:sym typeface="Nunito"/>
              </a:rPr>
              <a:t>ABSA Dataset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sp>
        <p:nvSpPr>
          <p:cNvPr id="107" name="Google Shape;10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8" name="Google Shape;108;p7"/>
          <p:cNvSpPr txBox="1"/>
          <p:nvPr>
            <p:ph idx="2" type="body"/>
          </p:nvPr>
        </p:nvSpPr>
        <p:spPr>
          <a:xfrm>
            <a:off x="221475" y="1111263"/>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600">
                <a:solidFill>
                  <a:schemeClr val="dk1"/>
                </a:solidFill>
                <a:latin typeface="Nunito"/>
                <a:ea typeface="Nunito"/>
                <a:cs typeface="Nunito"/>
                <a:sym typeface="Nunito"/>
              </a:rPr>
              <a:t>Challenge in Dataset</a:t>
            </a:r>
            <a:endParaRPr b="1" sz="1600">
              <a:solidFill>
                <a:schemeClr val="dk1"/>
              </a:solidFill>
              <a:latin typeface="Nunito"/>
              <a:ea typeface="Nunito"/>
              <a:cs typeface="Nunito"/>
              <a:sym typeface="Nunito"/>
            </a:endParaRPr>
          </a:p>
          <a:p>
            <a:pPr indent="-317500" lvl="0" marL="457200" rtl="0" algn="l">
              <a:lnSpc>
                <a:spcPct val="115000"/>
              </a:lnSpc>
              <a:spcBef>
                <a:spcPts val="1600"/>
              </a:spcBef>
              <a:spcAft>
                <a:spcPts val="0"/>
              </a:spcAft>
              <a:buClr>
                <a:schemeClr val="dk1"/>
              </a:buClr>
              <a:buSzPts val="1400"/>
              <a:buFont typeface="Nunito"/>
              <a:buChar char="●"/>
            </a:pPr>
            <a:r>
              <a:rPr lang="en">
                <a:solidFill>
                  <a:schemeClr val="dk1"/>
                </a:solidFill>
                <a:latin typeface="Nunito"/>
                <a:ea typeface="Nunito"/>
                <a:cs typeface="Nunito"/>
                <a:sym typeface="Nunito"/>
              </a:rPr>
              <a:t>Có khá nhiều từ viết tắt, sai chính tả</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Có sử dụng icon</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Các từ gồm nhiều tiếng chưa được liên kết với nhau</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Các ký tự đặc biệt không có ý nghĩa</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Dữ liệu được xử lý sạch các nhãn html</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Chuyển đổi các ký tự unicode 1252 sang unicode utf-8</a:t>
            </a:r>
            <a:endParaRPr>
              <a:solidFill>
                <a:schemeClr val="dk1"/>
              </a:solidFill>
              <a:latin typeface="Nunito"/>
              <a:ea typeface="Nunito"/>
              <a:cs typeface="Nunito"/>
              <a:sym typeface="Nunito"/>
            </a:endParaRPr>
          </a:p>
          <a:p>
            <a:pPr indent="0" lvl="0" marL="457200" rtl="0" algn="l">
              <a:lnSpc>
                <a:spcPct val="115000"/>
              </a:lnSpc>
              <a:spcBef>
                <a:spcPts val="1600"/>
              </a:spcBef>
              <a:spcAft>
                <a:spcPts val="0"/>
              </a:spcAft>
              <a:buSzPts val="1400"/>
              <a:buNone/>
            </a:pPr>
            <a:r>
              <a:t/>
            </a:r>
            <a:endParaRPr>
              <a:solidFill>
                <a:schemeClr val="dk1"/>
              </a:solidFill>
              <a:latin typeface="Nunito"/>
              <a:ea typeface="Nunito"/>
              <a:cs typeface="Nunito"/>
              <a:sym typeface="Nunito"/>
            </a:endParaRPr>
          </a:p>
          <a:p>
            <a:pPr indent="0" lvl="0" marL="457200" rtl="0" algn="l">
              <a:lnSpc>
                <a:spcPct val="115000"/>
              </a:lnSpc>
              <a:spcBef>
                <a:spcPts val="1600"/>
              </a:spcBef>
              <a:spcAft>
                <a:spcPts val="1600"/>
              </a:spcAft>
              <a:buSzPts val="1400"/>
              <a:buNone/>
            </a:pPr>
            <a:r>
              <a:t/>
            </a:r>
            <a:endParaRPr>
              <a:solidFill>
                <a:schemeClr val="dk1"/>
              </a:solidFill>
              <a:latin typeface="Nunito"/>
              <a:ea typeface="Nunito"/>
              <a:cs typeface="Nunito"/>
              <a:sym typeface="Nunito"/>
            </a:endParaRPr>
          </a:p>
        </p:txBody>
      </p:sp>
      <p:sp>
        <p:nvSpPr>
          <p:cNvPr id="109" name="Google Shape;109;p7"/>
          <p:cNvSpPr txBox="1"/>
          <p:nvPr>
            <p:ph type="title"/>
          </p:nvPr>
        </p:nvSpPr>
        <p:spPr>
          <a:xfrm>
            <a:off x="311700" y="403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Nunito"/>
                <a:ea typeface="Nunito"/>
                <a:cs typeface="Nunito"/>
                <a:sym typeface="Nunito"/>
              </a:rPr>
              <a:t>ABSA Dataset Challenge</a:t>
            </a:r>
            <a:endParaRPr>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a:latin typeface="Nunito"/>
              <a:ea typeface="Nunito"/>
              <a:cs typeface="Nunito"/>
              <a:sym typeface="Nunito"/>
            </a:endParaRPr>
          </a:p>
          <a:p>
            <a:pPr indent="0" lvl="0" marL="0" rtl="0" algn="l">
              <a:lnSpc>
                <a:spcPct val="100000"/>
              </a:lnSpc>
              <a:spcBef>
                <a:spcPts val="0"/>
              </a:spcBef>
              <a:spcAft>
                <a:spcPts val="0"/>
              </a:spcAft>
              <a:buSzPts val="2800"/>
              <a:buNone/>
            </a:pPr>
            <a:r>
              <a:t/>
            </a:r>
            <a:endParaRPr/>
          </a:p>
        </p:txBody>
      </p:sp>
      <p:pic>
        <p:nvPicPr>
          <p:cNvPr id="110" name="Google Shape;110;p7"/>
          <p:cNvPicPr preferRelativeResize="0"/>
          <p:nvPr/>
        </p:nvPicPr>
        <p:blipFill>
          <a:blip r:embed="rId3">
            <a:alphaModFix/>
          </a:blip>
          <a:stretch>
            <a:fillRect/>
          </a:stretch>
        </p:blipFill>
        <p:spPr>
          <a:xfrm>
            <a:off x="1547800" y="4129363"/>
            <a:ext cx="6048375" cy="676275"/>
          </a:xfrm>
          <a:prstGeom prst="rect">
            <a:avLst/>
          </a:prstGeom>
          <a:noFill/>
          <a:ln>
            <a:noFill/>
          </a:ln>
        </p:spPr>
      </p:pic>
      <p:sp>
        <p:nvSpPr>
          <p:cNvPr id="111" name="Google Shape;111;p7"/>
          <p:cNvSpPr txBox="1"/>
          <p:nvPr>
            <p:ph idx="2" type="body"/>
          </p:nvPr>
        </p:nvSpPr>
        <p:spPr>
          <a:xfrm>
            <a:off x="119200" y="3684337"/>
            <a:ext cx="3999900" cy="57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1400"/>
              <a:buNone/>
            </a:pPr>
            <a:r>
              <a:rPr b="1" lang="en" sz="1600">
                <a:solidFill>
                  <a:schemeClr val="dk1"/>
                </a:solidFill>
                <a:latin typeface="Nunito"/>
                <a:ea typeface="Nunito"/>
                <a:cs typeface="Nunito"/>
                <a:sym typeface="Nunito"/>
              </a:rPr>
              <a:t>Solution: Data preprocessing</a:t>
            </a:r>
            <a:endParaRPr>
              <a:solidFill>
                <a:schemeClr val="dk1"/>
              </a:solidFill>
              <a:latin typeface="Nunito"/>
              <a:ea typeface="Nunito"/>
              <a:cs typeface="Nunito"/>
              <a:sym typeface="Nunito"/>
            </a:endParaRPr>
          </a:p>
          <a:p>
            <a:pPr indent="0" lvl="0" marL="457200" rtl="0" algn="l">
              <a:lnSpc>
                <a:spcPct val="115000"/>
              </a:lnSpc>
              <a:spcBef>
                <a:spcPts val="1600"/>
              </a:spcBef>
              <a:spcAft>
                <a:spcPts val="1600"/>
              </a:spcAft>
              <a:buSzPts val="1400"/>
              <a:buNone/>
            </a:pPr>
            <a:r>
              <a:t/>
            </a:r>
            <a:endParaRPr>
              <a:solidFill>
                <a:schemeClr val="dk1"/>
              </a:solidFill>
              <a:latin typeface="Nunito"/>
              <a:ea typeface="Nunito"/>
              <a:cs typeface="Nunito"/>
              <a:sym typeface="Nunito"/>
            </a:endParaRPr>
          </a:p>
        </p:txBody>
      </p:sp>
      <p:pic>
        <p:nvPicPr>
          <p:cNvPr id="112" name="Google Shape;112;p7"/>
          <p:cNvPicPr preferRelativeResize="0"/>
          <p:nvPr/>
        </p:nvPicPr>
        <p:blipFill>
          <a:blip r:embed="rId4">
            <a:alphaModFix/>
          </a:blip>
          <a:stretch>
            <a:fillRect/>
          </a:stretch>
        </p:blipFill>
        <p:spPr>
          <a:xfrm>
            <a:off x="4221375" y="1530150"/>
            <a:ext cx="4922626" cy="393600"/>
          </a:xfrm>
          <a:prstGeom prst="rect">
            <a:avLst/>
          </a:prstGeom>
          <a:noFill/>
          <a:ln>
            <a:noFill/>
          </a:ln>
        </p:spPr>
      </p:pic>
      <p:pic>
        <p:nvPicPr>
          <p:cNvPr id="113" name="Google Shape;113;p7"/>
          <p:cNvPicPr preferRelativeResize="0"/>
          <p:nvPr/>
        </p:nvPicPr>
        <p:blipFill>
          <a:blip r:embed="rId5">
            <a:alphaModFix/>
          </a:blip>
          <a:stretch>
            <a:fillRect/>
          </a:stretch>
        </p:blipFill>
        <p:spPr>
          <a:xfrm>
            <a:off x="4232850" y="2011013"/>
            <a:ext cx="4922624" cy="560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583dfce904_0_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9" name="Google Shape;119;g2583dfce904_0_26"/>
          <p:cNvPicPr preferRelativeResize="0"/>
          <p:nvPr/>
        </p:nvPicPr>
        <p:blipFill>
          <a:blip r:embed="rId3">
            <a:alphaModFix/>
          </a:blip>
          <a:stretch>
            <a:fillRect/>
          </a:stretch>
        </p:blipFill>
        <p:spPr>
          <a:xfrm>
            <a:off x="152400" y="219187"/>
            <a:ext cx="8839200" cy="2928921"/>
          </a:xfrm>
          <a:prstGeom prst="rect">
            <a:avLst/>
          </a:prstGeom>
          <a:noFill/>
          <a:ln>
            <a:noFill/>
          </a:ln>
        </p:spPr>
      </p:pic>
      <p:sp>
        <p:nvSpPr>
          <p:cNvPr id="120" name="Google Shape;120;g2583dfce904_0_26"/>
          <p:cNvSpPr txBox="1"/>
          <p:nvPr/>
        </p:nvSpPr>
        <p:spPr>
          <a:xfrm>
            <a:off x="1568250" y="3148100"/>
            <a:ext cx="6371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Nunito"/>
                <a:ea typeface="Nunito"/>
                <a:cs typeface="Nunito"/>
                <a:sym typeface="Nunito"/>
              </a:rPr>
              <a:t>Table</a:t>
            </a:r>
            <a:r>
              <a:rPr b="0" i="0" lang="en" sz="1200" u="none" cap="none" strike="noStrike">
                <a:solidFill>
                  <a:srgbClr val="000000"/>
                </a:solidFill>
                <a:latin typeface="Nunito"/>
                <a:ea typeface="Nunito"/>
                <a:cs typeface="Nunito"/>
                <a:sym typeface="Nunito"/>
              </a:rPr>
              <a:t> 1: </a:t>
            </a:r>
            <a:r>
              <a:rPr lang="en" sz="1200">
                <a:latin typeface="Nunito"/>
                <a:ea typeface="Nunito"/>
                <a:cs typeface="Nunito"/>
                <a:sym typeface="Nunito"/>
              </a:rPr>
              <a:t>Danh sách đầy đủ mười khía cạnh và định nghĩa ngắn gọn của chúng </a:t>
            </a:r>
            <a:endParaRPr b="0" i="0" sz="1200" u="none" cap="none" strike="noStrike">
              <a:solidFill>
                <a:srgbClr val="000000"/>
              </a:solidFill>
              <a:latin typeface="Nunito"/>
              <a:ea typeface="Nunito"/>
              <a:cs typeface="Nunito"/>
              <a:sym typeface="Nunito"/>
            </a:endParaRPr>
          </a:p>
        </p:txBody>
      </p:sp>
      <p:pic>
        <p:nvPicPr>
          <p:cNvPr id="121" name="Google Shape;121;g2583dfce904_0_26"/>
          <p:cNvPicPr preferRelativeResize="0"/>
          <p:nvPr/>
        </p:nvPicPr>
        <p:blipFill>
          <a:blip r:embed="rId4">
            <a:alphaModFix/>
          </a:blip>
          <a:stretch>
            <a:fillRect/>
          </a:stretch>
        </p:blipFill>
        <p:spPr>
          <a:xfrm>
            <a:off x="152400" y="3619561"/>
            <a:ext cx="9144000" cy="1043652"/>
          </a:xfrm>
          <a:prstGeom prst="rect">
            <a:avLst/>
          </a:prstGeom>
          <a:noFill/>
          <a:ln>
            <a:noFill/>
          </a:ln>
        </p:spPr>
      </p:pic>
      <p:sp>
        <p:nvSpPr>
          <p:cNvPr id="122" name="Google Shape;122;g2583dfce904_0_26"/>
          <p:cNvSpPr txBox="1"/>
          <p:nvPr/>
        </p:nvSpPr>
        <p:spPr>
          <a:xfrm>
            <a:off x="2620200" y="4644500"/>
            <a:ext cx="6371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Nunito"/>
                <a:ea typeface="Nunito"/>
                <a:cs typeface="Nunito"/>
                <a:sym typeface="Nunito"/>
              </a:rPr>
              <a:t>Table</a:t>
            </a:r>
            <a:r>
              <a:rPr b="0" i="0" lang="en" sz="1200" u="none" cap="none" strike="noStrike">
                <a:solidFill>
                  <a:srgbClr val="000000"/>
                </a:solidFill>
                <a:latin typeface="Nunito"/>
                <a:ea typeface="Nunito"/>
                <a:cs typeface="Nunito"/>
                <a:sym typeface="Nunito"/>
              </a:rPr>
              <a:t> </a:t>
            </a:r>
            <a:r>
              <a:rPr lang="en" sz="1200">
                <a:latin typeface="Nunito"/>
                <a:ea typeface="Nunito"/>
                <a:cs typeface="Nunito"/>
                <a:sym typeface="Nunito"/>
              </a:rPr>
              <a:t>2</a:t>
            </a:r>
            <a:r>
              <a:rPr b="0" i="0" lang="en" sz="1200" u="none" cap="none" strike="noStrike">
                <a:solidFill>
                  <a:srgbClr val="000000"/>
                </a:solidFill>
                <a:latin typeface="Nunito"/>
                <a:ea typeface="Nunito"/>
                <a:cs typeface="Nunito"/>
                <a:sym typeface="Nunito"/>
              </a:rPr>
              <a:t>: </a:t>
            </a:r>
            <a:r>
              <a:rPr lang="en" sz="1200">
                <a:latin typeface="Nunito"/>
                <a:ea typeface="Nunito"/>
                <a:cs typeface="Nunito"/>
                <a:sym typeface="Nunito"/>
              </a:rPr>
              <a:t>Tổng quan về tập huấn luyện bộ dữ liệu</a:t>
            </a:r>
            <a:endParaRPr b="0" i="0" sz="1200" u="none" cap="none" strike="noStrike">
              <a:solidFill>
                <a:srgbClr val="00000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