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64" r:id="rId4"/>
    <p:sldMasterId id="2147483648" r:id="rId5"/>
  </p:sldMasterIdLst>
  <p:notesMasterIdLst>
    <p:notesMasterId r:id="rId30"/>
  </p:notesMasterIdLst>
  <p:handoutMasterIdLst>
    <p:handoutMasterId r:id="rId31"/>
  </p:handoutMasterIdLst>
  <p:sldIdLst>
    <p:sldId id="256" r:id="rId6"/>
    <p:sldId id="260" r:id="rId7"/>
    <p:sldId id="414" r:id="rId8"/>
    <p:sldId id="444" r:id="rId9"/>
    <p:sldId id="500" r:id="rId10"/>
    <p:sldId id="518" r:id="rId11"/>
    <p:sldId id="465" r:id="rId12"/>
    <p:sldId id="519" r:id="rId13"/>
    <p:sldId id="522" r:id="rId14"/>
    <p:sldId id="524" r:id="rId15"/>
    <p:sldId id="520" r:id="rId16"/>
    <p:sldId id="525" r:id="rId17"/>
    <p:sldId id="507" r:id="rId18"/>
    <p:sldId id="526" r:id="rId19"/>
    <p:sldId id="514" r:id="rId20"/>
    <p:sldId id="513" r:id="rId21"/>
    <p:sldId id="516" r:id="rId22"/>
    <p:sldId id="509" r:id="rId23"/>
    <p:sldId id="511" r:id="rId24"/>
    <p:sldId id="515" r:id="rId25"/>
    <p:sldId id="512" r:id="rId26"/>
    <p:sldId id="521" r:id="rId27"/>
    <p:sldId id="478" r:id="rId28"/>
    <p:sldId id="517" r:id="rId2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5D87C2"/>
    <a:srgbClr val="376BB4"/>
    <a:srgbClr val="00628C"/>
    <a:srgbClr val="359CDB"/>
    <a:srgbClr val="CBD9E8"/>
    <a:srgbClr val="FBC79D"/>
    <a:srgbClr val="FEF3CC"/>
    <a:srgbClr val="F9CECC"/>
    <a:srgbClr val="FFE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Kiểu Sáng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2EC5B717-5E6C-428A-9DD5-632DCE34FE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00C975FD-56BD-4D4E-8821-1510415CC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54FFA-3AF3-4A62-8AC6-BFC54DB1FFB0}" type="datetime1">
              <a:rPr lang="vi-VN" smtClean="0"/>
              <a:t>07/06/2024</a:t>
            </a:fld>
            <a:endParaRPr lang="vi-VN"/>
          </a:p>
        </p:txBody>
      </p:sp>
      <p:sp>
        <p:nvSpPr>
          <p:cNvPr id="4" name="Chỗ dành sẵn cho Chân trang 3">
            <a:extLst>
              <a:ext uri="{FF2B5EF4-FFF2-40B4-BE49-F238E27FC236}">
                <a16:creationId xmlns:a16="http://schemas.microsoft.com/office/drawing/2014/main" id="{3118DBEE-35BE-4ED4-886C-7245875F1C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Giới thiệu</a:t>
            </a:r>
          </a:p>
        </p:txBody>
      </p:sp>
      <p:sp>
        <p:nvSpPr>
          <p:cNvPr id="5" name="Chỗ dành sẵn cho Số hiệu Bản chiếu 4">
            <a:extLst>
              <a:ext uri="{FF2B5EF4-FFF2-40B4-BE49-F238E27FC236}">
                <a16:creationId xmlns:a16="http://schemas.microsoft.com/office/drawing/2014/main" id="{9143BB7F-6601-4F3A-86ED-B863835938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7BB974-271C-4978-B414-1DD0837BDE6D}" type="slidenum">
              <a:rPr lang="vi-VN" smtClean="0"/>
              <a:t>‹#›</a:t>
            </a:fld>
            <a:endParaRPr lang="vi-VN"/>
          </a:p>
        </p:txBody>
      </p:sp>
    </p:spTree>
    <p:extLst>
      <p:ext uri="{BB962C8B-B14F-4D97-AF65-F5344CB8AC3E}">
        <p14:creationId xmlns:p14="http://schemas.microsoft.com/office/powerpoint/2010/main" val="176204546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0B9A0-C06B-43DE-AC84-8BAC3782ABA0}" type="datetime1">
              <a:rPr lang="vi-VN" smtClean="0"/>
              <a:t>07/06/2024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Giới thiệu</a:t>
            </a: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C29F0-E010-4B9F-AA21-CA0AF1D08055}" type="slidenum">
              <a:rPr lang="vi-VN" smtClean="0"/>
              <a:t>‹#›</a:t>
            </a:fld>
            <a:endParaRPr lang="vi-VN"/>
          </a:p>
        </p:txBody>
      </p:sp>
    </p:spTree>
    <p:extLst>
      <p:ext uri="{BB962C8B-B14F-4D97-AF65-F5344CB8AC3E}">
        <p14:creationId xmlns:p14="http://schemas.microsoft.com/office/powerpoint/2010/main" val="92966835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30A0B9A0-C06B-43DE-AC84-8BAC3782ABA0}" type="datetime1">
              <a:rPr lang="vi-VN" smtClean="0"/>
              <a:t>07/06/2024</a:t>
            </a:fld>
            <a:endParaRPr lang="vi-VN"/>
          </a:p>
        </p:txBody>
      </p:sp>
      <p:sp>
        <p:nvSpPr>
          <p:cNvPr id="5" name="Footer Placeholder 4"/>
          <p:cNvSpPr>
            <a:spLocks noGrp="1"/>
          </p:cNvSpPr>
          <p:nvPr>
            <p:ph type="ftr" sz="quarter" idx="4"/>
          </p:nvPr>
        </p:nvSpPr>
        <p:spPr/>
        <p:txBody>
          <a:bodyPr/>
          <a:lstStyle/>
          <a:p>
            <a:r>
              <a:rPr lang="vi-VN"/>
              <a:t>Giới thiệu</a:t>
            </a:r>
          </a:p>
        </p:txBody>
      </p:sp>
      <p:sp>
        <p:nvSpPr>
          <p:cNvPr id="6" name="Slide Number Placeholder 5"/>
          <p:cNvSpPr>
            <a:spLocks noGrp="1"/>
          </p:cNvSpPr>
          <p:nvPr>
            <p:ph type="sldNum" sz="quarter" idx="5"/>
          </p:nvPr>
        </p:nvSpPr>
        <p:spPr/>
        <p:txBody>
          <a:bodyPr/>
          <a:lstStyle/>
          <a:p>
            <a:fld id="{E74C29F0-E010-4B9F-AA21-CA0AF1D08055}" type="slidenum">
              <a:rPr lang="vi-VN" smtClean="0"/>
              <a:t>1</a:t>
            </a:fld>
            <a:endParaRPr lang="vi-VN"/>
          </a:p>
        </p:txBody>
      </p:sp>
    </p:spTree>
    <p:extLst>
      <p:ext uri="{BB962C8B-B14F-4D97-AF65-F5344CB8AC3E}">
        <p14:creationId xmlns:p14="http://schemas.microsoft.com/office/powerpoint/2010/main" val="2841198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Về metrics đánh giá cho các kết quả này, </a:t>
            </a:r>
            <a:r>
              <a:rPr lang="en-US" sz="1200"/>
              <a:t>sẽ </a:t>
            </a:r>
            <a:r>
              <a:rPr lang="vi-VN" sz="1200"/>
              <a:t>sử dụng </a:t>
            </a:r>
            <a:r>
              <a:rPr lang="en-US" sz="1200"/>
              <a:t>1</a:t>
            </a:r>
            <a:r>
              <a:rPr lang="vi-VN" sz="1200"/>
              <a:t> phương pháp mới có tên là CLEval</a:t>
            </a:r>
            <a:r>
              <a:rPr lang="en-US" sz="1200"/>
              <a:t> </a:t>
            </a:r>
            <a:r>
              <a:rPr lang="vi-VN" sz="1200"/>
              <a:t>giúp đánh giá </a:t>
            </a:r>
            <a:r>
              <a:rPr lang="en-US" sz="1200"/>
              <a:t>hiệu quả </a:t>
            </a:r>
            <a:r>
              <a:rPr lang="vi-VN" sz="1200"/>
              <a:t>cho cả 2 giai đoạn </a:t>
            </a:r>
            <a:r>
              <a:rPr lang="vi-VN" sz="1800">
                <a:effectLst/>
                <a:latin typeface="Times New Roman" panose="02020603050405020304" pitchFamily="18" charset="0"/>
                <a:ea typeface="Calibri" panose="020F0502020204030204" pitchFamily="34" charset="0"/>
              </a:rPr>
              <a:t>phát hiện </a:t>
            </a:r>
            <a:r>
              <a:rPr lang="en-US" sz="1800">
                <a:effectLst/>
                <a:latin typeface="Times New Roman" panose="02020603050405020304" pitchFamily="18" charset="0"/>
                <a:ea typeface="Calibri" panose="020F0502020204030204" pitchFamily="34" charset="0"/>
              </a:rPr>
              <a:t>và nhận dạng văn bản</a:t>
            </a:r>
            <a:r>
              <a:rPr lang="vi-VN" sz="1200"/>
              <a:t>. </a:t>
            </a:r>
            <a:r>
              <a:rPr lang="vi-VN" sz="1800">
                <a:effectLst/>
                <a:latin typeface="Times New Roman" panose="02020603050405020304" pitchFamily="18" charset="0"/>
                <a:ea typeface="Calibri" panose="020F0502020204030204" pitchFamily="34" charset="0"/>
              </a:rPr>
              <a:t>Ngoài ra, phương pháp này cũng có thể đánh giá được cho riêng </a:t>
            </a:r>
            <a:r>
              <a:rPr lang="en-US" sz="1800">
                <a:effectLst/>
                <a:latin typeface="Times New Roman" panose="02020603050405020304" pitchFamily="18" charset="0"/>
                <a:ea typeface="Calibri" panose="020F0502020204030204" pitchFamily="34" charset="0"/>
              </a:rPr>
              <a:t>Text Detection</a:t>
            </a:r>
            <a:r>
              <a:rPr lang="vi-VN" sz="1800">
                <a:effectLst/>
                <a:latin typeface="Times New Roman" panose="02020603050405020304" pitchFamily="18" charset="0"/>
                <a:ea typeface="Calibri" panose="020F0502020204030204" pitchFamily="34" charset="0"/>
              </a:rPr>
              <a:t> lun nên tùy vào bài toán mà CLEval sẽ có sự khác nhau trong các thành phần tính toán của nó</a:t>
            </a:r>
            <a:r>
              <a:rPr lang="en-US" sz="1800">
                <a:effectLst/>
                <a:latin typeface="Times New Roman" panose="02020603050405020304" pitchFamily="18" charset="0"/>
                <a:ea typeface="Calibri" panose="020F0502020204030204" pitchFamily="34" charset="0"/>
              </a:rPr>
              <a:t>.</a:t>
            </a:r>
            <a:endParaRPr lang="en-IN"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Cambria" panose="020405030504060A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Cambria" panose="020405030504060A0204" pitchFamily="18" charset="0"/>
              <a:ea typeface="Calibri" panose="020F0502020204030204" pitchFamily="34" charset="0"/>
              <a:cs typeface="Times New Roman" panose="02020603050405020304" pitchFamily="18" charset="0"/>
            </a:endParaRPr>
          </a:p>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96862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Ngày tháng 3"/>
          <p:cNvSpPr>
            <a:spLocks noGrp="1"/>
          </p:cNvSpPr>
          <p:nvPr>
            <p:ph type="dt" idx="1"/>
          </p:nvPr>
        </p:nvSpPr>
        <p:spPr/>
        <p:txBody>
          <a:bodyPr/>
          <a:lstStyle/>
          <a:p>
            <a:fld id="{30A0B9A0-C06B-43DE-AC84-8BAC3782ABA0}" type="datetime1">
              <a:rPr lang="vi-VN" smtClean="0"/>
              <a:t>07/06/2024</a:t>
            </a:fld>
            <a:endParaRPr lang="vi-VN"/>
          </a:p>
        </p:txBody>
      </p:sp>
      <p:sp>
        <p:nvSpPr>
          <p:cNvPr id="5" name="Chỗ dành sẵn cho Chân trang 4"/>
          <p:cNvSpPr>
            <a:spLocks noGrp="1"/>
          </p:cNvSpPr>
          <p:nvPr>
            <p:ph type="ftr" sz="quarter" idx="4"/>
          </p:nvPr>
        </p:nvSpPr>
        <p:spPr/>
        <p:txBody>
          <a:bodyPr/>
          <a:lstStyle/>
          <a:p>
            <a:r>
              <a:rPr lang="vi-VN"/>
              <a:t>Giới thiệu</a:t>
            </a:r>
          </a:p>
        </p:txBody>
      </p:sp>
      <p:sp>
        <p:nvSpPr>
          <p:cNvPr id="6" name="Chỗ dành sẵn cho Số hiệu Bản chiếu 5"/>
          <p:cNvSpPr>
            <a:spLocks noGrp="1"/>
          </p:cNvSpPr>
          <p:nvPr>
            <p:ph type="sldNum" sz="quarter" idx="5"/>
          </p:nvPr>
        </p:nvSpPr>
        <p:spPr/>
        <p:txBody>
          <a:bodyPr/>
          <a:lstStyle/>
          <a:p>
            <a:fld id="{E74C29F0-E010-4B9F-AA21-CA0AF1D08055}" type="slidenum">
              <a:rPr lang="vi-VN" smtClean="0"/>
              <a:t>11</a:t>
            </a:fld>
            <a:endParaRPr lang="vi-VN"/>
          </a:p>
        </p:txBody>
      </p:sp>
    </p:spTree>
    <p:extLst>
      <p:ext uri="{BB962C8B-B14F-4D97-AF65-F5344CB8AC3E}">
        <p14:creationId xmlns:p14="http://schemas.microsoft.com/office/powerpoint/2010/main" val="3952142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376653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3285454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839198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580E4-BFB6-F8C7-8642-705ACE986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57BA0-B035-0DB2-28A7-A8DBA639D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1A4E6-425F-8D62-A772-CA6D64F827EA}"/>
              </a:ext>
            </a:extLst>
          </p:cNvPr>
          <p:cNvSpPr>
            <a:spLocks noGrp="1"/>
          </p:cNvSpPr>
          <p:nvPr>
            <p:ph type="body" idx="1"/>
          </p:nvPr>
        </p:nvSpPr>
        <p:spPr/>
        <p:txBody>
          <a:bodyPr/>
          <a:lstStyle/>
          <a:p>
            <a:pPr>
              <a:defRPr/>
            </a:pPr>
            <a:r>
              <a:rPr lang="vi-VN" b="0" i="0">
                <a:solidFill>
                  <a:srgbClr val="ECECEC"/>
                </a:solidFill>
                <a:effectLst/>
                <a:highlight>
                  <a:srgbClr val="212121"/>
                </a:highlight>
                <a:latin typeface="ui-sans-serif"/>
              </a:rPr>
              <a:t>Một phương trình hồi quy tuyến tính, </a:t>
            </a:r>
            <a:r>
              <a:rPr lang="vi-VN" b="0" i="1" err="1">
                <a:solidFill>
                  <a:srgbClr val="ECECEC"/>
                </a:solidFill>
                <a:effectLst/>
                <a:highlight>
                  <a:srgbClr val="212121"/>
                </a:highlight>
                <a:latin typeface="KaTeX_Math"/>
              </a:rPr>
              <a:t>a</a:t>
            </a:r>
            <a:r>
              <a:rPr lang="vi-VN" b="0" err="1">
                <a:solidFill>
                  <a:srgbClr val="ECECEC"/>
                </a:solidFill>
                <a:effectLst/>
                <a:highlight>
                  <a:srgbClr val="212121"/>
                </a:highlight>
                <a:latin typeface="KaTeX_Main"/>
              </a:rPr>
              <a:t>⋅</a:t>
            </a:r>
            <a:r>
              <a:rPr lang="vi-VN" b="0" i="1" err="1">
                <a:solidFill>
                  <a:srgbClr val="ECECEC"/>
                </a:solidFill>
                <a:effectLst/>
                <a:highlight>
                  <a:srgbClr val="212121"/>
                </a:highlight>
                <a:latin typeface="KaTeX_Math"/>
              </a:rPr>
              <a:t>x</a:t>
            </a:r>
            <a:r>
              <a:rPr lang="vi-VN" b="0" err="1">
                <a:solidFill>
                  <a:srgbClr val="ECECEC"/>
                </a:solidFill>
                <a:effectLst/>
                <a:highlight>
                  <a:srgbClr val="212121"/>
                </a:highlight>
                <a:latin typeface="KaTeX_Main"/>
              </a:rPr>
              <a:t>+</a:t>
            </a:r>
            <a:r>
              <a:rPr lang="vi-VN" b="0" i="1" err="1">
                <a:solidFill>
                  <a:srgbClr val="ECECEC"/>
                </a:solidFill>
                <a:effectLst/>
                <a:highlight>
                  <a:srgbClr val="212121"/>
                </a:highlight>
                <a:latin typeface="KaTeX_Math"/>
              </a:rPr>
              <a:t>b</a:t>
            </a:r>
            <a:r>
              <a:rPr lang="vi-VN" b="0" i="0">
                <a:solidFill>
                  <a:srgbClr val="ECECEC"/>
                </a:solidFill>
                <a:effectLst/>
                <a:highlight>
                  <a:srgbClr val="212121"/>
                </a:highlight>
                <a:latin typeface="ui-sans-serif"/>
              </a:rPr>
              <a:t>, được khớp qua các điểm </a:t>
            </a:r>
            <a:r>
              <a:rPr lang="vi-VN" b="0" i="0" err="1">
                <a:solidFill>
                  <a:srgbClr val="ECECEC"/>
                </a:solidFill>
                <a:effectLst/>
                <a:highlight>
                  <a:srgbClr val="212121"/>
                </a:highlight>
                <a:latin typeface="ui-sans-serif"/>
              </a:rPr>
              <a:t>gini</a:t>
            </a:r>
            <a:r>
              <a:rPr lang="vi-VN" b="0" i="0">
                <a:solidFill>
                  <a:srgbClr val="ECECEC"/>
                </a:solidFill>
                <a:effectLst/>
                <a:highlight>
                  <a:srgbClr val="212121"/>
                </a:highlight>
                <a:latin typeface="ui-sans-serif"/>
              </a:rPr>
              <a:t> hàng tuần, và chỉ số </a:t>
            </a:r>
            <a:r>
              <a:rPr lang="vi-VN" b="1" i="0" err="1">
                <a:solidFill>
                  <a:srgbClr val="ECECEC"/>
                </a:solidFill>
                <a:effectLst/>
                <a:highlight>
                  <a:srgbClr val="212121"/>
                </a:highlight>
                <a:latin typeface="ui-sans-serif"/>
              </a:rPr>
              <a:t>falling_rate</a:t>
            </a:r>
            <a:r>
              <a:rPr lang="vi-VN" b="0" i="0">
                <a:solidFill>
                  <a:srgbClr val="ECECEC"/>
                </a:solidFill>
                <a:effectLst/>
                <a:highlight>
                  <a:srgbClr val="212121"/>
                </a:highlight>
                <a:latin typeface="ui-sans-serif"/>
              </a:rPr>
              <a:t> được tính là </a:t>
            </a:r>
            <a:r>
              <a:rPr lang="vi-VN" b="0">
                <a:solidFill>
                  <a:srgbClr val="ECECEC"/>
                </a:solidFill>
                <a:effectLst/>
                <a:highlight>
                  <a:srgbClr val="212121"/>
                </a:highlight>
                <a:latin typeface="KaTeX_Main"/>
              </a:rPr>
              <a:t>min(0,</a:t>
            </a:r>
            <a:r>
              <a:rPr lang="vi-VN" b="0" i="1">
                <a:solidFill>
                  <a:srgbClr val="ECECEC"/>
                </a:solidFill>
                <a:effectLst/>
                <a:highlight>
                  <a:srgbClr val="212121"/>
                </a:highlight>
                <a:latin typeface="KaTeX_Math"/>
              </a:rPr>
              <a:t>a</a:t>
            </a:r>
            <a:r>
              <a:rPr lang="vi-VN" b="0">
                <a:solidFill>
                  <a:srgbClr val="ECECEC"/>
                </a:solidFill>
                <a:effectLst/>
                <a:highlight>
                  <a:srgbClr val="212121"/>
                </a:highlight>
                <a:latin typeface="KaTeX_Main"/>
              </a:rPr>
              <a:t>)</a:t>
            </a:r>
            <a:r>
              <a:rPr lang="vi-VN" b="0" i="0">
                <a:solidFill>
                  <a:srgbClr val="ECECEC"/>
                </a:solidFill>
                <a:effectLst/>
                <a:highlight>
                  <a:srgbClr val="212121"/>
                </a:highlight>
                <a:latin typeface="ui-sans-serif"/>
              </a:rPr>
              <a:t>. Điều này dùng để phạt các mô hình giảm dần khả năng dự đoán.</a:t>
            </a:r>
          </a:p>
          <a:p>
            <a:pPr>
              <a:defRPr/>
            </a:pPr>
            <a:endParaRPr lang="vi-VN" b="0" i="0">
              <a:solidFill>
                <a:srgbClr val="ECECEC"/>
              </a:solidFill>
              <a:effectLst/>
              <a:highlight>
                <a:srgbClr val="212121"/>
              </a:highlight>
              <a:latin typeface="ui-sans-serif"/>
              <a:cs typeface="Calibri"/>
            </a:endParaRPr>
          </a:p>
        </p:txBody>
      </p:sp>
      <p:sp>
        <p:nvSpPr>
          <p:cNvPr id="4" name="Slide Number Placeholder 3">
            <a:extLst>
              <a:ext uri="{FF2B5EF4-FFF2-40B4-BE49-F238E27FC236}">
                <a16:creationId xmlns:a16="http://schemas.microsoft.com/office/drawing/2014/main" id="{EE86DF95-049A-CC64-00F1-CCB22167B797}"/>
              </a:ext>
            </a:extLst>
          </p:cNvPr>
          <p:cNvSpPr>
            <a:spLocks noGrp="1"/>
          </p:cNvSpPr>
          <p:nvPr>
            <p:ph type="sldNum" sz="quarter" idx="10"/>
          </p:nvPr>
        </p:nvSpPr>
        <p:spPr/>
        <p:txBody>
          <a:bodyPr/>
          <a:lstStyle/>
          <a:p>
            <a:fld id="{CA2D21D1-52E2-420B-B491-CFF6D7BB79FB}" type="slidenum">
              <a:rPr lang="en-US" smtClean="0"/>
              <a:pPr/>
              <a:t>16</a:t>
            </a:fld>
            <a:endParaRPr lang="en-US"/>
          </a:p>
        </p:txBody>
      </p:sp>
      <p:sp>
        <p:nvSpPr>
          <p:cNvPr id="5" name="Chỗ dành sẵn cho Chân trang 4">
            <a:extLst>
              <a:ext uri="{FF2B5EF4-FFF2-40B4-BE49-F238E27FC236}">
                <a16:creationId xmlns:a16="http://schemas.microsoft.com/office/drawing/2014/main" id="{567DEA4A-CC3F-D09A-6826-A2E68C167714}"/>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8FDF4C3A-4F83-E778-3E2B-E3BA3D045882}"/>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927303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580E4-BFB6-F8C7-8642-705ACE986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57BA0-B035-0DB2-28A7-A8DBA639D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1A4E6-425F-8D62-A772-CA6D64F827EA}"/>
              </a:ext>
            </a:extLst>
          </p:cNvPr>
          <p:cNvSpPr>
            <a:spLocks noGrp="1"/>
          </p:cNvSpPr>
          <p:nvPr>
            <p:ph type="body" idx="1"/>
          </p:nvPr>
        </p:nvSpPr>
        <p:spPr/>
        <p:txBody>
          <a:bodyPr/>
          <a:lstStyle/>
          <a:p>
            <a:pPr>
              <a:defRPr/>
            </a:pPr>
            <a:r>
              <a:rPr lang="vi-VN" b="0" i="0">
                <a:solidFill>
                  <a:srgbClr val="ECECEC"/>
                </a:solidFill>
                <a:effectLst/>
                <a:highlight>
                  <a:srgbClr val="212121"/>
                </a:highlight>
                <a:latin typeface="ui-sans-serif"/>
              </a:rPr>
              <a:t>Một phương trình hồi quy tuyến tính, </a:t>
            </a:r>
            <a:r>
              <a:rPr lang="vi-VN" b="0" i="1" err="1">
                <a:solidFill>
                  <a:srgbClr val="ECECEC"/>
                </a:solidFill>
                <a:effectLst/>
                <a:highlight>
                  <a:srgbClr val="212121"/>
                </a:highlight>
                <a:latin typeface="KaTeX_Math"/>
              </a:rPr>
              <a:t>a</a:t>
            </a:r>
            <a:r>
              <a:rPr lang="vi-VN" b="0" err="1">
                <a:solidFill>
                  <a:srgbClr val="ECECEC"/>
                </a:solidFill>
                <a:effectLst/>
                <a:highlight>
                  <a:srgbClr val="212121"/>
                </a:highlight>
                <a:latin typeface="KaTeX_Main"/>
              </a:rPr>
              <a:t>⋅</a:t>
            </a:r>
            <a:r>
              <a:rPr lang="vi-VN" b="0" i="1" err="1">
                <a:solidFill>
                  <a:srgbClr val="ECECEC"/>
                </a:solidFill>
                <a:effectLst/>
                <a:highlight>
                  <a:srgbClr val="212121"/>
                </a:highlight>
                <a:latin typeface="KaTeX_Math"/>
              </a:rPr>
              <a:t>x</a:t>
            </a:r>
            <a:r>
              <a:rPr lang="vi-VN" b="0" err="1">
                <a:solidFill>
                  <a:srgbClr val="ECECEC"/>
                </a:solidFill>
                <a:effectLst/>
                <a:highlight>
                  <a:srgbClr val="212121"/>
                </a:highlight>
                <a:latin typeface="KaTeX_Main"/>
              </a:rPr>
              <a:t>+</a:t>
            </a:r>
            <a:r>
              <a:rPr lang="vi-VN" b="0" i="1" err="1">
                <a:solidFill>
                  <a:srgbClr val="ECECEC"/>
                </a:solidFill>
                <a:effectLst/>
                <a:highlight>
                  <a:srgbClr val="212121"/>
                </a:highlight>
                <a:latin typeface="KaTeX_Math"/>
              </a:rPr>
              <a:t>b</a:t>
            </a:r>
            <a:r>
              <a:rPr lang="vi-VN" b="0" i="0">
                <a:solidFill>
                  <a:srgbClr val="ECECEC"/>
                </a:solidFill>
                <a:effectLst/>
                <a:highlight>
                  <a:srgbClr val="212121"/>
                </a:highlight>
                <a:latin typeface="ui-sans-serif"/>
              </a:rPr>
              <a:t>, được khớp qua các điểm </a:t>
            </a:r>
            <a:r>
              <a:rPr lang="vi-VN" b="0" i="0" err="1">
                <a:solidFill>
                  <a:srgbClr val="ECECEC"/>
                </a:solidFill>
                <a:effectLst/>
                <a:highlight>
                  <a:srgbClr val="212121"/>
                </a:highlight>
                <a:latin typeface="ui-sans-serif"/>
              </a:rPr>
              <a:t>gini</a:t>
            </a:r>
            <a:r>
              <a:rPr lang="vi-VN" b="0" i="0">
                <a:solidFill>
                  <a:srgbClr val="ECECEC"/>
                </a:solidFill>
                <a:effectLst/>
                <a:highlight>
                  <a:srgbClr val="212121"/>
                </a:highlight>
                <a:latin typeface="ui-sans-serif"/>
              </a:rPr>
              <a:t> hàng tuần, và chỉ số </a:t>
            </a:r>
            <a:r>
              <a:rPr lang="vi-VN" b="1" i="0" err="1">
                <a:solidFill>
                  <a:srgbClr val="ECECEC"/>
                </a:solidFill>
                <a:effectLst/>
                <a:highlight>
                  <a:srgbClr val="212121"/>
                </a:highlight>
                <a:latin typeface="ui-sans-serif"/>
              </a:rPr>
              <a:t>falling_rate</a:t>
            </a:r>
            <a:r>
              <a:rPr lang="vi-VN" b="0" i="0">
                <a:solidFill>
                  <a:srgbClr val="ECECEC"/>
                </a:solidFill>
                <a:effectLst/>
                <a:highlight>
                  <a:srgbClr val="212121"/>
                </a:highlight>
                <a:latin typeface="ui-sans-serif"/>
              </a:rPr>
              <a:t> được tính là </a:t>
            </a:r>
            <a:r>
              <a:rPr lang="vi-VN" b="0">
                <a:solidFill>
                  <a:srgbClr val="ECECEC"/>
                </a:solidFill>
                <a:effectLst/>
                <a:highlight>
                  <a:srgbClr val="212121"/>
                </a:highlight>
                <a:latin typeface="KaTeX_Main"/>
              </a:rPr>
              <a:t>min(0,</a:t>
            </a:r>
            <a:r>
              <a:rPr lang="vi-VN" b="0" i="1">
                <a:solidFill>
                  <a:srgbClr val="ECECEC"/>
                </a:solidFill>
                <a:effectLst/>
                <a:highlight>
                  <a:srgbClr val="212121"/>
                </a:highlight>
                <a:latin typeface="KaTeX_Math"/>
              </a:rPr>
              <a:t>a</a:t>
            </a:r>
            <a:r>
              <a:rPr lang="vi-VN" b="0">
                <a:solidFill>
                  <a:srgbClr val="ECECEC"/>
                </a:solidFill>
                <a:effectLst/>
                <a:highlight>
                  <a:srgbClr val="212121"/>
                </a:highlight>
                <a:latin typeface="KaTeX_Main"/>
              </a:rPr>
              <a:t>)</a:t>
            </a:r>
            <a:r>
              <a:rPr lang="vi-VN" b="0" i="0">
                <a:solidFill>
                  <a:srgbClr val="ECECEC"/>
                </a:solidFill>
                <a:effectLst/>
                <a:highlight>
                  <a:srgbClr val="212121"/>
                </a:highlight>
                <a:latin typeface="ui-sans-serif"/>
              </a:rPr>
              <a:t>. Điều này dùng để phạt các mô hình giảm dần khả năng dự đoán.</a:t>
            </a:r>
          </a:p>
          <a:p>
            <a:pPr>
              <a:defRPr/>
            </a:pPr>
            <a:endParaRPr lang="vi-VN" b="0" i="0">
              <a:solidFill>
                <a:srgbClr val="ECECEC"/>
              </a:solidFill>
              <a:effectLst/>
              <a:highlight>
                <a:srgbClr val="212121"/>
              </a:highlight>
              <a:latin typeface="ui-sans-serif"/>
              <a:cs typeface="Calibri"/>
            </a:endParaRPr>
          </a:p>
        </p:txBody>
      </p:sp>
      <p:sp>
        <p:nvSpPr>
          <p:cNvPr id="4" name="Slide Number Placeholder 3">
            <a:extLst>
              <a:ext uri="{FF2B5EF4-FFF2-40B4-BE49-F238E27FC236}">
                <a16:creationId xmlns:a16="http://schemas.microsoft.com/office/drawing/2014/main" id="{EE86DF95-049A-CC64-00F1-CCB22167B797}"/>
              </a:ext>
            </a:extLst>
          </p:cNvPr>
          <p:cNvSpPr>
            <a:spLocks noGrp="1"/>
          </p:cNvSpPr>
          <p:nvPr>
            <p:ph type="sldNum" sz="quarter" idx="10"/>
          </p:nvPr>
        </p:nvSpPr>
        <p:spPr/>
        <p:txBody>
          <a:bodyPr/>
          <a:lstStyle/>
          <a:p>
            <a:fld id="{CA2D21D1-52E2-420B-B491-CFF6D7BB79FB}" type="slidenum">
              <a:rPr lang="en-US" smtClean="0"/>
              <a:pPr/>
              <a:t>17</a:t>
            </a:fld>
            <a:endParaRPr lang="en-US"/>
          </a:p>
        </p:txBody>
      </p:sp>
      <p:sp>
        <p:nvSpPr>
          <p:cNvPr id="5" name="Chỗ dành sẵn cho Chân trang 4">
            <a:extLst>
              <a:ext uri="{FF2B5EF4-FFF2-40B4-BE49-F238E27FC236}">
                <a16:creationId xmlns:a16="http://schemas.microsoft.com/office/drawing/2014/main" id="{567DEA4A-CC3F-D09A-6826-A2E68C167714}"/>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8FDF4C3A-4F83-E778-3E2B-E3BA3D045882}"/>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162200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quá trình </a:t>
            </a:r>
            <a:r>
              <a:rPr lang="vi-VN" err="1"/>
              <a:t>training</a:t>
            </a:r>
            <a:r>
              <a:rPr lang="vi-VN"/>
              <a:t> (Bên trái), đường màu đỏ là luồng của </a:t>
            </a:r>
            <a:r>
              <a:rPr lang="vi-VN" err="1"/>
              <a:t>training</a:t>
            </a:r>
            <a:r>
              <a:rPr lang="vi-VN"/>
              <a:t> </a:t>
            </a:r>
            <a:r>
              <a:rPr lang="vi-VN" err="1"/>
              <a:t>phase</a:t>
            </a:r>
            <a:r>
              <a:rPr lang="vi-VN"/>
              <a:t> 1, màu lam là luồng của </a:t>
            </a:r>
            <a:r>
              <a:rPr lang="vi-VN" err="1"/>
              <a:t>training</a:t>
            </a:r>
            <a:r>
              <a:rPr lang="vi-VN"/>
              <a:t> </a:t>
            </a:r>
            <a:r>
              <a:rPr lang="vi-VN" err="1"/>
              <a:t>phase</a:t>
            </a:r>
            <a:r>
              <a:rPr lang="vi-VN"/>
              <a:t> 2, màu lục là luồng của </a:t>
            </a:r>
            <a:r>
              <a:rPr lang="vi-VN" err="1"/>
              <a:t>metric</a:t>
            </a:r>
            <a:r>
              <a:rPr lang="vi-VN"/>
              <a:t> </a:t>
            </a:r>
            <a:r>
              <a:rPr lang="vi-VN" err="1"/>
              <a:t>hacking</a:t>
            </a:r>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281413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21</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79917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23</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52701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
        <p:nvSpPr>
          <p:cNvPr id="5" name="Chỗ dành sẵn cho Chân trang 4">
            <a:extLst>
              <a:ext uri="{FF2B5EF4-FFF2-40B4-BE49-F238E27FC236}">
                <a16:creationId xmlns:a16="http://schemas.microsoft.com/office/drawing/2014/main" id="{A1E870DE-7D76-4A78-BE2A-1BCD2764BFA6}"/>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100A7FF0-4CE6-4BCA-A6AA-0D9E4076E75C}"/>
              </a:ext>
            </a:extLst>
          </p:cNvPr>
          <p:cNvSpPr>
            <a:spLocks noGrp="1"/>
          </p:cNvSpPr>
          <p:nvPr>
            <p:ph type="dt" idx="1"/>
          </p:nvPr>
        </p:nvSpPr>
        <p:spPr/>
        <p:txBody>
          <a:bodyPr/>
          <a:lstStyle/>
          <a:p>
            <a:fld id="{72FC8B02-59E1-4534-A8BE-F70D1E71260F}" type="datetime1">
              <a:rPr lang="vi-VN" smtClean="0"/>
              <a:t>07/06/2024</a:t>
            </a:fld>
            <a:endParaRPr lang="vi-VN"/>
          </a:p>
        </p:txBody>
      </p:sp>
    </p:spTree>
    <p:extLst>
      <p:ext uri="{BB962C8B-B14F-4D97-AF65-F5344CB8AC3E}">
        <p14:creationId xmlns:p14="http://schemas.microsoft.com/office/powerpoint/2010/main" val="1310365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24</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414904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Ngày tháng 3"/>
          <p:cNvSpPr>
            <a:spLocks noGrp="1"/>
          </p:cNvSpPr>
          <p:nvPr>
            <p:ph type="dt" idx="1"/>
          </p:nvPr>
        </p:nvSpPr>
        <p:spPr/>
        <p:txBody>
          <a:bodyPr/>
          <a:lstStyle/>
          <a:p>
            <a:fld id="{30A0B9A0-C06B-43DE-AC84-8BAC3782ABA0}" type="datetime1">
              <a:rPr lang="vi-VN" smtClean="0"/>
              <a:t>07/06/2024</a:t>
            </a:fld>
            <a:endParaRPr lang="vi-VN"/>
          </a:p>
        </p:txBody>
      </p:sp>
      <p:sp>
        <p:nvSpPr>
          <p:cNvPr id="5" name="Chỗ dành sẵn cho Chân trang 4"/>
          <p:cNvSpPr>
            <a:spLocks noGrp="1"/>
          </p:cNvSpPr>
          <p:nvPr>
            <p:ph type="ftr" sz="quarter" idx="4"/>
          </p:nvPr>
        </p:nvSpPr>
        <p:spPr/>
        <p:txBody>
          <a:bodyPr/>
          <a:lstStyle/>
          <a:p>
            <a:r>
              <a:rPr lang="vi-VN"/>
              <a:t>Giới thiệu</a:t>
            </a:r>
          </a:p>
        </p:txBody>
      </p:sp>
      <p:sp>
        <p:nvSpPr>
          <p:cNvPr id="6" name="Chỗ dành sẵn cho Số hiệu Bản chiếu 5"/>
          <p:cNvSpPr>
            <a:spLocks noGrp="1"/>
          </p:cNvSpPr>
          <p:nvPr>
            <p:ph type="sldNum" sz="quarter" idx="5"/>
          </p:nvPr>
        </p:nvSpPr>
        <p:spPr/>
        <p:txBody>
          <a:bodyPr/>
          <a:lstStyle/>
          <a:p>
            <a:fld id="{E74C29F0-E010-4B9F-AA21-CA0AF1D08055}" type="slidenum">
              <a:rPr lang="vi-VN" smtClean="0"/>
              <a:t>3</a:t>
            </a:fld>
            <a:endParaRPr lang="vi-VN"/>
          </a:p>
        </p:txBody>
      </p:sp>
    </p:spTree>
    <p:extLst>
      <p:ext uri="{BB962C8B-B14F-4D97-AF65-F5344CB8AC3E}">
        <p14:creationId xmlns:p14="http://schemas.microsoft.com/office/powerpoint/2010/main" val="15952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580E4-BFB6-F8C7-8642-705ACE986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57BA0-B035-0DB2-28A7-A8DBA639D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1A4E6-425F-8D62-A772-CA6D64F827EA}"/>
              </a:ext>
            </a:extLst>
          </p:cNvPr>
          <p:cNvSpPr>
            <a:spLocks noGrp="1"/>
          </p:cNvSpPr>
          <p:nvPr>
            <p:ph type="body" idx="1"/>
          </p:nvPr>
        </p:nvSpPr>
        <p:spPr/>
        <p:txBody>
          <a:bodyPr/>
          <a:lstStyle/>
          <a:p>
            <a:pPr>
              <a:defRPr/>
            </a:pPr>
            <a:r>
              <a:rPr lang="vi-VN" b="0" i="0">
                <a:solidFill>
                  <a:srgbClr val="ECECEC"/>
                </a:solidFill>
                <a:effectLst/>
                <a:highlight>
                  <a:srgbClr val="212121"/>
                </a:highlight>
                <a:latin typeface="ui-sans-serif"/>
              </a:rPr>
              <a:t>Một phương trình hồi quy tuyến tính, </a:t>
            </a:r>
            <a:r>
              <a:rPr lang="vi-VN" b="0" i="1" err="1">
                <a:solidFill>
                  <a:srgbClr val="ECECEC"/>
                </a:solidFill>
                <a:effectLst/>
                <a:highlight>
                  <a:srgbClr val="212121"/>
                </a:highlight>
                <a:latin typeface="KaTeX_Math"/>
              </a:rPr>
              <a:t>a</a:t>
            </a:r>
            <a:r>
              <a:rPr lang="vi-VN" b="0" err="1">
                <a:solidFill>
                  <a:srgbClr val="ECECEC"/>
                </a:solidFill>
                <a:effectLst/>
                <a:highlight>
                  <a:srgbClr val="212121"/>
                </a:highlight>
                <a:latin typeface="KaTeX_Main"/>
              </a:rPr>
              <a:t>⋅</a:t>
            </a:r>
            <a:r>
              <a:rPr lang="vi-VN" b="0" i="1" err="1">
                <a:solidFill>
                  <a:srgbClr val="ECECEC"/>
                </a:solidFill>
                <a:effectLst/>
                <a:highlight>
                  <a:srgbClr val="212121"/>
                </a:highlight>
                <a:latin typeface="KaTeX_Math"/>
              </a:rPr>
              <a:t>x</a:t>
            </a:r>
            <a:r>
              <a:rPr lang="vi-VN" b="0" err="1">
                <a:solidFill>
                  <a:srgbClr val="ECECEC"/>
                </a:solidFill>
                <a:effectLst/>
                <a:highlight>
                  <a:srgbClr val="212121"/>
                </a:highlight>
                <a:latin typeface="KaTeX_Main"/>
              </a:rPr>
              <a:t>+</a:t>
            </a:r>
            <a:r>
              <a:rPr lang="vi-VN" b="0" i="1" err="1">
                <a:solidFill>
                  <a:srgbClr val="ECECEC"/>
                </a:solidFill>
                <a:effectLst/>
                <a:highlight>
                  <a:srgbClr val="212121"/>
                </a:highlight>
                <a:latin typeface="KaTeX_Math"/>
              </a:rPr>
              <a:t>b</a:t>
            </a:r>
            <a:r>
              <a:rPr lang="vi-VN" b="0" i="0">
                <a:solidFill>
                  <a:srgbClr val="ECECEC"/>
                </a:solidFill>
                <a:effectLst/>
                <a:highlight>
                  <a:srgbClr val="212121"/>
                </a:highlight>
                <a:latin typeface="ui-sans-serif"/>
              </a:rPr>
              <a:t>, được khớp qua các điểm </a:t>
            </a:r>
            <a:r>
              <a:rPr lang="vi-VN" b="0" i="0" err="1">
                <a:solidFill>
                  <a:srgbClr val="ECECEC"/>
                </a:solidFill>
                <a:effectLst/>
                <a:highlight>
                  <a:srgbClr val="212121"/>
                </a:highlight>
                <a:latin typeface="ui-sans-serif"/>
              </a:rPr>
              <a:t>gini</a:t>
            </a:r>
            <a:r>
              <a:rPr lang="vi-VN" b="0" i="0">
                <a:solidFill>
                  <a:srgbClr val="ECECEC"/>
                </a:solidFill>
                <a:effectLst/>
                <a:highlight>
                  <a:srgbClr val="212121"/>
                </a:highlight>
                <a:latin typeface="ui-sans-serif"/>
              </a:rPr>
              <a:t> hàng tuần, và chỉ số </a:t>
            </a:r>
            <a:r>
              <a:rPr lang="vi-VN" b="1" i="0" err="1">
                <a:solidFill>
                  <a:srgbClr val="ECECEC"/>
                </a:solidFill>
                <a:effectLst/>
                <a:highlight>
                  <a:srgbClr val="212121"/>
                </a:highlight>
                <a:latin typeface="ui-sans-serif"/>
              </a:rPr>
              <a:t>falling_rate</a:t>
            </a:r>
            <a:r>
              <a:rPr lang="vi-VN" b="0" i="0">
                <a:solidFill>
                  <a:srgbClr val="ECECEC"/>
                </a:solidFill>
                <a:effectLst/>
                <a:highlight>
                  <a:srgbClr val="212121"/>
                </a:highlight>
                <a:latin typeface="ui-sans-serif"/>
              </a:rPr>
              <a:t> được tính là </a:t>
            </a:r>
            <a:r>
              <a:rPr lang="vi-VN" b="0">
                <a:solidFill>
                  <a:srgbClr val="ECECEC"/>
                </a:solidFill>
                <a:effectLst/>
                <a:highlight>
                  <a:srgbClr val="212121"/>
                </a:highlight>
                <a:latin typeface="KaTeX_Main"/>
              </a:rPr>
              <a:t>min(0,</a:t>
            </a:r>
            <a:r>
              <a:rPr lang="vi-VN" b="0" i="1">
                <a:solidFill>
                  <a:srgbClr val="ECECEC"/>
                </a:solidFill>
                <a:effectLst/>
                <a:highlight>
                  <a:srgbClr val="212121"/>
                </a:highlight>
                <a:latin typeface="KaTeX_Math"/>
              </a:rPr>
              <a:t>a</a:t>
            </a:r>
            <a:r>
              <a:rPr lang="vi-VN" b="0">
                <a:solidFill>
                  <a:srgbClr val="ECECEC"/>
                </a:solidFill>
                <a:effectLst/>
                <a:highlight>
                  <a:srgbClr val="212121"/>
                </a:highlight>
                <a:latin typeface="KaTeX_Main"/>
              </a:rPr>
              <a:t>)</a:t>
            </a:r>
            <a:r>
              <a:rPr lang="vi-VN" b="0" i="0">
                <a:solidFill>
                  <a:srgbClr val="ECECEC"/>
                </a:solidFill>
                <a:effectLst/>
                <a:highlight>
                  <a:srgbClr val="212121"/>
                </a:highlight>
                <a:latin typeface="ui-sans-serif"/>
              </a:rPr>
              <a:t>. Điều này dùng để phạt các mô hình giảm dần khả năng dự đoán.</a:t>
            </a:r>
          </a:p>
          <a:p>
            <a:pPr>
              <a:defRPr/>
            </a:pPr>
            <a:endParaRPr lang="vi-VN" b="0" i="0">
              <a:solidFill>
                <a:srgbClr val="ECECEC"/>
              </a:solidFill>
              <a:effectLst/>
              <a:highlight>
                <a:srgbClr val="212121"/>
              </a:highlight>
              <a:latin typeface="ui-sans-serif"/>
              <a:cs typeface="Calibri"/>
            </a:endParaRPr>
          </a:p>
        </p:txBody>
      </p:sp>
      <p:sp>
        <p:nvSpPr>
          <p:cNvPr id="4" name="Slide Number Placeholder 3">
            <a:extLst>
              <a:ext uri="{FF2B5EF4-FFF2-40B4-BE49-F238E27FC236}">
                <a16:creationId xmlns:a16="http://schemas.microsoft.com/office/drawing/2014/main" id="{EE86DF95-049A-CC64-00F1-CCB22167B797}"/>
              </a:ext>
            </a:extLst>
          </p:cNvPr>
          <p:cNvSpPr>
            <a:spLocks noGrp="1"/>
          </p:cNvSpPr>
          <p:nvPr>
            <p:ph type="sldNum" sz="quarter" idx="10"/>
          </p:nvPr>
        </p:nvSpPr>
        <p:spPr/>
        <p:txBody>
          <a:bodyPr/>
          <a:lstStyle/>
          <a:p>
            <a:fld id="{CA2D21D1-52E2-420B-B491-CFF6D7BB79FB}" type="slidenum">
              <a:rPr lang="en-US" smtClean="0"/>
              <a:pPr/>
              <a:t>4</a:t>
            </a:fld>
            <a:endParaRPr lang="en-US"/>
          </a:p>
        </p:txBody>
      </p:sp>
      <p:sp>
        <p:nvSpPr>
          <p:cNvPr id="5" name="Chỗ dành sẵn cho Chân trang 4">
            <a:extLst>
              <a:ext uri="{FF2B5EF4-FFF2-40B4-BE49-F238E27FC236}">
                <a16:creationId xmlns:a16="http://schemas.microsoft.com/office/drawing/2014/main" id="{567DEA4A-CC3F-D09A-6826-A2E68C167714}"/>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8FDF4C3A-4F83-E778-3E2B-E3BA3D045882}"/>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11110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368535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Ngày tháng 3"/>
          <p:cNvSpPr>
            <a:spLocks noGrp="1"/>
          </p:cNvSpPr>
          <p:nvPr>
            <p:ph type="dt" idx="1"/>
          </p:nvPr>
        </p:nvSpPr>
        <p:spPr/>
        <p:txBody>
          <a:bodyPr/>
          <a:lstStyle/>
          <a:p>
            <a:fld id="{30A0B9A0-C06B-43DE-AC84-8BAC3782ABA0}" type="datetime1">
              <a:rPr lang="vi-VN" smtClean="0"/>
              <a:t>07/06/2024</a:t>
            </a:fld>
            <a:endParaRPr lang="vi-VN"/>
          </a:p>
        </p:txBody>
      </p:sp>
      <p:sp>
        <p:nvSpPr>
          <p:cNvPr id="5" name="Chỗ dành sẵn cho Chân trang 4"/>
          <p:cNvSpPr>
            <a:spLocks noGrp="1"/>
          </p:cNvSpPr>
          <p:nvPr>
            <p:ph type="ftr" sz="quarter" idx="4"/>
          </p:nvPr>
        </p:nvSpPr>
        <p:spPr/>
        <p:txBody>
          <a:bodyPr/>
          <a:lstStyle/>
          <a:p>
            <a:r>
              <a:rPr lang="vi-VN"/>
              <a:t>Giới thiệu</a:t>
            </a:r>
          </a:p>
        </p:txBody>
      </p:sp>
      <p:sp>
        <p:nvSpPr>
          <p:cNvPr id="6" name="Chỗ dành sẵn cho Số hiệu Bản chiếu 5"/>
          <p:cNvSpPr>
            <a:spLocks noGrp="1"/>
          </p:cNvSpPr>
          <p:nvPr>
            <p:ph type="sldNum" sz="quarter" idx="5"/>
          </p:nvPr>
        </p:nvSpPr>
        <p:spPr/>
        <p:txBody>
          <a:bodyPr/>
          <a:lstStyle/>
          <a:p>
            <a:fld id="{E74C29F0-E010-4B9F-AA21-CA0AF1D08055}" type="slidenum">
              <a:rPr lang="vi-VN" smtClean="0"/>
              <a:t>6</a:t>
            </a:fld>
            <a:endParaRPr lang="vi-VN"/>
          </a:p>
        </p:txBody>
      </p:sp>
    </p:spTree>
    <p:extLst>
      <p:ext uri="{BB962C8B-B14F-4D97-AF65-F5344CB8AC3E}">
        <p14:creationId xmlns:p14="http://schemas.microsoft.com/office/powerpoint/2010/main" val="3159669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343204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98019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
        <p:nvSpPr>
          <p:cNvPr id="5" name="Chỗ dành sẵn cho Chân trang 4">
            <a:extLst>
              <a:ext uri="{FF2B5EF4-FFF2-40B4-BE49-F238E27FC236}">
                <a16:creationId xmlns:a16="http://schemas.microsoft.com/office/drawing/2014/main" id="{6CDB4998-C5F6-4B1A-B8BE-67847E86AD0A}"/>
              </a:ext>
            </a:extLst>
          </p:cNvPr>
          <p:cNvSpPr>
            <a:spLocks noGrp="1"/>
          </p:cNvSpPr>
          <p:nvPr>
            <p:ph type="ftr" sz="quarter" idx="4"/>
          </p:nvPr>
        </p:nvSpPr>
        <p:spPr/>
        <p:txBody>
          <a:bodyPr/>
          <a:lstStyle/>
          <a:p>
            <a:r>
              <a:rPr lang="vi-VN"/>
              <a:t>Giới thiệu</a:t>
            </a:r>
          </a:p>
        </p:txBody>
      </p:sp>
      <p:sp>
        <p:nvSpPr>
          <p:cNvPr id="6" name="Chỗ dành sẵn cho Ngày tháng 5">
            <a:extLst>
              <a:ext uri="{FF2B5EF4-FFF2-40B4-BE49-F238E27FC236}">
                <a16:creationId xmlns:a16="http://schemas.microsoft.com/office/drawing/2014/main" id="{35AD2A87-4284-44AC-9BFD-837E4616B667}"/>
              </a:ext>
            </a:extLst>
          </p:cNvPr>
          <p:cNvSpPr>
            <a:spLocks noGrp="1"/>
          </p:cNvSpPr>
          <p:nvPr>
            <p:ph type="dt" idx="1"/>
          </p:nvPr>
        </p:nvSpPr>
        <p:spPr/>
        <p:txBody>
          <a:bodyPr/>
          <a:lstStyle/>
          <a:p>
            <a:fld id="{4A5E090E-6282-4626-B0F1-3D019C1FC69E}" type="datetime1">
              <a:rPr lang="vi-VN" smtClean="0"/>
              <a:t>07/06/2024</a:t>
            </a:fld>
            <a:endParaRPr lang="vi-VN"/>
          </a:p>
        </p:txBody>
      </p:sp>
    </p:spTree>
    <p:extLst>
      <p:ext uri="{BB962C8B-B14F-4D97-AF65-F5344CB8AC3E}">
        <p14:creationId xmlns:p14="http://schemas.microsoft.com/office/powerpoint/2010/main" val="287546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7CEE1F-A29D-4AD7-A1DA-14F7736FF48C}"/>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005A171B-DFCC-4706-B9E6-88C9126D4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9FF40E6D-CE3C-4447-B33B-3E15BBF32DC3}"/>
              </a:ext>
            </a:extLst>
          </p:cNvPr>
          <p:cNvSpPr>
            <a:spLocks noGrp="1"/>
          </p:cNvSpPr>
          <p:nvPr>
            <p:ph type="dt" sz="half" idx="10"/>
          </p:nvPr>
        </p:nvSpPr>
        <p:spPr/>
        <p:txBody>
          <a:bodyPr/>
          <a:lstStyle/>
          <a:p>
            <a:endParaRPr lang="vi-VN"/>
          </a:p>
        </p:txBody>
      </p:sp>
      <p:sp>
        <p:nvSpPr>
          <p:cNvPr id="5" name="Chỗ dành sẵn cho Chân trang 4">
            <a:extLst>
              <a:ext uri="{FF2B5EF4-FFF2-40B4-BE49-F238E27FC236}">
                <a16:creationId xmlns:a16="http://schemas.microsoft.com/office/drawing/2014/main" id="{68DCB5E1-082A-458E-ACD0-F637ACBBDC1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EC36256-448B-4796-9A12-ADA724299491}"/>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413686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489B0C-C51C-4C33-BFFA-160CF4D0B5B0}"/>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D9541D7-7AE0-49A7-B69F-935F63EB9862}"/>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9D6AA89-F008-4B04-AFE8-24155684FF96}"/>
              </a:ext>
            </a:extLst>
          </p:cNvPr>
          <p:cNvSpPr>
            <a:spLocks noGrp="1"/>
          </p:cNvSpPr>
          <p:nvPr>
            <p:ph type="dt" sz="half" idx="10"/>
          </p:nvPr>
        </p:nvSpPr>
        <p:spPr/>
        <p:txBody>
          <a:bodyPr/>
          <a:lstStyle/>
          <a:p>
            <a:endParaRPr lang="vi-VN"/>
          </a:p>
        </p:txBody>
      </p:sp>
      <p:sp>
        <p:nvSpPr>
          <p:cNvPr id="5" name="Chỗ dành sẵn cho Chân trang 4">
            <a:extLst>
              <a:ext uri="{FF2B5EF4-FFF2-40B4-BE49-F238E27FC236}">
                <a16:creationId xmlns:a16="http://schemas.microsoft.com/office/drawing/2014/main" id="{2F661A3A-0D83-4870-83CE-D379F7299A9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EACC35E6-21C6-410E-A64C-E4674CAADDC7}"/>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210312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A4A9868-BC00-4722-B332-02022A5803AD}"/>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192D1E67-1D1B-48B0-A070-C1C556B35174}"/>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8C6EA1FA-D5AE-40C5-AAA9-4726530925C7}"/>
              </a:ext>
            </a:extLst>
          </p:cNvPr>
          <p:cNvSpPr>
            <a:spLocks noGrp="1"/>
          </p:cNvSpPr>
          <p:nvPr>
            <p:ph type="dt" sz="half" idx="10"/>
          </p:nvPr>
        </p:nvSpPr>
        <p:spPr/>
        <p:txBody>
          <a:bodyPr/>
          <a:lstStyle/>
          <a:p>
            <a:endParaRPr lang="vi-VN"/>
          </a:p>
        </p:txBody>
      </p:sp>
      <p:sp>
        <p:nvSpPr>
          <p:cNvPr id="5" name="Chỗ dành sẵn cho Chân trang 4">
            <a:extLst>
              <a:ext uri="{FF2B5EF4-FFF2-40B4-BE49-F238E27FC236}">
                <a16:creationId xmlns:a16="http://schemas.microsoft.com/office/drawing/2014/main" id="{DB89A0CA-6C42-4EC0-A8F7-3DB66C5022E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C93B873-DB03-491D-8A86-84C5EF125315}"/>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62300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C90D8B8-307A-4993-9315-0D6ADDAA6CEB}"/>
              </a:ext>
            </a:extLst>
          </p:cNvPr>
          <p:cNvCxnSpPr/>
          <p:nvPr userDrawn="1"/>
        </p:nvCxnSpPr>
        <p:spPr>
          <a:xfrm>
            <a:off x="609600" y="6448926"/>
            <a:ext cx="10972801" cy="0"/>
          </a:xfrm>
          <a:prstGeom prst="line">
            <a:avLst/>
          </a:prstGeom>
          <a:ln>
            <a:solidFill>
              <a:schemeClr val="bg1">
                <a:lumMod val="85000"/>
                <a:alpha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49A4D36-ACE7-46EE-977E-260D55BF45D2}"/>
              </a:ext>
            </a:extLst>
          </p:cNvPr>
          <p:cNvSpPr/>
          <p:nvPr userDrawn="1"/>
        </p:nvSpPr>
        <p:spPr>
          <a:xfrm>
            <a:off x="5919490" y="6272463"/>
            <a:ext cx="353018" cy="3529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5" name="Slide Number Placeholder 4"/>
          <p:cNvSpPr>
            <a:spLocks noGrp="1"/>
          </p:cNvSpPr>
          <p:nvPr>
            <p:ph type="sldNum" sz="quarter" idx="12"/>
          </p:nvPr>
        </p:nvSpPr>
        <p:spPr>
          <a:xfrm>
            <a:off x="5837722" y="6244058"/>
            <a:ext cx="516555" cy="385017"/>
          </a:xfrm>
        </p:spPr>
        <p:txBody>
          <a:bodyPr/>
          <a:lstStyle>
            <a:lvl1pPr algn="ctr">
              <a:defRPr sz="1400" b="1">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12793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CDC845-D699-4352-8E4D-14B17CEED807}"/>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7E7E3BB3-0B33-49EA-975D-3E320ECE2D52}"/>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F71C060-D797-4CA6-8A1B-F4682D53BAF5}"/>
              </a:ext>
            </a:extLst>
          </p:cNvPr>
          <p:cNvSpPr>
            <a:spLocks noGrp="1"/>
          </p:cNvSpPr>
          <p:nvPr>
            <p:ph type="dt" sz="half" idx="10"/>
          </p:nvPr>
        </p:nvSpPr>
        <p:spPr/>
        <p:txBody>
          <a:bodyPr/>
          <a:lstStyle/>
          <a:p>
            <a:endParaRPr lang="vi-VN"/>
          </a:p>
        </p:txBody>
      </p:sp>
      <p:sp>
        <p:nvSpPr>
          <p:cNvPr id="5" name="Chỗ dành sẵn cho Chân trang 4">
            <a:extLst>
              <a:ext uri="{FF2B5EF4-FFF2-40B4-BE49-F238E27FC236}">
                <a16:creationId xmlns:a16="http://schemas.microsoft.com/office/drawing/2014/main" id="{A60A5FE5-611B-4D77-8CF0-58EF3C3A7AC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0AF3814-FC0D-4E92-B218-055F2A430E5D}"/>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94304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D237016-E43A-484E-9C06-A5EC805A0C16}"/>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69FEE3E2-1F98-4EFD-8AB7-FCB3AC5C0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122BB2E-F39A-467B-852C-6C0F11BC8A36}"/>
              </a:ext>
            </a:extLst>
          </p:cNvPr>
          <p:cNvSpPr>
            <a:spLocks noGrp="1"/>
          </p:cNvSpPr>
          <p:nvPr>
            <p:ph type="dt" sz="half" idx="10"/>
          </p:nvPr>
        </p:nvSpPr>
        <p:spPr/>
        <p:txBody>
          <a:bodyPr/>
          <a:lstStyle/>
          <a:p>
            <a:endParaRPr lang="vi-VN"/>
          </a:p>
        </p:txBody>
      </p:sp>
      <p:sp>
        <p:nvSpPr>
          <p:cNvPr id="5" name="Chỗ dành sẵn cho Chân trang 4">
            <a:extLst>
              <a:ext uri="{FF2B5EF4-FFF2-40B4-BE49-F238E27FC236}">
                <a16:creationId xmlns:a16="http://schemas.microsoft.com/office/drawing/2014/main" id="{9FCEC385-A92E-41B3-8C1E-969487C96E5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09A8634-DA85-472B-A06F-A9500E6B0951}"/>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1757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0FF6A9-37A1-44FD-87E2-FD8C3939500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EF88D001-CD33-4D5F-B879-E6F4D7B80CD0}"/>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1CFF9DBA-359E-4E1E-A392-4E1216D3C194}"/>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8563C220-581A-489F-936F-C25E2D918A64}"/>
              </a:ext>
            </a:extLst>
          </p:cNvPr>
          <p:cNvSpPr>
            <a:spLocks noGrp="1"/>
          </p:cNvSpPr>
          <p:nvPr>
            <p:ph type="dt" sz="half" idx="10"/>
          </p:nvPr>
        </p:nvSpPr>
        <p:spPr/>
        <p:txBody>
          <a:bodyPr/>
          <a:lstStyle/>
          <a:p>
            <a:endParaRPr lang="vi-VN"/>
          </a:p>
        </p:txBody>
      </p:sp>
      <p:sp>
        <p:nvSpPr>
          <p:cNvPr id="6" name="Chỗ dành sẵn cho Chân trang 5">
            <a:extLst>
              <a:ext uri="{FF2B5EF4-FFF2-40B4-BE49-F238E27FC236}">
                <a16:creationId xmlns:a16="http://schemas.microsoft.com/office/drawing/2014/main" id="{20FF4891-214E-4B5B-B909-2C2C3C04334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5A63F26-672B-44BC-B5EA-D193D6929C87}"/>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21284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767624-E3CF-436B-8E49-9E66E4D63FC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838956E-057A-4F88-A54E-0AD85C192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5229EC9-574A-4742-984A-542E24370B0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52583D6A-9B87-4556-B4F1-169F7951F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3C624995-3D50-4D42-98EF-F98E7B19426A}"/>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0E81C64A-1FE5-4FE2-83BE-04D085E5BEC2}"/>
              </a:ext>
            </a:extLst>
          </p:cNvPr>
          <p:cNvSpPr>
            <a:spLocks noGrp="1"/>
          </p:cNvSpPr>
          <p:nvPr>
            <p:ph type="dt" sz="half" idx="10"/>
          </p:nvPr>
        </p:nvSpPr>
        <p:spPr/>
        <p:txBody>
          <a:bodyPr/>
          <a:lstStyle/>
          <a:p>
            <a:endParaRPr lang="vi-VN"/>
          </a:p>
        </p:txBody>
      </p:sp>
      <p:sp>
        <p:nvSpPr>
          <p:cNvPr id="8" name="Chỗ dành sẵn cho Chân trang 7">
            <a:extLst>
              <a:ext uri="{FF2B5EF4-FFF2-40B4-BE49-F238E27FC236}">
                <a16:creationId xmlns:a16="http://schemas.microsoft.com/office/drawing/2014/main" id="{99083975-91BE-4FD8-B1A9-AEA96E4FA9FA}"/>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C35D14A9-72D6-458B-883C-C96109603D42}"/>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343800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341778B-6546-4C24-9060-828E69F71307}"/>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9CD8A47A-1317-41F6-831C-AB1C37430E1A}"/>
              </a:ext>
            </a:extLst>
          </p:cNvPr>
          <p:cNvSpPr>
            <a:spLocks noGrp="1"/>
          </p:cNvSpPr>
          <p:nvPr>
            <p:ph type="dt" sz="half" idx="10"/>
          </p:nvPr>
        </p:nvSpPr>
        <p:spPr/>
        <p:txBody>
          <a:bodyPr/>
          <a:lstStyle/>
          <a:p>
            <a:endParaRPr lang="vi-VN"/>
          </a:p>
        </p:txBody>
      </p:sp>
      <p:sp>
        <p:nvSpPr>
          <p:cNvPr id="4" name="Chỗ dành sẵn cho Chân trang 3">
            <a:extLst>
              <a:ext uri="{FF2B5EF4-FFF2-40B4-BE49-F238E27FC236}">
                <a16:creationId xmlns:a16="http://schemas.microsoft.com/office/drawing/2014/main" id="{9E9C992D-B9C1-44BC-B3E2-E0312F30F7E7}"/>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D0302439-680E-4589-B222-CF61EAEBA0C4}"/>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280449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AFCBBF0D-C7B6-4658-AE79-753B0115802E}"/>
              </a:ext>
            </a:extLst>
          </p:cNvPr>
          <p:cNvSpPr>
            <a:spLocks noGrp="1"/>
          </p:cNvSpPr>
          <p:nvPr>
            <p:ph type="dt" sz="half" idx="10"/>
          </p:nvPr>
        </p:nvSpPr>
        <p:spPr/>
        <p:txBody>
          <a:bodyPr/>
          <a:lstStyle/>
          <a:p>
            <a:endParaRPr lang="vi-VN"/>
          </a:p>
        </p:txBody>
      </p:sp>
      <p:sp>
        <p:nvSpPr>
          <p:cNvPr id="3" name="Chỗ dành sẵn cho Chân trang 2">
            <a:extLst>
              <a:ext uri="{FF2B5EF4-FFF2-40B4-BE49-F238E27FC236}">
                <a16:creationId xmlns:a16="http://schemas.microsoft.com/office/drawing/2014/main" id="{5E48A7D2-5F12-480C-9E19-EDA83EE25F71}"/>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2C2318A0-7616-4E37-9F27-54D4D6C71E3E}"/>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40557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5E3AD1-7702-442C-9713-CC31BCD3EDF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D5DBEFD8-C615-4872-B464-02C7F94C1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36036372-4C11-418A-8DB6-B0C2D78D8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C0840DF-FC26-4BDC-AD60-2A13E9E7E6AE}"/>
              </a:ext>
            </a:extLst>
          </p:cNvPr>
          <p:cNvSpPr>
            <a:spLocks noGrp="1"/>
          </p:cNvSpPr>
          <p:nvPr>
            <p:ph type="dt" sz="half" idx="10"/>
          </p:nvPr>
        </p:nvSpPr>
        <p:spPr/>
        <p:txBody>
          <a:bodyPr/>
          <a:lstStyle/>
          <a:p>
            <a:endParaRPr lang="vi-VN"/>
          </a:p>
        </p:txBody>
      </p:sp>
      <p:sp>
        <p:nvSpPr>
          <p:cNvPr id="6" name="Chỗ dành sẵn cho Chân trang 5">
            <a:extLst>
              <a:ext uri="{FF2B5EF4-FFF2-40B4-BE49-F238E27FC236}">
                <a16:creationId xmlns:a16="http://schemas.microsoft.com/office/drawing/2014/main" id="{BB48E22E-14E0-4C4C-B2DF-7A5120707D4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260667B-DBD6-4BF5-B0B3-26B0D35851C7}"/>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62869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EBA54E-D511-47B4-9086-D5D76ED40FA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6321AEA9-6BB5-492C-9661-920D8ACB6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62D0EDF2-7BC7-4E79-A347-B19C7A000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A0A624D-135F-47CE-85F3-BCB0F0DF6E16}"/>
              </a:ext>
            </a:extLst>
          </p:cNvPr>
          <p:cNvSpPr>
            <a:spLocks noGrp="1"/>
          </p:cNvSpPr>
          <p:nvPr>
            <p:ph type="dt" sz="half" idx="10"/>
          </p:nvPr>
        </p:nvSpPr>
        <p:spPr/>
        <p:txBody>
          <a:bodyPr/>
          <a:lstStyle/>
          <a:p>
            <a:endParaRPr lang="vi-VN"/>
          </a:p>
        </p:txBody>
      </p:sp>
      <p:sp>
        <p:nvSpPr>
          <p:cNvPr id="6" name="Chỗ dành sẵn cho Chân trang 5">
            <a:extLst>
              <a:ext uri="{FF2B5EF4-FFF2-40B4-BE49-F238E27FC236}">
                <a16:creationId xmlns:a16="http://schemas.microsoft.com/office/drawing/2014/main" id="{7CC69228-6BEA-4FB3-897B-3061720EC00A}"/>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4968FBF-9E2F-4E3E-B990-2DE49BAC2949}"/>
              </a:ext>
            </a:extLst>
          </p:cNvPr>
          <p:cNvSpPr>
            <a:spLocks noGrp="1"/>
          </p:cNvSpPr>
          <p:nvPr>
            <p:ph type="sldNum" sz="quarter" idx="12"/>
          </p:nvPr>
        </p:nvSpPr>
        <p:spPr/>
        <p:txBody>
          <a:bodyPr/>
          <a:lstStyle/>
          <a:p>
            <a:fld id="{0281C561-53DA-47D9-994D-3226B87C5E3D}" type="slidenum">
              <a:rPr lang="vi-VN" smtClean="0"/>
              <a:t>‹#›</a:t>
            </a:fld>
            <a:endParaRPr lang="vi-VN"/>
          </a:p>
        </p:txBody>
      </p:sp>
    </p:spTree>
    <p:extLst>
      <p:ext uri="{BB962C8B-B14F-4D97-AF65-F5344CB8AC3E}">
        <p14:creationId xmlns:p14="http://schemas.microsoft.com/office/powerpoint/2010/main" val="131214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34A3B87F-6306-4C8D-AF11-91912DFA6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F59246D6-5EFC-482D-BB8A-85096CF4C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865F8F4A-2BFE-48E3-9B66-7A72DFE9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vi-VN"/>
          </a:p>
        </p:txBody>
      </p:sp>
      <p:sp>
        <p:nvSpPr>
          <p:cNvPr id="5" name="Chỗ dành sẵn cho Chân trang 4">
            <a:extLst>
              <a:ext uri="{FF2B5EF4-FFF2-40B4-BE49-F238E27FC236}">
                <a16:creationId xmlns:a16="http://schemas.microsoft.com/office/drawing/2014/main" id="{4818D51B-0F94-4CD9-8BA3-69C879748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DDB29F71-F430-494F-90FD-9BA09B78C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1C561-53DA-47D9-994D-3226B87C5E3D}" type="slidenum">
              <a:rPr lang="vi-VN" smtClean="0"/>
              <a:t>‹#›</a:t>
            </a:fld>
            <a:endParaRPr lang="vi-VN"/>
          </a:p>
        </p:txBody>
      </p:sp>
    </p:spTree>
    <p:extLst>
      <p:ext uri="{BB962C8B-B14F-4D97-AF65-F5344CB8AC3E}">
        <p14:creationId xmlns:p14="http://schemas.microsoft.com/office/powerpoint/2010/main" val="609060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5"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54" r:id="rId1"/>
    <p:sldLayoutId id="2147483663" r:id="rId2"/>
  </p:sldLayoutIdLst>
  <p:hf hd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8.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7">
            <a:extLst>
              <a:ext uri="{FF2B5EF4-FFF2-40B4-BE49-F238E27FC236}">
                <a16:creationId xmlns:a16="http://schemas.microsoft.com/office/drawing/2014/main" id="{25AFE8D3-ED63-4AE8-B3D6-0BDC0370D2BF}"/>
              </a:ext>
            </a:extLst>
          </p:cNvPr>
          <p:cNvSpPr/>
          <p:nvPr/>
        </p:nvSpPr>
        <p:spPr>
          <a:xfrm>
            <a:off x="3175" y="4287328"/>
            <a:ext cx="12188825" cy="2583711"/>
          </a:xfrm>
          <a:custGeom>
            <a:avLst/>
            <a:gdLst>
              <a:gd name="connsiteX0" fmla="*/ 6094412 w 12188825"/>
              <a:gd name="connsiteY0" fmla="*/ 0 h 2114437"/>
              <a:gd name="connsiteX1" fmla="*/ 6401871 w 12188825"/>
              <a:gd name="connsiteY1" fmla="*/ 341621 h 2114437"/>
              <a:gd name="connsiteX2" fmla="*/ 12188825 w 12188825"/>
              <a:gd name="connsiteY2" fmla="*/ 341621 h 2114437"/>
              <a:gd name="connsiteX3" fmla="*/ 12188825 w 12188825"/>
              <a:gd name="connsiteY3" fmla="*/ 2114437 h 2114437"/>
              <a:gd name="connsiteX4" fmla="*/ 0 w 12188825"/>
              <a:gd name="connsiteY4" fmla="*/ 2114437 h 2114437"/>
              <a:gd name="connsiteX5" fmla="*/ 0 w 12188825"/>
              <a:gd name="connsiteY5" fmla="*/ 341621 h 2114437"/>
              <a:gd name="connsiteX6" fmla="*/ 5786954 w 12188825"/>
              <a:gd name="connsiteY6" fmla="*/ 341621 h 21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825" h="2114437">
                <a:moveTo>
                  <a:pt x="6094412" y="0"/>
                </a:moveTo>
                <a:lnTo>
                  <a:pt x="6401871" y="341621"/>
                </a:lnTo>
                <a:lnTo>
                  <a:pt x="12188825" y="341621"/>
                </a:lnTo>
                <a:lnTo>
                  <a:pt x="12188825" y="2114437"/>
                </a:lnTo>
                <a:lnTo>
                  <a:pt x="0" y="2114437"/>
                </a:lnTo>
                <a:lnTo>
                  <a:pt x="0" y="341621"/>
                </a:lnTo>
                <a:lnTo>
                  <a:pt x="5786954" y="341621"/>
                </a:lnTo>
                <a:close/>
              </a:path>
            </a:pathLst>
          </a:custGeom>
          <a:solidFill>
            <a:srgbClr val="376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48">
            <a:extLst>
              <a:ext uri="{FF2B5EF4-FFF2-40B4-BE49-F238E27FC236}">
                <a16:creationId xmlns:a16="http://schemas.microsoft.com/office/drawing/2014/main" id="{A16DA35C-249A-4D21-862C-85C6B5569B19}"/>
              </a:ext>
            </a:extLst>
          </p:cNvPr>
          <p:cNvSpPr txBox="1"/>
          <p:nvPr/>
        </p:nvSpPr>
        <p:spPr>
          <a:xfrm>
            <a:off x="165559" y="2486290"/>
            <a:ext cx="11619344" cy="1665712"/>
          </a:xfrm>
          <a:prstGeom prst="rect">
            <a:avLst/>
          </a:prstGeom>
          <a:noFill/>
        </p:spPr>
        <p:txBody>
          <a:bodyPr wrap="square" lIns="91440" tIns="45720" rIns="91440" bIns="45720" rtlCol="0" anchor="t">
            <a:spAutoFit/>
          </a:bodyPr>
          <a:lstStyle/>
          <a:p>
            <a:pPr algn="ctr">
              <a:lnSpc>
                <a:spcPct val="150000"/>
              </a:lnSpc>
            </a:pPr>
            <a:r>
              <a:rPr lang="en-US" sz="3600" b="1">
                <a:solidFill>
                  <a:srgbClr val="0070C0"/>
                </a:solidFill>
                <a:latin typeface="Open Sans"/>
                <a:ea typeface="Open Sans"/>
                <a:cs typeface="Open Sans"/>
              </a:rPr>
              <a:t>Technical Report: Home Credit - Credit Risk Model Stability</a:t>
            </a:r>
          </a:p>
        </p:txBody>
      </p:sp>
      <p:cxnSp>
        <p:nvCxnSpPr>
          <p:cNvPr id="11" name="Straight Connector 8">
            <a:extLst>
              <a:ext uri="{FF2B5EF4-FFF2-40B4-BE49-F238E27FC236}">
                <a16:creationId xmlns:a16="http://schemas.microsoft.com/office/drawing/2014/main" id="{A578C94D-DA80-4578-A601-B7E995AB5938}"/>
              </a:ext>
            </a:extLst>
          </p:cNvPr>
          <p:cNvCxnSpPr>
            <a:cxnSpLocks/>
          </p:cNvCxnSpPr>
          <p:nvPr/>
        </p:nvCxnSpPr>
        <p:spPr>
          <a:xfrm>
            <a:off x="6111240" y="5081021"/>
            <a:ext cx="0" cy="141325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3270EFF-D694-4EDC-A40F-F46528E11B2C}"/>
              </a:ext>
            </a:extLst>
          </p:cNvPr>
          <p:cNvGrpSpPr/>
          <p:nvPr/>
        </p:nvGrpSpPr>
        <p:grpSpPr>
          <a:xfrm>
            <a:off x="1150646" y="4963916"/>
            <a:ext cx="5419228" cy="2269019"/>
            <a:chOff x="1166211" y="5166322"/>
            <a:chExt cx="5368154" cy="2269019"/>
          </a:xfrm>
        </p:grpSpPr>
        <p:sp>
          <p:nvSpPr>
            <p:cNvPr id="10" name="Rectangle 49">
              <a:extLst>
                <a:ext uri="{FF2B5EF4-FFF2-40B4-BE49-F238E27FC236}">
                  <a16:creationId xmlns:a16="http://schemas.microsoft.com/office/drawing/2014/main" id="{A45621AF-B771-4C2E-9C0E-00551BD760E3}"/>
                </a:ext>
              </a:extLst>
            </p:cNvPr>
            <p:cNvSpPr/>
            <p:nvPr/>
          </p:nvSpPr>
          <p:spPr>
            <a:xfrm>
              <a:off x="1166211" y="5166322"/>
              <a:ext cx="2350056" cy="1530355"/>
            </a:xfrm>
            <a:prstGeom prst="rect">
              <a:avLst/>
            </a:prstGeom>
          </p:spPr>
          <p:txBody>
            <a:bodyPr wrap="square">
              <a:spAutoFit/>
            </a:bodyPr>
            <a:lstStyle/>
            <a:p>
              <a:pPr fontAlgn="base">
                <a:lnSpc>
                  <a:spcPct val="150000"/>
                </a:lnSpc>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Đoàn Nhật Sang        Trương Văn Khải       Lê Ngô Minh Đức     Hoàng Tiến Đạt</a:t>
              </a:r>
              <a:endParaRPr lang="en-IN"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52">
              <a:extLst>
                <a:ext uri="{FF2B5EF4-FFF2-40B4-BE49-F238E27FC236}">
                  <a16:creationId xmlns:a16="http://schemas.microsoft.com/office/drawing/2014/main" id="{70EF5761-A760-4B05-96C3-A39012475EDA}"/>
                </a:ext>
              </a:extLst>
            </p:cNvPr>
            <p:cNvSpPr/>
            <p:nvPr/>
          </p:nvSpPr>
          <p:spPr>
            <a:xfrm>
              <a:off x="3208898" y="5166322"/>
              <a:ext cx="3325467" cy="2269019"/>
            </a:xfrm>
            <a:prstGeom prst="rect">
              <a:avLst/>
            </a:prstGeom>
          </p:spPr>
          <p:txBody>
            <a:bodyPr wrap="square">
              <a:spAutoFit/>
            </a:bodyPr>
            <a:lstStyle/>
            <a:p>
              <a:pPr marL="285750" indent="-285750" fontAlgn="base">
                <a:lnSpc>
                  <a:spcPct val="150000"/>
                </a:lnSpc>
                <a:buFontTx/>
                <a:buChar char="-"/>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21522542</a:t>
              </a:r>
            </a:p>
            <a:p>
              <a:pPr marL="285750" indent="-285750" fontAlgn="base">
                <a:lnSpc>
                  <a:spcPct val="150000"/>
                </a:lnSpc>
                <a:buFontTx/>
                <a:buChar char="-"/>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21520274</a:t>
              </a:r>
            </a:p>
            <a:p>
              <a:pPr marL="285750" indent="-285750" fontAlgn="base">
                <a:lnSpc>
                  <a:spcPct val="150000"/>
                </a:lnSpc>
                <a:buFontTx/>
                <a:buChar char="-"/>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21520195</a:t>
              </a:r>
            </a:p>
            <a:p>
              <a:pPr marL="285750" indent="-285750" fontAlgn="base">
                <a:lnSpc>
                  <a:spcPct val="150000"/>
                </a:lnSpc>
                <a:buFontTx/>
                <a:buChar char="-"/>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21520696</a:t>
              </a:r>
            </a:p>
            <a:p>
              <a:pPr marL="285750" indent="-285750" fontAlgn="base">
                <a:lnSpc>
                  <a:spcPct val="150000"/>
                </a:lnSpc>
                <a:buFontTx/>
                <a:buChar char="-"/>
              </a:pPr>
              <a:endPar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fontAlgn="base">
                <a:lnSpc>
                  <a:spcPct val="150000"/>
                </a:lnSpc>
                <a:buFontTx/>
                <a:buChar char="-"/>
              </a:pPr>
              <a:endPar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3" name="Hình ảnh 9">
            <a:extLst>
              <a:ext uri="{FF2B5EF4-FFF2-40B4-BE49-F238E27FC236}">
                <a16:creationId xmlns:a16="http://schemas.microsoft.com/office/drawing/2014/main" id="{868325E1-CF99-90B6-902D-471BBE98B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14" name="Title 5">
            <a:extLst>
              <a:ext uri="{FF2B5EF4-FFF2-40B4-BE49-F238E27FC236}">
                <a16:creationId xmlns:a16="http://schemas.microsoft.com/office/drawing/2014/main" id="{764D9AAE-BF31-BAA9-4606-6667D80B3F11}"/>
              </a:ext>
            </a:extLst>
          </p:cNvPr>
          <p:cNvSpPr txBox="1">
            <a:spLocks/>
          </p:cNvSpPr>
          <p:nvPr/>
        </p:nvSpPr>
        <p:spPr>
          <a:xfrm>
            <a:off x="2317631" y="1730012"/>
            <a:ext cx="7315200" cy="3573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vi-VN" sz="1800">
                <a:solidFill>
                  <a:srgbClr val="0070C0"/>
                </a:solidFill>
                <a:latin typeface="Open Sans" panose="020B0606030504020204" pitchFamily="34" charset="0"/>
                <a:ea typeface="Open Sans" panose="020B0606030504020204" pitchFamily="34" charset="0"/>
                <a:cs typeface="Open Sans" panose="020B0606030504020204" pitchFamily="34" charset="0"/>
              </a:rPr>
              <a:t>BÁO CÁO CUỐI KỲ: CS116 – LẬP TRÌNH PYTHON CHO MÁY HỌC</a:t>
            </a:r>
            <a:endParaRPr lang="en-IN" sz="180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6E5ACBD4-44C0-EA6C-441F-8D19992686AD}"/>
              </a:ext>
            </a:extLst>
          </p:cNvPr>
          <p:cNvSpPr txBox="1"/>
          <p:nvPr/>
        </p:nvSpPr>
        <p:spPr>
          <a:xfrm>
            <a:off x="1494702" y="147791"/>
            <a:ext cx="9202596" cy="879087"/>
          </a:xfrm>
          <a:prstGeom prst="rect">
            <a:avLst/>
          </a:prstGeom>
          <a:noFill/>
        </p:spPr>
        <p:txBody>
          <a:bodyPr wrap="square">
            <a:spAutoFit/>
          </a:bodyPr>
          <a:lstStyle/>
          <a:p>
            <a:pPr algn="ctr">
              <a:lnSpc>
                <a:spcPct val="150000"/>
              </a:lnSpc>
            </a:pPr>
            <a:r>
              <a:rPr lang="vi-VN">
                <a:solidFill>
                  <a:srgbClr val="0070C0"/>
                </a:solidFill>
                <a:latin typeface="Open Sans" panose="020B0606030504020204" pitchFamily="34" charset="0"/>
                <a:ea typeface="Open Sans" panose="020B0606030504020204" pitchFamily="34" charset="0"/>
                <a:cs typeface="Open Sans" panose="020B0606030504020204" pitchFamily="34" charset="0"/>
              </a:rPr>
              <a:t>ĐẠI HỌC QUỐC GIA T</a:t>
            </a:r>
            <a:r>
              <a:rPr lang="en-US">
                <a:solidFill>
                  <a:srgbClr val="0070C0"/>
                </a:solidFill>
                <a:latin typeface="Open Sans" panose="020B0606030504020204" pitchFamily="34" charset="0"/>
                <a:ea typeface="Open Sans" panose="020B0606030504020204" pitchFamily="34" charset="0"/>
                <a:cs typeface="Open Sans" panose="020B0606030504020204" pitchFamily="34" charset="0"/>
              </a:rPr>
              <a:t>HÀNH PHỐ</a:t>
            </a:r>
            <a:r>
              <a:rPr lang="vi-VN">
                <a:solidFill>
                  <a:srgbClr val="0070C0"/>
                </a:solidFill>
                <a:latin typeface="Open Sans" panose="020B0606030504020204" pitchFamily="34" charset="0"/>
                <a:ea typeface="Open Sans" panose="020B0606030504020204" pitchFamily="34" charset="0"/>
                <a:cs typeface="Open Sans" panose="020B0606030504020204" pitchFamily="34" charset="0"/>
              </a:rPr>
              <a:t> HỒ CHÍ MINH</a:t>
            </a:r>
            <a:endParaRPr lang="en-US">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50000"/>
              </a:lnSpc>
            </a:pPr>
            <a:r>
              <a:rPr lang="vi-VN">
                <a:solidFill>
                  <a:srgbClr val="0070C0"/>
                </a:solidFill>
                <a:latin typeface="Open Sans" panose="020B0606030504020204" pitchFamily="34" charset="0"/>
                <a:ea typeface="Open Sans" panose="020B0606030504020204" pitchFamily="34" charset="0"/>
                <a:cs typeface="Open Sans" panose="020B0606030504020204" pitchFamily="34" charset="0"/>
              </a:rPr>
              <a:t>TRƯỜNG ĐẠI HỌC CÔNG NGHỆ THÔNG </a:t>
            </a:r>
            <a:r>
              <a:rPr lang="en-US">
                <a:solidFill>
                  <a:srgbClr val="0070C0"/>
                </a:solidFill>
                <a:latin typeface="Open Sans" panose="020B0606030504020204" pitchFamily="34" charset="0"/>
                <a:ea typeface="Open Sans" panose="020B0606030504020204" pitchFamily="34" charset="0"/>
                <a:cs typeface="Open Sans" panose="020B0606030504020204" pitchFamily="34" charset="0"/>
              </a:rPr>
              <a:t>TIN</a:t>
            </a:r>
            <a:endParaRPr lang="vi-VN">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49">
            <a:extLst>
              <a:ext uri="{FF2B5EF4-FFF2-40B4-BE49-F238E27FC236}">
                <a16:creationId xmlns:a16="http://schemas.microsoft.com/office/drawing/2014/main" id="{F23A766B-4289-2080-C45D-C973664B56BB}"/>
              </a:ext>
            </a:extLst>
          </p:cNvPr>
          <p:cNvSpPr/>
          <p:nvPr/>
        </p:nvSpPr>
        <p:spPr>
          <a:xfrm>
            <a:off x="7554695" y="4937402"/>
            <a:ext cx="3683473" cy="1161023"/>
          </a:xfrm>
          <a:prstGeom prst="rect">
            <a:avLst/>
          </a:prstGeom>
        </p:spPr>
        <p:txBody>
          <a:bodyPr wrap="square">
            <a:spAutoFit/>
          </a:bodyPr>
          <a:lstStyle/>
          <a:p>
            <a:pPr fontAlgn="base">
              <a:lnSpc>
                <a:spcPct val="150000"/>
              </a:lnSpc>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Giảng viên hướng dẫn:</a:t>
            </a:r>
            <a:b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vi-VN" sz="1600" b="1" err="1">
                <a:solidFill>
                  <a:schemeClr val="bg1"/>
                </a:solidFill>
                <a:latin typeface="Open Sans" panose="020B0606030504020204" pitchFamily="34" charset="0"/>
                <a:ea typeface="Open Sans" panose="020B0606030504020204" pitchFamily="34" charset="0"/>
                <a:cs typeface="Open Sans" panose="020B0606030504020204" pitchFamily="34" charset="0"/>
              </a:rPr>
              <a:t>ThS</a:t>
            </a: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 Nguyễn Vũ Anh Khoa</a:t>
            </a:r>
          </a:p>
          <a:p>
            <a:pPr fontAlgn="base">
              <a:lnSpc>
                <a:spcPct val="150000"/>
              </a:lnSpc>
            </a:pPr>
            <a:r>
              <a:rPr lang="vi-VN" sz="1600" b="1">
                <a:solidFill>
                  <a:schemeClr val="bg1"/>
                </a:solidFill>
                <a:latin typeface="Open Sans" panose="020B0606030504020204" pitchFamily="34" charset="0"/>
                <a:ea typeface="Open Sans" panose="020B0606030504020204" pitchFamily="34" charset="0"/>
                <a:cs typeface="Open Sans" panose="020B0606030504020204" pitchFamily="34" charset="0"/>
              </a:rPr>
              <a:t>Trương Quốc Trường</a:t>
            </a:r>
          </a:p>
        </p:txBody>
      </p:sp>
    </p:spTree>
    <p:extLst>
      <p:ext uri="{BB962C8B-B14F-4D97-AF65-F5344CB8AC3E}">
        <p14:creationId xmlns:p14="http://schemas.microsoft.com/office/powerpoint/2010/main" val="1956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10</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180255" y="286324"/>
            <a:ext cx="9831490"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vi-VN" b="1">
                <a:solidFill>
                  <a:srgbClr val="376BB4"/>
                </a:solidFill>
                <a:latin typeface="Open Sans"/>
                <a:ea typeface="Open Sans"/>
                <a:cs typeface="Open Sans"/>
              </a:rPr>
              <a:t>2</a:t>
            </a:r>
            <a:r>
              <a:rPr lang="en-US" b="1">
                <a:solidFill>
                  <a:srgbClr val="376BB4"/>
                </a:solidFill>
                <a:latin typeface="Open Sans"/>
                <a:ea typeface="Open Sans"/>
                <a:cs typeface="Open Sans"/>
              </a:rPr>
              <a:t>. PHÂN TÍCH DỮ LIỆU (EDA) </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3"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7" name="Hộp Văn bản 6">
            <a:extLst>
              <a:ext uri="{FF2B5EF4-FFF2-40B4-BE49-F238E27FC236}">
                <a16:creationId xmlns:a16="http://schemas.microsoft.com/office/drawing/2014/main" id="{85C9942D-0F68-CE64-9778-0366B8241D66}"/>
              </a:ext>
            </a:extLst>
          </p:cNvPr>
          <p:cNvSpPr txBox="1"/>
          <p:nvPr/>
        </p:nvSpPr>
        <p:spPr>
          <a:xfrm>
            <a:off x="3606189" y="5463761"/>
            <a:ext cx="48309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Arial" panose="020B0604020202020204" pitchFamily="34" charset="0"/>
                <a:cs typeface="Arial" panose="020B0604020202020204" pitchFamily="34" charset="0"/>
              </a:rPr>
              <a:t>Correlation heatmap </a:t>
            </a:r>
            <a:r>
              <a:rPr lang="en-US" sz="1400" err="1">
                <a:latin typeface="Arial" panose="020B0604020202020204" pitchFamily="34" charset="0"/>
                <a:cs typeface="Arial" panose="020B0604020202020204" pitchFamily="34" charset="0"/>
              </a:rPr>
              <a:t>của</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bảng</a:t>
            </a:r>
            <a:r>
              <a:rPr lang="en-US" sz="1400">
                <a:latin typeface="Arial" panose="020B0604020202020204" pitchFamily="34" charset="0"/>
                <a:cs typeface="Arial" panose="020B0604020202020204" pitchFamily="34" charset="0"/>
              </a:rPr>
              <a:t> static_0</a:t>
            </a:r>
            <a:endParaRPr lang="vi-VN" sz="1400">
              <a:latin typeface="Arial" panose="020B0604020202020204" pitchFamily="34" charset="0"/>
              <a:cs typeface="Arial" panose="020B0604020202020204" pitchFamily="34" charset="0"/>
            </a:endParaRPr>
          </a:p>
        </p:txBody>
      </p:sp>
      <p:sp>
        <p:nvSpPr>
          <p:cNvPr id="4" name="Hộp Văn bản 3">
            <a:extLst>
              <a:ext uri="{FF2B5EF4-FFF2-40B4-BE49-F238E27FC236}">
                <a16:creationId xmlns:a16="http://schemas.microsoft.com/office/drawing/2014/main" id="{BADCBA6D-E185-C09D-ACA3-9F63D7A914E4}"/>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2" name="Hộp Văn bản 7">
            <a:extLst>
              <a:ext uri="{FF2B5EF4-FFF2-40B4-BE49-F238E27FC236}">
                <a16:creationId xmlns:a16="http://schemas.microsoft.com/office/drawing/2014/main" id="{DA1DC312-4AA9-F31D-76D2-0E644FDB0C6A}"/>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2. Phân tích dữ liệu - EDA</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pic>
        <p:nvPicPr>
          <p:cNvPr id="9" name="Picture 8" descr="A screen shot of a data&#10;&#10;Description automatically generated">
            <a:extLst>
              <a:ext uri="{FF2B5EF4-FFF2-40B4-BE49-F238E27FC236}">
                <a16:creationId xmlns:a16="http://schemas.microsoft.com/office/drawing/2014/main" id="{1ED08394-7CCE-FA82-CF8C-D1366A6042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3046" y="1035312"/>
            <a:ext cx="5697189" cy="4340356"/>
          </a:xfrm>
          <a:prstGeom prst="rect">
            <a:avLst/>
          </a:prstGeom>
        </p:spPr>
      </p:pic>
    </p:spTree>
    <p:extLst>
      <p:ext uri="{BB962C8B-B14F-4D97-AF65-F5344CB8AC3E}">
        <p14:creationId xmlns:p14="http://schemas.microsoft.com/office/powerpoint/2010/main" val="322916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panose="020B0606030504020204" pitchFamily="34" charset="0"/>
                <a:ea typeface="Open Sans" panose="020B0606030504020204" pitchFamily="34" charset="0"/>
                <a:cs typeface="Open Sans" panose="020B0606030504020204" pitchFamily="34" charset="0"/>
              </a:rPr>
              <a:t>3</a:t>
            </a:r>
            <a:r>
              <a:rPr lang="en-US" b="1">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vi-VN" b="1">
                <a:solidFill>
                  <a:srgbClr val="0070C0"/>
                </a:solidFill>
                <a:latin typeface="Open Sans" panose="020B0606030504020204" pitchFamily="34" charset="0"/>
                <a:ea typeface="Open Sans" panose="020B0606030504020204" pitchFamily="34" charset="0"/>
                <a:cs typeface="Open Sans" panose="020B0606030504020204" pitchFamily="34" charset="0"/>
              </a:rPr>
              <a:t>DATA PREPOCESSING</a:t>
            </a: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11</a:t>
            </a:fld>
            <a:endParaRPr lang="en-US"/>
          </a:p>
        </p:txBody>
      </p:sp>
      <p:pic>
        <p:nvPicPr>
          <p:cNvPr id="5" name="Hình ảnh 9">
            <a:hlinkClick r:id="rId3"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343407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cess&#10;&#10;Description automatically generated">
            <a:extLst>
              <a:ext uri="{FF2B5EF4-FFF2-40B4-BE49-F238E27FC236}">
                <a16:creationId xmlns:a16="http://schemas.microsoft.com/office/drawing/2014/main" id="{C0307ED3-F9DB-93E4-5E7D-F0B7E4E14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49" y="1153449"/>
            <a:ext cx="10331669" cy="4945341"/>
          </a:xfrm>
          <a:prstGeom prst="rect">
            <a:avLst/>
          </a:prstGeom>
        </p:spPr>
      </p:pic>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12</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324688" y="378919"/>
            <a:ext cx="9393905"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en-US" b="1">
                <a:solidFill>
                  <a:srgbClr val="376BB4"/>
                </a:solidFill>
                <a:latin typeface="Open Sans"/>
                <a:ea typeface="Open Sans"/>
                <a:cs typeface="Open Sans"/>
              </a:rPr>
              <a:t>3.1. FEATURE ENGINEERING</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4"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18" name="Hộp Văn bản 7">
            <a:extLst>
              <a:ext uri="{FF2B5EF4-FFF2-40B4-BE49-F238E27FC236}">
                <a16:creationId xmlns:a16="http://schemas.microsoft.com/office/drawing/2014/main" id="{2A779E1F-F058-D64F-1D1A-6D3EC673D1BD}"/>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3. </a:t>
            </a:r>
            <a:r>
              <a:rPr lang="vi-VN" sz="1400" b="1" err="1">
                <a:solidFill>
                  <a:schemeClr val="accent6">
                    <a:lumMod val="75000"/>
                  </a:schemeClr>
                </a:solidFill>
                <a:latin typeface="Arial"/>
                <a:cs typeface="Arial"/>
              </a:rPr>
              <a:t>Data</a:t>
            </a:r>
            <a:r>
              <a:rPr lang="vi-VN" sz="1400" b="1">
                <a:solidFill>
                  <a:schemeClr val="accent6">
                    <a:lumMod val="75000"/>
                  </a:schemeClr>
                </a:solidFill>
                <a:latin typeface="Arial"/>
                <a:cs typeface="Arial"/>
              </a:rPr>
              <a:t> </a:t>
            </a:r>
            <a:r>
              <a:rPr lang="vi-VN" sz="1400" b="1" err="1">
                <a:solidFill>
                  <a:schemeClr val="accent6">
                    <a:lumMod val="75000"/>
                  </a:schemeClr>
                </a:solidFill>
                <a:latin typeface="Arial"/>
                <a:cs typeface="Arial"/>
              </a:rPr>
              <a:t>Prepocessing</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sp>
        <p:nvSpPr>
          <p:cNvPr id="3" name="Hộp Văn bản 2">
            <a:extLst>
              <a:ext uri="{FF2B5EF4-FFF2-40B4-BE49-F238E27FC236}">
                <a16:creationId xmlns:a16="http://schemas.microsoft.com/office/drawing/2014/main" id="{110B48D9-7B09-69E4-E05E-F8D6935F3F1A}"/>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8" name="Hộp Văn bản 6">
            <a:extLst>
              <a:ext uri="{FF2B5EF4-FFF2-40B4-BE49-F238E27FC236}">
                <a16:creationId xmlns:a16="http://schemas.microsoft.com/office/drawing/2014/main" id="{D42FDB18-2C5C-5FA9-1F49-40C40FADD407}"/>
              </a:ext>
            </a:extLst>
          </p:cNvPr>
          <p:cNvSpPr txBox="1"/>
          <p:nvPr/>
        </p:nvSpPr>
        <p:spPr>
          <a:xfrm>
            <a:off x="3657732" y="5934670"/>
            <a:ext cx="48309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Arial" panose="020B0604020202020204" pitchFamily="34" charset="0"/>
                <a:cs typeface="Arial" panose="020B0604020202020204" pitchFamily="34" charset="0"/>
              </a:rPr>
              <a:t>Data processing pipeline</a:t>
            </a:r>
            <a:endParaRPr lang="vi-V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26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13</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324688" y="410157"/>
            <a:ext cx="9393905"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en-US" b="1">
                <a:solidFill>
                  <a:srgbClr val="376BB4"/>
                </a:solidFill>
                <a:latin typeface="Open Sans"/>
                <a:ea typeface="Open Sans"/>
                <a:cs typeface="Open Sans"/>
              </a:rPr>
              <a:t>3.1. FEATURE ENGINEERING</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3"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5" name="Hộp Văn bản 4">
            <a:extLst>
              <a:ext uri="{FF2B5EF4-FFF2-40B4-BE49-F238E27FC236}">
                <a16:creationId xmlns:a16="http://schemas.microsoft.com/office/drawing/2014/main" id="{7818906B-58C2-1E50-B8B7-5CC22534CAAA}"/>
              </a:ext>
            </a:extLst>
          </p:cNvPr>
          <p:cNvSpPr txBox="1"/>
          <p:nvPr/>
        </p:nvSpPr>
        <p:spPr>
          <a:xfrm>
            <a:off x="986516" y="5633944"/>
            <a:ext cx="50127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a:latin typeface="Arial"/>
                <a:cs typeface="Arial"/>
              </a:rPr>
              <a:t>Quy trình chia và tạo thêm đặc trưng của credit_bureau_a_1 </a:t>
            </a:r>
            <a:endParaRPr lang="vi-VN" sz="1400">
              <a:cs typeface="Arial" panose="020B0604020202020204" pitchFamily="34" charset="0"/>
            </a:endParaRPr>
          </a:p>
        </p:txBody>
      </p:sp>
      <p:sp>
        <p:nvSpPr>
          <p:cNvPr id="4" name="Hộp Văn bản 3">
            <a:extLst>
              <a:ext uri="{FF2B5EF4-FFF2-40B4-BE49-F238E27FC236}">
                <a16:creationId xmlns:a16="http://schemas.microsoft.com/office/drawing/2014/main" id="{594E5ABC-3D42-A7F4-0573-857202E215DA}"/>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6" name="Hộp Văn bản 7">
            <a:extLst>
              <a:ext uri="{FF2B5EF4-FFF2-40B4-BE49-F238E27FC236}">
                <a16:creationId xmlns:a16="http://schemas.microsoft.com/office/drawing/2014/main" id="{49230D72-17F5-8850-F8FA-995A88655458}"/>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3. </a:t>
            </a:r>
            <a:r>
              <a:rPr lang="vi-VN" sz="1400" b="1" err="1">
                <a:solidFill>
                  <a:schemeClr val="accent6">
                    <a:lumMod val="75000"/>
                  </a:schemeClr>
                </a:solidFill>
                <a:latin typeface="Arial"/>
                <a:cs typeface="Arial"/>
              </a:rPr>
              <a:t>Data</a:t>
            </a:r>
            <a:r>
              <a:rPr lang="vi-VN" sz="1400" b="1">
                <a:solidFill>
                  <a:schemeClr val="accent6">
                    <a:lumMod val="75000"/>
                  </a:schemeClr>
                </a:solidFill>
                <a:latin typeface="Arial"/>
                <a:cs typeface="Arial"/>
              </a:rPr>
              <a:t> </a:t>
            </a:r>
            <a:r>
              <a:rPr lang="vi-VN" sz="1400" b="1" err="1">
                <a:solidFill>
                  <a:schemeClr val="accent6">
                    <a:lumMod val="75000"/>
                  </a:schemeClr>
                </a:solidFill>
                <a:latin typeface="Arial"/>
                <a:cs typeface="Arial"/>
              </a:rPr>
              <a:t>Prepocessing</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pic>
        <p:nvPicPr>
          <p:cNvPr id="2" name="Picture 1" descr="A diagram of a credit type&#10;&#10;Description automatically generated">
            <a:extLst>
              <a:ext uri="{FF2B5EF4-FFF2-40B4-BE49-F238E27FC236}">
                <a16:creationId xmlns:a16="http://schemas.microsoft.com/office/drawing/2014/main" id="{06E61EE4-3C9C-40B5-38F8-761BD1EA1595}"/>
              </a:ext>
            </a:extLst>
          </p:cNvPr>
          <p:cNvPicPr>
            <a:picLocks noChangeAspect="1"/>
          </p:cNvPicPr>
          <p:nvPr/>
        </p:nvPicPr>
        <p:blipFill>
          <a:blip r:embed="rId5"/>
          <a:stretch>
            <a:fillRect/>
          </a:stretch>
        </p:blipFill>
        <p:spPr>
          <a:xfrm>
            <a:off x="199080" y="1505299"/>
            <a:ext cx="6096000" cy="3974757"/>
          </a:xfrm>
          <a:prstGeom prst="rect">
            <a:avLst/>
          </a:prstGeom>
        </p:spPr>
      </p:pic>
      <p:sp>
        <p:nvSpPr>
          <p:cNvPr id="8" name="TextBox 7">
            <a:extLst>
              <a:ext uri="{FF2B5EF4-FFF2-40B4-BE49-F238E27FC236}">
                <a16:creationId xmlns:a16="http://schemas.microsoft.com/office/drawing/2014/main" id="{C2C0B277-AE5B-8413-503C-640B296531B4}"/>
              </a:ext>
            </a:extLst>
          </p:cNvPr>
          <p:cNvSpPr txBox="1"/>
          <p:nvPr/>
        </p:nvSpPr>
        <p:spPr>
          <a:xfrm>
            <a:off x="6535469" y="1353953"/>
            <a:ext cx="5648247" cy="646331"/>
          </a:xfrm>
          <a:prstGeom prst="rect">
            <a:avLst/>
          </a:prstGeom>
          <a:noFill/>
        </p:spPr>
        <p:txBody>
          <a:bodyPr wrap="square">
            <a:spAutoFit/>
          </a:bodyPr>
          <a:lstStyle/>
          <a:p>
            <a:r>
              <a:rPr lang="en-US"/>
              <a:t>active credit duration </a:t>
            </a:r>
          </a:p>
          <a:p>
            <a:r>
              <a:rPr lang="en-US"/>
              <a:t>	= dateofcredend_289D - dateofcredstart_739D</a:t>
            </a:r>
          </a:p>
        </p:txBody>
      </p:sp>
      <p:sp>
        <p:nvSpPr>
          <p:cNvPr id="10" name="TextBox 9">
            <a:extLst>
              <a:ext uri="{FF2B5EF4-FFF2-40B4-BE49-F238E27FC236}">
                <a16:creationId xmlns:a16="http://schemas.microsoft.com/office/drawing/2014/main" id="{F72E599D-80A2-8CD5-CF05-A273EBFD982B}"/>
              </a:ext>
            </a:extLst>
          </p:cNvPr>
          <p:cNvSpPr txBox="1"/>
          <p:nvPr/>
        </p:nvSpPr>
        <p:spPr>
          <a:xfrm>
            <a:off x="6535469" y="2168238"/>
            <a:ext cx="5558947" cy="646331"/>
          </a:xfrm>
          <a:prstGeom prst="rect">
            <a:avLst/>
          </a:prstGeom>
          <a:noFill/>
        </p:spPr>
        <p:txBody>
          <a:bodyPr wrap="square">
            <a:spAutoFit/>
          </a:bodyPr>
          <a:lstStyle/>
          <a:p>
            <a:r>
              <a:rPr lang="en-US"/>
              <a:t>close credit duration </a:t>
            </a:r>
          </a:p>
          <a:p>
            <a:r>
              <a:rPr lang="en-US"/>
              <a:t>	= dateofcredend_353D  - dateofcredstart_181D</a:t>
            </a:r>
          </a:p>
        </p:txBody>
      </p:sp>
      <p:graphicFrame>
        <p:nvGraphicFramePr>
          <p:cNvPr id="13" name="Table 12">
            <a:extLst>
              <a:ext uri="{FF2B5EF4-FFF2-40B4-BE49-F238E27FC236}">
                <a16:creationId xmlns:a16="http://schemas.microsoft.com/office/drawing/2014/main" id="{0076A177-BABB-721A-6953-D71E4F9A59C5}"/>
              </a:ext>
            </a:extLst>
          </p:cNvPr>
          <p:cNvGraphicFramePr>
            <a:graphicFrameLocks noGrp="1"/>
          </p:cNvGraphicFramePr>
          <p:nvPr>
            <p:extLst>
              <p:ext uri="{D42A27DB-BD31-4B8C-83A1-F6EECF244321}">
                <p14:modId xmlns:p14="http://schemas.microsoft.com/office/powerpoint/2010/main" val="3251709281"/>
              </p:ext>
            </p:extLst>
          </p:nvPr>
        </p:nvGraphicFramePr>
        <p:xfrm>
          <a:off x="7581956" y="3002190"/>
          <a:ext cx="3465972" cy="1854200"/>
        </p:xfrm>
        <a:graphic>
          <a:graphicData uri="http://schemas.openxmlformats.org/drawingml/2006/table">
            <a:tbl>
              <a:tblPr firstRow="1" bandRow="1">
                <a:tableStyleId>{5C22544A-7EE6-4342-B048-85BDC9FD1C3A}</a:tableStyleId>
              </a:tblPr>
              <a:tblGrid>
                <a:gridCol w="1859520">
                  <a:extLst>
                    <a:ext uri="{9D8B030D-6E8A-4147-A177-3AD203B41FA5}">
                      <a16:colId xmlns:a16="http://schemas.microsoft.com/office/drawing/2014/main" val="1909241625"/>
                    </a:ext>
                  </a:extLst>
                </a:gridCol>
                <a:gridCol w="1606452">
                  <a:extLst>
                    <a:ext uri="{9D8B030D-6E8A-4147-A177-3AD203B41FA5}">
                      <a16:colId xmlns:a16="http://schemas.microsoft.com/office/drawing/2014/main" val="2632191595"/>
                    </a:ext>
                  </a:extLst>
                </a:gridCol>
              </a:tblGrid>
              <a:tr h="370840">
                <a:tc>
                  <a:txBody>
                    <a:bodyPr/>
                    <a:lstStyle/>
                    <a:p>
                      <a:pPr algn="ctr"/>
                      <a:r>
                        <a:rPr lang="en-US" sz="1800"/>
                        <a:t>Type</a:t>
                      </a:r>
                    </a:p>
                  </a:txBody>
                  <a:tcPr/>
                </a:tc>
                <a:tc>
                  <a:txBody>
                    <a:bodyPr/>
                    <a:lstStyle/>
                    <a:p>
                      <a:pPr algn="ctr"/>
                      <a:r>
                        <a:rPr lang="en-US" sz="1800"/>
                        <a:t>Range</a:t>
                      </a:r>
                    </a:p>
                  </a:txBody>
                  <a:tcPr/>
                </a:tc>
                <a:extLst>
                  <a:ext uri="{0D108BD9-81ED-4DB2-BD59-A6C34878D82A}">
                    <a16:rowId xmlns:a16="http://schemas.microsoft.com/office/drawing/2014/main" val="397209964"/>
                  </a:ext>
                </a:extLst>
              </a:tr>
              <a:tr h="370840">
                <a:tc>
                  <a:txBody>
                    <a:bodyPr/>
                    <a:lstStyle/>
                    <a:p>
                      <a:r>
                        <a:rPr lang="en-US" sz="1800"/>
                        <a:t>Short</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a:t>[0; 120)</a:t>
                      </a:r>
                    </a:p>
                  </a:txBody>
                  <a:tcPr/>
                </a:tc>
                <a:extLst>
                  <a:ext uri="{0D108BD9-81ED-4DB2-BD59-A6C34878D82A}">
                    <a16:rowId xmlns:a16="http://schemas.microsoft.com/office/drawing/2014/main" val="3007688248"/>
                  </a:ext>
                </a:extLst>
              </a:tr>
              <a:tr h="370840">
                <a:tc>
                  <a:txBody>
                    <a:bodyPr/>
                    <a:lstStyle/>
                    <a:p>
                      <a:r>
                        <a:rPr lang="en-US" sz="1800"/>
                        <a:t>Medium</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a:t>[120; 240)</a:t>
                      </a:r>
                    </a:p>
                  </a:txBody>
                  <a:tcPr/>
                </a:tc>
                <a:extLst>
                  <a:ext uri="{0D108BD9-81ED-4DB2-BD59-A6C34878D82A}">
                    <a16:rowId xmlns:a16="http://schemas.microsoft.com/office/drawing/2014/main" val="1030168578"/>
                  </a:ext>
                </a:extLst>
              </a:tr>
              <a:tr h="370840">
                <a:tc>
                  <a:txBody>
                    <a:bodyPr/>
                    <a:lstStyle/>
                    <a:p>
                      <a:r>
                        <a:rPr lang="en-US" sz="1800"/>
                        <a:t>Medium Long</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a:t>[240; 480)</a:t>
                      </a:r>
                    </a:p>
                  </a:txBody>
                  <a:tcPr/>
                </a:tc>
                <a:extLst>
                  <a:ext uri="{0D108BD9-81ED-4DB2-BD59-A6C34878D82A}">
                    <a16:rowId xmlns:a16="http://schemas.microsoft.com/office/drawing/2014/main" val="187283287"/>
                  </a:ext>
                </a:extLst>
              </a:tr>
              <a:tr h="370840">
                <a:tc>
                  <a:txBody>
                    <a:bodyPr/>
                    <a:lstStyle/>
                    <a:p>
                      <a:r>
                        <a:rPr lang="en-US" sz="1800"/>
                        <a:t>Long</a:t>
                      </a:r>
                    </a:p>
                  </a:txBody>
                  <a:tcPr/>
                </a:tc>
                <a:tc>
                  <a:txBody>
                    <a:bodyPr/>
                    <a:lstStyle/>
                    <a:p>
                      <a:r>
                        <a:rPr lang="en-US" sz="1800"/>
                        <a:t>[480; +</a:t>
                      </a:r>
                      <a:r>
                        <a:rPr lang="en-US" sz="1800" err="1"/>
                        <a:t>vc</a:t>
                      </a:r>
                      <a:r>
                        <a:rPr lang="en-US" sz="1800"/>
                        <a:t>)</a:t>
                      </a:r>
                    </a:p>
                  </a:txBody>
                  <a:tcPr/>
                </a:tc>
                <a:extLst>
                  <a:ext uri="{0D108BD9-81ED-4DB2-BD59-A6C34878D82A}">
                    <a16:rowId xmlns:a16="http://schemas.microsoft.com/office/drawing/2014/main" val="1614262694"/>
                  </a:ext>
                </a:extLst>
              </a:tr>
            </a:tbl>
          </a:graphicData>
        </a:graphic>
      </p:graphicFrame>
      <p:sp>
        <p:nvSpPr>
          <p:cNvPr id="17" name="TextBox 16">
            <a:extLst>
              <a:ext uri="{FF2B5EF4-FFF2-40B4-BE49-F238E27FC236}">
                <a16:creationId xmlns:a16="http://schemas.microsoft.com/office/drawing/2014/main" id="{9D1CF329-919D-3806-DF90-09846FA5E7E9}"/>
              </a:ext>
            </a:extLst>
          </p:cNvPr>
          <p:cNvSpPr txBox="1"/>
          <p:nvPr/>
        </p:nvSpPr>
        <p:spPr>
          <a:xfrm>
            <a:off x="6535469" y="5172279"/>
            <a:ext cx="4062930" cy="923330"/>
          </a:xfrm>
          <a:prstGeom prst="rect">
            <a:avLst/>
          </a:prstGeom>
          <a:noFill/>
        </p:spPr>
        <p:txBody>
          <a:bodyPr wrap="square">
            <a:spAutoFit/>
          </a:bodyPr>
          <a:lstStyle/>
          <a:p>
            <a:r>
              <a:rPr lang="en-US"/>
              <a:t>Split based on financial institution:</a:t>
            </a:r>
          </a:p>
          <a:p>
            <a:pPr marL="285750" indent="-285750">
              <a:buFont typeface="Arial" panose="020B0604020202020204" pitchFamily="34" charset="0"/>
              <a:buChar char="•"/>
            </a:pPr>
            <a:r>
              <a:rPr lang="en-US"/>
              <a:t>Active: financialinstitution_591M </a:t>
            </a:r>
          </a:p>
          <a:p>
            <a:pPr marL="285750" indent="-285750">
              <a:buFont typeface="Arial" panose="020B0604020202020204" pitchFamily="34" charset="0"/>
              <a:buChar char="•"/>
            </a:pPr>
            <a:r>
              <a:rPr lang="en-US"/>
              <a:t>Close: financialinstitution_382M</a:t>
            </a:r>
          </a:p>
        </p:txBody>
      </p:sp>
      <p:cxnSp>
        <p:nvCxnSpPr>
          <p:cNvPr id="19" name="Đường nối Thẳng 9">
            <a:extLst>
              <a:ext uri="{FF2B5EF4-FFF2-40B4-BE49-F238E27FC236}">
                <a16:creationId xmlns:a16="http://schemas.microsoft.com/office/drawing/2014/main" id="{DDB46E50-A771-27E6-D279-66628A424387}"/>
              </a:ext>
            </a:extLst>
          </p:cNvPr>
          <p:cNvCxnSpPr>
            <a:cxnSpLocks/>
          </p:cNvCxnSpPr>
          <p:nvPr/>
        </p:nvCxnSpPr>
        <p:spPr>
          <a:xfrm>
            <a:off x="6415274" y="965200"/>
            <a:ext cx="0" cy="550998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8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14</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324688" y="410157"/>
            <a:ext cx="9393905"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en-US" b="1">
                <a:solidFill>
                  <a:srgbClr val="376BB4"/>
                </a:solidFill>
                <a:latin typeface="Open Sans"/>
                <a:ea typeface="Open Sans"/>
                <a:cs typeface="Open Sans"/>
              </a:rPr>
              <a:t>3.2. FEATURE SELECTION</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3"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4" name="Hộp Văn bản 3">
            <a:extLst>
              <a:ext uri="{FF2B5EF4-FFF2-40B4-BE49-F238E27FC236}">
                <a16:creationId xmlns:a16="http://schemas.microsoft.com/office/drawing/2014/main" id="{594E5ABC-3D42-A7F4-0573-857202E215DA}"/>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6" name="Hộp Văn bản 7">
            <a:extLst>
              <a:ext uri="{FF2B5EF4-FFF2-40B4-BE49-F238E27FC236}">
                <a16:creationId xmlns:a16="http://schemas.microsoft.com/office/drawing/2014/main" id="{49230D72-17F5-8850-F8FA-995A88655458}"/>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3. </a:t>
            </a:r>
            <a:r>
              <a:rPr lang="vi-VN" sz="1400" b="1" err="1">
                <a:solidFill>
                  <a:schemeClr val="accent6">
                    <a:lumMod val="75000"/>
                  </a:schemeClr>
                </a:solidFill>
                <a:latin typeface="Arial"/>
                <a:cs typeface="Arial"/>
              </a:rPr>
              <a:t>Data</a:t>
            </a:r>
            <a:r>
              <a:rPr lang="vi-VN" sz="1400" b="1">
                <a:solidFill>
                  <a:schemeClr val="accent6">
                    <a:lumMod val="75000"/>
                  </a:schemeClr>
                </a:solidFill>
                <a:latin typeface="Arial"/>
                <a:cs typeface="Arial"/>
              </a:rPr>
              <a:t> </a:t>
            </a:r>
            <a:r>
              <a:rPr lang="vi-VN" sz="1400" b="1" err="1">
                <a:solidFill>
                  <a:schemeClr val="accent6">
                    <a:lumMod val="75000"/>
                  </a:schemeClr>
                </a:solidFill>
                <a:latin typeface="Arial"/>
                <a:cs typeface="Arial"/>
              </a:rPr>
              <a:t>Prepocessing</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sp>
        <p:nvSpPr>
          <p:cNvPr id="9" name="Title 5">
            <a:extLst>
              <a:ext uri="{FF2B5EF4-FFF2-40B4-BE49-F238E27FC236}">
                <a16:creationId xmlns:a16="http://schemas.microsoft.com/office/drawing/2014/main" id="{D60A329C-F4C7-CF01-4EA5-783BD0280210}"/>
              </a:ext>
            </a:extLst>
          </p:cNvPr>
          <p:cNvSpPr txBox="1">
            <a:spLocks/>
          </p:cNvSpPr>
          <p:nvPr/>
        </p:nvSpPr>
        <p:spPr>
          <a:xfrm>
            <a:off x="530376" y="2052295"/>
            <a:ext cx="2288384" cy="3573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vi-VN" sz="1800" b="1" err="1">
                <a:solidFill>
                  <a:srgbClr val="0070C0"/>
                </a:solidFill>
                <a:latin typeface="Open Sans" panose="020B0606030504020204" pitchFamily="34" charset="0"/>
                <a:ea typeface="Open Sans" panose="020B0606030504020204" pitchFamily="34" charset="0"/>
                <a:cs typeface="Open Sans" panose="020B0606030504020204" pitchFamily="34" charset="0"/>
              </a:rPr>
              <a:t>Correlation</a:t>
            </a:r>
            <a:r>
              <a:rPr lang="vi-VN" sz="1800" b="1">
                <a:solidFill>
                  <a:srgbClr val="0070C0"/>
                </a:solidFill>
                <a:latin typeface="Open Sans" panose="020B0606030504020204" pitchFamily="34" charset="0"/>
                <a:ea typeface="Open Sans" panose="020B0606030504020204" pitchFamily="34" charset="0"/>
                <a:cs typeface="Open Sans" panose="020B0606030504020204" pitchFamily="34" charset="0"/>
              </a:rPr>
              <a:t>:</a:t>
            </a:r>
            <a:endParaRPr lang="en-IN" sz="1800" b="1">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itle 5">
            <a:extLst>
              <a:ext uri="{FF2B5EF4-FFF2-40B4-BE49-F238E27FC236}">
                <a16:creationId xmlns:a16="http://schemas.microsoft.com/office/drawing/2014/main" id="{2C5E46CA-5E65-57C8-EE00-4A14AFB0CF84}"/>
              </a:ext>
            </a:extLst>
          </p:cNvPr>
          <p:cNvSpPr txBox="1">
            <a:spLocks/>
          </p:cNvSpPr>
          <p:nvPr/>
        </p:nvSpPr>
        <p:spPr>
          <a:xfrm>
            <a:off x="530376" y="5130597"/>
            <a:ext cx="4322473" cy="3573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vi-VN" sz="1800" b="1" err="1">
                <a:solidFill>
                  <a:srgbClr val="0070C0"/>
                </a:solidFill>
                <a:latin typeface="Open Sans" panose="020B0606030504020204" pitchFamily="34" charset="0"/>
                <a:ea typeface="Open Sans" panose="020B0606030504020204" pitchFamily="34" charset="0"/>
                <a:cs typeface="Open Sans" panose="020B0606030504020204" pitchFamily="34" charset="0"/>
              </a:rPr>
              <a:t>LightGBM</a:t>
            </a:r>
            <a:r>
              <a:rPr lang="vi-VN" sz="1800" b="1">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vi-VN" sz="1800" b="1" err="1">
                <a:solidFill>
                  <a:srgbClr val="0070C0"/>
                </a:solidFill>
                <a:latin typeface="Open Sans" panose="020B0606030504020204" pitchFamily="34" charset="0"/>
                <a:ea typeface="Open Sans" panose="020B0606030504020204" pitchFamily="34" charset="0"/>
                <a:cs typeface="Open Sans" panose="020B0606030504020204" pitchFamily="34" charset="0"/>
              </a:rPr>
              <a:t>Feature</a:t>
            </a:r>
            <a:r>
              <a:rPr lang="vi-VN" sz="1800" b="1">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vi-VN" sz="1800" b="1" err="1">
                <a:solidFill>
                  <a:srgbClr val="0070C0"/>
                </a:solidFill>
                <a:latin typeface="Open Sans" panose="020B0606030504020204" pitchFamily="34" charset="0"/>
                <a:ea typeface="Open Sans" panose="020B0606030504020204" pitchFamily="34" charset="0"/>
                <a:cs typeface="Open Sans" panose="020B0606030504020204" pitchFamily="34" charset="0"/>
              </a:rPr>
              <a:t>Importance</a:t>
            </a:r>
            <a:r>
              <a:rPr lang="vi-VN" sz="1800" b="1">
                <a:solidFill>
                  <a:srgbClr val="0070C0"/>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 name="Rectangle 15">
            <a:extLst>
              <a:ext uri="{FF2B5EF4-FFF2-40B4-BE49-F238E27FC236}">
                <a16:creationId xmlns:a16="http://schemas.microsoft.com/office/drawing/2014/main" id="{A88402A0-DDF4-A9C3-5CC2-84F3A5175290}"/>
              </a:ext>
            </a:extLst>
          </p:cNvPr>
          <p:cNvSpPr/>
          <p:nvPr/>
        </p:nvSpPr>
        <p:spPr>
          <a:xfrm>
            <a:off x="3584541" y="1853804"/>
            <a:ext cx="1997631" cy="8036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Feature selection with correlation</a:t>
            </a:r>
          </a:p>
        </p:txBody>
      </p:sp>
      <p:sp>
        <p:nvSpPr>
          <p:cNvPr id="20" name="Rectangle 19">
            <a:extLst>
              <a:ext uri="{FF2B5EF4-FFF2-40B4-BE49-F238E27FC236}">
                <a16:creationId xmlns:a16="http://schemas.microsoft.com/office/drawing/2014/main" id="{1D9265E3-0882-9180-5DC0-7A706152BFA7}"/>
              </a:ext>
            </a:extLst>
          </p:cNvPr>
          <p:cNvSpPr/>
          <p:nvPr/>
        </p:nvSpPr>
        <p:spPr>
          <a:xfrm>
            <a:off x="6013781" y="2855311"/>
            <a:ext cx="1389527" cy="35733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Categorical</a:t>
            </a:r>
          </a:p>
        </p:txBody>
      </p:sp>
      <p:sp>
        <p:nvSpPr>
          <p:cNvPr id="21" name="Star: 5 Points 20">
            <a:extLst>
              <a:ext uri="{FF2B5EF4-FFF2-40B4-BE49-F238E27FC236}">
                <a16:creationId xmlns:a16="http://schemas.microsoft.com/office/drawing/2014/main" id="{69AD3FED-617D-CCB6-BEDD-A3572221979E}"/>
              </a:ext>
            </a:extLst>
          </p:cNvPr>
          <p:cNvSpPr/>
          <p:nvPr/>
        </p:nvSpPr>
        <p:spPr>
          <a:xfrm>
            <a:off x="6900817" y="2255626"/>
            <a:ext cx="1746006" cy="1057921"/>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rPr>
              <a:t>NEW</a:t>
            </a:r>
          </a:p>
        </p:txBody>
      </p:sp>
      <p:cxnSp>
        <p:nvCxnSpPr>
          <p:cNvPr id="24" name="Straight Arrow Connector 23">
            <a:extLst>
              <a:ext uri="{FF2B5EF4-FFF2-40B4-BE49-F238E27FC236}">
                <a16:creationId xmlns:a16="http://schemas.microsoft.com/office/drawing/2014/main" id="{2C186F95-9942-F7F4-F1C4-DED15085606E}"/>
              </a:ext>
            </a:extLst>
          </p:cNvPr>
          <p:cNvCxnSpPr>
            <a:cxnSpLocks/>
            <a:stCxn id="16" idx="3"/>
            <a:endCxn id="25" idx="1"/>
          </p:cNvCxnSpPr>
          <p:nvPr/>
        </p:nvCxnSpPr>
        <p:spPr>
          <a:xfrm flipV="1">
            <a:off x="5582172" y="1467091"/>
            <a:ext cx="439469" cy="78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774166B-3C99-3B85-4B0F-C678168CB4D1}"/>
              </a:ext>
            </a:extLst>
          </p:cNvPr>
          <p:cNvCxnSpPr>
            <a:cxnSpLocks/>
            <a:stCxn id="16" idx="3"/>
            <a:endCxn id="20" idx="1"/>
          </p:cNvCxnSpPr>
          <p:nvPr/>
        </p:nvCxnSpPr>
        <p:spPr>
          <a:xfrm>
            <a:off x="5582172" y="2255627"/>
            <a:ext cx="431609" cy="77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19">
            <a:extLst>
              <a:ext uri="{FF2B5EF4-FFF2-40B4-BE49-F238E27FC236}">
                <a16:creationId xmlns:a16="http://schemas.microsoft.com/office/drawing/2014/main" id="{D60B1F63-B732-29BE-9552-597CB7F717AA}"/>
              </a:ext>
            </a:extLst>
          </p:cNvPr>
          <p:cNvSpPr/>
          <p:nvPr/>
        </p:nvSpPr>
        <p:spPr>
          <a:xfrm>
            <a:off x="6021641" y="1288422"/>
            <a:ext cx="1389527" cy="35733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solidFill>
                  <a:schemeClr val="tx1"/>
                </a:solidFill>
                <a:latin typeface="Calibri (Body)"/>
              </a:rPr>
              <a:t>Numerical</a:t>
            </a:r>
            <a:endParaRPr lang="en-US">
              <a:solidFill>
                <a:schemeClr val="tx1"/>
              </a:solidFill>
              <a:latin typeface="Calibri (Body)"/>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6973721-4237-8252-89C2-7C22A85989E3}"/>
                  </a:ext>
                </a:extLst>
              </p:cNvPr>
              <p:cNvSpPr txBox="1"/>
              <p:nvPr/>
            </p:nvSpPr>
            <p:spPr>
              <a:xfrm>
                <a:off x="4992077" y="3485924"/>
                <a:ext cx="4595955" cy="646331"/>
              </a:xfrm>
              <a:prstGeom prst="rect">
                <a:avLst/>
              </a:prstGeom>
              <a:noFill/>
            </p:spPr>
            <p:txBody>
              <a:bodyPr wrap="square">
                <a:spAutoFit/>
              </a:bodyPr>
              <a:lstStyle/>
              <a:p>
                <a:r>
                  <a:rPr lang="en-US"/>
                  <a:t>Pearson’ Contingency Correlation</a:t>
                </a:r>
                <a:r>
                  <a:rPr lang="vi-VN"/>
                  <a:t> </a:t>
                </a:r>
                <a14:m>
                  <m:oMath xmlns:m="http://schemas.openxmlformats.org/officeDocument/2006/math">
                    <m:r>
                      <a:rPr lang="vi-VN" i="1" smtClean="0">
                        <a:latin typeface="Cambria Math" panose="02040503050406030204" pitchFamily="18" charset="0"/>
                        <a:ea typeface="Cambria Math" panose="02040503050406030204" pitchFamily="18" charset="0"/>
                      </a:rPr>
                      <m:t>∈</m:t>
                    </m:r>
                  </m:oMath>
                </a14:m>
                <a:r>
                  <a:rPr lang="en-US"/>
                  <a:t> [0; 1)</a:t>
                </a:r>
              </a:p>
              <a:p>
                <a:r>
                  <a:rPr lang="vi-VN"/>
                  <a:t> đo mức độ liên kết giữa 2 biến </a:t>
                </a:r>
                <a:r>
                  <a:rPr lang="vi-VN" err="1"/>
                  <a:t>categorical</a:t>
                </a:r>
                <a:endParaRPr lang="en-US"/>
              </a:p>
            </p:txBody>
          </p:sp>
        </mc:Choice>
        <mc:Fallback xmlns="">
          <p:sp>
            <p:nvSpPr>
              <p:cNvPr id="39" name="TextBox 38">
                <a:extLst>
                  <a:ext uri="{FF2B5EF4-FFF2-40B4-BE49-F238E27FC236}">
                    <a16:creationId xmlns:a16="http://schemas.microsoft.com/office/drawing/2014/main" id="{96973721-4237-8252-89C2-7C22A85989E3}"/>
                  </a:ext>
                </a:extLst>
              </p:cNvPr>
              <p:cNvSpPr txBox="1">
                <a:spLocks noRot="1" noChangeAspect="1" noMove="1" noResize="1" noEditPoints="1" noAdjustHandles="1" noChangeArrowheads="1" noChangeShapeType="1" noTextEdit="1"/>
              </p:cNvSpPr>
              <p:nvPr/>
            </p:nvSpPr>
            <p:spPr>
              <a:xfrm>
                <a:off x="4992077" y="3485924"/>
                <a:ext cx="4595955" cy="646331"/>
              </a:xfrm>
              <a:prstGeom prst="rect">
                <a:avLst/>
              </a:prstGeom>
              <a:blipFill>
                <a:blip r:embed="rId5"/>
                <a:stretch>
                  <a:fillRect l="-119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FFE6F85-761C-1F15-BE09-3D4B913EC48C}"/>
                  </a:ext>
                </a:extLst>
              </p:cNvPr>
              <p:cNvSpPr txBox="1"/>
              <p:nvPr/>
            </p:nvSpPr>
            <p:spPr>
              <a:xfrm>
                <a:off x="5121950" y="5145783"/>
                <a:ext cx="4062930" cy="369332"/>
              </a:xfrm>
              <a:prstGeom prst="rect">
                <a:avLst/>
              </a:prstGeom>
              <a:noFill/>
            </p:spPr>
            <p:txBody>
              <a:bodyPr wrap="square">
                <a:spAutoFit/>
              </a:bodyPr>
              <a:lstStyle/>
              <a:p>
                <a:r>
                  <a:rPr lang="vi-VN" err="1"/>
                  <a:t>avg</a:t>
                </a:r>
                <a14:m>
                  <m:oMath xmlns:m="http://schemas.openxmlformats.org/officeDocument/2006/math">
                    <m:r>
                      <a:rPr lang="vi-VN" b="0" i="0" smtClean="0">
                        <a:latin typeface="Cambria Math" panose="02040503050406030204" pitchFamily="18" charset="0"/>
                      </a:rPr>
                      <m:t>_</m:t>
                    </m:r>
                    <m:r>
                      <m:rPr>
                        <m:sty m:val="p"/>
                      </m:rPr>
                      <a:rPr lang="vi-VN" i="1">
                        <a:latin typeface="Cambria Math" panose="02040503050406030204" pitchFamily="18" charset="0"/>
                      </a:rPr>
                      <m:t>lgbm</m:t>
                    </m:r>
                  </m:oMath>
                </a14:m>
                <a:r>
                  <a:rPr lang="vi-VN"/>
                  <a:t>_</a:t>
                </a:r>
                <a:r>
                  <a:rPr lang="vi-VN" err="1"/>
                  <a:t>importance</a:t>
                </a:r>
                <a:r>
                  <a:rPr lang="vi-VN"/>
                  <a:t> &gt;= 50 </a:t>
                </a:r>
                <a:r>
                  <a:rPr lang="vi-VN">
                    <a:sym typeface="Wingdings" panose="05000000000000000000" pitchFamily="2" charset="2"/>
                  </a:rPr>
                  <a:t> </a:t>
                </a:r>
                <a:r>
                  <a:rPr lang="vi-VN" err="1">
                    <a:sym typeface="Wingdings" panose="05000000000000000000" pitchFamily="2" charset="2"/>
                  </a:rPr>
                  <a:t>select</a:t>
                </a:r>
                <a:endParaRPr lang="en-US"/>
              </a:p>
            </p:txBody>
          </p:sp>
        </mc:Choice>
        <mc:Fallback xmlns="">
          <p:sp>
            <p:nvSpPr>
              <p:cNvPr id="43" name="TextBox 42">
                <a:extLst>
                  <a:ext uri="{FF2B5EF4-FFF2-40B4-BE49-F238E27FC236}">
                    <a16:creationId xmlns:a16="http://schemas.microsoft.com/office/drawing/2014/main" id="{4FFE6F85-761C-1F15-BE09-3D4B913EC48C}"/>
                  </a:ext>
                </a:extLst>
              </p:cNvPr>
              <p:cNvSpPr txBox="1">
                <a:spLocks noRot="1" noChangeAspect="1" noMove="1" noResize="1" noEditPoints="1" noAdjustHandles="1" noChangeArrowheads="1" noChangeShapeType="1" noTextEdit="1"/>
              </p:cNvSpPr>
              <p:nvPr/>
            </p:nvSpPr>
            <p:spPr>
              <a:xfrm>
                <a:off x="5121950" y="5145783"/>
                <a:ext cx="4062930" cy="369332"/>
              </a:xfrm>
              <a:prstGeom prst="rect">
                <a:avLst/>
              </a:prstGeom>
              <a:blipFill>
                <a:blip r:embed="rId6"/>
                <a:stretch>
                  <a:fillRect l="-1199"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300497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a:ea typeface="Open Sans"/>
                <a:cs typeface="Open Sans"/>
              </a:rPr>
              <a:t>4</a:t>
            </a:r>
            <a:r>
              <a:rPr lang="en-US" b="1">
                <a:solidFill>
                  <a:srgbClr val="0070C0"/>
                </a:solidFill>
                <a:latin typeface="Open Sans"/>
                <a:ea typeface="Open Sans"/>
                <a:cs typeface="Open Sans"/>
              </a:rPr>
              <a:t>. </a:t>
            </a:r>
            <a:r>
              <a:rPr lang="vi-VN" b="1">
                <a:solidFill>
                  <a:srgbClr val="0070C0"/>
                </a:solidFill>
                <a:latin typeface="Open Sans"/>
                <a:ea typeface="Open Sans"/>
                <a:cs typeface="Open Sans"/>
              </a:rPr>
              <a:t>HACK METRIC</a:t>
            </a:r>
            <a:endParaRPr lang="vi-VN" b="1">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15</a:t>
            </a:fld>
            <a:endParaRPr lang="en-US"/>
          </a:p>
        </p:txBody>
      </p:sp>
      <p:pic>
        <p:nvPicPr>
          <p:cNvPr id="5" name="Hình ảnh 9">
            <a:hlinkClick r:id="rId2"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333077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11C1-273E-9BE6-7474-C956A8F266BF}"/>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C6FB926-737C-42C1-FF76-5E4840DAA04B}"/>
              </a:ext>
            </a:extLst>
          </p:cNvPr>
          <p:cNvSpPr>
            <a:spLocks noGrp="1"/>
          </p:cNvSpPr>
          <p:nvPr>
            <p:ph type="sldNum" sz="quarter" idx="12"/>
          </p:nvPr>
        </p:nvSpPr>
        <p:spPr/>
        <p:txBody>
          <a:bodyPr/>
          <a:lstStyle/>
          <a:p>
            <a:fld id="{96E69268-9C8B-4EBF-A9EE-DC5DC2D48DC3}" type="slidenum">
              <a:rPr lang="en-US" b="1" dirty="0" smtClean="0"/>
              <a:pPr/>
              <a:t>16</a:t>
            </a:fld>
            <a:endParaRPr lang="en-US" b="1"/>
          </a:p>
        </p:txBody>
      </p:sp>
      <p:sp>
        <p:nvSpPr>
          <p:cNvPr id="8" name="Hộp Văn bản 7">
            <a:extLst>
              <a:ext uri="{FF2B5EF4-FFF2-40B4-BE49-F238E27FC236}">
                <a16:creationId xmlns:a16="http://schemas.microsoft.com/office/drawing/2014/main" id="{26FE27F7-2799-91EF-34FA-B3BFEB9FFA5C}"/>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4. </a:t>
            </a:r>
            <a:r>
              <a:rPr lang="vi-VN" sz="1400" b="1" err="1">
                <a:solidFill>
                  <a:schemeClr val="accent6">
                    <a:lumMod val="75000"/>
                  </a:schemeClr>
                </a:solidFill>
              </a:rPr>
              <a:t>Hack</a:t>
            </a:r>
            <a:r>
              <a:rPr lang="vi-VN" sz="1400" b="1">
                <a:solidFill>
                  <a:schemeClr val="accent6">
                    <a:lumMod val="75000"/>
                  </a:schemeClr>
                </a:solidFill>
              </a:rPr>
              <a:t> </a:t>
            </a:r>
            <a:r>
              <a:rPr lang="vi-VN" sz="1400" b="1" err="1">
                <a:solidFill>
                  <a:schemeClr val="accent6">
                    <a:lumMod val="75000"/>
                  </a:schemeClr>
                </a:solidFill>
              </a:rPr>
              <a:t>Metric</a:t>
            </a:r>
            <a:endParaRPr lang="vi-VN" sz="1400" b="1">
              <a:solidFill>
                <a:schemeClr val="accent6">
                  <a:lumMod val="75000"/>
                </a:schemeClr>
              </a:solidFill>
            </a:endParaRPr>
          </a:p>
        </p:txBody>
      </p:sp>
      <p:pic>
        <p:nvPicPr>
          <p:cNvPr id="18" name="Hình ảnh 9">
            <a:hlinkClick r:id="rId3" action="ppaction://hlinksldjump"/>
            <a:extLst>
              <a:ext uri="{FF2B5EF4-FFF2-40B4-BE49-F238E27FC236}">
                <a16:creationId xmlns:a16="http://schemas.microsoft.com/office/drawing/2014/main" id="{D2D9880B-8C03-29F9-D9E5-2D9A8864F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7" name="Title 1">
            <a:extLst>
              <a:ext uri="{FF2B5EF4-FFF2-40B4-BE49-F238E27FC236}">
                <a16:creationId xmlns:a16="http://schemas.microsoft.com/office/drawing/2014/main" id="{4EFB0491-F882-9DC2-2303-482190CB8791}"/>
              </a:ext>
            </a:extLst>
          </p:cNvPr>
          <p:cNvSpPr>
            <a:spLocks noGrp="1"/>
          </p:cNvSpPr>
          <p:nvPr>
            <p:ph type="title"/>
          </p:nvPr>
        </p:nvSpPr>
        <p:spPr>
          <a:xfrm>
            <a:off x="1099127" y="274640"/>
            <a:ext cx="9993746" cy="711081"/>
          </a:xfrm>
        </p:spPr>
        <p:txBody>
          <a:bodyPr/>
          <a:lstStyle/>
          <a:p>
            <a:pPr algn="ctr"/>
            <a:r>
              <a:rPr lang="vi-VN" b="1">
                <a:solidFill>
                  <a:srgbClr val="376BB4"/>
                </a:solidFill>
                <a:latin typeface="Open Sans"/>
                <a:ea typeface="Open Sans"/>
                <a:cs typeface="Open Sans"/>
              </a:rPr>
              <a:t>4.1. STABILITY METRIC</a:t>
            </a:r>
            <a:endParaRPr lang="en-IN" b="1">
              <a:solidFill>
                <a:srgbClr val="376BB4"/>
              </a:solidFill>
              <a:latin typeface="Open Sans"/>
              <a:ea typeface="Open Sans"/>
              <a:cs typeface="Open Sans"/>
            </a:endParaRPr>
          </a:p>
        </p:txBody>
      </p:sp>
      <mc:AlternateContent xmlns:mc="http://schemas.openxmlformats.org/markup-compatibility/2006" xmlns:a14="http://schemas.microsoft.com/office/drawing/2010/main">
        <mc:Choice Requires="a14">
          <p:sp>
            <p:nvSpPr>
              <p:cNvPr id="5" name="TextBox 8">
                <a:extLst>
                  <a:ext uri="{FF2B5EF4-FFF2-40B4-BE49-F238E27FC236}">
                    <a16:creationId xmlns:a16="http://schemas.microsoft.com/office/drawing/2014/main" id="{8C530003-BAAA-68D9-F3AF-2C458D15A2C9}"/>
                  </a:ext>
                </a:extLst>
              </p:cNvPr>
              <p:cNvSpPr txBox="1"/>
              <p:nvPr/>
            </p:nvSpPr>
            <p:spPr>
              <a:xfrm>
                <a:off x="467650" y="1370737"/>
                <a:ext cx="11773254" cy="1061829"/>
              </a:xfrm>
              <a:prstGeom prst="rect">
                <a:avLst/>
              </a:prstGeom>
              <a:noFill/>
            </p:spPr>
            <p:txBody>
              <a:bodyPr wrap="square" lIns="91440" tIns="45720" rIns="91440" bIns="45720" rtlCol="0" anchor="t">
                <a:spAutoFit/>
              </a:bodyPr>
              <a:lstStyle/>
              <a:p>
                <a:r>
                  <a:rPr lang="vi-VN" sz="2100" b="1">
                    <a:solidFill>
                      <a:srgbClr val="00B050"/>
                    </a:solidFill>
                    <a:latin typeface="Calibri (Body)"/>
                    <a:ea typeface="Calibri" panose="020F0502020204030204" pitchFamily="34" charset="0"/>
                    <a:cs typeface="Times New Roman" panose="02020603050405020304" pitchFamily="18" charset="0"/>
                  </a:rPr>
                  <a:t>Phương pháp đánh </a:t>
                </a:r>
                <a:r>
                  <a:rPr lang="vi-VN" sz="2100" b="1" err="1">
                    <a:solidFill>
                      <a:srgbClr val="00B050"/>
                    </a:solidFill>
                    <a:latin typeface="Calibri (Body)"/>
                    <a:ea typeface="Calibri" panose="020F0502020204030204" pitchFamily="34" charset="0"/>
                    <a:cs typeface="Times New Roman" panose="02020603050405020304" pitchFamily="18" charset="0"/>
                  </a:rPr>
                  <a:t>giá:</a:t>
                </a:r>
                <a:endParaRPr lang="vi-VN" sz="2100" b="1" i="0">
                  <a:solidFill>
                    <a:srgbClr val="00B050"/>
                  </a:solidFill>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vi-VN" sz="2100" b="0" i="0" dirty="0" smtClean="0">
                          <a:latin typeface="Cambria Math" panose="02040503050406030204" pitchFamily="18" charset="0"/>
                          <a:ea typeface="Calibri" panose="020F0502020204030204" pitchFamily="34" charset="0"/>
                          <a:cs typeface="Times New Roman" panose="02020603050405020304" pitchFamily="18" charset="0"/>
                        </a:rPr>
                        <m:t> </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𝑠𝑡𝑎𝑏𝑖𝑙𝑖𝑡𝑦</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 </m:t>
                      </m:r>
                      <m:r>
                        <a:rPr lang="vi-VN" sz="2100" i="1" dirty="0" err="1" smtClean="0">
                          <a:latin typeface="Cambria Math" panose="02040503050406030204" pitchFamily="18" charset="0"/>
                          <a:ea typeface="Calibri" panose="020F0502020204030204" pitchFamily="34" charset="0"/>
                          <a:cs typeface="Times New Roman" panose="02020603050405020304" pitchFamily="18" charset="0"/>
                        </a:rPr>
                        <m:t>𝑚𝑒𝑡𝑟𝑖𝑐</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m:t>
                      </m:r>
                      <m:r>
                        <a:rPr lang="vi-VN" sz="2100" i="1" dirty="0" err="1" smtClean="0">
                          <a:latin typeface="Cambria Math" panose="02040503050406030204" pitchFamily="18" charset="0"/>
                          <a:ea typeface="Calibri" panose="020F0502020204030204" pitchFamily="34" charset="0"/>
                          <a:cs typeface="Times New Roman" panose="02020603050405020304" pitchFamily="18" charset="0"/>
                        </a:rPr>
                        <m:t>𝑚𝑒𝑎𝑛</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m:t>
                      </m:r>
                      <m:r>
                        <a:rPr lang="vi-VN" sz="2100" i="1" dirty="0" err="1" smtClean="0">
                          <a:latin typeface="Cambria Math" panose="02040503050406030204" pitchFamily="18" charset="0"/>
                          <a:ea typeface="Calibri" panose="020F0502020204030204" pitchFamily="34" charset="0"/>
                          <a:cs typeface="Times New Roman" panose="02020603050405020304" pitchFamily="18" charset="0"/>
                        </a:rPr>
                        <m:t>𝑔𝑖𝑛𝑖</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)+88.0⋅</m:t>
                      </m:r>
                      <m:r>
                        <m:rPr>
                          <m:sty m:val="p"/>
                        </m:rPr>
                        <a:rPr lang="vi-VN" sz="2100" i="1" dirty="0" smtClean="0">
                          <a:latin typeface="Cambria Math" panose="02040503050406030204" pitchFamily="18" charset="0"/>
                          <a:ea typeface="Calibri" panose="020F0502020204030204" pitchFamily="34" charset="0"/>
                          <a:cs typeface="Times New Roman" panose="02020603050405020304" pitchFamily="18" charset="0"/>
                        </a:rPr>
                        <m:t>min</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⁡(0,</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𝑎</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)−0.5⋅</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𝑠𝑡𝑑</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m:t>
                      </m:r>
                      <m:r>
                        <a:rPr lang="vi-VN" sz="2100" i="1" dirty="0" err="1" smtClean="0">
                          <a:latin typeface="Cambria Math" panose="02040503050406030204" pitchFamily="18" charset="0"/>
                          <a:ea typeface="Calibri" panose="020F0502020204030204" pitchFamily="34" charset="0"/>
                          <a:cs typeface="Times New Roman" panose="02020603050405020304" pitchFamily="18" charset="0"/>
                        </a:rPr>
                        <m:t>𝑟𝑒𝑠𝑖𝑑𝑢𝑎𝑙𝑠</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m:t>
                      </m:r>
                    </m:oMath>
                  </m:oMathPara>
                </a14:m>
                <a:endParaRPr lang="vi-VN" sz="2100">
                  <a:latin typeface="Calibri (Body)"/>
                  <a:ea typeface="Calibri" panose="020F0502020204030204" pitchFamily="34" charset="0"/>
                  <a:cs typeface="Times New Roman" panose="02020603050405020304" pitchFamily="18" charset="0"/>
                </a:endParaRPr>
              </a:p>
              <a:p>
                <a:r>
                  <a:rPr lang="vi-VN" sz="2100">
                    <a:latin typeface="Calibri (Body)"/>
                    <a:ea typeface="Calibri" panose="020F0502020204030204" pitchFamily="34" charset="0"/>
                    <a:cs typeface="Times New Roman" panose="02020603050405020304" pitchFamily="18" charset="0"/>
                  </a:rPr>
                  <a:t>Trong đó: </a:t>
                </a:r>
                <a14:m>
                  <m:oMath xmlns:m="http://schemas.openxmlformats.org/officeDocument/2006/math">
                    <m:r>
                      <a:rPr lang="vi-VN" sz="2100" i="1" dirty="0" smtClean="0">
                        <a:latin typeface="Cambria Math" panose="02040503050406030204" pitchFamily="18" charset="0"/>
                        <a:ea typeface="Calibri" panose="020F0502020204030204" pitchFamily="34" charset="0"/>
                        <a:cs typeface="Times New Roman" panose="02020603050405020304" pitchFamily="18" charset="0"/>
                      </a:rPr>
                      <m:t>𝑔𝑖𝑛𝑖</m:t>
                    </m:r>
                    <m:r>
                      <a:rPr lang="vi-VN" sz="2100" i="1" dirty="0" smtClean="0">
                        <a:latin typeface="Cambria Math" panose="02040503050406030204" pitchFamily="18" charset="0"/>
                        <a:ea typeface="Calibri" panose="020F0502020204030204" pitchFamily="34" charset="0"/>
                        <a:cs typeface="Times New Roman" panose="02020603050405020304" pitchFamily="18" charset="0"/>
                      </a:rPr>
                      <m:t> = 2 ∗ </m:t>
                    </m:r>
                    <m:r>
                      <a:rPr lang="vi-VN" sz="2100" i="1" dirty="0">
                        <a:latin typeface="Cambria Math" panose="02040503050406030204" pitchFamily="18" charset="0"/>
                        <a:ea typeface="Calibri" panose="020F0502020204030204" pitchFamily="34" charset="0"/>
                        <a:cs typeface="Times New Roman" panose="02020603050405020304" pitchFamily="18" charset="0"/>
                      </a:rPr>
                      <m:t>𝐴𝑈𝐶</m:t>
                    </m:r>
                    <m:r>
                      <a:rPr lang="vi-VN" sz="2100" i="1" dirty="0">
                        <a:latin typeface="Cambria Math" panose="02040503050406030204" pitchFamily="18" charset="0"/>
                        <a:ea typeface="Calibri" panose="020F0502020204030204" pitchFamily="34" charset="0"/>
                        <a:cs typeface="Times New Roman" panose="02020603050405020304" pitchFamily="18" charset="0"/>
                      </a:rPr>
                      <m:t> − 1</m:t>
                    </m:r>
                  </m:oMath>
                </a14:m>
                <a:endParaRPr lang="vi-VN" sz="2100">
                  <a:latin typeface="Calibri (Body)"/>
                  <a:ea typeface="Calibri" panose="020F0502020204030204" pitchFamily="34" charset="0"/>
                  <a:cs typeface="Times New Roman" panose="02020603050405020304" pitchFamily="18" charset="0"/>
                </a:endParaRPr>
              </a:p>
            </p:txBody>
          </p:sp>
        </mc:Choice>
        <mc:Fallback xmlns="">
          <p:sp>
            <p:nvSpPr>
              <p:cNvPr id="5" name="TextBox 8">
                <a:extLst>
                  <a:ext uri="{FF2B5EF4-FFF2-40B4-BE49-F238E27FC236}">
                    <a16:creationId xmlns:a16="http://schemas.microsoft.com/office/drawing/2014/main" id="{8C530003-BAAA-68D9-F3AF-2C458D15A2C9}"/>
                  </a:ext>
                </a:extLst>
              </p:cNvPr>
              <p:cNvSpPr txBox="1">
                <a:spLocks noRot="1" noChangeAspect="1" noMove="1" noResize="1" noEditPoints="1" noAdjustHandles="1" noChangeArrowheads="1" noChangeShapeType="1" noTextEdit="1"/>
              </p:cNvSpPr>
              <p:nvPr/>
            </p:nvSpPr>
            <p:spPr>
              <a:xfrm>
                <a:off x="467650" y="1370737"/>
                <a:ext cx="11773254" cy="1061829"/>
              </a:xfrm>
              <a:prstGeom prst="rect">
                <a:avLst/>
              </a:prstGeom>
              <a:blipFill>
                <a:blip r:embed="rId5"/>
                <a:stretch>
                  <a:fillRect l="-621" t="-3448" b="-10345"/>
                </a:stretch>
              </a:blipFill>
            </p:spPr>
            <p:txBody>
              <a:bodyPr/>
              <a:lstStyle/>
              <a:p>
                <a:r>
                  <a:rPr lang="en-US">
                    <a:noFill/>
                  </a:rPr>
                  <a:t> </a:t>
                </a:r>
              </a:p>
            </p:txBody>
          </p:sp>
        </mc:Fallback>
      </mc:AlternateContent>
      <p:pic>
        <p:nvPicPr>
          <p:cNvPr id="3" name="Picture 2" descr="A diagram of a line&#10;&#10;Description automatically generated">
            <a:extLst>
              <a:ext uri="{FF2B5EF4-FFF2-40B4-BE49-F238E27FC236}">
                <a16:creationId xmlns:a16="http://schemas.microsoft.com/office/drawing/2014/main" id="{8F2E1915-72AC-6B69-9806-E0961DB5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9482" y="2709309"/>
            <a:ext cx="7449590" cy="3258005"/>
          </a:xfrm>
          <a:prstGeom prst="rect">
            <a:avLst/>
          </a:prstGeom>
        </p:spPr>
      </p:pic>
      <p:sp>
        <p:nvSpPr>
          <p:cNvPr id="2" name="Hộp Văn bản 1">
            <a:extLst>
              <a:ext uri="{FF2B5EF4-FFF2-40B4-BE49-F238E27FC236}">
                <a16:creationId xmlns:a16="http://schemas.microsoft.com/office/drawing/2014/main" id="{8CD8229D-2798-52AA-1FAA-26CF2506593A}"/>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Tree>
    <p:extLst>
      <p:ext uri="{BB962C8B-B14F-4D97-AF65-F5344CB8AC3E}">
        <p14:creationId xmlns:p14="http://schemas.microsoft.com/office/powerpoint/2010/main" val="226420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11C1-273E-9BE6-7474-C956A8F266BF}"/>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C6FB926-737C-42C1-FF76-5E4840DAA04B}"/>
              </a:ext>
            </a:extLst>
          </p:cNvPr>
          <p:cNvSpPr>
            <a:spLocks noGrp="1"/>
          </p:cNvSpPr>
          <p:nvPr>
            <p:ph type="sldNum" sz="quarter" idx="12"/>
          </p:nvPr>
        </p:nvSpPr>
        <p:spPr/>
        <p:txBody>
          <a:bodyPr/>
          <a:lstStyle/>
          <a:p>
            <a:fld id="{96E69268-9C8B-4EBF-A9EE-DC5DC2D48DC3}" type="slidenum">
              <a:rPr lang="en-US" b="1" dirty="0" smtClean="0"/>
              <a:pPr/>
              <a:t>17</a:t>
            </a:fld>
            <a:endParaRPr lang="en-US" b="1"/>
          </a:p>
        </p:txBody>
      </p:sp>
      <p:pic>
        <p:nvPicPr>
          <p:cNvPr id="18" name="Hình ảnh 9">
            <a:hlinkClick r:id="" action="ppaction://noaction"/>
            <a:extLst>
              <a:ext uri="{FF2B5EF4-FFF2-40B4-BE49-F238E27FC236}">
                <a16:creationId xmlns:a16="http://schemas.microsoft.com/office/drawing/2014/main" id="{D2D9880B-8C03-29F9-D9E5-2D9A8864F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7" name="Title 1">
            <a:extLst>
              <a:ext uri="{FF2B5EF4-FFF2-40B4-BE49-F238E27FC236}">
                <a16:creationId xmlns:a16="http://schemas.microsoft.com/office/drawing/2014/main" id="{4EFB0491-F882-9DC2-2303-482190CB8791}"/>
              </a:ext>
            </a:extLst>
          </p:cNvPr>
          <p:cNvSpPr>
            <a:spLocks noGrp="1"/>
          </p:cNvSpPr>
          <p:nvPr>
            <p:ph type="title"/>
          </p:nvPr>
        </p:nvSpPr>
        <p:spPr>
          <a:xfrm>
            <a:off x="1099127" y="274640"/>
            <a:ext cx="9993746" cy="711081"/>
          </a:xfrm>
        </p:spPr>
        <p:txBody>
          <a:bodyPr/>
          <a:lstStyle/>
          <a:p>
            <a:pPr algn="ctr"/>
            <a:r>
              <a:rPr lang="vi-VN" b="1">
                <a:solidFill>
                  <a:srgbClr val="376BB4"/>
                </a:solidFill>
                <a:latin typeface="Open Sans"/>
                <a:ea typeface="Open Sans"/>
                <a:cs typeface="Open Sans"/>
              </a:rPr>
              <a:t>4.2. HACK METRIC</a:t>
            </a:r>
            <a:endParaRPr lang="en-IN" b="1">
              <a:solidFill>
                <a:srgbClr val="376BB4"/>
              </a:solidFill>
              <a:latin typeface="Open Sans"/>
              <a:ea typeface="Open Sans"/>
              <a:cs typeface="Open Sans"/>
            </a:endParaRPr>
          </a:p>
        </p:txBody>
      </p:sp>
      <p:pic>
        <p:nvPicPr>
          <p:cNvPr id="2" name="Picture 1" descr="A diagram of a program&#10;&#10;Description automatically generated">
            <a:extLst>
              <a:ext uri="{FF2B5EF4-FFF2-40B4-BE49-F238E27FC236}">
                <a16:creationId xmlns:a16="http://schemas.microsoft.com/office/drawing/2014/main" id="{0139EC0A-ED13-3077-DE45-976DBCD55503}"/>
              </a:ext>
            </a:extLst>
          </p:cNvPr>
          <p:cNvPicPr>
            <a:picLocks noChangeAspect="1"/>
          </p:cNvPicPr>
          <p:nvPr/>
        </p:nvPicPr>
        <p:blipFill>
          <a:blip r:embed="rId4"/>
          <a:stretch>
            <a:fillRect/>
          </a:stretch>
        </p:blipFill>
        <p:spPr>
          <a:xfrm>
            <a:off x="814667" y="1141317"/>
            <a:ext cx="10562664" cy="4987177"/>
          </a:xfrm>
          <a:prstGeom prst="rect">
            <a:avLst/>
          </a:prstGeom>
        </p:spPr>
      </p:pic>
      <p:sp>
        <p:nvSpPr>
          <p:cNvPr id="9" name="Hộp Văn bản 8">
            <a:extLst>
              <a:ext uri="{FF2B5EF4-FFF2-40B4-BE49-F238E27FC236}">
                <a16:creationId xmlns:a16="http://schemas.microsoft.com/office/drawing/2014/main" id="{68E30396-63FC-881A-92EB-8FE98BA7B559}"/>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10" name="Hộp Văn bản 9">
            <a:extLst>
              <a:ext uri="{FF2B5EF4-FFF2-40B4-BE49-F238E27FC236}">
                <a16:creationId xmlns:a16="http://schemas.microsoft.com/office/drawing/2014/main" id="{50C8FDE2-02DC-C2CE-D7B8-22D12DFE05D4}"/>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4. </a:t>
            </a:r>
            <a:r>
              <a:rPr lang="vi-VN" sz="1400" b="1" err="1">
                <a:solidFill>
                  <a:schemeClr val="accent6">
                    <a:lumMod val="75000"/>
                  </a:schemeClr>
                </a:solidFill>
              </a:rPr>
              <a:t>Hack</a:t>
            </a:r>
            <a:r>
              <a:rPr lang="vi-VN" sz="1400" b="1">
                <a:solidFill>
                  <a:schemeClr val="accent6">
                    <a:lumMod val="75000"/>
                  </a:schemeClr>
                </a:solidFill>
              </a:rPr>
              <a:t> </a:t>
            </a:r>
            <a:r>
              <a:rPr lang="vi-VN" sz="1400" b="1" err="1">
                <a:solidFill>
                  <a:schemeClr val="accent6">
                    <a:lumMod val="75000"/>
                  </a:schemeClr>
                </a:solidFill>
              </a:rPr>
              <a:t>Metric</a:t>
            </a:r>
            <a:endParaRPr lang="vi-VN" sz="1400" b="1">
              <a:solidFill>
                <a:schemeClr val="accent6">
                  <a:lumMod val="75000"/>
                </a:schemeClr>
              </a:solidFill>
            </a:endParaRPr>
          </a:p>
        </p:txBody>
      </p:sp>
    </p:spTree>
    <p:extLst>
      <p:ext uri="{BB962C8B-B14F-4D97-AF65-F5344CB8AC3E}">
        <p14:creationId xmlns:p14="http://schemas.microsoft.com/office/powerpoint/2010/main" val="132847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a:ea typeface="Open Sans"/>
                <a:cs typeface="Open Sans"/>
              </a:rPr>
              <a:t>5</a:t>
            </a:r>
            <a:r>
              <a:rPr lang="en-US" b="1">
                <a:solidFill>
                  <a:srgbClr val="0070C0"/>
                </a:solidFill>
                <a:latin typeface="Open Sans"/>
                <a:ea typeface="Open Sans"/>
                <a:cs typeface="Open Sans"/>
              </a:rPr>
              <a:t>. PIPELINE</a:t>
            </a:r>
            <a:endParaRPr lang="vi-VN" b="1">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18</a:t>
            </a:fld>
            <a:endParaRPr lang="en-US"/>
          </a:p>
        </p:txBody>
      </p:sp>
      <p:pic>
        <p:nvPicPr>
          <p:cNvPr id="5" name="Hình ảnh 9">
            <a:hlinkClick r:id="rId2"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299836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723427" y="217801"/>
            <a:ext cx="11261699" cy="711081"/>
          </a:xfrm>
        </p:spPr>
        <p:txBody>
          <a:bodyPr/>
          <a:lstStyle/>
          <a:p>
            <a:pPr algn="ctr"/>
            <a:r>
              <a:rPr lang="vi-VN" b="1">
                <a:solidFill>
                  <a:srgbClr val="376BB4"/>
                </a:solidFill>
                <a:latin typeface="Open Sans"/>
                <a:ea typeface="Open Sans"/>
                <a:cs typeface="Open Sans"/>
              </a:rPr>
              <a:t>5</a:t>
            </a:r>
            <a:r>
              <a:rPr lang="en-US" b="1">
                <a:solidFill>
                  <a:srgbClr val="376BB4"/>
                </a:solidFill>
                <a:latin typeface="Open Sans"/>
                <a:ea typeface="Open Sans"/>
                <a:cs typeface="Open Sans"/>
              </a:rPr>
              <a:t>. </a:t>
            </a:r>
            <a:r>
              <a:rPr lang="vi-VN" b="1">
                <a:solidFill>
                  <a:srgbClr val="376BB4"/>
                </a:solidFill>
                <a:latin typeface="Open Sans"/>
                <a:ea typeface="Open Sans"/>
                <a:cs typeface="Open Sans"/>
              </a:rPr>
              <a:t>PIPELINE</a:t>
            </a:r>
            <a:endParaRPr lang="en-IN" b="1">
              <a:solidFill>
                <a:srgbClr val="376BB4"/>
              </a:solidFill>
              <a:latin typeface="Open Sans"/>
              <a:ea typeface="Open Sans"/>
              <a:cs typeface="Open Sans"/>
            </a:endParaRP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dirty="0" smtClean="0"/>
              <a:pPr/>
              <a:t>19</a:t>
            </a:fld>
            <a:endParaRPr lang="en-US" b="1"/>
          </a:p>
        </p:txBody>
      </p:sp>
      <p:sp>
        <p:nvSpPr>
          <p:cNvPr id="8" name="Hộp Văn bản 7">
            <a:extLst>
              <a:ext uri="{FF2B5EF4-FFF2-40B4-BE49-F238E27FC236}">
                <a16:creationId xmlns:a16="http://schemas.microsoft.com/office/drawing/2014/main" id="{9490C259-4030-436D-9713-147A836AD6DB}"/>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5. </a:t>
            </a:r>
            <a:r>
              <a:rPr lang="vi-VN" sz="1400" b="1" err="1">
                <a:solidFill>
                  <a:schemeClr val="accent6">
                    <a:lumMod val="75000"/>
                  </a:schemeClr>
                </a:solidFill>
              </a:rPr>
              <a:t>Pipeline</a:t>
            </a:r>
            <a:endParaRPr lang="vi-VN" sz="1400" b="1">
              <a:solidFill>
                <a:schemeClr val="accent6">
                  <a:lumMod val="75000"/>
                </a:schemeClr>
              </a:solidFill>
            </a:endParaRPr>
          </a:p>
        </p:txBody>
      </p:sp>
      <p:pic>
        <p:nvPicPr>
          <p:cNvPr id="9" name="Hình ảnh 9">
            <a:hlinkClick r:id="rId3" action="ppaction://hlinksldjump"/>
            <a:extLst>
              <a:ext uri="{FF2B5EF4-FFF2-40B4-BE49-F238E27FC236}">
                <a16:creationId xmlns:a16="http://schemas.microsoft.com/office/drawing/2014/main" id="{706A1D05-DFA7-9A2B-7E2C-76A51EE9F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6" name="Hộp Văn bản 5">
            <a:extLst>
              <a:ext uri="{FF2B5EF4-FFF2-40B4-BE49-F238E27FC236}">
                <a16:creationId xmlns:a16="http://schemas.microsoft.com/office/drawing/2014/main" id="{61A212B8-4F3F-38D4-B225-B6389C9C70EA}"/>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pic>
        <p:nvPicPr>
          <p:cNvPr id="10" name="Hình ảnh 9" descr="Ảnh có chứa văn bản, ảnh chụp màn hình, Phông chữ, biểu đồ&#10;&#10;Mô tả được tạo tự động">
            <a:extLst>
              <a:ext uri="{FF2B5EF4-FFF2-40B4-BE49-F238E27FC236}">
                <a16:creationId xmlns:a16="http://schemas.microsoft.com/office/drawing/2014/main" id="{AB7777CD-9A09-CACA-6EAE-5AB53FB42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966" y="1282684"/>
            <a:ext cx="11563350" cy="4838700"/>
          </a:xfrm>
          <a:prstGeom prst="rect">
            <a:avLst/>
          </a:prstGeom>
        </p:spPr>
      </p:pic>
    </p:spTree>
    <p:extLst>
      <p:ext uri="{BB962C8B-B14F-4D97-AF65-F5344CB8AC3E}">
        <p14:creationId xmlns:p14="http://schemas.microsoft.com/office/powerpoint/2010/main" val="75768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B1FDF6-ECC0-46F4-959E-4450192B77AC}"/>
              </a:ext>
            </a:extLst>
          </p:cNvPr>
          <p:cNvSpPr>
            <a:spLocks noGrp="1"/>
          </p:cNvSpPr>
          <p:nvPr>
            <p:ph type="title"/>
          </p:nvPr>
        </p:nvSpPr>
        <p:spPr/>
        <p:txBody>
          <a:bodyPr/>
          <a:lstStyle/>
          <a:p>
            <a:pPr algn="ctr"/>
            <a:r>
              <a:rPr lang="en-IN" b="1">
                <a:solidFill>
                  <a:srgbClr val="0070C0"/>
                </a:solidFill>
                <a:latin typeface="Open Sans" panose="020B0606030504020204" pitchFamily="34" charset="0"/>
                <a:ea typeface="Open Sans" panose="020B0606030504020204" pitchFamily="34" charset="0"/>
                <a:cs typeface="Open Sans" panose="020B0606030504020204" pitchFamily="34" charset="0"/>
              </a:rPr>
              <a:t>CÁC NỘI DUNG CHÍNH</a:t>
            </a:r>
          </a:p>
        </p:txBody>
      </p:sp>
      <p:sp>
        <p:nvSpPr>
          <p:cNvPr id="18" name="Rectangle 17">
            <a:extLst>
              <a:ext uri="{FF2B5EF4-FFF2-40B4-BE49-F238E27FC236}">
                <a16:creationId xmlns:a16="http://schemas.microsoft.com/office/drawing/2014/main" id="{791A42CF-CD10-40D9-B555-5B877D61C30E}"/>
              </a:ext>
            </a:extLst>
          </p:cNvPr>
          <p:cNvSpPr/>
          <p:nvPr/>
        </p:nvSpPr>
        <p:spPr>
          <a:xfrm>
            <a:off x="1139941" y="2456933"/>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19" name="Rectangle 18">
            <a:extLst>
              <a:ext uri="{FF2B5EF4-FFF2-40B4-BE49-F238E27FC236}">
                <a16:creationId xmlns:a16="http://schemas.microsoft.com/office/drawing/2014/main" id="{A419D05E-C159-4D18-950C-8DB21A95A3FF}"/>
              </a:ext>
            </a:extLst>
          </p:cNvPr>
          <p:cNvSpPr/>
          <p:nvPr/>
        </p:nvSpPr>
        <p:spPr>
          <a:xfrm>
            <a:off x="1139941" y="3027935"/>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28" name="Rectangle 27">
            <a:hlinkClick r:id="" action="ppaction://noaction"/>
            <a:extLst>
              <a:ext uri="{FF2B5EF4-FFF2-40B4-BE49-F238E27FC236}">
                <a16:creationId xmlns:a16="http://schemas.microsoft.com/office/drawing/2014/main" id="{6C6B0FBD-8B20-4A04-8F67-A8F9456E3D48}"/>
              </a:ext>
            </a:extLst>
          </p:cNvPr>
          <p:cNvSpPr/>
          <p:nvPr/>
        </p:nvSpPr>
        <p:spPr>
          <a:xfrm>
            <a:off x="1478560" y="2340404"/>
            <a:ext cx="9595580" cy="400110"/>
          </a:xfrm>
          <a:prstGeom prst="rect">
            <a:avLst/>
          </a:prstGeom>
        </p:spPr>
        <p:txBody>
          <a:bodyPr wrap="square" lIns="91440" tIns="45720" rIns="91440" bIns="45720" anchor="t">
            <a:spAutoFit/>
          </a:bodyPr>
          <a:lstStyle/>
          <a:p>
            <a:pPr fontAlgn="base"/>
            <a:r>
              <a:rPr lang="vi-VN" sz="2000">
                <a:solidFill>
                  <a:srgbClr val="0070C0"/>
                </a:solidFill>
                <a:latin typeface="Open Sans"/>
                <a:ea typeface="Open Sans"/>
                <a:cs typeface="Open Sans"/>
              </a:rPr>
              <a:t>2</a:t>
            </a:r>
            <a:r>
              <a:rPr lang="en-US" sz="2000">
                <a:solidFill>
                  <a:srgbClr val="0070C0"/>
                </a:solidFill>
                <a:latin typeface="Open Sans"/>
                <a:ea typeface="Open Sans"/>
                <a:cs typeface="Open Sans"/>
              </a:rPr>
              <a:t>. EDA            </a:t>
            </a:r>
            <a:r>
              <a:rPr lang="vi-VN" sz="2000">
                <a:solidFill>
                  <a:srgbClr val="0070C0"/>
                </a:solidFill>
                <a:latin typeface="Open Sans"/>
                <a:ea typeface="Open Sans"/>
                <a:cs typeface="Open Sans"/>
              </a:rPr>
              <a:t>              </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 6 </a:t>
            </a:r>
            <a:endParaRPr lang="en-IN" sz="2000">
              <a:solidFill>
                <a:srgbClr val="0070C0"/>
              </a:solidFill>
              <a:latin typeface="Open Sans"/>
              <a:ea typeface="Open Sans"/>
              <a:cs typeface="Open Sans"/>
            </a:endParaRPr>
          </a:p>
        </p:txBody>
      </p:sp>
      <p:cxnSp>
        <p:nvCxnSpPr>
          <p:cNvPr id="30" name="Straight Connector 29">
            <a:extLst>
              <a:ext uri="{FF2B5EF4-FFF2-40B4-BE49-F238E27FC236}">
                <a16:creationId xmlns:a16="http://schemas.microsoft.com/office/drawing/2014/main" id="{64BC36CC-55CA-4BA0-ABFE-FD8B244A9DC7}"/>
              </a:ext>
            </a:extLst>
          </p:cNvPr>
          <p:cNvCxnSpPr>
            <a:cxnSpLocks/>
          </p:cNvCxnSpPr>
          <p:nvPr/>
        </p:nvCxnSpPr>
        <p:spPr>
          <a:xfrm>
            <a:off x="1105765" y="274051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hlinkClick r:id="" action="ppaction://noaction"/>
            <a:extLst>
              <a:ext uri="{FF2B5EF4-FFF2-40B4-BE49-F238E27FC236}">
                <a16:creationId xmlns:a16="http://schemas.microsoft.com/office/drawing/2014/main" id="{5951C02E-B7CD-4960-A431-6DA7A66A9936}"/>
              </a:ext>
            </a:extLst>
          </p:cNvPr>
          <p:cNvSpPr/>
          <p:nvPr/>
        </p:nvSpPr>
        <p:spPr>
          <a:xfrm>
            <a:off x="1490655" y="2919524"/>
            <a:ext cx="9595580" cy="400110"/>
          </a:xfrm>
          <a:prstGeom prst="rect">
            <a:avLst/>
          </a:prstGeom>
        </p:spPr>
        <p:txBody>
          <a:bodyPr wrap="square" lIns="91440" tIns="45720" rIns="91440" bIns="45720" anchor="t">
            <a:spAutoFit/>
          </a:bodyPr>
          <a:lstStyle/>
          <a:p>
            <a:pPr fontAlgn="base"/>
            <a:r>
              <a:rPr lang="vi-VN" sz="2000">
                <a:solidFill>
                  <a:srgbClr val="0070C0"/>
                </a:solidFill>
                <a:latin typeface="Open Sans"/>
                <a:ea typeface="Open Sans"/>
                <a:cs typeface="Open Sans"/>
              </a:rPr>
              <a:t>3</a:t>
            </a:r>
            <a:r>
              <a:rPr lang="en-US" sz="2000">
                <a:solidFill>
                  <a:srgbClr val="0070C0"/>
                </a:solidFill>
                <a:latin typeface="Open Sans"/>
                <a:ea typeface="Open Sans"/>
                <a:cs typeface="Open Sans"/>
              </a:rPr>
              <a:t>. Data Preprocessing                                       </a:t>
            </a:r>
            <a:r>
              <a:rPr lang="vi-VN" sz="2000">
                <a:solidFill>
                  <a:srgbClr val="0070C0"/>
                </a:solidFill>
                <a:latin typeface="Open Sans"/>
                <a:ea typeface="Open Sans"/>
                <a:cs typeface="Open Sans"/>
              </a:rPr>
              <a:t>11</a:t>
            </a:r>
            <a:endParaRPr lang="en-IN" sz="2000">
              <a:solidFill>
                <a:srgbClr val="0070C0"/>
              </a:solidFill>
              <a:latin typeface="Open Sans"/>
              <a:ea typeface="Open Sans"/>
              <a:cs typeface="Open Sans"/>
            </a:endParaRPr>
          </a:p>
        </p:txBody>
      </p:sp>
      <p:cxnSp>
        <p:nvCxnSpPr>
          <p:cNvPr id="33" name="Straight Connector 32">
            <a:extLst>
              <a:ext uri="{FF2B5EF4-FFF2-40B4-BE49-F238E27FC236}">
                <a16:creationId xmlns:a16="http://schemas.microsoft.com/office/drawing/2014/main" id="{30A4075B-0123-4A98-BF17-07C3B6831ACD}"/>
              </a:ext>
            </a:extLst>
          </p:cNvPr>
          <p:cNvCxnSpPr>
            <a:cxnSpLocks/>
          </p:cNvCxnSpPr>
          <p:nvPr/>
        </p:nvCxnSpPr>
        <p:spPr>
          <a:xfrm>
            <a:off x="1105765" y="331963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5F2141E-1139-EB8D-3062-E2AE7449A5B4}"/>
              </a:ext>
            </a:extLst>
          </p:cNvPr>
          <p:cNvSpPr/>
          <p:nvPr/>
        </p:nvSpPr>
        <p:spPr>
          <a:xfrm>
            <a:off x="1139941" y="1929960"/>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46" name="Rectangle 45">
            <a:hlinkClick r:id="" action="ppaction://noaction"/>
            <a:extLst>
              <a:ext uri="{FF2B5EF4-FFF2-40B4-BE49-F238E27FC236}">
                <a16:creationId xmlns:a16="http://schemas.microsoft.com/office/drawing/2014/main" id="{9753CEE3-DA85-4D00-7744-6A2B70262F2C}"/>
              </a:ext>
            </a:extLst>
          </p:cNvPr>
          <p:cNvSpPr/>
          <p:nvPr/>
        </p:nvSpPr>
        <p:spPr>
          <a:xfrm>
            <a:off x="1472512" y="1820221"/>
            <a:ext cx="9607675" cy="400110"/>
          </a:xfrm>
          <a:prstGeom prst="rect">
            <a:avLst/>
          </a:prstGeom>
        </p:spPr>
        <p:txBody>
          <a:bodyPr wrap="square">
            <a:spAutoFit/>
          </a:bodyPr>
          <a:lstStyle/>
          <a:p>
            <a:pPr fontAlgn="base"/>
            <a:r>
              <a:rPr lang="vi-VN" sz="2000">
                <a:solidFill>
                  <a:srgbClr val="0070C0"/>
                </a:solidFill>
                <a:latin typeface="Open Sans" panose="020B0606030504020204" pitchFamily="34" charset="0"/>
                <a:ea typeface="Open Sans" panose="020B0606030504020204" pitchFamily="34" charset="0"/>
                <a:cs typeface="Open Sans" panose="020B0606030504020204" pitchFamily="34" charset="0"/>
              </a:rPr>
              <a:t>1. Giới thiệu bài toán                                                                                                     </a:t>
            </a:r>
            <a:r>
              <a:rPr lang="en-US" sz="2000">
                <a:solidFill>
                  <a:srgbClr val="0070C0"/>
                </a:solidFill>
                <a:latin typeface="Open Sans" panose="020B0606030504020204" pitchFamily="34" charset="0"/>
                <a:ea typeface="Open Sans" panose="020B0606030504020204" pitchFamily="34" charset="0"/>
                <a:cs typeface="Open Sans" panose="020B0606030504020204" pitchFamily="34" charset="0"/>
              </a:rPr>
              <a:t>3</a:t>
            </a:r>
            <a:endParaRPr lang="en-IN" sz="2000">
              <a:solidFill>
                <a:srgbClr val="0070C0"/>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89CDC889-2858-348F-32AD-3ED111EA71D7}"/>
              </a:ext>
            </a:extLst>
          </p:cNvPr>
          <p:cNvCxnSpPr>
            <a:cxnSpLocks/>
          </p:cNvCxnSpPr>
          <p:nvPr/>
        </p:nvCxnSpPr>
        <p:spPr>
          <a:xfrm>
            <a:off x="1105765" y="2213541"/>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Hình ảnh 9">
            <a:hlinkClick r:id="rId3" action="ppaction://hlinksldjump"/>
            <a:extLst>
              <a:ext uri="{FF2B5EF4-FFF2-40B4-BE49-F238E27FC236}">
                <a16:creationId xmlns:a16="http://schemas.microsoft.com/office/drawing/2014/main" id="{E166F79B-AC2D-D99E-0A4F-186C450AA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49" name="Rectangle 48">
            <a:extLst>
              <a:ext uri="{FF2B5EF4-FFF2-40B4-BE49-F238E27FC236}">
                <a16:creationId xmlns:a16="http://schemas.microsoft.com/office/drawing/2014/main" id="{2ACF9349-9E58-CEFA-94E7-7F97D83AE807}"/>
              </a:ext>
            </a:extLst>
          </p:cNvPr>
          <p:cNvSpPr/>
          <p:nvPr/>
        </p:nvSpPr>
        <p:spPr>
          <a:xfrm>
            <a:off x="1139941" y="4070371"/>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50" name="Rectangle 49">
            <a:extLst>
              <a:ext uri="{FF2B5EF4-FFF2-40B4-BE49-F238E27FC236}">
                <a16:creationId xmlns:a16="http://schemas.microsoft.com/office/drawing/2014/main" id="{E96C34C3-03D0-0461-5F61-F37DBA1FEF41}"/>
              </a:ext>
            </a:extLst>
          </p:cNvPr>
          <p:cNvSpPr/>
          <p:nvPr/>
        </p:nvSpPr>
        <p:spPr>
          <a:xfrm>
            <a:off x="1139941" y="4641373"/>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51" name="Rectangle 50">
            <a:hlinkClick r:id="" action="ppaction://noaction"/>
            <a:extLst>
              <a:ext uri="{FF2B5EF4-FFF2-40B4-BE49-F238E27FC236}">
                <a16:creationId xmlns:a16="http://schemas.microsoft.com/office/drawing/2014/main" id="{808CB7DC-A624-B231-7FB7-E2C9E2115943}"/>
              </a:ext>
            </a:extLst>
          </p:cNvPr>
          <p:cNvSpPr/>
          <p:nvPr/>
        </p:nvSpPr>
        <p:spPr>
          <a:xfrm>
            <a:off x="1490655" y="3953842"/>
            <a:ext cx="9595580" cy="400110"/>
          </a:xfrm>
          <a:prstGeom prst="rect">
            <a:avLst/>
          </a:prstGeom>
        </p:spPr>
        <p:txBody>
          <a:bodyPr wrap="square" lIns="91440" tIns="45720" rIns="91440" bIns="45720" anchor="t">
            <a:spAutoFit/>
          </a:bodyPr>
          <a:lstStyle/>
          <a:p>
            <a:pPr fontAlgn="base"/>
            <a:r>
              <a:rPr lang="en-US" sz="2000">
                <a:solidFill>
                  <a:srgbClr val="0070C0"/>
                </a:solidFill>
                <a:latin typeface="Open Sans"/>
                <a:ea typeface="Open Sans"/>
                <a:cs typeface="Open Sans"/>
              </a:rPr>
              <a:t>5. Pipeline            </a:t>
            </a:r>
            <a:r>
              <a:rPr lang="vi-VN" sz="2000">
                <a:solidFill>
                  <a:srgbClr val="0070C0"/>
                </a:solidFill>
                <a:latin typeface="Open Sans"/>
                <a:ea typeface="Open Sans"/>
                <a:cs typeface="Open Sans"/>
              </a:rPr>
              <a:t>              </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18</a:t>
            </a:r>
            <a:endParaRPr lang="en-IN" sz="2000">
              <a:solidFill>
                <a:srgbClr val="0070C0"/>
              </a:solidFill>
              <a:latin typeface="Open Sans"/>
              <a:ea typeface="Open Sans"/>
              <a:cs typeface="Open Sans"/>
            </a:endParaRPr>
          </a:p>
        </p:txBody>
      </p:sp>
      <p:cxnSp>
        <p:nvCxnSpPr>
          <p:cNvPr id="52" name="Straight Connector 51">
            <a:extLst>
              <a:ext uri="{FF2B5EF4-FFF2-40B4-BE49-F238E27FC236}">
                <a16:creationId xmlns:a16="http://schemas.microsoft.com/office/drawing/2014/main" id="{E864F12A-8CC9-5AF2-C5F8-51F84BBFB80A}"/>
              </a:ext>
            </a:extLst>
          </p:cNvPr>
          <p:cNvCxnSpPr>
            <a:cxnSpLocks/>
          </p:cNvCxnSpPr>
          <p:nvPr/>
        </p:nvCxnSpPr>
        <p:spPr>
          <a:xfrm>
            <a:off x="1105765" y="4353952"/>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hlinkClick r:id="" action="ppaction://noaction"/>
            <a:extLst>
              <a:ext uri="{FF2B5EF4-FFF2-40B4-BE49-F238E27FC236}">
                <a16:creationId xmlns:a16="http://schemas.microsoft.com/office/drawing/2014/main" id="{6342D602-5188-A9EF-57E3-1BB299AFC831}"/>
              </a:ext>
            </a:extLst>
          </p:cNvPr>
          <p:cNvSpPr/>
          <p:nvPr/>
        </p:nvSpPr>
        <p:spPr>
          <a:xfrm>
            <a:off x="1490655" y="4532962"/>
            <a:ext cx="9595580" cy="400110"/>
          </a:xfrm>
          <a:prstGeom prst="rect">
            <a:avLst/>
          </a:prstGeom>
        </p:spPr>
        <p:txBody>
          <a:bodyPr wrap="square" lIns="91440" tIns="45720" rIns="91440" bIns="45720" anchor="t">
            <a:spAutoFit/>
          </a:bodyPr>
          <a:lstStyle/>
          <a:p>
            <a:pPr fontAlgn="base"/>
            <a:r>
              <a:rPr lang="en-US" sz="2000">
                <a:solidFill>
                  <a:srgbClr val="0070C0"/>
                </a:solidFill>
                <a:latin typeface="Open Sans"/>
                <a:ea typeface="Open Sans"/>
                <a:cs typeface="Open Sans"/>
              </a:rPr>
              <a:t>6. </a:t>
            </a:r>
            <a:r>
              <a:rPr lang="en-US" sz="2000" err="1">
                <a:solidFill>
                  <a:srgbClr val="0070C0"/>
                </a:solidFill>
                <a:latin typeface="Open Sans"/>
                <a:ea typeface="Open Sans"/>
                <a:cs typeface="Open Sans"/>
              </a:rPr>
              <a:t>Kết</a:t>
            </a:r>
            <a:r>
              <a:rPr lang="en-US" sz="2000">
                <a:solidFill>
                  <a:srgbClr val="0070C0"/>
                </a:solidFill>
                <a:latin typeface="Open Sans"/>
                <a:ea typeface="Open Sans"/>
                <a:cs typeface="Open Sans"/>
              </a:rPr>
              <a:t> </a:t>
            </a:r>
            <a:r>
              <a:rPr lang="en-US" sz="2000" err="1">
                <a:solidFill>
                  <a:srgbClr val="0070C0"/>
                </a:solidFill>
                <a:latin typeface="Open Sans"/>
                <a:ea typeface="Open Sans"/>
                <a:cs typeface="Open Sans"/>
              </a:rPr>
              <a:t>quả</a:t>
            </a:r>
            <a:r>
              <a:rPr lang="en-US" sz="2000">
                <a:solidFill>
                  <a:srgbClr val="0070C0"/>
                </a:solidFill>
                <a:latin typeface="Open Sans"/>
                <a:ea typeface="Open Sans"/>
                <a:cs typeface="Open Sans"/>
              </a:rPr>
              <a:t> </a:t>
            </a:r>
            <a:r>
              <a:rPr lang="en-US" sz="2000" err="1">
                <a:solidFill>
                  <a:srgbClr val="0070C0"/>
                </a:solidFill>
                <a:latin typeface="Open Sans"/>
                <a:ea typeface="Open Sans"/>
                <a:cs typeface="Open Sans"/>
              </a:rPr>
              <a:t>thực</a:t>
            </a:r>
            <a:r>
              <a:rPr lang="en-US" sz="2000">
                <a:solidFill>
                  <a:srgbClr val="0070C0"/>
                </a:solidFill>
                <a:latin typeface="Open Sans"/>
                <a:ea typeface="Open Sans"/>
                <a:cs typeface="Open Sans"/>
              </a:rPr>
              <a:t> </a:t>
            </a:r>
            <a:r>
              <a:rPr lang="en-US" sz="2000" err="1">
                <a:solidFill>
                  <a:srgbClr val="0070C0"/>
                </a:solidFill>
                <a:latin typeface="Open Sans"/>
                <a:ea typeface="Open Sans"/>
                <a:cs typeface="Open Sans"/>
              </a:rPr>
              <a:t>nghiệm</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20</a:t>
            </a:r>
            <a:endParaRPr lang="en-IN" sz="2000">
              <a:solidFill>
                <a:srgbClr val="0070C0"/>
              </a:solidFill>
              <a:latin typeface="Open Sans"/>
              <a:ea typeface="Open Sans"/>
              <a:cs typeface="Open Sans"/>
            </a:endParaRPr>
          </a:p>
        </p:txBody>
      </p:sp>
      <p:cxnSp>
        <p:nvCxnSpPr>
          <p:cNvPr id="54" name="Straight Connector 53">
            <a:extLst>
              <a:ext uri="{FF2B5EF4-FFF2-40B4-BE49-F238E27FC236}">
                <a16:creationId xmlns:a16="http://schemas.microsoft.com/office/drawing/2014/main" id="{FC790FB3-D28C-9A96-B25B-92CE4AEAFA1E}"/>
              </a:ext>
            </a:extLst>
          </p:cNvPr>
          <p:cNvCxnSpPr>
            <a:cxnSpLocks/>
          </p:cNvCxnSpPr>
          <p:nvPr/>
        </p:nvCxnSpPr>
        <p:spPr>
          <a:xfrm>
            <a:off x="1105765" y="4933072"/>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8519EBB-D2BF-325E-56A6-474C8653A000}"/>
              </a:ext>
            </a:extLst>
          </p:cNvPr>
          <p:cNvSpPr/>
          <p:nvPr/>
        </p:nvSpPr>
        <p:spPr>
          <a:xfrm>
            <a:off x="1139941" y="3543398"/>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56" name="Rectangle 55">
            <a:hlinkClick r:id="" action="ppaction://noaction"/>
            <a:extLst>
              <a:ext uri="{FF2B5EF4-FFF2-40B4-BE49-F238E27FC236}">
                <a16:creationId xmlns:a16="http://schemas.microsoft.com/office/drawing/2014/main" id="{BF3EDAD7-EB2F-9369-FF13-D4AACA754A2E}"/>
              </a:ext>
            </a:extLst>
          </p:cNvPr>
          <p:cNvSpPr/>
          <p:nvPr/>
        </p:nvSpPr>
        <p:spPr>
          <a:xfrm>
            <a:off x="1490655" y="3426869"/>
            <a:ext cx="9595580" cy="707886"/>
          </a:xfrm>
          <a:prstGeom prst="rect">
            <a:avLst/>
          </a:prstGeom>
        </p:spPr>
        <p:txBody>
          <a:bodyPr wrap="square" lIns="91440" tIns="45720" rIns="91440" bIns="45720" anchor="t">
            <a:spAutoFit/>
          </a:bodyPr>
          <a:lstStyle/>
          <a:p>
            <a:pPr fontAlgn="base"/>
            <a:r>
              <a:rPr lang="vi-VN" sz="2000">
                <a:solidFill>
                  <a:srgbClr val="0070C0"/>
                </a:solidFill>
                <a:latin typeface="Open Sans"/>
                <a:ea typeface="Open Sans"/>
                <a:cs typeface="Open Sans"/>
              </a:rPr>
              <a:t>4. </a:t>
            </a:r>
            <a:r>
              <a:rPr lang="vi-VN" sz="2000" err="1">
                <a:solidFill>
                  <a:srgbClr val="0070C0"/>
                </a:solidFill>
                <a:latin typeface="Open Sans"/>
                <a:ea typeface="Open Sans"/>
                <a:cs typeface="Open Sans"/>
              </a:rPr>
              <a:t>Hack</a:t>
            </a:r>
            <a:r>
              <a:rPr lang="vi-VN" sz="2000">
                <a:solidFill>
                  <a:srgbClr val="0070C0"/>
                </a:solidFill>
                <a:latin typeface="Open Sans"/>
                <a:ea typeface="Open Sans"/>
                <a:cs typeface="Open Sans"/>
              </a:rPr>
              <a:t> </a:t>
            </a:r>
            <a:r>
              <a:rPr lang="vi-VN" sz="2000" err="1">
                <a:solidFill>
                  <a:srgbClr val="0070C0"/>
                </a:solidFill>
                <a:latin typeface="Open Sans"/>
                <a:ea typeface="Open Sans"/>
                <a:cs typeface="Open Sans"/>
              </a:rPr>
              <a:t>metric</a:t>
            </a:r>
            <a:r>
              <a:rPr lang="vi-VN" sz="2000">
                <a:solidFill>
                  <a:srgbClr val="0070C0"/>
                </a:solidFill>
                <a:latin typeface="Open Sans"/>
                <a:ea typeface="Open Sans"/>
                <a:cs typeface="Open Sans"/>
              </a:rPr>
              <a:t>                                                                                                     </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15</a:t>
            </a:r>
            <a:r>
              <a:rPr lang="en-US" sz="2000">
                <a:solidFill>
                  <a:srgbClr val="0070C0"/>
                </a:solidFill>
                <a:latin typeface="Open Sans"/>
                <a:ea typeface="Open Sans"/>
                <a:cs typeface="Open Sans"/>
              </a:rPr>
              <a:t> 	</a:t>
            </a:r>
            <a:endParaRPr lang="en-IN" sz="2000">
              <a:solidFill>
                <a:srgbClr val="0070C0"/>
              </a:solidFill>
              <a:latin typeface="Open Sans"/>
              <a:ea typeface="Open Sans"/>
              <a:cs typeface="Open Sans"/>
            </a:endParaRPr>
          </a:p>
        </p:txBody>
      </p:sp>
      <p:cxnSp>
        <p:nvCxnSpPr>
          <p:cNvPr id="57" name="Straight Connector 56">
            <a:extLst>
              <a:ext uri="{FF2B5EF4-FFF2-40B4-BE49-F238E27FC236}">
                <a16:creationId xmlns:a16="http://schemas.microsoft.com/office/drawing/2014/main" id="{030195B7-0515-7451-740C-178378360886}"/>
              </a:ext>
            </a:extLst>
          </p:cNvPr>
          <p:cNvCxnSpPr>
            <a:cxnSpLocks/>
          </p:cNvCxnSpPr>
          <p:nvPr/>
        </p:nvCxnSpPr>
        <p:spPr>
          <a:xfrm>
            <a:off x="1105765" y="3826979"/>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ectangle 84">
            <a:hlinkClick r:id="" action="ppaction://noaction"/>
            <a:extLst>
              <a:ext uri="{FF2B5EF4-FFF2-40B4-BE49-F238E27FC236}">
                <a16:creationId xmlns:a16="http://schemas.microsoft.com/office/drawing/2014/main" id="{F3A65320-AD13-646A-7C30-CCCA49613C50}"/>
              </a:ext>
            </a:extLst>
          </p:cNvPr>
          <p:cNvSpPr/>
          <p:nvPr/>
        </p:nvSpPr>
        <p:spPr>
          <a:xfrm>
            <a:off x="10513702" y="1811532"/>
            <a:ext cx="391105" cy="400110"/>
          </a:xfrm>
          <a:prstGeom prst="rect">
            <a:avLst/>
          </a:prstGeom>
        </p:spPr>
        <p:txBody>
          <a:bodyPr wrap="square" lIns="91440" tIns="45720" rIns="91440" bIns="45720" anchor="t">
            <a:spAutoFit/>
          </a:bodyPr>
          <a:lstStyle/>
          <a:p>
            <a:pPr fontAlgn="base"/>
            <a:endParaRPr lang="en-US" sz="2000">
              <a:solidFill>
                <a:srgbClr val="0070C0"/>
              </a:solidFill>
              <a:latin typeface="Open Sans"/>
              <a:ea typeface="Open Sans"/>
              <a:cs typeface="Open Sans"/>
            </a:endParaRPr>
          </a:p>
        </p:txBody>
      </p:sp>
      <p:sp>
        <p:nvSpPr>
          <p:cNvPr id="86" name="Rectangle 49">
            <a:extLst>
              <a:ext uri="{FF2B5EF4-FFF2-40B4-BE49-F238E27FC236}">
                <a16:creationId xmlns:a16="http://schemas.microsoft.com/office/drawing/2014/main" id="{64A6E354-B308-BC48-47C1-255617A7A169}"/>
              </a:ext>
            </a:extLst>
          </p:cNvPr>
          <p:cNvSpPr/>
          <p:nvPr/>
        </p:nvSpPr>
        <p:spPr>
          <a:xfrm>
            <a:off x="1139941" y="5241538"/>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rgbClr val="0070C0"/>
              </a:solidFill>
            </a:endParaRPr>
          </a:p>
        </p:txBody>
      </p:sp>
      <p:sp>
        <p:nvSpPr>
          <p:cNvPr id="87" name="Rectangle 52">
            <a:hlinkClick r:id="" action="ppaction://noaction"/>
            <a:extLst>
              <a:ext uri="{FF2B5EF4-FFF2-40B4-BE49-F238E27FC236}">
                <a16:creationId xmlns:a16="http://schemas.microsoft.com/office/drawing/2014/main" id="{46B43808-4F6D-6EDB-4E59-8CB01EF1648E}"/>
              </a:ext>
            </a:extLst>
          </p:cNvPr>
          <p:cNvSpPr/>
          <p:nvPr/>
        </p:nvSpPr>
        <p:spPr>
          <a:xfrm>
            <a:off x="1490655" y="5133127"/>
            <a:ext cx="9595580" cy="400110"/>
          </a:xfrm>
          <a:prstGeom prst="rect">
            <a:avLst/>
          </a:prstGeom>
        </p:spPr>
        <p:txBody>
          <a:bodyPr wrap="square" lIns="91440" tIns="45720" rIns="91440" bIns="45720" anchor="t">
            <a:spAutoFit/>
          </a:bodyPr>
          <a:lstStyle/>
          <a:p>
            <a:pPr fontAlgn="base"/>
            <a:r>
              <a:rPr lang="vi-VN" sz="2000">
                <a:solidFill>
                  <a:srgbClr val="0070C0"/>
                </a:solidFill>
                <a:latin typeface="Open Sans"/>
                <a:ea typeface="Open Sans"/>
                <a:cs typeface="Open Sans"/>
              </a:rPr>
              <a:t>7</a:t>
            </a:r>
            <a:r>
              <a:rPr lang="en-US" sz="2000">
                <a:solidFill>
                  <a:srgbClr val="0070C0"/>
                </a:solidFill>
                <a:latin typeface="Open Sans"/>
                <a:ea typeface="Open Sans"/>
                <a:cs typeface="Open Sans"/>
              </a:rPr>
              <a:t>. </a:t>
            </a:r>
            <a:r>
              <a:rPr lang="en-US" sz="2000" err="1">
                <a:solidFill>
                  <a:srgbClr val="0070C0"/>
                </a:solidFill>
                <a:latin typeface="Open Sans"/>
                <a:ea typeface="Open Sans"/>
                <a:cs typeface="Open Sans"/>
              </a:rPr>
              <a:t>Kết</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luận và hướng phát triển</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          </a:t>
            </a:r>
            <a:r>
              <a:rPr lang="en-US" sz="2000">
                <a:solidFill>
                  <a:srgbClr val="0070C0"/>
                </a:solidFill>
                <a:latin typeface="Open Sans"/>
                <a:ea typeface="Open Sans"/>
                <a:cs typeface="Open Sans"/>
              </a:rPr>
              <a:t> </a:t>
            </a:r>
            <a:r>
              <a:rPr lang="vi-VN" sz="2000">
                <a:solidFill>
                  <a:srgbClr val="0070C0"/>
                </a:solidFill>
                <a:latin typeface="Open Sans"/>
                <a:ea typeface="Open Sans"/>
                <a:cs typeface="Open Sans"/>
              </a:rPr>
              <a:t>22</a:t>
            </a:r>
            <a:endParaRPr lang="en-IN" sz="2000">
              <a:solidFill>
                <a:srgbClr val="0070C0"/>
              </a:solidFill>
              <a:latin typeface="Open Sans"/>
              <a:ea typeface="Open Sans"/>
              <a:cs typeface="Open Sans"/>
            </a:endParaRPr>
          </a:p>
        </p:txBody>
      </p:sp>
      <p:cxnSp>
        <p:nvCxnSpPr>
          <p:cNvPr id="88" name="Straight Connector 53">
            <a:extLst>
              <a:ext uri="{FF2B5EF4-FFF2-40B4-BE49-F238E27FC236}">
                <a16:creationId xmlns:a16="http://schemas.microsoft.com/office/drawing/2014/main" id="{7244F388-D95F-44A1-1A6C-A5BDB5A6FCAA}"/>
              </a:ext>
            </a:extLst>
          </p:cNvPr>
          <p:cNvCxnSpPr>
            <a:cxnSpLocks/>
          </p:cNvCxnSpPr>
          <p:nvPr/>
        </p:nvCxnSpPr>
        <p:spPr>
          <a:xfrm>
            <a:off x="1105765" y="5533237"/>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92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a:ea typeface="Open Sans"/>
                <a:cs typeface="Open Sans"/>
              </a:rPr>
              <a:t>6</a:t>
            </a:r>
            <a:r>
              <a:rPr lang="en-US" b="1">
                <a:solidFill>
                  <a:srgbClr val="0070C0"/>
                </a:solidFill>
                <a:latin typeface="Open Sans"/>
                <a:ea typeface="Open Sans"/>
                <a:cs typeface="Open Sans"/>
              </a:rPr>
              <a:t>. </a:t>
            </a:r>
            <a:r>
              <a:rPr lang="vi-VN" b="1">
                <a:solidFill>
                  <a:srgbClr val="0070C0"/>
                </a:solidFill>
                <a:latin typeface="Open Sans"/>
                <a:ea typeface="Open Sans"/>
                <a:cs typeface="Open Sans"/>
              </a:rPr>
              <a:t>KẾT QUẢ THỰC NGHIỆM</a:t>
            </a:r>
            <a:endParaRPr lang="vi-VN" b="1">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20</a:t>
            </a:fld>
            <a:endParaRPr lang="en-US"/>
          </a:p>
        </p:txBody>
      </p:sp>
      <p:pic>
        <p:nvPicPr>
          <p:cNvPr id="5" name="Hình ảnh 9">
            <a:hlinkClick r:id="rId2"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266394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723427" y="382908"/>
            <a:ext cx="11261699" cy="711081"/>
          </a:xfrm>
        </p:spPr>
        <p:txBody>
          <a:bodyPr/>
          <a:lstStyle/>
          <a:p>
            <a:pPr algn="ctr"/>
            <a:r>
              <a:rPr lang="vi-VN" b="1">
                <a:solidFill>
                  <a:srgbClr val="376BB4"/>
                </a:solidFill>
                <a:latin typeface="Open Sans"/>
                <a:ea typeface="Open Sans"/>
                <a:cs typeface="Open Sans"/>
              </a:rPr>
              <a:t>6. KẾT QUẢ THỰC NGHIỆM</a:t>
            </a:r>
            <a:endParaRPr lang="en-IN" b="1">
              <a:solidFill>
                <a:srgbClr val="376BB4"/>
              </a:solidFill>
              <a:latin typeface="Open Sans"/>
              <a:ea typeface="Open Sans"/>
              <a:cs typeface="Open Sans"/>
            </a:endParaRP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dirty="0" smtClean="0"/>
              <a:pPr/>
              <a:t>21</a:t>
            </a:fld>
            <a:endParaRPr lang="en-US" b="1"/>
          </a:p>
        </p:txBody>
      </p:sp>
      <p:sp>
        <p:nvSpPr>
          <p:cNvPr id="8" name="Hộp Văn bản 7">
            <a:extLst>
              <a:ext uri="{FF2B5EF4-FFF2-40B4-BE49-F238E27FC236}">
                <a16:creationId xmlns:a16="http://schemas.microsoft.com/office/drawing/2014/main" id="{9490C259-4030-436D-9713-147A836AD6DB}"/>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6. Kết quả thực nghiệm</a:t>
            </a:r>
          </a:p>
        </p:txBody>
      </p:sp>
      <p:pic>
        <p:nvPicPr>
          <p:cNvPr id="9" name="Hình ảnh 9">
            <a:hlinkClick r:id="rId3" action="ppaction://hlinksldjump"/>
            <a:extLst>
              <a:ext uri="{FF2B5EF4-FFF2-40B4-BE49-F238E27FC236}">
                <a16:creationId xmlns:a16="http://schemas.microsoft.com/office/drawing/2014/main" id="{706A1D05-DFA7-9A2B-7E2C-76A51EE9F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pic>
        <p:nvPicPr>
          <p:cNvPr id="6" name="Picture 5">
            <a:extLst>
              <a:ext uri="{FF2B5EF4-FFF2-40B4-BE49-F238E27FC236}">
                <a16:creationId xmlns:a16="http://schemas.microsoft.com/office/drawing/2014/main" id="{B578199A-0DF5-2C72-B21B-583BA5D97BE8}"/>
              </a:ext>
            </a:extLst>
          </p:cNvPr>
          <p:cNvPicPr>
            <a:picLocks noChangeAspect="1"/>
          </p:cNvPicPr>
          <p:nvPr/>
        </p:nvPicPr>
        <p:blipFill>
          <a:blip r:embed="rId5"/>
          <a:stretch>
            <a:fillRect/>
          </a:stretch>
        </p:blipFill>
        <p:spPr>
          <a:xfrm>
            <a:off x="3340920" y="1080538"/>
            <a:ext cx="5510157" cy="4622723"/>
          </a:xfrm>
          <a:prstGeom prst="rect">
            <a:avLst/>
          </a:prstGeom>
        </p:spPr>
      </p:pic>
      <p:sp>
        <p:nvSpPr>
          <p:cNvPr id="3" name="Hộp Văn bản 2">
            <a:extLst>
              <a:ext uri="{FF2B5EF4-FFF2-40B4-BE49-F238E27FC236}">
                <a16:creationId xmlns:a16="http://schemas.microsoft.com/office/drawing/2014/main" id="{2D892E88-4D8B-D7D4-4D68-DD72716EC0A0}"/>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7" name="Hộp Văn bản 6">
            <a:extLst>
              <a:ext uri="{FF2B5EF4-FFF2-40B4-BE49-F238E27FC236}">
                <a16:creationId xmlns:a16="http://schemas.microsoft.com/office/drawing/2014/main" id="{4182B904-B895-FDD2-86E8-22D9377DDF71}"/>
              </a:ext>
            </a:extLst>
          </p:cNvPr>
          <p:cNvSpPr txBox="1"/>
          <p:nvPr/>
        </p:nvSpPr>
        <p:spPr>
          <a:xfrm>
            <a:off x="3680547" y="5711512"/>
            <a:ext cx="48309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err="1">
                <a:latin typeface="Arial" panose="020B0604020202020204" pitchFamily="34" charset="0"/>
                <a:cs typeface="Arial" panose="020B0604020202020204" pitchFamily="34" charset="0"/>
              </a:rPr>
              <a:t>Results</a:t>
            </a:r>
            <a:endParaRPr lang="vi-V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70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a:ea typeface="Open Sans"/>
                <a:cs typeface="Open Sans"/>
              </a:rPr>
              <a:t>7</a:t>
            </a:r>
            <a:r>
              <a:rPr lang="en-US" b="1">
                <a:solidFill>
                  <a:srgbClr val="0070C0"/>
                </a:solidFill>
                <a:latin typeface="Open Sans"/>
                <a:ea typeface="Open Sans"/>
                <a:cs typeface="Open Sans"/>
              </a:rPr>
              <a:t>. </a:t>
            </a:r>
            <a:r>
              <a:rPr lang="vi-VN" b="1">
                <a:solidFill>
                  <a:srgbClr val="0070C0"/>
                </a:solidFill>
                <a:latin typeface="Open Sans"/>
                <a:ea typeface="Open Sans"/>
                <a:cs typeface="Open Sans"/>
              </a:rPr>
              <a:t>KẾT LUẬN VÀ HƯỚNG PHÁT TRIỂN</a:t>
            </a:r>
            <a:endParaRPr lang="vi-VN" b="1">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22</a:t>
            </a:fld>
            <a:endParaRPr lang="en-US"/>
          </a:p>
        </p:txBody>
      </p:sp>
      <p:pic>
        <p:nvPicPr>
          <p:cNvPr id="5" name="Hình ảnh 9">
            <a:hlinkClick r:id="rId2"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364569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597055" y="373994"/>
            <a:ext cx="11261699" cy="711081"/>
          </a:xfrm>
        </p:spPr>
        <p:txBody>
          <a:bodyPr/>
          <a:lstStyle/>
          <a:p>
            <a:pPr algn="ctr"/>
            <a:r>
              <a:rPr lang="en-US" b="1">
                <a:solidFill>
                  <a:srgbClr val="376BB4"/>
                </a:solidFill>
                <a:latin typeface="Open Sans"/>
                <a:ea typeface="Open Sans"/>
                <a:cs typeface="Open Sans"/>
              </a:rPr>
              <a:t>7</a:t>
            </a:r>
            <a:r>
              <a:rPr lang="vi-VN" b="1">
                <a:solidFill>
                  <a:srgbClr val="376BB4"/>
                </a:solidFill>
                <a:latin typeface="Open Sans"/>
                <a:ea typeface="Open Sans"/>
                <a:cs typeface="Open Sans"/>
              </a:rPr>
              <a:t>. Kết luận và hướng phát triển</a:t>
            </a:r>
            <a:br>
              <a:rPr lang="vi-VN" b="1">
                <a:solidFill>
                  <a:srgbClr val="376BB4"/>
                </a:solidFill>
                <a:latin typeface="Open Sans"/>
                <a:ea typeface="Open Sans"/>
                <a:cs typeface="Open Sans"/>
              </a:rPr>
            </a:br>
            <a:r>
              <a:rPr lang="vi-VN" sz="2800">
                <a:solidFill>
                  <a:srgbClr val="0070C0"/>
                </a:solidFill>
                <a:latin typeface="Open Sans" panose="020B0606030504020204" pitchFamily="34" charset="0"/>
                <a:ea typeface="Open Sans" panose="020B0606030504020204" pitchFamily="34" charset="0"/>
                <a:cs typeface="Open Sans" panose="020B0606030504020204" pitchFamily="34" charset="0"/>
              </a:rPr>
              <a:t>Kết luận</a:t>
            </a:r>
            <a:endParaRPr lang="en-IN" sz="2800" b="1">
              <a:solidFill>
                <a:srgbClr val="376BB4"/>
              </a:solidFill>
              <a:latin typeface="Open Sans"/>
              <a:ea typeface="Open Sans"/>
              <a:cs typeface="Open Sans"/>
            </a:endParaRP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dirty="0" smtClean="0"/>
              <a:pPr/>
              <a:t>23</a:t>
            </a:fld>
            <a:endParaRPr lang="en-US" b="1"/>
          </a:p>
        </p:txBody>
      </p:sp>
      <p:sp>
        <p:nvSpPr>
          <p:cNvPr id="8" name="Hộp Văn bản 7">
            <a:extLst>
              <a:ext uri="{FF2B5EF4-FFF2-40B4-BE49-F238E27FC236}">
                <a16:creationId xmlns:a16="http://schemas.microsoft.com/office/drawing/2014/main" id="{9490C259-4030-436D-9713-147A836AD6DB}"/>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7. Kết luận và hướng phát triển</a:t>
            </a:r>
          </a:p>
        </p:txBody>
      </p:sp>
      <p:sp>
        <p:nvSpPr>
          <p:cNvPr id="3" name="TextBox 2">
            <a:extLst>
              <a:ext uri="{FF2B5EF4-FFF2-40B4-BE49-F238E27FC236}">
                <a16:creationId xmlns:a16="http://schemas.microsoft.com/office/drawing/2014/main" id="{E4F8C9E8-B9B6-7521-C1ED-5882EEE4215C}"/>
              </a:ext>
            </a:extLst>
          </p:cNvPr>
          <p:cNvSpPr txBox="1"/>
          <p:nvPr/>
        </p:nvSpPr>
        <p:spPr>
          <a:xfrm>
            <a:off x="699643" y="1347231"/>
            <a:ext cx="10643995" cy="4661276"/>
          </a:xfrm>
          <a:prstGeom prst="rect">
            <a:avLst/>
          </a:prstGeom>
          <a:noFill/>
        </p:spPr>
        <p:txBody>
          <a:bodyPr wrap="square" lIns="91440" tIns="45720" rIns="91440" bIns="45720" rtlCol="0" anchor="t">
            <a:spAutoFit/>
          </a:bodyPr>
          <a:lstStyle/>
          <a:p>
            <a:pPr lvl="1" algn="just">
              <a:lnSpc>
                <a:spcPct val="150000"/>
              </a:lnSpc>
            </a:pPr>
            <a:r>
              <a:rPr lang="vi-VN" sz="2000">
                <a:latin typeface="Calibri (Body)"/>
                <a:ea typeface="Open Sans"/>
                <a:cs typeface="Open Sans"/>
              </a:rPr>
              <a:t>1. </a:t>
            </a:r>
            <a:r>
              <a:rPr lang="vi-VN" sz="2000" b="1" err="1">
                <a:latin typeface="Calibri (Body)"/>
                <a:ea typeface="Open Sans"/>
                <a:cs typeface="Open Sans"/>
              </a:rPr>
              <a:t>LightGBM</a:t>
            </a:r>
            <a:r>
              <a:rPr lang="vi-VN" sz="2000">
                <a:latin typeface="Calibri (Body)"/>
                <a:ea typeface="Open Sans"/>
                <a:cs typeface="Open Sans"/>
              </a:rPr>
              <a:t> có ảnh hưởng tích cực nhất đến kết quả của nhóm.</a:t>
            </a:r>
            <a:endParaRPr lang="en-US" sz="2000">
              <a:latin typeface="Calibri (Body)"/>
              <a:ea typeface="Open Sans"/>
              <a:cs typeface="Open Sans"/>
            </a:endParaRPr>
          </a:p>
          <a:p>
            <a:pPr lvl="1" algn="just">
              <a:lnSpc>
                <a:spcPct val="150000"/>
              </a:lnSpc>
            </a:pPr>
            <a:r>
              <a:rPr lang="vi-VN" sz="2000">
                <a:latin typeface="Calibri (Body)"/>
                <a:ea typeface="Open Sans"/>
                <a:cs typeface="Open Sans"/>
              </a:rPr>
              <a:t>2. </a:t>
            </a:r>
            <a:r>
              <a:rPr lang="vi-VN" sz="2000" b="1" err="1">
                <a:latin typeface="Calibri (Body)"/>
                <a:ea typeface="Open Sans"/>
                <a:cs typeface="Open Sans"/>
              </a:rPr>
              <a:t>CatBoost</a:t>
            </a:r>
            <a:r>
              <a:rPr lang="vi-VN" sz="2000">
                <a:latin typeface="Calibri (Body)"/>
                <a:ea typeface="Open Sans"/>
                <a:cs typeface="Open Sans"/>
              </a:rPr>
              <a:t> cho kết quả đơn không quá tốt so với </a:t>
            </a:r>
            <a:r>
              <a:rPr lang="vi-VN" sz="2000" err="1">
                <a:latin typeface="Calibri (Body)"/>
                <a:ea typeface="Open Sans"/>
                <a:cs typeface="Open Sans"/>
              </a:rPr>
              <a:t>LightGBM</a:t>
            </a:r>
            <a:r>
              <a:rPr lang="vi-VN" sz="2000">
                <a:latin typeface="Calibri (Body)"/>
                <a:ea typeface="Open Sans"/>
                <a:cs typeface="Open Sans"/>
              </a:rPr>
              <a:t> nhưng khi </a:t>
            </a:r>
            <a:r>
              <a:rPr lang="vi-VN" sz="2000" err="1">
                <a:latin typeface="Calibri (Body)"/>
                <a:ea typeface="Open Sans"/>
                <a:cs typeface="Open Sans"/>
              </a:rPr>
              <a:t>ensemble</a:t>
            </a:r>
            <a:r>
              <a:rPr lang="vi-VN" sz="2000">
                <a:latin typeface="Calibri (Body)"/>
                <a:ea typeface="Open Sans"/>
                <a:cs typeface="Open Sans"/>
              </a:rPr>
              <a:t> lại cải thiện kết quả, việc này cho thấy mô hình </a:t>
            </a:r>
            <a:r>
              <a:rPr lang="vi-VN" sz="2000" err="1">
                <a:latin typeface="Calibri (Body)"/>
                <a:ea typeface="Open Sans"/>
                <a:cs typeface="Open Sans"/>
              </a:rPr>
              <a:t>CatBoost</a:t>
            </a:r>
            <a:r>
              <a:rPr lang="vi-VN" sz="2000">
                <a:latin typeface="Calibri (Body)"/>
                <a:ea typeface="Open Sans"/>
                <a:cs typeface="Open Sans"/>
              </a:rPr>
              <a:t> giúp tăng tính tổng quát hóa của toàn bộ </a:t>
            </a:r>
            <a:r>
              <a:rPr lang="vi-VN" sz="2000" err="1">
                <a:latin typeface="Calibri (Body)"/>
                <a:ea typeface="Open Sans"/>
                <a:cs typeface="Open Sans"/>
              </a:rPr>
              <a:t>pipeline</a:t>
            </a:r>
            <a:r>
              <a:rPr lang="vi-VN" sz="2000">
                <a:latin typeface="Calibri (Body)"/>
                <a:ea typeface="Open Sans"/>
                <a:cs typeface="Open Sans"/>
              </a:rPr>
              <a:t> </a:t>
            </a:r>
            <a:r>
              <a:rPr lang="vi-VN" sz="2000" err="1">
                <a:latin typeface="Calibri (Body)"/>
                <a:ea typeface="Open Sans"/>
                <a:cs typeface="Open Sans"/>
              </a:rPr>
              <a:t>ensemble</a:t>
            </a:r>
            <a:r>
              <a:rPr lang="vi-VN" sz="2000">
                <a:latin typeface="Calibri (Body)"/>
                <a:ea typeface="Open Sans"/>
                <a:cs typeface="Open Sans"/>
              </a:rPr>
              <a:t>.</a:t>
            </a:r>
          </a:p>
          <a:p>
            <a:pPr lvl="1" algn="just">
              <a:lnSpc>
                <a:spcPct val="150000"/>
              </a:lnSpc>
            </a:pPr>
            <a:r>
              <a:rPr lang="vi-VN" sz="2000">
                <a:latin typeface="Calibri (Body)"/>
                <a:ea typeface="Open Sans"/>
                <a:cs typeface="Open Sans"/>
              </a:rPr>
              <a:t>3. </a:t>
            </a:r>
            <a:r>
              <a:rPr lang="vi-VN" sz="2000" err="1">
                <a:latin typeface="Calibri (Body)"/>
                <a:ea typeface="Open Sans"/>
                <a:cs typeface="Open Sans"/>
              </a:rPr>
              <a:t>Metric</a:t>
            </a:r>
            <a:r>
              <a:rPr lang="vi-VN" sz="2000">
                <a:latin typeface="Calibri (Body)"/>
                <a:ea typeface="Open Sans"/>
                <a:cs typeface="Open Sans"/>
              </a:rPr>
              <a:t> </a:t>
            </a:r>
            <a:r>
              <a:rPr lang="vi-VN" sz="2000" err="1">
                <a:latin typeface="Calibri (Body)"/>
                <a:ea typeface="Open Sans"/>
                <a:cs typeface="Open Sans"/>
              </a:rPr>
              <a:t>hack</a:t>
            </a:r>
            <a:r>
              <a:rPr lang="vi-VN" sz="2000">
                <a:latin typeface="Calibri (Body)"/>
                <a:ea typeface="Open Sans"/>
                <a:cs typeface="Open Sans"/>
              </a:rPr>
              <a:t> cho kết quả cải thiện đáng ngạc nhiên ở </a:t>
            </a:r>
            <a:r>
              <a:rPr lang="vi-VN" sz="2000" err="1">
                <a:latin typeface="Calibri (Body)"/>
                <a:ea typeface="Open Sans"/>
                <a:cs typeface="Open Sans"/>
              </a:rPr>
              <a:t>public</a:t>
            </a:r>
            <a:r>
              <a:rPr lang="vi-VN" sz="2000">
                <a:latin typeface="Calibri (Body)"/>
                <a:ea typeface="Open Sans"/>
                <a:cs typeface="Open Sans"/>
              </a:rPr>
              <a:t> </a:t>
            </a:r>
            <a:r>
              <a:rPr lang="vi-VN" sz="2000" err="1">
                <a:latin typeface="Calibri (Body)"/>
                <a:ea typeface="Open Sans"/>
                <a:cs typeface="Open Sans"/>
              </a:rPr>
              <a:t>test</a:t>
            </a:r>
            <a:r>
              <a:rPr lang="vi-VN" sz="2000">
                <a:latin typeface="Calibri (Body)"/>
                <a:ea typeface="Open Sans"/>
                <a:cs typeface="Open Sans"/>
              </a:rPr>
              <a:t>, nhưng sang </a:t>
            </a:r>
            <a:r>
              <a:rPr lang="vi-VN" sz="2000" err="1">
                <a:latin typeface="Calibri (Body)"/>
                <a:ea typeface="Open Sans"/>
                <a:cs typeface="Open Sans"/>
              </a:rPr>
              <a:t>private</a:t>
            </a:r>
            <a:r>
              <a:rPr lang="vi-VN" sz="2000">
                <a:latin typeface="Calibri (Body)"/>
                <a:ea typeface="Open Sans"/>
                <a:cs typeface="Open Sans"/>
              </a:rPr>
              <a:t> </a:t>
            </a:r>
            <a:r>
              <a:rPr lang="vi-VN" sz="2000" err="1">
                <a:latin typeface="Calibri (Body)"/>
                <a:ea typeface="Open Sans"/>
                <a:cs typeface="Open Sans"/>
              </a:rPr>
              <a:t>test</a:t>
            </a:r>
            <a:r>
              <a:rPr lang="vi-VN" sz="2000">
                <a:latin typeface="Calibri (Body)"/>
                <a:ea typeface="Open Sans"/>
                <a:cs typeface="Open Sans"/>
              </a:rPr>
              <a:t> lại chỉ cải thiện được một phần nhỏ so với </a:t>
            </a:r>
            <a:r>
              <a:rPr lang="vi-VN" sz="2000" err="1">
                <a:latin typeface="Calibri (Body)"/>
                <a:ea typeface="Open Sans"/>
                <a:cs typeface="Open Sans"/>
              </a:rPr>
              <a:t>pipeline</a:t>
            </a:r>
            <a:r>
              <a:rPr lang="vi-VN" sz="2000">
                <a:latin typeface="Calibri (Body)"/>
                <a:ea typeface="Open Sans"/>
                <a:cs typeface="Open Sans"/>
              </a:rPr>
              <a:t> gốc.</a:t>
            </a:r>
          </a:p>
          <a:p>
            <a:pPr lvl="1" algn="just">
              <a:lnSpc>
                <a:spcPct val="150000"/>
              </a:lnSpc>
            </a:pPr>
            <a:r>
              <a:rPr lang="vi-VN" sz="2000">
                <a:latin typeface="Calibri (Body)"/>
                <a:ea typeface="Open Sans"/>
                <a:cs typeface="Open Sans"/>
              </a:rPr>
              <a:t>4. Nhóm đạt được:</a:t>
            </a:r>
          </a:p>
          <a:p>
            <a:pPr marL="1257300" lvl="2" indent="-342900" algn="just">
              <a:lnSpc>
                <a:spcPct val="150000"/>
              </a:lnSpc>
              <a:buFont typeface="Arial" panose="020B0604020202020204" pitchFamily="34" charset="0"/>
              <a:buChar char="•"/>
            </a:pPr>
            <a:r>
              <a:rPr lang="vi-VN" sz="2000">
                <a:latin typeface="Calibri (Body)"/>
                <a:ea typeface="Open Sans"/>
                <a:cs typeface="Open Sans"/>
              </a:rPr>
              <a:t>Không </a:t>
            </a:r>
            <a:r>
              <a:rPr lang="vi-VN" sz="2000" err="1">
                <a:latin typeface="Calibri (Body)"/>
                <a:ea typeface="Open Sans"/>
                <a:cs typeface="Open Sans"/>
              </a:rPr>
              <a:t>hack</a:t>
            </a:r>
            <a:r>
              <a:rPr lang="vi-VN" sz="2000">
                <a:latin typeface="Calibri (Body)"/>
                <a:ea typeface="Open Sans"/>
                <a:cs typeface="Open Sans"/>
              </a:rPr>
              <a:t>: </a:t>
            </a:r>
            <a:r>
              <a:rPr lang="vi-VN" sz="2000">
                <a:solidFill>
                  <a:srgbClr val="FF0000"/>
                </a:solidFill>
                <a:latin typeface="Calibri (Body)"/>
                <a:ea typeface="Open Sans"/>
                <a:cs typeface="Open Sans"/>
              </a:rPr>
              <a:t>0.59905</a:t>
            </a:r>
            <a:r>
              <a:rPr lang="vi-VN" sz="2000">
                <a:latin typeface="Calibri (Body)"/>
                <a:ea typeface="Open Sans"/>
                <a:cs typeface="Open Sans"/>
              </a:rPr>
              <a:t> trên </a:t>
            </a:r>
            <a:r>
              <a:rPr lang="vi-VN" sz="2000" err="1">
                <a:latin typeface="Calibri (Body)"/>
                <a:ea typeface="Open Sans"/>
                <a:cs typeface="Open Sans"/>
              </a:rPr>
              <a:t>public</a:t>
            </a:r>
            <a:r>
              <a:rPr lang="vi-VN" sz="2000">
                <a:latin typeface="Calibri (Body)"/>
                <a:ea typeface="Open Sans"/>
                <a:cs typeface="Open Sans"/>
              </a:rPr>
              <a:t> </a:t>
            </a:r>
            <a:r>
              <a:rPr lang="vi-VN" sz="2000" err="1">
                <a:latin typeface="Calibri (Body)"/>
                <a:ea typeface="Open Sans"/>
                <a:cs typeface="Open Sans"/>
              </a:rPr>
              <a:t>test</a:t>
            </a:r>
            <a:r>
              <a:rPr lang="vi-VN" sz="2000">
                <a:latin typeface="Calibri (Body)"/>
                <a:ea typeface="Open Sans"/>
                <a:cs typeface="Open Sans"/>
              </a:rPr>
              <a:t>, và </a:t>
            </a:r>
            <a:r>
              <a:rPr lang="vi-VN" sz="2000">
                <a:solidFill>
                  <a:srgbClr val="FF0000"/>
                </a:solidFill>
                <a:latin typeface="Calibri (Body)"/>
                <a:ea typeface="Open Sans"/>
                <a:cs typeface="Open Sans"/>
              </a:rPr>
              <a:t>0.52769</a:t>
            </a:r>
            <a:r>
              <a:rPr lang="vi-VN" sz="2000">
                <a:latin typeface="Calibri (Body)"/>
                <a:ea typeface="Open Sans"/>
                <a:cs typeface="Open Sans"/>
              </a:rPr>
              <a:t> trên </a:t>
            </a:r>
            <a:r>
              <a:rPr lang="vi-VN" sz="2000" err="1">
                <a:latin typeface="Calibri (Body)"/>
                <a:ea typeface="Open Sans"/>
                <a:cs typeface="Open Sans"/>
              </a:rPr>
              <a:t>private</a:t>
            </a:r>
            <a:r>
              <a:rPr lang="vi-VN" sz="2000">
                <a:latin typeface="Calibri (Body)"/>
                <a:ea typeface="Open Sans"/>
                <a:cs typeface="Open Sans"/>
              </a:rPr>
              <a:t> </a:t>
            </a:r>
            <a:r>
              <a:rPr lang="vi-VN" sz="2000" err="1">
                <a:latin typeface="Calibri (Body)"/>
                <a:ea typeface="Open Sans"/>
                <a:cs typeface="Open Sans"/>
              </a:rPr>
              <a:t>test</a:t>
            </a:r>
            <a:r>
              <a:rPr lang="vi-VN" sz="2000">
                <a:latin typeface="Calibri (Body)"/>
                <a:ea typeface="Open Sans"/>
                <a:cs typeface="Open Sans"/>
              </a:rPr>
              <a:t>. </a:t>
            </a:r>
          </a:p>
          <a:p>
            <a:pPr marL="1257300" lvl="2" indent="-342900" algn="just">
              <a:lnSpc>
                <a:spcPct val="150000"/>
              </a:lnSpc>
              <a:buFont typeface="Arial" panose="020B0604020202020204" pitchFamily="34" charset="0"/>
              <a:buChar char="•"/>
            </a:pPr>
            <a:r>
              <a:rPr lang="vi-VN" sz="2000" err="1">
                <a:latin typeface="Calibri (Body)"/>
                <a:ea typeface="Open Sans"/>
                <a:cs typeface="Open Sans"/>
              </a:rPr>
              <a:t>Metric</a:t>
            </a:r>
            <a:r>
              <a:rPr lang="vi-VN" sz="2000">
                <a:latin typeface="Calibri (Body)"/>
                <a:ea typeface="Open Sans"/>
                <a:cs typeface="Open Sans"/>
              </a:rPr>
              <a:t> </a:t>
            </a:r>
            <a:r>
              <a:rPr lang="vi-VN" sz="2000" err="1">
                <a:latin typeface="Calibri (Body)"/>
                <a:ea typeface="Open Sans"/>
                <a:cs typeface="Open Sans"/>
              </a:rPr>
              <a:t>hack</a:t>
            </a:r>
            <a:r>
              <a:rPr lang="vi-VN" sz="2000">
                <a:latin typeface="Calibri (Body)"/>
                <a:ea typeface="Open Sans"/>
                <a:cs typeface="Open Sans"/>
              </a:rPr>
              <a:t>: </a:t>
            </a:r>
            <a:r>
              <a:rPr lang="vi-VN" sz="2000">
                <a:solidFill>
                  <a:srgbClr val="FF0000"/>
                </a:solidFill>
                <a:latin typeface="Calibri (Body)"/>
                <a:ea typeface="Open Sans"/>
                <a:cs typeface="Open Sans"/>
              </a:rPr>
              <a:t>0.66287</a:t>
            </a:r>
            <a:r>
              <a:rPr lang="vi-VN" sz="2000">
                <a:latin typeface="Calibri (Body)"/>
                <a:ea typeface="Open Sans"/>
                <a:cs typeface="Open Sans"/>
              </a:rPr>
              <a:t> trên </a:t>
            </a:r>
            <a:r>
              <a:rPr lang="vi-VN" sz="2000" err="1">
                <a:latin typeface="Calibri (Body)"/>
                <a:ea typeface="Open Sans"/>
                <a:cs typeface="Open Sans"/>
              </a:rPr>
              <a:t>public</a:t>
            </a:r>
            <a:r>
              <a:rPr lang="vi-VN" sz="2000">
                <a:latin typeface="Calibri (Body)"/>
                <a:ea typeface="Open Sans"/>
                <a:cs typeface="Open Sans"/>
              </a:rPr>
              <a:t> </a:t>
            </a:r>
            <a:r>
              <a:rPr lang="vi-VN" sz="2000" err="1">
                <a:latin typeface="Calibri (Body)"/>
                <a:ea typeface="Open Sans"/>
                <a:cs typeface="Open Sans"/>
              </a:rPr>
              <a:t>test</a:t>
            </a:r>
            <a:r>
              <a:rPr lang="vi-VN" sz="2000">
                <a:latin typeface="Calibri (Body)"/>
                <a:ea typeface="Open Sans"/>
                <a:cs typeface="Open Sans"/>
              </a:rPr>
              <a:t> và </a:t>
            </a:r>
            <a:r>
              <a:rPr lang="vi-VN" sz="2000">
                <a:solidFill>
                  <a:srgbClr val="FF0000"/>
                </a:solidFill>
                <a:latin typeface="Calibri (Body)"/>
                <a:ea typeface="Open Sans"/>
                <a:cs typeface="Open Sans"/>
              </a:rPr>
              <a:t>0.52782</a:t>
            </a:r>
            <a:r>
              <a:rPr lang="vi-VN" sz="2000">
                <a:latin typeface="Calibri (Body)"/>
                <a:ea typeface="Open Sans"/>
                <a:cs typeface="Open Sans"/>
              </a:rPr>
              <a:t> trên </a:t>
            </a:r>
            <a:r>
              <a:rPr lang="vi-VN" sz="2000" err="1">
                <a:latin typeface="Calibri (Body)"/>
                <a:ea typeface="Open Sans"/>
                <a:cs typeface="Open Sans"/>
              </a:rPr>
              <a:t>private</a:t>
            </a:r>
            <a:r>
              <a:rPr lang="vi-VN" sz="2000">
                <a:latin typeface="Calibri (Body)"/>
                <a:ea typeface="Open Sans"/>
                <a:cs typeface="Open Sans"/>
              </a:rPr>
              <a:t> </a:t>
            </a:r>
            <a:r>
              <a:rPr lang="vi-VN" sz="2000" err="1">
                <a:latin typeface="Calibri (Body)"/>
                <a:ea typeface="Open Sans"/>
                <a:cs typeface="Open Sans"/>
              </a:rPr>
              <a:t>test</a:t>
            </a:r>
            <a:r>
              <a:rPr lang="vi-VN" sz="2000">
                <a:latin typeface="Calibri (Body)"/>
                <a:ea typeface="Open Sans"/>
                <a:cs typeface="Open Sans"/>
              </a:rPr>
              <a:t>.</a:t>
            </a:r>
          </a:p>
          <a:p>
            <a:pPr lvl="2" algn="just">
              <a:lnSpc>
                <a:spcPct val="150000"/>
              </a:lnSpc>
            </a:pPr>
            <a:r>
              <a:rPr lang="vi-VN" sz="2000">
                <a:latin typeface="Calibri (Body)"/>
                <a:ea typeface="Open Sans"/>
                <a:cs typeface="Open Sans"/>
              </a:rPr>
              <a:t>Chung cuộc đạt vị trí </a:t>
            </a:r>
            <a:r>
              <a:rPr lang="vi-VN" sz="2000" b="1">
                <a:solidFill>
                  <a:srgbClr val="FF0000"/>
                </a:solidFill>
                <a:latin typeface="Calibri (Body)"/>
                <a:ea typeface="Open Sans"/>
                <a:cs typeface="Open Sans"/>
              </a:rPr>
              <a:t>66/3883</a:t>
            </a:r>
            <a:r>
              <a:rPr lang="vi-VN" sz="2000">
                <a:latin typeface="Calibri (Body)"/>
                <a:ea typeface="Open Sans"/>
                <a:cs typeface="Open Sans"/>
              </a:rPr>
              <a:t> bảng xếp hạng.</a:t>
            </a:r>
          </a:p>
        </p:txBody>
      </p:sp>
      <p:pic>
        <p:nvPicPr>
          <p:cNvPr id="9" name="Hình ảnh 9">
            <a:hlinkClick r:id="rId3" action="ppaction://hlinksldjump"/>
            <a:extLst>
              <a:ext uri="{FF2B5EF4-FFF2-40B4-BE49-F238E27FC236}">
                <a16:creationId xmlns:a16="http://schemas.microsoft.com/office/drawing/2014/main" id="{706A1D05-DFA7-9A2B-7E2C-76A51EE9F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4" name="Hộp Văn bản 3">
            <a:extLst>
              <a:ext uri="{FF2B5EF4-FFF2-40B4-BE49-F238E27FC236}">
                <a16:creationId xmlns:a16="http://schemas.microsoft.com/office/drawing/2014/main" id="{32324022-17BF-C153-CAA8-72CA803CAC43}"/>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Tree>
    <p:extLst>
      <p:ext uri="{BB962C8B-B14F-4D97-AF65-F5344CB8AC3E}">
        <p14:creationId xmlns:p14="http://schemas.microsoft.com/office/powerpoint/2010/main" val="410893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597055" y="373994"/>
            <a:ext cx="11261699" cy="711081"/>
          </a:xfrm>
        </p:spPr>
        <p:txBody>
          <a:bodyPr/>
          <a:lstStyle/>
          <a:p>
            <a:pPr algn="ctr"/>
            <a:r>
              <a:rPr lang="en-US" b="1">
                <a:solidFill>
                  <a:srgbClr val="376BB4"/>
                </a:solidFill>
                <a:latin typeface="Open Sans"/>
                <a:ea typeface="Open Sans"/>
                <a:cs typeface="Open Sans"/>
              </a:rPr>
              <a:t>7</a:t>
            </a:r>
            <a:r>
              <a:rPr lang="vi-VN" b="1">
                <a:solidFill>
                  <a:srgbClr val="376BB4"/>
                </a:solidFill>
                <a:latin typeface="Open Sans"/>
                <a:ea typeface="Open Sans"/>
                <a:cs typeface="Open Sans"/>
              </a:rPr>
              <a:t>. Kết luận và hướng phát triển</a:t>
            </a:r>
            <a:br>
              <a:rPr lang="vi-VN" b="1">
                <a:solidFill>
                  <a:srgbClr val="376BB4"/>
                </a:solidFill>
                <a:latin typeface="Open Sans"/>
                <a:ea typeface="Open Sans"/>
                <a:cs typeface="Open Sans"/>
              </a:rPr>
            </a:br>
            <a:r>
              <a:rPr lang="vi-VN" sz="2800">
                <a:solidFill>
                  <a:srgbClr val="0070C0"/>
                </a:solidFill>
                <a:latin typeface="Open Sans" panose="020B0606030504020204" pitchFamily="34" charset="0"/>
                <a:ea typeface="Open Sans" panose="020B0606030504020204" pitchFamily="34" charset="0"/>
                <a:cs typeface="Open Sans" panose="020B0606030504020204" pitchFamily="34" charset="0"/>
              </a:rPr>
              <a:t>Hướng phát triển</a:t>
            </a:r>
            <a:endParaRPr lang="en-IN" sz="2800" b="1">
              <a:solidFill>
                <a:srgbClr val="376BB4"/>
              </a:solidFill>
              <a:latin typeface="Open Sans"/>
              <a:ea typeface="Open Sans"/>
              <a:cs typeface="Open Sans"/>
            </a:endParaRP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dirty="0" smtClean="0"/>
              <a:pPr/>
              <a:t>24</a:t>
            </a:fld>
            <a:endParaRPr lang="en-US" b="1"/>
          </a:p>
        </p:txBody>
      </p:sp>
      <p:sp>
        <p:nvSpPr>
          <p:cNvPr id="3" name="TextBox 2">
            <a:extLst>
              <a:ext uri="{FF2B5EF4-FFF2-40B4-BE49-F238E27FC236}">
                <a16:creationId xmlns:a16="http://schemas.microsoft.com/office/drawing/2014/main" id="{E4F8C9E8-B9B6-7521-C1ED-5882EEE4215C}"/>
              </a:ext>
            </a:extLst>
          </p:cNvPr>
          <p:cNvSpPr txBox="1"/>
          <p:nvPr/>
        </p:nvSpPr>
        <p:spPr>
          <a:xfrm>
            <a:off x="699643" y="1546203"/>
            <a:ext cx="10643995" cy="2352952"/>
          </a:xfrm>
          <a:prstGeom prst="rect">
            <a:avLst/>
          </a:prstGeom>
          <a:noFill/>
        </p:spPr>
        <p:txBody>
          <a:bodyPr wrap="square" lIns="91440" tIns="45720" rIns="91440" bIns="45720" rtlCol="0" anchor="t">
            <a:spAutoFit/>
          </a:bodyPr>
          <a:lstStyle/>
          <a:p>
            <a:pPr lvl="1" algn="just">
              <a:lnSpc>
                <a:spcPct val="150000"/>
              </a:lnSpc>
            </a:pPr>
            <a:r>
              <a:rPr lang="vi-VN" sz="2000">
                <a:latin typeface="Calibri (Body)"/>
                <a:ea typeface="Open Sans"/>
                <a:cs typeface="Open Sans"/>
              </a:rPr>
              <a:t>1. Học hỏi các </a:t>
            </a:r>
            <a:r>
              <a:rPr lang="vi-VN" sz="2000" err="1">
                <a:latin typeface="Calibri (Body)"/>
                <a:ea typeface="Open Sans"/>
                <a:cs typeface="Open Sans"/>
              </a:rPr>
              <a:t>pipeline</a:t>
            </a:r>
            <a:r>
              <a:rPr lang="vi-VN" sz="2000">
                <a:latin typeface="Calibri (Body)"/>
                <a:ea typeface="Open Sans"/>
                <a:cs typeface="Open Sans"/>
              </a:rPr>
              <a:t> của những người sở hữu thứ hạng cao.</a:t>
            </a:r>
            <a:endParaRPr lang="en-US" sz="2000">
              <a:latin typeface="Calibri (Body)"/>
              <a:ea typeface="Open Sans"/>
              <a:cs typeface="Open Sans"/>
            </a:endParaRPr>
          </a:p>
          <a:p>
            <a:pPr lvl="1" algn="just">
              <a:lnSpc>
                <a:spcPct val="150000"/>
              </a:lnSpc>
            </a:pPr>
            <a:r>
              <a:rPr lang="vi-VN" sz="2000">
                <a:latin typeface="Calibri (Body)"/>
                <a:ea typeface="Open Sans"/>
                <a:cs typeface="Open Sans"/>
              </a:rPr>
              <a:t>2. Chạy thử các phương pháp </a:t>
            </a:r>
            <a:r>
              <a:rPr lang="vi-VN" sz="2000" err="1">
                <a:latin typeface="Calibri (Body)"/>
                <a:ea typeface="Open Sans"/>
                <a:cs typeface="Open Sans"/>
              </a:rPr>
              <a:t>hyperparameter</a:t>
            </a:r>
            <a:r>
              <a:rPr lang="vi-VN" sz="2000">
                <a:latin typeface="Calibri (Body)"/>
                <a:ea typeface="Open Sans"/>
                <a:cs typeface="Open Sans"/>
              </a:rPr>
              <a:t> </a:t>
            </a:r>
            <a:r>
              <a:rPr lang="vi-VN" sz="2000" err="1">
                <a:latin typeface="Calibri (Body)"/>
                <a:ea typeface="Open Sans"/>
                <a:cs typeface="Open Sans"/>
              </a:rPr>
              <a:t>tuning</a:t>
            </a:r>
            <a:r>
              <a:rPr lang="vi-VN" sz="2000">
                <a:latin typeface="Calibri (Body)"/>
                <a:ea typeface="Open Sans"/>
                <a:cs typeface="Open Sans"/>
              </a:rPr>
              <a:t> như </a:t>
            </a:r>
            <a:r>
              <a:rPr lang="vi-VN" sz="2000" err="1">
                <a:latin typeface="Calibri (Body)"/>
                <a:ea typeface="Open Sans"/>
                <a:cs typeface="Open Sans"/>
              </a:rPr>
              <a:t>grid</a:t>
            </a:r>
            <a:r>
              <a:rPr lang="vi-VN" sz="2000">
                <a:latin typeface="Calibri (Body)"/>
                <a:ea typeface="Open Sans"/>
                <a:cs typeface="Open Sans"/>
              </a:rPr>
              <a:t> </a:t>
            </a:r>
            <a:r>
              <a:rPr lang="vi-VN" sz="2000" err="1">
                <a:latin typeface="Calibri (Body)"/>
                <a:ea typeface="Open Sans"/>
                <a:cs typeface="Open Sans"/>
              </a:rPr>
              <a:t>search</a:t>
            </a:r>
            <a:r>
              <a:rPr lang="vi-VN" sz="2000">
                <a:latin typeface="Calibri (Body)"/>
                <a:ea typeface="Open Sans"/>
                <a:cs typeface="Open Sans"/>
              </a:rPr>
              <a:t>, </a:t>
            </a:r>
            <a:r>
              <a:rPr lang="vi-VN" sz="2000" err="1">
                <a:latin typeface="Calibri (Body)"/>
                <a:ea typeface="Open Sans"/>
                <a:cs typeface="Open Sans"/>
              </a:rPr>
              <a:t>random</a:t>
            </a:r>
            <a:r>
              <a:rPr lang="vi-VN" sz="2000">
                <a:latin typeface="Calibri (Body)"/>
                <a:ea typeface="Open Sans"/>
                <a:cs typeface="Open Sans"/>
              </a:rPr>
              <a:t> </a:t>
            </a:r>
            <a:r>
              <a:rPr lang="vi-VN" sz="2000" err="1">
                <a:latin typeface="Calibri (Body)"/>
                <a:ea typeface="Open Sans"/>
                <a:cs typeface="Open Sans"/>
              </a:rPr>
              <a:t>search</a:t>
            </a:r>
            <a:r>
              <a:rPr lang="vi-VN" sz="2000">
                <a:latin typeface="Calibri (Body)"/>
                <a:ea typeface="Open Sans"/>
                <a:cs typeface="Open Sans"/>
              </a:rPr>
              <a:t>, </a:t>
            </a:r>
            <a:r>
              <a:rPr lang="vi-VN" sz="2000" err="1">
                <a:latin typeface="Calibri (Body)"/>
                <a:ea typeface="Open Sans"/>
                <a:cs typeface="Open Sans"/>
              </a:rPr>
              <a:t>bayesian</a:t>
            </a:r>
            <a:r>
              <a:rPr lang="vi-VN" sz="2000">
                <a:latin typeface="Calibri (Body)"/>
                <a:ea typeface="Open Sans"/>
                <a:cs typeface="Open Sans"/>
              </a:rPr>
              <a:t> </a:t>
            </a:r>
            <a:r>
              <a:rPr lang="vi-VN" sz="2000" err="1">
                <a:latin typeface="Calibri (Body)"/>
                <a:ea typeface="Open Sans"/>
                <a:cs typeface="Open Sans"/>
              </a:rPr>
              <a:t>search</a:t>
            </a:r>
            <a:r>
              <a:rPr lang="vi-VN" sz="2000">
                <a:latin typeface="Calibri (Body)"/>
                <a:ea typeface="Open Sans"/>
                <a:cs typeface="Open Sans"/>
              </a:rPr>
              <a:t> (</a:t>
            </a:r>
            <a:r>
              <a:rPr lang="vi-VN" sz="2000" err="1">
                <a:latin typeface="Calibri (Body)"/>
                <a:ea typeface="Open Sans"/>
                <a:cs typeface="Open Sans"/>
              </a:rPr>
              <a:t>Optuna</a:t>
            </a:r>
            <a:r>
              <a:rPr lang="vi-VN" sz="2000">
                <a:latin typeface="Calibri (Body)"/>
                <a:ea typeface="Open Sans"/>
                <a:cs typeface="Open Sans"/>
              </a:rPr>
              <a:t>) để tìm được các bộ siêu tham số tối ưu, thứ mà nhóm vẫn chưa thực hiện được trên toàn bộ dữ liệu do hạn chế về thời gian chạy thực nghiệm trên </a:t>
            </a:r>
            <a:r>
              <a:rPr lang="vi-VN" sz="2000" err="1">
                <a:latin typeface="Calibri (Body)"/>
                <a:ea typeface="Open Sans"/>
                <a:cs typeface="Open Sans"/>
              </a:rPr>
              <a:t>Kaggle</a:t>
            </a:r>
            <a:r>
              <a:rPr lang="vi-VN" sz="2000">
                <a:latin typeface="Calibri (Body)"/>
                <a:ea typeface="Open Sans"/>
                <a:cs typeface="Open Sans"/>
              </a:rPr>
              <a:t> (tối đa khoảng 12 tiếng cho một lần chạy).</a:t>
            </a:r>
          </a:p>
        </p:txBody>
      </p:sp>
      <p:pic>
        <p:nvPicPr>
          <p:cNvPr id="9" name="Hình ảnh 9">
            <a:hlinkClick r:id="rId3" action="ppaction://hlinksldjump"/>
            <a:extLst>
              <a:ext uri="{FF2B5EF4-FFF2-40B4-BE49-F238E27FC236}">
                <a16:creationId xmlns:a16="http://schemas.microsoft.com/office/drawing/2014/main" id="{706A1D05-DFA7-9A2B-7E2C-76A51EE9F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4" name="Hộp Văn bản 3">
            <a:extLst>
              <a:ext uri="{FF2B5EF4-FFF2-40B4-BE49-F238E27FC236}">
                <a16:creationId xmlns:a16="http://schemas.microsoft.com/office/drawing/2014/main" id="{8A57AFC7-FA82-A873-83DC-2DB907A67671}"/>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6" name="Hộp Văn bản 5">
            <a:extLst>
              <a:ext uri="{FF2B5EF4-FFF2-40B4-BE49-F238E27FC236}">
                <a16:creationId xmlns:a16="http://schemas.microsoft.com/office/drawing/2014/main" id="{8BEE1089-5D80-FF9D-7187-06E98607BBC4}"/>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7. Kết luận và hướng phát triển</a:t>
            </a:r>
          </a:p>
        </p:txBody>
      </p:sp>
    </p:spTree>
    <p:extLst>
      <p:ext uri="{BB962C8B-B14F-4D97-AF65-F5344CB8AC3E}">
        <p14:creationId xmlns:p14="http://schemas.microsoft.com/office/powerpoint/2010/main" val="182604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panose="020B0606030504020204" pitchFamily="34" charset="0"/>
                <a:ea typeface="Open Sans" panose="020B0606030504020204" pitchFamily="34" charset="0"/>
                <a:cs typeface="Open Sans" panose="020B0606030504020204" pitchFamily="34" charset="0"/>
              </a:rPr>
              <a:t>1</a:t>
            </a:r>
            <a:r>
              <a:rPr lang="en-US" b="1">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vi-VN" b="1">
                <a:solidFill>
                  <a:srgbClr val="0070C0"/>
                </a:solidFill>
                <a:latin typeface="Open Sans" panose="020B0606030504020204" pitchFamily="34" charset="0"/>
                <a:ea typeface="Open Sans" panose="020B0606030504020204" pitchFamily="34" charset="0"/>
                <a:cs typeface="Open Sans" panose="020B0606030504020204" pitchFamily="34" charset="0"/>
              </a:rPr>
              <a:t>GIỚI THIỆU BÀI TOÁN</a:t>
            </a: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3</a:t>
            </a:fld>
            <a:endParaRPr lang="en-US"/>
          </a:p>
        </p:txBody>
      </p:sp>
      <p:pic>
        <p:nvPicPr>
          <p:cNvPr id="5" name="Hình ảnh 9">
            <a:hlinkClick r:id="rId3"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382584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11C1-273E-9BE6-7474-C956A8F266BF}"/>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C6FB926-737C-42C1-FF76-5E4840DAA04B}"/>
              </a:ext>
            </a:extLst>
          </p:cNvPr>
          <p:cNvSpPr>
            <a:spLocks noGrp="1"/>
          </p:cNvSpPr>
          <p:nvPr>
            <p:ph type="sldNum" sz="quarter" idx="12"/>
          </p:nvPr>
        </p:nvSpPr>
        <p:spPr/>
        <p:txBody>
          <a:bodyPr/>
          <a:lstStyle/>
          <a:p>
            <a:fld id="{96E69268-9C8B-4EBF-A9EE-DC5DC2D48DC3}" type="slidenum">
              <a:rPr lang="en-US" b="1" dirty="0" smtClean="0"/>
              <a:pPr/>
              <a:t>4</a:t>
            </a:fld>
            <a:endParaRPr lang="en-US" b="1"/>
          </a:p>
        </p:txBody>
      </p:sp>
      <p:sp>
        <p:nvSpPr>
          <p:cNvPr id="8" name="Hộp Văn bản 7">
            <a:extLst>
              <a:ext uri="{FF2B5EF4-FFF2-40B4-BE49-F238E27FC236}">
                <a16:creationId xmlns:a16="http://schemas.microsoft.com/office/drawing/2014/main" id="{26FE27F7-2799-91EF-34FA-B3BFEB9FFA5C}"/>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1</a:t>
            </a:r>
            <a:r>
              <a:rPr lang="en-US" sz="1400" b="1">
                <a:solidFill>
                  <a:schemeClr val="accent6">
                    <a:lumMod val="75000"/>
                  </a:schemeClr>
                </a:solidFill>
              </a:rPr>
              <a:t>. </a:t>
            </a:r>
            <a:r>
              <a:rPr lang="vi-VN" sz="1400" b="1">
                <a:solidFill>
                  <a:schemeClr val="accent6">
                    <a:lumMod val="75000"/>
                  </a:schemeClr>
                </a:solidFill>
              </a:rPr>
              <a:t>GIỚI THIỆU BÀI TOÁN</a:t>
            </a:r>
          </a:p>
        </p:txBody>
      </p:sp>
      <p:pic>
        <p:nvPicPr>
          <p:cNvPr id="18" name="Hình ảnh 9">
            <a:hlinkClick r:id="rId3" action="ppaction://hlinksldjump"/>
            <a:extLst>
              <a:ext uri="{FF2B5EF4-FFF2-40B4-BE49-F238E27FC236}">
                <a16:creationId xmlns:a16="http://schemas.microsoft.com/office/drawing/2014/main" id="{D2D9880B-8C03-29F9-D9E5-2D9A8864F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7" name="Title 1">
            <a:extLst>
              <a:ext uri="{FF2B5EF4-FFF2-40B4-BE49-F238E27FC236}">
                <a16:creationId xmlns:a16="http://schemas.microsoft.com/office/drawing/2014/main" id="{4EFB0491-F882-9DC2-2303-482190CB8791}"/>
              </a:ext>
            </a:extLst>
          </p:cNvPr>
          <p:cNvSpPr>
            <a:spLocks noGrp="1"/>
          </p:cNvSpPr>
          <p:nvPr>
            <p:ph type="title"/>
          </p:nvPr>
        </p:nvSpPr>
        <p:spPr>
          <a:xfrm>
            <a:off x="1099127" y="274640"/>
            <a:ext cx="9993746" cy="711081"/>
          </a:xfrm>
        </p:spPr>
        <p:txBody>
          <a:bodyPr/>
          <a:lstStyle/>
          <a:p>
            <a:pPr algn="ctr"/>
            <a:r>
              <a:rPr lang="vi-VN" b="1">
                <a:solidFill>
                  <a:srgbClr val="376BB4"/>
                </a:solidFill>
                <a:latin typeface="Open Sans"/>
                <a:ea typeface="Open Sans"/>
                <a:cs typeface="Open Sans"/>
              </a:rPr>
              <a:t>1</a:t>
            </a:r>
            <a:r>
              <a:rPr lang="en-IN" b="1">
                <a:solidFill>
                  <a:srgbClr val="376BB4"/>
                </a:solidFill>
                <a:latin typeface="Open Sans"/>
                <a:ea typeface="Open Sans"/>
                <a:cs typeface="Open Sans"/>
              </a:rPr>
              <a:t>.1. </a:t>
            </a:r>
            <a:r>
              <a:rPr lang="vi-VN" b="1">
                <a:solidFill>
                  <a:srgbClr val="376BB4"/>
                </a:solidFill>
                <a:latin typeface="Open Sans"/>
                <a:ea typeface="Open Sans"/>
                <a:cs typeface="Open Sans"/>
              </a:rPr>
              <a:t>GIỚI THIỆU TỔNG QUAN</a:t>
            </a:r>
            <a:endParaRPr lang="en-IN" b="1">
              <a:solidFill>
                <a:srgbClr val="376BB4"/>
              </a:solidFill>
              <a:latin typeface="Open Sans"/>
              <a:ea typeface="Open Sans"/>
              <a:cs typeface="Open Sans"/>
            </a:endParaRPr>
          </a:p>
        </p:txBody>
      </p:sp>
      <p:sp>
        <p:nvSpPr>
          <p:cNvPr id="6" name="Hộp Văn bản 5">
            <a:extLst>
              <a:ext uri="{FF2B5EF4-FFF2-40B4-BE49-F238E27FC236}">
                <a16:creationId xmlns:a16="http://schemas.microsoft.com/office/drawing/2014/main" id="{695E7B29-DD3E-0369-D1CD-11F5D5375A7D}"/>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5" name="TextBox 8">
            <a:extLst>
              <a:ext uri="{FF2B5EF4-FFF2-40B4-BE49-F238E27FC236}">
                <a16:creationId xmlns:a16="http://schemas.microsoft.com/office/drawing/2014/main" id="{8C530003-BAAA-68D9-F3AF-2C458D15A2C9}"/>
              </a:ext>
            </a:extLst>
          </p:cNvPr>
          <p:cNvSpPr txBox="1"/>
          <p:nvPr/>
        </p:nvSpPr>
        <p:spPr>
          <a:xfrm>
            <a:off x="907349" y="1373642"/>
            <a:ext cx="10673624" cy="17081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vi-VN" sz="2100" b="1">
                <a:solidFill>
                  <a:srgbClr val="00B050"/>
                </a:solidFill>
                <a:effectLst/>
                <a:latin typeface="Calibri (Body)"/>
                <a:ea typeface="Calibri" panose="020F0502020204030204" pitchFamily="34" charset="0"/>
                <a:cs typeface="Times New Roman" panose="02020603050405020304" pitchFamily="18" charset="0"/>
              </a:rPr>
              <a:t>Mô tả ngắn:</a:t>
            </a:r>
            <a:r>
              <a:rPr lang="vi-VN" sz="2100">
                <a:effectLst/>
                <a:latin typeface="Calibri (Body)"/>
                <a:ea typeface="Calibri" panose="020F0502020204030204" pitchFamily="34" charset="0"/>
                <a:cs typeface="Times New Roman" panose="02020603050405020304" pitchFamily="18" charset="0"/>
              </a:rPr>
              <a:t> "</a:t>
            </a:r>
            <a:r>
              <a:rPr lang="vi-VN" sz="2100" err="1">
                <a:effectLst/>
                <a:latin typeface="Calibri (Body)"/>
                <a:ea typeface="Calibri" panose="020F0502020204030204" pitchFamily="34" charset="0"/>
                <a:cs typeface="Times New Roman" panose="02020603050405020304" pitchFamily="18" charset="0"/>
              </a:rPr>
              <a:t>Home</a:t>
            </a:r>
            <a:r>
              <a:rPr lang="vi-VN" sz="2100">
                <a:effectLst/>
                <a:latin typeface="Calibri (Body)"/>
                <a:ea typeface="Calibri" panose="020F0502020204030204" pitchFamily="34" charset="0"/>
                <a:cs typeface="Times New Roman" panose="02020603050405020304" pitchFamily="18" charset="0"/>
              </a:rPr>
              <a:t> </a:t>
            </a:r>
            <a:r>
              <a:rPr lang="vi-VN" sz="2100" err="1">
                <a:effectLst/>
                <a:latin typeface="Calibri (Body)"/>
                <a:ea typeface="Calibri" panose="020F0502020204030204" pitchFamily="34" charset="0"/>
                <a:cs typeface="Times New Roman" panose="02020603050405020304" pitchFamily="18" charset="0"/>
              </a:rPr>
              <a:t>Credit</a:t>
            </a:r>
            <a:r>
              <a:rPr lang="vi-VN" sz="2100">
                <a:effectLst/>
                <a:latin typeface="Calibri (Body)"/>
                <a:ea typeface="Calibri" panose="020F0502020204030204" pitchFamily="34" charset="0"/>
                <a:cs typeface="Times New Roman" panose="02020603050405020304" pitchFamily="18" charset="0"/>
              </a:rPr>
              <a:t> - </a:t>
            </a:r>
            <a:r>
              <a:rPr lang="vi-VN" sz="2100" err="1">
                <a:effectLst/>
                <a:latin typeface="Calibri (Body)"/>
                <a:ea typeface="Calibri" panose="020F0502020204030204" pitchFamily="34" charset="0"/>
                <a:cs typeface="Times New Roman" panose="02020603050405020304" pitchFamily="18" charset="0"/>
              </a:rPr>
              <a:t>Credit</a:t>
            </a:r>
            <a:r>
              <a:rPr lang="vi-VN" sz="2100">
                <a:effectLst/>
                <a:latin typeface="Calibri (Body)"/>
                <a:ea typeface="Calibri" panose="020F0502020204030204" pitchFamily="34" charset="0"/>
                <a:cs typeface="Times New Roman" panose="02020603050405020304" pitchFamily="18" charset="0"/>
              </a:rPr>
              <a:t> </a:t>
            </a:r>
            <a:r>
              <a:rPr lang="vi-VN" sz="2100" err="1">
                <a:effectLst/>
                <a:latin typeface="Calibri (Body)"/>
                <a:ea typeface="Calibri" panose="020F0502020204030204" pitchFamily="34" charset="0"/>
                <a:cs typeface="Times New Roman" panose="02020603050405020304" pitchFamily="18" charset="0"/>
              </a:rPr>
              <a:t>Risk</a:t>
            </a:r>
            <a:r>
              <a:rPr lang="vi-VN" sz="2100">
                <a:effectLst/>
                <a:latin typeface="Calibri (Body)"/>
                <a:ea typeface="Calibri" panose="020F0502020204030204" pitchFamily="34" charset="0"/>
                <a:cs typeface="Times New Roman" panose="02020603050405020304" pitchFamily="18" charset="0"/>
              </a:rPr>
              <a:t> </a:t>
            </a:r>
            <a:r>
              <a:rPr lang="vi-VN" sz="2100" err="1">
                <a:effectLst/>
                <a:latin typeface="Calibri (Body)"/>
                <a:ea typeface="Calibri" panose="020F0502020204030204" pitchFamily="34" charset="0"/>
                <a:cs typeface="Times New Roman" panose="02020603050405020304" pitchFamily="18" charset="0"/>
              </a:rPr>
              <a:t>Model</a:t>
            </a:r>
            <a:r>
              <a:rPr lang="vi-VN" sz="2100">
                <a:effectLst/>
                <a:latin typeface="Calibri (Body)"/>
                <a:ea typeface="Calibri" panose="020F0502020204030204" pitchFamily="34" charset="0"/>
                <a:cs typeface="Times New Roman" panose="02020603050405020304" pitchFamily="18" charset="0"/>
              </a:rPr>
              <a:t> </a:t>
            </a:r>
            <a:r>
              <a:rPr lang="vi-VN" sz="2100" err="1">
                <a:effectLst/>
                <a:latin typeface="Calibri (Body)"/>
                <a:ea typeface="Calibri" panose="020F0502020204030204" pitchFamily="34" charset="0"/>
                <a:cs typeface="Times New Roman" panose="02020603050405020304" pitchFamily="18" charset="0"/>
              </a:rPr>
              <a:t>Stability</a:t>
            </a:r>
            <a:r>
              <a:rPr lang="vi-VN" sz="2100">
                <a:effectLst/>
                <a:latin typeface="Calibri (Body)"/>
                <a:ea typeface="Calibri" panose="020F0502020204030204" pitchFamily="34" charset="0"/>
                <a:cs typeface="Times New Roman" panose="02020603050405020304" pitchFamily="18" charset="0"/>
              </a:rPr>
              <a:t>" trên </a:t>
            </a:r>
            <a:r>
              <a:rPr lang="vi-VN" sz="2100" err="1">
                <a:effectLst/>
                <a:latin typeface="Calibri (Body)"/>
                <a:ea typeface="Calibri" panose="020F0502020204030204" pitchFamily="34" charset="0"/>
                <a:cs typeface="Times New Roman" panose="02020603050405020304" pitchFamily="18" charset="0"/>
              </a:rPr>
              <a:t>Kaggle</a:t>
            </a:r>
            <a:r>
              <a:rPr lang="vi-VN" sz="2100">
                <a:effectLst/>
                <a:latin typeface="Calibri (Body)"/>
                <a:ea typeface="Calibri" panose="020F0502020204030204" pitchFamily="34" charset="0"/>
                <a:cs typeface="Times New Roman" panose="02020603050405020304" pitchFamily="18" charset="0"/>
              </a:rPr>
              <a:t> thách thức người tham gia phát triển các mô hình giá rủi ro tín dụng. Người tham gia sẽ sử dụng nhiều tập dữ liệu để tạo ra các mô hình đảm bảo hiệu suất ổn định theo thời gian. </a:t>
            </a:r>
          </a:p>
          <a:p>
            <a:endParaRPr lang="vi-VN" sz="2100">
              <a:effectLst/>
              <a:latin typeface="Calibri (Body)"/>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vi-VN" sz="2100" b="1">
                <a:solidFill>
                  <a:srgbClr val="00B050"/>
                </a:solidFill>
                <a:effectLst/>
                <a:latin typeface="Calibri (Body)"/>
                <a:ea typeface="Calibri" panose="020F0502020204030204" pitchFamily="34" charset="0"/>
                <a:cs typeface="Times New Roman" panose="02020603050405020304" pitchFamily="18" charset="0"/>
              </a:rPr>
              <a:t>Mục tiêu: </a:t>
            </a:r>
            <a:r>
              <a:rPr lang="vi-VN" sz="2100">
                <a:latin typeface="Calibri (Body)"/>
                <a:ea typeface="Calibri" panose="020F0502020204030204" pitchFamily="34" charset="0"/>
                <a:cs typeface="Times New Roman" panose="02020603050405020304" pitchFamily="18" charset="0"/>
              </a:rPr>
              <a:t>Dự đoán khả năng vỡ nợ của khách hàng dựa trên thông tin nội bộ và bên ngoài.</a:t>
            </a:r>
          </a:p>
        </p:txBody>
      </p:sp>
      <p:pic>
        <p:nvPicPr>
          <p:cNvPr id="3" name="Hình ảnh 2">
            <a:extLst>
              <a:ext uri="{FF2B5EF4-FFF2-40B4-BE49-F238E27FC236}">
                <a16:creationId xmlns:a16="http://schemas.microsoft.com/office/drawing/2014/main" id="{C79720D3-0DEF-BF39-8E54-F61D51D7D2CD}"/>
              </a:ext>
            </a:extLst>
          </p:cNvPr>
          <p:cNvPicPr>
            <a:picLocks noChangeAspect="1"/>
          </p:cNvPicPr>
          <p:nvPr/>
        </p:nvPicPr>
        <p:blipFill>
          <a:blip r:embed="rId5"/>
          <a:stretch>
            <a:fillRect/>
          </a:stretch>
        </p:blipFill>
        <p:spPr>
          <a:xfrm>
            <a:off x="1377695" y="3429000"/>
            <a:ext cx="9436608" cy="2313152"/>
          </a:xfrm>
          <a:prstGeom prst="rect">
            <a:avLst/>
          </a:prstGeom>
          <a:ln>
            <a:solidFill>
              <a:schemeClr val="accent1"/>
            </a:solidFill>
          </a:ln>
        </p:spPr>
      </p:pic>
    </p:spTree>
    <p:extLst>
      <p:ext uri="{BB962C8B-B14F-4D97-AF65-F5344CB8AC3E}">
        <p14:creationId xmlns:p14="http://schemas.microsoft.com/office/powerpoint/2010/main" val="135518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5</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180255" y="286324"/>
            <a:ext cx="9831490"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vi-VN" b="1">
                <a:solidFill>
                  <a:srgbClr val="376BB4"/>
                </a:solidFill>
                <a:latin typeface="Open Sans"/>
                <a:ea typeface="Open Sans"/>
                <a:cs typeface="Open Sans"/>
              </a:rPr>
              <a:t>1</a:t>
            </a:r>
            <a:r>
              <a:rPr lang="en-US" b="1">
                <a:solidFill>
                  <a:srgbClr val="376BB4"/>
                </a:solidFill>
                <a:latin typeface="Open Sans"/>
                <a:ea typeface="Open Sans"/>
                <a:cs typeface="Open Sans"/>
              </a:rPr>
              <a:t>.</a:t>
            </a:r>
            <a:r>
              <a:rPr lang="vi-VN" b="1">
                <a:solidFill>
                  <a:srgbClr val="376BB4"/>
                </a:solidFill>
                <a:latin typeface="Open Sans"/>
                <a:ea typeface="Open Sans"/>
                <a:cs typeface="Open Sans"/>
              </a:rPr>
              <a:t>2</a:t>
            </a:r>
            <a:r>
              <a:rPr lang="en-US" b="1">
                <a:solidFill>
                  <a:srgbClr val="376BB4"/>
                </a:solidFill>
                <a:latin typeface="Open Sans"/>
                <a:ea typeface="Open Sans"/>
                <a:cs typeface="Open Sans"/>
              </a:rPr>
              <a:t>. GIỚI THIỆU BỘ DỮ LIỆU</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3"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4" name="TextBox 2">
            <a:extLst>
              <a:ext uri="{FF2B5EF4-FFF2-40B4-BE49-F238E27FC236}">
                <a16:creationId xmlns:a16="http://schemas.microsoft.com/office/drawing/2014/main" id="{3D209631-7D87-2118-754A-63960D695354}"/>
              </a:ext>
            </a:extLst>
          </p:cNvPr>
          <p:cNvSpPr txBox="1"/>
          <p:nvPr/>
        </p:nvSpPr>
        <p:spPr>
          <a:xfrm>
            <a:off x="808165" y="961680"/>
            <a:ext cx="10432749" cy="2956066"/>
          </a:xfrm>
          <a:prstGeom prst="rect">
            <a:avLst/>
          </a:prstGeom>
          <a:noFill/>
        </p:spPr>
        <p:txBody>
          <a:bodyPr wrap="square" lIns="91440" tIns="45720" rIns="91440" bIns="45720" rtlCol="0" anchor="t">
            <a:spAutoFit/>
          </a:bodyPr>
          <a:lstStyle/>
          <a:p>
            <a:pPr marL="342900" indent="-342900" algn="just">
              <a:lnSpc>
                <a:spcPct val="150000"/>
              </a:lnSpc>
              <a:buFont typeface="Calibri"/>
              <a:buChar char="-"/>
            </a:pPr>
            <a:r>
              <a:rPr lang="en-US" b="1" err="1">
                <a:latin typeface="Calibri (Body)"/>
                <a:ea typeface="Open Sans"/>
                <a:cs typeface="Open Sans"/>
              </a:rPr>
              <a:t>Bộ</a:t>
            </a:r>
            <a:r>
              <a:rPr lang="en-US" b="1">
                <a:latin typeface="Calibri (Body)"/>
                <a:ea typeface="Open Sans"/>
                <a:cs typeface="Open Sans"/>
              </a:rPr>
              <a:t> </a:t>
            </a:r>
            <a:r>
              <a:rPr lang="en-US" b="1" err="1">
                <a:latin typeface="Calibri (Body)"/>
                <a:ea typeface="Open Sans"/>
                <a:cs typeface="Open Sans"/>
              </a:rPr>
              <a:t>dữ</a:t>
            </a:r>
            <a:r>
              <a:rPr lang="en-US" b="1">
                <a:latin typeface="Calibri (Body)"/>
                <a:ea typeface="Open Sans"/>
                <a:cs typeface="Open Sans"/>
              </a:rPr>
              <a:t> </a:t>
            </a:r>
            <a:r>
              <a:rPr lang="en-US" b="1" err="1">
                <a:latin typeface="Calibri (Body)"/>
                <a:ea typeface="Open Sans"/>
                <a:cs typeface="Open Sans"/>
              </a:rPr>
              <a:t>liệu</a:t>
            </a:r>
            <a:r>
              <a:rPr lang="en-US" b="1">
                <a:latin typeface="Calibri (Body)"/>
                <a:ea typeface="Open Sans"/>
                <a:cs typeface="Open Sans"/>
              </a:rPr>
              <a:t> </a:t>
            </a:r>
            <a:r>
              <a:rPr lang="en-US" b="1" err="1">
                <a:latin typeface="Calibri (Body)"/>
                <a:ea typeface="Open Sans"/>
                <a:cs typeface="Open Sans"/>
              </a:rPr>
              <a:t>từ</a:t>
            </a:r>
            <a:r>
              <a:rPr lang="en-US" b="1">
                <a:latin typeface="Calibri (Body)"/>
                <a:ea typeface="Open Sans"/>
                <a:cs typeface="Open Sans"/>
              </a:rPr>
              <a:t> </a:t>
            </a:r>
            <a:r>
              <a:rPr lang="en-US" b="1" err="1">
                <a:latin typeface="Calibri (Body)"/>
                <a:ea typeface="Open Sans"/>
                <a:cs typeface="Open Sans"/>
              </a:rPr>
              <a:t>các</a:t>
            </a:r>
            <a:r>
              <a:rPr lang="en-US" b="1">
                <a:latin typeface="Calibri (Body)"/>
                <a:ea typeface="Open Sans"/>
                <a:cs typeface="Open Sans"/>
              </a:rPr>
              <a:t> </a:t>
            </a:r>
            <a:r>
              <a:rPr lang="en-US" b="1" err="1">
                <a:latin typeface="Calibri (Body)"/>
                <a:ea typeface="Open Sans"/>
                <a:cs typeface="Open Sans"/>
              </a:rPr>
              <a:t>nguồn</a:t>
            </a:r>
            <a:r>
              <a:rPr lang="en-US" b="1">
                <a:latin typeface="Calibri (Body)"/>
                <a:ea typeface="Open Sans"/>
                <a:cs typeface="Open Sans"/>
              </a:rPr>
              <a:t> </a:t>
            </a:r>
            <a:r>
              <a:rPr lang="en-US" b="1" err="1">
                <a:latin typeface="Calibri (Body)"/>
                <a:ea typeface="Open Sans"/>
                <a:cs typeface="Open Sans"/>
              </a:rPr>
              <a:t>và</a:t>
            </a:r>
            <a:r>
              <a:rPr lang="en-US" b="1">
                <a:latin typeface="Calibri (Body)"/>
                <a:ea typeface="Open Sans"/>
                <a:cs typeface="Open Sans"/>
              </a:rPr>
              <a:t> </a:t>
            </a:r>
            <a:r>
              <a:rPr lang="en-US" b="1" err="1">
                <a:latin typeface="Calibri (Body)"/>
                <a:ea typeface="Open Sans"/>
                <a:cs typeface="Open Sans"/>
              </a:rPr>
              <a:t>mức</a:t>
            </a:r>
            <a:r>
              <a:rPr lang="en-US" b="1">
                <a:latin typeface="Calibri (Body)"/>
                <a:ea typeface="Open Sans"/>
                <a:cs typeface="Open Sans"/>
              </a:rPr>
              <a:t> </a:t>
            </a:r>
            <a:r>
              <a:rPr lang="en-US" b="1" err="1">
                <a:latin typeface="Calibri (Body)"/>
                <a:ea typeface="Open Sans"/>
                <a:cs typeface="Open Sans"/>
              </a:rPr>
              <a:t>độ</a:t>
            </a:r>
            <a:r>
              <a:rPr lang="en-US" b="1">
                <a:latin typeface="Calibri (Body)"/>
                <a:ea typeface="Open Sans"/>
                <a:cs typeface="Open Sans"/>
              </a:rPr>
              <a:t> chi </a:t>
            </a:r>
            <a:r>
              <a:rPr lang="en-US" b="1" err="1">
                <a:latin typeface="Calibri (Body)"/>
                <a:ea typeface="Open Sans"/>
                <a:cs typeface="Open Sans"/>
              </a:rPr>
              <a:t>tiết</a:t>
            </a:r>
            <a:r>
              <a:rPr lang="en-US" b="1">
                <a:latin typeface="Calibri (Body)"/>
                <a:ea typeface="Open Sans"/>
                <a:cs typeface="Open Sans"/>
              </a:rPr>
              <a:t> </a:t>
            </a:r>
            <a:r>
              <a:rPr lang="en-US" b="1" err="1">
                <a:latin typeface="Calibri (Body)"/>
                <a:ea typeface="Open Sans"/>
                <a:cs typeface="Open Sans"/>
              </a:rPr>
              <a:t>khác</a:t>
            </a:r>
            <a:r>
              <a:rPr lang="en-US" b="1">
                <a:latin typeface="Calibri (Body)"/>
                <a:ea typeface="Open Sans"/>
                <a:cs typeface="Open Sans"/>
              </a:rPr>
              <a:t> </a:t>
            </a:r>
            <a:r>
              <a:rPr lang="en-US" b="1" err="1">
                <a:latin typeface="Calibri (Body)"/>
                <a:ea typeface="Open Sans"/>
                <a:cs typeface="Open Sans"/>
              </a:rPr>
              <a:t>nhau</a:t>
            </a:r>
            <a:r>
              <a:rPr lang="en-US" b="1">
                <a:latin typeface="Calibri (Body)"/>
                <a:ea typeface="Open Sans"/>
                <a:cs typeface="Open Sans"/>
              </a:rPr>
              <a:t>: </a:t>
            </a:r>
          </a:p>
          <a:p>
            <a:pPr marL="800100" lvl="1" indent="-342900" algn="just">
              <a:lnSpc>
                <a:spcPct val="150000"/>
              </a:lnSpc>
              <a:buFont typeface="Calibri"/>
              <a:buChar char="o"/>
            </a:pPr>
            <a:r>
              <a:rPr lang="en-US">
                <a:latin typeface="Calibri (Body)"/>
                <a:ea typeface="+mn-lt"/>
                <a:cs typeface="+mn-lt"/>
              </a:rPr>
              <a:t>base: </a:t>
            </a:r>
            <a:r>
              <a:rPr lang="en-US" err="1">
                <a:latin typeface="Calibri (Body)"/>
                <a:ea typeface="+mn-lt"/>
                <a:cs typeface="+mn-lt"/>
              </a:rPr>
              <a:t>Bảng</a:t>
            </a:r>
            <a:r>
              <a:rPr lang="en-US">
                <a:latin typeface="Calibri (Body)"/>
                <a:ea typeface="+mn-lt"/>
                <a:cs typeface="+mn-lt"/>
              </a:rPr>
              <a:t> </a:t>
            </a:r>
            <a:r>
              <a:rPr lang="en-US" err="1">
                <a:latin typeface="Calibri (Body)"/>
                <a:ea typeface="+mn-lt"/>
                <a:cs typeface="+mn-lt"/>
              </a:rPr>
              <a:t>này</a:t>
            </a:r>
            <a:r>
              <a:rPr lang="en-US">
                <a:latin typeface="Calibri (Body)"/>
                <a:ea typeface="+mn-lt"/>
                <a:cs typeface="+mn-lt"/>
              </a:rPr>
              <a:t> </a:t>
            </a:r>
            <a:r>
              <a:rPr lang="en-US" err="1">
                <a:latin typeface="Calibri (Body)"/>
                <a:ea typeface="+mn-lt"/>
                <a:cs typeface="+mn-lt"/>
              </a:rPr>
              <a:t>chứa</a:t>
            </a:r>
            <a:r>
              <a:rPr lang="en-US">
                <a:latin typeface="Calibri (Body)"/>
                <a:ea typeface="+mn-lt"/>
                <a:cs typeface="+mn-lt"/>
              </a:rPr>
              <a:t> </a:t>
            </a:r>
            <a:r>
              <a:rPr lang="en-US" err="1">
                <a:latin typeface="Calibri (Body)"/>
                <a:ea typeface="+mn-lt"/>
                <a:cs typeface="+mn-lt"/>
              </a:rPr>
              <a:t>các</a:t>
            </a:r>
            <a:r>
              <a:rPr lang="en-US">
                <a:latin typeface="Calibri (Body)"/>
                <a:ea typeface="+mn-lt"/>
                <a:cs typeface="+mn-lt"/>
              </a:rPr>
              <a:t> </a:t>
            </a:r>
            <a:r>
              <a:rPr lang="en-US" err="1">
                <a:latin typeface="Calibri (Body)"/>
                <a:ea typeface="+mn-lt"/>
                <a:cs typeface="+mn-lt"/>
              </a:rPr>
              <a:t>thông</a:t>
            </a:r>
            <a:r>
              <a:rPr lang="en-US">
                <a:latin typeface="Calibri (Body)"/>
                <a:ea typeface="+mn-lt"/>
                <a:cs typeface="+mn-lt"/>
              </a:rPr>
              <a:t> tin </a:t>
            </a:r>
            <a:r>
              <a:rPr lang="en-US" err="1">
                <a:latin typeface="Calibri (Body)"/>
                <a:ea typeface="+mn-lt"/>
                <a:cs typeface="+mn-lt"/>
              </a:rPr>
              <a:t>cơ</a:t>
            </a:r>
            <a:r>
              <a:rPr lang="en-US">
                <a:latin typeface="Calibri (Body)"/>
                <a:ea typeface="+mn-lt"/>
                <a:cs typeface="+mn-lt"/>
              </a:rPr>
              <a:t> </a:t>
            </a:r>
            <a:r>
              <a:rPr lang="en-US" err="1">
                <a:latin typeface="Calibri (Body)"/>
                <a:ea typeface="+mn-lt"/>
                <a:cs typeface="+mn-lt"/>
              </a:rPr>
              <a:t>bản</a:t>
            </a:r>
            <a:r>
              <a:rPr lang="en-US">
                <a:latin typeface="Calibri (Body)"/>
                <a:ea typeface="+mn-lt"/>
                <a:cs typeface="+mn-lt"/>
              </a:rPr>
              <a:t> </a:t>
            </a:r>
            <a:r>
              <a:rPr lang="en-US" err="1">
                <a:latin typeface="Calibri (Body)"/>
                <a:ea typeface="+mn-lt"/>
                <a:cs typeface="+mn-lt"/>
              </a:rPr>
              <a:t>của</a:t>
            </a:r>
            <a:r>
              <a:rPr lang="en-US">
                <a:latin typeface="Calibri (Body)"/>
                <a:ea typeface="+mn-lt"/>
                <a:cs typeface="+mn-lt"/>
              </a:rPr>
              <a:t> </a:t>
            </a:r>
            <a:r>
              <a:rPr lang="en-US" err="1">
                <a:latin typeface="Calibri (Body)"/>
                <a:ea typeface="+mn-lt"/>
                <a:cs typeface="+mn-lt"/>
              </a:rPr>
              <a:t>các</a:t>
            </a:r>
            <a:r>
              <a:rPr lang="en-US">
                <a:latin typeface="Calibri (Body)"/>
                <a:ea typeface="+mn-lt"/>
                <a:cs typeface="+mn-lt"/>
              </a:rPr>
              <a:t> </a:t>
            </a:r>
            <a:r>
              <a:rPr lang="en-US" err="1">
                <a:latin typeface="Calibri (Body)"/>
                <a:ea typeface="+mn-lt"/>
                <a:cs typeface="+mn-lt"/>
              </a:rPr>
              <a:t>mẫu</a:t>
            </a:r>
            <a:r>
              <a:rPr lang="en-US">
                <a:latin typeface="Calibri (Body)"/>
                <a:ea typeface="+mn-lt"/>
                <a:cs typeface="+mn-lt"/>
              </a:rPr>
              <a:t> </a:t>
            </a:r>
            <a:r>
              <a:rPr lang="en-US" err="1">
                <a:latin typeface="Calibri (Body)"/>
                <a:ea typeface="+mn-lt"/>
                <a:cs typeface="+mn-lt"/>
              </a:rPr>
              <a:t>dữ</a:t>
            </a:r>
            <a:r>
              <a:rPr lang="en-US">
                <a:latin typeface="Calibri (Body)"/>
                <a:ea typeface="+mn-lt"/>
                <a:cs typeface="+mn-lt"/>
              </a:rPr>
              <a:t> </a:t>
            </a:r>
            <a:r>
              <a:rPr lang="en-US" err="1">
                <a:latin typeface="Calibri (Body)"/>
                <a:ea typeface="+mn-lt"/>
                <a:cs typeface="+mn-lt"/>
              </a:rPr>
              <a:t>liệu</a:t>
            </a:r>
            <a:r>
              <a:rPr lang="en-US">
                <a:latin typeface="Calibri (Body)"/>
                <a:ea typeface="+mn-lt"/>
                <a:cs typeface="+mn-lt"/>
              </a:rPr>
              <a:t>.</a:t>
            </a:r>
          </a:p>
          <a:p>
            <a:pPr marL="800100" lvl="1" indent="-342900" algn="just">
              <a:lnSpc>
                <a:spcPct val="150000"/>
              </a:lnSpc>
              <a:buFont typeface="Calibri"/>
              <a:buChar char="o"/>
            </a:pPr>
            <a:r>
              <a:rPr lang="en-US">
                <a:latin typeface="Calibri (Body)"/>
                <a:ea typeface="+mn-lt"/>
                <a:cs typeface="+mn-lt"/>
              </a:rPr>
              <a:t>depth=0: </a:t>
            </a:r>
            <a:r>
              <a:rPr lang="en-US" err="1">
                <a:latin typeface="Calibri (Body)"/>
                <a:ea typeface="+mn-lt"/>
                <a:cs typeface="+mn-lt"/>
              </a:rPr>
              <a:t>liên</a:t>
            </a:r>
            <a:r>
              <a:rPr lang="en-US">
                <a:latin typeface="Calibri (Body)"/>
                <a:ea typeface="+mn-lt"/>
                <a:cs typeface="+mn-lt"/>
              </a:rPr>
              <a:t> </a:t>
            </a:r>
            <a:r>
              <a:rPr lang="en-US" err="1">
                <a:latin typeface="Calibri (Body)"/>
                <a:ea typeface="+mn-lt"/>
                <a:cs typeface="+mn-lt"/>
              </a:rPr>
              <a:t>quan</a:t>
            </a:r>
            <a:r>
              <a:rPr lang="en-US">
                <a:latin typeface="Calibri (Body)"/>
                <a:ea typeface="+mn-lt"/>
                <a:cs typeface="+mn-lt"/>
              </a:rPr>
              <a:t> </a:t>
            </a:r>
            <a:r>
              <a:rPr lang="en-US" err="1">
                <a:latin typeface="Calibri (Body)"/>
                <a:ea typeface="+mn-lt"/>
                <a:cs typeface="+mn-lt"/>
              </a:rPr>
              <a:t>trực</a:t>
            </a:r>
            <a:r>
              <a:rPr lang="en-US">
                <a:latin typeface="Calibri (Body)"/>
                <a:ea typeface="+mn-lt"/>
                <a:cs typeface="+mn-lt"/>
              </a:rPr>
              <a:t> </a:t>
            </a:r>
            <a:r>
              <a:rPr lang="en-US" err="1">
                <a:latin typeface="Calibri (Body)"/>
                <a:ea typeface="+mn-lt"/>
                <a:cs typeface="+mn-lt"/>
              </a:rPr>
              <a:t>tiếp</a:t>
            </a:r>
            <a:r>
              <a:rPr lang="en-US">
                <a:latin typeface="Calibri (Body)"/>
                <a:ea typeface="+mn-lt"/>
                <a:cs typeface="+mn-lt"/>
              </a:rPr>
              <a:t> </a:t>
            </a:r>
            <a:r>
              <a:rPr lang="en-US" err="1">
                <a:latin typeface="Calibri (Body)"/>
                <a:ea typeface="+mn-lt"/>
                <a:cs typeface="+mn-lt"/>
              </a:rPr>
              <a:t>đến</a:t>
            </a:r>
            <a:r>
              <a:rPr lang="en-US">
                <a:latin typeface="Calibri (Body)"/>
                <a:ea typeface="+mn-lt"/>
                <a:cs typeface="+mn-lt"/>
              </a:rPr>
              <a:t> </a:t>
            </a:r>
            <a:r>
              <a:rPr lang="en-US" err="1">
                <a:latin typeface="Calibri (Body)"/>
                <a:ea typeface="+mn-lt"/>
                <a:cs typeface="+mn-lt"/>
              </a:rPr>
              <a:t>case_id</a:t>
            </a:r>
            <a:r>
              <a:rPr lang="vi-VN">
                <a:latin typeface="Calibri (Body)"/>
                <a:ea typeface="+mn-lt"/>
                <a:cs typeface="+mn-lt"/>
              </a:rPr>
              <a:t> – 2 bảng</a:t>
            </a:r>
            <a:endParaRPr lang="en-US">
              <a:latin typeface="Calibri (Body)"/>
              <a:ea typeface="+mn-lt"/>
              <a:cs typeface="+mn-lt"/>
            </a:endParaRPr>
          </a:p>
          <a:p>
            <a:pPr marL="800100" lvl="1" indent="-342900" algn="just">
              <a:lnSpc>
                <a:spcPct val="150000"/>
              </a:lnSpc>
              <a:buFont typeface="Calibri"/>
              <a:buChar char="o"/>
            </a:pPr>
            <a:r>
              <a:rPr lang="en-US">
                <a:latin typeface="Calibri (Body)"/>
                <a:ea typeface="+mn-lt"/>
                <a:cs typeface="+mn-lt"/>
              </a:rPr>
              <a:t>depth=1: </a:t>
            </a:r>
            <a:r>
              <a:rPr lang="en-US" err="1">
                <a:latin typeface="Calibri (Body)"/>
                <a:ea typeface="+mn-lt"/>
                <a:cs typeface="+mn-lt"/>
              </a:rPr>
              <a:t>Bản</a:t>
            </a:r>
            <a:r>
              <a:rPr lang="en-US">
                <a:latin typeface="Calibri (Body)"/>
                <a:ea typeface="+mn-lt"/>
                <a:cs typeface="+mn-lt"/>
              </a:rPr>
              <a:t> </a:t>
            </a:r>
            <a:r>
              <a:rPr lang="en-US" err="1">
                <a:latin typeface="Calibri (Body)"/>
                <a:ea typeface="+mn-lt"/>
                <a:cs typeface="+mn-lt"/>
              </a:rPr>
              <a:t>ghi</a:t>
            </a:r>
            <a:r>
              <a:rPr lang="en-US">
                <a:latin typeface="Calibri (Body)"/>
                <a:ea typeface="+mn-lt"/>
                <a:cs typeface="+mn-lt"/>
              </a:rPr>
              <a:t> </a:t>
            </a:r>
            <a:r>
              <a:rPr lang="en-US" err="1">
                <a:latin typeface="Calibri (Body)"/>
                <a:ea typeface="+mn-lt"/>
                <a:cs typeface="+mn-lt"/>
              </a:rPr>
              <a:t>lịch</a:t>
            </a:r>
            <a:r>
              <a:rPr lang="en-US">
                <a:latin typeface="Calibri (Body)"/>
                <a:ea typeface="+mn-lt"/>
                <a:cs typeface="+mn-lt"/>
              </a:rPr>
              <a:t> </a:t>
            </a:r>
            <a:r>
              <a:rPr lang="en-US" err="1">
                <a:latin typeface="Calibri (Body)"/>
                <a:ea typeface="+mn-lt"/>
                <a:cs typeface="+mn-lt"/>
              </a:rPr>
              <a:t>sử</a:t>
            </a:r>
            <a:r>
              <a:rPr lang="en-US">
                <a:latin typeface="Calibri (Body)"/>
                <a:ea typeface="+mn-lt"/>
                <a:cs typeface="+mn-lt"/>
              </a:rPr>
              <a:t> - num_group1</a:t>
            </a:r>
            <a:r>
              <a:rPr lang="vi-VN">
                <a:latin typeface="Calibri (Body)"/>
                <a:ea typeface="+mn-lt"/>
                <a:cs typeface="+mn-lt"/>
              </a:rPr>
              <a:t> – 10 bảng</a:t>
            </a:r>
            <a:r>
              <a:rPr lang="en-US">
                <a:latin typeface="Calibri (Body)"/>
                <a:ea typeface="+mn-lt"/>
                <a:cs typeface="+mn-lt"/>
              </a:rPr>
              <a:t>. </a:t>
            </a:r>
            <a:endParaRPr lang="vi-VN">
              <a:latin typeface="Calibri (Body)"/>
              <a:ea typeface="+mn-lt"/>
              <a:cs typeface="+mn-lt"/>
            </a:endParaRPr>
          </a:p>
          <a:p>
            <a:pPr marL="800100" lvl="1" indent="-342900" algn="just">
              <a:lnSpc>
                <a:spcPct val="150000"/>
              </a:lnSpc>
              <a:buFont typeface="Calibri"/>
              <a:buChar char="o"/>
            </a:pPr>
            <a:r>
              <a:rPr lang="en-US">
                <a:latin typeface="Calibri (Body)"/>
                <a:ea typeface="+mn-lt"/>
                <a:cs typeface="+mn-lt"/>
              </a:rPr>
              <a:t>depth=2: </a:t>
            </a:r>
            <a:r>
              <a:rPr lang="en-US" err="1">
                <a:latin typeface="Calibri (Body)"/>
                <a:ea typeface="+mn-lt"/>
                <a:cs typeface="+mn-lt"/>
              </a:rPr>
              <a:t>Bản</a:t>
            </a:r>
            <a:r>
              <a:rPr lang="en-US">
                <a:latin typeface="Calibri (Body)"/>
                <a:ea typeface="+mn-lt"/>
                <a:cs typeface="+mn-lt"/>
              </a:rPr>
              <a:t> </a:t>
            </a:r>
            <a:r>
              <a:rPr lang="en-US" err="1">
                <a:latin typeface="Calibri (Body)"/>
                <a:ea typeface="+mn-lt"/>
                <a:cs typeface="+mn-lt"/>
              </a:rPr>
              <a:t>ghi</a:t>
            </a:r>
            <a:r>
              <a:rPr lang="en-US">
                <a:latin typeface="Calibri (Body)"/>
                <a:ea typeface="+mn-lt"/>
                <a:cs typeface="+mn-lt"/>
              </a:rPr>
              <a:t> </a:t>
            </a:r>
            <a:r>
              <a:rPr lang="en-US" err="1">
                <a:latin typeface="Calibri (Body)"/>
                <a:ea typeface="+mn-lt"/>
                <a:cs typeface="+mn-lt"/>
              </a:rPr>
              <a:t>lịch</a:t>
            </a:r>
            <a:r>
              <a:rPr lang="en-US">
                <a:latin typeface="Calibri (Body)"/>
                <a:ea typeface="+mn-lt"/>
                <a:cs typeface="+mn-lt"/>
              </a:rPr>
              <a:t> </a:t>
            </a:r>
            <a:r>
              <a:rPr lang="en-US" err="1">
                <a:latin typeface="Calibri (Body)"/>
                <a:ea typeface="+mn-lt"/>
                <a:cs typeface="+mn-lt"/>
              </a:rPr>
              <a:t>sử</a:t>
            </a:r>
            <a:r>
              <a:rPr lang="en-US">
                <a:latin typeface="Calibri (Body)"/>
                <a:ea typeface="+mn-lt"/>
                <a:cs typeface="+mn-lt"/>
              </a:rPr>
              <a:t> - num_group1 </a:t>
            </a:r>
            <a:r>
              <a:rPr lang="en-US" err="1">
                <a:latin typeface="Calibri (Body)"/>
                <a:ea typeface="+mn-lt"/>
                <a:cs typeface="+mn-lt"/>
              </a:rPr>
              <a:t>và</a:t>
            </a:r>
            <a:r>
              <a:rPr lang="en-US">
                <a:latin typeface="Calibri (Body)"/>
                <a:ea typeface="+mn-lt"/>
                <a:cs typeface="+mn-lt"/>
              </a:rPr>
              <a:t> num_</a:t>
            </a:r>
            <a:r>
              <a:rPr lang="en-US">
                <a:latin typeface="Calibri (Body)"/>
                <a:ea typeface="+mn-lt"/>
                <a:cs typeface="Calibri"/>
              </a:rPr>
              <a:t>group2</a:t>
            </a:r>
            <a:r>
              <a:rPr lang="vi-VN">
                <a:latin typeface="Calibri (Body)"/>
                <a:ea typeface="+mn-lt"/>
                <a:cs typeface="Calibri"/>
              </a:rPr>
              <a:t> – 4 bảng</a:t>
            </a:r>
            <a:endParaRPr lang="en-US">
              <a:latin typeface="Calibri (Body)"/>
              <a:ea typeface="+mn-lt"/>
              <a:cs typeface="Calibri"/>
            </a:endParaRPr>
          </a:p>
          <a:p>
            <a:pPr marL="342900" indent="-342900" algn="just">
              <a:lnSpc>
                <a:spcPct val="150000"/>
              </a:lnSpc>
              <a:buFont typeface="Calibri,Sans-Serif"/>
              <a:buChar char="-"/>
            </a:pPr>
            <a:r>
              <a:rPr lang="vi-VN" b="1">
                <a:latin typeface="Calibri (Body)"/>
                <a:ea typeface="+mn-lt"/>
                <a:cs typeface="Arial"/>
              </a:rPr>
              <a:t>Cột </a:t>
            </a:r>
            <a:r>
              <a:rPr lang="en-US" b="1" err="1">
                <a:latin typeface="Calibri (Body)"/>
                <a:ea typeface="+mn-lt"/>
                <a:cs typeface="Arial"/>
              </a:rPr>
              <a:t>đặc</a:t>
            </a:r>
            <a:r>
              <a:rPr lang="en-US" b="1">
                <a:latin typeface="Calibri (Body)"/>
                <a:ea typeface="+mn-lt"/>
                <a:cs typeface="Arial"/>
              </a:rPr>
              <a:t> </a:t>
            </a:r>
            <a:r>
              <a:rPr lang="en-US" b="1" err="1">
                <a:latin typeface="Calibri (Body)"/>
                <a:ea typeface="+mn-lt"/>
                <a:cs typeface="Arial"/>
              </a:rPr>
              <a:t>biệt</a:t>
            </a:r>
            <a:r>
              <a:rPr lang="en-US" b="1">
                <a:latin typeface="Calibri (Body)"/>
                <a:ea typeface="+mn-lt"/>
                <a:cs typeface="Arial"/>
              </a:rPr>
              <a:t>: </a:t>
            </a:r>
            <a:r>
              <a:rPr lang="en-US" err="1">
                <a:latin typeface="Calibri (Body)"/>
                <a:ea typeface="+mn-lt"/>
                <a:cs typeface="Arial"/>
              </a:rPr>
              <a:t>case_id</a:t>
            </a:r>
            <a:r>
              <a:rPr lang="en-US">
                <a:latin typeface="Calibri (Body)"/>
                <a:ea typeface="+mn-lt"/>
                <a:cs typeface="Arial"/>
              </a:rPr>
              <a:t>, </a:t>
            </a:r>
            <a:r>
              <a:rPr lang="en-US" err="1">
                <a:latin typeface="Calibri (Body)"/>
                <a:ea typeface="+mn-lt"/>
                <a:cs typeface="Arial"/>
              </a:rPr>
              <a:t>date_decision</a:t>
            </a:r>
            <a:r>
              <a:rPr lang="en-US">
                <a:latin typeface="Calibri (Body)"/>
                <a:ea typeface="+mn-lt"/>
                <a:cs typeface="Arial"/>
              </a:rPr>
              <a:t>, WEEK_NUM, MONTH, target, num_group1, num_group2</a:t>
            </a:r>
            <a:endParaRPr lang="vi-VN">
              <a:latin typeface="Calibri (Body)"/>
              <a:ea typeface="+mn-lt"/>
              <a:cs typeface="Arial"/>
            </a:endParaRPr>
          </a:p>
          <a:p>
            <a:pPr marL="342900" indent="-342900" algn="just">
              <a:lnSpc>
                <a:spcPct val="150000"/>
              </a:lnSpc>
              <a:buFont typeface="Calibri,Sans-Serif"/>
              <a:buChar char="-"/>
            </a:pPr>
            <a:r>
              <a:rPr lang="vi-VN" b="1">
                <a:latin typeface="Calibri (Body)"/>
                <a:ea typeface="+mn-lt"/>
                <a:cs typeface="Arial"/>
              </a:rPr>
              <a:t>Các  nhóm biến đổi</a:t>
            </a:r>
            <a:r>
              <a:rPr lang="en-US" b="1">
                <a:latin typeface="Calibri (Body)"/>
                <a:ea typeface="+mn-lt"/>
                <a:cs typeface="Arial"/>
              </a:rPr>
              <a:t>: </a:t>
            </a:r>
            <a:endParaRPr lang="en-US">
              <a:latin typeface="Calibri (Body)"/>
              <a:ea typeface="+mn-lt"/>
              <a:cs typeface="Arial"/>
            </a:endParaRPr>
          </a:p>
        </p:txBody>
      </p:sp>
      <p:graphicFrame>
        <p:nvGraphicFramePr>
          <p:cNvPr id="5" name="Table 4">
            <a:extLst>
              <a:ext uri="{FF2B5EF4-FFF2-40B4-BE49-F238E27FC236}">
                <a16:creationId xmlns:a16="http://schemas.microsoft.com/office/drawing/2014/main" id="{DF868D89-4639-A5C8-2206-3CCD9F634112}"/>
              </a:ext>
            </a:extLst>
          </p:cNvPr>
          <p:cNvGraphicFramePr>
            <a:graphicFrameLocks noGrp="1"/>
          </p:cNvGraphicFramePr>
          <p:nvPr>
            <p:extLst>
              <p:ext uri="{D42A27DB-BD31-4B8C-83A1-F6EECF244321}">
                <p14:modId xmlns:p14="http://schemas.microsoft.com/office/powerpoint/2010/main" val="2976663489"/>
              </p:ext>
            </p:extLst>
          </p:nvPr>
        </p:nvGraphicFramePr>
        <p:xfrm>
          <a:off x="1180255" y="3973462"/>
          <a:ext cx="5794479" cy="1107440"/>
        </p:xfrm>
        <a:graphic>
          <a:graphicData uri="http://schemas.openxmlformats.org/drawingml/2006/table">
            <a:tbl>
              <a:tblPr firstRow="1" bandRow="1">
                <a:tableStyleId>{5C22544A-7EE6-4342-B048-85BDC9FD1C3A}</a:tableStyleId>
              </a:tblPr>
              <a:tblGrid>
                <a:gridCol w="3067280">
                  <a:extLst>
                    <a:ext uri="{9D8B030D-6E8A-4147-A177-3AD203B41FA5}">
                      <a16:colId xmlns:a16="http://schemas.microsoft.com/office/drawing/2014/main" val="2099118791"/>
                    </a:ext>
                  </a:extLst>
                </a:gridCol>
                <a:gridCol w="2727199">
                  <a:extLst>
                    <a:ext uri="{9D8B030D-6E8A-4147-A177-3AD203B41FA5}">
                      <a16:colId xmlns:a16="http://schemas.microsoft.com/office/drawing/2014/main" val="1955849249"/>
                    </a:ext>
                  </a:extLst>
                </a:gridCol>
              </a:tblGrid>
              <a:tr h="346868">
                <a:tc>
                  <a:txBody>
                    <a:bodyPr/>
                    <a:lstStyle/>
                    <a:p>
                      <a:r>
                        <a:rPr lang="en-US" sz="1800" b="0">
                          <a:solidFill>
                            <a:schemeClr val="tx1"/>
                          </a:solidFill>
                          <a:ea typeface="+mn-lt"/>
                          <a:cs typeface="Arial"/>
                        </a:rPr>
                        <a:t>P - Biến đổi DPD</a:t>
                      </a:r>
                      <a:endParaRPr lang="en-US" sz="1800" b="0">
                        <a:solidFill>
                          <a:schemeClr val="tx1"/>
                        </a:solidFill>
                      </a:endParaRPr>
                    </a:p>
                  </a:txBody>
                  <a:tcPr>
                    <a:solidFill>
                      <a:schemeClr val="bg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n-lt"/>
                          <a:cs typeface="Arial"/>
                        </a:rPr>
                        <a:t>M - Mã hóa các danh mục </a:t>
                      </a:r>
                    </a:p>
                  </a:txBody>
                  <a:tcPr>
                    <a:solidFill>
                      <a:schemeClr val="bg1"/>
                    </a:solidFill>
                  </a:tcPr>
                </a:tc>
                <a:extLst>
                  <a:ext uri="{0D108BD9-81ED-4DB2-BD59-A6C34878D82A}">
                    <a16:rowId xmlns:a16="http://schemas.microsoft.com/office/drawing/2014/main" val="559176077"/>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n-lt"/>
                          <a:cs typeface="Arial"/>
                        </a:rPr>
                        <a:t>A - Biến đổi số tiền </a:t>
                      </a:r>
                    </a:p>
                  </a:txBody>
                  <a:tcPr>
                    <a:solidFill>
                      <a:schemeClr val="bg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n-lt"/>
                          <a:cs typeface="Arial"/>
                        </a:rPr>
                        <a:t>D - Biến đổi ngày </a:t>
                      </a:r>
                    </a:p>
                  </a:txBody>
                  <a:tcPr>
                    <a:solidFill>
                      <a:schemeClr val="bg1"/>
                    </a:solidFill>
                  </a:tcPr>
                </a:tc>
                <a:extLst>
                  <a:ext uri="{0D108BD9-81ED-4DB2-BD59-A6C34878D82A}">
                    <a16:rowId xmlns:a16="http://schemas.microsoft.com/office/drawing/2014/main" val="3141967352"/>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n-lt"/>
                          <a:cs typeface="Arial"/>
                        </a:rPr>
                        <a:t>T - Biến đổi không xác định </a:t>
                      </a:r>
                    </a:p>
                  </a:txBody>
                  <a:tcPr>
                    <a:solidFill>
                      <a:schemeClr val="bg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b="0">
                          <a:solidFill>
                            <a:schemeClr val="tx1"/>
                          </a:solidFill>
                          <a:ea typeface="+mn-lt"/>
                          <a:cs typeface="Arial"/>
                        </a:rPr>
                        <a:t>L - Biến đổi không xác định</a:t>
                      </a:r>
                    </a:p>
                  </a:txBody>
                  <a:tcPr>
                    <a:solidFill>
                      <a:schemeClr val="bg1"/>
                    </a:solidFill>
                  </a:tcPr>
                </a:tc>
                <a:extLst>
                  <a:ext uri="{0D108BD9-81ED-4DB2-BD59-A6C34878D82A}">
                    <a16:rowId xmlns:a16="http://schemas.microsoft.com/office/drawing/2014/main" val="2995184538"/>
                  </a:ext>
                </a:extLst>
              </a:tr>
            </a:tbl>
          </a:graphicData>
        </a:graphic>
      </p:graphicFrame>
      <p:sp>
        <p:nvSpPr>
          <p:cNvPr id="7" name="Hộp Văn bản 6">
            <a:extLst>
              <a:ext uri="{FF2B5EF4-FFF2-40B4-BE49-F238E27FC236}">
                <a16:creationId xmlns:a16="http://schemas.microsoft.com/office/drawing/2014/main" id="{4C53913B-50AE-68E2-6988-A0A6C5527DEA}"/>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pic>
        <p:nvPicPr>
          <p:cNvPr id="1026" name="Picture 2" descr="What Does a Data Analyst Do? [2024 Career Guide]">
            <a:extLst>
              <a:ext uri="{FF2B5EF4-FFF2-40B4-BE49-F238E27FC236}">
                <a16:creationId xmlns:a16="http://schemas.microsoft.com/office/drawing/2014/main" id="{8D0840D6-575B-B925-35AA-5C7BD3332B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0875" y="3817001"/>
            <a:ext cx="3532744" cy="2190301"/>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D53B94E0-6B08-C83E-528A-6A3AE0953E3D}"/>
              </a:ext>
            </a:extLst>
          </p:cNvPr>
          <p:cNvSpPr txBox="1"/>
          <p:nvPr/>
        </p:nvSpPr>
        <p:spPr>
          <a:xfrm>
            <a:off x="6354281" y="6475186"/>
            <a:ext cx="5226692" cy="307777"/>
          </a:xfrm>
          <a:prstGeom prst="rect">
            <a:avLst/>
          </a:prstGeom>
          <a:noFill/>
        </p:spPr>
        <p:txBody>
          <a:bodyPr wrap="square" rtlCol="0">
            <a:spAutoFit/>
          </a:bodyPr>
          <a:lstStyle/>
          <a:p>
            <a:pPr algn="r"/>
            <a:r>
              <a:rPr lang="vi-VN" sz="1400" b="1">
                <a:solidFill>
                  <a:schemeClr val="accent6">
                    <a:lumMod val="75000"/>
                  </a:schemeClr>
                </a:solidFill>
              </a:rPr>
              <a:t>1</a:t>
            </a:r>
            <a:r>
              <a:rPr lang="en-US" sz="1400" b="1">
                <a:solidFill>
                  <a:schemeClr val="accent6">
                    <a:lumMod val="75000"/>
                  </a:schemeClr>
                </a:solidFill>
              </a:rPr>
              <a:t>. </a:t>
            </a:r>
            <a:r>
              <a:rPr lang="vi-VN" sz="1400" b="1">
                <a:solidFill>
                  <a:schemeClr val="accent6">
                    <a:lumMod val="75000"/>
                  </a:schemeClr>
                </a:solidFill>
              </a:rPr>
              <a:t>GIỚI THIỆU BÀI TOÁN</a:t>
            </a:r>
          </a:p>
        </p:txBody>
      </p:sp>
    </p:spTree>
    <p:extLst>
      <p:ext uri="{BB962C8B-B14F-4D97-AF65-F5344CB8AC3E}">
        <p14:creationId xmlns:p14="http://schemas.microsoft.com/office/powerpoint/2010/main" val="399064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D8961-1314-47E6-8503-787C1A1B1FE7}"/>
              </a:ext>
            </a:extLst>
          </p:cNvPr>
          <p:cNvSpPr>
            <a:spLocks noGrp="1"/>
          </p:cNvSpPr>
          <p:nvPr>
            <p:ph type="title"/>
          </p:nvPr>
        </p:nvSpPr>
        <p:spPr>
          <a:xfrm>
            <a:off x="1132936" y="3073460"/>
            <a:ext cx="9926129" cy="711081"/>
          </a:xfrm>
        </p:spPr>
        <p:txBody>
          <a:bodyPr/>
          <a:lstStyle/>
          <a:p>
            <a:pPr algn="ctr"/>
            <a:r>
              <a:rPr lang="vi-VN" b="1">
                <a:solidFill>
                  <a:srgbClr val="0070C0"/>
                </a:solidFill>
                <a:latin typeface="Open Sans" panose="020B0606030504020204" pitchFamily="34" charset="0"/>
                <a:ea typeface="Open Sans" panose="020B0606030504020204" pitchFamily="34" charset="0"/>
                <a:cs typeface="Open Sans" panose="020B0606030504020204" pitchFamily="34" charset="0"/>
              </a:rPr>
              <a:t>2</a:t>
            </a:r>
            <a:r>
              <a:rPr lang="en-US" b="1">
                <a:solidFill>
                  <a:srgbClr val="0070C0"/>
                </a:solidFill>
                <a:latin typeface="Open Sans" panose="020B0606030504020204" pitchFamily="34" charset="0"/>
                <a:ea typeface="Open Sans" panose="020B0606030504020204" pitchFamily="34" charset="0"/>
                <a:cs typeface="Open Sans" panose="020B0606030504020204" pitchFamily="34" charset="0"/>
              </a:rPr>
              <a:t>. </a:t>
            </a:r>
            <a:r>
              <a:rPr lang="vi-VN" b="1">
                <a:solidFill>
                  <a:srgbClr val="0070C0"/>
                </a:solidFill>
                <a:latin typeface="Open Sans" panose="020B0606030504020204" pitchFamily="34" charset="0"/>
                <a:ea typeface="Open Sans" panose="020B0606030504020204" pitchFamily="34" charset="0"/>
                <a:cs typeface="Open Sans" panose="020B0606030504020204" pitchFamily="34" charset="0"/>
              </a:rPr>
              <a:t>PHÂN TÍCH DỮ LIỆU - EDA</a:t>
            </a:r>
          </a:p>
        </p:txBody>
      </p:sp>
      <p:sp>
        <p:nvSpPr>
          <p:cNvPr id="3" name="Chỗ dành sẵn cho Số hiệu Bản chiếu 2">
            <a:extLst>
              <a:ext uri="{FF2B5EF4-FFF2-40B4-BE49-F238E27FC236}">
                <a16:creationId xmlns:a16="http://schemas.microsoft.com/office/drawing/2014/main" id="{150E5F32-F6E7-4D84-B96B-7116ABD4E3DF}"/>
              </a:ext>
            </a:extLst>
          </p:cNvPr>
          <p:cNvSpPr>
            <a:spLocks noGrp="1"/>
          </p:cNvSpPr>
          <p:nvPr>
            <p:ph type="sldNum" sz="quarter" idx="12"/>
          </p:nvPr>
        </p:nvSpPr>
        <p:spPr/>
        <p:txBody>
          <a:bodyPr/>
          <a:lstStyle/>
          <a:p>
            <a:fld id="{96E69268-9C8B-4EBF-A9EE-DC5DC2D48DC3}" type="slidenum">
              <a:rPr lang="en-US" smtClean="0"/>
              <a:pPr/>
              <a:t>6</a:t>
            </a:fld>
            <a:endParaRPr lang="en-US"/>
          </a:p>
        </p:txBody>
      </p:sp>
      <p:pic>
        <p:nvPicPr>
          <p:cNvPr id="5" name="Hình ảnh 9">
            <a:hlinkClick r:id="rId3" action="ppaction://hlinksldjump"/>
            <a:extLst>
              <a:ext uri="{FF2B5EF4-FFF2-40B4-BE49-F238E27FC236}">
                <a16:creationId xmlns:a16="http://schemas.microsoft.com/office/drawing/2014/main" id="{F3508882-A42E-2212-6CD8-498595793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Tree>
    <p:extLst>
      <p:ext uri="{BB962C8B-B14F-4D97-AF65-F5344CB8AC3E}">
        <p14:creationId xmlns:p14="http://schemas.microsoft.com/office/powerpoint/2010/main" val="113611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7</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180255" y="286324"/>
            <a:ext cx="9831490"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vi-VN" b="1">
                <a:solidFill>
                  <a:srgbClr val="376BB4"/>
                </a:solidFill>
                <a:latin typeface="Open Sans"/>
                <a:ea typeface="Open Sans"/>
                <a:cs typeface="Open Sans"/>
              </a:rPr>
              <a:t>2</a:t>
            </a:r>
            <a:r>
              <a:rPr lang="en-US" b="1">
                <a:solidFill>
                  <a:srgbClr val="376BB4"/>
                </a:solidFill>
                <a:latin typeface="Open Sans"/>
                <a:ea typeface="Open Sans"/>
                <a:cs typeface="Open Sans"/>
              </a:rPr>
              <a:t>. PHÂN TÍCH DỮ LIỆU (EDA) </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3"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18" name="Hộp Văn bản 7">
            <a:extLst>
              <a:ext uri="{FF2B5EF4-FFF2-40B4-BE49-F238E27FC236}">
                <a16:creationId xmlns:a16="http://schemas.microsoft.com/office/drawing/2014/main" id="{2A779E1F-F058-D64F-1D1A-6D3EC673D1BD}"/>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2. Phân tích dữ liệu - EDA</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pic>
        <p:nvPicPr>
          <p:cNvPr id="3" name="Hình ảnh 2" descr="Ảnh có chứa văn bản, ảnh chụp màn hình, Hình chữ nhật, biểu đồ&#10;&#10;Mô tả được tự động tạo">
            <a:extLst>
              <a:ext uri="{FF2B5EF4-FFF2-40B4-BE49-F238E27FC236}">
                <a16:creationId xmlns:a16="http://schemas.microsoft.com/office/drawing/2014/main" id="{77760AE5-F6E8-BF3E-0F05-FFABA4D9ECA0}"/>
              </a:ext>
            </a:extLst>
          </p:cNvPr>
          <p:cNvPicPr>
            <a:picLocks noChangeAspect="1"/>
          </p:cNvPicPr>
          <p:nvPr/>
        </p:nvPicPr>
        <p:blipFill>
          <a:blip r:embed="rId5"/>
          <a:stretch>
            <a:fillRect/>
          </a:stretch>
        </p:blipFill>
        <p:spPr>
          <a:xfrm>
            <a:off x="419461" y="2060556"/>
            <a:ext cx="5419064" cy="3401274"/>
          </a:xfrm>
          <a:prstGeom prst="rect">
            <a:avLst/>
          </a:prstGeom>
          <a:ln>
            <a:noFill/>
          </a:ln>
        </p:spPr>
      </p:pic>
      <p:sp>
        <p:nvSpPr>
          <p:cNvPr id="6" name="Hộp Văn bản 5">
            <a:extLst>
              <a:ext uri="{FF2B5EF4-FFF2-40B4-BE49-F238E27FC236}">
                <a16:creationId xmlns:a16="http://schemas.microsoft.com/office/drawing/2014/main" id="{823B8C9E-9A2A-A11B-EF3F-878EF67D8D20}"/>
              </a:ext>
            </a:extLst>
          </p:cNvPr>
          <p:cNvSpPr txBox="1"/>
          <p:nvPr/>
        </p:nvSpPr>
        <p:spPr>
          <a:xfrm>
            <a:off x="1178671" y="5463259"/>
            <a:ext cx="43001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err="1">
                <a:latin typeface="Arial"/>
                <a:ea typeface="+mn-lt"/>
                <a:cs typeface="Arial"/>
              </a:rPr>
              <a:t>Count</a:t>
            </a:r>
            <a:r>
              <a:rPr lang="vi-VN" sz="1400">
                <a:latin typeface="Arial"/>
                <a:ea typeface="+mn-lt"/>
                <a:cs typeface="Arial"/>
              </a:rPr>
              <a:t> </a:t>
            </a:r>
            <a:r>
              <a:rPr lang="vi-VN" sz="1400" err="1">
                <a:latin typeface="Arial"/>
                <a:ea typeface="+mn-lt"/>
                <a:cs typeface="Arial"/>
              </a:rPr>
              <a:t>plot</a:t>
            </a:r>
            <a:r>
              <a:rPr lang="vi-VN" sz="1400">
                <a:latin typeface="Arial"/>
                <a:ea typeface="+mn-lt"/>
                <a:cs typeface="Arial"/>
              </a:rPr>
              <a:t> của </a:t>
            </a:r>
            <a:r>
              <a:rPr lang="vi-VN" sz="1400" err="1">
                <a:latin typeface="Arial"/>
                <a:ea typeface="+mn-lt"/>
                <a:cs typeface="Arial"/>
              </a:rPr>
              <a:t>target</a:t>
            </a:r>
            <a:endParaRPr lang="vi-VN" sz="1400">
              <a:cs typeface="Arial" panose="020B0604020202020204" pitchFamily="34" charset="0"/>
            </a:endParaRPr>
          </a:p>
        </p:txBody>
      </p:sp>
      <p:sp>
        <p:nvSpPr>
          <p:cNvPr id="4" name="Hộp Văn bản 3">
            <a:extLst>
              <a:ext uri="{FF2B5EF4-FFF2-40B4-BE49-F238E27FC236}">
                <a16:creationId xmlns:a16="http://schemas.microsoft.com/office/drawing/2014/main" id="{BADCBA6D-E185-C09D-ACA3-9F63D7A914E4}"/>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pic>
        <p:nvPicPr>
          <p:cNvPr id="8" name="Picture 7" descr="A graph of a number of cases&#10;&#10;Description automatically generated">
            <a:extLst>
              <a:ext uri="{FF2B5EF4-FFF2-40B4-BE49-F238E27FC236}">
                <a16:creationId xmlns:a16="http://schemas.microsoft.com/office/drawing/2014/main" id="{157AF121-5C02-3252-B460-414AC9F0A360}"/>
              </a:ext>
            </a:extLst>
          </p:cNvPr>
          <p:cNvPicPr>
            <a:picLocks noChangeAspect="1"/>
          </p:cNvPicPr>
          <p:nvPr/>
        </p:nvPicPr>
        <p:blipFill>
          <a:blip r:embed="rId6"/>
          <a:stretch>
            <a:fillRect/>
          </a:stretch>
        </p:blipFill>
        <p:spPr>
          <a:xfrm>
            <a:off x="6095096" y="1118820"/>
            <a:ext cx="5921531" cy="4338917"/>
          </a:xfrm>
          <a:prstGeom prst="rect">
            <a:avLst/>
          </a:prstGeom>
          <a:ln>
            <a:noFill/>
          </a:ln>
        </p:spPr>
      </p:pic>
      <p:sp>
        <p:nvSpPr>
          <p:cNvPr id="9" name="Hộp Văn bản 5">
            <a:extLst>
              <a:ext uri="{FF2B5EF4-FFF2-40B4-BE49-F238E27FC236}">
                <a16:creationId xmlns:a16="http://schemas.microsoft.com/office/drawing/2014/main" id="{77C9AF09-1B56-B258-F3FC-FAB4DA7174B4}"/>
              </a:ext>
            </a:extLst>
          </p:cNvPr>
          <p:cNvSpPr txBox="1"/>
          <p:nvPr/>
        </p:nvSpPr>
        <p:spPr>
          <a:xfrm>
            <a:off x="7033781" y="5457737"/>
            <a:ext cx="43001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a:t>Tỷ lệ vỡ nợ và số lượng giao dịch trong các tuần khác nhau.</a:t>
            </a:r>
            <a:endParaRPr lang="vi-VN" sz="1400">
              <a:cs typeface="Arial" panose="020B0604020202020204" pitchFamily="34" charset="0"/>
            </a:endParaRPr>
          </a:p>
        </p:txBody>
      </p:sp>
      <p:cxnSp>
        <p:nvCxnSpPr>
          <p:cNvPr id="10" name="Đường nối Thẳng 9">
            <a:extLst>
              <a:ext uri="{FF2B5EF4-FFF2-40B4-BE49-F238E27FC236}">
                <a16:creationId xmlns:a16="http://schemas.microsoft.com/office/drawing/2014/main" id="{258EFCDD-9B03-8369-ABD0-A40D2BE63893}"/>
              </a:ext>
            </a:extLst>
          </p:cNvPr>
          <p:cNvCxnSpPr>
            <a:cxnSpLocks/>
          </p:cNvCxnSpPr>
          <p:nvPr/>
        </p:nvCxnSpPr>
        <p:spPr>
          <a:xfrm>
            <a:off x="5945423" y="993058"/>
            <a:ext cx="0" cy="5251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28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ảnh chụp màn hình, biểu đồ, hình vuông&#10;&#10;Mô tả được tự động tạo">
            <a:extLst>
              <a:ext uri="{FF2B5EF4-FFF2-40B4-BE49-F238E27FC236}">
                <a16:creationId xmlns:a16="http://schemas.microsoft.com/office/drawing/2014/main" id="{490C92C4-F17F-5DB5-B53A-CAA324904BB7}"/>
              </a:ext>
            </a:extLst>
          </p:cNvPr>
          <p:cNvPicPr>
            <a:picLocks noChangeAspect="1"/>
          </p:cNvPicPr>
          <p:nvPr/>
        </p:nvPicPr>
        <p:blipFill>
          <a:blip r:embed="rId3"/>
          <a:stretch>
            <a:fillRect/>
          </a:stretch>
        </p:blipFill>
        <p:spPr>
          <a:xfrm>
            <a:off x="143577" y="1012549"/>
            <a:ext cx="6496852" cy="4541668"/>
          </a:xfrm>
          <a:prstGeom prst="rect">
            <a:avLst/>
          </a:prstGeom>
        </p:spPr>
      </p:pic>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8</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180255" y="286324"/>
            <a:ext cx="9831490"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vi-VN" b="1">
                <a:solidFill>
                  <a:srgbClr val="376BB4"/>
                </a:solidFill>
                <a:latin typeface="Open Sans"/>
                <a:ea typeface="Open Sans"/>
                <a:cs typeface="Open Sans"/>
              </a:rPr>
              <a:t>2</a:t>
            </a:r>
            <a:r>
              <a:rPr lang="en-US" b="1">
                <a:solidFill>
                  <a:srgbClr val="376BB4"/>
                </a:solidFill>
                <a:latin typeface="Open Sans"/>
                <a:ea typeface="Open Sans"/>
                <a:cs typeface="Open Sans"/>
              </a:rPr>
              <a:t>. PHÂN TÍCH DỮ LIỆU (EDA) </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4"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6" name="Hộp Văn bản 5">
            <a:extLst>
              <a:ext uri="{FF2B5EF4-FFF2-40B4-BE49-F238E27FC236}">
                <a16:creationId xmlns:a16="http://schemas.microsoft.com/office/drawing/2014/main" id="{823B8C9E-9A2A-A11B-EF3F-878EF67D8D20}"/>
              </a:ext>
            </a:extLst>
          </p:cNvPr>
          <p:cNvSpPr txBox="1"/>
          <p:nvPr/>
        </p:nvSpPr>
        <p:spPr>
          <a:xfrm>
            <a:off x="1241919" y="5584270"/>
            <a:ext cx="43001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a:t>Kích thước các </a:t>
            </a:r>
            <a:r>
              <a:rPr lang="vi-VN" sz="1400" err="1"/>
              <a:t>file</a:t>
            </a:r>
            <a:r>
              <a:rPr lang="vi-VN" sz="1400"/>
              <a:t> trong tập huấn luyện và số lượng </a:t>
            </a:r>
            <a:r>
              <a:rPr lang="vi-VN" sz="1400" err="1"/>
              <a:t>Nulls</a:t>
            </a:r>
            <a:r>
              <a:rPr lang="vi-VN" sz="1400"/>
              <a:t>.</a:t>
            </a:r>
          </a:p>
        </p:txBody>
      </p:sp>
      <p:sp>
        <p:nvSpPr>
          <p:cNvPr id="7" name="Hộp Văn bản 6">
            <a:extLst>
              <a:ext uri="{FF2B5EF4-FFF2-40B4-BE49-F238E27FC236}">
                <a16:creationId xmlns:a16="http://schemas.microsoft.com/office/drawing/2014/main" id="{85C9942D-0F68-CE64-9778-0366B8241D66}"/>
              </a:ext>
            </a:extLst>
          </p:cNvPr>
          <p:cNvSpPr txBox="1"/>
          <p:nvPr/>
        </p:nvSpPr>
        <p:spPr>
          <a:xfrm>
            <a:off x="7232985" y="5836402"/>
            <a:ext cx="4830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a:t>tỷ lệ số lượng </a:t>
            </a:r>
            <a:r>
              <a:rPr lang="vi-VN" sz="1400" err="1"/>
              <a:t>case_id</a:t>
            </a:r>
            <a:r>
              <a:rPr lang="vi-VN" sz="1400"/>
              <a:t> duy nhất của từng bảng so với bảng </a:t>
            </a:r>
            <a:r>
              <a:rPr lang="vi-VN" sz="1400" err="1"/>
              <a:t>train_base</a:t>
            </a:r>
            <a:endParaRPr lang="vi-VN" sz="1400"/>
          </a:p>
        </p:txBody>
      </p:sp>
      <p:sp>
        <p:nvSpPr>
          <p:cNvPr id="4" name="Hộp Văn bản 3">
            <a:extLst>
              <a:ext uri="{FF2B5EF4-FFF2-40B4-BE49-F238E27FC236}">
                <a16:creationId xmlns:a16="http://schemas.microsoft.com/office/drawing/2014/main" id="{BADCBA6D-E185-C09D-ACA3-9F63D7A914E4}"/>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2" name="Hộp Văn bản 7">
            <a:extLst>
              <a:ext uri="{FF2B5EF4-FFF2-40B4-BE49-F238E27FC236}">
                <a16:creationId xmlns:a16="http://schemas.microsoft.com/office/drawing/2014/main" id="{DA1DC312-4AA9-F31D-76D2-0E644FDB0C6A}"/>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2. Phân tích dữ liệu - EDA</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pic>
        <p:nvPicPr>
          <p:cNvPr id="9" name="Picture 8" descr="A graph of different colored bars&#10;&#10;Description automatically generated">
            <a:extLst>
              <a:ext uri="{FF2B5EF4-FFF2-40B4-BE49-F238E27FC236}">
                <a16:creationId xmlns:a16="http://schemas.microsoft.com/office/drawing/2014/main" id="{7134B2F1-013C-2664-5534-7900F67349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05" y="1125543"/>
            <a:ext cx="5149882" cy="4595295"/>
          </a:xfrm>
          <a:prstGeom prst="rect">
            <a:avLst/>
          </a:prstGeom>
        </p:spPr>
      </p:pic>
      <p:cxnSp>
        <p:nvCxnSpPr>
          <p:cNvPr id="10" name="Đường nối Thẳng 9">
            <a:extLst>
              <a:ext uri="{FF2B5EF4-FFF2-40B4-BE49-F238E27FC236}">
                <a16:creationId xmlns:a16="http://schemas.microsoft.com/office/drawing/2014/main" id="{6C7F01D1-5969-25F7-5F57-6E6FF6F0CF8D}"/>
              </a:ext>
            </a:extLst>
          </p:cNvPr>
          <p:cNvCxnSpPr/>
          <p:nvPr/>
        </p:nvCxnSpPr>
        <p:spPr>
          <a:xfrm>
            <a:off x="6748272" y="722329"/>
            <a:ext cx="0" cy="563729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62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multicolored bars&#10;&#10;Description automatically generated">
            <a:extLst>
              <a:ext uri="{FF2B5EF4-FFF2-40B4-BE49-F238E27FC236}">
                <a16:creationId xmlns:a16="http://schemas.microsoft.com/office/drawing/2014/main" id="{46762D8D-E35C-3B0D-475D-BA6535ADD39C}"/>
              </a:ext>
            </a:extLst>
          </p:cNvPr>
          <p:cNvPicPr>
            <a:picLocks noChangeAspect="1"/>
          </p:cNvPicPr>
          <p:nvPr/>
        </p:nvPicPr>
        <p:blipFill>
          <a:blip r:embed="rId3"/>
          <a:stretch>
            <a:fillRect/>
          </a:stretch>
        </p:blipFill>
        <p:spPr>
          <a:xfrm>
            <a:off x="223188" y="831365"/>
            <a:ext cx="5771214" cy="4904036"/>
          </a:xfrm>
          <a:prstGeom prst="rect">
            <a:avLst/>
          </a:prstGeom>
        </p:spPr>
      </p:pic>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b="1" smtClean="0"/>
              <a:pPr/>
              <a:t>9</a:t>
            </a:fld>
            <a:endParaRPr lang="en-US" b="1"/>
          </a:p>
        </p:txBody>
      </p:sp>
      <p:sp>
        <p:nvSpPr>
          <p:cNvPr id="15" name="Title 1">
            <a:extLst>
              <a:ext uri="{FF2B5EF4-FFF2-40B4-BE49-F238E27FC236}">
                <a16:creationId xmlns:a16="http://schemas.microsoft.com/office/drawing/2014/main" id="{E0CBF15A-C65B-F462-A7E6-DFCB2DF1F43B}"/>
              </a:ext>
            </a:extLst>
          </p:cNvPr>
          <p:cNvSpPr txBox="1">
            <a:spLocks/>
          </p:cNvSpPr>
          <p:nvPr/>
        </p:nvSpPr>
        <p:spPr>
          <a:xfrm>
            <a:off x="1180255" y="286324"/>
            <a:ext cx="9831490" cy="973237"/>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ts val="4320"/>
              </a:lnSpc>
            </a:pPr>
            <a:r>
              <a:rPr lang="vi-VN" b="1">
                <a:solidFill>
                  <a:srgbClr val="376BB4"/>
                </a:solidFill>
                <a:latin typeface="Open Sans"/>
                <a:ea typeface="Open Sans"/>
                <a:cs typeface="Open Sans"/>
              </a:rPr>
              <a:t>2</a:t>
            </a:r>
            <a:r>
              <a:rPr lang="en-US" b="1">
                <a:solidFill>
                  <a:srgbClr val="376BB4"/>
                </a:solidFill>
                <a:latin typeface="Open Sans"/>
                <a:ea typeface="Open Sans"/>
                <a:cs typeface="Open Sans"/>
              </a:rPr>
              <a:t>. PHÂN TÍCH DỮ LIỆU (EDA) </a:t>
            </a:r>
            <a:br>
              <a:rPr lang="en-US" b="1">
                <a:latin typeface="Open Sans" panose="020B0606030504020204" pitchFamily="34" charset="0"/>
                <a:ea typeface="Open Sans" panose="020B0606030504020204" pitchFamily="34" charset="0"/>
                <a:cs typeface="Open Sans" panose="020B0606030504020204" pitchFamily="34" charset="0"/>
              </a:rPr>
            </a:br>
            <a:endParaRPr lang="en-US" sz="3200">
              <a:solidFill>
                <a:srgbClr val="376BB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Hình ảnh 9">
            <a:hlinkClick r:id="rId4" action="ppaction://hlinksldjump"/>
            <a:extLst>
              <a:ext uri="{FF2B5EF4-FFF2-40B4-BE49-F238E27FC236}">
                <a16:creationId xmlns:a16="http://schemas.microsoft.com/office/drawing/2014/main" id="{031EF26D-1A69-A210-7AB9-427E1CB51F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274" y="147791"/>
            <a:ext cx="1176151" cy="973237"/>
          </a:xfrm>
          <a:prstGeom prst="rect">
            <a:avLst/>
          </a:prstGeom>
        </p:spPr>
      </p:pic>
      <p:sp>
        <p:nvSpPr>
          <p:cNvPr id="6" name="Hộp Văn bản 5">
            <a:extLst>
              <a:ext uri="{FF2B5EF4-FFF2-40B4-BE49-F238E27FC236}">
                <a16:creationId xmlns:a16="http://schemas.microsoft.com/office/drawing/2014/main" id="{823B8C9E-9A2A-A11B-EF3F-878EF67D8D20}"/>
              </a:ext>
            </a:extLst>
          </p:cNvPr>
          <p:cNvSpPr txBox="1"/>
          <p:nvPr/>
        </p:nvSpPr>
        <p:spPr>
          <a:xfrm>
            <a:off x="581775" y="5620959"/>
            <a:ext cx="50540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400"/>
              <a:t>Số lượng các đặc trưng không có giá trị </a:t>
            </a:r>
            <a:r>
              <a:rPr lang="vi-VN" sz="1400" err="1"/>
              <a:t>null</a:t>
            </a:r>
            <a:r>
              <a:rPr lang="vi-VN" sz="1400"/>
              <a:t> (</a:t>
            </a:r>
            <a:r>
              <a:rPr lang="vi-VN" sz="1400">
                <a:solidFill>
                  <a:srgbClr val="00B0F0"/>
                </a:solidFill>
              </a:rPr>
              <a:t>lam</a:t>
            </a:r>
            <a:r>
              <a:rPr lang="vi-VN" sz="1400"/>
              <a:t>), có giá trị </a:t>
            </a:r>
            <a:r>
              <a:rPr lang="vi-VN" sz="1400" err="1"/>
              <a:t>null</a:t>
            </a:r>
            <a:r>
              <a:rPr lang="vi-VN" sz="1400"/>
              <a:t> ít hơn 90% (</a:t>
            </a:r>
            <a:r>
              <a:rPr lang="vi-VN" sz="1400">
                <a:solidFill>
                  <a:srgbClr val="FFC000"/>
                </a:solidFill>
              </a:rPr>
              <a:t>vàng</a:t>
            </a:r>
            <a:r>
              <a:rPr lang="vi-VN" sz="1400"/>
              <a:t>) và nhiều hơn 90% (</a:t>
            </a:r>
            <a:r>
              <a:rPr lang="vi-VN" sz="1400">
                <a:solidFill>
                  <a:srgbClr val="FF0000"/>
                </a:solidFill>
              </a:rPr>
              <a:t>đỏ</a:t>
            </a:r>
            <a:r>
              <a:rPr lang="vi-VN" sz="1400"/>
              <a:t>).</a:t>
            </a:r>
          </a:p>
        </p:txBody>
      </p:sp>
      <p:sp>
        <p:nvSpPr>
          <p:cNvPr id="7" name="Hộp Văn bản 6">
            <a:extLst>
              <a:ext uri="{FF2B5EF4-FFF2-40B4-BE49-F238E27FC236}">
                <a16:creationId xmlns:a16="http://schemas.microsoft.com/office/drawing/2014/main" id="{85C9942D-0F68-CE64-9778-0366B8241D66}"/>
              </a:ext>
            </a:extLst>
          </p:cNvPr>
          <p:cNvSpPr txBox="1"/>
          <p:nvPr/>
        </p:nvSpPr>
        <p:spPr>
          <a:xfrm>
            <a:off x="7197839" y="5882569"/>
            <a:ext cx="48309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latin typeface="Arial" panose="020B0604020202020204" pitchFamily="34" charset="0"/>
                <a:cs typeface="Arial" panose="020B0604020202020204" pitchFamily="34" charset="0"/>
              </a:rPr>
              <a:t>Countplot</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của</a:t>
            </a:r>
            <a:r>
              <a:rPr lang="en-US" sz="1400">
                <a:latin typeface="Arial" panose="020B0604020202020204" pitchFamily="34" charset="0"/>
                <a:cs typeface="Arial" panose="020B0604020202020204" pitchFamily="34" charset="0"/>
              </a:rPr>
              <a:t> lastapprcommoditycat_1041M</a:t>
            </a:r>
            <a:endParaRPr lang="vi-VN" sz="1400">
              <a:latin typeface="Arial" panose="020B0604020202020204" pitchFamily="34" charset="0"/>
              <a:cs typeface="Arial" panose="020B0604020202020204" pitchFamily="34" charset="0"/>
            </a:endParaRPr>
          </a:p>
        </p:txBody>
      </p:sp>
      <p:sp>
        <p:nvSpPr>
          <p:cNvPr id="4" name="Hộp Văn bản 3">
            <a:extLst>
              <a:ext uri="{FF2B5EF4-FFF2-40B4-BE49-F238E27FC236}">
                <a16:creationId xmlns:a16="http://schemas.microsoft.com/office/drawing/2014/main" id="{BADCBA6D-E185-C09D-ACA3-9F63D7A914E4}"/>
              </a:ext>
            </a:extLst>
          </p:cNvPr>
          <p:cNvSpPr txBox="1"/>
          <p:nvPr/>
        </p:nvSpPr>
        <p:spPr>
          <a:xfrm>
            <a:off x="597055" y="6475186"/>
            <a:ext cx="5424586" cy="307777"/>
          </a:xfrm>
          <a:prstGeom prst="rect">
            <a:avLst/>
          </a:prstGeom>
          <a:noFill/>
        </p:spPr>
        <p:txBody>
          <a:bodyPr wrap="square" rtlCol="0">
            <a:spAutoFit/>
          </a:bodyPr>
          <a:lstStyle/>
          <a:p>
            <a:r>
              <a:rPr lang="en-US" sz="1400">
                <a:solidFill>
                  <a:srgbClr val="0070C0"/>
                </a:solidFill>
              </a:rPr>
              <a:t>Technical Report: Home Credit - Credit Risk Model Stability</a:t>
            </a:r>
          </a:p>
        </p:txBody>
      </p:sp>
      <p:sp>
        <p:nvSpPr>
          <p:cNvPr id="2" name="Hộp Văn bản 7">
            <a:extLst>
              <a:ext uri="{FF2B5EF4-FFF2-40B4-BE49-F238E27FC236}">
                <a16:creationId xmlns:a16="http://schemas.microsoft.com/office/drawing/2014/main" id="{DA1DC312-4AA9-F31D-76D2-0E644FDB0C6A}"/>
              </a:ext>
            </a:extLst>
          </p:cNvPr>
          <p:cNvSpPr txBox="1"/>
          <p:nvPr/>
        </p:nvSpPr>
        <p:spPr>
          <a:xfrm>
            <a:off x="6354281" y="6475186"/>
            <a:ext cx="5226692" cy="523220"/>
          </a:xfrm>
          <a:prstGeom prst="rect">
            <a:avLst/>
          </a:prstGeom>
          <a:noFill/>
        </p:spPr>
        <p:txBody>
          <a:bodyPr wrap="square" lIns="91440" tIns="45720" rIns="91440" bIns="45720" rtlCol="0" anchor="t">
            <a:spAutoFit/>
          </a:bodyPr>
          <a:lstStyle/>
          <a:p>
            <a:pPr algn="r"/>
            <a:r>
              <a:rPr lang="vi-VN" sz="1400" b="1">
                <a:solidFill>
                  <a:schemeClr val="accent6">
                    <a:lumMod val="75000"/>
                  </a:schemeClr>
                </a:solidFill>
                <a:latin typeface="Arial"/>
                <a:cs typeface="Arial"/>
              </a:rPr>
              <a:t>2. Phân tích dữ liệu - EDA</a:t>
            </a:r>
            <a:endParaRPr lang="vi-VN">
              <a:solidFill>
                <a:schemeClr val="accent6">
                  <a:lumMod val="75000"/>
                </a:schemeClr>
              </a:solidFill>
            </a:endParaRPr>
          </a:p>
          <a:p>
            <a:pPr algn="r"/>
            <a:endParaRPr lang="vi-VN" sz="1400" b="1">
              <a:solidFill>
                <a:schemeClr val="accent6">
                  <a:lumMod val="75000"/>
                </a:schemeClr>
              </a:solidFill>
              <a:latin typeface="Arial"/>
              <a:cs typeface="Arial"/>
            </a:endParaRPr>
          </a:p>
        </p:txBody>
      </p:sp>
      <p:cxnSp>
        <p:nvCxnSpPr>
          <p:cNvPr id="10" name="Đường nối Thẳng 9">
            <a:extLst>
              <a:ext uri="{FF2B5EF4-FFF2-40B4-BE49-F238E27FC236}">
                <a16:creationId xmlns:a16="http://schemas.microsoft.com/office/drawing/2014/main" id="{6C7F01D1-5969-25F7-5F57-6E6FF6F0CF8D}"/>
              </a:ext>
            </a:extLst>
          </p:cNvPr>
          <p:cNvCxnSpPr/>
          <p:nvPr/>
        </p:nvCxnSpPr>
        <p:spPr>
          <a:xfrm>
            <a:off x="6748272" y="722329"/>
            <a:ext cx="0" cy="5637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295008F-5553-CD15-AAD2-208E216E7BD2}"/>
              </a:ext>
            </a:extLst>
          </p:cNvPr>
          <p:cNvPicPr>
            <a:picLocks noChangeAspect="1"/>
          </p:cNvPicPr>
          <p:nvPr/>
        </p:nvPicPr>
        <p:blipFill>
          <a:blip r:embed="rId6"/>
          <a:stretch>
            <a:fillRect/>
          </a:stretch>
        </p:blipFill>
        <p:spPr>
          <a:xfrm>
            <a:off x="6951468" y="803367"/>
            <a:ext cx="4921257" cy="5070387"/>
          </a:xfrm>
          <a:prstGeom prst="rect">
            <a:avLst/>
          </a:prstGeom>
        </p:spPr>
      </p:pic>
    </p:spTree>
    <p:extLst>
      <p:ext uri="{BB962C8B-B14F-4D97-AF65-F5344CB8AC3E}">
        <p14:creationId xmlns:p14="http://schemas.microsoft.com/office/powerpoint/2010/main" val="195636807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0187C0"/>
      </a:accent1>
      <a:accent2>
        <a:srgbClr val="57687B"/>
      </a:accent2>
      <a:accent3>
        <a:srgbClr val="359CDB"/>
      </a:accent3>
      <a:accent4>
        <a:srgbClr val="F4AB17"/>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3" ma:contentTypeDescription="Tạo tài liệu mới." ma:contentTypeScope="" ma:versionID="430ab00acea971f0d6df429d3fc9cf8a">
  <xsd:schema xmlns:xsd="http://www.w3.org/2001/XMLSchema" xmlns:xs="http://www.w3.org/2001/XMLSchema" xmlns:p="http://schemas.microsoft.com/office/2006/metadata/properties" xmlns:ns3="86b2c21e-bc8a-47d8-90cc-43181eba94ed" xmlns:ns4="81e90ab8-9e7d-4b67-ba12-d147179b0223" targetNamespace="http://schemas.microsoft.com/office/2006/metadata/properties" ma:root="true" ma:fieldsID="3a98ec4c634e890b63ba663a15f5d9f6" ns3:_="" ns4:_="">
    <xsd:import namespace="86b2c21e-bc8a-47d8-90cc-43181eba94ed"/>
    <xsd:import namespace="81e90ab8-9e7d-4b67-ba12-d147179b02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SearchProperties"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01C38E6E-722A-4A0F-B68C-8F7672D8107D}">
  <ds:schemaRefs>
    <ds:schemaRef ds:uri="http://schemas.microsoft.com/sharepoint/v3/contenttype/forms"/>
  </ds:schemaRefs>
</ds:datastoreItem>
</file>

<file path=customXml/itemProps2.xml><?xml version="1.0" encoding="utf-8"?>
<ds:datastoreItem xmlns:ds="http://schemas.openxmlformats.org/officeDocument/2006/customXml" ds:itemID="{6364C3AA-7B7B-4096-AF13-4868EC27AA01}">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DF8B11-ECA3-4911-9CAF-BFC2D513A137}">
  <ds:schemaRefs>
    <ds:schemaRef ds:uri="http://purl.org/dc/dcmitype/"/>
    <ds:schemaRef ds:uri="86b2c21e-bc8a-47d8-90cc-43181eba94ed"/>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81e90ab8-9e7d-4b67-ba12-d147179b0223"/>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44</TotalTime>
  <Words>1597</Words>
  <Application>Microsoft Office PowerPoint</Application>
  <PresentationFormat>Màn hình rộng</PresentationFormat>
  <Paragraphs>223</Paragraphs>
  <Slides>24</Slides>
  <Notes>20</Notes>
  <HiddenSlides>0</HiddenSlides>
  <MMClips>0</MMClips>
  <ScaleCrop>false</ScaleCrop>
  <HeadingPairs>
    <vt:vector size="6" baseType="variant">
      <vt:variant>
        <vt:lpstr>Phông được Dùng</vt:lpstr>
      </vt:variant>
      <vt:variant>
        <vt:i4>12</vt:i4>
      </vt:variant>
      <vt:variant>
        <vt:lpstr>Chủ đề</vt:lpstr>
      </vt:variant>
      <vt:variant>
        <vt:i4>2</vt:i4>
      </vt:variant>
      <vt:variant>
        <vt:lpstr>Tiêu đề Bản chiếu</vt:lpstr>
      </vt:variant>
      <vt:variant>
        <vt:i4>24</vt:i4>
      </vt:variant>
    </vt:vector>
  </HeadingPairs>
  <TitlesOfParts>
    <vt:vector size="38" baseType="lpstr">
      <vt:lpstr>Arial</vt:lpstr>
      <vt:lpstr>Calibri</vt:lpstr>
      <vt:lpstr>Calibri (Body)</vt:lpstr>
      <vt:lpstr>Calibri,Sans-Serif</vt:lpstr>
      <vt:lpstr>Cambria</vt:lpstr>
      <vt:lpstr>Cambria Math</vt:lpstr>
      <vt:lpstr>KaTeX_Main</vt:lpstr>
      <vt:lpstr>KaTeX_Math</vt:lpstr>
      <vt:lpstr>Open Sans</vt:lpstr>
      <vt:lpstr>Times New Roman</vt:lpstr>
      <vt:lpstr>ui-sans-serif</vt:lpstr>
      <vt:lpstr>Wingdings</vt:lpstr>
      <vt:lpstr>Chủ đề Office</vt:lpstr>
      <vt:lpstr>Office Theme</vt:lpstr>
      <vt:lpstr>Bản trình bày PowerPoint</vt:lpstr>
      <vt:lpstr>CÁC NỘI DUNG CHÍNH</vt:lpstr>
      <vt:lpstr>1. GIỚI THIỆU BÀI TOÁN</vt:lpstr>
      <vt:lpstr>1.1. GIỚI THIỆU TỔNG QUAN</vt:lpstr>
      <vt:lpstr>Bản trình bày PowerPoint</vt:lpstr>
      <vt:lpstr>2. PHÂN TÍCH DỮ LIỆU - EDA</vt:lpstr>
      <vt:lpstr>Bản trình bày PowerPoint</vt:lpstr>
      <vt:lpstr>Bản trình bày PowerPoint</vt:lpstr>
      <vt:lpstr>Bản trình bày PowerPoint</vt:lpstr>
      <vt:lpstr>Bản trình bày PowerPoint</vt:lpstr>
      <vt:lpstr>3. DATA PREPOCESSING</vt:lpstr>
      <vt:lpstr>Bản trình bày PowerPoint</vt:lpstr>
      <vt:lpstr>Bản trình bày PowerPoint</vt:lpstr>
      <vt:lpstr>Bản trình bày PowerPoint</vt:lpstr>
      <vt:lpstr>4. HACK METRIC</vt:lpstr>
      <vt:lpstr>4.1. STABILITY METRIC</vt:lpstr>
      <vt:lpstr>4.2. HACK METRIC</vt:lpstr>
      <vt:lpstr>5. PIPELINE</vt:lpstr>
      <vt:lpstr>5. PIPELINE</vt:lpstr>
      <vt:lpstr>6. KẾT QUẢ THỰC NGHIỆM</vt:lpstr>
      <vt:lpstr>6. KẾT QUẢ THỰC NGHIỆM</vt:lpstr>
      <vt:lpstr>7. KẾT LUẬN VÀ HƯỚNG PHÁT TRIỂN</vt:lpstr>
      <vt:lpstr>7. Kết luận và hướng phát triển Kết luận</vt:lpstr>
      <vt:lpstr>7. Kết luận và hướng phát triển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oke na</dc:creator>
  <cp:lastModifiedBy>oke na</cp:lastModifiedBy>
  <cp:revision>3</cp:revision>
  <dcterms:created xsi:type="dcterms:W3CDTF">2022-01-06T04:00:04Z</dcterms:created>
  <dcterms:modified xsi:type="dcterms:W3CDTF">2024-06-07T08:22:46Z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