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8" r:id="rId3"/>
    <p:sldId id="263" r:id="rId4"/>
    <p:sldId id="264" r:id="rId5"/>
    <p:sldId id="265" r:id="rId6"/>
    <p:sldId id="266" r:id="rId7"/>
    <p:sldId id="26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3/7/2023</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340741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3/7/2023</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606513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3/7/2023</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048193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3/7/2023</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038604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3/7/2023</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710260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3/7/2023</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387139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3/7/2023</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074457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3/7/2023</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912809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3/7/2023</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15173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3/7/2023</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429475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3/7/2023</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548772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3/7/2023</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837259932"/>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DECFDB88-2D7C-86E8-B5C0-C6D015CAD3B7}"/>
              </a:ext>
            </a:extLst>
          </p:cNvPr>
          <p:cNvSpPr>
            <a:spLocks noGrp="1"/>
          </p:cNvSpPr>
          <p:nvPr>
            <p:ph type="ctrTitle"/>
          </p:nvPr>
        </p:nvSpPr>
        <p:spPr>
          <a:xfrm>
            <a:off x="6858000" y="753765"/>
            <a:ext cx="5334000" cy="3056235"/>
          </a:xfrm>
        </p:spPr>
        <p:txBody>
          <a:bodyPr>
            <a:normAutofit/>
          </a:bodyPr>
          <a:lstStyle/>
          <a:p>
            <a:pPr algn="l"/>
            <a:r>
              <a:rPr lang="en-US" sz="2400" dirty="0" err="1"/>
              <a:t>Hoàng</a:t>
            </a:r>
            <a:r>
              <a:rPr lang="en-US" sz="2400" dirty="0"/>
              <a:t> Minh </a:t>
            </a:r>
            <a:r>
              <a:rPr lang="en-US" sz="2400" dirty="0" err="1"/>
              <a:t>Hiếu</a:t>
            </a:r>
            <a:r>
              <a:rPr lang="en-US" sz="2400" dirty="0"/>
              <a:t> – 21520232</a:t>
            </a:r>
            <a:br>
              <a:rPr lang="en-US" sz="2400" dirty="0"/>
            </a:br>
            <a:r>
              <a:rPr lang="en-US" sz="2400" dirty="0" err="1"/>
              <a:t>Trương</a:t>
            </a:r>
            <a:r>
              <a:rPr lang="en-US" sz="2400" dirty="0"/>
              <a:t> </a:t>
            </a:r>
            <a:r>
              <a:rPr lang="en-US" sz="2400" dirty="0" err="1"/>
              <a:t>Văn</a:t>
            </a:r>
            <a:r>
              <a:rPr lang="en-US" sz="2400" dirty="0"/>
              <a:t> </a:t>
            </a:r>
            <a:r>
              <a:rPr lang="en-US" sz="2400" dirty="0" err="1"/>
              <a:t>Khải</a:t>
            </a:r>
            <a:r>
              <a:rPr lang="en-US" sz="2400" dirty="0"/>
              <a:t> – 21520274</a:t>
            </a:r>
            <a:br>
              <a:rPr lang="en-US" sz="2400" dirty="0"/>
            </a:br>
            <a:r>
              <a:rPr lang="en-US" sz="2400" dirty="0" err="1"/>
              <a:t>Nguyễn</a:t>
            </a:r>
            <a:r>
              <a:rPr lang="en-US" sz="2400" dirty="0"/>
              <a:t> </a:t>
            </a:r>
            <a:r>
              <a:rPr lang="en-US" sz="2400" dirty="0" err="1"/>
              <a:t>Huỳnh</a:t>
            </a:r>
            <a:r>
              <a:rPr lang="en-US" sz="2400" dirty="0"/>
              <a:t> </a:t>
            </a:r>
            <a:r>
              <a:rPr lang="en-US" sz="2400" dirty="0" err="1"/>
              <a:t>Mình</a:t>
            </a:r>
            <a:r>
              <a:rPr lang="en-US" sz="2400" dirty="0"/>
              <a:t> </a:t>
            </a:r>
            <a:r>
              <a:rPr lang="en-US" sz="2400" dirty="0" err="1"/>
              <a:t>Triết</a:t>
            </a:r>
            <a:r>
              <a:rPr lang="en-US" sz="2400" dirty="0"/>
              <a:t> – 21520497</a:t>
            </a:r>
            <a:br>
              <a:rPr lang="en-US" sz="2400" dirty="0"/>
            </a:br>
            <a:r>
              <a:rPr lang="en-US" sz="2400" dirty="0" err="1"/>
              <a:t>Nguyễn</a:t>
            </a:r>
            <a:r>
              <a:rPr lang="en-US" sz="2400" dirty="0"/>
              <a:t> Minh </a:t>
            </a:r>
            <a:r>
              <a:rPr lang="en-US" sz="2400" dirty="0" err="1"/>
              <a:t>Thư</a:t>
            </a:r>
            <a:r>
              <a:rPr lang="en-US" sz="2400" dirty="0"/>
              <a:t> – 21520472</a:t>
            </a:r>
            <a:br>
              <a:rPr lang="en-US" sz="2400" dirty="0"/>
            </a:br>
            <a:r>
              <a:rPr lang="en-US" sz="2400" dirty="0"/>
              <a:t>Lê </a:t>
            </a:r>
            <a:r>
              <a:rPr lang="en-US" sz="2400" dirty="0" err="1"/>
              <a:t>Châu</a:t>
            </a:r>
            <a:r>
              <a:rPr lang="en-US" sz="2400" dirty="0"/>
              <a:t> </a:t>
            </a:r>
            <a:r>
              <a:rPr lang="en-US" sz="2400" dirty="0" err="1"/>
              <a:t>Giang</a:t>
            </a:r>
            <a:r>
              <a:rPr lang="en-US" sz="2400" dirty="0"/>
              <a:t> – 21520213</a:t>
            </a:r>
            <a:br>
              <a:rPr lang="en-US" sz="2400" dirty="0"/>
            </a:br>
            <a:r>
              <a:rPr lang="en-US" sz="2400" dirty="0"/>
              <a:t>Ngô Phúc Danh - 21521924</a:t>
            </a:r>
            <a:endParaRPr lang="en-ID" sz="2400" dirty="0"/>
          </a:p>
        </p:txBody>
      </p:sp>
      <p:pic>
        <p:nvPicPr>
          <p:cNvPr id="4" name="Picture 3" descr="Pink and blue clouds">
            <a:extLst>
              <a:ext uri="{FF2B5EF4-FFF2-40B4-BE49-F238E27FC236}">
                <a16:creationId xmlns:a16="http://schemas.microsoft.com/office/drawing/2014/main" id="{69297FCE-A5EB-1A2D-C0F6-B8D21DEF281B}"/>
              </a:ext>
            </a:extLst>
          </p:cNvPr>
          <p:cNvPicPr>
            <a:picLocks noChangeAspect="1"/>
          </p:cNvPicPr>
          <p:nvPr/>
        </p:nvPicPr>
        <p:blipFill rotWithShape="1">
          <a:blip r:embed="rId2"/>
          <a:srcRect l="20481" r="18904" b="2"/>
          <a:stretch/>
        </p:blipFill>
        <p:spPr>
          <a:xfrm>
            <a:off x="2" y="10"/>
            <a:ext cx="5578823" cy="6028246"/>
          </a:xfrm>
          <a:custGeom>
            <a:avLst/>
            <a:gdLst/>
            <a:ahLst/>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p:spPr>
      </p:pic>
      <p:sp>
        <p:nvSpPr>
          <p:cNvPr id="11" name="Freeform: Shape 10">
            <a:extLst>
              <a:ext uri="{FF2B5EF4-FFF2-40B4-BE49-F238E27FC236}">
                <a16:creationId xmlns:a16="http://schemas.microsoft.com/office/drawing/2014/main" id="{B47A9921-6509-49C2-BEBF-924F280660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Tree>
    <p:extLst>
      <p:ext uri="{BB962C8B-B14F-4D97-AF65-F5344CB8AC3E}">
        <p14:creationId xmlns:p14="http://schemas.microsoft.com/office/powerpoint/2010/main" val="4289302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FDB88-2D7C-86E8-B5C0-C6D015CAD3B7}"/>
              </a:ext>
            </a:extLst>
          </p:cNvPr>
          <p:cNvSpPr>
            <a:spLocks noGrp="1"/>
          </p:cNvSpPr>
          <p:nvPr>
            <p:ph type="ctrTitle"/>
          </p:nvPr>
        </p:nvSpPr>
        <p:spPr>
          <a:xfrm>
            <a:off x="3055777" y="3270380"/>
            <a:ext cx="6578081" cy="2155372"/>
          </a:xfrm>
        </p:spPr>
        <p:txBody>
          <a:bodyPr>
            <a:noAutofit/>
          </a:bodyPr>
          <a:lstStyle/>
          <a:p>
            <a:pPr algn="l"/>
            <a:r>
              <a:rPr lang="en-US" sz="2000" b="0" i="0" dirty="0">
                <a:solidFill>
                  <a:srgbClr val="E4E6EB"/>
                </a:solidFill>
                <a:effectLst/>
                <a:latin typeface="Segoe UI Historic" panose="020B0502040204020203" pitchFamily="34" charset="0"/>
              </a:rPr>
              <a:t>=&gt; According to some estimates, around 347 billion emails were sent per day globally in 2022</a:t>
            </a:r>
            <a:br>
              <a:rPr lang="en-US" sz="2000" b="0" i="0" dirty="0">
                <a:solidFill>
                  <a:srgbClr val="E4E6EB"/>
                </a:solidFill>
                <a:effectLst/>
                <a:latin typeface="Segoe UI Historic" panose="020B0502040204020203" pitchFamily="34" charset="0"/>
              </a:rPr>
            </a:br>
            <a:endParaRPr lang="en-ID" sz="2000" dirty="0"/>
          </a:p>
        </p:txBody>
      </p:sp>
      <p:sp>
        <p:nvSpPr>
          <p:cNvPr id="4" name="Oval 3">
            <a:extLst>
              <a:ext uri="{FF2B5EF4-FFF2-40B4-BE49-F238E27FC236}">
                <a16:creationId xmlns:a16="http://schemas.microsoft.com/office/drawing/2014/main" id="{A0256DD5-73F5-F129-F8E9-D9BBAA4EC651}"/>
              </a:ext>
            </a:extLst>
          </p:cNvPr>
          <p:cNvSpPr/>
          <p:nvPr/>
        </p:nvSpPr>
        <p:spPr>
          <a:xfrm>
            <a:off x="4416489" y="597158"/>
            <a:ext cx="3359021" cy="12969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Power</a:t>
            </a:r>
            <a:endParaRPr lang="en-ID" sz="2800" dirty="0"/>
          </a:p>
        </p:txBody>
      </p:sp>
      <p:sp>
        <p:nvSpPr>
          <p:cNvPr id="5" name="Title 1">
            <a:extLst>
              <a:ext uri="{FF2B5EF4-FFF2-40B4-BE49-F238E27FC236}">
                <a16:creationId xmlns:a16="http://schemas.microsoft.com/office/drawing/2014/main" id="{E311535A-D0BE-11FC-AA0E-9387CDE0980D}"/>
              </a:ext>
            </a:extLst>
          </p:cNvPr>
          <p:cNvSpPr txBox="1">
            <a:spLocks/>
          </p:cNvSpPr>
          <p:nvPr/>
        </p:nvSpPr>
        <p:spPr>
          <a:xfrm>
            <a:off x="3055778" y="2351314"/>
            <a:ext cx="6578081" cy="215537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400" dirty="0">
                <a:solidFill>
                  <a:srgbClr val="E4E6EB"/>
                </a:solidFill>
                <a:latin typeface="Segoe UI Historic" panose="020B0502040204020203" pitchFamily="34" charset="0"/>
              </a:rPr>
              <a:t>- </a:t>
            </a:r>
            <a:r>
              <a:rPr lang="en-US" sz="2000" dirty="0">
                <a:solidFill>
                  <a:srgbClr val="E4E6EB"/>
                </a:solidFill>
                <a:latin typeface="Segoe UI Historic" panose="020B0502040204020203" pitchFamily="34" charset="0"/>
              </a:rPr>
              <a:t>Communication: Computers can be used to communicate with people through email, instant messaging, video conferencing, and social media. </a:t>
            </a:r>
            <a:br>
              <a:rPr lang="en-US" sz="2000" dirty="0">
                <a:solidFill>
                  <a:srgbClr val="E4E6EB"/>
                </a:solidFill>
                <a:latin typeface="Segoe UI Historic" panose="020B0502040204020203" pitchFamily="34" charset="0"/>
              </a:rPr>
            </a:br>
            <a:r>
              <a:rPr lang="en-US" sz="2000" dirty="0">
                <a:solidFill>
                  <a:srgbClr val="E4E6EB"/>
                </a:solidFill>
                <a:latin typeface="Segoe UI Historic" panose="020B0502040204020203" pitchFamily="34" charset="0"/>
              </a:rPr>
              <a:t>Information processing: Computers can be used to process and analyze data, store and retrieve information, and perform calculations quickly and accurately. </a:t>
            </a:r>
            <a:br>
              <a:rPr lang="en-US" sz="1400" dirty="0">
                <a:solidFill>
                  <a:srgbClr val="E4E6EB"/>
                </a:solidFill>
                <a:latin typeface="Segoe UI Historic" panose="020B0502040204020203" pitchFamily="34" charset="0"/>
              </a:rPr>
            </a:br>
            <a:endParaRPr lang="en-ID" sz="1400" dirty="0"/>
          </a:p>
        </p:txBody>
      </p:sp>
    </p:spTree>
    <p:extLst>
      <p:ext uri="{BB962C8B-B14F-4D97-AF65-F5344CB8AC3E}">
        <p14:creationId xmlns:p14="http://schemas.microsoft.com/office/powerpoint/2010/main" val="2397014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FDB88-2D7C-86E8-B5C0-C6D015CAD3B7}"/>
              </a:ext>
            </a:extLst>
          </p:cNvPr>
          <p:cNvSpPr>
            <a:spLocks noGrp="1"/>
          </p:cNvSpPr>
          <p:nvPr>
            <p:ph type="ctrTitle"/>
          </p:nvPr>
        </p:nvSpPr>
        <p:spPr>
          <a:xfrm>
            <a:off x="2806958" y="914399"/>
            <a:ext cx="6578081" cy="2183364"/>
          </a:xfrm>
        </p:spPr>
        <p:txBody>
          <a:bodyPr>
            <a:noAutofit/>
          </a:bodyPr>
          <a:lstStyle/>
          <a:p>
            <a:pPr algn="l"/>
            <a:r>
              <a:rPr lang="en-US" sz="2000" b="0" i="0" dirty="0">
                <a:solidFill>
                  <a:srgbClr val="E4E6EB"/>
                </a:solidFill>
                <a:effectLst/>
                <a:latin typeface="Segoe UI Historic" panose="020B0502040204020203" pitchFamily="34" charset="0"/>
              </a:rPr>
              <a:t>- Entertainment: Computers can be used to play games, watch movies and TV shows, listen to music, and consume other forms of media. Education: Computers can be used for online learning, research, and accessing educational resources.</a:t>
            </a:r>
            <a:endParaRPr lang="en-ID" sz="2000" dirty="0"/>
          </a:p>
        </p:txBody>
      </p:sp>
    </p:spTree>
    <p:extLst>
      <p:ext uri="{BB962C8B-B14F-4D97-AF65-F5344CB8AC3E}">
        <p14:creationId xmlns:p14="http://schemas.microsoft.com/office/powerpoint/2010/main" val="1115606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FDB88-2D7C-86E8-B5C0-C6D015CAD3B7}"/>
              </a:ext>
            </a:extLst>
          </p:cNvPr>
          <p:cNvSpPr>
            <a:spLocks noGrp="1"/>
          </p:cNvSpPr>
          <p:nvPr>
            <p:ph type="ctrTitle"/>
          </p:nvPr>
        </p:nvSpPr>
        <p:spPr>
          <a:xfrm>
            <a:off x="2806959" y="961052"/>
            <a:ext cx="6578081" cy="2183364"/>
          </a:xfrm>
        </p:spPr>
        <p:txBody>
          <a:bodyPr>
            <a:noAutofit/>
          </a:bodyPr>
          <a:lstStyle/>
          <a:p>
            <a:pPr algn="l"/>
            <a:r>
              <a:rPr lang="en-US" sz="2000" b="0" i="0" dirty="0">
                <a:solidFill>
                  <a:srgbClr val="E4E6EB"/>
                </a:solidFill>
                <a:effectLst/>
                <a:latin typeface="Segoe UI Historic" panose="020B0502040204020203" pitchFamily="34" charset="0"/>
              </a:rPr>
              <a:t>- Business: Computers can be used to manage finances, create and edit documents, track inventory, and handle other business tasks.</a:t>
            </a:r>
            <a:endParaRPr lang="en-ID" sz="2000" dirty="0"/>
          </a:p>
        </p:txBody>
      </p:sp>
    </p:spTree>
    <p:extLst>
      <p:ext uri="{BB962C8B-B14F-4D97-AF65-F5344CB8AC3E}">
        <p14:creationId xmlns:p14="http://schemas.microsoft.com/office/powerpoint/2010/main" val="1604372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FDB88-2D7C-86E8-B5C0-C6D015CAD3B7}"/>
              </a:ext>
            </a:extLst>
          </p:cNvPr>
          <p:cNvSpPr>
            <a:spLocks noGrp="1"/>
          </p:cNvSpPr>
          <p:nvPr>
            <p:ph type="ctrTitle"/>
          </p:nvPr>
        </p:nvSpPr>
        <p:spPr>
          <a:xfrm>
            <a:off x="2806959" y="961052"/>
            <a:ext cx="6819899" cy="2183364"/>
          </a:xfrm>
        </p:spPr>
        <p:txBody>
          <a:bodyPr>
            <a:noAutofit/>
          </a:bodyPr>
          <a:lstStyle/>
          <a:p>
            <a:pPr algn="l"/>
            <a:r>
              <a:rPr lang="en-US" sz="2000" dirty="0">
                <a:solidFill>
                  <a:srgbClr val="E4E6EB"/>
                </a:solidFill>
                <a:latin typeface="Segoe UI Historic" panose="020B0502040204020203" pitchFamily="34" charset="0"/>
              </a:rPr>
              <a:t>- </a:t>
            </a:r>
            <a:r>
              <a:rPr lang="en-US" sz="2000" b="0" i="0" dirty="0">
                <a:solidFill>
                  <a:srgbClr val="E4E6EB"/>
                </a:solidFill>
                <a:effectLst/>
                <a:latin typeface="Segoe UI Historic" panose="020B0502040204020203" pitchFamily="34" charset="0"/>
              </a:rPr>
              <a:t>Complex calculations: Computers can perform calculations much faster and more accurately than humans, making them ideal for tasks like weather forecasting, financial modeling, and scientific simulations. </a:t>
            </a:r>
            <a:br>
              <a:rPr lang="en-US" sz="2000" b="0" i="0" dirty="0">
                <a:solidFill>
                  <a:srgbClr val="E4E6EB"/>
                </a:solidFill>
                <a:effectLst/>
                <a:latin typeface="Segoe UI Historic" panose="020B0502040204020203" pitchFamily="34" charset="0"/>
              </a:rPr>
            </a:br>
            <a:endParaRPr lang="en-ID" sz="2000" dirty="0"/>
          </a:p>
        </p:txBody>
      </p:sp>
      <p:sp>
        <p:nvSpPr>
          <p:cNvPr id="6" name="TextBox 5">
            <a:extLst>
              <a:ext uri="{FF2B5EF4-FFF2-40B4-BE49-F238E27FC236}">
                <a16:creationId xmlns:a16="http://schemas.microsoft.com/office/drawing/2014/main" id="{F7C31A04-3D2D-1F2F-5675-B771CF5578D0}"/>
              </a:ext>
            </a:extLst>
          </p:cNvPr>
          <p:cNvSpPr txBox="1"/>
          <p:nvPr/>
        </p:nvSpPr>
        <p:spPr>
          <a:xfrm>
            <a:off x="2806961" y="3144416"/>
            <a:ext cx="6578080" cy="1015663"/>
          </a:xfrm>
          <a:prstGeom prst="rect">
            <a:avLst/>
          </a:prstGeom>
          <a:noFill/>
        </p:spPr>
        <p:txBody>
          <a:bodyPr wrap="square">
            <a:spAutoFit/>
          </a:bodyPr>
          <a:lstStyle/>
          <a:p>
            <a:r>
              <a:rPr lang="en-US" sz="2000" b="0" i="0" dirty="0">
                <a:solidFill>
                  <a:srgbClr val="E4E6EB"/>
                </a:solidFill>
                <a:effectLst/>
                <a:latin typeface="Segoe UI Historic" panose="020B0502040204020203" pitchFamily="34" charset="0"/>
              </a:rPr>
              <a:t>=&gt; A simple example would be, a CPU with a clock speed of 3.4 GHz can perform 3,400,000,000 cycles per second.</a:t>
            </a:r>
            <a:endParaRPr lang="en-ID" sz="2000" dirty="0"/>
          </a:p>
        </p:txBody>
      </p:sp>
    </p:spTree>
    <p:extLst>
      <p:ext uri="{BB962C8B-B14F-4D97-AF65-F5344CB8AC3E}">
        <p14:creationId xmlns:p14="http://schemas.microsoft.com/office/powerpoint/2010/main" val="2800705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FDB88-2D7C-86E8-B5C0-C6D015CAD3B7}"/>
              </a:ext>
            </a:extLst>
          </p:cNvPr>
          <p:cNvSpPr>
            <a:spLocks noGrp="1"/>
          </p:cNvSpPr>
          <p:nvPr>
            <p:ph type="ctrTitle"/>
          </p:nvPr>
        </p:nvSpPr>
        <p:spPr>
          <a:xfrm>
            <a:off x="2806959" y="961052"/>
            <a:ext cx="6578081" cy="2183364"/>
          </a:xfrm>
        </p:spPr>
        <p:txBody>
          <a:bodyPr>
            <a:noAutofit/>
          </a:bodyPr>
          <a:lstStyle/>
          <a:p>
            <a:pPr algn="l"/>
            <a:r>
              <a:rPr lang="en-US" sz="2000" b="0" i="0" dirty="0">
                <a:solidFill>
                  <a:srgbClr val="E4E6EB"/>
                </a:solidFill>
                <a:effectLst/>
                <a:latin typeface="Segoe UI Historic" panose="020B0502040204020203" pitchFamily="34" charset="0"/>
              </a:rPr>
              <a:t>- Data processing and analysis: With the growth of big data, computers have become essential tools for processing and analyzing large amounts of information.</a:t>
            </a:r>
            <a:br>
              <a:rPr lang="en-US" sz="2000" b="0" i="0" dirty="0">
                <a:solidFill>
                  <a:srgbClr val="E4E6EB"/>
                </a:solidFill>
                <a:effectLst/>
                <a:latin typeface="Segoe UI Historic" panose="020B0502040204020203" pitchFamily="34" charset="0"/>
              </a:rPr>
            </a:br>
            <a:r>
              <a:rPr lang="en-US" sz="2000" b="0" i="0" dirty="0">
                <a:solidFill>
                  <a:srgbClr val="E4E6EB"/>
                </a:solidFill>
                <a:effectLst/>
                <a:latin typeface="Segoe UI Historic" panose="020B0502040204020203" pitchFamily="34" charset="0"/>
              </a:rPr>
              <a:t>There are many other uses for computers, and the ways they are used are constantly evolving as technology advances.</a:t>
            </a:r>
            <a:endParaRPr lang="en-ID" sz="2000" dirty="0"/>
          </a:p>
        </p:txBody>
      </p:sp>
    </p:spTree>
    <p:extLst>
      <p:ext uri="{BB962C8B-B14F-4D97-AF65-F5344CB8AC3E}">
        <p14:creationId xmlns:p14="http://schemas.microsoft.com/office/powerpoint/2010/main" val="884498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FDB88-2D7C-86E8-B5C0-C6D015CAD3B7}"/>
              </a:ext>
            </a:extLst>
          </p:cNvPr>
          <p:cNvSpPr>
            <a:spLocks noGrp="1"/>
          </p:cNvSpPr>
          <p:nvPr>
            <p:ph type="ctrTitle"/>
          </p:nvPr>
        </p:nvSpPr>
        <p:spPr>
          <a:xfrm>
            <a:off x="2218353" y="3429000"/>
            <a:ext cx="7755294" cy="2831842"/>
          </a:xfrm>
        </p:spPr>
        <p:txBody>
          <a:bodyPr>
            <a:noAutofit/>
          </a:bodyPr>
          <a:lstStyle/>
          <a:p>
            <a:pPr algn="l"/>
            <a:r>
              <a:rPr lang="en-US" sz="2000" b="0" i="0" dirty="0">
                <a:solidFill>
                  <a:srgbClr val="E4E6EB"/>
                </a:solidFill>
                <a:effectLst/>
                <a:latin typeface="Segoe UI Historic" panose="020B0502040204020203" pitchFamily="34" charset="0"/>
              </a:rPr>
              <a:t>- No feelings/EQ A computer proves unsuccessful in such scenarios as it does not have feelings/ EQ(Emotional Quotient). A computer can be used to search for any information from the web. But it cannot personally help a person in a task. </a:t>
            </a:r>
            <a:br>
              <a:rPr lang="en-US" sz="2000" b="0" i="0" dirty="0">
                <a:solidFill>
                  <a:srgbClr val="E4E6EB"/>
                </a:solidFill>
                <a:effectLst/>
                <a:latin typeface="Segoe UI Historic" panose="020B0502040204020203" pitchFamily="34" charset="0"/>
              </a:rPr>
            </a:br>
            <a:br>
              <a:rPr lang="en-US" sz="2000" b="0" i="0" dirty="0">
                <a:solidFill>
                  <a:srgbClr val="E4E6EB"/>
                </a:solidFill>
                <a:effectLst/>
                <a:latin typeface="Segoe UI Historic" panose="020B0502040204020203" pitchFamily="34" charset="0"/>
              </a:rPr>
            </a:br>
            <a:r>
              <a:rPr lang="en-US" sz="2000" b="0" i="0" dirty="0">
                <a:solidFill>
                  <a:srgbClr val="E4E6EB"/>
                </a:solidFill>
                <a:effectLst/>
                <a:latin typeface="Segoe UI Historic" panose="020B0502040204020203" pitchFamily="34" charset="0"/>
              </a:rPr>
              <a:t>- Lack of Decision Making A computer cannot decide on its own. </a:t>
            </a:r>
            <a:br>
              <a:rPr lang="en-US" sz="2000" b="0" i="0" dirty="0">
                <a:solidFill>
                  <a:srgbClr val="E4E6EB"/>
                </a:solidFill>
                <a:effectLst/>
                <a:latin typeface="Segoe UI Historic" panose="020B0502040204020203" pitchFamily="34" charset="0"/>
              </a:rPr>
            </a:br>
            <a:r>
              <a:rPr lang="en-US" sz="2000" b="0" i="0" dirty="0">
                <a:solidFill>
                  <a:srgbClr val="E4E6EB"/>
                </a:solidFill>
                <a:effectLst/>
                <a:latin typeface="Segoe UI Historic" panose="020B0502040204020203" pitchFamily="34" charset="0"/>
              </a:rPr>
              <a:t>Each operation that the computer performs is fed with an algorithm to perform different processes for each situation. However, if it faces a problem that is not fed into the system, the computer is not ready for it. For making a decision humans have knowledge, wisdom, intelligence, the power to decide, etc. Computers have none of these.</a:t>
            </a:r>
            <a:br>
              <a:rPr lang="en-US" sz="2000" b="0" i="0" dirty="0">
                <a:solidFill>
                  <a:srgbClr val="E4E6EB"/>
                </a:solidFill>
                <a:effectLst/>
                <a:latin typeface="Segoe UI Historic" panose="020B0502040204020203" pitchFamily="34" charset="0"/>
              </a:rPr>
            </a:br>
            <a:br>
              <a:rPr lang="en-US" sz="2000" b="0" i="0" dirty="0">
                <a:solidFill>
                  <a:srgbClr val="E4E6EB"/>
                </a:solidFill>
                <a:effectLst/>
                <a:latin typeface="Segoe UI Historic" panose="020B0502040204020203" pitchFamily="34" charset="0"/>
              </a:rPr>
            </a:br>
            <a:r>
              <a:rPr lang="en-US" sz="2000" b="0" i="0" dirty="0">
                <a:solidFill>
                  <a:srgbClr val="E4E6EB"/>
                </a:solidFill>
                <a:effectLst/>
                <a:latin typeface="Segoe UI Historic" panose="020B0502040204020203" pitchFamily="34" charset="0"/>
              </a:rPr>
              <a:t>- Lack of common-sense there is no common sense in computers and this is one major limitations of computers</a:t>
            </a:r>
            <a:r>
              <a:rPr lang="en-US" sz="800" b="0" i="0" dirty="0">
                <a:solidFill>
                  <a:srgbClr val="E4E6EB"/>
                </a:solidFill>
                <a:effectLst/>
                <a:latin typeface="Segoe UI Historic" panose="020B0502040204020203" pitchFamily="34" charset="0"/>
              </a:rPr>
              <a:t>.</a:t>
            </a:r>
            <a:endParaRPr lang="en-ID" sz="2000" dirty="0"/>
          </a:p>
        </p:txBody>
      </p:sp>
      <p:sp>
        <p:nvSpPr>
          <p:cNvPr id="3" name="Oval 2">
            <a:extLst>
              <a:ext uri="{FF2B5EF4-FFF2-40B4-BE49-F238E27FC236}">
                <a16:creationId xmlns:a16="http://schemas.microsoft.com/office/drawing/2014/main" id="{3BE23F5F-0458-4DE2-5CAA-9BB601EB4888}"/>
              </a:ext>
            </a:extLst>
          </p:cNvPr>
          <p:cNvSpPr/>
          <p:nvPr/>
        </p:nvSpPr>
        <p:spPr>
          <a:xfrm>
            <a:off x="4416489" y="597158"/>
            <a:ext cx="3359021" cy="12969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limitations</a:t>
            </a:r>
            <a:endParaRPr lang="en-ID" sz="2800" dirty="0"/>
          </a:p>
        </p:txBody>
      </p:sp>
    </p:spTree>
    <p:extLst>
      <p:ext uri="{BB962C8B-B14F-4D97-AF65-F5344CB8AC3E}">
        <p14:creationId xmlns:p14="http://schemas.microsoft.com/office/powerpoint/2010/main" val="799625756"/>
      </p:ext>
    </p:extLst>
  </p:cSld>
  <p:clrMapOvr>
    <a:masterClrMapping/>
  </p:clrMapOvr>
</p:sld>
</file>

<file path=ppt/theme/theme1.xml><?xml version="1.0" encoding="utf-8"?>
<a:theme xmlns:a="http://schemas.openxmlformats.org/drawingml/2006/main" name="PebbleVTI">
  <a:themeElements>
    <a:clrScheme name="AnalogousFromLightSeedLeftStep">
      <a:dk1>
        <a:srgbClr val="000000"/>
      </a:dk1>
      <a:lt1>
        <a:srgbClr val="FFFFFF"/>
      </a:lt1>
      <a:dk2>
        <a:srgbClr val="242B41"/>
      </a:dk2>
      <a:lt2>
        <a:srgbClr val="E2E8E2"/>
      </a:lt2>
      <a:accent1>
        <a:srgbClr val="D18BD1"/>
      </a:accent1>
      <a:accent2>
        <a:srgbClr val="A471C7"/>
      </a:accent2>
      <a:accent3>
        <a:srgbClr val="978BD1"/>
      </a:accent3>
      <a:accent4>
        <a:srgbClr val="7186C7"/>
      </a:accent4>
      <a:accent5>
        <a:srgbClr val="71AAC7"/>
      </a:accent5>
      <a:accent6>
        <a:srgbClr val="65B1AB"/>
      </a:accent6>
      <a:hlink>
        <a:srgbClr val="568F57"/>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27</TotalTime>
  <Words>436</Words>
  <Application>Microsoft Office PowerPoint</Application>
  <PresentationFormat>Widescreen</PresentationFormat>
  <Paragraphs>11</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Avenir Next LT Pro</vt:lpstr>
      <vt:lpstr>Avenir Next LT Pro Light</vt:lpstr>
      <vt:lpstr>Segoe UI Historic</vt:lpstr>
      <vt:lpstr>Sitka Subheading</vt:lpstr>
      <vt:lpstr>PebbleVTI</vt:lpstr>
      <vt:lpstr>Hoàng Minh Hiếu – 21520232 Trương Văn Khải – 21520274 Nguyễn Huỳnh Mình Triết – 21520497 Nguyễn Minh Thư – 21520472 Lê Châu Giang – 21520213 Ngô Phúc Danh - 21521924</vt:lpstr>
      <vt:lpstr>=&gt; According to some estimates, around 347 billion emails were sent per day globally in 2022 </vt:lpstr>
      <vt:lpstr>- Entertainment: Computers can be used to play games, watch movies and TV shows, listen to music, and consume other forms of media. Education: Computers can be used for online learning, research, and accessing educational resources.</vt:lpstr>
      <vt:lpstr>- Business: Computers can be used to manage finances, create and edit documents, track inventory, and handle other business tasks.</vt:lpstr>
      <vt:lpstr>- Complex calculations: Computers can perform calculations much faster and more accurately than humans, making them ideal for tasks like weather forecasting, financial modeling, and scientific simulations.  </vt:lpstr>
      <vt:lpstr>- Data processing and analysis: With the growth of big data, computers have become essential tools for processing and analyzing large amounts of information. There are many other uses for computers, and the ways they are used are constantly evolving as technology advances.</vt:lpstr>
      <vt:lpstr>- No feelings/EQ A computer proves unsuccessful in such scenarios as it does not have feelings/ EQ(Emotional Quotient). A computer can be used to search for any information from the web. But it cannot personally help a person in a task.   - Lack of Decision Making A computer cannot decide on its own.  Each operation that the computer performs is fed with an algorithm to perform different processes for each situation. However, if it faces a problem that is not fed into the system, the computer is not ready for it. For making a decision humans have knowledge, wisdom, intelligence, the power to decide, etc. Computers have none of these.  - Lack of common-sense there is no common sense in computers and this is one major limitations of computers.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Hoàng Minh Hiếu – 21520232 Trương Văn Khải – 21520274 Nguyễn Huỳnh Mình Triết – 21520497 Nguyễn Minh Thư – 21520472 Lê Châu Giang – 21520213 Ngô Phúc Danh - 21521924</dc:title>
  <dc:creator>Ngô Phúc Danh</dc:creator>
  <cp:lastModifiedBy>Ngô Phúc Danh</cp:lastModifiedBy>
  <cp:revision>2</cp:revision>
  <dcterms:created xsi:type="dcterms:W3CDTF">2023-03-07T01:01:49Z</dcterms:created>
  <dcterms:modified xsi:type="dcterms:W3CDTF">2023-03-07T01:29:02Z</dcterms:modified>
</cp:coreProperties>
</file>