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8" r:id="rId4"/>
    <p:sldId id="259" r:id="rId5"/>
    <p:sldId id="281" r:id="rId6"/>
    <p:sldId id="260" r:id="rId7"/>
    <p:sldId id="261" r:id="rId8"/>
    <p:sldId id="262" r:id="rId9"/>
    <p:sldId id="282" r:id="rId10"/>
    <p:sldId id="283" r:id="rId11"/>
    <p:sldId id="286" r:id="rId12"/>
    <p:sldId id="291" r:id="rId13"/>
    <p:sldId id="308" r:id="rId14"/>
    <p:sldId id="307" r:id="rId15"/>
    <p:sldId id="263" r:id="rId16"/>
    <p:sldId id="264" r:id="rId17"/>
    <p:sldId id="296" r:id="rId18"/>
    <p:sldId id="297" r:id="rId19"/>
    <p:sldId id="298" r:id="rId20"/>
    <p:sldId id="299" r:id="rId21"/>
    <p:sldId id="300" r:id="rId22"/>
    <p:sldId id="301" r:id="rId23"/>
    <p:sldId id="302" r:id="rId24"/>
    <p:sldId id="303" r:id="rId25"/>
    <p:sldId id="295" r:id="rId26"/>
    <p:sldId id="292" r:id="rId27"/>
    <p:sldId id="294" r:id="rId28"/>
    <p:sldId id="305" r:id="rId29"/>
    <p:sldId id="304" r:id="rId30"/>
    <p:sldId id="265" r:id="rId31"/>
    <p:sldId id="306" r:id="rId32"/>
    <p:sldId id="266" r:id="rId33"/>
    <p:sldId id="288" r:id="rId34"/>
    <p:sldId id="270" r:id="rId35"/>
    <p:sldId id="273" r:id="rId36"/>
    <p:sldId id="279" r:id="rId37"/>
    <p:sldId id="274" r:id="rId38"/>
    <p:sldId id="280" r:id="rId3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D3A41-36B8-4A31-9484-FECA4E510935}" v="271" dt="2023-10-19T09:15:22.721"/>
    <p1510:client id="{3B1D5815-0612-4061-85AE-C3215B73DCAB}" v="582" dt="2023-10-18T18:00:16.304"/>
    <p1510:client id="{41ACFCCC-BF84-4FB6-9874-78B705DE0879}" v="1076" dt="2023-10-14T08:24:45.138"/>
    <p1510:client id="{57B43E32-0518-4336-B867-72C3530D8C91}" v="6962" dt="2023-10-15T07:56:56.912"/>
    <p1510:client id="{5956873D-E7A5-4340-8DFA-5B70417ED406}" v="867" dt="2023-10-15T09:48:40.681"/>
    <p1510:client id="{59B45A5A-1750-4D84-BACD-436B1FF1FEFB}" v="952" dt="2023-10-18T14:51:16.183"/>
    <p1510:client id="{61D03408-D5EA-4AE7-8EED-B674BA5D36B6}" v="4994" dt="2023-10-18T17:23:10.652"/>
    <p1510:client id="{6F613FA3-8C63-45F7-927C-CB1C43DCEFB5}" v="212" dt="2023-10-16T13:17:15.115"/>
    <p1510:client id="{7ABC296A-C771-4B7C-8044-5E4EA60960CE}" v="1034" dt="2023-10-18T03:28:05.109"/>
    <p1510:client id="{864434EF-F8A2-4D70-9D96-64CB10D9161C}" v="2383" dt="2023-10-18T16:22:08.982"/>
    <p1510:client id="{9E484F34-7DA2-4D14-8EBB-C96D29AA56DD}" v="43" dt="2023-10-15T07:06:35.902"/>
    <p1510:client id="{B2E96C4E-54F3-49E7-8BB3-58D4CBD53ED7}" v="17" dt="2023-10-20T05:58:25.608"/>
    <p1510:client id="{C0A39FB2-659B-474E-A9C2-3F802B9C72CE}" v="72" dt="2023-10-19T15:15:23.475"/>
    <p1510:client id="{D2D7D125-5100-4B57-9B7D-08B579B7656D}" v="217" dt="2023-10-14T08:53:42.457"/>
    <p1510:client id="{F14D61C0-9E9E-459F-9FD6-5706FEC7D548}" v="174" dt="2023-10-16T12:52:28.906"/>
    <p1510:client id="{FC0624C2-271B-4118-990C-50EFC86FF0B2}" v="25" dt="2023-10-20T03:55:05.55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3613657-378D-446E-9FAF-32005B78C317}" type="datetimeFigureOut">
              <a:t>27/10/2023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6C6382A-37F9-49F2-A650-7BB1DADCBE70}" type="slidenum">
              <a:t>‹#›</a:t>
            </a:fld>
            <a:endParaRPr lang="en-US"/>
          </a:p>
        </p:txBody>
      </p:sp>
    </p:spTree>
    <p:extLst>
      <p:ext uri="{BB962C8B-B14F-4D97-AF65-F5344CB8AC3E}">
        <p14:creationId xmlns:p14="http://schemas.microsoft.com/office/powerpoint/2010/main" val="355254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PhoBERT</a:t>
            </a:r>
            <a:r>
              <a:rPr lang="en-US">
                <a:cs typeface="Calibri"/>
              </a:rPr>
              <a:t> </a:t>
            </a:r>
            <a:r>
              <a:rPr lang="en-US" err="1">
                <a:cs typeface="Calibri"/>
              </a:rPr>
              <a:t>công</a:t>
            </a:r>
            <a:r>
              <a:rPr lang="en-US">
                <a:cs typeface="Calibri"/>
              </a:rPr>
              <a:t> </a:t>
            </a:r>
            <a:r>
              <a:rPr lang="en-US" err="1">
                <a:cs typeface="Calibri"/>
              </a:rPr>
              <a:t>bố</a:t>
            </a:r>
            <a:r>
              <a:rPr lang="en-US">
                <a:cs typeface="Calibri"/>
              </a:rPr>
              <a:t> 3 </a:t>
            </a:r>
            <a:r>
              <a:rPr lang="en-US" err="1">
                <a:cs typeface="Calibri"/>
              </a:rPr>
              <a:t>mô</a:t>
            </a:r>
            <a:r>
              <a:rPr lang="en-US">
                <a:cs typeface="Calibri"/>
              </a:rPr>
              <a:t> </a:t>
            </a:r>
            <a:r>
              <a:rPr lang="en-US" err="1">
                <a:cs typeface="Calibri"/>
              </a:rPr>
              <a:t>hình</a:t>
            </a:r>
            <a:r>
              <a:rPr lang="en-US">
                <a:cs typeface="Calibri"/>
              </a:rPr>
              <a:t>: base, large, base-v2. Ở </a:t>
            </a:r>
            <a:r>
              <a:rPr lang="en-US" err="1">
                <a:cs typeface="Calibri"/>
              </a:rPr>
              <a:t>đây</a:t>
            </a:r>
            <a:r>
              <a:rPr lang="en-US">
                <a:cs typeface="Calibri"/>
              </a:rPr>
              <a:t> </a:t>
            </a:r>
            <a:r>
              <a:rPr lang="en-US" err="1">
                <a:cs typeface="Calibri"/>
              </a:rPr>
              <a:t>tụi</a:t>
            </a:r>
            <a:r>
              <a:rPr lang="en-US">
                <a:cs typeface="Calibri"/>
              </a:rPr>
              <a:t> </a:t>
            </a:r>
            <a:r>
              <a:rPr lang="en-US" err="1">
                <a:cs typeface="Calibri"/>
              </a:rPr>
              <a:t>mình</a:t>
            </a:r>
            <a:r>
              <a:rPr lang="en-US">
                <a:cs typeface="Calibri"/>
              </a:rPr>
              <a:t> </a:t>
            </a:r>
            <a:r>
              <a:rPr lang="en-US" err="1">
                <a:cs typeface="Calibri"/>
              </a:rPr>
              <a:t>dùng</a:t>
            </a:r>
            <a:r>
              <a:rPr lang="en-US">
                <a:cs typeface="Calibri"/>
              </a:rPr>
              <a:t> </a:t>
            </a:r>
            <a:r>
              <a:rPr lang="en-US" err="1">
                <a:cs typeface="Calibri"/>
              </a:rPr>
              <a:t>phoBERT</a:t>
            </a:r>
            <a:r>
              <a:rPr lang="en-US">
                <a:cs typeface="Calibri"/>
              </a:rPr>
              <a:t> base </a:t>
            </a:r>
          </a:p>
          <a:p>
            <a:endParaRPr lang="en-US">
              <a:cs typeface="Calibri"/>
            </a:endParaRPr>
          </a:p>
          <a:p>
            <a:r>
              <a:rPr lang="en-US">
                <a:cs typeface="Calibri"/>
              </a:rPr>
              <a:t>BERT </a:t>
            </a:r>
            <a:r>
              <a:rPr lang="en-US" err="1">
                <a:cs typeface="Calibri"/>
              </a:rPr>
              <a:t>là</a:t>
            </a:r>
            <a:r>
              <a:rPr lang="en-US">
                <a:cs typeface="Calibri"/>
              </a:rPr>
              <a:t> </a:t>
            </a:r>
            <a:r>
              <a:rPr lang="en-US" err="1">
                <a:cs typeface="Calibri"/>
              </a:rPr>
              <a:t>một</a:t>
            </a:r>
            <a:r>
              <a:rPr lang="en-US">
                <a:cs typeface="Calibri"/>
              </a:rPr>
              <a:t> </a:t>
            </a:r>
            <a:r>
              <a:rPr lang="en-US" err="1">
                <a:cs typeface="Calibri"/>
              </a:rPr>
              <a:t>mô</a:t>
            </a:r>
            <a:r>
              <a:rPr lang="en-US">
                <a:cs typeface="Calibri"/>
              </a:rPr>
              <a:t> </a:t>
            </a:r>
            <a:r>
              <a:rPr lang="en-US" err="1">
                <a:cs typeface="Calibri"/>
              </a:rPr>
              <a:t>hình</a:t>
            </a:r>
            <a:r>
              <a:rPr lang="en-US">
                <a:cs typeface="Calibri"/>
              </a:rPr>
              <a:t> </a:t>
            </a:r>
            <a:r>
              <a:rPr lang="en-US" err="1">
                <a:cs typeface="Calibri"/>
              </a:rPr>
              <a:t>ngôn</a:t>
            </a:r>
            <a:r>
              <a:rPr lang="en-US">
                <a:cs typeface="Calibri"/>
              </a:rPr>
              <a:t> </a:t>
            </a:r>
            <a:r>
              <a:rPr lang="en-US" err="1">
                <a:cs typeface="Calibri"/>
              </a:rPr>
              <a:t>ngữ</a:t>
            </a:r>
            <a:r>
              <a:rPr lang="en-US">
                <a:cs typeface="Calibri"/>
              </a:rPr>
              <a:t> </a:t>
            </a:r>
            <a:r>
              <a:rPr lang="en-US" err="1">
                <a:cs typeface="Calibri"/>
              </a:rPr>
              <a:t>được</a:t>
            </a:r>
            <a:r>
              <a:rPr lang="en-US">
                <a:cs typeface="Calibri"/>
              </a:rPr>
              <a:t> </a:t>
            </a:r>
            <a:r>
              <a:rPr lang="en-US" err="1">
                <a:cs typeface="Calibri"/>
              </a:rPr>
              <a:t>tiền</a:t>
            </a:r>
            <a:r>
              <a:rPr lang="en-US">
                <a:cs typeface="Calibri"/>
              </a:rPr>
              <a:t> </a:t>
            </a:r>
            <a:r>
              <a:rPr lang="en-US" err="1">
                <a:cs typeface="Calibri"/>
              </a:rPr>
              <a:t>huấn</a:t>
            </a:r>
            <a:r>
              <a:rPr lang="en-US">
                <a:cs typeface="Calibri"/>
              </a:rPr>
              <a:t> </a:t>
            </a:r>
            <a:r>
              <a:rPr lang="en-US" err="1">
                <a:cs typeface="Calibri"/>
              </a:rPr>
              <a:t>luyện</a:t>
            </a:r>
            <a:r>
              <a:rPr lang="en-US">
                <a:cs typeface="Calibri"/>
              </a:rPr>
              <a:t> </a:t>
            </a:r>
            <a:r>
              <a:rPr lang="en-US" err="1">
                <a:cs typeface="Calibri"/>
              </a:rPr>
              <a:t>trên</a:t>
            </a:r>
            <a:r>
              <a:rPr lang="en-US">
                <a:cs typeface="Calibri"/>
              </a:rPr>
              <a:t> </a:t>
            </a:r>
            <a:r>
              <a:rPr lang="en-US" err="1">
                <a:cs typeface="Calibri"/>
              </a:rPr>
              <a:t>dữ</a:t>
            </a:r>
            <a:r>
              <a:rPr lang="en-US">
                <a:cs typeface="Calibri"/>
              </a:rPr>
              <a:t> </a:t>
            </a:r>
            <a:r>
              <a:rPr lang="en-US" err="1">
                <a:cs typeface="Calibri"/>
              </a:rPr>
              <a:t>liệu</a:t>
            </a:r>
            <a:r>
              <a:rPr lang="en-US">
                <a:cs typeface="Calibri"/>
              </a:rPr>
              <a:t> </a:t>
            </a:r>
            <a:r>
              <a:rPr lang="en-US" err="1">
                <a:cs typeface="Calibri"/>
              </a:rPr>
              <a:t>tiếng</a:t>
            </a:r>
            <a:r>
              <a:rPr lang="en-US">
                <a:cs typeface="Calibri"/>
              </a:rPr>
              <a:t> Anh, </a:t>
            </a:r>
            <a:r>
              <a:rPr lang="en-US" err="1">
                <a:cs typeface="Calibri"/>
              </a:rPr>
              <a:t>sau</a:t>
            </a:r>
            <a:r>
              <a:rPr lang="en-US">
                <a:cs typeface="Calibri"/>
              </a:rPr>
              <a:t> </a:t>
            </a:r>
            <a:r>
              <a:rPr lang="en-US" err="1">
                <a:cs typeface="Calibri"/>
              </a:rPr>
              <a:t>đó</a:t>
            </a:r>
            <a:r>
              <a:rPr lang="en-US">
                <a:cs typeface="Calibri"/>
              </a:rPr>
              <a:t> finetune </a:t>
            </a:r>
            <a:r>
              <a:rPr lang="en-US" err="1">
                <a:cs typeface="Calibri"/>
              </a:rPr>
              <a:t>trên</a:t>
            </a:r>
            <a:r>
              <a:rPr lang="en-US">
                <a:cs typeface="Calibri"/>
              </a:rPr>
              <a:t> </a:t>
            </a:r>
            <a:r>
              <a:rPr lang="en-US" err="1">
                <a:cs typeface="Calibri"/>
              </a:rPr>
              <a:t>các</a:t>
            </a:r>
            <a:r>
              <a:rPr lang="en-US">
                <a:cs typeface="Calibri"/>
              </a:rPr>
              <a:t> downstream task</a:t>
            </a:r>
            <a:endParaRPr lang="en-US"/>
          </a:p>
          <a:p>
            <a:endParaRPr lang="en-US">
              <a:cs typeface="Calibri"/>
            </a:endParaRPr>
          </a:p>
          <a:p>
            <a:r>
              <a:rPr lang="en-US" err="1">
                <a:cs typeface="Calibri"/>
              </a:rPr>
              <a:t>RoBERTa</a:t>
            </a:r>
            <a:r>
              <a:rPr lang="en-US">
                <a:cs typeface="Calibri"/>
              </a:rPr>
              <a:t> </a:t>
            </a:r>
            <a:r>
              <a:rPr lang="en-US" err="1">
                <a:cs typeface="Calibri"/>
              </a:rPr>
              <a:t>là</a:t>
            </a:r>
            <a:r>
              <a:rPr lang="en-US">
                <a:cs typeface="Calibri"/>
              </a:rPr>
              <a:t> </a:t>
            </a:r>
            <a:r>
              <a:rPr lang="en-US" err="1">
                <a:cs typeface="Calibri"/>
              </a:rPr>
              <a:t>một</a:t>
            </a:r>
            <a:r>
              <a:rPr lang="en-US">
                <a:cs typeface="Calibri"/>
              </a:rPr>
              <a:t> </a:t>
            </a:r>
            <a:r>
              <a:rPr lang="en-US" err="1">
                <a:cs typeface="Calibri"/>
              </a:rPr>
              <a:t>phương</a:t>
            </a:r>
            <a:r>
              <a:rPr lang="en-US">
                <a:cs typeface="Calibri"/>
              </a:rPr>
              <a:t> </a:t>
            </a:r>
            <a:r>
              <a:rPr lang="en-US" err="1">
                <a:cs typeface="Calibri"/>
              </a:rPr>
              <a:t>pháp</a:t>
            </a:r>
            <a:r>
              <a:rPr lang="en-US">
                <a:cs typeface="Calibri"/>
              </a:rPr>
              <a:t> </a:t>
            </a:r>
            <a:r>
              <a:rPr lang="en-US" err="1">
                <a:cs typeface="Calibri"/>
              </a:rPr>
              <a:t>huấn</a:t>
            </a:r>
            <a:r>
              <a:rPr lang="en-US">
                <a:cs typeface="Calibri"/>
              </a:rPr>
              <a:t> </a:t>
            </a:r>
            <a:r>
              <a:rPr lang="en-US" err="1">
                <a:cs typeface="Calibri"/>
              </a:rPr>
              <a:t>luyện</a:t>
            </a:r>
            <a:r>
              <a:rPr lang="en-US">
                <a:cs typeface="Calibri"/>
              </a:rPr>
              <a:t> BERT </a:t>
            </a:r>
            <a:r>
              <a:rPr lang="en-US" err="1">
                <a:cs typeface="Calibri"/>
              </a:rPr>
              <a:t>mạnh</a:t>
            </a:r>
            <a:r>
              <a:rPr lang="en-US">
                <a:cs typeface="Calibri"/>
              </a:rPr>
              <a:t> </a:t>
            </a:r>
            <a:r>
              <a:rPr lang="en-US" err="1">
                <a:cs typeface="Calibri"/>
              </a:rPr>
              <a:t>mẽ</a:t>
            </a:r>
            <a:r>
              <a:rPr lang="en-US">
                <a:cs typeface="Calibri"/>
              </a:rPr>
              <a:t> </a:t>
            </a:r>
            <a:r>
              <a:rPr lang="en-US" err="1">
                <a:cs typeface="Calibri"/>
              </a:rPr>
              <a:t>hơn</a:t>
            </a:r>
            <a:r>
              <a:rPr lang="en-US">
                <a:cs typeface="Calibri"/>
              </a:rPr>
              <a:t> </a:t>
            </a:r>
            <a:r>
              <a:rPr lang="en-US" err="1">
                <a:cs typeface="Calibri"/>
              </a:rPr>
              <a:t>bằng</a:t>
            </a:r>
            <a:r>
              <a:rPr lang="en-US">
                <a:cs typeface="Calibri"/>
              </a:rPr>
              <a:t> </a:t>
            </a:r>
            <a:r>
              <a:rPr lang="en-US" err="1">
                <a:cs typeface="Calibri"/>
              </a:rPr>
              <a:t>cách</a:t>
            </a:r>
            <a:r>
              <a:rPr lang="en-US">
                <a:cs typeface="Calibri"/>
              </a:rPr>
              <a:t> </a:t>
            </a:r>
            <a:r>
              <a:rPr lang="en-US" err="1">
                <a:cs typeface="Calibri"/>
              </a:rPr>
              <a:t>điều</a:t>
            </a:r>
            <a:r>
              <a:rPr lang="en-US">
                <a:cs typeface="Calibri"/>
              </a:rPr>
              <a:t> </a:t>
            </a:r>
            <a:r>
              <a:rPr lang="en-US" err="1">
                <a:cs typeface="Calibri"/>
              </a:rPr>
              <a:t>chỉnh</a:t>
            </a:r>
            <a:r>
              <a:rPr lang="en-US">
                <a:cs typeface="Calibri"/>
              </a:rPr>
              <a:t> </a:t>
            </a:r>
            <a:r>
              <a:rPr lang="en-US" err="1">
                <a:cs typeface="Calibri"/>
              </a:rPr>
              <a:t>hyperparam</a:t>
            </a:r>
            <a:r>
              <a:rPr lang="en-US">
                <a:cs typeface="Calibri"/>
              </a:rPr>
              <a:t> </a:t>
            </a:r>
            <a:r>
              <a:rPr lang="en-US" err="1">
                <a:cs typeface="Calibri"/>
              </a:rPr>
              <a:t>và</a:t>
            </a:r>
            <a:r>
              <a:rPr lang="en-US">
                <a:cs typeface="Calibri"/>
              </a:rPr>
              <a:t> </a:t>
            </a:r>
            <a:r>
              <a:rPr lang="en-US" err="1">
                <a:cs typeface="Calibri"/>
              </a:rPr>
              <a:t>bỏ</a:t>
            </a:r>
            <a:r>
              <a:rPr lang="en-US">
                <a:cs typeface="Calibri"/>
              </a:rPr>
              <a:t> </a:t>
            </a:r>
            <a:r>
              <a:rPr lang="en-US" err="1">
                <a:cs typeface="Calibri"/>
              </a:rPr>
              <a:t>đi</a:t>
            </a:r>
            <a:r>
              <a:rPr lang="en-US">
                <a:cs typeface="Calibri"/>
              </a:rPr>
              <a:t> 1 </a:t>
            </a:r>
            <a:r>
              <a:rPr lang="en-US" err="1">
                <a:cs typeface="Calibri"/>
              </a:rPr>
              <a:t>trong</a:t>
            </a:r>
            <a:r>
              <a:rPr lang="en-US">
                <a:cs typeface="Calibri"/>
              </a:rPr>
              <a:t> 2 task </a:t>
            </a:r>
            <a:r>
              <a:rPr lang="en-US" err="1">
                <a:cs typeface="Calibri"/>
              </a:rPr>
              <a:t>khi</a:t>
            </a:r>
            <a:r>
              <a:rPr lang="en-US">
                <a:cs typeface="Calibri"/>
              </a:rPr>
              <a:t> pretrain BERT</a:t>
            </a:r>
          </a:p>
          <a:p>
            <a:endParaRPr lang="en-US">
              <a:cs typeface="Calibri"/>
            </a:endParaRPr>
          </a:p>
          <a:p>
            <a:r>
              <a:rPr lang="en-US">
                <a:cs typeface="Calibri"/>
              </a:rPr>
              <a:t>Vocabulary </a:t>
            </a:r>
            <a:r>
              <a:rPr lang="en-US" err="1">
                <a:cs typeface="Calibri"/>
              </a:rPr>
              <a:t>được</a:t>
            </a:r>
            <a:r>
              <a:rPr lang="en-US">
                <a:cs typeface="Calibri"/>
              </a:rPr>
              <a:t> </a:t>
            </a:r>
            <a:r>
              <a:rPr lang="en-US" err="1">
                <a:cs typeface="Calibri"/>
              </a:rPr>
              <a:t>sinh</a:t>
            </a:r>
            <a:r>
              <a:rPr lang="en-US">
                <a:cs typeface="Calibri"/>
              </a:rPr>
              <a:t> </a:t>
            </a:r>
            <a:r>
              <a:rPr lang="en-US" err="1">
                <a:cs typeface="Calibri"/>
              </a:rPr>
              <a:t>ra</a:t>
            </a:r>
            <a:r>
              <a:rPr lang="en-US">
                <a:cs typeface="Calibri"/>
              </a:rPr>
              <a:t> </a:t>
            </a:r>
            <a:r>
              <a:rPr lang="en-US" err="1">
                <a:cs typeface="Calibri"/>
              </a:rPr>
              <a:t>bằng</a:t>
            </a:r>
            <a:r>
              <a:rPr lang="en-US">
                <a:cs typeface="Calibri"/>
              </a:rPr>
              <a:t> </a:t>
            </a:r>
            <a:r>
              <a:rPr lang="en-US" err="1">
                <a:cs typeface="Calibri"/>
              </a:rPr>
              <a:t>cách</a:t>
            </a:r>
            <a:r>
              <a:rPr lang="en-US">
                <a:cs typeface="Calibri"/>
              </a:rPr>
              <a:t> segment </a:t>
            </a:r>
            <a:r>
              <a:rPr lang="en-US" err="1">
                <a:cs typeface="Calibri"/>
              </a:rPr>
              <a:t>những</a:t>
            </a:r>
            <a:r>
              <a:rPr lang="en-US">
                <a:cs typeface="Calibri"/>
              </a:rPr>
              <a:t> </a:t>
            </a:r>
            <a:r>
              <a:rPr lang="en-US" err="1">
                <a:cs typeface="Calibri"/>
              </a:rPr>
              <a:t>tiếng</a:t>
            </a:r>
            <a:r>
              <a:rPr lang="en-US">
                <a:cs typeface="Calibri"/>
              </a:rPr>
              <a:t> </a:t>
            </a:r>
            <a:r>
              <a:rPr lang="en-US" err="1">
                <a:cs typeface="Calibri"/>
              </a:rPr>
              <a:t>liên</a:t>
            </a:r>
            <a:r>
              <a:rPr lang="en-US">
                <a:cs typeface="Calibri"/>
              </a:rPr>
              <a:t> </a:t>
            </a:r>
            <a:r>
              <a:rPr lang="en-US" err="1">
                <a:cs typeface="Calibri"/>
              </a:rPr>
              <a:t>quan</a:t>
            </a:r>
            <a:r>
              <a:rPr lang="en-US">
                <a:cs typeface="Calibri"/>
              </a:rPr>
              <a:t> </a:t>
            </a:r>
            <a:r>
              <a:rPr lang="en-US" err="1">
                <a:cs typeface="Calibri"/>
              </a:rPr>
              <a:t>bằng</a:t>
            </a:r>
            <a:r>
              <a:rPr lang="en-US">
                <a:cs typeface="Calibri"/>
              </a:rPr>
              <a:t> </a:t>
            </a:r>
            <a:r>
              <a:rPr lang="en-US" err="1">
                <a:cs typeface="Calibri"/>
              </a:rPr>
              <a:t>dấu</a:t>
            </a:r>
            <a:r>
              <a:rPr lang="en-US">
                <a:cs typeface="Calibri"/>
              </a:rPr>
              <a:t> "_", </a:t>
            </a:r>
            <a:r>
              <a:rPr lang="en-US" err="1">
                <a:cs typeface="Calibri"/>
              </a:rPr>
              <a:t>sau</a:t>
            </a:r>
            <a:r>
              <a:rPr lang="en-US">
                <a:cs typeface="Calibri"/>
              </a:rPr>
              <a:t> </a:t>
            </a:r>
            <a:r>
              <a:rPr lang="en-US" err="1">
                <a:cs typeface="Calibri"/>
              </a:rPr>
              <a:t>đó</a:t>
            </a:r>
            <a:r>
              <a:rPr lang="en-US">
                <a:cs typeface="Calibri"/>
              </a:rPr>
              <a:t> </a:t>
            </a:r>
            <a:r>
              <a:rPr lang="en-US" err="1">
                <a:cs typeface="Calibri"/>
              </a:rPr>
              <a:t>dùng</a:t>
            </a:r>
            <a:r>
              <a:rPr lang="en-US">
                <a:cs typeface="Calibri"/>
              </a:rPr>
              <a:t> </a:t>
            </a:r>
            <a:r>
              <a:rPr lang="en-US" err="1">
                <a:cs typeface="Calibri"/>
              </a:rPr>
              <a:t>thuật</a:t>
            </a:r>
            <a:r>
              <a:rPr lang="en-US">
                <a:cs typeface="Calibri"/>
              </a:rPr>
              <a:t> </a:t>
            </a:r>
            <a:r>
              <a:rPr lang="en-US" err="1">
                <a:cs typeface="Calibri"/>
              </a:rPr>
              <a:t>toán</a:t>
            </a:r>
            <a:r>
              <a:rPr lang="en-US">
                <a:cs typeface="Calibri"/>
              </a:rPr>
              <a:t> </a:t>
            </a:r>
            <a:r>
              <a:rPr lang="en-US" err="1">
                <a:cs typeface="Calibri"/>
              </a:rPr>
              <a:t>để</a:t>
            </a:r>
            <a:r>
              <a:rPr lang="en-US">
                <a:cs typeface="Calibri"/>
              </a:rPr>
              <a:t> </a:t>
            </a:r>
            <a:r>
              <a:rPr lang="en-US" err="1">
                <a:cs typeface="Calibri"/>
              </a:rPr>
              <a:t>tách</a:t>
            </a:r>
            <a:r>
              <a:rPr lang="en-US">
                <a:cs typeface="Calibri"/>
              </a:rPr>
              <a:t> </a:t>
            </a:r>
            <a:r>
              <a:rPr lang="en-US" err="1">
                <a:cs typeface="Calibri"/>
              </a:rPr>
              <a:t>từ</a:t>
            </a:r>
            <a:r>
              <a:rPr lang="en-US">
                <a:cs typeface="Calibri"/>
              </a:rPr>
              <a:t> </a:t>
            </a:r>
            <a:r>
              <a:rPr lang="en-US" err="1">
                <a:cs typeface="Calibri"/>
              </a:rPr>
              <a:t>thành</a:t>
            </a:r>
            <a:r>
              <a:rPr lang="en-US">
                <a:cs typeface="Calibri"/>
              </a:rPr>
              <a:t> </a:t>
            </a:r>
            <a:r>
              <a:rPr lang="en-US" err="1">
                <a:cs typeface="Calibri"/>
              </a:rPr>
              <a:t>những</a:t>
            </a:r>
            <a:r>
              <a:rPr lang="en-US">
                <a:cs typeface="Calibri"/>
              </a:rPr>
              <a:t> </a:t>
            </a:r>
            <a:r>
              <a:rPr lang="en-US" err="1">
                <a:cs typeface="Calibri"/>
              </a:rPr>
              <a:t>thành</a:t>
            </a:r>
            <a:r>
              <a:rPr lang="en-US">
                <a:cs typeface="Calibri"/>
              </a:rPr>
              <a:t> </a:t>
            </a:r>
            <a:r>
              <a:rPr lang="en-US" err="1">
                <a:cs typeface="Calibri"/>
              </a:rPr>
              <a:t>phần</a:t>
            </a:r>
            <a:endParaRPr lang="en-US">
              <a:cs typeface="Calibri"/>
            </a:endParaRPr>
          </a:p>
          <a:p>
            <a:r>
              <a:rPr lang="en-US" err="1">
                <a:cs typeface="Calibri"/>
              </a:rPr>
              <a:t>có</a:t>
            </a:r>
            <a:r>
              <a:rPr lang="en-US">
                <a:cs typeface="Calibri"/>
              </a:rPr>
              <a:t> </a:t>
            </a:r>
            <a:r>
              <a:rPr lang="en-US" err="1">
                <a:cs typeface="Calibri"/>
              </a:rPr>
              <a:t>tần</a:t>
            </a:r>
            <a:r>
              <a:rPr lang="en-US">
                <a:cs typeface="Calibri"/>
              </a:rPr>
              <a:t> </a:t>
            </a:r>
            <a:r>
              <a:rPr lang="en-US" err="1">
                <a:cs typeface="Calibri"/>
              </a:rPr>
              <a:t>số</a:t>
            </a:r>
            <a:r>
              <a:rPr lang="en-US">
                <a:cs typeface="Calibri"/>
              </a:rPr>
              <a:t> </a:t>
            </a:r>
            <a:r>
              <a:rPr lang="en-US" err="1">
                <a:cs typeface="Calibri"/>
              </a:rPr>
              <a:t>cao</a:t>
            </a:r>
            <a:r>
              <a:rPr lang="en-US">
                <a:cs typeface="Calibri"/>
              </a:rPr>
              <a:t> --&gt; Thu </a:t>
            </a:r>
            <a:r>
              <a:rPr lang="en-US" err="1">
                <a:cs typeface="Calibri"/>
              </a:rPr>
              <a:t>nhỏ</a:t>
            </a:r>
            <a:r>
              <a:rPr lang="en-US">
                <a:cs typeface="Calibri"/>
              </a:rPr>
              <a:t> </a:t>
            </a:r>
            <a:r>
              <a:rPr lang="en-US" err="1">
                <a:cs typeface="Calibri"/>
              </a:rPr>
              <a:t>kích</a:t>
            </a:r>
            <a:r>
              <a:rPr lang="en-US">
                <a:cs typeface="Calibri"/>
              </a:rPr>
              <a:t> </a:t>
            </a:r>
            <a:r>
              <a:rPr lang="en-US" err="1">
                <a:cs typeface="Calibri"/>
              </a:rPr>
              <a:t>thước</a:t>
            </a:r>
            <a:r>
              <a:rPr lang="en-US">
                <a:cs typeface="Calibri"/>
              </a:rPr>
              <a:t> </a:t>
            </a:r>
            <a:r>
              <a:rPr lang="en-US" err="1">
                <a:cs typeface="Calibri"/>
              </a:rPr>
              <a:t>của</a:t>
            </a:r>
            <a:r>
              <a:rPr lang="en-US">
                <a:cs typeface="Calibri"/>
              </a:rPr>
              <a:t> vocab so </a:t>
            </a:r>
            <a:r>
              <a:rPr lang="en-US" err="1">
                <a:cs typeface="Calibri"/>
              </a:rPr>
              <a:t>với</a:t>
            </a:r>
            <a:r>
              <a:rPr lang="en-US">
                <a:cs typeface="Calibri"/>
              </a:rPr>
              <a:t> </a:t>
            </a:r>
            <a:r>
              <a:rPr lang="en-US" err="1">
                <a:cs typeface="Calibri"/>
              </a:rPr>
              <a:t>khi</a:t>
            </a:r>
            <a:r>
              <a:rPr lang="en-US">
                <a:cs typeface="Calibri"/>
              </a:rPr>
              <a:t> </a:t>
            </a:r>
            <a:r>
              <a:rPr lang="en-US" err="1">
                <a:cs typeface="Calibri"/>
              </a:rPr>
              <a:t>lấy</a:t>
            </a:r>
            <a:r>
              <a:rPr lang="en-US">
                <a:cs typeface="Calibri"/>
              </a:rPr>
              <a:t> </a:t>
            </a:r>
            <a:r>
              <a:rPr lang="en-US" err="1">
                <a:cs typeface="Calibri"/>
              </a:rPr>
              <a:t>từ</a:t>
            </a:r>
            <a:r>
              <a:rPr lang="en-US">
                <a:cs typeface="Calibri"/>
              </a:rPr>
              <a:t> </a:t>
            </a:r>
            <a:r>
              <a:rPr lang="en-US" err="1">
                <a:cs typeface="Calibri"/>
              </a:rPr>
              <a:t>trực</a:t>
            </a:r>
            <a:r>
              <a:rPr lang="en-US">
                <a:cs typeface="Calibri"/>
              </a:rPr>
              <a:t> </a:t>
            </a:r>
            <a:r>
              <a:rPr lang="en-US" err="1">
                <a:cs typeface="Calibri"/>
              </a:rPr>
              <a:t>tiếp</a:t>
            </a:r>
            <a:r>
              <a:rPr lang="en-US">
                <a:cs typeface="Calibri"/>
              </a:rPr>
              <a:t> </a:t>
            </a:r>
            <a:r>
              <a:rPr lang="en-US" err="1">
                <a:cs typeface="Calibri"/>
              </a:rPr>
              <a:t>từ</a:t>
            </a:r>
            <a:r>
              <a:rPr lang="en-US">
                <a:cs typeface="Calibri"/>
              </a:rPr>
              <a:t> </a:t>
            </a:r>
            <a:r>
              <a:rPr lang="en-US" err="1">
                <a:cs typeface="Calibri"/>
              </a:rPr>
              <a:t>bỏ</a:t>
            </a:r>
            <a:r>
              <a:rPr lang="en-US">
                <a:cs typeface="Calibri"/>
              </a:rPr>
              <a:t> </a:t>
            </a:r>
            <a:r>
              <a:rPr lang="en-US" err="1">
                <a:cs typeface="Calibri"/>
              </a:rPr>
              <a:t>vào</a:t>
            </a:r>
            <a:r>
              <a:rPr lang="en-US">
                <a:cs typeface="Calibri"/>
              </a:rPr>
              <a:t> vocab</a:t>
            </a:r>
          </a:p>
        </p:txBody>
      </p:sp>
      <p:sp>
        <p:nvSpPr>
          <p:cNvPr id="4" name="Slide Number Placeholder 3"/>
          <p:cNvSpPr>
            <a:spLocks noGrp="1"/>
          </p:cNvSpPr>
          <p:nvPr>
            <p:ph type="sldNum" sz="quarter" idx="5"/>
          </p:nvPr>
        </p:nvSpPr>
        <p:spPr/>
        <p:txBody>
          <a:bodyPr/>
          <a:lstStyle/>
          <a:p>
            <a:fld id="{86C6382A-37F9-49F2-A650-7BB1DADCBE70}" type="slidenum">
              <a:t>27</a:t>
            </a:fld>
            <a:endParaRPr lang="en-US"/>
          </a:p>
        </p:txBody>
      </p:sp>
    </p:spTree>
    <p:extLst>
      <p:ext uri="{BB962C8B-B14F-4D97-AF65-F5344CB8AC3E}">
        <p14:creationId xmlns:p14="http://schemas.microsoft.com/office/powerpoint/2010/main" val="3764417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Như </a:t>
            </a:r>
            <a:r>
              <a:rPr lang="en-US" err="1">
                <a:cs typeface="Calibri"/>
              </a:rPr>
              <a:t>đã</a:t>
            </a:r>
            <a:r>
              <a:rPr lang="en-US">
                <a:cs typeface="Calibri"/>
              </a:rPr>
              <a:t> </a:t>
            </a:r>
            <a:r>
              <a:rPr lang="en-US" err="1">
                <a:cs typeface="Calibri"/>
              </a:rPr>
              <a:t>nói</a:t>
            </a:r>
            <a:r>
              <a:rPr lang="en-US">
                <a:cs typeface="Calibri"/>
              </a:rPr>
              <a:t> ở </a:t>
            </a:r>
            <a:r>
              <a:rPr lang="en-US" err="1">
                <a:cs typeface="Calibri"/>
              </a:rPr>
              <a:t>phần</a:t>
            </a:r>
            <a:r>
              <a:rPr lang="en-US">
                <a:cs typeface="Calibri"/>
              </a:rPr>
              <a:t> </a:t>
            </a:r>
            <a:r>
              <a:rPr lang="en-US" err="1">
                <a:cs typeface="Calibri"/>
              </a:rPr>
              <a:t>trước</a:t>
            </a:r>
            <a:r>
              <a:rPr lang="en-US">
                <a:cs typeface="Calibri"/>
              </a:rPr>
              <a:t>, </a:t>
            </a:r>
            <a:r>
              <a:rPr lang="en-US" err="1">
                <a:cs typeface="Calibri"/>
              </a:rPr>
              <a:t>PhoBERT</a:t>
            </a:r>
            <a:r>
              <a:rPr lang="en-US">
                <a:cs typeface="Calibri"/>
              </a:rPr>
              <a:t> </a:t>
            </a:r>
            <a:r>
              <a:rPr lang="en-US" err="1">
                <a:cs typeface="Calibri"/>
              </a:rPr>
              <a:t>có</a:t>
            </a:r>
            <a:r>
              <a:rPr lang="en-US">
                <a:cs typeface="Calibri"/>
              </a:rPr>
              <a:t> </a:t>
            </a:r>
            <a:r>
              <a:rPr lang="en-US" err="1">
                <a:cs typeface="Calibri"/>
              </a:rPr>
              <a:t>vocbulary</a:t>
            </a:r>
            <a:r>
              <a:rPr lang="en-US">
                <a:cs typeface="Calibri"/>
              </a:rPr>
              <a:t> </a:t>
            </a:r>
            <a:r>
              <a:rPr lang="en-US" err="1">
                <a:cs typeface="Calibri"/>
              </a:rPr>
              <a:t>là</a:t>
            </a:r>
            <a:r>
              <a:rPr lang="en-US">
                <a:cs typeface="Calibri"/>
              </a:rPr>
              <a:t> </a:t>
            </a:r>
            <a:r>
              <a:rPr lang="en-US" err="1">
                <a:cs typeface="Calibri"/>
              </a:rPr>
              <a:t>các</a:t>
            </a:r>
            <a:r>
              <a:rPr lang="en-US">
                <a:cs typeface="Calibri"/>
              </a:rPr>
              <a:t> </a:t>
            </a:r>
            <a:r>
              <a:rPr lang="en-US" err="1">
                <a:cs typeface="Calibri"/>
              </a:rPr>
              <a:t>subwords</a:t>
            </a:r>
            <a:r>
              <a:rPr lang="en-US">
                <a:cs typeface="Calibri"/>
              </a:rPr>
              <a:t>, </a:t>
            </a:r>
            <a:r>
              <a:rPr lang="en-US" err="1">
                <a:cs typeface="Calibri"/>
              </a:rPr>
              <a:t>nên</a:t>
            </a:r>
            <a:r>
              <a:rPr lang="en-US">
                <a:cs typeface="Calibri"/>
              </a:rPr>
              <a:t> ta </a:t>
            </a:r>
            <a:r>
              <a:rPr lang="en-US" err="1">
                <a:cs typeface="Calibri"/>
              </a:rPr>
              <a:t>sẽ</a:t>
            </a:r>
            <a:r>
              <a:rPr lang="en-US">
                <a:cs typeface="Calibri"/>
              </a:rPr>
              <a:t> </a:t>
            </a:r>
            <a:r>
              <a:rPr lang="en-US" err="1">
                <a:cs typeface="Calibri"/>
              </a:rPr>
              <a:t>cần</a:t>
            </a:r>
            <a:r>
              <a:rPr lang="en-US">
                <a:cs typeface="Calibri"/>
              </a:rPr>
              <a:t> </a:t>
            </a:r>
            <a:r>
              <a:rPr lang="en-US" err="1">
                <a:cs typeface="Calibri"/>
              </a:rPr>
              <a:t>phải</a:t>
            </a:r>
            <a:r>
              <a:rPr lang="en-US">
                <a:cs typeface="Calibri"/>
              </a:rPr>
              <a:t> </a:t>
            </a:r>
            <a:r>
              <a:rPr lang="en-US" err="1">
                <a:cs typeface="Calibri"/>
              </a:rPr>
              <a:t>dùng</a:t>
            </a:r>
            <a:r>
              <a:rPr lang="en-US">
                <a:cs typeface="Calibri"/>
              </a:rPr>
              <a:t> Tokenizer </a:t>
            </a:r>
            <a:r>
              <a:rPr lang="en-US" err="1">
                <a:cs typeface="Calibri"/>
              </a:rPr>
              <a:t>đi</a:t>
            </a:r>
            <a:r>
              <a:rPr lang="en-US">
                <a:cs typeface="Calibri"/>
              </a:rPr>
              <a:t> </a:t>
            </a:r>
            <a:r>
              <a:rPr lang="en-US" err="1">
                <a:cs typeface="Calibri"/>
              </a:rPr>
              <a:t>chung</a:t>
            </a:r>
            <a:r>
              <a:rPr lang="en-US">
                <a:cs typeface="Calibri"/>
              </a:rPr>
              <a:t> </a:t>
            </a:r>
            <a:r>
              <a:rPr lang="en-US" err="1">
                <a:cs typeface="Calibri"/>
              </a:rPr>
              <a:t>với</a:t>
            </a:r>
            <a:r>
              <a:rPr lang="en-US">
                <a:cs typeface="Calibri"/>
              </a:rPr>
              <a:t> </a:t>
            </a:r>
            <a:r>
              <a:rPr lang="en-US" err="1">
                <a:cs typeface="Calibri"/>
              </a:rPr>
              <a:t>PhoBERT</a:t>
            </a:r>
            <a:r>
              <a:rPr lang="en-US">
                <a:cs typeface="Calibri"/>
              </a:rPr>
              <a:t> </a:t>
            </a:r>
            <a:r>
              <a:rPr lang="en-US" err="1">
                <a:cs typeface="Calibri"/>
              </a:rPr>
              <a:t>để</a:t>
            </a:r>
            <a:r>
              <a:rPr lang="en-US">
                <a:cs typeface="Calibri"/>
              </a:rPr>
              <a:t> </a:t>
            </a:r>
            <a:r>
              <a:rPr lang="en-US" err="1">
                <a:cs typeface="Calibri"/>
              </a:rPr>
              <a:t>tách</a:t>
            </a:r>
            <a:r>
              <a:rPr lang="en-US">
                <a:cs typeface="Calibri"/>
              </a:rPr>
              <a:t> </a:t>
            </a:r>
            <a:r>
              <a:rPr lang="en-US" err="1">
                <a:cs typeface="Calibri"/>
              </a:rPr>
              <a:t>chuỗi</a:t>
            </a:r>
            <a:endParaRPr lang="en-US">
              <a:cs typeface="Calibri"/>
            </a:endParaRPr>
          </a:p>
          <a:p>
            <a:r>
              <a:rPr lang="en-US" err="1">
                <a:cs typeface="Calibri"/>
              </a:rPr>
              <a:t>văn</a:t>
            </a:r>
            <a:r>
              <a:rPr lang="en-US">
                <a:cs typeface="Calibri"/>
              </a:rPr>
              <a:t> </a:t>
            </a:r>
            <a:r>
              <a:rPr lang="en-US" err="1">
                <a:cs typeface="Calibri"/>
              </a:rPr>
              <a:t>bản</a:t>
            </a:r>
            <a:r>
              <a:rPr lang="en-US">
                <a:cs typeface="Calibri"/>
              </a:rPr>
              <a:t> </a:t>
            </a:r>
            <a:r>
              <a:rPr lang="en-US" err="1">
                <a:cs typeface="Calibri"/>
              </a:rPr>
              <a:t>đầu</a:t>
            </a:r>
            <a:r>
              <a:rPr lang="en-US">
                <a:cs typeface="Calibri"/>
              </a:rPr>
              <a:t> </a:t>
            </a:r>
            <a:r>
              <a:rPr lang="en-US" err="1">
                <a:cs typeface="Calibri"/>
              </a:rPr>
              <a:t>vào</a:t>
            </a:r>
            <a:r>
              <a:rPr lang="en-US">
                <a:cs typeface="Calibri"/>
              </a:rPr>
              <a:t> </a:t>
            </a:r>
            <a:r>
              <a:rPr lang="en-US" err="1">
                <a:cs typeface="Calibri"/>
              </a:rPr>
              <a:t>thành</a:t>
            </a:r>
            <a:r>
              <a:rPr lang="en-US">
                <a:cs typeface="Calibri"/>
              </a:rPr>
              <a:t> </a:t>
            </a:r>
            <a:r>
              <a:rPr lang="en-US" err="1">
                <a:cs typeface="Calibri"/>
              </a:rPr>
              <a:t>các</a:t>
            </a:r>
            <a:r>
              <a:rPr lang="en-US">
                <a:cs typeface="Calibri"/>
              </a:rPr>
              <a:t> </a:t>
            </a:r>
            <a:r>
              <a:rPr lang="en-US" err="1">
                <a:cs typeface="Calibri"/>
              </a:rPr>
              <a:t>subwords</a:t>
            </a:r>
            <a:r>
              <a:rPr lang="en-US">
                <a:cs typeface="Calibri"/>
              </a:rPr>
              <a:t> (token), </a:t>
            </a:r>
            <a:r>
              <a:rPr lang="en-US" err="1">
                <a:cs typeface="Calibri"/>
              </a:rPr>
              <a:t>tiếp</a:t>
            </a:r>
            <a:r>
              <a:rPr lang="en-US">
                <a:cs typeface="Calibri"/>
              </a:rPr>
              <a:t> </a:t>
            </a:r>
            <a:r>
              <a:rPr lang="en-US" err="1">
                <a:cs typeface="Calibri"/>
              </a:rPr>
              <a:t>đến</a:t>
            </a:r>
            <a:r>
              <a:rPr lang="en-US">
                <a:cs typeface="Calibri"/>
              </a:rPr>
              <a:t> </a:t>
            </a:r>
            <a:r>
              <a:rPr lang="en-US" err="1">
                <a:cs typeface="Calibri"/>
              </a:rPr>
              <a:t>là</a:t>
            </a:r>
            <a:r>
              <a:rPr lang="en-US">
                <a:cs typeface="Calibri"/>
              </a:rPr>
              <a:t> </a:t>
            </a:r>
            <a:r>
              <a:rPr lang="en-US" err="1">
                <a:cs typeface="Calibri"/>
              </a:rPr>
              <a:t>chuyển</a:t>
            </a:r>
            <a:r>
              <a:rPr lang="en-US">
                <a:cs typeface="Calibri"/>
              </a:rPr>
              <a:t> </a:t>
            </a:r>
            <a:r>
              <a:rPr lang="en-US" err="1">
                <a:cs typeface="Calibri"/>
              </a:rPr>
              <a:t>về</a:t>
            </a:r>
            <a:r>
              <a:rPr lang="en-US">
                <a:cs typeface="Calibri"/>
              </a:rPr>
              <a:t> </a:t>
            </a:r>
            <a:r>
              <a:rPr lang="en-US" err="1">
                <a:cs typeface="Calibri"/>
              </a:rPr>
              <a:t>token_id</a:t>
            </a:r>
            <a:endParaRPr lang="en-US">
              <a:cs typeface="Calibri"/>
            </a:endParaRPr>
          </a:p>
          <a:p>
            <a:endParaRPr lang="en-US">
              <a:cs typeface="Calibri"/>
            </a:endParaRPr>
          </a:p>
          <a:p>
            <a:r>
              <a:rPr lang="en-US">
                <a:cs typeface="Calibri"/>
              </a:rPr>
              <a:t>IGNORED_CLASS </a:t>
            </a:r>
            <a:r>
              <a:rPr lang="en-US" err="1">
                <a:cs typeface="Calibri"/>
              </a:rPr>
              <a:t>không</a:t>
            </a:r>
            <a:r>
              <a:rPr lang="en-US">
                <a:cs typeface="Calibri"/>
              </a:rPr>
              <a:t> </a:t>
            </a:r>
            <a:r>
              <a:rPr lang="en-US" err="1">
                <a:cs typeface="Calibri"/>
              </a:rPr>
              <a:t>thuộc</a:t>
            </a:r>
            <a:r>
              <a:rPr lang="en-US">
                <a:cs typeface="Calibri"/>
              </a:rPr>
              <a:t> 21 class </a:t>
            </a:r>
            <a:r>
              <a:rPr lang="en-US" err="1">
                <a:cs typeface="Calibri"/>
              </a:rPr>
              <a:t>thực</a:t>
            </a:r>
            <a:r>
              <a:rPr lang="en-US">
                <a:cs typeface="Calibri"/>
              </a:rPr>
              <a:t> </a:t>
            </a:r>
            <a:r>
              <a:rPr lang="en-US" err="1">
                <a:cs typeface="Calibri"/>
              </a:rPr>
              <a:t>sự</a:t>
            </a:r>
            <a:r>
              <a:rPr lang="en-US">
                <a:cs typeface="Calibri"/>
              </a:rPr>
              <a:t>, </a:t>
            </a:r>
            <a:r>
              <a:rPr lang="en-US" err="1">
                <a:cs typeface="Calibri"/>
              </a:rPr>
              <a:t>và</a:t>
            </a:r>
            <a:r>
              <a:rPr lang="en-US">
                <a:cs typeface="Calibri"/>
              </a:rPr>
              <a:t> </a:t>
            </a:r>
            <a:r>
              <a:rPr lang="en-US" err="1">
                <a:cs typeface="Calibri"/>
              </a:rPr>
              <a:t>sẽ</a:t>
            </a:r>
            <a:r>
              <a:rPr lang="en-US">
                <a:cs typeface="Calibri"/>
              </a:rPr>
              <a:t> </a:t>
            </a:r>
            <a:r>
              <a:rPr lang="en-US" err="1">
                <a:cs typeface="Calibri"/>
              </a:rPr>
              <a:t>không</a:t>
            </a:r>
            <a:r>
              <a:rPr lang="en-US">
                <a:cs typeface="Calibri"/>
              </a:rPr>
              <a:t> </a:t>
            </a:r>
            <a:r>
              <a:rPr lang="en-US" err="1">
                <a:cs typeface="Calibri"/>
              </a:rPr>
              <a:t>đóng</a:t>
            </a:r>
            <a:r>
              <a:rPr lang="en-US">
                <a:cs typeface="Calibri"/>
              </a:rPr>
              <a:t> </a:t>
            </a:r>
            <a:r>
              <a:rPr lang="en-US" err="1">
                <a:cs typeface="Calibri"/>
              </a:rPr>
              <a:t>góp</a:t>
            </a:r>
            <a:r>
              <a:rPr lang="en-US">
                <a:cs typeface="Calibri"/>
              </a:rPr>
              <a:t> </a:t>
            </a:r>
            <a:r>
              <a:rPr lang="en-US" err="1">
                <a:cs typeface="Calibri"/>
              </a:rPr>
              <a:t>vào</a:t>
            </a:r>
            <a:r>
              <a:rPr lang="en-US">
                <a:cs typeface="Calibri"/>
              </a:rPr>
              <a:t> </a:t>
            </a:r>
            <a:r>
              <a:rPr lang="en-US" err="1">
                <a:cs typeface="Calibri"/>
              </a:rPr>
              <a:t>hàm</a:t>
            </a:r>
            <a:r>
              <a:rPr lang="en-US">
                <a:cs typeface="Calibri"/>
              </a:rPr>
              <a:t> loss</a:t>
            </a:r>
          </a:p>
          <a:p>
            <a:endParaRPr lang="en-US">
              <a:cs typeface="Calibri"/>
            </a:endParaRPr>
          </a:p>
        </p:txBody>
      </p:sp>
      <p:sp>
        <p:nvSpPr>
          <p:cNvPr id="4" name="Slide Number Placeholder 3"/>
          <p:cNvSpPr>
            <a:spLocks noGrp="1"/>
          </p:cNvSpPr>
          <p:nvPr>
            <p:ph type="sldNum" sz="quarter" idx="5"/>
          </p:nvPr>
        </p:nvSpPr>
        <p:spPr/>
        <p:txBody>
          <a:bodyPr/>
          <a:lstStyle/>
          <a:p>
            <a:fld id="{86C6382A-37F9-49F2-A650-7BB1DADCBE70}" type="slidenum">
              <a:t>28</a:t>
            </a:fld>
            <a:endParaRPr lang="en-US"/>
          </a:p>
        </p:txBody>
      </p:sp>
    </p:spTree>
    <p:extLst>
      <p:ext uri="{BB962C8B-B14F-4D97-AF65-F5344CB8AC3E}">
        <p14:creationId xmlns:p14="http://schemas.microsoft.com/office/powerpoint/2010/main" val="2440411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Như </a:t>
            </a:r>
            <a:r>
              <a:rPr lang="en-US" err="1">
                <a:cs typeface="Calibri"/>
              </a:rPr>
              <a:t>đã</a:t>
            </a:r>
            <a:r>
              <a:rPr lang="en-US">
                <a:cs typeface="Calibri"/>
              </a:rPr>
              <a:t> </a:t>
            </a:r>
            <a:r>
              <a:rPr lang="en-US" err="1">
                <a:cs typeface="Calibri"/>
              </a:rPr>
              <a:t>nói</a:t>
            </a:r>
            <a:r>
              <a:rPr lang="en-US">
                <a:cs typeface="Calibri"/>
              </a:rPr>
              <a:t> ở </a:t>
            </a:r>
            <a:r>
              <a:rPr lang="en-US" err="1">
                <a:cs typeface="Calibri"/>
              </a:rPr>
              <a:t>phần</a:t>
            </a:r>
            <a:r>
              <a:rPr lang="en-US">
                <a:cs typeface="Calibri"/>
              </a:rPr>
              <a:t> </a:t>
            </a:r>
            <a:r>
              <a:rPr lang="en-US" err="1">
                <a:cs typeface="Calibri"/>
              </a:rPr>
              <a:t>trước</a:t>
            </a:r>
            <a:r>
              <a:rPr lang="en-US">
                <a:cs typeface="Calibri"/>
              </a:rPr>
              <a:t>, </a:t>
            </a:r>
            <a:r>
              <a:rPr lang="en-US" err="1">
                <a:cs typeface="Calibri"/>
              </a:rPr>
              <a:t>PhoBERT</a:t>
            </a:r>
            <a:r>
              <a:rPr lang="en-US">
                <a:cs typeface="Calibri"/>
              </a:rPr>
              <a:t> </a:t>
            </a:r>
            <a:r>
              <a:rPr lang="en-US" err="1">
                <a:cs typeface="Calibri"/>
              </a:rPr>
              <a:t>có</a:t>
            </a:r>
            <a:r>
              <a:rPr lang="en-US">
                <a:cs typeface="Calibri"/>
              </a:rPr>
              <a:t> </a:t>
            </a:r>
            <a:r>
              <a:rPr lang="en-US" err="1">
                <a:cs typeface="Calibri"/>
              </a:rPr>
              <a:t>vocbulary</a:t>
            </a:r>
            <a:r>
              <a:rPr lang="en-US">
                <a:cs typeface="Calibri"/>
              </a:rPr>
              <a:t> </a:t>
            </a:r>
            <a:r>
              <a:rPr lang="en-US" err="1">
                <a:cs typeface="Calibri"/>
              </a:rPr>
              <a:t>là</a:t>
            </a:r>
            <a:r>
              <a:rPr lang="en-US">
                <a:cs typeface="Calibri"/>
              </a:rPr>
              <a:t> </a:t>
            </a:r>
            <a:r>
              <a:rPr lang="en-US" err="1">
                <a:cs typeface="Calibri"/>
              </a:rPr>
              <a:t>các</a:t>
            </a:r>
            <a:r>
              <a:rPr lang="en-US">
                <a:cs typeface="Calibri"/>
              </a:rPr>
              <a:t> </a:t>
            </a:r>
            <a:r>
              <a:rPr lang="en-US" err="1">
                <a:cs typeface="Calibri"/>
              </a:rPr>
              <a:t>subwords</a:t>
            </a:r>
            <a:r>
              <a:rPr lang="en-US">
                <a:cs typeface="Calibri"/>
              </a:rPr>
              <a:t>, </a:t>
            </a:r>
            <a:r>
              <a:rPr lang="en-US" err="1">
                <a:cs typeface="Calibri"/>
              </a:rPr>
              <a:t>nên</a:t>
            </a:r>
            <a:r>
              <a:rPr lang="en-US">
                <a:cs typeface="Calibri"/>
              </a:rPr>
              <a:t> ta </a:t>
            </a:r>
            <a:r>
              <a:rPr lang="en-US" err="1">
                <a:cs typeface="Calibri"/>
              </a:rPr>
              <a:t>sẽ</a:t>
            </a:r>
            <a:r>
              <a:rPr lang="en-US">
                <a:cs typeface="Calibri"/>
              </a:rPr>
              <a:t> </a:t>
            </a:r>
            <a:r>
              <a:rPr lang="en-US" err="1">
                <a:cs typeface="Calibri"/>
              </a:rPr>
              <a:t>cần</a:t>
            </a:r>
            <a:r>
              <a:rPr lang="en-US">
                <a:cs typeface="Calibri"/>
              </a:rPr>
              <a:t> </a:t>
            </a:r>
            <a:r>
              <a:rPr lang="en-US" err="1">
                <a:cs typeface="Calibri"/>
              </a:rPr>
              <a:t>phải</a:t>
            </a:r>
            <a:r>
              <a:rPr lang="en-US">
                <a:cs typeface="Calibri"/>
              </a:rPr>
              <a:t> </a:t>
            </a:r>
            <a:r>
              <a:rPr lang="en-US" err="1">
                <a:cs typeface="Calibri"/>
              </a:rPr>
              <a:t>dùng</a:t>
            </a:r>
            <a:r>
              <a:rPr lang="en-US">
                <a:cs typeface="Calibri"/>
              </a:rPr>
              <a:t> Tokenizer </a:t>
            </a:r>
            <a:r>
              <a:rPr lang="en-US" err="1">
                <a:cs typeface="Calibri"/>
              </a:rPr>
              <a:t>đi</a:t>
            </a:r>
            <a:r>
              <a:rPr lang="en-US">
                <a:cs typeface="Calibri"/>
              </a:rPr>
              <a:t> </a:t>
            </a:r>
            <a:r>
              <a:rPr lang="en-US" err="1">
                <a:cs typeface="Calibri"/>
              </a:rPr>
              <a:t>chung</a:t>
            </a:r>
            <a:r>
              <a:rPr lang="en-US">
                <a:cs typeface="Calibri"/>
              </a:rPr>
              <a:t> </a:t>
            </a:r>
            <a:r>
              <a:rPr lang="en-US" err="1">
                <a:cs typeface="Calibri"/>
              </a:rPr>
              <a:t>với</a:t>
            </a:r>
            <a:r>
              <a:rPr lang="en-US">
                <a:cs typeface="Calibri"/>
              </a:rPr>
              <a:t> </a:t>
            </a:r>
            <a:r>
              <a:rPr lang="en-US" err="1">
                <a:cs typeface="Calibri"/>
              </a:rPr>
              <a:t>PhoBERT</a:t>
            </a:r>
            <a:r>
              <a:rPr lang="en-US">
                <a:cs typeface="Calibri"/>
              </a:rPr>
              <a:t> </a:t>
            </a:r>
            <a:r>
              <a:rPr lang="en-US" err="1">
                <a:cs typeface="Calibri"/>
              </a:rPr>
              <a:t>để</a:t>
            </a:r>
            <a:r>
              <a:rPr lang="en-US">
                <a:cs typeface="Calibri"/>
              </a:rPr>
              <a:t> </a:t>
            </a:r>
            <a:r>
              <a:rPr lang="en-US" err="1">
                <a:cs typeface="Calibri"/>
              </a:rPr>
              <a:t>tách</a:t>
            </a:r>
            <a:r>
              <a:rPr lang="en-US">
                <a:cs typeface="Calibri"/>
              </a:rPr>
              <a:t> </a:t>
            </a:r>
            <a:r>
              <a:rPr lang="en-US" err="1">
                <a:cs typeface="Calibri"/>
              </a:rPr>
              <a:t>chuỗi</a:t>
            </a:r>
            <a:endParaRPr lang="en-US">
              <a:cs typeface="Calibri"/>
            </a:endParaRPr>
          </a:p>
          <a:p>
            <a:r>
              <a:rPr lang="en-US" err="1">
                <a:cs typeface="Calibri"/>
              </a:rPr>
              <a:t>văn</a:t>
            </a:r>
            <a:r>
              <a:rPr lang="en-US">
                <a:cs typeface="Calibri"/>
              </a:rPr>
              <a:t> </a:t>
            </a:r>
            <a:r>
              <a:rPr lang="en-US" err="1">
                <a:cs typeface="Calibri"/>
              </a:rPr>
              <a:t>bản</a:t>
            </a:r>
            <a:r>
              <a:rPr lang="en-US">
                <a:cs typeface="Calibri"/>
              </a:rPr>
              <a:t> </a:t>
            </a:r>
            <a:r>
              <a:rPr lang="en-US" err="1">
                <a:cs typeface="Calibri"/>
              </a:rPr>
              <a:t>đầu</a:t>
            </a:r>
            <a:r>
              <a:rPr lang="en-US">
                <a:cs typeface="Calibri"/>
              </a:rPr>
              <a:t> </a:t>
            </a:r>
            <a:r>
              <a:rPr lang="en-US" err="1">
                <a:cs typeface="Calibri"/>
              </a:rPr>
              <a:t>vào</a:t>
            </a:r>
            <a:r>
              <a:rPr lang="en-US">
                <a:cs typeface="Calibri"/>
              </a:rPr>
              <a:t> </a:t>
            </a:r>
            <a:r>
              <a:rPr lang="en-US" err="1">
                <a:cs typeface="Calibri"/>
              </a:rPr>
              <a:t>thành</a:t>
            </a:r>
            <a:r>
              <a:rPr lang="en-US">
                <a:cs typeface="Calibri"/>
              </a:rPr>
              <a:t> </a:t>
            </a:r>
            <a:r>
              <a:rPr lang="en-US" err="1">
                <a:cs typeface="Calibri"/>
              </a:rPr>
              <a:t>các</a:t>
            </a:r>
            <a:r>
              <a:rPr lang="en-US">
                <a:cs typeface="Calibri"/>
              </a:rPr>
              <a:t> </a:t>
            </a:r>
            <a:r>
              <a:rPr lang="en-US" err="1">
                <a:cs typeface="Calibri"/>
              </a:rPr>
              <a:t>subwords</a:t>
            </a:r>
            <a:r>
              <a:rPr lang="en-US">
                <a:cs typeface="Calibri"/>
              </a:rPr>
              <a:t> (token), </a:t>
            </a:r>
            <a:r>
              <a:rPr lang="en-US" err="1">
                <a:cs typeface="Calibri"/>
              </a:rPr>
              <a:t>tiếp</a:t>
            </a:r>
            <a:r>
              <a:rPr lang="en-US">
                <a:cs typeface="Calibri"/>
              </a:rPr>
              <a:t> </a:t>
            </a:r>
            <a:r>
              <a:rPr lang="en-US" err="1">
                <a:cs typeface="Calibri"/>
              </a:rPr>
              <a:t>đến</a:t>
            </a:r>
            <a:r>
              <a:rPr lang="en-US">
                <a:cs typeface="Calibri"/>
              </a:rPr>
              <a:t> </a:t>
            </a:r>
            <a:r>
              <a:rPr lang="en-US" err="1">
                <a:cs typeface="Calibri"/>
              </a:rPr>
              <a:t>là</a:t>
            </a:r>
            <a:r>
              <a:rPr lang="en-US">
                <a:cs typeface="Calibri"/>
              </a:rPr>
              <a:t> </a:t>
            </a:r>
            <a:r>
              <a:rPr lang="en-US" err="1">
                <a:cs typeface="Calibri"/>
              </a:rPr>
              <a:t>chuyển</a:t>
            </a:r>
            <a:r>
              <a:rPr lang="en-US">
                <a:cs typeface="Calibri"/>
              </a:rPr>
              <a:t> </a:t>
            </a:r>
            <a:r>
              <a:rPr lang="en-US" err="1">
                <a:cs typeface="Calibri"/>
              </a:rPr>
              <a:t>về</a:t>
            </a:r>
            <a:r>
              <a:rPr lang="en-US">
                <a:cs typeface="Calibri"/>
              </a:rPr>
              <a:t> </a:t>
            </a:r>
            <a:r>
              <a:rPr lang="en-US" err="1">
                <a:cs typeface="Calibri"/>
              </a:rPr>
              <a:t>token_id</a:t>
            </a:r>
            <a:endParaRPr lang="en-US">
              <a:cs typeface="Calibri"/>
            </a:endParaRPr>
          </a:p>
          <a:p>
            <a:endParaRPr lang="en-US">
              <a:cs typeface="Calibri"/>
            </a:endParaRPr>
          </a:p>
          <a:p>
            <a:r>
              <a:rPr lang="en-US">
                <a:cs typeface="Calibri"/>
              </a:rPr>
              <a:t>IGNORED_CLASS </a:t>
            </a:r>
            <a:r>
              <a:rPr lang="en-US" err="1">
                <a:cs typeface="Calibri"/>
              </a:rPr>
              <a:t>không</a:t>
            </a:r>
            <a:r>
              <a:rPr lang="en-US">
                <a:cs typeface="Calibri"/>
              </a:rPr>
              <a:t> </a:t>
            </a:r>
            <a:r>
              <a:rPr lang="en-US" err="1">
                <a:cs typeface="Calibri"/>
              </a:rPr>
              <a:t>thuộc</a:t>
            </a:r>
            <a:r>
              <a:rPr lang="en-US">
                <a:cs typeface="Calibri"/>
              </a:rPr>
              <a:t> 21 class </a:t>
            </a:r>
            <a:r>
              <a:rPr lang="en-US" err="1">
                <a:cs typeface="Calibri"/>
              </a:rPr>
              <a:t>thực</a:t>
            </a:r>
            <a:r>
              <a:rPr lang="en-US">
                <a:cs typeface="Calibri"/>
              </a:rPr>
              <a:t> </a:t>
            </a:r>
            <a:r>
              <a:rPr lang="en-US" err="1">
                <a:cs typeface="Calibri"/>
              </a:rPr>
              <a:t>sự</a:t>
            </a:r>
            <a:r>
              <a:rPr lang="en-US">
                <a:cs typeface="Calibri"/>
              </a:rPr>
              <a:t>, </a:t>
            </a:r>
            <a:r>
              <a:rPr lang="en-US" err="1">
                <a:cs typeface="Calibri"/>
              </a:rPr>
              <a:t>và</a:t>
            </a:r>
            <a:r>
              <a:rPr lang="en-US">
                <a:cs typeface="Calibri"/>
              </a:rPr>
              <a:t> </a:t>
            </a:r>
            <a:r>
              <a:rPr lang="en-US" err="1">
                <a:cs typeface="Calibri"/>
              </a:rPr>
              <a:t>sẽ</a:t>
            </a:r>
            <a:r>
              <a:rPr lang="en-US">
                <a:cs typeface="Calibri"/>
              </a:rPr>
              <a:t> </a:t>
            </a:r>
            <a:r>
              <a:rPr lang="en-US" err="1">
                <a:cs typeface="Calibri"/>
              </a:rPr>
              <a:t>không</a:t>
            </a:r>
            <a:r>
              <a:rPr lang="en-US">
                <a:cs typeface="Calibri"/>
              </a:rPr>
              <a:t> </a:t>
            </a:r>
            <a:r>
              <a:rPr lang="en-US" err="1">
                <a:cs typeface="Calibri"/>
              </a:rPr>
              <a:t>đóng</a:t>
            </a:r>
            <a:r>
              <a:rPr lang="en-US">
                <a:cs typeface="Calibri"/>
              </a:rPr>
              <a:t> </a:t>
            </a:r>
            <a:r>
              <a:rPr lang="en-US" err="1">
                <a:cs typeface="Calibri"/>
              </a:rPr>
              <a:t>góp</a:t>
            </a:r>
            <a:r>
              <a:rPr lang="en-US">
                <a:cs typeface="Calibri"/>
              </a:rPr>
              <a:t> </a:t>
            </a:r>
            <a:r>
              <a:rPr lang="en-US" err="1">
                <a:cs typeface="Calibri"/>
              </a:rPr>
              <a:t>vào</a:t>
            </a:r>
            <a:r>
              <a:rPr lang="en-US">
                <a:cs typeface="Calibri"/>
              </a:rPr>
              <a:t> </a:t>
            </a:r>
            <a:r>
              <a:rPr lang="en-US" err="1">
                <a:cs typeface="Calibri"/>
              </a:rPr>
              <a:t>hàm</a:t>
            </a:r>
            <a:r>
              <a:rPr lang="en-US">
                <a:cs typeface="Calibri"/>
              </a:rPr>
              <a:t> loss</a:t>
            </a:r>
          </a:p>
          <a:p>
            <a:endParaRPr lang="en-US">
              <a:cs typeface="Calibri"/>
            </a:endParaRPr>
          </a:p>
        </p:txBody>
      </p:sp>
      <p:sp>
        <p:nvSpPr>
          <p:cNvPr id="4" name="Slide Number Placeholder 3"/>
          <p:cNvSpPr>
            <a:spLocks noGrp="1"/>
          </p:cNvSpPr>
          <p:nvPr>
            <p:ph type="sldNum" sz="quarter" idx="5"/>
          </p:nvPr>
        </p:nvSpPr>
        <p:spPr/>
        <p:txBody>
          <a:bodyPr/>
          <a:lstStyle/>
          <a:p>
            <a:fld id="{86C6382A-37F9-49F2-A650-7BB1DADCBE70}" type="slidenum">
              <a:t>29</a:t>
            </a:fld>
            <a:endParaRPr lang="en-US"/>
          </a:p>
        </p:txBody>
      </p:sp>
    </p:spTree>
    <p:extLst>
      <p:ext uri="{BB962C8B-B14F-4D97-AF65-F5344CB8AC3E}">
        <p14:creationId xmlns:p14="http://schemas.microsoft.com/office/powerpoint/2010/main" val="328055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Mỗi</a:t>
            </a:r>
            <a:r>
              <a:rPr lang="en-US">
                <a:cs typeface="Calibri"/>
              </a:rPr>
              <a:t> token </a:t>
            </a:r>
            <a:r>
              <a:rPr lang="en-US" err="1">
                <a:cs typeface="Calibri"/>
              </a:rPr>
              <a:t>sẽ</a:t>
            </a:r>
            <a:r>
              <a:rPr lang="en-US">
                <a:cs typeface="Calibri"/>
              </a:rPr>
              <a:t> </a:t>
            </a:r>
            <a:r>
              <a:rPr lang="en-US" err="1">
                <a:cs typeface="Calibri"/>
              </a:rPr>
              <a:t>ứng</a:t>
            </a:r>
            <a:r>
              <a:rPr lang="en-US">
                <a:cs typeface="Calibri"/>
              </a:rPr>
              <a:t> </a:t>
            </a:r>
            <a:r>
              <a:rPr lang="en-US" err="1">
                <a:cs typeface="Calibri"/>
              </a:rPr>
              <a:t>với</a:t>
            </a:r>
            <a:r>
              <a:rPr lang="en-US">
                <a:cs typeface="Calibri"/>
              </a:rPr>
              <a:t> </a:t>
            </a:r>
            <a:r>
              <a:rPr lang="en-US" err="1">
                <a:cs typeface="Calibri"/>
              </a:rPr>
              <a:t>một</a:t>
            </a:r>
            <a:r>
              <a:rPr lang="en-US">
                <a:cs typeface="Calibri"/>
              </a:rPr>
              <a:t> embedding vector </a:t>
            </a:r>
            <a:r>
              <a:rPr lang="en-US" err="1">
                <a:cs typeface="Calibri"/>
              </a:rPr>
              <a:t>có</a:t>
            </a:r>
            <a:r>
              <a:rPr lang="en-US">
                <a:cs typeface="Calibri"/>
              </a:rPr>
              <a:t> </a:t>
            </a:r>
            <a:r>
              <a:rPr lang="en-US" err="1">
                <a:cs typeface="Calibri"/>
              </a:rPr>
              <a:t>embed_size</a:t>
            </a:r>
            <a:r>
              <a:rPr lang="en-US">
                <a:cs typeface="Calibri"/>
              </a:rPr>
              <a:t> = 768, </a:t>
            </a:r>
            <a:r>
              <a:rPr lang="en-US" err="1">
                <a:cs typeface="Calibri"/>
              </a:rPr>
              <a:t>gọi</a:t>
            </a:r>
            <a:r>
              <a:rPr lang="en-US">
                <a:cs typeface="Calibri"/>
              </a:rPr>
              <a:t> </a:t>
            </a:r>
            <a:r>
              <a:rPr lang="en-US" err="1">
                <a:cs typeface="Calibri"/>
              </a:rPr>
              <a:t>là</a:t>
            </a:r>
            <a:r>
              <a:rPr lang="en-US">
                <a:cs typeface="Calibri"/>
              </a:rPr>
              <a:t> word </a:t>
            </a:r>
            <a:r>
              <a:rPr lang="en-US" err="1">
                <a:cs typeface="Calibri"/>
              </a:rPr>
              <a:t>embeding</a:t>
            </a:r>
          </a:p>
          <a:p>
            <a:r>
              <a:rPr lang="en-US">
                <a:cs typeface="Calibri"/>
              </a:rPr>
              <a:t>Tuy </a:t>
            </a:r>
            <a:r>
              <a:rPr lang="en-US" err="1">
                <a:cs typeface="Calibri"/>
              </a:rPr>
              <a:t>nhiên</a:t>
            </a:r>
            <a:r>
              <a:rPr lang="en-US">
                <a:cs typeface="Calibri"/>
              </a:rPr>
              <a:t> </a:t>
            </a:r>
            <a:r>
              <a:rPr lang="en-US" err="1">
                <a:cs typeface="Calibri"/>
              </a:rPr>
              <a:t>vẫn</a:t>
            </a:r>
            <a:r>
              <a:rPr lang="en-US">
                <a:cs typeface="Calibri"/>
              </a:rPr>
              <a:t> </a:t>
            </a:r>
            <a:r>
              <a:rPr lang="en-US" err="1">
                <a:cs typeface="Calibri"/>
              </a:rPr>
              <a:t>chưa</a:t>
            </a:r>
            <a:r>
              <a:rPr lang="en-US">
                <a:cs typeface="Calibri"/>
              </a:rPr>
              <a:t> </a:t>
            </a:r>
            <a:r>
              <a:rPr lang="en-US" err="1">
                <a:cs typeface="Calibri"/>
              </a:rPr>
              <a:t>có</a:t>
            </a:r>
            <a:r>
              <a:rPr lang="en-US">
                <a:cs typeface="Calibri"/>
              </a:rPr>
              <a:t> </a:t>
            </a:r>
            <a:r>
              <a:rPr lang="en-US" err="1">
                <a:cs typeface="Calibri"/>
              </a:rPr>
              <a:t>thông</a:t>
            </a:r>
            <a:r>
              <a:rPr lang="en-US">
                <a:cs typeface="Calibri"/>
              </a:rPr>
              <a:t> tin </a:t>
            </a:r>
            <a:r>
              <a:rPr lang="en-US" err="1">
                <a:cs typeface="Calibri"/>
              </a:rPr>
              <a:t>về</a:t>
            </a:r>
            <a:r>
              <a:rPr lang="en-US">
                <a:cs typeface="Calibri"/>
              </a:rPr>
              <a:t> </a:t>
            </a:r>
            <a:r>
              <a:rPr lang="en-US" err="1">
                <a:cs typeface="Calibri"/>
              </a:rPr>
              <a:t>vị</a:t>
            </a:r>
            <a:r>
              <a:rPr lang="en-US">
                <a:cs typeface="Calibri"/>
              </a:rPr>
              <a:t> </a:t>
            </a:r>
            <a:r>
              <a:rPr lang="en-US" err="1">
                <a:cs typeface="Calibri"/>
              </a:rPr>
              <a:t>trí</a:t>
            </a:r>
            <a:r>
              <a:rPr lang="en-US">
                <a:cs typeface="Calibri"/>
              </a:rPr>
              <a:t> </a:t>
            </a:r>
            <a:r>
              <a:rPr lang="en-US" err="1">
                <a:cs typeface="Calibri"/>
              </a:rPr>
              <a:t>của</a:t>
            </a:r>
            <a:r>
              <a:rPr lang="en-US">
                <a:cs typeface="Calibri"/>
              </a:rPr>
              <a:t> token </a:t>
            </a:r>
            <a:r>
              <a:rPr lang="en-US" err="1">
                <a:cs typeface="Calibri"/>
              </a:rPr>
              <a:t>trong</a:t>
            </a:r>
            <a:r>
              <a:rPr lang="en-US">
                <a:cs typeface="Calibri"/>
              </a:rPr>
              <a:t> </a:t>
            </a:r>
            <a:r>
              <a:rPr lang="en-US" err="1">
                <a:cs typeface="Calibri"/>
              </a:rPr>
              <a:t>chuỗi</a:t>
            </a:r>
          </a:p>
          <a:p>
            <a:r>
              <a:rPr lang="en-US">
                <a:cs typeface="Calibri"/>
              </a:rPr>
              <a:t>Ta </a:t>
            </a:r>
            <a:r>
              <a:rPr lang="en-US" err="1">
                <a:cs typeface="Calibri"/>
              </a:rPr>
              <a:t>bổ</a:t>
            </a:r>
            <a:r>
              <a:rPr lang="en-US">
                <a:cs typeface="Calibri"/>
              </a:rPr>
              <a:t> sung </a:t>
            </a:r>
            <a:r>
              <a:rPr lang="en-US" err="1">
                <a:cs typeface="Calibri"/>
              </a:rPr>
              <a:t>thông</a:t>
            </a:r>
            <a:r>
              <a:rPr lang="en-US">
                <a:cs typeface="Calibri"/>
              </a:rPr>
              <a:t> tin </a:t>
            </a:r>
            <a:r>
              <a:rPr lang="en-US" err="1">
                <a:cs typeface="Calibri"/>
              </a:rPr>
              <a:t>này</a:t>
            </a:r>
            <a:r>
              <a:rPr lang="en-US">
                <a:cs typeface="Calibri"/>
              </a:rPr>
              <a:t> </a:t>
            </a:r>
            <a:r>
              <a:rPr lang="en-US" err="1">
                <a:cs typeface="Calibri"/>
              </a:rPr>
              <a:t>bằng</a:t>
            </a:r>
            <a:r>
              <a:rPr lang="en-US">
                <a:cs typeface="Calibri"/>
              </a:rPr>
              <a:t> </a:t>
            </a:r>
            <a:r>
              <a:rPr lang="en-US" err="1">
                <a:cs typeface="Calibri"/>
              </a:rPr>
              <a:t>cách</a:t>
            </a:r>
            <a:r>
              <a:rPr lang="en-US">
                <a:cs typeface="Calibri"/>
              </a:rPr>
              <a:t> </a:t>
            </a:r>
            <a:r>
              <a:rPr lang="en-US" err="1">
                <a:cs typeface="Calibri"/>
              </a:rPr>
              <a:t>cộng</a:t>
            </a:r>
            <a:r>
              <a:rPr lang="en-US">
                <a:cs typeface="Calibri"/>
              </a:rPr>
              <a:t> word </a:t>
            </a:r>
            <a:r>
              <a:rPr lang="en-US" err="1">
                <a:cs typeface="Calibri"/>
              </a:rPr>
              <a:t>embeding</a:t>
            </a:r>
            <a:r>
              <a:rPr lang="en-US">
                <a:cs typeface="Calibri"/>
              </a:rPr>
              <a:t> </a:t>
            </a:r>
            <a:r>
              <a:rPr lang="en-US" err="1">
                <a:cs typeface="Calibri"/>
              </a:rPr>
              <a:t>với</a:t>
            </a:r>
            <a:r>
              <a:rPr lang="en-US">
                <a:cs typeface="Calibri"/>
              </a:rPr>
              <a:t> positional encoding vector </a:t>
            </a:r>
            <a:r>
              <a:rPr lang="en-US" err="1">
                <a:cs typeface="Calibri"/>
              </a:rPr>
              <a:t>có</a:t>
            </a:r>
            <a:r>
              <a:rPr lang="en-US">
                <a:cs typeface="Calibri"/>
              </a:rPr>
              <a:t> </a:t>
            </a:r>
            <a:r>
              <a:rPr lang="en-US" err="1">
                <a:cs typeface="Calibri"/>
              </a:rPr>
              <a:t>cùng</a:t>
            </a:r>
            <a:r>
              <a:rPr lang="en-US">
                <a:cs typeface="Calibri"/>
              </a:rPr>
              <a:t> </a:t>
            </a:r>
            <a:r>
              <a:rPr lang="en-US" err="1">
                <a:cs typeface="Calibri"/>
              </a:rPr>
              <a:t>kích</a:t>
            </a:r>
            <a:r>
              <a:rPr lang="en-US">
                <a:cs typeface="Calibri"/>
              </a:rPr>
              <a:t> </a:t>
            </a:r>
            <a:r>
              <a:rPr lang="en-US" err="1">
                <a:cs typeface="Calibri"/>
              </a:rPr>
              <a:t>thước</a:t>
            </a:r>
            <a:r>
              <a:rPr lang="en-US">
                <a:cs typeface="Calibri"/>
              </a:rPr>
              <a:t> (768)</a:t>
            </a:r>
          </a:p>
        </p:txBody>
      </p:sp>
      <p:sp>
        <p:nvSpPr>
          <p:cNvPr id="4" name="Slide Number Placeholder 3"/>
          <p:cNvSpPr>
            <a:spLocks noGrp="1"/>
          </p:cNvSpPr>
          <p:nvPr>
            <p:ph type="sldNum" sz="quarter" idx="5"/>
          </p:nvPr>
        </p:nvSpPr>
        <p:spPr/>
        <p:txBody>
          <a:bodyPr/>
          <a:lstStyle/>
          <a:p>
            <a:fld id="{86C6382A-37F9-49F2-A650-7BB1DADCBE70}" type="slidenum">
              <a:t>30</a:t>
            </a:fld>
            <a:endParaRPr lang="en-US"/>
          </a:p>
        </p:txBody>
      </p:sp>
    </p:spTree>
    <p:extLst>
      <p:ext uri="{BB962C8B-B14F-4D97-AF65-F5344CB8AC3E}">
        <p14:creationId xmlns:p14="http://schemas.microsoft.com/office/powerpoint/2010/main" val="1279683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Mỗi</a:t>
            </a:r>
            <a:r>
              <a:rPr lang="en-US">
                <a:cs typeface="Calibri"/>
              </a:rPr>
              <a:t> token </a:t>
            </a:r>
            <a:r>
              <a:rPr lang="en-US" err="1">
                <a:cs typeface="Calibri"/>
              </a:rPr>
              <a:t>sẽ</a:t>
            </a:r>
            <a:r>
              <a:rPr lang="en-US">
                <a:cs typeface="Calibri"/>
              </a:rPr>
              <a:t> </a:t>
            </a:r>
            <a:r>
              <a:rPr lang="en-US" err="1">
                <a:cs typeface="Calibri"/>
              </a:rPr>
              <a:t>ứng</a:t>
            </a:r>
            <a:r>
              <a:rPr lang="en-US">
                <a:cs typeface="Calibri"/>
              </a:rPr>
              <a:t> </a:t>
            </a:r>
            <a:r>
              <a:rPr lang="en-US" err="1">
                <a:cs typeface="Calibri"/>
              </a:rPr>
              <a:t>với</a:t>
            </a:r>
            <a:r>
              <a:rPr lang="en-US">
                <a:cs typeface="Calibri"/>
              </a:rPr>
              <a:t> </a:t>
            </a:r>
            <a:r>
              <a:rPr lang="en-US" err="1">
                <a:cs typeface="Calibri"/>
              </a:rPr>
              <a:t>một</a:t>
            </a:r>
            <a:r>
              <a:rPr lang="en-US">
                <a:cs typeface="Calibri"/>
              </a:rPr>
              <a:t> embedding vector </a:t>
            </a:r>
            <a:r>
              <a:rPr lang="en-US" err="1">
                <a:cs typeface="Calibri"/>
              </a:rPr>
              <a:t>có</a:t>
            </a:r>
            <a:r>
              <a:rPr lang="en-US">
                <a:cs typeface="Calibri"/>
              </a:rPr>
              <a:t> </a:t>
            </a:r>
            <a:r>
              <a:rPr lang="en-US" err="1">
                <a:cs typeface="Calibri"/>
              </a:rPr>
              <a:t>embed_size</a:t>
            </a:r>
            <a:r>
              <a:rPr lang="en-US">
                <a:cs typeface="Calibri"/>
              </a:rPr>
              <a:t> = 768, </a:t>
            </a:r>
            <a:r>
              <a:rPr lang="en-US" err="1">
                <a:cs typeface="Calibri"/>
              </a:rPr>
              <a:t>gọi</a:t>
            </a:r>
            <a:r>
              <a:rPr lang="en-US">
                <a:cs typeface="Calibri"/>
              </a:rPr>
              <a:t> </a:t>
            </a:r>
            <a:r>
              <a:rPr lang="en-US" err="1">
                <a:cs typeface="Calibri"/>
              </a:rPr>
              <a:t>là</a:t>
            </a:r>
            <a:r>
              <a:rPr lang="en-US">
                <a:cs typeface="Calibri"/>
              </a:rPr>
              <a:t> word </a:t>
            </a:r>
            <a:r>
              <a:rPr lang="en-US" err="1">
                <a:cs typeface="Calibri"/>
              </a:rPr>
              <a:t>embeding</a:t>
            </a:r>
          </a:p>
          <a:p>
            <a:r>
              <a:rPr lang="en-US">
                <a:cs typeface="Calibri"/>
              </a:rPr>
              <a:t>Tuy </a:t>
            </a:r>
            <a:r>
              <a:rPr lang="en-US" err="1">
                <a:cs typeface="Calibri"/>
              </a:rPr>
              <a:t>nhiên</a:t>
            </a:r>
            <a:r>
              <a:rPr lang="en-US">
                <a:cs typeface="Calibri"/>
              </a:rPr>
              <a:t> </a:t>
            </a:r>
            <a:r>
              <a:rPr lang="en-US" err="1">
                <a:cs typeface="Calibri"/>
              </a:rPr>
              <a:t>vẫn</a:t>
            </a:r>
            <a:r>
              <a:rPr lang="en-US">
                <a:cs typeface="Calibri"/>
              </a:rPr>
              <a:t> </a:t>
            </a:r>
            <a:r>
              <a:rPr lang="en-US" err="1">
                <a:cs typeface="Calibri"/>
              </a:rPr>
              <a:t>chưa</a:t>
            </a:r>
            <a:r>
              <a:rPr lang="en-US">
                <a:cs typeface="Calibri"/>
              </a:rPr>
              <a:t> </a:t>
            </a:r>
            <a:r>
              <a:rPr lang="en-US" err="1">
                <a:cs typeface="Calibri"/>
              </a:rPr>
              <a:t>có</a:t>
            </a:r>
            <a:r>
              <a:rPr lang="en-US">
                <a:cs typeface="Calibri"/>
              </a:rPr>
              <a:t> </a:t>
            </a:r>
            <a:r>
              <a:rPr lang="en-US" err="1">
                <a:cs typeface="Calibri"/>
              </a:rPr>
              <a:t>thông</a:t>
            </a:r>
            <a:r>
              <a:rPr lang="en-US">
                <a:cs typeface="Calibri"/>
              </a:rPr>
              <a:t> tin </a:t>
            </a:r>
            <a:r>
              <a:rPr lang="en-US" err="1">
                <a:cs typeface="Calibri"/>
              </a:rPr>
              <a:t>về</a:t>
            </a:r>
            <a:r>
              <a:rPr lang="en-US">
                <a:cs typeface="Calibri"/>
              </a:rPr>
              <a:t> </a:t>
            </a:r>
            <a:r>
              <a:rPr lang="en-US" err="1">
                <a:cs typeface="Calibri"/>
              </a:rPr>
              <a:t>vị</a:t>
            </a:r>
            <a:r>
              <a:rPr lang="en-US">
                <a:cs typeface="Calibri"/>
              </a:rPr>
              <a:t> </a:t>
            </a:r>
            <a:r>
              <a:rPr lang="en-US" err="1">
                <a:cs typeface="Calibri"/>
              </a:rPr>
              <a:t>trí</a:t>
            </a:r>
            <a:r>
              <a:rPr lang="en-US">
                <a:cs typeface="Calibri"/>
              </a:rPr>
              <a:t> </a:t>
            </a:r>
            <a:r>
              <a:rPr lang="en-US" err="1">
                <a:cs typeface="Calibri"/>
              </a:rPr>
              <a:t>của</a:t>
            </a:r>
            <a:r>
              <a:rPr lang="en-US">
                <a:cs typeface="Calibri"/>
              </a:rPr>
              <a:t> token </a:t>
            </a:r>
            <a:r>
              <a:rPr lang="en-US" err="1">
                <a:cs typeface="Calibri"/>
              </a:rPr>
              <a:t>trong</a:t>
            </a:r>
            <a:r>
              <a:rPr lang="en-US">
                <a:cs typeface="Calibri"/>
              </a:rPr>
              <a:t> </a:t>
            </a:r>
            <a:r>
              <a:rPr lang="en-US" err="1">
                <a:cs typeface="Calibri"/>
              </a:rPr>
              <a:t>chuỗi</a:t>
            </a:r>
          </a:p>
          <a:p>
            <a:r>
              <a:rPr lang="en-US">
                <a:cs typeface="Calibri"/>
              </a:rPr>
              <a:t>Ta </a:t>
            </a:r>
            <a:r>
              <a:rPr lang="en-US" err="1">
                <a:cs typeface="Calibri"/>
              </a:rPr>
              <a:t>bổ</a:t>
            </a:r>
            <a:r>
              <a:rPr lang="en-US">
                <a:cs typeface="Calibri"/>
              </a:rPr>
              <a:t> sung </a:t>
            </a:r>
            <a:r>
              <a:rPr lang="en-US" err="1">
                <a:cs typeface="Calibri"/>
              </a:rPr>
              <a:t>thông</a:t>
            </a:r>
            <a:r>
              <a:rPr lang="en-US">
                <a:cs typeface="Calibri"/>
              </a:rPr>
              <a:t> tin </a:t>
            </a:r>
            <a:r>
              <a:rPr lang="en-US" err="1">
                <a:cs typeface="Calibri"/>
              </a:rPr>
              <a:t>này</a:t>
            </a:r>
            <a:r>
              <a:rPr lang="en-US">
                <a:cs typeface="Calibri"/>
              </a:rPr>
              <a:t> </a:t>
            </a:r>
            <a:r>
              <a:rPr lang="en-US" err="1">
                <a:cs typeface="Calibri"/>
              </a:rPr>
              <a:t>bằng</a:t>
            </a:r>
            <a:r>
              <a:rPr lang="en-US">
                <a:cs typeface="Calibri"/>
              </a:rPr>
              <a:t> </a:t>
            </a:r>
            <a:r>
              <a:rPr lang="en-US" err="1">
                <a:cs typeface="Calibri"/>
              </a:rPr>
              <a:t>cách</a:t>
            </a:r>
            <a:r>
              <a:rPr lang="en-US">
                <a:cs typeface="Calibri"/>
              </a:rPr>
              <a:t> </a:t>
            </a:r>
            <a:r>
              <a:rPr lang="en-US" err="1">
                <a:cs typeface="Calibri"/>
              </a:rPr>
              <a:t>cộng</a:t>
            </a:r>
            <a:r>
              <a:rPr lang="en-US">
                <a:cs typeface="Calibri"/>
              </a:rPr>
              <a:t> word </a:t>
            </a:r>
            <a:r>
              <a:rPr lang="en-US" err="1">
                <a:cs typeface="Calibri"/>
              </a:rPr>
              <a:t>embeding</a:t>
            </a:r>
            <a:r>
              <a:rPr lang="en-US">
                <a:cs typeface="Calibri"/>
              </a:rPr>
              <a:t> </a:t>
            </a:r>
            <a:r>
              <a:rPr lang="en-US" err="1">
                <a:cs typeface="Calibri"/>
              </a:rPr>
              <a:t>với</a:t>
            </a:r>
            <a:r>
              <a:rPr lang="en-US">
                <a:cs typeface="Calibri"/>
              </a:rPr>
              <a:t> positional encoding vector </a:t>
            </a:r>
            <a:r>
              <a:rPr lang="en-US" err="1">
                <a:cs typeface="Calibri"/>
              </a:rPr>
              <a:t>có</a:t>
            </a:r>
            <a:r>
              <a:rPr lang="en-US">
                <a:cs typeface="Calibri"/>
              </a:rPr>
              <a:t> </a:t>
            </a:r>
            <a:r>
              <a:rPr lang="en-US" err="1">
                <a:cs typeface="Calibri"/>
              </a:rPr>
              <a:t>cùng</a:t>
            </a:r>
            <a:r>
              <a:rPr lang="en-US">
                <a:cs typeface="Calibri"/>
              </a:rPr>
              <a:t> </a:t>
            </a:r>
            <a:r>
              <a:rPr lang="en-US" err="1">
                <a:cs typeface="Calibri"/>
              </a:rPr>
              <a:t>kích</a:t>
            </a:r>
            <a:r>
              <a:rPr lang="en-US">
                <a:cs typeface="Calibri"/>
              </a:rPr>
              <a:t> </a:t>
            </a:r>
            <a:r>
              <a:rPr lang="en-US" err="1">
                <a:cs typeface="Calibri"/>
              </a:rPr>
              <a:t>thước</a:t>
            </a:r>
            <a:r>
              <a:rPr lang="en-US">
                <a:cs typeface="Calibri"/>
              </a:rPr>
              <a:t> (768)</a:t>
            </a:r>
          </a:p>
        </p:txBody>
      </p:sp>
      <p:sp>
        <p:nvSpPr>
          <p:cNvPr id="4" name="Slide Number Placeholder 3"/>
          <p:cNvSpPr>
            <a:spLocks noGrp="1"/>
          </p:cNvSpPr>
          <p:nvPr>
            <p:ph type="sldNum" sz="quarter" idx="5"/>
          </p:nvPr>
        </p:nvSpPr>
        <p:spPr/>
        <p:txBody>
          <a:bodyPr/>
          <a:lstStyle/>
          <a:p>
            <a:fld id="{86C6382A-37F9-49F2-A650-7BB1DADCBE70}" type="slidenum">
              <a:t>31</a:t>
            </a:fld>
            <a:endParaRPr lang="en-US"/>
          </a:p>
        </p:txBody>
      </p:sp>
    </p:spTree>
    <p:extLst>
      <p:ext uri="{BB962C8B-B14F-4D97-AF65-F5344CB8AC3E}">
        <p14:creationId xmlns:p14="http://schemas.microsoft.com/office/powerpoint/2010/main" val="322122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10/27/2023</a:t>
            </a:fld>
            <a:endParaRPr lang="en-US"/>
          </a:p>
        </p:txBody>
      </p:sp>
      <p:sp>
        <p:nvSpPr>
          <p:cNvPr id="6" name="Holder 6"/>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chemeClr val="tx1"/>
                </a:solidFill>
                <a:latin typeface="Segoe UI"/>
                <a:cs typeface="Segoe UI"/>
              </a:defRPr>
            </a:lvl1pPr>
          </a:lstStyle>
          <a:p>
            <a:endParaRPr/>
          </a:p>
        </p:txBody>
      </p:sp>
      <p:sp>
        <p:nvSpPr>
          <p:cNvPr id="3" name="Holder 3"/>
          <p:cNvSpPr>
            <a:spLocks noGrp="1"/>
          </p:cNvSpPr>
          <p:nvPr>
            <p:ph type="body" idx="1"/>
          </p:nvPr>
        </p:nvSpPr>
        <p:spPr/>
        <p:txBody>
          <a:bodyPr lIns="0" tIns="0" rIns="0" bIns="0"/>
          <a:lstStyle>
            <a:lvl1pPr>
              <a:defRPr sz="2400" b="1" i="0">
                <a:solidFill>
                  <a:srgbClr val="006FC0"/>
                </a:solidFill>
                <a:latin typeface="Segoe UI"/>
                <a:cs typeface="Segoe U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10/27/2023</a:t>
            </a:fld>
            <a:endParaRPr lang="en-US"/>
          </a:p>
        </p:txBody>
      </p:sp>
      <p:sp>
        <p:nvSpPr>
          <p:cNvPr id="6" name="Holder 6"/>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tx1"/>
                </a:solidFill>
                <a:latin typeface="Segoe UI"/>
                <a:cs typeface="Segoe U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10/27/2023</a:t>
            </a:fld>
            <a:endParaRPr lang="en-US"/>
          </a:p>
        </p:txBody>
      </p:sp>
      <p:sp>
        <p:nvSpPr>
          <p:cNvPr id="7" name="Holder 7"/>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41045" cy="934719"/>
          </a:xfrm>
          <a:custGeom>
            <a:avLst/>
            <a:gdLst/>
            <a:ahLst/>
            <a:cxnLst/>
            <a:rect l="l" t="t" r="r" b="b"/>
            <a:pathLst>
              <a:path w="741045" h="934719">
                <a:moveTo>
                  <a:pt x="0" y="934212"/>
                </a:moveTo>
                <a:lnTo>
                  <a:pt x="740664" y="934212"/>
                </a:lnTo>
                <a:lnTo>
                  <a:pt x="740664" y="0"/>
                </a:lnTo>
                <a:lnTo>
                  <a:pt x="0" y="0"/>
                </a:lnTo>
                <a:lnTo>
                  <a:pt x="0" y="934212"/>
                </a:lnTo>
                <a:close/>
              </a:path>
            </a:pathLst>
          </a:custGeom>
          <a:solidFill>
            <a:srgbClr val="E7E6E6"/>
          </a:solidFill>
        </p:spPr>
        <p:txBody>
          <a:bodyPr wrap="square" lIns="0" tIns="0" rIns="0" bIns="0" rtlCol="0"/>
          <a:lstStyle/>
          <a:p>
            <a:endParaRPr/>
          </a:p>
        </p:txBody>
      </p:sp>
      <p:sp>
        <p:nvSpPr>
          <p:cNvPr id="17" name="bg object 17"/>
          <p:cNvSpPr/>
          <p:nvPr/>
        </p:nvSpPr>
        <p:spPr>
          <a:xfrm>
            <a:off x="1296924" y="0"/>
            <a:ext cx="10895330" cy="934719"/>
          </a:xfrm>
          <a:custGeom>
            <a:avLst/>
            <a:gdLst/>
            <a:ahLst/>
            <a:cxnLst/>
            <a:rect l="l" t="t" r="r" b="b"/>
            <a:pathLst>
              <a:path w="10895330" h="934719">
                <a:moveTo>
                  <a:pt x="0" y="934212"/>
                </a:moveTo>
                <a:lnTo>
                  <a:pt x="10895076" y="934212"/>
                </a:lnTo>
                <a:lnTo>
                  <a:pt x="10895076" y="0"/>
                </a:lnTo>
                <a:lnTo>
                  <a:pt x="0" y="0"/>
                </a:lnTo>
                <a:lnTo>
                  <a:pt x="0" y="934212"/>
                </a:lnTo>
                <a:close/>
              </a:path>
            </a:pathLst>
          </a:custGeom>
          <a:solidFill>
            <a:srgbClr val="E7E6E6"/>
          </a:solidFill>
        </p:spPr>
        <p:txBody>
          <a:bodyPr wrap="square" lIns="0" tIns="0" rIns="0" bIns="0" rtlCol="0"/>
          <a:lstStyle/>
          <a:p>
            <a:endParaRPr/>
          </a:p>
        </p:txBody>
      </p:sp>
      <p:sp>
        <p:nvSpPr>
          <p:cNvPr id="18" name="bg object 18"/>
          <p:cNvSpPr/>
          <p:nvPr/>
        </p:nvSpPr>
        <p:spPr>
          <a:xfrm>
            <a:off x="1565148"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19" name="bg object 19"/>
          <p:cNvSpPr/>
          <p:nvPr/>
        </p:nvSpPr>
        <p:spPr>
          <a:xfrm>
            <a:off x="2444496" y="844296"/>
            <a:ext cx="881380" cy="90170"/>
          </a:xfrm>
          <a:custGeom>
            <a:avLst/>
            <a:gdLst/>
            <a:ahLst/>
            <a:cxnLst/>
            <a:rect l="l" t="t" r="r" b="b"/>
            <a:pathLst>
              <a:path w="881379" h="90169">
                <a:moveTo>
                  <a:pt x="880871" y="0"/>
                </a:moveTo>
                <a:lnTo>
                  <a:pt x="0" y="0"/>
                </a:lnTo>
                <a:lnTo>
                  <a:pt x="0" y="89915"/>
                </a:lnTo>
                <a:lnTo>
                  <a:pt x="880871" y="89915"/>
                </a:lnTo>
                <a:lnTo>
                  <a:pt x="880871" y="0"/>
                </a:lnTo>
                <a:close/>
              </a:path>
            </a:pathLst>
          </a:custGeom>
          <a:solidFill>
            <a:srgbClr val="1763F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chemeClr val="tx1"/>
                </a:solidFill>
                <a:latin typeface="Segoe UI"/>
                <a:cs typeface="Segoe U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10/27/2023</a:t>
            </a:fld>
            <a:endParaRPr lang="en-US"/>
          </a:p>
        </p:txBody>
      </p:sp>
      <p:sp>
        <p:nvSpPr>
          <p:cNvPr id="5" name="Holder 5"/>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10/27/2023</a:t>
            </a:fld>
            <a:endParaRPr lang="en-US"/>
          </a:p>
        </p:txBody>
      </p:sp>
      <p:sp>
        <p:nvSpPr>
          <p:cNvPr id="4" name="Holder 4"/>
          <p:cNvSpPr>
            <a:spLocks noGrp="1"/>
          </p:cNvSpPr>
          <p:nvPr>
            <p:ph type="sldNum" sz="quarter" idx="7"/>
          </p:nvPr>
        </p:nvSpPr>
        <p:spPr/>
        <p:txBody>
          <a:bodyPr lIns="0" tIns="0" rIns="0" bIns="0"/>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35473" y="2934665"/>
            <a:ext cx="2321052" cy="940435"/>
          </a:xfrm>
          <a:prstGeom prst="rect">
            <a:avLst/>
          </a:prstGeom>
        </p:spPr>
        <p:txBody>
          <a:bodyPr wrap="square" lIns="0" tIns="0" rIns="0" bIns="0">
            <a:spAutoFit/>
          </a:bodyPr>
          <a:lstStyle>
            <a:lvl1pPr>
              <a:defRPr sz="6000" b="1" i="0">
                <a:solidFill>
                  <a:schemeClr val="tx1"/>
                </a:solidFill>
                <a:latin typeface="Segoe UI"/>
                <a:cs typeface="Segoe UI"/>
              </a:defRPr>
            </a:lvl1pPr>
          </a:lstStyle>
          <a:p>
            <a:endParaRPr/>
          </a:p>
        </p:txBody>
      </p:sp>
      <p:sp>
        <p:nvSpPr>
          <p:cNvPr id="3" name="Holder 3"/>
          <p:cNvSpPr>
            <a:spLocks noGrp="1"/>
          </p:cNvSpPr>
          <p:nvPr>
            <p:ph type="body" idx="1"/>
          </p:nvPr>
        </p:nvSpPr>
        <p:spPr>
          <a:xfrm>
            <a:off x="898524" y="1738376"/>
            <a:ext cx="10394950" cy="3319779"/>
          </a:xfrm>
          <a:prstGeom prst="rect">
            <a:avLst/>
          </a:prstGeom>
        </p:spPr>
        <p:txBody>
          <a:bodyPr wrap="square" lIns="0" tIns="0" rIns="0" bIns="0">
            <a:spAutoFit/>
          </a:bodyPr>
          <a:lstStyle>
            <a:lvl1pPr>
              <a:defRPr sz="2400" b="1" i="0">
                <a:solidFill>
                  <a:srgbClr val="006FC0"/>
                </a:solidFill>
                <a:latin typeface="Segoe UI"/>
                <a:cs typeface="Segoe U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10/27/2023</a:t>
            </a:fld>
            <a:endParaRPr lang="en-US"/>
          </a:p>
        </p:txBody>
      </p:sp>
      <p:sp>
        <p:nvSpPr>
          <p:cNvPr id="6" name="Holder 6"/>
          <p:cNvSpPr>
            <a:spLocks noGrp="1"/>
          </p:cNvSpPr>
          <p:nvPr>
            <p:ph type="sldNum" sz="quarter" idx="7"/>
          </p:nvPr>
        </p:nvSpPr>
        <p:spPr>
          <a:xfrm>
            <a:off x="10977371" y="6502276"/>
            <a:ext cx="323215" cy="330200"/>
          </a:xfrm>
          <a:prstGeom prst="rect">
            <a:avLst/>
          </a:prstGeom>
        </p:spPr>
        <p:txBody>
          <a:bodyPr wrap="square" lIns="0" tIns="0" rIns="0" bIns="0">
            <a:spAutoFit/>
          </a:bodyPr>
          <a:lstStyle>
            <a:lvl1pPr>
              <a:defRPr sz="1800" b="0" i="0">
                <a:solidFill>
                  <a:srgbClr val="888888"/>
                </a:solidFill>
                <a:latin typeface="Segoe UI"/>
                <a:cs typeface="Segoe UI"/>
              </a:defRPr>
            </a:lvl1pPr>
          </a:lstStyle>
          <a:p>
            <a:pPr marL="38100">
              <a:lnSpc>
                <a:spcPct val="100000"/>
              </a:lnSpc>
              <a:spcBef>
                <a:spcPts val="244"/>
              </a:spcBef>
            </a:pPr>
            <a:fld id="{81D60167-4931-47E6-BA6A-407CBD079E47}" type="slidenum">
              <a:rPr dirty="0"/>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7000" y="2399615"/>
            <a:ext cx="8874711" cy="1871666"/>
          </a:xfrm>
          <a:prstGeom prst="rect">
            <a:avLst/>
          </a:prstGeom>
        </p:spPr>
        <p:txBody>
          <a:bodyPr vert="horz" wrap="square" lIns="0" tIns="12065" rIns="0" bIns="0" rtlCol="0" anchor="t">
            <a:spAutoFit/>
          </a:bodyPr>
          <a:lstStyle/>
          <a:p>
            <a:pPr marL="12700" marR="5080">
              <a:spcBef>
                <a:spcPts val="95"/>
              </a:spcBef>
            </a:pPr>
            <a:r>
              <a:rPr lang="vi-VN" sz="4000" b="1" spc="-10">
                <a:solidFill>
                  <a:srgbClr val="1763FB"/>
                </a:solidFill>
                <a:latin typeface="Segoe UI"/>
                <a:cs typeface="Segoe UI"/>
              </a:rPr>
              <a:t>COVID-19 </a:t>
            </a:r>
            <a:r>
              <a:rPr lang="vi-VN" sz="4000" b="1" spc="-10" err="1">
                <a:solidFill>
                  <a:srgbClr val="1763FB"/>
                </a:solidFill>
                <a:latin typeface="Segoe UI"/>
                <a:cs typeface="Segoe UI"/>
              </a:rPr>
              <a:t>Named</a:t>
            </a:r>
            <a:r>
              <a:rPr lang="vi-VN" sz="4000" b="1" spc="-10">
                <a:solidFill>
                  <a:srgbClr val="1763FB"/>
                </a:solidFill>
                <a:latin typeface="Segoe UI"/>
                <a:cs typeface="Segoe UI"/>
              </a:rPr>
              <a:t> </a:t>
            </a:r>
            <a:r>
              <a:rPr lang="vi-VN" sz="4000" b="1" spc="-10" err="1">
                <a:solidFill>
                  <a:srgbClr val="1763FB"/>
                </a:solidFill>
                <a:latin typeface="Segoe UI"/>
                <a:cs typeface="Segoe UI"/>
              </a:rPr>
              <a:t>Entity</a:t>
            </a:r>
            <a:r>
              <a:rPr lang="vi-VN" sz="4000" b="1" spc="-10">
                <a:solidFill>
                  <a:srgbClr val="1763FB"/>
                </a:solidFill>
                <a:latin typeface="Segoe UI"/>
                <a:cs typeface="Segoe UI"/>
              </a:rPr>
              <a:t> </a:t>
            </a:r>
            <a:r>
              <a:rPr lang="vi-VN" sz="4000" b="1" spc="-10" err="1">
                <a:solidFill>
                  <a:srgbClr val="1763FB"/>
                </a:solidFill>
                <a:latin typeface="Segoe UI"/>
                <a:cs typeface="Segoe UI"/>
              </a:rPr>
              <a:t>Recognition</a:t>
            </a:r>
            <a:r>
              <a:rPr lang="vi-VN" sz="4000" b="1" spc="-10">
                <a:solidFill>
                  <a:srgbClr val="1763FB"/>
                </a:solidFill>
                <a:latin typeface="Segoe UI"/>
                <a:cs typeface="Segoe UI"/>
              </a:rPr>
              <a:t> </a:t>
            </a:r>
            <a:r>
              <a:rPr lang="vi-VN" sz="4000" b="1" spc="-10" err="1">
                <a:solidFill>
                  <a:srgbClr val="1763FB"/>
                </a:solidFill>
                <a:latin typeface="Segoe UI"/>
                <a:cs typeface="Segoe UI"/>
              </a:rPr>
              <a:t>for</a:t>
            </a:r>
            <a:r>
              <a:rPr lang="vi-VN" sz="4000" b="1" spc="-10">
                <a:solidFill>
                  <a:srgbClr val="1763FB"/>
                </a:solidFill>
                <a:latin typeface="Segoe UI"/>
                <a:cs typeface="Segoe UI"/>
              </a:rPr>
              <a:t> </a:t>
            </a:r>
            <a:r>
              <a:rPr lang="vi-VN" sz="4000" b="1" spc="-10" err="1">
                <a:solidFill>
                  <a:srgbClr val="1763FB"/>
                </a:solidFill>
                <a:latin typeface="Segoe UI"/>
                <a:cs typeface="Segoe UI"/>
              </a:rPr>
              <a:t>Vietnamese</a:t>
            </a:r>
            <a:endParaRPr lang="vi-VN" sz="4000" b="1" spc="-1090" err="1">
              <a:solidFill>
                <a:srgbClr val="1763FB"/>
              </a:solidFill>
              <a:latin typeface="Segoe UI"/>
              <a:cs typeface="Segoe UI"/>
            </a:endParaRPr>
          </a:p>
          <a:p>
            <a:pPr marL="12700" marR="5080">
              <a:spcBef>
                <a:spcPts val="95"/>
              </a:spcBef>
            </a:pPr>
            <a:endParaRPr lang="vi-VN" sz="4000" b="1" spc="-10">
              <a:solidFill>
                <a:srgbClr val="1763FB"/>
              </a:solidFill>
              <a:latin typeface="Segoe UI"/>
              <a:cs typeface="Segoe UI"/>
            </a:endParaRPr>
          </a:p>
        </p:txBody>
      </p:sp>
      <p:sp>
        <p:nvSpPr>
          <p:cNvPr id="3" name="object 3"/>
          <p:cNvSpPr txBox="1">
            <a:spLocks noGrp="1"/>
          </p:cNvSpPr>
          <p:nvPr>
            <p:ph type="title"/>
          </p:nvPr>
        </p:nvSpPr>
        <p:spPr>
          <a:xfrm>
            <a:off x="1397000" y="1768220"/>
            <a:ext cx="8001634" cy="452120"/>
          </a:xfrm>
          <a:prstGeom prst="rect">
            <a:avLst/>
          </a:prstGeom>
        </p:spPr>
        <p:txBody>
          <a:bodyPr vert="horz" wrap="square" lIns="0" tIns="12065" rIns="0" bIns="0" rtlCol="0">
            <a:spAutoFit/>
          </a:bodyPr>
          <a:lstStyle/>
          <a:p>
            <a:pPr marL="12700">
              <a:lnSpc>
                <a:spcPct val="100000"/>
              </a:lnSpc>
              <a:spcBef>
                <a:spcPts val="95"/>
              </a:spcBef>
            </a:pPr>
            <a:r>
              <a:rPr lang="vi-VN" sz="2800" spc="-5"/>
              <a:t>CS221: Xử Lý Ngôn Ngữ Tự Nhiên</a:t>
            </a:r>
            <a:endParaRPr sz="2800"/>
          </a:p>
        </p:txBody>
      </p:sp>
      <p:sp>
        <p:nvSpPr>
          <p:cNvPr id="4" name="object 4"/>
          <p:cNvSpPr txBox="1"/>
          <p:nvPr/>
        </p:nvSpPr>
        <p:spPr>
          <a:xfrm>
            <a:off x="0" y="0"/>
            <a:ext cx="12192000" cy="844550"/>
          </a:xfrm>
          <a:prstGeom prst="rect">
            <a:avLst/>
          </a:prstGeom>
        </p:spPr>
        <p:txBody>
          <a:bodyPr vert="horz" wrap="square" lIns="0" tIns="635" rIns="0" bIns="0" rtlCol="0">
            <a:spAutoFit/>
          </a:bodyPr>
          <a:lstStyle/>
          <a:p>
            <a:pPr>
              <a:lnSpc>
                <a:spcPct val="100000"/>
              </a:lnSpc>
              <a:spcBef>
                <a:spcPts val="5"/>
              </a:spcBef>
            </a:pPr>
            <a:endParaRPr sz="3300">
              <a:latin typeface="Times New Roman"/>
              <a:cs typeface="Times New Roman"/>
            </a:endParaRPr>
          </a:p>
          <a:p>
            <a:pPr marL="596900">
              <a:lnSpc>
                <a:spcPct val="100000"/>
              </a:lnSpc>
            </a:pPr>
            <a:r>
              <a:rPr sz="2000" b="1">
                <a:latin typeface="Segoe UI"/>
                <a:cs typeface="Segoe UI"/>
              </a:rPr>
              <a:t>TRƯỜNG</a:t>
            </a:r>
            <a:r>
              <a:rPr sz="2000" b="1" spc="-50">
                <a:latin typeface="Segoe UI"/>
                <a:cs typeface="Segoe UI"/>
              </a:rPr>
              <a:t> </a:t>
            </a:r>
            <a:r>
              <a:rPr sz="2000" b="1" spc="-5">
                <a:latin typeface="Segoe UI"/>
                <a:cs typeface="Segoe UI"/>
              </a:rPr>
              <a:t>ĐẠI</a:t>
            </a:r>
            <a:r>
              <a:rPr sz="2000" b="1">
                <a:latin typeface="Segoe UI"/>
                <a:cs typeface="Segoe UI"/>
              </a:rPr>
              <a:t> HỌC</a:t>
            </a:r>
            <a:r>
              <a:rPr sz="2000" b="1" spc="-15">
                <a:latin typeface="Segoe UI"/>
                <a:cs typeface="Segoe UI"/>
              </a:rPr>
              <a:t> CÔNG </a:t>
            </a:r>
            <a:r>
              <a:rPr sz="2000" b="1" spc="-5">
                <a:latin typeface="Segoe UI"/>
                <a:cs typeface="Segoe UI"/>
              </a:rPr>
              <a:t>NGHỆ</a:t>
            </a:r>
            <a:r>
              <a:rPr sz="2000" b="1" spc="-25">
                <a:latin typeface="Segoe UI"/>
                <a:cs typeface="Segoe UI"/>
              </a:rPr>
              <a:t> </a:t>
            </a:r>
            <a:r>
              <a:rPr sz="2000" b="1">
                <a:latin typeface="Segoe UI"/>
                <a:cs typeface="Segoe UI"/>
              </a:rPr>
              <a:t>THÔNG</a:t>
            </a:r>
            <a:r>
              <a:rPr sz="2000" b="1" spc="-30">
                <a:latin typeface="Segoe UI"/>
                <a:cs typeface="Segoe UI"/>
              </a:rPr>
              <a:t> </a:t>
            </a:r>
            <a:r>
              <a:rPr sz="2000" b="1">
                <a:latin typeface="Segoe UI"/>
                <a:cs typeface="Segoe UI"/>
              </a:rPr>
              <a:t>TIN</a:t>
            </a:r>
            <a:endParaRPr sz="2000">
              <a:latin typeface="Segoe UI"/>
              <a:cs typeface="Segoe UI"/>
            </a:endParaRPr>
          </a:p>
        </p:txBody>
      </p:sp>
      <p:grpSp>
        <p:nvGrpSpPr>
          <p:cNvPr id="5" name="object 5"/>
          <p:cNvGrpSpPr/>
          <p:nvPr/>
        </p:nvGrpSpPr>
        <p:grpSpPr>
          <a:xfrm>
            <a:off x="1565147" y="169163"/>
            <a:ext cx="10346690" cy="765175"/>
            <a:chOff x="1565147" y="169163"/>
            <a:chExt cx="10346690" cy="765175"/>
          </a:xfrm>
        </p:grpSpPr>
        <p:pic>
          <p:nvPicPr>
            <p:cNvPr id="6" name="object 6"/>
            <p:cNvPicPr/>
            <p:nvPr/>
          </p:nvPicPr>
          <p:blipFill>
            <a:blip r:embed="rId2" cstate="print"/>
            <a:stretch>
              <a:fillRect/>
            </a:stretch>
          </p:blipFill>
          <p:spPr>
            <a:xfrm>
              <a:off x="11173967" y="169163"/>
              <a:ext cx="737616" cy="595883"/>
            </a:xfrm>
            <a:prstGeom prst="rect">
              <a:avLst/>
            </a:prstGeom>
          </p:spPr>
        </p:pic>
        <p:sp>
          <p:nvSpPr>
            <p:cNvPr id="7" name="object 7"/>
            <p:cNvSpPr/>
            <p:nvPr/>
          </p:nvSpPr>
          <p:spPr>
            <a:xfrm>
              <a:off x="1565147" y="844295"/>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8" name="object 8"/>
            <p:cNvSpPr/>
            <p:nvPr/>
          </p:nvSpPr>
          <p:spPr>
            <a:xfrm>
              <a:off x="2444495" y="844295"/>
              <a:ext cx="881380" cy="90170"/>
            </a:xfrm>
            <a:custGeom>
              <a:avLst/>
              <a:gdLst/>
              <a:ahLst/>
              <a:cxnLst/>
              <a:rect l="l" t="t" r="r" b="b"/>
              <a:pathLst>
                <a:path w="881379" h="90169">
                  <a:moveTo>
                    <a:pt x="880871" y="0"/>
                  </a:moveTo>
                  <a:lnTo>
                    <a:pt x="0" y="0"/>
                  </a:lnTo>
                  <a:lnTo>
                    <a:pt x="0" y="89915"/>
                  </a:lnTo>
                  <a:lnTo>
                    <a:pt x="880871" y="89915"/>
                  </a:lnTo>
                  <a:lnTo>
                    <a:pt x="880871" y="0"/>
                  </a:lnTo>
                  <a:close/>
                </a:path>
              </a:pathLst>
            </a:custGeom>
            <a:solidFill>
              <a:srgbClr val="1763FB"/>
            </a:solidFill>
          </p:spPr>
          <p:txBody>
            <a:bodyPr wrap="square" lIns="0" tIns="0" rIns="0" bIns="0" rtlCol="0"/>
            <a:lstStyle/>
            <a:p>
              <a:endParaRPr/>
            </a:p>
          </p:txBody>
        </p:sp>
      </p:grpSp>
      <p:grpSp>
        <p:nvGrpSpPr>
          <p:cNvPr id="9" name="object 9"/>
          <p:cNvGrpSpPr/>
          <p:nvPr/>
        </p:nvGrpSpPr>
        <p:grpSpPr>
          <a:xfrm>
            <a:off x="1467455" y="3857244"/>
            <a:ext cx="4669692" cy="90170"/>
            <a:chOff x="1467455" y="3857244"/>
            <a:chExt cx="4669692" cy="90170"/>
          </a:xfrm>
        </p:grpSpPr>
        <p:sp>
          <p:nvSpPr>
            <p:cNvPr id="10" name="object 10"/>
            <p:cNvSpPr/>
            <p:nvPr/>
          </p:nvSpPr>
          <p:spPr>
            <a:xfrm>
              <a:off x="3851147" y="3857244"/>
              <a:ext cx="2286000" cy="90170"/>
            </a:xfrm>
            <a:custGeom>
              <a:avLst/>
              <a:gdLst/>
              <a:ahLst/>
              <a:cxnLst/>
              <a:rect l="l" t="t" r="r" b="b"/>
              <a:pathLst>
                <a:path w="2286000" h="90170">
                  <a:moveTo>
                    <a:pt x="2286000" y="0"/>
                  </a:moveTo>
                  <a:lnTo>
                    <a:pt x="0" y="0"/>
                  </a:lnTo>
                  <a:lnTo>
                    <a:pt x="0" y="89915"/>
                  </a:lnTo>
                  <a:lnTo>
                    <a:pt x="2286000" y="89915"/>
                  </a:lnTo>
                  <a:lnTo>
                    <a:pt x="2286000" y="0"/>
                  </a:lnTo>
                  <a:close/>
                </a:path>
              </a:pathLst>
            </a:custGeom>
            <a:solidFill>
              <a:srgbClr val="7E7E7E"/>
            </a:solidFill>
          </p:spPr>
          <p:txBody>
            <a:bodyPr wrap="square" lIns="0" tIns="0" rIns="0" bIns="0" rtlCol="0"/>
            <a:lstStyle/>
            <a:p>
              <a:endParaRPr/>
            </a:p>
          </p:txBody>
        </p:sp>
        <p:sp>
          <p:nvSpPr>
            <p:cNvPr id="11" name="object 11"/>
            <p:cNvSpPr/>
            <p:nvPr/>
          </p:nvSpPr>
          <p:spPr>
            <a:xfrm>
              <a:off x="1467455" y="3857244"/>
              <a:ext cx="2286000" cy="90170"/>
            </a:xfrm>
            <a:custGeom>
              <a:avLst/>
              <a:gdLst/>
              <a:ahLst/>
              <a:cxnLst/>
              <a:rect l="l" t="t" r="r" b="b"/>
              <a:pathLst>
                <a:path w="2286000" h="90170">
                  <a:moveTo>
                    <a:pt x="2286000" y="0"/>
                  </a:moveTo>
                  <a:lnTo>
                    <a:pt x="0" y="0"/>
                  </a:lnTo>
                  <a:lnTo>
                    <a:pt x="0" y="89915"/>
                  </a:lnTo>
                  <a:lnTo>
                    <a:pt x="2286000" y="89915"/>
                  </a:lnTo>
                  <a:lnTo>
                    <a:pt x="2286000" y="0"/>
                  </a:lnTo>
                  <a:close/>
                </a:path>
              </a:pathLst>
            </a:custGeom>
            <a:solidFill>
              <a:srgbClr val="1763FB"/>
            </a:solidFill>
          </p:spPr>
          <p:txBody>
            <a:bodyPr wrap="square" lIns="0" tIns="0" rIns="0" bIns="0" rtlCol="0"/>
            <a:lstStyle/>
            <a:p>
              <a:endParaRPr/>
            </a:p>
          </p:txBody>
        </p:sp>
      </p:grpSp>
      <p:sp>
        <p:nvSpPr>
          <p:cNvPr id="12" name="object 12"/>
          <p:cNvSpPr txBox="1"/>
          <p:nvPr/>
        </p:nvSpPr>
        <p:spPr>
          <a:xfrm>
            <a:off x="1397000" y="3906445"/>
            <a:ext cx="5470866" cy="1884490"/>
          </a:xfrm>
          <a:prstGeom prst="rect">
            <a:avLst/>
          </a:prstGeom>
        </p:spPr>
        <p:txBody>
          <a:bodyPr vert="horz" wrap="square" lIns="0" tIns="220345" rIns="0" bIns="0" rtlCol="0" anchor="t">
            <a:spAutoFit/>
          </a:bodyPr>
          <a:lstStyle/>
          <a:p>
            <a:pPr marL="12700">
              <a:spcBef>
                <a:spcPts val="1735"/>
              </a:spcBef>
            </a:pPr>
            <a:r>
              <a:rPr sz="2400" b="1" spc="-10">
                <a:latin typeface="Segoe UI"/>
                <a:cs typeface="Segoe UI"/>
              </a:rPr>
              <a:t>GVHD:</a:t>
            </a:r>
            <a:r>
              <a:rPr sz="2400" b="1" spc="-15">
                <a:latin typeface="Segoe UI"/>
                <a:cs typeface="Segoe UI"/>
              </a:rPr>
              <a:t> </a:t>
            </a:r>
            <a:r>
              <a:rPr sz="2400" b="1" spc="-5">
                <a:latin typeface="Segoe UI"/>
                <a:cs typeface="Segoe UI"/>
              </a:rPr>
              <a:t>Nguyễn</a:t>
            </a:r>
            <a:r>
              <a:rPr lang="vi-VN" sz="2400" b="1" spc="-20">
                <a:latin typeface="Segoe UI"/>
                <a:cs typeface="Segoe UI"/>
              </a:rPr>
              <a:t> Trọng Chỉnh</a:t>
            </a:r>
            <a:endParaRPr lang="vi-VN" sz="2400" b="1" spc="15" err="1">
              <a:latin typeface="Segoe UI"/>
              <a:cs typeface="Segoe UI"/>
            </a:endParaRPr>
          </a:p>
          <a:p>
            <a:pPr marL="12700">
              <a:spcBef>
                <a:spcPts val="1230"/>
              </a:spcBef>
            </a:pPr>
            <a:r>
              <a:rPr lang="vi-VN" b="1" spc="-5">
                <a:solidFill>
                  <a:srgbClr val="1763FB"/>
                </a:solidFill>
                <a:latin typeface="Segoe UI"/>
                <a:cs typeface="Segoe UI"/>
              </a:rPr>
              <a:t>Đoàn Nhật Sang - 21522542</a:t>
            </a:r>
          </a:p>
          <a:p>
            <a:pPr marL="12700">
              <a:spcBef>
                <a:spcPts val="1230"/>
              </a:spcBef>
            </a:pPr>
            <a:r>
              <a:rPr lang="vi-VN" b="1" spc="-5">
                <a:solidFill>
                  <a:srgbClr val="1763FB"/>
                </a:solidFill>
                <a:latin typeface="Segoe UI"/>
                <a:cs typeface="Segoe UI"/>
              </a:rPr>
              <a:t>Trương Văn Khải - 21520274</a:t>
            </a:r>
          </a:p>
          <a:p>
            <a:pPr marL="12700">
              <a:spcBef>
                <a:spcPts val="1230"/>
              </a:spcBef>
            </a:pPr>
            <a:r>
              <a:rPr lang="vi-VN" b="1" spc="-5">
                <a:solidFill>
                  <a:srgbClr val="1763FB"/>
                </a:solidFill>
                <a:latin typeface="Segoe UI"/>
                <a:cs typeface="Segoe UI"/>
              </a:rPr>
              <a:t>Lê Ngô Minh Đức - 21520195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BỘ</a:t>
            </a:r>
            <a:r>
              <a:rPr sz="2000" b="1" spc="-40">
                <a:latin typeface="Segoe UI"/>
                <a:cs typeface="Segoe UI"/>
              </a:rPr>
              <a:t> </a:t>
            </a:r>
            <a:r>
              <a:rPr sz="2000" b="1">
                <a:latin typeface="Segoe UI"/>
                <a:cs typeface="Segoe UI"/>
              </a:rPr>
              <a:t>DỮ</a:t>
            </a:r>
            <a:r>
              <a:rPr sz="2000" b="1" spc="-45">
                <a:latin typeface="Segoe UI"/>
                <a:cs typeface="Segoe UI"/>
              </a:rPr>
              <a:t> </a:t>
            </a:r>
            <a:r>
              <a:rPr sz="2000" b="1" spc="-5">
                <a:latin typeface="Segoe UI"/>
                <a:cs typeface="Segoe UI"/>
              </a:rPr>
              <a:t>LIỆU</a:t>
            </a:r>
            <a:endParaRPr sz="20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sp>
        <p:nvSpPr>
          <p:cNvPr id="11" name="object 11"/>
          <p:cNvSpPr txBox="1">
            <a:spLocks noGrp="1"/>
          </p:cNvSpPr>
          <p:nvPr>
            <p:ph type="title"/>
          </p:nvPr>
        </p:nvSpPr>
        <p:spPr>
          <a:xfrm>
            <a:off x="1444244" y="1069289"/>
            <a:ext cx="3233615" cy="764312"/>
          </a:xfrm>
          <a:prstGeom prst="rect">
            <a:avLst/>
          </a:prstGeom>
        </p:spPr>
        <p:txBody>
          <a:bodyPr vert="horz" wrap="square" lIns="0" tIns="12700" rIns="0" bIns="0" rtlCol="0" anchor="t">
            <a:spAutoFit/>
          </a:bodyPr>
          <a:lstStyle/>
          <a:p>
            <a:pPr marL="12700" algn="l"/>
            <a:r>
              <a:rPr lang="en-US" sz="2400" spc="-5" err="1"/>
              <a:t>PhoNER</a:t>
            </a:r>
            <a:r>
              <a:rPr lang="en-US" sz="2400" spc="-5"/>
              <a:t> COVID19</a:t>
            </a:r>
            <a:endParaRPr lang="vi-VN"/>
          </a:p>
          <a:p>
            <a:pPr marL="12700">
              <a:spcBef>
                <a:spcPts val="100"/>
              </a:spcBef>
            </a:pPr>
            <a:endParaRPr lang="vi-VN" sz="2400" spc="-5"/>
          </a:p>
        </p:txBody>
      </p:sp>
      <p:sp>
        <p:nvSpPr>
          <p:cNvPr id="13" name="object 13"/>
          <p:cNvSpPr txBox="1"/>
          <p:nvPr/>
        </p:nvSpPr>
        <p:spPr>
          <a:xfrm>
            <a:off x="11100816" y="6492507"/>
            <a:ext cx="493101"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10</a:t>
            </a:fld>
            <a:endParaRPr sz="1800">
              <a:latin typeface="Segoe UI"/>
              <a:cs typeface="Segoe UI"/>
            </a:endParaRPr>
          </a:p>
        </p:txBody>
      </p:sp>
      <p:sp>
        <p:nvSpPr>
          <p:cNvPr id="12" name="object 12"/>
          <p:cNvSpPr txBox="1"/>
          <p:nvPr/>
        </p:nvSpPr>
        <p:spPr>
          <a:xfrm>
            <a:off x="789256" y="1650453"/>
            <a:ext cx="10267852" cy="1515800"/>
          </a:xfrm>
          <a:prstGeom prst="rect">
            <a:avLst/>
          </a:prstGeom>
        </p:spPr>
        <p:txBody>
          <a:bodyPr vert="horz" wrap="square" lIns="0" tIns="12700" rIns="0" bIns="0" rtlCol="0" anchor="t">
            <a:spAutoFit/>
          </a:bodyPr>
          <a:lstStyle/>
          <a:p>
            <a:pPr marL="81280" algn="just">
              <a:spcBef>
                <a:spcPts val="100"/>
              </a:spcBef>
            </a:pPr>
            <a:r>
              <a:rPr lang="vi-VN" sz="2400" b="1" spc="-5">
                <a:solidFill>
                  <a:srgbClr val="006FC0"/>
                </a:solidFill>
                <a:latin typeface="Times New Roman"/>
                <a:cs typeface="Segoe UI"/>
              </a:rPr>
              <a:t>Thống kê bộ dữ liệu và phân chia dữ liệu:</a:t>
            </a:r>
          </a:p>
          <a:p>
            <a:pPr marL="367030" indent="-285750" algn="just">
              <a:spcBef>
                <a:spcPts val="100"/>
              </a:spcBef>
              <a:buFont typeface="Arial"/>
              <a:buChar char="•"/>
            </a:pPr>
            <a:r>
              <a:rPr lang="vi-VN" spc="-5">
                <a:solidFill>
                  <a:srgbClr val="000000"/>
                </a:solidFill>
                <a:latin typeface="Times New Roman"/>
                <a:cs typeface="Segoe UI"/>
              </a:rPr>
              <a:t>Bộ dữ liệu cuối cùng bao gồm 35.000 thực thể với 10027 câu có chứa thông tin liên quan đến bệnh nhân Covid-19 ở Việt Nam.</a:t>
            </a:r>
          </a:p>
          <a:p>
            <a:pPr marL="367030" indent="-285750" algn="just">
              <a:spcBef>
                <a:spcPts val="100"/>
              </a:spcBef>
              <a:buFont typeface="Arial"/>
              <a:buChar char="•"/>
            </a:pPr>
            <a:r>
              <a:rPr lang="vi-VN" spc="-5">
                <a:solidFill>
                  <a:srgbClr val="000000"/>
                </a:solidFill>
                <a:latin typeface="Times New Roman"/>
                <a:cs typeface="Segoe UI"/>
              </a:rPr>
              <a:t>Và Sau đó, bộ dữ liệu được chia thành 3 tập </a:t>
            </a:r>
            <a:r>
              <a:rPr lang="vi-VN" spc="-5" err="1">
                <a:solidFill>
                  <a:srgbClr val="000000"/>
                </a:solidFill>
                <a:latin typeface="Times New Roman"/>
                <a:cs typeface="Segoe UI"/>
              </a:rPr>
              <a:t>train</a:t>
            </a:r>
            <a:r>
              <a:rPr lang="vi-VN" spc="-5">
                <a:solidFill>
                  <a:srgbClr val="000000"/>
                </a:solidFill>
                <a:latin typeface="Times New Roman"/>
                <a:cs typeface="Segoe UI"/>
              </a:rPr>
              <a:t>/</a:t>
            </a:r>
            <a:r>
              <a:rPr lang="vi-VN" spc="-5" err="1">
                <a:solidFill>
                  <a:srgbClr val="000000"/>
                </a:solidFill>
                <a:latin typeface="Times New Roman"/>
                <a:cs typeface="Segoe UI"/>
              </a:rPr>
              <a:t>val</a:t>
            </a:r>
            <a:r>
              <a:rPr lang="vi-VN" spc="-5">
                <a:solidFill>
                  <a:srgbClr val="000000"/>
                </a:solidFill>
                <a:latin typeface="Times New Roman"/>
                <a:cs typeface="Segoe UI"/>
              </a:rPr>
              <a:t>/</a:t>
            </a:r>
            <a:r>
              <a:rPr lang="vi-VN" spc="-5" err="1">
                <a:solidFill>
                  <a:srgbClr val="000000"/>
                </a:solidFill>
                <a:latin typeface="Times New Roman"/>
                <a:cs typeface="Segoe UI"/>
              </a:rPr>
              <a:t>test</a:t>
            </a:r>
            <a:r>
              <a:rPr lang="vi-VN" spc="-5">
                <a:solidFill>
                  <a:srgbClr val="000000"/>
                </a:solidFill>
                <a:latin typeface="Times New Roman"/>
                <a:cs typeface="Segoe UI"/>
              </a:rPr>
              <a:t> với tỷ lệ là 5/2/3 để đảm bảo phân phối sự phân phối tương đương của các loại thực thể trên cả 3 tập này. </a:t>
            </a:r>
          </a:p>
        </p:txBody>
      </p:sp>
      <p:pic>
        <p:nvPicPr>
          <p:cNvPr id="9" name="Hình ảnh 8" descr="Ảnh có chứa văn bản, ảnh chụp màn hình, Phông chữ, số&#10;&#10;Mô tả được tự động tạo">
            <a:extLst>
              <a:ext uri="{FF2B5EF4-FFF2-40B4-BE49-F238E27FC236}">
                <a16:creationId xmlns:a16="http://schemas.microsoft.com/office/drawing/2014/main" id="{0D6FD9B3-25AE-8556-655E-015D2A21DF71}"/>
              </a:ext>
            </a:extLst>
          </p:cNvPr>
          <p:cNvPicPr>
            <a:picLocks noChangeAspect="1"/>
          </p:cNvPicPr>
          <p:nvPr/>
        </p:nvPicPr>
        <p:blipFill>
          <a:blip r:embed="rId2"/>
          <a:stretch>
            <a:fillRect/>
          </a:stretch>
        </p:blipFill>
        <p:spPr>
          <a:xfrm>
            <a:off x="1441939" y="3294219"/>
            <a:ext cx="4062046" cy="2897485"/>
          </a:xfrm>
          <a:prstGeom prst="rect">
            <a:avLst/>
          </a:prstGeom>
        </p:spPr>
      </p:pic>
      <p:pic>
        <p:nvPicPr>
          <p:cNvPr id="10" name="Hình ảnh 9" descr="Ảnh có chứa văn bản, ảnh chụp màn hình, biểu đồ, Hình chữ nhật&#10;&#10;Mô tả được tự động tạo">
            <a:extLst>
              <a:ext uri="{FF2B5EF4-FFF2-40B4-BE49-F238E27FC236}">
                <a16:creationId xmlns:a16="http://schemas.microsoft.com/office/drawing/2014/main" id="{D0795741-14B0-CDD8-8485-4515437A2313}"/>
              </a:ext>
            </a:extLst>
          </p:cNvPr>
          <p:cNvPicPr>
            <a:picLocks noChangeAspect="1"/>
          </p:cNvPicPr>
          <p:nvPr/>
        </p:nvPicPr>
        <p:blipFill>
          <a:blip r:embed="rId3"/>
          <a:stretch>
            <a:fillRect/>
          </a:stretch>
        </p:blipFill>
        <p:spPr>
          <a:xfrm>
            <a:off x="6580554" y="3296963"/>
            <a:ext cx="3788507" cy="2960380"/>
          </a:xfrm>
          <a:prstGeom prst="rect">
            <a:avLst/>
          </a:prstGeom>
        </p:spPr>
      </p:pic>
    </p:spTree>
    <p:extLst>
      <p:ext uri="{BB962C8B-B14F-4D97-AF65-F5344CB8AC3E}">
        <p14:creationId xmlns:p14="http://schemas.microsoft.com/office/powerpoint/2010/main" val="145432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BỘ</a:t>
            </a:r>
            <a:r>
              <a:rPr sz="2000" b="1" spc="-40">
                <a:latin typeface="Segoe UI"/>
                <a:cs typeface="Segoe UI"/>
              </a:rPr>
              <a:t> </a:t>
            </a:r>
            <a:r>
              <a:rPr sz="2000" b="1">
                <a:latin typeface="Segoe UI"/>
                <a:cs typeface="Segoe UI"/>
              </a:rPr>
              <a:t>DỮ</a:t>
            </a:r>
            <a:r>
              <a:rPr sz="2000" b="1" spc="-45">
                <a:latin typeface="Segoe UI"/>
                <a:cs typeface="Segoe UI"/>
              </a:rPr>
              <a:t> </a:t>
            </a:r>
            <a:r>
              <a:rPr sz="2000" b="1" spc="-5">
                <a:latin typeface="Segoe UI"/>
                <a:cs typeface="Segoe UI"/>
              </a:rPr>
              <a:t>LIỆU</a:t>
            </a:r>
            <a:endParaRPr sz="20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sp>
        <p:nvSpPr>
          <p:cNvPr id="11" name="object 11"/>
          <p:cNvSpPr txBox="1">
            <a:spLocks noGrp="1"/>
          </p:cNvSpPr>
          <p:nvPr>
            <p:ph type="title"/>
          </p:nvPr>
        </p:nvSpPr>
        <p:spPr>
          <a:xfrm>
            <a:off x="1444244" y="1069289"/>
            <a:ext cx="3233615" cy="764312"/>
          </a:xfrm>
          <a:prstGeom prst="rect">
            <a:avLst/>
          </a:prstGeom>
        </p:spPr>
        <p:txBody>
          <a:bodyPr vert="horz" wrap="square" lIns="0" tIns="12700" rIns="0" bIns="0" rtlCol="0" anchor="t">
            <a:spAutoFit/>
          </a:bodyPr>
          <a:lstStyle/>
          <a:p>
            <a:pPr marL="12700" algn="l"/>
            <a:r>
              <a:rPr lang="en-US" sz="2400" spc="-5" err="1"/>
              <a:t>PhoNER</a:t>
            </a:r>
            <a:r>
              <a:rPr lang="en-US" sz="2400" spc="-5"/>
              <a:t> COVID19</a:t>
            </a:r>
            <a:endParaRPr lang="vi-VN"/>
          </a:p>
          <a:p>
            <a:pPr marL="12700">
              <a:spcBef>
                <a:spcPts val="100"/>
              </a:spcBef>
            </a:pPr>
            <a:endParaRPr lang="vi-VN" sz="2400" spc="-5"/>
          </a:p>
        </p:txBody>
      </p:sp>
      <p:sp>
        <p:nvSpPr>
          <p:cNvPr id="13" name="object 13"/>
          <p:cNvSpPr txBox="1"/>
          <p:nvPr/>
        </p:nvSpPr>
        <p:spPr>
          <a:xfrm>
            <a:off x="11100816" y="6492507"/>
            <a:ext cx="502871"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11</a:t>
            </a:fld>
            <a:endParaRPr sz="1800">
              <a:latin typeface="Segoe UI"/>
              <a:cs typeface="Segoe UI"/>
            </a:endParaRPr>
          </a:p>
        </p:txBody>
      </p:sp>
      <p:sp>
        <p:nvSpPr>
          <p:cNvPr id="12" name="object 12"/>
          <p:cNvSpPr txBox="1"/>
          <p:nvPr/>
        </p:nvSpPr>
        <p:spPr>
          <a:xfrm>
            <a:off x="789256" y="1552761"/>
            <a:ext cx="11088467" cy="4478149"/>
          </a:xfrm>
          <a:prstGeom prst="rect">
            <a:avLst/>
          </a:prstGeom>
        </p:spPr>
        <p:txBody>
          <a:bodyPr vert="horz" wrap="square" lIns="0" tIns="12700" rIns="0" bIns="0" rtlCol="0" anchor="t">
            <a:spAutoFit/>
          </a:bodyPr>
          <a:lstStyle/>
          <a:p>
            <a:pPr marL="81280" algn="just">
              <a:spcBef>
                <a:spcPts val="100"/>
              </a:spcBef>
            </a:pPr>
            <a:r>
              <a:rPr lang="vi-VN" sz="2200" b="1" spc="-5">
                <a:solidFill>
                  <a:srgbClr val="006FC0"/>
                </a:solidFill>
                <a:latin typeface="Times New Roman"/>
                <a:cs typeface="Segoe UI"/>
              </a:rPr>
              <a:t>Phân tích từng câu trong </a:t>
            </a:r>
            <a:r>
              <a:rPr lang="vi-VN" sz="2200" b="1" spc="-5" err="1">
                <a:solidFill>
                  <a:srgbClr val="006FC0"/>
                </a:solidFill>
                <a:latin typeface="Times New Roman"/>
                <a:cs typeface="Segoe UI"/>
              </a:rPr>
              <a:t>dataset</a:t>
            </a:r>
            <a:r>
              <a:rPr lang="vi-VN" sz="2200" b="1" spc="-5">
                <a:solidFill>
                  <a:srgbClr val="006FC0"/>
                </a:solidFill>
                <a:latin typeface="Times New Roman"/>
                <a:cs typeface="Segoe UI"/>
              </a:rPr>
              <a:t>: </a:t>
            </a:r>
            <a:r>
              <a:rPr lang="vi-VN" sz="2200" b="1" spc="-5">
                <a:solidFill>
                  <a:srgbClr val="006FC0"/>
                </a:solidFill>
                <a:latin typeface="Times New Roman"/>
                <a:ea typeface="Calibri"/>
                <a:cs typeface="Segoe UI"/>
              </a:rPr>
              <a:t>Dòng 1, </a:t>
            </a:r>
            <a:r>
              <a:rPr lang="vi-VN" sz="2200" b="1" spc="-5" err="1">
                <a:solidFill>
                  <a:srgbClr val="006FC0"/>
                </a:solidFill>
                <a:latin typeface="Times New Roman"/>
                <a:ea typeface="Calibri"/>
                <a:cs typeface="Segoe UI"/>
              </a:rPr>
              <a:t>test_word.json</a:t>
            </a:r>
            <a:endParaRPr lang="vi-VN" sz="2200" b="1" spc="-5">
              <a:solidFill>
                <a:srgbClr val="006FC0"/>
              </a:solidFill>
              <a:latin typeface="Times New Roman"/>
              <a:ea typeface="Calibri"/>
              <a:cs typeface="Segoe UI"/>
            </a:endParaRPr>
          </a:p>
          <a:p>
            <a:pPr marL="81280" algn="just">
              <a:spcBef>
                <a:spcPts val="100"/>
              </a:spcBef>
            </a:pPr>
            <a:endParaRPr lang="vi-VN" sz="2200" b="1" spc="-5">
              <a:solidFill>
                <a:srgbClr val="006FC0"/>
              </a:solidFill>
              <a:latin typeface="Times New Roman"/>
              <a:cs typeface="Segoe UI"/>
            </a:endParaRPr>
          </a:p>
          <a:p>
            <a:pPr marL="81280" algn="just">
              <a:spcBef>
                <a:spcPts val="100"/>
              </a:spcBef>
            </a:pPr>
            <a:r>
              <a:rPr lang="vi-VN" sz="2200" spc="-5">
                <a:latin typeface="Times New Roman"/>
                <a:cs typeface="Times New Roman"/>
              </a:rPr>
              <a:t>"Từ", "24", "-", "7", "đến", "31", "-", "7", ",", "</a:t>
            </a:r>
            <a:r>
              <a:rPr lang="vi-VN" sz="2200" spc="-5" err="1">
                <a:latin typeface="Times New Roman"/>
                <a:cs typeface="Times New Roman"/>
              </a:rPr>
              <a:t>bệnh_nhân</a:t>
            </a:r>
            <a:r>
              <a:rPr lang="vi-VN" sz="2200" spc="-5">
                <a:latin typeface="Times New Roman"/>
                <a:cs typeface="Times New Roman"/>
              </a:rPr>
              <a:t>", "được", "mẹ", "là", "bà", "H.T.P", "(", "47", "tuổi", ")", "đón", "về", "nhà", "ở", "phường", "</a:t>
            </a:r>
            <a:r>
              <a:rPr lang="vi-VN" sz="2200" spc="-5" err="1">
                <a:latin typeface="Times New Roman"/>
                <a:cs typeface="Times New Roman"/>
              </a:rPr>
              <a:t>Phước_Hoà</a:t>
            </a:r>
            <a:r>
              <a:rPr lang="vi-VN" sz="2200" spc="-5">
                <a:latin typeface="Times New Roman"/>
                <a:cs typeface="Times New Roman"/>
              </a:rPr>
              <a:t>", "(", "bằng", "</a:t>
            </a:r>
            <a:r>
              <a:rPr lang="vi-VN" sz="2200" spc="-5" err="1">
                <a:latin typeface="Times New Roman"/>
                <a:cs typeface="Times New Roman"/>
              </a:rPr>
              <a:t>xe_máy</a:t>
            </a:r>
            <a:r>
              <a:rPr lang="vi-VN" sz="2200" spc="-5">
                <a:latin typeface="Times New Roman"/>
                <a:cs typeface="Times New Roman"/>
              </a:rPr>
              <a:t>", ")", ",", "không", "đi", "đâu", "chỉ", "ra", "</a:t>
            </a:r>
            <a:r>
              <a:rPr lang="vi-VN" sz="2200" spc="-5" err="1">
                <a:latin typeface="Times New Roman"/>
                <a:cs typeface="Times New Roman"/>
              </a:rPr>
              <a:t>Tạp_hoá</a:t>
            </a:r>
            <a:r>
              <a:rPr lang="vi-VN" sz="2200" spc="-5">
                <a:latin typeface="Times New Roman"/>
                <a:cs typeface="Times New Roman"/>
              </a:rPr>
              <a:t>", "Phượng", ",", "chợ", "</a:t>
            </a:r>
            <a:r>
              <a:rPr lang="vi-VN" sz="2200" spc="-5" err="1">
                <a:latin typeface="Times New Roman"/>
                <a:cs typeface="Times New Roman"/>
              </a:rPr>
              <a:t>Vườn_Lài</a:t>
            </a:r>
            <a:r>
              <a:rPr lang="vi-VN" sz="2200" spc="-5">
                <a:latin typeface="Times New Roman"/>
                <a:cs typeface="Times New Roman"/>
              </a:rPr>
              <a:t>", ",", "phường", "</a:t>
            </a:r>
            <a:r>
              <a:rPr lang="vi-VN" sz="2200" spc="-5" err="1">
                <a:latin typeface="Times New Roman"/>
                <a:cs typeface="Times New Roman"/>
              </a:rPr>
              <a:t>An_Sơn</a:t>
            </a:r>
            <a:r>
              <a:rPr lang="vi-VN" sz="2200" spc="-5">
                <a:latin typeface="Times New Roman"/>
                <a:cs typeface="Times New Roman"/>
              </a:rPr>
              <a:t>", "cùng", "mẹ", "bán", "</a:t>
            </a:r>
            <a:r>
              <a:rPr lang="vi-VN" sz="2200" spc="-5" err="1">
                <a:latin typeface="Times New Roman"/>
                <a:cs typeface="Times New Roman"/>
              </a:rPr>
              <a:t>tạp_hoá</a:t>
            </a:r>
            <a:r>
              <a:rPr lang="vi-VN" sz="2200" spc="-5">
                <a:latin typeface="Times New Roman"/>
                <a:cs typeface="Times New Roman"/>
              </a:rPr>
              <a:t>", "ở", "đây", "."</a:t>
            </a:r>
            <a:endParaRPr lang="vi-VN" sz="2200">
              <a:latin typeface="Arial"/>
              <a:cs typeface="Arial"/>
            </a:endParaRPr>
          </a:p>
          <a:p>
            <a:pPr marL="81280" algn="just">
              <a:spcBef>
                <a:spcPts val="100"/>
              </a:spcBef>
            </a:pPr>
            <a:endParaRPr lang="vi-VN" sz="2200">
              <a:latin typeface="Arial"/>
              <a:cs typeface="Arial"/>
            </a:endParaRPr>
          </a:p>
          <a:p>
            <a:pPr marL="81280" algn="just">
              <a:spcBef>
                <a:spcPts val="100"/>
              </a:spcBef>
            </a:pPr>
            <a:r>
              <a:rPr lang="vi-VN" sz="2200" spc="-5">
                <a:latin typeface="Times New Roman"/>
                <a:cs typeface="Times New Roman"/>
              </a:rPr>
              <a:t>-&gt; "</a:t>
            </a:r>
            <a:r>
              <a:rPr lang="vi-VN" sz="2200" spc="-5" err="1">
                <a:latin typeface="Times New Roman"/>
                <a:cs typeface="Times New Roman"/>
              </a:rPr>
              <a:t>tags</a:t>
            </a:r>
            <a:r>
              <a:rPr lang="vi-VN" sz="2200" spc="-5">
                <a:latin typeface="Times New Roman"/>
                <a:cs typeface="Times New Roman"/>
              </a:rPr>
              <a:t>": ["O", "B-DATE", "I-DATE", "I-DATE", "O", "B-DATE", "I-DATE", "I-DATE", "O", "O", "O", "O", "O", "O", "B-NAME", "O", "B-AGE", "O", "O", "O", "O", "O", "O", "B-LOCATION", "I-LOCATION", "O", "O", "O", "O", "O", "O", "O", "O", "O", "O", "B-LOCATION", "I-LOCATION", "O", "B-LOCATION", "I-LOCATION", "O", "B-LOCATION", "I-LOCATION", "O", "O", "B-JOB", "I-JOB", "O", "O", "O"</a:t>
            </a:r>
            <a:endParaRPr lang="vi-VN" sz="2200">
              <a:latin typeface="Arial"/>
              <a:cs typeface="Arial"/>
            </a:endParaRPr>
          </a:p>
          <a:p>
            <a:pPr marL="81280" algn="just">
              <a:spcBef>
                <a:spcPts val="100"/>
              </a:spcBef>
            </a:pPr>
            <a:endParaRPr lang="vi-VN" sz="2200">
              <a:latin typeface="Arial"/>
              <a:cs typeface="Arial"/>
            </a:endParaRPr>
          </a:p>
        </p:txBody>
      </p:sp>
    </p:spTree>
    <p:extLst>
      <p:ext uri="{BB962C8B-B14F-4D97-AF65-F5344CB8AC3E}">
        <p14:creationId xmlns:p14="http://schemas.microsoft.com/office/powerpoint/2010/main" val="373745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75E916-B200-88B6-B5BE-1304E7FF46DE}"/>
              </a:ext>
            </a:extLst>
          </p:cNvPr>
          <p:cNvSpPr>
            <a:spLocks noGrp="1"/>
          </p:cNvSpPr>
          <p:nvPr>
            <p:ph type="body" idx="1"/>
          </p:nvPr>
        </p:nvSpPr>
        <p:spPr>
          <a:xfrm>
            <a:off x="735238" y="1215862"/>
            <a:ext cx="11039719" cy="4372992"/>
          </a:xfrm>
        </p:spPr>
        <p:txBody>
          <a:bodyPr wrap="square" lIns="0" tIns="0" rIns="0" bIns="0" anchor="t">
            <a:spAutoFit/>
          </a:bodyPr>
          <a:lstStyle/>
          <a:p>
            <a:pPr marL="81280" algn="just">
              <a:spcBef>
                <a:spcPts val="100"/>
              </a:spcBef>
            </a:pPr>
            <a:r>
              <a:rPr lang="vi-VN" sz="2800" b="0">
                <a:solidFill>
                  <a:srgbClr val="000000"/>
                </a:solidFill>
                <a:latin typeface="Times New Roman"/>
                <a:cs typeface="Times New Roman"/>
              </a:rPr>
              <a:t>-&gt; Phân tích:</a:t>
            </a:r>
          </a:p>
          <a:p>
            <a:pPr marL="81280" algn="just">
              <a:spcBef>
                <a:spcPts val="100"/>
              </a:spcBef>
            </a:pPr>
            <a:r>
              <a:rPr lang="vi-VN" sz="2800" b="0">
                <a:solidFill>
                  <a:srgbClr val="000000"/>
                </a:solidFill>
                <a:latin typeface="Times New Roman"/>
                <a:cs typeface="Times New Roman"/>
              </a:rPr>
              <a:t>1. Từ khóa “B-“ thể hiện sự bắt đầu của cụm từ chỉ thực thể và từ khóa “I-“ là thể hiện sự tiếp nối hay có liên quan bên trong của cụm từ sau “B-“.</a:t>
            </a:r>
            <a:endParaRPr lang="vi-VN" sz="2800"/>
          </a:p>
          <a:p>
            <a:pPr marL="81280" algn="just">
              <a:spcBef>
                <a:spcPts val="100"/>
              </a:spcBef>
            </a:pPr>
            <a:r>
              <a:rPr lang="vi-VN" sz="2800" b="0">
                <a:solidFill>
                  <a:srgbClr val="000000"/>
                </a:solidFill>
                <a:latin typeface="Times New Roman"/>
                <a:cs typeface="Times New Roman"/>
              </a:rPr>
              <a:t>2. Cụm từ "24", "-", "7" chỉ </a:t>
            </a:r>
            <a:r>
              <a:rPr lang="vi-VN" sz="2800">
                <a:solidFill>
                  <a:srgbClr val="000000"/>
                </a:solidFill>
                <a:latin typeface="Times New Roman"/>
                <a:cs typeface="Times New Roman"/>
              </a:rPr>
              <a:t>Ngày trong tiếng Việt thường có dạng X/Y, X-Y (X là ngày, Y là tháng)</a:t>
            </a:r>
            <a:r>
              <a:rPr lang="vi-VN" sz="2800" b="0">
                <a:solidFill>
                  <a:srgbClr val="000000"/>
                </a:solidFill>
                <a:latin typeface="Times New Roman"/>
                <a:cs typeface="Times New Roman"/>
              </a:rPr>
              <a:t>. nên được đánh nhãn lần lượt là: "B-DATE", "I-DATE", "I-DATE".</a:t>
            </a:r>
          </a:p>
          <a:p>
            <a:pPr marL="81280" algn="just">
              <a:spcBef>
                <a:spcPts val="100"/>
              </a:spcBef>
            </a:pPr>
            <a:r>
              <a:rPr lang="vi-VN" sz="2800" b="0">
                <a:solidFill>
                  <a:srgbClr val="000000"/>
                </a:solidFill>
                <a:latin typeface="Times New Roman"/>
                <a:cs typeface="Times New Roman"/>
              </a:rPr>
              <a:t>3. Từ “đến” không liên quan đến các </a:t>
            </a:r>
            <a:r>
              <a:rPr lang="vi-VN" sz="2800" b="0" err="1">
                <a:solidFill>
                  <a:srgbClr val="000000"/>
                </a:solidFill>
                <a:latin typeface="Times New Roman"/>
                <a:cs typeface="Times New Roman"/>
              </a:rPr>
              <a:t>khía</a:t>
            </a:r>
            <a:r>
              <a:rPr lang="vi-VN" sz="2800" b="0">
                <a:solidFill>
                  <a:srgbClr val="000000"/>
                </a:solidFill>
                <a:latin typeface="Times New Roman"/>
                <a:cs typeface="Times New Roman"/>
              </a:rPr>
              <a:t> cạnh cụ thể nên được đánh nhãn “O”.</a:t>
            </a:r>
          </a:p>
          <a:p>
            <a:pPr marL="81280" algn="just">
              <a:spcBef>
                <a:spcPts val="100"/>
              </a:spcBef>
            </a:pPr>
            <a:r>
              <a:rPr lang="vi-VN" sz="2800" b="0">
                <a:solidFill>
                  <a:srgbClr val="000000"/>
                </a:solidFill>
                <a:latin typeface="Times New Roman"/>
                <a:cs typeface="Times New Roman"/>
              </a:rPr>
              <a:t>4. Cụm từ "31", "-", "7" tương tự 2. </a:t>
            </a:r>
          </a:p>
          <a:p>
            <a:pPr marL="81280" algn="just">
              <a:spcBef>
                <a:spcPts val="100"/>
              </a:spcBef>
            </a:pPr>
            <a:endParaRPr lang="vi-VN" sz="2800" b="0">
              <a:solidFill>
                <a:srgbClr val="000000"/>
              </a:solidFill>
              <a:latin typeface="Times New Roman"/>
              <a:cs typeface="Times New Roman"/>
            </a:endParaRPr>
          </a:p>
        </p:txBody>
      </p:sp>
      <p:sp>
        <p:nvSpPr>
          <p:cNvPr id="4" name="object 13">
            <a:extLst>
              <a:ext uri="{FF2B5EF4-FFF2-40B4-BE49-F238E27FC236}">
                <a16:creationId xmlns:a16="http://schemas.microsoft.com/office/drawing/2014/main" id="{63F6CA2E-00E4-70E8-C4D7-6BBB8D7E3BA0}"/>
              </a:ext>
            </a:extLst>
          </p:cNvPr>
          <p:cNvSpPr txBox="1"/>
          <p:nvPr/>
        </p:nvSpPr>
        <p:spPr>
          <a:xfrm>
            <a:off x="11100816" y="6492507"/>
            <a:ext cx="502871"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12</a:t>
            </a:fld>
            <a:endParaRPr sz="1800">
              <a:latin typeface="Segoe UI"/>
              <a:cs typeface="Segoe UI"/>
            </a:endParaRPr>
          </a:p>
        </p:txBody>
      </p:sp>
    </p:spTree>
    <p:extLst>
      <p:ext uri="{BB962C8B-B14F-4D97-AF65-F5344CB8AC3E}">
        <p14:creationId xmlns:p14="http://schemas.microsoft.com/office/powerpoint/2010/main" val="302146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75E916-B200-88B6-B5BE-1304E7FF46DE}"/>
              </a:ext>
            </a:extLst>
          </p:cNvPr>
          <p:cNvSpPr>
            <a:spLocks noGrp="1"/>
          </p:cNvSpPr>
          <p:nvPr>
            <p:ph type="body" idx="1"/>
          </p:nvPr>
        </p:nvSpPr>
        <p:spPr>
          <a:xfrm>
            <a:off x="735238" y="1215862"/>
            <a:ext cx="11186257" cy="5636950"/>
          </a:xfrm>
        </p:spPr>
        <p:txBody>
          <a:bodyPr wrap="square" lIns="0" tIns="0" rIns="0" bIns="0" anchor="t">
            <a:spAutoFit/>
          </a:bodyPr>
          <a:lstStyle/>
          <a:p>
            <a:pPr marL="81280" algn="just">
              <a:spcBef>
                <a:spcPts val="100"/>
              </a:spcBef>
            </a:pPr>
            <a:r>
              <a:rPr lang="vi-VN" sz="2800" b="0">
                <a:solidFill>
                  <a:srgbClr val="000000"/>
                </a:solidFill>
                <a:latin typeface="Times New Roman"/>
                <a:cs typeface="Times New Roman"/>
              </a:rPr>
              <a:t>-&gt; Phân tích:</a:t>
            </a:r>
          </a:p>
          <a:p>
            <a:pPr marL="81280" algn="just">
              <a:spcBef>
                <a:spcPts val="100"/>
              </a:spcBef>
            </a:pPr>
            <a:r>
              <a:rPr lang="vi-VN" sz="2800" b="0">
                <a:solidFill>
                  <a:srgbClr val="000000"/>
                </a:solidFill>
                <a:latin typeface="Times New Roman"/>
                <a:cs typeface="Times New Roman"/>
              </a:rPr>
              <a:t>5. </a:t>
            </a:r>
            <a:r>
              <a:rPr lang="vi-VN" sz="2800">
                <a:solidFill>
                  <a:srgbClr val="000000"/>
                </a:solidFill>
                <a:latin typeface="Times New Roman"/>
                <a:cs typeface="Times New Roman"/>
              </a:rPr>
              <a:t>Tên người có liên quan trực tiếp đến bệnh nhân (để bảo vệ quyền riêng tư, tên bệnh nhân COVID-19 thường được viết tắt) trong câu</a:t>
            </a:r>
            <a:r>
              <a:rPr lang="vi-VN" sz="2800" b="0">
                <a:solidFill>
                  <a:srgbClr val="000000"/>
                </a:solidFill>
                <a:latin typeface="Times New Roman"/>
                <a:cs typeface="Times New Roman"/>
              </a:rPr>
              <a:t> là "bà", "H.T.P" nên cụm “H.T.P” được đánh nhãn là “B-NAME”. Từ “bà” không được đánh nhãn bởi vì: Các danh xưng "ông", "bà", "anh", "chị", "giám đốc", "chủ tịch", … KHÔNG nằm trong tên riêng.</a:t>
            </a:r>
            <a:endParaRPr lang="vi-VN" sz="2800"/>
          </a:p>
          <a:p>
            <a:pPr marL="81280" algn="just">
              <a:spcBef>
                <a:spcPts val="100"/>
              </a:spcBef>
            </a:pPr>
            <a:r>
              <a:rPr lang="vi-VN" sz="2800" b="0">
                <a:solidFill>
                  <a:srgbClr val="000000"/>
                </a:solidFill>
                <a:latin typeface="Times New Roman"/>
                <a:cs typeface="Times New Roman"/>
              </a:rPr>
              <a:t>6. Tiếp theo là cụm "47", "tuổi". Ta </a:t>
            </a:r>
            <a:r>
              <a:rPr lang="vi-VN" sz="2800">
                <a:solidFill>
                  <a:srgbClr val="000000"/>
                </a:solidFill>
                <a:latin typeface="Times New Roman"/>
                <a:cs typeface="Times New Roman"/>
              </a:rPr>
              <a:t>chỉ đánh nhãn Giá trị tuổi của bệnh nhân và những người có liên quan (tiếp xúc). (KHÔNG gán nhãn từ "tuổi")</a:t>
            </a:r>
            <a:r>
              <a:rPr lang="vi-VN" sz="2800" b="0">
                <a:solidFill>
                  <a:srgbClr val="000000"/>
                </a:solidFill>
                <a:latin typeface="Times New Roman"/>
                <a:cs typeface="Times New Roman"/>
              </a:rPr>
              <a:t>. </a:t>
            </a:r>
            <a:r>
              <a:rPr lang="vi-VN" sz="2800">
                <a:solidFill>
                  <a:srgbClr val="000000"/>
                </a:solidFill>
                <a:latin typeface="Times New Roman"/>
                <a:cs typeface="Times New Roman"/>
              </a:rPr>
              <a:t>Trong một câu, tuổi cần được gán với một đối tượng được định danh (có tên, có mã bệnh nhân)</a:t>
            </a:r>
            <a:r>
              <a:rPr lang="vi-VN" sz="2800" b="0">
                <a:solidFill>
                  <a:srgbClr val="000000"/>
                </a:solidFill>
                <a:latin typeface="Times New Roman"/>
                <a:cs typeface="Times New Roman"/>
              </a:rPr>
              <a:t>. Vì vậy, ta cần đánh nhãn từ “47” vì từ này vừa thể hiện giá trị, vừa thỏa mãn điều kiện đã được gán với một đối tượng đã có định danh.</a:t>
            </a:r>
          </a:p>
          <a:p>
            <a:endParaRPr lang="en-GB" sz="2800"/>
          </a:p>
        </p:txBody>
      </p:sp>
      <p:sp>
        <p:nvSpPr>
          <p:cNvPr id="4" name="object 13">
            <a:extLst>
              <a:ext uri="{FF2B5EF4-FFF2-40B4-BE49-F238E27FC236}">
                <a16:creationId xmlns:a16="http://schemas.microsoft.com/office/drawing/2014/main" id="{01E38EB2-772F-2F40-E3F1-7C99B957D0D7}"/>
              </a:ext>
            </a:extLst>
          </p:cNvPr>
          <p:cNvSpPr txBox="1"/>
          <p:nvPr/>
        </p:nvSpPr>
        <p:spPr>
          <a:xfrm>
            <a:off x="11100816" y="6492507"/>
            <a:ext cx="502871"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13</a:t>
            </a:fld>
            <a:endParaRPr sz="1800">
              <a:latin typeface="Segoe UI"/>
              <a:cs typeface="Segoe UI"/>
            </a:endParaRPr>
          </a:p>
        </p:txBody>
      </p:sp>
    </p:spTree>
    <p:extLst>
      <p:ext uri="{BB962C8B-B14F-4D97-AF65-F5344CB8AC3E}">
        <p14:creationId xmlns:p14="http://schemas.microsoft.com/office/powerpoint/2010/main" val="8938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75E916-B200-88B6-B5BE-1304E7FF46DE}"/>
              </a:ext>
            </a:extLst>
          </p:cNvPr>
          <p:cNvSpPr>
            <a:spLocks noGrp="1"/>
          </p:cNvSpPr>
          <p:nvPr>
            <p:ph type="body" idx="1"/>
          </p:nvPr>
        </p:nvSpPr>
        <p:spPr>
          <a:xfrm>
            <a:off x="735238" y="1215862"/>
            <a:ext cx="11108103" cy="5265544"/>
          </a:xfrm>
        </p:spPr>
        <p:txBody>
          <a:bodyPr wrap="square" lIns="0" tIns="0" rIns="0" bIns="0" anchor="t">
            <a:spAutoFit/>
          </a:bodyPr>
          <a:lstStyle/>
          <a:p>
            <a:pPr marL="81280" algn="just">
              <a:spcBef>
                <a:spcPts val="100"/>
              </a:spcBef>
            </a:pPr>
            <a:r>
              <a:rPr lang="vi-VN" sz="2600" b="0">
                <a:solidFill>
                  <a:srgbClr val="000000"/>
                </a:solidFill>
                <a:latin typeface="Times New Roman"/>
                <a:cs typeface="Times New Roman"/>
              </a:rPr>
              <a:t>-&gt; Phân tích:</a:t>
            </a:r>
          </a:p>
          <a:p>
            <a:pPr marL="81280" algn="just">
              <a:spcBef>
                <a:spcPts val="100"/>
              </a:spcBef>
            </a:pPr>
            <a:r>
              <a:rPr lang="vi-VN" sz="2600" b="0">
                <a:solidFill>
                  <a:srgbClr val="000000"/>
                </a:solidFill>
                <a:latin typeface="Times New Roman"/>
                <a:cs typeface="Times New Roman"/>
              </a:rPr>
              <a:t>7.  "phường", "</a:t>
            </a:r>
            <a:r>
              <a:rPr lang="vi-VN" sz="2600" b="0" err="1">
                <a:solidFill>
                  <a:srgbClr val="000000"/>
                </a:solidFill>
                <a:latin typeface="Times New Roman"/>
                <a:cs typeface="Times New Roman"/>
              </a:rPr>
              <a:t>Phước_Hoà</a:t>
            </a:r>
            <a:r>
              <a:rPr lang="vi-VN" sz="2600" b="0">
                <a:solidFill>
                  <a:srgbClr val="000000"/>
                </a:solidFill>
                <a:latin typeface="Times New Roman"/>
                <a:cs typeface="Times New Roman"/>
              </a:rPr>
              <a:t>" lần lượt được đánh nhãn là "B-LOCATION", "I-LOCATION" vì các thực thể này: </a:t>
            </a:r>
            <a:r>
              <a:rPr lang="vi-VN" sz="2600">
                <a:solidFill>
                  <a:srgbClr val="000000"/>
                </a:solidFill>
                <a:latin typeface="Times New Roman"/>
                <a:cs typeface="Times New Roman"/>
              </a:rPr>
              <a:t>Các thực thể này chỉ địa chỉ.</a:t>
            </a:r>
          </a:p>
          <a:p>
            <a:pPr marL="81280" algn="just">
              <a:spcBef>
                <a:spcPts val="100"/>
              </a:spcBef>
            </a:pPr>
            <a:r>
              <a:rPr lang="vi-VN" sz="2600" b="0">
                <a:solidFill>
                  <a:srgbClr val="000000"/>
                </a:solidFill>
                <a:latin typeface="Times New Roman"/>
                <a:cs typeface="Times New Roman"/>
              </a:rPr>
              <a:t>8. "</a:t>
            </a:r>
            <a:r>
              <a:rPr lang="vi-VN" sz="2600" b="0" err="1">
                <a:solidFill>
                  <a:srgbClr val="000000"/>
                </a:solidFill>
                <a:latin typeface="Times New Roman"/>
                <a:cs typeface="Times New Roman"/>
              </a:rPr>
              <a:t>Tạp_hoá</a:t>
            </a:r>
            <a:r>
              <a:rPr lang="vi-VN" sz="2600" b="0">
                <a:solidFill>
                  <a:srgbClr val="000000"/>
                </a:solidFill>
                <a:latin typeface="Times New Roman"/>
                <a:cs typeface="Times New Roman"/>
              </a:rPr>
              <a:t>", "Phượng" lần lượt được đánh nhãn là "B-LOCATION", "I-LOCATION" vì các thực thể này: </a:t>
            </a:r>
            <a:r>
              <a:rPr lang="vi-VN" sz="2600">
                <a:solidFill>
                  <a:srgbClr val="000000"/>
                </a:solidFill>
                <a:latin typeface="Times New Roman"/>
                <a:cs typeface="Times New Roman"/>
              </a:rPr>
              <a:t>Mang tính thương mại: nhà hàng, quán ăn, khách sạn, chợ, siêu thị.</a:t>
            </a:r>
            <a:endParaRPr lang="vi-VN" sz="2600"/>
          </a:p>
          <a:p>
            <a:pPr marL="81280" algn="just">
              <a:spcBef>
                <a:spcPts val="100"/>
              </a:spcBef>
            </a:pPr>
            <a:r>
              <a:rPr lang="vi-VN" sz="2600" b="0">
                <a:solidFill>
                  <a:srgbClr val="000000"/>
                </a:solidFill>
                <a:latin typeface="Times New Roman"/>
                <a:cs typeface="Times New Roman"/>
              </a:rPr>
              <a:t>9. "chợ", "</a:t>
            </a:r>
            <a:r>
              <a:rPr lang="vi-VN" sz="2600" b="0" err="1">
                <a:solidFill>
                  <a:srgbClr val="000000"/>
                </a:solidFill>
                <a:latin typeface="Times New Roman"/>
                <a:cs typeface="Times New Roman"/>
              </a:rPr>
              <a:t>Vườn_Lài</a:t>
            </a:r>
            <a:r>
              <a:rPr lang="vi-VN" sz="2600" b="0">
                <a:solidFill>
                  <a:srgbClr val="000000"/>
                </a:solidFill>
                <a:latin typeface="Times New Roman"/>
                <a:cs typeface="Times New Roman"/>
              </a:rPr>
              <a:t>" tương tự 8.</a:t>
            </a:r>
          </a:p>
          <a:p>
            <a:pPr marL="81280" algn="just">
              <a:spcBef>
                <a:spcPts val="100"/>
              </a:spcBef>
            </a:pPr>
            <a:r>
              <a:rPr lang="vi-VN" sz="2600" b="0">
                <a:solidFill>
                  <a:srgbClr val="000000"/>
                </a:solidFill>
                <a:latin typeface="Times New Roman"/>
                <a:cs typeface="Times New Roman"/>
              </a:rPr>
              <a:t>10. "phường", "</a:t>
            </a:r>
            <a:r>
              <a:rPr lang="vi-VN" sz="2600" b="0" err="1">
                <a:solidFill>
                  <a:srgbClr val="000000"/>
                </a:solidFill>
                <a:latin typeface="Times New Roman"/>
                <a:cs typeface="Times New Roman"/>
              </a:rPr>
              <a:t>An_Sơn</a:t>
            </a:r>
            <a:r>
              <a:rPr lang="vi-VN" sz="2600" b="0">
                <a:solidFill>
                  <a:srgbClr val="000000"/>
                </a:solidFill>
                <a:latin typeface="Times New Roman"/>
                <a:cs typeface="Times New Roman"/>
              </a:rPr>
              <a:t>” tương tự 7.</a:t>
            </a:r>
            <a:endParaRPr lang="vi-VN" sz="2600">
              <a:solidFill>
                <a:srgbClr val="000000"/>
              </a:solidFill>
              <a:latin typeface="Times New Roman"/>
              <a:cs typeface="Times New Roman"/>
            </a:endParaRPr>
          </a:p>
          <a:p>
            <a:pPr marL="81280" algn="just">
              <a:spcBef>
                <a:spcPts val="100"/>
              </a:spcBef>
            </a:pPr>
            <a:r>
              <a:rPr lang="vi-VN" sz="2600" b="0">
                <a:solidFill>
                  <a:srgbClr val="000000"/>
                </a:solidFill>
                <a:latin typeface="Times New Roman"/>
                <a:cs typeface="Times New Roman"/>
              </a:rPr>
              <a:t>11. Các từ "bán", "</a:t>
            </a:r>
            <a:r>
              <a:rPr lang="vi-VN" sz="2600" b="0" err="1">
                <a:solidFill>
                  <a:srgbClr val="000000"/>
                </a:solidFill>
                <a:latin typeface="Times New Roman"/>
                <a:cs typeface="Times New Roman"/>
              </a:rPr>
              <a:t>tạp_hoá</a:t>
            </a:r>
            <a:r>
              <a:rPr lang="vi-VN" sz="2600" b="0">
                <a:solidFill>
                  <a:srgbClr val="000000"/>
                </a:solidFill>
                <a:latin typeface="Times New Roman"/>
                <a:cs typeface="Times New Roman"/>
              </a:rPr>
              <a:t>" lần lượt được đánh nhãn là "B-JOB", "I-JOB" vì:</a:t>
            </a:r>
            <a:r>
              <a:rPr lang="vi-VN" sz="2600">
                <a:solidFill>
                  <a:srgbClr val="000000"/>
                </a:solidFill>
                <a:latin typeface="Times New Roman"/>
                <a:cs typeface="Times New Roman"/>
              </a:rPr>
              <a:t> Chỉ gán nhãn nghề nghiệp của bệnh nhân và các cá nhân có liên quan trực tiếp (tiếp xúc, gặp mặt, ở gần). Ngoài ra, những từ chỉ nghề nghiệp cần phải được gắn với 1 cá nhân nhất định trong câu (có tên, có mã bệnh nhân).</a:t>
            </a:r>
            <a:endParaRPr lang="vi-VN" sz="2600"/>
          </a:p>
          <a:p>
            <a:endParaRPr lang="en-GB" sz="2600"/>
          </a:p>
        </p:txBody>
      </p:sp>
      <p:sp>
        <p:nvSpPr>
          <p:cNvPr id="4" name="object 13">
            <a:extLst>
              <a:ext uri="{FF2B5EF4-FFF2-40B4-BE49-F238E27FC236}">
                <a16:creationId xmlns:a16="http://schemas.microsoft.com/office/drawing/2014/main" id="{8D89743B-A272-A5C0-E1CC-E7CBBBF9EFA4}"/>
              </a:ext>
            </a:extLst>
          </p:cNvPr>
          <p:cNvSpPr txBox="1"/>
          <p:nvPr/>
        </p:nvSpPr>
        <p:spPr>
          <a:xfrm>
            <a:off x="11100816" y="6492507"/>
            <a:ext cx="502871"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14</a:t>
            </a:fld>
            <a:endParaRPr sz="1800">
              <a:latin typeface="Segoe UI"/>
              <a:cs typeface="Segoe UI"/>
            </a:endParaRPr>
          </a:p>
        </p:txBody>
      </p:sp>
    </p:spTree>
    <p:extLst>
      <p:ext uri="{BB962C8B-B14F-4D97-AF65-F5344CB8AC3E}">
        <p14:creationId xmlns:p14="http://schemas.microsoft.com/office/powerpoint/2010/main" val="363337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3590925" y="2934665"/>
            <a:ext cx="4922520" cy="940435"/>
          </a:xfrm>
          <a:prstGeom prst="rect">
            <a:avLst/>
          </a:prstGeom>
        </p:spPr>
        <p:txBody>
          <a:bodyPr vert="horz" wrap="square" lIns="0" tIns="12700" rIns="0" bIns="0" rtlCol="0" anchor="t">
            <a:spAutoFit/>
          </a:bodyPr>
          <a:lstStyle/>
          <a:p>
            <a:pPr marL="12700" algn="ctr">
              <a:lnSpc>
                <a:spcPct val="100000"/>
              </a:lnSpc>
              <a:spcBef>
                <a:spcPts val="100"/>
              </a:spcBef>
            </a:pPr>
            <a:r>
              <a:rPr lang="en-US"/>
              <a:t>GUIDELINE</a:t>
            </a:r>
          </a:p>
        </p:txBody>
      </p:sp>
      <p:sp>
        <p:nvSpPr>
          <p:cNvPr id="10" name="object 10"/>
          <p:cNvSpPr txBox="1"/>
          <p:nvPr/>
        </p:nvSpPr>
        <p:spPr>
          <a:xfrm>
            <a:off x="11100816" y="6492507"/>
            <a:ext cx="434486"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15</a:t>
            </a:fld>
            <a:endParaRPr sz="1800">
              <a:latin typeface="Segoe UI"/>
              <a:cs typeface="Segoe U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11" name="object 11"/>
          <p:cNvSpPr txBox="1"/>
          <p:nvPr/>
        </p:nvSpPr>
        <p:spPr>
          <a:xfrm>
            <a:off x="11100816" y="6492507"/>
            <a:ext cx="434486"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16</a:t>
            </a:fld>
            <a:endParaRPr sz="1800">
              <a:latin typeface="Segoe UI"/>
              <a:cs typeface="Segoe UI"/>
            </a:endParaRPr>
          </a:p>
        </p:txBody>
      </p:sp>
      <p:sp>
        <p:nvSpPr>
          <p:cNvPr id="9" name="object 9"/>
          <p:cNvSpPr txBox="1">
            <a:spLocks noGrp="1"/>
          </p:cNvSpPr>
          <p:nvPr>
            <p:ph type="title"/>
          </p:nvPr>
        </p:nvSpPr>
        <p:spPr>
          <a:xfrm>
            <a:off x="1444244" y="1069289"/>
            <a:ext cx="3855085" cy="391795"/>
          </a:xfrm>
          <a:prstGeom prst="rect">
            <a:avLst/>
          </a:prstGeom>
        </p:spPr>
        <p:txBody>
          <a:bodyPr vert="horz" wrap="square" lIns="0" tIns="12700" rIns="0" bIns="0" rtlCol="0" anchor="t">
            <a:spAutoFit/>
          </a:bodyPr>
          <a:lstStyle/>
          <a:p>
            <a:pPr marL="12700">
              <a:spcBef>
                <a:spcPts val="100"/>
              </a:spcBef>
            </a:pPr>
            <a:r>
              <a:rPr lang="en-US" sz="2400"/>
              <a:t>SPECIAL CASES</a:t>
            </a:r>
            <a:endParaRPr lang="en-US"/>
          </a:p>
        </p:txBody>
      </p:sp>
      <p:sp>
        <p:nvSpPr>
          <p:cNvPr id="10" name="object 10"/>
          <p:cNvSpPr txBox="1"/>
          <p:nvPr/>
        </p:nvSpPr>
        <p:spPr>
          <a:xfrm>
            <a:off x="1016182" y="1716606"/>
            <a:ext cx="10280832" cy="1225977"/>
          </a:xfrm>
          <a:prstGeom prst="rect">
            <a:avLst/>
          </a:prstGeom>
        </p:spPr>
        <p:txBody>
          <a:bodyPr vert="horz" wrap="square" lIns="0" tIns="12700" rIns="0" bIns="0" rtlCol="0" anchor="t">
            <a:spAutoFit/>
          </a:bodyPr>
          <a:lstStyle/>
          <a:p>
            <a:pPr marL="81280" algn="just">
              <a:spcBef>
                <a:spcPts val="100"/>
              </a:spcBef>
            </a:pPr>
            <a:r>
              <a:rPr lang="en-US" sz="2600" spc="-10">
                <a:solidFill>
                  <a:srgbClr val="006FC0"/>
                </a:solidFill>
                <a:latin typeface="Calibri"/>
                <a:ea typeface="+mn-lt"/>
                <a:cs typeface="+mn-lt"/>
              </a:rPr>
              <a:t>Trường </a:t>
            </a:r>
            <a:r>
              <a:rPr lang="en-US" sz="2600" spc="-10" err="1">
                <a:solidFill>
                  <a:srgbClr val="006FC0"/>
                </a:solidFill>
                <a:latin typeface="Calibri"/>
                <a:ea typeface="+mn-lt"/>
                <a:cs typeface="+mn-lt"/>
              </a:rPr>
              <a:t>hợp</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có</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sự</a:t>
            </a:r>
            <a:r>
              <a:rPr lang="en-US" sz="2600" spc="-10">
                <a:solidFill>
                  <a:srgbClr val="006FC0"/>
                </a:solidFill>
                <a:latin typeface="Calibri"/>
                <a:ea typeface="+mn-lt"/>
                <a:cs typeface="+mn-lt"/>
              </a:rPr>
              <a:t> overlap </a:t>
            </a:r>
            <a:r>
              <a:rPr lang="en-US" sz="2600" spc="-10" err="1">
                <a:solidFill>
                  <a:srgbClr val="006FC0"/>
                </a:solidFill>
                <a:latin typeface="Calibri"/>
                <a:ea typeface="+mn-lt"/>
                <a:cs typeface="+mn-lt"/>
              </a:rPr>
              <a:t>giữa</a:t>
            </a:r>
            <a:r>
              <a:rPr lang="en-US" sz="2600" spc="-10">
                <a:solidFill>
                  <a:srgbClr val="006FC0"/>
                </a:solidFill>
                <a:latin typeface="Calibri"/>
                <a:ea typeface="+mn-lt"/>
                <a:cs typeface="+mn-lt"/>
              </a:rPr>
              <a:t> 2 </a:t>
            </a:r>
            <a:r>
              <a:rPr lang="en-US" sz="2600" spc="-10" err="1">
                <a:solidFill>
                  <a:srgbClr val="006FC0"/>
                </a:solidFill>
                <a:latin typeface="Calibri"/>
                <a:ea typeface="+mn-lt"/>
                <a:cs typeface="+mn-lt"/>
              </a:rPr>
              <a:t>thực</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thể</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thì</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xử</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lý</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theo</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quy</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tắc</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chọn</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thực</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thể</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dài</a:t>
            </a:r>
            <a:r>
              <a:rPr lang="en-US" sz="2600" spc="-10">
                <a:solidFill>
                  <a:srgbClr val="006FC0"/>
                </a:solidFill>
                <a:latin typeface="Calibri"/>
                <a:ea typeface="+mn-lt"/>
                <a:cs typeface="+mn-lt"/>
              </a:rPr>
              <a:t> </a:t>
            </a:r>
            <a:r>
              <a:rPr lang="en-US" sz="2600" spc="-10" err="1">
                <a:solidFill>
                  <a:srgbClr val="006FC0"/>
                </a:solidFill>
                <a:latin typeface="Calibri"/>
                <a:ea typeface="+mn-lt"/>
                <a:cs typeface="+mn-lt"/>
              </a:rPr>
              <a:t>hơn</a:t>
            </a:r>
            <a:endParaRPr lang="en-US" sz="2600" spc="-10">
              <a:solidFill>
                <a:srgbClr val="006FC0"/>
              </a:solidFill>
              <a:latin typeface="Calibri"/>
              <a:ea typeface="+mn-lt"/>
              <a:cs typeface="+mn-lt"/>
            </a:endParaRPr>
          </a:p>
          <a:p>
            <a:pPr marL="81280" algn="just">
              <a:spcBef>
                <a:spcPts val="100"/>
              </a:spcBef>
            </a:pPr>
            <a:endParaRPr lang="en-US" sz="2600" spc="-10">
              <a:solidFill>
                <a:srgbClr val="006FC0"/>
              </a:solidFill>
              <a:latin typeface="Calibri"/>
              <a:ea typeface="Calibri"/>
              <a:cs typeface="Calibri"/>
            </a:endParaRPr>
          </a:p>
        </p:txBody>
      </p:sp>
      <p:pic>
        <p:nvPicPr>
          <p:cNvPr id="13" name="Picture 12" descr="A screenshot of a computer&#10;&#10;Description automatically generated">
            <a:extLst>
              <a:ext uri="{FF2B5EF4-FFF2-40B4-BE49-F238E27FC236}">
                <a16:creationId xmlns:a16="http://schemas.microsoft.com/office/drawing/2014/main" id="{3705080C-DA94-9EC6-0BCC-C830768F5284}"/>
              </a:ext>
            </a:extLst>
          </p:cNvPr>
          <p:cNvPicPr>
            <a:picLocks noChangeAspect="1"/>
          </p:cNvPicPr>
          <p:nvPr/>
        </p:nvPicPr>
        <p:blipFill>
          <a:blip r:embed="rId3"/>
          <a:stretch>
            <a:fillRect/>
          </a:stretch>
        </p:blipFill>
        <p:spPr>
          <a:xfrm>
            <a:off x="968830" y="2695695"/>
            <a:ext cx="10635342" cy="1934697"/>
          </a:xfrm>
          <a:prstGeom prst="rect">
            <a:avLst/>
          </a:prstGeom>
        </p:spPr>
      </p:pic>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err="1">
                <a:latin typeface="Calibri"/>
                <a:ea typeface="Calibri"/>
                <a:cs typeface="Times New Roman"/>
              </a:rPr>
              <a:t>Gán</a:t>
            </a:r>
            <a:r>
              <a:rPr lang="en-GB" sz="2400">
                <a:latin typeface="Calibri"/>
                <a:ea typeface="Calibri"/>
                <a:cs typeface="Times New Roman"/>
              </a:rPr>
              <a:t> </a:t>
            </a:r>
            <a:r>
              <a:rPr lang="en-GB" sz="2400" err="1">
                <a:latin typeface="Calibri"/>
                <a:ea typeface="Calibri"/>
                <a:cs typeface="Times New Roman"/>
              </a:rPr>
              <a:t>nhãn</a:t>
            </a:r>
            <a:r>
              <a:rPr lang="en-GB" sz="2400">
                <a:latin typeface="Calibri"/>
                <a:ea typeface="Calibri"/>
                <a:cs typeface="Times New Roman"/>
              </a:rPr>
              <a:t> "</a:t>
            </a:r>
            <a:r>
              <a:rPr lang="en-GB" sz="2400" err="1">
                <a:latin typeface="Calibri"/>
                <a:ea typeface="Calibri"/>
                <a:cs typeface="Times New Roman"/>
              </a:rPr>
              <a:t>quán</a:t>
            </a:r>
            <a:r>
              <a:rPr lang="en-GB" sz="2400">
                <a:latin typeface="Calibri"/>
                <a:ea typeface="Calibri"/>
                <a:cs typeface="Times New Roman"/>
              </a:rPr>
              <a:t> </a:t>
            </a:r>
            <a:r>
              <a:rPr lang="en-GB" sz="2400" err="1">
                <a:latin typeface="Calibri"/>
                <a:ea typeface="Calibri"/>
                <a:cs typeface="Times New Roman"/>
              </a:rPr>
              <a:t>bún</a:t>
            </a:r>
            <a:r>
              <a:rPr lang="en-GB" sz="2400">
                <a:latin typeface="Calibri"/>
                <a:ea typeface="Calibri"/>
                <a:cs typeface="Times New Roman"/>
              </a:rPr>
              <a:t> </a:t>
            </a:r>
            <a:r>
              <a:rPr lang="en-GB" sz="2400" err="1">
                <a:latin typeface="Calibri"/>
                <a:ea typeface="Calibri"/>
                <a:cs typeface="Times New Roman"/>
              </a:rPr>
              <a:t>bà</a:t>
            </a:r>
            <a:r>
              <a:rPr lang="en-GB" sz="2400">
                <a:latin typeface="Calibri"/>
                <a:ea typeface="Calibri"/>
                <a:cs typeface="Times New Roman"/>
              </a:rPr>
              <a:t> P.T.A." (LOCATION) </a:t>
            </a:r>
            <a:r>
              <a:rPr lang="en-GB" sz="2400" err="1">
                <a:latin typeface="Calibri"/>
                <a:ea typeface="Calibri"/>
                <a:cs typeface="Times New Roman"/>
              </a:rPr>
              <a:t>thay</a:t>
            </a:r>
            <a:r>
              <a:rPr lang="en-GB" sz="2400">
                <a:latin typeface="Calibri"/>
                <a:ea typeface="Calibri"/>
                <a:cs typeface="Times New Roman"/>
              </a:rPr>
              <a:t> </a:t>
            </a:r>
            <a:r>
              <a:rPr lang="en-GB" sz="2400" err="1">
                <a:latin typeface="Calibri"/>
                <a:ea typeface="Calibri"/>
                <a:cs typeface="Times New Roman"/>
              </a:rPr>
              <a:t>vì</a:t>
            </a:r>
            <a:r>
              <a:rPr lang="en-GB" sz="2400">
                <a:latin typeface="Calibri"/>
                <a:ea typeface="Calibri"/>
                <a:cs typeface="Times New Roman"/>
              </a:rPr>
              <a:t> "P.T.A" (NAME). </a:t>
            </a:r>
            <a:r>
              <a:rPr lang="en-GB" sz="2400" err="1">
                <a:latin typeface="Calibri"/>
                <a:ea typeface="Calibri"/>
                <a:cs typeface="Times New Roman"/>
              </a:rPr>
              <a:t>Không</a:t>
            </a:r>
            <a:r>
              <a:rPr lang="en-GB" sz="2400">
                <a:latin typeface="Calibri"/>
                <a:ea typeface="Calibri"/>
                <a:cs typeface="Times New Roman"/>
              </a:rPr>
              <a:t> </a:t>
            </a:r>
            <a:r>
              <a:rPr lang="en-GB" sz="2400" err="1">
                <a:latin typeface="Calibri"/>
                <a:ea typeface="Calibri"/>
                <a:cs typeface="Times New Roman"/>
              </a:rPr>
              <a:t>gán</a:t>
            </a:r>
            <a:r>
              <a:rPr lang="en-GB" sz="2400">
                <a:latin typeface="Calibri"/>
                <a:ea typeface="Calibri"/>
                <a:cs typeface="Times New Roman"/>
              </a:rPr>
              <a:t> </a:t>
            </a:r>
            <a:r>
              <a:rPr lang="en-GB" sz="2400" err="1">
                <a:latin typeface="Calibri"/>
                <a:ea typeface="Calibri"/>
                <a:cs typeface="Times New Roman"/>
              </a:rPr>
              <a:t>nhãn</a:t>
            </a:r>
            <a:r>
              <a:rPr lang="en-GB" sz="2400">
                <a:latin typeface="Calibri"/>
                <a:ea typeface="Calibri"/>
                <a:cs typeface="Times New Roman"/>
              </a:rPr>
              <a:t> "</a:t>
            </a:r>
            <a:r>
              <a:rPr lang="en-GB" sz="2400" err="1">
                <a:latin typeface="Calibri"/>
                <a:ea typeface="Calibri"/>
                <a:cs typeface="Times New Roman"/>
              </a:rPr>
              <a:t>Trạm</a:t>
            </a:r>
            <a:r>
              <a:rPr lang="en-GB" sz="2400">
                <a:latin typeface="Calibri"/>
                <a:ea typeface="Calibri"/>
                <a:cs typeface="Times New Roman"/>
              </a:rPr>
              <a:t> y </a:t>
            </a:r>
            <a:r>
              <a:rPr lang="en-GB" sz="2400" err="1">
                <a:latin typeface="Calibri"/>
                <a:ea typeface="Calibri"/>
                <a:cs typeface="Times New Roman"/>
              </a:rPr>
              <a:t>tế</a:t>
            </a:r>
            <a:r>
              <a:rPr lang="en-GB" sz="2400">
                <a:latin typeface="Calibri"/>
                <a:ea typeface="Calibri"/>
                <a:cs typeface="Times New Roman"/>
              </a:rPr>
              <a:t> </a:t>
            </a:r>
            <a:r>
              <a:rPr lang="en-GB" sz="2400" err="1">
                <a:latin typeface="Calibri"/>
                <a:ea typeface="Calibri"/>
                <a:cs typeface="Times New Roman"/>
              </a:rPr>
              <a:t>xã</a:t>
            </a:r>
            <a:r>
              <a:rPr lang="en-GB" sz="2400">
                <a:latin typeface="Calibri"/>
                <a:ea typeface="Calibri"/>
                <a:cs typeface="Times New Roman"/>
              </a:rPr>
              <a:t>" do </a:t>
            </a:r>
            <a:r>
              <a:rPr lang="en-GB" sz="2400" err="1">
                <a:latin typeface="Calibri"/>
                <a:ea typeface="Calibri"/>
                <a:cs typeface="Times New Roman"/>
              </a:rPr>
              <a:t>cần</a:t>
            </a:r>
            <a:r>
              <a:rPr lang="en-GB" sz="2400">
                <a:latin typeface="Calibri"/>
                <a:ea typeface="Calibri"/>
                <a:cs typeface="Times New Roman"/>
              </a:rPr>
              <a:t> </a:t>
            </a:r>
            <a:r>
              <a:rPr lang="en-GB" sz="2400" err="1">
                <a:latin typeface="Calibri"/>
                <a:ea typeface="Calibri"/>
                <a:cs typeface="Times New Roman"/>
              </a:rPr>
              <a:t>suy</a:t>
            </a:r>
            <a:r>
              <a:rPr lang="en-GB" sz="2400">
                <a:latin typeface="Calibri"/>
                <a:ea typeface="Calibri"/>
                <a:cs typeface="Times New Roman"/>
              </a:rPr>
              <a:t> </a:t>
            </a:r>
            <a:r>
              <a:rPr lang="en-GB" sz="2400" err="1">
                <a:latin typeface="Calibri"/>
                <a:ea typeface="Calibri"/>
                <a:cs typeface="Times New Roman"/>
              </a:rPr>
              <a:t>ra</a:t>
            </a:r>
            <a:r>
              <a:rPr lang="en-GB" sz="2400">
                <a:latin typeface="Calibri"/>
                <a:ea typeface="Calibri"/>
                <a:cs typeface="Times New Roman"/>
              </a:rPr>
              <a:t> </a:t>
            </a:r>
            <a:r>
              <a:rPr lang="en-GB" sz="2400" err="1">
                <a:latin typeface="Calibri"/>
                <a:ea typeface="Calibri"/>
                <a:cs typeface="Times New Roman"/>
              </a:rPr>
              <a:t>từ</a:t>
            </a:r>
            <a:r>
              <a:rPr lang="en-GB" sz="2400">
                <a:latin typeface="Calibri"/>
                <a:ea typeface="Calibri"/>
                <a:cs typeface="Times New Roman"/>
              </a:rPr>
              <a:t> </a:t>
            </a:r>
            <a:r>
              <a:rPr lang="en-GB" sz="2400" err="1">
                <a:latin typeface="Calibri"/>
                <a:ea typeface="Calibri"/>
                <a:cs typeface="Times New Roman"/>
              </a:rPr>
              <a:t>ngữ</a:t>
            </a:r>
            <a:r>
              <a:rPr lang="en-GB" sz="2400">
                <a:latin typeface="Calibri"/>
                <a:ea typeface="Calibri"/>
                <a:cs typeface="Times New Roman"/>
              </a:rPr>
              <a:t> </a:t>
            </a:r>
            <a:r>
              <a:rPr lang="en-GB" sz="2400" err="1">
                <a:latin typeface="Calibri"/>
                <a:ea typeface="Calibri"/>
                <a:cs typeface="Times New Roman"/>
              </a:rPr>
              <a:t>cảnh</a:t>
            </a:r>
            <a:r>
              <a:rPr lang="en-GB" sz="2400">
                <a:latin typeface="Calibri"/>
                <a:ea typeface="Calibri"/>
                <a:cs typeface="Times New Roman"/>
              </a:rPr>
              <a:t> </a:t>
            </a:r>
            <a:r>
              <a:rPr lang="en-GB" sz="2400" err="1">
                <a:latin typeface="Calibri"/>
                <a:ea typeface="Calibri"/>
                <a:cs typeface="Times New Roman"/>
              </a:rPr>
              <a:t>của</a:t>
            </a:r>
            <a:r>
              <a:rPr lang="en-GB" sz="2400">
                <a:latin typeface="Calibri"/>
                <a:ea typeface="Calibri"/>
                <a:cs typeface="Times New Roman"/>
              </a:rPr>
              <a:t> </a:t>
            </a:r>
            <a:r>
              <a:rPr lang="en-GB" sz="2400" err="1">
                <a:latin typeface="Calibri"/>
                <a:ea typeface="Calibri"/>
                <a:cs typeface="Times New Roman"/>
              </a:rPr>
              <a:t>câu</a:t>
            </a:r>
            <a:r>
              <a:rPr lang="en-GB" sz="2400">
                <a:latin typeface="Calibri"/>
                <a:ea typeface="Calibri"/>
                <a:cs typeface="Times New Roman"/>
              </a:rPr>
              <a:t> </a:t>
            </a:r>
            <a:r>
              <a:rPr lang="en-GB" sz="2400" err="1">
                <a:latin typeface="Calibri"/>
                <a:ea typeface="Calibri"/>
                <a:cs typeface="Times New Roman"/>
              </a:rPr>
              <a:t>để</a:t>
            </a:r>
            <a:r>
              <a:rPr lang="en-GB" sz="2400">
                <a:latin typeface="Calibri"/>
                <a:ea typeface="Calibri"/>
                <a:cs typeface="Times New Roman"/>
              </a:rPr>
              <a:t> </a:t>
            </a:r>
            <a:r>
              <a:rPr lang="en-GB" sz="2400" err="1">
                <a:latin typeface="Calibri"/>
                <a:ea typeface="Calibri"/>
                <a:cs typeface="Times New Roman"/>
              </a:rPr>
              <a:t>xác</a:t>
            </a:r>
            <a:r>
              <a:rPr lang="en-GB" sz="2400">
                <a:latin typeface="Calibri"/>
                <a:ea typeface="Calibri"/>
                <a:cs typeface="Times New Roman"/>
              </a:rPr>
              <a:t> </a:t>
            </a:r>
            <a:r>
              <a:rPr lang="en-GB" sz="2400" err="1">
                <a:latin typeface="Calibri"/>
                <a:ea typeface="Calibri"/>
                <a:cs typeface="Times New Roman"/>
              </a:rPr>
              <a:t>định</a:t>
            </a:r>
            <a:r>
              <a:rPr lang="en-GB" sz="2400">
                <a:latin typeface="Calibri"/>
                <a:ea typeface="Calibri"/>
                <a:cs typeface="Times New Roman"/>
              </a:rPr>
              <a:t> </a:t>
            </a:r>
            <a:r>
              <a:rPr lang="en-GB" sz="2400" err="1">
                <a:latin typeface="Calibri"/>
                <a:ea typeface="Calibri"/>
                <a:cs typeface="Times New Roman"/>
              </a:rPr>
              <a:t>rõ</a:t>
            </a:r>
            <a:r>
              <a:rPr lang="en-GB" sz="2400">
                <a:latin typeface="Calibri"/>
                <a:ea typeface="Calibri"/>
                <a:cs typeface="Times New Roman"/>
              </a:rPr>
              <a:t> </a:t>
            </a:r>
            <a:r>
              <a:rPr lang="en-GB" sz="2400" err="1">
                <a:latin typeface="Calibri"/>
                <a:ea typeface="Calibri"/>
                <a:cs typeface="Times New Roman"/>
              </a:rPr>
              <a:t>là</a:t>
            </a:r>
            <a:r>
              <a:rPr lang="en-GB" sz="2400">
                <a:latin typeface="Calibri"/>
                <a:ea typeface="Calibri"/>
                <a:cs typeface="Times New Roman"/>
              </a:rPr>
              <a:t> </a:t>
            </a:r>
            <a:r>
              <a:rPr lang="en-GB" sz="2400" err="1">
                <a:latin typeface="Calibri"/>
                <a:ea typeface="Calibri"/>
                <a:cs typeface="Times New Roman"/>
              </a:rPr>
              <a:t>xã</a:t>
            </a:r>
            <a:r>
              <a:rPr lang="en-GB" sz="2400">
                <a:latin typeface="Calibri"/>
                <a:ea typeface="Calibri"/>
                <a:cs typeface="Times New Roman"/>
              </a:rPr>
              <a:t> </a:t>
            </a:r>
            <a:r>
              <a:rPr lang="en-GB" sz="2400" err="1">
                <a:latin typeface="Calibri"/>
                <a:ea typeface="Calibri"/>
                <a:cs typeface="Times New Roman"/>
              </a:rPr>
              <a:t>nào</a:t>
            </a:r>
            <a:r>
              <a:rPr lang="en-GB" sz="2400">
                <a:latin typeface="Calibri"/>
                <a:ea typeface="Calibri"/>
                <a:cs typeface="Times New Roman"/>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11" name="object 11"/>
          <p:cNvSpPr txBox="1"/>
          <p:nvPr/>
        </p:nvSpPr>
        <p:spPr>
          <a:xfrm>
            <a:off x="11100816" y="6492507"/>
            <a:ext cx="317255"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17</a:t>
            </a:fld>
            <a:endParaRPr sz="1800">
              <a:latin typeface="Segoe UI"/>
              <a:cs typeface="Segoe UI"/>
            </a:endParaRPr>
          </a:p>
        </p:txBody>
      </p:sp>
      <p:sp>
        <p:nvSpPr>
          <p:cNvPr id="9" name="object 9"/>
          <p:cNvSpPr txBox="1">
            <a:spLocks noGrp="1"/>
          </p:cNvSpPr>
          <p:nvPr>
            <p:ph type="title"/>
          </p:nvPr>
        </p:nvSpPr>
        <p:spPr>
          <a:xfrm>
            <a:off x="1444244" y="1069289"/>
            <a:ext cx="3855085" cy="764312"/>
          </a:xfrm>
          <a:prstGeom prst="rect">
            <a:avLst/>
          </a:prstGeom>
        </p:spPr>
        <p:txBody>
          <a:bodyPr vert="horz" wrap="square" lIns="0" tIns="12700" rIns="0" bIns="0" rtlCol="0" anchor="t">
            <a:spAutoFit/>
          </a:bodyPr>
          <a:lstStyle/>
          <a:p>
            <a:pPr algn="l"/>
            <a:r>
              <a:rPr lang="en-US" sz="2400"/>
              <a:t>SPECIAL CASES</a:t>
            </a:r>
            <a:endParaRPr lang="en-US" sz="2400" b="0"/>
          </a:p>
          <a:p>
            <a:pPr marL="12700">
              <a:lnSpc>
                <a:spcPct val="100000"/>
              </a:lnSpc>
              <a:spcBef>
                <a:spcPts val="100"/>
              </a:spcBef>
            </a:pPr>
            <a:endParaRPr lang="en-US" sz="2400"/>
          </a:p>
        </p:txBody>
      </p:sp>
      <p:sp>
        <p:nvSpPr>
          <p:cNvPr id="10" name="object 10"/>
          <p:cNvSpPr txBox="1"/>
          <p:nvPr/>
        </p:nvSpPr>
        <p:spPr>
          <a:xfrm>
            <a:off x="1016182" y="1716606"/>
            <a:ext cx="10280832" cy="1949252"/>
          </a:xfrm>
          <a:prstGeom prst="rect">
            <a:avLst/>
          </a:prstGeom>
        </p:spPr>
        <p:txBody>
          <a:bodyPr vert="horz" wrap="square" lIns="0" tIns="12700" rIns="0" bIns="0" rtlCol="0" anchor="t">
            <a:spAutoFit/>
          </a:bodyPr>
          <a:lstStyle/>
          <a:p>
            <a:pPr marL="81280" algn="just">
              <a:spcBef>
                <a:spcPts val="100"/>
              </a:spcBef>
            </a:pPr>
            <a:r>
              <a:rPr lang="en-US" sz="2500" spc="-10">
                <a:solidFill>
                  <a:srgbClr val="006FC0"/>
                </a:solidFill>
                <a:ea typeface="+mn-lt"/>
                <a:cs typeface="+mn-lt"/>
              </a:rPr>
              <a:t>"</a:t>
            </a:r>
            <a:r>
              <a:rPr lang="en-US" sz="2500" b="1" spc="-10" err="1">
                <a:solidFill>
                  <a:srgbClr val="006FC0"/>
                </a:solidFill>
                <a:ea typeface="+mn-lt"/>
                <a:cs typeface="+mn-lt"/>
              </a:rPr>
              <a:t>Bệnh</a:t>
            </a:r>
            <a:r>
              <a:rPr lang="en-US" sz="2500" b="1" spc="-10">
                <a:solidFill>
                  <a:srgbClr val="006FC0"/>
                </a:solidFill>
                <a:ea typeface="+mn-lt"/>
                <a:cs typeface="+mn-lt"/>
              </a:rPr>
              <a:t> </a:t>
            </a:r>
            <a:r>
              <a:rPr lang="en-US" sz="2500" b="1" spc="-10" err="1">
                <a:solidFill>
                  <a:srgbClr val="006FC0"/>
                </a:solidFill>
                <a:ea typeface="+mn-lt"/>
                <a:cs typeface="+mn-lt"/>
              </a:rPr>
              <a:t>viện</a:t>
            </a:r>
            <a:r>
              <a:rPr lang="en-US" sz="2500" b="1" spc="-10">
                <a:solidFill>
                  <a:srgbClr val="006FC0"/>
                </a:solidFill>
                <a:ea typeface="+mn-lt"/>
                <a:cs typeface="+mn-lt"/>
              </a:rPr>
              <a:t> </a:t>
            </a:r>
            <a:r>
              <a:rPr lang="en-US" sz="2500" b="1" spc="-10" err="1">
                <a:solidFill>
                  <a:srgbClr val="006FC0"/>
                </a:solidFill>
                <a:ea typeface="+mn-lt"/>
                <a:cs typeface="+mn-lt"/>
              </a:rPr>
              <a:t>Phổi</a:t>
            </a:r>
            <a:r>
              <a:rPr lang="en-US" sz="2500" b="1" spc="-10">
                <a:solidFill>
                  <a:srgbClr val="006FC0"/>
                </a:solidFill>
                <a:ea typeface="+mn-lt"/>
                <a:cs typeface="+mn-lt"/>
              </a:rPr>
              <a:t> </a:t>
            </a:r>
            <a:r>
              <a:rPr lang="en-US" sz="2500" b="1" spc="-10" err="1">
                <a:solidFill>
                  <a:srgbClr val="006FC0"/>
                </a:solidFill>
                <a:ea typeface="+mn-lt"/>
                <a:cs typeface="+mn-lt"/>
              </a:rPr>
              <a:t>Đà</a:t>
            </a:r>
            <a:r>
              <a:rPr lang="en-US" sz="2500" b="1" spc="-10">
                <a:solidFill>
                  <a:srgbClr val="006FC0"/>
                </a:solidFill>
                <a:ea typeface="+mn-lt"/>
                <a:cs typeface="+mn-lt"/>
              </a:rPr>
              <a:t> </a:t>
            </a:r>
            <a:r>
              <a:rPr lang="en-US" sz="2500" b="1" spc="-10" err="1">
                <a:solidFill>
                  <a:srgbClr val="006FC0"/>
                </a:solidFill>
                <a:ea typeface="+mn-lt"/>
                <a:cs typeface="+mn-lt"/>
              </a:rPr>
              <a:t>Nẵng</a:t>
            </a:r>
            <a:r>
              <a:rPr lang="en-US" sz="2500" spc="-10">
                <a:solidFill>
                  <a:srgbClr val="006FC0"/>
                </a:solidFill>
                <a:ea typeface="+mn-lt"/>
                <a:cs typeface="+mn-lt"/>
              </a:rPr>
              <a:t>" </a:t>
            </a:r>
            <a:r>
              <a:rPr lang="en-US" sz="2500" spc="-10" err="1">
                <a:solidFill>
                  <a:srgbClr val="006FC0"/>
                </a:solidFill>
                <a:ea typeface="+mn-lt"/>
                <a:cs typeface="+mn-lt"/>
              </a:rPr>
              <a:t>đóng</a:t>
            </a:r>
            <a:r>
              <a:rPr lang="en-US" sz="2500" spc="-10">
                <a:solidFill>
                  <a:srgbClr val="006FC0"/>
                </a:solidFill>
                <a:ea typeface="+mn-lt"/>
                <a:cs typeface="+mn-lt"/>
              </a:rPr>
              <a:t> </a:t>
            </a:r>
            <a:r>
              <a:rPr lang="en-US" sz="2500" spc="-10" err="1">
                <a:solidFill>
                  <a:srgbClr val="006FC0"/>
                </a:solidFill>
                <a:ea typeface="+mn-lt"/>
                <a:cs typeface="+mn-lt"/>
              </a:rPr>
              <a:t>vai</a:t>
            </a:r>
            <a:r>
              <a:rPr lang="en-US" sz="2500" spc="-10">
                <a:solidFill>
                  <a:srgbClr val="006FC0"/>
                </a:solidFill>
                <a:ea typeface="+mn-lt"/>
                <a:cs typeface="+mn-lt"/>
              </a:rPr>
              <a:t> </a:t>
            </a:r>
            <a:r>
              <a:rPr lang="en-US" sz="2500" spc="-10" err="1">
                <a:solidFill>
                  <a:srgbClr val="006FC0"/>
                </a:solidFill>
                <a:ea typeface="+mn-lt"/>
                <a:cs typeface="+mn-lt"/>
              </a:rPr>
              <a:t>trò</a:t>
            </a:r>
            <a:r>
              <a:rPr lang="en-US" sz="2500" spc="-10">
                <a:solidFill>
                  <a:srgbClr val="006FC0"/>
                </a:solidFill>
                <a:ea typeface="+mn-lt"/>
                <a:cs typeface="+mn-lt"/>
              </a:rPr>
              <a:t> </a:t>
            </a:r>
            <a:r>
              <a:rPr lang="en-US" sz="2500" spc="-10" err="1">
                <a:solidFill>
                  <a:srgbClr val="006FC0"/>
                </a:solidFill>
                <a:ea typeface="+mn-lt"/>
                <a:cs typeface="+mn-lt"/>
              </a:rPr>
              <a:t>là</a:t>
            </a:r>
            <a:r>
              <a:rPr lang="en-US" sz="2500" spc="-10">
                <a:solidFill>
                  <a:srgbClr val="006FC0"/>
                </a:solidFill>
                <a:ea typeface="+mn-lt"/>
                <a:cs typeface="+mn-lt"/>
              </a:rPr>
              <a:t> </a:t>
            </a:r>
            <a:r>
              <a:rPr lang="en-US" sz="2500" spc="-10" err="1">
                <a:solidFill>
                  <a:srgbClr val="006FC0"/>
                </a:solidFill>
                <a:ea typeface="+mn-lt"/>
                <a:cs typeface="+mn-lt"/>
              </a:rPr>
              <a:t>chủ</a:t>
            </a:r>
            <a:r>
              <a:rPr lang="en-US" sz="2500" spc="-10">
                <a:solidFill>
                  <a:srgbClr val="006FC0"/>
                </a:solidFill>
                <a:ea typeface="+mn-lt"/>
                <a:cs typeface="+mn-lt"/>
              </a:rPr>
              <a:t> </a:t>
            </a:r>
            <a:r>
              <a:rPr lang="en-US" sz="2500" spc="-10" err="1">
                <a:solidFill>
                  <a:srgbClr val="006FC0"/>
                </a:solidFill>
                <a:ea typeface="+mn-lt"/>
                <a:cs typeface="+mn-lt"/>
              </a:rPr>
              <a:t>ngữ</a:t>
            </a:r>
            <a:r>
              <a:rPr lang="en-US" sz="2500" spc="-10">
                <a:solidFill>
                  <a:srgbClr val="006FC0"/>
                </a:solidFill>
                <a:ea typeface="+mn-lt"/>
                <a:cs typeface="+mn-lt"/>
              </a:rPr>
              <a:t> </a:t>
            </a:r>
            <a:r>
              <a:rPr lang="en-US" sz="2500" spc="-10" err="1">
                <a:solidFill>
                  <a:srgbClr val="006FC0"/>
                </a:solidFill>
                <a:ea typeface="+mn-lt"/>
                <a:cs typeface="+mn-lt"/>
              </a:rPr>
              <a:t>của</a:t>
            </a:r>
            <a:r>
              <a:rPr lang="en-US" sz="2500" spc="-10">
                <a:solidFill>
                  <a:srgbClr val="006FC0"/>
                </a:solidFill>
                <a:ea typeface="+mn-lt"/>
                <a:cs typeface="+mn-lt"/>
              </a:rPr>
              <a:t> </a:t>
            </a:r>
            <a:r>
              <a:rPr lang="en-US" sz="2500" spc="-10" err="1">
                <a:solidFill>
                  <a:srgbClr val="006FC0"/>
                </a:solidFill>
                <a:ea typeface="+mn-lt"/>
                <a:cs typeface="+mn-lt"/>
              </a:rPr>
              <a:t>câu</a:t>
            </a:r>
            <a:r>
              <a:rPr lang="en-US" sz="2500" spc="-10">
                <a:solidFill>
                  <a:srgbClr val="006FC0"/>
                </a:solidFill>
                <a:ea typeface="+mn-lt"/>
                <a:cs typeface="+mn-lt"/>
              </a:rPr>
              <a:t>, </a:t>
            </a:r>
            <a:r>
              <a:rPr lang="en-US" sz="2500" spc="-10" err="1">
                <a:solidFill>
                  <a:srgbClr val="006FC0"/>
                </a:solidFill>
                <a:ea typeface="+mn-lt"/>
                <a:cs typeface="+mn-lt"/>
              </a:rPr>
              <a:t>thực</a:t>
            </a:r>
            <a:r>
              <a:rPr lang="en-US" sz="2500" spc="-10">
                <a:solidFill>
                  <a:srgbClr val="006FC0"/>
                </a:solidFill>
                <a:ea typeface="+mn-lt"/>
                <a:cs typeface="+mn-lt"/>
              </a:rPr>
              <a:t> </a:t>
            </a:r>
            <a:r>
              <a:rPr lang="en-US" sz="2500" spc="-10" err="1">
                <a:solidFill>
                  <a:srgbClr val="006FC0"/>
                </a:solidFill>
                <a:ea typeface="+mn-lt"/>
                <a:cs typeface="+mn-lt"/>
              </a:rPr>
              <a:t>hiện</a:t>
            </a:r>
            <a:r>
              <a:rPr lang="en-US" sz="2500" spc="-10">
                <a:solidFill>
                  <a:srgbClr val="006FC0"/>
                </a:solidFill>
                <a:ea typeface="+mn-lt"/>
                <a:cs typeface="+mn-lt"/>
              </a:rPr>
              <a:t> </a:t>
            </a:r>
            <a:r>
              <a:rPr lang="en-US" sz="2500" spc="-10" err="1">
                <a:solidFill>
                  <a:srgbClr val="006FC0"/>
                </a:solidFill>
                <a:ea typeface="+mn-lt"/>
                <a:cs typeface="+mn-lt"/>
              </a:rPr>
              <a:t>hành</a:t>
            </a:r>
            <a:r>
              <a:rPr lang="en-US" sz="2500" spc="-10">
                <a:solidFill>
                  <a:srgbClr val="006FC0"/>
                </a:solidFill>
                <a:ea typeface="+mn-lt"/>
                <a:cs typeface="+mn-lt"/>
              </a:rPr>
              <a:t> </a:t>
            </a:r>
            <a:r>
              <a:rPr lang="en-US" sz="2500" spc="-10" err="1">
                <a:solidFill>
                  <a:srgbClr val="006FC0"/>
                </a:solidFill>
                <a:ea typeface="+mn-lt"/>
                <a:cs typeface="+mn-lt"/>
              </a:rPr>
              <a:t>động</a:t>
            </a:r>
            <a:r>
              <a:rPr lang="en-US" sz="2500" spc="-10">
                <a:solidFill>
                  <a:srgbClr val="006FC0"/>
                </a:solidFill>
                <a:ea typeface="+mn-lt"/>
                <a:cs typeface="+mn-lt"/>
              </a:rPr>
              <a:t> </a:t>
            </a:r>
            <a:r>
              <a:rPr lang="en-US" sz="2500" spc="-10" err="1">
                <a:solidFill>
                  <a:srgbClr val="006FC0"/>
                </a:solidFill>
                <a:ea typeface="+mn-lt"/>
                <a:cs typeface="+mn-lt"/>
              </a:rPr>
              <a:t>là</a:t>
            </a:r>
            <a:r>
              <a:rPr lang="en-US" sz="2500" spc="-10">
                <a:solidFill>
                  <a:srgbClr val="006FC0"/>
                </a:solidFill>
                <a:ea typeface="+mn-lt"/>
                <a:cs typeface="+mn-lt"/>
              </a:rPr>
              <a:t> </a:t>
            </a:r>
            <a:r>
              <a:rPr lang="en-US" sz="2500" spc="-10" err="1">
                <a:solidFill>
                  <a:srgbClr val="006FC0"/>
                </a:solidFill>
                <a:ea typeface="+mn-lt"/>
                <a:cs typeface="+mn-lt"/>
              </a:rPr>
              <a:t>chuyển</a:t>
            </a:r>
            <a:r>
              <a:rPr lang="en-US" sz="2500" spc="-10">
                <a:solidFill>
                  <a:srgbClr val="006FC0"/>
                </a:solidFill>
                <a:ea typeface="+mn-lt"/>
                <a:cs typeface="+mn-lt"/>
              </a:rPr>
              <a:t> </a:t>
            </a:r>
            <a:r>
              <a:rPr lang="en-US" sz="2500" spc="-10" err="1">
                <a:solidFill>
                  <a:srgbClr val="006FC0"/>
                </a:solidFill>
                <a:ea typeface="+mn-lt"/>
                <a:cs typeface="+mn-lt"/>
              </a:rPr>
              <a:t>hai</a:t>
            </a:r>
            <a:r>
              <a:rPr lang="en-US" sz="2500" spc="-10">
                <a:solidFill>
                  <a:srgbClr val="006FC0"/>
                </a:solidFill>
                <a:ea typeface="+mn-lt"/>
                <a:cs typeface="+mn-lt"/>
              </a:rPr>
              <a:t> </a:t>
            </a:r>
            <a:r>
              <a:rPr lang="en-US" sz="2500" spc="-10" err="1">
                <a:solidFill>
                  <a:srgbClr val="006FC0"/>
                </a:solidFill>
                <a:ea typeface="+mn-lt"/>
                <a:cs typeface="+mn-lt"/>
              </a:rPr>
              <a:t>bệnh</a:t>
            </a:r>
            <a:r>
              <a:rPr lang="en-US" sz="2500" spc="-10">
                <a:solidFill>
                  <a:srgbClr val="006FC0"/>
                </a:solidFill>
                <a:ea typeface="+mn-lt"/>
                <a:cs typeface="+mn-lt"/>
              </a:rPr>
              <a:t> </a:t>
            </a:r>
            <a:r>
              <a:rPr lang="en-US" sz="2500" spc="-10" err="1">
                <a:solidFill>
                  <a:srgbClr val="006FC0"/>
                </a:solidFill>
                <a:ea typeface="+mn-lt"/>
                <a:cs typeface="+mn-lt"/>
              </a:rPr>
              <a:t>nhân</a:t>
            </a:r>
            <a:r>
              <a:rPr lang="en-US" sz="2500" spc="-10">
                <a:solidFill>
                  <a:srgbClr val="006FC0"/>
                </a:solidFill>
                <a:ea typeface="+mn-lt"/>
                <a:cs typeface="+mn-lt"/>
              </a:rPr>
              <a:t> =&gt; </a:t>
            </a:r>
            <a:r>
              <a:rPr lang="en-US" sz="2500" spc="-10" err="1">
                <a:solidFill>
                  <a:srgbClr val="006FC0"/>
                </a:solidFill>
                <a:ea typeface="+mn-lt"/>
                <a:cs typeface="+mn-lt"/>
              </a:rPr>
              <a:t>gán</a:t>
            </a:r>
            <a:r>
              <a:rPr lang="en-US" sz="2500" spc="-10">
                <a:solidFill>
                  <a:srgbClr val="006FC0"/>
                </a:solidFill>
                <a:ea typeface="+mn-lt"/>
                <a:cs typeface="+mn-lt"/>
              </a:rPr>
              <a:t> </a:t>
            </a:r>
            <a:r>
              <a:rPr lang="en-US" sz="2500" spc="-10" err="1">
                <a:solidFill>
                  <a:srgbClr val="006FC0"/>
                </a:solidFill>
                <a:ea typeface="+mn-lt"/>
                <a:cs typeface="+mn-lt"/>
              </a:rPr>
              <a:t>nhãn</a:t>
            </a:r>
            <a:r>
              <a:rPr lang="en-US" sz="2500" spc="-10">
                <a:solidFill>
                  <a:srgbClr val="006FC0"/>
                </a:solidFill>
                <a:ea typeface="+mn-lt"/>
                <a:cs typeface="+mn-lt"/>
              </a:rPr>
              <a:t> </a:t>
            </a:r>
            <a:r>
              <a:rPr lang="en-US" sz="2500" b="1" spc="-10">
                <a:solidFill>
                  <a:srgbClr val="006FC0"/>
                </a:solidFill>
                <a:ea typeface="+mn-lt"/>
                <a:cs typeface="+mn-lt"/>
              </a:rPr>
              <a:t>ORGANIZATION</a:t>
            </a:r>
            <a:r>
              <a:rPr lang="en-US" sz="2500" spc="-10">
                <a:solidFill>
                  <a:srgbClr val="006FC0"/>
                </a:solidFill>
                <a:ea typeface="+mn-lt"/>
                <a:cs typeface="+mn-lt"/>
              </a:rPr>
              <a:t>. "</a:t>
            </a:r>
            <a:r>
              <a:rPr lang="en-US" sz="2500" spc="-10" err="1">
                <a:solidFill>
                  <a:srgbClr val="006FC0"/>
                </a:solidFill>
                <a:ea typeface="+mn-lt"/>
                <a:cs typeface="+mn-lt"/>
              </a:rPr>
              <a:t>Bệnh</a:t>
            </a:r>
            <a:r>
              <a:rPr lang="en-US" sz="2500" spc="-10">
                <a:solidFill>
                  <a:srgbClr val="006FC0"/>
                </a:solidFill>
                <a:ea typeface="+mn-lt"/>
                <a:cs typeface="+mn-lt"/>
              </a:rPr>
              <a:t> </a:t>
            </a:r>
            <a:r>
              <a:rPr lang="en-US" sz="2500" spc="-10" err="1">
                <a:solidFill>
                  <a:srgbClr val="006FC0"/>
                </a:solidFill>
                <a:ea typeface="+mn-lt"/>
                <a:cs typeface="+mn-lt"/>
              </a:rPr>
              <a:t>viện</a:t>
            </a:r>
            <a:r>
              <a:rPr lang="en-US" sz="2500" spc="-10">
                <a:solidFill>
                  <a:srgbClr val="006FC0"/>
                </a:solidFill>
                <a:ea typeface="+mn-lt"/>
                <a:cs typeface="+mn-lt"/>
              </a:rPr>
              <a:t> </a:t>
            </a:r>
            <a:r>
              <a:rPr lang="en-US" sz="2500" spc="-10" err="1">
                <a:solidFill>
                  <a:srgbClr val="006FC0"/>
                </a:solidFill>
                <a:ea typeface="+mn-lt"/>
                <a:cs typeface="+mn-lt"/>
              </a:rPr>
              <a:t>Đà</a:t>
            </a:r>
            <a:r>
              <a:rPr lang="en-US" sz="2500" spc="-10">
                <a:solidFill>
                  <a:srgbClr val="006FC0"/>
                </a:solidFill>
                <a:ea typeface="+mn-lt"/>
                <a:cs typeface="+mn-lt"/>
              </a:rPr>
              <a:t> </a:t>
            </a:r>
            <a:r>
              <a:rPr lang="en-US" sz="2500" spc="-10" err="1">
                <a:solidFill>
                  <a:srgbClr val="006FC0"/>
                </a:solidFill>
                <a:ea typeface="+mn-lt"/>
                <a:cs typeface="+mn-lt"/>
              </a:rPr>
              <a:t>Nẵng</a:t>
            </a:r>
            <a:r>
              <a:rPr lang="en-US" sz="2500" spc="-10">
                <a:solidFill>
                  <a:srgbClr val="006FC0"/>
                </a:solidFill>
                <a:ea typeface="+mn-lt"/>
                <a:cs typeface="+mn-lt"/>
              </a:rPr>
              <a:t>" </a:t>
            </a:r>
            <a:r>
              <a:rPr lang="en-US" sz="2500" spc="-10" err="1">
                <a:solidFill>
                  <a:srgbClr val="006FC0"/>
                </a:solidFill>
                <a:ea typeface="+mn-lt"/>
                <a:cs typeface="+mn-lt"/>
              </a:rPr>
              <a:t>là</a:t>
            </a:r>
            <a:r>
              <a:rPr lang="en-US" sz="2500" spc="-10">
                <a:solidFill>
                  <a:srgbClr val="006FC0"/>
                </a:solidFill>
                <a:ea typeface="+mn-lt"/>
                <a:cs typeface="+mn-lt"/>
              </a:rPr>
              <a:t> </a:t>
            </a:r>
            <a:r>
              <a:rPr lang="en-US" sz="2500" spc="-10" err="1">
                <a:solidFill>
                  <a:srgbClr val="006FC0"/>
                </a:solidFill>
                <a:ea typeface="+mn-lt"/>
                <a:cs typeface="+mn-lt"/>
              </a:rPr>
              <a:t>nơi</a:t>
            </a:r>
            <a:r>
              <a:rPr lang="en-US" sz="2500" spc="-10">
                <a:solidFill>
                  <a:srgbClr val="006FC0"/>
                </a:solidFill>
                <a:ea typeface="+mn-lt"/>
                <a:cs typeface="+mn-lt"/>
              </a:rPr>
              <a:t> </a:t>
            </a:r>
            <a:r>
              <a:rPr lang="en-US" sz="2500" spc="-10" err="1">
                <a:solidFill>
                  <a:srgbClr val="006FC0"/>
                </a:solidFill>
                <a:ea typeface="+mn-lt"/>
                <a:cs typeface="+mn-lt"/>
              </a:rPr>
              <a:t>tiếp</a:t>
            </a:r>
            <a:r>
              <a:rPr lang="en-US" sz="2500" spc="-10">
                <a:solidFill>
                  <a:srgbClr val="006FC0"/>
                </a:solidFill>
                <a:ea typeface="+mn-lt"/>
                <a:cs typeface="+mn-lt"/>
              </a:rPr>
              <a:t> </a:t>
            </a:r>
            <a:r>
              <a:rPr lang="en-US" sz="2500" spc="-10" err="1">
                <a:solidFill>
                  <a:srgbClr val="006FC0"/>
                </a:solidFill>
                <a:ea typeface="+mn-lt"/>
                <a:cs typeface="+mn-lt"/>
              </a:rPr>
              <a:t>nhận</a:t>
            </a:r>
            <a:r>
              <a:rPr lang="en-US" sz="2500" spc="-10">
                <a:solidFill>
                  <a:srgbClr val="006FC0"/>
                </a:solidFill>
                <a:ea typeface="+mn-lt"/>
                <a:cs typeface="+mn-lt"/>
              </a:rPr>
              <a:t> </a:t>
            </a:r>
            <a:r>
              <a:rPr lang="en-US" sz="2500" spc="-10" err="1">
                <a:solidFill>
                  <a:srgbClr val="006FC0"/>
                </a:solidFill>
                <a:ea typeface="+mn-lt"/>
                <a:cs typeface="+mn-lt"/>
              </a:rPr>
              <a:t>bệnh</a:t>
            </a:r>
            <a:r>
              <a:rPr lang="en-US" sz="2500" spc="-10">
                <a:solidFill>
                  <a:srgbClr val="006FC0"/>
                </a:solidFill>
                <a:ea typeface="+mn-lt"/>
                <a:cs typeface="+mn-lt"/>
              </a:rPr>
              <a:t> </a:t>
            </a:r>
            <a:r>
              <a:rPr lang="en-US" sz="2500" spc="-10" err="1">
                <a:solidFill>
                  <a:srgbClr val="006FC0"/>
                </a:solidFill>
                <a:ea typeface="+mn-lt"/>
                <a:cs typeface="+mn-lt"/>
              </a:rPr>
              <a:t>nhân</a:t>
            </a:r>
            <a:r>
              <a:rPr lang="en-US" sz="2500" spc="-10">
                <a:solidFill>
                  <a:srgbClr val="006FC0"/>
                </a:solidFill>
                <a:ea typeface="+mn-lt"/>
                <a:cs typeface="+mn-lt"/>
              </a:rPr>
              <a:t>, </a:t>
            </a:r>
            <a:r>
              <a:rPr lang="en-US" sz="2500" spc="-10" err="1">
                <a:solidFill>
                  <a:srgbClr val="006FC0"/>
                </a:solidFill>
                <a:ea typeface="+mn-lt"/>
                <a:cs typeface="+mn-lt"/>
              </a:rPr>
              <a:t>được</a:t>
            </a:r>
            <a:r>
              <a:rPr lang="en-US" sz="2500" spc="-10">
                <a:solidFill>
                  <a:srgbClr val="006FC0"/>
                </a:solidFill>
                <a:ea typeface="+mn-lt"/>
                <a:cs typeface="+mn-lt"/>
              </a:rPr>
              <a:t> </a:t>
            </a:r>
            <a:r>
              <a:rPr lang="en-US" sz="2500" spc="-10" err="1">
                <a:solidFill>
                  <a:srgbClr val="006FC0"/>
                </a:solidFill>
                <a:ea typeface="+mn-lt"/>
                <a:cs typeface="+mn-lt"/>
              </a:rPr>
              <a:t>dùng</a:t>
            </a:r>
            <a:r>
              <a:rPr lang="en-US" sz="2500" spc="-10">
                <a:solidFill>
                  <a:srgbClr val="006FC0"/>
                </a:solidFill>
                <a:ea typeface="+mn-lt"/>
                <a:cs typeface="+mn-lt"/>
              </a:rPr>
              <a:t> </a:t>
            </a:r>
            <a:r>
              <a:rPr lang="en-US" sz="2500" spc="-10" err="1">
                <a:solidFill>
                  <a:srgbClr val="006FC0"/>
                </a:solidFill>
                <a:ea typeface="+mn-lt"/>
                <a:cs typeface="+mn-lt"/>
              </a:rPr>
              <a:t>như</a:t>
            </a:r>
            <a:r>
              <a:rPr lang="en-US" sz="2500" spc="-10">
                <a:solidFill>
                  <a:srgbClr val="006FC0"/>
                </a:solidFill>
                <a:ea typeface="+mn-lt"/>
                <a:cs typeface="+mn-lt"/>
              </a:rPr>
              <a:t> </a:t>
            </a:r>
            <a:r>
              <a:rPr lang="en-US" sz="2500" spc="-10" err="1">
                <a:solidFill>
                  <a:srgbClr val="006FC0"/>
                </a:solidFill>
                <a:ea typeface="+mn-lt"/>
                <a:cs typeface="+mn-lt"/>
              </a:rPr>
              <a:t>một</a:t>
            </a:r>
            <a:r>
              <a:rPr lang="en-US" sz="2500" spc="-10">
                <a:solidFill>
                  <a:srgbClr val="006FC0"/>
                </a:solidFill>
                <a:ea typeface="+mn-lt"/>
                <a:cs typeface="+mn-lt"/>
              </a:rPr>
              <a:t> </a:t>
            </a:r>
            <a:r>
              <a:rPr lang="en-US" sz="2500" spc="-10" err="1">
                <a:solidFill>
                  <a:srgbClr val="006FC0"/>
                </a:solidFill>
                <a:ea typeface="+mn-lt"/>
                <a:cs typeface="+mn-lt"/>
              </a:rPr>
              <a:t>địa</a:t>
            </a:r>
            <a:r>
              <a:rPr lang="en-US" sz="2500" spc="-10">
                <a:solidFill>
                  <a:srgbClr val="006FC0"/>
                </a:solidFill>
                <a:ea typeface="+mn-lt"/>
                <a:cs typeface="+mn-lt"/>
              </a:rPr>
              <a:t> </a:t>
            </a:r>
            <a:r>
              <a:rPr lang="en-US" sz="2500" spc="-10" err="1">
                <a:solidFill>
                  <a:srgbClr val="006FC0"/>
                </a:solidFill>
                <a:ea typeface="+mn-lt"/>
                <a:cs typeface="+mn-lt"/>
              </a:rPr>
              <a:t>điểm</a:t>
            </a:r>
            <a:r>
              <a:rPr lang="en-US" sz="2500" spc="-10">
                <a:solidFill>
                  <a:srgbClr val="006FC0"/>
                </a:solidFill>
                <a:ea typeface="+mn-lt"/>
                <a:cs typeface="+mn-lt"/>
              </a:rPr>
              <a:t> =&gt; </a:t>
            </a:r>
            <a:r>
              <a:rPr lang="en-US" sz="2500" spc="-10" err="1">
                <a:solidFill>
                  <a:srgbClr val="006FC0"/>
                </a:solidFill>
                <a:ea typeface="+mn-lt"/>
                <a:cs typeface="+mn-lt"/>
              </a:rPr>
              <a:t>gán</a:t>
            </a:r>
            <a:r>
              <a:rPr lang="en-US" sz="2500" spc="-10">
                <a:solidFill>
                  <a:srgbClr val="006FC0"/>
                </a:solidFill>
                <a:ea typeface="+mn-lt"/>
                <a:cs typeface="+mn-lt"/>
              </a:rPr>
              <a:t> </a:t>
            </a:r>
            <a:r>
              <a:rPr lang="en-US" sz="2500" spc="-10" err="1">
                <a:solidFill>
                  <a:srgbClr val="006FC0"/>
                </a:solidFill>
                <a:ea typeface="+mn-lt"/>
                <a:cs typeface="+mn-lt"/>
              </a:rPr>
              <a:t>nhãn</a:t>
            </a:r>
            <a:r>
              <a:rPr lang="en-US" sz="2500" spc="-10">
                <a:solidFill>
                  <a:srgbClr val="006FC0"/>
                </a:solidFill>
                <a:ea typeface="+mn-lt"/>
                <a:cs typeface="+mn-lt"/>
              </a:rPr>
              <a:t> </a:t>
            </a:r>
            <a:r>
              <a:rPr lang="en-US" sz="2500" b="1" spc="-10">
                <a:solidFill>
                  <a:srgbClr val="006FC0"/>
                </a:solidFill>
                <a:ea typeface="+mn-lt"/>
                <a:cs typeface="+mn-lt"/>
              </a:rPr>
              <a:t>LOCATION </a:t>
            </a:r>
            <a:endParaRPr lang="en-US" sz="2500" b="1">
              <a:ea typeface="Calibri"/>
              <a:cs typeface="Calibri"/>
            </a:endParaRPr>
          </a:p>
          <a:p>
            <a:pPr marL="81280" algn="just">
              <a:spcBef>
                <a:spcPts val="100"/>
              </a:spcBef>
            </a:pPr>
            <a:endParaRPr lang="en-US" sz="2500" spc="-10">
              <a:solidFill>
                <a:srgbClr val="006FC0"/>
              </a:solidFill>
              <a:latin typeface="Times New Roman"/>
              <a:ea typeface="Calibri"/>
              <a:cs typeface="Calibri"/>
            </a:endParaRPr>
          </a:p>
        </p:txBody>
      </p:sp>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2400">
              <a:latin typeface="Times New Roman"/>
              <a:cs typeface="Times New Roman"/>
            </a:endParaRPr>
          </a:p>
        </p:txBody>
      </p:sp>
      <p:pic>
        <p:nvPicPr>
          <p:cNvPr id="13" name="Picture 12" descr="A screenshot of a computer&#10;&#10;Description automatically generated">
            <a:extLst>
              <a:ext uri="{FF2B5EF4-FFF2-40B4-BE49-F238E27FC236}">
                <a16:creationId xmlns:a16="http://schemas.microsoft.com/office/drawing/2014/main" id="{00AC13F3-55D7-C4D7-9C0C-927F12EC4FD0}"/>
              </a:ext>
            </a:extLst>
          </p:cNvPr>
          <p:cNvPicPr>
            <a:picLocks noChangeAspect="1"/>
          </p:cNvPicPr>
          <p:nvPr/>
        </p:nvPicPr>
        <p:blipFill>
          <a:blip r:embed="rId3"/>
          <a:stretch>
            <a:fillRect/>
          </a:stretch>
        </p:blipFill>
        <p:spPr>
          <a:xfrm>
            <a:off x="664029" y="3423823"/>
            <a:ext cx="11157857" cy="2241925"/>
          </a:xfrm>
          <a:prstGeom prst="rect">
            <a:avLst/>
          </a:prstGeom>
        </p:spPr>
      </p:pic>
      <p:sp>
        <p:nvSpPr>
          <p:cNvPr id="15" name="TextBox 14">
            <a:extLst>
              <a:ext uri="{FF2B5EF4-FFF2-40B4-BE49-F238E27FC236}">
                <a16:creationId xmlns:a16="http://schemas.microsoft.com/office/drawing/2014/main" id="{E046F967-66FC-DB10-8166-08E79589567A}"/>
              </a:ext>
            </a:extLst>
          </p:cNvPr>
          <p:cNvSpPr txBox="1"/>
          <p:nvPr/>
        </p:nvSpPr>
        <p:spPr>
          <a:xfrm>
            <a:off x="2514599" y="5861957"/>
            <a:ext cx="751658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200">
                <a:solidFill>
                  <a:srgbClr val="000000"/>
                </a:solidFill>
                <a:ea typeface="Calibri"/>
                <a:cs typeface="Calibri"/>
              </a:rPr>
              <a:t>Hai </a:t>
            </a:r>
            <a:r>
              <a:rPr lang="en-GB" sz="2200" err="1">
                <a:solidFill>
                  <a:srgbClr val="000000"/>
                </a:solidFill>
                <a:ea typeface="Calibri"/>
                <a:cs typeface="Calibri"/>
              </a:rPr>
              <a:t>thực</a:t>
            </a:r>
            <a:r>
              <a:rPr lang="en-GB" sz="2200">
                <a:solidFill>
                  <a:srgbClr val="000000"/>
                </a:solidFill>
                <a:ea typeface="Calibri"/>
                <a:cs typeface="Calibri"/>
              </a:rPr>
              <a:t> </a:t>
            </a:r>
            <a:r>
              <a:rPr lang="en-GB" sz="2200" err="1">
                <a:solidFill>
                  <a:srgbClr val="000000"/>
                </a:solidFill>
                <a:ea typeface="Calibri"/>
                <a:cs typeface="Calibri"/>
              </a:rPr>
              <a:t>thể</a:t>
            </a:r>
            <a:r>
              <a:rPr lang="en-GB" sz="2200">
                <a:solidFill>
                  <a:srgbClr val="000000"/>
                </a:solidFill>
                <a:ea typeface="Calibri"/>
                <a:cs typeface="Calibri"/>
              </a:rPr>
              <a:t> </a:t>
            </a:r>
            <a:r>
              <a:rPr lang="en-GB" sz="2200" err="1">
                <a:solidFill>
                  <a:srgbClr val="000000"/>
                </a:solidFill>
                <a:ea typeface="Calibri"/>
                <a:cs typeface="Calibri"/>
              </a:rPr>
              <a:t>ám</a:t>
            </a:r>
            <a:r>
              <a:rPr lang="en-GB" sz="2200">
                <a:solidFill>
                  <a:srgbClr val="000000"/>
                </a:solidFill>
                <a:ea typeface="Calibri"/>
                <a:cs typeface="Calibri"/>
              </a:rPr>
              <a:t> </a:t>
            </a:r>
            <a:r>
              <a:rPr lang="en-GB" sz="2200" err="1">
                <a:solidFill>
                  <a:srgbClr val="000000"/>
                </a:solidFill>
                <a:ea typeface="Calibri"/>
                <a:cs typeface="Calibri"/>
              </a:rPr>
              <a:t>chỉ</a:t>
            </a:r>
            <a:r>
              <a:rPr lang="en-GB" sz="2200">
                <a:solidFill>
                  <a:srgbClr val="000000"/>
                </a:solidFill>
                <a:ea typeface="Calibri"/>
                <a:cs typeface="Calibri"/>
              </a:rPr>
              <a:t> </a:t>
            </a:r>
            <a:r>
              <a:rPr lang="en-GB" sz="2200" err="1">
                <a:solidFill>
                  <a:srgbClr val="000000"/>
                </a:solidFill>
                <a:ea typeface="Calibri"/>
                <a:cs typeface="Calibri"/>
              </a:rPr>
              <a:t>cùng</a:t>
            </a:r>
            <a:r>
              <a:rPr lang="en-GB" sz="2200">
                <a:solidFill>
                  <a:srgbClr val="000000"/>
                </a:solidFill>
                <a:ea typeface="Calibri"/>
                <a:cs typeface="Calibri"/>
              </a:rPr>
              <a:t> </a:t>
            </a:r>
            <a:r>
              <a:rPr lang="en-GB" sz="2200" err="1">
                <a:solidFill>
                  <a:srgbClr val="000000"/>
                </a:solidFill>
                <a:ea typeface="Calibri"/>
                <a:cs typeface="Calibri"/>
              </a:rPr>
              <a:t>một</a:t>
            </a:r>
            <a:r>
              <a:rPr lang="en-GB" sz="2200">
                <a:solidFill>
                  <a:srgbClr val="000000"/>
                </a:solidFill>
                <a:ea typeface="Calibri"/>
                <a:cs typeface="Calibri"/>
              </a:rPr>
              <a:t> </a:t>
            </a:r>
            <a:r>
              <a:rPr lang="en-GB" sz="2200" err="1">
                <a:solidFill>
                  <a:srgbClr val="000000"/>
                </a:solidFill>
                <a:ea typeface="Calibri"/>
                <a:cs typeface="Calibri"/>
              </a:rPr>
              <a:t>nghĩa</a:t>
            </a:r>
            <a:r>
              <a:rPr lang="en-GB" sz="2200">
                <a:solidFill>
                  <a:srgbClr val="000000"/>
                </a:solidFill>
                <a:ea typeface="Calibri"/>
                <a:cs typeface="Calibri"/>
              </a:rPr>
              <a:t> </a:t>
            </a:r>
            <a:r>
              <a:rPr lang="en-GB" sz="2200" err="1">
                <a:solidFill>
                  <a:srgbClr val="000000"/>
                </a:solidFill>
                <a:ea typeface="Calibri"/>
                <a:cs typeface="Calibri"/>
              </a:rPr>
              <a:t>nhưng</a:t>
            </a:r>
            <a:r>
              <a:rPr lang="en-GB" sz="2200">
                <a:solidFill>
                  <a:srgbClr val="000000"/>
                </a:solidFill>
                <a:ea typeface="Calibri"/>
                <a:cs typeface="Calibri"/>
              </a:rPr>
              <a:t> </a:t>
            </a:r>
            <a:r>
              <a:rPr lang="en-GB" sz="2200" err="1">
                <a:solidFill>
                  <a:srgbClr val="000000"/>
                </a:solidFill>
                <a:ea typeface="Calibri"/>
                <a:cs typeface="Calibri"/>
              </a:rPr>
              <a:t>có</a:t>
            </a:r>
            <a:r>
              <a:rPr lang="en-GB" sz="2200">
                <a:solidFill>
                  <a:srgbClr val="000000"/>
                </a:solidFill>
                <a:ea typeface="Calibri"/>
                <a:cs typeface="Calibri"/>
              </a:rPr>
              <a:t> label </a:t>
            </a:r>
            <a:r>
              <a:rPr lang="en-GB" sz="2200" err="1">
                <a:solidFill>
                  <a:srgbClr val="000000"/>
                </a:solidFill>
                <a:ea typeface="Calibri"/>
                <a:cs typeface="Calibri"/>
              </a:rPr>
              <a:t>khác</a:t>
            </a:r>
            <a:r>
              <a:rPr lang="en-GB" sz="2200">
                <a:solidFill>
                  <a:srgbClr val="000000"/>
                </a:solidFill>
                <a:ea typeface="Calibri"/>
                <a:cs typeface="Calibri"/>
              </a:rPr>
              <a:t> </a:t>
            </a:r>
            <a:r>
              <a:rPr lang="en-GB" sz="2200" err="1">
                <a:solidFill>
                  <a:srgbClr val="000000"/>
                </a:solidFill>
                <a:ea typeface="Calibri"/>
                <a:cs typeface="Calibri"/>
              </a:rPr>
              <a:t>nhau</a:t>
            </a:r>
            <a:endParaRPr lang="en-GB" sz="2200">
              <a:solidFill>
                <a:srgbClr val="000000"/>
              </a:solidFill>
              <a:ea typeface="Calibri"/>
              <a:cs typeface="Calibri"/>
            </a:endParaRPr>
          </a:p>
        </p:txBody>
      </p:sp>
    </p:spTree>
    <p:extLst>
      <p:ext uri="{BB962C8B-B14F-4D97-AF65-F5344CB8AC3E}">
        <p14:creationId xmlns:p14="http://schemas.microsoft.com/office/powerpoint/2010/main" val="274502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11" name="object 11"/>
          <p:cNvSpPr txBox="1"/>
          <p:nvPr/>
        </p:nvSpPr>
        <p:spPr>
          <a:xfrm>
            <a:off x="11100816" y="6492507"/>
            <a:ext cx="356332" cy="308417"/>
          </a:xfrm>
          <a:prstGeom prst="rect">
            <a:avLst/>
          </a:prstGeom>
        </p:spPr>
        <p:txBody>
          <a:bodyPr vert="horz" wrap="square" lIns="0" tIns="31114" rIns="0" bIns="0" rtlCol="0" anchor="t">
            <a:spAutoFit/>
          </a:bodyPr>
          <a:lstStyle/>
          <a:p>
            <a:pPr marL="38100">
              <a:lnSpc>
                <a:spcPct val="100000"/>
              </a:lnSpc>
              <a:spcBef>
                <a:spcPts val="244"/>
              </a:spcBef>
            </a:pPr>
            <a:r>
              <a:rPr lang="vi-VN">
                <a:solidFill>
                  <a:srgbClr val="888888"/>
                </a:solidFill>
                <a:latin typeface="Segoe UI"/>
                <a:cs typeface="Segoe UI"/>
              </a:rPr>
              <a:t>18</a:t>
            </a:r>
            <a:endParaRPr sz="1800">
              <a:latin typeface="Segoe UI"/>
              <a:cs typeface="Segoe UI"/>
            </a:endParaRPr>
          </a:p>
        </p:txBody>
      </p:sp>
      <p:sp>
        <p:nvSpPr>
          <p:cNvPr id="9" name="object 9"/>
          <p:cNvSpPr txBox="1">
            <a:spLocks noGrp="1"/>
          </p:cNvSpPr>
          <p:nvPr>
            <p:ph type="title"/>
          </p:nvPr>
        </p:nvSpPr>
        <p:spPr>
          <a:xfrm>
            <a:off x="1444244" y="1069289"/>
            <a:ext cx="3855085" cy="764312"/>
          </a:xfrm>
          <a:prstGeom prst="rect">
            <a:avLst/>
          </a:prstGeom>
        </p:spPr>
        <p:txBody>
          <a:bodyPr vert="horz" wrap="square" lIns="0" tIns="12700" rIns="0" bIns="0" rtlCol="0" anchor="t">
            <a:spAutoFit/>
          </a:bodyPr>
          <a:lstStyle/>
          <a:p>
            <a:pPr algn="l"/>
            <a:r>
              <a:rPr lang="en-US" sz="2400"/>
              <a:t>SPECIAL CASES</a:t>
            </a:r>
            <a:endParaRPr lang="en-US" sz="2400" b="0"/>
          </a:p>
          <a:p>
            <a:pPr marL="12700">
              <a:lnSpc>
                <a:spcPct val="100000"/>
              </a:lnSpc>
              <a:spcBef>
                <a:spcPts val="100"/>
              </a:spcBef>
            </a:pPr>
            <a:endParaRPr lang="en-US" sz="2400"/>
          </a:p>
        </p:txBody>
      </p:sp>
      <p:sp>
        <p:nvSpPr>
          <p:cNvPr id="10" name="object 10"/>
          <p:cNvSpPr txBox="1"/>
          <p:nvPr/>
        </p:nvSpPr>
        <p:spPr>
          <a:xfrm>
            <a:off x="1016182" y="1716606"/>
            <a:ext cx="10280832" cy="1166986"/>
          </a:xfrm>
          <a:prstGeom prst="rect">
            <a:avLst/>
          </a:prstGeom>
        </p:spPr>
        <p:txBody>
          <a:bodyPr vert="horz" wrap="square" lIns="0" tIns="12700" rIns="0" bIns="0" rtlCol="0" anchor="t">
            <a:spAutoFit/>
          </a:bodyPr>
          <a:lstStyle/>
          <a:p>
            <a:pPr marL="81280" algn="just">
              <a:spcBef>
                <a:spcPts val="100"/>
              </a:spcBef>
            </a:pPr>
            <a:r>
              <a:rPr lang="en-US" sz="2500" spc="-10">
                <a:solidFill>
                  <a:srgbClr val="006FC0"/>
                </a:solidFill>
                <a:ea typeface="+mn-lt"/>
                <a:cs typeface="+mn-lt"/>
              </a:rPr>
              <a:t>"VN0054" </a:t>
            </a:r>
            <a:r>
              <a:rPr lang="en-US" sz="2500" spc="-10" err="1">
                <a:solidFill>
                  <a:srgbClr val="006FC0"/>
                </a:solidFill>
                <a:ea typeface="+mn-lt"/>
                <a:cs typeface="+mn-lt"/>
              </a:rPr>
              <a:t>là</a:t>
            </a:r>
            <a:r>
              <a:rPr lang="en-US" sz="2500" spc="-10">
                <a:solidFill>
                  <a:srgbClr val="006FC0"/>
                </a:solidFill>
                <a:ea typeface="+mn-lt"/>
                <a:cs typeface="+mn-lt"/>
              </a:rPr>
              <a:t> </a:t>
            </a:r>
            <a:r>
              <a:rPr lang="en-US" sz="2500" spc="-10" err="1">
                <a:solidFill>
                  <a:srgbClr val="006FC0"/>
                </a:solidFill>
                <a:ea typeface="+mn-lt"/>
                <a:cs typeface="+mn-lt"/>
              </a:rPr>
              <a:t>số</a:t>
            </a:r>
            <a:r>
              <a:rPr lang="en-US" sz="2500" spc="-10">
                <a:solidFill>
                  <a:srgbClr val="006FC0"/>
                </a:solidFill>
                <a:ea typeface="+mn-lt"/>
                <a:cs typeface="+mn-lt"/>
              </a:rPr>
              <a:t> </a:t>
            </a:r>
            <a:r>
              <a:rPr lang="en-US" sz="2500" spc="-10" err="1">
                <a:solidFill>
                  <a:srgbClr val="006FC0"/>
                </a:solidFill>
                <a:ea typeface="+mn-lt"/>
                <a:cs typeface="+mn-lt"/>
              </a:rPr>
              <a:t>hiệu</a:t>
            </a:r>
            <a:r>
              <a:rPr lang="en-US" sz="2500" spc="-10">
                <a:solidFill>
                  <a:srgbClr val="006FC0"/>
                </a:solidFill>
                <a:ea typeface="+mn-lt"/>
                <a:cs typeface="+mn-lt"/>
              </a:rPr>
              <a:t> </a:t>
            </a:r>
            <a:r>
              <a:rPr lang="en-US" sz="2500" spc="-10" err="1">
                <a:solidFill>
                  <a:srgbClr val="006FC0"/>
                </a:solidFill>
                <a:ea typeface="+mn-lt"/>
                <a:cs typeface="+mn-lt"/>
              </a:rPr>
              <a:t>chuyến</a:t>
            </a:r>
            <a:r>
              <a:rPr lang="en-US" sz="2500" spc="-10">
                <a:solidFill>
                  <a:srgbClr val="006FC0"/>
                </a:solidFill>
                <a:ea typeface="+mn-lt"/>
                <a:cs typeface="+mn-lt"/>
              </a:rPr>
              <a:t> bay </a:t>
            </a:r>
            <a:r>
              <a:rPr lang="en-US" sz="2500" spc="-10" err="1">
                <a:solidFill>
                  <a:srgbClr val="006FC0"/>
                </a:solidFill>
                <a:ea typeface="+mn-lt"/>
                <a:cs typeface="+mn-lt"/>
              </a:rPr>
              <a:t>nhưng</a:t>
            </a:r>
            <a:r>
              <a:rPr lang="en-US" sz="2500" spc="-10">
                <a:solidFill>
                  <a:srgbClr val="006FC0"/>
                </a:solidFill>
                <a:ea typeface="+mn-lt"/>
                <a:cs typeface="+mn-lt"/>
              </a:rPr>
              <a:t> </a:t>
            </a:r>
            <a:r>
              <a:rPr lang="en-US" sz="2500" spc="-10" err="1">
                <a:solidFill>
                  <a:srgbClr val="006FC0"/>
                </a:solidFill>
                <a:ea typeface="+mn-lt"/>
                <a:cs typeface="+mn-lt"/>
              </a:rPr>
              <a:t>đi</a:t>
            </a:r>
            <a:r>
              <a:rPr lang="en-US" sz="2500" spc="-10">
                <a:solidFill>
                  <a:srgbClr val="006FC0"/>
                </a:solidFill>
                <a:ea typeface="+mn-lt"/>
                <a:cs typeface="+mn-lt"/>
              </a:rPr>
              <a:t> </a:t>
            </a:r>
            <a:r>
              <a:rPr lang="en-US" sz="2500" spc="-10" err="1">
                <a:solidFill>
                  <a:srgbClr val="006FC0"/>
                </a:solidFill>
                <a:ea typeface="+mn-lt"/>
                <a:cs typeface="+mn-lt"/>
              </a:rPr>
              <a:t>kèm</a:t>
            </a:r>
            <a:r>
              <a:rPr lang="en-US" sz="2500" spc="-10">
                <a:solidFill>
                  <a:srgbClr val="006FC0"/>
                </a:solidFill>
                <a:ea typeface="+mn-lt"/>
                <a:cs typeface="+mn-lt"/>
              </a:rPr>
              <a:t> </a:t>
            </a:r>
            <a:r>
              <a:rPr lang="en-US" sz="2500" spc="-10" err="1">
                <a:solidFill>
                  <a:srgbClr val="006FC0"/>
                </a:solidFill>
                <a:ea typeface="+mn-lt"/>
                <a:cs typeface="+mn-lt"/>
              </a:rPr>
              <a:t>với</a:t>
            </a:r>
            <a:r>
              <a:rPr lang="en-US" sz="2500" spc="-10">
                <a:solidFill>
                  <a:srgbClr val="006FC0"/>
                </a:solidFill>
                <a:ea typeface="+mn-lt"/>
                <a:cs typeface="+mn-lt"/>
              </a:rPr>
              <a:t> </a:t>
            </a:r>
            <a:r>
              <a:rPr lang="en-US" sz="2500" spc="-10" err="1">
                <a:solidFill>
                  <a:srgbClr val="006FC0"/>
                </a:solidFill>
                <a:ea typeface="+mn-lt"/>
                <a:cs typeface="+mn-lt"/>
              </a:rPr>
              <a:t>từ</a:t>
            </a:r>
            <a:r>
              <a:rPr lang="en-US" sz="2500" spc="-10">
                <a:solidFill>
                  <a:srgbClr val="006FC0"/>
                </a:solidFill>
                <a:ea typeface="+mn-lt"/>
                <a:cs typeface="+mn-lt"/>
              </a:rPr>
              <a:t> </a:t>
            </a:r>
            <a:r>
              <a:rPr lang="en-US" sz="2500" spc="-10" err="1">
                <a:solidFill>
                  <a:srgbClr val="006FC0"/>
                </a:solidFill>
                <a:ea typeface="+mn-lt"/>
                <a:cs typeface="+mn-lt"/>
              </a:rPr>
              <a:t>phủ</a:t>
            </a:r>
            <a:r>
              <a:rPr lang="en-US" sz="2500" spc="-10">
                <a:solidFill>
                  <a:srgbClr val="006FC0"/>
                </a:solidFill>
                <a:ea typeface="+mn-lt"/>
                <a:cs typeface="+mn-lt"/>
              </a:rPr>
              <a:t> </a:t>
            </a:r>
            <a:r>
              <a:rPr lang="en-US" sz="2500" spc="-10" err="1">
                <a:solidFill>
                  <a:srgbClr val="006FC0"/>
                </a:solidFill>
                <a:ea typeface="+mn-lt"/>
                <a:cs typeface="+mn-lt"/>
              </a:rPr>
              <a:t>định</a:t>
            </a:r>
            <a:r>
              <a:rPr lang="en-US" sz="2500" spc="-10">
                <a:solidFill>
                  <a:srgbClr val="006FC0"/>
                </a:solidFill>
                <a:ea typeface="+mn-lt"/>
                <a:cs typeface="+mn-lt"/>
              </a:rPr>
              <a:t> "</a:t>
            </a:r>
            <a:r>
              <a:rPr lang="en-US" sz="2500" spc="-10" err="1">
                <a:solidFill>
                  <a:srgbClr val="006FC0"/>
                </a:solidFill>
                <a:ea typeface="+mn-lt"/>
                <a:cs typeface="+mn-lt"/>
              </a:rPr>
              <a:t>ngoài</a:t>
            </a:r>
            <a:r>
              <a:rPr lang="en-US" sz="2500" spc="-10">
                <a:solidFill>
                  <a:srgbClr val="006FC0"/>
                </a:solidFill>
                <a:ea typeface="+mn-lt"/>
                <a:cs typeface="+mn-lt"/>
              </a:rPr>
              <a:t>" </a:t>
            </a:r>
            <a:r>
              <a:rPr lang="en-US" sz="2500" spc="-10" err="1">
                <a:solidFill>
                  <a:srgbClr val="006FC0"/>
                </a:solidFill>
                <a:ea typeface="+mn-lt"/>
                <a:cs typeface="+mn-lt"/>
              </a:rPr>
              <a:t>nên</a:t>
            </a:r>
            <a:r>
              <a:rPr lang="en-US" sz="2500" spc="-10">
                <a:solidFill>
                  <a:srgbClr val="006FC0"/>
                </a:solidFill>
                <a:ea typeface="+mn-lt"/>
                <a:cs typeface="+mn-lt"/>
              </a:rPr>
              <a:t> </a:t>
            </a:r>
            <a:r>
              <a:rPr lang="en-US" sz="2500" spc="-10" err="1">
                <a:solidFill>
                  <a:srgbClr val="006FC0"/>
                </a:solidFill>
                <a:ea typeface="+mn-lt"/>
                <a:cs typeface="+mn-lt"/>
              </a:rPr>
              <a:t>trong</a:t>
            </a:r>
            <a:r>
              <a:rPr lang="en-US" sz="2500" spc="-10">
                <a:solidFill>
                  <a:srgbClr val="006FC0"/>
                </a:solidFill>
                <a:ea typeface="+mn-lt"/>
                <a:cs typeface="+mn-lt"/>
              </a:rPr>
              <a:t> </a:t>
            </a:r>
            <a:r>
              <a:rPr lang="en-US" sz="2500" spc="-10" err="1">
                <a:solidFill>
                  <a:srgbClr val="006FC0"/>
                </a:solidFill>
                <a:ea typeface="+mn-lt"/>
                <a:cs typeface="+mn-lt"/>
              </a:rPr>
              <a:t>câu</a:t>
            </a:r>
            <a:r>
              <a:rPr lang="en-US" sz="2500" spc="-10">
                <a:solidFill>
                  <a:srgbClr val="006FC0"/>
                </a:solidFill>
                <a:ea typeface="+mn-lt"/>
                <a:cs typeface="+mn-lt"/>
              </a:rPr>
              <a:t> </a:t>
            </a:r>
            <a:r>
              <a:rPr lang="en-US" sz="2500" spc="-10" err="1">
                <a:solidFill>
                  <a:srgbClr val="006FC0"/>
                </a:solidFill>
                <a:ea typeface="+mn-lt"/>
                <a:cs typeface="+mn-lt"/>
              </a:rPr>
              <a:t>này</a:t>
            </a:r>
            <a:r>
              <a:rPr lang="en-US" sz="2500" spc="-10">
                <a:solidFill>
                  <a:srgbClr val="006FC0"/>
                </a:solidFill>
                <a:ea typeface="+mn-lt"/>
                <a:cs typeface="+mn-lt"/>
              </a:rPr>
              <a:t>, "VN0054" </a:t>
            </a:r>
            <a:r>
              <a:rPr lang="en-US" sz="2500" spc="-10" err="1">
                <a:solidFill>
                  <a:srgbClr val="006FC0"/>
                </a:solidFill>
                <a:ea typeface="+mn-lt"/>
                <a:cs typeface="+mn-lt"/>
              </a:rPr>
              <a:t>không</a:t>
            </a:r>
            <a:r>
              <a:rPr lang="en-US" sz="2500" spc="-10">
                <a:solidFill>
                  <a:srgbClr val="006FC0"/>
                </a:solidFill>
                <a:ea typeface="+mn-lt"/>
                <a:cs typeface="+mn-lt"/>
              </a:rPr>
              <a:t> </a:t>
            </a:r>
            <a:r>
              <a:rPr lang="en-US" sz="2500" spc="-10" err="1">
                <a:solidFill>
                  <a:srgbClr val="006FC0"/>
                </a:solidFill>
                <a:ea typeface="+mn-lt"/>
                <a:cs typeface="+mn-lt"/>
              </a:rPr>
              <a:t>phải</a:t>
            </a:r>
            <a:r>
              <a:rPr lang="en-US" sz="2500" spc="-10">
                <a:solidFill>
                  <a:srgbClr val="006FC0"/>
                </a:solidFill>
                <a:ea typeface="+mn-lt"/>
                <a:cs typeface="+mn-lt"/>
              </a:rPr>
              <a:t> </a:t>
            </a:r>
            <a:r>
              <a:rPr lang="en-US" sz="2500" spc="-10" err="1">
                <a:solidFill>
                  <a:srgbClr val="006FC0"/>
                </a:solidFill>
                <a:ea typeface="+mn-lt"/>
                <a:cs typeface="+mn-lt"/>
              </a:rPr>
              <a:t>là</a:t>
            </a:r>
            <a:r>
              <a:rPr lang="en-US" sz="2500" spc="-10">
                <a:solidFill>
                  <a:srgbClr val="006FC0"/>
                </a:solidFill>
                <a:ea typeface="+mn-lt"/>
                <a:cs typeface="+mn-lt"/>
              </a:rPr>
              <a:t> </a:t>
            </a:r>
            <a:r>
              <a:rPr lang="en-US" sz="2500" spc="-10" err="1">
                <a:solidFill>
                  <a:srgbClr val="006FC0"/>
                </a:solidFill>
                <a:ea typeface="+mn-lt"/>
                <a:cs typeface="+mn-lt"/>
              </a:rPr>
              <a:t>phương</a:t>
            </a:r>
            <a:r>
              <a:rPr lang="en-US" sz="2500" spc="-10">
                <a:solidFill>
                  <a:srgbClr val="006FC0"/>
                </a:solidFill>
                <a:ea typeface="+mn-lt"/>
                <a:cs typeface="+mn-lt"/>
              </a:rPr>
              <a:t> </a:t>
            </a:r>
            <a:r>
              <a:rPr lang="en-US" sz="2500" spc="-10" err="1">
                <a:solidFill>
                  <a:srgbClr val="006FC0"/>
                </a:solidFill>
                <a:ea typeface="+mn-lt"/>
                <a:cs typeface="+mn-lt"/>
              </a:rPr>
              <a:t>tiện</a:t>
            </a:r>
            <a:r>
              <a:rPr lang="en-US" sz="2500" spc="-10">
                <a:solidFill>
                  <a:srgbClr val="006FC0"/>
                </a:solidFill>
                <a:ea typeface="+mn-lt"/>
                <a:cs typeface="+mn-lt"/>
              </a:rPr>
              <a:t> di </a:t>
            </a:r>
            <a:r>
              <a:rPr lang="en-US" sz="2500" spc="-10" err="1">
                <a:solidFill>
                  <a:srgbClr val="006FC0"/>
                </a:solidFill>
                <a:ea typeface="+mn-lt"/>
                <a:cs typeface="+mn-lt"/>
              </a:rPr>
              <a:t>chuyển</a:t>
            </a:r>
            <a:r>
              <a:rPr lang="en-US" sz="2500" spc="-10">
                <a:solidFill>
                  <a:srgbClr val="006FC0"/>
                </a:solidFill>
                <a:ea typeface="+mn-lt"/>
                <a:cs typeface="+mn-lt"/>
              </a:rPr>
              <a:t> </a:t>
            </a:r>
            <a:r>
              <a:rPr lang="en-US" sz="2500" spc="-10" err="1">
                <a:solidFill>
                  <a:srgbClr val="006FC0"/>
                </a:solidFill>
                <a:ea typeface="+mn-lt"/>
                <a:cs typeface="+mn-lt"/>
              </a:rPr>
              <a:t>của</a:t>
            </a:r>
            <a:r>
              <a:rPr lang="en-US" sz="2500" spc="-10">
                <a:solidFill>
                  <a:srgbClr val="006FC0"/>
                </a:solidFill>
                <a:ea typeface="+mn-lt"/>
                <a:cs typeface="+mn-lt"/>
              </a:rPr>
              <a:t> </a:t>
            </a:r>
            <a:r>
              <a:rPr lang="en-US" sz="2500" spc="-10" err="1">
                <a:solidFill>
                  <a:srgbClr val="006FC0"/>
                </a:solidFill>
                <a:ea typeface="+mn-lt"/>
                <a:cs typeface="+mn-lt"/>
              </a:rPr>
              <a:t>bệnh</a:t>
            </a:r>
            <a:r>
              <a:rPr lang="en-US" sz="2500" spc="-10">
                <a:solidFill>
                  <a:srgbClr val="006FC0"/>
                </a:solidFill>
                <a:ea typeface="+mn-lt"/>
                <a:cs typeface="+mn-lt"/>
              </a:rPr>
              <a:t> </a:t>
            </a:r>
            <a:r>
              <a:rPr lang="en-US" sz="2500" spc="-10" err="1">
                <a:solidFill>
                  <a:srgbClr val="006FC0"/>
                </a:solidFill>
                <a:ea typeface="+mn-lt"/>
                <a:cs typeface="+mn-lt"/>
              </a:rPr>
              <a:t>nhân</a:t>
            </a:r>
            <a:r>
              <a:rPr lang="en-US" sz="2500" spc="-10">
                <a:solidFill>
                  <a:srgbClr val="006FC0"/>
                </a:solidFill>
                <a:ea typeface="+mn-lt"/>
                <a:cs typeface="+mn-lt"/>
              </a:rPr>
              <a:t> =&gt; </a:t>
            </a:r>
            <a:r>
              <a:rPr lang="en-US" sz="2500" spc="-10" err="1">
                <a:solidFill>
                  <a:srgbClr val="006FC0"/>
                </a:solidFill>
                <a:ea typeface="+mn-lt"/>
                <a:cs typeface="+mn-lt"/>
              </a:rPr>
              <a:t>không</a:t>
            </a:r>
            <a:r>
              <a:rPr lang="en-US" sz="2500" spc="-10">
                <a:solidFill>
                  <a:srgbClr val="006FC0"/>
                </a:solidFill>
                <a:ea typeface="+mn-lt"/>
                <a:cs typeface="+mn-lt"/>
              </a:rPr>
              <a:t> </a:t>
            </a:r>
            <a:r>
              <a:rPr lang="en-US" sz="2500" spc="-10" err="1">
                <a:solidFill>
                  <a:srgbClr val="006FC0"/>
                </a:solidFill>
                <a:ea typeface="+mn-lt"/>
                <a:cs typeface="+mn-lt"/>
              </a:rPr>
              <a:t>gán</a:t>
            </a:r>
            <a:r>
              <a:rPr lang="en-US" sz="2500" spc="-10">
                <a:solidFill>
                  <a:srgbClr val="006FC0"/>
                </a:solidFill>
                <a:ea typeface="+mn-lt"/>
                <a:cs typeface="+mn-lt"/>
              </a:rPr>
              <a:t> </a:t>
            </a:r>
            <a:r>
              <a:rPr lang="en-US" sz="2500" spc="-10" err="1">
                <a:solidFill>
                  <a:srgbClr val="006FC0"/>
                </a:solidFill>
                <a:ea typeface="+mn-lt"/>
                <a:cs typeface="+mn-lt"/>
              </a:rPr>
              <a:t>nhãn</a:t>
            </a:r>
            <a:r>
              <a:rPr lang="en-US" sz="2500" spc="-10">
                <a:solidFill>
                  <a:srgbClr val="006FC0"/>
                </a:solidFill>
                <a:ea typeface="+mn-lt"/>
                <a:cs typeface="+mn-lt"/>
              </a:rPr>
              <a:t> "VN0054" </a:t>
            </a:r>
            <a:r>
              <a:rPr lang="en-US" sz="2500" spc="-10" err="1">
                <a:solidFill>
                  <a:srgbClr val="006FC0"/>
                </a:solidFill>
                <a:ea typeface="+mn-lt"/>
                <a:cs typeface="+mn-lt"/>
              </a:rPr>
              <a:t>là</a:t>
            </a:r>
            <a:r>
              <a:rPr lang="en-US" sz="2500" spc="-10">
                <a:solidFill>
                  <a:srgbClr val="006FC0"/>
                </a:solidFill>
                <a:ea typeface="+mn-lt"/>
                <a:cs typeface="+mn-lt"/>
              </a:rPr>
              <a:t> </a:t>
            </a:r>
            <a:r>
              <a:rPr lang="en-US" sz="2500" b="1" spc="-10">
                <a:solidFill>
                  <a:srgbClr val="006FC0"/>
                </a:solidFill>
                <a:ea typeface="+mn-lt"/>
                <a:cs typeface="+mn-lt"/>
              </a:rPr>
              <a:t>TRANSPORTATION</a:t>
            </a:r>
            <a:endParaRPr lang="en-US" sz="2500" b="1">
              <a:ea typeface="Calibri"/>
              <a:cs typeface="Calibri"/>
            </a:endParaRPr>
          </a:p>
        </p:txBody>
      </p:sp>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2400">
              <a:latin typeface="Times New Roman"/>
              <a:cs typeface="Times New Roman"/>
            </a:endParaRPr>
          </a:p>
        </p:txBody>
      </p:sp>
      <p:sp>
        <p:nvSpPr>
          <p:cNvPr id="15" name="TextBox 14">
            <a:extLst>
              <a:ext uri="{FF2B5EF4-FFF2-40B4-BE49-F238E27FC236}">
                <a16:creationId xmlns:a16="http://schemas.microsoft.com/office/drawing/2014/main" id="{E046F967-66FC-DB10-8166-08E79589567A}"/>
              </a:ext>
            </a:extLst>
          </p:cNvPr>
          <p:cNvSpPr txBox="1"/>
          <p:nvPr/>
        </p:nvSpPr>
        <p:spPr>
          <a:xfrm>
            <a:off x="1948542" y="5829300"/>
            <a:ext cx="842009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200">
                <a:solidFill>
                  <a:srgbClr val="000000"/>
                </a:solidFill>
                <a:ea typeface="Calibri"/>
                <a:cs typeface="Calibri"/>
              </a:rPr>
              <a:t>Trường </a:t>
            </a:r>
            <a:r>
              <a:rPr lang="en-GB" sz="2200" err="1">
                <a:solidFill>
                  <a:srgbClr val="000000"/>
                </a:solidFill>
                <a:ea typeface="Calibri"/>
                <a:cs typeface="Calibri"/>
              </a:rPr>
              <a:t>hợp</a:t>
            </a:r>
            <a:r>
              <a:rPr lang="en-GB" sz="2200">
                <a:solidFill>
                  <a:srgbClr val="000000"/>
                </a:solidFill>
                <a:ea typeface="Calibri"/>
                <a:cs typeface="Calibri"/>
              </a:rPr>
              <a:t> </a:t>
            </a:r>
            <a:r>
              <a:rPr lang="en-GB" sz="2200" err="1">
                <a:solidFill>
                  <a:srgbClr val="000000"/>
                </a:solidFill>
                <a:ea typeface="Calibri"/>
                <a:cs typeface="Calibri"/>
              </a:rPr>
              <a:t>không</a:t>
            </a:r>
            <a:r>
              <a:rPr lang="en-GB" sz="2200">
                <a:solidFill>
                  <a:srgbClr val="000000"/>
                </a:solidFill>
                <a:ea typeface="Calibri"/>
                <a:cs typeface="Calibri"/>
              </a:rPr>
              <a:t> </a:t>
            </a:r>
            <a:r>
              <a:rPr lang="en-GB" sz="2200" err="1">
                <a:solidFill>
                  <a:srgbClr val="000000"/>
                </a:solidFill>
                <a:ea typeface="Calibri"/>
                <a:cs typeface="Calibri"/>
              </a:rPr>
              <a:t>cần</a:t>
            </a:r>
            <a:r>
              <a:rPr lang="en-GB" sz="2200">
                <a:solidFill>
                  <a:srgbClr val="000000"/>
                </a:solidFill>
                <a:ea typeface="Calibri"/>
                <a:cs typeface="Calibri"/>
              </a:rPr>
              <a:t> label </a:t>
            </a:r>
            <a:r>
              <a:rPr lang="en-GB" sz="2200" err="1">
                <a:solidFill>
                  <a:srgbClr val="000000"/>
                </a:solidFill>
                <a:ea typeface="Calibri"/>
                <a:cs typeface="Calibri"/>
              </a:rPr>
              <a:t>thực</a:t>
            </a:r>
            <a:r>
              <a:rPr lang="en-GB" sz="2200">
                <a:solidFill>
                  <a:srgbClr val="000000"/>
                </a:solidFill>
                <a:ea typeface="Calibri"/>
                <a:cs typeface="Calibri"/>
              </a:rPr>
              <a:t> </a:t>
            </a:r>
            <a:r>
              <a:rPr lang="en-GB" sz="2200" err="1">
                <a:solidFill>
                  <a:srgbClr val="000000"/>
                </a:solidFill>
                <a:ea typeface="Calibri"/>
                <a:cs typeface="Calibri"/>
              </a:rPr>
              <a:t>thể</a:t>
            </a:r>
            <a:r>
              <a:rPr lang="en-GB" sz="2200">
                <a:solidFill>
                  <a:srgbClr val="000000"/>
                </a:solidFill>
                <a:ea typeface="Calibri"/>
                <a:cs typeface="Calibri"/>
              </a:rPr>
              <a:t> </a:t>
            </a:r>
            <a:r>
              <a:rPr lang="en-GB" sz="2200" err="1">
                <a:solidFill>
                  <a:srgbClr val="000000"/>
                </a:solidFill>
                <a:ea typeface="Calibri"/>
                <a:cs typeface="Calibri"/>
              </a:rPr>
              <a:t>liên</a:t>
            </a:r>
            <a:r>
              <a:rPr lang="en-GB" sz="2200">
                <a:solidFill>
                  <a:srgbClr val="000000"/>
                </a:solidFill>
                <a:ea typeface="Calibri"/>
                <a:cs typeface="Calibri"/>
              </a:rPr>
              <a:t> </a:t>
            </a:r>
            <a:r>
              <a:rPr lang="en-GB" sz="2200" err="1">
                <a:solidFill>
                  <a:srgbClr val="000000"/>
                </a:solidFill>
                <a:ea typeface="Calibri"/>
                <a:cs typeface="Calibri"/>
              </a:rPr>
              <a:t>quan</a:t>
            </a:r>
            <a:r>
              <a:rPr lang="en-GB" sz="2200">
                <a:solidFill>
                  <a:srgbClr val="000000"/>
                </a:solidFill>
                <a:ea typeface="Calibri"/>
                <a:cs typeface="Calibri"/>
              </a:rPr>
              <a:t> </a:t>
            </a:r>
            <a:r>
              <a:rPr lang="en-GB" sz="2200" err="1">
                <a:solidFill>
                  <a:srgbClr val="000000"/>
                </a:solidFill>
                <a:ea typeface="Calibri"/>
                <a:cs typeface="Calibri"/>
              </a:rPr>
              <a:t>tới</a:t>
            </a:r>
            <a:r>
              <a:rPr lang="en-GB" sz="2200">
                <a:solidFill>
                  <a:srgbClr val="000000"/>
                </a:solidFill>
                <a:ea typeface="Calibri"/>
                <a:cs typeface="Calibri"/>
              </a:rPr>
              <a:t> TRANSPORTATION</a:t>
            </a:r>
            <a:endParaRPr lang="en-US"/>
          </a:p>
        </p:txBody>
      </p:sp>
      <p:pic>
        <p:nvPicPr>
          <p:cNvPr id="12" name="Picture 11" descr="A screenshot of a chat&#10;&#10;Description automatically generated">
            <a:extLst>
              <a:ext uri="{FF2B5EF4-FFF2-40B4-BE49-F238E27FC236}">
                <a16:creationId xmlns:a16="http://schemas.microsoft.com/office/drawing/2014/main" id="{3E211B11-4C2A-D59A-EFA7-A40CC2AE5DA2}"/>
              </a:ext>
            </a:extLst>
          </p:cNvPr>
          <p:cNvPicPr>
            <a:picLocks noChangeAspect="1"/>
          </p:cNvPicPr>
          <p:nvPr/>
        </p:nvPicPr>
        <p:blipFill>
          <a:blip r:embed="rId3"/>
          <a:stretch>
            <a:fillRect/>
          </a:stretch>
        </p:blipFill>
        <p:spPr>
          <a:xfrm>
            <a:off x="1055916" y="3022953"/>
            <a:ext cx="10199913" cy="2597349"/>
          </a:xfrm>
          <a:prstGeom prst="rect">
            <a:avLst/>
          </a:prstGeom>
        </p:spPr>
      </p:pic>
    </p:spTree>
    <p:extLst>
      <p:ext uri="{BB962C8B-B14F-4D97-AF65-F5344CB8AC3E}">
        <p14:creationId xmlns:p14="http://schemas.microsoft.com/office/powerpoint/2010/main" val="344425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11" name="object 11"/>
          <p:cNvSpPr txBox="1"/>
          <p:nvPr/>
        </p:nvSpPr>
        <p:spPr>
          <a:xfrm>
            <a:off x="11100816" y="6492507"/>
            <a:ext cx="405178" cy="308417"/>
          </a:xfrm>
          <a:prstGeom prst="rect">
            <a:avLst/>
          </a:prstGeom>
        </p:spPr>
        <p:txBody>
          <a:bodyPr vert="horz" wrap="square" lIns="0" tIns="31114" rIns="0" bIns="0" rtlCol="0" anchor="t">
            <a:spAutoFit/>
          </a:bodyPr>
          <a:lstStyle/>
          <a:p>
            <a:pPr marL="38100">
              <a:lnSpc>
                <a:spcPct val="100000"/>
              </a:lnSpc>
              <a:spcBef>
                <a:spcPts val="244"/>
              </a:spcBef>
            </a:pPr>
            <a:r>
              <a:rPr lang="vi-VN">
                <a:solidFill>
                  <a:srgbClr val="888888"/>
                </a:solidFill>
                <a:latin typeface="Segoe UI"/>
                <a:cs typeface="Segoe UI"/>
              </a:rPr>
              <a:t>19</a:t>
            </a:r>
            <a:endParaRPr lang="vi-VN" sz="1800">
              <a:solidFill>
                <a:srgbClr val="888888"/>
              </a:solidFill>
              <a:latin typeface="Segoe UI"/>
              <a:cs typeface="Segoe UI"/>
            </a:endParaRPr>
          </a:p>
        </p:txBody>
      </p:sp>
      <p:sp>
        <p:nvSpPr>
          <p:cNvPr id="9" name="object 9"/>
          <p:cNvSpPr txBox="1">
            <a:spLocks noGrp="1"/>
          </p:cNvSpPr>
          <p:nvPr>
            <p:ph type="title"/>
          </p:nvPr>
        </p:nvSpPr>
        <p:spPr>
          <a:xfrm>
            <a:off x="1444244" y="1069289"/>
            <a:ext cx="3855085" cy="764312"/>
          </a:xfrm>
          <a:prstGeom prst="rect">
            <a:avLst/>
          </a:prstGeom>
        </p:spPr>
        <p:txBody>
          <a:bodyPr vert="horz" wrap="square" lIns="0" tIns="12700" rIns="0" bIns="0" rtlCol="0" anchor="t">
            <a:spAutoFit/>
          </a:bodyPr>
          <a:lstStyle/>
          <a:p>
            <a:pPr algn="l"/>
            <a:r>
              <a:rPr lang="en-US" sz="2400"/>
              <a:t>SPECIAL CASES</a:t>
            </a:r>
            <a:endParaRPr lang="en-US" sz="2400" b="0"/>
          </a:p>
          <a:p>
            <a:pPr marL="12700">
              <a:lnSpc>
                <a:spcPct val="100000"/>
              </a:lnSpc>
              <a:spcBef>
                <a:spcPts val="100"/>
              </a:spcBef>
            </a:pPr>
            <a:endParaRPr lang="en-US" sz="2400"/>
          </a:p>
        </p:txBody>
      </p:sp>
      <p:sp>
        <p:nvSpPr>
          <p:cNvPr id="10" name="object 10"/>
          <p:cNvSpPr txBox="1"/>
          <p:nvPr/>
        </p:nvSpPr>
        <p:spPr>
          <a:xfrm>
            <a:off x="1016182" y="1716606"/>
            <a:ext cx="10280832" cy="1213153"/>
          </a:xfrm>
          <a:prstGeom prst="rect">
            <a:avLst/>
          </a:prstGeom>
        </p:spPr>
        <p:txBody>
          <a:bodyPr vert="horz" wrap="square" lIns="0" tIns="12700" rIns="0" bIns="0" rtlCol="0" anchor="t">
            <a:spAutoFit/>
          </a:bodyPr>
          <a:lstStyle/>
          <a:p>
            <a:pPr marL="81280" algn="just">
              <a:spcBef>
                <a:spcPts val="100"/>
              </a:spcBef>
            </a:pPr>
            <a:r>
              <a:rPr lang="en-US" sz="2600" spc="-10" err="1">
                <a:solidFill>
                  <a:srgbClr val="006FC0"/>
                </a:solidFill>
                <a:ea typeface="+mn-lt"/>
                <a:cs typeface="+mn-lt"/>
              </a:rPr>
              <a:t>Gán</a:t>
            </a:r>
            <a:r>
              <a:rPr lang="en-US" sz="2600" spc="-10">
                <a:solidFill>
                  <a:srgbClr val="006FC0"/>
                </a:solidFill>
                <a:ea typeface="+mn-lt"/>
                <a:cs typeface="+mn-lt"/>
              </a:rPr>
              <a:t> </a:t>
            </a:r>
            <a:r>
              <a:rPr lang="en-US" sz="2600" spc="-10" err="1">
                <a:solidFill>
                  <a:srgbClr val="006FC0"/>
                </a:solidFill>
                <a:ea typeface="+mn-lt"/>
                <a:cs typeface="+mn-lt"/>
              </a:rPr>
              <a:t>nhãn</a:t>
            </a:r>
            <a:r>
              <a:rPr lang="en-US" sz="2600" spc="-10">
                <a:solidFill>
                  <a:srgbClr val="006FC0"/>
                </a:solidFill>
                <a:ea typeface="+mn-lt"/>
                <a:cs typeface="+mn-lt"/>
              </a:rPr>
              <a:t> </a:t>
            </a:r>
            <a:r>
              <a:rPr lang="en-US" sz="2600" spc="-10" err="1">
                <a:solidFill>
                  <a:srgbClr val="006FC0"/>
                </a:solidFill>
                <a:ea typeface="+mn-lt"/>
                <a:cs typeface="+mn-lt"/>
              </a:rPr>
              <a:t>các</a:t>
            </a:r>
            <a:r>
              <a:rPr lang="en-US" sz="2600" spc="-10">
                <a:solidFill>
                  <a:srgbClr val="006FC0"/>
                </a:solidFill>
                <a:ea typeface="+mn-lt"/>
                <a:cs typeface="+mn-lt"/>
              </a:rPr>
              <a:t> </a:t>
            </a:r>
            <a:r>
              <a:rPr lang="en-US" sz="2600" spc="-10" err="1">
                <a:solidFill>
                  <a:srgbClr val="006FC0"/>
                </a:solidFill>
                <a:ea typeface="+mn-lt"/>
                <a:cs typeface="+mn-lt"/>
              </a:rPr>
              <a:t>cả</a:t>
            </a:r>
            <a:r>
              <a:rPr lang="en-US" sz="2600" spc="-10">
                <a:solidFill>
                  <a:srgbClr val="006FC0"/>
                </a:solidFill>
                <a:ea typeface="+mn-lt"/>
                <a:cs typeface="+mn-lt"/>
              </a:rPr>
              <a:t> </a:t>
            </a:r>
            <a:r>
              <a:rPr lang="en-US" sz="2600" spc="-10" err="1">
                <a:solidFill>
                  <a:srgbClr val="006FC0"/>
                </a:solidFill>
                <a:ea typeface="+mn-lt"/>
                <a:cs typeface="+mn-lt"/>
              </a:rPr>
              <a:t>từ</a:t>
            </a:r>
            <a:r>
              <a:rPr lang="en-US" sz="2600" spc="-10">
                <a:solidFill>
                  <a:srgbClr val="006FC0"/>
                </a:solidFill>
                <a:ea typeface="+mn-lt"/>
                <a:cs typeface="+mn-lt"/>
              </a:rPr>
              <a:t> "</a:t>
            </a:r>
            <a:r>
              <a:rPr lang="en-US" sz="2600" spc="-10" err="1">
                <a:solidFill>
                  <a:srgbClr val="006FC0"/>
                </a:solidFill>
                <a:ea typeface="+mn-lt"/>
                <a:cs typeface="+mn-lt"/>
              </a:rPr>
              <a:t>điều</a:t>
            </a:r>
            <a:r>
              <a:rPr lang="en-US" sz="2600" spc="-10">
                <a:solidFill>
                  <a:srgbClr val="006FC0"/>
                </a:solidFill>
                <a:ea typeface="+mn-lt"/>
                <a:cs typeface="+mn-lt"/>
              </a:rPr>
              <a:t> </a:t>
            </a:r>
            <a:r>
              <a:rPr lang="en-US" sz="2600" spc="-10" err="1">
                <a:solidFill>
                  <a:srgbClr val="006FC0"/>
                </a:solidFill>
                <a:ea typeface="+mn-lt"/>
                <a:cs typeface="+mn-lt"/>
              </a:rPr>
              <a:t>dưỡng</a:t>
            </a:r>
            <a:r>
              <a:rPr lang="en-US" sz="2600" spc="-10">
                <a:solidFill>
                  <a:srgbClr val="006FC0"/>
                </a:solidFill>
                <a:ea typeface="+mn-lt"/>
                <a:cs typeface="+mn-lt"/>
              </a:rPr>
              <a:t>" (</a:t>
            </a:r>
            <a:r>
              <a:rPr lang="en-US" sz="2600" b="1" spc="-10">
                <a:solidFill>
                  <a:srgbClr val="006FC0"/>
                </a:solidFill>
                <a:ea typeface="+mn-lt"/>
                <a:cs typeface="+mn-lt"/>
              </a:rPr>
              <a:t>JOB</a:t>
            </a:r>
            <a:r>
              <a:rPr lang="en-US" sz="2600" spc="-10">
                <a:solidFill>
                  <a:srgbClr val="006FC0"/>
                </a:solidFill>
                <a:ea typeface="+mn-lt"/>
                <a:cs typeface="+mn-lt"/>
              </a:rPr>
              <a:t>) </a:t>
            </a:r>
            <a:r>
              <a:rPr lang="en-US" sz="2600" spc="-10" err="1">
                <a:solidFill>
                  <a:srgbClr val="006FC0"/>
                </a:solidFill>
                <a:ea typeface="+mn-lt"/>
                <a:cs typeface="+mn-lt"/>
              </a:rPr>
              <a:t>và</a:t>
            </a:r>
            <a:r>
              <a:rPr lang="en-US" sz="2600" spc="-10">
                <a:solidFill>
                  <a:srgbClr val="006FC0"/>
                </a:solidFill>
                <a:ea typeface="+mn-lt"/>
                <a:cs typeface="+mn-lt"/>
              </a:rPr>
              <a:t> "H." (</a:t>
            </a:r>
            <a:r>
              <a:rPr lang="en-US" sz="2600" b="1" spc="-10">
                <a:solidFill>
                  <a:srgbClr val="006FC0"/>
                </a:solidFill>
                <a:ea typeface="+mn-lt"/>
                <a:cs typeface="+mn-lt"/>
              </a:rPr>
              <a:t>NAME</a:t>
            </a:r>
            <a:r>
              <a:rPr lang="en-US" sz="2600" spc="-10">
                <a:solidFill>
                  <a:srgbClr val="006FC0"/>
                </a:solidFill>
                <a:ea typeface="+mn-lt"/>
                <a:cs typeface="+mn-lt"/>
              </a:rPr>
              <a:t>) </a:t>
            </a:r>
            <a:r>
              <a:rPr lang="en-US" sz="2600" spc="-10" err="1">
                <a:solidFill>
                  <a:srgbClr val="006FC0"/>
                </a:solidFill>
                <a:ea typeface="+mn-lt"/>
                <a:cs typeface="+mn-lt"/>
              </a:rPr>
              <a:t>xuất</a:t>
            </a:r>
            <a:r>
              <a:rPr lang="en-US" sz="2600" spc="-10">
                <a:solidFill>
                  <a:srgbClr val="006FC0"/>
                </a:solidFill>
                <a:ea typeface="+mn-lt"/>
                <a:cs typeface="+mn-lt"/>
              </a:rPr>
              <a:t> </a:t>
            </a:r>
            <a:r>
              <a:rPr lang="en-US" sz="2600" spc="-10" err="1">
                <a:solidFill>
                  <a:srgbClr val="006FC0"/>
                </a:solidFill>
                <a:ea typeface="+mn-lt"/>
                <a:cs typeface="+mn-lt"/>
              </a:rPr>
              <a:t>hiện</a:t>
            </a:r>
            <a:r>
              <a:rPr lang="en-US" sz="2600" spc="-10">
                <a:solidFill>
                  <a:srgbClr val="006FC0"/>
                </a:solidFill>
                <a:ea typeface="+mn-lt"/>
                <a:cs typeface="+mn-lt"/>
              </a:rPr>
              <a:t> ở </a:t>
            </a:r>
            <a:r>
              <a:rPr lang="en-US" sz="2600" spc="-10" err="1">
                <a:solidFill>
                  <a:srgbClr val="006FC0"/>
                </a:solidFill>
                <a:ea typeface="+mn-lt"/>
                <a:cs typeface="+mn-lt"/>
              </a:rPr>
              <a:t>phía</a:t>
            </a:r>
            <a:r>
              <a:rPr lang="en-US" sz="2600" spc="-10">
                <a:solidFill>
                  <a:srgbClr val="006FC0"/>
                </a:solidFill>
                <a:ea typeface="+mn-lt"/>
                <a:cs typeface="+mn-lt"/>
              </a:rPr>
              <a:t> </a:t>
            </a:r>
            <a:r>
              <a:rPr lang="en-US" sz="2600" spc="-10" err="1">
                <a:solidFill>
                  <a:srgbClr val="006FC0"/>
                </a:solidFill>
                <a:ea typeface="+mn-lt"/>
                <a:cs typeface="+mn-lt"/>
              </a:rPr>
              <a:t>sau</a:t>
            </a:r>
            <a:r>
              <a:rPr lang="en-US" sz="2600" spc="-10">
                <a:solidFill>
                  <a:srgbClr val="006FC0"/>
                </a:solidFill>
                <a:ea typeface="+mn-lt"/>
                <a:cs typeface="+mn-lt"/>
              </a:rPr>
              <a:t> (</a:t>
            </a:r>
            <a:r>
              <a:rPr lang="en-US" sz="2600" spc="-10" err="1">
                <a:solidFill>
                  <a:srgbClr val="006FC0"/>
                </a:solidFill>
                <a:ea typeface="+mn-lt"/>
                <a:cs typeface="+mn-lt"/>
              </a:rPr>
              <a:t>dù</a:t>
            </a:r>
            <a:r>
              <a:rPr lang="en-US" sz="2600" spc="-10">
                <a:solidFill>
                  <a:srgbClr val="006FC0"/>
                </a:solidFill>
                <a:ea typeface="+mn-lt"/>
                <a:cs typeface="+mn-lt"/>
              </a:rPr>
              <a:t> </a:t>
            </a:r>
            <a:r>
              <a:rPr lang="en-US" sz="2600" spc="-10" err="1">
                <a:solidFill>
                  <a:srgbClr val="006FC0"/>
                </a:solidFill>
                <a:ea typeface="+mn-lt"/>
                <a:cs typeface="+mn-lt"/>
              </a:rPr>
              <a:t>có</a:t>
            </a:r>
            <a:r>
              <a:rPr lang="en-US" sz="2600" spc="-10">
                <a:solidFill>
                  <a:srgbClr val="006FC0"/>
                </a:solidFill>
                <a:ea typeface="+mn-lt"/>
                <a:cs typeface="+mn-lt"/>
              </a:rPr>
              <a:t> </a:t>
            </a:r>
            <a:r>
              <a:rPr lang="en-US" sz="2600" spc="-10" err="1">
                <a:solidFill>
                  <a:srgbClr val="006FC0"/>
                </a:solidFill>
                <a:ea typeface="+mn-lt"/>
                <a:cs typeface="+mn-lt"/>
              </a:rPr>
              <a:t>thể</a:t>
            </a:r>
            <a:r>
              <a:rPr lang="en-US" sz="2600" spc="-10">
                <a:solidFill>
                  <a:srgbClr val="006FC0"/>
                </a:solidFill>
                <a:ea typeface="+mn-lt"/>
                <a:cs typeface="+mn-lt"/>
              </a:rPr>
              <a:t> "</a:t>
            </a:r>
            <a:r>
              <a:rPr lang="en-US" sz="2600" spc="-10" err="1">
                <a:solidFill>
                  <a:srgbClr val="006FC0"/>
                </a:solidFill>
                <a:ea typeface="+mn-lt"/>
                <a:cs typeface="+mn-lt"/>
              </a:rPr>
              <a:t>điều</a:t>
            </a:r>
            <a:r>
              <a:rPr lang="en-US" sz="2600" spc="-10">
                <a:solidFill>
                  <a:srgbClr val="006FC0"/>
                </a:solidFill>
                <a:ea typeface="+mn-lt"/>
                <a:cs typeface="+mn-lt"/>
              </a:rPr>
              <a:t> </a:t>
            </a:r>
            <a:r>
              <a:rPr lang="en-US" sz="2600" spc="-10" err="1">
                <a:solidFill>
                  <a:srgbClr val="006FC0"/>
                </a:solidFill>
                <a:ea typeface="+mn-lt"/>
                <a:cs typeface="+mn-lt"/>
              </a:rPr>
              <a:t>dưỡng</a:t>
            </a:r>
            <a:r>
              <a:rPr lang="en-US" sz="2600" spc="-10">
                <a:solidFill>
                  <a:srgbClr val="006FC0"/>
                </a:solidFill>
                <a:ea typeface="+mn-lt"/>
                <a:cs typeface="+mn-lt"/>
              </a:rPr>
              <a:t> H." </a:t>
            </a:r>
            <a:r>
              <a:rPr lang="en-US" sz="2600" spc="-10" err="1">
                <a:solidFill>
                  <a:srgbClr val="006FC0"/>
                </a:solidFill>
                <a:ea typeface="+mn-lt"/>
                <a:cs typeface="+mn-lt"/>
              </a:rPr>
              <a:t>và</a:t>
            </a:r>
            <a:r>
              <a:rPr lang="en-US" sz="2600" spc="-10">
                <a:solidFill>
                  <a:srgbClr val="006FC0"/>
                </a:solidFill>
                <a:ea typeface="+mn-lt"/>
                <a:cs typeface="+mn-lt"/>
              </a:rPr>
              <a:t> "</a:t>
            </a:r>
            <a:r>
              <a:rPr lang="en-US" sz="2600" spc="-10" err="1">
                <a:solidFill>
                  <a:srgbClr val="006FC0"/>
                </a:solidFill>
                <a:ea typeface="+mn-lt"/>
                <a:cs typeface="+mn-lt"/>
              </a:rPr>
              <a:t>điều</a:t>
            </a:r>
            <a:r>
              <a:rPr lang="en-US" sz="2600" spc="-10">
                <a:solidFill>
                  <a:srgbClr val="006FC0"/>
                </a:solidFill>
                <a:ea typeface="+mn-lt"/>
                <a:cs typeface="+mn-lt"/>
              </a:rPr>
              <a:t> </a:t>
            </a:r>
            <a:r>
              <a:rPr lang="en-US" sz="2600" spc="-10" err="1">
                <a:solidFill>
                  <a:srgbClr val="006FC0"/>
                </a:solidFill>
                <a:ea typeface="+mn-lt"/>
                <a:cs typeface="+mn-lt"/>
              </a:rPr>
              <a:t>dưỡng</a:t>
            </a:r>
            <a:r>
              <a:rPr lang="en-US" sz="2600" spc="-10">
                <a:solidFill>
                  <a:srgbClr val="006FC0"/>
                </a:solidFill>
                <a:ea typeface="+mn-lt"/>
                <a:cs typeface="+mn-lt"/>
              </a:rPr>
              <a:t> Đ.T.T.H." </a:t>
            </a:r>
            <a:r>
              <a:rPr lang="en-US" sz="2600" spc="-10" err="1">
                <a:solidFill>
                  <a:srgbClr val="006FC0"/>
                </a:solidFill>
                <a:ea typeface="+mn-lt"/>
                <a:cs typeface="+mn-lt"/>
              </a:rPr>
              <a:t>là</a:t>
            </a:r>
            <a:r>
              <a:rPr lang="en-US" sz="2600" spc="-10">
                <a:solidFill>
                  <a:srgbClr val="006FC0"/>
                </a:solidFill>
                <a:ea typeface="+mn-lt"/>
                <a:cs typeface="+mn-lt"/>
              </a:rPr>
              <a:t> </a:t>
            </a:r>
            <a:r>
              <a:rPr lang="en-US" sz="2600" spc="-10" err="1">
                <a:solidFill>
                  <a:srgbClr val="006FC0"/>
                </a:solidFill>
                <a:ea typeface="+mn-lt"/>
                <a:cs typeface="+mn-lt"/>
              </a:rPr>
              <a:t>chỉ</a:t>
            </a:r>
            <a:r>
              <a:rPr lang="en-US" sz="2600" spc="-10">
                <a:solidFill>
                  <a:srgbClr val="006FC0"/>
                </a:solidFill>
                <a:ea typeface="+mn-lt"/>
                <a:cs typeface="+mn-lt"/>
              </a:rPr>
              <a:t> </a:t>
            </a:r>
            <a:r>
              <a:rPr lang="en-US" sz="2600" spc="-10" err="1">
                <a:solidFill>
                  <a:srgbClr val="006FC0"/>
                </a:solidFill>
                <a:ea typeface="+mn-lt"/>
                <a:cs typeface="+mn-lt"/>
              </a:rPr>
              <a:t>cùng</a:t>
            </a:r>
            <a:r>
              <a:rPr lang="en-US" sz="2600" spc="-10">
                <a:solidFill>
                  <a:srgbClr val="006FC0"/>
                </a:solidFill>
                <a:ea typeface="+mn-lt"/>
                <a:cs typeface="+mn-lt"/>
              </a:rPr>
              <a:t> </a:t>
            </a:r>
            <a:r>
              <a:rPr lang="en-US" sz="2600" spc="-10" err="1">
                <a:solidFill>
                  <a:srgbClr val="006FC0"/>
                </a:solidFill>
                <a:ea typeface="+mn-lt"/>
                <a:cs typeface="+mn-lt"/>
              </a:rPr>
              <a:t>một</a:t>
            </a:r>
            <a:r>
              <a:rPr lang="en-US" sz="2600" spc="-10">
                <a:solidFill>
                  <a:srgbClr val="006FC0"/>
                </a:solidFill>
                <a:ea typeface="+mn-lt"/>
                <a:cs typeface="+mn-lt"/>
              </a:rPr>
              <a:t> </a:t>
            </a:r>
            <a:r>
              <a:rPr lang="en-US" sz="2600" spc="-10" err="1">
                <a:solidFill>
                  <a:srgbClr val="006FC0"/>
                </a:solidFill>
                <a:ea typeface="+mn-lt"/>
                <a:cs typeface="+mn-lt"/>
              </a:rPr>
              <a:t>đối</a:t>
            </a:r>
            <a:r>
              <a:rPr lang="en-US" sz="2600" spc="-10">
                <a:solidFill>
                  <a:srgbClr val="006FC0"/>
                </a:solidFill>
                <a:ea typeface="+mn-lt"/>
                <a:cs typeface="+mn-lt"/>
              </a:rPr>
              <a:t> </a:t>
            </a:r>
            <a:r>
              <a:rPr lang="en-US" sz="2600" spc="-10" err="1">
                <a:solidFill>
                  <a:srgbClr val="006FC0"/>
                </a:solidFill>
                <a:ea typeface="+mn-lt"/>
                <a:cs typeface="+mn-lt"/>
              </a:rPr>
              <a:t>tượng</a:t>
            </a:r>
            <a:r>
              <a:rPr lang="en-US" sz="2600" spc="-10">
                <a:solidFill>
                  <a:srgbClr val="006FC0"/>
                </a:solidFill>
                <a:ea typeface="+mn-lt"/>
                <a:cs typeface="+mn-lt"/>
              </a:rPr>
              <a:t>) </a:t>
            </a:r>
            <a:endParaRPr lang="en-US" sz="2600">
              <a:ea typeface="Calibri"/>
              <a:cs typeface="Calibri"/>
            </a:endParaRPr>
          </a:p>
        </p:txBody>
      </p:sp>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2400">
              <a:latin typeface="Times New Roman"/>
              <a:cs typeface="Times New Roman"/>
            </a:endParaRPr>
          </a:p>
        </p:txBody>
      </p:sp>
      <p:pic>
        <p:nvPicPr>
          <p:cNvPr id="13" name="Picture 12" descr="A screenshot of a chat&#10;&#10;Description automatically generated">
            <a:extLst>
              <a:ext uri="{FF2B5EF4-FFF2-40B4-BE49-F238E27FC236}">
                <a16:creationId xmlns:a16="http://schemas.microsoft.com/office/drawing/2014/main" id="{61E96337-2440-F270-1720-95A35753C4BC}"/>
              </a:ext>
            </a:extLst>
          </p:cNvPr>
          <p:cNvPicPr>
            <a:picLocks noChangeAspect="1"/>
          </p:cNvPicPr>
          <p:nvPr/>
        </p:nvPicPr>
        <p:blipFill>
          <a:blip r:embed="rId3"/>
          <a:stretch>
            <a:fillRect/>
          </a:stretch>
        </p:blipFill>
        <p:spPr>
          <a:xfrm>
            <a:off x="696687" y="3242800"/>
            <a:ext cx="11114313" cy="2691058"/>
          </a:xfrm>
          <a:prstGeom prst="rect">
            <a:avLst/>
          </a:prstGeom>
        </p:spPr>
      </p:pic>
    </p:spTree>
    <p:extLst>
      <p:ext uri="{BB962C8B-B14F-4D97-AF65-F5344CB8AC3E}">
        <p14:creationId xmlns:p14="http://schemas.microsoft.com/office/powerpoint/2010/main" val="189298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3" name="object 3"/>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grpSp>
        <p:nvGrpSpPr>
          <p:cNvPr id="4" name="object 4"/>
          <p:cNvGrpSpPr/>
          <p:nvPr/>
        </p:nvGrpSpPr>
        <p:grpSpPr>
          <a:xfrm>
            <a:off x="1565147" y="844296"/>
            <a:ext cx="1760220" cy="90170"/>
            <a:chOff x="1565147" y="844296"/>
            <a:chExt cx="1760220" cy="90170"/>
          </a:xfrm>
        </p:grpSpPr>
        <p:sp>
          <p:nvSpPr>
            <p:cNvPr id="5" name="object 5"/>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6" name="object 6"/>
            <p:cNvSpPr/>
            <p:nvPr/>
          </p:nvSpPr>
          <p:spPr>
            <a:xfrm>
              <a:off x="2444495" y="844296"/>
              <a:ext cx="881380" cy="90170"/>
            </a:xfrm>
            <a:custGeom>
              <a:avLst/>
              <a:gdLst/>
              <a:ahLst/>
              <a:cxnLst/>
              <a:rect l="l" t="t" r="r" b="b"/>
              <a:pathLst>
                <a:path w="881379" h="90169">
                  <a:moveTo>
                    <a:pt x="880871" y="0"/>
                  </a:moveTo>
                  <a:lnTo>
                    <a:pt x="0" y="0"/>
                  </a:lnTo>
                  <a:lnTo>
                    <a:pt x="0" y="89915"/>
                  </a:lnTo>
                  <a:lnTo>
                    <a:pt x="880871" y="89915"/>
                  </a:lnTo>
                  <a:lnTo>
                    <a:pt x="880871" y="0"/>
                  </a:lnTo>
                  <a:close/>
                </a:path>
              </a:pathLst>
            </a:custGeom>
            <a:solidFill>
              <a:srgbClr val="1763FB"/>
            </a:solidFill>
          </p:spPr>
          <p:txBody>
            <a:bodyPr wrap="square" lIns="0" tIns="0" rIns="0" bIns="0" rtlCol="0"/>
            <a:lstStyle/>
            <a:p>
              <a:endParaRPr/>
            </a:p>
          </p:txBody>
        </p:sp>
      </p:grpSp>
      <p:sp>
        <p:nvSpPr>
          <p:cNvPr id="7" name="object 7"/>
          <p:cNvSpPr txBox="1"/>
          <p:nvPr/>
        </p:nvSpPr>
        <p:spPr>
          <a:xfrm>
            <a:off x="1444244" y="471042"/>
            <a:ext cx="1040130" cy="299720"/>
          </a:xfrm>
          <a:prstGeom prst="rect">
            <a:avLst/>
          </a:prstGeom>
        </p:spPr>
        <p:txBody>
          <a:bodyPr vert="horz" wrap="square" lIns="0" tIns="12700" rIns="0" bIns="0" rtlCol="0">
            <a:spAutoFit/>
          </a:bodyPr>
          <a:lstStyle/>
          <a:p>
            <a:pPr marL="12700">
              <a:lnSpc>
                <a:spcPct val="100000"/>
              </a:lnSpc>
              <a:spcBef>
                <a:spcPts val="100"/>
              </a:spcBef>
            </a:pPr>
            <a:r>
              <a:rPr sz="1800" b="1" spc="-5">
                <a:latin typeface="Segoe UI"/>
                <a:cs typeface="Segoe UI"/>
              </a:rPr>
              <a:t>MỤC</a:t>
            </a:r>
            <a:r>
              <a:rPr sz="1800" b="1" spc="-95">
                <a:latin typeface="Segoe UI"/>
                <a:cs typeface="Segoe UI"/>
              </a:rPr>
              <a:t> </a:t>
            </a:r>
            <a:r>
              <a:rPr sz="1800" b="1" spc="-5">
                <a:latin typeface="Segoe UI"/>
                <a:cs typeface="Segoe UI"/>
              </a:rPr>
              <a:t>LỤC</a:t>
            </a:r>
            <a:endParaRPr sz="1800">
              <a:latin typeface="Segoe UI"/>
              <a:cs typeface="Segoe UI"/>
            </a:endParaRPr>
          </a:p>
        </p:txBody>
      </p:sp>
      <p:sp>
        <p:nvSpPr>
          <p:cNvPr id="8" name="object 8"/>
          <p:cNvSpPr/>
          <p:nvPr/>
        </p:nvSpPr>
        <p:spPr>
          <a:xfrm>
            <a:off x="740663" y="0"/>
            <a:ext cx="556260" cy="1402080"/>
          </a:xfrm>
          <a:custGeom>
            <a:avLst/>
            <a:gdLst/>
            <a:ahLst/>
            <a:cxnLst/>
            <a:rect l="l" t="t" r="r" b="b"/>
            <a:pathLst>
              <a:path w="556260" h="1402080">
                <a:moveTo>
                  <a:pt x="556260" y="0"/>
                </a:moveTo>
                <a:lnTo>
                  <a:pt x="0" y="0"/>
                </a:lnTo>
                <a:lnTo>
                  <a:pt x="0" y="1402079"/>
                </a:lnTo>
                <a:lnTo>
                  <a:pt x="556260" y="1402079"/>
                </a:lnTo>
                <a:lnTo>
                  <a:pt x="556260" y="0"/>
                </a:lnTo>
                <a:close/>
              </a:path>
            </a:pathLst>
          </a:custGeom>
          <a:solidFill>
            <a:srgbClr val="1763FB"/>
          </a:solidFill>
        </p:spPr>
        <p:txBody>
          <a:bodyPr wrap="square" lIns="0" tIns="0" rIns="0" bIns="0" rtlCol="0"/>
          <a:lstStyle/>
          <a:p>
            <a:endParaRPr/>
          </a:p>
        </p:txBody>
      </p:sp>
      <p:sp>
        <p:nvSpPr>
          <p:cNvPr id="9" name="object 9"/>
          <p:cNvSpPr txBox="1"/>
          <p:nvPr/>
        </p:nvSpPr>
        <p:spPr>
          <a:xfrm>
            <a:off x="830986" y="970534"/>
            <a:ext cx="375920" cy="391160"/>
          </a:xfrm>
          <a:prstGeom prst="rect">
            <a:avLst/>
          </a:prstGeom>
        </p:spPr>
        <p:txBody>
          <a:bodyPr vert="horz" wrap="square" lIns="0" tIns="12700" rIns="0" bIns="0" rtlCol="0">
            <a:spAutoFit/>
          </a:bodyPr>
          <a:lstStyle/>
          <a:p>
            <a:pPr marL="12700">
              <a:lnSpc>
                <a:spcPct val="100000"/>
              </a:lnSpc>
              <a:spcBef>
                <a:spcPts val="100"/>
              </a:spcBef>
            </a:pPr>
            <a:r>
              <a:rPr sz="2400" b="1" spc="-5">
                <a:solidFill>
                  <a:srgbClr val="FFFFFF"/>
                </a:solidFill>
                <a:latin typeface="Segoe UI"/>
                <a:cs typeface="Segoe UI"/>
              </a:rPr>
              <a:t>00</a:t>
            </a:r>
            <a:endParaRPr sz="2400">
              <a:latin typeface="Segoe UI"/>
              <a:cs typeface="Segoe UI"/>
            </a:endParaRPr>
          </a:p>
        </p:txBody>
      </p:sp>
      <p:pic>
        <p:nvPicPr>
          <p:cNvPr id="10" name="object 10"/>
          <p:cNvPicPr/>
          <p:nvPr/>
        </p:nvPicPr>
        <p:blipFill>
          <a:blip r:embed="rId2" cstate="print"/>
          <a:stretch>
            <a:fillRect/>
          </a:stretch>
        </p:blipFill>
        <p:spPr>
          <a:xfrm>
            <a:off x="772636" y="1987200"/>
            <a:ext cx="3550982" cy="1710118"/>
          </a:xfrm>
          <a:prstGeom prst="rect">
            <a:avLst/>
          </a:prstGeom>
        </p:spPr>
      </p:pic>
      <p:sp>
        <p:nvSpPr>
          <p:cNvPr id="11" name="object 11"/>
          <p:cNvSpPr txBox="1"/>
          <p:nvPr/>
        </p:nvSpPr>
        <p:spPr>
          <a:xfrm>
            <a:off x="770672" y="1985300"/>
            <a:ext cx="3473450" cy="1632585"/>
          </a:xfrm>
          <a:prstGeom prst="rect">
            <a:avLst/>
          </a:prstGeom>
          <a:solidFill>
            <a:srgbClr val="FFFFFF"/>
          </a:solidFill>
          <a:ln w="12700">
            <a:solidFill>
              <a:schemeClr val="bg1"/>
            </a:solidFill>
          </a:ln>
        </p:spPr>
        <p:txBody>
          <a:bodyPr vert="horz" wrap="square" lIns="0" tIns="60960" rIns="0" bIns="0" rtlCol="0">
            <a:spAutoFit/>
          </a:bodyPr>
          <a:lstStyle/>
          <a:p>
            <a:pPr marL="190500">
              <a:lnSpc>
                <a:spcPct val="100000"/>
              </a:lnSpc>
              <a:spcBef>
                <a:spcPts val="480"/>
              </a:spcBef>
            </a:pPr>
            <a:r>
              <a:rPr sz="5400" b="1" spc="7" baseline="-9259">
                <a:solidFill>
                  <a:srgbClr val="1763FB"/>
                </a:solidFill>
                <a:latin typeface="Segoe UI"/>
                <a:cs typeface="Segoe UI"/>
              </a:rPr>
              <a:t>0</a:t>
            </a:r>
            <a:r>
              <a:rPr sz="5400" b="1" baseline="-9259">
                <a:solidFill>
                  <a:srgbClr val="1763FB"/>
                </a:solidFill>
                <a:latin typeface="Segoe UI"/>
                <a:cs typeface="Segoe UI"/>
              </a:rPr>
              <a:t>1</a:t>
            </a:r>
            <a:r>
              <a:rPr sz="5400" b="1" spc="-547" baseline="-9259">
                <a:solidFill>
                  <a:srgbClr val="1763FB"/>
                </a:solidFill>
                <a:latin typeface="Segoe UI"/>
                <a:cs typeface="Segoe UI"/>
              </a:rPr>
              <a:t> </a:t>
            </a:r>
            <a:r>
              <a:rPr sz="2000" b="1">
                <a:latin typeface="Segoe UI"/>
                <a:cs typeface="Segoe UI"/>
              </a:rPr>
              <a:t>GIỚI</a:t>
            </a:r>
            <a:r>
              <a:rPr sz="2000" b="1" spc="-15">
                <a:latin typeface="Segoe UI"/>
                <a:cs typeface="Segoe UI"/>
              </a:rPr>
              <a:t> </a:t>
            </a:r>
            <a:r>
              <a:rPr sz="2000" b="1">
                <a:latin typeface="Segoe UI"/>
                <a:cs typeface="Segoe UI"/>
              </a:rPr>
              <a:t>THIỆU</a:t>
            </a:r>
            <a:r>
              <a:rPr sz="2000" b="1" spc="-10">
                <a:latin typeface="Segoe UI"/>
                <a:cs typeface="Segoe UI"/>
              </a:rPr>
              <a:t> </a:t>
            </a:r>
            <a:r>
              <a:rPr sz="2000" b="1" spc="-5">
                <a:latin typeface="Segoe UI"/>
                <a:cs typeface="Segoe UI"/>
              </a:rPr>
              <a:t>Đ</a:t>
            </a:r>
            <a:r>
              <a:rPr sz="2000" b="1">
                <a:latin typeface="Segoe UI"/>
                <a:cs typeface="Segoe UI"/>
              </a:rPr>
              <a:t>Ề </a:t>
            </a:r>
            <a:r>
              <a:rPr sz="2000" b="1" spc="-120">
                <a:latin typeface="Segoe UI"/>
                <a:cs typeface="Segoe UI"/>
              </a:rPr>
              <a:t>T</a:t>
            </a:r>
            <a:r>
              <a:rPr sz="2000" b="1" spc="-5">
                <a:latin typeface="Segoe UI"/>
                <a:cs typeface="Segoe UI"/>
              </a:rPr>
              <a:t>ÀI</a:t>
            </a:r>
            <a:endParaRPr sz="2000">
              <a:latin typeface="Segoe UI"/>
              <a:cs typeface="Segoe UI"/>
            </a:endParaRPr>
          </a:p>
        </p:txBody>
      </p:sp>
      <p:pic>
        <p:nvPicPr>
          <p:cNvPr id="12" name="object 12"/>
          <p:cNvPicPr/>
          <p:nvPr/>
        </p:nvPicPr>
        <p:blipFill>
          <a:blip r:embed="rId2" cstate="print"/>
          <a:stretch>
            <a:fillRect/>
          </a:stretch>
        </p:blipFill>
        <p:spPr>
          <a:xfrm>
            <a:off x="4344900" y="1987200"/>
            <a:ext cx="3552490" cy="1710118"/>
          </a:xfrm>
          <a:prstGeom prst="rect">
            <a:avLst/>
          </a:prstGeom>
        </p:spPr>
      </p:pic>
      <p:sp>
        <p:nvSpPr>
          <p:cNvPr id="13" name="object 13"/>
          <p:cNvSpPr txBox="1"/>
          <p:nvPr/>
        </p:nvSpPr>
        <p:spPr>
          <a:xfrm>
            <a:off x="4327217" y="1985300"/>
            <a:ext cx="3474720" cy="1632585"/>
          </a:xfrm>
          <a:prstGeom prst="rect">
            <a:avLst/>
          </a:prstGeom>
          <a:solidFill>
            <a:srgbClr val="FFFFFF"/>
          </a:solidFill>
          <a:ln w="12700">
            <a:solidFill>
              <a:schemeClr val="bg1"/>
            </a:solidFill>
          </a:ln>
        </p:spPr>
        <p:txBody>
          <a:bodyPr vert="horz" wrap="square" lIns="0" tIns="60960" rIns="0" bIns="0" rtlCol="0">
            <a:spAutoFit/>
          </a:bodyPr>
          <a:lstStyle/>
          <a:p>
            <a:pPr marL="192405">
              <a:lnSpc>
                <a:spcPct val="100000"/>
              </a:lnSpc>
              <a:spcBef>
                <a:spcPts val="480"/>
              </a:spcBef>
            </a:pPr>
            <a:r>
              <a:rPr sz="5400" b="1" spc="7" baseline="-9259">
                <a:solidFill>
                  <a:srgbClr val="1763FB"/>
                </a:solidFill>
                <a:latin typeface="Segoe UI"/>
                <a:cs typeface="Segoe UI"/>
              </a:rPr>
              <a:t>0</a:t>
            </a:r>
            <a:r>
              <a:rPr sz="5400" b="1" baseline="-9259">
                <a:solidFill>
                  <a:srgbClr val="1763FB"/>
                </a:solidFill>
                <a:latin typeface="Segoe UI"/>
                <a:cs typeface="Segoe UI"/>
              </a:rPr>
              <a:t>2</a:t>
            </a:r>
            <a:r>
              <a:rPr sz="5400" b="1" spc="-555" baseline="-9259">
                <a:solidFill>
                  <a:srgbClr val="1763FB"/>
                </a:solidFill>
                <a:latin typeface="Segoe UI"/>
                <a:cs typeface="Segoe UI"/>
              </a:rPr>
              <a:t> </a:t>
            </a:r>
            <a:r>
              <a:rPr sz="2000" b="1" spc="-5">
                <a:latin typeface="Segoe UI"/>
                <a:cs typeface="Segoe UI"/>
              </a:rPr>
              <a:t>B</a:t>
            </a:r>
            <a:r>
              <a:rPr sz="2000" b="1">
                <a:latin typeface="Segoe UI"/>
                <a:cs typeface="Segoe UI"/>
              </a:rPr>
              <a:t>Ộ</a:t>
            </a:r>
            <a:r>
              <a:rPr sz="2000" b="1" spc="-10">
                <a:latin typeface="Segoe UI"/>
                <a:cs typeface="Segoe UI"/>
              </a:rPr>
              <a:t> </a:t>
            </a:r>
            <a:r>
              <a:rPr sz="2000" b="1" spc="-5">
                <a:latin typeface="Segoe UI"/>
                <a:cs typeface="Segoe UI"/>
              </a:rPr>
              <a:t>D</a:t>
            </a:r>
            <a:r>
              <a:rPr sz="2000" b="1">
                <a:latin typeface="Segoe UI"/>
                <a:cs typeface="Segoe UI"/>
              </a:rPr>
              <a:t>Ữ</a:t>
            </a:r>
            <a:r>
              <a:rPr sz="2000" b="1" spc="-15">
                <a:latin typeface="Segoe UI"/>
                <a:cs typeface="Segoe UI"/>
              </a:rPr>
              <a:t> </a:t>
            </a:r>
            <a:r>
              <a:rPr sz="2000" b="1" spc="-5">
                <a:latin typeface="Segoe UI"/>
                <a:cs typeface="Segoe UI"/>
              </a:rPr>
              <a:t>LIỆU</a:t>
            </a:r>
            <a:endParaRPr sz="2000">
              <a:latin typeface="Segoe UI"/>
              <a:cs typeface="Segoe UI"/>
            </a:endParaRPr>
          </a:p>
        </p:txBody>
      </p:sp>
      <p:pic>
        <p:nvPicPr>
          <p:cNvPr id="14" name="object 14"/>
          <p:cNvPicPr/>
          <p:nvPr/>
        </p:nvPicPr>
        <p:blipFill>
          <a:blip r:embed="rId2" cstate="print"/>
          <a:stretch>
            <a:fillRect/>
          </a:stretch>
        </p:blipFill>
        <p:spPr>
          <a:xfrm>
            <a:off x="7921702" y="2076642"/>
            <a:ext cx="3540097" cy="1623033"/>
          </a:xfrm>
          <a:prstGeom prst="rect">
            <a:avLst/>
          </a:prstGeom>
        </p:spPr>
      </p:pic>
      <p:pic>
        <p:nvPicPr>
          <p:cNvPr id="16" name="object 16"/>
          <p:cNvPicPr/>
          <p:nvPr/>
        </p:nvPicPr>
        <p:blipFill>
          <a:blip r:embed="rId2" cstate="print"/>
          <a:stretch>
            <a:fillRect/>
          </a:stretch>
        </p:blipFill>
        <p:spPr>
          <a:xfrm>
            <a:off x="796203" y="3781419"/>
            <a:ext cx="3550982" cy="1710118"/>
          </a:xfrm>
          <a:prstGeom prst="rect">
            <a:avLst/>
          </a:prstGeom>
        </p:spPr>
      </p:pic>
      <p:pic>
        <p:nvPicPr>
          <p:cNvPr id="18" name="object 18"/>
          <p:cNvPicPr/>
          <p:nvPr/>
        </p:nvPicPr>
        <p:blipFill>
          <a:blip r:embed="rId2" cstate="print"/>
          <a:stretch>
            <a:fillRect/>
          </a:stretch>
        </p:blipFill>
        <p:spPr>
          <a:xfrm>
            <a:off x="4344900" y="3765708"/>
            <a:ext cx="3552490" cy="1710118"/>
          </a:xfrm>
          <a:prstGeom prst="rect">
            <a:avLst/>
          </a:prstGeom>
        </p:spPr>
      </p:pic>
      <p:sp>
        <p:nvSpPr>
          <p:cNvPr id="19" name="object 19"/>
          <p:cNvSpPr txBox="1"/>
          <p:nvPr/>
        </p:nvSpPr>
        <p:spPr>
          <a:xfrm>
            <a:off x="4327217" y="3748097"/>
            <a:ext cx="3474720" cy="1632585"/>
          </a:xfrm>
          <a:prstGeom prst="rect">
            <a:avLst/>
          </a:prstGeom>
          <a:solidFill>
            <a:srgbClr val="FFFFFF"/>
          </a:solidFill>
          <a:ln w="12700">
            <a:solidFill>
              <a:schemeClr val="bg1"/>
            </a:solidFill>
          </a:ln>
        </p:spPr>
        <p:txBody>
          <a:bodyPr vert="horz" wrap="square" lIns="0" tIns="62230" rIns="0" bIns="0" rtlCol="0">
            <a:spAutoFit/>
          </a:bodyPr>
          <a:lstStyle/>
          <a:p>
            <a:pPr marL="192405">
              <a:lnSpc>
                <a:spcPct val="100000"/>
              </a:lnSpc>
              <a:spcBef>
                <a:spcPts val="490"/>
              </a:spcBef>
            </a:pPr>
            <a:r>
              <a:rPr sz="5400" b="1" spc="7" baseline="-9259">
                <a:solidFill>
                  <a:srgbClr val="1763FB"/>
                </a:solidFill>
                <a:latin typeface="Segoe UI"/>
                <a:cs typeface="Segoe UI"/>
              </a:rPr>
              <a:t>0</a:t>
            </a:r>
            <a:r>
              <a:rPr sz="5400" b="1" baseline="-9259">
                <a:solidFill>
                  <a:srgbClr val="1763FB"/>
                </a:solidFill>
                <a:latin typeface="Segoe UI"/>
                <a:cs typeface="Segoe UI"/>
              </a:rPr>
              <a:t>5</a:t>
            </a:r>
            <a:r>
              <a:rPr sz="5400" b="1" spc="-555" baseline="-9259">
                <a:solidFill>
                  <a:srgbClr val="1763FB"/>
                </a:solidFill>
                <a:latin typeface="Segoe UI"/>
                <a:cs typeface="Segoe UI"/>
              </a:rPr>
              <a:t> </a:t>
            </a:r>
            <a:r>
              <a:rPr sz="2000" b="1" spc="-5">
                <a:latin typeface="Segoe UI"/>
                <a:cs typeface="Segoe UI"/>
              </a:rPr>
              <a:t>HƯ</a:t>
            </a:r>
            <a:r>
              <a:rPr sz="2000" b="1">
                <a:latin typeface="Segoe UI"/>
                <a:cs typeface="Segoe UI"/>
              </a:rPr>
              <a:t>Ớ</a:t>
            </a:r>
            <a:r>
              <a:rPr sz="2000" b="1" spc="-5">
                <a:latin typeface="Segoe UI"/>
                <a:cs typeface="Segoe UI"/>
              </a:rPr>
              <a:t>N</a:t>
            </a:r>
            <a:r>
              <a:rPr sz="2000" b="1">
                <a:latin typeface="Segoe UI"/>
                <a:cs typeface="Segoe UI"/>
              </a:rPr>
              <a:t>G</a:t>
            </a:r>
            <a:r>
              <a:rPr sz="2000" b="1" spc="-35">
                <a:latin typeface="Segoe UI"/>
                <a:cs typeface="Segoe UI"/>
              </a:rPr>
              <a:t> </a:t>
            </a:r>
            <a:r>
              <a:rPr sz="2000" b="1" spc="-5">
                <a:latin typeface="Segoe UI"/>
                <a:cs typeface="Segoe UI"/>
              </a:rPr>
              <a:t>P</a:t>
            </a:r>
            <a:r>
              <a:rPr sz="2000" b="1">
                <a:latin typeface="Segoe UI"/>
                <a:cs typeface="Segoe UI"/>
              </a:rPr>
              <a:t>H</a:t>
            </a:r>
            <a:r>
              <a:rPr sz="2000" b="1" spc="-150">
                <a:latin typeface="Segoe UI"/>
                <a:cs typeface="Segoe UI"/>
              </a:rPr>
              <a:t>Á</a:t>
            </a:r>
            <a:r>
              <a:rPr sz="2000" b="1">
                <a:latin typeface="Segoe UI"/>
                <a:cs typeface="Segoe UI"/>
              </a:rPr>
              <a:t>T TRIỂN</a:t>
            </a:r>
            <a:endParaRPr sz="2000">
              <a:latin typeface="Segoe UI"/>
              <a:cs typeface="Segoe UI"/>
            </a:endParaRPr>
          </a:p>
        </p:txBody>
      </p:sp>
      <p:pic>
        <p:nvPicPr>
          <p:cNvPr id="20" name="object 20"/>
          <p:cNvPicPr/>
          <p:nvPr/>
        </p:nvPicPr>
        <p:blipFill>
          <a:blip r:embed="rId2" cstate="print"/>
          <a:stretch>
            <a:fillRect/>
          </a:stretch>
        </p:blipFill>
        <p:spPr>
          <a:xfrm>
            <a:off x="7934384" y="3812842"/>
            <a:ext cx="3550982" cy="1678695"/>
          </a:xfrm>
          <a:prstGeom prst="rect">
            <a:avLst/>
          </a:prstGeom>
        </p:spPr>
      </p:pic>
      <p:sp>
        <p:nvSpPr>
          <p:cNvPr id="22" name="object 22"/>
          <p:cNvSpPr txBox="1"/>
          <p:nvPr/>
        </p:nvSpPr>
        <p:spPr>
          <a:xfrm>
            <a:off x="1444244" y="1069289"/>
            <a:ext cx="4450715" cy="391795"/>
          </a:xfrm>
          <a:prstGeom prst="rect">
            <a:avLst/>
          </a:prstGeom>
        </p:spPr>
        <p:txBody>
          <a:bodyPr vert="horz" wrap="square" lIns="0" tIns="12700" rIns="0" bIns="0" rtlCol="0">
            <a:spAutoFit/>
          </a:bodyPr>
          <a:lstStyle/>
          <a:p>
            <a:pPr marL="12700">
              <a:lnSpc>
                <a:spcPct val="100000"/>
              </a:lnSpc>
              <a:spcBef>
                <a:spcPts val="100"/>
              </a:spcBef>
            </a:pPr>
            <a:r>
              <a:rPr sz="2400" b="1" spc="-5">
                <a:latin typeface="Segoe UI"/>
                <a:cs typeface="Segoe UI"/>
              </a:rPr>
              <a:t>NỘI</a:t>
            </a:r>
            <a:r>
              <a:rPr sz="2400" b="1" spc="-10">
                <a:latin typeface="Segoe UI"/>
                <a:cs typeface="Segoe UI"/>
              </a:rPr>
              <a:t> </a:t>
            </a:r>
            <a:r>
              <a:rPr sz="2400" b="1" spc="-5">
                <a:latin typeface="Segoe UI"/>
                <a:cs typeface="Segoe UI"/>
              </a:rPr>
              <a:t>DUNG</a:t>
            </a:r>
            <a:r>
              <a:rPr sz="2400" b="1" spc="5">
                <a:latin typeface="Segoe UI"/>
                <a:cs typeface="Segoe UI"/>
              </a:rPr>
              <a:t> </a:t>
            </a:r>
            <a:r>
              <a:rPr sz="2400" b="1" spc="-5">
                <a:latin typeface="Segoe UI"/>
                <a:cs typeface="Segoe UI"/>
              </a:rPr>
              <a:t>BÀI THUYẾT</a:t>
            </a:r>
            <a:r>
              <a:rPr sz="2400" b="1" spc="5">
                <a:latin typeface="Segoe UI"/>
                <a:cs typeface="Segoe UI"/>
              </a:rPr>
              <a:t> </a:t>
            </a:r>
            <a:r>
              <a:rPr sz="2400" b="1" spc="-5">
                <a:latin typeface="Segoe UI"/>
                <a:cs typeface="Segoe UI"/>
              </a:rPr>
              <a:t>TRÌNH</a:t>
            </a:r>
            <a:endParaRPr sz="2400">
              <a:latin typeface="Segoe UI"/>
              <a:cs typeface="Segoe UI"/>
            </a:endParaRPr>
          </a:p>
        </p:txBody>
      </p:sp>
      <p:pic>
        <p:nvPicPr>
          <p:cNvPr id="23" name="object 23"/>
          <p:cNvPicPr/>
          <p:nvPr/>
        </p:nvPicPr>
        <p:blipFill>
          <a:blip r:embed="rId3" cstate="print"/>
          <a:stretch>
            <a:fillRect/>
          </a:stretch>
        </p:blipFill>
        <p:spPr>
          <a:xfrm>
            <a:off x="11173968" y="169163"/>
            <a:ext cx="737616" cy="595883"/>
          </a:xfrm>
          <a:prstGeom prst="rect">
            <a:avLst/>
          </a:prstGeom>
        </p:spPr>
      </p:pic>
      <p:sp>
        <p:nvSpPr>
          <p:cNvPr id="24" name="object 24"/>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a:t>
            </a:fld>
            <a:endParaRPr sz="1800">
              <a:latin typeface="Segoe UI"/>
              <a:cs typeface="Segoe UI"/>
            </a:endParaRPr>
          </a:p>
        </p:txBody>
      </p:sp>
      <p:sp>
        <p:nvSpPr>
          <p:cNvPr id="27" name="object 19">
            <a:extLst>
              <a:ext uri="{FF2B5EF4-FFF2-40B4-BE49-F238E27FC236}">
                <a16:creationId xmlns:a16="http://schemas.microsoft.com/office/drawing/2014/main" id="{33927B6E-30D2-D3C8-924A-81998166193C}"/>
              </a:ext>
            </a:extLst>
          </p:cNvPr>
          <p:cNvSpPr txBox="1"/>
          <p:nvPr/>
        </p:nvSpPr>
        <p:spPr>
          <a:xfrm>
            <a:off x="8051814" y="1944099"/>
            <a:ext cx="3312782" cy="1670970"/>
          </a:xfrm>
          <a:prstGeom prst="rect">
            <a:avLst/>
          </a:prstGeom>
          <a:solidFill>
            <a:srgbClr val="FFFFFF"/>
          </a:solidFill>
          <a:ln w="12700">
            <a:solidFill>
              <a:schemeClr val="bg1"/>
            </a:solidFill>
          </a:ln>
        </p:spPr>
        <p:txBody>
          <a:bodyPr vert="horz" wrap="square" lIns="0" tIns="62230" rIns="0" bIns="0" rtlCol="0" anchor="t">
            <a:spAutoFit/>
          </a:bodyPr>
          <a:lstStyle/>
          <a:p>
            <a:pPr marL="192405">
              <a:spcBef>
                <a:spcPts val="490"/>
              </a:spcBef>
            </a:pPr>
            <a:r>
              <a:rPr lang="en-GB" sz="5400" b="1" spc="7" baseline="-9259">
                <a:solidFill>
                  <a:srgbClr val="1763FB"/>
                </a:solidFill>
                <a:latin typeface="Segoe UI"/>
                <a:cs typeface="Segoe UI"/>
              </a:rPr>
              <a:t>03</a:t>
            </a:r>
            <a:r>
              <a:rPr sz="5400" b="1" spc="-555" baseline="-9259">
                <a:solidFill>
                  <a:srgbClr val="1763FB"/>
                </a:solidFill>
                <a:latin typeface="Segoe UI"/>
                <a:cs typeface="Segoe UI"/>
              </a:rPr>
              <a:t> </a:t>
            </a:r>
            <a:r>
              <a:rPr lang="en-GB" sz="2000" b="1" spc="-5">
                <a:latin typeface="Segoe UI"/>
                <a:cs typeface="Segoe UI"/>
              </a:rPr>
              <a:t>GUIDELINE</a:t>
            </a:r>
            <a:endParaRPr lang="en-US" sz="2000" b="1">
              <a:latin typeface="Segoe UI"/>
              <a:cs typeface="Segoe UI"/>
            </a:endParaRPr>
          </a:p>
          <a:p>
            <a:pPr marL="192405">
              <a:spcBef>
                <a:spcPts val="490"/>
              </a:spcBef>
            </a:pPr>
            <a:endParaRPr lang="vi-VN">
              <a:latin typeface="Segoe UI"/>
              <a:cs typeface="Segoe UI"/>
            </a:endParaRPr>
          </a:p>
          <a:p>
            <a:pPr marL="192405">
              <a:spcBef>
                <a:spcPts val="490"/>
              </a:spcBef>
            </a:pPr>
            <a:endParaRPr lang="vi-VN">
              <a:latin typeface="Segoe UI"/>
              <a:cs typeface="Segoe UI"/>
            </a:endParaRPr>
          </a:p>
          <a:p>
            <a:pPr marL="192405">
              <a:spcBef>
                <a:spcPts val="490"/>
              </a:spcBef>
            </a:pPr>
            <a:endParaRPr lang="en-US" sz="2000" b="1">
              <a:latin typeface="Segoe UI"/>
              <a:cs typeface="Segoe UI"/>
            </a:endParaRPr>
          </a:p>
        </p:txBody>
      </p:sp>
      <p:sp>
        <p:nvSpPr>
          <p:cNvPr id="26" name="object 13">
            <a:extLst>
              <a:ext uri="{FF2B5EF4-FFF2-40B4-BE49-F238E27FC236}">
                <a16:creationId xmlns:a16="http://schemas.microsoft.com/office/drawing/2014/main" id="{14F44F4B-F8AC-EF7A-EB87-6755D4317543}"/>
              </a:ext>
            </a:extLst>
          </p:cNvPr>
          <p:cNvSpPr txBox="1"/>
          <p:nvPr/>
        </p:nvSpPr>
        <p:spPr>
          <a:xfrm>
            <a:off x="774515" y="3762517"/>
            <a:ext cx="3474720" cy="615553"/>
          </a:xfrm>
          <a:prstGeom prst="rect">
            <a:avLst/>
          </a:prstGeom>
          <a:solidFill>
            <a:srgbClr val="FFFFFF"/>
          </a:solidFill>
          <a:ln w="12700">
            <a:solidFill>
              <a:schemeClr val="bg1"/>
            </a:solidFill>
          </a:ln>
        </p:spPr>
        <p:txBody>
          <a:bodyPr vert="horz" wrap="square" lIns="0" tIns="60960" rIns="0" bIns="0" rtlCol="0" anchor="t">
            <a:spAutoFit/>
          </a:bodyPr>
          <a:lstStyle/>
          <a:p>
            <a:pPr marL="192405">
              <a:spcBef>
                <a:spcPts val="480"/>
              </a:spcBef>
            </a:pPr>
            <a:r>
              <a:rPr lang="vi-VN" sz="5400" b="1" spc="7" baseline="-9259">
                <a:solidFill>
                  <a:srgbClr val="1763FB"/>
                </a:solidFill>
                <a:latin typeface="Segoe UI"/>
                <a:cs typeface="Segoe UI"/>
              </a:rPr>
              <a:t>04</a:t>
            </a:r>
            <a:r>
              <a:rPr lang="vi-VN" sz="5400" b="1" spc="-555" baseline="-9259">
                <a:solidFill>
                  <a:srgbClr val="1763FB"/>
                </a:solidFill>
                <a:latin typeface="Segoe UI"/>
                <a:cs typeface="Segoe UI"/>
              </a:rPr>
              <a:t> </a:t>
            </a:r>
            <a:r>
              <a:rPr lang="vi-VN" sz="2000" b="1" spc="-5">
                <a:solidFill>
                  <a:srgbClr val="000000"/>
                </a:solidFill>
                <a:latin typeface="Segoe UI"/>
                <a:cs typeface="Segoe UI"/>
              </a:rPr>
              <a:t>THUẬT TOÁN</a:t>
            </a:r>
            <a:endParaRPr lang="vi-VN" sz="2000" b="1">
              <a:latin typeface="Segoe UI"/>
              <a:cs typeface="Segoe UI"/>
            </a:endParaRPr>
          </a:p>
        </p:txBody>
      </p:sp>
      <p:sp>
        <p:nvSpPr>
          <p:cNvPr id="35" name="object 13">
            <a:extLst>
              <a:ext uri="{FF2B5EF4-FFF2-40B4-BE49-F238E27FC236}">
                <a16:creationId xmlns:a16="http://schemas.microsoft.com/office/drawing/2014/main" id="{6C9B8BEB-FC59-90AC-971E-BD3D87C1399B}"/>
              </a:ext>
            </a:extLst>
          </p:cNvPr>
          <p:cNvSpPr txBox="1"/>
          <p:nvPr/>
        </p:nvSpPr>
        <p:spPr>
          <a:xfrm>
            <a:off x="7925114" y="3768537"/>
            <a:ext cx="3474720" cy="615553"/>
          </a:xfrm>
          <a:prstGeom prst="rect">
            <a:avLst/>
          </a:prstGeom>
          <a:solidFill>
            <a:srgbClr val="FFFFFF"/>
          </a:solidFill>
          <a:ln w="12700">
            <a:solidFill>
              <a:schemeClr val="bg1"/>
            </a:solidFill>
          </a:ln>
        </p:spPr>
        <p:txBody>
          <a:bodyPr vert="horz" wrap="square" lIns="0" tIns="60960" rIns="0" bIns="0" rtlCol="0" anchor="t">
            <a:spAutoFit/>
          </a:bodyPr>
          <a:lstStyle/>
          <a:p>
            <a:pPr marL="192405">
              <a:spcBef>
                <a:spcPts val="480"/>
              </a:spcBef>
            </a:pPr>
            <a:r>
              <a:rPr lang="vi-VN" sz="5400" b="1" spc="7" baseline="-9259">
                <a:solidFill>
                  <a:srgbClr val="1763FB"/>
                </a:solidFill>
                <a:latin typeface="Segoe UI"/>
                <a:cs typeface="Segoe UI"/>
              </a:rPr>
              <a:t>0</a:t>
            </a:r>
            <a:r>
              <a:rPr lang="vi-VN" sz="5400" b="1" spc="-555" baseline="-9259">
                <a:solidFill>
                  <a:srgbClr val="1763FB"/>
                </a:solidFill>
                <a:latin typeface="Segoe UI"/>
                <a:cs typeface="Segoe UI"/>
              </a:rPr>
              <a:t>6  </a:t>
            </a:r>
            <a:r>
              <a:rPr lang="vi-VN" sz="2000" b="1" spc="-15">
                <a:solidFill>
                  <a:srgbClr val="000000"/>
                </a:solidFill>
                <a:latin typeface="Segoe UI"/>
                <a:cs typeface="Segoe UI"/>
              </a:rPr>
              <a:t>SOURCE CODE</a:t>
            </a:r>
            <a:endParaRPr lang="vi-VN" sz="2000" b="1" spc="-5">
              <a:latin typeface="Segoe UI"/>
              <a:cs typeface="Segoe U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11" name="object 11"/>
          <p:cNvSpPr txBox="1"/>
          <p:nvPr/>
        </p:nvSpPr>
        <p:spPr>
          <a:xfrm>
            <a:off x="11100816" y="6492507"/>
            <a:ext cx="434486"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20</a:t>
            </a:fld>
            <a:endParaRPr sz="1800">
              <a:latin typeface="Segoe UI"/>
              <a:cs typeface="Segoe UI"/>
            </a:endParaRPr>
          </a:p>
        </p:txBody>
      </p:sp>
      <p:sp>
        <p:nvSpPr>
          <p:cNvPr id="9" name="object 9"/>
          <p:cNvSpPr txBox="1">
            <a:spLocks noGrp="1"/>
          </p:cNvSpPr>
          <p:nvPr>
            <p:ph type="title"/>
          </p:nvPr>
        </p:nvSpPr>
        <p:spPr>
          <a:xfrm>
            <a:off x="1444244" y="1069289"/>
            <a:ext cx="3855085" cy="764312"/>
          </a:xfrm>
          <a:prstGeom prst="rect">
            <a:avLst/>
          </a:prstGeom>
        </p:spPr>
        <p:txBody>
          <a:bodyPr vert="horz" wrap="square" lIns="0" tIns="12700" rIns="0" bIns="0" rtlCol="0" anchor="t">
            <a:spAutoFit/>
          </a:bodyPr>
          <a:lstStyle/>
          <a:p>
            <a:pPr algn="l"/>
            <a:r>
              <a:rPr lang="en-US" sz="2400"/>
              <a:t>SPECIAL CASES</a:t>
            </a:r>
            <a:endParaRPr lang="en-US" sz="2400" b="0"/>
          </a:p>
          <a:p>
            <a:pPr marL="12700">
              <a:lnSpc>
                <a:spcPct val="100000"/>
              </a:lnSpc>
              <a:spcBef>
                <a:spcPts val="100"/>
              </a:spcBef>
            </a:pPr>
            <a:endParaRPr lang="en-US" sz="2400"/>
          </a:p>
        </p:txBody>
      </p:sp>
      <p:sp>
        <p:nvSpPr>
          <p:cNvPr id="10" name="object 10"/>
          <p:cNvSpPr txBox="1"/>
          <p:nvPr/>
        </p:nvSpPr>
        <p:spPr>
          <a:xfrm>
            <a:off x="1016182" y="1716606"/>
            <a:ext cx="10280832" cy="813043"/>
          </a:xfrm>
          <a:prstGeom prst="rect">
            <a:avLst/>
          </a:prstGeom>
        </p:spPr>
        <p:txBody>
          <a:bodyPr vert="horz" wrap="square" lIns="0" tIns="12700" rIns="0" bIns="0" rtlCol="0" anchor="t">
            <a:spAutoFit/>
          </a:bodyPr>
          <a:lstStyle/>
          <a:p>
            <a:pPr marL="81280" algn="just">
              <a:spcBef>
                <a:spcPts val="100"/>
              </a:spcBef>
            </a:pPr>
            <a:r>
              <a:rPr lang="en-US" sz="2600" spc="-10">
                <a:solidFill>
                  <a:srgbClr val="006FC0"/>
                </a:solidFill>
                <a:ea typeface="+mn-lt"/>
                <a:cs typeface="+mn-lt"/>
              </a:rPr>
              <a:t>"</a:t>
            </a:r>
            <a:r>
              <a:rPr lang="en-US" sz="2600" spc="-10" err="1">
                <a:solidFill>
                  <a:srgbClr val="006FC0"/>
                </a:solidFill>
                <a:ea typeface="+mn-lt"/>
                <a:cs typeface="+mn-lt"/>
              </a:rPr>
              <a:t>Lãnh</a:t>
            </a:r>
            <a:r>
              <a:rPr lang="en-US" sz="2600" spc="-10">
                <a:solidFill>
                  <a:srgbClr val="006FC0"/>
                </a:solidFill>
                <a:ea typeface="+mn-lt"/>
                <a:cs typeface="+mn-lt"/>
              </a:rPr>
              <a:t> </a:t>
            </a:r>
            <a:r>
              <a:rPr lang="en-US" sz="2600" spc="-10" err="1">
                <a:solidFill>
                  <a:srgbClr val="006FC0"/>
                </a:solidFill>
                <a:ea typeface="+mn-lt"/>
                <a:cs typeface="+mn-lt"/>
              </a:rPr>
              <a:t>đạo</a:t>
            </a:r>
            <a:r>
              <a:rPr lang="en-US" sz="2600" spc="-10">
                <a:solidFill>
                  <a:srgbClr val="006FC0"/>
                </a:solidFill>
                <a:ea typeface="+mn-lt"/>
                <a:cs typeface="+mn-lt"/>
              </a:rPr>
              <a:t> </a:t>
            </a:r>
            <a:r>
              <a:rPr lang="en-US" sz="2600" spc="-10" err="1">
                <a:solidFill>
                  <a:srgbClr val="006FC0"/>
                </a:solidFill>
                <a:ea typeface="+mn-lt"/>
                <a:cs typeface="+mn-lt"/>
              </a:rPr>
              <a:t>huyện</a:t>
            </a:r>
            <a:r>
              <a:rPr lang="en-US" sz="2600" spc="-10">
                <a:solidFill>
                  <a:srgbClr val="006FC0"/>
                </a:solidFill>
                <a:ea typeface="+mn-lt"/>
                <a:cs typeface="+mn-lt"/>
              </a:rPr>
              <a:t> </a:t>
            </a:r>
            <a:r>
              <a:rPr lang="en-US" sz="2600" spc="-10" err="1">
                <a:solidFill>
                  <a:srgbClr val="006FC0"/>
                </a:solidFill>
                <a:ea typeface="+mn-lt"/>
                <a:cs typeface="+mn-lt"/>
              </a:rPr>
              <a:t>Chương</a:t>
            </a:r>
            <a:r>
              <a:rPr lang="en-US" sz="2600" spc="-10">
                <a:solidFill>
                  <a:srgbClr val="006FC0"/>
                </a:solidFill>
                <a:ea typeface="+mn-lt"/>
                <a:cs typeface="+mn-lt"/>
              </a:rPr>
              <a:t> </a:t>
            </a:r>
            <a:r>
              <a:rPr lang="en-US" sz="2600" spc="-10" err="1">
                <a:solidFill>
                  <a:srgbClr val="006FC0"/>
                </a:solidFill>
                <a:ea typeface="+mn-lt"/>
                <a:cs typeface="+mn-lt"/>
              </a:rPr>
              <a:t>Mỹ</a:t>
            </a:r>
            <a:r>
              <a:rPr lang="en-US" sz="2600" spc="-10">
                <a:solidFill>
                  <a:srgbClr val="006FC0"/>
                </a:solidFill>
                <a:ea typeface="+mn-lt"/>
                <a:cs typeface="+mn-lt"/>
              </a:rPr>
              <a:t>" </a:t>
            </a:r>
            <a:r>
              <a:rPr lang="en-US" sz="2600" spc="-10" err="1">
                <a:solidFill>
                  <a:srgbClr val="006FC0"/>
                </a:solidFill>
                <a:ea typeface="+mn-lt"/>
                <a:cs typeface="+mn-lt"/>
              </a:rPr>
              <a:t>chưa</a:t>
            </a:r>
            <a:r>
              <a:rPr lang="en-US" sz="2600" spc="-10">
                <a:solidFill>
                  <a:srgbClr val="006FC0"/>
                </a:solidFill>
                <a:ea typeface="+mn-lt"/>
                <a:cs typeface="+mn-lt"/>
              </a:rPr>
              <a:t> </a:t>
            </a:r>
            <a:r>
              <a:rPr lang="en-US" sz="2600" spc="-10" err="1">
                <a:solidFill>
                  <a:srgbClr val="006FC0"/>
                </a:solidFill>
                <a:ea typeface="+mn-lt"/>
                <a:cs typeface="+mn-lt"/>
              </a:rPr>
              <a:t>được</a:t>
            </a:r>
            <a:r>
              <a:rPr lang="en-US" sz="2600" spc="-10">
                <a:solidFill>
                  <a:srgbClr val="006FC0"/>
                </a:solidFill>
                <a:ea typeface="+mn-lt"/>
                <a:cs typeface="+mn-lt"/>
              </a:rPr>
              <a:t> </a:t>
            </a:r>
            <a:r>
              <a:rPr lang="en-US" sz="2600" spc="-10" err="1">
                <a:solidFill>
                  <a:srgbClr val="006FC0"/>
                </a:solidFill>
                <a:ea typeface="+mn-lt"/>
                <a:cs typeface="+mn-lt"/>
              </a:rPr>
              <a:t>định</a:t>
            </a:r>
            <a:r>
              <a:rPr lang="en-US" sz="2600" spc="-10">
                <a:solidFill>
                  <a:srgbClr val="006FC0"/>
                </a:solidFill>
                <a:ea typeface="+mn-lt"/>
                <a:cs typeface="+mn-lt"/>
              </a:rPr>
              <a:t> </a:t>
            </a:r>
            <a:r>
              <a:rPr lang="en-US" sz="2600" spc="-10" err="1">
                <a:solidFill>
                  <a:srgbClr val="006FC0"/>
                </a:solidFill>
                <a:ea typeface="+mn-lt"/>
                <a:cs typeface="+mn-lt"/>
              </a:rPr>
              <a:t>danh</a:t>
            </a:r>
            <a:r>
              <a:rPr lang="en-US" sz="2600" spc="-10">
                <a:solidFill>
                  <a:srgbClr val="006FC0"/>
                </a:solidFill>
                <a:ea typeface="+mn-lt"/>
                <a:cs typeface="+mn-lt"/>
              </a:rPr>
              <a:t> </a:t>
            </a:r>
            <a:r>
              <a:rPr lang="en-US" sz="2600" spc="-10" err="1">
                <a:solidFill>
                  <a:srgbClr val="006FC0"/>
                </a:solidFill>
                <a:ea typeface="+mn-lt"/>
                <a:cs typeface="+mn-lt"/>
              </a:rPr>
              <a:t>rõ</a:t>
            </a:r>
            <a:r>
              <a:rPr lang="en-US" sz="2600" spc="-10">
                <a:solidFill>
                  <a:srgbClr val="006FC0"/>
                </a:solidFill>
                <a:ea typeface="+mn-lt"/>
                <a:cs typeface="+mn-lt"/>
              </a:rPr>
              <a:t> </a:t>
            </a:r>
            <a:r>
              <a:rPr lang="en-US" sz="2600" spc="-10" err="1">
                <a:solidFill>
                  <a:srgbClr val="006FC0"/>
                </a:solidFill>
                <a:ea typeface="+mn-lt"/>
                <a:cs typeface="+mn-lt"/>
              </a:rPr>
              <a:t>ràng</a:t>
            </a:r>
            <a:r>
              <a:rPr lang="en-US" sz="2600" spc="-10">
                <a:solidFill>
                  <a:srgbClr val="006FC0"/>
                </a:solidFill>
                <a:ea typeface="+mn-lt"/>
                <a:cs typeface="+mn-lt"/>
              </a:rPr>
              <a:t> =&gt; </a:t>
            </a:r>
            <a:r>
              <a:rPr lang="en-US" sz="2600" spc="-10" err="1">
                <a:solidFill>
                  <a:srgbClr val="006FC0"/>
                </a:solidFill>
                <a:ea typeface="+mn-lt"/>
                <a:cs typeface="+mn-lt"/>
              </a:rPr>
              <a:t>chỉ</a:t>
            </a:r>
            <a:r>
              <a:rPr lang="en-US" sz="2600" spc="-10">
                <a:solidFill>
                  <a:srgbClr val="006FC0"/>
                </a:solidFill>
                <a:ea typeface="+mn-lt"/>
                <a:cs typeface="+mn-lt"/>
              </a:rPr>
              <a:t> </a:t>
            </a:r>
            <a:r>
              <a:rPr lang="en-US" sz="2600" spc="-10" err="1">
                <a:solidFill>
                  <a:srgbClr val="006FC0"/>
                </a:solidFill>
                <a:ea typeface="+mn-lt"/>
                <a:cs typeface="+mn-lt"/>
              </a:rPr>
              <a:t>gán</a:t>
            </a:r>
            <a:r>
              <a:rPr lang="en-US" sz="2600" spc="-10">
                <a:solidFill>
                  <a:srgbClr val="006FC0"/>
                </a:solidFill>
                <a:ea typeface="+mn-lt"/>
                <a:cs typeface="+mn-lt"/>
              </a:rPr>
              <a:t> "</a:t>
            </a:r>
            <a:r>
              <a:rPr lang="en-US" sz="2600" spc="-10" err="1">
                <a:solidFill>
                  <a:srgbClr val="006FC0"/>
                </a:solidFill>
                <a:ea typeface="+mn-lt"/>
                <a:cs typeface="+mn-lt"/>
              </a:rPr>
              <a:t>huyện</a:t>
            </a:r>
            <a:r>
              <a:rPr lang="en-US" sz="2600" spc="-10">
                <a:solidFill>
                  <a:srgbClr val="006FC0"/>
                </a:solidFill>
                <a:ea typeface="+mn-lt"/>
                <a:cs typeface="+mn-lt"/>
              </a:rPr>
              <a:t> </a:t>
            </a:r>
            <a:r>
              <a:rPr lang="en-US" sz="2600" spc="-10" err="1">
                <a:solidFill>
                  <a:srgbClr val="006FC0"/>
                </a:solidFill>
                <a:ea typeface="+mn-lt"/>
                <a:cs typeface="+mn-lt"/>
              </a:rPr>
              <a:t>Chương</a:t>
            </a:r>
            <a:r>
              <a:rPr lang="en-US" sz="2600" spc="-10">
                <a:solidFill>
                  <a:srgbClr val="006FC0"/>
                </a:solidFill>
                <a:ea typeface="+mn-lt"/>
                <a:cs typeface="+mn-lt"/>
              </a:rPr>
              <a:t> </a:t>
            </a:r>
            <a:r>
              <a:rPr lang="en-US" sz="2600" spc="-10" err="1">
                <a:solidFill>
                  <a:srgbClr val="006FC0"/>
                </a:solidFill>
                <a:ea typeface="+mn-lt"/>
                <a:cs typeface="+mn-lt"/>
              </a:rPr>
              <a:t>Mỹ</a:t>
            </a:r>
            <a:r>
              <a:rPr lang="en-US" sz="2600" spc="-10">
                <a:solidFill>
                  <a:srgbClr val="006FC0"/>
                </a:solidFill>
                <a:ea typeface="+mn-lt"/>
                <a:cs typeface="+mn-lt"/>
              </a:rPr>
              <a:t>" </a:t>
            </a:r>
            <a:r>
              <a:rPr lang="en-US" sz="2600" spc="-10" err="1">
                <a:solidFill>
                  <a:srgbClr val="006FC0"/>
                </a:solidFill>
                <a:ea typeface="+mn-lt"/>
                <a:cs typeface="+mn-lt"/>
              </a:rPr>
              <a:t>là</a:t>
            </a:r>
            <a:r>
              <a:rPr lang="en-US" sz="2600" spc="-10">
                <a:solidFill>
                  <a:srgbClr val="006FC0"/>
                </a:solidFill>
                <a:ea typeface="+mn-lt"/>
                <a:cs typeface="+mn-lt"/>
              </a:rPr>
              <a:t> </a:t>
            </a:r>
            <a:r>
              <a:rPr lang="en-US" sz="2600" b="1" spc="-10">
                <a:solidFill>
                  <a:srgbClr val="006FC0"/>
                </a:solidFill>
                <a:ea typeface="+mn-lt"/>
                <a:cs typeface="+mn-lt"/>
              </a:rPr>
              <a:t>LOCATION </a:t>
            </a:r>
            <a:endParaRPr lang="en-US" sz="2600">
              <a:ea typeface="Calibri"/>
              <a:cs typeface="Calibri"/>
            </a:endParaRPr>
          </a:p>
        </p:txBody>
      </p:sp>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2400">
              <a:latin typeface="Times New Roman"/>
              <a:cs typeface="Times New Roman"/>
            </a:endParaRPr>
          </a:p>
        </p:txBody>
      </p:sp>
      <p:pic>
        <p:nvPicPr>
          <p:cNvPr id="16" name="Picture 15" descr="A brown rectangle with white text&#10;&#10;Description automatically generated">
            <a:extLst>
              <a:ext uri="{FF2B5EF4-FFF2-40B4-BE49-F238E27FC236}">
                <a16:creationId xmlns:a16="http://schemas.microsoft.com/office/drawing/2014/main" id="{ACEA82B1-10A3-1FB6-D713-4406A946E30D}"/>
              </a:ext>
            </a:extLst>
          </p:cNvPr>
          <p:cNvPicPr>
            <a:picLocks noChangeAspect="1"/>
          </p:cNvPicPr>
          <p:nvPr/>
        </p:nvPicPr>
        <p:blipFill>
          <a:blip r:embed="rId3"/>
          <a:stretch>
            <a:fillRect/>
          </a:stretch>
        </p:blipFill>
        <p:spPr>
          <a:xfrm>
            <a:off x="1023258" y="3308415"/>
            <a:ext cx="10493828" cy="2048196"/>
          </a:xfrm>
          <a:prstGeom prst="rect">
            <a:avLst/>
          </a:prstGeom>
        </p:spPr>
      </p:pic>
    </p:spTree>
    <p:extLst>
      <p:ext uri="{BB962C8B-B14F-4D97-AF65-F5344CB8AC3E}">
        <p14:creationId xmlns:p14="http://schemas.microsoft.com/office/powerpoint/2010/main" val="262901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11" name="object 11"/>
          <p:cNvSpPr txBox="1"/>
          <p:nvPr/>
        </p:nvSpPr>
        <p:spPr>
          <a:xfrm>
            <a:off x="11100816" y="6492507"/>
            <a:ext cx="483332"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21</a:t>
            </a:fld>
            <a:endParaRPr sz="1800">
              <a:latin typeface="Segoe UI"/>
              <a:cs typeface="Segoe UI"/>
            </a:endParaRPr>
          </a:p>
        </p:txBody>
      </p:sp>
      <p:sp>
        <p:nvSpPr>
          <p:cNvPr id="9" name="object 9"/>
          <p:cNvSpPr txBox="1">
            <a:spLocks noGrp="1"/>
          </p:cNvSpPr>
          <p:nvPr>
            <p:ph type="title"/>
          </p:nvPr>
        </p:nvSpPr>
        <p:spPr>
          <a:xfrm>
            <a:off x="1444244" y="1069289"/>
            <a:ext cx="3855085" cy="764312"/>
          </a:xfrm>
          <a:prstGeom prst="rect">
            <a:avLst/>
          </a:prstGeom>
        </p:spPr>
        <p:txBody>
          <a:bodyPr vert="horz" wrap="square" lIns="0" tIns="12700" rIns="0" bIns="0" rtlCol="0" anchor="t">
            <a:spAutoFit/>
          </a:bodyPr>
          <a:lstStyle/>
          <a:p>
            <a:pPr algn="l"/>
            <a:r>
              <a:rPr lang="en-US" sz="2400"/>
              <a:t>SPECIAL CASES</a:t>
            </a:r>
            <a:endParaRPr lang="en-US" sz="2400" b="0"/>
          </a:p>
          <a:p>
            <a:pPr marL="12700">
              <a:lnSpc>
                <a:spcPct val="100000"/>
              </a:lnSpc>
              <a:spcBef>
                <a:spcPts val="100"/>
              </a:spcBef>
            </a:pPr>
            <a:endParaRPr lang="en-US" sz="2400"/>
          </a:p>
        </p:txBody>
      </p:sp>
      <p:sp>
        <p:nvSpPr>
          <p:cNvPr id="10" name="object 10"/>
          <p:cNvSpPr txBox="1"/>
          <p:nvPr/>
        </p:nvSpPr>
        <p:spPr>
          <a:xfrm>
            <a:off x="1016182" y="1716606"/>
            <a:ext cx="10280832" cy="813043"/>
          </a:xfrm>
          <a:prstGeom prst="rect">
            <a:avLst/>
          </a:prstGeom>
        </p:spPr>
        <p:txBody>
          <a:bodyPr vert="horz" wrap="square" lIns="0" tIns="12700" rIns="0" bIns="0" rtlCol="0" anchor="t">
            <a:spAutoFit/>
          </a:bodyPr>
          <a:lstStyle/>
          <a:p>
            <a:pPr marL="81280" algn="just">
              <a:spcBef>
                <a:spcPts val="100"/>
              </a:spcBef>
            </a:pPr>
            <a:r>
              <a:rPr lang="en-US" sz="2600" spc="-10" err="1">
                <a:solidFill>
                  <a:srgbClr val="006FC0"/>
                </a:solidFill>
                <a:ea typeface="+mn-lt"/>
                <a:cs typeface="+mn-lt"/>
              </a:rPr>
              <a:t>Không</a:t>
            </a:r>
            <a:r>
              <a:rPr lang="en-US" sz="2600" spc="-10">
                <a:solidFill>
                  <a:srgbClr val="006FC0"/>
                </a:solidFill>
                <a:ea typeface="+mn-lt"/>
                <a:cs typeface="+mn-lt"/>
              </a:rPr>
              <a:t> </a:t>
            </a:r>
            <a:r>
              <a:rPr lang="en-US" sz="2600" spc="-10" err="1">
                <a:solidFill>
                  <a:srgbClr val="006FC0"/>
                </a:solidFill>
                <a:ea typeface="+mn-lt"/>
                <a:cs typeface="+mn-lt"/>
              </a:rPr>
              <a:t>gán</a:t>
            </a:r>
            <a:r>
              <a:rPr lang="en-US" sz="2600" spc="-10">
                <a:solidFill>
                  <a:srgbClr val="006FC0"/>
                </a:solidFill>
                <a:ea typeface="+mn-lt"/>
                <a:cs typeface="+mn-lt"/>
              </a:rPr>
              <a:t> </a:t>
            </a:r>
            <a:r>
              <a:rPr lang="en-US" sz="2600" spc="-10" err="1">
                <a:solidFill>
                  <a:srgbClr val="006FC0"/>
                </a:solidFill>
                <a:ea typeface="+mn-lt"/>
                <a:cs typeface="+mn-lt"/>
              </a:rPr>
              <a:t>nhãn</a:t>
            </a:r>
            <a:r>
              <a:rPr lang="en-US" sz="2600" spc="-10">
                <a:solidFill>
                  <a:srgbClr val="006FC0"/>
                </a:solidFill>
                <a:ea typeface="+mn-lt"/>
                <a:cs typeface="+mn-lt"/>
              </a:rPr>
              <a:t> "y </a:t>
            </a:r>
            <a:r>
              <a:rPr lang="en-US" sz="2600" spc="-10" err="1">
                <a:solidFill>
                  <a:srgbClr val="006FC0"/>
                </a:solidFill>
                <a:ea typeface="+mn-lt"/>
                <a:cs typeface="+mn-lt"/>
              </a:rPr>
              <a:t>bác</a:t>
            </a:r>
            <a:r>
              <a:rPr lang="en-US" sz="2600" spc="-10">
                <a:solidFill>
                  <a:srgbClr val="006FC0"/>
                </a:solidFill>
                <a:ea typeface="+mn-lt"/>
                <a:cs typeface="+mn-lt"/>
              </a:rPr>
              <a:t> </a:t>
            </a:r>
            <a:r>
              <a:rPr lang="en-US" sz="2600" spc="-10" err="1">
                <a:solidFill>
                  <a:srgbClr val="006FC0"/>
                </a:solidFill>
                <a:ea typeface="+mn-lt"/>
                <a:cs typeface="+mn-lt"/>
              </a:rPr>
              <a:t>sĩ</a:t>
            </a:r>
            <a:r>
              <a:rPr lang="en-US" sz="2600" spc="-10">
                <a:solidFill>
                  <a:srgbClr val="006FC0"/>
                </a:solidFill>
                <a:ea typeface="+mn-lt"/>
                <a:cs typeface="+mn-lt"/>
              </a:rPr>
              <a:t>", "</a:t>
            </a:r>
            <a:r>
              <a:rPr lang="en-US" sz="2600" spc="-10" err="1">
                <a:solidFill>
                  <a:srgbClr val="006FC0"/>
                </a:solidFill>
                <a:ea typeface="+mn-lt"/>
                <a:cs typeface="+mn-lt"/>
              </a:rPr>
              <a:t>nhân</a:t>
            </a:r>
            <a:r>
              <a:rPr lang="en-US" sz="2600" spc="-10">
                <a:solidFill>
                  <a:srgbClr val="006FC0"/>
                </a:solidFill>
                <a:ea typeface="+mn-lt"/>
                <a:cs typeface="+mn-lt"/>
              </a:rPr>
              <a:t> </a:t>
            </a:r>
            <a:r>
              <a:rPr lang="en-US" sz="2600" spc="-10" err="1">
                <a:solidFill>
                  <a:srgbClr val="006FC0"/>
                </a:solidFill>
                <a:ea typeface="+mn-lt"/>
                <a:cs typeface="+mn-lt"/>
              </a:rPr>
              <a:t>viên</a:t>
            </a:r>
            <a:r>
              <a:rPr lang="en-US" sz="2600" spc="-10">
                <a:solidFill>
                  <a:srgbClr val="006FC0"/>
                </a:solidFill>
                <a:ea typeface="+mn-lt"/>
                <a:cs typeface="+mn-lt"/>
              </a:rPr>
              <a:t> y </a:t>
            </a:r>
            <a:r>
              <a:rPr lang="en-US" sz="2600" spc="-10" err="1">
                <a:solidFill>
                  <a:srgbClr val="006FC0"/>
                </a:solidFill>
                <a:ea typeface="+mn-lt"/>
                <a:cs typeface="+mn-lt"/>
              </a:rPr>
              <a:t>tế</a:t>
            </a:r>
            <a:r>
              <a:rPr lang="en-US" sz="2600" spc="-10">
                <a:solidFill>
                  <a:srgbClr val="006FC0"/>
                </a:solidFill>
                <a:ea typeface="+mn-lt"/>
                <a:cs typeface="+mn-lt"/>
              </a:rPr>
              <a:t>" do </a:t>
            </a:r>
            <a:r>
              <a:rPr lang="en-US" sz="2600" spc="-10" err="1">
                <a:solidFill>
                  <a:srgbClr val="006FC0"/>
                </a:solidFill>
                <a:ea typeface="+mn-lt"/>
                <a:cs typeface="+mn-lt"/>
              </a:rPr>
              <a:t>không</a:t>
            </a:r>
            <a:r>
              <a:rPr lang="en-US" sz="2600" spc="-10">
                <a:solidFill>
                  <a:srgbClr val="006FC0"/>
                </a:solidFill>
                <a:ea typeface="+mn-lt"/>
                <a:cs typeface="+mn-lt"/>
              </a:rPr>
              <a:t> </a:t>
            </a:r>
            <a:r>
              <a:rPr lang="en-US" sz="2600" spc="-10" err="1">
                <a:solidFill>
                  <a:srgbClr val="006FC0"/>
                </a:solidFill>
                <a:ea typeface="+mn-lt"/>
                <a:cs typeface="+mn-lt"/>
              </a:rPr>
              <a:t>thể</a:t>
            </a:r>
            <a:r>
              <a:rPr lang="en-US" sz="2600" spc="-10">
                <a:solidFill>
                  <a:srgbClr val="006FC0"/>
                </a:solidFill>
                <a:ea typeface="+mn-lt"/>
                <a:cs typeface="+mn-lt"/>
              </a:rPr>
              <a:t> </a:t>
            </a:r>
            <a:r>
              <a:rPr lang="en-US" sz="2600" spc="-10" err="1">
                <a:solidFill>
                  <a:srgbClr val="006FC0"/>
                </a:solidFill>
                <a:ea typeface="+mn-lt"/>
                <a:cs typeface="+mn-lt"/>
              </a:rPr>
              <a:t>gắn</a:t>
            </a:r>
            <a:r>
              <a:rPr lang="en-US" sz="2600" spc="-10">
                <a:solidFill>
                  <a:srgbClr val="006FC0"/>
                </a:solidFill>
                <a:ea typeface="+mn-lt"/>
                <a:cs typeface="+mn-lt"/>
              </a:rPr>
              <a:t> </a:t>
            </a:r>
            <a:r>
              <a:rPr lang="en-US" sz="2600" spc="-10" err="1">
                <a:solidFill>
                  <a:srgbClr val="006FC0"/>
                </a:solidFill>
                <a:ea typeface="+mn-lt"/>
                <a:cs typeface="+mn-lt"/>
              </a:rPr>
              <a:t>với</a:t>
            </a:r>
            <a:r>
              <a:rPr lang="en-US" sz="2600" spc="-10">
                <a:solidFill>
                  <a:srgbClr val="006FC0"/>
                </a:solidFill>
                <a:ea typeface="+mn-lt"/>
                <a:cs typeface="+mn-lt"/>
              </a:rPr>
              <a:t> </a:t>
            </a:r>
            <a:r>
              <a:rPr lang="en-US" sz="2600" spc="-10" err="1">
                <a:solidFill>
                  <a:srgbClr val="006FC0"/>
                </a:solidFill>
                <a:ea typeface="+mn-lt"/>
                <a:cs typeface="+mn-lt"/>
              </a:rPr>
              <a:t>cá</a:t>
            </a:r>
            <a:r>
              <a:rPr lang="en-US" sz="2600" spc="-10">
                <a:solidFill>
                  <a:srgbClr val="006FC0"/>
                </a:solidFill>
                <a:ea typeface="+mn-lt"/>
                <a:cs typeface="+mn-lt"/>
              </a:rPr>
              <a:t> </a:t>
            </a:r>
            <a:r>
              <a:rPr lang="en-US" sz="2600" spc="-10" err="1">
                <a:solidFill>
                  <a:srgbClr val="006FC0"/>
                </a:solidFill>
                <a:ea typeface="+mn-lt"/>
                <a:cs typeface="+mn-lt"/>
              </a:rPr>
              <a:t>nhân</a:t>
            </a:r>
            <a:r>
              <a:rPr lang="en-US" sz="2600" spc="-10">
                <a:solidFill>
                  <a:srgbClr val="006FC0"/>
                </a:solidFill>
                <a:ea typeface="+mn-lt"/>
                <a:cs typeface="+mn-lt"/>
              </a:rPr>
              <a:t> </a:t>
            </a:r>
            <a:r>
              <a:rPr lang="en-US" sz="2600" spc="-10" err="1">
                <a:solidFill>
                  <a:srgbClr val="006FC0"/>
                </a:solidFill>
                <a:ea typeface="+mn-lt"/>
                <a:cs typeface="+mn-lt"/>
              </a:rPr>
              <a:t>cụ</a:t>
            </a:r>
            <a:r>
              <a:rPr lang="en-US" sz="2600" spc="-10">
                <a:solidFill>
                  <a:srgbClr val="006FC0"/>
                </a:solidFill>
                <a:ea typeface="+mn-lt"/>
                <a:cs typeface="+mn-lt"/>
              </a:rPr>
              <a:t> </a:t>
            </a:r>
            <a:r>
              <a:rPr lang="en-US" sz="2600" spc="-10" err="1">
                <a:solidFill>
                  <a:srgbClr val="006FC0"/>
                </a:solidFill>
                <a:ea typeface="+mn-lt"/>
                <a:cs typeface="+mn-lt"/>
              </a:rPr>
              <a:t>thể</a:t>
            </a:r>
            <a:r>
              <a:rPr lang="en-US" sz="2600" spc="-10">
                <a:solidFill>
                  <a:srgbClr val="006FC0"/>
                </a:solidFill>
                <a:ea typeface="+mn-lt"/>
                <a:cs typeface="+mn-lt"/>
              </a:rPr>
              <a:t> </a:t>
            </a:r>
            <a:r>
              <a:rPr lang="en-US" sz="2600" spc="-10" err="1">
                <a:solidFill>
                  <a:srgbClr val="006FC0"/>
                </a:solidFill>
                <a:ea typeface="+mn-lt"/>
                <a:cs typeface="+mn-lt"/>
              </a:rPr>
              <a:t>nào</a:t>
            </a:r>
            <a:r>
              <a:rPr lang="en-US" sz="2600" spc="-10">
                <a:solidFill>
                  <a:srgbClr val="006FC0"/>
                </a:solidFill>
                <a:ea typeface="+mn-lt"/>
                <a:cs typeface="+mn-lt"/>
              </a:rPr>
              <a:t> </a:t>
            </a:r>
            <a:r>
              <a:rPr lang="en-US" sz="2600" spc="-10" err="1">
                <a:solidFill>
                  <a:srgbClr val="006FC0"/>
                </a:solidFill>
                <a:ea typeface="+mn-lt"/>
                <a:cs typeface="+mn-lt"/>
              </a:rPr>
              <a:t>trong</a:t>
            </a:r>
            <a:r>
              <a:rPr lang="en-US" sz="2600" spc="-10">
                <a:solidFill>
                  <a:srgbClr val="006FC0"/>
                </a:solidFill>
                <a:ea typeface="+mn-lt"/>
                <a:cs typeface="+mn-lt"/>
              </a:rPr>
              <a:t> </a:t>
            </a:r>
            <a:r>
              <a:rPr lang="en-US" sz="2600" spc="-10" err="1">
                <a:solidFill>
                  <a:srgbClr val="006FC0"/>
                </a:solidFill>
                <a:ea typeface="+mn-lt"/>
                <a:cs typeface="+mn-lt"/>
              </a:rPr>
              <a:t>câu</a:t>
            </a:r>
            <a:endParaRPr lang="en-US" err="1"/>
          </a:p>
        </p:txBody>
      </p:sp>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2400">
              <a:latin typeface="Times New Roman"/>
              <a:cs typeface="Times New Roman"/>
            </a:endParaRPr>
          </a:p>
        </p:txBody>
      </p:sp>
      <p:pic>
        <p:nvPicPr>
          <p:cNvPr id="12" name="Picture 11" descr="A screenshot of a chat&#10;&#10;Description automatically generated">
            <a:extLst>
              <a:ext uri="{FF2B5EF4-FFF2-40B4-BE49-F238E27FC236}">
                <a16:creationId xmlns:a16="http://schemas.microsoft.com/office/drawing/2014/main" id="{EC0C1B53-DF4D-9A12-CB00-34064FFBA5D1}"/>
              </a:ext>
            </a:extLst>
          </p:cNvPr>
          <p:cNvPicPr>
            <a:picLocks noChangeAspect="1"/>
          </p:cNvPicPr>
          <p:nvPr/>
        </p:nvPicPr>
        <p:blipFill>
          <a:blip r:embed="rId3"/>
          <a:stretch>
            <a:fillRect/>
          </a:stretch>
        </p:blipFill>
        <p:spPr>
          <a:xfrm>
            <a:off x="1012372" y="2897352"/>
            <a:ext cx="10472056" cy="3490807"/>
          </a:xfrm>
          <a:prstGeom prst="rect">
            <a:avLst/>
          </a:prstGeom>
        </p:spPr>
      </p:pic>
    </p:spTree>
    <p:extLst>
      <p:ext uri="{BB962C8B-B14F-4D97-AF65-F5344CB8AC3E}">
        <p14:creationId xmlns:p14="http://schemas.microsoft.com/office/powerpoint/2010/main" val="883797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11" name="object 11"/>
          <p:cNvSpPr txBox="1"/>
          <p:nvPr/>
        </p:nvSpPr>
        <p:spPr>
          <a:xfrm>
            <a:off x="11100816" y="6492507"/>
            <a:ext cx="483332"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22</a:t>
            </a:fld>
            <a:endParaRPr sz="1800">
              <a:latin typeface="Segoe UI"/>
              <a:cs typeface="Segoe UI"/>
            </a:endParaRPr>
          </a:p>
        </p:txBody>
      </p:sp>
      <p:sp>
        <p:nvSpPr>
          <p:cNvPr id="9" name="object 9"/>
          <p:cNvSpPr txBox="1">
            <a:spLocks noGrp="1"/>
          </p:cNvSpPr>
          <p:nvPr>
            <p:ph type="title"/>
          </p:nvPr>
        </p:nvSpPr>
        <p:spPr>
          <a:xfrm>
            <a:off x="1444244" y="1069289"/>
            <a:ext cx="3855085" cy="764312"/>
          </a:xfrm>
          <a:prstGeom prst="rect">
            <a:avLst/>
          </a:prstGeom>
        </p:spPr>
        <p:txBody>
          <a:bodyPr vert="horz" wrap="square" lIns="0" tIns="12700" rIns="0" bIns="0" rtlCol="0" anchor="t">
            <a:spAutoFit/>
          </a:bodyPr>
          <a:lstStyle/>
          <a:p>
            <a:pPr algn="l"/>
            <a:r>
              <a:rPr lang="en-US" sz="2400"/>
              <a:t>SPECIAL CASES</a:t>
            </a:r>
            <a:endParaRPr lang="en-US" sz="2400" b="0"/>
          </a:p>
          <a:p>
            <a:pPr marL="12700">
              <a:lnSpc>
                <a:spcPct val="100000"/>
              </a:lnSpc>
              <a:spcBef>
                <a:spcPts val="100"/>
              </a:spcBef>
            </a:pPr>
            <a:endParaRPr lang="en-US" sz="2400"/>
          </a:p>
        </p:txBody>
      </p:sp>
      <p:sp>
        <p:nvSpPr>
          <p:cNvPr id="10" name="object 10"/>
          <p:cNvSpPr txBox="1"/>
          <p:nvPr/>
        </p:nvSpPr>
        <p:spPr>
          <a:xfrm>
            <a:off x="1016182" y="1716606"/>
            <a:ext cx="10280832" cy="813043"/>
          </a:xfrm>
          <a:prstGeom prst="rect">
            <a:avLst/>
          </a:prstGeom>
        </p:spPr>
        <p:txBody>
          <a:bodyPr vert="horz" wrap="square" lIns="0" tIns="12700" rIns="0" bIns="0" rtlCol="0" anchor="t">
            <a:spAutoFit/>
          </a:bodyPr>
          <a:lstStyle/>
          <a:p>
            <a:pPr marL="81280" algn="just">
              <a:spcBef>
                <a:spcPts val="100"/>
              </a:spcBef>
            </a:pPr>
            <a:r>
              <a:rPr lang="en-US" sz="2600" spc="-10">
                <a:solidFill>
                  <a:srgbClr val="006FC0"/>
                </a:solidFill>
                <a:ea typeface="+mn-lt"/>
                <a:cs typeface="+mn-lt"/>
              </a:rPr>
              <a:t>"</a:t>
            </a:r>
            <a:r>
              <a:rPr lang="en-US" sz="2600" spc="-10" err="1">
                <a:solidFill>
                  <a:srgbClr val="006FC0"/>
                </a:solidFill>
                <a:ea typeface="+mn-lt"/>
                <a:cs typeface="+mn-lt"/>
              </a:rPr>
              <a:t>Bệnh</a:t>
            </a:r>
            <a:r>
              <a:rPr lang="en-US" sz="2600" spc="-10">
                <a:solidFill>
                  <a:srgbClr val="006FC0"/>
                </a:solidFill>
                <a:ea typeface="+mn-lt"/>
                <a:cs typeface="+mn-lt"/>
              </a:rPr>
              <a:t> </a:t>
            </a:r>
            <a:r>
              <a:rPr lang="en-US" sz="2600" spc="-10" err="1">
                <a:solidFill>
                  <a:srgbClr val="006FC0"/>
                </a:solidFill>
                <a:ea typeface="+mn-lt"/>
                <a:cs typeface="+mn-lt"/>
              </a:rPr>
              <a:t>viện</a:t>
            </a:r>
            <a:r>
              <a:rPr lang="en-US" sz="2600" spc="-10">
                <a:solidFill>
                  <a:srgbClr val="006FC0"/>
                </a:solidFill>
                <a:ea typeface="+mn-lt"/>
                <a:cs typeface="+mn-lt"/>
              </a:rPr>
              <a:t> </a:t>
            </a:r>
            <a:r>
              <a:rPr lang="en-US" sz="2600" spc="-10" err="1">
                <a:solidFill>
                  <a:srgbClr val="006FC0"/>
                </a:solidFill>
                <a:ea typeface="+mn-lt"/>
                <a:cs typeface="+mn-lt"/>
              </a:rPr>
              <a:t>Nhiệt</a:t>
            </a:r>
            <a:r>
              <a:rPr lang="en-US" sz="2600" spc="-10">
                <a:solidFill>
                  <a:srgbClr val="006FC0"/>
                </a:solidFill>
                <a:ea typeface="+mn-lt"/>
                <a:cs typeface="+mn-lt"/>
              </a:rPr>
              <a:t> </a:t>
            </a:r>
            <a:r>
              <a:rPr lang="en-US" sz="2600" spc="-10" err="1">
                <a:solidFill>
                  <a:srgbClr val="006FC0"/>
                </a:solidFill>
                <a:ea typeface="+mn-lt"/>
                <a:cs typeface="+mn-lt"/>
              </a:rPr>
              <a:t>đới</a:t>
            </a:r>
            <a:r>
              <a:rPr lang="en-US" sz="2600" spc="-10">
                <a:solidFill>
                  <a:srgbClr val="006FC0"/>
                </a:solidFill>
                <a:ea typeface="+mn-lt"/>
                <a:cs typeface="+mn-lt"/>
              </a:rPr>
              <a:t> </a:t>
            </a:r>
            <a:r>
              <a:rPr lang="en-US" sz="2600" spc="-10" err="1">
                <a:solidFill>
                  <a:srgbClr val="006FC0"/>
                </a:solidFill>
                <a:ea typeface="+mn-lt"/>
                <a:cs typeface="+mn-lt"/>
              </a:rPr>
              <a:t>trung</a:t>
            </a:r>
            <a:r>
              <a:rPr lang="en-US" sz="2600" spc="-10">
                <a:solidFill>
                  <a:srgbClr val="006FC0"/>
                </a:solidFill>
                <a:ea typeface="+mn-lt"/>
                <a:cs typeface="+mn-lt"/>
              </a:rPr>
              <a:t> </a:t>
            </a:r>
            <a:r>
              <a:rPr lang="en-US" sz="2600" spc="-10" err="1">
                <a:solidFill>
                  <a:srgbClr val="006FC0"/>
                </a:solidFill>
                <a:ea typeface="+mn-lt"/>
                <a:cs typeface="+mn-lt"/>
              </a:rPr>
              <a:t>ương</a:t>
            </a:r>
            <a:r>
              <a:rPr lang="en-US" sz="2600" spc="-10">
                <a:solidFill>
                  <a:srgbClr val="006FC0"/>
                </a:solidFill>
                <a:ea typeface="+mn-lt"/>
                <a:cs typeface="+mn-lt"/>
              </a:rPr>
              <a:t> (</a:t>
            </a:r>
            <a:r>
              <a:rPr lang="en-US" sz="2600" spc="-10" err="1">
                <a:solidFill>
                  <a:srgbClr val="006FC0"/>
                </a:solidFill>
                <a:ea typeface="+mn-lt"/>
                <a:cs typeface="+mn-lt"/>
              </a:rPr>
              <a:t>cơ</a:t>
            </a:r>
            <a:r>
              <a:rPr lang="en-US" sz="2600" spc="-10">
                <a:solidFill>
                  <a:srgbClr val="006FC0"/>
                </a:solidFill>
                <a:ea typeface="+mn-lt"/>
                <a:cs typeface="+mn-lt"/>
              </a:rPr>
              <a:t> </a:t>
            </a:r>
            <a:r>
              <a:rPr lang="en-US" sz="2600" spc="-10" err="1">
                <a:solidFill>
                  <a:srgbClr val="006FC0"/>
                </a:solidFill>
                <a:ea typeface="+mn-lt"/>
                <a:cs typeface="+mn-lt"/>
              </a:rPr>
              <a:t>sở</a:t>
            </a:r>
            <a:r>
              <a:rPr lang="en-US" sz="2600" spc="-10">
                <a:solidFill>
                  <a:srgbClr val="006FC0"/>
                </a:solidFill>
                <a:ea typeface="+mn-lt"/>
                <a:cs typeface="+mn-lt"/>
              </a:rPr>
              <a:t> 2, Đông Anh, Hà </a:t>
            </a:r>
            <a:r>
              <a:rPr lang="en-US" sz="2600" spc="-10" err="1">
                <a:solidFill>
                  <a:srgbClr val="006FC0"/>
                </a:solidFill>
                <a:ea typeface="+mn-lt"/>
                <a:cs typeface="+mn-lt"/>
              </a:rPr>
              <a:t>Nội</a:t>
            </a:r>
            <a:r>
              <a:rPr lang="en-US" sz="2600" spc="-10">
                <a:solidFill>
                  <a:srgbClr val="006FC0"/>
                </a:solidFill>
                <a:ea typeface="+mn-lt"/>
                <a:cs typeface="+mn-lt"/>
              </a:rPr>
              <a:t>)": </a:t>
            </a:r>
            <a:r>
              <a:rPr lang="en-US" sz="2600" spc="-10" err="1">
                <a:solidFill>
                  <a:srgbClr val="006FC0"/>
                </a:solidFill>
                <a:ea typeface="+mn-lt"/>
                <a:cs typeface="+mn-lt"/>
              </a:rPr>
              <a:t>tách</a:t>
            </a:r>
            <a:r>
              <a:rPr lang="en-US" sz="2600" spc="-10">
                <a:solidFill>
                  <a:srgbClr val="006FC0"/>
                </a:solidFill>
                <a:ea typeface="+mn-lt"/>
                <a:cs typeface="+mn-lt"/>
              </a:rPr>
              <a:t> </a:t>
            </a:r>
            <a:r>
              <a:rPr lang="en-US" sz="2600" spc="-10" err="1">
                <a:solidFill>
                  <a:srgbClr val="006FC0"/>
                </a:solidFill>
                <a:ea typeface="+mn-lt"/>
                <a:cs typeface="+mn-lt"/>
              </a:rPr>
              <a:t>các</a:t>
            </a:r>
            <a:r>
              <a:rPr lang="en-US" sz="2600" spc="-10">
                <a:solidFill>
                  <a:srgbClr val="006FC0"/>
                </a:solidFill>
                <a:ea typeface="+mn-lt"/>
                <a:cs typeface="+mn-lt"/>
              </a:rPr>
              <a:t> </a:t>
            </a:r>
            <a:r>
              <a:rPr lang="en-US" sz="2600" spc="-10" err="1">
                <a:solidFill>
                  <a:srgbClr val="006FC0"/>
                </a:solidFill>
                <a:ea typeface="+mn-lt"/>
                <a:cs typeface="+mn-lt"/>
              </a:rPr>
              <a:t>thành</a:t>
            </a:r>
            <a:r>
              <a:rPr lang="en-US" sz="2600" spc="-10">
                <a:solidFill>
                  <a:srgbClr val="006FC0"/>
                </a:solidFill>
                <a:ea typeface="+mn-lt"/>
                <a:cs typeface="+mn-lt"/>
              </a:rPr>
              <a:t> </a:t>
            </a:r>
            <a:r>
              <a:rPr lang="en-US" sz="2600" spc="-10" err="1">
                <a:solidFill>
                  <a:srgbClr val="006FC0"/>
                </a:solidFill>
                <a:ea typeface="+mn-lt"/>
                <a:cs typeface="+mn-lt"/>
              </a:rPr>
              <a:t>phần</a:t>
            </a:r>
            <a:r>
              <a:rPr lang="en-US" sz="2600" spc="-10">
                <a:solidFill>
                  <a:srgbClr val="006FC0"/>
                </a:solidFill>
                <a:ea typeface="+mn-lt"/>
                <a:cs typeface="+mn-lt"/>
              </a:rPr>
              <a:t> </a:t>
            </a:r>
            <a:r>
              <a:rPr lang="en-US" sz="2600" spc="-10" err="1">
                <a:solidFill>
                  <a:srgbClr val="006FC0"/>
                </a:solidFill>
                <a:ea typeface="+mn-lt"/>
                <a:cs typeface="+mn-lt"/>
              </a:rPr>
              <a:t>bổ</a:t>
            </a:r>
            <a:r>
              <a:rPr lang="en-US" sz="2600" spc="-10">
                <a:solidFill>
                  <a:srgbClr val="006FC0"/>
                </a:solidFill>
                <a:ea typeface="+mn-lt"/>
                <a:cs typeface="+mn-lt"/>
              </a:rPr>
              <a:t> </a:t>
            </a:r>
            <a:r>
              <a:rPr lang="en-US" sz="2600" spc="-10" err="1">
                <a:solidFill>
                  <a:srgbClr val="006FC0"/>
                </a:solidFill>
                <a:ea typeface="+mn-lt"/>
                <a:cs typeface="+mn-lt"/>
              </a:rPr>
              <a:t>trợ</a:t>
            </a:r>
            <a:r>
              <a:rPr lang="en-US" sz="2600" spc="-10">
                <a:solidFill>
                  <a:srgbClr val="006FC0"/>
                </a:solidFill>
                <a:ea typeface="+mn-lt"/>
                <a:cs typeface="+mn-lt"/>
              </a:rPr>
              <a:t> </a:t>
            </a:r>
            <a:r>
              <a:rPr lang="en-US" sz="2600" spc="-10" err="1">
                <a:solidFill>
                  <a:srgbClr val="006FC0"/>
                </a:solidFill>
                <a:ea typeface="+mn-lt"/>
                <a:cs typeface="+mn-lt"/>
              </a:rPr>
              <a:t>trong</a:t>
            </a:r>
            <a:r>
              <a:rPr lang="en-US" sz="2600" spc="-10">
                <a:solidFill>
                  <a:srgbClr val="006FC0"/>
                </a:solidFill>
                <a:ea typeface="+mn-lt"/>
                <a:cs typeface="+mn-lt"/>
              </a:rPr>
              <a:t> </a:t>
            </a:r>
            <a:r>
              <a:rPr lang="en-US" sz="2600" spc="-10" err="1">
                <a:solidFill>
                  <a:srgbClr val="006FC0"/>
                </a:solidFill>
                <a:ea typeface="+mn-lt"/>
                <a:cs typeface="+mn-lt"/>
              </a:rPr>
              <a:t>ngoặc</a:t>
            </a:r>
            <a:r>
              <a:rPr lang="en-US" sz="2600" spc="-10">
                <a:solidFill>
                  <a:srgbClr val="006FC0"/>
                </a:solidFill>
                <a:ea typeface="+mn-lt"/>
                <a:cs typeface="+mn-lt"/>
              </a:rPr>
              <a:t> </a:t>
            </a:r>
            <a:r>
              <a:rPr lang="en-US" sz="2600" spc="-10" err="1">
                <a:solidFill>
                  <a:srgbClr val="006FC0"/>
                </a:solidFill>
                <a:ea typeface="+mn-lt"/>
                <a:cs typeface="+mn-lt"/>
              </a:rPr>
              <a:t>đơn</a:t>
            </a:r>
            <a:r>
              <a:rPr lang="en-US" sz="2600" spc="-10">
                <a:solidFill>
                  <a:srgbClr val="006FC0"/>
                </a:solidFill>
                <a:ea typeface="+mn-lt"/>
                <a:cs typeface="+mn-lt"/>
              </a:rPr>
              <a:t> </a:t>
            </a:r>
            <a:r>
              <a:rPr lang="en-US" sz="2600" spc="-10" err="1">
                <a:solidFill>
                  <a:srgbClr val="006FC0"/>
                </a:solidFill>
                <a:ea typeface="+mn-lt"/>
                <a:cs typeface="+mn-lt"/>
              </a:rPr>
              <a:t>thành</a:t>
            </a:r>
            <a:r>
              <a:rPr lang="en-US" sz="2600" spc="-10">
                <a:solidFill>
                  <a:srgbClr val="006FC0"/>
                </a:solidFill>
                <a:ea typeface="+mn-lt"/>
                <a:cs typeface="+mn-lt"/>
              </a:rPr>
              <a:t> </a:t>
            </a:r>
            <a:r>
              <a:rPr lang="en-US" sz="2600" spc="-10" err="1">
                <a:solidFill>
                  <a:srgbClr val="006FC0"/>
                </a:solidFill>
                <a:ea typeface="+mn-lt"/>
                <a:cs typeface="+mn-lt"/>
              </a:rPr>
              <a:t>các</a:t>
            </a:r>
            <a:r>
              <a:rPr lang="en-US" sz="2600" spc="-10">
                <a:solidFill>
                  <a:srgbClr val="006FC0"/>
                </a:solidFill>
                <a:ea typeface="+mn-lt"/>
                <a:cs typeface="+mn-lt"/>
              </a:rPr>
              <a:t> </a:t>
            </a:r>
            <a:r>
              <a:rPr lang="en-US" sz="2600" spc="-10" err="1">
                <a:solidFill>
                  <a:srgbClr val="006FC0"/>
                </a:solidFill>
                <a:ea typeface="+mn-lt"/>
                <a:cs typeface="+mn-lt"/>
              </a:rPr>
              <a:t>thực</a:t>
            </a:r>
            <a:r>
              <a:rPr lang="en-US" sz="2600" spc="-10">
                <a:solidFill>
                  <a:srgbClr val="006FC0"/>
                </a:solidFill>
                <a:ea typeface="+mn-lt"/>
                <a:cs typeface="+mn-lt"/>
              </a:rPr>
              <a:t> </a:t>
            </a:r>
            <a:r>
              <a:rPr lang="en-US" sz="2600" spc="-10" err="1">
                <a:solidFill>
                  <a:srgbClr val="006FC0"/>
                </a:solidFill>
                <a:ea typeface="+mn-lt"/>
                <a:cs typeface="+mn-lt"/>
              </a:rPr>
              <a:t>thể</a:t>
            </a:r>
            <a:r>
              <a:rPr lang="en-US" sz="2600" spc="-10">
                <a:solidFill>
                  <a:srgbClr val="006FC0"/>
                </a:solidFill>
                <a:ea typeface="+mn-lt"/>
                <a:cs typeface="+mn-lt"/>
              </a:rPr>
              <a:t> </a:t>
            </a:r>
            <a:r>
              <a:rPr lang="en-US" sz="2600" b="1" spc="-10">
                <a:solidFill>
                  <a:srgbClr val="006FC0"/>
                </a:solidFill>
                <a:ea typeface="+mn-lt"/>
                <a:cs typeface="+mn-lt"/>
              </a:rPr>
              <a:t>LOCATION</a:t>
            </a:r>
            <a:endParaRPr lang="en-US" b="1"/>
          </a:p>
        </p:txBody>
      </p:sp>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2400">
              <a:latin typeface="Times New Roman"/>
              <a:cs typeface="Times New Roman"/>
            </a:endParaRPr>
          </a:p>
        </p:txBody>
      </p:sp>
      <p:pic>
        <p:nvPicPr>
          <p:cNvPr id="15" name="Picture 14" descr="A screenshot of a computer&#10;&#10;Description automatically generated">
            <a:extLst>
              <a:ext uri="{FF2B5EF4-FFF2-40B4-BE49-F238E27FC236}">
                <a16:creationId xmlns:a16="http://schemas.microsoft.com/office/drawing/2014/main" id="{A29E965F-416D-E8ED-CC08-96D4D5FCB704}"/>
              </a:ext>
            </a:extLst>
          </p:cNvPr>
          <p:cNvPicPr>
            <a:picLocks noChangeAspect="1"/>
          </p:cNvPicPr>
          <p:nvPr/>
        </p:nvPicPr>
        <p:blipFill>
          <a:blip r:embed="rId3"/>
          <a:stretch>
            <a:fillRect/>
          </a:stretch>
        </p:blipFill>
        <p:spPr>
          <a:xfrm>
            <a:off x="1012374" y="2906068"/>
            <a:ext cx="10417627" cy="3429836"/>
          </a:xfrm>
          <a:prstGeom prst="rect">
            <a:avLst/>
          </a:prstGeom>
        </p:spPr>
      </p:pic>
    </p:spTree>
    <p:extLst>
      <p:ext uri="{BB962C8B-B14F-4D97-AF65-F5344CB8AC3E}">
        <p14:creationId xmlns:p14="http://schemas.microsoft.com/office/powerpoint/2010/main" val="3881020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11" name="object 11"/>
          <p:cNvSpPr txBox="1"/>
          <p:nvPr/>
        </p:nvSpPr>
        <p:spPr>
          <a:xfrm>
            <a:off x="11100816" y="6492507"/>
            <a:ext cx="346563" cy="320431"/>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23</a:t>
            </a:fld>
            <a:endParaRPr sz="1800">
              <a:latin typeface="Segoe UI"/>
              <a:cs typeface="Segoe UI"/>
            </a:endParaRPr>
          </a:p>
        </p:txBody>
      </p:sp>
      <p:sp>
        <p:nvSpPr>
          <p:cNvPr id="9" name="object 9"/>
          <p:cNvSpPr txBox="1">
            <a:spLocks noGrp="1"/>
          </p:cNvSpPr>
          <p:nvPr>
            <p:ph type="title"/>
          </p:nvPr>
        </p:nvSpPr>
        <p:spPr>
          <a:xfrm>
            <a:off x="1444244" y="1069289"/>
            <a:ext cx="3855085" cy="764312"/>
          </a:xfrm>
          <a:prstGeom prst="rect">
            <a:avLst/>
          </a:prstGeom>
        </p:spPr>
        <p:txBody>
          <a:bodyPr vert="horz" wrap="square" lIns="0" tIns="12700" rIns="0" bIns="0" rtlCol="0" anchor="t">
            <a:spAutoFit/>
          </a:bodyPr>
          <a:lstStyle/>
          <a:p>
            <a:pPr algn="l"/>
            <a:r>
              <a:rPr lang="en-US" sz="2400"/>
              <a:t>SPECIAL CASES</a:t>
            </a:r>
            <a:endParaRPr lang="en-US" sz="2400" b="0"/>
          </a:p>
          <a:p>
            <a:pPr marL="12700">
              <a:lnSpc>
                <a:spcPct val="100000"/>
              </a:lnSpc>
              <a:spcBef>
                <a:spcPts val="100"/>
              </a:spcBef>
            </a:pPr>
            <a:endParaRPr lang="en-US" sz="2400"/>
          </a:p>
        </p:txBody>
      </p:sp>
      <p:sp>
        <p:nvSpPr>
          <p:cNvPr id="10" name="object 10"/>
          <p:cNvSpPr txBox="1"/>
          <p:nvPr/>
        </p:nvSpPr>
        <p:spPr>
          <a:xfrm>
            <a:off x="1016182" y="1716606"/>
            <a:ext cx="10280832" cy="813043"/>
          </a:xfrm>
          <a:prstGeom prst="rect">
            <a:avLst/>
          </a:prstGeom>
        </p:spPr>
        <p:txBody>
          <a:bodyPr vert="horz" wrap="square" lIns="0" tIns="12700" rIns="0" bIns="0" rtlCol="0" anchor="t">
            <a:spAutoFit/>
          </a:bodyPr>
          <a:lstStyle/>
          <a:p>
            <a:pPr marL="81280" algn="just">
              <a:spcBef>
                <a:spcPts val="100"/>
              </a:spcBef>
            </a:pPr>
            <a:r>
              <a:rPr lang="en-US" sz="2600" spc="-10">
                <a:solidFill>
                  <a:srgbClr val="006FC0"/>
                </a:solidFill>
                <a:ea typeface="+mn-lt"/>
                <a:cs typeface="+mn-lt"/>
              </a:rPr>
              <a:t>Trường </a:t>
            </a:r>
            <a:r>
              <a:rPr lang="en-US" sz="2600" spc="-10" err="1">
                <a:solidFill>
                  <a:srgbClr val="006FC0"/>
                </a:solidFill>
                <a:ea typeface="+mn-lt"/>
                <a:cs typeface="+mn-lt"/>
              </a:rPr>
              <a:t>hợp</a:t>
            </a:r>
            <a:r>
              <a:rPr lang="en-US" sz="2600" spc="-10">
                <a:solidFill>
                  <a:srgbClr val="006FC0"/>
                </a:solidFill>
                <a:ea typeface="+mn-lt"/>
                <a:cs typeface="+mn-lt"/>
              </a:rPr>
              <a:t> </a:t>
            </a:r>
            <a:r>
              <a:rPr lang="en-US" sz="2600" spc="-10" err="1">
                <a:solidFill>
                  <a:srgbClr val="006FC0"/>
                </a:solidFill>
                <a:ea typeface="+mn-lt"/>
                <a:cs typeface="+mn-lt"/>
              </a:rPr>
              <a:t>thực</a:t>
            </a:r>
            <a:r>
              <a:rPr lang="en-US" sz="2600" spc="-10">
                <a:solidFill>
                  <a:srgbClr val="006FC0"/>
                </a:solidFill>
                <a:ea typeface="+mn-lt"/>
                <a:cs typeface="+mn-lt"/>
              </a:rPr>
              <a:t> </a:t>
            </a:r>
            <a:r>
              <a:rPr lang="en-US" sz="2600" spc="-10" err="1">
                <a:solidFill>
                  <a:srgbClr val="006FC0"/>
                </a:solidFill>
                <a:ea typeface="+mn-lt"/>
                <a:cs typeface="+mn-lt"/>
              </a:rPr>
              <a:t>thể</a:t>
            </a:r>
            <a:r>
              <a:rPr lang="en-US" sz="2600" spc="-10">
                <a:solidFill>
                  <a:srgbClr val="006FC0"/>
                </a:solidFill>
                <a:ea typeface="+mn-lt"/>
                <a:cs typeface="+mn-lt"/>
              </a:rPr>
              <a:t> </a:t>
            </a:r>
            <a:r>
              <a:rPr lang="en-US" sz="2600" spc="-10" err="1">
                <a:solidFill>
                  <a:srgbClr val="006FC0"/>
                </a:solidFill>
                <a:ea typeface="+mn-lt"/>
                <a:cs typeface="+mn-lt"/>
              </a:rPr>
              <a:t>gồm</a:t>
            </a:r>
            <a:r>
              <a:rPr lang="en-US" sz="2600" spc="-10">
                <a:solidFill>
                  <a:srgbClr val="006FC0"/>
                </a:solidFill>
                <a:ea typeface="+mn-lt"/>
                <a:cs typeface="+mn-lt"/>
              </a:rPr>
              <a:t> </a:t>
            </a:r>
            <a:r>
              <a:rPr lang="en-US" sz="2600" spc="-10" err="1">
                <a:solidFill>
                  <a:srgbClr val="006FC0"/>
                </a:solidFill>
                <a:ea typeface="+mn-lt"/>
                <a:cs typeface="+mn-lt"/>
              </a:rPr>
              <a:t>nhiều</a:t>
            </a:r>
            <a:r>
              <a:rPr lang="en-US" sz="2600" spc="-10">
                <a:solidFill>
                  <a:srgbClr val="006FC0"/>
                </a:solidFill>
                <a:ea typeface="+mn-lt"/>
                <a:cs typeface="+mn-lt"/>
              </a:rPr>
              <a:t> </a:t>
            </a:r>
            <a:r>
              <a:rPr lang="en-US" sz="2600" spc="-10" err="1">
                <a:solidFill>
                  <a:srgbClr val="006FC0"/>
                </a:solidFill>
                <a:ea typeface="+mn-lt"/>
                <a:cs typeface="+mn-lt"/>
              </a:rPr>
              <a:t>thành</a:t>
            </a:r>
            <a:r>
              <a:rPr lang="en-US" sz="2600" spc="-10">
                <a:solidFill>
                  <a:srgbClr val="006FC0"/>
                </a:solidFill>
                <a:ea typeface="+mn-lt"/>
                <a:cs typeface="+mn-lt"/>
              </a:rPr>
              <a:t> </a:t>
            </a:r>
            <a:r>
              <a:rPr lang="en-US" sz="2600" spc="-10" err="1">
                <a:solidFill>
                  <a:srgbClr val="006FC0"/>
                </a:solidFill>
                <a:ea typeface="+mn-lt"/>
                <a:cs typeface="+mn-lt"/>
              </a:rPr>
              <a:t>phần</a:t>
            </a:r>
            <a:r>
              <a:rPr lang="en-US" sz="2600" spc="-10">
                <a:solidFill>
                  <a:srgbClr val="006FC0"/>
                </a:solidFill>
                <a:ea typeface="+mn-lt"/>
                <a:cs typeface="+mn-lt"/>
              </a:rPr>
              <a:t> </a:t>
            </a:r>
            <a:r>
              <a:rPr lang="en-US" sz="2600" spc="-10" err="1">
                <a:solidFill>
                  <a:srgbClr val="006FC0"/>
                </a:solidFill>
                <a:ea typeface="+mn-lt"/>
                <a:cs typeface="+mn-lt"/>
              </a:rPr>
              <a:t>được</a:t>
            </a:r>
            <a:r>
              <a:rPr lang="en-US" sz="2600" spc="-10">
                <a:solidFill>
                  <a:srgbClr val="006FC0"/>
                </a:solidFill>
                <a:ea typeface="+mn-lt"/>
                <a:cs typeface="+mn-lt"/>
              </a:rPr>
              <a:t> </a:t>
            </a:r>
            <a:r>
              <a:rPr lang="en-US" sz="2600" spc="-10" err="1">
                <a:solidFill>
                  <a:srgbClr val="006FC0"/>
                </a:solidFill>
                <a:ea typeface="+mn-lt"/>
                <a:cs typeface="+mn-lt"/>
              </a:rPr>
              <a:t>ngăn</a:t>
            </a:r>
            <a:r>
              <a:rPr lang="en-US" sz="2600" spc="-10">
                <a:solidFill>
                  <a:srgbClr val="006FC0"/>
                </a:solidFill>
                <a:ea typeface="+mn-lt"/>
                <a:cs typeface="+mn-lt"/>
              </a:rPr>
              <a:t> </a:t>
            </a:r>
            <a:r>
              <a:rPr lang="en-US" sz="2600" spc="-10" err="1">
                <a:solidFill>
                  <a:srgbClr val="006FC0"/>
                </a:solidFill>
                <a:ea typeface="+mn-lt"/>
                <a:cs typeface="+mn-lt"/>
              </a:rPr>
              <a:t>cách</a:t>
            </a:r>
            <a:r>
              <a:rPr lang="en-US" sz="2600" spc="-10">
                <a:solidFill>
                  <a:srgbClr val="006FC0"/>
                </a:solidFill>
                <a:ea typeface="+mn-lt"/>
                <a:cs typeface="+mn-lt"/>
              </a:rPr>
              <a:t> </a:t>
            </a:r>
            <a:r>
              <a:rPr lang="en-US" sz="2600" spc="-10" err="1">
                <a:solidFill>
                  <a:srgbClr val="006FC0"/>
                </a:solidFill>
                <a:ea typeface="+mn-lt"/>
                <a:cs typeface="+mn-lt"/>
              </a:rPr>
              <a:t>bởi</a:t>
            </a:r>
            <a:r>
              <a:rPr lang="en-US" sz="2600" spc="-10">
                <a:solidFill>
                  <a:srgbClr val="006FC0"/>
                </a:solidFill>
                <a:ea typeface="+mn-lt"/>
                <a:cs typeface="+mn-lt"/>
              </a:rPr>
              <a:t> </a:t>
            </a:r>
            <a:r>
              <a:rPr lang="en-US" sz="2600" spc="-10" err="1">
                <a:solidFill>
                  <a:srgbClr val="006FC0"/>
                </a:solidFill>
                <a:ea typeface="+mn-lt"/>
                <a:cs typeface="+mn-lt"/>
              </a:rPr>
              <a:t>các</a:t>
            </a:r>
            <a:r>
              <a:rPr lang="en-US" sz="2600" spc="-10">
                <a:solidFill>
                  <a:srgbClr val="006FC0"/>
                </a:solidFill>
                <a:ea typeface="+mn-lt"/>
                <a:cs typeface="+mn-lt"/>
              </a:rPr>
              <a:t> </a:t>
            </a:r>
            <a:r>
              <a:rPr lang="en-US" sz="2600" spc="-10" err="1">
                <a:solidFill>
                  <a:srgbClr val="006FC0"/>
                </a:solidFill>
                <a:ea typeface="+mn-lt"/>
                <a:cs typeface="+mn-lt"/>
              </a:rPr>
              <a:t>từ</a:t>
            </a:r>
            <a:r>
              <a:rPr lang="en-US" sz="2600" spc="-10">
                <a:solidFill>
                  <a:srgbClr val="006FC0"/>
                </a:solidFill>
                <a:ea typeface="+mn-lt"/>
                <a:cs typeface="+mn-lt"/>
              </a:rPr>
              <a:t> "</a:t>
            </a:r>
            <a:r>
              <a:rPr lang="en-US" sz="2600" spc="-10" err="1">
                <a:solidFill>
                  <a:srgbClr val="006FC0"/>
                </a:solidFill>
                <a:ea typeface="+mn-lt"/>
                <a:cs typeface="+mn-lt"/>
              </a:rPr>
              <a:t>của</a:t>
            </a:r>
            <a:r>
              <a:rPr lang="en-US" sz="2600" spc="-10">
                <a:solidFill>
                  <a:srgbClr val="006FC0"/>
                </a:solidFill>
                <a:ea typeface="+mn-lt"/>
                <a:cs typeface="+mn-lt"/>
              </a:rPr>
              <a:t>", "</a:t>
            </a:r>
            <a:r>
              <a:rPr lang="en-US" sz="2600" spc="-10" err="1">
                <a:solidFill>
                  <a:srgbClr val="006FC0"/>
                </a:solidFill>
                <a:ea typeface="+mn-lt"/>
                <a:cs typeface="+mn-lt"/>
              </a:rPr>
              <a:t>thuộc</a:t>
            </a:r>
            <a:r>
              <a:rPr lang="en-US" sz="2600" spc="-10">
                <a:solidFill>
                  <a:srgbClr val="006FC0"/>
                </a:solidFill>
                <a:ea typeface="+mn-lt"/>
                <a:cs typeface="+mn-lt"/>
              </a:rPr>
              <a:t>" =&gt; </a:t>
            </a:r>
            <a:r>
              <a:rPr lang="en-US" sz="2600" spc="-10" err="1">
                <a:solidFill>
                  <a:srgbClr val="006FC0"/>
                </a:solidFill>
                <a:ea typeface="+mn-lt"/>
                <a:cs typeface="+mn-lt"/>
              </a:rPr>
              <a:t>gán</a:t>
            </a:r>
            <a:r>
              <a:rPr lang="en-US" sz="2600" spc="-10">
                <a:solidFill>
                  <a:srgbClr val="006FC0"/>
                </a:solidFill>
                <a:ea typeface="+mn-lt"/>
                <a:cs typeface="+mn-lt"/>
              </a:rPr>
              <a:t> </a:t>
            </a:r>
            <a:r>
              <a:rPr lang="en-US" sz="2600" spc="-10" err="1">
                <a:solidFill>
                  <a:srgbClr val="006FC0"/>
                </a:solidFill>
                <a:ea typeface="+mn-lt"/>
                <a:cs typeface="+mn-lt"/>
              </a:rPr>
              <a:t>nhãn</a:t>
            </a:r>
            <a:r>
              <a:rPr lang="en-US" sz="2600" spc="-10">
                <a:solidFill>
                  <a:srgbClr val="006FC0"/>
                </a:solidFill>
                <a:ea typeface="+mn-lt"/>
                <a:cs typeface="+mn-lt"/>
              </a:rPr>
              <a:t> </a:t>
            </a:r>
            <a:r>
              <a:rPr lang="en-US" sz="2600" spc="-10" err="1">
                <a:solidFill>
                  <a:srgbClr val="006FC0"/>
                </a:solidFill>
                <a:ea typeface="+mn-lt"/>
                <a:cs typeface="+mn-lt"/>
              </a:rPr>
              <a:t>riêng</a:t>
            </a:r>
            <a:r>
              <a:rPr lang="en-US" sz="2600" spc="-10">
                <a:solidFill>
                  <a:srgbClr val="006FC0"/>
                </a:solidFill>
                <a:ea typeface="+mn-lt"/>
                <a:cs typeface="+mn-lt"/>
              </a:rPr>
              <a:t> </a:t>
            </a:r>
            <a:r>
              <a:rPr lang="en-US" sz="2600" spc="-10" err="1">
                <a:solidFill>
                  <a:srgbClr val="006FC0"/>
                </a:solidFill>
                <a:ea typeface="+mn-lt"/>
                <a:cs typeface="+mn-lt"/>
              </a:rPr>
              <a:t>biệt</a:t>
            </a:r>
            <a:r>
              <a:rPr lang="en-US" sz="2600" spc="-10">
                <a:solidFill>
                  <a:srgbClr val="006FC0"/>
                </a:solidFill>
                <a:ea typeface="+mn-lt"/>
                <a:cs typeface="+mn-lt"/>
              </a:rPr>
              <a:t> </a:t>
            </a:r>
            <a:r>
              <a:rPr lang="en-US" sz="2600" spc="-10" err="1">
                <a:solidFill>
                  <a:srgbClr val="006FC0"/>
                </a:solidFill>
                <a:ea typeface="+mn-lt"/>
                <a:cs typeface="+mn-lt"/>
              </a:rPr>
              <a:t>từng</a:t>
            </a:r>
            <a:r>
              <a:rPr lang="en-US" sz="2600" spc="-10">
                <a:solidFill>
                  <a:srgbClr val="006FC0"/>
                </a:solidFill>
                <a:ea typeface="+mn-lt"/>
                <a:cs typeface="+mn-lt"/>
              </a:rPr>
              <a:t> </a:t>
            </a:r>
            <a:r>
              <a:rPr lang="en-US" sz="2600" spc="-10" err="1">
                <a:solidFill>
                  <a:srgbClr val="006FC0"/>
                </a:solidFill>
                <a:ea typeface="+mn-lt"/>
                <a:cs typeface="+mn-lt"/>
              </a:rPr>
              <a:t>thành</a:t>
            </a:r>
            <a:r>
              <a:rPr lang="en-US" sz="2600" spc="-10">
                <a:solidFill>
                  <a:srgbClr val="006FC0"/>
                </a:solidFill>
                <a:ea typeface="+mn-lt"/>
                <a:cs typeface="+mn-lt"/>
              </a:rPr>
              <a:t> </a:t>
            </a:r>
            <a:r>
              <a:rPr lang="en-US" sz="2600" spc="-10" err="1">
                <a:solidFill>
                  <a:srgbClr val="006FC0"/>
                </a:solidFill>
                <a:ea typeface="+mn-lt"/>
                <a:cs typeface="+mn-lt"/>
              </a:rPr>
              <a:t>phần</a:t>
            </a:r>
            <a:endParaRPr lang="en-US" err="1">
              <a:ea typeface="+mn-lt"/>
              <a:cs typeface="+mn-lt"/>
            </a:endParaRPr>
          </a:p>
        </p:txBody>
      </p:sp>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2400">
              <a:latin typeface="Times New Roman"/>
              <a:cs typeface="Times New Roman"/>
            </a:endParaRPr>
          </a:p>
        </p:txBody>
      </p:sp>
      <p:pic>
        <p:nvPicPr>
          <p:cNvPr id="12" name="Picture 11" descr="A screenshot of a phone&#10;&#10;Description automatically generated">
            <a:extLst>
              <a:ext uri="{FF2B5EF4-FFF2-40B4-BE49-F238E27FC236}">
                <a16:creationId xmlns:a16="http://schemas.microsoft.com/office/drawing/2014/main" id="{2D723E50-FF62-BA03-7744-1B963C36E54B}"/>
              </a:ext>
            </a:extLst>
          </p:cNvPr>
          <p:cNvPicPr>
            <a:picLocks noChangeAspect="1"/>
          </p:cNvPicPr>
          <p:nvPr/>
        </p:nvPicPr>
        <p:blipFill>
          <a:blip r:embed="rId3"/>
          <a:stretch>
            <a:fillRect/>
          </a:stretch>
        </p:blipFill>
        <p:spPr>
          <a:xfrm>
            <a:off x="740229" y="3018242"/>
            <a:ext cx="10308771" cy="2606775"/>
          </a:xfrm>
          <a:prstGeom prst="rect">
            <a:avLst/>
          </a:prstGeom>
        </p:spPr>
      </p:pic>
    </p:spTree>
    <p:extLst>
      <p:ext uri="{BB962C8B-B14F-4D97-AF65-F5344CB8AC3E}">
        <p14:creationId xmlns:p14="http://schemas.microsoft.com/office/powerpoint/2010/main" val="2141473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11" name="object 11"/>
          <p:cNvSpPr txBox="1"/>
          <p:nvPr/>
        </p:nvSpPr>
        <p:spPr>
          <a:xfrm>
            <a:off x="11100816" y="6492507"/>
            <a:ext cx="405178"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24</a:t>
            </a:fld>
            <a:endParaRPr sz="1800">
              <a:latin typeface="Segoe UI"/>
              <a:cs typeface="Segoe UI"/>
            </a:endParaRPr>
          </a:p>
        </p:txBody>
      </p:sp>
      <p:sp>
        <p:nvSpPr>
          <p:cNvPr id="9" name="object 9"/>
          <p:cNvSpPr txBox="1">
            <a:spLocks noGrp="1"/>
          </p:cNvSpPr>
          <p:nvPr>
            <p:ph type="title"/>
          </p:nvPr>
        </p:nvSpPr>
        <p:spPr>
          <a:xfrm>
            <a:off x="1444244" y="1069289"/>
            <a:ext cx="3855085" cy="764312"/>
          </a:xfrm>
          <a:prstGeom prst="rect">
            <a:avLst/>
          </a:prstGeom>
        </p:spPr>
        <p:txBody>
          <a:bodyPr vert="horz" wrap="square" lIns="0" tIns="12700" rIns="0" bIns="0" rtlCol="0" anchor="t">
            <a:spAutoFit/>
          </a:bodyPr>
          <a:lstStyle/>
          <a:p>
            <a:pPr algn="l"/>
            <a:r>
              <a:rPr lang="en-US" sz="2400"/>
              <a:t>SPECIAL CASES</a:t>
            </a:r>
            <a:endParaRPr lang="en-US" sz="2400" b="0"/>
          </a:p>
          <a:p>
            <a:pPr marL="12700">
              <a:lnSpc>
                <a:spcPct val="100000"/>
              </a:lnSpc>
              <a:spcBef>
                <a:spcPts val="100"/>
              </a:spcBef>
            </a:pPr>
            <a:endParaRPr lang="en-US" sz="2400"/>
          </a:p>
        </p:txBody>
      </p:sp>
      <p:sp>
        <p:nvSpPr>
          <p:cNvPr id="10" name="object 10"/>
          <p:cNvSpPr txBox="1"/>
          <p:nvPr/>
        </p:nvSpPr>
        <p:spPr>
          <a:xfrm>
            <a:off x="1016182" y="1716606"/>
            <a:ext cx="10280832" cy="813043"/>
          </a:xfrm>
          <a:prstGeom prst="rect">
            <a:avLst/>
          </a:prstGeom>
        </p:spPr>
        <p:txBody>
          <a:bodyPr vert="horz" wrap="square" lIns="0" tIns="12700" rIns="0" bIns="0" rtlCol="0" anchor="t">
            <a:spAutoFit/>
          </a:bodyPr>
          <a:lstStyle/>
          <a:p>
            <a:pPr marL="81280" algn="just">
              <a:spcBef>
                <a:spcPts val="100"/>
              </a:spcBef>
            </a:pPr>
            <a:r>
              <a:rPr lang="en-US" sz="2600" spc="-10" err="1">
                <a:solidFill>
                  <a:srgbClr val="006FC0"/>
                </a:solidFill>
                <a:ea typeface="+mn-lt"/>
                <a:cs typeface="+mn-lt"/>
              </a:rPr>
              <a:t>Không</a:t>
            </a:r>
            <a:r>
              <a:rPr lang="en-US" sz="2600" spc="-10">
                <a:solidFill>
                  <a:srgbClr val="006FC0"/>
                </a:solidFill>
                <a:ea typeface="+mn-lt"/>
                <a:cs typeface="+mn-lt"/>
              </a:rPr>
              <a:t> </a:t>
            </a:r>
            <a:r>
              <a:rPr lang="en-US" sz="2600" spc="-10" err="1">
                <a:solidFill>
                  <a:srgbClr val="006FC0"/>
                </a:solidFill>
                <a:ea typeface="+mn-lt"/>
                <a:cs typeface="+mn-lt"/>
              </a:rPr>
              <a:t>gán</a:t>
            </a:r>
            <a:r>
              <a:rPr lang="en-US" sz="2600" spc="-10">
                <a:solidFill>
                  <a:srgbClr val="006FC0"/>
                </a:solidFill>
                <a:ea typeface="+mn-lt"/>
                <a:cs typeface="+mn-lt"/>
              </a:rPr>
              <a:t> "khoa </a:t>
            </a:r>
            <a:r>
              <a:rPr lang="en-US" sz="2600" spc="-10" err="1">
                <a:solidFill>
                  <a:srgbClr val="006FC0"/>
                </a:solidFill>
                <a:ea typeface="+mn-lt"/>
                <a:cs typeface="+mn-lt"/>
              </a:rPr>
              <a:t>thận</a:t>
            </a:r>
            <a:r>
              <a:rPr lang="en-US" sz="2600" spc="-10">
                <a:solidFill>
                  <a:srgbClr val="006FC0"/>
                </a:solidFill>
                <a:ea typeface="+mn-lt"/>
                <a:cs typeface="+mn-lt"/>
              </a:rPr>
              <a:t> -</a:t>
            </a:r>
            <a:r>
              <a:rPr lang="en-US" sz="2600" spc="-10" err="1">
                <a:solidFill>
                  <a:srgbClr val="006FC0"/>
                </a:solidFill>
                <a:ea typeface="+mn-lt"/>
                <a:cs typeface="+mn-lt"/>
              </a:rPr>
              <a:t>tiết</a:t>
            </a:r>
            <a:r>
              <a:rPr lang="en-US" sz="2600" spc="-10">
                <a:solidFill>
                  <a:srgbClr val="006FC0"/>
                </a:solidFill>
                <a:ea typeface="+mn-lt"/>
                <a:cs typeface="+mn-lt"/>
              </a:rPr>
              <a:t> </a:t>
            </a:r>
            <a:r>
              <a:rPr lang="en-US" sz="2600" spc="-10" err="1">
                <a:solidFill>
                  <a:srgbClr val="006FC0"/>
                </a:solidFill>
                <a:ea typeface="+mn-lt"/>
                <a:cs typeface="+mn-lt"/>
              </a:rPr>
              <a:t>niệu</a:t>
            </a:r>
            <a:r>
              <a:rPr lang="en-US" sz="2600" spc="-10">
                <a:solidFill>
                  <a:srgbClr val="006FC0"/>
                </a:solidFill>
                <a:ea typeface="+mn-lt"/>
                <a:cs typeface="+mn-lt"/>
              </a:rPr>
              <a:t> </a:t>
            </a:r>
            <a:r>
              <a:rPr lang="en-US" sz="2600" spc="-10" err="1">
                <a:solidFill>
                  <a:srgbClr val="006FC0"/>
                </a:solidFill>
                <a:ea typeface="+mn-lt"/>
                <a:cs typeface="+mn-lt"/>
              </a:rPr>
              <a:t>tầng</a:t>
            </a:r>
            <a:r>
              <a:rPr lang="en-US" sz="2600" spc="-10">
                <a:solidFill>
                  <a:srgbClr val="006FC0"/>
                </a:solidFill>
                <a:ea typeface="+mn-lt"/>
                <a:cs typeface="+mn-lt"/>
              </a:rPr>
              <a:t> 6 (P606)" do </a:t>
            </a:r>
            <a:r>
              <a:rPr lang="en-US" sz="2600" spc="-10" err="1">
                <a:solidFill>
                  <a:srgbClr val="006FC0"/>
                </a:solidFill>
                <a:ea typeface="+mn-lt"/>
                <a:cs typeface="+mn-lt"/>
              </a:rPr>
              <a:t>cần</a:t>
            </a:r>
            <a:r>
              <a:rPr lang="en-US" sz="2600" spc="-10">
                <a:solidFill>
                  <a:srgbClr val="006FC0"/>
                </a:solidFill>
                <a:ea typeface="+mn-lt"/>
                <a:cs typeface="+mn-lt"/>
              </a:rPr>
              <a:t> </a:t>
            </a:r>
            <a:r>
              <a:rPr lang="en-US" sz="2600" spc="-10" err="1">
                <a:solidFill>
                  <a:srgbClr val="006FC0"/>
                </a:solidFill>
                <a:ea typeface="+mn-lt"/>
                <a:cs typeface="+mn-lt"/>
              </a:rPr>
              <a:t>suy</a:t>
            </a:r>
            <a:r>
              <a:rPr lang="en-US" sz="2600" spc="-10">
                <a:solidFill>
                  <a:srgbClr val="006FC0"/>
                </a:solidFill>
                <a:ea typeface="+mn-lt"/>
                <a:cs typeface="+mn-lt"/>
              </a:rPr>
              <a:t> </a:t>
            </a:r>
            <a:r>
              <a:rPr lang="en-US" sz="2600" spc="-10" err="1">
                <a:solidFill>
                  <a:srgbClr val="006FC0"/>
                </a:solidFill>
                <a:ea typeface="+mn-lt"/>
                <a:cs typeface="+mn-lt"/>
              </a:rPr>
              <a:t>ra</a:t>
            </a:r>
            <a:r>
              <a:rPr lang="en-US" sz="2600" spc="-10">
                <a:solidFill>
                  <a:srgbClr val="006FC0"/>
                </a:solidFill>
                <a:ea typeface="+mn-lt"/>
                <a:cs typeface="+mn-lt"/>
              </a:rPr>
              <a:t> </a:t>
            </a:r>
            <a:r>
              <a:rPr lang="en-US" sz="2600" spc="-10" err="1">
                <a:solidFill>
                  <a:srgbClr val="006FC0"/>
                </a:solidFill>
                <a:ea typeface="+mn-lt"/>
                <a:cs typeface="+mn-lt"/>
              </a:rPr>
              <a:t>từ</a:t>
            </a:r>
            <a:r>
              <a:rPr lang="en-US" sz="2600" spc="-10">
                <a:solidFill>
                  <a:srgbClr val="006FC0"/>
                </a:solidFill>
                <a:ea typeface="+mn-lt"/>
                <a:cs typeface="+mn-lt"/>
              </a:rPr>
              <a:t> </a:t>
            </a:r>
            <a:r>
              <a:rPr lang="en-US" sz="2600" spc="-10" err="1">
                <a:solidFill>
                  <a:srgbClr val="006FC0"/>
                </a:solidFill>
                <a:ea typeface="+mn-lt"/>
                <a:cs typeface="+mn-lt"/>
              </a:rPr>
              <a:t>ngữ</a:t>
            </a:r>
            <a:r>
              <a:rPr lang="en-US" sz="2600" spc="-10">
                <a:solidFill>
                  <a:srgbClr val="006FC0"/>
                </a:solidFill>
                <a:ea typeface="+mn-lt"/>
                <a:cs typeface="+mn-lt"/>
              </a:rPr>
              <a:t> </a:t>
            </a:r>
            <a:r>
              <a:rPr lang="en-US" sz="2600" spc="-10" err="1">
                <a:solidFill>
                  <a:srgbClr val="006FC0"/>
                </a:solidFill>
                <a:ea typeface="+mn-lt"/>
                <a:cs typeface="+mn-lt"/>
              </a:rPr>
              <a:t>cảnh</a:t>
            </a:r>
            <a:r>
              <a:rPr lang="en-US" sz="2600" spc="-10">
                <a:solidFill>
                  <a:srgbClr val="006FC0"/>
                </a:solidFill>
                <a:ea typeface="+mn-lt"/>
                <a:cs typeface="+mn-lt"/>
              </a:rPr>
              <a:t> </a:t>
            </a:r>
            <a:r>
              <a:rPr lang="en-US" sz="2600" spc="-10" err="1">
                <a:solidFill>
                  <a:srgbClr val="006FC0"/>
                </a:solidFill>
                <a:ea typeface="+mn-lt"/>
                <a:cs typeface="+mn-lt"/>
              </a:rPr>
              <a:t>của</a:t>
            </a:r>
            <a:r>
              <a:rPr lang="en-US" sz="2600" spc="-10">
                <a:solidFill>
                  <a:srgbClr val="006FC0"/>
                </a:solidFill>
                <a:ea typeface="+mn-lt"/>
                <a:cs typeface="+mn-lt"/>
              </a:rPr>
              <a:t> </a:t>
            </a:r>
            <a:r>
              <a:rPr lang="en-US" sz="2600" spc="-10" err="1">
                <a:solidFill>
                  <a:srgbClr val="006FC0"/>
                </a:solidFill>
                <a:ea typeface="+mn-lt"/>
                <a:cs typeface="+mn-lt"/>
              </a:rPr>
              <a:t>câu</a:t>
            </a:r>
            <a:r>
              <a:rPr lang="en-US" sz="2600" spc="-10">
                <a:solidFill>
                  <a:srgbClr val="006FC0"/>
                </a:solidFill>
                <a:ea typeface="+mn-lt"/>
                <a:cs typeface="+mn-lt"/>
              </a:rPr>
              <a:t> </a:t>
            </a:r>
            <a:r>
              <a:rPr lang="en-US" sz="2600" spc="-10" err="1">
                <a:solidFill>
                  <a:srgbClr val="006FC0"/>
                </a:solidFill>
                <a:ea typeface="+mn-lt"/>
                <a:cs typeface="+mn-lt"/>
              </a:rPr>
              <a:t>để</a:t>
            </a:r>
            <a:r>
              <a:rPr lang="en-US" sz="2600" spc="-10">
                <a:solidFill>
                  <a:srgbClr val="006FC0"/>
                </a:solidFill>
                <a:ea typeface="+mn-lt"/>
                <a:cs typeface="+mn-lt"/>
              </a:rPr>
              <a:t> </a:t>
            </a:r>
            <a:r>
              <a:rPr lang="en-US" sz="2600" spc="-10" err="1">
                <a:solidFill>
                  <a:srgbClr val="006FC0"/>
                </a:solidFill>
                <a:ea typeface="+mn-lt"/>
                <a:cs typeface="+mn-lt"/>
              </a:rPr>
              <a:t>biết</a:t>
            </a:r>
            <a:r>
              <a:rPr lang="en-US" sz="2600" spc="-10">
                <a:solidFill>
                  <a:srgbClr val="006FC0"/>
                </a:solidFill>
                <a:ea typeface="+mn-lt"/>
                <a:cs typeface="+mn-lt"/>
              </a:rPr>
              <a:t> khoa </a:t>
            </a:r>
            <a:r>
              <a:rPr lang="en-US" sz="2600" spc="-10" err="1">
                <a:solidFill>
                  <a:srgbClr val="006FC0"/>
                </a:solidFill>
                <a:ea typeface="+mn-lt"/>
                <a:cs typeface="+mn-lt"/>
              </a:rPr>
              <a:t>này</a:t>
            </a:r>
            <a:r>
              <a:rPr lang="en-US" sz="2600" spc="-10">
                <a:solidFill>
                  <a:srgbClr val="006FC0"/>
                </a:solidFill>
                <a:ea typeface="+mn-lt"/>
                <a:cs typeface="+mn-lt"/>
              </a:rPr>
              <a:t> </a:t>
            </a:r>
            <a:r>
              <a:rPr lang="en-US" sz="2600" spc="-10" err="1">
                <a:solidFill>
                  <a:srgbClr val="006FC0"/>
                </a:solidFill>
                <a:ea typeface="+mn-lt"/>
                <a:cs typeface="+mn-lt"/>
              </a:rPr>
              <a:t>thuộc</a:t>
            </a:r>
            <a:r>
              <a:rPr lang="en-US" sz="2600" spc="-10">
                <a:solidFill>
                  <a:srgbClr val="006FC0"/>
                </a:solidFill>
                <a:ea typeface="+mn-lt"/>
                <a:cs typeface="+mn-lt"/>
              </a:rPr>
              <a:t> "</a:t>
            </a:r>
            <a:r>
              <a:rPr lang="en-US" sz="2600" spc="-10" err="1">
                <a:solidFill>
                  <a:srgbClr val="006FC0"/>
                </a:solidFill>
                <a:ea typeface="+mn-lt"/>
                <a:cs typeface="+mn-lt"/>
              </a:rPr>
              <a:t>Bệnh</a:t>
            </a:r>
            <a:r>
              <a:rPr lang="en-US" sz="2600" spc="-10">
                <a:solidFill>
                  <a:srgbClr val="006FC0"/>
                </a:solidFill>
                <a:ea typeface="+mn-lt"/>
                <a:cs typeface="+mn-lt"/>
              </a:rPr>
              <a:t> </a:t>
            </a:r>
            <a:r>
              <a:rPr lang="en-US" sz="2600" spc="-10" err="1">
                <a:solidFill>
                  <a:srgbClr val="006FC0"/>
                </a:solidFill>
                <a:ea typeface="+mn-lt"/>
                <a:cs typeface="+mn-lt"/>
              </a:rPr>
              <a:t>viện</a:t>
            </a:r>
            <a:r>
              <a:rPr lang="en-US" sz="2600" spc="-10">
                <a:solidFill>
                  <a:srgbClr val="006FC0"/>
                </a:solidFill>
                <a:ea typeface="+mn-lt"/>
                <a:cs typeface="+mn-lt"/>
              </a:rPr>
              <a:t> </a:t>
            </a:r>
            <a:r>
              <a:rPr lang="en-US" sz="2600" spc="-10" err="1">
                <a:solidFill>
                  <a:srgbClr val="006FC0"/>
                </a:solidFill>
                <a:ea typeface="+mn-lt"/>
                <a:cs typeface="+mn-lt"/>
              </a:rPr>
              <a:t>Đà</a:t>
            </a:r>
            <a:r>
              <a:rPr lang="en-US" sz="2600" spc="-10">
                <a:solidFill>
                  <a:srgbClr val="006FC0"/>
                </a:solidFill>
                <a:ea typeface="+mn-lt"/>
                <a:cs typeface="+mn-lt"/>
              </a:rPr>
              <a:t> </a:t>
            </a:r>
            <a:r>
              <a:rPr lang="en-US" sz="2600" spc="-10" err="1">
                <a:solidFill>
                  <a:srgbClr val="006FC0"/>
                </a:solidFill>
                <a:ea typeface="+mn-lt"/>
                <a:cs typeface="+mn-lt"/>
              </a:rPr>
              <a:t>Nẵng</a:t>
            </a:r>
            <a:r>
              <a:rPr lang="en-US" sz="2600" spc="-10">
                <a:solidFill>
                  <a:srgbClr val="006FC0"/>
                </a:solidFill>
                <a:ea typeface="+mn-lt"/>
                <a:cs typeface="+mn-lt"/>
              </a:rPr>
              <a:t>"</a:t>
            </a:r>
            <a:endParaRPr lang="en-US"/>
          </a:p>
        </p:txBody>
      </p:sp>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2400">
              <a:latin typeface="Times New Roman"/>
              <a:cs typeface="Times New Roman"/>
            </a:endParaRPr>
          </a:p>
        </p:txBody>
      </p:sp>
      <p:pic>
        <p:nvPicPr>
          <p:cNvPr id="13" name="Picture 12" descr="A close up of a text&#10;&#10;Description automatically generated">
            <a:extLst>
              <a:ext uri="{FF2B5EF4-FFF2-40B4-BE49-F238E27FC236}">
                <a16:creationId xmlns:a16="http://schemas.microsoft.com/office/drawing/2014/main" id="{D46FE8E0-CB55-FFBA-E41F-D580EA56C76B}"/>
              </a:ext>
            </a:extLst>
          </p:cNvPr>
          <p:cNvPicPr>
            <a:picLocks noChangeAspect="1"/>
          </p:cNvPicPr>
          <p:nvPr/>
        </p:nvPicPr>
        <p:blipFill>
          <a:blip r:embed="rId3"/>
          <a:stretch>
            <a:fillRect/>
          </a:stretch>
        </p:blipFill>
        <p:spPr>
          <a:xfrm>
            <a:off x="990601" y="3222172"/>
            <a:ext cx="10515600" cy="2253342"/>
          </a:xfrm>
          <a:prstGeom prst="rect">
            <a:avLst/>
          </a:prstGeom>
        </p:spPr>
      </p:pic>
    </p:spTree>
    <p:extLst>
      <p:ext uri="{BB962C8B-B14F-4D97-AF65-F5344CB8AC3E}">
        <p14:creationId xmlns:p14="http://schemas.microsoft.com/office/powerpoint/2010/main" val="2241474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p:nvPr/>
        </p:nvSpPr>
        <p:spPr>
          <a:xfrm>
            <a:off x="1296924" y="446314"/>
            <a:ext cx="10895330" cy="312265"/>
          </a:xfrm>
          <a:prstGeom prst="rect">
            <a:avLst/>
          </a:prstGeom>
        </p:spPr>
        <p:txBody>
          <a:bodyPr vert="horz" wrap="square" lIns="0" tIns="4445" rIns="0" bIns="0" rtlCol="0" anchor="t">
            <a:spAutoFit/>
          </a:bodyPr>
          <a:lstStyle/>
          <a:p>
            <a:pPr>
              <a:spcBef>
                <a:spcPts val="35"/>
              </a:spcBef>
            </a:pPr>
            <a:r>
              <a:rPr lang="en-US" sz="2000" b="1">
                <a:latin typeface="Segoe UI"/>
                <a:ea typeface="+mn-lt"/>
                <a:cs typeface="+mn-lt"/>
              </a:rPr>
              <a:t>GUIDELINE</a:t>
            </a:r>
            <a:endParaRPr lang="en-US" sz="2000" b="1">
              <a:latin typeface="Segoe UI"/>
              <a:cs typeface="Segoe UI"/>
            </a:endParaRPr>
          </a:p>
        </p:txBody>
      </p:sp>
      <p:sp>
        <p:nvSpPr>
          <p:cNvPr id="9" name="object 9"/>
          <p:cNvSpPr txBox="1">
            <a:spLocks noGrp="1"/>
          </p:cNvSpPr>
          <p:nvPr>
            <p:ph type="title"/>
          </p:nvPr>
        </p:nvSpPr>
        <p:spPr>
          <a:xfrm>
            <a:off x="1444244" y="1069289"/>
            <a:ext cx="3855085" cy="764312"/>
          </a:xfrm>
          <a:prstGeom prst="rect">
            <a:avLst/>
          </a:prstGeom>
        </p:spPr>
        <p:txBody>
          <a:bodyPr vert="horz" wrap="square" lIns="0" tIns="12700" rIns="0" bIns="0" rtlCol="0" anchor="t">
            <a:spAutoFit/>
          </a:bodyPr>
          <a:lstStyle/>
          <a:p>
            <a:pPr algn="l"/>
            <a:r>
              <a:rPr lang="en-US" sz="2400"/>
              <a:t>SPECIAL CASES</a:t>
            </a:r>
            <a:endParaRPr lang="en-US" sz="2400" b="0"/>
          </a:p>
          <a:p>
            <a:pPr marL="12700">
              <a:lnSpc>
                <a:spcPct val="100000"/>
              </a:lnSpc>
              <a:spcBef>
                <a:spcPts val="100"/>
              </a:spcBef>
            </a:pPr>
            <a:endParaRPr lang="en-US" sz="2400"/>
          </a:p>
        </p:txBody>
      </p:sp>
      <p:sp>
        <p:nvSpPr>
          <p:cNvPr id="10" name="object 10"/>
          <p:cNvSpPr txBox="1"/>
          <p:nvPr/>
        </p:nvSpPr>
        <p:spPr>
          <a:xfrm>
            <a:off x="1016182" y="1716606"/>
            <a:ext cx="10280832" cy="1502976"/>
          </a:xfrm>
          <a:prstGeom prst="rect">
            <a:avLst/>
          </a:prstGeom>
        </p:spPr>
        <p:txBody>
          <a:bodyPr vert="horz" wrap="square" lIns="0" tIns="12700" rIns="0" bIns="0" rtlCol="0" anchor="t">
            <a:spAutoFit/>
          </a:bodyPr>
          <a:lstStyle/>
          <a:p>
            <a:pPr marL="81280" algn="just">
              <a:spcBef>
                <a:spcPts val="100"/>
              </a:spcBef>
            </a:pPr>
            <a:r>
              <a:rPr lang="en-US" sz="2400" spc="-10">
                <a:solidFill>
                  <a:srgbClr val="006FC0"/>
                </a:solidFill>
                <a:ea typeface="+mn-lt"/>
                <a:cs typeface="+mn-lt"/>
              </a:rPr>
              <a:t>Trường </a:t>
            </a:r>
            <a:r>
              <a:rPr lang="en-US" sz="2400" spc="-10" err="1">
                <a:solidFill>
                  <a:srgbClr val="006FC0"/>
                </a:solidFill>
                <a:ea typeface="+mn-lt"/>
                <a:cs typeface="+mn-lt"/>
              </a:rPr>
              <a:t>hợp</a:t>
            </a:r>
            <a:r>
              <a:rPr lang="en-US" sz="2400" spc="-10">
                <a:solidFill>
                  <a:srgbClr val="006FC0"/>
                </a:solidFill>
                <a:ea typeface="+mn-lt"/>
                <a:cs typeface="+mn-lt"/>
              </a:rPr>
              <a:t> </a:t>
            </a:r>
            <a:r>
              <a:rPr lang="en-US" sz="2400" spc="-10" err="1">
                <a:solidFill>
                  <a:srgbClr val="006FC0"/>
                </a:solidFill>
                <a:ea typeface="+mn-lt"/>
                <a:cs typeface="+mn-lt"/>
              </a:rPr>
              <a:t>có</a:t>
            </a:r>
            <a:r>
              <a:rPr lang="en-US" sz="2400" spc="-10">
                <a:solidFill>
                  <a:srgbClr val="006FC0"/>
                </a:solidFill>
                <a:ea typeface="+mn-lt"/>
                <a:cs typeface="+mn-lt"/>
              </a:rPr>
              <a:t> </a:t>
            </a:r>
            <a:r>
              <a:rPr lang="en-US" sz="2400" spc="-10" err="1">
                <a:solidFill>
                  <a:srgbClr val="006FC0"/>
                </a:solidFill>
                <a:ea typeface="+mn-lt"/>
                <a:cs typeface="+mn-lt"/>
              </a:rPr>
              <a:t>dạng</a:t>
            </a:r>
            <a:r>
              <a:rPr lang="en-US" sz="2400" spc="-10">
                <a:solidFill>
                  <a:srgbClr val="006FC0"/>
                </a:solidFill>
                <a:ea typeface="+mn-lt"/>
                <a:cs typeface="+mn-lt"/>
              </a:rPr>
              <a:t> "X ở </a:t>
            </a:r>
            <a:r>
              <a:rPr lang="en-US" sz="2400" spc="-10" err="1">
                <a:solidFill>
                  <a:srgbClr val="006FC0"/>
                </a:solidFill>
                <a:ea typeface="+mn-lt"/>
                <a:cs typeface="+mn-lt"/>
              </a:rPr>
              <a:t>các</a:t>
            </a:r>
            <a:r>
              <a:rPr lang="en-US" sz="2400" spc="-10">
                <a:solidFill>
                  <a:srgbClr val="006FC0"/>
                </a:solidFill>
                <a:ea typeface="+mn-lt"/>
                <a:cs typeface="+mn-lt"/>
              </a:rPr>
              <a:t> Y1, Y2, Y3..." </a:t>
            </a:r>
            <a:r>
              <a:rPr lang="en-US" sz="2400" spc="-10" err="1">
                <a:solidFill>
                  <a:srgbClr val="006FC0"/>
                </a:solidFill>
                <a:ea typeface="+mn-lt"/>
                <a:cs typeface="+mn-lt"/>
              </a:rPr>
              <a:t>với</a:t>
            </a:r>
            <a:r>
              <a:rPr lang="en-US" sz="2400" spc="-10">
                <a:solidFill>
                  <a:srgbClr val="006FC0"/>
                </a:solidFill>
                <a:ea typeface="+mn-lt"/>
                <a:cs typeface="+mn-lt"/>
              </a:rPr>
              <a:t> X, Y </a:t>
            </a:r>
            <a:r>
              <a:rPr lang="en-US" sz="2400" spc="-10" err="1">
                <a:solidFill>
                  <a:srgbClr val="006FC0"/>
                </a:solidFill>
                <a:ea typeface="+mn-lt"/>
                <a:cs typeface="+mn-lt"/>
              </a:rPr>
              <a:t>là</a:t>
            </a:r>
            <a:r>
              <a:rPr lang="en-US" sz="2400" spc="-10">
                <a:solidFill>
                  <a:srgbClr val="006FC0"/>
                </a:solidFill>
                <a:ea typeface="+mn-lt"/>
                <a:cs typeface="+mn-lt"/>
              </a:rPr>
              <a:t> </a:t>
            </a:r>
            <a:r>
              <a:rPr lang="en-US" sz="2400" spc="-10" err="1">
                <a:solidFill>
                  <a:srgbClr val="006FC0"/>
                </a:solidFill>
                <a:ea typeface="+mn-lt"/>
                <a:cs typeface="+mn-lt"/>
              </a:rPr>
              <a:t>các</a:t>
            </a:r>
            <a:r>
              <a:rPr lang="en-US" sz="2400" spc="-10">
                <a:solidFill>
                  <a:srgbClr val="006FC0"/>
                </a:solidFill>
                <a:ea typeface="+mn-lt"/>
                <a:cs typeface="+mn-lt"/>
              </a:rPr>
              <a:t> LOCATION </a:t>
            </a:r>
            <a:r>
              <a:rPr lang="en-US" sz="2400" spc="-10" err="1">
                <a:solidFill>
                  <a:srgbClr val="006FC0"/>
                </a:solidFill>
                <a:ea typeface="+mn-lt"/>
                <a:cs typeface="+mn-lt"/>
              </a:rPr>
              <a:t>hoặc</a:t>
            </a:r>
            <a:r>
              <a:rPr lang="en-US" sz="2400" spc="-10">
                <a:solidFill>
                  <a:srgbClr val="006FC0"/>
                </a:solidFill>
                <a:ea typeface="+mn-lt"/>
                <a:cs typeface="+mn-lt"/>
              </a:rPr>
              <a:t> ORGANIZATION (Y </a:t>
            </a:r>
            <a:r>
              <a:rPr lang="en-US" sz="2400" spc="-10" err="1">
                <a:solidFill>
                  <a:srgbClr val="006FC0"/>
                </a:solidFill>
                <a:ea typeface="+mn-lt"/>
                <a:cs typeface="+mn-lt"/>
              </a:rPr>
              <a:t>thường</a:t>
            </a:r>
            <a:r>
              <a:rPr lang="en-US" sz="2400" spc="-10">
                <a:solidFill>
                  <a:srgbClr val="006FC0"/>
                </a:solidFill>
                <a:ea typeface="+mn-lt"/>
                <a:cs typeface="+mn-lt"/>
              </a:rPr>
              <a:t> </a:t>
            </a:r>
            <a:r>
              <a:rPr lang="en-US" sz="2400" spc="-10" err="1">
                <a:solidFill>
                  <a:srgbClr val="006FC0"/>
                </a:solidFill>
                <a:ea typeface="+mn-lt"/>
                <a:cs typeface="+mn-lt"/>
              </a:rPr>
              <a:t>là</a:t>
            </a:r>
            <a:r>
              <a:rPr lang="en-US" sz="2400" spc="-10">
                <a:solidFill>
                  <a:srgbClr val="006FC0"/>
                </a:solidFill>
                <a:ea typeface="+mn-lt"/>
                <a:cs typeface="+mn-lt"/>
              </a:rPr>
              <a:t> </a:t>
            </a:r>
            <a:r>
              <a:rPr lang="en-US" sz="2400" spc="-10" err="1">
                <a:solidFill>
                  <a:srgbClr val="006FC0"/>
                </a:solidFill>
                <a:ea typeface="+mn-lt"/>
                <a:cs typeface="+mn-lt"/>
              </a:rPr>
              <a:t>địa</a:t>
            </a:r>
            <a:r>
              <a:rPr lang="en-US" sz="2400" spc="-10">
                <a:solidFill>
                  <a:srgbClr val="006FC0"/>
                </a:solidFill>
                <a:ea typeface="+mn-lt"/>
                <a:cs typeface="+mn-lt"/>
              </a:rPr>
              <a:t> </a:t>
            </a:r>
            <a:r>
              <a:rPr lang="en-US" sz="2400" spc="-10" err="1">
                <a:solidFill>
                  <a:srgbClr val="006FC0"/>
                </a:solidFill>
                <a:ea typeface="+mn-lt"/>
                <a:cs typeface="+mn-lt"/>
              </a:rPr>
              <a:t>danh</a:t>
            </a:r>
            <a:r>
              <a:rPr lang="en-US" sz="2400" spc="-10">
                <a:solidFill>
                  <a:srgbClr val="006FC0"/>
                </a:solidFill>
                <a:ea typeface="+mn-lt"/>
                <a:cs typeface="+mn-lt"/>
              </a:rPr>
              <a:t> </a:t>
            </a:r>
            <a:r>
              <a:rPr lang="en-US" sz="2400" spc="-10" err="1">
                <a:solidFill>
                  <a:srgbClr val="006FC0"/>
                </a:solidFill>
                <a:ea typeface="+mn-lt"/>
                <a:cs typeface="+mn-lt"/>
              </a:rPr>
              <a:t>hoặc</a:t>
            </a:r>
            <a:r>
              <a:rPr lang="en-US" sz="2400" spc="-10">
                <a:solidFill>
                  <a:srgbClr val="006FC0"/>
                </a:solidFill>
                <a:ea typeface="+mn-lt"/>
                <a:cs typeface="+mn-lt"/>
              </a:rPr>
              <a:t> </a:t>
            </a:r>
            <a:r>
              <a:rPr lang="en-US" sz="2400" spc="-10" err="1">
                <a:solidFill>
                  <a:srgbClr val="006FC0"/>
                </a:solidFill>
                <a:ea typeface="+mn-lt"/>
                <a:cs typeface="+mn-lt"/>
              </a:rPr>
              <a:t>tổ</a:t>
            </a:r>
            <a:r>
              <a:rPr lang="en-US" sz="2400" spc="-10">
                <a:solidFill>
                  <a:srgbClr val="006FC0"/>
                </a:solidFill>
                <a:ea typeface="+mn-lt"/>
                <a:cs typeface="+mn-lt"/>
              </a:rPr>
              <a:t> </a:t>
            </a:r>
            <a:r>
              <a:rPr lang="en-US" sz="2400" spc="-10" err="1">
                <a:solidFill>
                  <a:srgbClr val="006FC0"/>
                </a:solidFill>
                <a:ea typeface="+mn-lt"/>
                <a:cs typeface="+mn-lt"/>
              </a:rPr>
              <a:t>chức</a:t>
            </a:r>
            <a:r>
              <a:rPr lang="en-US" sz="2400" spc="-10">
                <a:solidFill>
                  <a:srgbClr val="006FC0"/>
                </a:solidFill>
                <a:ea typeface="+mn-lt"/>
                <a:cs typeface="+mn-lt"/>
              </a:rPr>
              <a:t> </a:t>
            </a:r>
            <a:r>
              <a:rPr lang="en-US" sz="2400" spc="-10" err="1">
                <a:solidFill>
                  <a:srgbClr val="006FC0"/>
                </a:solidFill>
                <a:ea typeface="+mn-lt"/>
                <a:cs typeface="+mn-lt"/>
              </a:rPr>
              <a:t>mà</a:t>
            </a:r>
            <a:r>
              <a:rPr lang="en-US" sz="2400" spc="-10">
                <a:solidFill>
                  <a:srgbClr val="006FC0"/>
                </a:solidFill>
                <a:ea typeface="+mn-lt"/>
                <a:cs typeface="+mn-lt"/>
              </a:rPr>
              <a:t> X </a:t>
            </a:r>
            <a:r>
              <a:rPr lang="en-US" sz="2400" spc="-10" err="1">
                <a:solidFill>
                  <a:srgbClr val="006FC0"/>
                </a:solidFill>
                <a:ea typeface="+mn-lt"/>
                <a:cs typeface="+mn-lt"/>
              </a:rPr>
              <a:t>đặt</a:t>
            </a:r>
            <a:r>
              <a:rPr lang="en-US" sz="2400" spc="-10">
                <a:solidFill>
                  <a:srgbClr val="006FC0"/>
                </a:solidFill>
                <a:ea typeface="+mn-lt"/>
                <a:cs typeface="+mn-lt"/>
              </a:rPr>
              <a:t> </a:t>
            </a:r>
            <a:r>
              <a:rPr lang="en-US" sz="2400" spc="-10" err="1">
                <a:solidFill>
                  <a:srgbClr val="006FC0"/>
                </a:solidFill>
                <a:ea typeface="+mn-lt"/>
                <a:cs typeface="+mn-lt"/>
              </a:rPr>
              <a:t>tại</a:t>
            </a:r>
            <a:r>
              <a:rPr lang="en-US" sz="2400" spc="-10">
                <a:solidFill>
                  <a:srgbClr val="006FC0"/>
                </a:solidFill>
                <a:ea typeface="+mn-lt"/>
                <a:cs typeface="+mn-lt"/>
              </a:rPr>
              <a:t>) </a:t>
            </a:r>
            <a:r>
              <a:rPr lang="en-US" sz="2400" spc="-10" err="1">
                <a:solidFill>
                  <a:srgbClr val="006FC0"/>
                </a:solidFill>
                <a:ea typeface="+mn-lt"/>
                <a:cs typeface="+mn-lt"/>
              </a:rPr>
              <a:t>thì</a:t>
            </a:r>
            <a:r>
              <a:rPr lang="en-US" sz="2400" spc="-10">
                <a:solidFill>
                  <a:srgbClr val="006FC0"/>
                </a:solidFill>
                <a:ea typeface="+mn-lt"/>
                <a:cs typeface="+mn-lt"/>
              </a:rPr>
              <a:t> </a:t>
            </a:r>
            <a:r>
              <a:rPr lang="en-US" sz="2400" spc="-10" err="1">
                <a:solidFill>
                  <a:srgbClr val="006FC0"/>
                </a:solidFill>
                <a:ea typeface="+mn-lt"/>
                <a:cs typeface="+mn-lt"/>
              </a:rPr>
              <a:t>chỉ</a:t>
            </a:r>
            <a:r>
              <a:rPr lang="en-US" sz="2400" spc="-10">
                <a:solidFill>
                  <a:srgbClr val="006FC0"/>
                </a:solidFill>
                <a:ea typeface="+mn-lt"/>
                <a:cs typeface="+mn-lt"/>
              </a:rPr>
              <a:t> </a:t>
            </a:r>
            <a:r>
              <a:rPr lang="en-US" sz="2400" spc="-10" err="1">
                <a:solidFill>
                  <a:srgbClr val="006FC0"/>
                </a:solidFill>
                <a:ea typeface="+mn-lt"/>
                <a:cs typeface="+mn-lt"/>
              </a:rPr>
              <a:t>gán</a:t>
            </a:r>
            <a:r>
              <a:rPr lang="en-US" sz="2400" spc="-10">
                <a:solidFill>
                  <a:srgbClr val="006FC0"/>
                </a:solidFill>
                <a:ea typeface="+mn-lt"/>
                <a:cs typeface="+mn-lt"/>
              </a:rPr>
              <a:t> </a:t>
            </a:r>
            <a:r>
              <a:rPr lang="en-US" sz="2400" spc="-10" err="1">
                <a:solidFill>
                  <a:srgbClr val="006FC0"/>
                </a:solidFill>
                <a:ea typeface="+mn-lt"/>
                <a:cs typeface="+mn-lt"/>
              </a:rPr>
              <a:t>nhãn</a:t>
            </a:r>
            <a:r>
              <a:rPr lang="en-US" sz="2400" spc="-10">
                <a:solidFill>
                  <a:srgbClr val="006FC0"/>
                </a:solidFill>
                <a:ea typeface="+mn-lt"/>
                <a:cs typeface="+mn-lt"/>
              </a:rPr>
              <a:t> </a:t>
            </a:r>
            <a:r>
              <a:rPr lang="en-US" sz="2400" spc="-10" err="1">
                <a:solidFill>
                  <a:srgbClr val="006FC0"/>
                </a:solidFill>
                <a:ea typeface="+mn-lt"/>
                <a:cs typeface="+mn-lt"/>
              </a:rPr>
              <a:t>các</a:t>
            </a:r>
            <a:r>
              <a:rPr lang="en-US" sz="2400" spc="-10">
                <a:solidFill>
                  <a:srgbClr val="006FC0"/>
                </a:solidFill>
                <a:ea typeface="+mn-lt"/>
                <a:cs typeface="+mn-lt"/>
              </a:rPr>
              <a:t> </a:t>
            </a:r>
            <a:r>
              <a:rPr lang="en-US" sz="2400" spc="-10" err="1">
                <a:solidFill>
                  <a:srgbClr val="006FC0"/>
                </a:solidFill>
                <a:ea typeface="+mn-lt"/>
                <a:cs typeface="+mn-lt"/>
              </a:rPr>
              <a:t>địa</a:t>
            </a:r>
            <a:r>
              <a:rPr lang="en-US" sz="2400" spc="-10">
                <a:solidFill>
                  <a:srgbClr val="006FC0"/>
                </a:solidFill>
                <a:ea typeface="+mn-lt"/>
                <a:cs typeface="+mn-lt"/>
              </a:rPr>
              <a:t> </a:t>
            </a:r>
            <a:r>
              <a:rPr lang="en-US" sz="2400" spc="-10" err="1">
                <a:solidFill>
                  <a:srgbClr val="006FC0"/>
                </a:solidFill>
                <a:ea typeface="+mn-lt"/>
                <a:cs typeface="+mn-lt"/>
              </a:rPr>
              <a:t>danh</a:t>
            </a:r>
            <a:r>
              <a:rPr lang="en-US" sz="2400" spc="-10">
                <a:solidFill>
                  <a:srgbClr val="006FC0"/>
                </a:solidFill>
                <a:ea typeface="+mn-lt"/>
                <a:cs typeface="+mn-lt"/>
              </a:rPr>
              <a:t> bao </a:t>
            </a:r>
            <a:r>
              <a:rPr lang="en-US" sz="2400" spc="-10" err="1">
                <a:solidFill>
                  <a:srgbClr val="006FC0"/>
                </a:solidFill>
                <a:ea typeface="+mn-lt"/>
                <a:cs typeface="+mn-lt"/>
              </a:rPr>
              <a:t>trùm</a:t>
            </a:r>
            <a:r>
              <a:rPr lang="en-US" sz="2400" spc="-10">
                <a:solidFill>
                  <a:srgbClr val="006FC0"/>
                </a:solidFill>
                <a:ea typeface="+mn-lt"/>
                <a:cs typeface="+mn-lt"/>
              </a:rPr>
              <a:t> (Y)</a:t>
            </a:r>
            <a:endParaRPr lang="en-US"/>
          </a:p>
          <a:p>
            <a:pPr marL="81280" algn="just">
              <a:spcBef>
                <a:spcPts val="100"/>
              </a:spcBef>
            </a:pPr>
            <a:endParaRPr lang="en-US" sz="2400" spc="-10">
              <a:solidFill>
                <a:srgbClr val="006FC0"/>
              </a:solidFill>
              <a:latin typeface="Times New Roman"/>
              <a:ea typeface="Calibri"/>
              <a:cs typeface="Calibri"/>
            </a:endParaRPr>
          </a:p>
        </p:txBody>
      </p:sp>
      <p:sp>
        <p:nvSpPr>
          <p:cNvPr id="14" name="TextBox 13">
            <a:extLst>
              <a:ext uri="{FF2B5EF4-FFF2-40B4-BE49-F238E27FC236}">
                <a16:creationId xmlns:a16="http://schemas.microsoft.com/office/drawing/2014/main" id="{38D83E89-59CB-2DAF-03A3-B05D37AB15CB}"/>
              </a:ext>
            </a:extLst>
          </p:cNvPr>
          <p:cNvSpPr txBox="1"/>
          <p:nvPr/>
        </p:nvSpPr>
        <p:spPr>
          <a:xfrm>
            <a:off x="1191985" y="4898571"/>
            <a:ext cx="10319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sz="2400">
              <a:latin typeface="Times New Roman"/>
              <a:cs typeface="Times New Roman"/>
            </a:endParaRPr>
          </a:p>
        </p:txBody>
      </p:sp>
      <p:pic>
        <p:nvPicPr>
          <p:cNvPr id="12" name="Picture 11" descr="A screenshot of a chat&#10;&#10;Description automatically generated">
            <a:extLst>
              <a:ext uri="{FF2B5EF4-FFF2-40B4-BE49-F238E27FC236}">
                <a16:creationId xmlns:a16="http://schemas.microsoft.com/office/drawing/2014/main" id="{6B674DCB-E59C-535B-6D88-0D44F963216C}"/>
              </a:ext>
            </a:extLst>
          </p:cNvPr>
          <p:cNvPicPr>
            <a:picLocks noChangeAspect="1"/>
          </p:cNvPicPr>
          <p:nvPr/>
        </p:nvPicPr>
        <p:blipFill>
          <a:blip r:embed="rId3"/>
          <a:stretch>
            <a:fillRect/>
          </a:stretch>
        </p:blipFill>
        <p:spPr>
          <a:xfrm>
            <a:off x="859972" y="3317164"/>
            <a:ext cx="10678885" cy="2847129"/>
          </a:xfrm>
          <a:prstGeom prst="rect">
            <a:avLst/>
          </a:prstGeom>
        </p:spPr>
      </p:pic>
      <p:sp>
        <p:nvSpPr>
          <p:cNvPr id="15" name="object 13">
            <a:extLst>
              <a:ext uri="{FF2B5EF4-FFF2-40B4-BE49-F238E27FC236}">
                <a16:creationId xmlns:a16="http://schemas.microsoft.com/office/drawing/2014/main" id="{83A70B8F-B49B-6399-1DD6-5B5369E5E1AA}"/>
              </a:ext>
            </a:extLst>
          </p:cNvPr>
          <p:cNvSpPr txBox="1"/>
          <p:nvPr/>
        </p:nvSpPr>
        <p:spPr>
          <a:xfrm>
            <a:off x="11100816" y="6492507"/>
            <a:ext cx="502871" cy="308417"/>
          </a:xfrm>
          <a:prstGeom prst="rect">
            <a:avLst/>
          </a:prstGeom>
        </p:spPr>
        <p:txBody>
          <a:bodyPr vert="horz" wrap="square" lIns="0" tIns="31114" rIns="0" bIns="0" rtlCol="0" anchor="t">
            <a:spAutoFit/>
          </a:bodyPr>
          <a:lstStyle/>
          <a:p>
            <a:pPr marL="38100">
              <a:lnSpc>
                <a:spcPct val="100000"/>
              </a:lnSpc>
              <a:spcBef>
                <a:spcPts val="244"/>
              </a:spcBef>
            </a:pPr>
            <a:r>
              <a:rPr lang="vi-VN">
                <a:solidFill>
                  <a:srgbClr val="888888"/>
                </a:solidFill>
                <a:latin typeface="Segoe UI"/>
                <a:cs typeface="Segoe UI"/>
              </a:rPr>
              <a:t>25</a:t>
            </a:r>
            <a:endParaRPr lang="vi-VN" sz="1800">
              <a:solidFill>
                <a:srgbClr val="888888"/>
              </a:solidFill>
              <a:latin typeface="Segoe UI"/>
              <a:cs typeface="Segoe UI"/>
            </a:endParaRPr>
          </a:p>
        </p:txBody>
      </p:sp>
    </p:spTree>
    <p:extLst>
      <p:ext uri="{BB962C8B-B14F-4D97-AF65-F5344CB8AC3E}">
        <p14:creationId xmlns:p14="http://schemas.microsoft.com/office/powerpoint/2010/main" val="3182954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3590925" y="2934665"/>
            <a:ext cx="4922520" cy="940435"/>
          </a:xfrm>
          <a:prstGeom prst="rect">
            <a:avLst/>
          </a:prstGeom>
        </p:spPr>
        <p:txBody>
          <a:bodyPr vert="horz" wrap="square" lIns="0" tIns="12700" rIns="0" bIns="0" rtlCol="0">
            <a:spAutoFit/>
          </a:bodyPr>
          <a:lstStyle/>
          <a:p>
            <a:pPr marL="12700">
              <a:lnSpc>
                <a:spcPct val="100000"/>
              </a:lnSpc>
              <a:spcBef>
                <a:spcPts val="100"/>
              </a:spcBef>
            </a:pPr>
            <a:r>
              <a:t>THUẬT</a:t>
            </a:r>
            <a:r>
              <a:rPr spc="-80"/>
              <a:t> </a:t>
            </a:r>
            <a:r>
              <a:rPr spc="-85"/>
              <a:t>TOÁN</a:t>
            </a:r>
          </a:p>
        </p:txBody>
      </p:sp>
      <p:sp>
        <p:nvSpPr>
          <p:cNvPr id="10" name="object 10"/>
          <p:cNvSpPr txBox="1"/>
          <p:nvPr/>
        </p:nvSpPr>
        <p:spPr>
          <a:xfrm>
            <a:off x="11100816" y="6492507"/>
            <a:ext cx="434486"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26</a:t>
            </a:fld>
            <a:endParaRPr sz="1800">
              <a:latin typeface="Segoe UI"/>
              <a:cs typeface="Segoe UI"/>
            </a:endParaRPr>
          </a:p>
        </p:txBody>
      </p:sp>
    </p:spTree>
    <p:extLst>
      <p:ext uri="{BB962C8B-B14F-4D97-AF65-F5344CB8AC3E}">
        <p14:creationId xmlns:p14="http://schemas.microsoft.com/office/powerpoint/2010/main" val="3131390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pic>
        <p:nvPicPr>
          <p:cNvPr id="7" name="object 7"/>
          <p:cNvPicPr/>
          <p:nvPr/>
        </p:nvPicPr>
        <p:blipFill>
          <a:blip r:embed="rId3" cstate="print"/>
          <a:stretch>
            <a:fillRect/>
          </a:stretch>
        </p:blipFill>
        <p:spPr>
          <a:xfrm>
            <a:off x="11173968" y="169163"/>
            <a:ext cx="737616" cy="595883"/>
          </a:xfrm>
          <a:prstGeom prst="rect">
            <a:avLst/>
          </a:prstGeom>
        </p:spPr>
      </p:pic>
      <p:sp>
        <p:nvSpPr>
          <p:cNvPr id="8" name="object 8"/>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THUẬT</a:t>
            </a:r>
            <a:r>
              <a:rPr sz="2000" b="1" spc="-35">
                <a:latin typeface="Segoe UI"/>
                <a:cs typeface="Segoe UI"/>
              </a:rPr>
              <a:t> </a:t>
            </a:r>
            <a:r>
              <a:rPr sz="2000" b="1" spc="-30">
                <a:latin typeface="Segoe UI"/>
                <a:cs typeface="Segoe UI"/>
              </a:rPr>
              <a:t>TOÁN</a:t>
            </a:r>
            <a:endParaRPr sz="2000">
              <a:latin typeface="Segoe UI"/>
              <a:cs typeface="Segoe UI"/>
            </a:endParaRPr>
          </a:p>
        </p:txBody>
      </p:sp>
      <p:sp>
        <p:nvSpPr>
          <p:cNvPr id="11" name="object 11"/>
          <p:cNvSpPr txBox="1"/>
          <p:nvPr/>
        </p:nvSpPr>
        <p:spPr>
          <a:xfrm>
            <a:off x="11100816" y="6502276"/>
            <a:ext cx="395409"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27</a:t>
            </a:fld>
            <a:endParaRPr sz="1800">
              <a:latin typeface="Segoe UI"/>
              <a:cs typeface="Segoe UI"/>
            </a:endParaRPr>
          </a:p>
        </p:txBody>
      </p:sp>
      <p:sp>
        <p:nvSpPr>
          <p:cNvPr id="9" name="object 9"/>
          <p:cNvSpPr txBox="1">
            <a:spLocks noGrp="1"/>
          </p:cNvSpPr>
          <p:nvPr>
            <p:ph type="title"/>
          </p:nvPr>
        </p:nvSpPr>
        <p:spPr>
          <a:xfrm>
            <a:off x="1444244" y="1069289"/>
            <a:ext cx="3855085" cy="391795"/>
          </a:xfrm>
          <a:prstGeom prst="rect">
            <a:avLst/>
          </a:prstGeom>
        </p:spPr>
        <p:txBody>
          <a:bodyPr vert="horz" wrap="square" lIns="0" tIns="12700" rIns="0" bIns="0" rtlCol="0" anchor="t">
            <a:spAutoFit/>
          </a:bodyPr>
          <a:lstStyle/>
          <a:p>
            <a:pPr marL="12700">
              <a:spcBef>
                <a:spcPts val="100"/>
              </a:spcBef>
            </a:pPr>
            <a:r>
              <a:rPr sz="2400"/>
              <a:t>TỔNG</a:t>
            </a:r>
            <a:r>
              <a:rPr sz="2400" spc="-5"/>
              <a:t> </a:t>
            </a:r>
            <a:r>
              <a:rPr sz="2400" spc="-15"/>
              <a:t>QUAN </a:t>
            </a:r>
            <a:r>
              <a:rPr lang="en-US" sz="2400" spc="-5"/>
              <a:t>VỀ MÔ HÌNH</a:t>
            </a:r>
            <a:endParaRPr lang="en-US" sz="2400" spc="-35"/>
          </a:p>
        </p:txBody>
      </p:sp>
      <p:sp>
        <p:nvSpPr>
          <p:cNvPr id="10" name="object 10"/>
          <p:cNvSpPr txBox="1"/>
          <p:nvPr/>
        </p:nvSpPr>
        <p:spPr>
          <a:xfrm>
            <a:off x="1019376" y="1119883"/>
            <a:ext cx="5872892" cy="5991384"/>
          </a:xfrm>
          <a:prstGeom prst="rect">
            <a:avLst/>
          </a:prstGeom>
        </p:spPr>
        <p:txBody>
          <a:bodyPr vert="horz" wrap="square" lIns="0" tIns="12700" rIns="0" bIns="0" rtlCol="0" anchor="t">
            <a:spAutoFit/>
          </a:bodyPr>
          <a:lstStyle/>
          <a:p>
            <a:pPr marL="81280" algn="just">
              <a:lnSpc>
                <a:spcPct val="100000"/>
              </a:lnSpc>
              <a:spcBef>
                <a:spcPts val="100"/>
              </a:spcBef>
            </a:pPr>
            <a:endParaRPr lang="vi-VN" sz="2400" b="1" spc="-10">
              <a:solidFill>
                <a:srgbClr val="006FC0"/>
              </a:solidFill>
              <a:latin typeface="Segoe UI"/>
              <a:cs typeface="Segoe UI"/>
            </a:endParaRPr>
          </a:p>
          <a:p>
            <a:pPr marL="755650" lvl="1" indent="-285750" algn="just">
              <a:spcBef>
                <a:spcPts val="1450"/>
              </a:spcBef>
              <a:buFont typeface="Calibri"/>
              <a:buChar char="-"/>
            </a:pPr>
            <a:r>
              <a:rPr lang="vi-VN" spc="-5">
                <a:latin typeface="Segoe UI"/>
                <a:cs typeface="Segoe UI"/>
              </a:rPr>
              <a:t>Sử dụng </a:t>
            </a:r>
            <a:r>
              <a:rPr lang="vi-VN" spc="-5" err="1">
                <a:latin typeface="Segoe UI"/>
                <a:cs typeface="Segoe UI"/>
              </a:rPr>
              <a:t>PhoBERT-base</a:t>
            </a:r>
            <a:r>
              <a:rPr lang="vi-VN" spc="-5">
                <a:latin typeface="Segoe UI"/>
                <a:cs typeface="Segoe UI"/>
              </a:rPr>
              <a:t> làm </a:t>
            </a:r>
            <a:r>
              <a:rPr lang="vi-VN" spc="-5" err="1">
                <a:latin typeface="Segoe UI"/>
                <a:cs typeface="Segoe UI"/>
              </a:rPr>
              <a:t>feature</a:t>
            </a:r>
            <a:r>
              <a:rPr lang="vi-VN" spc="-5">
                <a:latin typeface="Segoe UI"/>
                <a:cs typeface="Segoe UI"/>
              </a:rPr>
              <a:t> </a:t>
            </a:r>
            <a:r>
              <a:rPr lang="vi-VN" spc="-5" err="1">
                <a:latin typeface="Segoe UI"/>
                <a:cs typeface="Segoe UI"/>
              </a:rPr>
              <a:t>extractor</a:t>
            </a:r>
            <a:r>
              <a:rPr lang="vi-VN" spc="-5">
                <a:latin typeface="Segoe UI"/>
                <a:cs typeface="Segoe UI"/>
              </a:rPr>
              <a:t> cho các </a:t>
            </a:r>
            <a:r>
              <a:rPr lang="vi-VN" spc="-5" err="1">
                <a:latin typeface="Segoe UI"/>
                <a:cs typeface="Segoe UI"/>
              </a:rPr>
              <a:t>token</a:t>
            </a:r>
            <a:r>
              <a:rPr lang="vi-VN" spc="-5">
                <a:latin typeface="Segoe UI"/>
                <a:cs typeface="Segoe UI"/>
              </a:rPr>
              <a:t> (</a:t>
            </a:r>
            <a:r>
              <a:rPr lang="vi-VN" spc="-5" err="1">
                <a:latin typeface="Segoe UI"/>
                <a:cs typeface="Segoe UI"/>
              </a:rPr>
              <a:t>subwords</a:t>
            </a:r>
            <a:r>
              <a:rPr lang="vi-VN" spc="-5">
                <a:latin typeface="Segoe UI"/>
                <a:cs typeface="Segoe UI"/>
              </a:rPr>
              <a:t>) trong chuỗi </a:t>
            </a:r>
            <a:r>
              <a:rPr lang="vi-VN" spc="-5" err="1">
                <a:latin typeface="Segoe UI"/>
                <a:cs typeface="Segoe UI"/>
              </a:rPr>
              <a:t>input</a:t>
            </a:r>
            <a:endParaRPr lang="vi-VN" spc="-5">
              <a:latin typeface="Segoe UI"/>
              <a:cs typeface="Segoe UI"/>
            </a:endParaRPr>
          </a:p>
          <a:p>
            <a:pPr marL="1212850" lvl="2" indent="-285750" algn="just">
              <a:spcBef>
                <a:spcPts val="1450"/>
              </a:spcBef>
              <a:buFont typeface="Calibri"/>
              <a:buChar char="-"/>
            </a:pPr>
            <a:r>
              <a:rPr lang="vi-VN" spc="-5" err="1">
                <a:latin typeface="Segoe UI"/>
                <a:cs typeface="Segoe UI"/>
              </a:rPr>
              <a:t>PhoBERT</a:t>
            </a:r>
            <a:r>
              <a:rPr lang="vi-VN" spc="-5">
                <a:latin typeface="Segoe UI"/>
                <a:cs typeface="Segoe UI"/>
              </a:rPr>
              <a:t>: 1 mô hình ngôn ngữ tiền huấn luyên trên tiếng Việt</a:t>
            </a:r>
          </a:p>
          <a:p>
            <a:pPr marL="1212850" lvl="2" indent="-285750" algn="just">
              <a:spcBef>
                <a:spcPts val="1450"/>
              </a:spcBef>
              <a:buFont typeface="Calibri"/>
              <a:buChar char="-"/>
            </a:pPr>
            <a:r>
              <a:rPr lang="vi-VN" spc="-5">
                <a:latin typeface="Segoe UI"/>
                <a:cs typeface="Segoe UI"/>
              </a:rPr>
              <a:t>Dựa trên kiến trúc BERT và phương pháp </a:t>
            </a:r>
            <a:r>
              <a:rPr lang="vi-VN" spc="-5" err="1">
                <a:latin typeface="Segoe UI"/>
                <a:cs typeface="Segoe UI"/>
              </a:rPr>
              <a:t>pretraining</a:t>
            </a:r>
            <a:r>
              <a:rPr lang="vi-VN" spc="-5">
                <a:latin typeface="Segoe UI"/>
                <a:cs typeface="Segoe UI"/>
              </a:rPr>
              <a:t> </a:t>
            </a:r>
            <a:r>
              <a:rPr lang="vi-VN" spc="-5" err="1">
                <a:latin typeface="Segoe UI"/>
                <a:cs typeface="Segoe UI"/>
              </a:rPr>
              <a:t>RoBERTa</a:t>
            </a:r>
            <a:endParaRPr lang="vi-VN" spc="-5">
              <a:latin typeface="Segoe UI"/>
              <a:cs typeface="Segoe UI"/>
            </a:endParaRPr>
          </a:p>
          <a:p>
            <a:pPr marL="1212850" lvl="2" indent="-285750" algn="just">
              <a:spcBef>
                <a:spcPts val="1450"/>
              </a:spcBef>
              <a:buFont typeface="Calibri"/>
              <a:buChar char="-"/>
            </a:pPr>
            <a:r>
              <a:rPr lang="vi-VN" spc="-5" err="1">
                <a:latin typeface="Segoe UI"/>
                <a:cs typeface="Segoe UI"/>
              </a:rPr>
              <a:t>Vocabulary</a:t>
            </a:r>
            <a:r>
              <a:rPr lang="vi-VN" spc="-5">
                <a:latin typeface="Segoe UI"/>
                <a:cs typeface="Segoe UI"/>
              </a:rPr>
              <a:t>: 64K </a:t>
            </a:r>
            <a:r>
              <a:rPr lang="vi-VN" spc="-5" err="1">
                <a:latin typeface="Segoe UI"/>
                <a:cs typeface="Segoe UI"/>
              </a:rPr>
              <a:t>subwords</a:t>
            </a:r>
            <a:r>
              <a:rPr lang="vi-VN" spc="-5">
                <a:latin typeface="Segoe UI"/>
                <a:cs typeface="Segoe UI"/>
              </a:rPr>
              <a:t>. VD: </a:t>
            </a:r>
            <a:r>
              <a:rPr lang="vi-VN" spc="-5" err="1">
                <a:latin typeface="Segoe UI"/>
                <a:cs typeface="Segoe UI"/>
              </a:rPr>
              <a:t>nhân_viên</a:t>
            </a:r>
            <a:r>
              <a:rPr lang="vi-VN" spc="-5">
                <a:latin typeface="Segoe UI"/>
                <a:cs typeface="Segoe UI"/>
              </a:rPr>
              <a:t> --&gt; [</a:t>
            </a:r>
            <a:r>
              <a:rPr lang="vi-VN" spc="-5" err="1">
                <a:latin typeface="Segoe UI"/>
                <a:cs typeface="Segoe UI"/>
              </a:rPr>
              <a:t>nh</a:t>
            </a:r>
            <a:r>
              <a:rPr lang="vi-VN" spc="-5">
                <a:latin typeface="Segoe UI"/>
                <a:cs typeface="Segoe UI"/>
              </a:rPr>
              <a:t>@@, ân_@@, viên]</a:t>
            </a:r>
          </a:p>
          <a:p>
            <a:pPr marL="755650" lvl="1" indent="-285750" algn="just">
              <a:spcBef>
                <a:spcPts val="1450"/>
              </a:spcBef>
              <a:buFont typeface="Calibri"/>
              <a:buChar char="-"/>
            </a:pPr>
            <a:r>
              <a:rPr lang="vi-VN" spc="-5">
                <a:latin typeface="Segoe UI"/>
                <a:cs typeface="Segoe UI"/>
              </a:rPr>
              <a:t>Gắn thêm </a:t>
            </a:r>
            <a:r>
              <a:rPr lang="vi-VN" spc="-5" err="1">
                <a:latin typeface="Segoe UI"/>
                <a:cs typeface="Segoe UI"/>
              </a:rPr>
              <a:t>Point-wise</a:t>
            </a:r>
            <a:r>
              <a:rPr lang="vi-VN" spc="-5">
                <a:latin typeface="Segoe UI"/>
                <a:cs typeface="Segoe UI"/>
              </a:rPr>
              <a:t> </a:t>
            </a:r>
            <a:r>
              <a:rPr lang="vi-VN" spc="-5" err="1">
                <a:latin typeface="Segoe UI"/>
                <a:cs typeface="Segoe UI"/>
              </a:rPr>
              <a:t>linear</a:t>
            </a:r>
            <a:r>
              <a:rPr lang="vi-VN" spc="-5">
                <a:latin typeface="Segoe UI"/>
                <a:cs typeface="Segoe UI"/>
              </a:rPr>
              <a:t> </a:t>
            </a:r>
            <a:r>
              <a:rPr lang="vi-VN" spc="-5" err="1">
                <a:latin typeface="Segoe UI"/>
                <a:cs typeface="Segoe UI"/>
              </a:rPr>
              <a:t>layer</a:t>
            </a:r>
            <a:r>
              <a:rPr lang="vi-VN" spc="-5">
                <a:latin typeface="Segoe UI"/>
                <a:cs typeface="Segoe UI"/>
              </a:rPr>
              <a:t> để dự đoán nhãn của từng </a:t>
            </a:r>
            <a:r>
              <a:rPr lang="vi-VN" spc="-5" err="1">
                <a:latin typeface="Segoe UI"/>
                <a:cs typeface="Segoe UI"/>
              </a:rPr>
              <a:t>token</a:t>
            </a:r>
            <a:r>
              <a:rPr lang="vi-VN" spc="-5">
                <a:latin typeface="Segoe UI"/>
                <a:cs typeface="Segoe UI"/>
              </a:rPr>
              <a:t> </a:t>
            </a: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b="1" spc="-5">
              <a:solidFill>
                <a:srgbClr val="A21515"/>
              </a:solidFill>
              <a:latin typeface="Segoe UI"/>
              <a:cs typeface="Segoe UI"/>
            </a:endParaRPr>
          </a:p>
        </p:txBody>
      </p:sp>
      <p:pic>
        <p:nvPicPr>
          <p:cNvPr id="13" name="Picture 12" descr="A diagram of a transformer block&#10;&#10;Description automatically generated">
            <a:extLst>
              <a:ext uri="{FF2B5EF4-FFF2-40B4-BE49-F238E27FC236}">
                <a16:creationId xmlns:a16="http://schemas.microsoft.com/office/drawing/2014/main" id="{6A7BBFBB-8385-ADDE-5681-7038F0501C9A}"/>
              </a:ext>
            </a:extLst>
          </p:cNvPr>
          <p:cNvPicPr>
            <a:picLocks noChangeAspect="1"/>
          </p:cNvPicPr>
          <p:nvPr/>
        </p:nvPicPr>
        <p:blipFill>
          <a:blip r:embed="rId4"/>
          <a:stretch>
            <a:fillRect/>
          </a:stretch>
        </p:blipFill>
        <p:spPr>
          <a:xfrm>
            <a:off x="7820337" y="369711"/>
            <a:ext cx="2844883" cy="6189133"/>
          </a:xfrm>
          <a:prstGeom prst="rect">
            <a:avLst/>
          </a:prstGeom>
        </p:spPr>
      </p:pic>
    </p:spTree>
    <p:extLst>
      <p:ext uri="{BB962C8B-B14F-4D97-AF65-F5344CB8AC3E}">
        <p14:creationId xmlns:p14="http://schemas.microsoft.com/office/powerpoint/2010/main" val="2889103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1029274" y="6104712"/>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1173968" y="169163"/>
            <a:ext cx="737616" cy="595883"/>
          </a:xfrm>
          <a:prstGeom prst="rect">
            <a:avLst/>
          </a:prstGeom>
        </p:spPr>
      </p:pic>
      <p:sp>
        <p:nvSpPr>
          <p:cNvPr id="8" name="object 8"/>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THUẬT</a:t>
            </a:r>
            <a:r>
              <a:rPr sz="2000" b="1" spc="-35">
                <a:latin typeface="Segoe UI"/>
                <a:cs typeface="Segoe UI"/>
              </a:rPr>
              <a:t> </a:t>
            </a:r>
            <a:r>
              <a:rPr sz="2000" b="1" spc="-30">
                <a:latin typeface="Segoe UI"/>
                <a:cs typeface="Segoe UI"/>
              </a:rPr>
              <a:t>TOÁN</a:t>
            </a:r>
            <a:endParaRPr sz="2000">
              <a:latin typeface="Segoe UI"/>
              <a:cs typeface="Segoe UI"/>
            </a:endParaRPr>
          </a:p>
        </p:txBody>
      </p:sp>
      <p:sp>
        <p:nvSpPr>
          <p:cNvPr id="11" name="object 11"/>
          <p:cNvSpPr txBox="1"/>
          <p:nvPr/>
        </p:nvSpPr>
        <p:spPr>
          <a:xfrm>
            <a:off x="11100816" y="6482738"/>
            <a:ext cx="551717"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28</a:t>
            </a:fld>
            <a:endParaRPr sz="1800">
              <a:latin typeface="Segoe UI"/>
              <a:cs typeface="Segoe UI"/>
            </a:endParaRPr>
          </a:p>
        </p:txBody>
      </p:sp>
      <p:sp>
        <p:nvSpPr>
          <p:cNvPr id="9" name="object 9"/>
          <p:cNvSpPr txBox="1">
            <a:spLocks noGrp="1"/>
          </p:cNvSpPr>
          <p:nvPr>
            <p:ph type="title"/>
          </p:nvPr>
        </p:nvSpPr>
        <p:spPr>
          <a:xfrm>
            <a:off x="1444244" y="1069289"/>
            <a:ext cx="5816528" cy="382156"/>
          </a:xfrm>
          <a:prstGeom prst="rect">
            <a:avLst/>
          </a:prstGeom>
        </p:spPr>
        <p:txBody>
          <a:bodyPr vert="horz" wrap="square" lIns="0" tIns="12700" rIns="0" bIns="0" rtlCol="0" anchor="t">
            <a:spAutoFit/>
          </a:bodyPr>
          <a:lstStyle/>
          <a:p>
            <a:pPr marL="12700">
              <a:spcBef>
                <a:spcPts val="100"/>
              </a:spcBef>
            </a:pPr>
            <a:r>
              <a:rPr lang="en-US" sz="2400" err="1"/>
              <a:t>Tiền</a:t>
            </a:r>
            <a:r>
              <a:rPr lang="en-US" sz="2400"/>
              <a:t> </a:t>
            </a:r>
            <a:r>
              <a:rPr lang="en-US" sz="2400" err="1"/>
              <a:t>xử</a:t>
            </a:r>
            <a:r>
              <a:rPr lang="en-US" sz="2400"/>
              <a:t> </a:t>
            </a:r>
            <a:r>
              <a:rPr lang="en-US" sz="2400" err="1"/>
              <a:t>lý</a:t>
            </a:r>
            <a:r>
              <a:rPr lang="en-US" sz="2400"/>
              <a:t> </a:t>
            </a:r>
            <a:r>
              <a:rPr lang="en-US" sz="2400" err="1"/>
              <a:t>và</a:t>
            </a:r>
            <a:r>
              <a:rPr lang="en-US" sz="2400"/>
              <a:t> tokenize </a:t>
            </a:r>
            <a:r>
              <a:rPr lang="en-US" sz="2400" err="1"/>
              <a:t>văn</a:t>
            </a:r>
            <a:r>
              <a:rPr lang="en-US" sz="2400"/>
              <a:t> </a:t>
            </a:r>
            <a:r>
              <a:rPr lang="en-US" sz="2400" err="1"/>
              <a:t>bản</a:t>
            </a:r>
            <a:r>
              <a:rPr lang="en-US" sz="2400"/>
              <a:t> </a:t>
            </a:r>
            <a:r>
              <a:rPr lang="en-US" sz="2400" err="1"/>
              <a:t>đầu</a:t>
            </a:r>
            <a:r>
              <a:rPr lang="en-US" sz="2400"/>
              <a:t> </a:t>
            </a:r>
            <a:r>
              <a:rPr lang="en-US" sz="2400" err="1"/>
              <a:t>vào</a:t>
            </a:r>
          </a:p>
        </p:txBody>
      </p:sp>
      <p:sp>
        <p:nvSpPr>
          <p:cNvPr id="12" name="object 10">
            <a:extLst>
              <a:ext uri="{FF2B5EF4-FFF2-40B4-BE49-F238E27FC236}">
                <a16:creationId xmlns:a16="http://schemas.microsoft.com/office/drawing/2014/main" id="{9A566050-F89E-F2C6-15C2-BB6BDAC456CF}"/>
              </a:ext>
            </a:extLst>
          </p:cNvPr>
          <p:cNvSpPr txBox="1"/>
          <p:nvPr/>
        </p:nvSpPr>
        <p:spPr>
          <a:xfrm>
            <a:off x="1019376" y="1119883"/>
            <a:ext cx="6203571" cy="5352747"/>
          </a:xfrm>
          <a:prstGeom prst="rect">
            <a:avLst/>
          </a:prstGeom>
        </p:spPr>
        <p:txBody>
          <a:bodyPr vert="horz" wrap="square" lIns="0" tIns="12700" rIns="0" bIns="0" rtlCol="0" anchor="t">
            <a:spAutoFit/>
          </a:bodyPr>
          <a:lstStyle/>
          <a:p>
            <a:pPr marL="81280" algn="just">
              <a:lnSpc>
                <a:spcPct val="100000"/>
              </a:lnSpc>
              <a:spcBef>
                <a:spcPts val="100"/>
              </a:spcBef>
            </a:pPr>
            <a:endParaRPr lang="vi-VN" sz="2400" b="1" spc="-10">
              <a:solidFill>
                <a:srgbClr val="006FC0"/>
              </a:solidFill>
              <a:latin typeface="Segoe UI"/>
              <a:cs typeface="Segoe UI"/>
            </a:endParaRPr>
          </a:p>
          <a:p>
            <a:pPr marL="812800" lvl="1" indent="-342900" algn="just">
              <a:spcBef>
                <a:spcPts val="1450"/>
              </a:spcBef>
              <a:buAutoNum type="arabicPeriod"/>
            </a:pPr>
            <a:r>
              <a:rPr lang="vi-VN" spc="-5">
                <a:solidFill>
                  <a:srgbClr val="000000"/>
                </a:solidFill>
                <a:latin typeface="Segoe UI"/>
                <a:cs typeface="Segoe UI"/>
              </a:rPr>
              <a:t>Tách câu thành chuỗi các </a:t>
            </a:r>
            <a:r>
              <a:rPr lang="vi-VN" spc="-5" err="1">
                <a:solidFill>
                  <a:srgbClr val="000000"/>
                </a:solidFill>
                <a:latin typeface="Segoe UI"/>
                <a:cs typeface="Segoe UI"/>
              </a:rPr>
              <a:t>token</a:t>
            </a:r>
            <a:r>
              <a:rPr lang="vi-VN" spc="-5">
                <a:solidFill>
                  <a:srgbClr val="000000"/>
                </a:solidFill>
                <a:latin typeface="Segoe UI"/>
                <a:cs typeface="Segoe UI"/>
              </a:rPr>
              <a:t> --&gt; </a:t>
            </a:r>
            <a:r>
              <a:rPr lang="vi-VN" spc="-5" err="1">
                <a:solidFill>
                  <a:srgbClr val="000000"/>
                </a:solidFill>
                <a:latin typeface="Segoe UI"/>
                <a:cs typeface="Segoe UI"/>
              </a:rPr>
              <a:t>list</a:t>
            </a:r>
            <a:r>
              <a:rPr lang="vi-VN" spc="-5">
                <a:solidFill>
                  <a:srgbClr val="000000"/>
                </a:solidFill>
                <a:latin typeface="Segoe UI"/>
                <a:cs typeface="Segoe UI"/>
              </a:rPr>
              <a:t> </a:t>
            </a:r>
            <a:r>
              <a:rPr lang="vi-VN" spc="-5" err="1">
                <a:solidFill>
                  <a:srgbClr val="000000"/>
                </a:solidFill>
                <a:latin typeface="Segoe UI"/>
                <a:cs typeface="Segoe UI"/>
              </a:rPr>
              <a:t>tokens</a:t>
            </a:r>
            <a:endParaRPr lang="vi-VN" spc="-5">
              <a:solidFill>
                <a:srgbClr val="000000"/>
              </a:solidFill>
              <a:latin typeface="Segoe UI"/>
              <a:cs typeface="Segoe UI"/>
            </a:endParaRPr>
          </a:p>
          <a:p>
            <a:pPr marL="812800" lvl="1" indent="-342900" algn="just">
              <a:spcBef>
                <a:spcPts val="1450"/>
              </a:spcBef>
              <a:buAutoNum type="arabicPeriod"/>
            </a:pPr>
            <a:r>
              <a:rPr lang="vi-VN" spc="-5">
                <a:solidFill>
                  <a:srgbClr val="000000"/>
                </a:solidFill>
                <a:latin typeface="Segoe UI"/>
                <a:cs typeface="Segoe UI"/>
              </a:rPr>
              <a:t>Thêm các </a:t>
            </a:r>
            <a:r>
              <a:rPr lang="vi-VN" spc="-5" err="1">
                <a:solidFill>
                  <a:srgbClr val="000000"/>
                </a:solidFill>
                <a:latin typeface="Segoe UI"/>
                <a:cs typeface="Segoe UI"/>
              </a:rPr>
              <a:t>special</a:t>
            </a:r>
            <a:r>
              <a:rPr lang="vi-VN" spc="-5">
                <a:solidFill>
                  <a:srgbClr val="000000"/>
                </a:solidFill>
                <a:latin typeface="Segoe UI"/>
                <a:cs typeface="Segoe UI"/>
              </a:rPr>
              <a:t> </a:t>
            </a:r>
            <a:r>
              <a:rPr lang="vi-VN" spc="-5" err="1">
                <a:solidFill>
                  <a:srgbClr val="000000"/>
                </a:solidFill>
                <a:latin typeface="Segoe UI"/>
                <a:cs typeface="Segoe UI"/>
              </a:rPr>
              <a:t>token</a:t>
            </a:r>
            <a:r>
              <a:rPr lang="vi-VN" spc="-5">
                <a:solidFill>
                  <a:srgbClr val="000000"/>
                </a:solidFill>
                <a:latin typeface="Segoe UI"/>
                <a:cs typeface="Segoe UI"/>
              </a:rPr>
              <a:t>: [CLS] + </a:t>
            </a:r>
            <a:r>
              <a:rPr lang="vi-VN" spc="-5" err="1">
                <a:solidFill>
                  <a:srgbClr val="000000"/>
                </a:solidFill>
                <a:latin typeface="Segoe UI"/>
                <a:cs typeface="Segoe UI"/>
              </a:rPr>
              <a:t>tokens</a:t>
            </a:r>
            <a:r>
              <a:rPr lang="vi-VN" spc="-5">
                <a:solidFill>
                  <a:srgbClr val="000000"/>
                </a:solidFill>
                <a:latin typeface="Segoe UI"/>
                <a:cs typeface="Segoe UI"/>
              </a:rPr>
              <a:t> + [SEP]</a:t>
            </a:r>
          </a:p>
          <a:p>
            <a:pPr marL="812800" lvl="1" indent="-342900" algn="just">
              <a:spcBef>
                <a:spcPts val="1450"/>
              </a:spcBef>
              <a:buAutoNum type="arabicPeriod"/>
            </a:pPr>
            <a:r>
              <a:rPr lang="vi-VN" spc="-5" err="1">
                <a:solidFill>
                  <a:srgbClr val="000000"/>
                </a:solidFill>
                <a:latin typeface="Segoe UI"/>
                <a:cs typeface="Segoe UI"/>
              </a:rPr>
              <a:t>Padding</a:t>
            </a:r>
            <a:r>
              <a:rPr lang="vi-VN" spc="-5">
                <a:solidFill>
                  <a:srgbClr val="000000"/>
                </a:solidFill>
                <a:latin typeface="Segoe UI"/>
                <a:cs typeface="Segoe UI"/>
              </a:rPr>
              <a:t>: thêm [PAD] vào cuối </a:t>
            </a:r>
            <a:r>
              <a:rPr lang="vi-VN" spc="-5" err="1">
                <a:solidFill>
                  <a:srgbClr val="000000"/>
                </a:solidFill>
                <a:latin typeface="Segoe UI"/>
                <a:cs typeface="Segoe UI"/>
              </a:rPr>
              <a:t>tokens</a:t>
            </a:r>
            <a:r>
              <a:rPr lang="vi-VN" spc="-5">
                <a:solidFill>
                  <a:srgbClr val="000000"/>
                </a:solidFill>
                <a:latin typeface="Segoe UI"/>
                <a:cs typeface="Segoe UI"/>
              </a:rPr>
              <a:t> sao cho len(</a:t>
            </a:r>
            <a:r>
              <a:rPr lang="vi-VN" spc="-5" err="1">
                <a:solidFill>
                  <a:srgbClr val="000000"/>
                </a:solidFill>
                <a:latin typeface="Segoe UI"/>
                <a:cs typeface="Segoe UI"/>
              </a:rPr>
              <a:t>tokens</a:t>
            </a:r>
            <a:r>
              <a:rPr lang="vi-VN" spc="-5">
                <a:solidFill>
                  <a:srgbClr val="000000"/>
                </a:solidFill>
                <a:latin typeface="Segoe UI"/>
                <a:cs typeface="Segoe UI"/>
              </a:rPr>
              <a:t>) = </a:t>
            </a:r>
            <a:r>
              <a:rPr lang="vi-VN" spc="-5" err="1">
                <a:solidFill>
                  <a:srgbClr val="000000"/>
                </a:solidFill>
                <a:latin typeface="Segoe UI"/>
                <a:cs typeface="Segoe UI"/>
              </a:rPr>
              <a:t>max_seq_len</a:t>
            </a:r>
            <a:r>
              <a:rPr lang="vi-VN" spc="-5">
                <a:solidFill>
                  <a:srgbClr val="000000"/>
                </a:solidFill>
                <a:latin typeface="Segoe UI"/>
                <a:cs typeface="Segoe UI"/>
              </a:rPr>
              <a:t> = 256</a:t>
            </a:r>
            <a:endParaRPr lang="vi-VN">
              <a:cs typeface="Arial" panose="020B0604020202020204" pitchFamily="34" charset="0"/>
            </a:endParaRPr>
          </a:p>
          <a:p>
            <a:pPr marL="755650" lvl="1" indent="-285750" algn="just">
              <a:spcBef>
                <a:spcPts val="1450"/>
              </a:spcBef>
              <a:buFont typeface="Calibri"/>
              <a:buChar char="-"/>
            </a:pPr>
            <a:endParaRPr lang="vi-VN" spc="-5">
              <a:latin typeface="Segoe UI"/>
              <a:cs typeface="Segoe UI"/>
            </a:endParaRPr>
          </a:p>
          <a:p>
            <a:pPr marL="1212850" lvl="2" indent="-285750" algn="just">
              <a:spcBef>
                <a:spcPts val="1450"/>
              </a:spcBef>
              <a:buFont typeface="Calibri"/>
              <a:buChar char="-"/>
            </a:pPr>
            <a:endParaRPr lang="vi-VN" spc="-5">
              <a:solidFill>
                <a:srgbClr val="000000"/>
              </a:solidFill>
              <a:latin typeface="Segoe UI"/>
              <a:cs typeface="Segoe UI"/>
            </a:endParaRPr>
          </a:p>
          <a:p>
            <a:pPr marL="1212850" lvl="2" indent="-285750" algn="just">
              <a:spcBef>
                <a:spcPts val="1450"/>
              </a:spcBef>
              <a:buFont typeface="Calibri"/>
              <a:buChar char="-"/>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b="1" spc="-5">
              <a:solidFill>
                <a:srgbClr val="A21515"/>
              </a:solidFill>
              <a:latin typeface="Segoe UI"/>
              <a:cs typeface="Segoe UI"/>
            </a:endParaRPr>
          </a:p>
        </p:txBody>
      </p:sp>
      <p:sp>
        <p:nvSpPr>
          <p:cNvPr id="13" name="object 10">
            <a:extLst>
              <a:ext uri="{FF2B5EF4-FFF2-40B4-BE49-F238E27FC236}">
                <a16:creationId xmlns:a16="http://schemas.microsoft.com/office/drawing/2014/main" id="{F6722A1B-6B7C-70A0-D51B-8FC41D13FB3A}"/>
              </a:ext>
            </a:extLst>
          </p:cNvPr>
          <p:cNvSpPr txBox="1"/>
          <p:nvPr/>
        </p:nvSpPr>
        <p:spPr>
          <a:xfrm>
            <a:off x="990622" y="3880335"/>
            <a:ext cx="2997421"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err="1">
                <a:solidFill>
                  <a:srgbClr val="000000"/>
                </a:solidFill>
                <a:latin typeface="Segoe UI"/>
                <a:cs typeface="Segoe UI"/>
              </a:rPr>
              <a:t>bệnh_nhân</a:t>
            </a:r>
            <a:r>
              <a:rPr lang="vi-VN" spc="-10">
                <a:solidFill>
                  <a:srgbClr val="000000"/>
                </a:solidFill>
                <a:latin typeface="Segoe UI"/>
                <a:cs typeface="Segoe UI"/>
              </a:rPr>
              <a:t>, ở,  </a:t>
            </a:r>
            <a:r>
              <a:rPr lang="vi-VN" spc="-10" err="1">
                <a:solidFill>
                  <a:srgbClr val="7030A0"/>
                </a:solidFill>
                <a:latin typeface="Segoe UI"/>
                <a:cs typeface="Segoe UI"/>
              </a:rPr>
              <a:t>Đà_Nẵng</a:t>
            </a:r>
            <a:r>
              <a:rPr lang="vi-VN" spc="-10">
                <a:solidFill>
                  <a:srgbClr val="000000"/>
                </a:solidFill>
                <a:latin typeface="Segoe UI"/>
                <a:cs typeface="Segoe UI"/>
              </a:rPr>
              <a:t>]</a:t>
            </a:r>
          </a:p>
        </p:txBody>
      </p:sp>
      <p:sp>
        <p:nvSpPr>
          <p:cNvPr id="10" name="object 10">
            <a:extLst>
              <a:ext uri="{FF2B5EF4-FFF2-40B4-BE49-F238E27FC236}">
                <a16:creationId xmlns:a16="http://schemas.microsoft.com/office/drawing/2014/main" id="{833796E7-652C-7CE3-0CAF-9D6131E84CB0}"/>
              </a:ext>
            </a:extLst>
          </p:cNvPr>
          <p:cNvSpPr txBox="1"/>
          <p:nvPr/>
        </p:nvSpPr>
        <p:spPr>
          <a:xfrm>
            <a:off x="8021150" y="3837202"/>
            <a:ext cx="3284968"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[O, O, B-</a:t>
            </a:r>
            <a:r>
              <a:rPr lang="vi-VN" spc="-10" err="1">
                <a:solidFill>
                  <a:srgbClr val="000000"/>
                </a:solidFill>
                <a:latin typeface="Segoe UI"/>
                <a:cs typeface="Segoe UI"/>
              </a:rPr>
              <a:t>Location</a:t>
            </a:r>
            <a:r>
              <a:rPr lang="vi-VN" spc="-10">
                <a:solidFill>
                  <a:srgbClr val="000000"/>
                </a:solidFill>
                <a:latin typeface="Segoe UI"/>
                <a:cs typeface="Segoe UI"/>
              </a:rPr>
              <a:t>]</a:t>
            </a:r>
          </a:p>
        </p:txBody>
      </p:sp>
      <p:sp>
        <p:nvSpPr>
          <p:cNvPr id="14" name="object 10">
            <a:extLst>
              <a:ext uri="{FF2B5EF4-FFF2-40B4-BE49-F238E27FC236}">
                <a16:creationId xmlns:a16="http://schemas.microsoft.com/office/drawing/2014/main" id="{FDF1554F-F7CC-DB6E-FE85-6D321CBCDA83}"/>
              </a:ext>
            </a:extLst>
          </p:cNvPr>
          <p:cNvSpPr txBox="1"/>
          <p:nvPr/>
        </p:nvSpPr>
        <p:spPr>
          <a:xfrm>
            <a:off x="1019376" y="4455429"/>
            <a:ext cx="5269042"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err="1">
                <a:solidFill>
                  <a:srgbClr val="000000"/>
                </a:solidFill>
                <a:latin typeface="Segoe UI"/>
                <a:cs typeface="Segoe UI"/>
              </a:rPr>
              <a:t>bệnh_nhân</a:t>
            </a:r>
            <a:r>
              <a:rPr lang="vi-VN" spc="-10">
                <a:solidFill>
                  <a:srgbClr val="000000"/>
                </a:solidFill>
                <a:latin typeface="Segoe UI"/>
                <a:cs typeface="Segoe UI"/>
              </a:rPr>
              <a:t>, ở, </a:t>
            </a:r>
            <a:r>
              <a:rPr lang="vi-VN" spc="-10">
                <a:solidFill>
                  <a:srgbClr val="7030A0"/>
                </a:solidFill>
                <a:latin typeface="Segoe UI"/>
                <a:cs typeface="Segoe UI"/>
              </a:rPr>
              <a:t>Đà_@@, </a:t>
            </a:r>
            <a:r>
              <a:rPr lang="vi-VN" spc="-10" err="1">
                <a:solidFill>
                  <a:srgbClr val="7030A0"/>
                </a:solidFill>
                <a:latin typeface="Segoe UI"/>
                <a:cs typeface="Segoe UI"/>
              </a:rPr>
              <a:t>Nẵng</a:t>
            </a:r>
            <a:r>
              <a:rPr lang="vi-VN" spc="-10">
                <a:solidFill>
                  <a:srgbClr val="000000"/>
                </a:solidFill>
                <a:latin typeface="Segoe UI"/>
                <a:cs typeface="Segoe UI"/>
              </a:rPr>
              <a:t>]</a:t>
            </a:r>
          </a:p>
        </p:txBody>
      </p:sp>
      <p:sp>
        <p:nvSpPr>
          <p:cNvPr id="15" name="object 10">
            <a:extLst>
              <a:ext uri="{FF2B5EF4-FFF2-40B4-BE49-F238E27FC236}">
                <a16:creationId xmlns:a16="http://schemas.microsoft.com/office/drawing/2014/main" id="{046D1BC1-31A5-571E-E6B5-76EB696BD92F}"/>
              </a:ext>
            </a:extLst>
          </p:cNvPr>
          <p:cNvSpPr txBox="1"/>
          <p:nvPr/>
        </p:nvSpPr>
        <p:spPr>
          <a:xfrm>
            <a:off x="990622" y="5016144"/>
            <a:ext cx="7483155"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a:solidFill>
                  <a:srgbClr val="0070C0"/>
                </a:solidFill>
                <a:latin typeface="Segoe UI"/>
                <a:cs typeface="Segoe UI"/>
              </a:rPr>
              <a:t>[CLS]</a:t>
            </a:r>
            <a:r>
              <a:rPr lang="vi-VN" spc="-10">
                <a:solidFill>
                  <a:srgbClr val="000000"/>
                </a:solidFill>
                <a:latin typeface="Segoe UI"/>
                <a:cs typeface="Segoe UI"/>
              </a:rPr>
              <a:t>, </a:t>
            </a:r>
            <a:r>
              <a:rPr lang="vi-VN" spc="-10" err="1">
                <a:solidFill>
                  <a:srgbClr val="000000"/>
                </a:solidFill>
                <a:latin typeface="Segoe UI"/>
                <a:cs typeface="Segoe UI"/>
              </a:rPr>
              <a:t>bệnh_nhân</a:t>
            </a:r>
            <a:r>
              <a:rPr lang="vi-VN" spc="-10">
                <a:solidFill>
                  <a:srgbClr val="000000"/>
                </a:solidFill>
                <a:latin typeface="Segoe UI"/>
                <a:cs typeface="Segoe UI"/>
              </a:rPr>
              <a:t>, ở, </a:t>
            </a:r>
            <a:r>
              <a:rPr lang="vi-VN" spc="-10">
                <a:solidFill>
                  <a:srgbClr val="7030A0"/>
                </a:solidFill>
                <a:latin typeface="Segoe UI"/>
                <a:cs typeface="Segoe UI"/>
              </a:rPr>
              <a:t>Đà_@@, </a:t>
            </a:r>
            <a:r>
              <a:rPr lang="vi-VN" spc="-10" err="1">
                <a:solidFill>
                  <a:srgbClr val="7030A0"/>
                </a:solidFill>
                <a:latin typeface="Segoe UI"/>
                <a:cs typeface="Segoe UI"/>
              </a:rPr>
              <a:t>Nẵng</a:t>
            </a:r>
            <a:r>
              <a:rPr lang="vi-VN" spc="-10">
                <a:solidFill>
                  <a:srgbClr val="7030A0"/>
                </a:solidFill>
                <a:latin typeface="Segoe UI"/>
                <a:cs typeface="Segoe UI"/>
              </a:rPr>
              <a:t>,</a:t>
            </a:r>
            <a:r>
              <a:rPr lang="vi-VN" spc="-10">
                <a:solidFill>
                  <a:srgbClr val="000000"/>
                </a:solidFill>
                <a:latin typeface="Segoe UI"/>
                <a:cs typeface="Segoe UI"/>
              </a:rPr>
              <a:t> </a:t>
            </a:r>
            <a:r>
              <a:rPr lang="vi-VN" spc="-10">
                <a:solidFill>
                  <a:srgbClr val="0070C0"/>
                </a:solidFill>
                <a:latin typeface="Segoe UI"/>
                <a:cs typeface="Segoe UI"/>
              </a:rPr>
              <a:t>[SEP]</a:t>
            </a:r>
            <a:r>
              <a:rPr lang="vi-VN" spc="-10">
                <a:solidFill>
                  <a:srgbClr val="000000"/>
                </a:solidFill>
                <a:latin typeface="Segoe UI"/>
                <a:cs typeface="Segoe UI"/>
              </a:rPr>
              <a:t>]</a:t>
            </a:r>
          </a:p>
        </p:txBody>
      </p:sp>
      <p:sp>
        <p:nvSpPr>
          <p:cNvPr id="17" name="object 10">
            <a:extLst>
              <a:ext uri="{FF2B5EF4-FFF2-40B4-BE49-F238E27FC236}">
                <a16:creationId xmlns:a16="http://schemas.microsoft.com/office/drawing/2014/main" id="{5DA1A104-1545-A071-FA45-BBFAED06D67C}"/>
              </a:ext>
            </a:extLst>
          </p:cNvPr>
          <p:cNvSpPr txBox="1"/>
          <p:nvPr/>
        </p:nvSpPr>
        <p:spPr>
          <a:xfrm>
            <a:off x="1004999" y="5663126"/>
            <a:ext cx="10976853"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a:solidFill>
                  <a:srgbClr val="0070C0"/>
                </a:solidFill>
                <a:latin typeface="Arial"/>
                <a:ea typeface="+mn-lt"/>
                <a:cs typeface="Arial"/>
              </a:rPr>
              <a:t>[CLS]</a:t>
            </a:r>
            <a:r>
              <a:rPr lang="vi-VN" spc="-10">
                <a:solidFill>
                  <a:srgbClr val="000000"/>
                </a:solidFill>
                <a:latin typeface="Arial"/>
                <a:ea typeface="+mn-lt"/>
                <a:cs typeface="Arial"/>
              </a:rPr>
              <a:t>, </a:t>
            </a:r>
            <a:r>
              <a:rPr lang="vi-VN" spc="-10" err="1">
                <a:solidFill>
                  <a:srgbClr val="000000"/>
                </a:solidFill>
                <a:latin typeface="Arial"/>
                <a:ea typeface="+mn-lt"/>
                <a:cs typeface="Arial"/>
              </a:rPr>
              <a:t>bệnh_nhân</a:t>
            </a:r>
            <a:r>
              <a:rPr lang="vi-VN" spc="-10">
                <a:solidFill>
                  <a:srgbClr val="000000"/>
                </a:solidFill>
                <a:latin typeface="Arial"/>
                <a:ea typeface="+mn-lt"/>
                <a:cs typeface="Arial"/>
              </a:rPr>
              <a:t>, ở, </a:t>
            </a:r>
            <a:r>
              <a:rPr lang="vi-VN" spc="-10">
                <a:solidFill>
                  <a:srgbClr val="7030A0"/>
                </a:solidFill>
                <a:latin typeface="Arial"/>
                <a:ea typeface="+mn-lt"/>
                <a:cs typeface="Arial"/>
              </a:rPr>
              <a:t>Đà_@@, </a:t>
            </a:r>
            <a:r>
              <a:rPr lang="vi-VN" spc="-10" err="1">
                <a:solidFill>
                  <a:srgbClr val="7030A0"/>
                </a:solidFill>
                <a:latin typeface="Arial"/>
                <a:ea typeface="+mn-lt"/>
                <a:cs typeface="Arial"/>
              </a:rPr>
              <a:t>Nẵng</a:t>
            </a:r>
            <a:r>
              <a:rPr lang="vi-VN" spc="-10">
                <a:solidFill>
                  <a:srgbClr val="000000"/>
                </a:solidFill>
                <a:latin typeface="Arial"/>
                <a:ea typeface="+mn-lt"/>
                <a:cs typeface="Arial"/>
              </a:rPr>
              <a:t>, </a:t>
            </a:r>
            <a:r>
              <a:rPr lang="vi-VN" spc="-10">
                <a:solidFill>
                  <a:srgbClr val="0070C0"/>
                </a:solidFill>
                <a:latin typeface="Arial"/>
                <a:ea typeface="+mn-lt"/>
                <a:cs typeface="Arial"/>
              </a:rPr>
              <a:t>[SEP]</a:t>
            </a:r>
            <a:r>
              <a:rPr lang="vi-VN" spc="-10">
                <a:solidFill>
                  <a:srgbClr val="0070C0"/>
                </a:solidFill>
                <a:latin typeface="Segoe UI"/>
                <a:cs typeface="Segoe UI"/>
              </a:rPr>
              <a:t>, [PAD], [PAD]</a:t>
            </a:r>
            <a:r>
              <a:rPr lang="vi-VN" spc="-10">
                <a:solidFill>
                  <a:srgbClr val="000000"/>
                </a:solidFill>
                <a:latin typeface="Segoe UI"/>
                <a:cs typeface="Segoe UI"/>
              </a:rPr>
              <a:t>]</a:t>
            </a:r>
          </a:p>
        </p:txBody>
      </p:sp>
      <p:cxnSp>
        <p:nvCxnSpPr>
          <p:cNvPr id="20" name="Straight Arrow Connector 19">
            <a:extLst>
              <a:ext uri="{FF2B5EF4-FFF2-40B4-BE49-F238E27FC236}">
                <a16:creationId xmlns:a16="http://schemas.microsoft.com/office/drawing/2014/main" id="{DAD356A0-33C6-FE32-F2DD-0AA6F648FB64}"/>
              </a:ext>
            </a:extLst>
          </p:cNvPr>
          <p:cNvCxnSpPr/>
          <p:nvPr/>
        </p:nvCxnSpPr>
        <p:spPr>
          <a:xfrm>
            <a:off x="8988724" y="4165121"/>
            <a:ext cx="8626" cy="727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469B2EC-B270-F482-C4CD-C50CEED1418A}"/>
              </a:ext>
            </a:extLst>
          </p:cNvPr>
          <p:cNvCxnSpPr>
            <a:cxnSpLocks/>
          </p:cNvCxnSpPr>
          <p:nvPr/>
        </p:nvCxnSpPr>
        <p:spPr>
          <a:xfrm>
            <a:off x="7134690" y="5805580"/>
            <a:ext cx="1633267" cy="23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bject 10">
            <a:extLst>
              <a:ext uri="{FF2B5EF4-FFF2-40B4-BE49-F238E27FC236}">
                <a16:creationId xmlns:a16="http://schemas.microsoft.com/office/drawing/2014/main" id="{F95BF45B-5B93-88D4-1D6B-DFB2B27BB97A}"/>
              </a:ext>
            </a:extLst>
          </p:cNvPr>
          <p:cNvSpPr txBox="1"/>
          <p:nvPr/>
        </p:nvSpPr>
        <p:spPr>
          <a:xfrm>
            <a:off x="8869413" y="5313461"/>
            <a:ext cx="337610" cy="289823"/>
          </a:xfrm>
          <a:prstGeom prst="rect">
            <a:avLst/>
          </a:prstGeom>
        </p:spPr>
        <p:txBody>
          <a:bodyPr vert="horz" wrap="square" lIns="0" tIns="12700" rIns="0" bIns="0" rtlCol="0" anchor="t">
            <a:spAutoFit/>
          </a:bodyPr>
          <a:lstStyle/>
          <a:p>
            <a:pPr marL="81280" algn="just">
              <a:spcBef>
                <a:spcPts val="100"/>
              </a:spcBef>
            </a:pPr>
            <a:r>
              <a:rPr lang="vi-VN" spc="-10">
                <a:latin typeface="Segoe UI"/>
                <a:cs typeface="Segoe UI"/>
              </a:rPr>
              <a:t>!=</a:t>
            </a:r>
          </a:p>
        </p:txBody>
      </p:sp>
      <p:sp>
        <p:nvSpPr>
          <p:cNvPr id="23" name="Oval 22">
            <a:extLst>
              <a:ext uri="{FF2B5EF4-FFF2-40B4-BE49-F238E27FC236}">
                <a16:creationId xmlns:a16="http://schemas.microsoft.com/office/drawing/2014/main" id="{BCAEFE73-B097-6066-FDBA-A938206D7644}"/>
              </a:ext>
            </a:extLst>
          </p:cNvPr>
          <p:cNvSpPr/>
          <p:nvPr/>
        </p:nvSpPr>
        <p:spPr>
          <a:xfrm>
            <a:off x="8805965" y="4882617"/>
            <a:ext cx="445698" cy="3163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3</a:t>
            </a:r>
          </a:p>
        </p:txBody>
      </p:sp>
      <p:sp>
        <p:nvSpPr>
          <p:cNvPr id="25" name="Oval 24">
            <a:extLst>
              <a:ext uri="{FF2B5EF4-FFF2-40B4-BE49-F238E27FC236}">
                <a16:creationId xmlns:a16="http://schemas.microsoft.com/office/drawing/2014/main" id="{596F8EDE-BA8F-95AF-14A8-9B65ACA0D667}"/>
              </a:ext>
            </a:extLst>
          </p:cNvPr>
          <p:cNvSpPr/>
          <p:nvPr/>
        </p:nvSpPr>
        <p:spPr>
          <a:xfrm>
            <a:off x="8805964" y="5658994"/>
            <a:ext cx="445698" cy="31630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8</a:t>
            </a:r>
            <a:endParaRPr lang="en-US"/>
          </a:p>
        </p:txBody>
      </p:sp>
    </p:spTree>
    <p:extLst>
      <p:ext uri="{BB962C8B-B14F-4D97-AF65-F5344CB8AC3E}">
        <p14:creationId xmlns:p14="http://schemas.microsoft.com/office/powerpoint/2010/main" val="2026073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1173968" y="169163"/>
            <a:ext cx="737616" cy="595883"/>
          </a:xfrm>
          <a:prstGeom prst="rect">
            <a:avLst/>
          </a:prstGeom>
        </p:spPr>
      </p:pic>
      <p:sp>
        <p:nvSpPr>
          <p:cNvPr id="8" name="object 8"/>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THUẬT</a:t>
            </a:r>
            <a:r>
              <a:rPr sz="2000" b="1" spc="-35">
                <a:latin typeface="Segoe UI"/>
                <a:cs typeface="Segoe UI"/>
              </a:rPr>
              <a:t> </a:t>
            </a:r>
            <a:r>
              <a:rPr sz="2000" b="1" spc="-30">
                <a:latin typeface="Segoe UI"/>
                <a:cs typeface="Segoe UI"/>
              </a:rPr>
              <a:t>TOÁN</a:t>
            </a:r>
            <a:endParaRPr sz="2000">
              <a:latin typeface="Segoe UI"/>
              <a:cs typeface="Segoe UI"/>
            </a:endParaRPr>
          </a:p>
        </p:txBody>
      </p:sp>
      <p:sp>
        <p:nvSpPr>
          <p:cNvPr id="11" name="object 11"/>
          <p:cNvSpPr txBox="1"/>
          <p:nvPr/>
        </p:nvSpPr>
        <p:spPr>
          <a:xfrm>
            <a:off x="11110585" y="6492507"/>
            <a:ext cx="473563" cy="308417"/>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29</a:t>
            </a:fld>
            <a:endParaRPr sz="1800">
              <a:latin typeface="Segoe UI"/>
              <a:cs typeface="Segoe UI"/>
            </a:endParaRPr>
          </a:p>
        </p:txBody>
      </p:sp>
      <p:sp>
        <p:nvSpPr>
          <p:cNvPr id="9" name="object 9"/>
          <p:cNvSpPr txBox="1">
            <a:spLocks noGrp="1"/>
          </p:cNvSpPr>
          <p:nvPr>
            <p:ph type="title"/>
          </p:nvPr>
        </p:nvSpPr>
        <p:spPr>
          <a:xfrm>
            <a:off x="1444244" y="1069289"/>
            <a:ext cx="5816528" cy="382156"/>
          </a:xfrm>
          <a:prstGeom prst="rect">
            <a:avLst/>
          </a:prstGeom>
        </p:spPr>
        <p:txBody>
          <a:bodyPr vert="horz" wrap="square" lIns="0" tIns="12700" rIns="0" bIns="0" rtlCol="0" anchor="t">
            <a:spAutoFit/>
          </a:bodyPr>
          <a:lstStyle/>
          <a:p>
            <a:pPr marL="12700">
              <a:spcBef>
                <a:spcPts val="100"/>
              </a:spcBef>
            </a:pPr>
            <a:r>
              <a:rPr lang="en-US" sz="2400" err="1"/>
              <a:t>Tiền</a:t>
            </a:r>
            <a:r>
              <a:rPr lang="en-US" sz="2400"/>
              <a:t> </a:t>
            </a:r>
            <a:r>
              <a:rPr lang="en-US" sz="2400" err="1"/>
              <a:t>xử</a:t>
            </a:r>
            <a:r>
              <a:rPr lang="en-US" sz="2400"/>
              <a:t> </a:t>
            </a:r>
            <a:r>
              <a:rPr lang="en-US" sz="2400" err="1"/>
              <a:t>lý</a:t>
            </a:r>
            <a:r>
              <a:rPr lang="en-US" sz="2400"/>
              <a:t> </a:t>
            </a:r>
            <a:r>
              <a:rPr lang="en-US" sz="2400" err="1"/>
              <a:t>và</a:t>
            </a:r>
            <a:r>
              <a:rPr lang="en-US" sz="2400"/>
              <a:t> tokenize </a:t>
            </a:r>
            <a:r>
              <a:rPr lang="en-US" sz="2400" err="1"/>
              <a:t>văn</a:t>
            </a:r>
            <a:r>
              <a:rPr lang="en-US" sz="2400"/>
              <a:t> </a:t>
            </a:r>
            <a:r>
              <a:rPr lang="en-US" sz="2400" err="1"/>
              <a:t>bản</a:t>
            </a:r>
            <a:r>
              <a:rPr lang="en-US" sz="2400"/>
              <a:t> </a:t>
            </a:r>
            <a:r>
              <a:rPr lang="en-US" sz="2400" err="1"/>
              <a:t>đầu</a:t>
            </a:r>
            <a:r>
              <a:rPr lang="en-US" sz="2400"/>
              <a:t> </a:t>
            </a:r>
            <a:r>
              <a:rPr lang="en-US" sz="2400" err="1"/>
              <a:t>vào</a:t>
            </a:r>
          </a:p>
        </p:txBody>
      </p:sp>
      <p:sp>
        <p:nvSpPr>
          <p:cNvPr id="12" name="object 10">
            <a:extLst>
              <a:ext uri="{FF2B5EF4-FFF2-40B4-BE49-F238E27FC236}">
                <a16:creationId xmlns:a16="http://schemas.microsoft.com/office/drawing/2014/main" id="{9A566050-F89E-F2C6-15C2-BB6BDAC456CF}"/>
              </a:ext>
            </a:extLst>
          </p:cNvPr>
          <p:cNvSpPr txBox="1"/>
          <p:nvPr/>
        </p:nvSpPr>
        <p:spPr>
          <a:xfrm>
            <a:off x="1009607" y="1119883"/>
            <a:ext cx="10843955" cy="4606389"/>
          </a:xfrm>
          <a:prstGeom prst="rect">
            <a:avLst/>
          </a:prstGeom>
        </p:spPr>
        <p:txBody>
          <a:bodyPr vert="horz" wrap="square" lIns="0" tIns="12700" rIns="0" bIns="0" rtlCol="0" anchor="t">
            <a:spAutoFit/>
          </a:bodyPr>
          <a:lstStyle/>
          <a:p>
            <a:pPr marL="81280" algn="just">
              <a:lnSpc>
                <a:spcPct val="100000"/>
              </a:lnSpc>
              <a:spcBef>
                <a:spcPts val="100"/>
              </a:spcBef>
            </a:pPr>
            <a:endParaRPr lang="vi-VN" sz="2400" b="1" spc="-10">
              <a:solidFill>
                <a:srgbClr val="006FC0"/>
              </a:solidFill>
              <a:latin typeface="Segoe UI"/>
              <a:cs typeface="Segoe UI"/>
            </a:endParaRPr>
          </a:p>
          <a:p>
            <a:pPr marL="755650" lvl="1" indent="-285750" algn="just">
              <a:spcBef>
                <a:spcPts val="1450"/>
              </a:spcBef>
              <a:buFont typeface="Calibri"/>
              <a:buChar char="-"/>
            </a:pPr>
            <a:r>
              <a:rPr lang="vi-VN" spc="-5" err="1">
                <a:solidFill>
                  <a:srgbClr val="000000"/>
                </a:solidFill>
                <a:latin typeface="Segoe UI"/>
                <a:cs typeface="Segoe UI"/>
              </a:rPr>
              <a:t>Subword</a:t>
            </a:r>
            <a:r>
              <a:rPr lang="vi-VN" spc="-5">
                <a:solidFill>
                  <a:srgbClr val="000000"/>
                </a:solidFill>
                <a:latin typeface="Segoe UI"/>
                <a:cs typeface="Segoe UI"/>
              </a:rPr>
              <a:t> đầu tiên có </a:t>
            </a:r>
            <a:r>
              <a:rPr lang="vi-VN" spc="-5" err="1">
                <a:solidFill>
                  <a:srgbClr val="000000"/>
                </a:solidFill>
                <a:latin typeface="Segoe UI"/>
                <a:cs typeface="Segoe UI"/>
              </a:rPr>
              <a:t>label</a:t>
            </a:r>
            <a:r>
              <a:rPr lang="vi-VN" spc="-5">
                <a:solidFill>
                  <a:srgbClr val="000000"/>
                </a:solidFill>
                <a:latin typeface="Segoe UI"/>
                <a:cs typeface="Segoe UI"/>
              </a:rPr>
              <a:t> của </a:t>
            </a:r>
            <a:r>
              <a:rPr lang="vi-VN" spc="-5" err="1">
                <a:solidFill>
                  <a:srgbClr val="000000"/>
                </a:solidFill>
                <a:latin typeface="Segoe UI"/>
                <a:cs typeface="Segoe UI"/>
              </a:rPr>
              <a:t>word</a:t>
            </a:r>
            <a:r>
              <a:rPr lang="vi-VN" spc="-5">
                <a:solidFill>
                  <a:srgbClr val="000000"/>
                </a:solidFill>
                <a:latin typeface="Segoe UI"/>
                <a:cs typeface="Segoe UI"/>
              </a:rPr>
              <a:t>, các </a:t>
            </a:r>
            <a:r>
              <a:rPr lang="vi-VN" spc="-5" err="1">
                <a:solidFill>
                  <a:srgbClr val="000000"/>
                </a:solidFill>
                <a:latin typeface="Segoe UI"/>
                <a:cs typeface="Segoe UI"/>
              </a:rPr>
              <a:t>subword</a:t>
            </a:r>
            <a:r>
              <a:rPr lang="vi-VN" spc="-5">
                <a:solidFill>
                  <a:srgbClr val="000000"/>
                </a:solidFill>
                <a:latin typeface="Segoe UI"/>
                <a:cs typeface="Segoe UI"/>
              </a:rPr>
              <a:t> còn lại có </a:t>
            </a:r>
            <a:r>
              <a:rPr lang="vi-VN" spc="-5" err="1">
                <a:solidFill>
                  <a:srgbClr val="000000"/>
                </a:solidFill>
                <a:latin typeface="Segoe UI"/>
                <a:cs typeface="Segoe UI"/>
              </a:rPr>
              <a:t>label</a:t>
            </a:r>
            <a:r>
              <a:rPr lang="vi-VN" spc="-5">
                <a:solidFill>
                  <a:srgbClr val="000000"/>
                </a:solidFill>
                <a:latin typeface="Segoe UI"/>
                <a:cs typeface="Segoe UI"/>
              </a:rPr>
              <a:t> là IGNORED_CLASS </a:t>
            </a:r>
          </a:p>
          <a:p>
            <a:pPr marL="755650" lvl="1" indent="-285750" algn="just">
              <a:spcBef>
                <a:spcPts val="1450"/>
              </a:spcBef>
              <a:buFont typeface="Calibri"/>
              <a:buChar char="-"/>
            </a:pPr>
            <a:r>
              <a:rPr lang="vi-VN" spc="-5">
                <a:solidFill>
                  <a:srgbClr val="000000"/>
                </a:solidFill>
                <a:latin typeface="Segoe UI"/>
                <a:cs typeface="Segoe UI"/>
              </a:rPr>
              <a:t>Đánh dấu vị trí của những </a:t>
            </a:r>
            <a:r>
              <a:rPr lang="vi-VN" spc="-5" err="1">
                <a:solidFill>
                  <a:srgbClr val="000000"/>
                </a:solidFill>
                <a:latin typeface="Segoe UI"/>
                <a:cs typeface="Segoe UI"/>
              </a:rPr>
              <a:t>subword</a:t>
            </a:r>
            <a:r>
              <a:rPr lang="vi-VN" spc="-5">
                <a:solidFill>
                  <a:srgbClr val="000000"/>
                </a:solidFill>
                <a:latin typeface="Segoe UI"/>
                <a:cs typeface="Segoe UI"/>
              </a:rPr>
              <a:t> có nhãn thực</a:t>
            </a:r>
            <a:endParaRPr lang="vi-VN">
              <a:solidFill>
                <a:srgbClr val="000000"/>
              </a:solidFill>
              <a:latin typeface="Arial" panose="020B0604020202020204" pitchFamily="34" charset="0"/>
              <a:cs typeface="Arial" panose="020B0604020202020204" pitchFamily="34" charset="0"/>
            </a:endParaRPr>
          </a:p>
          <a:p>
            <a:pPr marL="755650" lvl="1" indent="-285750" algn="just">
              <a:spcBef>
                <a:spcPts val="1450"/>
              </a:spcBef>
              <a:buFont typeface="Calibri"/>
              <a:buChar char="-"/>
            </a:pPr>
            <a:r>
              <a:rPr lang="vi-VN" spc="-5" err="1">
                <a:solidFill>
                  <a:srgbClr val="000000"/>
                </a:solidFill>
                <a:latin typeface="Segoe UI"/>
                <a:cs typeface="Segoe UI"/>
              </a:rPr>
              <a:t>label</a:t>
            </a:r>
            <a:r>
              <a:rPr lang="vi-VN" spc="-5">
                <a:solidFill>
                  <a:srgbClr val="000000"/>
                </a:solidFill>
                <a:latin typeface="Segoe UI"/>
                <a:cs typeface="Segoe UI"/>
              </a:rPr>
              <a:t> của [PAD], [CLS], [SEP] là IGNORED_CLASS (IGNORED_CLASS không có đóng góp vào hàm </a:t>
            </a:r>
            <a:r>
              <a:rPr lang="vi-VN" spc="-5" err="1">
                <a:solidFill>
                  <a:srgbClr val="000000"/>
                </a:solidFill>
                <a:latin typeface="Segoe UI"/>
                <a:cs typeface="Segoe UI"/>
              </a:rPr>
              <a:t>loss</a:t>
            </a:r>
            <a:endParaRPr lang="vi-VN" err="1"/>
          </a:p>
          <a:p>
            <a:pPr marL="469900" lvl="1" algn="just">
              <a:spcBef>
                <a:spcPts val="1450"/>
              </a:spcBef>
            </a:pPr>
            <a:endParaRPr lang="vi-VN" spc="-5">
              <a:solidFill>
                <a:srgbClr val="000000"/>
              </a:solidFill>
              <a:latin typeface="Segoe UI"/>
              <a:cs typeface="Segoe UI"/>
            </a:endParaRPr>
          </a:p>
          <a:p>
            <a:pPr marL="1212850" lvl="2" indent="-285750" algn="just">
              <a:spcBef>
                <a:spcPts val="1450"/>
              </a:spcBef>
              <a:buFont typeface="Calibri"/>
              <a:buChar char="-"/>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b="1" spc="-5">
              <a:solidFill>
                <a:srgbClr val="A21515"/>
              </a:solidFill>
              <a:latin typeface="Segoe UI"/>
              <a:cs typeface="Segoe UI"/>
            </a:endParaRPr>
          </a:p>
        </p:txBody>
      </p:sp>
      <p:sp>
        <p:nvSpPr>
          <p:cNvPr id="15" name="object 10">
            <a:extLst>
              <a:ext uri="{FF2B5EF4-FFF2-40B4-BE49-F238E27FC236}">
                <a16:creationId xmlns:a16="http://schemas.microsoft.com/office/drawing/2014/main" id="{33750C12-F746-9992-5A99-B66EF91A6C59}"/>
              </a:ext>
            </a:extLst>
          </p:cNvPr>
          <p:cNvSpPr txBox="1"/>
          <p:nvPr/>
        </p:nvSpPr>
        <p:spPr>
          <a:xfrm>
            <a:off x="990622" y="3880335"/>
            <a:ext cx="2997421"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err="1">
                <a:solidFill>
                  <a:srgbClr val="000000"/>
                </a:solidFill>
                <a:latin typeface="Segoe UI"/>
                <a:cs typeface="Segoe UI"/>
              </a:rPr>
              <a:t>bệnh_nhân</a:t>
            </a:r>
            <a:r>
              <a:rPr lang="vi-VN" spc="-10">
                <a:solidFill>
                  <a:srgbClr val="000000"/>
                </a:solidFill>
                <a:latin typeface="Segoe UI"/>
                <a:cs typeface="Segoe UI"/>
              </a:rPr>
              <a:t>, ở,  </a:t>
            </a:r>
            <a:r>
              <a:rPr lang="vi-VN" spc="-10" err="1">
                <a:solidFill>
                  <a:srgbClr val="7030A0"/>
                </a:solidFill>
                <a:latin typeface="Segoe UI"/>
                <a:cs typeface="Segoe UI"/>
              </a:rPr>
              <a:t>Đà_Nẵng</a:t>
            </a:r>
            <a:r>
              <a:rPr lang="vi-VN" spc="-10">
                <a:solidFill>
                  <a:srgbClr val="000000"/>
                </a:solidFill>
                <a:latin typeface="Segoe UI"/>
                <a:cs typeface="Segoe UI"/>
              </a:rPr>
              <a:t>]</a:t>
            </a:r>
          </a:p>
        </p:txBody>
      </p:sp>
      <p:sp>
        <p:nvSpPr>
          <p:cNvPr id="17" name="object 10">
            <a:extLst>
              <a:ext uri="{FF2B5EF4-FFF2-40B4-BE49-F238E27FC236}">
                <a16:creationId xmlns:a16="http://schemas.microsoft.com/office/drawing/2014/main" id="{BEE39DDE-3C51-4E88-D93C-85E804021942}"/>
              </a:ext>
            </a:extLst>
          </p:cNvPr>
          <p:cNvSpPr txBox="1"/>
          <p:nvPr/>
        </p:nvSpPr>
        <p:spPr>
          <a:xfrm>
            <a:off x="1019376" y="4455429"/>
            <a:ext cx="5269042"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err="1">
                <a:solidFill>
                  <a:srgbClr val="000000"/>
                </a:solidFill>
                <a:latin typeface="Segoe UI"/>
                <a:cs typeface="Segoe UI"/>
              </a:rPr>
              <a:t>bệnh_nhân</a:t>
            </a:r>
            <a:r>
              <a:rPr lang="vi-VN" spc="-10">
                <a:solidFill>
                  <a:srgbClr val="000000"/>
                </a:solidFill>
                <a:latin typeface="Segoe UI"/>
                <a:cs typeface="Segoe UI"/>
              </a:rPr>
              <a:t>, ở, </a:t>
            </a:r>
            <a:r>
              <a:rPr lang="vi-VN" spc="-10">
                <a:solidFill>
                  <a:srgbClr val="7030A0"/>
                </a:solidFill>
                <a:latin typeface="Segoe UI"/>
                <a:cs typeface="Segoe UI"/>
              </a:rPr>
              <a:t>Đà_@@, </a:t>
            </a:r>
            <a:r>
              <a:rPr lang="vi-VN" spc="-10" err="1">
                <a:solidFill>
                  <a:srgbClr val="7030A0"/>
                </a:solidFill>
                <a:latin typeface="Segoe UI"/>
                <a:cs typeface="Segoe UI"/>
              </a:rPr>
              <a:t>Nẵng</a:t>
            </a:r>
            <a:r>
              <a:rPr lang="vi-VN" spc="-10">
                <a:solidFill>
                  <a:srgbClr val="000000"/>
                </a:solidFill>
                <a:latin typeface="Segoe UI"/>
                <a:cs typeface="Segoe UI"/>
              </a:rPr>
              <a:t>]</a:t>
            </a:r>
          </a:p>
        </p:txBody>
      </p:sp>
      <p:sp>
        <p:nvSpPr>
          <p:cNvPr id="19" name="object 10">
            <a:extLst>
              <a:ext uri="{FF2B5EF4-FFF2-40B4-BE49-F238E27FC236}">
                <a16:creationId xmlns:a16="http://schemas.microsoft.com/office/drawing/2014/main" id="{60CC9A5A-3F29-5409-FF04-C2C85CD58244}"/>
              </a:ext>
            </a:extLst>
          </p:cNvPr>
          <p:cNvSpPr txBox="1"/>
          <p:nvPr/>
        </p:nvSpPr>
        <p:spPr>
          <a:xfrm>
            <a:off x="1004999" y="5016144"/>
            <a:ext cx="4521420"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a:solidFill>
                  <a:srgbClr val="0070C0"/>
                </a:solidFill>
                <a:latin typeface="Segoe UI"/>
                <a:cs typeface="Segoe UI"/>
              </a:rPr>
              <a:t>[CLS]</a:t>
            </a:r>
            <a:r>
              <a:rPr lang="vi-VN" spc="-10">
                <a:solidFill>
                  <a:srgbClr val="000000"/>
                </a:solidFill>
                <a:latin typeface="Segoe UI"/>
                <a:cs typeface="Segoe UI"/>
              </a:rPr>
              <a:t>, </a:t>
            </a:r>
            <a:r>
              <a:rPr lang="vi-VN" spc="-10" err="1">
                <a:solidFill>
                  <a:srgbClr val="000000"/>
                </a:solidFill>
                <a:latin typeface="Segoe UI"/>
                <a:cs typeface="Segoe UI"/>
              </a:rPr>
              <a:t>bệnh_nhân</a:t>
            </a:r>
            <a:r>
              <a:rPr lang="vi-VN" spc="-10">
                <a:solidFill>
                  <a:srgbClr val="000000"/>
                </a:solidFill>
                <a:latin typeface="Segoe UI"/>
                <a:cs typeface="Segoe UI"/>
              </a:rPr>
              <a:t>, ở, </a:t>
            </a:r>
            <a:r>
              <a:rPr lang="vi-VN" spc="-10">
                <a:solidFill>
                  <a:srgbClr val="7030A0"/>
                </a:solidFill>
                <a:latin typeface="Segoe UI"/>
                <a:cs typeface="Segoe UI"/>
              </a:rPr>
              <a:t>Đà_@@, </a:t>
            </a:r>
            <a:r>
              <a:rPr lang="vi-VN" spc="-10" err="1">
                <a:solidFill>
                  <a:srgbClr val="7030A0"/>
                </a:solidFill>
                <a:latin typeface="Segoe UI"/>
                <a:cs typeface="Segoe UI"/>
              </a:rPr>
              <a:t>Nẵng</a:t>
            </a:r>
            <a:r>
              <a:rPr lang="vi-VN" spc="-10">
                <a:solidFill>
                  <a:srgbClr val="7030A0"/>
                </a:solidFill>
                <a:latin typeface="Segoe UI"/>
                <a:cs typeface="Segoe UI"/>
              </a:rPr>
              <a:t>,</a:t>
            </a:r>
            <a:r>
              <a:rPr lang="vi-VN" spc="-10">
                <a:solidFill>
                  <a:srgbClr val="000000"/>
                </a:solidFill>
                <a:latin typeface="Segoe UI"/>
                <a:cs typeface="Segoe UI"/>
              </a:rPr>
              <a:t> </a:t>
            </a:r>
            <a:r>
              <a:rPr lang="vi-VN" spc="-10">
                <a:solidFill>
                  <a:srgbClr val="0070C0"/>
                </a:solidFill>
                <a:latin typeface="Segoe UI"/>
                <a:cs typeface="Segoe UI"/>
              </a:rPr>
              <a:t>[SEP]</a:t>
            </a:r>
            <a:r>
              <a:rPr lang="vi-VN" spc="-10">
                <a:solidFill>
                  <a:srgbClr val="000000"/>
                </a:solidFill>
                <a:latin typeface="Segoe UI"/>
                <a:cs typeface="Segoe UI"/>
              </a:rPr>
              <a:t>]</a:t>
            </a:r>
          </a:p>
        </p:txBody>
      </p:sp>
      <p:sp>
        <p:nvSpPr>
          <p:cNvPr id="21" name="object 10">
            <a:extLst>
              <a:ext uri="{FF2B5EF4-FFF2-40B4-BE49-F238E27FC236}">
                <a16:creationId xmlns:a16="http://schemas.microsoft.com/office/drawing/2014/main" id="{D0C04810-9104-03E6-88E7-91226301CBC7}"/>
              </a:ext>
            </a:extLst>
          </p:cNvPr>
          <p:cNvSpPr txBox="1"/>
          <p:nvPr/>
        </p:nvSpPr>
        <p:spPr>
          <a:xfrm>
            <a:off x="1004999" y="5663126"/>
            <a:ext cx="6102929"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a:solidFill>
                  <a:srgbClr val="0070C0"/>
                </a:solidFill>
                <a:latin typeface="Arial"/>
                <a:ea typeface="+mn-lt"/>
                <a:cs typeface="Arial"/>
              </a:rPr>
              <a:t>[CLS]</a:t>
            </a:r>
            <a:r>
              <a:rPr lang="vi-VN" spc="-10">
                <a:solidFill>
                  <a:srgbClr val="000000"/>
                </a:solidFill>
                <a:latin typeface="Arial"/>
                <a:ea typeface="+mn-lt"/>
                <a:cs typeface="Arial"/>
              </a:rPr>
              <a:t>, </a:t>
            </a:r>
            <a:r>
              <a:rPr lang="vi-VN" spc="-10" err="1">
                <a:solidFill>
                  <a:srgbClr val="000000"/>
                </a:solidFill>
                <a:latin typeface="Arial"/>
                <a:ea typeface="+mn-lt"/>
                <a:cs typeface="Arial"/>
              </a:rPr>
              <a:t>bệnh_nhân</a:t>
            </a:r>
            <a:r>
              <a:rPr lang="vi-VN" spc="-10">
                <a:solidFill>
                  <a:srgbClr val="000000"/>
                </a:solidFill>
                <a:latin typeface="Arial"/>
                <a:ea typeface="+mn-lt"/>
                <a:cs typeface="Arial"/>
              </a:rPr>
              <a:t>, ở, </a:t>
            </a:r>
            <a:r>
              <a:rPr lang="vi-VN" spc="-10">
                <a:solidFill>
                  <a:srgbClr val="7030A0"/>
                </a:solidFill>
                <a:latin typeface="Arial"/>
                <a:ea typeface="+mn-lt"/>
                <a:cs typeface="Arial"/>
              </a:rPr>
              <a:t>Đà_@@, </a:t>
            </a:r>
            <a:r>
              <a:rPr lang="vi-VN" spc="-10" err="1">
                <a:solidFill>
                  <a:srgbClr val="7030A0"/>
                </a:solidFill>
                <a:latin typeface="Arial"/>
                <a:ea typeface="+mn-lt"/>
                <a:cs typeface="Arial"/>
              </a:rPr>
              <a:t>Nẵng</a:t>
            </a:r>
            <a:r>
              <a:rPr lang="vi-VN" spc="-10">
                <a:solidFill>
                  <a:srgbClr val="000000"/>
                </a:solidFill>
                <a:latin typeface="Arial"/>
                <a:ea typeface="+mn-lt"/>
                <a:cs typeface="Arial"/>
              </a:rPr>
              <a:t>, </a:t>
            </a:r>
            <a:r>
              <a:rPr lang="vi-VN" spc="-10">
                <a:solidFill>
                  <a:srgbClr val="0070C0"/>
                </a:solidFill>
                <a:latin typeface="Arial"/>
                <a:ea typeface="+mn-lt"/>
                <a:cs typeface="Arial"/>
              </a:rPr>
              <a:t>[SEP]</a:t>
            </a:r>
            <a:r>
              <a:rPr lang="vi-VN" spc="-10">
                <a:solidFill>
                  <a:srgbClr val="0070C0"/>
                </a:solidFill>
                <a:latin typeface="Segoe UI"/>
                <a:cs typeface="Segoe UI"/>
              </a:rPr>
              <a:t>, [PAD], [PAD]</a:t>
            </a:r>
            <a:r>
              <a:rPr lang="vi-VN" spc="-10">
                <a:solidFill>
                  <a:srgbClr val="000000"/>
                </a:solidFill>
                <a:latin typeface="Segoe UI"/>
                <a:cs typeface="Segoe UI"/>
              </a:rPr>
              <a:t>]</a:t>
            </a:r>
          </a:p>
        </p:txBody>
      </p:sp>
      <p:sp>
        <p:nvSpPr>
          <p:cNvPr id="23" name="object 10">
            <a:extLst>
              <a:ext uri="{FF2B5EF4-FFF2-40B4-BE49-F238E27FC236}">
                <a16:creationId xmlns:a16="http://schemas.microsoft.com/office/drawing/2014/main" id="{DA904B63-9817-A08B-0979-F762B6D30D22}"/>
              </a:ext>
            </a:extLst>
          </p:cNvPr>
          <p:cNvSpPr txBox="1"/>
          <p:nvPr/>
        </p:nvSpPr>
        <p:spPr>
          <a:xfrm>
            <a:off x="7819867" y="3880334"/>
            <a:ext cx="3284968"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[O, O, </a:t>
            </a:r>
            <a:r>
              <a:rPr lang="vi-VN" spc="-10">
                <a:solidFill>
                  <a:srgbClr val="7030A0"/>
                </a:solidFill>
                <a:latin typeface="Segoe UI"/>
                <a:cs typeface="Segoe UI"/>
              </a:rPr>
              <a:t>B-</a:t>
            </a:r>
            <a:r>
              <a:rPr lang="vi-VN" spc="-10" err="1">
                <a:solidFill>
                  <a:srgbClr val="7030A0"/>
                </a:solidFill>
                <a:latin typeface="Segoe UI"/>
                <a:cs typeface="Segoe UI"/>
              </a:rPr>
              <a:t>Location</a:t>
            </a:r>
            <a:r>
              <a:rPr lang="vi-VN" spc="-10">
                <a:solidFill>
                  <a:srgbClr val="000000"/>
                </a:solidFill>
                <a:latin typeface="Segoe UI"/>
                <a:cs typeface="Segoe UI"/>
              </a:rPr>
              <a:t>]</a:t>
            </a:r>
          </a:p>
        </p:txBody>
      </p:sp>
      <p:sp>
        <p:nvSpPr>
          <p:cNvPr id="24" name="object 10">
            <a:extLst>
              <a:ext uri="{FF2B5EF4-FFF2-40B4-BE49-F238E27FC236}">
                <a16:creationId xmlns:a16="http://schemas.microsoft.com/office/drawing/2014/main" id="{1230FA06-7B81-497B-A5F2-5163A5AB8027}"/>
              </a:ext>
            </a:extLst>
          </p:cNvPr>
          <p:cNvSpPr txBox="1"/>
          <p:nvPr/>
        </p:nvSpPr>
        <p:spPr>
          <a:xfrm>
            <a:off x="7819866" y="4455428"/>
            <a:ext cx="3284968"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[O, O, </a:t>
            </a:r>
            <a:r>
              <a:rPr lang="vi-VN" spc="-10">
                <a:solidFill>
                  <a:srgbClr val="7030A0"/>
                </a:solidFill>
                <a:latin typeface="Segoe UI"/>
                <a:cs typeface="Segoe UI"/>
              </a:rPr>
              <a:t>B-</a:t>
            </a:r>
            <a:r>
              <a:rPr lang="vi-VN" spc="-10" err="1">
                <a:solidFill>
                  <a:srgbClr val="7030A0"/>
                </a:solidFill>
                <a:latin typeface="Segoe UI"/>
                <a:cs typeface="Segoe UI"/>
              </a:rPr>
              <a:t>Location</a:t>
            </a:r>
            <a:r>
              <a:rPr lang="vi-VN" spc="-10">
                <a:solidFill>
                  <a:srgbClr val="7030A0"/>
                </a:solidFill>
                <a:latin typeface="Segoe UI"/>
                <a:cs typeface="Segoe UI"/>
              </a:rPr>
              <a:t>, IG</a:t>
            </a:r>
            <a:r>
              <a:rPr lang="vi-VN" spc="-10">
                <a:solidFill>
                  <a:srgbClr val="000000"/>
                </a:solidFill>
                <a:latin typeface="Segoe UI"/>
                <a:cs typeface="Segoe UI"/>
              </a:rPr>
              <a:t>]</a:t>
            </a:r>
          </a:p>
        </p:txBody>
      </p:sp>
      <p:sp>
        <p:nvSpPr>
          <p:cNvPr id="25" name="object 10">
            <a:extLst>
              <a:ext uri="{FF2B5EF4-FFF2-40B4-BE49-F238E27FC236}">
                <a16:creationId xmlns:a16="http://schemas.microsoft.com/office/drawing/2014/main" id="{D00E1295-AF37-E09C-490E-AAE613EB135D}"/>
              </a:ext>
            </a:extLst>
          </p:cNvPr>
          <p:cNvSpPr txBox="1"/>
          <p:nvPr/>
        </p:nvSpPr>
        <p:spPr>
          <a:xfrm>
            <a:off x="7819866" y="5016145"/>
            <a:ext cx="3284968"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a:solidFill>
                  <a:srgbClr val="0070C0"/>
                </a:solidFill>
                <a:latin typeface="Segoe UI"/>
                <a:cs typeface="Segoe UI"/>
              </a:rPr>
              <a:t>IG</a:t>
            </a:r>
            <a:r>
              <a:rPr lang="vi-VN" spc="-10">
                <a:solidFill>
                  <a:srgbClr val="000000"/>
                </a:solidFill>
                <a:latin typeface="Segoe UI"/>
                <a:cs typeface="Segoe UI"/>
              </a:rPr>
              <a:t>, O, O, </a:t>
            </a:r>
            <a:r>
              <a:rPr lang="vi-VN" spc="-10">
                <a:solidFill>
                  <a:srgbClr val="7030A0"/>
                </a:solidFill>
                <a:latin typeface="Segoe UI"/>
                <a:cs typeface="Segoe UI"/>
              </a:rPr>
              <a:t>B-</a:t>
            </a:r>
            <a:r>
              <a:rPr lang="vi-VN" spc="-10" err="1">
                <a:solidFill>
                  <a:srgbClr val="7030A0"/>
                </a:solidFill>
                <a:latin typeface="Segoe UI"/>
                <a:cs typeface="Segoe UI"/>
              </a:rPr>
              <a:t>Location</a:t>
            </a:r>
            <a:r>
              <a:rPr lang="vi-VN" spc="-10">
                <a:solidFill>
                  <a:srgbClr val="7030A0"/>
                </a:solidFill>
                <a:latin typeface="Segoe UI"/>
                <a:cs typeface="Segoe UI"/>
              </a:rPr>
              <a:t>, IG, </a:t>
            </a:r>
            <a:r>
              <a:rPr lang="vi-VN" spc="-10">
                <a:solidFill>
                  <a:srgbClr val="0070C0"/>
                </a:solidFill>
                <a:latin typeface="Segoe UI"/>
                <a:cs typeface="Segoe UI"/>
              </a:rPr>
              <a:t>IG</a:t>
            </a:r>
            <a:r>
              <a:rPr lang="vi-VN" spc="-10">
                <a:solidFill>
                  <a:srgbClr val="000000"/>
                </a:solidFill>
                <a:latin typeface="Segoe UI"/>
                <a:cs typeface="Segoe UI"/>
              </a:rPr>
              <a:t>]</a:t>
            </a:r>
          </a:p>
        </p:txBody>
      </p:sp>
      <p:sp>
        <p:nvSpPr>
          <p:cNvPr id="26" name="object 10">
            <a:extLst>
              <a:ext uri="{FF2B5EF4-FFF2-40B4-BE49-F238E27FC236}">
                <a16:creationId xmlns:a16="http://schemas.microsoft.com/office/drawing/2014/main" id="{514755CC-D39B-A6AB-061C-A47783B7FE2A}"/>
              </a:ext>
            </a:extLst>
          </p:cNvPr>
          <p:cNvSpPr txBox="1"/>
          <p:nvPr/>
        </p:nvSpPr>
        <p:spPr>
          <a:xfrm>
            <a:off x="7819866" y="5663126"/>
            <a:ext cx="3586892" cy="289823"/>
          </a:xfrm>
          <a:prstGeom prst="rect">
            <a:avLst/>
          </a:prstGeom>
        </p:spPr>
        <p:txBody>
          <a:bodyPr vert="horz" wrap="square" lIns="0" tIns="12700" rIns="0" bIns="0" rtlCol="0" anchor="t">
            <a:spAutoFit/>
          </a:bodyPr>
          <a:lstStyle/>
          <a:p>
            <a:pPr marL="81280" algn="just">
              <a:spcBef>
                <a:spcPts val="100"/>
              </a:spcBef>
            </a:pPr>
            <a:r>
              <a:rPr lang="vi-VN" spc="-10">
                <a:solidFill>
                  <a:srgbClr val="000000"/>
                </a:solidFill>
                <a:latin typeface="Segoe UI"/>
                <a:cs typeface="Segoe UI"/>
              </a:rPr>
              <a:t>[</a:t>
            </a:r>
            <a:r>
              <a:rPr lang="vi-VN" spc="-10">
                <a:solidFill>
                  <a:srgbClr val="0070C0"/>
                </a:solidFill>
                <a:latin typeface="Segoe UI"/>
                <a:cs typeface="Segoe UI"/>
              </a:rPr>
              <a:t>IG</a:t>
            </a:r>
            <a:r>
              <a:rPr lang="vi-VN" spc="-10">
                <a:solidFill>
                  <a:srgbClr val="000000"/>
                </a:solidFill>
                <a:latin typeface="Segoe UI"/>
                <a:cs typeface="Segoe UI"/>
              </a:rPr>
              <a:t>, O, O, </a:t>
            </a:r>
            <a:r>
              <a:rPr lang="vi-VN" spc="-10">
                <a:solidFill>
                  <a:srgbClr val="7030A0"/>
                </a:solidFill>
                <a:latin typeface="Segoe UI"/>
                <a:cs typeface="Segoe UI"/>
              </a:rPr>
              <a:t>B-</a:t>
            </a:r>
            <a:r>
              <a:rPr lang="vi-VN" spc="-10" err="1">
                <a:solidFill>
                  <a:srgbClr val="7030A0"/>
                </a:solidFill>
                <a:latin typeface="Segoe UI"/>
                <a:cs typeface="Segoe UI"/>
              </a:rPr>
              <a:t>Location</a:t>
            </a:r>
            <a:r>
              <a:rPr lang="vi-VN" spc="-10">
                <a:solidFill>
                  <a:srgbClr val="7030A0"/>
                </a:solidFill>
                <a:latin typeface="Segoe UI"/>
                <a:cs typeface="Segoe UI"/>
              </a:rPr>
              <a:t>, IG, </a:t>
            </a:r>
            <a:r>
              <a:rPr lang="vi-VN" spc="-10">
                <a:solidFill>
                  <a:srgbClr val="0070C0"/>
                </a:solidFill>
                <a:latin typeface="Segoe UI"/>
                <a:cs typeface="Segoe UI"/>
              </a:rPr>
              <a:t>IG, IG, IG</a:t>
            </a:r>
            <a:r>
              <a:rPr lang="vi-VN" spc="-10">
                <a:solidFill>
                  <a:srgbClr val="000000"/>
                </a:solidFill>
                <a:latin typeface="Segoe UI"/>
                <a:cs typeface="Segoe UI"/>
              </a:rPr>
              <a:t>]</a:t>
            </a:r>
          </a:p>
        </p:txBody>
      </p:sp>
    </p:spTree>
    <p:extLst>
      <p:ext uri="{BB962C8B-B14F-4D97-AF65-F5344CB8AC3E}">
        <p14:creationId xmlns:p14="http://schemas.microsoft.com/office/powerpoint/2010/main" val="407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01</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2718942" y="2934665"/>
            <a:ext cx="6642734" cy="940435"/>
          </a:xfrm>
          <a:prstGeom prst="rect">
            <a:avLst/>
          </a:prstGeom>
        </p:spPr>
        <p:txBody>
          <a:bodyPr vert="horz" wrap="square" lIns="0" tIns="12700" rIns="0" bIns="0" rtlCol="0">
            <a:spAutoFit/>
          </a:bodyPr>
          <a:lstStyle/>
          <a:p>
            <a:pPr marL="12700">
              <a:lnSpc>
                <a:spcPct val="100000"/>
              </a:lnSpc>
              <a:spcBef>
                <a:spcPts val="100"/>
              </a:spcBef>
            </a:pPr>
            <a:r>
              <a:t>GIỚI</a:t>
            </a:r>
            <a:r>
              <a:rPr spc="-20"/>
              <a:t> </a:t>
            </a:r>
            <a:r>
              <a:rPr spc="-10"/>
              <a:t>THIỆU</a:t>
            </a:r>
            <a:r>
              <a:rPr spc="-40"/>
              <a:t> </a:t>
            </a:r>
            <a:r>
              <a:rPr spc="-5"/>
              <a:t>ĐỀ</a:t>
            </a:r>
            <a:r>
              <a:rPr spc="-20"/>
              <a:t> </a:t>
            </a:r>
            <a:r>
              <a:rPr spc="-130"/>
              <a:t>TÀI</a:t>
            </a:r>
          </a:p>
        </p:txBody>
      </p:sp>
      <p:sp>
        <p:nvSpPr>
          <p:cNvPr id="10" name="object 10"/>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3</a:t>
            </a:fld>
            <a:endParaRPr sz="1800">
              <a:latin typeface="Segoe UI"/>
              <a:cs typeface="Segoe U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1173968" y="169163"/>
            <a:ext cx="737616" cy="595883"/>
          </a:xfrm>
          <a:prstGeom prst="rect">
            <a:avLst/>
          </a:prstGeom>
        </p:spPr>
      </p:pic>
      <p:sp>
        <p:nvSpPr>
          <p:cNvPr id="8" name="object 8"/>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THUẬT</a:t>
            </a:r>
            <a:r>
              <a:rPr sz="2000" b="1" spc="-35">
                <a:latin typeface="Segoe UI"/>
                <a:cs typeface="Segoe UI"/>
              </a:rPr>
              <a:t> </a:t>
            </a:r>
            <a:r>
              <a:rPr sz="2000" b="1" spc="-30">
                <a:latin typeface="Segoe UI"/>
                <a:cs typeface="Segoe UI"/>
              </a:rPr>
              <a:t>TOÁN</a:t>
            </a:r>
            <a:endParaRPr sz="2000">
              <a:latin typeface="Segoe UI"/>
              <a:cs typeface="Segoe UI"/>
            </a:endParaRPr>
          </a:p>
        </p:txBody>
      </p:sp>
      <p:sp>
        <p:nvSpPr>
          <p:cNvPr id="11" name="object 11"/>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30</a:t>
            </a:fld>
            <a:endParaRPr/>
          </a:p>
        </p:txBody>
      </p:sp>
      <p:sp>
        <p:nvSpPr>
          <p:cNvPr id="9" name="object 9"/>
          <p:cNvSpPr txBox="1">
            <a:spLocks noGrp="1"/>
          </p:cNvSpPr>
          <p:nvPr>
            <p:ph type="title"/>
          </p:nvPr>
        </p:nvSpPr>
        <p:spPr>
          <a:xfrm>
            <a:off x="1444244" y="1069289"/>
            <a:ext cx="3855085" cy="382156"/>
          </a:xfrm>
          <a:prstGeom prst="rect">
            <a:avLst/>
          </a:prstGeom>
        </p:spPr>
        <p:txBody>
          <a:bodyPr vert="horz" wrap="square" lIns="0" tIns="12700" rIns="0" bIns="0" rtlCol="0" anchor="t">
            <a:spAutoFit/>
          </a:bodyPr>
          <a:lstStyle/>
          <a:p>
            <a:pPr marL="12700">
              <a:spcBef>
                <a:spcPts val="100"/>
              </a:spcBef>
            </a:pPr>
            <a:r>
              <a:rPr lang="en-US" sz="2400" spc="-35"/>
              <a:t>Positional encoding</a:t>
            </a:r>
          </a:p>
        </p:txBody>
      </p:sp>
      <p:sp>
        <p:nvSpPr>
          <p:cNvPr id="10" name="object 10"/>
          <p:cNvSpPr txBox="1"/>
          <p:nvPr/>
        </p:nvSpPr>
        <p:spPr>
          <a:xfrm>
            <a:off x="740410" y="1582069"/>
            <a:ext cx="11087491" cy="747897"/>
          </a:xfrm>
          <a:prstGeom prst="rect">
            <a:avLst/>
          </a:prstGeom>
        </p:spPr>
        <p:txBody>
          <a:bodyPr vert="horz" wrap="square" lIns="0" tIns="12700" rIns="0" bIns="0" rtlCol="0" anchor="t">
            <a:spAutoFit/>
          </a:bodyPr>
          <a:lstStyle/>
          <a:p>
            <a:pPr marL="81280">
              <a:lnSpc>
                <a:spcPct val="100000"/>
              </a:lnSpc>
              <a:spcBef>
                <a:spcPts val="100"/>
              </a:spcBef>
            </a:pPr>
            <a:endParaRPr lang="en-US" sz="2400" b="1" spc="-10">
              <a:solidFill>
                <a:srgbClr val="006FC0"/>
              </a:solidFill>
              <a:latin typeface="Times New Roman"/>
              <a:cs typeface="Segoe UI"/>
            </a:endParaRPr>
          </a:p>
          <a:p>
            <a:pPr marL="12700" marR="5855335">
              <a:lnSpc>
                <a:spcPct val="150000"/>
              </a:lnSpc>
              <a:spcBef>
                <a:spcPts val="5"/>
              </a:spcBef>
            </a:pPr>
            <a:endParaRPr sz="1800" spc="-5">
              <a:latin typeface="Times New Roman"/>
              <a:cs typeface="Segoe UI"/>
            </a:endParaRPr>
          </a:p>
        </p:txBody>
      </p:sp>
      <p:sp>
        <p:nvSpPr>
          <p:cNvPr id="13" name="object 10">
            <a:extLst>
              <a:ext uri="{FF2B5EF4-FFF2-40B4-BE49-F238E27FC236}">
                <a16:creationId xmlns:a16="http://schemas.microsoft.com/office/drawing/2014/main" id="{4D75B341-110E-84DE-9A01-BB8D8D2F73C8}"/>
              </a:ext>
            </a:extLst>
          </p:cNvPr>
          <p:cNvSpPr txBox="1"/>
          <p:nvPr/>
        </p:nvSpPr>
        <p:spPr>
          <a:xfrm>
            <a:off x="744323" y="1879848"/>
            <a:ext cx="10755337" cy="579646"/>
          </a:xfrm>
          <a:prstGeom prst="rect">
            <a:avLst/>
          </a:prstGeom>
        </p:spPr>
        <p:txBody>
          <a:bodyPr vert="horz" wrap="square" lIns="0" tIns="12700" rIns="0" bIns="0" rtlCol="0" anchor="t">
            <a:spAutoFit/>
          </a:bodyPr>
          <a:lstStyle/>
          <a:p>
            <a:pPr marL="424180" indent="-342900">
              <a:spcBef>
                <a:spcPts val="100"/>
              </a:spcBef>
              <a:buFont typeface="Calibri"/>
              <a:buChar char="-"/>
            </a:pPr>
            <a:r>
              <a:rPr lang="vi-VN" spc="-5">
                <a:latin typeface="Times New Roman"/>
                <a:cs typeface="Segoe UI"/>
              </a:rPr>
              <a:t>Mỗi </a:t>
            </a:r>
            <a:r>
              <a:rPr lang="vi-VN" spc="-5" err="1">
                <a:latin typeface="Times New Roman"/>
                <a:cs typeface="Segoe UI"/>
              </a:rPr>
              <a:t>token</a:t>
            </a:r>
            <a:r>
              <a:rPr lang="vi-VN" spc="-5">
                <a:latin typeface="Times New Roman"/>
                <a:cs typeface="Segoe UI"/>
              </a:rPr>
              <a:t> ứng với 1 </a:t>
            </a:r>
            <a:r>
              <a:rPr lang="vi-VN" spc="-5" err="1">
                <a:latin typeface="Times New Roman"/>
                <a:cs typeface="Segoe UI"/>
              </a:rPr>
              <a:t>embeding</a:t>
            </a:r>
            <a:r>
              <a:rPr lang="vi-VN" spc="-5">
                <a:latin typeface="Times New Roman"/>
                <a:cs typeface="Segoe UI"/>
              </a:rPr>
              <a:t> </a:t>
            </a:r>
            <a:r>
              <a:rPr lang="vi-VN" spc="-5" err="1">
                <a:latin typeface="Times New Roman"/>
                <a:cs typeface="Segoe UI"/>
              </a:rPr>
              <a:t>vector</a:t>
            </a:r>
            <a:r>
              <a:rPr lang="vi-VN" spc="-5">
                <a:latin typeface="Times New Roman"/>
                <a:cs typeface="Segoe UI"/>
              </a:rPr>
              <a:t> (</a:t>
            </a:r>
            <a:r>
              <a:rPr lang="vi-VN" spc="-5" err="1">
                <a:latin typeface="Times New Roman"/>
                <a:cs typeface="Segoe UI"/>
              </a:rPr>
              <a:t>size</a:t>
            </a:r>
            <a:r>
              <a:rPr lang="vi-VN" spc="-5">
                <a:latin typeface="Times New Roman"/>
                <a:cs typeface="Segoe UI"/>
              </a:rPr>
              <a:t>=768), gọi là </a:t>
            </a:r>
            <a:r>
              <a:rPr lang="vi-VN" spc="-5" err="1">
                <a:latin typeface="Times New Roman"/>
                <a:cs typeface="Segoe UI"/>
              </a:rPr>
              <a:t>word</a:t>
            </a:r>
            <a:r>
              <a:rPr lang="vi-VN" spc="-5">
                <a:latin typeface="Times New Roman"/>
                <a:cs typeface="Segoe UI"/>
              </a:rPr>
              <a:t> </a:t>
            </a:r>
            <a:r>
              <a:rPr lang="vi-VN" spc="-5" err="1">
                <a:latin typeface="Times New Roman"/>
                <a:cs typeface="Segoe UI"/>
              </a:rPr>
              <a:t>embeding</a:t>
            </a:r>
            <a:endParaRPr lang="vi-VN" spc="-5">
              <a:latin typeface="Times New Roman"/>
              <a:cs typeface="Segoe UI"/>
            </a:endParaRPr>
          </a:p>
          <a:p>
            <a:pPr marL="424180" indent="-342900">
              <a:spcBef>
                <a:spcPts val="100"/>
              </a:spcBef>
              <a:buFont typeface="Calibri"/>
              <a:buChar char="-"/>
            </a:pPr>
            <a:r>
              <a:rPr lang="vi-VN" spc="-5">
                <a:latin typeface="Times New Roman"/>
                <a:cs typeface="Segoe UI"/>
              </a:rPr>
              <a:t>Bổ sung thông tin về vị trí với </a:t>
            </a:r>
            <a:r>
              <a:rPr lang="vi-VN" spc="-5" err="1">
                <a:latin typeface="Times New Roman"/>
                <a:cs typeface="Segoe UI"/>
              </a:rPr>
              <a:t>positional</a:t>
            </a:r>
            <a:r>
              <a:rPr lang="vi-VN" spc="-5">
                <a:latin typeface="Times New Roman"/>
                <a:cs typeface="Segoe UI"/>
              </a:rPr>
              <a:t> </a:t>
            </a:r>
            <a:r>
              <a:rPr lang="vi-VN" spc="-5" err="1">
                <a:latin typeface="Times New Roman"/>
                <a:cs typeface="Segoe UI"/>
              </a:rPr>
              <a:t>encoding</a:t>
            </a:r>
            <a:endParaRPr lang="vi-VN" spc="-5">
              <a:latin typeface="Times New Roman"/>
              <a:cs typeface="Segoe UI"/>
            </a:endParaRPr>
          </a:p>
        </p:txBody>
      </p:sp>
      <p:pic>
        <p:nvPicPr>
          <p:cNvPr id="14" name="Picture 13" descr="A close-up of a mathematical equation&#10;&#10;Description automatically generated">
            <a:extLst>
              <a:ext uri="{FF2B5EF4-FFF2-40B4-BE49-F238E27FC236}">
                <a16:creationId xmlns:a16="http://schemas.microsoft.com/office/drawing/2014/main" id="{289EC722-2058-3D83-F24C-6BDAE3BF05C2}"/>
              </a:ext>
            </a:extLst>
          </p:cNvPr>
          <p:cNvPicPr>
            <a:picLocks noChangeAspect="1"/>
          </p:cNvPicPr>
          <p:nvPr/>
        </p:nvPicPr>
        <p:blipFill>
          <a:blip r:embed="rId4"/>
          <a:stretch>
            <a:fillRect/>
          </a:stretch>
        </p:blipFill>
        <p:spPr>
          <a:xfrm>
            <a:off x="6561294" y="3201737"/>
            <a:ext cx="4075981" cy="936865"/>
          </a:xfrm>
          <a:prstGeom prst="rect">
            <a:avLst/>
          </a:prstGeom>
        </p:spPr>
      </p:pic>
      <p:pic>
        <p:nvPicPr>
          <p:cNvPr id="17" name="Picture 16" descr="A diagram of a transformer block&#10;&#10;Description automatically generated">
            <a:extLst>
              <a:ext uri="{FF2B5EF4-FFF2-40B4-BE49-F238E27FC236}">
                <a16:creationId xmlns:a16="http://schemas.microsoft.com/office/drawing/2014/main" id="{FF236D99-0517-0ED5-A211-8976AADB5334}"/>
              </a:ext>
            </a:extLst>
          </p:cNvPr>
          <p:cNvPicPr>
            <a:picLocks noChangeAspect="1"/>
          </p:cNvPicPr>
          <p:nvPr/>
        </p:nvPicPr>
        <p:blipFill rotWithShape="1">
          <a:blip r:embed="rId5"/>
          <a:srcRect t="74884"/>
          <a:stretch/>
        </p:blipFill>
        <p:spPr>
          <a:xfrm>
            <a:off x="1293016" y="3273937"/>
            <a:ext cx="4728320" cy="2560898"/>
          </a:xfrm>
          <a:prstGeom prst="rect">
            <a:avLst/>
          </a:prstGeom>
          <a:ln>
            <a:solidFill>
              <a:srgbClr val="4472C4"/>
            </a:solidFill>
          </a:ln>
        </p:spPr>
      </p:pic>
      <p:sp>
        <p:nvSpPr>
          <p:cNvPr id="21" name="object 10">
            <a:extLst>
              <a:ext uri="{FF2B5EF4-FFF2-40B4-BE49-F238E27FC236}">
                <a16:creationId xmlns:a16="http://schemas.microsoft.com/office/drawing/2014/main" id="{461ED14B-BD18-04FE-E861-3D1B8F239B11}"/>
              </a:ext>
            </a:extLst>
          </p:cNvPr>
          <p:cNvSpPr txBox="1"/>
          <p:nvPr/>
        </p:nvSpPr>
        <p:spPr>
          <a:xfrm>
            <a:off x="6741564" y="4397920"/>
            <a:ext cx="5858515" cy="4444807"/>
          </a:xfrm>
          <a:prstGeom prst="rect">
            <a:avLst/>
          </a:prstGeom>
        </p:spPr>
        <p:txBody>
          <a:bodyPr vert="horz" wrap="square" lIns="0" tIns="12700" rIns="0" bIns="0" rtlCol="0" anchor="t">
            <a:spAutoFit/>
          </a:bodyPr>
          <a:lstStyle/>
          <a:p>
            <a:pPr marL="424180" indent="-342900" algn="just">
              <a:spcBef>
                <a:spcPts val="100"/>
              </a:spcBef>
              <a:buFont typeface="Calibri"/>
              <a:buChar char="-"/>
            </a:pPr>
            <a:r>
              <a:rPr lang="vi-VN" spc="-10" err="1">
                <a:latin typeface="Segoe UI"/>
                <a:cs typeface="Segoe UI"/>
              </a:rPr>
              <a:t>pos</a:t>
            </a:r>
            <a:r>
              <a:rPr lang="vi-VN" spc="-10">
                <a:latin typeface="Segoe UI"/>
                <a:cs typeface="Segoe UI"/>
              </a:rPr>
              <a:t>: vị trí của </a:t>
            </a:r>
            <a:r>
              <a:rPr lang="vi-VN" spc="-10" err="1">
                <a:latin typeface="Segoe UI"/>
                <a:cs typeface="Segoe UI"/>
              </a:rPr>
              <a:t>token</a:t>
            </a:r>
            <a:r>
              <a:rPr lang="vi-VN" spc="-10">
                <a:latin typeface="Segoe UI"/>
                <a:cs typeface="Segoe UI"/>
              </a:rPr>
              <a:t> trong chuỗi</a:t>
            </a:r>
          </a:p>
          <a:p>
            <a:pPr marL="424180" indent="-342900" algn="just">
              <a:spcBef>
                <a:spcPts val="100"/>
              </a:spcBef>
              <a:buFont typeface="Calibri"/>
              <a:buChar char="-"/>
            </a:pPr>
            <a:r>
              <a:rPr lang="vi-VN" spc="-10">
                <a:latin typeface="Segoe UI"/>
                <a:cs typeface="Segoe UI"/>
              </a:rPr>
              <a:t>2i: chiều chẵn</a:t>
            </a:r>
          </a:p>
          <a:p>
            <a:pPr marL="424180" indent="-342900" algn="just">
              <a:spcBef>
                <a:spcPts val="100"/>
              </a:spcBef>
              <a:buFont typeface="Calibri"/>
              <a:buChar char="-"/>
            </a:pPr>
            <a:r>
              <a:rPr lang="vi-VN" spc="-10">
                <a:latin typeface="Segoe UI"/>
                <a:cs typeface="Segoe UI"/>
              </a:rPr>
              <a:t>2i+1: chiều lẽ</a:t>
            </a:r>
          </a:p>
          <a:p>
            <a:pPr marL="424180" indent="-342900" algn="just">
              <a:spcBef>
                <a:spcPts val="100"/>
              </a:spcBef>
              <a:buFont typeface="Calibri"/>
              <a:buChar char="-"/>
            </a:pPr>
            <a:r>
              <a:rPr lang="vi-VN" spc="-10" err="1">
                <a:latin typeface="Segoe UI"/>
                <a:cs typeface="Segoe UI"/>
              </a:rPr>
              <a:t>d_model</a:t>
            </a:r>
            <a:r>
              <a:rPr lang="vi-VN" spc="-10">
                <a:latin typeface="Segoe UI"/>
                <a:cs typeface="Segoe UI"/>
              </a:rPr>
              <a:t> = </a:t>
            </a:r>
            <a:r>
              <a:rPr lang="vi-VN" spc="-10" err="1">
                <a:latin typeface="Segoe UI"/>
                <a:cs typeface="Segoe UI"/>
              </a:rPr>
              <a:t>embed_size</a:t>
            </a:r>
            <a:r>
              <a:rPr lang="vi-VN" spc="-10">
                <a:latin typeface="Segoe UI"/>
                <a:cs typeface="Segoe UI"/>
              </a:rPr>
              <a:t> = 768</a:t>
            </a:r>
          </a:p>
          <a:p>
            <a:pPr marL="755650" lvl="1" indent="-285750" algn="just">
              <a:spcBef>
                <a:spcPts val="1450"/>
              </a:spcBef>
              <a:buFont typeface="Calibri"/>
              <a:buChar char="-"/>
            </a:pPr>
            <a:endParaRPr lang="vi-VN" spc="-5">
              <a:solidFill>
                <a:srgbClr val="000000"/>
              </a:solidFill>
              <a:latin typeface="Segoe UI"/>
              <a:cs typeface="Segoe UI"/>
            </a:endParaRPr>
          </a:p>
          <a:p>
            <a:pPr marL="1212850" lvl="2" indent="-285750" algn="just">
              <a:spcBef>
                <a:spcPts val="1450"/>
              </a:spcBef>
              <a:buFont typeface="Calibri"/>
              <a:buChar char="-"/>
            </a:pPr>
            <a:endParaRPr lang="vi-VN" spc="-5">
              <a:solidFill>
                <a:srgbClr val="000000"/>
              </a:solidFill>
              <a:latin typeface="Segoe UI"/>
              <a:cs typeface="Segoe UI"/>
            </a:endParaRPr>
          </a:p>
          <a:p>
            <a:pPr marL="1212850" lvl="2" indent="-285750" algn="just">
              <a:spcBef>
                <a:spcPts val="1450"/>
              </a:spcBef>
              <a:buFont typeface="Calibri"/>
              <a:buChar char="-"/>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spc="-5">
              <a:solidFill>
                <a:srgbClr val="000000"/>
              </a:solidFill>
              <a:latin typeface="Segoe UI"/>
              <a:cs typeface="Segoe UI"/>
            </a:endParaRPr>
          </a:p>
          <a:p>
            <a:pPr marL="12700" algn="just">
              <a:spcBef>
                <a:spcPts val="1450"/>
              </a:spcBef>
            </a:pPr>
            <a:endParaRPr lang="vi-VN" b="1" spc="-5">
              <a:solidFill>
                <a:srgbClr val="A21515"/>
              </a:solidFill>
              <a:latin typeface="Segoe UI"/>
              <a:cs typeface="Segoe U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1173968" y="169163"/>
            <a:ext cx="737616" cy="595883"/>
          </a:xfrm>
          <a:prstGeom prst="rect">
            <a:avLst/>
          </a:prstGeom>
        </p:spPr>
      </p:pic>
      <p:sp>
        <p:nvSpPr>
          <p:cNvPr id="8" name="object 8"/>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THUẬT</a:t>
            </a:r>
            <a:r>
              <a:rPr sz="2000" b="1" spc="-35">
                <a:latin typeface="Segoe UI"/>
                <a:cs typeface="Segoe UI"/>
              </a:rPr>
              <a:t> </a:t>
            </a:r>
            <a:r>
              <a:rPr sz="2000" b="1" spc="-30">
                <a:latin typeface="Segoe UI"/>
                <a:cs typeface="Segoe UI"/>
              </a:rPr>
              <a:t>TOÁN</a:t>
            </a:r>
            <a:endParaRPr sz="2000">
              <a:latin typeface="Segoe UI"/>
              <a:cs typeface="Segoe UI"/>
            </a:endParaRPr>
          </a:p>
        </p:txBody>
      </p:sp>
      <p:sp>
        <p:nvSpPr>
          <p:cNvPr id="11" name="object 11"/>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31</a:t>
            </a:fld>
            <a:endParaRPr/>
          </a:p>
        </p:txBody>
      </p:sp>
      <p:sp>
        <p:nvSpPr>
          <p:cNvPr id="9" name="object 9"/>
          <p:cNvSpPr txBox="1">
            <a:spLocks noGrp="1"/>
          </p:cNvSpPr>
          <p:nvPr>
            <p:ph type="title"/>
          </p:nvPr>
        </p:nvSpPr>
        <p:spPr>
          <a:xfrm>
            <a:off x="1444244" y="1069289"/>
            <a:ext cx="3855085" cy="382156"/>
          </a:xfrm>
          <a:prstGeom prst="rect">
            <a:avLst/>
          </a:prstGeom>
        </p:spPr>
        <p:txBody>
          <a:bodyPr vert="horz" wrap="square" lIns="0" tIns="12700" rIns="0" bIns="0" rtlCol="0" anchor="t">
            <a:spAutoFit/>
          </a:bodyPr>
          <a:lstStyle/>
          <a:p>
            <a:pPr marL="12700">
              <a:spcBef>
                <a:spcPts val="100"/>
              </a:spcBef>
            </a:pPr>
            <a:r>
              <a:rPr lang="en-US" sz="2400" spc="-35"/>
              <a:t>Positional encoding</a:t>
            </a:r>
          </a:p>
        </p:txBody>
      </p:sp>
      <p:sp>
        <p:nvSpPr>
          <p:cNvPr id="10" name="object 10"/>
          <p:cNvSpPr txBox="1"/>
          <p:nvPr/>
        </p:nvSpPr>
        <p:spPr>
          <a:xfrm>
            <a:off x="740410" y="1582069"/>
            <a:ext cx="11087491" cy="747897"/>
          </a:xfrm>
          <a:prstGeom prst="rect">
            <a:avLst/>
          </a:prstGeom>
        </p:spPr>
        <p:txBody>
          <a:bodyPr vert="horz" wrap="square" lIns="0" tIns="12700" rIns="0" bIns="0" rtlCol="0" anchor="t">
            <a:spAutoFit/>
          </a:bodyPr>
          <a:lstStyle/>
          <a:p>
            <a:pPr marL="81280">
              <a:lnSpc>
                <a:spcPct val="100000"/>
              </a:lnSpc>
              <a:spcBef>
                <a:spcPts val="100"/>
              </a:spcBef>
            </a:pPr>
            <a:endParaRPr lang="en-US" sz="2400" b="1" spc="-10">
              <a:solidFill>
                <a:srgbClr val="006FC0"/>
              </a:solidFill>
              <a:latin typeface="Times New Roman"/>
              <a:cs typeface="Segoe UI"/>
            </a:endParaRPr>
          </a:p>
          <a:p>
            <a:pPr marL="12700" marR="5855335">
              <a:lnSpc>
                <a:spcPct val="150000"/>
              </a:lnSpc>
              <a:spcBef>
                <a:spcPts val="5"/>
              </a:spcBef>
            </a:pPr>
            <a:endParaRPr sz="1800" spc="-5">
              <a:latin typeface="Times New Roman"/>
              <a:cs typeface="Segoe UI"/>
            </a:endParaRPr>
          </a:p>
        </p:txBody>
      </p:sp>
      <p:pic>
        <p:nvPicPr>
          <p:cNvPr id="19" name="Picture 18">
            <a:extLst>
              <a:ext uri="{FF2B5EF4-FFF2-40B4-BE49-F238E27FC236}">
                <a16:creationId xmlns:a16="http://schemas.microsoft.com/office/drawing/2014/main" id="{D58A8E2B-9EAD-81D2-54A8-E5D9B216413C}"/>
              </a:ext>
            </a:extLst>
          </p:cNvPr>
          <p:cNvPicPr>
            <a:picLocks noChangeAspect="1"/>
          </p:cNvPicPr>
          <p:nvPr/>
        </p:nvPicPr>
        <p:blipFill>
          <a:blip r:embed="rId4"/>
          <a:stretch>
            <a:fillRect/>
          </a:stretch>
        </p:blipFill>
        <p:spPr>
          <a:xfrm>
            <a:off x="918296" y="1509417"/>
            <a:ext cx="10351698" cy="4987034"/>
          </a:xfrm>
          <a:prstGeom prst="rect">
            <a:avLst/>
          </a:prstGeom>
        </p:spPr>
      </p:pic>
    </p:spTree>
    <p:extLst>
      <p:ext uri="{BB962C8B-B14F-4D97-AF65-F5344CB8AC3E}">
        <p14:creationId xmlns:p14="http://schemas.microsoft.com/office/powerpoint/2010/main" val="1353063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diagram&#10;&#10;Description automatically generated">
            <a:extLst>
              <a:ext uri="{FF2B5EF4-FFF2-40B4-BE49-F238E27FC236}">
                <a16:creationId xmlns:a16="http://schemas.microsoft.com/office/drawing/2014/main" id="{66246F99-6CF3-0595-BC33-AA5E65605BA8}"/>
              </a:ext>
            </a:extLst>
          </p:cNvPr>
          <p:cNvPicPr>
            <a:picLocks noChangeAspect="1"/>
          </p:cNvPicPr>
          <p:nvPr/>
        </p:nvPicPr>
        <p:blipFill>
          <a:blip r:embed="rId2"/>
          <a:stretch>
            <a:fillRect/>
          </a:stretch>
        </p:blipFill>
        <p:spPr>
          <a:xfrm>
            <a:off x="3604931" y="936434"/>
            <a:ext cx="7900738" cy="5753817"/>
          </a:xfrm>
          <a:prstGeom prst="rect">
            <a:avLst/>
          </a:prstGeom>
        </p:spPr>
      </p:pic>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pic>
        <p:nvPicPr>
          <p:cNvPr id="7" name="object 7"/>
          <p:cNvPicPr/>
          <p:nvPr/>
        </p:nvPicPr>
        <p:blipFill>
          <a:blip r:embed="rId3" cstate="print"/>
          <a:stretch>
            <a:fillRect/>
          </a:stretch>
        </p:blipFill>
        <p:spPr>
          <a:xfrm>
            <a:off x="11173968" y="169163"/>
            <a:ext cx="737616" cy="595883"/>
          </a:xfrm>
          <a:prstGeom prst="rect">
            <a:avLst/>
          </a:prstGeom>
        </p:spPr>
      </p:pic>
      <p:sp>
        <p:nvSpPr>
          <p:cNvPr id="8" name="object 8"/>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THUẬT</a:t>
            </a:r>
            <a:r>
              <a:rPr sz="2000" b="1" spc="-35">
                <a:latin typeface="Segoe UI"/>
                <a:cs typeface="Segoe UI"/>
              </a:rPr>
              <a:t> </a:t>
            </a:r>
            <a:r>
              <a:rPr sz="2000" b="1" spc="-30">
                <a:latin typeface="Segoe UI"/>
                <a:cs typeface="Segoe UI"/>
              </a:rPr>
              <a:t>TOÁN</a:t>
            </a:r>
            <a:endParaRPr sz="2000">
              <a:latin typeface="Segoe UI"/>
              <a:cs typeface="Segoe UI"/>
            </a:endParaRPr>
          </a:p>
        </p:txBody>
      </p:sp>
      <p:sp>
        <p:nvSpPr>
          <p:cNvPr id="9" name="object 9"/>
          <p:cNvSpPr txBox="1">
            <a:spLocks noGrp="1"/>
          </p:cNvSpPr>
          <p:nvPr>
            <p:ph type="title"/>
          </p:nvPr>
        </p:nvSpPr>
        <p:spPr>
          <a:xfrm>
            <a:off x="1444244" y="1026157"/>
            <a:ext cx="8829651" cy="382156"/>
          </a:xfrm>
          <a:prstGeom prst="rect">
            <a:avLst/>
          </a:prstGeom>
        </p:spPr>
        <p:txBody>
          <a:bodyPr vert="horz" wrap="square" lIns="0" tIns="12700" rIns="0" bIns="0" rtlCol="0" anchor="t">
            <a:spAutoFit/>
          </a:bodyPr>
          <a:lstStyle/>
          <a:p>
            <a:pPr marL="12700">
              <a:spcBef>
                <a:spcPts val="100"/>
              </a:spcBef>
            </a:pPr>
            <a:r>
              <a:rPr lang="en-US" sz="2400"/>
              <a:t>Self-attention </a:t>
            </a:r>
          </a:p>
        </p:txBody>
      </p:sp>
      <p:sp>
        <p:nvSpPr>
          <p:cNvPr id="13" name="object 13"/>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32</a:t>
            </a:fld>
            <a:endParaRPr/>
          </a:p>
        </p:txBody>
      </p:sp>
      <p:pic>
        <p:nvPicPr>
          <p:cNvPr id="10" name="Picture 9">
            <a:extLst>
              <a:ext uri="{FF2B5EF4-FFF2-40B4-BE49-F238E27FC236}">
                <a16:creationId xmlns:a16="http://schemas.microsoft.com/office/drawing/2014/main" id="{8A5C364F-3023-F5D1-493A-53210580D954}"/>
              </a:ext>
            </a:extLst>
          </p:cNvPr>
          <p:cNvPicPr>
            <a:picLocks noChangeAspect="1"/>
          </p:cNvPicPr>
          <p:nvPr/>
        </p:nvPicPr>
        <p:blipFill>
          <a:blip r:embed="rId4"/>
          <a:stretch>
            <a:fillRect/>
          </a:stretch>
        </p:blipFill>
        <p:spPr>
          <a:xfrm>
            <a:off x="164586" y="1714966"/>
            <a:ext cx="4391025" cy="704850"/>
          </a:xfrm>
          <a:prstGeom prst="rect">
            <a:avLst/>
          </a:prstGeom>
          <a:ln>
            <a:solidFill>
              <a:srgbClr val="4472C4"/>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diagram of a diagram&#10;&#10;Description automatically generated">
            <a:extLst>
              <a:ext uri="{FF2B5EF4-FFF2-40B4-BE49-F238E27FC236}">
                <a16:creationId xmlns:a16="http://schemas.microsoft.com/office/drawing/2014/main" id="{76CE6044-C30E-0813-DA56-9CFC1449CFA0}"/>
              </a:ext>
            </a:extLst>
          </p:cNvPr>
          <p:cNvPicPr>
            <a:picLocks noChangeAspect="1"/>
          </p:cNvPicPr>
          <p:nvPr/>
        </p:nvPicPr>
        <p:blipFill>
          <a:blip r:embed="rId2"/>
          <a:stretch>
            <a:fillRect/>
          </a:stretch>
        </p:blipFill>
        <p:spPr>
          <a:xfrm>
            <a:off x="1346456" y="1075359"/>
            <a:ext cx="10437961" cy="5664546"/>
          </a:xfrm>
          <a:prstGeom prst="rect">
            <a:avLst/>
          </a:prstGeom>
        </p:spPr>
      </p:pic>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03</a:t>
            </a:r>
            <a:endParaRPr sz="2400">
              <a:latin typeface="Segoe UI"/>
              <a:cs typeface="Segoe UI"/>
            </a:endParaRPr>
          </a:p>
        </p:txBody>
      </p:sp>
      <p:pic>
        <p:nvPicPr>
          <p:cNvPr id="7" name="object 7"/>
          <p:cNvPicPr/>
          <p:nvPr/>
        </p:nvPicPr>
        <p:blipFill>
          <a:blip r:embed="rId3" cstate="print"/>
          <a:stretch>
            <a:fillRect/>
          </a:stretch>
        </p:blipFill>
        <p:spPr>
          <a:xfrm>
            <a:off x="11173968" y="169163"/>
            <a:ext cx="737616" cy="595883"/>
          </a:xfrm>
          <a:prstGeom prst="rect">
            <a:avLst/>
          </a:prstGeom>
        </p:spPr>
      </p:pic>
      <p:sp>
        <p:nvSpPr>
          <p:cNvPr id="8" name="object 8"/>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THUẬT</a:t>
            </a:r>
            <a:r>
              <a:rPr sz="2000" b="1" spc="-35">
                <a:latin typeface="Segoe UI"/>
                <a:cs typeface="Segoe UI"/>
              </a:rPr>
              <a:t> </a:t>
            </a:r>
            <a:r>
              <a:rPr sz="2000" b="1" spc="-30">
                <a:latin typeface="Segoe UI"/>
                <a:cs typeface="Segoe UI"/>
              </a:rPr>
              <a:t>TOÁN</a:t>
            </a:r>
            <a:endParaRPr sz="2000">
              <a:latin typeface="Segoe UI"/>
              <a:cs typeface="Segoe UI"/>
            </a:endParaRPr>
          </a:p>
        </p:txBody>
      </p:sp>
      <p:sp>
        <p:nvSpPr>
          <p:cNvPr id="11" name="object 11"/>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33</a:t>
            </a:fld>
            <a:endParaRPr/>
          </a:p>
        </p:txBody>
      </p:sp>
      <p:sp>
        <p:nvSpPr>
          <p:cNvPr id="9" name="object 9"/>
          <p:cNvSpPr txBox="1">
            <a:spLocks noGrp="1"/>
          </p:cNvSpPr>
          <p:nvPr>
            <p:ph type="title"/>
          </p:nvPr>
        </p:nvSpPr>
        <p:spPr>
          <a:xfrm>
            <a:off x="1444244" y="1069289"/>
            <a:ext cx="3855085" cy="391795"/>
          </a:xfrm>
          <a:prstGeom prst="rect">
            <a:avLst/>
          </a:prstGeom>
        </p:spPr>
        <p:txBody>
          <a:bodyPr vert="horz" wrap="square" lIns="0" tIns="12700" rIns="0" bIns="0" rtlCol="0" anchor="t">
            <a:spAutoFit/>
          </a:bodyPr>
          <a:lstStyle/>
          <a:p>
            <a:pPr marL="12700">
              <a:lnSpc>
                <a:spcPct val="100000"/>
              </a:lnSpc>
              <a:spcBef>
                <a:spcPts val="100"/>
              </a:spcBef>
            </a:pPr>
            <a:r>
              <a:rPr lang="en-US" sz="2400" spc="-35"/>
              <a:t>MHSA</a:t>
            </a:r>
          </a:p>
        </p:txBody>
      </p:sp>
    </p:spTree>
    <p:extLst>
      <p:ext uri="{BB962C8B-B14F-4D97-AF65-F5344CB8AC3E}">
        <p14:creationId xmlns:p14="http://schemas.microsoft.com/office/powerpoint/2010/main" val="725274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41045" cy="934719"/>
          </a:xfrm>
          <a:custGeom>
            <a:avLst/>
            <a:gdLst/>
            <a:ahLst/>
            <a:cxnLst/>
            <a:rect l="l" t="t" r="r" b="b"/>
            <a:pathLst>
              <a:path w="741045" h="934719">
                <a:moveTo>
                  <a:pt x="0" y="934212"/>
                </a:moveTo>
                <a:lnTo>
                  <a:pt x="740664" y="934212"/>
                </a:lnTo>
                <a:lnTo>
                  <a:pt x="740664" y="0"/>
                </a:lnTo>
                <a:lnTo>
                  <a:pt x="0" y="0"/>
                </a:lnTo>
                <a:lnTo>
                  <a:pt x="0" y="934212"/>
                </a:lnTo>
                <a:close/>
              </a:path>
            </a:pathLst>
          </a:custGeom>
          <a:solidFill>
            <a:srgbClr val="E7E6E6"/>
          </a:solidFill>
        </p:spPr>
        <p:txBody>
          <a:bodyPr wrap="square" lIns="0" tIns="0" rIns="0" bIns="0" rtlCol="0"/>
          <a:lstStyle/>
          <a:p>
            <a:endParaRPr/>
          </a:p>
        </p:txBody>
      </p:sp>
      <p:grpSp>
        <p:nvGrpSpPr>
          <p:cNvPr id="3" name="object 3"/>
          <p:cNvGrpSpPr/>
          <p:nvPr/>
        </p:nvGrpSpPr>
        <p:grpSpPr>
          <a:xfrm>
            <a:off x="1296924" y="0"/>
            <a:ext cx="10895330" cy="934719"/>
            <a:chOff x="1296924" y="0"/>
            <a:chExt cx="10895330" cy="934719"/>
          </a:xfrm>
        </p:grpSpPr>
        <p:sp>
          <p:nvSpPr>
            <p:cNvPr id="4" name="object 4"/>
            <p:cNvSpPr/>
            <p:nvPr/>
          </p:nvSpPr>
          <p:spPr>
            <a:xfrm>
              <a:off x="1296924" y="0"/>
              <a:ext cx="10895330" cy="934719"/>
            </a:xfrm>
            <a:custGeom>
              <a:avLst/>
              <a:gdLst/>
              <a:ahLst/>
              <a:cxnLst/>
              <a:rect l="l" t="t" r="r" b="b"/>
              <a:pathLst>
                <a:path w="10895330" h="934719">
                  <a:moveTo>
                    <a:pt x="0" y="934212"/>
                  </a:moveTo>
                  <a:lnTo>
                    <a:pt x="10895076" y="934212"/>
                  </a:lnTo>
                  <a:lnTo>
                    <a:pt x="10895076" y="0"/>
                  </a:lnTo>
                  <a:lnTo>
                    <a:pt x="0" y="0"/>
                  </a:lnTo>
                  <a:lnTo>
                    <a:pt x="0" y="934212"/>
                  </a:lnTo>
                  <a:close/>
                </a:path>
              </a:pathLst>
            </a:custGeom>
            <a:solidFill>
              <a:srgbClr val="E7E6E6"/>
            </a:solidFill>
          </p:spPr>
          <p:txBody>
            <a:bodyPr wrap="square" lIns="0" tIns="0" rIns="0" bIns="0" rtlCol="0"/>
            <a:lstStyle/>
            <a:p>
              <a:endParaRPr/>
            </a:p>
          </p:txBody>
        </p:sp>
        <p:sp>
          <p:nvSpPr>
            <p:cNvPr id="5" name="object 5"/>
            <p:cNvSpPr/>
            <p:nvPr/>
          </p:nvSpPr>
          <p:spPr>
            <a:xfrm>
              <a:off x="1565148"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6" name="object 6"/>
            <p:cNvSpPr/>
            <p:nvPr/>
          </p:nvSpPr>
          <p:spPr>
            <a:xfrm>
              <a:off x="2444496" y="844296"/>
              <a:ext cx="881380" cy="90170"/>
            </a:xfrm>
            <a:custGeom>
              <a:avLst/>
              <a:gdLst/>
              <a:ahLst/>
              <a:cxnLst/>
              <a:rect l="l" t="t" r="r" b="b"/>
              <a:pathLst>
                <a:path w="881379" h="90169">
                  <a:moveTo>
                    <a:pt x="880871" y="0"/>
                  </a:moveTo>
                  <a:lnTo>
                    <a:pt x="0" y="0"/>
                  </a:lnTo>
                  <a:lnTo>
                    <a:pt x="0" y="89915"/>
                  </a:lnTo>
                  <a:lnTo>
                    <a:pt x="880871" y="89915"/>
                  </a:lnTo>
                  <a:lnTo>
                    <a:pt x="880871" y="0"/>
                  </a:lnTo>
                  <a:close/>
                </a:path>
              </a:pathLst>
            </a:custGeom>
            <a:solidFill>
              <a:srgbClr val="1763FB"/>
            </a:solidFill>
          </p:spPr>
          <p:txBody>
            <a:bodyPr wrap="square" lIns="0" tIns="0" rIns="0" bIns="0" rtlCol="0"/>
            <a:lstStyle/>
            <a:p>
              <a:endParaRPr/>
            </a:p>
          </p:txBody>
        </p:sp>
      </p:grpSp>
      <p:sp>
        <p:nvSpPr>
          <p:cNvPr id="7" name="object 7"/>
          <p:cNvSpPr txBox="1"/>
          <p:nvPr/>
        </p:nvSpPr>
        <p:spPr>
          <a:xfrm>
            <a:off x="740663" y="0"/>
            <a:ext cx="556260" cy="1402080"/>
          </a:xfrm>
          <a:prstGeom prst="rect">
            <a:avLst/>
          </a:prstGeom>
          <a:solidFill>
            <a:srgbClr val="1763FB"/>
          </a:solidFill>
        </p:spPr>
        <p:txBody>
          <a:bodyPr vert="horz" wrap="square" lIns="0" tIns="0" rIns="0" bIns="0" rtlCol="0">
            <a:spAutoFit/>
          </a:bodyPr>
          <a:lstStyle/>
          <a:p>
            <a:pPr>
              <a:lnSpc>
                <a:spcPct val="100000"/>
              </a:lnSpc>
            </a:pPr>
            <a:endParaRPr sz="3200">
              <a:latin typeface="Times New Roman"/>
              <a:cs typeface="Times New Roman"/>
            </a:endParaRPr>
          </a:p>
          <a:p>
            <a:pPr>
              <a:lnSpc>
                <a:spcPct val="100000"/>
              </a:lnSpc>
              <a:spcBef>
                <a:spcPts val="35"/>
              </a:spcBef>
            </a:pPr>
            <a:endParaRPr sz="3500">
              <a:latin typeface="Times New Roman"/>
              <a:cs typeface="Times New Roman"/>
            </a:endParaRPr>
          </a:p>
          <a:p>
            <a:pPr marL="102870">
              <a:lnSpc>
                <a:spcPct val="100000"/>
              </a:lnSpc>
            </a:pPr>
            <a:r>
              <a:rPr sz="2400" b="1" spc="-5">
                <a:solidFill>
                  <a:srgbClr val="FFFFFF"/>
                </a:solidFill>
                <a:latin typeface="Segoe UI"/>
                <a:cs typeface="Segoe UI"/>
              </a:rPr>
              <a:t>03</a:t>
            </a:r>
            <a:endParaRPr sz="2400">
              <a:latin typeface="Segoe UI"/>
              <a:cs typeface="Segoe UI"/>
            </a:endParaRPr>
          </a:p>
        </p:txBody>
      </p:sp>
      <p:sp>
        <p:nvSpPr>
          <p:cNvPr id="8" name="object 8"/>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1173968" y="169163"/>
            <a:ext cx="737616" cy="595883"/>
          </a:xfrm>
          <a:prstGeom prst="rect">
            <a:avLst/>
          </a:prstGeom>
        </p:spPr>
      </p:pic>
      <p:sp>
        <p:nvSpPr>
          <p:cNvPr id="10" name="object 10"/>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THUẬT</a:t>
            </a:r>
            <a:r>
              <a:rPr sz="2000" b="1" spc="-35">
                <a:latin typeface="Segoe UI"/>
                <a:cs typeface="Segoe UI"/>
              </a:rPr>
              <a:t> </a:t>
            </a:r>
            <a:r>
              <a:rPr sz="2000" b="1" spc="-30">
                <a:latin typeface="Segoe UI"/>
                <a:cs typeface="Segoe UI"/>
              </a:rPr>
              <a:t>TOÁN</a:t>
            </a:r>
            <a:endParaRPr sz="2000">
              <a:latin typeface="Segoe UI"/>
              <a:cs typeface="Segoe UI"/>
            </a:endParaRPr>
          </a:p>
        </p:txBody>
      </p:sp>
      <p:sp>
        <p:nvSpPr>
          <p:cNvPr id="13" name="object 13"/>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34</a:t>
            </a:fld>
            <a:endParaRPr/>
          </a:p>
        </p:txBody>
      </p:sp>
      <p:sp>
        <p:nvSpPr>
          <p:cNvPr id="11" name="object 11"/>
          <p:cNvSpPr txBox="1">
            <a:spLocks noGrp="1"/>
          </p:cNvSpPr>
          <p:nvPr>
            <p:ph type="title"/>
          </p:nvPr>
        </p:nvSpPr>
        <p:spPr>
          <a:xfrm>
            <a:off x="1444244" y="1069289"/>
            <a:ext cx="5932577" cy="382156"/>
          </a:xfrm>
          <a:prstGeom prst="rect">
            <a:avLst/>
          </a:prstGeom>
        </p:spPr>
        <p:txBody>
          <a:bodyPr vert="horz" wrap="square" lIns="0" tIns="12700" rIns="0" bIns="0" rtlCol="0" anchor="t">
            <a:spAutoFit/>
          </a:bodyPr>
          <a:lstStyle/>
          <a:p>
            <a:pPr marL="12700">
              <a:spcBef>
                <a:spcPts val="100"/>
              </a:spcBef>
            </a:pPr>
            <a:r>
              <a:rPr lang="en-US" sz="2400" spc="-5"/>
              <a:t>Point-wise FFN </a:t>
            </a:r>
            <a:r>
              <a:rPr lang="en-US" sz="2400" spc="-5" err="1"/>
              <a:t>và</a:t>
            </a:r>
            <a:r>
              <a:rPr lang="en-US" sz="2400" spc="-5"/>
              <a:t> point-wise Linear</a:t>
            </a:r>
          </a:p>
        </p:txBody>
      </p:sp>
      <p:sp>
        <p:nvSpPr>
          <p:cNvPr id="12" name="object 12"/>
          <p:cNvSpPr txBox="1"/>
          <p:nvPr/>
        </p:nvSpPr>
        <p:spPr>
          <a:xfrm>
            <a:off x="1140646" y="1713016"/>
            <a:ext cx="9898656" cy="4701287"/>
          </a:xfrm>
          <a:prstGeom prst="rect">
            <a:avLst/>
          </a:prstGeom>
        </p:spPr>
        <p:txBody>
          <a:bodyPr vert="horz" wrap="square" lIns="0" tIns="12700" rIns="0" bIns="0" rtlCol="0" anchor="t">
            <a:spAutoFit/>
          </a:bodyPr>
          <a:lstStyle/>
          <a:p>
            <a:pPr marL="355600" marR="5080" indent="-342900" algn="just">
              <a:lnSpc>
                <a:spcPct val="150000"/>
              </a:lnSpc>
              <a:spcBef>
                <a:spcPts val="100"/>
              </a:spcBef>
              <a:buFont typeface="Calibri"/>
              <a:buChar char="-"/>
            </a:pPr>
            <a:r>
              <a:rPr lang="en-US" spc="-5">
                <a:latin typeface="Segoe UI"/>
                <a:cs typeface="Segoe UI"/>
              </a:rPr>
              <a:t>Point-wise FFN:</a:t>
            </a:r>
          </a:p>
          <a:p>
            <a:pPr marL="812800" marR="5080" lvl="1" indent="-342900" algn="just">
              <a:lnSpc>
                <a:spcPct val="150000"/>
              </a:lnSpc>
              <a:spcBef>
                <a:spcPts val="100"/>
              </a:spcBef>
              <a:buFont typeface="Calibri"/>
              <a:buChar char="-"/>
            </a:pPr>
            <a:r>
              <a:rPr lang="en-US" spc="-5" err="1">
                <a:latin typeface="Segoe UI"/>
                <a:cs typeface="Segoe UI"/>
              </a:rPr>
              <a:t>gồm</a:t>
            </a:r>
            <a:r>
              <a:rPr lang="en-US" spc="-5">
                <a:latin typeface="Segoe UI"/>
                <a:cs typeface="Segoe UI"/>
              </a:rPr>
              <a:t> 2 fully-connect layer </a:t>
            </a:r>
          </a:p>
          <a:p>
            <a:pPr marL="812800" marR="5080" lvl="1" indent="-342900" algn="just">
              <a:lnSpc>
                <a:spcPct val="150000"/>
              </a:lnSpc>
              <a:spcBef>
                <a:spcPts val="100"/>
              </a:spcBef>
              <a:buFont typeface="Calibri"/>
              <a:buChar char="-"/>
            </a:pPr>
            <a:r>
              <a:rPr lang="en-US" spc="-5">
                <a:latin typeface="Segoe UI"/>
                <a:cs typeface="Segoe UI"/>
              </a:rPr>
              <a:t>Layer 1 </a:t>
            </a:r>
            <a:r>
              <a:rPr lang="en-US" spc="-5" err="1">
                <a:latin typeface="Segoe UI"/>
                <a:cs typeface="Segoe UI"/>
              </a:rPr>
              <a:t>có</a:t>
            </a:r>
            <a:r>
              <a:rPr lang="en-US" spc="-5">
                <a:latin typeface="Segoe UI"/>
                <a:cs typeface="Segoe UI"/>
              </a:rPr>
              <a:t> </a:t>
            </a:r>
            <a:r>
              <a:rPr lang="en-US" spc="-5" err="1">
                <a:latin typeface="Segoe UI"/>
                <a:cs typeface="Segoe UI"/>
              </a:rPr>
              <a:t>n_units</a:t>
            </a:r>
            <a:r>
              <a:rPr lang="en-US" spc="-5">
                <a:latin typeface="Segoe UI"/>
                <a:cs typeface="Segoe UI"/>
              </a:rPr>
              <a:t> = </a:t>
            </a:r>
            <a:r>
              <a:rPr lang="en-US" spc="-5" err="1">
                <a:latin typeface="Segoe UI"/>
                <a:cs typeface="Segoe UI"/>
              </a:rPr>
              <a:t>d_model</a:t>
            </a:r>
            <a:r>
              <a:rPr lang="en-US" spc="-5">
                <a:latin typeface="Segoe UI"/>
                <a:cs typeface="Segoe UI"/>
              </a:rPr>
              <a:t> x 4 = 768 x 4</a:t>
            </a:r>
          </a:p>
          <a:p>
            <a:pPr marL="812800" marR="5080" lvl="1" indent="-342900" algn="just">
              <a:lnSpc>
                <a:spcPct val="150000"/>
              </a:lnSpc>
              <a:spcBef>
                <a:spcPts val="100"/>
              </a:spcBef>
              <a:buFont typeface="Calibri"/>
              <a:buChar char="-"/>
            </a:pPr>
            <a:r>
              <a:rPr lang="en-US" spc="-5">
                <a:latin typeface="Segoe UI"/>
                <a:cs typeface="Segoe UI"/>
              </a:rPr>
              <a:t>Layer 2 </a:t>
            </a:r>
            <a:r>
              <a:rPr lang="en-US" spc="-5" err="1">
                <a:latin typeface="Segoe UI"/>
                <a:cs typeface="Segoe UI"/>
              </a:rPr>
              <a:t>có</a:t>
            </a:r>
            <a:r>
              <a:rPr lang="en-US" spc="-5">
                <a:latin typeface="Segoe UI"/>
                <a:cs typeface="Segoe UI"/>
              </a:rPr>
              <a:t> </a:t>
            </a:r>
            <a:r>
              <a:rPr lang="en-US" spc="-5" err="1">
                <a:latin typeface="Segoe UI"/>
                <a:cs typeface="Segoe UI"/>
              </a:rPr>
              <a:t>n_units</a:t>
            </a:r>
            <a:r>
              <a:rPr lang="en-US" spc="-5">
                <a:latin typeface="Segoe UI"/>
                <a:cs typeface="Segoe UI"/>
              </a:rPr>
              <a:t> = </a:t>
            </a:r>
            <a:r>
              <a:rPr lang="en-US" spc="-5" err="1">
                <a:latin typeface="Segoe UI"/>
                <a:cs typeface="Segoe UI"/>
              </a:rPr>
              <a:t>d_model</a:t>
            </a:r>
            <a:r>
              <a:rPr lang="en-US" spc="-5">
                <a:latin typeface="Segoe UI"/>
                <a:cs typeface="Segoe UI"/>
              </a:rPr>
              <a:t> = 768</a:t>
            </a:r>
          </a:p>
          <a:p>
            <a:pPr marL="812800" marR="5080" lvl="1" indent="-342900" algn="just">
              <a:lnSpc>
                <a:spcPct val="150000"/>
              </a:lnSpc>
              <a:spcBef>
                <a:spcPts val="100"/>
              </a:spcBef>
              <a:buFont typeface="Calibri"/>
              <a:buChar char="-"/>
            </a:pPr>
            <a:r>
              <a:rPr lang="en-US" spc="-5">
                <a:latin typeface="Segoe UI"/>
                <a:cs typeface="Segoe UI"/>
              </a:rPr>
              <a:t>Activation: </a:t>
            </a:r>
            <a:r>
              <a:rPr lang="en-US" spc="-5" err="1">
                <a:latin typeface="Segoe UI"/>
                <a:cs typeface="Segoe UI"/>
              </a:rPr>
              <a:t>ReLU</a:t>
            </a:r>
            <a:endParaRPr lang="en-US" spc="-5">
              <a:latin typeface="Segoe UI"/>
              <a:cs typeface="Segoe UI"/>
            </a:endParaRPr>
          </a:p>
          <a:p>
            <a:pPr marL="355600" marR="5080" indent="-342900" algn="just">
              <a:lnSpc>
                <a:spcPct val="150000"/>
              </a:lnSpc>
              <a:spcBef>
                <a:spcPts val="100"/>
              </a:spcBef>
              <a:buFont typeface="Calibri"/>
              <a:buChar char="-"/>
            </a:pPr>
            <a:r>
              <a:rPr lang="en-US" spc="-5">
                <a:latin typeface="Segoe UI"/>
                <a:cs typeface="Segoe UI"/>
              </a:rPr>
              <a:t>Point-wise Linear:</a:t>
            </a:r>
          </a:p>
          <a:p>
            <a:pPr marL="812800" marR="5080" lvl="1" indent="-342900" algn="just">
              <a:lnSpc>
                <a:spcPct val="150000"/>
              </a:lnSpc>
              <a:spcBef>
                <a:spcPts val="100"/>
              </a:spcBef>
              <a:buFont typeface="Calibri"/>
              <a:buChar char="-"/>
            </a:pPr>
            <a:r>
              <a:rPr lang="en-US" spc="-5" err="1">
                <a:latin typeface="Segoe UI"/>
                <a:cs typeface="Segoe UI"/>
              </a:rPr>
              <a:t>n_units</a:t>
            </a:r>
            <a:r>
              <a:rPr lang="en-US" spc="-5">
                <a:latin typeface="Segoe UI"/>
                <a:cs typeface="Segoe UI"/>
              </a:rPr>
              <a:t> = 21</a:t>
            </a:r>
          </a:p>
          <a:p>
            <a:pPr marL="812800" marR="5080" lvl="1" indent="-342900" algn="just">
              <a:lnSpc>
                <a:spcPct val="150000"/>
              </a:lnSpc>
              <a:spcBef>
                <a:spcPts val="100"/>
              </a:spcBef>
              <a:buFont typeface="Calibri"/>
              <a:buChar char="-"/>
            </a:pPr>
            <a:r>
              <a:rPr lang="en-US" spc="-5">
                <a:latin typeface="Segoe UI"/>
                <a:cs typeface="Segoe UI"/>
              </a:rPr>
              <a:t>Activation: </a:t>
            </a:r>
            <a:r>
              <a:rPr lang="en-US" spc="-5" err="1">
                <a:latin typeface="Segoe UI"/>
                <a:cs typeface="Segoe UI"/>
              </a:rPr>
              <a:t>Softmax</a:t>
            </a:r>
            <a:r>
              <a:rPr lang="en-US" spc="-5">
                <a:latin typeface="Segoe UI"/>
                <a:cs typeface="Segoe UI"/>
              </a:rPr>
              <a:t> --&gt; </a:t>
            </a:r>
            <a:r>
              <a:rPr lang="en-US" spc="-5" err="1">
                <a:latin typeface="Segoe UI"/>
                <a:cs typeface="Segoe UI"/>
              </a:rPr>
              <a:t>Xác</a:t>
            </a:r>
            <a:r>
              <a:rPr lang="en-US" spc="-5">
                <a:latin typeface="Segoe UI"/>
                <a:cs typeface="Segoe UI"/>
              </a:rPr>
              <a:t> </a:t>
            </a:r>
            <a:r>
              <a:rPr lang="en-US" spc="-5" err="1">
                <a:latin typeface="Segoe UI"/>
                <a:cs typeface="Segoe UI"/>
              </a:rPr>
              <a:t>suất</a:t>
            </a:r>
            <a:r>
              <a:rPr lang="en-US" spc="-5">
                <a:latin typeface="Segoe UI"/>
                <a:cs typeface="Segoe UI"/>
              </a:rPr>
              <a:t> </a:t>
            </a:r>
            <a:r>
              <a:rPr lang="en-US" spc="-5" err="1">
                <a:latin typeface="Segoe UI"/>
                <a:cs typeface="Segoe UI"/>
              </a:rPr>
              <a:t>của</a:t>
            </a:r>
            <a:r>
              <a:rPr lang="en-US" spc="-5">
                <a:latin typeface="Segoe UI"/>
                <a:cs typeface="Segoe UI"/>
              </a:rPr>
              <a:t> 21 class</a:t>
            </a:r>
          </a:p>
          <a:p>
            <a:pPr marL="355600" marR="5080" indent="-342900" algn="just">
              <a:lnSpc>
                <a:spcPct val="150000"/>
              </a:lnSpc>
              <a:spcBef>
                <a:spcPts val="100"/>
              </a:spcBef>
              <a:buFont typeface="Calibri"/>
              <a:buChar char="-"/>
            </a:pPr>
            <a:r>
              <a:rPr lang="en-US" spc="-5">
                <a:latin typeface="Segoe UI"/>
                <a:cs typeface="Segoe UI"/>
              </a:rPr>
              <a:t>Point-wise </a:t>
            </a:r>
            <a:r>
              <a:rPr lang="en-US" spc="-5" err="1">
                <a:latin typeface="Segoe UI"/>
                <a:cs typeface="Segoe UI"/>
              </a:rPr>
              <a:t>là</a:t>
            </a:r>
            <a:r>
              <a:rPr lang="en-US" spc="-5">
                <a:latin typeface="Segoe UI"/>
                <a:cs typeface="Segoe UI"/>
              </a:rPr>
              <a:t> </a:t>
            </a:r>
            <a:r>
              <a:rPr lang="en-US" spc="-5" err="1">
                <a:latin typeface="Segoe UI"/>
                <a:cs typeface="Segoe UI"/>
              </a:rPr>
              <a:t>vì</a:t>
            </a:r>
            <a:r>
              <a:rPr lang="en-US" spc="-5">
                <a:latin typeface="Segoe UI"/>
                <a:cs typeface="Segoe UI"/>
              </a:rPr>
              <a:t> </a:t>
            </a:r>
            <a:r>
              <a:rPr lang="en-US" spc="-5" err="1">
                <a:latin typeface="Segoe UI"/>
                <a:cs typeface="Segoe UI"/>
              </a:rPr>
              <a:t>những</a:t>
            </a:r>
            <a:r>
              <a:rPr lang="en-US" spc="-5">
                <a:latin typeface="Segoe UI"/>
                <a:cs typeface="Segoe UI"/>
              </a:rPr>
              <a:t> layer </a:t>
            </a:r>
            <a:r>
              <a:rPr lang="en-US" spc="-5" err="1">
                <a:latin typeface="Segoe UI"/>
                <a:cs typeface="Segoe UI"/>
              </a:rPr>
              <a:t>này</a:t>
            </a:r>
            <a:r>
              <a:rPr lang="en-US" spc="-5">
                <a:latin typeface="Segoe UI"/>
                <a:cs typeface="Segoe UI"/>
              </a:rPr>
              <a:t> </a:t>
            </a:r>
            <a:r>
              <a:rPr lang="en-US" spc="-5" err="1">
                <a:latin typeface="Segoe UI"/>
                <a:cs typeface="Segoe UI"/>
              </a:rPr>
              <a:t>sẽ</a:t>
            </a:r>
            <a:r>
              <a:rPr lang="en-US" spc="-5">
                <a:latin typeface="Segoe UI"/>
                <a:cs typeface="Segoe UI"/>
              </a:rPr>
              <a:t> </a:t>
            </a:r>
            <a:r>
              <a:rPr lang="en-US" spc="-5" err="1">
                <a:latin typeface="Segoe UI"/>
                <a:cs typeface="Segoe UI"/>
              </a:rPr>
              <a:t>áp</a:t>
            </a:r>
            <a:r>
              <a:rPr lang="en-US" spc="-5">
                <a:latin typeface="Segoe UI"/>
                <a:cs typeface="Segoe UI"/>
              </a:rPr>
              <a:t> </a:t>
            </a:r>
            <a:r>
              <a:rPr lang="en-US" spc="-5" err="1">
                <a:latin typeface="Segoe UI"/>
                <a:cs typeface="Segoe UI"/>
              </a:rPr>
              <a:t>dụng</a:t>
            </a:r>
            <a:r>
              <a:rPr lang="en-US" spc="-5">
                <a:latin typeface="Segoe UI"/>
                <a:cs typeface="Segoe UI"/>
              </a:rPr>
              <a:t> </a:t>
            </a:r>
            <a:r>
              <a:rPr lang="en-US" spc="-5" err="1">
                <a:latin typeface="Segoe UI"/>
                <a:cs typeface="Segoe UI"/>
              </a:rPr>
              <a:t>lên</a:t>
            </a:r>
            <a:r>
              <a:rPr lang="en-US" spc="-5">
                <a:latin typeface="Segoe UI"/>
                <a:cs typeface="Segoe UI"/>
              </a:rPr>
              <a:t> </a:t>
            </a:r>
            <a:r>
              <a:rPr lang="en-US" spc="-5" err="1">
                <a:latin typeface="Segoe UI"/>
                <a:cs typeface="Segoe UI"/>
              </a:rPr>
              <a:t>từng</a:t>
            </a:r>
            <a:r>
              <a:rPr lang="en-US" spc="-5">
                <a:latin typeface="Segoe UI"/>
                <a:cs typeface="Segoe UI"/>
              </a:rPr>
              <a:t> </a:t>
            </a:r>
            <a:r>
              <a:rPr lang="en-US" spc="-5" err="1">
                <a:latin typeface="Segoe UI"/>
                <a:cs typeface="Segoe UI"/>
              </a:rPr>
              <a:t>vị</a:t>
            </a:r>
            <a:r>
              <a:rPr lang="en-US" spc="-5">
                <a:latin typeface="Segoe UI"/>
                <a:cs typeface="Segoe UI"/>
              </a:rPr>
              <a:t> </a:t>
            </a:r>
            <a:r>
              <a:rPr lang="en-US" spc="-5" err="1">
                <a:latin typeface="Segoe UI"/>
                <a:cs typeface="Segoe UI"/>
              </a:rPr>
              <a:t>trí</a:t>
            </a:r>
            <a:r>
              <a:rPr lang="en-US" spc="-5">
                <a:latin typeface="Segoe UI"/>
                <a:cs typeface="Segoe UI"/>
              </a:rPr>
              <a:t> </a:t>
            </a:r>
            <a:r>
              <a:rPr lang="en-US" spc="-5" err="1">
                <a:latin typeface="Segoe UI"/>
                <a:cs typeface="Segoe UI"/>
              </a:rPr>
              <a:t>một</a:t>
            </a:r>
            <a:r>
              <a:rPr lang="en-US" spc="-5">
                <a:latin typeface="Segoe UI"/>
                <a:cs typeface="Segoe UI"/>
              </a:rPr>
              <a:t> </a:t>
            </a:r>
            <a:r>
              <a:rPr lang="en-US" spc="-5" err="1">
                <a:latin typeface="Segoe UI"/>
                <a:cs typeface="Segoe UI"/>
              </a:rPr>
              <a:t>cách</a:t>
            </a:r>
            <a:r>
              <a:rPr lang="en-US" spc="-5">
                <a:latin typeface="Segoe UI"/>
                <a:cs typeface="Segoe UI"/>
              </a:rPr>
              <a:t> </a:t>
            </a:r>
            <a:r>
              <a:rPr lang="en-US" spc="-5" err="1">
                <a:latin typeface="Segoe UI"/>
                <a:cs typeface="Segoe UI"/>
              </a:rPr>
              <a:t>riêng</a:t>
            </a:r>
            <a:r>
              <a:rPr lang="en-US" spc="-5">
                <a:latin typeface="Segoe UI"/>
                <a:cs typeface="Segoe UI"/>
              </a:rPr>
              <a:t> </a:t>
            </a:r>
            <a:r>
              <a:rPr lang="en-US" spc="-5" err="1">
                <a:latin typeface="Segoe UI"/>
                <a:cs typeface="Segoe UI"/>
              </a:rPr>
              <a:t>biệt</a:t>
            </a:r>
            <a:r>
              <a:rPr lang="en-US" spc="-5">
                <a:latin typeface="Segoe UI"/>
                <a:cs typeface="Segoe UI"/>
              </a:rPr>
              <a:t> </a:t>
            </a:r>
            <a:r>
              <a:rPr lang="en-US" spc="-5" err="1">
                <a:latin typeface="Segoe UI"/>
                <a:cs typeface="Segoe UI"/>
              </a:rPr>
              <a:t>và</a:t>
            </a:r>
            <a:r>
              <a:rPr lang="en-US" spc="-5">
                <a:latin typeface="Segoe UI"/>
                <a:cs typeface="Segoe UI"/>
              </a:rPr>
              <a:t> </a:t>
            </a:r>
            <a:r>
              <a:rPr lang="en-US" spc="-5" err="1">
                <a:latin typeface="Segoe UI"/>
                <a:cs typeface="Segoe UI"/>
              </a:rPr>
              <a:t>giống</a:t>
            </a:r>
            <a:r>
              <a:rPr lang="en-US" spc="-5">
                <a:latin typeface="Segoe UI"/>
                <a:cs typeface="Segoe UI"/>
              </a:rPr>
              <a:t> </a:t>
            </a:r>
            <a:r>
              <a:rPr lang="en-US" spc="-5" err="1">
                <a:latin typeface="Segoe UI"/>
                <a:cs typeface="Segoe UI"/>
              </a:rPr>
              <a:t>nhau</a:t>
            </a:r>
            <a:r>
              <a:rPr lang="en-US" spc="-5">
                <a:latin typeface="Segoe UI"/>
                <a:cs typeface="Segoe UI"/>
              </a:rPr>
              <a:t> </a:t>
            </a:r>
          </a:p>
          <a:p>
            <a:pPr marL="469900" marR="5080" lvl="1" algn="just">
              <a:lnSpc>
                <a:spcPct val="150000"/>
              </a:lnSpc>
              <a:spcBef>
                <a:spcPts val="100"/>
              </a:spcBef>
            </a:pPr>
            <a:r>
              <a:rPr lang="en-US" spc="-5">
                <a:latin typeface="Segoe UI"/>
                <a:cs typeface="Segoe UI"/>
              </a:rPr>
              <a:t>--&gt; </a:t>
            </a:r>
            <a:r>
              <a:rPr lang="en-US" spc="-5" err="1">
                <a:latin typeface="Segoe UI"/>
                <a:cs typeface="Segoe UI"/>
              </a:rPr>
              <a:t>Mỗi</a:t>
            </a:r>
            <a:r>
              <a:rPr lang="en-US" spc="-5">
                <a:latin typeface="Segoe UI"/>
                <a:cs typeface="Segoe UI"/>
              </a:rPr>
              <a:t> token </a:t>
            </a:r>
            <a:r>
              <a:rPr lang="en-US" spc="-5" err="1">
                <a:latin typeface="Segoe UI"/>
                <a:cs typeface="Segoe UI"/>
              </a:rPr>
              <a:t>sẽ</a:t>
            </a:r>
            <a:r>
              <a:rPr lang="en-US" spc="-5">
                <a:latin typeface="Segoe UI"/>
                <a:cs typeface="Segoe UI"/>
              </a:rPr>
              <a:t> </a:t>
            </a:r>
            <a:r>
              <a:rPr lang="en-US" spc="-5" err="1">
                <a:latin typeface="Segoe UI"/>
                <a:cs typeface="Segoe UI"/>
              </a:rPr>
              <a:t>có</a:t>
            </a:r>
            <a:r>
              <a:rPr lang="en-US" spc="-5">
                <a:latin typeface="Segoe UI"/>
                <a:cs typeface="Segoe UI"/>
              </a:rPr>
              <a:t> 1 vector 21 </a:t>
            </a:r>
            <a:r>
              <a:rPr lang="en-US" spc="-5" err="1">
                <a:latin typeface="Segoe UI"/>
                <a:cs typeface="Segoe UI"/>
              </a:rPr>
              <a:t>chiều</a:t>
            </a:r>
            <a:r>
              <a:rPr lang="en-US" spc="-5">
                <a:latin typeface="Segoe UI"/>
                <a:cs typeface="Segoe UI"/>
              </a:rPr>
              <a:t> </a:t>
            </a:r>
            <a:r>
              <a:rPr lang="en-US" spc="-5" err="1">
                <a:latin typeface="Segoe UI"/>
                <a:cs typeface="Segoe UI"/>
              </a:rPr>
              <a:t>biểu</a:t>
            </a:r>
            <a:r>
              <a:rPr lang="en-US" spc="-5">
                <a:latin typeface="Segoe UI"/>
                <a:cs typeface="Segoe UI"/>
              </a:rPr>
              <a:t> </a:t>
            </a:r>
            <a:r>
              <a:rPr lang="en-US" spc="-5" err="1">
                <a:latin typeface="Segoe UI"/>
                <a:cs typeface="Segoe UI"/>
              </a:rPr>
              <a:t>diễn</a:t>
            </a:r>
            <a:r>
              <a:rPr lang="en-US" spc="-5">
                <a:latin typeface="Segoe UI"/>
                <a:cs typeface="Segoe UI"/>
              </a:rPr>
              <a:t> </a:t>
            </a:r>
            <a:r>
              <a:rPr lang="en-US" spc="-5" err="1">
                <a:latin typeface="Segoe UI"/>
                <a:cs typeface="Segoe UI"/>
              </a:rPr>
              <a:t>xác</a:t>
            </a:r>
            <a:r>
              <a:rPr lang="en-US" spc="-5">
                <a:latin typeface="Segoe UI"/>
                <a:cs typeface="Segoe UI"/>
              </a:rPr>
              <a:t> </a:t>
            </a:r>
            <a:r>
              <a:rPr lang="en-US" spc="-5" err="1">
                <a:latin typeface="Segoe UI"/>
                <a:cs typeface="Segoe UI"/>
              </a:rPr>
              <a:t>suất</a:t>
            </a:r>
            <a:r>
              <a:rPr lang="en-US" spc="-5">
                <a:latin typeface="Segoe UI"/>
                <a:cs typeface="Segoe UI"/>
              </a:rPr>
              <a:t> token </a:t>
            </a:r>
            <a:r>
              <a:rPr lang="en-US" spc="-5" err="1">
                <a:latin typeface="Segoe UI"/>
                <a:cs typeface="Segoe UI"/>
              </a:rPr>
              <a:t>đó</a:t>
            </a:r>
            <a:r>
              <a:rPr lang="en-US" spc="-5">
                <a:latin typeface="Segoe UI"/>
                <a:cs typeface="Segoe UI"/>
              </a:rPr>
              <a:t> </a:t>
            </a:r>
            <a:r>
              <a:rPr lang="en-US" spc="-5" err="1">
                <a:latin typeface="Segoe UI"/>
                <a:cs typeface="Segoe UI"/>
              </a:rPr>
              <a:t>thuộc</a:t>
            </a:r>
            <a:r>
              <a:rPr lang="en-US" spc="-5">
                <a:latin typeface="Segoe UI"/>
                <a:cs typeface="Segoe UI"/>
              </a:rPr>
              <a:t> </a:t>
            </a:r>
            <a:r>
              <a:rPr lang="en-US" spc="-5" err="1">
                <a:latin typeface="Segoe UI"/>
                <a:cs typeface="Segoe UI"/>
              </a:rPr>
              <a:t>về</a:t>
            </a:r>
            <a:r>
              <a:rPr lang="en-US" spc="-5">
                <a:latin typeface="Segoe UI"/>
                <a:cs typeface="Segoe UI"/>
              </a:rPr>
              <a:t> </a:t>
            </a:r>
            <a:r>
              <a:rPr lang="en-US" spc="-5" err="1">
                <a:latin typeface="Segoe UI"/>
                <a:cs typeface="Segoe UI"/>
              </a:rPr>
              <a:t>là</a:t>
            </a:r>
            <a:r>
              <a:rPr lang="en-US" spc="-5">
                <a:latin typeface="Segoe UI"/>
                <a:cs typeface="Segoe UI"/>
              </a:rPr>
              <a:t> bao </a:t>
            </a:r>
            <a:r>
              <a:rPr lang="en-US" spc="-5" err="1">
                <a:latin typeface="Segoe UI"/>
                <a:cs typeface="Segoe UI"/>
              </a:rPr>
              <a:t>nhiêu</a:t>
            </a:r>
            <a:r>
              <a:rPr lang="en-US" spc="-5">
                <a:latin typeface="Segoe UI"/>
                <a:cs typeface="Segoe UI"/>
              </a:rPr>
              <a:t>.</a:t>
            </a:r>
          </a:p>
          <a:p>
            <a:pPr marL="12700" algn="just">
              <a:spcBef>
                <a:spcPts val="1080"/>
              </a:spcBef>
            </a:pPr>
            <a:endParaRPr lang="en-US" spc="-5">
              <a:latin typeface="Segoe UI"/>
              <a:cs typeface="Segoe U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663" y="0"/>
            <a:ext cx="556260" cy="1402080"/>
          </a:xfrm>
          <a:prstGeom prst="rect">
            <a:avLst/>
          </a:prstGeom>
          <a:solidFill>
            <a:srgbClr val="1763FB"/>
          </a:solidFill>
        </p:spPr>
        <p:txBody>
          <a:bodyPr vert="horz" wrap="square" lIns="0" tIns="0" rIns="0" bIns="0" rtlCol="0">
            <a:spAutoFit/>
          </a:bodyPr>
          <a:lstStyle/>
          <a:p>
            <a:pPr>
              <a:lnSpc>
                <a:spcPct val="100000"/>
              </a:lnSpc>
            </a:pPr>
            <a:endParaRPr sz="3200">
              <a:latin typeface="Times New Roman"/>
              <a:cs typeface="Times New Roman"/>
            </a:endParaRPr>
          </a:p>
          <a:p>
            <a:pPr>
              <a:lnSpc>
                <a:spcPct val="100000"/>
              </a:lnSpc>
              <a:spcBef>
                <a:spcPts val="35"/>
              </a:spcBef>
            </a:pPr>
            <a:endParaRPr sz="3500">
              <a:latin typeface="Times New Roman"/>
              <a:cs typeface="Times New Roman"/>
            </a:endParaRPr>
          </a:p>
          <a:p>
            <a:pPr marL="102870">
              <a:lnSpc>
                <a:spcPct val="100000"/>
              </a:lnSpc>
            </a:pPr>
            <a:r>
              <a:rPr sz="2400" b="1" spc="-5">
                <a:solidFill>
                  <a:srgbClr val="FFFFFF"/>
                </a:solidFill>
                <a:latin typeface="Segoe UI"/>
                <a:cs typeface="Segoe UI"/>
              </a:rPr>
              <a:t>04</a:t>
            </a:r>
            <a:endParaRPr sz="2400">
              <a:latin typeface="Segoe UI"/>
              <a:cs typeface="Segoe UI"/>
            </a:endParaRPr>
          </a:p>
        </p:txBody>
      </p:sp>
      <p:sp>
        <p:nvSpPr>
          <p:cNvPr id="3" name="object 3"/>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1173968" y="169163"/>
            <a:ext cx="737616" cy="595883"/>
          </a:xfrm>
          <a:prstGeom prst="rect">
            <a:avLst/>
          </a:prstGeom>
        </p:spPr>
      </p:pic>
      <p:sp>
        <p:nvSpPr>
          <p:cNvPr id="5" name="object 5"/>
          <p:cNvSpPr txBox="1">
            <a:spLocks noGrp="1"/>
          </p:cNvSpPr>
          <p:nvPr>
            <p:ph type="title"/>
          </p:nvPr>
        </p:nvSpPr>
        <p:spPr>
          <a:xfrm>
            <a:off x="4157853" y="2934665"/>
            <a:ext cx="3835400" cy="940435"/>
          </a:xfrm>
          <a:prstGeom prst="rect">
            <a:avLst/>
          </a:prstGeom>
        </p:spPr>
        <p:txBody>
          <a:bodyPr vert="horz" wrap="square" lIns="0" tIns="12700" rIns="0" bIns="0" rtlCol="0">
            <a:spAutoFit/>
          </a:bodyPr>
          <a:lstStyle/>
          <a:p>
            <a:pPr marL="12700">
              <a:lnSpc>
                <a:spcPct val="100000"/>
              </a:lnSpc>
              <a:spcBef>
                <a:spcPts val="100"/>
              </a:spcBef>
            </a:pPr>
            <a:r>
              <a:rPr spc="-5"/>
              <a:t>ĐÁNH</a:t>
            </a:r>
            <a:r>
              <a:rPr spc="-80"/>
              <a:t> </a:t>
            </a:r>
            <a:r>
              <a:rPr spc="-10"/>
              <a:t>GIÁ</a:t>
            </a:r>
          </a:p>
        </p:txBody>
      </p:sp>
      <p:sp>
        <p:nvSpPr>
          <p:cNvPr id="6" name="object 6"/>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41045" cy="934719"/>
          </a:xfrm>
          <a:custGeom>
            <a:avLst/>
            <a:gdLst/>
            <a:ahLst/>
            <a:cxnLst/>
            <a:rect l="l" t="t" r="r" b="b"/>
            <a:pathLst>
              <a:path w="741045" h="934719">
                <a:moveTo>
                  <a:pt x="0" y="934212"/>
                </a:moveTo>
                <a:lnTo>
                  <a:pt x="740664" y="934212"/>
                </a:lnTo>
                <a:lnTo>
                  <a:pt x="740664" y="0"/>
                </a:lnTo>
                <a:lnTo>
                  <a:pt x="0" y="0"/>
                </a:lnTo>
                <a:lnTo>
                  <a:pt x="0" y="934212"/>
                </a:lnTo>
                <a:close/>
              </a:path>
            </a:pathLst>
          </a:custGeom>
          <a:solidFill>
            <a:srgbClr val="E7E6E6"/>
          </a:solidFill>
        </p:spPr>
        <p:txBody>
          <a:bodyPr wrap="square" lIns="0" tIns="0" rIns="0" bIns="0" rtlCol="0"/>
          <a:lstStyle/>
          <a:p>
            <a:endParaRPr/>
          </a:p>
        </p:txBody>
      </p:sp>
      <p:grpSp>
        <p:nvGrpSpPr>
          <p:cNvPr id="3" name="object 3"/>
          <p:cNvGrpSpPr/>
          <p:nvPr/>
        </p:nvGrpSpPr>
        <p:grpSpPr>
          <a:xfrm>
            <a:off x="1296924" y="0"/>
            <a:ext cx="10895330" cy="934719"/>
            <a:chOff x="1296924" y="0"/>
            <a:chExt cx="10895330" cy="934719"/>
          </a:xfrm>
        </p:grpSpPr>
        <p:sp>
          <p:nvSpPr>
            <p:cNvPr id="4" name="object 4"/>
            <p:cNvSpPr/>
            <p:nvPr/>
          </p:nvSpPr>
          <p:spPr>
            <a:xfrm>
              <a:off x="1296924" y="0"/>
              <a:ext cx="10895330" cy="934719"/>
            </a:xfrm>
            <a:custGeom>
              <a:avLst/>
              <a:gdLst/>
              <a:ahLst/>
              <a:cxnLst/>
              <a:rect l="l" t="t" r="r" b="b"/>
              <a:pathLst>
                <a:path w="10895330" h="934719">
                  <a:moveTo>
                    <a:pt x="0" y="934212"/>
                  </a:moveTo>
                  <a:lnTo>
                    <a:pt x="10895076" y="934212"/>
                  </a:lnTo>
                  <a:lnTo>
                    <a:pt x="10895076" y="0"/>
                  </a:lnTo>
                  <a:lnTo>
                    <a:pt x="0" y="0"/>
                  </a:lnTo>
                  <a:lnTo>
                    <a:pt x="0" y="934212"/>
                  </a:lnTo>
                  <a:close/>
                </a:path>
              </a:pathLst>
            </a:custGeom>
            <a:solidFill>
              <a:srgbClr val="E7E6E6"/>
            </a:solidFill>
          </p:spPr>
          <p:txBody>
            <a:bodyPr wrap="square" lIns="0" tIns="0" rIns="0" bIns="0" rtlCol="0"/>
            <a:lstStyle/>
            <a:p>
              <a:endParaRPr/>
            </a:p>
          </p:txBody>
        </p:sp>
        <p:sp>
          <p:nvSpPr>
            <p:cNvPr id="5" name="object 5"/>
            <p:cNvSpPr/>
            <p:nvPr/>
          </p:nvSpPr>
          <p:spPr>
            <a:xfrm>
              <a:off x="1565148"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6" name="object 6"/>
            <p:cNvSpPr/>
            <p:nvPr/>
          </p:nvSpPr>
          <p:spPr>
            <a:xfrm>
              <a:off x="2444496" y="844296"/>
              <a:ext cx="881380" cy="90170"/>
            </a:xfrm>
            <a:custGeom>
              <a:avLst/>
              <a:gdLst/>
              <a:ahLst/>
              <a:cxnLst/>
              <a:rect l="l" t="t" r="r" b="b"/>
              <a:pathLst>
                <a:path w="881379" h="90169">
                  <a:moveTo>
                    <a:pt x="880871" y="0"/>
                  </a:moveTo>
                  <a:lnTo>
                    <a:pt x="0" y="0"/>
                  </a:lnTo>
                  <a:lnTo>
                    <a:pt x="0" y="89915"/>
                  </a:lnTo>
                  <a:lnTo>
                    <a:pt x="880871" y="89915"/>
                  </a:lnTo>
                  <a:lnTo>
                    <a:pt x="880871" y="0"/>
                  </a:lnTo>
                  <a:close/>
                </a:path>
              </a:pathLst>
            </a:custGeom>
            <a:solidFill>
              <a:srgbClr val="1763FB"/>
            </a:solidFill>
          </p:spPr>
          <p:txBody>
            <a:bodyPr wrap="square" lIns="0" tIns="0" rIns="0" bIns="0" rtlCol="0"/>
            <a:lstStyle/>
            <a:p>
              <a:endParaRPr/>
            </a:p>
          </p:txBody>
        </p:sp>
      </p:grpSp>
      <p:sp>
        <p:nvSpPr>
          <p:cNvPr id="7" name="object 7"/>
          <p:cNvSpPr txBox="1"/>
          <p:nvPr/>
        </p:nvSpPr>
        <p:spPr>
          <a:xfrm>
            <a:off x="740663" y="0"/>
            <a:ext cx="556260" cy="1402080"/>
          </a:xfrm>
          <a:prstGeom prst="rect">
            <a:avLst/>
          </a:prstGeom>
          <a:solidFill>
            <a:srgbClr val="1763FB"/>
          </a:solidFill>
        </p:spPr>
        <p:txBody>
          <a:bodyPr vert="horz" wrap="square" lIns="0" tIns="0" rIns="0" bIns="0" rtlCol="0">
            <a:spAutoFit/>
          </a:bodyPr>
          <a:lstStyle/>
          <a:p>
            <a:pPr>
              <a:lnSpc>
                <a:spcPct val="100000"/>
              </a:lnSpc>
            </a:pPr>
            <a:endParaRPr sz="3200">
              <a:latin typeface="Times New Roman"/>
              <a:cs typeface="Times New Roman"/>
            </a:endParaRPr>
          </a:p>
          <a:p>
            <a:pPr>
              <a:lnSpc>
                <a:spcPct val="100000"/>
              </a:lnSpc>
              <a:spcBef>
                <a:spcPts val="35"/>
              </a:spcBef>
            </a:pPr>
            <a:endParaRPr sz="3500">
              <a:latin typeface="Times New Roman"/>
              <a:cs typeface="Times New Roman"/>
            </a:endParaRPr>
          </a:p>
          <a:p>
            <a:pPr marL="102870">
              <a:lnSpc>
                <a:spcPct val="100000"/>
              </a:lnSpc>
            </a:pPr>
            <a:r>
              <a:rPr sz="2400" b="1" spc="-5">
                <a:solidFill>
                  <a:srgbClr val="FFFFFF"/>
                </a:solidFill>
                <a:latin typeface="Segoe UI"/>
                <a:cs typeface="Segoe UI"/>
              </a:rPr>
              <a:t>05</a:t>
            </a:r>
            <a:endParaRPr sz="2400">
              <a:latin typeface="Segoe UI"/>
              <a:cs typeface="Segoe UI"/>
            </a:endParaRPr>
          </a:p>
        </p:txBody>
      </p:sp>
      <p:sp>
        <p:nvSpPr>
          <p:cNvPr id="8" name="object 8"/>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1173968" y="169163"/>
            <a:ext cx="737616" cy="595883"/>
          </a:xfrm>
          <a:prstGeom prst="rect">
            <a:avLst/>
          </a:prstGeom>
        </p:spPr>
      </p:pic>
      <p:sp>
        <p:nvSpPr>
          <p:cNvPr id="10" name="object 10"/>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HƯỚNG</a:t>
            </a:r>
            <a:r>
              <a:rPr sz="2000" b="1" spc="-60">
                <a:latin typeface="Segoe UI"/>
                <a:cs typeface="Segoe UI"/>
              </a:rPr>
              <a:t> </a:t>
            </a:r>
            <a:r>
              <a:rPr sz="2000" b="1" spc="-40">
                <a:latin typeface="Segoe UI"/>
                <a:cs typeface="Segoe UI"/>
              </a:rPr>
              <a:t>PHÁT</a:t>
            </a:r>
            <a:r>
              <a:rPr sz="2000" b="1" spc="-20">
                <a:latin typeface="Segoe UI"/>
                <a:cs typeface="Segoe UI"/>
              </a:rPr>
              <a:t> </a:t>
            </a:r>
            <a:r>
              <a:rPr sz="2000" b="1">
                <a:latin typeface="Segoe UI"/>
                <a:cs typeface="Segoe UI"/>
              </a:rPr>
              <a:t>TRIỂN</a:t>
            </a:r>
            <a:endParaRPr sz="2000">
              <a:latin typeface="Segoe UI"/>
              <a:cs typeface="Segoe UI"/>
            </a:endParaRPr>
          </a:p>
        </p:txBody>
      </p:sp>
      <p:sp>
        <p:nvSpPr>
          <p:cNvPr id="12" name="object 12"/>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36</a:t>
            </a:fld>
            <a:endParaRPr/>
          </a:p>
        </p:txBody>
      </p:sp>
      <p:sp>
        <p:nvSpPr>
          <p:cNvPr id="11" name="object 11"/>
          <p:cNvSpPr txBox="1"/>
          <p:nvPr/>
        </p:nvSpPr>
        <p:spPr>
          <a:xfrm>
            <a:off x="1444244" y="1669115"/>
            <a:ext cx="9624695" cy="2762936"/>
          </a:xfrm>
          <a:prstGeom prst="rect">
            <a:avLst/>
          </a:prstGeom>
        </p:spPr>
        <p:txBody>
          <a:bodyPr vert="horz" wrap="square" lIns="0" tIns="196215" rIns="0" bIns="0" rtlCol="0" anchor="t">
            <a:spAutoFit/>
          </a:bodyPr>
          <a:lstStyle/>
          <a:p>
            <a:pPr marL="469900" indent="-457200">
              <a:spcBef>
                <a:spcPts val="1545"/>
              </a:spcBef>
              <a:buFont typeface="Arial MT"/>
              <a:buChar char="•"/>
              <a:tabLst>
                <a:tab pos="469265" algn="l"/>
                <a:tab pos="469900" algn="l"/>
              </a:tabLst>
            </a:pPr>
            <a:r>
              <a:rPr lang="vi-VN" sz="2400" b="1" spc="-5">
                <a:solidFill>
                  <a:srgbClr val="1763FB"/>
                </a:solidFill>
                <a:latin typeface="Segoe UI"/>
                <a:cs typeface="Segoe UI"/>
              </a:rPr>
              <a:t>ViT5 </a:t>
            </a:r>
          </a:p>
          <a:p>
            <a:pPr marL="469900" indent="-457200">
              <a:spcBef>
                <a:spcPts val="1440"/>
              </a:spcBef>
              <a:buFont typeface="Arial MT"/>
              <a:buChar char="•"/>
              <a:tabLst>
                <a:tab pos="469265" algn="l"/>
                <a:tab pos="469900" algn="l"/>
              </a:tabLst>
            </a:pPr>
            <a:r>
              <a:rPr lang="vi-VN" sz="2400" b="1" spc="-5" err="1">
                <a:solidFill>
                  <a:srgbClr val="A21515"/>
                </a:solidFill>
                <a:latin typeface="Segoe UI"/>
                <a:cs typeface="Segoe UI"/>
              </a:rPr>
              <a:t>Eror</a:t>
            </a:r>
            <a:r>
              <a:rPr lang="vi-VN" sz="2400" b="1" spc="-5">
                <a:solidFill>
                  <a:srgbClr val="A21515"/>
                </a:solidFill>
                <a:latin typeface="Segoe UI"/>
                <a:cs typeface="Segoe UI"/>
              </a:rPr>
              <a:t> </a:t>
            </a:r>
            <a:r>
              <a:rPr lang="vi-VN" sz="2400" b="1" spc="-5" err="1">
                <a:solidFill>
                  <a:srgbClr val="A21515"/>
                </a:solidFill>
                <a:latin typeface="Segoe UI"/>
                <a:cs typeface="Segoe UI"/>
              </a:rPr>
              <a:t>analysis</a:t>
            </a:r>
            <a:r>
              <a:rPr lang="vi-VN" sz="2400" b="1" spc="-5">
                <a:solidFill>
                  <a:srgbClr val="A21515"/>
                </a:solidFill>
                <a:latin typeface="Segoe UI"/>
                <a:cs typeface="Segoe UI"/>
              </a:rPr>
              <a:t> </a:t>
            </a:r>
            <a:r>
              <a:rPr lang="vi-VN" sz="2400" b="1" spc="-5" err="1">
                <a:solidFill>
                  <a:srgbClr val="A21515"/>
                </a:solidFill>
                <a:latin typeface="Segoe UI"/>
                <a:cs typeface="Segoe UI"/>
              </a:rPr>
              <a:t>of</a:t>
            </a:r>
            <a:r>
              <a:rPr lang="vi-VN" sz="2400" b="1" spc="-5">
                <a:solidFill>
                  <a:srgbClr val="A21515"/>
                </a:solidFill>
                <a:latin typeface="Segoe UI"/>
                <a:cs typeface="Segoe UI"/>
              </a:rPr>
              <a:t> NER </a:t>
            </a:r>
            <a:r>
              <a:rPr lang="vi-VN" sz="2400" b="1" spc="-5" err="1">
                <a:solidFill>
                  <a:srgbClr val="A21515"/>
                </a:solidFill>
                <a:latin typeface="Segoe UI"/>
                <a:cs typeface="Segoe UI"/>
              </a:rPr>
              <a:t>for</a:t>
            </a:r>
            <a:r>
              <a:rPr lang="vi-VN" sz="2400" b="1" spc="-5">
                <a:solidFill>
                  <a:srgbClr val="A21515"/>
                </a:solidFill>
                <a:latin typeface="Segoe UI"/>
                <a:cs typeface="Segoe UI"/>
              </a:rPr>
              <a:t> </a:t>
            </a:r>
            <a:r>
              <a:rPr lang="vi-VN" sz="2400" b="1" spc="-5" err="1">
                <a:solidFill>
                  <a:srgbClr val="A21515"/>
                </a:solidFill>
                <a:latin typeface="Segoe UI"/>
                <a:cs typeface="Segoe UI"/>
              </a:rPr>
              <a:t>PhoNer</a:t>
            </a:r>
            <a:r>
              <a:rPr lang="vi-VN" sz="2400" b="1" spc="-5">
                <a:solidFill>
                  <a:srgbClr val="A21515"/>
                </a:solidFill>
                <a:latin typeface="Segoe UI"/>
                <a:cs typeface="Segoe UI"/>
              </a:rPr>
              <a:t> </a:t>
            </a:r>
            <a:r>
              <a:rPr lang="vi-VN" sz="2400" b="1" spc="-5" err="1">
                <a:solidFill>
                  <a:srgbClr val="A21515"/>
                </a:solidFill>
                <a:latin typeface="Segoe UI"/>
                <a:cs typeface="Segoe UI"/>
              </a:rPr>
              <a:t>dataset</a:t>
            </a:r>
            <a:endParaRPr lang="vi-VN" sz="2400" b="1" spc="-5">
              <a:solidFill>
                <a:srgbClr val="A21515"/>
              </a:solidFill>
              <a:latin typeface="Segoe UI"/>
              <a:cs typeface="Segoe UI"/>
            </a:endParaRPr>
          </a:p>
          <a:p>
            <a:pPr marL="12700">
              <a:spcBef>
                <a:spcPts val="1440"/>
              </a:spcBef>
              <a:tabLst>
                <a:tab pos="469265" algn="l"/>
                <a:tab pos="469900" algn="l"/>
              </a:tabLst>
            </a:pPr>
            <a:endParaRPr lang="vi-VN" sz="2400" b="1" spc="-5">
              <a:solidFill>
                <a:srgbClr val="1763FB"/>
              </a:solidFill>
              <a:latin typeface="Segoe UI"/>
              <a:cs typeface="Segoe UI"/>
            </a:endParaRPr>
          </a:p>
          <a:p>
            <a:pPr marL="12700">
              <a:lnSpc>
                <a:spcPct val="100000"/>
              </a:lnSpc>
              <a:spcBef>
                <a:spcPts val="1440"/>
              </a:spcBef>
              <a:tabLst>
                <a:tab pos="469265" algn="l"/>
                <a:tab pos="469900" algn="l"/>
              </a:tabLst>
            </a:pPr>
            <a:endParaRPr lang="vi-VN" sz="2400" b="1" spc="-5">
              <a:solidFill>
                <a:srgbClr val="1763FB"/>
              </a:solidFill>
              <a:latin typeface="Segoe UI"/>
              <a:cs typeface="Segoe UI"/>
            </a:endParaRPr>
          </a:p>
          <a:p>
            <a:pPr marL="469900" indent="-457200">
              <a:spcBef>
                <a:spcPts val="1440"/>
              </a:spcBef>
              <a:buFont typeface="Arial MT"/>
              <a:buChar char="•"/>
              <a:tabLst>
                <a:tab pos="469265" algn="l"/>
                <a:tab pos="469900" algn="l"/>
              </a:tabLst>
            </a:pPr>
            <a:endParaRPr lang="en-GB" sz="2400" b="1" spc="5">
              <a:solidFill>
                <a:srgbClr val="1763FB"/>
              </a:solidFill>
              <a:latin typeface="Segoe UI"/>
              <a:cs typeface="Segoe U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41045" cy="934719"/>
          </a:xfrm>
          <a:custGeom>
            <a:avLst/>
            <a:gdLst/>
            <a:ahLst/>
            <a:cxnLst/>
            <a:rect l="l" t="t" r="r" b="b"/>
            <a:pathLst>
              <a:path w="741045" h="934719">
                <a:moveTo>
                  <a:pt x="0" y="934212"/>
                </a:moveTo>
                <a:lnTo>
                  <a:pt x="740664" y="934212"/>
                </a:lnTo>
                <a:lnTo>
                  <a:pt x="740664" y="0"/>
                </a:lnTo>
                <a:lnTo>
                  <a:pt x="0" y="0"/>
                </a:lnTo>
                <a:lnTo>
                  <a:pt x="0" y="934212"/>
                </a:lnTo>
                <a:close/>
              </a:path>
            </a:pathLst>
          </a:custGeom>
          <a:solidFill>
            <a:srgbClr val="E7E6E6"/>
          </a:solidFill>
        </p:spPr>
        <p:txBody>
          <a:bodyPr wrap="square" lIns="0" tIns="0" rIns="0" bIns="0" rtlCol="0"/>
          <a:lstStyle/>
          <a:p>
            <a:endParaRPr/>
          </a:p>
        </p:txBody>
      </p:sp>
      <p:grpSp>
        <p:nvGrpSpPr>
          <p:cNvPr id="3" name="object 3"/>
          <p:cNvGrpSpPr/>
          <p:nvPr/>
        </p:nvGrpSpPr>
        <p:grpSpPr>
          <a:xfrm>
            <a:off x="1296924" y="0"/>
            <a:ext cx="10895330" cy="934719"/>
            <a:chOff x="1296924" y="0"/>
            <a:chExt cx="10895330" cy="934719"/>
          </a:xfrm>
        </p:grpSpPr>
        <p:sp>
          <p:nvSpPr>
            <p:cNvPr id="4" name="object 4"/>
            <p:cNvSpPr/>
            <p:nvPr/>
          </p:nvSpPr>
          <p:spPr>
            <a:xfrm>
              <a:off x="1296924" y="0"/>
              <a:ext cx="10895330" cy="934719"/>
            </a:xfrm>
            <a:custGeom>
              <a:avLst/>
              <a:gdLst/>
              <a:ahLst/>
              <a:cxnLst/>
              <a:rect l="l" t="t" r="r" b="b"/>
              <a:pathLst>
                <a:path w="10895330" h="934719">
                  <a:moveTo>
                    <a:pt x="0" y="934212"/>
                  </a:moveTo>
                  <a:lnTo>
                    <a:pt x="10895076" y="934212"/>
                  </a:lnTo>
                  <a:lnTo>
                    <a:pt x="10895076" y="0"/>
                  </a:lnTo>
                  <a:lnTo>
                    <a:pt x="0" y="0"/>
                  </a:lnTo>
                  <a:lnTo>
                    <a:pt x="0" y="934212"/>
                  </a:lnTo>
                  <a:close/>
                </a:path>
              </a:pathLst>
            </a:custGeom>
            <a:solidFill>
              <a:srgbClr val="E7E6E6"/>
            </a:solidFill>
          </p:spPr>
          <p:txBody>
            <a:bodyPr wrap="square" lIns="0" tIns="0" rIns="0" bIns="0" rtlCol="0"/>
            <a:lstStyle/>
            <a:p>
              <a:endParaRPr/>
            </a:p>
          </p:txBody>
        </p:sp>
        <p:sp>
          <p:nvSpPr>
            <p:cNvPr id="5" name="object 5"/>
            <p:cNvSpPr/>
            <p:nvPr/>
          </p:nvSpPr>
          <p:spPr>
            <a:xfrm>
              <a:off x="1565148"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6" name="object 6"/>
            <p:cNvSpPr/>
            <p:nvPr/>
          </p:nvSpPr>
          <p:spPr>
            <a:xfrm>
              <a:off x="2444496" y="844296"/>
              <a:ext cx="881380" cy="90170"/>
            </a:xfrm>
            <a:custGeom>
              <a:avLst/>
              <a:gdLst/>
              <a:ahLst/>
              <a:cxnLst/>
              <a:rect l="l" t="t" r="r" b="b"/>
              <a:pathLst>
                <a:path w="881379" h="90169">
                  <a:moveTo>
                    <a:pt x="880871" y="0"/>
                  </a:moveTo>
                  <a:lnTo>
                    <a:pt x="0" y="0"/>
                  </a:lnTo>
                  <a:lnTo>
                    <a:pt x="0" y="89915"/>
                  </a:lnTo>
                  <a:lnTo>
                    <a:pt x="880871" y="89915"/>
                  </a:lnTo>
                  <a:lnTo>
                    <a:pt x="880871" y="0"/>
                  </a:lnTo>
                  <a:close/>
                </a:path>
              </a:pathLst>
            </a:custGeom>
            <a:solidFill>
              <a:srgbClr val="1763FB"/>
            </a:solidFill>
          </p:spPr>
          <p:txBody>
            <a:bodyPr wrap="square" lIns="0" tIns="0" rIns="0" bIns="0" rtlCol="0"/>
            <a:lstStyle/>
            <a:p>
              <a:endParaRPr/>
            </a:p>
          </p:txBody>
        </p:sp>
      </p:grpSp>
      <p:sp>
        <p:nvSpPr>
          <p:cNvPr id="7" name="object 7"/>
          <p:cNvSpPr txBox="1"/>
          <p:nvPr/>
        </p:nvSpPr>
        <p:spPr>
          <a:xfrm>
            <a:off x="740663" y="0"/>
            <a:ext cx="556260" cy="1402080"/>
          </a:xfrm>
          <a:prstGeom prst="rect">
            <a:avLst/>
          </a:prstGeom>
          <a:solidFill>
            <a:srgbClr val="1763FB"/>
          </a:solidFill>
        </p:spPr>
        <p:txBody>
          <a:bodyPr vert="horz" wrap="square" lIns="0" tIns="0" rIns="0" bIns="0" rtlCol="0">
            <a:spAutoFit/>
          </a:bodyPr>
          <a:lstStyle/>
          <a:p>
            <a:pPr>
              <a:lnSpc>
                <a:spcPct val="100000"/>
              </a:lnSpc>
            </a:pPr>
            <a:endParaRPr sz="3200">
              <a:latin typeface="Times New Roman"/>
              <a:cs typeface="Times New Roman"/>
            </a:endParaRPr>
          </a:p>
          <a:p>
            <a:pPr>
              <a:lnSpc>
                <a:spcPct val="100000"/>
              </a:lnSpc>
              <a:spcBef>
                <a:spcPts val="35"/>
              </a:spcBef>
            </a:pPr>
            <a:endParaRPr sz="3500">
              <a:latin typeface="Times New Roman"/>
              <a:cs typeface="Times New Roman"/>
            </a:endParaRPr>
          </a:p>
          <a:p>
            <a:pPr marL="102870">
              <a:lnSpc>
                <a:spcPct val="100000"/>
              </a:lnSpc>
            </a:pPr>
            <a:r>
              <a:rPr sz="2400" b="1" spc="-5">
                <a:solidFill>
                  <a:srgbClr val="FFFFFF"/>
                </a:solidFill>
                <a:latin typeface="Segoe UI"/>
                <a:cs typeface="Segoe UI"/>
              </a:rPr>
              <a:t>04</a:t>
            </a:r>
            <a:endParaRPr sz="2400">
              <a:latin typeface="Segoe UI"/>
              <a:cs typeface="Segoe UI"/>
            </a:endParaRPr>
          </a:p>
        </p:txBody>
      </p:sp>
      <p:sp>
        <p:nvSpPr>
          <p:cNvPr id="8" name="object 8"/>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1173968" y="169163"/>
            <a:ext cx="737616" cy="595883"/>
          </a:xfrm>
          <a:prstGeom prst="rect">
            <a:avLst/>
          </a:prstGeom>
        </p:spPr>
      </p:pic>
      <p:sp>
        <p:nvSpPr>
          <p:cNvPr id="10" name="object 10"/>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spc="-5">
                <a:latin typeface="Segoe UI"/>
                <a:cs typeface="Segoe UI"/>
              </a:rPr>
              <a:t>ĐÁNH</a:t>
            </a:r>
            <a:r>
              <a:rPr sz="2000" b="1" spc="-35">
                <a:latin typeface="Segoe UI"/>
                <a:cs typeface="Segoe UI"/>
              </a:rPr>
              <a:t> </a:t>
            </a:r>
            <a:r>
              <a:rPr sz="2000" b="1">
                <a:latin typeface="Segoe UI"/>
                <a:cs typeface="Segoe UI"/>
              </a:rPr>
              <a:t>GIÁ</a:t>
            </a:r>
            <a:endParaRPr sz="2000">
              <a:latin typeface="Segoe UI"/>
              <a:cs typeface="Segoe UI"/>
            </a:endParaRPr>
          </a:p>
        </p:txBody>
      </p:sp>
      <p:sp>
        <p:nvSpPr>
          <p:cNvPr id="13" name="object 13"/>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37</a:t>
            </a:fld>
            <a:endParaRPr/>
          </a:p>
        </p:txBody>
      </p:sp>
      <p:sp>
        <p:nvSpPr>
          <p:cNvPr id="11" name="object 11"/>
          <p:cNvSpPr txBox="1">
            <a:spLocks noGrp="1"/>
          </p:cNvSpPr>
          <p:nvPr>
            <p:ph type="title"/>
          </p:nvPr>
        </p:nvSpPr>
        <p:spPr>
          <a:xfrm>
            <a:off x="1444244" y="1069289"/>
            <a:ext cx="1793239" cy="391795"/>
          </a:xfrm>
          <a:prstGeom prst="rect">
            <a:avLst/>
          </a:prstGeom>
        </p:spPr>
        <p:txBody>
          <a:bodyPr vert="horz" wrap="square" lIns="0" tIns="12700" rIns="0" bIns="0" rtlCol="0" anchor="t">
            <a:spAutoFit/>
          </a:bodyPr>
          <a:lstStyle/>
          <a:p>
            <a:pPr marL="12700">
              <a:lnSpc>
                <a:spcPct val="100000"/>
              </a:lnSpc>
              <a:spcBef>
                <a:spcPts val="100"/>
              </a:spcBef>
            </a:pPr>
            <a:r>
              <a:rPr lang="en-US" sz="2400" spc="-5"/>
              <a:t>F1-score</a:t>
            </a:r>
          </a:p>
        </p:txBody>
      </p:sp>
      <p:sp>
        <p:nvSpPr>
          <p:cNvPr id="12" name="object 12"/>
          <p:cNvSpPr txBox="1">
            <a:spLocks noGrp="1"/>
          </p:cNvSpPr>
          <p:nvPr>
            <p:ph type="body" idx="1"/>
          </p:nvPr>
        </p:nvSpPr>
        <p:spPr>
          <a:xfrm>
            <a:off x="898524" y="1718838"/>
            <a:ext cx="10404719" cy="1730923"/>
          </a:xfrm>
          <a:prstGeom prst="rect">
            <a:avLst/>
          </a:prstGeom>
        </p:spPr>
        <p:txBody>
          <a:bodyPr vert="horz" wrap="square" lIns="0" tIns="12700" rIns="0" bIns="0" rtlCol="0" anchor="t">
            <a:spAutoFit/>
          </a:bodyPr>
          <a:lstStyle/>
          <a:p>
            <a:pPr marL="558165">
              <a:lnSpc>
                <a:spcPct val="100000"/>
              </a:lnSpc>
              <a:spcBef>
                <a:spcPts val="100"/>
              </a:spcBef>
            </a:pPr>
            <a:r>
              <a:rPr lang="vi-VN" spc="-5"/>
              <a:t>Phương</a:t>
            </a:r>
            <a:r>
              <a:rPr lang="vi-VN" spc="-25"/>
              <a:t> </a:t>
            </a:r>
            <a:r>
              <a:rPr lang="vi-VN" spc="-5"/>
              <a:t>pháp</a:t>
            </a:r>
            <a:r>
              <a:rPr lang="vi-VN" spc="-35"/>
              <a:t> </a:t>
            </a:r>
            <a:r>
              <a:rPr lang="vi-VN" spc="-5"/>
              <a:t>tính</a:t>
            </a:r>
          </a:p>
          <a:p>
            <a:pPr marL="774700" marR="5080" indent="-285750">
              <a:lnSpc>
                <a:spcPct val="150000"/>
              </a:lnSpc>
              <a:spcBef>
                <a:spcPts val="370"/>
              </a:spcBef>
              <a:buFont typeface="Arial"/>
              <a:buChar char="•"/>
            </a:pPr>
            <a:r>
              <a:rPr lang="vi-VN" sz="1800" b="0">
                <a:solidFill>
                  <a:srgbClr val="000000"/>
                </a:solidFill>
              </a:rPr>
              <a:t>Sử dụng phương pháp đánh giá sử dụng </a:t>
            </a:r>
            <a:r>
              <a:rPr lang="vi-VN" sz="1800" b="0">
                <a:solidFill>
                  <a:srgbClr val="000000"/>
                </a:solidFill>
                <a:ea typeface="Segoe UI Historic"/>
              </a:rPr>
              <a:t>CONLL F1-score</a:t>
            </a:r>
            <a:r>
              <a:rPr lang="vi-VN" sz="1800">
                <a:solidFill>
                  <a:srgbClr val="000000"/>
                </a:solidFill>
              </a:rPr>
              <a:t> </a:t>
            </a:r>
            <a:r>
              <a:rPr lang="vi-VN" sz="1800" b="0">
                <a:solidFill>
                  <a:srgbClr val="000000"/>
                </a:solidFill>
              </a:rPr>
              <a:t>để đánh giá hiệu suất của mô hình.</a:t>
            </a:r>
          </a:p>
          <a:p>
            <a:pPr marL="774700" marR="5080" indent="-285750">
              <a:lnSpc>
                <a:spcPct val="150000"/>
              </a:lnSpc>
              <a:spcBef>
                <a:spcPts val="370"/>
              </a:spcBef>
              <a:buFont typeface="Arial"/>
              <a:buChar char="•"/>
            </a:pPr>
            <a:endParaRPr lang="vi-VN" sz="1800" b="0">
              <a:solidFill>
                <a:srgbClr val="000000"/>
              </a:solidFill>
            </a:endParaRPr>
          </a:p>
          <a:p>
            <a:pPr marL="488950" marR="5080">
              <a:lnSpc>
                <a:spcPct val="150000"/>
              </a:lnSpc>
              <a:spcBef>
                <a:spcPts val="370"/>
              </a:spcBef>
            </a:pPr>
            <a:endParaRPr lang="vi-VN" sz="1800" b="0">
              <a:solidFill>
                <a:srgbClr val="000000"/>
              </a:solidFill>
            </a:endParaRPr>
          </a:p>
        </p:txBody>
      </p:sp>
      <p:pic>
        <p:nvPicPr>
          <p:cNvPr id="14" name="Hình ảnh 13" descr="Ảnh có chứa văn bản, ảnh chụp màn hình, Phông chữ, thực đơn&#10;&#10;Mô tả được tự động tạo">
            <a:extLst>
              <a:ext uri="{FF2B5EF4-FFF2-40B4-BE49-F238E27FC236}">
                <a16:creationId xmlns:a16="http://schemas.microsoft.com/office/drawing/2014/main" id="{D28AEEE3-9561-5DDC-A5E6-1639B20CBC50}"/>
              </a:ext>
            </a:extLst>
          </p:cNvPr>
          <p:cNvPicPr>
            <a:picLocks noChangeAspect="1"/>
          </p:cNvPicPr>
          <p:nvPr/>
        </p:nvPicPr>
        <p:blipFill>
          <a:blip r:embed="rId3"/>
          <a:stretch>
            <a:fillRect/>
          </a:stretch>
        </p:blipFill>
        <p:spPr>
          <a:xfrm>
            <a:off x="3356707" y="2855364"/>
            <a:ext cx="5478584" cy="312065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663" y="0"/>
            <a:ext cx="556260" cy="1402080"/>
          </a:xfrm>
          <a:prstGeom prst="rect">
            <a:avLst/>
          </a:prstGeom>
          <a:solidFill>
            <a:srgbClr val="1763FB"/>
          </a:solidFill>
        </p:spPr>
        <p:txBody>
          <a:bodyPr vert="horz" wrap="square" lIns="0" tIns="0" rIns="0" bIns="0" rtlCol="0">
            <a:spAutoFit/>
          </a:bodyPr>
          <a:lstStyle/>
          <a:p>
            <a:pPr>
              <a:lnSpc>
                <a:spcPct val="100000"/>
              </a:lnSpc>
            </a:pPr>
            <a:endParaRPr sz="3200">
              <a:latin typeface="Times New Roman"/>
              <a:cs typeface="Times New Roman"/>
            </a:endParaRPr>
          </a:p>
          <a:p>
            <a:pPr>
              <a:lnSpc>
                <a:spcPct val="100000"/>
              </a:lnSpc>
              <a:spcBef>
                <a:spcPts val="35"/>
              </a:spcBef>
            </a:pPr>
            <a:endParaRPr sz="3500">
              <a:latin typeface="Times New Roman"/>
              <a:cs typeface="Times New Roman"/>
            </a:endParaRPr>
          </a:p>
          <a:p>
            <a:pPr marL="102870">
              <a:lnSpc>
                <a:spcPct val="100000"/>
              </a:lnSpc>
            </a:pPr>
            <a:r>
              <a:rPr sz="2400" b="1" spc="-5">
                <a:solidFill>
                  <a:srgbClr val="FFFFFF"/>
                </a:solidFill>
                <a:latin typeface="Segoe UI"/>
                <a:cs typeface="Segoe UI"/>
              </a:rPr>
              <a:t>06</a:t>
            </a:r>
            <a:endParaRPr sz="2400">
              <a:latin typeface="Segoe UI"/>
              <a:cs typeface="Segoe UI"/>
            </a:endParaRPr>
          </a:p>
        </p:txBody>
      </p:sp>
      <p:sp>
        <p:nvSpPr>
          <p:cNvPr id="3" name="object 3"/>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1173968" y="169163"/>
            <a:ext cx="737616" cy="595883"/>
          </a:xfrm>
          <a:prstGeom prst="rect">
            <a:avLst/>
          </a:prstGeom>
        </p:spPr>
      </p:pic>
      <p:sp>
        <p:nvSpPr>
          <p:cNvPr id="5" name="object 5"/>
          <p:cNvSpPr txBox="1">
            <a:spLocks noGrp="1"/>
          </p:cNvSpPr>
          <p:nvPr>
            <p:ph type="title"/>
          </p:nvPr>
        </p:nvSpPr>
        <p:spPr>
          <a:xfrm>
            <a:off x="3382165" y="2963973"/>
            <a:ext cx="5416354" cy="936154"/>
          </a:xfrm>
          <a:prstGeom prst="rect">
            <a:avLst/>
          </a:prstGeom>
        </p:spPr>
        <p:txBody>
          <a:bodyPr vert="horz" wrap="square" lIns="0" tIns="12700" rIns="0" bIns="0" rtlCol="0" anchor="t">
            <a:spAutoFit/>
          </a:bodyPr>
          <a:lstStyle/>
          <a:p>
            <a:pPr marL="12700">
              <a:spcBef>
                <a:spcPts val="100"/>
              </a:spcBef>
            </a:pPr>
            <a:r>
              <a:rPr lang="vi-VN" spc="-5"/>
              <a:t>SOURCE CODE</a:t>
            </a:r>
          </a:p>
        </p:txBody>
      </p:sp>
      <p:sp>
        <p:nvSpPr>
          <p:cNvPr id="6" name="object 6"/>
          <p:cNvSpPr txBox="1">
            <a:spLocks noGrp="1"/>
          </p:cNvSpPr>
          <p:nvPr>
            <p:ph type="sldNum" sz="quarter" idx="7"/>
          </p:nvPr>
        </p:nvSpPr>
        <p:spPr>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dirty="0"/>
              <a:t>38</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01</a:t>
            </a:r>
            <a:endParaRPr sz="2400">
              <a:latin typeface="Segoe UI"/>
              <a:cs typeface="Segoe UI"/>
            </a:endParaRPr>
          </a:p>
        </p:txBody>
      </p:sp>
      <p:sp>
        <p:nvSpPr>
          <p:cNvPr id="6" name="object 6"/>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GIỚI</a:t>
            </a:r>
            <a:r>
              <a:rPr sz="2000" b="1" spc="-35">
                <a:latin typeface="Segoe UI"/>
                <a:cs typeface="Segoe UI"/>
              </a:rPr>
              <a:t> </a:t>
            </a:r>
            <a:r>
              <a:rPr sz="2000" b="1">
                <a:latin typeface="Segoe UI"/>
                <a:cs typeface="Segoe UI"/>
              </a:rPr>
              <a:t>THIỆU</a:t>
            </a:r>
            <a:r>
              <a:rPr sz="2000" b="1" spc="-25">
                <a:latin typeface="Segoe UI"/>
                <a:cs typeface="Segoe UI"/>
              </a:rPr>
              <a:t> </a:t>
            </a:r>
            <a:r>
              <a:rPr sz="2000" b="1">
                <a:latin typeface="Segoe UI"/>
                <a:cs typeface="Segoe UI"/>
              </a:rPr>
              <a:t>ĐỀ</a:t>
            </a:r>
            <a:r>
              <a:rPr sz="2000" b="1" spc="-20">
                <a:latin typeface="Segoe UI"/>
                <a:cs typeface="Segoe UI"/>
              </a:rPr>
              <a:t> </a:t>
            </a:r>
            <a:r>
              <a:rPr sz="2000" b="1">
                <a:latin typeface="Segoe UI"/>
                <a:cs typeface="Segoe UI"/>
              </a:rPr>
              <a:t>TÀI</a:t>
            </a:r>
            <a:endParaRPr sz="20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p:nvPr/>
        </p:nvSpPr>
        <p:spPr>
          <a:xfrm>
            <a:off x="1375410" y="1738376"/>
            <a:ext cx="9954895" cy="1628331"/>
          </a:xfrm>
          <a:prstGeom prst="rect">
            <a:avLst/>
          </a:prstGeom>
        </p:spPr>
        <p:txBody>
          <a:bodyPr vert="horz" wrap="square" lIns="0" tIns="12700" rIns="0" bIns="0" rtlCol="0" anchor="t">
            <a:spAutoFit/>
          </a:bodyPr>
          <a:lstStyle/>
          <a:p>
            <a:pPr marL="81280">
              <a:spcBef>
                <a:spcPts val="100"/>
              </a:spcBef>
            </a:pPr>
            <a:r>
              <a:rPr lang="vi-VN" sz="2400" b="1" spc="-5" err="1">
                <a:solidFill>
                  <a:srgbClr val="006FC0"/>
                </a:solidFill>
                <a:latin typeface="Times New Roman"/>
                <a:cs typeface="Segoe UI"/>
              </a:rPr>
              <a:t>Named</a:t>
            </a:r>
            <a:r>
              <a:rPr lang="vi-VN" sz="2400" b="1" spc="-5">
                <a:solidFill>
                  <a:srgbClr val="006FC0"/>
                </a:solidFill>
                <a:latin typeface="Times New Roman"/>
                <a:cs typeface="Segoe UI"/>
              </a:rPr>
              <a:t> </a:t>
            </a:r>
            <a:r>
              <a:rPr lang="vi-VN" sz="2400" b="1" spc="-5" err="1">
                <a:solidFill>
                  <a:srgbClr val="006FC0"/>
                </a:solidFill>
                <a:latin typeface="Times New Roman"/>
                <a:cs typeface="Segoe UI"/>
              </a:rPr>
              <a:t>Entity</a:t>
            </a:r>
            <a:r>
              <a:rPr lang="vi-VN" sz="2400" b="1" spc="-5">
                <a:solidFill>
                  <a:srgbClr val="006FC0"/>
                </a:solidFill>
                <a:latin typeface="Times New Roman"/>
                <a:cs typeface="Segoe UI"/>
              </a:rPr>
              <a:t> </a:t>
            </a:r>
            <a:r>
              <a:rPr lang="vi-VN" sz="2400" b="1" spc="-5" err="1">
                <a:solidFill>
                  <a:srgbClr val="006FC0"/>
                </a:solidFill>
                <a:latin typeface="Times New Roman"/>
                <a:cs typeface="Segoe UI"/>
              </a:rPr>
              <a:t>Recognition</a:t>
            </a:r>
            <a:r>
              <a:rPr lang="vi-VN" sz="2400" b="1" spc="-5">
                <a:solidFill>
                  <a:srgbClr val="006FC0"/>
                </a:solidFill>
                <a:latin typeface="Times New Roman"/>
                <a:cs typeface="Segoe UI"/>
              </a:rPr>
              <a:t> </a:t>
            </a:r>
            <a:r>
              <a:rPr sz="2400" b="1" err="1">
                <a:solidFill>
                  <a:srgbClr val="006FC0"/>
                </a:solidFill>
                <a:latin typeface="Times New Roman"/>
                <a:cs typeface="Segoe UI"/>
              </a:rPr>
              <a:t>là</a:t>
            </a:r>
            <a:r>
              <a:rPr sz="2400" b="1" spc="-20">
                <a:solidFill>
                  <a:srgbClr val="006FC0"/>
                </a:solidFill>
                <a:latin typeface="Times New Roman"/>
                <a:cs typeface="Segoe UI"/>
              </a:rPr>
              <a:t> </a:t>
            </a:r>
            <a:r>
              <a:rPr sz="2400" b="1" err="1">
                <a:solidFill>
                  <a:srgbClr val="006FC0"/>
                </a:solidFill>
                <a:latin typeface="Times New Roman"/>
                <a:cs typeface="Segoe UI"/>
              </a:rPr>
              <a:t>gì</a:t>
            </a:r>
            <a:r>
              <a:rPr sz="2400" b="1">
                <a:solidFill>
                  <a:srgbClr val="006FC0"/>
                </a:solidFill>
                <a:latin typeface="Times New Roman"/>
                <a:cs typeface="Segoe UI"/>
              </a:rPr>
              <a:t>?</a:t>
            </a:r>
            <a:endParaRPr lang="vi-VN" sz="2400">
              <a:latin typeface="Times New Roman"/>
              <a:cs typeface="Segoe UI"/>
            </a:endParaRPr>
          </a:p>
          <a:p>
            <a:pPr marL="12700" marR="5080">
              <a:lnSpc>
                <a:spcPct val="150100"/>
              </a:lnSpc>
              <a:spcBef>
                <a:spcPts val="370"/>
              </a:spcBef>
            </a:pPr>
            <a:r>
              <a:rPr lang="vi-VN" b="1" spc="-5" err="1">
                <a:solidFill>
                  <a:srgbClr val="A21515"/>
                </a:solidFill>
                <a:latin typeface="Times New Roman"/>
                <a:cs typeface="Segoe UI"/>
              </a:rPr>
              <a:t>Named</a:t>
            </a:r>
            <a:r>
              <a:rPr lang="vi-VN" b="1" spc="-5">
                <a:solidFill>
                  <a:srgbClr val="A21515"/>
                </a:solidFill>
                <a:latin typeface="Times New Roman"/>
                <a:cs typeface="Segoe UI"/>
              </a:rPr>
              <a:t> </a:t>
            </a:r>
            <a:r>
              <a:rPr lang="vi-VN" b="1" spc="-5" err="1">
                <a:solidFill>
                  <a:srgbClr val="A21515"/>
                </a:solidFill>
                <a:latin typeface="Times New Roman"/>
                <a:cs typeface="Segoe UI"/>
              </a:rPr>
              <a:t>Entity</a:t>
            </a:r>
            <a:r>
              <a:rPr lang="vi-VN" b="1" spc="-5">
                <a:solidFill>
                  <a:srgbClr val="A21515"/>
                </a:solidFill>
                <a:latin typeface="Times New Roman"/>
                <a:cs typeface="Segoe UI"/>
              </a:rPr>
              <a:t> </a:t>
            </a:r>
            <a:r>
              <a:rPr lang="vi-VN" b="1" spc="-5" err="1">
                <a:solidFill>
                  <a:srgbClr val="A21515"/>
                </a:solidFill>
                <a:latin typeface="Times New Roman"/>
                <a:cs typeface="Segoe UI"/>
              </a:rPr>
              <a:t>Recogition</a:t>
            </a:r>
            <a:r>
              <a:rPr lang="vi-VN" b="1" spc="-5">
                <a:solidFill>
                  <a:srgbClr val="A21515"/>
                </a:solidFill>
                <a:latin typeface="Times New Roman"/>
                <a:cs typeface="Segoe UI"/>
              </a:rPr>
              <a:t> (Nhận dạng thực thể</a:t>
            </a:r>
            <a:r>
              <a:rPr lang="vi-VN" b="1">
                <a:solidFill>
                  <a:srgbClr val="A21515"/>
                </a:solidFill>
                <a:latin typeface="Times New Roman"/>
                <a:cs typeface="Segoe UI"/>
              </a:rPr>
              <a:t>): </a:t>
            </a:r>
            <a:r>
              <a:rPr lang="vi-VN">
                <a:latin typeface="Times New Roman"/>
                <a:ea typeface="+mn-lt"/>
                <a:cs typeface="Segoe UI"/>
              </a:rPr>
              <a:t>nhận dạng các cụm từ trong văn bản và phân loại chúng vào trong các nhóm đã được định trước như tên người, tổ chức, địa điểm, thời gian, loại sản phẩm, nhãn hiệu</a:t>
            </a:r>
            <a:endParaRPr lang="vi-VN">
              <a:latin typeface="Times New Roman"/>
              <a:ea typeface="Calibri"/>
              <a:cs typeface="Segoe UI"/>
            </a:endParaRPr>
          </a:p>
        </p:txBody>
      </p:sp>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4</a:t>
            </a:fld>
            <a:endParaRPr sz="1800">
              <a:latin typeface="Segoe UI"/>
              <a:cs typeface="Segoe UI"/>
            </a:endParaRPr>
          </a:p>
        </p:txBody>
      </p:sp>
      <p:sp>
        <p:nvSpPr>
          <p:cNvPr id="12" name="object 12"/>
          <p:cNvSpPr txBox="1">
            <a:spLocks noGrp="1"/>
          </p:cNvSpPr>
          <p:nvPr>
            <p:ph type="title"/>
          </p:nvPr>
        </p:nvSpPr>
        <p:spPr>
          <a:xfrm>
            <a:off x="1444244" y="1069289"/>
            <a:ext cx="1646555" cy="391795"/>
          </a:xfrm>
          <a:prstGeom prst="rect">
            <a:avLst/>
          </a:prstGeom>
        </p:spPr>
        <p:txBody>
          <a:bodyPr vert="horz" wrap="square" lIns="0" tIns="12700" rIns="0" bIns="0" rtlCol="0">
            <a:spAutoFit/>
          </a:bodyPr>
          <a:lstStyle/>
          <a:p>
            <a:pPr marL="12700">
              <a:lnSpc>
                <a:spcPct val="100000"/>
              </a:lnSpc>
              <a:spcBef>
                <a:spcPts val="100"/>
              </a:spcBef>
            </a:pPr>
            <a:r>
              <a:rPr sz="2400" spc="-5"/>
              <a:t>GIỚI</a:t>
            </a:r>
            <a:r>
              <a:rPr sz="2400" spc="-70"/>
              <a:t> </a:t>
            </a:r>
            <a:r>
              <a:rPr sz="2400" spc="-5"/>
              <a:t>THIỆU</a:t>
            </a:r>
            <a:endParaRPr sz="2400"/>
          </a:p>
        </p:txBody>
      </p:sp>
      <p:pic>
        <p:nvPicPr>
          <p:cNvPr id="11" name="Hình ảnh 10" descr="Ảnh có chứa văn bản, đồ điện tử, ảnh chụp màn hình, màn hình&#10;&#10;Mô tả được tự động tạo">
            <a:extLst>
              <a:ext uri="{FF2B5EF4-FFF2-40B4-BE49-F238E27FC236}">
                <a16:creationId xmlns:a16="http://schemas.microsoft.com/office/drawing/2014/main" id="{924C1781-C584-ECD4-13FA-C6EE14E4B3BF}"/>
              </a:ext>
            </a:extLst>
          </p:cNvPr>
          <p:cNvPicPr>
            <a:picLocks noChangeAspect="1"/>
          </p:cNvPicPr>
          <p:nvPr/>
        </p:nvPicPr>
        <p:blipFill>
          <a:blip r:embed="rId3"/>
          <a:stretch>
            <a:fillRect/>
          </a:stretch>
        </p:blipFill>
        <p:spPr>
          <a:xfrm>
            <a:off x="3473939" y="3295998"/>
            <a:ext cx="5771661" cy="28353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01</a:t>
            </a:r>
            <a:endParaRPr sz="2400">
              <a:latin typeface="Segoe UI"/>
              <a:cs typeface="Segoe UI"/>
            </a:endParaRPr>
          </a:p>
        </p:txBody>
      </p:sp>
      <p:sp>
        <p:nvSpPr>
          <p:cNvPr id="6" name="object 6"/>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GIỚI</a:t>
            </a:r>
            <a:r>
              <a:rPr sz="2000" b="1" spc="-35">
                <a:latin typeface="Segoe UI"/>
                <a:cs typeface="Segoe UI"/>
              </a:rPr>
              <a:t> </a:t>
            </a:r>
            <a:r>
              <a:rPr sz="2000" b="1">
                <a:latin typeface="Segoe UI"/>
                <a:cs typeface="Segoe UI"/>
              </a:rPr>
              <a:t>THIỆU</a:t>
            </a:r>
            <a:r>
              <a:rPr sz="2000" b="1" spc="-25">
                <a:latin typeface="Segoe UI"/>
                <a:cs typeface="Segoe UI"/>
              </a:rPr>
              <a:t> </a:t>
            </a:r>
            <a:r>
              <a:rPr sz="2000" b="1">
                <a:latin typeface="Segoe UI"/>
                <a:cs typeface="Segoe UI"/>
              </a:rPr>
              <a:t>ĐỀ</a:t>
            </a:r>
            <a:r>
              <a:rPr sz="2000" b="1" spc="-20">
                <a:latin typeface="Segoe UI"/>
                <a:cs typeface="Segoe UI"/>
              </a:rPr>
              <a:t> </a:t>
            </a:r>
            <a:r>
              <a:rPr sz="2000" b="1">
                <a:latin typeface="Segoe UI"/>
                <a:cs typeface="Segoe UI"/>
              </a:rPr>
              <a:t>TÀI</a:t>
            </a:r>
            <a:endParaRPr sz="20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p:nvPr/>
        </p:nvSpPr>
        <p:spPr>
          <a:xfrm>
            <a:off x="1375410" y="1738376"/>
            <a:ext cx="9954895" cy="1681166"/>
          </a:xfrm>
          <a:prstGeom prst="rect">
            <a:avLst/>
          </a:prstGeom>
        </p:spPr>
        <p:txBody>
          <a:bodyPr vert="horz" wrap="square" lIns="0" tIns="12700" rIns="0" bIns="0" rtlCol="0" anchor="t">
            <a:spAutoFit/>
          </a:bodyPr>
          <a:lstStyle/>
          <a:p>
            <a:pPr marL="81280">
              <a:spcBef>
                <a:spcPts val="100"/>
              </a:spcBef>
            </a:pPr>
            <a:r>
              <a:rPr lang="vi-VN" sz="2400" b="1">
                <a:solidFill>
                  <a:srgbClr val="006FC0"/>
                </a:solidFill>
                <a:latin typeface="Times New Roman"/>
                <a:ea typeface="Calibri"/>
                <a:cs typeface="Segoe UI"/>
              </a:rPr>
              <a:t>Mô tả bài toán</a:t>
            </a:r>
          </a:p>
          <a:p>
            <a:pPr marL="298450" marR="5080" indent="-285750">
              <a:lnSpc>
                <a:spcPct val="150100"/>
              </a:lnSpc>
              <a:spcBef>
                <a:spcPts val="370"/>
              </a:spcBef>
              <a:buFont typeface="Arial"/>
              <a:buChar char="•"/>
            </a:pPr>
            <a:r>
              <a:rPr lang="vi-VN" err="1">
                <a:latin typeface="Times New Roman"/>
                <a:ea typeface="Calibri"/>
                <a:cs typeface="Segoe UI"/>
              </a:rPr>
              <a:t>Input</a:t>
            </a:r>
            <a:r>
              <a:rPr lang="vi-VN">
                <a:latin typeface="Times New Roman"/>
                <a:ea typeface="Calibri"/>
                <a:cs typeface="Segoe UI"/>
              </a:rPr>
              <a:t>: Một câu hoặc một đoạn Tiếng Việt S bao gồm n từ: S = w1, w2, w3, … </a:t>
            </a:r>
            <a:r>
              <a:rPr lang="vi-VN" err="1">
                <a:latin typeface="Times New Roman"/>
                <a:ea typeface="Calibri"/>
                <a:cs typeface="Segoe UI"/>
              </a:rPr>
              <a:t>wn</a:t>
            </a:r>
            <a:r>
              <a:rPr lang="vi-VN">
                <a:latin typeface="Times New Roman"/>
                <a:ea typeface="Calibri"/>
                <a:cs typeface="Segoe UI"/>
              </a:rPr>
              <a:t> (</a:t>
            </a:r>
            <a:r>
              <a:rPr lang="vi-VN" err="1">
                <a:latin typeface="Times New Roman"/>
                <a:ea typeface="Calibri"/>
                <a:cs typeface="Segoe UI"/>
              </a:rPr>
              <a:t>wi</a:t>
            </a:r>
            <a:r>
              <a:rPr lang="vi-VN">
                <a:latin typeface="Times New Roman"/>
                <a:ea typeface="Calibri"/>
                <a:cs typeface="Segoe UI"/>
              </a:rPr>
              <a:t>: là từ thứ i)</a:t>
            </a:r>
            <a:endParaRPr lang="vi-VN">
              <a:solidFill>
                <a:srgbClr val="000000"/>
              </a:solidFill>
              <a:latin typeface="Times New Roman"/>
              <a:ea typeface="Calibri"/>
              <a:cs typeface="Segoe UI"/>
            </a:endParaRPr>
          </a:p>
          <a:p>
            <a:pPr marL="298450" marR="5080" indent="-285750">
              <a:lnSpc>
                <a:spcPct val="150100"/>
              </a:lnSpc>
              <a:spcBef>
                <a:spcPts val="370"/>
              </a:spcBef>
              <a:buFont typeface="Arial"/>
              <a:buChar char="•"/>
            </a:pPr>
            <a:r>
              <a:rPr lang="vi-VN" err="1">
                <a:solidFill>
                  <a:srgbClr val="000000"/>
                </a:solidFill>
                <a:latin typeface="Times New Roman"/>
                <a:ea typeface="Calibri"/>
                <a:cs typeface="Segoe UI"/>
              </a:rPr>
              <a:t>Output</a:t>
            </a:r>
            <a:r>
              <a:rPr lang="vi-VN">
                <a:solidFill>
                  <a:srgbClr val="000000"/>
                </a:solidFill>
                <a:latin typeface="Times New Roman"/>
                <a:ea typeface="Calibri"/>
                <a:cs typeface="Segoe UI"/>
              </a:rPr>
              <a:t>: Đầu ra của mô hình NER là chuỗi, trong đó mỗi từ được gắn kèm với một nhãn. Các nhãn này cho biết loại thực thể có tên mà từ đó đại diện. </a:t>
            </a:r>
            <a:endParaRPr lang="vi-VN"/>
          </a:p>
        </p:txBody>
      </p:sp>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5</a:t>
            </a:fld>
            <a:endParaRPr sz="1800">
              <a:latin typeface="Segoe UI"/>
              <a:cs typeface="Segoe UI"/>
            </a:endParaRPr>
          </a:p>
        </p:txBody>
      </p:sp>
      <p:sp>
        <p:nvSpPr>
          <p:cNvPr id="12" name="object 12"/>
          <p:cNvSpPr txBox="1">
            <a:spLocks noGrp="1"/>
          </p:cNvSpPr>
          <p:nvPr>
            <p:ph type="title"/>
          </p:nvPr>
        </p:nvSpPr>
        <p:spPr>
          <a:xfrm>
            <a:off x="1444244" y="1069289"/>
            <a:ext cx="1646555" cy="391795"/>
          </a:xfrm>
          <a:prstGeom prst="rect">
            <a:avLst/>
          </a:prstGeom>
        </p:spPr>
        <p:txBody>
          <a:bodyPr vert="horz" wrap="square" lIns="0" tIns="12700" rIns="0" bIns="0" rtlCol="0">
            <a:spAutoFit/>
          </a:bodyPr>
          <a:lstStyle/>
          <a:p>
            <a:pPr marL="12700">
              <a:lnSpc>
                <a:spcPct val="100000"/>
              </a:lnSpc>
              <a:spcBef>
                <a:spcPts val="100"/>
              </a:spcBef>
            </a:pPr>
            <a:r>
              <a:rPr sz="2400" spc="-5"/>
              <a:t>GIỚI</a:t>
            </a:r>
            <a:r>
              <a:rPr sz="2400" spc="-70"/>
              <a:t> </a:t>
            </a:r>
            <a:r>
              <a:rPr sz="2400" spc="-5"/>
              <a:t>THIỆU</a:t>
            </a:r>
            <a:endParaRPr sz="2400"/>
          </a:p>
        </p:txBody>
      </p:sp>
      <p:sp>
        <p:nvSpPr>
          <p:cNvPr id="10" name="object 9">
            <a:extLst>
              <a:ext uri="{FF2B5EF4-FFF2-40B4-BE49-F238E27FC236}">
                <a16:creationId xmlns:a16="http://schemas.microsoft.com/office/drawing/2014/main" id="{916CD642-23EB-A1CE-FE4B-124D8024C66F}"/>
              </a:ext>
            </a:extLst>
          </p:cNvPr>
          <p:cNvSpPr txBox="1"/>
          <p:nvPr/>
        </p:nvSpPr>
        <p:spPr>
          <a:xfrm>
            <a:off x="1443795" y="4649607"/>
            <a:ext cx="9954895" cy="289823"/>
          </a:xfrm>
          <a:prstGeom prst="rect">
            <a:avLst/>
          </a:prstGeom>
        </p:spPr>
        <p:txBody>
          <a:bodyPr vert="horz" wrap="square" lIns="0" tIns="12700" rIns="0" bIns="0" rtlCol="0" anchor="t">
            <a:spAutoFit/>
          </a:bodyPr>
          <a:lstStyle/>
          <a:p>
            <a:pPr marL="81280">
              <a:spcBef>
                <a:spcPts val="100"/>
              </a:spcBef>
            </a:pPr>
            <a:endParaRPr lang="vi-VN">
              <a:latin typeface="Arial"/>
              <a:ea typeface="Calibri"/>
              <a:cs typeface="Arial"/>
            </a:endParaRPr>
          </a:p>
        </p:txBody>
      </p:sp>
      <p:pic>
        <p:nvPicPr>
          <p:cNvPr id="11" name="Hình ảnh 10" descr="Ảnh có chứa ảnh chụp màn hình, văn bản, Phông chữ, hàng&#10;&#10;Mô tả được tự động tạo">
            <a:extLst>
              <a:ext uri="{FF2B5EF4-FFF2-40B4-BE49-F238E27FC236}">
                <a16:creationId xmlns:a16="http://schemas.microsoft.com/office/drawing/2014/main" id="{C2E5C495-7635-A1C6-664C-AC012FA51D48}"/>
              </a:ext>
            </a:extLst>
          </p:cNvPr>
          <p:cNvPicPr>
            <a:picLocks noChangeAspect="1"/>
          </p:cNvPicPr>
          <p:nvPr/>
        </p:nvPicPr>
        <p:blipFill>
          <a:blip r:embed="rId3"/>
          <a:stretch>
            <a:fillRect/>
          </a:stretch>
        </p:blipFill>
        <p:spPr>
          <a:xfrm>
            <a:off x="2223477" y="4238674"/>
            <a:ext cx="7754815" cy="832729"/>
          </a:xfrm>
          <a:prstGeom prst="rect">
            <a:avLst/>
          </a:prstGeom>
        </p:spPr>
      </p:pic>
    </p:spTree>
    <p:extLst>
      <p:ext uri="{BB962C8B-B14F-4D97-AF65-F5344CB8AC3E}">
        <p14:creationId xmlns:p14="http://schemas.microsoft.com/office/powerpoint/2010/main" val="350125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01</a:t>
            </a:r>
            <a:endParaRPr sz="2400">
              <a:latin typeface="Segoe UI"/>
              <a:cs typeface="Segoe UI"/>
            </a:endParaRPr>
          </a:p>
        </p:txBody>
      </p:sp>
      <p:sp>
        <p:nvSpPr>
          <p:cNvPr id="6" name="object 6"/>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1173968" y="169163"/>
            <a:ext cx="737616" cy="595883"/>
          </a:xfrm>
          <a:prstGeom prst="rect">
            <a:avLst/>
          </a:prstGeom>
        </p:spPr>
      </p:pic>
      <p:sp>
        <p:nvSpPr>
          <p:cNvPr id="8" name="object 8"/>
          <p:cNvSpPr txBox="1">
            <a:spLocks noGrp="1"/>
          </p:cNvSpPr>
          <p:nvPr>
            <p:ph type="title"/>
          </p:nvPr>
        </p:nvSpPr>
        <p:spPr>
          <a:xfrm>
            <a:off x="1444244" y="1069289"/>
            <a:ext cx="1708150" cy="391795"/>
          </a:xfrm>
          <a:prstGeom prst="rect">
            <a:avLst/>
          </a:prstGeom>
        </p:spPr>
        <p:txBody>
          <a:bodyPr vert="horz" wrap="square" lIns="0" tIns="12700" rIns="0" bIns="0" rtlCol="0">
            <a:spAutoFit/>
          </a:bodyPr>
          <a:lstStyle/>
          <a:p>
            <a:pPr marL="12700">
              <a:lnSpc>
                <a:spcPct val="100000"/>
              </a:lnSpc>
              <a:spcBef>
                <a:spcPts val="100"/>
              </a:spcBef>
            </a:pPr>
            <a:r>
              <a:rPr sz="2400" spc="-5"/>
              <a:t>ỨNG</a:t>
            </a:r>
            <a:r>
              <a:rPr sz="2400" spc="-65"/>
              <a:t> </a:t>
            </a:r>
            <a:r>
              <a:rPr sz="2400" spc="-10"/>
              <a:t>DỤNG</a:t>
            </a:r>
            <a:endParaRPr sz="2400"/>
          </a:p>
        </p:txBody>
      </p:sp>
      <p:sp>
        <p:nvSpPr>
          <p:cNvPr id="9" name="object 9"/>
          <p:cNvSpPr txBox="1"/>
          <p:nvPr/>
        </p:nvSpPr>
        <p:spPr>
          <a:xfrm>
            <a:off x="1375410" y="1738376"/>
            <a:ext cx="9954895" cy="2518638"/>
          </a:xfrm>
          <a:prstGeom prst="rect">
            <a:avLst/>
          </a:prstGeom>
        </p:spPr>
        <p:txBody>
          <a:bodyPr vert="horz" wrap="square" lIns="0" tIns="12700" rIns="0" bIns="0" rtlCol="0" anchor="t">
            <a:spAutoFit/>
          </a:bodyPr>
          <a:lstStyle/>
          <a:p>
            <a:pPr marL="81280">
              <a:spcBef>
                <a:spcPts val="100"/>
              </a:spcBef>
            </a:pPr>
            <a:r>
              <a:rPr sz="2400" b="1" spc="-5">
                <a:solidFill>
                  <a:srgbClr val="006FC0"/>
                </a:solidFill>
                <a:latin typeface="Times New Roman"/>
                <a:cs typeface="Segoe UI"/>
              </a:rPr>
              <a:t>Các</a:t>
            </a:r>
            <a:r>
              <a:rPr sz="2400" b="1" spc="-30">
                <a:solidFill>
                  <a:srgbClr val="006FC0"/>
                </a:solidFill>
                <a:latin typeface="Times New Roman"/>
                <a:cs typeface="Segoe UI"/>
              </a:rPr>
              <a:t> </a:t>
            </a:r>
            <a:r>
              <a:rPr sz="2400" b="1">
                <a:solidFill>
                  <a:srgbClr val="006FC0"/>
                </a:solidFill>
                <a:latin typeface="Times New Roman"/>
                <a:cs typeface="Segoe UI"/>
              </a:rPr>
              <a:t>ứng</a:t>
            </a:r>
            <a:r>
              <a:rPr sz="2400" b="1" spc="-10">
                <a:solidFill>
                  <a:srgbClr val="006FC0"/>
                </a:solidFill>
                <a:latin typeface="Times New Roman"/>
                <a:cs typeface="Segoe UI"/>
              </a:rPr>
              <a:t> </a:t>
            </a:r>
            <a:r>
              <a:rPr sz="2400" b="1" spc="-5">
                <a:solidFill>
                  <a:srgbClr val="006FC0"/>
                </a:solidFill>
                <a:latin typeface="Times New Roman"/>
                <a:cs typeface="Segoe UI"/>
              </a:rPr>
              <a:t>dụng</a:t>
            </a:r>
            <a:r>
              <a:rPr sz="2400" b="1" spc="-20">
                <a:solidFill>
                  <a:srgbClr val="006FC0"/>
                </a:solidFill>
                <a:latin typeface="Times New Roman"/>
                <a:cs typeface="Segoe UI"/>
              </a:rPr>
              <a:t> </a:t>
            </a:r>
            <a:r>
              <a:rPr sz="2400" b="1">
                <a:solidFill>
                  <a:srgbClr val="006FC0"/>
                </a:solidFill>
                <a:latin typeface="Times New Roman"/>
                <a:cs typeface="Segoe UI"/>
              </a:rPr>
              <a:t>của</a:t>
            </a:r>
            <a:r>
              <a:rPr lang="vi-VN" sz="2400" b="1" spc="-10">
                <a:solidFill>
                  <a:srgbClr val="006FC0"/>
                </a:solidFill>
                <a:latin typeface="Times New Roman"/>
                <a:cs typeface="Segoe UI"/>
              </a:rPr>
              <a:t> </a:t>
            </a:r>
            <a:r>
              <a:rPr lang="vi-VN" sz="2400" b="1" spc="-10" err="1">
                <a:solidFill>
                  <a:srgbClr val="006FC0"/>
                </a:solidFill>
                <a:latin typeface="Times New Roman"/>
                <a:cs typeface="Segoe UI"/>
              </a:rPr>
              <a:t>Named</a:t>
            </a:r>
            <a:r>
              <a:rPr lang="vi-VN" sz="2400" b="1" spc="-10">
                <a:solidFill>
                  <a:srgbClr val="006FC0"/>
                </a:solidFill>
                <a:latin typeface="Times New Roman"/>
                <a:cs typeface="Segoe UI"/>
              </a:rPr>
              <a:t> </a:t>
            </a:r>
            <a:r>
              <a:rPr lang="vi-VN" sz="2400" b="1" spc="-10" err="1">
                <a:solidFill>
                  <a:srgbClr val="006FC0"/>
                </a:solidFill>
                <a:latin typeface="Times New Roman"/>
                <a:cs typeface="Segoe UI"/>
              </a:rPr>
              <a:t>Entity</a:t>
            </a:r>
            <a:r>
              <a:rPr lang="vi-VN" sz="2400" b="1" spc="-10">
                <a:solidFill>
                  <a:srgbClr val="006FC0"/>
                </a:solidFill>
                <a:latin typeface="Times New Roman"/>
                <a:cs typeface="Segoe UI"/>
              </a:rPr>
              <a:t> </a:t>
            </a:r>
            <a:r>
              <a:rPr lang="vi-VN" sz="2400" b="1" spc="-10" err="1">
                <a:solidFill>
                  <a:srgbClr val="006FC0"/>
                </a:solidFill>
                <a:latin typeface="Times New Roman"/>
                <a:cs typeface="Segoe UI"/>
              </a:rPr>
              <a:t>Recognition</a:t>
            </a:r>
            <a:r>
              <a:rPr sz="2400" b="1" spc="-5">
                <a:solidFill>
                  <a:srgbClr val="006FC0"/>
                </a:solidFill>
                <a:latin typeface="Times New Roman"/>
                <a:cs typeface="Segoe UI"/>
              </a:rPr>
              <a:t>?</a:t>
            </a:r>
            <a:endParaRPr lang="vi-VN" sz="2400">
              <a:latin typeface="Times New Roman"/>
              <a:cs typeface="Segoe UI"/>
            </a:endParaRPr>
          </a:p>
          <a:p>
            <a:pPr marL="12700">
              <a:spcBef>
                <a:spcPts val="1450"/>
              </a:spcBef>
            </a:pPr>
            <a:r>
              <a:rPr sz="1800" spc="-95">
                <a:latin typeface="Times New Roman"/>
                <a:cs typeface="Segoe UI"/>
              </a:rPr>
              <a:t>Ta</a:t>
            </a:r>
            <a:r>
              <a:rPr sz="1800" spc="-30">
                <a:latin typeface="Times New Roman"/>
                <a:cs typeface="Segoe UI"/>
              </a:rPr>
              <a:t> </a:t>
            </a:r>
            <a:r>
              <a:rPr sz="1800" spc="-5" err="1">
                <a:latin typeface="Times New Roman"/>
                <a:cs typeface="Segoe UI"/>
              </a:rPr>
              <a:t>có</a:t>
            </a:r>
            <a:r>
              <a:rPr sz="1800" spc="-5">
                <a:latin typeface="Times New Roman"/>
                <a:cs typeface="Segoe UI"/>
              </a:rPr>
              <a:t> </a:t>
            </a:r>
            <a:r>
              <a:rPr sz="1800" err="1">
                <a:latin typeface="Times New Roman"/>
                <a:cs typeface="Segoe UI"/>
              </a:rPr>
              <a:t>thể</a:t>
            </a:r>
            <a:r>
              <a:rPr sz="1800" spc="-25">
                <a:latin typeface="Times New Roman"/>
                <a:cs typeface="Segoe UI"/>
              </a:rPr>
              <a:t> </a:t>
            </a:r>
            <a:r>
              <a:rPr sz="1800" err="1">
                <a:latin typeface="Times New Roman"/>
                <a:cs typeface="Segoe UI"/>
              </a:rPr>
              <a:t>thấy</a:t>
            </a:r>
            <a:r>
              <a:rPr sz="1800" spc="-20">
                <a:latin typeface="Times New Roman"/>
                <a:cs typeface="Segoe UI"/>
              </a:rPr>
              <a:t> </a:t>
            </a:r>
            <a:r>
              <a:rPr sz="1800" err="1">
                <a:latin typeface="Times New Roman"/>
                <a:cs typeface="Segoe UI"/>
              </a:rPr>
              <a:t>ngay</a:t>
            </a:r>
            <a:r>
              <a:rPr sz="1800" spc="-10">
                <a:latin typeface="Times New Roman"/>
                <a:cs typeface="Segoe UI"/>
              </a:rPr>
              <a:t> </a:t>
            </a:r>
            <a:r>
              <a:rPr sz="1800">
                <a:latin typeface="Times New Roman"/>
                <a:cs typeface="Segoe UI"/>
              </a:rPr>
              <a:t>2</a:t>
            </a:r>
            <a:r>
              <a:rPr sz="1800" spc="-20">
                <a:latin typeface="Times New Roman"/>
                <a:cs typeface="Segoe UI"/>
              </a:rPr>
              <a:t> </a:t>
            </a:r>
            <a:r>
              <a:rPr sz="1800" err="1">
                <a:latin typeface="Times New Roman"/>
                <a:cs typeface="Segoe UI"/>
              </a:rPr>
              <a:t>ứng</a:t>
            </a:r>
            <a:r>
              <a:rPr sz="1800" spc="-20">
                <a:latin typeface="Times New Roman"/>
                <a:cs typeface="Segoe UI"/>
              </a:rPr>
              <a:t> </a:t>
            </a:r>
            <a:r>
              <a:rPr sz="1800" err="1">
                <a:latin typeface="Times New Roman"/>
                <a:cs typeface="Segoe UI"/>
              </a:rPr>
              <a:t>dụng</a:t>
            </a:r>
            <a:r>
              <a:rPr sz="1800" spc="-15">
                <a:latin typeface="Times New Roman"/>
                <a:cs typeface="Segoe UI"/>
              </a:rPr>
              <a:t> </a:t>
            </a:r>
            <a:r>
              <a:rPr sz="1800" err="1">
                <a:latin typeface="Times New Roman"/>
                <a:cs typeface="Segoe UI"/>
              </a:rPr>
              <a:t>của</a:t>
            </a:r>
            <a:r>
              <a:rPr lang="vi-VN" spc="-15">
                <a:latin typeface="Times New Roman"/>
                <a:cs typeface="Segoe UI"/>
              </a:rPr>
              <a:t> </a:t>
            </a:r>
            <a:r>
              <a:rPr lang="vi-VN" b="1" err="1">
                <a:solidFill>
                  <a:srgbClr val="A21515"/>
                </a:solidFill>
                <a:latin typeface="Times New Roman"/>
                <a:cs typeface="Segoe UI"/>
              </a:rPr>
              <a:t>Named</a:t>
            </a:r>
            <a:r>
              <a:rPr lang="vi-VN" b="1">
                <a:solidFill>
                  <a:srgbClr val="A21515"/>
                </a:solidFill>
                <a:latin typeface="Times New Roman"/>
                <a:cs typeface="Segoe UI"/>
              </a:rPr>
              <a:t> </a:t>
            </a:r>
            <a:r>
              <a:rPr lang="vi-VN" b="1" err="1">
                <a:solidFill>
                  <a:srgbClr val="A21515"/>
                </a:solidFill>
                <a:latin typeface="Times New Roman"/>
                <a:cs typeface="Segoe UI"/>
              </a:rPr>
              <a:t>Entity</a:t>
            </a:r>
            <a:r>
              <a:rPr lang="vi-VN" b="1">
                <a:solidFill>
                  <a:srgbClr val="A21515"/>
                </a:solidFill>
                <a:latin typeface="Times New Roman"/>
                <a:cs typeface="Segoe UI"/>
              </a:rPr>
              <a:t> </a:t>
            </a:r>
            <a:r>
              <a:rPr lang="vi-VN" b="1" err="1">
                <a:solidFill>
                  <a:srgbClr val="A21515"/>
                </a:solidFill>
                <a:latin typeface="Times New Roman"/>
                <a:cs typeface="Segoe UI"/>
              </a:rPr>
              <a:t>Recogition</a:t>
            </a:r>
            <a:r>
              <a:rPr lang="vi-VN" b="1">
                <a:solidFill>
                  <a:srgbClr val="A21515"/>
                </a:solidFill>
                <a:latin typeface="Times New Roman"/>
                <a:cs typeface="Segoe UI"/>
              </a:rPr>
              <a:t>:</a:t>
            </a:r>
            <a:endParaRPr lang="vi-VN" sz="1800" b="1">
              <a:solidFill>
                <a:srgbClr val="A21515"/>
              </a:solidFill>
              <a:latin typeface="Times New Roman"/>
              <a:cs typeface="Segoe UI"/>
            </a:endParaRPr>
          </a:p>
          <a:p>
            <a:pPr marL="299085" indent="-287020">
              <a:spcBef>
                <a:spcPts val="1080"/>
              </a:spcBef>
              <a:buFont typeface="Arial MT"/>
              <a:buChar char="•"/>
              <a:tabLst>
                <a:tab pos="299085" algn="l"/>
                <a:tab pos="299720" algn="l"/>
              </a:tabLst>
            </a:pPr>
            <a:r>
              <a:rPr lang="vi-VN" spc="-5">
                <a:latin typeface="Times New Roman"/>
                <a:cs typeface="Segoe UI"/>
              </a:rPr>
              <a:t>Giúp truy xuất thông tin quan trọng nhanh hơn, giúp đội ngũ y tế hay hậu cần xem tình trạng bệnh, thông tin hay truy vết bệnh nhân nhanh hơn với số lượng dữ liệu lớn. Từ đó có thể chiến thắng được đại dịch Covid-19 hay các đại dịch khác có thể xảy ra trong tương lai.</a:t>
            </a:r>
            <a:endParaRPr lang="vi-VN" sz="1800" spc="-5">
              <a:latin typeface="Times New Roman"/>
              <a:cs typeface="Segoe UI"/>
            </a:endParaRPr>
          </a:p>
          <a:p>
            <a:pPr marL="299085" indent="-287020">
              <a:spcBef>
                <a:spcPts val="1080"/>
              </a:spcBef>
              <a:buFont typeface="Arial MT"/>
              <a:buChar char="•"/>
              <a:tabLst>
                <a:tab pos="299085" algn="l"/>
                <a:tab pos="299720" algn="l"/>
              </a:tabLst>
            </a:pPr>
            <a:r>
              <a:rPr lang="vi-VN" spc="-5">
                <a:latin typeface="Times New Roman"/>
                <a:cs typeface="Segoe UI"/>
              </a:rPr>
              <a:t>Có </a:t>
            </a:r>
            <a:r>
              <a:rPr sz="1800" spc="-5">
                <a:latin typeface="Times New Roman"/>
                <a:cs typeface="Segoe UI"/>
              </a:rPr>
              <a:t>thể</a:t>
            </a:r>
            <a:r>
              <a:rPr lang="vi-VN" spc="-5">
                <a:latin typeface="Times New Roman"/>
                <a:cs typeface="Segoe UI"/>
              </a:rPr>
              <a:t> sử dụng lại mô hình này cho các bộ dữ liệu khác trong nhiều lĩnh vực khác nhau để có thể: phân tích </a:t>
            </a:r>
            <a:r>
              <a:rPr lang="vi-VN" spc="-5" err="1">
                <a:latin typeface="Times New Roman"/>
                <a:cs typeface="Segoe UI"/>
              </a:rPr>
              <a:t>feedback</a:t>
            </a:r>
            <a:r>
              <a:rPr lang="vi-VN" spc="-5">
                <a:latin typeface="Times New Roman"/>
                <a:cs typeface="Segoe UI"/>
              </a:rPr>
              <a:t> hay trích xuất thông tin mong muốn của khách hàng, ...</a:t>
            </a:r>
            <a:endParaRPr lang="vi-VN" sz="1800" spc="-5">
              <a:latin typeface="Times New Roman"/>
              <a:cs typeface="Segoe UI"/>
            </a:endParaRPr>
          </a:p>
        </p:txBody>
      </p:sp>
      <p:sp>
        <p:nvSpPr>
          <p:cNvPr id="12" name="object 12"/>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GIỚI</a:t>
            </a:r>
            <a:r>
              <a:rPr sz="2000" b="1" spc="-35">
                <a:latin typeface="Segoe UI"/>
                <a:cs typeface="Segoe UI"/>
              </a:rPr>
              <a:t> </a:t>
            </a:r>
            <a:r>
              <a:rPr sz="2000" b="1">
                <a:latin typeface="Segoe UI"/>
                <a:cs typeface="Segoe UI"/>
              </a:rPr>
              <a:t>THIỆU</a:t>
            </a:r>
            <a:r>
              <a:rPr sz="2000" b="1" spc="-25">
                <a:latin typeface="Segoe UI"/>
                <a:cs typeface="Segoe UI"/>
              </a:rPr>
              <a:t> </a:t>
            </a:r>
            <a:r>
              <a:rPr sz="2000" b="1">
                <a:latin typeface="Segoe UI"/>
                <a:cs typeface="Segoe UI"/>
              </a:rPr>
              <a:t>ĐỀ</a:t>
            </a:r>
            <a:r>
              <a:rPr sz="2000" b="1" spc="-15">
                <a:latin typeface="Segoe UI"/>
                <a:cs typeface="Segoe UI"/>
              </a:rPr>
              <a:t> </a:t>
            </a:r>
            <a:r>
              <a:rPr sz="2000" b="1" spc="-45">
                <a:latin typeface="Segoe UI"/>
                <a:cs typeface="Segoe UI"/>
              </a:rPr>
              <a:t>TÀI</a:t>
            </a:r>
            <a:endParaRPr sz="2000">
              <a:latin typeface="Segoe UI"/>
              <a:cs typeface="Segoe UI"/>
            </a:endParaRPr>
          </a:p>
        </p:txBody>
      </p:sp>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6</a:t>
            </a:fld>
            <a:endParaRPr sz="1800">
              <a:latin typeface="Segoe UI"/>
              <a:cs typeface="Segoe U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0" y="0"/>
              <a:ext cx="12192000" cy="934719"/>
            </a:xfrm>
            <a:custGeom>
              <a:avLst/>
              <a:gdLst/>
              <a:ahLst/>
              <a:cxnLst/>
              <a:rect l="l" t="t" r="r" b="b"/>
              <a:pathLst>
                <a:path w="12192000" h="934719">
                  <a:moveTo>
                    <a:pt x="12192000" y="0"/>
                  </a:moveTo>
                  <a:lnTo>
                    <a:pt x="0" y="0"/>
                  </a:lnTo>
                  <a:lnTo>
                    <a:pt x="0" y="934212"/>
                  </a:lnTo>
                  <a:lnTo>
                    <a:pt x="12192000" y="934212"/>
                  </a:lnTo>
                  <a:lnTo>
                    <a:pt x="12192000" y="0"/>
                  </a:lnTo>
                  <a:close/>
                </a:path>
              </a:pathLst>
            </a:custGeom>
            <a:solidFill>
              <a:srgbClr val="E7E6E6"/>
            </a:solidFill>
          </p:spPr>
          <p:txBody>
            <a:bodyPr wrap="square" lIns="0" tIns="0" rIns="0" bIns="0" rtlCol="0"/>
            <a:lstStyle/>
            <a:p>
              <a:endParaRPr/>
            </a:p>
          </p:txBody>
        </p:sp>
        <p:sp>
          <p:nvSpPr>
            <p:cNvPr id="4" name="object 4"/>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5" name="object 5"/>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6" name="object 6"/>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02</a:t>
            </a:r>
            <a:endParaRPr sz="24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1173968" y="169163"/>
            <a:ext cx="737616" cy="595883"/>
          </a:xfrm>
          <a:prstGeom prst="rect">
            <a:avLst/>
          </a:prstGeom>
        </p:spPr>
      </p:pic>
      <p:sp>
        <p:nvSpPr>
          <p:cNvPr id="9" name="object 9"/>
          <p:cNvSpPr txBox="1">
            <a:spLocks noGrp="1"/>
          </p:cNvSpPr>
          <p:nvPr>
            <p:ph type="title"/>
          </p:nvPr>
        </p:nvSpPr>
        <p:spPr>
          <a:xfrm>
            <a:off x="3946905" y="2934665"/>
            <a:ext cx="4258945" cy="940435"/>
          </a:xfrm>
          <a:prstGeom prst="rect">
            <a:avLst/>
          </a:prstGeom>
        </p:spPr>
        <p:txBody>
          <a:bodyPr vert="horz" wrap="square" lIns="0" tIns="12700" rIns="0" bIns="0" rtlCol="0">
            <a:spAutoFit/>
          </a:bodyPr>
          <a:lstStyle/>
          <a:p>
            <a:pPr marL="12700">
              <a:lnSpc>
                <a:spcPct val="100000"/>
              </a:lnSpc>
              <a:spcBef>
                <a:spcPts val="100"/>
              </a:spcBef>
              <a:tabLst>
                <a:tab pos="1289050" algn="l"/>
              </a:tabLst>
            </a:pPr>
            <a:r>
              <a:rPr spc="-5"/>
              <a:t>BỘ	DỮ</a:t>
            </a:r>
            <a:r>
              <a:rPr spc="-90"/>
              <a:t> </a:t>
            </a:r>
            <a:r>
              <a:rPr spc="-5"/>
              <a:t>LIỆU</a:t>
            </a:r>
          </a:p>
        </p:txBody>
      </p:sp>
      <p:sp>
        <p:nvSpPr>
          <p:cNvPr id="10" name="object 10"/>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7</a:t>
            </a:fld>
            <a:endParaRPr sz="1800">
              <a:latin typeface="Segoe UI"/>
              <a:cs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BỘ</a:t>
            </a:r>
            <a:r>
              <a:rPr sz="2000" b="1" spc="-40">
                <a:latin typeface="Segoe UI"/>
                <a:cs typeface="Segoe UI"/>
              </a:rPr>
              <a:t> </a:t>
            </a:r>
            <a:r>
              <a:rPr sz="2000" b="1">
                <a:latin typeface="Segoe UI"/>
                <a:cs typeface="Segoe UI"/>
              </a:rPr>
              <a:t>DỮ</a:t>
            </a:r>
            <a:r>
              <a:rPr sz="2000" b="1" spc="-45">
                <a:latin typeface="Segoe UI"/>
                <a:cs typeface="Segoe UI"/>
              </a:rPr>
              <a:t> </a:t>
            </a:r>
            <a:r>
              <a:rPr sz="2000" b="1" spc="-5">
                <a:latin typeface="Segoe UI"/>
                <a:cs typeface="Segoe UI"/>
              </a:rPr>
              <a:t>LIỆU</a:t>
            </a:r>
            <a:endParaRPr sz="20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sp>
        <p:nvSpPr>
          <p:cNvPr id="11" name="object 11"/>
          <p:cNvSpPr txBox="1">
            <a:spLocks noGrp="1"/>
          </p:cNvSpPr>
          <p:nvPr>
            <p:ph type="title"/>
          </p:nvPr>
        </p:nvSpPr>
        <p:spPr>
          <a:xfrm>
            <a:off x="1444244" y="1069289"/>
            <a:ext cx="3233615" cy="764312"/>
          </a:xfrm>
          <a:prstGeom prst="rect">
            <a:avLst/>
          </a:prstGeom>
        </p:spPr>
        <p:txBody>
          <a:bodyPr vert="horz" wrap="square" lIns="0" tIns="12700" rIns="0" bIns="0" rtlCol="0" anchor="t">
            <a:spAutoFit/>
          </a:bodyPr>
          <a:lstStyle/>
          <a:p>
            <a:pPr marL="12700" algn="l"/>
            <a:r>
              <a:rPr lang="en-US" sz="2400" spc="-5" err="1"/>
              <a:t>PhoNER</a:t>
            </a:r>
            <a:r>
              <a:rPr lang="en-US" sz="2400" spc="-5"/>
              <a:t> COVID19</a:t>
            </a:r>
            <a:endParaRPr lang="vi-VN"/>
          </a:p>
          <a:p>
            <a:pPr marL="12700">
              <a:spcBef>
                <a:spcPts val="100"/>
              </a:spcBef>
            </a:pPr>
            <a:endParaRPr lang="vi-VN" sz="2400" spc="-5"/>
          </a:p>
        </p:txBody>
      </p:sp>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8</a:t>
            </a:fld>
            <a:endParaRPr sz="1800">
              <a:latin typeface="Segoe UI"/>
              <a:cs typeface="Segoe UI"/>
            </a:endParaRPr>
          </a:p>
        </p:txBody>
      </p:sp>
      <p:sp>
        <p:nvSpPr>
          <p:cNvPr id="12" name="object 12"/>
          <p:cNvSpPr txBox="1"/>
          <p:nvPr/>
        </p:nvSpPr>
        <p:spPr>
          <a:xfrm>
            <a:off x="935795" y="1748146"/>
            <a:ext cx="10267852" cy="3810274"/>
          </a:xfrm>
          <a:prstGeom prst="rect">
            <a:avLst/>
          </a:prstGeom>
        </p:spPr>
        <p:txBody>
          <a:bodyPr vert="horz" wrap="square" lIns="0" tIns="12700" rIns="0" bIns="0" rtlCol="0" anchor="t">
            <a:spAutoFit/>
          </a:bodyPr>
          <a:lstStyle/>
          <a:p>
            <a:pPr marL="81280" algn="just">
              <a:lnSpc>
                <a:spcPct val="100000"/>
              </a:lnSpc>
              <a:spcBef>
                <a:spcPts val="100"/>
              </a:spcBef>
            </a:pPr>
            <a:r>
              <a:rPr sz="2400" b="1" spc="-5" err="1">
                <a:solidFill>
                  <a:srgbClr val="006FC0"/>
                </a:solidFill>
                <a:latin typeface="Times New Roman"/>
                <a:cs typeface="Segoe UI"/>
              </a:rPr>
              <a:t>Dataset</a:t>
            </a:r>
            <a:r>
              <a:rPr sz="2400" b="1" spc="-20">
                <a:solidFill>
                  <a:srgbClr val="006FC0"/>
                </a:solidFill>
                <a:latin typeface="Times New Roman"/>
                <a:cs typeface="Segoe UI"/>
              </a:rPr>
              <a:t> </a:t>
            </a:r>
            <a:r>
              <a:rPr sz="2400" b="1">
                <a:solidFill>
                  <a:srgbClr val="006FC0"/>
                </a:solidFill>
                <a:latin typeface="Times New Roman"/>
                <a:cs typeface="Segoe UI"/>
              </a:rPr>
              <a:t>sử</a:t>
            </a:r>
            <a:r>
              <a:rPr sz="2400" b="1" spc="-30">
                <a:solidFill>
                  <a:srgbClr val="006FC0"/>
                </a:solidFill>
                <a:latin typeface="Times New Roman"/>
                <a:cs typeface="Segoe UI"/>
              </a:rPr>
              <a:t> </a:t>
            </a:r>
            <a:r>
              <a:rPr sz="2400" b="1" spc="-5">
                <a:solidFill>
                  <a:srgbClr val="006FC0"/>
                </a:solidFill>
                <a:latin typeface="Times New Roman"/>
                <a:cs typeface="Segoe UI"/>
              </a:rPr>
              <a:t>dụng?</a:t>
            </a:r>
            <a:endParaRPr lang="vi-VN" sz="2400">
              <a:latin typeface="Times New Roman"/>
              <a:cs typeface="Segoe UI"/>
            </a:endParaRPr>
          </a:p>
          <a:p>
            <a:pPr marL="298450" marR="5080" indent="-285750" algn="just">
              <a:lnSpc>
                <a:spcPct val="150000"/>
              </a:lnSpc>
              <a:spcBef>
                <a:spcPts val="370"/>
              </a:spcBef>
              <a:buFont typeface="Arial" panose="020B0604020202020204" pitchFamily="34" charset="0"/>
              <a:buChar char="•"/>
            </a:pPr>
            <a:r>
              <a:rPr lang="vi-VN" spc="-5">
                <a:latin typeface="Times New Roman"/>
                <a:cs typeface="Segoe UI"/>
              </a:rPr>
              <a:t>Chúng tôi sử dụng bộ dữ liệu Covid-19 </a:t>
            </a:r>
            <a:r>
              <a:rPr lang="vi-VN" spc="-5" err="1">
                <a:latin typeface="Times New Roman"/>
                <a:cs typeface="Segoe UI"/>
              </a:rPr>
              <a:t>PhoNer</a:t>
            </a:r>
            <a:r>
              <a:rPr lang="vi-VN" spc="-5">
                <a:latin typeface="Times New Roman"/>
                <a:cs typeface="Segoe UI"/>
              </a:rPr>
              <a:t>, bộ dữ liệu này</a:t>
            </a:r>
            <a:r>
              <a:rPr lang="vi-VN" spc="-5">
                <a:solidFill>
                  <a:srgbClr val="000000"/>
                </a:solidFill>
                <a:latin typeface="Times New Roman"/>
                <a:ea typeface="+mn-lt"/>
                <a:cs typeface="Segoe UI"/>
              </a:rPr>
              <a:t> chứa các câu thông tin liên quan đến COVID-19, được trích xuất từ các bài viết thu thập từ các trang tin tức trực tuyến uy tín tiếng Việt.</a:t>
            </a:r>
          </a:p>
          <a:p>
            <a:pPr marL="298450" marR="5080" indent="-285750" algn="just">
              <a:lnSpc>
                <a:spcPct val="150000"/>
              </a:lnSpc>
              <a:spcBef>
                <a:spcPts val="370"/>
              </a:spcBef>
              <a:buFont typeface="Arial" panose="020B0604020202020204" pitchFamily="34" charset="0"/>
              <a:buChar char="•"/>
            </a:pPr>
            <a:r>
              <a:rPr lang="vi-VN">
                <a:latin typeface="Times New Roman"/>
                <a:cs typeface="Arial"/>
              </a:rPr>
              <a:t>Bộ dữ liệu này là bộ dữ liệu tiếng Việt được ghi chú thủ công trong lĩnh vực COVID-19. Bao gồm 10 loại thực thể có tên liên quan đến bệnh nhân COVID-19 tại Việt Nam. So với các bộ dữ liệu Nhận dạng thực thể có tên tiếng Việt VLSP-2016 và VLSP-2018, bộ dữ liệu của này có số lượng thực thể lớn nhất, bao gồm 35.000 thực thể trên hơn 10.000 câu.</a:t>
            </a:r>
          </a:p>
          <a:p>
            <a:pPr marL="298450" marR="5080" indent="-285750" algn="just">
              <a:lnSpc>
                <a:spcPct val="150000"/>
              </a:lnSpc>
              <a:spcBef>
                <a:spcPts val="370"/>
              </a:spcBef>
              <a:buFont typeface="Arial" panose="020B0604020202020204" pitchFamily="34" charset="0"/>
              <a:buChar char="•"/>
            </a:pPr>
            <a:r>
              <a:rPr lang="vi-VN">
                <a:latin typeface="Times New Roman"/>
                <a:cs typeface="Arial"/>
              </a:rPr>
              <a:t>Đồng thời, bộ </a:t>
            </a:r>
            <a:r>
              <a:rPr lang="vi-VN" err="1">
                <a:latin typeface="Times New Roman"/>
                <a:cs typeface="Arial"/>
              </a:rPr>
              <a:t>Dataset</a:t>
            </a:r>
            <a:r>
              <a:rPr lang="vi-VN">
                <a:latin typeface="Times New Roman"/>
                <a:cs typeface="Arial"/>
              </a:rPr>
              <a:t> cung cấp 2 phiên bản: </a:t>
            </a:r>
            <a:r>
              <a:rPr lang="vi-VN" err="1">
                <a:latin typeface="Times New Roman"/>
                <a:cs typeface="Arial"/>
              </a:rPr>
              <a:t>syllable-level</a:t>
            </a:r>
            <a:r>
              <a:rPr lang="vi-VN">
                <a:latin typeface="Times New Roman"/>
                <a:cs typeface="Arial"/>
              </a:rPr>
              <a:t> và </a:t>
            </a:r>
            <a:r>
              <a:rPr lang="vi-VN" err="1">
                <a:latin typeface="Times New Roman"/>
                <a:cs typeface="Arial"/>
              </a:rPr>
              <a:t>word-level</a:t>
            </a:r>
            <a:r>
              <a:rPr lang="vi-VN">
                <a:latin typeface="Times New Roman"/>
                <a:cs typeface="Arial"/>
              </a:rPr>
              <a:t>. Trong bài báo cáo này, chúng tôi chọn phiên bản </a:t>
            </a:r>
            <a:r>
              <a:rPr lang="vi-VN" err="1">
                <a:latin typeface="Times New Roman"/>
                <a:cs typeface="Arial"/>
              </a:rPr>
              <a:t>word-level</a:t>
            </a:r>
            <a:r>
              <a:rPr lang="vi-VN">
                <a:latin typeface="Times New Roman"/>
                <a:cs typeface="Arial"/>
              </a:rPr>
              <a:t> để xử lý bài toán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402080"/>
            <a:chOff x="0" y="0"/>
            <a:chExt cx="12192000" cy="1402080"/>
          </a:xfrm>
        </p:grpSpPr>
        <p:sp>
          <p:nvSpPr>
            <p:cNvPr id="3" name="object 3"/>
            <p:cNvSpPr/>
            <p:nvPr/>
          </p:nvSpPr>
          <p:spPr>
            <a:xfrm>
              <a:off x="1565147" y="844296"/>
              <a:ext cx="879475" cy="90170"/>
            </a:xfrm>
            <a:custGeom>
              <a:avLst/>
              <a:gdLst/>
              <a:ahLst/>
              <a:cxnLst/>
              <a:rect l="l" t="t" r="r" b="b"/>
              <a:pathLst>
                <a:path w="879475" h="90169">
                  <a:moveTo>
                    <a:pt x="879347" y="0"/>
                  </a:moveTo>
                  <a:lnTo>
                    <a:pt x="0" y="0"/>
                  </a:lnTo>
                  <a:lnTo>
                    <a:pt x="0" y="89915"/>
                  </a:lnTo>
                  <a:lnTo>
                    <a:pt x="879347" y="89915"/>
                  </a:lnTo>
                  <a:lnTo>
                    <a:pt x="879347" y="0"/>
                  </a:lnTo>
                  <a:close/>
                </a:path>
              </a:pathLst>
            </a:custGeom>
            <a:solidFill>
              <a:srgbClr val="7E7E7E"/>
            </a:solidFill>
          </p:spPr>
          <p:txBody>
            <a:bodyPr wrap="square" lIns="0" tIns="0" rIns="0" bIns="0" rtlCol="0"/>
            <a:lstStyle/>
            <a:p>
              <a:endParaRPr/>
            </a:p>
          </p:txBody>
        </p:sp>
        <p:sp>
          <p:nvSpPr>
            <p:cNvPr id="4" name="object 4"/>
            <p:cNvSpPr/>
            <p:nvPr/>
          </p:nvSpPr>
          <p:spPr>
            <a:xfrm>
              <a:off x="740664" y="0"/>
              <a:ext cx="2585085" cy="1402080"/>
            </a:xfrm>
            <a:custGeom>
              <a:avLst/>
              <a:gdLst/>
              <a:ahLst/>
              <a:cxnLst/>
              <a:rect l="l" t="t" r="r" b="b"/>
              <a:pathLst>
                <a:path w="2585085" h="1402080">
                  <a:moveTo>
                    <a:pt x="556260" y="0"/>
                  </a:moveTo>
                  <a:lnTo>
                    <a:pt x="0" y="0"/>
                  </a:lnTo>
                  <a:lnTo>
                    <a:pt x="0" y="1402080"/>
                  </a:lnTo>
                  <a:lnTo>
                    <a:pt x="556260" y="1402080"/>
                  </a:lnTo>
                  <a:lnTo>
                    <a:pt x="556260" y="0"/>
                  </a:lnTo>
                  <a:close/>
                </a:path>
                <a:path w="2585085" h="1402080">
                  <a:moveTo>
                    <a:pt x="2584691" y="844296"/>
                  </a:moveTo>
                  <a:lnTo>
                    <a:pt x="1703832" y="844296"/>
                  </a:lnTo>
                  <a:lnTo>
                    <a:pt x="1703832" y="934212"/>
                  </a:lnTo>
                  <a:lnTo>
                    <a:pt x="2584691" y="934212"/>
                  </a:lnTo>
                  <a:lnTo>
                    <a:pt x="2584691" y="844296"/>
                  </a:lnTo>
                  <a:close/>
                </a:path>
              </a:pathLst>
            </a:custGeom>
            <a:solidFill>
              <a:srgbClr val="1763FB"/>
            </a:solidFill>
          </p:spPr>
          <p:txBody>
            <a:bodyPr wrap="square" lIns="0" tIns="0" rIns="0" bIns="0" rtlCol="0"/>
            <a:lstStyle/>
            <a:p>
              <a:endParaRPr/>
            </a:p>
          </p:txBody>
        </p:sp>
      </p:grpSp>
      <p:sp>
        <p:nvSpPr>
          <p:cNvPr id="5" name="object 5"/>
          <p:cNvSpPr txBox="1"/>
          <p:nvPr/>
        </p:nvSpPr>
        <p:spPr>
          <a:xfrm>
            <a:off x="740663" y="934211"/>
            <a:ext cx="556260" cy="467995"/>
          </a:xfrm>
          <a:prstGeom prst="rect">
            <a:avLst/>
          </a:prstGeom>
          <a:solidFill>
            <a:srgbClr val="1763FB"/>
          </a:solidFill>
        </p:spPr>
        <p:txBody>
          <a:bodyPr vert="horz" wrap="square" lIns="0" tIns="48895" rIns="0" bIns="0" rtlCol="0">
            <a:spAutoFit/>
          </a:bodyPr>
          <a:lstStyle/>
          <a:p>
            <a:pPr marL="102870">
              <a:lnSpc>
                <a:spcPct val="100000"/>
              </a:lnSpc>
              <a:spcBef>
                <a:spcPts val="385"/>
              </a:spcBef>
            </a:pPr>
            <a:r>
              <a:rPr sz="2400" b="1" spc="-5">
                <a:solidFill>
                  <a:srgbClr val="FFFFFF"/>
                </a:solidFill>
                <a:latin typeface="Segoe UI"/>
                <a:cs typeface="Segoe UI"/>
              </a:rPr>
              <a:t>02</a:t>
            </a:r>
            <a:endParaRPr sz="2400">
              <a:latin typeface="Segoe UI"/>
              <a:cs typeface="Segoe UI"/>
            </a:endParaRPr>
          </a:p>
        </p:txBody>
      </p:sp>
      <p:sp>
        <p:nvSpPr>
          <p:cNvPr id="6" name="object 6"/>
          <p:cNvSpPr txBox="1"/>
          <p:nvPr/>
        </p:nvSpPr>
        <p:spPr>
          <a:xfrm>
            <a:off x="1296924" y="0"/>
            <a:ext cx="10895330" cy="844550"/>
          </a:xfrm>
          <a:prstGeom prst="rect">
            <a:avLst/>
          </a:prstGeom>
        </p:spPr>
        <p:txBody>
          <a:bodyPr vert="horz" wrap="square" lIns="0" tIns="4445" rIns="0" bIns="0" rtlCol="0">
            <a:spAutoFit/>
          </a:bodyPr>
          <a:lstStyle/>
          <a:p>
            <a:pPr>
              <a:lnSpc>
                <a:spcPct val="100000"/>
              </a:lnSpc>
              <a:spcBef>
                <a:spcPts val="35"/>
              </a:spcBef>
            </a:pPr>
            <a:endParaRPr sz="2850">
              <a:latin typeface="Times New Roman"/>
              <a:cs typeface="Times New Roman"/>
            </a:endParaRPr>
          </a:p>
          <a:p>
            <a:pPr marL="159385">
              <a:lnSpc>
                <a:spcPct val="100000"/>
              </a:lnSpc>
            </a:pPr>
            <a:r>
              <a:rPr sz="2000" b="1">
                <a:latin typeface="Segoe UI"/>
                <a:cs typeface="Segoe UI"/>
              </a:rPr>
              <a:t>BỘ</a:t>
            </a:r>
            <a:r>
              <a:rPr sz="2000" b="1" spc="-40">
                <a:latin typeface="Segoe UI"/>
                <a:cs typeface="Segoe UI"/>
              </a:rPr>
              <a:t> </a:t>
            </a:r>
            <a:r>
              <a:rPr sz="2000" b="1">
                <a:latin typeface="Segoe UI"/>
                <a:cs typeface="Segoe UI"/>
              </a:rPr>
              <a:t>DỮ</a:t>
            </a:r>
            <a:r>
              <a:rPr sz="2000" b="1" spc="-45">
                <a:latin typeface="Segoe UI"/>
                <a:cs typeface="Segoe UI"/>
              </a:rPr>
              <a:t> </a:t>
            </a:r>
            <a:r>
              <a:rPr sz="2000" b="1" spc="-5">
                <a:latin typeface="Segoe UI"/>
                <a:cs typeface="Segoe UI"/>
              </a:rPr>
              <a:t>LIỆU</a:t>
            </a:r>
            <a:endParaRPr sz="2000">
              <a:latin typeface="Segoe UI"/>
              <a:cs typeface="Segoe UI"/>
            </a:endParaRPr>
          </a:p>
        </p:txBody>
      </p:sp>
      <p:sp>
        <p:nvSpPr>
          <p:cNvPr id="7" name="object 7"/>
          <p:cNvSpPr/>
          <p:nvPr/>
        </p:nvSpPr>
        <p:spPr>
          <a:xfrm>
            <a:off x="784859" y="6478523"/>
            <a:ext cx="10622280" cy="0"/>
          </a:xfrm>
          <a:custGeom>
            <a:avLst/>
            <a:gdLst/>
            <a:ahLst/>
            <a:cxnLst/>
            <a:rect l="l" t="t" r="r" b="b"/>
            <a:pathLst>
              <a:path w="10622280">
                <a:moveTo>
                  <a:pt x="0" y="0"/>
                </a:moveTo>
                <a:lnTo>
                  <a:pt x="10622280" y="0"/>
                </a:lnTo>
              </a:path>
            </a:pathLst>
          </a:custGeom>
          <a:ln w="12700">
            <a:solidFill>
              <a:srgbClr val="7E7E7E"/>
            </a:solidFill>
          </a:ln>
        </p:spPr>
        <p:txBody>
          <a:bodyPr wrap="square" lIns="0" tIns="0" rIns="0" bIns="0" rtlCol="0"/>
          <a:lstStyle/>
          <a:p>
            <a:endParaRPr/>
          </a:p>
        </p:txBody>
      </p:sp>
      <p:sp>
        <p:nvSpPr>
          <p:cNvPr id="11" name="object 11"/>
          <p:cNvSpPr txBox="1">
            <a:spLocks noGrp="1"/>
          </p:cNvSpPr>
          <p:nvPr>
            <p:ph type="title"/>
          </p:nvPr>
        </p:nvSpPr>
        <p:spPr>
          <a:xfrm>
            <a:off x="1444244" y="1069289"/>
            <a:ext cx="3233615" cy="764312"/>
          </a:xfrm>
          <a:prstGeom prst="rect">
            <a:avLst/>
          </a:prstGeom>
        </p:spPr>
        <p:txBody>
          <a:bodyPr vert="horz" wrap="square" lIns="0" tIns="12700" rIns="0" bIns="0" rtlCol="0" anchor="t">
            <a:spAutoFit/>
          </a:bodyPr>
          <a:lstStyle/>
          <a:p>
            <a:pPr marL="12700" algn="l"/>
            <a:r>
              <a:rPr lang="en-US" sz="2400" spc="-5" err="1"/>
              <a:t>PhoNER</a:t>
            </a:r>
            <a:r>
              <a:rPr lang="en-US" sz="2400" spc="-5"/>
              <a:t> COVID19</a:t>
            </a:r>
            <a:endParaRPr lang="vi-VN"/>
          </a:p>
          <a:p>
            <a:pPr marL="12700">
              <a:spcBef>
                <a:spcPts val="100"/>
              </a:spcBef>
            </a:pPr>
            <a:endParaRPr lang="vi-VN" sz="2400" spc="-5"/>
          </a:p>
        </p:txBody>
      </p:sp>
      <p:sp>
        <p:nvSpPr>
          <p:cNvPr id="13" name="object 13"/>
          <p:cNvSpPr txBox="1"/>
          <p:nvPr/>
        </p:nvSpPr>
        <p:spPr>
          <a:xfrm>
            <a:off x="11100816" y="6502276"/>
            <a:ext cx="200025" cy="330200"/>
          </a:xfrm>
          <a:prstGeom prst="rect">
            <a:avLst/>
          </a:prstGeom>
        </p:spPr>
        <p:txBody>
          <a:bodyPr vert="horz" wrap="square" lIns="0" tIns="31114" rIns="0" bIns="0" rtlCol="0">
            <a:spAutoFit/>
          </a:bodyPr>
          <a:lstStyle/>
          <a:p>
            <a:pPr marL="38100">
              <a:lnSpc>
                <a:spcPct val="100000"/>
              </a:lnSpc>
              <a:spcBef>
                <a:spcPts val="244"/>
              </a:spcBef>
            </a:pPr>
            <a:fld id="{81D60167-4931-47E6-BA6A-407CBD079E47}" type="slidenum">
              <a:rPr sz="1800" dirty="0">
                <a:solidFill>
                  <a:srgbClr val="888888"/>
                </a:solidFill>
                <a:latin typeface="Segoe UI"/>
                <a:cs typeface="Segoe UI"/>
              </a:rPr>
              <a:t>9</a:t>
            </a:fld>
            <a:endParaRPr sz="1800">
              <a:latin typeface="Segoe UI"/>
              <a:cs typeface="Segoe UI"/>
            </a:endParaRPr>
          </a:p>
        </p:txBody>
      </p:sp>
      <p:sp>
        <p:nvSpPr>
          <p:cNvPr id="12" name="object 12"/>
          <p:cNvSpPr txBox="1"/>
          <p:nvPr/>
        </p:nvSpPr>
        <p:spPr>
          <a:xfrm>
            <a:off x="789256" y="1650453"/>
            <a:ext cx="10267852" cy="382156"/>
          </a:xfrm>
          <a:prstGeom prst="rect">
            <a:avLst/>
          </a:prstGeom>
        </p:spPr>
        <p:txBody>
          <a:bodyPr vert="horz" wrap="square" lIns="0" tIns="12700" rIns="0" bIns="0" rtlCol="0" anchor="t">
            <a:spAutoFit/>
          </a:bodyPr>
          <a:lstStyle/>
          <a:p>
            <a:pPr marL="81280" algn="just">
              <a:spcBef>
                <a:spcPts val="100"/>
              </a:spcBef>
            </a:pPr>
            <a:r>
              <a:rPr lang="vi-VN" sz="2400" b="1" spc="-5">
                <a:solidFill>
                  <a:srgbClr val="006FC0"/>
                </a:solidFill>
                <a:latin typeface="Times New Roman"/>
                <a:cs typeface="Segoe UI"/>
              </a:rPr>
              <a:t>Định nghĩa của từng loại thực thể</a:t>
            </a:r>
          </a:p>
        </p:txBody>
      </p:sp>
      <p:pic>
        <p:nvPicPr>
          <p:cNvPr id="8" name="Hình ảnh 7" descr="Ảnh có chứa văn bản, ảnh chụp màn hình, Phông chữ, số&#10;&#10;Mô tả được tự động tạo">
            <a:extLst>
              <a:ext uri="{FF2B5EF4-FFF2-40B4-BE49-F238E27FC236}">
                <a16:creationId xmlns:a16="http://schemas.microsoft.com/office/drawing/2014/main" id="{0AEADC1A-39F2-B5F1-2F4E-6FD4040316C6}"/>
              </a:ext>
            </a:extLst>
          </p:cNvPr>
          <p:cNvPicPr>
            <a:picLocks noChangeAspect="1"/>
          </p:cNvPicPr>
          <p:nvPr/>
        </p:nvPicPr>
        <p:blipFill>
          <a:blip r:embed="rId2"/>
          <a:stretch>
            <a:fillRect/>
          </a:stretch>
        </p:blipFill>
        <p:spPr>
          <a:xfrm>
            <a:off x="2604477" y="2145393"/>
            <a:ext cx="7383584" cy="3964214"/>
          </a:xfrm>
          <a:prstGeom prst="rect">
            <a:avLst/>
          </a:prstGeom>
        </p:spPr>
      </p:pic>
    </p:spTree>
    <p:extLst>
      <p:ext uri="{BB962C8B-B14F-4D97-AF65-F5344CB8AC3E}">
        <p14:creationId xmlns:p14="http://schemas.microsoft.com/office/powerpoint/2010/main" val="724883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Màn hình rộng</PresentationFormat>
  <Slides>38</Slides>
  <Notes>5</Notes>
  <HiddenSlides>0</HiddenSlides>
  <ScaleCrop>false</ScaleCrop>
  <HeadingPairs>
    <vt:vector size="4" baseType="variant">
      <vt:variant>
        <vt:lpstr>Chủ đề</vt:lpstr>
      </vt:variant>
      <vt:variant>
        <vt:i4>1</vt:i4>
      </vt:variant>
      <vt:variant>
        <vt:lpstr>Tiêu đề Bản chiếu</vt:lpstr>
      </vt:variant>
      <vt:variant>
        <vt:i4>38</vt:i4>
      </vt:variant>
    </vt:vector>
  </HeadingPairs>
  <TitlesOfParts>
    <vt:vector size="39" baseType="lpstr">
      <vt:lpstr>Office Theme</vt:lpstr>
      <vt:lpstr>CS221: Xử Lý Ngôn Ngữ Tự Nhiên</vt:lpstr>
      <vt:lpstr>Bản trình bày PowerPoint</vt:lpstr>
      <vt:lpstr>GIỚI THIỆU ĐỀ TÀI</vt:lpstr>
      <vt:lpstr>GIỚI THIỆU</vt:lpstr>
      <vt:lpstr>GIỚI THIỆU</vt:lpstr>
      <vt:lpstr>ỨNG DỤNG</vt:lpstr>
      <vt:lpstr>BỘ DỮ LIỆU</vt:lpstr>
      <vt:lpstr>PhoNER COVID19 </vt:lpstr>
      <vt:lpstr>PhoNER COVID19 </vt:lpstr>
      <vt:lpstr>PhoNER COVID19 </vt:lpstr>
      <vt:lpstr>PhoNER COVID19 </vt:lpstr>
      <vt:lpstr>Bản trình bày PowerPoint</vt:lpstr>
      <vt:lpstr>Bản trình bày PowerPoint</vt:lpstr>
      <vt:lpstr>Bản trình bày PowerPoint</vt:lpstr>
      <vt:lpstr>GUIDELINE</vt:lpstr>
      <vt:lpstr>SPECIAL CASES</vt:lpstr>
      <vt:lpstr>SPECIAL CASES </vt:lpstr>
      <vt:lpstr>SPECIAL CASES </vt:lpstr>
      <vt:lpstr>SPECIAL CASES </vt:lpstr>
      <vt:lpstr>SPECIAL CASES </vt:lpstr>
      <vt:lpstr>SPECIAL CASES </vt:lpstr>
      <vt:lpstr>SPECIAL CASES </vt:lpstr>
      <vt:lpstr>SPECIAL CASES </vt:lpstr>
      <vt:lpstr>SPECIAL CASES </vt:lpstr>
      <vt:lpstr>SPECIAL CASES </vt:lpstr>
      <vt:lpstr>THUẬT TOÁN</vt:lpstr>
      <vt:lpstr>TỔNG QUAN VỀ MÔ HÌNH</vt:lpstr>
      <vt:lpstr>Tiền xử lý và tokenize văn bản đầu vào</vt:lpstr>
      <vt:lpstr>Tiền xử lý và tokenize văn bản đầu vào</vt:lpstr>
      <vt:lpstr>Positional encoding</vt:lpstr>
      <vt:lpstr>Positional encoding</vt:lpstr>
      <vt:lpstr>Self-attention </vt:lpstr>
      <vt:lpstr>MHSA</vt:lpstr>
      <vt:lpstr>Point-wise FFN và point-wise Linear</vt:lpstr>
      <vt:lpstr>ĐÁNH GIÁ</vt:lpstr>
      <vt:lpstr>Bản trình bày PowerPoint</vt:lpstr>
      <vt:lpstr>F1-score</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Hoàng Long Nguyễn</dc:creator>
  <cp:revision>4</cp:revision>
  <dcterms:created xsi:type="dcterms:W3CDTF">2023-10-14T03:29:46Z</dcterms:created>
  <dcterms:modified xsi:type="dcterms:W3CDTF">2023-10-27T07:25:16Z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2023-07-02T00:00:00Z</vt:filetime>
  </property>
  <property fmtid="{D5CDD505-2E9C-101B-9397-08002B2CF9AE}" pid="3" name="Creator">
    <vt:lpwstr>Microsoft® PowerPoint® for Microsoft 365</vt:lpwstr>
  </property>
  <property fmtid="{D5CDD505-2E9C-101B-9397-08002B2CF9AE}" pid="4" name="LastSaved">
    <vt:filetime>2023-10-14T00:00:00Z</vt:filetime>
  </property>
</Properties>
</file>