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12192000"/>
  <p:notesSz cx="6858000" cy="9144000"/>
  <p:embeddedFontLst>
    <p:embeddedFont>
      <p:font typeface="Quicksand"/>
      <p:regular r:id="rId56"/>
      <p:bold r:id="rId57"/>
    </p:embeddedFont>
    <p:embeddedFont>
      <p:font typeface="Quattrocento Sans"/>
      <p:regular r:id="rId58"/>
      <p:bold r:id="rId59"/>
      <p:italic r:id="rId60"/>
      <p:boldItalic r:id="rId61"/>
    </p:embeddedFont>
    <p:embeddedFont>
      <p:font typeface="Cambria Math"/>
      <p:regular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7" roundtripDataSignature="AMtx7mi2fpH3IJXhYj3PzKqoRFpmDle1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7BE814-9B05-4567-8739-853B489C6A63}">
  <a:tblStyle styleId="{5C7BE814-9B05-4567-8739-853B489C6A6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DF4"/>
          </a:solidFill>
        </a:fill>
      </a:tcStyle>
    </a:wholeTbl>
    <a:band1H>
      <a:tcTxStyle/>
      <a:tcStyle>
        <a:fill>
          <a:solidFill>
            <a:srgbClr val="CAD9E8"/>
          </a:solidFill>
        </a:fill>
      </a:tcStyle>
    </a:band1H>
    <a:band2H>
      <a:tcTxStyle/>
    </a:band2H>
    <a:band1V>
      <a:tcTxStyle/>
      <a:tcStyle>
        <a:fill>
          <a:solidFill>
            <a:srgbClr val="CAD9E8"/>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818D323-2F7D-494E-A9FA-2674D13E174E}"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ambriaMath-regular.fntdata"/><Relationship Id="rId61" Type="http://schemas.openxmlformats.org/officeDocument/2006/relationships/font" Target="fonts/QuattrocentoSans-boldItalic.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font" Target="fonts/Quattrocento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Quicksand-bold.fntdata"/><Relationship Id="rId12" Type="http://schemas.openxmlformats.org/officeDocument/2006/relationships/slide" Target="slides/slide6.xml"/><Relationship Id="rId56" Type="http://schemas.openxmlformats.org/officeDocument/2006/relationships/font" Target="fonts/Quicksand-regular.fntdata"/><Relationship Id="rId15" Type="http://schemas.openxmlformats.org/officeDocument/2006/relationships/slide" Target="slides/slide9.xml"/><Relationship Id="rId59" Type="http://schemas.openxmlformats.org/officeDocument/2006/relationships/font" Target="fonts/QuattrocentoSans-bold.fntdata"/><Relationship Id="rId14" Type="http://schemas.openxmlformats.org/officeDocument/2006/relationships/slide" Target="slides/slide8.xml"/><Relationship Id="rId58" Type="http://schemas.openxmlformats.org/officeDocument/2006/relationships/font" Target="fonts/Quattrocento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
        <p:nvSpPr>
          <p:cNvPr id="104" name="Google Shape;104;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05" name="Google Shape;1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đầu tiên từ dữ liệu thô chúng em dịch từ tiếng trung sang tiếng việt sau đó thực hiện EDA thống kê mô tả trực quan hóa dữ liệu phân tích thống kê để khai phá và tìm ra xu hướng của dữ liệu và trải qua các quá trình khác như là chọn lựa đặc trưng, hay là loại bỏ dữ liệu thiếu</a:t>
            </a:r>
            <a:endParaRPr/>
          </a:p>
          <a:p>
            <a:pPr indent="0" lvl="0" marL="0" marR="0" rtl="0" algn="l">
              <a:lnSpc>
                <a:spcPct val="100000"/>
              </a:lnSpc>
              <a:spcBef>
                <a:spcPts val="0"/>
              </a:spcBef>
              <a:spcAft>
                <a:spcPts val="0"/>
              </a:spcAft>
              <a:buClr>
                <a:schemeClr val="dk1"/>
              </a:buClr>
              <a:buSzPts val="1200"/>
              <a:buFont typeface="Calibri"/>
              <a:buNone/>
            </a:pPr>
            <a:r>
              <a:rPr lang="vi-VN" sz="1200"/>
              <a:t>tiếp đến sẽ phân tách dữ liệu thành các test để huấn luyện và đánh giá mô hình</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231" name="Google Shape;23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32" name="Google Shape;232;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33" name="Google Shape;233;p1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Times New Roman"/>
              <a:buNone/>
            </a:pPr>
            <a:r>
              <a:rPr lang="vi-VN" sz="1800">
                <a:latin typeface="Times New Roman"/>
                <a:ea typeface="Times New Roman"/>
                <a:cs typeface="Times New Roman"/>
                <a:sym typeface="Times New Roman"/>
              </a:rPr>
              <a:t>collaborative knowledge graph không bị thưa thớt</a:t>
            </a:r>
            <a:endParaRPr/>
          </a:p>
          <a:p>
            <a:pPr indent="0" lvl="0" marL="0" marR="0" rtl="0" algn="l">
              <a:lnSpc>
                <a:spcPct val="100000"/>
              </a:lnSpc>
              <a:spcBef>
                <a:spcPts val="0"/>
              </a:spcBef>
              <a:spcAft>
                <a:spcPts val="0"/>
              </a:spcAft>
              <a:buClr>
                <a:schemeClr val="dk1"/>
              </a:buClr>
              <a:buSzPts val="1800"/>
              <a:buFont typeface="Times New Roman"/>
              <a:buNone/>
            </a:pPr>
            <a:r>
              <a:rPr lang="vi-VN" sz="1800">
                <a:latin typeface="Times New Roman"/>
                <a:ea typeface="Times New Roman"/>
                <a:cs typeface="Times New Roman"/>
                <a:sym typeface="Times New Roman"/>
              </a:rPr>
              <a:t>Dưới đây là Sơ đồ phân rã của quy trình tiền xử lý dữ liệu</a:t>
            </a:r>
            <a:endParaRPr sz="1200">
              <a:latin typeface="Cambria"/>
              <a:ea typeface="Cambria"/>
              <a:cs typeface="Cambria"/>
              <a:sym typeface="Cambria"/>
            </a:endParaRPr>
          </a:p>
          <a:p>
            <a:pPr indent="0" lvl="0" marL="0" rtl="0" algn="l">
              <a:spcBef>
                <a:spcPts val="0"/>
              </a:spcBef>
              <a:spcAft>
                <a:spcPts val="0"/>
              </a:spcAft>
              <a:buNone/>
            </a:pPr>
            <a:r>
              <a:rPr lang="vi-VN" sz="1800">
                <a:latin typeface="Times New Roman"/>
                <a:ea typeface="Times New Roman"/>
                <a:cs typeface="Times New Roman"/>
                <a:sym typeface="Times New Roman"/>
              </a:rPr>
              <a:t>Đối với user-course bipartite (interaction) graph, nhóm sử dụng 5-core filtering, nghĩa là sẽ lọc bỏ những user đăng ký ít hơn 5 khóa học và những khóa học được đăng ký bởi ít hơn 5 user. </a:t>
            </a:r>
            <a:endParaRPr sz="1800">
              <a:latin typeface="Times New Roman"/>
              <a:ea typeface="Times New Roman"/>
              <a:cs typeface="Times New Roman"/>
              <a:sym typeface="Times New Roman"/>
            </a:endParaRPr>
          </a:p>
          <a:p>
            <a:pPr indent="0" lvl="0" marL="0" rtl="0" algn="l">
              <a:spcBef>
                <a:spcPts val="0"/>
              </a:spcBef>
              <a:spcAft>
                <a:spcPts val="0"/>
              </a:spcAft>
              <a:buNone/>
            </a:pPr>
            <a:r>
              <a:rPr lang="vi-VN" sz="1800">
                <a:latin typeface="Times New Roman"/>
                <a:ea typeface="Times New Roman"/>
                <a:cs typeface="Times New Roman"/>
                <a:sym typeface="Times New Roman"/>
              </a:rPr>
              <a:t>Đối với Knowledge graph, nhóm lọc bỏ những entity có số lượng triplet (course, relation, entitity) ít hơn 5 và những relation có số lượng triplet ít hơn 25</a:t>
            </a:r>
            <a:endParaRPr/>
          </a:p>
        </p:txBody>
      </p:sp>
      <p:sp>
        <p:nvSpPr>
          <p:cNvPr id="245" name="Google Shape;24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46" name="Google Shape;246;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47" name="Google Shape;247;p1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259" name="Google Shape;25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60" name="Google Shape;260;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61" name="Google Shape;261;p1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Về metrics đánh giá cho các kết quả này, sẽ sử dụng 1 phương pháp mới có tên là CLEval giúp đánh giá hiệu quả cho cả 2 giai đoạn </a:t>
            </a:r>
            <a:r>
              <a:rPr lang="vi-VN" sz="1800">
                <a:latin typeface="Times New Roman"/>
                <a:ea typeface="Times New Roman"/>
                <a:cs typeface="Times New Roman"/>
                <a:sym typeface="Times New Roman"/>
              </a:rPr>
              <a:t>phát hiện và nhận dạng văn bản</a:t>
            </a:r>
            <a:r>
              <a:rPr lang="vi-VN" sz="1200"/>
              <a:t>. </a:t>
            </a:r>
            <a:r>
              <a:rPr lang="vi-VN" sz="1800">
                <a:latin typeface="Times New Roman"/>
                <a:ea typeface="Times New Roman"/>
                <a:cs typeface="Times New Roman"/>
                <a:sym typeface="Times New Roman"/>
              </a:rPr>
              <a:t>Ngoài ra, phương pháp này cũng có thể đánh giá được cho riêng Text Detection lun nên tùy vào bài toán mà CLEval sẽ có sự khác nhau trong các thành phần tính toán của nó.</a:t>
            </a:r>
            <a:endParaRPr sz="1200"/>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277" name="Google Shape;27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78" name="Google Shape;278;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79" name="Google Shape;279;p1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latin typeface="Calibri"/>
                <a:ea typeface="Calibri"/>
                <a:cs typeface="Calibri"/>
                <a:sym typeface="Calibri"/>
              </a:rPr>
              <a:t>Recall cao hơn cho thấy hệ thống có thể đề xuất tỷ lệ các mặt hàng có liên quan cao hơn. Nói cách khác, nó đo lường mức độ hoàn thiện của hệ thống trong việc đề xuất tất cả các mục liên quan cho người dùng.</a:t>
            </a:r>
            <a:endParaRPr/>
          </a:p>
        </p:txBody>
      </p:sp>
      <p:sp>
        <p:nvSpPr>
          <p:cNvPr id="291" name="Google Shape;29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92" name="Google Shape;292;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93" name="Google Shape;293;p1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latin typeface="Calibri"/>
                <a:ea typeface="Calibri"/>
                <a:cs typeface="Calibri"/>
                <a:sym typeface="Calibri"/>
              </a:rPr>
              <a:t>Recall cao hơn cho thấy hệ thống có thể đề xuất tỷ lệ các mặt hàng có liên quan cao hơn. Nói cách khác, nó đo lường mức độ hoàn thiện của hệ thống trong việc đề xuất tất cả các mục liên quan cho người dùng.</a:t>
            </a:r>
            <a:endParaRPr/>
          </a:p>
        </p:txBody>
      </p:sp>
      <p:sp>
        <p:nvSpPr>
          <p:cNvPr id="306" name="Google Shape;30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07" name="Google Shape;307;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08" name="Google Shape;308;p1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0" i="0" lang="vi-VN">
                <a:solidFill>
                  <a:srgbClr val="000000"/>
                </a:solidFill>
                <a:highlight>
                  <a:srgbClr val="FFFFFF"/>
                </a:highlight>
                <a:latin typeface="Times New Roman"/>
                <a:ea typeface="Times New Roman"/>
                <a:cs typeface="Times New Roman"/>
                <a:sym typeface="Times New Roman"/>
              </a:rPr>
              <a:t>Khuyến nghị dựa trên lọc nội dung</a:t>
            </a:r>
            <a:br>
              <a:rPr b="0" i="0" lang="vi-VN">
                <a:solidFill>
                  <a:srgbClr val="000000"/>
                </a:solidFill>
                <a:highlight>
                  <a:srgbClr val="FFFFFF"/>
                </a:highlight>
                <a:latin typeface="Times New Roman"/>
                <a:ea typeface="Times New Roman"/>
                <a:cs typeface="Times New Roman"/>
                <a:sym typeface="Times New Roman"/>
              </a:rPr>
            </a:br>
            <a:r>
              <a:rPr lang="vi-VN"/>
              <a:t>Content-based filtering sử dụng Utility Matrix để đánh giá mức độ quan tâm của người dùng đối với từng mục. Utility Matrix là một ma trận trong đó mỗi hàng đại diện cho một người dùng và mỗi cột đại diện cho một mục. Giá trị trong ma trận thể hiện mức độ quan tâm của người dùng đối với mục tương ứng. Điều này giúp định lượng và dự đoán mức độ hứng thú của người dùng với các mục trong hệ thống.</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328" name="Google Shape;32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29" name="Google Shape;329;p1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30" name="Google Shape;330;p1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F497D"/>
              </a:buClr>
              <a:buSzPts val="1200"/>
              <a:buFont typeface="Arial"/>
              <a:buNone/>
            </a:pPr>
            <a:r>
              <a:rPr b="0" i="1" lang="vi-VN">
                <a:solidFill>
                  <a:srgbClr val="1F497D"/>
                </a:solidFill>
                <a:latin typeface="Arial"/>
                <a:ea typeface="Arial"/>
                <a:cs typeface="Arial"/>
                <a:sym typeface="Arial"/>
              </a:rPr>
              <a:t>Hình minh họa cách thức tổ chức bài toán theo BPRMF</a:t>
            </a:r>
            <a:endParaRPr b="0" i="1">
              <a:solidFill>
                <a:srgbClr val="1F497D"/>
              </a:solidFill>
              <a:latin typeface="Arial"/>
              <a:ea typeface="Arial"/>
              <a:cs typeface="Arial"/>
              <a:sym typeface="Arial"/>
            </a:endParaRPr>
          </a:p>
          <a:p>
            <a:pPr indent="0" lvl="0" marL="0" rtl="0" algn="just">
              <a:spcBef>
                <a:spcPts val="0"/>
              </a:spcBef>
              <a:spcAft>
                <a:spcPts val="0"/>
              </a:spcAft>
              <a:buNone/>
            </a:pPr>
            <a:r>
              <a:rPr b="0" i="0" lang="vi-VN" sz="1800">
                <a:solidFill>
                  <a:srgbClr val="000000"/>
                </a:solidFill>
                <a:highlight>
                  <a:srgbClr val="FFFFFF"/>
                </a:highlight>
                <a:latin typeface="Times New Roman"/>
                <a:ea typeface="Times New Roman"/>
                <a:cs typeface="Times New Roman"/>
                <a:sym typeface="Times New Roman"/>
              </a:rPr>
              <a:t>Từ công thức trên, có thể hiểu BPRMF </a:t>
            </a:r>
            <a:r>
              <a:rPr b="0" i="0" lang="vi-VN" sz="1800">
                <a:solidFill>
                  <a:srgbClr val="000000"/>
                </a:solidFill>
                <a:highlight>
                  <a:srgbClr val="FFFFFF"/>
                </a:highlight>
                <a:latin typeface="Calibri"/>
                <a:ea typeface="Calibri"/>
                <a:cs typeface="Calibri"/>
                <a:sym typeface="Calibri"/>
              </a:rPr>
              <a:t>​</a:t>
            </a:r>
            <a:r>
              <a:rPr b="0" i="0" lang="vi-VN" sz="1800">
                <a:solidFill>
                  <a:srgbClr val="000000"/>
                </a:solidFill>
                <a:highlight>
                  <a:srgbClr val="E1E3E6"/>
                </a:highlight>
                <a:latin typeface="Times New Roman"/>
                <a:ea typeface="Times New Roman"/>
                <a:cs typeface="Times New Roman"/>
                <a:sym typeface="Times New Roman"/>
              </a:rPr>
              <a:t>[5]</a:t>
            </a:r>
            <a:r>
              <a:rPr b="0" i="0" lang="vi-VN" sz="1800">
                <a:solidFill>
                  <a:srgbClr val="000000"/>
                </a:solidFill>
                <a:highlight>
                  <a:srgbClr val="FFFFFF"/>
                </a:highlight>
                <a:latin typeface="Calibri"/>
                <a:ea typeface="Calibri"/>
                <a:cs typeface="Calibri"/>
                <a:sym typeface="Calibri"/>
              </a:rPr>
              <a:t>​</a:t>
            </a:r>
            <a:r>
              <a:rPr b="0" i="0" lang="vi-VN" sz="1800">
                <a:solidFill>
                  <a:srgbClr val="000000"/>
                </a:solidFill>
                <a:highlight>
                  <a:srgbClr val="FFFFFF"/>
                </a:highlight>
                <a:latin typeface="Times New Roman"/>
                <a:ea typeface="Times New Roman"/>
                <a:cs typeface="Times New Roman"/>
                <a:sym typeface="Times New Roman"/>
              </a:rPr>
              <a:t> như sau: </a:t>
            </a:r>
            <a:endParaRPr b="0" i="0">
              <a:solidFill>
                <a:srgbClr val="000000"/>
              </a:solidFill>
              <a:highlight>
                <a:srgbClr val="FFFFFF"/>
              </a:highlight>
              <a:latin typeface="Times New Roman"/>
              <a:ea typeface="Times New Roman"/>
              <a:cs typeface="Times New Roman"/>
              <a:sym typeface="Times New Roman"/>
            </a:endParaRPr>
          </a:p>
          <a:p>
            <a:pPr indent="-114300" lvl="0" marL="0" rtl="0" algn="just">
              <a:spcBef>
                <a:spcPts val="0"/>
              </a:spcBef>
              <a:spcAft>
                <a:spcPts val="0"/>
              </a:spcAft>
              <a:buClr>
                <a:srgbClr val="000000"/>
              </a:buClr>
              <a:buSzPts val="1800"/>
              <a:buFont typeface="Arial"/>
              <a:buChar char="•"/>
            </a:pPr>
            <a:r>
              <a:rPr b="0" i="0" lang="vi-VN" sz="1800">
                <a:solidFill>
                  <a:srgbClr val="000000"/>
                </a:solidFill>
                <a:highlight>
                  <a:srgbClr val="FFFFFF"/>
                </a:highlight>
                <a:latin typeface="Times New Roman"/>
                <a:ea typeface="Times New Roman"/>
                <a:cs typeface="Times New Roman"/>
                <a:sym typeface="Times New Roman"/>
              </a:rPr>
              <a:t>Mỗi người dùng và sản phẩm được mô tả bởi </a:t>
            </a:r>
            <a:r>
              <a:rPr b="0" i="1" lang="vi-VN" sz="1800">
                <a:solidFill>
                  <a:srgbClr val="000000"/>
                </a:solidFill>
                <a:highlight>
                  <a:srgbClr val="FFFFFF"/>
                </a:highlight>
                <a:latin typeface="Times New Roman"/>
                <a:ea typeface="Times New Roman"/>
                <a:cs typeface="Times New Roman"/>
                <a:sym typeface="Times New Roman"/>
              </a:rPr>
              <a:t>k</a:t>
            </a:r>
            <a:r>
              <a:rPr b="0" i="0" lang="vi-VN" sz="1800">
                <a:solidFill>
                  <a:srgbClr val="000000"/>
                </a:solidFill>
                <a:highlight>
                  <a:srgbClr val="FFFFFF"/>
                </a:highlight>
                <a:latin typeface="Times New Roman"/>
                <a:ea typeface="Times New Roman"/>
                <a:cs typeface="Times New Roman"/>
                <a:sym typeface="Times New Roman"/>
              </a:rPr>
              <a:t> đặc trưng. </a:t>
            </a:r>
            <a:endParaRPr/>
          </a:p>
          <a:p>
            <a:pPr indent="-114300" lvl="0" marL="0" rtl="0" algn="just">
              <a:spcBef>
                <a:spcPts val="0"/>
              </a:spcBef>
              <a:spcAft>
                <a:spcPts val="0"/>
              </a:spcAft>
              <a:buClr>
                <a:srgbClr val="000000"/>
              </a:buClr>
              <a:buSzPts val="1800"/>
              <a:buFont typeface="Arial"/>
              <a:buChar char="•"/>
            </a:pPr>
            <a:r>
              <a:rPr b="0" i="0" lang="vi-VN" sz="1800">
                <a:solidFill>
                  <a:srgbClr val="000000"/>
                </a:solidFill>
                <a:highlight>
                  <a:srgbClr val="FFFFFF"/>
                </a:highlight>
                <a:latin typeface="Cambria Math"/>
                <a:ea typeface="Cambria Math"/>
                <a:cs typeface="Cambria Math"/>
                <a:sym typeface="Cambria Math"/>
              </a:rPr>
              <a:t>𝑘</a:t>
            </a:r>
            <a:r>
              <a:rPr b="0" i="0" lang="vi-VN" sz="1800">
                <a:solidFill>
                  <a:srgbClr val="000000"/>
                </a:solidFill>
                <a:highlight>
                  <a:srgbClr val="FFFFFF"/>
                </a:highlight>
                <a:latin typeface="Times New Roman"/>
                <a:ea typeface="Times New Roman"/>
                <a:cs typeface="Times New Roman"/>
                <a:sym typeface="Times New Roman"/>
              </a:rPr>
              <a:t> đặc trưng ở đây có thể hiểu như là những nhân tố ở bên dưới thể hiện mối liên hệ giữa người dùng và sản phẩm. Ví dụ: hệ khuyến nghị về phim, </a:t>
            </a:r>
            <a:r>
              <a:rPr b="0" i="0" lang="vi-VN" sz="1800">
                <a:solidFill>
                  <a:srgbClr val="000000"/>
                </a:solidFill>
                <a:highlight>
                  <a:srgbClr val="FFFFFF"/>
                </a:highlight>
                <a:latin typeface="Cambria Math"/>
                <a:ea typeface="Cambria Math"/>
                <a:cs typeface="Cambria Math"/>
                <a:sym typeface="Cambria Math"/>
              </a:rPr>
              <a:t>𝑘</a:t>
            </a:r>
            <a:r>
              <a:rPr b="0" i="0" lang="vi-VN" sz="1800">
                <a:solidFill>
                  <a:srgbClr val="000000"/>
                </a:solidFill>
                <a:highlight>
                  <a:srgbClr val="FFFFFF"/>
                </a:highlight>
                <a:latin typeface="Times New Roman"/>
                <a:ea typeface="Times New Roman"/>
                <a:cs typeface="Times New Roman"/>
                <a:sym typeface="Times New Roman"/>
              </a:rPr>
              <a:t> đặc trưng có thể là: “hài hước”, “viễn tưởng”, “chiến tranh”, “tâm lý”,… </a:t>
            </a:r>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343" name="Google Shape;34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44" name="Google Shape;344;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45" name="Google Shape;345;p1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vi-VN" sz="1800">
                <a:solidFill>
                  <a:srgbClr val="000000"/>
                </a:solidFill>
                <a:highlight>
                  <a:srgbClr val="FFFFFF"/>
                </a:highlight>
                <a:latin typeface="Times New Roman"/>
                <a:ea typeface="Times New Roman"/>
                <a:cs typeface="Times New Roman"/>
                <a:sym typeface="Times New Roman"/>
              </a:rPr>
              <a:t>nhược điểm của mô hình BPRMF là không có khả năng mô hình hóa những thông tin bổ trợ giữa người dùng và sản phẩm. Do đó, một phương pháp mở rộng FM </a:t>
            </a:r>
            <a:r>
              <a:rPr b="0" i="0" lang="vi-VN" sz="1800">
                <a:solidFill>
                  <a:srgbClr val="000000"/>
                </a:solidFill>
                <a:highlight>
                  <a:srgbClr val="FFFFFF"/>
                </a:highlight>
                <a:latin typeface="Calibri"/>
                <a:ea typeface="Calibri"/>
                <a:cs typeface="Calibri"/>
                <a:sym typeface="Calibri"/>
              </a:rPr>
              <a:t>​</a:t>
            </a:r>
            <a:r>
              <a:rPr b="0" i="0" lang="vi-VN" sz="1800">
                <a:solidFill>
                  <a:srgbClr val="000000"/>
                </a:solidFill>
                <a:highlight>
                  <a:srgbClr val="E1E3E6"/>
                </a:highlight>
                <a:latin typeface="Times New Roman"/>
                <a:ea typeface="Times New Roman"/>
                <a:cs typeface="Times New Roman"/>
                <a:sym typeface="Times New Roman"/>
              </a:rPr>
              <a:t>[6]</a:t>
            </a:r>
            <a:r>
              <a:rPr b="0" i="0" lang="vi-VN" sz="1800">
                <a:solidFill>
                  <a:srgbClr val="000000"/>
                </a:solidFill>
                <a:highlight>
                  <a:srgbClr val="FFFFFF"/>
                </a:highlight>
                <a:latin typeface="Calibri"/>
                <a:ea typeface="Calibri"/>
                <a:cs typeface="Calibri"/>
                <a:sym typeface="Calibri"/>
              </a:rPr>
              <a:t>​</a:t>
            </a:r>
            <a:r>
              <a:rPr b="0" i="0" lang="vi-VN" sz="1800">
                <a:solidFill>
                  <a:srgbClr val="000000"/>
                </a:solidFill>
                <a:highlight>
                  <a:srgbClr val="FFFFFF"/>
                </a:highlight>
                <a:latin typeface="Times New Roman"/>
                <a:ea typeface="Times New Roman"/>
                <a:cs typeface="Times New Roman"/>
                <a:sym typeface="Times New Roman"/>
              </a:rPr>
              <a:t> đã ra đời.</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rPr lang="vi-VN"/>
              <a:t>Ta có thể diễn giải FM như sau: </a:t>
            </a:r>
            <a:endParaRPr/>
          </a:p>
          <a:p>
            <a:pPr indent="0" lvl="0" marL="0" rtl="0" algn="l">
              <a:spcBef>
                <a:spcPts val="0"/>
              </a:spcBef>
              <a:spcAft>
                <a:spcPts val="0"/>
              </a:spcAft>
              <a:buNone/>
            </a:pPr>
            <a:r>
              <a:rPr b="0" i="1" lang="vi-VN">
                <a:solidFill>
                  <a:srgbClr val="1F497D"/>
                </a:solidFill>
                <a:highlight>
                  <a:srgbClr val="FFFFFF"/>
                </a:highlight>
                <a:latin typeface="Times New Roman"/>
                <a:ea typeface="Times New Roman"/>
                <a:cs typeface="Times New Roman"/>
                <a:sym typeface="Times New Roman"/>
              </a:rPr>
              <a:t>Hình minh họa cách diễn giải lại mô hình Matrix Factorization</a:t>
            </a:r>
            <a:endParaRPr/>
          </a:p>
          <a:p>
            <a:pPr indent="0" lvl="0" marL="0" rtl="0" algn="l">
              <a:spcBef>
                <a:spcPts val="0"/>
              </a:spcBef>
              <a:spcAft>
                <a:spcPts val="0"/>
              </a:spcAft>
              <a:buNone/>
            </a:pPr>
            <a:r>
              <a:rPr b="0" i="0" lang="vi-VN" sz="1800">
                <a:solidFill>
                  <a:srgbClr val="000000"/>
                </a:solidFill>
                <a:highlight>
                  <a:srgbClr val="FFFFFF"/>
                </a:highlight>
                <a:latin typeface="Times New Roman"/>
                <a:ea typeface="Times New Roman"/>
                <a:cs typeface="Times New Roman"/>
                <a:sym typeface="Times New Roman"/>
              </a:rPr>
              <a:t>Khi đó, hai ma trận embeddings của người dùng và sản phẩm được nối lại với nhau thành một ma trận </a:t>
            </a:r>
            <a:r>
              <a:rPr b="0" i="0" lang="vi-VN" sz="1800" u="none" strike="noStrike">
                <a:solidFill>
                  <a:srgbClr val="000000"/>
                </a:solidFill>
                <a:highlight>
                  <a:srgbClr val="FFFFFF"/>
                </a:highlight>
                <a:latin typeface="Arial"/>
                <a:ea typeface="Arial"/>
                <a:cs typeface="Arial"/>
                <a:sym typeface="Arial"/>
              </a:rPr>
              <a:t>V ∈ Rkxd</a:t>
            </a:r>
            <a:r>
              <a:rPr b="0" i="0" lang="vi-VN" sz="1800" u="none" strike="noStrike">
                <a:solidFill>
                  <a:srgbClr val="000000"/>
                </a:solidFill>
                <a:highlight>
                  <a:srgbClr val="FFFFFF"/>
                </a:highlight>
                <a:latin typeface="Quattrocento Sans"/>
                <a:ea typeface="Quattrocento Sans"/>
                <a:cs typeface="Quattrocento Sans"/>
                <a:sym typeface="Quattrocento Sans"/>
              </a:rPr>
              <a:t>𝑽 ∈ 𝑅𝑘𝑥𝑑</a:t>
            </a:r>
            <a:r>
              <a:rPr b="0" i="0" lang="vi-VN" sz="1800">
                <a:solidFill>
                  <a:srgbClr val="000000"/>
                </a:solidFill>
                <a:highlight>
                  <a:srgbClr val="FFFFFF"/>
                </a:highlight>
                <a:latin typeface="Times New Roman"/>
                <a:ea typeface="Times New Roman"/>
                <a:cs typeface="Times New Roman"/>
                <a:sym typeface="Times New Roman"/>
              </a:rPr>
              <a:t>. Đồng thời tạo một ma trận hệ số tựdo của người dùng và sản phẩm thành là </a:t>
            </a:r>
            <a:r>
              <a:rPr b="0" i="0" lang="vi-VN" sz="1800" u="none" strike="noStrike">
                <a:solidFill>
                  <a:srgbClr val="000000"/>
                </a:solidFill>
                <a:highlight>
                  <a:srgbClr val="FFFFFF"/>
                </a:highlight>
                <a:latin typeface="Arial"/>
                <a:ea typeface="Arial"/>
                <a:cs typeface="Arial"/>
                <a:sym typeface="Arial"/>
              </a:rPr>
              <a:t>w</a:t>
            </a:r>
            <a:endParaRPr b="0" i="0" sz="1800">
              <a:solidFill>
                <a:srgbClr val="000000"/>
              </a:solidFill>
              <a:highlight>
                <a:srgbClr val="FFFFFF"/>
              </a:highlight>
              <a:latin typeface="Quattrocento Sans"/>
              <a:ea typeface="Quattrocento Sans"/>
              <a:cs typeface="Quattrocento Sans"/>
              <a:sym typeface="Quattrocento Sans"/>
            </a:endParaRPr>
          </a:p>
        </p:txBody>
      </p:sp>
      <p:sp>
        <p:nvSpPr>
          <p:cNvPr id="357" name="Google Shape;35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58" name="Google Shape;358;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59" name="Google Shape;359;p1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21" name="Google Shape;121;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22" name="Google Shape;122;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0" i="0" lang="vi-VN">
                <a:solidFill>
                  <a:srgbClr val="000000"/>
                </a:solidFill>
                <a:highlight>
                  <a:srgbClr val="FFFFFF"/>
                </a:highlight>
                <a:latin typeface="Times New Roman"/>
                <a:ea typeface="Times New Roman"/>
                <a:cs typeface="Times New Roman"/>
                <a:sym typeface="Times New Roman"/>
              </a:rPr>
              <a:t>Như đã nói, FM có thể mở rộng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rPr b="0" i="1" lang="vi-VN">
                <a:solidFill>
                  <a:srgbClr val="1F497D"/>
                </a:solidFill>
                <a:latin typeface="Arial"/>
                <a:ea typeface="Arial"/>
                <a:cs typeface="Arial"/>
                <a:sym typeface="Arial"/>
              </a:rPr>
              <a:t>Hình minh họa cho cơ chế Factorization Machines</a:t>
            </a:r>
            <a:endParaRPr/>
          </a:p>
        </p:txBody>
      </p:sp>
      <p:sp>
        <p:nvSpPr>
          <p:cNvPr id="371" name="Google Shape;37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72" name="Google Shape;372;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73" name="Google Shape;373;p2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0" i="0" lang="vi-VN">
                <a:solidFill>
                  <a:srgbClr val="000000"/>
                </a:solidFill>
                <a:highlight>
                  <a:srgbClr val="FFFFFF"/>
                </a:highlight>
                <a:latin typeface="Times New Roman"/>
                <a:ea typeface="Times New Roman"/>
                <a:cs typeface="Times New Roman"/>
                <a:sym typeface="Times New Roman"/>
              </a:rPr>
              <a:t>Bằng cách  sử dụng một phép toán mới trong mô hình neural network – Bilinear Interaction (Bi-Interaction) pooling, NFM được xem như là sự kết hợp của FM với neural network framework. Thông qua việc xếp chồng các lớp phi tuyến trên Bi-interaction pooling layer, NFM đã làm sâu hơn mô hình FM tuyến tính nông, từ đó mô hình hóa các tương tác đặc trưng phi tuyến và bậc cao một cách hiệu quả, cải thiện performance của FM.</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386" name="Google Shape;38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387" name="Google Shape;387;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388" name="Google Shape;388;p2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F497D"/>
              </a:buClr>
              <a:buSzPts val="1200"/>
              <a:buFont typeface="Times New Roman"/>
              <a:buNone/>
            </a:pPr>
            <a:r>
              <a:rPr b="0" i="1" lang="vi-VN">
                <a:solidFill>
                  <a:srgbClr val="1F497D"/>
                </a:solidFill>
                <a:highlight>
                  <a:srgbClr val="FFFFFF"/>
                </a:highlight>
                <a:latin typeface="Times New Roman"/>
                <a:ea typeface="Times New Roman"/>
                <a:cs typeface="Times New Roman"/>
                <a:sym typeface="Times New Roman"/>
              </a:rPr>
              <a:t>Hình minh họa kiến trúc tổng quan mô hình khuyến nghị học sâu KGAT</a:t>
            </a:r>
            <a:endParaRPr sz="1200">
              <a:latin typeface="Cambria"/>
              <a:ea typeface="Cambria"/>
              <a:cs typeface="Cambria"/>
              <a:sym typeface="Cambria"/>
            </a:endParaRPr>
          </a:p>
          <a:p>
            <a:pPr indent="0" lvl="0" marL="0" marR="0" rtl="0" algn="l">
              <a:lnSpc>
                <a:spcPct val="100000"/>
              </a:lnSpc>
              <a:spcBef>
                <a:spcPts val="0"/>
              </a:spcBef>
              <a:spcAft>
                <a:spcPts val="0"/>
              </a:spcAft>
              <a:buClr>
                <a:srgbClr val="0070C0"/>
              </a:buClr>
              <a:buSzPts val="1800"/>
              <a:buFont typeface="Times New Roman"/>
              <a:buNone/>
            </a:pPr>
            <a:r>
              <a:rPr b="0" i="0" lang="vi-VN" sz="1800">
                <a:solidFill>
                  <a:srgbClr val="0070C0"/>
                </a:solidFill>
                <a:highlight>
                  <a:srgbClr val="FFFFFF"/>
                </a:highlight>
                <a:latin typeface="Times New Roman"/>
                <a:ea typeface="Times New Roman"/>
                <a:cs typeface="Times New Roman"/>
                <a:sym typeface="Times New Roman"/>
              </a:rPr>
              <a:t>Các kĩ thuật sử dụng của KGAT</a:t>
            </a:r>
            <a:endParaRPr b="0" i="0" sz="1800">
              <a:solidFill>
                <a:srgbClr val="0070C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VN" sz="1800">
                <a:latin typeface="Quicksand"/>
                <a:ea typeface="Quicksand"/>
                <a:cs typeface="Quicksand"/>
                <a:sym typeface="Quicksand"/>
              </a:rPr>
              <a:t>Hình minh họa kiến trúc tổng quan mô hình khuyến nghị học sâu KGAT</a:t>
            </a:r>
            <a:endParaRPr/>
          </a:p>
        </p:txBody>
      </p:sp>
      <p:sp>
        <p:nvSpPr>
          <p:cNvPr id="401" name="Google Shape;40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02" name="Google Shape;402;p2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03" name="Google Shape;403;p2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b="0" i="0" lang="vi-VN">
                <a:solidFill>
                  <a:srgbClr val="000000"/>
                </a:solidFill>
                <a:highlight>
                  <a:srgbClr val="FFFFFF"/>
                </a:highlight>
                <a:latin typeface="Times New Roman"/>
                <a:ea typeface="Times New Roman"/>
                <a:cs typeface="Times New Roman"/>
                <a:sym typeface="Times New Roman"/>
              </a:rPr>
              <a:t>Để dễ quan sát, nhóm đã vẽ 2 đồ thị sau</a:t>
            </a:r>
            <a:br>
              <a:rPr b="0" i="0" lang="vi-VN">
                <a:solidFill>
                  <a:srgbClr val="000000"/>
                </a:solidFill>
                <a:highlight>
                  <a:srgbClr val="FFFFFF"/>
                </a:highlight>
                <a:latin typeface="Times New Roman"/>
                <a:ea typeface="Times New Roman"/>
                <a:cs typeface="Times New Roman"/>
                <a:sym typeface="Times New Roman"/>
              </a:rPr>
            </a:br>
            <a:r>
              <a:rPr b="0" i="1" lang="vi-VN">
                <a:solidFill>
                  <a:srgbClr val="1F497D"/>
                </a:solidFill>
                <a:latin typeface="Arial"/>
                <a:ea typeface="Arial"/>
                <a:cs typeface="Arial"/>
                <a:sym typeface="Arial"/>
              </a:rPr>
              <a:t>Reall@K của 10 thực nghiệm</a:t>
            </a:r>
            <a:endParaRPr b="0" i="1">
              <a:solidFill>
                <a:srgbClr val="1F497D"/>
              </a:solidFill>
              <a:latin typeface="Arial"/>
              <a:ea typeface="Arial"/>
              <a:cs typeface="Arial"/>
              <a:sym typeface="Arial"/>
            </a:endParaRPr>
          </a:p>
          <a:p>
            <a:pPr indent="0" lvl="0" marL="0" marR="0" rtl="0" algn="l">
              <a:lnSpc>
                <a:spcPct val="100000"/>
              </a:lnSpc>
              <a:spcBef>
                <a:spcPts val="0"/>
              </a:spcBef>
              <a:spcAft>
                <a:spcPts val="0"/>
              </a:spcAft>
              <a:buClr>
                <a:srgbClr val="1F497D"/>
              </a:buClr>
              <a:buSzPts val="1200"/>
              <a:buFont typeface="Arial"/>
              <a:buNone/>
            </a:pPr>
            <a:r>
              <a:rPr b="0" i="1" lang="vi-VN">
                <a:solidFill>
                  <a:srgbClr val="1F497D"/>
                </a:solidFill>
                <a:latin typeface="Arial"/>
                <a:ea typeface="Arial"/>
                <a:cs typeface="Arial"/>
                <a:sym typeface="Arial"/>
              </a:rPr>
              <a:t>NDCG@K của 10 thực nghiệm</a:t>
            </a:r>
            <a:endParaRPr b="0" i="1">
              <a:solidFill>
                <a:srgbClr val="1F49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Times New Roman"/>
              <a:buNone/>
            </a:pPr>
            <a:r>
              <a:rPr b="0" i="0" lang="vi-VN" sz="1800">
                <a:solidFill>
                  <a:srgbClr val="000000"/>
                </a:solidFill>
                <a:highlight>
                  <a:srgbClr val="FFFFFF"/>
                </a:highlight>
                <a:latin typeface="Times New Roman"/>
                <a:ea typeface="Times New Roman"/>
                <a:cs typeface="Times New Roman"/>
                <a:sym typeface="Times New Roman"/>
              </a:rPr>
              <a:t>Thực nhiệm cho thấy, phương pháp cho kết quả tốt nhất là KGAT from scratch với Recall@K, NDCG@K cao vượt trội. Điều này thể hiện sự hiệu quả của khả năng mô hình hóa các liên kết bậc cao trong đồ thị tri thức với Graph attention network.</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415" name="Google Shape;41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16" name="Google Shape;416;p2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17" name="Google Shape;417;p2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Quicksand"/>
              <a:buNone/>
            </a:pPr>
            <a:r>
              <a:rPr lang="vi-VN" sz="1800">
                <a:latin typeface="Quicksand"/>
                <a:ea typeface="Quicksand"/>
                <a:cs typeface="Quicksand"/>
                <a:sym typeface="Quicksand"/>
              </a:rPr>
              <a:t>Hình minh họa quy trình thực nghiệm bài toán với cách tiếp cận sử dụng mô hình KGAT</a:t>
            </a:r>
            <a:endParaRPr sz="1200">
              <a:latin typeface="Cambria"/>
              <a:ea typeface="Cambria"/>
              <a:cs typeface="Cambria"/>
              <a:sym typeface="Cambria"/>
            </a:endParaRPr>
          </a:p>
          <a:p>
            <a:pPr indent="0" lvl="0" marL="0" rtl="0" algn="l">
              <a:spcBef>
                <a:spcPts val="0"/>
              </a:spcBef>
              <a:spcAft>
                <a:spcPts val="0"/>
              </a:spcAft>
              <a:buNone/>
            </a:pPr>
            <a:r>
              <a:rPr lang="vi-VN"/>
              <a:t>User-item bipartite graph biểu diễn quan hệ đăng ký giữa người dùng và khóa học, cùng với mối quan hệ ngược lại, tức là khóa học được đăng ký bởi người dùng. Knowledge graph biểu diễn quan hệ giữa các thuộc tính của khóa học, bao gồm khái niệm, lĩnh vực, giáo viên, và trường học. Khi nhận input, model trả về một ma trận collaborative scores cho biết mức độ phù hợp giữa từng người dùng và khóa học. Sau đó, quá trình postprocess gán giá trị âm vô cùng cho các khóa học đã đăng ký, sau đó sắp xếp và chọn ra top 10 khóa học có điểm số cao nhất cho mỗi người dùng.</a:t>
            </a:r>
            <a:endParaRPr/>
          </a:p>
        </p:txBody>
      </p:sp>
      <p:sp>
        <p:nvSpPr>
          <p:cNvPr id="431" name="Google Shape;43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32" name="Google Shape;432;p2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33" name="Google Shape;433;p2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a:t>Sau đó, quá trình postprocess gán giá trị âm vô cùng cho các khóa học đã đăng ký, sau đó sắp xếp và chọn ra top 10 khóa học có điểm số cao nhất cho mỗi người dùng.</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Quicksand"/>
              <a:buNone/>
            </a:pPr>
            <a:r>
              <a:rPr lang="vi-VN" sz="1200">
                <a:latin typeface="Quicksand"/>
                <a:ea typeface="Quicksand"/>
                <a:cs typeface="Quicksand"/>
                <a:sym typeface="Quicksand"/>
              </a:rPr>
              <a:t>Hình minh họa giai đoạn hậu xử lý để lọc ra được top-k khóa học được đề xuất</a:t>
            </a:r>
            <a:endParaRPr sz="1000">
              <a:latin typeface="Cambria"/>
              <a:ea typeface="Cambria"/>
              <a:cs typeface="Cambria"/>
              <a:sym typeface="Cambria"/>
            </a:endParaRPr>
          </a:p>
          <a:p>
            <a:pPr indent="0" lvl="0" marL="0" rtl="0" algn="l">
              <a:spcBef>
                <a:spcPts val="0"/>
              </a:spcBef>
              <a:spcAft>
                <a:spcPts val="0"/>
              </a:spcAft>
              <a:buNone/>
            </a:pPr>
            <a:r>
              <a:t/>
            </a:r>
            <a:endParaRPr/>
          </a:p>
        </p:txBody>
      </p:sp>
      <p:sp>
        <p:nvSpPr>
          <p:cNvPr id="444" name="Google Shape;44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45" name="Google Shape;445;p2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46" name="Google Shape;446;p2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Chào cô và các bạn, em là Nhi, em đến từ nhóm 4, hôm nay em sẽ tiếp tục phần trình bày của nhóm em về PP báo cáo cuối kì. Phần 4 là phần Thực nghiệm.</a:t>
            </a:r>
            <a:endParaRPr/>
          </a:p>
        </p:txBody>
      </p:sp>
      <p:sp>
        <p:nvSpPr>
          <p:cNvPr id="458" name="Google Shape;458;p2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
        <p:nvSpPr>
          <p:cNvPr id="459" name="Google Shape;459;p2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60" name="Google Shape;46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Đầu tiên là kịch bản thực nghiệm</a:t>
            </a:r>
            <a:endParaRPr sz="18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nhóm sẽ chia bộ dữ liệu thành 3 phần train, val, test.</a:t>
            </a:r>
            <a:endParaRPr sz="18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	- Với test chứa khóa học gần nhất mà người dùng đang ký, </a:t>
            </a:r>
            <a:endParaRPr sz="18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	- val chứa khóa học kế cuối, </a:t>
            </a:r>
            <a:endParaRPr sz="18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	- train chứa các khóa học còn lại. </a:t>
            </a:r>
            <a:endParaRPr sz="18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Đây cũng chính là kich bản thực nghiệm theo thời gian trên kiến trúc dữ liệu lớn. </a:t>
            </a:r>
            <a:endParaRPr sz="18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=&gt; Sau khi huấn luyện các mô hình, nhóm sẽ đánh giá trên tập test.</a:t>
            </a:r>
            <a:endParaRPr sz="1800">
              <a:latin typeface="Quicksand"/>
              <a:ea typeface="Quicksand"/>
              <a:cs typeface="Quicksand"/>
              <a:sym typeface="Quicksand"/>
            </a:endParaRPr>
          </a:p>
          <a:p>
            <a:pPr indent="0" lvl="0" marL="0" rtl="0" algn="l">
              <a:spcBef>
                <a:spcPts val="0"/>
              </a:spcBef>
              <a:spcAft>
                <a:spcPts val="0"/>
              </a:spcAft>
              <a:buNone/>
            </a:pPr>
            <a:r>
              <a:t/>
            </a:r>
            <a:endParaRPr/>
          </a:p>
        </p:txBody>
      </p:sp>
      <p:sp>
        <p:nvSpPr>
          <p:cNvPr id="468" name="Google Shape;46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69" name="Google Shape;469;p2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70" name="Google Shape;470;p2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Đối với pp Content based filtering: Nhóm tạo được 3 bộ dữ liệu với các đặc trưng khác nhau để thực nghiệm. Lần lượt như sau:</a:t>
            </a:r>
            <a:endParaRPr/>
          </a:p>
          <a:p>
            <a:pPr indent="0" lvl="0" marL="0" rtl="0" algn="l">
              <a:spcBef>
                <a:spcPts val="0"/>
              </a:spcBef>
              <a:spcAft>
                <a:spcPts val="0"/>
              </a:spcAft>
              <a:buNone/>
            </a:pPr>
            <a:r>
              <a:rPr lang="vi-VN"/>
              <a:t>	- Feature 1: sử dụng rdrsegmenter để segmentation các từ tiếng việt, sau đó dùng TFIDF để chuyển các từ thành vector, đồng thời tính độ tương đồng giữa user và khóa học bằng consine similarity</a:t>
            </a:r>
            <a:endParaRPr/>
          </a:p>
          <a:p>
            <a:pPr indent="-342900" lvl="0" marL="342900" marR="0" rtl="0" algn="just">
              <a:lnSpc>
                <a:spcPct val="150000"/>
              </a:lnSpc>
              <a:spcBef>
                <a:spcPts val="600"/>
              </a:spcBef>
              <a:spcAft>
                <a:spcPts val="0"/>
              </a:spcAft>
              <a:buClr>
                <a:schemeClr val="dk1"/>
              </a:buClr>
              <a:buSzPts val="1200"/>
              <a:buFont typeface="Cambria"/>
              <a:buChar char="-"/>
            </a:pPr>
            <a:r>
              <a:rPr lang="vi-VN"/>
              <a:t>	- Feature 2: </a:t>
            </a:r>
            <a:r>
              <a:rPr lang="vi-VN" sz="1800">
                <a:latin typeface="Cambria"/>
                <a:ea typeface="Cambria"/>
                <a:cs typeface="Cambria"/>
                <a:sym typeface="Cambria"/>
              </a:rPr>
              <a:t>Sử dụng school, concept của khóa học, TFIDF để chuyển thông tin thành vector, Tính độ tương đồng giữa khóa học và người dùng bằng cosine</a:t>
            </a:r>
            <a:endParaRPr sz="1800">
              <a:latin typeface="Quicksand"/>
              <a:ea typeface="Quicksand"/>
              <a:cs typeface="Quicksand"/>
              <a:sym typeface="Quicksand"/>
            </a:endParaRPr>
          </a:p>
          <a:p>
            <a:pPr indent="-342900" lvl="0" marL="342900" marR="0" rtl="0" algn="just">
              <a:lnSpc>
                <a:spcPct val="150000"/>
              </a:lnSpc>
              <a:spcBef>
                <a:spcPts val="600"/>
              </a:spcBef>
              <a:spcAft>
                <a:spcPts val="0"/>
              </a:spcAft>
              <a:buClr>
                <a:schemeClr val="dk1"/>
              </a:buClr>
              <a:buSzPts val="1200"/>
              <a:buFont typeface="Cambria"/>
              <a:buChar char="-"/>
            </a:pPr>
            <a:r>
              <a:rPr lang="vi-VN"/>
              <a:t>	- Feature 3: </a:t>
            </a:r>
            <a:r>
              <a:rPr lang="vi-VN" sz="1800">
                <a:latin typeface="Cambria"/>
                <a:ea typeface="Cambria"/>
                <a:cs typeface="Cambria"/>
                <a:sym typeface="Cambria"/>
              </a:rPr>
              <a:t>Sử dụng school, concept của khóa học, Multi-hot encoding để chuyển thông tin thành vector, Tính độ tương đồng giữa khóa học và người dùng bằng cosine</a:t>
            </a:r>
            <a:endParaRPr sz="1800">
              <a:latin typeface="Quicksand"/>
              <a:ea typeface="Quicksand"/>
              <a:cs typeface="Quicksand"/>
              <a:sym typeface="Quicksand"/>
            </a:endParaRPr>
          </a:p>
          <a:p>
            <a:pPr indent="0" lvl="0" marL="0" rtl="0" algn="l">
              <a:spcBef>
                <a:spcPts val="0"/>
              </a:spcBef>
              <a:spcAft>
                <a:spcPts val="0"/>
              </a:spcAft>
              <a:buNone/>
            </a:pPr>
            <a:r>
              <a:t/>
            </a:r>
            <a:endParaRPr/>
          </a:p>
        </p:txBody>
      </p:sp>
      <p:sp>
        <p:nvSpPr>
          <p:cNvPr id="482" name="Google Shape;4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83" name="Google Shape;483;p2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84" name="Google Shape;484;p2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97" name="Google Shape;497;p2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498" name="Google Shape;498;p2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
        <p:nvSpPr>
          <p:cNvPr id="148" name="Google Shape;148;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49" name="Google Shape;14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lang="vi-VN" sz="1200">
                <a:solidFill>
                  <a:schemeClr val="dk1"/>
                </a:solidFill>
                <a:latin typeface="Calibri"/>
                <a:ea typeface="Calibri"/>
                <a:cs typeface="Calibri"/>
                <a:sym typeface="Calibri"/>
              </a:rPr>
              <a:t>Tính độ tương đồng giữa khóa học và người dùng bằng cosine</a:t>
            </a:r>
            <a:endParaRPr b="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515" name="Google Shape;51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516" name="Google Shape;516;p3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517" name="Google Shape;517;p3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536" name="Google Shape;536;p3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537" name="Google Shape;537;p3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556" name="Google Shape;556;p3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557" name="Google Shape;557;p3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575" name="Google Shape;575;p3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576" name="Google Shape;576;p3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Nhóm thu được kết quả của 10 quá trình thực nghiệm như sau: Trong đó KGAT đc huấn luyện từ đầu đạt hiệu suất tốt nhất, sau đó đến MF và các pp khác.</a:t>
            </a:r>
            <a:endParaRPr/>
          </a:p>
          <a:p>
            <a:pPr indent="0" lvl="0" marL="0" rtl="0" algn="l">
              <a:spcBef>
                <a:spcPts val="0"/>
              </a:spcBef>
              <a:spcAft>
                <a:spcPts val="0"/>
              </a:spcAft>
              <a:buNone/>
            </a:pPr>
            <a:r>
              <a:t/>
            </a:r>
            <a:endParaRPr/>
          </a:p>
        </p:txBody>
      </p:sp>
      <p:sp>
        <p:nvSpPr>
          <p:cNvPr id="593" name="Google Shape;593;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594" name="Google Shape;594;p3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595" name="Google Shape;595;p3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Nhóm đã trực quan kết quả trên thành 2 đồ thị, lần lượt theo độ đánh giá NDCG và Recall:</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800"/>
              <a:buFont typeface="Times New Roman"/>
              <a:buNone/>
            </a:pPr>
            <a:r>
              <a:rPr lang="vi-VN" sz="1800">
                <a:latin typeface="Times New Roman"/>
                <a:ea typeface="Times New Roman"/>
                <a:cs typeface="Times New Roman"/>
                <a:sym typeface="Times New Roman"/>
              </a:rPr>
              <a:t>Thực nhiệm cho thấy, phương pháp cho kết quả tốt nhất là KGAT [3] from scratch với Recall@K, NDCG@K cao vượt trội. Điều này thể hiện sự hiệu quả của khả năng mô hình hóa các liên kết bậc cao trong đồ thị tri thức với Graph attention network. Phương pháp cho kết quả top 2 là MF, gần xấp xỉ với KGAT được huấn luyện tiếp từ pretrained của MF. Thấp nhất là content-based filtering với các feature khác nhau.</a:t>
            </a:r>
            <a:endParaRPr sz="1800">
              <a:latin typeface="Quicksand"/>
              <a:ea typeface="Quicksand"/>
              <a:cs typeface="Quicksand"/>
              <a:sym typeface="Quicksand"/>
            </a:endParaRPr>
          </a:p>
          <a:p>
            <a:pPr indent="0" lvl="0" marL="0" rtl="0" algn="l">
              <a:spcBef>
                <a:spcPts val="0"/>
              </a:spcBef>
              <a:spcAft>
                <a:spcPts val="0"/>
              </a:spcAft>
              <a:buNone/>
            </a:pPr>
            <a:r>
              <a:t/>
            </a:r>
            <a:endParaRPr/>
          </a:p>
        </p:txBody>
      </p:sp>
      <p:sp>
        <p:nvSpPr>
          <p:cNvPr id="607" name="Google Shape;60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608" name="Google Shape;608;p3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609" name="Google Shape;609;p3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sz="1800">
                <a:latin typeface="Times New Roman"/>
                <a:ea typeface="Times New Roman"/>
                <a:cs typeface="Times New Roman"/>
                <a:sym typeface="Times New Roman"/>
              </a:rPr>
              <a:t>Để thuận tiện cho việc demo cũng như khả năng tích hợp của hệ thống gợi ý vào các nền tảng học tập trực tuyến, nhóm đã xây dựng một ứng dụng web với Nextjs làm frontend, fastapi làm giao diện lập trình ứng dụng giữa frontend và backend, MySQL làm database và sử dụng KGAT model làm hệ thống gợi ý. Framework của ứng dụng như hình trên:</a:t>
            </a:r>
            <a:endParaRPr/>
          </a:p>
        </p:txBody>
      </p:sp>
      <p:sp>
        <p:nvSpPr>
          <p:cNvPr id="630" name="Google Shape;63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631" name="Google Shape;631;p3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632" name="Google Shape;632;p3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sz="1800">
                <a:latin typeface="Times New Roman"/>
                <a:ea typeface="Times New Roman"/>
                <a:cs typeface="Times New Roman"/>
                <a:sym typeface="Times New Roman"/>
              </a:rPr>
              <a:t>Thiết kế giao diện: Web được thiết kế để mô phỏng một số tính năng giúp hỗ trợ các nền tảng học tập trực tuyến. Giả sử sau khi admin đăng nhập và vào tính năng “Search”, giao diện sẽ hiển thị như hình []. Giao diện chứa các thành phần chính như: input thông tin để tìm kiếm; nút tìm kiếm; bảng thông tin người dùng; nút back để quay trở lại trang chủ (nhưng ở đây nhóm chỉ demo tính năng tìm kiếm nên nút back chỉ tượng trưng). Trong đó, input thông tin để tìm kiếm gồm 2 ô chính: 1 input dùng để nhập user id, 1 input dùng để nhập user name. Khi nhập thông tin vào 1 trong 2 ô, sau đó click chuột sang ô còn lại thì thông tin ở ô được nhập trước đó sẽ bị xóa, điều này giúp hệ thống chỉ tìm kiếm dựa trên 1 trong 2 thông tin tại 1 thời điểm. Sau khi nhập thông tin và nhấn nút tìm kiếm, bảng thông tin người dùng sẽ chỉ giữ lại các người dùng có thông tin phù hợp như hình</a:t>
            </a:r>
            <a:endParaRPr/>
          </a:p>
        </p:txBody>
      </p:sp>
      <p:sp>
        <p:nvSpPr>
          <p:cNvPr id="644" name="Google Shape;64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645" name="Google Shape;645;p3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646" name="Google Shape;646;p3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góp phần nâng cao chất lượng giáo dục trực tuyến.</a:t>
            </a:r>
            <a:endParaRPr/>
          </a:p>
        </p:txBody>
      </p:sp>
      <p:sp>
        <p:nvSpPr>
          <p:cNvPr id="157" name="Google Shape;15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58" name="Google Shape;158;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59" name="Google Shape;159;p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sz="1800">
                <a:latin typeface="Cambria"/>
                <a:ea typeface="Cambria"/>
                <a:cs typeface="Cambria"/>
                <a:sym typeface="Cambria"/>
              </a:rPr>
              <a:t>Microsoft Azure là một nền tảng điện toán đám mây (Cloud Computing) của Microsoft. Azure cung cấp một loạt các dịch vụ đám mây, bao gồm việc lưu trữ dữ liệu, xử lý dữ liệu.</a:t>
            </a:r>
            <a:endParaRPr/>
          </a:p>
          <a:p>
            <a:pPr indent="0" lvl="0" marL="0" rtl="0" algn="l">
              <a:spcBef>
                <a:spcPts val="0"/>
              </a:spcBef>
              <a:spcAft>
                <a:spcPts val="0"/>
              </a:spcAft>
              <a:buNone/>
            </a:pPr>
            <a:r>
              <a:t/>
            </a:r>
            <a:endParaRPr sz="18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Tuy nhiên, đây là một nền tảng tính phí khá cao, do đó, để phù hợp với kinh phí cũng như đáp ứng được nhu cầu của đề tài thì nhóm chỉ sử dụng Microsoft Azure cho quá trình lưu trữ và xử lý dữ liệu lớn. </a:t>
            </a:r>
            <a:endParaRPr/>
          </a:p>
          <a:p>
            <a:pPr indent="0" lvl="0" marL="0" marR="0" rtl="0" algn="l">
              <a:lnSpc>
                <a:spcPct val="100000"/>
              </a:lnSpc>
              <a:spcBef>
                <a:spcPts val="0"/>
              </a:spcBef>
              <a:spcAft>
                <a:spcPts val="0"/>
              </a:spcAft>
              <a:buClr>
                <a:schemeClr val="dk1"/>
              </a:buClr>
              <a:buSzPts val="1800"/>
              <a:buFont typeface="Calibri"/>
              <a:buNone/>
            </a:pPr>
            <a:r>
              <a:t/>
            </a:r>
            <a:endParaRPr sz="18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lang="vi-VN" sz="1800">
                <a:latin typeface="Cambria"/>
                <a:ea typeface="Cambria"/>
                <a:cs typeface="Cambria"/>
                <a:sym typeface="Cambria"/>
              </a:rPr>
              <a:t>đối với quá trình xây dựng và huấn luyện mô hình nhóm sẽ thực hiện trên nền tảng Kaggle  (một nền tảng trực tuyến được thiết kế cho cộng đồng những người dùng chuyên về khoa học dữ liệu và machine learning). </a:t>
            </a:r>
            <a:endParaRPr sz="1800">
              <a:latin typeface="Quicksand"/>
              <a:ea typeface="Quicksand"/>
              <a:cs typeface="Quicksand"/>
              <a:sym typeface="Quicksand"/>
            </a:endParaRPr>
          </a:p>
          <a:p>
            <a:pPr indent="0" lvl="0" marL="0" rtl="0" algn="l">
              <a:spcBef>
                <a:spcPts val="0"/>
              </a:spcBef>
              <a:spcAft>
                <a:spcPts val="0"/>
              </a:spcAft>
              <a:buNone/>
            </a:pPr>
            <a:r>
              <a:t/>
            </a:r>
            <a:endParaRPr/>
          </a:p>
        </p:txBody>
      </p:sp>
      <p:sp>
        <p:nvSpPr>
          <p:cNvPr id="665" name="Google Shape;665;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666" name="Google Shape;666;p4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667" name="Google Shape;667;p4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687" name="Google Shape;687;p4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688" name="Google Shape;688;p4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701" name="Google Shape;701;p4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702" name="Google Shape;702;p4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715" name="Google Shape;715;p4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716" name="Google Shape;716;p4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729" name="Google Shape;729;p4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730" name="Google Shape;730;p4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743" name="Google Shape;743;p4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744" name="Google Shape;744;p4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757" name="Google Shape;757;p4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758" name="Google Shape;758;p4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770" name="Google Shape;770;p4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771" name="Google Shape;771;p4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1" name="Google Shape;781;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783" name="Google Shape;783;p4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784" name="Google Shape;784;p4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latin typeface="Calibri"/>
                <a:ea typeface="Calibri"/>
                <a:cs typeface="Calibri"/>
                <a:sym typeface="Calibri"/>
              </a:rPr>
              <a:t>Hình bên trên thì thể hiện được cái quy trình đơn giản của bài toán khuyến nghị khóa học cho người dùng</a:t>
            </a:r>
            <a:endParaRPr/>
          </a:p>
        </p:txBody>
      </p:sp>
      <p:sp>
        <p:nvSpPr>
          <p:cNvPr id="170" name="Google Shape;17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71" name="Google Shape;171;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72" name="Google Shape;172;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mbria"/>
              <a:buNone/>
            </a:pPr>
            <a:r>
              <a:rPr lang="vi-VN" sz="1200">
                <a:latin typeface="Cambria"/>
                <a:ea typeface="Cambria"/>
                <a:cs typeface="Cambria"/>
                <a:sym typeface="Cambria"/>
              </a:rPr>
              <a:t>Bộ dữ liệu dược thu thập từ XuetangX, ra mắt vào tháng 10 năm 2013 nhưng đến ngày 31 tháng 5 2021 </a:t>
            </a:r>
            <a:r>
              <a:rPr b="0" i="0" lang="vi-VN">
                <a:solidFill>
                  <a:srgbClr val="000000"/>
                </a:solidFill>
                <a:latin typeface="Arial"/>
                <a:ea typeface="Arial"/>
                <a:cs typeface="Arial"/>
                <a:sym typeface="Arial"/>
              </a:rPr>
              <a:t>đã cung cấp hơn 6.000 khóa học</a:t>
            </a:r>
            <a:endParaRPr b="0" i="0">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Times New Roman"/>
              <a:buNone/>
            </a:pPr>
            <a:r>
              <a:rPr b="0" i="0" lang="vi-VN" sz="1800">
                <a:solidFill>
                  <a:srgbClr val="000000"/>
                </a:solidFill>
                <a:highlight>
                  <a:srgbClr val="FFFFFF"/>
                </a:highlight>
                <a:latin typeface="Times New Roman"/>
                <a:ea typeface="Times New Roman"/>
                <a:cs typeface="Times New Roman"/>
                <a:sym typeface="Times New Roman"/>
              </a:rPr>
              <a:t>Sau đây là bảng thống kê số lượng chi tiết của từng loại tài nguyên trong MOOCCubeX: </a:t>
            </a:r>
            <a:endParaRPr sz="1200">
              <a:latin typeface="Cambria"/>
              <a:ea typeface="Cambria"/>
              <a:cs typeface="Cambria"/>
              <a:sym typeface="Cambria"/>
            </a:endParaRPr>
          </a:p>
          <a:p>
            <a:pPr indent="0" lvl="0" marL="0" rtl="0" algn="l">
              <a:spcBef>
                <a:spcPts val="0"/>
              </a:spcBef>
              <a:spcAft>
                <a:spcPts val="0"/>
              </a:spcAft>
              <a:buNone/>
            </a:pPr>
            <a:r>
              <a:t/>
            </a:r>
            <a:endParaRPr/>
          </a:p>
        </p:txBody>
      </p:sp>
      <p:sp>
        <p:nvSpPr>
          <p:cNvPr id="191" name="Google Shape;19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92" name="Google Shape;192;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193" name="Google Shape;193;p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chemeClr val="dk1"/>
              </a:buClr>
              <a:buSzPts val="1200"/>
              <a:buFont typeface="Calibri"/>
              <a:buNone/>
            </a:pPr>
            <a:r>
              <a:t/>
            </a:r>
            <a:endParaRPr sz="1200">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200"/>
              <a:buFont typeface="Times New Roman"/>
              <a:buNone/>
            </a:pPr>
            <a:r>
              <a:rPr b="0" i="0" lang="vi-VN" sz="1200">
                <a:solidFill>
                  <a:srgbClr val="000000"/>
                </a:solidFill>
                <a:highlight>
                  <a:srgbClr val="FFFFFF"/>
                </a:highlight>
                <a:latin typeface="Times New Roman"/>
                <a:ea typeface="Times New Roman"/>
                <a:cs typeface="Times New Roman"/>
                <a:sym typeface="Times New Roman"/>
              </a:rPr>
              <a:t>Sau đây là bảng thống kê số lượng chi tiết của từng loại tài nguyên trong MOOCCubeX: </a:t>
            </a:r>
            <a:endParaRPr sz="1000">
              <a:latin typeface="Cambria"/>
              <a:ea typeface="Cambria"/>
              <a:cs typeface="Cambria"/>
              <a:sym typeface="Cambria"/>
            </a:endParaRPr>
          </a:p>
          <a:p>
            <a:pPr indent="0" lvl="0" marL="0" rtl="0" algn="l">
              <a:spcBef>
                <a:spcPts val="0"/>
              </a:spcBef>
              <a:spcAft>
                <a:spcPts val="0"/>
              </a:spcAft>
              <a:buNone/>
            </a:pPr>
            <a:r>
              <a:t/>
            </a:r>
            <a:endParaRPr/>
          </a:p>
        </p:txBody>
      </p:sp>
      <p:sp>
        <p:nvSpPr>
          <p:cNvPr id="204" name="Google Shape;20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05" name="Google Shape;205;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06" name="Google Shape;206;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vi-VN" sz="1200"/>
              <a:t>cái hình này là sơ đồ class diagram mà nhóm chúng em vẽ dựa trên các bảng dữ liệu có trong toàn bộ dữ liệu mooccubex mà nhóm sẽ sử dụng sau đó sẽ qua các bước tiền xử lý dữ liệu mà nhóm mong muốn có thể tạo nên được một tập dữ liệu mới để phục vụ cho việc huấn luyện mô hình</a:t>
            </a:r>
            <a:endParaRPr/>
          </a:p>
        </p:txBody>
      </p:sp>
      <p:sp>
        <p:nvSpPr>
          <p:cNvPr id="218" name="Google Shape;21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19" name="Google Shape;219;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vi-VN"/>
              <a:t>Giới thiệu</a:t>
            </a:r>
            <a:endParaRPr/>
          </a:p>
        </p:txBody>
      </p:sp>
      <p:sp>
        <p:nvSpPr>
          <p:cNvPr id="220" name="Google Shape;220;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vi-VN"/>
              <a:t>04/06/2024</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5" name="Shape 15"/>
        <p:cNvGrpSpPr/>
        <p:nvPr/>
      </p:nvGrpSpPr>
      <p:grpSpPr>
        <a:xfrm>
          <a:off x="0" y="0"/>
          <a:ext cx="0" cy="0"/>
          <a:chOff x="0" y="0"/>
          <a:chExt cx="0" cy="0"/>
        </a:xfrm>
      </p:grpSpPr>
      <p:sp>
        <p:nvSpPr>
          <p:cNvPr id="16" name="Google Shape;16;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72" name="Shape 72"/>
        <p:cNvGrpSpPr/>
        <p:nvPr/>
      </p:nvGrpSpPr>
      <p:grpSpPr>
        <a:xfrm>
          <a:off x="0" y="0"/>
          <a:ext cx="0" cy="0"/>
          <a:chOff x="0" y="0"/>
          <a:chExt cx="0" cy="0"/>
        </a:xfrm>
      </p:grpSpPr>
      <p:sp>
        <p:nvSpPr>
          <p:cNvPr id="73" name="Google Shape;73;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8" name="Shape 78"/>
        <p:cNvGrpSpPr/>
        <p:nvPr/>
      </p:nvGrpSpPr>
      <p:grpSpPr>
        <a:xfrm>
          <a:off x="0" y="0"/>
          <a:ext cx="0" cy="0"/>
          <a:chOff x="0" y="0"/>
          <a:chExt cx="0" cy="0"/>
        </a:xfrm>
      </p:grpSpPr>
      <p:sp>
        <p:nvSpPr>
          <p:cNvPr id="79" name="Google Shape;79;p6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53"/>
          <p:cNvSpPr txBox="1"/>
          <p:nvPr>
            <p:ph type="title"/>
          </p:nvPr>
        </p:nvSpPr>
        <p:spPr>
          <a:xfrm>
            <a:off x="609600" y="274640"/>
            <a:ext cx="10972801" cy="711081"/>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53"/>
          <p:cNvSpPr txBox="1"/>
          <p:nvPr>
            <p:ph idx="10" type="dt"/>
          </p:nvPr>
        </p:nvSpPr>
        <p:spPr>
          <a:xfrm>
            <a:off x="609600" y="6356352"/>
            <a:ext cx="2844800"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3"/>
          <p:cNvSpPr txBox="1"/>
          <p:nvPr>
            <p:ph idx="11" type="ftr"/>
          </p:nvPr>
        </p:nvSpPr>
        <p:spPr>
          <a:xfrm>
            <a:off x="4165601" y="6356352"/>
            <a:ext cx="3860800"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3"/>
          <p:cNvSpPr txBox="1"/>
          <p:nvPr>
            <p:ph idx="12" type="sldNum"/>
          </p:nvPr>
        </p:nvSpPr>
        <p:spPr>
          <a:xfrm>
            <a:off x="8737601" y="6356352"/>
            <a:ext cx="2844800"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95" name="Shape 95"/>
        <p:cNvGrpSpPr/>
        <p:nvPr/>
      </p:nvGrpSpPr>
      <p:grpSpPr>
        <a:xfrm>
          <a:off x="0" y="0"/>
          <a:ext cx="0" cy="0"/>
          <a:chOff x="0" y="0"/>
          <a:chExt cx="0" cy="0"/>
        </a:xfrm>
      </p:grpSpPr>
      <p:cxnSp>
        <p:nvCxnSpPr>
          <p:cNvPr id="96" name="Google Shape;96;p54"/>
          <p:cNvCxnSpPr/>
          <p:nvPr/>
        </p:nvCxnSpPr>
        <p:spPr>
          <a:xfrm>
            <a:off x="609600" y="6448926"/>
            <a:ext cx="10972801" cy="0"/>
          </a:xfrm>
          <a:prstGeom prst="straightConnector1">
            <a:avLst/>
          </a:prstGeom>
          <a:noFill/>
          <a:ln cap="flat" cmpd="sng" w="9525">
            <a:solidFill>
              <a:srgbClr val="D8D8D8">
                <a:alpha val="49803"/>
              </a:srgbClr>
            </a:solidFill>
            <a:prstDash val="solid"/>
            <a:round/>
            <a:headEnd len="sm" w="sm" type="none"/>
            <a:tailEnd len="sm" w="sm" type="none"/>
          </a:ln>
        </p:spPr>
      </p:cxnSp>
      <p:sp>
        <p:nvSpPr>
          <p:cNvPr id="97" name="Google Shape;97;p54"/>
          <p:cNvSpPr/>
          <p:nvPr/>
        </p:nvSpPr>
        <p:spPr>
          <a:xfrm>
            <a:off x="5919490" y="6272463"/>
            <a:ext cx="353018" cy="35292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98" name="Google Shape;98;p54"/>
          <p:cNvSpPr txBox="1"/>
          <p:nvPr>
            <p:ph type="title"/>
          </p:nvPr>
        </p:nvSpPr>
        <p:spPr>
          <a:xfrm>
            <a:off x="609600" y="274640"/>
            <a:ext cx="10972801" cy="711081"/>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5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lvl1pPr indent="0" lvl="0" marL="0" algn="ctr">
              <a:spcBef>
                <a:spcPts val="0"/>
              </a:spcBef>
              <a:buNone/>
              <a:defRPr b="1" i="0" sz="1400" u="none" cap="none" strike="noStrike">
                <a:solidFill>
                  <a:schemeClr val="lt1"/>
                </a:solidFill>
                <a:latin typeface="Calibri"/>
                <a:ea typeface="Calibri"/>
                <a:cs typeface="Calibri"/>
                <a:sym typeface="Calibri"/>
              </a:defRPr>
            </a:lvl1pPr>
            <a:lvl2pPr indent="0" lvl="1" marL="0" algn="ctr">
              <a:spcBef>
                <a:spcPts val="0"/>
              </a:spcBef>
              <a:buNone/>
              <a:defRPr b="1" i="0" sz="1400" u="none" cap="none" strike="noStrike">
                <a:solidFill>
                  <a:schemeClr val="lt1"/>
                </a:solidFill>
                <a:latin typeface="Calibri"/>
                <a:ea typeface="Calibri"/>
                <a:cs typeface="Calibri"/>
                <a:sym typeface="Calibri"/>
              </a:defRPr>
            </a:lvl2pPr>
            <a:lvl3pPr indent="0" lvl="2" marL="0" algn="ctr">
              <a:spcBef>
                <a:spcPts val="0"/>
              </a:spcBef>
              <a:buNone/>
              <a:defRPr b="1" i="0" sz="1400" u="none" cap="none" strike="noStrike">
                <a:solidFill>
                  <a:schemeClr val="lt1"/>
                </a:solidFill>
                <a:latin typeface="Calibri"/>
                <a:ea typeface="Calibri"/>
                <a:cs typeface="Calibri"/>
                <a:sym typeface="Calibri"/>
              </a:defRPr>
            </a:lvl3pPr>
            <a:lvl4pPr indent="0" lvl="3" marL="0" algn="ctr">
              <a:spcBef>
                <a:spcPts val="0"/>
              </a:spcBef>
              <a:buNone/>
              <a:defRPr b="1" i="0" sz="1400" u="none" cap="none" strike="noStrike">
                <a:solidFill>
                  <a:schemeClr val="lt1"/>
                </a:solidFill>
                <a:latin typeface="Calibri"/>
                <a:ea typeface="Calibri"/>
                <a:cs typeface="Calibri"/>
                <a:sym typeface="Calibri"/>
              </a:defRPr>
            </a:lvl4pPr>
            <a:lvl5pPr indent="0" lvl="4" marL="0" algn="ctr">
              <a:spcBef>
                <a:spcPts val="0"/>
              </a:spcBef>
              <a:buNone/>
              <a:defRPr b="1" i="0" sz="1400" u="none" cap="none" strike="noStrike">
                <a:solidFill>
                  <a:schemeClr val="lt1"/>
                </a:solidFill>
                <a:latin typeface="Calibri"/>
                <a:ea typeface="Calibri"/>
                <a:cs typeface="Calibri"/>
                <a:sym typeface="Calibri"/>
              </a:defRPr>
            </a:lvl5pPr>
            <a:lvl6pPr indent="0" lvl="5" marL="0" algn="ctr">
              <a:spcBef>
                <a:spcPts val="0"/>
              </a:spcBef>
              <a:buNone/>
              <a:defRPr b="1" i="0" sz="1400" u="none" cap="none" strike="noStrike">
                <a:solidFill>
                  <a:schemeClr val="lt1"/>
                </a:solidFill>
                <a:latin typeface="Calibri"/>
                <a:ea typeface="Calibri"/>
                <a:cs typeface="Calibri"/>
                <a:sym typeface="Calibri"/>
              </a:defRPr>
            </a:lvl6pPr>
            <a:lvl7pPr indent="0" lvl="6" marL="0" algn="ctr">
              <a:spcBef>
                <a:spcPts val="0"/>
              </a:spcBef>
              <a:buNone/>
              <a:defRPr b="1" i="0" sz="1400" u="none" cap="none" strike="noStrike">
                <a:solidFill>
                  <a:schemeClr val="lt1"/>
                </a:solidFill>
                <a:latin typeface="Calibri"/>
                <a:ea typeface="Calibri"/>
                <a:cs typeface="Calibri"/>
                <a:sym typeface="Calibri"/>
              </a:defRPr>
            </a:lvl7pPr>
            <a:lvl8pPr indent="0" lvl="7" marL="0" algn="ctr">
              <a:spcBef>
                <a:spcPts val="0"/>
              </a:spcBef>
              <a:buNone/>
              <a:defRPr b="1" i="0" sz="1400" u="none" cap="none" strike="noStrike">
                <a:solidFill>
                  <a:schemeClr val="lt1"/>
                </a:solidFill>
                <a:latin typeface="Calibri"/>
                <a:ea typeface="Calibri"/>
                <a:cs typeface="Calibri"/>
                <a:sym typeface="Calibri"/>
              </a:defRPr>
            </a:lvl8pPr>
            <a:lvl9pPr indent="0" lvl="8" marL="0" algn="ctr">
              <a:spcBef>
                <a:spcPts val="0"/>
              </a:spcBef>
              <a:buNone/>
              <a:defRPr b="1" i="0" sz="14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21" name="Shape 21"/>
        <p:cNvGrpSpPr/>
        <p:nvPr/>
      </p:nvGrpSpPr>
      <p:grpSpPr>
        <a:xfrm>
          <a:off x="0" y="0"/>
          <a:ext cx="0" cy="0"/>
          <a:chOff x="0" y="0"/>
          <a:chExt cx="0" cy="0"/>
        </a:xfrm>
      </p:grpSpPr>
      <p:sp>
        <p:nvSpPr>
          <p:cNvPr id="22" name="Google Shape;22;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27" name="Shape 27"/>
        <p:cNvGrpSpPr/>
        <p:nvPr/>
      </p:nvGrpSpPr>
      <p:grpSpPr>
        <a:xfrm>
          <a:off x="0" y="0"/>
          <a:ext cx="0" cy="0"/>
          <a:chOff x="0" y="0"/>
          <a:chExt cx="0" cy="0"/>
        </a:xfrm>
      </p:grpSpPr>
      <p:sp>
        <p:nvSpPr>
          <p:cNvPr id="28" name="Google Shape;28;p5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33" name="Shape 33"/>
        <p:cNvGrpSpPr/>
        <p:nvPr/>
      </p:nvGrpSpPr>
      <p:grpSpPr>
        <a:xfrm>
          <a:off x="0" y="0"/>
          <a:ext cx="0" cy="0"/>
          <a:chOff x="0" y="0"/>
          <a:chExt cx="0" cy="0"/>
        </a:xfrm>
      </p:grpSpPr>
      <p:sp>
        <p:nvSpPr>
          <p:cNvPr id="34" name="Google Shape;3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40" name="Shape 40"/>
        <p:cNvGrpSpPr/>
        <p:nvPr/>
      </p:nvGrpSpPr>
      <p:grpSpPr>
        <a:xfrm>
          <a:off x="0" y="0"/>
          <a:ext cx="0" cy="0"/>
          <a:chOff x="0" y="0"/>
          <a:chExt cx="0" cy="0"/>
        </a:xfrm>
      </p:grpSpPr>
      <p:sp>
        <p:nvSpPr>
          <p:cNvPr id="41" name="Google Shape;41;p5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49" name="Shape 49"/>
        <p:cNvGrpSpPr/>
        <p:nvPr/>
      </p:nvGrpSpPr>
      <p:grpSpPr>
        <a:xfrm>
          <a:off x="0" y="0"/>
          <a:ext cx="0" cy="0"/>
          <a:chOff x="0" y="0"/>
          <a:chExt cx="0" cy="0"/>
        </a:xfrm>
      </p:grpSpPr>
      <p:sp>
        <p:nvSpPr>
          <p:cNvPr id="50" name="Google Shape;50;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54" name="Shape 54"/>
        <p:cNvGrpSpPr/>
        <p:nvPr/>
      </p:nvGrpSpPr>
      <p:grpSpPr>
        <a:xfrm>
          <a:off x="0" y="0"/>
          <a:ext cx="0" cy="0"/>
          <a:chOff x="0" y="0"/>
          <a:chExt cx="0" cy="0"/>
        </a:xfrm>
      </p:grpSpPr>
      <p:sp>
        <p:nvSpPr>
          <p:cNvPr id="55" name="Google Shape;55;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58" name="Shape 58"/>
        <p:cNvGrpSpPr/>
        <p:nvPr/>
      </p:nvGrpSpPr>
      <p:grpSpPr>
        <a:xfrm>
          <a:off x="0" y="0"/>
          <a:ext cx="0" cy="0"/>
          <a:chOff x="0" y="0"/>
          <a:chExt cx="0" cy="0"/>
        </a:xfrm>
      </p:grpSpPr>
      <p:sp>
        <p:nvSpPr>
          <p:cNvPr id="59" name="Google Shape;59;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5" name="Shape 65"/>
        <p:cNvGrpSpPr/>
        <p:nvPr/>
      </p:nvGrpSpPr>
      <p:grpSpPr>
        <a:xfrm>
          <a:off x="0" y="0"/>
          <a:ext cx="0" cy="0"/>
          <a:chOff x="0" y="0"/>
          <a:chExt cx="0" cy="0"/>
        </a:xfrm>
      </p:grpSpPr>
      <p:sp>
        <p:nvSpPr>
          <p:cNvPr id="66" name="Google Shape;66;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2"/>
          <p:cNvSpPr/>
          <p:nvPr>
            <p:ph idx="2" type="pic"/>
          </p:nvPr>
        </p:nvSpPr>
        <p:spPr>
          <a:xfrm>
            <a:off x="5183188" y="987425"/>
            <a:ext cx="6172200" cy="4873625"/>
          </a:xfrm>
          <a:prstGeom prst="rect">
            <a:avLst/>
          </a:prstGeom>
          <a:noFill/>
          <a:ln>
            <a:noFill/>
          </a:ln>
        </p:spPr>
      </p:sp>
      <p:sp>
        <p:nvSpPr>
          <p:cNvPr id="68" name="Google Shape;68;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52"/>
          <p:cNvSpPr txBox="1"/>
          <p:nvPr>
            <p:ph type="title"/>
          </p:nvPr>
        </p:nvSpPr>
        <p:spPr>
          <a:xfrm>
            <a:off x="609600" y="274640"/>
            <a:ext cx="10972801" cy="711081"/>
          </a:xfrm>
          <a:prstGeom prst="rect">
            <a:avLst/>
          </a:prstGeom>
          <a:noFill/>
          <a:ln>
            <a:noFill/>
          </a:ln>
        </p:spPr>
        <p:txBody>
          <a:bodyPr anchorCtr="0" anchor="ctr" bIns="60925" lIns="121875" spcFirstLastPara="1" rIns="121875" wrap="square" tIns="60925">
            <a:normAutofit/>
          </a:bodyPr>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52"/>
          <p:cNvSpPr txBox="1"/>
          <p:nvPr>
            <p:ph idx="1" type="body"/>
          </p:nvPr>
        </p:nvSpPr>
        <p:spPr>
          <a:xfrm>
            <a:off x="609600" y="1138426"/>
            <a:ext cx="10972801" cy="4987739"/>
          </a:xfrm>
          <a:prstGeom prst="rect">
            <a:avLst/>
          </a:prstGeom>
          <a:noFill/>
          <a:ln>
            <a:noFill/>
          </a:ln>
        </p:spPr>
        <p:txBody>
          <a:bodyPr anchorCtr="0" anchor="t" bIns="60925" lIns="121875" spcFirstLastPara="1" rIns="121875" wrap="square" tIns="60925">
            <a:normAutofit/>
          </a:bodyPr>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87" name="Google Shape;87;p52"/>
          <p:cNvSpPr txBox="1"/>
          <p:nvPr>
            <p:ph idx="10" type="dt"/>
          </p:nvPr>
        </p:nvSpPr>
        <p:spPr>
          <a:xfrm>
            <a:off x="609600" y="6356352"/>
            <a:ext cx="2844800"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52"/>
          <p:cNvSpPr txBox="1"/>
          <p:nvPr>
            <p:ph idx="11" type="ftr"/>
          </p:nvPr>
        </p:nvSpPr>
        <p:spPr>
          <a:xfrm>
            <a:off x="4165601" y="6356352"/>
            <a:ext cx="3860800"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52"/>
          <p:cNvSpPr txBox="1"/>
          <p:nvPr>
            <p:ph idx="12" type="sldNum"/>
          </p:nvPr>
        </p:nvSpPr>
        <p:spPr>
          <a:xfrm>
            <a:off x="8737601" y="6356352"/>
            <a:ext cx="2844800"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2.xml"/><Relationship Id="rId6" Type="http://schemas.openxmlformats.org/officeDocument/2006/relationships/image" Target="../media/image1.png"/><Relationship Id="rId7" Type="http://schemas.openxmlformats.org/officeDocument/2006/relationships/slide" Target="/ppt/slides/slide3.xml"/><Relationship Id="rId8" Type="http://schemas.openxmlformats.org/officeDocument/2006/relationships/slide" Target="/ppt/slides/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slide" Target="/ppt/slides/slide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slide" Target="/ppt/slides/slide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slide" Target="/ppt/slides/slide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slide" Target="/ppt/slides/slide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8.png"/><Relationship Id="rId6"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slide" Target="/ppt/slides/slide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slide" Target="/ppt/slides/slide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slide" Target="/ppt/slides/slide8.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slide" Target="/ppt/slides/slide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slide" Target="/ppt/slides/slide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slide" Target="/ppt/slides/slide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slide" Target="/ppt/slides/slide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slide" Target="/ppt/slides/slide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slide" Target="/ppt/slides/slide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slide" Target="/ppt/slides/slide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slide" Target="/ppt/slides/slide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29.png"/><Relationship Id="rId6"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slide" Target="/ppt/slides/slide8.xml"/><Relationship Id="rId4" Type="http://schemas.openxmlformats.org/officeDocument/2006/relationships/image" Target="../media/image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p:nvPr/>
        </p:nvSpPr>
        <p:spPr>
          <a:xfrm>
            <a:off x="3175" y="4287328"/>
            <a:ext cx="12188825" cy="2583711"/>
          </a:xfrm>
          <a:custGeom>
            <a:rect b="b" l="l" r="r" t="t"/>
            <a:pathLst>
              <a:path extrusionOk="0" h="2114437" w="12188825">
                <a:moveTo>
                  <a:pt x="6094412" y="0"/>
                </a:moveTo>
                <a:lnTo>
                  <a:pt x="6401871" y="341621"/>
                </a:lnTo>
                <a:lnTo>
                  <a:pt x="12188825" y="341621"/>
                </a:lnTo>
                <a:lnTo>
                  <a:pt x="12188825" y="2114437"/>
                </a:lnTo>
                <a:lnTo>
                  <a:pt x="0" y="2114437"/>
                </a:lnTo>
                <a:lnTo>
                  <a:pt x="0" y="341621"/>
                </a:lnTo>
                <a:lnTo>
                  <a:pt x="5786954" y="341621"/>
                </a:lnTo>
                <a:close/>
              </a:path>
            </a:pathLst>
          </a:custGeom>
          <a:solidFill>
            <a:srgbClr val="376B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165559" y="2100018"/>
            <a:ext cx="11619344" cy="166571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3600" u="none" cap="none" strike="noStrike">
                <a:solidFill>
                  <a:srgbClr val="0070C0"/>
                </a:solidFill>
                <a:latin typeface="Open Sans"/>
                <a:ea typeface="Open Sans"/>
                <a:cs typeface="Open Sans"/>
                <a:sym typeface="Open Sans"/>
              </a:rPr>
              <a:t>HỆ THỐNG KHUYẾN NGHỊ KHÓA HỌC CHO NỀN TẢNG HỌC TẬP TRỰC TUYẾN</a:t>
            </a:r>
            <a:endParaRPr b="1" i="0" sz="3600" u="none" cap="none" strike="noStrike">
              <a:solidFill>
                <a:srgbClr val="0070C0"/>
              </a:solidFill>
              <a:latin typeface="Open Sans"/>
              <a:ea typeface="Open Sans"/>
              <a:cs typeface="Open Sans"/>
              <a:sym typeface="Open Sans"/>
            </a:endParaRPr>
          </a:p>
        </p:txBody>
      </p:sp>
      <p:cxnSp>
        <p:nvCxnSpPr>
          <p:cNvPr id="109" name="Google Shape;109;p1"/>
          <p:cNvCxnSpPr/>
          <p:nvPr/>
        </p:nvCxnSpPr>
        <p:spPr>
          <a:xfrm>
            <a:off x="8061960" y="5107567"/>
            <a:ext cx="0" cy="1413250"/>
          </a:xfrm>
          <a:prstGeom prst="straightConnector1">
            <a:avLst/>
          </a:prstGeom>
          <a:noFill/>
          <a:ln cap="flat" cmpd="sng" w="9525">
            <a:solidFill>
              <a:srgbClr val="FFD966"/>
            </a:solidFill>
            <a:prstDash val="solid"/>
            <a:miter lim="800000"/>
            <a:headEnd len="sm" w="sm" type="none"/>
            <a:tailEnd len="sm" w="sm" type="none"/>
          </a:ln>
        </p:spPr>
      </p:cxnSp>
      <p:grpSp>
        <p:nvGrpSpPr>
          <p:cNvPr id="110" name="Google Shape;110;p1"/>
          <p:cNvGrpSpPr/>
          <p:nvPr/>
        </p:nvGrpSpPr>
        <p:grpSpPr>
          <a:xfrm>
            <a:off x="333789" y="4963916"/>
            <a:ext cx="7109423" cy="1556901"/>
            <a:chOff x="333790" y="5053481"/>
            <a:chExt cx="7042420" cy="1556901"/>
          </a:xfrm>
        </p:grpSpPr>
        <p:sp>
          <p:nvSpPr>
            <p:cNvPr id="111" name="Google Shape;111;p1"/>
            <p:cNvSpPr/>
            <p:nvPr/>
          </p:nvSpPr>
          <p:spPr>
            <a:xfrm>
              <a:off x="333790" y="5080027"/>
              <a:ext cx="4997162" cy="15303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Đoàn Nhật Sang        - 21522542</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Trương Văn Khải       - 21520274</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Lê Ngô Minh Đức     - 21520195</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Phạm Minh Quốc     - 22540017</a:t>
              </a:r>
              <a:endParaRPr/>
            </a:p>
          </p:txBody>
        </p:sp>
        <p:sp>
          <p:nvSpPr>
            <p:cNvPr id="112" name="Google Shape;112;p1"/>
            <p:cNvSpPr/>
            <p:nvPr/>
          </p:nvSpPr>
          <p:spPr>
            <a:xfrm>
              <a:off x="4050743" y="5053481"/>
              <a:ext cx="3325467" cy="15303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Lê Yến Nhi                   - 21522427</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Hoàng Thị Mỹ Hạnh  - 21522044</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Hoàng Tiến Đạt          - 21520696</a:t>
              </a:r>
              <a:endParaRPr/>
            </a:p>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Lê Minh Quang          - 21522510</a:t>
              </a:r>
              <a:endParaRPr b="1" i="0" sz="1600" u="none" cap="none" strike="noStrike">
                <a:solidFill>
                  <a:schemeClr val="lt1"/>
                </a:solidFill>
                <a:latin typeface="Open Sans"/>
                <a:ea typeface="Open Sans"/>
                <a:cs typeface="Open Sans"/>
                <a:sym typeface="Open Sans"/>
              </a:endParaRPr>
            </a:p>
          </p:txBody>
        </p:sp>
      </p:grpSp>
      <p:pic>
        <p:nvPicPr>
          <p:cNvPr id="113" name="Google Shape;113;p1"/>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114" name="Google Shape;114;p1"/>
          <p:cNvSpPr txBox="1"/>
          <p:nvPr/>
        </p:nvSpPr>
        <p:spPr>
          <a:xfrm>
            <a:off x="2317631" y="1730012"/>
            <a:ext cx="7315200" cy="357338"/>
          </a:xfrm>
          <a:prstGeom prst="rect">
            <a:avLst/>
          </a:prstGeom>
          <a:noFill/>
          <a:ln>
            <a:noFill/>
          </a:ln>
        </p:spPr>
        <p:txBody>
          <a:bodyPr anchorCtr="0" anchor="b" bIns="45700" lIns="91425" spcFirstLastPara="1" rIns="91425" wrap="square" tIns="45700">
            <a:noAutofit/>
          </a:bodyPr>
          <a:lstStyle/>
          <a:p>
            <a:pPr indent="0" lvl="0" marL="0" marR="0" rtl="0" algn="ctr">
              <a:lnSpc>
                <a:spcPct val="150000"/>
              </a:lnSpc>
              <a:spcBef>
                <a:spcPts val="0"/>
              </a:spcBef>
              <a:spcAft>
                <a:spcPts val="0"/>
              </a:spcAft>
              <a:buClr>
                <a:srgbClr val="0070C0"/>
              </a:buClr>
              <a:buSzPts val="1800"/>
              <a:buFont typeface="Open Sans"/>
              <a:buNone/>
            </a:pPr>
            <a:r>
              <a:rPr b="0" i="0" lang="vi-VN" sz="1800" u="none" cap="none" strike="noStrike">
                <a:solidFill>
                  <a:srgbClr val="0070C0"/>
                </a:solidFill>
                <a:latin typeface="Open Sans"/>
                <a:ea typeface="Open Sans"/>
                <a:cs typeface="Open Sans"/>
                <a:sym typeface="Open Sans"/>
              </a:rPr>
              <a:t>BÁO CÁO CUỐI KỲ: CS313 – KHAI THÁC DỮ LIỆU VÀ ỨNG DỤNG</a:t>
            </a:r>
            <a:endParaRPr b="0" i="0" sz="1800" u="none" cap="none" strike="noStrike">
              <a:solidFill>
                <a:srgbClr val="0070C0"/>
              </a:solidFill>
              <a:latin typeface="Open Sans"/>
              <a:ea typeface="Open Sans"/>
              <a:cs typeface="Open Sans"/>
              <a:sym typeface="Open Sans"/>
            </a:endParaRPr>
          </a:p>
        </p:txBody>
      </p:sp>
      <p:sp>
        <p:nvSpPr>
          <p:cNvPr id="115" name="Google Shape;115;p1"/>
          <p:cNvSpPr txBox="1"/>
          <p:nvPr/>
        </p:nvSpPr>
        <p:spPr>
          <a:xfrm>
            <a:off x="1494702" y="147791"/>
            <a:ext cx="9202596" cy="87908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vi-VN" sz="1800" u="none" cap="none" strike="noStrike">
                <a:solidFill>
                  <a:srgbClr val="0070C0"/>
                </a:solidFill>
                <a:latin typeface="Open Sans"/>
                <a:ea typeface="Open Sans"/>
                <a:cs typeface="Open Sans"/>
                <a:sym typeface="Open Sans"/>
              </a:rPr>
              <a:t>ĐẠI HỌC QUỐC GIA THÀNH PHỐ HỒ CHÍ MINH</a:t>
            </a:r>
            <a:endParaRPr b="0" i="0" sz="1800" u="none" cap="none" strike="noStrike">
              <a:solidFill>
                <a:srgbClr val="0070C0"/>
              </a:solidFill>
              <a:latin typeface="Open Sans"/>
              <a:ea typeface="Open Sans"/>
              <a:cs typeface="Open Sans"/>
              <a:sym typeface="Open Sans"/>
            </a:endParaRPr>
          </a:p>
          <a:p>
            <a:pPr indent="0" lvl="0" marL="0" marR="0" rtl="0" algn="ctr">
              <a:lnSpc>
                <a:spcPct val="150000"/>
              </a:lnSpc>
              <a:spcBef>
                <a:spcPts val="0"/>
              </a:spcBef>
              <a:spcAft>
                <a:spcPts val="0"/>
              </a:spcAft>
              <a:buNone/>
            </a:pPr>
            <a:r>
              <a:rPr b="0" i="0" lang="vi-VN" sz="1800" u="none" cap="none" strike="noStrike">
                <a:solidFill>
                  <a:srgbClr val="0070C0"/>
                </a:solidFill>
                <a:latin typeface="Open Sans"/>
                <a:ea typeface="Open Sans"/>
                <a:cs typeface="Open Sans"/>
                <a:sym typeface="Open Sans"/>
              </a:rPr>
              <a:t>TRƯỜNG ĐẠI HỌC CÔNG NGHỆ THÔNG TIN</a:t>
            </a:r>
            <a:endParaRPr b="0" i="0" sz="1800" u="none" cap="none" strike="noStrike">
              <a:solidFill>
                <a:srgbClr val="0070C0"/>
              </a:solidFill>
              <a:latin typeface="Open Sans"/>
              <a:ea typeface="Open Sans"/>
              <a:cs typeface="Open Sans"/>
              <a:sym typeface="Open Sans"/>
            </a:endParaRPr>
          </a:p>
        </p:txBody>
      </p:sp>
      <p:sp>
        <p:nvSpPr>
          <p:cNvPr id="116" name="Google Shape;116;p1"/>
          <p:cNvSpPr/>
          <p:nvPr/>
        </p:nvSpPr>
        <p:spPr>
          <a:xfrm>
            <a:off x="8331741" y="4963916"/>
            <a:ext cx="3683473" cy="7916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vi-VN" sz="1600" u="none" cap="none" strike="noStrike">
                <a:solidFill>
                  <a:schemeClr val="lt1"/>
                </a:solidFill>
                <a:latin typeface="Open Sans"/>
                <a:ea typeface="Open Sans"/>
                <a:cs typeface="Open Sans"/>
                <a:sym typeface="Open Sans"/>
              </a:rPr>
              <a:t>Giảng viên hướng dẫn:</a:t>
            </a:r>
            <a:br>
              <a:rPr b="1" i="0" lang="vi-VN" sz="1600" u="none" cap="none" strike="noStrike">
                <a:solidFill>
                  <a:schemeClr val="lt1"/>
                </a:solidFill>
                <a:latin typeface="Open Sans"/>
                <a:ea typeface="Open Sans"/>
                <a:cs typeface="Open Sans"/>
                <a:sym typeface="Open Sans"/>
              </a:rPr>
            </a:br>
            <a:r>
              <a:rPr b="1" i="0" lang="vi-VN" sz="1600" u="none" cap="none" strike="noStrike">
                <a:solidFill>
                  <a:schemeClr val="lt1"/>
                </a:solidFill>
                <a:latin typeface="Open Sans"/>
                <a:ea typeface="Open Sans"/>
                <a:cs typeface="Open Sans"/>
                <a:sym typeface="Open Sans"/>
              </a:rPr>
              <a:t>ThS. Nguyễn Thị Anh Thư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0"/>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36" name="Google Shape;236;p10"/>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2.2. Xử lý dữ liệu</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37" name="Google Shape;237;p10">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38" name="Google Shape;238;p10"/>
          <p:cNvSpPr txBox="1"/>
          <p:nvPr/>
        </p:nvSpPr>
        <p:spPr>
          <a:xfrm>
            <a:off x="669405" y="900951"/>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Tổ chức dữ liệu thực nghiệm:</a:t>
            </a:r>
            <a:endParaRPr/>
          </a:p>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Các thao tác chuẩn bị dữ liệu được thực hiện theo quy trình sau:</a:t>
            </a:r>
            <a:endParaRPr b="0" i="0" sz="2000" u="none" cap="none" strike="noStrike">
              <a:solidFill>
                <a:schemeClr val="dk1"/>
              </a:solidFill>
              <a:latin typeface="Calibri"/>
              <a:ea typeface="Calibri"/>
              <a:cs typeface="Calibri"/>
              <a:sym typeface="Calibri"/>
            </a:endParaRPr>
          </a:p>
        </p:txBody>
      </p:sp>
      <p:pic>
        <p:nvPicPr>
          <p:cNvPr id="239" name="Google Shape;239;p10"/>
          <p:cNvPicPr preferRelativeResize="0"/>
          <p:nvPr/>
        </p:nvPicPr>
        <p:blipFill rotWithShape="1">
          <a:blip r:embed="rId5">
            <a:alphaModFix/>
          </a:blip>
          <a:srcRect b="0" l="0" r="0" t="0"/>
          <a:stretch/>
        </p:blipFill>
        <p:spPr>
          <a:xfrm>
            <a:off x="1346491" y="1943024"/>
            <a:ext cx="9499016" cy="4301034"/>
          </a:xfrm>
          <a:prstGeom prst="rect">
            <a:avLst/>
          </a:prstGeom>
          <a:noFill/>
          <a:ln>
            <a:noFill/>
          </a:ln>
        </p:spPr>
      </p:pic>
      <p:sp>
        <p:nvSpPr>
          <p:cNvPr id="240" name="Google Shape;240;p10"/>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241" name="Google Shape;241;p10"/>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50" name="Google Shape;250;p11"/>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2.2. Xử lý dữ liệu</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51" name="Google Shape;251;p11">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52" name="Google Shape;252;p11"/>
          <p:cNvSpPr txBox="1"/>
          <p:nvPr/>
        </p:nvSpPr>
        <p:spPr>
          <a:xfrm>
            <a:off x="205975" y="1131514"/>
            <a:ext cx="10704471"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Tổ chức dữ liệu thực nghiệm:</a:t>
            </a:r>
            <a:endParaRPr/>
          </a:p>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Để đảm bảo chất lượng dữ liệu, nhóm thực hiện N-core Filtering để CKG không bị thưa thớt.</a:t>
            </a:r>
            <a:endParaRPr b="0" i="0" sz="2000" u="none" cap="none" strike="noStrike">
              <a:solidFill>
                <a:schemeClr val="dk1"/>
              </a:solidFill>
              <a:latin typeface="Calibri"/>
              <a:ea typeface="Calibri"/>
              <a:cs typeface="Calibri"/>
              <a:sym typeface="Calibri"/>
            </a:endParaRPr>
          </a:p>
        </p:txBody>
      </p:sp>
      <p:sp>
        <p:nvSpPr>
          <p:cNvPr id="253" name="Google Shape;253;p11"/>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254" name="Google Shape;254;p11"/>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pic>
        <p:nvPicPr>
          <p:cNvPr id="255" name="Google Shape;255;p11"/>
          <p:cNvPicPr preferRelativeResize="0"/>
          <p:nvPr/>
        </p:nvPicPr>
        <p:blipFill rotWithShape="1">
          <a:blip r:embed="rId5">
            <a:alphaModFix/>
          </a:blip>
          <a:srcRect b="0" l="0" r="0" t="0"/>
          <a:stretch/>
        </p:blipFill>
        <p:spPr>
          <a:xfrm>
            <a:off x="3309348" y="2337648"/>
            <a:ext cx="5858983" cy="36682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64" name="Google Shape;264;p12"/>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2.2. Xử lý dữ liệu</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65" name="Google Shape;265;p12">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66" name="Google Shape;266;p12"/>
          <p:cNvSpPr txBox="1"/>
          <p:nvPr/>
        </p:nvSpPr>
        <p:spPr>
          <a:xfrm>
            <a:off x="205975" y="1131514"/>
            <a:ext cx="11616679" cy="967957"/>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Tổ chức dữ liệu thực nghiệm:</a:t>
            </a:r>
            <a:endParaRPr/>
          </a:p>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Sau khi thực hiện N-core Filtering, nhóm thu thống kê mô tả lại bộ dữ liệu để thực nghiệm như sau.</a:t>
            </a:r>
            <a:endParaRPr b="0" i="0" sz="2000" u="none" cap="none" strike="noStrike">
              <a:solidFill>
                <a:schemeClr val="dk1"/>
              </a:solidFill>
              <a:latin typeface="Calibri"/>
              <a:ea typeface="Calibri"/>
              <a:cs typeface="Calibri"/>
              <a:sym typeface="Calibri"/>
            </a:endParaRPr>
          </a:p>
        </p:txBody>
      </p:sp>
      <p:sp>
        <p:nvSpPr>
          <p:cNvPr id="267" name="Google Shape;267;p12"/>
          <p:cNvSpPr txBox="1"/>
          <p:nvPr/>
        </p:nvSpPr>
        <p:spPr>
          <a:xfrm>
            <a:off x="689155" y="2209709"/>
            <a:ext cx="514856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100">
                <a:solidFill>
                  <a:srgbClr val="FF0000"/>
                </a:solidFill>
                <a:latin typeface="Calibri"/>
                <a:ea typeface="Calibri"/>
                <a:cs typeface="Calibri"/>
                <a:sym typeface="Calibri"/>
              </a:rPr>
              <a:t>5-core Filering đối với user-course bipartite (interaction) graph</a:t>
            </a:r>
            <a:endParaRPr b="1" sz="2100">
              <a:solidFill>
                <a:srgbClr val="FF0000"/>
              </a:solidFill>
              <a:latin typeface="Calibri"/>
              <a:ea typeface="Calibri"/>
              <a:cs typeface="Calibri"/>
              <a:sym typeface="Calibri"/>
            </a:endParaRPr>
          </a:p>
        </p:txBody>
      </p:sp>
      <p:graphicFrame>
        <p:nvGraphicFramePr>
          <p:cNvPr id="268" name="Google Shape;268;p12"/>
          <p:cNvGraphicFramePr/>
          <p:nvPr/>
        </p:nvGraphicFramePr>
        <p:xfrm>
          <a:off x="756742" y="3187283"/>
          <a:ext cx="3000000" cy="3000000"/>
        </p:xfrm>
        <a:graphic>
          <a:graphicData uri="http://schemas.openxmlformats.org/drawingml/2006/table">
            <a:tbl>
              <a:tblPr bandRow="1" firstCol="1" firstRow="1">
                <a:noFill/>
                <a:tableStyleId>{5C7BE814-9B05-4567-8739-853B489C6A63}</a:tableStyleId>
              </a:tblPr>
              <a:tblGrid>
                <a:gridCol w="2578800"/>
                <a:gridCol w="1817375"/>
              </a:tblGrid>
              <a:tr h="481275">
                <a:tc>
                  <a:txBody>
                    <a:bodyPr/>
                    <a:lstStyle/>
                    <a:p>
                      <a:pPr indent="0" lvl="0" marL="0" marR="0" rtl="0" algn="ctr">
                        <a:lnSpc>
                          <a:spcPct val="150000"/>
                        </a:lnSpc>
                        <a:spcBef>
                          <a:spcPts val="0"/>
                        </a:spcBef>
                        <a:spcAft>
                          <a:spcPts val="0"/>
                        </a:spcAft>
                        <a:buNone/>
                      </a:pPr>
                      <a:r>
                        <a:t/>
                      </a:r>
                      <a:endParaRPr b="1" sz="1600">
                        <a:solidFill>
                          <a:schemeClr val="dk1"/>
                        </a:solidFill>
                        <a:latin typeface="Calibri"/>
                        <a:ea typeface="Calibri"/>
                        <a:cs typeface="Calibri"/>
                        <a:sym typeface="Calibri"/>
                      </a:endParaRPr>
                    </a:p>
                  </a:txBody>
                  <a:tcPr marT="63500" marB="63500" marR="63500" marL="63500">
                    <a:solidFill>
                      <a:srgbClr val="7FD9FF"/>
                    </a:solidFill>
                  </a:tcPr>
                </a:tc>
                <a:tc>
                  <a:txBody>
                    <a:bodyPr/>
                    <a:lstStyle/>
                    <a:p>
                      <a:pPr indent="0" lvl="0" marL="0" marR="0" rtl="0" algn="ctr">
                        <a:lnSpc>
                          <a:spcPct val="150000"/>
                        </a:lnSpc>
                        <a:spcBef>
                          <a:spcPts val="0"/>
                        </a:spcBef>
                        <a:spcAft>
                          <a:spcPts val="0"/>
                        </a:spcAft>
                        <a:buNone/>
                      </a:pPr>
                      <a:r>
                        <a:rPr b="1" lang="vi-VN" sz="1600">
                          <a:solidFill>
                            <a:schemeClr val="dk1"/>
                          </a:solidFill>
                          <a:latin typeface="Calibri"/>
                          <a:ea typeface="Calibri"/>
                          <a:cs typeface="Calibri"/>
                          <a:sym typeface="Calibri"/>
                        </a:rPr>
                        <a:t>Số lượng</a:t>
                      </a:r>
                      <a:endParaRPr b="1" sz="1600">
                        <a:solidFill>
                          <a:schemeClr val="dk1"/>
                        </a:solidFill>
                        <a:latin typeface="Calibri"/>
                        <a:ea typeface="Calibri"/>
                        <a:cs typeface="Calibri"/>
                        <a:sym typeface="Calibri"/>
                      </a:endParaRPr>
                    </a:p>
                  </a:txBody>
                  <a:tcPr marT="63500" marB="63500" marR="63500" marL="63500">
                    <a:solidFill>
                      <a:srgbClr val="7FD9FF"/>
                    </a:solidFill>
                  </a:tcPr>
                </a:tc>
              </a:tr>
              <a:tr h="479950">
                <a:tc>
                  <a:txBody>
                    <a:bodyPr/>
                    <a:lstStyle/>
                    <a:p>
                      <a:pPr indent="0" lvl="0" marL="0" marR="0" rtl="0" algn="l">
                        <a:lnSpc>
                          <a:spcPct val="150000"/>
                        </a:lnSpc>
                        <a:spcBef>
                          <a:spcPts val="0"/>
                        </a:spcBef>
                        <a:spcAft>
                          <a:spcPts val="0"/>
                        </a:spcAft>
                        <a:buNone/>
                      </a:pPr>
                      <a:r>
                        <a:rPr b="1" lang="vi-VN" sz="1600">
                          <a:solidFill>
                            <a:schemeClr val="dk1"/>
                          </a:solidFill>
                          <a:latin typeface="Calibri"/>
                          <a:ea typeface="Calibri"/>
                          <a:cs typeface="Calibri"/>
                          <a:sym typeface="Calibri"/>
                        </a:rPr>
                        <a:t>User-Course interation</a:t>
                      </a:r>
                      <a:endParaRPr b="1" sz="16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1,992,150</a:t>
                      </a:r>
                      <a:endParaRPr b="1" sz="1600">
                        <a:solidFill>
                          <a:srgbClr val="00B050"/>
                        </a:solidFill>
                        <a:latin typeface="Calibri"/>
                        <a:ea typeface="Calibri"/>
                        <a:cs typeface="Calibri"/>
                        <a:sym typeface="Calibri"/>
                      </a:endParaRPr>
                    </a:p>
                  </a:txBody>
                  <a:tcPr marT="63500" marB="63500" marR="63500" marL="63500">
                    <a:solidFill>
                      <a:srgbClr val="F2F2F2"/>
                    </a:solidFill>
                  </a:tcPr>
                </a:tc>
              </a:tr>
              <a:tr h="479950">
                <a:tc>
                  <a:txBody>
                    <a:bodyPr/>
                    <a:lstStyle/>
                    <a:p>
                      <a:pPr indent="0" lvl="0" marL="0" marR="0" rtl="0" algn="l">
                        <a:lnSpc>
                          <a:spcPct val="150000"/>
                        </a:lnSpc>
                        <a:spcBef>
                          <a:spcPts val="0"/>
                        </a:spcBef>
                        <a:spcAft>
                          <a:spcPts val="0"/>
                        </a:spcAft>
                        <a:buNone/>
                      </a:pPr>
                      <a:r>
                        <a:rPr b="1" lang="vi-VN" sz="1600">
                          <a:solidFill>
                            <a:schemeClr val="dk1"/>
                          </a:solidFill>
                          <a:latin typeface="Calibri"/>
                          <a:ea typeface="Calibri"/>
                          <a:cs typeface="Calibri"/>
                          <a:sym typeface="Calibri"/>
                        </a:rPr>
                        <a:t>User</a:t>
                      </a:r>
                      <a:endParaRPr b="1" sz="16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99,969</a:t>
                      </a:r>
                      <a:endParaRPr b="1" sz="1600">
                        <a:solidFill>
                          <a:srgbClr val="00B050"/>
                        </a:solidFill>
                        <a:latin typeface="Calibri"/>
                        <a:ea typeface="Calibri"/>
                        <a:cs typeface="Calibri"/>
                        <a:sym typeface="Calibri"/>
                      </a:endParaRPr>
                    </a:p>
                  </a:txBody>
                  <a:tcPr marT="63500" marB="63500" marR="63500" marL="63500">
                    <a:solidFill>
                      <a:srgbClr val="F2F2F2"/>
                    </a:solidFill>
                  </a:tcPr>
                </a:tc>
              </a:tr>
              <a:tr h="479950">
                <a:tc>
                  <a:txBody>
                    <a:bodyPr/>
                    <a:lstStyle/>
                    <a:p>
                      <a:pPr indent="0" lvl="0" marL="0" marR="0" rtl="0" algn="l">
                        <a:lnSpc>
                          <a:spcPct val="150000"/>
                        </a:lnSpc>
                        <a:spcBef>
                          <a:spcPts val="0"/>
                        </a:spcBef>
                        <a:spcAft>
                          <a:spcPts val="0"/>
                        </a:spcAft>
                        <a:buNone/>
                      </a:pPr>
                      <a:r>
                        <a:rPr b="1" lang="vi-VN" sz="1600">
                          <a:solidFill>
                            <a:schemeClr val="dk1"/>
                          </a:solidFill>
                          <a:latin typeface="Calibri"/>
                          <a:ea typeface="Calibri"/>
                          <a:cs typeface="Calibri"/>
                          <a:sym typeface="Calibri"/>
                        </a:rPr>
                        <a:t>Course</a:t>
                      </a:r>
                      <a:endParaRPr b="1" sz="16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2,831</a:t>
                      </a:r>
                      <a:endParaRPr b="1" sz="1600">
                        <a:solidFill>
                          <a:srgbClr val="00B050"/>
                        </a:solidFill>
                        <a:latin typeface="Calibri"/>
                        <a:ea typeface="Calibri"/>
                        <a:cs typeface="Calibri"/>
                        <a:sym typeface="Calibri"/>
                      </a:endParaRPr>
                    </a:p>
                  </a:txBody>
                  <a:tcPr marT="63500" marB="63500" marR="63500" marL="63500">
                    <a:solidFill>
                      <a:srgbClr val="F2F2F2"/>
                    </a:solidFill>
                  </a:tcPr>
                </a:tc>
              </a:tr>
            </a:tbl>
          </a:graphicData>
        </a:graphic>
      </p:graphicFrame>
      <p:sp>
        <p:nvSpPr>
          <p:cNvPr id="269" name="Google Shape;269;p12"/>
          <p:cNvSpPr txBox="1"/>
          <p:nvPr/>
        </p:nvSpPr>
        <p:spPr>
          <a:xfrm>
            <a:off x="6354277" y="2222667"/>
            <a:ext cx="554841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100">
                <a:solidFill>
                  <a:srgbClr val="FF0000"/>
                </a:solidFill>
                <a:latin typeface="Calibri"/>
                <a:ea typeface="Calibri"/>
                <a:cs typeface="Calibri"/>
                <a:sym typeface="Calibri"/>
              </a:rPr>
              <a:t>Lọc bỏ entity ít hơn 5 triplets và các relation ít hơn 25 triplets.</a:t>
            </a:r>
            <a:endParaRPr b="1" sz="2100">
              <a:solidFill>
                <a:srgbClr val="FF0000"/>
              </a:solidFill>
              <a:latin typeface="Calibri"/>
              <a:ea typeface="Calibri"/>
              <a:cs typeface="Calibri"/>
              <a:sym typeface="Calibri"/>
            </a:endParaRPr>
          </a:p>
        </p:txBody>
      </p:sp>
      <p:graphicFrame>
        <p:nvGraphicFramePr>
          <p:cNvPr id="270" name="Google Shape;270;p12"/>
          <p:cNvGraphicFramePr/>
          <p:nvPr/>
        </p:nvGraphicFramePr>
        <p:xfrm>
          <a:off x="6419134" y="3199088"/>
          <a:ext cx="3000000" cy="3000000"/>
        </p:xfrm>
        <a:graphic>
          <a:graphicData uri="http://schemas.openxmlformats.org/drawingml/2006/table">
            <a:tbl>
              <a:tblPr bandRow="1" firstCol="1" firstRow="1">
                <a:noFill/>
                <a:tableStyleId>{5C7BE814-9B05-4567-8739-853B489C6A63}</a:tableStyleId>
              </a:tblPr>
              <a:tblGrid>
                <a:gridCol w="1595625"/>
                <a:gridCol w="1796525"/>
                <a:gridCol w="2205325"/>
              </a:tblGrid>
              <a:tr h="481275">
                <a:tc>
                  <a:txBody>
                    <a:bodyPr/>
                    <a:lstStyle/>
                    <a:p>
                      <a:pPr indent="0" lvl="0" marL="0" marR="0" rtl="0" algn="ctr">
                        <a:lnSpc>
                          <a:spcPct val="150000"/>
                        </a:lnSpc>
                        <a:spcBef>
                          <a:spcPts val="0"/>
                        </a:spcBef>
                        <a:spcAft>
                          <a:spcPts val="0"/>
                        </a:spcAft>
                        <a:buNone/>
                      </a:pPr>
                      <a:r>
                        <a:rPr b="1" lang="vi-VN" sz="1600">
                          <a:solidFill>
                            <a:schemeClr val="dk1"/>
                          </a:solidFill>
                          <a:latin typeface="Calibri"/>
                          <a:ea typeface="Calibri"/>
                          <a:cs typeface="Calibri"/>
                          <a:sym typeface="Calibri"/>
                        </a:rPr>
                        <a:t>Relation</a:t>
                      </a:r>
                      <a:endParaRPr b="1" sz="1600">
                        <a:solidFill>
                          <a:schemeClr val="dk1"/>
                        </a:solidFill>
                        <a:latin typeface="Calibri"/>
                        <a:ea typeface="Calibri"/>
                        <a:cs typeface="Calibri"/>
                        <a:sym typeface="Calibri"/>
                      </a:endParaRPr>
                    </a:p>
                  </a:txBody>
                  <a:tcPr marT="63500" marB="63500" marR="63500" marL="63500">
                    <a:solidFill>
                      <a:srgbClr val="7FD9FF"/>
                    </a:solidFill>
                  </a:tcPr>
                </a:tc>
                <a:tc>
                  <a:txBody>
                    <a:bodyPr/>
                    <a:lstStyle/>
                    <a:p>
                      <a:pPr indent="0" lvl="0" marL="0" marR="0" rtl="0" algn="ctr">
                        <a:lnSpc>
                          <a:spcPct val="150000"/>
                        </a:lnSpc>
                        <a:spcBef>
                          <a:spcPts val="0"/>
                        </a:spcBef>
                        <a:spcAft>
                          <a:spcPts val="0"/>
                        </a:spcAft>
                        <a:buNone/>
                      </a:pPr>
                      <a:r>
                        <a:rPr b="1" lang="vi-VN" sz="1600">
                          <a:solidFill>
                            <a:schemeClr val="dk1"/>
                          </a:solidFill>
                          <a:latin typeface="Calibri"/>
                          <a:ea typeface="Calibri"/>
                          <a:cs typeface="Calibri"/>
                          <a:sym typeface="Calibri"/>
                        </a:rPr>
                        <a:t># of triplets</a:t>
                      </a:r>
                      <a:endParaRPr b="1" sz="1600">
                        <a:solidFill>
                          <a:schemeClr val="dk1"/>
                        </a:solidFill>
                        <a:latin typeface="Calibri"/>
                        <a:ea typeface="Calibri"/>
                        <a:cs typeface="Calibri"/>
                        <a:sym typeface="Calibri"/>
                      </a:endParaRPr>
                    </a:p>
                  </a:txBody>
                  <a:tcPr marT="63500" marB="63500" marR="63500" marL="63500">
                    <a:solidFill>
                      <a:srgbClr val="7FD9FF"/>
                    </a:solidFill>
                  </a:tcPr>
                </a:tc>
                <a:tc>
                  <a:txBody>
                    <a:bodyPr/>
                    <a:lstStyle/>
                    <a:p>
                      <a:pPr indent="0" lvl="0" marL="0" marR="0" rtl="0" algn="ctr">
                        <a:lnSpc>
                          <a:spcPct val="150000"/>
                        </a:lnSpc>
                        <a:spcBef>
                          <a:spcPts val="0"/>
                        </a:spcBef>
                        <a:spcAft>
                          <a:spcPts val="0"/>
                        </a:spcAft>
                        <a:buNone/>
                      </a:pPr>
                      <a:r>
                        <a:rPr b="1" lang="vi-VN" sz="1600">
                          <a:solidFill>
                            <a:schemeClr val="dk1"/>
                          </a:solidFill>
                          <a:latin typeface="Calibri"/>
                          <a:ea typeface="Calibri"/>
                          <a:cs typeface="Calibri"/>
                          <a:sym typeface="Calibri"/>
                        </a:rPr>
                        <a:t># of unique entities</a:t>
                      </a:r>
                      <a:endParaRPr b="1" sz="1600">
                        <a:solidFill>
                          <a:schemeClr val="dk1"/>
                        </a:solidFill>
                        <a:latin typeface="Calibri"/>
                        <a:ea typeface="Calibri"/>
                        <a:cs typeface="Calibri"/>
                        <a:sym typeface="Calibri"/>
                      </a:endParaRPr>
                    </a:p>
                  </a:txBody>
                  <a:tcPr marT="63500" marB="63500" marR="63500" marL="63500">
                    <a:solidFill>
                      <a:srgbClr val="7FD9FF"/>
                    </a:solidFill>
                  </a:tcPr>
                </a:tc>
              </a:tr>
              <a:tr h="479950">
                <a:tc>
                  <a:txBody>
                    <a:bodyPr/>
                    <a:lstStyle/>
                    <a:p>
                      <a:pPr indent="0" lvl="0" marL="0" marR="0" rtl="0" algn="l">
                        <a:lnSpc>
                          <a:spcPct val="150000"/>
                        </a:lnSpc>
                        <a:spcBef>
                          <a:spcPts val="0"/>
                        </a:spcBef>
                        <a:spcAft>
                          <a:spcPts val="0"/>
                        </a:spcAft>
                        <a:buNone/>
                      </a:pPr>
                      <a:r>
                        <a:rPr b="1" lang="vi-VN" sz="1600">
                          <a:solidFill>
                            <a:schemeClr val="dk1"/>
                          </a:solidFill>
                          <a:latin typeface="Calibri"/>
                          <a:ea typeface="Calibri"/>
                          <a:cs typeface="Calibri"/>
                          <a:sym typeface="Calibri"/>
                        </a:rPr>
                        <a:t>course.school</a:t>
                      </a:r>
                      <a:endParaRPr b="1" sz="16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2,296</a:t>
                      </a:r>
                      <a:endParaRPr b="1" sz="1600">
                        <a:solidFill>
                          <a:srgbClr val="00B050"/>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144</a:t>
                      </a:r>
                      <a:endParaRPr b="1" sz="1600">
                        <a:solidFill>
                          <a:srgbClr val="00B050"/>
                        </a:solidFill>
                        <a:latin typeface="Calibri"/>
                        <a:ea typeface="Calibri"/>
                        <a:cs typeface="Calibri"/>
                        <a:sym typeface="Calibri"/>
                      </a:endParaRPr>
                    </a:p>
                  </a:txBody>
                  <a:tcPr marT="63500" marB="63500" marR="63500" marL="63500">
                    <a:solidFill>
                      <a:srgbClr val="F2F2F2"/>
                    </a:solidFill>
                  </a:tcPr>
                </a:tc>
              </a:tr>
              <a:tr h="479950">
                <a:tc>
                  <a:txBody>
                    <a:bodyPr/>
                    <a:lstStyle/>
                    <a:p>
                      <a:pPr indent="0" lvl="0" marL="0" marR="0" rtl="0" algn="l">
                        <a:lnSpc>
                          <a:spcPct val="150000"/>
                        </a:lnSpc>
                        <a:spcBef>
                          <a:spcPts val="0"/>
                        </a:spcBef>
                        <a:spcAft>
                          <a:spcPts val="0"/>
                        </a:spcAft>
                        <a:buNone/>
                      </a:pPr>
                      <a:r>
                        <a:rPr b="1" lang="vi-VN" sz="1600">
                          <a:solidFill>
                            <a:schemeClr val="dk1"/>
                          </a:solidFill>
                          <a:latin typeface="Calibri"/>
                          <a:ea typeface="Calibri"/>
                          <a:cs typeface="Calibri"/>
                          <a:sym typeface="Calibri"/>
                        </a:rPr>
                        <a:t>course.concept</a:t>
                      </a:r>
                      <a:endParaRPr b="1" sz="16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63680</a:t>
                      </a:r>
                      <a:endParaRPr b="1" sz="1600">
                        <a:solidFill>
                          <a:srgbClr val="00B050"/>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7,162</a:t>
                      </a:r>
                      <a:endParaRPr b="1" sz="1600">
                        <a:solidFill>
                          <a:srgbClr val="00B050"/>
                        </a:solidFill>
                        <a:latin typeface="Calibri"/>
                        <a:ea typeface="Calibri"/>
                        <a:cs typeface="Calibri"/>
                        <a:sym typeface="Calibri"/>
                      </a:endParaRPr>
                    </a:p>
                  </a:txBody>
                  <a:tcPr marT="63500" marB="63500" marR="63500" marL="63500">
                    <a:solidFill>
                      <a:srgbClr val="F2F2F2"/>
                    </a:solidFill>
                  </a:tcPr>
                </a:tc>
              </a:tr>
              <a:tr h="479950">
                <a:tc>
                  <a:txBody>
                    <a:bodyPr/>
                    <a:lstStyle/>
                    <a:p>
                      <a:pPr indent="0" lvl="0" marL="0" marR="0" rtl="0" algn="l">
                        <a:lnSpc>
                          <a:spcPct val="150000"/>
                        </a:lnSpc>
                        <a:spcBef>
                          <a:spcPts val="0"/>
                        </a:spcBef>
                        <a:spcAft>
                          <a:spcPts val="0"/>
                        </a:spcAft>
                        <a:buNone/>
                      </a:pPr>
                      <a:r>
                        <a:rPr b="1" lang="vi-VN" sz="1600">
                          <a:solidFill>
                            <a:schemeClr val="dk1"/>
                          </a:solidFill>
                          <a:latin typeface="Calibri"/>
                          <a:ea typeface="Calibri"/>
                          <a:cs typeface="Calibri"/>
                          <a:sym typeface="Calibri"/>
                        </a:rPr>
                        <a:t>course.teacher</a:t>
                      </a:r>
                      <a:endParaRPr b="1" sz="16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262</a:t>
                      </a:r>
                      <a:endParaRPr b="1" sz="1600">
                        <a:solidFill>
                          <a:srgbClr val="00B050"/>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40</a:t>
                      </a:r>
                      <a:endParaRPr b="1" sz="1600">
                        <a:solidFill>
                          <a:srgbClr val="00B050"/>
                        </a:solidFill>
                        <a:latin typeface="Calibri"/>
                        <a:ea typeface="Calibri"/>
                        <a:cs typeface="Calibri"/>
                        <a:sym typeface="Calibri"/>
                      </a:endParaRPr>
                    </a:p>
                  </a:txBody>
                  <a:tcPr marT="63500" marB="63500" marR="63500" marL="63500">
                    <a:solidFill>
                      <a:srgbClr val="F2F2F2"/>
                    </a:solidFill>
                  </a:tcPr>
                </a:tc>
              </a:tr>
              <a:tr h="479950">
                <a:tc>
                  <a:txBody>
                    <a:bodyPr/>
                    <a:lstStyle/>
                    <a:p>
                      <a:pPr indent="0" lvl="0" marL="0" marR="0" rtl="0" algn="l">
                        <a:lnSpc>
                          <a:spcPct val="150000"/>
                        </a:lnSpc>
                        <a:spcBef>
                          <a:spcPts val="0"/>
                        </a:spcBef>
                        <a:spcAft>
                          <a:spcPts val="0"/>
                        </a:spcAft>
                        <a:buNone/>
                      </a:pPr>
                      <a:r>
                        <a:rPr b="1" lang="vi-VN" sz="1600">
                          <a:solidFill>
                            <a:schemeClr val="dk1"/>
                          </a:solidFill>
                          <a:latin typeface="Calibri"/>
                          <a:ea typeface="Calibri"/>
                          <a:cs typeface="Calibri"/>
                          <a:sym typeface="Calibri"/>
                        </a:rPr>
                        <a:t>course.field</a:t>
                      </a:r>
                      <a:endParaRPr b="1" sz="16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471</a:t>
                      </a:r>
                      <a:endParaRPr b="1" sz="1600">
                        <a:solidFill>
                          <a:srgbClr val="00B050"/>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00B050"/>
                          </a:solidFill>
                          <a:latin typeface="Calibri"/>
                          <a:ea typeface="Calibri"/>
                          <a:cs typeface="Calibri"/>
                          <a:sym typeface="Calibri"/>
                        </a:rPr>
                        <a:t>41</a:t>
                      </a:r>
                      <a:endParaRPr b="1" sz="1600">
                        <a:solidFill>
                          <a:srgbClr val="00B050"/>
                        </a:solidFill>
                        <a:latin typeface="Calibri"/>
                        <a:ea typeface="Calibri"/>
                        <a:cs typeface="Calibri"/>
                        <a:sym typeface="Calibri"/>
                      </a:endParaRPr>
                    </a:p>
                  </a:txBody>
                  <a:tcPr marT="63500" marB="63500" marR="63500" marL="63500">
                    <a:solidFill>
                      <a:srgbClr val="F2F2F2"/>
                    </a:solidFill>
                  </a:tcPr>
                </a:tc>
              </a:tr>
              <a:tr h="479950">
                <a:tc>
                  <a:txBody>
                    <a:bodyPr/>
                    <a:lstStyle/>
                    <a:p>
                      <a:pPr indent="0" lvl="0" marL="0" marR="0" rtl="0" algn="l">
                        <a:lnSpc>
                          <a:spcPct val="150000"/>
                        </a:lnSpc>
                        <a:spcBef>
                          <a:spcPts val="0"/>
                        </a:spcBef>
                        <a:spcAft>
                          <a:spcPts val="0"/>
                        </a:spcAft>
                        <a:buNone/>
                      </a:pPr>
                      <a:r>
                        <a:rPr b="1" lang="vi-VN" sz="1600">
                          <a:solidFill>
                            <a:schemeClr val="dk1"/>
                          </a:solidFill>
                          <a:latin typeface="Calibri"/>
                          <a:ea typeface="Calibri"/>
                          <a:cs typeface="Calibri"/>
                          <a:sym typeface="Calibri"/>
                        </a:rPr>
                        <a:t>Tổng</a:t>
                      </a:r>
                      <a:endParaRPr b="1" sz="16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FF0000"/>
                          </a:solidFill>
                          <a:latin typeface="Calibri"/>
                          <a:ea typeface="Calibri"/>
                          <a:cs typeface="Calibri"/>
                          <a:sym typeface="Calibri"/>
                        </a:rPr>
                        <a:t>66,709</a:t>
                      </a:r>
                      <a:endParaRPr b="1" sz="1600">
                        <a:solidFill>
                          <a:srgbClr val="FF0000"/>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1" lang="vi-VN" sz="1600">
                          <a:solidFill>
                            <a:srgbClr val="FF0000"/>
                          </a:solidFill>
                          <a:latin typeface="Calibri"/>
                          <a:ea typeface="Calibri"/>
                          <a:cs typeface="Calibri"/>
                          <a:sym typeface="Calibri"/>
                        </a:rPr>
                        <a:t>7,387</a:t>
                      </a:r>
                      <a:endParaRPr b="1" sz="1600">
                        <a:solidFill>
                          <a:srgbClr val="FF0000"/>
                        </a:solidFill>
                        <a:latin typeface="Calibri"/>
                        <a:ea typeface="Calibri"/>
                        <a:cs typeface="Calibri"/>
                        <a:sym typeface="Calibri"/>
                      </a:endParaRPr>
                    </a:p>
                  </a:txBody>
                  <a:tcPr marT="63500" marB="63500" marR="63500" marL="63500">
                    <a:solidFill>
                      <a:srgbClr val="F2F2F2"/>
                    </a:solidFill>
                  </a:tcPr>
                </a:tc>
              </a:tr>
            </a:tbl>
          </a:graphicData>
        </a:graphic>
      </p:graphicFrame>
      <p:cxnSp>
        <p:nvCxnSpPr>
          <p:cNvPr id="271" name="Google Shape;271;p12"/>
          <p:cNvCxnSpPr/>
          <p:nvPr/>
        </p:nvCxnSpPr>
        <p:spPr>
          <a:xfrm>
            <a:off x="5837722" y="2222667"/>
            <a:ext cx="0" cy="3857404"/>
          </a:xfrm>
          <a:prstGeom prst="straightConnector1">
            <a:avLst/>
          </a:prstGeom>
          <a:noFill/>
          <a:ln cap="flat" cmpd="sng" w="9525">
            <a:solidFill>
              <a:srgbClr val="0084BF"/>
            </a:solidFill>
            <a:prstDash val="solid"/>
            <a:round/>
            <a:headEnd len="sm" w="sm" type="none"/>
            <a:tailEnd len="sm" w="sm" type="none"/>
          </a:ln>
        </p:spPr>
      </p:cxnSp>
      <p:sp>
        <p:nvSpPr>
          <p:cNvPr id="272" name="Google Shape;272;p12"/>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273" name="Google Shape;273;p12"/>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82" name="Google Shape;282;p13"/>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2.3. Phương pháp đánh giá</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83" name="Google Shape;283;p13">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84" name="Google Shape;284;p13"/>
          <p:cNvSpPr txBox="1"/>
          <p:nvPr/>
        </p:nvSpPr>
        <p:spPr>
          <a:xfrm>
            <a:off x="205975" y="1131514"/>
            <a:ext cx="11616679" cy="142962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Phân chia tập dữ liệu:</a:t>
            </a:r>
            <a:endParaRPr/>
          </a:p>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Nhóm chia dữ liệu theo chiến lược </a:t>
            </a:r>
            <a:r>
              <a:rPr b="1" i="0" lang="vi-VN" sz="2000" u="none" cap="none" strike="noStrike">
                <a:solidFill>
                  <a:schemeClr val="dk1"/>
                </a:solidFill>
                <a:latin typeface="Calibri"/>
                <a:ea typeface="Calibri"/>
                <a:cs typeface="Calibri"/>
                <a:sym typeface="Calibri"/>
              </a:rPr>
              <a:t>leave-one-out</a:t>
            </a:r>
            <a:r>
              <a:rPr b="0" i="0" lang="vi-VN" sz="2000" u="none" cap="none" strike="noStrike">
                <a:solidFill>
                  <a:schemeClr val="dk1"/>
                </a:solidFill>
                <a:latin typeface="Calibri"/>
                <a:ea typeface="Calibri"/>
                <a:cs typeface="Calibri"/>
                <a:sym typeface="Calibri"/>
              </a:rPr>
              <a:t>. Với mỗi user, nhóm giữ khóa học cuối cùng làm test, khóa học kế cuối làm val, các khóa học còn lại làm train.</a:t>
            </a:r>
            <a:endParaRPr b="0" i="0" sz="2000" u="none" cap="none" strike="noStrike">
              <a:solidFill>
                <a:schemeClr val="dk1"/>
              </a:solidFill>
              <a:latin typeface="Calibri"/>
              <a:ea typeface="Calibri"/>
              <a:cs typeface="Calibri"/>
              <a:sym typeface="Calibri"/>
            </a:endParaRPr>
          </a:p>
        </p:txBody>
      </p:sp>
      <p:sp>
        <p:nvSpPr>
          <p:cNvPr id="285" name="Google Shape;285;p13"/>
          <p:cNvSpPr txBox="1"/>
          <p:nvPr/>
        </p:nvSpPr>
        <p:spPr>
          <a:xfrm>
            <a:off x="205974" y="2792264"/>
            <a:ext cx="11616679" cy="235295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Phương pháp đánh giá:</a:t>
            </a:r>
            <a:endParaRPr/>
          </a:p>
          <a:p>
            <a:pPr indent="-342900" lvl="1" marL="800100" marR="0" rtl="0" algn="just">
              <a:lnSpc>
                <a:spcPct val="150000"/>
              </a:lnSpc>
              <a:spcBef>
                <a:spcPts val="0"/>
              </a:spcBef>
              <a:spcAft>
                <a:spcPts val="0"/>
              </a:spcAft>
              <a:buClr>
                <a:schemeClr val="dk1"/>
              </a:buClr>
              <a:buSzPts val="2000"/>
              <a:buFont typeface="Arial"/>
              <a:buChar char="•"/>
            </a:pPr>
            <a:r>
              <a:rPr b="0" i="0" lang="vi-VN" sz="2000" u="none" cap="none" strike="noStrike">
                <a:solidFill>
                  <a:schemeClr val="dk1"/>
                </a:solidFill>
                <a:latin typeface="Calibri"/>
                <a:ea typeface="Calibri"/>
                <a:cs typeface="Calibri"/>
                <a:sym typeface="Calibri"/>
              </a:rPr>
              <a:t>Để đánh giá </a:t>
            </a:r>
            <a:r>
              <a:rPr b="1" i="0" lang="vi-VN" sz="2000" u="none" cap="none" strike="noStrike">
                <a:solidFill>
                  <a:schemeClr val="dk1"/>
                </a:solidFill>
                <a:latin typeface="Calibri"/>
                <a:ea typeface="Calibri"/>
                <a:cs typeface="Calibri"/>
                <a:sym typeface="Calibri"/>
              </a:rPr>
              <a:t>performance </a:t>
            </a:r>
            <a:r>
              <a:rPr b="0" i="0" lang="vi-VN" sz="2000" u="none" cap="none" strike="noStrike">
                <a:solidFill>
                  <a:schemeClr val="dk1"/>
                </a:solidFill>
                <a:latin typeface="Calibri"/>
                <a:ea typeface="Calibri"/>
                <a:cs typeface="Calibri"/>
                <a:sym typeface="Calibri"/>
              </a:rPr>
              <a:t>của mô hình, nhóm sử dụng cách đánh giá </a:t>
            </a:r>
            <a:r>
              <a:rPr b="1" i="0" lang="vi-VN" sz="2000" u="none" cap="none" strike="noStrike">
                <a:solidFill>
                  <a:schemeClr val="dk1"/>
                </a:solidFill>
                <a:latin typeface="Calibri"/>
                <a:ea typeface="Calibri"/>
                <a:cs typeface="Calibri"/>
                <a:sym typeface="Calibri"/>
              </a:rPr>
              <a:t>leave-one-out</a:t>
            </a:r>
            <a:r>
              <a:rPr b="0" i="0" lang="vi-VN" sz="2000" u="none" cap="none" strike="noStrike">
                <a:solidFill>
                  <a:schemeClr val="dk1"/>
                </a:solidFill>
                <a:latin typeface="Calibri"/>
                <a:ea typeface="Calibri"/>
                <a:cs typeface="Calibri"/>
                <a:sym typeface="Calibri"/>
              </a:rPr>
              <a:t>. Ngoài ra, nhóm cũng theo chiến lược phổ biến </a:t>
            </a:r>
            <a:r>
              <a:rPr b="1" i="0" lang="vi-VN" sz="2000" u="none" cap="none" strike="noStrike">
                <a:solidFill>
                  <a:schemeClr val="dk1"/>
                </a:solidFill>
                <a:latin typeface="Calibri"/>
                <a:ea typeface="Calibri"/>
                <a:cs typeface="Calibri"/>
                <a:sym typeface="Calibri"/>
              </a:rPr>
              <a:t>“randomly sampling negative item”</a:t>
            </a:r>
            <a:r>
              <a:rPr b="0" i="0" lang="vi-VN" sz="2000" u="none" cap="none" strike="noStrike">
                <a:solidFill>
                  <a:schemeClr val="dk1"/>
                </a:solidFill>
                <a:latin typeface="Calibri"/>
                <a:ea typeface="Calibri"/>
                <a:cs typeface="Calibri"/>
                <a:sym typeface="Calibri"/>
              </a:rPr>
              <a:t>, nghĩa là bắt cặp khóa học </a:t>
            </a:r>
            <a:r>
              <a:rPr b="1" i="0" lang="vi-VN" sz="2000" u="none" cap="none" strike="noStrike">
                <a:solidFill>
                  <a:schemeClr val="dk1"/>
                </a:solidFill>
                <a:latin typeface="Calibri"/>
                <a:ea typeface="Calibri"/>
                <a:cs typeface="Calibri"/>
                <a:sym typeface="Calibri"/>
              </a:rPr>
              <a:t>ground truth </a:t>
            </a:r>
            <a:r>
              <a:rPr b="0" i="0" lang="vi-VN" sz="2000" u="none" cap="none" strike="noStrike">
                <a:solidFill>
                  <a:schemeClr val="dk1"/>
                </a:solidFill>
                <a:latin typeface="Calibri"/>
                <a:ea typeface="Calibri"/>
                <a:cs typeface="Calibri"/>
                <a:sym typeface="Calibri"/>
              </a:rPr>
              <a:t>trong tập test với 100 khóa học được lấy mẫu ngẫu nhiên mà người dùng chưa đăng ký.</a:t>
            </a:r>
            <a:endParaRPr/>
          </a:p>
          <a:p>
            <a:pPr indent="-342900" lvl="1" marL="800100" marR="0" rtl="0" algn="just">
              <a:lnSpc>
                <a:spcPct val="150000"/>
              </a:lnSpc>
              <a:spcBef>
                <a:spcPts val="0"/>
              </a:spcBef>
              <a:spcAft>
                <a:spcPts val="0"/>
              </a:spcAft>
              <a:buClr>
                <a:schemeClr val="dk1"/>
              </a:buClr>
              <a:buSzPts val="2000"/>
              <a:buFont typeface="Arial"/>
              <a:buChar char="•"/>
            </a:pPr>
            <a:r>
              <a:rPr b="0" i="0" lang="vi-VN" sz="2000" u="none" cap="none" strike="noStrike">
                <a:solidFill>
                  <a:schemeClr val="dk1"/>
                </a:solidFill>
                <a:latin typeface="Calibri"/>
                <a:ea typeface="Calibri"/>
                <a:cs typeface="Calibri"/>
                <a:sym typeface="Calibri"/>
              </a:rPr>
              <a:t>Về độ đo đánh giá, nhóm sử dụng 2 độ đo: </a:t>
            </a:r>
            <a:r>
              <a:rPr b="1" i="0" lang="vi-VN" sz="2000" u="none" cap="none" strike="noStrike">
                <a:solidFill>
                  <a:schemeClr val="dk1"/>
                </a:solidFill>
                <a:latin typeface="Calibri"/>
                <a:ea typeface="Calibri"/>
                <a:cs typeface="Calibri"/>
                <a:sym typeface="Calibri"/>
              </a:rPr>
              <a:t>Recall</a:t>
            </a:r>
            <a:r>
              <a:rPr b="0" i="0" lang="vi-VN" sz="2000" u="none" cap="none" strike="noStrike">
                <a:solidFill>
                  <a:schemeClr val="dk1"/>
                </a:solidFill>
                <a:latin typeface="Calibri"/>
                <a:ea typeface="Calibri"/>
                <a:cs typeface="Calibri"/>
                <a:sym typeface="Calibri"/>
              </a:rPr>
              <a:t> và </a:t>
            </a:r>
            <a:r>
              <a:rPr b="1" i="0" lang="vi-VN" sz="2000" u="none" cap="none" strike="noStrike">
                <a:solidFill>
                  <a:schemeClr val="dk1"/>
                </a:solidFill>
                <a:latin typeface="Calibri"/>
                <a:ea typeface="Calibri"/>
                <a:cs typeface="Calibri"/>
                <a:sym typeface="Calibri"/>
              </a:rPr>
              <a:t>NDCG</a:t>
            </a:r>
            <a:endParaRPr/>
          </a:p>
        </p:txBody>
      </p:sp>
      <p:sp>
        <p:nvSpPr>
          <p:cNvPr id="286" name="Google Shape;286;p13"/>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287" name="Google Shape;287;p13"/>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296" name="Google Shape;296;p14">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297" name="Google Shape;297;p14"/>
          <p:cNvSpPr txBox="1"/>
          <p:nvPr/>
        </p:nvSpPr>
        <p:spPr>
          <a:xfrm>
            <a:off x="205975" y="1131514"/>
            <a:ext cx="11616679" cy="142962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Recall:</a:t>
            </a:r>
            <a:endParaRPr/>
          </a:p>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Thể hiện số liệu đo lường phần trăm các item (ở đây là khóa học) có liên quan đã được đề xuất, trong số tất cả các item có liên quan có sẵn trong hệ thống. </a:t>
            </a:r>
            <a:endParaRPr b="0" i="0" sz="2000" u="none" cap="none" strike="noStrike">
              <a:solidFill>
                <a:schemeClr val="dk1"/>
              </a:solidFill>
              <a:latin typeface="Calibri"/>
              <a:ea typeface="Calibri"/>
              <a:cs typeface="Calibri"/>
              <a:sym typeface="Calibri"/>
            </a:endParaRPr>
          </a:p>
        </p:txBody>
      </p:sp>
      <p:sp>
        <p:nvSpPr>
          <p:cNvPr id="298" name="Google Shape;298;p14"/>
          <p:cNvSpPr txBox="1"/>
          <p:nvPr/>
        </p:nvSpPr>
        <p:spPr>
          <a:xfrm>
            <a:off x="2509668" y="2932285"/>
            <a:ext cx="7882219" cy="74732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vi-VN" sz="1800">
                <a:latin typeface="Calibri"/>
                <a:ea typeface="Calibri"/>
                <a:cs typeface="Calibri"/>
                <a:sym typeface="Calibri"/>
              </a:rPr>
              <a:t> </a:t>
            </a:r>
            <a:endParaRPr/>
          </a:p>
        </p:txBody>
      </p:sp>
      <p:sp>
        <p:nvSpPr>
          <p:cNvPr id="299" name="Google Shape;299;p14"/>
          <p:cNvSpPr txBox="1"/>
          <p:nvPr/>
        </p:nvSpPr>
        <p:spPr>
          <a:xfrm>
            <a:off x="319274" y="3925715"/>
            <a:ext cx="11616679" cy="1798954"/>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Trong đó:</a:t>
            </a:r>
            <a:endParaRPr/>
          </a:p>
          <a:p>
            <a:pPr indent="-342900" lvl="1" marL="800100" marR="0" rtl="0" algn="just">
              <a:lnSpc>
                <a:spcPct val="150000"/>
              </a:lnSpc>
              <a:spcBef>
                <a:spcPts val="0"/>
              </a:spcBef>
              <a:spcAft>
                <a:spcPts val="0"/>
              </a:spcAft>
              <a:buClr>
                <a:schemeClr val="dk1"/>
              </a:buClr>
              <a:buSzPts val="1800"/>
              <a:buFont typeface="Arial"/>
              <a:buChar char="•"/>
            </a:pPr>
            <a:r>
              <a:rPr b="0" i="1" lang="vi-VN" sz="1800" u="none" cap="none" strike="noStrike">
                <a:solidFill>
                  <a:schemeClr val="dk1"/>
                </a:solidFill>
                <a:latin typeface="Cambria"/>
                <a:ea typeface="Cambria"/>
                <a:cs typeface="Cambria"/>
                <a:sym typeface="Cambria"/>
              </a:rPr>
              <a:t>K là số items trong top đầu danh sách</a:t>
            </a:r>
            <a:endParaRPr/>
          </a:p>
          <a:p>
            <a:pPr indent="-342900" lvl="1" marL="800100" marR="0" rtl="0" algn="just">
              <a:lnSpc>
                <a:spcPct val="150000"/>
              </a:lnSpc>
              <a:spcBef>
                <a:spcPts val="0"/>
              </a:spcBef>
              <a:spcAft>
                <a:spcPts val="0"/>
              </a:spcAft>
              <a:buClr>
                <a:schemeClr val="dk1"/>
              </a:buClr>
              <a:buSzPts val="1800"/>
              <a:buFont typeface="Arial"/>
              <a:buChar char="•"/>
            </a:pPr>
            <a:r>
              <a:rPr b="0" i="1" lang="vi-VN" sz="1800" u="none" cap="none" strike="noStrike">
                <a:solidFill>
                  <a:schemeClr val="dk1"/>
                </a:solidFill>
                <a:latin typeface="Cambria"/>
                <a:ea typeface="Cambria"/>
                <a:cs typeface="Cambria"/>
                <a:sym typeface="Cambria"/>
              </a:rPr>
              <a:t>@K cho thấy ta đang xét thang đo trên top-K items</a:t>
            </a:r>
            <a:endParaRPr b="0" i="0" sz="1800" u="none" cap="none" strike="noStrike">
              <a:solidFill>
                <a:schemeClr val="dk1"/>
              </a:solidFill>
              <a:latin typeface="Quicksand"/>
              <a:ea typeface="Quicksand"/>
              <a:cs typeface="Quicksand"/>
              <a:sym typeface="Quicksand"/>
            </a:endParaRPr>
          </a:p>
          <a:p>
            <a:pPr indent="-215900" lvl="1" marL="800100" marR="0" rtl="0" algn="just">
              <a:lnSpc>
                <a:spcPct val="150000"/>
              </a:lnSpc>
              <a:spcBef>
                <a:spcPts val="0"/>
              </a:spcBef>
              <a:spcAft>
                <a:spcPts val="0"/>
              </a:spcAft>
              <a:buClr>
                <a:schemeClr val="dk1"/>
              </a:buClr>
              <a:buSzPts val="2000"/>
              <a:buFont typeface="Arial"/>
              <a:buNone/>
            </a:pPr>
            <a:r>
              <a:t/>
            </a:r>
            <a:endParaRPr b="1" i="0" sz="2000" u="none" cap="none" strike="noStrike">
              <a:solidFill>
                <a:schemeClr val="dk1"/>
              </a:solidFill>
              <a:latin typeface="Calibri"/>
              <a:ea typeface="Calibri"/>
              <a:cs typeface="Calibri"/>
              <a:sym typeface="Calibri"/>
            </a:endParaRPr>
          </a:p>
        </p:txBody>
      </p:sp>
      <p:sp>
        <p:nvSpPr>
          <p:cNvPr id="300" name="Google Shape;300;p14"/>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2.3. Phương pháp đánh giá</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sp>
        <p:nvSpPr>
          <p:cNvPr id="301" name="Google Shape;301;p14"/>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302" name="Google Shape;302;p14"/>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311" name="Google Shape;311;p15">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312" name="Google Shape;312;p15"/>
          <p:cNvSpPr txBox="1"/>
          <p:nvPr/>
        </p:nvSpPr>
        <p:spPr>
          <a:xfrm>
            <a:off x="205975" y="1131514"/>
            <a:ext cx="11616679" cy="142962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NDCG (Normalized Discounted Cumulative Gain):</a:t>
            </a:r>
            <a:endParaRPr/>
          </a:p>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là một thang đo chất lượng xếp hạng. Nó so sánh kết quả xếp hạng items của hệ thống khuyến nghị với thứ tự lý tưởng mà trong đó tất cả các items phù hợp đều ở top của danh sách.</a:t>
            </a:r>
            <a:endParaRPr b="0" i="0" sz="2000" u="none" cap="none" strike="noStrike">
              <a:solidFill>
                <a:schemeClr val="dk1"/>
              </a:solidFill>
              <a:latin typeface="Calibri"/>
              <a:ea typeface="Calibri"/>
              <a:cs typeface="Calibri"/>
              <a:sym typeface="Calibri"/>
            </a:endParaRPr>
          </a:p>
        </p:txBody>
      </p:sp>
      <p:sp>
        <p:nvSpPr>
          <p:cNvPr id="313" name="Google Shape;313;p15"/>
          <p:cNvSpPr txBox="1"/>
          <p:nvPr/>
        </p:nvSpPr>
        <p:spPr>
          <a:xfrm>
            <a:off x="205975" y="3595921"/>
            <a:ext cx="11616679" cy="142962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none" cap="none" strike="noStrike">
                <a:solidFill>
                  <a:srgbClr val="FF0000"/>
                </a:solidFill>
                <a:latin typeface="Calibri"/>
                <a:ea typeface="Calibri"/>
                <a:cs typeface="Calibri"/>
                <a:sym typeface="Calibri"/>
              </a:rPr>
              <a:t>Để đánh giá hệ thống</a:t>
            </a:r>
            <a:r>
              <a:rPr b="1" i="0" lang="vi-VN" sz="2000" u="none" cap="none" strike="noStrike">
                <a:solidFill>
                  <a:schemeClr val="dk1"/>
                </a:solidFill>
                <a:latin typeface="Calibri"/>
                <a:ea typeface="Calibri"/>
                <a:cs typeface="Calibri"/>
                <a:sym typeface="Calibri"/>
              </a:rPr>
              <a:t>:</a:t>
            </a:r>
            <a:endParaRPr/>
          </a:p>
          <a:p>
            <a:pPr indent="0" lvl="1" marL="457200" marR="0" rtl="0" algn="just">
              <a:lnSpc>
                <a:spcPct val="150000"/>
              </a:lnSpc>
              <a:spcBef>
                <a:spcPts val="0"/>
              </a:spcBef>
              <a:spcAft>
                <a:spcPts val="0"/>
              </a:spcAft>
              <a:buNone/>
            </a:pPr>
            <a:r>
              <a:rPr b="0" i="0" lang="vi-VN" sz="2000" u="none" cap="none" strike="noStrike">
                <a:solidFill>
                  <a:schemeClr val="dk1"/>
                </a:solidFill>
                <a:latin typeface="Calibri"/>
                <a:ea typeface="Calibri"/>
                <a:cs typeface="Calibri"/>
                <a:sym typeface="Calibri"/>
              </a:rPr>
              <a:t>Nhóm dùng Recall, NDCG với K = 1, 5, 10. Trong trường hợp K=1, thì Recall và NDCG sẽ như nhau nên chỉ có Recall@1 bảng thống kê kết quả.</a:t>
            </a:r>
            <a:endParaRPr/>
          </a:p>
        </p:txBody>
      </p:sp>
      <p:sp>
        <p:nvSpPr>
          <p:cNvPr id="314" name="Google Shape;314;p15"/>
          <p:cNvSpPr txBox="1"/>
          <p:nvPr/>
        </p:nvSpPr>
        <p:spPr>
          <a:xfrm>
            <a:off x="2873421" y="2777821"/>
            <a:ext cx="6292094" cy="688073"/>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vi-VN" sz="1800">
                <a:latin typeface="Calibri"/>
                <a:ea typeface="Calibri"/>
                <a:cs typeface="Calibri"/>
                <a:sym typeface="Calibri"/>
              </a:rPr>
              <a:t> </a:t>
            </a:r>
            <a:endParaRPr/>
          </a:p>
        </p:txBody>
      </p:sp>
      <p:sp>
        <p:nvSpPr>
          <p:cNvPr id="315" name="Google Shape;315;p15"/>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2.3. Phương pháp đánh giá</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sp>
        <p:nvSpPr>
          <p:cNvPr id="316" name="Google Shape;316;p15"/>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317" name="Google Shape;317;p15"/>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3. PHƯƠNG PHÁP ĐỀ XUẤT</a:t>
            </a:r>
            <a:endParaRPr/>
          </a:p>
        </p:txBody>
      </p:sp>
      <p:sp>
        <p:nvSpPr>
          <p:cNvPr id="323" name="Google Shape;323;p16"/>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324" name="Google Shape;324;p16">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7"/>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333" name="Google Shape;333;p17"/>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3.1. Cơ sở lý thuyết</a:t>
            </a:r>
            <a:endParaRPr sz="2800">
              <a:solidFill>
                <a:srgbClr val="376BB4"/>
              </a:solidFill>
              <a:latin typeface="Open Sans"/>
              <a:ea typeface="Open Sans"/>
              <a:cs typeface="Open Sans"/>
              <a:sym typeface="Open Sans"/>
            </a:endParaRPr>
          </a:p>
        </p:txBody>
      </p:sp>
      <p:pic>
        <p:nvPicPr>
          <p:cNvPr id="334" name="Google Shape;334;p17"/>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335" name="Google Shape;335;p17"/>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sp>
        <p:nvSpPr>
          <p:cNvPr id="336" name="Google Shape;336;p17"/>
          <p:cNvSpPr txBox="1"/>
          <p:nvPr/>
        </p:nvSpPr>
        <p:spPr>
          <a:xfrm>
            <a:off x="205975" y="1131514"/>
            <a:ext cx="11616679" cy="142962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sng" cap="none" strike="noStrike">
                <a:solidFill>
                  <a:schemeClr val="dk1"/>
                </a:solidFill>
                <a:latin typeface="Calibri"/>
                <a:ea typeface="Calibri"/>
                <a:cs typeface="Calibri"/>
                <a:sym typeface="Calibri"/>
              </a:rPr>
              <a:t>1. Content-based Filtering</a:t>
            </a:r>
            <a:endParaRPr b="1" i="0" sz="2000" u="sng" cap="none" strike="noStrike">
              <a:solidFill>
                <a:schemeClr val="dk1"/>
              </a:solidFill>
              <a:latin typeface="Calibri"/>
              <a:ea typeface="Calibri"/>
              <a:cs typeface="Calibri"/>
              <a:sym typeface="Calibri"/>
            </a:endParaRPr>
          </a:p>
          <a:p>
            <a:pPr indent="-342900" lvl="1" marL="800100" marR="0" rtl="0" algn="just">
              <a:lnSpc>
                <a:spcPct val="150000"/>
              </a:lnSpc>
              <a:spcBef>
                <a:spcPts val="0"/>
              </a:spcBef>
              <a:spcAft>
                <a:spcPts val="0"/>
              </a:spcAft>
              <a:buClr>
                <a:schemeClr val="dk1"/>
              </a:buClr>
              <a:buSzPts val="2000"/>
              <a:buFont typeface="Arial"/>
              <a:buChar char="•"/>
            </a:pPr>
            <a:r>
              <a:rPr b="1" i="0" lang="vi-VN" sz="2000" u="none" cap="none" strike="noStrike">
                <a:solidFill>
                  <a:schemeClr val="dk1"/>
                </a:solidFill>
                <a:latin typeface="Calibri"/>
                <a:ea typeface="Calibri"/>
                <a:cs typeface="Calibri"/>
                <a:sym typeface="Calibri"/>
              </a:rPr>
              <a:t>Khái niệm</a:t>
            </a:r>
            <a:r>
              <a:rPr b="0" i="0" lang="vi-VN" sz="2000" u="none" cap="none" strike="noStrike">
                <a:solidFill>
                  <a:schemeClr val="dk1"/>
                </a:solidFill>
                <a:latin typeface="Calibri"/>
                <a:ea typeface="Calibri"/>
                <a:cs typeface="Calibri"/>
                <a:sym typeface="Calibri"/>
              </a:rPr>
              <a:t>: Dựa vào đặc tính của sinh viên và khóa học, đề xuất cho sinh viên các khóa học có đặc trưng gần tương tự.</a:t>
            </a:r>
            <a:endParaRPr/>
          </a:p>
        </p:txBody>
      </p:sp>
      <p:pic>
        <p:nvPicPr>
          <p:cNvPr id="337" name="Google Shape;337;p17"/>
          <p:cNvPicPr preferRelativeResize="0"/>
          <p:nvPr/>
        </p:nvPicPr>
        <p:blipFill rotWithShape="1">
          <a:blip r:embed="rId4">
            <a:alphaModFix/>
          </a:blip>
          <a:srcRect b="0" l="0" r="0" t="0"/>
          <a:stretch/>
        </p:blipFill>
        <p:spPr>
          <a:xfrm>
            <a:off x="6095999" y="2201744"/>
            <a:ext cx="4686954" cy="3524742"/>
          </a:xfrm>
          <a:prstGeom prst="rect">
            <a:avLst/>
          </a:prstGeom>
          <a:noFill/>
          <a:ln>
            <a:noFill/>
          </a:ln>
        </p:spPr>
      </p:pic>
      <p:sp>
        <p:nvSpPr>
          <p:cNvPr id="338" name="Google Shape;338;p17"/>
          <p:cNvSpPr txBox="1"/>
          <p:nvPr/>
        </p:nvSpPr>
        <p:spPr>
          <a:xfrm>
            <a:off x="645768" y="2717505"/>
            <a:ext cx="4816795"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1" lang="vi-VN" sz="2000">
                <a:solidFill>
                  <a:schemeClr val="dk1"/>
                </a:solidFill>
                <a:latin typeface="Calibri"/>
                <a:ea typeface="Calibri"/>
                <a:cs typeface="Calibri"/>
                <a:sym typeface="Calibri"/>
              </a:rPr>
              <a:t>Ý tưởng</a:t>
            </a:r>
            <a:r>
              <a:rPr lang="vi-VN" sz="2000">
                <a:solidFill>
                  <a:schemeClr val="dk1"/>
                </a:solidFill>
                <a:latin typeface="Calibri"/>
                <a:ea typeface="Calibri"/>
                <a:cs typeface="Calibri"/>
                <a:sym typeface="Calibri"/>
              </a:rPr>
              <a:t>: Dự đoán các item dựa trên hồ sơ (profiles) của người dùng và nội dung, thuộc tính (attributes) của những item để dựa đoán các item tương tự với những item mà người dùng đã chọn trong quá khứ.</a:t>
            </a:r>
            <a:endParaRPr/>
          </a:p>
        </p:txBody>
      </p:sp>
      <p:sp>
        <p:nvSpPr>
          <p:cNvPr id="339" name="Google Shape;339;p17"/>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348" name="Google Shape;348;p18"/>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349" name="Google Shape;349;p18"/>
          <p:cNvSpPr txBox="1"/>
          <p:nvPr/>
        </p:nvSpPr>
        <p:spPr>
          <a:xfrm>
            <a:off x="205975" y="1131514"/>
            <a:ext cx="11616679" cy="1936364"/>
          </a:xfrm>
          <a:prstGeom prst="rect">
            <a:avLst/>
          </a:prstGeom>
          <a:blipFill rotWithShape="1">
            <a:blip r:embed="rId4">
              <a:alphaModFix/>
            </a:blip>
            <a:stretch>
              <a:fillRect b="0" l="0" r="-47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vi-VN" sz="1800">
                <a:latin typeface="Calibri"/>
                <a:ea typeface="Calibri"/>
                <a:cs typeface="Calibri"/>
                <a:sym typeface="Calibri"/>
              </a:rPr>
              <a:t> </a:t>
            </a:r>
            <a:endParaRPr/>
          </a:p>
        </p:txBody>
      </p:sp>
      <p:pic>
        <p:nvPicPr>
          <p:cNvPr descr="Ảnh có chứa văn bản, ảnh chụp màn hình, Phông chữ, số&#10;&#10;Mô tả được tạo tự động" id="350" name="Google Shape;350;p18"/>
          <p:cNvPicPr preferRelativeResize="0"/>
          <p:nvPr/>
        </p:nvPicPr>
        <p:blipFill rotWithShape="1">
          <a:blip r:embed="rId5">
            <a:alphaModFix/>
          </a:blip>
          <a:srcRect b="0" l="0" r="0" t="0"/>
          <a:stretch/>
        </p:blipFill>
        <p:spPr>
          <a:xfrm>
            <a:off x="2514208" y="3166152"/>
            <a:ext cx="7680137" cy="3001433"/>
          </a:xfrm>
          <a:prstGeom prst="rect">
            <a:avLst/>
          </a:prstGeom>
          <a:noFill/>
          <a:ln>
            <a:noFill/>
          </a:ln>
        </p:spPr>
      </p:pic>
      <p:sp>
        <p:nvSpPr>
          <p:cNvPr id="351" name="Google Shape;351;p18"/>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3.1. Cơ sở lý thuyết</a:t>
            </a:r>
            <a:endParaRPr sz="2800">
              <a:solidFill>
                <a:srgbClr val="376BB4"/>
              </a:solidFill>
              <a:latin typeface="Open Sans"/>
              <a:ea typeface="Open Sans"/>
              <a:cs typeface="Open Sans"/>
              <a:sym typeface="Open Sans"/>
            </a:endParaRPr>
          </a:p>
        </p:txBody>
      </p:sp>
      <p:sp>
        <p:nvSpPr>
          <p:cNvPr id="352" name="Google Shape;352;p18"/>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353" name="Google Shape;353;p18"/>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9"/>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362" name="Google Shape;362;p19"/>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363" name="Google Shape;363;p19"/>
          <p:cNvSpPr txBox="1"/>
          <p:nvPr/>
        </p:nvSpPr>
        <p:spPr>
          <a:xfrm>
            <a:off x="205975" y="1131514"/>
            <a:ext cx="11616679" cy="1379865"/>
          </a:xfrm>
          <a:prstGeom prst="rect">
            <a:avLst/>
          </a:prstGeom>
          <a:blipFill rotWithShape="1">
            <a:blip r:embed="rId4">
              <a:alphaModFix/>
            </a:blip>
            <a:stretch>
              <a:fillRect b="-663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vi-VN" sz="1800">
                <a:latin typeface="Calibri"/>
                <a:ea typeface="Calibri"/>
                <a:cs typeface="Calibri"/>
                <a:sym typeface="Calibri"/>
              </a:rPr>
              <a:t> </a:t>
            </a:r>
            <a:endParaRPr/>
          </a:p>
        </p:txBody>
      </p:sp>
      <p:sp>
        <p:nvSpPr>
          <p:cNvPr id="364" name="Google Shape;364;p19"/>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3.1. Cơ sở lý thuyết</a:t>
            </a:r>
            <a:endParaRPr sz="2800">
              <a:solidFill>
                <a:srgbClr val="376BB4"/>
              </a:solidFill>
              <a:latin typeface="Open Sans"/>
              <a:ea typeface="Open Sans"/>
              <a:cs typeface="Open Sans"/>
              <a:sym typeface="Open Sans"/>
            </a:endParaRPr>
          </a:p>
        </p:txBody>
      </p:sp>
      <p:sp>
        <p:nvSpPr>
          <p:cNvPr id="365" name="Google Shape;365;p19"/>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366" name="Google Shape;366;p19"/>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pic>
        <p:nvPicPr>
          <p:cNvPr descr="Ảnh có chứa văn bản, biểu đồ, ảnh chụp màn hình, hàng&#10;&#10;Mô tả được tạo tự động" id="367" name="Google Shape;367;p19"/>
          <p:cNvPicPr preferRelativeResize="0"/>
          <p:nvPr/>
        </p:nvPicPr>
        <p:blipFill rotWithShape="1">
          <a:blip r:embed="rId5">
            <a:alphaModFix/>
          </a:blip>
          <a:srcRect b="0" l="0" r="0" t="0"/>
          <a:stretch/>
        </p:blipFill>
        <p:spPr>
          <a:xfrm>
            <a:off x="3341895" y="2804950"/>
            <a:ext cx="4991653" cy="32852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
          <p:cNvSpPr txBox="1"/>
          <p:nvPr>
            <p:ph type="title"/>
          </p:nvPr>
        </p:nvSpPr>
        <p:spPr>
          <a:xfrm>
            <a:off x="609600" y="274640"/>
            <a:ext cx="10972801"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CÁC NỘI DUNG CHÍNH</a:t>
            </a:r>
            <a:endParaRPr/>
          </a:p>
        </p:txBody>
      </p:sp>
      <p:sp>
        <p:nvSpPr>
          <p:cNvPr id="125" name="Google Shape;125;p2"/>
          <p:cNvSpPr/>
          <p:nvPr/>
        </p:nvSpPr>
        <p:spPr>
          <a:xfrm>
            <a:off x="1139941" y="2456933"/>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26" name="Google Shape;126;p2"/>
          <p:cNvSpPr/>
          <p:nvPr/>
        </p:nvSpPr>
        <p:spPr>
          <a:xfrm>
            <a:off x="1139941" y="3027935"/>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27" name="Google Shape;127;p2"/>
          <p:cNvSpPr/>
          <p:nvPr/>
        </p:nvSpPr>
        <p:spPr>
          <a:xfrm>
            <a:off x="1139941" y="3560040"/>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28" name="Google Shape;128;p2"/>
          <p:cNvSpPr/>
          <p:nvPr/>
        </p:nvSpPr>
        <p:spPr>
          <a:xfrm>
            <a:off x="1490655" y="2340404"/>
            <a:ext cx="9595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2. Bộ dữ liệu và phương pháp đánh giá			                                                       6</a:t>
            </a:r>
            <a:endParaRPr b="0" i="0" sz="2000" u="none" cap="none" strike="noStrike">
              <a:solidFill>
                <a:srgbClr val="0070C0"/>
              </a:solidFill>
              <a:latin typeface="Arial"/>
              <a:ea typeface="Arial"/>
              <a:cs typeface="Arial"/>
              <a:sym typeface="Arial"/>
            </a:endParaRPr>
          </a:p>
        </p:txBody>
      </p:sp>
      <p:cxnSp>
        <p:nvCxnSpPr>
          <p:cNvPr id="129" name="Google Shape;129;p2"/>
          <p:cNvCxnSpPr/>
          <p:nvPr/>
        </p:nvCxnSpPr>
        <p:spPr>
          <a:xfrm>
            <a:off x="1105765" y="2749695"/>
            <a:ext cx="9980470" cy="0"/>
          </a:xfrm>
          <a:prstGeom prst="straightConnector1">
            <a:avLst/>
          </a:prstGeom>
          <a:noFill/>
          <a:ln cap="flat" cmpd="sng" w="9525">
            <a:solidFill>
              <a:srgbClr val="BFBFBF"/>
            </a:solidFill>
            <a:prstDash val="solid"/>
            <a:round/>
            <a:headEnd len="sm" w="sm" type="none"/>
            <a:tailEnd len="sm" w="sm" type="none"/>
          </a:ln>
        </p:spPr>
      </p:cxnSp>
      <p:sp>
        <p:nvSpPr>
          <p:cNvPr id="130" name="Google Shape;130;p2"/>
          <p:cNvSpPr/>
          <p:nvPr/>
        </p:nvSpPr>
        <p:spPr>
          <a:xfrm>
            <a:off x="1490655" y="2919524"/>
            <a:ext cx="9595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3. Phương pháp đề xuất				                                                                   16</a:t>
            </a:r>
            <a:endParaRPr b="0" i="0" sz="2000" u="none" cap="none" strike="noStrike">
              <a:solidFill>
                <a:srgbClr val="0070C0"/>
              </a:solidFill>
              <a:latin typeface="Arial"/>
              <a:ea typeface="Arial"/>
              <a:cs typeface="Arial"/>
              <a:sym typeface="Arial"/>
            </a:endParaRPr>
          </a:p>
        </p:txBody>
      </p:sp>
      <p:cxnSp>
        <p:nvCxnSpPr>
          <p:cNvPr id="131" name="Google Shape;131;p2"/>
          <p:cNvCxnSpPr/>
          <p:nvPr/>
        </p:nvCxnSpPr>
        <p:spPr>
          <a:xfrm>
            <a:off x="1105765" y="3319634"/>
            <a:ext cx="9980470" cy="0"/>
          </a:xfrm>
          <a:prstGeom prst="straightConnector1">
            <a:avLst/>
          </a:prstGeom>
          <a:noFill/>
          <a:ln cap="flat" cmpd="sng" w="9525">
            <a:solidFill>
              <a:srgbClr val="BFBFBF"/>
            </a:solidFill>
            <a:prstDash val="solid"/>
            <a:round/>
            <a:headEnd len="sm" w="sm" type="none"/>
            <a:tailEnd len="sm" w="sm" type="none"/>
          </a:ln>
        </p:spPr>
      </p:cxnSp>
      <p:sp>
        <p:nvSpPr>
          <p:cNvPr id="132" name="Google Shape;132;p2">
            <a:hlinkClick action="ppaction://hlinksldjump" r:id="rId3"/>
          </p:cNvPr>
          <p:cNvSpPr/>
          <p:nvPr/>
        </p:nvSpPr>
        <p:spPr>
          <a:xfrm>
            <a:off x="1490655" y="3467865"/>
            <a:ext cx="9595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4. Thực nghiệm                                                                                                             26</a:t>
            </a:r>
            <a:endParaRPr b="0" i="0" sz="2000" u="none" cap="none" strike="noStrike">
              <a:solidFill>
                <a:srgbClr val="0070C0"/>
              </a:solidFill>
              <a:latin typeface="Arial"/>
              <a:ea typeface="Arial"/>
              <a:cs typeface="Arial"/>
              <a:sym typeface="Arial"/>
            </a:endParaRPr>
          </a:p>
        </p:txBody>
      </p:sp>
      <p:cxnSp>
        <p:nvCxnSpPr>
          <p:cNvPr id="133" name="Google Shape;133;p2"/>
          <p:cNvCxnSpPr/>
          <p:nvPr/>
        </p:nvCxnSpPr>
        <p:spPr>
          <a:xfrm>
            <a:off x="1105765" y="3867975"/>
            <a:ext cx="9980470" cy="0"/>
          </a:xfrm>
          <a:prstGeom prst="straightConnector1">
            <a:avLst/>
          </a:prstGeom>
          <a:noFill/>
          <a:ln cap="flat" cmpd="sng" w="9525">
            <a:solidFill>
              <a:srgbClr val="BFBFBF"/>
            </a:solidFill>
            <a:prstDash val="solid"/>
            <a:round/>
            <a:headEnd len="sm" w="sm" type="none"/>
            <a:tailEnd len="sm" w="sm" type="none"/>
          </a:ln>
        </p:spPr>
      </p:cxnSp>
      <p:sp>
        <p:nvSpPr>
          <p:cNvPr id="134" name="Google Shape;134;p2"/>
          <p:cNvSpPr/>
          <p:nvPr/>
        </p:nvSpPr>
        <p:spPr>
          <a:xfrm>
            <a:off x="1139941" y="1929960"/>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35" name="Google Shape;135;p2">
            <a:hlinkClick action="ppaction://hlinksldjump" r:id="rId4"/>
          </p:cNvPr>
          <p:cNvSpPr/>
          <p:nvPr/>
        </p:nvSpPr>
        <p:spPr>
          <a:xfrm>
            <a:off x="1490655" y="1813431"/>
            <a:ext cx="95955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1. Tổng quan                                                                                                                   3 	</a:t>
            </a:r>
            <a:endParaRPr b="0" i="0" sz="2000" u="none" cap="none" strike="noStrike">
              <a:solidFill>
                <a:srgbClr val="0070C0"/>
              </a:solidFill>
              <a:latin typeface="Arial"/>
              <a:ea typeface="Arial"/>
              <a:cs typeface="Arial"/>
              <a:sym typeface="Arial"/>
            </a:endParaRPr>
          </a:p>
        </p:txBody>
      </p:sp>
      <p:cxnSp>
        <p:nvCxnSpPr>
          <p:cNvPr id="136" name="Google Shape;136;p2"/>
          <p:cNvCxnSpPr/>
          <p:nvPr/>
        </p:nvCxnSpPr>
        <p:spPr>
          <a:xfrm>
            <a:off x="1105765" y="2213541"/>
            <a:ext cx="9980470" cy="0"/>
          </a:xfrm>
          <a:prstGeom prst="straightConnector1">
            <a:avLst/>
          </a:prstGeom>
          <a:noFill/>
          <a:ln cap="flat" cmpd="sng" w="9525">
            <a:solidFill>
              <a:srgbClr val="BFBFBF"/>
            </a:solidFill>
            <a:prstDash val="solid"/>
            <a:round/>
            <a:headEnd len="sm" w="sm" type="none"/>
            <a:tailEnd len="sm" w="sm" type="none"/>
          </a:ln>
        </p:spPr>
      </p:cxnSp>
      <p:pic>
        <p:nvPicPr>
          <p:cNvPr id="137" name="Google Shape;137;p2">
            <a:hlinkClick action="ppaction://hlinksldjump" r:id="rId5"/>
          </p:cNvPr>
          <p:cNvPicPr preferRelativeResize="0"/>
          <p:nvPr/>
        </p:nvPicPr>
        <p:blipFill rotWithShape="1">
          <a:blip r:embed="rId6">
            <a:alphaModFix/>
          </a:blip>
          <a:srcRect b="0" l="0" r="0" t="0"/>
          <a:stretch/>
        </p:blipFill>
        <p:spPr>
          <a:xfrm>
            <a:off x="319274" y="147791"/>
            <a:ext cx="1176151" cy="973237"/>
          </a:xfrm>
          <a:prstGeom prst="rect">
            <a:avLst/>
          </a:prstGeom>
          <a:noFill/>
          <a:ln>
            <a:noFill/>
          </a:ln>
        </p:spPr>
      </p:pic>
      <p:sp>
        <p:nvSpPr>
          <p:cNvPr id="138" name="Google Shape;138;p2"/>
          <p:cNvSpPr/>
          <p:nvPr/>
        </p:nvSpPr>
        <p:spPr>
          <a:xfrm>
            <a:off x="1139941" y="4108380"/>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39" name="Google Shape;139;p2">
            <a:hlinkClick action="ppaction://hlinksldjump" r:id="rId7"/>
          </p:cNvPr>
          <p:cNvSpPr/>
          <p:nvPr/>
        </p:nvSpPr>
        <p:spPr>
          <a:xfrm>
            <a:off x="1490655" y="4016205"/>
            <a:ext cx="9595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5. Demo Sản Phẩm                                                                                                       36</a:t>
            </a:r>
            <a:endParaRPr b="0" i="0" sz="2000" u="none" cap="none" strike="noStrike">
              <a:solidFill>
                <a:srgbClr val="0070C0"/>
              </a:solidFill>
              <a:latin typeface="Arial"/>
              <a:ea typeface="Arial"/>
              <a:cs typeface="Arial"/>
              <a:sym typeface="Arial"/>
            </a:endParaRPr>
          </a:p>
        </p:txBody>
      </p:sp>
      <p:cxnSp>
        <p:nvCxnSpPr>
          <p:cNvPr id="140" name="Google Shape;140;p2"/>
          <p:cNvCxnSpPr/>
          <p:nvPr/>
        </p:nvCxnSpPr>
        <p:spPr>
          <a:xfrm>
            <a:off x="1105765" y="4416315"/>
            <a:ext cx="998047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2"/>
          <p:cNvSpPr/>
          <p:nvPr/>
        </p:nvSpPr>
        <p:spPr>
          <a:xfrm>
            <a:off x="1139941" y="4656719"/>
            <a:ext cx="173758" cy="1737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rgbClr val="0070C0"/>
              </a:solidFill>
              <a:latin typeface="Calibri"/>
              <a:ea typeface="Calibri"/>
              <a:cs typeface="Calibri"/>
              <a:sym typeface="Calibri"/>
            </a:endParaRPr>
          </a:p>
        </p:txBody>
      </p:sp>
      <p:sp>
        <p:nvSpPr>
          <p:cNvPr id="142" name="Google Shape;142;p2">
            <a:hlinkClick action="ppaction://hlinksldjump" r:id="rId8"/>
          </p:cNvPr>
          <p:cNvSpPr/>
          <p:nvPr/>
        </p:nvSpPr>
        <p:spPr>
          <a:xfrm>
            <a:off x="1490655" y="4564544"/>
            <a:ext cx="95955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0070C0"/>
                </a:solidFill>
                <a:latin typeface="Open Sans"/>
                <a:ea typeface="Open Sans"/>
                <a:cs typeface="Open Sans"/>
                <a:sym typeface="Open Sans"/>
              </a:rPr>
              <a:t>6. Kết luận và hướng phát triển                                                                                  39</a:t>
            </a:r>
            <a:endParaRPr b="0" i="0" sz="2000" u="none" cap="none" strike="noStrike">
              <a:solidFill>
                <a:srgbClr val="0070C0"/>
              </a:solidFill>
              <a:latin typeface="Arial"/>
              <a:ea typeface="Arial"/>
              <a:cs typeface="Arial"/>
              <a:sym typeface="Arial"/>
            </a:endParaRPr>
          </a:p>
        </p:txBody>
      </p:sp>
      <p:cxnSp>
        <p:nvCxnSpPr>
          <p:cNvPr id="143" name="Google Shape;143;p2"/>
          <p:cNvCxnSpPr/>
          <p:nvPr/>
        </p:nvCxnSpPr>
        <p:spPr>
          <a:xfrm>
            <a:off x="1105765" y="4964654"/>
            <a:ext cx="9980470" cy="0"/>
          </a:xfrm>
          <a:prstGeom prst="straightConnector1">
            <a:avLst/>
          </a:prstGeom>
          <a:noFill/>
          <a:ln cap="flat" cmpd="sng" w="9525">
            <a:solidFill>
              <a:srgbClr val="BFBFBF"/>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0"/>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376" name="Google Shape;376;p20"/>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377" name="Google Shape;377;p20"/>
          <p:cNvSpPr txBox="1"/>
          <p:nvPr/>
        </p:nvSpPr>
        <p:spPr>
          <a:xfrm>
            <a:off x="205975" y="1131514"/>
            <a:ext cx="11616679" cy="138640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sng" cap="none" strike="noStrike">
                <a:solidFill>
                  <a:schemeClr val="dk1"/>
                </a:solidFill>
                <a:latin typeface="Calibri"/>
                <a:ea typeface="Calibri"/>
                <a:cs typeface="Calibri"/>
                <a:sym typeface="Calibri"/>
              </a:rPr>
              <a:t>3. Factorization Machines – FM</a:t>
            </a:r>
            <a:endParaRPr/>
          </a:p>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Khái niệm</a:t>
            </a:r>
            <a:r>
              <a:rPr b="0" i="0" lang="vi-VN" sz="2000" u="none" cap="none" strike="noStrike">
                <a:solidFill>
                  <a:schemeClr val="dk1"/>
                </a:solidFill>
                <a:latin typeface="Calibri"/>
                <a:ea typeface="Calibri"/>
                <a:cs typeface="Calibri"/>
                <a:sym typeface="Calibri"/>
              </a:rPr>
              <a:t>: </a:t>
            </a:r>
            <a:r>
              <a:rPr b="0" i="0" lang="vi-VN" sz="1800" u="none" cap="none" strike="noStrike">
                <a:solidFill>
                  <a:schemeClr val="dk1"/>
                </a:solidFill>
                <a:latin typeface="Cambria"/>
                <a:ea typeface="Cambria"/>
                <a:cs typeface="Cambria"/>
                <a:sym typeface="Cambria"/>
              </a:rPr>
              <a:t>FM có thể mở rộng ra với các thông tin bổ trợ của người dùng và sản phẩm (bản nâng cấp của MF) nên cho phép nhúng thêm các trường thông tin bổ trợ.</a:t>
            </a:r>
            <a:endParaRPr b="0" i="0" sz="2400" u="none" cap="none" strike="noStrike">
              <a:solidFill>
                <a:schemeClr val="dk1"/>
              </a:solidFill>
              <a:latin typeface="Quicksand"/>
              <a:ea typeface="Quicksand"/>
              <a:cs typeface="Quicksand"/>
              <a:sym typeface="Quicksand"/>
            </a:endParaRPr>
          </a:p>
        </p:txBody>
      </p:sp>
      <p:pic>
        <p:nvPicPr>
          <p:cNvPr id="378" name="Google Shape;378;p20"/>
          <p:cNvPicPr preferRelativeResize="0"/>
          <p:nvPr/>
        </p:nvPicPr>
        <p:blipFill rotWithShape="1">
          <a:blip r:embed="rId4">
            <a:alphaModFix/>
          </a:blip>
          <a:srcRect b="0" l="0" r="0" t="0"/>
          <a:stretch/>
        </p:blipFill>
        <p:spPr>
          <a:xfrm>
            <a:off x="709616" y="2621922"/>
            <a:ext cx="5783107" cy="3699376"/>
          </a:xfrm>
          <a:prstGeom prst="rect">
            <a:avLst/>
          </a:prstGeom>
          <a:noFill/>
          <a:ln>
            <a:noFill/>
          </a:ln>
        </p:spPr>
      </p:pic>
      <p:sp>
        <p:nvSpPr>
          <p:cNvPr id="379" name="Google Shape;379;p20"/>
          <p:cNvSpPr txBox="1"/>
          <p:nvPr/>
        </p:nvSpPr>
        <p:spPr>
          <a:xfrm>
            <a:off x="6492723" y="2808376"/>
            <a:ext cx="4989661" cy="2301015"/>
          </a:xfrm>
          <a:prstGeom prst="rect">
            <a:avLst/>
          </a:prstGeom>
          <a:blipFill rotWithShape="1">
            <a:blip r:embed="rId5">
              <a:alphaModFix/>
            </a:blip>
            <a:stretch>
              <a:fillRect b="0" l="-976" r="-97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vi-VN" sz="1800">
                <a:latin typeface="Calibri"/>
                <a:ea typeface="Calibri"/>
                <a:cs typeface="Calibri"/>
                <a:sym typeface="Calibri"/>
              </a:rPr>
              <a:t> </a:t>
            </a:r>
            <a:endParaRPr/>
          </a:p>
        </p:txBody>
      </p:sp>
      <p:sp>
        <p:nvSpPr>
          <p:cNvPr id="380" name="Google Shape;380;p20"/>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3.1. Cơ sở lý thuyết</a:t>
            </a:r>
            <a:endParaRPr sz="2800">
              <a:solidFill>
                <a:srgbClr val="376BB4"/>
              </a:solidFill>
              <a:latin typeface="Open Sans"/>
              <a:ea typeface="Open Sans"/>
              <a:cs typeface="Open Sans"/>
              <a:sym typeface="Open Sans"/>
            </a:endParaRPr>
          </a:p>
        </p:txBody>
      </p:sp>
      <p:sp>
        <p:nvSpPr>
          <p:cNvPr id="381" name="Google Shape;381;p20"/>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382" name="Google Shape;382;p20"/>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1"/>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391" name="Google Shape;391;p21"/>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392" name="Google Shape;392;p21"/>
          <p:cNvSpPr txBox="1"/>
          <p:nvPr/>
        </p:nvSpPr>
        <p:spPr>
          <a:xfrm>
            <a:off x="205975" y="1131514"/>
            <a:ext cx="11616679" cy="1429622"/>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sng" cap="none" strike="noStrike">
                <a:solidFill>
                  <a:schemeClr val="dk1"/>
                </a:solidFill>
                <a:latin typeface="Calibri"/>
                <a:ea typeface="Calibri"/>
                <a:cs typeface="Calibri"/>
                <a:sym typeface="Calibri"/>
              </a:rPr>
              <a:t>4. Neural Factorization Machines – NFM</a:t>
            </a:r>
            <a:endParaRPr/>
          </a:p>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Khái niệm</a:t>
            </a:r>
            <a:r>
              <a:rPr b="0" i="0" lang="vi-VN" sz="2000" u="none" cap="none" strike="noStrike">
                <a:solidFill>
                  <a:schemeClr val="dk1"/>
                </a:solidFill>
                <a:latin typeface="Calibri"/>
                <a:ea typeface="Calibri"/>
                <a:cs typeface="Calibri"/>
                <a:sym typeface="Calibri"/>
              </a:rPr>
              <a:t>: NFM là cải tiến của FM, có khả năng mô hình hóa các tương tác đặc trưng phức tạp và phi tuyến thay vì tuyến tính như FM.</a:t>
            </a:r>
            <a:endParaRPr b="0" i="0" sz="2400" u="none" cap="none" strike="noStrike">
              <a:solidFill>
                <a:schemeClr val="dk1"/>
              </a:solidFill>
              <a:latin typeface="Quicksand"/>
              <a:ea typeface="Quicksand"/>
              <a:cs typeface="Quicksand"/>
              <a:sym typeface="Quicksand"/>
            </a:endParaRPr>
          </a:p>
        </p:txBody>
      </p:sp>
      <p:sp>
        <p:nvSpPr>
          <p:cNvPr id="393" name="Google Shape;393;p21"/>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3.1. Cơ sở lý thuyết</a:t>
            </a:r>
            <a:endParaRPr sz="2800">
              <a:solidFill>
                <a:srgbClr val="376BB4"/>
              </a:solidFill>
              <a:latin typeface="Open Sans"/>
              <a:ea typeface="Open Sans"/>
              <a:cs typeface="Open Sans"/>
              <a:sym typeface="Open Sans"/>
            </a:endParaRPr>
          </a:p>
        </p:txBody>
      </p:sp>
      <p:sp>
        <p:nvSpPr>
          <p:cNvPr id="394" name="Google Shape;394;p21"/>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395" name="Google Shape;395;p21"/>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pic>
        <p:nvPicPr>
          <p:cNvPr descr="Ảnh có chứa biểu đồ, ảnh chụp màn hình, hình vuông, Nhiều màu sắc&#10;&#10;Mô tả được tự động tạo" id="396" name="Google Shape;396;p21"/>
          <p:cNvPicPr preferRelativeResize="0"/>
          <p:nvPr/>
        </p:nvPicPr>
        <p:blipFill rotWithShape="1">
          <a:blip r:embed="rId4">
            <a:alphaModFix/>
          </a:blip>
          <a:srcRect b="0" l="0" r="0" t="0"/>
          <a:stretch/>
        </p:blipFill>
        <p:spPr>
          <a:xfrm>
            <a:off x="709616" y="2621922"/>
            <a:ext cx="5783107" cy="3699376"/>
          </a:xfrm>
          <a:prstGeom prst="rect">
            <a:avLst/>
          </a:prstGeom>
          <a:noFill/>
          <a:ln>
            <a:noFill/>
          </a:ln>
        </p:spPr>
      </p:pic>
      <p:pic>
        <p:nvPicPr>
          <p:cNvPr descr="Ảnh có chứa văn bản, biểu đồ, ảnh chụp màn hình, bản phác thảo&#10;&#10;Mô tả được tự động tạo" id="397" name="Google Shape;397;p21"/>
          <p:cNvPicPr preferRelativeResize="0"/>
          <p:nvPr/>
        </p:nvPicPr>
        <p:blipFill rotWithShape="1">
          <a:blip r:embed="rId5">
            <a:alphaModFix/>
          </a:blip>
          <a:srcRect b="0" l="0" r="0" t="0"/>
          <a:stretch/>
        </p:blipFill>
        <p:spPr>
          <a:xfrm>
            <a:off x="6602488" y="2741083"/>
            <a:ext cx="5421691" cy="34804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2"/>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406" name="Google Shape;406;p22"/>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407" name="Google Shape;407;p22"/>
          <p:cNvSpPr txBox="1"/>
          <p:nvPr/>
        </p:nvSpPr>
        <p:spPr>
          <a:xfrm>
            <a:off x="205975" y="1131514"/>
            <a:ext cx="11616679" cy="138640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2000" u="sng" cap="none" strike="noStrike">
                <a:solidFill>
                  <a:schemeClr val="dk1"/>
                </a:solidFill>
                <a:latin typeface="Calibri"/>
                <a:ea typeface="Calibri"/>
                <a:cs typeface="Calibri"/>
                <a:sym typeface="Calibri"/>
              </a:rPr>
              <a:t>5. KGAT: Knowledge Graph Attention Network for Recommendation</a:t>
            </a:r>
            <a:endParaRPr b="1" i="0" sz="2000" u="sng" cap="none" strike="noStrike">
              <a:solidFill>
                <a:schemeClr val="dk1"/>
              </a:solidFill>
              <a:latin typeface="Calibri"/>
              <a:ea typeface="Calibri"/>
              <a:cs typeface="Calibri"/>
              <a:sym typeface="Calibri"/>
            </a:endParaRPr>
          </a:p>
          <a:p>
            <a:pPr indent="0" lvl="1" marL="457200" marR="0" rtl="0" algn="just">
              <a:lnSpc>
                <a:spcPct val="150000"/>
              </a:lnSpc>
              <a:spcBef>
                <a:spcPts val="0"/>
              </a:spcBef>
              <a:spcAft>
                <a:spcPts val="0"/>
              </a:spcAft>
              <a:buNone/>
            </a:pPr>
            <a:r>
              <a:rPr b="1" i="0" lang="vi-VN" sz="2000" u="none" cap="none" strike="noStrike">
                <a:solidFill>
                  <a:schemeClr val="dk1"/>
                </a:solidFill>
                <a:latin typeface="Calibri"/>
                <a:ea typeface="Calibri"/>
                <a:cs typeface="Calibri"/>
                <a:sym typeface="Calibri"/>
              </a:rPr>
              <a:t>Khái niệm</a:t>
            </a:r>
            <a:r>
              <a:rPr b="0" i="0" lang="vi-VN" sz="2000" u="none" cap="none" strike="noStrike">
                <a:solidFill>
                  <a:schemeClr val="dk1"/>
                </a:solidFill>
                <a:latin typeface="Calibri"/>
                <a:ea typeface="Calibri"/>
                <a:cs typeface="Calibri"/>
                <a:sym typeface="Calibri"/>
              </a:rPr>
              <a:t>: </a:t>
            </a:r>
            <a:r>
              <a:rPr b="0" i="0" lang="vi-VN" sz="1800" u="none" cap="none" strike="noStrike">
                <a:solidFill>
                  <a:schemeClr val="dk1"/>
                </a:solidFill>
                <a:latin typeface="Cambria"/>
                <a:ea typeface="Cambria"/>
                <a:cs typeface="Cambria"/>
                <a:sym typeface="Cambria"/>
              </a:rPr>
              <a:t>Mô hình KGAT sử dụng thông tin ẩn để xậy dựng một biểu đồ tri thức nhằm nắm bắt mối quan hệ giữa người dùng các mục (items) và các tương tác người dùng (user interaction) với nhau.</a:t>
            </a:r>
            <a:endParaRPr b="0" i="0" sz="2400" u="none" cap="none" strike="noStrike">
              <a:solidFill>
                <a:schemeClr val="dk1"/>
              </a:solidFill>
              <a:latin typeface="Quicksand"/>
              <a:ea typeface="Quicksand"/>
              <a:cs typeface="Quicksand"/>
              <a:sym typeface="Quicksand"/>
            </a:endParaRPr>
          </a:p>
        </p:txBody>
      </p:sp>
      <p:pic>
        <p:nvPicPr>
          <p:cNvPr descr="Ảnh có chứa biểu đồ, văn bản, hàng, Kế hoạch&#10;&#10;Mô tả được tạo tự động" id="408" name="Google Shape;408;p22"/>
          <p:cNvPicPr preferRelativeResize="0"/>
          <p:nvPr/>
        </p:nvPicPr>
        <p:blipFill rotWithShape="1">
          <a:blip r:embed="rId4">
            <a:alphaModFix/>
          </a:blip>
          <a:srcRect b="0" l="0" r="0" t="0"/>
          <a:stretch/>
        </p:blipFill>
        <p:spPr>
          <a:xfrm>
            <a:off x="735071" y="2656882"/>
            <a:ext cx="10205301" cy="3069604"/>
          </a:xfrm>
          <a:prstGeom prst="rect">
            <a:avLst/>
          </a:prstGeom>
          <a:noFill/>
          <a:ln>
            <a:noFill/>
          </a:ln>
        </p:spPr>
      </p:pic>
      <p:sp>
        <p:nvSpPr>
          <p:cNvPr id="409" name="Google Shape;409;p22"/>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3.1. Cơ sở lý thuyết</a:t>
            </a:r>
            <a:endParaRPr sz="2800">
              <a:solidFill>
                <a:srgbClr val="376BB4"/>
              </a:solidFill>
              <a:latin typeface="Open Sans"/>
              <a:ea typeface="Open Sans"/>
              <a:cs typeface="Open Sans"/>
              <a:sym typeface="Open Sans"/>
            </a:endParaRPr>
          </a:p>
        </p:txBody>
      </p:sp>
      <p:sp>
        <p:nvSpPr>
          <p:cNvPr id="410" name="Google Shape;410;p22"/>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11" name="Google Shape;411;p22"/>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3"/>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420" name="Google Shape;420;p23"/>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421" name="Google Shape;421;p23"/>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3.2. Phương pháp sử dụng</a:t>
            </a:r>
            <a:endParaRPr sz="2800">
              <a:solidFill>
                <a:srgbClr val="376BB4"/>
              </a:solidFill>
              <a:latin typeface="Open Sans"/>
              <a:ea typeface="Open Sans"/>
              <a:cs typeface="Open Sans"/>
              <a:sym typeface="Open Sans"/>
            </a:endParaRPr>
          </a:p>
        </p:txBody>
      </p:sp>
      <p:sp>
        <p:nvSpPr>
          <p:cNvPr id="422" name="Google Shape;422;p23"/>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23" name="Google Shape;423;p23"/>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pic>
        <p:nvPicPr>
          <p:cNvPr descr="A graph with colorful lines and numbers&#10;&#10;Description automatically generated" id="424" name="Google Shape;424;p23"/>
          <p:cNvPicPr preferRelativeResize="0"/>
          <p:nvPr/>
        </p:nvPicPr>
        <p:blipFill rotWithShape="1">
          <a:blip r:embed="rId4">
            <a:alphaModFix/>
          </a:blip>
          <a:srcRect b="0" l="0" r="0" t="0"/>
          <a:stretch/>
        </p:blipFill>
        <p:spPr>
          <a:xfrm>
            <a:off x="698765" y="1127929"/>
            <a:ext cx="5309506" cy="5114869"/>
          </a:xfrm>
          <a:prstGeom prst="rect">
            <a:avLst/>
          </a:prstGeom>
          <a:noFill/>
          <a:ln cap="flat" cmpd="sng" w="9525">
            <a:solidFill>
              <a:schemeClr val="accent1"/>
            </a:solidFill>
            <a:prstDash val="solid"/>
            <a:round/>
            <a:headEnd len="sm" w="sm" type="none"/>
            <a:tailEnd len="sm" w="sm" type="none"/>
          </a:ln>
        </p:spPr>
      </p:pic>
      <p:pic>
        <p:nvPicPr>
          <p:cNvPr descr="Ảnh có chứa văn bản, ảnh chụp màn hình, hàng, Sơ đồ&#10;&#10;Mô tả được tự động tạo" id="425" name="Google Shape;425;p23"/>
          <p:cNvPicPr preferRelativeResize="0"/>
          <p:nvPr/>
        </p:nvPicPr>
        <p:blipFill rotWithShape="1">
          <a:blip r:embed="rId5">
            <a:alphaModFix/>
          </a:blip>
          <a:srcRect b="0" l="0" r="0" t="0"/>
          <a:stretch/>
        </p:blipFill>
        <p:spPr>
          <a:xfrm>
            <a:off x="6358553" y="1127929"/>
            <a:ext cx="5309505" cy="5128237"/>
          </a:xfrm>
          <a:prstGeom prst="rect">
            <a:avLst/>
          </a:prstGeom>
          <a:noFill/>
          <a:ln cap="flat" cmpd="sng" w="9525">
            <a:solidFill>
              <a:schemeClr val="accent1"/>
            </a:solidFill>
            <a:prstDash val="solid"/>
            <a:round/>
            <a:headEnd len="sm" w="sm" type="none"/>
            <a:tailEnd len="sm" w="sm" type="none"/>
          </a:ln>
        </p:spPr>
      </p:pic>
      <p:sp>
        <p:nvSpPr>
          <p:cNvPr id="426" name="Google Shape;426;p23"/>
          <p:cNvSpPr/>
          <p:nvPr/>
        </p:nvSpPr>
        <p:spPr>
          <a:xfrm>
            <a:off x="2296027" y="5932237"/>
            <a:ext cx="1604211" cy="294105"/>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23"/>
          <p:cNvSpPr/>
          <p:nvPr/>
        </p:nvSpPr>
        <p:spPr>
          <a:xfrm>
            <a:off x="8031079" y="5932236"/>
            <a:ext cx="1604211" cy="294105"/>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436" name="Google Shape;436;p24"/>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437" name="Google Shape;437;p24"/>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3.2. Phương pháp sử dụng</a:t>
            </a:r>
            <a:endParaRPr sz="2800">
              <a:solidFill>
                <a:srgbClr val="376BB4"/>
              </a:solidFill>
              <a:latin typeface="Open Sans"/>
              <a:ea typeface="Open Sans"/>
              <a:cs typeface="Open Sans"/>
              <a:sym typeface="Open Sans"/>
            </a:endParaRPr>
          </a:p>
        </p:txBody>
      </p:sp>
      <p:sp>
        <p:nvSpPr>
          <p:cNvPr id="438" name="Google Shape;438;p24"/>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39" name="Google Shape;439;p24"/>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pic>
        <p:nvPicPr>
          <p:cNvPr descr="Ảnh có chứa văn bản, biểu đồ, ảnh chụp màn hình&#10;&#10;Mô tả được tự động tạo" id="440" name="Google Shape;440;p24"/>
          <p:cNvPicPr preferRelativeResize="0"/>
          <p:nvPr/>
        </p:nvPicPr>
        <p:blipFill rotWithShape="1">
          <a:blip r:embed="rId4">
            <a:alphaModFix/>
          </a:blip>
          <a:srcRect b="0" l="0" r="0" t="0"/>
          <a:stretch/>
        </p:blipFill>
        <p:spPr>
          <a:xfrm>
            <a:off x="2296025" y="1126405"/>
            <a:ext cx="7606631" cy="50663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449" name="Google Shape;449;p25"/>
          <p:cNvPicPr preferRelativeResize="0"/>
          <p:nvPr/>
        </p:nvPicPr>
        <p:blipFill rotWithShape="1">
          <a:blip r:embed="rId3">
            <a:alphaModFix/>
          </a:blip>
          <a:srcRect b="0" l="0" r="0" t="0"/>
          <a:stretch/>
        </p:blipFill>
        <p:spPr>
          <a:xfrm>
            <a:off x="319274" y="147791"/>
            <a:ext cx="1176151" cy="973237"/>
          </a:xfrm>
          <a:prstGeom prst="rect">
            <a:avLst/>
          </a:prstGeom>
          <a:noFill/>
          <a:ln>
            <a:noFill/>
          </a:ln>
        </p:spPr>
      </p:pic>
      <p:sp>
        <p:nvSpPr>
          <p:cNvPr id="450" name="Google Shape;450;p25"/>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3.2. Phương pháp sử dụng</a:t>
            </a:r>
            <a:endParaRPr sz="2800">
              <a:solidFill>
                <a:srgbClr val="376BB4"/>
              </a:solidFill>
              <a:latin typeface="Open Sans"/>
              <a:ea typeface="Open Sans"/>
              <a:cs typeface="Open Sans"/>
              <a:sym typeface="Open Sans"/>
            </a:endParaRPr>
          </a:p>
        </p:txBody>
      </p:sp>
      <p:pic>
        <p:nvPicPr>
          <p:cNvPr id="451" name="Google Shape;451;p25"/>
          <p:cNvPicPr preferRelativeResize="0"/>
          <p:nvPr/>
        </p:nvPicPr>
        <p:blipFill rotWithShape="1">
          <a:blip r:embed="rId4">
            <a:alphaModFix/>
          </a:blip>
          <a:srcRect b="0" l="0" r="0" t="0"/>
          <a:stretch/>
        </p:blipFill>
        <p:spPr>
          <a:xfrm>
            <a:off x="820939" y="2591370"/>
            <a:ext cx="10523383" cy="1669252"/>
          </a:xfrm>
          <a:prstGeom prst="rect">
            <a:avLst/>
          </a:prstGeom>
          <a:noFill/>
          <a:ln>
            <a:noFill/>
          </a:ln>
        </p:spPr>
      </p:pic>
      <p:sp>
        <p:nvSpPr>
          <p:cNvPr id="452" name="Google Shape;452;p25"/>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53" name="Google Shape;453;p25"/>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3. PHƯƠNG PHÁP ĐỀ XUẤT</a:t>
            </a:r>
            <a:endParaRPr/>
          </a:p>
        </p:txBody>
      </p:sp>
      <p:sp>
        <p:nvSpPr>
          <p:cNvPr id="454" name="Google Shape;454;p25"/>
          <p:cNvSpPr txBox="1"/>
          <p:nvPr/>
        </p:nvSpPr>
        <p:spPr>
          <a:xfrm>
            <a:off x="5029868" y="4538578"/>
            <a:ext cx="2118894"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500">
                <a:solidFill>
                  <a:schemeClr val="dk1"/>
                </a:solidFill>
                <a:latin typeface="Arial"/>
                <a:ea typeface="Arial"/>
                <a:cs typeface="Arial"/>
                <a:sym typeface="Arial"/>
              </a:rPr>
              <a:t>Post-process</a:t>
            </a:r>
            <a:endParaRPr sz="25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6"/>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4. THỰC NGHIỆM</a:t>
            </a:r>
            <a:endParaRPr/>
          </a:p>
        </p:txBody>
      </p:sp>
      <p:sp>
        <p:nvSpPr>
          <p:cNvPr id="463" name="Google Shape;463;p26"/>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464" name="Google Shape;464;p26">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7"/>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4.1. Kịch bản thực nghiệm</a:t>
            </a:r>
            <a:endParaRPr b="1">
              <a:solidFill>
                <a:srgbClr val="376BB4"/>
              </a:solidFill>
              <a:latin typeface="Open Sans"/>
              <a:ea typeface="Open Sans"/>
              <a:cs typeface="Open Sans"/>
              <a:sym typeface="Open Sans"/>
            </a:endParaRPr>
          </a:p>
        </p:txBody>
      </p:sp>
      <p:sp>
        <p:nvSpPr>
          <p:cNvPr id="473" name="Google Shape;473;p27"/>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474" name="Google Shape;474;p27"/>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sp>
        <p:nvSpPr>
          <p:cNvPr id="475" name="Google Shape;475;p27"/>
          <p:cNvSpPr txBox="1"/>
          <p:nvPr/>
        </p:nvSpPr>
        <p:spPr>
          <a:xfrm>
            <a:off x="936978" y="1118721"/>
            <a:ext cx="10643995" cy="1703030"/>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Mô tả kịch bản thực nghiệm:</a:t>
            </a:r>
            <a:endParaRPr/>
          </a:p>
          <a:p>
            <a:pPr indent="-285750" lvl="1" marL="7429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Arial"/>
                <a:ea typeface="Arial"/>
                <a:cs typeface="Arial"/>
                <a:sym typeface="Arial"/>
              </a:rPr>
              <a:t>Test - khóa học cuối</a:t>
            </a:r>
            <a:endParaRPr/>
          </a:p>
          <a:p>
            <a:pPr indent="-285750" lvl="1" marL="7429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Arial"/>
                <a:ea typeface="Arial"/>
                <a:cs typeface="Arial"/>
                <a:sym typeface="Arial"/>
              </a:rPr>
              <a:t>Val - khóa học kế cuối</a:t>
            </a:r>
            <a:endParaRPr b="0" i="0" sz="1800" u="none" cap="none" strike="noStrike">
              <a:solidFill>
                <a:schemeClr val="dk1"/>
              </a:solidFill>
              <a:latin typeface="Arial"/>
              <a:ea typeface="Arial"/>
              <a:cs typeface="Arial"/>
              <a:sym typeface="Arial"/>
            </a:endParaRPr>
          </a:p>
          <a:p>
            <a:pPr indent="-285750" lvl="1" marL="7429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Arial"/>
                <a:ea typeface="Arial"/>
                <a:cs typeface="Arial"/>
                <a:sym typeface="Arial"/>
              </a:rPr>
              <a:t>Train - các khóa học còn lại</a:t>
            </a:r>
            <a:endParaRPr/>
          </a:p>
        </p:txBody>
      </p:sp>
      <p:pic>
        <p:nvPicPr>
          <p:cNvPr id="476" name="Google Shape;476;p27">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pic>
        <p:nvPicPr>
          <p:cNvPr descr="Cognex Deep Learning Help - Red Analyze Focused Supervised - Prepare  Training Set and Test Set - Documentation | Cognex" id="477" name="Google Shape;477;p27"/>
          <p:cNvPicPr preferRelativeResize="0"/>
          <p:nvPr/>
        </p:nvPicPr>
        <p:blipFill rotWithShape="1">
          <a:blip r:embed="rId5">
            <a:alphaModFix/>
          </a:blip>
          <a:srcRect b="0" l="0" r="0" t="0"/>
          <a:stretch/>
        </p:blipFill>
        <p:spPr>
          <a:xfrm>
            <a:off x="2562112" y="3263653"/>
            <a:ext cx="7067774" cy="2864841"/>
          </a:xfrm>
          <a:prstGeom prst="rect">
            <a:avLst/>
          </a:prstGeom>
          <a:noFill/>
          <a:ln>
            <a:noFill/>
          </a:ln>
        </p:spPr>
      </p:pic>
      <p:sp>
        <p:nvSpPr>
          <p:cNvPr id="478" name="Google Shape;478;p27"/>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8"/>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487" name="Google Shape;487;p28"/>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1800"/>
              <a:buFont typeface="Arial"/>
              <a:buAutoNum type="arabicPeriod"/>
            </a:pPr>
            <a:r>
              <a:rPr b="1" i="0" lang="vi-VN" sz="1800" u="none" cap="none" strike="noStrike">
                <a:solidFill>
                  <a:schemeClr val="dk1"/>
                </a:solidFill>
                <a:latin typeface="Arial"/>
                <a:ea typeface="Arial"/>
                <a:cs typeface="Arial"/>
                <a:sym typeface="Arial"/>
              </a:rPr>
              <a:t>Content-based Filtering</a:t>
            </a:r>
            <a:endParaRPr/>
          </a:p>
        </p:txBody>
      </p:sp>
      <p:pic>
        <p:nvPicPr>
          <p:cNvPr id="488" name="Google Shape;488;p28">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graphicFrame>
        <p:nvGraphicFramePr>
          <p:cNvPr id="489" name="Google Shape;489;p28"/>
          <p:cNvGraphicFramePr/>
          <p:nvPr/>
        </p:nvGraphicFramePr>
        <p:xfrm>
          <a:off x="907349" y="2171995"/>
          <a:ext cx="3000000" cy="3000000"/>
        </p:xfrm>
        <a:graphic>
          <a:graphicData uri="http://schemas.openxmlformats.org/drawingml/2006/table">
            <a:tbl>
              <a:tblPr bandRow="1" firstCol="1" firstRow="1">
                <a:noFill/>
                <a:tableStyleId>{5C7BE814-9B05-4567-8739-853B489C6A63}</a:tableStyleId>
              </a:tblPr>
              <a:tblGrid>
                <a:gridCol w="3542625"/>
                <a:gridCol w="3609475"/>
                <a:gridCol w="3491900"/>
              </a:tblGrid>
              <a:tr h="481275">
                <a:tc>
                  <a:txBody>
                    <a:bodyPr/>
                    <a:lstStyle/>
                    <a:p>
                      <a:pPr indent="0" lvl="0" marL="0" marR="0" rtl="0" algn="ctr">
                        <a:lnSpc>
                          <a:spcPct val="150000"/>
                        </a:lnSpc>
                        <a:spcBef>
                          <a:spcPts val="0"/>
                        </a:spcBef>
                        <a:spcAft>
                          <a:spcPts val="0"/>
                        </a:spcAft>
                        <a:buNone/>
                      </a:pPr>
                      <a:r>
                        <a:rPr b="1" lang="vi-VN" sz="2500">
                          <a:solidFill>
                            <a:schemeClr val="dk1"/>
                          </a:solidFill>
                          <a:latin typeface="Calibri"/>
                          <a:ea typeface="Calibri"/>
                          <a:cs typeface="Calibri"/>
                          <a:sym typeface="Calibri"/>
                        </a:rPr>
                        <a:t>Feature 1</a:t>
                      </a:r>
                      <a:endParaRPr/>
                    </a:p>
                  </a:txBody>
                  <a:tcPr marT="63500" marB="63500" marR="63500" marL="63500">
                    <a:solidFill>
                      <a:srgbClr val="7FD9FF"/>
                    </a:solidFill>
                  </a:tcPr>
                </a:tc>
                <a:tc>
                  <a:txBody>
                    <a:bodyPr/>
                    <a:lstStyle/>
                    <a:p>
                      <a:pPr indent="0" lvl="0" marL="0" marR="0" rtl="0" algn="ctr">
                        <a:lnSpc>
                          <a:spcPct val="150000"/>
                        </a:lnSpc>
                        <a:spcBef>
                          <a:spcPts val="0"/>
                        </a:spcBef>
                        <a:spcAft>
                          <a:spcPts val="0"/>
                        </a:spcAft>
                        <a:buNone/>
                      </a:pPr>
                      <a:r>
                        <a:rPr b="1" lang="vi-VN" sz="2500">
                          <a:solidFill>
                            <a:schemeClr val="dk1"/>
                          </a:solidFill>
                          <a:latin typeface="Calibri"/>
                          <a:ea typeface="Calibri"/>
                          <a:cs typeface="Calibri"/>
                          <a:sym typeface="Calibri"/>
                        </a:rPr>
                        <a:t>Feature 2</a:t>
                      </a:r>
                      <a:endParaRPr/>
                    </a:p>
                  </a:txBody>
                  <a:tcPr marT="63500" marB="63500" marR="63500" marL="63500">
                    <a:solidFill>
                      <a:srgbClr val="7FD9FF"/>
                    </a:solidFill>
                  </a:tcPr>
                </a:tc>
                <a:tc>
                  <a:txBody>
                    <a:bodyPr/>
                    <a:lstStyle/>
                    <a:p>
                      <a:pPr indent="0" lvl="0" marL="0" marR="0" rtl="0" algn="ctr">
                        <a:lnSpc>
                          <a:spcPct val="150000"/>
                        </a:lnSpc>
                        <a:spcBef>
                          <a:spcPts val="0"/>
                        </a:spcBef>
                        <a:spcAft>
                          <a:spcPts val="0"/>
                        </a:spcAft>
                        <a:buNone/>
                      </a:pPr>
                      <a:r>
                        <a:rPr b="1" lang="vi-VN" sz="2500">
                          <a:solidFill>
                            <a:schemeClr val="dk1"/>
                          </a:solidFill>
                          <a:latin typeface="Calibri"/>
                          <a:ea typeface="Calibri"/>
                          <a:cs typeface="Calibri"/>
                          <a:sym typeface="Calibri"/>
                        </a:rPr>
                        <a:t>Feature 3</a:t>
                      </a:r>
                      <a:endParaRPr/>
                    </a:p>
                  </a:txBody>
                  <a:tcPr marT="63500" marB="63500" marR="63500" marL="63500">
                    <a:solidFill>
                      <a:srgbClr val="7FD9FF"/>
                    </a:solidFill>
                  </a:tcPr>
                </a:tc>
              </a:tr>
              <a:tr h="1236575">
                <a:tc>
                  <a:txBody>
                    <a:bodyPr/>
                    <a:lstStyle/>
                    <a:p>
                      <a:pPr indent="0" lvl="0" marL="0" marR="0" rtl="0" algn="ctr">
                        <a:lnSpc>
                          <a:spcPct val="150000"/>
                        </a:lnSpc>
                        <a:spcBef>
                          <a:spcPts val="0"/>
                        </a:spcBef>
                        <a:spcAft>
                          <a:spcPts val="0"/>
                        </a:spcAft>
                        <a:buNone/>
                      </a:pPr>
                      <a:r>
                        <a:rPr b="0" lang="vi-VN" sz="2200">
                          <a:solidFill>
                            <a:schemeClr val="dk1"/>
                          </a:solidFill>
                          <a:latin typeface="Calibri"/>
                          <a:ea typeface="Calibri"/>
                          <a:cs typeface="Calibri"/>
                          <a:sym typeface="Calibri"/>
                        </a:rPr>
                        <a:t>name, about, field của khóa học ==&gt; rdrsegmenter</a:t>
                      </a:r>
                      <a:endParaRPr b="0" sz="22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0" lang="vi-VN" sz="2200">
                          <a:solidFill>
                            <a:schemeClr val="dk1"/>
                          </a:solidFill>
                          <a:latin typeface="Calibri"/>
                          <a:ea typeface="Calibri"/>
                          <a:cs typeface="Calibri"/>
                          <a:sym typeface="Calibri"/>
                        </a:rPr>
                        <a:t>School, concept của khóa học</a:t>
                      </a:r>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0" lang="vi-VN" sz="2200">
                          <a:solidFill>
                            <a:schemeClr val="dk1"/>
                          </a:solidFill>
                          <a:latin typeface="Calibri"/>
                          <a:ea typeface="Calibri"/>
                          <a:cs typeface="Calibri"/>
                          <a:sym typeface="Calibri"/>
                        </a:rPr>
                        <a:t>School, concept của khóa học</a:t>
                      </a:r>
                      <a:endParaRPr/>
                    </a:p>
                  </a:txBody>
                  <a:tcPr marT="63500" marB="63500" marR="63500" marL="63500">
                    <a:solidFill>
                      <a:srgbClr val="F2F2F2"/>
                    </a:solidFill>
                  </a:tcPr>
                </a:tc>
              </a:tr>
              <a:tr h="479950">
                <a:tc>
                  <a:txBody>
                    <a:bodyPr/>
                    <a:lstStyle/>
                    <a:p>
                      <a:pPr indent="0" lvl="0" marL="0" marR="0" rtl="0" algn="ctr">
                        <a:lnSpc>
                          <a:spcPct val="150000"/>
                        </a:lnSpc>
                        <a:spcBef>
                          <a:spcPts val="0"/>
                        </a:spcBef>
                        <a:spcAft>
                          <a:spcPts val="0"/>
                        </a:spcAft>
                        <a:buNone/>
                      </a:pPr>
                      <a:r>
                        <a:rPr b="0" lang="vi-VN" sz="2200">
                          <a:solidFill>
                            <a:schemeClr val="dk1"/>
                          </a:solidFill>
                          <a:latin typeface="Calibri"/>
                          <a:ea typeface="Calibri"/>
                          <a:cs typeface="Calibri"/>
                          <a:sym typeface="Calibri"/>
                        </a:rPr>
                        <a:t>TFIDF</a:t>
                      </a:r>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0" lang="vi-VN" sz="2200">
                          <a:solidFill>
                            <a:schemeClr val="dk1"/>
                          </a:solidFill>
                          <a:latin typeface="Calibri"/>
                          <a:ea typeface="Calibri"/>
                          <a:cs typeface="Calibri"/>
                          <a:sym typeface="Calibri"/>
                        </a:rPr>
                        <a:t>TFIDF</a:t>
                      </a:r>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None/>
                      </a:pPr>
                      <a:r>
                        <a:rPr b="0" lang="vi-VN" sz="2200">
                          <a:solidFill>
                            <a:schemeClr val="dk1"/>
                          </a:solidFill>
                          <a:latin typeface="Calibri"/>
                          <a:ea typeface="Calibri"/>
                          <a:cs typeface="Calibri"/>
                          <a:sym typeface="Calibri"/>
                        </a:rPr>
                        <a:t>Multi-hot encoding</a:t>
                      </a:r>
                      <a:endParaRPr/>
                    </a:p>
                  </a:txBody>
                  <a:tcPr marT="63500" marB="63500" marR="63500" marL="63500">
                    <a:solidFill>
                      <a:srgbClr val="F2F2F2"/>
                    </a:solidFill>
                  </a:tcPr>
                </a:tc>
              </a:tr>
              <a:tr h="479950">
                <a:tc>
                  <a:txBody>
                    <a:bodyPr/>
                    <a:lstStyle/>
                    <a:p>
                      <a:pPr indent="0" lvl="0" marL="0" marR="0" rtl="0" algn="ctr">
                        <a:lnSpc>
                          <a:spcPct val="150000"/>
                        </a:lnSpc>
                        <a:spcBef>
                          <a:spcPts val="0"/>
                        </a:spcBef>
                        <a:spcAft>
                          <a:spcPts val="0"/>
                        </a:spcAft>
                        <a:buNone/>
                      </a:pPr>
                      <a:r>
                        <a:rPr b="0" lang="vi-VN" sz="2200">
                          <a:solidFill>
                            <a:schemeClr val="dk1"/>
                          </a:solidFill>
                          <a:latin typeface="Calibri"/>
                          <a:ea typeface="Calibri"/>
                          <a:cs typeface="Calibri"/>
                          <a:sym typeface="Calibri"/>
                        </a:rPr>
                        <a:t>Similarity: Cosine</a:t>
                      </a:r>
                      <a:endParaRPr b="0" sz="2200">
                        <a:solidFill>
                          <a:schemeClr val="dk1"/>
                        </a:solidFill>
                        <a:latin typeface="Calibri"/>
                        <a:ea typeface="Calibri"/>
                        <a:cs typeface="Calibri"/>
                        <a:sym typeface="Calibri"/>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Clr>
                          <a:srgbClr val="000000"/>
                        </a:buClr>
                        <a:buSzPts val="2200"/>
                        <a:buFont typeface="Times New Roman"/>
                        <a:buNone/>
                      </a:pPr>
                      <a:r>
                        <a:rPr b="0" i="0" lang="vi-VN" sz="2200" u="none" strike="noStrike">
                          <a:solidFill>
                            <a:srgbClr val="000000"/>
                          </a:solidFill>
                          <a:latin typeface="Times New Roman"/>
                          <a:ea typeface="Times New Roman"/>
                          <a:cs typeface="Times New Roman"/>
                          <a:sym typeface="Times New Roman"/>
                        </a:rPr>
                        <a:t>Similarity: Cosine</a:t>
                      </a:r>
                      <a:endParaRPr sz="2200">
                        <a:solidFill>
                          <a:srgbClr val="000000"/>
                        </a:solidFill>
                      </a:endParaRPr>
                    </a:p>
                  </a:txBody>
                  <a:tcPr marT="63500" marB="63500" marR="63500" marL="63500">
                    <a:solidFill>
                      <a:srgbClr val="F2F2F2"/>
                    </a:solidFill>
                  </a:tcPr>
                </a:tc>
                <a:tc>
                  <a:txBody>
                    <a:bodyPr/>
                    <a:lstStyle/>
                    <a:p>
                      <a:pPr indent="0" lvl="0" marL="0" marR="0" rtl="0" algn="ctr">
                        <a:lnSpc>
                          <a:spcPct val="150000"/>
                        </a:lnSpc>
                        <a:spcBef>
                          <a:spcPts val="0"/>
                        </a:spcBef>
                        <a:spcAft>
                          <a:spcPts val="0"/>
                        </a:spcAft>
                        <a:buClr>
                          <a:srgbClr val="000000"/>
                        </a:buClr>
                        <a:buSzPts val="2200"/>
                        <a:buFont typeface="Times New Roman"/>
                        <a:buNone/>
                      </a:pPr>
                      <a:r>
                        <a:rPr b="0" i="0" lang="vi-VN" sz="2200" u="none" strike="noStrike">
                          <a:solidFill>
                            <a:srgbClr val="000000"/>
                          </a:solidFill>
                          <a:latin typeface="Times New Roman"/>
                          <a:ea typeface="Times New Roman"/>
                          <a:cs typeface="Times New Roman"/>
                          <a:sym typeface="Times New Roman"/>
                        </a:rPr>
                        <a:t>Similarity: Cosine</a:t>
                      </a:r>
                      <a:endParaRPr sz="2200">
                        <a:solidFill>
                          <a:srgbClr val="000000"/>
                        </a:solidFill>
                      </a:endParaRPr>
                    </a:p>
                  </a:txBody>
                  <a:tcPr marT="63500" marB="63500" marR="63500" marL="63500">
                    <a:solidFill>
                      <a:srgbClr val="F2F2F2"/>
                    </a:solidFill>
                  </a:tcPr>
                </a:tc>
              </a:tr>
            </a:tbl>
          </a:graphicData>
        </a:graphic>
      </p:graphicFrame>
      <p:sp>
        <p:nvSpPr>
          <p:cNvPr id="490" name="Google Shape;490;p28"/>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4.1. Kịch bản thực nghiệm</a:t>
            </a:r>
            <a:endParaRPr b="1">
              <a:solidFill>
                <a:srgbClr val="376BB4"/>
              </a:solidFill>
              <a:latin typeface="Open Sans"/>
              <a:ea typeface="Open Sans"/>
              <a:cs typeface="Open Sans"/>
              <a:sym typeface="Open Sans"/>
            </a:endParaRPr>
          </a:p>
        </p:txBody>
      </p:sp>
      <p:sp>
        <p:nvSpPr>
          <p:cNvPr id="491" name="Google Shape;491;p28"/>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492" name="Google Shape;492;p28"/>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9"/>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501" name="Google Shape;501;p29"/>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2.  Matrix factorization (MF)</a:t>
            </a:r>
            <a:endParaRPr/>
          </a:p>
        </p:txBody>
      </p:sp>
      <p:pic>
        <p:nvPicPr>
          <p:cNvPr id="502" name="Google Shape;502;p29">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graphicFrame>
        <p:nvGraphicFramePr>
          <p:cNvPr id="503" name="Google Shape;503;p29"/>
          <p:cNvGraphicFramePr/>
          <p:nvPr/>
        </p:nvGraphicFramePr>
        <p:xfrm>
          <a:off x="438004" y="2084198"/>
          <a:ext cx="3000000" cy="3000000"/>
        </p:xfrm>
        <a:graphic>
          <a:graphicData uri="http://schemas.openxmlformats.org/drawingml/2006/table">
            <a:tbl>
              <a:tblPr bandRow="1" firstCol="1" firstRow="1">
                <a:noFill/>
                <a:tableStyleId>{B818D323-2F7D-494E-A9FA-2674D13E174E}</a:tableStyleId>
              </a:tblPr>
              <a:tblGrid>
                <a:gridCol w="1699850"/>
                <a:gridCol w="1582625"/>
              </a:tblGrid>
              <a:tr h="53622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431125">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BPRMF</a:t>
                      </a:r>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t/>
                      </a:r>
                      <a:endParaRPr sz="2000">
                        <a:latin typeface="Calibri"/>
                        <a:ea typeface="Calibri"/>
                        <a:cs typeface="Calibri"/>
                        <a:sym typeface="Calibri"/>
                      </a:endParaRPr>
                    </a:p>
                  </a:txBody>
                  <a:tcPr marT="0" marB="0" marR="68575" marL="68575" anchor="ctr"/>
                </a:tc>
              </a:tr>
              <a:tr h="373625">
                <a:tc>
                  <a:txBody>
                    <a:bodyPr/>
                    <a:lstStyle/>
                    <a:p>
                      <a:pPr indent="0" lvl="0" marL="0" marR="0" rtl="0" algn="ctr">
                        <a:lnSpc>
                          <a:spcPct val="100000"/>
                        </a:lnSpc>
                        <a:spcBef>
                          <a:spcPts val="0"/>
                        </a:spcBef>
                        <a:spcAft>
                          <a:spcPts val="0"/>
                        </a:spcAft>
                        <a:buClr>
                          <a:srgbClr val="000000"/>
                        </a:buClr>
                        <a:buSzPts val="1800"/>
                        <a:buFont typeface="Calibri"/>
                        <a:buNone/>
                      </a:pPr>
                      <a:r>
                        <a:rPr b="0" i="0" lang="vi-VN" sz="1800" u="none" strike="noStrike">
                          <a:solidFill>
                            <a:srgbClr val="000000"/>
                          </a:solidFill>
                          <a:latin typeface="Calibri"/>
                          <a:ea typeface="Calibri"/>
                          <a:cs typeface="Calibri"/>
                          <a:sym typeface="Calibri"/>
                        </a:rPr>
                        <a:t>pretrained</a:t>
                      </a:r>
                      <a:endParaRPr b="0" i="0" sz="1800" u="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vi-VN" sz="1800">
                          <a:latin typeface="Calibri"/>
                          <a:ea typeface="Calibri"/>
                          <a:cs typeface="Calibri"/>
                          <a:sym typeface="Calibri"/>
                        </a:rPr>
                        <a:t>None</a:t>
                      </a:r>
                      <a:endParaRPr sz="1800">
                        <a:latin typeface="Calibri"/>
                        <a:ea typeface="Calibri"/>
                        <a:cs typeface="Calibri"/>
                        <a:sym typeface="Calibri"/>
                      </a:endParaRPr>
                    </a:p>
                  </a:txBody>
                  <a:tcPr marT="0" marB="0" marR="68575" marL="68575" anchor="ctr"/>
                </a:tc>
              </a:tr>
            </a:tbl>
          </a:graphicData>
        </a:graphic>
      </p:graphicFrame>
      <p:sp>
        <p:nvSpPr>
          <p:cNvPr id="504" name="Google Shape;504;p29"/>
          <p:cNvSpPr txBox="1"/>
          <p:nvPr/>
        </p:nvSpPr>
        <p:spPr>
          <a:xfrm>
            <a:off x="0" y="1593438"/>
            <a:ext cx="432652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mô hình</a:t>
            </a:r>
            <a:endParaRPr b="1" sz="2000">
              <a:solidFill>
                <a:schemeClr val="dk1"/>
              </a:solidFill>
              <a:latin typeface="Calibri"/>
              <a:ea typeface="Calibri"/>
              <a:cs typeface="Calibri"/>
              <a:sym typeface="Calibri"/>
            </a:endParaRPr>
          </a:p>
        </p:txBody>
      </p:sp>
      <p:graphicFrame>
        <p:nvGraphicFramePr>
          <p:cNvPr id="505" name="Google Shape;505;p29"/>
          <p:cNvGraphicFramePr/>
          <p:nvPr/>
        </p:nvGraphicFramePr>
        <p:xfrm>
          <a:off x="3869933" y="2087926"/>
          <a:ext cx="3000000" cy="3000000"/>
        </p:xfrm>
        <a:graphic>
          <a:graphicData uri="http://schemas.openxmlformats.org/drawingml/2006/table">
            <a:tbl>
              <a:tblPr bandRow="1" firstCol="1" firstRow="1">
                <a:noFill/>
                <a:tableStyleId>{B818D323-2F7D-494E-A9FA-2674D13E174E}</a:tableStyleId>
              </a:tblPr>
              <a:tblGrid>
                <a:gridCol w="2080850"/>
                <a:gridCol w="2110150"/>
              </a:tblGrid>
              <a:tr h="454275">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None/>
                      </a:pPr>
                      <a:r>
                        <a:rPr lang="vi-VN" sz="1800">
                          <a:latin typeface="Calibri"/>
                          <a:ea typeface="Calibri"/>
                          <a:cs typeface="Calibri"/>
                          <a:sym typeface="Calibri"/>
                        </a:rPr>
                        <a:t>n_users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lang="vi-VN" sz="2000">
                          <a:latin typeface="Calibri"/>
                          <a:ea typeface="Calibri"/>
                          <a:cs typeface="Calibri"/>
                          <a:sym typeface="Calibri"/>
                        </a:rPr>
                        <a:t>99,969</a:t>
                      </a:r>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items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2,831</a:t>
                      </a:r>
                      <a:endParaRPr sz="24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n_cf_train</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1,792,212</a:t>
                      </a:r>
                      <a:endParaRPr sz="2000">
                        <a:latin typeface="Calibri"/>
                        <a:ea typeface="Calibri"/>
                        <a:cs typeface="Calibri"/>
                        <a:sym typeface="Calibri"/>
                      </a:endParaRPr>
                    </a:p>
                  </a:txBody>
                  <a:tcPr marT="0" marB="0" marR="68575" marL="68575" anchor="ctr"/>
                </a:tc>
              </a:tr>
            </a:tbl>
          </a:graphicData>
        </a:graphic>
      </p:graphicFrame>
      <p:graphicFrame>
        <p:nvGraphicFramePr>
          <p:cNvPr id="506" name="Google Shape;506;p29"/>
          <p:cNvGraphicFramePr/>
          <p:nvPr/>
        </p:nvGraphicFramePr>
        <p:xfrm>
          <a:off x="8240918" y="2087491"/>
          <a:ext cx="3000000" cy="3000000"/>
        </p:xfrm>
        <a:graphic>
          <a:graphicData uri="http://schemas.openxmlformats.org/drawingml/2006/table">
            <a:tbl>
              <a:tblPr bandRow="1" firstCol="1" firstRow="1">
                <a:noFill/>
                <a:tableStyleId>{B818D323-2F7D-494E-A9FA-2674D13E174E}</a:tableStyleId>
              </a:tblPr>
              <a:tblGrid>
                <a:gridCol w="2271350"/>
                <a:gridCol w="1421425"/>
              </a:tblGrid>
              <a:tr h="45427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Epoch</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300 </a:t>
                      </a:r>
                      <a:endParaRPr sz="2000">
                        <a:latin typeface="Calibri"/>
                        <a:ea typeface="Calibri"/>
                        <a:cs typeface="Calibri"/>
                        <a:sym typeface="Calibri"/>
                      </a:endParaRPr>
                    </a:p>
                  </a:txBody>
                  <a:tcPr marT="0" marB="0" marR="68575" marL="68575" anchor="ctr"/>
                </a:tc>
              </a:tr>
              <a:tr h="4396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CF batch size</a:t>
                      </a:r>
                      <a:endParaRPr sz="1800">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2000"/>
                        <a:buFont typeface="Calibri"/>
                        <a:buNone/>
                      </a:pPr>
                      <a:r>
                        <a:rPr b="0" i="0" lang="vi-VN" sz="2000" u="none" strike="noStrike">
                          <a:solidFill>
                            <a:srgbClr val="000000"/>
                          </a:solidFill>
                          <a:latin typeface="Calibri"/>
                          <a:ea typeface="Calibri"/>
                          <a:cs typeface="Calibri"/>
                          <a:sym typeface="Calibri"/>
                        </a:rPr>
                        <a:t>1024</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Optimizer</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solidFill>
                            <a:schemeClr val="dk1"/>
                          </a:solidFill>
                          <a:latin typeface="Calibri"/>
                          <a:ea typeface="Calibri"/>
                          <a:cs typeface="Calibri"/>
                          <a:sym typeface="Calibri"/>
                        </a:rPr>
                        <a:t>Adam</a:t>
                      </a:r>
                      <a:endParaRPr sz="2000">
                        <a:solidFill>
                          <a:schemeClr val="dk1"/>
                        </a:solidFill>
                        <a:latin typeface="Calibri"/>
                        <a:ea typeface="Calibri"/>
                        <a:cs typeface="Calibri"/>
                        <a:sym typeface="Calibri"/>
                      </a:endParaRPr>
                    </a:p>
                  </a:txBody>
                  <a:tcPr marT="0" marB="0" marR="68575" marL="68575" anchor="ctr"/>
                </a:tc>
              </a:tr>
              <a:tr h="6097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Learning rate</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2000"/>
                        <a:buFont typeface="Calibri"/>
                        <a:buNone/>
                      </a:pPr>
                      <a:r>
                        <a:rPr b="0" i="0" lang="vi-VN" sz="2000" u="none" strike="noStrike">
                          <a:solidFill>
                            <a:schemeClr val="dk1"/>
                          </a:solidFill>
                          <a:latin typeface="Calibri"/>
                          <a:ea typeface="Calibri"/>
                          <a:cs typeface="Calibri"/>
                          <a:sym typeface="Calibri"/>
                        </a:rPr>
                        <a:t>0.0001</a:t>
                      </a:r>
                      <a:endParaRPr sz="2000">
                        <a:solidFill>
                          <a:schemeClr val="dk1"/>
                        </a:solidFill>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GPU</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P100 GPU</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RAM</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16 GB</a:t>
                      </a:r>
                      <a:endParaRPr sz="2000">
                        <a:latin typeface="Calibri"/>
                        <a:ea typeface="Calibri"/>
                        <a:cs typeface="Calibri"/>
                        <a:sym typeface="Calibri"/>
                      </a:endParaRPr>
                    </a:p>
                  </a:txBody>
                  <a:tcPr marT="0" marB="0" marR="68575" marL="68575" anchor="ctr"/>
                </a:tc>
              </a:tr>
            </a:tbl>
          </a:graphicData>
        </a:graphic>
      </p:graphicFrame>
      <p:sp>
        <p:nvSpPr>
          <p:cNvPr id="507" name="Google Shape;507;p29"/>
          <p:cNvSpPr txBox="1"/>
          <p:nvPr/>
        </p:nvSpPr>
        <p:spPr>
          <a:xfrm>
            <a:off x="4326521" y="1565067"/>
            <a:ext cx="31475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dữ liệu</a:t>
            </a:r>
            <a:endParaRPr b="1" sz="2000">
              <a:solidFill>
                <a:schemeClr val="dk1"/>
              </a:solidFill>
              <a:latin typeface="Calibri"/>
              <a:ea typeface="Calibri"/>
              <a:cs typeface="Calibri"/>
              <a:sym typeface="Calibri"/>
            </a:endParaRPr>
          </a:p>
        </p:txBody>
      </p:sp>
      <p:sp>
        <p:nvSpPr>
          <p:cNvPr id="508" name="Google Shape;508;p29"/>
          <p:cNvSpPr txBox="1"/>
          <p:nvPr/>
        </p:nvSpPr>
        <p:spPr>
          <a:xfrm>
            <a:off x="8567842" y="1651331"/>
            <a:ext cx="30325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training</a:t>
            </a:r>
            <a:endParaRPr b="1" sz="2000">
              <a:solidFill>
                <a:schemeClr val="dk1"/>
              </a:solidFill>
              <a:latin typeface="Calibri"/>
              <a:ea typeface="Calibri"/>
              <a:cs typeface="Calibri"/>
              <a:sym typeface="Calibri"/>
            </a:endParaRPr>
          </a:p>
        </p:txBody>
      </p:sp>
      <p:sp>
        <p:nvSpPr>
          <p:cNvPr id="509" name="Google Shape;509;p29"/>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4.1. Kịch bản thực nghiệm</a:t>
            </a:r>
            <a:endParaRPr b="1">
              <a:solidFill>
                <a:srgbClr val="376BB4"/>
              </a:solidFill>
              <a:latin typeface="Open Sans"/>
              <a:ea typeface="Open Sans"/>
              <a:cs typeface="Open Sans"/>
              <a:sym typeface="Open Sans"/>
            </a:endParaRPr>
          </a:p>
        </p:txBody>
      </p:sp>
      <p:sp>
        <p:nvSpPr>
          <p:cNvPr id="510" name="Google Shape;510;p29"/>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511" name="Google Shape;511;p29"/>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1. Tổng quan</a:t>
            </a:r>
            <a:endParaRPr/>
          </a:p>
        </p:txBody>
      </p:sp>
      <p:sp>
        <p:nvSpPr>
          <p:cNvPr id="152" name="Google Shape;152;p3"/>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153" name="Google Shape;153;p3">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0"/>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520" name="Google Shape;520;p30"/>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3.  Factorization machine (FM)</a:t>
            </a:r>
            <a:endParaRPr/>
          </a:p>
        </p:txBody>
      </p:sp>
      <p:pic>
        <p:nvPicPr>
          <p:cNvPr id="521" name="Google Shape;521;p30">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graphicFrame>
        <p:nvGraphicFramePr>
          <p:cNvPr id="522" name="Google Shape;522;p30"/>
          <p:cNvGraphicFramePr/>
          <p:nvPr/>
        </p:nvGraphicFramePr>
        <p:xfrm>
          <a:off x="375416" y="1949354"/>
          <a:ext cx="3000000" cy="3000000"/>
        </p:xfrm>
        <a:graphic>
          <a:graphicData uri="http://schemas.openxmlformats.org/drawingml/2006/table">
            <a:tbl>
              <a:tblPr bandRow="1" firstCol="1" firstRow="1">
                <a:noFill/>
                <a:tableStyleId>{B818D323-2F7D-494E-A9FA-2674D13E174E}</a:tableStyleId>
              </a:tblPr>
              <a:tblGrid>
                <a:gridCol w="1699850"/>
                <a:gridCol w="1582625"/>
              </a:tblGrid>
              <a:tr h="53622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431125">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FM</a:t>
                      </a:r>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t/>
                      </a:r>
                      <a:endParaRPr sz="2000">
                        <a:latin typeface="Calibri"/>
                        <a:ea typeface="Calibri"/>
                        <a:cs typeface="Calibri"/>
                        <a:sym typeface="Calibri"/>
                      </a:endParaRPr>
                    </a:p>
                  </a:txBody>
                  <a:tcPr marT="0" marB="0" marR="68575" marL="68575" anchor="ctr"/>
                </a:tc>
              </a:tr>
              <a:tr h="373625">
                <a:tc>
                  <a:txBody>
                    <a:bodyPr/>
                    <a:lstStyle/>
                    <a:p>
                      <a:pPr indent="0" lvl="0" marL="0" marR="0" rtl="0" algn="ctr">
                        <a:lnSpc>
                          <a:spcPct val="100000"/>
                        </a:lnSpc>
                        <a:spcBef>
                          <a:spcPts val="0"/>
                        </a:spcBef>
                        <a:spcAft>
                          <a:spcPts val="0"/>
                        </a:spcAft>
                        <a:buClr>
                          <a:srgbClr val="000000"/>
                        </a:buClr>
                        <a:buSzPts val="1800"/>
                        <a:buFont typeface="Calibri"/>
                        <a:buNone/>
                      </a:pPr>
                      <a:r>
                        <a:rPr b="0" i="0" lang="vi-VN" sz="1800" u="none" strike="noStrike">
                          <a:solidFill>
                            <a:srgbClr val="000000"/>
                          </a:solidFill>
                          <a:latin typeface="Calibri"/>
                          <a:ea typeface="Calibri"/>
                          <a:cs typeface="Calibri"/>
                          <a:sym typeface="Calibri"/>
                        </a:rPr>
                        <a:t>pretrained</a:t>
                      </a:r>
                      <a:endParaRPr b="0" i="0" sz="1800" u="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vi-VN" sz="1800">
                          <a:latin typeface="Calibri"/>
                          <a:ea typeface="Calibri"/>
                          <a:cs typeface="Calibri"/>
                          <a:sym typeface="Calibri"/>
                        </a:rPr>
                        <a:t>None</a:t>
                      </a:r>
                      <a:endParaRPr sz="1800">
                        <a:latin typeface="Calibri"/>
                        <a:ea typeface="Calibri"/>
                        <a:cs typeface="Calibri"/>
                        <a:sym typeface="Calibri"/>
                      </a:endParaRPr>
                    </a:p>
                  </a:txBody>
                  <a:tcPr marT="0" marB="0" marR="68575" marL="68575" anchor="ctr"/>
                </a:tc>
              </a:tr>
            </a:tbl>
          </a:graphicData>
        </a:graphic>
      </p:graphicFrame>
      <p:sp>
        <p:nvSpPr>
          <p:cNvPr id="523" name="Google Shape;523;p30"/>
          <p:cNvSpPr txBox="1"/>
          <p:nvPr/>
        </p:nvSpPr>
        <p:spPr>
          <a:xfrm>
            <a:off x="-62588" y="1458594"/>
            <a:ext cx="432652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mô hình</a:t>
            </a:r>
            <a:endParaRPr b="1" sz="2000">
              <a:solidFill>
                <a:schemeClr val="dk1"/>
              </a:solidFill>
              <a:latin typeface="Calibri"/>
              <a:ea typeface="Calibri"/>
              <a:cs typeface="Calibri"/>
              <a:sym typeface="Calibri"/>
            </a:endParaRPr>
          </a:p>
        </p:txBody>
      </p:sp>
      <p:graphicFrame>
        <p:nvGraphicFramePr>
          <p:cNvPr id="524" name="Google Shape;524;p30"/>
          <p:cNvGraphicFramePr/>
          <p:nvPr/>
        </p:nvGraphicFramePr>
        <p:xfrm>
          <a:off x="3807345" y="1953082"/>
          <a:ext cx="3000000" cy="3000000"/>
        </p:xfrm>
        <a:graphic>
          <a:graphicData uri="http://schemas.openxmlformats.org/drawingml/2006/table">
            <a:tbl>
              <a:tblPr bandRow="1" firstCol="1" firstRow="1">
                <a:noFill/>
                <a:tableStyleId>{B818D323-2F7D-494E-A9FA-2674D13E174E}</a:tableStyleId>
              </a:tblPr>
              <a:tblGrid>
                <a:gridCol w="2080850"/>
                <a:gridCol w="2110150"/>
              </a:tblGrid>
              <a:tr h="454275">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None/>
                      </a:pPr>
                      <a:r>
                        <a:rPr lang="vi-VN" sz="1800">
                          <a:latin typeface="Calibri"/>
                          <a:ea typeface="Calibri"/>
                          <a:cs typeface="Calibri"/>
                          <a:sym typeface="Calibri"/>
                        </a:rPr>
                        <a:t>n_users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lang="vi-VN" sz="2000">
                          <a:latin typeface="Calibri"/>
                          <a:ea typeface="Calibri"/>
                          <a:cs typeface="Calibri"/>
                          <a:sym typeface="Calibri"/>
                        </a:rPr>
                        <a:t>99,969</a:t>
                      </a:r>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items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2,831</a:t>
                      </a:r>
                      <a:endParaRPr sz="24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n_cf_train</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1,792,212</a:t>
                      </a:r>
                      <a:endParaRPr sz="2000">
                        <a:latin typeface="Calibri"/>
                        <a:ea typeface="Calibri"/>
                        <a:cs typeface="Calibri"/>
                        <a:sym typeface="Calibri"/>
                      </a:endParaRPr>
                    </a:p>
                  </a:txBody>
                  <a:tcPr marT="0" marB="0" marR="68575" marL="68575" anchor="ctr"/>
                </a:tc>
              </a:tr>
            </a:tbl>
          </a:graphicData>
        </a:graphic>
      </p:graphicFrame>
      <p:graphicFrame>
        <p:nvGraphicFramePr>
          <p:cNvPr id="525" name="Google Shape;525;p30"/>
          <p:cNvGraphicFramePr/>
          <p:nvPr/>
        </p:nvGraphicFramePr>
        <p:xfrm>
          <a:off x="8178330" y="1952647"/>
          <a:ext cx="3000000" cy="3000000"/>
        </p:xfrm>
        <a:graphic>
          <a:graphicData uri="http://schemas.openxmlformats.org/drawingml/2006/table">
            <a:tbl>
              <a:tblPr bandRow="1" firstCol="1" firstRow="1">
                <a:noFill/>
                <a:tableStyleId>{B818D323-2F7D-494E-A9FA-2674D13E174E}</a:tableStyleId>
              </a:tblPr>
              <a:tblGrid>
                <a:gridCol w="2271350"/>
                <a:gridCol w="1421425"/>
              </a:tblGrid>
              <a:tr h="45427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Epoch</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1000 </a:t>
                      </a:r>
                      <a:endParaRPr sz="2000">
                        <a:latin typeface="Calibri"/>
                        <a:ea typeface="Calibri"/>
                        <a:cs typeface="Calibri"/>
                        <a:sym typeface="Calibri"/>
                      </a:endParaRPr>
                    </a:p>
                  </a:txBody>
                  <a:tcPr marT="0" marB="0" marR="68575" marL="68575" anchor="ctr"/>
                </a:tc>
              </a:tr>
              <a:tr h="4396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CF batch size</a:t>
                      </a:r>
                      <a:endParaRPr sz="1800">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2000"/>
                        <a:buFont typeface="Calibri"/>
                        <a:buNone/>
                      </a:pPr>
                      <a:r>
                        <a:rPr b="0" i="0" lang="vi-VN" sz="2000" u="none" strike="noStrike">
                          <a:solidFill>
                            <a:srgbClr val="000000"/>
                          </a:solidFill>
                          <a:latin typeface="Calibri"/>
                          <a:ea typeface="Calibri"/>
                          <a:cs typeface="Calibri"/>
                          <a:sym typeface="Calibri"/>
                        </a:rPr>
                        <a:t>1024</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Optimizer</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solidFill>
                            <a:schemeClr val="dk1"/>
                          </a:solidFill>
                          <a:latin typeface="Calibri"/>
                          <a:ea typeface="Calibri"/>
                          <a:cs typeface="Calibri"/>
                          <a:sym typeface="Calibri"/>
                        </a:rPr>
                        <a:t>Adam</a:t>
                      </a:r>
                      <a:endParaRPr sz="2000">
                        <a:solidFill>
                          <a:schemeClr val="dk1"/>
                        </a:solidFill>
                        <a:latin typeface="Calibri"/>
                        <a:ea typeface="Calibri"/>
                        <a:cs typeface="Calibri"/>
                        <a:sym typeface="Calibri"/>
                      </a:endParaRPr>
                    </a:p>
                  </a:txBody>
                  <a:tcPr marT="0" marB="0" marR="68575" marL="68575" anchor="ctr"/>
                </a:tc>
              </a:tr>
              <a:tr h="6097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Learning rate</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2000"/>
                        <a:buFont typeface="Calibri"/>
                        <a:buNone/>
                      </a:pPr>
                      <a:r>
                        <a:rPr b="0" i="0" lang="vi-VN" sz="2000" u="none" strike="noStrike">
                          <a:solidFill>
                            <a:schemeClr val="dk1"/>
                          </a:solidFill>
                          <a:latin typeface="Calibri"/>
                          <a:ea typeface="Calibri"/>
                          <a:cs typeface="Calibri"/>
                          <a:sym typeface="Calibri"/>
                        </a:rPr>
                        <a:t>0.0001</a:t>
                      </a:r>
                      <a:endParaRPr sz="2000">
                        <a:solidFill>
                          <a:schemeClr val="dk1"/>
                        </a:solidFill>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GPU</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P100 GPU</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RAM</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16 GB</a:t>
                      </a:r>
                      <a:endParaRPr sz="2000">
                        <a:latin typeface="Calibri"/>
                        <a:ea typeface="Calibri"/>
                        <a:cs typeface="Calibri"/>
                        <a:sym typeface="Calibri"/>
                      </a:endParaRPr>
                    </a:p>
                  </a:txBody>
                  <a:tcPr marT="0" marB="0" marR="68575" marL="68575" anchor="ctr"/>
                </a:tc>
              </a:tr>
            </a:tbl>
          </a:graphicData>
        </a:graphic>
      </p:graphicFrame>
      <p:sp>
        <p:nvSpPr>
          <p:cNvPr id="526" name="Google Shape;526;p30"/>
          <p:cNvSpPr txBox="1"/>
          <p:nvPr/>
        </p:nvSpPr>
        <p:spPr>
          <a:xfrm>
            <a:off x="4263933" y="1430223"/>
            <a:ext cx="31475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dữ liệu</a:t>
            </a:r>
            <a:endParaRPr b="1" sz="2000">
              <a:solidFill>
                <a:schemeClr val="dk1"/>
              </a:solidFill>
              <a:latin typeface="Calibri"/>
              <a:ea typeface="Calibri"/>
              <a:cs typeface="Calibri"/>
              <a:sym typeface="Calibri"/>
            </a:endParaRPr>
          </a:p>
        </p:txBody>
      </p:sp>
      <p:sp>
        <p:nvSpPr>
          <p:cNvPr id="527" name="Google Shape;527;p30"/>
          <p:cNvSpPr txBox="1"/>
          <p:nvPr/>
        </p:nvSpPr>
        <p:spPr>
          <a:xfrm>
            <a:off x="8505254" y="1516487"/>
            <a:ext cx="30325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training</a:t>
            </a:r>
            <a:endParaRPr b="1" sz="2000">
              <a:solidFill>
                <a:schemeClr val="dk1"/>
              </a:solidFill>
              <a:latin typeface="Calibri"/>
              <a:ea typeface="Calibri"/>
              <a:cs typeface="Calibri"/>
              <a:sym typeface="Calibri"/>
            </a:endParaRPr>
          </a:p>
        </p:txBody>
      </p:sp>
      <p:sp>
        <p:nvSpPr>
          <p:cNvPr id="528" name="Google Shape;528;p30"/>
          <p:cNvSpPr txBox="1"/>
          <p:nvPr/>
        </p:nvSpPr>
        <p:spPr>
          <a:xfrm>
            <a:off x="1032278" y="4618268"/>
            <a:ext cx="10643995" cy="1703030"/>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rgbClr val="FF0000"/>
                </a:solidFill>
                <a:latin typeface="Arial"/>
                <a:ea typeface="Arial"/>
                <a:cs typeface="Arial"/>
                <a:sym typeface="Arial"/>
              </a:rPr>
              <a:t>FM thực hiện 2 thí nghiệm:</a:t>
            </a:r>
            <a:endParaRPr/>
          </a:p>
          <a:p>
            <a:pPr indent="-285750" lvl="1" marL="7429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Feature 1: Có sử dụng giới tính người dùng</a:t>
            </a:r>
            <a:endParaRPr/>
          </a:p>
          <a:p>
            <a:pPr indent="-285750" lvl="1" marL="7429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Feature 2: Không sử dụng giới tính người dùng</a:t>
            </a:r>
            <a:endParaRPr/>
          </a:p>
          <a:p>
            <a:pPr indent="0" lvl="1" marL="457200" marR="0" rtl="0" algn="just">
              <a:lnSpc>
                <a:spcPct val="15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29" name="Google Shape;529;p30"/>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4.1. Kịch bản thực nghiệm</a:t>
            </a:r>
            <a:endParaRPr b="1">
              <a:solidFill>
                <a:srgbClr val="376BB4"/>
              </a:solidFill>
              <a:latin typeface="Open Sans"/>
              <a:ea typeface="Open Sans"/>
              <a:cs typeface="Open Sans"/>
              <a:sym typeface="Open Sans"/>
            </a:endParaRPr>
          </a:p>
        </p:txBody>
      </p:sp>
      <p:sp>
        <p:nvSpPr>
          <p:cNvPr id="530" name="Google Shape;530;p30"/>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531" name="Google Shape;531;p30"/>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1"/>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540" name="Google Shape;540;p31"/>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4.  Neural Factorization machine (NFM)</a:t>
            </a:r>
            <a:endParaRPr/>
          </a:p>
        </p:txBody>
      </p:sp>
      <p:pic>
        <p:nvPicPr>
          <p:cNvPr id="541" name="Google Shape;541;p31">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graphicFrame>
        <p:nvGraphicFramePr>
          <p:cNvPr id="542" name="Google Shape;542;p31"/>
          <p:cNvGraphicFramePr/>
          <p:nvPr/>
        </p:nvGraphicFramePr>
        <p:xfrm>
          <a:off x="438004" y="1988457"/>
          <a:ext cx="3000000" cy="3000000"/>
        </p:xfrm>
        <a:graphic>
          <a:graphicData uri="http://schemas.openxmlformats.org/drawingml/2006/table">
            <a:tbl>
              <a:tblPr bandRow="1" firstCol="1" firstRow="1">
                <a:noFill/>
                <a:tableStyleId>{B818D323-2F7D-494E-A9FA-2674D13E174E}</a:tableStyleId>
              </a:tblPr>
              <a:tblGrid>
                <a:gridCol w="1699850"/>
                <a:gridCol w="1582625"/>
              </a:tblGrid>
              <a:tr h="53622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431125">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FM</a:t>
                      </a:r>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t/>
                      </a:r>
                      <a:endParaRPr sz="2000">
                        <a:latin typeface="Calibri"/>
                        <a:ea typeface="Calibri"/>
                        <a:cs typeface="Calibri"/>
                        <a:sym typeface="Calibri"/>
                      </a:endParaRPr>
                    </a:p>
                  </a:txBody>
                  <a:tcPr marT="0" marB="0" marR="68575" marL="68575" anchor="ctr"/>
                </a:tc>
              </a:tr>
              <a:tr h="373625">
                <a:tc>
                  <a:txBody>
                    <a:bodyPr/>
                    <a:lstStyle/>
                    <a:p>
                      <a:pPr indent="0" lvl="0" marL="0" marR="0" rtl="0" algn="ctr">
                        <a:lnSpc>
                          <a:spcPct val="100000"/>
                        </a:lnSpc>
                        <a:spcBef>
                          <a:spcPts val="0"/>
                        </a:spcBef>
                        <a:spcAft>
                          <a:spcPts val="0"/>
                        </a:spcAft>
                        <a:buClr>
                          <a:srgbClr val="000000"/>
                        </a:buClr>
                        <a:buSzPts val="1800"/>
                        <a:buFont typeface="Calibri"/>
                        <a:buNone/>
                      </a:pPr>
                      <a:r>
                        <a:rPr b="0" i="0" lang="vi-VN" sz="1800" u="none" strike="noStrike">
                          <a:solidFill>
                            <a:srgbClr val="000000"/>
                          </a:solidFill>
                          <a:latin typeface="Calibri"/>
                          <a:ea typeface="Calibri"/>
                          <a:cs typeface="Calibri"/>
                          <a:sym typeface="Calibri"/>
                        </a:rPr>
                        <a:t>pretrained</a:t>
                      </a:r>
                      <a:endParaRPr b="0" i="0" sz="1800" u="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1800"/>
                        <a:buFont typeface="Calibri"/>
                        <a:buNone/>
                      </a:pPr>
                      <a:r>
                        <a:rPr lang="vi-VN" sz="1800">
                          <a:latin typeface="Calibri"/>
                          <a:ea typeface="Calibri"/>
                          <a:cs typeface="Calibri"/>
                          <a:sym typeface="Calibri"/>
                        </a:rPr>
                        <a:t>None</a:t>
                      </a:r>
                      <a:endParaRPr sz="1800">
                        <a:latin typeface="Calibri"/>
                        <a:ea typeface="Calibri"/>
                        <a:cs typeface="Calibri"/>
                        <a:sym typeface="Calibri"/>
                      </a:endParaRPr>
                    </a:p>
                  </a:txBody>
                  <a:tcPr marT="0" marB="0" marR="68575" marL="68575" anchor="ctr"/>
                </a:tc>
              </a:tr>
            </a:tbl>
          </a:graphicData>
        </a:graphic>
      </p:graphicFrame>
      <p:sp>
        <p:nvSpPr>
          <p:cNvPr id="543" name="Google Shape;543;p31"/>
          <p:cNvSpPr txBox="1"/>
          <p:nvPr/>
        </p:nvSpPr>
        <p:spPr>
          <a:xfrm>
            <a:off x="0" y="1497697"/>
            <a:ext cx="432652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mô hình</a:t>
            </a:r>
            <a:endParaRPr b="1" sz="2000">
              <a:solidFill>
                <a:schemeClr val="dk1"/>
              </a:solidFill>
              <a:latin typeface="Calibri"/>
              <a:ea typeface="Calibri"/>
              <a:cs typeface="Calibri"/>
              <a:sym typeface="Calibri"/>
            </a:endParaRPr>
          </a:p>
        </p:txBody>
      </p:sp>
      <p:graphicFrame>
        <p:nvGraphicFramePr>
          <p:cNvPr id="544" name="Google Shape;544;p31"/>
          <p:cNvGraphicFramePr/>
          <p:nvPr/>
        </p:nvGraphicFramePr>
        <p:xfrm>
          <a:off x="3869933" y="1992185"/>
          <a:ext cx="3000000" cy="3000000"/>
        </p:xfrm>
        <a:graphic>
          <a:graphicData uri="http://schemas.openxmlformats.org/drawingml/2006/table">
            <a:tbl>
              <a:tblPr bandRow="1" firstCol="1" firstRow="1">
                <a:noFill/>
                <a:tableStyleId>{B818D323-2F7D-494E-A9FA-2674D13E174E}</a:tableStyleId>
              </a:tblPr>
              <a:tblGrid>
                <a:gridCol w="2080850"/>
                <a:gridCol w="2110150"/>
              </a:tblGrid>
              <a:tr h="454275">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None/>
                      </a:pPr>
                      <a:r>
                        <a:rPr lang="vi-VN" sz="1800">
                          <a:latin typeface="Calibri"/>
                          <a:ea typeface="Calibri"/>
                          <a:cs typeface="Calibri"/>
                          <a:sym typeface="Calibri"/>
                        </a:rPr>
                        <a:t>n_users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lang="vi-VN" sz="2000">
                          <a:latin typeface="Calibri"/>
                          <a:ea typeface="Calibri"/>
                          <a:cs typeface="Calibri"/>
                          <a:sym typeface="Calibri"/>
                        </a:rPr>
                        <a:t>99,969</a:t>
                      </a:r>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items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2,831</a:t>
                      </a:r>
                      <a:endParaRPr sz="24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n_cf_train</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1,792,212</a:t>
                      </a:r>
                      <a:endParaRPr sz="2000">
                        <a:latin typeface="Calibri"/>
                        <a:ea typeface="Calibri"/>
                        <a:cs typeface="Calibri"/>
                        <a:sym typeface="Calibri"/>
                      </a:endParaRPr>
                    </a:p>
                  </a:txBody>
                  <a:tcPr marT="0" marB="0" marR="68575" marL="68575" anchor="ctr"/>
                </a:tc>
              </a:tr>
            </a:tbl>
          </a:graphicData>
        </a:graphic>
      </p:graphicFrame>
      <p:graphicFrame>
        <p:nvGraphicFramePr>
          <p:cNvPr id="545" name="Google Shape;545;p31"/>
          <p:cNvGraphicFramePr/>
          <p:nvPr/>
        </p:nvGraphicFramePr>
        <p:xfrm>
          <a:off x="8240918" y="1991750"/>
          <a:ext cx="3000000" cy="3000000"/>
        </p:xfrm>
        <a:graphic>
          <a:graphicData uri="http://schemas.openxmlformats.org/drawingml/2006/table">
            <a:tbl>
              <a:tblPr bandRow="1" firstCol="1" firstRow="1">
                <a:noFill/>
                <a:tableStyleId>{B818D323-2F7D-494E-A9FA-2674D13E174E}</a:tableStyleId>
              </a:tblPr>
              <a:tblGrid>
                <a:gridCol w="2271350"/>
                <a:gridCol w="1421425"/>
              </a:tblGrid>
              <a:tr h="45427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Epoch</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1000 </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Ba hidden layer</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64, 32, 16</a:t>
                      </a:r>
                      <a:endParaRPr sz="2000">
                        <a:latin typeface="Calibri"/>
                        <a:ea typeface="Calibri"/>
                        <a:cs typeface="Calibri"/>
                        <a:sym typeface="Calibri"/>
                      </a:endParaRPr>
                    </a:p>
                  </a:txBody>
                  <a:tcPr marT="0" marB="0" marR="68575" marL="68575" anchor="ctr"/>
                </a:tc>
              </a:tr>
              <a:tr h="4396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CF batch size</a:t>
                      </a:r>
                      <a:endParaRPr sz="1800">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2000"/>
                        <a:buFont typeface="Calibri"/>
                        <a:buNone/>
                      </a:pPr>
                      <a:r>
                        <a:rPr b="0" i="0" lang="vi-VN" sz="2000" u="none" strike="noStrike">
                          <a:solidFill>
                            <a:srgbClr val="000000"/>
                          </a:solidFill>
                          <a:latin typeface="Calibri"/>
                          <a:ea typeface="Calibri"/>
                          <a:cs typeface="Calibri"/>
                          <a:sym typeface="Calibri"/>
                        </a:rPr>
                        <a:t>1024</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Optimizer</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solidFill>
                            <a:schemeClr val="dk1"/>
                          </a:solidFill>
                          <a:latin typeface="Calibri"/>
                          <a:ea typeface="Calibri"/>
                          <a:cs typeface="Calibri"/>
                          <a:sym typeface="Calibri"/>
                        </a:rPr>
                        <a:t>Adam</a:t>
                      </a:r>
                      <a:endParaRPr sz="2000">
                        <a:solidFill>
                          <a:schemeClr val="dk1"/>
                        </a:solidFill>
                        <a:latin typeface="Calibri"/>
                        <a:ea typeface="Calibri"/>
                        <a:cs typeface="Calibri"/>
                        <a:sym typeface="Calibri"/>
                      </a:endParaRPr>
                    </a:p>
                  </a:txBody>
                  <a:tcPr marT="0" marB="0" marR="68575" marL="68575" anchor="ctr"/>
                </a:tc>
              </a:tr>
              <a:tr h="6097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Learning rate</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2000"/>
                        <a:buFont typeface="Calibri"/>
                        <a:buNone/>
                      </a:pPr>
                      <a:r>
                        <a:rPr b="0" i="0" lang="vi-VN" sz="2000" u="none" strike="noStrike">
                          <a:solidFill>
                            <a:schemeClr val="dk1"/>
                          </a:solidFill>
                          <a:latin typeface="Calibri"/>
                          <a:ea typeface="Calibri"/>
                          <a:cs typeface="Calibri"/>
                          <a:sym typeface="Calibri"/>
                        </a:rPr>
                        <a:t>0.0001</a:t>
                      </a:r>
                      <a:endParaRPr sz="2000">
                        <a:solidFill>
                          <a:schemeClr val="dk1"/>
                        </a:solidFill>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GPU</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P100 GPU</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RAM</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16 GB</a:t>
                      </a:r>
                      <a:endParaRPr sz="2000">
                        <a:latin typeface="Calibri"/>
                        <a:ea typeface="Calibri"/>
                        <a:cs typeface="Calibri"/>
                        <a:sym typeface="Calibri"/>
                      </a:endParaRPr>
                    </a:p>
                  </a:txBody>
                  <a:tcPr marT="0" marB="0" marR="68575" marL="68575" anchor="ctr"/>
                </a:tc>
              </a:tr>
            </a:tbl>
          </a:graphicData>
        </a:graphic>
      </p:graphicFrame>
      <p:sp>
        <p:nvSpPr>
          <p:cNvPr id="546" name="Google Shape;546;p31"/>
          <p:cNvSpPr txBox="1"/>
          <p:nvPr/>
        </p:nvSpPr>
        <p:spPr>
          <a:xfrm>
            <a:off x="4326521" y="1469326"/>
            <a:ext cx="31475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dữ liệu</a:t>
            </a:r>
            <a:endParaRPr b="1" sz="2000">
              <a:solidFill>
                <a:schemeClr val="dk1"/>
              </a:solidFill>
              <a:latin typeface="Calibri"/>
              <a:ea typeface="Calibri"/>
              <a:cs typeface="Calibri"/>
              <a:sym typeface="Calibri"/>
            </a:endParaRPr>
          </a:p>
        </p:txBody>
      </p:sp>
      <p:sp>
        <p:nvSpPr>
          <p:cNvPr id="547" name="Google Shape;547;p31"/>
          <p:cNvSpPr txBox="1"/>
          <p:nvPr/>
        </p:nvSpPr>
        <p:spPr>
          <a:xfrm>
            <a:off x="8567842" y="1555590"/>
            <a:ext cx="30325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training</a:t>
            </a:r>
            <a:endParaRPr b="1" sz="2000">
              <a:solidFill>
                <a:schemeClr val="dk1"/>
              </a:solidFill>
              <a:latin typeface="Calibri"/>
              <a:ea typeface="Calibri"/>
              <a:cs typeface="Calibri"/>
              <a:sym typeface="Calibri"/>
            </a:endParaRPr>
          </a:p>
        </p:txBody>
      </p:sp>
      <p:sp>
        <p:nvSpPr>
          <p:cNvPr id="548" name="Google Shape;548;p31"/>
          <p:cNvSpPr txBox="1"/>
          <p:nvPr/>
        </p:nvSpPr>
        <p:spPr>
          <a:xfrm>
            <a:off x="1032278" y="4618268"/>
            <a:ext cx="10643995" cy="1703030"/>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rgbClr val="FF0000"/>
                </a:solidFill>
                <a:latin typeface="Arial"/>
                <a:ea typeface="Arial"/>
                <a:cs typeface="Arial"/>
                <a:sym typeface="Arial"/>
              </a:rPr>
              <a:t>NFM thực hiện 2 thí nghiệm:</a:t>
            </a:r>
            <a:endParaRPr/>
          </a:p>
          <a:p>
            <a:pPr indent="-285750" lvl="1" marL="7429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Feature 1: Có sử dụng giới tính người dùng</a:t>
            </a:r>
            <a:endParaRPr/>
          </a:p>
          <a:p>
            <a:pPr indent="-285750" lvl="1" marL="7429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Arial"/>
                <a:ea typeface="Arial"/>
                <a:cs typeface="Arial"/>
                <a:sym typeface="Arial"/>
              </a:rPr>
              <a:t>Feature 2: Không sử dụng giới tính người dùng</a:t>
            </a:r>
            <a:endParaRPr/>
          </a:p>
          <a:p>
            <a:pPr indent="0" lvl="1" marL="457200" marR="0" rtl="0" algn="just">
              <a:lnSpc>
                <a:spcPct val="15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49" name="Google Shape;549;p31"/>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4.1. Kịch bản thực nghiệm</a:t>
            </a:r>
            <a:endParaRPr b="1">
              <a:solidFill>
                <a:srgbClr val="376BB4"/>
              </a:solidFill>
              <a:latin typeface="Open Sans"/>
              <a:ea typeface="Open Sans"/>
              <a:cs typeface="Open Sans"/>
              <a:sym typeface="Open Sans"/>
            </a:endParaRPr>
          </a:p>
        </p:txBody>
      </p:sp>
      <p:sp>
        <p:nvSpPr>
          <p:cNvPr id="550" name="Google Shape;550;p31"/>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551" name="Google Shape;551;p31"/>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2"/>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560" name="Google Shape;560;p32"/>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5.  KGAT without pretrained</a:t>
            </a:r>
            <a:endParaRPr b="1" i="0" sz="1800" u="none" cap="none" strike="noStrike">
              <a:solidFill>
                <a:schemeClr val="dk1"/>
              </a:solidFill>
              <a:latin typeface="Arial"/>
              <a:ea typeface="Arial"/>
              <a:cs typeface="Arial"/>
              <a:sym typeface="Arial"/>
            </a:endParaRPr>
          </a:p>
        </p:txBody>
      </p:sp>
      <p:pic>
        <p:nvPicPr>
          <p:cNvPr id="561" name="Google Shape;561;p32">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graphicFrame>
        <p:nvGraphicFramePr>
          <p:cNvPr id="562" name="Google Shape;562;p32"/>
          <p:cNvGraphicFramePr/>
          <p:nvPr/>
        </p:nvGraphicFramePr>
        <p:xfrm>
          <a:off x="438004" y="2125097"/>
          <a:ext cx="3000000" cy="3000000"/>
        </p:xfrm>
        <a:graphic>
          <a:graphicData uri="http://schemas.openxmlformats.org/drawingml/2006/table">
            <a:tbl>
              <a:tblPr bandRow="1" firstCol="1" firstRow="1">
                <a:noFill/>
                <a:tableStyleId>{B818D323-2F7D-494E-A9FA-2674D13E174E}</a:tableStyleId>
              </a:tblPr>
              <a:tblGrid>
                <a:gridCol w="1699850"/>
                <a:gridCol w="1582625"/>
              </a:tblGrid>
              <a:tr h="53622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431125">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KGAT</a:t>
                      </a:r>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t/>
                      </a:r>
                      <a:endParaRPr sz="2000">
                        <a:latin typeface="Calibri"/>
                        <a:ea typeface="Calibri"/>
                        <a:cs typeface="Calibri"/>
                        <a:sym typeface="Calibri"/>
                      </a:endParaRPr>
                    </a:p>
                  </a:txBody>
                  <a:tcPr marT="0" marB="0" marR="68575" marL="68575" anchor="ctr"/>
                </a:tc>
              </a:tr>
              <a:tr h="373625">
                <a:tc>
                  <a:txBody>
                    <a:bodyPr/>
                    <a:lstStyle/>
                    <a:p>
                      <a:pPr indent="0" lvl="0" marL="0" marR="0" rtl="0" algn="ctr">
                        <a:lnSpc>
                          <a:spcPct val="100000"/>
                        </a:lnSpc>
                        <a:spcBef>
                          <a:spcPts val="0"/>
                        </a:spcBef>
                        <a:spcAft>
                          <a:spcPts val="0"/>
                        </a:spcAft>
                        <a:buClr>
                          <a:srgbClr val="000000"/>
                        </a:buClr>
                        <a:buSzPts val="1800"/>
                        <a:buFont typeface="Calibri"/>
                        <a:buNone/>
                      </a:pPr>
                      <a:r>
                        <a:rPr b="0" i="0" lang="vi-VN" sz="1800" u="none" strike="noStrike">
                          <a:solidFill>
                            <a:srgbClr val="000000"/>
                          </a:solidFill>
                          <a:latin typeface="Calibri"/>
                          <a:ea typeface="Calibri"/>
                          <a:cs typeface="Calibri"/>
                          <a:sym typeface="Calibri"/>
                        </a:rPr>
                        <a:t>pretrained</a:t>
                      </a:r>
                      <a:endParaRPr b="0" i="0" sz="1800" u="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2000"/>
                        <a:buFont typeface="Calibri"/>
                        <a:buNone/>
                      </a:pPr>
                      <a:r>
                        <a:rPr lang="vi-VN" sz="2000">
                          <a:latin typeface="Calibri"/>
                          <a:ea typeface="Calibri"/>
                          <a:cs typeface="Calibri"/>
                          <a:sym typeface="Calibri"/>
                        </a:rPr>
                        <a:t>None</a:t>
                      </a:r>
                      <a:endParaRPr sz="2000">
                        <a:latin typeface="Calibri"/>
                        <a:ea typeface="Calibri"/>
                        <a:cs typeface="Calibri"/>
                        <a:sym typeface="Calibri"/>
                      </a:endParaRPr>
                    </a:p>
                  </a:txBody>
                  <a:tcPr marT="0" marB="0" marR="68575" marL="68575" anchor="ctr"/>
                </a:tc>
              </a:tr>
            </a:tbl>
          </a:graphicData>
        </a:graphic>
      </p:graphicFrame>
      <p:sp>
        <p:nvSpPr>
          <p:cNvPr id="563" name="Google Shape;563;p32"/>
          <p:cNvSpPr txBox="1"/>
          <p:nvPr/>
        </p:nvSpPr>
        <p:spPr>
          <a:xfrm>
            <a:off x="0" y="1568047"/>
            <a:ext cx="432652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mô hình</a:t>
            </a:r>
            <a:endParaRPr b="1" sz="2000">
              <a:solidFill>
                <a:schemeClr val="dk1"/>
              </a:solidFill>
              <a:latin typeface="Calibri"/>
              <a:ea typeface="Calibri"/>
              <a:cs typeface="Calibri"/>
              <a:sym typeface="Calibri"/>
            </a:endParaRPr>
          </a:p>
        </p:txBody>
      </p:sp>
      <p:graphicFrame>
        <p:nvGraphicFramePr>
          <p:cNvPr id="564" name="Google Shape;564;p32"/>
          <p:cNvGraphicFramePr/>
          <p:nvPr/>
        </p:nvGraphicFramePr>
        <p:xfrm>
          <a:off x="3869933" y="2128825"/>
          <a:ext cx="3000000" cy="3000000"/>
        </p:xfrm>
        <a:graphic>
          <a:graphicData uri="http://schemas.openxmlformats.org/drawingml/2006/table">
            <a:tbl>
              <a:tblPr bandRow="1" firstCol="1" firstRow="1">
                <a:noFill/>
                <a:tableStyleId>{B818D323-2F7D-494E-A9FA-2674D13E174E}</a:tableStyleId>
              </a:tblPr>
              <a:tblGrid>
                <a:gridCol w="2080850"/>
                <a:gridCol w="2110150"/>
              </a:tblGrid>
              <a:tr h="454275">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None/>
                      </a:pPr>
                      <a:r>
                        <a:rPr lang="vi-VN" sz="1800">
                          <a:latin typeface="Calibri"/>
                          <a:ea typeface="Calibri"/>
                          <a:cs typeface="Calibri"/>
                          <a:sym typeface="Calibri"/>
                        </a:rPr>
                        <a:t>n_users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lang="vi-VN" sz="2000">
                          <a:latin typeface="Calibri"/>
                          <a:ea typeface="Calibri"/>
                          <a:cs typeface="Calibri"/>
                          <a:sym typeface="Calibri"/>
                        </a:rPr>
                        <a:t>99,969</a:t>
                      </a:r>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items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2,831</a:t>
                      </a:r>
                      <a:endParaRPr sz="24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n_entities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t>10,218</a:t>
                      </a:r>
                      <a:endParaRPr sz="20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600"/>
                        <a:buFont typeface="Calibri"/>
                        <a:buNone/>
                      </a:pPr>
                      <a:r>
                        <a:rPr lang="vi-VN" sz="1600">
                          <a:latin typeface="Calibri"/>
                          <a:ea typeface="Calibri"/>
                          <a:cs typeface="Calibri"/>
                          <a:sym typeface="Calibri"/>
                        </a:rPr>
                        <a:t>n_relations</a:t>
                      </a:r>
                      <a:endParaRPr sz="16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10</a:t>
                      </a:r>
                      <a:endParaRPr sz="20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600"/>
                        <a:buFont typeface="Calibri"/>
                        <a:buNone/>
                      </a:pPr>
                      <a:r>
                        <a:rPr lang="vi-VN" sz="1600">
                          <a:latin typeface="Calibri"/>
                          <a:ea typeface="Calibri"/>
                          <a:cs typeface="Calibri"/>
                          <a:sym typeface="Calibri"/>
                        </a:rPr>
                        <a:t>len(h,r,t)</a:t>
                      </a:r>
                      <a:endParaRPr sz="16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t>3,717,842</a:t>
                      </a:r>
                      <a:endParaRPr sz="2000">
                        <a:latin typeface="Calibri"/>
                        <a:ea typeface="Calibri"/>
                        <a:cs typeface="Calibri"/>
                        <a:sym typeface="Calibri"/>
                      </a:endParaRPr>
                    </a:p>
                  </a:txBody>
                  <a:tcPr marT="0" marB="0" marR="68575" marL="68575" anchor="ctr"/>
                </a:tc>
              </a:tr>
            </a:tbl>
          </a:graphicData>
        </a:graphic>
      </p:graphicFrame>
      <p:graphicFrame>
        <p:nvGraphicFramePr>
          <p:cNvPr id="565" name="Google Shape;565;p32"/>
          <p:cNvGraphicFramePr/>
          <p:nvPr/>
        </p:nvGraphicFramePr>
        <p:xfrm>
          <a:off x="8240918" y="2128390"/>
          <a:ext cx="3000000" cy="3000000"/>
        </p:xfrm>
        <a:graphic>
          <a:graphicData uri="http://schemas.openxmlformats.org/drawingml/2006/table">
            <a:tbl>
              <a:tblPr bandRow="1" firstCol="1" firstRow="1">
                <a:noFill/>
                <a:tableStyleId>{B818D323-2F7D-494E-A9FA-2674D13E174E}</a:tableStyleId>
              </a:tblPr>
              <a:tblGrid>
                <a:gridCol w="2271350"/>
                <a:gridCol w="1421425"/>
              </a:tblGrid>
              <a:tr h="45427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Epoch</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153</a:t>
                      </a:r>
                      <a:endParaRPr sz="2000">
                        <a:latin typeface="Calibri"/>
                        <a:ea typeface="Calibri"/>
                        <a:cs typeface="Calibri"/>
                        <a:sym typeface="Calibri"/>
                      </a:endParaRPr>
                    </a:p>
                  </a:txBody>
                  <a:tcPr marT="0" marB="0" marR="68575" marL="68575" anchor="ctr"/>
                </a:tc>
              </a:tr>
              <a:tr h="4396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CF batch size</a:t>
                      </a:r>
                      <a:endParaRPr sz="1800">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2000"/>
                        <a:buFont typeface="Calibri"/>
                        <a:buNone/>
                      </a:pPr>
                      <a:r>
                        <a:rPr b="0" i="0" lang="vi-VN" sz="2000" u="none" strike="noStrike">
                          <a:solidFill>
                            <a:srgbClr val="000000"/>
                          </a:solidFill>
                          <a:latin typeface="Calibri"/>
                          <a:ea typeface="Calibri"/>
                          <a:cs typeface="Calibri"/>
                          <a:sym typeface="Calibri"/>
                        </a:rPr>
                        <a:t>1024</a:t>
                      </a:r>
                      <a:endParaRPr sz="2000">
                        <a:latin typeface="Calibri"/>
                        <a:ea typeface="Calibri"/>
                        <a:cs typeface="Calibri"/>
                        <a:sym typeface="Calibri"/>
                      </a:endParaRPr>
                    </a:p>
                  </a:txBody>
                  <a:tcPr marT="0" marB="0" marR="68575" marL="68575" anchor="ctr"/>
                </a:tc>
              </a:tr>
              <a:tr h="4396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KG batch size</a:t>
                      </a:r>
                      <a:endParaRPr sz="1800">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2000"/>
                        <a:buFont typeface="Calibri"/>
                        <a:buNone/>
                      </a:pPr>
                      <a:r>
                        <a:rPr b="0" i="0" lang="vi-VN" sz="2000" u="none" strike="noStrike">
                          <a:solidFill>
                            <a:srgbClr val="000000"/>
                          </a:solidFill>
                          <a:latin typeface="Calibri"/>
                          <a:ea typeface="Calibri"/>
                          <a:cs typeface="Calibri"/>
                          <a:sym typeface="Calibri"/>
                        </a:rPr>
                        <a:t>2048</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Optimizer</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solidFill>
                            <a:schemeClr val="dk1"/>
                          </a:solidFill>
                          <a:latin typeface="Calibri"/>
                          <a:ea typeface="Calibri"/>
                          <a:cs typeface="Calibri"/>
                          <a:sym typeface="Calibri"/>
                        </a:rPr>
                        <a:t>Adam</a:t>
                      </a:r>
                      <a:endParaRPr sz="2000">
                        <a:solidFill>
                          <a:schemeClr val="dk1"/>
                        </a:solidFill>
                        <a:latin typeface="Calibri"/>
                        <a:ea typeface="Calibri"/>
                        <a:cs typeface="Calibri"/>
                        <a:sym typeface="Calibri"/>
                      </a:endParaRPr>
                    </a:p>
                  </a:txBody>
                  <a:tcPr marT="0" marB="0" marR="68575" marL="68575" anchor="ctr"/>
                </a:tc>
              </a:tr>
              <a:tr h="6097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Learning rate</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2000"/>
                        <a:buFont typeface="Calibri"/>
                        <a:buNone/>
                      </a:pPr>
                      <a:r>
                        <a:rPr b="0" i="0" lang="vi-VN" sz="2000" u="none" strike="noStrike">
                          <a:solidFill>
                            <a:schemeClr val="dk1"/>
                          </a:solidFill>
                          <a:latin typeface="Calibri"/>
                          <a:ea typeface="Calibri"/>
                          <a:cs typeface="Calibri"/>
                          <a:sym typeface="Calibri"/>
                        </a:rPr>
                        <a:t>0.0001</a:t>
                      </a:r>
                      <a:endParaRPr sz="2000">
                        <a:solidFill>
                          <a:schemeClr val="dk1"/>
                        </a:solidFill>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GPU</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P100 GPU</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RAM</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16 GB</a:t>
                      </a:r>
                      <a:endParaRPr sz="2000">
                        <a:latin typeface="Calibri"/>
                        <a:ea typeface="Calibri"/>
                        <a:cs typeface="Calibri"/>
                        <a:sym typeface="Calibri"/>
                      </a:endParaRPr>
                    </a:p>
                  </a:txBody>
                  <a:tcPr marT="0" marB="0" marR="68575" marL="68575" anchor="ctr"/>
                </a:tc>
              </a:tr>
            </a:tbl>
          </a:graphicData>
        </a:graphic>
      </p:graphicFrame>
      <p:sp>
        <p:nvSpPr>
          <p:cNvPr id="566" name="Google Shape;566;p32"/>
          <p:cNvSpPr txBox="1"/>
          <p:nvPr/>
        </p:nvSpPr>
        <p:spPr>
          <a:xfrm>
            <a:off x="4326521" y="1605966"/>
            <a:ext cx="31475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dữ liệu</a:t>
            </a:r>
            <a:endParaRPr b="1" sz="2000">
              <a:solidFill>
                <a:schemeClr val="dk1"/>
              </a:solidFill>
              <a:latin typeface="Calibri"/>
              <a:ea typeface="Calibri"/>
              <a:cs typeface="Calibri"/>
              <a:sym typeface="Calibri"/>
            </a:endParaRPr>
          </a:p>
        </p:txBody>
      </p:sp>
      <p:sp>
        <p:nvSpPr>
          <p:cNvPr id="567" name="Google Shape;567;p32"/>
          <p:cNvSpPr txBox="1"/>
          <p:nvPr/>
        </p:nvSpPr>
        <p:spPr>
          <a:xfrm>
            <a:off x="8571021" y="1634337"/>
            <a:ext cx="30325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training</a:t>
            </a:r>
            <a:endParaRPr b="1" sz="2000">
              <a:solidFill>
                <a:schemeClr val="dk1"/>
              </a:solidFill>
              <a:latin typeface="Calibri"/>
              <a:ea typeface="Calibri"/>
              <a:cs typeface="Calibri"/>
              <a:sym typeface="Calibri"/>
            </a:endParaRPr>
          </a:p>
        </p:txBody>
      </p:sp>
      <p:sp>
        <p:nvSpPr>
          <p:cNvPr id="568" name="Google Shape;568;p32"/>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4.1. Kịch bản thực nghiệm</a:t>
            </a:r>
            <a:endParaRPr b="1">
              <a:solidFill>
                <a:srgbClr val="376BB4"/>
              </a:solidFill>
              <a:latin typeface="Open Sans"/>
              <a:ea typeface="Open Sans"/>
              <a:cs typeface="Open Sans"/>
              <a:sym typeface="Open Sans"/>
            </a:endParaRPr>
          </a:p>
        </p:txBody>
      </p:sp>
      <p:sp>
        <p:nvSpPr>
          <p:cNvPr id="569" name="Google Shape;569;p32"/>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570" name="Google Shape;570;p32"/>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3"/>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579" name="Google Shape;579;p33"/>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5.  KGAT with pretrained BPRMF</a:t>
            </a:r>
            <a:endParaRPr b="1" i="0" sz="1800" u="none" cap="none" strike="noStrike">
              <a:solidFill>
                <a:schemeClr val="dk1"/>
              </a:solidFill>
              <a:latin typeface="Arial"/>
              <a:ea typeface="Arial"/>
              <a:cs typeface="Arial"/>
              <a:sym typeface="Arial"/>
            </a:endParaRPr>
          </a:p>
        </p:txBody>
      </p:sp>
      <p:pic>
        <p:nvPicPr>
          <p:cNvPr id="580" name="Google Shape;580;p33">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graphicFrame>
        <p:nvGraphicFramePr>
          <p:cNvPr id="581" name="Google Shape;581;p33"/>
          <p:cNvGraphicFramePr/>
          <p:nvPr/>
        </p:nvGraphicFramePr>
        <p:xfrm>
          <a:off x="438004" y="2078830"/>
          <a:ext cx="3000000" cy="3000000"/>
        </p:xfrm>
        <a:graphic>
          <a:graphicData uri="http://schemas.openxmlformats.org/drawingml/2006/table">
            <a:tbl>
              <a:tblPr bandRow="1" firstCol="1" firstRow="1">
                <a:noFill/>
                <a:tableStyleId>{B818D323-2F7D-494E-A9FA-2674D13E174E}</a:tableStyleId>
              </a:tblPr>
              <a:tblGrid>
                <a:gridCol w="1699850"/>
                <a:gridCol w="1582625"/>
              </a:tblGrid>
              <a:tr h="53622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431125">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KGAT</a:t>
                      </a:r>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t/>
                      </a:r>
                      <a:endParaRPr sz="2000">
                        <a:latin typeface="Calibri"/>
                        <a:ea typeface="Calibri"/>
                        <a:cs typeface="Calibri"/>
                        <a:sym typeface="Calibri"/>
                      </a:endParaRPr>
                    </a:p>
                  </a:txBody>
                  <a:tcPr marT="0" marB="0" marR="68575" marL="68575" anchor="ctr"/>
                </a:tc>
              </a:tr>
              <a:tr h="373625">
                <a:tc>
                  <a:txBody>
                    <a:bodyPr/>
                    <a:lstStyle/>
                    <a:p>
                      <a:pPr indent="0" lvl="0" marL="0" marR="0" rtl="0" algn="ctr">
                        <a:lnSpc>
                          <a:spcPct val="100000"/>
                        </a:lnSpc>
                        <a:spcBef>
                          <a:spcPts val="0"/>
                        </a:spcBef>
                        <a:spcAft>
                          <a:spcPts val="0"/>
                        </a:spcAft>
                        <a:buClr>
                          <a:srgbClr val="000000"/>
                        </a:buClr>
                        <a:buSzPts val="1800"/>
                        <a:buFont typeface="Calibri"/>
                        <a:buNone/>
                      </a:pPr>
                      <a:r>
                        <a:rPr b="0" i="0" lang="vi-VN" sz="1800" u="none" strike="noStrike">
                          <a:solidFill>
                            <a:srgbClr val="000000"/>
                          </a:solidFill>
                          <a:latin typeface="Calibri"/>
                          <a:ea typeface="Calibri"/>
                          <a:cs typeface="Calibri"/>
                          <a:sym typeface="Calibri"/>
                        </a:rPr>
                        <a:t>pretrained</a:t>
                      </a:r>
                      <a:endParaRPr b="0" i="0" sz="1800" u="none" strike="noStrike">
                        <a:solidFill>
                          <a:srgbClr val="000000"/>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2000"/>
                        <a:buFont typeface="Calibri"/>
                        <a:buNone/>
                      </a:pPr>
                      <a:r>
                        <a:rPr lang="vi-VN" sz="2000">
                          <a:latin typeface="Calibri"/>
                          <a:ea typeface="Calibri"/>
                          <a:cs typeface="Calibri"/>
                          <a:sym typeface="Calibri"/>
                        </a:rPr>
                        <a:t>BPRMF</a:t>
                      </a:r>
                      <a:endParaRPr sz="2000">
                        <a:latin typeface="Calibri"/>
                        <a:ea typeface="Calibri"/>
                        <a:cs typeface="Calibri"/>
                        <a:sym typeface="Calibri"/>
                      </a:endParaRPr>
                    </a:p>
                  </a:txBody>
                  <a:tcPr marT="0" marB="0" marR="68575" marL="68575" anchor="ctr"/>
                </a:tc>
              </a:tr>
            </a:tbl>
          </a:graphicData>
        </a:graphic>
      </p:graphicFrame>
      <p:sp>
        <p:nvSpPr>
          <p:cNvPr id="582" name="Google Shape;582;p33"/>
          <p:cNvSpPr txBox="1"/>
          <p:nvPr/>
        </p:nvSpPr>
        <p:spPr>
          <a:xfrm>
            <a:off x="0" y="1534128"/>
            <a:ext cx="432652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mô hình</a:t>
            </a:r>
            <a:endParaRPr b="1" sz="2000">
              <a:solidFill>
                <a:schemeClr val="dk1"/>
              </a:solidFill>
              <a:latin typeface="Calibri"/>
              <a:ea typeface="Calibri"/>
              <a:cs typeface="Calibri"/>
              <a:sym typeface="Calibri"/>
            </a:endParaRPr>
          </a:p>
        </p:txBody>
      </p:sp>
      <p:graphicFrame>
        <p:nvGraphicFramePr>
          <p:cNvPr id="583" name="Google Shape;583;p33"/>
          <p:cNvGraphicFramePr/>
          <p:nvPr/>
        </p:nvGraphicFramePr>
        <p:xfrm>
          <a:off x="8240918" y="2082123"/>
          <a:ext cx="3000000" cy="3000000"/>
        </p:xfrm>
        <a:graphic>
          <a:graphicData uri="http://schemas.openxmlformats.org/drawingml/2006/table">
            <a:tbl>
              <a:tblPr bandRow="1" firstCol="1" firstRow="1">
                <a:noFill/>
                <a:tableStyleId>{B818D323-2F7D-494E-A9FA-2674D13E174E}</a:tableStyleId>
              </a:tblPr>
              <a:tblGrid>
                <a:gridCol w="2271350"/>
                <a:gridCol w="1421425"/>
              </a:tblGrid>
              <a:tr h="454275">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1800"/>
                        <a:buFont typeface="Calibri"/>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Epoch</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65</a:t>
                      </a:r>
                      <a:endParaRPr sz="2000">
                        <a:latin typeface="Calibri"/>
                        <a:ea typeface="Calibri"/>
                        <a:cs typeface="Calibri"/>
                        <a:sym typeface="Calibri"/>
                      </a:endParaRPr>
                    </a:p>
                  </a:txBody>
                  <a:tcPr marT="0" marB="0" marR="68575" marL="68575" anchor="ctr"/>
                </a:tc>
              </a:tr>
              <a:tr h="4396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CF batch size</a:t>
                      </a:r>
                      <a:endParaRPr sz="1800">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2000"/>
                        <a:buFont typeface="Calibri"/>
                        <a:buNone/>
                      </a:pPr>
                      <a:r>
                        <a:rPr b="0" i="0" lang="vi-VN" sz="2000" u="none" strike="noStrike">
                          <a:solidFill>
                            <a:srgbClr val="000000"/>
                          </a:solidFill>
                          <a:latin typeface="Calibri"/>
                          <a:ea typeface="Calibri"/>
                          <a:cs typeface="Calibri"/>
                          <a:sym typeface="Calibri"/>
                        </a:rPr>
                        <a:t>1024</a:t>
                      </a:r>
                      <a:endParaRPr sz="2000">
                        <a:latin typeface="Calibri"/>
                        <a:ea typeface="Calibri"/>
                        <a:cs typeface="Calibri"/>
                        <a:sym typeface="Calibri"/>
                      </a:endParaRPr>
                    </a:p>
                  </a:txBody>
                  <a:tcPr marT="0" marB="0" marR="68575" marL="68575" anchor="ctr"/>
                </a:tc>
              </a:tr>
              <a:tr h="4396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KG batch size</a:t>
                      </a:r>
                      <a:endParaRPr sz="1800">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2000"/>
                        <a:buFont typeface="Calibri"/>
                        <a:buNone/>
                      </a:pPr>
                      <a:r>
                        <a:rPr b="0" i="0" lang="vi-VN" sz="2000" u="none" strike="noStrike">
                          <a:solidFill>
                            <a:srgbClr val="000000"/>
                          </a:solidFill>
                          <a:latin typeface="Calibri"/>
                          <a:ea typeface="Calibri"/>
                          <a:cs typeface="Calibri"/>
                          <a:sym typeface="Calibri"/>
                        </a:rPr>
                        <a:t>2048</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Optimizer</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solidFill>
                            <a:schemeClr val="dk1"/>
                          </a:solidFill>
                          <a:latin typeface="Calibri"/>
                          <a:ea typeface="Calibri"/>
                          <a:cs typeface="Calibri"/>
                          <a:sym typeface="Calibri"/>
                        </a:rPr>
                        <a:t>Adam</a:t>
                      </a:r>
                      <a:endParaRPr sz="2000">
                        <a:solidFill>
                          <a:schemeClr val="dk1"/>
                        </a:solidFill>
                        <a:latin typeface="Calibri"/>
                        <a:ea typeface="Calibri"/>
                        <a:cs typeface="Calibri"/>
                        <a:sym typeface="Calibri"/>
                      </a:endParaRPr>
                    </a:p>
                  </a:txBody>
                  <a:tcPr marT="0" marB="0" marR="68575" marL="68575" anchor="ctr"/>
                </a:tc>
              </a:tr>
              <a:tr h="6097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solidFill>
                            <a:schemeClr val="dk1"/>
                          </a:solidFill>
                          <a:latin typeface="Calibri"/>
                          <a:ea typeface="Calibri"/>
                          <a:cs typeface="Calibri"/>
                          <a:sym typeface="Calibri"/>
                        </a:rPr>
                        <a:t>Learning rate</a:t>
                      </a:r>
                      <a:endParaRPr sz="1800">
                        <a:solidFill>
                          <a:schemeClr val="dk1"/>
                        </a:solidFill>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Clr>
                          <a:schemeClr val="dk1"/>
                        </a:buClr>
                        <a:buSzPts val="2000"/>
                        <a:buFont typeface="Calibri"/>
                        <a:buNone/>
                      </a:pPr>
                      <a:r>
                        <a:rPr b="0" i="0" lang="vi-VN" sz="2000" u="none" strike="noStrike">
                          <a:solidFill>
                            <a:schemeClr val="dk1"/>
                          </a:solidFill>
                          <a:latin typeface="Calibri"/>
                          <a:ea typeface="Calibri"/>
                          <a:cs typeface="Calibri"/>
                          <a:sym typeface="Calibri"/>
                        </a:rPr>
                        <a:t>0.0001</a:t>
                      </a:r>
                      <a:endParaRPr sz="2000">
                        <a:solidFill>
                          <a:schemeClr val="dk1"/>
                        </a:solidFill>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GPU</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P100 GPU</a:t>
                      </a:r>
                      <a:endParaRPr sz="2000">
                        <a:latin typeface="Calibri"/>
                        <a:ea typeface="Calibri"/>
                        <a:cs typeface="Calibri"/>
                        <a:sym typeface="Calibri"/>
                      </a:endParaRPr>
                    </a:p>
                  </a:txBody>
                  <a:tcPr marT="0" marB="0" marR="68575" marL="68575" anchor="ctr"/>
                </a:tc>
              </a:tr>
              <a:tr h="36870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RAM</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16 GB</a:t>
                      </a:r>
                      <a:endParaRPr sz="2000">
                        <a:latin typeface="Calibri"/>
                        <a:ea typeface="Calibri"/>
                        <a:cs typeface="Calibri"/>
                        <a:sym typeface="Calibri"/>
                      </a:endParaRPr>
                    </a:p>
                  </a:txBody>
                  <a:tcPr marT="0" marB="0" marR="68575" marL="68575" anchor="ctr"/>
                </a:tc>
              </a:tr>
            </a:tbl>
          </a:graphicData>
        </a:graphic>
      </p:graphicFrame>
      <p:sp>
        <p:nvSpPr>
          <p:cNvPr id="584" name="Google Shape;584;p33"/>
          <p:cNvSpPr txBox="1"/>
          <p:nvPr/>
        </p:nvSpPr>
        <p:spPr>
          <a:xfrm>
            <a:off x="4326521" y="1559699"/>
            <a:ext cx="31475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dữ liệu</a:t>
            </a:r>
            <a:endParaRPr b="1" sz="2000">
              <a:solidFill>
                <a:schemeClr val="dk1"/>
              </a:solidFill>
              <a:latin typeface="Calibri"/>
              <a:ea typeface="Calibri"/>
              <a:cs typeface="Calibri"/>
              <a:sym typeface="Calibri"/>
            </a:endParaRPr>
          </a:p>
        </p:txBody>
      </p:sp>
      <p:sp>
        <p:nvSpPr>
          <p:cNvPr id="585" name="Google Shape;585;p33"/>
          <p:cNvSpPr txBox="1"/>
          <p:nvPr/>
        </p:nvSpPr>
        <p:spPr>
          <a:xfrm>
            <a:off x="8548414" y="1559699"/>
            <a:ext cx="30325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000">
                <a:solidFill>
                  <a:schemeClr val="dk1"/>
                </a:solidFill>
                <a:latin typeface="Calibri"/>
                <a:ea typeface="Calibri"/>
                <a:cs typeface="Calibri"/>
                <a:sym typeface="Calibri"/>
              </a:rPr>
              <a:t>Thiết lập training</a:t>
            </a:r>
            <a:endParaRPr b="1" sz="2000">
              <a:solidFill>
                <a:schemeClr val="dk1"/>
              </a:solidFill>
              <a:latin typeface="Calibri"/>
              <a:ea typeface="Calibri"/>
              <a:cs typeface="Calibri"/>
              <a:sym typeface="Calibri"/>
            </a:endParaRPr>
          </a:p>
        </p:txBody>
      </p:sp>
      <p:sp>
        <p:nvSpPr>
          <p:cNvPr id="586" name="Google Shape;586;p33"/>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4.1. Kịch bản thực nghiệm</a:t>
            </a:r>
            <a:endParaRPr b="1">
              <a:solidFill>
                <a:srgbClr val="376BB4"/>
              </a:solidFill>
              <a:latin typeface="Open Sans"/>
              <a:ea typeface="Open Sans"/>
              <a:cs typeface="Open Sans"/>
              <a:sym typeface="Open Sans"/>
            </a:endParaRPr>
          </a:p>
        </p:txBody>
      </p:sp>
      <p:sp>
        <p:nvSpPr>
          <p:cNvPr id="587" name="Google Shape;587;p33"/>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588" name="Google Shape;588;p33"/>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graphicFrame>
        <p:nvGraphicFramePr>
          <p:cNvPr id="589" name="Google Shape;589;p33"/>
          <p:cNvGraphicFramePr/>
          <p:nvPr/>
        </p:nvGraphicFramePr>
        <p:xfrm>
          <a:off x="3869933" y="2128825"/>
          <a:ext cx="3000000" cy="3000000"/>
        </p:xfrm>
        <a:graphic>
          <a:graphicData uri="http://schemas.openxmlformats.org/drawingml/2006/table">
            <a:tbl>
              <a:tblPr bandRow="1" firstCol="1" firstRow="1">
                <a:noFill/>
                <a:tableStyleId>{B818D323-2F7D-494E-A9FA-2674D13E174E}</a:tableStyleId>
              </a:tblPr>
              <a:tblGrid>
                <a:gridCol w="2080850"/>
                <a:gridCol w="2110150"/>
              </a:tblGrid>
              <a:tr h="454275">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Thiết lập</a:t>
                      </a:r>
                      <a:endParaRPr b="1"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b="1" lang="vi-VN" sz="1800">
                          <a:latin typeface="Calibri"/>
                          <a:ea typeface="Calibri"/>
                          <a:cs typeface="Calibri"/>
                          <a:sym typeface="Calibri"/>
                        </a:rPr>
                        <a:t>Thông số</a:t>
                      </a:r>
                      <a:endParaRPr b="1" sz="18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None/>
                      </a:pPr>
                      <a:r>
                        <a:rPr lang="vi-VN" sz="1800">
                          <a:latin typeface="Calibri"/>
                          <a:ea typeface="Calibri"/>
                          <a:cs typeface="Calibri"/>
                          <a:sym typeface="Calibri"/>
                        </a:rPr>
                        <a:t>n_users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None/>
                      </a:pPr>
                      <a:r>
                        <a:rPr lang="vi-VN" sz="2000">
                          <a:latin typeface="Calibri"/>
                          <a:ea typeface="Calibri"/>
                          <a:cs typeface="Calibri"/>
                          <a:sym typeface="Calibri"/>
                        </a:rPr>
                        <a:t>99,969</a:t>
                      </a:r>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items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2,831</a:t>
                      </a:r>
                      <a:endParaRPr sz="24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800"/>
                        <a:buFont typeface="Calibri"/>
                        <a:buNone/>
                      </a:pPr>
                      <a:r>
                        <a:rPr lang="vi-VN" sz="1800">
                          <a:latin typeface="Calibri"/>
                          <a:ea typeface="Calibri"/>
                          <a:cs typeface="Calibri"/>
                          <a:sym typeface="Calibri"/>
                        </a:rPr>
                        <a:t>n_entities</a:t>
                      </a:r>
                      <a:endParaRPr sz="18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t>10,218</a:t>
                      </a:r>
                      <a:endParaRPr sz="20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600"/>
                        <a:buFont typeface="Calibri"/>
                        <a:buNone/>
                      </a:pPr>
                      <a:r>
                        <a:rPr lang="vi-VN" sz="1600">
                          <a:latin typeface="Calibri"/>
                          <a:ea typeface="Calibri"/>
                          <a:cs typeface="Calibri"/>
                          <a:sym typeface="Calibri"/>
                        </a:rPr>
                        <a:t>n_relations</a:t>
                      </a:r>
                      <a:endParaRPr sz="16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latin typeface="Calibri"/>
                          <a:ea typeface="Calibri"/>
                          <a:cs typeface="Calibri"/>
                          <a:sym typeface="Calibri"/>
                        </a:rPr>
                        <a:t>10</a:t>
                      </a:r>
                      <a:endParaRPr sz="2000">
                        <a:latin typeface="Calibri"/>
                        <a:ea typeface="Calibri"/>
                        <a:cs typeface="Calibri"/>
                        <a:sym typeface="Calibri"/>
                      </a:endParaRPr>
                    </a:p>
                  </a:txBody>
                  <a:tcPr marT="0" marB="0" marR="68575" marL="68575" anchor="ctr"/>
                </a:tc>
              </a:tr>
              <a:tr h="373150">
                <a:tc>
                  <a:txBody>
                    <a:bodyPr/>
                    <a:lstStyle/>
                    <a:p>
                      <a:pPr indent="0" lvl="0" marL="0" marR="0" rtl="0" algn="ctr">
                        <a:lnSpc>
                          <a:spcPct val="150000"/>
                        </a:lnSpc>
                        <a:spcBef>
                          <a:spcPts val="0"/>
                        </a:spcBef>
                        <a:spcAft>
                          <a:spcPts val="0"/>
                        </a:spcAft>
                        <a:buClr>
                          <a:schemeClr val="dk1"/>
                        </a:buClr>
                        <a:buSzPts val="1600"/>
                        <a:buFont typeface="Calibri"/>
                        <a:buNone/>
                      </a:pPr>
                      <a:r>
                        <a:rPr lang="vi-VN" sz="1600">
                          <a:latin typeface="Calibri"/>
                          <a:ea typeface="Calibri"/>
                          <a:cs typeface="Calibri"/>
                          <a:sym typeface="Calibri"/>
                        </a:rPr>
                        <a:t>len(h,r,t)</a:t>
                      </a:r>
                      <a:endParaRPr sz="1600">
                        <a:latin typeface="Calibri"/>
                        <a:ea typeface="Calibri"/>
                        <a:cs typeface="Calibri"/>
                        <a:sym typeface="Calibri"/>
                      </a:endParaRPr>
                    </a:p>
                  </a:txBody>
                  <a:tcPr marT="0" marB="0" marR="68575" marL="68575" anchor="ctr"/>
                </a:tc>
                <a:tc>
                  <a:txBody>
                    <a:bodyPr/>
                    <a:lstStyle/>
                    <a:p>
                      <a:pPr indent="0" lvl="0" marL="0" marR="0" rtl="0" algn="ctr">
                        <a:lnSpc>
                          <a:spcPct val="150000"/>
                        </a:lnSpc>
                        <a:spcBef>
                          <a:spcPts val="0"/>
                        </a:spcBef>
                        <a:spcAft>
                          <a:spcPts val="0"/>
                        </a:spcAft>
                        <a:buClr>
                          <a:schemeClr val="dk1"/>
                        </a:buClr>
                        <a:buSzPts val="2000"/>
                        <a:buFont typeface="Calibri"/>
                        <a:buNone/>
                      </a:pPr>
                      <a:r>
                        <a:rPr lang="vi-VN" sz="2000"/>
                        <a:t>3,717,842</a:t>
                      </a:r>
                      <a:endParaRPr sz="2000">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598" name="Google Shape;598;p34"/>
          <p:cNvSpPr txBox="1"/>
          <p:nvPr/>
        </p:nvSpPr>
        <p:spPr>
          <a:xfrm>
            <a:off x="319274" y="1099756"/>
            <a:ext cx="2811089" cy="1287532"/>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Thống kê kết quả thực nghiệm của 10 thí nghiệm:</a:t>
            </a:r>
            <a:endParaRPr b="1" i="0" sz="1800" u="none" cap="none" strike="noStrike">
              <a:solidFill>
                <a:schemeClr val="dk1"/>
              </a:solidFill>
              <a:latin typeface="Arial"/>
              <a:ea typeface="Arial"/>
              <a:cs typeface="Arial"/>
              <a:sym typeface="Arial"/>
            </a:endParaRPr>
          </a:p>
        </p:txBody>
      </p:sp>
      <p:pic>
        <p:nvPicPr>
          <p:cNvPr id="599" name="Google Shape;599;p34">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600" name="Google Shape;600;p34"/>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4.2. Kết quả thực nghiệm</a:t>
            </a:r>
            <a:endParaRPr b="1">
              <a:solidFill>
                <a:srgbClr val="376BB4"/>
              </a:solidFill>
              <a:latin typeface="Open Sans"/>
              <a:ea typeface="Open Sans"/>
              <a:cs typeface="Open Sans"/>
              <a:sym typeface="Open Sans"/>
            </a:endParaRPr>
          </a:p>
        </p:txBody>
      </p:sp>
      <p:pic>
        <p:nvPicPr>
          <p:cNvPr id="601" name="Google Shape;601;p34"/>
          <p:cNvPicPr preferRelativeResize="0"/>
          <p:nvPr/>
        </p:nvPicPr>
        <p:blipFill rotWithShape="1">
          <a:blip r:embed="rId5">
            <a:alphaModFix/>
          </a:blip>
          <a:srcRect b="0" l="0" r="0" t="0"/>
          <a:stretch/>
        </p:blipFill>
        <p:spPr>
          <a:xfrm>
            <a:off x="3167594" y="899759"/>
            <a:ext cx="7988085" cy="5302091"/>
          </a:xfrm>
          <a:prstGeom prst="rect">
            <a:avLst/>
          </a:prstGeom>
          <a:noFill/>
          <a:ln>
            <a:noFill/>
          </a:ln>
        </p:spPr>
      </p:pic>
      <p:sp>
        <p:nvSpPr>
          <p:cNvPr id="602" name="Google Shape;602;p34"/>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603" name="Google Shape;603;p34"/>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612" name="Google Shape;612;p35"/>
          <p:cNvSpPr txBox="1"/>
          <p:nvPr/>
        </p:nvSpPr>
        <p:spPr>
          <a:xfrm>
            <a:off x="835827" y="895621"/>
            <a:ext cx="11553452" cy="456535"/>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Trực quan hóa kết quả thực nghiệm:</a:t>
            </a:r>
            <a:endParaRPr b="1" i="0" sz="1800" u="none" cap="none" strike="noStrike">
              <a:solidFill>
                <a:schemeClr val="dk1"/>
              </a:solidFill>
              <a:latin typeface="Arial"/>
              <a:ea typeface="Arial"/>
              <a:cs typeface="Arial"/>
              <a:sym typeface="Arial"/>
            </a:endParaRPr>
          </a:p>
        </p:txBody>
      </p:sp>
      <p:pic>
        <p:nvPicPr>
          <p:cNvPr id="613" name="Google Shape;613;p35">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614" name="Google Shape;614;p35"/>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4.2. Kết quả thực nghiệm</a:t>
            </a:r>
            <a:endParaRPr b="1">
              <a:solidFill>
                <a:srgbClr val="376BB4"/>
              </a:solidFill>
              <a:latin typeface="Open Sans"/>
              <a:ea typeface="Open Sans"/>
              <a:cs typeface="Open Sans"/>
              <a:sym typeface="Open Sans"/>
            </a:endParaRPr>
          </a:p>
        </p:txBody>
      </p:sp>
      <p:pic>
        <p:nvPicPr>
          <p:cNvPr id="615" name="Google Shape;615;p35"/>
          <p:cNvPicPr preferRelativeResize="0"/>
          <p:nvPr/>
        </p:nvPicPr>
        <p:blipFill rotWithShape="1">
          <a:blip r:embed="rId5">
            <a:alphaModFix/>
          </a:blip>
          <a:srcRect b="0" l="0" r="0" t="0"/>
          <a:stretch/>
        </p:blipFill>
        <p:spPr>
          <a:xfrm>
            <a:off x="6612553" y="1422035"/>
            <a:ext cx="4681190" cy="4459816"/>
          </a:xfrm>
          <a:prstGeom prst="rect">
            <a:avLst/>
          </a:prstGeom>
          <a:noFill/>
          <a:ln cap="flat" cmpd="sng" w="9525">
            <a:solidFill>
              <a:schemeClr val="accent1"/>
            </a:solidFill>
            <a:prstDash val="solid"/>
            <a:round/>
            <a:headEnd len="sm" w="sm" type="none"/>
            <a:tailEnd len="sm" w="sm" type="none"/>
          </a:ln>
        </p:spPr>
      </p:pic>
      <p:pic>
        <p:nvPicPr>
          <p:cNvPr descr="A graph with colorful lines and numbers&#10;&#10;Description automatically generated" id="616" name="Google Shape;616;p35"/>
          <p:cNvPicPr preferRelativeResize="0"/>
          <p:nvPr/>
        </p:nvPicPr>
        <p:blipFill rotWithShape="1">
          <a:blip r:embed="rId6">
            <a:alphaModFix/>
          </a:blip>
          <a:srcRect b="0" l="0" r="0" t="0"/>
          <a:stretch/>
        </p:blipFill>
        <p:spPr>
          <a:xfrm>
            <a:off x="1340451" y="1422035"/>
            <a:ext cx="4681190" cy="4459816"/>
          </a:xfrm>
          <a:prstGeom prst="rect">
            <a:avLst/>
          </a:prstGeom>
          <a:noFill/>
          <a:ln cap="flat" cmpd="sng" w="9525">
            <a:solidFill>
              <a:schemeClr val="accent1"/>
            </a:solidFill>
            <a:prstDash val="solid"/>
            <a:round/>
            <a:headEnd len="sm" w="sm" type="none"/>
            <a:tailEnd len="sm" w="sm" type="none"/>
          </a:ln>
        </p:spPr>
      </p:pic>
      <p:sp>
        <p:nvSpPr>
          <p:cNvPr id="617" name="Google Shape;617;p35"/>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618" name="Google Shape;618;p35"/>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4. THỰC NGHIỆM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6"/>
          <p:cNvSpPr txBox="1"/>
          <p:nvPr>
            <p:ph type="title"/>
          </p:nvPr>
        </p:nvSpPr>
        <p:spPr>
          <a:xfrm>
            <a:off x="1132934" y="189490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5. DEMO SẢM PHẨM</a:t>
            </a:r>
            <a:endParaRPr/>
          </a:p>
        </p:txBody>
      </p:sp>
      <p:sp>
        <p:nvSpPr>
          <p:cNvPr id="624" name="Google Shape;624;p36"/>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625" name="Google Shape;625;p36">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626" name="Google Shape;626;p36"/>
          <p:cNvSpPr txBox="1"/>
          <p:nvPr/>
        </p:nvSpPr>
        <p:spPr>
          <a:xfrm>
            <a:off x="3708400" y="2860378"/>
            <a:ext cx="6096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1800">
                <a:solidFill>
                  <a:schemeClr val="dk1"/>
                </a:solidFill>
                <a:latin typeface="Calibri"/>
                <a:ea typeface="Calibri"/>
                <a:cs typeface="Calibri"/>
                <a:sym typeface="Calibri"/>
              </a:rPr>
              <a:t>Môi trường thực nghiệm: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Windows 11, NVIDIA GeForce RTX 3050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Frontend: NextJS, CSS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Backend: FastAPI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7"/>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635" name="Google Shape;635;p37"/>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DEMO SẢN PHẨM</a:t>
            </a:r>
            <a:endParaRPr/>
          </a:p>
        </p:txBody>
      </p:sp>
      <p:sp>
        <p:nvSpPr>
          <p:cNvPr id="636" name="Google Shape;636;p37"/>
          <p:cNvSpPr txBox="1"/>
          <p:nvPr/>
        </p:nvSpPr>
        <p:spPr>
          <a:xfrm>
            <a:off x="936978" y="958300"/>
            <a:ext cx="10643995" cy="457754"/>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Framework của ứng dụng như hình sau:	</a:t>
            </a:r>
            <a:endParaRPr b="0" i="0" sz="1800" u="none" cap="none" strike="noStrike">
              <a:solidFill>
                <a:schemeClr val="dk1"/>
              </a:solidFill>
              <a:latin typeface="Calibri"/>
              <a:ea typeface="Calibri"/>
              <a:cs typeface="Calibri"/>
              <a:sym typeface="Calibri"/>
            </a:endParaRPr>
          </a:p>
        </p:txBody>
      </p:sp>
      <p:pic>
        <p:nvPicPr>
          <p:cNvPr id="637" name="Google Shape;637;p37">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638" name="Google Shape;638;p37"/>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5. Demo sản phẩm</a:t>
            </a:r>
            <a:endParaRPr b="1">
              <a:solidFill>
                <a:srgbClr val="376BB4"/>
              </a:solidFill>
              <a:latin typeface="Open Sans"/>
              <a:ea typeface="Open Sans"/>
              <a:cs typeface="Open Sans"/>
              <a:sym typeface="Open Sans"/>
            </a:endParaRPr>
          </a:p>
        </p:txBody>
      </p:sp>
      <p:pic>
        <p:nvPicPr>
          <p:cNvPr id="639" name="Google Shape;639;p37"/>
          <p:cNvPicPr preferRelativeResize="0"/>
          <p:nvPr/>
        </p:nvPicPr>
        <p:blipFill rotWithShape="1">
          <a:blip r:embed="rId5">
            <a:alphaModFix/>
          </a:blip>
          <a:srcRect b="0" l="0" r="0" t="0"/>
          <a:stretch/>
        </p:blipFill>
        <p:spPr>
          <a:xfrm>
            <a:off x="1379806" y="1647182"/>
            <a:ext cx="9283670" cy="3721288"/>
          </a:xfrm>
          <a:prstGeom prst="rect">
            <a:avLst/>
          </a:prstGeom>
          <a:noFill/>
          <a:ln>
            <a:noFill/>
          </a:ln>
        </p:spPr>
      </p:pic>
      <p:sp>
        <p:nvSpPr>
          <p:cNvPr id="640" name="Google Shape;640;p37"/>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8"/>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649" name="Google Shape;649;p38"/>
          <p:cNvSpPr txBox="1"/>
          <p:nvPr/>
        </p:nvSpPr>
        <p:spPr>
          <a:xfrm>
            <a:off x="936978" y="958300"/>
            <a:ext cx="10643995" cy="457754"/>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Sơ đồ use-case của ứng dụng như hình sau:	</a:t>
            </a:r>
            <a:endParaRPr b="0" i="0" sz="1800" u="none" cap="none" strike="noStrike">
              <a:solidFill>
                <a:schemeClr val="dk1"/>
              </a:solidFill>
              <a:latin typeface="Calibri"/>
              <a:ea typeface="Calibri"/>
              <a:cs typeface="Calibri"/>
              <a:sym typeface="Calibri"/>
            </a:endParaRPr>
          </a:p>
        </p:txBody>
      </p:sp>
      <p:pic>
        <p:nvPicPr>
          <p:cNvPr id="650" name="Google Shape;650;p38">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651" name="Google Shape;651;p38"/>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5. Demo sản phẩm</a:t>
            </a:r>
            <a:endParaRPr b="1">
              <a:solidFill>
                <a:srgbClr val="376BB4"/>
              </a:solidFill>
              <a:latin typeface="Open Sans"/>
              <a:ea typeface="Open Sans"/>
              <a:cs typeface="Open Sans"/>
              <a:sym typeface="Open Sans"/>
            </a:endParaRPr>
          </a:p>
        </p:txBody>
      </p:sp>
      <p:pic>
        <p:nvPicPr>
          <p:cNvPr id="652" name="Google Shape;652;p38"/>
          <p:cNvPicPr preferRelativeResize="0"/>
          <p:nvPr/>
        </p:nvPicPr>
        <p:blipFill rotWithShape="1">
          <a:blip r:embed="rId5">
            <a:alphaModFix/>
          </a:blip>
          <a:srcRect b="0" l="0" r="0" t="0"/>
          <a:stretch/>
        </p:blipFill>
        <p:spPr>
          <a:xfrm>
            <a:off x="1928436" y="1647182"/>
            <a:ext cx="8335127" cy="4148572"/>
          </a:xfrm>
          <a:prstGeom prst="rect">
            <a:avLst/>
          </a:prstGeom>
          <a:noFill/>
          <a:ln>
            <a:noFill/>
          </a:ln>
        </p:spPr>
      </p:pic>
      <p:sp>
        <p:nvSpPr>
          <p:cNvPr id="653" name="Google Shape;653;p38"/>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654" name="Google Shape;654;p38"/>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5. DEMO SẢN PHẨM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9"/>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6. Cloud Computing</a:t>
            </a:r>
            <a:endParaRPr b="1">
              <a:solidFill>
                <a:srgbClr val="0070C0"/>
              </a:solidFill>
              <a:latin typeface="Open Sans"/>
              <a:ea typeface="Open Sans"/>
              <a:cs typeface="Open Sans"/>
              <a:sym typeface="Open Sans"/>
            </a:endParaRPr>
          </a:p>
        </p:txBody>
      </p:sp>
      <p:sp>
        <p:nvSpPr>
          <p:cNvPr id="660" name="Google Shape;660;p39"/>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661" name="Google Shape;661;p39">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162" name="Google Shape;162;p4"/>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vi-VN" sz="1400" u="none" cap="none" strike="noStrike">
                <a:solidFill>
                  <a:srgbClr val="E36C09"/>
                </a:solidFill>
                <a:latin typeface="Calibri"/>
                <a:ea typeface="Calibri"/>
                <a:cs typeface="Calibri"/>
                <a:sym typeface="Calibri"/>
              </a:rPr>
              <a:t>1. TỔNG QUAN</a:t>
            </a:r>
            <a:endParaRPr/>
          </a:p>
        </p:txBody>
      </p:sp>
      <p:pic>
        <p:nvPicPr>
          <p:cNvPr id="163" name="Google Shape;163;p4">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164" name="Google Shape;164;p4"/>
          <p:cNvSpPr txBox="1"/>
          <p:nvPr>
            <p:ph type="title"/>
          </p:nvPr>
        </p:nvSpPr>
        <p:spPr>
          <a:xfrm>
            <a:off x="1099127" y="274640"/>
            <a:ext cx="9993746"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1.1. GIỚI THIỆU TỔNG QUAN</a:t>
            </a:r>
            <a:endParaRPr b="1">
              <a:solidFill>
                <a:srgbClr val="376BB4"/>
              </a:solidFill>
              <a:latin typeface="Open Sans"/>
              <a:ea typeface="Open Sans"/>
              <a:cs typeface="Open Sans"/>
              <a:sym typeface="Open Sans"/>
            </a:endParaRPr>
          </a:p>
        </p:txBody>
      </p:sp>
      <p:sp>
        <p:nvSpPr>
          <p:cNvPr id="165" name="Google Shape;165;p4"/>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1400" u="none" cap="none" strike="noStrike">
                <a:solidFill>
                  <a:srgbClr val="0070C0"/>
                </a:solidFill>
                <a:latin typeface="Calibri"/>
                <a:ea typeface="Calibri"/>
                <a:cs typeface="Calibri"/>
                <a:sym typeface="Calibri"/>
              </a:rPr>
              <a:t>Hệ thống khuyến nghị khóa học cho nền tảng học tập trực tuyến</a:t>
            </a:r>
            <a:endParaRPr/>
          </a:p>
        </p:txBody>
      </p:sp>
      <p:graphicFrame>
        <p:nvGraphicFramePr>
          <p:cNvPr id="166" name="Google Shape;166;p4"/>
          <p:cNvGraphicFramePr/>
          <p:nvPr/>
        </p:nvGraphicFramePr>
        <p:xfrm>
          <a:off x="1495313" y="1247876"/>
          <a:ext cx="3000000" cy="3000000"/>
        </p:xfrm>
        <a:graphic>
          <a:graphicData uri="http://schemas.openxmlformats.org/drawingml/2006/table">
            <a:tbl>
              <a:tblPr bandRow="1" firstRow="1">
                <a:noFill/>
                <a:tableStyleId>{5C7BE814-9B05-4567-8739-853B489C6A63}</a:tableStyleId>
              </a:tblPr>
              <a:tblGrid>
                <a:gridCol w="2444900"/>
                <a:gridCol w="7075600"/>
              </a:tblGrid>
              <a:tr h="864625">
                <a:tc>
                  <a:txBody>
                    <a:bodyPr/>
                    <a:lstStyle/>
                    <a:p>
                      <a:pPr indent="0" lvl="0" marL="0" marR="0" rtl="0" algn="l">
                        <a:spcBef>
                          <a:spcPts val="0"/>
                        </a:spcBef>
                        <a:spcAft>
                          <a:spcPts val="0"/>
                        </a:spcAft>
                        <a:buNone/>
                      </a:pPr>
                      <a:r>
                        <a:rPr b="1" lang="vi-VN" sz="2400" u="none" cap="none" strike="noStrike">
                          <a:solidFill>
                            <a:srgbClr val="00B050"/>
                          </a:solidFill>
                          <a:latin typeface="Calibri"/>
                          <a:ea typeface="Calibri"/>
                          <a:cs typeface="Calibri"/>
                          <a:sym typeface="Calibri"/>
                        </a:rPr>
                        <a:t>Tên đề tài</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b="0" lang="vi-VN" sz="2400">
                          <a:solidFill>
                            <a:schemeClr val="dk1"/>
                          </a:solidFill>
                        </a:rPr>
                        <a:t>Hệ thống khuyến nghị khóa học cho nền tảng học tập trực tuyến.</a:t>
                      </a:r>
                      <a:endParaRPr b="0" sz="2400">
                        <a:solidFill>
                          <a:schemeClr val="dk1"/>
                        </a:solidFill>
                      </a:endParaRPr>
                    </a:p>
                  </a:txBody>
                  <a:tcPr marT="45725" marB="45725" marR="91450" marL="91450">
                    <a:solidFill>
                      <a:srgbClr val="F2F2F2"/>
                    </a:solidFill>
                  </a:tcPr>
                </a:tc>
              </a:tr>
              <a:tr h="864625">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Thời gian thực hiện</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latin typeface="Calibri"/>
                          <a:ea typeface="Calibri"/>
                          <a:cs typeface="Calibri"/>
                          <a:sym typeface="Calibri"/>
                        </a:rPr>
                        <a:t>3 tháng.</a:t>
                      </a:r>
                      <a:endParaRPr sz="2400"/>
                    </a:p>
                  </a:txBody>
                  <a:tcPr marT="45725" marB="45725" marR="91450" marL="91450">
                    <a:solidFill>
                      <a:srgbClr val="F2F2F2"/>
                    </a:solidFill>
                  </a:tcPr>
                </a:tc>
              </a:tr>
              <a:tr h="2401725">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Ngữ cảnh bài toán</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latin typeface="Calibri"/>
                          <a:ea typeface="Calibri"/>
                          <a:cs typeface="Calibri"/>
                          <a:sym typeface="Calibri"/>
                        </a:rPr>
                        <a:t>Trong các nền tảng học tập trực tuyến, người học thường gặp khó khăn trong việc lựa chọn các khóa học. Từ đó, đặt ra nhu cầu về một hệ thống khuyến nghị các khóa học phù hợp với người dùng nhằm hỗ trợ cho việc cá nhân hóa quá trình học tập.</a:t>
                      </a:r>
                      <a:endParaRPr sz="2400"/>
                    </a:p>
                  </a:txBody>
                  <a:tcPr marT="45725" marB="45725" marR="91450" marL="91450">
                    <a:solidFill>
                      <a:srgbClr val="F2F2F2"/>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0"/>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670" name="Google Shape;670;p40"/>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KẾT LUẬN VÀ HƯỚNG PHÁT TRIỂN</a:t>
            </a:r>
            <a:endParaRPr/>
          </a:p>
        </p:txBody>
      </p:sp>
      <p:sp>
        <p:nvSpPr>
          <p:cNvPr id="671" name="Google Shape;671;p40"/>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Lưu trữ và xử lý dữ liệu lớn</a:t>
            </a:r>
            <a:endParaRPr/>
          </a:p>
        </p:txBody>
      </p:sp>
      <p:pic>
        <p:nvPicPr>
          <p:cNvPr id="672" name="Google Shape;672;p40">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673" name="Google Shape;673;p40"/>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6. Microsoft Azure </a:t>
            </a:r>
            <a:endParaRPr b="1">
              <a:solidFill>
                <a:srgbClr val="376BB4"/>
              </a:solidFill>
              <a:latin typeface="Open Sans"/>
              <a:ea typeface="Open Sans"/>
              <a:cs typeface="Open Sans"/>
              <a:sym typeface="Open Sans"/>
            </a:endParaRPr>
          </a:p>
        </p:txBody>
      </p:sp>
      <p:sp>
        <p:nvSpPr>
          <p:cNvPr id="674" name="Google Shape;674;p40"/>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pic>
        <p:nvPicPr>
          <p:cNvPr id="675" name="Google Shape;675;p40"/>
          <p:cNvPicPr preferRelativeResize="0"/>
          <p:nvPr/>
        </p:nvPicPr>
        <p:blipFill rotWithShape="1">
          <a:blip r:embed="rId5">
            <a:alphaModFix/>
          </a:blip>
          <a:srcRect b="0" l="0" r="0" t="0"/>
          <a:stretch/>
        </p:blipFill>
        <p:spPr>
          <a:xfrm>
            <a:off x="471563" y="1633967"/>
            <a:ext cx="11248874" cy="359006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1"/>
          <p:cNvSpPr txBox="1"/>
          <p:nvPr>
            <p:ph type="title"/>
          </p:nvPr>
        </p:nvSpPr>
        <p:spPr>
          <a:xfrm>
            <a:off x="1132936" y="3073460"/>
            <a:ext cx="992612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7. KẾT LUẬN VÀ HƯỚNG PHÁT TRIỂN</a:t>
            </a:r>
            <a:endParaRPr/>
          </a:p>
        </p:txBody>
      </p:sp>
      <p:sp>
        <p:nvSpPr>
          <p:cNvPr id="681" name="Google Shape;681;p41"/>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682" name="Google Shape;682;p41">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2"/>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691" name="Google Shape;691;p42"/>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KẾT LUẬN VÀ HƯỚNG PHÁT TRIỂN</a:t>
            </a:r>
            <a:endParaRPr/>
          </a:p>
        </p:txBody>
      </p:sp>
      <p:sp>
        <p:nvSpPr>
          <p:cNvPr id="692" name="Google Shape;692;p42"/>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1800"/>
              <a:buFont typeface="Arial"/>
              <a:buAutoNum type="arabicPeriod"/>
            </a:pPr>
            <a:r>
              <a:rPr b="1" i="0" lang="vi-VN" sz="1800" u="none" cap="none" strike="noStrike">
                <a:solidFill>
                  <a:schemeClr val="dk1"/>
                </a:solidFill>
                <a:latin typeface="Arial"/>
                <a:ea typeface="Arial"/>
                <a:cs typeface="Arial"/>
                <a:sym typeface="Arial"/>
              </a:rPr>
              <a:t>Đánh giá các phương pháp</a:t>
            </a:r>
            <a:endParaRPr/>
          </a:p>
        </p:txBody>
      </p:sp>
      <p:pic>
        <p:nvPicPr>
          <p:cNvPr id="693" name="Google Shape;693;p42">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694" name="Google Shape;694;p42"/>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7.1. Kết quả thực nghiệm</a:t>
            </a:r>
            <a:endParaRPr b="1">
              <a:solidFill>
                <a:srgbClr val="376BB4"/>
              </a:solidFill>
              <a:latin typeface="Open Sans"/>
              <a:ea typeface="Open Sans"/>
              <a:cs typeface="Open Sans"/>
              <a:sym typeface="Open Sans"/>
            </a:endParaRPr>
          </a:p>
        </p:txBody>
      </p:sp>
      <p:sp>
        <p:nvSpPr>
          <p:cNvPr id="695" name="Google Shape;695;p42"/>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696" name="Google Shape;696;p42"/>
          <p:cNvSpPr txBox="1"/>
          <p:nvPr/>
        </p:nvSpPr>
        <p:spPr>
          <a:xfrm>
            <a:off x="1300596" y="1800460"/>
            <a:ext cx="9074252" cy="2951064"/>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Calibri"/>
                <a:ea typeface="Calibri"/>
                <a:cs typeface="Calibri"/>
                <a:sym typeface="Calibri"/>
              </a:rPr>
              <a:t>Content-based:</a:t>
            </a:r>
            <a:endParaRPr/>
          </a:p>
          <a:p>
            <a:pPr indent="-285750" lvl="2" marL="1200150" marR="0" rtl="0" algn="just">
              <a:lnSpc>
                <a:spcPct val="150000"/>
              </a:lnSpc>
              <a:spcBef>
                <a:spcPts val="0"/>
              </a:spcBef>
              <a:spcAft>
                <a:spcPts val="0"/>
              </a:spcAft>
              <a:buClr>
                <a:srgbClr val="000000"/>
              </a:buClr>
              <a:buSzPts val="1800"/>
              <a:buFont typeface="Calibri"/>
              <a:buChar char="-"/>
            </a:pPr>
            <a:r>
              <a:rPr b="1" i="0" lang="vi-VN" sz="1800" u="none" cap="none" strike="noStrike">
                <a:solidFill>
                  <a:srgbClr val="000000"/>
                </a:solidFill>
                <a:highlight>
                  <a:srgbClr val="FFFFFF"/>
                </a:highlight>
                <a:latin typeface="Calibri"/>
                <a:ea typeface="Calibri"/>
                <a:cs typeface="Calibri"/>
                <a:sym typeface="Calibri"/>
              </a:rPr>
              <a:t>Ưu điểm:</a:t>
            </a:r>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Không cần huấn luyện, suy luận nhanh. </a:t>
            </a:r>
            <a:endParaRPr b="1" i="0" sz="1800" u="none" cap="none" strike="noStrike">
              <a:solidFill>
                <a:srgbClr val="000000"/>
              </a:solidFill>
              <a:highlight>
                <a:srgbClr val="FFFFFF"/>
              </a:highlight>
              <a:latin typeface="Calibri"/>
              <a:ea typeface="Calibri"/>
              <a:cs typeface="Calibri"/>
              <a:sym typeface="Calibri"/>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Không cần dữ liệu từ người dùng khác.</a:t>
            </a:r>
            <a:endParaRPr/>
          </a:p>
          <a:p>
            <a:pPr indent="-285750" lvl="2" marL="1200150" marR="0" rtl="0" algn="just">
              <a:lnSpc>
                <a:spcPct val="150000"/>
              </a:lnSpc>
              <a:spcBef>
                <a:spcPts val="0"/>
              </a:spcBef>
              <a:spcAft>
                <a:spcPts val="0"/>
              </a:spcAft>
              <a:buClr>
                <a:schemeClr val="dk1"/>
              </a:buClr>
              <a:buSzPts val="1800"/>
              <a:buFont typeface="Calibri"/>
              <a:buChar char="-"/>
            </a:pPr>
            <a:r>
              <a:rPr b="1" i="0" lang="vi-VN" sz="1800" u="none" cap="none" strike="noStrike">
                <a:solidFill>
                  <a:schemeClr val="dk1"/>
                </a:solidFill>
                <a:latin typeface="Calibri"/>
                <a:ea typeface="Calibri"/>
                <a:cs typeface="Calibri"/>
                <a:sym typeface="Calibri"/>
              </a:rPr>
              <a:t>Khuyết điểm:</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Performance thấp khi hand-made feature không hiệu quả.</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Gọi ý thiếu sự đa dạng.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3"/>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705" name="Google Shape;705;p43"/>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KẾT LUẬN VÀ HƯỚNG PHÁT TRIỂN</a:t>
            </a:r>
            <a:endParaRPr/>
          </a:p>
        </p:txBody>
      </p:sp>
      <p:sp>
        <p:nvSpPr>
          <p:cNvPr id="706" name="Google Shape;706;p43"/>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1800"/>
              <a:buFont typeface="Arial"/>
              <a:buAutoNum type="arabicPeriod"/>
            </a:pPr>
            <a:r>
              <a:rPr b="1" i="0" lang="vi-VN" sz="1800" u="none" cap="none" strike="noStrike">
                <a:solidFill>
                  <a:schemeClr val="dk1"/>
                </a:solidFill>
                <a:latin typeface="Arial"/>
                <a:ea typeface="Arial"/>
                <a:cs typeface="Arial"/>
                <a:sym typeface="Arial"/>
              </a:rPr>
              <a:t>Đánh giá các phương pháp</a:t>
            </a:r>
            <a:endParaRPr/>
          </a:p>
        </p:txBody>
      </p:sp>
      <p:pic>
        <p:nvPicPr>
          <p:cNvPr id="707" name="Google Shape;707;p43">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708" name="Google Shape;708;p43"/>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7.1. Kết quả thực nghiệm</a:t>
            </a:r>
            <a:endParaRPr b="1">
              <a:solidFill>
                <a:srgbClr val="376BB4"/>
              </a:solidFill>
              <a:latin typeface="Open Sans"/>
              <a:ea typeface="Open Sans"/>
              <a:cs typeface="Open Sans"/>
              <a:sym typeface="Open Sans"/>
            </a:endParaRPr>
          </a:p>
        </p:txBody>
      </p:sp>
      <p:sp>
        <p:nvSpPr>
          <p:cNvPr id="709" name="Google Shape;709;p43"/>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710" name="Google Shape;710;p43"/>
          <p:cNvSpPr txBox="1"/>
          <p:nvPr/>
        </p:nvSpPr>
        <p:spPr>
          <a:xfrm>
            <a:off x="907349" y="1252105"/>
            <a:ext cx="9516259" cy="5028556"/>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Calibri"/>
                <a:ea typeface="Calibri"/>
                <a:cs typeface="Calibri"/>
                <a:sym typeface="Calibri"/>
              </a:rPr>
              <a:t>Matrix factorization:</a:t>
            </a:r>
            <a:endParaRPr/>
          </a:p>
          <a:p>
            <a:pPr indent="-285750" lvl="2" marL="1200150" marR="0" rtl="0" algn="just">
              <a:lnSpc>
                <a:spcPct val="150000"/>
              </a:lnSpc>
              <a:spcBef>
                <a:spcPts val="0"/>
              </a:spcBef>
              <a:spcAft>
                <a:spcPts val="0"/>
              </a:spcAft>
              <a:buClr>
                <a:srgbClr val="000000"/>
              </a:buClr>
              <a:buSzPts val="1800"/>
              <a:buFont typeface="Calibri"/>
              <a:buChar char="-"/>
            </a:pPr>
            <a:r>
              <a:rPr b="1" i="0" lang="vi-VN" sz="1800" u="none" cap="none" strike="noStrike">
                <a:solidFill>
                  <a:srgbClr val="000000"/>
                </a:solidFill>
                <a:highlight>
                  <a:srgbClr val="FFFFFF"/>
                </a:highlight>
                <a:latin typeface="Calibri"/>
                <a:ea typeface="Calibri"/>
                <a:cs typeface="Calibri"/>
                <a:sym typeface="Calibri"/>
              </a:rPr>
              <a:t>Ưu điểm:</a:t>
            </a:r>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Có thể xử lý dữ liệu thưa thớt.</a:t>
            </a:r>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Giảm chiều dữ liệu và độ phức tạp của dữ liệu.</a:t>
            </a:r>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Có thể khám phá những đặc trưng và pattern tiềm ẩn rõ ràng hoặc không rõ ràng trong dữ liệu.</a:t>
            </a:r>
            <a:endParaRPr/>
          </a:p>
          <a:p>
            <a:pPr indent="-285750" lvl="2" marL="1200150" marR="0" rtl="0" algn="just">
              <a:lnSpc>
                <a:spcPct val="150000"/>
              </a:lnSpc>
              <a:spcBef>
                <a:spcPts val="0"/>
              </a:spcBef>
              <a:spcAft>
                <a:spcPts val="0"/>
              </a:spcAft>
              <a:buClr>
                <a:schemeClr val="dk1"/>
              </a:buClr>
              <a:buSzPts val="1800"/>
              <a:buFont typeface="Calibri"/>
              <a:buChar char="-"/>
            </a:pPr>
            <a:r>
              <a:rPr b="1" i="0" lang="vi-VN" sz="1800" u="none" cap="none" strike="noStrike">
                <a:solidFill>
                  <a:schemeClr val="dk1"/>
                </a:solidFill>
                <a:latin typeface="Calibri"/>
                <a:ea typeface="Calibri"/>
                <a:cs typeface="Calibri"/>
                <a:sym typeface="Calibri"/>
              </a:rPr>
              <a:t>Khuyết điểm:</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Có thể bị overfitting hoặc underfitting</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Nhạy cảm với việc lựa chọn các hyper parameters như: learning rate, regularization term.</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 Có thể bị giới hạn bởi các giả định về tuyến tính và độc lập.</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Không có khả năng mô hình hóa các thông tin bổ trợ về người dùng và sản phẩm.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4"/>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719" name="Google Shape;719;p44"/>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KẾT LUẬN VÀ HƯỚNG PHÁT TRIỂN</a:t>
            </a:r>
            <a:endParaRPr/>
          </a:p>
        </p:txBody>
      </p:sp>
      <p:sp>
        <p:nvSpPr>
          <p:cNvPr id="720" name="Google Shape;720;p44"/>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1800"/>
              <a:buFont typeface="Arial"/>
              <a:buAutoNum type="arabicPeriod"/>
            </a:pPr>
            <a:r>
              <a:rPr b="1" i="0" lang="vi-VN" sz="1800" u="none" cap="none" strike="noStrike">
                <a:solidFill>
                  <a:schemeClr val="dk1"/>
                </a:solidFill>
                <a:latin typeface="Arial"/>
                <a:ea typeface="Arial"/>
                <a:cs typeface="Arial"/>
                <a:sym typeface="Arial"/>
              </a:rPr>
              <a:t>Đánh giá các phương pháp</a:t>
            </a:r>
            <a:endParaRPr/>
          </a:p>
        </p:txBody>
      </p:sp>
      <p:pic>
        <p:nvPicPr>
          <p:cNvPr id="721" name="Google Shape;721;p44">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722" name="Google Shape;722;p44"/>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723" name="Google Shape;723;p44"/>
          <p:cNvSpPr txBox="1"/>
          <p:nvPr/>
        </p:nvSpPr>
        <p:spPr>
          <a:xfrm>
            <a:off x="907349" y="1349368"/>
            <a:ext cx="10102920" cy="5028556"/>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Calibri"/>
                <a:ea typeface="Calibri"/>
                <a:cs typeface="Calibri"/>
                <a:sym typeface="Calibri"/>
              </a:rPr>
              <a:t>Factorization machine:</a:t>
            </a:r>
            <a:endParaRPr/>
          </a:p>
          <a:p>
            <a:pPr indent="-285750" lvl="2" marL="1200150" marR="0" rtl="0" algn="just">
              <a:lnSpc>
                <a:spcPct val="150000"/>
              </a:lnSpc>
              <a:spcBef>
                <a:spcPts val="0"/>
              </a:spcBef>
              <a:spcAft>
                <a:spcPts val="0"/>
              </a:spcAft>
              <a:buClr>
                <a:srgbClr val="000000"/>
              </a:buClr>
              <a:buSzPts val="1800"/>
              <a:buFont typeface="Calibri"/>
              <a:buChar char="-"/>
            </a:pPr>
            <a:r>
              <a:rPr b="1" i="0" lang="vi-VN" sz="1800" u="none" cap="none" strike="noStrike">
                <a:solidFill>
                  <a:srgbClr val="000000"/>
                </a:solidFill>
                <a:highlight>
                  <a:srgbClr val="FFFFFF"/>
                </a:highlight>
                <a:latin typeface="Calibri"/>
                <a:ea typeface="Calibri"/>
                <a:cs typeface="Calibri"/>
                <a:sym typeface="Calibri"/>
              </a:rPr>
              <a:t>Ưu điểm:</a:t>
            </a:r>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Mở rộng của MF, có khả năng mô hình hóa sự tương tác giữa các thành phần thông tin khác nhau dưới dạng 1 biểu thức bậc 2 hoặc cao hơn. </a:t>
            </a:r>
            <a:endParaRPr b="1" i="0" sz="1800" u="none" cap="none" strike="noStrike">
              <a:solidFill>
                <a:srgbClr val="000000"/>
              </a:solidFill>
              <a:highlight>
                <a:srgbClr val="FFFFFF"/>
              </a:highlight>
              <a:latin typeface="Calibri"/>
              <a:ea typeface="Calibri"/>
              <a:cs typeface="Calibri"/>
              <a:sym typeface="Calibri"/>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Có khả năng mô hình hóa trên các đặc trưng thưa thớt và dày đặc, các thông tin bổ trợ về người dùng và sản phẩm.</a:t>
            </a:r>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Giải quyết được cold-start problem</a:t>
            </a:r>
            <a:endParaRPr/>
          </a:p>
          <a:p>
            <a:pPr indent="-285750" lvl="2" marL="1200150" marR="0" rtl="0" algn="just">
              <a:lnSpc>
                <a:spcPct val="150000"/>
              </a:lnSpc>
              <a:spcBef>
                <a:spcPts val="0"/>
              </a:spcBef>
              <a:spcAft>
                <a:spcPts val="0"/>
              </a:spcAft>
              <a:buClr>
                <a:schemeClr val="dk1"/>
              </a:buClr>
              <a:buSzPts val="1800"/>
              <a:buFont typeface="Calibri"/>
              <a:buChar char="-"/>
            </a:pPr>
            <a:r>
              <a:rPr b="1" i="0" lang="vi-VN" sz="1800" u="none" cap="none" strike="noStrike">
                <a:solidFill>
                  <a:schemeClr val="dk1"/>
                </a:solidFill>
                <a:latin typeface="Calibri"/>
                <a:ea typeface="Calibri"/>
                <a:cs typeface="Calibri"/>
                <a:sym typeface="Calibri"/>
              </a:rPr>
              <a:t>Khuyết điểm:</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Có thể bị overfitting nếu số lượng hệ số quá lớn hoặc quá nhiều nhiễu.</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Nó có thể không nắm bắt được các tương tắc đặc trưng phi tuyến hoặc phức tạp, thứ không thể xấp xỉ bởi inner products</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Nhạy cảm với việc lựa chọn hyper parameters: regularization term, learning rate</a:t>
            </a:r>
            <a:endParaRPr/>
          </a:p>
        </p:txBody>
      </p:sp>
      <p:sp>
        <p:nvSpPr>
          <p:cNvPr id="724" name="Google Shape;724;p44"/>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7.1. Kết quả thực nghiệm</a:t>
            </a:r>
            <a:endParaRPr b="1">
              <a:solidFill>
                <a:srgbClr val="376BB4"/>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733" name="Google Shape;733;p45"/>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KẾT LUẬN VÀ HƯỚNG PHÁT TRIỂN</a:t>
            </a:r>
            <a:endParaRPr/>
          </a:p>
        </p:txBody>
      </p:sp>
      <p:sp>
        <p:nvSpPr>
          <p:cNvPr id="734" name="Google Shape;734;p45"/>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1800"/>
              <a:buFont typeface="Arial"/>
              <a:buAutoNum type="arabicPeriod"/>
            </a:pPr>
            <a:r>
              <a:rPr b="1" i="0" lang="vi-VN" sz="1800" u="none" cap="none" strike="noStrike">
                <a:solidFill>
                  <a:schemeClr val="dk1"/>
                </a:solidFill>
                <a:latin typeface="Arial"/>
                <a:ea typeface="Arial"/>
                <a:cs typeface="Arial"/>
                <a:sym typeface="Arial"/>
              </a:rPr>
              <a:t>Đánh giá các phương pháp</a:t>
            </a:r>
            <a:endParaRPr/>
          </a:p>
        </p:txBody>
      </p:sp>
      <p:pic>
        <p:nvPicPr>
          <p:cNvPr id="735" name="Google Shape;735;p45">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736" name="Google Shape;736;p45"/>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737" name="Google Shape;737;p45"/>
          <p:cNvSpPr txBox="1"/>
          <p:nvPr/>
        </p:nvSpPr>
        <p:spPr>
          <a:xfrm>
            <a:off x="936978" y="1378250"/>
            <a:ext cx="9074252" cy="4613058"/>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Calibri"/>
                <a:ea typeface="Calibri"/>
                <a:cs typeface="Calibri"/>
                <a:sym typeface="Calibri"/>
              </a:rPr>
              <a:t>Neural Factorization Machine:</a:t>
            </a:r>
            <a:endParaRPr/>
          </a:p>
          <a:p>
            <a:pPr indent="-285750" lvl="2" marL="1200150" marR="0" rtl="0" algn="just">
              <a:lnSpc>
                <a:spcPct val="150000"/>
              </a:lnSpc>
              <a:spcBef>
                <a:spcPts val="0"/>
              </a:spcBef>
              <a:spcAft>
                <a:spcPts val="0"/>
              </a:spcAft>
              <a:buClr>
                <a:srgbClr val="000000"/>
              </a:buClr>
              <a:buSzPts val="1800"/>
              <a:buFont typeface="Calibri"/>
              <a:buChar char="-"/>
            </a:pPr>
            <a:r>
              <a:rPr b="1" i="0" lang="vi-VN" sz="1800" u="none" cap="none" strike="noStrike">
                <a:solidFill>
                  <a:srgbClr val="000000"/>
                </a:solidFill>
                <a:highlight>
                  <a:srgbClr val="FFFFFF"/>
                </a:highlight>
                <a:latin typeface="Calibri"/>
                <a:ea typeface="Calibri"/>
                <a:cs typeface="Calibri"/>
                <a:sym typeface="Calibri"/>
              </a:rPr>
              <a:t>Ưu điểm:</a:t>
            </a:r>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Tương tự FM</a:t>
            </a:r>
            <a:endParaRPr b="0" i="0" sz="1800" u="none" cap="none" strike="noStrike">
              <a:solidFill>
                <a:srgbClr val="000000"/>
              </a:solidFill>
              <a:highlight>
                <a:srgbClr val="FFFFFF"/>
              </a:highlight>
              <a:latin typeface="Calibri"/>
              <a:ea typeface="Calibri"/>
              <a:cs typeface="Calibri"/>
              <a:sym typeface="Calibri"/>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Neural network 🡪 có thể nắm bắt các mối quan hệ phi tuyến phức tạp</a:t>
            </a:r>
            <a:endParaRPr b="0" i="0" sz="1800" u="none" cap="none" strike="noStrike">
              <a:solidFill>
                <a:srgbClr val="000000"/>
              </a:solidFill>
              <a:highlight>
                <a:srgbClr val="FFFFFF"/>
              </a:highlight>
              <a:latin typeface="Calibri"/>
              <a:ea typeface="Calibri"/>
              <a:cs typeface="Calibri"/>
              <a:sym typeface="Calibri"/>
            </a:endParaRPr>
          </a:p>
          <a:p>
            <a:pPr indent="-285750" lvl="2" marL="1200150" marR="0" rtl="0" algn="just">
              <a:lnSpc>
                <a:spcPct val="150000"/>
              </a:lnSpc>
              <a:spcBef>
                <a:spcPts val="0"/>
              </a:spcBef>
              <a:spcAft>
                <a:spcPts val="0"/>
              </a:spcAft>
              <a:buClr>
                <a:schemeClr val="dk1"/>
              </a:buClr>
              <a:buSzPts val="1800"/>
              <a:buFont typeface="Calibri"/>
              <a:buChar char="-"/>
            </a:pPr>
            <a:r>
              <a:rPr b="1" i="0" lang="vi-VN" sz="1800" u="none" cap="none" strike="noStrike">
                <a:solidFill>
                  <a:schemeClr val="dk1"/>
                </a:solidFill>
                <a:latin typeface="Calibri"/>
                <a:ea typeface="Calibri"/>
                <a:cs typeface="Calibri"/>
                <a:sym typeface="Calibri"/>
              </a:rPr>
              <a:t>Khuyết điểm:</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Độ phức tạp cao hơn so với FM, diễn giải khó khăn hơn.</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Nhiều chi phí tính toán hơn so với FM</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Dữ liệu không đầy đủ, nhiều nhiễu có thể dẫn đến overfitting hoặc generalization kém.</a:t>
            </a:r>
            <a:endParaRPr/>
          </a:p>
          <a:p>
            <a:pPr indent="-285750" lvl="3" marL="1657350" marR="0" rtl="0" algn="just">
              <a:lnSpc>
                <a:spcPct val="150000"/>
              </a:lnSpc>
              <a:spcBef>
                <a:spcPts val="0"/>
              </a:spcBef>
              <a:spcAft>
                <a:spcPts val="0"/>
              </a:spcAft>
              <a:buClr>
                <a:schemeClr val="dk1"/>
              </a:buClr>
              <a:buSzPts val="1800"/>
              <a:buFont typeface="Calibri"/>
              <a:buChar char="-"/>
            </a:pPr>
            <a:r>
              <a:rPr b="0" i="0" lang="vi-VN" sz="1800" u="none" cap="none" strike="noStrike">
                <a:solidFill>
                  <a:schemeClr val="dk1"/>
                </a:solidFill>
                <a:latin typeface="Calibri"/>
                <a:ea typeface="Calibri"/>
                <a:cs typeface="Calibri"/>
                <a:sym typeface="Calibri"/>
              </a:rPr>
              <a:t>Có thể sử dụng không hiệu quả các thông tin bổ trợ của người dùng, sản phẩm, dẫn đến performance thấp.</a:t>
            </a:r>
            <a:endParaRPr/>
          </a:p>
        </p:txBody>
      </p:sp>
      <p:sp>
        <p:nvSpPr>
          <p:cNvPr id="738" name="Google Shape;738;p45"/>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7.1. Kết quả thực nghiệm</a:t>
            </a:r>
            <a:endParaRPr b="1">
              <a:solidFill>
                <a:srgbClr val="376BB4"/>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6"/>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747" name="Google Shape;747;p46"/>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KẾT LUẬN VÀ HƯỚNG PHÁT TRIỂN</a:t>
            </a:r>
            <a:endParaRPr/>
          </a:p>
        </p:txBody>
      </p:sp>
      <p:sp>
        <p:nvSpPr>
          <p:cNvPr id="748" name="Google Shape;748;p46"/>
          <p:cNvSpPr txBox="1"/>
          <p:nvPr/>
        </p:nvSpPr>
        <p:spPr>
          <a:xfrm>
            <a:off x="936978" y="958300"/>
            <a:ext cx="10643995" cy="456535"/>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1800"/>
              <a:buFont typeface="Arial"/>
              <a:buAutoNum type="arabicPeriod"/>
            </a:pPr>
            <a:r>
              <a:rPr b="1" i="0" lang="vi-VN" sz="1800" u="none" cap="none" strike="noStrike">
                <a:solidFill>
                  <a:schemeClr val="dk1"/>
                </a:solidFill>
                <a:latin typeface="Arial"/>
                <a:ea typeface="Arial"/>
                <a:cs typeface="Arial"/>
                <a:sym typeface="Arial"/>
              </a:rPr>
              <a:t>Đánh giá các phương pháp</a:t>
            </a:r>
            <a:endParaRPr/>
          </a:p>
        </p:txBody>
      </p:sp>
      <p:pic>
        <p:nvPicPr>
          <p:cNvPr id="749" name="Google Shape;749;p46">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750" name="Google Shape;750;p46"/>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751" name="Google Shape;751;p46"/>
          <p:cNvSpPr txBox="1"/>
          <p:nvPr/>
        </p:nvSpPr>
        <p:spPr>
          <a:xfrm>
            <a:off x="936978" y="1352156"/>
            <a:ext cx="10317900" cy="3278400"/>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1" i="0" lang="vi-VN" sz="1800" u="none" cap="none" strike="noStrike">
                <a:solidFill>
                  <a:schemeClr val="dk1"/>
                </a:solidFill>
                <a:latin typeface="Calibri"/>
                <a:ea typeface="Calibri"/>
                <a:cs typeface="Calibri"/>
                <a:sym typeface="Calibri"/>
              </a:rPr>
              <a:t>KGAT:</a:t>
            </a:r>
            <a:endParaRPr/>
          </a:p>
          <a:p>
            <a:pPr indent="-285750" lvl="2" marL="1200150" marR="0" rtl="0" algn="just">
              <a:lnSpc>
                <a:spcPct val="150000"/>
              </a:lnSpc>
              <a:spcBef>
                <a:spcPts val="0"/>
              </a:spcBef>
              <a:spcAft>
                <a:spcPts val="0"/>
              </a:spcAft>
              <a:buClr>
                <a:srgbClr val="000000"/>
              </a:buClr>
              <a:buSzPts val="1800"/>
              <a:buFont typeface="Calibri"/>
              <a:buChar char="-"/>
            </a:pPr>
            <a:r>
              <a:rPr b="1" i="0" lang="vi-VN" sz="1800" u="none" cap="none" strike="noStrike">
                <a:solidFill>
                  <a:srgbClr val="000000"/>
                </a:solidFill>
                <a:highlight>
                  <a:srgbClr val="FFFFFF"/>
                </a:highlight>
                <a:latin typeface="Calibri"/>
                <a:ea typeface="Calibri"/>
                <a:cs typeface="Calibri"/>
                <a:sym typeface="Calibri"/>
              </a:rPr>
              <a:t>Ưu điểm:</a:t>
            </a:r>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Mô hình hóa các kết nối bậc cao trong đồ thị tri thức theo kiểu từ đầu đến cuối . </a:t>
            </a:r>
            <a:endParaRPr b="1" i="0" sz="1800" u="none" cap="none" strike="noStrike">
              <a:solidFill>
                <a:srgbClr val="000000"/>
              </a:solidFill>
              <a:highlight>
                <a:srgbClr val="FFFFFF"/>
              </a:highlight>
              <a:latin typeface="Calibri"/>
              <a:ea typeface="Calibri"/>
              <a:cs typeface="Calibri"/>
              <a:sym typeface="Calibri"/>
            </a:endParaRPr>
          </a:p>
          <a:p>
            <a:pPr indent="-285750" lvl="3" marL="1657350" marR="0" rtl="0" algn="just">
              <a:lnSpc>
                <a:spcPct val="150000"/>
              </a:lnSpc>
              <a:spcBef>
                <a:spcPts val="0"/>
              </a:spcBef>
              <a:spcAft>
                <a:spcPts val="0"/>
              </a:spcAft>
              <a:buClr>
                <a:srgbClr val="000000"/>
              </a:buClr>
              <a:buSzPts val="1800"/>
              <a:buFont typeface="Calibri"/>
              <a:buChar char="-"/>
            </a:pPr>
            <a:r>
              <a:rPr b="0" i="0" lang="vi-VN" sz="1800" u="none" cap="none" strike="noStrike">
                <a:solidFill>
                  <a:srgbClr val="000000"/>
                </a:solidFill>
                <a:highlight>
                  <a:srgbClr val="FFFFFF"/>
                </a:highlight>
                <a:latin typeface="Calibri"/>
                <a:ea typeface="Calibri"/>
                <a:cs typeface="Calibri"/>
                <a:sym typeface="Calibri"/>
              </a:rPr>
              <a:t>Sử dụng embedding của các node lân cận để điều chỉnh embedding của 1 node và sử dụng kĩ thuật attention để phân biệt mức độ quan trọng của các lân cận. Điều này giúp tạo các embedding hiệu quả hơn, từ đó giúp hệ thống khuyến nghị có performance tốt hơn.</a:t>
            </a:r>
            <a:endParaRPr/>
          </a:p>
          <a:p>
            <a:pPr indent="-285750" lvl="2" marL="1200150" marR="0" rtl="0" algn="just">
              <a:lnSpc>
                <a:spcPct val="150000"/>
              </a:lnSpc>
              <a:spcBef>
                <a:spcPts val="0"/>
              </a:spcBef>
              <a:spcAft>
                <a:spcPts val="0"/>
              </a:spcAft>
              <a:buClr>
                <a:schemeClr val="dk1"/>
              </a:buClr>
              <a:buSzPts val="1800"/>
              <a:buFont typeface="Calibri"/>
              <a:buChar char="-"/>
            </a:pPr>
            <a:r>
              <a:rPr b="1" i="0" lang="vi-VN" sz="1800" u="none" cap="none" strike="noStrike">
                <a:solidFill>
                  <a:schemeClr val="dk1"/>
                </a:solidFill>
                <a:latin typeface="Calibri"/>
                <a:ea typeface="Calibri"/>
                <a:cs typeface="Calibri"/>
                <a:sym typeface="Calibri"/>
              </a:rPr>
              <a:t>Khuyết điểm: </a:t>
            </a:r>
            <a:r>
              <a:rPr b="0" i="0" lang="vi-VN" sz="1800" u="none" cap="none" strike="noStrike">
                <a:solidFill>
                  <a:srgbClr val="000000"/>
                </a:solidFill>
                <a:highlight>
                  <a:srgbClr val="FFFFFF"/>
                </a:highlight>
                <a:latin typeface="Calibri"/>
                <a:ea typeface="Calibri"/>
                <a:cs typeface="Calibri"/>
                <a:sym typeface="Calibri"/>
              </a:rPr>
              <a:t>KGAT có độ phức tạp cao nhất trong các phương pháp được sử dụng. Điều này có thể khiến việc đào tạo và diễn giải kết quả của KGAT trở nên khó khăn hơn. </a:t>
            </a:r>
            <a:endParaRPr b="0" i="0" sz="1800" u="none" cap="none" strike="noStrike">
              <a:solidFill>
                <a:schemeClr val="dk1"/>
              </a:solidFill>
              <a:latin typeface="Calibri"/>
              <a:ea typeface="Calibri"/>
              <a:cs typeface="Calibri"/>
              <a:sym typeface="Calibri"/>
            </a:endParaRPr>
          </a:p>
        </p:txBody>
      </p:sp>
      <p:sp>
        <p:nvSpPr>
          <p:cNvPr id="752" name="Google Shape;752;p46"/>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7.1. Kết quả thực nghiệm</a:t>
            </a:r>
            <a:endParaRPr b="1">
              <a:solidFill>
                <a:srgbClr val="376BB4"/>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7"/>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761" name="Google Shape;761;p47"/>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KẾT LUẬN VÀ HƯỚNG PHÁT TRIỂN</a:t>
            </a:r>
            <a:endParaRPr/>
          </a:p>
        </p:txBody>
      </p:sp>
      <p:sp>
        <p:nvSpPr>
          <p:cNvPr id="762" name="Google Shape;762;p47"/>
          <p:cNvSpPr txBox="1"/>
          <p:nvPr/>
        </p:nvSpPr>
        <p:spPr>
          <a:xfrm>
            <a:off x="936978" y="958300"/>
            <a:ext cx="10643995" cy="4197559"/>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1800"/>
              <a:buFont typeface="Arial"/>
              <a:buAutoNum type="arabicPeriod"/>
            </a:pPr>
            <a:r>
              <a:rPr b="1" i="0" lang="vi-VN" sz="1800" u="none" cap="none" strike="noStrike">
                <a:solidFill>
                  <a:schemeClr val="dk1"/>
                </a:solidFill>
                <a:latin typeface="Arial"/>
                <a:ea typeface="Arial"/>
                <a:cs typeface="Arial"/>
                <a:sym typeface="Arial"/>
              </a:rPr>
              <a:t>Kết quả đạt được</a:t>
            </a:r>
            <a:endParaRPr/>
          </a:p>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Về kiến thức: </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Học hỏi được các kiến thức cần thiết thông qua việc tìm hiểu và triển khai bài toán.</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Nắm được các kiến thức về học máy, học sâu và xử lý ngôn ngữ tự nhiên trong việc triển khai một bài toán khuyến nghị.</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Tích lũy được kinh nghiệm về triển khai và xử lý với dữ liệu lớn.</a:t>
            </a:r>
            <a:endParaRPr/>
          </a:p>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Về sản phẩm: </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Xây dựng thành công được mô hình khuyến nghị với độ chính xác cao.</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Thực hiện thành công việc triển khai và xử lý với kiến trúc dữ liệu lớn.</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Hoàn thiện Website phục vụ tương tác người dùng cho hệ thống khuyến nghị các khóa học.</a:t>
            </a:r>
            <a:endParaRPr/>
          </a:p>
        </p:txBody>
      </p:sp>
      <p:pic>
        <p:nvPicPr>
          <p:cNvPr id="763" name="Google Shape;763;p47">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764" name="Google Shape;764;p47"/>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765" name="Google Shape;765;p47"/>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7.1. Kết quả thực nghiệm</a:t>
            </a:r>
            <a:endParaRPr b="1">
              <a:solidFill>
                <a:srgbClr val="376BB4"/>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8"/>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774" name="Google Shape;774;p48"/>
          <p:cNvSpPr txBox="1"/>
          <p:nvPr/>
        </p:nvSpPr>
        <p:spPr>
          <a:xfrm>
            <a:off x="774001" y="791387"/>
            <a:ext cx="10643995" cy="6013441"/>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1800"/>
              <a:buFont typeface="Arial"/>
              <a:buAutoNum type="arabicPeriod" startAt="2"/>
            </a:pPr>
            <a:r>
              <a:rPr b="1" i="0" lang="vi-VN" sz="1800" u="none" cap="none" strike="noStrike">
                <a:solidFill>
                  <a:schemeClr val="dk1"/>
                </a:solidFill>
                <a:latin typeface="Arial"/>
                <a:ea typeface="Arial"/>
                <a:cs typeface="Arial"/>
                <a:sym typeface="Arial"/>
              </a:rPr>
              <a:t>Hướng phát triển </a:t>
            </a:r>
            <a:endParaRPr/>
          </a:p>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Về dữ liệu: </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Thu thập thông tin của người dùng, khóa học để tạo thêm được các đặc trưng cho mô hình.</a:t>
            </a:r>
            <a:endParaRPr/>
          </a:p>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Về mô hình: </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Sử dụng thông tin về giới tính, tuổi, … của người dùng cho KGAT.</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libri"/>
                <a:ea typeface="Calibri"/>
                <a:cs typeface="Calibri"/>
                <a:sym typeface="Calibri"/>
              </a:rPr>
              <a:t>Thực nghiệm trên các phương pháp khác như BERT4Rec, GRU4Rec, TrueLearn, …</a:t>
            </a:r>
            <a:endParaRPr/>
          </a:p>
          <a:p>
            <a:pPr indent="0" lvl="1" marL="457200" marR="0" rtl="0" algn="just">
              <a:lnSpc>
                <a:spcPct val="150000"/>
              </a:lnSpc>
              <a:spcBef>
                <a:spcPts val="0"/>
              </a:spcBef>
              <a:spcAft>
                <a:spcPts val="0"/>
              </a:spcAft>
              <a:buNone/>
            </a:pPr>
            <a:r>
              <a:rPr b="1" i="0" lang="vi-VN" sz="1800" u="none" cap="none" strike="noStrike">
                <a:solidFill>
                  <a:schemeClr val="dk1"/>
                </a:solidFill>
                <a:latin typeface="Arial"/>
                <a:ea typeface="Arial"/>
                <a:cs typeface="Arial"/>
                <a:sym typeface="Arial"/>
              </a:rPr>
              <a:t>Về sản phẩm: </a:t>
            </a:r>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mbria"/>
                <a:ea typeface="Cambria"/>
                <a:cs typeface="Cambria"/>
                <a:sym typeface="Cambria"/>
              </a:rPr>
              <a:t>Bổ sung các tính năng cần thiết để tạo nên một ứng dụng học tập trực tuyến hoàn chỉnh: gợi ý tên khi nhập tên tìm kiếm người dùng, hỗ trợ phân quyền,...</a:t>
            </a:r>
            <a:endParaRPr b="0" i="0" sz="1800" u="none" cap="none" strike="noStrike">
              <a:solidFill>
                <a:schemeClr val="dk1"/>
              </a:solidFill>
              <a:latin typeface="Quicksand"/>
              <a:ea typeface="Quicksand"/>
              <a:cs typeface="Quicksand"/>
              <a:sym typeface="Quicksand"/>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mbria"/>
                <a:ea typeface="Cambria"/>
                <a:cs typeface="Cambria"/>
                <a:sym typeface="Cambria"/>
              </a:rPr>
              <a:t>Đưa ứng dụng lên cloud computing, tự động hóa toàn bộ quá trình từ ingest data, store data, đến huấn luyện mô hình máy học, triển khai ứng dụng web.</a:t>
            </a:r>
            <a:endParaRPr b="0" i="0" sz="1800" u="none" cap="none" strike="noStrike">
              <a:solidFill>
                <a:schemeClr val="dk1"/>
              </a:solidFill>
              <a:latin typeface="Quicksand"/>
              <a:ea typeface="Quicksand"/>
              <a:cs typeface="Quicksand"/>
              <a:sym typeface="Quicksand"/>
            </a:endParaRPr>
          </a:p>
          <a:p>
            <a:pPr indent="-285750" lvl="2" marL="1200150" marR="0" rtl="0" algn="just">
              <a:lnSpc>
                <a:spcPct val="150000"/>
              </a:lnSpc>
              <a:spcBef>
                <a:spcPts val="0"/>
              </a:spcBef>
              <a:spcAft>
                <a:spcPts val="0"/>
              </a:spcAft>
              <a:buClr>
                <a:schemeClr val="dk1"/>
              </a:buClr>
              <a:buSzPts val="1800"/>
              <a:buFont typeface="Arial"/>
              <a:buChar char="•"/>
            </a:pPr>
            <a:r>
              <a:rPr b="0" i="0" lang="vi-VN" sz="1800" u="none" cap="none" strike="noStrike">
                <a:solidFill>
                  <a:schemeClr val="dk1"/>
                </a:solidFill>
                <a:latin typeface="Cambria"/>
                <a:ea typeface="Cambria"/>
                <a:cs typeface="Cambria"/>
                <a:sym typeface="Cambria"/>
              </a:rPr>
              <a:t>Tích hợp tính năng gợi ý vào một ứng dụng học tập trực tuyến hiện có, ví dụ như: XueTangX, Coursera,...</a:t>
            </a:r>
            <a:endParaRPr b="0" i="0" sz="1800" u="none" cap="none" strike="noStrike">
              <a:solidFill>
                <a:schemeClr val="dk1"/>
              </a:solidFill>
              <a:latin typeface="Quicksand"/>
              <a:ea typeface="Quicksand"/>
              <a:cs typeface="Quicksand"/>
              <a:sym typeface="Quicksand"/>
            </a:endParaRPr>
          </a:p>
          <a:p>
            <a:pPr indent="-171450" lvl="2" marL="1200150" marR="0" rtl="0" algn="just">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75" name="Google Shape;775;p48">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776" name="Google Shape;776;p48"/>
          <p:cNvSpPr txBox="1"/>
          <p:nvPr>
            <p:ph type="title"/>
          </p:nvPr>
        </p:nvSpPr>
        <p:spPr>
          <a:xfrm>
            <a:off x="723427" y="278868"/>
            <a:ext cx="11261699"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7.2. Hướng phát triển</a:t>
            </a:r>
            <a:endParaRPr b="1">
              <a:solidFill>
                <a:srgbClr val="376BB4"/>
              </a:solidFill>
              <a:latin typeface="Open Sans"/>
              <a:ea typeface="Open Sans"/>
              <a:cs typeface="Open Sans"/>
              <a:sym typeface="Open Sans"/>
            </a:endParaRPr>
          </a:p>
        </p:txBody>
      </p:sp>
      <p:sp>
        <p:nvSpPr>
          <p:cNvPr id="777" name="Google Shape;777;p48"/>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778" name="Google Shape;778;p48"/>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6. KẾT LUẬN VÀ HƯỚNG PHÁT TRIỂN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9"/>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787" name="Google Shape;787;p49">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pic>
        <p:nvPicPr>
          <p:cNvPr descr="Thank You Icons - Free SVG &amp; PNG Thank You Images - Noun Project" id="788" name="Google Shape;788;p49"/>
          <p:cNvPicPr preferRelativeResize="0"/>
          <p:nvPr/>
        </p:nvPicPr>
        <p:blipFill rotWithShape="1">
          <a:blip r:embed="rId5">
            <a:alphaModFix/>
          </a:blip>
          <a:srcRect b="0" l="0" r="0" t="0"/>
          <a:stretch/>
        </p:blipFill>
        <p:spPr>
          <a:xfrm>
            <a:off x="8229436" y="2177624"/>
            <a:ext cx="2995665" cy="2995665"/>
          </a:xfrm>
          <a:prstGeom prst="rect">
            <a:avLst/>
          </a:prstGeom>
          <a:noFill/>
          <a:ln>
            <a:noFill/>
          </a:ln>
        </p:spPr>
      </p:pic>
      <p:sp>
        <p:nvSpPr>
          <p:cNvPr id="789" name="Google Shape;789;p49"/>
          <p:cNvSpPr txBox="1"/>
          <p:nvPr>
            <p:ph type="title"/>
          </p:nvPr>
        </p:nvSpPr>
        <p:spPr>
          <a:xfrm>
            <a:off x="907349" y="3167397"/>
            <a:ext cx="7227293"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B050"/>
              </a:buClr>
              <a:buSzPts val="3600"/>
              <a:buFont typeface="Open Sans"/>
              <a:buNone/>
            </a:pPr>
            <a:r>
              <a:rPr b="1" lang="vi-VN">
                <a:solidFill>
                  <a:srgbClr val="00B050"/>
                </a:solidFill>
                <a:latin typeface="Open Sans"/>
                <a:ea typeface="Open Sans"/>
                <a:cs typeface="Open Sans"/>
                <a:sym typeface="Open Sans"/>
              </a:rPr>
              <a:t>Chân thành cảm ơn cô và các bạn đã lắng nghe!</a:t>
            </a:r>
            <a:endParaRPr/>
          </a:p>
        </p:txBody>
      </p:sp>
      <p:pic>
        <p:nvPicPr>
          <p:cNvPr descr="Ảnh có chứa văn bản, Phông chữ, màu đen, biểu tượng&#10;&#10;Mô tả được tạo tự động" id="790" name="Google Shape;790;p49"/>
          <p:cNvPicPr preferRelativeResize="0"/>
          <p:nvPr/>
        </p:nvPicPr>
        <p:blipFill rotWithShape="1">
          <a:blip r:embed="rId6">
            <a:alphaModFix/>
          </a:blip>
          <a:srcRect b="0" l="0" r="0" t="0"/>
          <a:stretch/>
        </p:blipFill>
        <p:spPr>
          <a:xfrm>
            <a:off x="9777508" y="2640740"/>
            <a:ext cx="2300288" cy="2462213"/>
          </a:xfrm>
          <a:prstGeom prst="rect">
            <a:avLst/>
          </a:prstGeom>
          <a:noFill/>
          <a:ln>
            <a:noFill/>
          </a:ln>
        </p:spPr>
      </p:pic>
      <p:sp>
        <p:nvSpPr>
          <p:cNvPr id="791" name="Google Shape;791;p49"/>
          <p:cNvSpPr txBox="1"/>
          <p:nvPr/>
        </p:nvSpPr>
        <p:spPr>
          <a:xfrm>
            <a:off x="1495425" y="26437"/>
            <a:ext cx="10164147" cy="149092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vi-VN" sz="3200">
                <a:solidFill>
                  <a:srgbClr val="0070C0"/>
                </a:solidFill>
                <a:latin typeface="Open Sans"/>
                <a:ea typeface="Open Sans"/>
                <a:cs typeface="Open Sans"/>
                <a:sym typeface="Open Sans"/>
              </a:rPr>
              <a:t>HỆ THỐNG KHUYẾN NGHỊ KHÓA HỌC CHO NỀN TẢNG HỌC TẬP TRỰC TUYẾN</a:t>
            </a:r>
            <a:endParaRPr b="1" sz="3200">
              <a:solidFill>
                <a:srgbClr val="0070C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pic>
        <p:nvPicPr>
          <p:cNvPr id="175" name="Google Shape;175;p5">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176" name="Google Shape;176;p5"/>
          <p:cNvSpPr txBox="1"/>
          <p:nvPr>
            <p:ph type="title"/>
          </p:nvPr>
        </p:nvSpPr>
        <p:spPr>
          <a:xfrm>
            <a:off x="1099127" y="274640"/>
            <a:ext cx="9993746"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376BB4"/>
              </a:buClr>
              <a:buSzPts val="3600"/>
              <a:buFont typeface="Open Sans"/>
              <a:buNone/>
            </a:pPr>
            <a:r>
              <a:rPr b="1" lang="vi-VN">
                <a:solidFill>
                  <a:srgbClr val="376BB4"/>
                </a:solidFill>
                <a:latin typeface="Open Sans"/>
                <a:ea typeface="Open Sans"/>
                <a:cs typeface="Open Sans"/>
                <a:sym typeface="Open Sans"/>
              </a:rPr>
              <a:t>1.2. GIỚI THIỆU BÀI TOÁN</a:t>
            </a:r>
            <a:endParaRPr b="1">
              <a:solidFill>
                <a:srgbClr val="376BB4"/>
              </a:solidFill>
              <a:latin typeface="Open Sans"/>
              <a:ea typeface="Open Sans"/>
              <a:cs typeface="Open Sans"/>
              <a:sym typeface="Open Sans"/>
            </a:endParaRPr>
          </a:p>
        </p:txBody>
      </p:sp>
      <p:sp>
        <p:nvSpPr>
          <p:cNvPr id="177" name="Google Shape;177;p5"/>
          <p:cNvSpPr txBox="1"/>
          <p:nvPr/>
        </p:nvSpPr>
        <p:spPr>
          <a:xfrm>
            <a:off x="1186213" y="4248546"/>
            <a:ext cx="9993746" cy="13849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100"/>
              <a:buFont typeface="Arial"/>
              <a:buChar char="•"/>
            </a:pPr>
            <a:r>
              <a:rPr b="1" lang="vi-VN" sz="2100">
                <a:solidFill>
                  <a:schemeClr val="dk1"/>
                </a:solidFill>
                <a:latin typeface="Calibri"/>
                <a:ea typeface="Calibri"/>
                <a:cs typeface="Calibri"/>
                <a:sym typeface="Calibri"/>
              </a:rPr>
              <a:t>Input: </a:t>
            </a:r>
            <a:r>
              <a:rPr lang="vi-VN" sz="2100">
                <a:solidFill>
                  <a:schemeClr val="dk1"/>
                </a:solidFill>
                <a:latin typeface="Calibri"/>
                <a:ea typeface="Calibri"/>
                <a:cs typeface="Calibri"/>
                <a:sym typeface="Calibri"/>
              </a:rPr>
              <a:t>Nguồn dữ liệu lớn trong các nền tảng học tập trực tuyến: Thông tin người học, thông tin khóa học, hoạt động học tập của người dùng.</a:t>
            </a:r>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100"/>
              <a:buFont typeface="Arial"/>
              <a:buChar char="•"/>
            </a:pPr>
            <a:r>
              <a:rPr b="1" lang="vi-VN" sz="2100">
                <a:solidFill>
                  <a:schemeClr val="dk1"/>
                </a:solidFill>
                <a:latin typeface="Calibri"/>
                <a:ea typeface="Calibri"/>
                <a:cs typeface="Calibri"/>
                <a:sym typeface="Calibri"/>
              </a:rPr>
              <a:t>Output: </a:t>
            </a:r>
            <a:r>
              <a:rPr lang="vi-VN" sz="2100">
                <a:solidFill>
                  <a:schemeClr val="dk1"/>
                </a:solidFill>
                <a:latin typeface="Calibri"/>
                <a:ea typeface="Calibri"/>
                <a:cs typeface="Calibri"/>
                <a:sym typeface="Calibri"/>
              </a:rPr>
              <a:t>Đề xuất top k (10) các khóa học phù hợp nhất với người dùng.</a:t>
            </a:r>
            <a:endParaRPr/>
          </a:p>
        </p:txBody>
      </p:sp>
      <p:sp>
        <p:nvSpPr>
          <p:cNvPr id="178" name="Google Shape;178;p5"/>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179" name="Google Shape;179;p5"/>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1. TỔNG QUAN</a:t>
            </a:r>
            <a:endParaRPr/>
          </a:p>
        </p:txBody>
      </p:sp>
      <p:pic>
        <p:nvPicPr>
          <p:cNvPr descr="Ảnh có chứa văn bản, ảnh chụp màn hình, biểu đồ, Phông chữ&#10;&#10;Mô tả được tạo tự động" id="180" name="Google Shape;180;p5"/>
          <p:cNvPicPr preferRelativeResize="0"/>
          <p:nvPr/>
        </p:nvPicPr>
        <p:blipFill rotWithShape="1">
          <a:blip r:embed="rId5">
            <a:alphaModFix/>
          </a:blip>
          <a:srcRect b="0" l="0" r="0" t="0"/>
          <a:stretch/>
        </p:blipFill>
        <p:spPr>
          <a:xfrm>
            <a:off x="1695042" y="985721"/>
            <a:ext cx="8646387" cy="30316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1132936" y="3073460"/>
            <a:ext cx="10191556" cy="711081"/>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Clr>
                <a:srgbClr val="0070C0"/>
              </a:buClr>
              <a:buSzPts val="3600"/>
              <a:buFont typeface="Open Sans"/>
              <a:buNone/>
            </a:pPr>
            <a:r>
              <a:rPr b="1" lang="vi-VN">
                <a:solidFill>
                  <a:srgbClr val="0070C0"/>
                </a:solidFill>
                <a:latin typeface="Open Sans"/>
                <a:ea typeface="Open Sans"/>
                <a:cs typeface="Open Sans"/>
                <a:sym typeface="Open Sans"/>
              </a:rPr>
              <a:t>2. BỘ DỮ LIỆU VÀ PHƯƠNG PHÁP ĐÁNH GIÁ</a:t>
            </a:r>
            <a:endParaRPr/>
          </a:p>
        </p:txBody>
      </p:sp>
      <p:sp>
        <p:nvSpPr>
          <p:cNvPr id="186" name="Google Shape;186;p6"/>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lang="vi-VN"/>
              <a:t>‹#›</a:t>
            </a:fld>
            <a:endParaRPr/>
          </a:p>
        </p:txBody>
      </p:sp>
      <p:pic>
        <p:nvPicPr>
          <p:cNvPr id="187" name="Google Shape;187;p6">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196" name="Google Shape;196;p7"/>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2.1. Giới thiệu dữ liệu</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197" name="Google Shape;197;p7">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sp>
        <p:nvSpPr>
          <p:cNvPr id="198" name="Google Shape;198;p7"/>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graphicFrame>
        <p:nvGraphicFramePr>
          <p:cNvPr id="199" name="Google Shape;199;p7"/>
          <p:cNvGraphicFramePr/>
          <p:nvPr/>
        </p:nvGraphicFramePr>
        <p:xfrm>
          <a:off x="1594018" y="1259561"/>
          <a:ext cx="3000000" cy="3000000"/>
        </p:xfrm>
        <a:graphic>
          <a:graphicData uri="http://schemas.openxmlformats.org/drawingml/2006/table">
            <a:tbl>
              <a:tblPr bandRow="1" firstRow="1">
                <a:noFill/>
                <a:tableStyleId>{5C7BE814-9B05-4567-8739-853B489C6A63}</a:tableStyleId>
              </a:tblPr>
              <a:tblGrid>
                <a:gridCol w="2444900"/>
                <a:gridCol w="7075600"/>
              </a:tblGrid>
              <a:tr h="255000">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Tên bộ dữ liệu</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b="0" lang="vi-VN" sz="2400">
                          <a:solidFill>
                            <a:schemeClr val="dk1"/>
                          </a:solidFill>
                        </a:rPr>
                        <a:t>MOOCCubeX</a:t>
                      </a:r>
                      <a:endParaRPr b="0" sz="2400">
                        <a:solidFill>
                          <a:schemeClr val="dk1"/>
                        </a:solidFill>
                      </a:endParaRPr>
                    </a:p>
                  </a:txBody>
                  <a:tcPr marT="45725" marB="45725" marR="91450" marL="91450">
                    <a:solidFill>
                      <a:srgbClr val="F2F2F2"/>
                    </a:solidFill>
                  </a:tcPr>
                </a:tc>
              </a:tr>
              <a:tr h="459000">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Bài báo công bố</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latin typeface="Calibri"/>
                          <a:ea typeface="Calibri"/>
                          <a:cs typeface="Calibri"/>
                          <a:sym typeface="Calibri"/>
                        </a:rPr>
                        <a:t>MOOCCubeX:A Large Knowledge-centered Repository for Adaptive Learning in MOOCs.</a:t>
                      </a:r>
                      <a:endParaRPr sz="2400"/>
                    </a:p>
                  </a:txBody>
                  <a:tcPr marT="45725" marB="45725" marR="91450" marL="91450">
                    <a:solidFill>
                      <a:srgbClr val="F2F2F2"/>
                    </a:solidFill>
                  </a:tcPr>
                </a:tc>
              </a:tr>
              <a:tr h="548475">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Hội nghị công bố</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t>CIKM ‘21 (năm 2021 – rank A)</a:t>
                      </a:r>
                      <a:endParaRPr sz="2400"/>
                    </a:p>
                  </a:txBody>
                  <a:tcPr marT="45725" marB="45725" marR="91450" marL="91450">
                    <a:solidFill>
                      <a:srgbClr val="F2F2F2"/>
                    </a:solidFill>
                  </a:tcPr>
                </a:tc>
              </a:tr>
              <a:tr h="548475">
                <a:tc>
                  <a:txBody>
                    <a:bodyPr/>
                    <a:lstStyle/>
                    <a:p>
                      <a:pPr indent="0" lvl="0" marL="0" marR="0" rtl="0" algn="l">
                        <a:spcBef>
                          <a:spcPts val="0"/>
                        </a:spcBef>
                        <a:spcAft>
                          <a:spcPts val="0"/>
                        </a:spcAft>
                        <a:buNone/>
                      </a:pPr>
                      <a:r>
                        <a:rPr b="1" lang="vi-VN" sz="2400">
                          <a:solidFill>
                            <a:srgbClr val="00B050"/>
                          </a:solidFill>
                          <a:latin typeface="Calibri"/>
                          <a:ea typeface="Calibri"/>
                          <a:cs typeface="Calibri"/>
                          <a:sym typeface="Calibri"/>
                        </a:rPr>
                        <a:t>Mô tả sơ bộ</a:t>
                      </a:r>
                      <a:endParaRPr b="1" sz="2400"/>
                    </a:p>
                  </a:txBody>
                  <a:tcPr marT="45725" marB="45725" marR="91450" marL="91450">
                    <a:solidFill>
                      <a:srgbClr val="F2F2F2"/>
                    </a:solidFill>
                  </a:tcPr>
                </a:tc>
                <a:tc>
                  <a:txBody>
                    <a:bodyPr/>
                    <a:lstStyle/>
                    <a:p>
                      <a:pPr indent="0" lvl="0" marL="0" marR="0" rtl="0" algn="l">
                        <a:spcBef>
                          <a:spcPts val="0"/>
                        </a:spcBef>
                        <a:spcAft>
                          <a:spcPts val="0"/>
                        </a:spcAft>
                        <a:buNone/>
                      </a:pPr>
                      <a:r>
                        <a:rPr lang="vi-VN" sz="2400"/>
                        <a:t>Được thu thập từ XuetangX, ra mắt vào tháng 10 năm 2013, đã cung cấp hơn 6.000 khóa học từ các trường như Đại học Thanh Hoa, MIT… Thu hút 4.500.000 người dùng. Nền tảng này cung cấp tài nguyên học tập đa dạng và được sử dụng làm cơ sở cho MOOCCubeX nhờ quản lý dữ liệu tốt.</a:t>
                      </a:r>
                      <a:endParaRPr sz="2400"/>
                    </a:p>
                  </a:txBody>
                  <a:tcPr marT="45725" marB="45725" marR="91450" marL="91450">
                    <a:solidFill>
                      <a:srgbClr val="F2F2F2"/>
                    </a:solidFill>
                  </a:tcPr>
                </a:tc>
              </a:tr>
            </a:tbl>
          </a:graphicData>
        </a:graphic>
      </p:graphicFrame>
      <p:sp>
        <p:nvSpPr>
          <p:cNvPr id="200" name="Google Shape;200;p7"/>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09" name="Google Shape;209;p8"/>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2.1. Giới thiệu dữ liệu</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10" name="Google Shape;210;p8">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graphicFrame>
        <p:nvGraphicFramePr>
          <p:cNvPr id="211" name="Google Shape;211;p8"/>
          <p:cNvGraphicFramePr/>
          <p:nvPr/>
        </p:nvGraphicFramePr>
        <p:xfrm>
          <a:off x="1708922" y="1617046"/>
          <a:ext cx="3000000" cy="3000000"/>
        </p:xfrm>
        <a:graphic>
          <a:graphicData uri="http://schemas.openxmlformats.org/drawingml/2006/table">
            <a:tbl>
              <a:tblPr bandRow="1" firstCol="1" firstRow="1">
                <a:noFill/>
                <a:tableStyleId>{5C7BE814-9B05-4567-8739-853B489C6A63}</a:tableStyleId>
              </a:tblPr>
              <a:tblGrid>
                <a:gridCol w="4063225"/>
                <a:gridCol w="4710925"/>
              </a:tblGrid>
              <a:tr h="254000">
                <a:tc>
                  <a:txBody>
                    <a:bodyPr/>
                    <a:lstStyle/>
                    <a:p>
                      <a:pPr indent="0" lvl="0" marL="0" marR="0" rtl="0" algn="ctr">
                        <a:lnSpc>
                          <a:spcPct val="150000"/>
                        </a:lnSpc>
                        <a:spcBef>
                          <a:spcPts val="0"/>
                        </a:spcBef>
                        <a:spcAft>
                          <a:spcPts val="0"/>
                        </a:spcAft>
                        <a:buNone/>
                      </a:pPr>
                      <a:r>
                        <a:rPr b="1" lang="vi-VN" sz="2000">
                          <a:solidFill>
                            <a:schemeClr val="dk1"/>
                          </a:solidFill>
                        </a:rPr>
                        <a:t>Tên tài nguyên</a:t>
                      </a:r>
                      <a:endParaRPr b="1" sz="2000">
                        <a:solidFill>
                          <a:schemeClr val="dk1"/>
                        </a:solidFill>
                        <a:latin typeface="Quicksand"/>
                        <a:ea typeface="Quicksand"/>
                        <a:cs typeface="Quicksand"/>
                        <a:sym typeface="Quicksand"/>
                      </a:endParaRPr>
                    </a:p>
                  </a:txBody>
                  <a:tcPr marT="63500" marB="63500" marR="63500" marL="63500">
                    <a:solidFill>
                      <a:srgbClr val="7FD9FF"/>
                    </a:solidFill>
                  </a:tcPr>
                </a:tc>
                <a:tc>
                  <a:txBody>
                    <a:bodyPr/>
                    <a:lstStyle/>
                    <a:p>
                      <a:pPr indent="0" lvl="0" marL="0" marR="0" rtl="0" algn="ctr">
                        <a:lnSpc>
                          <a:spcPct val="150000"/>
                        </a:lnSpc>
                        <a:spcBef>
                          <a:spcPts val="0"/>
                        </a:spcBef>
                        <a:spcAft>
                          <a:spcPts val="0"/>
                        </a:spcAft>
                        <a:buNone/>
                      </a:pPr>
                      <a:r>
                        <a:rPr b="1" lang="vi-VN" sz="2000">
                          <a:solidFill>
                            <a:schemeClr val="dk1"/>
                          </a:solidFill>
                        </a:rPr>
                        <a:t>Số lượng</a:t>
                      </a:r>
                      <a:endParaRPr b="1" sz="2000">
                        <a:solidFill>
                          <a:schemeClr val="dk1"/>
                        </a:solidFill>
                        <a:latin typeface="Quicksand"/>
                        <a:ea typeface="Quicksand"/>
                        <a:cs typeface="Quicksand"/>
                        <a:sym typeface="Quicksand"/>
                      </a:endParaRPr>
                    </a:p>
                  </a:txBody>
                  <a:tcPr marT="63500" marB="63500" marR="63500" marL="63500">
                    <a:solidFill>
                      <a:srgbClr val="7FD9FF"/>
                    </a:solidFill>
                  </a:tcPr>
                </a:tc>
              </a:tr>
              <a:tr h="203200">
                <a:tc>
                  <a:txBody>
                    <a:bodyPr/>
                    <a:lstStyle/>
                    <a:p>
                      <a:pPr indent="0" lvl="0" marL="0" marR="0" rtl="0" algn="l">
                        <a:lnSpc>
                          <a:spcPct val="150000"/>
                        </a:lnSpc>
                        <a:spcBef>
                          <a:spcPts val="0"/>
                        </a:spcBef>
                        <a:spcAft>
                          <a:spcPts val="0"/>
                        </a:spcAft>
                        <a:buNone/>
                      </a:pPr>
                      <a:r>
                        <a:rPr b="1" lang="vi-VN" sz="1600">
                          <a:solidFill>
                            <a:schemeClr val="dk1"/>
                          </a:solidFill>
                        </a:rPr>
                        <a:t>Tài nguyên khóa học (Course Resource) </a:t>
                      </a:r>
                      <a:endParaRPr b="1" sz="1600">
                        <a:solidFill>
                          <a:schemeClr val="dk1"/>
                        </a:solidFill>
                        <a:latin typeface="Quicksand"/>
                        <a:ea typeface="Quicksand"/>
                        <a:cs typeface="Quicksand"/>
                        <a:sym typeface="Quicksand"/>
                      </a:endParaRPr>
                    </a:p>
                  </a:txBody>
                  <a:tcPr marT="63500" marB="63500" marR="63500" marL="63500">
                    <a:solidFill>
                      <a:srgbClr val="F2F2F2"/>
                    </a:solidFill>
                  </a:tcPr>
                </a:tc>
                <a:tc>
                  <a:txBody>
                    <a:bodyPr/>
                    <a:lstStyle/>
                    <a:p>
                      <a:pPr indent="0" lvl="0" marL="0" marR="0" rtl="0" algn="l">
                        <a:lnSpc>
                          <a:spcPct val="150000"/>
                        </a:lnSpc>
                        <a:spcBef>
                          <a:spcPts val="0"/>
                        </a:spcBef>
                        <a:spcAft>
                          <a:spcPts val="0"/>
                        </a:spcAft>
                        <a:buNone/>
                      </a:pPr>
                      <a:r>
                        <a:rPr b="1" lang="vi-VN" sz="1600">
                          <a:solidFill>
                            <a:srgbClr val="FF0000"/>
                          </a:solidFill>
                        </a:rPr>
                        <a:t>3</a:t>
                      </a:r>
                      <a:r>
                        <a:rPr b="1" lang="vi-VN" sz="1600">
                          <a:solidFill>
                            <a:srgbClr val="FF0000"/>
                          </a:solidFill>
                        </a:rPr>
                        <a:t>,718</a:t>
                      </a:r>
                      <a:r>
                        <a:rPr b="0" lang="vi-VN" sz="1600">
                          <a:solidFill>
                            <a:schemeClr val="dk1"/>
                          </a:solidFill>
                        </a:rPr>
                        <a:t> khóa học</a:t>
                      </a:r>
                      <a:endParaRPr b="0" sz="1600">
                        <a:solidFill>
                          <a:schemeClr val="dk1"/>
                        </a:solidFill>
                        <a:latin typeface="Quicksand"/>
                        <a:ea typeface="Quicksand"/>
                        <a:cs typeface="Quicksand"/>
                        <a:sym typeface="Quicksand"/>
                      </a:endParaRPr>
                    </a:p>
                  </a:txBody>
                  <a:tcPr marT="63500" marB="63500" marR="63500" marL="63500">
                    <a:solidFill>
                      <a:srgbClr val="F2F2F2"/>
                    </a:solidFill>
                  </a:tcPr>
                </a:tc>
              </a:tr>
              <a:tr h="203200">
                <a:tc>
                  <a:txBody>
                    <a:bodyPr/>
                    <a:lstStyle/>
                    <a:p>
                      <a:pPr indent="0" lvl="0" marL="0" marR="0" rtl="0" algn="l">
                        <a:lnSpc>
                          <a:spcPct val="150000"/>
                        </a:lnSpc>
                        <a:spcBef>
                          <a:spcPts val="0"/>
                        </a:spcBef>
                        <a:spcAft>
                          <a:spcPts val="0"/>
                        </a:spcAft>
                        <a:buNone/>
                      </a:pPr>
                      <a:r>
                        <a:rPr b="1" lang="vi-VN" sz="1600">
                          <a:solidFill>
                            <a:schemeClr val="dk1"/>
                          </a:solidFill>
                        </a:rPr>
                        <a:t>Video</a:t>
                      </a:r>
                      <a:endParaRPr b="1" sz="1600">
                        <a:solidFill>
                          <a:schemeClr val="dk1"/>
                        </a:solidFill>
                        <a:latin typeface="Quicksand"/>
                        <a:ea typeface="Quicksand"/>
                        <a:cs typeface="Quicksand"/>
                        <a:sym typeface="Quicksand"/>
                      </a:endParaRPr>
                    </a:p>
                  </a:txBody>
                  <a:tcPr marT="63500" marB="63500" marR="63500" marL="63500">
                    <a:solidFill>
                      <a:srgbClr val="F2F2F2"/>
                    </a:solidFill>
                  </a:tcPr>
                </a:tc>
                <a:tc>
                  <a:txBody>
                    <a:bodyPr/>
                    <a:lstStyle/>
                    <a:p>
                      <a:pPr indent="0" lvl="0" marL="0" marR="0" rtl="0" algn="l">
                        <a:lnSpc>
                          <a:spcPct val="150000"/>
                        </a:lnSpc>
                        <a:spcBef>
                          <a:spcPts val="0"/>
                        </a:spcBef>
                        <a:spcAft>
                          <a:spcPts val="0"/>
                        </a:spcAft>
                        <a:buNone/>
                      </a:pPr>
                      <a:r>
                        <a:rPr b="1" lang="vi-VN" sz="1600">
                          <a:solidFill>
                            <a:srgbClr val="FF0000"/>
                          </a:solidFill>
                        </a:rPr>
                        <a:t>59,581</a:t>
                      </a:r>
                      <a:r>
                        <a:rPr b="0" lang="vi-VN" sz="1600">
                          <a:solidFill>
                            <a:schemeClr val="dk1"/>
                          </a:solidFill>
                        </a:rPr>
                        <a:t> video</a:t>
                      </a:r>
                      <a:endParaRPr b="0" sz="1600">
                        <a:solidFill>
                          <a:schemeClr val="dk1"/>
                        </a:solidFill>
                        <a:latin typeface="Quicksand"/>
                        <a:ea typeface="Quicksand"/>
                        <a:cs typeface="Quicksand"/>
                        <a:sym typeface="Quicksand"/>
                      </a:endParaRPr>
                    </a:p>
                  </a:txBody>
                  <a:tcPr marT="63500" marB="63500" marR="63500" marL="63500">
                    <a:solidFill>
                      <a:srgbClr val="F2F2F2"/>
                    </a:solidFill>
                  </a:tcPr>
                </a:tc>
              </a:tr>
              <a:tr h="203200">
                <a:tc>
                  <a:txBody>
                    <a:bodyPr/>
                    <a:lstStyle/>
                    <a:p>
                      <a:pPr indent="0" lvl="0" marL="0" marR="0" rtl="0" algn="l">
                        <a:lnSpc>
                          <a:spcPct val="150000"/>
                        </a:lnSpc>
                        <a:spcBef>
                          <a:spcPts val="0"/>
                        </a:spcBef>
                        <a:spcAft>
                          <a:spcPts val="0"/>
                        </a:spcAft>
                        <a:buNone/>
                      </a:pPr>
                      <a:r>
                        <a:rPr lang="vi-VN" sz="1600">
                          <a:solidFill>
                            <a:schemeClr val="dk1"/>
                          </a:solidFill>
                        </a:rPr>
                        <a:t>Problem</a:t>
                      </a:r>
                      <a:endParaRPr b="1" sz="1600">
                        <a:solidFill>
                          <a:schemeClr val="dk1"/>
                        </a:solidFill>
                        <a:latin typeface="Quicksand"/>
                        <a:ea typeface="Quicksand"/>
                        <a:cs typeface="Quicksand"/>
                        <a:sym typeface="Quicksand"/>
                      </a:endParaRPr>
                    </a:p>
                  </a:txBody>
                  <a:tcPr marT="63500" marB="63500" marR="63500" marL="63500">
                    <a:solidFill>
                      <a:srgbClr val="F2F2F2"/>
                    </a:solidFill>
                  </a:tcPr>
                </a:tc>
                <a:tc>
                  <a:txBody>
                    <a:bodyPr/>
                    <a:lstStyle/>
                    <a:p>
                      <a:pPr indent="0" lvl="0" marL="0" marR="0" rtl="0" algn="l">
                        <a:lnSpc>
                          <a:spcPct val="150000"/>
                        </a:lnSpc>
                        <a:spcBef>
                          <a:spcPts val="0"/>
                        </a:spcBef>
                        <a:spcAft>
                          <a:spcPts val="0"/>
                        </a:spcAft>
                        <a:buNone/>
                      </a:pPr>
                      <a:r>
                        <a:rPr b="1" lang="vi-VN" sz="1600">
                          <a:solidFill>
                            <a:srgbClr val="FF0000"/>
                          </a:solidFill>
                        </a:rPr>
                        <a:t>2,454,422</a:t>
                      </a:r>
                      <a:r>
                        <a:rPr b="0" lang="vi-VN" sz="1600">
                          <a:solidFill>
                            <a:schemeClr val="dk1"/>
                          </a:solidFill>
                        </a:rPr>
                        <a:t> bài tập</a:t>
                      </a:r>
                      <a:endParaRPr b="0" sz="1600">
                        <a:solidFill>
                          <a:schemeClr val="dk1"/>
                        </a:solidFill>
                        <a:latin typeface="Quicksand"/>
                        <a:ea typeface="Quicksand"/>
                        <a:cs typeface="Quicksand"/>
                        <a:sym typeface="Quicksand"/>
                      </a:endParaRPr>
                    </a:p>
                  </a:txBody>
                  <a:tcPr marT="63500" marB="63500" marR="63500" marL="63500">
                    <a:solidFill>
                      <a:srgbClr val="F2F2F2"/>
                    </a:solidFill>
                  </a:tcPr>
                </a:tc>
              </a:tr>
              <a:tr h="203200">
                <a:tc>
                  <a:txBody>
                    <a:bodyPr/>
                    <a:lstStyle/>
                    <a:p>
                      <a:pPr indent="0" lvl="0" marL="0" marR="0" rtl="0" algn="l">
                        <a:lnSpc>
                          <a:spcPct val="150000"/>
                        </a:lnSpc>
                        <a:spcBef>
                          <a:spcPts val="0"/>
                        </a:spcBef>
                        <a:spcAft>
                          <a:spcPts val="0"/>
                        </a:spcAft>
                        <a:buNone/>
                      </a:pPr>
                      <a:r>
                        <a:rPr lang="vi-VN" sz="1600">
                          <a:solidFill>
                            <a:schemeClr val="dk1"/>
                          </a:solidFill>
                        </a:rPr>
                        <a:t>Trường học</a:t>
                      </a:r>
                      <a:endParaRPr b="1" sz="1600">
                        <a:solidFill>
                          <a:schemeClr val="dk1"/>
                        </a:solidFill>
                        <a:latin typeface="Quicksand"/>
                        <a:ea typeface="Quicksand"/>
                        <a:cs typeface="Quicksand"/>
                        <a:sym typeface="Quicksand"/>
                      </a:endParaRPr>
                    </a:p>
                  </a:txBody>
                  <a:tcPr marT="63500" marB="63500" marR="63500" marL="63500">
                    <a:solidFill>
                      <a:srgbClr val="F2F2F2"/>
                    </a:solidFill>
                  </a:tcPr>
                </a:tc>
                <a:tc>
                  <a:txBody>
                    <a:bodyPr/>
                    <a:lstStyle/>
                    <a:p>
                      <a:pPr indent="0" lvl="0" marL="0" marR="0" rtl="0" algn="l">
                        <a:lnSpc>
                          <a:spcPct val="150000"/>
                        </a:lnSpc>
                        <a:spcBef>
                          <a:spcPts val="0"/>
                        </a:spcBef>
                        <a:spcAft>
                          <a:spcPts val="0"/>
                        </a:spcAft>
                        <a:buNone/>
                      </a:pPr>
                      <a:r>
                        <a:rPr b="1" lang="vi-VN" sz="1600">
                          <a:solidFill>
                            <a:srgbClr val="FF0000"/>
                          </a:solidFill>
                        </a:rPr>
                        <a:t>429</a:t>
                      </a:r>
                      <a:r>
                        <a:rPr b="0" lang="vi-VN" sz="1600">
                          <a:solidFill>
                            <a:schemeClr val="dk1"/>
                          </a:solidFill>
                        </a:rPr>
                        <a:t> </a:t>
                      </a:r>
                      <a:r>
                        <a:rPr lang="vi-VN" sz="1600"/>
                        <a:t>trường</a:t>
                      </a:r>
                      <a:endParaRPr b="0" sz="1600">
                        <a:solidFill>
                          <a:schemeClr val="dk1"/>
                        </a:solidFill>
                        <a:latin typeface="Quicksand"/>
                        <a:ea typeface="Quicksand"/>
                        <a:cs typeface="Quicksand"/>
                        <a:sym typeface="Quicksand"/>
                      </a:endParaRPr>
                    </a:p>
                  </a:txBody>
                  <a:tcPr marT="63500" marB="63500" marR="63500" marL="63500">
                    <a:solidFill>
                      <a:srgbClr val="F2F2F2"/>
                    </a:solidFill>
                  </a:tcPr>
                </a:tc>
              </a:tr>
              <a:tr h="203200">
                <a:tc>
                  <a:txBody>
                    <a:bodyPr/>
                    <a:lstStyle/>
                    <a:p>
                      <a:pPr indent="0" lvl="0" marL="0" marR="0" rtl="0" algn="l">
                        <a:lnSpc>
                          <a:spcPct val="150000"/>
                        </a:lnSpc>
                        <a:spcBef>
                          <a:spcPts val="0"/>
                        </a:spcBef>
                        <a:spcAft>
                          <a:spcPts val="0"/>
                        </a:spcAft>
                        <a:buNone/>
                      </a:pPr>
                      <a:r>
                        <a:rPr lang="vi-VN" sz="1600">
                          <a:solidFill>
                            <a:schemeClr val="dk1"/>
                          </a:solidFill>
                        </a:rPr>
                        <a:t>Giảng Viên</a:t>
                      </a:r>
                      <a:endParaRPr sz="1600">
                        <a:solidFill>
                          <a:schemeClr val="dk1"/>
                        </a:solidFill>
                      </a:endParaRPr>
                    </a:p>
                  </a:txBody>
                  <a:tcPr marT="63500" marB="63500" marR="63500" marL="63500">
                    <a:solidFill>
                      <a:srgbClr val="F2F2F2"/>
                    </a:solidFill>
                  </a:tcPr>
                </a:tc>
                <a:tc>
                  <a:txBody>
                    <a:bodyPr/>
                    <a:lstStyle/>
                    <a:p>
                      <a:pPr indent="0" lvl="0" marL="0" marR="0" rtl="0" algn="l">
                        <a:lnSpc>
                          <a:spcPct val="150000"/>
                        </a:lnSpc>
                        <a:spcBef>
                          <a:spcPts val="0"/>
                        </a:spcBef>
                        <a:spcAft>
                          <a:spcPts val="0"/>
                        </a:spcAft>
                        <a:buNone/>
                      </a:pPr>
                      <a:r>
                        <a:rPr b="1" lang="vi-VN" sz="1600">
                          <a:solidFill>
                            <a:srgbClr val="FF0000"/>
                          </a:solidFill>
                        </a:rPr>
                        <a:t>17,018</a:t>
                      </a:r>
                      <a:r>
                        <a:rPr b="0" lang="vi-VN" sz="1600">
                          <a:solidFill>
                            <a:schemeClr val="dk1"/>
                          </a:solidFill>
                        </a:rPr>
                        <a:t> </a:t>
                      </a:r>
                      <a:r>
                        <a:rPr lang="vi-VN" sz="1600"/>
                        <a:t>giảng viên</a:t>
                      </a:r>
                      <a:endParaRPr b="0" sz="1600">
                        <a:solidFill>
                          <a:schemeClr val="dk1"/>
                        </a:solidFill>
                        <a:latin typeface="Quicksand"/>
                        <a:ea typeface="Quicksand"/>
                        <a:cs typeface="Quicksand"/>
                        <a:sym typeface="Quicksand"/>
                      </a:endParaRPr>
                    </a:p>
                  </a:txBody>
                  <a:tcPr marT="63500" marB="63500" marR="63500" marL="63500">
                    <a:solidFill>
                      <a:srgbClr val="F2F2F2"/>
                    </a:solidFill>
                  </a:tcPr>
                </a:tc>
              </a:tr>
              <a:tr h="203200">
                <a:tc>
                  <a:txBody>
                    <a:bodyPr/>
                    <a:lstStyle/>
                    <a:p>
                      <a:pPr indent="0" lvl="0" marL="0" marR="0" rtl="0" algn="l">
                        <a:lnSpc>
                          <a:spcPct val="150000"/>
                        </a:lnSpc>
                        <a:spcBef>
                          <a:spcPts val="0"/>
                        </a:spcBef>
                        <a:spcAft>
                          <a:spcPts val="0"/>
                        </a:spcAft>
                        <a:buNone/>
                      </a:pPr>
                      <a:r>
                        <a:rPr lang="vi-VN" sz="1600">
                          <a:solidFill>
                            <a:schemeClr val="dk1"/>
                          </a:solidFill>
                        </a:rPr>
                        <a:t>Phản hồi bình luận</a:t>
                      </a:r>
                      <a:endParaRPr b="1" sz="1600">
                        <a:solidFill>
                          <a:schemeClr val="dk1"/>
                        </a:solidFill>
                        <a:latin typeface="Quicksand"/>
                        <a:ea typeface="Quicksand"/>
                        <a:cs typeface="Quicksand"/>
                        <a:sym typeface="Quicksand"/>
                      </a:endParaRPr>
                    </a:p>
                  </a:txBody>
                  <a:tcPr marT="63500" marB="63500" marR="63500" marL="63500">
                    <a:solidFill>
                      <a:srgbClr val="F2F2F2"/>
                    </a:solidFill>
                  </a:tcPr>
                </a:tc>
                <a:tc>
                  <a:txBody>
                    <a:bodyPr/>
                    <a:lstStyle/>
                    <a:p>
                      <a:pPr indent="0" lvl="0" marL="0" marR="0" rtl="0" algn="l">
                        <a:lnSpc>
                          <a:spcPct val="150000"/>
                        </a:lnSpc>
                        <a:spcBef>
                          <a:spcPts val="0"/>
                        </a:spcBef>
                        <a:spcAft>
                          <a:spcPts val="0"/>
                        </a:spcAft>
                        <a:buNone/>
                      </a:pPr>
                      <a:r>
                        <a:rPr b="1" lang="vi-VN" sz="1600">
                          <a:solidFill>
                            <a:srgbClr val="FF0000"/>
                          </a:solidFill>
                        </a:rPr>
                        <a:t>331,011</a:t>
                      </a:r>
                      <a:r>
                        <a:rPr b="0" lang="vi-VN" sz="1600">
                          <a:solidFill>
                            <a:schemeClr val="dk1"/>
                          </a:solidFill>
                        </a:rPr>
                        <a:t> </a:t>
                      </a:r>
                      <a:r>
                        <a:rPr lang="vi-VN" sz="1600"/>
                        <a:t>phản hồi</a:t>
                      </a:r>
                      <a:endParaRPr b="0" sz="1600">
                        <a:solidFill>
                          <a:schemeClr val="dk1"/>
                        </a:solidFill>
                        <a:latin typeface="Quicksand"/>
                        <a:ea typeface="Quicksand"/>
                        <a:cs typeface="Quicksand"/>
                        <a:sym typeface="Quicksand"/>
                      </a:endParaRPr>
                    </a:p>
                  </a:txBody>
                  <a:tcPr marT="63500" marB="63500" marR="63500" marL="63500">
                    <a:solidFill>
                      <a:srgbClr val="F2F2F2"/>
                    </a:solidFill>
                  </a:tcPr>
                </a:tc>
              </a:tr>
              <a:tr h="203200">
                <a:tc>
                  <a:txBody>
                    <a:bodyPr/>
                    <a:lstStyle/>
                    <a:p>
                      <a:pPr indent="0" lvl="0" marL="0" marR="0" rtl="0" algn="l">
                        <a:lnSpc>
                          <a:spcPct val="150000"/>
                        </a:lnSpc>
                        <a:spcBef>
                          <a:spcPts val="0"/>
                        </a:spcBef>
                        <a:spcAft>
                          <a:spcPts val="0"/>
                        </a:spcAft>
                        <a:buNone/>
                      </a:pPr>
                      <a:r>
                        <a:rPr lang="vi-VN" sz="1600">
                          <a:solidFill>
                            <a:schemeClr val="dk1"/>
                          </a:solidFill>
                        </a:rPr>
                        <a:t>Other</a:t>
                      </a:r>
                      <a:endParaRPr b="1" sz="1600">
                        <a:solidFill>
                          <a:schemeClr val="dk1"/>
                        </a:solidFill>
                        <a:latin typeface="Quicksand"/>
                        <a:ea typeface="Quicksand"/>
                        <a:cs typeface="Quicksand"/>
                        <a:sym typeface="Quicksand"/>
                      </a:endParaRPr>
                    </a:p>
                  </a:txBody>
                  <a:tcPr marT="63500" marB="63500" marR="63500" marL="63500">
                    <a:solidFill>
                      <a:srgbClr val="F2F2F2"/>
                    </a:solidFill>
                  </a:tcPr>
                </a:tc>
                <a:tc>
                  <a:txBody>
                    <a:bodyPr/>
                    <a:lstStyle/>
                    <a:p>
                      <a:pPr indent="0" lvl="0" marL="0" marR="0" rtl="0" algn="l">
                        <a:lnSpc>
                          <a:spcPct val="150000"/>
                        </a:lnSpc>
                        <a:spcBef>
                          <a:spcPts val="0"/>
                        </a:spcBef>
                        <a:spcAft>
                          <a:spcPts val="0"/>
                        </a:spcAft>
                        <a:buNone/>
                      </a:pPr>
                      <a:r>
                        <a:rPr b="1" lang="vi-VN" sz="1600">
                          <a:solidFill>
                            <a:srgbClr val="FF0000"/>
                          </a:solidFill>
                        </a:rPr>
                        <a:t>210,349</a:t>
                      </a:r>
                      <a:r>
                        <a:rPr b="0" lang="vi-VN" sz="1600">
                          <a:solidFill>
                            <a:schemeClr val="dk1"/>
                          </a:solidFill>
                        </a:rPr>
                        <a:t> bản ghi</a:t>
                      </a:r>
                      <a:endParaRPr b="0" sz="1600">
                        <a:solidFill>
                          <a:schemeClr val="dk1"/>
                        </a:solidFill>
                        <a:latin typeface="Quicksand"/>
                        <a:ea typeface="Quicksand"/>
                        <a:cs typeface="Quicksand"/>
                        <a:sym typeface="Quicksand"/>
                      </a:endParaRPr>
                    </a:p>
                  </a:txBody>
                  <a:tcPr marT="63500" marB="63500" marR="63500" marL="63500">
                    <a:solidFill>
                      <a:srgbClr val="F2F2F2"/>
                    </a:solidFill>
                  </a:tcPr>
                </a:tc>
              </a:tr>
              <a:tr h="203200">
                <a:tc>
                  <a:txBody>
                    <a:bodyPr/>
                    <a:lstStyle/>
                    <a:p>
                      <a:pPr indent="0" lvl="0" marL="0" marR="0" rtl="0" algn="l">
                        <a:lnSpc>
                          <a:spcPct val="150000"/>
                        </a:lnSpc>
                        <a:spcBef>
                          <a:spcPts val="0"/>
                        </a:spcBef>
                        <a:spcAft>
                          <a:spcPts val="0"/>
                        </a:spcAft>
                        <a:buNone/>
                      </a:pPr>
                      <a:r>
                        <a:rPr lang="vi-VN" sz="1600">
                          <a:solidFill>
                            <a:schemeClr val="dk1"/>
                          </a:solidFill>
                        </a:rPr>
                        <a:t>….</a:t>
                      </a:r>
                      <a:endParaRPr b="1" sz="1600">
                        <a:solidFill>
                          <a:schemeClr val="dk1"/>
                        </a:solidFill>
                        <a:latin typeface="Quicksand"/>
                        <a:ea typeface="Quicksand"/>
                        <a:cs typeface="Quicksand"/>
                        <a:sym typeface="Quicksand"/>
                      </a:endParaRPr>
                    </a:p>
                  </a:txBody>
                  <a:tcPr marT="63500" marB="63500" marR="63500" marL="63500">
                    <a:solidFill>
                      <a:srgbClr val="F2F2F2"/>
                    </a:solidFill>
                  </a:tcPr>
                </a:tc>
                <a:tc>
                  <a:txBody>
                    <a:bodyPr/>
                    <a:lstStyle/>
                    <a:p>
                      <a:pPr indent="0" lvl="0" marL="0" marR="0" rtl="0" algn="l">
                        <a:lnSpc>
                          <a:spcPct val="150000"/>
                        </a:lnSpc>
                        <a:spcBef>
                          <a:spcPts val="0"/>
                        </a:spcBef>
                        <a:spcAft>
                          <a:spcPts val="0"/>
                        </a:spcAft>
                        <a:buNone/>
                      </a:pPr>
                      <a:r>
                        <a:rPr b="1" lang="vi-VN" sz="1600"/>
                        <a:t>….</a:t>
                      </a:r>
                      <a:endParaRPr b="0" sz="1600">
                        <a:latin typeface="Quicksand"/>
                        <a:ea typeface="Quicksand"/>
                        <a:cs typeface="Quicksand"/>
                        <a:sym typeface="Quicksand"/>
                      </a:endParaRPr>
                    </a:p>
                  </a:txBody>
                  <a:tcPr marT="63500" marB="63500" marR="63500" marL="63500">
                    <a:solidFill>
                      <a:srgbClr val="F2F2F2"/>
                    </a:solidFill>
                  </a:tcPr>
                </a:tc>
              </a:tr>
            </a:tbl>
          </a:graphicData>
        </a:graphic>
      </p:graphicFrame>
      <p:sp>
        <p:nvSpPr>
          <p:cNvPr id="212" name="Google Shape;212;p8"/>
          <p:cNvSpPr txBox="1"/>
          <p:nvPr/>
        </p:nvSpPr>
        <p:spPr>
          <a:xfrm>
            <a:off x="1634100" y="1075191"/>
            <a:ext cx="5424586"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100">
                <a:solidFill>
                  <a:srgbClr val="FF0000"/>
                </a:solidFill>
                <a:latin typeface="Calibri"/>
                <a:ea typeface="Calibri"/>
                <a:cs typeface="Calibri"/>
                <a:sym typeface="Calibri"/>
              </a:rPr>
              <a:t>Thống kê thông tin sơ bộ về dữ liệu:</a:t>
            </a:r>
            <a:endParaRPr b="1" sz="2100">
              <a:solidFill>
                <a:srgbClr val="FF0000"/>
              </a:solidFill>
              <a:latin typeface="Calibri"/>
              <a:ea typeface="Calibri"/>
              <a:cs typeface="Calibri"/>
              <a:sym typeface="Calibri"/>
            </a:endParaRPr>
          </a:p>
        </p:txBody>
      </p:sp>
      <p:sp>
        <p:nvSpPr>
          <p:cNvPr id="213" name="Google Shape;213;p8"/>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214" name="Google Shape;214;p8"/>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idx="12" type="sldNum"/>
          </p:nvPr>
        </p:nvSpPr>
        <p:spPr>
          <a:xfrm>
            <a:off x="5837722" y="6244058"/>
            <a:ext cx="516555" cy="385017"/>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fld id="{00000000-1234-1234-1234-123412341234}" type="slidenum">
              <a:rPr b="1" lang="vi-VN"/>
              <a:t>‹#›</a:t>
            </a:fld>
            <a:endParaRPr b="1"/>
          </a:p>
        </p:txBody>
      </p:sp>
      <p:sp>
        <p:nvSpPr>
          <p:cNvPr id="223" name="Google Shape;223;p9"/>
          <p:cNvSpPr txBox="1"/>
          <p:nvPr/>
        </p:nvSpPr>
        <p:spPr>
          <a:xfrm>
            <a:off x="1180255" y="286324"/>
            <a:ext cx="9831490" cy="973237"/>
          </a:xfrm>
          <a:prstGeom prst="rect">
            <a:avLst/>
          </a:prstGeom>
          <a:noFill/>
          <a:ln>
            <a:noFill/>
          </a:ln>
        </p:spPr>
        <p:txBody>
          <a:bodyPr anchorCtr="0" anchor="ctr" bIns="60925" lIns="121875" spcFirstLastPara="1" rIns="121875" wrap="square" tIns="60925">
            <a:noAutofit/>
          </a:bodyPr>
          <a:lstStyle/>
          <a:p>
            <a:pPr indent="0" lvl="0" marL="0" marR="0" rtl="0" algn="ctr">
              <a:lnSpc>
                <a:spcPct val="120000"/>
              </a:lnSpc>
              <a:spcBef>
                <a:spcPts val="0"/>
              </a:spcBef>
              <a:spcAft>
                <a:spcPts val="0"/>
              </a:spcAft>
              <a:buClr>
                <a:srgbClr val="376BB4"/>
              </a:buClr>
              <a:buSzPts val="3600"/>
              <a:buFont typeface="Open Sans"/>
              <a:buNone/>
            </a:pPr>
            <a:r>
              <a:rPr b="1" lang="vi-VN" sz="3600">
                <a:solidFill>
                  <a:srgbClr val="376BB4"/>
                </a:solidFill>
                <a:latin typeface="Open Sans"/>
                <a:ea typeface="Open Sans"/>
                <a:cs typeface="Open Sans"/>
                <a:sym typeface="Open Sans"/>
              </a:rPr>
              <a:t>2.2. Xử lý dữ liệu</a:t>
            </a:r>
            <a:br>
              <a:rPr b="1" lang="vi-VN" sz="3600">
                <a:solidFill>
                  <a:schemeClr val="dk1"/>
                </a:solidFill>
                <a:latin typeface="Open Sans"/>
                <a:ea typeface="Open Sans"/>
                <a:cs typeface="Open Sans"/>
                <a:sym typeface="Open Sans"/>
              </a:rPr>
            </a:br>
            <a:endParaRPr sz="3200">
              <a:solidFill>
                <a:srgbClr val="376BB4"/>
              </a:solidFill>
              <a:latin typeface="Open Sans"/>
              <a:ea typeface="Open Sans"/>
              <a:cs typeface="Open Sans"/>
              <a:sym typeface="Open Sans"/>
            </a:endParaRPr>
          </a:p>
        </p:txBody>
      </p:sp>
      <p:pic>
        <p:nvPicPr>
          <p:cNvPr id="224" name="Google Shape;224;p9">
            <a:hlinkClick action="ppaction://hlinksldjump" r:id="rId3"/>
          </p:cNvPr>
          <p:cNvPicPr preferRelativeResize="0"/>
          <p:nvPr/>
        </p:nvPicPr>
        <p:blipFill rotWithShape="1">
          <a:blip r:embed="rId4">
            <a:alphaModFix/>
          </a:blip>
          <a:srcRect b="0" l="0" r="0" t="0"/>
          <a:stretch/>
        </p:blipFill>
        <p:spPr>
          <a:xfrm>
            <a:off x="319274" y="147791"/>
            <a:ext cx="1176151" cy="973237"/>
          </a:xfrm>
          <a:prstGeom prst="rect">
            <a:avLst/>
          </a:prstGeom>
          <a:noFill/>
          <a:ln>
            <a:noFill/>
          </a:ln>
        </p:spPr>
      </p:pic>
      <p:pic>
        <p:nvPicPr>
          <p:cNvPr id="225" name="Google Shape;225;p9"/>
          <p:cNvPicPr preferRelativeResize="0"/>
          <p:nvPr/>
        </p:nvPicPr>
        <p:blipFill rotWithShape="1">
          <a:blip r:embed="rId5">
            <a:alphaModFix/>
          </a:blip>
          <a:srcRect b="0" l="0" r="0" t="0"/>
          <a:stretch/>
        </p:blipFill>
        <p:spPr>
          <a:xfrm>
            <a:off x="1981364" y="772942"/>
            <a:ext cx="8318654" cy="5253499"/>
          </a:xfrm>
          <a:prstGeom prst="rect">
            <a:avLst/>
          </a:prstGeom>
          <a:noFill/>
          <a:ln>
            <a:noFill/>
          </a:ln>
        </p:spPr>
      </p:pic>
      <p:sp>
        <p:nvSpPr>
          <p:cNvPr id="226" name="Google Shape;226;p9"/>
          <p:cNvSpPr txBox="1"/>
          <p:nvPr/>
        </p:nvSpPr>
        <p:spPr>
          <a:xfrm>
            <a:off x="597055" y="6475186"/>
            <a:ext cx="54245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400">
                <a:solidFill>
                  <a:srgbClr val="0070C0"/>
                </a:solidFill>
                <a:latin typeface="Calibri"/>
                <a:ea typeface="Calibri"/>
                <a:cs typeface="Calibri"/>
                <a:sym typeface="Calibri"/>
              </a:rPr>
              <a:t>Hệ thống khuyến nghị khóa học cho nền tảng học tập trực tuyến</a:t>
            </a:r>
            <a:endParaRPr/>
          </a:p>
        </p:txBody>
      </p:sp>
      <p:sp>
        <p:nvSpPr>
          <p:cNvPr id="227" name="Google Shape;227;p9"/>
          <p:cNvSpPr txBox="1"/>
          <p:nvPr/>
        </p:nvSpPr>
        <p:spPr>
          <a:xfrm>
            <a:off x="6354281" y="6475186"/>
            <a:ext cx="522669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vi-VN" sz="1400">
                <a:solidFill>
                  <a:srgbClr val="E36C09"/>
                </a:solidFill>
                <a:latin typeface="Calibri"/>
                <a:ea typeface="Calibri"/>
                <a:cs typeface="Calibri"/>
                <a:sym typeface="Calibri"/>
              </a:rPr>
              <a:t>2. BỘ DỮ LIỆU VÀ PHƯƠNG PHÁP ĐÁNH GIÁ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000000"/>
      </a:dk1>
      <a:lt1>
        <a:srgbClr val="FFFFFF"/>
      </a:lt1>
      <a:dk2>
        <a:srgbClr val="1F497D"/>
      </a:dk2>
      <a:lt2>
        <a:srgbClr val="EEECE1"/>
      </a:lt2>
      <a:accent1>
        <a:srgbClr val="0187C0"/>
      </a:accent1>
      <a:accent2>
        <a:srgbClr val="57687B"/>
      </a:accent2>
      <a:accent3>
        <a:srgbClr val="359CDB"/>
      </a:accent3>
      <a:accent4>
        <a:srgbClr val="F4AB17"/>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2022-01-06T04:00:04Z</dcterms:created>
  <dc:creator>oke 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