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12192000"/>
  <p:notesSz cx="6858000" cy="9144000"/>
  <p:embeddedFontLs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jOi/8H4cXJiAIW+u4InnVpf4PU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B151CE-EC31-463F-8689-E1B9A1ED5B9D}">
  <a:tblStyle styleId="{9BB151CE-EC31-463F-8689-E1B9A1ED5B9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DF4"/>
          </a:solidFill>
        </a:fill>
      </a:tcStyle>
    </a:wholeTbl>
    <a:band1H>
      <a:tcTxStyle/>
      <a:tcStyle>
        <a:fill>
          <a:solidFill>
            <a:srgbClr val="CAD9E8"/>
          </a:solidFill>
        </a:fill>
      </a:tcStyle>
    </a:band1H>
    <a:band2H>
      <a:tcTxStyle/>
    </a:band2H>
    <a:band1V>
      <a:tcTxStyle/>
      <a:tcStyle>
        <a:fill>
          <a:solidFill>
            <a:srgbClr val="CAD9E8"/>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OpenSans-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OpenSans-italic.fntdata"/><Relationship Id="rId16" Type="http://schemas.openxmlformats.org/officeDocument/2006/relationships/slide" Target="slides/slide10.xml"/><Relationship Id="rId38" Type="http://schemas.openxmlformats.org/officeDocument/2006/relationships/font" Target="fonts/Open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
        <p:nvSpPr>
          <p:cNvPr id="104" name="Google Shape;104;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105" name="Google Shape;10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
        <p:nvSpPr>
          <p:cNvPr id="233" name="Google Shape;233;p1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234" name="Google Shape;23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sz="1200"/>
              <a:t>Về metrics đánh giá cho các kết quả này, sẽ sử dụng 1 phương pháp mới có tên là CLEval giúp đánh giá hiệu quả cho cả 2 giai đoạn </a:t>
            </a:r>
            <a:r>
              <a:rPr lang="vi-VN" sz="1800">
                <a:latin typeface="Times New Roman"/>
                <a:ea typeface="Times New Roman"/>
                <a:cs typeface="Times New Roman"/>
                <a:sym typeface="Times New Roman"/>
              </a:rPr>
              <a:t>phát hiện và nhận dạng văn bản</a:t>
            </a:r>
            <a:r>
              <a:rPr lang="vi-VN" sz="1200"/>
              <a:t>. </a:t>
            </a:r>
            <a:r>
              <a:rPr lang="vi-VN" sz="1800">
                <a:latin typeface="Times New Roman"/>
                <a:ea typeface="Times New Roman"/>
                <a:cs typeface="Times New Roman"/>
                <a:sym typeface="Times New Roman"/>
              </a:rPr>
              <a:t>Ngoài ra, phương pháp này cũng có thể đánh giá được cho riêng Text Detection lun nên tùy vào bài toán mà CLEval sẽ có sự khác nhau trong các thành phần tính toán của nó.</a:t>
            </a:r>
            <a:endParaRPr sz="1200"/>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242" name="Google Shape;24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43" name="Google Shape;243;p1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244" name="Google Shape;244;p1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sz="1200"/>
              <a:t>Về metrics đánh giá cho các kết quả này, sẽ sử dụng 1 phương pháp mới có tên là CLEval giúp đánh giá hiệu quả cho cả 2 giai đoạn </a:t>
            </a:r>
            <a:r>
              <a:rPr lang="vi-VN" sz="1800">
                <a:latin typeface="Times New Roman"/>
                <a:ea typeface="Times New Roman"/>
                <a:cs typeface="Times New Roman"/>
                <a:sym typeface="Times New Roman"/>
              </a:rPr>
              <a:t>phát hiện và nhận dạng văn bản</a:t>
            </a:r>
            <a:r>
              <a:rPr lang="vi-VN" sz="1200"/>
              <a:t>. </a:t>
            </a:r>
            <a:r>
              <a:rPr lang="vi-VN" sz="1800">
                <a:latin typeface="Times New Roman"/>
                <a:ea typeface="Times New Roman"/>
                <a:cs typeface="Times New Roman"/>
                <a:sym typeface="Times New Roman"/>
              </a:rPr>
              <a:t>Ngoài ra, phương pháp này cũng có thể đánh giá được cho riêng Text Detection lun nên tùy vào bài toán mà CLEval sẽ có sự khác nhau trong các thành phần tính toán của nó.</a:t>
            </a:r>
            <a:endParaRPr sz="1200"/>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256" name="Google Shape;25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57" name="Google Shape;257;p1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258" name="Google Shape;258;p1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sz="1200"/>
              <a:t>Về metrics đánh giá cho các kết quả này, sẽ sử dụng 1 phương pháp mới có tên là CLEval giúp đánh giá hiệu quả cho cả 2 giai đoạn </a:t>
            </a:r>
            <a:r>
              <a:rPr lang="vi-VN" sz="1800">
                <a:latin typeface="Times New Roman"/>
                <a:ea typeface="Times New Roman"/>
                <a:cs typeface="Times New Roman"/>
                <a:sym typeface="Times New Roman"/>
              </a:rPr>
              <a:t>phát hiện và nhận dạng văn bản</a:t>
            </a:r>
            <a:r>
              <a:rPr lang="vi-VN" sz="1200"/>
              <a:t>. </a:t>
            </a:r>
            <a:r>
              <a:rPr lang="vi-VN" sz="1800">
                <a:latin typeface="Times New Roman"/>
                <a:ea typeface="Times New Roman"/>
                <a:cs typeface="Times New Roman"/>
                <a:sym typeface="Times New Roman"/>
              </a:rPr>
              <a:t>Ngoài ra, phương pháp này cũng có thể đánh giá được cho riêng Text Detection lun nên tùy vào bài toán mà CLEval sẽ có sự khác nhau trong các thành phần tính toán của nó.</a:t>
            </a:r>
            <a:endParaRPr sz="1200"/>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270" name="Google Shape;27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71" name="Google Shape;271;p1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272" name="Google Shape;272;p1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
        <p:nvSpPr>
          <p:cNvPr id="285" name="Google Shape;285;p1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286" name="Google Shape;28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94" name="Google Shape;29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95" name="Google Shape;295;p1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296" name="Google Shape;296;p1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
        <p:nvSpPr>
          <p:cNvPr id="309" name="Google Shape;309;p1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310" name="Google Shape;31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319" name="Google Shape;319;p1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320" name="Google Shape;320;p1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335" name="Google Shape;335;p1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336" name="Google Shape;336;p1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349" name="Google Shape;349;p1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350" name="Google Shape;350;p1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21" name="Google Shape;121;p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122" name="Google Shape;122;p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364" name="Google Shape;364;p2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365" name="Google Shape;365;p2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sz="1200"/>
              <a:t>Về metrics đánh giá cho các kết quả này, sẽ sử dụng 1 phương pháp mới có tên là CLEval giúp đánh giá hiệu quả cho cả 2 giai đoạn </a:t>
            </a:r>
            <a:r>
              <a:rPr lang="vi-VN" sz="1800">
                <a:latin typeface="Times New Roman"/>
                <a:ea typeface="Times New Roman"/>
                <a:cs typeface="Times New Roman"/>
                <a:sym typeface="Times New Roman"/>
              </a:rPr>
              <a:t>phát hiện và nhận dạng văn bản</a:t>
            </a:r>
            <a:r>
              <a:rPr lang="vi-VN" sz="1200"/>
              <a:t>. </a:t>
            </a:r>
            <a:r>
              <a:rPr lang="vi-VN" sz="1800">
                <a:latin typeface="Times New Roman"/>
                <a:ea typeface="Times New Roman"/>
                <a:cs typeface="Times New Roman"/>
                <a:sym typeface="Times New Roman"/>
              </a:rPr>
              <a:t>Ngoài ra, phương pháp này cũng có thể đánh giá được cho riêng Text Detection lun nên tùy vào bài toán mà CLEval sẽ có sự khác nhau trong các thành phần tính toán của nó.</a:t>
            </a:r>
            <a:endParaRPr sz="1200"/>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377" name="Google Shape;377;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378" name="Google Shape;378;p2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379" name="Google Shape;379;p2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sz="1200"/>
              <a:t>Về metrics đánh giá cho các kết quả này, sẽ sử dụng 1 phương pháp mới có tên là CLEval giúp đánh giá hiệu quả cho cả 2 giai đoạn </a:t>
            </a:r>
            <a:r>
              <a:rPr lang="vi-VN" sz="1800">
                <a:latin typeface="Times New Roman"/>
                <a:ea typeface="Times New Roman"/>
                <a:cs typeface="Times New Roman"/>
                <a:sym typeface="Times New Roman"/>
              </a:rPr>
              <a:t>phát hiện và nhận dạng văn bản</a:t>
            </a:r>
            <a:r>
              <a:rPr lang="vi-VN" sz="1200"/>
              <a:t>. </a:t>
            </a:r>
            <a:r>
              <a:rPr lang="vi-VN" sz="1800">
                <a:latin typeface="Times New Roman"/>
                <a:ea typeface="Times New Roman"/>
                <a:cs typeface="Times New Roman"/>
                <a:sym typeface="Times New Roman"/>
              </a:rPr>
              <a:t>Ngoài ra, phương pháp này cũng có thể đánh giá được cho riêng Text Detection lun nên tùy vào bài toán mà CLEval sẽ có sự khác nhau trong các thành phần tính toán của nó.</a:t>
            </a:r>
            <a:endParaRPr sz="1200"/>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391" name="Google Shape;391;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392" name="Google Shape;392;p2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393" name="Google Shape;393;p2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sz="1200"/>
              <a:t>Về metrics đánh giá cho các kết quả này, sẽ sử dụng 1 phương pháp mới có tên là CLEval giúp đánh giá hiệu quả cho cả 2 giai đoạn </a:t>
            </a:r>
            <a:r>
              <a:rPr lang="vi-VN" sz="1800">
                <a:latin typeface="Times New Roman"/>
                <a:ea typeface="Times New Roman"/>
                <a:cs typeface="Times New Roman"/>
                <a:sym typeface="Times New Roman"/>
              </a:rPr>
              <a:t>phát hiện và nhận dạng văn bản</a:t>
            </a:r>
            <a:r>
              <a:rPr lang="vi-VN" sz="1200"/>
              <a:t>. </a:t>
            </a:r>
            <a:r>
              <a:rPr lang="vi-VN" sz="1800">
                <a:latin typeface="Times New Roman"/>
                <a:ea typeface="Times New Roman"/>
                <a:cs typeface="Times New Roman"/>
                <a:sym typeface="Times New Roman"/>
              </a:rPr>
              <a:t>Ngoài ra, phương pháp này cũng có thể đánh giá được cho riêng Text Detection lun nên tùy vào bài toán mà CLEval sẽ có sự khác nhau trong các thành phần tính toán của nó.</a:t>
            </a:r>
            <a:endParaRPr sz="1200"/>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405" name="Google Shape;405;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406" name="Google Shape;406;p2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407" name="Google Shape;407;p2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sz="1200"/>
              <a:t>Về metrics đánh giá cho các kết quả này, sẽ sử dụng 1 phương pháp mới có tên là CLEval giúp đánh giá hiệu quả cho cả 2 giai đoạn </a:t>
            </a:r>
            <a:r>
              <a:rPr lang="vi-VN" sz="1800">
                <a:latin typeface="Times New Roman"/>
                <a:ea typeface="Times New Roman"/>
                <a:cs typeface="Times New Roman"/>
                <a:sym typeface="Times New Roman"/>
              </a:rPr>
              <a:t>phát hiện và nhận dạng văn bản</a:t>
            </a:r>
            <a:r>
              <a:rPr lang="vi-VN" sz="1200"/>
              <a:t>. </a:t>
            </a:r>
            <a:r>
              <a:rPr lang="vi-VN" sz="1800">
                <a:latin typeface="Times New Roman"/>
                <a:ea typeface="Times New Roman"/>
                <a:cs typeface="Times New Roman"/>
                <a:sym typeface="Times New Roman"/>
              </a:rPr>
              <a:t>Ngoài ra, phương pháp này cũng có thể đánh giá được cho riêng Text Detection lun nên tùy vào bài toán mà CLEval sẽ có sự khác nhau trong các thành phần tính toán của nó.</a:t>
            </a:r>
            <a:endParaRPr sz="1200"/>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419" name="Google Shape;419;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420" name="Google Shape;420;p2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421" name="Google Shape;421;p2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sz="1200"/>
              <a:t>Về metrics đánh giá cho các kết quả này, sẽ sử dụng 1 phương pháp mới có tên là CLEval giúp đánh giá hiệu quả cho cả 2 giai đoạn </a:t>
            </a:r>
            <a:r>
              <a:rPr lang="vi-VN" sz="1800">
                <a:latin typeface="Times New Roman"/>
                <a:ea typeface="Times New Roman"/>
                <a:cs typeface="Times New Roman"/>
                <a:sym typeface="Times New Roman"/>
              </a:rPr>
              <a:t>phát hiện và nhận dạng văn bản</a:t>
            </a:r>
            <a:r>
              <a:rPr lang="vi-VN" sz="1200"/>
              <a:t>. </a:t>
            </a:r>
            <a:r>
              <a:rPr lang="vi-VN" sz="1800">
                <a:latin typeface="Times New Roman"/>
                <a:ea typeface="Times New Roman"/>
                <a:cs typeface="Times New Roman"/>
                <a:sym typeface="Times New Roman"/>
              </a:rPr>
              <a:t>Ngoài ra, phương pháp này cũng có thể đánh giá được cho riêng Text Detection lun nên tùy vào bài toán mà CLEval sẽ có sự khác nhau trong các thành phần tính toán của nó.</a:t>
            </a:r>
            <a:endParaRPr sz="1200"/>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433" name="Google Shape;433;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434" name="Google Shape;434;p2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435" name="Google Shape;435;p2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sz="1200"/>
              <a:t>Về metrics đánh giá cho các kết quả này, sẽ sử dụng 1 phương pháp mới có tên là CLEval giúp đánh giá hiệu quả cho cả 2 giai đoạn </a:t>
            </a:r>
            <a:r>
              <a:rPr lang="vi-VN" sz="1800">
                <a:latin typeface="Times New Roman"/>
                <a:ea typeface="Times New Roman"/>
                <a:cs typeface="Times New Roman"/>
                <a:sym typeface="Times New Roman"/>
              </a:rPr>
              <a:t>phát hiện và nhận dạng văn bản</a:t>
            </a:r>
            <a:r>
              <a:rPr lang="vi-VN" sz="1200"/>
              <a:t>. </a:t>
            </a:r>
            <a:r>
              <a:rPr lang="vi-VN" sz="1800">
                <a:latin typeface="Times New Roman"/>
                <a:ea typeface="Times New Roman"/>
                <a:cs typeface="Times New Roman"/>
                <a:sym typeface="Times New Roman"/>
              </a:rPr>
              <a:t>Ngoài ra, phương pháp này cũng có thể đánh giá được cho riêng Text Detection lun nên tùy vào bài toán mà CLEval sẽ có sự khác nhau trong các thành phần tính toán của nó.</a:t>
            </a:r>
            <a:endParaRPr sz="1200"/>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447" name="Google Shape;447;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448" name="Google Shape;448;p2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449" name="Google Shape;449;p2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sz="1200"/>
              <a:t>Về metrics đánh giá cho các kết quả này, sẽ sử dụng 1 phương pháp mới có tên là CLEval giúp đánh giá hiệu quả cho cả 2 giai đoạn </a:t>
            </a:r>
            <a:r>
              <a:rPr lang="vi-VN" sz="1800">
                <a:latin typeface="Times New Roman"/>
                <a:ea typeface="Times New Roman"/>
                <a:cs typeface="Times New Roman"/>
                <a:sym typeface="Times New Roman"/>
              </a:rPr>
              <a:t>phát hiện và nhận dạng văn bản</a:t>
            </a:r>
            <a:r>
              <a:rPr lang="vi-VN" sz="1200"/>
              <a:t>. </a:t>
            </a:r>
            <a:r>
              <a:rPr lang="vi-VN" sz="1800">
                <a:latin typeface="Times New Roman"/>
                <a:ea typeface="Times New Roman"/>
                <a:cs typeface="Times New Roman"/>
                <a:sym typeface="Times New Roman"/>
              </a:rPr>
              <a:t>Ngoài ra, phương pháp này cũng có thể đánh giá được cho riêng Text Detection lun nên tùy vào bài toán mà CLEval sẽ có sự khác nhau trong các thành phần tính toán của nó.</a:t>
            </a:r>
            <a:endParaRPr sz="1200"/>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461" name="Google Shape;461;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462" name="Google Shape;462;p2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463" name="Google Shape;463;p2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sz="1200"/>
              <a:t>Về metrics đánh giá cho các kết quả này, sẽ sử dụng 1 phương pháp mới có tên là CLEval giúp đánh giá hiệu quả cho cả 2 giai đoạn </a:t>
            </a:r>
            <a:r>
              <a:rPr lang="vi-VN" sz="1800">
                <a:latin typeface="Times New Roman"/>
                <a:ea typeface="Times New Roman"/>
                <a:cs typeface="Times New Roman"/>
                <a:sym typeface="Times New Roman"/>
              </a:rPr>
              <a:t>phát hiện và nhận dạng văn bản</a:t>
            </a:r>
            <a:r>
              <a:rPr lang="vi-VN" sz="1200"/>
              <a:t>. </a:t>
            </a:r>
            <a:r>
              <a:rPr lang="vi-VN" sz="1800">
                <a:latin typeface="Times New Roman"/>
                <a:ea typeface="Times New Roman"/>
                <a:cs typeface="Times New Roman"/>
                <a:sym typeface="Times New Roman"/>
              </a:rPr>
              <a:t>Ngoài ra, phương pháp này cũng có thể đánh giá được cho riêng Text Detection lun nên tùy vào bài toán mà CLEval sẽ có sự khác nhau trong các thành phần tính toán của nó.</a:t>
            </a:r>
            <a:endParaRPr sz="1200"/>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482" name="Google Shape;482;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483" name="Google Shape;483;p2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484" name="Google Shape;484;p2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
        <p:nvSpPr>
          <p:cNvPr id="148" name="Google Shape;148;p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149" name="Google Shape;14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496" name="Google Shape;496;p3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497" name="Google Shape;497;p3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latin typeface="Calibri"/>
                <a:ea typeface="Calibri"/>
                <a:cs typeface="Calibri"/>
                <a:sym typeface="Calibri"/>
              </a:rPr>
              <a:t>RdCrop đảm bảo luôn có ít nhất một polygon nguyên vẹn và max_start_idx = min(w – 0.1 * w; small_idx_of_intant_polygon); min_end_idx = max(start_idx + 0.1 * w; high_idx_of_intant_polygon)</a:t>
            </a:r>
            <a:endParaRPr/>
          </a:p>
        </p:txBody>
      </p:sp>
      <p:sp>
        <p:nvSpPr>
          <p:cNvPr id="157" name="Google Shape;15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58" name="Google Shape;158;p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159" name="Google Shape;159;p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sz="1200"/>
              <a:t>Về metrics đánh giá cho các kết quả này, sẽ sử dụng 1 phương pháp mới có tên là CLEval giúp đánh giá hiệu quả cho cả 2 giai đoạn </a:t>
            </a:r>
            <a:r>
              <a:rPr lang="vi-VN" sz="1800">
                <a:latin typeface="Times New Roman"/>
                <a:ea typeface="Times New Roman"/>
                <a:cs typeface="Times New Roman"/>
                <a:sym typeface="Times New Roman"/>
              </a:rPr>
              <a:t>phát hiện và nhận dạng văn bản</a:t>
            </a:r>
            <a:r>
              <a:rPr lang="vi-VN" sz="1200"/>
              <a:t>. </a:t>
            </a:r>
            <a:r>
              <a:rPr lang="vi-VN" sz="1800">
                <a:latin typeface="Times New Roman"/>
                <a:ea typeface="Times New Roman"/>
                <a:cs typeface="Times New Roman"/>
                <a:sym typeface="Times New Roman"/>
              </a:rPr>
              <a:t>Ngoài ra, phương pháp này cũng có thể đánh giá được cho riêng Text Detection lun nên tùy vào bài toán mà CLEval sẽ có sự khác nhau trong các thành phần tính toán của nó.</a:t>
            </a:r>
            <a:endParaRPr sz="1200"/>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170" name="Google Shape;17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71" name="Google Shape;171;p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172" name="Google Shape;172;p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sz="1200"/>
              <a:t>Về metrics đánh giá cho các kết quả này, sẽ sử dụng 1 phương pháp mới có tên là CLEval giúp đánh giá hiệu quả cho cả 2 giai đoạn </a:t>
            </a:r>
            <a:r>
              <a:rPr lang="vi-VN" sz="1800">
                <a:latin typeface="Times New Roman"/>
                <a:ea typeface="Times New Roman"/>
                <a:cs typeface="Times New Roman"/>
                <a:sym typeface="Times New Roman"/>
              </a:rPr>
              <a:t>phát hiện và nhận dạng văn bản</a:t>
            </a:r>
            <a:r>
              <a:rPr lang="vi-VN" sz="1200"/>
              <a:t>. </a:t>
            </a:r>
            <a:r>
              <a:rPr lang="vi-VN" sz="1800">
                <a:latin typeface="Times New Roman"/>
                <a:ea typeface="Times New Roman"/>
                <a:cs typeface="Times New Roman"/>
                <a:sym typeface="Times New Roman"/>
              </a:rPr>
              <a:t>Ngoài ra, phương pháp này cũng có thể đánh giá được cho riêng Text Detection lun nên tùy vào bài toán mà CLEval sẽ có sự khác nhau trong các thành phần tính toán của nó.</a:t>
            </a:r>
            <a:endParaRPr sz="1200"/>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190" name="Google Shape;19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91" name="Google Shape;191;p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192" name="Google Shape;192;p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sz="1200"/>
              <a:t>Về metrics đánh giá cho các kết quả này, sẽ sử dụng 1 phương pháp mới có tên là CLEval giúp đánh giá hiệu quả cho cả 2 giai đoạn </a:t>
            </a:r>
            <a:r>
              <a:rPr lang="vi-VN" sz="1800">
                <a:latin typeface="Times New Roman"/>
                <a:ea typeface="Times New Roman"/>
                <a:cs typeface="Times New Roman"/>
                <a:sym typeface="Times New Roman"/>
              </a:rPr>
              <a:t>phát hiện và nhận dạng văn bản</a:t>
            </a:r>
            <a:r>
              <a:rPr lang="vi-VN" sz="1200"/>
              <a:t>. </a:t>
            </a:r>
            <a:r>
              <a:rPr lang="vi-VN" sz="1800">
                <a:latin typeface="Times New Roman"/>
                <a:ea typeface="Times New Roman"/>
                <a:cs typeface="Times New Roman"/>
                <a:sym typeface="Times New Roman"/>
              </a:rPr>
              <a:t>Ngoài ra, phương pháp này cũng có thể đánh giá được cho riêng Text Detection lun nên tùy vào bài toán mà CLEval sẽ có sự khác nhau trong các thành phần tính toán của nó.</a:t>
            </a:r>
            <a:endParaRPr sz="1200"/>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204" name="Google Shape;20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05" name="Google Shape;205;p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206" name="Google Shape;206;p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sz="1200"/>
              <a:t>Về metrics đánh giá cho các kết quả này, sẽ sử dụng 1 phương pháp mới có tên là CLEval giúp đánh giá hiệu quả cho cả 2 giai đoạn </a:t>
            </a:r>
            <a:r>
              <a:rPr lang="vi-VN" sz="1800">
                <a:latin typeface="Times New Roman"/>
                <a:ea typeface="Times New Roman"/>
                <a:cs typeface="Times New Roman"/>
                <a:sym typeface="Times New Roman"/>
              </a:rPr>
              <a:t>phát hiện và nhận dạng văn bản</a:t>
            </a:r>
            <a:r>
              <a:rPr lang="vi-VN" sz="1200"/>
              <a:t>. </a:t>
            </a:r>
            <a:r>
              <a:rPr lang="vi-VN" sz="1800">
                <a:latin typeface="Times New Roman"/>
                <a:ea typeface="Times New Roman"/>
                <a:cs typeface="Times New Roman"/>
                <a:sym typeface="Times New Roman"/>
              </a:rPr>
              <a:t>Ngoài ra, phương pháp này cũng có thể đánh giá được cho riêng Text Detection lun nên tùy vào bài toán mà CLEval sẽ có sự khác nhau trong các thành phần tính toán của nó.</a:t>
            </a:r>
            <a:endParaRPr sz="1200"/>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218" name="Google Shape;21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19" name="Google Shape;219;p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220" name="Google Shape;220;p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Bản chiếu" type="title">
  <p:cSld name="TITLE">
    <p:spTree>
      <p:nvGrpSpPr>
        <p:cNvPr id="15" name="Shape 15"/>
        <p:cNvGrpSpPr/>
        <p:nvPr/>
      </p:nvGrpSpPr>
      <p:grpSpPr>
        <a:xfrm>
          <a:off x="0" y="0"/>
          <a:ext cx="0" cy="0"/>
          <a:chOff x="0" y="0"/>
          <a:chExt cx="0" cy="0"/>
        </a:xfrm>
      </p:grpSpPr>
      <p:sp>
        <p:nvSpPr>
          <p:cNvPr id="16" name="Google Shape;16;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Văn bản Dọc" type="vertTx">
  <p:cSld name="VERTICAL_TEXT">
    <p:spTree>
      <p:nvGrpSpPr>
        <p:cNvPr id="72" name="Shape 72"/>
        <p:cNvGrpSpPr/>
        <p:nvPr/>
      </p:nvGrpSpPr>
      <p:grpSpPr>
        <a:xfrm>
          <a:off x="0" y="0"/>
          <a:ext cx="0" cy="0"/>
          <a:chOff x="0" y="0"/>
          <a:chExt cx="0" cy="0"/>
        </a:xfrm>
      </p:grpSpPr>
      <p:sp>
        <p:nvSpPr>
          <p:cNvPr id="73" name="Google Shape;73;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Dọc và Văn bản" type="vertTitleAndTx">
  <p:cSld name="VERTICAL_TITLE_AND_VERTICAL_TEXT">
    <p:spTree>
      <p:nvGrpSpPr>
        <p:cNvPr id="78" name="Shape 78"/>
        <p:cNvGrpSpPr/>
        <p:nvPr/>
      </p:nvGrpSpPr>
      <p:grpSpPr>
        <a:xfrm>
          <a:off x="0" y="0"/>
          <a:ext cx="0" cy="0"/>
          <a:chOff x="0" y="0"/>
          <a:chExt cx="0" cy="0"/>
        </a:xfrm>
      </p:grpSpPr>
      <p:sp>
        <p:nvSpPr>
          <p:cNvPr id="79" name="Google Shape;79;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34"/>
          <p:cNvSpPr txBox="1"/>
          <p:nvPr>
            <p:ph type="title"/>
          </p:nvPr>
        </p:nvSpPr>
        <p:spPr>
          <a:xfrm>
            <a:off x="609600" y="274640"/>
            <a:ext cx="10972801" cy="711081"/>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4"/>
          <p:cNvSpPr txBox="1"/>
          <p:nvPr>
            <p:ph idx="10" type="dt"/>
          </p:nvPr>
        </p:nvSpPr>
        <p:spPr>
          <a:xfrm>
            <a:off x="609600" y="6356352"/>
            <a:ext cx="2844800"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4"/>
          <p:cNvSpPr txBox="1"/>
          <p:nvPr>
            <p:ph idx="11" type="ftr"/>
          </p:nvPr>
        </p:nvSpPr>
        <p:spPr>
          <a:xfrm>
            <a:off x="4165601" y="6356352"/>
            <a:ext cx="3860800"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4"/>
          <p:cNvSpPr txBox="1"/>
          <p:nvPr>
            <p:ph idx="12" type="sldNum"/>
          </p:nvPr>
        </p:nvSpPr>
        <p:spPr>
          <a:xfrm>
            <a:off x="8737601" y="6356352"/>
            <a:ext cx="2844800"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95" name="Shape 95"/>
        <p:cNvGrpSpPr/>
        <p:nvPr/>
      </p:nvGrpSpPr>
      <p:grpSpPr>
        <a:xfrm>
          <a:off x="0" y="0"/>
          <a:ext cx="0" cy="0"/>
          <a:chOff x="0" y="0"/>
          <a:chExt cx="0" cy="0"/>
        </a:xfrm>
      </p:grpSpPr>
      <p:cxnSp>
        <p:nvCxnSpPr>
          <p:cNvPr id="96" name="Google Shape;96;p35"/>
          <p:cNvCxnSpPr/>
          <p:nvPr/>
        </p:nvCxnSpPr>
        <p:spPr>
          <a:xfrm>
            <a:off x="609600" y="6448926"/>
            <a:ext cx="10972801" cy="0"/>
          </a:xfrm>
          <a:prstGeom prst="straightConnector1">
            <a:avLst/>
          </a:prstGeom>
          <a:noFill/>
          <a:ln cap="flat" cmpd="sng" w="9525">
            <a:solidFill>
              <a:srgbClr val="D8D8D8">
                <a:alpha val="49803"/>
              </a:srgbClr>
            </a:solidFill>
            <a:prstDash val="solid"/>
            <a:round/>
            <a:headEnd len="sm" w="sm" type="none"/>
            <a:tailEnd len="sm" w="sm" type="none"/>
          </a:ln>
        </p:spPr>
      </p:cxnSp>
      <p:sp>
        <p:nvSpPr>
          <p:cNvPr id="97" name="Google Shape;97;p35"/>
          <p:cNvSpPr/>
          <p:nvPr/>
        </p:nvSpPr>
        <p:spPr>
          <a:xfrm>
            <a:off x="5919490" y="6272463"/>
            <a:ext cx="353018" cy="35292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98" name="Google Shape;98;p35"/>
          <p:cNvSpPr txBox="1"/>
          <p:nvPr>
            <p:ph type="title"/>
          </p:nvPr>
        </p:nvSpPr>
        <p:spPr>
          <a:xfrm>
            <a:off x="609600" y="274640"/>
            <a:ext cx="10972801" cy="711081"/>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35"/>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lvl1pPr indent="0" lvl="0" marL="0" algn="ctr">
              <a:spcBef>
                <a:spcPts val="0"/>
              </a:spcBef>
              <a:buNone/>
              <a:defRPr b="1" i="0" sz="1400" u="none" cap="none" strike="noStrike">
                <a:solidFill>
                  <a:schemeClr val="lt1"/>
                </a:solidFill>
                <a:latin typeface="Calibri"/>
                <a:ea typeface="Calibri"/>
                <a:cs typeface="Calibri"/>
                <a:sym typeface="Calibri"/>
              </a:defRPr>
            </a:lvl1pPr>
            <a:lvl2pPr indent="0" lvl="1" marL="0" algn="ctr">
              <a:spcBef>
                <a:spcPts val="0"/>
              </a:spcBef>
              <a:buNone/>
              <a:defRPr b="1" i="0" sz="1400" u="none" cap="none" strike="noStrike">
                <a:solidFill>
                  <a:schemeClr val="lt1"/>
                </a:solidFill>
                <a:latin typeface="Calibri"/>
                <a:ea typeface="Calibri"/>
                <a:cs typeface="Calibri"/>
                <a:sym typeface="Calibri"/>
              </a:defRPr>
            </a:lvl2pPr>
            <a:lvl3pPr indent="0" lvl="2" marL="0" algn="ctr">
              <a:spcBef>
                <a:spcPts val="0"/>
              </a:spcBef>
              <a:buNone/>
              <a:defRPr b="1" i="0" sz="1400" u="none" cap="none" strike="noStrike">
                <a:solidFill>
                  <a:schemeClr val="lt1"/>
                </a:solidFill>
                <a:latin typeface="Calibri"/>
                <a:ea typeface="Calibri"/>
                <a:cs typeface="Calibri"/>
                <a:sym typeface="Calibri"/>
              </a:defRPr>
            </a:lvl3pPr>
            <a:lvl4pPr indent="0" lvl="3" marL="0" algn="ctr">
              <a:spcBef>
                <a:spcPts val="0"/>
              </a:spcBef>
              <a:buNone/>
              <a:defRPr b="1" i="0" sz="1400" u="none" cap="none" strike="noStrike">
                <a:solidFill>
                  <a:schemeClr val="lt1"/>
                </a:solidFill>
                <a:latin typeface="Calibri"/>
                <a:ea typeface="Calibri"/>
                <a:cs typeface="Calibri"/>
                <a:sym typeface="Calibri"/>
              </a:defRPr>
            </a:lvl4pPr>
            <a:lvl5pPr indent="0" lvl="4" marL="0" algn="ctr">
              <a:spcBef>
                <a:spcPts val="0"/>
              </a:spcBef>
              <a:buNone/>
              <a:defRPr b="1" i="0" sz="1400" u="none" cap="none" strike="noStrike">
                <a:solidFill>
                  <a:schemeClr val="lt1"/>
                </a:solidFill>
                <a:latin typeface="Calibri"/>
                <a:ea typeface="Calibri"/>
                <a:cs typeface="Calibri"/>
                <a:sym typeface="Calibri"/>
              </a:defRPr>
            </a:lvl5pPr>
            <a:lvl6pPr indent="0" lvl="5" marL="0" algn="ctr">
              <a:spcBef>
                <a:spcPts val="0"/>
              </a:spcBef>
              <a:buNone/>
              <a:defRPr b="1" i="0" sz="1400" u="none" cap="none" strike="noStrike">
                <a:solidFill>
                  <a:schemeClr val="lt1"/>
                </a:solidFill>
                <a:latin typeface="Calibri"/>
                <a:ea typeface="Calibri"/>
                <a:cs typeface="Calibri"/>
                <a:sym typeface="Calibri"/>
              </a:defRPr>
            </a:lvl6pPr>
            <a:lvl7pPr indent="0" lvl="6" marL="0" algn="ctr">
              <a:spcBef>
                <a:spcPts val="0"/>
              </a:spcBef>
              <a:buNone/>
              <a:defRPr b="1" i="0" sz="1400" u="none" cap="none" strike="noStrike">
                <a:solidFill>
                  <a:schemeClr val="lt1"/>
                </a:solidFill>
                <a:latin typeface="Calibri"/>
                <a:ea typeface="Calibri"/>
                <a:cs typeface="Calibri"/>
                <a:sym typeface="Calibri"/>
              </a:defRPr>
            </a:lvl7pPr>
            <a:lvl8pPr indent="0" lvl="7" marL="0" algn="ctr">
              <a:spcBef>
                <a:spcPts val="0"/>
              </a:spcBef>
              <a:buNone/>
              <a:defRPr b="1" i="0" sz="1400" u="none" cap="none" strike="noStrike">
                <a:solidFill>
                  <a:schemeClr val="lt1"/>
                </a:solidFill>
                <a:latin typeface="Calibri"/>
                <a:ea typeface="Calibri"/>
                <a:cs typeface="Calibri"/>
                <a:sym typeface="Calibri"/>
              </a:defRPr>
            </a:lvl8pPr>
            <a:lvl9pPr indent="0" lvl="8" marL="0" algn="ctr">
              <a:spcBef>
                <a:spcPts val="0"/>
              </a:spcBef>
              <a:buNone/>
              <a:defRPr b="1" i="0" sz="14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và Nội dung" type="obj">
  <p:cSld name="OBJECT">
    <p:spTree>
      <p:nvGrpSpPr>
        <p:cNvPr id="21" name="Shape 21"/>
        <p:cNvGrpSpPr/>
        <p:nvPr/>
      </p:nvGrpSpPr>
      <p:grpSpPr>
        <a:xfrm>
          <a:off x="0" y="0"/>
          <a:ext cx="0" cy="0"/>
          <a:chOff x="0" y="0"/>
          <a:chExt cx="0" cy="0"/>
        </a:xfrm>
      </p:grpSpPr>
      <p:sp>
        <p:nvSpPr>
          <p:cNvPr id="22" name="Google Shape;2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Đầu trang của Phần" type="secHead">
  <p:cSld name="SECTION_HEADER">
    <p:spTree>
      <p:nvGrpSpPr>
        <p:cNvPr id="27" name="Shape 27"/>
        <p:cNvGrpSpPr/>
        <p:nvPr/>
      </p:nvGrpSpPr>
      <p:grpSpPr>
        <a:xfrm>
          <a:off x="0" y="0"/>
          <a:ext cx="0" cy="0"/>
          <a:chOff x="0" y="0"/>
          <a:chExt cx="0" cy="0"/>
        </a:xfrm>
      </p:grpSpPr>
      <p:sp>
        <p:nvSpPr>
          <p:cNvPr id="28" name="Google Shape;28;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i Nội dung" type="twoObj">
  <p:cSld name="TWO_OBJECTS">
    <p:spTree>
      <p:nvGrpSpPr>
        <p:cNvPr id="33" name="Shape 33"/>
        <p:cNvGrpSpPr/>
        <p:nvPr/>
      </p:nvGrpSpPr>
      <p:grpSpPr>
        <a:xfrm>
          <a:off x="0" y="0"/>
          <a:ext cx="0" cy="0"/>
          <a:chOff x="0" y="0"/>
          <a:chExt cx="0" cy="0"/>
        </a:xfrm>
      </p:grpSpPr>
      <p:sp>
        <p:nvSpPr>
          <p:cNvPr id="34" name="Google Shape;34;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ép so sánh" type="twoTxTwoObj">
  <p:cSld name="TWO_OBJECTS_WITH_TEXT">
    <p:spTree>
      <p:nvGrpSpPr>
        <p:cNvPr id="40" name="Shape 40"/>
        <p:cNvGrpSpPr/>
        <p:nvPr/>
      </p:nvGrpSpPr>
      <p:grpSpPr>
        <a:xfrm>
          <a:off x="0" y="0"/>
          <a:ext cx="0" cy="0"/>
          <a:chOff x="0" y="0"/>
          <a:chExt cx="0" cy="0"/>
        </a:xfrm>
      </p:grpSpPr>
      <p:sp>
        <p:nvSpPr>
          <p:cNvPr id="41" name="Google Shape;41;p3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ỉ Tiêu đề" type="titleOnly">
  <p:cSld name="TITLE_ONLY">
    <p:spTree>
      <p:nvGrpSpPr>
        <p:cNvPr id="49" name="Shape 49"/>
        <p:cNvGrpSpPr/>
        <p:nvPr/>
      </p:nvGrpSpPr>
      <p:grpSpPr>
        <a:xfrm>
          <a:off x="0" y="0"/>
          <a:ext cx="0" cy="0"/>
          <a:chOff x="0" y="0"/>
          <a:chExt cx="0" cy="0"/>
        </a:xfrm>
      </p:grpSpPr>
      <p:sp>
        <p:nvSpPr>
          <p:cNvPr id="50" name="Google Shape;50;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ống" type="blank">
  <p:cSld name="BLANK">
    <p:spTree>
      <p:nvGrpSpPr>
        <p:cNvPr id="54" name="Shape 54"/>
        <p:cNvGrpSpPr/>
        <p:nvPr/>
      </p:nvGrpSpPr>
      <p:grpSpPr>
        <a:xfrm>
          <a:off x="0" y="0"/>
          <a:ext cx="0" cy="0"/>
          <a:chOff x="0" y="0"/>
          <a:chExt cx="0" cy="0"/>
        </a:xfrm>
      </p:grpSpPr>
      <p:sp>
        <p:nvSpPr>
          <p:cNvPr id="55" name="Google Shape;5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ội dung với Chú thích" type="objTx">
  <p:cSld name="OBJECT_WITH_CAPTION_TEXT">
    <p:spTree>
      <p:nvGrpSpPr>
        <p:cNvPr id="58" name="Shape 58"/>
        <p:cNvGrpSpPr/>
        <p:nvPr/>
      </p:nvGrpSpPr>
      <p:grpSpPr>
        <a:xfrm>
          <a:off x="0" y="0"/>
          <a:ext cx="0" cy="0"/>
          <a:chOff x="0" y="0"/>
          <a:chExt cx="0" cy="0"/>
        </a:xfrm>
      </p:grpSpPr>
      <p:sp>
        <p:nvSpPr>
          <p:cNvPr id="59" name="Google Shape;59;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h với Chú thích" type="picTx">
  <p:cSld name="PICTURE_WITH_CAPTION_TEXT">
    <p:spTree>
      <p:nvGrpSpPr>
        <p:cNvPr id="65" name="Shape 65"/>
        <p:cNvGrpSpPr/>
        <p:nvPr/>
      </p:nvGrpSpPr>
      <p:grpSpPr>
        <a:xfrm>
          <a:off x="0" y="0"/>
          <a:ext cx="0" cy="0"/>
          <a:chOff x="0" y="0"/>
          <a:chExt cx="0" cy="0"/>
        </a:xfrm>
      </p:grpSpPr>
      <p:sp>
        <p:nvSpPr>
          <p:cNvPr id="66" name="Google Shape;66;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3"/>
          <p:cNvSpPr/>
          <p:nvPr>
            <p:ph idx="2" type="pic"/>
          </p:nvPr>
        </p:nvSpPr>
        <p:spPr>
          <a:xfrm>
            <a:off x="5183188" y="987425"/>
            <a:ext cx="6172200" cy="4873625"/>
          </a:xfrm>
          <a:prstGeom prst="rect">
            <a:avLst/>
          </a:prstGeom>
          <a:noFill/>
          <a:ln>
            <a:noFill/>
          </a:ln>
        </p:spPr>
      </p:sp>
      <p:sp>
        <p:nvSpPr>
          <p:cNvPr id="68" name="Google Shape;68;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33"/>
          <p:cNvSpPr txBox="1"/>
          <p:nvPr>
            <p:ph type="title"/>
          </p:nvPr>
        </p:nvSpPr>
        <p:spPr>
          <a:xfrm>
            <a:off x="609600" y="274640"/>
            <a:ext cx="10972801" cy="711081"/>
          </a:xfrm>
          <a:prstGeom prst="rect">
            <a:avLst/>
          </a:prstGeom>
          <a:noFill/>
          <a:ln>
            <a:noFill/>
          </a:ln>
        </p:spPr>
        <p:txBody>
          <a:bodyPr anchorCtr="0" anchor="ctr" bIns="60925" lIns="121875" spcFirstLastPara="1" rIns="121875" wrap="square" tIns="60925">
            <a:normAutofit/>
          </a:bodyPr>
          <a:lstStyle>
            <a:lvl1pPr lvl="0" marR="0" rtl="0" algn="l">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33"/>
          <p:cNvSpPr txBox="1"/>
          <p:nvPr>
            <p:ph idx="1" type="body"/>
          </p:nvPr>
        </p:nvSpPr>
        <p:spPr>
          <a:xfrm>
            <a:off x="609600" y="1138426"/>
            <a:ext cx="10972801" cy="4987739"/>
          </a:xfrm>
          <a:prstGeom prst="rect">
            <a:avLst/>
          </a:prstGeom>
          <a:noFill/>
          <a:ln>
            <a:noFill/>
          </a:ln>
        </p:spPr>
        <p:txBody>
          <a:bodyPr anchorCtr="0" anchor="t" bIns="60925" lIns="121875" spcFirstLastPara="1" rIns="121875" wrap="square" tIns="60925">
            <a:normAutofit/>
          </a:bodyPr>
          <a:lstStyle>
            <a:lvl1pPr indent="-457200" lvl="0" marL="457200" marR="0" rtl="0" algn="l">
              <a:spcBef>
                <a:spcPts val="72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1pPr>
            <a:lvl2pPr indent="-431800" lvl="1" marL="9144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87" name="Google Shape;87;p33"/>
          <p:cNvSpPr txBox="1"/>
          <p:nvPr>
            <p:ph idx="10" type="dt"/>
          </p:nvPr>
        </p:nvSpPr>
        <p:spPr>
          <a:xfrm>
            <a:off x="609600" y="6356352"/>
            <a:ext cx="2844800" cy="365125"/>
          </a:xfrm>
          <a:prstGeom prst="rect">
            <a:avLst/>
          </a:prstGeom>
          <a:noFill/>
          <a:ln>
            <a:noFill/>
          </a:ln>
        </p:spPr>
        <p:txBody>
          <a:bodyPr anchorCtr="0" anchor="ctr" bIns="60925" lIns="121875" spcFirstLastPara="1" rIns="121875" wrap="square" tIns="60925">
            <a:noAutofit/>
          </a:bodyPr>
          <a:lstStyle>
            <a:lvl1pPr lvl="0" marR="0" rtl="0" algn="l">
              <a:spcBef>
                <a:spcPts val="0"/>
              </a:spcBef>
              <a:spcAft>
                <a:spcPts val="0"/>
              </a:spcAft>
              <a:buSzPts val="1400"/>
              <a:buNone/>
              <a:defRPr b="0" i="0" sz="1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33"/>
          <p:cNvSpPr txBox="1"/>
          <p:nvPr>
            <p:ph idx="11" type="ftr"/>
          </p:nvPr>
        </p:nvSpPr>
        <p:spPr>
          <a:xfrm>
            <a:off x="4165601" y="6356352"/>
            <a:ext cx="3860800" cy="365125"/>
          </a:xfrm>
          <a:prstGeom prst="rect">
            <a:avLst/>
          </a:prstGeom>
          <a:noFill/>
          <a:ln>
            <a:noFill/>
          </a:ln>
        </p:spPr>
        <p:txBody>
          <a:bodyPr anchorCtr="0" anchor="ctr" bIns="60925" lIns="121875" spcFirstLastPara="1" rIns="121875" wrap="square" tIns="60925">
            <a:noAutofit/>
          </a:bodyPr>
          <a:lstStyle>
            <a:lvl1pPr lvl="0" marR="0" rtl="0" algn="ctr">
              <a:spcBef>
                <a:spcPts val="0"/>
              </a:spcBef>
              <a:spcAft>
                <a:spcPts val="0"/>
              </a:spcAft>
              <a:buSzPts val="1400"/>
              <a:buNone/>
              <a:defRPr b="0" i="0" sz="1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33"/>
          <p:cNvSpPr txBox="1"/>
          <p:nvPr>
            <p:ph idx="12" type="sldNum"/>
          </p:nvPr>
        </p:nvSpPr>
        <p:spPr>
          <a:xfrm>
            <a:off x="8737601" y="6356352"/>
            <a:ext cx="2844800"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b="0" i="0" sz="1600" u="none" cap="none" strike="noStrike">
                <a:solidFill>
                  <a:srgbClr val="888888"/>
                </a:solidFill>
                <a:latin typeface="Calibri"/>
                <a:ea typeface="Calibri"/>
                <a:cs typeface="Calibri"/>
                <a:sym typeface="Calibri"/>
              </a:defRPr>
            </a:lvl1pPr>
            <a:lvl2pPr indent="0" lvl="1" marL="0" marR="0" rtl="0" algn="r">
              <a:spcBef>
                <a:spcPts val="0"/>
              </a:spcBef>
              <a:buNone/>
              <a:defRPr b="0" i="0" sz="1600" u="none" cap="none" strike="noStrike">
                <a:solidFill>
                  <a:srgbClr val="888888"/>
                </a:solidFill>
                <a:latin typeface="Calibri"/>
                <a:ea typeface="Calibri"/>
                <a:cs typeface="Calibri"/>
                <a:sym typeface="Calibri"/>
              </a:defRPr>
            </a:lvl2pPr>
            <a:lvl3pPr indent="0" lvl="2" marL="0" marR="0" rtl="0" algn="r">
              <a:spcBef>
                <a:spcPts val="0"/>
              </a:spcBef>
              <a:buNone/>
              <a:defRPr b="0" i="0" sz="1600" u="none" cap="none" strike="noStrike">
                <a:solidFill>
                  <a:srgbClr val="888888"/>
                </a:solidFill>
                <a:latin typeface="Calibri"/>
                <a:ea typeface="Calibri"/>
                <a:cs typeface="Calibri"/>
                <a:sym typeface="Calibri"/>
              </a:defRPr>
            </a:lvl3pPr>
            <a:lvl4pPr indent="0" lvl="3" marL="0" marR="0" rtl="0" algn="r">
              <a:spcBef>
                <a:spcPts val="0"/>
              </a:spcBef>
              <a:buNone/>
              <a:defRPr b="0" i="0" sz="1600" u="none" cap="none" strike="noStrike">
                <a:solidFill>
                  <a:srgbClr val="888888"/>
                </a:solidFill>
                <a:latin typeface="Calibri"/>
                <a:ea typeface="Calibri"/>
                <a:cs typeface="Calibri"/>
                <a:sym typeface="Calibri"/>
              </a:defRPr>
            </a:lvl4pPr>
            <a:lvl5pPr indent="0" lvl="4" marL="0" marR="0" rtl="0" algn="r">
              <a:spcBef>
                <a:spcPts val="0"/>
              </a:spcBef>
              <a:buNone/>
              <a:defRPr b="0" i="0" sz="1600" u="none" cap="none" strike="noStrike">
                <a:solidFill>
                  <a:srgbClr val="888888"/>
                </a:solidFill>
                <a:latin typeface="Calibri"/>
                <a:ea typeface="Calibri"/>
                <a:cs typeface="Calibri"/>
                <a:sym typeface="Calibri"/>
              </a:defRPr>
            </a:lvl5pPr>
            <a:lvl6pPr indent="0" lvl="5" marL="0" marR="0" rtl="0" algn="r">
              <a:spcBef>
                <a:spcPts val="0"/>
              </a:spcBef>
              <a:buNone/>
              <a:defRPr b="0" i="0" sz="1600" u="none" cap="none" strike="noStrike">
                <a:solidFill>
                  <a:srgbClr val="888888"/>
                </a:solidFill>
                <a:latin typeface="Calibri"/>
                <a:ea typeface="Calibri"/>
                <a:cs typeface="Calibri"/>
                <a:sym typeface="Calibri"/>
              </a:defRPr>
            </a:lvl6pPr>
            <a:lvl7pPr indent="0" lvl="6" marL="0" marR="0" rtl="0" algn="r">
              <a:spcBef>
                <a:spcPts val="0"/>
              </a:spcBef>
              <a:buNone/>
              <a:defRPr b="0" i="0" sz="1600" u="none" cap="none" strike="noStrike">
                <a:solidFill>
                  <a:srgbClr val="888888"/>
                </a:solidFill>
                <a:latin typeface="Calibri"/>
                <a:ea typeface="Calibri"/>
                <a:cs typeface="Calibri"/>
                <a:sym typeface="Calibri"/>
              </a:defRPr>
            </a:lvl7pPr>
            <a:lvl8pPr indent="0" lvl="7" marL="0" marR="0" rtl="0" algn="r">
              <a:spcBef>
                <a:spcPts val="0"/>
              </a:spcBef>
              <a:buNone/>
              <a:defRPr b="0" i="0" sz="1600" u="none" cap="none" strike="noStrike">
                <a:solidFill>
                  <a:srgbClr val="888888"/>
                </a:solidFill>
                <a:latin typeface="Calibri"/>
                <a:ea typeface="Calibri"/>
                <a:cs typeface="Calibri"/>
                <a:sym typeface="Calibri"/>
              </a:defRPr>
            </a:lvl8pPr>
            <a:lvl9pPr indent="0" lvl="8" marL="0" marR="0" rtl="0" algn="r">
              <a:spcBef>
                <a:spcPts val="0"/>
              </a:spcBef>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slide" Target="/ppt/slides/slide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slide" Target="/ppt/slides/slide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slide" Target="/ppt/slides/slide8.xml"/><Relationship Id="rId4" Type="http://schemas.openxmlformats.org/officeDocument/2006/relationships/image" Target="../media/image1.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slide" Target="/ppt/slides/slide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16.png"/><Relationship Id="rId6"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5.xml"/><Relationship Id="rId5" Type="http://schemas.openxmlformats.org/officeDocument/2006/relationships/slide" Target="/ppt/slides/slide2.xml"/><Relationship Id="rId6" Type="http://schemas.openxmlformats.org/officeDocument/2006/relationships/image" Target="../media/image1.png"/><Relationship Id="rId7" Type="http://schemas.openxmlformats.org/officeDocument/2006/relationships/slide" Target="/ppt/slides/slide3.xml"/><Relationship Id="rId8" Type="http://schemas.openxmlformats.org/officeDocument/2006/relationships/slide" Target="/ppt/slides/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2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slide" Target="/ppt/slides/slide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slide" Target="/ppt/slides/slide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slide" Target="/ppt/slides/slide8.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slide" Target="/ppt/slides/slide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slide" Target="/ppt/slides/slide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
          <p:cNvSpPr/>
          <p:nvPr/>
        </p:nvSpPr>
        <p:spPr>
          <a:xfrm>
            <a:off x="3175" y="4287328"/>
            <a:ext cx="12188825" cy="2583711"/>
          </a:xfrm>
          <a:custGeom>
            <a:rect b="b" l="l" r="r" t="t"/>
            <a:pathLst>
              <a:path extrusionOk="0" h="2114437" w="12188825">
                <a:moveTo>
                  <a:pt x="6094412" y="0"/>
                </a:moveTo>
                <a:lnTo>
                  <a:pt x="6401871" y="341621"/>
                </a:lnTo>
                <a:lnTo>
                  <a:pt x="12188825" y="341621"/>
                </a:lnTo>
                <a:lnTo>
                  <a:pt x="12188825" y="2114437"/>
                </a:lnTo>
                <a:lnTo>
                  <a:pt x="0" y="2114437"/>
                </a:lnTo>
                <a:lnTo>
                  <a:pt x="0" y="341621"/>
                </a:lnTo>
                <a:lnTo>
                  <a:pt x="5786954" y="341621"/>
                </a:lnTo>
                <a:close/>
              </a:path>
            </a:pathLst>
          </a:custGeom>
          <a:solidFill>
            <a:srgbClr val="376BB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1"/>
          <p:cNvSpPr txBox="1"/>
          <p:nvPr/>
        </p:nvSpPr>
        <p:spPr>
          <a:xfrm>
            <a:off x="165559" y="2100018"/>
            <a:ext cx="11619344" cy="1665712"/>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vi-VN" sz="3600" u="none" cap="none" strike="noStrike">
                <a:solidFill>
                  <a:srgbClr val="0070C0"/>
                </a:solidFill>
                <a:latin typeface="Open Sans"/>
                <a:ea typeface="Open Sans"/>
                <a:cs typeface="Open Sans"/>
                <a:sym typeface="Open Sans"/>
              </a:rPr>
              <a:t>HỆ THỐNG KHUYẾN NGHỊ KHÓA HỌC CHO NỀN TẢNG HỌC TẬP TRỰC TUYẾN</a:t>
            </a:r>
            <a:endParaRPr b="1" i="0" sz="3600" u="none" cap="none" strike="noStrike">
              <a:solidFill>
                <a:srgbClr val="0070C0"/>
              </a:solidFill>
              <a:latin typeface="Open Sans"/>
              <a:ea typeface="Open Sans"/>
              <a:cs typeface="Open Sans"/>
              <a:sym typeface="Open Sans"/>
            </a:endParaRPr>
          </a:p>
        </p:txBody>
      </p:sp>
      <p:cxnSp>
        <p:nvCxnSpPr>
          <p:cNvPr id="109" name="Google Shape;109;p1"/>
          <p:cNvCxnSpPr/>
          <p:nvPr/>
        </p:nvCxnSpPr>
        <p:spPr>
          <a:xfrm>
            <a:off x="8061960" y="5107567"/>
            <a:ext cx="0" cy="1413250"/>
          </a:xfrm>
          <a:prstGeom prst="straightConnector1">
            <a:avLst/>
          </a:prstGeom>
          <a:noFill/>
          <a:ln cap="flat" cmpd="sng" w="9525">
            <a:solidFill>
              <a:srgbClr val="FFD966"/>
            </a:solidFill>
            <a:prstDash val="solid"/>
            <a:miter lim="800000"/>
            <a:headEnd len="sm" w="sm" type="none"/>
            <a:tailEnd len="sm" w="sm" type="none"/>
          </a:ln>
        </p:spPr>
      </p:cxnSp>
      <p:grpSp>
        <p:nvGrpSpPr>
          <p:cNvPr id="110" name="Google Shape;110;p1"/>
          <p:cNvGrpSpPr/>
          <p:nvPr/>
        </p:nvGrpSpPr>
        <p:grpSpPr>
          <a:xfrm>
            <a:off x="333789" y="4963916"/>
            <a:ext cx="7109423" cy="1556901"/>
            <a:chOff x="333790" y="5053481"/>
            <a:chExt cx="7042420" cy="1556901"/>
          </a:xfrm>
        </p:grpSpPr>
        <p:sp>
          <p:nvSpPr>
            <p:cNvPr id="111" name="Google Shape;111;p1"/>
            <p:cNvSpPr/>
            <p:nvPr/>
          </p:nvSpPr>
          <p:spPr>
            <a:xfrm>
              <a:off x="333790" y="5080027"/>
              <a:ext cx="4997162" cy="153035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vi-VN" sz="1600" u="none" cap="none" strike="noStrike">
                  <a:solidFill>
                    <a:schemeClr val="lt1"/>
                  </a:solidFill>
                  <a:latin typeface="Open Sans"/>
                  <a:ea typeface="Open Sans"/>
                  <a:cs typeface="Open Sans"/>
                  <a:sym typeface="Open Sans"/>
                </a:rPr>
                <a:t>Đoàn Nhật Sang        - 21522542</a:t>
              </a:r>
              <a:endParaRPr/>
            </a:p>
            <a:p>
              <a:pPr indent="0" lvl="0" marL="0" marR="0" rtl="0" algn="l">
                <a:lnSpc>
                  <a:spcPct val="150000"/>
                </a:lnSpc>
                <a:spcBef>
                  <a:spcPts val="0"/>
                </a:spcBef>
                <a:spcAft>
                  <a:spcPts val="0"/>
                </a:spcAft>
                <a:buNone/>
              </a:pPr>
              <a:r>
                <a:rPr b="1" i="0" lang="vi-VN" sz="1600" u="none" cap="none" strike="noStrike">
                  <a:solidFill>
                    <a:schemeClr val="lt1"/>
                  </a:solidFill>
                  <a:latin typeface="Open Sans"/>
                  <a:ea typeface="Open Sans"/>
                  <a:cs typeface="Open Sans"/>
                  <a:sym typeface="Open Sans"/>
                </a:rPr>
                <a:t>Trương Văn Khải       - 21520274</a:t>
              </a:r>
              <a:endParaRPr/>
            </a:p>
            <a:p>
              <a:pPr indent="0" lvl="0" marL="0" marR="0" rtl="0" algn="l">
                <a:lnSpc>
                  <a:spcPct val="150000"/>
                </a:lnSpc>
                <a:spcBef>
                  <a:spcPts val="0"/>
                </a:spcBef>
                <a:spcAft>
                  <a:spcPts val="0"/>
                </a:spcAft>
                <a:buNone/>
              </a:pPr>
              <a:r>
                <a:rPr b="1" i="0" lang="vi-VN" sz="1600" u="none" cap="none" strike="noStrike">
                  <a:solidFill>
                    <a:schemeClr val="lt1"/>
                  </a:solidFill>
                  <a:latin typeface="Open Sans"/>
                  <a:ea typeface="Open Sans"/>
                  <a:cs typeface="Open Sans"/>
                  <a:sym typeface="Open Sans"/>
                </a:rPr>
                <a:t> Lê Ngô Minh Đức     - 21520195</a:t>
              </a:r>
              <a:endParaRPr/>
            </a:p>
            <a:p>
              <a:pPr indent="0" lvl="0" marL="0" marR="0" rtl="0" algn="l">
                <a:lnSpc>
                  <a:spcPct val="150000"/>
                </a:lnSpc>
                <a:spcBef>
                  <a:spcPts val="0"/>
                </a:spcBef>
                <a:spcAft>
                  <a:spcPts val="0"/>
                </a:spcAft>
                <a:buNone/>
              </a:pPr>
              <a:r>
                <a:rPr b="1" i="0" lang="vi-VN" sz="1600" u="none" cap="none" strike="noStrike">
                  <a:solidFill>
                    <a:schemeClr val="lt1"/>
                  </a:solidFill>
                  <a:latin typeface="Open Sans"/>
                  <a:ea typeface="Open Sans"/>
                  <a:cs typeface="Open Sans"/>
                  <a:sym typeface="Open Sans"/>
                </a:rPr>
                <a:t> Phạm Minh Quốc     - 22540017</a:t>
              </a:r>
              <a:endParaRPr/>
            </a:p>
          </p:txBody>
        </p:sp>
        <p:sp>
          <p:nvSpPr>
            <p:cNvPr id="112" name="Google Shape;112;p1"/>
            <p:cNvSpPr/>
            <p:nvPr/>
          </p:nvSpPr>
          <p:spPr>
            <a:xfrm>
              <a:off x="4050743" y="5053481"/>
              <a:ext cx="3325467" cy="153035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vi-VN" sz="1600" u="none" cap="none" strike="noStrike">
                  <a:solidFill>
                    <a:schemeClr val="lt1"/>
                  </a:solidFill>
                  <a:latin typeface="Open Sans"/>
                  <a:ea typeface="Open Sans"/>
                  <a:cs typeface="Open Sans"/>
                  <a:sym typeface="Open Sans"/>
                </a:rPr>
                <a:t>Lê Yến Nhi                   - 21522427</a:t>
              </a:r>
              <a:endParaRPr/>
            </a:p>
            <a:p>
              <a:pPr indent="0" lvl="0" marL="0" marR="0" rtl="0" algn="l">
                <a:lnSpc>
                  <a:spcPct val="150000"/>
                </a:lnSpc>
                <a:spcBef>
                  <a:spcPts val="0"/>
                </a:spcBef>
                <a:spcAft>
                  <a:spcPts val="0"/>
                </a:spcAft>
                <a:buNone/>
              </a:pPr>
              <a:r>
                <a:rPr b="1" i="0" lang="vi-VN" sz="1600" u="none" cap="none" strike="noStrike">
                  <a:solidFill>
                    <a:schemeClr val="lt1"/>
                  </a:solidFill>
                  <a:latin typeface="Open Sans"/>
                  <a:ea typeface="Open Sans"/>
                  <a:cs typeface="Open Sans"/>
                  <a:sym typeface="Open Sans"/>
                </a:rPr>
                <a:t>Hoàng Thị Mỹ Hạnh  - 21522044</a:t>
              </a:r>
              <a:endParaRPr/>
            </a:p>
            <a:p>
              <a:pPr indent="0" lvl="0" marL="0" marR="0" rtl="0" algn="l">
                <a:lnSpc>
                  <a:spcPct val="150000"/>
                </a:lnSpc>
                <a:spcBef>
                  <a:spcPts val="0"/>
                </a:spcBef>
                <a:spcAft>
                  <a:spcPts val="0"/>
                </a:spcAft>
                <a:buNone/>
              </a:pPr>
              <a:r>
                <a:rPr b="1" i="0" lang="vi-VN" sz="1600" u="none" cap="none" strike="noStrike">
                  <a:solidFill>
                    <a:schemeClr val="lt1"/>
                  </a:solidFill>
                  <a:latin typeface="Open Sans"/>
                  <a:ea typeface="Open Sans"/>
                  <a:cs typeface="Open Sans"/>
                  <a:sym typeface="Open Sans"/>
                </a:rPr>
                <a:t>Hoàng Tiến Đạt          - 21520696</a:t>
              </a:r>
              <a:endParaRPr/>
            </a:p>
            <a:p>
              <a:pPr indent="0" lvl="0" marL="0" marR="0" rtl="0" algn="l">
                <a:lnSpc>
                  <a:spcPct val="150000"/>
                </a:lnSpc>
                <a:spcBef>
                  <a:spcPts val="0"/>
                </a:spcBef>
                <a:spcAft>
                  <a:spcPts val="0"/>
                </a:spcAft>
                <a:buNone/>
              </a:pPr>
              <a:r>
                <a:rPr b="1" i="0" lang="vi-VN" sz="1600" u="none" cap="none" strike="noStrike">
                  <a:solidFill>
                    <a:schemeClr val="lt1"/>
                  </a:solidFill>
                  <a:latin typeface="Open Sans"/>
                  <a:ea typeface="Open Sans"/>
                  <a:cs typeface="Open Sans"/>
                  <a:sym typeface="Open Sans"/>
                </a:rPr>
                <a:t>Lê Minh Quang          - 21522510</a:t>
              </a:r>
              <a:endParaRPr b="1" i="0" sz="1600" u="none" cap="none" strike="noStrike">
                <a:solidFill>
                  <a:schemeClr val="lt1"/>
                </a:solidFill>
                <a:latin typeface="Open Sans"/>
                <a:ea typeface="Open Sans"/>
                <a:cs typeface="Open Sans"/>
                <a:sym typeface="Open Sans"/>
              </a:endParaRPr>
            </a:p>
          </p:txBody>
        </p:sp>
      </p:grpSp>
      <p:pic>
        <p:nvPicPr>
          <p:cNvPr id="113" name="Google Shape;113;p1"/>
          <p:cNvPicPr preferRelativeResize="0"/>
          <p:nvPr/>
        </p:nvPicPr>
        <p:blipFill rotWithShape="1">
          <a:blip r:embed="rId3">
            <a:alphaModFix/>
          </a:blip>
          <a:srcRect b="0" l="0" r="0" t="0"/>
          <a:stretch/>
        </p:blipFill>
        <p:spPr>
          <a:xfrm>
            <a:off x="319274" y="147791"/>
            <a:ext cx="1176151" cy="973237"/>
          </a:xfrm>
          <a:prstGeom prst="rect">
            <a:avLst/>
          </a:prstGeom>
          <a:noFill/>
          <a:ln>
            <a:noFill/>
          </a:ln>
        </p:spPr>
      </p:pic>
      <p:sp>
        <p:nvSpPr>
          <p:cNvPr id="114" name="Google Shape;114;p1"/>
          <p:cNvSpPr txBox="1"/>
          <p:nvPr/>
        </p:nvSpPr>
        <p:spPr>
          <a:xfrm>
            <a:off x="2317631" y="1730012"/>
            <a:ext cx="7315200" cy="357338"/>
          </a:xfrm>
          <a:prstGeom prst="rect">
            <a:avLst/>
          </a:prstGeom>
          <a:noFill/>
          <a:ln>
            <a:noFill/>
          </a:ln>
        </p:spPr>
        <p:txBody>
          <a:bodyPr anchorCtr="0" anchor="b" bIns="45700" lIns="91425" spcFirstLastPara="1" rIns="91425" wrap="square" tIns="45700">
            <a:noAutofit/>
          </a:bodyPr>
          <a:lstStyle/>
          <a:p>
            <a:pPr indent="0" lvl="0" marL="0" marR="0" rtl="0" algn="ctr">
              <a:lnSpc>
                <a:spcPct val="150000"/>
              </a:lnSpc>
              <a:spcBef>
                <a:spcPts val="0"/>
              </a:spcBef>
              <a:spcAft>
                <a:spcPts val="0"/>
              </a:spcAft>
              <a:buClr>
                <a:srgbClr val="0070C0"/>
              </a:buClr>
              <a:buSzPts val="1800"/>
              <a:buFont typeface="Open Sans"/>
              <a:buNone/>
            </a:pPr>
            <a:r>
              <a:rPr b="0" i="0" lang="vi-VN" sz="1800" u="none" cap="none" strike="noStrike">
                <a:solidFill>
                  <a:srgbClr val="0070C0"/>
                </a:solidFill>
                <a:latin typeface="Open Sans"/>
                <a:ea typeface="Open Sans"/>
                <a:cs typeface="Open Sans"/>
                <a:sym typeface="Open Sans"/>
              </a:rPr>
              <a:t>BÁO CÁO THỰC HÀNH: CS313 – KHAI THÁC DỮ LIỆU VÀ ỨNG DỤNG</a:t>
            </a:r>
            <a:endParaRPr b="0" i="0" sz="1800" u="none" cap="none" strike="noStrike">
              <a:solidFill>
                <a:srgbClr val="0070C0"/>
              </a:solidFill>
              <a:latin typeface="Open Sans"/>
              <a:ea typeface="Open Sans"/>
              <a:cs typeface="Open Sans"/>
              <a:sym typeface="Open Sans"/>
            </a:endParaRPr>
          </a:p>
        </p:txBody>
      </p:sp>
      <p:sp>
        <p:nvSpPr>
          <p:cNvPr id="115" name="Google Shape;115;p1"/>
          <p:cNvSpPr txBox="1"/>
          <p:nvPr/>
        </p:nvSpPr>
        <p:spPr>
          <a:xfrm>
            <a:off x="1494702" y="147791"/>
            <a:ext cx="9202596" cy="879087"/>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0" i="0" lang="vi-VN" sz="1800" u="none" cap="none" strike="noStrike">
                <a:solidFill>
                  <a:srgbClr val="0070C0"/>
                </a:solidFill>
                <a:latin typeface="Open Sans"/>
                <a:ea typeface="Open Sans"/>
                <a:cs typeface="Open Sans"/>
                <a:sym typeface="Open Sans"/>
              </a:rPr>
              <a:t>ĐẠI HỌC QUỐC GIA THÀNH PHỐ HỒ CHÍ MINH</a:t>
            </a:r>
            <a:endParaRPr b="0" i="0" sz="1800" u="none" cap="none" strike="noStrike">
              <a:solidFill>
                <a:srgbClr val="0070C0"/>
              </a:solidFill>
              <a:latin typeface="Open Sans"/>
              <a:ea typeface="Open Sans"/>
              <a:cs typeface="Open Sans"/>
              <a:sym typeface="Open Sans"/>
            </a:endParaRPr>
          </a:p>
          <a:p>
            <a:pPr indent="0" lvl="0" marL="0" marR="0" rtl="0" algn="ctr">
              <a:lnSpc>
                <a:spcPct val="150000"/>
              </a:lnSpc>
              <a:spcBef>
                <a:spcPts val="0"/>
              </a:spcBef>
              <a:spcAft>
                <a:spcPts val="0"/>
              </a:spcAft>
              <a:buNone/>
            </a:pPr>
            <a:r>
              <a:rPr b="0" i="0" lang="vi-VN" sz="1800" u="none" cap="none" strike="noStrike">
                <a:solidFill>
                  <a:srgbClr val="0070C0"/>
                </a:solidFill>
                <a:latin typeface="Open Sans"/>
                <a:ea typeface="Open Sans"/>
                <a:cs typeface="Open Sans"/>
                <a:sym typeface="Open Sans"/>
              </a:rPr>
              <a:t>TRƯỜNG ĐẠI HỌC CÔNG NGHỆ THÔNG TIN</a:t>
            </a:r>
            <a:endParaRPr b="0" i="0" sz="1800" u="none" cap="none" strike="noStrike">
              <a:solidFill>
                <a:srgbClr val="0070C0"/>
              </a:solidFill>
              <a:latin typeface="Open Sans"/>
              <a:ea typeface="Open Sans"/>
              <a:cs typeface="Open Sans"/>
              <a:sym typeface="Open Sans"/>
            </a:endParaRPr>
          </a:p>
        </p:txBody>
      </p:sp>
      <p:sp>
        <p:nvSpPr>
          <p:cNvPr id="116" name="Google Shape;116;p1"/>
          <p:cNvSpPr/>
          <p:nvPr/>
        </p:nvSpPr>
        <p:spPr>
          <a:xfrm>
            <a:off x="8331741" y="4963916"/>
            <a:ext cx="3683473" cy="79169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vi-VN" sz="1600" u="none" cap="none" strike="noStrike">
                <a:solidFill>
                  <a:schemeClr val="lt1"/>
                </a:solidFill>
                <a:latin typeface="Open Sans"/>
                <a:ea typeface="Open Sans"/>
                <a:cs typeface="Open Sans"/>
                <a:sym typeface="Open Sans"/>
              </a:rPr>
              <a:t>Giảng viên hướng dẫn:</a:t>
            </a:r>
            <a:br>
              <a:rPr b="1" i="0" lang="vi-VN" sz="1600" u="none" cap="none" strike="noStrike">
                <a:solidFill>
                  <a:schemeClr val="lt1"/>
                </a:solidFill>
                <a:latin typeface="Open Sans"/>
                <a:ea typeface="Open Sans"/>
                <a:cs typeface="Open Sans"/>
                <a:sym typeface="Open Sans"/>
              </a:rPr>
            </a:br>
            <a:r>
              <a:rPr b="1" i="0" lang="vi-VN" sz="1600" u="none" cap="none" strike="noStrike">
                <a:solidFill>
                  <a:schemeClr val="lt1"/>
                </a:solidFill>
                <a:latin typeface="Open Sans"/>
                <a:ea typeface="Open Sans"/>
                <a:cs typeface="Open Sans"/>
                <a:sym typeface="Open Sans"/>
              </a:rPr>
              <a:t>ThS. Nguyễn Thị Anh Thư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0"/>
          <p:cNvSpPr txBox="1"/>
          <p:nvPr>
            <p:ph type="title"/>
          </p:nvPr>
        </p:nvSpPr>
        <p:spPr>
          <a:xfrm>
            <a:off x="1132936" y="3073460"/>
            <a:ext cx="992612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0070C0"/>
              </a:buClr>
              <a:buSzPts val="3600"/>
              <a:buFont typeface="Open Sans"/>
              <a:buNone/>
            </a:pPr>
            <a:r>
              <a:rPr b="1" lang="vi-VN">
                <a:solidFill>
                  <a:srgbClr val="0070C0"/>
                </a:solidFill>
                <a:latin typeface="Open Sans"/>
                <a:ea typeface="Open Sans"/>
                <a:cs typeface="Open Sans"/>
                <a:sym typeface="Open Sans"/>
              </a:rPr>
              <a:t>3. Ý tưởng, tính cấp thiết, tính mới</a:t>
            </a:r>
            <a:endParaRPr/>
          </a:p>
        </p:txBody>
      </p:sp>
      <p:sp>
        <p:nvSpPr>
          <p:cNvPr id="237" name="Google Shape;237;p10"/>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lang="vi-VN"/>
              <a:t>‹#›</a:t>
            </a:fld>
            <a:endParaRPr/>
          </a:p>
        </p:txBody>
      </p:sp>
      <p:pic>
        <p:nvPicPr>
          <p:cNvPr id="238" name="Google Shape;238;p10">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1"/>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247" name="Google Shape;247;p11"/>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3.1. Ý tưởng</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248" name="Google Shape;248;p11">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249" name="Google Shape;249;p11"/>
          <p:cNvSpPr txBox="1"/>
          <p:nvPr/>
        </p:nvSpPr>
        <p:spPr>
          <a:xfrm>
            <a:off x="857411" y="877494"/>
            <a:ext cx="10704471" cy="506292"/>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Chúng tôi khuyến nghị dựa trên hành vi học tập của người dùng:</a:t>
            </a:r>
            <a:endParaRPr/>
          </a:p>
        </p:txBody>
      </p:sp>
      <p:sp>
        <p:nvSpPr>
          <p:cNvPr id="250" name="Google Shape;250;p11"/>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251" name="Google Shape;251;p11"/>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3. Ý TƯỞNG, TÍNH CẤP THIẾT, TÍNH MỚI</a:t>
            </a:r>
            <a:endParaRPr/>
          </a:p>
        </p:txBody>
      </p:sp>
      <p:pic>
        <p:nvPicPr>
          <p:cNvPr descr="A Collaborative Approach for Course Recommendation System | SpringerLink" id="252" name="Google Shape;252;p11"/>
          <p:cNvPicPr preferRelativeResize="0"/>
          <p:nvPr/>
        </p:nvPicPr>
        <p:blipFill rotWithShape="1">
          <a:blip r:embed="rId5">
            <a:alphaModFix/>
          </a:blip>
          <a:srcRect b="0" l="0" r="0" t="0"/>
          <a:stretch/>
        </p:blipFill>
        <p:spPr>
          <a:xfrm>
            <a:off x="2939457" y="1823980"/>
            <a:ext cx="6204543" cy="42661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2"/>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261" name="Google Shape;261;p12"/>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3.2. Tính cấp thiết</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262" name="Google Shape;262;p12">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263" name="Google Shape;263;p12"/>
          <p:cNvSpPr txBox="1"/>
          <p:nvPr/>
        </p:nvSpPr>
        <p:spPr>
          <a:xfrm>
            <a:off x="743763" y="1006710"/>
            <a:ext cx="10704471" cy="967957"/>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Với sự bùng nổ ngày càng nhiều của các nền tảng học tập trực tuyến, việc xây dựng một hệ thống khuyến nghị tận dụng nguồn dữ liệu lớn trở nên quan trọng.</a:t>
            </a:r>
            <a:endParaRPr/>
          </a:p>
        </p:txBody>
      </p:sp>
      <p:sp>
        <p:nvSpPr>
          <p:cNvPr id="264" name="Google Shape;264;p12"/>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pic>
        <p:nvPicPr>
          <p:cNvPr descr="Job Recommender System Part-1: Introduction to Recommender Systems | by  Gowtham | Tech Musings" id="265" name="Google Shape;265;p12"/>
          <p:cNvPicPr preferRelativeResize="0"/>
          <p:nvPr/>
        </p:nvPicPr>
        <p:blipFill rotWithShape="1">
          <a:blip r:embed="rId5">
            <a:alphaModFix/>
          </a:blip>
          <a:srcRect b="0" l="0" r="0" t="0"/>
          <a:stretch/>
        </p:blipFill>
        <p:spPr>
          <a:xfrm>
            <a:off x="3684853" y="2780917"/>
            <a:ext cx="4673576" cy="2034380"/>
          </a:xfrm>
          <a:prstGeom prst="rect">
            <a:avLst/>
          </a:prstGeom>
          <a:noFill/>
          <a:ln>
            <a:noFill/>
          </a:ln>
        </p:spPr>
      </p:pic>
      <p:sp>
        <p:nvSpPr>
          <p:cNvPr id="266" name="Google Shape;266;p12"/>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3. Ý TƯỞNG, TÍNH CẤP THIẾT, TÍNH MỚI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3"/>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275" name="Google Shape;275;p13"/>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3.3. Tính mới</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276" name="Google Shape;276;p13">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277" name="Google Shape;277;p13"/>
          <p:cNvSpPr txBox="1"/>
          <p:nvPr/>
        </p:nvSpPr>
        <p:spPr>
          <a:xfrm>
            <a:off x="743763" y="999965"/>
            <a:ext cx="10704471" cy="967957"/>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Đây là hệ thống đầu tiên khuyến nghị các khóa học dựa trên bộ dữ liệu MOOCCubeX. Ngoài ra kết hợp xây dựng website phục vụ tương tác người dùng.</a:t>
            </a:r>
            <a:endParaRPr/>
          </a:p>
        </p:txBody>
      </p:sp>
      <p:sp>
        <p:nvSpPr>
          <p:cNvPr id="278" name="Google Shape;278;p13"/>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pic>
        <p:nvPicPr>
          <p:cNvPr descr="Ảnh có chứa văn bản, ảnh chụp màn hình, Trang web, Website&#10;&#10;Mô tả được tạo tự động" id="279" name="Google Shape;279;p13"/>
          <p:cNvPicPr preferRelativeResize="0"/>
          <p:nvPr/>
        </p:nvPicPr>
        <p:blipFill rotWithShape="1">
          <a:blip r:embed="rId5">
            <a:alphaModFix/>
          </a:blip>
          <a:srcRect b="0" l="0" r="0" t="0"/>
          <a:stretch/>
        </p:blipFill>
        <p:spPr>
          <a:xfrm>
            <a:off x="3309348" y="2199050"/>
            <a:ext cx="5579745" cy="3299460"/>
          </a:xfrm>
          <a:prstGeom prst="rect">
            <a:avLst/>
          </a:prstGeom>
          <a:noFill/>
          <a:ln>
            <a:noFill/>
          </a:ln>
        </p:spPr>
      </p:pic>
      <p:sp>
        <p:nvSpPr>
          <p:cNvPr id="280" name="Google Shape;280;p13"/>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3. Ý TƯỞNG, TÍNH CẤP THIẾT, TÍNH MỚI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4"/>
          <p:cNvSpPr txBox="1"/>
          <p:nvPr>
            <p:ph type="title"/>
          </p:nvPr>
        </p:nvSpPr>
        <p:spPr>
          <a:xfrm>
            <a:off x="1132936" y="3073460"/>
            <a:ext cx="992612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0070C0"/>
              </a:buClr>
              <a:buSzPts val="3600"/>
              <a:buFont typeface="Open Sans"/>
              <a:buNone/>
            </a:pPr>
            <a:r>
              <a:rPr b="1" lang="vi-VN">
                <a:solidFill>
                  <a:srgbClr val="0070C0"/>
                </a:solidFill>
                <a:latin typeface="Open Sans"/>
                <a:ea typeface="Open Sans"/>
                <a:cs typeface="Open Sans"/>
                <a:sym typeface="Open Sans"/>
              </a:rPr>
              <a:t>4. Input - Output</a:t>
            </a:r>
            <a:endParaRPr b="1">
              <a:solidFill>
                <a:srgbClr val="0070C0"/>
              </a:solidFill>
              <a:latin typeface="Open Sans"/>
              <a:ea typeface="Open Sans"/>
              <a:cs typeface="Open Sans"/>
              <a:sym typeface="Open Sans"/>
            </a:endParaRPr>
          </a:p>
        </p:txBody>
      </p:sp>
      <p:sp>
        <p:nvSpPr>
          <p:cNvPr id="289" name="Google Shape;289;p14"/>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lang="vi-VN"/>
              <a:t>‹#›</a:t>
            </a:fld>
            <a:endParaRPr/>
          </a:p>
        </p:txBody>
      </p:sp>
      <p:pic>
        <p:nvPicPr>
          <p:cNvPr id="290" name="Google Shape;290;p14">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5"/>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pic>
        <p:nvPicPr>
          <p:cNvPr id="299" name="Google Shape;299;p15">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300" name="Google Shape;300;p15"/>
          <p:cNvSpPr txBox="1"/>
          <p:nvPr>
            <p:ph type="title"/>
          </p:nvPr>
        </p:nvSpPr>
        <p:spPr>
          <a:xfrm>
            <a:off x="1099127" y="274640"/>
            <a:ext cx="9993746"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4. Input - Output</a:t>
            </a:r>
            <a:endParaRPr b="1">
              <a:solidFill>
                <a:srgbClr val="376BB4"/>
              </a:solidFill>
              <a:latin typeface="Open Sans"/>
              <a:ea typeface="Open Sans"/>
              <a:cs typeface="Open Sans"/>
              <a:sym typeface="Open Sans"/>
            </a:endParaRPr>
          </a:p>
        </p:txBody>
      </p:sp>
      <p:sp>
        <p:nvSpPr>
          <p:cNvPr id="301" name="Google Shape;301;p15"/>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302" name="Google Shape;302;p15"/>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4. INPUT - OUTPUT</a:t>
            </a:r>
            <a:endParaRPr/>
          </a:p>
        </p:txBody>
      </p:sp>
      <p:sp>
        <p:nvSpPr>
          <p:cNvPr id="303" name="Google Shape;303;p15"/>
          <p:cNvSpPr txBox="1"/>
          <p:nvPr/>
        </p:nvSpPr>
        <p:spPr>
          <a:xfrm>
            <a:off x="1186213" y="4248546"/>
            <a:ext cx="9993746" cy="138499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100"/>
              <a:buFont typeface="Arial"/>
              <a:buChar char="•"/>
            </a:pPr>
            <a:r>
              <a:rPr b="1" lang="vi-VN" sz="2100">
                <a:solidFill>
                  <a:schemeClr val="dk1"/>
                </a:solidFill>
                <a:latin typeface="Calibri"/>
                <a:ea typeface="Calibri"/>
                <a:cs typeface="Calibri"/>
                <a:sym typeface="Calibri"/>
              </a:rPr>
              <a:t>Input: </a:t>
            </a:r>
            <a:r>
              <a:rPr lang="vi-VN" sz="2100">
                <a:solidFill>
                  <a:schemeClr val="dk1"/>
                </a:solidFill>
                <a:latin typeface="Calibri"/>
                <a:ea typeface="Calibri"/>
                <a:cs typeface="Calibri"/>
                <a:sym typeface="Calibri"/>
              </a:rPr>
              <a:t>Nguồn dữ liệu lớn trong các nền tảng học tập trực tuyến: Thông tin người học, thông tin khóa học, hoạt động học tập của người dùng.</a:t>
            </a:r>
            <a:endParaRPr/>
          </a:p>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100"/>
              <a:buFont typeface="Arial"/>
              <a:buChar char="•"/>
            </a:pPr>
            <a:r>
              <a:rPr b="1" lang="vi-VN" sz="2100">
                <a:solidFill>
                  <a:schemeClr val="dk1"/>
                </a:solidFill>
                <a:latin typeface="Calibri"/>
                <a:ea typeface="Calibri"/>
                <a:cs typeface="Calibri"/>
                <a:sym typeface="Calibri"/>
              </a:rPr>
              <a:t>Output: </a:t>
            </a:r>
            <a:r>
              <a:rPr lang="vi-VN" sz="2100">
                <a:solidFill>
                  <a:schemeClr val="dk1"/>
                </a:solidFill>
                <a:latin typeface="Calibri"/>
                <a:ea typeface="Calibri"/>
                <a:cs typeface="Calibri"/>
                <a:sym typeface="Calibri"/>
              </a:rPr>
              <a:t>Đề xuất top k (10) các khóa học phù hợp nhất với người dùng.</a:t>
            </a:r>
            <a:endParaRPr/>
          </a:p>
        </p:txBody>
      </p:sp>
      <p:pic>
        <p:nvPicPr>
          <p:cNvPr descr="Ảnh có chứa văn bản, ảnh chụp màn hình, biểu đồ, Phông chữ&#10;&#10;Mô tả được tạo tự động" id="304" name="Google Shape;304;p15"/>
          <p:cNvPicPr preferRelativeResize="0"/>
          <p:nvPr/>
        </p:nvPicPr>
        <p:blipFill rotWithShape="1">
          <a:blip r:embed="rId5">
            <a:alphaModFix/>
          </a:blip>
          <a:srcRect b="0" l="0" r="0" t="0"/>
          <a:stretch/>
        </p:blipFill>
        <p:spPr>
          <a:xfrm>
            <a:off x="1695042" y="985721"/>
            <a:ext cx="8646387" cy="303169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6"/>
          <p:cNvSpPr txBox="1"/>
          <p:nvPr>
            <p:ph type="title"/>
          </p:nvPr>
        </p:nvSpPr>
        <p:spPr>
          <a:xfrm>
            <a:off x="1132936" y="3073460"/>
            <a:ext cx="992612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0070C0"/>
              </a:buClr>
              <a:buSzPts val="3600"/>
              <a:buFont typeface="Open Sans"/>
              <a:buNone/>
            </a:pPr>
            <a:r>
              <a:rPr b="1" lang="vi-VN">
                <a:solidFill>
                  <a:srgbClr val="0070C0"/>
                </a:solidFill>
                <a:latin typeface="Open Sans"/>
                <a:ea typeface="Open Sans"/>
                <a:cs typeface="Open Sans"/>
                <a:sym typeface="Open Sans"/>
              </a:rPr>
              <a:t>5. Mục tiêu</a:t>
            </a:r>
            <a:endParaRPr/>
          </a:p>
        </p:txBody>
      </p:sp>
      <p:sp>
        <p:nvSpPr>
          <p:cNvPr id="313" name="Google Shape;313;p16"/>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lang="vi-VN"/>
              <a:t>‹#›</a:t>
            </a:fld>
            <a:endParaRPr/>
          </a:p>
        </p:txBody>
      </p:sp>
      <p:pic>
        <p:nvPicPr>
          <p:cNvPr id="314" name="Google Shape;314;p16">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7"/>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323" name="Google Shape;323;p17"/>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5.1. Mục tiêu 1</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324" name="Google Shape;324;p17">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325" name="Google Shape;325;p17"/>
          <p:cNvSpPr txBox="1"/>
          <p:nvPr/>
        </p:nvSpPr>
        <p:spPr>
          <a:xfrm>
            <a:off x="233407" y="944073"/>
            <a:ext cx="10704471" cy="967957"/>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Mục tiêu: </a:t>
            </a:r>
            <a:r>
              <a:rPr b="0" i="0" lang="vi-VN" sz="2000" u="none" cap="none" strike="noStrike">
                <a:solidFill>
                  <a:schemeClr val="dk1"/>
                </a:solidFill>
                <a:latin typeface="Calibri"/>
                <a:ea typeface="Calibri"/>
                <a:cs typeface="Calibri"/>
                <a:sym typeface="Calibri"/>
              </a:rPr>
              <a:t>Tiền xử lý cho các bảng dữ liệu trong bộ dữ liệu MOOCCubeX  phục vụ nhiệm vụ Khuyến nghị khóa học cho người dùng. </a:t>
            </a:r>
            <a:endParaRPr/>
          </a:p>
        </p:txBody>
      </p:sp>
      <p:sp>
        <p:nvSpPr>
          <p:cNvPr id="326" name="Google Shape;326;p17"/>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327" name="Google Shape;327;p17"/>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5. MỤC TIÊU</a:t>
            </a:r>
            <a:endParaRPr/>
          </a:p>
        </p:txBody>
      </p:sp>
      <p:pic>
        <p:nvPicPr>
          <p:cNvPr id="328" name="Google Shape;328;p17"/>
          <p:cNvPicPr preferRelativeResize="0"/>
          <p:nvPr/>
        </p:nvPicPr>
        <p:blipFill rotWithShape="1">
          <a:blip r:embed="rId5">
            <a:alphaModFix/>
          </a:blip>
          <a:srcRect b="0" l="0" r="0" t="0"/>
          <a:stretch/>
        </p:blipFill>
        <p:spPr>
          <a:xfrm>
            <a:off x="26629" y="1789509"/>
            <a:ext cx="6715350" cy="4285454"/>
          </a:xfrm>
          <a:prstGeom prst="rect">
            <a:avLst/>
          </a:prstGeom>
          <a:noFill/>
          <a:ln>
            <a:noFill/>
          </a:ln>
        </p:spPr>
      </p:pic>
      <p:pic>
        <p:nvPicPr>
          <p:cNvPr descr="Ảnh có chứa văn bản, biểu đồ, hàng, ảnh chụp màn hình&#10;&#10;Mô tả được tạo tự động" id="329" name="Google Shape;329;p17"/>
          <p:cNvPicPr preferRelativeResize="0"/>
          <p:nvPr/>
        </p:nvPicPr>
        <p:blipFill rotWithShape="1">
          <a:blip r:embed="rId6">
            <a:alphaModFix/>
          </a:blip>
          <a:srcRect b="0" l="0" r="0" t="0"/>
          <a:stretch/>
        </p:blipFill>
        <p:spPr>
          <a:xfrm>
            <a:off x="7775279" y="1670516"/>
            <a:ext cx="4239696" cy="4466480"/>
          </a:xfrm>
          <a:prstGeom prst="rect">
            <a:avLst/>
          </a:prstGeom>
          <a:noFill/>
          <a:ln>
            <a:noFill/>
          </a:ln>
        </p:spPr>
      </p:pic>
      <p:sp>
        <p:nvSpPr>
          <p:cNvPr id="330" name="Google Shape;330;p17"/>
          <p:cNvSpPr/>
          <p:nvPr/>
        </p:nvSpPr>
        <p:spPr>
          <a:xfrm>
            <a:off x="6821142" y="3708976"/>
            <a:ext cx="874973" cy="484632"/>
          </a:xfrm>
          <a:prstGeom prst="rightArrow">
            <a:avLst>
              <a:gd fmla="val 50000" name="adj1"/>
              <a:gd fmla="val 50000" name="adj2"/>
            </a:avLst>
          </a:prstGeom>
          <a:solidFill>
            <a:srgbClr val="92D050"/>
          </a:solidFill>
          <a:ln cap="flat" cmpd="sng" w="25400">
            <a:solidFill>
              <a:srgbClr val="0038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8"/>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339" name="Google Shape;339;p18"/>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5.1. Mục tiêu 1</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340" name="Google Shape;340;p18">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341" name="Google Shape;341;p18"/>
          <p:cNvSpPr txBox="1"/>
          <p:nvPr/>
        </p:nvSpPr>
        <p:spPr>
          <a:xfrm>
            <a:off x="233407" y="944073"/>
            <a:ext cx="10704471" cy="506292"/>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Phương pháp: </a:t>
            </a:r>
            <a:r>
              <a:rPr b="0" i="0" lang="vi-VN" sz="2000" u="none" cap="none" strike="noStrike">
                <a:solidFill>
                  <a:schemeClr val="dk1"/>
                </a:solidFill>
                <a:latin typeface="Calibri"/>
                <a:ea typeface="Calibri"/>
                <a:cs typeface="Calibri"/>
                <a:sym typeface="Calibri"/>
              </a:rPr>
              <a:t>Các phương pháp xử lý dữ liệu được tiến hành như sau. </a:t>
            </a:r>
            <a:endParaRPr/>
          </a:p>
        </p:txBody>
      </p:sp>
      <p:sp>
        <p:nvSpPr>
          <p:cNvPr id="342" name="Google Shape;342;p18"/>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pic>
        <p:nvPicPr>
          <p:cNvPr id="343" name="Google Shape;343;p18"/>
          <p:cNvPicPr preferRelativeResize="0"/>
          <p:nvPr/>
        </p:nvPicPr>
        <p:blipFill rotWithShape="1">
          <a:blip r:embed="rId5">
            <a:alphaModFix/>
          </a:blip>
          <a:srcRect b="0" l="0" r="0" t="0"/>
          <a:stretch/>
        </p:blipFill>
        <p:spPr>
          <a:xfrm>
            <a:off x="1346491" y="1696694"/>
            <a:ext cx="9499016" cy="4301034"/>
          </a:xfrm>
          <a:prstGeom prst="rect">
            <a:avLst/>
          </a:prstGeom>
          <a:noFill/>
          <a:ln>
            <a:noFill/>
          </a:ln>
        </p:spPr>
      </p:pic>
      <p:sp>
        <p:nvSpPr>
          <p:cNvPr id="344" name="Google Shape;344;p18"/>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5. MỤC TIÊU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9"/>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353" name="Google Shape;353;p19"/>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5.1. Mục tiêu 1</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354" name="Google Shape;354;p19">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355" name="Google Shape;355;p19"/>
          <p:cNvSpPr txBox="1"/>
          <p:nvPr/>
        </p:nvSpPr>
        <p:spPr>
          <a:xfrm>
            <a:off x="743763" y="999891"/>
            <a:ext cx="10704471" cy="45807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vi-VN" sz="1800">
                <a:solidFill>
                  <a:schemeClr val="dk1"/>
                </a:solidFill>
                <a:latin typeface="Times New Roman"/>
                <a:ea typeface="Times New Roman"/>
                <a:cs typeface="Times New Roman"/>
                <a:sym typeface="Times New Roman"/>
              </a:rPr>
              <a:t>  Sản phẩm</a:t>
            </a:r>
            <a:r>
              <a:rPr lang="vi-VN" sz="1800">
                <a:solidFill>
                  <a:schemeClr val="dk1"/>
                </a:solidFill>
                <a:latin typeface="Times New Roman"/>
                <a:ea typeface="Times New Roman"/>
                <a:cs typeface="Times New Roman"/>
                <a:sym typeface="Times New Roman"/>
              </a:rPr>
              <a:t>: Thu được một bộ dữ liệu mới để tiến hành huấn luyện và đánh giá hiệu suất của mô hình.</a:t>
            </a:r>
            <a:endParaRPr sz="1800">
              <a:solidFill>
                <a:schemeClr val="dk1"/>
              </a:solidFill>
              <a:latin typeface="Times New Roman"/>
              <a:ea typeface="Times New Roman"/>
              <a:cs typeface="Times New Roman"/>
              <a:sym typeface="Times New Roman"/>
            </a:endParaRPr>
          </a:p>
        </p:txBody>
      </p:sp>
      <p:sp>
        <p:nvSpPr>
          <p:cNvPr id="356" name="Google Shape;356;p19"/>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pic>
        <p:nvPicPr>
          <p:cNvPr descr="Ảnh có chứa văn bản, biểu đồ, hàng, ảnh chụp màn hình&#10;&#10;Mô tả được tạo tự động" id="357" name="Google Shape;357;p19"/>
          <p:cNvPicPr preferRelativeResize="0"/>
          <p:nvPr/>
        </p:nvPicPr>
        <p:blipFill rotWithShape="1">
          <a:blip r:embed="rId5">
            <a:alphaModFix/>
          </a:blip>
          <a:srcRect b="0" l="0" r="0" t="0"/>
          <a:stretch/>
        </p:blipFill>
        <p:spPr>
          <a:xfrm>
            <a:off x="743763" y="1564867"/>
            <a:ext cx="4239696" cy="4466480"/>
          </a:xfrm>
          <a:prstGeom prst="rect">
            <a:avLst/>
          </a:prstGeom>
          <a:noFill/>
          <a:ln>
            <a:noFill/>
          </a:ln>
        </p:spPr>
      </p:pic>
      <p:pic>
        <p:nvPicPr>
          <p:cNvPr descr="Ảnh có chứa biểu đồ, hàng, hình vuông, Nhiều màu sắc&#10;&#10;Mô tả được tạo tự động" id="358" name="Google Shape;358;p19"/>
          <p:cNvPicPr preferRelativeResize="0"/>
          <p:nvPr/>
        </p:nvPicPr>
        <p:blipFill rotWithShape="1">
          <a:blip r:embed="rId6">
            <a:alphaModFix/>
          </a:blip>
          <a:srcRect b="0" l="0" r="0" t="0"/>
          <a:stretch/>
        </p:blipFill>
        <p:spPr>
          <a:xfrm>
            <a:off x="5468576" y="1747422"/>
            <a:ext cx="6415588" cy="4298232"/>
          </a:xfrm>
          <a:prstGeom prst="rect">
            <a:avLst/>
          </a:prstGeom>
          <a:noFill/>
          <a:ln>
            <a:noFill/>
          </a:ln>
        </p:spPr>
      </p:pic>
      <p:sp>
        <p:nvSpPr>
          <p:cNvPr id="359" name="Google Shape;359;p19"/>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5. MỤC TIÊU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2"/>
          <p:cNvSpPr txBox="1"/>
          <p:nvPr>
            <p:ph type="title"/>
          </p:nvPr>
        </p:nvSpPr>
        <p:spPr>
          <a:xfrm>
            <a:off x="609600" y="274640"/>
            <a:ext cx="10972801"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0070C0"/>
              </a:buClr>
              <a:buSzPts val="3600"/>
              <a:buFont typeface="Open Sans"/>
              <a:buNone/>
            </a:pPr>
            <a:r>
              <a:rPr b="1" lang="vi-VN">
                <a:solidFill>
                  <a:srgbClr val="0070C0"/>
                </a:solidFill>
                <a:latin typeface="Open Sans"/>
                <a:ea typeface="Open Sans"/>
                <a:cs typeface="Open Sans"/>
                <a:sym typeface="Open Sans"/>
              </a:rPr>
              <a:t>CÁC NỘI DUNG CHÍNH</a:t>
            </a:r>
            <a:endParaRPr/>
          </a:p>
        </p:txBody>
      </p:sp>
      <p:sp>
        <p:nvSpPr>
          <p:cNvPr id="125" name="Google Shape;125;p2"/>
          <p:cNvSpPr/>
          <p:nvPr/>
        </p:nvSpPr>
        <p:spPr>
          <a:xfrm>
            <a:off x="1139941" y="2456933"/>
            <a:ext cx="173758" cy="17375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rgbClr val="0070C0"/>
              </a:solidFill>
              <a:latin typeface="Calibri"/>
              <a:ea typeface="Calibri"/>
              <a:cs typeface="Calibri"/>
              <a:sym typeface="Calibri"/>
            </a:endParaRPr>
          </a:p>
        </p:txBody>
      </p:sp>
      <p:sp>
        <p:nvSpPr>
          <p:cNvPr id="126" name="Google Shape;126;p2"/>
          <p:cNvSpPr/>
          <p:nvPr/>
        </p:nvSpPr>
        <p:spPr>
          <a:xfrm>
            <a:off x="1139941" y="3027935"/>
            <a:ext cx="173758" cy="17375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rgbClr val="0070C0"/>
              </a:solidFill>
              <a:latin typeface="Calibri"/>
              <a:ea typeface="Calibri"/>
              <a:cs typeface="Calibri"/>
              <a:sym typeface="Calibri"/>
            </a:endParaRPr>
          </a:p>
        </p:txBody>
      </p:sp>
      <p:sp>
        <p:nvSpPr>
          <p:cNvPr id="127" name="Google Shape;127;p2"/>
          <p:cNvSpPr/>
          <p:nvPr/>
        </p:nvSpPr>
        <p:spPr>
          <a:xfrm>
            <a:off x="1139941" y="3560040"/>
            <a:ext cx="173758" cy="17375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rgbClr val="0070C0"/>
              </a:solidFill>
              <a:latin typeface="Calibri"/>
              <a:ea typeface="Calibri"/>
              <a:cs typeface="Calibri"/>
              <a:sym typeface="Calibri"/>
            </a:endParaRPr>
          </a:p>
        </p:txBody>
      </p:sp>
      <p:sp>
        <p:nvSpPr>
          <p:cNvPr id="128" name="Google Shape;128;p2"/>
          <p:cNvSpPr/>
          <p:nvPr/>
        </p:nvSpPr>
        <p:spPr>
          <a:xfrm>
            <a:off x="1490655" y="2340404"/>
            <a:ext cx="95955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vi-VN" sz="2000" u="none" cap="none" strike="noStrike">
                <a:solidFill>
                  <a:srgbClr val="0070C0"/>
                </a:solidFill>
                <a:latin typeface="Open Sans"/>
                <a:ea typeface="Open Sans"/>
                <a:cs typeface="Open Sans"/>
                <a:sym typeface="Open Sans"/>
              </a:rPr>
              <a:t>2. Ứng dụng			                                                                                                 6</a:t>
            </a:r>
            <a:endParaRPr b="0" i="0" sz="2000" u="none" cap="none" strike="noStrike">
              <a:solidFill>
                <a:srgbClr val="0070C0"/>
              </a:solidFill>
              <a:latin typeface="Arial"/>
              <a:ea typeface="Arial"/>
              <a:cs typeface="Arial"/>
              <a:sym typeface="Arial"/>
            </a:endParaRPr>
          </a:p>
        </p:txBody>
      </p:sp>
      <p:cxnSp>
        <p:nvCxnSpPr>
          <p:cNvPr id="129" name="Google Shape;129;p2"/>
          <p:cNvCxnSpPr/>
          <p:nvPr/>
        </p:nvCxnSpPr>
        <p:spPr>
          <a:xfrm>
            <a:off x="1105765" y="2740514"/>
            <a:ext cx="9980470" cy="0"/>
          </a:xfrm>
          <a:prstGeom prst="straightConnector1">
            <a:avLst/>
          </a:prstGeom>
          <a:noFill/>
          <a:ln cap="flat" cmpd="sng" w="9525">
            <a:solidFill>
              <a:srgbClr val="BFBFBF"/>
            </a:solidFill>
            <a:prstDash val="solid"/>
            <a:round/>
            <a:headEnd len="sm" w="sm" type="none"/>
            <a:tailEnd len="sm" w="sm" type="none"/>
          </a:ln>
        </p:spPr>
      </p:cxnSp>
      <p:sp>
        <p:nvSpPr>
          <p:cNvPr id="130" name="Google Shape;130;p2"/>
          <p:cNvSpPr/>
          <p:nvPr/>
        </p:nvSpPr>
        <p:spPr>
          <a:xfrm>
            <a:off x="1490654" y="2919524"/>
            <a:ext cx="974732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vi-VN" sz="2000" u="none" cap="none" strike="noStrike">
                <a:solidFill>
                  <a:srgbClr val="0070C0"/>
                </a:solidFill>
                <a:latin typeface="Open Sans"/>
                <a:ea typeface="Open Sans"/>
                <a:cs typeface="Open Sans"/>
                <a:sym typeface="Open Sans"/>
              </a:rPr>
              <a:t>3. Ý tưởng, tính cấp thiết, tính mới			                                                             10</a:t>
            </a:r>
            <a:endParaRPr b="0" i="0" sz="2000" u="none" cap="none" strike="noStrike">
              <a:solidFill>
                <a:srgbClr val="0070C0"/>
              </a:solidFill>
              <a:latin typeface="Arial"/>
              <a:ea typeface="Arial"/>
              <a:cs typeface="Arial"/>
              <a:sym typeface="Arial"/>
            </a:endParaRPr>
          </a:p>
        </p:txBody>
      </p:sp>
      <p:cxnSp>
        <p:nvCxnSpPr>
          <p:cNvPr id="131" name="Google Shape;131;p2"/>
          <p:cNvCxnSpPr/>
          <p:nvPr/>
        </p:nvCxnSpPr>
        <p:spPr>
          <a:xfrm>
            <a:off x="1105765" y="3319634"/>
            <a:ext cx="9980470" cy="0"/>
          </a:xfrm>
          <a:prstGeom prst="straightConnector1">
            <a:avLst/>
          </a:prstGeom>
          <a:noFill/>
          <a:ln cap="flat" cmpd="sng" w="9525">
            <a:solidFill>
              <a:srgbClr val="BFBFBF"/>
            </a:solidFill>
            <a:prstDash val="solid"/>
            <a:round/>
            <a:headEnd len="sm" w="sm" type="none"/>
            <a:tailEnd len="sm" w="sm" type="none"/>
          </a:ln>
        </p:spPr>
      </p:cxnSp>
      <p:sp>
        <p:nvSpPr>
          <p:cNvPr id="132" name="Google Shape;132;p2">
            <a:hlinkClick action="ppaction://hlinksldjump" r:id="rId3"/>
          </p:cNvPr>
          <p:cNvSpPr/>
          <p:nvPr/>
        </p:nvSpPr>
        <p:spPr>
          <a:xfrm>
            <a:off x="1490655" y="3467865"/>
            <a:ext cx="95955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vi-VN" sz="2000" u="none" cap="none" strike="noStrike">
                <a:solidFill>
                  <a:srgbClr val="0070C0"/>
                </a:solidFill>
                <a:latin typeface="Open Sans"/>
                <a:ea typeface="Open Sans"/>
                <a:cs typeface="Open Sans"/>
                <a:sym typeface="Open Sans"/>
              </a:rPr>
              <a:t>4. Input-Output                                                                                                             14</a:t>
            </a:r>
            <a:endParaRPr b="0" i="0" sz="2000" u="none" cap="none" strike="noStrike">
              <a:solidFill>
                <a:srgbClr val="0070C0"/>
              </a:solidFill>
              <a:latin typeface="Arial"/>
              <a:ea typeface="Arial"/>
              <a:cs typeface="Arial"/>
              <a:sym typeface="Arial"/>
            </a:endParaRPr>
          </a:p>
        </p:txBody>
      </p:sp>
      <p:cxnSp>
        <p:nvCxnSpPr>
          <p:cNvPr id="133" name="Google Shape;133;p2"/>
          <p:cNvCxnSpPr/>
          <p:nvPr/>
        </p:nvCxnSpPr>
        <p:spPr>
          <a:xfrm>
            <a:off x="1105765" y="3867975"/>
            <a:ext cx="9980470" cy="0"/>
          </a:xfrm>
          <a:prstGeom prst="straightConnector1">
            <a:avLst/>
          </a:prstGeom>
          <a:noFill/>
          <a:ln cap="flat" cmpd="sng" w="9525">
            <a:solidFill>
              <a:srgbClr val="BFBFBF"/>
            </a:solidFill>
            <a:prstDash val="solid"/>
            <a:round/>
            <a:headEnd len="sm" w="sm" type="none"/>
            <a:tailEnd len="sm" w="sm" type="none"/>
          </a:ln>
        </p:spPr>
      </p:cxnSp>
      <p:sp>
        <p:nvSpPr>
          <p:cNvPr id="134" name="Google Shape;134;p2"/>
          <p:cNvSpPr/>
          <p:nvPr/>
        </p:nvSpPr>
        <p:spPr>
          <a:xfrm>
            <a:off x="1139941" y="1929960"/>
            <a:ext cx="173758" cy="17375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rgbClr val="0070C0"/>
              </a:solidFill>
              <a:latin typeface="Calibri"/>
              <a:ea typeface="Calibri"/>
              <a:cs typeface="Calibri"/>
              <a:sym typeface="Calibri"/>
            </a:endParaRPr>
          </a:p>
        </p:txBody>
      </p:sp>
      <p:sp>
        <p:nvSpPr>
          <p:cNvPr id="135" name="Google Shape;135;p2">
            <a:hlinkClick action="ppaction://hlinksldjump" r:id="rId4"/>
          </p:cNvPr>
          <p:cNvSpPr/>
          <p:nvPr/>
        </p:nvSpPr>
        <p:spPr>
          <a:xfrm>
            <a:off x="1490655" y="1813431"/>
            <a:ext cx="959558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vi-VN" sz="2000" u="none" cap="none" strike="noStrike">
                <a:solidFill>
                  <a:srgbClr val="0070C0"/>
                </a:solidFill>
                <a:latin typeface="Open Sans"/>
                <a:ea typeface="Open Sans"/>
                <a:cs typeface="Open Sans"/>
                <a:sym typeface="Open Sans"/>
              </a:rPr>
              <a:t>1. Tổng quan                                                                                                                   3 	</a:t>
            </a:r>
            <a:endParaRPr b="0" i="0" sz="2000" u="none" cap="none" strike="noStrike">
              <a:solidFill>
                <a:srgbClr val="0070C0"/>
              </a:solidFill>
              <a:latin typeface="Arial"/>
              <a:ea typeface="Arial"/>
              <a:cs typeface="Arial"/>
              <a:sym typeface="Arial"/>
            </a:endParaRPr>
          </a:p>
        </p:txBody>
      </p:sp>
      <p:cxnSp>
        <p:nvCxnSpPr>
          <p:cNvPr id="136" name="Google Shape;136;p2"/>
          <p:cNvCxnSpPr/>
          <p:nvPr/>
        </p:nvCxnSpPr>
        <p:spPr>
          <a:xfrm>
            <a:off x="1105765" y="2213541"/>
            <a:ext cx="9980470" cy="0"/>
          </a:xfrm>
          <a:prstGeom prst="straightConnector1">
            <a:avLst/>
          </a:prstGeom>
          <a:noFill/>
          <a:ln cap="flat" cmpd="sng" w="9525">
            <a:solidFill>
              <a:srgbClr val="BFBFBF"/>
            </a:solidFill>
            <a:prstDash val="solid"/>
            <a:round/>
            <a:headEnd len="sm" w="sm" type="none"/>
            <a:tailEnd len="sm" w="sm" type="none"/>
          </a:ln>
        </p:spPr>
      </p:cxnSp>
      <p:pic>
        <p:nvPicPr>
          <p:cNvPr id="137" name="Google Shape;137;p2">
            <a:hlinkClick action="ppaction://hlinksldjump" r:id="rId5"/>
          </p:cNvPr>
          <p:cNvPicPr preferRelativeResize="0"/>
          <p:nvPr/>
        </p:nvPicPr>
        <p:blipFill rotWithShape="1">
          <a:blip r:embed="rId6">
            <a:alphaModFix/>
          </a:blip>
          <a:srcRect b="0" l="0" r="0" t="0"/>
          <a:stretch/>
        </p:blipFill>
        <p:spPr>
          <a:xfrm>
            <a:off x="319274" y="147791"/>
            <a:ext cx="1176151" cy="973237"/>
          </a:xfrm>
          <a:prstGeom prst="rect">
            <a:avLst/>
          </a:prstGeom>
          <a:noFill/>
          <a:ln>
            <a:noFill/>
          </a:ln>
        </p:spPr>
      </p:pic>
      <p:sp>
        <p:nvSpPr>
          <p:cNvPr id="138" name="Google Shape;138;p2"/>
          <p:cNvSpPr/>
          <p:nvPr/>
        </p:nvSpPr>
        <p:spPr>
          <a:xfrm>
            <a:off x="1139941" y="4108380"/>
            <a:ext cx="173758" cy="17375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rgbClr val="0070C0"/>
              </a:solidFill>
              <a:latin typeface="Calibri"/>
              <a:ea typeface="Calibri"/>
              <a:cs typeface="Calibri"/>
              <a:sym typeface="Calibri"/>
            </a:endParaRPr>
          </a:p>
        </p:txBody>
      </p:sp>
      <p:sp>
        <p:nvSpPr>
          <p:cNvPr id="139" name="Google Shape;139;p2">
            <a:hlinkClick action="ppaction://hlinksldjump" r:id="rId7"/>
          </p:cNvPr>
          <p:cNvSpPr/>
          <p:nvPr/>
        </p:nvSpPr>
        <p:spPr>
          <a:xfrm>
            <a:off x="1490655" y="4016205"/>
            <a:ext cx="95955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vi-VN" sz="2000" u="none" cap="none" strike="noStrike">
                <a:solidFill>
                  <a:srgbClr val="0070C0"/>
                </a:solidFill>
                <a:latin typeface="Open Sans"/>
                <a:ea typeface="Open Sans"/>
                <a:cs typeface="Open Sans"/>
                <a:sym typeface="Open Sans"/>
              </a:rPr>
              <a:t>5. Mục tiêu                                                                                                                     16</a:t>
            </a:r>
            <a:endParaRPr b="0" i="0" sz="2000" u="none" cap="none" strike="noStrike">
              <a:solidFill>
                <a:srgbClr val="0070C0"/>
              </a:solidFill>
              <a:latin typeface="Arial"/>
              <a:ea typeface="Arial"/>
              <a:cs typeface="Arial"/>
              <a:sym typeface="Arial"/>
            </a:endParaRPr>
          </a:p>
        </p:txBody>
      </p:sp>
      <p:cxnSp>
        <p:nvCxnSpPr>
          <p:cNvPr id="140" name="Google Shape;140;p2"/>
          <p:cNvCxnSpPr/>
          <p:nvPr/>
        </p:nvCxnSpPr>
        <p:spPr>
          <a:xfrm>
            <a:off x="1105765" y="4416315"/>
            <a:ext cx="9980470" cy="0"/>
          </a:xfrm>
          <a:prstGeom prst="straightConnector1">
            <a:avLst/>
          </a:prstGeom>
          <a:noFill/>
          <a:ln cap="flat" cmpd="sng" w="9525">
            <a:solidFill>
              <a:srgbClr val="BFBFBF"/>
            </a:solidFill>
            <a:prstDash val="solid"/>
            <a:round/>
            <a:headEnd len="sm" w="sm" type="none"/>
            <a:tailEnd len="sm" w="sm" type="none"/>
          </a:ln>
        </p:spPr>
      </p:cxnSp>
      <p:sp>
        <p:nvSpPr>
          <p:cNvPr id="141" name="Google Shape;141;p2"/>
          <p:cNvSpPr/>
          <p:nvPr/>
        </p:nvSpPr>
        <p:spPr>
          <a:xfrm>
            <a:off x="1139941" y="4656719"/>
            <a:ext cx="173758" cy="17375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rgbClr val="0070C0"/>
              </a:solidFill>
              <a:latin typeface="Calibri"/>
              <a:ea typeface="Calibri"/>
              <a:cs typeface="Calibri"/>
              <a:sym typeface="Calibri"/>
            </a:endParaRPr>
          </a:p>
        </p:txBody>
      </p:sp>
      <p:sp>
        <p:nvSpPr>
          <p:cNvPr id="142" name="Google Shape;142;p2">
            <a:hlinkClick action="ppaction://hlinksldjump" r:id="rId8"/>
          </p:cNvPr>
          <p:cNvSpPr/>
          <p:nvPr/>
        </p:nvSpPr>
        <p:spPr>
          <a:xfrm>
            <a:off x="1490655" y="4564544"/>
            <a:ext cx="97473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vi-VN" sz="2000" u="none" cap="none" strike="noStrike">
                <a:solidFill>
                  <a:srgbClr val="0070C0"/>
                </a:solidFill>
                <a:latin typeface="Open Sans"/>
                <a:ea typeface="Open Sans"/>
                <a:cs typeface="Open Sans"/>
                <a:sym typeface="Open Sans"/>
              </a:rPr>
              <a:t>6. Tài liệu tham khảo                                                                                                    28</a:t>
            </a:r>
            <a:endParaRPr b="0" i="0" sz="2000" u="none" cap="none" strike="noStrike">
              <a:solidFill>
                <a:srgbClr val="0070C0"/>
              </a:solidFill>
              <a:latin typeface="Arial"/>
              <a:ea typeface="Arial"/>
              <a:cs typeface="Arial"/>
              <a:sym typeface="Arial"/>
            </a:endParaRPr>
          </a:p>
        </p:txBody>
      </p:sp>
      <p:cxnSp>
        <p:nvCxnSpPr>
          <p:cNvPr id="143" name="Google Shape;143;p2"/>
          <p:cNvCxnSpPr/>
          <p:nvPr/>
        </p:nvCxnSpPr>
        <p:spPr>
          <a:xfrm>
            <a:off x="1105765" y="4964654"/>
            <a:ext cx="9980470" cy="0"/>
          </a:xfrm>
          <a:prstGeom prst="straightConnector1">
            <a:avLst/>
          </a:prstGeom>
          <a:noFill/>
          <a:ln cap="flat" cmpd="sng" w="9525">
            <a:solidFill>
              <a:srgbClr val="BFBFBF"/>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0"/>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368" name="Google Shape;368;p20"/>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5.2. Mục tiêu 2</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369" name="Google Shape;369;p20">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370" name="Google Shape;370;p20"/>
          <p:cNvSpPr txBox="1"/>
          <p:nvPr/>
        </p:nvSpPr>
        <p:spPr>
          <a:xfrm>
            <a:off x="669405" y="935563"/>
            <a:ext cx="10704471" cy="925061"/>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Mục tiêu: </a:t>
            </a:r>
            <a:r>
              <a:rPr b="0" i="0" lang="vi-VN" sz="1800" u="none" cap="none" strike="noStrike">
                <a:solidFill>
                  <a:schemeClr val="dk1"/>
                </a:solidFill>
                <a:latin typeface="Times New Roman"/>
                <a:ea typeface="Times New Roman"/>
                <a:cs typeface="Times New Roman"/>
                <a:sym typeface="Times New Roman"/>
              </a:rPr>
              <a:t>Xây dựng mô hình học sâu với bộ dữ liệu MOOCCubeX với nghiệm vụ Khuyến nghị khóa học cho người dùng.</a:t>
            </a:r>
            <a:endParaRPr b="0" i="0" sz="2000" u="none" cap="none" strike="noStrike">
              <a:solidFill>
                <a:schemeClr val="dk1"/>
              </a:solidFill>
              <a:latin typeface="Calibri"/>
              <a:ea typeface="Calibri"/>
              <a:cs typeface="Calibri"/>
              <a:sym typeface="Calibri"/>
            </a:endParaRPr>
          </a:p>
        </p:txBody>
      </p:sp>
      <p:sp>
        <p:nvSpPr>
          <p:cNvPr id="371" name="Google Shape;371;p20"/>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pic>
        <p:nvPicPr>
          <p:cNvPr descr="Ảnh có chứa biểu đồ, phim hoạt hình, văn bản&#10;&#10;Mô tả được tạo tự động" id="372" name="Google Shape;372;p20"/>
          <p:cNvPicPr preferRelativeResize="0"/>
          <p:nvPr/>
        </p:nvPicPr>
        <p:blipFill rotWithShape="1">
          <a:blip r:embed="rId5">
            <a:alphaModFix/>
          </a:blip>
          <a:srcRect b="0" l="0" r="0" t="0"/>
          <a:stretch/>
        </p:blipFill>
        <p:spPr>
          <a:xfrm>
            <a:off x="2553724" y="2185257"/>
            <a:ext cx="6935832" cy="3503041"/>
          </a:xfrm>
          <a:prstGeom prst="rect">
            <a:avLst/>
          </a:prstGeom>
          <a:noFill/>
          <a:ln>
            <a:noFill/>
          </a:ln>
        </p:spPr>
      </p:pic>
      <p:sp>
        <p:nvSpPr>
          <p:cNvPr id="373" name="Google Shape;373;p20"/>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5. MỤC TIÊU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1"/>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382" name="Google Shape;382;p21"/>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5.2. Mục tiêu 2</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383" name="Google Shape;383;p21">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384" name="Google Shape;384;p21"/>
          <p:cNvSpPr txBox="1"/>
          <p:nvPr/>
        </p:nvSpPr>
        <p:spPr>
          <a:xfrm>
            <a:off x="597055" y="775582"/>
            <a:ext cx="10704471" cy="967957"/>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Phương pháp: </a:t>
            </a:r>
            <a:r>
              <a:rPr b="0" i="0" lang="vi-VN" sz="1800" u="none" cap="none" strike="noStrike">
                <a:solidFill>
                  <a:schemeClr val="dk1"/>
                </a:solidFill>
                <a:latin typeface="Times New Roman"/>
                <a:ea typeface="Times New Roman"/>
                <a:cs typeface="Times New Roman"/>
                <a:sym typeface="Times New Roman"/>
              </a:rPr>
              <a:t>Tập trung vào việc sử dụng mô hình KGAT để dự đoán và khuyến nghị các khóa học có thể thu hút sự quan tâm của người dùng trên các nền tảng MOOCs</a:t>
            </a:r>
            <a:r>
              <a:rPr b="0" i="0" lang="vi-VN" sz="2000" u="none" cap="none" strike="noStrike">
                <a:solidFill>
                  <a:schemeClr val="dk1"/>
                </a:solidFill>
                <a:latin typeface="Calibri"/>
                <a:ea typeface="Calibri"/>
                <a:cs typeface="Calibri"/>
                <a:sym typeface="Calibri"/>
              </a:rPr>
              <a:t>. </a:t>
            </a:r>
            <a:endParaRPr/>
          </a:p>
        </p:txBody>
      </p:sp>
      <p:sp>
        <p:nvSpPr>
          <p:cNvPr id="385" name="Google Shape;385;p21"/>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pic>
        <p:nvPicPr>
          <p:cNvPr descr="Ảnh có chứa biểu đồ, văn bản, hàng, Kế hoạch&#10;&#10;Mô tả được tạo tự động" id="386" name="Google Shape;386;p21"/>
          <p:cNvPicPr preferRelativeResize="0"/>
          <p:nvPr/>
        </p:nvPicPr>
        <p:blipFill rotWithShape="1">
          <a:blip r:embed="rId5">
            <a:alphaModFix/>
          </a:blip>
          <a:srcRect b="0" l="0" r="0" t="0"/>
          <a:stretch/>
        </p:blipFill>
        <p:spPr>
          <a:xfrm>
            <a:off x="797798" y="2226852"/>
            <a:ext cx="10447686" cy="3142510"/>
          </a:xfrm>
          <a:prstGeom prst="rect">
            <a:avLst/>
          </a:prstGeom>
          <a:noFill/>
          <a:ln>
            <a:noFill/>
          </a:ln>
        </p:spPr>
      </p:pic>
      <p:sp>
        <p:nvSpPr>
          <p:cNvPr id="387" name="Google Shape;387;p21"/>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5. MỤC TIÊU</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2"/>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396" name="Google Shape;396;p22"/>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5.2. Mục tiêu 2</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397" name="Google Shape;397;p22">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398" name="Google Shape;398;p22"/>
          <p:cNvSpPr txBox="1"/>
          <p:nvPr/>
        </p:nvSpPr>
        <p:spPr>
          <a:xfrm>
            <a:off x="743763" y="999891"/>
            <a:ext cx="10704471" cy="87357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vi-VN" sz="1800">
                <a:solidFill>
                  <a:schemeClr val="dk1"/>
                </a:solidFill>
                <a:latin typeface="Times New Roman"/>
                <a:ea typeface="Times New Roman"/>
                <a:cs typeface="Times New Roman"/>
                <a:sym typeface="Times New Roman"/>
              </a:rPr>
              <a:t>  Sản phẩm</a:t>
            </a:r>
            <a:r>
              <a:rPr lang="vi-VN" sz="1800">
                <a:solidFill>
                  <a:schemeClr val="dk1"/>
                </a:solidFill>
                <a:latin typeface="Times New Roman"/>
                <a:ea typeface="Times New Roman"/>
                <a:cs typeface="Times New Roman"/>
                <a:sym typeface="Times New Roman"/>
              </a:rPr>
              <a:t>: pretrained mô hình KGAT được huấn luyện trên bộ dữ liệu MOOCCubeX với nhiệm vụ Khuyến nghị khóa học. </a:t>
            </a:r>
            <a:endParaRPr sz="1800">
              <a:solidFill>
                <a:schemeClr val="dk1"/>
              </a:solidFill>
              <a:latin typeface="Times New Roman"/>
              <a:ea typeface="Times New Roman"/>
              <a:cs typeface="Times New Roman"/>
              <a:sym typeface="Times New Roman"/>
            </a:endParaRPr>
          </a:p>
        </p:txBody>
      </p:sp>
      <p:sp>
        <p:nvSpPr>
          <p:cNvPr id="399" name="Google Shape;399;p22"/>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pic>
        <p:nvPicPr>
          <p:cNvPr descr="Reusing Pre trained Models - Deep Learning with Python" id="400" name="Google Shape;400;p22"/>
          <p:cNvPicPr preferRelativeResize="0"/>
          <p:nvPr/>
        </p:nvPicPr>
        <p:blipFill rotWithShape="1">
          <a:blip r:embed="rId5">
            <a:alphaModFix/>
          </a:blip>
          <a:srcRect b="0" l="0" r="0" t="0"/>
          <a:stretch/>
        </p:blipFill>
        <p:spPr>
          <a:xfrm>
            <a:off x="2575560" y="1973128"/>
            <a:ext cx="7040880" cy="3960495"/>
          </a:xfrm>
          <a:prstGeom prst="rect">
            <a:avLst/>
          </a:prstGeom>
          <a:noFill/>
          <a:ln>
            <a:noFill/>
          </a:ln>
        </p:spPr>
      </p:pic>
      <p:sp>
        <p:nvSpPr>
          <p:cNvPr id="401" name="Google Shape;401;p22"/>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5. MỤC TIÊU</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3"/>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410" name="Google Shape;410;p23"/>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5.3. Mục tiêu 3</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411" name="Google Shape;411;p23">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412" name="Google Shape;412;p23"/>
          <p:cNvSpPr txBox="1"/>
          <p:nvPr/>
        </p:nvSpPr>
        <p:spPr>
          <a:xfrm>
            <a:off x="669405" y="935563"/>
            <a:ext cx="10704471" cy="925061"/>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Mục tiêu: </a:t>
            </a:r>
            <a:r>
              <a:rPr b="0" i="0" lang="vi-VN" sz="1800" u="none" cap="none" strike="noStrike">
                <a:solidFill>
                  <a:schemeClr val="dk1"/>
                </a:solidFill>
                <a:latin typeface="Times New Roman"/>
                <a:ea typeface="Times New Roman"/>
                <a:cs typeface="Times New Roman"/>
                <a:sym typeface="Times New Roman"/>
              </a:rPr>
              <a:t>Tìm hiểu và lựa chọn nền tảng đám mây phù hợp cho lưu trữ, xử lý dữ liệu lớn (Microsoft Azure) cũng như xây dựng và huấn luyện mô hình học máy (Microsoft Azure, Kaggle).</a:t>
            </a:r>
            <a:endParaRPr b="0" i="0" sz="2000" u="none" cap="none" strike="noStrike">
              <a:solidFill>
                <a:schemeClr val="dk1"/>
              </a:solidFill>
              <a:latin typeface="Calibri"/>
              <a:ea typeface="Calibri"/>
              <a:cs typeface="Calibri"/>
              <a:sym typeface="Calibri"/>
            </a:endParaRPr>
          </a:p>
        </p:txBody>
      </p:sp>
      <p:sp>
        <p:nvSpPr>
          <p:cNvPr id="413" name="Google Shape;413;p23"/>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414" name="Google Shape;414;p23"/>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2. BỘ DỮ LIỆU VÀ PHƯƠNG PHÁP ĐÁNH GIÁ</a:t>
            </a:r>
            <a:endParaRPr/>
          </a:p>
        </p:txBody>
      </p:sp>
      <p:pic>
        <p:nvPicPr>
          <p:cNvPr descr="What is Microsoft Azure? | TechThatWorks | Cloud" id="415" name="Google Shape;415;p23"/>
          <p:cNvPicPr preferRelativeResize="0"/>
          <p:nvPr/>
        </p:nvPicPr>
        <p:blipFill rotWithShape="1">
          <a:blip r:embed="rId5">
            <a:alphaModFix/>
          </a:blip>
          <a:srcRect b="0" l="0" r="0" t="0"/>
          <a:stretch/>
        </p:blipFill>
        <p:spPr>
          <a:xfrm>
            <a:off x="2973640" y="2091752"/>
            <a:ext cx="6096000" cy="3819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4"/>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424" name="Google Shape;424;p24"/>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5.3. Mục tiêu 3</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425" name="Google Shape;425;p24">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426" name="Google Shape;426;p24"/>
          <p:cNvSpPr txBox="1"/>
          <p:nvPr/>
        </p:nvSpPr>
        <p:spPr>
          <a:xfrm>
            <a:off x="597055" y="775582"/>
            <a:ext cx="10704471" cy="1335237"/>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Phương pháp: </a:t>
            </a:r>
            <a:r>
              <a:rPr b="0" i="0" lang="vi-VN" sz="1800" u="none" cap="none" strike="noStrike">
                <a:solidFill>
                  <a:schemeClr val="dk1"/>
                </a:solidFill>
                <a:latin typeface="Times New Roman"/>
                <a:ea typeface="Times New Roman"/>
                <a:cs typeface="Times New Roman"/>
                <a:sym typeface="Times New Roman"/>
              </a:rPr>
              <a:t>Tận dụng các dịch vụ mà Microsoft Azure cung cấp cho việc lưu trữ và xử lý dữ liệu lớn: Azure Blob Storage, Azure Data Factory, Azure Data Lake Storage, Azure Databricks cùng các dịch vụ từ MS Azure và Kaggle cho quá trình xây dựng và huấn luyện mô hình học máy: Azure Machine Learning.</a:t>
            </a:r>
            <a:endParaRPr b="0" i="0" sz="1800" u="none" cap="none" strike="noStrike">
              <a:solidFill>
                <a:schemeClr val="dk1"/>
              </a:solidFill>
              <a:latin typeface="Times New Roman"/>
              <a:ea typeface="Times New Roman"/>
              <a:cs typeface="Times New Roman"/>
              <a:sym typeface="Times New Roman"/>
            </a:endParaRPr>
          </a:p>
        </p:txBody>
      </p:sp>
      <p:sp>
        <p:nvSpPr>
          <p:cNvPr id="427" name="Google Shape;427;p24"/>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428" name="Google Shape;428;p24"/>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5. MỤC TIÊU</a:t>
            </a:r>
            <a:endParaRPr/>
          </a:p>
        </p:txBody>
      </p:sp>
      <p:pic>
        <p:nvPicPr>
          <p:cNvPr descr="Ảnh có chứa văn bản, ảnh chụp màn hình, biểu đồ, thiết kế&#10;&#10;Mô tả được tự động tạo" id="429" name="Google Shape;429;p24"/>
          <p:cNvPicPr preferRelativeResize="0"/>
          <p:nvPr/>
        </p:nvPicPr>
        <p:blipFill rotWithShape="1">
          <a:blip r:embed="rId5">
            <a:alphaModFix/>
          </a:blip>
          <a:srcRect b="0" l="0" r="0" t="0"/>
          <a:stretch/>
        </p:blipFill>
        <p:spPr>
          <a:xfrm>
            <a:off x="0" y="2266190"/>
            <a:ext cx="12192000" cy="388920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5"/>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438" name="Google Shape;438;p25"/>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5.3. Mục tiêu 3</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439" name="Google Shape;439;p25">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440" name="Google Shape;440;p25"/>
          <p:cNvSpPr txBox="1"/>
          <p:nvPr/>
        </p:nvSpPr>
        <p:spPr>
          <a:xfrm>
            <a:off x="1042342" y="969879"/>
            <a:ext cx="9831491" cy="87357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vi-VN" sz="1800">
                <a:solidFill>
                  <a:schemeClr val="dk1"/>
                </a:solidFill>
                <a:latin typeface="Times New Roman"/>
                <a:ea typeface="Times New Roman"/>
                <a:cs typeface="Times New Roman"/>
                <a:sym typeface="Times New Roman"/>
              </a:rPr>
              <a:t>  Sản phẩm</a:t>
            </a:r>
            <a:r>
              <a:rPr lang="vi-VN" sz="1800">
                <a:solidFill>
                  <a:schemeClr val="dk1"/>
                </a:solidFill>
                <a:latin typeface="Times New Roman"/>
                <a:ea typeface="Times New Roman"/>
                <a:cs typeface="Times New Roman"/>
                <a:sym typeface="Times New Roman"/>
              </a:rPr>
              <a:t>: Các mô hình máy học được lưu trữ đầy đủ thông số sau quá trình thực nghiệm, phục vụ cho việc phát triển thành các ứng dụng thực tế cho nhiệm vụ khuyến nghị khóa học.</a:t>
            </a:r>
            <a:endParaRPr sz="1800">
              <a:solidFill>
                <a:schemeClr val="dk1"/>
              </a:solidFill>
              <a:latin typeface="Times New Roman"/>
              <a:ea typeface="Times New Roman"/>
              <a:cs typeface="Times New Roman"/>
              <a:sym typeface="Times New Roman"/>
            </a:endParaRPr>
          </a:p>
        </p:txBody>
      </p:sp>
      <p:sp>
        <p:nvSpPr>
          <p:cNvPr id="441" name="Google Shape;441;p25"/>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442" name="Google Shape;442;p25"/>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5. MỤC TIÊU</a:t>
            </a:r>
            <a:endParaRPr/>
          </a:p>
        </p:txBody>
      </p:sp>
      <p:pic>
        <p:nvPicPr>
          <p:cNvPr descr="High-performance model serving with Triton - Azure Machine Learning |  Microsoft Learn" id="443" name="Google Shape;443;p25"/>
          <p:cNvPicPr preferRelativeResize="0"/>
          <p:nvPr/>
        </p:nvPicPr>
        <p:blipFill rotWithShape="1">
          <a:blip r:embed="rId5">
            <a:alphaModFix/>
          </a:blip>
          <a:srcRect b="0" l="0" r="0" t="0"/>
          <a:stretch/>
        </p:blipFill>
        <p:spPr>
          <a:xfrm>
            <a:off x="2220686" y="2027625"/>
            <a:ext cx="7740732" cy="370329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6"/>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452" name="Google Shape;452;p26"/>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5.4. Mục tiêu 4</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453" name="Google Shape;453;p26">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454" name="Google Shape;454;p26"/>
          <p:cNvSpPr txBox="1"/>
          <p:nvPr/>
        </p:nvSpPr>
        <p:spPr>
          <a:xfrm>
            <a:off x="669405" y="935563"/>
            <a:ext cx="10704471" cy="1294393"/>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1800" u="none" cap="none" strike="noStrike">
                <a:solidFill>
                  <a:schemeClr val="dk1"/>
                </a:solidFill>
                <a:latin typeface="Calibri"/>
                <a:ea typeface="Calibri"/>
                <a:cs typeface="Calibri"/>
                <a:sym typeface="Calibri"/>
              </a:rPr>
              <a:t>Mục tiêu: </a:t>
            </a:r>
            <a:r>
              <a:rPr b="0" i="0" lang="vi-VN" sz="1800" u="none" cap="none" strike="noStrike">
                <a:solidFill>
                  <a:schemeClr val="dk1"/>
                </a:solidFill>
                <a:latin typeface="Calibri"/>
                <a:ea typeface="Calibri"/>
                <a:cs typeface="Calibri"/>
                <a:sym typeface="Calibri"/>
              </a:rPr>
              <a:t>Xây dựng ứng dụng Website để phục vụ việc tương tác giữa người dùng và Hệ thống khuyến nghị. </a:t>
            </a:r>
            <a:endParaRPr/>
          </a:p>
          <a:p>
            <a:pPr indent="0" lvl="1" marL="457200" marR="0" rtl="0" algn="just">
              <a:lnSpc>
                <a:spcPct val="150000"/>
              </a:lnSpc>
              <a:spcBef>
                <a:spcPts val="0"/>
              </a:spcBef>
              <a:spcAft>
                <a:spcPts val="0"/>
              </a:spcAft>
              <a:buNone/>
            </a:pPr>
            <a:r>
              <a:rPr b="1" i="0" lang="vi-VN" sz="1800" u="none" cap="none" strike="noStrike">
                <a:solidFill>
                  <a:schemeClr val="dk1"/>
                </a:solidFill>
                <a:latin typeface="Calibri"/>
                <a:ea typeface="Calibri"/>
                <a:cs typeface="Calibri"/>
                <a:sym typeface="Calibri"/>
              </a:rPr>
              <a:t>Phương pháp: </a:t>
            </a:r>
            <a:r>
              <a:rPr b="0" i="0" lang="vi-VN" sz="1800" u="none" cap="none" strike="noStrike">
                <a:solidFill>
                  <a:schemeClr val="dk1"/>
                </a:solidFill>
                <a:latin typeface="Calibri"/>
                <a:ea typeface="Calibri"/>
                <a:cs typeface="Calibri"/>
                <a:sym typeface="Calibri"/>
              </a:rPr>
              <a:t>Sau khi thu được pretrained của mô hình KGATđược huấn luyện trên bộ dữ liệu MOOCCubeX. Sau đó sử dụng FastAPI (backend) NextJS (front-end) và SQL để triển khai website.</a:t>
            </a:r>
            <a:endParaRPr b="0" i="0" sz="1800" u="none" cap="none" strike="noStrike">
              <a:solidFill>
                <a:schemeClr val="dk1"/>
              </a:solidFill>
              <a:latin typeface="Calibri"/>
              <a:ea typeface="Calibri"/>
              <a:cs typeface="Calibri"/>
              <a:sym typeface="Calibri"/>
            </a:endParaRPr>
          </a:p>
        </p:txBody>
      </p:sp>
      <p:sp>
        <p:nvSpPr>
          <p:cNvPr id="455" name="Google Shape;455;p26"/>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pic>
        <p:nvPicPr>
          <p:cNvPr id="456" name="Google Shape;456;p26"/>
          <p:cNvPicPr preferRelativeResize="0"/>
          <p:nvPr/>
        </p:nvPicPr>
        <p:blipFill rotWithShape="1">
          <a:blip r:embed="rId5">
            <a:alphaModFix/>
          </a:blip>
          <a:srcRect b="0" l="0" r="0" t="0"/>
          <a:stretch/>
        </p:blipFill>
        <p:spPr>
          <a:xfrm>
            <a:off x="2059839" y="2533386"/>
            <a:ext cx="7923601" cy="3176115"/>
          </a:xfrm>
          <a:prstGeom prst="rect">
            <a:avLst/>
          </a:prstGeom>
          <a:noFill/>
          <a:ln>
            <a:noFill/>
          </a:ln>
        </p:spPr>
      </p:pic>
      <p:sp>
        <p:nvSpPr>
          <p:cNvPr id="457" name="Google Shape;457;p26"/>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5. MỤC TIÊU</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7"/>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466" name="Google Shape;466;p27"/>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5.4. Mục tiêu 4</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467" name="Google Shape;467;p27">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468" name="Google Shape;468;p27"/>
          <p:cNvSpPr txBox="1"/>
          <p:nvPr/>
        </p:nvSpPr>
        <p:spPr>
          <a:xfrm>
            <a:off x="1042342" y="969879"/>
            <a:ext cx="9831491" cy="87357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vi-VN" sz="1800">
                <a:solidFill>
                  <a:schemeClr val="dk1"/>
                </a:solidFill>
                <a:latin typeface="Times New Roman"/>
                <a:ea typeface="Times New Roman"/>
                <a:cs typeface="Times New Roman"/>
                <a:sym typeface="Times New Roman"/>
              </a:rPr>
              <a:t>  Sản phẩm</a:t>
            </a:r>
            <a:r>
              <a:rPr lang="vi-VN" sz="1800">
                <a:solidFill>
                  <a:schemeClr val="dk1"/>
                </a:solidFill>
                <a:latin typeface="Times New Roman"/>
                <a:ea typeface="Times New Roman"/>
                <a:cs typeface="Times New Roman"/>
                <a:sym typeface="Times New Roman"/>
              </a:rPr>
              <a:t>: ThuThu được một ứng dụng Website trực quan, dễ dàng sử dụng, cho phép người dùng nhập vào các khóa học đã học, trả về tập gồm top-k các khóa học được hệ thống khuyến nghị.</a:t>
            </a:r>
            <a:endParaRPr sz="1800">
              <a:solidFill>
                <a:schemeClr val="dk1"/>
              </a:solidFill>
              <a:latin typeface="Times New Roman"/>
              <a:ea typeface="Times New Roman"/>
              <a:cs typeface="Times New Roman"/>
              <a:sym typeface="Times New Roman"/>
            </a:endParaRPr>
          </a:p>
        </p:txBody>
      </p:sp>
      <p:sp>
        <p:nvSpPr>
          <p:cNvPr id="469" name="Google Shape;469;p27"/>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pic>
        <p:nvPicPr>
          <p:cNvPr descr="A screenshot of a computer&#10;&#10;Description automatically generated" id="470" name="Google Shape;470;p27"/>
          <p:cNvPicPr preferRelativeResize="0"/>
          <p:nvPr/>
        </p:nvPicPr>
        <p:blipFill rotWithShape="1">
          <a:blip r:embed="rId5">
            <a:alphaModFix/>
          </a:blip>
          <a:srcRect b="0" l="0" r="0" t="0"/>
          <a:stretch/>
        </p:blipFill>
        <p:spPr>
          <a:xfrm>
            <a:off x="2249459" y="2074579"/>
            <a:ext cx="7693081" cy="3478702"/>
          </a:xfrm>
          <a:prstGeom prst="rect">
            <a:avLst/>
          </a:prstGeom>
          <a:noFill/>
          <a:ln>
            <a:noFill/>
          </a:ln>
        </p:spPr>
      </p:pic>
      <p:sp>
        <p:nvSpPr>
          <p:cNvPr id="471" name="Google Shape;471;p27"/>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5. MỤC TIÊU</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8"/>
          <p:cNvSpPr txBox="1"/>
          <p:nvPr>
            <p:ph type="title"/>
          </p:nvPr>
        </p:nvSpPr>
        <p:spPr>
          <a:xfrm>
            <a:off x="1132936" y="3073460"/>
            <a:ext cx="992612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0070C0"/>
              </a:buClr>
              <a:buSzPts val="3600"/>
              <a:buFont typeface="Open Sans"/>
              <a:buNone/>
            </a:pPr>
            <a:r>
              <a:rPr b="1" lang="vi-VN">
                <a:solidFill>
                  <a:srgbClr val="0070C0"/>
                </a:solidFill>
                <a:latin typeface="Open Sans"/>
                <a:ea typeface="Open Sans"/>
                <a:cs typeface="Open Sans"/>
                <a:sym typeface="Open Sans"/>
              </a:rPr>
              <a:t>6. TÀI LIỆU THAM KHẢO</a:t>
            </a:r>
            <a:endParaRPr/>
          </a:p>
        </p:txBody>
      </p:sp>
      <p:sp>
        <p:nvSpPr>
          <p:cNvPr id="477" name="Google Shape;477;p28"/>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lang="vi-VN"/>
              <a:t>‹#›</a:t>
            </a:fld>
            <a:endParaRPr/>
          </a:p>
        </p:txBody>
      </p:sp>
      <p:pic>
        <p:nvPicPr>
          <p:cNvPr id="478" name="Google Shape;478;p28">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9"/>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487" name="Google Shape;487;p29"/>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6. Tài liệu tham khảo</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488" name="Google Shape;488;p29">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489" name="Google Shape;489;p29"/>
          <p:cNvSpPr txBox="1"/>
          <p:nvPr/>
        </p:nvSpPr>
        <p:spPr>
          <a:xfrm>
            <a:off x="1002041" y="1066270"/>
            <a:ext cx="10704471" cy="525502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vi-VN" sz="1300">
                <a:solidFill>
                  <a:schemeClr val="dk1"/>
                </a:solidFill>
                <a:latin typeface="Calibri"/>
                <a:ea typeface="Calibri"/>
                <a:cs typeface="Calibri"/>
                <a:sym typeface="Calibri"/>
              </a:rPr>
              <a:t>[1]: Yu, J.; Wang, Y.; Zhong, Q.; Luo, G.; Mao, Y.; Sun, K.; Feng, W.; Xu, W.; Cao, S.; Zeng, K.; et al. MOOCCubeX: A Large Knowledge-centered Repository for Adaptive Learning in MOOCs. In Proceedings of the 30th ACM International Conference on Information &amp; Knowledge Management, Online, 1–5 November 2021; pp. 4643–4652.</a:t>
            </a:r>
            <a:endParaRPr/>
          </a:p>
          <a:p>
            <a:pPr indent="0" lvl="0" marL="0" marR="0" rtl="0" algn="just">
              <a:lnSpc>
                <a:spcPct val="150000"/>
              </a:lnSpc>
              <a:spcBef>
                <a:spcPts val="600"/>
              </a:spcBef>
              <a:spcAft>
                <a:spcPts val="0"/>
              </a:spcAft>
              <a:buNone/>
            </a:pPr>
            <a:r>
              <a:rPr lang="vi-VN" sz="1300">
                <a:solidFill>
                  <a:schemeClr val="dk1"/>
                </a:solidFill>
                <a:latin typeface="Calibri"/>
                <a:ea typeface="Calibri"/>
                <a:cs typeface="Calibri"/>
                <a:sym typeface="Calibri"/>
              </a:rPr>
              <a:t>[2]: https://www.xuetangx.com/global</a:t>
            </a:r>
            <a:endParaRPr/>
          </a:p>
          <a:p>
            <a:pPr indent="0" lvl="0" marL="0" marR="0" rtl="0" algn="just">
              <a:lnSpc>
                <a:spcPct val="150000"/>
              </a:lnSpc>
              <a:spcBef>
                <a:spcPts val="600"/>
              </a:spcBef>
              <a:spcAft>
                <a:spcPts val="0"/>
              </a:spcAft>
              <a:buNone/>
            </a:pPr>
            <a:r>
              <a:rPr lang="vi-VN" sz="1300">
                <a:solidFill>
                  <a:schemeClr val="dk1"/>
                </a:solidFill>
                <a:latin typeface="Calibri"/>
                <a:ea typeface="Calibri"/>
                <a:cs typeface="Calibri"/>
                <a:sym typeface="Calibri"/>
              </a:rPr>
              <a:t>[3]: Xiang Wang, Xiangnan He, Yixin Cao, Meng Liu, and Tat-Seng Chua. 2019. Kgat: Knowledge graph attention network for recommendation. In KDD. 950–958.</a:t>
            </a:r>
            <a:endParaRPr/>
          </a:p>
          <a:p>
            <a:pPr indent="0" lvl="0" marL="0" marR="0" rtl="0" algn="just">
              <a:lnSpc>
                <a:spcPct val="150000"/>
              </a:lnSpc>
              <a:spcBef>
                <a:spcPts val="600"/>
              </a:spcBef>
              <a:spcAft>
                <a:spcPts val="0"/>
              </a:spcAft>
              <a:buNone/>
            </a:pPr>
            <a:r>
              <a:rPr lang="vi-VN" sz="1300">
                <a:solidFill>
                  <a:schemeClr val="dk1"/>
                </a:solidFill>
                <a:latin typeface="Calibri"/>
                <a:ea typeface="Calibri"/>
                <a:cs typeface="Calibri"/>
                <a:sym typeface="Calibri"/>
              </a:rPr>
              <a:t>[4]: G.Linden, B. Smith, and J. York, ‘‘Amazon.Com recommendations: Item</a:t>
            </a:r>
            <a:endParaRPr/>
          </a:p>
          <a:p>
            <a:pPr indent="0" lvl="0" marL="0" marR="0" rtl="0" algn="just">
              <a:lnSpc>
                <a:spcPct val="150000"/>
              </a:lnSpc>
              <a:spcBef>
                <a:spcPts val="600"/>
              </a:spcBef>
              <a:spcAft>
                <a:spcPts val="0"/>
              </a:spcAft>
              <a:buNone/>
            </a:pPr>
            <a:r>
              <a:rPr lang="vi-VN" sz="1300">
                <a:solidFill>
                  <a:schemeClr val="dk1"/>
                </a:solidFill>
                <a:latin typeface="Calibri"/>
                <a:ea typeface="Calibri"/>
                <a:cs typeface="Calibri"/>
                <a:sym typeface="Calibri"/>
              </a:rPr>
              <a:t>to-item collaborative filtering,’’ IEEE Internet Comput., vol. 7, no. 1,</a:t>
            </a:r>
            <a:endParaRPr/>
          </a:p>
          <a:p>
            <a:pPr indent="0" lvl="0" marL="0" marR="0" rtl="0" algn="just">
              <a:lnSpc>
                <a:spcPct val="150000"/>
              </a:lnSpc>
              <a:spcBef>
                <a:spcPts val="600"/>
              </a:spcBef>
              <a:spcAft>
                <a:spcPts val="0"/>
              </a:spcAft>
              <a:buNone/>
            </a:pPr>
            <a:r>
              <a:rPr lang="vi-VN" sz="1300">
                <a:solidFill>
                  <a:schemeClr val="dk1"/>
                </a:solidFill>
                <a:latin typeface="Calibri"/>
                <a:ea typeface="Calibri"/>
                <a:cs typeface="Calibri"/>
                <a:sym typeface="Calibri"/>
              </a:rPr>
              <a:t> pp. 76–80, Jan. 2003.</a:t>
            </a:r>
            <a:endParaRPr/>
          </a:p>
          <a:p>
            <a:pPr indent="0" lvl="0" marL="0" marR="0" rtl="0" algn="just">
              <a:lnSpc>
                <a:spcPct val="150000"/>
              </a:lnSpc>
              <a:spcBef>
                <a:spcPts val="600"/>
              </a:spcBef>
              <a:spcAft>
                <a:spcPts val="0"/>
              </a:spcAft>
              <a:buNone/>
            </a:pPr>
            <a:r>
              <a:rPr lang="vi-VN" sz="1300">
                <a:solidFill>
                  <a:schemeClr val="dk1"/>
                </a:solidFill>
                <a:latin typeface="Calibri"/>
                <a:ea typeface="Calibri"/>
                <a:cs typeface="Calibri"/>
                <a:sym typeface="Calibri"/>
              </a:rPr>
              <a:t>[5]: SteffenRendle,ChristophFreudenthaler,ZenoGantner,andLarsSchmidt-Thieme. 2009. BPR: Bayesian Personalized Ranking from Implicit Feedback. In UAI. 452 461.</a:t>
            </a:r>
            <a:endParaRPr/>
          </a:p>
          <a:p>
            <a:pPr indent="0" lvl="0" marL="0" marR="0" rtl="0" algn="just">
              <a:lnSpc>
                <a:spcPct val="150000"/>
              </a:lnSpc>
              <a:spcBef>
                <a:spcPts val="600"/>
              </a:spcBef>
              <a:spcAft>
                <a:spcPts val="0"/>
              </a:spcAft>
              <a:buNone/>
            </a:pPr>
            <a:r>
              <a:rPr lang="vi-VN" sz="1300">
                <a:solidFill>
                  <a:schemeClr val="dk1"/>
                </a:solidFill>
                <a:latin typeface="Calibri"/>
                <a:ea typeface="Calibri"/>
                <a:cs typeface="Calibri"/>
                <a:sym typeface="Calibri"/>
              </a:rPr>
              <a:t>[6]: Steffen Rendle, Zeno Gantner, Christoph Freudenthaler, and Lars Schmidt-Thieme. 2011. Fast context-aware recommendations with factorization machines. In SIGIR. 635–644. </a:t>
            </a:r>
            <a:endParaRPr/>
          </a:p>
          <a:p>
            <a:pPr indent="0" lvl="0" marL="0" marR="0" rtl="0" algn="just">
              <a:lnSpc>
                <a:spcPct val="150000"/>
              </a:lnSpc>
              <a:spcBef>
                <a:spcPts val="600"/>
              </a:spcBef>
              <a:spcAft>
                <a:spcPts val="0"/>
              </a:spcAft>
              <a:buNone/>
            </a:pPr>
            <a:r>
              <a:rPr lang="vi-VN" sz="1300">
                <a:solidFill>
                  <a:schemeClr val="dk1"/>
                </a:solidFill>
                <a:latin typeface="Calibri"/>
                <a:ea typeface="Calibri"/>
                <a:cs typeface="Calibri"/>
                <a:sym typeface="Calibri"/>
              </a:rPr>
              <a:t>[7]: Xiangnan HeandTat-Seng Chua. 2017. Neural Factorization Machines for Sparse Predictive Analytics. In SIGIR. 355–364.</a:t>
            </a:r>
            <a:endParaRPr/>
          </a:p>
          <a:p>
            <a:pPr indent="0" lvl="0" marL="0" marR="0" rtl="0" algn="just">
              <a:lnSpc>
                <a:spcPct val="150000"/>
              </a:lnSpc>
              <a:spcBef>
                <a:spcPts val="600"/>
              </a:spcBef>
              <a:spcAft>
                <a:spcPts val="0"/>
              </a:spcAft>
              <a:buNone/>
            </a:pPr>
            <a:r>
              <a:t/>
            </a:r>
            <a:endParaRPr sz="1300">
              <a:solidFill>
                <a:schemeClr val="dk1"/>
              </a:solidFill>
              <a:latin typeface="Calibri"/>
              <a:ea typeface="Calibri"/>
              <a:cs typeface="Calibri"/>
              <a:sym typeface="Calibri"/>
            </a:endParaRPr>
          </a:p>
        </p:txBody>
      </p:sp>
      <p:sp>
        <p:nvSpPr>
          <p:cNvPr id="490" name="Google Shape;490;p29"/>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491" name="Google Shape;491;p29"/>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6. TÀI LIỆU THAM KHẢO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ph type="title"/>
          </p:nvPr>
        </p:nvSpPr>
        <p:spPr>
          <a:xfrm>
            <a:off x="1132936" y="3073460"/>
            <a:ext cx="992612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0070C0"/>
              </a:buClr>
              <a:buSzPts val="3600"/>
              <a:buFont typeface="Open Sans"/>
              <a:buNone/>
            </a:pPr>
            <a:r>
              <a:rPr b="1" lang="vi-VN">
                <a:solidFill>
                  <a:srgbClr val="0070C0"/>
                </a:solidFill>
                <a:latin typeface="Open Sans"/>
                <a:ea typeface="Open Sans"/>
                <a:cs typeface="Open Sans"/>
                <a:sym typeface="Open Sans"/>
              </a:rPr>
              <a:t>1. Tổng quan</a:t>
            </a:r>
            <a:endParaRPr/>
          </a:p>
        </p:txBody>
      </p:sp>
      <p:sp>
        <p:nvSpPr>
          <p:cNvPr id="152" name="Google Shape;152;p3"/>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lang="vi-VN"/>
              <a:t>‹#›</a:t>
            </a:fld>
            <a:endParaRPr/>
          </a:p>
        </p:txBody>
      </p:sp>
      <p:pic>
        <p:nvPicPr>
          <p:cNvPr id="153" name="Google Shape;153;p3">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0"/>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pic>
        <p:nvPicPr>
          <p:cNvPr id="500" name="Google Shape;500;p30">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pic>
        <p:nvPicPr>
          <p:cNvPr descr="Thank You Icons - Free SVG &amp; PNG Thank You Images - Noun Project" id="501" name="Google Shape;501;p30"/>
          <p:cNvPicPr preferRelativeResize="0"/>
          <p:nvPr/>
        </p:nvPicPr>
        <p:blipFill rotWithShape="1">
          <a:blip r:embed="rId5">
            <a:alphaModFix/>
          </a:blip>
          <a:srcRect b="0" l="0" r="0" t="0"/>
          <a:stretch/>
        </p:blipFill>
        <p:spPr>
          <a:xfrm>
            <a:off x="8229436" y="2177624"/>
            <a:ext cx="2995665" cy="2995665"/>
          </a:xfrm>
          <a:prstGeom prst="rect">
            <a:avLst/>
          </a:prstGeom>
          <a:noFill/>
          <a:ln>
            <a:noFill/>
          </a:ln>
        </p:spPr>
      </p:pic>
      <p:sp>
        <p:nvSpPr>
          <p:cNvPr id="502" name="Google Shape;502;p30"/>
          <p:cNvSpPr txBox="1"/>
          <p:nvPr>
            <p:ph type="title"/>
          </p:nvPr>
        </p:nvSpPr>
        <p:spPr>
          <a:xfrm>
            <a:off x="907349" y="3167397"/>
            <a:ext cx="7227293"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00B050"/>
              </a:buClr>
              <a:buSzPts val="3600"/>
              <a:buFont typeface="Open Sans"/>
              <a:buNone/>
            </a:pPr>
            <a:r>
              <a:rPr b="1" lang="vi-VN">
                <a:solidFill>
                  <a:srgbClr val="00B050"/>
                </a:solidFill>
                <a:latin typeface="Open Sans"/>
                <a:ea typeface="Open Sans"/>
                <a:cs typeface="Open Sans"/>
                <a:sym typeface="Open Sans"/>
              </a:rPr>
              <a:t>Chân thành cảm ơn cô và các bạn đã lắng nghe!</a:t>
            </a:r>
            <a:endParaRPr/>
          </a:p>
        </p:txBody>
      </p:sp>
      <p:pic>
        <p:nvPicPr>
          <p:cNvPr descr="Ảnh có chứa văn bản, Phông chữ, màu đen, biểu tượng&#10;&#10;Mô tả được tạo tự động" id="503" name="Google Shape;503;p30"/>
          <p:cNvPicPr preferRelativeResize="0"/>
          <p:nvPr/>
        </p:nvPicPr>
        <p:blipFill rotWithShape="1">
          <a:blip r:embed="rId6">
            <a:alphaModFix/>
          </a:blip>
          <a:srcRect b="0" l="0" r="0" t="0"/>
          <a:stretch/>
        </p:blipFill>
        <p:spPr>
          <a:xfrm>
            <a:off x="9777508" y="2640740"/>
            <a:ext cx="2300288" cy="2462213"/>
          </a:xfrm>
          <a:prstGeom prst="rect">
            <a:avLst/>
          </a:prstGeom>
          <a:noFill/>
          <a:ln>
            <a:noFill/>
          </a:ln>
        </p:spPr>
      </p:pic>
      <p:sp>
        <p:nvSpPr>
          <p:cNvPr id="504" name="Google Shape;504;p30"/>
          <p:cNvSpPr txBox="1"/>
          <p:nvPr/>
        </p:nvSpPr>
        <p:spPr>
          <a:xfrm>
            <a:off x="1495425" y="26437"/>
            <a:ext cx="10164147" cy="1490921"/>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vi-VN" sz="3200">
                <a:solidFill>
                  <a:srgbClr val="0070C0"/>
                </a:solidFill>
                <a:latin typeface="Open Sans"/>
                <a:ea typeface="Open Sans"/>
                <a:cs typeface="Open Sans"/>
                <a:sym typeface="Open Sans"/>
              </a:rPr>
              <a:t>HỆ THỐNG KHUYẾN NGHỊ KHÓA HỌC CHO NỀN TẢNG HỌC TẬP TRỰC TUYẾN</a:t>
            </a:r>
            <a:endParaRPr b="1" sz="3200">
              <a:solidFill>
                <a:srgbClr val="0070C0"/>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162" name="Google Shape;162;p4"/>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vi-VN" sz="1400" u="none" cap="none" strike="noStrike">
                <a:solidFill>
                  <a:srgbClr val="E36C09"/>
                </a:solidFill>
                <a:latin typeface="Calibri"/>
                <a:ea typeface="Calibri"/>
                <a:cs typeface="Calibri"/>
                <a:sym typeface="Calibri"/>
              </a:rPr>
              <a:t>1. TỔNG QUAN</a:t>
            </a:r>
            <a:endParaRPr/>
          </a:p>
        </p:txBody>
      </p:sp>
      <p:pic>
        <p:nvPicPr>
          <p:cNvPr id="163" name="Google Shape;163;p4">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164" name="Google Shape;164;p4"/>
          <p:cNvSpPr txBox="1"/>
          <p:nvPr>
            <p:ph type="title"/>
          </p:nvPr>
        </p:nvSpPr>
        <p:spPr>
          <a:xfrm>
            <a:off x="1099127" y="274640"/>
            <a:ext cx="9993746"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1.1. GIỚI THIỆU TỔNG QUAN</a:t>
            </a:r>
            <a:endParaRPr b="1">
              <a:solidFill>
                <a:srgbClr val="376BB4"/>
              </a:solidFill>
              <a:latin typeface="Open Sans"/>
              <a:ea typeface="Open Sans"/>
              <a:cs typeface="Open Sans"/>
              <a:sym typeface="Open Sans"/>
            </a:endParaRPr>
          </a:p>
        </p:txBody>
      </p:sp>
      <p:sp>
        <p:nvSpPr>
          <p:cNvPr id="165" name="Google Shape;165;p4"/>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vi-VN" sz="1400" u="none" cap="none" strike="noStrike">
                <a:solidFill>
                  <a:srgbClr val="0070C0"/>
                </a:solidFill>
                <a:latin typeface="Calibri"/>
                <a:ea typeface="Calibri"/>
                <a:cs typeface="Calibri"/>
                <a:sym typeface="Calibri"/>
              </a:rPr>
              <a:t>Hệ thống khuyến nghị khóa học cho nền tảng học tập trực tuyến</a:t>
            </a:r>
            <a:endParaRPr/>
          </a:p>
        </p:txBody>
      </p:sp>
      <p:graphicFrame>
        <p:nvGraphicFramePr>
          <p:cNvPr id="166" name="Google Shape;166;p4"/>
          <p:cNvGraphicFramePr/>
          <p:nvPr/>
        </p:nvGraphicFramePr>
        <p:xfrm>
          <a:off x="1495313" y="1247876"/>
          <a:ext cx="3000000" cy="3000000"/>
        </p:xfrm>
        <a:graphic>
          <a:graphicData uri="http://schemas.openxmlformats.org/drawingml/2006/table">
            <a:tbl>
              <a:tblPr bandRow="1" firstRow="1">
                <a:noFill/>
                <a:tableStyleId>{9BB151CE-EC31-463F-8689-E1B9A1ED5B9D}</a:tableStyleId>
              </a:tblPr>
              <a:tblGrid>
                <a:gridCol w="2444900"/>
                <a:gridCol w="7075600"/>
              </a:tblGrid>
              <a:tr h="864625">
                <a:tc>
                  <a:txBody>
                    <a:bodyPr/>
                    <a:lstStyle/>
                    <a:p>
                      <a:pPr indent="0" lvl="0" marL="0" marR="0" rtl="0" algn="l">
                        <a:spcBef>
                          <a:spcPts val="0"/>
                        </a:spcBef>
                        <a:spcAft>
                          <a:spcPts val="0"/>
                        </a:spcAft>
                        <a:buNone/>
                      </a:pPr>
                      <a:r>
                        <a:rPr b="1" lang="vi-VN" sz="2400" u="none" cap="none" strike="noStrike">
                          <a:solidFill>
                            <a:srgbClr val="00B050"/>
                          </a:solidFill>
                          <a:latin typeface="Calibri"/>
                          <a:ea typeface="Calibri"/>
                          <a:cs typeface="Calibri"/>
                          <a:sym typeface="Calibri"/>
                        </a:rPr>
                        <a:t>Tên đề tài</a:t>
                      </a:r>
                      <a:endParaRPr b="1" sz="2400"/>
                    </a:p>
                  </a:txBody>
                  <a:tcPr marT="45725" marB="45725" marR="91450" marL="91450">
                    <a:solidFill>
                      <a:srgbClr val="F2F2F2"/>
                    </a:solidFill>
                  </a:tcPr>
                </a:tc>
                <a:tc>
                  <a:txBody>
                    <a:bodyPr/>
                    <a:lstStyle/>
                    <a:p>
                      <a:pPr indent="0" lvl="0" marL="0" marR="0" rtl="0" algn="l">
                        <a:spcBef>
                          <a:spcPts val="0"/>
                        </a:spcBef>
                        <a:spcAft>
                          <a:spcPts val="0"/>
                        </a:spcAft>
                        <a:buNone/>
                      </a:pPr>
                      <a:r>
                        <a:rPr b="0" lang="vi-VN" sz="2400">
                          <a:solidFill>
                            <a:schemeClr val="dk1"/>
                          </a:solidFill>
                        </a:rPr>
                        <a:t>Hệ thống khuyến nghị khóa học cho nền tảng học tập trực tuyến.</a:t>
                      </a:r>
                      <a:endParaRPr b="0" sz="2400">
                        <a:solidFill>
                          <a:schemeClr val="dk1"/>
                        </a:solidFill>
                      </a:endParaRPr>
                    </a:p>
                  </a:txBody>
                  <a:tcPr marT="45725" marB="45725" marR="91450" marL="91450">
                    <a:solidFill>
                      <a:srgbClr val="F2F2F2"/>
                    </a:solidFill>
                  </a:tcPr>
                </a:tc>
              </a:tr>
              <a:tr h="864625">
                <a:tc>
                  <a:txBody>
                    <a:bodyPr/>
                    <a:lstStyle/>
                    <a:p>
                      <a:pPr indent="0" lvl="0" marL="0" marR="0" rtl="0" algn="l">
                        <a:spcBef>
                          <a:spcPts val="0"/>
                        </a:spcBef>
                        <a:spcAft>
                          <a:spcPts val="0"/>
                        </a:spcAft>
                        <a:buNone/>
                      </a:pPr>
                      <a:r>
                        <a:rPr b="1" lang="vi-VN" sz="2400">
                          <a:solidFill>
                            <a:srgbClr val="00B050"/>
                          </a:solidFill>
                          <a:latin typeface="Calibri"/>
                          <a:ea typeface="Calibri"/>
                          <a:cs typeface="Calibri"/>
                          <a:sym typeface="Calibri"/>
                        </a:rPr>
                        <a:t>Thời gian thực hiện</a:t>
                      </a:r>
                      <a:endParaRPr b="1" sz="2400"/>
                    </a:p>
                  </a:txBody>
                  <a:tcPr marT="45725" marB="45725" marR="91450" marL="91450">
                    <a:solidFill>
                      <a:srgbClr val="F2F2F2"/>
                    </a:solidFill>
                  </a:tcPr>
                </a:tc>
                <a:tc>
                  <a:txBody>
                    <a:bodyPr/>
                    <a:lstStyle/>
                    <a:p>
                      <a:pPr indent="0" lvl="0" marL="0" marR="0" rtl="0" algn="l">
                        <a:spcBef>
                          <a:spcPts val="0"/>
                        </a:spcBef>
                        <a:spcAft>
                          <a:spcPts val="0"/>
                        </a:spcAft>
                        <a:buNone/>
                      </a:pPr>
                      <a:r>
                        <a:rPr lang="vi-VN" sz="2400">
                          <a:latin typeface="Calibri"/>
                          <a:ea typeface="Calibri"/>
                          <a:cs typeface="Calibri"/>
                          <a:sym typeface="Calibri"/>
                        </a:rPr>
                        <a:t>3 tháng.</a:t>
                      </a:r>
                      <a:endParaRPr sz="2400"/>
                    </a:p>
                  </a:txBody>
                  <a:tcPr marT="45725" marB="45725" marR="91450" marL="91450">
                    <a:solidFill>
                      <a:srgbClr val="F2F2F2"/>
                    </a:solidFill>
                  </a:tcPr>
                </a:tc>
              </a:tr>
              <a:tr h="2401725">
                <a:tc>
                  <a:txBody>
                    <a:bodyPr/>
                    <a:lstStyle/>
                    <a:p>
                      <a:pPr indent="0" lvl="0" marL="0" marR="0" rtl="0" algn="l">
                        <a:spcBef>
                          <a:spcPts val="0"/>
                        </a:spcBef>
                        <a:spcAft>
                          <a:spcPts val="0"/>
                        </a:spcAft>
                        <a:buNone/>
                      </a:pPr>
                      <a:r>
                        <a:rPr b="1" lang="vi-VN" sz="2400">
                          <a:solidFill>
                            <a:srgbClr val="00B050"/>
                          </a:solidFill>
                          <a:latin typeface="Calibri"/>
                          <a:ea typeface="Calibri"/>
                          <a:cs typeface="Calibri"/>
                          <a:sym typeface="Calibri"/>
                        </a:rPr>
                        <a:t>Ngữ cảnh bài toán</a:t>
                      </a:r>
                      <a:endParaRPr b="1" sz="2400"/>
                    </a:p>
                  </a:txBody>
                  <a:tcPr marT="45725" marB="45725" marR="91450" marL="91450">
                    <a:solidFill>
                      <a:srgbClr val="F2F2F2"/>
                    </a:solidFill>
                  </a:tcPr>
                </a:tc>
                <a:tc>
                  <a:txBody>
                    <a:bodyPr/>
                    <a:lstStyle/>
                    <a:p>
                      <a:pPr indent="0" lvl="0" marL="0" marR="0" rtl="0" algn="l">
                        <a:spcBef>
                          <a:spcPts val="0"/>
                        </a:spcBef>
                        <a:spcAft>
                          <a:spcPts val="0"/>
                        </a:spcAft>
                        <a:buNone/>
                      </a:pPr>
                      <a:r>
                        <a:rPr lang="vi-VN" sz="2400">
                          <a:latin typeface="Calibri"/>
                          <a:ea typeface="Calibri"/>
                          <a:cs typeface="Calibri"/>
                          <a:sym typeface="Calibri"/>
                        </a:rPr>
                        <a:t>Trong các nền tảng học tập trực tuyến, người học thường gặp khó khăn trong việc lựa chọn các khóa học. Từ đó, đặt ra nhu cầu về một hệ thống khuyến nghị các khóa học phù hợp với người dùng nhằm hỗ trợ cho việc cá nhân hóa quá trình học tập.</a:t>
                      </a:r>
                      <a:endParaRPr sz="2400"/>
                    </a:p>
                  </a:txBody>
                  <a:tcPr marT="45725" marB="45725" marR="91450" marL="91450">
                    <a:solidFill>
                      <a:srgbClr val="F2F2F2"/>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5"/>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175" name="Google Shape;175;p5"/>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1.2. Giới thiệu dữ liệu sử dụng</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176" name="Google Shape;176;p5">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graphicFrame>
        <p:nvGraphicFramePr>
          <p:cNvPr id="177" name="Google Shape;177;p5"/>
          <p:cNvGraphicFramePr/>
          <p:nvPr/>
        </p:nvGraphicFramePr>
        <p:xfrm>
          <a:off x="1594018" y="1259561"/>
          <a:ext cx="3000000" cy="3000000"/>
        </p:xfrm>
        <a:graphic>
          <a:graphicData uri="http://schemas.openxmlformats.org/drawingml/2006/table">
            <a:tbl>
              <a:tblPr bandRow="1" firstRow="1">
                <a:noFill/>
                <a:tableStyleId>{9BB151CE-EC31-463F-8689-E1B9A1ED5B9D}</a:tableStyleId>
              </a:tblPr>
              <a:tblGrid>
                <a:gridCol w="2444900"/>
                <a:gridCol w="7075600"/>
              </a:tblGrid>
              <a:tr h="255000">
                <a:tc>
                  <a:txBody>
                    <a:bodyPr/>
                    <a:lstStyle/>
                    <a:p>
                      <a:pPr indent="0" lvl="0" marL="0" marR="0" rtl="0" algn="l">
                        <a:spcBef>
                          <a:spcPts val="0"/>
                        </a:spcBef>
                        <a:spcAft>
                          <a:spcPts val="0"/>
                        </a:spcAft>
                        <a:buNone/>
                      </a:pPr>
                      <a:r>
                        <a:rPr b="1" lang="vi-VN" sz="2400">
                          <a:solidFill>
                            <a:srgbClr val="00B050"/>
                          </a:solidFill>
                          <a:latin typeface="Calibri"/>
                          <a:ea typeface="Calibri"/>
                          <a:cs typeface="Calibri"/>
                          <a:sym typeface="Calibri"/>
                        </a:rPr>
                        <a:t>Tên bộ dữ liệu</a:t>
                      </a:r>
                      <a:endParaRPr b="1" sz="2400"/>
                    </a:p>
                  </a:txBody>
                  <a:tcPr marT="45725" marB="45725" marR="91450" marL="91450">
                    <a:solidFill>
                      <a:srgbClr val="F2F2F2"/>
                    </a:solidFill>
                  </a:tcPr>
                </a:tc>
                <a:tc>
                  <a:txBody>
                    <a:bodyPr/>
                    <a:lstStyle/>
                    <a:p>
                      <a:pPr indent="0" lvl="0" marL="0" marR="0" rtl="0" algn="l">
                        <a:spcBef>
                          <a:spcPts val="0"/>
                        </a:spcBef>
                        <a:spcAft>
                          <a:spcPts val="0"/>
                        </a:spcAft>
                        <a:buNone/>
                      </a:pPr>
                      <a:r>
                        <a:rPr b="0" lang="vi-VN" sz="2400">
                          <a:solidFill>
                            <a:schemeClr val="dk1"/>
                          </a:solidFill>
                        </a:rPr>
                        <a:t>MOOCCubeX</a:t>
                      </a:r>
                      <a:endParaRPr b="0" sz="2400">
                        <a:solidFill>
                          <a:schemeClr val="dk1"/>
                        </a:solidFill>
                      </a:endParaRPr>
                    </a:p>
                  </a:txBody>
                  <a:tcPr marT="45725" marB="45725" marR="91450" marL="91450">
                    <a:solidFill>
                      <a:srgbClr val="F2F2F2"/>
                    </a:solidFill>
                  </a:tcPr>
                </a:tc>
              </a:tr>
              <a:tr h="459000">
                <a:tc>
                  <a:txBody>
                    <a:bodyPr/>
                    <a:lstStyle/>
                    <a:p>
                      <a:pPr indent="0" lvl="0" marL="0" marR="0" rtl="0" algn="l">
                        <a:spcBef>
                          <a:spcPts val="0"/>
                        </a:spcBef>
                        <a:spcAft>
                          <a:spcPts val="0"/>
                        </a:spcAft>
                        <a:buNone/>
                      </a:pPr>
                      <a:r>
                        <a:rPr b="1" lang="vi-VN" sz="2400">
                          <a:solidFill>
                            <a:srgbClr val="00B050"/>
                          </a:solidFill>
                          <a:latin typeface="Calibri"/>
                          <a:ea typeface="Calibri"/>
                          <a:cs typeface="Calibri"/>
                          <a:sym typeface="Calibri"/>
                        </a:rPr>
                        <a:t>Bài báo công bố</a:t>
                      </a:r>
                      <a:endParaRPr b="1" sz="2400"/>
                    </a:p>
                  </a:txBody>
                  <a:tcPr marT="45725" marB="45725" marR="91450" marL="91450">
                    <a:solidFill>
                      <a:srgbClr val="F2F2F2"/>
                    </a:solidFill>
                  </a:tcPr>
                </a:tc>
                <a:tc>
                  <a:txBody>
                    <a:bodyPr/>
                    <a:lstStyle/>
                    <a:p>
                      <a:pPr indent="0" lvl="0" marL="0" marR="0" rtl="0" algn="l">
                        <a:spcBef>
                          <a:spcPts val="0"/>
                        </a:spcBef>
                        <a:spcAft>
                          <a:spcPts val="0"/>
                        </a:spcAft>
                        <a:buNone/>
                      </a:pPr>
                      <a:r>
                        <a:rPr lang="vi-VN" sz="2400">
                          <a:latin typeface="Calibri"/>
                          <a:ea typeface="Calibri"/>
                          <a:cs typeface="Calibri"/>
                          <a:sym typeface="Calibri"/>
                        </a:rPr>
                        <a:t>MOOCCubeX: A Large Knowledge-centered Repository for Adaptive Learning in MOOCs.</a:t>
                      </a:r>
                      <a:endParaRPr sz="2400"/>
                    </a:p>
                  </a:txBody>
                  <a:tcPr marT="45725" marB="45725" marR="91450" marL="91450">
                    <a:solidFill>
                      <a:srgbClr val="F2F2F2"/>
                    </a:solidFill>
                  </a:tcPr>
                </a:tc>
              </a:tr>
              <a:tr h="548475">
                <a:tc>
                  <a:txBody>
                    <a:bodyPr/>
                    <a:lstStyle/>
                    <a:p>
                      <a:pPr indent="0" lvl="0" marL="0" marR="0" rtl="0" algn="l">
                        <a:spcBef>
                          <a:spcPts val="0"/>
                        </a:spcBef>
                        <a:spcAft>
                          <a:spcPts val="0"/>
                        </a:spcAft>
                        <a:buNone/>
                      </a:pPr>
                      <a:r>
                        <a:rPr b="1" lang="vi-VN" sz="2400">
                          <a:solidFill>
                            <a:srgbClr val="00B050"/>
                          </a:solidFill>
                          <a:latin typeface="Calibri"/>
                          <a:ea typeface="Calibri"/>
                          <a:cs typeface="Calibri"/>
                          <a:sym typeface="Calibri"/>
                        </a:rPr>
                        <a:t>Hội nghị công bố</a:t>
                      </a:r>
                      <a:endParaRPr b="1" sz="2400"/>
                    </a:p>
                  </a:txBody>
                  <a:tcPr marT="45725" marB="45725" marR="91450" marL="91450">
                    <a:solidFill>
                      <a:srgbClr val="F2F2F2"/>
                    </a:solidFill>
                  </a:tcPr>
                </a:tc>
                <a:tc>
                  <a:txBody>
                    <a:bodyPr/>
                    <a:lstStyle/>
                    <a:p>
                      <a:pPr indent="0" lvl="0" marL="0" marR="0" rtl="0" algn="l">
                        <a:spcBef>
                          <a:spcPts val="0"/>
                        </a:spcBef>
                        <a:spcAft>
                          <a:spcPts val="0"/>
                        </a:spcAft>
                        <a:buNone/>
                      </a:pPr>
                      <a:r>
                        <a:rPr lang="vi-VN" sz="2400"/>
                        <a:t>CIKM ‘21 (năm 2021 – rank A)</a:t>
                      </a:r>
                      <a:endParaRPr sz="2400"/>
                    </a:p>
                  </a:txBody>
                  <a:tcPr marT="45725" marB="45725" marR="91450" marL="91450">
                    <a:solidFill>
                      <a:srgbClr val="F2F2F2"/>
                    </a:solidFill>
                  </a:tcPr>
                </a:tc>
              </a:tr>
              <a:tr h="548475">
                <a:tc>
                  <a:txBody>
                    <a:bodyPr/>
                    <a:lstStyle/>
                    <a:p>
                      <a:pPr indent="0" lvl="0" marL="0" marR="0" rtl="0" algn="l">
                        <a:spcBef>
                          <a:spcPts val="0"/>
                        </a:spcBef>
                        <a:spcAft>
                          <a:spcPts val="0"/>
                        </a:spcAft>
                        <a:buNone/>
                      </a:pPr>
                      <a:r>
                        <a:rPr b="1" lang="vi-VN" sz="2400">
                          <a:solidFill>
                            <a:srgbClr val="00B050"/>
                          </a:solidFill>
                          <a:latin typeface="Calibri"/>
                          <a:ea typeface="Calibri"/>
                          <a:cs typeface="Calibri"/>
                          <a:sym typeface="Calibri"/>
                        </a:rPr>
                        <a:t>Mô tả sơ bộ</a:t>
                      </a:r>
                      <a:endParaRPr b="1" sz="2400"/>
                    </a:p>
                  </a:txBody>
                  <a:tcPr marT="45725" marB="45725" marR="91450" marL="91450">
                    <a:solidFill>
                      <a:srgbClr val="F2F2F2"/>
                    </a:solidFill>
                  </a:tcPr>
                </a:tc>
                <a:tc>
                  <a:txBody>
                    <a:bodyPr/>
                    <a:lstStyle/>
                    <a:p>
                      <a:pPr indent="0" lvl="0" marL="0" marR="0" rtl="0" algn="l">
                        <a:spcBef>
                          <a:spcPts val="0"/>
                        </a:spcBef>
                        <a:spcAft>
                          <a:spcPts val="0"/>
                        </a:spcAft>
                        <a:buNone/>
                      </a:pPr>
                      <a:r>
                        <a:rPr lang="vi-VN" sz="2400"/>
                        <a:t>Được thu tập từ XuetangX, ra mắt vào tháng 10 năm 2013, đã cung cấp hơn 6.000 khóa học từ các trường như Đại học Thanh Hoa, MIT… Thu hút 4.500.000 người dùng. Nền tảng này cung cấp tài nguyên học tập đa dạng và được sử dụng làm cơ sở cho MOOCCubeX nhờ quản lý dữ liệu tốt.</a:t>
                      </a:r>
                      <a:endParaRPr sz="2400"/>
                    </a:p>
                  </a:txBody>
                  <a:tcPr marT="45725" marB="45725" marR="91450" marL="91450">
                    <a:solidFill>
                      <a:srgbClr val="F2F2F2"/>
                    </a:solidFill>
                  </a:tcPr>
                </a:tc>
              </a:tr>
            </a:tbl>
          </a:graphicData>
        </a:graphic>
      </p:graphicFrame>
      <p:sp>
        <p:nvSpPr>
          <p:cNvPr id="178" name="Google Shape;178;p5"/>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179" name="Google Shape;179;p5"/>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1. TỔNG QUAN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6"/>
          <p:cNvSpPr txBox="1"/>
          <p:nvPr>
            <p:ph type="title"/>
          </p:nvPr>
        </p:nvSpPr>
        <p:spPr>
          <a:xfrm>
            <a:off x="1132936" y="3073460"/>
            <a:ext cx="10191556"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0070C0"/>
              </a:buClr>
              <a:buSzPts val="3600"/>
              <a:buFont typeface="Open Sans"/>
              <a:buNone/>
            </a:pPr>
            <a:r>
              <a:rPr b="1" lang="vi-VN">
                <a:solidFill>
                  <a:srgbClr val="0070C0"/>
                </a:solidFill>
                <a:latin typeface="Open Sans"/>
                <a:ea typeface="Open Sans"/>
                <a:cs typeface="Open Sans"/>
                <a:sym typeface="Open Sans"/>
              </a:rPr>
              <a:t>2. ỨNG DỤNG</a:t>
            </a:r>
            <a:endParaRPr/>
          </a:p>
        </p:txBody>
      </p:sp>
      <p:sp>
        <p:nvSpPr>
          <p:cNvPr id="185" name="Google Shape;185;p6"/>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lang="vi-VN"/>
              <a:t>‹#›</a:t>
            </a:fld>
            <a:endParaRPr/>
          </a:p>
        </p:txBody>
      </p:sp>
      <p:pic>
        <p:nvPicPr>
          <p:cNvPr id="186" name="Google Shape;186;p6">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7"/>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195" name="Google Shape;195;p7"/>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2. Ứng dụng</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196" name="Google Shape;196;p7">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197" name="Google Shape;197;p7"/>
          <p:cNvSpPr txBox="1"/>
          <p:nvPr/>
        </p:nvSpPr>
        <p:spPr>
          <a:xfrm>
            <a:off x="743763" y="944833"/>
            <a:ext cx="10704471" cy="967957"/>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0" i="0" lang="vi-VN" sz="2000" u="none" cap="none" strike="noStrike">
                <a:solidFill>
                  <a:schemeClr val="dk1"/>
                </a:solidFill>
                <a:latin typeface="Calibri"/>
                <a:ea typeface="Calibri"/>
                <a:cs typeface="Calibri"/>
                <a:sym typeface="Calibri"/>
              </a:rPr>
              <a:t>Có thể thấy được ngay một vài ứng dụng thực tiễn của đề tài:</a:t>
            </a:r>
            <a:endParaRPr/>
          </a:p>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1. Cá nhân hóa trải nghiệm học tập của người dùng</a:t>
            </a:r>
            <a:endParaRPr/>
          </a:p>
        </p:txBody>
      </p:sp>
      <p:sp>
        <p:nvSpPr>
          <p:cNvPr id="198" name="Google Shape;198;p7"/>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199" name="Google Shape;199;p7"/>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2. ỨNG DỤNG</a:t>
            </a:r>
            <a:endParaRPr/>
          </a:p>
        </p:txBody>
      </p:sp>
      <p:pic>
        <p:nvPicPr>
          <p:cNvPr descr="COURSE RECOMMENDATION SYSTEM" id="200" name="Google Shape;200;p7"/>
          <p:cNvPicPr preferRelativeResize="0"/>
          <p:nvPr/>
        </p:nvPicPr>
        <p:blipFill rotWithShape="1">
          <a:blip r:embed="rId5">
            <a:alphaModFix/>
          </a:blip>
          <a:srcRect b="0" l="0" r="0" t="0"/>
          <a:stretch/>
        </p:blipFill>
        <p:spPr>
          <a:xfrm>
            <a:off x="2642027" y="2191268"/>
            <a:ext cx="6391389" cy="39197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8"/>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209" name="Google Shape;209;p8"/>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2. Ứng dụng</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210" name="Google Shape;210;p8">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211" name="Google Shape;211;p8"/>
          <p:cNvSpPr txBox="1"/>
          <p:nvPr/>
        </p:nvSpPr>
        <p:spPr>
          <a:xfrm>
            <a:off x="743763" y="787546"/>
            <a:ext cx="10704471" cy="967957"/>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0" i="0" lang="vi-VN" sz="2000" u="none" cap="none" strike="noStrike">
                <a:solidFill>
                  <a:schemeClr val="dk1"/>
                </a:solidFill>
                <a:latin typeface="Calibri"/>
                <a:ea typeface="Calibri"/>
                <a:cs typeface="Calibri"/>
                <a:sym typeface="Calibri"/>
              </a:rPr>
              <a:t>Có thể thấy được ngay một vài ứng dụng thực tiễn của đề tài:</a:t>
            </a:r>
            <a:endParaRPr/>
          </a:p>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2. Cải hiện hiệu suất học tập của người dùng</a:t>
            </a:r>
            <a:endParaRPr/>
          </a:p>
        </p:txBody>
      </p:sp>
      <p:sp>
        <p:nvSpPr>
          <p:cNvPr id="212" name="Google Shape;212;p8"/>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pic>
        <p:nvPicPr>
          <p:cNvPr descr="Các phương pháp học tập hiệu quả bạn nên lưu lại" id="213" name="Google Shape;213;p8"/>
          <p:cNvPicPr preferRelativeResize="0"/>
          <p:nvPr/>
        </p:nvPicPr>
        <p:blipFill rotWithShape="1">
          <a:blip r:embed="rId5">
            <a:alphaModFix/>
          </a:blip>
          <a:srcRect b="0" l="0" r="0" t="0"/>
          <a:stretch/>
        </p:blipFill>
        <p:spPr>
          <a:xfrm>
            <a:off x="2806355" y="2086672"/>
            <a:ext cx="6062733" cy="4041822"/>
          </a:xfrm>
          <a:prstGeom prst="rect">
            <a:avLst/>
          </a:prstGeom>
          <a:noFill/>
          <a:ln>
            <a:noFill/>
          </a:ln>
        </p:spPr>
      </p:pic>
      <p:sp>
        <p:nvSpPr>
          <p:cNvPr id="214" name="Google Shape;214;p8"/>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2. ỨNG DỤNG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9"/>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223" name="Google Shape;223;p9"/>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2. Ứng dụng</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224" name="Google Shape;224;p9">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225" name="Google Shape;225;p9"/>
          <p:cNvSpPr txBox="1"/>
          <p:nvPr/>
        </p:nvSpPr>
        <p:spPr>
          <a:xfrm>
            <a:off x="901350" y="830555"/>
            <a:ext cx="10704471" cy="967957"/>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0" i="0" lang="vi-VN" sz="2000" u="none" cap="none" strike="noStrike">
                <a:solidFill>
                  <a:schemeClr val="dk1"/>
                </a:solidFill>
                <a:latin typeface="Calibri"/>
                <a:ea typeface="Calibri"/>
                <a:cs typeface="Calibri"/>
                <a:sym typeface="Calibri"/>
              </a:rPr>
              <a:t>Có thể thấy được ngay một vài ứng dụng thực tiễn của đề tài:</a:t>
            </a:r>
            <a:endParaRPr/>
          </a:p>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3. Tăng cường trải nghiệm và sự hài lòng của người học</a:t>
            </a:r>
            <a:endParaRPr/>
          </a:p>
        </p:txBody>
      </p:sp>
      <p:sp>
        <p:nvSpPr>
          <p:cNvPr id="226" name="Google Shape;226;p9"/>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pic>
        <p:nvPicPr>
          <p:cNvPr descr="Trải nghiệm người dùng là gì? 7 bí quyết tối ưu hóa trải nghiệm" id="227" name="Google Shape;227;p9"/>
          <p:cNvPicPr preferRelativeResize="0"/>
          <p:nvPr/>
        </p:nvPicPr>
        <p:blipFill rotWithShape="1">
          <a:blip r:embed="rId5">
            <a:alphaModFix/>
          </a:blip>
          <a:srcRect b="0" l="0" r="0" t="0"/>
          <a:stretch/>
        </p:blipFill>
        <p:spPr>
          <a:xfrm>
            <a:off x="2725229" y="2123679"/>
            <a:ext cx="6592824" cy="3865043"/>
          </a:xfrm>
          <a:prstGeom prst="rect">
            <a:avLst/>
          </a:prstGeom>
          <a:noFill/>
          <a:ln>
            <a:noFill/>
          </a:ln>
        </p:spPr>
      </p:pic>
      <p:sp>
        <p:nvSpPr>
          <p:cNvPr id="228" name="Google Shape;228;p9"/>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2. ỨNG DỤNG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13">
      <a:dk1>
        <a:srgbClr val="000000"/>
      </a:dk1>
      <a:lt1>
        <a:srgbClr val="FFFFFF"/>
      </a:lt1>
      <a:dk2>
        <a:srgbClr val="1F497D"/>
      </a:dk2>
      <a:lt2>
        <a:srgbClr val="EEECE1"/>
      </a:lt2>
      <a:accent1>
        <a:srgbClr val="0187C0"/>
      </a:accent1>
      <a:accent2>
        <a:srgbClr val="57687B"/>
      </a:accent2>
      <a:accent3>
        <a:srgbClr val="359CDB"/>
      </a:accent3>
      <a:accent4>
        <a:srgbClr val="F4AB17"/>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2022-01-06T04:00:04Z</dcterms:created>
  <dc:creator>oke na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