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258" r:id="rId4"/>
    <p:sldId id="354" r:id="rId5"/>
    <p:sldId id="313" r:id="rId6"/>
    <p:sldId id="355" r:id="rId7"/>
    <p:sldId id="328" r:id="rId8"/>
    <p:sldId id="259" r:id="rId9"/>
    <p:sldId id="315" r:id="rId10"/>
    <p:sldId id="320" r:id="rId11"/>
    <p:sldId id="316" r:id="rId12"/>
    <p:sldId id="323" r:id="rId13"/>
    <p:sldId id="324" r:id="rId14"/>
    <p:sldId id="325" r:id="rId15"/>
    <p:sldId id="326" r:id="rId16"/>
    <p:sldId id="327" r:id="rId17"/>
    <p:sldId id="329" r:id="rId18"/>
    <p:sldId id="332" r:id="rId19"/>
    <p:sldId id="334" r:id="rId20"/>
    <p:sldId id="338" r:id="rId21"/>
    <p:sldId id="330" r:id="rId22"/>
    <p:sldId id="281" r:id="rId23"/>
    <p:sldId id="310" r:id="rId24"/>
    <p:sldId id="311" r:id="rId25"/>
    <p:sldId id="312" r:id="rId26"/>
    <p:sldId id="314" r:id="rId27"/>
    <p:sldId id="356" r:id="rId28"/>
    <p:sldId id="319" r:id="rId29"/>
    <p:sldId id="321" r:id="rId30"/>
    <p:sldId id="331" r:id="rId31"/>
    <p:sldId id="322" r:id="rId32"/>
    <p:sldId id="339" r:id="rId33"/>
    <p:sldId id="333" r:id="rId34"/>
    <p:sldId id="337" r:id="rId35"/>
    <p:sldId id="335" r:id="rId36"/>
    <p:sldId id="336" r:id="rId37"/>
    <p:sldId id="340" r:id="rId38"/>
    <p:sldId id="344" r:id="rId39"/>
    <p:sldId id="348" r:id="rId40"/>
    <p:sldId id="353" r:id="rId41"/>
    <p:sldId id="342" r:id="rId42"/>
    <p:sldId id="346" r:id="rId43"/>
    <p:sldId id="347" r:id="rId44"/>
    <p:sldId id="349" r:id="rId45"/>
    <p:sldId id="352" r:id="rId46"/>
    <p:sldId id="341" r:id="rId4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AB939-92FF-46FA-949B-0076A0BB5B77}" v="28" dt="2023-11-24T01:27:18.840"/>
    <p1510:client id="{37662843-C9F8-4F43-AED2-B8D02803E23B}" v="2298" dt="2023-11-23T16:30:07"/>
    <p1510:client id="{6DBA0762-9ABA-4001-8741-7CCE4E63B7DD}" v="85" dt="2023-11-23T06:41:24.484"/>
    <p1510:client id="{E513DEF8-79B2-4C71-98C1-C35F7C55843D}" v="602" dt="2023-11-23T15:30:51.451"/>
    <p1510:client id="{F30F9082-A3E8-4DA2-B17C-C8A3565EC14B}" v="287" dt="2023-11-22T15:29:56.232"/>
    <p1510:client id="{F5A0BBF3-D9AF-4AE4-B43C-D423C09C8E08}" v="134" dt="2023-11-23T06:59:30.695"/>
    <p1510:client id="{F77A3C2B-852C-435E-9B9B-393A80959F93}" v="7461" dt="2023-11-23T15:21:37.6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3613657-378D-446E-9FAF-32005B78C317}" type="datetimeFigureOut">
              <a:t>30/11/2023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6C6382A-37F9-49F2-A650-7BB1DADCBE70}" type="slidenum">
              <a:t>‹#›</a:t>
            </a:fld>
            <a:endParaRPr lang="en-US"/>
          </a:p>
        </p:txBody>
      </p:sp>
    </p:spTree>
    <p:extLst>
      <p:ext uri="{BB962C8B-B14F-4D97-AF65-F5344CB8AC3E}">
        <p14:creationId xmlns:p14="http://schemas.microsoft.com/office/powerpoint/2010/main" val="355254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5</a:t>
            </a:fld>
            <a:endParaRPr lang="en-US"/>
          </a:p>
        </p:txBody>
      </p:sp>
    </p:spTree>
    <p:extLst>
      <p:ext uri="{BB962C8B-B14F-4D97-AF65-F5344CB8AC3E}">
        <p14:creationId xmlns:p14="http://schemas.microsoft.com/office/powerpoint/2010/main" val="3984015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15</a:t>
            </a:fld>
            <a:endParaRPr lang="en-US"/>
          </a:p>
        </p:txBody>
      </p:sp>
    </p:spTree>
    <p:extLst>
      <p:ext uri="{BB962C8B-B14F-4D97-AF65-F5344CB8AC3E}">
        <p14:creationId xmlns:p14="http://schemas.microsoft.com/office/powerpoint/2010/main" val="1103750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16</a:t>
            </a:fld>
            <a:endParaRPr lang="en-US"/>
          </a:p>
        </p:txBody>
      </p:sp>
    </p:spTree>
    <p:extLst>
      <p:ext uri="{BB962C8B-B14F-4D97-AF65-F5344CB8AC3E}">
        <p14:creationId xmlns:p14="http://schemas.microsoft.com/office/powerpoint/2010/main" val="765359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18</a:t>
            </a:fld>
            <a:endParaRPr lang="en-US"/>
          </a:p>
        </p:txBody>
      </p:sp>
    </p:spTree>
    <p:extLst>
      <p:ext uri="{BB962C8B-B14F-4D97-AF65-F5344CB8AC3E}">
        <p14:creationId xmlns:p14="http://schemas.microsoft.com/office/powerpoint/2010/main" val="90608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19</a:t>
            </a:fld>
            <a:endParaRPr lang="en-US"/>
          </a:p>
        </p:txBody>
      </p:sp>
    </p:spTree>
    <p:extLst>
      <p:ext uri="{BB962C8B-B14F-4D97-AF65-F5344CB8AC3E}">
        <p14:creationId xmlns:p14="http://schemas.microsoft.com/office/powerpoint/2010/main" val="537377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20</a:t>
            </a:fld>
            <a:endParaRPr lang="en-US"/>
          </a:p>
        </p:txBody>
      </p:sp>
    </p:spTree>
    <p:extLst>
      <p:ext uri="{BB962C8B-B14F-4D97-AF65-F5344CB8AC3E}">
        <p14:creationId xmlns:p14="http://schemas.microsoft.com/office/powerpoint/2010/main" val="3261951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Ngoài</a:t>
            </a:r>
            <a:r>
              <a:rPr lang="en-US">
                <a:cs typeface="Calibri"/>
              </a:rPr>
              <a:t> patch embedding </a:t>
            </a:r>
            <a:r>
              <a:rPr lang="en-US" err="1">
                <a:cs typeface="Calibri"/>
              </a:rPr>
              <a:t>và</a:t>
            </a:r>
            <a:r>
              <a:rPr lang="en-US">
                <a:cs typeface="Calibri"/>
              </a:rPr>
              <a:t> </a:t>
            </a:r>
            <a:r>
              <a:rPr lang="en-US" err="1">
                <a:cs typeface="Calibri"/>
              </a:rPr>
              <a:t>lớp</a:t>
            </a:r>
            <a:r>
              <a:rPr lang="en-US">
                <a:cs typeface="Calibri"/>
              </a:rPr>
              <a:t> </a:t>
            </a:r>
            <a:r>
              <a:rPr lang="en-US" err="1">
                <a:cs typeface="Calibri"/>
              </a:rPr>
              <a:t>phân</a:t>
            </a:r>
            <a:r>
              <a:rPr lang="en-US">
                <a:cs typeface="Calibri"/>
              </a:rPr>
              <a:t> </a:t>
            </a:r>
            <a:r>
              <a:rPr lang="en-US" err="1">
                <a:cs typeface="Calibri"/>
              </a:rPr>
              <a:t>loại</a:t>
            </a:r>
            <a:r>
              <a:rPr lang="en-US">
                <a:cs typeface="Calibri"/>
              </a:rPr>
              <a:t>, </a:t>
            </a:r>
            <a:r>
              <a:rPr lang="en-US" err="1">
                <a:cs typeface="Calibri"/>
              </a:rPr>
              <a:t>ViT</a:t>
            </a:r>
            <a:r>
              <a:rPr lang="en-US">
                <a:cs typeface="Calibri"/>
              </a:rPr>
              <a:t> </a:t>
            </a:r>
            <a:r>
              <a:rPr lang="en-US" err="1">
                <a:cs typeface="Calibri"/>
              </a:rPr>
              <a:t>được</a:t>
            </a:r>
            <a:r>
              <a:rPr lang="en-US">
                <a:cs typeface="Calibri"/>
              </a:rPr>
              <a:t> </a:t>
            </a:r>
            <a:r>
              <a:rPr lang="en-US" err="1">
                <a:cs typeface="Calibri"/>
              </a:rPr>
              <a:t>tạo</a:t>
            </a:r>
            <a:r>
              <a:rPr lang="en-US">
                <a:cs typeface="Calibri"/>
              </a:rPr>
              <a:t> </a:t>
            </a:r>
            <a:r>
              <a:rPr lang="en-US" err="1">
                <a:cs typeface="Calibri"/>
              </a:rPr>
              <a:t>bởi</a:t>
            </a:r>
            <a:r>
              <a:rPr lang="en-US">
                <a:cs typeface="Calibri"/>
              </a:rPr>
              <a:t> 2 </a:t>
            </a:r>
            <a:r>
              <a:rPr lang="en-US" err="1">
                <a:cs typeface="Calibri"/>
              </a:rPr>
              <a:t>loại</a:t>
            </a:r>
            <a:r>
              <a:rPr lang="en-US">
                <a:cs typeface="Calibri"/>
              </a:rPr>
              <a:t> block: MHSA, FFN</a:t>
            </a:r>
          </a:p>
        </p:txBody>
      </p:sp>
      <p:sp>
        <p:nvSpPr>
          <p:cNvPr id="4" name="Slide Number Placeholder 3"/>
          <p:cNvSpPr>
            <a:spLocks noGrp="1"/>
          </p:cNvSpPr>
          <p:nvPr>
            <p:ph type="sldNum" sz="quarter" idx="5"/>
          </p:nvPr>
        </p:nvSpPr>
        <p:spPr/>
        <p:txBody>
          <a:bodyPr/>
          <a:lstStyle/>
          <a:p>
            <a:fld id="{86C6382A-37F9-49F2-A650-7BB1DADCBE70}" type="slidenum">
              <a:rPr lang="en-US"/>
              <a:t>22</a:t>
            </a:fld>
            <a:endParaRPr lang="en-US"/>
          </a:p>
        </p:txBody>
      </p:sp>
    </p:spTree>
    <p:extLst>
      <p:ext uri="{BB962C8B-B14F-4D97-AF65-F5344CB8AC3E}">
        <p14:creationId xmlns:p14="http://schemas.microsoft.com/office/powerpoint/2010/main" val="3666256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FFN(x) = </a:t>
            </a:r>
            <a:r>
              <a:rPr lang="vi-VN" err="1"/>
              <a:t>max</a:t>
            </a:r>
            <a:r>
              <a:rPr lang="vi-VN"/>
              <a:t>(0,W_up x)</a:t>
            </a:r>
            <a:r>
              <a:rPr lang="vi-VN" err="1"/>
              <a:t>W_down</a:t>
            </a:r>
            <a:endParaRPr lang="vi-VN"/>
          </a:p>
          <a:p>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24</a:t>
            </a:fld>
            <a:endParaRPr lang="en-US"/>
          </a:p>
        </p:txBody>
      </p:sp>
    </p:spTree>
    <p:extLst>
      <p:ext uri="{BB962C8B-B14F-4D97-AF65-F5344CB8AC3E}">
        <p14:creationId xmlns:p14="http://schemas.microsoft.com/office/powerpoint/2010/main" val="72767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Patch embedding, </a:t>
            </a:r>
            <a:r>
              <a:rPr lang="en-US" err="1"/>
              <a:t>lớp</a:t>
            </a:r>
            <a:r>
              <a:rPr lang="en-US"/>
              <a:t> </a:t>
            </a:r>
            <a:r>
              <a:rPr lang="en-US" err="1"/>
              <a:t>phân</a:t>
            </a:r>
            <a:r>
              <a:rPr lang="en-US"/>
              <a:t> </a:t>
            </a:r>
            <a:r>
              <a:rPr lang="en-US" err="1"/>
              <a:t>loại</a:t>
            </a:r>
            <a:r>
              <a:rPr lang="en-US"/>
              <a:t>, normalization, </a:t>
            </a:r>
            <a:r>
              <a:rPr lang="en-US" err="1"/>
              <a:t>và</a:t>
            </a:r>
            <a:r>
              <a:rPr lang="en-US"/>
              <a:t> </a:t>
            </a:r>
            <a:r>
              <a:rPr lang="en-US" err="1"/>
              <a:t>tất</a:t>
            </a:r>
            <a:r>
              <a:rPr lang="en-US"/>
              <a:t> </a:t>
            </a:r>
            <a:r>
              <a:rPr lang="en-US" err="1"/>
              <a:t>cả</a:t>
            </a:r>
            <a:r>
              <a:rPr lang="en-US"/>
              <a:t> bias </a:t>
            </a:r>
            <a:r>
              <a:rPr lang="en-US" err="1"/>
              <a:t>parametersparameters</a:t>
            </a:r>
            <a:r>
              <a:rPr lang="en-US"/>
              <a:t>:</a:t>
            </a:r>
          </a:p>
          <a:p>
            <a:pPr marL="285750" indent="-285750">
              <a:buFont typeface="Calibri,Sans-Serif"/>
              <a:buChar char="-"/>
            </a:pPr>
            <a:r>
              <a:rPr lang="en-US"/>
              <a:t>Định </a:t>
            </a:r>
            <a:r>
              <a:rPr lang="en-US" err="1"/>
              <a:t>dạng</a:t>
            </a:r>
            <a:r>
              <a:rPr lang="en-US"/>
              <a:t> </a:t>
            </a:r>
            <a:r>
              <a:rPr lang="en-US" err="1"/>
              <a:t>khác</a:t>
            </a:r>
            <a:endParaRPr lang="en-US"/>
          </a:p>
          <a:p>
            <a:pPr marL="285750" indent="-285750">
              <a:buFont typeface="Calibri,Sans-Serif"/>
              <a:buChar char="-"/>
            </a:pPr>
            <a:r>
              <a:rPr lang="en-US" err="1"/>
              <a:t>Số</a:t>
            </a:r>
            <a:r>
              <a:rPr lang="en-US"/>
              <a:t> </a:t>
            </a:r>
            <a:r>
              <a:rPr lang="en-US" err="1"/>
              <a:t>lượng</a:t>
            </a:r>
            <a:r>
              <a:rPr lang="en-US"/>
              <a:t> </a:t>
            </a:r>
            <a:r>
              <a:rPr lang="en-US" err="1"/>
              <a:t>ít</a:t>
            </a:r>
            <a:endParaRPr lang="en-US"/>
          </a:p>
          <a:p>
            <a:r>
              <a:rPr lang="en-US"/>
              <a:t>--&gt; </a:t>
            </a:r>
            <a:r>
              <a:rPr lang="en-US" err="1"/>
              <a:t>Không</a:t>
            </a:r>
            <a:r>
              <a:rPr lang="en-US"/>
              <a:t> tensorized</a:t>
            </a:r>
          </a:p>
        </p:txBody>
      </p:sp>
      <p:sp>
        <p:nvSpPr>
          <p:cNvPr id="4" name="Slide Number Placeholder 3"/>
          <p:cNvSpPr>
            <a:spLocks noGrp="1"/>
          </p:cNvSpPr>
          <p:nvPr>
            <p:ph type="sldNum" sz="quarter" idx="5"/>
          </p:nvPr>
        </p:nvSpPr>
        <p:spPr/>
        <p:txBody>
          <a:bodyPr/>
          <a:lstStyle/>
          <a:p>
            <a:fld id="{86C6382A-37F9-49F2-A650-7BB1DADCBE70}" type="slidenum">
              <a:rPr lang="en-US"/>
              <a:t>25</a:t>
            </a:fld>
            <a:endParaRPr lang="en-US"/>
          </a:p>
        </p:txBody>
      </p:sp>
    </p:spTree>
    <p:extLst>
      <p:ext uri="{BB962C8B-B14F-4D97-AF65-F5344CB8AC3E}">
        <p14:creationId xmlns:p14="http://schemas.microsoft.com/office/powerpoint/2010/main" val="2477033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Patch embedding, </a:t>
            </a:r>
            <a:r>
              <a:rPr lang="en-US" err="1"/>
              <a:t>lớp</a:t>
            </a:r>
            <a:r>
              <a:rPr lang="en-US"/>
              <a:t> </a:t>
            </a:r>
            <a:r>
              <a:rPr lang="en-US" err="1"/>
              <a:t>phân</a:t>
            </a:r>
            <a:r>
              <a:rPr lang="en-US"/>
              <a:t> </a:t>
            </a:r>
            <a:r>
              <a:rPr lang="en-US" err="1"/>
              <a:t>loại</a:t>
            </a:r>
            <a:r>
              <a:rPr lang="en-US"/>
              <a:t>, normalization, </a:t>
            </a:r>
            <a:r>
              <a:rPr lang="en-US" err="1"/>
              <a:t>và</a:t>
            </a:r>
            <a:r>
              <a:rPr lang="en-US"/>
              <a:t> </a:t>
            </a:r>
            <a:r>
              <a:rPr lang="en-US" err="1"/>
              <a:t>tất</a:t>
            </a:r>
            <a:r>
              <a:rPr lang="en-US"/>
              <a:t> </a:t>
            </a:r>
            <a:r>
              <a:rPr lang="en-US" err="1"/>
              <a:t>cả</a:t>
            </a:r>
            <a:r>
              <a:rPr lang="en-US"/>
              <a:t> bias </a:t>
            </a:r>
            <a:r>
              <a:rPr lang="en-US" err="1"/>
              <a:t>parametersparameters</a:t>
            </a:r>
            <a:r>
              <a:rPr lang="en-US"/>
              <a:t>:</a:t>
            </a:r>
          </a:p>
          <a:p>
            <a:pPr marL="285750" indent="-285750">
              <a:buFont typeface="Calibri,Sans-Serif"/>
              <a:buChar char="-"/>
            </a:pPr>
            <a:r>
              <a:rPr lang="en-US"/>
              <a:t>Định </a:t>
            </a:r>
            <a:r>
              <a:rPr lang="en-US" err="1"/>
              <a:t>dạng</a:t>
            </a:r>
            <a:r>
              <a:rPr lang="en-US"/>
              <a:t> </a:t>
            </a:r>
            <a:r>
              <a:rPr lang="en-US" err="1"/>
              <a:t>khác</a:t>
            </a:r>
            <a:endParaRPr lang="en-US"/>
          </a:p>
          <a:p>
            <a:pPr marL="285750" indent="-285750">
              <a:buFont typeface="Calibri,Sans-Serif"/>
              <a:buChar char="-"/>
            </a:pPr>
            <a:r>
              <a:rPr lang="en-US" err="1"/>
              <a:t>Số</a:t>
            </a:r>
            <a:r>
              <a:rPr lang="en-US"/>
              <a:t> </a:t>
            </a:r>
            <a:r>
              <a:rPr lang="en-US" err="1"/>
              <a:t>lượng</a:t>
            </a:r>
            <a:r>
              <a:rPr lang="en-US"/>
              <a:t> </a:t>
            </a:r>
            <a:r>
              <a:rPr lang="en-US" err="1"/>
              <a:t>ít</a:t>
            </a:r>
            <a:endParaRPr lang="en-US"/>
          </a:p>
          <a:p>
            <a:r>
              <a:rPr lang="en-US"/>
              <a:t>--&gt; </a:t>
            </a:r>
            <a:r>
              <a:rPr lang="en-US" err="1"/>
              <a:t>Không</a:t>
            </a:r>
            <a:r>
              <a:rPr lang="en-US"/>
              <a:t> tensorized</a:t>
            </a:r>
          </a:p>
        </p:txBody>
      </p:sp>
      <p:sp>
        <p:nvSpPr>
          <p:cNvPr id="4" name="Slide Number Placeholder 3"/>
          <p:cNvSpPr>
            <a:spLocks noGrp="1"/>
          </p:cNvSpPr>
          <p:nvPr>
            <p:ph type="sldNum" sz="quarter" idx="5"/>
          </p:nvPr>
        </p:nvSpPr>
        <p:spPr/>
        <p:txBody>
          <a:bodyPr/>
          <a:lstStyle/>
          <a:p>
            <a:fld id="{86C6382A-37F9-49F2-A650-7BB1DADCBE70}" type="slidenum">
              <a:rPr lang="en-US"/>
              <a:t>26</a:t>
            </a:fld>
            <a:endParaRPr lang="en-US"/>
          </a:p>
        </p:txBody>
      </p:sp>
    </p:spTree>
    <p:extLst>
      <p:ext uri="{BB962C8B-B14F-4D97-AF65-F5344CB8AC3E}">
        <p14:creationId xmlns:p14="http://schemas.microsoft.com/office/powerpoint/2010/main" val="1176126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Patch embedding, </a:t>
            </a:r>
            <a:r>
              <a:rPr lang="en-US" err="1"/>
              <a:t>lớp</a:t>
            </a:r>
            <a:r>
              <a:rPr lang="en-US"/>
              <a:t> </a:t>
            </a:r>
            <a:r>
              <a:rPr lang="en-US" err="1"/>
              <a:t>phân</a:t>
            </a:r>
            <a:r>
              <a:rPr lang="en-US"/>
              <a:t> </a:t>
            </a:r>
            <a:r>
              <a:rPr lang="en-US" err="1"/>
              <a:t>loại</a:t>
            </a:r>
            <a:r>
              <a:rPr lang="en-US"/>
              <a:t>, normalization, </a:t>
            </a:r>
            <a:r>
              <a:rPr lang="en-US" err="1"/>
              <a:t>và</a:t>
            </a:r>
            <a:r>
              <a:rPr lang="en-US"/>
              <a:t> </a:t>
            </a:r>
            <a:r>
              <a:rPr lang="en-US" err="1"/>
              <a:t>tất</a:t>
            </a:r>
            <a:r>
              <a:rPr lang="en-US"/>
              <a:t> </a:t>
            </a:r>
            <a:r>
              <a:rPr lang="en-US" err="1"/>
              <a:t>cả</a:t>
            </a:r>
            <a:r>
              <a:rPr lang="en-US"/>
              <a:t> bias </a:t>
            </a:r>
            <a:r>
              <a:rPr lang="en-US" err="1"/>
              <a:t>parametersparameters</a:t>
            </a:r>
            <a:r>
              <a:rPr lang="en-US"/>
              <a:t>:</a:t>
            </a:r>
          </a:p>
          <a:p>
            <a:pPr marL="285750" indent="-285750">
              <a:buFont typeface="Calibri,Sans-Serif"/>
              <a:buChar char="-"/>
            </a:pPr>
            <a:r>
              <a:rPr lang="en-US"/>
              <a:t>Định </a:t>
            </a:r>
            <a:r>
              <a:rPr lang="en-US" err="1"/>
              <a:t>dạng</a:t>
            </a:r>
            <a:r>
              <a:rPr lang="en-US"/>
              <a:t> </a:t>
            </a:r>
            <a:r>
              <a:rPr lang="en-US" err="1"/>
              <a:t>khác</a:t>
            </a:r>
            <a:endParaRPr lang="en-US"/>
          </a:p>
          <a:p>
            <a:pPr marL="285750" indent="-285750">
              <a:buFont typeface="Calibri,Sans-Serif"/>
              <a:buChar char="-"/>
            </a:pPr>
            <a:r>
              <a:rPr lang="en-US" err="1"/>
              <a:t>Số</a:t>
            </a:r>
            <a:r>
              <a:rPr lang="en-US"/>
              <a:t> </a:t>
            </a:r>
            <a:r>
              <a:rPr lang="en-US" err="1"/>
              <a:t>lượng</a:t>
            </a:r>
            <a:r>
              <a:rPr lang="en-US"/>
              <a:t> </a:t>
            </a:r>
            <a:r>
              <a:rPr lang="en-US" err="1"/>
              <a:t>ít</a:t>
            </a:r>
            <a:endParaRPr lang="en-US"/>
          </a:p>
          <a:p>
            <a:r>
              <a:rPr lang="en-US"/>
              <a:t>--&gt; </a:t>
            </a:r>
            <a:r>
              <a:rPr lang="en-US" err="1"/>
              <a:t>Không</a:t>
            </a:r>
            <a:r>
              <a:rPr lang="en-US"/>
              <a:t> tensorized</a:t>
            </a:r>
          </a:p>
        </p:txBody>
      </p:sp>
      <p:sp>
        <p:nvSpPr>
          <p:cNvPr id="4" name="Slide Number Placeholder 3"/>
          <p:cNvSpPr>
            <a:spLocks noGrp="1"/>
          </p:cNvSpPr>
          <p:nvPr>
            <p:ph type="sldNum" sz="quarter" idx="5"/>
          </p:nvPr>
        </p:nvSpPr>
        <p:spPr/>
        <p:txBody>
          <a:bodyPr/>
          <a:lstStyle/>
          <a:p>
            <a:fld id="{86C6382A-37F9-49F2-A650-7BB1DADCBE70}" type="slidenum">
              <a:rPr lang="en-US"/>
              <a:t>27</a:t>
            </a:fld>
            <a:endParaRPr lang="en-US"/>
          </a:p>
        </p:txBody>
      </p:sp>
    </p:spTree>
    <p:extLst>
      <p:ext uri="{BB962C8B-B14F-4D97-AF65-F5344CB8AC3E}">
        <p14:creationId xmlns:p14="http://schemas.microsoft.com/office/powerpoint/2010/main" val="2517666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6</a:t>
            </a:fld>
            <a:endParaRPr lang="en-US"/>
          </a:p>
        </p:txBody>
      </p:sp>
    </p:spTree>
    <p:extLst>
      <p:ext uri="{BB962C8B-B14F-4D97-AF65-F5344CB8AC3E}">
        <p14:creationId xmlns:p14="http://schemas.microsoft.com/office/powerpoint/2010/main" val="3172149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t>s </a:t>
            </a:r>
            <a:r>
              <a:rPr lang="en-US" err="1"/>
              <a:t>là</a:t>
            </a:r>
            <a:r>
              <a:rPr lang="en-US"/>
              <a:t> scaling, </a:t>
            </a:r>
            <a:r>
              <a:rPr lang="en-US" err="1"/>
              <a:t>đóng</a:t>
            </a:r>
            <a:r>
              <a:rPr lang="en-US"/>
              <a:t> </a:t>
            </a:r>
            <a:r>
              <a:rPr lang="en-US" err="1"/>
              <a:t>vai</a:t>
            </a:r>
            <a:r>
              <a:rPr lang="en-US"/>
              <a:t> </a:t>
            </a:r>
            <a:r>
              <a:rPr lang="en-US" err="1"/>
              <a:t>trò</a:t>
            </a:r>
            <a:r>
              <a:rPr lang="en-US"/>
              <a:t> </a:t>
            </a:r>
            <a:r>
              <a:rPr lang="en-US" err="1"/>
              <a:t>như</a:t>
            </a:r>
            <a:r>
              <a:rPr lang="en-US"/>
              <a:t> learning rate </a:t>
            </a:r>
            <a:r>
              <a:rPr lang="en-US" err="1"/>
              <a:t>delta_W</a:t>
            </a:r>
            <a:endParaRPr lang="en-US" err="1">
              <a:cs typeface="Calibri"/>
            </a:endParaRPr>
          </a:p>
          <a:p>
            <a:pPr marL="171450" indent="-171450">
              <a:buFont typeface="Calibri"/>
              <a:buChar char="-"/>
            </a:pPr>
            <a:r>
              <a:rPr lang="en-US" err="1">
                <a:cs typeface="Calibri"/>
              </a:rPr>
              <a:t>x_i</a:t>
            </a:r>
            <a:r>
              <a:rPr lang="en-US">
                <a:cs typeface="Calibri"/>
              </a:rPr>
              <a:t> </a:t>
            </a:r>
            <a:r>
              <a:rPr lang="en-US" err="1">
                <a:cs typeface="Calibri"/>
              </a:rPr>
              <a:t>là</a:t>
            </a:r>
            <a:r>
              <a:rPr lang="en-US">
                <a:cs typeface="Calibri"/>
              </a:rPr>
              <a:t> mode-</a:t>
            </a:r>
            <a:r>
              <a:rPr lang="en-US" err="1">
                <a:cs typeface="Calibri"/>
              </a:rPr>
              <a:t>i</a:t>
            </a:r>
            <a:r>
              <a:rPr lang="en-US">
                <a:cs typeface="Calibri"/>
              </a:rPr>
              <a:t> product, 1 </a:t>
            </a:r>
            <a:r>
              <a:rPr lang="en-US" err="1">
                <a:cs typeface="Calibri"/>
              </a:rPr>
              <a:t>phép</a:t>
            </a:r>
            <a:r>
              <a:rPr lang="en-US">
                <a:cs typeface="Calibri"/>
              </a:rPr>
              <a:t> </a:t>
            </a:r>
            <a:r>
              <a:rPr lang="en-US" err="1">
                <a:cs typeface="Calibri"/>
              </a:rPr>
              <a:t>toán</a:t>
            </a:r>
            <a:r>
              <a:rPr lang="en-US">
                <a:cs typeface="Calibri"/>
              </a:rPr>
              <a:t> </a:t>
            </a:r>
            <a:r>
              <a:rPr lang="en-US" err="1">
                <a:cs typeface="Calibri"/>
              </a:rPr>
              <a:t>giữa</a:t>
            </a:r>
            <a:r>
              <a:rPr lang="en-US">
                <a:cs typeface="Calibri"/>
              </a:rPr>
              <a:t> tensor </a:t>
            </a:r>
            <a:r>
              <a:rPr lang="en-US" err="1">
                <a:cs typeface="Calibri"/>
              </a:rPr>
              <a:t>và</a:t>
            </a:r>
            <a:r>
              <a:rPr lang="en-US">
                <a:cs typeface="Calibri"/>
              </a:rPr>
              <a:t> ma </a:t>
            </a:r>
            <a:r>
              <a:rPr lang="en-US" err="1">
                <a:cs typeface="Calibri"/>
              </a:rPr>
              <a:t>trận</a:t>
            </a:r>
            <a:r>
              <a:rPr lang="en-US">
                <a:cs typeface="Calibri"/>
              </a:rPr>
              <a:t>, </a:t>
            </a:r>
            <a:r>
              <a:rPr lang="en-US" err="1">
                <a:cs typeface="Calibri"/>
              </a:rPr>
              <a:t>nếu</a:t>
            </a:r>
            <a:r>
              <a:rPr lang="en-US">
                <a:cs typeface="Calibri"/>
              </a:rPr>
              <a:t> </a:t>
            </a:r>
            <a:r>
              <a:rPr lang="en-US" err="1">
                <a:cs typeface="Calibri"/>
              </a:rPr>
              <a:t>muốn</a:t>
            </a:r>
            <a:r>
              <a:rPr lang="en-US">
                <a:cs typeface="Calibri"/>
              </a:rPr>
              <a:t> </a:t>
            </a:r>
            <a:r>
              <a:rPr lang="en-US" err="1">
                <a:cs typeface="Calibri"/>
              </a:rPr>
              <a:t>hiểu</a:t>
            </a:r>
            <a:r>
              <a:rPr lang="en-US">
                <a:cs typeface="Calibri"/>
              </a:rPr>
              <a:t> </a:t>
            </a:r>
            <a:r>
              <a:rPr lang="en-US" err="1">
                <a:cs typeface="Calibri"/>
              </a:rPr>
              <a:t>rõ</a:t>
            </a:r>
            <a:r>
              <a:rPr lang="en-US">
                <a:cs typeface="Calibri"/>
              </a:rPr>
              <a:t> </a:t>
            </a:r>
            <a:r>
              <a:rPr lang="en-US" err="1">
                <a:cs typeface="Calibri"/>
              </a:rPr>
              <a:t>hơn</a:t>
            </a:r>
            <a:r>
              <a:rPr lang="en-US">
                <a:cs typeface="Calibri"/>
              </a:rPr>
              <a:t> </a:t>
            </a:r>
            <a:r>
              <a:rPr lang="en-US" err="1">
                <a:cs typeface="Calibri"/>
              </a:rPr>
              <a:t>thì</a:t>
            </a:r>
            <a:r>
              <a:rPr lang="en-US">
                <a:cs typeface="Calibri"/>
              </a:rPr>
              <a:t> </a:t>
            </a:r>
            <a:r>
              <a:rPr lang="en-US" err="1">
                <a:cs typeface="Calibri"/>
              </a:rPr>
              <a:t>các</a:t>
            </a:r>
            <a:r>
              <a:rPr lang="en-US">
                <a:cs typeface="Calibri"/>
              </a:rPr>
              <a:t> </a:t>
            </a:r>
            <a:r>
              <a:rPr lang="en-US" err="1">
                <a:cs typeface="Calibri"/>
              </a:rPr>
              <a:t>bạn</a:t>
            </a:r>
            <a:r>
              <a:rPr lang="en-US">
                <a:cs typeface="Calibri"/>
              </a:rPr>
              <a:t> </a:t>
            </a:r>
            <a:r>
              <a:rPr lang="en-US" err="1">
                <a:cs typeface="Calibri"/>
              </a:rPr>
              <a:t>có</a:t>
            </a:r>
            <a:r>
              <a:rPr lang="en-US">
                <a:cs typeface="Calibri"/>
              </a:rPr>
              <a:t> </a:t>
            </a:r>
            <a:r>
              <a:rPr lang="en-US" err="1">
                <a:cs typeface="Calibri"/>
              </a:rPr>
              <a:t>thể</a:t>
            </a:r>
            <a:r>
              <a:rPr lang="en-US">
                <a:cs typeface="Calibri"/>
              </a:rPr>
              <a:t> search </a:t>
            </a:r>
            <a:r>
              <a:rPr lang="en-US" err="1">
                <a:cs typeface="Calibri"/>
              </a:rPr>
              <a:t>với</a:t>
            </a:r>
            <a:r>
              <a:rPr lang="en-US">
                <a:cs typeface="Calibri"/>
              </a:rPr>
              <a:t> </a:t>
            </a:r>
            <a:r>
              <a:rPr lang="en-US" err="1">
                <a:cs typeface="Calibri"/>
              </a:rPr>
              <a:t>từ</a:t>
            </a:r>
            <a:r>
              <a:rPr lang="en-US">
                <a:cs typeface="Calibri"/>
              </a:rPr>
              <a:t> </a:t>
            </a:r>
            <a:r>
              <a:rPr lang="en-US" err="1">
                <a:cs typeface="Calibri"/>
              </a:rPr>
              <a:t>khoá</a:t>
            </a:r>
            <a:r>
              <a:rPr lang="en-US">
                <a:cs typeface="Calibri"/>
              </a:rPr>
              <a:t> </a:t>
            </a:r>
            <a:r>
              <a:rPr lang="en-US" err="1">
                <a:cs typeface="Calibri"/>
              </a:rPr>
              <a:t>này</a:t>
            </a:r>
            <a:endParaRPr lang="en-US">
              <a:cs typeface="Calibri"/>
            </a:endParaRPr>
          </a:p>
          <a:p>
            <a:pPr marL="171450" indent="-171450">
              <a:buFont typeface="Calibri"/>
              <a:buChar char="-"/>
            </a:pPr>
            <a:r>
              <a:rPr lang="en-US">
                <a:cs typeface="Calibri"/>
              </a:rPr>
              <a:t>Ở </a:t>
            </a:r>
            <a:r>
              <a:rPr lang="en-US" err="1">
                <a:cs typeface="Calibri"/>
              </a:rPr>
              <a:t>đây</a:t>
            </a:r>
            <a:r>
              <a:rPr lang="en-US">
                <a:cs typeface="Calibri"/>
              </a:rPr>
              <a:t>, </a:t>
            </a:r>
            <a:r>
              <a:rPr lang="en-US" err="1">
                <a:cs typeface="Calibri"/>
              </a:rPr>
              <a:t>hiểu</a:t>
            </a:r>
            <a:r>
              <a:rPr lang="en-US">
                <a:cs typeface="Calibri"/>
              </a:rPr>
              <a:t> </a:t>
            </a:r>
            <a:r>
              <a:rPr lang="en-US" err="1">
                <a:cs typeface="Calibri"/>
              </a:rPr>
              <a:t>một</a:t>
            </a:r>
            <a:r>
              <a:rPr lang="en-US">
                <a:cs typeface="Calibri"/>
              </a:rPr>
              <a:t> </a:t>
            </a:r>
            <a:r>
              <a:rPr lang="en-US" err="1">
                <a:cs typeface="Calibri"/>
              </a:rPr>
              <a:t>cách</a:t>
            </a:r>
            <a:r>
              <a:rPr lang="en-US">
                <a:cs typeface="Calibri"/>
              </a:rPr>
              <a:t> </a:t>
            </a:r>
            <a:r>
              <a:rPr lang="en-US" err="1">
                <a:cs typeface="Calibri"/>
              </a:rPr>
              <a:t>trực</a:t>
            </a:r>
            <a:r>
              <a:rPr lang="en-US">
                <a:cs typeface="Calibri"/>
              </a:rPr>
              <a:t> </a:t>
            </a:r>
            <a:r>
              <a:rPr lang="en-US" err="1">
                <a:cs typeface="Calibri"/>
              </a:rPr>
              <a:t>quan</a:t>
            </a:r>
            <a:r>
              <a:rPr lang="en-US">
                <a:cs typeface="Calibri"/>
              </a:rPr>
              <a:t>, </a:t>
            </a:r>
            <a:r>
              <a:rPr lang="en-US" err="1">
                <a:cs typeface="Calibri"/>
              </a:rPr>
              <a:t>thì</a:t>
            </a:r>
            <a:r>
              <a:rPr lang="en-US">
                <a:cs typeface="Calibri"/>
              </a:rPr>
              <a:t> ta </a:t>
            </a:r>
            <a:r>
              <a:rPr lang="en-US" err="1">
                <a:cs typeface="Calibri"/>
              </a:rPr>
              <a:t>sẽ</a:t>
            </a:r>
            <a:r>
              <a:rPr lang="en-US">
                <a:cs typeface="Calibri"/>
              </a:rPr>
              <a:t> </a:t>
            </a:r>
            <a:r>
              <a:rPr lang="en-US" err="1">
                <a:cs typeface="Calibri"/>
              </a:rPr>
              <a:t>lấy</a:t>
            </a:r>
            <a:r>
              <a:rPr lang="en-US">
                <a:cs typeface="Calibri"/>
              </a:rPr>
              <a:t> </a:t>
            </a:r>
            <a:r>
              <a:rPr lang="en-US" err="1">
                <a:cs typeface="Calibri"/>
              </a:rPr>
              <a:t>từng</a:t>
            </a:r>
            <a:r>
              <a:rPr lang="en-US">
                <a:cs typeface="Calibri"/>
              </a:rPr>
              <a:t> ma </a:t>
            </a:r>
            <a:r>
              <a:rPr lang="en-US" err="1">
                <a:cs typeface="Calibri"/>
              </a:rPr>
              <a:t>trận</a:t>
            </a:r>
            <a:r>
              <a:rPr lang="en-US">
                <a:cs typeface="Calibri"/>
              </a:rPr>
              <a:t> A(r x r) </a:t>
            </a:r>
            <a:r>
              <a:rPr lang="en-US" err="1">
                <a:cs typeface="Calibri"/>
              </a:rPr>
              <a:t>trong</a:t>
            </a:r>
            <a:r>
              <a:rPr lang="en-US">
                <a:cs typeface="Calibri"/>
              </a:rPr>
              <a:t> sigma </a:t>
            </a:r>
            <a:r>
              <a:rPr lang="en-US" err="1">
                <a:cs typeface="Calibri"/>
              </a:rPr>
              <a:t>rồi</a:t>
            </a:r>
            <a:r>
              <a:rPr lang="en-US">
                <a:cs typeface="Calibri"/>
              </a:rPr>
              <a:t> </a:t>
            </a:r>
            <a:r>
              <a:rPr lang="en-US" err="1">
                <a:cs typeface="Calibri"/>
              </a:rPr>
              <a:t>thực</a:t>
            </a:r>
            <a:r>
              <a:rPr lang="en-US">
                <a:cs typeface="Calibri"/>
              </a:rPr>
              <a:t> </a:t>
            </a:r>
            <a:r>
              <a:rPr lang="en-US" err="1">
                <a:cs typeface="Calibri"/>
              </a:rPr>
              <a:t>hiện</a:t>
            </a:r>
            <a:r>
              <a:rPr lang="en-US">
                <a:cs typeface="Calibri"/>
              </a:rPr>
              <a:t>: UAV</a:t>
            </a:r>
          </a:p>
        </p:txBody>
      </p:sp>
      <p:sp>
        <p:nvSpPr>
          <p:cNvPr id="4" name="Slide Number Placeholder 3"/>
          <p:cNvSpPr>
            <a:spLocks noGrp="1"/>
          </p:cNvSpPr>
          <p:nvPr>
            <p:ph type="sldNum" sz="quarter" idx="5"/>
          </p:nvPr>
        </p:nvSpPr>
        <p:spPr/>
        <p:txBody>
          <a:bodyPr/>
          <a:lstStyle/>
          <a:p>
            <a:fld id="{86C6382A-37F9-49F2-A650-7BB1DADCBE70}" type="slidenum">
              <a:rPr lang="en-US"/>
              <a:t>28</a:t>
            </a:fld>
            <a:endParaRPr lang="en-US"/>
          </a:p>
        </p:txBody>
      </p:sp>
    </p:spTree>
    <p:extLst>
      <p:ext uri="{BB962C8B-B14F-4D97-AF65-F5344CB8AC3E}">
        <p14:creationId xmlns:p14="http://schemas.microsoft.com/office/powerpoint/2010/main" val="2823975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cs typeface="Calibri"/>
              </a:rPr>
              <a:t>1 </a:t>
            </a:r>
            <a:r>
              <a:rPr lang="en-US" err="1">
                <a:cs typeface="Calibri"/>
              </a:rPr>
              <a:t>Cách</a:t>
            </a:r>
            <a:r>
              <a:rPr lang="en-US">
                <a:cs typeface="Calibri"/>
              </a:rPr>
              <a:t> </a:t>
            </a:r>
            <a:r>
              <a:rPr lang="en-US" err="1">
                <a:cs typeface="Calibri"/>
              </a:rPr>
              <a:t>trực</a:t>
            </a:r>
            <a:r>
              <a:rPr lang="en-US">
                <a:cs typeface="Calibri"/>
              </a:rPr>
              <a:t> </a:t>
            </a:r>
            <a:r>
              <a:rPr lang="en-US" err="1">
                <a:cs typeface="Calibri"/>
              </a:rPr>
              <a:t>quan</a:t>
            </a:r>
            <a:r>
              <a:rPr lang="en-US">
                <a:cs typeface="Calibri"/>
              </a:rPr>
              <a:t>, C 3-mode product với P </a:t>
            </a:r>
            <a:r>
              <a:rPr lang="en-US" err="1">
                <a:cs typeface="Calibri"/>
              </a:rPr>
              <a:t>sẽ</a:t>
            </a:r>
            <a:r>
              <a:rPr lang="en-US">
                <a:cs typeface="Calibri"/>
              </a:rPr>
              <a:t> </a:t>
            </a:r>
            <a:r>
              <a:rPr lang="en-US" err="1">
                <a:cs typeface="Calibri"/>
              </a:rPr>
              <a:t>tạo</a:t>
            </a:r>
            <a:r>
              <a:rPr lang="en-US">
                <a:cs typeface="Calibri"/>
              </a:rPr>
              <a:t> </a:t>
            </a:r>
            <a:r>
              <a:rPr lang="en-US" err="1">
                <a:cs typeface="Calibri"/>
              </a:rPr>
              <a:t>ra</a:t>
            </a:r>
            <a:r>
              <a:rPr lang="en-US">
                <a:cs typeface="Calibri"/>
              </a:rPr>
              <a:t> </a:t>
            </a:r>
            <a:r>
              <a:rPr lang="en-US" err="1">
                <a:cs typeface="Calibri"/>
              </a:rPr>
              <a:t>một</a:t>
            </a:r>
            <a:r>
              <a:rPr lang="en-US">
                <a:cs typeface="Calibri"/>
              </a:rPr>
              <a:t> tensor 12L x r x r </a:t>
            </a:r>
            <a:r>
              <a:rPr lang="en-US" err="1">
                <a:cs typeface="Calibri"/>
              </a:rPr>
              <a:t>tương</a:t>
            </a:r>
            <a:r>
              <a:rPr lang="en-US">
                <a:cs typeface="Calibri"/>
              </a:rPr>
              <a:t> </a:t>
            </a:r>
            <a:r>
              <a:rPr lang="en-US" err="1">
                <a:cs typeface="Calibri"/>
              </a:rPr>
              <a:t>tự</a:t>
            </a:r>
            <a:r>
              <a:rPr lang="en-US">
                <a:cs typeface="Calibri"/>
              </a:rPr>
              <a:t> Sigma ở tensor-train format</a:t>
            </a:r>
          </a:p>
        </p:txBody>
      </p:sp>
      <p:sp>
        <p:nvSpPr>
          <p:cNvPr id="4" name="Slide Number Placeholder 3"/>
          <p:cNvSpPr>
            <a:spLocks noGrp="1"/>
          </p:cNvSpPr>
          <p:nvPr>
            <p:ph type="sldNum" sz="quarter" idx="5"/>
          </p:nvPr>
        </p:nvSpPr>
        <p:spPr/>
        <p:txBody>
          <a:bodyPr/>
          <a:lstStyle/>
          <a:p>
            <a:fld id="{86C6382A-37F9-49F2-A650-7BB1DADCBE70}" type="slidenum">
              <a:rPr lang="en-US"/>
              <a:t>29</a:t>
            </a:fld>
            <a:endParaRPr lang="en-US"/>
          </a:p>
        </p:txBody>
      </p:sp>
    </p:spTree>
    <p:extLst>
      <p:ext uri="{BB962C8B-B14F-4D97-AF65-F5344CB8AC3E}">
        <p14:creationId xmlns:p14="http://schemas.microsoft.com/office/powerpoint/2010/main" val="2829667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err="1">
                <a:cs typeface="Calibri"/>
              </a:rPr>
              <a:t>Với</a:t>
            </a:r>
            <a:r>
              <a:rPr lang="en-US">
                <a:cs typeface="Calibri"/>
              </a:rPr>
              <a:t> </a:t>
            </a:r>
            <a:r>
              <a:rPr lang="en-US" err="1">
                <a:cs typeface="Calibri"/>
              </a:rPr>
              <a:t>cùng</a:t>
            </a:r>
            <a:r>
              <a:rPr lang="en-US">
                <a:cs typeface="Calibri"/>
              </a:rPr>
              <a:t> </a:t>
            </a:r>
            <a:r>
              <a:rPr lang="en-US" err="1">
                <a:cs typeface="Calibri"/>
              </a:rPr>
              <a:t>một</a:t>
            </a:r>
            <a:r>
              <a:rPr lang="en-US">
                <a:cs typeface="Calibri"/>
              </a:rPr>
              <a:t> rank, </a:t>
            </a:r>
            <a:r>
              <a:rPr lang="en-US" err="1">
                <a:cs typeface="Calibri"/>
              </a:rPr>
              <a:t>FacT</a:t>
            </a:r>
            <a:r>
              <a:rPr lang="en-US">
                <a:cs typeface="Calibri"/>
              </a:rPr>
              <a:t>-TK </a:t>
            </a:r>
            <a:r>
              <a:rPr lang="en-US" err="1">
                <a:cs typeface="Calibri"/>
              </a:rPr>
              <a:t>có</a:t>
            </a:r>
            <a:r>
              <a:rPr lang="en-US">
                <a:cs typeface="Calibri"/>
              </a:rPr>
              <a:t> </a:t>
            </a:r>
            <a:r>
              <a:rPr lang="en-US" err="1">
                <a:cs typeface="Calibri"/>
              </a:rPr>
              <a:t>số</a:t>
            </a:r>
            <a:r>
              <a:rPr lang="en-US">
                <a:cs typeface="Calibri"/>
              </a:rPr>
              <a:t> </a:t>
            </a:r>
            <a:r>
              <a:rPr lang="en-US" err="1">
                <a:cs typeface="Calibri"/>
              </a:rPr>
              <a:t>lượng</a:t>
            </a:r>
            <a:r>
              <a:rPr lang="en-US">
                <a:cs typeface="Calibri"/>
              </a:rPr>
              <a:t> </a:t>
            </a:r>
            <a:r>
              <a:rPr lang="en-US" err="1">
                <a:cs typeface="Calibri"/>
              </a:rPr>
              <a:t>tham</a:t>
            </a:r>
            <a:r>
              <a:rPr lang="en-US">
                <a:cs typeface="Calibri"/>
              </a:rPr>
              <a:t> </a:t>
            </a:r>
            <a:r>
              <a:rPr lang="en-US" err="1">
                <a:cs typeface="Calibri"/>
              </a:rPr>
              <a:t>số</a:t>
            </a:r>
            <a:r>
              <a:rPr lang="en-US">
                <a:cs typeface="Calibri"/>
              </a:rPr>
              <a:t> trainable </a:t>
            </a:r>
            <a:r>
              <a:rPr lang="en-US" err="1">
                <a:cs typeface="Calibri"/>
              </a:rPr>
              <a:t>thấp</a:t>
            </a:r>
            <a:r>
              <a:rPr lang="en-US">
                <a:cs typeface="Calibri"/>
              </a:rPr>
              <a:t> </a:t>
            </a:r>
            <a:r>
              <a:rPr lang="en-US" err="1">
                <a:cs typeface="Calibri"/>
              </a:rPr>
              <a:t>nhất</a:t>
            </a:r>
            <a:r>
              <a:rPr lang="en-US">
                <a:cs typeface="Calibri"/>
              </a:rPr>
              <a:t>, </a:t>
            </a:r>
            <a:r>
              <a:rPr lang="en-US" err="1">
                <a:cs typeface="Calibri"/>
              </a:rPr>
              <a:t>còn</a:t>
            </a:r>
            <a:r>
              <a:rPr lang="en-US">
                <a:cs typeface="Calibri"/>
              </a:rPr>
              <a:t> </a:t>
            </a:r>
            <a:r>
              <a:rPr lang="en-US" err="1">
                <a:cs typeface="Calibri"/>
              </a:rPr>
              <a:t>LoRA</a:t>
            </a:r>
            <a:r>
              <a:rPr lang="en-US">
                <a:cs typeface="Calibri"/>
              </a:rPr>
              <a:t> </a:t>
            </a:r>
            <a:r>
              <a:rPr lang="en-US" err="1">
                <a:cs typeface="Calibri"/>
              </a:rPr>
              <a:t>có</a:t>
            </a:r>
            <a:r>
              <a:rPr lang="en-US">
                <a:cs typeface="Calibri"/>
              </a:rPr>
              <a:t> </a:t>
            </a:r>
            <a:r>
              <a:rPr lang="en-US" err="1">
                <a:cs typeface="Calibri"/>
              </a:rPr>
              <a:t>số</a:t>
            </a:r>
            <a:r>
              <a:rPr lang="en-US">
                <a:cs typeface="Calibri"/>
              </a:rPr>
              <a:t> </a:t>
            </a:r>
            <a:r>
              <a:rPr lang="en-US" err="1">
                <a:cs typeface="Calibri"/>
              </a:rPr>
              <a:t>lượng</a:t>
            </a:r>
            <a:r>
              <a:rPr lang="en-US">
                <a:cs typeface="Calibri"/>
              </a:rPr>
              <a:t> </a:t>
            </a:r>
            <a:r>
              <a:rPr lang="en-US" err="1">
                <a:cs typeface="Calibri"/>
              </a:rPr>
              <a:t>cao</a:t>
            </a:r>
            <a:r>
              <a:rPr lang="en-US">
                <a:cs typeface="Calibri"/>
              </a:rPr>
              <a:t> </a:t>
            </a:r>
            <a:r>
              <a:rPr lang="en-US" err="1">
                <a:cs typeface="Calibri"/>
              </a:rPr>
              <a:t>đáng</a:t>
            </a:r>
            <a:r>
              <a:rPr lang="en-US">
                <a:cs typeface="Calibri"/>
              </a:rPr>
              <a:t> </a:t>
            </a:r>
            <a:r>
              <a:rPr lang="en-US" err="1">
                <a:cs typeface="Calibri"/>
              </a:rPr>
              <a:t>kể</a:t>
            </a:r>
            <a:r>
              <a:rPr lang="en-US">
                <a:cs typeface="Calibri"/>
              </a:rPr>
              <a:t> so </a:t>
            </a:r>
            <a:r>
              <a:rPr lang="en-US" err="1">
                <a:cs typeface="Calibri"/>
              </a:rPr>
              <a:t>với</a:t>
            </a:r>
            <a:r>
              <a:rPr lang="en-US">
                <a:cs typeface="Calibri"/>
              </a:rPr>
              <a:t> 2 format TT </a:t>
            </a:r>
            <a:r>
              <a:rPr lang="en-US" err="1">
                <a:cs typeface="Calibri"/>
              </a:rPr>
              <a:t>và</a:t>
            </a:r>
            <a:r>
              <a:rPr lang="en-US">
                <a:cs typeface="Calibri"/>
              </a:rPr>
              <a:t> TK.</a:t>
            </a:r>
          </a:p>
        </p:txBody>
      </p:sp>
      <p:sp>
        <p:nvSpPr>
          <p:cNvPr id="4" name="Slide Number Placeholder 3"/>
          <p:cNvSpPr>
            <a:spLocks noGrp="1"/>
          </p:cNvSpPr>
          <p:nvPr>
            <p:ph type="sldNum" sz="quarter" idx="5"/>
          </p:nvPr>
        </p:nvSpPr>
        <p:spPr/>
        <p:txBody>
          <a:bodyPr/>
          <a:lstStyle/>
          <a:p>
            <a:fld id="{86C6382A-37F9-49F2-A650-7BB1DADCBE70}" type="slidenum">
              <a:rPr lang="en-US"/>
              <a:t>30</a:t>
            </a:fld>
            <a:endParaRPr lang="en-US"/>
          </a:p>
        </p:txBody>
      </p:sp>
    </p:spTree>
    <p:extLst>
      <p:ext uri="{BB962C8B-B14F-4D97-AF65-F5344CB8AC3E}">
        <p14:creationId xmlns:p14="http://schemas.microsoft.com/office/powerpoint/2010/main" val="2295724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86C6382A-37F9-49F2-A650-7BB1DADCBE70}" type="slidenum">
              <a:rPr lang="en-US"/>
              <a:t>31</a:t>
            </a:fld>
            <a:endParaRPr lang="en-US"/>
          </a:p>
        </p:txBody>
      </p:sp>
    </p:spTree>
    <p:extLst>
      <p:ext uri="{BB962C8B-B14F-4D97-AF65-F5344CB8AC3E}">
        <p14:creationId xmlns:p14="http://schemas.microsoft.com/office/powerpoint/2010/main" val="316663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86C6382A-37F9-49F2-A650-7BB1DADCBE70}" type="slidenum">
              <a:rPr lang="en-US"/>
              <a:t>33</a:t>
            </a:fld>
            <a:endParaRPr lang="en-US"/>
          </a:p>
        </p:txBody>
      </p:sp>
    </p:spTree>
    <p:extLst>
      <p:ext uri="{BB962C8B-B14F-4D97-AF65-F5344CB8AC3E}">
        <p14:creationId xmlns:p14="http://schemas.microsoft.com/office/powerpoint/2010/main" val="3132998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86C6382A-37F9-49F2-A650-7BB1DADCBE70}" type="slidenum">
              <a:rPr lang="en-US"/>
              <a:t>34</a:t>
            </a:fld>
            <a:endParaRPr lang="en-US"/>
          </a:p>
        </p:txBody>
      </p:sp>
    </p:spTree>
    <p:extLst>
      <p:ext uri="{BB962C8B-B14F-4D97-AF65-F5344CB8AC3E}">
        <p14:creationId xmlns:p14="http://schemas.microsoft.com/office/powerpoint/2010/main" val="3705863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86C6382A-37F9-49F2-A650-7BB1DADCBE70}" type="slidenum">
              <a:rPr lang="en-US"/>
              <a:t>35</a:t>
            </a:fld>
            <a:endParaRPr lang="en-US"/>
          </a:p>
        </p:txBody>
      </p:sp>
    </p:spTree>
    <p:extLst>
      <p:ext uri="{BB962C8B-B14F-4D97-AF65-F5344CB8AC3E}">
        <p14:creationId xmlns:p14="http://schemas.microsoft.com/office/powerpoint/2010/main" val="303860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err="1">
                <a:cs typeface="Calibri"/>
              </a:rPr>
              <a:t>Mục</a:t>
            </a:r>
            <a:r>
              <a:rPr lang="en-US">
                <a:cs typeface="Calibri"/>
              </a:rPr>
              <a:t> </a:t>
            </a:r>
            <a:r>
              <a:rPr lang="en-US" err="1">
                <a:cs typeface="Calibri"/>
              </a:rPr>
              <a:t>đích</a:t>
            </a:r>
            <a:r>
              <a:rPr lang="en-US">
                <a:cs typeface="Calibri"/>
              </a:rPr>
              <a:t> </a:t>
            </a:r>
            <a:r>
              <a:rPr lang="en-US" err="1">
                <a:cs typeface="Calibri"/>
              </a:rPr>
              <a:t>của</a:t>
            </a:r>
            <a:r>
              <a:rPr lang="en-US">
                <a:cs typeface="Calibri"/>
              </a:rPr>
              <a:t> </a:t>
            </a:r>
            <a:r>
              <a:rPr lang="en-US" err="1">
                <a:cs typeface="Calibri"/>
              </a:rPr>
              <a:t>thí</a:t>
            </a:r>
            <a:r>
              <a:rPr lang="en-US">
                <a:cs typeface="Calibri"/>
              </a:rPr>
              <a:t> </a:t>
            </a:r>
            <a:r>
              <a:rPr lang="en-US" err="1">
                <a:cs typeface="Calibri"/>
              </a:rPr>
              <a:t>nghiệm</a:t>
            </a:r>
            <a:r>
              <a:rPr lang="en-US">
                <a:cs typeface="Calibri"/>
              </a:rPr>
              <a:t> </a:t>
            </a:r>
            <a:r>
              <a:rPr lang="en-US" err="1">
                <a:cs typeface="Calibri"/>
              </a:rPr>
              <a:t>là</a:t>
            </a:r>
            <a:r>
              <a:rPr lang="en-US">
                <a:cs typeface="Calibri"/>
              </a:rPr>
              <a:t> </a:t>
            </a:r>
            <a:r>
              <a:rPr lang="en-US" err="1">
                <a:cs typeface="Calibri"/>
              </a:rPr>
              <a:t>đánh</a:t>
            </a:r>
            <a:r>
              <a:rPr lang="en-US">
                <a:cs typeface="Calibri"/>
              </a:rPr>
              <a:t> </a:t>
            </a:r>
            <a:r>
              <a:rPr lang="en-US" err="1">
                <a:cs typeface="Calibri"/>
              </a:rPr>
              <a:t>giá</a:t>
            </a:r>
            <a:r>
              <a:rPr lang="en-US">
                <a:cs typeface="Calibri"/>
              </a:rPr>
              <a:t> </a:t>
            </a:r>
            <a:r>
              <a:rPr lang="en-US" err="1">
                <a:cs typeface="Calibri"/>
              </a:rPr>
              <a:t>khả</a:t>
            </a:r>
            <a:r>
              <a:rPr lang="en-US">
                <a:cs typeface="Calibri"/>
              </a:rPr>
              <a:t> </a:t>
            </a:r>
            <a:r>
              <a:rPr lang="en-US" err="1">
                <a:cs typeface="Calibri"/>
              </a:rPr>
              <a:t>năng</a:t>
            </a:r>
            <a:r>
              <a:rPr lang="en-US">
                <a:cs typeface="Calibri"/>
              </a:rPr>
              <a:t> </a:t>
            </a:r>
            <a:r>
              <a:rPr lang="en-US" err="1">
                <a:cs typeface="Calibri"/>
              </a:rPr>
              <a:t>của</a:t>
            </a:r>
            <a:r>
              <a:rPr lang="en-US">
                <a:cs typeface="Calibri"/>
              </a:rPr>
              <a:t> </a:t>
            </a:r>
            <a:r>
              <a:rPr lang="en-US" err="1">
                <a:cs typeface="Calibri"/>
              </a:rPr>
              <a:t>phương</a:t>
            </a:r>
            <a:r>
              <a:rPr lang="en-US">
                <a:cs typeface="Calibri"/>
              </a:rPr>
              <a:t> </a:t>
            </a:r>
            <a:r>
              <a:rPr lang="en-US" err="1">
                <a:cs typeface="Calibri"/>
              </a:rPr>
              <a:t>pháp</a:t>
            </a:r>
            <a:r>
              <a:rPr lang="en-US">
                <a:cs typeface="Calibri"/>
              </a:rPr>
              <a:t> finetune </a:t>
            </a:r>
            <a:r>
              <a:rPr lang="en-US" err="1">
                <a:cs typeface="Calibri"/>
              </a:rPr>
              <a:t>trên</a:t>
            </a:r>
            <a:r>
              <a:rPr lang="en-US">
                <a:cs typeface="Calibri"/>
              </a:rPr>
              <a:t> </a:t>
            </a:r>
            <a:r>
              <a:rPr lang="en-US" err="1">
                <a:cs typeface="Calibri"/>
              </a:rPr>
              <a:t>chế</a:t>
            </a:r>
            <a:r>
              <a:rPr lang="en-US">
                <a:cs typeface="Calibri"/>
              </a:rPr>
              <a:t> </a:t>
            </a:r>
            <a:r>
              <a:rPr lang="en-US" err="1">
                <a:cs typeface="Calibri"/>
              </a:rPr>
              <a:t>độ</a:t>
            </a:r>
            <a:r>
              <a:rPr lang="en-US">
                <a:cs typeface="Calibri"/>
              </a:rPr>
              <a:t> </a:t>
            </a:r>
            <a:r>
              <a:rPr lang="en-US" err="1">
                <a:cs typeface="Calibri"/>
              </a:rPr>
              <a:t>dữ</a:t>
            </a:r>
            <a:r>
              <a:rPr lang="en-US">
                <a:cs typeface="Calibri"/>
              </a:rPr>
              <a:t> </a:t>
            </a:r>
            <a:r>
              <a:rPr lang="en-US" err="1">
                <a:cs typeface="Calibri"/>
              </a:rPr>
              <a:t>liệu</a:t>
            </a:r>
            <a:r>
              <a:rPr lang="en-US">
                <a:cs typeface="Calibri"/>
              </a:rPr>
              <a:t> </a:t>
            </a:r>
            <a:r>
              <a:rPr lang="en-US" err="1">
                <a:cs typeface="Calibri"/>
              </a:rPr>
              <a:t>ít</a:t>
            </a:r>
            <a:r>
              <a:rPr lang="en-US">
                <a:cs typeface="Calibri"/>
              </a:rPr>
              <a:t>.</a:t>
            </a:r>
          </a:p>
          <a:p>
            <a:pPr marL="171450" indent="-171450">
              <a:buFont typeface="Calibri"/>
              <a:buChar char="-"/>
            </a:pPr>
            <a:r>
              <a:rPr lang="en-US">
                <a:cs typeface="Calibri"/>
              </a:rPr>
              <a:t>Train </a:t>
            </a:r>
            <a:r>
              <a:rPr lang="en-US" err="1">
                <a:cs typeface="Calibri"/>
              </a:rPr>
              <a:t>và</a:t>
            </a:r>
            <a:r>
              <a:rPr lang="en-US">
                <a:cs typeface="Calibri"/>
              </a:rPr>
              <a:t> eval </a:t>
            </a:r>
            <a:r>
              <a:rPr lang="en-US" err="1">
                <a:cs typeface="Calibri"/>
              </a:rPr>
              <a:t>trên</a:t>
            </a:r>
            <a:r>
              <a:rPr lang="en-US">
                <a:cs typeface="Calibri"/>
              </a:rPr>
              <a:t> 5 </a:t>
            </a:r>
            <a:r>
              <a:rPr lang="en-US" err="1">
                <a:cs typeface="Calibri"/>
              </a:rPr>
              <a:t>tập</a:t>
            </a:r>
            <a:r>
              <a:rPr lang="en-US">
                <a:cs typeface="Calibri"/>
              </a:rPr>
              <a:t> datasets: </a:t>
            </a:r>
            <a:r>
              <a:rPr lang="en-US" err="1">
                <a:cs typeface="Calibri"/>
              </a:rPr>
              <a:t>FGVCAircraft</a:t>
            </a:r>
            <a:r>
              <a:rPr lang="en-US">
                <a:cs typeface="Calibri"/>
              </a:rPr>
              <a:t>, </a:t>
            </a:r>
            <a:r>
              <a:rPr lang="en-US" err="1">
                <a:cs typeface="Calibri"/>
              </a:rPr>
              <a:t>OxfordPets</a:t>
            </a:r>
            <a:r>
              <a:rPr lang="en-US">
                <a:cs typeface="Calibri"/>
              </a:rPr>
              <a:t>, Food101, Cars, Flowers102</a:t>
            </a:r>
            <a:endParaRPr lang="en-US"/>
          </a:p>
          <a:p>
            <a:pPr marL="171450" indent="-171450">
              <a:buFont typeface="Calibri"/>
              <a:buChar char="-"/>
            </a:pPr>
            <a:r>
              <a:rPr lang="en-US" err="1">
                <a:cs typeface="Calibri"/>
              </a:rPr>
              <a:t>FacTT</a:t>
            </a:r>
            <a:r>
              <a:rPr lang="en-US">
                <a:cs typeface="Calibri"/>
              </a:rPr>
              <a:t> </a:t>
            </a:r>
            <a:r>
              <a:rPr lang="en-US" err="1">
                <a:cs typeface="Calibri"/>
              </a:rPr>
              <a:t>có</a:t>
            </a:r>
            <a:r>
              <a:rPr lang="en-US">
                <a:cs typeface="Calibri"/>
              </a:rPr>
              <a:t> r = 16</a:t>
            </a:r>
            <a:endParaRPr lang="en-US">
              <a:ea typeface="Calibri"/>
              <a:cs typeface="Calibri"/>
            </a:endParaRPr>
          </a:p>
          <a:p>
            <a:pPr marL="171450" indent="-171450">
              <a:buFont typeface="Calibri"/>
              <a:buChar char="-"/>
            </a:pPr>
            <a:r>
              <a:rPr lang="en-US" err="1">
                <a:cs typeface="Calibri"/>
              </a:rPr>
              <a:t>Kết</a:t>
            </a:r>
            <a:r>
              <a:rPr lang="en-US">
                <a:cs typeface="Calibri"/>
              </a:rPr>
              <a:t> </a:t>
            </a:r>
            <a:r>
              <a:rPr lang="en-US" err="1">
                <a:cs typeface="Calibri"/>
              </a:rPr>
              <a:t>quả</a:t>
            </a:r>
            <a:r>
              <a:rPr lang="en-US">
                <a:cs typeface="Calibri"/>
              </a:rPr>
              <a:t> </a:t>
            </a:r>
            <a:r>
              <a:rPr lang="en-US" err="1">
                <a:cs typeface="Calibri"/>
              </a:rPr>
              <a:t>được</a:t>
            </a:r>
            <a:r>
              <a:rPr lang="en-US">
                <a:cs typeface="Calibri"/>
              </a:rPr>
              <a:t> </a:t>
            </a:r>
            <a:r>
              <a:rPr lang="en-US" err="1">
                <a:cs typeface="Calibri"/>
              </a:rPr>
              <a:t>lấy</a:t>
            </a:r>
            <a:r>
              <a:rPr lang="en-US">
                <a:cs typeface="Calibri"/>
              </a:rPr>
              <a:t> </a:t>
            </a:r>
            <a:r>
              <a:rPr lang="en-US" err="1">
                <a:cs typeface="Calibri"/>
              </a:rPr>
              <a:t>trung</a:t>
            </a:r>
            <a:r>
              <a:rPr lang="en-US">
                <a:cs typeface="Calibri"/>
              </a:rPr>
              <a:t> </a:t>
            </a:r>
            <a:r>
              <a:rPr lang="en-US" err="1">
                <a:cs typeface="Calibri"/>
              </a:rPr>
              <a:t>bình</a:t>
            </a:r>
            <a:r>
              <a:rPr lang="en-US">
                <a:cs typeface="Calibri"/>
              </a:rPr>
              <a:t> </a:t>
            </a:r>
            <a:r>
              <a:rPr lang="en-US" err="1">
                <a:cs typeface="Calibri"/>
              </a:rPr>
              <a:t>sau</a:t>
            </a:r>
            <a:r>
              <a:rPr lang="en-US">
                <a:cs typeface="Calibri"/>
              </a:rPr>
              <a:t> 3 </a:t>
            </a:r>
            <a:r>
              <a:rPr lang="en-US" err="1">
                <a:cs typeface="Calibri"/>
              </a:rPr>
              <a:t>lần</a:t>
            </a:r>
            <a:r>
              <a:rPr lang="en-US">
                <a:cs typeface="Calibri"/>
              </a:rPr>
              <a:t> </a:t>
            </a:r>
            <a:r>
              <a:rPr lang="en-US" err="1">
                <a:cs typeface="Calibri"/>
              </a:rPr>
              <a:t>chạy</a:t>
            </a:r>
            <a:r>
              <a:rPr lang="en-US">
                <a:cs typeface="Calibri"/>
              </a:rPr>
              <a:t> </a:t>
            </a:r>
            <a:r>
              <a:rPr lang="en-US" err="1">
                <a:cs typeface="Calibri"/>
              </a:rPr>
              <a:t>với</a:t>
            </a:r>
            <a:r>
              <a:rPr lang="en-US">
                <a:cs typeface="Calibri"/>
              </a:rPr>
              <a:t> random seed </a:t>
            </a:r>
            <a:r>
              <a:rPr lang="en-US" err="1">
                <a:cs typeface="Calibri"/>
              </a:rPr>
              <a:t>khác</a:t>
            </a:r>
            <a:r>
              <a:rPr lang="en-US">
                <a:cs typeface="Calibri"/>
              </a:rPr>
              <a:t> </a:t>
            </a:r>
            <a:r>
              <a:rPr lang="en-US" err="1">
                <a:cs typeface="Calibri"/>
              </a:rPr>
              <a:t>nhau</a:t>
            </a:r>
            <a:r>
              <a:rPr lang="en-US">
                <a:cs typeface="Calibri"/>
              </a:rPr>
              <a:t>.</a:t>
            </a:r>
            <a:endParaRPr lang="en-US">
              <a:ea typeface="Calibri"/>
              <a:cs typeface="Calibri"/>
            </a:endParaRPr>
          </a:p>
          <a:p>
            <a:pPr marL="171450" indent="-171450">
              <a:buFont typeface="Calibri"/>
              <a:buChar char="-"/>
            </a:pPr>
            <a:r>
              <a:rPr lang="en-US" err="1">
                <a:cs typeface="Calibri"/>
              </a:rPr>
              <a:t>Mặc</a:t>
            </a:r>
            <a:r>
              <a:rPr lang="en-US">
                <a:cs typeface="Calibri"/>
              </a:rPr>
              <a:t> </a:t>
            </a:r>
            <a:r>
              <a:rPr lang="en-US" err="1">
                <a:cs typeface="Calibri"/>
              </a:rPr>
              <a:t>dù</a:t>
            </a:r>
            <a:r>
              <a:rPr lang="en-US">
                <a:cs typeface="Calibri"/>
              </a:rPr>
              <a:t> </a:t>
            </a:r>
            <a:r>
              <a:rPr lang="en-US" err="1">
                <a:cs typeface="Calibri"/>
              </a:rPr>
              <a:t>sử</a:t>
            </a:r>
            <a:r>
              <a:rPr lang="en-US">
                <a:cs typeface="Calibri"/>
              </a:rPr>
              <a:t> </a:t>
            </a:r>
            <a:r>
              <a:rPr lang="en-US" err="1">
                <a:cs typeface="Calibri"/>
              </a:rPr>
              <a:t>dụng</a:t>
            </a:r>
            <a:r>
              <a:rPr lang="en-US">
                <a:cs typeface="Calibri"/>
              </a:rPr>
              <a:t> trainable param </a:t>
            </a:r>
            <a:r>
              <a:rPr lang="en-US" err="1">
                <a:cs typeface="Calibri"/>
              </a:rPr>
              <a:t>thấp</a:t>
            </a:r>
            <a:r>
              <a:rPr lang="en-US">
                <a:cs typeface="Calibri"/>
              </a:rPr>
              <a:t> </a:t>
            </a:r>
            <a:r>
              <a:rPr lang="en-US" err="1">
                <a:cs typeface="Calibri"/>
              </a:rPr>
              <a:t>nhất</a:t>
            </a:r>
            <a:r>
              <a:rPr lang="en-US">
                <a:cs typeface="Calibri"/>
              </a:rPr>
              <a:t>, </a:t>
            </a:r>
            <a:r>
              <a:rPr lang="en-US" err="1">
                <a:cs typeface="Calibri"/>
              </a:rPr>
              <a:t>nhưng</a:t>
            </a:r>
            <a:r>
              <a:rPr lang="en-US">
                <a:cs typeface="Calibri"/>
              </a:rPr>
              <a:t> </a:t>
            </a:r>
            <a:r>
              <a:rPr lang="en-US" err="1">
                <a:cs typeface="Calibri"/>
              </a:rPr>
              <a:t>FacTT</a:t>
            </a:r>
            <a:r>
              <a:rPr lang="en-US">
                <a:cs typeface="Calibri"/>
              </a:rPr>
              <a:t> </a:t>
            </a:r>
            <a:r>
              <a:rPr lang="en-US" err="1">
                <a:cs typeface="Calibri"/>
              </a:rPr>
              <a:t>cho</a:t>
            </a:r>
            <a:r>
              <a:rPr lang="en-US">
                <a:cs typeface="Calibri"/>
              </a:rPr>
              <a:t> </a:t>
            </a:r>
            <a:r>
              <a:rPr lang="en-US" err="1">
                <a:cs typeface="Calibri"/>
              </a:rPr>
              <a:t>kết</a:t>
            </a:r>
            <a:r>
              <a:rPr lang="en-US">
                <a:cs typeface="Calibri"/>
              </a:rPr>
              <a:t> </a:t>
            </a:r>
            <a:r>
              <a:rPr lang="en-US" err="1">
                <a:cs typeface="Calibri"/>
              </a:rPr>
              <a:t>quả</a:t>
            </a:r>
            <a:r>
              <a:rPr lang="en-US">
                <a:cs typeface="Calibri"/>
              </a:rPr>
              <a:t> output performs </a:t>
            </a:r>
            <a:r>
              <a:rPr lang="en-US" err="1">
                <a:cs typeface="Calibri"/>
              </a:rPr>
              <a:t>trên</a:t>
            </a:r>
            <a:r>
              <a:rPr lang="en-US">
                <a:cs typeface="Calibri"/>
              </a:rPr>
              <a:t> 4/5 </a:t>
            </a:r>
            <a:r>
              <a:rPr lang="en-US" err="1">
                <a:cs typeface="Calibri"/>
              </a:rPr>
              <a:t>tập</a:t>
            </a:r>
            <a:r>
              <a:rPr lang="en-US">
                <a:cs typeface="Calibri"/>
              </a:rPr>
              <a:t> datasets (</a:t>
            </a:r>
            <a:r>
              <a:rPr lang="en-US" err="1">
                <a:cs typeface="Calibri"/>
              </a:rPr>
              <a:t>ngoại</a:t>
            </a:r>
            <a:r>
              <a:rPr lang="en-US">
                <a:cs typeface="Calibri"/>
              </a:rPr>
              <a:t> </a:t>
            </a:r>
            <a:r>
              <a:rPr lang="en-US" err="1">
                <a:cs typeface="Calibri"/>
              </a:rPr>
              <a:t>trừ</a:t>
            </a:r>
            <a:r>
              <a:rPr lang="en-US">
                <a:cs typeface="Calibri"/>
              </a:rPr>
              <a:t> Food101)</a:t>
            </a:r>
            <a:endParaRPr lang="en-US">
              <a:ea typeface="Calibri"/>
              <a:cs typeface="Calibri"/>
            </a:endParaRPr>
          </a:p>
          <a:p>
            <a:pPr marL="171450" indent="-171450">
              <a:buFont typeface="Calibri"/>
              <a:buChar char="-"/>
            </a:pPr>
            <a:r>
              <a:rPr lang="en-US" err="1">
                <a:cs typeface="Calibri"/>
              </a:rPr>
              <a:t>Điều</a:t>
            </a:r>
            <a:r>
              <a:rPr lang="en-US">
                <a:cs typeface="Calibri"/>
              </a:rPr>
              <a:t> </a:t>
            </a:r>
            <a:r>
              <a:rPr lang="en-US" err="1">
                <a:cs typeface="Calibri"/>
              </a:rPr>
              <a:t>này</a:t>
            </a:r>
            <a:r>
              <a:rPr lang="en-US">
                <a:cs typeface="Calibri"/>
              </a:rPr>
              <a:t> </a:t>
            </a:r>
            <a:r>
              <a:rPr lang="en-US" err="1">
                <a:cs typeface="Calibri"/>
              </a:rPr>
              <a:t>cho</a:t>
            </a:r>
            <a:r>
              <a:rPr lang="en-US">
                <a:cs typeface="Calibri"/>
              </a:rPr>
              <a:t> </a:t>
            </a:r>
            <a:r>
              <a:rPr lang="en-US" err="1">
                <a:cs typeface="Calibri"/>
              </a:rPr>
              <a:t>thấy</a:t>
            </a:r>
            <a:r>
              <a:rPr lang="en-US">
                <a:cs typeface="Calibri"/>
              </a:rPr>
              <a:t> </a:t>
            </a:r>
            <a:r>
              <a:rPr lang="en-US" err="1">
                <a:cs typeface="Calibri"/>
              </a:rPr>
              <a:t>khả</a:t>
            </a:r>
            <a:r>
              <a:rPr lang="en-US">
                <a:cs typeface="Calibri"/>
              </a:rPr>
              <a:t> </a:t>
            </a:r>
            <a:r>
              <a:rPr lang="en-US" err="1">
                <a:cs typeface="Calibri"/>
              </a:rPr>
              <a:t>năng</a:t>
            </a:r>
            <a:r>
              <a:rPr lang="en-US">
                <a:cs typeface="Calibri"/>
              </a:rPr>
              <a:t> </a:t>
            </a:r>
            <a:r>
              <a:rPr lang="en-US" err="1">
                <a:cs typeface="Calibri"/>
              </a:rPr>
              <a:t>và</a:t>
            </a:r>
            <a:r>
              <a:rPr lang="en-US">
                <a:cs typeface="Calibri"/>
              </a:rPr>
              <a:t> </a:t>
            </a:r>
            <a:r>
              <a:rPr lang="en-US" err="1">
                <a:cs typeface="Calibri"/>
              </a:rPr>
              <a:t>tính</a:t>
            </a:r>
            <a:r>
              <a:rPr lang="en-US">
                <a:cs typeface="Calibri"/>
              </a:rPr>
              <a:t> </a:t>
            </a:r>
            <a:r>
              <a:rPr lang="en-US" err="1">
                <a:cs typeface="Calibri"/>
              </a:rPr>
              <a:t>hiệu</a:t>
            </a:r>
            <a:r>
              <a:rPr lang="en-US">
                <a:cs typeface="Calibri"/>
              </a:rPr>
              <a:t> </a:t>
            </a:r>
            <a:r>
              <a:rPr lang="en-US" err="1">
                <a:cs typeface="Calibri"/>
              </a:rPr>
              <a:t>quả</a:t>
            </a:r>
            <a:r>
              <a:rPr lang="en-US">
                <a:cs typeface="Calibri"/>
              </a:rPr>
              <a:t> </a:t>
            </a:r>
            <a:r>
              <a:rPr lang="en-US" err="1">
                <a:cs typeface="Calibri"/>
              </a:rPr>
              <a:t>của</a:t>
            </a:r>
            <a:r>
              <a:rPr lang="en-US">
                <a:cs typeface="Calibri"/>
              </a:rPr>
              <a:t> </a:t>
            </a:r>
            <a:r>
              <a:rPr lang="en-US" err="1">
                <a:cs typeface="Calibri"/>
              </a:rPr>
              <a:t>phương</a:t>
            </a:r>
            <a:r>
              <a:rPr lang="en-US">
                <a:cs typeface="Calibri"/>
              </a:rPr>
              <a:t> </a:t>
            </a:r>
            <a:r>
              <a:rPr lang="en-US" err="1">
                <a:cs typeface="Calibri"/>
              </a:rPr>
              <a:t>pháp</a:t>
            </a:r>
            <a:r>
              <a:rPr lang="en-US">
                <a:cs typeface="Calibri"/>
              </a:rPr>
              <a:t> finetune </a:t>
            </a:r>
            <a:r>
              <a:rPr lang="en-US" err="1">
                <a:cs typeface="Calibri"/>
              </a:rPr>
              <a:t>này</a:t>
            </a:r>
            <a:r>
              <a:rPr lang="en-US">
                <a:cs typeface="Calibri"/>
              </a:rPr>
              <a:t> </a:t>
            </a:r>
            <a:r>
              <a:rPr lang="en-US" err="1">
                <a:cs typeface="Calibri"/>
              </a:rPr>
              <a:t>trong</a:t>
            </a:r>
            <a:r>
              <a:rPr lang="en-US">
                <a:cs typeface="Calibri"/>
              </a:rPr>
              <a:t> few-shot learning</a:t>
            </a:r>
            <a:endParaRPr lang="en-US">
              <a:ea typeface="Calibri"/>
              <a:cs typeface="Calibri"/>
            </a:endParaRPr>
          </a:p>
        </p:txBody>
      </p:sp>
      <p:sp>
        <p:nvSpPr>
          <p:cNvPr id="4" name="Slide Number Placeholder 3"/>
          <p:cNvSpPr>
            <a:spLocks noGrp="1"/>
          </p:cNvSpPr>
          <p:nvPr>
            <p:ph type="sldNum" sz="quarter" idx="5"/>
          </p:nvPr>
        </p:nvSpPr>
        <p:spPr/>
        <p:txBody>
          <a:bodyPr/>
          <a:lstStyle/>
          <a:p>
            <a:fld id="{86C6382A-37F9-49F2-A650-7BB1DADCBE70}" type="slidenum">
              <a:rPr lang="en-US"/>
              <a:t>36</a:t>
            </a:fld>
            <a:endParaRPr lang="en-US"/>
          </a:p>
        </p:txBody>
      </p:sp>
    </p:spTree>
    <p:extLst>
      <p:ext uri="{BB962C8B-B14F-4D97-AF65-F5344CB8AC3E}">
        <p14:creationId xmlns:p14="http://schemas.microsoft.com/office/powerpoint/2010/main" val="3453795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ea typeface="Calibri"/>
                <a:cs typeface="Calibri"/>
              </a:rPr>
              <a:t>Do </a:t>
            </a:r>
            <a:r>
              <a:rPr lang="en-US" err="1">
                <a:ea typeface="Calibri"/>
                <a:cs typeface="Calibri"/>
              </a:rPr>
              <a:t>swinTransformer</a:t>
            </a:r>
            <a:r>
              <a:rPr lang="en-US">
                <a:ea typeface="Calibri"/>
                <a:cs typeface="Calibri"/>
              </a:rPr>
              <a:t> </a:t>
            </a:r>
            <a:r>
              <a:rPr lang="en-US" err="1">
                <a:ea typeface="Calibri"/>
                <a:cs typeface="Calibri"/>
              </a:rPr>
              <a:t>có</a:t>
            </a:r>
            <a:r>
              <a:rPr lang="en-US">
                <a:ea typeface="Calibri"/>
                <a:cs typeface="Calibri"/>
              </a:rPr>
              <a:t> </a:t>
            </a:r>
            <a:r>
              <a:rPr lang="en-US" err="1">
                <a:ea typeface="Calibri"/>
                <a:cs typeface="Calibri"/>
              </a:rPr>
              <a:t>nhiều</a:t>
            </a:r>
            <a:r>
              <a:rPr lang="en-US">
                <a:ea typeface="Calibri"/>
                <a:cs typeface="Calibri"/>
              </a:rPr>
              <a:t> layer </a:t>
            </a:r>
            <a:r>
              <a:rPr lang="en-US" err="1">
                <a:ea typeface="Calibri"/>
                <a:cs typeface="Calibri"/>
              </a:rPr>
              <a:t>với</a:t>
            </a:r>
            <a:r>
              <a:rPr lang="en-US">
                <a:ea typeface="Calibri"/>
                <a:cs typeface="Calibri"/>
              </a:rPr>
              <a:t> hidden dim </a:t>
            </a:r>
            <a:r>
              <a:rPr lang="en-US" err="1">
                <a:ea typeface="Calibri"/>
                <a:cs typeface="Calibri"/>
              </a:rPr>
              <a:t>khác</a:t>
            </a:r>
            <a:r>
              <a:rPr lang="en-US">
                <a:ea typeface="Calibri"/>
                <a:cs typeface="Calibri"/>
              </a:rPr>
              <a:t> </a:t>
            </a:r>
            <a:r>
              <a:rPr lang="en-US" err="1">
                <a:ea typeface="Calibri"/>
                <a:cs typeface="Calibri"/>
              </a:rPr>
              <a:t>nhau</a:t>
            </a:r>
            <a:r>
              <a:rPr lang="en-US">
                <a:ea typeface="Calibri"/>
                <a:cs typeface="Calibri"/>
              </a:rPr>
              <a:t> </a:t>
            </a:r>
            <a:r>
              <a:rPr lang="en-US" err="1">
                <a:ea typeface="Calibri"/>
                <a:cs typeface="Calibri"/>
              </a:rPr>
              <a:t>và</a:t>
            </a:r>
            <a:r>
              <a:rPr lang="en-US">
                <a:ea typeface="Calibri"/>
                <a:cs typeface="Calibri"/>
              </a:rPr>
              <a:t> </a:t>
            </a:r>
            <a:r>
              <a:rPr lang="en-US" err="1">
                <a:ea typeface="Calibri"/>
                <a:cs typeface="Calibri"/>
              </a:rPr>
              <a:t>khó</a:t>
            </a:r>
            <a:r>
              <a:rPr lang="en-US">
                <a:ea typeface="Calibri"/>
                <a:cs typeface="Calibri"/>
              </a:rPr>
              <a:t> </a:t>
            </a:r>
            <a:r>
              <a:rPr lang="en-US" err="1">
                <a:ea typeface="Calibri"/>
                <a:cs typeface="Calibri"/>
              </a:rPr>
              <a:t>có</a:t>
            </a:r>
            <a:r>
              <a:rPr lang="en-US">
                <a:ea typeface="Calibri"/>
                <a:cs typeface="Calibri"/>
              </a:rPr>
              <a:t> </a:t>
            </a:r>
            <a:r>
              <a:rPr lang="en-US" err="1">
                <a:ea typeface="Calibri"/>
                <a:cs typeface="Calibri"/>
              </a:rPr>
              <a:t>thể</a:t>
            </a:r>
            <a:r>
              <a:rPr lang="en-US">
                <a:ea typeface="Calibri"/>
                <a:cs typeface="Calibri"/>
              </a:rPr>
              <a:t> tensorize model </a:t>
            </a:r>
            <a:r>
              <a:rPr lang="en-US" err="1">
                <a:ea typeface="Calibri"/>
                <a:cs typeface="Calibri"/>
              </a:rPr>
              <a:t>thành</a:t>
            </a:r>
            <a:r>
              <a:rPr lang="en-US">
                <a:ea typeface="Calibri"/>
                <a:cs typeface="Calibri"/>
              </a:rPr>
              <a:t> 1 tensor </a:t>
            </a:r>
            <a:r>
              <a:rPr lang="en-US" err="1">
                <a:ea typeface="Calibri"/>
                <a:cs typeface="Calibri"/>
              </a:rPr>
              <a:t>duy</a:t>
            </a:r>
            <a:r>
              <a:rPr lang="en-US">
                <a:ea typeface="Calibri"/>
                <a:cs typeface="Calibri"/>
              </a:rPr>
              <a:t> </a:t>
            </a:r>
            <a:r>
              <a:rPr lang="en-US" err="1">
                <a:ea typeface="Calibri"/>
                <a:cs typeface="Calibri"/>
              </a:rPr>
              <a:t>nhất</a:t>
            </a:r>
          </a:p>
          <a:p>
            <a:r>
              <a:rPr lang="en-US">
                <a:ea typeface="Calibri"/>
                <a:cs typeface="Calibri"/>
              </a:rPr>
              <a:t>--&gt; </a:t>
            </a:r>
            <a:r>
              <a:rPr lang="en-US" err="1">
                <a:ea typeface="Calibri"/>
                <a:cs typeface="Calibri"/>
              </a:rPr>
              <a:t>Tác</a:t>
            </a:r>
            <a:r>
              <a:rPr lang="en-US">
                <a:ea typeface="Calibri"/>
                <a:cs typeface="Calibri"/>
              </a:rPr>
              <a:t> </a:t>
            </a:r>
            <a:r>
              <a:rPr lang="en-US" err="1">
                <a:ea typeface="Calibri"/>
                <a:cs typeface="Calibri"/>
              </a:rPr>
              <a:t>giả</a:t>
            </a:r>
            <a:r>
              <a:rPr lang="en-US">
                <a:ea typeface="Calibri"/>
                <a:cs typeface="Calibri"/>
              </a:rPr>
              <a:t> </a:t>
            </a:r>
            <a:r>
              <a:rPr lang="en-US" err="1">
                <a:ea typeface="Calibri"/>
                <a:cs typeface="Calibri"/>
              </a:rPr>
              <a:t>đề</a:t>
            </a:r>
            <a:r>
              <a:rPr lang="en-US">
                <a:ea typeface="Calibri"/>
                <a:cs typeface="Calibri"/>
              </a:rPr>
              <a:t> </a:t>
            </a:r>
            <a:r>
              <a:rPr lang="en-US" err="1">
                <a:ea typeface="Calibri"/>
                <a:cs typeface="Calibri"/>
              </a:rPr>
              <a:t>xuất</a:t>
            </a:r>
            <a:r>
              <a:rPr lang="en-US">
                <a:ea typeface="Calibri"/>
                <a:cs typeface="Calibri"/>
              </a:rPr>
              <a:t> partitioned tensorization: </a:t>
            </a:r>
            <a:r>
              <a:rPr lang="en-US" err="1">
                <a:ea typeface="Calibri"/>
                <a:cs typeface="Calibri"/>
              </a:rPr>
              <a:t>Những</a:t>
            </a:r>
            <a:r>
              <a:rPr lang="en-US">
                <a:ea typeface="Calibri"/>
                <a:cs typeface="Calibri"/>
              </a:rPr>
              <a:t> weight </a:t>
            </a:r>
            <a:r>
              <a:rPr lang="en-US" err="1">
                <a:ea typeface="Calibri"/>
                <a:cs typeface="Calibri"/>
              </a:rPr>
              <a:t>nào</a:t>
            </a:r>
            <a:r>
              <a:rPr lang="en-US">
                <a:ea typeface="Calibri"/>
                <a:cs typeface="Calibri"/>
              </a:rPr>
              <a:t> </a:t>
            </a:r>
            <a:r>
              <a:rPr lang="en-US" err="1">
                <a:ea typeface="Calibri"/>
                <a:cs typeface="Calibri"/>
              </a:rPr>
              <a:t>có</a:t>
            </a:r>
            <a:r>
              <a:rPr lang="en-US">
                <a:ea typeface="Calibri"/>
                <a:cs typeface="Calibri"/>
              </a:rPr>
              <a:t> </a:t>
            </a:r>
            <a:r>
              <a:rPr lang="en-US" err="1">
                <a:ea typeface="Calibri"/>
                <a:cs typeface="Calibri"/>
              </a:rPr>
              <a:t>thể</a:t>
            </a:r>
            <a:r>
              <a:rPr lang="en-US">
                <a:ea typeface="Calibri"/>
                <a:cs typeface="Calibri"/>
              </a:rPr>
              <a:t> </a:t>
            </a:r>
            <a:r>
              <a:rPr lang="en-US" err="1">
                <a:ea typeface="Calibri"/>
                <a:cs typeface="Calibri"/>
              </a:rPr>
              <a:t>cùng</a:t>
            </a:r>
            <a:r>
              <a:rPr lang="en-US">
                <a:ea typeface="Calibri"/>
                <a:cs typeface="Calibri"/>
              </a:rPr>
              <a:t> tensorized </a:t>
            </a:r>
            <a:r>
              <a:rPr lang="en-US" err="1">
                <a:ea typeface="Calibri"/>
                <a:cs typeface="Calibri"/>
              </a:rPr>
              <a:t>được</a:t>
            </a:r>
            <a:r>
              <a:rPr lang="en-US">
                <a:ea typeface="Calibri"/>
                <a:cs typeface="Calibri"/>
              </a:rPr>
              <a:t> </a:t>
            </a:r>
            <a:r>
              <a:rPr lang="en-US" err="1">
                <a:ea typeface="Calibri"/>
                <a:cs typeface="Calibri"/>
              </a:rPr>
              <a:t>thì</a:t>
            </a:r>
            <a:r>
              <a:rPr lang="en-US">
                <a:ea typeface="Calibri"/>
                <a:cs typeface="Calibri"/>
              </a:rPr>
              <a:t> </a:t>
            </a:r>
            <a:r>
              <a:rPr lang="en-US" err="1">
                <a:ea typeface="Calibri"/>
                <a:cs typeface="Calibri"/>
              </a:rPr>
              <a:t>gôm</a:t>
            </a:r>
            <a:r>
              <a:rPr lang="en-US">
                <a:ea typeface="Calibri"/>
                <a:cs typeface="Calibri"/>
              </a:rPr>
              <a:t> </a:t>
            </a:r>
            <a:r>
              <a:rPr lang="en-US" err="1">
                <a:ea typeface="Calibri"/>
                <a:cs typeface="Calibri"/>
              </a:rPr>
              <a:t>lại</a:t>
            </a:r>
            <a:r>
              <a:rPr lang="en-US">
                <a:ea typeface="Calibri"/>
                <a:cs typeface="Calibri"/>
              </a:rPr>
              <a:t> </a:t>
            </a:r>
            <a:r>
              <a:rPr lang="en-US" err="1">
                <a:ea typeface="Calibri"/>
                <a:cs typeface="Calibri"/>
              </a:rPr>
              <a:t>với</a:t>
            </a:r>
            <a:r>
              <a:rPr lang="en-US">
                <a:ea typeface="Calibri"/>
                <a:cs typeface="Calibri"/>
              </a:rPr>
              <a:t> </a:t>
            </a:r>
            <a:r>
              <a:rPr lang="en-US" err="1">
                <a:ea typeface="Calibri"/>
                <a:cs typeface="Calibri"/>
              </a:rPr>
              <a:t>nhau</a:t>
            </a:r>
            <a:r>
              <a:rPr lang="en-US">
                <a:ea typeface="Calibri"/>
                <a:cs typeface="Calibri"/>
              </a:rPr>
              <a:t> </a:t>
            </a:r>
            <a:r>
              <a:rPr lang="en-US" err="1">
                <a:ea typeface="Calibri"/>
                <a:cs typeface="Calibri"/>
              </a:rPr>
              <a:t>thành</a:t>
            </a:r>
            <a:r>
              <a:rPr lang="en-US">
                <a:ea typeface="Calibri"/>
                <a:cs typeface="Calibri"/>
              </a:rPr>
              <a:t> </a:t>
            </a:r>
            <a:r>
              <a:rPr lang="en-US" err="1">
                <a:ea typeface="Calibri"/>
                <a:cs typeface="Calibri"/>
              </a:rPr>
              <a:t>từng</a:t>
            </a:r>
            <a:r>
              <a:rPr lang="en-US">
                <a:ea typeface="Calibri"/>
                <a:cs typeface="Calibri"/>
              </a:rPr>
              <a:t> group. Sau </a:t>
            </a:r>
            <a:r>
              <a:rPr lang="en-US" err="1">
                <a:ea typeface="Calibri"/>
                <a:cs typeface="Calibri"/>
              </a:rPr>
              <a:t>đó</a:t>
            </a:r>
            <a:r>
              <a:rPr lang="en-US">
                <a:ea typeface="Calibri"/>
                <a:cs typeface="Calibri"/>
              </a:rPr>
              <a:t>, </a:t>
            </a:r>
            <a:r>
              <a:rPr lang="en-US" err="1">
                <a:ea typeface="Calibri"/>
                <a:cs typeface="Calibri"/>
              </a:rPr>
              <a:t>mỗi</a:t>
            </a:r>
            <a:r>
              <a:rPr lang="en-US">
                <a:ea typeface="Calibri"/>
                <a:cs typeface="Calibri"/>
              </a:rPr>
              <a:t> group </a:t>
            </a:r>
            <a:r>
              <a:rPr lang="en-US" err="1">
                <a:ea typeface="Calibri"/>
                <a:cs typeface="Calibri"/>
              </a:rPr>
              <a:t>sẽ</a:t>
            </a:r>
            <a:r>
              <a:rPr lang="en-US">
                <a:ea typeface="Calibri"/>
                <a:cs typeface="Calibri"/>
              </a:rPr>
              <a:t> </a:t>
            </a:r>
            <a:r>
              <a:rPr lang="en-US" err="1">
                <a:ea typeface="Calibri"/>
                <a:cs typeface="Calibri"/>
              </a:rPr>
              <a:t>được</a:t>
            </a:r>
            <a:r>
              <a:rPr lang="en-US">
                <a:ea typeface="Calibri"/>
                <a:cs typeface="Calibri"/>
              </a:rPr>
              <a:t> decompose 1 </a:t>
            </a:r>
            <a:r>
              <a:rPr lang="en-US" err="1">
                <a:ea typeface="Calibri"/>
                <a:cs typeface="Calibri"/>
              </a:rPr>
              <a:t>cách</a:t>
            </a:r>
            <a:r>
              <a:rPr lang="en-US">
                <a:ea typeface="Calibri"/>
                <a:cs typeface="Calibri"/>
              </a:rPr>
              <a:t> </a:t>
            </a:r>
            <a:r>
              <a:rPr lang="en-US" err="1">
                <a:ea typeface="Calibri"/>
                <a:cs typeface="Calibri"/>
              </a:rPr>
              <a:t>riêng</a:t>
            </a:r>
            <a:r>
              <a:rPr lang="en-US">
                <a:ea typeface="Calibri"/>
                <a:cs typeface="Calibri"/>
              </a:rPr>
              <a:t> </a:t>
            </a:r>
            <a:r>
              <a:rPr lang="en-US" err="1">
                <a:ea typeface="Calibri"/>
                <a:cs typeface="Calibri"/>
              </a:rPr>
              <a:t>biệt</a:t>
            </a:r>
            <a:r>
              <a:rPr lang="en-US">
                <a:ea typeface="Calibri"/>
                <a:cs typeface="Calibri"/>
              </a:rPr>
              <a:t>.</a:t>
            </a:r>
          </a:p>
          <a:p>
            <a:pPr marL="171450" indent="-171450">
              <a:buFont typeface="Calibri"/>
              <a:buChar char="-"/>
            </a:pPr>
            <a:r>
              <a:rPr lang="en-US">
                <a:ea typeface="Calibri"/>
                <a:cs typeface="Calibri"/>
              </a:rPr>
              <a:t>Do </a:t>
            </a:r>
            <a:r>
              <a:rPr lang="en-US" err="1">
                <a:ea typeface="Calibri"/>
                <a:cs typeface="Calibri"/>
              </a:rPr>
              <a:t>FacT</a:t>
            </a:r>
            <a:r>
              <a:rPr lang="en-US">
                <a:ea typeface="Calibri"/>
                <a:cs typeface="Calibri"/>
              </a:rPr>
              <a:t> </a:t>
            </a:r>
            <a:r>
              <a:rPr lang="en-US" err="1">
                <a:ea typeface="Calibri"/>
                <a:cs typeface="Calibri"/>
              </a:rPr>
              <a:t>là</a:t>
            </a:r>
            <a:r>
              <a:rPr lang="en-US">
                <a:ea typeface="Calibri"/>
                <a:cs typeface="Calibri"/>
              </a:rPr>
              <a:t> architecture-agnostic framework, </a:t>
            </a:r>
            <a:r>
              <a:rPr lang="en-US" err="1">
                <a:ea typeface="Calibri"/>
                <a:cs typeface="Calibri"/>
              </a:rPr>
              <a:t>nên</a:t>
            </a:r>
            <a:r>
              <a:rPr lang="en-US">
                <a:ea typeface="Calibri"/>
                <a:cs typeface="Calibri"/>
              </a:rPr>
              <a:t> ta </a:t>
            </a:r>
            <a:r>
              <a:rPr lang="en-US" err="1">
                <a:ea typeface="Calibri"/>
                <a:cs typeface="Calibri"/>
              </a:rPr>
              <a:t>có</a:t>
            </a:r>
            <a:r>
              <a:rPr lang="en-US">
                <a:ea typeface="Calibri"/>
                <a:cs typeface="Calibri"/>
              </a:rPr>
              <a:t> </a:t>
            </a:r>
            <a:r>
              <a:rPr lang="en-US" err="1">
                <a:ea typeface="Calibri"/>
                <a:cs typeface="Calibri"/>
              </a:rPr>
              <a:t>thể</a:t>
            </a:r>
            <a:r>
              <a:rPr lang="en-US">
                <a:ea typeface="Calibri"/>
                <a:cs typeface="Calibri"/>
              </a:rPr>
              <a:t> </a:t>
            </a:r>
            <a:r>
              <a:rPr lang="en-US" err="1">
                <a:ea typeface="Calibri"/>
                <a:cs typeface="Calibri"/>
              </a:rPr>
              <a:t>mở</a:t>
            </a:r>
            <a:r>
              <a:rPr lang="en-US">
                <a:ea typeface="Calibri"/>
                <a:cs typeface="Calibri"/>
              </a:rPr>
              <a:t> </a:t>
            </a:r>
            <a:r>
              <a:rPr lang="en-US" err="1">
                <a:ea typeface="Calibri"/>
                <a:cs typeface="Calibri"/>
              </a:rPr>
              <a:t>rộng</a:t>
            </a:r>
            <a:r>
              <a:rPr lang="en-US">
                <a:ea typeface="Calibri"/>
                <a:cs typeface="Calibri"/>
              </a:rPr>
              <a:t> </a:t>
            </a:r>
            <a:r>
              <a:rPr lang="en-US" err="1">
                <a:ea typeface="Calibri"/>
                <a:cs typeface="Calibri"/>
              </a:rPr>
              <a:t>nó</a:t>
            </a:r>
            <a:r>
              <a:rPr lang="en-US">
                <a:ea typeface="Calibri"/>
                <a:cs typeface="Calibri"/>
              </a:rPr>
              <a:t> </a:t>
            </a:r>
            <a:r>
              <a:rPr lang="en-US" err="1">
                <a:ea typeface="Calibri"/>
                <a:cs typeface="Calibri"/>
              </a:rPr>
              <a:t>cho</a:t>
            </a:r>
            <a:r>
              <a:rPr lang="en-US">
                <a:ea typeface="Calibri"/>
                <a:cs typeface="Calibri"/>
              </a:rPr>
              <a:t> </a:t>
            </a:r>
            <a:r>
              <a:rPr lang="en-US" err="1">
                <a:ea typeface="Calibri"/>
                <a:cs typeface="Calibri"/>
              </a:rPr>
              <a:t>nhiều</a:t>
            </a:r>
            <a:r>
              <a:rPr lang="en-US">
                <a:ea typeface="Calibri"/>
                <a:cs typeface="Calibri"/>
              </a:rPr>
              <a:t> </a:t>
            </a:r>
            <a:r>
              <a:rPr lang="en-US" err="1">
                <a:ea typeface="Calibri"/>
                <a:cs typeface="Calibri"/>
              </a:rPr>
              <a:t>loại</a:t>
            </a:r>
            <a:r>
              <a:rPr lang="en-US">
                <a:ea typeface="Calibri"/>
                <a:cs typeface="Calibri"/>
              </a:rPr>
              <a:t> model </a:t>
            </a:r>
            <a:r>
              <a:rPr lang="en-US" err="1">
                <a:ea typeface="Calibri"/>
                <a:cs typeface="Calibri"/>
              </a:rPr>
              <a:t>khác</a:t>
            </a:r>
            <a:r>
              <a:rPr lang="en-US">
                <a:ea typeface="Calibri"/>
                <a:cs typeface="Calibri"/>
              </a:rPr>
              <a:t> </a:t>
            </a:r>
            <a:r>
              <a:rPr lang="en-US" err="1">
                <a:ea typeface="Calibri"/>
                <a:cs typeface="Calibri"/>
              </a:rPr>
              <a:t>nhau</a:t>
            </a:r>
            <a:r>
              <a:rPr lang="en-US">
                <a:ea typeface="Calibri"/>
                <a:cs typeface="Calibri"/>
              </a:rPr>
              <a:t>.</a:t>
            </a:r>
          </a:p>
        </p:txBody>
      </p:sp>
      <p:sp>
        <p:nvSpPr>
          <p:cNvPr id="4" name="Slide Number Placeholder 3"/>
          <p:cNvSpPr>
            <a:spLocks noGrp="1"/>
          </p:cNvSpPr>
          <p:nvPr>
            <p:ph type="sldNum" sz="quarter" idx="5"/>
          </p:nvPr>
        </p:nvSpPr>
        <p:spPr/>
        <p:txBody>
          <a:bodyPr/>
          <a:lstStyle/>
          <a:p>
            <a:fld id="{86C6382A-37F9-49F2-A650-7BB1DADCBE70}" type="slidenum">
              <a:rPr lang="en-US"/>
              <a:t>37</a:t>
            </a:fld>
            <a:endParaRPr lang="en-US"/>
          </a:p>
        </p:txBody>
      </p:sp>
    </p:spTree>
    <p:extLst>
      <p:ext uri="{BB962C8B-B14F-4D97-AF65-F5344CB8AC3E}">
        <p14:creationId xmlns:p14="http://schemas.microsoft.com/office/powerpoint/2010/main" val="536690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38</a:t>
            </a:fld>
            <a:endParaRPr lang="en-US"/>
          </a:p>
        </p:txBody>
      </p:sp>
    </p:spTree>
    <p:extLst>
      <p:ext uri="{BB962C8B-B14F-4D97-AF65-F5344CB8AC3E}">
        <p14:creationId xmlns:p14="http://schemas.microsoft.com/office/powerpoint/2010/main" val="2266874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8</a:t>
            </a:fld>
            <a:endParaRPr lang="en-US"/>
          </a:p>
        </p:txBody>
      </p:sp>
    </p:spTree>
    <p:extLst>
      <p:ext uri="{BB962C8B-B14F-4D97-AF65-F5344CB8AC3E}">
        <p14:creationId xmlns:p14="http://schemas.microsoft.com/office/powerpoint/2010/main" val="2419631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39</a:t>
            </a:fld>
            <a:endParaRPr lang="en-US"/>
          </a:p>
        </p:txBody>
      </p:sp>
    </p:spTree>
    <p:extLst>
      <p:ext uri="{BB962C8B-B14F-4D97-AF65-F5344CB8AC3E}">
        <p14:creationId xmlns:p14="http://schemas.microsoft.com/office/powerpoint/2010/main" val="283581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ea typeface="Calibri"/>
                <a:cs typeface="Calibri"/>
              </a:rPr>
              <a:t>Thí </a:t>
            </a:r>
            <a:r>
              <a:rPr lang="en-US" err="1">
                <a:ea typeface="Calibri"/>
                <a:cs typeface="Calibri"/>
              </a:rPr>
              <a:t>nghiệm</a:t>
            </a:r>
            <a:r>
              <a:rPr lang="en-US">
                <a:ea typeface="Calibri"/>
                <a:cs typeface="Calibri"/>
              </a:rPr>
              <a:t> </a:t>
            </a:r>
            <a:r>
              <a:rPr lang="en-US" err="1">
                <a:ea typeface="Calibri"/>
                <a:cs typeface="Calibri"/>
              </a:rPr>
              <a:t>được</a:t>
            </a:r>
            <a:r>
              <a:rPr lang="en-US">
                <a:ea typeface="Calibri"/>
                <a:cs typeface="Calibri"/>
              </a:rPr>
              <a:t> </a:t>
            </a:r>
            <a:r>
              <a:rPr lang="en-US" err="1">
                <a:ea typeface="Calibri"/>
                <a:cs typeface="Calibri"/>
              </a:rPr>
              <a:t>thực</a:t>
            </a:r>
            <a:r>
              <a:rPr lang="en-US">
                <a:ea typeface="Calibri"/>
                <a:cs typeface="Calibri"/>
              </a:rPr>
              <a:t> </a:t>
            </a:r>
            <a:r>
              <a:rPr lang="en-US" err="1">
                <a:ea typeface="Calibri"/>
                <a:cs typeface="Calibri"/>
              </a:rPr>
              <a:t>hiện</a:t>
            </a:r>
            <a:r>
              <a:rPr lang="en-US">
                <a:ea typeface="Calibri"/>
                <a:cs typeface="Calibri"/>
              </a:rPr>
              <a:t> </a:t>
            </a:r>
            <a:r>
              <a:rPr lang="en-US" err="1">
                <a:ea typeface="Calibri"/>
                <a:cs typeface="Calibri"/>
              </a:rPr>
              <a:t>với</a:t>
            </a:r>
            <a:r>
              <a:rPr lang="en-US">
                <a:ea typeface="Calibri"/>
                <a:cs typeface="Calibri"/>
              </a:rPr>
              <a:t> Fact-TT</a:t>
            </a:r>
          </a:p>
          <a:p>
            <a:pPr marL="171450" indent="-171450">
              <a:buFont typeface="Calibri"/>
              <a:buChar char="-"/>
            </a:pPr>
            <a:r>
              <a:rPr lang="en-US" err="1">
                <a:ea typeface="Calibri"/>
                <a:cs typeface="Calibri"/>
              </a:rPr>
              <a:t>Tensorise</a:t>
            </a:r>
            <a:r>
              <a:rPr lang="en-US">
                <a:ea typeface="Calibri"/>
                <a:cs typeface="Calibri"/>
              </a:rPr>
              <a:t> MHSA </a:t>
            </a:r>
            <a:r>
              <a:rPr lang="en-US" err="1">
                <a:ea typeface="Calibri"/>
                <a:cs typeface="Calibri"/>
              </a:rPr>
              <a:t>cho</a:t>
            </a:r>
            <a:r>
              <a:rPr lang="en-US">
                <a:ea typeface="Calibri"/>
                <a:cs typeface="Calibri"/>
              </a:rPr>
              <a:t> </a:t>
            </a:r>
            <a:r>
              <a:rPr lang="en-US" err="1">
                <a:ea typeface="Calibri"/>
                <a:cs typeface="Calibri"/>
              </a:rPr>
              <a:t>kết</a:t>
            </a:r>
            <a:r>
              <a:rPr lang="en-US">
                <a:ea typeface="Calibri"/>
                <a:cs typeface="Calibri"/>
              </a:rPr>
              <a:t> </a:t>
            </a:r>
            <a:r>
              <a:rPr lang="en-US" err="1">
                <a:ea typeface="Calibri"/>
                <a:cs typeface="Calibri"/>
              </a:rPr>
              <a:t>quả</a:t>
            </a:r>
            <a:r>
              <a:rPr lang="en-US">
                <a:ea typeface="Calibri"/>
                <a:cs typeface="Calibri"/>
              </a:rPr>
              <a:t> </a:t>
            </a:r>
            <a:r>
              <a:rPr lang="en-US" err="1">
                <a:ea typeface="Calibri"/>
                <a:cs typeface="Calibri"/>
              </a:rPr>
              <a:t>tốt</a:t>
            </a:r>
            <a:r>
              <a:rPr lang="en-US">
                <a:ea typeface="Calibri"/>
                <a:cs typeface="Calibri"/>
              </a:rPr>
              <a:t> </a:t>
            </a:r>
            <a:r>
              <a:rPr lang="en-US" err="1">
                <a:ea typeface="Calibri"/>
                <a:cs typeface="Calibri"/>
              </a:rPr>
              <a:t>hơn</a:t>
            </a:r>
            <a:r>
              <a:rPr lang="en-US">
                <a:ea typeface="Calibri"/>
                <a:cs typeface="Calibri"/>
              </a:rPr>
              <a:t> </a:t>
            </a:r>
            <a:r>
              <a:rPr lang="en-US" err="1">
                <a:ea typeface="Calibri"/>
                <a:cs typeface="Calibri"/>
              </a:rPr>
              <a:t>hoàn</a:t>
            </a:r>
            <a:r>
              <a:rPr lang="en-US">
                <a:ea typeface="Calibri"/>
                <a:cs typeface="Calibri"/>
              </a:rPr>
              <a:t> </a:t>
            </a:r>
            <a:r>
              <a:rPr lang="en-US" err="1">
                <a:ea typeface="Calibri"/>
                <a:cs typeface="Calibri"/>
              </a:rPr>
              <a:t>toàn</a:t>
            </a:r>
            <a:r>
              <a:rPr lang="en-US">
                <a:ea typeface="Calibri"/>
                <a:cs typeface="Calibri"/>
              </a:rPr>
              <a:t> so </a:t>
            </a:r>
            <a:r>
              <a:rPr lang="en-US" err="1">
                <a:ea typeface="Calibri"/>
                <a:cs typeface="Calibri"/>
              </a:rPr>
              <a:t>với</a:t>
            </a:r>
            <a:r>
              <a:rPr lang="en-US">
                <a:ea typeface="Calibri"/>
                <a:cs typeface="Calibri"/>
              </a:rPr>
              <a:t> Tensorize FFN, </a:t>
            </a:r>
            <a:r>
              <a:rPr lang="en-US" err="1">
                <a:ea typeface="Calibri"/>
                <a:cs typeface="Calibri"/>
              </a:rPr>
              <a:t>điều</a:t>
            </a:r>
            <a:r>
              <a:rPr lang="en-US">
                <a:ea typeface="Calibri"/>
                <a:cs typeface="Calibri"/>
              </a:rPr>
              <a:t> </a:t>
            </a:r>
            <a:r>
              <a:rPr lang="en-US" err="1">
                <a:ea typeface="Calibri"/>
                <a:cs typeface="Calibri"/>
              </a:rPr>
              <a:t>này</a:t>
            </a:r>
            <a:r>
              <a:rPr lang="en-US">
                <a:ea typeface="Calibri"/>
                <a:cs typeface="Calibri"/>
              </a:rPr>
              <a:t> </a:t>
            </a:r>
            <a:r>
              <a:rPr lang="en-US" err="1">
                <a:ea typeface="Calibri"/>
                <a:cs typeface="Calibri"/>
              </a:rPr>
              <a:t>cho</a:t>
            </a:r>
            <a:r>
              <a:rPr lang="en-US">
                <a:ea typeface="Calibri"/>
                <a:cs typeface="Calibri"/>
              </a:rPr>
              <a:t> </a:t>
            </a:r>
            <a:r>
              <a:rPr lang="en-US" err="1">
                <a:ea typeface="Calibri"/>
                <a:cs typeface="Calibri"/>
              </a:rPr>
              <a:t>thầy</a:t>
            </a:r>
            <a:r>
              <a:rPr lang="en-US">
                <a:ea typeface="Calibri"/>
                <a:cs typeface="Calibri"/>
              </a:rPr>
              <a:t> </a:t>
            </a:r>
            <a:r>
              <a:rPr lang="en-US" err="1">
                <a:ea typeface="Calibri"/>
                <a:cs typeface="Calibri"/>
              </a:rPr>
              <a:t>vai</a:t>
            </a:r>
            <a:r>
              <a:rPr lang="en-US">
                <a:ea typeface="Calibri"/>
                <a:cs typeface="Calibri"/>
              </a:rPr>
              <a:t> </a:t>
            </a:r>
            <a:r>
              <a:rPr lang="en-US" err="1">
                <a:ea typeface="Calibri"/>
                <a:cs typeface="Calibri"/>
              </a:rPr>
              <a:t>trò</a:t>
            </a:r>
            <a:r>
              <a:rPr lang="en-US">
                <a:ea typeface="Calibri"/>
                <a:cs typeface="Calibri"/>
              </a:rPr>
              <a:t> </a:t>
            </a:r>
            <a:r>
              <a:rPr lang="en-US" err="1">
                <a:ea typeface="Calibri"/>
                <a:cs typeface="Calibri"/>
              </a:rPr>
              <a:t>quan</a:t>
            </a:r>
            <a:r>
              <a:rPr lang="en-US">
                <a:ea typeface="Calibri"/>
                <a:cs typeface="Calibri"/>
              </a:rPr>
              <a:t> </a:t>
            </a:r>
            <a:r>
              <a:rPr lang="en-US" err="1">
                <a:ea typeface="Calibri"/>
                <a:cs typeface="Calibri"/>
              </a:rPr>
              <a:t>trọng</a:t>
            </a:r>
            <a:r>
              <a:rPr lang="en-US">
                <a:ea typeface="Calibri"/>
                <a:cs typeface="Calibri"/>
              </a:rPr>
              <a:t> </a:t>
            </a:r>
            <a:r>
              <a:rPr lang="en-US" err="1">
                <a:ea typeface="Calibri"/>
                <a:cs typeface="Calibri"/>
              </a:rPr>
              <a:t>của</a:t>
            </a:r>
            <a:r>
              <a:rPr lang="en-US">
                <a:ea typeface="Calibri"/>
                <a:cs typeface="Calibri"/>
              </a:rPr>
              <a:t> MHSA </a:t>
            </a:r>
            <a:r>
              <a:rPr lang="en-US" err="1">
                <a:ea typeface="Calibri"/>
                <a:cs typeface="Calibri"/>
              </a:rPr>
              <a:t>khi</a:t>
            </a:r>
            <a:r>
              <a:rPr lang="en-US">
                <a:ea typeface="Calibri"/>
                <a:cs typeface="Calibri"/>
              </a:rPr>
              <a:t> finetune</a:t>
            </a:r>
            <a:endParaRPr lang="en-US"/>
          </a:p>
          <a:p>
            <a:pPr marL="171450" indent="-171450">
              <a:buFont typeface="Calibri"/>
              <a:buChar char="-"/>
            </a:pPr>
            <a:r>
              <a:rPr lang="en-US">
                <a:ea typeface="Calibri"/>
                <a:cs typeface="Calibri"/>
              </a:rPr>
              <a:t>Tensorize </a:t>
            </a:r>
            <a:r>
              <a:rPr lang="en-US" err="1">
                <a:ea typeface="Calibri"/>
                <a:cs typeface="Calibri"/>
              </a:rPr>
              <a:t>hết</a:t>
            </a:r>
            <a:r>
              <a:rPr lang="en-US">
                <a:ea typeface="Calibri"/>
                <a:cs typeface="Calibri"/>
              </a:rPr>
              <a:t> 2 block </a:t>
            </a:r>
            <a:r>
              <a:rPr lang="en-US" err="1">
                <a:ea typeface="Calibri"/>
                <a:cs typeface="Calibri"/>
              </a:rPr>
              <a:t>thì</a:t>
            </a:r>
            <a:r>
              <a:rPr lang="en-US">
                <a:ea typeface="Calibri"/>
                <a:cs typeface="Calibri"/>
              </a:rPr>
              <a:t> </a:t>
            </a:r>
            <a:r>
              <a:rPr lang="en-US" err="1">
                <a:ea typeface="Calibri"/>
                <a:cs typeface="Calibri"/>
              </a:rPr>
              <a:t>cho</a:t>
            </a:r>
            <a:r>
              <a:rPr lang="en-US">
                <a:ea typeface="Calibri"/>
                <a:cs typeface="Calibri"/>
              </a:rPr>
              <a:t> </a:t>
            </a:r>
            <a:r>
              <a:rPr lang="en-US" err="1">
                <a:ea typeface="Calibri"/>
                <a:cs typeface="Calibri"/>
              </a:rPr>
              <a:t>kết</a:t>
            </a:r>
            <a:r>
              <a:rPr lang="en-US">
                <a:ea typeface="Calibri"/>
                <a:cs typeface="Calibri"/>
              </a:rPr>
              <a:t> </a:t>
            </a:r>
            <a:r>
              <a:rPr lang="en-US" err="1">
                <a:ea typeface="Calibri"/>
                <a:cs typeface="Calibri"/>
              </a:rPr>
              <a:t>quả</a:t>
            </a:r>
            <a:r>
              <a:rPr lang="en-US">
                <a:ea typeface="Calibri"/>
                <a:cs typeface="Calibri"/>
              </a:rPr>
              <a:t> </a:t>
            </a:r>
            <a:r>
              <a:rPr lang="en-US" err="1">
                <a:ea typeface="Calibri"/>
                <a:cs typeface="Calibri"/>
              </a:rPr>
              <a:t>tốt</a:t>
            </a:r>
            <a:r>
              <a:rPr lang="en-US">
                <a:ea typeface="Calibri"/>
                <a:cs typeface="Calibri"/>
              </a:rPr>
              <a:t> </a:t>
            </a:r>
            <a:r>
              <a:rPr lang="en-US" err="1">
                <a:ea typeface="Calibri"/>
                <a:cs typeface="Calibri"/>
              </a:rPr>
              <a:t>hơn</a:t>
            </a:r>
          </a:p>
          <a:p>
            <a:pPr marL="171450" indent="-171450">
              <a:buFont typeface="Calibri"/>
              <a:buChar char="-"/>
            </a:pPr>
            <a:r>
              <a:rPr lang="en-US" err="1">
                <a:ea typeface="Calibri"/>
                <a:cs typeface="Calibri"/>
              </a:rPr>
              <a:t>FacT</a:t>
            </a:r>
            <a:r>
              <a:rPr lang="en-US">
                <a:ea typeface="Calibri"/>
                <a:cs typeface="Calibri"/>
              </a:rPr>
              <a:t>-TT </a:t>
            </a:r>
            <a:r>
              <a:rPr lang="en-US" err="1">
                <a:ea typeface="Calibri"/>
                <a:cs typeface="Calibri"/>
              </a:rPr>
              <a:t>không</a:t>
            </a:r>
            <a:r>
              <a:rPr lang="en-US">
                <a:ea typeface="Calibri"/>
                <a:cs typeface="Calibri"/>
              </a:rPr>
              <a:t> </a:t>
            </a:r>
            <a:r>
              <a:rPr lang="en-US" err="1">
                <a:ea typeface="Calibri"/>
                <a:cs typeface="Calibri"/>
              </a:rPr>
              <a:t>còn</a:t>
            </a:r>
            <a:r>
              <a:rPr lang="en-US">
                <a:ea typeface="Calibri"/>
                <a:cs typeface="Calibri"/>
              </a:rPr>
              <a:t> </a:t>
            </a:r>
            <a:r>
              <a:rPr lang="en-US" err="1">
                <a:ea typeface="Calibri"/>
                <a:cs typeface="Calibri"/>
              </a:rPr>
              <a:t>hiệu</a:t>
            </a:r>
            <a:r>
              <a:rPr lang="en-US">
                <a:ea typeface="Calibri"/>
                <a:cs typeface="Calibri"/>
              </a:rPr>
              <a:t> </a:t>
            </a:r>
            <a:r>
              <a:rPr lang="en-US" err="1">
                <a:ea typeface="Calibri"/>
                <a:cs typeface="Calibri"/>
              </a:rPr>
              <a:t>quả</a:t>
            </a:r>
            <a:r>
              <a:rPr lang="en-US">
                <a:ea typeface="Calibri"/>
                <a:cs typeface="Calibri"/>
              </a:rPr>
              <a:t> </a:t>
            </a:r>
            <a:r>
              <a:rPr lang="en-US" err="1">
                <a:ea typeface="Calibri"/>
                <a:cs typeface="Calibri"/>
              </a:rPr>
              <a:t>khi</a:t>
            </a:r>
            <a:r>
              <a:rPr lang="en-US">
                <a:ea typeface="Calibri"/>
                <a:cs typeface="Calibri"/>
              </a:rPr>
              <a:t> r </a:t>
            </a:r>
            <a:r>
              <a:rPr lang="en-US" err="1">
                <a:ea typeface="Calibri"/>
                <a:cs typeface="Calibri"/>
              </a:rPr>
              <a:t>quá</a:t>
            </a:r>
            <a:r>
              <a:rPr lang="en-US">
                <a:ea typeface="Calibri"/>
                <a:cs typeface="Calibri"/>
              </a:rPr>
              <a:t> </a:t>
            </a:r>
            <a:r>
              <a:rPr lang="en-US" err="1">
                <a:ea typeface="Calibri"/>
                <a:cs typeface="Calibri"/>
              </a:rPr>
              <a:t>lớn</a:t>
            </a:r>
            <a:r>
              <a:rPr lang="en-US">
                <a:ea typeface="Calibri"/>
                <a:cs typeface="Calibri"/>
              </a:rPr>
              <a:t>. </a:t>
            </a:r>
            <a:r>
              <a:rPr lang="en-US" err="1">
                <a:ea typeface="Calibri"/>
                <a:cs typeface="Calibri"/>
              </a:rPr>
              <a:t>Điều</a:t>
            </a:r>
            <a:r>
              <a:rPr lang="en-US">
                <a:ea typeface="Calibri"/>
                <a:cs typeface="Calibri"/>
              </a:rPr>
              <a:t> </a:t>
            </a:r>
            <a:r>
              <a:rPr lang="en-US" err="1">
                <a:ea typeface="Calibri"/>
                <a:cs typeface="Calibri"/>
              </a:rPr>
              <a:t>này</a:t>
            </a:r>
            <a:r>
              <a:rPr lang="en-US">
                <a:ea typeface="Calibri"/>
                <a:cs typeface="Calibri"/>
              </a:rPr>
              <a:t> </a:t>
            </a:r>
            <a:r>
              <a:rPr lang="en-US" err="1">
                <a:ea typeface="Calibri"/>
                <a:cs typeface="Calibri"/>
              </a:rPr>
              <a:t>không</a:t>
            </a:r>
            <a:r>
              <a:rPr lang="en-US">
                <a:ea typeface="Calibri"/>
                <a:cs typeface="Calibri"/>
              </a:rPr>
              <a:t> </a:t>
            </a:r>
            <a:r>
              <a:rPr lang="en-US" err="1">
                <a:ea typeface="Calibri"/>
                <a:cs typeface="Calibri"/>
              </a:rPr>
              <a:t>tạo</a:t>
            </a:r>
            <a:r>
              <a:rPr lang="en-US">
                <a:ea typeface="Calibri"/>
                <a:cs typeface="Calibri"/>
              </a:rPr>
              <a:t> </a:t>
            </a:r>
            <a:r>
              <a:rPr lang="en-US" err="1">
                <a:ea typeface="Calibri"/>
                <a:cs typeface="Calibri"/>
              </a:rPr>
              <a:t>ảnh</a:t>
            </a:r>
            <a:r>
              <a:rPr lang="en-US">
                <a:ea typeface="Calibri"/>
                <a:cs typeface="Calibri"/>
              </a:rPr>
              <a:t> </a:t>
            </a:r>
            <a:r>
              <a:rPr lang="en-US" err="1">
                <a:ea typeface="Calibri"/>
                <a:cs typeface="Calibri"/>
              </a:rPr>
              <a:t>hưởng</a:t>
            </a:r>
            <a:r>
              <a:rPr lang="en-US">
                <a:ea typeface="Calibri"/>
                <a:cs typeface="Calibri"/>
              </a:rPr>
              <a:t> </a:t>
            </a:r>
            <a:r>
              <a:rPr lang="en-US" err="1">
                <a:ea typeface="Calibri"/>
                <a:cs typeface="Calibri"/>
              </a:rPr>
              <a:t>tiêu</a:t>
            </a:r>
            <a:r>
              <a:rPr lang="en-US">
                <a:ea typeface="Calibri"/>
                <a:cs typeface="Calibri"/>
              </a:rPr>
              <a:t> </a:t>
            </a:r>
            <a:r>
              <a:rPr lang="en-US" err="1">
                <a:ea typeface="Calibri"/>
                <a:cs typeface="Calibri"/>
              </a:rPr>
              <a:t>cực</a:t>
            </a:r>
            <a:r>
              <a:rPr lang="en-US">
                <a:ea typeface="Calibri"/>
                <a:cs typeface="Calibri"/>
              </a:rPr>
              <a:t> </a:t>
            </a:r>
            <a:r>
              <a:rPr lang="en-US" err="1">
                <a:ea typeface="Calibri"/>
                <a:cs typeface="Calibri"/>
              </a:rPr>
              <a:t>đáng</a:t>
            </a:r>
            <a:r>
              <a:rPr lang="en-US">
                <a:ea typeface="Calibri"/>
                <a:cs typeface="Calibri"/>
              </a:rPr>
              <a:t> </a:t>
            </a:r>
            <a:r>
              <a:rPr lang="en-US" err="1">
                <a:ea typeface="Calibri"/>
                <a:cs typeface="Calibri"/>
              </a:rPr>
              <a:t>kể</a:t>
            </a:r>
            <a:r>
              <a:rPr lang="en-US">
                <a:ea typeface="Calibri"/>
                <a:cs typeface="Calibri"/>
              </a:rPr>
              <a:t> </a:t>
            </a:r>
            <a:r>
              <a:rPr lang="en-US" err="1">
                <a:ea typeface="Calibri"/>
                <a:cs typeface="Calibri"/>
              </a:rPr>
              <a:t>vì</a:t>
            </a:r>
            <a:r>
              <a:rPr lang="en-US">
                <a:ea typeface="Calibri"/>
                <a:cs typeface="Calibri"/>
              </a:rPr>
              <a:t> </a:t>
            </a:r>
            <a:r>
              <a:rPr lang="en-US" err="1">
                <a:ea typeface="Calibri"/>
                <a:cs typeface="Calibri"/>
              </a:rPr>
              <a:t>kể</a:t>
            </a:r>
            <a:r>
              <a:rPr lang="en-US">
                <a:ea typeface="Calibri"/>
                <a:cs typeface="Calibri"/>
              </a:rPr>
              <a:t> </a:t>
            </a:r>
            <a:r>
              <a:rPr lang="en-US" err="1">
                <a:ea typeface="Calibri"/>
                <a:cs typeface="Calibri"/>
              </a:rPr>
              <a:t>từ</a:t>
            </a:r>
            <a:r>
              <a:rPr lang="en-US">
                <a:ea typeface="Calibri"/>
                <a:cs typeface="Calibri"/>
              </a:rPr>
              <a:t> r = 16, </a:t>
            </a:r>
            <a:r>
              <a:rPr lang="en-US" err="1">
                <a:ea typeface="Calibri"/>
                <a:cs typeface="Calibri"/>
              </a:rPr>
              <a:t>thì</a:t>
            </a:r>
            <a:r>
              <a:rPr lang="en-US">
                <a:ea typeface="Calibri"/>
                <a:cs typeface="Calibri"/>
              </a:rPr>
              <a:t> performance </a:t>
            </a:r>
            <a:r>
              <a:rPr lang="en-US" err="1">
                <a:ea typeface="Calibri"/>
                <a:cs typeface="Calibri"/>
              </a:rPr>
              <a:t>đã</a:t>
            </a:r>
            <a:r>
              <a:rPr lang="en-US">
                <a:ea typeface="Calibri"/>
                <a:cs typeface="Calibri"/>
              </a:rPr>
              <a:t> </a:t>
            </a:r>
            <a:r>
              <a:rPr lang="en-US" err="1">
                <a:ea typeface="Calibri"/>
                <a:cs typeface="Calibri"/>
              </a:rPr>
              <a:t>bão</a:t>
            </a:r>
            <a:r>
              <a:rPr lang="en-US">
                <a:ea typeface="Calibri"/>
                <a:cs typeface="Calibri"/>
              </a:rPr>
              <a:t> </a:t>
            </a:r>
            <a:r>
              <a:rPr lang="en-US" err="1">
                <a:ea typeface="Calibri"/>
                <a:cs typeface="Calibri"/>
              </a:rPr>
              <a:t>hoà</a:t>
            </a:r>
            <a:r>
              <a:rPr lang="en-US">
                <a:ea typeface="Calibri"/>
                <a:cs typeface="Calibri"/>
              </a:rPr>
              <a:t> </a:t>
            </a:r>
            <a:r>
              <a:rPr lang="en-US" err="1">
                <a:ea typeface="Calibri"/>
                <a:cs typeface="Calibri"/>
              </a:rPr>
              <a:t>và</a:t>
            </a:r>
            <a:r>
              <a:rPr lang="en-US">
                <a:ea typeface="Calibri"/>
                <a:cs typeface="Calibri"/>
              </a:rPr>
              <a:t> </a:t>
            </a:r>
            <a:r>
              <a:rPr lang="en-US" err="1">
                <a:ea typeface="Calibri"/>
                <a:cs typeface="Calibri"/>
              </a:rPr>
              <a:t>vì</a:t>
            </a:r>
            <a:r>
              <a:rPr lang="en-US">
                <a:ea typeface="Calibri"/>
                <a:cs typeface="Calibri"/>
              </a:rPr>
              <a:t> </a:t>
            </a:r>
            <a:r>
              <a:rPr lang="en-US" err="1">
                <a:ea typeface="Calibri"/>
                <a:cs typeface="Calibri"/>
              </a:rPr>
              <a:t>thế</a:t>
            </a:r>
            <a:r>
              <a:rPr lang="en-US">
                <a:ea typeface="Calibri"/>
                <a:cs typeface="Calibri"/>
              </a:rPr>
              <a:t>, r </a:t>
            </a:r>
            <a:r>
              <a:rPr lang="en-US" err="1">
                <a:ea typeface="Calibri"/>
                <a:cs typeface="Calibri"/>
              </a:rPr>
              <a:t>quá</a:t>
            </a:r>
            <a:r>
              <a:rPr lang="en-US">
                <a:ea typeface="Calibri"/>
                <a:cs typeface="Calibri"/>
              </a:rPr>
              <a:t> </a:t>
            </a:r>
            <a:r>
              <a:rPr lang="en-US" err="1">
                <a:ea typeface="Calibri"/>
                <a:cs typeface="Calibri"/>
              </a:rPr>
              <a:t>lớn</a:t>
            </a:r>
            <a:r>
              <a:rPr lang="en-US">
                <a:ea typeface="Calibri"/>
                <a:cs typeface="Calibri"/>
              </a:rPr>
              <a:t> </a:t>
            </a:r>
            <a:r>
              <a:rPr lang="en-US" err="1">
                <a:ea typeface="Calibri"/>
                <a:cs typeface="Calibri"/>
              </a:rPr>
              <a:t>cũng</a:t>
            </a:r>
            <a:r>
              <a:rPr lang="en-US">
                <a:ea typeface="Calibri"/>
                <a:cs typeface="Calibri"/>
              </a:rPr>
              <a:t> </a:t>
            </a:r>
            <a:r>
              <a:rPr lang="en-US" err="1">
                <a:ea typeface="Calibri"/>
                <a:cs typeface="Calibri"/>
              </a:rPr>
              <a:t>không</a:t>
            </a:r>
            <a:r>
              <a:rPr lang="en-US">
                <a:ea typeface="Calibri"/>
                <a:cs typeface="Calibri"/>
              </a:rPr>
              <a:t> </a:t>
            </a:r>
            <a:r>
              <a:rPr lang="en-US" err="1">
                <a:ea typeface="Calibri"/>
                <a:cs typeface="Calibri"/>
              </a:rPr>
              <a:t>cần</a:t>
            </a:r>
            <a:r>
              <a:rPr lang="en-US">
                <a:ea typeface="Calibri"/>
                <a:cs typeface="Calibri"/>
              </a:rPr>
              <a:t> </a:t>
            </a:r>
            <a:r>
              <a:rPr lang="en-US" err="1">
                <a:ea typeface="Calibri"/>
                <a:cs typeface="Calibri"/>
              </a:rPr>
              <a:t>thiết</a:t>
            </a:r>
            <a:r>
              <a:rPr lang="en-US">
                <a:ea typeface="Calibri"/>
                <a:cs typeface="Calibri"/>
              </a:rPr>
              <a:t>.</a:t>
            </a:r>
          </a:p>
        </p:txBody>
      </p:sp>
      <p:sp>
        <p:nvSpPr>
          <p:cNvPr id="4" name="Slide Number Placeholder 3"/>
          <p:cNvSpPr>
            <a:spLocks noGrp="1"/>
          </p:cNvSpPr>
          <p:nvPr>
            <p:ph type="sldNum" sz="quarter" idx="5"/>
          </p:nvPr>
        </p:nvSpPr>
        <p:spPr/>
        <p:txBody>
          <a:bodyPr/>
          <a:lstStyle/>
          <a:p>
            <a:fld id="{86C6382A-37F9-49F2-A650-7BB1DADCBE70}" type="slidenum">
              <a:rPr lang="en-US"/>
              <a:t>41</a:t>
            </a:fld>
            <a:endParaRPr lang="en-US"/>
          </a:p>
        </p:txBody>
      </p:sp>
    </p:spTree>
    <p:extLst>
      <p:ext uri="{BB962C8B-B14F-4D97-AF65-F5344CB8AC3E}">
        <p14:creationId xmlns:p14="http://schemas.microsoft.com/office/powerpoint/2010/main" val="2531189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86C6382A-37F9-49F2-A650-7BB1DADCBE70}" type="slidenum">
              <a:rPr lang="en-US"/>
              <a:t>43</a:t>
            </a:fld>
            <a:endParaRPr lang="en-US"/>
          </a:p>
        </p:txBody>
      </p:sp>
    </p:spTree>
    <p:extLst>
      <p:ext uri="{BB962C8B-B14F-4D97-AF65-F5344CB8AC3E}">
        <p14:creationId xmlns:p14="http://schemas.microsoft.com/office/powerpoint/2010/main" val="6071071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86C6382A-37F9-49F2-A650-7BB1DADCBE70}" type="slidenum">
              <a:rPr lang="en-US"/>
              <a:t>44</a:t>
            </a:fld>
            <a:endParaRPr lang="en-US"/>
          </a:p>
        </p:txBody>
      </p:sp>
    </p:spTree>
    <p:extLst>
      <p:ext uri="{BB962C8B-B14F-4D97-AF65-F5344CB8AC3E}">
        <p14:creationId xmlns:p14="http://schemas.microsoft.com/office/powerpoint/2010/main" val="3732455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86C6382A-37F9-49F2-A650-7BB1DADCBE70}" type="slidenum">
              <a:rPr lang="en-US"/>
              <a:t>45</a:t>
            </a:fld>
            <a:endParaRPr lang="en-US"/>
          </a:p>
        </p:txBody>
      </p:sp>
    </p:spTree>
    <p:extLst>
      <p:ext uri="{BB962C8B-B14F-4D97-AF65-F5344CB8AC3E}">
        <p14:creationId xmlns:p14="http://schemas.microsoft.com/office/powerpoint/2010/main" val="1275427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46</a:t>
            </a:fld>
            <a:endParaRPr lang="en-US"/>
          </a:p>
        </p:txBody>
      </p:sp>
    </p:spTree>
    <p:extLst>
      <p:ext uri="{BB962C8B-B14F-4D97-AF65-F5344CB8AC3E}">
        <p14:creationId xmlns:p14="http://schemas.microsoft.com/office/powerpoint/2010/main" val="247794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9</a:t>
            </a:fld>
            <a:endParaRPr lang="en-US"/>
          </a:p>
        </p:txBody>
      </p:sp>
    </p:spTree>
    <p:extLst>
      <p:ext uri="{BB962C8B-B14F-4D97-AF65-F5344CB8AC3E}">
        <p14:creationId xmlns:p14="http://schemas.microsoft.com/office/powerpoint/2010/main" val="230110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10</a:t>
            </a:fld>
            <a:endParaRPr lang="en-US"/>
          </a:p>
        </p:txBody>
      </p:sp>
    </p:spTree>
    <p:extLst>
      <p:ext uri="{BB962C8B-B14F-4D97-AF65-F5344CB8AC3E}">
        <p14:creationId xmlns:p14="http://schemas.microsoft.com/office/powerpoint/2010/main" val="3947313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11</a:t>
            </a:fld>
            <a:endParaRPr lang="en-US"/>
          </a:p>
        </p:txBody>
      </p:sp>
    </p:spTree>
    <p:extLst>
      <p:ext uri="{BB962C8B-B14F-4D97-AF65-F5344CB8AC3E}">
        <p14:creationId xmlns:p14="http://schemas.microsoft.com/office/powerpoint/2010/main" val="610410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12</a:t>
            </a:fld>
            <a:endParaRPr lang="en-US"/>
          </a:p>
        </p:txBody>
      </p:sp>
    </p:spTree>
    <p:extLst>
      <p:ext uri="{BB962C8B-B14F-4D97-AF65-F5344CB8AC3E}">
        <p14:creationId xmlns:p14="http://schemas.microsoft.com/office/powerpoint/2010/main" val="3676811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13</a:t>
            </a:fld>
            <a:endParaRPr lang="en-US"/>
          </a:p>
        </p:txBody>
      </p:sp>
    </p:spTree>
    <p:extLst>
      <p:ext uri="{BB962C8B-B14F-4D97-AF65-F5344CB8AC3E}">
        <p14:creationId xmlns:p14="http://schemas.microsoft.com/office/powerpoint/2010/main" val="264127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PELT hiệu quả:</a:t>
            </a:r>
          </a:p>
          <a:p>
            <a:r>
              <a:rPr lang="vi-VN"/>
              <a:t>	+ </a:t>
            </a:r>
            <a:r>
              <a:rPr lang="vi-VN" b="0" i="0">
                <a:solidFill>
                  <a:srgbClr val="1B1B1B"/>
                </a:solidFill>
                <a:effectLst/>
                <a:latin typeface="Open Sans" panose="020B0606030504020204" pitchFamily="34" charset="0"/>
              </a:rPr>
              <a:t>Đối với những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nhỏ thì điều này không phải là một vấn đề lớn, tuy nhiên, trong cái kỉ nguyên mà người </a:t>
            </a:r>
            <a:r>
              <a:rPr lang="vi-VN" b="0" i="0" err="1">
                <a:solidFill>
                  <a:srgbClr val="1B1B1B"/>
                </a:solidFill>
                <a:effectLst/>
                <a:latin typeface="Open Sans" panose="020B0606030504020204" pitchFamily="34" charset="0"/>
              </a:rPr>
              <a:t>người</a:t>
            </a:r>
            <a:r>
              <a:rPr lang="vi-VN" b="0" i="0">
                <a:solidFill>
                  <a:srgbClr val="1B1B1B"/>
                </a:solidFill>
                <a:effectLst/>
                <a:latin typeface="Open Sans" panose="020B0606030504020204" pitchFamily="34" charset="0"/>
              </a:rPr>
              <a:t> nhà </a:t>
            </a:r>
            <a:r>
              <a:rPr lang="vi-VN" b="0" i="0" err="1">
                <a:solidFill>
                  <a:srgbClr val="1B1B1B"/>
                </a:solidFill>
                <a:effectLst/>
                <a:latin typeface="Open Sans" panose="020B0606030504020204" pitchFamily="34" charset="0"/>
              </a:rPr>
              <a:t>nhà</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cực nặng, từ vài trăm triệu đến vài tỉ tham số: </a:t>
            </a:r>
            <a:r>
              <a:rPr lang="vi-VN" b="0" i="0" err="1">
                <a:solidFill>
                  <a:srgbClr val="1B1B1B"/>
                </a:solidFill>
                <a:effectLst/>
                <a:latin typeface="Open Sans" panose="020B0606030504020204" pitchFamily="34" charset="0"/>
              </a:rPr>
              <a:t>Stable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Diffusion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LLaMA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yada</a:t>
            </a:r>
            <a:r>
              <a:rPr lang="vi-VN" b="0" i="0">
                <a:solidFill>
                  <a:srgbClr val="1B1B1B"/>
                </a:solidFill>
                <a:effectLst/>
                <a:latin typeface="Open Sans" panose="020B0606030504020204" pitchFamily="34" charset="0"/>
              </a:rPr>
              <a:t>,... thì việc </a:t>
            </a:r>
            <a:r>
              <a:rPr lang="vi-VN" b="0" i="0" err="1">
                <a:solidFill>
                  <a:srgbClr val="1B1B1B"/>
                </a:solidFill>
                <a:effectLst/>
                <a:latin typeface="Open Sans" panose="020B0606030504020204" pitchFamily="34" charset="0"/>
              </a:rPr>
              <a:t>train</a:t>
            </a:r>
            <a:r>
              <a:rPr lang="vi-VN" b="0" i="0">
                <a:solidFill>
                  <a:srgbClr val="1B1B1B"/>
                </a:solidFill>
                <a:effectLst/>
                <a:latin typeface="Open Sans" panose="020B0606030504020204" pitchFamily="34" charset="0"/>
              </a:rPr>
              <a:t>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và lưu toàn bộ </a:t>
            </a:r>
            <a:r>
              <a:rPr lang="vi-VN" b="0" i="0" err="1">
                <a:solidFill>
                  <a:srgbClr val="1B1B1B"/>
                </a:solidFill>
                <a:effectLst/>
                <a:latin typeface="Open Sans" panose="020B0606030504020204" pitchFamily="34" charset="0"/>
              </a:rPr>
              <a:t>model</a:t>
            </a:r>
            <a:r>
              <a:rPr lang="vi-VN" b="0" i="0">
                <a:solidFill>
                  <a:srgbClr val="1B1B1B"/>
                </a:solidFill>
                <a:effectLst/>
                <a:latin typeface="Open Sans" panose="020B0606030504020204" pitchFamily="34" charset="0"/>
              </a:rPr>
              <a:t> là một vấn đề cực kì khó khăn với những người bị giới hạn về mặt phần cứng.\</a:t>
            </a:r>
          </a:p>
          <a:p>
            <a:endParaRPr lang="vi-VN"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 </a:t>
            </a:r>
            <a:endParaRPr lang="en-US"/>
          </a:p>
        </p:txBody>
      </p:sp>
      <p:sp>
        <p:nvSpPr>
          <p:cNvPr id="4" name="Chỗ dành sẵn cho Số hiệu Bản chiếu 3"/>
          <p:cNvSpPr>
            <a:spLocks noGrp="1"/>
          </p:cNvSpPr>
          <p:nvPr>
            <p:ph type="sldNum" sz="quarter" idx="5"/>
          </p:nvPr>
        </p:nvSpPr>
        <p:spPr/>
        <p:txBody>
          <a:bodyPr/>
          <a:lstStyle/>
          <a:p>
            <a:fld id="{86C6382A-37F9-49F2-A650-7BB1DADCBE70}" type="slidenum">
              <a:rPr lang="en-US" smtClean="0"/>
              <a:t>14</a:t>
            </a:fld>
            <a:endParaRPr lang="en-US"/>
          </a:p>
        </p:txBody>
      </p:sp>
    </p:spTree>
    <p:extLst>
      <p:ext uri="{BB962C8B-B14F-4D97-AF65-F5344CB8AC3E}">
        <p14:creationId xmlns:p14="http://schemas.microsoft.com/office/powerpoint/2010/main" val="1395304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p:txBody>
          <a:bodyPr lIns="0" tIns="0" rIns="0" bIns="0"/>
          <a:lstStyle>
            <a:lvl1pPr>
              <a:defRPr sz="1800" b="0" i="0">
                <a:solidFill>
                  <a:srgbClr val="888888"/>
                </a:solidFill>
                <a:latin typeface="Segoe UI"/>
                <a:cs typeface="Segoe UI"/>
              </a:defRPr>
            </a:lvl1pPr>
          </a:lstStyle>
          <a:p>
            <a:pPr marL="38100">
              <a:lnSpc>
                <a:spcPct val="100000"/>
              </a:lnSpc>
              <a:spcBef>
                <a:spcPts val="244"/>
              </a:spcBef>
            </a:pPr>
            <a:fld id="{81D60167-4931-47E6-BA6A-407CBD079E47}" type="slidenum">
              <a:rPr dirty="0"/>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chemeClr val="tx1"/>
                </a:solidFill>
                <a:latin typeface="Segoe UI"/>
                <a:cs typeface="Segoe UI"/>
              </a:defRPr>
            </a:lvl1pPr>
          </a:lstStyle>
          <a:p>
            <a:endParaRPr/>
          </a:p>
        </p:txBody>
      </p:sp>
      <p:sp>
        <p:nvSpPr>
          <p:cNvPr id="3" name="Holder 3"/>
          <p:cNvSpPr>
            <a:spLocks noGrp="1"/>
          </p:cNvSpPr>
          <p:nvPr>
            <p:ph type="body" idx="1"/>
          </p:nvPr>
        </p:nvSpPr>
        <p:spPr/>
        <p:txBody>
          <a:bodyPr lIns="0" tIns="0" rIns="0" bIns="0"/>
          <a:lstStyle>
            <a:lvl1pPr>
              <a:defRPr sz="2400" b="1" i="0">
                <a:solidFill>
                  <a:srgbClr val="006FC0"/>
                </a:solidFill>
                <a:latin typeface="Segoe UI"/>
                <a:cs typeface="Segoe U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p:txBody>
          <a:bodyPr lIns="0" tIns="0" rIns="0" bIns="0"/>
          <a:lstStyle>
            <a:lvl1pPr>
              <a:defRPr sz="1800" b="0" i="0">
                <a:solidFill>
                  <a:srgbClr val="888888"/>
                </a:solidFill>
                <a:latin typeface="Segoe UI"/>
                <a:cs typeface="Segoe UI"/>
              </a:defRPr>
            </a:lvl1pPr>
          </a:lstStyle>
          <a:p>
            <a:pPr marL="38100">
              <a:lnSpc>
                <a:spcPct val="100000"/>
              </a:lnSpc>
              <a:spcBef>
                <a:spcPts val="244"/>
              </a:spcBef>
            </a:pPr>
            <a:fld id="{81D60167-4931-47E6-BA6A-407CBD079E47}" type="slidenum">
              <a:rPr dirty="0"/>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tx1"/>
                </a:solidFill>
                <a:latin typeface="Segoe UI"/>
                <a:cs typeface="Segoe U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7" name="Holder 7"/>
          <p:cNvSpPr>
            <a:spLocks noGrp="1"/>
          </p:cNvSpPr>
          <p:nvPr>
            <p:ph type="sldNum" sz="quarter" idx="7"/>
          </p:nvPr>
        </p:nvSpPr>
        <p:spPr/>
        <p:txBody>
          <a:bodyPr lIns="0" tIns="0" rIns="0" bIns="0"/>
          <a:lstStyle>
            <a:lvl1pPr>
              <a:defRPr sz="1800" b="0" i="0">
                <a:solidFill>
                  <a:srgbClr val="888888"/>
                </a:solidFill>
                <a:latin typeface="Segoe UI"/>
                <a:cs typeface="Segoe UI"/>
              </a:defRPr>
            </a:lvl1pPr>
          </a:lstStyle>
          <a:p>
            <a:pPr marL="38100">
              <a:lnSpc>
                <a:spcPct val="100000"/>
              </a:lnSpc>
              <a:spcBef>
                <a:spcPts val="244"/>
              </a:spcBef>
            </a:pPr>
            <a:fld id="{81D60167-4931-47E6-BA6A-407CBD079E47}" type="slidenum">
              <a:rPr dirty="0"/>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741045" cy="934719"/>
          </a:xfrm>
          <a:custGeom>
            <a:avLst/>
            <a:gdLst/>
            <a:ahLst/>
            <a:cxnLst/>
            <a:rect l="l" t="t" r="r" b="b"/>
            <a:pathLst>
              <a:path w="741045" h="934719">
                <a:moveTo>
                  <a:pt x="0" y="934212"/>
                </a:moveTo>
                <a:lnTo>
                  <a:pt x="740664" y="934212"/>
                </a:lnTo>
                <a:lnTo>
                  <a:pt x="740664" y="0"/>
                </a:lnTo>
                <a:lnTo>
                  <a:pt x="0" y="0"/>
                </a:lnTo>
                <a:lnTo>
                  <a:pt x="0" y="934212"/>
                </a:lnTo>
                <a:close/>
              </a:path>
            </a:pathLst>
          </a:custGeom>
          <a:solidFill>
            <a:srgbClr val="E7E6E6"/>
          </a:solidFill>
        </p:spPr>
        <p:txBody>
          <a:bodyPr wrap="square" lIns="0" tIns="0" rIns="0" bIns="0" rtlCol="0"/>
          <a:lstStyle/>
          <a:p>
            <a:endParaRPr/>
          </a:p>
        </p:txBody>
      </p:sp>
      <p:sp>
        <p:nvSpPr>
          <p:cNvPr id="17" name="bg object 17"/>
          <p:cNvSpPr/>
          <p:nvPr/>
        </p:nvSpPr>
        <p:spPr>
          <a:xfrm>
            <a:off x="1296924" y="0"/>
            <a:ext cx="10895330" cy="934719"/>
          </a:xfrm>
          <a:custGeom>
            <a:avLst/>
            <a:gdLst/>
            <a:ahLst/>
            <a:cxnLst/>
            <a:rect l="l" t="t" r="r" b="b"/>
            <a:pathLst>
              <a:path w="10895330" h="934719">
                <a:moveTo>
                  <a:pt x="0" y="934212"/>
                </a:moveTo>
                <a:lnTo>
                  <a:pt x="10895076" y="934212"/>
                </a:lnTo>
                <a:lnTo>
                  <a:pt x="10895076" y="0"/>
                </a:lnTo>
                <a:lnTo>
                  <a:pt x="0" y="0"/>
                </a:lnTo>
                <a:lnTo>
                  <a:pt x="0" y="934212"/>
                </a:lnTo>
                <a:close/>
              </a:path>
            </a:pathLst>
          </a:custGeom>
          <a:solidFill>
            <a:srgbClr val="E7E6E6"/>
          </a:solidFill>
        </p:spPr>
        <p:txBody>
          <a:bodyPr wrap="square" lIns="0" tIns="0" rIns="0" bIns="0" rtlCol="0"/>
          <a:lstStyle/>
          <a:p>
            <a:endParaRPr/>
          </a:p>
        </p:txBody>
      </p:sp>
      <p:sp>
        <p:nvSpPr>
          <p:cNvPr id="18" name="bg object 18"/>
          <p:cNvSpPr/>
          <p:nvPr/>
        </p:nvSpPr>
        <p:spPr>
          <a:xfrm>
            <a:off x="1565148"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19" name="bg object 19"/>
          <p:cNvSpPr/>
          <p:nvPr/>
        </p:nvSpPr>
        <p:spPr>
          <a:xfrm>
            <a:off x="2444496" y="844296"/>
            <a:ext cx="881380" cy="90170"/>
          </a:xfrm>
          <a:custGeom>
            <a:avLst/>
            <a:gdLst/>
            <a:ahLst/>
            <a:cxnLst/>
            <a:rect l="l" t="t" r="r" b="b"/>
            <a:pathLst>
              <a:path w="881379" h="90169">
                <a:moveTo>
                  <a:pt x="880871" y="0"/>
                </a:moveTo>
                <a:lnTo>
                  <a:pt x="0" y="0"/>
                </a:lnTo>
                <a:lnTo>
                  <a:pt x="0" y="89915"/>
                </a:lnTo>
                <a:lnTo>
                  <a:pt x="880871" y="89915"/>
                </a:lnTo>
                <a:lnTo>
                  <a:pt x="880871" y="0"/>
                </a:lnTo>
                <a:close/>
              </a:path>
            </a:pathLst>
          </a:custGeom>
          <a:solidFill>
            <a:srgbClr val="1763F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chemeClr val="tx1"/>
                </a:solidFill>
                <a:latin typeface="Segoe UI"/>
                <a:cs typeface="Segoe U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5" name="Holder 5"/>
          <p:cNvSpPr>
            <a:spLocks noGrp="1"/>
          </p:cNvSpPr>
          <p:nvPr>
            <p:ph type="sldNum" sz="quarter" idx="7"/>
          </p:nvPr>
        </p:nvSpPr>
        <p:spPr/>
        <p:txBody>
          <a:bodyPr lIns="0" tIns="0" rIns="0" bIns="0"/>
          <a:lstStyle>
            <a:lvl1pPr>
              <a:defRPr sz="1800" b="0" i="0">
                <a:solidFill>
                  <a:srgbClr val="888888"/>
                </a:solidFill>
                <a:latin typeface="Segoe UI"/>
                <a:cs typeface="Segoe UI"/>
              </a:defRPr>
            </a:lvl1pPr>
          </a:lstStyle>
          <a:p>
            <a:pPr marL="38100">
              <a:lnSpc>
                <a:spcPct val="100000"/>
              </a:lnSpc>
              <a:spcBef>
                <a:spcPts val="244"/>
              </a:spcBef>
            </a:pPr>
            <a:fld id="{81D60167-4931-47E6-BA6A-407CBD079E47}" type="slidenum">
              <a:rPr dirty="0"/>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4" name="Holder 4"/>
          <p:cNvSpPr>
            <a:spLocks noGrp="1"/>
          </p:cNvSpPr>
          <p:nvPr>
            <p:ph type="sldNum" sz="quarter" idx="7"/>
          </p:nvPr>
        </p:nvSpPr>
        <p:spPr/>
        <p:txBody>
          <a:bodyPr lIns="0" tIns="0" rIns="0" bIns="0"/>
          <a:lstStyle>
            <a:lvl1pPr>
              <a:defRPr sz="1800" b="0" i="0">
                <a:solidFill>
                  <a:srgbClr val="888888"/>
                </a:solidFill>
                <a:latin typeface="Segoe UI"/>
                <a:cs typeface="Segoe UI"/>
              </a:defRPr>
            </a:lvl1pPr>
          </a:lstStyle>
          <a:p>
            <a:pPr marL="38100">
              <a:lnSpc>
                <a:spcPct val="100000"/>
              </a:lnSpc>
              <a:spcBef>
                <a:spcPts val="244"/>
              </a:spcBef>
            </a:pPr>
            <a:fld id="{81D60167-4931-47E6-BA6A-407CBD079E47}" type="slidenum">
              <a:rPr dirty="0"/>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35473" y="2934665"/>
            <a:ext cx="2321052" cy="940435"/>
          </a:xfrm>
          <a:prstGeom prst="rect">
            <a:avLst/>
          </a:prstGeom>
        </p:spPr>
        <p:txBody>
          <a:bodyPr wrap="square" lIns="0" tIns="0" rIns="0" bIns="0">
            <a:spAutoFit/>
          </a:bodyPr>
          <a:lstStyle>
            <a:lvl1pPr>
              <a:defRPr sz="6000" b="1" i="0">
                <a:solidFill>
                  <a:schemeClr val="tx1"/>
                </a:solidFill>
                <a:latin typeface="Segoe UI"/>
                <a:cs typeface="Segoe UI"/>
              </a:defRPr>
            </a:lvl1pPr>
          </a:lstStyle>
          <a:p>
            <a:endParaRPr/>
          </a:p>
        </p:txBody>
      </p:sp>
      <p:sp>
        <p:nvSpPr>
          <p:cNvPr id="3" name="Holder 3"/>
          <p:cNvSpPr>
            <a:spLocks noGrp="1"/>
          </p:cNvSpPr>
          <p:nvPr>
            <p:ph type="body" idx="1"/>
          </p:nvPr>
        </p:nvSpPr>
        <p:spPr>
          <a:xfrm>
            <a:off x="898524" y="1738376"/>
            <a:ext cx="10394950" cy="3319779"/>
          </a:xfrm>
          <a:prstGeom prst="rect">
            <a:avLst/>
          </a:prstGeom>
        </p:spPr>
        <p:txBody>
          <a:bodyPr wrap="square" lIns="0" tIns="0" rIns="0" bIns="0">
            <a:spAutoFit/>
          </a:bodyPr>
          <a:lstStyle>
            <a:lvl1pPr>
              <a:defRPr sz="2400" b="1" i="0">
                <a:solidFill>
                  <a:srgbClr val="006FC0"/>
                </a:solidFill>
                <a:latin typeface="Segoe UI"/>
                <a:cs typeface="Segoe U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a:xfrm>
            <a:off x="10977371" y="6502276"/>
            <a:ext cx="323215" cy="330200"/>
          </a:xfrm>
          <a:prstGeom prst="rect">
            <a:avLst/>
          </a:prstGeom>
        </p:spPr>
        <p:txBody>
          <a:bodyPr wrap="square" lIns="0" tIns="0" rIns="0" bIns="0">
            <a:spAutoFit/>
          </a:bodyPr>
          <a:lstStyle>
            <a:lvl1pPr>
              <a:defRPr sz="1800" b="0" i="0">
                <a:solidFill>
                  <a:srgbClr val="888888"/>
                </a:solidFill>
                <a:latin typeface="Segoe UI"/>
                <a:cs typeface="Segoe UI"/>
              </a:defRPr>
            </a:lvl1pPr>
          </a:lstStyle>
          <a:p>
            <a:pPr marL="38100">
              <a:lnSpc>
                <a:spcPct val="100000"/>
              </a:lnSpc>
              <a:spcBef>
                <a:spcPts val="244"/>
              </a:spcBef>
            </a:pPr>
            <a:fld id="{81D60167-4931-47E6-BA6A-407CBD079E47}" type="slidenum">
              <a:rPr dirty="0"/>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97000" y="2399615"/>
            <a:ext cx="8874711" cy="1243289"/>
          </a:xfrm>
          <a:prstGeom prst="rect">
            <a:avLst/>
          </a:prstGeom>
        </p:spPr>
        <p:txBody>
          <a:bodyPr vert="horz" wrap="square" lIns="0" tIns="12065" rIns="0" bIns="0" rtlCol="0" anchor="t">
            <a:spAutoFit/>
          </a:bodyPr>
          <a:lstStyle/>
          <a:p>
            <a:pPr marL="12700" marR="5080">
              <a:spcBef>
                <a:spcPts val="95"/>
              </a:spcBef>
            </a:pPr>
            <a:r>
              <a:rPr lang="en-US" sz="4000" b="1" spc="-10" err="1">
                <a:solidFill>
                  <a:srgbClr val="1763FB"/>
                </a:solidFill>
                <a:latin typeface="Segoe UI"/>
                <a:cs typeface="Segoe UI"/>
              </a:rPr>
              <a:t>FacT</a:t>
            </a:r>
            <a:r>
              <a:rPr lang="en-US" sz="4000" b="1" spc="-10">
                <a:solidFill>
                  <a:srgbClr val="1763FB"/>
                </a:solidFill>
                <a:latin typeface="Segoe UI"/>
                <a:cs typeface="Segoe UI"/>
              </a:rPr>
              <a:t>: Factor-Tuning for Lightweight Adaptation on Vision Transformer</a:t>
            </a:r>
            <a:endParaRPr lang="vi-VN" sz="4000" b="1" spc="-10">
              <a:solidFill>
                <a:srgbClr val="1763FB"/>
              </a:solidFill>
              <a:latin typeface="Segoe UI"/>
              <a:cs typeface="Segoe UI"/>
            </a:endParaRPr>
          </a:p>
        </p:txBody>
      </p:sp>
      <p:sp>
        <p:nvSpPr>
          <p:cNvPr id="3" name="object 3"/>
          <p:cNvSpPr txBox="1">
            <a:spLocks noGrp="1"/>
          </p:cNvSpPr>
          <p:nvPr>
            <p:ph type="title"/>
          </p:nvPr>
        </p:nvSpPr>
        <p:spPr>
          <a:xfrm>
            <a:off x="1397000" y="1768220"/>
            <a:ext cx="8001634" cy="452120"/>
          </a:xfrm>
          <a:prstGeom prst="rect">
            <a:avLst/>
          </a:prstGeom>
        </p:spPr>
        <p:txBody>
          <a:bodyPr vert="horz" wrap="square" lIns="0" tIns="12065" rIns="0" bIns="0" rtlCol="0">
            <a:spAutoFit/>
          </a:bodyPr>
          <a:lstStyle/>
          <a:p>
            <a:pPr marL="12700">
              <a:lnSpc>
                <a:spcPct val="100000"/>
              </a:lnSpc>
              <a:spcBef>
                <a:spcPts val="95"/>
              </a:spcBef>
            </a:pPr>
            <a:r>
              <a:rPr lang="vi-VN" sz="2800" spc="-5"/>
              <a:t>CS431: Các kĩ thuật học sâu và ứng dụng</a:t>
            </a:r>
            <a:endParaRPr sz="2800"/>
          </a:p>
        </p:txBody>
      </p:sp>
      <p:sp>
        <p:nvSpPr>
          <p:cNvPr id="4" name="object 4"/>
          <p:cNvSpPr txBox="1"/>
          <p:nvPr/>
        </p:nvSpPr>
        <p:spPr>
          <a:xfrm>
            <a:off x="0" y="0"/>
            <a:ext cx="12192000" cy="844550"/>
          </a:xfrm>
          <a:prstGeom prst="rect">
            <a:avLst/>
          </a:prstGeom>
        </p:spPr>
        <p:txBody>
          <a:bodyPr vert="horz" wrap="square" lIns="0" tIns="635" rIns="0" bIns="0" rtlCol="0">
            <a:spAutoFit/>
          </a:bodyPr>
          <a:lstStyle/>
          <a:p>
            <a:pPr>
              <a:lnSpc>
                <a:spcPct val="100000"/>
              </a:lnSpc>
              <a:spcBef>
                <a:spcPts val="5"/>
              </a:spcBef>
            </a:pPr>
            <a:endParaRPr sz="3300">
              <a:latin typeface="Times New Roman"/>
              <a:cs typeface="Times New Roman"/>
            </a:endParaRPr>
          </a:p>
          <a:p>
            <a:pPr marL="596900">
              <a:lnSpc>
                <a:spcPct val="100000"/>
              </a:lnSpc>
            </a:pPr>
            <a:r>
              <a:rPr sz="2000" b="1">
                <a:latin typeface="Segoe UI"/>
                <a:cs typeface="Segoe UI"/>
              </a:rPr>
              <a:t>TRƯỜNG</a:t>
            </a:r>
            <a:r>
              <a:rPr sz="2000" b="1" spc="-50">
                <a:latin typeface="Segoe UI"/>
                <a:cs typeface="Segoe UI"/>
              </a:rPr>
              <a:t> </a:t>
            </a:r>
            <a:r>
              <a:rPr sz="2000" b="1" spc="-5">
                <a:latin typeface="Segoe UI"/>
                <a:cs typeface="Segoe UI"/>
              </a:rPr>
              <a:t>ĐẠI</a:t>
            </a:r>
            <a:r>
              <a:rPr sz="2000" b="1">
                <a:latin typeface="Segoe UI"/>
                <a:cs typeface="Segoe UI"/>
              </a:rPr>
              <a:t> HỌC</a:t>
            </a:r>
            <a:r>
              <a:rPr sz="2000" b="1" spc="-15">
                <a:latin typeface="Segoe UI"/>
                <a:cs typeface="Segoe UI"/>
              </a:rPr>
              <a:t> CÔNG </a:t>
            </a:r>
            <a:r>
              <a:rPr sz="2000" b="1" spc="-5">
                <a:latin typeface="Segoe UI"/>
                <a:cs typeface="Segoe UI"/>
              </a:rPr>
              <a:t>NGHỆ</a:t>
            </a:r>
            <a:r>
              <a:rPr sz="2000" b="1" spc="-25">
                <a:latin typeface="Segoe UI"/>
                <a:cs typeface="Segoe UI"/>
              </a:rPr>
              <a:t> </a:t>
            </a:r>
            <a:r>
              <a:rPr sz="2000" b="1">
                <a:latin typeface="Segoe UI"/>
                <a:cs typeface="Segoe UI"/>
              </a:rPr>
              <a:t>THÔNG</a:t>
            </a:r>
            <a:r>
              <a:rPr sz="2000" b="1" spc="-30">
                <a:latin typeface="Segoe UI"/>
                <a:cs typeface="Segoe UI"/>
              </a:rPr>
              <a:t> </a:t>
            </a:r>
            <a:r>
              <a:rPr sz="2000" b="1">
                <a:latin typeface="Segoe UI"/>
                <a:cs typeface="Segoe UI"/>
              </a:rPr>
              <a:t>TIN</a:t>
            </a:r>
            <a:endParaRPr sz="2000">
              <a:latin typeface="Segoe UI"/>
              <a:cs typeface="Segoe UI"/>
            </a:endParaRPr>
          </a:p>
        </p:txBody>
      </p:sp>
      <p:grpSp>
        <p:nvGrpSpPr>
          <p:cNvPr id="5" name="object 5"/>
          <p:cNvGrpSpPr/>
          <p:nvPr/>
        </p:nvGrpSpPr>
        <p:grpSpPr>
          <a:xfrm>
            <a:off x="1565147" y="169163"/>
            <a:ext cx="10346690" cy="765175"/>
            <a:chOff x="1565147" y="169163"/>
            <a:chExt cx="10346690" cy="765175"/>
          </a:xfrm>
        </p:grpSpPr>
        <p:pic>
          <p:nvPicPr>
            <p:cNvPr id="6" name="object 6"/>
            <p:cNvPicPr/>
            <p:nvPr/>
          </p:nvPicPr>
          <p:blipFill>
            <a:blip r:embed="rId2" cstate="print"/>
            <a:stretch>
              <a:fillRect/>
            </a:stretch>
          </p:blipFill>
          <p:spPr>
            <a:xfrm>
              <a:off x="11173967" y="169163"/>
              <a:ext cx="737616" cy="595883"/>
            </a:xfrm>
            <a:prstGeom prst="rect">
              <a:avLst/>
            </a:prstGeom>
          </p:spPr>
        </p:pic>
        <p:sp>
          <p:nvSpPr>
            <p:cNvPr id="7" name="object 7"/>
            <p:cNvSpPr/>
            <p:nvPr/>
          </p:nvSpPr>
          <p:spPr>
            <a:xfrm>
              <a:off x="1565147" y="844295"/>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8" name="object 8"/>
            <p:cNvSpPr/>
            <p:nvPr/>
          </p:nvSpPr>
          <p:spPr>
            <a:xfrm>
              <a:off x="2444495" y="844295"/>
              <a:ext cx="881380" cy="90170"/>
            </a:xfrm>
            <a:custGeom>
              <a:avLst/>
              <a:gdLst/>
              <a:ahLst/>
              <a:cxnLst/>
              <a:rect l="l" t="t" r="r" b="b"/>
              <a:pathLst>
                <a:path w="881379" h="90169">
                  <a:moveTo>
                    <a:pt x="880871" y="0"/>
                  </a:moveTo>
                  <a:lnTo>
                    <a:pt x="0" y="0"/>
                  </a:lnTo>
                  <a:lnTo>
                    <a:pt x="0" y="89915"/>
                  </a:lnTo>
                  <a:lnTo>
                    <a:pt x="880871" y="89915"/>
                  </a:lnTo>
                  <a:lnTo>
                    <a:pt x="880871" y="0"/>
                  </a:lnTo>
                  <a:close/>
                </a:path>
              </a:pathLst>
            </a:custGeom>
            <a:solidFill>
              <a:srgbClr val="1763FB"/>
            </a:solidFill>
          </p:spPr>
          <p:txBody>
            <a:bodyPr wrap="square" lIns="0" tIns="0" rIns="0" bIns="0" rtlCol="0"/>
            <a:lstStyle/>
            <a:p>
              <a:endParaRPr/>
            </a:p>
          </p:txBody>
        </p:sp>
      </p:grpSp>
      <p:grpSp>
        <p:nvGrpSpPr>
          <p:cNvPr id="9" name="object 9"/>
          <p:cNvGrpSpPr/>
          <p:nvPr/>
        </p:nvGrpSpPr>
        <p:grpSpPr>
          <a:xfrm>
            <a:off x="1467455" y="3857244"/>
            <a:ext cx="4669692" cy="90170"/>
            <a:chOff x="1467455" y="3857244"/>
            <a:chExt cx="4669692" cy="90170"/>
          </a:xfrm>
        </p:grpSpPr>
        <p:sp>
          <p:nvSpPr>
            <p:cNvPr id="10" name="object 10"/>
            <p:cNvSpPr/>
            <p:nvPr/>
          </p:nvSpPr>
          <p:spPr>
            <a:xfrm>
              <a:off x="3851147" y="3857244"/>
              <a:ext cx="2286000" cy="90170"/>
            </a:xfrm>
            <a:custGeom>
              <a:avLst/>
              <a:gdLst/>
              <a:ahLst/>
              <a:cxnLst/>
              <a:rect l="l" t="t" r="r" b="b"/>
              <a:pathLst>
                <a:path w="2286000" h="90170">
                  <a:moveTo>
                    <a:pt x="2286000" y="0"/>
                  </a:moveTo>
                  <a:lnTo>
                    <a:pt x="0" y="0"/>
                  </a:lnTo>
                  <a:lnTo>
                    <a:pt x="0" y="89915"/>
                  </a:lnTo>
                  <a:lnTo>
                    <a:pt x="2286000" y="89915"/>
                  </a:lnTo>
                  <a:lnTo>
                    <a:pt x="2286000" y="0"/>
                  </a:lnTo>
                  <a:close/>
                </a:path>
              </a:pathLst>
            </a:custGeom>
            <a:solidFill>
              <a:srgbClr val="7E7E7E"/>
            </a:solidFill>
          </p:spPr>
          <p:txBody>
            <a:bodyPr wrap="square" lIns="0" tIns="0" rIns="0" bIns="0" rtlCol="0"/>
            <a:lstStyle/>
            <a:p>
              <a:endParaRPr/>
            </a:p>
          </p:txBody>
        </p:sp>
        <p:sp>
          <p:nvSpPr>
            <p:cNvPr id="11" name="object 11"/>
            <p:cNvSpPr/>
            <p:nvPr/>
          </p:nvSpPr>
          <p:spPr>
            <a:xfrm>
              <a:off x="1467455" y="3857244"/>
              <a:ext cx="2286000" cy="90170"/>
            </a:xfrm>
            <a:custGeom>
              <a:avLst/>
              <a:gdLst/>
              <a:ahLst/>
              <a:cxnLst/>
              <a:rect l="l" t="t" r="r" b="b"/>
              <a:pathLst>
                <a:path w="2286000" h="90170">
                  <a:moveTo>
                    <a:pt x="2286000" y="0"/>
                  </a:moveTo>
                  <a:lnTo>
                    <a:pt x="0" y="0"/>
                  </a:lnTo>
                  <a:lnTo>
                    <a:pt x="0" y="89915"/>
                  </a:lnTo>
                  <a:lnTo>
                    <a:pt x="2286000" y="89915"/>
                  </a:lnTo>
                  <a:lnTo>
                    <a:pt x="2286000" y="0"/>
                  </a:lnTo>
                  <a:close/>
                </a:path>
              </a:pathLst>
            </a:custGeom>
            <a:solidFill>
              <a:srgbClr val="1763FB"/>
            </a:solidFill>
          </p:spPr>
          <p:txBody>
            <a:bodyPr wrap="square" lIns="0" tIns="0" rIns="0" bIns="0" rtlCol="0"/>
            <a:lstStyle/>
            <a:p>
              <a:endParaRPr/>
            </a:p>
          </p:txBody>
        </p:sp>
      </p:grpSp>
      <p:sp>
        <p:nvSpPr>
          <p:cNvPr id="12" name="object 12"/>
          <p:cNvSpPr txBox="1"/>
          <p:nvPr/>
        </p:nvSpPr>
        <p:spPr>
          <a:xfrm>
            <a:off x="1397000" y="3906445"/>
            <a:ext cx="5470866" cy="2379498"/>
          </a:xfrm>
          <a:prstGeom prst="rect">
            <a:avLst/>
          </a:prstGeom>
        </p:spPr>
        <p:txBody>
          <a:bodyPr vert="horz" wrap="square" lIns="0" tIns="220345" rIns="0" bIns="0" rtlCol="0" anchor="t">
            <a:spAutoFit/>
          </a:bodyPr>
          <a:lstStyle/>
          <a:p>
            <a:pPr marL="12700">
              <a:spcBef>
                <a:spcPts val="1735"/>
              </a:spcBef>
            </a:pPr>
            <a:r>
              <a:rPr sz="2400" b="1" spc="-10">
                <a:latin typeface="Segoe UI"/>
                <a:cs typeface="Segoe UI"/>
              </a:rPr>
              <a:t>GVHD:</a:t>
            </a:r>
            <a:r>
              <a:rPr sz="2400" b="1" spc="-15">
                <a:latin typeface="Segoe UI"/>
                <a:cs typeface="Segoe UI"/>
              </a:rPr>
              <a:t> </a:t>
            </a:r>
            <a:r>
              <a:rPr lang="en-US" sz="2400" b="1" spc="-5" err="1">
                <a:latin typeface="Segoe UI"/>
                <a:cs typeface="Segoe UI"/>
              </a:rPr>
              <a:t>Nguyễn</a:t>
            </a:r>
            <a:r>
              <a:rPr lang="en-US" sz="2400" b="1" spc="-5">
                <a:latin typeface="Segoe UI"/>
                <a:cs typeface="Segoe UI"/>
              </a:rPr>
              <a:t> Duy </a:t>
            </a:r>
            <a:r>
              <a:rPr lang="en-US" sz="2400" b="1" spc="-5" err="1">
                <a:latin typeface="Segoe UI"/>
                <a:cs typeface="Segoe UI"/>
              </a:rPr>
              <a:t>Khánh</a:t>
            </a:r>
            <a:endParaRPr lang="vi-VN" sz="2400" b="1" spc="-5">
              <a:latin typeface="Segoe UI"/>
              <a:cs typeface="Segoe UI"/>
            </a:endParaRPr>
          </a:p>
          <a:p>
            <a:pPr marL="12700">
              <a:spcBef>
                <a:spcPts val="1735"/>
              </a:spcBef>
            </a:pPr>
            <a:r>
              <a:rPr lang="en-US" b="1" spc="-5" err="1">
                <a:solidFill>
                  <a:srgbClr val="1763FB"/>
                </a:solidFill>
                <a:latin typeface="Segoe UI"/>
                <a:cs typeface="Segoe UI"/>
              </a:rPr>
              <a:t>Đoàn</a:t>
            </a:r>
            <a:r>
              <a:rPr lang="en-US" b="1" spc="-5">
                <a:solidFill>
                  <a:srgbClr val="1763FB"/>
                </a:solidFill>
                <a:latin typeface="Segoe UI"/>
                <a:cs typeface="Segoe UI"/>
              </a:rPr>
              <a:t> </a:t>
            </a:r>
            <a:r>
              <a:rPr lang="en-US" b="1" spc="-5" err="1">
                <a:solidFill>
                  <a:srgbClr val="1763FB"/>
                </a:solidFill>
                <a:latin typeface="Segoe UI"/>
                <a:cs typeface="Segoe UI"/>
              </a:rPr>
              <a:t>Nhật</a:t>
            </a:r>
            <a:r>
              <a:rPr lang="en-US" b="1" spc="-5">
                <a:solidFill>
                  <a:srgbClr val="1763FB"/>
                </a:solidFill>
                <a:latin typeface="Segoe UI"/>
                <a:cs typeface="Segoe UI"/>
              </a:rPr>
              <a:t> Sang - 21522542</a:t>
            </a:r>
          </a:p>
          <a:p>
            <a:pPr marL="12700">
              <a:spcBef>
                <a:spcPts val="1230"/>
              </a:spcBef>
            </a:pPr>
            <a:r>
              <a:rPr lang="vi-VN" b="1" spc="-5">
                <a:solidFill>
                  <a:srgbClr val="1763FB"/>
                </a:solidFill>
                <a:latin typeface="Segoe UI"/>
                <a:cs typeface="Segoe UI"/>
              </a:rPr>
              <a:t>Trương Văn Khải - 21520274</a:t>
            </a:r>
          </a:p>
          <a:p>
            <a:pPr marL="12700">
              <a:spcBef>
                <a:spcPts val="1230"/>
              </a:spcBef>
            </a:pPr>
            <a:r>
              <a:rPr lang="vi-VN" b="1" spc="-5">
                <a:solidFill>
                  <a:srgbClr val="1763FB"/>
                </a:solidFill>
                <a:latin typeface="Segoe UI"/>
                <a:cs typeface="Segoe UI"/>
              </a:rPr>
              <a:t>Lê Ngô Minh Đức - 21520195</a:t>
            </a:r>
          </a:p>
          <a:p>
            <a:pPr marL="12700">
              <a:spcBef>
                <a:spcPts val="1230"/>
              </a:spcBef>
            </a:pPr>
            <a:r>
              <a:rPr lang="vi-VN" b="1" spc="-5">
                <a:solidFill>
                  <a:srgbClr val="1763FB"/>
                </a:solidFill>
                <a:latin typeface="Segoe UI"/>
                <a:cs typeface="Segoe UI"/>
              </a:rPr>
              <a:t>Ngô Phúc Danh - 21521924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02</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Introduction</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10</a:t>
            </a:fld>
            <a:endParaRPr sz="1800">
              <a:latin typeface="Segoe UI"/>
              <a:cs typeface="Segoe UI"/>
            </a:endParaRPr>
          </a:p>
        </p:txBody>
      </p:sp>
      <p:sp>
        <p:nvSpPr>
          <p:cNvPr id="16" name="object 9">
            <a:extLst>
              <a:ext uri="{FF2B5EF4-FFF2-40B4-BE49-F238E27FC236}">
                <a16:creationId xmlns:a16="http://schemas.microsoft.com/office/drawing/2014/main" id="{45C6983A-BCAE-1698-2C5F-DF97377FCEFD}"/>
              </a:ext>
            </a:extLst>
          </p:cNvPr>
          <p:cNvSpPr txBox="1"/>
          <p:nvPr/>
        </p:nvSpPr>
        <p:spPr>
          <a:xfrm>
            <a:off x="5017201" y="1000373"/>
            <a:ext cx="6806185" cy="4873129"/>
          </a:xfrm>
          <a:prstGeom prst="rect">
            <a:avLst/>
          </a:prstGeom>
        </p:spPr>
        <p:txBody>
          <a:bodyPr vert="horz" wrap="square" lIns="0" tIns="12700" rIns="0" bIns="0" rtlCol="0" anchor="t">
            <a:spAutoFit/>
          </a:bodyPr>
          <a:lstStyle/>
          <a:p>
            <a:pPr marL="81280">
              <a:spcBef>
                <a:spcPts val="100"/>
              </a:spcBef>
            </a:pPr>
            <a:endParaRPr lang="vi-VN" sz="2300">
              <a:latin typeface="Times New Roman"/>
              <a:ea typeface="+mn-lt"/>
              <a:cs typeface="Segoe UI"/>
            </a:endParaRPr>
          </a:p>
          <a:p>
            <a:pPr marL="367030" indent="-285750">
              <a:spcBef>
                <a:spcPts val="100"/>
              </a:spcBef>
              <a:buFont typeface="Arial" panose="020B0604020202020204" pitchFamily="34" charset="0"/>
              <a:buChar char="•"/>
            </a:pPr>
            <a:endParaRPr lang="vi-VN" sz="2300">
              <a:latin typeface="Times New Roman"/>
              <a:ea typeface="+mn-lt"/>
              <a:cs typeface="Segoe UI"/>
            </a:endParaRPr>
          </a:p>
          <a:p>
            <a:pPr marL="367030" indent="-285750">
              <a:spcBef>
                <a:spcPts val="100"/>
              </a:spcBef>
              <a:buFont typeface="Arial" panose="020B0604020202020204" pitchFamily="34" charset="0"/>
              <a:buChar char="•"/>
            </a:pPr>
            <a:r>
              <a:rPr lang="vi-VN" sz="2200">
                <a:latin typeface="Times New Roman"/>
                <a:ea typeface="+mn-lt"/>
                <a:cs typeface="Segoe UI"/>
              </a:rPr>
              <a:t>Đóng góp của tác giả bao gồm:</a:t>
            </a:r>
          </a:p>
          <a:p>
            <a:pPr marL="824230" lvl="1" indent="-285750">
              <a:spcBef>
                <a:spcPts val="100"/>
              </a:spcBef>
              <a:buFont typeface="Courier New" panose="02070309020205020404" pitchFamily="49" charset="0"/>
              <a:buChar char="o"/>
            </a:pPr>
            <a:r>
              <a:rPr lang="vi-VN" sz="2200">
                <a:latin typeface="Times New Roman"/>
                <a:ea typeface="+mn-lt"/>
                <a:cs typeface="Segoe UI"/>
              </a:rPr>
              <a:t>Đề xuất </a:t>
            </a:r>
            <a:r>
              <a:rPr lang="vi-VN" sz="2200" err="1">
                <a:latin typeface="Times New Roman"/>
                <a:ea typeface="+mn-lt"/>
                <a:cs typeface="Segoe UI"/>
              </a:rPr>
              <a:t>FacT</a:t>
            </a:r>
            <a:r>
              <a:rPr lang="vi-VN" sz="2200">
                <a:latin typeface="Times New Roman"/>
                <a:ea typeface="+mn-lt"/>
                <a:cs typeface="Segoe UI"/>
              </a:rPr>
              <a:t>, phương pháp </a:t>
            </a:r>
            <a:r>
              <a:rPr lang="vi-VN" sz="2200" err="1">
                <a:solidFill>
                  <a:srgbClr val="0070C0"/>
                </a:solidFill>
                <a:latin typeface="Times New Roman"/>
                <a:ea typeface="+mn-lt"/>
                <a:cs typeface="Segoe UI"/>
              </a:rPr>
              <a:t>tensorization-decomposition</a:t>
            </a:r>
            <a:r>
              <a:rPr lang="vi-VN" sz="2200">
                <a:latin typeface="Times New Roman"/>
                <a:ea typeface="+mn-lt"/>
                <a:cs typeface="Segoe UI"/>
              </a:rPr>
              <a:t> để điều chỉnh </a:t>
            </a:r>
            <a:r>
              <a:rPr lang="vi-VN" sz="2200" err="1">
                <a:latin typeface="Times New Roman"/>
                <a:ea typeface="+mn-lt"/>
                <a:cs typeface="Segoe UI"/>
              </a:rPr>
              <a:t>ViT</a:t>
            </a:r>
            <a:r>
              <a:rPr lang="vi-VN" sz="2200">
                <a:latin typeface="Times New Roman"/>
                <a:ea typeface="+mn-lt"/>
                <a:cs typeface="Segoe UI"/>
              </a:rPr>
              <a:t> bằng cách điều chỉnh các ∆W.</a:t>
            </a:r>
          </a:p>
          <a:p>
            <a:pPr marL="824230" lvl="1" indent="-285750">
              <a:spcBef>
                <a:spcPts val="100"/>
              </a:spcBef>
              <a:buFont typeface="Courier New" panose="02070309020205020404" pitchFamily="49" charset="0"/>
              <a:buChar char="o"/>
            </a:pPr>
            <a:endParaRPr lang="vi-VN" sz="2200">
              <a:latin typeface="Times New Roman"/>
              <a:ea typeface="+mn-lt"/>
              <a:cs typeface="Segoe UI"/>
            </a:endParaRPr>
          </a:p>
          <a:p>
            <a:pPr marL="824230" lvl="1" indent="-285750">
              <a:spcBef>
                <a:spcPts val="100"/>
              </a:spcBef>
              <a:buFont typeface="Courier New" panose="02070309020205020404" pitchFamily="49" charset="0"/>
              <a:buChar char="o"/>
            </a:pPr>
            <a:r>
              <a:rPr lang="vi-VN" sz="2200">
                <a:latin typeface="Times New Roman"/>
                <a:ea typeface="+mn-lt"/>
                <a:cs typeface="Segoe UI"/>
              </a:rPr>
              <a:t>Đề xuất </a:t>
            </a:r>
            <a:r>
              <a:rPr lang="vi-VN" sz="2200" err="1">
                <a:solidFill>
                  <a:srgbClr val="0070C0"/>
                </a:solidFill>
                <a:latin typeface="Times New Roman"/>
                <a:ea typeface="+mn-lt"/>
                <a:cs typeface="Segoe UI"/>
              </a:rPr>
              <a:t>FacT</a:t>
            </a:r>
            <a:r>
              <a:rPr lang="vi-VN" sz="2200">
                <a:solidFill>
                  <a:srgbClr val="0070C0"/>
                </a:solidFill>
                <a:latin typeface="Times New Roman"/>
                <a:ea typeface="+mn-lt"/>
                <a:cs typeface="Segoe UI"/>
              </a:rPr>
              <a:t>-TT</a:t>
            </a:r>
            <a:r>
              <a:rPr lang="vi-VN" sz="2200">
                <a:latin typeface="Times New Roman"/>
                <a:ea typeface="+mn-lt"/>
                <a:cs typeface="Segoe UI"/>
              </a:rPr>
              <a:t> và </a:t>
            </a:r>
            <a:r>
              <a:rPr lang="vi-VN" sz="2200" err="1">
                <a:solidFill>
                  <a:srgbClr val="0070C0"/>
                </a:solidFill>
                <a:latin typeface="Times New Roman"/>
                <a:ea typeface="+mn-lt"/>
                <a:cs typeface="Segoe UI"/>
              </a:rPr>
              <a:t>FacT</a:t>
            </a:r>
            <a:r>
              <a:rPr lang="vi-VN" sz="2200">
                <a:solidFill>
                  <a:srgbClr val="0070C0"/>
                </a:solidFill>
                <a:latin typeface="Times New Roman"/>
                <a:ea typeface="+mn-lt"/>
                <a:cs typeface="Segoe UI"/>
              </a:rPr>
              <a:t>-TK</a:t>
            </a:r>
            <a:r>
              <a:rPr lang="vi-VN" sz="2200">
                <a:latin typeface="Times New Roman"/>
                <a:ea typeface="+mn-lt"/>
                <a:cs typeface="Segoe UI"/>
              </a:rPr>
              <a:t>, phân rã </a:t>
            </a:r>
            <a:r>
              <a:rPr lang="vi-VN" sz="2200" err="1">
                <a:latin typeface="Times New Roman"/>
                <a:ea typeface="+mn-lt"/>
                <a:cs typeface="Segoe UI"/>
              </a:rPr>
              <a:t>ViT</a:t>
            </a:r>
            <a:r>
              <a:rPr lang="vi-VN" sz="2200">
                <a:latin typeface="Times New Roman"/>
                <a:ea typeface="+mn-lt"/>
                <a:cs typeface="Segoe UI"/>
              </a:rPr>
              <a:t> đã được </a:t>
            </a:r>
            <a:r>
              <a:rPr lang="vi-VN" sz="2200" err="1">
                <a:latin typeface="Times New Roman"/>
                <a:ea typeface="+mn-lt"/>
                <a:cs typeface="Segoe UI"/>
              </a:rPr>
              <a:t>tensor</a:t>
            </a:r>
            <a:r>
              <a:rPr lang="vi-VN" sz="2200">
                <a:latin typeface="Times New Roman"/>
                <a:ea typeface="+mn-lt"/>
                <a:cs typeface="Segoe UI"/>
              </a:rPr>
              <a:t> hóa bằng định dạng </a:t>
            </a:r>
            <a:r>
              <a:rPr lang="vi-VN" sz="2200" err="1">
                <a:solidFill>
                  <a:srgbClr val="0070C0"/>
                </a:solidFill>
                <a:latin typeface="Times New Roman"/>
                <a:ea typeface="+mn-lt"/>
                <a:cs typeface="Segoe UI"/>
              </a:rPr>
              <a:t>Tensor-Train</a:t>
            </a:r>
            <a:r>
              <a:rPr lang="vi-VN" sz="2200">
                <a:latin typeface="Times New Roman"/>
                <a:ea typeface="+mn-lt"/>
                <a:cs typeface="Segoe UI"/>
              </a:rPr>
              <a:t> và </a:t>
            </a:r>
            <a:r>
              <a:rPr lang="vi-VN" sz="2200" err="1">
                <a:solidFill>
                  <a:srgbClr val="0070C0"/>
                </a:solidFill>
                <a:latin typeface="Times New Roman"/>
                <a:ea typeface="+mn-lt"/>
                <a:cs typeface="Segoe UI"/>
              </a:rPr>
              <a:t>Tucker</a:t>
            </a:r>
            <a:r>
              <a:rPr lang="vi-VN" sz="2200">
                <a:latin typeface="Times New Roman"/>
                <a:ea typeface="+mn-lt"/>
                <a:cs typeface="Segoe UI"/>
              </a:rPr>
              <a:t>.</a:t>
            </a:r>
          </a:p>
          <a:p>
            <a:pPr marL="824230" lvl="1" indent="-285750">
              <a:spcBef>
                <a:spcPts val="100"/>
              </a:spcBef>
              <a:buFont typeface="Courier New" panose="02070309020205020404" pitchFamily="49" charset="0"/>
              <a:buChar char="o"/>
            </a:pPr>
            <a:endParaRPr lang="vi-VN" sz="2200">
              <a:latin typeface="Times New Roman"/>
              <a:ea typeface="+mn-lt"/>
              <a:cs typeface="Segoe UI"/>
            </a:endParaRPr>
          </a:p>
          <a:p>
            <a:pPr marL="824230" lvl="1" indent="-285750">
              <a:spcBef>
                <a:spcPts val="100"/>
              </a:spcBef>
              <a:buFont typeface="Courier New" panose="02070309020205020404" pitchFamily="49" charset="0"/>
              <a:buChar char="o"/>
            </a:pPr>
            <a:r>
              <a:rPr lang="vi-VN" sz="2200">
                <a:latin typeface="Times New Roman"/>
                <a:ea typeface="+mn-lt"/>
                <a:cs typeface="Segoe UI"/>
              </a:rPr>
              <a:t>Kết quả thử nghiệm cho thấy </a:t>
            </a:r>
            <a:r>
              <a:rPr lang="vi-VN" sz="2200" err="1">
                <a:latin typeface="Times New Roman"/>
                <a:ea typeface="+mn-lt"/>
                <a:cs typeface="Segoe UI"/>
              </a:rPr>
              <a:t>FacT</a:t>
            </a:r>
            <a:r>
              <a:rPr lang="vi-VN" sz="2200">
                <a:latin typeface="Times New Roman"/>
                <a:ea typeface="+mn-lt"/>
                <a:cs typeface="Segoe UI"/>
              </a:rPr>
              <a:t> </a:t>
            </a:r>
            <a:r>
              <a:rPr lang="vi-VN" sz="2200">
                <a:solidFill>
                  <a:srgbClr val="0070C0"/>
                </a:solidFill>
                <a:latin typeface="Times New Roman"/>
                <a:ea typeface="+mn-lt"/>
                <a:cs typeface="Segoe UI"/>
              </a:rPr>
              <a:t>nhẹ hơn</a:t>
            </a:r>
            <a:r>
              <a:rPr lang="vi-VN" sz="2200">
                <a:latin typeface="Times New Roman"/>
                <a:ea typeface="+mn-lt"/>
                <a:cs typeface="Segoe UI"/>
              </a:rPr>
              <a:t> nhiều so với các phương pháp PETL khác nhưng vẫn duy trì hiệu suất cạnh tranh trên bộ kiểm thử VTAB-1K; Kết quả tốt trên </a:t>
            </a:r>
            <a:r>
              <a:rPr lang="vi-VN" sz="2200" err="1">
                <a:solidFill>
                  <a:srgbClr val="0070C0"/>
                </a:solidFill>
                <a:latin typeface="Times New Roman"/>
                <a:ea typeface="+mn-lt"/>
                <a:cs typeface="Segoe UI"/>
              </a:rPr>
              <a:t>few-shot</a:t>
            </a:r>
            <a:r>
              <a:rPr lang="vi-VN" sz="2200">
                <a:solidFill>
                  <a:srgbClr val="0070C0"/>
                </a:solidFill>
                <a:latin typeface="Times New Roman"/>
                <a:ea typeface="+mn-lt"/>
                <a:cs typeface="Segoe UI"/>
              </a:rPr>
              <a:t> </a:t>
            </a:r>
            <a:r>
              <a:rPr lang="vi-VN" sz="2200" err="1">
                <a:solidFill>
                  <a:srgbClr val="0070C0"/>
                </a:solidFill>
                <a:latin typeface="Times New Roman"/>
                <a:ea typeface="+mn-lt"/>
                <a:cs typeface="Segoe UI"/>
              </a:rPr>
              <a:t>learning</a:t>
            </a:r>
            <a:r>
              <a:rPr lang="vi-VN" sz="2200">
                <a:solidFill>
                  <a:srgbClr val="FF0000"/>
                </a:solidFill>
                <a:latin typeface="Times New Roman"/>
                <a:ea typeface="+mn-lt"/>
                <a:cs typeface="Segoe UI"/>
              </a:rPr>
              <a:t> </a:t>
            </a:r>
            <a:r>
              <a:rPr lang="vi-VN" sz="2200" err="1">
                <a:latin typeface="Times New Roman"/>
                <a:ea typeface="+mn-lt"/>
                <a:cs typeface="Segoe UI"/>
              </a:rPr>
              <a:t>dataset</a:t>
            </a:r>
            <a:endParaRPr lang="vi-VN" sz="2200">
              <a:latin typeface="Times New Roman"/>
              <a:ea typeface="+mn-lt"/>
              <a:cs typeface="Segoe UI"/>
            </a:endParaRPr>
          </a:p>
        </p:txBody>
      </p:sp>
      <p:pic>
        <p:nvPicPr>
          <p:cNvPr id="9" name="Hình ảnh 8">
            <a:extLst>
              <a:ext uri="{FF2B5EF4-FFF2-40B4-BE49-F238E27FC236}">
                <a16:creationId xmlns:a16="http://schemas.microsoft.com/office/drawing/2014/main" id="{FE7897CC-76CC-6FA2-E4F7-A698F46E80D6}"/>
              </a:ext>
            </a:extLst>
          </p:cNvPr>
          <p:cNvPicPr>
            <a:picLocks noChangeAspect="1"/>
          </p:cNvPicPr>
          <p:nvPr/>
        </p:nvPicPr>
        <p:blipFill>
          <a:blip r:embed="rId4"/>
          <a:stretch>
            <a:fillRect/>
          </a:stretch>
        </p:blipFill>
        <p:spPr>
          <a:xfrm>
            <a:off x="526765" y="1868677"/>
            <a:ext cx="4778154" cy="3581710"/>
          </a:xfrm>
          <a:prstGeom prst="rect">
            <a:avLst/>
          </a:prstGeom>
        </p:spPr>
      </p:pic>
    </p:spTree>
    <p:extLst>
      <p:ext uri="{BB962C8B-B14F-4D97-AF65-F5344CB8AC3E}">
        <p14:creationId xmlns:p14="http://schemas.microsoft.com/office/powerpoint/2010/main" val="246556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02</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Introduction</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11</a:t>
            </a:fld>
            <a:endParaRPr sz="1800">
              <a:latin typeface="Segoe UI"/>
              <a:cs typeface="Segoe UI"/>
            </a:endParaRPr>
          </a:p>
        </p:txBody>
      </p:sp>
      <p:sp>
        <p:nvSpPr>
          <p:cNvPr id="10" name="object 9">
            <a:extLst>
              <a:ext uri="{FF2B5EF4-FFF2-40B4-BE49-F238E27FC236}">
                <a16:creationId xmlns:a16="http://schemas.microsoft.com/office/drawing/2014/main" id="{8AD489C9-B10A-66D4-4A38-588E5AB0D4AE}"/>
              </a:ext>
            </a:extLst>
          </p:cNvPr>
          <p:cNvSpPr txBox="1"/>
          <p:nvPr/>
        </p:nvSpPr>
        <p:spPr>
          <a:xfrm>
            <a:off x="1154320" y="1400387"/>
            <a:ext cx="10147664" cy="1120820"/>
          </a:xfrm>
          <a:prstGeom prst="rect">
            <a:avLst/>
          </a:prstGeom>
        </p:spPr>
        <p:txBody>
          <a:bodyPr vert="horz" wrap="square" lIns="0" tIns="12700" rIns="0" bIns="0" rtlCol="0" anchor="t">
            <a:spAutoFit/>
          </a:bodyPr>
          <a:lstStyle/>
          <a:p>
            <a:pPr marL="367030" indent="-285750">
              <a:spcBef>
                <a:spcPts val="100"/>
              </a:spcBef>
              <a:buFont typeface="Arial" panose="020B0604020202020204" pitchFamily="34" charset="0"/>
              <a:buChar char="•"/>
            </a:pPr>
            <a:r>
              <a:rPr lang="vi-VN" sz="2400">
                <a:latin typeface="Times New Roman"/>
                <a:ea typeface="+mn-lt"/>
                <a:cs typeface="Segoe UI"/>
              </a:rPr>
              <a:t>Nhóm chúng tôi chỉ quan tâm đến</a:t>
            </a:r>
            <a:r>
              <a:rPr lang="vi-VN" sz="2400">
                <a:solidFill>
                  <a:srgbClr val="000000"/>
                </a:solidFill>
                <a:latin typeface="Times New Roman"/>
                <a:ea typeface="+mn-lt"/>
                <a:cs typeface="Segoe UI"/>
              </a:rPr>
              <a:t> </a:t>
            </a:r>
            <a:r>
              <a:rPr lang="vi-VN" sz="2400" err="1">
                <a:solidFill>
                  <a:srgbClr val="0070C0"/>
                </a:solidFill>
                <a:latin typeface="Times New Roman"/>
                <a:ea typeface="+mn-lt"/>
                <a:cs typeface="Segoe UI"/>
              </a:rPr>
              <a:t>FacT</a:t>
            </a:r>
            <a:r>
              <a:rPr lang="vi-VN" sz="2400">
                <a:solidFill>
                  <a:srgbClr val="0070C0"/>
                </a:solidFill>
                <a:latin typeface="Times New Roman"/>
                <a:ea typeface="+mn-lt"/>
                <a:cs typeface="Segoe UI"/>
              </a:rPr>
              <a:t> </a:t>
            </a:r>
            <a:r>
              <a:rPr lang="vi-VN" sz="2400">
                <a:solidFill>
                  <a:srgbClr val="000000"/>
                </a:solidFill>
                <a:latin typeface="Times New Roman"/>
                <a:ea typeface="+mn-lt"/>
                <a:cs typeface="Segoe UI"/>
              </a:rPr>
              <a:t>(</a:t>
            </a:r>
            <a:r>
              <a:rPr lang="vi-VN" sz="2400" err="1">
                <a:solidFill>
                  <a:srgbClr val="000000"/>
                </a:solidFill>
                <a:latin typeface="Times New Roman"/>
                <a:ea typeface="+mn-lt"/>
                <a:cs typeface="Segoe UI"/>
              </a:rPr>
              <a:t>Factor</a:t>
            </a:r>
            <a:r>
              <a:rPr lang="vi-VN" sz="2400">
                <a:solidFill>
                  <a:srgbClr val="000000"/>
                </a:solidFill>
                <a:latin typeface="Times New Roman"/>
                <a:ea typeface="+mn-lt"/>
                <a:cs typeface="Segoe UI"/>
              </a:rPr>
              <a:t> </a:t>
            </a:r>
            <a:r>
              <a:rPr lang="vi-VN" sz="2400" err="1">
                <a:solidFill>
                  <a:srgbClr val="000000"/>
                </a:solidFill>
                <a:latin typeface="Times New Roman"/>
                <a:ea typeface="+mn-lt"/>
                <a:cs typeface="Segoe UI"/>
              </a:rPr>
              <a:t>Tuning</a:t>
            </a:r>
            <a:r>
              <a:rPr lang="vi-VN" sz="2400">
                <a:solidFill>
                  <a:srgbClr val="000000"/>
                </a:solidFill>
                <a:latin typeface="Times New Roman"/>
                <a:ea typeface="+mn-lt"/>
                <a:cs typeface="Segoe UI"/>
              </a:rPr>
              <a:t>)</a:t>
            </a:r>
            <a:r>
              <a:rPr lang="vi-VN" sz="2400">
                <a:latin typeface="Times New Roman"/>
                <a:ea typeface="+mn-lt"/>
                <a:cs typeface="Segoe UI"/>
              </a:rPr>
              <a:t> của nhóm tác giả và</a:t>
            </a:r>
            <a:r>
              <a:rPr lang="vi-VN" sz="2400">
                <a:solidFill>
                  <a:srgbClr val="0070C0"/>
                </a:solidFill>
                <a:latin typeface="Times New Roman"/>
                <a:ea typeface="+mn-lt"/>
                <a:cs typeface="Segoe UI"/>
              </a:rPr>
              <a:t> </a:t>
            </a:r>
            <a:r>
              <a:rPr lang="vi-VN" sz="2400">
                <a:solidFill>
                  <a:srgbClr val="0070C0"/>
                </a:solidFill>
                <a:latin typeface="Times New Roman"/>
                <a:ea typeface="+mn-lt"/>
                <a:cs typeface="Times New Roman"/>
              </a:rPr>
              <a:t>LORA</a:t>
            </a:r>
            <a:r>
              <a:rPr lang="vi-VN" sz="2400">
                <a:latin typeface="Times New Roman"/>
                <a:ea typeface="+mn-lt"/>
                <a:cs typeface="Times New Roman"/>
              </a:rPr>
              <a:t> (</a:t>
            </a:r>
            <a:r>
              <a:rPr lang="vi-VN" sz="2400" err="1">
                <a:latin typeface="Times New Roman"/>
                <a:ea typeface="+mn-lt"/>
                <a:cs typeface="Times New Roman"/>
              </a:rPr>
              <a:t>Low-rank</a:t>
            </a:r>
            <a:r>
              <a:rPr lang="vi-VN" sz="2400">
                <a:latin typeface="Times New Roman"/>
                <a:ea typeface="+mn-lt"/>
                <a:cs typeface="Times New Roman"/>
              </a:rPr>
              <a:t> </a:t>
            </a:r>
            <a:r>
              <a:rPr lang="vi-VN" sz="2400" err="1">
                <a:latin typeface="Times New Roman"/>
                <a:ea typeface="+mn-lt"/>
                <a:cs typeface="Times New Roman"/>
              </a:rPr>
              <a:t>Adaptation</a:t>
            </a:r>
            <a:r>
              <a:rPr lang="vi-VN" sz="2400">
                <a:latin typeface="Times New Roman"/>
                <a:ea typeface="+mn-lt"/>
                <a:cs typeface="Times New Roman"/>
              </a:rPr>
              <a:t>)</a:t>
            </a:r>
            <a:r>
              <a:rPr lang="vi-VN" sz="2400">
                <a:latin typeface="Times New Roman"/>
                <a:ea typeface="+mn-lt"/>
                <a:cs typeface="Segoe UI"/>
              </a:rPr>
              <a:t> vì cả 2 phương pháp này đều chú ý đến việc phân rã ma trận gia tăng trọng số </a:t>
            </a:r>
            <a:r>
              <a:rPr lang="vi-VN" sz="2400">
                <a:solidFill>
                  <a:srgbClr val="0070C0"/>
                </a:solidFill>
                <a:latin typeface="Times New Roman"/>
                <a:ea typeface="+mn-lt"/>
                <a:cs typeface="Segoe UI"/>
              </a:rPr>
              <a:t>∆W = W' - W</a:t>
            </a:r>
            <a:r>
              <a:rPr lang="vi-VN" sz="2400">
                <a:latin typeface="Times New Roman"/>
                <a:ea typeface="+mn-lt"/>
                <a:cs typeface="Segoe UI"/>
              </a:rPr>
              <a:t> để đáp ứng nhu cầu lưu trữ. </a:t>
            </a:r>
          </a:p>
        </p:txBody>
      </p:sp>
      <p:pic>
        <p:nvPicPr>
          <p:cNvPr id="12" name="Hình ảnh 11">
            <a:extLst>
              <a:ext uri="{FF2B5EF4-FFF2-40B4-BE49-F238E27FC236}">
                <a16:creationId xmlns:a16="http://schemas.microsoft.com/office/drawing/2014/main" id="{19174BCA-CEA6-6D5F-EEF1-02C05D23A37B}"/>
              </a:ext>
            </a:extLst>
          </p:cNvPr>
          <p:cNvPicPr>
            <a:picLocks noChangeAspect="1"/>
          </p:cNvPicPr>
          <p:nvPr/>
        </p:nvPicPr>
        <p:blipFill>
          <a:blip r:embed="rId4"/>
          <a:stretch>
            <a:fillRect/>
          </a:stretch>
        </p:blipFill>
        <p:spPr>
          <a:xfrm>
            <a:off x="2628598" y="2731532"/>
            <a:ext cx="6934801" cy="2941575"/>
          </a:xfrm>
          <a:prstGeom prst="rect">
            <a:avLst/>
          </a:prstGeom>
        </p:spPr>
      </p:pic>
      <p:sp>
        <p:nvSpPr>
          <p:cNvPr id="15" name="object 9">
            <a:extLst>
              <a:ext uri="{FF2B5EF4-FFF2-40B4-BE49-F238E27FC236}">
                <a16:creationId xmlns:a16="http://schemas.microsoft.com/office/drawing/2014/main" id="{22B4C564-3156-E370-71D5-2722C4A7F2B0}"/>
              </a:ext>
            </a:extLst>
          </p:cNvPr>
          <p:cNvSpPr txBox="1"/>
          <p:nvPr/>
        </p:nvSpPr>
        <p:spPr>
          <a:xfrm>
            <a:off x="3251290" y="5932759"/>
            <a:ext cx="6323836" cy="351378"/>
          </a:xfrm>
          <a:prstGeom prst="rect">
            <a:avLst/>
          </a:prstGeom>
        </p:spPr>
        <p:txBody>
          <a:bodyPr vert="horz" wrap="square" lIns="0" tIns="12700" rIns="0" bIns="0" rtlCol="0" anchor="t">
            <a:spAutoFit/>
          </a:bodyPr>
          <a:lstStyle/>
          <a:p>
            <a:pPr marL="81280">
              <a:spcBef>
                <a:spcPts val="100"/>
              </a:spcBef>
            </a:pPr>
            <a:r>
              <a:rPr lang="vi-VN" sz="2200">
                <a:latin typeface="Times New Roman"/>
                <a:ea typeface="+mn-lt"/>
                <a:cs typeface="Segoe UI"/>
              </a:rPr>
              <a:t>Quá trình cập nhật 1 </a:t>
            </a:r>
            <a:r>
              <a:rPr lang="vi-VN" sz="2200" err="1">
                <a:latin typeface="Times New Roman"/>
                <a:ea typeface="+mn-lt"/>
                <a:cs typeface="Segoe UI"/>
              </a:rPr>
              <a:t>layer</a:t>
            </a:r>
            <a:r>
              <a:rPr lang="vi-VN" sz="2200">
                <a:latin typeface="Times New Roman"/>
                <a:ea typeface="+mn-lt"/>
                <a:cs typeface="Segoe UI"/>
              </a:rPr>
              <a:t> trong quá trình </a:t>
            </a:r>
            <a:r>
              <a:rPr lang="vi-VN" sz="2200" err="1">
                <a:latin typeface="Times New Roman"/>
                <a:ea typeface="+mn-lt"/>
                <a:cs typeface="Segoe UI"/>
              </a:rPr>
              <a:t>fine-tuning</a:t>
            </a:r>
            <a:endParaRPr lang="vi-VN" sz="2200">
              <a:latin typeface="Times New Roman"/>
              <a:ea typeface="+mn-lt"/>
              <a:cs typeface="Segoe UI"/>
            </a:endParaRPr>
          </a:p>
        </p:txBody>
      </p:sp>
    </p:spTree>
    <p:extLst>
      <p:ext uri="{BB962C8B-B14F-4D97-AF65-F5344CB8AC3E}">
        <p14:creationId xmlns:p14="http://schemas.microsoft.com/office/powerpoint/2010/main" val="3713307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02</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Introduction</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12</a:t>
            </a:fld>
            <a:endParaRPr sz="1800">
              <a:latin typeface="Segoe UI"/>
              <a:cs typeface="Segoe UI"/>
            </a:endParaRPr>
          </a:p>
        </p:txBody>
      </p:sp>
      <p:sp>
        <p:nvSpPr>
          <p:cNvPr id="10" name="object 12">
            <a:extLst>
              <a:ext uri="{FF2B5EF4-FFF2-40B4-BE49-F238E27FC236}">
                <a16:creationId xmlns:a16="http://schemas.microsoft.com/office/drawing/2014/main" id="{09FBC68C-5D69-48BD-7693-991B0194B2F3}"/>
              </a:ext>
            </a:extLst>
          </p:cNvPr>
          <p:cNvSpPr txBox="1"/>
          <p:nvPr/>
        </p:nvSpPr>
        <p:spPr>
          <a:xfrm>
            <a:off x="1551039" y="2112212"/>
            <a:ext cx="9082519" cy="2649443"/>
          </a:xfrm>
          <a:prstGeom prst="rect">
            <a:avLst/>
          </a:prstGeom>
        </p:spPr>
        <p:txBody>
          <a:bodyPr vert="horz" wrap="square" lIns="0" tIns="12700" rIns="0" bIns="0" rtlCol="0" anchor="t">
            <a:spAutoFit/>
          </a:bodyPr>
          <a:lstStyle/>
          <a:p>
            <a:pPr marL="424180" indent="-342900" algn="just">
              <a:spcBef>
                <a:spcPts val="100"/>
              </a:spcBef>
              <a:buFont typeface="Calibri"/>
              <a:buChar char="-"/>
            </a:pPr>
            <a:r>
              <a:rPr lang="vi-VN" sz="2400">
                <a:latin typeface="Times New Roman"/>
                <a:ea typeface="Calibri"/>
                <a:cs typeface="Times New Roman"/>
              </a:rPr>
              <a:t>Gồm</a:t>
            </a:r>
            <a:r>
              <a:rPr lang="vi-VN" sz="2400">
                <a:effectLst/>
                <a:latin typeface="Times New Roman"/>
                <a:ea typeface="Calibri"/>
                <a:cs typeface="Times New Roman"/>
              </a:rPr>
              <a:t> </a:t>
            </a:r>
            <a:r>
              <a:rPr lang="vi-VN" sz="2400">
                <a:solidFill>
                  <a:srgbClr val="0070C0"/>
                </a:solidFill>
                <a:effectLst/>
                <a:latin typeface="Times New Roman"/>
                <a:ea typeface="Calibri"/>
                <a:cs typeface="Times New Roman"/>
              </a:rPr>
              <a:t>19</a:t>
            </a:r>
            <a:r>
              <a:rPr lang="vi-VN" sz="2400">
                <a:solidFill>
                  <a:srgbClr val="0070C0"/>
                </a:solidFill>
                <a:latin typeface="Times New Roman"/>
                <a:ea typeface="Calibri"/>
                <a:cs typeface="Times New Roman"/>
              </a:rPr>
              <a:t> </a:t>
            </a:r>
            <a:r>
              <a:rPr lang="vi-VN" sz="2400" err="1">
                <a:solidFill>
                  <a:srgbClr val="0070C0"/>
                </a:solidFill>
                <a:latin typeface="Times New Roman"/>
                <a:ea typeface="Calibri"/>
                <a:cs typeface="Times New Roman"/>
              </a:rPr>
              <a:t>dataset</a:t>
            </a:r>
            <a:r>
              <a:rPr lang="vi-VN" sz="2400">
                <a:latin typeface="Times New Roman"/>
                <a:ea typeface="Calibri"/>
                <a:cs typeface="Times New Roman"/>
              </a:rPr>
              <a:t> cho </a:t>
            </a:r>
            <a:r>
              <a:rPr lang="vi-VN" sz="2400" err="1">
                <a:latin typeface="Times New Roman"/>
                <a:ea typeface="Calibri"/>
                <a:cs typeface="Times New Roman"/>
              </a:rPr>
              <a:t>task</a:t>
            </a:r>
            <a:r>
              <a:rPr lang="vi-VN" sz="2400">
                <a:latin typeface="Times New Roman"/>
                <a:ea typeface="Calibri"/>
                <a:cs typeface="Times New Roman"/>
              </a:rPr>
              <a:t> </a:t>
            </a:r>
            <a:r>
              <a:rPr lang="vi-VN" sz="2400" err="1">
                <a:latin typeface="Times New Roman"/>
                <a:ea typeface="Calibri"/>
                <a:cs typeface="Times New Roman"/>
              </a:rPr>
              <a:t>classification</a:t>
            </a:r>
            <a:r>
              <a:rPr lang="vi-VN" sz="2400">
                <a:latin typeface="Times New Roman"/>
                <a:ea typeface="Calibri"/>
                <a:cs typeface="Times New Roman"/>
              </a:rPr>
              <a:t> bao</a:t>
            </a:r>
            <a:r>
              <a:rPr lang="vi-VN" sz="2400">
                <a:effectLst/>
                <a:latin typeface="Times New Roman"/>
                <a:ea typeface="Calibri"/>
                <a:cs typeface="Times New Roman"/>
              </a:rPr>
              <a:t> quát một loạt các lĩnh vực và ngữ nghĩa.</a:t>
            </a:r>
            <a:r>
              <a:rPr lang="vi-VN" sz="2400">
                <a:latin typeface="Times New Roman"/>
                <a:ea typeface="Calibri"/>
                <a:cs typeface="Times New Roman"/>
              </a:rPr>
              <a:t> </a:t>
            </a:r>
            <a:endParaRPr lang="en-US" sz="2400">
              <a:latin typeface="Calibri"/>
              <a:ea typeface="Calibri"/>
              <a:cs typeface="Calibri"/>
            </a:endParaRPr>
          </a:p>
          <a:p>
            <a:pPr marL="424180" indent="-342900" algn="just">
              <a:spcBef>
                <a:spcPts val="100"/>
              </a:spcBef>
              <a:buFont typeface="Calibri"/>
              <a:buChar char="-"/>
            </a:pPr>
            <a:endParaRPr lang="vi-VN" sz="2400">
              <a:latin typeface="Times New Roman"/>
              <a:ea typeface="Calibri"/>
              <a:cs typeface="Times New Roman"/>
            </a:endParaRPr>
          </a:p>
          <a:p>
            <a:pPr marL="424180" indent="-342900" algn="just">
              <a:spcBef>
                <a:spcPts val="100"/>
              </a:spcBef>
              <a:buFont typeface="Calibri"/>
              <a:buChar char="-"/>
            </a:pPr>
            <a:r>
              <a:rPr lang="vi-VN" sz="2400">
                <a:effectLst/>
                <a:latin typeface="Times New Roman"/>
                <a:ea typeface="Calibri"/>
                <a:cs typeface="Times New Roman"/>
              </a:rPr>
              <a:t>Chúng được nhóm thành ba bộ: NATURAL, SPECIALIZED và STRUCTURED.</a:t>
            </a:r>
            <a:r>
              <a:rPr lang="vi-VN" sz="2400">
                <a:latin typeface="Times New Roman"/>
                <a:ea typeface="Calibri"/>
                <a:cs typeface="Times New Roman"/>
              </a:rPr>
              <a:t> </a:t>
            </a:r>
            <a:endParaRPr lang="vi-VN" sz="2400">
              <a:effectLst/>
              <a:latin typeface="Times New Roman"/>
              <a:ea typeface="Calibri"/>
              <a:cs typeface="Times New Roman"/>
            </a:endParaRPr>
          </a:p>
          <a:p>
            <a:pPr marL="424180" indent="-342900" algn="just">
              <a:spcBef>
                <a:spcPts val="100"/>
              </a:spcBef>
              <a:buFont typeface="Calibri"/>
              <a:buChar char="-"/>
            </a:pPr>
            <a:endParaRPr lang="vi-VN" sz="2400">
              <a:latin typeface="Times New Roman"/>
              <a:ea typeface="Calibri"/>
              <a:cs typeface="Times New Roman"/>
            </a:endParaRPr>
          </a:p>
          <a:p>
            <a:pPr marL="424180" indent="-342900" algn="just">
              <a:spcBef>
                <a:spcPts val="100"/>
              </a:spcBef>
              <a:buFont typeface="Calibri"/>
              <a:buChar char="-"/>
            </a:pPr>
            <a:r>
              <a:rPr lang="vi-VN" sz="2400">
                <a:latin typeface="Times New Roman"/>
                <a:ea typeface="Calibri"/>
                <a:cs typeface="Times New Roman"/>
              </a:rPr>
              <a:t>Mỗi </a:t>
            </a:r>
            <a:r>
              <a:rPr lang="vi-VN" sz="2400" err="1">
                <a:latin typeface="Times New Roman"/>
                <a:ea typeface="Calibri"/>
                <a:cs typeface="Times New Roman"/>
              </a:rPr>
              <a:t>dataset</a:t>
            </a:r>
            <a:r>
              <a:rPr lang="vi-VN" sz="2400">
                <a:latin typeface="Times New Roman"/>
                <a:ea typeface="Calibri"/>
                <a:cs typeface="Times New Roman"/>
              </a:rPr>
              <a:t> có </a:t>
            </a:r>
            <a:r>
              <a:rPr lang="vi-VN" sz="2400">
                <a:solidFill>
                  <a:srgbClr val="0070C0"/>
                </a:solidFill>
                <a:latin typeface="Times New Roman"/>
                <a:ea typeface="Calibri"/>
                <a:cs typeface="Times New Roman"/>
              </a:rPr>
              <a:t>1000</a:t>
            </a:r>
            <a:r>
              <a:rPr lang="vi-VN" sz="2400">
                <a:latin typeface="Times New Roman"/>
                <a:ea typeface="Calibri"/>
                <a:cs typeface="Times New Roman"/>
              </a:rPr>
              <a:t> mẫu dữ liệu cho </a:t>
            </a:r>
            <a:r>
              <a:rPr lang="vi-VN" sz="2400" err="1">
                <a:latin typeface="Times New Roman"/>
                <a:ea typeface="Calibri"/>
                <a:cs typeface="Times New Roman"/>
              </a:rPr>
              <a:t>training</a:t>
            </a:r>
            <a:r>
              <a:rPr lang="vi-VN" sz="2400">
                <a:latin typeface="Times New Roman"/>
                <a:ea typeface="Calibri"/>
                <a:cs typeface="Times New Roman"/>
              </a:rPr>
              <a:t>.</a:t>
            </a:r>
          </a:p>
        </p:txBody>
      </p:sp>
      <p:sp>
        <p:nvSpPr>
          <p:cNvPr id="11" name="object 11">
            <a:extLst>
              <a:ext uri="{FF2B5EF4-FFF2-40B4-BE49-F238E27FC236}">
                <a16:creationId xmlns:a16="http://schemas.microsoft.com/office/drawing/2014/main" id="{D2ABE700-C5E6-B3B5-F4E9-FFFCC3F39F78}"/>
              </a:ext>
            </a:extLst>
          </p:cNvPr>
          <p:cNvSpPr txBox="1">
            <a:spLocks noGrp="1"/>
          </p:cNvSpPr>
          <p:nvPr>
            <p:ph type="title"/>
          </p:nvPr>
        </p:nvSpPr>
        <p:spPr>
          <a:xfrm>
            <a:off x="1444244" y="1069289"/>
            <a:ext cx="2585085" cy="764312"/>
          </a:xfrm>
          <a:prstGeom prst="rect">
            <a:avLst/>
          </a:prstGeom>
        </p:spPr>
        <p:txBody>
          <a:bodyPr vert="horz" wrap="square" lIns="0" tIns="12700" rIns="0" bIns="0" rtlCol="0" anchor="t">
            <a:spAutoFit/>
          </a:bodyPr>
          <a:lstStyle/>
          <a:p>
            <a:pPr marL="12700" algn="l"/>
            <a:r>
              <a:rPr lang="vi-VN" sz="2400" spc="-5" err="1"/>
              <a:t>Dataset</a:t>
            </a:r>
            <a:r>
              <a:rPr lang="vi-VN" sz="2400" spc="-5"/>
              <a:t> VTAB-1K</a:t>
            </a:r>
            <a:endParaRPr lang="vi-VN"/>
          </a:p>
          <a:p>
            <a:pPr marL="12700">
              <a:spcBef>
                <a:spcPts val="100"/>
              </a:spcBef>
            </a:pPr>
            <a:endParaRPr lang="vi-VN" sz="2400" spc="-5"/>
          </a:p>
        </p:txBody>
      </p:sp>
    </p:spTree>
    <p:extLst>
      <p:ext uri="{BB962C8B-B14F-4D97-AF65-F5344CB8AC3E}">
        <p14:creationId xmlns:p14="http://schemas.microsoft.com/office/powerpoint/2010/main" val="247960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02</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Introduction</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13</a:t>
            </a:fld>
            <a:endParaRPr sz="1800">
              <a:latin typeface="Segoe UI"/>
              <a:cs typeface="Segoe UI"/>
            </a:endParaRPr>
          </a:p>
        </p:txBody>
      </p:sp>
      <p:sp>
        <p:nvSpPr>
          <p:cNvPr id="10" name="object 12">
            <a:extLst>
              <a:ext uri="{FF2B5EF4-FFF2-40B4-BE49-F238E27FC236}">
                <a16:creationId xmlns:a16="http://schemas.microsoft.com/office/drawing/2014/main" id="{09FBC68C-5D69-48BD-7693-991B0194B2F3}"/>
              </a:ext>
            </a:extLst>
          </p:cNvPr>
          <p:cNvSpPr txBox="1"/>
          <p:nvPr/>
        </p:nvSpPr>
        <p:spPr>
          <a:xfrm>
            <a:off x="968452" y="1715489"/>
            <a:ext cx="10267852" cy="1227452"/>
          </a:xfrm>
          <a:prstGeom prst="rect">
            <a:avLst/>
          </a:prstGeom>
        </p:spPr>
        <p:txBody>
          <a:bodyPr vert="horz" wrap="square" lIns="0" tIns="12700" rIns="0" bIns="0" rtlCol="0" anchor="t">
            <a:spAutoFit/>
          </a:bodyPr>
          <a:lstStyle/>
          <a:p>
            <a:pPr marL="742950" lvl="1" indent="-285750">
              <a:lnSpc>
                <a:spcPct val="107000"/>
              </a:lnSpc>
              <a:buFont typeface="Courier New" panose="02070309020205020404" pitchFamily="49" charset="0"/>
              <a:buChar char="o"/>
            </a:pPr>
            <a:r>
              <a:rPr lang="vi-VN" sz="2500" b="1" kern="100">
                <a:effectLst/>
                <a:latin typeface="Times New Roman"/>
                <a:ea typeface="Calibri" panose="020F0502020204030204" pitchFamily="34" charset="0"/>
                <a:cs typeface="Times New Roman"/>
              </a:rPr>
              <a:t>Nhóm NATURAL </a:t>
            </a:r>
            <a:r>
              <a:rPr lang="vi-VN" sz="2500" kern="100">
                <a:effectLst/>
                <a:latin typeface="Times New Roman"/>
                <a:ea typeface="Calibri" panose="020F0502020204030204" pitchFamily="34" charset="0"/>
                <a:cs typeface="Times New Roman"/>
              </a:rPr>
              <a:t>đại diện cho các vấn đề thị giác cổ điển. Những nhiệm vụ này chứa ảnh tự nhiên được chụp bằng các máy ảnh tiêu chuẩn. Các lớp có thể đại diện cho đối tượng chung, chi tiết hóa hoặc trừu tượng.</a:t>
            </a:r>
            <a:r>
              <a:rPr lang="vi-VN" sz="2500" kern="100">
                <a:latin typeface="Times New Roman"/>
                <a:ea typeface="Calibri" panose="020F0502020204030204" pitchFamily="34" charset="0"/>
                <a:cs typeface="Times New Roman"/>
              </a:rPr>
              <a:t> </a:t>
            </a:r>
            <a:endParaRPr lang="en-US" sz="2500" kern="100">
              <a:effectLst/>
              <a:latin typeface="+mj-lt"/>
              <a:ea typeface="Calibri" panose="020F0502020204030204" pitchFamily="34" charset="0"/>
              <a:cs typeface="Times New Roman" panose="02020603050405020304" pitchFamily="18" charset="0"/>
            </a:endParaRPr>
          </a:p>
        </p:txBody>
      </p:sp>
      <p:sp>
        <p:nvSpPr>
          <p:cNvPr id="11" name="object 11">
            <a:extLst>
              <a:ext uri="{FF2B5EF4-FFF2-40B4-BE49-F238E27FC236}">
                <a16:creationId xmlns:a16="http://schemas.microsoft.com/office/drawing/2014/main" id="{D2ABE700-C5E6-B3B5-F4E9-FFFCC3F39F78}"/>
              </a:ext>
            </a:extLst>
          </p:cNvPr>
          <p:cNvSpPr txBox="1">
            <a:spLocks noGrp="1"/>
          </p:cNvSpPr>
          <p:nvPr>
            <p:ph type="title"/>
          </p:nvPr>
        </p:nvSpPr>
        <p:spPr>
          <a:xfrm>
            <a:off x="1444244" y="1069289"/>
            <a:ext cx="2585085" cy="764312"/>
          </a:xfrm>
          <a:prstGeom prst="rect">
            <a:avLst/>
          </a:prstGeom>
        </p:spPr>
        <p:txBody>
          <a:bodyPr vert="horz" wrap="square" lIns="0" tIns="12700" rIns="0" bIns="0" rtlCol="0" anchor="t">
            <a:spAutoFit/>
          </a:bodyPr>
          <a:lstStyle/>
          <a:p>
            <a:pPr marL="12700" algn="l"/>
            <a:r>
              <a:rPr lang="vi-VN" sz="2400" spc="-5"/>
              <a:t>VTAB-1K</a:t>
            </a:r>
            <a:endParaRPr lang="vi-VN"/>
          </a:p>
          <a:p>
            <a:pPr marL="12700">
              <a:spcBef>
                <a:spcPts val="100"/>
              </a:spcBef>
            </a:pPr>
            <a:endParaRPr lang="vi-VN" sz="2400" spc="-5"/>
          </a:p>
        </p:txBody>
      </p:sp>
      <p:graphicFrame>
        <p:nvGraphicFramePr>
          <p:cNvPr id="9" name="Bảng 8">
            <a:extLst>
              <a:ext uri="{FF2B5EF4-FFF2-40B4-BE49-F238E27FC236}">
                <a16:creationId xmlns:a16="http://schemas.microsoft.com/office/drawing/2014/main" id="{8E008C1C-39B4-5DE8-F7D3-5D078C8B00C5}"/>
              </a:ext>
            </a:extLst>
          </p:cNvPr>
          <p:cNvGraphicFramePr>
            <a:graphicFrameLocks noGrp="1"/>
          </p:cNvGraphicFramePr>
          <p:nvPr>
            <p:extLst>
              <p:ext uri="{D42A27DB-BD31-4B8C-83A1-F6EECF244321}">
                <p14:modId xmlns:p14="http://schemas.microsoft.com/office/powerpoint/2010/main" val="2477678596"/>
              </p:ext>
            </p:extLst>
          </p:nvPr>
        </p:nvGraphicFramePr>
        <p:xfrm>
          <a:off x="1411586" y="3132588"/>
          <a:ext cx="9759403" cy="3293656"/>
        </p:xfrm>
        <a:graphic>
          <a:graphicData uri="http://schemas.openxmlformats.org/drawingml/2006/table">
            <a:tbl>
              <a:tblPr firstRow="1" bandRow="1">
                <a:tableStyleId>{5C22544A-7EE6-4342-B048-85BDC9FD1C3A}</a:tableStyleId>
              </a:tblPr>
              <a:tblGrid>
                <a:gridCol w="1402900">
                  <a:extLst>
                    <a:ext uri="{9D8B030D-6E8A-4147-A177-3AD203B41FA5}">
                      <a16:colId xmlns:a16="http://schemas.microsoft.com/office/drawing/2014/main" val="1288835307"/>
                    </a:ext>
                  </a:extLst>
                </a:gridCol>
                <a:gridCol w="8356503">
                  <a:extLst>
                    <a:ext uri="{9D8B030D-6E8A-4147-A177-3AD203B41FA5}">
                      <a16:colId xmlns:a16="http://schemas.microsoft.com/office/drawing/2014/main" val="3078139047"/>
                    </a:ext>
                  </a:extLst>
                </a:gridCol>
              </a:tblGrid>
              <a:tr h="411707">
                <a:tc>
                  <a:txBody>
                    <a:bodyPr/>
                    <a:lstStyle/>
                    <a:p>
                      <a:pPr algn="ctr"/>
                      <a:r>
                        <a:rPr lang="en-US">
                          <a:latin typeface="Times New Roman" panose="02020603050405020304" pitchFamily="18" charset="0"/>
                          <a:cs typeface="Times New Roman" panose="02020603050405020304" pitchFamily="18" charset="0"/>
                        </a:rPr>
                        <a:t>Dataset</a:t>
                      </a:r>
                    </a:p>
                  </a:txBody>
                  <a:tcPr>
                    <a:solidFill>
                      <a:srgbClr val="00B0F0"/>
                    </a:solidFill>
                  </a:tcPr>
                </a:tc>
                <a:tc>
                  <a:txBody>
                    <a:bodyPr/>
                    <a:lstStyle/>
                    <a:p>
                      <a:pPr algn="ctr"/>
                      <a:r>
                        <a:rPr lang="en-US">
                          <a:latin typeface="Times New Roman" panose="02020603050405020304" pitchFamily="18" charset="0"/>
                          <a:cs typeface="Times New Roman" panose="02020603050405020304" pitchFamily="18" charset="0"/>
                        </a:rPr>
                        <a:t>Description</a:t>
                      </a:r>
                    </a:p>
                  </a:txBody>
                  <a:tcPr>
                    <a:solidFill>
                      <a:srgbClr val="00B0F0"/>
                    </a:solidFill>
                  </a:tcPr>
                </a:tc>
                <a:extLst>
                  <a:ext uri="{0D108BD9-81ED-4DB2-BD59-A6C34878D82A}">
                    <a16:rowId xmlns:a16="http://schemas.microsoft.com/office/drawing/2014/main" val="3420034064"/>
                  </a:ext>
                </a:extLst>
              </a:tr>
              <a:tr h="411707">
                <a:tc>
                  <a:txBody>
                    <a:bodyPr/>
                    <a:lstStyle/>
                    <a:p>
                      <a:r>
                        <a:rPr lang="en-US">
                          <a:latin typeface="Times New Roman" panose="02020603050405020304" pitchFamily="18" charset="0"/>
                          <a:cs typeface="Times New Roman" panose="02020603050405020304" pitchFamily="18" charset="0"/>
                        </a:rPr>
                        <a:t>Caltech101</a:t>
                      </a:r>
                    </a:p>
                  </a:txBody>
                  <a:tcPr/>
                </a:tc>
                <a:tc>
                  <a:txBody>
                    <a:bodyPr/>
                    <a:lstStyle/>
                    <a:p>
                      <a:r>
                        <a:rPr lang="vi-VN">
                          <a:latin typeface="Times New Roman" panose="02020603050405020304" pitchFamily="18" charset="0"/>
                          <a:cs typeface="Times New Roman" panose="02020603050405020304" pitchFamily="18" charset="0"/>
                        </a:rPr>
                        <a:t>Gồm 101 lớp về da dạng các đối tượng</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2556011"/>
                  </a:ext>
                </a:extLst>
              </a:tr>
              <a:tr h="411707">
                <a:tc>
                  <a:txBody>
                    <a:bodyPr/>
                    <a:lstStyle/>
                    <a:p>
                      <a:r>
                        <a:rPr lang="vi-VN">
                          <a:latin typeface="Times New Roman" panose="02020603050405020304" pitchFamily="18" charset="0"/>
                          <a:cs typeface="Times New Roman" panose="02020603050405020304" pitchFamily="18" charset="0"/>
                        </a:rPr>
                        <a:t>Cifar-100</a:t>
                      </a:r>
                      <a:endParaRPr lang="en-US">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Gồm 100 lớp về da dạng các đối tượng</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635911"/>
                  </a:ext>
                </a:extLst>
              </a:tr>
              <a:tr h="411707">
                <a:tc>
                  <a:txBody>
                    <a:bodyPr/>
                    <a:lstStyle/>
                    <a:p>
                      <a:r>
                        <a:rPr lang="vi-VN">
                          <a:latin typeface="Times New Roman" panose="02020603050405020304" pitchFamily="18" charset="0"/>
                          <a:cs typeface="Times New Roman" panose="02020603050405020304" pitchFamily="18" charset="0"/>
                        </a:rPr>
                        <a:t>DTD</a:t>
                      </a:r>
                      <a:endParaRPr lang="en-US">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Gồm 47 lớp, dùng để phân loại </a:t>
                      </a:r>
                      <a:r>
                        <a:rPr lang="vi-VN" err="1">
                          <a:latin typeface="Times New Roman" panose="02020603050405020304" pitchFamily="18" charset="0"/>
                          <a:cs typeface="Times New Roman" panose="02020603050405020304" pitchFamily="18" charset="0"/>
                        </a:rPr>
                        <a:t>texture</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837453"/>
                  </a:ext>
                </a:extLst>
              </a:tr>
              <a:tr h="411707">
                <a:tc>
                  <a:txBody>
                    <a:bodyPr/>
                    <a:lstStyle/>
                    <a:p>
                      <a:r>
                        <a:rPr lang="vi-VN">
                          <a:latin typeface="Times New Roman" panose="02020603050405020304" pitchFamily="18" charset="0"/>
                          <a:cs typeface="Times New Roman" panose="02020603050405020304" pitchFamily="18" charset="0"/>
                        </a:rPr>
                        <a:t>Flowers102</a:t>
                      </a:r>
                      <a:endParaRPr lang="en-US">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Gồm 102 lớp, mỗi lớp là đại diện của 1 loại hoa</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228672"/>
                  </a:ext>
                </a:extLst>
              </a:tr>
              <a:tr h="411707">
                <a:tc>
                  <a:txBody>
                    <a:bodyPr/>
                    <a:lstStyle/>
                    <a:p>
                      <a:r>
                        <a:rPr lang="vi-VN" err="1">
                          <a:latin typeface="Times New Roman" panose="02020603050405020304" pitchFamily="18" charset="0"/>
                          <a:cs typeface="Times New Roman" panose="02020603050405020304" pitchFamily="18" charset="0"/>
                        </a:rPr>
                        <a:t>Pets</a:t>
                      </a:r>
                      <a:endParaRPr lang="en-US">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Gồm 37 lớp, chủ yếu phân loại các giống chó, mèo</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1628084"/>
                  </a:ext>
                </a:extLst>
              </a:tr>
              <a:tr h="411707">
                <a:tc>
                  <a:txBody>
                    <a:bodyPr/>
                    <a:lstStyle/>
                    <a:p>
                      <a:r>
                        <a:rPr lang="vi-VN">
                          <a:latin typeface="Times New Roman" panose="02020603050405020304" pitchFamily="18" charset="0"/>
                          <a:cs typeface="Times New Roman" panose="02020603050405020304" pitchFamily="18" charset="0"/>
                        </a:rPr>
                        <a:t>Sun397</a:t>
                      </a:r>
                      <a:endParaRPr lang="en-US">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Gồm 397 lớp</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962845"/>
                  </a:ext>
                </a:extLst>
              </a:tr>
              <a:tr h="411707">
                <a:tc>
                  <a:txBody>
                    <a:bodyPr/>
                    <a:lstStyle/>
                    <a:p>
                      <a:r>
                        <a:rPr lang="vi-VN">
                          <a:latin typeface="Times New Roman" panose="02020603050405020304" pitchFamily="18" charset="0"/>
                          <a:cs typeface="Times New Roman" panose="02020603050405020304" pitchFamily="18" charset="0"/>
                        </a:rPr>
                        <a:t>SHVN</a:t>
                      </a:r>
                      <a:endParaRPr lang="en-US">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Gồm 10 lớp (từ số 0 đến 9). Phân loại số nhà từ ảnh chụp đường phố.</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6651429"/>
                  </a:ext>
                </a:extLst>
              </a:tr>
            </a:tbl>
          </a:graphicData>
        </a:graphic>
      </p:graphicFrame>
    </p:spTree>
    <p:extLst>
      <p:ext uri="{BB962C8B-B14F-4D97-AF65-F5344CB8AC3E}">
        <p14:creationId xmlns:p14="http://schemas.microsoft.com/office/powerpoint/2010/main" val="67387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02</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Introduction</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14</a:t>
            </a:fld>
            <a:endParaRPr sz="1800">
              <a:latin typeface="Segoe UI"/>
              <a:cs typeface="Segoe UI"/>
            </a:endParaRPr>
          </a:p>
        </p:txBody>
      </p:sp>
      <p:sp>
        <p:nvSpPr>
          <p:cNvPr id="10" name="object 12">
            <a:extLst>
              <a:ext uri="{FF2B5EF4-FFF2-40B4-BE49-F238E27FC236}">
                <a16:creationId xmlns:a16="http://schemas.microsoft.com/office/drawing/2014/main" id="{09FBC68C-5D69-48BD-7693-991B0194B2F3}"/>
              </a:ext>
            </a:extLst>
          </p:cNvPr>
          <p:cNvSpPr txBox="1"/>
          <p:nvPr/>
        </p:nvSpPr>
        <p:spPr>
          <a:xfrm>
            <a:off x="906116" y="1585444"/>
            <a:ext cx="10627080" cy="2761525"/>
          </a:xfrm>
          <a:prstGeom prst="rect">
            <a:avLst/>
          </a:prstGeom>
        </p:spPr>
        <p:txBody>
          <a:bodyPr vert="horz" wrap="square" lIns="0" tIns="12700" rIns="0" bIns="0" rtlCol="0" anchor="t">
            <a:spAutoFit/>
          </a:bodyPr>
          <a:lstStyle/>
          <a:p>
            <a:pPr marL="742950" lvl="1" indent="-285750">
              <a:lnSpc>
                <a:spcPct val="107000"/>
              </a:lnSpc>
              <a:buFont typeface="Courier New" panose="02070309020205020404" pitchFamily="49" charset="0"/>
              <a:buChar char="o"/>
            </a:pPr>
            <a:r>
              <a:rPr lang="vi-VN" sz="2400" b="1" kern="100">
                <a:effectLst/>
                <a:latin typeface="Times New Roman"/>
                <a:ea typeface="Calibri" panose="020F0502020204030204" pitchFamily="34" charset="0"/>
                <a:cs typeface="Times New Roman"/>
              </a:rPr>
              <a:t>Nhóm SPECIALIZED </a:t>
            </a:r>
            <a:r>
              <a:rPr lang="vi-VN" sz="2400" kern="100">
                <a:latin typeface="Times New Roman"/>
                <a:ea typeface="Calibri" panose="020F0502020204030204" pitchFamily="34" charset="0"/>
                <a:cs typeface="Times New Roman"/>
              </a:rPr>
              <a:t>gồm những ảnh</a:t>
            </a:r>
            <a:r>
              <a:rPr lang="vi-VN" sz="2400" kern="100">
                <a:effectLst/>
                <a:latin typeface="Times New Roman"/>
                <a:ea typeface="Calibri" panose="020F0502020204030204" pitchFamily="34" charset="0"/>
                <a:cs typeface="Times New Roman"/>
              </a:rPr>
              <a:t> được chụp thông qua thiết bị chuyên dụng.</a:t>
            </a:r>
            <a:r>
              <a:rPr lang="vi-VN" sz="2400" kern="100">
                <a:latin typeface="Times New Roman"/>
                <a:ea typeface="Calibri" panose="020F0502020204030204" pitchFamily="34" charset="0"/>
                <a:cs typeface="Times New Roman"/>
              </a:rPr>
              <a:t> Gồm 2 nhóm:</a:t>
            </a:r>
            <a:endParaRPr lang="en-US" sz="2400">
              <a:cs typeface="Calibri"/>
            </a:endParaRPr>
          </a:p>
          <a:p>
            <a:pPr marL="1657350" lvl="3" indent="-285750">
              <a:lnSpc>
                <a:spcPct val="107000"/>
              </a:lnSpc>
              <a:buFont typeface="Wingdings" panose="02070309020205020404" pitchFamily="49" charset="0"/>
              <a:buChar char="§"/>
            </a:pPr>
            <a:r>
              <a:rPr lang="vi-VN" sz="2400" kern="100">
                <a:effectLst/>
                <a:latin typeface="Times New Roman"/>
                <a:ea typeface="Calibri" panose="020F0502020204030204" pitchFamily="34" charset="0"/>
                <a:cs typeface="Times New Roman"/>
              </a:rPr>
              <a:t>Cảm biến từ xa</a:t>
            </a:r>
            <a:r>
              <a:rPr lang="vi-VN" sz="2400" kern="100">
                <a:latin typeface="Times New Roman"/>
                <a:ea typeface="Calibri" panose="020F0502020204030204" pitchFamily="34" charset="0"/>
                <a:cs typeface="Times New Roman"/>
              </a:rPr>
              <a:t>: </a:t>
            </a:r>
            <a:r>
              <a:rPr lang="pt-BR" sz="2400" kern="100" err="1">
                <a:effectLst/>
                <a:latin typeface="+mj-lt"/>
                <a:ea typeface="Calibri" panose="020F0502020204030204" pitchFamily="34" charset="0"/>
                <a:cs typeface="Times New Roman"/>
              </a:rPr>
              <a:t>bao</a:t>
            </a:r>
            <a:r>
              <a:rPr lang="pt-BR" sz="2400" kern="100">
                <a:effectLst/>
                <a:latin typeface="+mj-lt"/>
                <a:ea typeface="Calibri" panose="020F0502020204030204" pitchFamily="34" charset="0"/>
                <a:cs typeface="Times New Roman"/>
              </a:rPr>
              <a:t> </a:t>
            </a:r>
            <a:r>
              <a:rPr lang="pt-BR" sz="2400" kern="100" err="1">
                <a:effectLst/>
                <a:latin typeface="+mj-lt"/>
                <a:ea typeface="Calibri" panose="020F0502020204030204" pitchFamily="34" charset="0"/>
                <a:cs typeface="Times New Roman"/>
              </a:rPr>
              <a:t>gồm</a:t>
            </a:r>
            <a:r>
              <a:rPr lang="pt-BR" sz="2400" kern="100">
                <a:effectLst/>
                <a:latin typeface="+mj-lt"/>
                <a:ea typeface="Calibri" panose="020F0502020204030204" pitchFamily="34" charset="0"/>
                <a:cs typeface="Times New Roman"/>
              </a:rPr>
              <a:t> </a:t>
            </a:r>
            <a:r>
              <a:rPr lang="pt-BR" sz="2400" kern="100">
                <a:effectLst/>
                <a:latin typeface="Times New Roman"/>
                <a:ea typeface="Calibri" panose="020F0502020204030204" pitchFamily="34" charset="0"/>
                <a:cs typeface="Times New Roman"/>
              </a:rPr>
              <a:t>Resisc45 </a:t>
            </a:r>
            <a:r>
              <a:rPr lang="pt-BR" sz="2400" kern="100" err="1">
                <a:effectLst/>
                <a:latin typeface="Times New Roman"/>
                <a:ea typeface="Calibri" panose="020F0502020204030204" pitchFamily="34" charset="0"/>
                <a:cs typeface="Times New Roman"/>
              </a:rPr>
              <a:t>và</a:t>
            </a:r>
            <a:r>
              <a:rPr lang="pt-BR" sz="2400" kern="100">
                <a:effectLst/>
                <a:latin typeface="Times New Roman"/>
                <a:ea typeface="Calibri" panose="020F0502020204030204" pitchFamily="34" charset="0"/>
                <a:cs typeface="Times New Roman"/>
              </a:rPr>
              <a:t> </a:t>
            </a:r>
            <a:r>
              <a:rPr lang="pt-BR" sz="2400" kern="100" err="1">
                <a:effectLst/>
                <a:latin typeface="Times New Roman"/>
                <a:ea typeface="Calibri" panose="020F0502020204030204" pitchFamily="34" charset="0"/>
                <a:cs typeface="Times New Roman"/>
              </a:rPr>
              <a:t>EuroSAT</a:t>
            </a:r>
            <a:r>
              <a:rPr lang="vi-VN" sz="2400" kern="100">
                <a:effectLst/>
                <a:latin typeface="Times New Roman"/>
                <a:ea typeface="Calibri" panose="020F0502020204030204" pitchFamily="34" charset="0"/>
                <a:cs typeface="Times New Roman"/>
              </a:rPr>
              <a:t> là ảnh không gian của trái đất được chụp bằng vệ tinh hoặc chụp ảnh từ không trung.</a:t>
            </a:r>
            <a:r>
              <a:rPr lang="vi-VN" sz="2400" kern="100">
                <a:latin typeface="Times New Roman"/>
                <a:ea typeface="Calibri" panose="020F0502020204030204" pitchFamily="34" charset="0"/>
                <a:cs typeface="Times New Roman"/>
              </a:rPr>
              <a:t> </a:t>
            </a:r>
            <a:endParaRPr lang="en-US" sz="2400">
              <a:cs typeface="Calibri"/>
            </a:endParaRPr>
          </a:p>
          <a:p>
            <a:pPr marL="1657350" lvl="3" indent="-285750">
              <a:lnSpc>
                <a:spcPct val="107000"/>
              </a:lnSpc>
              <a:buFont typeface="Wingdings" panose="05000000000000000000" pitchFamily="2" charset="2"/>
              <a:buChar char="§"/>
            </a:pPr>
            <a:r>
              <a:rPr lang="vi-VN" sz="2400" kern="100">
                <a:effectLst/>
                <a:latin typeface="Times New Roman"/>
                <a:ea typeface="Calibri" panose="020F0502020204030204" pitchFamily="34" charset="0"/>
                <a:cs typeface="Times New Roman"/>
              </a:rPr>
              <a:t>Y tế</a:t>
            </a:r>
            <a:r>
              <a:rPr lang="vi-VN" sz="2400" kern="100">
                <a:latin typeface="Times New Roman"/>
                <a:ea typeface="Calibri" panose="020F0502020204030204" pitchFamily="34" charset="0"/>
                <a:cs typeface="Times New Roman"/>
              </a:rPr>
              <a:t>:</a:t>
            </a:r>
            <a:r>
              <a:rPr lang="vi-VN" sz="2400" kern="100">
                <a:effectLst/>
                <a:latin typeface="Times New Roman"/>
                <a:ea typeface="Calibri" panose="020F0502020204030204" pitchFamily="34" charset="0"/>
                <a:cs typeface="Times New Roman"/>
              </a:rPr>
              <a:t> bao gồm </a:t>
            </a:r>
            <a:r>
              <a:rPr lang="vi-VN" sz="2400" kern="100" err="1">
                <a:effectLst/>
                <a:latin typeface="Times New Roman"/>
                <a:ea typeface="Calibri" panose="020F0502020204030204" pitchFamily="34" charset="0"/>
                <a:cs typeface="Times New Roman"/>
              </a:rPr>
              <a:t>Patch</a:t>
            </a:r>
            <a:r>
              <a:rPr lang="vi-VN" sz="2400" kern="100">
                <a:effectLst/>
                <a:latin typeface="Times New Roman"/>
                <a:ea typeface="Calibri" panose="020F0502020204030204" pitchFamily="34" charset="0"/>
                <a:cs typeface="Times New Roman"/>
              </a:rPr>
              <a:t> </a:t>
            </a:r>
            <a:r>
              <a:rPr lang="vi-VN" sz="2400" kern="100" err="1">
                <a:effectLst/>
                <a:latin typeface="Times New Roman"/>
                <a:ea typeface="Calibri" panose="020F0502020204030204" pitchFamily="34" charset="0"/>
                <a:cs typeface="Times New Roman"/>
              </a:rPr>
              <a:t>Camelyon</a:t>
            </a:r>
            <a:r>
              <a:rPr lang="vi-VN" sz="2400" kern="100">
                <a:effectLst/>
                <a:latin typeface="Times New Roman"/>
                <a:ea typeface="Calibri" panose="020F0502020204030204" pitchFamily="34" charset="0"/>
                <a:cs typeface="Times New Roman"/>
              </a:rPr>
              <a:t>, phát hiện khối u từ hình ảnh kính hiển vi và </a:t>
            </a:r>
            <a:r>
              <a:rPr lang="vi-VN" sz="2400" kern="100" err="1">
                <a:effectLst/>
                <a:latin typeface="Times New Roman"/>
                <a:ea typeface="Calibri" panose="020F0502020204030204" pitchFamily="34" charset="0"/>
                <a:cs typeface="Times New Roman"/>
              </a:rPr>
              <a:t>Diabetic</a:t>
            </a:r>
            <a:r>
              <a:rPr lang="vi-VN" sz="2400" kern="100">
                <a:effectLst/>
                <a:latin typeface="Times New Roman"/>
                <a:ea typeface="Calibri" panose="020F0502020204030204" pitchFamily="34" charset="0"/>
                <a:cs typeface="Times New Roman"/>
              </a:rPr>
              <a:t> </a:t>
            </a:r>
            <a:r>
              <a:rPr lang="vi-VN" sz="2400" kern="100" err="1">
                <a:effectLst/>
                <a:latin typeface="Times New Roman"/>
                <a:ea typeface="Calibri" panose="020F0502020204030204" pitchFamily="34" charset="0"/>
                <a:cs typeface="Times New Roman"/>
              </a:rPr>
              <a:t>Retinopathy</a:t>
            </a:r>
            <a:r>
              <a:rPr lang="vi-VN" sz="2400" kern="100">
                <a:effectLst/>
                <a:latin typeface="Times New Roman"/>
                <a:ea typeface="Calibri" panose="020F0502020204030204" pitchFamily="34" charset="0"/>
                <a:cs typeface="Times New Roman"/>
              </a:rPr>
              <a:t>, phân loại bệnh võng mạc từ hình ảnh đáy mắt.</a:t>
            </a:r>
          </a:p>
          <a:p>
            <a:pPr lvl="3">
              <a:lnSpc>
                <a:spcPct val="107000"/>
              </a:lnSpc>
            </a:pPr>
            <a:endParaRPr lang="en-US" sz="2400" kern="100">
              <a:effectLst/>
              <a:latin typeface="+mj-lt"/>
              <a:ea typeface="Calibri" panose="020F0502020204030204" pitchFamily="34" charset="0"/>
              <a:cs typeface="Times New Roman" panose="02020603050405020304" pitchFamily="18" charset="0"/>
            </a:endParaRPr>
          </a:p>
        </p:txBody>
      </p:sp>
      <p:sp>
        <p:nvSpPr>
          <p:cNvPr id="11" name="object 11">
            <a:extLst>
              <a:ext uri="{FF2B5EF4-FFF2-40B4-BE49-F238E27FC236}">
                <a16:creationId xmlns:a16="http://schemas.microsoft.com/office/drawing/2014/main" id="{D2ABE700-C5E6-B3B5-F4E9-FFFCC3F39F78}"/>
              </a:ext>
            </a:extLst>
          </p:cNvPr>
          <p:cNvSpPr txBox="1">
            <a:spLocks noGrp="1"/>
          </p:cNvSpPr>
          <p:nvPr>
            <p:ph type="title"/>
          </p:nvPr>
        </p:nvSpPr>
        <p:spPr>
          <a:xfrm>
            <a:off x="1444244" y="1069289"/>
            <a:ext cx="2585085" cy="764312"/>
          </a:xfrm>
          <a:prstGeom prst="rect">
            <a:avLst/>
          </a:prstGeom>
        </p:spPr>
        <p:txBody>
          <a:bodyPr vert="horz" wrap="square" lIns="0" tIns="12700" rIns="0" bIns="0" rtlCol="0" anchor="t">
            <a:spAutoFit/>
          </a:bodyPr>
          <a:lstStyle/>
          <a:p>
            <a:pPr marL="12700" algn="l"/>
            <a:r>
              <a:rPr lang="vi-VN" sz="2400" spc="-5"/>
              <a:t>VTAB-1K</a:t>
            </a:r>
            <a:endParaRPr lang="vi-VN"/>
          </a:p>
          <a:p>
            <a:pPr marL="355600" indent="-342900">
              <a:spcBef>
                <a:spcPts val="100"/>
              </a:spcBef>
              <a:buFont typeface="Arial" panose="020B0604020202020204" pitchFamily="34" charset="0"/>
              <a:buChar char="•"/>
            </a:pPr>
            <a:endParaRPr lang="vi-VN" sz="2400" spc="-5"/>
          </a:p>
        </p:txBody>
      </p:sp>
      <p:graphicFrame>
        <p:nvGraphicFramePr>
          <p:cNvPr id="12" name="Bảng 11">
            <a:extLst>
              <a:ext uri="{FF2B5EF4-FFF2-40B4-BE49-F238E27FC236}">
                <a16:creationId xmlns:a16="http://schemas.microsoft.com/office/drawing/2014/main" id="{22EAD76B-D4FC-C4E0-6D36-531E37D39E89}"/>
              </a:ext>
            </a:extLst>
          </p:cNvPr>
          <p:cNvGraphicFramePr>
            <a:graphicFrameLocks noGrp="1"/>
          </p:cNvGraphicFramePr>
          <p:nvPr>
            <p:extLst>
              <p:ext uri="{D42A27DB-BD31-4B8C-83A1-F6EECF244321}">
                <p14:modId xmlns:p14="http://schemas.microsoft.com/office/powerpoint/2010/main" val="1559555867"/>
              </p:ext>
            </p:extLst>
          </p:nvPr>
        </p:nvGraphicFramePr>
        <p:xfrm>
          <a:off x="1411587" y="4192087"/>
          <a:ext cx="9759403" cy="2286908"/>
        </p:xfrm>
        <a:graphic>
          <a:graphicData uri="http://schemas.openxmlformats.org/drawingml/2006/table">
            <a:tbl>
              <a:tblPr firstRow="1" bandRow="1">
                <a:tableStyleId>{5C22544A-7EE6-4342-B048-85BDC9FD1C3A}</a:tableStyleId>
              </a:tblPr>
              <a:tblGrid>
                <a:gridCol w="1871611">
                  <a:extLst>
                    <a:ext uri="{9D8B030D-6E8A-4147-A177-3AD203B41FA5}">
                      <a16:colId xmlns:a16="http://schemas.microsoft.com/office/drawing/2014/main" val="1288835307"/>
                    </a:ext>
                  </a:extLst>
                </a:gridCol>
                <a:gridCol w="7887792">
                  <a:extLst>
                    <a:ext uri="{9D8B030D-6E8A-4147-A177-3AD203B41FA5}">
                      <a16:colId xmlns:a16="http://schemas.microsoft.com/office/drawing/2014/main" val="3078139047"/>
                    </a:ext>
                  </a:extLst>
                </a:gridCol>
              </a:tblGrid>
              <a:tr h="411707">
                <a:tc>
                  <a:txBody>
                    <a:bodyPr/>
                    <a:lstStyle/>
                    <a:p>
                      <a:pPr algn="ctr"/>
                      <a:r>
                        <a:rPr lang="en-US">
                          <a:latin typeface="Times New Roman" panose="02020603050405020304" pitchFamily="18" charset="0"/>
                          <a:cs typeface="Times New Roman" panose="02020603050405020304" pitchFamily="18" charset="0"/>
                        </a:rPr>
                        <a:t>Dataset</a:t>
                      </a:r>
                    </a:p>
                  </a:txBody>
                  <a:tcPr>
                    <a:solidFill>
                      <a:srgbClr val="00B0F0"/>
                    </a:solidFill>
                  </a:tcPr>
                </a:tc>
                <a:tc>
                  <a:txBody>
                    <a:bodyPr/>
                    <a:lstStyle/>
                    <a:p>
                      <a:pPr algn="ctr"/>
                      <a:r>
                        <a:rPr lang="en-US">
                          <a:latin typeface="Times New Roman" panose="02020603050405020304" pitchFamily="18" charset="0"/>
                          <a:cs typeface="Times New Roman" panose="02020603050405020304" pitchFamily="18" charset="0"/>
                        </a:rPr>
                        <a:t>Description</a:t>
                      </a:r>
                    </a:p>
                  </a:txBody>
                  <a:tcPr>
                    <a:solidFill>
                      <a:srgbClr val="00B0F0"/>
                    </a:solidFill>
                  </a:tcPr>
                </a:tc>
                <a:extLst>
                  <a:ext uri="{0D108BD9-81ED-4DB2-BD59-A6C34878D82A}">
                    <a16:rowId xmlns:a16="http://schemas.microsoft.com/office/drawing/2014/main" val="3420034064"/>
                  </a:ext>
                </a:extLst>
              </a:tr>
              <a:tr h="411707">
                <a:tc>
                  <a:txBody>
                    <a:bodyPr/>
                    <a:lstStyle/>
                    <a:p>
                      <a:r>
                        <a:rPr lang="vi-VN">
                          <a:latin typeface="Times New Roman" panose="02020603050405020304" pitchFamily="18" charset="0"/>
                          <a:cs typeface="Times New Roman" panose="02020603050405020304" pitchFamily="18" charset="0"/>
                        </a:rPr>
                        <a:t>Resisc45</a:t>
                      </a:r>
                      <a:endParaRPr lang="en-US">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Gồm 45 lớp về nhận dạng loại đất, vùng đô thị từ ảnh chụp vệ tinh</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2556011"/>
                  </a:ext>
                </a:extLst>
              </a:tr>
              <a:tr h="411707">
                <a:tc>
                  <a:txBody>
                    <a:bodyPr/>
                    <a:lstStyle/>
                    <a:p>
                      <a:r>
                        <a:rPr lang="vi-VN" err="1">
                          <a:latin typeface="Times New Roman" panose="02020603050405020304" pitchFamily="18" charset="0"/>
                          <a:cs typeface="Times New Roman" panose="02020603050405020304" pitchFamily="18" charset="0"/>
                        </a:rPr>
                        <a:t>EuroSat</a:t>
                      </a:r>
                      <a:endParaRPr lang="en-US">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Gồm 10 lớp về phân loại đất đai hay độ che phủ đất</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635911"/>
                  </a:ext>
                </a:extLst>
              </a:tr>
              <a:tr h="411707">
                <a:tc>
                  <a:txBody>
                    <a:bodyPr/>
                    <a:lstStyle/>
                    <a:p>
                      <a:r>
                        <a:rPr lang="vi-VN" err="1">
                          <a:latin typeface="Times New Roman" panose="02020603050405020304" pitchFamily="18" charset="0"/>
                          <a:cs typeface="Times New Roman" panose="02020603050405020304" pitchFamily="18" charset="0"/>
                        </a:rPr>
                        <a:t>Patch</a:t>
                      </a:r>
                      <a:r>
                        <a:rPr lang="vi-VN">
                          <a:latin typeface="Times New Roman" panose="02020603050405020304" pitchFamily="18" charset="0"/>
                          <a:cs typeface="Times New Roman" panose="02020603050405020304" pitchFamily="18" charset="0"/>
                        </a:rPr>
                        <a:t> </a:t>
                      </a:r>
                      <a:r>
                        <a:rPr lang="vi-VN" err="1">
                          <a:latin typeface="Times New Roman" panose="02020603050405020304" pitchFamily="18" charset="0"/>
                          <a:cs typeface="Times New Roman" panose="02020603050405020304" pitchFamily="18" charset="0"/>
                        </a:rPr>
                        <a:t>Camelyon</a:t>
                      </a:r>
                      <a:endParaRPr lang="en-US">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Gồm 2 lớp (</a:t>
                      </a:r>
                      <a:r>
                        <a:rPr lang="vi-VN" err="1">
                          <a:latin typeface="Times New Roman" panose="02020603050405020304" pitchFamily="18" charset="0"/>
                          <a:cs typeface="Times New Roman" panose="02020603050405020304" pitchFamily="18" charset="0"/>
                        </a:rPr>
                        <a:t>norm</a:t>
                      </a:r>
                      <a:r>
                        <a:rPr lang="en-US">
                          <a:latin typeface="Times New Roman" panose="02020603050405020304" pitchFamily="18" charset="0"/>
                          <a:cs typeface="Times New Roman" panose="02020603050405020304" pitchFamily="18" charset="0"/>
                        </a:rPr>
                        <a:t>a</a:t>
                      </a:r>
                      <a:r>
                        <a:rPr lang="vi-VN">
                          <a:latin typeface="Times New Roman" panose="02020603050405020304" pitchFamily="18" charset="0"/>
                          <a:cs typeface="Times New Roman" panose="02020603050405020304" pitchFamily="18" charset="0"/>
                        </a:rPr>
                        <a:t>l hay </a:t>
                      </a:r>
                      <a:r>
                        <a:rPr lang="vi-VN" err="1">
                          <a:latin typeface="Times New Roman" panose="02020603050405020304" pitchFamily="18" charset="0"/>
                          <a:cs typeface="Times New Roman" panose="02020603050405020304" pitchFamily="18" charset="0"/>
                        </a:rPr>
                        <a:t>turmor</a:t>
                      </a:r>
                      <a:r>
                        <a:rPr lang="vi-VN">
                          <a:latin typeface="Times New Roman" panose="02020603050405020304" pitchFamily="18" charset="0"/>
                          <a:cs typeface="Times New Roman" panose="02020603050405020304" pitchFamily="18" charset="0"/>
                        </a:rPr>
                        <a:t>) từ ảnh chụp mô hạch bạch huyết</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837453"/>
                  </a:ext>
                </a:extLst>
              </a:tr>
              <a:tr h="411707">
                <a:tc>
                  <a:txBody>
                    <a:bodyPr/>
                    <a:lstStyle/>
                    <a:p>
                      <a:r>
                        <a:rPr lang="vi-VN" sz="1800" err="1">
                          <a:solidFill>
                            <a:schemeClr val="dk1"/>
                          </a:solidFill>
                          <a:effectLst/>
                          <a:latin typeface="Times New Roman" panose="02020603050405020304" pitchFamily="18" charset="0"/>
                          <a:ea typeface="+mn-ea"/>
                          <a:cs typeface="Times New Roman" panose="02020603050405020304" pitchFamily="18" charset="0"/>
                        </a:rPr>
                        <a:t>Diabetic</a:t>
                      </a:r>
                      <a:r>
                        <a:rPr lang="vi-VN" sz="1800">
                          <a:solidFill>
                            <a:schemeClr val="dk1"/>
                          </a:solidFill>
                          <a:effectLst/>
                          <a:latin typeface="Times New Roman" panose="02020603050405020304" pitchFamily="18" charset="0"/>
                          <a:ea typeface="+mn-ea"/>
                          <a:cs typeface="Times New Roman" panose="02020603050405020304" pitchFamily="18" charset="0"/>
                        </a:rPr>
                        <a:t> </a:t>
                      </a:r>
                      <a:r>
                        <a:rPr lang="vi-VN" sz="1800" err="1">
                          <a:solidFill>
                            <a:schemeClr val="dk1"/>
                          </a:solidFill>
                          <a:effectLst/>
                          <a:latin typeface="Times New Roman" panose="02020603050405020304" pitchFamily="18" charset="0"/>
                          <a:ea typeface="+mn-ea"/>
                          <a:cs typeface="Times New Roman" panose="02020603050405020304" pitchFamily="18" charset="0"/>
                        </a:rPr>
                        <a:t>Retinopathy</a:t>
                      </a:r>
                      <a:endParaRPr lang="en-US">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Gồm 5 lớp: “No DR”, “</a:t>
                      </a:r>
                      <a:r>
                        <a:rPr lang="vi-VN" err="1">
                          <a:latin typeface="Times New Roman" panose="02020603050405020304" pitchFamily="18" charset="0"/>
                          <a:cs typeface="Times New Roman" panose="02020603050405020304" pitchFamily="18" charset="0"/>
                        </a:rPr>
                        <a:t>Mild</a:t>
                      </a:r>
                      <a:r>
                        <a:rPr lang="vi-VN">
                          <a:latin typeface="Times New Roman" panose="02020603050405020304" pitchFamily="18" charset="0"/>
                          <a:cs typeface="Times New Roman" panose="02020603050405020304" pitchFamily="18" charset="0"/>
                        </a:rPr>
                        <a:t> DR”,“</a:t>
                      </a:r>
                      <a:r>
                        <a:rPr lang="vi-VN" err="1">
                          <a:latin typeface="Times New Roman" panose="02020603050405020304" pitchFamily="18" charset="0"/>
                          <a:cs typeface="Times New Roman" panose="02020603050405020304" pitchFamily="18" charset="0"/>
                        </a:rPr>
                        <a:t>Moderate</a:t>
                      </a:r>
                      <a:r>
                        <a:rPr lang="vi-VN">
                          <a:latin typeface="Times New Roman" panose="02020603050405020304" pitchFamily="18" charset="0"/>
                          <a:cs typeface="Times New Roman" panose="02020603050405020304" pitchFamily="18" charset="0"/>
                        </a:rPr>
                        <a:t> DR”, “</a:t>
                      </a:r>
                      <a:r>
                        <a:rPr lang="vi-VN" err="1">
                          <a:latin typeface="Times New Roman" panose="02020603050405020304" pitchFamily="18" charset="0"/>
                          <a:cs typeface="Times New Roman" panose="02020603050405020304" pitchFamily="18" charset="0"/>
                        </a:rPr>
                        <a:t>Severe</a:t>
                      </a:r>
                      <a:r>
                        <a:rPr lang="vi-VN">
                          <a:latin typeface="Times New Roman" panose="02020603050405020304" pitchFamily="18" charset="0"/>
                          <a:cs typeface="Times New Roman" panose="02020603050405020304" pitchFamily="18" charset="0"/>
                        </a:rPr>
                        <a:t> DR”, “</a:t>
                      </a:r>
                      <a:r>
                        <a:rPr lang="vi-VN" err="1">
                          <a:latin typeface="Times New Roman" panose="02020603050405020304" pitchFamily="18" charset="0"/>
                          <a:cs typeface="Times New Roman" panose="02020603050405020304" pitchFamily="18" charset="0"/>
                        </a:rPr>
                        <a:t>Proliferative</a:t>
                      </a:r>
                      <a:r>
                        <a:rPr lang="vi-VN">
                          <a:latin typeface="Times New Roman" panose="02020603050405020304" pitchFamily="18" charset="0"/>
                          <a:cs typeface="Times New Roman" panose="02020603050405020304" pitchFamily="18" charset="0"/>
                        </a:rPr>
                        <a:t> DR”</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228672"/>
                  </a:ext>
                </a:extLst>
              </a:tr>
            </a:tbl>
          </a:graphicData>
        </a:graphic>
      </p:graphicFrame>
    </p:spTree>
    <p:extLst>
      <p:ext uri="{BB962C8B-B14F-4D97-AF65-F5344CB8AC3E}">
        <p14:creationId xmlns:p14="http://schemas.microsoft.com/office/powerpoint/2010/main" val="4236528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02</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Introduction</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15</a:t>
            </a:fld>
            <a:endParaRPr sz="1800">
              <a:latin typeface="Segoe UI"/>
              <a:cs typeface="Segoe UI"/>
            </a:endParaRPr>
          </a:p>
        </p:txBody>
      </p:sp>
      <p:sp>
        <p:nvSpPr>
          <p:cNvPr id="10" name="object 12">
            <a:extLst>
              <a:ext uri="{FF2B5EF4-FFF2-40B4-BE49-F238E27FC236}">
                <a16:creationId xmlns:a16="http://schemas.microsoft.com/office/drawing/2014/main" id="{09FBC68C-5D69-48BD-7693-991B0194B2F3}"/>
              </a:ext>
            </a:extLst>
          </p:cNvPr>
          <p:cNvSpPr txBox="1"/>
          <p:nvPr/>
        </p:nvSpPr>
        <p:spPr>
          <a:xfrm>
            <a:off x="-291312" y="1716072"/>
            <a:ext cx="12597394" cy="4698081"/>
          </a:xfrm>
          <a:prstGeom prst="rect">
            <a:avLst/>
          </a:prstGeom>
        </p:spPr>
        <p:txBody>
          <a:bodyPr vert="horz" wrap="square" lIns="0" tIns="12700" rIns="0" bIns="0" rtlCol="0" anchor="t">
            <a:spAutoFit/>
          </a:bodyPr>
          <a:lstStyle/>
          <a:p>
            <a:pPr marL="742950" lvl="1" indent="-285750">
              <a:lnSpc>
                <a:spcPct val="107000"/>
              </a:lnSpc>
              <a:buFont typeface="Courier New" panose="02070309020205020404" pitchFamily="49" charset="0"/>
              <a:buChar char="o"/>
            </a:pPr>
            <a:r>
              <a:rPr lang="vi-VN" sz="2200" b="1" kern="100">
                <a:effectLst/>
                <a:latin typeface="Times New Roman"/>
                <a:ea typeface="Calibri" panose="020F0502020204030204" pitchFamily="34" charset="0"/>
                <a:cs typeface="Times New Roman"/>
              </a:rPr>
              <a:t>Nhóm STRUCTURED </a:t>
            </a:r>
            <a:r>
              <a:rPr lang="vi-VN" sz="2200" kern="100">
                <a:effectLst/>
                <a:latin typeface="Times New Roman"/>
                <a:ea typeface="Calibri" panose="020F0502020204030204" pitchFamily="34" charset="0"/>
                <a:cs typeface="Times New Roman"/>
              </a:rPr>
              <a:t>đánh giá sự hiểu biết về cấu trúc của một cảnh, ví dụ như đếm đối tượng hoặc dự đoán chiều sâu 3D. </a:t>
            </a:r>
            <a:r>
              <a:rPr lang="vi-VN" sz="2200" kern="100">
                <a:latin typeface="Times New Roman"/>
                <a:ea typeface="Calibri" panose="020F0502020204030204" pitchFamily="34" charset="0"/>
                <a:cs typeface="Times New Roman"/>
              </a:rPr>
              <a:t>B</a:t>
            </a:r>
            <a:r>
              <a:rPr lang="vi-VN" sz="2200" kern="100">
                <a:effectLst/>
                <a:latin typeface="Times New Roman"/>
                <a:ea typeface="Calibri" panose="020F0502020204030204" pitchFamily="34" charset="0"/>
                <a:cs typeface="Times New Roman"/>
              </a:rPr>
              <a:t>ao gồm:</a:t>
            </a:r>
          </a:p>
          <a:p>
            <a:pPr marL="1657350" lvl="3" indent="-285750">
              <a:lnSpc>
                <a:spcPct val="107000"/>
              </a:lnSpc>
              <a:buFont typeface="Wingdings" panose="05000000000000000000" pitchFamily="2" charset="2"/>
              <a:buChar char="§"/>
            </a:pPr>
            <a:r>
              <a:rPr lang="vi-VN" sz="2200" kern="100" err="1">
                <a:effectLst/>
                <a:latin typeface="Times New Roman"/>
                <a:ea typeface="Calibri" panose="020F0502020204030204" pitchFamily="34" charset="0"/>
                <a:cs typeface="Times New Roman"/>
              </a:rPr>
              <a:t>Clevr</a:t>
            </a:r>
            <a:r>
              <a:rPr lang="vi-VN" sz="2200" kern="100">
                <a:effectLst/>
                <a:latin typeface="Times New Roman"/>
                <a:ea typeface="Calibri" panose="020F0502020204030204" pitchFamily="34" charset="0"/>
                <a:cs typeface="Times New Roman"/>
              </a:rPr>
              <a:t>: Hình dạng đơn giản được vẽ trong một không gian 3D, với hai nhiệm vụ:</a:t>
            </a:r>
            <a:r>
              <a:rPr lang="vi-VN" sz="2200" kern="100">
                <a:latin typeface="Times New Roman"/>
                <a:ea typeface="Calibri" panose="020F0502020204030204" pitchFamily="34" charset="0"/>
                <a:cs typeface="Times New Roman"/>
              </a:rPr>
              <a:t> </a:t>
            </a:r>
            <a:endParaRPr lang="vi-VN" sz="2200" kern="100">
              <a:effectLst/>
              <a:latin typeface="Times New Roman"/>
              <a:ea typeface="Calibri" panose="020F0502020204030204" pitchFamily="34" charset="0"/>
              <a:cs typeface="Times New Roman" panose="02020603050405020304" pitchFamily="18" charset="0"/>
            </a:endParaRPr>
          </a:p>
          <a:p>
            <a:pPr marL="2571750" lvl="5" indent="-285750">
              <a:lnSpc>
                <a:spcPct val="107000"/>
              </a:lnSpc>
              <a:buFont typeface="Arial" panose="020B0604020202020204" pitchFamily="34" charset="0"/>
              <a:buChar char="•"/>
            </a:pPr>
            <a:r>
              <a:rPr lang="vi-VN" sz="2200" kern="100" err="1">
                <a:effectLst/>
                <a:latin typeface="Times New Roman"/>
                <a:ea typeface="Calibri" panose="020F0502020204030204" pitchFamily="34" charset="0"/>
                <a:cs typeface="Times New Roman"/>
              </a:rPr>
              <a:t>Clevr-Count</a:t>
            </a:r>
            <a:r>
              <a:rPr lang="vi-VN" sz="2200" kern="100">
                <a:effectLst/>
                <a:latin typeface="Times New Roman"/>
                <a:ea typeface="Calibri" panose="020F0502020204030204" pitchFamily="34" charset="0"/>
                <a:cs typeface="Times New Roman"/>
              </a:rPr>
              <a:t>: đếm</a:t>
            </a:r>
            <a:r>
              <a:rPr lang="vi-VN" sz="2200" kern="100">
                <a:latin typeface="Times New Roman"/>
                <a:ea typeface="Calibri" panose="020F0502020204030204" pitchFamily="34" charset="0"/>
                <a:cs typeface="Times New Roman"/>
              </a:rPr>
              <a:t> </a:t>
            </a:r>
            <a:endParaRPr lang="vi-VN" sz="2200" kern="100">
              <a:effectLst/>
              <a:latin typeface="Times New Roman"/>
              <a:ea typeface="Calibri" panose="020F0502020204030204" pitchFamily="34" charset="0"/>
              <a:cs typeface="Times New Roman" panose="02020603050405020304" pitchFamily="18" charset="0"/>
            </a:endParaRPr>
          </a:p>
          <a:p>
            <a:pPr marL="2571750" lvl="5" indent="-285750">
              <a:lnSpc>
                <a:spcPct val="107000"/>
              </a:lnSpc>
              <a:buFont typeface="Arial" panose="020B0604020202020204" pitchFamily="34" charset="0"/>
              <a:buChar char="•"/>
            </a:pPr>
            <a:r>
              <a:rPr lang="vi-VN" sz="2200" kern="100" err="1">
                <a:effectLst/>
                <a:latin typeface="Times New Roman"/>
                <a:ea typeface="Calibri" panose="020F0502020204030204" pitchFamily="34" charset="0"/>
                <a:cs typeface="Times New Roman"/>
              </a:rPr>
              <a:t>Clevr-Dist</a:t>
            </a:r>
            <a:r>
              <a:rPr lang="vi-VN" sz="2200" kern="100">
                <a:effectLst/>
                <a:latin typeface="Times New Roman"/>
                <a:ea typeface="Calibri" panose="020F0502020204030204" pitchFamily="34" charset="0"/>
                <a:cs typeface="Times New Roman"/>
              </a:rPr>
              <a:t>: dự đoán chiều sâu</a:t>
            </a:r>
            <a:r>
              <a:rPr lang="vi-VN" sz="2200" kern="100">
                <a:latin typeface="Times New Roman"/>
                <a:ea typeface="Calibri" panose="020F0502020204030204" pitchFamily="34" charset="0"/>
                <a:cs typeface="Times New Roman"/>
              </a:rPr>
              <a:t> </a:t>
            </a:r>
            <a:endParaRPr lang="vi-VN" sz="2200" kern="100">
              <a:effectLst/>
              <a:latin typeface="Times New Roman"/>
              <a:ea typeface="Calibri" panose="020F0502020204030204" pitchFamily="34" charset="0"/>
              <a:cs typeface="Times New Roman" panose="02020603050405020304" pitchFamily="18" charset="0"/>
            </a:endParaRPr>
          </a:p>
          <a:p>
            <a:pPr marL="2571750" lvl="5" indent="-285750">
              <a:lnSpc>
                <a:spcPct val="107000"/>
              </a:lnSpc>
              <a:buFont typeface="Courier New" panose="02070309020205020404" pitchFamily="49" charset="0"/>
              <a:buChar char="o"/>
            </a:pPr>
            <a:endParaRPr lang="vi-VN" sz="2200" kern="100">
              <a:effectLst/>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Wingdings" panose="05000000000000000000" pitchFamily="2" charset="2"/>
              <a:buChar char="§"/>
            </a:pPr>
            <a:r>
              <a:rPr lang="vi-VN" sz="2200" kern="100" err="1">
                <a:effectLst/>
                <a:latin typeface="Times New Roman"/>
                <a:ea typeface="Calibri" panose="020F0502020204030204" pitchFamily="34" charset="0"/>
                <a:cs typeface="Times New Roman"/>
              </a:rPr>
              <a:t>dSprites</a:t>
            </a:r>
            <a:r>
              <a:rPr lang="vi-VN" sz="2200" kern="100">
                <a:effectLst/>
                <a:latin typeface="Times New Roman"/>
                <a:ea typeface="Calibri" panose="020F0502020204030204" pitchFamily="34" charset="0"/>
                <a:cs typeface="Times New Roman"/>
              </a:rPr>
              <a:t>: Hình dạng đơn giản màu đen/trắng được vẽ trong không gian 2D, với hai nhiệm vụ:</a:t>
            </a:r>
          </a:p>
          <a:p>
            <a:pPr marL="2571750" lvl="5" indent="-285750">
              <a:lnSpc>
                <a:spcPct val="107000"/>
              </a:lnSpc>
              <a:buFont typeface="Arial" panose="020B0604020202020204" pitchFamily="34" charset="0"/>
              <a:buChar char="•"/>
            </a:pPr>
            <a:r>
              <a:rPr lang="vi-VN" sz="2200" kern="100" err="1">
                <a:effectLst/>
                <a:latin typeface="Times New Roman"/>
                <a:ea typeface="Calibri" panose="020F0502020204030204" pitchFamily="34" charset="0"/>
                <a:cs typeface="Times New Roman"/>
              </a:rPr>
              <a:t>dSpr-Loc</a:t>
            </a:r>
            <a:r>
              <a:rPr lang="vi-VN" sz="2200" kern="100">
                <a:effectLst/>
                <a:latin typeface="Times New Roman"/>
                <a:ea typeface="Calibri" panose="020F0502020204030204" pitchFamily="34" charset="0"/>
                <a:cs typeface="Times New Roman"/>
              </a:rPr>
              <a:t>: dự đoán vị trí</a:t>
            </a:r>
            <a:r>
              <a:rPr lang="vi-VN" sz="2200" kern="100">
                <a:latin typeface="Times New Roman"/>
                <a:ea typeface="Calibri" panose="020F0502020204030204" pitchFamily="34" charset="0"/>
                <a:cs typeface="Times New Roman"/>
              </a:rPr>
              <a:t> </a:t>
            </a:r>
            <a:endParaRPr lang="vi-VN" sz="2200" kern="100">
              <a:effectLst/>
              <a:latin typeface="Times New Roman"/>
              <a:ea typeface="Calibri" panose="020F0502020204030204" pitchFamily="34" charset="0"/>
              <a:cs typeface="Times New Roman" panose="02020603050405020304" pitchFamily="18" charset="0"/>
            </a:endParaRPr>
          </a:p>
          <a:p>
            <a:pPr marL="2571750" lvl="5" indent="-285750">
              <a:lnSpc>
                <a:spcPct val="107000"/>
              </a:lnSpc>
              <a:buFont typeface="Arial" panose="020B0604020202020204" pitchFamily="34" charset="0"/>
              <a:buChar char="•"/>
            </a:pPr>
            <a:r>
              <a:rPr lang="vi-VN" sz="2200" kern="100" err="1">
                <a:effectLst/>
                <a:latin typeface="Times New Roman"/>
                <a:ea typeface="Calibri" panose="020F0502020204030204" pitchFamily="34" charset="0"/>
                <a:cs typeface="Times New Roman"/>
              </a:rPr>
              <a:t>dSpr-Ori</a:t>
            </a:r>
            <a:r>
              <a:rPr lang="vi-VN" sz="2200" kern="100">
                <a:effectLst/>
                <a:latin typeface="Times New Roman"/>
                <a:ea typeface="Calibri" panose="020F0502020204030204" pitchFamily="34" charset="0"/>
                <a:cs typeface="Times New Roman"/>
              </a:rPr>
              <a:t>: định hướng.</a:t>
            </a:r>
            <a:r>
              <a:rPr lang="vi-VN" sz="2200" kern="100">
                <a:latin typeface="Times New Roman"/>
                <a:ea typeface="Calibri" panose="020F0502020204030204" pitchFamily="34" charset="0"/>
                <a:cs typeface="Times New Roman"/>
              </a:rPr>
              <a:t> </a:t>
            </a:r>
            <a:endParaRPr lang="vi-VN" sz="2200" kern="100">
              <a:effectLst/>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Courier New" panose="02070309020205020404" pitchFamily="49" charset="0"/>
              <a:buChar char="o"/>
            </a:pPr>
            <a:endParaRPr lang="vi-VN" sz="2200" kern="100">
              <a:effectLst/>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Wingdings" panose="05000000000000000000" pitchFamily="2" charset="2"/>
              <a:buChar char="§"/>
            </a:pPr>
            <a:r>
              <a:rPr lang="vi-VN" sz="2200" kern="100" err="1">
                <a:effectLst/>
                <a:latin typeface="Times New Roman"/>
                <a:ea typeface="Calibri" panose="020F0502020204030204" pitchFamily="34" charset="0"/>
                <a:cs typeface="Times New Roman"/>
              </a:rPr>
              <a:t>SmallNORB</a:t>
            </a:r>
            <a:r>
              <a:rPr lang="vi-VN" sz="2200" kern="100">
                <a:effectLst/>
                <a:latin typeface="Times New Roman"/>
                <a:ea typeface="Calibri" panose="020F0502020204030204" pitchFamily="34" charset="0"/>
                <a:cs typeface="Times New Roman"/>
              </a:rPr>
              <a:t>: Đối tượng nhân tạo được quan sát dưới các điều kiện thay đổi:, với hai nhiệm vụ:</a:t>
            </a:r>
          </a:p>
          <a:p>
            <a:pPr marL="2571750" lvl="5" indent="-285750">
              <a:lnSpc>
                <a:spcPct val="107000"/>
              </a:lnSpc>
              <a:buFont typeface="Arial" panose="020B0604020202020204" pitchFamily="34" charset="0"/>
              <a:buChar char="•"/>
            </a:pPr>
            <a:r>
              <a:rPr lang="vi-VN" sz="2200" kern="100" err="1">
                <a:effectLst/>
                <a:latin typeface="Times New Roman"/>
                <a:ea typeface="Calibri" panose="020F0502020204030204" pitchFamily="34" charset="0"/>
                <a:cs typeface="Times New Roman"/>
              </a:rPr>
              <a:t>sNORB-Azim</a:t>
            </a:r>
            <a:r>
              <a:rPr lang="vi-VN" sz="2200" kern="100">
                <a:effectLst/>
                <a:latin typeface="Times New Roman"/>
                <a:ea typeface="Calibri" panose="020F0502020204030204" pitchFamily="34" charset="0"/>
                <a:cs typeface="Times New Roman"/>
              </a:rPr>
              <a:t>: dự đoán hướng đối tượng</a:t>
            </a:r>
            <a:r>
              <a:rPr lang="vi-VN" sz="2200" kern="100">
                <a:latin typeface="Times New Roman"/>
                <a:ea typeface="Calibri" panose="020F0502020204030204" pitchFamily="34" charset="0"/>
                <a:cs typeface="Times New Roman"/>
              </a:rPr>
              <a:t> </a:t>
            </a:r>
            <a:endParaRPr lang="vi-VN" sz="2200" kern="100">
              <a:effectLst/>
              <a:latin typeface="Times New Roman"/>
              <a:ea typeface="Calibri" panose="020F0502020204030204" pitchFamily="34" charset="0"/>
              <a:cs typeface="Times New Roman" panose="02020603050405020304" pitchFamily="18" charset="0"/>
            </a:endParaRPr>
          </a:p>
          <a:p>
            <a:pPr marL="2571750" lvl="5" indent="-285750">
              <a:lnSpc>
                <a:spcPct val="107000"/>
              </a:lnSpc>
              <a:buFont typeface="Arial" panose="020B0604020202020204" pitchFamily="34" charset="0"/>
              <a:buChar char="•"/>
            </a:pPr>
            <a:r>
              <a:rPr lang="vi-VN" sz="2200" kern="100" err="1">
                <a:effectLst/>
                <a:latin typeface="Times New Roman"/>
                <a:ea typeface="Calibri" panose="020F0502020204030204" pitchFamily="34" charset="0"/>
                <a:cs typeface="Times New Roman"/>
              </a:rPr>
              <a:t>sNORB-Ele</a:t>
            </a:r>
            <a:r>
              <a:rPr lang="vi-VN" sz="2200" kern="100">
                <a:effectLst/>
                <a:latin typeface="Times New Roman"/>
                <a:ea typeface="Calibri" panose="020F0502020204030204" pitchFamily="34" charset="0"/>
                <a:cs typeface="Times New Roman"/>
              </a:rPr>
              <a:t>: Độ nghiêng </a:t>
            </a:r>
            <a:r>
              <a:rPr lang="vi-VN" sz="2200" kern="100" err="1">
                <a:effectLst/>
                <a:latin typeface="Times New Roman"/>
                <a:ea typeface="Calibri" panose="020F0502020204030204" pitchFamily="34" charset="0"/>
                <a:cs typeface="Times New Roman"/>
              </a:rPr>
              <a:t>camera</a:t>
            </a:r>
            <a:endParaRPr lang="vi-VN" sz="2200" kern="100">
              <a:effectLst/>
              <a:latin typeface="Times New Roman"/>
              <a:ea typeface="Calibri" panose="020F0502020204030204" pitchFamily="34" charset="0"/>
              <a:cs typeface="Times New Roman"/>
            </a:endParaRPr>
          </a:p>
        </p:txBody>
      </p:sp>
      <p:sp>
        <p:nvSpPr>
          <p:cNvPr id="11" name="object 11">
            <a:extLst>
              <a:ext uri="{FF2B5EF4-FFF2-40B4-BE49-F238E27FC236}">
                <a16:creationId xmlns:a16="http://schemas.microsoft.com/office/drawing/2014/main" id="{D2ABE700-C5E6-B3B5-F4E9-FFFCC3F39F78}"/>
              </a:ext>
            </a:extLst>
          </p:cNvPr>
          <p:cNvSpPr txBox="1">
            <a:spLocks noGrp="1"/>
          </p:cNvSpPr>
          <p:nvPr>
            <p:ph type="title"/>
          </p:nvPr>
        </p:nvSpPr>
        <p:spPr>
          <a:xfrm>
            <a:off x="1444244" y="1069289"/>
            <a:ext cx="2585085" cy="382156"/>
          </a:xfrm>
          <a:prstGeom prst="rect">
            <a:avLst/>
          </a:prstGeom>
        </p:spPr>
        <p:txBody>
          <a:bodyPr vert="horz" wrap="square" lIns="0" tIns="12700" rIns="0" bIns="0" rtlCol="0" anchor="t">
            <a:spAutoFit/>
          </a:bodyPr>
          <a:lstStyle/>
          <a:p>
            <a:pPr marL="12700" algn="l"/>
            <a:r>
              <a:rPr lang="vi-VN" sz="2400" spc="-5"/>
              <a:t>VTAB-1K</a:t>
            </a:r>
            <a:endParaRPr lang="vi-VN"/>
          </a:p>
        </p:txBody>
      </p:sp>
    </p:spTree>
    <p:extLst>
      <p:ext uri="{BB962C8B-B14F-4D97-AF65-F5344CB8AC3E}">
        <p14:creationId xmlns:p14="http://schemas.microsoft.com/office/powerpoint/2010/main" val="3698939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02</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Introduction</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16</a:t>
            </a:fld>
            <a:endParaRPr sz="1800">
              <a:latin typeface="Segoe UI"/>
              <a:cs typeface="Segoe UI"/>
            </a:endParaRPr>
          </a:p>
        </p:txBody>
      </p:sp>
      <p:sp>
        <p:nvSpPr>
          <p:cNvPr id="10" name="object 12">
            <a:extLst>
              <a:ext uri="{FF2B5EF4-FFF2-40B4-BE49-F238E27FC236}">
                <a16:creationId xmlns:a16="http://schemas.microsoft.com/office/drawing/2014/main" id="{09FBC68C-5D69-48BD-7693-991B0194B2F3}"/>
              </a:ext>
            </a:extLst>
          </p:cNvPr>
          <p:cNvSpPr txBox="1"/>
          <p:nvPr/>
        </p:nvSpPr>
        <p:spPr>
          <a:xfrm>
            <a:off x="2602" y="1585444"/>
            <a:ext cx="12194622" cy="3409010"/>
          </a:xfrm>
          <a:prstGeom prst="rect">
            <a:avLst/>
          </a:prstGeom>
        </p:spPr>
        <p:txBody>
          <a:bodyPr vert="horz" wrap="square" lIns="0" tIns="12700" rIns="0" bIns="0" rtlCol="0" anchor="t">
            <a:spAutoFit/>
          </a:bodyPr>
          <a:lstStyle/>
          <a:p>
            <a:pPr marR="0" lvl="1">
              <a:lnSpc>
                <a:spcPct val="107000"/>
              </a:lnSpc>
              <a:spcBef>
                <a:spcPts val="0"/>
              </a:spcBef>
              <a:spcAft>
                <a:spcPts val="0"/>
              </a:spcAft>
            </a:pPr>
            <a:endParaRPr lang="vi-VN" sz="2600" kern="100">
              <a:effectLst/>
              <a:latin typeface="Times New Roman"/>
              <a:ea typeface="Calibri" panose="020F0502020204030204" pitchFamily="34" charset="0"/>
              <a:cs typeface="Times New Roman"/>
            </a:endParaRPr>
          </a:p>
          <a:p>
            <a:pPr marL="742950" lvl="1" indent="-285750">
              <a:lnSpc>
                <a:spcPct val="107000"/>
              </a:lnSpc>
              <a:buFont typeface="Courier New" panose="02070309020205020404" pitchFamily="49" charset="0"/>
              <a:buChar char="o"/>
            </a:pPr>
            <a:endParaRPr lang="vi-VN" sz="2600" kern="100">
              <a:latin typeface="Times New Roman"/>
              <a:ea typeface="Calibri" panose="020F0502020204030204" pitchFamily="34" charset="0"/>
              <a:cs typeface="Times New Roman"/>
            </a:endParaRPr>
          </a:p>
          <a:p>
            <a:pPr marL="1657350" lvl="3" indent="-285750">
              <a:lnSpc>
                <a:spcPct val="107000"/>
              </a:lnSpc>
              <a:buFont typeface="Wingdings" panose="05000000000000000000" pitchFamily="2" charset="2"/>
              <a:buChar char="§"/>
            </a:pPr>
            <a:r>
              <a:rPr lang="vi-VN" sz="2600" kern="100" err="1">
                <a:effectLst/>
                <a:latin typeface="Times New Roman"/>
                <a:ea typeface="Calibri"/>
                <a:cs typeface="Times New Roman"/>
              </a:rPr>
              <a:t>DMLab</a:t>
            </a:r>
            <a:r>
              <a:rPr lang="vi-VN" sz="2600" kern="100">
                <a:effectLst/>
                <a:latin typeface="Times New Roman"/>
                <a:ea typeface="Calibri"/>
                <a:cs typeface="Times New Roman"/>
              </a:rPr>
              <a:t>: Khung hình từ một mê cung 3D được tạo ra. Nhiệm vụ liên quan đến việc dự đoán thời gian mà một tác nhân RL được tiền huấn luyện sẽ điều hướng đến một đối tượng.</a:t>
            </a:r>
          </a:p>
          <a:p>
            <a:pPr lvl="3">
              <a:lnSpc>
                <a:spcPct val="107000"/>
              </a:lnSpc>
            </a:pPr>
            <a:endParaRPr lang="vi-VN" sz="2600" kern="100">
              <a:effectLst/>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Wingdings" panose="05000000000000000000" pitchFamily="2" charset="2"/>
              <a:buChar char="§"/>
            </a:pPr>
            <a:r>
              <a:rPr lang="vi-VN" sz="2600" kern="100">
                <a:effectLst/>
                <a:latin typeface="Times New Roman"/>
                <a:ea typeface="Calibri"/>
                <a:cs typeface="Times New Roman"/>
              </a:rPr>
              <a:t>KITTI: Khung hình chụp từ góc nhìn của một tài xế xe ô tô. Chúng tôi dự đoán độ sâu của xe gần nhất.</a:t>
            </a:r>
          </a:p>
        </p:txBody>
      </p:sp>
      <p:sp>
        <p:nvSpPr>
          <p:cNvPr id="11" name="object 11">
            <a:extLst>
              <a:ext uri="{FF2B5EF4-FFF2-40B4-BE49-F238E27FC236}">
                <a16:creationId xmlns:a16="http://schemas.microsoft.com/office/drawing/2014/main" id="{D2ABE700-C5E6-B3B5-F4E9-FFFCC3F39F78}"/>
              </a:ext>
            </a:extLst>
          </p:cNvPr>
          <p:cNvSpPr txBox="1">
            <a:spLocks noGrp="1"/>
          </p:cNvSpPr>
          <p:nvPr>
            <p:ph type="title"/>
          </p:nvPr>
        </p:nvSpPr>
        <p:spPr>
          <a:xfrm>
            <a:off x="1444244" y="1069289"/>
            <a:ext cx="2585085" cy="382156"/>
          </a:xfrm>
          <a:prstGeom prst="rect">
            <a:avLst/>
          </a:prstGeom>
        </p:spPr>
        <p:txBody>
          <a:bodyPr vert="horz" wrap="square" lIns="0" tIns="12700" rIns="0" bIns="0" rtlCol="0" anchor="t">
            <a:spAutoFit/>
          </a:bodyPr>
          <a:lstStyle/>
          <a:p>
            <a:pPr marL="12700" algn="l"/>
            <a:r>
              <a:rPr lang="vi-VN" sz="2400" spc="-5"/>
              <a:t>VTAB-1K</a:t>
            </a:r>
            <a:endParaRPr lang="vi-VN"/>
          </a:p>
        </p:txBody>
      </p:sp>
    </p:spTree>
    <p:extLst>
      <p:ext uri="{BB962C8B-B14F-4D97-AF65-F5344CB8AC3E}">
        <p14:creationId xmlns:p14="http://schemas.microsoft.com/office/powerpoint/2010/main" val="2623531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4" name="object 4"/>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5" name="object 5"/>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03</a:t>
            </a:r>
            <a:endParaRPr sz="24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9" name="object 9"/>
          <p:cNvSpPr txBox="1">
            <a:spLocks noGrp="1"/>
          </p:cNvSpPr>
          <p:nvPr>
            <p:ph type="title"/>
          </p:nvPr>
        </p:nvSpPr>
        <p:spPr>
          <a:xfrm>
            <a:off x="3687251" y="3124762"/>
            <a:ext cx="4817495" cy="936154"/>
          </a:xfrm>
          <a:prstGeom prst="rect">
            <a:avLst/>
          </a:prstGeom>
        </p:spPr>
        <p:txBody>
          <a:bodyPr vert="horz" wrap="square" lIns="0" tIns="12700" rIns="0" bIns="0" rtlCol="0" anchor="t">
            <a:spAutoFit/>
          </a:bodyPr>
          <a:lstStyle/>
          <a:p>
            <a:pPr marL="12700">
              <a:lnSpc>
                <a:spcPct val="100000"/>
              </a:lnSpc>
              <a:spcBef>
                <a:spcPts val="100"/>
              </a:spcBef>
            </a:pPr>
            <a:r>
              <a:rPr lang="vi-VN" spc="-130" err="1"/>
              <a:t>Related</a:t>
            </a:r>
            <a:r>
              <a:rPr lang="vi-VN" spc="-130"/>
              <a:t> </a:t>
            </a:r>
            <a:r>
              <a:rPr lang="vi-VN" spc="-130" err="1"/>
              <a:t>Work</a:t>
            </a:r>
            <a:endParaRPr lang="en-US" spc="-130"/>
          </a:p>
        </p:txBody>
      </p:sp>
      <p:sp>
        <p:nvSpPr>
          <p:cNvPr id="10" name="object 10"/>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17</a:t>
            </a:fld>
            <a:endParaRPr sz="1800">
              <a:latin typeface="Segoe UI"/>
              <a:cs typeface="Segoe UI"/>
            </a:endParaRPr>
          </a:p>
        </p:txBody>
      </p:sp>
    </p:spTree>
    <p:extLst>
      <p:ext uri="{BB962C8B-B14F-4D97-AF65-F5344CB8AC3E}">
        <p14:creationId xmlns:p14="http://schemas.microsoft.com/office/powerpoint/2010/main" val="2319446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03</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Related</a:t>
            </a:r>
            <a:r>
              <a:rPr lang="vi-VN" sz="2000" b="1">
                <a:latin typeface="Segoe UI"/>
                <a:cs typeface="Segoe UI"/>
              </a:rPr>
              <a:t> Works</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18</a:t>
            </a:fld>
            <a:endParaRPr sz="1800">
              <a:latin typeface="Segoe UI"/>
              <a:cs typeface="Segoe UI"/>
            </a:endParaRPr>
          </a:p>
        </p:txBody>
      </p:sp>
      <p:sp>
        <p:nvSpPr>
          <p:cNvPr id="10" name="object 12">
            <a:extLst>
              <a:ext uri="{FF2B5EF4-FFF2-40B4-BE49-F238E27FC236}">
                <a16:creationId xmlns:a16="http://schemas.microsoft.com/office/drawing/2014/main" id="{09FBC68C-5D69-48BD-7693-991B0194B2F3}"/>
              </a:ext>
            </a:extLst>
          </p:cNvPr>
          <p:cNvSpPr txBox="1"/>
          <p:nvPr/>
        </p:nvSpPr>
        <p:spPr>
          <a:xfrm>
            <a:off x="920227" y="1783000"/>
            <a:ext cx="10267852" cy="4698081"/>
          </a:xfrm>
          <a:prstGeom prst="rect">
            <a:avLst/>
          </a:prstGeom>
        </p:spPr>
        <p:txBody>
          <a:bodyPr vert="horz" wrap="square" lIns="0" tIns="12700" rIns="0" bIns="0" rtlCol="0" anchor="t">
            <a:spAutoFit/>
          </a:bodyPr>
          <a:lstStyle/>
          <a:p>
            <a:pPr marL="742950" lvl="1" indent="-285750">
              <a:lnSpc>
                <a:spcPct val="107000"/>
              </a:lnSpc>
              <a:buFont typeface="Courier New" panose="02070309020205020404" pitchFamily="49" charset="0"/>
              <a:buChar char="o"/>
            </a:pPr>
            <a:r>
              <a:rPr lang="vi-VN" sz="2200" b="1" kern="100" err="1">
                <a:effectLst/>
                <a:latin typeface="Times New Roman"/>
                <a:ea typeface="Calibri"/>
                <a:cs typeface="Times New Roman"/>
              </a:rPr>
              <a:t>Adapter</a:t>
            </a:r>
            <a:r>
              <a:rPr lang="vi-VN" sz="2200" b="1" kern="100">
                <a:effectLst/>
                <a:latin typeface="Times New Roman"/>
                <a:ea typeface="Calibri"/>
                <a:cs typeface="Times New Roman"/>
              </a:rPr>
              <a:t> (</a:t>
            </a:r>
            <a:r>
              <a:rPr lang="vi-VN" sz="2200" b="1" kern="100" err="1">
                <a:effectLst/>
                <a:latin typeface="Times New Roman"/>
                <a:ea typeface="Calibri"/>
                <a:cs typeface="Times New Roman"/>
              </a:rPr>
              <a:t>Houlsby</a:t>
            </a:r>
            <a:r>
              <a:rPr lang="vi-VN" sz="2200" b="1" kern="100">
                <a:effectLst/>
                <a:latin typeface="Times New Roman"/>
                <a:ea typeface="Calibri"/>
                <a:cs typeface="Times New Roman"/>
              </a:rPr>
              <a:t> </a:t>
            </a:r>
            <a:r>
              <a:rPr lang="vi-VN" sz="2200" b="1" kern="100" err="1">
                <a:effectLst/>
                <a:latin typeface="Times New Roman"/>
                <a:ea typeface="Calibri"/>
                <a:cs typeface="Times New Roman"/>
              </a:rPr>
              <a:t>et</a:t>
            </a:r>
            <a:r>
              <a:rPr lang="vi-VN" sz="2200" b="1" kern="100">
                <a:effectLst/>
                <a:latin typeface="Times New Roman"/>
                <a:ea typeface="Calibri"/>
                <a:cs typeface="Times New Roman"/>
              </a:rPr>
              <a:t> </a:t>
            </a:r>
            <a:r>
              <a:rPr lang="vi-VN" sz="2200" b="1" kern="100" err="1">
                <a:effectLst/>
                <a:latin typeface="Times New Roman"/>
                <a:ea typeface="Calibri"/>
                <a:cs typeface="Times New Roman"/>
              </a:rPr>
              <a:t>al</a:t>
            </a:r>
            <a:r>
              <a:rPr lang="vi-VN" sz="2200" b="1" kern="100">
                <a:effectLst/>
                <a:latin typeface="Times New Roman"/>
                <a:ea typeface="Calibri"/>
                <a:cs typeface="Times New Roman"/>
              </a:rPr>
              <a:t>. 2019; </a:t>
            </a:r>
            <a:r>
              <a:rPr lang="vi-VN" sz="2200" b="1" kern="100" err="1">
                <a:effectLst/>
                <a:latin typeface="Times New Roman"/>
                <a:ea typeface="Calibri"/>
                <a:cs typeface="Times New Roman"/>
              </a:rPr>
              <a:t>Mahabadi</a:t>
            </a:r>
            <a:r>
              <a:rPr lang="vi-VN" sz="2200" b="1" kern="100">
                <a:effectLst/>
                <a:latin typeface="Times New Roman"/>
                <a:ea typeface="Calibri"/>
                <a:cs typeface="Times New Roman"/>
              </a:rPr>
              <a:t>, </a:t>
            </a:r>
            <a:r>
              <a:rPr lang="vi-VN" sz="2200" b="1" kern="100" err="1">
                <a:effectLst/>
                <a:latin typeface="Times New Roman"/>
                <a:ea typeface="Calibri"/>
                <a:cs typeface="Times New Roman"/>
              </a:rPr>
              <a:t>Henderson</a:t>
            </a:r>
            <a:r>
              <a:rPr lang="vi-VN" sz="2200" b="1" kern="100">
                <a:effectLst/>
                <a:latin typeface="Times New Roman"/>
                <a:ea typeface="Calibri"/>
                <a:cs typeface="Times New Roman"/>
              </a:rPr>
              <a:t>, </a:t>
            </a:r>
            <a:r>
              <a:rPr lang="vi-VN" sz="2200" b="1" kern="100" err="1">
                <a:effectLst/>
                <a:latin typeface="Times New Roman"/>
                <a:ea typeface="Calibri"/>
                <a:cs typeface="Times New Roman"/>
              </a:rPr>
              <a:t>and</a:t>
            </a:r>
            <a:r>
              <a:rPr lang="vi-VN" sz="2200" b="1" kern="100">
                <a:effectLst/>
                <a:latin typeface="Times New Roman"/>
                <a:ea typeface="Calibri"/>
                <a:cs typeface="Times New Roman"/>
              </a:rPr>
              <a:t> </a:t>
            </a:r>
            <a:r>
              <a:rPr lang="vi-VN" sz="2200" b="1" kern="100" err="1">
                <a:effectLst/>
                <a:latin typeface="Times New Roman"/>
                <a:ea typeface="Calibri"/>
                <a:cs typeface="Times New Roman"/>
              </a:rPr>
              <a:t>Ruder</a:t>
            </a:r>
            <a:r>
              <a:rPr lang="vi-VN" sz="2200" b="1" kern="100">
                <a:effectLst/>
                <a:latin typeface="Times New Roman"/>
                <a:ea typeface="Calibri"/>
                <a:cs typeface="Times New Roman"/>
              </a:rPr>
              <a:t> 2021; </a:t>
            </a:r>
            <a:r>
              <a:rPr lang="vi-VN" sz="2200" b="1" kern="100" err="1">
                <a:effectLst/>
                <a:latin typeface="Times New Roman"/>
                <a:ea typeface="Calibri"/>
                <a:cs typeface="Times New Roman"/>
              </a:rPr>
              <a:t>Rebuff</a:t>
            </a:r>
            <a:r>
              <a:rPr lang="vi-VN" sz="2200" b="1" kern="100">
                <a:effectLst/>
                <a:latin typeface="Times New Roman"/>
                <a:ea typeface="Calibri"/>
                <a:cs typeface="Times New Roman"/>
              </a:rPr>
              <a:t>, </a:t>
            </a:r>
            <a:r>
              <a:rPr lang="vi-VN" sz="2200" b="1" kern="100" err="1">
                <a:effectLst/>
                <a:latin typeface="Times New Roman"/>
                <a:ea typeface="Calibri"/>
                <a:cs typeface="Times New Roman"/>
              </a:rPr>
              <a:t>Bilen</a:t>
            </a:r>
            <a:r>
              <a:rPr lang="vi-VN" sz="2200" b="1" kern="100">
                <a:effectLst/>
                <a:latin typeface="Times New Roman"/>
                <a:ea typeface="Calibri"/>
                <a:cs typeface="Times New Roman"/>
              </a:rPr>
              <a:t>, </a:t>
            </a:r>
            <a:r>
              <a:rPr lang="vi-VN" sz="2200" b="1" kern="100" err="1">
                <a:effectLst/>
                <a:latin typeface="Times New Roman"/>
                <a:ea typeface="Calibri"/>
                <a:cs typeface="Times New Roman"/>
              </a:rPr>
              <a:t>and</a:t>
            </a:r>
            <a:r>
              <a:rPr lang="vi-VN" sz="2200" b="1" kern="100">
                <a:effectLst/>
                <a:latin typeface="Times New Roman"/>
                <a:ea typeface="Calibri"/>
                <a:cs typeface="Times New Roman"/>
              </a:rPr>
              <a:t> </a:t>
            </a:r>
            <a:r>
              <a:rPr lang="vi-VN" sz="2200" b="1" kern="100" err="1">
                <a:effectLst/>
                <a:latin typeface="Times New Roman"/>
                <a:ea typeface="Calibri"/>
                <a:cs typeface="Times New Roman"/>
              </a:rPr>
              <a:t>Vedaldi</a:t>
            </a:r>
            <a:r>
              <a:rPr lang="vi-VN" sz="2200" b="1" kern="100">
                <a:effectLst/>
                <a:latin typeface="Times New Roman"/>
                <a:ea typeface="Calibri"/>
                <a:cs typeface="Times New Roman"/>
              </a:rPr>
              <a:t> 2017) </a:t>
            </a:r>
            <a:r>
              <a:rPr lang="vi-VN" sz="2200" kern="100">
                <a:effectLst/>
                <a:latin typeface="Times New Roman"/>
                <a:ea typeface="Calibri"/>
                <a:cs typeface="Times New Roman"/>
              </a:rPr>
              <a:t>thường là một khối hẹp hình thành từ hai lớp </a:t>
            </a:r>
            <a:r>
              <a:rPr lang="vi-VN" sz="2200" kern="100" err="1">
                <a:effectLst/>
                <a:latin typeface="Times New Roman"/>
                <a:ea typeface="Calibri"/>
                <a:cs typeface="Times New Roman"/>
              </a:rPr>
              <a:t>fully</a:t>
            </a:r>
            <a:r>
              <a:rPr lang="vi-VN" sz="2200" kern="100">
                <a:effectLst/>
                <a:latin typeface="Times New Roman"/>
                <a:ea typeface="Calibri"/>
                <a:cs typeface="Times New Roman"/>
              </a:rPr>
              <a:t> </a:t>
            </a:r>
            <a:r>
              <a:rPr lang="vi-VN" sz="2200" kern="100" err="1">
                <a:effectLst/>
                <a:latin typeface="Times New Roman"/>
                <a:ea typeface="Calibri"/>
                <a:cs typeface="Times New Roman"/>
              </a:rPr>
              <a:t>connected</a:t>
            </a:r>
            <a:r>
              <a:rPr lang="vi-VN" sz="2200" kern="100">
                <a:effectLst/>
                <a:latin typeface="Times New Roman"/>
                <a:ea typeface="Calibri"/>
                <a:cs typeface="Times New Roman"/>
              </a:rPr>
              <a:t>, với trọng số là </a:t>
            </a:r>
            <a:r>
              <a:rPr lang="vi-VN" sz="2200" kern="100" err="1">
                <a:solidFill>
                  <a:srgbClr val="0070C0"/>
                </a:solidFill>
                <a:effectLst/>
                <a:latin typeface="Times New Roman"/>
                <a:ea typeface="Calibri"/>
                <a:cs typeface="Times New Roman"/>
              </a:rPr>
              <a:t>W</a:t>
            </a:r>
            <a:r>
              <a:rPr lang="vi-VN" sz="2200" kern="100" baseline="-25000" err="1">
                <a:solidFill>
                  <a:srgbClr val="0070C0"/>
                </a:solidFill>
                <a:effectLst/>
                <a:latin typeface="Times New Roman"/>
                <a:ea typeface="Calibri"/>
                <a:cs typeface="Times New Roman"/>
              </a:rPr>
              <a:t>down</a:t>
            </a:r>
            <a:r>
              <a:rPr lang="vi-VN" sz="2200" kern="100" baseline="-25000">
                <a:solidFill>
                  <a:srgbClr val="0070C0"/>
                </a:solidFill>
                <a:effectLst/>
                <a:latin typeface="Times New Roman"/>
                <a:ea typeface="Calibri"/>
                <a:cs typeface="Times New Roman"/>
              </a:rPr>
              <a:t> </a:t>
            </a:r>
            <a:r>
              <a:rPr lang="vi-VN" sz="2200" kern="100">
                <a:solidFill>
                  <a:srgbClr val="0070C0"/>
                </a:solidFill>
                <a:effectLst/>
                <a:latin typeface="Times New Roman"/>
                <a:ea typeface="Calibri"/>
                <a:cs typeface="Times New Roman"/>
              </a:rPr>
              <a:t>∈ </a:t>
            </a:r>
            <a:r>
              <a:rPr lang="vi-VN" sz="2200" kern="100" err="1">
                <a:solidFill>
                  <a:srgbClr val="0070C0"/>
                </a:solidFill>
                <a:effectLst/>
                <a:latin typeface="Times New Roman"/>
                <a:ea typeface="Calibri"/>
                <a:cs typeface="Times New Roman"/>
              </a:rPr>
              <a:t>R</a:t>
            </a:r>
            <a:r>
              <a:rPr lang="vi-VN" sz="2200" kern="100" baseline="30000" err="1">
                <a:solidFill>
                  <a:srgbClr val="0070C0"/>
                </a:solidFill>
                <a:effectLst/>
                <a:latin typeface="Times New Roman"/>
                <a:ea typeface="Calibri"/>
                <a:cs typeface="Times New Roman"/>
              </a:rPr>
              <a:t>d×h</a:t>
            </a:r>
            <a:r>
              <a:rPr lang="vi-VN" sz="2200" kern="100" baseline="30000">
                <a:effectLst/>
                <a:latin typeface="Times New Roman"/>
                <a:ea typeface="Calibri"/>
                <a:cs typeface="Times New Roman"/>
              </a:rPr>
              <a:t> </a:t>
            </a:r>
            <a:r>
              <a:rPr lang="vi-VN" sz="2200" kern="100">
                <a:effectLst/>
                <a:latin typeface="Times New Roman"/>
                <a:ea typeface="Calibri"/>
                <a:cs typeface="Times New Roman"/>
              </a:rPr>
              <a:t>và </a:t>
            </a:r>
            <a:r>
              <a:rPr lang="vi-VN" sz="2200" kern="100" err="1">
                <a:solidFill>
                  <a:srgbClr val="0070C0"/>
                </a:solidFill>
                <a:effectLst/>
                <a:latin typeface="Times New Roman"/>
                <a:ea typeface="Calibri"/>
                <a:cs typeface="Times New Roman"/>
              </a:rPr>
              <a:t>W</a:t>
            </a:r>
            <a:r>
              <a:rPr lang="vi-VN" sz="2200" kern="100" baseline="-25000" err="1">
                <a:solidFill>
                  <a:srgbClr val="0070C0"/>
                </a:solidFill>
                <a:effectLst/>
                <a:latin typeface="Times New Roman"/>
                <a:ea typeface="Calibri"/>
                <a:cs typeface="Times New Roman"/>
              </a:rPr>
              <a:t>up</a:t>
            </a:r>
            <a:r>
              <a:rPr lang="vi-VN" sz="2200" kern="100">
                <a:solidFill>
                  <a:srgbClr val="0070C0"/>
                </a:solidFill>
                <a:effectLst/>
                <a:latin typeface="Times New Roman"/>
                <a:ea typeface="Calibri"/>
                <a:cs typeface="Times New Roman"/>
              </a:rPr>
              <a:t> ∈ </a:t>
            </a:r>
            <a:r>
              <a:rPr lang="vi-VN" sz="2200" kern="100" err="1">
                <a:solidFill>
                  <a:srgbClr val="0070C0"/>
                </a:solidFill>
                <a:effectLst/>
                <a:latin typeface="Times New Roman"/>
                <a:ea typeface="Calibri"/>
                <a:cs typeface="Times New Roman"/>
              </a:rPr>
              <a:t>R</a:t>
            </a:r>
            <a:r>
              <a:rPr lang="vi-VN" sz="2200" kern="100" baseline="30000" err="1">
                <a:solidFill>
                  <a:srgbClr val="0070C0"/>
                </a:solidFill>
                <a:effectLst/>
                <a:latin typeface="Times New Roman"/>
                <a:ea typeface="Calibri"/>
                <a:cs typeface="Times New Roman"/>
              </a:rPr>
              <a:t>h×d</a:t>
            </a:r>
            <a:r>
              <a:rPr lang="vi-VN" sz="2200" kern="100">
                <a:effectLst/>
                <a:latin typeface="Times New Roman"/>
                <a:ea typeface="Calibri"/>
                <a:cs typeface="Times New Roman"/>
              </a:rPr>
              <a:t>, trong đó</a:t>
            </a:r>
            <a:r>
              <a:rPr lang="vi-VN" sz="2200" kern="100">
                <a:latin typeface="Times New Roman"/>
                <a:ea typeface="Calibri"/>
                <a:cs typeface="Times New Roman"/>
              </a:rPr>
              <a:t>  </a:t>
            </a:r>
            <a:r>
              <a:rPr lang="vi-VN" sz="2200" kern="100">
                <a:effectLst/>
                <a:latin typeface="Times New Roman"/>
                <a:ea typeface="Calibri"/>
                <a:cs typeface="Times New Roman"/>
              </a:rPr>
              <a:t> </a:t>
            </a:r>
            <a:r>
              <a:rPr lang="vi-VN" sz="2200" kern="100">
                <a:solidFill>
                  <a:srgbClr val="0070C0"/>
                </a:solidFill>
                <a:effectLst/>
                <a:latin typeface="Times New Roman"/>
                <a:ea typeface="Calibri"/>
                <a:cs typeface="Times New Roman"/>
              </a:rPr>
              <a:t>h &lt;&lt; d</a:t>
            </a:r>
            <a:r>
              <a:rPr lang="vi-VN" sz="2200" kern="100">
                <a:effectLst/>
                <a:latin typeface="Times New Roman"/>
                <a:ea typeface="Calibri"/>
                <a:cs typeface="Times New Roman"/>
              </a:rPr>
              <a:t>. Có hai cách phổ biến để chèn </a:t>
            </a:r>
            <a:r>
              <a:rPr lang="vi-VN" sz="2200" kern="100" err="1">
                <a:effectLst/>
                <a:latin typeface="Times New Roman"/>
                <a:ea typeface="Calibri"/>
                <a:cs typeface="Times New Roman"/>
              </a:rPr>
              <a:t>adapter</a:t>
            </a:r>
            <a:r>
              <a:rPr lang="vi-VN" sz="2200" kern="100">
                <a:effectLst/>
                <a:latin typeface="Times New Roman"/>
                <a:ea typeface="Calibri"/>
                <a:cs typeface="Times New Roman"/>
              </a:rPr>
              <a:t>.</a:t>
            </a:r>
          </a:p>
          <a:p>
            <a:pPr marL="1657350" lvl="3" indent="-285750">
              <a:lnSpc>
                <a:spcPct val="107000"/>
              </a:lnSpc>
              <a:buFont typeface="Courier New" panose="02070309020205020404" pitchFamily="49" charset="0"/>
              <a:buChar char="o"/>
            </a:pPr>
            <a:r>
              <a:rPr lang="vi-VN" sz="2200" kern="100">
                <a:latin typeface="Times New Roman"/>
                <a:ea typeface="Calibri"/>
                <a:cs typeface="Times New Roman"/>
              </a:rPr>
              <a:t> </a:t>
            </a:r>
            <a:r>
              <a:rPr lang="vi-VN" sz="2200" kern="100">
                <a:effectLst/>
                <a:latin typeface="Times New Roman"/>
                <a:ea typeface="Calibri"/>
                <a:cs typeface="Times New Roman"/>
              </a:rPr>
              <a:t>Cách gốc là tuần tự (</a:t>
            </a:r>
            <a:r>
              <a:rPr lang="vi-VN" sz="2200" kern="100" err="1">
                <a:effectLst/>
                <a:latin typeface="Times New Roman"/>
                <a:ea typeface="Calibri"/>
                <a:cs typeface="Times New Roman"/>
              </a:rPr>
              <a:t>Houlsby</a:t>
            </a:r>
            <a:r>
              <a:rPr lang="vi-VN" sz="2200" kern="100">
                <a:effectLst/>
                <a:latin typeface="Times New Roman"/>
                <a:ea typeface="Calibri"/>
                <a:cs typeface="Times New Roman"/>
              </a:rPr>
              <a:t> </a:t>
            </a:r>
            <a:r>
              <a:rPr lang="vi-VN" sz="2200" kern="100" err="1">
                <a:effectLst/>
                <a:latin typeface="Times New Roman"/>
                <a:ea typeface="Calibri"/>
                <a:cs typeface="Times New Roman"/>
              </a:rPr>
              <a:t>et</a:t>
            </a:r>
            <a:r>
              <a:rPr lang="vi-VN" sz="2200" kern="100">
                <a:effectLst/>
                <a:latin typeface="Times New Roman"/>
                <a:ea typeface="Calibri"/>
                <a:cs typeface="Times New Roman"/>
              </a:rPr>
              <a:t> </a:t>
            </a:r>
            <a:r>
              <a:rPr lang="vi-VN" sz="2200" kern="100" err="1">
                <a:effectLst/>
                <a:latin typeface="Times New Roman"/>
                <a:ea typeface="Calibri"/>
                <a:cs typeface="Times New Roman"/>
              </a:rPr>
              <a:t>al</a:t>
            </a:r>
            <a:r>
              <a:rPr lang="vi-VN" sz="2200" kern="100">
                <a:effectLst/>
                <a:latin typeface="Times New Roman"/>
                <a:ea typeface="Calibri"/>
                <a:cs typeface="Times New Roman"/>
              </a:rPr>
              <a:t>. 2019; </a:t>
            </a:r>
            <a:r>
              <a:rPr lang="vi-VN" sz="2200" kern="100" err="1">
                <a:effectLst/>
                <a:latin typeface="Times New Roman"/>
                <a:ea typeface="Calibri"/>
                <a:cs typeface="Times New Roman"/>
              </a:rPr>
              <a:t>Pfeiffer</a:t>
            </a:r>
            <a:r>
              <a:rPr lang="vi-VN" sz="2200" kern="100">
                <a:effectLst/>
                <a:latin typeface="Times New Roman"/>
                <a:ea typeface="Calibri"/>
                <a:cs typeface="Times New Roman"/>
              </a:rPr>
              <a:t> </a:t>
            </a:r>
            <a:r>
              <a:rPr lang="vi-VN" sz="2200" kern="100" err="1">
                <a:effectLst/>
                <a:latin typeface="Times New Roman"/>
                <a:ea typeface="Calibri"/>
                <a:cs typeface="Times New Roman"/>
              </a:rPr>
              <a:t>et</a:t>
            </a:r>
            <a:r>
              <a:rPr lang="vi-VN" sz="2200" kern="100">
                <a:effectLst/>
                <a:latin typeface="Times New Roman"/>
                <a:ea typeface="Calibri"/>
                <a:cs typeface="Times New Roman"/>
              </a:rPr>
              <a:t> </a:t>
            </a:r>
            <a:r>
              <a:rPr lang="vi-VN" sz="2200" kern="100" err="1">
                <a:effectLst/>
                <a:latin typeface="Times New Roman"/>
                <a:ea typeface="Calibri"/>
                <a:cs typeface="Times New Roman"/>
              </a:rPr>
              <a:t>al</a:t>
            </a:r>
            <a:r>
              <a:rPr lang="vi-VN" sz="2200" kern="100">
                <a:effectLst/>
                <a:latin typeface="Times New Roman"/>
                <a:ea typeface="Calibri"/>
                <a:cs typeface="Times New Roman"/>
              </a:rPr>
              <a:t>. 2021), được công thức hóa như sau:</a:t>
            </a:r>
          </a:p>
          <a:p>
            <a:pPr marL="1657350" lvl="3" indent="-285750">
              <a:lnSpc>
                <a:spcPct val="107000"/>
              </a:lnSpc>
              <a:buFont typeface="Courier New" panose="02070309020205020404" pitchFamily="49" charset="0"/>
              <a:buChar char="o"/>
            </a:pPr>
            <a:endParaRPr lang="vi-VN" sz="2200" kern="100">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Courier New" panose="02070309020205020404" pitchFamily="49" charset="0"/>
              <a:buChar char="o"/>
            </a:pPr>
            <a:endParaRPr lang="vi-VN" sz="2200" kern="100">
              <a:effectLst/>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Courier New" panose="02070309020205020404" pitchFamily="49" charset="0"/>
              <a:buChar char="o"/>
            </a:pPr>
            <a:endParaRPr lang="vi-VN" sz="2200" kern="100">
              <a:latin typeface="Times New Roman"/>
              <a:ea typeface="Calibri"/>
              <a:cs typeface="Times New Roman"/>
            </a:endParaRPr>
          </a:p>
          <a:p>
            <a:pPr marL="1657350" lvl="3" indent="-285750">
              <a:lnSpc>
                <a:spcPct val="107000"/>
              </a:lnSpc>
              <a:buFont typeface="Courier New" panose="02070309020205020404" pitchFamily="49" charset="0"/>
              <a:buChar char="o"/>
            </a:pPr>
            <a:r>
              <a:rPr lang="vi-VN" sz="2200" kern="100">
                <a:effectLst/>
                <a:latin typeface="Times New Roman"/>
                <a:ea typeface="Calibri"/>
                <a:cs typeface="Times New Roman"/>
              </a:rPr>
              <a:t>Cách thứ hai là chạy song </a:t>
            </a:r>
            <a:r>
              <a:rPr lang="vi-VN" sz="2200" kern="100" err="1">
                <a:effectLst/>
                <a:latin typeface="Times New Roman"/>
                <a:ea typeface="Calibri"/>
                <a:cs typeface="Times New Roman"/>
              </a:rPr>
              <a:t>song</a:t>
            </a:r>
            <a:r>
              <a:rPr lang="vi-VN" sz="2200" kern="100">
                <a:effectLst/>
                <a:latin typeface="Times New Roman"/>
                <a:ea typeface="Calibri"/>
                <a:cs typeface="Times New Roman"/>
              </a:rPr>
              <a:t> (He </a:t>
            </a:r>
            <a:r>
              <a:rPr lang="vi-VN" sz="2200" kern="100" err="1">
                <a:effectLst/>
                <a:latin typeface="Times New Roman"/>
                <a:ea typeface="Calibri"/>
                <a:cs typeface="Times New Roman"/>
              </a:rPr>
              <a:t>et</a:t>
            </a:r>
            <a:r>
              <a:rPr lang="vi-VN" sz="2200" kern="100">
                <a:effectLst/>
                <a:latin typeface="Times New Roman"/>
                <a:ea typeface="Calibri"/>
                <a:cs typeface="Times New Roman"/>
              </a:rPr>
              <a:t> </a:t>
            </a:r>
            <a:r>
              <a:rPr lang="vi-VN" sz="2200" kern="100" err="1">
                <a:effectLst/>
                <a:latin typeface="Times New Roman"/>
                <a:ea typeface="Calibri"/>
                <a:cs typeface="Times New Roman"/>
              </a:rPr>
              <a:t>al</a:t>
            </a:r>
            <a:r>
              <a:rPr lang="vi-VN" sz="2200" kern="100">
                <a:effectLst/>
                <a:latin typeface="Times New Roman"/>
                <a:ea typeface="Calibri"/>
                <a:cs typeface="Times New Roman"/>
              </a:rPr>
              <a:t>. 2022; Chen </a:t>
            </a:r>
            <a:r>
              <a:rPr lang="vi-VN" sz="2200" kern="100" err="1">
                <a:effectLst/>
                <a:latin typeface="Times New Roman"/>
                <a:ea typeface="Calibri"/>
                <a:cs typeface="Times New Roman"/>
              </a:rPr>
              <a:t>et</a:t>
            </a:r>
            <a:r>
              <a:rPr lang="vi-VN" sz="2200" kern="100">
                <a:effectLst/>
                <a:latin typeface="Times New Roman"/>
                <a:ea typeface="Calibri"/>
                <a:cs typeface="Times New Roman"/>
              </a:rPr>
              <a:t> </a:t>
            </a:r>
            <a:r>
              <a:rPr lang="vi-VN" sz="2200" kern="100" err="1">
                <a:effectLst/>
                <a:latin typeface="Times New Roman"/>
                <a:ea typeface="Calibri"/>
                <a:cs typeface="Times New Roman"/>
              </a:rPr>
              <a:t>al</a:t>
            </a:r>
            <a:r>
              <a:rPr lang="vi-VN" sz="2200" kern="100">
                <a:effectLst/>
                <a:latin typeface="Times New Roman"/>
                <a:ea typeface="Calibri"/>
                <a:cs typeface="Times New Roman"/>
              </a:rPr>
              <a:t>. 2022), được công thức hóa như sau:</a:t>
            </a:r>
          </a:p>
          <a:p>
            <a:pPr marL="1657350" lvl="3" indent="-285750">
              <a:lnSpc>
                <a:spcPct val="107000"/>
              </a:lnSpc>
              <a:buFont typeface="Courier New" panose="02070309020205020404" pitchFamily="49" charset="0"/>
              <a:buChar char="o"/>
            </a:pPr>
            <a:endParaRPr lang="vi-VN" sz="2200" kern="100">
              <a:effectLst/>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Courier New" panose="02070309020205020404" pitchFamily="49" charset="0"/>
              <a:buChar char="o"/>
            </a:pPr>
            <a:endParaRPr lang="vi-VN" sz="2200" kern="100">
              <a:effectLst/>
              <a:latin typeface="Times New Roman"/>
              <a:ea typeface="Calibri" panose="020F0502020204030204" pitchFamily="34" charset="0"/>
              <a:cs typeface="Times New Roman" panose="02020603050405020304" pitchFamily="18" charset="0"/>
            </a:endParaRPr>
          </a:p>
        </p:txBody>
      </p:sp>
      <p:pic>
        <p:nvPicPr>
          <p:cNvPr id="15" name="Hình ảnh 14">
            <a:extLst>
              <a:ext uri="{FF2B5EF4-FFF2-40B4-BE49-F238E27FC236}">
                <a16:creationId xmlns:a16="http://schemas.microsoft.com/office/drawing/2014/main" id="{D12D4F0C-2794-D5AD-4D0B-B16DE6DCB228}"/>
              </a:ext>
            </a:extLst>
          </p:cNvPr>
          <p:cNvPicPr>
            <a:picLocks noChangeAspect="1"/>
          </p:cNvPicPr>
          <p:nvPr/>
        </p:nvPicPr>
        <p:blipFill>
          <a:blip r:embed="rId4"/>
          <a:stretch>
            <a:fillRect/>
          </a:stretch>
        </p:blipFill>
        <p:spPr>
          <a:xfrm>
            <a:off x="4127729" y="4134045"/>
            <a:ext cx="3940570" cy="492571"/>
          </a:xfrm>
          <a:prstGeom prst="rect">
            <a:avLst/>
          </a:prstGeom>
        </p:spPr>
      </p:pic>
      <p:pic>
        <p:nvPicPr>
          <p:cNvPr id="18" name="Hình ảnh 17">
            <a:extLst>
              <a:ext uri="{FF2B5EF4-FFF2-40B4-BE49-F238E27FC236}">
                <a16:creationId xmlns:a16="http://schemas.microsoft.com/office/drawing/2014/main" id="{63788BE3-C44F-21DF-CDB5-F330863FB48D}"/>
              </a:ext>
            </a:extLst>
          </p:cNvPr>
          <p:cNvPicPr>
            <a:picLocks noChangeAspect="1"/>
          </p:cNvPicPr>
          <p:nvPr/>
        </p:nvPicPr>
        <p:blipFill>
          <a:blip r:embed="rId5"/>
          <a:stretch>
            <a:fillRect/>
          </a:stretch>
        </p:blipFill>
        <p:spPr>
          <a:xfrm>
            <a:off x="3378852" y="5789655"/>
            <a:ext cx="5430262" cy="492568"/>
          </a:xfrm>
          <a:prstGeom prst="rect">
            <a:avLst/>
          </a:prstGeom>
        </p:spPr>
      </p:pic>
      <p:sp>
        <p:nvSpPr>
          <p:cNvPr id="19" name="object 11">
            <a:extLst>
              <a:ext uri="{FF2B5EF4-FFF2-40B4-BE49-F238E27FC236}">
                <a16:creationId xmlns:a16="http://schemas.microsoft.com/office/drawing/2014/main" id="{579766DB-0279-2C52-9513-B8D298697257}"/>
              </a:ext>
            </a:extLst>
          </p:cNvPr>
          <p:cNvSpPr txBox="1">
            <a:spLocks noGrp="1"/>
          </p:cNvSpPr>
          <p:nvPr>
            <p:ph type="title"/>
          </p:nvPr>
        </p:nvSpPr>
        <p:spPr>
          <a:xfrm>
            <a:off x="1444244" y="1069289"/>
            <a:ext cx="7422009" cy="382156"/>
          </a:xfrm>
          <a:prstGeom prst="rect">
            <a:avLst/>
          </a:prstGeom>
        </p:spPr>
        <p:txBody>
          <a:bodyPr vert="horz" wrap="square" lIns="0" tIns="12700" rIns="0" bIns="0" rtlCol="0" anchor="t">
            <a:spAutoFit/>
          </a:bodyPr>
          <a:lstStyle/>
          <a:p>
            <a:pPr marL="12700" algn="l"/>
            <a:r>
              <a:rPr lang="vi-VN" sz="2400" spc="-5" err="1"/>
              <a:t>Parameter-Effcient</a:t>
            </a:r>
            <a:r>
              <a:rPr lang="vi-VN" sz="2400" spc="-5"/>
              <a:t> </a:t>
            </a:r>
            <a:r>
              <a:rPr lang="vi-VN" sz="2400" spc="-5" err="1"/>
              <a:t>Transfer</a:t>
            </a:r>
            <a:r>
              <a:rPr lang="vi-VN" sz="2400" spc="-5"/>
              <a:t> </a:t>
            </a:r>
            <a:r>
              <a:rPr lang="vi-VN" sz="2400" spc="-5" err="1"/>
              <a:t>Learning</a:t>
            </a:r>
            <a:endParaRPr lang="vi-VN" sz="2400" spc="-5"/>
          </a:p>
        </p:txBody>
      </p:sp>
    </p:spTree>
    <p:extLst>
      <p:ext uri="{BB962C8B-B14F-4D97-AF65-F5344CB8AC3E}">
        <p14:creationId xmlns:p14="http://schemas.microsoft.com/office/powerpoint/2010/main" val="2163525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03</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Related</a:t>
            </a:r>
            <a:r>
              <a:rPr lang="vi-VN" sz="2000" b="1">
                <a:latin typeface="Segoe UI"/>
                <a:cs typeface="Segoe UI"/>
              </a:rPr>
              <a:t> Works</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19</a:t>
            </a:fld>
            <a:endParaRPr sz="1800">
              <a:latin typeface="Segoe UI"/>
              <a:cs typeface="Segoe UI"/>
            </a:endParaRPr>
          </a:p>
        </p:txBody>
      </p:sp>
      <p:sp>
        <p:nvSpPr>
          <p:cNvPr id="10" name="object 12">
            <a:extLst>
              <a:ext uri="{FF2B5EF4-FFF2-40B4-BE49-F238E27FC236}">
                <a16:creationId xmlns:a16="http://schemas.microsoft.com/office/drawing/2014/main" id="{09FBC68C-5D69-48BD-7693-991B0194B2F3}"/>
              </a:ext>
            </a:extLst>
          </p:cNvPr>
          <p:cNvSpPr txBox="1"/>
          <p:nvPr/>
        </p:nvSpPr>
        <p:spPr>
          <a:xfrm>
            <a:off x="962560" y="1811222"/>
            <a:ext cx="10267852" cy="4842801"/>
          </a:xfrm>
          <a:prstGeom prst="rect">
            <a:avLst/>
          </a:prstGeom>
        </p:spPr>
        <p:txBody>
          <a:bodyPr vert="horz" wrap="square" lIns="0" tIns="12700" rIns="0" bIns="0" rtlCol="0" anchor="t">
            <a:spAutoFit/>
          </a:bodyPr>
          <a:lstStyle/>
          <a:p>
            <a:pPr marL="742950" lvl="1" indent="-285750">
              <a:lnSpc>
                <a:spcPct val="107000"/>
              </a:lnSpc>
              <a:buFont typeface="Courier New" panose="02070309020205020404" pitchFamily="49" charset="0"/>
              <a:buChar char="o"/>
            </a:pPr>
            <a:r>
              <a:rPr lang="vi-VN" sz="2200" b="1" kern="100" err="1">
                <a:latin typeface="Times New Roman"/>
                <a:ea typeface="Calibri"/>
                <a:cs typeface="Times New Roman"/>
              </a:rPr>
              <a:t>Former</a:t>
            </a:r>
            <a:r>
              <a:rPr lang="vi-VN" sz="2200" b="1" kern="100">
                <a:latin typeface="Times New Roman"/>
                <a:ea typeface="Calibri"/>
                <a:cs typeface="Times New Roman"/>
              </a:rPr>
              <a:t> </a:t>
            </a:r>
            <a:r>
              <a:rPr lang="vi-VN" sz="2200" b="1" kern="100" err="1">
                <a:latin typeface="Times New Roman"/>
                <a:ea typeface="Calibri"/>
                <a:cs typeface="Times New Roman"/>
              </a:rPr>
              <a:t>by</a:t>
            </a:r>
            <a:r>
              <a:rPr lang="vi-VN" sz="2200" kern="100">
                <a:effectLst/>
                <a:latin typeface="Times New Roman"/>
                <a:ea typeface="Calibri"/>
                <a:cs typeface="Times New Roman"/>
              </a:rPr>
              <a:t> </a:t>
            </a:r>
            <a:r>
              <a:rPr lang="vi-VN" sz="2200" b="1" kern="100">
                <a:effectLst/>
                <a:latin typeface="Times New Roman"/>
                <a:ea typeface="Calibri"/>
                <a:cs typeface="Times New Roman"/>
              </a:rPr>
              <a:t>Chen </a:t>
            </a:r>
            <a:r>
              <a:rPr lang="vi-VN" sz="2200" b="1" kern="100" err="1">
                <a:effectLst/>
                <a:latin typeface="Times New Roman"/>
                <a:ea typeface="Calibri"/>
                <a:cs typeface="Times New Roman"/>
              </a:rPr>
              <a:t>et</a:t>
            </a:r>
            <a:r>
              <a:rPr lang="vi-VN" sz="2200" b="1" kern="100">
                <a:effectLst/>
                <a:latin typeface="Times New Roman"/>
                <a:ea typeface="Calibri"/>
                <a:cs typeface="Times New Roman"/>
              </a:rPr>
              <a:t> </a:t>
            </a:r>
            <a:r>
              <a:rPr lang="vi-VN" sz="2200" b="1" kern="100" err="1">
                <a:effectLst/>
                <a:latin typeface="Times New Roman"/>
                <a:ea typeface="Calibri"/>
                <a:cs typeface="Times New Roman"/>
              </a:rPr>
              <a:t>al</a:t>
            </a:r>
            <a:r>
              <a:rPr lang="vi-VN" sz="2200" b="1" kern="100">
                <a:effectLst/>
                <a:latin typeface="Times New Roman"/>
                <a:ea typeface="Calibri"/>
                <a:cs typeface="Times New Roman"/>
              </a:rPr>
              <a:t>. (2022):</a:t>
            </a:r>
            <a:r>
              <a:rPr lang="vi-VN" sz="2200" kern="100">
                <a:effectLst/>
                <a:latin typeface="Times New Roman"/>
                <a:ea typeface="Calibri"/>
                <a:cs typeface="Times New Roman"/>
              </a:rPr>
              <a:t> giới thiệu </a:t>
            </a:r>
            <a:r>
              <a:rPr lang="vi-VN" sz="2200" kern="100" err="1">
                <a:effectLst/>
                <a:latin typeface="Times New Roman"/>
                <a:ea typeface="Calibri"/>
                <a:cs typeface="Times New Roman"/>
              </a:rPr>
              <a:t>AdaptFormer</a:t>
            </a:r>
            <a:r>
              <a:rPr lang="vi-VN" sz="2200" kern="100">
                <a:effectLst/>
                <a:latin typeface="Times New Roman"/>
                <a:ea typeface="Calibri"/>
                <a:cs typeface="Times New Roman"/>
              </a:rPr>
              <a:t>. Đồng thời, </a:t>
            </a:r>
            <a:r>
              <a:rPr lang="vi-VN" sz="2200" kern="100" err="1">
                <a:effectLst/>
                <a:latin typeface="Times New Roman"/>
                <a:ea typeface="Calibri"/>
                <a:cs typeface="Times New Roman"/>
              </a:rPr>
              <a:t>Jie</a:t>
            </a:r>
            <a:r>
              <a:rPr lang="vi-VN" sz="2200" kern="100">
                <a:effectLst/>
                <a:latin typeface="Times New Roman"/>
                <a:ea typeface="Calibri"/>
                <a:cs typeface="Times New Roman"/>
              </a:rPr>
              <a:t> và </a:t>
            </a:r>
            <a:r>
              <a:rPr lang="vi-VN" sz="2200" kern="100" err="1">
                <a:effectLst/>
                <a:latin typeface="Times New Roman"/>
                <a:ea typeface="Calibri"/>
                <a:cs typeface="Times New Roman"/>
              </a:rPr>
              <a:t>Deng</a:t>
            </a:r>
            <a:r>
              <a:rPr lang="vi-VN" sz="2200" kern="100">
                <a:effectLst/>
                <a:latin typeface="Times New Roman"/>
                <a:ea typeface="Calibri"/>
                <a:cs typeface="Times New Roman"/>
              </a:rPr>
              <a:t> (2022) đề xuất sử dụng </a:t>
            </a:r>
            <a:r>
              <a:rPr lang="vi-VN" sz="2200" kern="100" err="1">
                <a:effectLst/>
                <a:latin typeface="Times New Roman"/>
                <a:ea typeface="Calibri"/>
                <a:cs typeface="Times New Roman"/>
              </a:rPr>
              <a:t>adapter</a:t>
            </a:r>
            <a:r>
              <a:rPr lang="vi-VN" sz="2200" kern="100">
                <a:effectLst/>
                <a:latin typeface="Times New Roman"/>
                <a:ea typeface="Calibri"/>
                <a:cs typeface="Times New Roman"/>
              </a:rPr>
              <a:t> tích chập cho </a:t>
            </a:r>
            <a:r>
              <a:rPr lang="vi-VN" sz="2200" kern="100" err="1">
                <a:effectLst/>
                <a:latin typeface="Times New Roman"/>
                <a:ea typeface="Calibri"/>
                <a:cs typeface="Times New Roman"/>
              </a:rPr>
              <a:t>Vision</a:t>
            </a:r>
            <a:r>
              <a:rPr lang="vi-VN" sz="2200" kern="100">
                <a:effectLst/>
                <a:latin typeface="Times New Roman"/>
                <a:ea typeface="Calibri"/>
                <a:cs typeface="Times New Roman"/>
              </a:rPr>
              <a:t> </a:t>
            </a:r>
            <a:r>
              <a:rPr lang="vi-VN" sz="2200" kern="100" err="1">
                <a:effectLst/>
                <a:latin typeface="Times New Roman"/>
                <a:ea typeface="Calibri"/>
                <a:cs typeface="Times New Roman"/>
              </a:rPr>
              <a:t>Transformer</a:t>
            </a:r>
            <a:r>
              <a:rPr lang="vi-VN" sz="2200" kern="100">
                <a:effectLst/>
                <a:latin typeface="Times New Roman"/>
                <a:ea typeface="Calibri"/>
                <a:cs typeface="Times New Roman"/>
              </a:rPr>
              <a:t> (</a:t>
            </a:r>
            <a:r>
              <a:rPr lang="vi-VN" sz="2200" kern="100" err="1">
                <a:effectLst/>
                <a:latin typeface="Times New Roman"/>
                <a:ea typeface="Calibri"/>
                <a:cs typeface="Times New Roman"/>
              </a:rPr>
              <a:t>ViT</a:t>
            </a:r>
            <a:r>
              <a:rPr lang="vi-VN" sz="2200" kern="100">
                <a:effectLst/>
                <a:latin typeface="Times New Roman"/>
                <a:ea typeface="Calibri"/>
                <a:cs typeface="Times New Roman"/>
              </a:rPr>
              <a:t>). </a:t>
            </a:r>
            <a:r>
              <a:rPr lang="vi-VN" sz="2200" kern="100" err="1">
                <a:effectLst/>
                <a:latin typeface="Times New Roman"/>
                <a:ea typeface="Calibri"/>
                <a:cs typeface="Times New Roman"/>
              </a:rPr>
              <a:t>Lian</a:t>
            </a:r>
            <a:r>
              <a:rPr lang="vi-VN" sz="2200" kern="100">
                <a:effectLst/>
                <a:latin typeface="Times New Roman"/>
                <a:ea typeface="Calibri"/>
                <a:cs typeface="Times New Roman"/>
              </a:rPr>
              <a:t> </a:t>
            </a:r>
            <a:r>
              <a:rPr lang="vi-VN" sz="2200" kern="100" err="1">
                <a:effectLst/>
                <a:latin typeface="Times New Roman"/>
                <a:ea typeface="Calibri"/>
                <a:cs typeface="Times New Roman"/>
              </a:rPr>
              <a:t>et</a:t>
            </a:r>
            <a:r>
              <a:rPr lang="vi-VN" sz="2200" kern="100">
                <a:effectLst/>
                <a:latin typeface="Times New Roman"/>
                <a:ea typeface="Calibri"/>
                <a:cs typeface="Times New Roman"/>
              </a:rPr>
              <a:t> </a:t>
            </a:r>
            <a:r>
              <a:rPr lang="vi-VN" sz="2200" kern="100" err="1">
                <a:effectLst/>
                <a:latin typeface="Times New Roman"/>
                <a:ea typeface="Calibri"/>
                <a:cs typeface="Times New Roman"/>
              </a:rPr>
              <a:t>al</a:t>
            </a:r>
            <a:r>
              <a:rPr lang="vi-VN" sz="2200" kern="100">
                <a:effectLst/>
                <a:latin typeface="Times New Roman"/>
                <a:ea typeface="Calibri"/>
                <a:cs typeface="Times New Roman"/>
              </a:rPr>
              <a:t>. (2022b) đề xuất dịch chuyển và tỷ lệ các đặc trưng trung gian của các mô hình, điều này cũng có thể được coi là một dạng </a:t>
            </a:r>
            <a:r>
              <a:rPr lang="vi-VN" sz="2200" kern="100" err="1">
                <a:effectLst/>
                <a:latin typeface="Times New Roman"/>
                <a:ea typeface="Calibri"/>
                <a:cs typeface="Times New Roman"/>
              </a:rPr>
              <a:t>adapter</a:t>
            </a:r>
            <a:r>
              <a:rPr lang="vi-VN" sz="2200" kern="100">
                <a:effectLst/>
                <a:latin typeface="Times New Roman"/>
                <a:ea typeface="Calibri"/>
                <a:cs typeface="Times New Roman"/>
              </a:rPr>
              <a:t> tuyến tính đơn giản hóa</a:t>
            </a:r>
            <a:r>
              <a:rPr lang="vi-VN" sz="2200" b="1" kern="100">
                <a:effectLst/>
                <a:latin typeface="Times New Roman"/>
                <a:ea typeface="Calibri"/>
                <a:cs typeface="Times New Roman"/>
              </a:rPr>
              <a:t>.</a:t>
            </a:r>
            <a:r>
              <a:rPr lang="vi-VN" sz="2200" kern="100">
                <a:latin typeface="Times New Roman"/>
                <a:ea typeface="Calibri"/>
                <a:cs typeface="Times New Roman"/>
              </a:rPr>
              <a:t> </a:t>
            </a:r>
            <a:endParaRPr lang="vi-VN" sz="2200" kern="100">
              <a:effectLst/>
              <a:latin typeface="Times New Roman"/>
              <a:ea typeface="Calibri"/>
              <a:cs typeface="Times New Roman"/>
            </a:endParaRPr>
          </a:p>
          <a:p>
            <a:pPr marR="0" lvl="1">
              <a:lnSpc>
                <a:spcPct val="107000"/>
              </a:lnSpc>
              <a:spcBef>
                <a:spcPts val="0"/>
              </a:spcBef>
              <a:spcAft>
                <a:spcPts val="0"/>
              </a:spcAft>
            </a:pPr>
            <a:endParaRPr lang="vi-VN" sz="2200" kern="100">
              <a:effectLst/>
              <a:latin typeface="Times New Roman"/>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vi-VN" sz="2200" b="1" kern="100" err="1">
                <a:effectLst/>
                <a:latin typeface="Times New Roman"/>
                <a:ea typeface="Calibri"/>
                <a:cs typeface="Times New Roman"/>
              </a:rPr>
              <a:t>LoRA</a:t>
            </a:r>
            <a:r>
              <a:rPr lang="vi-VN" sz="2200" b="1" kern="100">
                <a:effectLst/>
                <a:latin typeface="Times New Roman"/>
                <a:ea typeface="Calibri"/>
                <a:cs typeface="Times New Roman"/>
              </a:rPr>
              <a:t> (Hu </a:t>
            </a:r>
            <a:r>
              <a:rPr lang="vi-VN" sz="2200" b="1" kern="100" err="1">
                <a:effectLst/>
                <a:latin typeface="Times New Roman"/>
                <a:ea typeface="Calibri"/>
                <a:cs typeface="Times New Roman"/>
              </a:rPr>
              <a:t>et</a:t>
            </a:r>
            <a:r>
              <a:rPr lang="vi-VN" sz="2200" b="1" kern="100">
                <a:effectLst/>
                <a:latin typeface="Times New Roman"/>
                <a:ea typeface="Calibri"/>
                <a:cs typeface="Times New Roman"/>
              </a:rPr>
              <a:t> </a:t>
            </a:r>
            <a:r>
              <a:rPr lang="vi-VN" sz="2200" b="1" kern="100" err="1">
                <a:effectLst/>
                <a:latin typeface="Times New Roman"/>
                <a:ea typeface="Calibri"/>
                <a:cs typeface="Times New Roman"/>
              </a:rPr>
              <a:t>al</a:t>
            </a:r>
            <a:r>
              <a:rPr lang="vi-VN" sz="2200" b="1" kern="100">
                <a:effectLst/>
                <a:latin typeface="Times New Roman"/>
                <a:ea typeface="Calibri"/>
                <a:cs typeface="Times New Roman"/>
              </a:rPr>
              <a:t>. 2022) </a:t>
            </a:r>
            <a:r>
              <a:rPr lang="vi-VN" sz="2200" kern="100">
                <a:latin typeface="Times New Roman"/>
                <a:ea typeface="Calibri"/>
                <a:cs typeface="Times New Roman"/>
              </a:rPr>
              <a:t>cập nhật trọng số  </a:t>
            </a:r>
            <a:r>
              <a:rPr lang="vi-VN" sz="2200" kern="100">
                <a:solidFill>
                  <a:srgbClr val="0070C0"/>
                </a:solidFill>
                <a:latin typeface="Times New Roman"/>
                <a:ea typeface="Calibri"/>
                <a:cs typeface="Times New Roman"/>
              </a:rPr>
              <a:t>∆</a:t>
            </a:r>
            <a:r>
              <a:rPr lang="vi-VN" sz="2200" kern="100" err="1">
                <a:solidFill>
                  <a:srgbClr val="0070C0"/>
                </a:solidFill>
                <a:effectLst/>
                <a:latin typeface="Times New Roman"/>
                <a:ea typeface="Calibri"/>
                <a:cs typeface="Times New Roman"/>
              </a:rPr>
              <a:t>W</a:t>
            </a:r>
            <a:r>
              <a:rPr lang="vi-VN" sz="2200" kern="100" baseline="-25000" err="1">
                <a:solidFill>
                  <a:srgbClr val="0070C0"/>
                </a:solidFill>
                <a:effectLst/>
                <a:latin typeface="Times New Roman"/>
                <a:ea typeface="Calibri"/>
                <a:cs typeface="Times New Roman"/>
              </a:rPr>
              <a:t>q</a:t>
            </a:r>
            <a:r>
              <a:rPr lang="vi-VN" sz="2200" kern="100">
                <a:latin typeface="Times New Roman"/>
                <a:ea typeface="Calibri"/>
                <a:cs typeface="Times New Roman"/>
              </a:rPr>
              <a:t> (</a:t>
            </a:r>
            <a:r>
              <a:rPr lang="vi-VN" sz="2200" kern="100" err="1">
                <a:latin typeface="Times New Roman"/>
                <a:ea typeface="Calibri"/>
                <a:cs typeface="Times New Roman"/>
              </a:rPr>
              <a:t>query</a:t>
            </a:r>
            <a:r>
              <a:rPr lang="vi-VN" sz="2200" kern="100">
                <a:latin typeface="Times New Roman"/>
                <a:ea typeface="Calibri"/>
                <a:cs typeface="Times New Roman"/>
              </a:rPr>
              <a:t>) và </a:t>
            </a:r>
            <a:r>
              <a:rPr lang="vi-VN" sz="2200" kern="100">
                <a:solidFill>
                  <a:srgbClr val="0070C0"/>
                </a:solidFill>
                <a:latin typeface="Times New Roman"/>
                <a:ea typeface="Calibri"/>
                <a:cs typeface="Times New Roman"/>
              </a:rPr>
              <a:t>∆</a:t>
            </a:r>
            <a:r>
              <a:rPr lang="vi-VN" sz="2200" kern="100" err="1">
                <a:solidFill>
                  <a:srgbClr val="0070C0"/>
                </a:solidFill>
                <a:effectLst/>
                <a:latin typeface="Times New Roman"/>
                <a:ea typeface="Calibri"/>
                <a:cs typeface="Times New Roman"/>
              </a:rPr>
              <a:t>W</a:t>
            </a:r>
            <a:r>
              <a:rPr lang="vi-VN" sz="2200" kern="100" baseline="-25000" err="1">
                <a:solidFill>
                  <a:srgbClr val="0070C0"/>
                </a:solidFill>
                <a:effectLst/>
                <a:latin typeface="Times New Roman"/>
                <a:ea typeface="Calibri"/>
                <a:cs typeface="Times New Roman"/>
              </a:rPr>
              <a:t>v</a:t>
            </a:r>
            <a:r>
              <a:rPr lang="vi-VN" sz="2200" kern="100">
                <a:latin typeface="Times New Roman"/>
                <a:ea typeface="Calibri"/>
                <a:cs typeface="Times New Roman"/>
              </a:rPr>
              <a:t> </a:t>
            </a:r>
            <a:r>
              <a:rPr lang="vi-VN" sz="2200" kern="100">
                <a:effectLst/>
                <a:latin typeface="Times New Roman"/>
                <a:ea typeface="Calibri"/>
                <a:cs typeface="Times New Roman"/>
              </a:rPr>
              <a:t> </a:t>
            </a:r>
            <a:r>
              <a:rPr lang="vi-VN" sz="2200" kern="100">
                <a:latin typeface="Times New Roman"/>
                <a:ea typeface="Calibri"/>
                <a:cs typeface="Times New Roman"/>
              </a:rPr>
              <a:t>(</a:t>
            </a:r>
            <a:r>
              <a:rPr lang="vi-VN" sz="2200" kern="100" err="1">
                <a:latin typeface="Times New Roman"/>
                <a:ea typeface="Calibri"/>
                <a:cs typeface="Times New Roman"/>
              </a:rPr>
              <a:t>value</a:t>
            </a:r>
            <a:r>
              <a:rPr lang="vi-VN" sz="2200" kern="100">
                <a:latin typeface="Times New Roman"/>
                <a:ea typeface="Calibri"/>
                <a:cs typeface="Times New Roman"/>
              </a:rPr>
              <a:t>) thành</a:t>
            </a:r>
            <a:r>
              <a:rPr lang="vi-VN" sz="2200" kern="100">
                <a:effectLst/>
                <a:latin typeface="Times New Roman"/>
                <a:ea typeface="Calibri"/>
                <a:cs typeface="Times New Roman"/>
              </a:rPr>
              <a:t> các ma trận </a:t>
            </a:r>
            <a:r>
              <a:rPr lang="vi-VN" sz="2200" kern="100" err="1">
                <a:latin typeface="Times New Roman"/>
                <a:ea typeface="Calibri"/>
                <a:cs typeface="Times New Roman"/>
              </a:rPr>
              <a:t>low-rank</a:t>
            </a:r>
            <a:r>
              <a:rPr lang="vi-VN" sz="2200" kern="100">
                <a:latin typeface="Times New Roman"/>
                <a:ea typeface="Calibri"/>
                <a:cs typeface="Times New Roman"/>
              </a:rPr>
              <a:t> </a:t>
            </a:r>
            <a:r>
              <a:rPr lang="vi-VN" sz="2200" kern="100" err="1">
                <a:solidFill>
                  <a:srgbClr val="0070C0"/>
                </a:solidFill>
                <a:latin typeface="Times New Roman"/>
                <a:ea typeface="Calibri"/>
                <a:cs typeface="Times New Roman"/>
              </a:rPr>
              <a:t>A</a:t>
            </a:r>
            <a:r>
              <a:rPr lang="vi-VN" sz="2200" kern="100" baseline="-25000" err="1">
                <a:solidFill>
                  <a:srgbClr val="0070C0"/>
                </a:solidFill>
                <a:latin typeface="Times New Roman"/>
                <a:ea typeface="Calibri"/>
                <a:cs typeface="Times New Roman"/>
              </a:rPr>
              <a:t>q</a:t>
            </a:r>
            <a:r>
              <a:rPr lang="vi-VN" sz="2200" kern="100" baseline="-25000">
                <a:solidFill>
                  <a:srgbClr val="0070C0"/>
                </a:solidFill>
                <a:effectLst/>
                <a:latin typeface="Times New Roman"/>
                <a:ea typeface="Calibri"/>
                <a:cs typeface="Times New Roman"/>
              </a:rPr>
              <a:t>/v</a:t>
            </a:r>
            <a:r>
              <a:rPr lang="vi-VN" sz="2200" kern="100">
                <a:solidFill>
                  <a:srgbClr val="0070C0"/>
                </a:solidFill>
                <a:effectLst/>
                <a:latin typeface="Times New Roman"/>
                <a:ea typeface="Calibri"/>
                <a:cs typeface="Times New Roman"/>
              </a:rPr>
              <a:t> ∈ </a:t>
            </a:r>
            <a:r>
              <a:rPr lang="vi-VN" sz="2200" kern="100" err="1">
                <a:solidFill>
                  <a:srgbClr val="0070C0"/>
                </a:solidFill>
                <a:effectLst/>
                <a:latin typeface="Times New Roman"/>
                <a:ea typeface="Calibri"/>
                <a:cs typeface="Times New Roman"/>
              </a:rPr>
              <a:t>R</a:t>
            </a:r>
            <a:r>
              <a:rPr lang="vi-VN" sz="2200" kern="100" baseline="30000" err="1">
                <a:solidFill>
                  <a:srgbClr val="0070C0"/>
                </a:solidFill>
                <a:effectLst/>
                <a:latin typeface="Times New Roman"/>
                <a:ea typeface="Calibri"/>
                <a:cs typeface="Times New Roman"/>
              </a:rPr>
              <a:t>d</a:t>
            </a:r>
            <a:r>
              <a:rPr lang="vi-VN" sz="2200" kern="100" baseline="30000">
                <a:solidFill>
                  <a:srgbClr val="0070C0"/>
                </a:solidFill>
                <a:effectLst/>
                <a:latin typeface="Times New Roman"/>
                <a:ea typeface="Calibri"/>
                <a:cs typeface="Times New Roman"/>
              </a:rPr>
              <a:t> x r</a:t>
            </a:r>
            <a:r>
              <a:rPr lang="vi-VN" sz="2200" kern="100">
                <a:effectLst/>
                <a:latin typeface="Times New Roman"/>
                <a:ea typeface="Calibri"/>
                <a:cs typeface="Times New Roman"/>
              </a:rPr>
              <a:t> và </a:t>
            </a:r>
            <a:r>
              <a:rPr lang="vi-VN" sz="2200" kern="100" err="1">
                <a:solidFill>
                  <a:srgbClr val="0070C0"/>
                </a:solidFill>
                <a:effectLst/>
                <a:latin typeface="Times New Roman"/>
                <a:ea typeface="Calibri"/>
                <a:cs typeface="Times New Roman"/>
              </a:rPr>
              <a:t>B</a:t>
            </a:r>
            <a:r>
              <a:rPr lang="vi-VN" sz="2200" kern="100" baseline="-25000" err="1">
                <a:solidFill>
                  <a:srgbClr val="0070C0"/>
                </a:solidFill>
                <a:effectLst/>
                <a:latin typeface="Times New Roman"/>
                <a:ea typeface="Calibri"/>
                <a:cs typeface="Times New Roman"/>
              </a:rPr>
              <a:t>q</a:t>
            </a:r>
            <a:r>
              <a:rPr lang="vi-VN" sz="2200" kern="100" baseline="-25000">
                <a:solidFill>
                  <a:srgbClr val="0070C0"/>
                </a:solidFill>
                <a:effectLst/>
                <a:latin typeface="Times New Roman"/>
                <a:ea typeface="Calibri"/>
                <a:cs typeface="Times New Roman"/>
              </a:rPr>
              <a:t>/v</a:t>
            </a:r>
            <a:r>
              <a:rPr lang="vi-VN" sz="2200" kern="100">
                <a:solidFill>
                  <a:srgbClr val="0070C0"/>
                </a:solidFill>
                <a:effectLst/>
                <a:latin typeface="Times New Roman"/>
                <a:ea typeface="Calibri"/>
                <a:cs typeface="Times New Roman"/>
              </a:rPr>
              <a:t> ∈ </a:t>
            </a:r>
            <a:r>
              <a:rPr lang="vi-VN" sz="2200" kern="100" err="1">
                <a:solidFill>
                  <a:srgbClr val="0070C0"/>
                </a:solidFill>
                <a:latin typeface="Times New Roman"/>
                <a:ea typeface="Calibri"/>
                <a:cs typeface="Times New Roman"/>
              </a:rPr>
              <a:t>R</a:t>
            </a:r>
            <a:r>
              <a:rPr lang="vi-VN" sz="2200" kern="100" baseline="30000" err="1">
                <a:solidFill>
                  <a:srgbClr val="0070C0"/>
                </a:solidFill>
                <a:latin typeface="Times New Roman"/>
                <a:ea typeface="Calibri"/>
                <a:cs typeface="Times New Roman"/>
              </a:rPr>
              <a:t>r</a:t>
            </a:r>
            <a:r>
              <a:rPr lang="vi-VN" sz="2200" kern="100" baseline="30000">
                <a:solidFill>
                  <a:srgbClr val="0070C0"/>
                </a:solidFill>
                <a:effectLst/>
                <a:latin typeface="Times New Roman"/>
                <a:ea typeface="Calibri"/>
                <a:cs typeface="Times New Roman"/>
              </a:rPr>
              <a:t> x d</a:t>
            </a:r>
            <a:r>
              <a:rPr lang="vi-VN" sz="2200" kern="100">
                <a:effectLst/>
                <a:latin typeface="Times New Roman"/>
                <a:ea typeface="Calibri"/>
                <a:cs typeface="Times New Roman"/>
              </a:rPr>
              <a:t> với </a:t>
            </a:r>
            <a:r>
              <a:rPr lang="vi-VN" sz="2200" kern="100">
                <a:solidFill>
                  <a:srgbClr val="0070C0"/>
                </a:solidFill>
                <a:effectLst/>
                <a:latin typeface="Times New Roman"/>
                <a:ea typeface="Calibri"/>
                <a:cs typeface="Times New Roman"/>
              </a:rPr>
              <a:t>r &lt;&lt; d</a:t>
            </a:r>
            <a:r>
              <a:rPr lang="vi-VN" sz="2200" kern="100">
                <a:effectLst/>
                <a:latin typeface="Times New Roman"/>
                <a:ea typeface="Calibri"/>
                <a:cs typeface="Times New Roman"/>
              </a:rPr>
              <a:t>. Sau đó, truy vấn và giá trị được tính toán như sau:</a:t>
            </a:r>
          </a:p>
          <a:p>
            <a:pPr marL="1657350" lvl="3" indent="-285750">
              <a:lnSpc>
                <a:spcPct val="107000"/>
              </a:lnSpc>
              <a:buFont typeface="Courier New" panose="02070309020205020404" pitchFamily="49" charset="0"/>
              <a:buChar char="o"/>
            </a:pPr>
            <a:endParaRPr lang="vi-VN" sz="2200" kern="100">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Courier New" panose="02070309020205020404" pitchFamily="49" charset="0"/>
              <a:buChar char="o"/>
            </a:pPr>
            <a:endParaRPr lang="vi-VN" sz="2200" kern="100">
              <a:effectLst/>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Courier New" panose="02070309020205020404" pitchFamily="49" charset="0"/>
              <a:buChar char="o"/>
            </a:pPr>
            <a:endParaRPr lang="vi-VN" sz="2500" kern="100">
              <a:latin typeface="Times New Roman"/>
              <a:ea typeface="Calibri" panose="020F0502020204030204" pitchFamily="34" charset="0"/>
              <a:cs typeface="Times New Roman" panose="02020603050405020304" pitchFamily="18" charset="0"/>
            </a:endParaRPr>
          </a:p>
          <a:p>
            <a:pPr lvl="3">
              <a:lnSpc>
                <a:spcPct val="107000"/>
              </a:lnSpc>
            </a:pPr>
            <a:endParaRPr lang="vi-VN" sz="2500" kern="100">
              <a:effectLst/>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Courier New" panose="02070309020205020404" pitchFamily="49" charset="0"/>
              <a:buChar char="o"/>
            </a:pPr>
            <a:endParaRPr lang="vi-VN" sz="2500" kern="100">
              <a:effectLst/>
              <a:latin typeface="Times New Roman"/>
              <a:ea typeface="Calibri" panose="020F0502020204030204" pitchFamily="34" charset="0"/>
              <a:cs typeface="Times New Roman" panose="02020603050405020304" pitchFamily="18" charset="0"/>
            </a:endParaRPr>
          </a:p>
        </p:txBody>
      </p:sp>
      <p:pic>
        <p:nvPicPr>
          <p:cNvPr id="11" name="Hình ảnh 10">
            <a:extLst>
              <a:ext uri="{FF2B5EF4-FFF2-40B4-BE49-F238E27FC236}">
                <a16:creationId xmlns:a16="http://schemas.microsoft.com/office/drawing/2014/main" id="{1DD15394-8DBF-9ED2-0160-D049B3399B33}"/>
              </a:ext>
            </a:extLst>
          </p:cNvPr>
          <p:cNvPicPr>
            <a:picLocks noChangeAspect="1"/>
          </p:cNvPicPr>
          <p:nvPr/>
        </p:nvPicPr>
        <p:blipFill>
          <a:blip r:embed="rId4"/>
          <a:stretch>
            <a:fillRect/>
          </a:stretch>
        </p:blipFill>
        <p:spPr>
          <a:xfrm>
            <a:off x="4052199" y="5001395"/>
            <a:ext cx="3974714" cy="498164"/>
          </a:xfrm>
          <a:prstGeom prst="rect">
            <a:avLst/>
          </a:prstGeom>
        </p:spPr>
      </p:pic>
      <p:sp>
        <p:nvSpPr>
          <p:cNvPr id="12" name="object 11">
            <a:extLst>
              <a:ext uri="{FF2B5EF4-FFF2-40B4-BE49-F238E27FC236}">
                <a16:creationId xmlns:a16="http://schemas.microsoft.com/office/drawing/2014/main" id="{8636D032-C5AC-B96B-E845-055AAE34C419}"/>
              </a:ext>
            </a:extLst>
          </p:cNvPr>
          <p:cNvSpPr txBox="1">
            <a:spLocks noGrp="1"/>
          </p:cNvSpPr>
          <p:nvPr>
            <p:ph type="title"/>
          </p:nvPr>
        </p:nvSpPr>
        <p:spPr>
          <a:xfrm>
            <a:off x="1444244" y="1069289"/>
            <a:ext cx="7422009" cy="382156"/>
          </a:xfrm>
          <a:prstGeom prst="rect">
            <a:avLst/>
          </a:prstGeom>
        </p:spPr>
        <p:txBody>
          <a:bodyPr vert="horz" wrap="square" lIns="0" tIns="12700" rIns="0" bIns="0" rtlCol="0" anchor="t">
            <a:spAutoFit/>
          </a:bodyPr>
          <a:lstStyle/>
          <a:p>
            <a:pPr marL="12700" algn="l"/>
            <a:r>
              <a:rPr lang="vi-VN" sz="2400" spc="-5" err="1"/>
              <a:t>Parameter-Effcient</a:t>
            </a:r>
            <a:r>
              <a:rPr lang="vi-VN" sz="2400" spc="-5"/>
              <a:t> </a:t>
            </a:r>
            <a:r>
              <a:rPr lang="vi-VN" sz="2400" spc="-5" err="1"/>
              <a:t>Transfer</a:t>
            </a:r>
            <a:r>
              <a:rPr lang="vi-VN" sz="2400" spc="-5"/>
              <a:t> </a:t>
            </a:r>
            <a:r>
              <a:rPr lang="vi-VN" sz="2400" spc="-5" err="1"/>
              <a:t>Learning</a:t>
            </a:r>
            <a:endParaRPr lang="vi-VN" sz="2400" spc="-5"/>
          </a:p>
        </p:txBody>
      </p:sp>
    </p:spTree>
    <p:extLst>
      <p:ext uri="{BB962C8B-B14F-4D97-AF65-F5344CB8AC3E}">
        <p14:creationId xmlns:p14="http://schemas.microsoft.com/office/powerpoint/2010/main" val="251783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3" name="object 3"/>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grpSp>
        <p:nvGrpSpPr>
          <p:cNvPr id="4" name="object 4"/>
          <p:cNvGrpSpPr/>
          <p:nvPr/>
        </p:nvGrpSpPr>
        <p:grpSpPr>
          <a:xfrm>
            <a:off x="1565147" y="844296"/>
            <a:ext cx="1760220" cy="90170"/>
            <a:chOff x="1565147" y="844296"/>
            <a:chExt cx="1760220" cy="90170"/>
          </a:xfrm>
        </p:grpSpPr>
        <p:sp>
          <p:nvSpPr>
            <p:cNvPr id="5" name="object 5"/>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6" name="object 6"/>
            <p:cNvSpPr/>
            <p:nvPr/>
          </p:nvSpPr>
          <p:spPr>
            <a:xfrm>
              <a:off x="2444495" y="844296"/>
              <a:ext cx="881380" cy="90170"/>
            </a:xfrm>
            <a:custGeom>
              <a:avLst/>
              <a:gdLst/>
              <a:ahLst/>
              <a:cxnLst/>
              <a:rect l="l" t="t" r="r" b="b"/>
              <a:pathLst>
                <a:path w="881379" h="90169">
                  <a:moveTo>
                    <a:pt x="880871" y="0"/>
                  </a:moveTo>
                  <a:lnTo>
                    <a:pt x="0" y="0"/>
                  </a:lnTo>
                  <a:lnTo>
                    <a:pt x="0" y="89915"/>
                  </a:lnTo>
                  <a:lnTo>
                    <a:pt x="880871" y="89915"/>
                  </a:lnTo>
                  <a:lnTo>
                    <a:pt x="880871" y="0"/>
                  </a:lnTo>
                  <a:close/>
                </a:path>
              </a:pathLst>
            </a:custGeom>
            <a:solidFill>
              <a:srgbClr val="1763FB"/>
            </a:solidFill>
          </p:spPr>
          <p:txBody>
            <a:bodyPr wrap="square" lIns="0" tIns="0" rIns="0" bIns="0" rtlCol="0"/>
            <a:lstStyle/>
            <a:p>
              <a:endParaRPr/>
            </a:p>
          </p:txBody>
        </p:sp>
      </p:grpSp>
      <p:sp>
        <p:nvSpPr>
          <p:cNvPr id="7" name="object 7"/>
          <p:cNvSpPr txBox="1"/>
          <p:nvPr/>
        </p:nvSpPr>
        <p:spPr>
          <a:xfrm>
            <a:off x="1444244" y="471042"/>
            <a:ext cx="1040130" cy="299720"/>
          </a:xfrm>
          <a:prstGeom prst="rect">
            <a:avLst/>
          </a:prstGeom>
        </p:spPr>
        <p:txBody>
          <a:bodyPr vert="horz" wrap="square" lIns="0" tIns="12700" rIns="0" bIns="0" rtlCol="0">
            <a:spAutoFit/>
          </a:bodyPr>
          <a:lstStyle/>
          <a:p>
            <a:pPr marL="12700">
              <a:lnSpc>
                <a:spcPct val="100000"/>
              </a:lnSpc>
              <a:spcBef>
                <a:spcPts val="100"/>
              </a:spcBef>
            </a:pPr>
            <a:r>
              <a:rPr sz="1800" b="1" spc="-5">
                <a:latin typeface="Segoe UI"/>
                <a:cs typeface="Segoe UI"/>
              </a:rPr>
              <a:t>MỤC</a:t>
            </a:r>
            <a:r>
              <a:rPr sz="1800" b="1" spc="-95">
                <a:latin typeface="Segoe UI"/>
                <a:cs typeface="Segoe UI"/>
              </a:rPr>
              <a:t> </a:t>
            </a:r>
            <a:r>
              <a:rPr sz="1800" b="1" spc="-5">
                <a:latin typeface="Segoe UI"/>
                <a:cs typeface="Segoe UI"/>
              </a:rPr>
              <a:t>LỤC</a:t>
            </a:r>
            <a:endParaRPr sz="1800">
              <a:latin typeface="Segoe UI"/>
              <a:cs typeface="Segoe UI"/>
            </a:endParaRPr>
          </a:p>
        </p:txBody>
      </p:sp>
      <p:sp>
        <p:nvSpPr>
          <p:cNvPr id="8" name="object 8"/>
          <p:cNvSpPr/>
          <p:nvPr/>
        </p:nvSpPr>
        <p:spPr>
          <a:xfrm>
            <a:off x="740663" y="0"/>
            <a:ext cx="556260" cy="1402080"/>
          </a:xfrm>
          <a:custGeom>
            <a:avLst/>
            <a:gdLst/>
            <a:ahLst/>
            <a:cxnLst/>
            <a:rect l="l" t="t" r="r" b="b"/>
            <a:pathLst>
              <a:path w="556260" h="1402080">
                <a:moveTo>
                  <a:pt x="556260" y="0"/>
                </a:moveTo>
                <a:lnTo>
                  <a:pt x="0" y="0"/>
                </a:lnTo>
                <a:lnTo>
                  <a:pt x="0" y="1402079"/>
                </a:lnTo>
                <a:lnTo>
                  <a:pt x="556260" y="1402079"/>
                </a:lnTo>
                <a:lnTo>
                  <a:pt x="556260" y="0"/>
                </a:lnTo>
                <a:close/>
              </a:path>
            </a:pathLst>
          </a:custGeom>
          <a:solidFill>
            <a:srgbClr val="1763FB"/>
          </a:solidFill>
        </p:spPr>
        <p:txBody>
          <a:bodyPr wrap="square" lIns="0" tIns="0" rIns="0" bIns="0" rtlCol="0"/>
          <a:lstStyle/>
          <a:p>
            <a:endParaRPr/>
          </a:p>
        </p:txBody>
      </p:sp>
      <p:sp>
        <p:nvSpPr>
          <p:cNvPr id="9" name="object 9"/>
          <p:cNvSpPr txBox="1"/>
          <p:nvPr/>
        </p:nvSpPr>
        <p:spPr>
          <a:xfrm>
            <a:off x="830986" y="970534"/>
            <a:ext cx="375920" cy="391160"/>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FFFFFF"/>
                </a:solidFill>
                <a:latin typeface="Segoe UI"/>
                <a:cs typeface="Segoe UI"/>
              </a:rPr>
              <a:t>00</a:t>
            </a:r>
            <a:endParaRPr sz="2400">
              <a:latin typeface="Segoe UI"/>
              <a:cs typeface="Segoe UI"/>
            </a:endParaRPr>
          </a:p>
        </p:txBody>
      </p:sp>
      <p:pic>
        <p:nvPicPr>
          <p:cNvPr id="10" name="object 10"/>
          <p:cNvPicPr/>
          <p:nvPr/>
        </p:nvPicPr>
        <p:blipFill>
          <a:blip r:embed="rId2" cstate="print"/>
          <a:stretch>
            <a:fillRect/>
          </a:stretch>
        </p:blipFill>
        <p:spPr>
          <a:xfrm>
            <a:off x="772636" y="1987200"/>
            <a:ext cx="3550982" cy="1710118"/>
          </a:xfrm>
          <a:prstGeom prst="rect">
            <a:avLst/>
          </a:prstGeom>
        </p:spPr>
      </p:pic>
      <p:pic>
        <p:nvPicPr>
          <p:cNvPr id="12" name="object 12"/>
          <p:cNvPicPr/>
          <p:nvPr/>
        </p:nvPicPr>
        <p:blipFill>
          <a:blip r:embed="rId2" cstate="print"/>
          <a:stretch>
            <a:fillRect/>
          </a:stretch>
        </p:blipFill>
        <p:spPr>
          <a:xfrm>
            <a:off x="4344900" y="1987200"/>
            <a:ext cx="3552490" cy="1710118"/>
          </a:xfrm>
          <a:prstGeom prst="rect">
            <a:avLst/>
          </a:prstGeom>
        </p:spPr>
      </p:pic>
      <p:sp>
        <p:nvSpPr>
          <p:cNvPr id="22" name="object 22"/>
          <p:cNvSpPr txBox="1"/>
          <p:nvPr/>
        </p:nvSpPr>
        <p:spPr>
          <a:xfrm>
            <a:off x="1444244" y="1069289"/>
            <a:ext cx="4450715" cy="391795"/>
          </a:xfrm>
          <a:prstGeom prst="rect">
            <a:avLst/>
          </a:prstGeom>
        </p:spPr>
        <p:txBody>
          <a:bodyPr vert="horz" wrap="square" lIns="0" tIns="12700" rIns="0" bIns="0" rtlCol="0">
            <a:spAutoFit/>
          </a:bodyPr>
          <a:lstStyle/>
          <a:p>
            <a:pPr marL="12700">
              <a:lnSpc>
                <a:spcPct val="100000"/>
              </a:lnSpc>
              <a:spcBef>
                <a:spcPts val="100"/>
              </a:spcBef>
            </a:pPr>
            <a:r>
              <a:rPr sz="2400" b="1" spc="-5">
                <a:latin typeface="Segoe UI"/>
                <a:cs typeface="Segoe UI"/>
              </a:rPr>
              <a:t>NỘI</a:t>
            </a:r>
            <a:r>
              <a:rPr sz="2400" b="1" spc="-10">
                <a:latin typeface="Segoe UI"/>
                <a:cs typeface="Segoe UI"/>
              </a:rPr>
              <a:t> </a:t>
            </a:r>
            <a:r>
              <a:rPr sz="2400" b="1" spc="-5">
                <a:latin typeface="Segoe UI"/>
                <a:cs typeface="Segoe UI"/>
              </a:rPr>
              <a:t>DUNG</a:t>
            </a:r>
            <a:r>
              <a:rPr sz="2400" b="1" spc="5">
                <a:latin typeface="Segoe UI"/>
                <a:cs typeface="Segoe UI"/>
              </a:rPr>
              <a:t> </a:t>
            </a:r>
            <a:r>
              <a:rPr sz="2400" b="1" spc="-5">
                <a:latin typeface="Segoe UI"/>
                <a:cs typeface="Segoe UI"/>
              </a:rPr>
              <a:t>BÀI THUYẾT</a:t>
            </a:r>
            <a:r>
              <a:rPr sz="2400" b="1" spc="5">
                <a:latin typeface="Segoe UI"/>
                <a:cs typeface="Segoe UI"/>
              </a:rPr>
              <a:t> </a:t>
            </a:r>
            <a:r>
              <a:rPr sz="2400" b="1" spc="-5">
                <a:latin typeface="Segoe UI"/>
                <a:cs typeface="Segoe UI"/>
              </a:rPr>
              <a:t>TRÌNH</a:t>
            </a:r>
            <a:endParaRPr sz="2400">
              <a:latin typeface="Segoe UI"/>
              <a:cs typeface="Segoe UI"/>
            </a:endParaRPr>
          </a:p>
        </p:txBody>
      </p:sp>
      <p:pic>
        <p:nvPicPr>
          <p:cNvPr id="23" name="object 23"/>
          <p:cNvPicPr/>
          <p:nvPr/>
        </p:nvPicPr>
        <p:blipFill>
          <a:blip r:embed="rId3" cstate="print"/>
          <a:stretch>
            <a:fillRect/>
          </a:stretch>
        </p:blipFill>
        <p:spPr>
          <a:xfrm>
            <a:off x="11173968" y="169163"/>
            <a:ext cx="737616" cy="595883"/>
          </a:xfrm>
          <a:prstGeom prst="rect">
            <a:avLst/>
          </a:prstGeom>
        </p:spPr>
      </p:pic>
      <p:sp>
        <p:nvSpPr>
          <p:cNvPr id="24" name="object 24"/>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a:t>
            </a:fld>
            <a:endParaRPr sz="1800">
              <a:latin typeface="Segoe UI"/>
              <a:cs typeface="Segoe UI"/>
            </a:endParaRPr>
          </a:p>
        </p:txBody>
      </p:sp>
      <p:sp>
        <p:nvSpPr>
          <p:cNvPr id="15" name="object 11">
            <a:extLst>
              <a:ext uri="{FF2B5EF4-FFF2-40B4-BE49-F238E27FC236}">
                <a16:creationId xmlns:a16="http://schemas.microsoft.com/office/drawing/2014/main" id="{BD299C17-A775-CD58-10EB-368235FB4298}"/>
              </a:ext>
            </a:extLst>
          </p:cNvPr>
          <p:cNvSpPr txBox="1"/>
          <p:nvPr/>
        </p:nvSpPr>
        <p:spPr>
          <a:xfrm>
            <a:off x="830986" y="2356741"/>
            <a:ext cx="3393818" cy="615553"/>
          </a:xfrm>
          <a:prstGeom prst="rect">
            <a:avLst/>
          </a:prstGeom>
          <a:solidFill>
            <a:srgbClr val="FFFFFF"/>
          </a:solidFill>
          <a:ln w="12700">
            <a:solidFill>
              <a:schemeClr val="bg1"/>
            </a:solidFill>
          </a:ln>
        </p:spPr>
        <p:txBody>
          <a:bodyPr vert="horz" wrap="square" lIns="0" tIns="60960" rIns="0" bIns="0" rtlCol="0">
            <a:spAutoFit/>
          </a:bodyPr>
          <a:lstStyle/>
          <a:p>
            <a:pPr marL="190500">
              <a:lnSpc>
                <a:spcPct val="100000"/>
              </a:lnSpc>
              <a:spcBef>
                <a:spcPts val="480"/>
              </a:spcBef>
            </a:pPr>
            <a:r>
              <a:rPr sz="5400" b="1" spc="7" baseline="-9259">
                <a:solidFill>
                  <a:srgbClr val="1763FB"/>
                </a:solidFill>
                <a:latin typeface="Segoe UI"/>
                <a:cs typeface="Segoe UI"/>
              </a:rPr>
              <a:t>0</a:t>
            </a:r>
            <a:r>
              <a:rPr sz="5400" b="1" baseline="-9259">
                <a:solidFill>
                  <a:srgbClr val="1763FB"/>
                </a:solidFill>
                <a:latin typeface="Segoe UI"/>
                <a:cs typeface="Segoe UI"/>
              </a:rPr>
              <a:t>1</a:t>
            </a:r>
            <a:r>
              <a:rPr sz="5400" b="1" spc="-547" baseline="-9259">
                <a:solidFill>
                  <a:srgbClr val="1763FB"/>
                </a:solidFill>
                <a:latin typeface="Segoe UI"/>
                <a:cs typeface="Segoe UI"/>
              </a:rPr>
              <a:t> </a:t>
            </a:r>
            <a:r>
              <a:rPr lang="vi-VN" sz="2000" b="1" spc="-5">
                <a:latin typeface="Segoe UI"/>
                <a:cs typeface="Segoe UI"/>
              </a:rPr>
              <a:t>ABSTRACT</a:t>
            </a:r>
            <a:endParaRPr sz="2000">
              <a:latin typeface="Segoe UI"/>
              <a:cs typeface="Segoe UI"/>
            </a:endParaRPr>
          </a:p>
        </p:txBody>
      </p:sp>
      <p:sp>
        <p:nvSpPr>
          <p:cNvPr id="17" name="object 13">
            <a:extLst>
              <a:ext uri="{FF2B5EF4-FFF2-40B4-BE49-F238E27FC236}">
                <a16:creationId xmlns:a16="http://schemas.microsoft.com/office/drawing/2014/main" id="{C927FB04-2F35-03AD-CFB9-599801DD0BB0}"/>
              </a:ext>
            </a:extLst>
          </p:cNvPr>
          <p:cNvSpPr txBox="1"/>
          <p:nvPr/>
        </p:nvSpPr>
        <p:spPr>
          <a:xfrm>
            <a:off x="4400369" y="2360444"/>
            <a:ext cx="3298879" cy="615553"/>
          </a:xfrm>
          <a:prstGeom prst="rect">
            <a:avLst/>
          </a:prstGeom>
          <a:solidFill>
            <a:srgbClr val="FFFFFF"/>
          </a:solidFill>
          <a:ln w="12700">
            <a:solidFill>
              <a:schemeClr val="bg1"/>
            </a:solidFill>
          </a:ln>
        </p:spPr>
        <p:txBody>
          <a:bodyPr vert="horz" wrap="square" lIns="0" tIns="60960" rIns="0" bIns="0" rtlCol="0">
            <a:spAutoFit/>
          </a:bodyPr>
          <a:lstStyle/>
          <a:p>
            <a:pPr marL="192405">
              <a:lnSpc>
                <a:spcPct val="100000"/>
              </a:lnSpc>
              <a:spcBef>
                <a:spcPts val="480"/>
              </a:spcBef>
            </a:pPr>
            <a:r>
              <a:rPr sz="5400" b="1" spc="7" baseline="-9259">
                <a:solidFill>
                  <a:srgbClr val="1763FB"/>
                </a:solidFill>
                <a:latin typeface="Segoe UI"/>
                <a:cs typeface="Segoe UI"/>
              </a:rPr>
              <a:t>0</a:t>
            </a:r>
            <a:r>
              <a:rPr sz="5400" b="1" baseline="-9259">
                <a:solidFill>
                  <a:srgbClr val="1763FB"/>
                </a:solidFill>
                <a:latin typeface="Segoe UI"/>
                <a:cs typeface="Segoe UI"/>
              </a:rPr>
              <a:t>2</a:t>
            </a:r>
            <a:r>
              <a:rPr sz="5400" b="1" spc="-555" baseline="-9259">
                <a:solidFill>
                  <a:srgbClr val="1763FB"/>
                </a:solidFill>
                <a:latin typeface="Segoe UI"/>
                <a:cs typeface="Segoe UI"/>
              </a:rPr>
              <a:t> </a:t>
            </a:r>
            <a:r>
              <a:rPr lang="vi-VN" sz="2000" b="1" spc="-5">
                <a:latin typeface="Segoe UI"/>
                <a:cs typeface="Segoe UI"/>
              </a:rPr>
              <a:t> INTRODUCTION</a:t>
            </a:r>
            <a:endParaRPr sz="2000">
              <a:latin typeface="Segoe UI"/>
              <a:cs typeface="Segoe UI"/>
            </a:endParaRPr>
          </a:p>
        </p:txBody>
      </p:sp>
      <p:pic>
        <p:nvPicPr>
          <p:cNvPr id="30" name="object 12">
            <a:extLst>
              <a:ext uri="{FF2B5EF4-FFF2-40B4-BE49-F238E27FC236}">
                <a16:creationId xmlns:a16="http://schemas.microsoft.com/office/drawing/2014/main" id="{035BFC23-AAF8-AC82-A83C-5E8FE9255AB6}"/>
              </a:ext>
            </a:extLst>
          </p:cNvPr>
          <p:cNvPicPr/>
          <p:nvPr/>
        </p:nvPicPr>
        <p:blipFill>
          <a:blip r:embed="rId2" cstate="print"/>
          <a:stretch>
            <a:fillRect/>
          </a:stretch>
        </p:blipFill>
        <p:spPr>
          <a:xfrm>
            <a:off x="7952985" y="1970797"/>
            <a:ext cx="3552490" cy="1710118"/>
          </a:xfrm>
          <a:prstGeom prst="rect">
            <a:avLst/>
          </a:prstGeom>
        </p:spPr>
      </p:pic>
      <p:sp>
        <p:nvSpPr>
          <p:cNvPr id="31" name="object 13">
            <a:extLst>
              <a:ext uri="{FF2B5EF4-FFF2-40B4-BE49-F238E27FC236}">
                <a16:creationId xmlns:a16="http://schemas.microsoft.com/office/drawing/2014/main" id="{DF67A086-2F7B-8879-963A-D6C2AF628F15}"/>
              </a:ext>
            </a:extLst>
          </p:cNvPr>
          <p:cNvSpPr txBox="1"/>
          <p:nvPr/>
        </p:nvSpPr>
        <p:spPr>
          <a:xfrm>
            <a:off x="8008454" y="2344041"/>
            <a:ext cx="3298879" cy="615553"/>
          </a:xfrm>
          <a:prstGeom prst="rect">
            <a:avLst/>
          </a:prstGeom>
          <a:solidFill>
            <a:srgbClr val="FFFFFF"/>
          </a:solidFill>
          <a:ln w="12700">
            <a:solidFill>
              <a:schemeClr val="bg1"/>
            </a:solidFill>
          </a:ln>
        </p:spPr>
        <p:txBody>
          <a:bodyPr vert="horz" wrap="square" lIns="0" tIns="60960" rIns="0" bIns="0" rtlCol="0">
            <a:spAutoFit/>
          </a:bodyPr>
          <a:lstStyle/>
          <a:p>
            <a:pPr marL="192405">
              <a:lnSpc>
                <a:spcPct val="100000"/>
              </a:lnSpc>
              <a:spcBef>
                <a:spcPts val="480"/>
              </a:spcBef>
            </a:pPr>
            <a:r>
              <a:rPr lang="vi-VN" sz="5400" b="1" spc="7" baseline="-9259">
                <a:solidFill>
                  <a:srgbClr val="1763FB"/>
                </a:solidFill>
                <a:latin typeface="Segoe UI"/>
                <a:cs typeface="Segoe UI"/>
              </a:rPr>
              <a:t>03</a:t>
            </a:r>
            <a:r>
              <a:rPr sz="5400" b="1" spc="-555" baseline="-9259">
                <a:solidFill>
                  <a:srgbClr val="1763FB"/>
                </a:solidFill>
                <a:latin typeface="Segoe UI"/>
                <a:cs typeface="Segoe UI"/>
              </a:rPr>
              <a:t> </a:t>
            </a:r>
            <a:r>
              <a:rPr lang="vi-VN" sz="2000" b="1" spc="-5">
                <a:latin typeface="Segoe UI"/>
                <a:cs typeface="Segoe UI"/>
              </a:rPr>
              <a:t> RELATED WORK</a:t>
            </a:r>
            <a:endParaRPr sz="2000">
              <a:latin typeface="Segoe UI"/>
              <a:cs typeface="Segoe UI"/>
            </a:endParaRPr>
          </a:p>
        </p:txBody>
      </p:sp>
      <p:pic>
        <p:nvPicPr>
          <p:cNvPr id="32" name="object 10">
            <a:extLst>
              <a:ext uri="{FF2B5EF4-FFF2-40B4-BE49-F238E27FC236}">
                <a16:creationId xmlns:a16="http://schemas.microsoft.com/office/drawing/2014/main" id="{5DB378F9-3770-4417-5FEF-1FE0FDDAEF58}"/>
              </a:ext>
            </a:extLst>
          </p:cNvPr>
          <p:cNvPicPr/>
          <p:nvPr/>
        </p:nvPicPr>
        <p:blipFill>
          <a:blip r:embed="rId2" cstate="print"/>
          <a:stretch>
            <a:fillRect/>
          </a:stretch>
        </p:blipFill>
        <p:spPr>
          <a:xfrm>
            <a:off x="767394" y="3741956"/>
            <a:ext cx="3550982" cy="1710118"/>
          </a:xfrm>
          <a:prstGeom prst="rect">
            <a:avLst/>
          </a:prstGeom>
        </p:spPr>
      </p:pic>
      <p:sp>
        <p:nvSpPr>
          <p:cNvPr id="33" name="object 11">
            <a:extLst>
              <a:ext uri="{FF2B5EF4-FFF2-40B4-BE49-F238E27FC236}">
                <a16:creationId xmlns:a16="http://schemas.microsoft.com/office/drawing/2014/main" id="{A22809D6-FF8E-3D7B-B87D-A7C59B779A2B}"/>
              </a:ext>
            </a:extLst>
          </p:cNvPr>
          <p:cNvSpPr txBox="1"/>
          <p:nvPr/>
        </p:nvSpPr>
        <p:spPr>
          <a:xfrm>
            <a:off x="825744" y="4111497"/>
            <a:ext cx="3393818" cy="615553"/>
          </a:xfrm>
          <a:prstGeom prst="rect">
            <a:avLst/>
          </a:prstGeom>
          <a:solidFill>
            <a:srgbClr val="FFFFFF"/>
          </a:solidFill>
          <a:ln w="12700">
            <a:solidFill>
              <a:schemeClr val="bg1"/>
            </a:solidFill>
          </a:ln>
        </p:spPr>
        <p:txBody>
          <a:bodyPr vert="horz" wrap="square" lIns="0" tIns="60960" rIns="0" bIns="0" rtlCol="0">
            <a:spAutoFit/>
          </a:bodyPr>
          <a:lstStyle/>
          <a:p>
            <a:pPr marL="190500">
              <a:lnSpc>
                <a:spcPct val="100000"/>
              </a:lnSpc>
              <a:spcBef>
                <a:spcPts val="480"/>
              </a:spcBef>
            </a:pPr>
            <a:r>
              <a:rPr lang="vi-VN" sz="5400" b="1" spc="7" baseline="-9259">
                <a:solidFill>
                  <a:srgbClr val="1763FB"/>
                </a:solidFill>
                <a:latin typeface="Segoe UI"/>
                <a:cs typeface="Segoe UI"/>
              </a:rPr>
              <a:t>04</a:t>
            </a:r>
            <a:r>
              <a:rPr sz="5400" b="1" spc="-547" baseline="-9259">
                <a:solidFill>
                  <a:srgbClr val="1763FB"/>
                </a:solidFill>
                <a:latin typeface="Segoe UI"/>
                <a:cs typeface="Segoe UI"/>
              </a:rPr>
              <a:t> </a:t>
            </a:r>
            <a:r>
              <a:rPr lang="vi-VN" sz="2000" b="1" spc="-5">
                <a:latin typeface="Segoe UI"/>
                <a:cs typeface="Segoe UI"/>
              </a:rPr>
              <a:t>METHOD</a:t>
            </a:r>
            <a:endParaRPr sz="2000">
              <a:latin typeface="Segoe UI"/>
              <a:cs typeface="Segoe UI"/>
            </a:endParaRPr>
          </a:p>
        </p:txBody>
      </p:sp>
      <p:pic>
        <p:nvPicPr>
          <p:cNvPr id="34" name="object 10">
            <a:extLst>
              <a:ext uri="{FF2B5EF4-FFF2-40B4-BE49-F238E27FC236}">
                <a16:creationId xmlns:a16="http://schemas.microsoft.com/office/drawing/2014/main" id="{74EF7AE1-96DD-7111-9124-05955D8A791A}"/>
              </a:ext>
            </a:extLst>
          </p:cNvPr>
          <p:cNvPicPr/>
          <p:nvPr/>
        </p:nvPicPr>
        <p:blipFill>
          <a:blip r:embed="rId2" cstate="print"/>
          <a:stretch>
            <a:fillRect/>
          </a:stretch>
        </p:blipFill>
        <p:spPr>
          <a:xfrm>
            <a:off x="4368258" y="3752309"/>
            <a:ext cx="3550982" cy="1710118"/>
          </a:xfrm>
          <a:prstGeom prst="rect">
            <a:avLst/>
          </a:prstGeom>
        </p:spPr>
      </p:pic>
      <p:sp>
        <p:nvSpPr>
          <p:cNvPr id="36" name="object 11">
            <a:extLst>
              <a:ext uri="{FF2B5EF4-FFF2-40B4-BE49-F238E27FC236}">
                <a16:creationId xmlns:a16="http://schemas.microsoft.com/office/drawing/2014/main" id="{D437AA17-EF08-DEAB-5461-BBBFD94CDA57}"/>
              </a:ext>
            </a:extLst>
          </p:cNvPr>
          <p:cNvSpPr txBox="1"/>
          <p:nvPr/>
        </p:nvSpPr>
        <p:spPr>
          <a:xfrm>
            <a:off x="4426608" y="4121850"/>
            <a:ext cx="3393818" cy="615553"/>
          </a:xfrm>
          <a:prstGeom prst="rect">
            <a:avLst/>
          </a:prstGeom>
          <a:solidFill>
            <a:srgbClr val="FFFFFF"/>
          </a:solidFill>
          <a:ln w="12700">
            <a:solidFill>
              <a:schemeClr val="bg1"/>
            </a:solidFill>
          </a:ln>
        </p:spPr>
        <p:txBody>
          <a:bodyPr vert="horz" wrap="square" lIns="0" tIns="60960" rIns="0" bIns="0" rtlCol="0">
            <a:spAutoFit/>
          </a:bodyPr>
          <a:lstStyle/>
          <a:p>
            <a:pPr marL="190500">
              <a:lnSpc>
                <a:spcPct val="100000"/>
              </a:lnSpc>
              <a:spcBef>
                <a:spcPts val="480"/>
              </a:spcBef>
            </a:pPr>
            <a:r>
              <a:rPr lang="vi-VN" sz="5400" b="1" spc="7" baseline="-9259">
                <a:solidFill>
                  <a:srgbClr val="1763FB"/>
                </a:solidFill>
                <a:latin typeface="Segoe UI"/>
                <a:cs typeface="Segoe UI"/>
              </a:rPr>
              <a:t>05</a:t>
            </a:r>
            <a:r>
              <a:rPr lang="vi-VN" sz="5400" b="1" spc="-547" baseline="-9259">
                <a:solidFill>
                  <a:srgbClr val="1763FB"/>
                </a:solidFill>
                <a:latin typeface="Segoe UI"/>
                <a:cs typeface="Segoe UI"/>
              </a:rPr>
              <a:t> </a:t>
            </a:r>
            <a:r>
              <a:rPr lang="vi-VN" sz="2000" b="1" spc="-5">
                <a:latin typeface="Segoe UI"/>
                <a:cs typeface="Segoe UI"/>
              </a:rPr>
              <a:t>EXPERIMENTS</a:t>
            </a:r>
            <a:endParaRPr sz="2000">
              <a:latin typeface="Segoe UI"/>
              <a:cs typeface="Segoe UI"/>
            </a:endParaRPr>
          </a:p>
        </p:txBody>
      </p:sp>
      <p:pic>
        <p:nvPicPr>
          <p:cNvPr id="37" name="object 10">
            <a:extLst>
              <a:ext uri="{FF2B5EF4-FFF2-40B4-BE49-F238E27FC236}">
                <a16:creationId xmlns:a16="http://schemas.microsoft.com/office/drawing/2014/main" id="{460B708B-23FD-0DFA-C538-4C5261C6200E}"/>
              </a:ext>
            </a:extLst>
          </p:cNvPr>
          <p:cNvPicPr/>
          <p:nvPr/>
        </p:nvPicPr>
        <p:blipFill>
          <a:blip r:embed="rId2" cstate="print"/>
          <a:stretch>
            <a:fillRect/>
          </a:stretch>
        </p:blipFill>
        <p:spPr>
          <a:xfrm>
            <a:off x="8008454" y="3752309"/>
            <a:ext cx="3550982" cy="1710118"/>
          </a:xfrm>
          <a:prstGeom prst="rect">
            <a:avLst/>
          </a:prstGeom>
        </p:spPr>
      </p:pic>
      <p:sp>
        <p:nvSpPr>
          <p:cNvPr id="38" name="object 11">
            <a:extLst>
              <a:ext uri="{FF2B5EF4-FFF2-40B4-BE49-F238E27FC236}">
                <a16:creationId xmlns:a16="http://schemas.microsoft.com/office/drawing/2014/main" id="{E4A7DCC4-6BCF-8ECB-5E08-D1205EF4DE33}"/>
              </a:ext>
            </a:extLst>
          </p:cNvPr>
          <p:cNvSpPr txBox="1"/>
          <p:nvPr/>
        </p:nvSpPr>
        <p:spPr>
          <a:xfrm>
            <a:off x="8066804" y="4121850"/>
            <a:ext cx="3393818" cy="615553"/>
          </a:xfrm>
          <a:prstGeom prst="rect">
            <a:avLst/>
          </a:prstGeom>
          <a:solidFill>
            <a:srgbClr val="FFFFFF"/>
          </a:solidFill>
          <a:ln w="12700">
            <a:solidFill>
              <a:schemeClr val="bg1"/>
            </a:solidFill>
          </a:ln>
        </p:spPr>
        <p:txBody>
          <a:bodyPr vert="horz" wrap="square" lIns="0" tIns="60960" rIns="0" bIns="0" rtlCol="0">
            <a:spAutoFit/>
          </a:bodyPr>
          <a:lstStyle/>
          <a:p>
            <a:pPr marL="190500">
              <a:lnSpc>
                <a:spcPct val="100000"/>
              </a:lnSpc>
              <a:spcBef>
                <a:spcPts val="480"/>
              </a:spcBef>
            </a:pPr>
            <a:r>
              <a:rPr lang="vi-VN" sz="5400" b="1" spc="7" baseline="-9259">
                <a:solidFill>
                  <a:srgbClr val="1763FB"/>
                </a:solidFill>
                <a:latin typeface="Segoe UI"/>
                <a:cs typeface="Segoe UI"/>
              </a:rPr>
              <a:t>06</a:t>
            </a:r>
            <a:r>
              <a:rPr sz="5400" b="1" spc="-547" baseline="-9259">
                <a:solidFill>
                  <a:srgbClr val="1763FB"/>
                </a:solidFill>
                <a:latin typeface="Segoe UI"/>
                <a:cs typeface="Segoe UI"/>
              </a:rPr>
              <a:t> </a:t>
            </a:r>
            <a:r>
              <a:rPr lang="vi-VN" sz="2000" b="1" spc="-5">
                <a:latin typeface="Segoe UI"/>
                <a:cs typeface="Segoe UI"/>
              </a:rPr>
              <a:t>CONCLUSION</a:t>
            </a:r>
            <a:endParaRPr sz="2000">
              <a:latin typeface="Segoe UI"/>
              <a:cs typeface="Segoe U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03</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Related</a:t>
            </a:r>
            <a:r>
              <a:rPr lang="vi-VN" sz="2000" b="1">
                <a:latin typeface="Segoe UI"/>
                <a:cs typeface="Segoe UI"/>
              </a:rPr>
              <a:t> Works</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20</a:t>
            </a:fld>
            <a:endParaRPr sz="1800">
              <a:latin typeface="Segoe UI"/>
              <a:cs typeface="Segoe UI"/>
            </a:endParaRPr>
          </a:p>
        </p:txBody>
      </p:sp>
      <p:sp>
        <p:nvSpPr>
          <p:cNvPr id="10" name="object 12">
            <a:extLst>
              <a:ext uri="{FF2B5EF4-FFF2-40B4-BE49-F238E27FC236}">
                <a16:creationId xmlns:a16="http://schemas.microsoft.com/office/drawing/2014/main" id="{09FBC68C-5D69-48BD-7693-991B0194B2F3}"/>
              </a:ext>
            </a:extLst>
          </p:cNvPr>
          <p:cNvSpPr txBox="1"/>
          <p:nvPr/>
        </p:nvSpPr>
        <p:spPr>
          <a:xfrm>
            <a:off x="1004894" y="2037000"/>
            <a:ext cx="10154963" cy="5947141"/>
          </a:xfrm>
          <a:prstGeom prst="rect">
            <a:avLst/>
          </a:prstGeom>
        </p:spPr>
        <p:txBody>
          <a:bodyPr vert="horz" wrap="square" lIns="0" tIns="12700" rIns="0" bIns="0" rtlCol="0" anchor="t">
            <a:spAutoFit/>
          </a:bodyPr>
          <a:lstStyle/>
          <a:p>
            <a:pPr marL="742950" lvl="1" indent="-285750">
              <a:lnSpc>
                <a:spcPct val="107000"/>
              </a:lnSpc>
              <a:buFont typeface="Courier New" panose="02070309020205020404" pitchFamily="49" charset="0"/>
              <a:buChar char="o"/>
            </a:pPr>
            <a:r>
              <a:rPr lang="vi-VN" sz="2200" b="1" kern="100">
                <a:latin typeface="Times New Roman"/>
                <a:ea typeface="Calibri"/>
                <a:cs typeface="Times New Roman"/>
              </a:rPr>
              <a:t>VPT (</a:t>
            </a:r>
            <a:r>
              <a:rPr lang="vi-VN" sz="2200" b="1" kern="100" err="1">
                <a:latin typeface="Times New Roman"/>
                <a:ea typeface="Calibri"/>
                <a:cs typeface="Times New Roman"/>
              </a:rPr>
              <a:t>Jia</a:t>
            </a:r>
            <a:r>
              <a:rPr lang="vi-VN" sz="2200" b="1" kern="100">
                <a:latin typeface="Times New Roman"/>
                <a:ea typeface="Calibri"/>
                <a:cs typeface="Times New Roman"/>
              </a:rPr>
              <a:t> </a:t>
            </a:r>
            <a:r>
              <a:rPr lang="vi-VN" sz="2200" b="1" kern="100" err="1">
                <a:latin typeface="Times New Roman"/>
                <a:ea typeface="Calibri"/>
                <a:cs typeface="Times New Roman"/>
              </a:rPr>
              <a:t>et</a:t>
            </a:r>
            <a:r>
              <a:rPr lang="vi-VN" sz="2200" b="1" kern="100">
                <a:latin typeface="Times New Roman"/>
                <a:ea typeface="Calibri"/>
                <a:cs typeface="Times New Roman"/>
              </a:rPr>
              <a:t> </a:t>
            </a:r>
            <a:r>
              <a:rPr lang="vi-VN" sz="2200" b="1" kern="100" err="1">
                <a:latin typeface="Times New Roman"/>
                <a:ea typeface="Calibri"/>
                <a:cs typeface="Times New Roman"/>
              </a:rPr>
              <a:t>al</a:t>
            </a:r>
            <a:r>
              <a:rPr lang="vi-VN" sz="2200" b="1" kern="100">
                <a:latin typeface="Times New Roman"/>
                <a:ea typeface="Calibri"/>
                <a:cs typeface="Times New Roman"/>
              </a:rPr>
              <a:t>. 2022) </a:t>
            </a:r>
            <a:r>
              <a:rPr lang="vi-VN" sz="2200" kern="100">
                <a:latin typeface="Times New Roman"/>
                <a:ea typeface="Calibri"/>
                <a:cs typeface="Times New Roman"/>
              </a:rPr>
              <a:t>nối chuỗi đầu vào X với một số </a:t>
            </a:r>
            <a:r>
              <a:rPr lang="vi-VN" sz="2200" kern="100" err="1">
                <a:latin typeface="Times New Roman"/>
                <a:ea typeface="Calibri"/>
                <a:cs typeface="Times New Roman"/>
              </a:rPr>
              <a:t>prompt</a:t>
            </a:r>
            <a:r>
              <a:rPr lang="vi-VN" sz="2200" kern="100">
                <a:latin typeface="Times New Roman"/>
                <a:ea typeface="Calibri"/>
                <a:cs typeface="Times New Roman"/>
              </a:rPr>
              <a:t> có thể huấn luyện được P thuộc  </a:t>
            </a:r>
            <a:r>
              <a:rPr lang="vi-VN" sz="2200" kern="100">
                <a:solidFill>
                  <a:srgbClr val="0070C0"/>
                </a:solidFill>
                <a:latin typeface="Times New Roman"/>
                <a:ea typeface="Calibri"/>
                <a:cs typeface="Times New Roman"/>
              </a:rPr>
              <a:t>R^(</a:t>
            </a:r>
            <a:r>
              <a:rPr lang="vi-VN" sz="2200" kern="100" err="1">
                <a:solidFill>
                  <a:srgbClr val="0070C0"/>
                </a:solidFill>
                <a:latin typeface="Times New Roman"/>
                <a:ea typeface="Calibri"/>
                <a:cs typeface="Times New Roman"/>
              </a:rPr>
              <a:t>lxd</a:t>
            </a:r>
            <a:r>
              <a:rPr lang="vi-VN" sz="2200" kern="100">
                <a:solidFill>
                  <a:srgbClr val="0070C0"/>
                </a:solidFill>
                <a:latin typeface="Times New Roman"/>
                <a:ea typeface="Calibri"/>
                <a:cs typeface="Times New Roman"/>
              </a:rPr>
              <a:t>)</a:t>
            </a:r>
            <a:r>
              <a:rPr lang="vi-VN" sz="2200" kern="100">
                <a:latin typeface="Times New Roman"/>
                <a:ea typeface="Calibri"/>
                <a:cs typeface="Times New Roman"/>
              </a:rPr>
              <a:t>  trước khi đưa nó vào các lớp </a:t>
            </a:r>
            <a:r>
              <a:rPr lang="vi-VN" sz="2200" kern="100" err="1">
                <a:latin typeface="Times New Roman"/>
                <a:ea typeface="Calibri"/>
                <a:cs typeface="Times New Roman"/>
              </a:rPr>
              <a:t>transformer</a:t>
            </a:r>
            <a:r>
              <a:rPr lang="vi-VN" sz="2200" kern="100">
                <a:latin typeface="Times New Roman"/>
                <a:ea typeface="Calibri"/>
                <a:cs typeface="Times New Roman"/>
              </a:rPr>
              <a:t>. Chuỗi mở rộng này được biểu diễn như sau:</a:t>
            </a:r>
          </a:p>
          <a:p>
            <a:pPr marR="0" lvl="1">
              <a:lnSpc>
                <a:spcPct val="107000"/>
              </a:lnSpc>
              <a:spcBef>
                <a:spcPts val="0"/>
              </a:spcBef>
              <a:spcAft>
                <a:spcPts val="0"/>
              </a:spcAft>
            </a:pPr>
            <a:endParaRPr lang="vi-VN" sz="2200" b="1" kern="100">
              <a:latin typeface="Times New Roman"/>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endParaRPr lang="vi-VN" sz="2200" b="1" kern="100">
              <a:latin typeface="Times New Roman"/>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endParaRPr lang="vi-VN" sz="2200" b="1" kern="100">
              <a:latin typeface="Times New Roman"/>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vi-VN" sz="2200" b="1" kern="100">
                <a:latin typeface="Times New Roman"/>
                <a:ea typeface="Calibri"/>
                <a:cs typeface="Times New Roman"/>
              </a:rPr>
              <a:t>NOAH (</a:t>
            </a:r>
            <a:r>
              <a:rPr lang="vi-VN" sz="2200" b="1" kern="100" err="1">
                <a:latin typeface="Times New Roman"/>
                <a:ea typeface="Calibri"/>
                <a:cs typeface="Times New Roman"/>
              </a:rPr>
              <a:t>Zhang</a:t>
            </a:r>
            <a:r>
              <a:rPr lang="vi-VN" sz="2200" b="1" kern="100">
                <a:latin typeface="Times New Roman"/>
                <a:ea typeface="Calibri"/>
                <a:cs typeface="Times New Roman"/>
              </a:rPr>
              <a:t>, </a:t>
            </a:r>
            <a:r>
              <a:rPr lang="vi-VN" sz="2200" b="1" kern="100" err="1">
                <a:latin typeface="Times New Roman"/>
                <a:ea typeface="Calibri"/>
                <a:cs typeface="Times New Roman"/>
              </a:rPr>
              <a:t>Zhou</a:t>
            </a:r>
            <a:r>
              <a:rPr lang="vi-VN" sz="2200" b="1" kern="100">
                <a:latin typeface="Times New Roman"/>
                <a:ea typeface="Calibri"/>
                <a:cs typeface="Times New Roman"/>
              </a:rPr>
              <a:t>, </a:t>
            </a:r>
            <a:r>
              <a:rPr lang="vi-VN" sz="2200" b="1" kern="100" err="1">
                <a:latin typeface="Times New Roman"/>
                <a:ea typeface="Calibri"/>
                <a:cs typeface="Times New Roman"/>
              </a:rPr>
              <a:t>and</a:t>
            </a:r>
            <a:r>
              <a:rPr lang="vi-VN" sz="2200" b="1" kern="100">
                <a:latin typeface="Times New Roman"/>
                <a:ea typeface="Calibri"/>
                <a:cs typeface="Times New Roman"/>
              </a:rPr>
              <a:t> Liu 2022)</a:t>
            </a:r>
            <a:r>
              <a:rPr lang="vi-VN" sz="2200" kern="100">
                <a:latin typeface="Times New Roman"/>
                <a:ea typeface="Calibri"/>
                <a:cs typeface="Times New Roman"/>
              </a:rPr>
              <a:t> tập trung vào việc kết hợp các phương pháp PETL hiện tại mà không cần thiết kế thủ công. Nó đào tạo một </a:t>
            </a:r>
            <a:r>
              <a:rPr lang="vi-VN" sz="2200" kern="100" err="1">
                <a:latin typeface="Times New Roman"/>
                <a:ea typeface="Calibri"/>
                <a:cs typeface="Times New Roman"/>
              </a:rPr>
              <a:t>supernet</a:t>
            </a:r>
            <a:r>
              <a:rPr lang="vi-VN" sz="2200" kern="100">
                <a:latin typeface="Times New Roman"/>
                <a:ea typeface="Calibri"/>
                <a:cs typeface="Times New Roman"/>
              </a:rPr>
              <a:t> lớn ban đầu và sau đó thực hiện tìm kiếm kiến trúc </a:t>
            </a:r>
            <a:r>
              <a:rPr lang="vi-VN" sz="2200" kern="100" err="1">
                <a:latin typeface="Times New Roman"/>
                <a:ea typeface="Calibri"/>
                <a:cs typeface="Times New Roman"/>
              </a:rPr>
              <a:t>neural</a:t>
            </a:r>
            <a:r>
              <a:rPr lang="vi-VN" sz="2200" kern="100">
                <a:latin typeface="Times New Roman"/>
                <a:ea typeface="Calibri"/>
                <a:cs typeface="Times New Roman"/>
              </a:rPr>
              <a:t> trên kích thước ẩn h của </a:t>
            </a:r>
            <a:r>
              <a:rPr lang="vi-VN" sz="2200" kern="100" err="1">
                <a:latin typeface="Times New Roman"/>
                <a:ea typeface="Calibri"/>
                <a:cs typeface="Times New Roman"/>
              </a:rPr>
              <a:t>Adapter</a:t>
            </a:r>
            <a:r>
              <a:rPr lang="vi-VN" sz="2200" kern="100">
                <a:latin typeface="Times New Roman"/>
                <a:ea typeface="Calibri"/>
                <a:cs typeface="Times New Roman"/>
              </a:rPr>
              <a:t>, </a:t>
            </a:r>
            <a:r>
              <a:rPr lang="vi-VN" sz="2200" kern="100" err="1">
                <a:latin typeface="Times New Roman"/>
                <a:ea typeface="Calibri"/>
                <a:cs typeface="Times New Roman"/>
              </a:rPr>
              <a:t>rank</a:t>
            </a:r>
            <a:r>
              <a:rPr lang="vi-VN" sz="2200" kern="100">
                <a:latin typeface="Times New Roman"/>
                <a:ea typeface="Calibri"/>
                <a:cs typeface="Times New Roman"/>
              </a:rPr>
              <a:t> r của </a:t>
            </a:r>
            <a:r>
              <a:rPr lang="vi-VN" sz="2200" kern="100" err="1">
                <a:latin typeface="Times New Roman"/>
                <a:ea typeface="Calibri"/>
                <a:cs typeface="Times New Roman"/>
              </a:rPr>
              <a:t>LoRA</a:t>
            </a:r>
            <a:r>
              <a:rPr lang="vi-VN" sz="2200" kern="100">
                <a:latin typeface="Times New Roman"/>
                <a:ea typeface="Calibri"/>
                <a:cs typeface="Times New Roman"/>
              </a:rPr>
              <a:t>, và chiều dài l của VPT.</a:t>
            </a:r>
            <a:endParaRPr lang="vi-VN" sz="2200" kern="100">
              <a:effectLst/>
              <a:latin typeface="Times New Roman"/>
              <a:ea typeface="Calibri"/>
              <a:cs typeface="Times New Roman"/>
            </a:endParaRPr>
          </a:p>
          <a:p>
            <a:pPr marL="742950" marR="0" lvl="1" indent="-285750">
              <a:lnSpc>
                <a:spcPct val="107000"/>
              </a:lnSpc>
              <a:spcBef>
                <a:spcPts val="0"/>
              </a:spcBef>
              <a:spcAft>
                <a:spcPts val="0"/>
              </a:spcAft>
              <a:buFont typeface="Courier New" panose="02070309020205020404" pitchFamily="49" charset="0"/>
              <a:buChar char="o"/>
            </a:pPr>
            <a:endParaRPr lang="vi-VN" sz="2200" kern="100">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Courier New" panose="02070309020205020404" pitchFamily="49" charset="0"/>
              <a:buChar char="o"/>
            </a:pPr>
            <a:endParaRPr lang="vi-VN" sz="2400" kern="100">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Courier New" panose="02070309020205020404" pitchFamily="49" charset="0"/>
              <a:buChar char="o"/>
            </a:pPr>
            <a:endParaRPr lang="vi-VN" sz="2400" kern="100">
              <a:effectLst/>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Courier New" panose="02070309020205020404" pitchFamily="49" charset="0"/>
              <a:buChar char="o"/>
            </a:pPr>
            <a:endParaRPr lang="vi-VN" sz="2400" kern="100">
              <a:latin typeface="Times New Roman"/>
              <a:ea typeface="Calibri" panose="020F0502020204030204" pitchFamily="34" charset="0"/>
              <a:cs typeface="Times New Roman" panose="02020603050405020304" pitchFamily="18" charset="0"/>
            </a:endParaRPr>
          </a:p>
          <a:p>
            <a:pPr lvl="3">
              <a:lnSpc>
                <a:spcPct val="107000"/>
              </a:lnSpc>
            </a:pPr>
            <a:endParaRPr lang="vi-VN" sz="2400" kern="100">
              <a:effectLst/>
              <a:latin typeface="Times New Roman"/>
              <a:ea typeface="Calibri" panose="020F0502020204030204" pitchFamily="34" charset="0"/>
              <a:cs typeface="Times New Roman" panose="02020603050405020304" pitchFamily="18" charset="0"/>
            </a:endParaRPr>
          </a:p>
          <a:p>
            <a:pPr marL="1657350" lvl="3" indent="-285750">
              <a:lnSpc>
                <a:spcPct val="107000"/>
              </a:lnSpc>
              <a:buFont typeface="Courier New" panose="02070309020205020404" pitchFamily="49" charset="0"/>
              <a:buChar char="o"/>
            </a:pPr>
            <a:endParaRPr lang="vi-VN" sz="2400" kern="100">
              <a:effectLst/>
              <a:latin typeface="Times New Roman"/>
              <a:ea typeface="Calibri" panose="020F0502020204030204" pitchFamily="34" charset="0"/>
              <a:cs typeface="Times New Roman" panose="02020603050405020304" pitchFamily="18" charset="0"/>
            </a:endParaRPr>
          </a:p>
        </p:txBody>
      </p:sp>
      <p:pic>
        <p:nvPicPr>
          <p:cNvPr id="11" name="Hình ảnh 10">
            <a:extLst>
              <a:ext uri="{FF2B5EF4-FFF2-40B4-BE49-F238E27FC236}">
                <a16:creationId xmlns:a16="http://schemas.microsoft.com/office/drawing/2014/main" id="{9E40C70D-45D6-30B8-12DD-0FAF78B85B31}"/>
              </a:ext>
            </a:extLst>
          </p:cNvPr>
          <p:cNvPicPr>
            <a:picLocks noChangeAspect="1"/>
          </p:cNvPicPr>
          <p:nvPr/>
        </p:nvPicPr>
        <p:blipFill>
          <a:blip r:embed="rId4"/>
          <a:stretch>
            <a:fillRect/>
          </a:stretch>
        </p:blipFill>
        <p:spPr>
          <a:xfrm>
            <a:off x="5044864" y="3175204"/>
            <a:ext cx="2102272" cy="613163"/>
          </a:xfrm>
          <a:prstGeom prst="rect">
            <a:avLst/>
          </a:prstGeom>
        </p:spPr>
      </p:pic>
      <p:sp>
        <p:nvSpPr>
          <p:cNvPr id="12" name="object 11">
            <a:extLst>
              <a:ext uri="{FF2B5EF4-FFF2-40B4-BE49-F238E27FC236}">
                <a16:creationId xmlns:a16="http://schemas.microsoft.com/office/drawing/2014/main" id="{B148F01C-8DCB-9C63-06C7-A719C7E5375F}"/>
              </a:ext>
            </a:extLst>
          </p:cNvPr>
          <p:cNvSpPr txBox="1">
            <a:spLocks noGrp="1"/>
          </p:cNvSpPr>
          <p:nvPr>
            <p:ph type="title"/>
          </p:nvPr>
        </p:nvSpPr>
        <p:spPr>
          <a:xfrm>
            <a:off x="1444244" y="1069289"/>
            <a:ext cx="7422009" cy="382156"/>
          </a:xfrm>
          <a:prstGeom prst="rect">
            <a:avLst/>
          </a:prstGeom>
        </p:spPr>
        <p:txBody>
          <a:bodyPr vert="horz" wrap="square" lIns="0" tIns="12700" rIns="0" bIns="0" rtlCol="0" anchor="t">
            <a:spAutoFit/>
          </a:bodyPr>
          <a:lstStyle/>
          <a:p>
            <a:pPr marL="12700" algn="l"/>
            <a:r>
              <a:rPr lang="vi-VN" sz="2400" spc="-5" err="1"/>
              <a:t>Parameter-Effcient</a:t>
            </a:r>
            <a:r>
              <a:rPr lang="vi-VN" sz="2400" spc="-5"/>
              <a:t> </a:t>
            </a:r>
            <a:r>
              <a:rPr lang="vi-VN" sz="2400" spc="-5" err="1"/>
              <a:t>Transfer</a:t>
            </a:r>
            <a:r>
              <a:rPr lang="vi-VN" sz="2400" spc="-5"/>
              <a:t> </a:t>
            </a:r>
            <a:r>
              <a:rPr lang="vi-VN" sz="2400" spc="-5" err="1"/>
              <a:t>Learning</a:t>
            </a:r>
            <a:endParaRPr lang="vi-VN" sz="2400" spc="-5"/>
          </a:p>
        </p:txBody>
      </p:sp>
    </p:spTree>
    <p:extLst>
      <p:ext uri="{BB962C8B-B14F-4D97-AF65-F5344CB8AC3E}">
        <p14:creationId xmlns:p14="http://schemas.microsoft.com/office/powerpoint/2010/main" val="17754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4" name="object 4"/>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5" name="object 5"/>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04</a:t>
            </a:r>
            <a:endParaRPr sz="24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9" name="object 9"/>
          <p:cNvSpPr txBox="1">
            <a:spLocks noGrp="1"/>
          </p:cNvSpPr>
          <p:nvPr>
            <p:ph type="title"/>
          </p:nvPr>
        </p:nvSpPr>
        <p:spPr>
          <a:xfrm>
            <a:off x="4528327" y="3238544"/>
            <a:ext cx="3135344" cy="936154"/>
          </a:xfrm>
          <a:prstGeom prst="rect">
            <a:avLst/>
          </a:prstGeom>
        </p:spPr>
        <p:txBody>
          <a:bodyPr vert="horz" wrap="square" lIns="0" tIns="12700" rIns="0" bIns="0" rtlCol="0" anchor="t">
            <a:spAutoFit/>
          </a:bodyPr>
          <a:lstStyle/>
          <a:p>
            <a:pPr marL="12700">
              <a:lnSpc>
                <a:spcPct val="100000"/>
              </a:lnSpc>
              <a:spcBef>
                <a:spcPts val="100"/>
              </a:spcBef>
            </a:pPr>
            <a:r>
              <a:rPr lang="vi-VN" spc="-130" err="1"/>
              <a:t>Methods</a:t>
            </a:r>
            <a:endParaRPr lang="en-US" spc="-130"/>
          </a:p>
        </p:txBody>
      </p:sp>
      <p:sp>
        <p:nvSpPr>
          <p:cNvPr id="10" name="object 10"/>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21</a:t>
            </a:fld>
            <a:endParaRPr sz="1800">
              <a:latin typeface="Segoe UI"/>
              <a:cs typeface="Segoe UI"/>
            </a:endParaRPr>
          </a:p>
        </p:txBody>
      </p:sp>
    </p:spTree>
    <p:extLst>
      <p:ext uri="{BB962C8B-B14F-4D97-AF65-F5344CB8AC3E}">
        <p14:creationId xmlns:p14="http://schemas.microsoft.com/office/powerpoint/2010/main" val="365427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04</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Method</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9" name="object 9"/>
          <p:cNvSpPr txBox="1"/>
          <p:nvPr/>
        </p:nvSpPr>
        <p:spPr>
          <a:xfrm>
            <a:off x="851283" y="1811936"/>
            <a:ext cx="4256647" cy="4126771"/>
          </a:xfrm>
          <a:prstGeom prst="rect">
            <a:avLst/>
          </a:prstGeom>
        </p:spPr>
        <p:txBody>
          <a:bodyPr vert="horz" wrap="square" lIns="0" tIns="12700" rIns="0" bIns="0" rtlCol="0" anchor="t">
            <a:spAutoFit/>
          </a:bodyPr>
          <a:lstStyle/>
          <a:p>
            <a:pPr marL="424180" indent="-342900" algn="just">
              <a:spcBef>
                <a:spcPts val="100"/>
              </a:spcBef>
              <a:buFont typeface="Calibri"/>
              <a:buChar char="-"/>
            </a:pPr>
            <a:r>
              <a:rPr lang="vi-VN" sz="2400" err="1">
                <a:latin typeface="Times New Roman"/>
                <a:cs typeface="Arial"/>
              </a:rPr>
              <a:t>Tensorize</a:t>
            </a:r>
            <a:r>
              <a:rPr lang="vi-VN" sz="2400">
                <a:latin typeface="Times New Roman"/>
                <a:cs typeface="Arial"/>
              </a:rPr>
              <a:t> 1 </a:t>
            </a:r>
            <a:r>
              <a:rPr lang="vi-VN" sz="2400" err="1">
                <a:latin typeface="Times New Roman"/>
                <a:cs typeface="Arial"/>
              </a:rPr>
              <a:t>neural</a:t>
            </a:r>
            <a:r>
              <a:rPr lang="vi-VN" sz="2400">
                <a:latin typeface="Times New Roman"/>
                <a:cs typeface="Arial"/>
              </a:rPr>
              <a:t> </a:t>
            </a:r>
            <a:r>
              <a:rPr lang="vi-VN" sz="2400" err="1">
                <a:latin typeface="Times New Roman"/>
                <a:cs typeface="Arial"/>
              </a:rPr>
              <a:t>network</a:t>
            </a:r>
            <a:r>
              <a:rPr lang="vi-VN" sz="2400">
                <a:latin typeface="Times New Roman"/>
                <a:cs typeface="Arial"/>
              </a:rPr>
              <a:t> là biểu diễn các tham số của nó dưới dạng 1 </a:t>
            </a:r>
            <a:r>
              <a:rPr lang="vi-VN" sz="2400" err="1">
                <a:latin typeface="Times New Roman"/>
                <a:cs typeface="Arial"/>
              </a:rPr>
              <a:t>tensor</a:t>
            </a:r>
            <a:r>
              <a:rPr lang="vi-VN" sz="2400">
                <a:latin typeface="Times New Roman"/>
                <a:cs typeface="Arial"/>
              </a:rPr>
              <a:t>.</a:t>
            </a:r>
            <a:endParaRPr lang="en-US" sz="2400">
              <a:latin typeface="Times New Roman"/>
              <a:cs typeface="Calibri"/>
            </a:endParaRPr>
          </a:p>
          <a:p>
            <a:pPr marL="424180" indent="-342900" algn="just">
              <a:spcBef>
                <a:spcPts val="100"/>
              </a:spcBef>
              <a:buFont typeface="Calibri"/>
              <a:buChar char="-"/>
            </a:pPr>
            <a:endParaRPr lang="vi-VN" sz="2400">
              <a:latin typeface="Times New Roman"/>
              <a:cs typeface="Arial"/>
            </a:endParaRPr>
          </a:p>
          <a:p>
            <a:pPr marL="424180" indent="-342900" algn="just">
              <a:spcBef>
                <a:spcPts val="100"/>
              </a:spcBef>
              <a:buFont typeface="Calibri"/>
              <a:buChar char="-"/>
            </a:pPr>
            <a:r>
              <a:rPr lang="vi-VN" sz="2400">
                <a:latin typeface="Times New Roman"/>
                <a:cs typeface="Arial"/>
              </a:rPr>
              <a:t>Những </a:t>
            </a:r>
            <a:r>
              <a:rPr lang="vi-VN" sz="2400" err="1">
                <a:latin typeface="Times New Roman"/>
                <a:cs typeface="Arial"/>
              </a:rPr>
              <a:t>model</a:t>
            </a:r>
            <a:r>
              <a:rPr lang="vi-VN" sz="2400">
                <a:latin typeface="Times New Roman"/>
                <a:cs typeface="Arial"/>
              </a:rPr>
              <a:t> trước đây như </a:t>
            </a:r>
            <a:r>
              <a:rPr lang="vi-VN" sz="2400" err="1">
                <a:latin typeface="Times New Roman"/>
                <a:cs typeface="Arial"/>
              </a:rPr>
              <a:t>ResNet</a:t>
            </a:r>
            <a:r>
              <a:rPr lang="vi-VN" sz="2400">
                <a:latin typeface="Times New Roman"/>
                <a:cs typeface="Arial"/>
              </a:rPr>
              <a:t> =&gt; Mỗi </a:t>
            </a:r>
            <a:r>
              <a:rPr lang="vi-VN" sz="2400" err="1">
                <a:latin typeface="Times New Roman"/>
                <a:cs typeface="Arial"/>
              </a:rPr>
              <a:t>layer</a:t>
            </a:r>
            <a:r>
              <a:rPr lang="vi-VN" sz="2400">
                <a:latin typeface="Times New Roman"/>
                <a:cs typeface="Arial"/>
              </a:rPr>
              <a:t> </a:t>
            </a:r>
            <a:r>
              <a:rPr lang="vi-VN" sz="2400">
                <a:solidFill>
                  <a:srgbClr val="0070C0"/>
                </a:solidFill>
                <a:latin typeface="Times New Roman"/>
                <a:cs typeface="Arial"/>
              </a:rPr>
              <a:t>có số </a:t>
            </a:r>
            <a:r>
              <a:rPr lang="vi-VN" sz="2400" err="1">
                <a:solidFill>
                  <a:srgbClr val="0070C0"/>
                </a:solidFill>
                <a:latin typeface="Times New Roman"/>
                <a:cs typeface="Arial"/>
              </a:rPr>
              <a:t>param</a:t>
            </a:r>
            <a:r>
              <a:rPr lang="vi-VN" sz="2400">
                <a:solidFill>
                  <a:srgbClr val="0070C0"/>
                </a:solidFill>
                <a:latin typeface="Times New Roman"/>
                <a:cs typeface="Arial"/>
              </a:rPr>
              <a:t> khác nhau</a:t>
            </a:r>
            <a:r>
              <a:rPr lang="en-US" sz="2400">
                <a:latin typeface="+mj-lt"/>
                <a:cs typeface="Arial"/>
              </a:rPr>
              <a:t>  </a:t>
            </a:r>
            <a:r>
              <a:rPr lang="en-US" sz="2400">
                <a:latin typeface="Calibri"/>
                <a:ea typeface="Calibri"/>
                <a:cs typeface="Arial"/>
              </a:rPr>
              <a:t>=</a:t>
            </a:r>
            <a:r>
              <a:rPr lang="vi-VN" sz="2400">
                <a:latin typeface="Times New Roman"/>
                <a:cs typeface="Arial"/>
              </a:rPr>
              <a:t>&gt; Khó </a:t>
            </a:r>
            <a:r>
              <a:rPr lang="vi-VN" sz="2400" err="1">
                <a:latin typeface="Times New Roman"/>
                <a:cs typeface="Arial"/>
              </a:rPr>
              <a:t>tensorize</a:t>
            </a:r>
            <a:endParaRPr lang="vi-VN" sz="2400">
              <a:latin typeface="Times New Roman"/>
              <a:cs typeface="Arial"/>
            </a:endParaRPr>
          </a:p>
          <a:p>
            <a:pPr marL="424180" indent="-342900" algn="just">
              <a:spcBef>
                <a:spcPts val="100"/>
              </a:spcBef>
              <a:buFont typeface="Calibri"/>
              <a:buChar char="-"/>
            </a:pPr>
            <a:endParaRPr lang="vi-VN" sz="2400">
              <a:latin typeface="Times New Roman"/>
              <a:cs typeface="Arial"/>
            </a:endParaRPr>
          </a:p>
          <a:p>
            <a:pPr marL="424180" indent="-342900" algn="just">
              <a:spcBef>
                <a:spcPts val="100"/>
              </a:spcBef>
              <a:buFont typeface="Calibri"/>
              <a:buChar char="-"/>
            </a:pPr>
            <a:r>
              <a:rPr lang="vi-VN" sz="2400" err="1">
                <a:latin typeface="Times New Roman"/>
                <a:cs typeface="Arial"/>
              </a:rPr>
              <a:t>Vision</a:t>
            </a:r>
            <a:r>
              <a:rPr lang="vi-VN" sz="2400">
                <a:latin typeface="Times New Roman"/>
                <a:cs typeface="Arial"/>
              </a:rPr>
              <a:t> </a:t>
            </a:r>
            <a:r>
              <a:rPr lang="vi-VN" sz="2400" err="1">
                <a:latin typeface="Times New Roman"/>
                <a:cs typeface="Arial"/>
              </a:rPr>
              <a:t>transformer</a:t>
            </a:r>
            <a:r>
              <a:rPr lang="vi-VN" sz="2400">
                <a:latin typeface="Times New Roman"/>
                <a:cs typeface="Arial"/>
              </a:rPr>
              <a:t> có tính </a:t>
            </a:r>
            <a:r>
              <a:rPr lang="vi-VN" sz="2400">
                <a:solidFill>
                  <a:srgbClr val="0070C0"/>
                </a:solidFill>
                <a:latin typeface="Times New Roman"/>
                <a:cs typeface="Arial"/>
              </a:rPr>
              <a:t>nhất quán cao</a:t>
            </a:r>
            <a:r>
              <a:rPr lang="vi-VN" sz="2400">
                <a:latin typeface="Times New Roman"/>
                <a:cs typeface="Arial"/>
              </a:rPr>
              <a:t> =&gt; Dễ </a:t>
            </a:r>
            <a:r>
              <a:rPr lang="vi-VN" sz="2400" err="1">
                <a:latin typeface="Times New Roman"/>
                <a:cs typeface="Arial"/>
              </a:rPr>
              <a:t>tensorize</a:t>
            </a:r>
            <a:endParaRPr lang="vi-VN" sz="2400">
              <a:latin typeface="Times New Roman"/>
              <a:cs typeface="Arial"/>
            </a:endParaRPr>
          </a:p>
        </p:txBody>
      </p:sp>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22</a:t>
            </a:fld>
            <a:endParaRPr sz="1800">
              <a:latin typeface="Segoe UI"/>
              <a:cs typeface="Segoe UI"/>
            </a:endParaRPr>
          </a:p>
        </p:txBody>
      </p:sp>
      <p:sp>
        <p:nvSpPr>
          <p:cNvPr id="12" name="object 12"/>
          <p:cNvSpPr txBox="1">
            <a:spLocks noGrp="1"/>
          </p:cNvSpPr>
          <p:nvPr>
            <p:ph type="title"/>
          </p:nvPr>
        </p:nvSpPr>
        <p:spPr>
          <a:xfrm>
            <a:off x="1444244" y="1069289"/>
            <a:ext cx="5571573" cy="382156"/>
          </a:xfrm>
          <a:prstGeom prst="rect">
            <a:avLst/>
          </a:prstGeom>
        </p:spPr>
        <p:txBody>
          <a:bodyPr vert="horz" wrap="square" lIns="0" tIns="12700" rIns="0" bIns="0" rtlCol="0" anchor="t">
            <a:spAutoFit/>
          </a:bodyPr>
          <a:lstStyle/>
          <a:p>
            <a:pPr marL="12700">
              <a:spcBef>
                <a:spcPts val="100"/>
              </a:spcBef>
            </a:pPr>
            <a:r>
              <a:rPr lang="en-US" sz="2400" spc="-5"/>
              <a:t>Tensorize Vision Transformer</a:t>
            </a:r>
          </a:p>
        </p:txBody>
      </p:sp>
      <p:sp>
        <p:nvSpPr>
          <p:cNvPr id="10" name="object 9">
            <a:extLst>
              <a:ext uri="{FF2B5EF4-FFF2-40B4-BE49-F238E27FC236}">
                <a16:creationId xmlns:a16="http://schemas.microsoft.com/office/drawing/2014/main" id="{916CD642-23EB-A1CE-FE4B-124D8024C66F}"/>
              </a:ext>
            </a:extLst>
          </p:cNvPr>
          <p:cNvSpPr txBox="1"/>
          <p:nvPr/>
        </p:nvSpPr>
        <p:spPr>
          <a:xfrm>
            <a:off x="1105128" y="5115273"/>
            <a:ext cx="9954895" cy="289823"/>
          </a:xfrm>
          <a:prstGeom prst="rect">
            <a:avLst/>
          </a:prstGeom>
        </p:spPr>
        <p:txBody>
          <a:bodyPr vert="horz" wrap="square" lIns="0" tIns="12700" rIns="0" bIns="0" rtlCol="0" anchor="t">
            <a:spAutoFit/>
          </a:bodyPr>
          <a:lstStyle/>
          <a:p>
            <a:pPr marL="81280">
              <a:spcBef>
                <a:spcPts val="100"/>
              </a:spcBef>
            </a:pPr>
            <a:endParaRPr lang="vi-VN">
              <a:latin typeface="Arial"/>
              <a:ea typeface="Calibri"/>
              <a:cs typeface="Arial"/>
            </a:endParaRPr>
          </a:p>
        </p:txBody>
      </p:sp>
      <p:pic>
        <p:nvPicPr>
          <p:cNvPr id="18" name="Picture 17">
            <a:extLst>
              <a:ext uri="{FF2B5EF4-FFF2-40B4-BE49-F238E27FC236}">
                <a16:creationId xmlns:a16="http://schemas.microsoft.com/office/drawing/2014/main" id="{DA7616FB-5E62-F4C5-CCF2-C724D651FEC0}"/>
              </a:ext>
            </a:extLst>
          </p:cNvPr>
          <p:cNvPicPr>
            <a:picLocks noChangeAspect="1"/>
          </p:cNvPicPr>
          <p:nvPr/>
        </p:nvPicPr>
        <p:blipFill>
          <a:blip r:embed="rId4"/>
          <a:stretch>
            <a:fillRect/>
          </a:stretch>
        </p:blipFill>
        <p:spPr>
          <a:xfrm>
            <a:off x="5548463" y="1905548"/>
            <a:ext cx="6722180" cy="4175830"/>
          </a:xfrm>
          <a:prstGeom prst="rect">
            <a:avLst/>
          </a:prstGeom>
        </p:spPr>
      </p:pic>
    </p:spTree>
    <p:extLst>
      <p:ext uri="{BB962C8B-B14F-4D97-AF65-F5344CB8AC3E}">
        <p14:creationId xmlns:p14="http://schemas.microsoft.com/office/powerpoint/2010/main" val="3501259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Method</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23</a:t>
            </a:fld>
            <a:endParaRPr sz="1800">
              <a:latin typeface="Segoe UI"/>
              <a:cs typeface="Segoe UI"/>
            </a:endParaRPr>
          </a:p>
        </p:txBody>
      </p:sp>
      <p:sp>
        <p:nvSpPr>
          <p:cNvPr id="12" name="object 12"/>
          <p:cNvSpPr txBox="1">
            <a:spLocks noGrp="1"/>
          </p:cNvSpPr>
          <p:nvPr>
            <p:ph type="title"/>
          </p:nvPr>
        </p:nvSpPr>
        <p:spPr>
          <a:xfrm>
            <a:off x="1444244" y="1069289"/>
            <a:ext cx="5571573" cy="382156"/>
          </a:xfrm>
          <a:prstGeom prst="rect">
            <a:avLst/>
          </a:prstGeom>
        </p:spPr>
        <p:txBody>
          <a:bodyPr vert="horz" wrap="square" lIns="0" tIns="12700" rIns="0" bIns="0" rtlCol="0" anchor="t">
            <a:spAutoFit/>
          </a:bodyPr>
          <a:lstStyle/>
          <a:p>
            <a:pPr marL="12700">
              <a:spcBef>
                <a:spcPts val="100"/>
              </a:spcBef>
            </a:pPr>
            <a:r>
              <a:rPr lang="en-US" sz="2400" spc="-5"/>
              <a:t>Tensorize Vision Transformer</a:t>
            </a:r>
          </a:p>
        </p:txBody>
      </p:sp>
      <p:sp>
        <p:nvSpPr>
          <p:cNvPr id="10" name="object 9">
            <a:extLst>
              <a:ext uri="{FF2B5EF4-FFF2-40B4-BE49-F238E27FC236}">
                <a16:creationId xmlns:a16="http://schemas.microsoft.com/office/drawing/2014/main" id="{916CD642-23EB-A1CE-FE4B-124D8024C66F}"/>
              </a:ext>
            </a:extLst>
          </p:cNvPr>
          <p:cNvSpPr txBox="1"/>
          <p:nvPr/>
        </p:nvSpPr>
        <p:spPr>
          <a:xfrm>
            <a:off x="1443795" y="4649607"/>
            <a:ext cx="9954895" cy="289823"/>
          </a:xfrm>
          <a:prstGeom prst="rect">
            <a:avLst/>
          </a:prstGeom>
        </p:spPr>
        <p:txBody>
          <a:bodyPr vert="horz" wrap="square" lIns="0" tIns="12700" rIns="0" bIns="0" rtlCol="0" anchor="t">
            <a:spAutoFit/>
          </a:bodyPr>
          <a:lstStyle/>
          <a:p>
            <a:pPr marL="81280">
              <a:spcBef>
                <a:spcPts val="100"/>
              </a:spcBef>
            </a:pPr>
            <a:endParaRPr lang="vi-VN">
              <a:latin typeface="Arial"/>
              <a:ea typeface="Calibri"/>
              <a:cs typeface="Arial"/>
            </a:endParaRPr>
          </a:p>
        </p:txBody>
      </p:sp>
      <p:pic>
        <p:nvPicPr>
          <p:cNvPr id="14" name="Picture 13">
            <a:extLst>
              <a:ext uri="{FF2B5EF4-FFF2-40B4-BE49-F238E27FC236}">
                <a16:creationId xmlns:a16="http://schemas.microsoft.com/office/drawing/2014/main" id="{E0B6DB3E-ADCA-3532-E237-D82F95B527B1}"/>
              </a:ext>
            </a:extLst>
          </p:cNvPr>
          <p:cNvPicPr>
            <a:picLocks noChangeAspect="1"/>
          </p:cNvPicPr>
          <p:nvPr/>
        </p:nvPicPr>
        <p:blipFill>
          <a:blip r:embed="rId3"/>
          <a:stretch>
            <a:fillRect/>
          </a:stretch>
        </p:blipFill>
        <p:spPr>
          <a:xfrm>
            <a:off x="5548463" y="1546319"/>
            <a:ext cx="6722180" cy="4175830"/>
          </a:xfrm>
          <a:prstGeom prst="rect">
            <a:avLst/>
          </a:prstGeom>
        </p:spPr>
      </p:pic>
      <p:pic>
        <p:nvPicPr>
          <p:cNvPr id="11" name="Picture 10">
            <a:extLst>
              <a:ext uri="{FF2B5EF4-FFF2-40B4-BE49-F238E27FC236}">
                <a16:creationId xmlns:a16="http://schemas.microsoft.com/office/drawing/2014/main" id="{9DD7D96B-8EF7-BD25-A367-350DB44C61E5}"/>
              </a:ext>
            </a:extLst>
          </p:cNvPr>
          <p:cNvPicPr>
            <a:picLocks noChangeAspect="1"/>
          </p:cNvPicPr>
          <p:nvPr/>
        </p:nvPicPr>
        <p:blipFill>
          <a:blip r:embed="rId4"/>
          <a:stretch>
            <a:fillRect/>
          </a:stretch>
        </p:blipFill>
        <p:spPr>
          <a:xfrm>
            <a:off x="743994" y="2127572"/>
            <a:ext cx="3602181" cy="392258"/>
          </a:xfrm>
          <a:prstGeom prst="rect">
            <a:avLst/>
          </a:prstGeom>
        </p:spPr>
      </p:pic>
      <p:pic>
        <p:nvPicPr>
          <p:cNvPr id="15" name="Picture 14">
            <a:extLst>
              <a:ext uri="{FF2B5EF4-FFF2-40B4-BE49-F238E27FC236}">
                <a16:creationId xmlns:a16="http://schemas.microsoft.com/office/drawing/2014/main" id="{52035016-4508-2CC9-EA4A-E501E1FAE570}"/>
              </a:ext>
            </a:extLst>
          </p:cNvPr>
          <p:cNvPicPr>
            <a:picLocks noChangeAspect="1"/>
          </p:cNvPicPr>
          <p:nvPr/>
        </p:nvPicPr>
        <p:blipFill>
          <a:blip r:embed="rId5"/>
          <a:stretch>
            <a:fillRect/>
          </a:stretch>
        </p:blipFill>
        <p:spPr>
          <a:xfrm>
            <a:off x="745718" y="2795027"/>
            <a:ext cx="5216236" cy="473652"/>
          </a:xfrm>
          <a:prstGeom prst="rect">
            <a:avLst/>
          </a:prstGeom>
        </p:spPr>
      </p:pic>
      <p:pic>
        <p:nvPicPr>
          <p:cNvPr id="16" name="Picture 15" descr="A black and white math equation&#10;&#10;Description automatically generated">
            <a:extLst>
              <a:ext uri="{FF2B5EF4-FFF2-40B4-BE49-F238E27FC236}">
                <a16:creationId xmlns:a16="http://schemas.microsoft.com/office/drawing/2014/main" id="{8277420C-4DF6-C1A6-3B7A-89E2D0C66626}"/>
              </a:ext>
            </a:extLst>
          </p:cNvPr>
          <p:cNvPicPr>
            <a:picLocks noChangeAspect="1"/>
          </p:cNvPicPr>
          <p:nvPr/>
        </p:nvPicPr>
        <p:blipFill>
          <a:blip r:embed="rId6"/>
          <a:stretch>
            <a:fillRect/>
          </a:stretch>
        </p:blipFill>
        <p:spPr>
          <a:xfrm>
            <a:off x="743046" y="3636892"/>
            <a:ext cx="5107997" cy="1252104"/>
          </a:xfrm>
          <a:prstGeom prst="rect">
            <a:avLst/>
          </a:prstGeom>
        </p:spPr>
      </p:pic>
      <p:sp>
        <p:nvSpPr>
          <p:cNvPr id="20" name="object 5">
            <a:extLst>
              <a:ext uri="{FF2B5EF4-FFF2-40B4-BE49-F238E27FC236}">
                <a16:creationId xmlns:a16="http://schemas.microsoft.com/office/drawing/2014/main" id="{5B4C6332-7812-BC72-705D-E63649F3BE70}"/>
              </a:ext>
            </a:extLst>
          </p:cNvPr>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04</a:t>
            </a:r>
            <a:endParaRPr sz="2400">
              <a:latin typeface="Segoe UI"/>
              <a:cs typeface="Segoe UI"/>
            </a:endParaRPr>
          </a:p>
        </p:txBody>
      </p:sp>
    </p:spTree>
    <p:extLst>
      <p:ext uri="{BB962C8B-B14F-4D97-AF65-F5344CB8AC3E}">
        <p14:creationId xmlns:p14="http://schemas.microsoft.com/office/powerpoint/2010/main" val="3202596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Method</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24</a:t>
            </a:fld>
            <a:endParaRPr sz="1800">
              <a:latin typeface="Segoe UI"/>
              <a:cs typeface="Segoe UI"/>
            </a:endParaRPr>
          </a:p>
        </p:txBody>
      </p:sp>
      <p:sp>
        <p:nvSpPr>
          <p:cNvPr id="12" name="object 12"/>
          <p:cNvSpPr txBox="1">
            <a:spLocks noGrp="1"/>
          </p:cNvSpPr>
          <p:nvPr>
            <p:ph type="title"/>
          </p:nvPr>
        </p:nvSpPr>
        <p:spPr>
          <a:xfrm>
            <a:off x="1444244" y="1069289"/>
            <a:ext cx="5571573" cy="382156"/>
          </a:xfrm>
          <a:prstGeom prst="rect">
            <a:avLst/>
          </a:prstGeom>
        </p:spPr>
        <p:txBody>
          <a:bodyPr vert="horz" wrap="square" lIns="0" tIns="12700" rIns="0" bIns="0" rtlCol="0" anchor="t">
            <a:spAutoFit/>
          </a:bodyPr>
          <a:lstStyle/>
          <a:p>
            <a:pPr marL="12700">
              <a:spcBef>
                <a:spcPts val="100"/>
              </a:spcBef>
            </a:pPr>
            <a:r>
              <a:rPr lang="en-US" sz="2400" spc="-5"/>
              <a:t>Tensorize Vision Transformer</a:t>
            </a:r>
          </a:p>
        </p:txBody>
      </p:sp>
      <p:sp>
        <p:nvSpPr>
          <p:cNvPr id="10" name="object 9">
            <a:extLst>
              <a:ext uri="{FF2B5EF4-FFF2-40B4-BE49-F238E27FC236}">
                <a16:creationId xmlns:a16="http://schemas.microsoft.com/office/drawing/2014/main" id="{916CD642-23EB-A1CE-FE4B-124D8024C66F}"/>
              </a:ext>
            </a:extLst>
          </p:cNvPr>
          <p:cNvSpPr txBox="1"/>
          <p:nvPr/>
        </p:nvSpPr>
        <p:spPr>
          <a:xfrm>
            <a:off x="1443795" y="4649607"/>
            <a:ext cx="9954895" cy="289823"/>
          </a:xfrm>
          <a:prstGeom prst="rect">
            <a:avLst/>
          </a:prstGeom>
        </p:spPr>
        <p:txBody>
          <a:bodyPr vert="horz" wrap="square" lIns="0" tIns="12700" rIns="0" bIns="0" rtlCol="0" anchor="t">
            <a:spAutoFit/>
          </a:bodyPr>
          <a:lstStyle/>
          <a:p>
            <a:pPr marL="81280">
              <a:spcBef>
                <a:spcPts val="100"/>
              </a:spcBef>
            </a:pPr>
            <a:endParaRPr lang="vi-VN">
              <a:latin typeface="Arial"/>
              <a:ea typeface="Calibri"/>
              <a:cs typeface="Arial"/>
            </a:endParaRPr>
          </a:p>
        </p:txBody>
      </p:sp>
      <p:pic>
        <p:nvPicPr>
          <p:cNvPr id="17" name="Picture 16">
            <a:extLst>
              <a:ext uri="{FF2B5EF4-FFF2-40B4-BE49-F238E27FC236}">
                <a16:creationId xmlns:a16="http://schemas.microsoft.com/office/drawing/2014/main" id="{C56C4DE9-68AB-8AD2-8DFA-CCEA58299A34}"/>
              </a:ext>
            </a:extLst>
          </p:cNvPr>
          <p:cNvPicPr>
            <a:picLocks noChangeAspect="1"/>
          </p:cNvPicPr>
          <p:nvPr/>
        </p:nvPicPr>
        <p:blipFill>
          <a:blip r:embed="rId4"/>
          <a:stretch>
            <a:fillRect/>
          </a:stretch>
        </p:blipFill>
        <p:spPr>
          <a:xfrm>
            <a:off x="744939" y="2238633"/>
            <a:ext cx="4752974" cy="482311"/>
          </a:xfrm>
          <a:prstGeom prst="rect">
            <a:avLst/>
          </a:prstGeom>
        </p:spPr>
      </p:pic>
      <p:pic>
        <p:nvPicPr>
          <p:cNvPr id="18" name="Picture 17">
            <a:extLst>
              <a:ext uri="{FF2B5EF4-FFF2-40B4-BE49-F238E27FC236}">
                <a16:creationId xmlns:a16="http://schemas.microsoft.com/office/drawing/2014/main" id="{C52A0C04-4D35-4762-4B1B-4F79BDD20777}"/>
              </a:ext>
            </a:extLst>
          </p:cNvPr>
          <p:cNvPicPr>
            <a:picLocks noChangeAspect="1"/>
          </p:cNvPicPr>
          <p:nvPr/>
        </p:nvPicPr>
        <p:blipFill>
          <a:blip r:embed="rId5"/>
          <a:stretch>
            <a:fillRect/>
          </a:stretch>
        </p:blipFill>
        <p:spPr>
          <a:xfrm>
            <a:off x="781049" y="2892163"/>
            <a:ext cx="4740852" cy="471920"/>
          </a:xfrm>
          <a:prstGeom prst="rect">
            <a:avLst/>
          </a:prstGeom>
        </p:spPr>
      </p:pic>
      <p:pic>
        <p:nvPicPr>
          <p:cNvPr id="19" name="Picture 18" descr="A black text on a white background&#10;&#10;Description automatically generated">
            <a:extLst>
              <a:ext uri="{FF2B5EF4-FFF2-40B4-BE49-F238E27FC236}">
                <a16:creationId xmlns:a16="http://schemas.microsoft.com/office/drawing/2014/main" id="{25BD4DF2-8547-BE24-EAE9-650A1E95AE31}"/>
              </a:ext>
            </a:extLst>
          </p:cNvPr>
          <p:cNvPicPr>
            <a:picLocks noChangeAspect="1"/>
          </p:cNvPicPr>
          <p:nvPr/>
        </p:nvPicPr>
        <p:blipFill>
          <a:blip r:embed="rId6"/>
          <a:stretch>
            <a:fillRect/>
          </a:stretch>
        </p:blipFill>
        <p:spPr>
          <a:xfrm>
            <a:off x="733585" y="3683274"/>
            <a:ext cx="4772891" cy="870239"/>
          </a:xfrm>
          <a:prstGeom prst="rect">
            <a:avLst/>
          </a:prstGeom>
        </p:spPr>
      </p:pic>
      <p:pic>
        <p:nvPicPr>
          <p:cNvPr id="20" name="Picture 19">
            <a:extLst>
              <a:ext uri="{FF2B5EF4-FFF2-40B4-BE49-F238E27FC236}">
                <a16:creationId xmlns:a16="http://schemas.microsoft.com/office/drawing/2014/main" id="{7B8CC262-D9B7-B2F5-9D6E-BC92DD1EEDAB}"/>
              </a:ext>
            </a:extLst>
          </p:cNvPr>
          <p:cNvPicPr>
            <a:picLocks noChangeAspect="1"/>
          </p:cNvPicPr>
          <p:nvPr/>
        </p:nvPicPr>
        <p:blipFill>
          <a:blip r:embed="rId7"/>
          <a:stretch>
            <a:fillRect/>
          </a:stretch>
        </p:blipFill>
        <p:spPr>
          <a:xfrm>
            <a:off x="5548463" y="1546319"/>
            <a:ext cx="6722180" cy="4175830"/>
          </a:xfrm>
          <a:prstGeom prst="rect">
            <a:avLst/>
          </a:prstGeom>
        </p:spPr>
      </p:pic>
      <p:sp>
        <p:nvSpPr>
          <p:cNvPr id="9" name="object 5">
            <a:extLst>
              <a:ext uri="{FF2B5EF4-FFF2-40B4-BE49-F238E27FC236}">
                <a16:creationId xmlns:a16="http://schemas.microsoft.com/office/drawing/2014/main" id="{AF2F852D-5B19-1A6E-38D7-2FBDE1BBAB97}"/>
              </a:ext>
            </a:extLst>
          </p:cNvPr>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04</a:t>
            </a:r>
            <a:endParaRPr sz="2400">
              <a:latin typeface="Segoe UI"/>
              <a:cs typeface="Segoe UI"/>
            </a:endParaRPr>
          </a:p>
        </p:txBody>
      </p:sp>
    </p:spTree>
    <p:extLst>
      <p:ext uri="{BB962C8B-B14F-4D97-AF65-F5344CB8AC3E}">
        <p14:creationId xmlns:p14="http://schemas.microsoft.com/office/powerpoint/2010/main" val="78326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04</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Method</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25</a:t>
            </a:fld>
            <a:endParaRPr sz="1800">
              <a:latin typeface="Segoe UI"/>
              <a:cs typeface="Segoe UI"/>
            </a:endParaRPr>
          </a:p>
        </p:txBody>
      </p:sp>
      <p:sp>
        <p:nvSpPr>
          <p:cNvPr id="12" name="object 12"/>
          <p:cNvSpPr txBox="1">
            <a:spLocks noGrp="1"/>
          </p:cNvSpPr>
          <p:nvPr>
            <p:ph type="title"/>
          </p:nvPr>
        </p:nvSpPr>
        <p:spPr>
          <a:xfrm>
            <a:off x="1444244" y="1069289"/>
            <a:ext cx="5571573" cy="382156"/>
          </a:xfrm>
          <a:prstGeom prst="rect">
            <a:avLst/>
          </a:prstGeom>
        </p:spPr>
        <p:txBody>
          <a:bodyPr vert="horz" wrap="square" lIns="0" tIns="12700" rIns="0" bIns="0" rtlCol="0" anchor="t">
            <a:spAutoFit/>
          </a:bodyPr>
          <a:lstStyle/>
          <a:p>
            <a:pPr marL="12700">
              <a:spcBef>
                <a:spcPts val="100"/>
              </a:spcBef>
            </a:pPr>
            <a:r>
              <a:rPr lang="en-US" sz="2400" spc="-5"/>
              <a:t>Tensorize Vision Transformer</a:t>
            </a:r>
          </a:p>
        </p:txBody>
      </p:sp>
      <p:sp>
        <p:nvSpPr>
          <p:cNvPr id="10" name="object 9">
            <a:extLst>
              <a:ext uri="{FF2B5EF4-FFF2-40B4-BE49-F238E27FC236}">
                <a16:creationId xmlns:a16="http://schemas.microsoft.com/office/drawing/2014/main" id="{916CD642-23EB-A1CE-FE4B-124D8024C66F}"/>
              </a:ext>
            </a:extLst>
          </p:cNvPr>
          <p:cNvSpPr txBox="1"/>
          <p:nvPr/>
        </p:nvSpPr>
        <p:spPr>
          <a:xfrm>
            <a:off x="1443795" y="4649607"/>
            <a:ext cx="9954895" cy="289823"/>
          </a:xfrm>
          <a:prstGeom prst="rect">
            <a:avLst/>
          </a:prstGeom>
        </p:spPr>
        <p:txBody>
          <a:bodyPr vert="horz" wrap="square" lIns="0" tIns="12700" rIns="0" bIns="0" rtlCol="0" anchor="t">
            <a:spAutoFit/>
          </a:bodyPr>
          <a:lstStyle/>
          <a:p>
            <a:pPr marL="81280">
              <a:spcBef>
                <a:spcPts val="100"/>
              </a:spcBef>
            </a:pPr>
            <a:endParaRPr lang="vi-VN">
              <a:latin typeface="Arial"/>
              <a:ea typeface="Calibri"/>
              <a:cs typeface="Arial"/>
            </a:endParaRPr>
          </a:p>
        </p:txBody>
      </p:sp>
      <p:pic>
        <p:nvPicPr>
          <p:cNvPr id="20" name="Picture 19">
            <a:extLst>
              <a:ext uri="{FF2B5EF4-FFF2-40B4-BE49-F238E27FC236}">
                <a16:creationId xmlns:a16="http://schemas.microsoft.com/office/drawing/2014/main" id="{7B8CC262-D9B7-B2F5-9D6E-BC92DD1EEDAB}"/>
              </a:ext>
            </a:extLst>
          </p:cNvPr>
          <p:cNvPicPr>
            <a:picLocks noChangeAspect="1"/>
          </p:cNvPicPr>
          <p:nvPr/>
        </p:nvPicPr>
        <p:blipFill>
          <a:blip r:embed="rId4"/>
          <a:stretch>
            <a:fillRect/>
          </a:stretch>
        </p:blipFill>
        <p:spPr>
          <a:xfrm>
            <a:off x="5548463" y="1546319"/>
            <a:ext cx="6722180" cy="4175830"/>
          </a:xfrm>
          <a:prstGeom prst="rect">
            <a:avLst/>
          </a:prstGeom>
        </p:spPr>
      </p:pic>
      <p:sp>
        <p:nvSpPr>
          <p:cNvPr id="9" name="TextBox 8">
            <a:extLst>
              <a:ext uri="{FF2B5EF4-FFF2-40B4-BE49-F238E27FC236}">
                <a16:creationId xmlns:a16="http://schemas.microsoft.com/office/drawing/2014/main" id="{B9AECE4E-F33E-21C5-8D06-E955652A8178}"/>
              </a:ext>
            </a:extLst>
          </p:cNvPr>
          <p:cNvSpPr txBox="1"/>
          <p:nvPr/>
        </p:nvSpPr>
        <p:spPr>
          <a:xfrm>
            <a:off x="1021242" y="1829788"/>
            <a:ext cx="476006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ea typeface="+mn-lt"/>
                <a:cs typeface="Times New Roman"/>
              </a:rPr>
              <a:t>Patch embedding, </a:t>
            </a:r>
            <a:r>
              <a:rPr lang="en-US" sz="2400" err="1">
                <a:latin typeface="Times New Roman"/>
                <a:ea typeface="+mn-lt"/>
                <a:cs typeface="Times New Roman"/>
              </a:rPr>
              <a:t>lớp</a:t>
            </a:r>
            <a:r>
              <a:rPr lang="en-US" sz="2400">
                <a:latin typeface="Times New Roman"/>
                <a:ea typeface="+mn-lt"/>
                <a:cs typeface="Times New Roman"/>
              </a:rPr>
              <a:t> </a:t>
            </a:r>
            <a:r>
              <a:rPr lang="en-US" sz="2400" err="1">
                <a:latin typeface="Times New Roman"/>
                <a:ea typeface="+mn-lt"/>
                <a:cs typeface="Times New Roman"/>
              </a:rPr>
              <a:t>phân</a:t>
            </a:r>
            <a:r>
              <a:rPr lang="en-US" sz="2400">
                <a:latin typeface="Times New Roman"/>
                <a:ea typeface="+mn-lt"/>
                <a:cs typeface="Times New Roman"/>
              </a:rPr>
              <a:t> </a:t>
            </a:r>
            <a:r>
              <a:rPr lang="en-US" sz="2400" err="1">
                <a:latin typeface="Times New Roman"/>
                <a:ea typeface="+mn-lt"/>
                <a:cs typeface="Times New Roman"/>
              </a:rPr>
              <a:t>loại</a:t>
            </a:r>
            <a:r>
              <a:rPr lang="en-US" sz="2400">
                <a:latin typeface="Times New Roman"/>
                <a:ea typeface="+mn-lt"/>
                <a:cs typeface="Times New Roman"/>
              </a:rPr>
              <a:t>, normalization, </a:t>
            </a:r>
            <a:r>
              <a:rPr lang="en-US" sz="2400" err="1">
                <a:latin typeface="Times New Roman"/>
                <a:ea typeface="+mn-lt"/>
                <a:cs typeface="Times New Roman"/>
              </a:rPr>
              <a:t>và</a:t>
            </a:r>
            <a:r>
              <a:rPr lang="en-US" sz="2400">
                <a:latin typeface="Times New Roman"/>
                <a:ea typeface="+mn-lt"/>
                <a:cs typeface="Times New Roman"/>
              </a:rPr>
              <a:t> </a:t>
            </a:r>
            <a:r>
              <a:rPr lang="en-US" sz="2400" err="1">
                <a:latin typeface="Times New Roman"/>
                <a:ea typeface="+mn-lt"/>
                <a:cs typeface="Times New Roman"/>
              </a:rPr>
              <a:t>tất</a:t>
            </a:r>
            <a:r>
              <a:rPr lang="en-US" sz="2400">
                <a:latin typeface="Times New Roman"/>
                <a:ea typeface="+mn-lt"/>
                <a:cs typeface="Times New Roman"/>
              </a:rPr>
              <a:t> </a:t>
            </a:r>
            <a:r>
              <a:rPr lang="en-US" sz="2400" err="1">
                <a:latin typeface="Times New Roman"/>
                <a:ea typeface="+mn-lt"/>
                <a:cs typeface="Times New Roman"/>
              </a:rPr>
              <a:t>cả</a:t>
            </a:r>
            <a:r>
              <a:rPr lang="en-US" sz="2400">
                <a:latin typeface="Times New Roman"/>
                <a:ea typeface="+mn-lt"/>
                <a:cs typeface="Times New Roman"/>
              </a:rPr>
              <a:t> bias parameters:</a:t>
            </a:r>
          </a:p>
          <a:p>
            <a:pPr marL="285750" indent="-285750">
              <a:buFont typeface="Calibri,Sans-Serif"/>
              <a:buChar char="-"/>
            </a:pPr>
            <a:r>
              <a:rPr lang="en-US" sz="2400">
                <a:latin typeface="Times New Roman"/>
                <a:cs typeface="Times New Roman"/>
              </a:rPr>
              <a:t>Định </a:t>
            </a:r>
            <a:r>
              <a:rPr lang="en-US" sz="2400" err="1">
                <a:latin typeface="Times New Roman"/>
                <a:cs typeface="Times New Roman"/>
              </a:rPr>
              <a:t>dạng</a:t>
            </a:r>
            <a:r>
              <a:rPr lang="en-US" sz="2400">
                <a:latin typeface="Times New Roman"/>
                <a:cs typeface="Times New Roman"/>
              </a:rPr>
              <a:t> </a:t>
            </a:r>
            <a:r>
              <a:rPr lang="en-US" sz="2400" err="1">
                <a:latin typeface="Times New Roman"/>
                <a:cs typeface="Times New Roman"/>
              </a:rPr>
              <a:t>khác</a:t>
            </a:r>
            <a:endParaRPr lang="en-US" sz="2400">
              <a:latin typeface="Times New Roman"/>
              <a:cs typeface="Times New Roman"/>
            </a:endParaRPr>
          </a:p>
          <a:p>
            <a:pPr marL="285750" indent="-285750">
              <a:buFont typeface="Calibri,Sans-Serif"/>
              <a:buChar char="-"/>
            </a:pPr>
            <a:r>
              <a:rPr lang="en-US" sz="2400" err="1">
                <a:latin typeface="Times New Roman"/>
                <a:cs typeface="Times New Roman"/>
              </a:rPr>
              <a:t>Số</a:t>
            </a:r>
            <a:r>
              <a:rPr lang="en-US" sz="2400">
                <a:latin typeface="Times New Roman"/>
                <a:cs typeface="Times New Roman"/>
              </a:rPr>
              <a:t> </a:t>
            </a:r>
            <a:r>
              <a:rPr lang="en-US" sz="2400" err="1">
                <a:latin typeface="Times New Roman"/>
                <a:cs typeface="Times New Roman"/>
              </a:rPr>
              <a:t>lượng</a:t>
            </a:r>
            <a:r>
              <a:rPr lang="en-US" sz="2400">
                <a:latin typeface="Times New Roman"/>
                <a:cs typeface="Times New Roman"/>
              </a:rPr>
              <a:t> </a:t>
            </a:r>
            <a:r>
              <a:rPr lang="en-US" sz="2400" err="1">
                <a:latin typeface="Times New Roman"/>
                <a:cs typeface="Times New Roman"/>
              </a:rPr>
              <a:t>ít</a:t>
            </a:r>
            <a:endParaRPr lang="en-US" sz="2400">
              <a:latin typeface="Times New Roman"/>
              <a:cs typeface="Times New Roman"/>
            </a:endParaRPr>
          </a:p>
          <a:p>
            <a:pPr marL="285750" indent="-285750">
              <a:buFont typeface="Calibri,Sans-Serif"/>
              <a:buChar char="-"/>
            </a:pPr>
            <a:endParaRPr lang="en-US" sz="2400">
              <a:latin typeface="Times New Roman" panose="02020603050405020304" pitchFamily="18" charset="0"/>
              <a:cs typeface="Times New Roman" panose="02020603050405020304" pitchFamily="18" charset="0"/>
            </a:endParaRPr>
          </a:p>
          <a:p>
            <a:r>
              <a:rPr lang="en-US" sz="2400" err="1">
                <a:latin typeface="Times New Roman"/>
                <a:cs typeface="Times New Roman"/>
              </a:rPr>
              <a:t>Để</a:t>
            </a:r>
            <a:r>
              <a:rPr lang="en-US" sz="2400">
                <a:latin typeface="Times New Roman"/>
                <a:cs typeface="Times New Roman"/>
              </a:rPr>
              <a:t> </a:t>
            </a:r>
            <a:r>
              <a:rPr lang="en-US" sz="2400" err="1">
                <a:latin typeface="Times New Roman"/>
                <a:cs typeface="Times New Roman"/>
              </a:rPr>
              <a:t>đơn</a:t>
            </a:r>
            <a:r>
              <a:rPr lang="en-US" sz="2400">
                <a:latin typeface="Times New Roman"/>
                <a:cs typeface="Times New Roman"/>
              </a:rPr>
              <a:t> </a:t>
            </a:r>
            <a:r>
              <a:rPr lang="en-US" sz="2400" err="1">
                <a:latin typeface="Times New Roman"/>
                <a:cs typeface="Times New Roman"/>
              </a:rPr>
              <a:t>giản</a:t>
            </a:r>
            <a:r>
              <a:rPr lang="en-US" sz="2400">
                <a:latin typeface="Times New Roman"/>
                <a:cs typeface="Times New Roman"/>
              </a:rPr>
              <a:t>:</a:t>
            </a:r>
          </a:p>
          <a:p>
            <a:pPr marL="285750" indent="-285750">
              <a:buFont typeface="Calibri"/>
              <a:buChar char="-"/>
            </a:pPr>
            <a:r>
              <a:rPr lang="en-US" sz="2400">
                <a:latin typeface="Times New Roman"/>
                <a:cs typeface="Times New Roman"/>
              </a:rPr>
              <a:t>Classification: </a:t>
            </a:r>
            <a:r>
              <a:rPr lang="en-US" sz="2400" err="1">
                <a:solidFill>
                  <a:srgbClr val="0070C0"/>
                </a:solidFill>
                <a:latin typeface="Times New Roman"/>
                <a:cs typeface="Times New Roman"/>
              </a:rPr>
              <a:t>không</a:t>
            </a:r>
            <a:r>
              <a:rPr lang="en-US" sz="2400">
                <a:solidFill>
                  <a:srgbClr val="0070C0"/>
                </a:solidFill>
                <a:latin typeface="Times New Roman"/>
                <a:cs typeface="Times New Roman"/>
              </a:rPr>
              <a:t> </a:t>
            </a:r>
            <a:r>
              <a:rPr lang="en-US" sz="2400" err="1">
                <a:solidFill>
                  <a:srgbClr val="0070C0"/>
                </a:solidFill>
                <a:latin typeface="Times New Roman"/>
                <a:cs typeface="Times New Roman"/>
              </a:rPr>
              <a:t>được</a:t>
            </a:r>
            <a:r>
              <a:rPr lang="en-US" sz="2400">
                <a:solidFill>
                  <a:srgbClr val="0070C0"/>
                </a:solidFill>
                <a:latin typeface="Times New Roman"/>
                <a:cs typeface="Times New Roman"/>
              </a:rPr>
              <a:t> tensorized</a:t>
            </a:r>
          </a:p>
          <a:p>
            <a:pPr marL="285750" indent="-285750">
              <a:buFont typeface="Calibri"/>
              <a:buChar char="-"/>
            </a:pPr>
            <a:r>
              <a:rPr lang="en-US" sz="2400">
                <a:latin typeface="Times New Roman"/>
                <a:cs typeface="Times New Roman"/>
              </a:rPr>
              <a:t>Patch embedding, normalization, bias: </a:t>
            </a:r>
            <a:r>
              <a:rPr lang="en-US" sz="2400" err="1">
                <a:solidFill>
                  <a:srgbClr val="0070C0"/>
                </a:solidFill>
                <a:latin typeface="Times New Roman"/>
                <a:cs typeface="Times New Roman"/>
              </a:rPr>
              <a:t>freezed</a:t>
            </a:r>
            <a:endParaRPr lang="en-US" sz="2400">
              <a:solidFill>
                <a:srgbClr val="0070C0"/>
              </a:solidFill>
              <a:latin typeface="Times New Roman"/>
              <a:cs typeface="Times New Roman"/>
            </a:endParaRPr>
          </a:p>
        </p:txBody>
      </p:sp>
    </p:spTree>
    <p:extLst>
      <p:ext uri="{BB962C8B-B14F-4D97-AF65-F5344CB8AC3E}">
        <p14:creationId xmlns:p14="http://schemas.microsoft.com/office/powerpoint/2010/main" val="858806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04</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Method</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26</a:t>
            </a:fld>
            <a:endParaRPr sz="1800">
              <a:latin typeface="Segoe UI"/>
              <a:cs typeface="Segoe UI"/>
            </a:endParaRPr>
          </a:p>
        </p:txBody>
      </p:sp>
      <p:sp>
        <p:nvSpPr>
          <p:cNvPr id="12" name="object 12"/>
          <p:cNvSpPr txBox="1">
            <a:spLocks noGrp="1"/>
          </p:cNvSpPr>
          <p:nvPr>
            <p:ph type="title"/>
          </p:nvPr>
        </p:nvSpPr>
        <p:spPr>
          <a:xfrm>
            <a:off x="1444244" y="1069289"/>
            <a:ext cx="5973354" cy="382156"/>
          </a:xfrm>
          <a:prstGeom prst="rect">
            <a:avLst/>
          </a:prstGeom>
        </p:spPr>
        <p:txBody>
          <a:bodyPr vert="horz" wrap="square" lIns="0" tIns="12700" rIns="0" bIns="0" rtlCol="0" anchor="t">
            <a:spAutoFit/>
          </a:bodyPr>
          <a:lstStyle/>
          <a:p>
            <a:pPr marL="12700">
              <a:spcBef>
                <a:spcPts val="100"/>
              </a:spcBef>
            </a:pPr>
            <a:r>
              <a:rPr lang="en-US" sz="2400" spc="-5"/>
              <a:t>Factor-Tuning: 1 </a:t>
            </a:r>
            <a:r>
              <a:rPr lang="en-US" sz="2400" spc="-5" err="1"/>
              <a:t>quan</a:t>
            </a:r>
            <a:r>
              <a:rPr lang="en-US" sz="2400" spc="-5"/>
              <a:t> </a:t>
            </a:r>
            <a:r>
              <a:rPr lang="en-US" sz="2400" spc="-5" err="1"/>
              <a:t>điểm</a:t>
            </a:r>
            <a:r>
              <a:rPr lang="en-US" sz="2400" spc="-5"/>
              <a:t> </a:t>
            </a:r>
            <a:r>
              <a:rPr lang="en-US" sz="2400" spc="-5" err="1"/>
              <a:t>thống</a:t>
            </a:r>
            <a:r>
              <a:rPr lang="en-US" sz="2400" spc="-5"/>
              <a:t> </a:t>
            </a:r>
            <a:r>
              <a:rPr lang="en-US" sz="2400" spc="-5" err="1"/>
              <a:t>nhất</a:t>
            </a:r>
          </a:p>
        </p:txBody>
      </p:sp>
      <p:sp>
        <p:nvSpPr>
          <p:cNvPr id="10" name="object 9">
            <a:extLst>
              <a:ext uri="{FF2B5EF4-FFF2-40B4-BE49-F238E27FC236}">
                <a16:creationId xmlns:a16="http://schemas.microsoft.com/office/drawing/2014/main" id="{916CD642-23EB-A1CE-FE4B-124D8024C66F}"/>
              </a:ext>
            </a:extLst>
          </p:cNvPr>
          <p:cNvSpPr txBox="1"/>
          <p:nvPr/>
        </p:nvSpPr>
        <p:spPr>
          <a:xfrm>
            <a:off x="1443795" y="4649607"/>
            <a:ext cx="9954895" cy="289823"/>
          </a:xfrm>
          <a:prstGeom prst="rect">
            <a:avLst/>
          </a:prstGeom>
        </p:spPr>
        <p:txBody>
          <a:bodyPr vert="horz" wrap="square" lIns="0" tIns="12700" rIns="0" bIns="0" rtlCol="0" anchor="t">
            <a:spAutoFit/>
          </a:bodyPr>
          <a:lstStyle/>
          <a:p>
            <a:pPr marL="81280">
              <a:spcBef>
                <a:spcPts val="100"/>
              </a:spcBef>
            </a:pPr>
            <a:endParaRPr lang="vi-VN">
              <a:latin typeface="Arial"/>
              <a:ea typeface="Calibri"/>
              <a:cs typeface="Arial"/>
            </a:endParaRPr>
          </a:p>
        </p:txBody>
      </p:sp>
      <p:sp>
        <p:nvSpPr>
          <p:cNvPr id="9" name="TextBox 8">
            <a:extLst>
              <a:ext uri="{FF2B5EF4-FFF2-40B4-BE49-F238E27FC236}">
                <a16:creationId xmlns:a16="http://schemas.microsoft.com/office/drawing/2014/main" id="{B9AECE4E-F33E-21C5-8D06-E955652A8178}"/>
              </a:ext>
            </a:extLst>
          </p:cNvPr>
          <p:cNvSpPr txBox="1"/>
          <p:nvPr/>
        </p:nvSpPr>
        <p:spPr>
          <a:xfrm>
            <a:off x="864369" y="1920723"/>
            <a:ext cx="514993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a:latin typeface="Times New Roman"/>
                <a:cs typeface="Times New Roman"/>
              </a:rPr>
              <a:t>W</a:t>
            </a:r>
            <a:r>
              <a:rPr lang="en-US" sz="2400" baseline="-25000">
                <a:latin typeface="Times New Roman"/>
                <a:cs typeface="Times New Roman"/>
              </a:rPr>
              <a:t>0</a:t>
            </a:r>
            <a:r>
              <a:rPr lang="en-US" sz="2400">
                <a:latin typeface="Times New Roman"/>
                <a:cs typeface="Times New Roman"/>
              </a:rPr>
              <a:t>: tensorized pretrained </a:t>
            </a:r>
            <a:r>
              <a:rPr lang="en-US" sz="2400" err="1">
                <a:latin typeface="Times New Roman"/>
                <a:cs typeface="Times New Roman"/>
              </a:rPr>
              <a:t>ViT</a:t>
            </a:r>
            <a:endParaRPr lang="en-US" sz="2400">
              <a:latin typeface="Times New Roman"/>
              <a:cs typeface="Times New Roman"/>
            </a:endParaRPr>
          </a:p>
          <a:p>
            <a:pPr marL="285750" indent="-285750">
              <a:buFont typeface="Calibri"/>
              <a:buChar char="-"/>
            </a:pPr>
            <a:r>
              <a:rPr lang="en-US" sz="2400" err="1">
                <a:latin typeface="Times New Roman"/>
                <a:cs typeface="Times New Roman"/>
              </a:rPr>
              <a:t>W</a:t>
            </a:r>
            <a:r>
              <a:rPr lang="en-US" sz="2400" baseline="-25000" err="1">
                <a:latin typeface="Times New Roman"/>
                <a:cs typeface="Times New Roman"/>
              </a:rPr>
              <a:t>ft</a:t>
            </a:r>
            <a:r>
              <a:rPr lang="en-US" sz="2400">
                <a:latin typeface="Times New Roman"/>
                <a:cs typeface="Times New Roman"/>
              </a:rPr>
              <a:t>: tensorized finetuned </a:t>
            </a:r>
            <a:r>
              <a:rPr lang="en-US" sz="2400" err="1">
                <a:latin typeface="Times New Roman"/>
                <a:cs typeface="Times New Roman"/>
              </a:rPr>
              <a:t>ViT</a:t>
            </a:r>
            <a:endParaRPr lang="en-US" sz="2400">
              <a:latin typeface="Times New Roman"/>
              <a:cs typeface="Times New Roman"/>
            </a:endParaRPr>
          </a:p>
          <a:p>
            <a:pPr marL="285750" indent="-285750">
              <a:buFont typeface="Calibri"/>
              <a:buChar char="-"/>
            </a:pPr>
            <a:r>
              <a:rPr lang="vi-VN" sz="2400" b="1">
                <a:solidFill>
                  <a:srgbClr val="0070C0"/>
                </a:solidFill>
                <a:latin typeface="Times New Roman"/>
                <a:ea typeface="+mn-lt"/>
                <a:cs typeface="Segoe UI"/>
              </a:rPr>
              <a:t>∆</a:t>
            </a:r>
            <a:r>
              <a:rPr lang="en-US" sz="2400" b="1">
                <a:solidFill>
                  <a:srgbClr val="0070C0"/>
                </a:solidFill>
                <a:latin typeface="Times New Roman"/>
                <a:cs typeface="Times New Roman"/>
              </a:rPr>
              <a:t>W = </a:t>
            </a:r>
            <a:r>
              <a:rPr lang="en-US" sz="2400" b="1" err="1">
                <a:solidFill>
                  <a:srgbClr val="0070C0"/>
                </a:solidFill>
                <a:latin typeface="Times New Roman"/>
                <a:cs typeface="Times New Roman"/>
              </a:rPr>
              <a:t>W</a:t>
            </a:r>
            <a:r>
              <a:rPr lang="en-US" sz="2400" b="1" baseline="-25000" err="1">
                <a:solidFill>
                  <a:srgbClr val="0070C0"/>
                </a:solidFill>
                <a:latin typeface="Times New Roman"/>
                <a:cs typeface="Times New Roman"/>
              </a:rPr>
              <a:t>ft</a:t>
            </a:r>
            <a:r>
              <a:rPr lang="en-US" sz="2400" b="1">
                <a:solidFill>
                  <a:srgbClr val="0070C0"/>
                </a:solidFill>
                <a:latin typeface="Times New Roman"/>
                <a:cs typeface="Times New Roman"/>
              </a:rPr>
              <a:t> – W</a:t>
            </a:r>
            <a:r>
              <a:rPr lang="en-US" sz="2400" b="1" baseline="-25000">
                <a:solidFill>
                  <a:srgbClr val="0070C0"/>
                </a:solidFill>
                <a:latin typeface="Times New Roman"/>
                <a:cs typeface="Times New Roman"/>
              </a:rPr>
              <a:t>0</a:t>
            </a:r>
          </a:p>
        </p:txBody>
      </p:sp>
      <p:pic>
        <p:nvPicPr>
          <p:cNvPr id="14" name="Picture 13" descr="A mathematical equation with black text&#10;&#10;Description automatically generated">
            <a:extLst>
              <a:ext uri="{FF2B5EF4-FFF2-40B4-BE49-F238E27FC236}">
                <a16:creationId xmlns:a16="http://schemas.microsoft.com/office/drawing/2014/main" id="{EB09D32F-6D79-F4DB-0306-1B54E31318EF}"/>
              </a:ext>
            </a:extLst>
          </p:cNvPr>
          <p:cNvPicPr>
            <a:picLocks noChangeAspect="1"/>
          </p:cNvPicPr>
          <p:nvPr/>
        </p:nvPicPr>
        <p:blipFill>
          <a:blip r:embed="rId4"/>
          <a:stretch>
            <a:fillRect/>
          </a:stretch>
        </p:blipFill>
        <p:spPr>
          <a:xfrm>
            <a:off x="7836920" y="1710404"/>
            <a:ext cx="2387311" cy="872836"/>
          </a:xfrm>
          <a:prstGeom prst="rect">
            <a:avLst/>
          </a:prstGeom>
        </p:spPr>
      </p:pic>
      <p:pic>
        <p:nvPicPr>
          <p:cNvPr id="15" name="Picture 14" descr="A black text on a white background&#10;&#10;Description automatically generated">
            <a:extLst>
              <a:ext uri="{FF2B5EF4-FFF2-40B4-BE49-F238E27FC236}">
                <a16:creationId xmlns:a16="http://schemas.microsoft.com/office/drawing/2014/main" id="{716717CB-5D42-FA7C-171C-C6D81792EC08}"/>
              </a:ext>
            </a:extLst>
          </p:cNvPr>
          <p:cNvPicPr>
            <a:picLocks noChangeAspect="1"/>
          </p:cNvPicPr>
          <p:nvPr/>
        </p:nvPicPr>
        <p:blipFill>
          <a:blip r:embed="rId5"/>
          <a:stretch>
            <a:fillRect/>
          </a:stretch>
        </p:blipFill>
        <p:spPr>
          <a:xfrm>
            <a:off x="6591380" y="2514668"/>
            <a:ext cx="4898447" cy="1007052"/>
          </a:xfrm>
          <a:prstGeom prst="rect">
            <a:avLst/>
          </a:prstGeom>
        </p:spPr>
      </p:pic>
      <p:sp>
        <p:nvSpPr>
          <p:cNvPr id="16" name="TextBox 15">
            <a:extLst>
              <a:ext uri="{FF2B5EF4-FFF2-40B4-BE49-F238E27FC236}">
                <a16:creationId xmlns:a16="http://schemas.microsoft.com/office/drawing/2014/main" id="{0DA542CF-46BC-7A79-5FC3-5965AD7656FA}"/>
              </a:ext>
            </a:extLst>
          </p:cNvPr>
          <p:cNvSpPr txBox="1"/>
          <p:nvPr/>
        </p:nvSpPr>
        <p:spPr>
          <a:xfrm>
            <a:off x="864369" y="3668246"/>
            <a:ext cx="1087491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a:latin typeface="Times New Roman"/>
                <a:cs typeface="Times New Roman"/>
              </a:rPr>
              <a:t>Finetune </a:t>
            </a:r>
            <a:r>
              <a:rPr lang="en-US" sz="2400" err="1">
                <a:latin typeface="Times New Roman"/>
                <a:cs typeface="Times New Roman"/>
              </a:rPr>
              <a:t>truyền</a:t>
            </a:r>
            <a:r>
              <a:rPr lang="en-US" sz="2400">
                <a:latin typeface="Times New Roman"/>
                <a:cs typeface="Times New Roman"/>
              </a:rPr>
              <a:t> </a:t>
            </a:r>
            <a:r>
              <a:rPr lang="en-US" sz="2400" err="1">
                <a:latin typeface="Times New Roman"/>
                <a:cs typeface="Times New Roman"/>
              </a:rPr>
              <a:t>thống</a:t>
            </a:r>
            <a:r>
              <a:rPr lang="en-US" sz="2400">
                <a:latin typeface="Times New Roman"/>
                <a:cs typeface="Times New Roman"/>
              </a:rPr>
              <a:t> =&gt; Storage overhead: </a:t>
            </a:r>
            <a:r>
              <a:rPr lang="vi-VN" sz="2400">
                <a:solidFill>
                  <a:srgbClr val="0070C0"/>
                </a:solidFill>
                <a:latin typeface="Times New Roman"/>
                <a:cs typeface="Times New Roman"/>
              </a:rPr>
              <a:t>O(</a:t>
            </a:r>
            <a:r>
              <a:rPr lang="en-US" sz="2400">
                <a:solidFill>
                  <a:srgbClr val="0070C0"/>
                </a:solidFill>
                <a:latin typeface="Times New Roman"/>
                <a:cs typeface="Times New Roman"/>
              </a:rPr>
              <a:t>Ld</a:t>
            </a:r>
            <a:r>
              <a:rPr lang="en-US" sz="2400" baseline="30000">
                <a:solidFill>
                  <a:srgbClr val="0070C0"/>
                </a:solidFill>
                <a:latin typeface="Times New Roman"/>
                <a:cs typeface="Times New Roman"/>
              </a:rPr>
              <a:t>2</a:t>
            </a:r>
            <a:r>
              <a:rPr lang="en-US" sz="2400">
                <a:solidFill>
                  <a:srgbClr val="0070C0"/>
                </a:solidFill>
                <a:latin typeface="Times New Roman"/>
                <a:cs typeface="Times New Roman"/>
              </a:rPr>
              <a:t>)</a:t>
            </a:r>
          </a:p>
          <a:p>
            <a:pPr marL="285750" indent="-285750">
              <a:buFont typeface="Calibri"/>
              <a:buChar char="-"/>
            </a:pPr>
            <a:r>
              <a:rPr lang="en-US" sz="2400">
                <a:latin typeface="Times New Roman"/>
                <a:cs typeface="Times New Roman"/>
              </a:rPr>
              <a:t>Trong </a:t>
            </a:r>
            <a:r>
              <a:rPr lang="en-US" sz="2400" err="1">
                <a:latin typeface="Times New Roman"/>
                <a:cs typeface="Times New Roman"/>
              </a:rPr>
              <a:t>lĩnh</a:t>
            </a:r>
            <a:r>
              <a:rPr lang="en-US" sz="2400">
                <a:latin typeface="Times New Roman"/>
                <a:cs typeface="Times New Roman"/>
              </a:rPr>
              <a:t> </a:t>
            </a:r>
            <a:r>
              <a:rPr lang="en-US" sz="2400" err="1">
                <a:latin typeface="Times New Roman"/>
                <a:cs typeface="Times New Roman"/>
              </a:rPr>
              <a:t>vực</a:t>
            </a:r>
            <a:r>
              <a:rPr lang="en-US" sz="2400">
                <a:latin typeface="Times New Roman"/>
                <a:cs typeface="Times New Roman"/>
              </a:rPr>
              <a:t> NLP, </a:t>
            </a:r>
            <a:r>
              <a:rPr lang="en-US" sz="2400" err="1">
                <a:latin typeface="Times New Roman"/>
                <a:cs typeface="Times New Roman"/>
              </a:rPr>
              <a:t>nhiều</a:t>
            </a:r>
            <a:r>
              <a:rPr lang="en-US" sz="2400">
                <a:latin typeface="Times New Roman"/>
                <a:cs typeface="Times New Roman"/>
              </a:rPr>
              <a:t> </a:t>
            </a:r>
            <a:r>
              <a:rPr lang="en-US" sz="2400" err="1">
                <a:latin typeface="Times New Roman"/>
                <a:cs typeface="Times New Roman"/>
              </a:rPr>
              <a:t>nghiên</a:t>
            </a:r>
            <a:r>
              <a:rPr lang="en-US" sz="2400">
                <a:latin typeface="Times New Roman"/>
                <a:cs typeface="Times New Roman"/>
              </a:rPr>
              <a:t> </a:t>
            </a:r>
            <a:r>
              <a:rPr lang="en-US" sz="2400" err="1">
                <a:latin typeface="Times New Roman"/>
                <a:cs typeface="Times New Roman"/>
              </a:rPr>
              <a:t>cứu</a:t>
            </a:r>
            <a:r>
              <a:rPr lang="en-US" sz="2400">
                <a:latin typeface="Times New Roman"/>
                <a:cs typeface="Times New Roman"/>
              </a:rPr>
              <a:t> </a:t>
            </a:r>
            <a:r>
              <a:rPr lang="en-US" sz="2400" err="1">
                <a:latin typeface="Times New Roman"/>
                <a:cs typeface="Times New Roman"/>
              </a:rPr>
              <a:t>phát</a:t>
            </a:r>
            <a:r>
              <a:rPr lang="en-US" sz="2400">
                <a:latin typeface="Times New Roman"/>
                <a:cs typeface="Times New Roman"/>
              </a:rPr>
              <a:t> </a:t>
            </a:r>
            <a:r>
              <a:rPr lang="en-US" sz="2400" err="1">
                <a:latin typeface="Times New Roman"/>
                <a:cs typeface="Times New Roman"/>
              </a:rPr>
              <a:t>hiện</a:t>
            </a:r>
            <a:r>
              <a:rPr lang="en-US" sz="2400">
                <a:latin typeface="Times New Roman"/>
                <a:cs typeface="Times New Roman"/>
              </a:rPr>
              <a:t> transformer-based PLM </a:t>
            </a:r>
            <a:r>
              <a:rPr lang="en-US" sz="2400" err="1">
                <a:latin typeface="Times New Roman"/>
                <a:cs typeface="Times New Roman"/>
              </a:rPr>
              <a:t>dư</a:t>
            </a:r>
            <a:r>
              <a:rPr lang="en-US" sz="2400">
                <a:latin typeface="Times New Roman"/>
                <a:cs typeface="Times New Roman"/>
              </a:rPr>
              <a:t> </a:t>
            </a:r>
            <a:r>
              <a:rPr lang="en-US" sz="2400" err="1">
                <a:latin typeface="Times New Roman"/>
                <a:cs typeface="Times New Roman"/>
              </a:rPr>
              <a:t>thừa</a:t>
            </a:r>
            <a:r>
              <a:rPr lang="en-US" sz="2400">
                <a:latin typeface="Times New Roman"/>
                <a:cs typeface="Times New Roman"/>
              </a:rPr>
              <a:t> rank</a:t>
            </a:r>
          </a:p>
          <a:p>
            <a:pPr marL="742950" lvl="1" indent="-285750">
              <a:buFont typeface="Courier New"/>
              <a:buChar char="o"/>
            </a:pPr>
            <a:r>
              <a:rPr lang="en-US" sz="2400" err="1">
                <a:solidFill>
                  <a:srgbClr val="0070C0"/>
                </a:solidFill>
                <a:latin typeface="Times New Roman"/>
                <a:cs typeface="Times New Roman"/>
              </a:rPr>
              <a:t>Dư</a:t>
            </a:r>
            <a:r>
              <a:rPr lang="en-US" sz="2400">
                <a:solidFill>
                  <a:srgbClr val="0070C0"/>
                </a:solidFill>
                <a:latin typeface="Times New Roman"/>
                <a:cs typeface="Times New Roman"/>
              </a:rPr>
              <a:t> </a:t>
            </a:r>
            <a:r>
              <a:rPr lang="en-US" sz="2400" err="1">
                <a:solidFill>
                  <a:srgbClr val="0070C0"/>
                </a:solidFill>
                <a:latin typeface="Times New Roman"/>
                <a:cs typeface="Times New Roman"/>
              </a:rPr>
              <a:t>thừa</a:t>
            </a:r>
            <a:r>
              <a:rPr lang="en-US" sz="2400">
                <a:solidFill>
                  <a:srgbClr val="0070C0"/>
                </a:solidFill>
                <a:latin typeface="Times New Roman"/>
                <a:cs typeface="Times New Roman"/>
              </a:rPr>
              <a:t> Intra-weight</a:t>
            </a:r>
            <a:r>
              <a:rPr lang="en-US" sz="2400">
                <a:latin typeface="Times New Roman"/>
                <a:cs typeface="Times New Roman"/>
              </a:rPr>
              <a:t>: </a:t>
            </a:r>
            <a:r>
              <a:rPr lang="en-US" sz="2400" err="1">
                <a:latin typeface="Times New Roman"/>
                <a:cs typeface="Times New Roman"/>
              </a:rPr>
              <a:t>Một</a:t>
            </a:r>
            <a:r>
              <a:rPr lang="en-US" sz="2400">
                <a:latin typeface="Times New Roman"/>
                <a:cs typeface="Times New Roman"/>
              </a:rPr>
              <a:t> ma </a:t>
            </a:r>
            <a:r>
              <a:rPr lang="en-US" sz="2400" err="1">
                <a:latin typeface="Times New Roman"/>
                <a:cs typeface="Times New Roman"/>
              </a:rPr>
              <a:t>trận</a:t>
            </a:r>
            <a:r>
              <a:rPr lang="en-US" sz="2400">
                <a:latin typeface="Times New Roman"/>
                <a:cs typeface="Times New Roman"/>
              </a:rPr>
              <a:t> </a:t>
            </a:r>
            <a:r>
              <a:rPr lang="en-US" sz="2400" err="1">
                <a:latin typeface="Times New Roman"/>
                <a:cs typeface="Times New Roman"/>
              </a:rPr>
              <a:t>có</a:t>
            </a:r>
            <a:r>
              <a:rPr lang="en-US" sz="2400">
                <a:latin typeface="Times New Roman"/>
                <a:cs typeface="Times New Roman"/>
              </a:rPr>
              <a:t> </a:t>
            </a:r>
            <a:r>
              <a:rPr lang="en-US" sz="2400" err="1">
                <a:latin typeface="Times New Roman"/>
                <a:cs typeface="Times New Roman"/>
              </a:rPr>
              <a:t>thể</a:t>
            </a:r>
            <a:r>
              <a:rPr lang="en-US" sz="2400">
                <a:latin typeface="Times New Roman"/>
                <a:cs typeface="Times New Roman"/>
              </a:rPr>
              <a:t> decompose </a:t>
            </a:r>
            <a:r>
              <a:rPr lang="en-US" sz="2400" err="1">
                <a:latin typeface="Times New Roman"/>
                <a:cs typeface="Times New Roman"/>
              </a:rPr>
              <a:t>thành</a:t>
            </a:r>
            <a:r>
              <a:rPr lang="en-US" sz="2400">
                <a:latin typeface="Times New Roman"/>
                <a:cs typeface="Times New Roman"/>
              </a:rPr>
              <a:t> </a:t>
            </a:r>
            <a:r>
              <a:rPr lang="en-US" sz="2400" err="1">
                <a:latin typeface="Times New Roman"/>
                <a:cs typeface="Times New Roman"/>
              </a:rPr>
              <a:t>nhiều</a:t>
            </a:r>
            <a:r>
              <a:rPr lang="en-US" sz="2400">
                <a:latin typeface="Times New Roman"/>
                <a:cs typeface="Times New Roman"/>
              </a:rPr>
              <a:t> low-rank matrix</a:t>
            </a:r>
          </a:p>
          <a:p>
            <a:pPr marL="742950" lvl="1" indent="-285750">
              <a:buFont typeface="Courier New"/>
              <a:buChar char="o"/>
            </a:pPr>
            <a:r>
              <a:rPr lang="en-US" sz="2400" err="1">
                <a:solidFill>
                  <a:srgbClr val="0070C0"/>
                </a:solidFill>
                <a:latin typeface="Times New Roman"/>
                <a:cs typeface="Times New Roman"/>
              </a:rPr>
              <a:t>Dư</a:t>
            </a:r>
            <a:r>
              <a:rPr lang="en-US" sz="2400">
                <a:solidFill>
                  <a:srgbClr val="0070C0"/>
                </a:solidFill>
                <a:latin typeface="Times New Roman"/>
                <a:cs typeface="Times New Roman"/>
              </a:rPr>
              <a:t> </a:t>
            </a:r>
            <a:r>
              <a:rPr lang="en-US" sz="2400" err="1">
                <a:solidFill>
                  <a:srgbClr val="0070C0"/>
                </a:solidFill>
                <a:latin typeface="Times New Roman"/>
                <a:cs typeface="Times New Roman"/>
              </a:rPr>
              <a:t>thừa</a:t>
            </a:r>
            <a:r>
              <a:rPr lang="en-US" sz="2400">
                <a:solidFill>
                  <a:srgbClr val="0070C0"/>
                </a:solidFill>
                <a:latin typeface="Times New Roman"/>
                <a:cs typeface="Times New Roman"/>
              </a:rPr>
              <a:t> Inter-weight</a:t>
            </a:r>
            <a:r>
              <a:rPr lang="en-US" sz="2400">
                <a:latin typeface="Times New Roman"/>
                <a:cs typeface="Times New Roman"/>
              </a:rPr>
              <a:t>: Model </a:t>
            </a:r>
            <a:r>
              <a:rPr lang="en-US" sz="2400" err="1">
                <a:latin typeface="Times New Roman"/>
                <a:cs typeface="Times New Roman"/>
              </a:rPr>
              <a:t>có</a:t>
            </a:r>
            <a:r>
              <a:rPr lang="en-US" sz="2400">
                <a:latin typeface="Times New Roman"/>
                <a:cs typeface="Times New Roman"/>
              </a:rPr>
              <a:t> </a:t>
            </a:r>
            <a:r>
              <a:rPr lang="en-US" sz="2400" err="1">
                <a:latin typeface="Times New Roman"/>
                <a:cs typeface="Times New Roman"/>
              </a:rPr>
              <a:t>thể</a:t>
            </a:r>
            <a:r>
              <a:rPr lang="en-US" sz="2400">
                <a:latin typeface="Times New Roman"/>
                <a:cs typeface="Times New Roman"/>
              </a:rPr>
              <a:t> </a:t>
            </a:r>
            <a:r>
              <a:rPr lang="en-US" sz="2400" err="1">
                <a:latin typeface="Times New Roman"/>
                <a:cs typeface="Times New Roman"/>
              </a:rPr>
              <a:t>cho</a:t>
            </a:r>
            <a:r>
              <a:rPr lang="en-US" sz="2400">
                <a:latin typeface="Times New Roman"/>
                <a:cs typeface="Times New Roman"/>
              </a:rPr>
              <a:t> </a:t>
            </a:r>
            <a:r>
              <a:rPr lang="en-US" sz="2400" err="1">
                <a:latin typeface="Times New Roman"/>
                <a:cs typeface="Times New Roman"/>
              </a:rPr>
              <a:t>kết</a:t>
            </a:r>
            <a:r>
              <a:rPr lang="en-US" sz="2400">
                <a:latin typeface="Times New Roman"/>
                <a:cs typeface="Times New Roman"/>
              </a:rPr>
              <a:t> </a:t>
            </a:r>
            <a:r>
              <a:rPr lang="en-US" sz="2400" err="1">
                <a:latin typeface="Times New Roman"/>
                <a:cs typeface="Times New Roman"/>
              </a:rPr>
              <a:t>quả</a:t>
            </a:r>
            <a:r>
              <a:rPr lang="en-US" sz="2400">
                <a:latin typeface="Times New Roman"/>
                <a:cs typeface="Times New Roman"/>
              </a:rPr>
              <a:t> </a:t>
            </a:r>
            <a:r>
              <a:rPr lang="en-US" sz="2400" err="1">
                <a:latin typeface="Times New Roman"/>
                <a:cs typeface="Times New Roman"/>
              </a:rPr>
              <a:t>tốt</a:t>
            </a:r>
            <a:r>
              <a:rPr lang="en-US" sz="2400">
                <a:latin typeface="Times New Roman"/>
                <a:cs typeface="Times New Roman"/>
              </a:rPr>
              <a:t> </a:t>
            </a:r>
            <a:r>
              <a:rPr lang="en-US" sz="2400" err="1">
                <a:latin typeface="Times New Roman"/>
                <a:cs typeface="Times New Roman"/>
              </a:rPr>
              <a:t>với</a:t>
            </a:r>
            <a:r>
              <a:rPr lang="en-US" sz="2400">
                <a:latin typeface="Times New Roman"/>
                <a:cs typeface="Times New Roman"/>
              </a:rPr>
              <a:t> weights chia </a:t>
            </a:r>
            <a:r>
              <a:rPr lang="en-US" sz="2400" err="1">
                <a:latin typeface="Times New Roman"/>
                <a:cs typeface="Times New Roman"/>
              </a:rPr>
              <a:t>sẻ</a:t>
            </a:r>
            <a:r>
              <a:rPr lang="en-US" sz="2400">
                <a:latin typeface="Times New Roman"/>
                <a:cs typeface="Times New Roman"/>
              </a:rPr>
              <a:t> </a:t>
            </a:r>
            <a:r>
              <a:rPr lang="en-US" sz="2400" err="1">
                <a:latin typeface="Times New Roman"/>
                <a:cs typeface="Times New Roman"/>
              </a:rPr>
              <a:t>giữa</a:t>
            </a:r>
            <a:r>
              <a:rPr lang="en-US" sz="2400">
                <a:latin typeface="Times New Roman"/>
                <a:cs typeface="Times New Roman"/>
              </a:rPr>
              <a:t> </a:t>
            </a:r>
            <a:r>
              <a:rPr lang="en-US" sz="2400" err="1">
                <a:latin typeface="Times New Roman"/>
                <a:cs typeface="Times New Roman"/>
              </a:rPr>
              <a:t>các</a:t>
            </a:r>
            <a:r>
              <a:rPr lang="en-US" sz="2400">
                <a:latin typeface="Times New Roman"/>
                <a:cs typeface="Times New Roman"/>
              </a:rPr>
              <a:t> layer</a:t>
            </a:r>
            <a:endParaRPr lang="en-US" sz="2400">
              <a:latin typeface="Times New Roman"/>
              <a:ea typeface="Calibri"/>
              <a:cs typeface="Times New Roman"/>
            </a:endParaRPr>
          </a:p>
        </p:txBody>
      </p:sp>
    </p:spTree>
    <p:extLst>
      <p:ext uri="{BB962C8B-B14F-4D97-AF65-F5344CB8AC3E}">
        <p14:creationId xmlns:p14="http://schemas.microsoft.com/office/powerpoint/2010/main" val="2253292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04</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Method</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27</a:t>
            </a:fld>
            <a:endParaRPr sz="1800">
              <a:latin typeface="Segoe UI"/>
              <a:cs typeface="Segoe UI"/>
            </a:endParaRPr>
          </a:p>
        </p:txBody>
      </p:sp>
      <p:sp>
        <p:nvSpPr>
          <p:cNvPr id="12" name="object 12"/>
          <p:cNvSpPr txBox="1">
            <a:spLocks noGrp="1"/>
          </p:cNvSpPr>
          <p:nvPr>
            <p:ph type="title"/>
          </p:nvPr>
        </p:nvSpPr>
        <p:spPr>
          <a:xfrm>
            <a:off x="1444244" y="1069289"/>
            <a:ext cx="5973354" cy="382156"/>
          </a:xfrm>
          <a:prstGeom prst="rect">
            <a:avLst/>
          </a:prstGeom>
        </p:spPr>
        <p:txBody>
          <a:bodyPr vert="horz" wrap="square" lIns="0" tIns="12700" rIns="0" bIns="0" rtlCol="0" anchor="t">
            <a:spAutoFit/>
          </a:bodyPr>
          <a:lstStyle/>
          <a:p>
            <a:pPr marL="12700">
              <a:spcBef>
                <a:spcPts val="100"/>
              </a:spcBef>
            </a:pPr>
            <a:r>
              <a:rPr lang="en-US" sz="2400" spc="-5"/>
              <a:t>Factor-Tuning: 1 </a:t>
            </a:r>
            <a:r>
              <a:rPr lang="en-US" sz="2400" spc="-5" err="1"/>
              <a:t>quan</a:t>
            </a:r>
            <a:r>
              <a:rPr lang="en-US" sz="2400" spc="-5"/>
              <a:t> </a:t>
            </a:r>
            <a:r>
              <a:rPr lang="en-US" sz="2400" spc="-5" err="1"/>
              <a:t>điểm</a:t>
            </a:r>
            <a:r>
              <a:rPr lang="en-US" sz="2400" spc="-5"/>
              <a:t> </a:t>
            </a:r>
            <a:r>
              <a:rPr lang="en-US" sz="2400" spc="-5" err="1"/>
              <a:t>thống</a:t>
            </a:r>
            <a:r>
              <a:rPr lang="en-US" sz="2400" spc="-5"/>
              <a:t> </a:t>
            </a:r>
            <a:r>
              <a:rPr lang="en-US" sz="2400" spc="-5" err="1"/>
              <a:t>nhất</a:t>
            </a:r>
          </a:p>
        </p:txBody>
      </p:sp>
      <p:sp>
        <p:nvSpPr>
          <p:cNvPr id="10" name="object 9">
            <a:extLst>
              <a:ext uri="{FF2B5EF4-FFF2-40B4-BE49-F238E27FC236}">
                <a16:creationId xmlns:a16="http://schemas.microsoft.com/office/drawing/2014/main" id="{916CD642-23EB-A1CE-FE4B-124D8024C66F}"/>
              </a:ext>
            </a:extLst>
          </p:cNvPr>
          <p:cNvSpPr txBox="1"/>
          <p:nvPr/>
        </p:nvSpPr>
        <p:spPr>
          <a:xfrm>
            <a:off x="1443795" y="4649607"/>
            <a:ext cx="9954895" cy="289823"/>
          </a:xfrm>
          <a:prstGeom prst="rect">
            <a:avLst/>
          </a:prstGeom>
        </p:spPr>
        <p:txBody>
          <a:bodyPr vert="horz" wrap="square" lIns="0" tIns="12700" rIns="0" bIns="0" rtlCol="0" anchor="t">
            <a:spAutoFit/>
          </a:bodyPr>
          <a:lstStyle/>
          <a:p>
            <a:pPr marL="81280">
              <a:spcBef>
                <a:spcPts val="100"/>
              </a:spcBef>
            </a:pPr>
            <a:endParaRPr lang="vi-VN">
              <a:latin typeface="Arial"/>
              <a:ea typeface="Calibri"/>
              <a:cs typeface="Arial"/>
            </a:endParaRPr>
          </a:p>
        </p:txBody>
      </p:sp>
      <p:sp>
        <p:nvSpPr>
          <p:cNvPr id="11" name="TextBox 10">
            <a:extLst>
              <a:ext uri="{FF2B5EF4-FFF2-40B4-BE49-F238E27FC236}">
                <a16:creationId xmlns:a16="http://schemas.microsoft.com/office/drawing/2014/main" id="{F3DFCDC9-EDF0-9E3D-D09D-C5874EE8CDC6}"/>
              </a:ext>
            </a:extLst>
          </p:cNvPr>
          <p:cNvSpPr txBox="1"/>
          <p:nvPr/>
        </p:nvSpPr>
        <p:spPr>
          <a:xfrm>
            <a:off x="949036" y="1622135"/>
            <a:ext cx="1043747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endParaRPr lang="en-US" sz="2400">
              <a:solidFill>
                <a:srgbClr val="0070C0"/>
              </a:solidFill>
              <a:latin typeface="Times New Roman"/>
              <a:ea typeface="Calibri"/>
              <a:cs typeface="Times New Roman"/>
            </a:endParaRPr>
          </a:p>
          <a:p>
            <a:pPr marL="285750" indent="-285750">
              <a:buFont typeface="Calibri"/>
              <a:buChar char="-"/>
            </a:pPr>
            <a:r>
              <a:rPr lang="en-US" sz="2400" err="1">
                <a:latin typeface="Times New Roman"/>
                <a:cs typeface="Times New Roman"/>
              </a:rPr>
              <a:t>ViT</a:t>
            </a:r>
            <a:r>
              <a:rPr lang="en-US" sz="2400">
                <a:latin typeface="Times New Roman"/>
                <a:cs typeface="Times New Roman"/>
              </a:rPr>
              <a:t> </a:t>
            </a:r>
            <a:r>
              <a:rPr lang="en-US" sz="2400" err="1">
                <a:latin typeface="Times New Roman"/>
                <a:cs typeface="Times New Roman"/>
              </a:rPr>
              <a:t>và</a:t>
            </a:r>
            <a:r>
              <a:rPr lang="en-US" sz="2400">
                <a:latin typeface="Times New Roman"/>
                <a:cs typeface="Times New Roman"/>
              </a:rPr>
              <a:t> PLMs </a:t>
            </a:r>
            <a:r>
              <a:rPr lang="en-US" sz="2400" err="1">
                <a:latin typeface="Times New Roman"/>
                <a:cs typeface="Times New Roman"/>
              </a:rPr>
              <a:t>có</a:t>
            </a:r>
            <a:r>
              <a:rPr lang="en-US" sz="2400">
                <a:latin typeface="Times New Roman"/>
                <a:cs typeface="Times New Roman"/>
              </a:rPr>
              <a:t> </a:t>
            </a:r>
            <a:r>
              <a:rPr lang="en-US" sz="2400" err="1">
                <a:latin typeface="Times New Roman"/>
                <a:cs typeface="Times New Roman"/>
              </a:rPr>
              <a:t>sự</a:t>
            </a:r>
            <a:r>
              <a:rPr lang="en-US" sz="2400">
                <a:latin typeface="Times New Roman"/>
                <a:cs typeface="Times New Roman"/>
              </a:rPr>
              <a:t> </a:t>
            </a:r>
            <a:r>
              <a:rPr lang="en-US" sz="2400" err="1">
                <a:latin typeface="Times New Roman"/>
                <a:cs typeface="Times New Roman"/>
              </a:rPr>
              <a:t>tương</a:t>
            </a:r>
            <a:r>
              <a:rPr lang="en-US" sz="2400">
                <a:latin typeface="Times New Roman"/>
                <a:cs typeface="Times New Roman"/>
              </a:rPr>
              <a:t> </a:t>
            </a:r>
            <a:r>
              <a:rPr lang="en-US" sz="2400" err="1">
                <a:latin typeface="Times New Roman"/>
                <a:cs typeface="Times New Roman"/>
              </a:rPr>
              <a:t>đồng</a:t>
            </a:r>
            <a:r>
              <a:rPr lang="en-US" sz="2400">
                <a:latin typeface="Times New Roman"/>
                <a:cs typeface="Times New Roman"/>
              </a:rPr>
              <a:t>, </a:t>
            </a:r>
            <a:r>
              <a:rPr lang="en-US" sz="2400" err="1">
                <a:latin typeface="Times New Roman"/>
                <a:cs typeface="Times New Roman"/>
              </a:rPr>
              <a:t>nên</a:t>
            </a:r>
            <a:r>
              <a:rPr lang="en-US" sz="2400">
                <a:latin typeface="Times New Roman"/>
                <a:cs typeface="Times New Roman"/>
              </a:rPr>
              <a:t> ta </a:t>
            </a:r>
            <a:r>
              <a:rPr lang="en-US" sz="2400" err="1">
                <a:latin typeface="Times New Roman"/>
                <a:cs typeface="Times New Roman"/>
              </a:rPr>
              <a:t>có</a:t>
            </a:r>
            <a:r>
              <a:rPr lang="en-US" sz="2400">
                <a:latin typeface="Times New Roman"/>
                <a:cs typeface="Times New Roman"/>
              </a:rPr>
              <a:t> </a:t>
            </a:r>
            <a:r>
              <a:rPr lang="en-US" sz="2400" err="1">
                <a:latin typeface="Times New Roman"/>
                <a:cs typeface="Times New Roman"/>
              </a:rPr>
              <a:t>thể</a:t>
            </a:r>
            <a:r>
              <a:rPr lang="en-US" sz="2400">
                <a:latin typeface="Times New Roman"/>
                <a:cs typeface="Times New Roman"/>
              </a:rPr>
              <a:t> decompose </a:t>
            </a:r>
            <a:r>
              <a:rPr lang="en-US" sz="2400" err="1">
                <a:latin typeface="Times New Roman"/>
                <a:cs typeface="Times New Roman"/>
              </a:rPr>
              <a:t>delta_W</a:t>
            </a:r>
            <a:r>
              <a:rPr lang="en-US" sz="2400">
                <a:latin typeface="Times New Roman"/>
                <a:cs typeface="Times New Roman"/>
              </a:rPr>
              <a:t> </a:t>
            </a:r>
            <a:r>
              <a:rPr lang="en-US" sz="2400" err="1">
                <a:latin typeface="Times New Roman"/>
                <a:cs typeface="Times New Roman"/>
              </a:rPr>
              <a:t>thành</a:t>
            </a:r>
            <a:r>
              <a:rPr lang="en-US" sz="2400">
                <a:latin typeface="Times New Roman"/>
                <a:cs typeface="Times New Roman"/>
              </a:rPr>
              <a:t> 1 </a:t>
            </a:r>
            <a:r>
              <a:rPr lang="en-US" sz="2400" err="1">
                <a:latin typeface="Times New Roman"/>
                <a:cs typeface="Times New Roman"/>
              </a:rPr>
              <a:t>vài</a:t>
            </a:r>
            <a:r>
              <a:rPr lang="en-US" sz="2400">
                <a:latin typeface="Times New Roman"/>
                <a:cs typeface="Times New Roman"/>
              </a:rPr>
              <a:t> factors </a:t>
            </a:r>
            <a:r>
              <a:rPr lang="en-US" sz="2400" err="1">
                <a:latin typeface="Times New Roman"/>
                <a:cs typeface="Times New Roman"/>
              </a:rPr>
              <a:t>thúc</a:t>
            </a:r>
            <a:r>
              <a:rPr lang="en-US" sz="2400">
                <a:latin typeface="Times New Roman"/>
                <a:cs typeface="Times New Roman"/>
              </a:rPr>
              <a:t> </a:t>
            </a:r>
            <a:r>
              <a:rPr lang="en-US" sz="2400" err="1">
                <a:latin typeface="Times New Roman"/>
                <a:cs typeface="Times New Roman"/>
              </a:rPr>
              <a:t>đẩy</a:t>
            </a:r>
            <a:r>
              <a:rPr lang="en-US" sz="2400">
                <a:latin typeface="Times New Roman"/>
                <a:cs typeface="Times New Roman"/>
              </a:rPr>
              <a:t> </a:t>
            </a:r>
            <a:r>
              <a:rPr lang="en-US" sz="2400" err="1">
                <a:latin typeface="Times New Roman"/>
                <a:cs typeface="Times New Roman"/>
              </a:rPr>
              <a:t>lưu</a:t>
            </a:r>
            <a:r>
              <a:rPr lang="en-US" sz="2400">
                <a:latin typeface="Times New Roman"/>
                <a:cs typeface="Times New Roman"/>
              </a:rPr>
              <a:t> </a:t>
            </a:r>
            <a:r>
              <a:rPr lang="en-US" sz="2400" err="1">
                <a:latin typeface="Times New Roman"/>
                <a:cs typeface="Times New Roman"/>
              </a:rPr>
              <a:t>trữ</a:t>
            </a:r>
            <a:r>
              <a:rPr lang="en-US" sz="2400">
                <a:latin typeface="Times New Roman"/>
                <a:cs typeface="Times New Roman"/>
              </a:rPr>
              <a:t> </a:t>
            </a:r>
            <a:r>
              <a:rPr lang="en-US" sz="2400" err="1">
                <a:latin typeface="Times New Roman"/>
                <a:cs typeface="Times New Roman"/>
              </a:rPr>
              <a:t>hiệu</a:t>
            </a:r>
            <a:r>
              <a:rPr lang="en-US" sz="2400">
                <a:latin typeface="Times New Roman"/>
                <a:cs typeface="Times New Roman"/>
              </a:rPr>
              <a:t> </a:t>
            </a:r>
            <a:r>
              <a:rPr lang="en-US" sz="2400" err="1">
                <a:latin typeface="Times New Roman"/>
                <a:cs typeface="Times New Roman"/>
              </a:rPr>
              <a:t>quả</a:t>
            </a:r>
            <a:r>
              <a:rPr lang="en-US" sz="2400">
                <a:latin typeface="Times New Roman"/>
                <a:cs typeface="Times New Roman"/>
              </a:rPr>
              <a:t>.</a:t>
            </a:r>
            <a:endParaRPr lang="en-US" sz="2400">
              <a:ea typeface="Calibri"/>
              <a:cs typeface="Calibri"/>
            </a:endParaRPr>
          </a:p>
          <a:p>
            <a:pPr marL="285750" indent="-285750">
              <a:buFont typeface="Calibri"/>
              <a:buChar char="-"/>
            </a:pPr>
            <a:endParaRPr lang="en-US" sz="2400">
              <a:latin typeface="Times New Roman"/>
              <a:cs typeface="Times New Roman"/>
            </a:endParaRPr>
          </a:p>
          <a:p>
            <a:pPr marL="285750" indent="-285750">
              <a:buFont typeface="Calibri"/>
              <a:buChar char="-"/>
            </a:pPr>
            <a:r>
              <a:rPr lang="en-US" sz="2400">
                <a:latin typeface="Times New Roman"/>
                <a:cs typeface="Times New Roman"/>
              </a:rPr>
              <a:t>Các format </a:t>
            </a:r>
            <a:r>
              <a:rPr lang="en-US" sz="2400" err="1">
                <a:latin typeface="Times New Roman"/>
                <a:cs typeface="Times New Roman"/>
              </a:rPr>
              <a:t>phổ</a:t>
            </a:r>
            <a:r>
              <a:rPr lang="en-US" sz="2400">
                <a:latin typeface="Times New Roman"/>
                <a:cs typeface="Times New Roman"/>
              </a:rPr>
              <a:t> </a:t>
            </a:r>
            <a:r>
              <a:rPr lang="en-US" sz="2400" err="1">
                <a:latin typeface="Times New Roman"/>
                <a:cs typeface="Times New Roman"/>
              </a:rPr>
              <a:t>biến</a:t>
            </a:r>
            <a:r>
              <a:rPr lang="en-US" sz="2400">
                <a:latin typeface="Times New Roman"/>
                <a:cs typeface="Times New Roman"/>
              </a:rPr>
              <a:t> </a:t>
            </a:r>
            <a:r>
              <a:rPr lang="en-US" sz="2400" err="1">
                <a:latin typeface="Times New Roman"/>
                <a:cs typeface="Times New Roman"/>
              </a:rPr>
              <a:t>để</a:t>
            </a:r>
            <a:r>
              <a:rPr lang="en-US" sz="2400">
                <a:latin typeface="Times New Roman"/>
                <a:cs typeface="Times New Roman"/>
              </a:rPr>
              <a:t> decompose:</a:t>
            </a:r>
          </a:p>
          <a:p>
            <a:pPr marL="742950" lvl="1" indent="-285750">
              <a:buFont typeface="Courier New"/>
              <a:buChar char="o"/>
            </a:pPr>
            <a:r>
              <a:rPr lang="en-US" sz="2400">
                <a:latin typeface="Times New Roman"/>
                <a:cs typeface="Times New Roman"/>
              </a:rPr>
              <a:t>Matrix-Batch </a:t>
            </a:r>
            <a:endParaRPr lang="en-US" sz="2400">
              <a:latin typeface="Times New Roman" panose="02020603050405020304" pitchFamily="18" charset="0"/>
              <a:cs typeface="Times New Roman" panose="02020603050405020304" pitchFamily="18" charset="0"/>
            </a:endParaRPr>
          </a:p>
          <a:p>
            <a:pPr marL="742950" lvl="1" indent="-285750">
              <a:buFont typeface="Courier New"/>
              <a:buChar char="o"/>
            </a:pPr>
            <a:r>
              <a:rPr lang="en-US" sz="2400">
                <a:latin typeface="Times New Roman"/>
                <a:cs typeface="Times New Roman"/>
              </a:rPr>
              <a:t>Tensor Train </a:t>
            </a:r>
          </a:p>
          <a:p>
            <a:pPr marL="742950" lvl="1" indent="-285750">
              <a:buFont typeface="Courier New"/>
              <a:buChar char="o"/>
            </a:pPr>
            <a:r>
              <a:rPr lang="en-US" sz="2400">
                <a:latin typeface="Times New Roman"/>
                <a:cs typeface="Times New Roman"/>
              </a:rPr>
              <a:t>Tucker</a:t>
            </a:r>
          </a:p>
        </p:txBody>
      </p:sp>
      <p:pic>
        <p:nvPicPr>
          <p:cNvPr id="9" name="Picture 8" descr="PDF] Generalized Higher-Order Tensor Decomposition via Parallel ADMM |  Semantic Scholar">
            <a:extLst>
              <a:ext uri="{FF2B5EF4-FFF2-40B4-BE49-F238E27FC236}">
                <a16:creationId xmlns:a16="http://schemas.microsoft.com/office/drawing/2014/main" id="{6FB46D08-04B7-AB04-8C0D-456E6ACD674B}"/>
              </a:ext>
            </a:extLst>
          </p:cNvPr>
          <p:cNvPicPr>
            <a:picLocks noChangeAspect="1"/>
          </p:cNvPicPr>
          <p:nvPr/>
        </p:nvPicPr>
        <p:blipFill>
          <a:blip r:embed="rId4"/>
          <a:stretch>
            <a:fillRect/>
          </a:stretch>
        </p:blipFill>
        <p:spPr>
          <a:xfrm>
            <a:off x="5573536" y="3753203"/>
            <a:ext cx="5334705" cy="1821038"/>
          </a:xfrm>
          <a:prstGeom prst="rect">
            <a:avLst/>
          </a:prstGeom>
        </p:spPr>
      </p:pic>
      <p:sp>
        <p:nvSpPr>
          <p:cNvPr id="14" name="TextBox 13">
            <a:extLst>
              <a:ext uri="{FF2B5EF4-FFF2-40B4-BE49-F238E27FC236}">
                <a16:creationId xmlns:a16="http://schemas.microsoft.com/office/drawing/2014/main" id="{960FA677-598F-0C09-F299-62D352A9D567}"/>
              </a:ext>
            </a:extLst>
          </p:cNvPr>
          <p:cNvSpPr txBox="1"/>
          <p:nvPr/>
        </p:nvSpPr>
        <p:spPr>
          <a:xfrm>
            <a:off x="6688667" y="5743221"/>
            <a:ext cx="340077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Calibri"/>
                <a:cs typeface="Calibri"/>
              </a:rPr>
              <a:t>1 </a:t>
            </a:r>
            <a:r>
              <a:rPr lang="en-US" sz="2000" err="1">
                <a:ea typeface="Calibri"/>
                <a:cs typeface="Calibri"/>
              </a:rPr>
              <a:t>ví</a:t>
            </a:r>
            <a:r>
              <a:rPr lang="en-US" sz="2000">
                <a:ea typeface="Calibri"/>
                <a:cs typeface="Calibri"/>
              </a:rPr>
              <a:t> </a:t>
            </a:r>
            <a:r>
              <a:rPr lang="en-US" sz="2000" err="1">
                <a:ea typeface="Calibri"/>
                <a:cs typeface="Calibri"/>
              </a:rPr>
              <a:t>dụ</a:t>
            </a:r>
            <a:r>
              <a:rPr lang="en-US" sz="2000">
                <a:ea typeface="Calibri"/>
                <a:cs typeface="Calibri"/>
              </a:rPr>
              <a:t> </a:t>
            </a:r>
            <a:r>
              <a:rPr lang="en-US" sz="2000" err="1">
                <a:ea typeface="Calibri"/>
                <a:cs typeface="Calibri"/>
              </a:rPr>
              <a:t>về</a:t>
            </a:r>
            <a:r>
              <a:rPr lang="en-US" sz="2000">
                <a:ea typeface="Calibri"/>
                <a:cs typeface="Calibri"/>
              </a:rPr>
              <a:t> decompose tensor</a:t>
            </a:r>
          </a:p>
        </p:txBody>
      </p:sp>
    </p:spTree>
    <p:extLst>
      <p:ext uri="{BB962C8B-B14F-4D97-AF65-F5344CB8AC3E}">
        <p14:creationId xmlns:p14="http://schemas.microsoft.com/office/powerpoint/2010/main" val="1442869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04</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Method</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28</a:t>
            </a:fld>
            <a:endParaRPr sz="1800">
              <a:latin typeface="Segoe UI"/>
              <a:cs typeface="Segoe UI"/>
            </a:endParaRPr>
          </a:p>
        </p:txBody>
      </p:sp>
      <p:sp>
        <p:nvSpPr>
          <p:cNvPr id="12" name="object 12"/>
          <p:cNvSpPr txBox="1">
            <a:spLocks noGrp="1"/>
          </p:cNvSpPr>
          <p:nvPr>
            <p:ph type="title"/>
          </p:nvPr>
        </p:nvSpPr>
        <p:spPr>
          <a:xfrm>
            <a:off x="1444244" y="1069289"/>
            <a:ext cx="5973354" cy="382156"/>
          </a:xfrm>
          <a:prstGeom prst="rect">
            <a:avLst/>
          </a:prstGeom>
        </p:spPr>
        <p:txBody>
          <a:bodyPr vert="horz" wrap="square" lIns="0" tIns="12700" rIns="0" bIns="0" rtlCol="0" anchor="t">
            <a:spAutoFit/>
          </a:bodyPr>
          <a:lstStyle/>
          <a:p>
            <a:pPr marL="12700">
              <a:spcBef>
                <a:spcPts val="100"/>
              </a:spcBef>
            </a:pPr>
            <a:r>
              <a:rPr lang="en-US" sz="2400" spc="-5"/>
              <a:t>Factor-Tuning: Format to decompose</a:t>
            </a:r>
          </a:p>
        </p:txBody>
      </p:sp>
      <p:pic>
        <p:nvPicPr>
          <p:cNvPr id="16" name="Picture 15" descr="A rectangular object with text&#10;&#10;Description automatically generated">
            <a:extLst>
              <a:ext uri="{FF2B5EF4-FFF2-40B4-BE49-F238E27FC236}">
                <a16:creationId xmlns:a16="http://schemas.microsoft.com/office/drawing/2014/main" id="{9D9144D5-F895-7016-095F-235FFA713679}"/>
              </a:ext>
            </a:extLst>
          </p:cNvPr>
          <p:cNvPicPr>
            <a:picLocks noChangeAspect="1"/>
          </p:cNvPicPr>
          <p:nvPr/>
        </p:nvPicPr>
        <p:blipFill>
          <a:blip r:embed="rId4"/>
          <a:stretch>
            <a:fillRect/>
          </a:stretch>
        </p:blipFill>
        <p:spPr>
          <a:xfrm>
            <a:off x="657702" y="2979685"/>
            <a:ext cx="2589934" cy="3041072"/>
          </a:xfrm>
          <a:prstGeom prst="rect">
            <a:avLst/>
          </a:prstGeom>
        </p:spPr>
      </p:pic>
      <p:sp>
        <p:nvSpPr>
          <p:cNvPr id="18" name="TextBox 17">
            <a:extLst>
              <a:ext uri="{FF2B5EF4-FFF2-40B4-BE49-F238E27FC236}">
                <a16:creationId xmlns:a16="http://schemas.microsoft.com/office/drawing/2014/main" id="{429EFCB2-487C-024B-9A7E-32F688DFFF1F}"/>
              </a:ext>
            </a:extLst>
          </p:cNvPr>
          <p:cNvSpPr txBox="1"/>
          <p:nvPr/>
        </p:nvSpPr>
        <p:spPr>
          <a:xfrm>
            <a:off x="7196064" y="2471039"/>
            <a:ext cx="4400544"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cs typeface="Calibri"/>
              </a:rPr>
              <a:t>Nhận</a:t>
            </a:r>
            <a:r>
              <a:rPr lang="en-US" sz="2400">
                <a:cs typeface="Calibri"/>
              </a:rPr>
              <a:t> </a:t>
            </a:r>
            <a:r>
              <a:rPr lang="en-US" sz="2400" err="1">
                <a:cs typeface="Calibri"/>
              </a:rPr>
              <a:t>xét</a:t>
            </a:r>
            <a:r>
              <a:rPr lang="en-US" sz="2400">
                <a:cs typeface="Calibri"/>
              </a:rPr>
              <a:t>:</a:t>
            </a:r>
            <a:endParaRPr lang="en-US" sz="2400">
              <a:ea typeface="Calibri"/>
              <a:cs typeface="Calibri"/>
            </a:endParaRPr>
          </a:p>
          <a:p>
            <a:pPr marL="285750" indent="-285750">
              <a:buFont typeface="Calibri"/>
              <a:buChar char="-"/>
            </a:pPr>
            <a:r>
              <a:rPr lang="en-US" sz="2400">
                <a:cs typeface="Calibri"/>
              </a:rPr>
              <a:t>Raw: </a:t>
            </a:r>
            <a:r>
              <a:rPr lang="en-US" sz="2400">
                <a:solidFill>
                  <a:srgbClr val="0070C0"/>
                </a:solidFill>
                <a:cs typeface="Calibri"/>
              </a:rPr>
              <a:t>O(Ld</a:t>
            </a:r>
            <a:r>
              <a:rPr lang="en-US" sz="2400" baseline="30000">
                <a:solidFill>
                  <a:srgbClr val="0070C0"/>
                </a:solidFill>
                <a:cs typeface="Calibri"/>
              </a:rPr>
              <a:t>2</a:t>
            </a:r>
            <a:r>
              <a:rPr lang="en-US" sz="2400">
                <a:solidFill>
                  <a:srgbClr val="0070C0"/>
                </a:solidFill>
                <a:cs typeface="Calibri"/>
              </a:rPr>
              <a:t>)</a:t>
            </a:r>
            <a:endParaRPr lang="en-US" sz="2400">
              <a:solidFill>
                <a:srgbClr val="0070C0"/>
              </a:solidFill>
              <a:ea typeface="Calibri"/>
              <a:cs typeface="Calibri"/>
            </a:endParaRPr>
          </a:p>
          <a:p>
            <a:pPr marL="285750" indent="-285750">
              <a:buFont typeface="Calibri"/>
              <a:buChar char="-"/>
            </a:pPr>
            <a:r>
              <a:rPr lang="en-US" sz="2400">
                <a:cs typeface="Calibri"/>
              </a:rPr>
              <a:t>TT: 2dr + 12Lr</a:t>
            </a:r>
            <a:r>
              <a:rPr lang="en-US" sz="2400" baseline="30000">
                <a:cs typeface="Calibri"/>
              </a:rPr>
              <a:t>2</a:t>
            </a:r>
            <a:r>
              <a:rPr lang="en-US" sz="2400">
                <a:cs typeface="Calibri"/>
              </a:rPr>
              <a:t> ~ </a:t>
            </a:r>
            <a:r>
              <a:rPr lang="en-US" sz="2400">
                <a:solidFill>
                  <a:srgbClr val="0070C0"/>
                </a:solidFill>
                <a:cs typeface="Calibri"/>
              </a:rPr>
              <a:t>O(</a:t>
            </a:r>
            <a:r>
              <a:rPr lang="en-US" sz="2400" err="1">
                <a:solidFill>
                  <a:srgbClr val="0070C0"/>
                </a:solidFill>
                <a:cs typeface="Calibri"/>
              </a:rPr>
              <a:t>dr</a:t>
            </a:r>
            <a:r>
              <a:rPr lang="en-US" sz="2400">
                <a:solidFill>
                  <a:srgbClr val="0070C0"/>
                </a:solidFill>
                <a:cs typeface="Calibri"/>
              </a:rPr>
              <a:t> + Lr</a:t>
            </a:r>
            <a:r>
              <a:rPr lang="en-US" sz="2400" baseline="30000">
                <a:solidFill>
                  <a:srgbClr val="0070C0"/>
                </a:solidFill>
                <a:cs typeface="Calibri"/>
              </a:rPr>
              <a:t>2</a:t>
            </a:r>
            <a:r>
              <a:rPr lang="en-US" sz="2400">
                <a:solidFill>
                  <a:srgbClr val="0070C0"/>
                </a:solidFill>
                <a:cs typeface="Calibri"/>
              </a:rPr>
              <a:t>)</a:t>
            </a:r>
            <a:r>
              <a:rPr lang="en-US" sz="2400">
                <a:cs typeface="Calibri"/>
              </a:rPr>
              <a:t> </a:t>
            </a:r>
            <a:r>
              <a:rPr lang="en-US" sz="2400" err="1">
                <a:cs typeface="Calibri"/>
              </a:rPr>
              <a:t>với</a:t>
            </a:r>
            <a:r>
              <a:rPr lang="en-US" sz="2400">
                <a:cs typeface="Calibri"/>
              </a:rPr>
              <a:t> r &lt;&lt; d</a:t>
            </a:r>
            <a:endParaRPr lang="en-US" sz="2400">
              <a:ea typeface="Calibri"/>
              <a:cs typeface="Calibri"/>
            </a:endParaRPr>
          </a:p>
          <a:p>
            <a:pPr marL="285750" indent="-285750">
              <a:buFont typeface="Calibri"/>
              <a:buChar char="-"/>
            </a:pPr>
            <a:r>
              <a:rPr lang="en-US" sz="2400" err="1">
                <a:solidFill>
                  <a:srgbClr val="FF0000"/>
                </a:solidFill>
                <a:cs typeface="Calibri"/>
              </a:rPr>
              <a:t>Giải</a:t>
            </a:r>
            <a:r>
              <a:rPr lang="en-US" sz="2400">
                <a:solidFill>
                  <a:srgbClr val="FF0000"/>
                </a:solidFill>
                <a:cs typeface="Calibri"/>
              </a:rPr>
              <a:t> </a:t>
            </a:r>
            <a:r>
              <a:rPr lang="en-US" sz="2400" err="1">
                <a:solidFill>
                  <a:srgbClr val="FF0000"/>
                </a:solidFill>
                <a:cs typeface="Calibri"/>
              </a:rPr>
              <a:t>quyết</a:t>
            </a:r>
            <a:r>
              <a:rPr lang="en-US" sz="2400">
                <a:solidFill>
                  <a:srgbClr val="FF0000"/>
                </a:solidFill>
                <a:cs typeface="Calibri"/>
              </a:rPr>
              <a:t> </a:t>
            </a:r>
            <a:r>
              <a:rPr lang="en-US" sz="2400" err="1">
                <a:solidFill>
                  <a:srgbClr val="FF0000"/>
                </a:solidFill>
                <a:cs typeface="Calibri"/>
              </a:rPr>
              <a:t>được</a:t>
            </a:r>
            <a:r>
              <a:rPr lang="en-US" sz="2400">
                <a:solidFill>
                  <a:srgbClr val="FF0000"/>
                </a:solidFill>
                <a:cs typeface="Calibri"/>
              </a:rPr>
              <a:t> </a:t>
            </a:r>
            <a:r>
              <a:rPr lang="en-US" sz="2400" err="1">
                <a:solidFill>
                  <a:srgbClr val="FF0000"/>
                </a:solidFill>
                <a:cs typeface="Calibri"/>
              </a:rPr>
              <a:t>dư</a:t>
            </a:r>
            <a:r>
              <a:rPr lang="en-US" sz="2400">
                <a:solidFill>
                  <a:srgbClr val="FF0000"/>
                </a:solidFill>
                <a:cs typeface="Calibri"/>
              </a:rPr>
              <a:t> </a:t>
            </a:r>
            <a:r>
              <a:rPr lang="en-US" sz="2400" err="1">
                <a:solidFill>
                  <a:srgbClr val="FF0000"/>
                </a:solidFill>
                <a:cs typeface="Calibri"/>
              </a:rPr>
              <a:t>thừa</a:t>
            </a:r>
            <a:r>
              <a:rPr lang="en-US" sz="2400">
                <a:solidFill>
                  <a:srgbClr val="FF0000"/>
                </a:solidFill>
                <a:cs typeface="Calibri"/>
              </a:rPr>
              <a:t> intra- </a:t>
            </a:r>
            <a:r>
              <a:rPr lang="en-US" sz="2400" err="1">
                <a:solidFill>
                  <a:srgbClr val="FF0000"/>
                </a:solidFill>
                <a:cs typeface="Calibri"/>
              </a:rPr>
              <a:t>và</a:t>
            </a:r>
            <a:r>
              <a:rPr lang="en-US" sz="2400">
                <a:solidFill>
                  <a:srgbClr val="FF0000"/>
                </a:solidFill>
                <a:cs typeface="Calibri"/>
              </a:rPr>
              <a:t> inter-weight</a:t>
            </a:r>
            <a:endParaRPr lang="en-US" sz="2400">
              <a:solidFill>
                <a:srgbClr val="FF0000"/>
              </a:solidFill>
              <a:ea typeface="Calibri"/>
              <a:cs typeface="Calibri"/>
            </a:endParaRPr>
          </a:p>
          <a:p>
            <a:endParaRPr lang="en-US" sz="2800">
              <a:cs typeface="Calibri"/>
            </a:endParaRPr>
          </a:p>
          <a:p>
            <a:pPr marL="285750" indent="-285750">
              <a:buFont typeface="Calibri"/>
              <a:buChar char="-"/>
            </a:pPr>
            <a:endParaRPr lang="en-US" sz="2800">
              <a:cs typeface="Calibri"/>
            </a:endParaRPr>
          </a:p>
        </p:txBody>
      </p:sp>
      <p:pic>
        <p:nvPicPr>
          <p:cNvPr id="9" name="Picture 8" descr="A group of rectangular objects with letters and numbers&#10;&#10;Description automatically generated">
            <a:extLst>
              <a:ext uri="{FF2B5EF4-FFF2-40B4-BE49-F238E27FC236}">
                <a16:creationId xmlns:a16="http://schemas.microsoft.com/office/drawing/2014/main" id="{84F9C726-8EAB-88ED-3FD0-959959097DDC}"/>
              </a:ext>
            </a:extLst>
          </p:cNvPr>
          <p:cNvPicPr>
            <a:picLocks noChangeAspect="1"/>
          </p:cNvPicPr>
          <p:nvPr/>
        </p:nvPicPr>
        <p:blipFill>
          <a:blip r:embed="rId5"/>
          <a:stretch>
            <a:fillRect/>
          </a:stretch>
        </p:blipFill>
        <p:spPr>
          <a:xfrm>
            <a:off x="3878230" y="2954732"/>
            <a:ext cx="2415637" cy="3055589"/>
          </a:xfrm>
          <a:prstGeom prst="rect">
            <a:avLst/>
          </a:prstGeom>
        </p:spPr>
      </p:pic>
      <p:pic>
        <p:nvPicPr>
          <p:cNvPr id="11" name="Picture 10" descr="A close-up of a sign&#10;&#10;Description automatically generated">
            <a:extLst>
              <a:ext uri="{FF2B5EF4-FFF2-40B4-BE49-F238E27FC236}">
                <a16:creationId xmlns:a16="http://schemas.microsoft.com/office/drawing/2014/main" id="{6A118BE9-D2AA-2851-39D6-E1ABA85FBCC6}"/>
              </a:ext>
            </a:extLst>
          </p:cNvPr>
          <p:cNvPicPr>
            <a:picLocks noChangeAspect="1"/>
          </p:cNvPicPr>
          <p:nvPr/>
        </p:nvPicPr>
        <p:blipFill>
          <a:blip r:embed="rId6"/>
          <a:stretch>
            <a:fillRect/>
          </a:stretch>
        </p:blipFill>
        <p:spPr>
          <a:xfrm>
            <a:off x="905895" y="1692021"/>
            <a:ext cx="5762625" cy="981075"/>
          </a:xfrm>
          <a:prstGeom prst="rect">
            <a:avLst/>
          </a:prstGeom>
        </p:spPr>
      </p:pic>
    </p:spTree>
    <p:extLst>
      <p:ext uri="{BB962C8B-B14F-4D97-AF65-F5344CB8AC3E}">
        <p14:creationId xmlns:p14="http://schemas.microsoft.com/office/powerpoint/2010/main" val="1055877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04</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Method</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29</a:t>
            </a:fld>
            <a:endParaRPr sz="1800">
              <a:latin typeface="Segoe UI"/>
              <a:cs typeface="Segoe UI"/>
            </a:endParaRPr>
          </a:p>
        </p:txBody>
      </p:sp>
      <p:sp>
        <p:nvSpPr>
          <p:cNvPr id="12" name="object 12"/>
          <p:cNvSpPr txBox="1">
            <a:spLocks noGrp="1"/>
          </p:cNvSpPr>
          <p:nvPr>
            <p:ph type="title"/>
          </p:nvPr>
        </p:nvSpPr>
        <p:spPr>
          <a:xfrm>
            <a:off x="1444244" y="1069289"/>
            <a:ext cx="5973354" cy="764312"/>
          </a:xfrm>
          <a:prstGeom prst="rect">
            <a:avLst/>
          </a:prstGeom>
        </p:spPr>
        <p:txBody>
          <a:bodyPr vert="horz" wrap="square" lIns="0" tIns="12700" rIns="0" bIns="0" rtlCol="0" anchor="t">
            <a:spAutoFit/>
          </a:bodyPr>
          <a:lstStyle/>
          <a:p>
            <a:pPr marL="12700">
              <a:spcBef>
                <a:spcPts val="100"/>
              </a:spcBef>
            </a:pPr>
            <a:r>
              <a:rPr lang="en-US" sz="2400" spc="-5"/>
              <a:t>Factor-Tuning: Format to decompose</a:t>
            </a:r>
            <a:endParaRPr lang="en-US" sz="2400" b="0" spc="-5"/>
          </a:p>
          <a:p>
            <a:pPr marL="12700">
              <a:spcBef>
                <a:spcPts val="100"/>
              </a:spcBef>
            </a:pPr>
            <a:endParaRPr lang="en-US" sz="2400" spc="-5"/>
          </a:p>
        </p:txBody>
      </p:sp>
      <p:pic>
        <p:nvPicPr>
          <p:cNvPr id="16" name="Picture 15" descr="A rectangular object with text&#10;&#10;Description automatically generated">
            <a:extLst>
              <a:ext uri="{FF2B5EF4-FFF2-40B4-BE49-F238E27FC236}">
                <a16:creationId xmlns:a16="http://schemas.microsoft.com/office/drawing/2014/main" id="{9D9144D5-F895-7016-095F-235FFA713679}"/>
              </a:ext>
            </a:extLst>
          </p:cNvPr>
          <p:cNvPicPr>
            <a:picLocks noChangeAspect="1"/>
          </p:cNvPicPr>
          <p:nvPr/>
        </p:nvPicPr>
        <p:blipFill>
          <a:blip r:embed="rId4"/>
          <a:stretch>
            <a:fillRect/>
          </a:stretch>
        </p:blipFill>
        <p:spPr>
          <a:xfrm>
            <a:off x="657702" y="2979685"/>
            <a:ext cx="2589934" cy="3041072"/>
          </a:xfrm>
          <a:prstGeom prst="rect">
            <a:avLst/>
          </a:prstGeom>
        </p:spPr>
      </p:pic>
      <p:sp>
        <p:nvSpPr>
          <p:cNvPr id="18" name="TextBox 17">
            <a:extLst>
              <a:ext uri="{FF2B5EF4-FFF2-40B4-BE49-F238E27FC236}">
                <a16:creationId xmlns:a16="http://schemas.microsoft.com/office/drawing/2014/main" id="{429EFCB2-487C-024B-9A7E-32F688DFFF1F}"/>
              </a:ext>
            </a:extLst>
          </p:cNvPr>
          <p:cNvSpPr txBox="1"/>
          <p:nvPr/>
        </p:nvSpPr>
        <p:spPr>
          <a:xfrm>
            <a:off x="7141636" y="2220667"/>
            <a:ext cx="486621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cs typeface="Calibri"/>
              </a:rPr>
              <a:t>Nhận</a:t>
            </a:r>
            <a:r>
              <a:rPr lang="en-US" sz="2400">
                <a:cs typeface="Calibri"/>
              </a:rPr>
              <a:t> </a:t>
            </a:r>
            <a:r>
              <a:rPr lang="en-US" sz="2400" err="1">
                <a:cs typeface="Calibri"/>
              </a:rPr>
              <a:t>xét</a:t>
            </a:r>
            <a:r>
              <a:rPr lang="en-US" sz="2400">
                <a:cs typeface="Calibri"/>
              </a:rPr>
              <a:t>:</a:t>
            </a:r>
            <a:endParaRPr lang="en-US" sz="2400">
              <a:ea typeface="Calibri"/>
              <a:cs typeface="Calibri"/>
            </a:endParaRPr>
          </a:p>
          <a:p>
            <a:pPr marL="285750" indent="-285750">
              <a:buFont typeface="Calibri"/>
              <a:buChar char="-"/>
            </a:pPr>
            <a:r>
              <a:rPr lang="en-US" sz="2400">
                <a:cs typeface="Calibri"/>
              </a:rPr>
              <a:t>Raw:</a:t>
            </a:r>
            <a:r>
              <a:rPr lang="en-US" sz="2400">
                <a:solidFill>
                  <a:srgbClr val="FF0000"/>
                </a:solidFill>
                <a:cs typeface="Calibri"/>
              </a:rPr>
              <a:t> </a:t>
            </a:r>
            <a:r>
              <a:rPr lang="en-US" sz="2400">
                <a:solidFill>
                  <a:srgbClr val="0070C0"/>
                </a:solidFill>
                <a:cs typeface="Calibri"/>
              </a:rPr>
              <a:t>O(Ld</a:t>
            </a:r>
            <a:r>
              <a:rPr lang="en-US" sz="2400" baseline="30000">
                <a:solidFill>
                  <a:srgbClr val="0070C0"/>
                </a:solidFill>
                <a:cs typeface="Calibri"/>
              </a:rPr>
              <a:t>2</a:t>
            </a:r>
            <a:r>
              <a:rPr lang="en-US" sz="2400">
                <a:solidFill>
                  <a:srgbClr val="0070C0"/>
                </a:solidFill>
                <a:cs typeface="Calibri"/>
              </a:rPr>
              <a:t>)</a:t>
            </a:r>
            <a:endParaRPr lang="en-US" sz="2400">
              <a:solidFill>
                <a:srgbClr val="0070C0"/>
              </a:solidFill>
              <a:ea typeface="Calibri"/>
              <a:cs typeface="Calibri"/>
            </a:endParaRPr>
          </a:p>
          <a:p>
            <a:pPr marL="285750" indent="-285750">
              <a:buFont typeface="Calibri"/>
              <a:buChar char="-"/>
            </a:pPr>
            <a:r>
              <a:rPr lang="en-US" sz="2400">
                <a:cs typeface="Calibri"/>
              </a:rPr>
              <a:t>TK: 2dr + 12Lr + r</a:t>
            </a:r>
            <a:r>
              <a:rPr lang="en-US" sz="2400" baseline="30000">
                <a:cs typeface="Calibri"/>
              </a:rPr>
              <a:t>3</a:t>
            </a:r>
            <a:r>
              <a:rPr lang="en-US" sz="2400">
                <a:cs typeface="Calibri"/>
              </a:rPr>
              <a:t> ~ </a:t>
            </a:r>
            <a:r>
              <a:rPr lang="en-US" sz="2400">
                <a:solidFill>
                  <a:srgbClr val="0070C0"/>
                </a:solidFill>
                <a:cs typeface="Calibri"/>
              </a:rPr>
              <a:t>O(</a:t>
            </a:r>
            <a:r>
              <a:rPr lang="en-US" sz="2400" err="1">
                <a:solidFill>
                  <a:srgbClr val="0070C0"/>
                </a:solidFill>
                <a:cs typeface="Calibri"/>
              </a:rPr>
              <a:t>dr</a:t>
            </a:r>
            <a:r>
              <a:rPr lang="en-US" sz="2400">
                <a:solidFill>
                  <a:srgbClr val="0070C0"/>
                </a:solidFill>
                <a:cs typeface="Calibri"/>
              </a:rPr>
              <a:t> + Lr + r</a:t>
            </a:r>
            <a:r>
              <a:rPr lang="en-US" sz="2400" baseline="30000">
                <a:solidFill>
                  <a:srgbClr val="0070C0"/>
                </a:solidFill>
                <a:cs typeface="Calibri"/>
              </a:rPr>
              <a:t>3</a:t>
            </a:r>
            <a:r>
              <a:rPr lang="en-US" sz="2400">
                <a:solidFill>
                  <a:srgbClr val="0070C0"/>
                </a:solidFill>
                <a:cs typeface="Calibri"/>
              </a:rPr>
              <a:t>) </a:t>
            </a:r>
            <a:endParaRPr lang="en-US" sz="2400">
              <a:solidFill>
                <a:srgbClr val="0070C0"/>
              </a:solidFill>
              <a:ea typeface="Calibri"/>
              <a:cs typeface="Calibri"/>
            </a:endParaRPr>
          </a:p>
          <a:p>
            <a:pPr lvl="1"/>
            <a:r>
              <a:rPr lang="en-US" sz="2400" err="1">
                <a:cs typeface="Calibri"/>
              </a:rPr>
              <a:t>với</a:t>
            </a:r>
            <a:r>
              <a:rPr lang="en-US" sz="2400">
                <a:cs typeface="Calibri"/>
              </a:rPr>
              <a:t> r &lt;&lt; d</a:t>
            </a:r>
            <a:endParaRPr lang="en-US" sz="2400">
              <a:ea typeface="Calibri"/>
              <a:cs typeface="Calibri"/>
            </a:endParaRPr>
          </a:p>
          <a:p>
            <a:pPr marL="285750" indent="-285750">
              <a:buFont typeface="Calibri"/>
              <a:buChar char="-"/>
            </a:pPr>
            <a:r>
              <a:rPr lang="en-US" sz="2400" err="1">
                <a:solidFill>
                  <a:srgbClr val="FF0000"/>
                </a:solidFill>
                <a:cs typeface="Calibri"/>
              </a:rPr>
              <a:t>Giải</a:t>
            </a:r>
            <a:r>
              <a:rPr lang="en-US" sz="2400">
                <a:solidFill>
                  <a:srgbClr val="FF0000"/>
                </a:solidFill>
                <a:cs typeface="Calibri"/>
              </a:rPr>
              <a:t> </a:t>
            </a:r>
            <a:r>
              <a:rPr lang="en-US" sz="2400" err="1">
                <a:solidFill>
                  <a:srgbClr val="FF0000"/>
                </a:solidFill>
                <a:cs typeface="Calibri"/>
              </a:rPr>
              <a:t>quyết</a:t>
            </a:r>
            <a:r>
              <a:rPr lang="en-US" sz="2400">
                <a:solidFill>
                  <a:srgbClr val="FF0000"/>
                </a:solidFill>
                <a:cs typeface="Calibri"/>
              </a:rPr>
              <a:t> </a:t>
            </a:r>
            <a:r>
              <a:rPr lang="en-US" sz="2400" err="1">
                <a:solidFill>
                  <a:srgbClr val="FF0000"/>
                </a:solidFill>
                <a:cs typeface="Calibri"/>
              </a:rPr>
              <a:t>được</a:t>
            </a:r>
            <a:r>
              <a:rPr lang="en-US" sz="2400">
                <a:solidFill>
                  <a:srgbClr val="FF0000"/>
                </a:solidFill>
                <a:cs typeface="Calibri"/>
              </a:rPr>
              <a:t> </a:t>
            </a:r>
            <a:r>
              <a:rPr lang="en-US" sz="2400" err="1">
                <a:solidFill>
                  <a:srgbClr val="FF0000"/>
                </a:solidFill>
                <a:cs typeface="Calibri"/>
              </a:rPr>
              <a:t>dư</a:t>
            </a:r>
            <a:r>
              <a:rPr lang="en-US" sz="2400">
                <a:solidFill>
                  <a:srgbClr val="FF0000"/>
                </a:solidFill>
                <a:cs typeface="Calibri"/>
              </a:rPr>
              <a:t> </a:t>
            </a:r>
            <a:r>
              <a:rPr lang="en-US" sz="2400" err="1">
                <a:solidFill>
                  <a:srgbClr val="FF0000"/>
                </a:solidFill>
                <a:cs typeface="Calibri"/>
              </a:rPr>
              <a:t>thừa</a:t>
            </a:r>
            <a:r>
              <a:rPr lang="en-US" sz="2400">
                <a:solidFill>
                  <a:srgbClr val="FF0000"/>
                </a:solidFill>
                <a:cs typeface="Calibri"/>
              </a:rPr>
              <a:t> intra- </a:t>
            </a:r>
            <a:r>
              <a:rPr lang="en-US" sz="2400" err="1">
                <a:solidFill>
                  <a:srgbClr val="FF0000"/>
                </a:solidFill>
                <a:cs typeface="Calibri"/>
              </a:rPr>
              <a:t>và</a:t>
            </a:r>
            <a:r>
              <a:rPr lang="en-US" sz="2400">
                <a:solidFill>
                  <a:srgbClr val="FF0000"/>
                </a:solidFill>
                <a:cs typeface="Calibri"/>
              </a:rPr>
              <a:t> inter-weight</a:t>
            </a:r>
            <a:endParaRPr lang="en-US" sz="2400">
              <a:solidFill>
                <a:srgbClr val="FF0000"/>
              </a:solidFill>
              <a:ea typeface="Calibri"/>
              <a:cs typeface="Calibri"/>
            </a:endParaRPr>
          </a:p>
          <a:p>
            <a:endParaRPr lang="en-US" sz="2800">
              <a:solidFill>
                <a:srgbClr val="FF0000"/>
              </a:solidFill>
              <a:ea typeface="Calibri"/>
              <a:cs typeface="Calibri"/>
            </a:endParaRPr>
          </a:p>
          <a:p>
            <a:pPr marL="285750" indent="-285750">
              <a:buFont typeface="Calibri"/>
              <a:buChar char="-"/>
            </a:pPr>
            <a:endParaRPr lang="en-US" sz="2800">
              <a:cs typeface="Calibri"/>
            </a:endParaRPr>
          </a:p>
        </p:txBody>
      </p:sp>
      <p:pic>
        <p:nvPicPr>
          <p:cNvPr id="10" name="Picture 9" descr="A group of black letters&#10;&#10;Description automatically generated">
            <a:extLst>
              <a:ext uri="{FF2B5EF4-FFF2-40B4-BE49-F238E27FC236}">
                <a16:creationId xmlns:a16="http://schemas.microsoft.com/office/drawing/2014/main" id="{DCC85444-3126-4753-1AE0-75BE606E4445}"/>
              </a:ext>
            </a:extLst>
          </p:cNvPr>
          <p:cNvPicPr>
            <a:picLocks noChangeAspect="1"/>
          </p:cNvPicPr>
          <p:nvPr/>
        </p:nvPicPr>
        <p:blipFill>
          <a:blip r:embed="rId5"/>
          <a:stretch>
            <a:fillRect/>
          </a:stretch>
        </p:blipFill>
        <p:spPr>
          <a:xfrm>
            <a:off x="853741" y="1588336"/>
            <a:ext cx="5618412" cy="1275012"/>
          </a:xfrm>
          <a:prstGeom prst="rect">
            <a:avLst/>
          </a:prstGeom>
        </p:spPr>
      </p:pic>
      <p:pic>
        <p:nvPicPr>
          <p:cNvPr id="14" name="Picture 13" descr="A diagram of different types of rectangular objects&#10;&#10;Description automatically generated">
            <a:extLst>
              <a:ext uri="{FF2B5EF4-FFF2-40B4-BE49-F238E27FC236}">
                <a16:creationId xmlns:a16="http://schemas.microsoft.com/office/drawing/2014/main" id="{D896B9B9-754C-1422-5AC3-E2FB6DC0084D}"/>
              </a:ext>
            </a:extLst>
          </p:cNvPr>
          <p:cNvPicPr>
            <a:picLocks noChangeAspect="1"/>
          </p:cNvPicPr>
          <p:nvPr/>
        </p:nvPicPr>
        <p:blipFill>
          <a:blip r:embed="rId6"/>
          <a:stretch>
            <a:fillRect/>
          </a:stretch>
        </p:blipFill>
        <p:spPr>
          <a:xfrm>
            <a:off x="3920661" y="3035383"/>
            <a:ext cx="2758573" cy="2926180"/>
          </a:xfrm>
          <a:prstGeom prst="rect">
            <a:avLst/>
          </a:prstGeom>
        </p:spPr>
      </p:pic>
    </p:spTree>
    <p:extLst>
      <p:ext uri="{BB962C8B-B14F-4D97-AF65-F5344CB8AC3E}">
        <p14:creationId xmlns:p14="http://schemas.microsoft.com/office/powerpoint/2010/main" val="410398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4" name="object 4"/>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5" name="object 5"/>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01</a:t>
            </a:r>
            <a:endParaRPr sz="24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10" name="object 10"/>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3</a:t>
            </a:fld>
            <a:endParaRPr sz="1800">
              <a:latin typeface="Segoe UI"/>
              <a:cs typeface="Segoe UI"/>
            </a:endParaRPr>
          </a:p>
        </p:txBody>
      </p:sp>
      <p:pic>
        <p:nvPicPr>
          <p:cNvPr id="14" name="Hình ảnh 13">
            <a:extLst>
              <a:ext uri="{FF2B5EF4-FFF2-40B4-BE49-F238E27FC236}">
                <a16:creationId xmlns:a16="http://schemas.microsoft.com/office/drawing/2014/main" id="{A0917979-2AEB-F44B-83E2-81CE5F748B07}"/>
              </a:ext>
            </a:extLst>
          </p:cNvPr>
          <p:cNvPicPr>
            <a:picLocks noChangeAspect="1"/>
          </p:cNvPicPr>
          <p:nvPr/>
        </p:nvPicPr>
        <p:blipFill>
          <a:blip r:embed="rId3"/>
          <a:stretch>
            <a:fillRect/>
          </a:stretch>
        </p:blipFill>
        <p:spPr>
          <a:xfrm>
            <a:off x="-1" y="4372974"/>
            <a:ext cx="12192000" cy="1951503"/>
          </a:xfrm>
          <a:prstGeom prst="rect">
            <a:avLst/>
          </a:prstGeom>
        </p:spPr>
      </p:pic>
      <p:pic>
        <p:nvPicPr>
          <p:cNvPr id="16" name="Hình ảnh 15">
            <a:extLst>
              <a:ext uri="{FF2B5EF4-FFF2-40B4-BE49-F238E27FC236}">
                <a16:creationId xmlns:a16="http://schemas.microsoft.com/office/drawing/2014/main" id="{42B1F3B2-7154-AF16-6B26-5F5A83DAF24E}"/>
              </a:ext>
            </a:extLst>
          </p:cNvPr>
          <p:cNvPicPr>
            <a:picLocks noChangeAspect="1"/>
          </p:cNvPicPr>
          <p:nvPr/>
        </p:nvPicPr>
        <p:blipFill>
          <a:blip r:embed="rId4"/>
          <a:stretch>
            <a:fillRect/>
          </a:stretch>
        </p:blipFill>
        <p:spPr>
          <a:xfrm>
            <a:off x="1407306" y="971532"/>
            <a:ext cx="10044030" cy="3154953"/>
          </a:xfrm>
          <a:prstGeom prst="rect">
            <a:avLst/>
          </a:prstGeom>
        </p:spPr>
      </p:pic>
      <p:sp>
        <p:nvSpPr>
          <p:cNvPr id="9" name="object 9">
            <a:extLst>
              <a:ext uri="{FF2B5EF4-FFF2-40B4-BE49-F238E27FC236}">
                <a16:creationId xmlns:a16="http://schemas.microsoft.com/office/drawing/2014/main" id="{86D33EEE-643B-6CC1-3F97-33F6F703CB83}"/>
              </a:ext>
            </a:extLst>
          </p:cNvPr>
          <p:cNvSpPr txBox="1"/>
          <p:nvPr/>
        </p:nvSpPr>
        <p:spPr>
          <a:xfrm>
            <a:off x="5063193" y="1520553"/>
            <a:ext cx="2065612" cy="289823"/>
          </a:xfrm>
          <a:prstGeom prst="rect">
            <a:avLst/>
          </a:prstGeom>
        </p:spPr>
        <p:txBody>
          <a:bodyPr vert="horz" wrap="square" lIns="0" tIns="12700" rIns="0" bIns="0" rtlCol="0" anchor="t">
            <a:spAutoFit/>
          </a:bodyPr>
          <a:lstStyle/>
          <a:p>
            <a:pPr marL="81280">
              <a:spcBef>
                <a:spcPts val="100"/>
              </a:spcBef>
            </a:pPr>
            <a:r>
              <a:rPr lang="en-US" b="1">
                <a:latin typeface="Times New Roman"/>
                <a:ea typeface="Calibri"/>
                <a:cs typeface="Segoe UI"/>
              </a:rPr>
              <a:t>AAAI 2023 Orals</a:t>
            </a:r>
            <a:endParaRPr lang="vi-VN" b="1">
              <a:latin typeface="Times New Roman"/>
              <a:ea typeface="Calibri"/>
              <a:cs typeface="Segoe U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04</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Method</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30</a:t>
            </a:fld>
            <a:endParaRPr sz="1800">
              <a:latin typeface="Segoe UI"/>
              <a:cs typeface="Segoe UI"/>
            </a:endParaRPr>
          </a:p>
        </p:txBody>
      </p:sp>
      <p:sp>
        <p:nvSpPr>
          <p:cNvPr id="12" name="object 12"/>
          <p:cNvSpPr txBox="1">
            <a:spLocks noGrp="1"/>
          </p:cNvSpPr>
          <p:nvPr>
            <p:ph type="title"/>
          </p:nvPr>
        </p:nvSpPr>
        <p:spPr>
          <a:xfrm>
            <a:off x="1444244" y="1069289"/>
            <a:ext cx="5973354" cy="382156"/>
          </a:xfrm>
          <a:prstGeom prst="rect">
            <a:avLst/>
          </a:prstGeom>
        </p:spPr>
        <p:txBody>
          <a:bodyPr vert="horz" wrap="square" lIns="0" tIns="12700" rIns="0" bIns="0" rtlCol="0" anchor="t">
            <a:spAutoFit/>
          </a:bodyPr>
          <a:lstStyle/>
          <a:p>
            <a:pPr marL="12700">
              <a:spcBef>
                <a:spcPts val="100"/>
              </a:spcBef>
            </a:pPr>
            <a:r>
              <a:rPr lang="en-US" sz="2400" spc="-5"/>
              <a:t>Factor-Tuning: Format to decompose</a:t>
            </a:r>
          </a:p>
        </p:txBody>
      </p:sp>
      <p:pic>
        <p:nvPicPr>
          <p:cNvPr id="14" name="Picture 13" descr="A graph of a number of training parameters&#10;&#10;Description automatically generated">
            <a:extLst>
              <a:ext uri="{FF2B5EF4-FFF2-40B4-BE49-F238E27FC236}">
                <a16:creationId xmlns:a16="http://schemas.microsoft.com/office/drawing/2014/main" id="{2585A747-EA64-0ED0-66E9-2162470B6F16}"/>
              </a:ext>
            </a:extLst>
          </p:cNvPr>
          <p:cNvPicPr>
            <a:picLocks noChangeAspect="1"/>
          </p:cNvPicPr>
          <p:nvPr/>
        </p:nvPicPr>
        <p:blipFill>
          <a:blip r:embed="rId4"/>
          <a:stretch>
            <a:fillRect/>
          </a:stretch>
        </p:blipFill>
        <p:spPr>
          <a:xfrm>
            <a:off x="1700892" y="1889618"/>
            <a:ext cx="8776607" cy="4180942"/>
          </a:xfrm>
          <a:prstGeom prst="rect">
            <a:avLst/>
          </a:prstGeom>
        </p:spPr>
      </p:pic>
    </p:spTree>
    <p:extLst>
      <p:ext uri="{BB962C8B-B14F-4D97-AF65-F5344CB8AC3E}">
        <p14:creationId xmlns:p14="http://schemas.microsoft.com/office/powerpoint/2010/main" val="1232199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04</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Method</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31</a:t>
            </a:fld>
            <a:endParaRPr sz="1800">
              <a:latin typeface="Segoe UI"/>
              <a:cs typeface="Segoe UI"/>
            </a:endParaRPr>
          </a:p>
        </p:txBody>
      </p:sp>
      <p:sp>
        <p:nvSpPr>
          <p:cNvPr id="12" name="object 12"/>
          <p:cNvSpPr txBox="1">
            <a:spLocks noGrp="1"/>
          </p:cNvSpPr>
          <p:nvPr>
            <p:ph type="title"/>
          </p:nvPr>
        </p:nvSpPr>
        <p:spPr>
          <a:xfrm>
            <a:off x="1444244" y="1069289"/>
            <a:ext cx="5973354" cy="764312"/>
          </a:xfrm>
          <a:prstGeom prst="rect">
            <a:avLst/>
          </a:prstGeom>
        </p:spPr>
        <p:txBody>
          <a:bodyPr vert="horz" wrap="square" lIns="0" tIns="12700" rIns="0" bIns="0" rtlCol="0" anchor="t">
            <a:spAutoFit/>
          </a:bodyPr>
          <a:lstStyle/>
          <a:p>
            <a:pPr marL="12700">
              <a:spcBef>
                <a:spcPts val="100"/>
              </a:spcBef>
            </a:pPr>
            <a:r>
              <a:rPr lang="en-US" sz="2400" spc="-5"/>
              <a:t>Factor-Tuning: Decompose then train</a:t>
            </a:r>
            <a:endParaRPr lang="en-US" sz="2400" b="0" spc="-5"/>
          </a:p>
          <a:p>
            <a:pPr marL="12700">
              <a:spcBef>
                <a:spcPts val="100"/>
              </a:spcBef>
            </a:pPr>
            <a:endParaRPr lang="en-US" sz="2400" spc="-5"/>
          </a:p>
        </p:txBody>
      </p:sp>
      <p:sp>
        <p:nvSpPr>
          <p:cNvPr id="9" name="TextBox 8">
            <a:extLst>
              <a:ext uri="{FF2B5EF4-FFF2-40B4-BE49-F238E27FC236}">
                <a16:creationId xmlns:a16="http://schemas.microsoft.com/office/drawing/2014/main" id="{238B9BFA-A8B7-8E54-4451-7D2615557B68}"/>
              </a:ext>
            </a:extLst>
          </p:cNvPr>
          <p:cNvSpPr txBox="1"/>
          <p:nvPr/>
        </p:nvSpPr>
        <p:spPr>
          <a:xfrm>
            <a:off x="648272" y="1721028"/>
            <a:ext cx="11036469" cy="5093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500">
                <a:cs typeface="Calibri"/>
              </a:rPr>
              <a:t>Lợi </a:t>
            </a:r>
            <a:r>
              <a:rPr lang="en-US" sz="2500" err="1">
                <a:cs typeface="Calibri"/>
              </a:rPr>
              <a:t>ích</a:t>
            </a:r>
            <a:r>
              <a:rPr lang="en-US" sz="2500">
                <a:cs typeface="Calibri"/>
              </a:rPr>
              <a:t> </a:t>
            </a:r>
            <a:r>
              <a:rPr lang="en-US" sz="2500" err="1">
                <a:cs typeface="Calibri"/>
              </a:rPr>
              <a:t>của</a:t>
            </a:r>
            <a:r>
              <a:rPr lang="en-US" sz="2500">
                <a:cs typeface="Calibri"/>
              </a:rPr>
              <a:t> decompose-then-train:</a:t>
            </a:r>
          </a:p>
          <a:p>
            <a:pPr marL="742950" lvl="1" indent="-285750">
              <a:buFont typeface="Courier New"/>
              <a:buChar char="o"/>
            </a:pPr>
            <a:r>
              <a:rPr lang="vi-VN" sz="2500">
                <a:latin typeface="Times New Roman"/>
                <a:ea typeface="+mn-lt"/>
                <a:cs typeface="Segoe UI"/>
              </a:rPr>
              <a:t>∆</a:t>
            </a:r>
            <a:r>
              <a:rPr lang="en-US" sz="2500">
                <a:cs typeface="Calibri"/>
              </a:rPr>
              <a:t>W </a:t>
            </a:r>
            <a:r>
              <a:rPr lang="en-US" sz="2500" err="1">
                <a:cs typeface="Calibri"/>
              </a:rPr>
              <a:t>được</a:t>
            </a:r>
            <a:r>
              <a:rPr lang="en-US" sz="2500">
                <a:cs typeface="Calibri"/>
              </a:rPr>
              <a:t> </a:t>
            </a:r>
            <a:r>
              <a:rPr lang="en-US" sz="2500" err="1">
                <a:cs typeface="Calibri"/>
              </a:rPr>
              <a:t>khởi</a:t>
            </a:r>
            <a:r>
              <a:rPr lang="en-US" sz="2500">
                <a:cs typeface="Calibri"/>
              </a:rPr>
              <a:t> </a:t>
            </a:r>
            <a:r>
              <a:rPr lang="en-US" sz="2500" err="1">
                <a:cs typeface="Calibri"/>
              </a:rPr>
              <a:t>tạo</a:t>
            </a:r>
            <a:r>
              <a:rPr lang="en-US" sz="2500">
                <a:cs typeface="Calibri"/>
              </a:rPr>
              <a:t> </a:t>
            </a:r>
            <a:r>
              <a:rPr lang="en-US" sz="2500" err="1">
                <a:cs typeface="Calibri"/>
              </a:rPr>
              <a:t>như</a:t>
            </a:r>
            <a:r>
              <a:rPr lang="en-US" sz="2500">
                <a:cs typeface="Calibri"/>
              </a:rPr>
              <a:t> </a:t>
            </a:r>
            <a:r>
              <a:rPr lang="en-US" sz="2500" err="1">
                <a:cs typeface="Calibri"/>
              </a:rPr>
              <a:t>một</a:t>
            </a:r>
            <a:r>
              <a:rPr lang="en-US" sz="2500">
                <a:cs typeface="Calibri"/>
              </a:rPr>
              <a:t> tensor 0 =&gt;</a:t>
            </a:r>
            <a:r>
              <a:rPr lang="en-US" sz="2500">
                <a:solidFill>
                  <a:srgbClr val="0070C0"/>
                </a:solidFill>
                <a:cs typeface="Calibri"/>
              </a:rPr>
              <a:t> </a:t>
            </a:r>
            <a:r>
              <a:rPr lang="en-US" sz="2500" err="1">
                <a:solidFill>
                  <a:srgbClr val="0070C0"/>
                </a:solidFill>
                <a:cs typeface="Calibri"/>
              </a:rPr>
              <a:t>không</a:t>
            </a:r>
            <a:r>
              <a:rPr lang="en-US" sz="2500">
                <a:solidFill>
                  <a:srgbClr val="0070C0"/>
                </a:solidFill>
                <a:cs typeface="Calibri"/>
              </a:rPr>
              <a:t> </a:t>
            </a:r>
            <a:r>
              <a:rPr lang="en-US" sz="2500" err="1">
                <a:solidFill>
                  <a:srgbClr val="0070C0"/>
                </a:solidFill>
                <a:cs typeface="Calibri"/>
              </a:rPr>
              <a:t>cần</a:t>
            </a:r>
            <a:r>
              <a:rPr lang="en-US" sz="2500">
                <a:solidFill>
                  <a:srgbClr val="0070C0"/>
                </a:solidFill>
                <a:cs typeface="Calibri"/>
              </a:rPr>
              <a:t> </a:t>
            </a:r>
            <a:r>
              <a:rPr lang="en-US" sz="2500" err="1">
                <a:solidFill>
                  <a:srgbClr val="0070C0"/>
                </a:solidFill>
                <a:cs typeface="Calibri"/>
              </a:rPr>
              <a:t>phải</a:t>
            </a:r>
            <a:r>
              <a:rPr lang="en-US" sz="2500">
                <a:solidFill>
                  <a:srgbClr val="0070C0"/>
                </a:solidFill>
                <a:cs typeface="Calibri"/>
              </a:rPr>
              <a:t> </a:t>
            </a:r>
            <a:r>
              <a:rPr lang="en-US" sz="2500" err="1">
                <a:solidFill>
                  <a:srgbClr val="0070C0"/>
                </a:solidFill>
                <a:cs typeface="Calibri"/>
              </a:rPr>
              <a:t>chạy</a:t>
            </a:r>
            <a:r>
              <a:rPr lang="en-US" sz="2500">
                <a:solidFill>
                  <a:srgbClr val="0070C0"/>
                </a:solidFill>
                <a:cs typeface="Calibri"/>
              </a:rPr>
              <a:t> </a:t>
            </a:r>
            <a:r>
              <a:rPr lang="en-US" sz="2500" err="1">
                <a:solidFill>
                  <a:srgbClr val="0070C0"/>
                </a:solidFill>
                <a:cs typeface="Calibri"/>
              </a:rPr>
              <a:t>thuật</a:t>
            </a:r>
            <a:r>
              <a:rPr lang="en-US" sz="2500">
                <a:solidFill>
                  <a:srgbClr val="0070C0"/>
                </a:solidFill>
                <a:cs typeface="Calibri"/>
              </a:rPr>
              <a:t> </a:t>
            </a:r>
            <a:r>
              <a:rPr lang="en-US" sz="2500" err="1">
                <a:solidFill>
                  <a:srgbClr val="0070C0"/>
                </a:solidFill>
                <a:cs typeface="Calibri"/>
              </a:rPr>
              <a:t>toán</a:t>
            </a:r>
            <a:r>
              <a:rPr lang="en-US" sz="2500">
                <a:solidFill>
                  <a:srgbClr val="0070C0"/>
                </a:solidFill>
                <a:cs typeface="Calibri"/>
              </a:rPr>
              <a:t> decompose </a:t>
            </a:r>
            <a:r>
              <a:rPr lang="en-US" sz="2500" err="1">
                <a:solidFill>
                  <a:srgbClr val="0070C0"/>
                </a:solidFill>
                <a:cs typeface="Calibri"/>
              </a:rPr>
              <a:t>tốn</a:t>
            </a:r>
            <a:r>
              <a:rPr lang="en-US" sz="2500">
                <a:solidFill>
                  <a:srgbClr val="0070C0"/>
                </a:solidFill>
                <a:cs typeface="Calibri"/>
              </a:rPr>
              <a:t> </a:t>
            </a:r>
            <a:r>
              <a:rPr lang="en-US" sz="2500" err="1">
                <a:solidFill>
                  <a:srgbClr val="0070C0"/>
                </a:solidFill>
                <a:cs typeface="Calibri"/>
              </a:rPr>
              <a:t>kém</a:t>
            </a:r>
            <a:r>
              <a:rPr lang="en-US" sz="2500">
                <a:solidFill>
                  <a:srgbClr val="00B050"/>
                </a:solidFill>
                <a:cs typeface="Calibri"/>
              </a:rPr>
              <a:t> </a:t>
            </a:r>
            <a:r>
              <a:rPr lang="en-US" sz="2500">
                <a:solidFill>
                  <a:srgbClr val="000000"/>
                </a:solidFill>
                <a:cs typeface="Calibri"/>
              </a:rPr>
              <a:t>(Factor</a:t>
            </a:r>
            <a:r>
              <a:rPr lang="en-US" sz="2500">
                <a:cs typeface="Calibri"/>
              </a:rPr>
              <a:t> V </a:t>
            </a:r>
            <a:r>
              <a:rPr lang="en-US" sz="2500" err="1">
                <a:cs typeface="Calibri"/>
              </a:rPr>
              <a:t>được</a:t>
            </a:r>
            <a:r>
              <a:rPr lang="en-US" sz="2500">
                <a:cs typeface="Calibri"/>
              </a:rPr>
              <a:t> </a:t>
            </a:r>
            <a:r>
              <a:rPr lang="en-US" sz="2500" err="1">
                <a:cs typeface="Calibri"/>
              </a:rPr>
              <a:t>khởi</a:t>
            </a:r>
            <a:r>
              <a:rPr lang="en-US" sz="2500">
                <a:cs typeface="Calibri"/>
              </a:rPr>
              <a:t> </a:t>
            </a:r>
            <a:r>
              <a:rPr lang="en-US" sz="2500" err="1">
                <a:cs typeface="Calibri"/>
              </a:rPr>
              <a:t>tạo</a:t>
            </a:r>
            <a:r>
              <a:rPr lang="en-US" sz="2500">
                <a:cs typeface="Calibri"/>
              </a:rPr>
              <a:t> </a:t>
            </a:r>
            <a:r>
              <a:rPr lang="en-US" sz="2500" err="1">
                <a:cs typeface="Calibri"/>
              </a:rPr>
              <a:t>bằng</a:t>
            </a:r>
            <a:r>
              <a:rPr lang="en-US" sz="2500">
                <a:cs typeface="Calibri"/>
              </a:rPr>
              <a:t> 0 </a:t>
            </a:r>
            <a:r>
              <a:rPr lang="en-US" sz="2500" err="1">
                <a:cs typeface="Calibri"/>
              </a:rPr>
              <a:t>và</a:t>
            </a:r>
            <a:r>
              <a:rPr lang="en-US" sz="2500">
                <a:cs typeface="Calibri"/>
              </a:rPr>
              <a:t> </a:t>
            </a:r>
            <a:r>
              <a:rPr lang="en-US" sz="2500" err="1">
                <a:cs typeface="Calibri"/>
              </a:rPr>
              <a:t>những</a:t>
            </a:r>
            <a:r>
              <a:rPr lang="en-US" sz="2500">
                <a:cs typeface="Calibri"/>
              </a:rPr>
              <a:t> factors </a:t>
            </a:r>
            <a:r>
              <a:rPr lang="en-US" sz="2500" err="1">
                <a:cs typeface="Calibri"/>
              </a:rPr>
              <a:t>khác</a:t>
            </a:r>
            <a:r>
              <a:rPr lang="en-US" sz="2500">
                <a:cs typeface="Calibri"/>
              </a:rPr>
              <a:t> </a:t>
            </a:r>
            <a:r>
              <a:rPr lang="en-US" sz="2500" err="1">
                <a:cs typeface="Calibri"/>
              </a:rPr>
              <a:t>được</a:t>
            </a:r>
            <a:r>
              <a:rPr lang="en-US" sz="2500">
                <a:cs typeface="Calibri"/>
              </a:rPr>
              <a:t> </a:t>
            </a:r>
            <a:r>
              <a:rPr lang="en-US" sz="2500" err="1">
                <a:cs typeface="Calibri"/>
              </a:rPr>
              <a:t>khởi</a:t>
            </a:r>
            <a:r>
              <a:rPr lang="en-US" sz="2500">
                <a:cs typeface="Calibri"/>
              </a:rPr>
              <a:t> </a:t>
            </a:r>
            <a:r>
              <a:rPr lang="en-US" sz="2500" err="1">
                <a:cs typeface="Calibri"/>
              </a:rPr>
              <a:t>tạo</a:t>
            </a:r>
            <a:r>
              <a:rPr lang="en-US" sz="2500">
                <a:cs typeface="Calibri"/>
              </a:rPr>
              <a:t> </a:t>
            </a:r>
            <a:r>
              <a:rPr lang="en-US" sz="2500" err="1">
                <a:cs typeface="Calibri"/>
              </a:rPr>
              <a:t>ngẫu</a:t>
            </a:r>
            <a:r>
              <a:rPr lang="en-US" sz="2500">
                <a:cs typeface="Calibri"/>
              </a:rPr>
              <a:t> </a:t>
            </a:r>
            <a:r>
              <a:rPr lang="en-US" sz="2500" err="1">
                <a:cs typeface="Calibri"/>
              </a:rPr>
              <a:t>nhiên</a:t>
            </a:r>
            <a:r>
              <a:rPr lang="en-US" sz="2500">
                <a:cs typeface="Calibri"/>
              </a:rPr>
              <a:t>).</a:t>
            </a:r>
            <a:endParaRPr lang="en-US" sz="2500">
              <a:ea typeface="Calibri"/>
              <a:cs typeface="Calibri"/>
            </a:endParaRPr>
          </a:p>
          <a:p>
            <a:pPr marL="742950" lvl="1" indent="-285750">
              <a:buFont typeface="Courier New"/>
              <a:buChar char="o"/>
            </a:pPr>
            <a:r>
              <a:rPr lang="en-US" sz="2500">
                <a:solidFill>
                  <a:srgbClr val="000000"/>
                </a:solidFill>
                <a:cs typeface="Calibri"/>
              </a:rPr>
              <a:t>Decompose </a:t>
            </a:r>
            <a:r>
              <a:rPr lang="en-US" sz="2500" err="1">
                <a:solidFill>
                  <a:srgbClr val="000000"/>
                </a:solidFill>
                <a:cs typeface="Calibri"/>
              </a:rPr>
              <a:t>mang</a:t>
            </a:r>
            <a:r>
              <a:rPr lang="en-US" sz="2500">
                <a:solidFill>
                  <a:srgbClr val="000000"/>
                </a:solidFill>
                <a:cs typeface="Calibri"/>
              </a:rPr>
              <a:t> </a:t>
            </a:r>
            <a:r>
              <a:rPr lang="en-US" sz="2500" err="1">
                <a:solidFill>
                  <a:srgbClr val="000000"/>
                </a:solidFill>
                <a:cs typeface="Calibri"/>
              </a:rPr>
              <a:t>lại</a:t>
            </a:r>
            <a:r>
              <a:rPr lang="en-US" sz="2500">
                <a:solidFill>
                  <a:srgbClr val="000000"/>
                </a:solidFill>
                <a:cs typeface="Calibri"/>
              </a:rPr>
              <a:t> </a:t>
            </a:r>
            <a:r>
              <a:rPr lang="en-US" sz="2500" err="1">
                <a:solidFill>
                  <a:srgbClr val="000000"/>
                </a:solidFill>
                <a:cs typeface="Calibri"/>
              </a:rPr>
              <a:t>mất</a:t>
            </a:r>
            <a:r>
              <a:rPr lang="en-US" sz="2500">
                <a:solidFill>
                  <a:srgbClr val="000000"/>
                </a:solidFill>
                <a:cs typeface="Calibri"/>
              </a:rPr>
              <a:t> </a:t>
            </a:r>
            <a:r>
              <a:rPr lang="en-US" sz="2500" err="1">
                <a:solidFill>
                  <a:srgbClr val="000000"/>
                </a:solidFill>
                <a:cs typeface="Calibri"/>
              </a:rPr>
              <a:t>mát</a:t>
            </a:r>
            <a:r>
              <a:rPr lang="en-US" sz="2500">
                <a:solidFill>
                  <a:srgbClr val="000000"/>
                </a:solidFill>
                <a:cs typeface="Calibri"/>
              </a:rPr>
              <a:t> </a:t>
            </a:r>
            <a:r>
              <a:rPr lang="en-US" sz="2500" err="1">
                <a:solidFill>
                  <a:srgbClr val="000000"/>
                </a:solidFill>
                <a:cs typeface="Calibri"/>
              </a:rPr>
              <a:t>thông</a:t>
            </a:r>
            <a:r>
              <a:rPr lang="en-US" sz="2500">
                <a:solidFill>
                  <a:srgbClr val="000000"/>
                </a:solidFill>
                <a:cs typeface="Calibri"/>
              </a:rPr>
              <a:t> tin </a:t>
            </a:r>
            <a:r>
              <a:rPr lang="en-US" sz="2500" err="1">
                <a:solidFill>
                  <a:srgbClr val="000000"/>
                </a:solidFill>
                <a:cs typeface="Calibri"/>
              </a:rPr>
              <a:t>không</a:t>
            </a:r>
            <a:r>
              <a:rPr lang="en-US" sz="2500">
                <a:solidFill>
                  <a:srgbClr val="000000"/>
                </a:solidFill>
                <a:cs typeface="Calibri"/>
              </a:rPr>
              <a:t> </a:t>
            </a:r>
            <a:r>
              <a:rPr lang="en-US" sz="2500" err="1">
                <a:solidFill>
                  <a:srgbClr val="000000"/>
                </a:solidFill>
                <a:cs typeface="Calibri"/>
              </a:rPr>
              <a:t>kiểm</a:t>
            </a:r>
            <a:r>
              <a:rPr lang="en-US" sz="2500">
                <a:solidFill>
                  <a:srgbClr val="000000"/>
                </a:solidFill>
                <a:cs typeface="Calibri"/>
              </a:rPr>
              <a:t> </a:t>
            </a:r>
            <a:r>
              <a:rPr lang="en-US" sz="2500" err="1">
                <a:solidFill>
                  <a:srgbClr val="000000"/>
                </a:solidFill>
                <a:cs typeface="Calibri"/>
              </a:rPr>
              <a:t>soát</a:t>
            </a:r>
            <a:r>
              <a:rPr lang="en-US" sz="2500">
                <a:solidFill>
                  <a:srgbClr val="000000"/>
                </a:solidFill>
                <a:cs typeface="Calibri"/>
              </a:rPr>
              <a:t>.</a:t>
            </a:r>
            <a:r>
              <a:rPr lang="en-US" sz="2500">
                <a:cs typeface="Calibri"/>
              </a:rPr>
              <a:t> </a:t>
            </a:r>
            <a:r>
              <a:rPr lang="en-US" sz="2500" err="1">
                <a:cs typeface="Calibri"/>
              </a:rPr>
              <a:t>Vì</a:t>
            </a:r>
            <a:r>
              <a:rPr lang="en-US" sz="2500">
                <a:cs typeface="Calibri"/>
              </a:rPr>
              <a:t> factors </a:t>
            </a:r>
            <a:r>
              <a:rPr lang="en-US" sz="2500" err="1">
                <a:cs typeface="Calibri"/>
              </a:rPr>
              <a:t>được</a:t>
            </a:r>
            <a:r>
              <a:rPr lang="en-US" sz="2500">
                <a:cs typeface="Calibri"/>
              </a:rPr>
              <a:t> </a:t>
            </a:r>
            <a:r>
              <a:rPr lang="en-US" sz="2500" err="1">
                <a:cs typeface="Calibri"/>
              </a:rPr>
              <a:t>tối</a:t>
            </a:r>
            <a:r>
              <a:rPr lang="en-US" sz="2500">
                <a:cs typeface="Calibri"/>
              </a:rPr>
              <a:t> </a:t>
            </a:r>
            <a:r>
              <a:rPr lang="en-US" sz="2500" err="1">
                <a:cs typeface="Calibri"/>
              </a:rPr>
              <a:t>ưu</a:t>
            </a:r>
            <a:r>
              <a:rPr lang="en-US" sz="2500">
                <a:cs typeface="Calibri"/>
              </a:rPr>
              <a:t> </a:t>
            </a:r>
            <a:r>
              <a:rPr lang="en-US" sz="2500" err="1">
                <a:cs typeface="Calibri"/>
              </a:rPr>
              <a:t>thông</a:t>
            </a:r>
            <a:r>
              <a:rPr lang="en-US" sz="2500">
                <a:cs typeface="Calibri"/>
              </a:rPr>
              <a:t> qua GD, ta </a:t>
            </a:r>
            <a:r>
              <a:rPr lang="en-US" sz="2500" err="1">
                <a:cs typeface="Calibri"/>
              </a:rPr>
              <a:t>muốn</a:t>
            </a:r>
            <a:r>
              <a:rPr lang="en-US" sz="2500">
                <a:cs typeface="Calibri"/>
              </a:rPr>
              <a:t> </a:t>
            </a:r>
            <a:r>
              <a:rPr lang="en-US" sz="2500" err="1">
                <a:cs typeface="Calibri"/>
              </a:rPr>
              <a:t>những</a:t>
            </a:r>
            <a:r>
              <a:rPr lang="en-US" sz="2500">
                <a:cs typeface="Calibri"/>
              </a:rPr>
              <a:t> </a:t>
            </a:r>
            <a:r>
              <a:rPr lang="en-US" sz="2500" err="1">
                <a:cs typeface="Calibri"/>
              </a:rPr>
              <a:t>thông</a:t>
            </a:r>
            <a:r>
              <a:rPr lang="en-US" sz="2500">
                <a:cs typeface="Calibri"/>
              </a:rPr>
              <a:t> tin </a:t>
            </a:r>
            <a:r>
              <a:rPr lang="en-US" sz="2500" err="1">
                <a:cs typeface="Calibri"/>
              </a:rPr>
              <a:t>hữu</a:t>
            </a:r>
            <a:r>
              <a:rPr lang="en-US" sz="2500">
                <a:cs typeface="Calibri"/>
              </a:rPr>
              <a:t> </a:t>
            </a:r>
            <a:r>
              <a:rPr lang="en-US" sz="2500" err="1">
                <a:cs typeface="Calibri"/>
              </a:rPr>
              <a:t>ích</a:t>
            </a:r>
            <a:r>
              <a:rPr lang="en-US" sz="2500">
                <a:cs typeface="Calibri"/>
              </a:rPr>
              <a:t> </a:t>
            </a:r>
            <a:r>
              <a:rPr lang="en-US" sz="2500" err="1">
                <a:cs typeface="Calibri"/>
              </a:rPr>
              <a:t>được</a:t>
            </a:r>
            <a:r>
              <a:rPr lang="en-US" sz="2500">
                <a:cs typeface="Calibri"/>
              </a:rPr>
              <a:t> </a:t>
            </a:r>
            <a:r>
              <a:rPr lang="en-US" sz="2500" err="1">
                <a:cs typeface="Calibri"/>
              </a:rPr>
              <a:t>duy</a:t>
            </a:r>
            <a:r>
              <a:rPr lang="en-US" sz="2500">
                <a:cs typeface="Calibri"/>
              </a:rPr>
              <a:t> </a:t>
            </a:r>
            <a:r>
              <a:rPr lang="en-US" sz="2500" err="1">
                <a:cs typeface="Calibri"/>
              </a:rPr>
              <a:t>trì</a:t>
            </a:r>
            <a:r>
              <a:rPr lang="en-US" sz="2500">
                <a:cs typeface="Calibri"/>
              </a:rPr>
              <a:t> </a:t>
            </a:r>
            <a:r>
              <a:rPr lang="en-US" sz="2500" err="1">
                <a:cs typeface="Calibri"/>
              </a:rPr>
              <a:t>để</a:t>
            </a:r>
            <a:r>
              <a:rPr lang="en-US" sz="2500">
                <a:cs typeface="Calibri"/>
              </a:rPr>
              <a:t> </a:t>
            </a:r>
            <a:r>
              <a:rPr lang="en-US" sz="2500" err="1">
                <a:cs typeface="Calibri"/>
              </a:rPr>
              <a:t>tối</a:t>
            </a:r>
            <a:r>
              <a:rPr lang="en-US" sz="2500">
                <a:cs typeface="Calibri"/>
              </a:rPr>
              <a:t> </a:t>
            </a:r>
            <a:r>
              <a:rPr lang="en-US" sz="2500" err="1">
                <a:cs typeface="Calibri"/>
              </a:rPr>
              <a:t>ưu</a:t>
            </a:r>
            <a:r>
              <a:rPr lang="en-US" sz="2500">
                <a:cs typeface="Calibri"/>
              </a:rPr>
              <a:t> </a:t>
            </a:r>
            <a:r>
              <a:rPr lang="en-US" sz="2500" err="1">
                <a:cs typeface="Calibri"/>
              </a:rPr>
              <a:t>hàm</a:t>
            </a:r>
            <a:r>
              <a:rPr lang="en-US" sz="2500">
                <a:cs typeface="Calibri"/>
              </a:rPr>
              <a:t> loss.</a:t>
            </a:r>
            <a:endParaRPr lang="en-US" sz="2500">
              <a:ea typeface="Calibri"/>
              <a:cs typeface="Calibri"/>
            </a:endParaRPr>
          </a:p>
          <a:p>
            <a:pPr marL="742950" lvl="1" indent="-285750">
              <a:buFont typeface="Courier New"/>
              <a:buChar char="o"/>
            </a:pPr>
            <a:endParaRPr lang="en-US" sz="2500">
              <a:cs typeface="Calibri"/>
            </a:endParaRPr>
          </a:p>
          <a:p>
            <a:pPr marL="285750" indent="-285750">
              <a:buFont typeface="Calibri"/>
              <a:buChar char="-"/>
            </a:pPr>
            <a:r>
              <a:rPr lang="en-US" sz="2500">
                <a:cs typeface="Calibri"/>
              </a:rPr>
              <a:t>Sau </a:t>
            </a:r>
            <a:r>
              <a:rPr lang="en-US" sz="2500" err="1">
                <a:cs typeface="Calibri"/>
              </a:rPr>
              <a:t>khi</a:t>
            </a:r>
            <a:r>
              <a:rPr lang="en-US" sz="2500">
                <a:cs typeface="Calibri"/>
              </a:rPr>
              <a:t> finetune, ta </a:t>
            </a:r>
            <a:r>
              <a:rPr lang="en-US" sz="2500" err="1">
                <a:cs typeface="Calibri"/>
              </a:rPr>
              <a:t>chỉ</a:t>
            </a:r>
            <a:r>
              <a:rPr lang="en-US" sz="2500">
                <a:cs typeface="Calibri"/>
              </a:rPr>
              <a:t> </a:t>
            </a:r>
            <a:r>
              <a:rPr lang="en-US" sz="2500" err="1">
                <a:cs typeface="Calibri"/>
              </a:rPr>
              <a:t>cần</a:t>
            </a:r>
            <a:r>
              <a:rPr lang="en-US" sz="2500">
                <a:cs typeface="Calibri"/>
              </a:rPr>
              <a:t> </a:t>
            </a:r>
            <a:r>
              <a:rPr lang="en-US" sz="2500" err="1">
                <a:cs typeface="Calibri"/>
              </a:rPr>
              <a:t>lưu</a:t>
            </a:r>
            <a:r>
              <a:rPr lang="en-US" sz="2500">
                <a:cs typeface="Calibri"/>
              </a:rPr>
              <a:t> </a:t>
            </a:r>
            <a:r>
              <a:rPr lang="en-US" sz="2500" err="1">
                <a:cs typeface="Calibri"/>
              </a:rPr>
              <a:t>trữ</a:t>
            </a:r>
            <a:r>
              <a:rPr lang="en-US" sz="2500">
                <a:solidFill>
                  <a:srgbClr val="0070C0"/>
                </a:solidFill>
                <a:cs typeface="Calibri"/>
              </a:rPr>
              <a:t> factors </a:t>
            </a:r>
            <a:r>
              <a:rPr lang="en-US" sz="2500" err="1">
                <a:solidFill>
                  <a:srgbClr val="0070C0"/>
                </a:solidFill>
                <a:cs typeface="Calibri"/>
              </a:rPr>
              <a:t>có</a:t>
            </a:r>
            <a:r>
              <a:rPr lang="en-US" sz="2500">
                <a:solidFill>
                  <a:srgbClr val="0070C0"/>
                </a:solidFill>
                <a:cs typeface="Calibri"/>
              </a:rPr>
              <a:t> </a:t>
            </a:r>
            <a:r>
              <a:rPr lang="en-US" sz="2500" err="1">
                <a:solidFill>
                  <a:srgbClr val="0070C0"/>
                </a:solidFill>
                <a:cs typeface="Calibri"/>
              </a:rPr>
              <a:t>ít</a:t>
            </a:r>
            <a:r>
              <a:rPr lang="en-US" sz="2500">
                <a:solidFill>
                  <a:srgbClr val="0070C0"/>
                </a:solidFill>
                <a:cs typeface="Calibri"/>
              </a:rPr>
              <a:t> </a:t>
            </a:r>
            <a:r>
              <a:rPr lang="en-US" sz="2500" err="1">
                <a:solidFill>
                  <a:srgbClr val="0070C0"/>
                </a:solidFill>
                <a:cs typeface="Calibri"/>
              </a:rPr>
              <a:t>tham</a:t>
            </a:r>
            <a:r>
              <a:rPr lang="en-US" sz="2500">
                <a:solidFill>
                  <a:srgbClr val="0070C0"/>
                </a:solidFill>
                <a:cs typeface="Calibri"/>
              </a:rPr>
              <a:t> </a:t>
            </a:r>
            <a:r>
              <a:rPr lang="en-US" sz="2500" err="1">
                <a:solidFill>
                  <a:srgbClr val="0070C0"/>
                </a:solidFill>
                <a:cs typeface="Calibri"/>
              </a:rPr>
              <a:t>số</a:t>
            </a:r>
            <a:r>
              <a:rPr lang="en-US" sz="2500">
                <a:cs typeface="Calibri"/>
              </a:rPr>
              <a:t>.</a:t>
            </a:r>
            <a:endParaRPr lang="en-US" sz="2500">
              <a:ea typeface="Calibri"/>
              <a:cs typeface="Calibri"/>
            </a:endParaRPr>
          </a:p>
          <a:p>
            <a:pPr marL="285750" indent="-285750">
              <a:buFont typeface="Calibri"/>
              <a:buChar char="-"/>
            </a:pPr>
            <a:endParaRPr lang="en-US" sz="2500">
              <a:ea typeface="Calibri"/>
              <a:cs typeface="Calibri"/>
            </a:endParaRPr>
          </a:p>
          <a:p>
            <a:pPr marL="285750" indent="-285750">
              <a:buFont typeface="Calibri"/>
              <a:buChar char="-"/>
            </a:pPr>
            <a:r>
              <a:rPr lang="en-US" sz="2500" err="1">
                <a:cs typeface="Calibri"/>
              </a:rPr>
              <a:t>Trước</a:t>
            </a:r>
            <a:r>
              <a:rPr lang="en-US" sz="2500">
                <a:cs typeface="Calibri"/>
              </a:rPr>
              <a:t> </a:t>
            </a:r>
            <a:r>
              <a:rPr lang="en-US" sz="2500" err="1">
                <a:cs typeface="Calibri"/>
              </a:rPr>
              <a:t>khi</a:t>
            </a:r>
            <a:r>
              <a:rPr lang="en-US" sz="2500">
                <a:cs typeface="Calibri"/>
              </a:rPr>
              <a:t> inference, factors </a:t>
            </a:r>
            <a:r>
              <a:rPr lang="en-US" sz="2500" err="1">
                <a:cs typeface="Calibri"/>
              </a:rPr>
              <a:t>có</a:t>
            </a:r>
            <a:r>
              <a:rPr lang="en-US" sz="2500">
                <a:cs typeface="Calibri"/>
              </a:rPr>
              <a:t> </a:t>
            </a:r>
            <a:r>
              <a:rPr lang="en-US" sz="2500" err="1">
                <a:cs typeface="Calibri"/>
              </a:rPr>
              <a:t>thể</a:t>
            </a:r>
            <a:r>
              <a:rPr lang="en-US" sz="2500">
                <a:cs typeface="Calibri"/>
              </a:rPr>
              <a:t> </a:t>
            </a:r>
            <a:r>
              <a:rPr lang="en-US" sz="2500" err="1">
                <a:cs typeface="Calibri"/>
              </a:rPr>
              <a:t>được</a:t>
            </a:r>
            <a:r>
              <a:rPr lang="en-US" sz="2500">
                <a:cs typeface="Calibri"/>
              </a:rPr>
              <a:t> </a:t>
            </a:r>
            <a:r>
              <a:rPr lang="en-US" sz="2500" err="1">
                <a:cs typeface="Calibri"/>
              </a:rPr>
              <a:t>hấp</a:t>
            </a:r>
            <a:r>
              <a:rPr lang="en-US" sz="2500">
                <a:cs typeface="Calibri"/>
              </a:rPr>
              <a:t> </a:t>
            </a:r>
            <a:r>
              <a:rPr lang="en-US" sz="2500" err="1">
                <a:cs typeface="Calibri"/>
              </a:rPr>
              <a:t>thụ</a:t>
            </a:r>
            <a:r>
              <a:rPr lang="en-US" sz="2500">
                <a:cs typeface="Calibri"/>
              </a:rPr>
              <a:t> (</a:t>
            </a:r>
            <a:r>
              <a:rPr lang="en-US" sz="2500" err="1">
                <a:cs typeface="Calibri"/>
              </a:rPr>
              <a:t>cộng</a:t>
            </a:r>
            <a:r>
              <a:rPr lang="en-US" sz="2500">
                <a:cs typeface="Calibri"/>
              </a:rPr>
              <a:t> </a:t>
            </a:r>
            <a:r>
              <a:rPr lang="en-US" sz="2500" err="1">
                <a:cs typeface="Calibri"/>
              </a:rPr>
              <a:t>vào</a:t>
            </a:r>
            <a:r>
              <a:rPr lang="en-US" sz="2500">
                <a:cs typeface="Calibri"/>
              </a:rPr>
              <a:t>) </a:t>
            </a:r>
            <a:r>
              <a:rPr lang="en-US" sz="2500" err="1">
                <a:cs typeface="Calibri"/>
              </a:rPr>
              <a:t>tạo</a:t>
            </a:r>
            <a:r>
              <a:rPr lang="en-US" sz="2500">
                <a:cs typeface="Calibri"/>
              </a:rPr>
              <a:t> </a:t>
            </a:r>
            <a:r>
              <a:rPr lang="en-US" sz="2500" err="1">
                <a:cs typeface="Calibri"/>
              </a:rPr>
              <a:t>thành</a:t>
            </a:r>
            <a:r>
              <a:rPr lang="en-US" sz="2500">
                <a:cs typeface="Calibri"/>
              </a:rPr>
              <a:t> </a:t>
            </a:r>
            <a:r>
              <a:rPr lang="en-US" sz="2500" err="1">
                <a:cs typeface="Calibri"/>
              </a:rPr>
              <a:t>W</a:t>
            </a:r>
            <a:r>
              <a:rPr lang="en-US" sz="2500" baseline="-25000" err="1">
                <a:cs typeface="Calibri"/>
              </a:rPr>
              <a:t>ft</a:t>
            </a:r>
            <a:r>
              <a:rPr lang="en-US" sz="2500">
                <a:cs typeface="Calibri"/>
              </a:rPr>
              <a:t> --&gt; </a:t>
            </a:r>
            <a:r>
              <a:rPr lang="en-US" sz="2500" err="1">
                <a:solidFill>
                  <a:srgbClr val="0070C0"/>
                </a:solidFill>
                <a:cs typeface="Calibri"/>
              </a:rPr>
              <a:t>không</a:t>
            </a:r>
            <a:r>
              <a:rPr lang="en-US" sz="2500">
                <a:solidFill>
                  <a:srgbClr val="0070C0"/>
                </a:solidFill>
                <a:cs typeface="Calibri"/>
              </a:rPr>
              <a:t> </a:t>
            </a:r>
            <a:r>
              <a:rPr lang="en-US" sz="2500" err="1">
                <a:solidFill>
                  <a:srgbClr val="0070C0"/>
                </a:solidFill>
                <a:cs typeface="Calibri"/>
              </a:rPr>
              <a:t>tốn</a:t>
            </a:r>
            <a:r>
              <a:rPr lang="en-US" sz="2500">
                <a:solidFill>
                  <a:srgbClr val="0070C0"/>
                </a:solidFill>
                <a:cs typeface="Calibri"/>
              </a:rPr>
              <a:t> </a:t>
            </a:r>
            <a:r>
              <a:rPr lang="en-US" sz="2500" err="1">
                <a:solidFill>
                  <a:srgbClr val="0070C0"/>
                </a:solidFill>
                <a:cs typeface="Calibri"/>
              </a:rPr>
              <a:t>thêm</a:t>
            </a:r>
            <a:r>
              <a:rPr lang="en-US" sz="2500">
                <a:solidFill>
                  <a:srgbClr val="0070C0"/>
                </a:solidFill>
                <a:cs typeface="Calibri"/>
              </a:rPr>
              <a:t> chi </a:t>
            </a:r>
            <a:r>
              <a:rPr lang="en-US" sz="2500" err="1">
                <a:solidFill>
                  <a:srgbClr val="0070C0"/>
                </a:solidFill>
                <a:cs typeface="Calibri"/>
              </a:rPr>
              <a:t>phí</a:t>
            </a:r>
            <a:r>
              <a:rPr lang="en-US" sz="2500">
                <a:solidFill>
                  <a:srgbClr val="0070C0"/>
                </a:solidFill>
                <a:cs typeface="Calibri"/>
              </a:rPr>
              <a:t> </a:t>
            </a:r>
            <a:r>
              <a:rPr lang="en-US" sz="2500" err="1">
                <a:solidFill>
                  <a:srgbClr val="0070C0"/>
                </a:solidFill>
                <a:cs typeface="Calibri"/>
              </a:rPr>
              <a:t>tính</a:t>
            </a:r>
            <a:r>
              <a:rPr lang="en-US" sz="2500">
                <a:solidFill>
                  <a:srgbClr val="0070C0"/>
                </a:solidFill>
                <a:cs typeface="Calibri"/>
              </a:rPr>
              <a:t> </a:t>
            </a:r>
            <a:r>
              <a:rPr lang="en-US" sz="2500" err="1">
                <a:solidFill>
                  <a:srgbClr val="0070C0"/>
                </a:solidFill>
                <a:cs typeface="Calibri"/>
              </a:rPr>
              <a:t>toán</a:t>
            </a:r>
            <a:r>
              <a:rPr lang="en-US" sz="2500">
                <a:solidFill>
                  <a:srgbClr val="0070C0"/>
                </a:solidFill>
                <a:cs typeface="Calibri"/>
              </a:rPr>
              <a:t> </a:t>
            </a:r>
            <a:r>
              <a:rPr lang="en-US" sz="2500" err="1">
                <a:solidFill>
                  <a:srgbClr val="0070C0"/>
                </a:solidFill>
                <a:cs typeface="Calibri"/>
              </a:rPr>
              <a:t>và</a:t>
            </a:r>
            <a:r>
              <a:rPr lang="en-US" sz="2500">
                <a:solidFill>
                  <a:srgbClr val="0070C0"/>
                </a:solidFill>
                <a:cs typeface="Calibri"/>
              </a:rPr>
              <a:t> </a:t>
            </a:r>
            <a:r>
              <a:rPr lang="en-US" sz="2500" err="1">
                <a:solidFill>
                  <a:srgbClr val="0070C0"/>
                </a:solidFill>
                <a:cs typeface="Calibri"/>
              </a:rPr>
              <a:t>độ</a:t>
            </a:r>
            <a:r>
              <a:rPr lang="en-US" sz="2500">
                <a:solidFill>
                  <a:srgbClr val="0070C0"/>
                </a:solidFill>
                <a:cs typeface="Calibri"/>
              </a:rPr>
              <a:t> </a:t>
            </a:r>
            <a:r>
              <a:rPr lang="en-US" sz="2500" err="1">
                <a:solidFill>
                  <a:srgbClr val="0070C0"/>
                </a:solidFill>
                <a:cs typeface="Calibri"/>
              </a:rPr>
              <a:t>trễ</a:t>
            </a:r>
            <a:r>
              <a:rPr lang="en-US" sz="2500">
                <a:solidFill>
                  <a:srgbClr val="0070C0"/>
                </a:solidFill>
                <a:cs typeface="Calibri"/>
              </a:rPr>
              <a:t> </a:t>
            </a:r>
            <a:r>
              <a:rPr lang="en-US" sz="2500" err="1">
                <a:solidFill>
                  <a:srgbClr val="0070C0"/>
                </a:solidFill>
                <a:cs typeface="Calibri"/>
              </a:rPr>
              <a:t>khi</a:t>
            </a:r>
            <a:r>
              <a:rPr lang="en-US" sz="2500">
                <a:solidFill>
                  <a:srgbClr val="0070C0"/>
                </a:solidFill>
                <a:cs typeface="Calibri"/>
              </a:rPr>
              <a:t> inference.</a:t>
            </a:r>
            <a:endParaRPr lang="en-US" sz="2500">
              <a:solidFill>
                <a:srgbClr val="0070C0"/>
              </a:solidFill>
              <a:ea typeface="Calibri"/>
              <a:cs typeface="Calibri"/>
            </a:endParaRPr>
          </a:p>
          <a:p>
            <a:pPr marL="285750" indent="-285750">
              <a:buFont typeface="Calibri"/>
              <a:buChar char="-"/>
            </a:pPr>
            <a:endParaRPr lang="en-US" sz="2500">
              <a:cs typeface="Calibri"/>
            </a:endParaRPr>
          </a:p>
        </p:txBody>
      </p:sp>
    </p:spTree>
    <p:extLst>
      <p:ext uri="{BB962C8B-B14F-4D97-AF65-F5344CB8AC3E}">
        <p14:creationId xmlns:p14="http://schemas.microsoft.com/office/powerpoint/2010/main" val="1674337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4" name="object 4"/>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5" name="object 5"/>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05</a:t>
            </a:r>
            <a:endParaRPr sz="24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9" name="object 9"/>
          <p:cNvSpPr txBox="1">
            <a:spLocks noGrp="1"/>
          </p:cNvSpPr>
          <p:nvPr>
            <p:ph type="title"/>
          </p:nvPr>
        </p:nvSpPr>
        <p:spPr>
          <a:xfrm>
            <a:off x="3852860" y="3160907"/>
            <a:ext cx="4486277" cy="936154"/>
          </a:xfrm>
          <a:prstGeom prst="rect">
            <a:avLst/>
          </a:prstGeom>
        </p:spPr>
        <p:txBody>
          <a:bodyPr vert="horz" wrap="square" lIns="0" tIns="12700" rIns="0" bIns="0" rtlCol="0" anchor="t">
            <a:spAutoFit/>
          </a:bodyPr>
          <a:lstStyle/>
          <a:p>
            <a:pPr marL="12700">
              <a:lnSpc>
                <a:spcPct val="100000"/>
              </a:lnSpc>
              <a:spcBef>
                <a:spcPts val="100"/>
              </a:spcBef>
            </a:pPr>
            <a:r>
              <a:rPr lang="vi-VN" spc="-130" err="1"/>
              <a:t>Experiment</a:t>
            </a:r>
            <a:endParaRPr lang="en-US" spc="-130"/>
          </a:p>
        </p:txBody>
      </p:sp>
      <p:sp>
        <p:nvSpPr>
          <p:cNvPr id="10" name="object 10"/>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32</a:t>
            </a:fld>
            <a:endParaRPr sz="1800">
              <a:latin typeface="Segoe UI"/>
              <a:cs typeface="Segoe UI"/>
            </a:endParaRPr>
          </a:p>
        </p:txBody>
      </p:sp>
    </p:spTree>
    <p:extLst>
      <p:ext uri="{BB962C8B-B14F-4D97-AF65-F5344CB8AC3E}">
        <p14:creationId xmlns:p14="http://schemas.microsoft.com/office/powerpoint/2010/main" val="2204523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table with numbers and symbols&#10;&#10;Description automatically generated">
            <a:extLst>
              <a:ext uri="{FF2B5EF4-FFF2-40B4-BE49-F238E27FC236}">
                <a16:creationId xmlns:a16="http://schemas.microsoft.com/office/drawing/2014/main" id="{90DE9B0E-5E59-6400-9E66-6FB0537E044C}"/>
              </a:ext>
            </a:extLst>
          </p:cNvPr>
          <p:cNvPicPr>
            <a:picLocks noChangeAspect="1"/>
          </p:cNvPicPr>
          <p:nvPr/>
        </p:nvPicPr>
        <p:blipFill>
          <a:blip r:embed="rId3"/>
          <a:stretch>
            <a:fillRect/>
          </a:stretch>
        </p:blipFill>
        <p:spPr>
          <a:xfrm>
            <a:off x="1319893" y="1057326"/>
            <a:ext cx="9552214" cy="5423706"/>
          </a:xfrm>
          <a:prstGeom prst="rect">
            <a:avLst/>
          </a:prstGeom>
        </p:spPr>
      </p:pic>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05</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Experiment</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33</a:t>
            </a:fld>
            <a:endParaRPr sz="1800">
              <a:latin typeface="Segoe UI"/>
              <a:cs typeface="Segoe UI"/>
            </a:endParaRPr>
          </a:p>
        </p:txBody>
      </p:sp>
    </p:spTree>
    <p:extLst>
      <p:ext uri="{BB962C8B-B14F-4D97-AF65-F5344CB8AC3E}">
        <p14:creationId xmlns:p14="http://schemas.microsoft.com/office/powerpoint/2010/main" val="947523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05</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Experiment</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34</a:t>
            </a:fld>
            <a:endParaRPr sz="1800">
              <a:latin typeface="Segoe UI"/>
              <a:cs typeface="Segoe UI"/>
            </a:endParaRPr>
          </a:p>
        </p:txBody>
      </p:sp>
      <p:sp>
        <p:nvSpPr>
          <p:cNvPr id="12" name="object 12"/>
          <p:cNvSpPr txBox="1">
            <a:spLocks noGrp="1"/>
          </p:cNvSpPr>
          <p:nvPr>
            <p:ph type="title"/>
          </p:nvPr>
        </p:nvSpPr>
        <p:spPr>
          <a:xfrm>
            <a:off x="1444244" y="1069289"/>
            <a:ext cx="5973354" cy="764312"/>
          </a:xfrm>
          <a:prstGeom prst="rect">
            <a:avLst/>
          </a:prstGeom>
        </p:spPr>
        <p:txBody>
          <a:bodyPr vert="horz" wrap="square" lIns="0" tIns="12700" rIns="0" bIns="0" rtlCol="0" anchor="t">
            <a:spAutoFit/>
          </a:bodyPr>
          <a:lstStyle/>
          <a:p>
            <a:pPr marL="12700">
              <a:spcBef>
                <a:spcPts val="100"/>
              </a:spcBef>
            </a:pPr>
            <a:r>
              <a:rPr lang="en-US" sz="2400" spc="-5"/>
              <a:t>VTAB-1K</a:t>
            </a:r>
          </a:p>
          <a:p>
            <a:pPr marL="12700">
              <a:spcBef>
                <a:spcPts val="100"/>
              </a:spcBef>
            </a:pPr>
            <a:endParaRPr lang="en-US" sz="2400" spc="-5"/>
          </a:p>
        </p:txBody>
      </p:sp>
      <p:pic>
        <p:nvPicPr>
          <p:cNvPr id="9" name="Picture 8" descr="A graph with different colored bars&#10;&#10;Description automatically generated">
            <a:extLst>
              <a:ext uri="{FF2B5EF4-FFF2-40B4-BE49-F238E27FC236}">
                <a16:creationId xmlns:a16="http://schemas.microsoft.com/office/drawing/2014/main" id="{14379486-B5AC-9175-C90D-8113C1A23298}"/>
              </a:ext>
            </a:extLst>
          </p:cNvPr>
          <p:cNvPicPr>
            <a:picLocks noChangeAspect="1"/>
          </p:cNvPicPr>
          <p:nvPr/>
        </p:nvPicPr>
        <p:blipFill>
          <a:blip r:embed="rId4"/>
          <a:stretch>
            <a:fillRect/>
          </a:stretch>
        </p:blipFill>
        <p:spPr>
          <a:xfrm>
            <a:off x="612322" y="2725279"/>
            <a:ext cx="10967356" cy="2496011"/>
          </a:xfrm>
          <a:prstGeom prst="rect">
            <a:avLst/>
          </a:prstGeom>
        </p:spPr>
      </p:pic>
    </p:spTree>
    <p:extLst>
      <p:ext uri="{BB962C8B-B14F-4D97-AF65-F5344CB8AC3E}">
        <p14:creationId xmlns:p14="http://schemas.microsoft.com/office/powerpoint/2010/main" val="1472662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nchor="t">
            <a:spAutoFit/>
          </a:bodyPr>
          <a:lstStyle/>
          <a:p>
            <a:pPr marL="102870">
              <a:lnSpc>
                <a:spcPct val="100000"/>
              </a:lnSpc>
              <a:spcBef>
                <a:spcPts val="385"/>
              </a:spcBef>
            </a:pPr>
            <a:r>
              <a:rPr lang="en-US" sz="2400" b="1" spc="-5">
                <a:solidFill>
                  <a:srgbClr val="FFFFFF"/>
                </a:solidFill>
                <a:latin typeface="Segoe UI"/>
                <a:cs typeface="Segoe UI"/>
              </a:rPr>
              <a:t>05</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Experiment</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35</a:t>
            </a:fld>
            <a:endParaRPr sz="1800">
              <a:latin typeface="Segoe UI"/>
              <a:cs typeface="Segoe UI"/>
            </a:endParaRPr>
          </a:p>
        </p:txBody>
      </p:sp>
      <p:sp>
        <p:nvSpPr>
          <p:cNvPr id="12" name="object 12"/>
          <p:cNvSpPr txBox="1">
            <a:spLocks noGrp="1"/>
          </p:cNvSpPr>
          <p:nvPr>
            <p:ph type="title"/>
          </p:nvPr>
        </p:nvSpPr>
        <p:spPr>
          <a:xfrm>
            <a:off x="1444244" y="1069289"/>
            <a:ext cx="5973354" cy="764312"/>
          </a:xfrm>
          <a:prstGeom prst="rect">
            <a:avLst/>
          </a:prstGeom>
        </p:spPr>
        <p:txBody>
          <a:bodyPr vert="horz" wrap="square" lIns="0" tIns="12700" rIns="0" bIns="0" rtlCol="0" anchor="t">
            <a:spAutoFit/>
          </a:bodyPr>
          <a:lstStyle/>
          <a:p>
            <a:pPr marL="12700">
              <a:spcBef>
                <a:spcPts val="100"/>
              </a:spcBef>
            </a:pPr>
            <a:r>
              <a:rPr lang="en-US" sz="2400" spc="-5"/>
              <a:t>VTAB-1K: Reproduce</a:t>
            </a:r>
          </a:p>
          <a:p>
            <a:pPr marL="12700">
              <a:spcBef>
                <a:spcPts val="100"/>
              </a:spcBef>
            </a:pPr>
            <a:endParaRPr lang="en-US" sz="2400" spc="-5"/>
          </a:p>
        </p:txBody>
      </p:sp>
      <p:pic>
        <p:nvPicPr>
          <p:cNvPr id="17" name="Hình ảnh 16">
            <a:extLst>
              <a:ext uri="{FF2B5EF4-FFF2-40B4-BE49-F238E27FC236}">
                <a16:creationId xmlns:a16="http://schemas.microsoft.com/office/drawing/2014/main" id="{B50545B9-7CB7-4A8C-0EC2-6F5FDAF9A13C}"/>
              </a:ext>
            </a:extLst>
          </p:cNvPr>
          <p:cNvPicPr>
            <a:picLocks noChangeAspect="1"/>
          </p:cNvPicPr>
          <p:nvPr/>
        </p:nvPicPr>
        <p:blipFill>
          <a:blip r:embed="rId4"/>
          <a:stretch>
            <a:fillRect/>
          </a:stretch>
        </p:blipFill>
        <p:spPr>
          <a:xfrm>
            <a:off x="1755377" y="1536246"/>
            <a:ext cx="8992379" cy="2362405"/>
          </a:xfrm>
          <a:prstGeom prst="rect">
            <a:avLst/>
          </a:prstGeom>
        </p:spPr>
      </p:pic>
      <p:sp>
        <p:nvSpPr>
          <p:cNvPr id="18" name="TextBox 17">
            <a:extLst>
              <a:ext uri="{FF2B5EF4-FFF2-40B4-BE49-F238E27FC236}">
                <a16:creationId xmlns:a16="http://schemas.microsoft.com/office/drawing/2014/main" id="{C832BF9C-3223-6810-4883-EF3BBF127B61}"/>
              </a:ext>
            </a:extLst>
          </p:cNvPr>
          <p:cNvSpPr txBox="1"/>
          <p:nvPr/>
        </p:nvSpPr>
        <p:spPr>
          <a:xfrm>
            <a:off x="4291550" y="3800882"/>
            <a:ext cx="36088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cs typeface="Calibri"/>
              </a:rPr>
              <a:t>Kết quả thực nghiệm của tác giả</a:t>
            </a:r>
            <a:endParaRPr lang="en-US">
              <a:cs typeface="Calibri"/>
            </a:endParaRPr>
          </a:p>
        </p:txBody>
      </p:sp>
      <p:sp>
        <p:nvSpPr>
          <p:cNvPr id="19" name="TextBox 17">
            <a:extLst>
              <a:ext uri="{FF2B5EF4-FFF2-40B4-BE49-F238E27FC236}">
                <a16:creationId xmlns:a16="http://schemas.microsoft.com/office/drawing/2014/main" id="{B7C14BE4-E1A6-D2A6-32F6-C615FFA9F55E}"/>
              </a:ext>
            </a:extLst>
          </p:cNvPr>
          <p:cNvSpPr txBox="1"/>
          <p:nvPr/>
        </p:nvSpPr>
        <p:spPr>
          <a:xfrm>
            <a:off x="4526675" y="5398645"/>
            <a:ext cx="75096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Calibri"/>
              </a:rPr>
              <a:t>Kết quả </a:t>
            </a:r>
            <a:r>
              <a:rPr lang="vi-VN" err="1">
                <a:latin typeface="Arial"/>
                <a:cs typeface="Calibri"/>
              </a:rPr>
              <a:t>reproduce</a:t>
            </a:r>
            <a:r>
              <a:rPr lang="vi-VN">
                <a:latin typeface="Arial"/>
                <a:cs typeface="Calibri"/>
              </a:rPr>
              <a:t> của nhóm</a:t>
            </a:r>
            <a:endParaRPr lang="vi-VN">
              <a:latin typeface="Arial"/>
              <a:ea typeface="Segoe UI Historic"/>
              <a:cs typeface="Arial"/>
            </a:endParaRPr>
          </a:p>
        </p:txBody>
      </p:sp>
      <p:pic>
        <p:nvPicPr>
          <p:cNvPr id="9" name="Picture 8" descr="A white rectangular box with black text&#10;&#10;Description automatically generated">
            <a:extLst>
              <a:ext uri="{FF2B5EF4-FFF2-40B4-BE49-F238E27FC236}">
                <a16:creationId xmlns:a16="http://schemas.microsoft.com/office/drawing/2014/main" id="{9572FDE4-5078-7011-0815-3E795E4FA21D}"/>
              </a:ext>
            </a:extLst>
          </p:cNvPr>
          <p:cNvPicPr>
            <a:picLocks noChangeAspect="1"/>
          </p:cNvPicPr>
          <p:nvPr/>
        </p:nvPicPr>
        <p:blipFill>
          <a:blip r:embed="rId5"/>
          <a:stretch>
            <a:fillRect/>
          </a:stretch>
        </p:blipFill>
        <p:spPr>
          <a:xfrm>
            <a:off x="54428" y="4319516"/>
            <a:ext cx="12137572" cy="907736"/>
          </a:xfrm>
          <a:prstGeom prst="rect">
            <a:avLst/>
          </a:prstGeom>
        </p:spPr>
      </p:pic>
    </p:spTree>
    <p:extLst>
      <p:ext uri="{BB962C8B-B14F-4D97-AF65-F5344CB8AC3E}">
        <p14:creationId xmlns:p14="http://schemas.microsoft.com/office/powerpoint/2010/main" val="3948316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05</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Experiment</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36</a:t>
            </a:fld>
            <a:endParaRPr sz="1800">
              <a:latin typeface="Segoe UI"/>
              <a:cs typeface="Segoe UI"/>
            </a:endParaRPr>
          </a:p>
        </p:txBody>
      </p:sp>
      <p:sp>
        <p:nvSpPr>
          <p:cNvPr id="12" name="object 12"/>
          <p:cNvSpPr txBox="1">
            <a:spLocks noGrp="1"/>
          </p:cNvSpPr>
          <p:nvPr>
            <p:ph type="title"/>
          </p:nvPr>
        </p:nvSpPr>
        <p:spPr>
          <a:xfrm>
            <a:off x="1444244" y="1069289"/>
            <a:ext cx="5973354" cy="764312"/>
          </a:xfrm>
          <a:prstGeom prst="rect">
            <a:avLst/>
          </a:prstGeom>
        </p:spPr>
        <p:txBody>
          <a:bodyPr vert="horz" wrap="square" lIns="0" tIns="12700" rIns="0" bIns="0" rtlCol="0" anchor="t">
            <a:spAutoFit/>
          </a:bodyPr>
          <a:lstStyle/>
          <a:p>
            <a:pPr marL="12700">
              <a:spcBef>
                <a:spcPts val="100"/>
              </a:spcBef>
            </a:pPr>
            <a:r>
              <a:rPr lang="en-US" sz="2400" spc="-5"/>
              <a:t>Fine-grained few-shot datasets</a:t>
            </a:r>
          </a:p>
          <a:p>
            <a:pPr marL="12700">
              <a:spcBef>
                <a:spcPts val="100"/>
              </a:spcBef>
            </a:pPr>
            <a:endParaRPr lang="en-US" sz="2400" spc="-5"/>
          </a:p>
        </p:txBody>
      </p:sp>
      <p:pic>
        <p:nvPicPr>
          <p:cNvPr id="9" name="Picture 8">
            <a:extLst>
              <a:ext uri="{FF2B5EF4-FFF2-40B4-BE49-F238E27FC236}">
                <a16:creationId xmlns:a16="http://schemas.microsoft.com/office/drawing/2014/main" id="{18F8C2F3-77E7-91AF-27EF-10A5EE2709EC}"/>
              </a:ext>
            </a:extLst>
          </p:cNvPr>
          <p:cNvPicPr>
            <a:picLocks noChangeAspect="1"/>
          </p:cNvPicPr>
          <p:nvPr/>
        </p:nvPicPr>
        <p:blipFill>
          <a:blip r:embed="rId4"/>
          <a:stretch>
            <a:fillRect/>
          </a:stretch>
        </p:blipFill>
        <p:spPr>
          <a:xfrm>
            <a:off x="671593" y="2115795"/>
            <a:ext cx="10848812" cy="3750035"/>
          </a:xfrm>
          <a:prstGeom prst="rect">
            <a:avLst/>
          </a:prstGeom>
        </p:spPr>
      </p:pic>
    </p:spTree>
    <p:extLst>
      <p:ext uri="{BB962C8B-B14F-4D97-AF65-F5344CB8AC3E}">
        <p14:creationId xmlns:p14="http://schemas.microsoft.com/office/powerpoint/2010/main" val="2826944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05</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Experiment</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37</a:t>
            </a:fld>
            <a:endParaRPr sz="1800">
              <a:latin typeface="Segoe UI"/>
              <a:cs typeface="Segoe UI"/>
            </a:endParaRPr>
          </a:p>
        </p:txBody>
      </p:sp>
      <p:sp>
        <p:nvSpPr>
          <p:cNvPr id="12" name="object 12"/>
          <p:cNvSpPr txBox="1">
            <a:spLocks noGrp="1"/>
          </p:cNvSpPr>
          <p:nvPr>
            <p:ph type="title"/>
          </p:nvPr>
        </p:nvSpPr>
        <p:spPr>
          <a:xfrm>
            <a:off x="1444244" y="1069289"/>
            <a:ext cx="5973354" cy="764312"/>
          </a:xfrm>
          <a:prstGeom prst="rect">
            <a:avLst/>
          </a:prstGeom>
        </p:spPr>
        <p:txBody>
          <a:bodyPr vert="horz" wrap="square" lIns="0" tIns="12700" rIns="0" bIns="0" rtlCol="0" anchor="t">
            <a:spAutoFit/>
          </a:bodyPr>
          <a:lstStyle/>
          <a:p>
            <a:pPr marL="12700">
              <a:spcBef>
                <a:spcPts val="100"/>
              </a:spcBef>
            </a:pPr>
            <a:r>
              <a:rPr lang="en-US" sz="2400" spc="-5" err="1"/>
              <a:t>FacT</a:t>
            </a:r>
            <a:r>
              <a:rPr lang="en-US" sz="2400" spc="-5"/>
              <a:t> for </a:t>
            </a:r>
            <a:r>
              <a:rPr lang="en-US" sz="2400" spc="-5" err="1"/>
              <a:t>SwinTransformer</a:t>
            </a:r>
          </a:p>
          <a:p>
            <a:pPr marL="12700">
              <a:spcBef>
                <a:spcPts val="100"/>
              </a:spcBef>
            </a:pPr>
            <a:endParaRPr lang="en-US" sz="2400" spc="-5"/>
          </a:p>
        </p:txBody>
      </p:sp>
      <p:pic>
        <p:nvPicPr>
          <p:cNvPr id="10" name="Picture 9" descr="A table with numbers and text&#10;&#10;Description automatically generated">
            <a:extLst>
              <a:ext uri="{FF2B5EF4-FFF2-40B4-BE49-F238E27FC236}">
                <a16:creationId xmlns:a16="http://schemas.microsoft.com/office/drawing/2014/main" id="{6E4BECEA-6EDA-2970-8DF2-0A5BD010CBAA}"/>
              </a:ext>
            </a:extLst>
          </p:cNvPr>
          <p:cNvPicPr>
            <a:picLocks noChangeAspect="1"/>
          </p:cNvPicPr>
          <p:nvPr/>
        </p:nvPicPr>
        <p:blipFill>
          <a:blip r:embed="rId4"/>
          <a:stretch>
            <a:fillRect/>
          </a:stretch>
        </p:blipFill>
        <p:spPr>
          <a:xfrm>
            <a:off x="4783096" y="1786265"/>
            <a:ext cx="6863011" cy="4050953"/>
          </a:xfrm>
          <a:prstGeom prst="rect">
            <a:avLst/>
          </a:prstGeom>
        </p:spPr>
      </p:pic>
      <p:sp>
        <p:nvSpPr>
          <p:cNvPr id="11" name="TextBox 10">
            <a:extLst>
              <a:ext uri="{FF2B5EF4-FFF2-40B4-BE49-F238E27FC236}">
                <a16:creationId xmlns:a16="http://schemas.microsoft.com/office/drawing/2014/main" id="{DA363FE1-3DE6-BB87-E8DB-15D17F224B8D}"/>
              </a:ext>
            </a:extLst>
          </p:cNvPr>
          <p:cNvSpPr txBox="1"/>
          <p:nvPr/>
        </p:nvSpPr>
        <p:spPr>
          <a:xfrm>
            <a:off x="839375" y="2335958"/>
            <a:ext cx="3870448"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err="1">
                <a:ea typeface="Calibri"/>
                <a:cs typeface="Calibri"/>
              </a:rPr>
              <a:t>Partitioneded</a:t>
            </a:r>
            <a:r>
              <a:rPr lang="en-US" sz="2400">
                <a:ea typeface="Calibri"/>
                <a:cs typeface="Calibri"/>
              </a:rPr>
              <a:t> tensorization</a:t>
            </a:r>
          </a:p>
          <a:p>
            <a:pPr marL="285750" indent="-285750">
              <a:buFont typeface="Calibri"/>
              <a:buChar char="-"/>
            </a:pPr>
            <a:endParaRPr lang="en-US" sz="2400">
              <a:ea typeface="+mn-lt"/>
              <a:cs typeface="+mn-lt"/>
            </a:endParaRPr>
          </a:p>
          <a:p>
            <a:pPr marL="285750" indent="-285750">
              <a:buFont typeface="Calibri"/>
              <a:buChar char="-"/>
            </a:pPr>
            <a:r>
              <a:rPr lang="en-US" sz="2400">
                <a:ea typeface="+mn-lt"/>
                <a:cs typeface="+mn-lt"/>
              </a:rPr>
              <a:t>Architecture-agnostic framework</a:t>
            </a:r>
            <a:endParaRPr lang="en-US" sz="2400">
              <a:ea typeface="Calibri"/>
              <a:cs typeface="Calibri"/>
            </a:endParaRPr>
          </a:p>
          <a:p>
            <a:pPr marL="285750" indent="-285750">
              <a:buFont typeface="Calibri"/>
              <a:buChar char="-"/>
            </a:pPr>
            <a:endParaRPr lang="en-US" sz="2500" b="1">
              <a:ea typeface="Calibri"/>
              <a:cs typeface="Calibri"/>
            </a:endParaRPr>
          </a:p>
        </p:txBody>
      </p:sp>
    </p:spTree>
    <p:extLst>
      <p:ext uri="{BB962C8B-B14F-4D97-AF65-F5344CB8AC3E}">
        <p14:creationId xmlns:p14="http://schemas.microsoft.com/office/powerpoint/2010/main" val="677343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nchor="t">
            <a:spAutoFit/>
          </a:bodyPr>
          <a:lstStyle/>
          <a:p>
            <a:pPr marL="102870">
              <a:lnSpc>
                <a:spcPct val="100000"/>
              </a:lnSpc>
              <a:spcBef>
                <a:spcPts val="385"/>
              </a:spcBef>
            </a:pPr>
            <a:r>
              <a:rPr lang="vi-VN" sz="2400" b="1" spc="-5">
                <a:solidFill>
                  <a:srgbClr val="FFFFFF"/>
                </a:solidFill>
                <a:latin typeface="Segoe UI"/>
                <a:cs typeface="Segoe UI"/>
              </a:rPr>
              <a:t>05</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r>
              <a:rPr lang="vi-VN" sz="2000" b="1" err="1">
                <a:latin typeface="Segoe UI"/>
                <a:cs typeface="Segoe UI"/>
              </a:rPr>
              <a:t>Experiment</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38</a:t>
            </a:fld>
            <a:endParaRPr sz="1800">
              <a:latin typeface="Segoe UI"/>
              <a:cs typeface="Segoe UI"/>
            </a:endParaRPr>
          </a:p>
        </p:txBody>
      </p:sp>
      <p:sp>
        <p:nvSpPr>
          <p:cNvPr id="11" name="object 11">
            <a:extLst>
              <a:ext uri="{FF2B5EF4-FFF2-40B4-BE49-F238E27FC236}">
                <a16:creationId xmlns:a16="http://schemas.microsoft.com/office/drawing/2014/main" id="{D2ABE700-C5E6-B3B5-F4E9-FFFCC3F39F78}"/>
              </a:ext>
            </a:extLst>
          </p:cNvPr>
          <p:cNvSpPr txBox="1">
            <a:spLocks noGrp="1"/>
          </p:cNvSpPr>
          <p:nvPr>
            <p:ph type="title"/>
          </p:nvPr>
        </p:nvSpPr>
        <p:spPr>
          <a:xfrm>
            <a:off x="1444244" y="1069289"/>
            <a:ext cx="8113824" cy="382156"/>
          </a:xfrm>
          <a:prstGeom prst="rect">
            <a:avLst/>
          </a:prstGeom>
        </p:spPr>
        <p:txBody>
          <a:bodyPr vert="horz" wrap="square" lIns="0" tIns="12700" rIns="0" bIns="0" rtlCol="0" anchor="t">
            <a:spAutoFit/>
          </a:bodyPr>
          <a:lstStyle/>
          <a:p>
            <a:pPr marL="12700" algn="l"/>
            <a:r>
              <a:rPr lang="vi-VN" sz="2400" spc="-5"/>
              <a:t>Finetune trên bộ dữ liệu khác </a:t>
            </a:r>
            <a:endParaRPr lang="vi-VN"/>
          </a:p>
        </p:txBody>
      </p:sp>
      <p:sp>
        <p:nvSpPr>
          <p:cNvPr id="9" name="object 12">
            <a:extLst>
              <a:ext uri="{FF2B5EF4-FFF2-40B4-BE49-F238E27FC236}">
                <a16:creationId xmlns:a16="http://schemas.microsoft.com/office/drawing/2014/main" id="{8FDB33C6-5796-DC92-0AD4-DE2A02A3F7B5}"/>
              </a:ext>
            </a:extLst>
          </p:cNvPr>
          <p:cNvSpPr txBox="1"/>
          <p:nvPr/>
        </p:nvSpPr>
        <p:spPr>
          <a:xfrm>
            <a:off x="935795" y="1748146"/>
            <a:ext cx="10267852" cy="2198166"/>
          </a:xfrm>
          <a:prstGeom prst="rect">
            <a:avLst/>
          </a:prstGeom>
        </p:spPr>
        <p:txBody>
          <a:bodyPr vert="horz" wrap="square" lIns="0" tIns="12700" rIns="0" bIns="0" rtlCol="0" anchor="t">
            <a:spAutoFit/>
          </a:bodyPr>
          <a:lstStyle/>
          <a:p>
            <a:pPr marL="81280" algn="just">
              <a:spcBef>
                <a:spcPts val="100"/>
              </a:spcBef>
            </a:pPr>
            <a:r>
              <a:rPr lang="vi-VN" sz="2400" b="1" spc="-5" err="1">
                <a:solidFill>
                  <a:srgbClr val="006FC0"/>
                </a:solidFill>
                <a:latin typeface="Times New Roman"/>
                <a:cs typeface="Times New Roman"/>
              </a:rPr>
              <a:t>Dataset</a:t>
            </a:r>
            <a:r>
              <a:rPr lang="vi-VN" sz="2400" b="1" spc="-20">
                <a:solidFill>
                  <a:srgbClr val="006FC0"/>
                </a:solidFill>
                <a:latin typeface="Times New Roman"/>
                <a:cs typeface="Times New Roman"/>
              </a:rPr>
              <a:t> </a:t>
            </a:r>
            <a:r>
              <a:rPr lang="vi-VN" sz="2400" b="1">
                <a:solidFill>
                  <a:srgbClr val="006FC0"/>
                </a:solidFill>
                <a:latin typeface="Times New Roman"/>
                <a:cs typeface="Times New Roman"/>
              </a:rPr>
              <a:t>sử</a:t>
            </a:r>
            <a:r>
              <a:rPr lang="vi-VN" sz="2400" b="1" spc="-30">
                <a:solidFill>
                  <a:srgbClr val="006FC0"/>
                </a:solidFill>
                <a:latin typeface="Times New Roman"/>
                <a:cs typeface="Times New Roman"/>
              </a:rPr>
              <a:t> </a:t>
            </a:r>
            <a:r>
              <a:rPr lang="vi-VN" sz="2400" b="1" spc="-5">
                <a:solidFill>
                  <a:srgbClr val="006FC0"/>
                </a:solidFill>
                <a:latin typeface="Times New Roman"/>
                <a:cs typeface="Times New Roman"/>
              </a:rPr>
              <a:t>dụng?                          --- Food101 ---</a:t>
            </a:r>
          </a:p>
          <a:p>
            <a:pPr marL="298450" marR="5080" indent="-285750" algn="just">
              <a:lnSpc>
                <a:spcPct val="150000"/>
              </a:lnSpc>
              <a:spcBef>
                <a:spcPts val="370"/>
              </a:spcBef>
              <a:buFont typeface="Arial" panose="020B0604020202020204" pitchFamily="34" charset="0"/>
              <a:buChar char="•"/>
            </a:pPr>
            <a:r>
              <a:rPr lang="vi-VN" sz="2400">
                <a:latin typeface="Times New Roman"/>
                <a:ea typeface="Calibri"/>
                <a:cs typeface="Times New Roman"/>
              </a:rPr>
              <a:t>Gồm</a:t>
            </a:r>
            <a:r>
              <a:rPr lang="vi-VN" sz="2400">
                <a:effectLst/>
                <a:latin typeface="Times New Roman"/>
                <a:ea typeface="Calibri"/>
                <a:cs typeface="Times New Roman"/>
              </a:rPr>
              <a:t> </a:t>
            </a:r>
            <a:r>
              <a:rPr lang="vi-VN" sz="2400">
                <a:solidFill>
                  <a:srgbClr val="FF0000"/>
                </a:solidFill>
                <a:effectLst/>
                <a:latin typeface="Times New Roman"/>
                <a:ea typeface="Calibri"/>
                <a:cs typeface="Times New Roman"/>
              </a:rPr>
              <a:t>101 lớp</a:t>
            </a:r>
            <a:r>
              <a:rPr lang="vi-VN" sz="2400">
                <a:latin typeface="Times New Roman"/>
                <a:ea typeface="Calibri"/>
                <a:cs typeface="Times New Roman"/>
              </a:rPr>
              <a:t>, với </a:t>
            </a:r>
            <a:r>
              <a:rPr lang="vi-VN" sz="2400">
                <a:solidFill>
                  <a:srgbClr val="FF0000"/>
                </a:solidFill>
                <a:latin typeface="Times New Roman"/>
                <a:ea typeface="Calibri"/>
                <a:cs typeface="Times New Roman"/>
              </a:rPr>
              <a:t>101.000 hình ảnh</a:t>
            </a:r>
            <a:r>
              <a:rPr lang="vi-VN" sz="2400">
                <a:effectLst/>
                <a:latin typeface="Times New Roman"/>
                <a:ea typeface="Calibri"/>
                <a:cs typeface="Times New Roman"/>
              </a:rPr>
              <a:t>:</a:t>
            </a:r>
          </a:p>
          <a:p>
            <a:pPr marL="755650" marR="5080" lvl="1" indent="-285750" algn="just">
              <a:lnSpc>
                <a:spcPct val="150000"/>
              </a:lnSpc>
              <a:spcBef>
                <a:spcPts val="370"/>
              </a:spcBef>
              <a:buFont typeface="Arial" panose="020B0604020202020204" pitchFamily="34" charset="0"/>
              <a:buChar char="•"/>
            </a:pPr>
            <a:r>
              <a:rPr lang="vi-VN" sz="2400">
                <a:effectLst/>
                <a:latin typeface="Times New Roman"/>
                <a:ea typeface="Calibri"/>
                <a:cs typeface="Times New Roman"/>
              </a:rPr>
              <a:t>Đối với mỗi lớp, 250 hình ảnh</a:t>
            </a:r>
            <a:r>
              <a:rPr lang="vi-VN" sz="2400">
                <a:latin typeface="Times New Roman"/>
                <a:ea typeface="Calibri"/>
                <a:cs typeface="Times New Roman"/>
              </a:rPr>
              <a:t> </a:t>
            </a:r>
            <a:r>
              <a:rPr lang="vi-VN" sz="2400" err="1">
                <a:latin typeface="Times New Roman"/>
                <a:ea typeface="Calibri"/>
                <a:cs typeface="Times New Roman"/>
              </a:rPr>
              <a:t>val</a:t>
            </a:r>
            <a:r>
              <a:rPr lang="vi-VN" sz="2400">
                <a:latin typeface="Times New Roman"/>
                <a:ea typeface="Calibri"/>
                <a:cs typeface="Times New Roman"/>
              </a:rPr>
              <a:t>,</a:t>
            </a:r>
            <a:r>
              <a:rPr lang="vi-VN" sz="2400">
                <a:effectLst/>
                <a:latin typeface="Times New Roman"/>
                <a:ea typeface="Calibri"/>
                <a:cs typeface="Times New Roman"/>
              </a:rPr>
              <a:t> 750 hình </a:t>
            </a:r>
            <a:r>
              <a:rPr lang="vi-VN" sz="2400">
                <a:latin typeface="Times New Roman"/>
                <a:ea typeface="Calibri"/>
                <a:cs typeface="Times New Roman"/>
              </a:rPr>
              <a:t>ảnh </a:t>
            </a:r>
            <a:r>
              <a:rPr lang="vi-VN" sz="2400" err="1">
                <a:latin typeface="Times New Roman"/>
                <a:ea typeface="Calibri"/>
                <a:cs typeface="Times New Roman"/>
              </a:rPr>
              <a:t>train</a:t>
            </a:r>
            <a:r>
              <a:rPr lang="vi-VN" sz="2400">
                <a:effectLst/>
                <a:latin typeface="Times New Roman"/>
                <a:ea typeface="Calibri"/>
                <a:cs typeface="Times New Roman"/>
              </a:rPr>
              <a:t>.</a:t>
            </a:r>
            <a:r>
              <a:rPr lang="vi-VN" sz="2400">
                <a:latin typeface="Times New Roman"/>
                <a:ea typeface="Calibri"/>
                <a:cs typeface="Times New Roman"/>
              </a:rPr>
              <a:t> </a:t>
            </a:r>
            <a:endParaRPr lang="vi-VN" sz="2400">
              <a:effectLst/>
              <a:latin typeface="Times New Roman" panose="02020603050405020304" pitchFamily="18" charset="0"/>
              <a:ea typeface="Calibri"/>
              <a:cs typeface="Times New Roman" panose="02020603050405020304" pitchFamily="18" charset="0"/>
            </a:endParaRPr>
          </a:p>
          <a:p>
            <a:pPr marL="755650" marR="5080" lvl="1" indent="-285750" algn="just">
              <a:lnSpc>
                <a:spcPct val="150000"/>
              </a:lnSpc>
              <a:spcBef>
                <a:spcPts val="370"/>
              </a:spcBef>
              <a:buFont typeface="Arial" panose="020B0604020202020204" pitchFamily="34" charset="0"/>
              <a:buChar char="•"/>
            </a:pPr>
            <a:r>
              <a:rPr lang="vi-VN" sz="2400">
                <a:latin typeface="Times New Roman"/>
                <a:ea typeface="Calibri"/>
                <a:cs typeface="Times New Roman"/>
              </a:rPr>
              <a:t>Như vậy: </a:t>
            </a:r>
            <a:r>
              <a:rPr lang="vi-VN" sz="2400">
                <a:solidFill>
                  <a:srgbClr val="FF0000"/>
                </a:solidFill>
                <a:latin typeface="Times New Roman"/>
                <a:ea typeface="Calibri"/>
                <a:cs typeface="Times New Roman"/>
              </a:rPr>
              <a:t>75,750</a:t>
            </a:r>
            <a:r>
              <a:rPr lang="vi-VN" sz="2400">
                <a:solidFill>
                  <a:srgbClr val="000000"/>
                </a:solidFill>
                <a:latin typeface="Times New Roman"/>
                <a:ea typeface="Calibri"/>
                <a:cs typeface="Times New Roman"/>
              </a:rPr>
              <a:t> ảnh</a:t>
            </a:r>
            <a:r>
              <a:rPr lang="vi-VN" sz="2400">
                <a:latin typeface="Times New Roman"/>
                <a:ea typeface="Calibri"/>
                <a:cs typeface="Times New Roman"/>
              </a:rPr>
              <a:t> ở tập </a:t>
            </a:r>
            <a:r>
              <a:rPr lang="vi-VN" sz="2400" err="1">
                <a:latin typeface="Times New Roman"/>
                <a:ea typeface="Calibri"/>
                <a:cs typeface="Times New Roman"/>
              </a:rPr>
              <a:t>train</a:t>
            </a:r>
            <a:r>
              <a:rPr lang="vi-VN" sz="2400">
                <a:latin typeface="Times New Roman"/>
                <a:ea typeface="Calibri"/>
                <a:cs typeface="Times New Roman"/>
              </a:rPr>
              <a:t> và </a:t>
            </a:r>
            <a:r>
              <a:rPr lang="vi-VN" sz="2400">
                <a:solidFill>
                  <a:srgbClr val="FF0000"/>
                </a:solidFill>
                <a:latin typeface="Times New Roman"/>
                <a:ea typeface="Calibri"/>
                <a:cs typeface="Times New Roman"/>
              </a:rPr>
              <a:t>25,250</a:t>
            </a:r>
            <a:r>
              <a:rPr lang="vi-VN" sz="2400">
                <a:solidFill>
                  <a:srgbClr val="000000"/>
                </a:solidFill>
                <a:latin typeface="Times New Roman"/>
                <a:ea typeface="Calibri"/>
                <a:cs typeface="Times New Roman"/>
              </a:rPr>
              <a:t> ảnh</a:t>
            </a:r>
            <a:r>
              <a:rPr lang="vi-VN" sz="2400">
                <a:latin typeface="Times New Roman"/>
                <a:ea typeface="Calibri"/>
                <a:cs typeface="Times New Roman"/>
              </a:rPr>
              <a:t> ở tập </a:t>
            </a:r>
            <a:r>
              <a:rPr lang="vi-VN" sz="2400" err="1">
                <a:latin typeface="Times New Roman"/>
                <a:ea typeface="Calibri"/>
                <a:cs typeface="Times New Roman"/>
              </a:rPr>
              <a:t>test</a:t>
            </a:r>
            <a:r>
              <a:rPr lang="vi-VN" sz="2400">
                <a:latin typeface="Times New Roman"/>
                <a:ea typeface="Calibri"/>
                <a:cs typeface="Times New Roman"/>
              </a:rPr>
              <a:t>.</a:t>
            </a:r>
            <a:endParaRPr lang="vi-VN" sz="2400">
              <a:effectLst/>
              <a:latin typeface="Times New Roman"/>
              <a:ea typeface="Calibri"/>
              <a:cs typeface="Times New Roman"/>
            </a:endParaRPr>
          </a:p>
        </p:txBody>
      </p:sp>
      <p:sp>
        <p:nvSpPr>
          <p:cNvPr id="12" name="object 12">
            <a:extLst>
              <a:ext uri="{FF2B5EF4-FFF2-40B4-BE49-F238E27FC236}">
                <a16:creationId xmlns:a16="http://schemas.microsoft.com/office/drawing/2014/main" id="{CEAE6BFC-1CE8-C3F9-FBB7-8881A6BA7A91}"/>
              </a:ext>
            </a:extLst>
          </p:cNvPr>
          <p:cNvSpPr txBox="1"/>
          <p:nvPr/>
        </p:nvSpPr>
        <p:spPr>
          <a:xfrm>
            <a:off x="920227" y="4127357"/>
            <a:ext cx="10267852" cy="500458"/>
          </a:xfrm>
          <a:prstGeom prst="rect">
            <a:avLst/>
          </a:prstGeom>
        </p:spPr>
        <p:txBody>
          <a:bodyPr vert="horz" wrap="square" lIns="0" tIns="12700" rIns="0" bIns="0" rtlCol="0" anchor="t">
            <a:spAutoFit/>
          </a:bodyPr>
          <a:lstStyle/>
          <a:p>
            <a:pPr marL="298450" marR="5080" indent="-285750" algn="just">
              <a:lnSpc>
                <a:spcPct val="150000"/>
              </a:lnSpc>
              <a:spcBef>
                <a:spcPts val="370"/>
              </a:spcBef>
              <a:buFont typeface="Arial" panose="020B0604020202020204" pitchFamily="34" charset="0"/>
              <a:buChar char="•"/>
            </a:pPr>
            <a:r>
              <a:rPr lang="vi-VN" sz="2400">
                <a:latin typeface="Times New Roman"/>
                <a:ea typeface="Calibri"/>
                <a:cs typeface="Times New Roman"/>
              </a:rPr>
              <a:t>Chia </a:t>
            </a:r>
            <a:r>
              <a:rPr lang="vi-VN" sz="2400" err="1">
                <a:latin typeface="Times New Roman"/>
                <a:ea typeface="Calibri"/>
                <a:cs typeface="Times New Roman"/>
              </a:rPr>
              <a:t>train</a:t>
            </a:r>
            <a:r>
              <a:rPr lang="vi-VN" sz="2400">
                <a:latin typeface="Times New Roman"/>
                <a:ea typeface="Calibri"/>
                <a:cs typeface="Times New Roman"/>
              </a:rPr>
              <a:t> thành </a:t>
            </a:r>
            <a:r>
              <a:rPr lang="vi-VN" sz="2400" err="1">
                <a:latin typeface="Times New Roman"/>
                <a:ea typeface="Calibri"/>
                <a:cs typeface="Times New Roman"/>
              </a:rPr>
              <a:t>train</a:t>
            </a:r>
            <a:r>
              <a:rPr lang="vi-VN" sz="2400">
                <a:latin typeface="Times New Roman"/>
                <a:ea typeface="Calibri"/>
                <a:cs typeface="Times New Roman"/>
              </a:rPr>
              <a:t>, </a:t>
            </a:r>
            <a:r>
              <a:rPr lang="vi-VN" sz="2400" err="1">
                <a:latin typeface="Times New Roman"/>
                <a:ea typeface="Calibri"/>
                <a:cs typeface="Times New Roman"/>
              </a:rPr>
              <a:t>val</a:t>
            </a:r>
            <a:r>
              <a:rPr lang="vi-VN" sz="2400">
                <a:latin typeface="Times New Roman"/>
                <a:ea typeface="Calibri"/>
                <a:cs typeface="Times New Roman"/>
              </a:rPr>
              <a:t> (80:20) =&gt; </a:t>
            </a:r>
            <a:r>
              <a:rPr lang="vi-VN" sz="2400" err="1">
                <a:latin typeface="Times New Roman"/>
                <a:ea typeface="Calibri"/>
                <a:cs typeface="Times New Roman"/>
              </a:rPr>
              <a:t>Train</a:t>
            </a:r>
            <a:r>
              <a:rPr lang="vi-VN" sz="2400">
                <a:effectLst/>
                <a:latin typeface="Times New Roman"/>
                <a:ea typeface="Calibri"/>
                <a:cs typeface="Times New Roman"/>
              </a:rPr>
              <a:t> (60,600 ảnh), </a:t>
            </a:r>
            <a:r>
              <a:rPr lang="vi-VN" sz="2400" err="1">
                <a:latin typeface="Times New Roman"/>
                <a:ea typeface="Calibri"/>
                <a:cs typeface="Times New Roman"/>
              </a:rPr>
              <a:t>Val</a:t>
            </a:r>
            <a:r>
              <a:rPr lang="vi-VN" sz="2400">
                <a:effectLst/>
                <a:latin typeface="Times New Roman"/>
                <a:ea typeface="Calibri"/>
                <a:cs typeface="Times New Roman"/>
              </a:rPr>
              <a:t> (15,150 ảnh</a:t>
            </a:r>
            <a:r>
              <a:rPr lang="vi-VN" sz="2400">
                <a:latin typeface="Times New Roman"/>
                <a:ea typeface="Calibri"/>
                <a:cs typeface="Times New Roman"/>
              </a:rPr>
              <a:t>).</a:t>
            </a:r>
            <a:endParaRPr lang="vi-VN" sz="2400">
              <a:effectLst/>
              <a:latin typeface="Times New Roman" panose="02020603050405020304" pitchFamily="18" charset="0"/>
              <a:ea typeface="Calibri"/>
              <a:cs typeface="Times New Roman" panose="02020603050405020304" pitchFamily="18" charset="0"/>
            </a:endParaRPr>
          </a:p>
        </p:txBody>
      </p:sp>
      <p:sp>
        <p:nvSpPr>
          <p:cNvPr id="14" name="object 12">
            <a:extLst>
              <a:ext uri="{FF2B5EF4-FFF2-40B4-BE49-F238E27FC236}">
                <a16:creationId xmlns:a16="http://schemas.microsoft.com/office/drawing/2014/main" id="{5BA0F3E5-87F9-F714-8F5D-31820B33DBE4}"/>
              </a:ext>
            </a:extLst>
          </p:cNvPr>
          <p:cNvSpPr txBox="1"/>
          <p:nvPr/>
        </p:nvSpPr>
        <p:spPr>
          <a:xfrm>
            <a:off x="948449" y="5047446"/>
            <a:ext cx="10267852" cy="1054456"/>
          </a:xfrm>
          <a:prstGeom prst="rect">
            <a:avLst/>
          </a:prstGeom>
        </p:spPr>
        <p:txBody>
          <a:bodyPr vert="horz" wrap="square" lIns="0" tIns="12700" rIns="0" bIns="0" rtlCol="0" anchor="t">
            <a:spAutoFit/>
          </a:bodyPr>
          <a:lstStyle/>
          <a:p>
            <a:pPr marL="298450" marR="5080" indent="-285750" algn="just">
              <a:lnSpc>
                <a:spcPct val="150000"/>
              </a:lnSpc>
              <a:spcBef>
                <a:spcPts val="370"/>
              </a:spcBef>
              <a:buFont typeface="Arial" panose="020B0604020202020204" pitchFamily="34" charset="0"/>
              <a:buChar char="•"/>
            </a:pPr>
            <a:r>
              <a:rPr lang="vi-VN" sz="2400">
                <a:effectLst/>
                <a:latin typeface="Times New Roman"/>
                <a:ea typeface="Calibri" panose="020F0502020204030204" pitchFamily="34" charset="0"/>
                <a:cs typeface="Times New Roman"/>
              </a:rPr>
              <a:t>Khác với việc </a:t>
            </a:r>
            <a:r>
              <a:rPr lang="vi-VN" sz="2400" err="1">
                <a:effectLst/>
                <a:latin typeface="Times New Roman"/>
                <a:ea typeface="Calibri" panose="020F0502020204030204" pitchFamily="34" charset="0"/>
                <a:cs typeface="Times New Roman"/>
              </a:rPr>
              <a:t>finetune</a:t>
            </a:r>
            <a:r>
              <a:rPr lang="vi-VN" sz="2400">
                <a:effectLst/>
                <a:latin typeface="Times New Roman"/>
                <a:ea typeface="Calibri" panose="020F0502020204030204" pitchFamily="34" charset="0"/>
                <a:cs typeface="Times New Roman"/>
              </a:rPr>
              <a:t> trên VTAB-1K (chỉ </a:t>
            </a:r>
            <a:r>
              <a:rPr lang="vi-VN" sz="2400" err="1">
                <a:effectLst/>
                <a:latin typeface="Times New Roman"/>
                <a:ea typeface="Calibri" panose="020F0502020204030204" pitchFamily="34" charset="0"/>
                <a:cs typeface="Times New Roman"/>
              </a:rPr>
              <a:t>train</a:t>
            </a:r>
            <a:r>
              <a:rPr lang="vi-VN" sz="2400">
                <a:effectLst/>
                <a:latin typeface="Times New Roman"/>
                <a:ea typeface="Calibri" panose="020F0502020204030204" pitchFamily="34" charset="0"/>
                <a:cs typeface="Times New Roman"/>
              </a:rPr>
              <a:t> và </a:t>
            </a:r>
            <a:r>
              <a:rPr lang="vi-VN" sz="2400" err="1">
                <a:effectLst/>
                <a:latin typeface="Times New Roman"/>
                <a:ea typeface="Calibri" panose="020F0502020204030204" pitchFamily="34" charset="0"/>
                <a:cs typeface="Times New Roman"/>
              </a:rPr>
              <a:t>val</a:t>
            </a:r>
            <a:r>
              <a:rPr lang="vi-VN" sz="2400">
                <a:effectLst/>
                <a:latin typeface="Times New Roman"/>
                <a:ea typeface="Calibri" panose="020F0502020204030204" pitchFamily="34" charset="0"/>
                <a:cs typeface="Times New Roman"/>
              </a:rPr>
              <a:t> trên tổng cộng 1000 ảnh), chúng tôi quyết định </a:t>
            </a:r>
            <a:r>
              <a:rPr lang="vi-VN" sz="2400" b="1" err="1">
                <a:effectLst/>
                <a:latin typeface="Times New Roman"/>
                <a:ea typeface="Calibri" panose="020F0502020204030204" pitchFamily="34" charset="0"/>
                <a:cs typeface="Times New Roman"/>
              </a:rPr>
              <a:t>finetune</a:t>
            </a:r>
            <a:r>
              <a:rPr lang="vi-VN" sz="2400" b="1">
                <a:effectLst/>
                <a:latin typeface="Times New Roman"/>
                <a:ea typeface="Calibri" panose="020F0502020204030204" pitchFamily="34" charset="0"/>
                <a:cs typeface="Times New Roman"/>
              </a:rPr>
              <a:t> trên số lượng dữ liệu lớn hơn rất nhiều lần</a:t>
            </a:r>
            <a:r>
              <a:rPr lang="vi-VN" sz="2400">
                <a:effectLst/>
                <a:latin typeface="Times New Roman"/>
                <a:ea typeface="Calibri" panose="020F0502020204030204" pitchFamily="34" charset="0"/>
                <a:cs typeface="Times New Roman"/>
              </a:rPr>
              <a:t>.</a:t>
            </a:r>
          </a:p>
        </p:txBody>
      </p:sp>
    </p:spTree>
    <p:extLst>
      <p:ext uri="{BB962C8B-B14F-4D97-AF65-F5344CB8AC3E}">
        <p14:creationId xmlns:p14="http://schemas.microsoft.com/office/powerpoint/2010/main" val="2949446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nchor="t">
            <a:spAutoFit/>
          </a:bodyPr>
          <a:lstStyle/>
          <a:p>
            <a:pPr marL="102870">
              <a:lnSpc>
                <a:spcPct val="100000"/>
              </a:lnSpc>
              <a:spcBef>
                <a:spcPts val="385"/>
              </a:spcBef>
            </a:pPr>
            <a:r>
              <a:rPr lang="vi-VN" sz="2400" b="1" spc="-5">
                <a:solidFill>
                  <a:srgbClr val="FFFFFF"/>
                </a:solidFill>
                <a:latin typeface="Segoe UI"/>
                <a:cs typeface="Segoe UI"/>
              </a:rPr>
              <a:t>05</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Conclusion</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39</a:t>
            </a:fld>
            <a:endParaRPr sz="1800">
              <a:latin typeface="Segoe UI"/>
              <a:cs typeface="Segoe UI"/>
            </a:endParaRPr>
          </a:p>
        </p:txBody>
      </p:sp>
      <p:sp>
        <p:nvSpPr>
          <p:cNvPr id="11" name="object 11">
            <a:extLst>
              <a:ext uri="{FF2B5EF4-FFF2-40B4-BE49-F238E27FC236}">
                <a16:creationId xmlns:a16="http://schemas.microsoft.com/office/drawing/2014/main" id="{D2ABE700-C5E6-B3B5-F4E9-FFFCC3F39F78}"/>
              </a:ext>
            </a:extLst>
          </p:cNvPr>
          <p:cNvSpPr txBox="1">
            <a:spLocks noGrp="1"/>
          </p:cNvSpPr>
          <p:nvPr>
            <p:ph type="title"/>
          </p:nvPr>
        </p:nvSpPr>
        <p:spPr>
          <a:xfrm>
            <a:off x="1444244" y="1069289"/>
            <a:ext cx="8113824" cy="751488"/>
          </a:xfrm>
          <a:prstGeom prst="rect">
            <a:avLst/>
          </a:prstGeom>
        </p:spPr>
        <p:txBody>
          <a:bodyPr vert="horz" wrap="square" lIns="0" tIns="12700" rIns="0" bIns="0" rtlCol="0" anchor="t">
            <a:spAutoFit/>
          </a:bodyPr>
          <a:lstStyle/>
          <a:p>
            <a:pPr algn="l"/>
            <a:r>
              <a:rPr lang="vi-VN" sz="2400" spc="-5" err="1"/>
              <a:t>Finetune</a:t>
            </a:r>
            <a:r>
              <a:rPr lang="vi-VN" sz="2400" spc="-5"/>
              <a:t> trên bộ dữ liệu khác </a:t>
            </a:r>
            <a:endParaRPr lang="vi-VN" sz="2400" b="0" spc="-5"/>
          </a:p>
          <a:p>
            <a:pPr marL="12700" algn="l"/>
            <a:endParaRPr lang="vi-VN" sz="2400" spc="-5"/>
          </a:p>
        </p:txBody>
      </p:sp>
      <p:pic>
        <p:nvPicPr>
          <p:cNvPr id="14" name="Hình ảnh 11" descr="A white rectangular object with a black line&#10;&#10;Description automatically generated">
            <a:extLst>
              <a:ext uri="{FF2B5EF4-FFF2-40B4-BE49-F238E27FC236}">
                <a16:creationId xmlns:a16="http://schemas.microsoft.com/office/drawing/2014/main" id="{0AC15848-5577-0413-B8E2-15F39E33BCE5}"/>
              </a:ext>
            </a:extLst>
          </p:cNvPr>
          <p:cNvPicPr>
            <a:picLocks noChangeAspect="1"/>
          </p:cNvPicPr>
          <p:nvPr/>
        </p:nvPicPr>
        <p:blipFill rotWithShape="1">
          <a:blip r:embed="rId4"/>
          <a:srcRect l="-23" r="67179" b="-1429"/>
          <a:stretch/>
        </p:blipFill>
        <p:spPr>
          <a:xfrm>
            <a:off x="2407637" y="4223925"/>
            <a:ext cx="5122005" cy="2012636"/>
          </a:xfrm>
          <a:prstGeom prst="rect">
            <a:avLst/>
          </a:prstGeom>
        </p:spPr>
      </p:pic>
      <p:pic>
        <p:nvPicPr>
          <p:cNvPr id="15" name="Hình ảnh 11" descr="A white rectangular object with a black line&#10;&#10;Description automatically generated">
            <a:extLst>
              <a:ext uri="{FF2B5EF4-FFF2-40B4-BE49-F238E27FC236}">
                <a16:creationId xmlns:a16="http://schemas.microsoft.com/office/drawing/2014/main" id="{E6AC4098-C78D-1E4F-6C36-5024262ECCB3}"/>
              </a:ext>
            </a:extLst>
          </p:cNvPr>
          <p:cNvPicPr>
            <a:picLocks noChangeAspect="1"/>
          </p:cNvPicPr>
          <p:nvPr/>
        </p:nvPicPr>
        <p:blipFill rotWithShape="1">
          <a:blip r:embed="rId4"/>
          <a:srcRect l="85417" t="-249" r="91" b="-1429"/>
          <a:stretch/>
        </p:blipFill>
        <p:spPr>
          <a:xfrm>
            <a:off x="7530706" y="4205874"/>
            <a:ext cx="2260102" cy="2017573"/>
          </a:xfrm>
          <a:prstGeom prst="rect">
            <a:avLst/>
          </a:prstGeom>
        </p:spPr>
      </p:pic>
      <p:graphicFrame>
        <p:nvGraphicFramePr>
          <p:cNvPr id="16" name="Table 15">
            <a:extLst>
              <a:ext uri="{FF2B5EF4-FFF2-40B4-BE49-F238E27FC236}">
                <a16:creationId xmlns:a16="http://schemas.microsoft.com/office/drawing/2014/main" id="{9D54D0C2-00F1-5FE4-528E-EFA7948109C7}"/>
              </a:ext>
            </a:extLst>
          </p:cNvPr>
          <p:cNvGraphicFramePr>
            <a:graphicFrameLocks noGrp="1"/>
          </p:cNvGraphicFramePr>
          <p:nvPr>
            <p:extLst>
              <p:ext uri="{D42A27DB-BD31-4B8C-83A1-F6EECF244321}">
                <p14:modId xmlns:p14="http://schemas.microsoft.com/office/powerpoint/2010/main" val="1768831703"/>
              </p:ext>
            </p:extLst>
          </p:nvPr>
        </p:nvGraphicFramePr>
        <p:xfrm>
          <a:off x="1481666" y="1721555"/>
          <a:ext cx="9212986" cy="1298543"/>
        </p:xfrm>
        <a:graphic>
          <a:graphicData uri="http://schemas.openxmlformats.org/drawingml/2006/table">
            <a:tbl>
              <a:tblPr firstRow="1" bandRow="1">
                <a:tableStyleId>{5C22544A-7EE6-4342-B048-85BDC9FD1C3A}</a:tableStyleId>
              </a:tblPr>
              <a:tblGrid>
                <a:gridCol w="1535498">
                  <a:extLst>
                    <a:ext uri="{9D8B030D-6E8A-4147-A177-3AD203B41FA5}">
                      <a16:colId xmlns:a16="http://schemas.microsoft.com/office/drawing/2014/main" val="371549858"/>
                    </a:ext>
                  </a:extLst>
                </a:gridCol>
                <a:gridCol w="1535498">
                  <a:extLst>
                    <a:ext uri="{9D8B030D-6E8A-4147-A177-3AD203B41FA5}">
                      <a16:colId xmlns:a16="http://schemas.microsoft.com/office/drawing/2014/main" val="763403314"/>
                    </a:ext>
                  </a:extLst>
                </a:gridCol>
                <a:gridCol w="1336245">
                  <a:extLst>
                    <a:ext uri="{9D8B030D-6E8A-4147-A177-3AD203B41FA5}">
                      <a16:colId xmlns:a16="http://schemas.microsoft.com/office/drawing/2014/main" val="1932935000"/>
                    </a:ext>
                  </a:extLst>
                </a:gridCol>
                <a:gridCol w="1382386">
                  <a:extLst>
                    <a:ext uri="{9D8B030D-6E8A-4147-A177-3AD203B41FA5}">
                      <a16:colId xmlns:a16="http://schemas.microsoft.com/office/drawing/2014/main" val="846840674"/>
                    </a:ext>
                  </a:extLst>
                </a:gridCol>
                <a:gridCol w="1887861">
                  <a:extLst>
                    <a:ext uri="{9D8B030D-6E8A-4147-A177-3AD203B41FA5}">
                      <a16:colId xmlns:a16="http://schemas.microsoft.com/office/drawing/2014/main" val="1442741393"/>
                    </a:ext>
                  </a:extLst>
                </a:gridCol>
                <a:gridCol w="1535498">
                  <a:extLst>
                    <a:ext uri="{9D8B030D-6E8A-4147-A177-3AD203B41FA5}">
                      <a16:colId xmlns:a16="http://schemas.microsoft.com/office/drawing/2014/main" val="1340307710"/>
                    </a:ext>
                  </a:extLst>
                </a:gridCol>
              </a:tblGrid>
              <a:tr h="445103">
                <a:tc>
                  <a:txBody>
                    <a:bodyPr/>
                    <a:lstStyle/>
                    <a:p>
                      <a:pPr algn="ctr"/>
                      <a:endParaRPr lang="en-US" sz="2200"/>
                    </a:p>
                  </a:txBody>
                  <a:tcPr/>
                </a:tc>
                <a:tc>
                  <a:txBody>
                    <a:bodyPr/>
                    <a:lstStyle/>
                    <a:p>
                      <a:pPr algn="ctr"/>
                      <a:r>
                        <a:rPr lang="en-US" sz="2200"/>
                        <a:t>Rank (r)</a:t>
                      </a:r>
                      <a:endParaRPr lang="en-US"/>
                    </a:p>
                  </a:txBody>
                  <a:tcPr/>
                </a:tc>
                <a:tc>
                  <a:txBody>
                    <a:bodyPr/>
                    <a:lstStyle/>
                    <a:p>
                      <a:pPr algn="ctr"/>
                      <a:r>
                        <a:rPr lang="en-US" sz="2200"/>
                        <a:t>Scale (s)</a:t>
                      </a:r>
                      <a:endParaRPr lang="en-US"/>
                    </a:p>
                  </a:txBody>
                  <a:tcPr/>
                </a:tc>
                <a:tc>
                  <a:txBody>
                    <a:bodyPr/>
                    <a:lstStyle/>
                    <a:p>
                      <a:pPr algn="ctr"/>
                      <a:r>
                        <a:rPr lang="en-US" sz="2200"/>
                        <a:t>epoch</a:t>
                      </a:r>
                    </a:p>
                  </a:txBody>
                  <a:tcPr/>
                </a:tc>
                <a:tc>
                  <a:txBody>
                    <a:bodyPr/>
                    <a:lstStyle/>
                    <a:p>
                      <a:pPr algn="ctr"/>
                      <a:r>
                        <a:rPr lang="en-US" sz="2200"/>
                        <a:t>train time (h)</a:t>
                      </a:r>
                    </a:p>
                  </a:txBody>
                  <a:tcPr/>
                </a:tc>
                <a:tc>
                  <a:txBody>
                    <a:bodyPr/>
                    <a:lstStyle/>
                    <a:p>
                      <a:pPr algn="ctr"/>
                      <a:r>
                        <a:rPr lang="en-US" sz="2200"/>
                        <a:t>accuracy</a:t>
                      </a:r>
                    </a:p>
                  </a:txBody>
                  <a:tcPr/>
                </a:tc>
                <a:extLst>
                  <a:ext uri="{0D108BD9-81ED-4DB2-BD59-A6C34878D82A}">
                    <a16:rowId xmlns:a16="http://schemas.microsoft.com/office/drawing/2014/main" val="2660735597"/>
                  </a:ext>
                </a:extLst>
              </a:tr>
              <a:tr h="370920">
                <a:tc>
                  <a:txBody>
                    <a:bodyPr/>
                    <a:lstStyle/>
                    <a:p>
                      <a:pPr algn="ctr"/>
                      <a:r>
                        <a:rPr lang="en-US" sz="2200"/>
                        <a:t>Fact-TT</a:t>
                      </a:r>
                    </a:p>
                  </a:txBody>
                  <a:tcPr/>
                </a:tc>
                <a:tc>
                  <a:txBody>
                    <a:bodyPr/>
                    <a:lstStyle/>
                    <a:p>
                      <a:pPr algn="ctr"/>
                      <a:r>
                        <a:rPr lang="en-US" sz="2200"/>
                        <a:t>32</a:t>
                      </a:r>
                    </a:p>
                  </a:txBody>
                  <a:tcPr/>
                </a:tc>
                <a:tc>
                  <a:txBody>
                    <a:bodyPr/>
                    <a:lstStyle/>
                    <a:p>
                      <a:pPr algn="ctr"/>
                      <a:r>
                        <a:rPr lang="en-US" sz="2200"/>
                        <a:t>1</a:t>
                      </a:r>
                    </a:p>
                  </a:txBody>
                  <a:tcPr/>
                </a:tc>
                <a:tc>
                  <a:txBody>
                    <a:bodyPr/>
                    <a:lstStyle/>
                    <a:p>
                      <a:pPr algn="ctr"/>
                      <a:r>
                        <a:rPr lang="en-US" sz="2200"/>
                        <a:t>50</a:t>
                      </a:r>
                    </a:p>
                  </a:txBody>
                  <a:tcPr/>
                </a:tc>
                <a:tc>
                  <a:txBody>
                    <a:bodyPr/>
                    <a:lstStyle/>
                    <a:p>
                      <a:pPr algn="ctr"/>
                      <a:r>
                        <a:rPr lang="en-US" sz="2200"/>
                        <a:t>9</a:t>
                      </a:r>
                    </a:p>
                  </a:txBody>
                  <a:tcPr/>
                </a:tc>
                <a:tc>
                  <a:txBody>
                    <a:bodyPr/>
                    <a:lstStyle/>
                    <a:p>
                      <a:pPr lvl="0" algn="ctr">
                        <a:buNone/>
                      </a:pPr>
                      <a:r>
                        <a:rPr lang="vi-VN" sz="2200" b="0" i="0" u="none" strike="noStrike" noProof="0">
                          <a:solidFill>
                            <a:srgbClr val="000000"/>
                          </a:solidFill>
                          <a:latin typeface="Times New Roman"/>
                        </a:rPr>
                        <a:t>0.8756</a:t>
                      </a:r>
                      <a:endParaRPr lang="en-US" sz="2200"/>
                    </a:p>
                  </a:txBody>
                  <a:tcPr/>
                </a:tc>
                <a:extLst>
                  <a:ext uri="{0D108BD9-81ED-4DB2-BD59-A6C34878D82A}">
                    <a16:rowId xmlns:a16="http://schemas.microsoft.com/office/drawing/2014/main" val="91683752"/>
                  </a:ext>
                </a:extLst>
              </a:tr>
              <a:tr h="370920">
                <a:tc>
                  <a:txBody>
                    <a:bodyPr/>
                    <a:lstStyle/>
                    <a:p>
                      <a:pPr algn="ctr"/>
                      <a:r>
                        <a:rPr lang="en-US" sz="2200"/>
                        <a:t>Fact-TK</a:t>
                      </a:r>
                    </a:p>
                  </a:txBody>
                  <a:tcPr/>
                </a:tc>
                <a:tc>
                  <a:txBody>
                    <a:bodyPr/>
                    <a:lstStyle/>
                    <a:p>
                      <a:pPr algn="ctr"/>
                      <a:r>
                        <a:rPr lang="en-US" sz="2200"/>
                        <a:t>16</a:t>
                      </a:r>
                    </a:p>
                  </a:txBody>
                  <a:tcPr/>
                </a:tc>
                <a:tc>
                  <a:txBody>
                    <a:bodyPr/>
                    <a:lstStyle/>
                    <a:p>
                      <a:pPr algn="ctr"/>
                      <a:r>
                        <a:rPr lang="en-US" sz="2200"/>
                        <a:t>1</a:t>
                      </a:r>
                    </a:p>
                  </a:txBody>
                  <a:tcPr/>
                </a:tc>
                <a:tc>
                  <a:txBody>
                    <a:bodyPr/>
                    <a:lstStyle/>
                    <a:p>
                      <a:pPr algn="ctr"/>
                      <a:r>
                        <a:rPr lang="en-US" sz="2200"/>
                        <a:t>50</a:t>
                      </a:r>
                    </a:p>
                  </a:txBody>
                  <a:tcPr/>
                </a:tc>
                <a:tc>
                  <a:txBody>
                    <a:bodyPr/>
                    <a:lstStyle/>
                    <a:p>
                      <a:pPr algn="ctr"/>
                      <a:r>
                        <a:rPr lang="en-US" sz="2200"/>
                        <a:t>9</a:t>
                      </a:r>
                    </a:p>
                  </a:txBody>
                  <a:tcPr/>
                </a:tc>
                <a:tc>
                  <a:txBody>
                    <a:bodyPr/>
                    <a:lstStyle/>
                    <a:p>
                      <a:pPr lvl="0" algn="ctr">
                        <a:buNone/>
                      </a:pPr>
                      <a:r>
                        <a:rPr lang="vi-VN" sz="2200" b="0" i="0" u="none" strike="noStrike" noProof="0">
                          <a:solidFill>
                            <a:srgbClr val="000000"/>
                          </a:solidFill>
                          <a:latin typeface="Times New Roman"/>
                        </a:rPr>
                        <a:t>0.8776</a:t>
                      </a:r>
                      <a:endParaRPr lang="en-US" sz="2200"/>
                    </a:p>
                  </a:txBody>
                  <a:tcPr/>
                </a:tc>
                <a:extLst>
                  <a:ext uri="{0D108BD9-81ED-4DB2-BD59-A6C34878D82A}">
                    <a16:rowId xmlns:a16="http://schemas.microsoft.com/office/drawing/2014/main" val="2295790173"/>
                  </a:ext>
                </a:extLst>
              </a:tr>
            </a:tbl>
          </a:graphicData>
        </a:graphic>
      </p:graphicFrame>
      <p:sp>
        <p:nvSpPr>
          <p:cNvPr id="18" name="TextBox 17">
            <a:extLst>
              <a:ext uri="{FF2B5EF4-FFF2-40B4-BE49-F238E27FC236}">
                <a16:creationId xmlns:a16="http://schemas.microsoft.com/office/drawing/2014/main" id="{9A46005A-2C19-6BF3-27DD-425FCFF1ED0D}"/>
              </a:ext>
            </a:extLst>
          </p:cNvPr>
          <p:cNvSpPr txBox="1"/>
          <p:nvPr/>
        </p:nvSpPr>
        <p:spPr>
          <a:xfrm>
            <a:off x="3033888" y="3104443"/>
            <a:ext cx="611010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ea typeface="Calibri"/>
                <a:cs typeface="Calibri"/>
              </a:rPr>
              <a:t>Kết</a:t>
            </a:r>
            <a:r>
              <a:rPr lang="en-US" sz="2000">
                <a:ea typeface="Calibri"/>
                <a:cs typeface="Calibri"/>
              </a:rPr>
              <a:t> </a:t>
            </a:r>
            <a:r>
              <a:rPr lang="en-US" sz="2000" err="1">
                <a:ea typeface="Calibri"/>
                <a:cs typeface="Calibri"/>
              </a:rPr>
              <a:t>quả</a:t>
            </a:r>
            <a:r>
              <a:rPr lang="en-US" sz="2000">
                <a:ea typeface="Calibri"/>
                <a:cs typeface="Calibri"/>
              </a:rPr>
              <a:t> finetune </a:t>
            </a:r>
            <a:r>
              <a:rPr lang="en-US" sz="2000" err="1">
                <a:ea typeface="Calibri"/>
                <a:cs typeface="Calibri"/>
              </a:rPr>
              <a:t>với</a:t>
            </a:r>
            <a:r>
              <a:rPr lang="en-US" sz="2000">
                <a:ea typeface="Calibri"/>
                <a:cs typeface="Calibri"/>
              </a:rPr>
              <a:t> </a:t>
            </a:r>
            <a:r>
              <a:rPr lang="en-US" sz="2000" err="1">
                <a:ea typeface="Calibri"/>
                <a:cs typeface="Calibri"/>
              </a:rPr>
              <a:t>ViT</a:t>
            </a:r>
            <a:r>
              <a:rPr lang="en-US" sz="2000">
                <a:ea typeface="Calibri"/>
                <a:cs typeface="Calibri"/>
              </a:rPr>
              <a:t> pretrained </a:t>
            </a:r>
            <a:r>
              <a:rPr lang="en-US" sz="2000" err="1">
                <a:ea typeface="Calibri"/>
                <a:cs typeface="Calibri"/>
              </a:rPr>
              <a:t>trên</a:t>
            </a:r>
            <a:r>
              <a:rPr lang="en-US" sz="2000">
                <a:ea typeface="Calibri"/>
                <a:cs typeface="Calibri"/>
              </a:rPr>
              <a:t> ImageNet21K</a:t>
            </a:r>
          </a:p>
        </p:txBody>
      </p:sp>
      <p:sp>
        <p:nvSpPr>
          <p:cNvPr id="9" name="Rectangle 8">
            <a:extLst>
              <a:ext uri="{FF2B5EF4-FFF2-40B4-BE49-F238E27FC236}">
                <a16:creationId xmlns:a16="http://schemas.microsoft.com/office/drawing/2014/main" id="{54B99B88-72B0-D47C-7504-4301BACF57D6}"/>
              </a:ext>
            </a:extLst>
          </p:cNvPr>
          <p:cNvSpPr/>
          <p:nvPr/>
        </p:nvSpPr>
        <p:spPr>
          <a:xfrm>
            <a:off x="4815050" y="5590190"/>
            <a:ext cx="801415" cy="2627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14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4" name="object 4"/>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5" name="object 5"/>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01</a:t>
            </a:r>
            <a:endParaRPr sz="24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9" name="object 9"/>
          <p:cNvSpPr txBox="1">
            <a:spLocks noGrp="1"/>
          </p:cNvSpPr>
          <p:nvPr>
            <p:ph type="title"/>
          </p:nvPr>
        </p:nvSpPr>
        <p:spPr>
          <a:xfrm>
            <a:off x="4595720" y="3273332"/>
            <a:ext cx="3453623" cy="940435"/>
          </a:xfrm>
          <a:prstGeom prst="rect">
            <a:avLst/>
          </a:prstGeom>
        </p:spPr>
        <p:txBody>
          <a:bodyPr vert="horz" wrap="square" lIns="0" tIns="12700" rIns="0" bIns="0" rtlCol="0" anchor="t">
            <a:spAutoFit/>
          </a:bodyPr>
          <a:lstStyle/>
          <a:p>
            <a:pPr marL="12700">
              <a:lnSpc>
                <a:spcPct val="100000"/>
              </a:lnSpc>
              <a:spcBef>
                <a:spcPts val="100"/>
              </a:spcBef>
            </a:pPr>
            <a:r>
              <a:rPr lang="en-US"/>
              <a:t>Abstract</a:t>
            </a:r>
            <a:endParaRPr lang="en-US" spc="-130"/>
          </a:p>
        </p:txBody>
      </p:sp>
      <p:sp>
        <p:nvSpPr>
          <p:cNvPr id="10" name="object 10"/>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4</a:t>
            </a:fld>
            <a:endParaRPr sz="1800">
              <a:latin typeface="Segoe UI"/>
              <a:cs typeface="Segoe UI"/>
            </a:endParaRPr>
          </a:p>
        </p:txBody>
      </p:sp>
    </p:spTree>
    <p:extLst>
      <p:ext uri="{BB962C8B-B14F-4D97-AF65-F5344CB8AC3E}">
        <p14:creationId xmlns:p14="http://schemas.microsoft.com/office/powerpoint/2010/main" val="1315308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4" name="object 4"/>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5" name="object 5"/>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740663" y="934211"/>
            <a:ext cx="556260" cy="418704"/>
          </a:xfrm>
          <a:prstGeom prst="rect">
            <a:avLst/>
          </a:prstGeom>
          <a:solidFill>
            <a:srgbClr val="1763FB"/>
          </a:solidFill>
        </p:spPr>
        <p:txBody>
          <a:bodyPr vert="horz" wrap="square" lIns="0" tIns="48895" rIns="0" bIns="0" rtlCol="0" anchor="t">
            <a:spAutoFit/>
          </a:bodyPr>
          <a:lstStyle/>
          <a:p>
            <a:pPr marL="102870">
              <a:lnSpc>
                <a:spcPct val="100000"/>
              </a:lnSpc>
              <a:spcBef>
                <a:spcPts val="385"/>
              </a:spcBef>
            </a:pPr>
            <a:r>
              <a:rPr lang="vi-VN" sz="2400" b="1" spc="-5">
                <a:solidFill>
                  <a:srgbClr val="FFFFFF"/>
                </a:solidFill>
                <a:latin typeface="Segoe UI"/>
                <a:cs typeface="Segoe UI"/>
              </a:rPr>
              <a:t>06</a:t>
            </a:r>
            <a:endParaRPr sz="24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9" name="object 9"/>
          <p:cNvSpPr txBox="1">
            <a:spLocks noGrp="1"/>
          </p:cNvSpPr>
          <p:nvPr>
            <p:ph type="title"/>
          </p:nvPr>
        </p:nvSpPr>
        <p:spPr>
          <a:xfrm>
            <a:off x="3090860" y="3160907"/>
            <a:ext cx="6010276" cy="936154"/>
          </a:xfrm>
          <a:prstGeom prst="rect">
            <a:avLst/>
          </a:prstGeom>
        </p:spPr>
        <p:txBody>
          <a:bodyPr vert="horz" wrap="square" lIns="0" tIns="12700" rIns="0" bIns="0" rtlCol="0" anchor="t">
            <a:spAutoFit/>
          </a:bodyPr>
          <a:lstStyle/>
          <a:p>
            <a:pPr marL="12700">
              <a:spcBef>
                <a:spcPts val="100"/>
              </a:spcBef>
            </a:pPr>
            <a:r>
              <a:rPr lang="vi-VN" spc="-130" err="1"/>
              <a:t>Ablation</a:t>
            </a:r>
            <a:r>
              <a:rPr lang="vi-VN" spc="-130"/>
              <a:t> </a:t>
            </a:r>
            <a:r>
              <a:rPr lang="vi-VN" spc="-130" err="1"/>
              <a:t>Studies</a:t>
            </a:r>
            <a:endParaRPr lang="en-US" spc="-130" err="1"/>
          </a:p>
        </p:txBody>
      </p:sp>
      <p:sp>
        <p:nvSpPr>
          <p:cNvPr id="10" name="object 10"/>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40</a:t>
            </a:fld>
            <a:endParaRPr sz="1800">
              <a:latin typeface="Segoe UI"/>
              <a:cs typeface="Segoe UI"/>
            </a:endParaRPr>
          </a:p>
        </p:txBody>
      </p:sp>
    </p:spTree>
    <p:extLst>
      <p:ext uri="{BB962C8B-B14F-4D97-AF65-F5344CB8AC3E}">
        <p14:creationId xmlns:p14="http://schemas.microsoft.com/office/powerpoint/2010/main" val="2527099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nchor="t">
            <a:spAutoFit/>
          </a:bodyPr>
          <a:lstStyle/>
          <a:p>
            <a:pPr marL="102870">
              <a:lnSpc>
                <a:spcPct val="100000"/>
              </a:lnSpc>
              <a:spcBef>
                <a:spcPts val="385"/>
              </a:spcBef>
            </a:pPr>
            <a:r>
              <a:rPr lang="vi-VN" sz="2400" b="1" spc="-5">
                <a:solidFill>
                  <a:srgbClr val="FFFFFF"/>
                </a:solidFill>
                <a:latin typeface="Segoe UI"/>
                <a:cs typeface="Segoe UI"/>
              </a:rPr>
              <a:t>06</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Ablation Studies</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41</a:t>
            </a:fld>
            <a:endParaRPr sz="1800">
              <a:latin typeface="Segoe UI"/>
              <a:cs typeface="Segoe UI"/>
            </a:endParaRPr>
          </a:p>
        </p:txBody>
      </p:sp>
      <p:pic>
        <p:nvPicPr>
          <p:cNvPr id="15" name="Picture 14">
            <a:extLst>
              <a:ext uri="{FF2B5EF4-FFF2-40B4-BE49-F238E27FC236}">
                <a16:creationId xmlns:a16="http://schemas.microsoft.com/office/drawing/2014/main" id="{A65419C0-BD74-2633-F973-0BE6BBBE15B9}"/>
              </a:ext>
            </a:extLst>
          </p:cNvPr>
          <p:cNvPicPr>
            <a:picLocks noChangeAspect="1"/>
          </p:cNvPicPr>
          <p:nvPr/>
        </p:nvPicPr>
        <p:blipFill>
          <a:blip r:embed="rId4"/>
          <a:stretch>
            <a:fillRect/>
          </a:stretch>
        </p:blipFill>
        <p:spPr>
          <a:xfrm>
            <a:off x="2401573" y="1619124"/>
            <a:ext cx="7389962" cy="4202586"/>
          </a:xfrm>
          <a:prstGeom prst="rect">
            <a:avLst/>
          </a:prstGeom>
        </p:spPr>
      </p:pic>
    </p:spTree>
    <p:extLst>
      <p:ext uri="{BB962C8B-B14F-4D97-AF65-F5344CB8AC3E}">
        <p14:creationId xmlns:p14="http://schemas.microsoft.com/office/powerpoint/2010/main" val="4127935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663" y="0"/>
            <a:ext cx="556260" cy="1402080"/>
          </a:xfrm>
          <a:prstGeom prst="rect">
            <a:avLst/>
          </a:prstGeom>
          <a:solidFill>
            <a:srgbClr val="1763FB"/>
          </a:solidFill>
        </p:spPr>
        <p:txBody>
          <a:bodyPr vert="horz" wrap="square" lIns="0" tIns="0" rIns="0" bIns="0" rtlCol="0" anchor="t">
            <a:spAutoFit/>
          </a:bodyPr>
          <a:lstStyle/>
          <a:p>
            <a:pPr>
              <a:lnSpc>
                <a:spcPct val="100000"/>
              </a:lnSpc>
            </a:pPr>
            <a:endParaRPr sz="3200">
              <a:latin typeface="Times New Roman"/>
              <a:cs typeface="Times New Roman"/>
            </a:endParaRPr>
          </a:p>
          <a:p>
            <a:pPr>
              <a:lnSpc>
                <a:spcPct val="100000"/>
              </a:lnSpc>
              <a:spcBef>
                <a:spcPts val="35"/>
              </a:spcBef>
            </a:pPr>
            <a:endParaRPr sz="3500">
              <a:latin typeface="Times New Roman"/>
              <a:cs typeface="Times New Roman"/>
            </a:endParaRPr>
          </a:p>
          <a:p>
            <a:pPr marL="102870">
              <a:lnSpc>
                <a:spcPct val="100000"/>
              </a:lnSpc>
            </a:pPr>
            <a:r>
              <a:rPr lang="en-US" sz="2400" b="1" spc="-5">
                <a:solidFill>
                  <a:srgbClr val="FFFFFF"/>
                </a:solidFill>
                <a:latin typeface="Segoe UI"/>
                <a:cs typeface="Segoe UI"/>
              </a:rPr>
              <a:t>07</a:t>
            </a:r>
            <a:endParaRPr sz="2400">
              <a:latin typeface="Segoe UI"/>
              <a:cs typeface="Segoe UI"/>
            </a:endParaRPr>
          </a:p>
        </p:txBody>
      </p:sp>
      <p:sp>
        <p:nvSpPr>
          <p:cNvPr id="3" name="object 3"/>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1173968" y="169163"/>
            <a:ext cx="737616" cy="595883"/>
          </a:xfrm>
          <a:prstGeom prst="rect">
            <a:avLst/>
          </a:prstGeom>
        </p:spPr>
      </p:pic>
      <p:sp>
        <p:nvSpPr>
          <p:cNvPr id="5" name="object 5"/>
          <p:cNvSpPr txBox="1">
            <a:spLocks noGrp="1"/>
          </p:cNvSpPr>
          <p:nvPr>
            <p:ph type="title"/>
          </p:nvPr>
        </p:nvSpPr>
        <p:spPr>
          <a:xfrm>
            <a:off x="4098156" y="2960923"/>
            <a:ext cx="5416354" cy="936154"/>
          </a:xfrm>
          <a:prstGeom prst="rect">
            <a:avLst/>
          </a:prstGeom>
        </p:spPr>
        <p:txBody>
          <a:bodyPr vert="horz" wrap="square" lIns="0" tIns="12700" rIns="0" bIns="0" rtlCol="0" anchor="t">
            <a:spAutoFit/>
          </a:bodyPr>
          <a:lstStyle/>
          <a:p>
            <a:pPr marL="12700">
              <a:spcBef>
                <a:spcPts val="100"/>
              </a:spcBef>
            </a:pPr>
            <a:r>
              <a:rPr lang="en-US" spc="-5"/>
              <a:t>Conclusion</a:t>
            </a:r>
            <a:endParaRPr lang="en-US"/>
          </a:p>
        </p:txBody>
      </p:sp>
      <p:sp>
        <p:nvSpPr>
          <p:cNvPr id="6" name="object 6"/>
          <p:cNvSpPr txBox="1">
            <a:spLocks noGrp="1"/>
          </p:cNvSpPr>
          <p:nvPr>
            <p:ph type="sldNum" sz="quarter" idx="7"/>
          </p:nvPr>
        </p:nvSpPr>
        <p:spPr>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dirty="0"/>
              <a:t>42</a:t>
            </a:fld>
            <a:endParaRPr/>
          </a:p>
        </p:txBody>
      </p:sp>
    </p:spTree>
    <p:extLst>
      <p:ext uri="{BB962C8B-B14F-4D97-AF65-F5344CB8AC3E}">
        <p14:creationId xmlns:p14="http://schemas.microsoft.com/office/powerpoint/2010/main" val="2743866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nchor="t">
            <a:spAutoFit/>
          </a:bodyPr>
          <a:lstStyle/>
          <a:p>
            <a:pPr marL="102870">
              <a:lnSpc>
                <a:spcPct val="100000"/>
              </a:lnSpc>
              <a:spcBef>
                <a:spcPts val="385"/>
              </a:spcBef>
            </a:pPr>
            <a:r>
              <a:rPr lang="vi-VN" sz="2400" b="1" spc="-5">
                <a:solidFill>
                  <a:srgbClr val="FFFFFF"/>
                </a:solidFill>
                <a:latin typeface="Segoe UI"/>
                <a:cs typeface="Segoe UI"/>
              </a:rPr>
              <a:t>07</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en-US" sz="2000" b="1">
                <a:latin typeface="Segoe UI"/>
                <a:cs typeface="Segoe UI"/>
              </a:rPr>
              <a:t>Conclusion</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43</a:t>
            </a:fld>
            <a:endParaRPr sz="1800">
              <a:latin typeface="Segoe UI"/>
              <a:cs typeface="Segoe UI"/>
            </a:endParaRPr>
          </a:p>
        </p:txBody>
      </p:sp>
      <p:sp>
        <p:nvSpPr>
          <p:cNvPr id="9" name="TextBox 8">
            <a:extLst>
              <a:ext uri="{FF2B5EF4-FFF2-40B4-BE49-F238E27FC236}">
                <a16:creationId xmlns:a16="http://schemas.microsoft.com/office/drawing/2014/main" id="{238B9BFA-A8B7-8E54-4451-7D2615557B68}"/>
              </a:ext>
            </a:extLst>
          </p:cNvPr>
          <p:cNvSpPr txBox="1"/>
          <p:nvPr/>
        </p:nvSpPr>
        <p:spPr>
          <a:xfrm>
            <a:off x="1196635" y="1966444"/>
            <a:ext cx="9798728"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err="1">
                <a:latin typeface="Times New Roman"/>
                <a:cs typeface="Times New Roman"/>
              </a:rPr>
              <a:t>Việc</a:t>
            </a:r>
            <a:r>
              <a:rPr lang="en-US" sz="2400">
                <a:latin typeface="Times New Roman"/>
                <a:cs typeface="Times New Roman"/>
              </a:rPr>
              <a:t> </a:t>
            </a:r>
            <a:r>
              <a:rPr lang="en-US" sz="2400" err="1">
                <a:latin typeface="Times New Roman"/>
                <a:cs typeface="Times New Roman"/>
              </a:rPr>
              <a:t>chỉ</a:t>
            </a:r>
            <a:r>
              <a:rPr lang="en-US" sz="2400">
                <a:latin typeface="Times New Roman"/>
                <a:cs typeface="Times New Roman"/>
              </a:rPr>
              <a:t> </a:t>
            </a:r>
            <a:r>
              <a:rPr lang="en-US" sz="2400" err="1">
                <a:latin typeface="Times New Roman"/>
                <a:cs typeface="Times New Roman"/>
              </a:rPr>
              <a:t>có</a:t>
            </a:r>
            <a:r>
              <a:rPr lang="en-US" sz="2400">
                <a:latin typeface="Times New Roman"/>
                <a:cs typeface="Times New Roman"/>
              </a:rPr>
              <a:t> </a:t>
            </a:r>
            <a:r>
              <a:rPr lang="en-US" sz="2400" err="1">
                <a:solidFill>
                  <a:srgbClr val="0070C0"/>
                </a:solidFill>
                <a:latin typeface="Times New Roman"/>
                <a:cs typeface="Times New Roman"/>
              </a:rPr>
              <a:t>một</a:t>
            </a:r>
            <a:r>
              <a:rPr lang="en-US" sz="2400">
                <a:solidFill>
                  <a:srgbClr val="0070C0"/>
                </a:solidFill>
                <a:latin typeface="Times New Roman"/>
                <a:cs typeface="Times New Roman"/>
              </a:rPr>
              <a:t> </a:t>
            </a:r>
            <a:r>
              <a:rPr lang="en-US" sz="2400" err="1">
                <a:solidFill>
                  <a:srgbClr val="0070C0"/>
                </a:solidFill>
                <a:latin typeface="Times New Roman"/>
                <a:cs typeface="Times New Roman"/>
              </a:rPr>
              <a:t>số</a:t>
            </a:r>
            <a:r>
              <a:rPr lang="en-US" sz="2400">
                <a:solidFill>
                  <a:srgbClr val="0070C0"/>
                </a:solidFill>
                <a:latin typeface="Times New Roman"/>
                <a:cs typeface="Times New Roman"/>
              </a:rPr>
              <a:t> </a:t>
            </a:r>
            <a:r>
              <a:rPr lang="en-US" sz="2400" err="1">
                <a:solidFill>
                  <a:srgbClr val="0070C0"/>
                </a:solidFill>
                <a:latin typeface="Times New Roman"/>
                <a:cs typeface="Times New Roman"/>
              </a:rPr>
              <a:t>lượng</a:t>
            </a:r>
            <a:r>
              <a:rPr lang="en-US" sz="2400">
                <a:solidFill>
                  <a:srgbClr val="0070C0"/>
                </a:solidFill>
                <a:latin typeface="Times New Roman"/>
                <a:cs typeface="Times New Roman"/>
              </a:rPr>
              <a:t> </a:t>
            </a:r>
            <a:r>
              <a:rPr lang="en-US" sz="2400" err="1">
                <a:solidFill>
                  <a:srgbClr val="0070C0"/>
                </a:solidFill>
                <a:latin typeface="Times New Roman"/>
                <a:cs typeface="Times New Roman"/>
              </a:rPr>
              <a:t>tham</a:t>
            </a:r>
            <a:r>
              <a:rPr lang="en-US" sz="2400">
                <a:solidFill>
                  <a:srgbClr val="0070C0"/>
                </a:solidFill>
                <a:latin typeface="Times New Roman"/>
                <a:cs typeface="Times New Roman"/>
              </a:rPr>
              <a:t> </a:t>
            </a:r>
            <a:r>
              <a:rPr lang="en-US" sz="2400" err="1">
                <a:solidFill>
                  <a:srgbClr val="0070C0"/>
                </a:solidFill>
                <a:latin typeface="Times New Roman"/>
                <a:cs typeface="Times New Roman"/>
              </a:rPr>
              <a:t>số</a:t>
            </a:r>
            <a:r>
              <a:rPr lang="en-US" sz="2400">
                <a:solidFill>
                  <a:srgbClr val="0070C0"/>
                </a:solidFill>
                <a:latin typeface="Times New Roman"/>
                <a:cs typeface="Times New Roman"/>
              </a:rPr>
              <a:t> </a:t>
            </a:r>
            <a:r>
              <a:rPr lang="en-US" sz="2400" err="1">
                <a:solidFill>
                  <a:srgbClr val="0070C0"/>
                </a:solidFill>
                <a:latin typeface="Times New Roman"/>
                <a:cs typeface="Times New Roman"/>
              </a:rPr>
              <a:t>nhất</a:t>
            </a:r>
            <a:r>
              <a:rPr lang="en-US" sz="2400">
                <a:solidFill>
                  <a:srgbClr val="0070C0"/>
                </a:solidFill>
                <a:latin typeface="Times New Roman"/>
                <a:cs typeface="Times New Roman"/>
              </a:rPr>
              <a:t> </a:t>
            </a:r>
            <a:r>
              <a:rPr lang="en-US" sz="2400" err="1">
                <a:solidFill>
                  <a:srgbClr val="0070C0"/>
                </a:solidFill>
                <a:latin typeface="Times New Roman"/>
                <a:cs typeface="Times New Roman"/>
              </a:rPr>
              <a:t>định</a:t>
            </a:r>
            <a:r>
              <a:rPr lang="en-US" sz="2400">
                <a:latin typeface="Times New Roman"/>
                <a:cs typeface="Times New Roman"/>
              </a:rPr>
              <a:t> </a:t>
            </a:r>
            <a:r>
              <a:rPr lang="en-US" sz="2400" err="1">
                <a:latin typeface="Times New Roman"/>
                <a:cs typeface="Times New Roman"/>
              </a:rPr>
              <a:t>được</a:t>
            </a:r>
            <a:r>
              <a:rPr lang="en-US" sz="2400">
                <a:latin typeface="Times New Roman"/>
                <a:cs typeface="Times New Roman"/>
              </a:rPr>
              <a:t> </a:t>
            </a:r>
            <a:r>
              <a:rPr lang="en-US" sz="2400" err="1">
                <a:latin typeface="Times New Roman"/>
                <a:cs typeface="Times New Roman"/>
              </a:rPr>
              <a:t>cập</a:t>
            </a:r>
            <a:r>
              <a:rPr lang="en-US" sz="2400">
                <a:latin typeface="Times New Roman"/>
                <a:cs typeface="Times New Roman"/>
              </a:rPr>
              <a:t> </a:t>
            </a:r>
            <a:r>
              <a:rPr lang="en-US" sz="2400" err="1">
                <a:latin typeface="Times New Roman"/>
                <a:cs typeface="Times New Roman"/>
              </a:rPr>
              <a:t>nhật</a:t>
            </a:r>
            <a:r>
              <a:rPr lang="en-US" sz="2400">
                <a:latin typeface="Times New Roman"/>
                <a:cs typeface="Times New Roman"/>
              </a:rPr>
              <a:t> </a:t>
            </a:r>
            <a:r>
              <a:rPr lang="en-US" sz="2400" err="1">
                <a:latin typeface="Times New Roman"/>
                <a:cs typeface="Times New Roman"/>
              </a:rPr>
              <a:t>và</a:t>
            </a:r>
            <a:r>
              <a:rPr lang="en-US" sz="2400">
                <a:latin typeface="Times New Roman"/>
                <a:cs typeface="Times New Roman"/>
              </a:rPr>
              <a:t> </a:t>
            </a:r>
            <a:r>
              <a:rPr lang="en-US" sz="2400" err="1">
                <a:latin typeface="Times New Roman"/>
                <a:cs typeface="Times New Roman"/>
              </a:rPr>
              <a:t>lưu</a:t>
            </a:r>
            <a:r>
              <a:rPr lang="en-US" sz="2400">
                <a:latin typeface="Times New Roman"/>
                <a:cs typeface="Times New Roman"/>
              </a:rPr>
              <a:t> </a:t>
            </a:r>
            <a:r>
              <a:rPr lang="en-US" sz="2400" err="1">
                <a:latin typeface="Times New Roman"/>
                <a:cs typeface="Times New Roman"/>
              </a:rPr>
              <a:t>trữ</a:t>
            </a:r>
            <a:r>
              <a:rPr lang="en-US" sz="2400">
                <a:latin typeface="Times New Roman"/>
                <a:cs typeface="Times New Roman"/>
              </a:rPr>
              <a:t> </a:t>
            </a:r>
            <a:r>
              <a:rPr lang="en-US" sz="2400" err="1">
                <a:latin typeface="Times New Roman"/>
                <a:cs typeface="Times New Roman"/>
              </a:rPr>
              <a:t>giúp</a:t>
            </a:r>
            <a:r>
              <a:rPr lang="en-US" sz="2400">
                <a:latin typeface="Times New Roman"/>
                <a:cs typeface="Times New Roman"/>
              </a:rPr>
              <a:t> </a:t>
            </a:r>
            <a:r>
              <a:rPr lang="en-US" sz="2400" err="1">
                <a:latin typeface="Times New Roman"/>
                <a:cs typeface="Times New Roman"/>
              </a:rPr>
              <a:t>giải</a:t>
            </a:r>
            <a:r>
              <a:rPr lang="en-US" sz="2400">
                <a:latin typeface="Times New Roman"/>
                <a:cs typeface="Times New Roman"/>
              </a:rPr>
              <a:t> </a:t>
            </a:r>
            <a:r>
              <a:rPr lang="en-US" sz="2400" err="1">
                <a:latin typeface="Times New Roman"/>
                <a:cs typeface="Times New Roman"/>
              </a:rPr>
              <a:t>quyết</a:t>
            </a:r>
            <a:r>
              <a:rPr lang="en-US" sz="2400">
                <a:latin typeface="Times New Roman"/>
                <a:cs typeface="Times New Roman"/>
              </a:rPr>
              <a:t> </a:t>
            </a:r>
            <a:r>
              <a:rPr lang="en-US" sz="2400" err="1">
                <a:latin typeface="Times New Roman"/>
                <a:cs typeface="Times New Roman"/>
              </a:rPr>
              <a:t>vấn</a:t>
            </a:r>
            <a:r>
              <a:rPr lang="en-US" sz="2400">
                <a:latin typeface="Times New Roman"/>
                <a:cs typeface="Times New Roman"/>
              </a:rPr>
              <a:t> </a:t>
            </a:r>
            <a:r>
              <a:rPr lang="en-US" sz="2400" err="1">
                <a:latin typeface="Times New Roman"/>
                <a:cs typeface="Times New Roman"/>
              </a:rPr>
              <a:t>đề</a:t>
            </a:r>
            <a:r>
              <a:rPr lang="en-US" sz="2400">
                <a:latin typeface="Times New Roman"/>
                <a:cs typeface="Times New Roman"/>
              </a:rPr>
              <a:t> fine-tunning </a:t>
            </a:r>
            <a:r>
              <a:rPr lang="en-US" sz="2400" err="1">
                <a:latin typeface="Times New Roman"/>
                <a:cs typeface="Times New Roman"/>
              </a:rPr>
              <a:t>trên</a:t>
            </a:r>
            <a:r>
              <a:rPr lang="en-US" sz="2400">
                <a:latin typeface="Times New Roman"/>
                <a:cs typeface="Times New Roman"/>
              </a:rPr>
              <a:t> </a:t>
            </a:r>
            <a:r>
              <a:rPr lang="en-US" sz="2400" err="1">
                <a:latin typeface="Times New Roman"/>
                <a:cs typeface="Times New Roman"/>
              </a:rPr>
              <a:t>một</a:t>
            </a:r>
            <a:r>
              <a:rPr lang="en-US" sz="2400">
                <a:latin typeface="Times New Roman"/>
                <a:cs typeface="Times New Roman"/>
              </a:rPr>
              <a:t> </a:t>
            </a:r>
            <a:r>
              <a:rPr lang="en-US" sz="2400" err="1">
                <a:latin typeface="Times New Roman"/>
                <a:cs typeface="Times New Roman"/>
              </a:rPr>
              <a:t>mô</a:t>
            </a:r>
            <a:r>
              <a:rPr lang="en-US" sz="2400">
                <a:latin typeface="Times New Roman"/>
                <a:cs typeface="Times New Roman"/>
              </a:rPr>
              <a:t> </a:t>
            </a:r>
            <a:r>
              <a:rPr lang="en-US" sz="2400" err="1">
                <a:latin typeface="Times New Roman"/>
                <a:cs typeface="Times New Roman"/>
              </a:rPr>
              <a:t>hình</a:t>
            </a:r>
            <a:r>
              <a:rPr lang="en-US" sz="2400">
                <a:latin typeface="Times New Roman"/>
                <a:cs typeface="Times New Roman"/>
              </a:rPr>
              <a:t> </a:t>
            </a:r>
            <a:r>
              <a:rPr lang="en-US" sz="2400" err="1">
                <a:latin typeface="Times New Roman"/>
                <a:cs typeface="Times New Roman"/>
              </a:rPr>
              <a:t>có</a:t>
            </a:r>
            <a:r>
              <a:rPr lang="en-US" sz="2400">
                <a:latin typeface="Times New Roman"/>
                <a:cs typeface="Times New Roman"/>
              </a:rPr>
              <a:t> </a:t>
            </a:r>
            <a:r>
              <a:rPr lang="en-US" sz="2400" err="1">
                <a:latin typeface="Times New Roman"/>
                <a:cs typeface="Times New Roman"/>
              </a:rPr>
              <a:t>kích</a:t>
            </a:r>
            <a:r>
              <a:rPr lang="en-US" sz="2400">
                <a:latin typeface="Times New Roman"/>
                <a:cs typeface="Times New Roman"/>
              </a:rPr>
              <a:t> </a:t>
            </a:r>
            <a:r>
              <a:rPr lang="en-US" sz="2400" err="1">
                <a:latin typeface="Times New Roman"/>
                <a:cs typeface="Times New Roman"/>
              </a:rPr>
              <a:t>thước</a:t>
            </a:r>
            <a:r>
              <a:rPr lang="en-US" sz="2400">
                <a:latin typeface="Times New Roman"/>
                <a:cs typeface="Times New Roman"/>
              </a:rPr>
              <a:t> </a:t>
            </a:r>
            <a:r>
              <a:rPr lang="en-US" sz="2400" err="1">
                <a:latin typeface="Times New Roman"/>
                <a:cs typeface="Times New Roman"/>
              </a:rPr>
              <a:t>khổng</a:t>
            </a:r>
            <a:r>
              <a:rPr lang="en-US" sz="2400">
                <a:latin typeface="Times New Roman"/>
                <a:cs typeface="Times New Roman"/>
              </a:rPr>
              <a:t> </a:t>
            </a:r>
            <a:r>
              <a:rPr lang="en-US" sz="2400" err="1">
                <a:latin typeface="Times New Roman"/>
                <a:cs typeface="Times New Roman"/>
              </a:rPr>
              <a:t>lồ</a:t>
            </a:r>
            <a:r>
              <a:rPr lang="vi-VN" sz="2400">
                <a:latin typeface="Times New Roman"/>
                <a:cs typeface="Times New Roman"/>
              </a:rPr>
              <a:t> nhưng vẫn giữ được </a:t>
            </a:r>
            <a:r>
              <a:rPr lang="vi-VN" sz="2400">
                <a:solidFill>
                  <a:srgbClr val="0070C0"/>
                </a:solidFill>
                <a:latin typeface="Times New Roman"/>
                <a:cs typeface="Times New Roman"/>
              </a:rPr>
              <a:t>hiệu suất tốt.</a:t>
            </a:r>
            <a:endParaRPr lang="en-US" sz="2400">
              <a:solidFill>
                <a:srgbClr val="0070C0"/>
              </a:solidFill>
              <a:latin typeface="Times New Roman"/>
              <a:cs typeface="Times New Roman"/>
            </a:endParaRPr>
          </a:p>
          <a:p>
            <a:endParaRPr lang="en-US" sz="2400">
              <a:latin typeface="Times New Roman" panose="02020603050405020304" pitchFamily="18" charset="0"/>
              <a:ea typeface="+mn-lt"/>
              <a:cs typeface="Times New Roman" panose="02020603050405020304" pitchFamily="18" charset="0"/>
            </a:endParaRPr>
          </a:p>
          <a:p>
            <a:pPr marL="285750" indent="-285750">
              <a:buFont typeface="Calibri"/>
              <a:buChar char="-"/>
            </a:pPr>
            <a:r>
              <a:rPr lang="en-US" sz="2400" err="1">
                <a:latin typeface="Times New Roman"/>
                <a:ea typeface="+mn-lt"/>
                <a:cs typeface="Times New Roman"/>
              </a:rPr>
              <a:t>Giải</a:t>
            </a:r>
            <a:r>
              <a:rPr lang="en-US" sz="2400">
                <a:latin typeface="Times New Roman"/>
                <a:ea typeface="+mn-lt"/>
                <a:cs typeface="Times New Roman"/>
              </a:rPr>
              <a:t> </a:t>
            </a:r>
            <a:r>
              <a:rPr lang="en-US" sz="2400" err="1">
                <a:latin typeface="Times New Roman"/>
                <a:ea typeface="+mn-lt"/>
                <a:cs typeface="Times New Roman"/>
              </a:rPr>
              <a:t>quyết</a:t>
            </a:r>
            <a:r>
              <a:rPr lang="en-US" sz="2400">
                <a:latin typeface="Times New Roman"/>
                <a:ea typeface="+mn-lt"/>
                <a:cs typeface="Times New Roman"/>
              </a:rPr>
              <a:t> </a:t>
            </a:r>
            <a:r>
              <a:rPr lang="en-US" sz="2400" err="1">
                <a:latin typeface="Times New Roman"/>
                <a:ea typeface="+mn-lt"/>
                <a:cs typeface="Times New Roman"/>
              </a:rPr>
              <a:t>được</a:t>
            </a:r>
            <a:r>
              <a:rPr lang="en-US" sz="2400">
                <a:latin typeface="Times New Roman"/>
                <a:ea typeface="+mn-lt"/>
                <a:cs typeface="Times New Roman"/>
              </a:rPr>
              <a:t> </a:t>
            </a:r>
            <a:r>
              <a:rPr lang="en-US" sz="2400">
                <a:solidFill>
                  <a:srgbClr val="0070C0"/>
                </a:solidFill>
                <a:latin typeface="Times New Roman"/>
                <a:ea typeface="+mn-lt"/>
                <a:cs typeface="Times New Roman"/>
              </a:rPr>
              <a:t>inter-weight</a:t>
            </a:r>
            <a:r>
              <a:rPr lang="en-US" sz="2400">
                <a:latin typeface="Times New Roman"/>
                <a:ea typeface="+mn-lt"/>
                <a:cs typeface="Times New Roman"/>
              </a:rPr>
              <a:t> and </a:t>
            </a:r>
            <a:r>
              <a:rPr lang="en-US" sz="2400">
                <a:solidFill>
                  <a:srgbClr val="0070C0"/>
                </a:solidFill>
                <a:latin typeface="Times New Roman"/>
                <a:ea typeface="+mn-lt"/>
                <a:cs typeface="Times New Roman"/>
              </a:rPr>
              <a:t>intra-weight </a:t>
            </a:r>
            <a:r>
              <a:rPr lang="vi-VN" sz="2400" err="1">
                <a:solidFill>
                  <a:srgbClr val="0070C0"/>
                </a:solidFill>
                <a:latin typeface="Times New Roman"/>
                <a:ea typeface="+mn-lt"/>
                <a:cs typeface="Times New Roman"/>
              </a:rPr>
              <a:t>redundancy</a:t>
            </a:r>
            <a:r>
              <a:rPr lang="vi-VN" sz="2400">
                <a:latin typeface="Times New Roman"/>
                <a:ea typeface="+mn-lt"/>
                <a:cs typeface="Times New Roman"/>
              </a:rPr>
              <a:t>.</a:t>
            </a:r>
          </a:p>
          <a:p>
            <a:pPr marL="285750" indent="-285750">
              <a:buFont typeface="Calibri"/>
              <a:buChar char="-"/>
            </a:pPr>
            <a:endParaRPr lang="vi-VN" sz="2400">
              <a:latin typeface="Times New Roman" panose="02020603050405020304" pitchFamily="18" charset="0"/>
              <a:ea typeface="+mn-lt"/>
              <a:cs typeface="Times New Roman" panose="02020603050405020304" pitchFamily="18" charset="0"/>
            </a:endParaRPr>
          </a:p>
          <a:p>
            <a:pPr marL="285750" indent="-285750">
              <a:buFont typeface="Calibri"/>
              <a:buChar char="-"/>
            </a:pPr>
            <a:r>
              <a:rPr lang="vi-VN" sz="2400">
                <a:latin typeface="Times New Roman"/>
                <a:ea typeface="+mn-lt"/>
                <a:cs typeface="Times New Roman"/>
              </a:rPr>
              <a:t>Khả năng và </a:t>
            </a:r>
            <a:r>
              <a:rPr lang="vi-VN" sz="2400">
                <a:solidFill>
                  <a:srgbClr val="0070C0"/>
                </a:solidFill>
                <a:latin typeface="Times New Roman"/>
                <a:ea typeface="+mn-lt"/>
                <a:cs typeface="Times New Roman"/>
              </a:rPr>
              <a:t>hiệu quả cao</a:t>
            </a:r>
            <a:r>
              <a:rPr lang="vi-VN" sz="2400">
                <a:latin typeface="Times New Roman"/>
                <a:ea typeface="+mn-lt"/>
                <a:cs typeface="Times New Roman"/>
              </a:rPr>
              <a:t> trong </a:t>
            </a:r>
            <a:r>
              <a:rPr lang="vi-VN" sz="2400" err="1">
                <a:latin typeface="Times New Roman"/>
                <a:ea typeface="+mn-lt"/>
                <a:cs typeface="Times New Roman"/>
              </a:rPr>
              <a:t>few-shot</a:t>
            </a:r>
            <a:r>
              <a:rPr lang="vi-VN" sz="2400">
                <a:latin typeface="Times New Roman"/>
                <a:ea typeface="+mn-lt"/>
                <a:cs typeface="Times New Roman"/>
              </a:rPr>
              <a:t> </a:t>
            </a:r>
            <a:r>
              <a:rPr lang="vi-VN" sz="2400" err="1">
                <a:latin typeface="Times New Roman"/>
                <a:ea typeface="+mn-lt"/>
                <a:cs typeface="Times New Roman"/>
              </a:rPr>
              <a:t>learning</a:t>
            </a:r>
            <a:endParaRPr lang="vi-VN" sz="2400">
              <a:latin typeface="Times New Roman"/>
              <a:ea typeface="+mn-lt"/>
              <a:cs typeface="Times New Roman"/>
            </a:endParaRPr>
          </a:p>
          <a:p>
            <a:pPr marL="285750" indent="-285750">
              <a:buFont typeface="Calibri"/>
              <a:buChar char="-"/>
            </a:pPr>
            <a:endParaRPr lang="vi-VN" sz="2400">
              <a:latin typeface="Times New Roman"/>
              <a:ea typeface="+mn-lt"/>
              <a:cs typeface="Times New Roman"/>
            </a:endParaRPr>
          </a:p>
          <a:p>
            <a:pPr marL="285750" indent="-285750">
              <a:buFont typeface="Calibri"/>
              <a:buChar char="-"/>
            </a:pPr>
            <a:r>
              <a:rPr lang="vi-VN" sz="2400" err="1">
                <a:solidFill>
                  <a:srgbClr val="0070C0"/>
                </a:solidFill>
                <a:latin typeface="Times New Roman"/>
                <a:ea typeface="+mn-lt"/>
                <a:cs typeface="Times New Roman"/>
              </a:rPr>
              <a:t>Architecture-agnostic</a:t>
            </a:r>
            <a:r>
              <a:rPr lang="vi-VN" sz="2400">
                <a:solidFill>
                  <a:srgbClr val="0070C0"/>
                </a:solidFill>
                <a:latin typeface="Times New Roman"/>
                <a:ea typeface="+mn-lt"/>
                <a:cs typeface="Times New Roman"/>
              </a:rPr>
              <a:t> </a:t>
            </a:r>
            <a:r>
              <a:rPr lang="vi-VN" sz="2400" err="1">
                <a:solidFill>
                  <a:srgbClr val="0070C0"/>
                </a:solidFill>
                <a:latin typeface="Times New Roman"/>
                <a:ea typeface="+mn-lt"/>
                <a:cs typeface="Times New Roman"/>
              </a:rPr>
              <a:t>framework</a:t>
            </a:r>
            <a:r>
              <a:rPr lang="vi-VN" sz="2400">
                <a:latin typeface="Times New Roman"/>
                <a:ea typeface="+mn-lt"/>
                <a:cs typeface="Times New Roman"/>
              </a:rPr>
              <a:t>, có thể áp dụng với nhiều </a:t>
            </a:r>
            <a:r>
              <a:rPr lang="vi-VN" sz="2400" err="1">
                <a:latin typeface="Times New Roman"/>
                <a:ea typeface="+mn-lt"/>
                <a:cs typeface="Times New Roman"/>
              </a:rPr>
              <a:t>model</a:t>
            </a:r>
            <a:r>
              <a:rPr lang="vi-VN" sz="2400">
                <a:latin typeface="Times New Roman"/>
                <a:ea typeface="+mn-lt"/>
                <a:cs typeface="Times New Roman"/>
              </a:rPr>
              <a:t> khác nhau miễn là cách </a:t>
            </a:r>
            <a:r>
              <a:rPr lang="vi-VN" sz="2400" err="1">
                <a:latin typeface="Times New Roman"/>
                <a:ea typeface="+mn-lt"/>
                <a:cs typeface="Times New Roman"/>
              </a:rPr>
              <a:t>tensor</a:t>
            </a:r>
            <a:r>
              <a:rPr lang="vi-VN" sz="2400">
                <a:latin typeface="Times New Roman"/>
                <a:ea typeface="+mn-lt"/>
                <a:cs typeface="Times New Roman"/>
              </a:rPr>
              <a:t> </a:t>
            </a:r>
            <a:r>
              <a:rPr lang="vi-VN" sz="2400" err="1">
                <a:latin typeface="Times New Roman"/>
                <a:ea typeface="+mn-lt"/>
                <a:cs typeface="Times New Roman"/>
              </a:rPr>
              <a:t>hoá</a:t>
            </a:r>
            <a:r>
              <a:rPr lang="vi-VN" sz="2400">
                <a:latin typeface="Times New Roman"/>
                <a:ea typeface="+mn-lt"/>
                <a:cs typeface="Times New Roman"/>
              </a:rPr>
              <a:t> hợp lý.</a:t>
            </a:r>
          </a:p>
          <a:p>
            <a:pPr marL="285750" indent="-285750">
              <a:buFont typeface="Calibri"/>
              <a:buChar char="-"/>
            </a:pPr>
            <a:endParaRPr lang="vi-VN">
              <a:latin typeface="Times New Roman"/>
              <a:ea typeface="+mn-lt"/>
              <a:cs typeface="Times New Roman"/>
            </a:endParaRPr>
          </a:p>
          <a:p>
            <a:endParaRPr lang="vi-VN">
              <a:latin typeface="Times New Roman" panose="02020603050405020304" pitchFamily="18" charset="0"/>
              <a:ea typeface="+mn-lt"/>
              <a:cs typeface="Times New Roman" panose="02020603050405020304" pitchFamily="18" charset="0"/>
            </a:endParaRPr>
          </a:p>
          <a:p>
            <a:pPr marL="285750" indent="-285750">
              <a:buFont typeface="Calibri"/>
              <a:buChar char="-"/>
            </a:pPr>
            <a:endParaRPr lang="vi-VN">
              <a:latin typeface="Times New Roman" panose="02020603050405020304" pitchFamily="18" charset="0"/>
              <a:ea typeface="+mn-lt"/>
              <a:cs typeface="Times New Roman" panose="02020603050405020304" pitchFamily="18" charset="0"/>
            </a:endParaRPr>
          </a:p>
          <a:p>
            <a:pPr marL="285750" indent="-285750">
              <a:buFont typeface="Calibri"/>
              <a:buChar char="-"/>
            </a:pPr>
            <a:endParaRPr lang="vi-VN">
              <a:latin typeface="Times New Roman" panose="02020603050405020304" pitchFamily="18" charset="0"/>
              <a:ea typeface="+mn-lt"/>
              <a:cs typeface="Times New Roman" panose="02020603050405020304" pitchFamily="18" charset="0"/>
            </a:endParaRPr>
          </a:p>
          <a:p>
            <a:pPr marL="285750" indent="-285750">
              <a:buFont typeface="Calibri"/>
              <a:buChar char="-"/>
            </a:pPr>
            <a:endParaRPr lang="en-US">
              <a:latin typeface="Times New Roman" panose="02020603050405020304" pitchFamily="18" charset="0"/>
              <a:ea typeface="+mn-lt"/>
              <a:cs typeface="Times New Roman" panose="02020603050405020304" pitchFamily="18" charset="0"/>
            </a:endParaRPr>
          </a:p>
        </p:txBody>
      </p:sp>
      <p:sp>
        <p:nvSpPr>
          <p:cNvPr id="15" name="object 11">
            <a:extLst>
              <a:ext uri="{FF2B5EF4-FFF2-40B4-BE49-F238E27FC236}">
                <a16:creationId xmlns:a16="http://schemas.microsoft.com/office/drawing/2014/main" id="{A3E4132B-6BD0-0107-BBBA-231E1F5A0D8B}"/>
              </a:ext>
            </a:extLst>
          </p:cNvPr>
          <p:cNvSpPr txBox="1">
            <a:spLocks noGrp="1"/>
          </p:cNvSpPr>
          <p:nvPr>
            <p:ph type="title"/>
          </p:nvPr>
        </p:nvSpPr>
        <p:spPr>
          <a:xfrm>
            <a:off x="1444244" y="1069289"/>
            <a:ext cx="2585085" cy="382156"/>
          </a:xfrm>
          <a:prstGeom prst="rect">
            <a:avLst/>
          </a:prstGeom>
        </p:spPr>
        <p:txBody>
          <a:bodyPr vert="horz" wrap="square" lIns="0" tIns="12700" rIns="0" bIns="0" rtlCol="0" anchor="t">
            <a:spAutoFit/>
          </a:bodyPr>
          <a:lstStyle/>
          <a:p>
            <a:pPr marL="12700" algn="l"/>
            <a:r>
              <a:rPr lang="vi-VN" sz="2400" spc="-5" err="1"/>
              <a:t>Advantages</a:t>
            </a:r>
          </a:p>
        </p:txBody>
      </p:sp>
    </p:spTree>
    <p:extLst>
      <p:ext uri="{BB962C8B-B14F-4D97-AF65-F5344CB8AC3E}">
        <p14:creationId xmlns:p14="http://schemas.microsoft.com/office/powerpoint/2010/main" val="257027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nchor="t">
            <a:spAutoFit/>
          </a:bodyPr>
          <a:lstStyle/>
          <a:p>
            <a:pPr marL="102870">
              <a:lnSpc>
                <a:spcPct val="100000"/>
              </a:lnSpc>
              <a:spcBef>
                <a:spcPts val="385"/>
              </a:spcBef>
            </a:pPr>
            <a:r>
              <a:rPr lang="vi-VN" sz="2400" b="1" spc="-5">
                <a:solidFill>
                  <a:srgbClr val="FFFFFF"/>
                </a:solidFill>
                <a:latin typeface="Segoe UI"/>
                <a:cs typeface="Segoe UI"/>
              </a:rPr>
              <a:t>07</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vi-VN" sz="2000" b="1" err="1">
                <a:latin typeface="Segoe UI"/>
                <a:cs typeface="Segoe UI"/>
              </a:rPr>
              <a:t>Conclusion</a:t>
            </a:r>
            <a:endParaRPr lang="en-US" sz="2000" b="1" err="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44</a:t>
            </a:fld>
            <a:endParaRPr sz="1800">
              <a:latin typeface="Segoe UI"/>
              <a:cs typeface="Segoe UI"/>
            </a:endParaRPr>
          </a:p>
        </p:txBody>
      </p:sp>
      <p:sp>
        <p:nvSpPr>
          <p:cNvPr id="9" name="TextBox 8">
            <a:extLst>
              <a:ext uri="{FF2B5EF4-FFF2-40B4-BE49-F238E27FC236}">
                <a16:creationId xmlns:a16="http://schemas.microsoft.com/office/drawing/2014/main" id="{238B9BFA-A8B7-8E54-4451-7D2615557B68}"/>
              </a:ext>
            </a:extLst>
          </p:cNvPr>
          <p:cNvSpPr txBox="1"/>
          <p:nvPr/>
        </p:nvSpPr>
        <p:spPr>
          <a:xfrm>
            <a:off x="599551" y="1882614"/>
            <a:ext cx="1098263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a:solidFill>
                  <a:srgbClr val="0070C0"/>
                </a:solidFill>
                <a:latin typeface="Times New Roman"/>
                <a:cs typeface="Times New Roman"/>
              </a:rPr>
              <a:t>Khó áp dụng</a:t>
            </a:r>
            <a:r>
              <a:rPr lang="vi-VN" sz="2400">
                <a:latin typeface="Times New Roman"/>
                <a:cs typeface="Times New Roman"/>
              </a:rPr>
              <a:t> cho các </a:t>
            </a:r>
            <a:r>
              <a:rPr lang="vi-VN" sz="2400" err="1">
                <a:latin typeface="Times New Roman"/>
                <a:cs typeface="Times New Roman"/>
              </a:rPr>
              <a:t>model</a:t>
            </a:r>
            <a:r>
              <a:rPr lang="vi-VN" sz="2400">
                <a:latin typeface="Times New Roman"/>
                <a:cs typeface="Times New Roman"/>
              </a:rPr>
              <a:t> như </a:t>
            </a:r>
            <a:r>
              <a:rPr lang="vi-VN" sz="2400" err="1">
                <a:latin typeface="Times New Roman"/>
                <a:cs typeface="Times New Roman"/>
              </a:rPr>
              <a:t>ResNet</a:t>
            </a:r>
            <a:r>
              <a:rPr lang="en-US" sz="2400">
                <a:latin typeface="Times New Roman"/>
                <a:cs typeface="Times New Roman"/>
              </a:rPr>
              <a:t>, …</a:t>
            </a:r>
            <a:r>
              <a:rPr lang="vi-VN" sz="2400">
                <a:latin typeface="Times New Roman"/>
                <a:cs typeface="Times New Roman"/>
              </a:rPr>
              <a:t> do mỗi </a:t>
            </a:r>
            <a:r>
              <a:rPr lang="vi-VN" sz="2400" err="1">
                <a:latin typeface="Times New Roman"/>
                <a:cs typeface="Times New Roman"/>
              </a:rPr>
              <a:t>layer</a:t>
            </a:r>
            <a:r>
              <a:rPr lang="vi-VN" sz="2400">
                <a:latin typeface="Times New Roman"/>
                <a:cs typeface="Times New Roman"/>
              </a:rPr>
              <a:t> có </a:t>
            </a:r>
            <a:r>
              <a:rPr lang="vi-VN" sz="2400" err="1">
                <a:latin typeface="Times New Roman"/>
                <a:cs typeface="Times New Roman"/>
              </a:rPr>
              <a:t>weight</a:t>
            </a:r>
            <a:r>
              <a:rPr lang="vi-VN" sz="2400">
                <a:latin typeface="Times New Roman"/>
                <a:cs typeface="Times New Roman"/>
              </a:rPr>
              <a:t> với </a:t>
            </a:r>
            <a:r>
              <a:rPr lang="vi-VN" sz="2400">
                <a:solidFill>
                  <a:srgbClr val="0070C0"/>
                </a:solidFill>
                <a:latin typeface="Times New Roman"/>
                <a:cs typeface="Times New Roman"/>
              </a:rPr>
              <a:t>kích thước đa dạng</a:t>
            </a:r>
            <a:r>
              <a:rPr lang="vi-VN" sz="2400">
                <a:latin typeface="Times New Roman"/>
                <a:cs typeface="Times New Roman"/>
              </a:rPr>
              <a:t>, hạn chế khả năng </a:t>
            </a:r>
            <a:r>
              <a:rPr lang="vi-VN" sz="2400" err="1">
                <a:latin typeface="Times New Roman"/>
                <a:cs typeface="Times New Roman"/>
              </a:rPr>
              <a:t>tensorize</a:t>
            </a:r>
            <a:endParaRPr lang="vi-VN" sz="2400">
              <a:latin typeface="Times New Roman" panose="02020603050405020304" pitchFamily="18" charset="0"/>
              <a:cs typeface="Times New Roman" panose="02020603050405020304" pitchFamily="18" charset="0"/>
            </a:endParaRPr>
          </a:p>
          <a:p>
            <a:pPr marL="285750" indent="-285750">
              <a:buFont typeface="Calibri"/>
              <a:buChar char="-"/>
            </a:pPr>
            <a:endParaRPr lang="vi-VN" sz="2400">
              <a:latin typeface="Times New Roman" panose="02020603050405020304" pitchFamily="18" charset="0"/>
              <a:cs typeface="Times New Roman" panose="02020603050405020304" pitchFamily="18" charset="0"/>
            </a:endParaRPr>
          </a:p>
          <a:p>
            <a:pPr marL="285750" indent="-285750">
              <a:buFont typeface="Calibri"/>
              <a:buChar char="-"/>
            </a:pPr>
            <a:r>
              <a:rPr lang="vi-VN" sz="2400">
                <a:solidFill>
                  <a:srgbClr val="0070C0"/>
                </a:solidFill>
                <a:latin typeface="Times New Roman"/>
                <a:cs typeface="Times New Roman"/>
              </a:rPr>
              <a:t>Tăng thêm </a:t>
            </a:r>
            <a:r>
              <a:rPr lang="vi-VN" sz="2400" err="1">
                <a:solidFill>
                  <a:srgbClr val="0070C0"/>
                </a:solidFill>
                <a:latin typeface="Times New Roman"/>
                <a:cs typeface="Times New Roman"/>
              </a:rPr>
              <a:t>hyperparameter</a:t>
            </a:r>
            <a:r>
              <a:rPr lang="vi-VN" sz="2400">
                <a:latin typeface="Times New Roman"/>
                <a:cs typeface="Times New Roman"/>
              </a:rPr>
              <a:t> s, r -&gt; Cần </a:t>
            </a:r>
            <a:r>
              <a:rPr lang="vi-VN" sz="2400" err="1">
                <a:latin typeface="Times New Roman"/>
                <a:cs typeface="Times New Roman"/>
              </a:rPr>
              <a:t>fine</a:t>
            </a:r>
            <a:r>
              <a:rPr lang="vi-VN" sz="2400">
                <a:latin typeface="Times New Roman"/>
                <a:cs typeface="Times New Roman"/>
              </a:rPr>
              <a:t> </a:t>
            </a:r>
            <a:r>
              <a:rPr lang="vi-VN" sz="2400" err="1">
                <a:latin typeface="Times New Roman"/>
                <a:cs typeface="Times New Roman"/>
              </a:rPr>
              <a:t>tune</a:t>
            </a:r>
            <a:r>
              <a:rPr lang="vi-VN" sz="2400">
                <a:latin typeface="Times New Roman"/>
                <a:cs typeface="Times New Roman"/>
              </a:rPr>
              <a:t> lại nhiều lần để tìm ra giá trị tốt nhất</a:t>
            </a:r>
          </a:p>
          <a:p>
            <a:pPr marL="285750" indent="-285750">
              <a:buFont typeface="Calibri"/>
              <a:buChar char="-"/>
            </a:pPr>
            <a:endParaRPr lang="en-US" sz="2400">
              <a:latin typeface="Times New Roman" panose="02020603050405020304" pitchFamily="18" charset="0"/>
              <a:cs typeface="Times New Roman" panose="02020603050405020304" pitchFamily="18" charset="0"/>
            </a:endParaRPr>
          </a:p>
          <a:p>
            <a:pPr marL="285750" indent="-285750">
              <a:buFont typeface="Calibri"/>
              <a:buChar char="-"/>
            </a:pPr>
            <a:r>
              <a:rPr lang="vi-VN" sz="2400">
                <a:latin typeface="Times New Roman"/>
                <a:cs typeface="Times New Roman"/>
              </a:rPr>
              <a:t>Cho kết quả thấp hơn so với NOAH trên </a:t>
            </a:r>
            <a:r>
              <a:rPr lang="vi-VN" sz="2400" err="1">
                <a:latin typeface="Times New Roman"/>
                <a:cs typeface="Times New Roman"/>
              </a:rPr>
              <a:t>dataset</a:t>
            </a:r>
            <a:r>
              <a:rPr lang="vi-VN" sz="2400">
                <a:latin typeface="Times New Roman"/>
                <a:cs typeface="Times New Roman"/>
              </a:rPr>
              <a:t> </a:t>
            </a:r>
            <a:r>
              <a:rPr lang="vi-VN" sz="2400" err="1">
                <a:latin typeface="Times New Roman"/>
                <a:cs typeface="Times New Roman"/>
              </a:rPr>
              <a:t>structured</a:t>
            </a:r>
            <a:endParaRPr lang="vi-VN" sz="2400">
              <a:latin typeface="Times New Roman"/>
              <a:cs typeface="Times New Roman"/>
            </a:endParaRPr>
          </a:p>
          <a:p>
            <a:pPr marL="285750" indent="-285750">
              <a:buFont typeface="Calibri"/>
              <a:buChar char="-"/>
            </a:pPr>
            <a:endParaRPr lang="vi-VN" sz="2400">
              <a:latin typeface="Times New Roman"/>
              <a:cs typeface="Times New Roman"/>
            </a:endParaRPr>
          </a:p>
          <a:p>
            <a:pPr marL="285750" indent="-285750">
              <a:buFont typeface="Calibri"/>
              <a:buChar char="-"/>
            </a:pPr>
            <a:r>
              <a:rPr lang="vi-VN" sz="2400">
                <a:solidFill>
                  <a:srgbClr val="0070C0"/>
                </a:solidFill>
                <a:latin typeface="Times New Roman"/>
                <a:cs typeface="Times New Roman"/>
              </a:rPr>
              <a:t>Thời gian </a:t>
            </a:r>
            <a:r>
              <a:rPr lang="vi-VN" sz="2400" err="1">
                <a:solidFill>
                  <a:srgbClr val="0070C0"/>
                </a:solidFill>
                <a:latin typeface="Times New Roman"/>
                <a:cs typeface="Times New Roman"/>
              </a:rPr>
              <a:t>train</a:t>
            </a:r>
            <a:r>
              <a:rPr lang="vi-VN" sz="2400">
                <a:solidFill>
                  <a:srgbClr val="0070C0"/>
                </a:solidFill>
                <a:latin typeface="Times New Roman"/>
                <a:cs typeface="Times New Roman"/>
              </a:rPr>
              <a:t> tăng lên</a:t>
            </a:r>
            <a:r>
              <a:rPr lang="vi-VN" sz="2400">
                <a:latin typeface="Times New Roman"/>
                <a:cs typeface="Times New Roman"/>
              </a:rPr>
              <a:t> do phải tốn thêm thời gian cho quá trình </a:t>
            </a:r>
            <a:r>
              <a:rPr lang="vi-VN" sz="2400" err="1">
                <a:latin typeface="Times New Roman"/>
                <a:cs typeface="Times New Roman"/>
              </a:rPr>
              <a:t>reconstruct</a:t>
            </a:r>
            <a:r>
              <a:rPr lang="vi-VN" sz="2400">
                <a:latin typeface="Times New Roman"/>
                <a:cs typeface="Times New Roman"/>
              </a:rPr>
              <a:t> + </a:t>
            </a:r>
            <a:r>
              <a:rPr lang="vi-VN" sz="2400" err="1">
                <a:latin typeface="Times New Roman"/>
                <a:cs typeface="Times New Roman"/>
              </a:rPr>
              <a:t>forward</a:t>
            </a:r>
            <a:r>
              <a:rPr lang="vi-VN" sz="2400">
                <a:latin typeface="Times New Roman"/>
                <a:cs typeface="Times New Roman"/>
              </a:rPr>
              <a:t> + </a:t>
            </a:r>
            <a:r>
              <a:rPr lang="vi-VN" sz="2400" err="1">
                <a:latin typeface="Times New Roman"/>
                <a:cs typeface="Times New Roman"/>
              </a:rPr>
              <a:t>backward</a:t>
            </a:r>
            <a:r>
              <a:rPr lang="vi-VN" sz="2400">
                <a:latin typeface="Times New Roman"/>
                <a:cs typeface="Times New Roman"/>
              </a:rPr>
              <a:t>:</a:t>
            </a:r>
          </a:p>
          <a:p>
            <a:pPr marL="285750" indent="-285750">
              <a:buFont typeface="Calibri"/>
              <a:buChar char="-"/>
            </a:pPr>
            <a:endParaRPr lang="vi-VN" sz="2400">
              <a:latin typeface="Times New Roman"/>
              <a:cs typeface="Times New Roman"/>
            </a:endParaRPr>
          </a:p>
          <a:p>
            <a:pPr marL="285750" indent="-285750">
              <a:buFont typeface="Calibri"/>
              <a:buChar char="-"/>
            </a:pPr>
            <a:endParaRPr lang="vi-VN" sz="2400">
              <a:latin typeface="Times New Roman"/>
              <a:cs typeface="Times New Roman"/>
            </a:endParaRPr>
          </a:p>
          <a:p>
            <a:endParaRPr lang="vi-VN" sz="2400">
              <a:latin typeface="Times New Roman"/>
              <a:cs typeface="Times New Roman"/>
            </a:endParaRPr>
          </a:p>
        </p:txBody>
      </p:sp>
      <p:sp>
        <p:nvSpPr>
          <p:cNvPr id="11" name="object 11">
            <a:extLst>
              <a:ext uri="{FF2B5EF4-FFF2-40B4-BE49-F238E27FC236}">
                <a16:creationId xmlns:a16="http://schemas.microsoft.com/office/drawing/2014/main" id="{578A0C97-AA09-58F6-992B-ECC2F81E9BB3}"/>
              </a:ext>
            </a:extLst>
          </p:cNvPr>
          <p:cNvSpPr txBox="1">
            <a:spLocks noGrp="1"/>
          </p:cNvSpPr>
          <p:nvPr>
            <p:ph type="title"/>
          </p:nvPr>
        </p:nvSpPr>
        <p:spPr>
          <a:xfrm>
            <a:off x="1444244" y="1069289"/>
            <a:ext cx="2585085" cy="382156"/>
          </a:xfrm>
          <a:prstGeom prst="rect">
            <a:avLst/>
          </a:prstGeom>
        </p:spPr>
        <p:txBody>
          <a:bodyPr vert="horz" wrap="square" lIns="0" tIns="12700" rIns="0" bIns="0" rtlCol="0" anchor="t">
            <a:spAutoFit/>
          </a:bodyPr>
          <a:lstStyle/>
          <a:p>
            <a:pPr marL="12700" algn="l"/>
            <a:r>
              <a:rPr lang="vi-VN" sz="2400" spc="-5" err="1"/>
              <a:t>Disadvantages</a:t>
            </a:r>
          </a:p>
        </p:txBody>
      </p:sp>
      <p:pic>
        <p:nvPicPr>
          <p:cNvPr id="10" name="Picture 9">
            <a:extLst>
              <a:ext uri="{FF2B5EF4-FFF2-40B4-BE49-F238E27FC236}">
                <a16:creationId xmlns:a16="http://schemas.microsoft.com/office/drawing/2014/main" id="{86934576-9679-5147-CCE4-2D363DA1F57E}"/>
              </a:ext>
            </a:extLst>
          </p:cNvPr>
          <p:cNvPicPr>
            <a:picLocks noChangeAspect="1"/>
          </p:cNvPicPr>
          <p:nvPr/>
        </p:nvPicPr>
        <p:blipFill>
          <a:blip r:embed="rId4"/>
          <a:stretch>
            <a:fillRect/>
          </a:stretch>
        </p:blipFill>
        <p:spPr>
          <a:xfrm>
            <a:off x="3685939" y="5440821"/>
            <a:ext cx="4820120" cy="783895"/>
          </a:xfrm>
          <a:prstGeom prst="rect">
            <a:avLst/>
          </a:prstGeom>
        </p:spPr>
      </p:pic>
    </p:spTree>
    <p:extLst>
      <p:ext uri="{BB962C8B-B14F-4D97-AF65-F5344CB8AC3E}">
        <p14:creationId xmlns:p14="http://schemas.microsoft.com/office/powerpoint/2010/main" val="3457631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nchor="t">
            <a:spAutoFit/>
          </a:bodyPr>
          <a:lstStyle/>
          <a:p>
            <a:pPr marL="102870">
              <a:lnSpc>
                <a:spcPct val="100000"/>
              </a:lnSpc>
              <a:spcBef>
                <a:spcPts val="385"/>
              </a:spcBef>
            </a:pPr>
            <a:r>
              <a:rPr lang="vi-VN" sz="2400" b="1" spc="-5">
                <a:solidFill>
                  <a:srgbClr val="FFFFFF"/>
                </a:solidFill>
                <a:latin typeface="Segoe UI"/>
                <a:cs typeface="Segoe UI"/>
              </a:rPr>
              <a:t>07</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spcBef>
                <a:spcPts val="35"/>
              </a:spcBef>
            </a:pPr>
            <a:endParaRPr lang="en-US" sz="2850">
              <a:latin typeface="Times New Roman"/>
              <a:cs typeface="Times New Roman"/>
            </a:endParaRPr>
          </a:p>
          <a:p>
            <a:pPr marL="159385"/>
            <a:r>
              <a:rPr lang="vi-VN" sz="2000" b="1">
                <a:latin typeface="Segoe UI"/>
                <a:cs typeface="Segoe UI"/>
              </a:rPr>
              <a:t>Conclusion</a:t>
            </a: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45</a:t>
            </a:fld>
            <a:endParaRPr sz="1800">
              <a:latin typeface="Segoe UI"/>
              <a:cs typeface="Segoe UI"/>
            </a:endParaRPr>
          </a:p>
        </p:txBody>
      </p:sp>
      <p:sp>
        <p:nvSpPr>
          <p:cNvPr id="9" name="TextBox 8">
            <a:extLst>
              <a:ext uri="{FF2B5EF4-FFF2-40B4-BE49-F238E27FC236}">
                <a16:creationId xmlns:a16="http://schemas.microsoft.com/office/drawing/2014/main" id="{238B9BFA-A8B7-8E54-4451-7D2615557B68}"/>
              </a:ext>
            </a:extLst>
          </p:cNvPr>
          <p:cNvSpPr txBox="1"/>
          <p:nvPr/>
        </p:nvSpPr>
        <p:spPr>
          <a:xfrm>
            <a:off x="740662" y="1685058"/>
            <a:ext cx="10982635"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200">
                <a:latin typeface="Times New Roman"/>
                <a:cs typeface="Times New Roman"/>
              </a:rPr>
              <a:t>Áp dụng </a:t>
            </a:r>
            <a:r>
              <a:rPr lang="vi-VN" sz="2200" err="1">
                <a:latin typeface="Times New Roman"/>
                <a:cs typeface="Times New Roman"/>
              </a:rPr>
              <a:t>FacT</a:t>
            </a:r>
            <a:r>
              <a:rPr lang="vi-VN" sz="2200">
                <a:latin typeface="Times New Roman"/>
                <a:cs typeface="Times New Roman"/>
              </a:rPr>
              <a:t> cho các </a:t>
            </a:r>
            <a:r>
              <a:rPr lang="vi-VN" sz="2200">
                <a:solidFill>
                  <a:srgbClr val="0070C0"/>
                </a:solidFill>
                <a:latin typeface="Times New Roman"/>
                <a:cs typeface="Times New Roman"/>
              </a:rPr>
              <a:t>phiên bản cải tiến</a:t>
            </a:r>
            <a:r>
              <a:rPr lang="vi-VN" sz="2200">
                <a:latin typeface="Times New Roman"/>
                <a:cs typeface="Times New Roman"/>
              </a:rPr>
              <a:t> khác của </a:t>
            </a:r>
            <a:r>
              <a:rPr lang="vi-VN" sz="2200" err="1">
                <a:latin typeface="Times New Roman"/>
                <a:cs typeface="Times New Roman"/>
              </a:rPr>
              <a:t>ViT</a:t>
            </a:r>
            <a:r>
              <a:rPr lang="vi-VN" sz="2200">
                <a:latin typeface="Times New Roman"/>
                <a:cs typeface="Times New Roman"/>
              </a:rPr>
              <a:t>.</a:t>
            </a:r>
            <a:endParaRPr lang="vi-VN" sz="2200">
              <a:latin typeface="Times New Roman" panose="02020603050405020304" pitchFamily="18" charset="0"/>
              <a:cs typeface="Times New Roman" panose="02020603050405020304" pitchFamily="18" charset="0"/>
            </a:endParaRPr>
          </a:p>
          <a:p>
            <a:pPr marL="285750" indent="-285750">
              <a:buFont typeface="Calibri"/>
              <a:buChar char="-"/>
            </a:pPr>
            <a:endParaRPr lang="vi-VN" sz="2200">
              <a:latin typeface="Times New Roman"/>
              <a:cs typeface="Times New Roman"/>
            </a:endParaRPr>
          </a:p>
          <a:p>
            <a:pPr marL="285750" indent="-285750">
              <a:buFont typeface="Calibri"/>
              <a:buChar char="-"/>
            </a:pPr>
            <a:r>
              <a:rPr lang="vi-VN" sz="2200">
                <a:latin typeface="Times New Roman"/>
                <a:cs typeface="Times New Roman"/>
              </a:rPr>
              <a:t>Đề xuất </a:t>
            </a:r>
            <a:r>
              <a:rPr lang="vi-VN" sz="2200">
                <a:solidFill>
                  <a:srgbClr val="0070C0"/>
                </a:solidFill>
                <a:latin typeface="Times New Roman"/>
                <a:cs typeface="Times New Roman"/>
              </a:rPr>
              <a:t>phương pháp tìm kiếm </a:t>
            </a:r>
            <a:r>
              <a:rPr lang="vi-VN" sz="2200" err="1">
                <a:solidFill>
                  <a:srgbClr val="0070C0"/>
                </a:solidFill>
                <a:latin typeface="Times New Roman"/>
                <a:cs typeface="Times New Roman"/>
              </a:rPr>
              <a:t>rank</a:t>
            </a:r>
            <a:r>
              <a:rPr lang="vi-VN" sz="2200">
                <a:solidFill>
                  <a:srgbClr val="0070C0"/>
                </a:solidFill>
                <a:latin typeface="Times New Roman"/>
                <a:cs typeface="Times New Roman"/>
              </a:rPr>
              <a:t> r</a:t>
            </a:r>
            <a:r>
              <a:rPr lang="vi-VN" sz="2200">
                <a:latin typeface="Times New Roman"/>
                <a:cs typeface="Times New Roman"/>
              </a:rPr>
              <a:t> cho từng bộ dữ liệu khác nhau để đạt được hiệu suất tốt nhất.</a:t>
            </a:r>
          </a:p>
          <a:p>
            <a:pPr marL="285750" indent="-285750">
              <a:buFont typeface="Calibri"/>
              <a:buChar char="-"/>
            </a:pPr>
            <a:endParaRPr lang="vi-VN" sz="2200">
              <a:latin typeface="Times New Roman" panose="02020603050405020304" pitchFamily="18" charset="0"/>
              <a:cs typeface="Times New Roman" panose="02020603050405020304" pitchFamily="18" charset="0"/>
            </a:endParaRPr>
          </a:p>
          <a:p>
            <a:pPr marL="285750" indent="-285750">
              <a:buFont typeface="Calibri"/>
              <a:buChar char="-"/>
            </a:pPr>
            <a:r>
              <a:rPr lang="vi-VN" sz="2200">
                <a:latin typeface="Times New Roman"/>
                <a:cs typeface="Times New Roman"/>
              </a:rPr>
              <a:t>Hiện tại, để đơn giản hơn, tác giả đã loại bỏ </a:t>
            </a:r>
            <a:r>
              <a:rPr lang="vi-VN" sz="2200" err="1">
                <a:latin typeface="Times New Roman"/>
                <a:cs typeface="Times New Roman"/>
              </a:rPr>
              <a:t>bias</a:t>
            </a:r>
            <a:r>
              <a:rPr lang="vi-VN" sz="2200">
                <a:latin typeface="Times New Roman"/>
                <a:cs typeface="Times New Roman"/>
              </a:rPr>
              <a:t> trong quá trình </a:t>
            </a:r>
            <a:r>
              <a:rPr lang="vi-VN" sz="2200" err="1">
                <a:latin typeface="Times New Roman"/>
                <a:cs typeface="Times New Roman"/>
              </a:rPr>
              <a:t>tensor</a:t>
            </a:r>
            <a:r>
              <a:rPr lang="vi-VN" sz="2200">
                <a:latin typeface="Times New Roman"/>
                <a:cs typeface="Times New Roman"/>
              </a:rPr>
              <a:t> </a:t>
            </a:r>
            <a:r>
              <a:rPr lang="vi-VN" sz="2200" err="1">
                <a:latin typeface="Times New Roman"/>
                <a:cs typeface="Times New Roman"/>
              </a:rPr>
              <a:t>model</a:t>
            </a:r>
            <a:r>
              <a:rPr lang="vi-VN" sz="2200">
                <a:latin typeface="Times New Roman"/>
                <a:cs typeface="Times New Roman"/>
              </a:rPr>
              <a:t>. Vậy nên chúng tôi đề xuất có thể kết hợp các phương pháp khác chỉ </a:t>
            </a:r>
            <a:r>
              <a:rPr lang="vi-VN" sz="2200" err="1">
                <a:solidFill>
                  <a:srgbClr val="0070C0"/>
                </a:solidFill>
                <a:latin typeface="Times New Roman"/>
                <a:cs typeface="Times New Roman"/>
              </a:rPr>
              <a:t>finetune</a:t>
            </a:r>
            <a:r>
              <a:rPr lang="vi-VN" sz="2200">
                <a:solidFill>
                  <a:srgbClr val="0070C0"/>
                </a:solidFill>
                <a:latin typeface="Times New Roman"/>
                <a:cs typeface="Times New Roman"/>
              </a:rPr>
              <a:t> trên </a:t>
            </a:r>
            <a:r>
              <a:rPr lang="vi-VN" sz="2200" err="1">
                <a:solidFill>
                  <a:srgbClr val="0070C0"/>
                </a:solidFill>
                <a:latin typeface="Times New Roman"/>
                <a:cs typeface="Times New Roman"/>
              </a:rPr>
              <a:t>bias</a:t>
            </a:r>
            <a:r>
              <a:rPr lang="vi-VN" sz="2200">
                <a:latin typeface="Times New Roman"/>
                <a:cs typeface="Times New Roman"/>
              </a:rPr>
              <a:t> để có thể cải thiện hơn hiệu suất của mô hình. Ví dụ như có thể sử dụng </a:t>
            </a:r>
            <a:r>
              <a:rPr lang="vi-VN" sz="2200" err="1">
                <a:latin typeface="Times New Roman"/>
                <a:cs typeface="Times New Roman"/>
              </a:rPr>
              <a:t>BitFit</a:t>
            </a:r>
            <a:r>
              <a:rPr lang="vi-VN" sz="2200">
                <a:latin typeface="Times New Roman"/>
                <a:cs typeface="Times New Roman"/>
              </a:rPr>
              <a:t> (</a:t>
            </a:r>
            <a:r>
              <a:rPr lang="vi-VN" sz="2200" err="1">
                <a:latin typeface="Times New Roman"/>
                <a:cs typeface="Times New Roman"/>
              </a:rPr>
              <a:t>Zaken</a:t>
            </a:r>
            <a:r>
              <a:rPr lang="vi-VN" sz="2200">
                <a:latin typeface="Times New Roman"/>
                <a:cs typeface="Times New Roman"/>
              </a:rPr>
              <a:t>, </a:t>
            </a:r>
            <a:r>
              <a:rPr lang="vi-VN" sz="2200" err="1">
                <a:latin typeface="Times New Roman"/>
                <a:cs typeface="Times New Roman"/>
              </a:rPr>
              <a:t>Goldberg</a:t>
            </a:r>
            <a:r>
              <a:rPr lang="vi-VN" sz="2200">
                <a:latin typeface="Times New Roman"/>
                <a:cs typeface="Times New Roman"/>
              </a:rPr>
              <a:t>, </a:t>
            </a:r>
            <a:r>
              <a:rPr lang="vi-VN" sz="2200" err="1">
                <a:latin typeface="Times New Roman"/>
                <a:cs typeface="Times New Roman"/>
              </a:rPr>
              <a:t>and</a:t>
            </a:r>
            <a:r>
              <a:rPr lang="vi-VN" sz="2200">
                <a:latin typeface="Times New Roman"/>
                <a:cs typeface="Times New Roman"/>
              </a:rPr>
              <a:t> </a:t>
            </a:r>
            <a:r>
              <a:rPr lang="vi-VN" sz="2200" err="1">
                <a:latin typeface="Times New Roman"/>
                <a:cs typeface="Times New Roman"/>
              </a:rPr>
              <a:t>Ravfogel</a:t>
            </a:r>
            <a:r>
              <a:rPr lang="vi-VN" sz="2200">
                <a:latin typeface="Times New Roman"/>
                <a:cs typeface="Times New Roman"/>
              </a:rPr>
              <a:t> 2022) hoặc có thể tạo điều kiện để các </a:t>
            </a:r>
            <a:r>
              <a:rPr lang="vi-VN" sz="2200" err="1">
                <a:latin typeface="Times New Roman"/>
                <a:cs typeface="Times New Roman"/>
              </a:rPr>
              <a:t>bias</a:t>
            </a:r>
            <a:r>
              <a:rPr lang="vi-VN" sz="2200">
                <a:latin typeface="Times New Roman"/>
                <a:cs typeface="Times New Roman"/>
              </a:rPr>
              <a:t> cũng là </a:t>
            </a:r>
            <a:r>
              <a:rPr lang="vi-VN" sz="2200" err="1">
                <a:latin typeface="Times New Roman"/>
                <a:cs typeface="Times New Roman"/>
              </a:rPr>
              <a:t>trainable</a:t>
            </a:r>
            <a:r>
              <a:rPr lang="vi-VN" sz="2200">
                <a:latin typeface="Times New Roman"/>
                <a:cs typeface="Times New Roman"/>
              </a:rPr>
              <a:t> </a:t>
            </a:r>
            <a:r>
              <a:rPr lang="vi-VN" sz="2200" err="1">
                <a:latin typeface="Times New Roman"/>
                <a:cs typeface="Times New Roman"/>
              </a:rPr>
              <a:t>param</a:t>
            </a:r>
            <a:r>
              <a:rPr lang="vi-VN" sz="2200">
                <a:latin typeface="Times New Roman"/>
                <a:cs typeface="Times New Roman"/>
              </a:rPr>
              <a:t>, vì số lượng </a:t>
            </a:r>
            <a:r>
              <a:rPr lang="vi-VN" sz="2200" err="1">
                <a:latin typeface="Times New Roman"/>
                <a:cs typeface="Times New Roman"/>
              </a:rPr>
              <a:t>bias</a:t>
            </a:r>
            <a:r>
              <a:rPr lang="vi-VN" sz="2200">
                <a:latin typeface="Times New Roman"/>
                <a:cs typeface="Times New Roman"/>
              </a:rPr>
              <a:t> không nhiều nên cũng sẽ không ảnh hưởng đáng kể đến bộ nhớ lưu trữ.</a:t>
            </a:r>
          </a:p>
          <a:p>
            <a:pPr marL="285750" indent="-285750">
              <a:buFont typeface="Calibri"/>
              <a:buChar char="-"/>
            </a:pPr>
            <a:endParaRPr lang="vi-VN" sz="2200">
              <a:latin typeface="Times New Roman" panose="02020603050405020304" pitchFamily="18" charset="0"/>
              <a:cs typeface="Times New Roman" panose="02020603050405020304" pitchFamily="18" charset="0"/>
            </a:endParaRPr>
          </a:p>
          <a:p>
            <a:pPr marL="285750" indent="-285750">
              <a:buFont typeface="Calibri"/>
              <a:buChar char="-"/>
            </a:pPr>
            <a:r>
              <a:rPr lang="vi-VN" sz="2200">
                <a:latin typeface="Times New Roman"/>
                <a:cs typeface="Times New Roman"/>
              </a:rPr>
              <a:t>Ngoài các </a:t>
            </a:r>
            <a:r>
              <a:rPr lang="vi-VN" sz="2200" err="1">
                <a:latin typeface="Times New Roman"/>
                <a:cs typeface="Times New Roman"/>
              </a:rPr>
              <a:t>format</a:t>
            </a:r>
            <a:r>
              <a:rPr lang="vi-VN" sz="2200">
                <a:latin typeface="Times New Roman"/>
                <a:cs typeface="Times New Roman"/>
              </a:rPr>
              <a:t> </a:t>
            </a:r>
            <a:r>
              <a:rPr lang="vi-VN" sz="2200" err="1">
                <a:latin typeface="Times New Roman"/>
                <a:cs typeface="Times New Roman"/>
              </a:rPr>
              <a:t>tensor</a:t>
            </a:r>
            <a:r>
              <a:rPr lang="vi-VN" sz="2200">
                <a:latin typeface="Times New Roman"/>
                <a:cs typeface="Times New Roman"/>
              </a:rPr>
              <a:t> </a:t>
            </a:r>
            <a:r>
              <a:rPr lang="vi-VN" sz="2200" err="1">
                <a:latin typeface="Times New Roman"/>
                <a:cs typeface="Times New Roman"/>
              </a:rPr>
              <a:t>decomposition</a:t>
            </a:r>
            <a:r>
              <a:rPr lang="vi-VN" sz="2200">
                <a:latin typeface="Times New Roman"/>
                <a:cs typeface="Times New Roman"/>
              </a:rPr>
              <a:t> đã được đề cập trong bài như </a:t>
            </a:r>
            <a:r>
              <a:rPr lang="vi-VN" sz="2200" err="1">
                <a:latin typeface="Times New Roman"/>
                <a:cs typeface="Times New Roman"/>
              </a:rPr>
              <a:t>Tensor</a:t>
            </a:r>
            <a:r>
              <a:rPr lang="vi-VN" sz="2200">
                <a:latin typeface="Times New Roman"/>
                <a:cs typeface="Times New Roman"/>
              </a:rPr>
              <a:t> </a:t>
            </a:r>
            <a:r>
              <a:rPr lang="vi-VN" sz="2200" err="1">
                <a:latin typeface="Times New Roman"/>
                <a:cs typeface="Times New Roman"/>
              </a:rPr>
              <a:t>Train</a:t>
            </a:r>
            <a:r>
              <a:rPr lang="vi-VN" sz="2200">
                <a:latin typeface="Times New Roman"/>
                <a:cs typeface="Times New Roman"/>
              </a:rPr>
              <a:t>, </a:t>
            </a:r>
            <a:r>
              <a:rPr lang="vi-VN" sz="2200" err="1">
                <a:latin typeface="Times New Roman"/>
                <a:cs typeface="Times New Roman"/>
              </a:rPr>
              <a:t>Tucker</a:t>
            </a:r>
            <a:r>
              <a:rPr lang="vi-VN" sz="2200">
                <a:latin typeface="Times New Roman"/>
                <a:cs typeface="Times New Roman"/>
              </a:rPr>
              <a:t>. Chúng tôi cũng đề xuất phương pháp </a:t>
            </a:r>
            <a:r>
              <a:rPr lang="vi-VN" sz="2200" b="1" err="1">
                <a:solidFill>
                  <a:srgbClr val="0070C0"/>
                </a:solidFill>
                <a:latin typeface="Times New Roman"/>
                <a:cs typeface="Times New Roman"/>
              </a:rPr>
              <a:t>Canonical</a:t>
            </a:r>
            <a:r>
              <a:rPr lang="vi-VN" sz="2200" b="1">
                <a:solidFill>
                  <a:srgbClr val="0070C0"/>
                </a:solidFill>
                <a:latin typeface="Times New Roman"/>
                <a:cs typeface="Times New Roman"/>
              </a:rPr>
              <a:t> </a:t>
            </a:r>
            <a:r>
              <a:rPr lang="vi-VN" sz="2200" b="1" err="1">
                <a:solidFill>
                  <a:srgbClr val="0070C0"/>
                </a:solidFill>
                <a:latin typeface="Times New Roman"/>
                <a:cs typeface="Times New Roman"/>
              </a:rPr>
              <a:t>Polyadic</a:t>
            </a:r>
            <a:r>
              <a:rPr lang="vi-VN" sz="2200" b="1">
                <a:solidFill>
                  <a:srgbClr val="0070C0"/>
                </a:solidFill>
                <a:latin typeface="Times New Roman"/>
                <a:cs typeface="Times New Roman"/>
              </a:rPr>
              <a:t> (CP) </a:t>
            </a:r>
            <a:r>
              <a:rPr lang="vi-VN" sz="2200" b="1" err="1">
                <a:solidFill>
                  <a:srgbClr val="0070C0"/>
                </a:solidFill>
                <a:latin typeface="Times New Roman"/>
                <a:cs typeface="Times New Roman"/>
              </a:rPr>
              <a:t>Decomposition</a:t>
            </a:r>
            <a:r>
              <a:rPr lang="vi-VN" sz="2200" b="1">
                <a:solidFill>
                  <a:srgbClr val="0070C0"/>
                </a:solidFill>
                <a:latin typeface="Times New Roman"/>
                <a:cs typeface="Times New Roman"/>
              </a:rPr>
              <a:t> </a:t>
            </a:r>
            <a:r>
              <a:rPr lang="vi-VN" sz="2200">
                <a:latin typeface="Times New Roman"/>
                <a:cs typeface="Times New Roman"/>
              </a:rPr>
              <a:t>(</a:t>
            </a:r>
            <a:r>
              <a:rPr lang="vi-VN" sz="2200" err="1">
                <a:latin typeface="Times New Roman"/>
                <a:cs typeface="Times New Roman"/>
              </a:rPr>
              <a:t>Frank</a:t>
            </a:r>
            <a:r>
              <a:rPr lang="vi-VN" sz="2200">
                <a:latin typeface="Times New Roman"/>
                <a:cs typeface="Times New Roman"/>
              </a:rPr>
              <a:t> </a:t>
            </a:r>
            <a:r>
              <a:rPr lang="vi-VN" sz="2200" err="1">
                <a:latin typeface="Times New Roman"/>
                <a:cs typeface="Times New Roman"/>
              </a:rPr>
              <a:t>Lauren</a:t>
            </a:r>
            <a:r>
              <a:rPr lang="vi-VN" sz="2200">
                <a:latin typeface="Times New Roman"/>
                <a:cs typeface="Times New Roman"/>
              </a:rPr>
              <a:t> </a:t>
            </a:r>
            <a:r>
              <a:rPr lang="vi-VN" sz="2200" err="1">
                <a:latin typeface="Times New Roman"/>
                <a:cs typeface="Times New Roman"/>
              </a:rPr>
              <a:t>Hitchcock</a:t>
            </a:r>
            <a:r>
              <a:rPr lang="vi-VN" sz="2200">
                <a:latin typeface="Times New Roman"/>
                <a:cs typeface="Times New Roman"/>
              </a:rPr>
              <a:t> in 1927) </a:t>
            </a:r>
            <a:endParaRPr lang="vi-VN" sz="2200" b="1">
              <a:latin typeface="Times New Roman"/>
              <a:cs typeface="Times New Roman"/>
            </a:endParaRPr>
          </a:p>
          <a:p>
            <a:pPr marL="285750" indent="-285750">
              <a:buFont typeface="Calibri"/>
              <a:buChar char="-"/>
            </a:pPr>
            <a:endParaRPr lang="vi-VN" sz="2200">
              <a:latin typeface="Times New Roman"/>
              <a:cs typeface="Times New Roman"/>
            </a:endParaRPr>
          </a:p>
        </p:txBody>
      </p:sp>
      <p:sp>
        <p:nvSpPr>
          <p:cNvPr id="11" name="object 11">
            <a:extLst>
              <a:ext uri="{FF2B5EF4-FFF2-40B4-BE49-F238E27FC236}">
                <a16:creationId xmlns:a16="http://schemas.microsoft.com/office/drawing/2014/main" id="{D12F6CC2-C367-8CE0-8324-B11B29B3BE21}"/>
              </a:ext>
            </a:extLst>
          </p:cNvPr>
          <p:cNvSpPr txBox="1">
            <a:spLocks noGrp="1"/>
          </p:cNvSpPr>
          <p:nvPr>
            <p:ph type="title"/>
          </p:nvPr>
        </p:nvSpPr>
        <p:spPr>
          <a:xfrm>
            <a:off x="1444244" y="1069289"/>
            <a:ext cx="2585085" cy="382156"/>
          </a:xfrm>
          <a:prstGeom prst="rect">
            <a:avLst/>
          </a:prstGeom>
        </p:spPr>
        <p:txBody>
          <a:bodyPr vert="horz" wrap="square" lIns="0" tIns="12700" rIns="0" bIns="0" rtlCol="0" anchor="t">
            <a:spAutoFit/>
          </a:bodyPr>
          <a:lstStyle/>
          <a:p>
            <a:pPr marL="12700" algn="l"/>
            <a:r>
              <a:rPr lang="vi-VN" sz="2400" spc="-5" err="1"/>
              <a:t>Improvement</a:t>
            </a:r>
          </a:p>
        </p:txBody>
      </p:sp>
    </p:spTree>
    <p:extLst>
      <p:ext uri="{BB962C8B-B14F-4D97-AF65-F5344CB8AC3E}">
        <p14:creationId xmlns:p14="http://schemas.microsoft.com/office/powerpoint/2010/main" val="4127916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nchor="t">
            <a:spAutoFit/>
          </a:bodyPr>
          <a:lstStyle/>
          <a:p>
            <a:pPr marL="102870">
              <a:lnSpc>
                <a:spcPct val="100000"/>
              </a:lnSpc>
              <a:spcBef>
                <a:spcPts val="385"/>
              </a:spcBef>
            </a:pPr>
            <a:r>
              <a:rPr lang="vi-VN" sz="2400" b="1" spc="-5">
                <a:solidFill>
                  <a:srgbClr val="FFFFFF"/>
                </a:solidFill>
                <a:latin typeface="Segoe UI"/>
                <a:cs typeface="Segoe UI"/>
              </a:rPr>
              <a:t>07</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Conclusion</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46</a:t>
            </a:fld>
            <a:endParaRPr sz="1800">
              <a:latin typeface="Segoe UI"/>
              <a:cs typeface="Segoe UI"/>
            </a:endParaRPr>
          </a:p>
        </p:txBody>
      </p:sp>
      <p:sp>
        <p:nvSpPr>
          <p:cNvPr id="10" name="object 12">
            <a:extLst>
              <a:ext uri="{FF2B5EF4-FFF2-40B4-BE49-F238E27FC236}">
                <a16:creationId xmlns:a16="http://schemas.microsoft.com/office/drawing/2014/main" id="{09FBC68C-5D69-48BD-7693-991B0194B2F3}"/>
              </a:ext>
            </a:extLst>
          </p:cNvPr>
          <p:cNvSpPr txBox="1"/>
          <p:nvPr/>
        </p:nvSpPr>
        <p:spPr>
          <a:xfrm>
            <a:off x="832964" y="1769887"/>
            <a:ext cx="10267852" cy="3937553"/>
          </a:xfrm>
          <a:prstGeom prst="rect">
            <a:avLst/>
          </a:prstGeom>
        </p:spPr>
        <p:txBody>
          <a:bodyPr vert="horz" wrap="square" lIns="0" tIns="12700" rIns="0" bIns="0" rtlCol="0" anchor="t">
            <a:spAutoFit/>
          </a:bodyPr>
          <a:lstStyle/>
          <a:p>
            <a:pPr marL="742950" lvl="1" indent="-285750">
              <a:lnSpc>
                <a:spcPct val="107000"/>
              </a:lnSpc>
              <a:buFont typeface="Courier New" panose="02070309020205020404" pitchFamily="49" charset="0"/>
              <a:buChar char="o"/>
            </a:pPr>
            <a:r>
              <a:rPr lang="vi-VN" sz="2400" kern="100">
                <a:effectLst/>
                <a:latin typeface="Times New Roman"/>
                <a:ea typeface="Calibri"/>
                <a:cs typeface="Times New Roman"/>
              </a:rPr>
              <a:t>Trong nghiên cứu trên , tác giả đã đề xuất</a:t>
            </a:r>
            <a:r>
              <a:rPr lang="vi-VN" sz="2400" kern="100">
                <a:latin typeface="Times New Roman"/>
                <a:ea typeface="Calibri"/>
                <a:cs typeface="Times New Roman"/>
              </a:rPr>
              <a:t> </a:t>
            </a:r>
            <a:endParaRPr lang="en-US">
              <a:latin typeface="Calibri"/>
              <a:ea typeface="Calibri"/>
              <a:cs typeface="Calibri"/>
            </a:endParaRPr>
          </a:p>
          <a:p>
            <a:pPr marL="1200150" lvl="2" indent="-285750">
              <a:lnSpc>
                <a:spcPct val="107000"/>
              </a:lnSpc>
              <a:buFont typeface="Wingdings" panose="02070309020205020404" pitchFamily="49" charset="0"/>
              <a:buChar char="§"/>
            </a:pPr>
            <a:r>
              <a:rPr lang="vi-VN" sz="2400" kern="100" err="1">
                <a:effectLst/>
                <a:latin typeface="Times New Roman"/>
                <a:ea typeface="Calibri"/>
                <a:cs typeface="Times New Roman"/>
              </a:rPr>
              <a:t>FacT</a:t>
            </a:r>
            <a:r>
              <a:rPr lang="vi-VN" sz="2400" kern="100">
                <a:effectLst/>
                <a:latin typeface="Times New Roman"/>
                <a:ea typeface="Calibri"/>
                <a:cs typeface="Times New Roman"/>
              </a:rPr>
              <a:t> – một phương pháp</a:t>
            </a:r>
            <a:r>
              <a:rPr lang="vi-VN" sz="2400" kern="100">
                <a:solidFill>
                  <a:srgbClr val="0070C0"/>
                </a:solidFill>
                <a:effectLst/>
                <a:latin typeface="Times New Roman"/>
                <a:ea typeface="Calibri"/>
                <a:cs typeface="Times New Roman"/>
              </a:rPr>
              <a:t> </a:t>
            </a:r>
            <a:r>
              <a:rPr lang="vi-VN" sz="2400" kern="100" err="1">
                <a:solidFill>
                  <a:srgbClr val="0070C0"/>
                </a:solidFill>
                <a:effectLst/>
                <a:latin typeface="Times New Roman"/>
                <a:ea typeface="Calibri"/>
                <a:cs typeface="Times New Roman"/>
              </a:rPr>
              <a:t>tensorization-decomposition</a:t>
            </a:r>
            <a:r>
              <a:rPr lang="vi-VN" sz="2400" kern="100">
                <a:effectLst/>
                <a:latin typeface="Times New Roman"/>
                <a:ea typeface="Calibri"/>
                <a:cs typeface="Times New Roman"/>
              </a:rPr>
              <a:t> cho </a:t>
            </a:r>
            <a:r>
              <a:rPr lang="vi-VN" sz="2400" kern="100">
                <a:latin typeface="Times New Roman"/>
                <a:ea typeface="Calibri"/>
                <a:cs typeface="Times New Roman"/>
              </a:rPr>
              <a:t>PETL</a:t>
            </a:r>
            <a:r>
              <a:rPr lang="vi-VN" sz="2400" kern="100">
                <a:effectLst/>
                <a:latin typeface="Times New Roman"/>
                <a:ea typeface="Calibri"/>
                <a:cs typeface="Times New Roman"/>
              </a:rPr>
              <a:t> dựa trên kiến trúc </a:t>
            </a:r>
            <a:r>
              <a:rPr lang="vi-VN" sz="2400" kern="100" err="1">
                <a:effectLst/>
                <a:latin typeface="Times New Roman"/>
                <a:ea typeface="Calibri"/>
                <a:cs typeface="Times New Roman"/>
              </a:rPr>
              <a:t>ViT</a:t>
            </a:r>
            <a:r>
              <a:rPr lang="vi-VN" sz="2400" kern="100">
                <a:effectLst/>
                <a:latin typeface="Times New Roman"/>
                <a:ea typeface="Calibri"/>
                <a:cs typeface="Times New Roman"/>
              </a:rPr>
              <a:t>.</a:t>
            </a:r>
            <a:r>
              <a:rPr lang="vi-VN" sz="2400" kern="100">
                <a:latin typeface="Times New Roman"/>
                <a:ea typeface="Calibri"/>
                <a:cs typeface="Times New Roman"/>
              </a:rPr>
              <a:t> </a:t>
            </a:r>
            <a:endParaRPr lang="vi-VN">
              <a:latin typeface="Arial" panose="020B0604020202020204" pitchFamily="34" charset="0"/>
              <a:ea typeface="Calibri"/>
              <a:cs typeface="Arial" panose="020B0604020202020204" pitchFamily="34" charset="0"/>
            </a:endParaRPr>
          </a:p>
          <a:p>
            <a:pPr marL="1200150" lvl="2" indent="-285750">
              <a:lnSpc>
                <a:spcPct val="107000"/>
              </a:lnSpc>
              <a:buFont typeface="Wingdings" panose="02070309020205020404" pitchFamily="49" charset="0"/>
              <a:buChar char="§"/>
            </a:pPr>
            <a:endParaRPr lang="vi-VN" sz="2400" kern="100">
              <a:latin typeface="Times New Roman"/>
              <a:ea typeface="Calibri"/>
              <a:cs typeface="Times New Roman"/>
            </a:endParaRPr>
          </a:p>
          <a:p>
            <a:pPr marL="1200150" lvl="2" indent="-285750">
              <a:lnSpc>
                <a:spcPct val="107000"/>
              </a:lnSpc>
              <a:buFont typeface="Wingdings" panose="02070309020205020404" pitchFamily="49" charset="0"/>
              <a:buChar char="§"/>
            </a:pPr>
            <a:r>
              <a:rPr lang="vi-VN" sz="2400" kern="100">
                <a:effectLst/>
                <a:latin typeface="Times New Roman"/>
                <a:ea typeface="Calibri"/>
                <a:cs typeface="Times New Roman"/>
              </a:rPr>
              <a:t>1 phương pháp chuyển đổi </a:t>
            </a:r>
            <a:r>
              <a:rPr lang="vi-VN" sz="2400" kern="100" err="1">
                <a:effectLst/>
                <a:latin typeface="Times New Roman"/>
                <a:ea typeface="Calibri"/>
                <a:cs typeface="Times New Roman"/>
              </a:rPr>
              <a:t>ViT</a:t>
            </a:r>
            <a:r>
              <a:rPr lang="vi-VN" sz="2400" kern="100">
                <a:effectLst/>
                <a:latin typeface="Times New Roman"/>
                <a:ea typeface="Calibri"/>
                <a:cs typeface="Times New Roman"/>
              </a:rPr>
              <a:t> thành dạng </a:t>
            </a:r>
            <a:r>
              <a:rPr lang="vi-VN" sz="2400" kern="100" err="1">
                <a:effectLst/>
                <a:latin typeface="Times New Roman"/>
                <a:ea typeface="Calibri"/>
                <a:cs typeface="Times New Roman"/>
              </a:rPr>
              <a:t>tensor</a:t>
            </a:r>
            <a:r>
              <a:rPr lang="vi-VN" sz="2400" kern="100">
                <a:effectLst/>
                <a:latin typeface="Times New Roman"/>
                <a:ea typeface="Calibri"/>
                <a:cs typeface="Times New Roman"/>
              </a:rPr>
              <a:t> và sử dụng 2 </a:t>
            </a:r>
            <a:r>
              <a:rPr lang="vi-VN" sz="2400" kern="100" err="1">
                <a:effectLst/>
                <a:latin typeface="Times New Roman"/>
                <a:ea typeface="Calibri"/>
                <a:cs typeface="Times New Roman"/>
              </a:rPr>
              <a:t>format</a:t>
            </a:r>
            <a:r>
              <a:rPr lang="vi-VN" sz="2400" kern="100">
                <a:effectLst/>
                <a:latin typeface="Times New Roman"/>
                <a:ea typeface="Calibri"/>
                <a:cs typeface="Times New Roman"/>
              </a:rPr>
              <a:t> </a:t>
            </a:r>
            <a:r>
              <a:rPr lang="vi-VN" sz="2400" kern="100" err="1">
                <a:solidFill>
                  <a:srgbClr val="0070C0"/>
                </a:solidFill>
                <a:effectLst/>
                <a:latin typeface="Times New Roman"/>
                <a:ea typeface="Calibri"/>
                <a:cs typeface="Times New Roman"/>
              </a:rPr>
              <a:t>Tensor</a:t>
            </a:r>
            <a:r>
              <a:rPr lang="vi-VN" sz="2400" kern="100">
                <a:solidFill>
                  <a:srgbClr val="0070C0"/>
                </a:solidFill>
                <a:effectLst/>
                <a:latin typeface="Times New Roman"/>
                <a:ea typeface="Calibri"/>
                <a:cs typeface="Times New Roman"/>
              </a:rPr>
              <a:t> </a:t>
            </a:r>
            <a:r>
              <a:rPr lang="vi-VN" sz="2400" kern="100" err="1">
                <a:solidFill>
                  <a:srgbClr val="0070C0"/>
                </a:solidFill>
                <a:effectLst/>
                <a:latin typeface="Times New Roman"/>
                <a:ea typeface="Calibri"/>
                <a:cs typeface="Times New Roman"/>
              </a:rPr>
              <a:t>Train</a:t>
            </a:r>
            <a:r>
              <a:rPr lang="vi-VN" sz="2400" kern="100">
                <a:effectLst/>
                <a:latin typeface="Times New Roman"/>
                <a:ea typeface="Calibri"/>
                <a:cs typeface="Times New Roman"/>
              </a:rPr>
              <a:t> và </a:t>
            </a:r>
            <a:r>
              <a:rPr lang="vi-VN" sz="2400" kern="100" err="1">
                <a:solidFill>
                  <a:srgbClr val="0070C0"/>
                </a:solidFill>
                <a:effectLst/>
                <a:latin typeface="Times New Roman"/>
                <a:ea typeface="Calibri"/>
                <a:cs typeface="Times New Roman"/>
              </a:rPr>
              <a:t>Tucker</a:t>
            </a:r>
            <a:r>
              <a:rPr lang="vi-VN" sz="2400" kern="100">
                <a:effectLst/>
                <a:latin typeface="Times New Roman"/>
                <a:ea typeface="Calibri"/>
                <a:cs typeface="Times New Roman"/>
              </a:rPr>
              <a:t> để phân rã ∆W.</a:t>
            </a:r>
            <a:r>
              <a:rPr lang="vi-VN" sz="2400" kern="100">
                <a:latin typeface="Times New Roman"/>
                <a:ea typeface="Calibri"/>
                <a:cs typeface="Times New Roman"/>
              </a:rPr>
              <a:t> </a:t>
            </a:r>
            <a:endParaRPr lang="vi-VN">
              <a:latin typeface="Arial"/>
              <a:ea typeface="Calibri"/>
              <a:cs typeface="Arial" panose="020B0604020202020204" pitchFamily="34" charset="0"/>
            </a:endParaRPr>
          </a:p>
          <a:p>
            <a:pPr marL="1200150" lvl="2" indent="-285750">
              <a:lnSpc>
                <a:spcPct val="107000"/>
              </a:lnSpc>
              <a:buFont typeface="Wingdings" panose="02070309020205020404" pitchFamily="49" charset="0"/>
              <a:buChar char="§"/>
            </a:pPr>
            <a:endParaRPr lang="vi-VN" sz="2400" kern="100">
              <a:latin typeface="Times New Roman"/>
              <a:ea typeface="Calibri"/>
              <a:cs typeface="Times New Roman"/>
            </a:endParaRPr>
          </a:p>
          <a:p>
            <a:pPr marL="1200150" marR="0" lvl="2" indent="-285750">
              <a:lnSpc>
                <a:spcPct val="107000"/>
              </a:lnSpc>
              <a:spcBef>
                <a:spcPts val="0"/>
              </a:spcBef>
              <a:spcAft>
                <a:spcPts val="0"/>
              </a:spcAft>
              <a:buFont typeface="Wingdings" panose="02070309020205020404" pitchFamily="49" charset="0"/>
              <a:buChar char="§"/>
            </a:pPr>
            <a:r>
              <a:rPr lang="vi-VN" sz="2400" kern="100">
                <a:effectLst/>
                <a:latin typeface="Times New Roman"/>
                <a:ea typeface="Calibri"/>
                <a:cs typeface="Times New Roman"/>
              </a:rPr>
              <a:t>Bằng những phương pháp đó, tác giả đã cải thiện được </a:t>
            </a:r>
            <a:r>
              <a:rPr lang="vi-VN" sz="2400" kern="100">
                <a:solidFill>
                  <a:srgbClr val="0070C0"/>
                </a:solidFill>
                <a:latin typeface="Times New Roman"/>
                <a:ea typeface="Calibri"/>
                <a:cs typeface="Times New Roman"/>
              </a:rPr>
              <a:t>hiệu</a:t>
            </a:r>
            <a:r>
              <a:rPr lang="vi-VN" sz="2400" kern="100">
                <a:solidFill>
                  <a:srgbClr val="0070C0"/>
                </a:solidFill>
                <a:effectLst/>
                <a:latin typeface="Times New Roman"/>
                <a:ea typeface="Calibri"/>
                <a:cs typeface="Times New Roman"/>
              </a:rPr>
              <a:t> quả lưu trữ</a:t>
            </a:r>
            <a:r>
              <a:rPr lang="vi-VN" sz="2400" kern="100">
                <a:effectLst/>
                <a:latin typeface="Times New Roman"/>
                <a:ea typeface="Calibri"/>
                <a:cs typeface="Times New Roman"/>
              </a:rPr>
              <a:t> nhưng vẫn duy trì được</a:t>
            </a:r>
            <a:r>
              <a:rPr lang="vi-VN" sz="2400" kern="100">
                <a:solidFill>
                  <a:srgbClr val="0070C0"/>
                </a:solidFill>
                <a:effectLst/>
                <a:latin typeface="Times New Roman"/>
                <a:ea typeface="Calibri"/>
                <a:cs typeface="Times New Roman"/>
              </a:rPr>
              <a:t> hiệu suất cạnh tranh</a:t>
            </a:r>
            <a:r>
              <a:rPr lang="vi-VN" sz="2400" kern="100">
                <a:effectLst/>
                <a:latin typeface="Times New Roman"/>
                <a:ea typeface="Calibri"/>
                <a:cs typeface="Times New Roman"/>
              </a:rPr>
              <a:t> với các phương pháp trước đó.</a:t>
            </a:r>
            <a:endParaRPr lang="vi-VN">
              <a:latin typeface="Arial"/>
              <a:cs typeface="Arial" panose="020B0604020202020204" pitchFamily="34" charset="0"/>
            </a:endParaRPr>
          </a:p>
        </p:txBody>
      </p:sp>
      <p:sp>
        <p:nvSpPr>
          <p:cNvPr id="11" name="object 11">
            <a:extLst>
              <a:ext uri="{FF2B5EF4-FFF2-40B4-BE49-F238E27FC236}">
                <a16:creationId xmlns:a16="http://schemas.microsoft.com/office/drawing/2014/main" id="{D2ABE700-C5E6-B3B5-F4E9-FFFCC3F39F78}"/>
              </a:ext>
            </a:extLst>
          </p:cNvPr>
          <p:cNvSpPr txBox="1">
            <a:spLocks noGrp="1"/>
          </p:cNvSpPr>
          <p:nvPr>
            <p:ph type="title"/>
          </p:nvPr>
        </p:nvSpPr>
        <p:spPr>
          <a:xfrm>
            <a:off x="1444244" y="1069289"/>
            <a:ext cx="2585085" cy="382156"/>
          </a:xfrm>
          <a:prstGeom prst="rect">
            <a:avLst/>
          </a:prstGeom>
        </p:spPr>
        <p:txBody>
          <a:bodyPr vert="horz" wrap="square" lIns="0" tIns="12700" rIns="0" bIns="0" rtlCol="0" anchor="t">
            <a:spAutoFit/>
          </a:bodyPr>
          <a:lstStyle/>
          <a:p>
            <a:pPr marL="12700" algn="l"/>
            <a:r>
              <a:rPr lang="vi-VN" sz="2400" spc="-5"/>
              <a:t>Summary</a:t>
            </a:r>
          </a:p>
        </p:txBody>
      </p:sp>
    </p:spTree>
    <p:extLst>
      <p:ext uri="{BB962C8B-B14F-4D97-AF65-F5344CB8AC3E}">
        <p14:creationId xmlns:p14="http://schemas.microsoft.com/office/powerpoint/2010/main" val="379150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01</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en-US" sz="2000" b="1">
                <a:latin typeface="Segoe UI"/>
                <a:cs typeface="Segoe UI"/>
              </a:rPr>
              <a:t>Abstract</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5</a:t>
            </a:fld>
            <a:endParaRPr sz="1800">
              <a:latin typeface="Segoe UI"/>
              <a:cs typeface="Segoe UI"/>
            </a:endParaRPr>
          </a:p>
        </p:txBody>
      </p:sp>
      <p:sp>
        <p:nvSpPr>
          <p:cNvPr id="10" name="object 9">
            <a:extLst>
              <a:ext uri="{FF2B5EF4-FFF2-40B4-BE49-F238E27FC236}">
                <a16:creationId xmlns:a16="http://schemas.microsoft.com/office/drawing/2014/main" id="{8AD489C9-B10A-66D4-4A38-588E5AB0D4AE}"/>
              </a:ext>
            </a:extLst>
          </p:cNvPr>
          <p:cNvSpPr txBox="1"/>
          <p:nvPr/>
        </p:nvSpPr>
        <p:spPr>
          <a:xfrm>
            <a:off x="881774" y="1895888"/>
            <a:ext cx="3917810" cy="4311437"/>
          </a:xfrm>
          <a:prstGeom prst="rect">
            <a:avLst/>
          </a:prstGeom>
        </p:spPr>
        <p:txBody>
          <a:bodyPr vert="horz" wrap="square" lIns="0" tIns="12700" rIns="0" bIns="0" rtlCol="0" anchor="t">
            <a:spAutoFit/>
          </a:bodyPr>
          <a:lstStyle/>
          <a:p>
            <a:pPr marL="367030" indent="-285750" algn="just">
              <a:spcBef>
                <a:spcPts val="100"/>
              </a:spcBef>
              <a:buFont typeface="Arial" panose="020B0604020202020204" pitchFamily="34" charset="0"/>
              <a:buChar char="•"/>
            </a:pPr>
            <a:r>
              <a:rPr lang="vi-VN" sz="2200">
                <a:latin typeface="Times New Roman"/>
                <a:ea typeface="Calibri"/>
                <a:cs typeface="Times New Roman"/>
              </a:rPr>
              <a:t>Học chuyển giao hiệu quả về mặt tham số (PETL) giảm gánh nặng </a:t>
            </a:r>
            <a:r>
              <a:rPr lang="vi-VN" sz="2200">
                <a:solidFill>
                  <a:srgbClr val="0070C0"/>
                </a:solidFill>
                <a:latin typeface="Times New Roman"/>
                <a:ea typeface="Calibri"/>
                <a:cs typeface="Times New Roman"/>
              </a:rPr>
              <a:t>lưu trữ</a:t>
            </a:r>
            <a:r>
              <a:rPr lang="vi-VN" sz="2200">
                <a:solidFill>
                  <a:srgbClr val="00B050"/>
                </a:solidFill>
                <a:latin typeface="Times New Roman"/>
                <a:ea typeface="Calibri"/>
                <a:cs typeface="Times New Roman"/>
              </a:rPr>
              <a:t> </a:t>
            </a:r>
            <a:r>
              <a:rPr lang="vi-VN" sz="2200">
                <a:latin typeface="Times New Roman"/>
                <a:ea typeface="Calibri"/>
                <a:cs typeface="Times New Roman"/>
              </a:rPr>
              <a:t>liên quan đến các mô hình </a:t>
            </a:r>
            <a:r>
              <a:rPr lang="vi-VN" sz="2200" err="1">
                <a:latin typeface="Times New Roman"/>
                <a:ea typeface="Calibri"/>
                <a:cs typeface="Times New Roman"/>
              </a:rPr>
              <a:t>transformer</a:t>
            </a:r>
            <a:r>
              <a:rPr lang="vi-VN" sz="2200">
                <a:latin typeface="Times New Roman"/>
                <a:ea typeface="Calibri"/>
                <a:cs typeface="Times New Roman"/>
              </a:rPr>
              <a:t> quy mô lớn. </a:t>
            </a:r>
            <a:endParaRPr lang="vi-VN" sz="2200">
              <a:latin typeface="Times New Roman"/>
              <a:ea typeface="Calibri"/>
              <a:cs typeface="Segoe UI"/>
            </a:endParaRPr>
          </a:p>
          <a:p>
            <a:pPr marL="367030" indent="-285750" algn="just">
              <a:spcBef>
                <a:spcPts val="100"/>
              </a:spcBef>
              <a:buFont typeface="Arial" panose="020B0604020202020204" pitchFamily="34" charset="0"/>
              <a:buChar char="•"/>
            </a:pPr>
            <a:endParaRPr lang="vi-VN" sz="2200">
              <a:latin typeface="Times New Roman"/>
              <a:ea typeface="Calibri"/>
              <a:cs typeface="Times New Roman"/>
            </a:endParaRPr>
          </a:p>
          <a:p>
            <a:pPr marL="367030" indent="-285750" algn="just">
              <a:spcBef>
                <a:spcPts val="100"/>
              </a:spcBef>
              <a:buFont typeface="Arial" panose="020B0604020202020204" pitchFamily="34" charset="0"/>
              <a:buChar char="•"/>
            </a:pPr>
            <a:r>
              <a:rPr lang="vi-VN" sz="2200">
                <a:latin typeface="Times New Roman"/>
                <a:ea typeface="Calibri"/>
                <a:cs typeface="Segoe UI"/>
              </a:rPr>
              <a:t>Mục tiêu: tăng cường hiệu quả của PETL để đáp ứng nhu cầu lưu trữ trong các ứng dụng thực tế. </a:t>
            </a:r>
            <a:endParaRPr lang="en-US" sz="2200">
              <a:latin typeface="Calibri"/>
              <a:ea typeface="Calibri"/>
              <a:cs typeface="Calibri"/>
            </a:endParaRPr>
          </a:p>
          <a:p>
            <a:pPr marL="81280">
              <a:spcBef>
                <a:spcPts val="100"/>
              </a:spcBef>
            </a:pPr>
            <a:endParaRPr lang="vi-VN" sz="2800">
              <a:latin typeface="Times New Roman"/>
              <a:ea typeface="Calibri"/>
              <a:cs typeface="Segoe UI"/>
            </a:endParaRPr>
          </a:p>
          <a:p>
            <a:pPr marL="81280">
              <a:spcBef>
                <a:spcPts val="100"/>
              </a:spcBef>
            </a:pPr>
            <a:endParaRPr lang="vi-VN" sz="2800">
              <a:latin typeface="Times New Roman"/>
              <a:ea typeface="Calibri"/>
              <a:cs typeface="Segoe UI"/>
            </a:endParaRPr>
          </a:p>
        </p:txBody>
      </p:sp>
      <p:pic>
        <p:nvPicPr>
          <p:cNvPr id="9" name="Picture 8" descr="Parameter-Efficient Fine-Tuning Guide for LLM | Towards Data Science">
            <a:extLst>
              <a:ext uri="{FF2B5EF4-FFF2-40B4-BE49-F238E27FC236}">
                <a16:creationId xmlns:a16="http://schemas.microsoft.com/office/drawing/2014/main" id="{F554A6B8-4607-F7D4-45E9-7EF1C2DB25C2}"/>
              </a:ext>
            </a:extLst>
          </p:cNvPr>
          <p:cNvPicPr>
            <a:picLocks noChangeAspect="1"/>
          </p:cNvPicPr>
          <p:nvPr/>
        </p:nvPicPr>
        <p:blipFill>
          <a:blip r:embed="rId4"/>
          <a:stretch>
            <a:fillRect/>
          </a:stretch>
        </p:blipFill>
        <p:spPr>
          <a:xfrm>
            <a:off x="4964287" y="1898303"/>
            <a:ext cx="6877753" cy="3527058"/>
          </a:xfrm>
          <a:prstGeom prst="rect">
            <a:avLst/>
          </a:prstGeom>
        </p:spPr>
      </p:pic>
      <p:sp>
        <p:nvSpPr>
          <p:cNvPr id="11" name="TextBox 10">
            <a:extLst>
              <a:ext uri="{FF2B5EF4-FFF2-40B4-BE49-F238E27FC236}">
                <a16:creationId xmlns:a16="http://schemas.microsoft.com/office/drawing/2014/main" id="{3E52029E-8E45-5B3D-6056-79B7E531D8A6}"/>
              </a:ext>
            </a:extLst>
          </p:cNvPr>
          <p:cNvSpPr txBox="1"/>
          <p:nvPr/>
        </p:nvSpPr>
        <p:spPr>
          <a:xfrm>
            <a:off x="7182555" y="5559777"/>
            <a:ext cx="2582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1 </a:t>
            </a:r>
            <a:r>
              <a:rPr lang="en-US" err="1">
                <a:ea typeface="Calibri"/>
                <a:cs typeface="Calibri"/>
              </a:rPr>
              <a:t>số</a:t>
            </a:r>
            <a:r>
              <a:rPr lang="en-US">
                <a:ea typeface="Calibri"/>
                <a:cs typeface="Calibri"/>
              </a:rPr>
              <a:t> </a:t>
            </a:r>
            <a:r>
              <a:rPr lang="en-US" err="1">
                <a:ea typeface="Calibri"/>
                <a:cs typeface="Calibri"/>
              </a:rPr>
              <a:t>phương</a:t>
            </a:r>
            <a:r>
              <a:rPr lang="en-US">
                <a:ea typeface="Calibri"/>
                <a:cs typeface="Calibri"/>
              </a:rPr>
              <a:t> </a:t>
            </a:r>
            <a:r>
              <a:rPr lang="en-US" err="1">
                <a:ea typeface="Calibri"/>
                <a:cs typeface="Calibri"/>
              </a:rPr>
              <a:t>pháp</a:t>
            </a:r>
            <a:r>
              <a:rPr lang="en-US">
                <a:ea typeface="Calibri"/>
                <a:cs typeface="Calibri"/>
              </a:rPr>
              <a:t> PETL</a:t>
            </a:r>
          </a:p>
        </p:txBody>
      </p:sp>
    </p:spTree>
    <p:extLst>
      <p:ext uri="{BB962C8B-B14F-4D97-AF65-F5344CB8AC3E}">
        <p14:creationId xmlns:p14="http://schemas.microsoft.com/office/powerpoint/2010/main" val="116666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01</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en-US" sz="2000" b="1">
                <a:latin typeface="Segoe UI"/>
                <a:cs typeface="Segoe UI"/>
              </a:rPr>
              <a:t>Abstract</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6</a:t>
            </a:fld>
            <a:endParaRPr sz="1800">
              <a:latin typeface="Segoe UI"/>
              <a:cs typeface="Segoe UI"/>
            </a:endParaRPr>
          </a:p>
        </p:txBody>
      </p:sp>
      <p:sp>
        <p:nvSpPr>
          <p:cNvPr id="10" name="object 9">
            <a:extLst>
              <a:ext uri="{FF2B5EF4-FFF2-40B4-BE49-F238E27FC236}">
                <a16:creationId xmlns:a16="http://schemas.microsoft.com/office/drawing/2014/main" id="{8AD489C9-B10A-66D4-4A38-588E5AB0D4AE}"/>
              </a:ext>
            </a:extLst>
          </p:cNvPr>
          <p:cNvSpPr txBox="1"/>
          <p:nvPr/>
        </p:nvSpPr>
        <p:spPr>
          <a:xfrm>
            <a:off x="924107" y="1952333"/>
            <a:ext cx="10606477" cy="3459912"/>
          </a:xfrm>
          <a:prstGeom prst="rect">
            <a:avLst/>
          </a:prstGeom>
        </p:spPr>
        <p:txBody>
          <a:bodyPr vert="horz" wrap="square" lIns="0" tIns="12700" rIns="0" bIns="0" rtlCol="0" anchor="t">
            <a:spAutoFit/>
          </a:bodyPr>
          <a:lstStyle/>
          <a:p>
            <a:pPr marL="367030" indent="-285750">
              <a:spcBef>
                <a:spcPts val="100"/>
              </a:spcBef>
              <a:buFont typeface="Arial" panose="020B0604020202020204" pitchFamily="34" charset="0"/>
              <a:buChar char="•"/>
            </a:pPr>
            <a:r>
              <a:rPr lang="vi-VN" sz="2400">
                <a:latin typeface="Times New Roman"/>
                <a:ea typeface="Calibri"/>
                <a:cs typeface="Segoe UI"/>
              </a:rPr>
              <a:t>Tác giả đã đề xuất 2 cách </a:t>
            </a:r>
            <a:r>
              <a:rPr lang="vi-VN" sz="2400" err="1">
                <a:latin typeface="Times New Roman"/>
                <a:ea typeface="Calibri"/>
                <a:cs typeface="Segoe UI"/>
              </a:rPr>
              <a:t>tensorization-decomposition</a:t>
            </a:r>
            <a:r>
              <a:rPr lang="vi-VN" sz="2400">
                <a:latin typeface="Times New Roman"/>
                <a:ea typeface="Calibri"/>
                <a:cs typeface="Segoe UI"/>
              </a:rPr>
              <a:t> để lưu trữ các </a:t>
            </a:r>
            <a:r>
              <a:rPr lang="vi-VN" sz="2400" err="1">
                <a:latin typeface="Times New Roman"/>
                <a:ea typeface="Calibri"/>
                <a:cs typeface="Segoe UI"/>
              </a:rPr>
              <a:t>delta</a:t>
            </a:r>
            <a:r>
              <a:rPr lang="vi-VN" sz="2400">
                <a:latin typeface="Times New Roman"/>
                <a:ea typeface="Calibri"/>
                <a:cs typeface="Segoe UI"/>
              </a:rPr>
              <a:t> W. </a:t>
            </a:r>
            <a:endParaRPr lang="en-US" sz="2400">
              <a:ea typeface="Calibri"/>
              <a:cs typeface="Calibri"/>
            </a:endParaRPr>
          </a:p>
          <a:p>
            <a:pPr marL="367030" indent="-285750">
              <a:spcBef>
                <a:spcPts val="100"/>
              </a:spcBef>
              <a:buFont typeface="Arial" panose="020B0604020202020204" pitchFamily="34" charset="0"/>
              <a:buChar char="•"/>
            </a:pPr>
            <a:endParaRPr lang="vi-VN" sz="2400">
              <a:latin typeface="Times New Roman"/>
              <a:ea typeface="Calibri"/>
              <a:cs typeface="Segoe UI"/>
            </a:endParaRPr>
          </a:p>
          <a:p>
            <a:pPr marL="367030" indent="-285750">
              <a:spcBef>
                <a:spcPts val="100"/>
              </a:spcBef>
              <a:buFont typeface="Arial" panose="020B0604020202020204" pitchFamily="34" charset="0"/>
              <a:buChar char="•"/>
            </a:pPr>
            <a:r>
              <a:rPr lang="vi-VN" sz="2400">
                <a:latin typeface="Times New Roman"/>
                <a:ea typeface="Calibri"/>
                <a:cs typeface="Times New Roman"/>
              </a:rPr>
              <a:t>Trọng số của mỗi </a:t>
            </a:r>
            <a:r>
              <a:rPr lang="vi-VN" sz="2400" err="1">
                <a:latin typeface="Times New Roman"/>
                <a:ea typeface="Calibri"/>
                <a:cs typeface="Times New Roman"/>
              </a:rPr>
              <a:t>ViT</a:t>
            </a:r>
            <a:r>
              <a:rPr lang="vi-VN" sz="2400">
                <a:latin typeface="Times New Roman"/>
                <a:ea typeface="Calibri"/>
                <a:cs typeface="Times New Roman"/>
              </a:rPr>
              <a:t> được biến đổi thành </a:t>
            </a:r>
            <a:r>
              <a:rPr lang="vi-VN" sz="2400">
                <a:solidFill>
                  <a:srgbClr val="0070C0"/>
                </a:solidFill>
                <a:latin typeface="Times New Roman"/>
                <a:ea typeface="Calibri"/>
                <a:cs typeface="Times New Roman"/>
              </a:rPr>
              <a:t>một </a:t>
            </a:r>
            <a:r>
              <a:rPr lang="vi-VN" sz="2400" err="1">
                <a:solidFill>
                  <a:srgbClr val="0070C0"/>
                </a:solidFill>
                <a:latin typeface="Times New Roman"/>
                <a:ea typeface="Calibri"/>
                <a:cs typeface="Times New Roman"/>
              </a:rPr>
              <a:t>tensor</a:t>
            </a:r>
            <a:r>
              <a:rPr lang="vi-VN" sz="2400">
                <a:solidFill>
                  <a:srgbClr val="0070C0"/>
                </a:solidFill>
                <a:latin typeface="Times New Roman"/>
                <a:ea typeface="Calibri"/>
                <a:cs typeface="Times New Roman"/>
              </a:rPr>
              <a:t> 3D duy nhất</a:t>
            </a:r>
            <a:endParaRPr lang="vi-VN" sz="2400">
              <a:solidFill>
                <a:srgbClr val="0070C0"/>
              </a:solidFill>
              <a:latin typeface="Times New Roman"/>
              <a:ea typeface="Calibri"/>
              <a:cs typeface="Segoe UI"/>
            </a:endParaRPr>
          </a:p>
          <a:p>
            <a:pPr marL="367030" indent="-285750">
              <a:spcBef>
                <a:spcPts val="100"/>
              </a:spcBef>
              <a:buFont typeface="Arial" panose="020B0604020202020204" pitchFamily="34" charset="0"/>
              <a:buChar char="•"/>
            </a:pPr>
            <a:endParaRPr lang="vi-VN" sz="2400">
              <a:solidFill>
                <a:srgbClr val="0070C0"/>
              </a:solidFill>
              <a:latin typeface="Times New Roman"/>
              <a:ea typeface="Calibri"/>
              <a:cs typeface="Times New Roman"/>
            </a:endParaRPr>
          </a:p>
          <a:p>
            <a:pPr marL="367030" indent="-285750">
              <a:spcBef>
                <a:spcPts val="100"/>
              </a:spcBef>
              <a:buFont typeface="Arial" panose="020B0604020202020204" pitchFamily="34" charset="0"/>
              <a:buChar char="•"/>
            </a:pPr>
            <a:r>
              <a:rPr lang="vi-VN" sz="2400">
                <a:latin typeface="Times New Roman"/>
                <a:ea typeface="Calibri"/>
                <a:cs typeface="Segoe UI"/>
              </a:rPr>
              <a:t>Toàn bộ quá trình trên được gọi là </a:t>
            </a:r>
            <a:r>
              <a:rPr lang="vi-VN" sz="2400" err="1">
                <a:solidFill>
                  <a:srgbClr val="FF0000"/>
                </a:solidFill>
                <a:latin typeface="Times New Roman"/>
                <a:ea typeface="Calibri"/>
                <a:cs typeface="Segoe UI"/>
              </a:rPr>
              <a:t>Factor</a:t>
            </a:r>
            <a:r>
              <a:rPr lang="vi-VN" sz="2400">
                <a:solidFill>
                  <a:srgbClr val="FF0000"/>
                </a:solidFill>
                <a:latin typeface="Times New Roman"/>
                <a:ea typeface="Calibri"/>
                <a:cs typeface="Segoe UI"/>
              </a:rPr>
              <a:t> </a:t>
            </a:r>
            <a:r>
              <a:rPr lang="vi-VN" sz="2400" err="1">
                <a:solidFill>
                  <a:srgbClr val="FF0000"/>
                </a:solidFill>
                <a:latin typeface="Times New Roman"/>
                <a:ea typeface="Calibri"/>
                <a:cs typeface="Segoe UI"/>
              </a:rPr>
              <a:t>Tuning</a:t>
            </a:r>
            <a:r>
              <a:rPr lang="vi-VN" sz="2400">
                <a:latin typeface="Times New Roman"/>
                <a:ea typeface="Calibri"/>
                <a:cs typeface="Segoe UI"/>
              </a:rPr>
              <a:t> (</a:t>
            </a:r>
            <a:r>
              <a:rPr lang="vi-VN" sz="2400" err="1">
                <a:latin typeface="Times New Roman"/>
                <a:ea typeface="Calibri"/>
                <a:cs typeface="Segoe UI"/>
              </a:rPr>
              <a:t>FacT</a:t>
            </a:r>
            <a:r>
              <a:rPr lang="vi-VN" sz="2400">
                <a:latin typeface="Times New Roman"/>
                <a:ea typeface="Calibri"/>
                <a:cs typeface="Segoe UI"/>
              </a:rPr>
              <a:t>). </a:t>
            </a:r>
          </a:p>
          <a:p>
            <a:pPr marL="367030" indent="-285750">
              <a:spcBef>
                <a:spcPts val="100"/>
              </a:spcBef>
              <a:buFont typeface="Arial" panose="020B0604020202020204" pitchFamily="34" charset="0"/>
              <a:buChar char="•"/>
            </a:pPr>
            <a:endParaRPr lang="vi-VN" sz="2400">
              <a:latin typeface="Times New Roman"/>
              <a:ea typeface="Calibri"/>
              <a:cs typeface="Segoe UI"/>
            </a:endParaRPr>
          </a:p>
          <a:p>
            <a:pPr marL="367030" indent="-285750">
              <a:spcBef>
                <a:spcPts val="100"/>
              </a:spcBef>
              <a:buFont typeface="Arial" panose="020B0604020202020204" pitchFamily="34" charset="0"/>
              <a:buChar char="•"/>
            </a:pPr>
            <a:r>
              <a:rPr lang="vi-VN" sz="2400">
                <a:latin typeface="Times New Roman"/>
                <a:ea typeface="Calibri"/>
                <a:cs typeface="Segoe UI"/>
              </a:rPr>
              <a:t>Trên </a:t>
            </a:r>
            <a:r>
              <a:rPr lang="vi-VN" sz="2400" err="1">
                <a:latin typeface="Times New Roman"/>
                <a:ea typeface="Calibri"/>
                <a:cs typeface="Segoe UI"/>
              </a:rPr>
              <a:t>benchmark</a:t>
            </a:r>
            <a:r>
              <a:rPr lang="vi-VN" sz="2400">
                <a:latin typeface="Times New Roman"/>
                <a:ea typeface="Calibri"/>
                <a:cs typeface="Segoe UI"/>
              </a:rPr>
              <a:t> VTAB-1K, </a:t>
            </a:r>
            <a:r>
              <a:rPr lang="vi-VN" sz="2400" err="1">
                <a:latin typeface="Times New Roman"/>
                <a:ea typeface="Calibri"/>
                <a:cs typeface="Segoe UI"/>
              </a:rPr>
              <a:t>FacT</a:t>
            </a:r>
            <a:r>
              <a:rPr lang="vi-VN" sz="2400">
                <a:latin typeface="Times New Roman"/>
                <a:ea typeface="Calibri"/>
                <a:cs typeface="Segoe UI"/>
              </a:rPr>
              <a:t> có </a:t>
            </a:r>
            <a:r>
              <a:rPr lang="vi-VN" sz="2400" err="1">
                <a:latin typeface="Times New Roman"/>
                <a:ea typeface="Calibri"/>
                <a:cs typeface="Segoe UI"/>
              </a:rPr>
              <a:t>performance</a:t>
            </a:r>
            <a:r>
              <a:rPr lang="vi-VN" sz="2400">
                <a:latin typeface="Times New Roman"/>
                <a:ea typeface="Calibri"/>
                <a:cs typeface="Segoe UI"/>
              </a:rPr>
              <a:t> ngang ngửa SOTA (NOAH) với </a:t>
            </a:r>
            <a:r>
              <a:rPr lang="vi-VN" sz="2400">
                <a:solidFill>
                  <a:srgbClr val="0070C0"/>
                </a:solidFill>
                <a:latin typeface="Times New Roman"/>
                <a:ea typeface="Calibri"/>
                <a:cs typeface="Segoe UI"/>
              </a:rPr>
              <a:t>số lượng </a:t>
            </a:r>
            <a:r>
              <a:rPr lang="vi-VN" sz="2400" err="1">
                <a:solidFill>
                  <a:srgbClr val="0070C0"/>
                </a:solidFill>
                <a:latin typeface="Times New Roman"/>
                <a:ea typeface="Calibri"/>
                <a:cs typeface="Segoe UI"/>
              </a:rPr>
              <a:t>param</a:t>
            </a:r>
            <a:r>
              <a:rPr lang="vi-VN" sz="2400">
                <a:solidFill>
                  <a:srgbClr val="0070C0"/>
                </a:solidFill>
                <a:latin typeface="Times New Roman"/>
                <a:ea typeface="Calibri"/>
                <a:cs typeface="Segoe UI"/>
              </a:rPr>
              <a:t> ít hơn 5 lần, và tốt hơn tất cả các phương pháp </a:t>
            </a:r>
            <a:r>
              <a:rPr lang="vi-VN" sz="2400" err="1">
                <a:solidFill>
                  <a:srgbClr val="0070C0"/>
                </a:solidFill>
                <a:latin typeface="Times New Roman"/>
                <a:ea typeface="Calibri"/>
                <a:cs typeface="Segoe UI"/>
              </a:rPr>
              <a:t>few-shot</a:t>
            </a:r>
            <a:r>
              <a:rPr lang="vi-VN" sz="2400">
                <a:solidFill>
                  <a:srgbClr val="0070C0"/>
                </a:solidFill>
                <a:latin typeface="Times New Roman"/>
                <a:ea typeface="Calibri"/>
                <a:cs typeface="Segoe UI"/>
              </a:rPr>
              <a:t> hiện tại.</a:t>
            </a:r>
          </a:p>
          <a:p>
            <a:pPr marL="81280">
              <a:spcBef>
                <a:spcPts val="100"/>
              </a:spcBef>
            </a:pPr>
            <a:endParaRPr lang="vi-VN" sz="2800">
              <a:latin typeface="Times New Roman"/>
              <a:ea typeface="Calibri"/>
              <a:cs typeface="Segoe UI"/>
            </a:endParaRPr>
          </a:p>
        </p:txBody>
      </p:sp>
    </p:spTree>
    <p:extLst>
      <p:ext uri="{BB962C8B-B14F-4D97-AF65-F5344CB8AC3E}">
        <p14:creationId xmlns:p14="http://schemas.microsoft.com/office/powerpoint/2010/main" val="257341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4" name="object 4"/>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5" name="object 5"/>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02</a:t>
            </a:r>
            <a:endParaRPr sz="24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9" name="object 9"/>
          <p:cNvSpPr txBox="1">
            <a:spLocks noGrp="1"/>
          </p:cNvSpPr>
          <p:nvPr>
            <p:ph type="title"/>
          </p:nvPr>
        </p:nvSpPr>
        <p:spPr>
          <a:xfrm>
            <a:off x="3921063" y="3143936"/>
            <a:ext cx="4349872" cy="936154"/>
          </a:xfrm>
          <a:prstGeom prst="rect">
            <a:avLst/>
          </a:prstGeom>
        </p:spPr>
        <p:txBody>
          <a:bodyPr vert="horz" wrap="square" lIns="0" tIns="12700" rIns="0" bIns="0" rtlCol="0" anchor="t">
            <a:spAutoFit/>
          </a:bodyPr>
          <a:lstStyle/>
          <a:p>
            <a:pPr marL="12700">
              <a:lnSpc>
                <a:spcPct val="100000"/>
              </a:lnSpc>
              <a:spcBef>
                <a:spcPts val="100"/>
              </a:spcBef>
            </a:pPr>
            <a:r>
              <a:rPr lang="vi-VN" spc="-130"/>
              <a:t>Introduction</a:t>
            </a:r>
            <a:endParaRPr lang="en-US" spc="-130"/>
          </a:p>
        </p:txBody>
      </p:sp>
      <p:sp>
        <p:nvSpPr>
          <p:cNvPr id="10" name="object 10"/>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7</a:t>
            </a:fld>
            <a:endParaRPr sz="1800">
              <a:latin typeface="Segoe UI"/>
              <a:cs typeface="Segoe UI"/>
            </a:endParaRPr>
          </a:p>
        </p:txBody>
      </p:sp>
    </p:spTree>
    <p:extLst>
      <p:ext uri="{BB962C8B-B14F-4D97-AF65-F5344CB8AC3E}">
        <p14:creationId xmlns:p14="http://schemas.microsoft.com/office/powerpoint/2010/main" val="102036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01</a:t>
            </a:r>
            <a:endParaRPr sz="24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8</a:t>
            </a:fld>
            <a:endParaRPr sz="1800">
              <a:latin typeface="Segoe UI"/>
              <a:cs typeface="Segoe UI"/>
            </a:endParaRPr>
          </a:p>
        </p:txBody>
      </p:sp>
      <p:sp>
        <p:nvSpPr>
          <p:cNvPr id="10" name="object 9">
            <a:extLst>
              <a:ext uri="{FF2B5EF4-FFF2-40B4-BE49-F238E27FC236}">
                <a16:creationId xmlns:a16="http://schemas.microsoft.com/office/drawing/2014/main" id="{8AD489C9-B10A-66D4-4A38-588E5AB0D4AE}"/>
              </a:ext>
            </a:extLst>
          </p:cNvPr>
          <p:cNvSpPr txBox="1"/>
          <p:nvPr/>
        </p:nvSpPr>
        <p:spPr>
          <a:xfrm>
            <a:off x="740663" y="1585444"/>
            <a:ext cx="11170921" cy="3154710"/>
          </a:xfrm>
          <a:prstGeom prst="rect">
            <a:avLst/>
          </a:prstGeom>
        </p:spPr>
        <p:txBody>
          <a:bodyPr vert="horz" wrap="square" lIns="0" tIns="12700" rIns="0" bIns="0" rtlCol="0" anchor="t">
            <a:spAutoFit/>
          </a:bodyPr>
          <a:lstStyle/>
          <a:p>
            <a:pPr marL="367030" indent="-285750">
              <a:spcBef>
                <a:spcPts val="100"/>
              </a:spcBef>
              <a:buFont typeface="Arial" panose="020B0604020202020204" pitchFamily="34" charset="0"/>
              <a:buChar char="•"/>
            </a:pPr>
            <a:endParaRPr lang="vi-VN" sz="2400">
              <a:solidFill>
                <a:srgbClr val="000000"/>
              </a:solidFill>
              <a:latin typeface="Times New Roman"/>
              <a:ea typeface="Calibri"/>
              <a:cs typeface="Segoe UI"/>
            </a:endParaRPr>
          </a:p>
          <a:p>
            <a:pPr marL="367030" indent="-285750">
              <a:spcBef>
                <a:spcPts val="100"/>
              </a:spcBef>
              <a:buFont typeface="Arial" panose="020B0604020202020204" pitchFamily="34" charset="0"/>
              <a:buChar char="•"/>
            </a:pPr>
            <a:r>
              <a:rPr lang="vi-VN" sz="2400">
                <a:solidFill>
                  <a:srgbClr val="FF0000"/>
                </a:solidFill>
                <a:latin typeface="Times New Roman"/>
                <a:ea typeface="+mn-lt"/>
                <a:cs typeface="Segoe UI"/>
              </a:rPr>
              <a:t>Vì sao PETL lại hiệu quả?</a:t>
            </a:r>
            <a:endParaRPr lang="en-US" sz="2400">
              <a:ea typeface="Calibri"/>
              <a:cs typeface="Calibri"/>
            </a:endParaRPr>
          </a:p>
          <a:p>
            <a:pPr marL="824230" lvl="1" indent="-285750">
              <a:spcBef>
                <a:spcPts val="100"/>
              </a:spcBef>
              <a:buFont typeface="Arial" panose="020B0604020202020204" pitchFamily="34" charset="0"/>
              <a:buChar char="•"/>
            </a:pPr>
            <a:r>
              <a:rPr lang="vi-VN" sz="2400">
                <a:latin typeface="Times New Roman"/>
                <a:ea typeface="Calibri"/>
                <a:cs typeface="Segoe UI"/>
              </a:rPr>
              <a:t>Với </a:t>
            </a:r>
            <a:r>
              <a:rPr lang="vi-VN" sz="2400" err="1">
                <a:latin typeface="Times New Roman"/>
                <a:ea typeface="Calibri"/>
                <a:cs typeface="Segoe UI"/>
              </a:rPr>
              <a:t>fine-tuning</a:t>
            </a:r>
            <a:r>
              <a:rPr lang="vi-VN" sz="2400">
                <a:latin typeface="Times New Roman"/>
                <a:ea typeface="Calibri"/>
                <a:cs typeface="Segoe UI"/>
              </a:rPr>
              <a:t> truyền thống, ta sẽ phải </a:t>
            </a:r>
            <a:r>
              <a:rPr lang="vi-VN" sz="2400" b="1" err="1">
                <a:solidFill>
                  <a:srgbClr val="0070C0"/>
                </a:solidFill>
                <a:latin typeface="Times New Roman"/>
                <a:ea typeface="Calibri"/>
                <a:cs typeface="Segoe UI"/>
              </a:rPr>
              <a:t>train</a:t>
            </a:r>
            <a:r>
              <a:rPr lang="vi-VN" sz="2400" b="1">
                <a:solidFill>
                  <a:srgbClr val="0070C0"/>
                </a:solidFill>
                <a:latin typeface="Times New Roman"/>
                <a:ea typeface="Calibri"/>
                <a:cs typeface="Segoe UI"/>
              </a:rPr>
              <a:t> toàn bộ hoặc một số </a:t>
            </a:r>
            <a:r>
              <a:rPr lang="vi-VN" sz="2400" b="1" err="1">
                <a:solidFill>
                  <a:srgbClr val="0070C0"/>
                </a:solidFill>
                <a:latin typeface="Times New Roman"/>
                <a:ea typeface="Calibri"/>
                <a:cs typeface="Segoe UI"/>
              </a:rPr>
              <a:t>layers</a:t>
            </a:r>
            <a:r>
              <a:rPr lang="vi-VN" sz="2400" b="1">
                <a:solidFill>
                  <a:srgbClr val="0070C0"/>
                </a:solidFill>
                <a:latin typeface="Times New Roman"/>
                <a:ea typeface="Calibri"/>
                <a:cs typeface="Segoe UI"/>
              </a:rPr>
              <a:t> của </a:t>
            </a:r>
            <a:r>
              <a:rPr lang="vi-VN" sz="2400" b="1" err="1">
                <a:solidFill>
                  <a:srgbClr val="0070C0"/>
                </a:solidFill>
                <a:latin typeface="Times New Roman"/>
                <a:ea typeface="Calibri"/>
                <a:cs typeface="Segoe UI"/>
              </a:rPr>
              <a:t>model</a:t>
            </a:r>
            <a:r>
              <a:rPr lang="vi-VN" sz="2400">
                <a:latin typeface="Times New Roman"/>
                <a:ea typeface="Calibri"/>
                <a:cs typeface="Segoe UI"/>
              </a:rPr>
              <a:t>, và cũng phải lưu lại toàn bộ các tham số của </a:t>
            </a:r>
            <a:r>
              <a:rPr lang="vi-VN" sz="2400" err="1">
                <a:latin typeface="Times New Roman"/>
                <a:ea typeface="Calibri"/>
                <a:cs typeface="Segoe UI"/>
              </a:rPr>
              <a:t>model</a:t>
            </a:r>
            <a:r>
              <a:rPr lang="vi-VN" sz="2400">
                <a:latin typeface="Times New Roman"/>
                <a:ea typeface="Calibri"/>
                <a:cs typeface="Segoe UI"/>
              </a:rPr>
              <a:t> hoặc một số </a:t>
            </a:r>
            <a:r>
              <a:rPr lang="vi-VN" sz="2400" err="1">
                <a:latin typeface="Times New Roman"/>
                <a:ea typeface="Calibri"/>
                <a:cs typeface="Segoe UI"/>
              </a:rPr>
              <a:t>layers</a:t>
            </a:r>
            <a:r>
              <a:rPr lang="vi-VN" sz="2400">
                <a:latin typeface="Times New Roman"/>
                <a:ea typeface="Calibri"/>
                <a:cs typeface="Segoe UI"/>
              </a:rPr>
              <a:t> của </a:t>
            </a:r>
            <a:r>
              <a:rPr lang="vi-VN" sz="2400" err="1">
                <a:latin typeface="Times New Roman"/>
                <a:ea typeface="Calibri"/>
                <a:cs typeface="Segoe UI"/>
              </a:rPr>
              <a:t>model</a:t>
            </a:r>
            <a:r>
              <a:rPr lang="vi-VN" sz="2400">
                <a:latin typeface="Times New Roman"/>
                <a:ea typeface="Calibri"/>
                <a:cs typeface="Segoe UI"/>
              </a:rPr>
              <a:t> được </a:t>
            </a:r>
            <a:r>
              <a:rPr lang="vi-VN" sz="2400" err="1">
                <a:latin typeface="Times New Roman"/>
                <a:ea typeface="Calibri"/>
                <a:cs typeface="Segoe UI"/>
              </a:rPr>
              <a:t>fine-tune</a:t>
            </a:r>
            <a:r>
              <a:rPr lang="vi-VN" sz="2400">
                <a:latin typeface="Times New Roman"/>
                <a:ea typeface="Calibri"/>
                <a:cs typeface="Segoe UI"/>
              </a:rPr>
              <a:t>. </a:t>
            </a:r>
            <a:endParaRPr lang="en-US" sz="2400">
              <a:latin typeface="Times New Roman"/>
              <a:ea typeface="Calibri"/>
              <a:cs typeface="Segoe UI"/>
            </a:endParaRPr>
          </a:p>
          <a:p>
            <a:pPr marL="538480" lvl="1">
              <a:spcBef>
                <a:spcPts val="100"/>
              </a:spcBef>
            </a:pPr>
            <a:r>
              <a:rPr lang="vi-VN" sz="2400">
                <a:latin typeface="Times New Roman"/>
                <a:ea typeface="Calibri"/>
                <a:cs typeface="Segoe UI"/>
              </a:rPr>
              <a:t>=&gt; 10 </a:t>
            </a:r>
            <a:r>
              <a:rPr lang="vi-VN" sz="2400" err="1">
                <a:latin typeface="Times New Roman"/>
                <a:ea typeface="Calibri"/>
                <a:cs typeface="Segoe UI"/>
              </a:rPr>
              <a:t>downstream</a:t>
            </a:r>
            <a:r>
              <a:rPr lang="vi-VN" sz="2400">
                <a:latin typeface="Times New Roman"/>
                <a:ea typeface="Calibri"/>
                <a:cs typeface="Segoe UI"/>
              </a:rPr>
              <a:t> </a:t>
            </a:r>
            <a:r>
              <a:rPr lang="vi-VN" sz="2400" err="1">
                <a:latin typeface="Times New Roman"/>
                <a:ea typeface="Calibri"/>
                <a:cs typeface="Segoe UI"/>
              </a:rPr>
              <a:t>tasks</a:t>
            </a:r>
            <a:r>
              <a:rPr lang="vi-VN" sz="2400">
                <a:latin typeface="Times New Roman"/>
                <a:ea typeface="Calibri"/>
                <a:cs typeface="Segoe UI"/>
              </a:rPr>
              <a:t> =&gt; </a:t>
            </a:r>
            <a:r>
              <a:rPr lang="vi-VN" sz="2400" err="1">
                <a:latin typeface="Times New Roman"/>
                <a:ea typeface="Calibri"/>
                <a:cs typeface="Segoe UI"/>
              </a:rPr>
              <a:t>train</a:t>
            </a:r>
            <a:r>
              <a:rPr lang="vi-VN" sz="2400">
                <a:latin typeface="Times New Roman"/>
                <a:ea typeface="Calibri"/>
                <a:cs typeface="Segoe UI"/>
              </a:rPr>
              <a:t> </a:t>
            </a:r>
            <a:r>
              <a:rPr lang="vi-VN" sz="2400" err="1">
                <a:latin typeface="Times New Roman"/>
                <a:ea typeface="Calibri"/>
                <a:cs typeface="Segoe UI"/>
              </a:rPr>
              <a:t>model</a:t>
            </a:r>
            <a:r>
              <a:rPr lang="vi-VN" sz="2400">
                <a:latin typeface="Times New Roman"/>
                <a:ea typeface="Calibri"/>
                <a:cs typeface="Segoe UI"/>
              </a:rPr>
              <a:t> 10 lần =&gt; lưu lại </a:t>
            </a:r>
            <a:r>
              <a:rPr lang="vi-VN" sz="2400" err="1">
                <a:latin typeface="Times New Roman"/>
                <a:ea typeface="Calibri"/>
                <a:cs typeface="Segoe UI"/>
              </a:rPr>
              <a:t>weight</a:t>
            </a:r>
            <a:r>
              <a:rPr lang="vi-VN" sz="2400">
                <a:latin typeface="Times New Roman"/>
                <a:ea typeface="Calibri"/>
                <a:cs typeface="Segoe UI"/>
              </a:rPr>
              <a:t> của cả 10 </a:t>
            </a:r>
            <a:r>
              <a:rPr lang="vi-VN" sz="2400" err="1">
                <a:latin typeface="Times New Roman"/>
                <a:ea typeface="Calibri"/>
                <a:cs typeface="Segoe UI"/>
              </a:rPr>
              <a:t>models</a:t>
            </a:r>
            <a:r>
              <a:rPr lang="vi-VN" sz="2400">
                <a:latin typeface="Times New Roman"/>
                <a:ea typeface="Calibri"/>
                <a:cs typeface="Segoe UI"/>
              </a:rPr>
              <a:t>.</a:t>
            </a:r>
            <a:endParaRPr lang="en-US" sz="2400">
              <a:latin typeface="Times New Roman"/>
              <a:ea typeface="Calibri"/>
              <a:cs typeface="Segoe UI"/>
            </a:endParaRPr>
          </a:p>
          <a:p>
            <a:pPr marL="538480" lvl="1">
              <a:spcBef>
                <a:spcPts val="100"/>
              </a:spcBef>
            </a:pPr>
            <a:endParaRPr lang="vi-VN" sz="2800">
              <a:latin typeface="Times New Roman"/>
              <a:ea typeface="Calibri"/>
              <a:cs typeface="Segoe UI"/>
            </a:endParaRPr>
          </a:p>
          <a:p>
            <a:pPr marL="824230" lvl="1" indent="-285750">
              <a:spcBef>
                <a:spcPts val="100"/>
              </a:spcBef>
              <a:buFont typeface="Arial" panose="020B0604020202020204" pitchFamily="34" charset="0"/>
              <a:buChar char="•"/>
            </a:pPr>
            <a:endParaRPr lang="vi-VN" sz="2800">
              <a:latin typeface="Arial"/>
              <a:ea typeface="Calibri"/>
              <a:cs typeface="Arial"/>
            </a:endParaRPr>
          </a:p>
        </p:txBody>
      </p:sp>
      <p:sp>
        <p:nvSpPr>
          <p:cNvPr id="9" name="object 6">
            <a:extLst>
              <a:ext uri="{FF2B5EF4-FFF2-40B4-BE49-F238E27FC236}">
                <a16:creationId xmlns:a16="http://schemas.microsoft.com/office/drawing/2014/main" id="{5F694510-5F87-2FE5-3E83-315C16D0034A}"/>
              </a:ext>
            </a:extLst>
          </p:cNvPr>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Introduction</a:t>
            </a:r>
            <a:endParaRPr sz="2000" b="1">
              <a:latin typeface="Segoe UI"/>
              <a:cs typeface="Segoe UI"/>
            </a:endParaRPr>
          </a:p>
        </p:txBody>
      </p:sp>
      <p:pic>
        <p:nvPicPr>
          <p:cNvPr id="6" name="Picture 5" descr="Sad Face Icon Unhappy Face Symbol Stock Illustration - Download Image Now -  Frowning, Emoticon, Anthropomorphic Face - iStock">
            <a:extLst>
              <a:ext uri="{FF2B5EF4-FFF2-40B4-BE49-F238E27FC236}">
                <a16:creationId xmlns:a16="http://schemas.microsoft.com/office/drawing/2014/main" id="{3FB5AF36-EFD9-D2C5-5964-B40FC9345249}"/>
              </a:ext>
            </a:extLst>
          </p:cNvPr>
          <p:cNvPicPr>
            <a:picLocks noChangeAspect="1"/>
          </p:cNvPicPr>
          <p:nvPr/>
        </p:nvPicPr>
        <p:blipFill>
          <a:blip r:embed="rId4"/>
          <a:stretch>
            <a:fillRect/>
          </a:stretch>
        </p:blipFill>
        <p:spPr>
          <a:xfrm>
            <a:off x="4189645" y="4231978"/>
            <a:ext cx="1865376" cy="1865376"/>
          </a:xfrm>
          <a:prstGeom prst="rect">
            <a:avLst/>
          </a:prstGeom>
        </p:spPr>
      </p:pic>
      <p:sp>
        <p:nvSpPr>
          <p:cNvPr id="11" name="TextBox 10">
            <a:extLst>
              <a:ext uri="{FF2B5EF4-FFF2-40B4-BE49-F238E27FC236}">
                <a16:creationId xmlns:a16="http://schemas.microsoft.com/office/drawing/2014/main" id="{D18D6EFA-A4A9-0110-31DF-910438795494}"/>
              </a:ext>
            </a:extLst>
          </p:cNvPr>
          <p:cNvSpPr txBox="1"/>
          <p:nvPr/>
        </p:nvSpPr>
        <p:spPr>
          <a:xfrm>
            <a:off x="6095999" y="4938888"/>
            <a:ext cx="170744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err="1">
                <a:ea typeface="Calibri"/>
                <a:cs typeface="Calibri"/>
              </a:rPr>
              <a:t>Hết</a:t>
            </a:r>
            <a:r>
              <a:rPr lang="en-US" sz="2200">
                <a:ea typeface="Calibri"/>
                <a:cs typeface="Calibri"/>
              </a:rPr>
              <a:t> disk </a:t>
            </a:r>
            <a:r>
              <a:rPr lang="en-US" sz="2200" err="1">
                <a:ea typeface="Calibri"/>
                <a:cs typeface="Calibri"/>
              </a:rPr>
              <a:t>rồi</a:t>
            </a:r>
            <a:r>
              <a:rPr lang="en-US" sz="2200">
                <a:ea typeface="Calibri"/>
                <a:cs typeface="Calibri"/>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18704"/>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lang="vi-VN" sz="2400" b="1" spc="-5">
                <a:solidFill>
                  <a:srgbClr val="FFFFFF"/>
                </a:solidFill>
                <a:latin typeface="Segoe UI"/>
                <a:cs typeface="Segoe UI"/>
              </a:rPr>
              <a:t>02</a:t>
            </a:r>
            <a:endParaRPr sz="2400">
              <a:latin typeface="Segoe UI"/>
              <a:cs typeface="Segoe UI"/>
            </a:endParaRPr>
          </a:p>
        </p:txBody>
      </p:sp>
      <p:sp>
        <p:nvSpPr>
          <p:cNvPr id="6" name="object 6"/>
          <p:cNvSpPr txBox="1"/>
          <p:nvPr/>
        </p:nvSpPr>
        <p:spPr>
          <a:xfrm>
            <a:off x="1296924" y="0"/>
            <a:ext cx="10895330" cy="750847"/>
          </a:xfrm>
          <a:prstGeom prst="rect">
            <a:avLst/>
          </a:prstGeom>
        </p:spPr>
        <p:txBody>
          <a:bodyPr vert="horz" wrap="square" lIns="0" tIns="4445" rIns="0" bIns="0" rtlCol="0" anchor="t">
            <a:spAutoFit/>
          </a:bodyPr>
          <a:lstStyle/>
          <a:p>
            <a:pPr>
              <a:lnSpc>
                <a:spcPct val="100000"/>
              </a:lnSpc>
              <a:spcBef>
                <a:spcPts val="35"/>
              </a:spcBef>
            </a:pPr>
            <a:endParaRPr sz="2850">
              <a:latin typeface="Times New Roman"/>
              <a:cs typeface="Times New Roman"/>
            </a:endParaRPr>
          </a:p>
          <a:p>
            <a:pPr marL="159385">
              <a:lnSpc>
                <a:spcPct val="100000"/>
              </a:lnSpc>
            </a:pPr>
            <a:r>
              <a:rPr lang="vi-VN" sz="2000" b="1" err="1">
                <a:latin typeface="Segoe UI"/>
                <a:cs typeface="Segoe UI"/>
              </a:rPr>
              <a:t>Introduction</a:t>
            </a:r>
            <a:endParaRPr sz="2000" b="1">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1173968" y="169163"/>
            <a:ext cx="737616" cy="595883"/>
          </a:xfrm>
          <a:prstGeom prst="rect">
            <a:avLst/>
          </a:prstGeom>
        </p:spPr>
      </p:pic>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9</a:t>
            </a:fld>
            <a:endParaRPr sz="1800">
              <a:latin typeface="Segoe UI"/>
              <a:cs typeface="Segoe UI"/>
            </a:endParaRPr>
          </a:p>
        </p:txBody>
      </p:sp>
      <p:sp>
        <p:nvSpPr>
          <p:cNvPr id="10" name="object 9">
            <a:extLst>
              <a:ext uri="{FF2B5EF4-FFF2-40B4-BE49-F238E27FC236}">
                <a16:creationId xmlns:a16="http://schemas.microsoft.com/office/drawing/2014/main" id="{8AD489C9-B10A-66D4-4A38-588E5AB0D4AE}"/>
              </a:ext>
            </a:extLst>
          </p:cNvPr>
          <p:cNvSpPr txBox="1"/>
          <p:nvPr/>
        </p:nvSpPr>
        <p:spPr>
          <a:xfrm>
            <a:off x="740663" y="1585444"/>
            <a:ext cx="11170921" cy="320601"/>
          </a:xfrm>
          <a:prstGeom prst="rect">
            <a:avLst/>
          </a:prstGeom>
        </p:spPr>
        <p:txBody>
          <a:bodyPr vert="horz" wrap="square" lIns="0" tIns="12700" rIns="0" bIns="0" rtlCol="0" anchor="t">
            <a:spAutoFit/>
          </a:bodyPr>
          <a:lstStyle/>
          <a:p>
            <a:pPr marL="367030" indent="-285750">
              <a:spcBef>
                <a:spcPts val="100"/>
              </a:spcBef>
              <a:buFont typeface="Arial" panose="020B0604020202020204" pitchFamily="34" charset="0"/>
              <a:buChar char="•"/>
            </a:pPr>
            <a:r>
              <a:rPr lang="vi-VN" sz="2000">
                <a:latin typeface="Times New Roman"/>
                <a:ea typeface="+mn-lt"/>
                <a:cs typeface="Segoe UI"/>
              </a:rPr>
              <a:t>Trong bài báo tác giả đã nêu ra được rất nhiều phương pháp PETL cho hiệu suất tốt:</a:t>
            </a:r>
          </a:p>
        </p:txBody>
      </p:sp>
      <p:pic>
        <p:nvPicPr>
          <p:cNvPr id="11" name="Hình ảnh 10">
            <a:extLst>
              <a:ext uri="{FF2B5EF4-FFF2-40B4-BE49-F238E27FC236}">
                <a16:creationId xmlns:a16="http://schemas.microsoft.com/office/drawing/2014/main" id="{0C33D949-32FA-31A1-5B07-F5F74EA31BF2}"/>
              </a:ext>
            </a:extLst>
          </p:cNvPr>
          <p:cNvPicPr>
            <a:picLocks noChangeAspect="1"/>
          </p:cNvPicPr>
          <p:nvPr/>
        </p:nvPicPr>
        <p:blipFill>
          <a:blip r:embed="rId4"/>
          <a:stretch>
            <a:fillRect/>
          </a:stretch>
        </p:blipFill>
        <p:spPr>
          <a:xfrm>
            <a:off x="3706922" y="2058631"/>
            <a:ext cx="4778154" cy="3581710"/>
          </a:xfrm>
          <a:prstGeom prst="rect">
            <a:avLst/>
          </a:prstGeom>
        </p:spPr>
      </p:pic>
    </p:spTree>
    <p:extLst>
      <p:ext uri="{BB962C8B-B14F-4D97-AF65-F5344CB8AC3E}">
        <p14:creationId xmlns:p14="http://schemas.microsoft.com/office/powerpoint/2010/main" val="1807701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Màn hình rộng</PresentationFormat>
  <Slides>46</Slides>
  <Notes>35</Notes>
  <HiddenSlides>4</HiddenSlides>
  <ScaleCrop>false</ScaleCrop>
  <HeadingPairs>
    <vt:vector size="4" baseType="variant">
      <vt:variant>
        <vt:lpstr>Chủ đề</vt:lpstr>
      </vt:variant>
      <vt:variant>
        <vt:i4>1</vt:i4>
      </vt:variant>
      <vt:variant>
        <vt:lpstr>Tiêu đề Bản chiếu</vt:lpstr>
      </vt:variant>
      <vt:variant>
        <vt:i4>46</vt:i4>
      </vt:variant>
    </vt:vector>
  </HeadingPairs>
  <TitlesOfParts>
    <vt:vector size="47" baseType="lpstr">
      <vt:lpstr>Office Theme</vt:lpstr>
      <vt:lpstr>CS431: Các kĩ thuật học sâu và ứng dụng</vt:lpstr>
      <vt:lpstr>Bản trình bày PowerPoint</vt:lpstr>
      <vt:lpstr>Bản trình bày PowerPoint</vt:lpstr>
      <vt:lpstr>Abstract</vt:lpstr>
      <vt:lpstr>Bản trình bày PowerPoint</vt:lpstr>
      <vt:lpstr>Bản trình bày PowerPoint</vt:lpstr>
      <vt:lpstr>Introduction</vt:lpstr>
      <vt:lpstr>Bản trình bày PowerPoint</vt:lpstr>
      <vt:lpstr>Bản trình bày PowerPoint</vt:lpstr>
      <vt:lpstr>Bản trình bày PowerPoint</vt:lpstr>
      <vt:lpstr>Bản trình bày PowerPoint</vt:lpstr>
      <vt:lpstr>Dataset VTAB-1K </vt:lpstr>
      <vt:lpstr>VTAB-1K </vt:lpstr>
      <vt:lpstr>VTAB-1K </vt:lpstr>
      <vt:lpstr>VTAB-1K</vt:lpstr>
      <vt:lpstr>VTAB-1K</vt:lpstr>
      <vt:lpstr>Related Work</vt:lpstr>
      <vt:lpstr>Parameter-Effcient Transfer Learning</vt:lpstr>
      <vt:lpstr>Parameter-Effcient Transfer Learning</vt:lpstr>
      <vt:lpstr>Parameter-Effcient Transfer Learning</vt:lpstr>
      <vt:lpstr>Methods</vt:lpstr>
      <vt:lpstr>Tensorize Vision Transformer</vt:lpstr>
      <vt:lpstr>Tensorize Vision Transformer</vt:lpstr>
      <vt:lpstr>Tensorize Vision Transformer</vt:lpstr>
      <vt:lpstr>Tensorize Vision Transformer</vt:lpstr>
      <vt:lpstr>Factor-Tuning: 1 quan điểm thống nhất</vt:lpstr>
      <vt:lpstr>Factor-Tuning: 1 quan điểm thống nhất</vt:lpstr>
      <vt:lpstr>Factor-Tuning: Format to decompose</vt:lpstr>
      <vt:lpstr>Factor-Tuning: Format to decompose </vt:lpstr>
      <vt:lpstr>Factor-Tuning: Format to decompose</vt:lpstr>
      <vt:lpstr>Factor-Tuning: Decompose then train </vt:lpstr>
      <vt:lpstr>Experiment</vt:lpstr>
      <vt:lpstr>Bản trình bày PowerPoint</vt:lpstr>
      <vt:lpstr>VTAB-1K </vt:lpstr>
      <vt:lpstr>VTAB-1K: Reproduce </vt:lpstr>
      <vt:lpstr>Fine-grained few-shot datasets </vt:lpstr>
      <vt:lpstr>FacT for SwinTransformer </vt:lpstr>
      <vt:lpstr>Finetune trên bộ dữ liệu khác </vt:lpstr>
      <vt:lpstr>Finetune trên bộ dữ liệu khác  </vt:lpstr>
      <vt:lpstr>Ablation Studies</vt:lpstr>
      <vt:lpstr>Bản trình bày PowerPoint</vt:lpstr>
      <vt:lpstr>Conclusion</vt:lpstr>
      <vt:lpstr>Advantages</vt:lpstr>
      <vt:lpstr>Disadvantages</vt:lpstr>
      <vt:lpstr>Improvement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Hoàng Long Nguyễn</dc:creator>
  <cp:revision>5</cp:revision>
  <dcterms:created xsi:type="dcterms:W3CDTF">2023-10-14T03:29:46Z</dcterms:created>
  <dcterms:modified xsi:type="dcterms:W3CDTF">2023-11-30T09:14:59Z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2023-07-02T00:00:00Z</vt:filetime>
  </property>
  <property fmtid="{D5CDD505-2E9C-101B-9397-08002B2CF9AE}" pid="3" name="Creator">
    <vt:lpwstr>Microsoft® PowerPoint® for Microsoft 365</vt:lpwstr>
  </property>
  <property fmtid="{D5CDD505-2E9C-101B-9397-08002B2CF9AE}" pid="4" name="LastSaved">
    <vt:filetime>2023-10-14T00:00:00Z</vt:filetime>
  </property>
</Properties>
</file>