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A07B0B-2769-4DC8-8207-8D2BFF2CD1FE}">
  <a:tblStyle styleId="{89A07B0B-2769-4DC8-8207-8D2BFF2CD1F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d8a3913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d8a3913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d8a3913ea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d8a3913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fe14d3b49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e14d3b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d8a3913ea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d8a3913e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d8a3913ea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d8a3913e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23a451fd5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23a451f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23a451fd5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23a451fd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d8a3913ea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d8a3913e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d8a3913ea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d8a3913e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6" name="Shape 16"/>
        <p:cNvGrpSpPr/>
        <p:nvPr/>
      </p:nvGrpSpPr>
      <p:grpSpPr>
        <a:xfrm>
          <a:off x="0" y="0"/>
          <a:ext cx="0" cy="0"/>
          <a:chOff x="0" y="0"/>
          <a:chExt cx="0" cy="0"/>
        </a:xfrm>
      </p:grpSpPr>
      <p:sp>
        <p:nvSpPr>
          <p:cNvPr id="17" name="Google Shape;17;p4"/>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Clr>
                <a:srgbClr val="000000"/>
              </a:buClr>
              <a:buSzPts val="2200"/>
              <a:buChar char="●"/>
              <a:defRPr sz="2200">
                <a:solidFill>
                  <a:srgbClr val="000000"/>
                </a:solidFill>
              </a:defRPr>
            </a:lvl1pPr>
            <a:lvl2pPr indent="-355600" lvl="1" marL="914400">
              <a:spcBef>
                <a:spcPts val="1600"/>
              </a:spcBef>
              <a:spcAft>
                <a:spcPts val="0"/>
              </a:spcAft>
              <a:buClr>
                <a:srgbClr val="000000"/>
              </a:buClr>
              <a:buSzPts val="2000"/>
              <a:buChar char="○"/>
              <a:defRPr sz="2000">
                <a:solidFill>
                  <a:srgbClr val="000000"/>
                </a:solidFill>
              </a:defRPr>
            </a:lvl2pPr>
            <a:lvl3pPr indent="-342900" lvl="2" marL="1371600">
              <a:spcBef>
                <a:spcPts val="1600"/>
              </a:spcBef>
              <a:spcAft>
                <a:spcPts val="0"/>
              </a:spcAft>
              <a:buClr>
                <a:srgbClr val="000000"/>
              </a:buClr>
              <a:buSzPts val="1800"/>
              <a:buChar char="■"/>
              <a:defRPr sz="1800">
                <a:solidFill>
                  <a:srgbClr val="000000"/>
                </a:solidFill>
              </a:defRPr>
            </a:lvl3pPr>
            <a:lvl4pPr indent="-330200" lvl="3" marL="1828800">
              <a:spcBef>
                <a:spcPts val="1600"/>
              </a:spcBef>
              <a:spcAft>
                <a:spcPts val="0"/>
              </a:spcAft>
              <a:buClr>
                <a:srgbClr val="000000"/>
              </a:buClr>
              <a:buSzPts val="1600"/>
              <a:buChar char="●"/>
              <a:defRPr sz="1600">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523550" y="4813799"/>
            <a:ext cx="548700" cy="275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 type="body"/>
          </p:nvPr>
        </p:nvSpPr>
        <p:spPr>
          <a:xfrm>
            <a:off x="57150" y="41634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VanKhaiii/CS519.O11-STR" TargetMode="External"/><Relationship Id="rId4" Type="http://schemas.openxmlformats.org/officeDocument/2006/relationships/hyperlink" Target="https://youtu.be/oxjYVhvU35M" TargetMode="External"/><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460950" y="96830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100"/>
              <a:t>XỬ LÝ ẢNH NGOẠI CẢNH: NGHIÊN CỨU VIỆC PHÁT HIỆN VÀ NHẬN DIỆN VĂN BẢN TIẾNG VIỆT VỚI DBNETPP VÀ PARSEQ.</a:t>
            </a:r>
            <a:endParaRPr b="1" sz="3100"/>
          </a:p>
        </p:txBody>
      </p:sp>
      <p:sp>
        <p:nvSpPr>
          <p:cNvPr id="67" name="Google Shape;67;p13"/>
          <p:cNvSpPr txBox="1"/>
          <p:nvPr>
            <p:ph type="title"/>
          </p:nvPr>
        </p:nvSpPr>
        <p:spPr>
          <a:xfrm>
            <a:off x="2516550" y="2489200"/>
            <a:ext cx="51939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Trương Văn Khải</a:t>
            </a:r>
            <a:r>
              <a:rPr b="1" lang="en" sz="2400"/>
              <a:t> - </a:t>
            </a:r>
            <a:r>
              <a:rPr b="1" lang="en" sz="2400"/>
              <a:t>21520274</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Tóm tắt </a:t>
            </a:r>
            <a:endParaRPr/>
          </a:p>
        </p:txBody>
      </p:sp>
      <p:sp>
        <p:nvSpPr>
          <p:cNvPr id="73" name="Google Shape;73;p1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Arial"/>
              <a:buChar char="●"/>
            </a:pPr>
            <a:r>
              <a:rPr lang="en" sz="1900"/>
              <a:t>Lớp: CS519.</a:t>
            </a:r>
            <a:r>
              <a:rPr lang="en" sz="1900"/>
              <a:t>O11</a:t>
            </a:r>
            <a:endParaRPr sz="1900"/>
          </a:p>
          <a:p>
            <a:pPr indent="-349250" lvl="0" marL="457200" rtl="0" algn="l">
              <a:spcBef>
                <a:spcPts val="0"/>
              </a:spcBef>
              <a:spcAft>
                <a:spcPts val="0"/>
              </a:spcAft>
              <a:buSzPts val="1900"/>
              <a:buFont typeface="Arial"/>
              <a:buChar char="●"/>
            </a:pPr>
            <a:r>
              <a:rPr lang="en" sz="1900"/>
              <a:t>Link Github của nhóm:  </a:t>
            </a:r>
            <a:r>
              <a:rPr lang="en" sz="1900" u="sng">
                <a:solidFill>
                  <a:schemeClr val="hlink"/>
                </a:solidFill>
                <a:hlinkClick r:id="rId3"/>
              </a:rPr>
              <a:t>https://github.com/VanKhaiii/CS519.O11-STR</a:t>
            </a:r>
            <a:endParaRPr sz="1900"/>
          </a:p>
          <a:p>
            <a:pPr indent="-349250" lvl="0" marL="457200" rtl="0" algn="l">
              <a:spcBef>
                <a:spcPts val="0"/>
              </a:spcBef>
              <a:spcAft>
                <a:spcPts val="0"/>
              </a:spcAft>
              <a:buSzPts val="1900"/>
              <a:buChar char="●"/>
            </a:pPr>
            <a:r>
              <a:rPr lang="en" sz="1900"/>
              <a:t>Link YouTube video: </a:t>
            </a:r>
            <a:r>
              <a:rPr lang="en" sz="1900" u="sng">
                <a:solidFill>
                  <a:schemeClr val="hlink"/>
                </a:solidFill>
                <a:hlinkClick r:id="rId4"/>
              </a:rPr>
              <a:t>https://youtu.be/oxjYVhvU35M</a:t>
            </a:r>
            <a:endParaRPr sz="1900"/>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pic>
        <p:nvPicPr>
          <p:cNvPr id="74" name="Google Shape;74;p14"/>
          <p:cNvPicPr preferRelativeResize="0"/>
          <p:nvPr/>
        </p:nvPicPr>
        <p:blipFill>
          <a:blip r:embed="rId5">
            <a:alphaModFix/>
          </a:blip>
          <a:stretch>
            <a:fillRect/>
          </a:stretch>
        </p:blipFill>
        <p:spPr>
          <a:xfrm>
            <a:off x="3873488" y="2317675"/>
            <a:ext cx="1681625" cy="1681625"/>
          </a:xfrm>
          <a:prstGeom prst="rect">
            <a:avLst/>
          </a:prstGeom>
          <a:noFill/>
          <a:ln>
            <a:noFill/>
          </a:ln>
        </p:spPr>
      </p:pic>
      <p:sp>
        <p:nvSpPr>
          <p:cNvPr id="75" name="Google Shape;75;p14"/>
          <p:cNvSpPr txBox="1"/>
          <p:nvPr>
            <p:ph idx="1" type="body"/>
          </p:nvPr>
        </p:nvSpPr>
        <p:spPr>
          <a:xfrm>
            <a:off x="2785450" y="4136200"/>
            <a:ext cx="3857700" cy="51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rial"/>
                <a:ea typeface="Arial"/>
                <a:cs typeface="Arial"/>
                <a:sym typeface="Arial"/>
              </a:rPr>
              <a:t>Trương Văn Khải - 21520274</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sp>
        <p:nvSpPr>
          <p:cNvPr id="81" name="Google Shape;81;p15"/>
          <p:cNvSpPr txBox="1"/>
          <p:nvPr>
            <p:ph idx="1" type="body"/>
          </p:nvPr>
        </p:nvSpPr>
        <p:spPr>
          <a:xfrm>
            <a:off x="460950" y="728375"/>
            <a:ext cx="8222100" cy="3908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Arial"/>
              <a:buChar char="●"/>
            </a:pPr>
            <a:r>
              <a:rPr lang="en" sz="2100"/>
              <a:t>Ảnh là một dạng thông tin lưu trữ quan trọng, trích xuất các thông tin văn bản từ ảnh giúp tối ưu hóa nguồn lực, cũng như tăng hiệu quả về mặt lưu trữ.</a:t>
            </a:r>
            <a:endParaRPr sz="2100"/>
          </a:p>
          <a:p>
            <a:pPr indent="-361950" lvl="0" marL="457200" rtl="0" algn="l">
              <a:spcBef>
                <a:spcPts val="0"/>
              </a:spcBef>
              <a:spcAft>
                <a:spcPts val="0"/>
              </a:spcAft>
              <a:buSzPts val="2100"/>
              <a:buChar char="●"/>
            </a:pPr>
            <a:r>
              <a:rPr lang="en" sz="2100"/>
              <a:t>Bài toán Phát hiện và Nhận diện văn bản trong ảnh đang được quan tâm. </a:t>
            </a:r>
            <a:r>
              <a:rPr lang="en" sz="2100"/>
              <a:t>Bên cạnh đó vẫn còn nhiều thách thức.</a:t>
            </a:r>
            <a:endParaRPr sz="21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pic>
        <p:nvPicPr>
          <p:cNvPr id="82" name="Google Shape;82;p15"/>
          <p:cNvPicPr preferRelativeResize="0"/>
          <p:nvPr/>
        </p:nvPicPr>
        <p:blipFill>
          <a:blip r:embed="rId3">
            <a:alphaModFix/>
          </a:blip>
          <a:stretch>
            <a:fillRect/>
          </a:stretch>
        </p:blipFill>
        <p:spPr>
          <a:xfrm>
            <a:off x="1595650" y="2707649"/>
            <a:ext cx="5866374" cy="2052300"/>
          </a:xfrm>
          <a:prstGeom prst="rect">
            <a:avLst/>
          </a:prstGeom>
          <a:noFill/>
          <a:ln>
            <a:noFill/>
          </a:ln>
        </p:spPr>
      </p:pic>
      <p:sp>
        <p:nvSpPr>
          <p:cNvPr id="83" name="Google Shape;83;p15"/>
          <p:cNvSpPr txBox="1"/>
          <p:nvPr>
            <p:ph idx="1" type="body"/>
          </p:nvPr>
        </p:nvSpPr>
        <p:spPr>
          <a:xfrm>
            <a:off x="7539675" y="4302275"/>
            <a:ext cx="1399500" cy="33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t>Hình 1</a:t>
            </a:r>
            <a:r>
              <a:rPr lang="en" sz="1000"/>
              <a:t>: Mô tả Đầu vào, Đầu ra bài toán</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Mục tiêu</a:t>
            </a:r>
            <a:endParaRPr/>
          </a:p>
        </p:txBody>
      </p:sp>
      <p:sp>
        <p:nvSpPr>
          <p:cNvPr id="89" name="Google Shape;89;p16"/>
          <p:cNvSpPr txBox="1"/>
          <p:nvPr>
            <p:ph idx="1" type="body"/>
          </p:nvPr>
        </p:nvSpPr>
        <p:spPr>
          <a:xfrm>
            <a:off x="471900" y="820500"/>
            <a:ext cx="8222100" cy="1311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ial"/>
              <a:buChar char="●"/>
            </a:pPr>
            <a:r>
              <a:rPr lang="en">
                <a:latin typeface="Arial"/>
                <a:ea typeface="Arial"/>
                <a:cs typeface="Arial"/>
                <a:sym typeface="Arial"/>
              </a:rPr>
              <a:t>Nghiên cứu thuật toán DBNetpp, PARSeq.</a:t>
            </a:r>
            <a:r>
              <a:rPr lang="en">
                <a:latin typeface="Arial"/>
                <a:ea typeface="Arial"/>
                <a:cs typeface="Arial"/>
                <a:sym typeface="Arial"/>
              </a:rPr>
              <a:t> Tìm hiểu cách kết hợp và áp dụng cài đặt thử nghiệm chúng trong việc Phát hiện và Nhận diện các văn bản tiếng Việt trong ảnh cảnh. </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
        <p:nvSpPr>
          <p:cNvPr id="90" name="Google Shape;90;p16"/>
          <p:cNvSpPr txBox="1"/>
          <p:nvPr>
            <p:ph idx="1" type="body"/>
          </p:nvPr>
        </p:nvSpPr>
        <p:spPr>
          <a:xfrm>
            <a:off x="471900" y="2131800"/>
            <a:ext cx="8222100" cy="981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ial"/>
              <a:buChar char="●"/>
            </a:pPr>
            <a:r>
              <a:rPr lang="en">
                <a:latin typeface="Arial"/>
                <a:ea typeface="Arial"/>
                <a:cs typeface="Arial"/>
                <a:sym typeface="Arial"/>
              </a:rPr>
              <a:t>Tiến hành đánh giá phương pháp kết hợp này trên một bộ dữ liệu mới - bộ UIT-STR20k </a:t>
            </a:r>
            <a:endParaRPr sz="1800"/>
          </a:p>
        </p:txBody>
      </p:sp>
      <p:sp>
        <p:nvSpPr>
          <p:cNvPr id="91" name="Google Shape;91;p16"/>
          <p:cNvSpPr txBox="1"/>
          <p:nvPr>
            <p:ph idx="1" type="body"/>
          </p:nvPr>
        </p:nvSpPr>
        <p:spPr>
          <a:xfrm>
            <a:off x="471900" y="3113700"/>
            <a:ext cx="8222100" cy="981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ial"/>
              <a:buChar char="●"/>
            </a:pPr>
            <a:r>
              <a:rPr lang="en">
                <a:latin typeface="Arial"/>
                <a:ea typeface="Arial"/>
                <a:cs typeface="Arial"/>
                <a:sym typeface="Arial"/>
              </a:rPr>
              <a:t>Xây dựng ứng dụng web trực quan hóa kết quả dự đoán.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97" name="Google Shape;97;p17"/>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t>Hướng tiếp cận sử dụng 2 module độc lập cho từng giai đoạn</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Tự xây dựng một bộ dữ liệu mới UIT-STR20k. Bộ dữ liệu sẽ gồm 20.000 ảnh được gán nhãn đầy đủ. Dự kiến toàn bộ dữ liệu này sẽ bao gồm hơn 500.000 trường văn bản.</a:t>
            </a:r>
            <a:endParaRPr sz="1600"/>
          </a:p>
          <a:p>
            <a:pPr indent="-330200" lvl="0" marL="457200" rtl="0" algn="l">
              <a:spcBef>
                <a:spcPts val="0"/>
              </a:spcBef>
              <a:spcAft>
                <a:spcPts val="0"/>
              </a:spcAft>
              <a:buSzPts val="1600"/>
              <a:buChar char="●"/>
            </a:pPr>
            <a:r>
              <a:rPr lang="en" sz="1600"/>
              <a:t>Phương pháp đánh giá: </a:t>
            </a:r>
            <a:endParaRPr sz="1600"/>
          </a:p>
          <a:p>
            <a:pPr indent="-330200" lvl="1" marL="914400" rtl="0" algn="l">
              <a:spcBef>
                <a:spcPts val="0"/>
              </a:spcBef>
              <a:spcAft>
                <a:spcPts val="0"/>
              </a:spcAft>
              <a:buSzPts val="1600"/>
              <a:buChar char="○"/>
            </a:pPr>
            <a:r>
              <a:rPr lang="en" sz="1600"/>
              <a:t>Precision, Recall, HmeanIoUMetric cho giai đoạn Phát hiện.</a:t>
            </a:r>
            <a:endParaRPr sz="1600"/>
          </a:p>
          <a:p>
            <a:pPr indent="-330200" lvl="1" marL="914400" rtl="0" algn="l">
              <a:spcBef>
                <a:spcPts val="0"/>
              </a:spcBef>
              <a:spcAft>
                <a:spcPts val="0"/>
              </a:spcAft>
              <a:buSzPts val="1600"/>
              <a:buChar char="○"/>
            </a:pPr>
            <a:r>
              <a:rPr lang="en" sz="1600"/>
              <a:t>Accuracy, OneMinusNED cho giai đoạn Nhận diện.</a:t>
            </a:r>
            <a:endParaRPr sz="1600"/>
          </a:p>
          <a:p>
            <a:pPr indent="-330200" lvl="1" marL="914400" rtl="0" algn="l">
              <a:spcBef>
                <a:spcPts val="0"/>
              </a:spcBef>
              <a:spcAft>
                <a:spcPts val="0"/>
              </a:spcAft>
              <a:buSzPts val="1600"/>
              <a:buChar char="○"/>
            </a:pPr>
            <a:r>
              <a:rPr lang="en" sz="1600"/>
              <a:t>FPS cho kiểm thử tốc độ xử lý thực.</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914400" rtl="0" algn="l">
              <a:spcBef>
                <a:spcPts val="1600"/>
              </a:spcBef>
              <a:spcAft>
                <a:spcPts val="1600"/>
              </a:spcAft>
              <a:buNone/>
            </a:pPr>
            <a:r>
              <a:t/>
            </a:r>
            <a:endParaRPr sz="1200"/>
          </a:p>
        </p:txBody>
      </p:sp>
      <p:pic>
        <p:nvPicPr>
          <p:cNvPr id="98" name="Google Shape;98;p17"/>
          <p:cNvPicPr preferRelativeResize="0"/>
          <p:nvPr/>
        </p:nvPicPr>
        <p:blipFill>
          <a:blip r:embed="rId3">
            <a:alphaModFix/>
          </a:blip>
          <a:stretch>
            <a:fillRect/>
          </a:stretch>
        </p:blipFill>
        <p:spPr>
          <a:xfrm>
            <a:off x="1938763" y="1171350"/>
            <a:ext cx="5266475" cy="1462600"/>
          </a:xfrm>
          <a:prstGeom prst="rect">
            <a:avLst/>
          </a:prstGeom>
          <a:noFill/>
          <a:ln>
            <a:noFill/>
          </a:ln>
        </p:spPr>
      </p:pic>
      <p:sp>
        <p:nvSpPr>
          <p:cNvPr id="99" name="Google Shape;99;p17"/>
          <p:cNvSpPr txBox="1"/>
          <p:nvPr>
            <p:ph idx="1" type="body"/>
          </p:nvPr>
        </p:nvSpPr>
        <p:spPr>
          <a:xfrm>
            <a:off x="3130650" y="2607450"/>
            <a:ext cx="4165800" cy="33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t>Hình 2</a:t>
            </a:r>
            <a:r>
              <a:rPr lang="en" sz="1000"/>
              <a:t>: Mô tả toàn bộ quy trình bài toán.</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05" name="Google Shape;105;p18"/>
          <p:cNvSpPr txBox="1"/>
          <p:nvPr>
            <p:ph idx="1" type="body"/>
          </p:nvPr>
        </p:nvSpPr>
        <p:spPr>
          <a:xfrm>
            <a:off x="352975" y="728375"/>
            <a:ext cx="8222100" cy="3908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t>Giai đoạn kiểm thử: DBNetpp</a:t>
            </a:r>
            <a:endParaRPr sz="1600"/>
          </a:p>
          <a:p>
            <a:pPr indent="0" lvl="0" marL="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914400" rtl="0" algn="l">
              <a:spcBef>
                <a:spcPts val="1600"/>
              </a:spcBef>
              <a:spcAft>
                <a:spcPts val="1600"/>
              </a:spcAft>
              <a:buNone/>
            </a:pPr>
            <a:r>
              <a:t/>
            </a:r>
            <a:endParaRPr sz="1200"/>
          </a:p>
        </p:txBody>
      </p:sp>
      <p:pic>
        <p:nvPicPr>
          <p:cNvPr id="106" name="Google Shape;106;p18"/>
          <p:cNvPicPr preferRelativeResize="0"/>
          <p:nvPr/>
        </p:nvPicPr>
        <p:blipFill>
          <a:blip r:embed="rId3">
            <a:alphaModFix/>
          </a:blip>
          <a:stretch>
            <a:fillRect/>
          </a:stretch>
        </p:blipFill>
        <p:spPr>
          <a:xfrm>
            <a:off x="803425" y="1172625"/>
            <a:ext cx="6896174" cy="1952025"/>
          </a:xfrm>
          <a:prstGeom prst="rect">
            <a:avLst/>
          </a:prstGeom>
          <a:noFill/>
          <a:ln>
            <a:noFill/>
          </a:ln>
        </p:spPr>
      </p:pic>
      <p:pic>
        <p:nvPicPr>
          <p:cNvPr id="107" name="Google Shape;107;p18"/>
          <p:cNvPicPr preferRelativeResize="0"/>
          <p:nvPr/>
        </p:nvPicPr>
        <p:blipFill>
          <a:blip r:embed="rId4">
            <a:alphaModFix/>
          </a:blip>
          <a:stretch>
            <a:fillRect/>
          </a:stretch>
        </p:blipFill>
        <p:spPr>
          <a:xfrm>
            <a:off x="3548075" y="3124650"/>
            <a:ext cx="4556848" cy="1654150"/>
          </a:xfrm>
          <a:prstGeom prst="rect">
            <a:avLst/>
          </a:prstGeom>
          <a:noFill/>
          <a:ln>
            <a:noFill/>
          </a:ln>
        </p:spPr>
      </p:pic>
      <p:sp>
        <p:nvSpPr>
          <p:cNvPr id="108" name="Google Shape;108;p18"/>
          <p:cNvSpPr txBox="1"/>
          <p:nvPr>
            <p:ph idx="1" type="body"/>
          </p:nvPr>
        </p:nvSpPr>
        <p:spPr>
          <a:xfrm>
            <a:off x="471900" y="3113700"/>
            <a:ext cx="2917800" cy="981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DBNetpp sẽ được huấn luyện trước, với các tham số thiết lập sau:</a:t>
            </a:r>
            <a:endParaRPr sz="1200"/>
          </a:p>
        </p:txBody>
      </p:sp>
      <p:cxnSp>
        <p:nvCxnSpPr>
          <p:cNvPr id="109" name="Google Shape;109;p18"/>
          <p:cNvCxnSpPr/>
          <p:nvPr/>
        </p:nvCxnSpPr>
        <p:spPr>
          <a:xfrm>
            <a:off x="3143250" y="3043950"/>
            <a:ext cx="4955100" cy="20400"/>
          </a:xfrm>
          <a:prstGeom prst="straightConnector1">
            <a:avLst/>
          </a:prstGeom>
          <a:noFill/>
          <a:ln cap="flat" cmpd="sng" w="9525">
            <a:solidFill>
              <a:srgbClr val="E6B8AF"/>
            </a:solidFill>
            <a:prstDash val="solid"/>
            <a:round/>
            <a:headEnd len="med" w="med" type="none"/>
            <a:tailEnd len="med" w="med" type="none"/>
          </a:ln>
        </p:spPr>
      </p:cxnSp>
      <p:sp>
        <p:nvSpPr>
          <p:cNvPr id="110" name="Google Shape;110;p18"/>
          <p:cNvSpPr txBox="1"/>
          <p:nvPr>
            <p:ph idx="1" type="body"/>
          </p:nvPr>
        </p:nvSpPr>
        <p:spPr>
          <a:xfrm>
            <a:off x="7744500" y="1172613"/>
            <a:ext cx="1399500" cy="33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t>Hình 3</a:t>
            </a:r>
            <a:r>
              <a:rPr lang="en" sz="1000"/>
              <a:t>: </a:t>
            </a:r>
            <a:r>
              <a:rPr lang="en" sz="1000"/>
              <a:t>Kiến trúc DBNetpp.</a:t>
            </a:r>
            <a:endParaRPr sz="1000"/>
          </a:p>
        </p:txBody>
      </p:sp>
      <p:sp>
        <p:nvSpPr>
          <p:cNvPr id="111" name="Google Shape;111;p18"/>
          <p:cNvSpPr txBox="1"/>
          <p:nvPr>
            <p:ph idx="1" type="body"/>
          </p:nvPr>
        </p:nvSpPr>
        <p:spPr>
          <a:xfrm>
            <a:off x="8185950" y="3947600"/>
            <a:ext cx="773700" cy="33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t>Hình 4</a:t>
            </a:r>
            <a:r>
              <a:rPr lang="en" sz="1000"/>
              <a:t>: </a:t>
            </a:r>
            <a:r>
              <a:rPr lang="en" sz="1000"/>
              <a:t>Thiết lập thông số DBNetpp.</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17" name="Google Shape;117;p19"/>
          <p:cNvSpPr txBox="1"/>
          <p:nvPr>
            <p:ph idx="1" type="body"/>
          </p:nvPr>
        </p:nvSpPr>
        <p:spPr>
          <a:xfrm>
            <a:off x="352975" y="728375"/>
            <a:ext cx="8222100" cy="3908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t>Giai đoạn </a:t>
            </a:r>
            <a:r>
              <a:rPr lang="en" sz="1600"/>
              <a:t>nhận diện</a:t>
            </a:r>
            <a:r>
              <a:rPr lang="en" sz="1600"/>
              <a:t>: </a:t>
            </a:r>
            <a:r>
              <a:rPr lang="en" sz="1600"/>
              <a:t>PARSeq</a:t>
            </a:r>
            <a:endParaRPr sz="1600"/>
          </a:p>
          <a:p>
            <a:pPr indent="0" lvl="0" marL="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914400" rtl="0" algn="l">
              <a:spcBef>
                <a:spcPts val="1600"/>
              </a:spcBef>
              <a:spcAft>
                <a:spcPts val="1600"/>
              </a:spcAft>
              <a:buNone/>
            </a:pPr>
            <a:r>
              <a:t/>
            </a:r>
            <a:endParaRPr sz="1200"/>
          </a:p>
        </p:txBody>
      </p:sp>
      <p:pic>
        <p:nvPicPr>
          <p:cNvPr id="118" name="Google Shape;118;p19"/>
          <p:cNvPicPr preferRelativeResize="0"/>
          <p:nvPr/>
        </p:nvPicPr>
        <p:blipFill>
          <a:blip r:embed="rId3">
            <a:alphaModFix/>
          </a:blip>
          <a:stretch>
            <a:fillRect/>
          </a:stretch>
        </p:blipFill>
        <p:spPr>
          <a:xfrm>
            <a:off x="1461350" y="1103075"/>
            <a:ext cx="6005350" cy="1902150"/>
          </a:xfrm>
          <a:prstGeom prst="rect">
            <a:avLst/>
          </a:prstGeom>
          <a:noFill/>
          <a:ln>
            <a:noFill/>
          </a:ln>
        </p:spPr>
      </p:pic>
      <p:pic>
        <p:nvPicPr>
          <p:cNvPr id="119" name="Google Shape;119;p19"/>
          <p:cNvPicPr preferRelativeResize="0"/>
          <p:nvPr/>
        </p:nvPicPr>
        <p:blipFill>
          <a:blip r:embed="rId4">
            <a:alphaModFix/>
          </a:blip>
          <a:stretch>
            <a:fillRect/>
          </a:stretch>
        </p:blipFill>
        <p:spPr>
          <a:xfrm>
            <a:off x="3726575" y="3113700"/>
            <a:ext cx="4153250" cy="1703001"/>
          </a:xfrm>
          <a:prstGeom prst="rect">
            <a:avLst/>
          </a:prstGeom>
          <a:noFill/>
          <a:ln>
            <a:noFill/>
          </a:ln>
        </p:spPr>
      </p:pic>
      <p:sp>
        <p:nvSpPr>
          <p:cNvPr id="120" name="Google Shape;120;p19"/>
          <p:cNvSpPr txBox="1"/>
          <p:nvPr>
            <p:ph idx="1" type="body"/>
          </p:nvPr>
        </p:nvSpPr>
        <p:spPr>
          <a:xfrm>
            <a:off x="471900" y="3113700"/>
            <a:ext cx="2917800" cy="981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PARSeq sẽ được huấn luyện ngay sau khi có tập kết quả của DBNetpp</a:t>
            </a:r>
            <a:r>
              <a:rPr lang="en" sz="1600">
                <a:latin typeface="Arial"/>
                <a:ea typeface="Arial"/>
                <a:cs typeface="Arial"/>
                <a:sym typeface="Arial"/>
              </a:rPr>
              <a:t>, với các tham số thiết lập sau:</a:t>
            </a:r>
            <a:endParaRPr sz="1200"/>
          </a:p>
        </p:txBody>
      </p:sp>
      <p:cxnSp>
        <p:nvCxnSpPr>
          <p:cNvPr id="121" name="Google Shape;121;p19"/>
          <p:cNvCxnSpPr/>
          <p:nvPr/>
        </p:nvCxnSpPr>
        <p:spPr>
          <a:xfrm>
            <a:off x="3477650" y="3054075"/>
            <a:ext cx="4458600" cy="10200"/>
          </a:xfrm>
          <a:prstGeom prst="straightConnector1">
            <a:avLst/>
          </a:prstGeom>
          <a:noFill/>
          <a:ln cap="flat" cmpd="sng" w="9525">
            <a:solidFill>
              <a:srgbClr val="E6B8AF"/>
            </a:solidFill>
            <a:prstDash val="solid"/>
            <a:round/>
            <a:headEnd len="med" w="med" type="none"/>
            <a:tailEnd len="med" w="med" type="none"/>
          </a:ln>
        </p:spPr>
      </p:cxnSp>
      <p:sp>
        <p:nvSpPr>
          <p:cNvPr id="122" name="Google Shape;122;p19"/>
          <p:cNvSpPr txBox="1"/>
          <p:nvPr>
            <p:ph idx="1" type="body"/>
          </p:nvPr>
        </p:nvSpPr>
        <p:spPr>
          <a:xfrm>
            <a:off x="7744500" y="1172613"/>
            <a:ext cx="1399500" cy="33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t>Hình 5</a:t>
            </a:r>
            <a:r>
              <a:rPr lang="en" sz="1000"/>
              <a:t>: Kiến trúc </a:t>
            </a:r>
            <a:r>
              <a:rPr lang="en" sz="1000"/>
              <a:t>PARSeq</a:t>
            </a:r>
            <a:r>
              <a:rPr lang="en" sz="1000"/>
              <a:t>.</a:t>
            </a:r>
            <a:endParaRPr sz="1000"/>
          </a:p>
        </p:txBody>
      </p:sp>
      <p:sp>
        <p:nvSpPr>
          <p:cNvPr id="123" name="Google Shape;123;p19"/>
          <p:cNvSpPr txBox="1"/>
          <p:nvPr>
            <p:ph idx="1" type="body"/>
          </p:nvPr>
        </p:nvSpPr>
        <p:spPr>
          <a:xfrm>
            <a:off x="7936250" y="3937475"/>
            <a:ext cx="773700" cy="33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t>Hình 6</a:t>
            </a:r>
            <a:r>
              <a:rPr lang="en" sz="1000"/>
              <a:t>: Thiết lập thông số </a:t>
            </a:r>
            <a:r>
              <a:rPr lang="en" sz="1000"/>
              <a:t>PARSeq</a:t>
            </a:r>
            <a:r>
              <a:rPr lang="en" sz="1000"/>
              <a:t>.</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Kết quả dự kiến</a:t>
            </a:r>
            <a:endParaRPr/>
          </a:p>
        </p:txBody>
      </p:sp>
      <p:sp>
        <p:nvSpPr>
          <p:cNvPr id="129" name="Google Shape;129;p20"/>
          <p:cNvSpPr txBox="1"/>
          <p:nvPr>
            <p:ph idx="1" type="body"/>
          </p:nvPr>
        </p:nvSpPr>
        <p:spPr>
          <a:xfrm>
            <a:off x="471900" y="728375"/>
            <a:ext cx="8222100" cy="390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t>Xây dựng thành công bộ dữ liệu UIT-STR20k, bộ dữ liệu minh bạch và lớn nhất Việt Nam dành cho tiếng Việt.</a:t>
            </a:r>
            <a:endParaRPr sz="1800"/>
          </a:p>
          <a:p>
            <a:pPr indent="0" lvl="0" marL="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914400" rtl="0" algn="l">
              <a:spcBef>
                <a:spcPts val="1600"/>
              </a:spcBef>
              <a:spcAft>
                <a:spcPts val="1600"/>
              </a:spcAft>
              <a:buNone/>
            </a:pPr>
            <a:r>
              <a:t/>
            </a:r>
            <a:endParaRPr sz="1400"/>
          </a:p>
        </p:txBody>
      </p:sp>
      <p:sp>
        <p:nvSpPr>
          <p:cNvPr id="130" name="Google Shape;130;p20"/>
          <p:cNvSpPr txBox="1"/>
          <p:nvPr>
            <p:ph idx="1" type="body"/>
          </p:nvPr>
        </p:nvSpPr>
        <p:spPr>
          <a:xfrm>
            <a:off x="471900" y="1461825"/>
            <a:ext cx="8222100" cy="136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Xây dựng thành công pipeline với hướng tiếp cận hai giai đoạn cho bài toán Phát hiện và Nhận diện văn bản tiếng Việt trong cảnh.</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914400" rtl="0" algn="l">
              <a:spcBef>
                <a:spcPts val="1600"/>
              </a:spcBef>
              <a:spcAft>
                <a:spcPts val="1600"/>
              </a:spcAft>
              <a:buNone/>
            </a:pPr>
            <a:r>
              <a:t/>
            </a:r>
            <a:endParaRPr sz="1400"/>
          </a:p>
        </p:txBody>
      </p:sp>
      <p:sp>
        <p:nvSpPr>
          <p:cNvPr id="131" name="Google Shape;131;p20"/>
          <p:cNvSpPr txBox="1"/>
          <p:nvPr>
            <p:ph idx="1" type="body"/>
          </p:nvPr>
        </p:nvSpPr>
        <p:spPr>
          <a:xfrm>
            <a:off x="460950" y="2148750"/>
            <a:ext cx="8222100" cy="136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Hiệu suất của tất cả các giai đoạn đều cao, với mức dự kiến sau:</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914400" rtl="0" algn="l">
              <a:spcBef>
                <a:spcPts val="1600"/>
              </a:spcBef>
              <a:spcAft>
                <a:spcPts val="1600"/>
              </a:spcAft>
              <a:buNone/>
            </a:pPr>
            <a:r>
              <a:t/>
            </a:r>
            <a:endParaRPr sz="1400"/>
          </a:p>
        </p:txBody>
      </p:sp>
      <p:graphicFrame>
        <p:nvGraphicFramePr>
          <p:cNvPr id="132" name="Google Shape;132;p20"/>
          <p:cNvGraphicFramePr/>
          <p:nvPr/>
        </p:nvGraphicFramePr>
        <p:xfrm>
          <a:off x="995075" y="2577325"/>
          <a:ext cx="3000000" cy="3000000"/>
        </p:xfrm>
        <a:graphic>
          <a:graphicData uri="http://schemas.openxmlformats.org/drawingml/2006/table">
            <a:tbl>
              <a:tblPr>
                <a:noFill/>
                <a:tableStyleId>{89A07B0B-2769-4DC8-8207-8D2BFF2CD1FE}</a:tableStyleId>
              </a:tblPr>
              <a:tblGrid>
                <a:gridCol w="923300"/>
                <a:gridCol w="686575"/>
                <a:gridCol w="883850"/>
                <a:gridCol w="899625"/>
                <a:gridCol w="1388900"/>
                <a:gridCol w="923300"/>
                <a:gridCol w="852275"/>
                <a:gridCol w="1010100"/>
              </a:tblGrid>
              <a:tr h="385250">
                <a:tc gridSpan="3">
                  <a:txBody>
                    <a:bodyPr/>
                    <a:lstStyle/>
                    <a:p>
                      <a:pPr indent="0" lvl="0" marL="0" rtl="0" algn="ctr">
                        <a:lnSpc>
                          <a:spcPct val="115000"/>
                        </a:lnSpc>
                        <a:spcBef>
                          <a:spcPts val="0"/>
                        </a:spcBef>
                        <a:spcAft>
                          <a:spcPts val="0"/>
                        </a:spcAft>
                        <a:buNone/>
                      </a:pPr>
                      <a:r>
                        <a:rPr b="1" lang="en" sz="1200"/>
                        <a:t>Detection</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5"/>
                    </a:solidFill>
                  </a:tcPr>
                </a:tc>
                <a:tc hMerge="1"/>
                <a:tc hMerge="1"/>
                <a:tc gridSpan="2">
                  <a:txBody>
                    <a:bodyPr/>
                    <a:lstStyle/>
                    <a:p>
                      <a:pPr indent="0" lvl="0" marL="0" rtl="0" algn="ctr">
                        <a:lnSpc>
                          <a:spcPct val="115000"/>
                        </a:lnSpc>
                        <a:spcBef>
                          <a:spcPts val="0"/>
                        </a:spcBef>
                        <a:spcAft>
                          <a:spcPts val="0"/>
                        </a:spcAft>
                        <a:buNone/>
                      </a:pPr>
                      <a:r>
                        <a:rPr b="1" lang="en" sz="1200"/>
                        <a:t>Recognition</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5"/>
                    </a:solidFill>
                  </a:tcPr>
                </a:tc>
                <a:tc hMerge="1"/>
                <a:tc gridSpan="3">
                  <a:txBody>
                    <a:bodyPr/>
                    <a:lstStyle/>
                    <a:p>
                      <a:pPr indent="0" lvl="0" marL="0" rtl="0" algn="ctr">
                        <a:lnSpc>
                          <a:spcPct val="115000"/>
                        </a:lnSpc>
                        <a:spcBef>
                          <a:spcPts val="0"/>
                        </a:spcBef>
                        <a:spcAft>
                          <a:spcPts val="0"/>
                        </a:spcAft>
                        <a:buNone/>
                      </a:pPr>
                      <a:r>
                        <a:rPr b="1" lang="en" sz="1200"/>
                        <a:t>End2End</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5"/>
                    </a:solidFill>
                  </a:tcPr>
                </a:tc>
                <a:tc hMerge="1"/>
                <a:tc hMerge="1"/>
              </a:tr>
              <a:tr h="432275">
                <a:tc>
                  <a:txBody>
                    <a:bodyPr/>
                    <a:lstStyle/>
                    <a:p>
                      <a:pPr indent="0" lvl="0" marL="0" rtl="0" algn="ctr">
                        <a:lnSpc>
                          <a:spcPct val="115000"/>
                        </a:lnSpc>
                        <a:spcBef>
                          <a:spcPts val="0"/>
                        </a:spcBef>
                        <a:spcAft>
                          <a:spcPts val="0"/>
                        </a:spcAft>
                        <a:buNone/>
                      </a:pPr>
                      <a:r>
                        <a:rPr b="1" lang="en" sz="1200"/>
                        <a:t>Precision</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Recall</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Hmean</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Accuracy</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OneMinusNED</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Precision</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Recall</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Hmean</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32250">
                <a:tc>
                  <a:txBody>
                    <a:bodyPr/>
                    <a:lstStyle/>
                    <a:p>
                      <a:pPr indent="0" lvl="0" marL="0" rtl="0" algn="ctr">
                        <a:lnSpc>
                          <a:spcPct val="115000"/>
                        </a:lnSpc>
                        <a:spcBef>
                          <a:spcPts val="0"/>
                        </a:spcBef>
                        <a:spcAft>
                          <a:spcPts val="0"/>
                        </a:spcAft>
                        <a:buNone/>
                      </a:pPr>
                      <a:r>
                        <a:rPr lang="en" sz="1200">
                          <a:solidFill>
                            <a:srgbClr val="FF0000"/>
                          </a:solidFill>
                        </a:rPr>
                        <a:t>0.9332</a:t>
                      </a:r>
                      <a:endParaRPr sz="1200">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0.8396</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0.8839</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0.8703</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0000"/>
                          </a:solidFill>
                        </a:rPr>
                        <a:t>0.9446</a:t>
                      </a:r>
                      <a:endParaRPr sz="1200">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0.8073</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0.7649</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0.785</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33" name="Google Shape;133;p20"/>
          <p:cNvSpPr txBox="1"/>
          <p:nvPr>
            <p:ph idx="1" type="body"/>
          </p:nvPr>
        </p:nvSpPr>
        <p:spPr>
          <a:xfrm>
            <a:off x="390825" y="4104825"/>
            <a:ext cx="8222100" cy="136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Xây dựng ứng dụng web trực quan, dễ dùng, nhận ảnh từ người dùng, trả về văn bản được phát hiện và nhận dạng.</a:t>
            </a:r>
            <a:endParaRPr sz="1800"/>
          </a:p>
          <a:p>
            <a:pPr indent="0" lvl="0" marL="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914400" rtl="0" algn="l">
              <a:spcBef>
                <a:spcPts val="1600"/>
              </a:spcBef>
              <a:spcAft>
                <a:spcPts val="1600"/>
              </a:spcAft>
              <a:buNone/>
            </a:pPr>
            <a:r>
              <a:t/>
            </a:r>
            <a:endParaRPr sz="1400"/>
          </a:p>
        </p:txBody>
      </p:sp>
      <p:sp>
        <p:nvSpPr>
          <p:cNvPr id="134" name="Google Shape;134;p20"/>
          <p:cNvSpPr txBox="1"/>
          <p:nvPr>
            <p:ph idx="1" type="body"/>
          </p:nvPr>
        </p:nvSpPr>
        <p:spPr>
          <a:xfrm>
            <a:off x="2696138" y="3834250"/>
            <a:ext cx="4165800" cy="33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t>Hình 7</a:t>
            </a:r>
            <a:r>
              <a:rPr lang="en" sz="1000"/>
              <a:t>: Bảng dự kiến kết quả đánh giá theo Detection, Recognition, End2End</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Tài liệu tham khảo</a:t>
            </a:r>
            <a:endParaRPr/>
          </a:p>
        </p:txBody>
      </p:sp>
      <p:sp>
        <p:nvSpPr>
          <p:cNvPr id="140" name="Google Shape;140;p21"/>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[1]. Minghui Liao, Zhisheng Zou, Zhaoyi Wan, Cong Yao, Xiang Bai, “Real-Time Scene Text Detection with Differentiable Binarization and Adaptive Scale Fusion,” IEEE Transactions on Pattern Analysis and Machine Intelligence (TPAMI), tập 45, số 1, pp. 919 - 931, 2022.</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[2]. Darwin Bautista, Rowel Atienza, “Scene Text Recognition with Permuted Autoregressive Sequence Models,” trong the 17th European Conference on Computer Vision (ECCV 2022), Tel-Aviv, 2022.</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[3]. Yuliang Liu, Hao Chen, Chunhua Shen, Tong He, Lianwen Jin, Liangwei Wang, “ABCNet: Real-Time Scene Text Spotting With Adaptive Bezier-Curve Network,” trong 2020 IEEE/CVF Conference on Computer Vision and Pattern Recognition (CVPR), Seattle, WA, USA, 2020.</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[4]. Minghui Liao, Guan Pang, Jing Huang, Tal Hassner, Xiang Bai, “ Mask TextSpotter v3: Segmentation Proposal Network for Robust Scene Text Spotting,” trong ECCV 2020, Glasgow, Scotland, 2020.</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[5]. Nguyen Nguyen, Thu Nguyen, Vinh Tran , Minh-Triet Tran, Thanh Duc Ngo, Thien Huu Nguyen, Minh Hoai, “Dictionary-guided Scene Text Recognition,” trong 2021 IEEE/CVF Conference on Computer Vision and Pattern Recognition (CVPR), Nashville, TN, USA, 2021.</a:t>
            </a:r>
            <a:endParaRPr sz="300"/>
          </a:p>
          <a:p>
            <a:pPr indent="0" lvl="0" marL="914400" rtl="0" algn="l">
              <a:spcBef>
                <a:spcPts val="0"/>
              </a:spcBef>
              <a:spcAft>
                <a:spcPts val="1600"/>
              </a:spcAft>
              <a:buNone/>
            </a:pPr>
            <a:r>
              <a:t/>
            </a:r>
            <a:endParaRPr sz="100"/>
          </a:p>
        </p:txBody>
      </p:sp>
    </p:spTree>
  </p:cSld>
  <p:clrMapOvr>
    <a:masterClrMapping/>
  </p:clrMapOvr>
</p:sld>
</file>

<file path=ppt/theme/theme1.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