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84" r:id="rId4"/>
    <p:sldId id="258" r:id="rId5"/>
    <p:sldId id="259" r:id="rId6"/>
    <p:sldId id="260" r:id="rId7"/>
    <p:sldId id="261" r:id="rId8"/>
    <p:sldId id="263" r:id="rId9"/>
    <p:sldId id="281" r:id="rId10"/>
    <p:sldId id="265" r:id="rId11"/>
    <p:sldId id="266" r:id="rId12"/>
    <p:sldId id="267" r:id="rId13"/>
    <p:sldId id="268" r:id="rId14"/>
    <p:sldId id="269" r:id="rId15"/>
    <p:sldId id="270" r:id="rId16"/>
    <p:sldId id="271" r:id="rId17"/>
    <p:sldId id="272" r:id="rId18"/>
    <p:sldId id="273" r:id="rId19"/>
    <p:sldId id="275" r:id="rId20"/>
    <p:sldId id="276" r:id="rId21"/>
    <p:sldId id="282" r:id="rId22"/>
    <p:sldId id="283" r:id="rId23"/>
    <p:sldId id="277" r:id="rId24"/>
    <p:sldId id="278" r:id="rId25"/>
    <p:sldId id="279" r:id="rId26"/>
    <p:sldId id="280" r:id="rId27"/>
    <p:sldId id="274" r:id="rId2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448"/>
    <a:srgbClr val="1304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5/20/2023</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6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5/20/2023</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877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5/20/2023</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9326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9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5/20/2023</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15862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5/20/2023</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68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5/20/2023</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59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5/20/2023</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1390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5/20/2023</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7755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5/20/2023</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1855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5/20/2023</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1832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5/20/2023</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0073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468962-6189-43AD-BB02-A6F88AD0E5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F2E68D-E9CA-4A00-AE2B-17BCDFABC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Person writing on a notepad">
            <a:extLst>
              <a:ext uri="{FF2B5EF4-FFF2-40B4-BE49-F238E27FC236}">
                <a16:creationId xmlns:a16="http://schemas.microsoft.com/office/drawing/2014/main" id="{C78B8A07-A248-5273-2A61-E364F34E7666}"/>
              </a:ext>
            </a:extLst>
          </p:cNvPr>
          <p:cNvPicPr>
            <a:picLocks noChangeAspect="1"/>
          </p:cNvPicPr>
          <p:nvPr/>
        </p:nvPicPr>
        <p:blipFill rotWithShape="1">
          <a:blip r:embed="rId2">
            <a:alphaModFix amt="30000"/>
          </a:blip>
          <a:srcRect t="13177" b="15845"/>
          <a:stretch/>
        </p:blipFill>
        <p:spPr>
          <a:xfrm>
            <a:off x="20" y="0"/>
            <a:ext cx="12191980" cy="6858000"/>
          </a:xfrm>
          <a:prstGeom prst="rect">
            <a:avLst/>
          </a:prstGeom>
        </p:spPr>
      </p:pic>
      <p:sp>
        <p:nvSpPr>
          <p:cNvPr id="4" name="Title 1">
            <a:extLst>
              <a:ext uri="{FF2B5EF4-FFF2-40B4-BE49-F238E27FC236}">
                <a16:creationId xmlns:a16="http://schemas.microsoft.com/office/drawing/2014/main" id="{9C925A2A-0F88-0AB5-E05E-C3CE33053C93}"/>
              </a:ext>
            </a:extLst>
          </p:cNvPr>
          <p:cNvSpPr>
            <a:spLocks noGrp="1"/>
          </p:cNvSpPr>
          <p:nvPr>
            <p:ph type="ctrTitle"/>
          </p:nvPr>
        </p:nvSpPr>
        <p:spPr>
          <a:xfrm>
            <a:off x="1443301" y="2239929"/>
            <a:ext cx="8412384" cy="1038217"/>
          </a:xfrm>
        </p:spPr>
        <p:txBody>
          <a:bodyPr anchor="b">
            <a:normAutofit/>
          </a:bodyPr>
          <a:lstStyle/>
          <a:p>
            <a:pPr eaLnBrk="1" hangingPunct="1"/>
            <a:r>
              <a:rPr lang="en-US" altLang="en-US"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Chapter 23 – Project planning</a:t>
            </a:r>
          </a:p>
        </p:txBody>
      </p:sp>
      <p:sp>
        <p:nvSpPr>
          <p:cNvPr id="5" name="Subtitle 2">
            <a:extLst>
              <a:ext uri="{FF2B5EF4-FFF2-40B4-BE49-F238E27FC236}">
                <a16:creationId xmlns:a16="http://schemas.microsoft.com/office/drawing/2014/main" id="{351D0FB2-4D60-3A8B-D477-A1B385B49752}"/>
              </a:ext>
            </a:extLst>
          </p:cNvPr>
          <p:cNvSpPr txBox="1">
            <a:spLocks noGrp="1"/>
          </p:cNvSpPr>
          <p:nvPr>
            <p:ph type="subTitle" idx="1"/>
          </p:nvPr>
        </p:nvSpPr>
        <p:spPr bwMode="auto">
          <a:xfrm>
            <a:off x="872594" y="525757"/>
            <a:ext cx="8708409" cy="11126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r>
              <a:rPr lang="en-US" altLang="en-US" sz="2400" b="1" dirty="0">
                <a:solidFill>
                  <a:srgbClr val="00B050"/>
                </a:solidFill>
                <a:latin typeface="Calibri" panose="020F0502020204030204" pitchFamily="34" charset="0"/>
              </a:rPr>
              <a:t>Group 27</a:t>
            </a:r>
          </a:p>
          <a:p>
            <a:pPr algn="ctr" eaLnBrk="1" hangingPunct="1">
              <a:spcBef>
                <a:spcPct val="20000"/>
              </a:spcBef>
              <a:buFont typeface="Arial" panose="020B0604020202020204" pitchFamily="34" charset="0"/>
              <a:buNone/>
            </a:pPr>
            <a:r>
              <a:rPr lang="en-US" altLang="en-US" sz="2400" dirty="0">
                <a:latin typeface="Calibri" panose="020F0502020204030204" pitchFamily="34" charset="0"/>
              </a:rPr>
              <a:t>Software Engineering class SE104.N23</a:t>
            </a:r>
          </a:p>
          <a:p>
            <a:pPr algn="ctr" eaLnBrk="1" hangingPunct="1">
              <a:spcBef>
                <a:spcPct val="20000"/>
              </a:spcBef>
              <a:buFont typeface="Arial" panose="020B0604020202020204" pitchFamily="34" charset="0"/>
              <a:buNone/>
            </a:pPr>
            <a:r>
              <a:rPr lang="en-US" altLang="en-US" sz="2400" dirty="0">
                <a:latin typeface="Calibri" panose="020F0502020204030204" pitchFamily="34" charset="0"/>
              </a:rPr>
              <a:t>Lecturer: Nguyen </a:t>
            </a:r>
            <a:r>
              <a:rPr lang="en-US" altLang="en-US" sz="2400" dirty="0" err="1">
                <a:latin typeface="Calibri" panose="020F0502020204030204" pitchFamily="34" charset="0"/>
              </a:rPr>
              <a:t>Thi</a:t>
            </a:r>
            <a:r>
              <a:rPr lang="en-US" altLang="en-US" sz="2400" dirty="0">
                <a:latin typeface="Calibri" panose="020F0502020204030204" pitchFamily="34" charset="0"/>
              </a:rPr>
              <a:t> Thanh Truc </a:t>
            </a:r>
          </a:p>
        </p:txBody>
      </p:sp>
      <p:sp>
        <p:nvSpPr>
          <p:cNvPr id="14" name="Rectangle 13">
            <a:extLst>
              <a:ext uri="{FF2B5EF4-FFF2-40B4-BE49-F238E27FC236}">
                <a16:creationId xmlns:a16="http://schemas.microsoft.com/office/drawing/2014/main" id="{7E1304CE-399E-4EFB-AC6F-CA3ABE76C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B346787-55AA-410B-9763-FB4DF19D58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4228F0-C94A-49D1-98AF-F8C229FF09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5F0E5C-AB75-49D9-8D9B-727A524E4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4C3BCDF-C427-F777-3289-753889240566}"/>
              </a:ext>
            </a:extLst>
          </p:cNvPr>
          <p:cNvSpPr txBox="1">
            <a:spLocks/>
          </p:cNvSpPr>
          <p:nvPr/>
        </p:nvSpPr>
        <p:spPr bwMode="auto">
          <a:xfrm>
            <a:off x="1034032" y="3657732"/>
            <a:ext cx="8708409" cy="11126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ctr" defTabSz="914400" rtl="0" eaLnBrk="1" latinLnBrk="0" hangingPunct="1">
              <a:lnSpc>
                <a:spcPct val="14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1143000" indent="-228600" algn="ctr" defTabSz="914400" rtl="0" eaLnBrk="1" latinLnBrk="0" hangingPunct="1">
              <a:lnSpc>
                <a:spcPct val="14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600200" indent="-228600" algn="ctr" defTabSz="914400" rtl="0" eaLnBrk="1" latinLnBrk="0" hangingPunct="1">
              <a:lnSpc>
                <a:spcPct val="14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2057400" indent="-228600" algn="ctr" defTabSz="914400" rtl="0" eaLnBrk="1" latinLnBrk="0" hangingPunct="1">
              <a:lnSpc>
                <a:spcPct val="14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514600" indent="-228600" algn="ctr" defTabSz="457200" rtl="0" eaLnBrk="0" fontAlgn="base" latinLnBrk="0" hangingPunct="0">
              <a:lnSpc>
                <a:spcPct val="90000"/>
              </a:lnSpc>
              <a:spcBef>
                <a:spcPct val="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6pPr>
            <a:lvl7pPr marL="2971800" indent="-228600" algn="ctr" defTabSz="457200" rtl="0" eaLnBrk="0" fontAlgn="base" latinLnBrk="0" hangingPunct="0">
              <a:lnSpc>
                <a:spcPct val="90000"/>
              </a:lnSpc>
              <a:spcBef>
                <a:spcPct val="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7pPr>
            <a:lvl8pPr marL="3429000" indent="-228600" algn="ctr" defTabSz="457200" rtl="0" eaLnBrk="0" fontAlgn="base" latinLnBrk="0" hangingPunct="0">
              <a:lnSpc>
                <a:spcPct val="90000"/>
              </a:lnSpc>
              <a:spcBef>
                <a:spcPct val="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8pPr>
            <a:lvl9pPr marL="3886200" indent="-228600" algn="ctr" defTabSz="457200" rtl="0" eaLnBrk="0" fontAlgn="base" latinLnBrk="0" hangingPunct="0">
              <a:lnSpc>
                <a:spcPct val="90000"/>
              </a:lnSpc>
              <a:spcBef>
                <a:spcPct val="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9pPr>
          </a:lstStyle>
          <a:p>
            <a:pPr algn="ctr">
              <a:spcBef>
                <a:spcPct val="20000"/>
              </a:spcBef>
            </a:pPr>
            <a:endParaRPr lang="en-US" altLang="en-US" sz="2400" dirty="0">
              <a:latin typeface="Calibri" panose="020F0502020204030204" pitchFamily="34" charset="0"/>
            </a:endParaRPr>
          </a:p>
        </p:txBody>
      </p:sp>
      <p:sp>
        <p:nvSpPr>
          <p:cNvPr id="8" name="Subtitle 2">
            <a:extLst>
              <a:ext uri="{FF2B5EF4-FFF2-40B4-BE49-F238E27FC236}">
                <a16:creationId xmlns:a16="http://schemas.microsoft.com/office/drawing/2014/main" id="{0E0A88F5-34C3-FF55-FAFF-C3B83D1FD5A6}"/>
              </a:ext>
            </a:extLst>
          </p:cNvPr>
          <p:cNvSpPr txBox="1">
            <a:spLocks/>
          </p:cNvSpPr>
          <p:nvPr/>
        </p:nvSpPr>
        <p:spPr bwMode="auto">
          <a:xfrm>
            <a:off x="964733" y="3613074"/>
            <a:ext cx="8708409" cy="11126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ctr" defTabSz="914400" rtl="0" eaLnBrk="1" latinLnBrk="0" hangingPunct="1">
              <a:lnSpc>
                <a:spcPct val="14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1143000" indent="-228600" algn="ctr" defTabSz="914400" rtl="0" eaLnBrk="1" latinLnBrk="0" hangingPunct="1">
              <a:lnSpc>
                <a:spcPct val="14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600200" indent="-228600" algn="ctr" defTabSz="914400" rtl="0" eaLnBrk="1" latinLnBrk="0" hangingPunct="1">
              <a:lnSpc>
                <a:spcPct val="14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2057400" indent="-228600" algn="ctr" defTabSz="914400" rtl="0" eaLnBrk="1" latinLnBrk="0" hangingPunct="1">
              <a:lnSpc>
                <a:spcPct val="14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514600" indent="-228600" algn="ctr" defTabSz="457200" rtl="0" eaLnBrk="0" fontAlgn="base" latinLnBrk="0" hangingPunct="0">
              <a:lnSpc>
                <a:spcPct val="90000"/>
              </a:lnSpc>
              <a:spcBef>
                <a:spcPct val="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6pPr>
            <a:lvl7pPr marL="2971800" indent="-228600" algn="ctr" defTabSz="457200" rtl="0" eaLnBrk="0" fontAlgn="base" latinLnBrk="0" hangingPunct="0">
              <a:lnSpc>
                <a:spcPct val="90000"/>
              </a:lnSpc>
              <a:spcBef>
                <a:spcPct val="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7pPr>
            <a:lvl8pPr marL="3429000" indent="-228600" algn="ctr" defTabSz="457200" rtl="0" eaLnBrk="0" fontAlgn="base" latinLnBrk="0" hangingPunct="0">
              <a:lnSpc>
                <a:spcPct val="90000"/>
              </a:lnSpc>
              <a:spcBef>
                <a:spcPct val="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8pPr>
            <a:lvl9pPr marL="3886200" indent="-228600" algn="ctr" defTabSz="457200" rtl="0" eaLnBrk="0" fontAlgn="base" latinLnBrk="0" hangingPunct="0">
              <a:lnSpc>
                <a:spcPct val="90000"/>
              </a:lnSpc>
              <a:spcBef>
                <a:spcPct val="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9pPr>
          </a:lstStyle>
          <a:p>
            <a:pPr algn="ctr">
              <a:spcBef>
                <a:spcPct val="20000"/>
              </a:spcBef>
            </a:pPr>
            <a:r>
              <a:rPr lang="en-US" sz="2000" b="0" i="1" dirty="0">
                <a:solidFill>
                  <a:srgbClr val="000000"/>
                </a:solidFill>
                <a:effectLst/>
                <a:latin typeface="Tahoma" panose="020B0604030504040204" pitchFamily="34" charset="0"/>
              </a:rPr>
              <a:t>Plans are useless, but planning is indispensable</a:t>
            </a:r>
            <a:br>
              <a:rPr lang="en-US" sz="2000" dirty="0"/>
            </a:br>
            <a:r>
              <a:rPr lang="en-US" sz="2000" b="0" i="0" dirty="0">
                <a:solidFill>
                  <a:srgbClr val="000000"/>
                </a:solidFill>
                <a:effectLst/>
                <a:latin typeface="Tahoma" panose="020B0604030504040204" pitchFamily="34" charset="0"/>
              </a:rPr>
              <a:t>General Dwight D. Eisenhower</a:t>
            </a:r>
            <a:endParaRPr lang="en-US" altLang="en-US" sz="2400" dirty="0">
              <a:latin typeface="Calibri" panose="020F0502020204030204" pitchFamily="34" charset="0"/>
            </a:endParaRPr>
          </a:p>
        </p:txBody>
      </p:sp>
    </p:spTree>
    <p:extLst>
      <p:ext uri="{BB962C8B-B14F-4D97-AF65-F5344CB8AC3E}">
        <p14:creationId xmlns:p14="http://schemas.microsoft.com/office/powerpoint/2010/main" val="3981601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ADD21-8D76-DEB0-5853-50EC5E2A6F9E}"/>
              </a:ext>
            </a:extLst>
          </p:cNvPr>
          <p:cNvSpPr>
            <a:spLocks noGrp="1"/>
          </p:cNvSpPr>
          <p:nvPr>
            <p:ph idx="1"/>
          </p:nvPr>
        </p:nvSpPr>
        <p:spPr/>
        <p:txBody>
          <a:bodyPr>
            <a:normAutofit fontScale="92500" lnSpcReduction="20000"/>
          </a:bodyPr>
          <a:lstStyle/>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In a plan-driven development project, a </a:t>
            </a:r>
            <a:r>
              <a:rPr lang="en-US" altLang="en-US" dirty="0">
                <a:solidFill>
                  <a:srgbClr val="C00000"/>
                </a:solidFill>
                <a:latin typeface="Arial" panose="020B0604020202020204" pitchFamily="34" charset="0"/>
                <a:ea typeface="ＭＳ Ｐゴシック" panose="020B0600070205080204" pitchFamily="34" charset="-128"/>
                <a:cs typeface="Arial" panose="020B0604020202020204" pitchFamily="34" charset="0"/>
              </a:rPr>
              <a:t>project plan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outlines resources, tasks, and schedule for  development.</a:t>
            </a:r>
          </a:p>
          <a:p>
            <a:pPr eaLnBrk="1" hangingPunct="1">
              <a:buFont typeface="Wingdings" panose="05000000000000000000" pitchFamily="2" charset="2"/>
              <a:buChar char="²"/>
            </a:pPr>
            <a:r>
              <a:rPr lang="en-US" altLang="en-US" dirty="0">
                <a:solidFill>
                  <a:srgbClr val="C00000"/>
                </a:solidFill>
                <a:latin typeface="Arial" panose="020B0604020202020204" pitchFamily="34" charset="0"/>
                <a:ea typeface="ＭＳ Ｐゴシック" panose="020B0600070205080204" pitchFamily="34" charset="-128"/>
                <a:cs typeface="Arial" panose="020B0604020202020204" pitchFamily="34" charset="0"/>
              </a:rPr>
              <a:t>Plan sections</a:t>
            </a:r>
          </a:p>
          <a:p>
            <a:pPr lvl="1" eaLnBrk="1" hangingPunct="1">
              <a:buFont typeface="Wingdings" panose="05000000000000000000" pitchFamily="2" charset="2"/>
              <a:buChar char="§"/>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Introduction</a:t>
            </a:r>
            <a:r>
              <a:rPr lang="en-US" altLang="en-US" dirty="0">
                <a:solidFill>
                  <a:srgbClr val="00B0F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objectives and constraints</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endParaRPr lang="en-GB"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Char char="§"/>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Project organization</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team, people, roles</a:t>
            </a:r>
            <a:endPar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Char char="§"/>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Risk analysis</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risks, probabilities, strategies to address risks </a:t>
            </a:r>
            <a:endPar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Char char="§"/>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Hardware and software</a:t>
            </a:r>
            <a:r>
              <a:rPr lang="en-US" alt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rPr>
              <a:t>:</a:t>
            </a:r>
            <a:r>
              <a:rPr lang="en-US" altLang="en-US" dirty="0">
                <a:solidFill>
                  <a:srgbClr val="00B0F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resource requirements</a:t>
            </a:r>
            <a:endPar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Char char="§"/>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Work breakdown</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activities, milestones, deliverables </a:t>
            </a:r>
          </a:p>
          <a:p>
            <a:pPr lvl="1" eaLnBrk="1" hangingPunct="1">
              <a:buFont typeface="Wingdings" panose="05000000000000000000" pitchFamily="2" charset="2"/>
              <a:buChar char="§"/>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Project schedule</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dependencies among activities, people and time allocated</a:t>
            </a:r>
            <a:endPar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Char char="§"/>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Monitoring and reporting</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mechanisms and reports </a:t>
            </a:r>
          </a:p>
          <a:p>
            <a:endParaRPr lang="vi-VN" dirty="0"/>
          </a:p>
        </p:txBody>
      </p:sp>
      <p:sp>
        <p:nvSpPr>
          <p:cNvPr id="4" name="Date Placeholder 3">
            <a:extLst>
              <a:ext uri="{FF2B5EF4-FFF2-40B4-BE49-F238E27FC236}">
                <a16:creationId xmlns:a16="http://schemas.microsoft.com/office/drawing/2014/main" id="{B15BF990-4A50-9478-9E34-6813B191CA86}"/>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A477D849-ADA2-C971-A8AA-AA0DFAF08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C40D8-A515-62E4-CE7E-82218439F24E}"/>
              </a:ext>
            </a:extLst>
          </p:cNvPr>
          <p:cNvSpPr>
            <a:spLocks noGrp="1"/>
          </p:cNvSpPr>
          <p:nvPr>
            <p:ph type="sldNum" sz="quarter" idx="12"/>
          </p:nvPr>
        </p:nvSpPr>
        <p:spPr/>
        <p:txBody>
          <a:bodyPr/>
          <a:lstStyle/>
          <a:p>
            <a:fld id="{81D2C36F-4504-47C0-B82F-A167342A2754}" type="slidenum">
              <a:rPr lang="en-US" smtClean="0"/>
              <a:t>10</a:t>
            </a:fld>
            <a:endParaRPr lang="en-US"/>
          </a:p>
        </p:txBody>
      </p:sp>
      <p:sp>
        <p:nvSpPr>
          <p:cNvPr id="7" name="Title 1">
            <a:extLst>
              <a:ext uri="{FF2B5EF4-FFF2-40B4-BE49-F238E27FC236}">
                <a16:creationId xmlns:a16="http://schemas.microsoft.com/office/drawing/2014/main" id="{DAEB5351-3F99-2257-8025-CCF4E65B7A9B}"/>
              </a:ext>
            </a:extLst>
          </p:cNvPr>
          <p:cNvSpPr>
            <a:spLocks noGrp="1"/>
          </p:cNvSpPr>
          <p:nvPr>
            <p:ph type="title"/>
          </p:nvPr>
        </p:nvSpPr>
        <p:spPr>
          <a:xfrm>
            <a:off x="838200" y="546100"/>
            <a:ext cx="9526588" cy="1241425"/>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04. Project plans in PDD</a:t>
            </a:r>
          </a:p>
        </p:txBody>
      </p:sp>
    </p:spTree>
    <p:extLst>
      <p:ext uri="{BB962C8B-B14F-4D97-AF65-F5344CB8AC3E}">
        <p14:creationId xmlns:p14="http://schemas.microsoft.com/office/powerpoint/2010/main" val="11223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5F7E51D-5C79-CEC5-9D1D-AD327B515D92}"/>
              </a:ext>
            </a:extLst>
          </p:cNvPr>
          <p:cNvSpPr>
            <a:spLocks noGrp="1"/>
          </p:cNvSpPr>
          <p:nvPr>
            <p:ph type="title"/>
          </p:nvPr>
        </p:nvSpPr>
        <p:spPr>
          <a:xfrm>
            <a:off x="776179" y="4818488"/>
            <a:ext cx="6209211" cy="1398067"/>
          </a:xfrm>
        </p:spPr>
        <p:txBody>
          <a:bodyPr vert="horz" lIns="91440" tIns="45720" rIns="91440" bIns="45720" rtlCol="0" anchor="b">
            <a:normAutofit/>
          </a:bodyPr>
          <a:lstStyle/>
          <a:p>
            <a:r>
              <a:rPr lang="vi-VN" altLang="en-US" dirty="0"/>
              <a:t>04.1</a:t>
            </a:r>
            <a:r>
              <a:rPr lang="en-US" altLang="en-US" dirty="0"/>
              <a:t>. Project plan supplements </a:t>
            </a:r>
          </a:p>
        </p:txBody>
      </p:sp>
      <p:sp useBgFill="1">
        <p:nvSpPr>
          <p:cNvPr id="28" name="Rectangle 27">
            <a:extLst>
              <a:ext uri="{FF2B5EF4-FFF2-40B4-BE49-F238E27FC236}">
                <a16:creationId xmlns:a16="http://schemas.microsoft.com/office/drawing/2014/main" id="{B409583D-70F7-466A-AD0F-7DDCEEB9B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26" y="334928"/>
            <a:ext cx="10390072" cy="4143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38BEAB06-B5B5-FD36-28A1-BCFE93891D9C}"/>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50D2BC31-8417-505C-083C-59CE9E0C9E8C}"/>
              </a:ext>
            </a:extLst>
          </p:cNvPr>
          <p:cNvSpPr>
            <a:spLocks noGrp="1"/>
          </p:cNvSpPr>
          <p:nvPr>
            <p:ph type="dt" sz="half" idx="10"/>
          </p:nvPr>
        </p:nvSpPr>
        <p:spPr>
          <a:xfrm>
            <a:off x="7510200" y="6140304"/>
            <a:ext cx="2946792" cy="299112"/>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5/20/2023</a:t>
            </a:fld>
            <a:endParaRPr lang="en-US"/>
          </a:p>
        </p:txBody>
      </p:sp>
      <p:sp>
        <p:nvSpPr>
          <p:cNvPr id="6" name="Slide Number Placeholder 5">
            <a:extLst>
              <a:ext uri="{FF2B5EF4-FFF2-40B4-BE49-F238E27FC236}">
                <a16:creationId xmlns:a16="http://schemas.microsoft.com/office/drawing/2014/main" id="{95AEA2D2-88E7-7064-9108-AA042D7B940E}"/>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11</a:t>
            </a:fld>
            <a:endParaRPr lang="en-US"/>
          </a:p>
        </p:txBody>
      </p:sp>
      <p:sp>
        <p:nvSpPr>
          <p:cNvPr id="30" name="Rectangle 29">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666" y="334928"/>
            <a:ext cx="1146258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1666" y="4495800"/>
            <a:ext cx="103849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6953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37">
            <a:extLst>
              <a:ext uri="{FF2B5EF4-FFF2-40B4-BE49-F238E27FC236}">
                <a16:creationId xmlns:a16="http://schemas.microsoft.com/office/drawing/2014/main" id="{0215D2F7-CC29-40CD-9AC4-5D39731FF4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478078"/>
            <a:ext cx="0" cy="20528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FCDA21FF-4BD3-E194-16C6-C5F4B48172EF}"/>
              </a:ext>
            </a:extLst>
          </p:cNvPr>
          <p:cNvGraphicFramePr>
            <a:graphicFrameLocks noGrp="1"/>
          </p:cNvGraphicFramePr>
          <p:nvPr>
            <p:extLst>
              <p:ext uri="{D42A27DB-BD31-4B8C-83A1-F6EECF244321}">
                <p14:modId xmlns:p14="http://schemas.microsoft.com/office/powerpoint/2010/main" val="3112675035"/>
              </p:ext>
            </p:extLst>
          </p:nvPr>
        </p:nvGraphicFramePr>
        <p:xfrm>
          <a:off x="1350341" y="641446"/>
          <a:ext cx="8355835" cy="3530116"/>
        </p:xfrm>
        <a:graphic>
          <a:graphicData uri="http://schemas.openxmlformats.org/drawingml/2006/table">
            <a:tbl>
              <a:tblPr firstRow="1" bandRow="1"/>
              <a:tblGrid>
                <a:gridCol w="3113858">
                  <a:extLst>
                    <a:ext uri="{9D8B030D-6E8A-4147-A177-3AD203B41FA5}">
                      <a16:colId xmlns:a16="http://schemas.microsoft.com/office/drawing/2014/main" val="1729554851"/>
                    </a:ext>
                  </a:extLst>
                </a:gridCol>
                <a:gridCol w="5241977">
                  <a:extLst>
                    <a:ext uri="{9D8B030D-6E8A-4147-A177-3AD203B41FA5}">
                      <a16:colId xmlns:a16="http://schemas.microsoft.com/office/drawing/2014/main" val="3927613582"/>
                    </a:ext>
                  </a:extLst>
                </a:gridCol>
              </a:tblGrid>
              <a:tr h="461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Arial" charset="0"/>
                          <a:cs typeface="Times New Roman" charset="0"/>
                        </a:rPr>
                        <a:t>Plan</a:t>
                      </a:r>
                      <a:endParaRPr kumimoji="0" lang="en-GB" sz="1600" b="1" i="0" u="none" strike="noStrike" cap="none" normalizeH="0" baseline="0">
                        <a:ln>
                          <a:noFill/>
                        </a:ln>
                        <a:solidFill>
                          <a:srgbClr val="000000"/>
                        </a:solidFill>
                        <a:effectLst/>
                        <a:latin typeface="Arial" charset="0"/>
                        <a:cs typeface="Times New Roman" charset="0"/>
                      </a:endParaRPr>
                    </a:p>
                  </a:txBody>
                  <a:tcPr marL="54429" marR="54429" marT="91146"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Arial" charset="0"/>
                          <a:cs typeface="Times New Roman" charset="0"/>
                        </a:rPr>
                        <a:t>Description</a:t>
                      </a:r>
                      <a:endParaRPr kumimoji="0" lang="en-GB" sz="1600" b="1" i="0" u="none" strike="noStrike" cap="none" normalizeH="0" baseline="0">
                        <a:ln>
                          <a:noFill/>
                        </a:ln>
                        <a:solidFill>
                          <a:srgbClr val="000000"/>
                        </a:solidFill>
                        <a:effectLst/>
                        <a:latin typeface="Arial" charset="0"/>
                        <a:cs typeface="Times New Roman" charset="0"/>
                      </a:endParaRPr>
                    </a:p>
                  </a:txBody>
                  <a:tcPr marL="54429" marR="54429" marT="91146"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034296533"/>
                  </a:ext>
                </a:extLst>
              </a:tr>
              <a:tr h="61366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Quality plan</a:t>
                      </a:r>
                      <a:endParaRPr kumimoji="0" lang="en-GB" sz="1600" b="0" i="0" u="none" strike="noStrike" cap="none" normalizeH="0" baseline="0" dirty="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Describes the quality procedures and standards that will be used in a project.  </a:t>
                      </a:r>
                      <a:endParaRPr kumimoji="0" lang="en-GB" sz="1600" b="0" i="0" u="none" strike="noStrike" cap="none" normalizeH="0" baseline="0" dirty="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838486297"/>
                  </a:ext>
                </a:extLst>
              </a:tr>
              <a:tr h="61366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Validation plan </a:t>
                      </a:r>
                      <a:endParaRPr kumimoji="0" lang="en-GB" sz="1600" b="0" i="0" u="none" strike="noStrike" cap="none" normalizeH="0" baseline="0" dirty="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Describes the approach, resources, and schedule used for system validation.  </a:t>
                      </a:r>
                      <a:endParaRPr kumimoji="0" lang="en-GB" sz="1600" b="0" i="0" u="none" strike="noStrike" cap="none" normalizeH="0" baseline="0" dirty="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420460272"/>
                  </a:ext>
                </a:extLst>
              </a:tr>
              <a:tr h="61366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Configuration management plan</a:t>
                      </a:r>
                      <a:endParaRPr kumimoji="0" lang="en-GB" sz="1600" b="0" i="0" u="none" strike="noStrike" cap="none" normalizeH="0" baseline="0" dirty="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Describes the configuration management procedures and structures to be used.  </a:t>
                      </a:r>
                      <a:endParaRPr kumimoji="0" lang="en-GB" sz="1600" b="0" i="0" u="none" strike="noStrike" cap="none" normalizeH="0" baseline="0" dirty="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635441316"/>
                  </a:ext>
                </a:extLst>
              </a:tr>
              <a:tr h="61366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Times New Roman" charset="0"/>
                        </a:rPr>
                        <a:t>Maintenance plan</a:t>
                      </a:r>
                      <a:endParaRPr kumimoji="0" lang="en-GB" sz="1600" b="0" i="0" u="none" strike="noStrike" cap="none" normalizeH="0" baseline="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Times New Roman" charset="0"/>
                        </a:rPr>
                        <a:t>Predicts the maintenance requirements, costs, and effort.  </a:t>
                      </a:r>
                      <a:endParaRPr kumimoji="0" lang="en-GB" sz="1600" b="0" i="0" u="none" strike="noStrike" cap="none" normalizeH="0" baseline="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474600103"/>
                  </a:ext>
                </a:extLst>
              </a:tr>
              <a:tr h="61366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Times New Roman" charset="0"/>
                        </a:rPr>
                        <a:t>Staff development plan</a:t>
                      </a:r>
                      <a:endParaRPr kumimoji="0" lang="en-GB" sz="1600" b="0" i="0" u="none" strike="noStrike" cap="none" normalizeH="0" baseline="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Describes how the skills and experience of the project team members will be developed.  </a:t>
                      </a:r>
                      <a:endParaRPr kumimoji="0" lang="en-GB" sz="1600" b="0" i="0" u="none" strike="noStrike" cap="none" normalizeH="0" baseline="0" dirty="0">
                        <a:ln>
                          <a:noFill/>
                        </a:ln>
                        <a:solidFill>
                          <a:srgbClr val="000000"/>
                        </a:solidFill>
                        <a:effectLst/>
                        <a:latin typeface="Arial" charset="0"/>
                        <a:cs typeface="Times New Roman" charset="0"/>
                      </a:endParaRPr>
                    </a:p>
                  </a:txBody>
                  <a:tcPr marL="54429" marR="54429" marT="0" marB="9114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739823995"/>
                  </a:ext>
                </a:extLst>
              </a:tr>
            </a:tbl>
          </a:graphicData>
        </a:graphic>
      </p:graphicFrame>
    </p:spTree>
    <p:extLst>
      <p:ext uri="{BB962C8B-B14F-4D97-AF65-F5344CB8AC3E}">
        <p14:creationId xmlns:p14="http://schemas.microsoft.com/office/powerpoint/2010/main" val="220670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43A3C-005D-530B-4E47-D45758B6261A}"/>
              </a:ext>
            </a:extLst>
          </p:cNvPr>
          <p:cNvSpPr>
            <a:spLocks noGrp="1"/>
          </p:cNvSpPr>
          <p:nvPr>
            <p:ph idx="1"/>
          </p:nvPr>
        </p:nvSpPr>
        <p:spPr/>
        <p:txBody>
          <a:bodyPr/>
          <a:lstStyle/>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First project plan takes place although project preparation is an iterative procedure which takes place throughout the development startup stage.</a:t>
            </a:r>
          </a:p>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As more information is gathered a proper plan takes place which includes plan to reflect supplies, schedule, and risk fluctuations.</a:t>
            </a:r>
          </a:p>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Changing business aims also tips to changes in development plans. As business goals alteration, this could move all projects, which might then must be re-planned.</a:t>
            </a:r>
          </a:p>
          <a:p>
            <a:endParaRPr lang="vi-VN" dirty="0"/>
          </a:p>
        </p:txBody>
      </p:sp>
      <p:sp>
        <p:nvSpPr>
          <p:cNvPr id="4" name="Date Placeholder 3">
            <a:extLst>
              <a:ext uri="{FF2B5EF4-FFF2-40B4-BE49-F238E27FC236}">
                <a16:creationId xmlns:a16="http://schemas.microsoft.com/office/drawing/2014/main" id="{8093AF37-EE75-1CF5-5354-8271A8201BE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708256DC-20C0-09B4-BAF0-8D8369DC4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77C8E-B843-FA0A-AEEA-C2F67C86636D}"/>
              </a:ext>
            </a:extLst>
          </p:cNvPr>
          <p:cNvSpPr>
            <a:spLocks noGrp="1"/>
          </p:cNvSpPr>
          <p:nvPr>
            <p:ph type="sldNum" sz="quarter" idx="12"/>
          </p:nvPr>
        </p:nvSpPr>
        <p:spPr/>
        <p:txBody>
          <a:bodyPr/>
          <a:lstStyle/>
          <a:p>
            <a:fld id="{81D2C36F-4504-47C0-B82F-A167342A2754}" type="slidenum">
              <a:rPr lang="en-US" smtClean="0"/>
              <a:t>12</a:t>
            </a:fld>
            <a:endParaRPr lang="en-US"/>
          </a:p>
        </p:txBody>
      </p:sp>
      <p:sp>
        <p:nvSpPr>
          <p:cNvPr id="7" name="Title 1">
            <a:extLst>
              <a:ext uri="{FF2B5EF4-FFF2-40B4-BE49-F238E27FC236}">
                <a16:creationId xmlns:a16="http://schemas.microsoft.com/office/drawing/2014/main" id="{8943872B-3AE1-93C0-55E3-8156216AC9AD}"/>
              </a:ext>
            </a:extLst>
          </p:cNvPr>
          <p:cNvSpPr>
            <a:spLocks noGrp="1"/>
          </p:cNvSpPr>
          <p:nvPr>
            <p:ph type="title"/>
          </p:nvPr>
        </p:nvSpPr>
        <p:spPr>
          <a:xfrm>
            <a:off x="838200" y="546100"/>
            <a:ext cx="9526588" cy="1241425"/>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04.2 The planning process</a:t>
            </a:r>
          </a:p>
        </p:txBody>
      </p:sp>
    </p:spTree>
    <p:extLst>
      <p:ext uri="{BB962C8B-B14F-4D97-AF65-F5344CB8AC3E}">
        <p14:creationId xmlns:p14="http://schemas.microsoft.com/office/powerpoint/2010/main" val="134412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E36EE9-FF26-9676-527F-02EB8981AD9B}"/>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600EC6B5-A870-B501-AA1A-1B22D61E4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0CA23-A09A-85D2-D239-6C7D36DBCDAA}"/>
              </a:ext>
            </a:extLst>
          </p:cNvPr>
          <p:cNvSpPr>
            <a:spLocks noGrp="1"/>
          </p:cNvSpPr>
          <p:nvPr>
            <p:ph type="sldNum" sz="quarter" idx="12"/>
          </p:nvPr>
        </p:nvSpPr>
        <p:spPr/>
        <p:txBody>
          <a:bodyPr/>
          <a:lstStyle/>
          <a:p>
            <a:fld id="{81D2C36F-4504-47C0-B82F-A167342A2754}" type="slidenum">
              <a:rPr lang="en-US" smtClean="0"/>
              <a:t>13</a:t>
            </a:fld>
            <a:endParaRPr lang="en-US"/>
          </a:p>
        </p:txBody>
      </p:sp>
      <p:sp>
        <p:nvSpPr>
          <p:cNvPr id="7" name="Title 1">
            <a:extLst>
              <a:ext uri="{FF2B5EF4-FFF2-40B4-BE49-F238E27FC236}">
                <a16:creationId xmlns:a16="http://schemas.microsoft.com/office/drawing/2014/main" id="{717CE417-4D2D-9A3D-7457-06A87073FF5E}"/>
              </a:ext>
            </a:extLst>
          </p:cNvPr>
          <p:cNvSpPr>
            <a:spLocks noGrp="1"/>
          </p:cNvSpPr>
          <p:nvPr>
            <p:ph type="title"/>
          </p:nvPr>
        </p:nvSpPr>
        <p:spPr>
          <a:xfrm>
            <a:off x="838200" y="546100"/>
            <a:ext cx="9526588" cy="1241425"/>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04.3 The project planning process</a:t>
            </a:r>
            <a:r>
              <a:rPr lang="en-GB" altLang="en-US"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8" name="Content Placeholder 3" descr="23.3 PlanningProcessActDiag.eps">
            <a:extLst>
              <a:ext uri="{FF2B5EF4-FFF2-40B4-BE49-F238E27FC236}">
                <a16:creationId xmlns:a16="http://schemas.microsoft.com/office/drawing/2014/main" id="{E1F82807-C540-6D0E-13F1-9877F327D3F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4255" b="-14255"/>
          <a:stretch>
            <a:fillRect/>
          </a:stretch>
        </p:blipFill>
        <p:spPr bwMode="auto">
          <a:xfrm>
            <a:off x="1536290" y="1896647"/>
            <a:ext cx="7716196" cy="424365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268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BCA43-69AF-448D-3CEB-66E4AFCF1F48}"/>
              </a:ext>
            </a:extLst>
          </p:cNvPr>
          <p:cNvSpPr>
            <a:spLocks noGrp="1"/>
          </p:cNvSpPr>
          <p:nvPr>
            <p:ph idx="1"/>
          </p:nvPr>
        </p:nvSpPr>
        <p:spPr/>
        <p:txBody>
          <a:bodyPr/>
          <a:lstStyle/>
          <a:p>
            <a:pPr eaLnBrk="1" hangingPunct="1">
              <a:buFont typeface="Wingdings" panose="05000000000000000000" pitchFamily="2" charset="2"/>
              <a:buChar char="²"/>
            </a:pPr>
            <a:r>
              <a:rPr lang="en-US"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Project scheduling </a:t>
            </a:r>
            <a:r>
              <a:rPr lang="en-US"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is the process of deciding how the work in a project will be organized as</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separate tasks</a:t>
            </a:r>
            <a:r>
              <a:rPr lang="en-US"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and when and how these tasks will be executed </a:t>
            </a:r>
          </a:p>
          <a:p>
            <a:pPr eaLnBrk="1" hangingPunct="1">
              <a:buFont typeface="Wingdings" panose="05000000000000000000" pitchFamily="2" charset="2"/>
              <a:buChar char="²"/>
            </a:pPr>
            <a:r>
              <a:rPr lang="en-US"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You estimate the calendar </a:t>
            </a:r>
            <a:r>
              <a:rPr lang="en-US"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time needed </a:t>
            </a:r>
            <a:r>
              <a:rPr lang="en-US"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to complete each task, the effort required, and </a:t>
            </a:r>
            <a:r>
              <a:rPr lang="en-US"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who will work </a:t>
            </a:r>
            <a:r>
              <a:rPr lang="en-US"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on the tasks that have been identified </a:t>
            </a:r>
          </a:p>
          <a:p>
            <a:endParaRPr lang="vi-VN" dirty="0"/>
          </a:p>
        </p:txBody>
      </p:sp>
      <p:sp>
        <p:nvSpPr>
          <p:cNvPr id="4" name="Date Placeholder 3">
            <a:extLst>
              <a:ext uri="{FF2B5EF4-FFF2-40B4-BE49-F238E27FC236}">
                <a16:creationId xmlns:a16="http://schemas.microsoft.com/office/drawing/2014/main" id="{4E512B34-D97D-DBDF-346C-A1C4B6301CF2}"/>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C2D5C99D-93AF-74A3-6A4F-F1C9CAAC8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5C55C-DF43-F35F-71F2-ED8EDD3A33E5}"/>
              </a:ext>
            </a:extLst>
          </p:cNvPr>
          <p:cNvSpPr>
            <a:spLocks noGrp="1"/>
          </p:cNvSpPr>
          <p:nvPr>
            <p:ph type="sldNum" sz="quarter" idx="12"/>
          </p:nvPr>
        </p:nvSpPr>
        <p:spPr/>
        <p:txBody>
          <a:bodyPr/>
          <a:lstStyle/>
          <a:p>
            <a:fld id="{81D2C36F-4504-47C0-B82F-A167342A2754}" type="slidenum">
              <a:rPr lang="en-US" smtClean="0"/>
              <a:t>14</a:t>
            </a:fld>
            <a:endParaRPr lang="en-US"/>
          </a:p>
        </p:txBody>
      </p:sp>
      <p:sp>
        <p:nvSpPr>
          <p:cNvPr id="7" name="Title 1">
            <a:extLst>
              <a:ext uri="{FF2B5EF4-FFF2-40B4-BE49-F238E27FC236}">
                <a16:creationId xmlns:a16="http://schemas.microsoft.com/office/drawing/2014/main" id="{FE52B693-01A7-5587-E982-72E47552E888}"/>
              </a:ext>
            </a:extLst>
          </p:cNvPr>
          <p:cNvSpPr>
            <a:spLocks noGrp="1"/>
          </p:cNvSpPr>
          <p:nvPr>
            <p:ph type="title"/>
          </p:nvPr>
        </p:nvSpPr>
        <p:spPr>
          <a:xfrm>
            <a:off x="838200" y="546100"/>
            <a:ext cx="9526588" cy="1241425"/>
          </a:xfrm>
        </p:spPr>
        <p:txBody>
          <a:bodyPr/>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05</a:t>
            </a:r>
            <a:r>
              <a:rPr lang="en-US" altLang="en-US" dirty="0">
                <a:latin typeface="Arial" panose="020B0604020202020204" pitchFamily="34" charset="0"/>
                <a:ea typeface="ＭＳ Ｐゴシック" panose="020B0600070205080204" pitchFamily="34" charset="-128"/>
                <a:cs typeface="Arial" panose="020B0604020202020204" pitchFamily="34" charset="0"/>
              </a:rPr>
              <a:t>. Project scheduling</a:t>
            </a:r>
          </a:p>
        </p:txBody>
      </p:sp>
    </p:spTree>
    <p:extLst>
      <p:ext uri="{BB962C8B-B14F-4D97-AF65-F5344CB8AC3E}">
        <p14:creationId xmlns:p14="http://schemas.microsoft.com/office/powerpoint/2010/main" val="423535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8DCB641-0E72-AD62-4004-7596720A79B0}"/>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A47AAFEC-FDBE-F8A0-63CE-86CE825EC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27980-C14B-3F66-9FFF-546B082591B8}"/>
              </a:ext>
            </a:extLst>
          </p:cNvPr>
          <p:cNvSpPr>
            <a:spLocks noGrp="1"/>
          </p:cNvSpPr>
          <p:nvPr>
            <p:ph type="sldNum" sz="quarter" idx="12"/>
          </p:nvPr>
        </p:nvSpPr>
        <p:spPr/>
        <p:txBody>
          <a:bodyPr/>
          <a:lstStyle/>
          <a:p>
            <a:fld id="{81D2C36F-4504-47C0-B82F-A167342A2754}" type="slidenum">
              <a:rPr lang="en-US" smtClean="0"/>
              <a:t>15</a:t>
            </a:fld>
            <a:endParaRPr lang="en-US"/>
          </a:p>
        </p:txBody>
      </p:sp>
      <p:sp>
        <p:nvSpPr>
          <p:cNvPr id="7" name="Rectangle 2">
            <a:extLst>
              <a:ext uri="{FF2B5EF4-FFF2-40B4-BE49-F238E27FC236}">
                <a16:creationId xmlns:a16="http://schemas.microsoft.com/office/drawing/2014/main" id="{5E6E92E9-82BF-27F3-A3BA-1C9AC879A937}"/>
              </a:ext>
            </a:extLst>
          </p:cNvPr>
          <p:cNvSpPr>
            <a:spLocks noGrp="1"/>
          </p:cNvSpPr>
          <p:nvPr>
            <p:ph type="title"/>
          </p:nvPr>
        </p:nvSpPr>
        <p:spPr>
          <a:xfrm>
            <a:off x="838200" y="546100"/>
            <a:ext cx="9526588" cy="1241425"/>
          </a:xfrm>
        </p:spPr>
        <p:txBody>
          <a:bodyPr lIns="90840" tIns="44623" rIns="90840" bIns="44623"/>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05.1</a:t>
            </a:r>
            <a:r>
              <a:rPr lang="en-GB" altLang="en-US" dirty="0">
                <a:latin typeface="Arial" panose="020B0604020202020204" pitchFamily="34" charset="0"/>
                <a:ea typeface="ＭＳ Ｐゴシック" panose="020B0600070205080204" pitchFamily="34" charset="-128"/>
                <a:cs typeface="Arial" panose="020B0604020202020204" pitchFamily="34" charset="0"/>
              </a:rPr>
              <a:t>. Project scheduling activities</a:t>
            </a:r>
          </a:p>
        </p:txBody>
      </p:sp>
      <p:sp>
        <p:nvSpPr>
          <p:cNvPr id="8" name="Rectangle 3">
            <a:extLst>
              <a:ext uri="{FF2B5EF4-FFF2-40B4-BE49-F238E27FC236}">
                <a16:creationId xmlns:a16="http://schemas.microsoft.com/office/drawing/2014/main" id="{11DEAB17-E70C-D7F9-D20C-347906CECAD4}"/>
              </a:ext>
            </a:extLst>
          </p:cNvPr>
          <p:cNvSpPr>
            <a:spLocks noGrp="1" noChangeArrowheads="1"/>
          </p:cNvSpPr>
          <p:nvPr>
            <p:ph idx="1"/>
          </p:nvPr>
        </p:nvSpPr>
        <p:spPr bwMode="auto">
          <a:xfrm>
            <a:off x="838200" y="2108200"/>
            <a:ext cx="9526588" cy="3644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40" tIns="44623" rIns="90840" bIns="44623" numCol="1" anchor="t" anchorCtr="0" compatLnSpc="1">
            <a:prstTxWarp prst="textNoShape">
              <a:avLst/>
            </a:prstTxWarp>
            <a:normAutofit/>
          </a:bodyPr>
          <a:lstStyle/>
          <a:p>
            <a:pPr eaLnBrk="1" hangingPunct="1">
              <a:buFont typeface="Wingdings" panose="05000000000000000000" pitchFamily="2" charset="2"/>
              <a:buChar char="²"/>
            </a:pPr>
            <a:r>
              <a:rPr lang="en-GB"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Split project into tasks </a:t>
            </a: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and</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 </a:t>
            </a:r>
            <a:r>
              <a:rPr lang="en-GB"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estimate time and resources </a:t>
            </a: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required to complete each task</a:t>
            </a:r>
          </a:p>
          <a:p>
            <a:pPr eaLnBrk="1" hangingPunct="1">
              <a:buFont typeface="Wingdings" panose="05000000000000000000" pitchFamily="2" charset="2"/>
              <a:buChar char="²"/>
            </a:pPr>
            <a:r>
              <a:rPr lang="en-GB"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Organize tasks</a:t>
            </a:r>
            <a:r>
              <a:rPr lang="en-GB" altLang="en-US" sz="2200" dirty="0">
                <a:solidFill>
                  <a:srgbClr val="00B0F0"/>
                </a:solidFill>
                <a:latin typeface="Arial" panose="020B0604020202020204" pitchFamily="34" charset="0"/>
                <a:ea typeface="ＭＳ Ｐゴシック" panose="020B0600070205080204" pitchFamily="34" charset="-128"/>
                <a:cs typeface="Arial" panose="020B0604020202020204" pitchFamily="34" charset="0"/>
              </a:rPr>
              <a:t> </a:t>
            </a: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concurrently to make optimal use of workforce</a:t>
            </a:r>
          </a:p>
          <a:p>
            <a:pPr eaLnBrk="1" hangingPunct="1">
              <a:buFont typeface="Wingdings" panose="05000000000000000000" pitchFamily="2" charset="2"/>
              <a:buChar char="²"/>
            </a:pPr>
            <a:r>
              <a:rPr lang="en-GB"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Minimize task dependencies </a:t>
            </a: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to avoid delays </a:t>
            </a:r>
            <a:b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b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caused by one task waiting for another to complete</a:t>
            </a:r>
          </a:p>
          <a:p>
            <a:pPr eaLnBrk="1" hangingPunct="1">
              <a:buFont typeface="Wingdings" panose="05000000000000000000" pitchFamily="2" charset="2"/>
              <a:buChar char="²"/>
            </a:pP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Dependent on project managers intuition and experience</a:t>
            </a:r>
          </a:p>
        </p:txBody>
      </p:sp>
    </p:spTree>
    <p:extLst>
      <p:ext uri="{BB962C8B-B14F-4D97-AF65-F5344CB8AC3E}">
        <p14:creationId xmlns:p14="http://schemas.microsoft.com/office/powerpoint/2010/main" val="427160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A502B-C4C1-1A96-F8F7-D8B13BC33C6E}"/>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C09A0ED2-5855-1D78-F632-DE851D7C9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6D51C-E96F-ED88-2193-5E15AA5182AB}"/>
              </a:ext>
            </a:extLst>
          </p:cNvPr>
          <p:cNvSpPr>
            <a:spLocks noGrp="1"/>
          </p:cNvSpPr>
          <p:nvPr>
            <p:ph type="sldNum" sz="quarter" idx="12"/>
          </p:nvPr>
        </p:nvSpPr>
        <p:spPr/>
        <p:txBody>
          <a:bodyPr/>
          <a:lstStyle/>
          <a:p>
            <a:fld id="{81D2C36F-4504-47C0-B82F-A167342A2754}" type="slidenum">
              <a:rPr lang="en-US" smtClean="0"/>
              <a:t>16</a:t>
            </a:fld>
            <a:endParaRPr lang="en-US"/>
          </a:p>
        </p:txBody>
      </p:sp>
      <p:sp>
        <p:nvSpPr>
          <p:cNvPr id="7" name="Title 1">
            <a:extLst>
              <a:ext uri="{FF2B5EF4-FFF2-40B4-BE49-F238E27FC236}">
                <a16:creationId xmlns:a16="http://schemas.microsoft.com/office/drawing/2014/main" id="{80DE0081-FAF8-2D9A-0286-E3BDD999C63A}"/>
              </a:ext>
            </a:extLst>
          </p:cNvPr>
          <p:cNvSpPr>
            <a:spLocks noGrp="1"/>
          </p:cNvSpPr>
          <p:nvPr>
            <p:ph type="title"/>
          </p:nvPr>
        </p:nvSpPr>
        <p:spPr>
          <a:xfrm>
            <a:off x="838200" y="546100"/>
            <a:ext cx="9526588" cy="1241425"/>
          </a:xfrm>
        </p:spPr>
        <p:txBody>
          <a:bodyPr/>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05.2</a:t>
            </a:r>
            <a:r>
              <a:rPr lang="en-US" altLang="en-US" dirty="0">
                <a:latin typeface="Arial" panose="020B0604020202020204" pitchFamily="34" charset="0"/>
                <a:ea typeface="ＭＳ Ｐゴシック" panose="020B0600070205080204" pitchFamily="34" charset="-128"/>
                <a:cs typeface="Arial" panose="020B0604020202020204" pitchFamily="34" charset="0"/>
              </a:rPr>
              <a:t>. The project scheduling process</a:t>
            </a:r>
            <a:r>
              <a:rPr lang="en-GB" altLang="en-US"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8" name="Content Placeholder 3" descr="23.4 SchedulingProcess.eps">
            <a:extLst>
              <a:ext uri="{FF2B5EF4-FFF2-40B4-BE49-F238E27FC236}">
                <a16:creationId xmlns:a16="http://schemas.microsoft.com/office/drawing/2014/main" id="{A0EA3174-A24A-67B6-0581-E0C7651676A2}"/>
              </a:ext>
            </a:extLst>
          </p:cNvPr>
          <p:cNvPicPr>
            <a:picLocks noChangeAspect="1"/>
          </p:cNvPicPr>
          <p:nvPr/>
        </p:nvPicPr>
        <p:blipFill>
          <a:blip r:embed="rId2">
            <a:extLst>
              <a:ext uri="{28A0092B-C50C-407E-A947-70E740481C1C}">
                <a14:useLocalDpi xmlns:a14="http://schemas.microsoft.com/office/drawing/2010/main" val="0"/>
              </a:ext>
            </a:extLst>
          </a:blip>
          <a:srcRect t="-93314" b="-93314"/>
          <a:stretch>
            <a:fillRect/>
          </a:stretch>
        </p:blipFill>
        <p:spPr bwMode="auto">
          <a:xfrm>
            <a:off x="1302509" y="1787525"/>
            <a:ext cx="8778911" cy="48280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34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AA412-82D6-9FAA-F496-4F2BE986A949}"/>
              </a:ext>
            </a:extLst>
          </p:cNvPr>
          <p:cNvSpPr>
            <a:spLocks noGrp="1"/>
          </p:cNvSpPr>
          <p:nvPr>
            <p:ph idx="1"/>
          </p:nvPr>
        </p:nvSpPr>
        <p:spPr/>
        <p:txBody>
          <a:bodyPr/>
          <a:lstStyle/>
          <a:p>
            <a:pPr eaLnBrk="1" hangingPunct="1">
              <a:buFont typeface="Wingdings" panose="05000000000000000000" pitchFamily="2" charset="2"/>
              <a:buChar char="²"/>
            </a:pP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Estimating the </a:t>
            </a:r>
            <a:r>
              <a:rPr lang="en-GB"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difficulty of problems </a:t>
            </a: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and hence the cost of developing a solution is hard</a:t>
            </a:r>
          </a:p>
          <a:p>
            <a:pPr eaLnBrk="1" hangingPunct="1">
              <a:buFont typeface="Wingdings" panose="05000000000000000000" pitchFamily="2" charset="2"/>
              <a:buChar char="²"/>
            </a:pPr>
            <a:r>
              <a:rPr lang="en-GB"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Productivity</a:t>
            </a: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is not proportional to the number of people working on a task</a:t>
            </a:r>
          </a:p>
          <a:p>
            <a:pPr eaLnBrk="1" hangingPunct="1">
              <a:buFont typeface="Wingdings" panose="05000000000000000000" pitchFamily="2" charset="2"/>
              <a:buChar char="²"/>
            </a:pPr>
            <a:r>
              <a:rPr lang="en-GB"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Adding people </a:t>
            </a: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to a late project makes it later because of communication overheads</a:t>
            </a:r>
          </a:p>
          <a:p>
            <a:pPr eaLnBrk="1" hangingPunct="1">
              <a:buFont typeface="Wingdings" panose="05000000000000000000" pitchFamily="2" charset="2"/>
              <a:buChar char="²"/>
            </a:pPr>
            <a:r>
              <a:rPr lang="en-GB" altLang="en-US" sz="22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The unexpected </a:t>
            </a:r>
            <a:r>
              <a:rPr lang="en-GB" altLang="en-US" sz="22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always happens. Always allow contingency in planning</a:t>
            </a:r>
            <a:r>
              <a:rPr lang="en-GB" altLang="en-US" sz="2200" dirty="0">
                <a:latin typeface="Arial" panose="020B0604020202020204" pitchFamily="34" charset="0"/>
                <a:ea typeface="ＭＳ Ｐゴシック" panose="020B0600070205080204" pitchFamily="34" charset="-128"/>
                <a:cs typeface="Arial" panose="020B0604020202020204" pitchFamily="34" charset="0"/>
              </a:rPr>
              <a:t>.</a:t>
            </a:r>
          </a:p>
          <a:p>
            <a:pPr marL="0" indent="0">
              <a:buNone/>
            </a:pPr>
            <a:endParaRPr lang="vi-VN" dirty="0"/>
          </a:p>
        </p:txBody>
      </p:sp>
      <p:sp>
        <p:nvSpPr>
          <p:cNvPr id="4" name="Date Placeholder 3">
            <a:extLst>
              <a:ext uri="{FF2B5EF4-FFF2-40B4-BE49-F238E27FC236}">
                <a16:creationId xmlns:a16="http://schemas.microsoft.com/office/drawing/2014/main" id="{03D8DDF6-1372-3E26-735C-08AE0BF9C6D0}"/>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A188EBDE-29D6-AFCB-8699-94C8DE2C1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72592-94DF-6FBC-73D3-ECCDDD582633}"/>
              </a:ext>
            </a:extLst>
          </p:cNvPr>
          <p:cNvSpPr>
            <a:spLocks noGrp="1"/>
          </p:cNvSpPr>
          <p:nvPr>
            <p:ph type="sldNum" sz="quarter" idx="12"/>
          </p:nvPr>
        </p:nvSpPr>
        <p:spPr/>
        <p:txBody>
          <a:bodyPr/>
          <a:lstStyle/>
          <a:p>
            <a:fld id="{81D2C36F-4504-47C0-B82F-A167342A2754}" type="slidenum">
              <a:rPr lang="en-US" smtClean="0"/>
              <a:t>17</a:t>
            </a:fld>
            <a:endParaRPr lang="en-US"/>
          </a:p>
        </p:txBody>
      </p:sp>
      <p:sp>
        <p:nvSpPr>
          <p:cNvPr id="7" name="Rectangle 2">
            <a:extLst>
              <a:ext uri="{FF2B5EF4-FFF2-40B4-BE49-F238E27FC236}">
                <a16:creationId xmlns:a16="http://schemas.microsoft.com/office/drawing/2014/main" id="{DC5C0248-F390-5134-9045-74CFF021397A}"/>
              </a:ext>
            </a:extLst>
          </p:cNvPr>
          <p:cNvSpPr>
            <a:spLocks noGrp="1"/>
          </p:cNvSpPr>
          <p:nvPr>
            <p:ph type="title"/>
          </p:nvPr>
        </p:nvSpPr>
        <p:spPr>
          <a:xfrm>
            <a:off x="838200" y="546100"/>
            <a:ext cx="9526588" cy="1241425"/>
          </a:xfrm>
        </p:spPr>
        <p:txBody>
          <a:bodyPr lIns="90840" tIns="44623" rIns="90840" bIns="44623"/>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05.3</a:t>
            </a:r>
            <a:r>
              <a:rPr lang="en-GB" altLang="en-US" dirty="0">
                <a:latin typeface="Arial" panose="020B0604020202020204" pitchFamily="34" charset="0"/>
                <a:ea typeface="ＭＳ Ｐゴシック" panose="020B0600070205080204" pitchFamily="34" charset="-128"/>
                <a:cs typeface="Arial" panose="020B0604020202020204" pitchFamily="34" charset="0"/>
              </a:rPr>
              <a:t>. Scheduling problems</a:t>
            </a:r>
          </a:p>
        </p:txBody>
      </p:sp>
    </p:spTree>
    <p:extLst>
      <p:ext uri="{BB962C8B-B14F-4D97-AF65-F5344CB8AC3E}">
        <p14:creationId xmlns:p14="http://schemas.microsoft.com/office/powerpoint/2010/main" val="411303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BF716-40A0-F150-8B4B-F73D4583D017}"/>
              </a:ext>
            </a:extLst>
          </p:cNvPr>
          <p:cNvSpPr>
            <a:spLocks noGrp="1"/>
          </p:cNvSpPr>
          <p:nvPr>
            <p:ph idx="1"/>
          </p:nvPr>
        </p:nvSpPr>
        <p:spPr/>
        <p:txBody>
          <a:bodyPr/>
          <a:lstStyle/>
          <a:p>
            <a:pPr eaLnBrk="1" hangingPunct="1">
              <a:buFont typeface="Wingdings" panose="05000000000000000000" pitchFamily="2" charset="2"/>
              <a:buChar char="²"/>
            </a:pPr>
            <a:r>
              <a:rPr lang="en-GB"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Graphical notations </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are normally used to illustrate the project schedule</a:t>
            </a:r>
          </a:p>
          <a:p>
            <a:pPr eaLnBrk="1" hangingPunct="1">
              <a:buFont typeface="Wingdings" panose="05000000000000000000" pitchFamily="2" charset="2"/>
              <a:buChar char="²"/>
            </a:pP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These show the project breakdown into tasks. Tasks should not be too small. They should take about a week or two.</a:t>
            </a:r>
          </a:p>
          <a:p>
            <a:pPr eaLnBrk="1" hangingPunct="1">
              <a:buFont typeface="Wingdings" panose="05000000000000000000" pitchFamily="2" charset="2"/>
              <a:buChar char="²"/>
            </a:pPr>
            <a:r>
              <a:rPr lang="en-GB"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Bar charts </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are the most commonly used representation for project schedules. They show the schedule as activities or resources against time.</a:t>
            </a:r>
          </a:p>
          <a:p>
            <a:endParaRPr lang="vi-VN" dirty="0"/>
          </a:p>
        </p:txBody>
      </p:sp>
      <p:sp>
        <p:nvSpPr>
          <p:cNvPr id="4" name="Date Placeholder 3">
            <a:extLst>
              <a:ext uri="{FF2B5EF4-FFF2-40B4-BE49-F238E27FC236}">
                <a16:creationId xmlns:a16="http://schemas.microsoft.com/office/drawing/2014/main" id="{99CAC372-B7F0-B45D-6324-E399AC1AABA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8CEE736-7756-4891-0F97-04A3B10D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E1505-2688-BF6B-1BCB-E342831101C9}"/>
              </a:ext>
            </a:extLst>
          </p:cNvPr>
          <p:cNvSpPr>
            <a:spLocks noGrp="1"/>
          </p:cNvSpPr>
          <p:nvPr>
            <p:ph type="sldNum" sz="quarter" idx="12"/>
          </p:nvPr>
        </p:nvSpPr>
        <p:spPr/>
        <p:txBody>
          <a:bodyPr/>
          <a:lstStyle/>
          <a:p>
            <a:fld id="{81D2C36F-4504-47C0-B82F-A167342A2754}" type="slidenum">
              <a:rPr lang="en-US" smtClean="0"/>
              <a:t>18</a:t>
            </a:fld>
            <a:endParaRPr lang="en-US"/>
          </a:p>
        </p:txBody>
      </p:sp>
      <p:sp>
        <p:nvSpPr>
          <p:cNvPr id="7" name="Rectangle 2">
            <a:extLst>
              <a:ext uri="{FF2B5EF4-FFF2-40B4-BE49-F238E27FC236}">
                <a16:creationId xmlns:a16="http://schemas.microsoft.com/office/drawing/2014/main" id="{9FCD9364-04FF-2898-71D2-9BAE1AB3C29E}"/>
              </a:ext>
            </a:extLst>
          </p:cNvPr>
          <p:cNvSpPr>
            <a:spLocks noGrp="1"/>
          </p:cNvSpPr>
          <p:nvPr>
            <p:ph type="title"/>
          </p:nvPr>
        </p:nvSpPr>
        <p:spPr>
          <a:xfrm>
            <a:off x="838200" y="546100"/>
            <a:ext cx="9526588" cy="1241425"/>
          </a:xfrm>
        </p:spPr>
        <p:txBody>
          <a:bodyPr lIns="90840" tIns="44623" rIns="90840" bIns="44623"/>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05.4</a:t>
            </a:r>
            <a:r>
              <a:rPr lang="en-GB" altLang="en-US" dirty="0">
                <a:latin typeface="Arial" panose="020B0604020202020204" pitchFamily="34" charset="0"/>
                <a:ea typeface="ＭＳ Ｐゴシック" panose="020B0600070205080204" pitchFamily="34" charset="-128"/>
                <a:cs typeface="Arial" panose="020B0604020202020204" pitchFamily="34" charset="0"/>
              </a:rPr>
              <a:t>. Schedule representation</a:t>
            </a:r>
          </a:p>
        </p:txBody>
      </p:sp>
    </p:spTree>
    <p:extLst>
      <p:ext uri="{BB962C8B-B14F-4D97-AF65-F5344CB8AC3E}">
        <p14:creationId xmlns:p14="http://schemas.microsoft.com/office/powerpoint/2010/main" val="2496672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BF716-40A0-F150-8B4B-F73D4583D017}"/>
              </a:ext>
            </a:extLst>
          </p:cNvPr>
          <p:cNvSpPr>
            <a:spLocks noGrp="1"/>
          </p:cNvSpPr>
          <p:nvPr>
            <p:ph idx="1"/>
          </p:nvPr>
        </p:nvSpPr>
        <p:spPr/>
        <p:txBody>
          <a:bodyPr/>
          <a:lstStyle/>
          <a:p>
            <a:pPr eaLnBrk="1" hangingPunct="1">
              <a:buFont typeface="Wingdings" panose="05000000000000000000" pitchFamily="2" charset="2"/>
              <a:buChar char="²"/>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Agile methods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of software development are iterative approaches where the software is developed and delivered to customers in increments </a:t>
            </a:r>
          </a:p>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Unlike plan-driven approaches, the functionality of these increments is </a:t>
            </a: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not planned in advance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but is decided during the development </a:t>
            </a:r>
          </a:p>
          <a:p>
            <a:pPr lvl="1" eaLnBrk="1" hangingPunct="1">
              <a:buFont typeface="Wingdings" panose="05000000000000000000" pitchFamily="2" charset="2"/>
              <a:buChar char="§"/>
            </a:pPr>
            <a:r>
              <a:rPr lang="en-US" altLang="en-US" dirty="0">
                <a:latin typeface="Arial" panose="020B0604020202020204" pitchFamily="34" charset="0"/>
                <a:ea typeface="ＭＳ Ｐゴシック" panose="020B0600070205080204" pitchFamily="34" charset="-128"/>
                <a:cs typeface="Arial" panose="020B0604020202020204" pitchFamily="34" charset="0"/>
              </a:rPr>
              <a:t>The decision on what to include in an increment depends on progress and on the </a:t>
            </a: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customer’s priorities</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p>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The customer’s priorities and requirements change so it makes sense to have a </a:t>
            </a: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flexible plan</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that can accommodate these changes </a:t>
            </a:r>
          </a:p>
          <a:p>
            <a:endParaRPr lang="vi-VN" dirty="0"/>
          </a:p>
        </p:txBody>
      </p:sp>
      <p:sp>
        <p:nvSpPr>
          <p:cNvPr id="4" name="Date Placeholder 3">
            <a:extLst>
              <a:ext uri="{FF2B5EF4-FFF2-40B4-BE49-F238E27FC236}">
                <a16:creationId xmlns:a16="http://schemas.microsoft.com/office/drawing/2014/main" id="{99CAC372-B7F0-B45D-6324-E399AC1AABA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8CEE736-7756-4891-0F97-04A3B10D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E1505-2688-BF6B-1BCB-E342831101C9}"/>
              </a:ext>
            </a:extLst>
          </p:cNvPr>
          <p:cNvSpPr>
            <a:spLocks noGrp="1"/>
          </p:cNvSpPr>
          <p:nvPr>
            <p:ph type="sldNum" sz="quarter" idx="12"/>
          </p:nvPr>
        </p:nvSpPr>
        <p:spPr/>
        <p:txBody>
          <a:bodyPr/>
          <a:lstStyle/>
          <a:p>
            <a:fld id="{81D2C36F-4504-47C0-B82F-A167342A2754}" type="slidenum">
              <a:rPr lang="en-US" smtClean="0"/>
              <a:t>19</a:t>
            </a:fld>
            <a:endParaRPr lang="en-US"/>
          </a:p>
        </p:txBody>
      </p:sp>
      <p:sp>
        <p:nvSpPr>
          <p:cNvPr id="7" name="Rectangle 2">
            <a:extLst>
              <a:ext uri="{FF2B5EF4-FFF2-40B4-BE49-F238E27FC236}">
                <a16:creationId xmlns:a16="http://schemas.microsoft.com/office/drawing/2014/main" id="{9FCD9364-04FF-2898-71D2-9BAE1AB3C29E}"/>
              </a:ext>
            </a:extLst>
          </p:cNvPr>
          <p:cNvSpPr>
            <a:spLocks noGrp="1"/>
          </p:cNvSpPr>
          <p:nvPr>
            <p:ph type="title"/>
          </p:nvPr>
        </p:nvSpPr>
        <p:spPr>
          <a:xfrm>
            <a:off x="838200" y="546100"/>
            <a:ext cx="9526588" cy="1241425"/>
          </a:xfrm>
        </p:spPr>
        <p:txBody>
          <a:bodyPr lIns="90840" tIns="44623" rIns="90840" bIns="44623"/>
          <a:lstStyle/>
          <a:p>
            <a:pPr eaLnBrk="1" hangingPunct="1"/>
            <a:r>
              <a:rPr lang="en-GB" altLang="en-US" dirty="0">
                <a:latin typeface="Arial" panose="020B0604020202020204" pitchFamily="34" charset="0"/>
                <a:ea typeface="ＭＳ Ｐゴシック" panose="020B0600070205080204" pitchFamily="34" charset="-128"/>
                <a:cs typeface="Arial" panose="020B0604020202020204" pitchFamily="34" charset="0"/>
              </a:rPr>
              <a:t>06. Agile planning</a:t>
            </a:r>
          </a:p>
        </p:txBody>
      </p:sp>
    </p:spTree>
    <p:extLst>
      <p:ext uri="{BB962C8B-B14F-4D97-AF65-F5344CB8AC3E}">
        <p14:creationId xmlns:p14="http://schemas.microsoft.com/office/powerpoint/2010/main" val="261995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E4B1-5B6D-B680-CC58-C33B6DF9945B}"/>
              </a:ext>
            </a:extLst>
          </p:cNvPr>
          <p:cNvSpPr>
            <a:spLocks noGrp="1"/>
          </p:cNvSpPr>
          <p:nvPr>
            <p:ph type="title"/>
          </p:nvPr>
        </p:nvSpPr>
        <p:spPr/>
        <p:txBody>
          <a:bodyPr/>
          <a:lstStyle/>
          <a:p>
            <a:r>
              <a:rPr lang="en-US" altLang="en-US" dirty="0">
                <a:solidFill>
                  <a:srgbClr val="00B050"/>
                </a:solidFill>
                <a:latin typeface="Arial" panose="020B0604020202020204" pitchFamily="34" charset="0"/>
                <a:ea typeface="ＭＳ Ｐゴシック" panose="020B0600070205080204" pitchFamily="34" charset="-128"/>
                <a:cs typeface="Arial" panose="020B0604020202020204" pitchFamily="34" charset="0"/>
              </a:rPr>
              <a:t>Team Member</a:t>
            </a:r>
            <a:endParaRPr lang="vi-VN" dirty="0">
              <a:solidFill>
                <a:srgbClr val="00B050"/>
              </a:solidFill>
            </a:endParaRPr>
          </a:p>
        </p:txBody>
      </p:sp>
      <p:sp>
        <p:nvSpPr>
          <p:cNvPr id="3" name="Content Placeholder 2">
            <a:extLst>
              <a:ext uri="{FF2B5EF4-FFF2-40B4-BE49-F238E27FC236}">
                <a16:creationId xmlns:a16="http://schemas.microsoft.com/office/drawing/2014/main" id="{4DC31E0E-ABC7-32F2-C481-97C118A467F6}"/>
              </a:ext>
            </a:extLst>
          </p:cNvPr>
          <p:cNvSpPr>
            <a:spLocks noGrp="1"/>
          </p:cNvSpPr>
          <p:nvPr>
            <p:ph idx="1"/>
          </p:nvPr>
        </p:nvSpPr>
        <p:spPr/>
        <p:txBody>
          <a:bodyPr>
            <a:normAutofit/>
          </a:bodyPr>
          <a:lstStyle/>
          <a:p>
            <a:pPr marL="0" indent="0" eaLnBrk="1" hangingPunct="1">
              <a:buNone/>
            </a:pPr>
            <a:r>
              <a:rPr lang="vi-VN" dirty="0">
                <a:solidFill>
                  <a:schemeClr val="tx1">
                    <a:lumMod val="65000"/>
                    <a:lumOff val="35000"/>
                  </a:schemeClr>
                </a:solidFill>
                <a:latin typeface="Arial" panose="020B0604020202020204" pitchFamily="34" charset="0"/>
                <a:cs typeface="Arial" panose="020B0604020202020204" pitchFamily="34" charset="0"/>
              </a:rPr>
              <a:t>Trương Văn Khải – 21520274</a:t>
            </a:r>
          </a:p>
          <a:p>
            <a:pPr marL="0" indent="0" eaLnBrk="1" hangingPunct="1">
              <a:buNone/>
            </a:pPr>
            <a:r>
              <a:rPr lang="vi-VN" dirty="0">
                <a:solidFill>
                  <a:schemeClr val="tx1">
                    <a:lumMod val="65000"/>
                    <a:lumOff val="35000"/>
                  </a:schemeClr>
                </a:solidFill>
                <a:latin typeface="Arial" panose="020B0604020202020204" pitchFamily="34" charset="0"/>
                <a:cs typeface="Arial" panose="020B0604020202020204" pitchFamily="34" charset="0"/>
              </a:rPr>
              <a:t>Ngô Phúc Danh – 21521924</a:t>
            </a:r>
          </a:p>
          <a:p>
            <a:pPr marL="0" indent="0" eaLnBrk="1" hangingPunct="1">
              <a:buNone/>
            </a:pPr>
            <a:r>
              <a:rPr lang="vi-VN" dirty="0">
                <a:solidFill>
                  <a:schemeClr val="tx1">
                    <a:lumMod val="65000"/>
                    <a:lumOff val="35000"/>
                  </a:schemeClr>
                </a:solidFill>
                <a:latin typeface="Arial" panose="020B0604020202020204" pitchFamily="34" charset="0"/>
                <a:cs typeface="Arial" panose="020B0604020202020204" pitchFamily="34" charset="0"/>
              </a:rPr>
              <a:t>Lê Ngô Minh Đức – 21520195	</a:t>
            </a:r>
          </a:p>
          <a:p>
            <a:pPr marL="0" indent="0" eaLnBrk="1" hangingPunct="1">
              <a:buNone/>
            </a:pPr>
            <a:r>
              <a:rPr lang="vi-VN" dirty="0">
                <a:solidFill>
                  <a:schemeClr val="tx1">
                    <a:lumMod val="65000"/>
                    <a:lumOff val="35000"/>
                  </a:schemeClr>
                </a:solidFill>
                <a:latin typeface="Arial" panose="020B0604020202020204" pitchFamily="34" charset="0"/>
                <a:cs typeface="Arial" panose="020B0604020202020204" pitchFamily="34" charset="0"/>
              </a:rPr>
              <a:t>Lê Yến Nhi - 21522427</a:t>
            </a:r>
          </a:p>
        </p:txBody>
      </p:sp>
      <p:sp>
        <p:nvSpPr>
          <p:cNvPr id="4" name="Date Placeholder 3">
            <a:extLst>
              <a:ext uri="{FF2B5EF4-FFF2-40B4-BE49-F238E27FC236}">
                <a16:creationId xmlns:a16="http://schemas.microsoft.com/office/drawing/2014/main" id="{525D5397-8DB7-7BFB-1BB9-0F7B248F6329}"/>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C85FD8D4-6D79-9F86-A750-92826354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456AC-37C6-29F3-8787-719948AC33D4}"/>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414063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BF716-40A0-F150-8B4B-F73D4583D017}"/>
              </a:ext>
            </a:extLst>
          </p:cNvPr>
          <p:cNvSpPr>
            <a:spLocks noGrp="1"/>
          </p:cNvSpPr>
          <p:nvPr>
            <p:ph idx="1"/>
          </p:nvPr>
        </p:nvSpPr>
        <p:spPr/>
        <p:txBody>
          <a:bodyPr/>
          <a:lstStyle/>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There are two stages in agile planning:</a:t>
            </a:r>
          </a:p>
          <a:p>
            <a:pPr lvl="1" eaLnBrk="1" hangingPunct="1">
              <a:buFont typeface="Wingdings" panose="05000000000000000000" pitchFamily="2" charset="2"/>
              <a:buChar char="§"/>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Release planning</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which looks ahead for several months and decides on the features that should be included in a release of a system</a:t>
            </a:r>
            <a:endPar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Char char="§"/>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Iteration planning</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which has a shorter term outlook, and focuses on planning the next increment of a system. This is typically 2-4 weeks of work for the team.</a:t>
            </a:r>
            <a:endPar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endParaRPr>
          </a:p>
          <a:p>
            <a:endParaRPr lang="vi-VN" dirty="0"/>
          </a:p>
        </p:txBody>
      </p:sp>
      <p:sp>
        <p:nvSpPr>
          <p:cNvPr id="4" name="Date Placeholder 3">
            <a:extLst>
              <a:ext uri="{FF2B5EF4-FFF2-40B4-BE49-F238E27FC236}">
                <a16:creationId xmlns:a16="http://schemas.microsoft.com/office/drawing/2014/main" id="{99CAC372-B7F0-B45D-6324-E399AC1AABA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8CEE736-7756-4891-0F97-04A3B10D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E1505-2688-BF6B-1BCB-E342831101C9}"/>
              </a:ext>
            </a:extLst>
          </p:cNvPr>
          <p:cNvSpPr>
            <a:spLocks noGrp="1"/>
          </p:cNvSpPr>
          <p:nvPr>
            <p:ph type="sldNum" sz="quarter" idx="12"/>
          </p:nvPr>
        </p:nvSpPr>
        <p:spPr/>
        <p:txBody>
          <a:bodyPr/>
          <a:lstStyle/>
          <a:p>
            <a:fld id="{81D2C36F-4504-47C0-B82F-A167342A2754}" type="slidenum">
              <a:rPr lang="en-US" smtClean="0"/>
              <a:t>20</a:t>
            </a:fld>
            <a:endParaRPr lang="en-US"/>
          </a:p>
        </p:txBody>
      </p:sp>
      <p:sp>
        <p:nvSpPr>
          <p:cNvPr id="7" name="Rectangle 2">
            <a:extLst>
              <a:ext uri="{FF2B5EF4-FFF2-40B4-BE49-F238E27FC236}">
                <a16:creationId xmlns:a16="http://schemas.microsoft.com/office/drawing/2014/main" id="{9FCD9364-04FF-2898-71D2-9BAE1AB3C29E}"/>
              </a:ext>
            </a:extLst>
          </p:cNvPr>
          <p:cNvSpPr>
            <a:spLocks noGrp="1"/>
          </p:cNvSpPr>
          <p:nvPr>
            <p:ph type="title"/>
          </p:nvPr>
        </p:nvSpPr>
        <p:spPr>
          <a:xfrm>
            <a:off x="838200" y="546100"/>
            <a:ext cx="9526588" cy="1241425"/>
          </a:xfrm>
        </p:spPr>
        <p:txBody>
          <a:bodyPr lIns="90840" tIns="44623" rIns="90840" bIns="44623"/>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06.1</a:t>
            </a:r>
            <a:r>
              <a:rPr lang="en-GB" altLang="en-US" dirty="0">
                <a:latin typeface="Arial" panose="020B0604020202020204" pitchFamily="34" charset="0"/>
                <a:ea typeface="ＭＳ Ｐゴシック" panose="020B0600070205080204" pitchFamily="34" charset="-128"/>
                <a:cs typeface="Arial" panose="020B0604020202020204" pitchFamily="34" charset="0"/>
              </a:rPr>
              <a:t>. Agile planning stages</a:t>
            </a:r>
          </a:p>
        </p:txBody>
      </p:sp>
    </p:spTree>
    <p:extLst>
      <p:ext uri="{BB962C8B-B14F-4D97-AF65-F5344CB8AC3E}">
        <p14:creationId xmlns:p14="http://schemas.microsoft.com/office/powerpoint/2010/main" val="392039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BF716-40A0-F150-8B4B-F73D4583D017}"/>
              </a:ext>
            </a:extLst>
          </p:cNvPr>
          <p:cNvSpPr>
            <a:spLocks noGrp="1"/>
          </p:cNvSpPr>
          <p:nvPr>
            <p:ph idx="1"/>
          </p:nvPr>
        </p:nvSpPr>
        <p:spPr/>
        <p:txBody>
          <a:bodyPr/>
          <a:lstStyle/>
          <a:p>
            <a:pPr marL="0" indent="0" eaLnBrk="1" hangingPunct="1">
              <a:buNone/>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Approaches to </a:t>
            </a:r>
            <a:r>
              <a:rPr lang="en-US" altLang="en-US" dirty="0">
                <a:solidFill>
                  <a:srgbClr val="0070C0"/>
                </a:solidFill>
                <a:latin typeface="Arial" panose="020B0604020202020204" pitchFamily="34" charset="0"/>
                <a:ea typeface="ＭＳ Ｐゴシック" panose="020B0600070205080204" pitchFamily="34" charset="-128"/>
                <a:cs typeface="Arial" panose="020B0604020202020204" pitchFamily="34" charset="0"/>
              </a:rPr>
              <a:t>agile planning</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t>
            </a:r>
          </a:p>
          <a:p>
            <a:pPr lvl="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Based on managing a project backlog (things to be done) with daily reviews of progress and problems.</a:t>
            </a:r>
          </a:p>
          <a:p>
            <a:pPr lvl="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The planning game developed originally as part of Extreme Programming (XP). Dependent on user stories as a measure of progress in the project.</a:t>
            </a:r>
            <a:endParaRPr lang="vi-VN" dirty="0"/>
          </a:p>
        </p:txBody>
      </p:sp>
      <p:sp>
        <p:nvSpPr>
          <p:cNvPr id="4" name="Date Placeholder 3">
            <a:extLst>
              <a:ext uri="{FF2B5EF4-FFF2-40B4-BE49-F238E27FC236}">
                <a16:creationId xmlns:a16="http://schemas.microsoft.com/office/drawing/2014/main" id="{99CAC372-B7F0-B45D-6324-E399AC1AABA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8CEE736-7756-4891-0F97-04A3B10D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E1505-2688-BF6B-1BCB-E342831101C9}"/>
              </a:ext>
            </a:extLst>
          </p:cNvPr>
          <p:cNvSpPr>
            <a:spLocks noGrp="1"/>
          </p:cNvSpPr>
          <p:nvPr>
            <p:ph type="sldNum" sz="quarter" idx="12"/>
          </p:nvPr>
        </p:nvSpPr>
        <p:spPr/>
        <p:txBody>
          <a:bodyPr/>
          <a:lstStyle/>
          <a:p>
            <a:fld id="{81D2C36F-4504-47C0-B82F-A167342A2754}" type="slidenum">
              <a:rPr lang="en-US" smtClean="0"/>
              <a:t>21</a:t>
            </a:fld>
            <a:endParaRPr lang="en-US"/>
          </a:p>
        </p:txBody>
      </p:sp>
      <p:sp>
        <p:nvSpPr>
          <p:cNvPr id="7" name="Rectangle 2">
            <a:extLst>
              <a:ext uri="{FF2B5EF4-FFF2-40B4-BE49-F238E27FC236}">
                <a16:creationId xmlns:a16="http://schemas.microsoft.com/office/drawing/2014/main" id="{9FCD9364-04FF-2898-71D2-9BAE1AB3C29E}"/>
              </a:ext>
            </a:extLst>
          </p:cNvPr>
          <p:cNvSpPr>
            <a:spLocks noGrp="1"/>
          </p:cNvSpPr>
          <p:nvPr>
            <p:ph type="title"/>
          </p:nvPr>
        </p:nvSpPr>
        <p:spPr>
          <a:xfrm>
            <a:off x="838200" y="546100"/>
            <a:ext cx="9526588" cy="1241425"/>
          </a:xfrm>
        </p:spPr>
        <p:txBody>
          <a:bodyPr lIns="90840" tIns="44623" rIns="90840" bIns="44623"/>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06.2</a:t>
            </a:r>
            <a:r>
              <a:rPr lang="en-GB" altLang="en-US" dirty="0">
                <a:latin typeface="Arial" panose="020B0604020202020204" pitchFamily="34" charset="0"/>
                <a:ea typeface="ＭＳ Ｐゴシック" panose="020B0600070205080204" pitchFamily="34" charset="-128"/>
                <a:cs typeface="Arial" panose="020B0604020202020204" pitchFamily="34" charset="0"/>
              </a:rPr>
              <a:t>. Agile planning </a:t>
            </a:r>
            <a:r>
              <a:rPr lang="vi-VN" altLang="en-US" dirty="0" err="1">
                <a:latin typeface="Arial" panose="020B0604020202020204" pitchFamily="34" charset="0"/>
                <a:ea typeface="ＭＳ Ｐゴシック" panose="020B0600070205080204" pitchFamily="34" charset="-128"/>
                <a:cs typeface="Arial" panose="020B0604020202020204" pitchFamily="34" charset="0"/>
              </a:rPr>
              <a:t>Approaches</a:t>
            </a:r>
            <a:endParaRPr lang="en-GB"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1179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CAC372-B7F0-B45D-6324-E399AC1AABA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8CEE736-7756-4891-0F97-04A3B10D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E1505-2688-BF6B-1BCB-E342831101C9}"/>
              </a:ext>
            </a:extLst>
          </p:cNvPr>
          <p:cNvSpPr>
            <a:spLocks noGrp="1"/>
          </p:cNvSpPr>
          <p:nvPr>
            <p:ph type="sldNum" sz="quarter" idx="12"/>
          </p:nvPr>
        </p:nvSpPr>
        <p:spPr/>
        <p:txBody>
          <a:bodyPr/>
          <a:lstStyle/>
          <a:p>
            <a:fld id="{81D2C36F-4504-47C0-B82F-A167342A2754}" type="slidenum">
              <a:rPr lang="en-US" smtClean="0"/>
              <a:t>22</a:t>
            </a:fld>
            <a:endParaRPr lang="en-US"/>
          </a:p>
        </p:txBody>
      </p:sp>
      <p:sp>
        <p:nvSpPr>
          <p:cNvPr id="7" name="Rectangle 2">
            <a:extLst>
              <a:ext uri="{FF2B5EF4-FFF2-40B4-BE49-F238E27FC236}">
                <a16:creationId xmlns:a16="http://schemas.microsoft.com/office/drawing/2014/main" id="{9FCD9364-04FF-2898-71D2-9BAE1AB3C29E}"/>
              </a:ext>
            </a:extLst>
          </p:cNvPr>
          <p:cNvSpPr>
            <a:spLocks noGrp="1"/>
          </p:cNvSpPr>
          <p:nvPr>
            <p:ph type="title"/>
          </p:nvPr>
        </p:nvSpPr>
        <p:spPr>
          <a:xfrm>
            <a:off x="838200" y="546100"/>
            <a:ext cx="9526588" cy="1241425"/>
          </a:xfrm>
        </p:spPr>
        <p:txBody>
          <a:bodyPr lIns="90840" tIns="44623" rIns="90840" bIns="44623"/>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06.2</a:t>
            </a:r>
            <a:r>
              <a:rPr lang="en-GB" altLang="en-US" dirty="0">
                <a:latin typeface="Arial" panose="020B0604020202020204" pitchFamily="34" charset="0"/>
                <a:ea typeface="ＭＳ Ｐゴシック" panose="020B0600070205080204" pitchFamily="34" charset="-128"/>
                <a:cs typeface="Arial" panose="020B0604020202020204" pitchFamily="34" charset="0"/>
              </a:rPr>
              <a:t>. Agile </a:t>
            </a:r>
            <a:r>
              <a:rPr lang="vi-VN" altLang="en-US" dirty="0" err="1">
                <a:latin typeface="Arial" panose="020B0604020202020204" pitchFamily="34" charset="0"/>
                <a:ea typeface="ＭＳ Ｐゴシック" panose="020B0600070205080204" pitchFamily="34" charset="-128"/>
                <a:cs typeface="Arial" panose="020B0604020202020204" pitchFamily="34" charset="0"/>
              </a:rPr>
              <a:t>planning</a:t>
            </a:r>
            <a:r>
              <a:rPr lang="vi-VN" altLang="en-US" dirty="0">
                <a:latin typeface="Arial" panose="020B0604020202020204" pitchFamily="34" charset="0"/>
                <a:ea typeface="ＭＳ Ｐゴシック" panose="020B0600070205080204" pitchFamily="34" charset="-128"/>
                <a:cs typeface="Arial" panose="020B0604020202020204" pitchFamily="34" charset="0"/>
              </a:rPr>
              <a:t> </a:t>
            </a:r>
            <a:r>
              <a:rPr lang="vi-VN" altLang="en-US" dirty="0" err="1">
                <a:latin typeface="Arial" panose="020B0604020202020204" pitchFamily="34" charset="0"/>
                <a:ea typeface="ＭＳ Ｐゴシック" panose="020B0600070205080204" pitchFamily="34" charset="-128"/>
                <a:cs typeface="Arial" panose="020B0604020202020204" pitchFamily="34" charset="0"/>
              </a:rPr>
              <a:t>diagram</a:t>
            </a:r>
            <a:endParaRPr lang="en-GB" altLang="en-US"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1028" name="Picture 4" descr="5 Levels of Agile Planning | Agile project management, Agile project  management templates, Project management tools">
            <a:extLst>
              <a:ext uri="{FF2B5EF4-FFF2-40B4-BE49-F238E27FC236}">
                <a16:creationId xmlns:a16="http://schemas.microsoft.com/office/drawing/2014/main" id="{FC85CF31-5743-3949-083D-337AE72D0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144" y="1737456"/>
            <a:ext cx="61087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41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BF716-40A0-F150-8B4B-F73D4583D017}"/>
              </a:ext>
            </a:extLst>
          </p:cNvPr>
          <p:cNvSpPr>
            <a:spLocks noGrp="1"/>
          </p:cNvSpPr>
          <p:nvPr>
            <p:ph idx="1"/>
          </p:nvPr>
        </p:nvSpPr>
        <p:spPr/>
        <p:txBody>
          <a:bodyPr/>
          <a:lstStyle/>
          <a:p>
            <a:pPr eaLnBrk="1" hangingPunct="1">
              <a:buFont typeface="Wingdings" panose="05000000000000000000" pitchFamily="2" charset="2"/>
              <a:buChar char="v"/>
            </a:pPr>
            <a:r>
              <a:rPr lang="en-US" dirty="0">
                <a:solidFill>
                  <a:srgbClr val="0070C0"/>
                </a:solidFill>
              </a:rPr>
              <a:t>Experience-based </a:t>
            </a:r>
            <a:r>
              <a:rPr lang="vi-VN" dirty="0" err="1">
                <a:solidFill>
                  <a:srgbClr val="0070C0"/>
                </a:solidFill>
              </a:rPr>
              <a:t>techniques</a:t>
            </a:r>
            <a:r>
              <a:rPr lang="vi-VN" dirty="0">
                <a:solidFill>
                  <a:schemeClr val="tx2"/>
                </a:solidFill>
              </a:rPr>
              <a:t>:</a:t>
            </a:r>
            <a:endParaRPr lang="en-US" dirty="0">
              <a:solidFill>
                <a:schemeClr val="tx2"/>
              </a:solidFill>
            </a:endParaRPr>
          </a:p>
          <a:p>
            <a:pPr lvl="1"/>
            <a:r>
              <a:rPr lang="en-US" dirty="0">
                <a:solidFill>
                  <a:schemeClr val="tx2"/>
                </a:solidFill>
              </a:rPr>
              <a:t>The estimate of future effort requirements is based on the manager's experience of past projects and the application domain. Essentially, the manager makes an informed judgment of what the effort requirements are likely to </a:t>
            </a:r>
            <a:r>
              <a:rPr lang="vi-VN" dirty="0">
                <a:solidFill>
                  <a:schemeClr val="tx2"/>
                </a:solidFill>
              </a:rPr>
              <a:t>be.</a:t>
            </a:r>
          </a:p>
          <a:p>
            <a:pPr eaLnBrk="1" hangingPunct="1">
              <a:buFont typeface="Wingdings" panose="05000000000000000000" pitchFamily="2" charset="2"/>
              <a:buChar char="v"/>
            </a:pPr>
            <a:r>
              <a:rPr lang="en-US" dirty="0">
                <a:solidFill>
                  <a:srgbClr val="0070C0"/>
                </a:solidFill>
              </a:rPr>
              <a:t>Two types </a:t>
            </a:r>
            <a:r>
              <a:rPr lang="en-US" dirty="0">
                <a:solidFill>
                  <a:schemeClr val="tx2"/>
                </a:solidFill>
              </a:rPr>
              <a:t>of techniques can be used for making estimates:</a:t>
            </a:r>
            <a:endParaRPr lang="vi-VN" dirty="0">
              <a:solidFill>
                <a:schemeClr val="tx2"/>
              </a:solidFill>
            </a:endParaRPr>
          </a:p>
          <a:p>
            <a:pPr lvl="1"/>
            <a:r>
              <a:rPr lang="en-US" dirty="0">
                <a:solidFill>
                  <a:schemeClr val="tx2"/>
                </a:solidFill>
              </a:rPr>
              <a:t>Experience-based techniques</a:t>
            </a:r>
          </a:p>
          <a:p>
            <a:pPr lvl="1"/>
            <a:r>
              <a:rPr lang="en-US" dirty="0">
                <a:solidFill>
                  <a:schemeClr val="tx2"/>
                </a:solidFill>
              </a:rPr>
              <a:t>Algorithmic cost modeling</a:t>
            </a:r>
          </a:p>
          <a:p>
            <a:pPr lvl="1"/>
            <a:endParaRPr lang="vi-VN" dirty="0">
              <a:solidFill>
                <a:schemeClr val="tx2"/>
              </a:solidFill>
            </a:endParaRPr>
          </a:p>
        </p:txBody>
      </p:sp>
      <p:sp>
        <p:nvSpPr>
          <p:cNvPr id="4" name="Date Placeholder 3">
            <a:extLst>
              <a:ext uri="{FF2B5EF4-FFF2-40B4-BE49-F238E27FC236}">
                <a16:creationId xmlns:a16="http://schemas.microsoft.com/office/drawing/2014/main" id="{99CAC372-B7F0-B45D-6324-E399AC1AABA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8CEE736-7756-4891-0F97-04A3B10D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E1505-2688-BF6B-1BCB-E342831101C9}"/>
              </a:ext>
            </a:extLst>
          </p:cNvPr>
          <p:cNvSpPr>
            <a:spLocks noGrp="1"/>
          </p:cNvSpPr>
          <p:nvPr>
            <p:ph type="sldNum" sz="quarter" idx="12"/>
          </p:nvPr>
        </p:nvSpPr>
        <p:spPr/>
        <p:txBody>
          <a:bodyPr/>
          <a:lstStyle/>
          <a:p>
            <a:fld id="{81D2C36F-4504-47C0-B82F-A167342A2754}" type="slidenum">
              <a:rPr lang="en-US" smtClean="0"/>
              <a:t>23</a:t>
            </a:fld>
            <a:endParaRPr lang="en-US"/>
          </a:p>
        </p:txBody>
      </p:sp>
      <p:sp>
        <p:nvSpPr>
          <p:cNvPr id="7" name="Rectangle 2">
            <a:extLst>
              <a:ext uri="{FF2B5EF4-FFF2-40B4-BE49-F238E27FC236}">
                <a16:creationId xmlns:a16="http://schemas.microsoft.com/office/drawing/2014/main" id="{9FCD9364-04FF-2898-71D2-9BAE1AB3C29E}"/>
              </a:ext>
            </a:extLst>
          </p:cNvPr>
          <p:cNvSpPr>
            <a:spLocks noGrp="1"/>
          </p:cNvSpPr>
          <p:nvPr>
            <p:ph type="title"/>
          </p:nvPr>
        </p:nvSpPr>
        <p:spPr>
          <a:xfrm>
            <a:off x="838200" y="546100"/>
            <a:ext cx="9526588" cy="1241425"/>
          </a:xfrm>
        </p:spPr>
        <p:txBody>
          <a:bodyPr lIns="90840" tIns="44623" rIns="90840" bIns="44623"/>
          <a:lstStyle/>
          <a:p>
            <a:pPr eaLnBrk="1" hangingPunct="1"/>
            <a:r>
              <a:rPr lang="en-GB" altLang="en-US" dirty="0">
                <a:latin typeface="Arial" panose="020B0604020202020204" pitchFamily="34" charset="0"/>
                <a:ea typeface="ＭＳ Ｐゴシック" panose="020B0600070205080204" pitchFamily="34" charset="-128"/>
                <a:cs typeface="Arial" panose="020B0604020202020204" pitchFamily="34" charset="0"/>
              </a:rPr>
              <a:t>07. Estimation techniques</a:t>
            </a:r>
          </a:p>
        </p:txBody>
      </p:sp>
    </p:spTree>
    <p:extLst>
      <p:ext uri="{BB962C8B-B14F-4D97-AF65-F5344CB8AC3E}">
        <p14:creationId xmlns:p14="http://schemas.microsoft.com/office/powerpoint/2010/main" val="123348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BF716-40A0-F150-8B4B-F73D4583D017}"/>
              </a:ext>
            </a:extLst>
          </p:cNvPr>
          <p:cNvSpPr>
            <a:spLocks noGrp="1"/>
          </p:cNvSpPr>
          <p:nvPr>
            <p:ph idx="1"/>
          </p:nvPr>
        </p:nvSpPr>
        <p:spPr>
          <a:xfrm>
            <a:off x="838199" y="2108595"/>
            <a:ext cx="4684039" cy="3643931"/>
          </a:xfrm>
        </p:spPr>
        <p:txBody>
          <a:bodyPr/>
          <a:lstStyle/>
          <a:p>
            <a:pPr eaLnBrk="1" hangingPunct="1">
              <a:buFont typeface="Wingdings" panose="05000000000000000000" pitchFamily="2" charset="2"/>
              <a:buChar char="v"/>
            </a:pPr>
            <a:r>
              <a:rPr lang="vi-VN" dirty="0">
                <a:solidFill>
                  <a:srgbClr val="0070C0"/>
                </a:solidFill>
              </a:rPr>
              <a:t> </a:t>
            </a:r>
            <a:r>
              <a:rPr lang="en-US" i="0" dirty="0">
                <a:solidFill>
                  <a:srgbClr val="0070C0"/>
                </a:solidFill>
                <a:effectLst/>
                <a:latin typeface="Tahoma" panose="020B0604030504040204" pitchFamily="34" charset="0"/>
              </a:rPr>
              <a:t>Algorithmic cost </a:t>
            </a:r>
            <a:r>
              <a:rPr lang="vi-VN" i="0" dirty="0" err="1">
                <a:solidFill>
                  <a:srgbClr val="0070C0"/>
                </a:solidFill>
                <a:effectLst/>
                <a:latin typeface="Tahoma" panose="020B0604030504040204" pitchFamily="34" charset="0"/>
              </a:rPr>
              <a:t>modeling</a:t>
            </a:r>
            <a:r>
              <a:rPr lang="vi-VN" i="0" dirty="0">
                <a:solidFill>
                  <a:srgbClr val="0070C0"/>
                </a:solidFill>
                <a:effectLst/>
                <a:latin typeface="Tahoma" panose="020B0604030504040204" pitchFamily="34" charset="0"/>
              </a:rPr>
              <a:t>:</a:t>
            </a:r>
          </a:p>
          <a:p>
            <a:pPr eaLnBrk="1" hangingPunct="1"/>
            <a:r>
              <a:rPr lang="en-US" dirty="0">
                <a:solidFill>
                  <a:schemeClr val="tx2"/>
                </a:solidFill>
              </a:rPr>
              <a:t>In this approach, a formulaic approach is used to compute the project effort based on estimates of product attributes, such as size, and process characteristics, such as experience of staff involved.</a:t>
            </a:r>
            <a:endParaRPr lang="vi-VN" dirty="0">
              <a:solidFill>
                <a:schemeClr val="tx2"/>
              </a:solidFill>
            </a:endParaRPr>
          </a:p>
        </p:txBody>
      </p:sp>
      <p:sp>
        <p:nvSpPr>
          <p:cNvPr id="4" name="Date Placeholder 3">
            <a:extLst>
              <a:ext uri="{FF2B5EF4-FFF2-40B4-BE49-F238E27FC236}">
                <a16:creationId xmlns:a16="http://schemas.microsoft.com/office/drawing/2014/main" id="{99CAC372-B7F0-B45D-6324-E399AC1AABA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8CEE736-7756-4891-0F97-04A3B10D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E1505-2688-BF6B-1BCB-E342831101C9}"/>
              </a:ext>
            </a:extLst>
          </p:cNvPr>
          <p:cNvSpPr>
            <a:spLocks noGrp="1"/>
          </p:cNvSpPr>
          <p:nvPr>
            <p:ph type="sldNum" sz="quarter" idx="12"/>
          </p:nvPr>
        </p:nvSpPr>
        <p:spPr/>
        <p:txBody>
          <a:bodyPr/>
          <a:lstStyle/>
          <a:p>
            <a:fld id="{81D2C36F-4504-47C0-B82F-A167342A2754}" type="slidenum">
              <a:rPr lang="en-US" smtClean="0"/>
              <a:t>24</a:t>
            </a:fld>
            <a:endParaRPr lang="en-US"/>
          </a:p>
        </p:txBody>
      </p:sp>
      <p:sp>
        <p:nvSpPr>
          <p:cNvPr id="7" name="Rectangle 2">
            <a:extLst>
              <a:ext uri="{FF2B5EF4-FFF2-40B4-BE49-F238E27FC236}">
                <a16:creationId xmlns:a16="http://schemas.microsoft.com/office/drawing/2014/main" id="{9FCD9364-04FF-2898-71D2-9BAE1AB3C29E}"/>
              </a:ext>
            </a:extLst>
          </p:cNvPr>
          <p:cNvSpPr>
            <a:spLocks noGrp="1"/>
          </p:cNvSpPr>
          <p:nvPr>
            <p:ph type="title"/>
          </p:nvPr>
        </p:nvSpPr>
        <p:spPr>
          <a:xfrm>
            <a:off x="838200" y="546100"/>
            <a:ext cx="9526588" cy="1241425"/>
          </a:xfrm>
        </p:spPr>
        <p:txBody>
          <a:bodyPr lIns="90840" tIns="44623" rIns="90840" bIns="44623"/>
          <a:lstStyle/>
          <a:p>
            <a:pPr eaLnBrk="1" hangingPunct="1"/>
            <a:r>
              <a:rPr lang="en-GB" altLang="en-US" dirty="0">
                <a:latin typeface="Arial" panose="020B0604020202020204" pitchFamily="34" charset="0"/>
                <a:ea typeface="ＭＳ Ｐゴシック" panose="020B0600070205080204" pitchFamily="34" charset="-128"/>
                <a:cs typeface="Arial" panose="020B0604020202020204" pitchFamily="34" charset="0"/>
              </a:rPr>
              <a:t>07. Estimation techniques</a:t>
            </a:r>
          </a:p>
        </p:txBody>
      </p:sp>
      <p:pic>
        <p:nvPicPr>
          <p:cNvPr id="8" name="Hình ảnh 7">
            <a:extLst>
              <a:ext uri="{FF2B5EF4-FFF2-40B4-BE49-F238E27FC236}">
                <a16:creationId xmlns:a16="http://schemas.microsoft.com/office/drawing/2014/main" id="{3FA8D224-501D-88CF-530C-D7908A77BC51}"/>
              </a:ext>
            </a:extLst>
          </p:cNvPr>
          <p:cNvPicPr>
            <a:picLocks noChangeAspect="1"/>
          </p:cNvPicPr>
          <p:nvPr/>
        </p:nvPicPr>
        <p:blipFill>
          <a:blip r:embed="rId2"/>
          <a:stretch>
            <a:fillRect/>
          </a:stretch>
        </p:blipFill>
        <p:spPr>
          <a:xfrm>
            <a:off x="5522238" y="2386681"/>
            <a:ext cx="5071349" cy="3087758"/>
          </a:xfrm>
          <a:prstGeom prst="rect">
            <a:avLst/>
          </a:prstGeom>
        </p:spPr>
      </p:pic>
    </p:spTree>
    <p:extLst>
      <p:ext uri="{BB962C8B-B14F-4D97-AF65-F5344CB8AC3E}">
        <p14:creationId xmlns:p14="http://schemas.microsoft.com/office/powerpoint/2010/main" val="2759225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BF716-40A0-F150-8B4B-F73D4583D017}"/>
              </a:ext>
            </a:extLst>
          </p:cNvPr>
          <p:cNvSpPr>
            <a:spLocks noGrp="1"/>
          </p:cNvSpPr>
          <p:nvPr>
            <p:ph idx="1"/>
          </p:nvPr>
        </p:nvSpPr>
        <p:spPr/>
        <p:txBody>
          <a:bodyPr/>
          <a:lstStyle/>
          <a:p>
            <a:pPr eaLnBrk="1" hangingPunct="1">
              <a:lnSpc>
                <a:spcPct val="90000"/>
              </a:lnSpc>
              <a:buFont typeface="Wingdings" panose="05000000000000000000" pitchFamily="2" charset="2"/>
              <a:buChar char="²"/>
            </a:pP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Cost is estimated as a </a:t>
            </a:r>
            <a:r>
              <a:rPr lang="en-GB"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mathematical function of </a:t>
            </a:r>
            <a:br>
              <a:rPr lang="en-GB"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br>
            <a:r>
              <a:rPr lang="en-GB"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product, project and process attributes </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whose </a:t>
            </a:r>
            <a:b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b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values are estimated by project managers:</a:t>
            </a:r>
          </a:p>
          <a:p>
            <a:pPr lvl="1" algn="just" eaLnBrk="1" hangingPunct="1">
              <a:lnSpc>
                <a:spcPct val="90000"/>
              </a:lnSpc>
              <a:spcBef>
                <a:spcPts val="600"/>
              </a:spcBef>
              <a:spcAft>
                <a:spcPts val="600"/>
              </a:spcAft>
              <a:buFont typeface="Wingdings" panose="05000000000000000000" pitchFamily="2" charset="2"/>
              <a:buChar char="§"/>
            </a:pPr>
            <a:r>
              <a:rPr lang="en-GB" altLang="en-US" dirty="0">
                <a:solidFill>
                  <a:schemeClr val="tx2"/>
                </a:solidFill>
                <a:latin typeface="Helvetica" panose="020B0604020202020204" pitchFamily="34" charset="0"/>
                <a:ea typeface="ＭＳ Ｐゴシック" panose="020B0600070205080204" pitchFamily="34" charset="-128"/>
                <a:cs typeface="Arial" panose="020B0604020202020204" pitchFamily="34" charset="0"/>
              </a:rPr>
              <a:t>Effort</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 </a:t>
            </a:r>
            <a:r>
              <a:rPr lang="en-GB" altLang="en-US" dirty="0">
                <a:solidFill>
                  <a:schemeClr val="tx2"/>
                </a:solidFill>
                <a:latin typeface="Helvetica" panose="020B0604020202020204" pitchFamily="34" charset="0"/>
                <a:ea typeface="ＭＳ Ｐゴシック" panose="020B0600070205080204" pitchFamily="34" charset="-128"/>
                <a:cs typeface="Arial" panose="020B0604020202020204" pitchFamily="34" charset="0"/>
              </a:rPr>
              <a:t>A </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a:t>
            </a:r>
            <a:r>
              <a:rPr lang="en-GB" altLang="en-US" dirty="0">
                <a:solidFill>
                  <a:schemeClr val="tx2"/>
                </a:solidFill>
                <a:latin typeface="Symbol" panose="05050102010706020507" pitchFamily="18" charset="2"/>
                <a:ea typeface="ＭＳ Ｐゴシック" panose="020B0600070205080204" pitchFamily="34" charset="-128"/>
                <a:cs typeface="Arial" panose="020B0604020202020204" pitchFamily="34" charset="0"/>
              </a:rPr>
              <a:t>*</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a:t>
            </a:r>
            <a:r>
              <a:rPr lang="en-GB" altLang="en-US" dirty="0" err="1">
                <a:solidFill>
                  <a:schemeClr val="tx2"/>
                </a:solidFill>
                <a:latin typeface="Helvetica" panose="020B0604020202020204" pitchFamily="34" charset="0"/>
                <a:ea typeface="ＭＳ Ｐゴシック" panose="020B0600070205080204" pitchFamily="34" charset="-128"/>
                <a:cs typeface="Arial" panose="020B0604020202020204" pitchFamily="34" charset="0"/>
              </a:rPr>
              <a:t>Size</a:t>
            </a:r>
            <a:r>
              <a:rPr lang="en-GB" altLang="en-US" baseline="30000" dirty="0" err="1">
                <a:solidFill>
                  <a:schemeClr val="tx2"/>
                </a:solidFill>
                <a:latin typeface="Helvetica" panose="020B0604020202020204" pitchFamily="34" charset="0"/>
                <a:ea typeface="ＭＳ Ｐゴシック" panose="020B0600070205080204" pitchFamily="34" charset="-128"/>
                <a:cs typeface="Arial" panose="020B0604020202020204" pitchFamily="34" charset="0"/>
              </a:rPr>
              <a:t>B</a:t>
            </a:r>
            <a:r>
              <a:rPr lang="en-GB" altLang="en-US" baseline="30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a:t>
            </a:r>
            <a:r>
              <a:rPr lang="en-GB" altLang="en-US" dirty="0">
                <a:solidFill>
                  <a:schemeClr val="tx2"/>
                </a:solidFill>
                <a:latin typeface="Symbol" panose="05050102010706020507" pitchFamily="18" charset="2"/>
                <a:ea typeface="ＭＳ Ｐゴシック" panose="020B0600070205080204" pitchFamily="34" charset="-128"/>
                <a:cs typeface="Arial" panose="020B0604020202020204" pitchFamily="34" charset="0"/>
              </a:rPr>
              <a:t>*</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a:t>
            </a:r>
            <a:r>
              <a:rPr lang="en-GB" altLang="en-US" dirty="0">
                <a:solidFill>
                  <a:schemeClr val="tx2"/>
                </a:solidFill>
                <a:latin typeface="Helvetica" panose="020B0604020202020204" pitchFamily="34" charset="0"/>
                <a:ea typeface="ＭＳ Ｐゴシック" panose="020B0600070205080204" pitchFamily="34" charset="-128"/>
                <a:cs typeface="Arial" panose="020B0604020202020204" pitchFamily="34" charset="0"/>
              </a:rPr>
              <a:t>M</a:t>
            </a:r>
          </a:p>
          <a:p>
            <a:pPr lvl="1" algn="just" eaLnBrk="1" hangingPunct="1">
              <a:lnSpc>
                <a:spcPct val="90000"/>
              </a:lnSpc>
              <a:spcBef>
                <a:spcPts val="600"/>
              </a:spcBef>
              <a:spcAft>
                <a:spcPts val="600"/>
              </a:spcAft>
              <a:buFont typeface="Wingdings" panose="05000000000000000000" pitchFamily="2" charset="2"/>
              <a:buChar char="§"/>
            </a:pPr>
            <a:r>
              <a:rPr lang="en-GB"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A</a:t>
            </a:r>
            <a:r>
              <a:rPr lang="en-GB" altLang="en-US" dirty="0">
                <a:latin typeface="Arial" panose="020B0604020202020204" pitchFamily="34" charset="0"/>
                <a:ea typeface="ＭＳ Ｐゴシック" panose="020B0600070205080204" pitchFamily="34" charset="-128"/>
                <a:cs typeface="Arial" panose="020B0604020202020204" pitchFamily="34" charset="0"/>
              </a:rPr>
              <a:t> </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is an organization-dependent constant, </a:t>
            </a:r>
            <a:r>
              <a:rPr lang="en-GB"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B</a:t>
            </a:r>
            <a:r>
              <a:rPr lang="en-GB" altLang="en-US" dirty="0">
                <a:latin typeface="Arial" panose="020B0604020202020204" pitchFamily="34" charset="0"/>
                <a:ea typeface="ＭＳ Ｐゴシック" panose="020B0600070205080204" pitchFamily="34" charset="-128"/>
                <a:cs typeface="Arial" panose="020B0604020202020204" pitchFamily="34" charset="0"/>
              </a:rPr>
              <a:t> </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reflects the disproportionate effort for large projects and </a:t>
            </a:r>
            <a:r>
              <a:rPr lang="en-GB"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M</a:t>
            </a:r>
            <a:r>
              <a:rPr lang="en-GB" altLang="en-US" dirty="0">
                <a:latin typeface="Arial" panose="020B0604020202020204" pitchFamily="34" charset="0"/>
                <a:ea typeface="ＭＳ Ｐゴシック" panose="020B0600070205080204" pitchFamily="34" charset="-128"/>
                <a:cs typeface="Arial" panose="020B0604020202020204" pitchFamily="34" charset="0"/>
              </a:rPr>
              <a:t> </a:t>
            </a: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is a multiplier reflecting product, process, and people attributes.</a:t>
            </a:r>
          </a:p>
          <a:p>
            <a:pPr eaLnBrk="1" hangingPunct="1">
              <a:lnSpc>
                <a:spcPct val="90000"/>
              </a:lnSpc>
              <a:buFont typeface="Wingdings" panose="05000000000000000000" pitchFamily="2" charset="2"/>
              <a:buChar char="²"/>
            </a:pP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The most commonly used product attribute for cost </a:t>
            </a:r>
            <a:b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b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estimation is </a:t>
            </a:r>
            <a:r>
              <a:rPr lang="en-GB"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code size</a:t>
            </a:r>
            <a:endParaRPr lang="en-GB"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lnSpc>
                <a:spcPct val="90000"/>
              </a:lnSpc>
              <a:buFont typeface="Wingdings" panose="05000000000000000000" pitchFamily="2" charset="2"/>
              <a:buChar char="²"/>
            </a:pPr>
            <a:r>
              <a:rPr lang="en-GB"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Most models are similar but they use different values for A, B and M.</a:t>
            </a:r>
          </a:p>
          <a:p>
            <a:pPr marL="342900" indent="-342900" eaLnBrk="1" hangingPunct="1">
              <a:buFont typeface="+mj-lt"/>
              <a:buAutoNum type="arabicPeriod"/>
            </a:pPr>
            <a:endParaRPr lang="en-US" dirty="0"/>
          </a:p>
          <a:p>
            <a:pPr marL="0" indent="0" eaLnBrk="1" hangingPunct="1">
              <a:buNone/>
            </a:pPr>
            <a:endParaRPr lang="vi-VN" dirty="0">
              <a:solidFill>
                <a:schemeClr val="tx2"/>
              </a:solidFill>
            </a:endParaRPr>
          </a:p>
        </p:txBody>
      </p:sp>
      <p:sp>
        <p:nvSpPr>
          <p:cNvPr id="4" name="Date Placeholder 3">
            <a:extLst>
              <a:ext uri="{FF2B5EF4-FFF2-40B4-BE49-F238E27FC236}">
                <a16:creationId xmlns:a16="http://schemas.microsoft.com/office/drawing/2014/main" id="{99CAC372-B7F0-B45D-6324-E399AC1AABA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8CEE736-7756-4891-0F97-04A3B10D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E1505-2688-BF6B-1BCB-E342831101C9}"/>
              </a:ext>
            </a:extLst>
          </p:cNvPr>
          <p:cNvSpPr>
            <a:spLocks noGrp="1"/>
          </p:cNvSpPr>
          <p:nvPr>
            <p:ph type="sldNum" sz="quarter" idx="12"/>
          </p:nvPr>
        </p:nvSpPr>
        <p:spPr/>
        <p:txBody>
          <a:bodyPr/>
          <a:lstStyle/>
          <a:p>
            <a:fld id="{81D2C36F-4504-47C0-B82F-A167342A2754}" type="slidenum">
              <a:rPr lang="en-US" smtClean="0"/>
              <a:t>25</a:t>
            </a:fld>
            <a:endParaRPr lang="en-US"/>
          </a:p>
        </p:txBody>
      </p:sp>
      <p:sp>
        <p:nvSpPr>
          <p:cNvPr id="7" name="Rectangle 2">
            <a:extLst>
              <a:ext uri="{FF2B5EF4-FFF2-40B4-BE49-F238E27FC236}">
                <a16:creationId xmlns:a16="http://schemas.microsoft.com/office/drawing/2014/main" id="{9FCD9364-04FF-2898-71D2-9BAE1AB3C29E}"/>
              </a:ext>
            </a:extLst>
          </p:cNvPr>
          <p:cNvSpPr>
            <a:spLocks noGrp="1"/>
          </p:cNvSpPr>
          <p:nvPr>
            <p:ph type="title"/>
          </p:nvPr>
        </p:nvSpPr>
        <p:spPr>
          <a:xfrm>
            <a:off x="838200" y="546100"/>
            <a:ext cx="9526588" cy="1241425"/>
          </a:xfrm>
        </p:spPr>
        <p:txBody>
          <a:bodyPr lIns="90840" tIns="44623" rIns="90840" bIns="44623"/>
          <a:lstStyle/>
          <a:p>
            <a:pPr eaLnBrk="1" hangingPunct="1"/>
            <a:r>
              <a:rPr lang="en-GB" altLang="en-US" dirty="0">
                <a:latin typeface="Arial" panose="020B0604020202020204" pitchFamily="34" charset="0"/>
                <a:ea typeface="ＭＳ Ｐゴシック" panose="020B0600070205080204" pitchFamily="34" charset="-128"/>
                <a:cs typeface="Arial" panose="020B0604020202020204" pitchFamily="34" charset="0"/>
              </a:rPr>
              <a:t>08. Algorithmic cost modelling</a:t>
            </a:r>
          </a:p>
        </p:txBody>
      </p:sp>
    </p:spTree>
    <p:extLst>
      <p:ext uri="{BB962C8B-B14F-4D97-AF65-F5344CB8AC3E}">
        <p14:creationId xmlns:p14="http://schemas.microsoft.com/office/powerpoint/2010/main" val="55768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CAC372-B7F0-B45D-6324-E399AC1AABAA}"/>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D8CEE736-7756-4891-0F97-04A3B10D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E1505-2688-BF6B-1BCB-E342831101C9}"/>
              </a:ext>
            </a:extLst>
          </p:cNvPr>
          <p:cNvSpPr>
            <a:spLocks noGrp="1"/>
          </p:cNvSpPr>
          <p:nvPr>
            <p:ph type="sldNum" sz="quarter" idx="12"/>
          </p:nvPr>
        </p:nvSpPr>
        <p:spPr/>
        <p:txBody>
          <a:bodyPr/>
          <a:lstStyle/>
          <a:p>
            <a:fld id="{81D2C36F-4504-47C0-B82F-A167342A2754}" type="slidenum">
              <a:rPr lang="en-US" smtClean="0"/>
              <a:t>26</a:t>
            </a:fld>
            <a:endParaRPr lang="en-US"/>
          </a:p>
        </p:txBody>
      </p:sp>
      <p:sp>
        <p:nvSpPr>
          <p:cNvPr id="7" name="Rectangle 2">
            <a:extLst>
              <a:ext uri="{FF2B5EF4-FFF2-40B4-BE49-F238E27FC236}">
                <a16:creationId xmlns:a16="http://schemas.microsoft.com/office/drawing/2014/main" id="{9FCD9364-04FF-2898-71D2-9BAE1AB3C29E}"/>
              </a:ext>
            </a:extLst>
          </p:cNvPr>
          <p:cNvSpPr>
            <a:spLocks noGrp="1"/>
          </p:cNvSpPr>
          <p:nvPr>
            <p:ph type="title"/>
          </p:nvPr>
        </p:nvSpPr>
        <p:spPr>
          <a:xfrm>
            <a:off x="838200" y="546100"/>
            <a:ext cx="9526588" cy="1241425"/>
          </a:xfrm>
        </p:spPr>
        <p:txBody>
          <a:bodyPr lIns="90840" tIns="44623" rIns="90840" bIns="44623"/>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09</a:t>
            </a:r>
            <a:r>
              <a:rPr lang="en-GB"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latin typeface="Arial" panose="020B0604020202020204" pitchFamily="34" charset="0"/>
                <a:ea typeface="ＭＳ Ｐゴシック" panose="020B0600070205080204" pitchFamily="34" charset="-128"/>
                <a:cs typeface="Arial" panose="020B0604020202020204" pitchFamily="34" charset="0"/>
              </a:rPr>
              <a:t>COCOMO cost modeling</a:t>
            </a:r>
            <a:endParaRPr lang="en-GB" altLang="en-US"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Content Placeholder 2">
            <a:extLst>
              <a:ext uri="{FF2B5EF4-FFF2-40B4-BE49-F238E27FC236}">
                <a16:creationId xmlns:a16="http://schemas.microsoft.com/office/drawing/2014/main" id="{657CC889-DFE5-79E5-5B44-A203DA0D5880}"/>
              </a:ext>
            </a:extLst>
          </p:cNvPr>
          <p:cNvSpPr>
            <a:spLocks noGrp="1"/>
          </p:cNvSpPr>
          <p:nvPr>
            <p:ph idx="1"/>
          </p:nvPr>
        </p:nvSpPr>
        <p:spPr>
          <a:xfrm>
            <a:off x="838199" y="2108595"/>
            <a:ext cx="9527275" cy="3643931"/>
          </a:xfrm>
        </p:spPr>
        <p:txBody>
          <a:bodyPr>
            <a:normAutofit lnSpcReduction="10000"/>
          </a:bodyPr>
          <a:lstStyle/>
          <a:p>
            <a:pPr eaLnBrk="1" hangingPunct="1">
              <a:buFont typeface="Wingdings" panose="05000000000000000000" pitchFamily="2" charset="2"/>
              <a:buChar char="v"/>
            </a:pPr>
            <a:r>
              <a:rPr lang="en-US" b="0" i="0" dirty="0">
                <a:solidFill>
                  <a:srgbClr val="0070C0"/>
                </a:solidFill>
                <a:effectLst/>
                <a:latin typeface="Tahoma" panose="020B0604030504040204" pitchFamily="34" charset="0"/>
              </a:rPr>
              <a:t>COCOMO (Constructive Cost Modeling)</a:t>
            </a:r>
            <a:r>
              <a:rPr lang="en-US" b="0" i="0" dirty="0">
                <a:solidFill>
                  <a:srgbClr val="000000"/>
                </a:solidFill>
                <a:effectLst/>
                <a:latin typeface="Tahoma" panose="020B0604030504040204" pitchFamily="34" charset="0"/>
              </a:rPr>
              <a:t> cost modeling is an empirical model based on project experience. It is a well-documented, 'independent' model which is not tied to a specific software vendor.</a:t>
            </a:r>
            <a:endParaRPr lang="vi-VN" b="0" i="0" dirty="0">
              <a:solidFill>
                <a:srgbClr val="000000"/>
              </a:solidFill>
              <a:effectLst/>
              <a:latin typeface="Tahoma" panose="020B0604030504040204" pitchFamily="34" charset="0"/>
            </a:endParaRPr>
          </a:p>
          <a:p>
            <a:pPr eaLnBrk="1" hangingPunct="1">
              <a:buFont typeface="Wingdings" panose="05000000000000000000" pitchFamily="2" charset="2"/>
              <a:buChar char="v"/>
            </a:pPr>
            <a:r>
              <a:rPr lang="en-US" b="0" i="0" dirty="0">
                <a:solidFill>
                  <a:srgbClr val="000000"/>
                </a:solidFill>
                <a:effectLst/>
                <a:latin typeface="Tahoma" panose="020B0604030504040204" pitchFamily="34" charset="0"/>
              </a:rPr>
              <a:t>The sub-models in COCOMO  are:</a:t>
            </a:r>
            <a:endParaRPr lang="vi-VN" dirty="0">
              <a:solidFill>
                <a:srgbClr val="000000"/>
              </a:solidFill>
              <a:latin typeface="Tahoma" panose="020B0604030504040204" pitchFamily="34" charset="0"/>
            </a:endParaRPr>
          </a:p>
          <a:p>
            <a:pPr lvl="1"/>
            <a:r>
              <a:rPr lang="en-US" dirty="0">
                <a:solidFill>
                  <a:srgbClr val="0070C0"/>
                </a:solidFill>
              </a:rPr>
              <a:t>Application composition </a:t>
            </a:r>
            <a:r>
              <a:rPr lang="en-US" dirty="0">
                <a:solidFill>
                  <a:schemeClr val="tx2"/>
                </a:solidFill>
              </a:rPr>
              <a:t>model used when software is composed from existing parts.</a:t>
            </a:r>
          </a:p>
          <a:p>
            <a:pPr lvl="1"/>
            <a:r>
              <a:rPr lang="en-US" dirty="0">
                <a:solidFill>
                  <a:srgbClr val="0070C0"/>
                </a:solidFill>
              </a:rPr>
              <a:t>Early design model </a:t>
            </a:r>
            <a:r>
              <a:rPr lang="en-US" dirty="0">
                <a:solidFill>
                  <a:schemeClr val="tx2"/>
                </a:solidFill>
              </a:rPr>
              <a:t>used when requirements are available but design has not yet started.</a:t>
            </a:r>
          </a:p>
          <a:p>
            <a:pPr lvl="1"/>
            <a:r>
              <a:rPr lang="en-US" dirty="0">
                <a:solidFill>
                  <a:srgbClr val="0070C0"/>
                </a:solidFill>
              </a:rPr>
              <a:t>Reuse model </a:t>
            </a:r>
            <a:r>
              <a:rPr lang="en-US" dirty="0">
                <a:solidFill>
                  <a:schemeClr val="tx2"/>
                </a:solidFill>
              </a:rPr>
              <a:t>used to compute the effort of integrating reusable components.</a:t>
            </a:r>
          </a:p>
          <a:p>
            <a:pPr lvl="1"/>
            <a:r>
              <a:rPr lang="en-US" dirty="0">
                <a:solidFill>
                  <a:srgbClr val="0070C0"/>
                </a:solidFill>
              </a:rPr>
              <a:t>Post-architecture model </a:t>
            </a:r>
            <a:r>
              <a:rPr lang="en-US" dirty="0">
                <a:solidFill>
                  <a:schemeClr val="tx2"/>
                </a:solidFill>
              </a:rPr>
              <a:t>used once the system architecture has been designed and more information about the system is available.</a:t>
            </a:r>
            <a:endParaRPr lang="vi-VN" dirty="0">
              <a:solidFill>
                <a:schemeClr val="tx2"/>
              </a:solidFill>
            </a:endParaRPr>
          </a:p>
        </p:txBody>
      </p:sp>
    </p:spTree>
    <p:extLst>
      <p:ext uri="{BB962C8B-B14F-4D97-AF65-F5344CB8AC3E}">
        <p14:creationId xmlns:p14="http://schemas.microsoft.com/office/powerpoint/2010/main" val="93587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Yellow and blue symbols">
            <a:extLst>
              <a:ext uri="{FF2B5EF4-FFF2-40B4-BE49-F238E27FC236}">
                <a16:creationId xmlns:a16="http://schemas.microsoft.com/office/drawing/2014/main" id="{5B25DFF6-79B2-D0D7-BF78-9722B28BED3E}"/>
              </a:ext>
            </a:extLst>
          </p:cNvPr>
          <p:cNvPicPr>
            <a:picLocks noChangeAspect="1"/>
          </p:cNvPicPr>
          <p:nvPr/>
        </p:nvPicPr>
        <p:blipFill rotWithShape="1">
          <a:blip r:embed="rId2"/>
          <a:srcRect t="12909" b="13562"/>
          <a:stretch/>
        </p:blipFill>
        <p:spPr>
          <a:xfrm>
            <a:off x="10037" y="10"/>
            <a:ext cx="12191979" cy="6857990"/>
          </a:xfrm>
          <a:prstGeom prst="rect">
            <a:avLst/>
          </a:prstGeom>
        </p:spPr>
      </p:pic>
      <p:sp>
        <p:nvSpPr>
          <p:cNvPr id="24" name="Rectangle 23">
            <a:extLst>
              <a:ext uri="{FF2B5EF4-FFF2-40B4-BE49-F238E27FC236}">
                <a16:creationId xmlns:a16="http://schemas.microsoft.com/office/drawing/2014/main" id="{DE85C6F8-1197-41BB-810E-FD2CBA60E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29902" y="429899"/>
            <a:ext cx="6858000" cy="5998193"/>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55C8441-74BB-42B4-8567-536A10555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8835" y="1964820"/>
            <a:ext cx="6858000" cy="2928361"/>
          </a:xfrm>
          <a:prstGeom prst="rect">
            <a:avLst/>
          </a:prstGeom>
          <a:gradFill>
            <a:gsLst>
              <a:gs pos="100000">
                <a:srgbClr val="000000">
                  <a:alpha val="0"/>
                </a:srgbClr>
              </a:gs>
              <a:gs pos="0">
                <a:schemeClr val="tx1"/>
              </a:gs>
              <a:gs pos="0">
                <a:srgbClr val="000000">
                  <a:alpha val="14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541" y="334928"/>
            <a:ext cx="11453713"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83875-09AF-02FF-439C-0828D7DF8EA1}"/>
              </a:ext>
            </a:extLst>
          </p:cNvPr>
          <p:cNvSpPr>
            <a:spLocks noGrp="1"/>
          </p:cNvSpPr>
          <p:nvPr>
            <p:ph type="title"/>
          </p:nvPr>
        </p:nvSpPr>
        <p:spPr>
          <a:xfrm>
            <a:off x="718475" y="658807"/>
            <a:ext cx="8891690" cy="1035463"/>
          </a:xfrm>
        </p:spPr>
        <p:txBody>
          <a:bodyPr vert="horz" lIns="91440" tIns="45720" rIns="91440" bIns="45720" rtlCol="0" anchor="ctr">
            <a:normAutofit/>
          </a:bodyPr>
          <a:lstStyle/>
          <a:p>
            <a:pPr algn="ctr"/>
            <a:r>
              <a:rPr lang="en-US" dirty="0">
                <a:solidFill>
                  <a:srgbClr val="FFFFFF"/>
                </a:solidFill>
              </a:rPr>
              <a:t>Thanks for listening!</a:t>
            </a:r>
          </a:p>
        </p:txBody>
      </p:sp>
      <p:sp>
        <p:nvSpPr>
          <p:cNvPr id="3" name="Content Placeholder 2">
            <a:extLst>
              <a:ext uri="{FF2B5EF4-FFF2-40B4-BE49-F238E27FC236}">
                <a16:creationId xmlns:a16="http://schemas.microsoft.com/office/drawing/2014/main" id="{597CE7BF-44DB-1C4C-E114-D456390CD502}"/>
              </a:ext>
            </a:extLst>
          </p:cNvPr>
          <p:cNvSpPr>
            <a:spLocks noGrp="1"/>
          </p:cNvSpPr>
          <p:nvPr>
            <p:ph idx="1"/>
          </p:nvPr>
        </p:nvSpPr>
        <p:spPr>
          <a:xfrm>
            <a:off x="357728" y="2685539"/>
            <a:ext cx="6594805" cy="1346397"/>
          </a:xfrm>
        </p:spPr>
        <p:txBody>
          <a:bodyPr vert="horz" lIns="91440" tIns="45720" rIns="91440" bIns="45720" rtlCol="0" anchor="b">
            <a:normAutofit/>
          </a:bodyPr>
          <a:lstStyle/>
          <a:p>
            <a:pPr marL="0" indent="0">
              <a:lnSpc>
                <a:spcPct val="100000"/>
              </a:lnSpc>
              <a:buNone/>
            </a:pPr>
            <a:r>
              <a:rPr lang="en-US" sz="3000" dirty="0">
                <a:solidFill>
                  <a:srgbClr val="92D050"/>
                </a:solidFill>
              </a:rPr>
              <a:t>Any questions?</a:t>
            </a:r>
          </a:p>
        </p:txBody>
      </p:sp>
      <p:cxnSp>
        <p:nvCxnSpPr>
          <p:cNvPr id="30" name="Straight Connector 29">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1913965"/>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4E7A500-0244-B459-A419-6124A0E15A77}"/>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rgbClr val="FFFFFF"/>
              </a:solidFill>
              <a:latin typeface="+mn-lt"/>
              <a:ea typeface="+mn-ea"/>
              <a:cs typeface="+mn-cs"/>
            </a:endParaRPr>
          </a:p>
        </p:txBody>
      </p:sp>
      <p:cxnSp>
        <p:nvCxnSpPr>
          <p:cNvPr id="34" name="Straight Connector 33">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1" y="6047437"/>
            <a:ext cx="10378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C886C2CC-28BA-8603-ED37-3AA8FAF8C9E7}"/>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a:solidFill>
                  <a:srgbClr val="FFFFFF"/>
                </a:solidFill>
              </a:rPr>
              <a:pPr>
                <a:spcAft>
                  <a:spcPts val="600"/>
                </a:spcAft>
              </a:pPr>
              <a:t>5/20/2023</a:t>
            </a:fld>
            <a:endParaRPr lang="en-US">
              <a:solidFill>
                <a:srgbClr val="FFFFFF"/>
              </a:solidFill>
            </a:endParaRPr>
          </a:p>
        </p:txBody>
      </p:sp>
      <p:sp>
        <p:nvSpPr>
          <p:cNvPr id="6" name="Slide Number Placeholder 5">
            <a:extLst>
              <a:ext uri="{FF2B5EF4-FFF2-40B4-BE49-F238E27FC236}">
                <a16:creationId xmlns:a16="http://schemas.microsoft.com/office/drawing/2014/main" id="{CA72712C-5F8C-F6BE-4F20-8D816390E5AD}"/>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a:solidFill>
                  <a:srgbClr val="FFFFFF"/>
                </a:solidFill>
              </a:rPr>
              <a:pPr>
                <a:spcAft>
                  <a:spcPts val="600"/>
                </a:spcAft>
              </a:pPr>
              <a:t>27</a:t>
            </a:fld>
            <a:endParaRPr lang="en-US">
              <a:solidFill>
                <a:srgbClr val="FFFFFF"/>
              </a:solidFill>
            </a:endParaRPr>
          </a:p>
        </p:txBody>
      </p:sp>
    </p:spTree>
    <p:extLst>
      <p:ext uri="{BB962C8B-B14F-4D97-AF65-F5344CB8AC3E}">
        <p14:creationId xmlns:p14="http://schemas.microsoft.com/office/powerpoint/2010/main" val="58578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E4B1-5B6D-B680-CC58-C33B6DF9945B}"/>
              </a:ext>
            </a:extLst>
          </p:cNvPr>
          <p:cNvSpPr>
            <a:spLocks noGrp="1"/>
          </p:cNvSpPr>
          <p:nvPr>
            <p:ph type="title"/>
          </p:nvPr>
        </p:nvSpPr>
        <p:spPr/>
        <p:txBody>
          <a:bodyPr/>
          <a:lstStyle/>
          <a:p>
            <a:r>
              <a:rPr lang="en-US" altLang="en-US" dirty="0">
                <a:solidFill>
                  <a:srgbClr val="00B050"/>
                </a:solidFill>
                <a:latin typeface="Arial" panose="020B0604020202020204" pitchFamily="34" charset="0"/>
                <a:ea typeface="ＭＳ Ｐゴシック" panose="020B0600070205080204" pitchFamily="34" charset="-128"/>
                <a:cs typeface="Arial" panose="020B0604020202020204" pitchFamily="34" charset="0"/>
              </a:rPr>
              <a:t>Topics covered</a:t>
            </a:r>
            <a:endParaRPr lang="vi-VN" dirty="0">
              <a:solidFill>
                <a:srgbClr val="00B050"/>
              </a:solidFill>
            </a:endParaRPr>
          </a:p>
        </p:txBody>
      </p:sp>
      <p:sp>
        <p:nvSpPr>
          <p:cNvPr id="3" name="Content Placeholder 2">
            <a:extLst>
              <a:ext uri="{FF2B5EF4-FFF2-40B4-BE49-F238E27FC236}">
                <a16:creationId xmlns:a16="http://schemas.microsoft.com/office/drawing/2014/main" id="{4DC31E0E-ABC7-32F2-C481-97C118A467F6}"/>
              </a:ext>
            </a:extLst>
          </p:cNvPr>
          <p:cNvSpPr>
            <a:spLocks noGrp="1"/>
          </p:cNvSpPr>
          <p:nvPr>
            <p:ph idx="1"/>
          </p:nvPr>
        </p:nvSpPr>
        <p:spPr/>
        <p:txBody>
          <a:bodyPr>
            <a:normAutofit fontScale="85000" lnSpcReduction="20000"/>
          </a:bodyPr>
          <a:lstStyle/>
          <a:p>
            <a:pPr eaLnBrk="1" hangingPunct="1">
              <a:buFont typeface="Wingdings" panose="05000000000000000000" pitchFamily="2" charset="2"/>
              <a:buChar char="²"/>
            </a:pPr>
            <a:r>
              <a:rPr lang="en-US" altLang="en-US" dirty="0">
                <a:latin typeface="Arial" panose="020B0604020202020204" pitchFamily="34" charset="0"/>
                <a:ea typeface="ＭＳ Ｐゴシック" panose="020B0600070205080204" pitchFamily="34" charset="-128"/>
                <a:cs typeface="Arial" panose="020B0604020202020204" pitchFamily="34" charset="0"/>
              </a:rPr>
              <a:t>01. Project planning</a:t>
            </a:r>
          </a:p>
          <a:p>
            <a:pPr eaLnBrk="1" hangingPunct="1">
              <a:buFont typeface="Wingdings" panose="05000000000000000000" pitchFamily="2" charset="2"/>
              <a:buChar char="²"/>
            </a:pPr>
            <a:r>
              <a:rPr lang="en-US" altLang="en-US" dirty="0">
                <a:latin typeface="Arial" panose="020B0604020202020204" pitchFamily="34" charset="0"/>
                <a:ea typeface="ＭＳ Ｐゴシック" panose="020B0600070205080204" pitchFamily="34" charset="-128"/>
                <a:cs typeface="Arial" panose="020B0604020202020204" pitchFamily="34" charset="0"/>
              </a:rPr>
              <a:t>02. Software pricing</a:t>
            </a:r>
            <a:endParaRPr lang="en-GB"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en-US" dirty="0">
                <a:latin typeface="Arial" panose="020B0604020202020204" pitchFamily="34" charset="0"/>
                <a:ea typeface="ＭＳ Ｐゴシック" panose="020B0600070205080204" pitchFamily="34" charset="-128"/>
                <a:cs typeface="Arial" panose="020B0604020202020204" pitchFamily="34" charset="0"/>
              </a:rPr>
              <a:t>03. Plan-driven development</a:t>
            </a:r>
            <a:endParaRPr lang="vi-VN"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vi-VN" altLang="en-US" dirty="0">
                <a:latin typeface="Arial" panose="020B0604020202020204" pitchFamily="34" charset="0"/>
                <a:ea typeface="ＭＳ Ｐゴシック" panose="020B0600070205080204" pitchFamily="34" charset="-128"/>
                <a:cs typeface="Arial" panose="020B0604020202020204" pitchFamily="34" charset="0"/>
              </a:rPr>
              <a:t>04. Project </a:t>
            </a:r>
            <a:r>
              <a:rPr lang="vi-VN" altLang="en-US" dirty="0" err="1">
                <a:latin typeface="Arial" panose="020B0604020202020204" pitchFamily="34" charset="0"/>
                <a:ea typeface="ＭＳ Ｐゴシック" panose="020B0600070205080204" pitchFamily="34" charset="-128"/>
                <a:cs typeface="Arial" panose="020B0604020202020204" pitchFamily="34" charset="0"/>
              </a:rPr>
              <a:t>plan</a:t>
            </a:r>
            <a:r>
              <a:rPr lang="en-US" altLang="en-US" dirty="0">
                <a:latin typeface="Arial" panose="020B0604020202020204" pitchFamily="34" charset="0"/>
                <a:ea typeface="ＭＳ Ｐゴシック" panose="020B0600070205080204" pitchFamily="34" charset="-128"/>
                <a:cs typeface="Arial" panose="020B0604020202020204" pitchFamily="34" charset="0"/>
              </a:rPr>
              <a:t> in PDD</a:t>
            </a:r>
            <a:endParaRPr lang="en-GB"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vi-VN" altLang="en-US" dirty="0">
                <a:latin typeface="Arial" panose="020B0604020202020204" pitchFamily="34" charset="0"/>
                <a:ea typeface="ＭＳ Ｐゴシック" panose="020B0600070205080204" pitchFamily="34" charset="-128"/>
                <a:cs typeface="Arial" panose="020B0604020202020204" pitchFamily="34" charset="0"/>
              </a:rPr>
              <a:t>05</a:t>
            </a:r>
            <a:r>
              <a:rPr lang="en-US" altLang="en-US" dirty="0">
                <a:latin typeface="Arial" panose="020B0604020202020204" pitchFamily="34" charset="0"/>
                <a:ea typeface="ＭＳ Ｐゴシック" panose="020B0600070205080204" pitchFamily="34" charset="-128"/>
                <a:cs typeface="Arial" panose="020B0604020202020204" pitchFamily="34" charset="0"/>
              </a:rPr>
              <a:t>. Project scheduling</a:t>
            </a:r>
            <a:endParaRPr lang="en-GB"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vi-VN" altLang="en-US" dirty="0">
                <a:latin typeface="Arial" panose="020B0604020202020204" pitchFamily="34" charset="0"/>
                <a:ea typeface="ＭＳ Ｐゴシック" panose="020B0600070205080204" pitchFamily="34" charset="-128"/>
                <a:cs typeface="Arial" panose="020B0604020202020204" pitchFamily="34" charset="0"/>
              </a:rPr>
              <a:t>06</a:t>
            </a:r>
            <a:r>
              <a:rPr lang="en-US" altLang="en-US" dirty="0">
                <a:latin typeface="Arial" panose="020B0604020202020204" pitchFamily="34" charset="0"/>
                <a:ea typeface="ＭＳ Ｐゴシック" panose="020B0600070205080204" pitchFamily="34" charset="-128"/>
                <a:cs typeface="Arial" panose="020B0604020202020204" pitchFamily="34" charset="0"/>
              </a:rPr>
              <a:t>. Agile planning</a:t>
            </a:r>
            <a:endParaRPr lang="en-GB"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vi-VN" altLang="en-US" dirty="0">
                <a:latin typeface="Arial" panose="020B0604020202020204" pitchFamily="34" charset="0"/>
                <a:ea typeface="ＭＳ Ｐゴシック" panose="020B0600070205080204" pitchFamily="34" charset="-128"/>
                <a:cs typeface="Arial" panose="020B0604020202020204" pitchFamily="34" charset="0"/>
              </a:rPr>
              <a:t>07</a:t>
            </a:r>
            <a:r>
              <a:rPr lang="en-US" altLang="en-US" dirty="0">
                <a:latin typeface="Arial" panose="020B0604020202020204" pitchFamily="34" charset="0"/>
                <a:ea typeface="ＭＳ Ｐゴシック" panose="020B0600070205080204" pitchFamily="34" charset="-128"/>
                <a:cs typeface="Arial" panose="020B0604020202020204" pitchFamily="34" charset="0"/>
              </a:rPr>
              <a:t>. Estimation techniques</a:t>
            </a:r>
            <a:r>
              <a:rPr lang="en-GB" altLang="en-US" dirty="0">
                <a:latin typeface="Arial" panose="020B0604020202020204" pitchFamily="34" charset="0"/>
                <a:ea typeface="ＭＳ Ｐゴシック" panose="020B0600070205080204" pitchFamily="34" charset="-128"/>
                <a:cs typeface="Arial" panose="020B0604020202020204" pitchFamily="34" charset="0"/>
              </a:rPr>
              <a:t> </a:t>
            </a:r>
            <a:endParaRPr lang="vi-VN"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vi-VN" altLang="en-US" dirty="0">
                <a:latin typeface="Arial" panose="020B0604020202020204" pitchFamily="34" charset="0"/>
                <a:ea typeface="ＭＳ Ｐゴシック" panose="020B0600070205080204" pitchFamily="34" charset="-128"/>
                <a:cs typeface="Arial" panose="020B0604020202020204" pitchFamily="34" charset="0"/>
              </a:rPr>
              <a:t>08. </a:t>
            </a:r>
            <a:r>
              <a:rPr lang="vi-VN" altLang="en-US" dirty="0" err="1">
                <a:latin typeface="Arial" panose="020B0604020202020204" pitchFamily="34" charset="0"/>
                <a:ea typeface="ＭＳ Ｐゴシック" panose="020B0600070205080204" pitchFamily="34" charset="-128"/>
                <a:cs typeface="Arial" panose="020B0604020202020204" pitchFamily="34" charset="0"/>
              </a:rPr>
              <a:t>Algorithmic</a:t>
            </a:r>
            <a:r>
              <a:rPr lang="vi-VN" altLang="en-US" dirty="0">
                <a:latin typeface="Arial" panose="020B0604020202020204" pitchFamily="34" charset="0"/>
                <a:ea typeface="ＭＳ Ｐゴシック" panose="020B0600070205080204" pitchFamily="34" charset="-128"/>
                <a:cs typeface="Arial" panose="020B0604020202020204" pitchFamily="34" charset="0"/>
              </a:rPr>
              <a:t> </a:t>
            </a:r>
            <a:r>
              <a:rPr lang="vi-VN" altLang="en-US" dirty="0" err="1">
                <a:latin typeface="Arial" panose="020B0604020202020204" pitchFamily="34" charset="0"/>
                <a:ea typeface="ＭＳ Ｐゴシック" panose="020B0600070205080204" pitchFamily="34" charset="-128"/>
                <a:cs typeface="Arial" panose="020B0604020202020204" pitchFamily="34" charset="0"/>
              </a:rPr>
              <a:t>cost</a:t>
            </a:r>
            <a:r>
              <a:rPr lang="vi-VN" altLang="en-US" dirty="0">
                <a:latin typeface="Arial" panose="020B0604020202020204" pitchFamily="34" charset="0"/>
                <a:ea typeface="ＭＳ Ｐゴシック" panose="020B0600070205080204" pitchFamily="34" charset="-128"/>
                <a:cs typeface="Arial" panose="020B0604020202020204" pitchFamily="34" charset="0"/>
              </a:rPr>
              <a:t> </a:t>
            </a:r>
            <a:r>
              <a:rPr lang="vi-VN" altLang="en-US" dirty="0" err="1">
                <a:latin typeface="Arial" panose="020B0604020202020204" pitchFamily="34" charset="0"/>
                <a:ea typeface="ＭＳ Ｐゴシック" panose="020B0600070205080204" pitchFamily="34" charset="-128"/>
                <a:cs typeface="Arial" panose="020B0604020202020204" pitchFamily="34" charset="0"/>
              </a:rPr>
              <a:t>modeling</a:t>
            </a:r>
            <a:endParaRPr lang="vi-VN"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vi-VN" dirty="0">
                <a:latin typeface="Arial" panose="020B0604020202020204" pitchFamily="34" charset="0"/>
                <a:cs typeface="Arial" panose="020B0604020202020204" pitchFamily="34" charset="0"/>
              </a:rPr>
              <a:t>09. COCOMO </a:t>
            </a:r>
            <a:r>
              <a:rPr lang="vi-VN" dirty="0" err="1">
                <a:latin typeface="Arial" panose="020B0604020202020204" pitchFamily="34" charset="0"/>
                <a:cs typeface="Arial" panose="020B0604020202020204" pitchFamily="34" charset="0"/>
              </a:rPr>
              <a:t>cost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modeling</a:t>
            </a:r>
            <a:endParaRPr lang="vi-V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25D5397-8DB7-7BFB-1BB9-0F7B248F6329}"/>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C85FD8D4-6D79-9F86-A750-92826354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456AC-37C6-29F3-8787-719948AC33D4}"/>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126452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AE7785-9768-92D7-0FF5-B489F6B766A7}"/>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AA63856D-83AB-F181-0789-2E9217BDA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07EA8-A8FD-B763-A27B-E9EF11E98DEE}"/>
              </a:ext>
            </a:extLst>
          </p:cNvPr>
          <p:cNvSpPr>
            <a:spLocks noGrp="1"/>
          </p:cNvSpPr>
          <p:nvPr>
            <p:ph type="sldNum" sz="quarter" idx="12"/>
          </p:nvPr>
        </p:nvSpPr>
        <p:spPr/>
        <p:txBody>
          <a:bodyPr/>
          <a:lstStyle/>
          <a:p>
            <a:fld id="{81D2C36F-4504-47C0-B82F-A167342A2754}" type="slidenum">
              <a:rPr lang="en-US" smtClean="0"/>
              <a:t>4</a:t>
            </a:fld>
            <a:endParaRPr lang="en-US"/>
          </a:p>
        </p:txBody>
      </p:sp>
      <p:sp>
        <p:nvSpPr>
          <p:cNvPr id="7" name="Title 1">
            <a:extLst>
              <a:ext uri="{FF2B5EF4-FFF2-40B4-BE49-F238E27FC236}">
                <a16:creationId xmlns:a16="http://schemas.microsoft.com/office/drawing/2014/main" id="{E86D8DE1-0473-C261-AF26-D856772251D6}"/>
              </a:ext>
            </a:extLst>
          </p:cNvPr>
          <p:cNvSpPr>
            <a:spLocks noGrp="1"/>
          </p:cNvSpPr>
          <p:nvPr>
            <p:ph type="title"/>
          </p:nvPr>
        </p:nvSpPr>
        <p:spPr>
          <a:xfrm>
            <a:off x="838200" y="546100"/>
            <a:ext cx="9526588" cy="1241425"/>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01. Project planning</a:t>
            </a:r>
          </a:p>
        </p:txBody>
      </p:sp>
      <p:sp>
        <p:nvSpPr>
          <p:cNvPr id="8" name="Content Placeholder 2">
            <a:extLst>
              <a:ext uri="{FF2B5EF4-FFF2-40B4-BE49-F238E27FC236}">
                <a16:creationId xmlns:a16="http://schemas.microsoft.com/office/drawing/2014/main" id="{10748BDE-68A2-1159-097C-F23F7DB079DC}"/>
              </a:ext>
            </a:extLst>
          </p:cNvPr>
          <p:cNvSpPr>
            <a:spLocks noGrp="1"/>
          </p:cNvSpPr>
          <p:nvPr>
            <p:ph idx="1"/>
          </p:nvPr>
        </p:nvSpPr>
        <p:spPr bwMode="auto">
          <a:xfrm>
            <a:off x="838200" y="2108200"/>
            <a:ext cx="9526588" cy="3644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Project planning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involves breaking down the work into parts and assign these to project team members, anticipate problems that might arise, and prepare tentative solutions to those problems</a:t>
            </a:r>
          </a:p>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The</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project </a:t>
            </a:r>
            <a:r>
              <a:rPr lang="vi-VN"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plan:</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which is created at the start of a project, is used to communicate how the work will be done to the project team and customers, and to help assess progress on the project </a:t>
            </a:r>
          </a:p>
        </p:txBody>
      </p:sp>
    </p:spTree>
    <p:extLst>
      <p:ext uri="{BB962C8B-B14F-4D97-AF65-F5344CB8AC3E}">
        <p14:creationId xmlns:p14="http://schemas.microsoft.com/office/powerpoint/2010/main" val="86563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29299C-4929-0C8E-5634-D7A520950A0F}"/>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6B533A42-007A-D30A-B6DC-EF8CFD58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18418-2A52-D1FB-CDDA-6B11A3E06B36}"/>
              </a:ext>
            </a:extLst>
          </p:cNvPr>
          <p:cNvSpPr>
            <a:spLocks noGrp="1"/>
          </p:cNvSpPr>
          <p:nvPr>
            <p:ph type="sldNum" sz="quarter" idx="12"/>
          </p:nvPr>
        </p:nvSpPr>
        <p:spPr/>
        <p:txBody>
          <a:bodyPr/>
          <a:lstStyle/>
          <a:p>
            <a:fld id="{81D2C36F-4504-47C0-B82F-A167342A2754}" type="slidenum">
              <a:rPr lang="en-US" smtClean="0"/>
              <a:t>5</a:t>
            </a:fld>
            <a:endParaRPr lang="en-US"/>
          </a:p>
        </p:txBody>
      </p:sp>
      <p:sp>
        <p:nvSpPr>
          <p:cNvPr id="7" name="Title 1">
            <a:extLst>
              <a:ext uri="{FF2B5EF4-FFF2-40B4-BE49-F238E27FC236}">
                <a16:creationId xmlns:a16="http://schemas.microsoft.com/office/drawing/2014/main" id="{627A8960-E777-BEF5-6537-B9FE5CCA6FCC}"/>
              </a:ext>
            </a:extLst>
          </p:cNvPr>
          <p:cNvSpPr>
            <a:spLocks noGrp="1"/>
          </p:cNvSpPr>
          <p:nvPr>
            <p:ph type="title"/>
          </p:nvPr>
        </p:nvSpPr>
        <p:spPr>
          <a:xfrm>
            <a:off x="838200" y="546100"/>
            <a:ext cx="9526588" cy="1241425"/>
          </a:xfrm>
        </p:spPr>
        <p:txBody>
          <a:bodyPr/>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01.1 </a:t>
            </a:r>
            <a:r>
              <a:rPr lang="en-US" altLang="en-US" dirty="0">
                <a:latin typeface="Arial" panose="020B0604020202020204" pitchFamily="34" charset="0"/>
                <a:ea typeface="ＭＳ Ｐゴシック" panose="020B0600070205080204" pitchFamily="34" charset="-128"/>
                <a:cs typeface="Arial" panose="020B0604020202020204" pitchFamily="34" charset="0"/>
              </a:rPr>
              <a:t>Planning stages</a:t>
            </a:r>
          </a:p>
        </p:txBody>
      </p:sp>
      <p:sp>
        <p:nvSpPr>
          <p:cNvPr id="8" name="Content Placeholder 2">
            <a:extLst>
              <a:ext uri="{FF2B5EF4-FFF2-40B4-BE49-F238E27FC236}">
                <a16:creationId xmlns:a16="http://schemas.microsoft.com/office/drawing/2014/main" id="{8206FAFC-6D38-DF17-EBA3-621394FE3CAD}"/>
              </a:ext>
            </a:extLst>
          </p:cNvPr>
          <p:cNvSpPr>
            <a:spLocks noGrp="1"/>
          </p:cNvSpPr>
          <p:nvPr>
            <p:ph idx="1"/>
          </p:nvPr>
        </p:nvSpPr>
        <p:spPr bwMode="auto">
          <a:xfrm>
            <a:off x="838200" y="2108200"/>
            <a:ext cx="9526588" cy="3644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eaLnBrk="1" hangingPunct="1">
              <a:buFont typeface="Wingdings" panose="05000000000000000000" pitchFamily="2" charset="2"/>
              <a:buChar char="²"/>
            </a:pPr>
            <a:r>
              <a:rPr lang="en-US"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Planning is done:</a:t>
            </a:r>
          </a:p>
          <a:p>
            <a:pPr lvl="1" eaLnBrk="1" hangingPunct="1">
              <a:buFont typeface="Wingdings" panose="05000000000000000000" pitchFamily="2" charset="2"/>
              <a:buChar char="§"/>
            </a:pPr>
            <a:r>
              <a:rPr lang="en-US"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At the </a:t>
            </a:r>
            <a:r>
              <a:rPr lang="en-US" altLang="en-US" sz="20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proposal stage</a:t>
            </a:r>
            <a:r>
              <a:rPr lang="en-US"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when you are starting for a contract to develop or provide a software system </a:t>
            </a:r>
          </a:p>
          <a:p>
            <a:pPr lvl="1" eaLnBrk="1" hangingPunct="1">
              <a:buFont typeface="Wingdings" panose="05000000000000000000" pitchFamily="2" charset="2"/>
              <a:buChar char="§"/>
            </a:pPr>
            <a:r>
              <a:rPr lang="en-US"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During the </a:t>
            </a:r>
            <a:r>
              <a:rPr lang="en-US" altLang="en-US" sz="20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project startup phase</a:t>
            </a:r>
            <a:r>
              <a:rPr lang="en-US"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when you have to plan who will work on the project, how the project will be broken down into increments, how resources will be allocated across your company, etc. </a:t>
            </a:r>
          </a:p>
          <a:p>
            <a:pPr lvl="1" eaLnBrk="1" hangingPunct="1">
              <a:buFont typeface="Wingdings" panose="05000000000000000000" pitchFamily="2" charset="2"/>
              <a:buChar char="§"/>
            </a:pPr>
            <a:r>
              <a:rPr lang="en-US"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Periodically </a:t>
            </a:r>
            <a:r>
              <a:rPr lang="en-US" altLang="en-US" sz="20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throughout the project</a:t>
            </a:r>
            <a:r>
              <a:rPr lang="en-US"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when you modify your plan in the light of experience gained and information from monitoring the progress of the work </a:t>
            </a:r>
          </a:p>
        </p:txBody>
      </p:sp>
    </p:spTree>
    <p:extLst>
      <p:ext uri="{BB962C8B-B14F-4D97-AF65-F5344CB8AC3E}">
        <p14:creationId xmlns:p14="http://schemas.microsoft.com/office/powerpoint/2010/main" val="104850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5CE86-2AD5-4887-49FB-19BCAB29C6FA}"/>
              </a:ext>
            </a:extLst>
          </p:cNvPr>
          <p:cNvSpPr>
            <a:spLocks noGrp="1"/>
          </p:cNvSpPr>
          <p:nvPr>
            <p:ph idx="1"/>
          </p:nvPr>
        </p:nvSpPr>
        <p:spPr>
          <a:xfrm>
            <a:off x="838200" y="2108595"/>
            <a:ext cx="9527275" cy="3643931"/>
          </a:xfrm>
        </p:spPr>
        <p:txBody>
          <a:bodyPr>
            <a:normAutofit/>
          </a:bodyPr>
          <a:lstStyle/>
          <a:p>
            <a:pPr eaLnBrk="1" hangingPunct="1">
              <a:buFont typeface="Wingdings" panose="05000000000000000000" pitchFamily="2" charset="2"/>
              <a:buChar char="²"/>
            </a:pPr>
            <a:r>
              <a:rPr lang="en-US" altLang="en-US" sz="24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Planning may be planned with only </a:t>
            </a:r>
            <a:r>
              <a:rPr lang="en-US" altLang="en-US" sz="24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outline software requirements</a:t>
            </a:r>
            <a:endParaRPr lang="en-US" altLang="en-US" sz="2400" dirty="0">
              <a:solidFill>
                <a:schemeClr val="tx2"/>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en-US" sz="24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The aim of planning at this stage is to provide information that will be used in setting a </a:t>
            </a:r>
            <a:r>
              <a:rPr lang="en-US" altLang="en-US" sz="24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price</a:t>
            </a:r>
            <a:r>
              <a:rPr lang="en-US" altLang="en-US" sz="24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 for the system to customers</a:t>
            </a:r>
          </a:p>
          <a:p>
            <a:endParaRPr lang="vi-VN" sz="2400" dirty="0"/>
          </a:p>
        </p:txBody>
      </p:sp>
      <p:sp>
        <p:nvSpPr>
          <p:cNvPr id="4" name="Date Placeholder 3">
            <a:extLst>
              <a:ext uri="{FF2B5EF4-FFF2-40B4-BE49-F238E27FC236}">
                <a16:creationId xmlns:a16="http://schemas.microsoft.com/office/drawing/2014/main" id="{8703D42E-34C2-D3D9-CDAF-21AC0034AB1C}"/>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91BFD17C-AE31-3167-C98C-5EDD74C7E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E19B5-D3FE-7BDF-5B89-E2CECCCF626E}"/>
              </a:ext>
            </a:extLst>
          </p:cNvPr>
          <p:cNvSpPr>
            <a:spLocks noGrp="1"/>
          </p:cNvSpPr>
          <p:nvPr>
            <p:ph type="sldNum" sz="quarter" idx="12"/>
          </p:nvPr>
        </p:nvSpPr>
        <p:spPr/>
        <p:txBody>
          <a:bodyPr/>
          <a:lstStyle/>
          <a:p>
            <a:fld id="{81D2C36F-4504-47C0-B82F-A167342A2754}" type="slidenum">
              <a:rPr lang="en-US" smtClean="0"/>
              <a:t>6</a:t>
            </a:fld>
            <a:endParaRPr lang="en-US"/>
          </a:p>
        </p:txBody>
      </p:sp>
      <p:sp>
        <p:nvSpPr>
          <p:cNvPr id="7" name="Title 1">
            <a:extLst>
              <a:ext uri="{FF2B5EF4-FFF2-40B4-BE49-F238E27FC236}">
                <a16:creationId xmlns:a16="http://schemas.microsoft.com/office/drawing/2014/main" id="{5D71E3EA-F47D-5B5C-8D02-DD11D45B6C07}"/>
              </a:ext>
            </a:extLst>
          </p:cNvPr>
          <p:cNvSpPr>
            <a:spLocks noGrp="1"/>
          </p:cNvSpPr>
          <p:nvPr>
            <p:ph type="title"/>
          </p:nvPr>
        </p:nvSpPr>
        <p:spPr>
          <a:xfrm>
            <a:off x="838200" y="546100"/>
            <a:ext cx="9526588" cy="1241425"/>
          </a:xfrm>
        </p:spPr>
        <p:txBody>
          <a:bodyPr/>
          <a:lstStyle/>
          <a:p>
            <a:pPr eaLnBrk="1" hangingPunct="1"/>
            <a:r>
              <a:rPr lang="vi-VN" altLang="en-US" dirty="0">
                <a:latin typeface="Arial" panose="020B0604020202020204" pitchFamily="34" charset="0"/>
                <a:ea typeface="ＭＳ Ｐゴシック" panose="020B0600070205080204" pitchFamily="34" charset="-128"/>
                <a:cs typeface="Arial" panose="020B0604020202020204" pitchFamily="34" charset="0"/>
              </a:rPr>
              <a:t>01.2 </a:t>
            </a:r>
            <a:r>
              <a:rPr lang="en-US" altLang="en-US" dirty="0">
                <a:latin typeface="Arial" panose="020B0604020202020204" pitchFamily="34" charset="0"/>
                <a:ea typeface="ＭＳ Ｐゴシック" panose="020B0600070205080204" pitchFamily="34" charset="-128"/>
                <a:cs typeface="Arial" panose="020B0604020202020204" pitchFamily="34" charset="0"/>
              </a:rPr>
              <a:t>Proposal planning</a:t>
            </a:r>
          </a:p>
        </p:txBody>
      </p:sp>
    </p:spTree>
    <p:extLst>
      <p:ext uri="{BB962C8B-B14F-4D97-AF65-F5344CB8AC3E}">
        <p14:creationId xmlns:p14="http://schemas.microsoft.com/office/powerpoint/2010/main" val="192991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1EFAEF-EB23-52E3-66F4-CB03758D45C0}"/>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989E7CDE-E6F1-7B1E-A538-EEC39DCFF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54AB2-81D6-E33C-DA20-9ECBF6F511A7}"/>
              </a:ext>
            </a:extLst>
          </p:cNvPr>
          <p:cNvSpPr>
            <a:spLocks noGrp="1"/>
          </p:cNvSpPr>
          <p:nvPr>
            <p:ph type="sldNum" sz="quarter" idx="12"/>
          </p:nvPr>
        </p:nvSpPr>
        <p:spPr/>
        <p:txBody>
          <a:bodyPr/>
          <a:lstStyle/>
          <a:p>
            <a:fld id="{81D2C36F-4504-47C0-B82F-A167342A2754}" type="slidenum">
              <a:rPr lang="en-US" smtClean="0"/>
              <a:t>7</a:t>
            </a:fld>
            <a:endParaRPr lang="en-US"/>
          </a:p>
        </p:txBody>
      </p:sp>
      <p:sp>
        <p:nvSpPr>
          <p:cNvPr id="7" name="Rectangle 2">
            <a:extLst>
              <a:ext uri="{FF2B5EF4-FFF2-40B4-BE49-F238E27FC236}">
                <a16:creationId xmlns:a16="http://schemas.microsoft.com/office/drawing/2014/main" id="{544DCCB5-BB18-8033-9CAF-10E62D8A25D6}"/>
              </a:ext>
            </a:extLst>
          </p:cNvPr>
          <p:cNvSpPr>
            <a:spLocks noGrp="1"/>
          </p:cNvSpPr>
          <p:nvPr>
            <p:ph type="title"/>
          </p:nvPr>
        </p:nvSpPr>
        <p:spPr>
          <a:xfrm>
            <a:off x="838200" y="546100"/>
            <a:ext cx="9526588" cy="1241425"/>
          </a:xfrm>
        </p:spPr>
        <p:txBody>
          <a:bodyPr lIns="90840" tIns="44623" rIns="90840" bIns="44623"/>
          <a:lstStyle/>
          <a:p>
            <a:pPr eaLnBrk="1" hangingPunct="1"/>
            <a:r>
              <a:rPr lang="en-GB" altLang="en-US">
                <a:latin typeface="Arial" panose="020B0604020202020204" pitchFamily="34" charset="0"/>
                <a:ea typeface="ＭＳ Ｐゴシック" panose="020B0600070205080204" pitchFamily="34" charset="-128"/>
                <a:cs typeface="Arial" panose="020B0604020202020204" pitchFamily="34" charset="0"/>
              </a:rPr>
              <a:t>02. Software pricing</a:t>
            </a:r>
          </a:p>
        </p:txBody>
      </p:sp>
      <p:sp>
        <p:nvSpPr>
          <p:cNvPr id="8" name="Rectangle 3">
            <a:extLst>
              <a:ext uri="{FF2B5EF4-FFF2-40B4-BE49-F238E27FC236}">
                <a16:creationId xmlns:a16="http://schemas.microsoft.com/office/drawing/2014/main" id="{66DA40E2-C9F7-E403-7BC3-F5A99BD84020}"/>
              </a:ext>
            </a:extLst>
          </p:cNvPr>
          <p:cNvSpPr>
            <a:spLocks noGrp="1" noChangeArrowheads="1"/>
          </p:cNvSpPr>
          <p:nvPr>
            <p:ph idx="1"/>
          </p:nvPr>
        </p:nvSpPr>
        <p:spPr bwMode="auto">
          <a:xfrm>
            <a:off x="838200" y="2108200"/>
            <a:ext cx="9526588" cy="3644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40" tIns="44623" rIns="90840" bIns="44623" numCol="1" anchor="t" anchorCtr="0" compatLnSpc="1">
            <a:prstTxWarp prst="textNoShape">
              <a:avLst/>
            </a:prstTxWarp>
            <a:normAutofit/>
          </a:bodyPr>
          <a:lstStyle/>
          <a:p>
            <a:pPr eaLnBrk="1" hangingPunct="1">
              <a:buFont typeface="Wingdings" panose="05000000000000000000" pitchFamily="2" charset="2"/>
              <a:buChar char="²"/>
            </a:pPr>
            <a:r>
              <a:rPr lang="en-GB" altLang="en-US" sz="20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Estimates</a:t>
            </a:r>
            <a:r>
              <a:rPr lang="en-GB" altLang="en-US" sz="2000" dirty="0">
                <a:latin typeface="Arial" panose="020B0604020202020204" pitchFamily="34" charset="0"/>
                <a:ea typeface="ＭＳ Ｐゴシック" panose="020B0600070205080204" pitchFamily="34" charset="-128"/>
                <a:cs typeface="Arial" panose="020B0604020202020204" pitchFamily="34" charset="0"/>
              </a:rPr>
              <a:t> </a:t>
            </a:r>
            <a:r>
              <a:rPr lang="en-GB"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are made to discover the cost, to the developer, of producing a software system</a:t>
            </a:r>
          </a:p>
          <a:p>
            <a:pPr lvl="1" eaLnBrk="1" hangingPunct="1">
              <a:buFont typeface="Wingdings" panose="05000000000000000000" pitchFamily="2" charset="2"/>
              <a:buChar char="§"/>
            </a:pPr>
            <a:r>
              <a:rPr lang="en-GB"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You take into account: hardware, software, travel, training, and effort costs</a:t>
            </a:r>
          </a:p>
          <a:p>
            <a:pPr eaLnBrk="1" hangingPunct="1">
              <a:buFont typeface="Wingdings" panose="05000000000000000000" pitchFamily="2" charset="2"/>
              <a:buChar char="²"/>
            </a:pPr>
            <a:r>
              <a:rPr lang="en-GB"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There is not a simple relationship between the development cost and the price charged to the customer</a:t>
            </a:r>
          </a:p>
          <a:p>
            <a:pPr eaLnBrk="1" hangingPunct="1">
              <a:buFont typeface="Wingdings" panose="05000000000000000000" pitchFamily="2" charset="2"/>
              <a:buChar char="²"/>
            </a:pPr>
            <a:r>
              <a:rPr lang="en-GB" altLang="en-US" sz="20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Broader organizational, economic, political and business considerations influence the price charged</a:t>
            </a:r>
          </a:p>
        </p:txBody>
      </p:sp>
    </p:spTree>
    <p:extLst>
      <p:ext uri="{BB962C8B-B14F-4D97-AF65-F5344CB8AC3E}">
        <p14:creationId xmlns:p14="http://schemas.microsoft.com/office/powerpoint/2010/main" val="215678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5F74B-8DC7-CC23-67B4-E27A24D59C27}"/>
              </a:ext>
            </a:extLst>
          </p:cNvPr>
          <p:cNvSpPr>
            <a:spLocks noGrp="1"/>
          </p:cNvSpPr>
          <p:nvPr>
            <p:ph idx="1"/>
          </p:nvPr>
        </p:nvSpPr>
        <p:spPr/>
        <p:txBody>
          <a:bodyPr/>
          <a:lstStyle/>
          <a:p>
            <a:pPr eaLnBrk="1" hangingPunct="1">
              <a:buFont typeface="Wingdings" panose="05000000000000000000" pitchFamily="2" charset="2"/>
              <a:buChar char="²"/>
            </a:pP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Plan-driven or plan-based development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is an approach to software engineering where the development process is planned in detail. </a:t>
            </a:r>
          </a:p>
          <a:p>
            <a:pPr lvl="1" eaLnBrk="1" hangingPunct="1">
              <a:buFont typeface="Wingdings" panose="05000000000000000000" pitchFamily="2" charset="2"/>
              <a:buChar char="§"/>
            </a:pPr>
            <a:r>
              <a:rPr lang="en-US" altLang="en-US" sz="1800"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Plan-driven development is based on engineering project management  techniques and is the ‘traditional’ way of managing large software development projects. </a:t>
            </a:r>
          </a:p>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 project plan is created that records</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the work to be done, who will do it,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the development </a:t>
            </a: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schedule</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and the </a:t>
            </a: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work products</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p>
          <a:p>
            <a:pPr eaLnBrk="1" hangingPunct="1">
              <a:buFont typeface="Wingdings" panose="05000000000000000000" pitchFamily="2" charset="2"/>
              <a:buChar char="²"/>
            </a:pP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Managers use the plan to support project </a:t>
            </a: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decision making </a:t>
            </a:r>
            <a:r>
              <a:rPr lang="en-US" altLang="en-US" dirty="0">
                <a:solidFill>
                  <a:schemeClr val="tx2"/>
                </a:solidFill>
                <a:latin typeface="Arial" panose="020B0604020202020204" pitchFamily="34" charset="0"/>
                <a:ea typeface="ＭＳ Ｐゴシック" panose="020B0600070205080204" pitchFamily="34" charset="-128"/>
                <a:cs typeface="Arial" panose="020B0604020202020204" pitchFamily="34" charset="0"/>
              </a:rPr>
              <a:t>and as a way of </a:t>
            </a:r>
            <a:r>
              <a:rPr lang="en-US" altLang="en-US"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measuring progress</a:t>
            </a:r>
            <a:r>
              <a:rPr lang="en-US" altLang="en-US" dirty="0">
                <a:solidFill>
                  <a:srgbClr val="00B0F0"/>
                </a:solidFill>
                <a:latin typeface="Arial" panose="020B0604020202020204" pitchFamily="34" charset="0"/>
                <a:ea typeface="ＭＳ Ｐゴシック" panose="020B0600070205080204" pitchFamily="34" charset="-128"/>
                <a:cs typeface="Arial" panose="020B0604020202020204" pitchFamily="34" charset="0"/>
              </a:rPr>
              <a:t>. </a:t>
            </a:r>
          </a:p>
          <a:p>
            <a:endParaRPr lang="vi-VN" dirty="0"/>
          </a:p>
        </p:txBody>
      </p:sp>
      <p:sp>
        <p:nvSpPr>
          <p:cNvPr id="4" name="Date Placeholder 3">
            <a:extLst>
              <a:ext uri="{FF2B5EF4-FFF2-40B4-BE49-F238E27FC236}">
                <a16:creationId xmlns:a16="http://schemas.microsoft.com/office/drawing/2014/main" id="{C0A4D5DE-073B-95A5-B68C-7E1FE18A5555}"/>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AF04001C-94D3-9AFE-CE0B-694D329D2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703DB-6487-5668-F083-8BE0CB1F2EE4}"/>
              </a:ext>
            </a:extLst>
          </p:cNvPr>
          <p:cNvSpPr>
            <a:spLocks noGrp="1"/>
          </p:cNvSpPr>
          <p:nvPr>
            <p:ph type="sldNum" sz="quarter" idx="12"/>
          </p:nvPr>
        </p:nvSpPr>
        <p:spPr/>
        <p:txBody>
          <a:bodyPr/>
          <a:lstStyle/>
          <a:p>
            <a:fld id="{81D2C36F-4504-47C0-B82F-A167342A2754}" type="slidenum">
              <a:rPr lang="en-US" smtClean="0"/>
              <a:t>8</a:t>
            </a:fld>
            <a:endParaRPr lang="en-US"/>
          </a:p>
        </p:txBody>
      </p:sp>
      <p:sp>
        <p:nvSpPr>
          <p:cNvPr id="7" name="Title 1">
            <a:extLst>
              <a:ext uri="{FF2B5EF4-FFF2-40B4-BE49-F238E27FC236}">
                <a16:creationId xmlns:a16="http://schemas.microsoft.com/office/drawing/2014/main" id="{CC2D5E1E-EEF9-F87B-CE73-7A1AF3A02D69}"/>
              </a:ext>
            </a:extLst>
          </p:cNvPr>
          <p:cNvSpPr>
            <a:spLocks noGrp="1"/>
          </p:cNvSpPr>
          <p:nvPr>
            <p:ph type="title"/>
          </p:nvPr>
        </p:nvSpPr>
        <p:spPr>
          <a:xfrm>
            <a:off x="838200" y="546100"/>
            <a:ext cx="9526588" cy="1241425"/>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03. Plan-driven development (PDD)</a:t>
            </a:r>
          </a:p>
        </p:txBody>
      </p:sp>
    </p:spTree>
    <p:extLst>
      <p:ext uri="{BB962C8B-B14F-4D97-AF65-F5344CB8AC3E}">
        <p14:creationId xmlns:p14="http://schemas.microsoft.com/office/powerpoint/2010/main" val="199997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1A8B22-8104-19C9-2781-A4C6B1EC779B}"/>
              </a:ext>
            </a:extLst>
          </p:cNvPr>
          <p:cNvSpPr>
            <a:spLocks noGrp="1"/>
          </p:cNvSpPr>
          <p:nvPr>
            <p:ph type="dt" sz="half" idx="10"/>
          </p:nvPr>
        </p:nvSpPr>
        <p:spPr/>
        <p:txBody>
          <a:bodyPr/>
          <a:lstStyle/>
          <a:p>
            <a:fld id="{BE0A88F0-556B-4BB7-8AAB-D63AEB65C662}" type="datetime1">
              <a:rPr lang="en-US" smtClean="0"/>
              <a:t>5/20/2023</a:t>
            </a:fld>
            <a:endParaRPr lang="en-US"/>
          </a:p>
        </p:txBody>
      </p:sp>
      <p:sp>
        <p:nvSpPr>
          <p:cNvPr id="5" name="Footer Placeholder 4">
            <a:extLst>
              <a:ext uri="{FF2B5EF4-FFF2-40B4-BE49-F238E27FC236}">
                <a16:creationId xmlns:a16="http://schemas.microsoft.com/office/drawing/2014/main" id="{8FFCFA6C-983C-B807-4043-3595E34D7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FF884-6A60-B8F4-9E04-63CC671B8744}"/>
              </a:ext>
            </a:extLst>
          </p:cNvPr>
          <p:cNvSpPr>
            <a:spLocks noGrp="1"/>
          </p:cNvSpPr>
          <p:nvPr>
            <p:ph type="sldNum" sz="quarter" idx="12"/>
          </p:nvPr>
        </p:nvSpPr>
        <p:spPr/>
        <p:txBody>
          <a:bodyPr/>
          <a:lstStyle/>
          <a:p>
            <a:fld id="{81D2C36F-4504-47C0-B82F-A167342A2754}" type="slidenum">
              <a:rPr lang="en-US" smtClean="0"/>
              <a:t>9</a:t>
            </a:fld>
            <a:endParaRPr lang="en-US"/>
          </a:p>
        </p:txBody>
      </p:sp>
      <p:sp>
        <p:nvSpPr>
          <p:cNvPr id="7" name="Title 1">
            <a:extLst>
              <a:ext uri="{FF2B5EF4-FFF2-40B4-BE49-F238E27FC236}">
                <a16:creationId xmlns:a16="http://schemas.microsoft.com/office/drawing/2014/main" id="{CEF146E4-8220-AC43-3BF1-26DFD728C45F}"/>
              </a:ext>
            </a:extLst>
          </p:cNvPr>
          <p:cNvSpPr>
            <a:spLocks noGrp="1"/>
          </p:cNvSpPr>
          <p:nvPr>
            <p:ph type="title"/>
          </p:nvPr>
        </p:nvSpPr>
        <p:spPr>
          <a:xfrm>
            <a:off x="838200" y="546100"/>
            <a:ext cx="9841302" cy="988603"/>
          </a:xfrm>
        </p:spPr>
        <p:txBody>
          <a:bodyPr>
            <a:normAutofit fontScale="90000"/>
          </a:bodyPr>
          <a:lstStyle/>
          <a:p>
            <a:pPr eaLnBrk="1" hangingPunct="1"/>
            <a:r>
              <a:rPr lang="vi-VN" altLang="en-US">
                <a:latin typeface="Arial" panose="020B0604020202020204" pitchFamily="34" charset="0"/>
                <a:ea typeface="ＭＳ Ｐゴシック" panose="020B0600070205080204" pitchFamily="34" charset="-128"/>
                <a:cs typeface="Arial" panose="020B0604020202020204" pitchFamily="34" charset="0"/>
              </a:rPr>
              <a:t>03.1</a:t>
            </a:r>
            <a:r>
              <a:rPr lang="en-US" altLang="en-US" dirty="0">
                <a:latin typeface="Arial" panose="020B0604020202020204" pitchFamily="34" charset="0"/>
                <a:ea typeface="ＭＳ Ｐゴシック" panose="020B0600070205080204" pitchFamily="34" charset="-128"/>
                <a:cs typeface="Arial" panose="020B0604020202020204" pitchFamily="34" charset="0"/>
              </a:rPr>
              <a:t>. Plan-driven development – pros and cons</a:t>
            </a:r>
          </a:p>
        </p:txBody>
      </p:sp>
      <p:graphicFrame>
        <p:nvGraphicFramePr>
          <p:cNvPr id="8" name="Table 7">
            <a:extLst>
              <a:ext uri="{FF2B5EF4-FFF2-40B4-BE49-F238E27FC236}">
                <a16:creationId xmlns:a16="http://schemas.microsoft.com/office/drawing/2014/main" id="{14732F44-1D08-1A06-729C-A9EC1C35137D}"/>
              </a:ext>
            </a:extLst>
          </p:cNvPr>
          <p:cNvGraphicFramePr>
            <a:graphicFrameLocks noGrp="1"/>
          </p:cNvGraphicFramePr>
          <p:nvPr>
            <p:extLst>
              <p:ext uri="{D42A27DB-BD31-4B8C-83A1-F6EECF244321}">
                <p14:modId xmlns:p14="http://schemas.microsoft.com/office/powerpoint/2010/main" val="3071178109"/>
              </p:ext>
            </p:extLst>
          </p:nvPr>
        </p:nvGraphicFramePr>
        <p:xfrm>
          <a:off x="718475" y="1949864"/>
          <a:ext cx="9511816" cy="4100178"/>
        </p:xfrm>
        <a:graphic>
          <a:graphicData uri="http://schemas.openxmlformats.org/drawingml/2006/table">
            <a:tbl>
              <a:tblPr/>
              <a:tblGrid>
                <a:gridCol w="4834425">
                  <a:extLst>
                    <a:ext uri="{9D8B030D-6E8A-4147-A177-3AD203B41FA5}">
                      <a16:colId xmlns:a16="http://schemas.microsoft.com/office/drawing/2014/main" val="3879934312"/>
                    </a:ext>
                  </a:extLst>
                </a:gridCol>
                <a:gridCol w="4677391">
                  <a:extLst>
                    <a:ext uri="{9D8B030D-6E8A-4147-A177-3AD203B41FA5}">
                      <a16:colId xmlns:a16="http://schemas.microsoft.com/office/drawing/2014/main" val="505814920"/>
                    </a:ext>
                  </a:extLst>
                </a:gridCol>
              </a:tblGrid>
              <a:tr h="39618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cs typeface="Times New Roman" charset="0"/>
                        </a:rPr>
                        <a:t>Advantages of PDD</a:t>
                      </a:r>
                      <a:endParaRPr kumimoji="0" lang="en-GB" sz="1400" b="1" i="0" u="none" strike="noStrike" cap="none" normalizeH="0" baseline="0" dirty="0">
                        <a:ln>
                          <a:noFill/>
                        </a:ln>
                        <a:solidFill>
                          <a:srgbClr val="000000"/>
                        </a:solidFill>
                        <a:effectLst/>
                        <a:latin typeface="Arial" charset="0"/>
                        <a:cs typeface="Times New Roman" charset="0"/>
                      </a:endParaRPr>
                    </a:p>
                  </a:txBody>
                  <a:tcPr marL="54605" marR="54605" marT="91408"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cs typeface="Times New Roman" charset="0"/>
                        </a:rPr>
                        <a:t>Disadvantages of PDD</a:t>
                      </a:r>
                      <a:endParaRPr kumimoji="0" lang="en-GB" sz="1400" b="1" i="0" u="none" strike="noStrike" cap="none" normalizeH="0" baseline="0" dirty="0">
                        <a:ln>
                          <a:noFill/>
                        </a:ln>
                        <a:solidFill>
                          <a:srgbClr val="000000"/>
                        </a:solidFill>
                        <a:effectLst/>
                        <a:latin typeface="Arial" charset="0"/>
                        <a:cs typeface="Times New Roman" charset="0"/>
                      </a:endParaRPr>
                    </a:p>
                  </a:txBody>
                  <a:tcPr marL="54605" marR="54605" marT="91408"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03538505"/>
                  </a:ext>
                </a:extLst>
              </a:tr>
              <a:tr h="103955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Require knowledgeable personnel at the beginning.</a:t>
                      </a:r>
                      <a:endParaRPr kumimoji="0" lang="en-GB" sz="1600" b="0" i="0" u="none" strike="noStrike" cap="none" normalizeH="0" baseline="0" dirty="0">
                        <a:ln>
                          <a:noFill/>
                        </a:ln>
                        <a:solidFill>
                          <a:srgbClr val="000000"/>
                        </a:solidFill>
                        <a:effectLst/>
                        <a:latin typeface="Arial" charset="0"/>
                        <a:cs typeface="Times New Roman" charset="0"/>
                      </a:endParaRPr>
                    </a:p>
                  </a:txBody>
                  <a:tcPr marL="54605" marR="54605" marT="0"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Longer distance in each repetition or increase</a:t>
                      </a:r>
                      <a:endParaRPr kumimoji="0" lang="en-GB" sz="1600" b="0" i="0" u="none" strike="noStrike" cap="none" normalizeH="0" baseline="0" dirty="0">
                        <a:ln>
                          <a:noFill/>
                        </a:ln>
                        <a:solidFill>
                          <a:srgbClr val="000000"/>
                        </a:solidFill>
                        <a:effectLst/>
                        <a:latin typeface="Arial" charset="0"/>
                        <a:cs typeface="Times New Roman" charset="0"/>
                      </a:endParaRPr>
                    </a:p>
                  </a:txBody>
                  <a:tcPr marL="54605" marR="54605" marT="0"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242099967"/>
                  </a:ext>
                </a:extLst>
              </a:tr>
              <a:tr h="82294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Suitable for large systems and teams</a:t>
                      </a:r>
                      <a:endParaRPr kumimoji="0" lang="en-GB" sz="1600" b="0" i="0" u="none" strike="noStrike" cap="none" normalizeH="0" baseline="0" dirty="0">
                        <a:ln>
                          <a:noFill/>
                        </a:ln>
                        <a:solidFill>
                          <a:srgbClr val="000000"/>
                        </a:solidFill>
                        <a:effectLst/>
                        <a:latin typeface="Arial" charset="0"/>
                        <a:cs typeface="Times New Roman" charset="0"/>
                      </a:endParaRPr>
                    </a:p>
                  </a:txBody>
                  <a:tcPr marL="54605" marR="54605" marT="0"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Cannot accommodate changes any time</a:t>
                      </a:r>
                      <a:endParaRPr kumimoji="0" lang="en-GB" sz="1600" b="0" i="0" u="none" strike="noStrike" cap="none" normalizeH="0" baseline="0" dirty="0">
                        <a:ln>
                          <a:noFill/>
                        </a:ln>
                        <a:solidFill>
                          <a:srgbClr val="000000"/>
                        </a:solidFill>
                        <a:effectLst/>
                        <a:latin typeface="Arial" charset="0"/>
                        <a:cs typeface="Times New Roman" charset="0"/>
                      </a:endParaRPr>
                    </a:p>
                  </a:txBody>
                  <a:tcPr marL="54605" marR="54605" marT="0"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568445515"/>
                  </a:ext>
                </a:extLst>
              </a:tr>
              <a:tr h="80193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cs typeface="Times New Roman" charset="0"/>
                        </a:rPr>
                        <a:t>Appropriate for stable development environment.</a:t>
                      </a:r>
                    </a:p>
                  </a:txBody>
                  <a:tcPr marL="54605" marR="54605" marT="0"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Costly for the dynamic development environment.</a:t>
                      </a:r>
                      <a:endParaRPr kumimoji="0" lang="en-GB" sz="1600" b="0" i="0" u="none" strike="noStrike" cap="none" normalizeH="0" baseline="0" dirty="0">
                        <a:ln>
                          <a:noFill/>
                        </a:ln>
                        <a:solidFill>
                          <a:srgbClr val="000000"/>
                        </a:solidFill>
                        <a:effectLst/>
                        <a:latin typeface="Arial" charset="0"/>
                        <a:cs typeface="Times New Roman" charset="0"/>
                      </a:endParaRPr>
                    </a:p>
                  </a:txBody>
                  <a:tcPr marL="54605" marR="54605" marT="0"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996416353"/>
                  </a:ext>
                </a:extLst>
              </a:tr>
              <a:tr h="103955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Achievement attained through construction and directive.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dirty="0">
                        <a:ln>
                          <a:noFill/>
                        </a:ln>
                        <a:solidFill>
                          <a:srgbClr val="000000"/>
                        </a:solidFill>
                        <a:effectLst/>
                        <a:latin typeface="Arial" charset="0"/>
                        <a:cs typeface="Times New Roman" charset="0"/>
                      </a:endParaRPr>
                    </a:p>
                  </a:txBody>
                  <a:tcPr marL="54605" marR="54605" marT="0"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charset="0"/>
                        </a:rPr>
                        <a:t>Assume that, future changes will not occur.</a:t>
                      </a:r>
                      <a:endParaRPr kumimoji="0" lang="en-GB" sz="1600" b="0" i="0" u="none" strike="noStrike" cap="none" normalizeH="0" baseline="0" dirty="0">
                        <a:ln>
                          <a:noFill/>
                        </a:ln>
                        <a:solidFill>
                          <a:srgbClr val="000000"/>
                        </a:solidFill>
                        <a:effectLst/>
                        <a:latin typeface="Arial" charset="0"/>
                        <a:cs typeface="Times New Roman" charset="0"/>
                      </a:endParaRPr>
                    </a:p>
                  </a:txBody>
                  <a:tcPr marL="54605" marR="54605" marT="0" marB="914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336797968"/>
                  </a:ext>
                </a:extLst>
              </a:tr>
            </a:tbl>
          </a:graphicData>
        </a:graphic>
      </p:graphicFrame>
    </p:spTree>
    <p:extLst>
      <p:ext uri="{BB962C8B-B14F-4D97-AF65-F5344CB8AC3E}">
        <p14:creationId xmlns:p14="http://schemas.microsoft.com/office/powerpoint/2010/main" val="389776075"/>
      </p:ext>
    </p:extLst>
  </p:cSld>
  <p:clrMapOvr>
    <a:masterClrMapping/>
  </p:clrMapOvr>
</p:sld>
</file>

<file path=ppt/theme/theme1.xml><?xml version="1.0" encoding="utf-8"?>
<a:theme xmlns:a="http://schemas.openxmlformats.org/drawingml/2006/main" name="MemoVTI">
  <a:themeElements>
    <a:clrScheme name="AnalogousFromDarkSeedLeftStep">
      <a:dk1>
        <a:srgbClr val="000000"/>
      </a:dk1>
      <a:lt1>
        <a:srgbClr val="FFFFFF"/>
      </a:lt1>
      <a:dk2>
        <a:srgbClr val="30271B"/>
      </a:dk2>
      <a:lt2>
        <a:srgbClr val="F1F0F3"/>
      </a:lt2>
      <a:accent1>
        <a:srgbClr val="89AD44"/>
      </a:accent1>
      <a:accent2>
        <a:srgbClr val="ACA339"/>
      </a:accent2>
      <a:accent3>
        <a:srgbClr val="C3894D"/>
      </a:accent3>
      <a:accent4>
        <a:srgbClr val="B1463B"/>
      </a:accent4>
      <a:accent5>
        <a:srgbClr val="C34D73"/>
      </a:accent5>
      <a:accent6>
        <a:srgbClr val="B13B93"/>
      </a:accent6>
      <a:hlink>
        <a:srgbClr val="C2485B"/>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1308</TotalTime>
  <Words>1579</Words>
  <Application>Microsoft Office PowerPoint</Application>
  <PresentationFormat>Màn hình rộng</PresentationFormat>
  <Paragraphs>188</Paragraphs>
  <Slides>27</Slides>
  <Notes>0</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27</vt:i4>
      </vt:variant>
    </vt:vector>
  </HeadingPairs>
  <TitlesOfParts>
    <vt:vector size="36" baseType="lpstr">
      <vt:lpstr>Arial</vt:lpstr>
      <vt:lpstr>Calibri</vt:lpstr>
      <vt:lpstr>Elephant</vt:lpstr>
      <vt:lpstr>Helvetica</vt:lpstr>
      <vt:lpstr>Symbol</vt:lpstr>
      <vt:lpstr>Tahoma</vt:lpstr>
      <vt:lpstr>Univers Condensed</vt:lpstr>
      <vt:lpstr>Wingdings</vt:lpstr>
      <vt:lpstr>MemoVTI</vt:lpstr>
      <vt:lpstr>Chapter 23 – Project planning</vt:lpstr>
      <vt:lpstr>Team Member</vt:lpstr>
      <vt:lpstr>Topics covered</vt:lpstr>
      <vt:lpstr>01. Project planning</vt:lpstr>
      <vt:lpstr>01.1 Planning stages</vt:lpstr>
      <vt:lpstr>01.2 Proposal planning</vt:lpstr>
      <vt:lpstr>02. Software pricing</vt:lpstr>
      <vt:lpstr>03. Plan-driven development (PDD)</vt:lpstr>
      <vt:lpstr>03.1. Plan-driven development – pros and cons</vt:lpstr>
      <vt:lpstr>04. Project plans in PDD</vt:lpstr>
      <vt:lpstr>04.1. Project plan supplements </vt:lpstr>
      <vt:lpstr>04.2 The planning process</vt:lpstr>
      <vt:lpstr>04.3 The project planning process </vt:lpstr>
      <vt:lpstr>05. Project scheduling</vt:lpstr>
      <vt:lpstr>05.1. Project scheduling activities</vt:lpstr>
      <vt:lpstr>05.2. The project scheduling process </vt:lpstr>
      <vt:lpstr>05.3. Scheduling problems</vt:lpstr>
      <vt:lpstr>05.4. Schedule representation</vt:lpstr>
      <vt:lpstr>06. Agile planning</vt:lpstr>
      <vt:lpstr>06.1. Agile planning stages</vt:lpstr>
      <vt:lpstr>06.2. Agile planning Approaches</vt:lpstr>
      <vt:lpstr>06.2. Agile planning diagram</vt:lpstr>
      <vt:lpstr>07. Estimation techniques</vt:lpstr>
      <vt:lpstr>07. Estimation techniques</vt:lpstr>
      <vt:lpstr>08. Algorithmic cost modelling</vt:lpstr>
      <vt:lpstr>09. COCOMO cost modeling</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23 – Project planning</dc:title>
  <dc:creator>Ngô Minh Đức Lê</dc:creator>
  <cp:lastModifiedBy>Van Khaii</cp:lastModifiedBy>
  <cp:revision>46</cp:revision>
  <dcterms:created xsi:type="dcterms:W3CDTF">2023-05-09T07:12:32Z</dcterms:created>
  <dcterms:modified xsi:type="dcterms:W3CDTF">2023-05-20T00:49:54Z</dcterms:modified>
</cp:coreProperties>
</file>