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3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0E101E-FC49-46A1-8BD8-FF9944BD9029}" type="datetimeFigureOut">
              <a:rPr lang="de-DE" smtClean="0"/>
              <a:t>16.07.2020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EA0848-D90B-4D72-9D66-C713F8834C0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44913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DC518-F76A-457E-ABF8-D21CAD5C63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94710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DC518-F76A-457E-ABF8-D21CAD5C63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6425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DC518-F76A-457E-ABF8-D21CAD5C63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2702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DC518-F76A-457E-ABF8-D21CAD5C63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7107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DC518-F76A-457E-ABF8-D21CAD5C63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1440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DC518-F76A-457E-ABF8-D21CAD5C63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9117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DC518-F76A-457E-ABF8-D21CAD5C63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8681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65000">
              <a:schemeClr val="bg1">
                <a:lumMod val="95000"/>
              </a:schemeClr>
            </a:gs>
            <a:gs pos="83000">
              <a:schemeClr val="bg1">
                <a:lumMod val="85000"/>
              </a:schemeClr>
            </a:gs>
            <a:gs pos="100000">
              <a:schemeClr val="bg1">
                <a:lumMod val="6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E3C7C4"/>
              </a:clrFrom>
              <a:clrTo>
                <a:srgbClr val="E3C7C4">
                  <a:alpha val="0"/>
                </a:srgbClr>
              </a:clrTo>
            </a:clrChange>
            <a:duotone>
              <a:prstClr val="black"/>
              <a:schemeClr val="bg1">
                <a:lumMod val="9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6332" y="0"/>
            <a:ext cx="3005667" cy="1690688"/>
          </a:xfrm>
          <a:prstGeom prst="rect">
            <a:avLst/>
          </a:prstGeom>
        </p:spPr>
      </p:pic>
      <p:sp>
        <p:nvSpPr>
          <p:cNvPr id="11" name="Abgerundetes Rechteck 10"/>
          <p:cNvSpPr/>
          <p:nvPr userDrawn="1"/>
        </p:nvSpPr>
        <p:spPr>
          <a:xfrm>
            <a:off x="429208" y="845344"/>
            <a:ext cx="9027712" cy="559836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1135" y="845344"/>
            <a:ext cx="8505196" cy="55983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ctr">
              <a:defRPr sz="4000" b="1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r>
              <a:rPr lang="de-DE" dirty="0" smtClean="0"/>
              <a:t>Titelmasterformat durch Klicken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BFDC518-F76A-457E-ABF8-D21CAD5C63D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Textfeld 9"/>
          <p:cNvSpPr txBox="1"/>
          <p:nvPr userDrawn="1"/>
        </p:nvSpPr>
        <p:spPr>
          <a:xfrm>
            <a:off x="11159412" y="6356350"/>
            <a:ext cx="709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/6</a:t>
            </a:r>
            <a:endParaRPr lang="de-DE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93746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DC518-F76A-457E-ABF8-D21CAD5C63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0394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DC518-F76A-457E-ABF8-D21CAD5C63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0812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DC518-F76A-457E-ABF8-D21CAD5C63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046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FDC518-F76A-457E-ABF8-D21CAD5C63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2170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z="8000" b="1" i="1" dirty="0" err="1" smtClean="0">
                <a:solidFill>
                  <a:schemeClr val="accent2"/>
                </a:solidFill>
                <a:latin typeface="+mn-lt"/>
              </a:rPr>
              <a:t>P</a:t>
            </a:r>
            <a:r>
              <a:rPr lang="de-DE" sz="6600" dirty="0" err="1" smtClean="0">
                <a:latin typeface="+mn-lt"/>
              </a:rPr>
              <a:t>rogramm</a:t>
            </a:r>
            <a:r>
              <a:rPr lang="de-DE" sz="8000" b="1" i="1" dirty="0" err="1" smtClean="0">
                <a:solidFill>
                  <a:schemeClr val="accent2"/>
                </a:solidFill>
                <a:latin typeface="+mn-lt"/>
              </a:rPr>
              <a:t>A</a:t>
            </a:r>
            <a:r>
              <a:rPr lang="de-DE" sz="6600" dirty="0" err="1" smtClean="0">
                <a:latin typeface="+mn-lt"/>
              </a:rPr>
              <a:t>blauf</a:t>
            </a:r>
            <a:r>
              <a:rPr lang="de-DE" sz="8000" b="1" i="1" dirty="0" err="1" smtClean="0">
                <a:solidFill>
                  <a:schemeClr val="accent2"/>
                </a:solidFill>
                <a:latin typeface="+mn-lt"/>
              </a:rPr>
              <a:t>P</a:t>
            </a:r>
            <a:r>
              <a:rPr lang="de-DE" sz="6600" dirty="0" err="1" smtClean="0">
                <a:latin typeface="+mn-lt"/>
              </a:rPr>
              <a:t>lan</a:t>
            </a:r>
            <a:endParaRPr lang="de-DE" sz="6600" dirty="0">
              <a:latin typeface="+mn-lt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4992300"/>
            <a:ext cx="9144000" cy="1655762"/>
          </a:xfrm>
        </p:spPr>
        <p:txBody>
          <a:bodyPr anchor="b"/>
          <a:lstStyle/>
          <a:p>
            <a:r>
              <a:rPr lang="de-DE" dirty="0" smtClean="0"/>
              <a:t>Nicole Forouhar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45220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Inhalt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DC518-F76A-457E-ABF8-D21CAD5C63D4}" type="slidenum">
              <a:rPr lang="de-DE" smtClean="0"/>
              <a:pPr/>
              <a:t>1</a:t>
            </a:fld>
            <a:endParaRPr lang="de-DE" dirty="0"/>
          </a:p>
        </p:txBody>
      </p:sp>
      <p:sp>
        <p:nvSpPr>
          <p:cNvPr id="2" name="Textfeld 1"/>
          <p:cNvSpPr txBox="1"/>
          <p:nvPr/>
        </p:nvSpPr>
        <p:spPr>
          <a:xfrm>
            <a:off x="457200" y="1687484"/>
            <a:ext cx="1060703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2">
                  <a:lumMod val="75000"/>
                </a:schemeClr>
              </a:buClr>
              <a:buFont typeface="Wingdings" panose="05000000000000000000" pitchFamily="2" charset="2"/>
              <a:buChar char="v"/>
            </a:pPr>
            <a:endParaRPr lang="de-DE" dirty="0" smtClean="0"/>
          </a:p>
          <a:p>
            <a:pPr marL="285750" indent="-285750">
              <a:buClr>
                <a:schemeClr val="bg2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de-DE" dirty="0" smtClean="0"/>
              <a:t>Was &amp; Wofür?</a:t>
            </a:r>
          </a:p>
          <a:p>
            <a:pPr marL="285750" indent="-285750">
              <a:buClr>
                <a:schemeClr val="bg2">
                  <a:lumMod val="75000"/>
                </a:schemeClr>
              </a:buClr>
              <a:buFont typeface="Wingdings" panose="05000000000000000000" pitchFamily="2" charset="2"/>
              <a:buChar char="v"/>
            </a:pPr>
            <a:endParaRPr lang="de-DE" dirty="0" smtClean="0"/>
          </a:p>
          <a:p>
            <a:pPr marL="285750" indent="-285750">
              <a:buClr>
                <a:schemeClr val="bg2">
                  <a:lumMod val="75000"/>
                </a:schemeClr>
              </a:buClr>
              <a:buFont typeface="Wingdings" panose="05000000000000000000" pitchFamily="2" charset="2"/>
              <a:buChar char="v"/>
            </a:pPr>
            <a:endParaRPr lang="de-DE" dirty="0"/>
          </a:p>
          <a:p>
            <a:pPr marL="285750" indent="-285750">
              <a:buClr>
                <a:schemeClr val="bg2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de-DE" dirty="0" smtClean="0"/>
              <a:t>Wie?</a:t>
            </a:r>
          </a:p>
          <a:p>
            <a:pPr>
              <a:buClr>
                <a:schemeClr val="bg2">
                  <a:lumMod val="75000"/>
                </a:schemeClr>
              </a:buClr>
            </a:pPr>
            <a:endParaRPr lang="de-DE" dirty="0" smtClean="0"/>
          </a:p>
          <a:p>
            <a:pPr>
              <a:buClr>
                <a:schemeClr val="bg2">
                  <a:lumMod val="75000"/>
                </a:schemeClr>
              </a:buClr>
            </a:pPr>
            <a:endParaRPr lang="de-DE" dirty="0"/>
          </a:p>
          <a:p>
            <a:pPr marL="285750" indent="-285750">
              <a:buClr>
                <a:schemeClr val="bg2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de-DE" dirty="0" smtClean="0"/>
              <a:t>Beispiel</a:t>
            </a:r>
          </a:p>
          <a:p>
            <a:pPr marL="285750" indent="-285750">
              <a:buClr>
                <a:schemeClr val="bg2">
                  <a:lumMod val="75000"/>
                </a:schemeClr>
              </a:buClr>
              <a:buFont typeface="Wingdings" panose="05000000000000000000" pitchFamily="2" charset="2"/>
              <a:buChar char="v"/>
            </a:pPr>
            <a:endParaRPr lang="de-DE" dirty="0" smtClean="0"/>
          </a:p>
          <a:p>
            <a:pPr marL="285750" indent="-285750">
              <a:buClr>
                <a:schemeClr val="bg2">
                  <a:lumMod val="75000"/>
                </a:schemeClr>
              </a:buClr>
              <a:buFont typeface="Wingdings" panose="05000000000000000000" pitchFamily="2" charset="2"/>
              <a:buChar char="v"/>
            </a:pPr>
            <a:endParaRPr lang="de-DE" dirty="0"/>
          </a:p>
          <a:p>
            <a:pPr marL="285750" indent="-285750">
              <a:buClr>
                <a:schemeClr val="bg2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de-DE" dirty="0" smtClean="0"/>
              <a:t>Alternativen</a:t>
            </a:r>
          </a:p>
          <a:p>
            <a:pPr marL="285750" indent="-285750">
              <a:buClr>
                <a:schemeClr val="bg2">
                  <a:lumMod val="75000"/>
                </a:schemeClr>
              </a:buClr>
              <a:buFont typeface="Wingdings" panose="05000000000000000000" pitchFamily="2" charset="2"/>
              <a:buChar char="v"/>
            </a:pPr>
            <a:endParaRPr lang="de-DE" dirty="0" smtClean="0"/>
          </a:p>
          <a:p>
            <a:pPr marL="285750" indent="-285750">
              <a:buClr>
                <a:schemeClr val="bg2">
                  <a:lumMod val="75000"/>
                </a:schemeClr>
              </a:buClr>
              <a:buFont typeface="Wingdings" panose="05000000000000000000" pitchFamily="2" charset="2"/>
              <a:buChar char="v"/>
            </a:pPr>
            <a:endParaRPr lang="de-DE" dirty="0"/>
          </a:p>
          <a:p>
            <a:pPr marL="285750" indent="-285750">
              <a:buClr>
                <a:schemeClr val="bg2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de-DE" dirty="0" smtClean="0"/>
              <a:t>Extrembeispiel</a:t>
            </a:r>
          </a:p>
          <a:p>
            <a:pPr marL="742950" lvl="1" indent="-285750">
              <a:buClr>
                <a:schemeClr val="bg2">
                  <a:lumMod val="75000"/>
                </a:schemeClr>
              </a:buClr>
              <a:buFont typeface="Wingdings" panose="05000000000000000000" pitchFamily="2" charset="2"/>
              <a:buChar char="v"/>
            </a:pPr>
            <a:endParaRPr lang="de-DE" dirty="0"/>
          </a:p>
          <a:p>
            <a:pPr marL="742950" lvl="1" indent="-285750">
              <a:buClr>
                <a:schemeClr val="bg2">
                  <a:lumMod val="75000"/>
                </a:schemeClr>
              </a:buClr>
              <a:buFont typeface="Wingdings" panose="05000000000000000000" pitchFamily="2" charset="2"/>
              <a:buChar char="v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98545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Was &amp; Wofür?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DC518-F76A-457E-ABF8-D21CAD5C63D4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2" name="Textfeld 1"/>
          <p:cNvSpPr txBox="1"/>
          <p:nvPr/>
        </p:nvSpPr>
        <p:spPr>
          <a:xfrm>
            <a:off x="457200" y="1687484"/>
            <a:ext cx="1060703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2">
                  <a:lumMod val="75000"/>
                </a:schemeClr>
              </a:buClr>
              <a:buFont typeface="Wingdings" panose="05000000000000000000" pitchFamily="2" charset="2"/>
              <a:buChar char="v"/>
            </a:pPr>
            <a:endParaRPr lang="de-DE" dirty="0" smtClean="0"/>
          </a:p>
          <a:p>
            <a:pPr marL="285750" indent="-285750">
              <a:buClr>
                <a:schemeClr val="bg2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de-DE" dirty="0" smtClean="0"/>
              <a:t>Werkzeug</a:t>
            </a:r>
            <a:r>
              <a:rPr lang="de-DE" dirty="0"/>
              <a:t>, um </a:t>
            </a:r>
            <a:r>
              <a:rPr lang="de-DE" dirty="0" smtClean="0"/>
              <a:t>Programme zu beschreiben</a:t>
            </a:r>
          </a:p>
          <a:p>
            <a:pPr marL="742950" lvl="1" indent="-285750">
              <a:buClr>
                <a:schemeClr val="bg2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de-DE" dirty="0" smtClean="0"/>
              <a:t>Wird auch für Veranschaulichung anderer Abläufe genutzt</a:t>
            </a:r>
          </a:p>
          <a:p>
            <a:pPr marL="285750" indent="-285750">
              <a:buClr>
                <a:schemeClr val="bg2">
                  <a:lumMod val="75000"/>
                </a:schemeClr>
              </a:buClr>
              <a:buFont typeface="Wingdings" panose="05000000000000000000" pitchFamily="2" charset="2"/>
              <a:buChar char="v"/>
            </a:pPr>
            <a:endParaRPr lang="de-DE" dirty="0" smtClean="0"/>
          </a:p>
          <a:p>
            <a:pPr marL="285750" indent="-285750">
              <a:buClr>
                <a:schemeClr val="bg2">
                  <a:lumMod val="75000"/>
                </a:schemeClr>
              </a:buClr>
              <a:buFont typeface="Wingdings" panose="05000000000000000000" pitchFamily="2" charset="2"/>
              <a:buChar char="v"/>
            </a:pPr>
            <a:endParaRPr lang="de-DE" dirty="0"/>
          </a:p>
          <a:p>
            <a:pPr marL="285750" indent="-285750">
              <a:buClr>
                <a:schemeClr val="bg2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de-DE" dirty="0" smtClean="0"/>
              <a:t>Flussdiagramm, </a:t>
            </a:r>
            <a:r>
              <a:rPr lang="de-DE" dirty="0" smtClean="0"/>
              <a:t>Flow-Chart</a:t>
            </a:r>
            <a:endParaRPr lang="de-DE" dirty="0" smtClean="0"/>
          </a:p>
          <a:p>
            <a:pPr marL="285750" indent="-285750">
              <a:buClr>
                <a:schemeClr val="bg2">
                  <a:lumMod val="75000"/>
                </a:schemeClr>
              </a:buClr>
              <a:buFont typeface="Wingdings" panose="05000000000000000000" pitchFamily="2" charset="2"/>
              <a:buChar char="v"/>
            </a:pPr>
            <a:endParaRPr lang="de-DE" dirty="0" smtClean="0"/>
          </a:p>
          <a:p>
            <a:pPr marL="285750" indent="-285750">
              <a:buClr>
                <a:schemeClr val="bg2">
                  <a:lumMod val="75000"/>
                </a:schemeClr>
              </a:buClr>
              <a:buFont typeface="Wingdings" panose="05000000000000000000" pitchFamily="2" charset="2"/>
              <a:buChar char="v"/>
            </a:pPr>
            <a:endParaRPr lang="de-DE" dirty="0" smtClean="0"/>
          </a:p>
          <a:p>
            <a:pPr marL="285750" indent="-285750">
              <a:buClr>
                <a:schemeClr val="bg2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de-DE" dirty="0" smtClean="0"/>
              <a:t>DIN 66001</a:t>
            </a:r>
          </a:p>
          <a:p>
            <a:pPr marL="285750" indent="-285750">
              <a:buClr>
                <a:schemeClr val="bg2">
                  <a:lumMod val="75000"/>
                </a:schemeClr>
              </a:buClr>
              <a:buFont typeface="Wingdings" panose="05000000000000000000" pitchFamily="2" charset="2"/>
              <a:buChar char="v"/>
            </a:pPr>
            <a:endParaRPr lang="de-DE" dirty="0" smtClean="0"/>
          </a:p>
          <a:p>
            <a:pPr marL="285750" indent="-285750">
              <a:buClr>
                <a:schemeClr val="bg2">
                  <a:lumMod val="75000"/>
                </a:schemeClr>
              </a:buClr>
              <a:buFont typeface="Wingdings" panose="05000000000000000000" pitchFamily="2" charset="2"/>
              <a:buChar char="v"/>
            </a:pPr>
            <a:endParaRPr lang="de-DE" dirty="0" smtClean="0"/>
          </a:p>
          <a:p>
            <a:pPr marL="285750" indent="-285750">
              <a:buClr>
                <a:schemeClr val="bg2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de-DE" dirty="0" smtClean="0"/>
              <a:t>Geeignet für imperative Programmierung</a:t>
            </a:r>
          </a:p>
          <a:p>
            <a:pPr marL="742950" lvl="1" indent="-285750">
              <a:buClr>
                <a:schemeClr val="bg2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de-DE" dirty="0" smtClean="0"/>
              <a:t>Eine Folge von Befehlen, in welcher Anordnung was vom Computer gemacht werden soll</a:t>
            </a:r>
          </a:p>
          <a:p>
            <a:pPr marL="285750" indent="-285750">
              <a:buClr>
                <a:schemeClr val="bg2">
                  <a:lumMod val="75000"/>
                </a:schemeClr>
              </a:buClr>
              <a:buFont typeface="Wingdings" panose="05000000000000000000" pitchFamily="2" charset="2"/>
              <a:buChar char="v"/>
            </a:pPr>
            <a:endParaRPr lang="de-DE" dirty="0" smtClean="0"/>
          </a:p>
          <a:p>
            <a:pPr marL="285750" indent="-285750">
              <a:buClr>
                <a:schemeClr val="bg2">
                  <a:lumMod val="75000"/>
                </a:schemeClr>
              </a:buClr>
              <a:buFont typeface="Wingdings" panose="05000000000000000000" pitchFamily="2" charset="2"/>
              <a:buChar char="v"/>
            </a:pPr>
            <a:endParaRPr lang="de-DE" dirty="0"/>
          </a:p>
          <a:p>
            <a:pPr marL="742950" lvl="1" indent="-285750">
              <a:buClr>
                <a:schemeClr val="bg2">
                  <a:lumMod val="75000"/>
                </a:schemeClr>
              </a:buClr>
              <a:buFont typeface="Wingdings" panose="05000000000000000000" pitchFamily="2" charset="2"/>
              <a:buChar char="v"/>
            </a:pPr>
            <a:endParaRPr lang="de-DE" dirty="0"/>
          </a:p>
        </p:txBody>
      </p:sp>
      <p:graphicFrame>
        <p:nvGraphicFramePr>
          <p:cNvPr id="3" name="Tabel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4777825"/>
              </p:ext>
            </p:extLst>
          </p:nvPr>
        </p:nvGraphicFramePr>
        <p:xfrm>
          <a:off x="216260" y="0"/>
          <a:ext cx="9434945" cy="3906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86989">
                  <a:extLst>
                    <a:ext uri="{9D8B030D-6E8A-4147-A177-3AD203B41FA5}">
                      <a16:colId xmlns:a16="http://schemas.microsoft.com/office/drawing/2014/main" val="1077609047"/>
                    </a:ext>
                  </a:extLst>
                </a:gridCol>
                <a:gridCol w="1886989">
                  <a:extLst>
                    <a:ext uri="{9D8B030D-6E8A-4147-A177-3AD203B41FA5}">
                      <a16:colId xmlns:a16="http://schemas.microsoft.com/office/drawing/2014/main" val="1289690440"/>
                    </a:ext>
                  </a:extLst>
                </a:gridCol>
                <a:gridCol w="1886989">
                  <a:extLst>
                    <a:ext uri="{9D8B030D-6E8A-4147-A177-3AD203B41FA5}">
                      <a16:colId xmlns:a16="http://schemas.microsoft.com/office/drawing/2014/main" val="1526626584"/>
                    </a:ext>
                  </a:extLst>
                </a:gridCol>
                <a:gridCol w="1886989">
                  <a:extLst>
                    <a:ext uri="{9D8B030D-6E8A-4147-A177-3AD203B41FA5}">
                      <a16:colId xmlns:a16="http://schemas.microsoft.com/office/drawing/2014/main" val="2360275583"/>
                    </a:ext>
                  </a:extLst>
                </a:gridCol>
                <a:gridCol w="1886989">
                  <a:extLst>
                    <a:ext uri="{9D8B030D-6E8A-4147-A177-3AD203B41FA5}">
                      <a16:colId xmlns:a16="http://schemas.microsoft.com/office/drawing/2014/main" val="1087142024"/>
                    </a:ext>
                  </a:extLst>
                </a:gridCol>
              </a:tblGrid>
              <a:tr h="390699">
                <a:tc>
                  <a:txBody>
                    <a:bodyPr/>
                    <a:lstStyle/>
                    <a:p>
                      <a:pPr marL="0" indent="0" algn="ctr">
                        <a:buClr>
                          <a:schemeClr val="bg2">
                            <a:lumMod val="75000"/>
                          </a:schemeClr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de-DE" sz="16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Was &amp; Wofür?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Wie?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Beispiel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Alternativen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Extrembeispiel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25333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8643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Wie?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DC518-F76A-457E-ABF8-D21CAD5C63D4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7" name="Abgerundetes Rechteck 6"/>
          <p:cNvSpPr/>
          <p:nvPr/>
        </p:nvSpPr>
        <p:spPr>
          <a:xfrm>
            <a:off x="4181302" y="1687484"/>
            <a:ext cx="1546167" cy="394546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Start</a:t>
            </a:r>
            <a:endParaRPr lang="de-DE" dirty="0"/>
          </a:p>
        </p:txBody>
      </p:sp>
      <p:sp>
        <p:nvSpPr>
          <p:cNvPr id="8" name="Abgerundetes Rechteck 7"/>
          <p:cNvSpPr/>
          <p:nvPr/>
        </p:nvSpPr>
        <p:spPr>
          <a:xfrm>
            <a:off x="4160648" y="5950044"/>
            <a:ext cx="1546167" cy="394546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Ende</a:t>
            </a:r>
            <a:endParaRPr lang="de-DE" dirty="0"/>
          </a:p>
        </p:txBody>
      </p:sp>
      <p:sp>
        <p:nvSpPr>
          <p:cNvPr id="9" name="Flussdiagramm: Daten 8"/>
          <p:cNvSpPr/>
          <p:nvPr/>
        </p:nvSpPr>
        <p:spPr>
          <a:xfrm>
            <a:off x="3740726" y="2364334"/>
            <a:ext cx="2427317" cy="478599"/>
          </a:xfrm>
          <a:prstGeom prst="flowChartInputOutp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Eingabe</a:t>
            </a:r>
            <a:endParaRPr lang="de-DE" dirty="0"/>
          </a:p>
        </p:txBody>
      </p:sp>
      <p:sp>
        <p:nvSpPr>
          <p:cNvPr id="10" name="Flussdiagramm: Daten 9"/>
          <p:cNvSpPr/>
          <p:nvPr/>
        </p:nvSpPr>
        <p:spPr>
          <a:xfrm>
            <a:off x="3720074" y="5193914"/>
            <a:ext cx="2427317" cy="478599"/>
          </a:xfrm>
          <a:prstGeom prst="flowChartInputOutp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Ausgabe</a:t>
            </a:r>
            <a:endParaRPr lang="de-DE" dirty="0"/>
          </a:p>
        </p:txBody>
      </p:sp>
      <p:sp>
        <p:nvSpPr>
          <p:cNvPr id="12" name="Flussdiagramm: Prozess 11"/>
          <p:cNvSpPr/>
          <p:nvPr/>
        </p:nvSpPr>
        <p:spPr>
          <a:xfrm>
            <a:off x="3740726" y="3125236"/>
            <a:ext cx="2427317" cy="756808"/>
          </a:xfrm>
          <a:prstGeom prst="flowChart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Operation/Tätigkeit</a:t>
            </a:r>
            <a:endParaRPr lang="de-DE" dirty="0"/>
          </a:p>
        </p:txBody>
      </p:sp>
      <p:sp>
        <p:nvSpPr>
          <p:cNvPr id="13" name="Flussdiagramm: Vordefinierter Prozess 12"/>
          <p:cNvSpPr/>
          <p:nvPr/>
        </p:nvSpPr>
        <p:spPr>
          <a:xfrm>
            <a:off x="3740726" y="4159575"/>
            <a:ext cx="2427317" cy="756808"/>
          </a:xfrm>
          <a:prstGeom prst="flowChartPredefinedProcess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Unterprogramm</a:t>
            </a:r>
            <a:endParaRPr lang="de-DE" dirty="0"/>
          </a:p>
        </p:txBody>
      </p:sp>
      <p:sp>
        <p:nvSpPr>
          <p:cNvPr id="14" name="Flussdiagramm: Verzweigung 13"/>
          <p:cNvSpPr/>
          <p:nvPr/>
        </p:nvSpPr>
        <p:spPr>
          <a:xfrm>
            <a:off x="7169725" y="2182386"/>
            <a:ext cx="2751514" cy="842493"/>
          </a:xfrm>
          <a:prstGeom prst="flowChartDecisi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Verzweigung</a:t>
            </a:r>
            <a:endParaRPr lang="de-DE" dirty="0"/>
          </a:p>
        </p:txBody>
      </p:sp>
      <p:sp>
        <p:nvSpPr>
          <p:cNvPr id="15" name="Ecken des Rechtecks auf der gleichen Seite schneiden 14"/>
          <p:cNvSpPr/>
          <p:nvPr/>
        </p:nvSpPr>
        <p:spPr>
          <a:xfrm>
            <a:off x="7601988" y="4053649"/>
            <a:ext cx="1874521" cy="515561"/>
          </a:xfrm>
          <a:prstGeom prst="snip2Same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Schleife</a:t>
            </a:r>
            <a:endParaRPr lang="de-DE" dirty="0"/>
          </a:p>
        </p:txBody>
      </p:sp>
      <p:sp>
        <p:nvSpPr>
          <p:cNvPr id="17" name="Ecken des Rechtecks auf der gleichen Seite schneiden 16"/>
          <p:cNvSpPr/>
          <p:nvPr/>
        </p:nvSpPr>
        <p:spPr>
          <a:xfrm rot="10800000">
            <a:off x="7599909" y="4812019"/>
            <a:ext cx="1874521" cy="515561"/>
          </a:xfrm>
          <a:prstGeom prst="snip2Same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Schleife</a:t>
            </a:r>
            <a:endParaRPr lang="de-DE" dirty="0"/>
          </a:p>
        </p:txBody>
      </p:sp>
      <p:cxnSp>
        <p:nvCxnSpPr>
          <p:cNvPr id="19" name="Gerade Verbindung mit Pfeil 18"/>
          <p:cNvCxnSpPr>
            <a:stCxn id="14" idx="2"/>
          </p:cNvCxnSpPr>
          <p:nvPr/>
        </p:nvCxnSpPr>
        <p:spPr>
          <a:xfrm>
            <a:off x="8545482" y="3024879"/>
            <a:ext cx="0" cy="4949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>
            <a:stCxn id="14" idx="3"/>
          </p:cNvCxnSpPr>
          <p:nvPr/>
        </p:nvCxnSpPr>
        <p:spPr>
          <a:xfrm>
            <a:off x="9921239" y="2603633"/>
            <a:ext cx="960121" cy="71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>
            <a:stCxn id="9" idx="4"/>
            <a:endCxn id="12" idx="0"/>
          </p:cNvCxnSpPr>
          <p:nvPr/>
        </p:nvCxnSpPr>
        <p:spPr>
          <a:xfrm>
            <a:off x="4954385" y="2842933"/>
            <a:ext cx="0" cy="2823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/>
          <p:cNvCxnSpPr/>
          <p:nvPr/>
        </p:nvCxnSpPr>
        <p:spPr>
          <a:xfrm>
            <a:off x="4954384" y="2085384"/>
            <a:ext cx="0" cy="2823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/>
          <p:cNvCxnSpPr/>
          <p:nvPr/>
        </p:nvCxnSpPr>
        <p:spPr>
          <a:xfrm>
            <a:off x="4965467" y="3877272"/>
            <a:ext cx="0" cy="2823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/>
          <p:nvPr/>
        </p:nvCxnSpPr>
        <p:spPr>
          <a:xfrm>
            <a:off x="4965467" y="4911611"/>
            <a:ext cx="0" cy="2823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/>
          <p:cNvCxnSpPr/>
          <p:nvPr/>
        </p:nvCxnSpPr>
        <p:spPr>
          <a:xfrm>
            <a:off x="4959925" y="5667741"/>
            <a:ext cx="0" cy="2823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/>
          <p:cNvSpPr txBox="1"/>
          <p:nvPr/>
        </p:nvSpPr>
        <p:spPr>
          <a:xfrm>
            <a:off x="10148665" y="2323182"/>
            <a:ext cx="5052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nein</a:t>
            </a:r>
            <a:endParaRPr lang="de-DE" sz="1400" dirty="0"/>
          </a:p>
        </p:txBody>
      </p:sp>
      <p:sp>
        <p:nvSpPr>
          <p:cNvPr id="30" name="Textfeld 29"/>
          <p:cNvSpPr txBox="1"/>
          <p:nvPr/>
        </p:nvSpPr>
        <p:spPr>
          <a:xfrm>
            <a:off x="8537169" y="3050077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ja</a:t>
            </a:r>
            <a:endParaRPr lang="de-DE" sz="1400" dirty="0"/>
          </a:p>
        </p:txBody>
      </p:sp>
      <p:pic>
        <p:nvPicPr>
          <p:cNvPr id="31" name="Grafik 3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43199">
            <a:off x="700287" y="2165487"/>
            <a:ext cx="2457450" cy="36671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33" name="Gerade Verbindung mit Pfeil 32"/>
          <p:cNvCxnSpPr/>
          <p:nvPr/>
        </p:nvCxnSpPr>
        <p:spPr>
          <a:xfrm flipV="1">
            <a:off x="2967644" y="1874271"/>
            <a:ext cx="1213656" cy="2310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/>
          <p:cNvCxnSpPr/>
          <p:nvPr/>
        </p:nvCxnSpPr>
        <p:spPr>
          <a:xfrm>
            <a:off x="2968240" y="5741895"/>
            <a:ext cx="1192408" cy="41629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Tabel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2292150"/>
              </p:ext>
            </p:extLst>
          </p:nvPr>
        </p:nvGraphicFramePr>
        <p:xfrm>
          <a:off x="216258" y="13186"/>
          <a:ext cx="9434945" cy="3906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86989">
                  <a:extLst>
                    <a:ext uri="{9D8B030D-6E8A-4147-A177-3AD203B41FA5}">
                      <a16:colId xmlns:a16="http://schemas.microsoft.com/office/drawing/2014/main" val="1077609047"/>
                    </a:ext>
                  </a:extLst>
                </a:gridCol>
                <a:gridCol w="1886989">
                  <a:extLst>
                    <a:ext uri="{9D8B030D-6E8A-4147-A177-3AD203B41FA5}">
                      <a16:colId xmlns:a16="http://schemas.microsoft.com/office/drawing/2014/main" val="1289690440"/>
                    </a:ext>
                  </a:extLst>
                </a:gridCol>
                <a:gridCol w="1886989">
                  <a:extLst>
                    <a:ext uri="{9D8B030D-6E8A-4147-A177-3AD203B41FA5}">
                      <a16:colId xmlns:a16="http://schemas.microsoft.com/office/drawing/2014/main" val="1526626584"/>
                    </a:ext>
                  </a:extLst>
                </a:gridCol>
                <a:gridCol w="1886989">
                  <a:extLst>
                    <a:ext uri="{9D8B030D-6E8A-4147-A177-3AD203B41FA5}">
                      <a16:colId xmlns:a16="http://schemas.microsoft.com/office/drawing/2014/main" val="2360275583"/>
                    </a:ext>
                  </a:extLst>
                </a:gridCol>
                <a:gridCol w="1886989">
                  <a:extLst>
                    <a:ext uri="{9D8B030D-6E8A-4147-A177-3AD203B41FA5}">
                      <a16:colId xmlns:a16="http://schemas.microsoft.com/office/drawing/2014/main" val="1087142024"/>
                    </a:ext>
                  </a:extLst>
                </a:gridCol>
              </a:tblGrid>
              <a:tr h="390699">
                <a:tc>
                  <a:txBody>
                    <a:bodyPr/>
                    <a:lstStyle/>
                    <a:p>
                      <a:pPr marL="0" indent="0" algn="ctr">
                        <a:buClr>
                          <a:schemeClr val="bg2">
                            <a:lumMod val="75000"/>
                          </a:schemeClr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de-DE" sz="16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Was &amp; Wofür?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Wie?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Beispiel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Alternativen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Extrembeispiel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25333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2859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7" grpId="0" animBg="1"/>
      <p:bldP spid="29" grpId="0"/>
      <p:bldP spid="3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Beispiel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DC518-F76A-457E-ABF8-D21CAD5C63D4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7" name="Abgerundetes Rechteck 6"/>
          <p:cNvSpPr/>
          <p:nvPr/>
        </p:nvSpPr>
        <p:spPr>
          <a:xfrm>
            <a:off x="4300585" y="1493830"/>
            <a:ext cx="1257693" cy="322406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Start</a:t>
            </a:r>
            <a:endParaRPr lang="de-DE" dirty="0"/>
          </a:p>
        </p:txBody>
      </p:sp>
      <p:sp>
        <p:nvSpPr>
          <p:cNvPr id="8" name="Abgerundetes Rechteck 7"/>
          <p:cNvSpPr/>
          <p:nvPr/>
        </p:nvSpPr>
        <p:spPr>
          <a:xfrm>
            <a:off x="4300585" y="6406018"/>
            <a:ext cx="1257693" cy="316980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Ende</a:t>
            </a:r>
            <a:endParaRPr lang="de-DE" dirty="0"/>
          </a:p>
        </p:txBody>
      </p:sp>
      <p:sp>
        <p:nvSpPr>
          <p:cNvPr id="9" name="Flussdiagramm: Daten 8"/>
          <p:cNvSpPr/>
          <p:nvPr/>
        </p:nvSpPr>
        <p:spPr>
          <a:xfrm>
            <a:off x="3823366" y="2105097"/>
            <a:ext cx="2270062" cy="369490"/>
          </a:xfrm>
          <a:prstGeom prst="flowChartInputOutp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Eingabe n</a:t>
            </a:r>
            <a:endParaRPr lang="de-DE" dirty="0"/>
          </a:p>
        </p:txBody>
      </p:sp>
      <p:sp>
        <p:nvSpPr>
          <p:cNvPr id="10" name="Flussdiagramm: Daten 9"/>
          <p:cNvSpPr/>
          <p:nvPr/>
        </p:nvSpPr>
        <p:spPr>
          <a:xfrm>
            <a:off x="3794399" y="5745440"/>
            <a:ext cx="2270062" cy="373167"/>
          </a:xfrm>
          <a:prstGeom prst="flowChartInputOutp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Ausgabe n</a:t>
            </a:r>
            <a:endParaRPr lang="de-DE" dirty="0"/>
          </a:p>
        </p:txBody>
      </p:sp>
      <p:sp>
        <p:nvSpPr>
          <p:cNvPr id="12" name="Flussdiagramm: Prozess 11"/>
          <p:cNvSpPr/>
          <p:nvPr/>
        </p:nvSpPr>
        <p:spPr>
          <a:xfrm>
            <a:off x="4021136" y="4500663"/>
            <a:ext cx="1874522" cy="354444"/>
          </a:xfrm>
          <a:prstGeom prst="flowChart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n++</a:t>
            </a:r>
            <a:endParaRPr lang="de-DE" dirty="0"/>
          </a:p>
        </p:txBody>
      </p:sp>
      <p:sp>
        <p:nvSpPr>
          <p:cNvPr id="14" name="Flussdiagramm: Verzweigung 13"/>
          <p:cNvSpPr/>
          <p:nvPr/>
        </p:nvSpPr>
        <p:spPr>
          <a:xfrm>
            <a:off x="4205401" y="2763448"/>
            <a:ext cx="1505992" cy="614922"/>
          </a:xfrm>
          <a:prstGeom prst="flowChartDecisi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n=0 ?</a:t>
            </a:r>
            <a:endParaRPr lang="de-DE" dirty="0"/>
          </a:p>
        </p:txBody>
      </p:sp>
      <p:sp>
        <p:nvSpPr>
          <p:cNvPr id="15" name="Ecken des Rechtecks auf der gleichen Seite schneiden 14"/>
          <p:cNvSpPr/>
          <p:nvPr/>
        </p:nvSpPr>
        <p:spPr>
          <a:xfrm>
            <a:off x="4021137" y="3886929"/>
            <a:ext cx="1874521" cy="326925"/>
          </a:xfrm>
          <a:prstGeom prst="snip2Same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n&lt;3 ?</a:t>
            </a:r>
            <a:endParaRPr lang="de-DE" dirty="0"/>
          </a:p>
        </p:txBody>
      </p:sp>
      <p:sp>
        <p:nvSpPr>
          <p:cNvPr id="17" name="Ecken des Rechtecks auf der gleichen Seite schneiden 16"/>
          <p:cNvSpPr/>
          <p:nvPr/>
        </p:nvSpPr>
        <p:spPr>
          <a:xfrm rot="10800000">
            <a:off x="4021137" y="5146225"/>
            <a:ext cx="1874521" cy="326925"/>
          </a:xfrm>
          <a:prstGeom prst="snip2Same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19" name="Gerade Verbindung mit Pfeil 18"/>
          <p:cNvCxnSpPr/>
          <p:nvPr/>
        </p:nvCxnSpPr>
        <p:spPr>
          <a:xfrm>
            <a:off x="4958397" y="3378370"/>
            <a:ext cx="0" cy="4949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/>
          <p:nvPr/>
        </p:nvCxnSpPr>
        <p:spPr>
          <a:xfrm>
            <a:off x="4958397" y="2474587"/>
            <a:ext cx="0" cy="2823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/>
          <p:cNvCxnSpPr/>
          <p:nvPr/>
        </p:nvCxnSpPr>
        <p:spPr>
          <a:xfrm>
            <a:off x="4950088" y="1819117"/>
            <a:ext cx="0" cy="2823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/>
          <p:cNvCxnSpPr/>
          <p:nvPr/>
        </p:nvCxnSpPr>
        <p:spPr>
          <a:xfrm>
            <a:off x="4958397" y="4213854"/>
            <a:ext cx="0" cy="2823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/>
          <p:nvPr/>
        </p:nvCxnSpPr>
        <p:spPr>
          <a:xfrm>
            <a:off x="4950088" y="5473150"/>
            <a:ext cx="0" cy="2823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/>
          <p:cNvCxnSpPr/>
          <p:nvPr/>
        </p:nvCxnSpPr>
        <p:spPr>
          <a:xfrm>
            <a:off x="4947312" y="6118607"/>
            <a:ext cx="0" cy="2823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/>
          <p:cNvSpPr txBox="1"/>
          <p:nvPr/>
        </p:nvSpPr>
        <p:spPr>
          <a:xfrm>
            <a:off x="4958397" y="3378370"/>
            <a:ext cx="5052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nein</a:t>
            </a:r>
            <a:endParaRPr lang="de-DE" sz="1400" dirty="0"/>
          </a:p>
        </p:txBody>
      </p:sp>
      <p:sp>
        <p:nvSpPr>
          <p:cNvPr id="30" name="Textfeld 29"/>
          <p:cNvSpPr txBox="1"/>
          <p:nvPr/>
        </p:nvSpPr>
        <p:spPr>
          <a:xfrm>
            <a:off x="6315442" y="2917020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ja</a:t>
            </a:r>
            <a:endParaRPr lang="de-DE" sz="1400" dirty="0"/>
          </a:p>
        </p:txBody>
      </p:sp>
      <p:cxnSp>
        <p:nvCxnSpPr>
          <p:cNvPr id="28" name="Gerade Verbindung mit Pfeil 27"/>
          <p:cNvCxnSpPr/>
          <p:nvPr/>
        </p:nvCxnSpPr>
        <p:spPr>
          <a:xfrm>
            <a:off x="4950088" y="4855107"/>
            <a:ext cx="0" cy="2823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winkelter Verbinder 5"/>
          <p:cNvCxnSpPr>
            <a:stCxn id="14" idx="3"/>
            <a:endCxn id="10" idx="5"/>
          </p:cNvCxnSpPr>
          <p:nvPr/>
        </p:nvCxnSpPr>
        <p:spPr>
          <a:xfrm>
            <a:off x="5711393" y="3070909"/>
            <a:ext cx="126062" cy="2861115"/>
          </a:xfrm>
          <a:prstGeom prst="bentConnector3">
            <a:avLst>
              <a:gd name="adj1" fmla="val 46141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/>
          <p:cNvSpPr txBox="1"/>
          <p:nvPr/>
        </p:nvSpPr>
        <p:spPr>
          <a:xfrm>
            <a:off x="6875392" y="1493830"/>
            <a:ext cx="399842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i="1" dirty="0" smtClean="0"/>
          </a:p>
          <a:p>
            <a:pPr marL="342900" indent="-342900">
              <a:buFont typeface="Symbol" panose="05050102010706020507" pitchFamily="18" charset="2"/>
              <a:buChar char="-"/>
            </a:pPr>
            <a:endParaRPr lang="de-DE" i="1" dirty="0"/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DE" i="1" dirty="0" smtClean="0"/>
              <a:t>User gibt eine natürliche Zahl ein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endParaRPr lang="de-DE" i="1" dirty="0" smtClean="0"/>
          </a:p>
          <a:p>
            <a:pPr marL="342900" indent="-342900">
              <a:buFont typeface="Symbol" panose="05050102010706020507" pitchFamily="18" charset="2"/>
              <a:buChar char="-"/>
            </a:pPr>
            <a:endParaRPr lang="de-DE" i="1" dirty="0"/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DE" i="1" dirty="0" smtClean="0"/>
              <a:t>Bedingungsüberprüfung</a:t>
            </a:r>
          </a:p>
          <a:p>
            <a:pPr marL="342900" indent="-342900">
              <a:buAutoNum type="arabicPeriod"/>
            </a:pPr>
            <a:endParaRPr lang="de-DE" i="1" dirty="0"/>
          </a:p>
          <a:p>
            <a:endParaRPr lang="de-DE" i="1" dirty="0"/>
          </a:p>
        </p:txBody>
      </p:sp>
      <p:sp>
        <p:nvSpPr>
          <p:cNvPr id="18" name="Textfeld 17"/>
          <p:cNvSpPr txBox="1"/>
          <p:nvPr/>
        </p:nvSpPr>
        <p:spPr>
          <a:xfrm>
            <a:off x="6875392" y="3830662"/>
            <a:ext cx="3200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i="1" dirty="0" smtClean="0"/>
              <a:t>Kopfgesteuerte Schleife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endParaRPr lang="de-DE" i="1" dirty="0"/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i="1" dirty="0" smtClean="0"/>
              <a:t>Operation </a:t>
            </a:r>
            <a:r>
              <a:rPr lang="de-DE" i="1" dirty="0"/>
              <a:t>(hier: </a:t>
            </a:r>
            <a:r>
              <a:rPr lang="de-DE" i="1" dirty="0" smtClean="0"/>
              <a:t>Inkrement)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endParaRPr lang="de-DE" i="1" dirty="0"/>
          </a:p>
          <a:p>
            <a:pPr marL="285750" indent="-285750">
              <a:buFont typeface="Symbol" panose="05050102010706020507" pitchFamily="18" charset="2"/>
              <a:buChar char="-"/>
            </a:pPr>
            <a:endParaRPr lang="de-DE" i="1" dirty="0" smtClean="0"/>
          </a:p>
          <a:p>
            <a:pPr marL="285750" indent="-285750">
              <a:buFont typeface="Symbol" panose="05050102010706020507" pitchFamily="18" charset="2"/>
              <a:buChar char="-"/>
            </a:pPr>
            <a:endParaRPr lang="de-DE" i="1" dirty="0"/>
          </a:p>
          <a:p>
            <a:pPr marL="285750" indent="-285750">
              <a:buFont typeface="Symbol" panose="05050102010706020507" pitchFamily="18" charset="2"/>
              <a:buChar char="-"/>
            </a:pPr>
            <a:endParaRPr lang="de-DE" i="1" dirty="0" smtClean="0"/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i="1" dirty="0" smtClean="0"/>
              <a:t>Zahl </a:t>
            </a:r>
            <a:r>
              <a:rPr lang="de-DE" i="1" dirty="0"/>
              <a:t>wird </a:t>
            </a:r>
            <a:r>
              <a:rPr lang="de-DE" i="1" dirty="0" smtClean="0"/>
              <a:t>ausgegeben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endParaRPr lang="de-DE" i="1" dirty="0"/>
          </a:p>
          <a:p>
            <a:endParaRPr lang="de-DE" i="1" dirty="0"/>
          </a:p>
          <a:p>
            <a:pPr marL="285750" indent="-285750">
              <a:buFont typeface="Symbol" panose="05050102010706020507" pitchFamily="18" charset="2"/>
              <a:buChar char="-"/>
            </a:pPr>
            <a:endParaRPr lang="de-DE" dirty="0" smtClean="0"/>
          </a:p>
          <a:p>
            <a:endParaRPr lang="de-DE" dirty="0"/>
          </a:p>
        </p:txBody>
      </p:sp>
      <p:sp>
        <p:nvSpPr>
          <p:cNvPr id="20" name="Textfeld 19"/>
          <p:cNvSpPr txBox="1"/>
          <p:nvPr/>
        </p:nvSpPr>
        <p:spPr>
          <a:xfrm>
            <a:off x="846999" y="1671491"/>
            <a:ext cx="2760334" cy="2542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dirty="0" smtClean="0"/>
              <a:t>Ist die eingegebene Zahl</a:t>
            </a:r>
            <a:br>
              <a:rPr lang="de-DE" dirty="0" smtClean="0"/>
            </a:br>
            <a:r>
              <a:rPr lang="de-DE" b="1" dirty="0" smtClean="0"/>
              <a:t>=0 </a:t>
            </a:r>
            <a:r>
              <a:rPr lang="de-DE" dirty="0" smtClean="0"/>
              <a:t>oder </a:t>
            </a:r>
            <a:r>
              <a:rPr lang="de-DE" b="1" dirty="0" smtClean="0"/>
              <a:t>&gt;=3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wird diese ausgegeben.</a:t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Sonst wird immer um </a:t>
            </a:r>
            <a:br>
              <a:rPr lang="de-DE" dirty="0" smtClean="0"/>
            </a:br>
            <a:r>
              <a:rPr lang="de-DE" b="1" dirty="0" smtClean="0"/>
              <a:t>+1 </a:t>
            </a:r>
            <a:r>
              <a:rPr lang="de-DE" dirty="0" smtClean="0"/>
              <a:t>erhöht.</a:t>
            </a:r>
            <a:endParaRPr lang="de-DE" dirty="0"/>
          </a:p>
        </p:txBody>
      </p:sp>
      <p:graphicFrame>
        <p:nvGraphicFramePr>
          <p:cNvPr id="31" name="Tabel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239700"/>
              </p:ext>
            </p:extLst>
          </p:nvPr>
        </p:nvGraphicFramePr>
        <p:xfrm>
          <a:off x="211957" y="5016"/>
          <a:ext cx="9434945" cy="3906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86989">
                  <a:extLst>
                    <a:ext uri="{9D8B030D-6E8A-4147-A177-3AD203B41FA5}">
                      <a16:colId xmlns:a16="http://schemas.microsoft.com/office/drawing/2014/main" val="1077609047"/>
                    </a:ext>
                  </a:extLst>
                </a:gridCol>
                <a:gridCol w="1886989">
                  <a:extLst>
                    <a:ext uri="{9D8B030D-6E8A-4147-A177-3AD203B41FA5}">
                      <a16:colId xmlns:a16="http://schemas.microsoft.com/office/drawing/2014/main" val="1289690440"/>
                    </a:ext>
                  </a:extLst>
                </a:gridCol>
                <a:gridCol w="1886989">
                  <a:extLst>
                    <a:ext uri="{9D8B030D-6E8A-4147-A177-3AD203B41FA5}">
                      <a16:colId xmlns:a16="http://schemas.microsoft.com/office/drawing/2014/main" val="1526626584"/>
                    </a:ext>
                  </a:extLst>
                </a:gridCol>
                <a:gridCol w="1886989">
                  <a:extLst>
                    <a:ext uri="{9D8B030D-6E8A-4147-A177-3AD203B41FA5}">
                      <a16:colId xmlns:a16="http://schemas.microsoft.com/office/drawing/2014/main" val="2360275583"/>
                    </a:ext>
                  </a:extLst>
                </a:gridCol>
                <a:gridCol w="1886989">
                  <a:extLst>
                    <a:ext uri="{9D8B030D-6E8A-4147-A177-3AD203B41FA5}">
                      <a16:colId xmlns:a16="http://schemas.microsoft.com/office/drawing/2014/main" val="1087142024"/>
                    </a:ext>
                  </a:extLst>
                </a:gridCol>
              </a:tblGrid>
              <a:tr h="390699">
                <a:tc>
                  <a:txBody>
                    <a:bodyPr/>
                    <a:lstStyle/>
                    <a:p>
                      <a:pPr marL="0" indent="0" algn="ctr">
                        <a:buClr>
                          <a:schemeClr val="bg2">
                            <a:lumMod val="75000"/>
                          </a:schemeClr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de-DE" sz="16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Was &amp; Wofür?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Wie?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Beispiel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Alternativen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Extrembeispiel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25333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4450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1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1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1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1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1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1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1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1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1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1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1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2" grpId="0" animBg="1"/>
      <p:bldP spid="14" grpId="0" animBg="1"/>
      <p:bldP spid="15" grpId="0" animBg="1"/>
      <p:bldP spid="17" grpId="0" animBg="1"/>
      <p:bldP spid="29" grpId="0"/>
      <p:bldP spid="3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Alternativen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DC518-F76A-457E-ABF8-D21CAD5C63D4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2" name="Textfeld 1"/>
          <p:cNvSpPr txBox="1"/>
          <p:nvPr/>
        </p:nvSpPr>
        <p:spPr>
          <a:xfrm>
            <a:off x="457200" y="1687484"/>
            <a:ext cx="1060703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2">
                  <a:lumMod val="75000"/>
                </a:schemeClr>
              </a:buClr>
              <a:buFont typeface="Wingdings" panose="05000000000000000000" pitchFamily="2" charset="2"/>
              <a:buChar char="v"/>
            </a:pPr>
            <a:endParaRPr lang="de-DE" dirty="0" smtClean="0"/>
          </a:p>
          <a:p>
            <a:pPr marL="285750" indent="-285750">
              <a:buClr>
                <a:schemeClr val="bg2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de-DE" dirty="0" smtClean="0"/>
              <a:t>Pseudocode</a:t>
            </a:r>
          </a:p>
          <a:p>
            <a:pPr lvl="1">
              <a:buClr>
                <a:schemeClr val="bg2">
                  <a:lumMod val="75000"/>
                </a:schemeClr>
              </a:buClr>
            </a:pPr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de-DE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wenn </a:t>
            </a:r>
            <a:r>
              <a:rPr lang="de-DE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punktzahl</a:t>
            </a:r>
            <a:r>
              <a:rPr lang="de-DE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über 90</a:t>
            </a:r>
          </a:p>
          <a:p>
            <a:pPr lvl="1">
              <a:buClr>
                <a:schemeClr val="bg2">
                  <a:lumMod val="75000"/>
                </a:schemeClr>
              </a:buClr>
            </a:pPr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de-DE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 dann </a:t>
            </a:r>
            <a:r>
              <a:rPr lang="de-DE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note</a:t>
            </a:r>
            <a:r>
              <a:rPr lang="de-DE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=1</a:t>
            </a:r>
          </a:p>
          <a:p>
            <a:pPr lvl="1">
              <a:buClr>
                <a:schemeClr val="bg2">
                  <a:lumMod val="75000"/>
                </a:schemeClr>
              </a:buClr>
            </a:pPr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de-DE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sonst</a:t>
            </a:r>
            <a:br>
              <a:rPr lang="de-DE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</a:br>
            <a:r>
              <a:rPr lang="de-DE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	  wenn </a:t>
            </a:r>
            <a:r>
              <a:rPr lang="de-DE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punktzahl</a:t>
            </a:r>
            <a:r>
              <a:rPr lang="de-DE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über 80</a:t>
            </a:r>
            <a:br>
              <a:rPr lang="de-DE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</a:br>
            <a:r>
              <a:rPr lang="de-DE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	    dann </a:t>
            </a:r>
            <a:r>
              <a:rPr lang="de-DE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note</a:t>
            </a:r>
            <a:r>
              <a:rPr lang="de-DE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=2</a:t>
            </a:r>
            <a:br>
              <a:rPr lang="de-DE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</a:br>
            <a:r>
              <a:rPr lang="de-DE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		…</a:t>
            </a:r>
            <a:br>
              <a:rPr lang="de-DE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</a:br>
            <a:r>
              <a:rPr lang="de-DE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		…</a:t>
            </a:r>
            <a:br>
              <a:rPr lang="de-DE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</a:br>
            <a:r>
              <a:rPr lang="de-DE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		sonst</a:t>
            </a:r>
            <a:br>
              <a:rPr lang="de-DE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</a:br>
            <a:r>
              <a:rPr lang="de-DE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		  </a:t>
            </a:r>
            <a:r>
              <a:rPr lang="de-DE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note</a:t>
            </a:r>
            <a:r>
              <a:rPr lang="de-DE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=6</a:t>
            </a:r>
          </a:p>
          <a:p>
            <a:pPr marL="285750" indent="-285750">
              <a:buClr>
                <a:schemeClr val="bg2">
                  <a:lumMod val="75000"/>
                </a:schemeClr>
              </a:buClr>
              <a:buFont typeface="Wingdings" panose="05000000000000000000" pitchFamily="2" charset="2"/>
              <a:buChar char="v"/>
            </a:pPr>
            <a:endParaRPr lang="de-DE" dirty="0"/>
          </a:p>
          <a:p>
            <a:pPr marL="285750" indent="-285750">
              <a:buClr>
                <a:schemeClr val="bg2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de-DE" dirty="0" err="1" smtClean="0"/>
              <a:t>Nassi</a:t>
            </a:r>
            <a:r>
              <a:rPr lang="de-DE" dirty="0" smtClean="0"/>
              <a:t>-</a:t>
            </a:r>
            <a:r>
              <a:rPr lang="de-DE" dirty="0" err="1" smtClean="0"/>
              <a:t>Shneiderman</a:t>
            </a:r>
            <a:r>
              <a:rPr lang="de-DE" dirty="0"/>
              <a:t>-Diagramm (DIN </a:t>
            </a:r>
            <a:r>
              <a:rPr lang="de-DE" dirty="0" smtClean="0"/>
              <a:t>66261)</a:t>
            </a:r>
          </a:p>
          <a:p>
            <a:pPr marL="285750" indent="-285750">
              <a:buClr>
                <a:schemeClr val="bg2">
                  <a:lumMod val="75000"/>
                </a:schemeClr>
              </a:buClr>
              <a:buFont typeface="Wingdings" panose="05000000000000000000" pitchFamily="2" charset="2"/>
              <a:buChar char="v"/>
            </a:pPr>
            <a:endParaRPr lang="de-DE" dirty="0" smtClean="0"/>
          </a:p>
          <a:p>
            <a:pPr marL="285750" indent="-285750">
              <a:buClr>
                <a:schemeClr val="bg2">
                  <a:lumMod val="75000"/>
                </a:schemeClr>
              </a:buClr>
              <a:buFont typeface="Wingdings" panose="05000000000000000000" pitchFamily="2" charset="2"/>
              <a:buChar char="v"/>
            </a:pPr>
            <a:endParaRPr lang="de-DE" dirty="0"/>
          </a:p>
          <a:p>
            <a:pPr marL="742950" lvl="1" indent="-285750">
              <a:buClr>
                <a:schemeClr val="bg2">
                  <a:lumMod val="75000"/>
                </a:schemeClr>
              </a:buClr>
              <a:buFont typeface="Wingdings" panose="05000000000000000000" pitchFamily="2" charset="2"/>
              <a:buChar char="v"/>
            </a:pPr>
            <a:endParaRPr lang="de-DE" dirty="0"/>
          </a:p>
        </p:txBody>
      </p:sp>
      <p:sp>
        <p:nvSpPr>
          <p:cNvPr id="3" name="Flussdiagramm: Prozess 2"/>
          <p:cNvSpPr/>
          <p:nvPr/>
        </p:nvSpPr>
        <p:spPr>
          <a:xfrm>
            <a:off x="5411586" y="4797079"/>
            <a:ext cx="3516284" cy="1501082"/>
          </a:xfrm>
          <a:prstGeom prst="flowChartProcess">
            <a:avLst/>
          </a:prstGeom>
          <a:noFill/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" name="Gerader Verbinder 8"/>
          <p:cNvCxnSpPr>
            <a:stCxn id="3" idx="1"/>
            <a:endCxn id="3" idx="3"/>
          </p:cNvCxnSpPr>
          <p:nvPr/>
        </p:nvCxnSpPr>
        <p:spPr>
          <a:xfrm>
            <a:off x="5411586" y="5547620"/>
            <a:ext cx="351628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/>
          <p:cNvCxnSpPr>
            <a:stCxn id="3" idx="2"/>
          </p:cNvCxnSpPr>
          <p:nvPr/>
        </p:nvCxnSpPr>
        <p:spPr>
          <a:xfrm flipV="1">
            <a:off x="7169728" y="5547620"/>
            <a:ext cx="0" cy="75054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/>
          <p:cNvCxnSpPr/>
          <p:nvPr/>
        </p:nvCxnSpPr>
        <p:spPr>
          <a:xfrm>
            <a:off x="5411586" y="4797079"/>
            <a:ext cx="1758142" cy="75054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/>
          <p:nvPr/>
        </p:nvCxnSpPr>
        <p:spPr>
          <a:xfrm flipV="1">
            <a:off x="7169729" y="4797078"/>
            <a:ext cx="1758141" cy="7464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/>
          <p:cNvSpPr txBox="1"/>
          <p:nvPr/>
        </p:nvSpPr>
        <p:spPr>
          <a:xfrm>
            <a:off x="6360949" y="4814928"/>
            <a:ext cx="1617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Punktzahl &gt;=90</a:t>
            </a:r>
            <a:endParaRPr lang="de-DE" dirty="0"/>
          </a:p>
        </p:txBody>
      </p:sp>
      <p:sp>
        <p:nvSpPr>
          <p:cNvPr id="17" name="Textfeld 16"/>
          <p:cNvSpPr txBox="1"/>
          <p:nvPr/>
        </p:nvSpPr>
        <p:spPr>
          <a:xfrm>
            <a:off x="5536492" y="5037136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ja</a:t>
            </a:r>
            <a:endParaRPr lang="de-DE" dirty="0"/>
          </a:p>
        </p:txBody>
      </p:sp>
      <p:sp>
        <p:nvSpPr>
          <p:cNvPr id="18" name="Textfeld 17"/>
          <p:cNvSpPr txBox="1"/>
          <p:nvPr/>
        </p:nvSpPr>
        <p:spPr>
          <a:xfrm>
            <a:off x="8331232" y="5037136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nein</a:t>
            </a:r>
            <a:endParaRPr lang="de-DE" dirty="0"/>
          </a:p>
        </p:txBody>
      </p:sp>
      <p:sp>
        <p:nvSpPr>
          <p:cNvPr id="19" name="Textfeld 18"/>
          <p:cNvSpPr txBox="1"/>
          <p:nvPr/>
        </p:nvSpPr>
        <p:spPr>
          <a:xfrm>
            <a:off x="5536492" y="5700491"/>
            <a:ext cx="1255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Note == 1</a:t>
            </a:r>
            <a:endParaRPr lang="de-DE" dirty="0"/>
          </a:p>
        </p:txBody>
      </p:sp>
      <p:sp>
        <p:nvSpPr>
          <p:cNvPr id="20" name="Textfeld 19"/>
          <p:cNvSpPr txBox="1"/>
          <p:nvPr/>
        </p:nvSpPr>
        <p:spPr>
          <a:xfrm>
            <a:off x="8331232" y="570237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…</a:t>
            </a:r>
            <a:endParaRPr lang="de-DE" dirty="0"/>
          </a:p>
        </p:txBody>
      </p:sp>
      <p:graphicFrame>
        <p:nvGraphicFramePr>
          <p:cNvPr id="21" name="Tabel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7563353"/>
              </p:ext>
            </p:extLst>
          </p:nvPr>
        </p:nvGraphicFramePr>
        <p:xfrm>
          <a:off x="216260" y="0"/>
          <a:ext cx="9434945" cy="3906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86989">
                  <a:extLst>
                    <a:ext uri="{9D8B030D-6E8A-4147-A177-3AD203B41FA5}">
                      <a16:colId xmlns:a16="http://schemas.microsoft.com/office/drawing/2014/main" val="1077609047"/>
                    </a:ext>
                  </a:extLst>
                </a:gridCol>
                <a:gridCol w="1886989">
                  <a:extLst>
                    <a:ext uri="{9D8B030D-6E8A-4147-A177-3AD203B41FA5}">
                      <a16:colId xmlns:a16="http://schemas.microsoft.com/office/drawing/2014/main" val="1289690440"/>
                    </a:ext>
                  </a:extLst>
                </a:gridCol>
                <a:gridCol w="1886989">
                  <a:extLst>
                    <a:ext uri="{9D8B030D-6E8A-4147-A177-3AD203B41FA5}">
                      <a16:colId xmlns:a16="http://schemas.microsoft.com/office/drawing/2014/main" val="1526626584"/>
                    </a:ext>
                  </a:extLst>
                </a:gridCol>
                <a:gridCol w="1886989">
                  <a:extLst>
                    <a:ext uri="{9D8B030D-6E8A-4147-A177-3AD203B41FA5}">
                      <a16:colId xmlns:a16="http://schemas.microsoft.com/office/drawing/2014/main" val="2360275583"/>
                    </a:ext>
                  </a:extLst>
                </a:gridCol>
                <a:gridCol w="1886989">
                  <a:extLst>
                    <a:ext uri="{9D8B030D-6E8A-4147-A177-3AD203B41FA5}">
                      <a16:colId xmlns:a16="http://schemas.microsoft.com/office/drawing/2014/main" val="1087142024"/>
                    </a:ext>
                  </a:extLst>
                </a:gridCol>
              </a:tblGrid>
              <a:tr h="390699">
                <a:tc>
                  <a:txBody>
                    <a:bodyPr/>
                    <a:lstStyle/>
                    <a:p>
                      <a:pPr marL="0" indent="0" algn="ctr">
                        <a:buClr>
                          <a:schemeClr val="bg2">
                            <a:lumMod val="75000"/>
                          </a:schemeClr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de-DE" sz="16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Was &amp; Wofür?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Wie?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Beispiel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Alternativen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Extrembeispiel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25333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5782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9173" y="1428323"/>
            <a:ext cx="5522694" cy="5440923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13842"/>
            <a:ext cx="2938849" cy="6441312"/>
          </a:xfrm>
          <a:prstGeom prst="rect">
            <a:avLst/>
          </a:prstGeom>
        </p:spPr>
      </p:pic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i="1" dirty="0" err="1" smtClean="0"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EXTREM</a:t>
            </a:r>
            <a:r>
              <a:rPr lang="de-DE" dirty="0" err="1" smtClean="0"/>
              <a:t>beispiel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DC518-F76A-457E-ABF8-D21CAD5C63D4}" type="slidenum">
              <a:rPr lang="de-DE" smtClean="0"/>
              <a:pPr/>
              <a:t>6</a:t>
            </a:fld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1867" y="1611390"/>
            <a:ext cx="3073014" cy="5246610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0466" y="1607290"/>
            <a:ext cx="4038599" cy="5247864"/>
          </a:xfrm>
          <a:prstGeom prst="rect">
            <a:avLst/>
          </a:prstGeom>
        </p:spPr>
      </p:pic>
      <p:graphicFrame>
        <p:nvGraphicFramePr>
          <p:cNvPr id="9" name="Tabel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7421911"/>
              </p:ext>
            </p:extLst>
          </p:nvPr>
        </p:nvGraphicFramePr>
        <p:xfrm>
          <a:off x="216260" y="-8313"/>
          <a:ext cx="9434945" cy="3906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86989">
                  <a:extLst>
                    <a:ext uri="{9D8B030D-6E8A-4147-A177-3AD203B41FA5}">
                      <a16:colId xmlns:a16="http://schemas.microsoft.com/office/drawing/2014/main" val="1077609047"/>
                    </a:ext>
                  </a:extLst>
                </a:gridCol>
                <a:gridCol w="1886989">
                  <a:extLst>
                    <a:ext uri="{9D8B030D-6E8A-4147-A177-3AD203B41FA5}">
                      <a16:colId xmlns:a16="http://schemas.microsoft.com/office/drawing/2014/main" val="1289690440"/>
                    </a:ext>
                  </a:extLst>
                </a:gridCol>
                <a:gridCol w="1886989">
                  <a:extLst>
                    <a:ext uri="{9D8B030D-6E8A-4147-A177-3AD203B41FA5}">
                      <a16:colId xmlns:a16="http://schemas.microsoft.com/office/drawing/2014/main" val="1526626584"/>
                    </a:ext>
                  </a:extLst>
                </a:gridCol>
                <a:gridCol w="1886989">
                  <a:extLst>
                    <a:ext uri="{9D8B030D-6E8A-4147-A177-3AD203B41FA5}">
                      <a16:colId xmlns:a16="http://schemas.microsoft.com/office/drawing/2014/main" val="2360275583"/>
                    </a:ext>
                  </a:extLst>
                </a:gridCol>
                <a:gridCol w="1886989">
                  <a:extLst>
                    <a:ext uri="{9D8B030D-6E8A-4147-A177-3AD203B41FA5}">
                      <a16:colId xmlns:a16="http://schemas.microsoft.com/office/drawing/2014/main" val="1087142024"/>
                    </a:ext>
                  </a:extLst>
                </a:gridCol>
              </a:tblGrid>
              <a:tr h="390699">
                <a:tc>
                  <a:txBody>
                    <a:bodyPr/>
                    <a:lstStyle/>
                    <a:p>
                      <a:pPr marL="0" indent="0" algn="ctr">
                        <a:buClr>
                          <a:schemeClr val="bg2">
                            <a:lumMod val="75000"/>
                          </a:schemeClr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de-DE" sz="16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Was &amp; Wofür?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Wie?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Beispiel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Alternativen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Extrembeispiel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25333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431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166</Words>
  <Application>Microsoft Office PowerPoint</Application>
  <PresentationFormat>Breitbild</PresentationFormat>
  <Paragraphs>117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Consolas</vt:lpstr>
      <vt:lpstr>Symbol</vt:lpstr>
      <vt:lpstr>Wingdings</vt:lpstr>
      <vt:lpstr>Office</vt:lpstr>
      <vt:lpstr>ProgrammAblaufPlan</vt:lpstr>
      <vt:lpstr>Inhalt</vt:lpstr>
      <vt:lpstr>Was &amp; Wofür?</vt:lpstr>
      <vt:lpstr>Wie?</vt:lpstr>
      <vt:lpstr>Beispiel</vt:lpstr>
      <vt:lpstr>Alternativen</vt:lpstr>
      <vt:lpstr>EXTREMbeispiel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ProgrammAblaufPlan</dc:title>
  <dc:creator>user</dc:creator>
  <cp:lastModifiedBy>user</cp:lastModifiedBy>
  <cp:revision>40</cp:revision>
  <dcterms:created xsi:type="dcterms:W3CDTF">2020-07-15T12:01:28Z</dcterms:created>
  <dcterms:modified xsi:type="dcterms:W3CDTF">2020-07-16T13:17:17Z</dcterms:modified>
</cp:coreProperties>
</file>