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03CA-CA8E-4325-9EB5-18CAB3C0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37C66-9419-49AF-993E-BECC47FDD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9819C-759D-458C-A6F8-0CDF18BA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A2A-C16A-4DBD-87A8-D8AFFBA4D334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88273-7745-4277-8448-CAC2B1CC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E4CB3-6363-4921-8DCE-D1F3A2F4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1AA1-8131-453A-A512-0DCFBB962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5820-7D53-4202-8037-A1302AEA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4C0CA-B477-4854-A393-D752B376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178CD-4FC4-4CE3-A134-A1D149C2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A2A-C16A-4DBD-87A8-D8AFFBA4D334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242A-9B75-46F1-9AEE-2154BDE5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F7364-CEAC-445E-AAF6-936E4BC8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1AA1-8131-453A-A512-0DCFBB962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7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1375C-9900-4350-9D32-E4233A3A6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62CFB-9BDD-4685-857F-AC4F81435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BE14-87A4-44D5-8990-20CB3B45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A2A-C16A-4DBD-87A8-D8AFFBA4D334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63E7-6FB7-4086-A0F1-B194BEB4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3535-3972-4883-A20E-031DA16A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1AA1-8131-453A-A512-0DCFBB962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5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B74B-5D9E-469D-8733-DA0FD6CE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A6E3-D9B8-4E42-8A98-58907FD8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5F8ED-0731-4A16-96CA-B77B5A4F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A2A-C16A-4DBD-87A8-D8AFFBA4D334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9CBD8-94D5-4755-8039-8DB81F86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040-2603-4D1F-9137-B9205D3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1AA1-8131-453A-A512-0DCFBB962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8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4ACC-6D88-4D78-832E-6C10A0BD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D8675-2E6C-4239-A76B-6BBEB332F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EF1CE-43E6-4908-90D5-9A9385C1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A2A-C16A-4DBD-87A8-D8AFFBA4D334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88D8-FC82-4A44-AD71-4100CFFF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BA93-D22A-4A19-A038-89C1010C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1AA1-8131-453A-A512-0DCFBB962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3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111D-777A-4D29-B5DB-4820DFCA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130C-79F3-42F8-B729-CC0230284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D7AA-445C-46E1-97E2-A919A7D3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65C13-F3F4-43F7-8173-61361EF2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A2A-C16A-4DBD-87A8-D8AFFBA4D334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4C698-E330-41F4-A552-30B713BA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61B4F-1AD0-4149-B8BF-3DE8E899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1AA1-8131-453A-A512-0DCFBB962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4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FAB8-D7F8-4BE7-A9AC-C7791CA5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B8098-7EBA-4ED0-B3E4-771827156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00E78-2DE8-454F-AA61-816684EDB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DC597-317F-4959-B885-FEB094368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418C3-B0BD-431D-A6EF-971664A36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B69A4-FACE-47B3-8E08-53CCE534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A2A-C16A-4DBD-87A8-D8AFFBA4D334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4D865-50FF-497E-B810-3D8BA613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3BF68-9E43-4FE9-9238-31373C71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1AA1-8131-453A-A512-0DCFBB962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0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ECEF-39FF-4A2B-9468-CF409D2F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357A4-89ED-449B-BF75-F5E159CE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A2A-C16A-4DBD-87A8-D8AFFBA4D334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3107D-A4F9-41B9-95B2-C4EE2E63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CA9BB-F83C-48CE-93AC-842EF602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1AA1-8131-453A-A512-0DCFBB962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006DA-9135-402F-94F3-561FA83E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A2A-C16A-4DBD-87A8-D8AFFBA4D334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617C8-8B49-4E31-9B63-D3AF7F7D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3DC9E-CE5A-4229-B793-4B922DE5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1AA1-8131-453A-A512-0DCFBB962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B84C-8015-4B22-86C3-6782B588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D3F3-713E-4E1A-82F0-60DD34B28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37DBE-3562-4DD0-B25A-62B2062C6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4483-6D1C-41AC-A4B6-2F289F9F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A2A-C16A-4DBD-87A8-D8AFFBA4D334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CAD9-D6B7-4C07-901C-30F62DD6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1B9B8-6CD0-46A7-9FD5-533D1418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1AA1-8131-453A-A512-0DCFBB962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09F0-6C19-4F0A-A0D9-D5DFCE42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39ECF-5B94-4096-B978-36B2F31B4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AE7EA-AA2C-4001-8B71-1DB819EF3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32556-4182-4E31-89B7-1AA4C607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3A2A-C16A-4DBD-87A8-D8AFFBA4D334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E6472-EC50-43C5-AC54-A9E95AE3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C35CA-8B54-4436-9497-BDE097C7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1AA1-8131-453A-A512-0DCFBB962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F63DC-7C77-4976-ABD9-0DA9A025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9F383-03C1-4488-B832-03A20E40A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AEE0-EE92-4B1F-A65C-78FA73DB0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3A2A-C16A-4DBD-87A8-D8AFFBA4D334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779ED-4F83-494E-8C36-B280E4A2B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6D523-81FE-489C-A806-B4C909999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1AA1-8131-453A-A512-0DCFBB962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9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Chân trang 1">
            <a:extLst>
              <a:ext uri="{FF2B5EF4-FFF2-40B4-BE49-F238E27FC236}">
                <a16:creationId xmlns:a16="http://schemas.microsoft.com/office/drawing/2014/main" id="{52594E92-962C-4851-8E0D-7451C641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8B696C7-F2BD-4000-8556-B29CC46E8B3D}"/>
              </a:ext>
            </a:extLst>
          </p:cNvPr>
          <p:cNvSpPr txBox="1"/>
          <p:nvPr/>
        </p:nvSpPr>
        <p:spPr>
          <a:xfrm>
            <a:off x="2357728" y="3391542"/>
            <a:ext cx="8056272" cy="2790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 New Roman"/>
                <a:cs typeface="Arial"/>
              </a:rPr>
              <a:t>GIÁO VIÊN HƯỚNG DẪN : Tạ Thị Thu Phượng</a:t>
            </a:r>
          </a:p>
          <a:p>
            <a:endParaRPr lang="vi-VN" sz="1600" b="1">
              <a:latin typeface="Times New Roman"/>
              <a:cs typeface="Arial"/>
            </a:endParaRPr>
          </a:p>
          <a:p>
            <a:r>
              <a:rPr lang="en-US" sz="1600" b="1">
                <a:latin typeface="Times New Roman"/>
                <a:cs typeface="Arial"/>
              </a:rPr>
              <a:t>SINH VIÊN THỰC HIỆN: </a:t>
            </a:r>
            <a:endParaRPr lang="vi-VN" sz="1600" b="1">
              <a:latin typeface="Times New Roman"/>
              <a:cs typeface="Arial"/>
            </a:endParaRPr>
          </a:p>
          <a:p>
            <a:pPr marR="0" lvl="0">
              <a:lnSpc>
                <a:spcPct val="107000"/>
              </a:lnSpc>
              <a:spcBef>
                <a:spcPts val="1220"/>
              </a:spcBef>
              <a:spcAft>
                <a:spcPts val="800"/>
              </a:spcAft>
              <a:buSzPts val="1400"/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Thạch Sơn Kim Quang</a:t>
            </a:r>
            <a:r>
              <a:rPr lang="en-US" sz="1600" b="1" spc="3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vi-VN" sz="16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710251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vi-VN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Trưởng</a:t>
            </a:r>
            <a:r>
              <a:rPr lang="vi-VN" sz="16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nhóm)</a:t>
            </a:r>
            <a:endParaRPr lang="en-US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1235"/>
              </a:spcBef>
              <a:spcAft>
                <a:spcPts val="800"/>
              </a:spcAft>
              <a:buSzPts val="1400"/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 Thanh Lâm</a:t>
            </a:r>
            <a:r>
              <a:rPr lang="vi-VN" sz="1600" b="1" spc="3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1911162 (Thư</a:t>
            </a:r>
            <a:r>
              <a:rPr lang="vi-VN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kí)</a:t>
            </a:r>
            <a:endParaRPr lang="en-US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1245"/>
              </a:spcBef>
              <a:spcAft>
                <a:spcPts val="800"/>
              </a:spcAft>
              <a:buSzPts val="1400"/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Trần Đình Quang</a:t>
            </a:r>
            <a:r>
              <a:rPr lang="en-US" sz="16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vi-VN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710252</a:t>
            </a:r>
            <a:r>
              <a:rPr lang="en-US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(Thành</a:t>
            </a:r>
            <a:r>
              <a:rPr lang="vi-VN" sz="16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viên)</a:t>
            </a:r>
            <a:endParaRPr lang="en-US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1235"/>
              </a:spcBef>
              <a:spcAft>
                <a:spcPts val="800"/>
              </a:spcAft>
              <a:buSzPts val="1400"/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Hoàng Nguyễn Đức Long</a:t>
            </a:r>
            <a:r>
              <a:rPr lang="en-US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vi-VN" sz="16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710213</a:t>
            </a:r>
            <a:r>
              <a:rPr lang="en-US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(Thành</a:t>
            </a:r>
            <a:r>
              <a:rPr lang="vi-VN" sz="16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viên)</a:t>
            </a:r>
            <a:endParaRPr lang="vi-VN" sz="1600">
              <a:solidFill>
                <a:schemeClr val="bg1"/>
              </a:solidFill>
              <a:latin typeface="Times New Roman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F070B97B-598E-4D48-B957-393F097F211B}"/>
              </a:ext>
            </a:extLst>
          </p:cNvPr>
          <p:cNvSpPr txBox="1"/>
          <p:nvPr/>
        </p:nvSpPr>
        <p:spPr>
          <a:xfrm>
            <a:off x="2511602" y="2590841"/>
            <a:ext cx="716879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BÁO CÁO BAI TẬP NHÓM 13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5376" y="402807"/>
            <a:ext cx="6320128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800" b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4800" b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800" b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4800" b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Lạt</a:t>
            </a:r>
            <a:endParaRPr lang="en-US" sz="4800" b="1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4764" y="1358216"/>
            <a:ext cx="4519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Khoa: </a:t>
            </a:r>
            <a:r>
              <a:rPr lang="en-US" sz="2400" b="1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2004764" cy="2004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F5FB12-2684-4500-B11F-A42857B5A45D}"/>
              </a:ext>
            </a:extLst>
          </p:cNvPr>
          <p:cNvSpPr txBox="1"/>
          <p:nvPr/>
        </p:nvSpPr>
        <p:spPr>
          <a:xfrm>
            <a:off x="4894582" y="2020695"/>
            <a:ext cx="466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học: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38667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60F1-E6CF-41CF-9FE2-C16342EB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025"/>
          </a:xfrm>
        </p:spPr>
        <p:txBody>
          <a:bodyPr>
            <a:normAutofit fontScale="90000"/>
          </a:bodyPr>
          <a:lstStyle/>
          <a:p>
            <a:pPr marL="971550">
              <a:spcBef>
                <a:spcPts val="445"/>
              </a:spcBef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BUỘC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VẸN:</a:t>
            </a:r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1">
                <a:effectLst/>
                <a:latin typeface="Calibri Light (Headings)"/>
                <a:ea typeface="Times New Roman" panose="02020603050405020304" pitchFamily="18" charset="0"/>
              </a:rPr>
            </a:b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A8EB-C186-4A88-8D6A-4240BFD60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275"/>
            <a:ext cx="10515600" cy="5119688"/>
          </a:xfrm>
        </p:spPr>
        <p:txBody>
          <a:bodyPr>
            <a:normAutofit/>
          </a:bodyPr>
          <a:lstStyle/>
          <a:p>
            <a:pPr marL="742950" lvl="1" indent="-285750">
              <a:spcBef>
                <a:spcPts val="5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  <a:tabLst>
                <a:tab pos="18167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RB3:</a:t>
            </a:r>
            <a:r>
              <a:rPr lang="vi-VN" sz="1400" spc="-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Mỗi chuyên ngành</a:t>
            </a:r>
            <a:r>
              <a:rPr lang="vi-VN" sz="1400" spc="-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có</a:t>
            </a:r>
            <a:r>
              <a:rPr lang="vi-VN" sz="1400" spc="-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một mã</a:t>
            </a:r>
            <a:r>
              <a:rPr lang="vi-VN" sz="1400" spc="-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chuyên</a:t>
            </a:r>
            <a:r>
              <a:rPr lang="vi-VN" sz="1400" spc="-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ngành</a:t>
            </a:r>
            <a:r>
              <a:rPr lang="vi-VN" sz="1400" spc="-2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là</a:t>
            </a:r>
            <a:r>
              <a:rPr lang="vi-VN" sz="1400" spc="-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duy</a:t>
            </a:r>
            <a:r>
              <a:rPr lang="vi-VN" sz="1400" spc="-2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nhất</a:t>
            </a:r>
            <a:endParaRPr lang="en-US" sz="110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1143000" lvl="2" indent="-228600">
              <a:spcBef>
                <a:spcPts val="68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"/>
              <a:tabLst>
                <a:tab pos="2273300" algn="l"/>
                <a:tab pos="22739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Phát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biểu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hình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thức:</a:t>
            </a:r>
            <a:endParaRPr lang="en-US" sz="11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273300" marR="1377950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</a:pPr>
            <a:r>
              <a:rPr lang="vi-VN" sz="140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cn1, cn2 </a:t>
            </a:r>
            <a:r>
              <a:rPr lang="vi-VN" sz="140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ChuyenNganh : cn1 ≠ cn2 </a:t>
            </a:r>
            <a:r>
              <a:rPr lang="vi-VN" sz="14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cn1.MaCN ≠</a:t>
            </a:r>
            <a:r>
              <a:rPr lang="vi-VN" sz="14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cn2.maCN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lnSpc>
                <a:spcPts val="1605"/>
              </a:lnSpc>
              <a:buSzPts val="1400"/>
              <a:buFont typeface="Wingdings" panose="05000000000000000000" pitchFamily="2" charset="2"/>
              <a:buChar char=""/>
              <a:tabLst>
                <a:tab pos="2273300" algn="l"/>
                <a:tab pos="22739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Bảng tầm</a:t>
            </a:r>
            <a:r>
              <a:rPr lang="vi-VN" sz="1400" spc="-3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ảnh hưởng:</a:t>
            </a:r>
            <a:endParaRPr lang="en-US" sz="11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914400" lvl="2" indent="0">
              <a:spcBef>
                <a:spcPts val="845"/>
              </a:spcBef>
              <a:spcAft>
                <a:spcPts val="0"/>
              </a:spcAft>
              <a:buSzPts val="1400"/>
              <a:buNone/>
              <a:tabLst>
                <a:tab pos="2273300" algn="l"/>
                <a:tab pos="2273935" algn="l"/>
              </a:tabLst>
            </a:pPr>
            <a:endParaRPr lang="en-US" sz="11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914400" lvl="2" indent="0">
              <a:spcBef>
                <a:spcPts val="845"/>
              </a:spcBef>
              <a:spcAft>
                <a:spcPts val="0"/>
              </a:spcAft>
              <a:buSzPts val="1400"/>
              <a:buNone/>
              <a:tabLst>
                <a:tab pos="2273300" algn="l"/>
                <a:tab pos="2273935" algn="l"/>
              </a:tabLst>
            </a:pPr>
            <a:endParaRPr lang="en-US" sz="1100"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914400" lvl="2" indent="0">
              <a:spcBef>
                <a:spcPts val="845"/>
              </a:spcBef>
              <a:spcAft>
                <a:spcPts val="0"/>
              </a:spcAft>
              <a:buSzPts val="1400"/>
              <a:buNone/>
              <a:tabLst>
                <a:tab pos="2273300" algn="l"/>
                <a:tab pos="2273935" algn="l"/>
              </a:tabLst>
            </a:pPr>
            <a:endParaRPr lang="en-US" sz="11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914400" lvl="2" indent="0">
              <a:spcBef>
                <a:spcPts val="845"/>
              </a:spcBef>
              <a:spcAft>
                <a:spcPts val="0"/>
              </a:spcAft>
              <a:buSzPts val="1400"/>
              <a:buNone/>
              <a:tabLst>
                <a:tab pos="2273300" algn="l"/>
                <a:tab pos="2273935" algn="l"/>
              </a:tabLst>
            </a:pPr>
            <a:endParaRPr lang="en-US" sz="1100"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914400" lvl="2" indent="0">
              <a:spcBef>
                <a:spcPts val="845"/>
              </a:spcBef>
              <a:spcAft>
                <a:spcPts val="0"/>
              </a:spcAft>
              <a:buSzPts val="1400"/>
              <a:buNone/>
              <a:tabLst>
                <a:tab pos="2273300" algn="l"/>
                <a:tab pos="2273935" algn="l"/>
              </a:tabLst>
            </a:pPr>
            <a:endParaRPr lang="en-US" sz="11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>
              <a:spcBef>
                <a:spcPts val="5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  <a:tabLst>
                <a:tab pos="18167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RB4: Mỗi</a:t>
            </a:r>
            <a:r>
              <a:rPr lang="vi-VN" sz="1400" spc="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đề</a:t>
            </a:r>
            <a:r>
              <a:rPr lang="vi-VN" sz="1400" spc="-1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tài</a:t>
            </a:r>
            <a:r>
              <a:rPr lang="vi-VN" sz="1400" spc="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có một mã</a:t>
            </a:r>
            <a:r>
              <a:rPr lang="vi-VN" sz="1400" spc="-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đề</a:t>
            </a:r>
            <a:r>
              <a:rPr lang="vi-VN" sz="1400" spc="-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tài</a:t>
            </a:r>
            <a:r>
              <a:rPr lang="vi-VN" sz="1400" spc="-2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là</a:t>
            </a:r>
            <a:r>
              <a:rPr lang="vi-VN" sz="1400" spc="-1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duy</a:t>
            </a:r>
            <a:r>
              <a:rPr lang="vi-VN" sz="1400" spc="-2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nhất</a:t>
            </a:r>
            <a:endParaRPr lang="en-US" sz="110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1143000" lvl="2" indent="-228600">
              <a:spcBef>
                <a:spcPts val="68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"/>
              <a:tabLst>
                <a:tab pos="2273300" algn="l"/>
                <a:tab pos="22739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Phát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biểu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hình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thức:</a:t>
            </a:r>
            <a:endParaRPr lang="en-US" sz="11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273300">
              <a:spcBef>
                <a:spcPts val="375"/>
              </a:spcBef>
              <a:spcAft>
                <a:spcPts val="0"/>
              </a:spcAft>
            </a:pPr>
            <a:b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vi-VN" sz="140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vi-VN" sz="14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dt1,</a:t>
            </a:r>
            <a:r>
              <a:rPr lang="vi-VN" sz="14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dt2</a:t>
            </a:r>
            <a:r>
              <a:rPr lang="vi-VN" sz="14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vi-VN" sz="14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</a:t>
            </a:r>
            <a:r>
              <a:rPr lang="vi-VN" sz="14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dt1 ≠</a:t>
            </a:r>
            <a:r>
              <a:rPr lang="vi-VN" sz="14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dt2</a:t>
            </a:r>
            <a:r>
              <a:rPr lang="vi-VN" sz="14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14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dt1.MaDT</a:t>
            </a:r>
            <a:r>
              <a:rPr lang="vi-VN" sz="14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≠</a:t>
            </a:r>
            <a:r>
              <a:rPr lang="vi-VN" sz="14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dt2.MaDT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84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"/>
              <a:tabLst>
                <a:tab pos="2273300" algn="l"/>
                <a:tab pos="22739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Bảng tầm</a:t>
            </a:r>
            <a:r>
              <a:rPr lang="vi-VN" sz="1400" spc="-3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ảnh hưởng:</a:t>
            </a:r>
            <a:endParaRPr lang="en-US" sz="11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914400" lvl="2" indent="0">
              <a:spcBef>
                <a:spcPts val="845"/>
              </a:spcBef>
              <a:spcAft>
                <a:spcPts val="0"/>
              </a:spcAft>
              <a:buSzPts val="1400"/>
              <a:buNone/>
              <a:tabLst>
                <a:tab pos="2273300" algn="l"/>
                <a:tab pos="2273935" algn="l"/>
              </a:tabLst>
            </a:pPr>
            <a:endParaRPr lang="en-US" sz="11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29D45-BC9C-47CF-96A0-DB63AFFB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701" y="2533604"/>
            <a:ext cx="4807197" cy="895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1ED0C0-BE2C-4783-BA7D-BB80C2C0D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05" y="5140301"/>
            <a:ext cx="4673840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1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60F1-E6CF-41CF-9FE2-C16342EB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025"/>
          </a:xfrm>
        </p:spPr>
        <p:txBody>
          <a:bodyPr>
            <a:normAutofit fontScale="90000"/>
          </a:bodyPr>
          <a:lstStyle/>
          <a:p>
            <a:pPr marL="971550">
              <a:spcBef>
                <a:spcPts val="445"/>
              </a:spcBef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BUỘC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VẸN: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1" dirty="0">
                <a:effectLst/>
                <a:latin typeface="Calibri Light (Headings)"/>
                <a:ea typeface="Times New Roman" panose="02020603050405020304" pitchFamily="18" charset="0"/>
              </a:rPr>
            </a:b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A8EB-C186-4A88-8D6A-4240BFD60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275"/>
            <a:ext cx="10515600" cy="5119688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785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  <a:tabLst>
                <a:tab pos="18167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RB5: Mỗi sinh</a:t>
            </a:r>
            <a:r>
              <a:rPr lang="vi-VN" sz="1400" spc="-1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viên</a:t>
            </a:r>
            <a:r>
              <a:rPr lang="vi-VN" sz="1400" spc="-1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phải</a:t>
            </a:r>
            <a:r>
              <a:rPr lang="vi-VN" sz="1400" spc="-1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làm</a:t>
            </a:r>
            <a:r>
              <a:rPr lang="vi-VN" sz="1400" spc="-2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một</a:t>
            </a:r>
            <a:r>
              <a:rPr lang="vi-VN" sz="1400" spc="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đề</a:t>
            </a:r>
            <a:r>
              <a:rPr lang="vi-VN" sz="1400" spc="-1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tài</a:t>
            </a:r>
            <a:endParaRPr lang="en-US" sz="110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742950" lvl="1" indent="-285750">
              <a:spcBef>
                <a:spcPts val="69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"/>
              <a:tabLst>
                <a:tab pos="2273300" algn="l"/>
                <a:tab pos="22739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Phát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biểu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hình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thức:</a:t>
            </a:r>
            <a:endParaRPr lang="en-US" sz="11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273300" marR="1535430">
              <a:lnSpc>
                <a:spcPct val="148000"/>
              </a:lnSpc>
              <a:spcBef>
                <a:spcPts val="810"/>
              </a:spcBef>
              <a:spcAft>
                <a:spcPts val="0"/>
              </a:spcAft>
            </a:pPr>
            <a:r>
              <a:rPr lang="vi-VN" sz="140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sv </a:t>
            </a:r>
            <a:r>
              <a:rPr lang="vi-VN" sz="140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SinhVien, </a:t>
            </a:r>
            <a:r>
              <a:rPr lang="vi-VN" sz="140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$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dt </a:t>
            </a:r>
            <a:r>
              <a:rPr lang="vi-VN" sz="140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DeTai : sv.MaSV = dt.MaSV,</a:t>
            </a:r>
            <a:r>
              <a:rPr lang="vi-VN" sz="14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sv.MADT</a:t>
            </a:r>
            <a:r>
              <a:rPr lang="vi-VN" sz="14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14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dt.MaDT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"/>
              <a:tabLst>
                <a:tab pos="2273300" algn="l"/>
                <a:tab pos="22739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Bảng tầm</a:t>
            </a:r>
            <a:r>
              <a:rPr lang="vi-VN" sz="1400" spc="-3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ảnh hưởng:</a:t>
            </a:r>
            <a:endParaRPr lang="en-US" sz="11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914400" lvl="2" indent="0">
              <a:spcBef>
                <a:spcPts val="845"/>
              </a:spcBef>
              <a:spcAft>
                <a:spcPts val="0"/>
              </a:spcAft>
              <a:buSzPts val="1400"/>
              <a:buNone/>
              <a:tabLst>
                <a:tab pos="2273300" algn="l"/>
                <a:tab pos="227393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914400" lvl="2" indent="0">
              <a:spcBef>
                <a:spcPts val="845"/>
              </a:spcBef>
              <a:spcAft>
                <a:spcPts val="0"/>
              </a:spcAft>
              <a:buSzPts val="1400"/>
              <a:buNone/>
              <a:tabLst>
                <a:tab pos="2273300" algn="l"/>
                <a:tab pos="2273935" algn="l"/>
              </a:tabLst>
            </a:pPr>
            <a:endParaRPr lang="en-US" sz="1100" dirty="0"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914400" lvl="2" indent="0">
              <a:spcBef>
                <a:spcPts val="845"/>
              </a:spcBef>
              <a:spcAft>
                <a:spcPts val="0"/>
              </a:spcAft>
              <a:buSzPts val="1400"/>
              <a:buNone/>
              <a:tabLst>
                <a:tab pos="2273300" algn="l"/>
                <a:tab pos="227393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914400" lvl="2" indent="0">
              <a:spcBef>
                <a:spcPts val="845"/>
              </a:spcBef>
              <a:spcAft>
                <a:spcPts val="0"/>
              </a:spcAft>
              <a:buSzPts val="1400"/>
              <a:buNone/>
              <a:tabLst>
                <a:tab pos="2273300" algn="l"/>
                <a:tab pos="2273935" algn="l"/>
              </a:tabLst>
            </a:pPr>
            <a:endParaRPr lang="en-US" sz="1100" dirty="0"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914400" lvl="2" indent="0">
              <a:spcBef>
                <a:spcPts val="845"/>
              </a:spcBef>
              <a:spcAft>
                <a:spcPts val="0"/>
              </a:spcAft>
              <a:buSzPts val="1400"/>
              <a:buNone/>
              <a:tabLst>
                <a:tab pos="2273300" algn="l"/>
                <a:tab pos="227393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>
              <a:spcBef>
                <a:spcPts val="5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  <a:tabLst>
                <a:tab pos="1816735" algn="l"/>
              </a:tabLst>
            </a:pPr>
            <a:endParaRPr lang="en-US" sz="140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  <a:tabLst>
                <a:tab pos="18167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RB6:</a:t>
            </a:r>
            <a:r>
              <a:rPr lang="vi-VN" sz="1400" spc="-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Mỗi đề</a:t>
            </a:r>
            <a:r>
              <a:rPr lang="vi-VN" sz="1400" spc="-1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tài</a:t>
            </a:r>
            <a:r>
              <a:rPr lang="vi-VN" sz="1400" spc="-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phải</a:t>
            </a:r>
            <a:r>
              <a:rPr lang="vi-VN" sz="1400" spc="-1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được</a:t>
            </a:r>
            <a:r>
              <a:rPr lang="vi-VN" sz="1400" spc="-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xếp</a:t>
            </a:r>
            <a:r>
              <a:rPr lang="vi-VN" sz="1400" spc="-2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vào</a:t>
            </a:r>
            <a:r>
              <a:rPr lang="vi-VN" sz="1400" spc="-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một chuyên ngành</a:t>
            </a:r>
            <a:endParaRPr lang="en-US" sz="110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742950" lvl="1" indent="-285750">
              <a:spcBef>
                <a:spcPts val="69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"/>
              <a:tabLst>
                <a:tab pos="2273300" algn="l"/>
                <a:tab pos="22739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Phát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biểu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hình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thức:</a:t>
            </a:r>
            <a:endParaRPr lang="en-US" sz="11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273300">
              <a:spcBef>
                <a:spcPts val="810"/>
              </a:spcBef>
              <a:spcAft>
                <a:spcPts val="0"/>
              </a:spcAft>
            </a:pPr>
            <a:r>
              <a:rPr lang="vi-VN" sz="140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vi-VN" sz="14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dt</a:t>
            </a:r>
            <a:r>
              <a:rPr lang="vi-VN" sz="14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vi-VN" sz="14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DeTai,</a:t>
            </a:r>
            <a:r>
              <a:rPr lang="vi-VN" sz="14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$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</a:t>
            </a:r>
            <a:r>
              <a:rPr lang="vi-VN" sz="14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vi-VN" sz="14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ChuyenNganh :</a:t>
            </a:r>
            <a:r>
              <a:rPr lang="vi-VN" sz="14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cn.MaCN</a:t>
            </a:r>
            <a:r>
              <a:rPr lang="vi-VN" sz="14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14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dt.MaCN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84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"/>
              <a:tabLst>
                <a:tab pos="2273300" algn="l"/>
                <a:tab pos="22739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Bảng tầm</a:t>
            </a:r>
            <a:r>
              <a:rPr lang="vi-VN" sz="1400" spc="-3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ảnh hưởng:</a:t>
            </a:r>
            <a:endParaRPr lang="en-US" sz="14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457200" lvl="1" indent="0">
              <a:spcBef>
                <a:spcPts val="845"/>
              </a:spcBef>
              <a:spcAft>
                <a:spcPts val="0"/>
              </a:spcAft>
              <a:buSzPts val="1400"/>
              <a:buNone/>
              <a:tabLst>
                <a:tab pos="2273300" algn="l"/>
                <a:tab pos="2273935" algn="l"/>
              </a:tabLst>
            </a:pPr>
            <a:endParaRPr lang="en-US" sz="11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914400" lvl="2" indent="0">
              <a:spcBef>
                <a:spcPts val="845"/>
              </a:spcBef>
              <a:spcAft>
                <a:spcPts val="0"/>
              </a:spcAft>
              <a:buSzPts val="1400"/>
              <a:buNone/>
              <a:tabLst>
                <a:tab pos="2273300" algn="l"/>
                <a:tab pos="2273935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3650E-F06E-474B-9FB2-67527283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73" y="2273300"/>
            <a:ext cx="4921503" cy="1282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B1D5EB-73C9-4597-A184-4AB8DE4D4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173" y="4959315"/>
            <a:ext cx="4686541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0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D20A-17EA-457C-A9CF-2C5BADA5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69888"/>
            <a:ext cx="9144000" cy="1030287"/>
          </a:xfrm>
        </p:spPr>
        <p:txBody>
          <a:bodyPr/>
          <a:lstStyle/>
          <a:p>
            <a:pPr algn="l"/>
            <a:r>
              <a:rPr lang="en-US" err="1"/>
              <a:t>Bài</a:t>
            </a:r>
            <a:r>
              <a:rPr lang="en-US"/>
              <a:t> 6: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DD414-7768-4708-8130-9C2BD6550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1276349"/>
            <a:ext cx="11191875" cy="5400675"/>
          </a:xfrm>
        </p:spPr>
        <p:txBody>
          <a:bodyPr/>
          <a:lstStyle/>
          <a:p>
            <a:pPr algn="l"/>
            <a:r>
              <a:rPr lang="en-US"/>
              <a:t>Lược đồ ER:</a:t>
            </a:r>
          </a:p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F63AF-39EF-424E-8339-6043D6E3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74" y="2006527"/>
            <a:ext cx="5874052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5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877E-C240-4163-BDA1-A07C1B75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quan hệ: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9E854-3FE0-4F1C-A8F7-2A2080F03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541" y="2439909"/>
            <a:ext cx="5207268" cy="3054507"/>
          </a:xfrm>
        </p:spPr>
      </p:pic>
    </p:spTree>
    <p:extLst>
      <p:ext uri="{BB962C8B-B14F-4D97-AF65-F5344CB8AC3E}">
        <p14:creationId xmlns:p14="http://schemas.microsoft.com/office/powerpoint/2010/main" val="241481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60F1-E6CF-41CF-9FE2-C16342EB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025"/>
          </a:xfrm>
        </p:spPr>
        <p:txBody>
          <a:bodyPr/>
          <a:lstStyle/>
          <a:p>
            <a:pPr marL="971550">
              <a:spcBef>
                <a:spcPts val="445"/>
              </a:spcBef>
              <a:spcAft>
                <a:spcPts val="0"/>
              </a:spcAft>
            </a:pP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TẬP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PHỤ</a:t>
            </a:r>
            <a:r>
              <a:rPr lang="vi-VN" sz="1800" b="1" spc="-1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THUỘC</a:t>
            </a:r>
            <a:r>
              <a:rPr lang="vi-VN" sz="1800" b="1" spc="-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HÀM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VÀ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DẠNG CHUẨN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CỦA LƯỢC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ĐỒ</a:t>
            </a:r>
            <a:r>
              <a:rPr lang="vi-VN" sz="1800" b="1" spc="-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QUAN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HỆ</a:t>
            </a:r>
            <a:r>
              <a:rPr lang="vi-VN" sz="1800" b="1" spc="-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:</a:t>
            </a:r>
            <a:br>
              <a:rPr lang="en-US" sz="1800" b="1">
                <a:effectLst/>
                <a:latin typeface="Calibri Light (Headings)"/>
                <a:ea typeface="Times New Roman" panose="02020603050405020304" pitchFamily="18" charset="0"/>
              </a:rPr>
            </a:b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A8EB-C186-4A88-8D6A-4240BFD6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Chuyên</a:t>
            </a:r>
            <a:r>
              <a:rPr lang="vi-VN" sz="18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ngành:</a:t>
            </a:r>
            <a:r>
              <a:rPr lang="vi-VN" sz="18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R1(</a:t>
            </a:r>
            <a:r>
              <a:rPr lang="vi-VN" sz="1800" b="1" u="heavy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MACN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vi-VN" sz="18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TENCN)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901700">
              <a:spcBef>
                <a:spcPts val="445"/>
              </a:spcBef>
              <a:spcAft>
                <a:spcPts val="0"/>
              </a:spcAft>
            </a:pP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F1 =</a:t>
            </a:r>
            <a:r>
              <a:rPr lang="vi-VN" sz="17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{MACN</a:t>
            </a:r>
            <a:r>
              <a:rPr lang="vi-VN" sz="17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vi-VN" sz="17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TENCN}</a:t>
            </a:r>
            <a:endParaRPr lang="en-US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>
              <a:spcBef>
                <a:spcPts val="445"/>
              </a:spcBef>
              <a:spcAft>
                <a:spcPts val="0"/>
              </a:spcAft>
            </a:pP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vi-VN" sz="17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chính:</a:t>
            </a:r>
            <a:r>
              <a:rPr lang="vi-VN" sz="1700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MACN</a:t>
            </a:r>
            <a:endParaRPr lang="en-US" sz="17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>
              <a:spcBef>
                <a:spcPts val="445"/>
              </a:spcBef>
              <a:spcAft>
                <a:spcPts val="0"/>
              </a:spcAft>
            </a:pP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 phụ</a:t>
            </a:r>
            <a:r>
              <a:rPr lang="vi-VN" sz="17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vi-VN" sz="17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vi-VN" sz="1700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vi-VN" sz="17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tầm</a:t>
            </a:r>
            <a:r>
              <a:rPr lang="vi-VN" sz="1700" spc="-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 MACN</a:t>
            </a:r>
            <a:r>
              <a:rPr lang="vi-VN" sz="17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vi-VN" sz="17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TENCN</a:t>
            </a:r>
            <a:r>
              <a:rPr lang="vi-VN" sz="1700" spc="-8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 vế</a:t>
            </a:r>
            <a:r>
              <a:rPr lang="vi-VN" sz="17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trái</a:t>
            </a:r>
            <a:r>
              <a:rPr lang="vi-VN" sz="17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7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siêu</a:t>
            </a:r>
            <a:r>
              <a:rPr lang="vi-VN" sz="17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endParaRPr lang="en-US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46150"/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vi-VN" sz="17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R1</a:t>
            </a:r>
            <a:r>
              <a:rPr lang="vi-VN" sz="17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 chuẩn</a:t>
            </a:r>
            <a:r>
              <a:rPr lang="vi-VN" sz="17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BCNF</a:t>
            </a:r>
            <a:endParaRPr lang="en-US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41F277-0940-46E7-A6D3-F5420D94A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73630"/>
              </p:ext>
            </p:extLst>
          </p:nvPr>
        </p:nvGraphicFramePr>
        <p:xfrm>
          <a:off x="2843318" y="2442750"/>
          <a:ext cx="6031230" cy="1558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371191533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1418945730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1160442141"/>
                    </a:ext>
                  </a:extLst>
                </a:gridCol>
                <a:gridCol w="1170305">
                  <a:extLst>
                    <a:ext uri="{9D8B030D-6E8A-4147-A177-3AD203B41FA5}">
                      <a16:colId xmlns:a16="http://schemas.microsoft.com/office/drawing/2014/main" val="2192122290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344700461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Chuyên ngành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14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146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phân biệt giữa các chuyên ngành với nhau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80542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TENCN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Biểu thị tên chuyên ngành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51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60F1-E6CF-41CF-9FE2-C16342EB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025"/>
          </a:xfrm>
        </p:spPr>
        <p:txBody>
          <a:bodyPr/>
          <a:lstStyle/>
          <a:p>
            <a:pPr marL="971550">
              <a:spcBef>
                <a:spcPts val="445"/>
              </a:spcBef>
              <a:spcAft>
                <a:spcPts val="0"/>
              </a:spcAft>
            </a:pP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TẬP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PHỤ</a:t>
            </a:r>
            <a:r>
              <a:rPr lang="vi-VN" sz="1800" b="1" spc="-1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THUỘC</a:t>
            </a:r>
            <a:r>
              <a:rPr lang="vi-VN" sz="1800" b="1" spc="-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HÀM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VÀ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DẠNG CHUẨN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CỦA LƯỢC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ĐỒ</a:t>
            </a:r>
            <a:r>
              <a:rPr lang="vi-VN" sz="1800" b="1" spc="-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QUAN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HỆ</a:t>
            </a:r>
            <a:r>
              <a:rPr lang="vi-VN" sz="1800" b="1" spc="-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:</a:t>
            </a:r>
            <a:br>
              <a:rPr lang="en-US" sz="1800" b="1">
                <a:effectLst/>
                <a:latin typeface="Calibri Light (Headings)"/>
                <a:ea typeface="Times New Roman" panose="02020603050405020304" pitchFamily="18" charset="0"/>
              </a:rPr>
            </a:b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A8EB-C186-4A88-8D6A-4240BFD6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vi-VN" sz="18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tài:</a:t>
            </a:r>
            <a:r>
              <a:rPr lang="vi-VN" sz="18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R2(</a:t>
            </a:r>
            <a:r>
              <a:rPr lang="vi-VN" sz="1800" b="1" u="heavy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MADT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vi-VN" sz="18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TENDT,</a:t>
            </a:r>
            <a:r>
              <a:rPr lang="vi-VN" sz="18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MACN)</a:t>
            </a: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901700">
              <a:spcBef>
                <a:spcPts val="445"/>
              </a:spcBef>
              <a:spcAft>
                <a:spcPts val="0"/>
              </a:spcAft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>
              <a:spcBef>
                <a:spcPts val="445"/>
              </a:spcBef>
              <a:spcAft>
                <a:spcPts val="0"/>
              </a:spcAft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>
              <a:spcBef>
                <a:spcPts val="445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F2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{MADT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TENDT,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MACN}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/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chính:</a:t>
            </a:r>
            <a:r>
              <a:rPr lang="vi-VN" sz="1800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MADT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30"/>
              </a:spcBef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116713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 phụ thuộc hàm không tầm thường MADT → TENDT, MACN có vế trái là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siêu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vi-VN" sz="1800" spc="-6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BCNF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0CB044-F87D-4EAD-B3F9-6CFFED2C4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42307"/>
              </p:ext>
            </p:extLst>
          </p:nvPr>
        </p:nvGraphicFramePr>
        <p:xfrm>
          <a:off x="5306483" y="1825625"/>
          <a:ext cx="4965700" cy="2911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1007623278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37573079"/>
                    </a:ext>
                  </a:extLst>
                </a:gridCol>
                <a:gridCol w="1443990">
                  <a:extLst>
                    <a:ext uri="{9D8B030D-6E8A-4147-A177-3AD203B41FA5}">
                      <a16:colId xmlns:a16="http://schemas.microsoft.com/office/drawing/2014/main" val="2760563911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911605516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16952101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Đề tài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40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4090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MADT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phân biệt giữa các sinh viên với nhau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229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TENDT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Tên của đề tài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71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có thể biết được đề tài này thuộc chuyên ngành nào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610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2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60F1-E6CF-41CF-9FE2-C16342EB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025"/>
          </a:xfrm>
        </p:spPr>
        <p:txBody>
          <a:bodyPr/>
          <a:lstStyle/>
          <a:p>
            <a:pPr marL="971550">
              <a:spcBef>
                <a:spcPts val="445"/>
              </a:spcBef>
              <a:spcAft>
                <a:spcPts val="0"/>
              </a:spcAft>
            </a:pP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TẬP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PHỤ</a:t>
            </a:r>
            <a:r>
              <a:rPr lang="vi-VN" sz="1800" b="1" spc="-1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THUỘC</a:t>
            </a:r>
            <a:r>
              <a:rPr lang="vi-VN" sz="1800" b="1" spc="-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HÀM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VÀ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DẠNG CHUẨN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CỦA LƯỢC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ĐỒ</a:t>
            </a:r>
            <a:r>
              <a:rPr lang="vi-VN" sz="1800" b="1" spc="-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QUAN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HỆ</a:t>
            </a:r>
            <a:r>
              <a:rPr lang="vi-VN" sz="1800" b="1" spc="-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:</a:t>
            </a:r>
            <a:br>
              <a:rPr lang="en-US" sz="1800" b="1">
                <a:effectLst/>
                <a:latin typeface="Calibri Light (Headings)"/>
                <a:ea typeface="Times New Roman" panose="02020603050405020304" pitchFamily="18" charset="0"/>
              </a:rPr>
            </a:b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A8EB-C186-4A88-8D6A-4240BFD6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01700">
              <a:spcBef>
                <a:spcPts val="1025"/>
              </a:spcBef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vi-VN" sz="18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viên:</a:t>
            </a:r>
            <a:r>
              <a:rPr lang="vi-VN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R3(</a:t>
            </a:r>
            <a:r>
              <a:rPr lang="vi-VN" sz="1800" b="1" u="heavy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MASV,</a:t>
            </a:r>
            <a:r>
              <a:rPr lang="vi-VN" sz="18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HOTEN,</a:t>
            </a:r>
            <a:r>
              <a:rPr lang="vi-VN" sz="18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LOP)</a:t>
            </a: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901700">
              <a:spcBef>
                <a:spcPts val="445"/>
              </a:spcBef>
              <a:spcAft>
                <a:spcPts val="0"/>
              </a:spcAft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>
              <a:spcBef>
                <a:spcPts val="445"/>
              </a:spcBef>
              <a:spcAft>
                <a:spcPts val="0"/>
              </a:spcAft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>
              <a:spcBef>
                <a:spcPts val="445"/>
              </a:spcBef>
              <a:spcAft>
                <a:spcPts val="0"/>
              </a:spcAft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>
              <a:spcBef>
                <a:spcPts val="445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F1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{MASV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HOTEN,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LOP}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>
              <a:spcBef>
                <a:spcPts val="365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chính:</a:t>
            </a:r>
            <a:r>
              <a:rPr lang="vi-VN" sz="1800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MASV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25"/>
              </a:spcBef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102362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 phụ thuộc hàm không tầm thường MASV → HOTEN, LOP có vế trái là siêu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 R3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BCNF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DEA250-6B44-4BD5-A414-883E7F530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99797"/>
              </p:ext>
            </p:extLst>
          </p:nvPr>
        </p:nvGraphicFramePr>
        <p:xfrm>
          <a:off x="2156883" y="2097954"/>
          <a:ext cx="4965700" cy="24093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752689937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17851049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3654410832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1946700956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356662033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4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Sinh viên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91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9209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MASV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phân biệt giữa các sinh viên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6585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HOTEN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Biểu thị họ và tên của sinh viên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950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có thể biết được sinh viên đang học lớp nào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08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68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60F1-E6CF-41CF-9FE2-C16342EB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025"/>
          </a:xfrm>
        </p:spPr>
        <p:txBody>
          <a:bodyPr/>
          <a:lstStyle/>
          <a:p>
            <a:pPr marL="971550">
              <a:spcBef>
                <a:spcPts val="445"/>
              </a:spcBef>
              <a:spcAft>
                <a:spcPts val="0"/>
              </a:spcAft>
            </a:pP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TẬP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PHỤ</a:t>
            </a:r>
            <a:r>
              <a:rPr lang="vi-VN" sz="1800" b="1" spc="-1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THUỘC</a:t>
            </a:r>
            <a:r>
              <a:rPr lang="vi-VN" sz="1800" b="1" spc="-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HÀM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VÀ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DẠNG CHUẨN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CỦA LƯỢC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ĐỒ</a:t>
            </a:r>
            <a:r>
              <a:rPr lang="vi-VN" sz="1800" b="1" spc="-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QUAN</a:t>
            </a:r>
            <a:r>
              <a:rPr lang="vi-VN" sz="1800" b="1" spc="-10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HỆ</a:t>
            </a:r>
            <a:r>
              <a:rPr lang="vi-VN" sz="1800" b="1" spc="-5">
                <a:effectLst/>
                <a:latin typeface="Calibri Light (Headings)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Calibri Light (Headings)"/>
                <a:ea typeface="Times New Roman" panose="02020603050405020304" pitchFamily="18" charset="0"/>
              </a:rPr>
              <a:t>:</a:t>
            </a:r>
            <a:br>
              <a:rPr lang="en-US" sz="1800" b="1">
                <a:effectLst/>
                <a:latin typeface="Calibri Light (Headings)"/>
                <a:ea typeface="Times New Roman" panose="02020603050405020304" pitchFamily="18" charset="0"/>
              </a:rPr>
            </a:b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A8EB-C186-4A88-8D6A-4240BFD60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973137"/>
            <a:ext cx="10515600" cy="2989263"/>
          </a:xfrm>
        </p:spPr>
        <p:txBody>
          <a:bodyPr>
            <a:normAutofit/>
          </a:bodyPr>
          <a:lstStyle/>
          <a:p>
            <a:pPr marL="901700">
              <a:spcBef>
                <a:spcPts val="1015"/>
              </a:spcBef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vi-VN" sz="18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vi-VN" sz="18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vi-VN" sz="18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vi-VN" sz="18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tài:</a:t>
            </a:r>
            <a:r>
              <a:rPr lang="vi-VN" sz="18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1800" b="1" u="heavy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MASV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vi-VN" sz="18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 u="heavy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MADT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vi-VN" sz="18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DIEM,</a:t>
            </a:r>
            <a:r>
              <a:rPr lang="vi-VN" sz="18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NHIEMVU)</a:t>
            </a: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73100" indent="0">
              <a:spcBef>
                <a:spcPts val="1015"/>
              </a:spcBef>
              <a:buNone/>
            </a:pP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73100" indent="0">
              <a:spcBef>
                <a:spcPts val="1015"/>
              </a:spcBef>
              <a:buNone/>
            </a:pPr>
            <a:endParaRPr lang="en-US" sz="18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73100" indent="0">
              <a:spcBef>
                <a:spcPts val="1015"/>
              </a:spcBef>
              <a:buNone/>
            </a:pPr>
            <a:endParaRPr lang="en-US" sz="18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464FF2-271D-4FB0-95C8-2F14DADA6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57452"/>
              </p:ext>
            </p:extLst>
          </p:nvPr>
        </p:nvGraphicFramePr>
        <p:xfrm>
          <a:off x="1683279" y="1357524"/>
          <a:ext cx="4981575" cy="2454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275362188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534711015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008178223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2840566344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80689341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Sinh viên - Đề tài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287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4449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MASV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phân biệt giữa các sinh viên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440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HOTEN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Biểu thị họ và tên của sinh viên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2340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có thể biết được sinh viên đang học lớp nào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6277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1CFCB4-3BAB-4AD9-B67F-A454898C2C7E}"/>
              </a:ext>
            </a:extLst>
          </p:cNvPr>
          <p:cNvSpPr txBox="1"/>
          <p:nvPr/>
        </p:nvSpPr>
        <p:spPr>
          <a:xfrm>
            <a:off x="6096000" y="21792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0">
              <a:spcBef>
                <a:spcPts val="445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F2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{MASV,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MADT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DIEM,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NHIEMVU}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5"/>
              </a:spcBef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/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chính: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MASV,</a:t>
            </a:r>
            <a:r>
              <a:rPr lang="vi-VN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MADT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30"/>
              </a:spcBef>
              <a:buNone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0" marR="105283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Xét phụ thuộc hàm không tầm thường MASV, MADT → DIEM, NHIEMVU có</a:t>
            </a:r>
            <a:r>
              <a:rPr lang="vi-VN" sz="1800" spc="-3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vế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trái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 siêu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R4 Đạt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BCNF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45"/>
              </a:spcBef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3030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Lược đồ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BCNF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9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60F1-E6CF-41CF-9FE2-C16342EB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025"/>
          </a:xfrm>
        </p:spPr>
        <p:txBody>
          <a:bodyPr>
            <a:normAutofit fontScale="90000"/>
          </a:bodyPr>
          <a:lstStyle/>
          <a:p>
            <a:pPr marL="971550">
              <a:spcBef>
                <a:spcPts val="445"/>
              </a:spcBef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vi-VN" sz="18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vi-VN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vi-VN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vi-VN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vi-VN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vi-VN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vi-VN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vi-VN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TÂN</a:t>
            </a:r>
            <a:r>
              <a:rPr lang="vi-VN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TỪ:</a:t>
            </a:r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1">
                <a:effectLst/>
                <a:latin typeface="Calibri Light (Headings)"/>
                <a:ea typeface="Times New Roman" panose="02020603050405020304" pitchFamily="18" charset="0"/>
              </a:rPr>
            </a:b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A8EB-C186-4A88-8D6A-4240BFD60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300"/>
            <a:ext cx="10515600" cy="5300663"/>
          </a:xfrm>
        </p:spPr>
        <p:txBody>
          <a:bodyPr>
            <a:normAutofit/>
          </a:bodyPr>
          <a:lstStyle/>
          <a:p>
            <a:pPr marL="342900" marR="870585" lvl="0" indent="-342900">
              <a:lnSpc>
                <a:spcPct val="150000"/>
              </a:lnSpc>
              <a:buFont typeface="Wingdings" panose="05000000000000000000" pitchFamily="2" charset="2"/>
              <a:buChar char=""/>
              <a:tabLst>
                <a:tab pos="1358900" algn="l"/>
                <a:tab pos="1359535" algn="l"/>
              </a:tabLst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CHUYENNGANH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(MACN, TENCN): Ở khoa có nhiều chuyên ngành, mỗi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chuyên ngành có một mã số duy nhất (MACN) và tên chuyên ngành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(TENCN)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92505" lvl="0" indent="-34290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58900" algn="l"/>
                <a:tab pos="1359535" algn="l"/>
              </a:tabLst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SINHVIEN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(MASV, HOTEN, LOP): Mỗi sinh viên có một mã số để phân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biệt (MASV),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(HOTEN) và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 một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(LOP)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15670" lvl="0" indent="-342900">
              <a:lnSpc>
                <a:spcPct val="150000"/>
              </a:lnSpc>
              <a:spcBef>
                <a:spcPts val="365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58900" algn="l"/>
                <a:tab pos="1359535" algn="l"/>
              </a:tabLst>
            </a:pPr>
            <a:br>
              <a:rPr lang="vi-VN" sz="1800">
                <a:effectLst/>
                <a:latin typeface="Wingdings" panose="05000000000000000000" pitchFamily="2" charset="2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(MADT, TENDT):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 đề tài có một mã số để phân biệt (MADT),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(TENDT) và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 về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chuyên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ngành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60F1-E6CF-41CF-9FE2-C16342EB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025"/>
          </a:xfrm>
        </p:spPr>
        <p:txBody>
          <a:bodyPr>
            <a:normAutofit fontScale="90000"/>
          </a:bodyPr>
          <a:lstStyle/>
          <a:p>
            <a:pPr marL="971550">
              <a:spcBef>
                <a:spcPts val="445"/>
              </a:spcBef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BUỘC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vi-VN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VẸN:</a:t>
            </a:r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1">
                <a:effectLst/>
                <a:latin typeface="Calibri Light (Headings)"/>
                <a:ea typeface="Times New Roman" panose="02020603050405020304" pitchFamily="18" charset="0"/>
              </a:rPr>
            </a:b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A8EB-C186-4A88-8D6A-4240BFD60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275"/>
            <a:ext cx="10515600" cy="5119688"/>
          </a:xfrm>
        </p:spPr>
        <p:txBody>
          <a:bodyPr>
            <a:normAutofit/>
          </a:bodyPr>
          <a:lstStyle/>
          <a:p>
            <a:pPr marL="342900" lvl="0" indent="-342900">
              <a:buSzPts val="1400"/>
              <a:buFont typeface="Times New Roman" panose="02020603050405020304" pitchFamily="18" charset="0"/>
              <a:buChar char="-"/>
              <a:tabLst>
                <a:tab pos="1358900" algn="l"/>
                <a:tab pos="1359535" algn="l"/>
              </a:tabLst>
            </a:pPr>
            <a:r>
              <a:rPr lang="vi-VN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 buộc toàn</a:t>
            </a:r>
            <a:r>
              <a:rPr lang="vi-VN" sz="14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vẹn</a:t>
            </a:r>
            <a:r>
              <a:rPr lang="vi-VN" sz="14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miền</a:t>
            </a:r>
            <a:r>
              <a:rPr lang="vi-VN" sz="14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vi-VN" sz="1400" b="1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87500">
              <a:spcBef>
                <a:spcPts val="780"/>
              </a:spcBef>
              <a:spcAft>
                <a:spcPts val="0"/>
              </a:spcAft>
            </a:pPr>
            <a:r>
              <a:rPr lang="vi-VN" sz="14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vi-VN" sz="1400" spc="105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RB1:</a:t>
            </a:r>
            <a:r>
              <a:rPr lang="vi-VN" sz="14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vi-VN" sz="1400" spc="-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14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{0,1,2,3,4,5,6,7,8,9,10}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71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Char char="-"/>
              <a:tabLst>
                <a:tab pos="1358900" algn="l"/>
                <a:tab pos="1359535" algn="l"/>
              </a:tabLst>
            </a:pPr>
            <a:r>
              <a:rPr lang="vi-VN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 buộc toàn</a:t>
            </a:r>
            <a:r>
              <a:rPr lang="vi-VN" sz="14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vẹn</a:t>
            </a:r>
            <a:r>
              <a:rPr lang="vi-VN" sz="14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vi-VN" sz="14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endParaRPr lang="en-US" sz="14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775"/>
              </a:spcBef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  <a:tabLst>
                <a:tab pos="18167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RB2: Mỗi sinh</a:t>
            </a:r>
            <a:r>
              <a:rPr lang="vi-VN" sz="1400" spc="-2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viên có mội</a:t>
            </a:r>
            <a:r>
              <a:rPr lang="vi-VN" sz="1400" spc="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mã</a:t>
            </a:r>
            <a:r>
              <a:rPr lang="vi-VN" sz="1400" spc="-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sinh</a:t>
            </a:r>
            <a:r>
              <a:rPr lang="vi-VN" sz="1400" spc="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viên là</a:t>
            </a:r>
            <a:r>
              <a:rPr lang="vi-VN" sz="1400" spc="-1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duy</a:t>
            </a:r>
            <a:r>
              <a:rPr lang="vi-VN" sz="1400" spc="-25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Courier New" panose="02070309020205020404" pitchFamily="49" charset="0"/>
              </a:rPr>
              <a:t>nhất</a:t>
            </a:r>
            <a:endParaRPr lang="en-US" sz="1100">
              <a:effectLst/>
              <a:latin typeface="Times New Roman" panose="02020603050405020304" pitchFamily="18" charset="0"/>
              <a:ea typeface="Courier New" panose="02070309020205020404" pitchFamily="49" charset="0"/>
            </a:endParaRPr>
          </a:p>
          <a:p>
            <a:pPr marL="1143000" lvl="2" indent="-228600">
              <a:spcBef>
                <a:spcPts val="7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"/>
              <a:tabLst>
                <a:tab pos="2273300" algn="l"/>
                <a:tab pos="22739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Phát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biểu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hình</a:t>
            </a:r>
            <a:r>
              <a:rPr lang="vi-VN" sz="14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thức:</a:t>
            </a:r>
            <a:endParaRPr lang="en-US" sz="11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273300">
              <a:spcBef>
                <a:spcPts val="810"/>
              </a:spcBef>
              <a:spcAft>
                <a:spcPts val="0"/>
              </a:spcAft>
            </a:pPr>
            <a:r>
              <a:rPr lang="vi-VN" sz="140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"</a:t>
            </a:r>
            <a:r>
              <a:rPr lang="vi-VN" sz="14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sv1,</a:t>
            </a:r>
            <a:r>
              <a:rPr lang="vi-VN" sz="14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sv2 </a:t>
            </a:r>
            <a:r>
              <a:rPr lang="vi-VN" sz="140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vi-VN" sz="14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SinhVien :</a:t>
            </a:r>
            <a:r>
              <a:rPr lang="vi-VN" sz="1400" spc="-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sv1 ≠</a:t>
            </a:r>
            <a:r>
              <a:rPr lang="vi-VN" sz="14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sv2</a:t>
            </a:r>
            <a:r>
              <a:rPr lang="vi-VN" sz="14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Wingdings" panose="05000000000000000000" pitchFamily="2" charset="2"/>
                <a:ea typeface="Times New Roman" panose="02020603050405020304" pitchFamily="18" charset="0"/>
              </a:rPr>
              <a:t>à</a:t>
            </a:r>
            <a:r>
              <a:rPr lang="vi-VN" sz="14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sv1.MaSV</a:t>
            </a:r>
            <a:r>
              <a:rPr lang="vi-VN" sz="14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≠</a:t>
            </a:r>
            <a:r>
              <a:rPr lang="vi-VN" sz="14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sv2.MaSV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845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"/>
              <a:tabLst>
                <a:tab pos="2273300" algn="l"/>
                <a:tab pos="2273935" algn="l"/>
              </a:tabLst>
            </a:pP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Bảng tầm</a:t>
            </a:r>
            <a:r>
              <a:rPr lang="vi-VN" sz="1400" spc="-3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4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ảnh hưởng:</a:t>
            </a:r>
            <a:endParaRPr lang="en-US" sz="14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914400" lvl="2" indent="0">
              <a:spcBef>
                <a:spcPts val="845"/>
              </a:spcBef>
              <a:spcAft>
                <a:spcPts val="0"/>
              </a:spcAft>
              <a:buSzPts val="1400"/>
              <a:buNone/>
              <a:tabLst>
                <a:tab pos="2273300" algn="l"/>
                <a:tab pos="2273935" algn="l"/>
              </a:tabLst>
            </a:pPr>
            <a:endParaRPr lang="en-US" sz="11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61B63-1035-4364-955F-6297BB4D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808" y="3617119"/>
            <a:ext cx="4559534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7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958</Words>
  <Application>Microsoft Office PowerPoint</Application>
  <PresentationFormat>Widescreen</PresentationFormat>
  <Paragraphs>194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Calibri Light (Headings)</vt:lpstr>
      <vt:lpstr>Courier New</vt:lpstr>
      <vt:lpstr>Symbol</vt:lpstr>
      <vt:lpstr>Times New Roman</vt:lpstr>
      <vt:lpstr>Wingdings</vt:lpstr>
      <vt:lpstr>Office Theme</vt:lpstr>
      <vt:lpstr>PowerPoint Presentation</vt:lpstr>
      <vt:lpstr>Bài 6:</vt:lpstr>
      <vt:lpstr>Sơ đồ quan hệ:</vt:lpstr>
      <vt:lpstr>TẬP PHỤ THUỘC HÀM VÀ DẠNG CHUẨN CỦA LƯỢC ĐỒ QUAN HỆ :   </vt:lpstr>
      <vt:lpstr>TẬP PHỤ THUỘC HÀM VÀ DẠNG CHUẨN CỦA LƯỢC ĐỒ QUAN HỆ :   </vt:lpstr>
      <vt:lpstr>TẬP PHỤ THUỘC HÀM VÀ DẠNG CHUẨN CỦA LƯỢC ĐỒ QUAN HỆ :   </vt:lpstr>
      <vt:lpstr>TẬP PHỤ THUỘC HÀM VÀ DẠNG CHUẨN CỦA LƯỢC ĐỒ QUAN HỆ :   </vt:lpstr>
      <vt:lpstr>THỨ TỰ CẬP NHẬT DỮ LIỆU VÀ PHÁT BIỂU TÂN TỪ:    </vt:lpstr>
      <vt:lpstr>RÀNG BUỘC TOÀN VẸN:    </vt:lpstr>
      <vt:lpstr>RÀNG BUỘC TOÀN VẸN:    </vt:lpstr>
      <vt:lpstr>RÀNG BUỘC TOÀN VẸN: 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</dc:title>
  <dc:creator>Mai Văn Lâm</dc:creator>
  <cp:lastModifiedBy>SenNy _ _</cp:lastModifiedBy>
  <cp:revision>6</cp:revision>
  <dcterms:created xsi:type="dcterms:W3CDTF">2022-04-24T04:39:52Z</dcterms:created>
  <dcterms:modified xsi:type="dcterms:W3CDTF">2022-04-25T00:47:30Z</dcterms:modified>
</cp:coreProperties>
</file>