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31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3A48-0BFA-4CB9-916C-EADE5437D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681B0-C167-4EBF-91F7-D474A5157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682E6-2BDC-4497-AA11-CE01E0DE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DD79-841E-41AC-92D2-C4FD2E012B9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399A4-4107-4361-83C0-2DE3A76A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B6DF-0779-4BCD-B204-02D1086E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3748-6E47-42F3-AC28-F0FEE72B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8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31F7-E137-41FE-8AB6-1E7A9DCE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4B234-E2F2-4475-B8C3-CEBC274BB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BE7AD-78EF-4553-98C7-8BDABC32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DD79-841E-41AC-92D2-C4FD2E012B9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51CB4-885A-453D-9428-03028982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DAF91-40FD-495F-861A-70070475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3748-6E47-42F3-AC28-F0FEE72B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089FA-72AA-43EC-BC96-0A663D727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7846D-0ADC-4A1E-8ADA-2EDA3CA84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70CF7-72D8-4976-8F20-0621593E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DD79-841E-41AC-92D2-C4FD2E012B9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0BA08-3F4B-4996-B887-6A35AEEC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464B3-F0EB-43BD-A532-CD47FCBF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3748-6E47-42F3-AC28-F0FEE72B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DDC4-2321-4B33-A4DA-6A09341F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EE0B3-2D26-4AC4-971C-D3CE91852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001E6-3DEB-4A3F-A3AF-3ADB4D02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DD79-841E-41AC-92D2-C4FD2E012B9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BB9C4-DD4D-4E70-957C-308C3E6C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5CAEF-11FF-46DB-B974-AB7ADAED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3748-6E47-42F3-AC28-F0FEE72B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1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A71B-89DE-4C3D-8E6C-9A6DF740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EB60B-8BD1-497E-9012-4FE86AB1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8376-BC95-45ED-B8A7-58CA44DE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DD79-841E-41AC-92D2-C4FD2E012B9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17EB-2F07-4B84-B33F-8A93828F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3AD5A-315A-41BB-943D-032590D2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3748-6E47-42F3-AC28-F0FEE72B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2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DB11-3E75-4681-B373-2B3095B0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CE1D-FE85-4E74-AAC0-F9996A926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A3ACA-3C15-4DED-B880-C48DC4E67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24A1E-3BCE-4675-82FC-E552066E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DD79-841E-41AC-92D2-C4FD2E012B9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F76E8-037E-42D3-8C66-56C74E5D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6CCEC-7674-4153-B2C8-0E5492ED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3748-6E47-42F3-AC28-F0FEE72B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8D22-4B77-448E-9706-13487B05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CFE0F-4849-4309-95E5-9C96EF8D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520C8-6545-4312-8DAB-0C72D97AA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2FDA2-5B30-4595-9A43-7FD288335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D1AB2-2F32-4E10-936A-A571E2E38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88436-FDE9-44C0-9DEC-05C2D5F6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DD79-841E-41AC-92D2-C4FD2E012B9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286E1-C86C-46FA-85A1-DB5CBB4F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244B3-7A6D-4EB4-A4FE-4683E13A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3748-6E47-42F3-AC28-F0FEE72B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7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1197-56DF-4D3B-926C-897EADE5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8BF5D-ABCE-4129-8429-85781C70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DD79-841E-41AC-92D2-C4FD2E012B9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2D778-B1EA-4AC6-A7FA-51B311A2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82C7A-AC2F-4B79-86CD-2A373695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3748-6E47-42F3-AC28-F0FEE72B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0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C81ED-5043-4250-A049-95552718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DD79-841E-41AC-92D2-C4FD2E012B9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82815-8FFF-4EF3-B651-939E3A14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1DA56-3325-41E5-AB39-9B8C1ABA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3748-6E47-42F3-AC28-F0FEE72B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9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3DAF-52A4-45AF-AAB4-6874C92A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F74DE-1FE6-4EE6-B881-46D73EAB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20740-5585-4815-84AE-8B68C6DEC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72A85-EB3D-417E-AFEF-D8DAEAE7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DD79-841E-41AC-92D2-C4FD2E012B9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7CA4D-05F5-455E-95FB-351F5700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0F322-08D2-4746-ABF2-328F4A26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3748-6E47-42F3-AC28-F0FEE72B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3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4E07-C870-4ADA-BDE5-BA5723B1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018DD-D5A5-4187-AD34-432A7E76B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1BDEF-F218-4888-8195-3301BC6F4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8F73A-3022-44B4-9A86-CB689DEC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DD79-841E-41AC-92D2-C4FD2E012B9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0CF58-EB5C-4DBE-92E4-FA51FC9D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987A1-FB6B-4B99-A581-1B1DE01F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3748-6E47-42F3-AC28-F0FEE72B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3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69720-82AF-4D71-A186-C17DFC2E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FEB72-2C0F-4DFC-84EE-F2DA4EFDF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407AA-3234-4657-8F3B-3EDCCCDEA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BDD79-841E-41AC-92D2-C4FD2E012B9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16B4B-DA05-4F82-A69A-EE404C85A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4EE2-15AF-4209-84DC-169B3907C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43748-6E47-42F3-AC28-F0FEE72B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Chân trang 1">
            <a:extLst>
              <a:ext uri="{FF2B5EF4-FFF2-40B4-BE49-F238E27FC236}">
                <a16:creationId xmlns:a16="http://schemas.microsoft.com/office/drawing/2014/main" id="{52594E92-962C-4851-8E0D-7451C641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8B696C7-F2BD-4000-8556-B29CC46E8B3D}"/>
              </a:ext>
            </a:extLst>
          </p:cNvPr>
          <p:cNvSpPr txBox="1"/>
          <p:nvPr/>
        </p:nvSpPr>
        <p:spPr>
          <a:xfrm>
            <a:off x="2357728" y="3391542"/>
            <a:ext cx="7548272" cy="2790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Times New Roman"/>
                <a:cs typeface="Arial"/>
              </a:rPr>
              <a:t>GIÁO VIÊN HƯỚNG DẪN : Tạ Thị Thu Phượng</a:t>
            </a:r>
          </a:p>
          <a:p>
            <a:endParaRPr lang="vi-VN" sz="1600" b="1">
              <a:latin typeface="Times New Roman"/>
              <a:cs typeface="Arial"/>
            </a:endParaRPr>
          </a:p>
          <a:p>
            <a:r>
              <a:rPr lang="en-US" sz="1600" b="1">
                <a:latin typeface="Times New Roman"/>
                <a:cs typeface="Arial"/>
              </a:rPr>
              <a:t>SINH VIÊN THỰC HIỆN: </a:t>
            </a:r>
            <a:endParaRPr lang="vi-VN" sz="1600" b="1">
              <a:latin typeface="Times New Roman"/>
              <a:cs typeface="Arial"/>
            </a:endParaRPr>
          </a:p>
          <a:p>
            <a:pPr marR="0" lvl="0">
              <a:lnSpc>
                <a:spcPct val="107000"/>
              </a:lnSpc>
              <a:spcBef>
                <a:spcPts val="1220"/>
              </a:spcBef>
              <a:spcAft>
                <a:spcPts val="800"/>
              </a:spcAft>
              <a:buSzPts val="1400"/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Thạch Sơn Kim Quang</a:t>
            </a:r>
            <a:r>
              <a:rPr lang="en-US" sz="1600" b="1" spc="33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vi-VN" sz="1600" b="1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710251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vi-VN" sz="16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Trưởng</a:t>
            </a:r>
            <a:r>
              <a:rPr lang="vi-VN" sz="1600" b="1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nhóm)</a:t>
            </a:r>
            <a:endParaRPr lang="en-US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1235"/>
              </a:spcBef>
              <a:spcAft>
                <a:spcPts val="800"/>
              </a:spcAft>
              <a:buSzPts val="1400"/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 Thanh Lâm</a:t>
            </a:r>
            <a:r>
              <a:rPr lang="vi-VN" sz="1600" b="1" spc="32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1911162 (Thư</a:t>
            </a:r>
            <a:r>
              <a:rPr lang="vi-VN" sz="16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kí)</a:t>
            </a:r>
            <a:endParaRPr lang="en-US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1245"/>
              </a:spcBef>
              <a:spcAft>
                <a:spcPts val="800"/>
              </a:spcAft>
              <a:buSzPts val="1400"/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Trần Đình Quang</a:t>
            </a:r>
            <a:r>
              <a:rPr lang="en-US" sz="1600" b="1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vi-VN" sz="16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710252</a:t>
            </a:r>
            <a:r>
              <a:rPr lang="en-US" sz="16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(Thành</a:t>
            </a:r>
            <a:r>
              <a:rPr lang="vi-VN" sz="1600" b="1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viên)</a:t>
            </a:r>
            <a:endParaRPr lang="en-US" sz="16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1235"/>
              </a:spcBef>
              <a:spcAft>
                <a:spcPts val="800"/>
              </a:spcAft>
              <a:buSzPts val="1400"/>
            </a:pP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Hoàng Nguyễn Đức Long</a:t>
            </a:r>
            <a:r>
              <a:rPr lang="en-US" sz="16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vi-VN" sz="1600" b="1" spc="-2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710213</a:t>
            </a:r>
            <a:r>
              <a:rPr lang="en-US" sz="16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(Thành</a:t>
            </a:r>
            <a:r>
              <a:rPr lang="vi-VN" sz="1600" b="1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viên)</a:t>
            </a:r>
            <a:endParaRPr lang="vi-VN" sz="1600">
              <a:solidFill>
                <a:schemeClr val="bg1"/>
              </a:solidFill>
              <a:latin typeface="Times New Roman"/>
              <a:cs typeface="Arial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F070B97B-598E-4D48-B957-393F097F211B}"/>
              </a:ext>
            </a:extLst>
          </p:cNvPr>
          <p:cNvSpPr txBox="1"/>
          <p:nvPr/>
        </p:nvSpPr>
        <p:spPr>
          <a:xfrm>
            <a:off x="2511602" y="2590841"/>
            <a:ext cx="716879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>
                <a:solidFill>
                  <a:schemeClr val="accent5">
                    <a:lumMod val="50000"/>
                  </a:schemeClr>
                </a:solidFill>
                <a:latin typeface="Times New Roman"/>
                <a:cs typeface="Times New Roman"/>
              </a:rPr>
              <a:t>BÁO CÁO BAI TẬP NHÓM 13</a:t>
            </a:r>
          </a:p>
        </p:txBody>
      </p:sp>
      <p:sp>
        <p:nvSpPr>
          <p:cNvPr id="4" name="Rectangle 3"/>
          <p:cNvSpPr/>
          <p:nvPr/>
        </p:nvSpPr>
        <p:spPr>
          <a:xfrm>
            <a:off x="3705376" y="402807"/>
            <a:ext cx="6320128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err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4800" b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4800" b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800" b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4800" b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err="1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Lạt</a:t>
            </a:r>
            <a:endParaRPr lang="en-US" sz="4800" b="1">
              <a:ln w="95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4764" y="1358216"/>
            <a:ext cx="4519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Khoa: </a:t>
            </a:r>
            <a:r>
              <a:rPr lang="en-US" sz="2400" b="1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2004764" cy="2004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F5FB12-2684-4500-B11F-A42857B5A45D}"/>
              </a:ext>
            </a:extLst>
          </p:cNvPr>
          <p:cNvSpPr txBox="1"/>
          <p:nvPr/>
        </p:nvSpPr>
        <p:spPr>
          <a:xfrm>
            <a:off x="4894582" y="2020695"/>
            <a:ext cx="466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học: 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386679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0F2E-2BA8-421B-8ABB-6B52BCDE6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84163"/>
            <a:ext cx="9144000" cy="915987"/>
          </a:xfrm>
        </p:spPr>
        <p:txBody>
          <a:bodyPr/>
          <a:lstStyle/>
          <a:p>
            <a:pPr algn="l"/>
            <a:r>
              <a:rPr lang="en-US"/>
              <a:t>Bài 7: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31F05-60AD-4220-98E2-91892658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21" y="1733550"/>
            <a:ext cx="6940907" cy="43309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2955E2-A8EE-49C1-88A3-7F56D88740EC}"/>
              </a:ext>
            </a:extLst>
          </p:cNvPr>
          <p:cNvSpPr txBox="1"/>
          <p:nvPr/>
        </p:nvSpPr>
        <p:spPr>
          <a:xfrm>
            <a:off x="4529666" y="742156"/>
            <a:ext cx="109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Sơ đồ ER:</a:t>
            </a:r>
          </a:p>
        </p:txBody>
      </p:sp>
    </p:spTree>
    <p:extLst>
      <p:ext uri="{BB962C8B-B14F-4D97-AF65-F5344CB8AC3E}">
        <p14:creationId xmlns:p14="http://schemas.microsoft.com/office/powerpoint/2010/main" val="10573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B98A-56BF-47AA-A4AF-D61B3FFF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/>
              <a:t>Sơ đồ quan hệ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FE516-3271-4062-8A85-B781A47D7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078" y="1551673"/>
            <a:ext cx="6667843" cy="4216617"/>
          </a:xfrm>
        </p:spPr>
      </p:pic>
    </p:spTree>
    <p:extLst>
      <p:ext uri="{BB962C8B-B14F-4D97-AF65-F5344CB8AC3E}">
        <p14:creationId xmlns:p14="http://schemas.microsoft.com/office/powerpoint/2010/main" val="52453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C096072-3879-4A6C-AEBF-4F25EF53CB43}"/>
              </a:ext>
            </a:extLst>
          </p:cNvPr>
          <p:cNvSpPr txBox="1"/>
          <p:nvPr/>
        </p:nvSpPr>
        <p:spPr>
          <a:xfrm>
            <a:off x="1193799" y="922867"/>
            <a:ext cx="6019801" cy="109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vi-VN" sz="18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đoạn</a:t>
            </a:r>
            <a:r>
              <a:rPr lang="vi-VN" sz="1800" b="1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3: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vi-VN" sz="1800" b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ồm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MaSo, TenPhim,NamSX,NuocSX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B1CD116-1598-4A14-A278-11C137258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72254"/>
              </p:ext>
            </p:extLst>
          </p:nvPr>
        </p:nvGraphicFramePr>
        <p:xfrm>
          <a:off x="5780617" y="1716317"/>
          <a:ext cx="4965700" cy="3128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814304986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573112035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866032663"/>
                    </a:ext>
                  </a:extLst>
                </a:gridCol>
                <a:gridCol w="1021715">
                  <a:extLst>
                    <a:ext uri="{9D8B030D-6E8A-4147-A177-3AD203B41FA5}">
                      <a16:colId xmlns:a16="http://schemas.microsoft.com/office/drawing/2014/main" val="1469349464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963392285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Phim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589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Thuộc tính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Khóa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5662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MaSo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mã để phân biệt giữa các loại phim với nhau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Pramary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7801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TenPhim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Biểu thị tên của phim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3908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NamSX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ngày tháng năm sản xuất phim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Datetime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429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NuocSX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quốc gia sản xuất ra phim đó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614060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8EEE9A5-EAAC-4B55-946A-30776F3C73E2}"/>
              </a:ext>
            </a:extLst>
          </p:cNvPr>
          <p:cNvSpPr txBox="1"/>
          <p:nvPr/>
        </p:nvSpPr>
        <p:spPr>
          <a:xfrm>
            <a:off x="1193799" y="1947468"/>
            <a:ext cx="6096000" cy="4283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76000"/>
              </a:lnSpc>
              <a:spcBef>
                <a:spcPts val="1210"/>
              </a:spcBef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MaSo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=&gt;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 phim</a:t>
            </a:r>
          </a:p>
          <a:p>
            <a:pPr marL="0" marR="0">
              <a:lnSpc>
                <a:spcPct val="17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TemPhim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=&gt;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BN nguoi xem</a:t>
            </a:r>
            <a:r>
              <a:rPr lang="en-US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76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=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MaSo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76000"/>
              </a:lnSpc>
              <a:spcBef>
                <a:spcPts val="20"/>
              </a:spcBef>
              <a:spcAft>
                <a:spcPts val="80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 = {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TenPhim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NamSanXuat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76000"/>
              </a:lnSpc>
              <a:spcBef>
                <a:spcPts val="20"/>
              </a:spcBef>
              <a:spcAft>
                <a:spcPts val="80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=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Ø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=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MaSo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MaSo, TenPhim,NamSX, NuocSX</a:t>
            </a:r>
            <a:r>
              <a:rPr lang="en-US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Phim</a:t>
            </a:r>
          </a:p>
          <a:p>
            <a:pPr marL="342900" marR="0" lvl="0" indent="-342900">
              <a:lnSpc>
                <a:spcPct val="107000"/>
              </a:lnSpc>
              <a:spcBef>
                <a:spcPts val="1245"/>
              </a:spcBef>
              <a:spcAft>
                <a:spcPts val="800"/>
              </a:spcAft>
              <a:buSzPts val="1400"/>
              <a:buFont typeface="Wingdings" panose="05000000000000000000" pitchFamily="2" charset="2"/>
              <a:buChar char=""/>
            </a:pPr>
            <a:r>
              <a:rPr lang="en-US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MaSo</a:t>
            </a:r>
            <a:r>
              <a:rPr lang="en-US" sz="1800" spc="-2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là</a:t>
            </a:r>
            <a:r>
              <a:rPr lang="vi-VN" sz="1800" spc="-1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khoá</a:t>
            </a:r>
            <a:r>
              <a:rPr lang="vi-VN" sz="18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chính</a:t>
            </a:r>
            <a:r>
              <a:rPr lang="vi-VN" sz="1800" spc="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của</a:t>
            </a:r>
            <a:r>
              <a:rPr lang="vi-VN" sz="18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của </a:t>
            </a:r>
            <a:r>
              <a:rPr lang="en-US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Phim</a:t>
            </a:r>
            <a:r>
              <a:rPr lang="en-US" sz="18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và</a:t>
            </a:r>
            <a:r>
              <a:rPr lang="vi-VN" sz="1800" spc="-1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là</a:t>
            </a:r>
            <a:r>
              <a:rPr lang="vi-VN" sz="18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khoá</a:t>
            </a:r>
            <a:r>
              <a:rPr lang="vi-VN" sz="1800" spc="-1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chính duy</a:t>
            </a:r>
            <a:r>
              <a:rPr lang="vi-VN" sz="1800" spc="-2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nhất</a:t>
            </a:r>
            <a:endParaRPr lang="en-US" sz="180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>
              <a:lnSpc>
                <a:spcPct val="107000"/>
              </a:lnSpc>
              <a:spcBef>
                <a:spcPts val="95"/>
              </a:spcBef>
              <a:spcAft>
                <a:spcPts val="800"/>
              </a:spcAft>
              <a:buSzPts val="1400"/>
              <a:buFont typeface="Wingdings" panose="05000000000000000000" pitchFamily="2" charset="2"/>
              <a:buChar char=""/>
            </a:pP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Dạng</a:t>
            </a:r>
            <a:r>
              <a:rPr lang="vi-VN" sz="18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chuẩn</a:t>
            </a:r>
            <a:r>
              <a:rPr lang="vi-VN" sz="18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BCNF</a:t>
            </a:r>
            <a:endParaRPr lang="en-US" sz="180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879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630844-AF4E-4246-85EC-17A6F55CB8B8}"/>
              </a:ext>
            </a:extLst>
          </p:cNvPr>
          <p:cNvSpPr txBox="1"/>
          <p:nvPr/>
        </p:nvSpPr>
        <p:spPr>
          <a:xfrm>
            <a:off x="1430867" y="1013354"/>
            <a:ext cx="6096000" cy="665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vi-VN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òng chiếu </a:t>
            </a:r>
          </a:p>
          <a:p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Gồm: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MaPhong,TenPhong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960036-6559-49B0-B748-C3EB3EF5D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38994"/>
              </p:ext>
            </p:extLst>
          </p:nvPr>
        </p:nvGraphicFramePr>
        <p:xfrm>
          <a:off x="5103812" y="1806436"/>
          <a:ext cx="4981575" cy="1553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76354414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1709090368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2796290800"/>
                    </a:ext>
                  </a:extLst>
                </a:gridCol>
                <a:gridCol w="1021715">
                  <a:extLst>
                    <a:ext uri="{9D8B030D-6E8A-4147-A177-3AD203B41FA5}">
                      <a16:colId xmlns:a16="http://schemas.microsoft.com/office/drawing/2014/main" val="3007122310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1406652403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Phòng chiếu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7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Thuộc tính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Khóa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0040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MaPhong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mã để phân loại phong chiếu phim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Pramary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2689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TenPhong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Biểu thị tên của phòng chiếu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43847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1E5B70F-50A6-4CCC-B699-628FB4B2555C}"/>
              </a:ext>
            </a:extLst>
          </p:cNvPr>
          <p:cNvSpPr txBox="1"/>
          <p:nvPr/>
        </p:nvSpPr>
        <p:spPr>
          <a:xfrm>
            <a:off x="1430867" y="2219970"/>
            <a:ext cx="6096000" cy="339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76000"/>
              </a:lnSpc>
              <a:spcBef>
                <a:spcPts val="365"/>
              </a:spcBef>
              <a:spcAft>
                <a:spcPts val="80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aPhong</a:t>
            </a:r>
            <a:r>
              <a:rPr lang="en-US" sz="18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=&gt;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TenPhong</a:t>
            </a:r>
          </a:p>
          <a:p>
            <a:pPr marL="0" marR="0">
              <a:lnSpc>
                <a:spcPct val="176000"/>
              </a:lnSpc>
              <a:spcBef>
                <a:spcPts val="15"/>
              </a:spcBef>
              <a:spcAft>
                <a:spcPts val="80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 = {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MaPhong, TenPhong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76000"/>
              </a:lnSpc>
              <a:spcBef>
                <a:spcPts val="15"/>
              </a:spcBef>
              <a:spcAft>
                <a:spcPts val="800"/>
              </a:spcAft>
            </a:pP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Ø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= (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MaRap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MaRap, TenRap, Tp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vi-VN" sz="1800" spc="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SzPts val="1400"/>
              <a:buFont typeface="Wingdings" panose="05000000000000000000" pitchFamily="2" charset="2"/>
              <a:buChar char=""/>
            </a:pPr>
            <a:r>
              <a:rPr lang="en-US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MaPhong</a:t>
            </a:r>
            <a:r>
              <a:rPr lang="en-US" sz="18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là</a:t>
            </a:r>
            <a:r>
              <a:rPr lang="vi-VN" sz="1800" spc="-1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khoá</a:t>
            </a:r>
            <a:r>
              <a:rPr lang="vi-VN" sz="1800" spc="-2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chính</a:t>
            </a:r>
            <a:r>
              <a:rPr lang="vi-VN" sz="1800" spc="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của</a:t>
            </a:r>
            <a:r>
              <a:rPr lang="vi-VN" sz="18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PhongChieu</a:t>
            </a:r>
            <a:r>
              <a:rPr lang="en-US" sz="1800" spc="-1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và</a:t>
            </a:r>
            <a:r>
              <a:rPr lang="vi-VN" sz="18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là khoá chính</a:t>
            </a:r>
            <a:r>
              <a:rPr lang="vi-VN" sz="1800" spc="-2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duy</a:t>
            </a:r>
            <a:r>
              <a:rPr lang="vi-VN" sz="1800" spc="-2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nhất</a:t>
            </a:r>
            <a:endParaRPr lang="en-US" sz="180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>
              <a:lnSpc>
                <a:spcPct val="107000"/>
              </a:lnSpc>
              <a:spcBef>
                <a:spcPts val="95"/>
              </a:spcBef>
              <a:spcAft>
                <a:spcPts val="800"/>
              </a:spcAft>
              <a:buSzPts val="1400"/>
              <a:buFont typeface="Wingdings" panose="05000000000000000000" pitchFamily="2" charset="2"/>
              <a:buChar char=""/>
            </a:pP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Dạng</a:t>
            </a:r>
            <a:r>
              <a:rPr lang="vi-VN" sz="18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chuẩn</a:t>
            </a:r>
            <a:r>
              <a:rPr lang="vi-VN" sz="18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BCNF</a:t>
            </a:r>
            <a:endParaRPr lang="en-US" sz="180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420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4BCCB9-5B4F-482A-B136-28612B6C6BAF}"/>
              </a:ext>
            </a:extLst>
          </p:cNvPr>
          <p:cNvSpPr txBox="1"/>
          <p:nvPr/>
        </p:nvSpPr>
        <p:spPr>
          <a:xfrm>
            <a:off x="1549400" y="1106486"/>
            <a:ext cx="6096000" cy="665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Rap</a:t>
            </a:r>
          </a:p>
          <a:p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Gồm: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MaRap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TenRap, Tp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4E9031C-A889-40D9-967D-B71BD533F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48687"/>
              </p:ext>
            </p:extLst>
          </p:nvPr>
        </p:nvGraphicFramePr>
        <p:xfrm>
          <a:off x="1640946" y="2047398"/>
          <a:ext cx="4981575" cy="24549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3592952638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1233248307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2940889342"/>
                    </a:ext>
                  </a:extLst>
                </a:gridCol>
                <a:gridCol w="1021715">
                  <a:extLst>
                    <a:ext uri="{9D8B030D-6E8A-4147-A177-3AD203B41FA5}">
                      <a16:colId xmlns:a16="http://schemas.microsoft.com/office/drawing/2014/main" val="2985096285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3321744809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Rạp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62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Thuộc tính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Mô tả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Kiểu dữ liệu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Khóa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4337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MaRap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mã để phân biệt giữa các rạp phim với nhau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Pramary 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95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TenRap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Biểu thị tên rạp chiếu phim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Nvarchar, 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6821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Chứa vị trí ở tỉnh, thành của rạp phim đó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Nvarchar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646690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111744B-95B8-417A-A616-99C92773B623}"/>
              </a:ext>
            </a:extLst>
          </p:cNvPr>
          <p:cNvSpPr txBox="1"/>
          <p:nvPr/>
        </p:nvSpPr>
        <p:spPr>
          <a:xfrm>
            <a:off x="6622521" y="2338657"/>
            <a:ext cx="4697412" cy="3412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76000"/>
              </a:lnSpc>
              <a:spcBef>
                <a:spcPts val="920"/>
              </a:spcBef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MaRap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=&gt;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TenRap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TP </a:t>
            </a:r>
            <a:r>
              <a:rPr lang="en-US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=&gt;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</a:t>
            </a:r>
          </a:p>
          <a:p>
            <a:pPr marL="0" marR="0">
              <a:lnSpc>
                <a:spcPct val="176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= {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MaRap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76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spc="-33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vi-VN" sz="18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TP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5"/>
              </a:spcBef>
              <a:spcAft>
                <a:spcPts val="80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vi-VN" sz="1800" spc="-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{T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enRap</a:t>
            </a:r>
            <a:r>
              <a:rPr lang="vi-VN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1250"/>
              </a:spcBef>
              <a:spcAft>
                <a:spcPts val="800"/>
              </a:spcAft>
              <a:buSzPts val="1400"/>
              <a:buFont typeface="Wingdings" panose="05000000000000000000" pitchFamily="2" charset="2"/>
              <a:buChar char=""/>
            </a:pPr>
            <a:r>
              <a:rPr lang="en-US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MaRap</a:t>
            </a:r>
            <a:r>
              <a:rPr lang="en-US" sz="1800" spc="-1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là</a:t>
            </a:r>
            <a:r>
              <a:rPr lang="vi-VN" sz="1800" spc="-2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khoá</a:t>
            </a:r>
            <a:r>
              <a:rPr lang="vi-VN" sz="1800" spc="-1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chính của </a:t>
            </a:r>
            <a:r>
              <a:rPr lang="en-US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Rap</a:t>
            </a:r>
            <a:r>
              <a:rPr lang="en-US" sz="18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và</a:t>
            </a:r>
            <a:r>
              <a:rPr lang="vi-VN" sz="1800" spc="-2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là</a:t>
            </a:r>
            <a:r>
              <a:rPr lang="vi-VN" sz="1800" spc="-1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khoá</a:t>
            </a:r>
            <a:r>
              <a:rPr lang="vi-VN" sz="18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chính</a:t>
            </a:r>
            <a:r>
              <a:rPr lang="vi-VN" sz="1800" spc="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duy</a:t>
            </a:r>
            <a:r>
              <a:rPr lang="vi-VN" sz="1800" spc="-2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nhất</a:t>
            </a:r>
            <a:endParaRPr lang="en-US" sz="180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>
              <a:lnSpc>
                <a:spcPct val="107000"/>
              </a:lnSpc>
              <a:spcBef>
                <a:spcPts val="95"/>
              </a:spcBef>
              <a:spcAft>
                <a:spcPts val="800"/>
              </a:spcAft>
              <a:buSzPts val="1400"/>
              <a:buFont typeface="Wingdings" panose="05000000000000000000" pitchFamily="2" charset="2"/>
              <a:buChar char=""/>
            </a:pP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Dạng</a:t>
            </a:r>
            <a:r>
              <a:rPr lang="vi-VN" sz="18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chuẩn</a:t>
            </a:r>
            <a:r>
              <a:rPr lang="vi-VN" sz="1800" spc="-5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vi-VN" sz="180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BCNF</a:t>
            </a:r>
            <a:endParaRPr lang="en-US" sz="180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905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430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Bài 7:</vt:lpstr>
      <vt:lpstr>Sơ đồ quan hệ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7:</dc:title>
  <dc:creator>Mai Văn Lâm</dc:creator>
  <cp:lastModifiedBy>SenNy _ _</cp:lastModifiedBy>
  <cp:revision>4</cp:revision>
  <dcterms:created xsi:type="dcterms:W3CDTF">2022-04-24T04:45:18Z</dcterms:created>
  <dcterms:modified xsi:type="dcterms:W3CDTF">2022-04-25T00:47:12Z</dcterms:modified>
</cp:coreProperties>
</file>