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95" r:id="rId3"/>
    <p:sldId id="309" r:id="rId4"/>
    <p:sldId id="320" r:id="rId5"/>
    <p:sldId id="311" r:id="rId6"/>
    <p:sldId id="313" r:id="rId7"/>
    <p:sldId id="314" r:id="rId8"/>
    <p:sldId id="315" r:id="rId9"/>
    <p:sldId id="312" r:id="rId10"/>
    <p:sldId id="316" r:id="rId11"/>
    <p:sldId id="317" r:id="rId12"/>
    <p:sldId id="319" r:id="rId13"/>
    <p:sldId id="318" r:id="rId14"/>
    <p:sldId id="281" r:id="rId15"/>
  </p:sldIdLst>
  <p:sldSz cx="9144000" cy="5143500" type="screen16x9"/>
  <p:notesSz cx="6858000" cy="9144000"/>
  <p:embeddedFontLst>
    <p:embeddedFont>
      <p:font typeface="Josefin Slab SemiBold"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Raleway" pitchFamily="2" charset="0"/>
      <p:regular r:id="rId25"/>
      <p:bold r:id="rId26"/>
      <p:italic r:id="rId27"/>
      <p:bold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52D49-5793-4C1A-81DB-2848E3B6B48E}">
  <a:tblStyle styleId="{29452D49-5793-4C1A-81DB-2848E3B6B4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Bef>
                <a:spcPts val="1210"/>
              </a:spcBef>
              <a:spcAft>
                <a:spcPts val="800"/>
              </a:spcAft>
            </a:pPr>
            <a:r>
              <a:rPr lang="vi-VN" sz="1800" b="1" dirty="0">
                <a:effectLst/>
                <a:latin typeface="Times New Roman" panose="02020603050405020304" pitchFamily="18" charset="0"/>
                <a:ea typeface="Times New Roman" panose="02020603050405020304" pitchFamily="18" charset="0"/>
              </a:rPr>
              <a:t>Bảng Chi Nhánh</a:t>
            </a:r>
            <a:r>
              <a:rPr lang="vi-VN" sz="1800" dirty="0">
                <a:effectLst/>
                <a:latin typeface="Times New Roman" panose="02020603050405020304" pitchFamily="18" charset="0"/>
                <a:ea typeface="Times New Roman" panose="02020603050405020304" pitchFamily="18" charset="0"/>
              </a:rPr>
              <a:t>: R1= (MSCN,TenCN,DiaChi,SDT)</a:t>
            </a:r>
            <a:r>
              <a:rPr lang="vi-VN" sz="1800" spc="-33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1210"/>
              </a:spcBef>
              <a:spcAft>
                <a:spcPts val="800"/>
              </a:spcAft>
            </a:pPr>
            <a:r>
              <a:rPr lang="vi-VN" sz="1800" dirty="0">
                <a:effectLst/>
                <a:latin typeface="Times New Roman" panose="02020603050405020304" pitchFamily="18" charset="0"/>
                <a:ea typeface="Times New Roman" panose="02020603050405020304" pitchFamily="18" charset="0"/>
              </a:rPr>
              <a:t>Ta Có F1</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MSCN</a:t>
            </a:r>
            <a:r>
              <a:rPr lang="vi-VN" sz="1800" spc="-20"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dirty="0">
                <a:effectLst/>
                <a:latin typeface="Times New Roman" panose="02020603050405020304" pitchFamily="18" charset="0"/>
                <a:ea typeface="Times New Roman" panose="02020603050405020304" pitchFamily="18" charset="0"/>
              </a:rPr>
              <a:t> TenCN</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Times New Roman" panose="02020603050405020304" pitchFamily="18" charset="0"/>
              </a:rPr>
              <a:t>MSCN </a:t>
            </a:r>
            <a:r>
              <a:rPr lang="vi-VN" sz="1800" dirty="0">
                <a:effectLst/>
                <a:latin typeface="Wingdings" panose="05000000000000000000" pitchFamily="2" charset="2"/>
                <a:ea typeface="Times New Roman" panose="02020603050405020304" pitchFamily="18" charset="0"/>
              </a:rPr>
              <a:t>à</a:t>
            </a:r>
            <a:r>
              <a:rPr lang="vi-VN" sz="1800" dirty="0">
                <a:effectLst/>
                <a:latin typeface="Times New Roman" panose="02020603050405020304" pitchFamily="18" charset="0"/>
                <a:ea typeface="Times New Roman" panose="02020603050405020304" pitchFamily="18" charset="0"/>
              </a:rPr>
              <a:t> Dia Chi</a:t>
            </a:r>
            <a:r>
              <a:rPr lang="vi-VN" sz="1800" spc="-33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Times New Roman" panose="02020603050405020304" pitchFamily="18" charset="0"/>
              </a:rPr>
              <a:t>MSCN</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SDT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20"/>
              </a:spcBef>
              <a:spcAft>
                <a:spcPts val="800"/>
              </a:spcAft>
            </a:pPr>
            <a:r>
              <a:rPr lang="vi-VN" sz="1800" dirty="0">
                <a:effectLst/>
                <a:latin typeface="Times New Roman" panose="02020603050405020304" pitchFamily="18" charset="0"/>
                <a:ea typeface="Times New Roman" panose="02020603050405020304" pitchFamily="18" charset="0"/>
              </a:rPr>
              <a:t>Suy ra :Các thuộc tính không phải khóa là : TenCN,DiaChi,SDT, phụ thuộc trực</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tiếp vào khóa chính là MSCN, Mà không có Thuộc Tính</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 mà phụ thuộc hàm</a:t>
            </a:r>
            <a:r>
              <a:rPr lang="vi-VN" sz="1800" spc="-3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vào thuộc</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tính</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không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 Chuẩn</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BCNF.</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995"/>
              </a:spcBef>
              <a:spcAft>
                <a:spcPts val="800"/>
              </a:spcAft>
            </a:pPr>
            <a:r>
              <a:rPr lang="vi-VN" sz="1800" b="1" dirty="0">
                <a:effectLst/>
                <a:latin typeface="Times New Roman" panose="02020603050405020304" pitchFamily="18" charset="0"/>
                <a:ea typeface="Times New Roman" panose="02020603050405020304" pitchFamily="18" charset="0"/>
              </a:rPr>
              <a:t>Bảng Chứng Chỉ : </a:t>
            </a:r>
            <a:r>
              <a:rPr lang="vi-VN" sz="1800" dirty="0">
                <a:effectLst/>
                <a:latin typeface="Times New Roman" panose="02020603050405020304" pitchFamily="18" charset="0"/>
                <a:ea typeface="Times New Roman" panose="02020603050405020304" pitchFamily="18" charset="0"/>
              </a:rPr>
              <a:t>R2 = (MSCC,NgayHetHan,HangCC)</a:t>
            </a:r>
            <a:r>
              <a:rPr lang="vi-VN" sz="1800" spc="-33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995"/>
              </a:spcBef>
              <a:spcAft>
                <a:spcPts val="800"/>
              </a:spcAft>
            </a:pPr>
            <a:r>
              <a:rPr lang="vi-VN" sz="1800" dirty="0">
                <a:effectLst/>
                <a:latin typeface="Times New Roman" panose="02020603050405020304" pitchFamily="18" charset="0"/>
                <a:ea typeface="Times New Roman" panose="02020603050405020304" pitchFamily="18" charset="0"/>
              </a:rPr>
              <a:t>Ta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Có F2</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MSCC </a:t>
            </a:r>
            <a:r>
              <a:rPr lang="vi-VN" sz="1800" dirty="0">
                <a:effectLst/>
                <a:latin typeface="Wingdings" panose="05000000000000000000" pitchFamily="2" charset="2"/>
                <a:ea typeface="Times New Roman" panose="02020603050405020304" pitchFamily="18" charset="0"/>
              </a:rPr>
              <a:t>à</a:t>
            </a:r>
            <a:r>
              <a:rPr lang="vi-VN" sz="1800" dirty="0">
                <a:effectLst/>
                <a:latin typeface="Times New Roman" panose="02020603050405020304" pitchFamily="18" charset="0"/>
                <a:ea typeface="Times New Roman" panose="02020603050405020304" pitchFamily="18" charset="0"/>
              </a:rPr>
              <a:t> NgayHetHan</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Times New Roman" panose="02020603050405020304" pitchFamily="18" charset="0"/>
              </a:rPr>
              <a:t>MSCC</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HangCC}</a:t>
            </a:r>
            <a:endParaRPr lang="en-US" sz="1800" dirty="0">
              <a:effectLst/>
              <a:latin typeface="Times New Roman" panose="02020603050405020304" pitchFamily="18" charset="0"/>
              <a:ea typeface="Times New Roman" panose="02020603050405020304" pitchFamily="18" charset="0"/>
            </a:endParaRPr>
          </a:p>
          <a:p>
            <a:pPr algn="just">
              <a:lnSpc>
                <a:spcPct val="107000"/>
              </a:lnSpc>
              <a:spcBef>
                <a:spcPts val="1250"/>
              </a:spcBef>
              <a:spcAft>
                <a:spcPts val="800"/>
              </a:spcAft>
            </a:pPr>
            <a:r>
              <a:rPr lang="vi-VN" sz="1800" dirty="0">
                <a:effectLst/>
                <a:latin typeface="Times New Roman" panose="02020603050405020304" pitchFamily="18" charset="0"/>
                <a:ea typeface="Times New Roman" panose="02020603050405020304" pitchFamily="18" charset="0"/>
              </a:rPr>
              <a:t>Suy ra :Các thuộc tính không phải khóa là : NgayHetHan,HangCC, phụ thuộc trực</a:t>
            </a:r>
            <a:r>
              <a:rPr lang="vi-VN" sz="1800" spc="-3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tiếp vào khóa chính là MSCC, Mà không có Thuộc Tính</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 mà phụ thuộc hàm</a:t>
            </a:r>
            <a:r>
              <a:rPr lang="vi-VN" sz="1800" spc="-3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vào thuộc</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tính</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không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 Chuẩn</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BCNF.</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8313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Bef>
                <a:spcPts val="1000"/>
              </a:spcBef>
              <a:spcAft>
                <a:spcPts val="800"/>
              </a:spcAft>
            </a:pPr>
            <a:r>
              <a:rPr lang="vi-VN" sz="1800" b="1" dirty="0">
                <a:effectLst/>
                <a:latin typeface="Times New Roman" panose="02020603050405020304" pitchFamily="18" charset="0"/>
                <a:ea typeface="Times New Roman" panose="02020603050405020304" pitchFamily="18" charset="0"/>
              </a:rPr>
              <a:t>Bảng Học Viên: </a:t>
            </a:r>
            <a:r>
              <a:rPr lang="vi-VN" sz="1800" dirty="0">
                <a:effectLst/>
                <a:latin typeface="Times New Roman" panose="02020603050405020304" pitchFamily="18" charset="0"/>
                <a:ea typeface="Times New Roman" panose="02020603050405020304" pitchFamily="18" charset="0"/>
              </a:rPr>
              <a:t>R3={MSHV,TenHV,NgaySinh,DienThoai}</a:t>
            </a:r>
            <a:r>
              <a:rPr lang="vi-VN" sz="1800" spc="-33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07000"/>
              </a:lnSpc>
              <a:spcBef>
                <a:spcPts val="1000"/>
              </a:spcBef>
              <a:spcAft>
                <a:spcPts val="800"/>
              </a:spcAft>
            </a:pPr>
            <a:r>
              <a:rPr lang="vi-VN" sz="1800" dirty="0">
                <a:effectLst/>
                <a:latin typeface="Times New Roman" panose="02020603050405020304" pitchFamily="18" charset="0"/>
                <a:ea typeface="Times New Roman" panose="02020603050405020304" pitchFamily="18" charset="0"/>
              </a:rPr>
              <a:t>Ta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Có F3= {MSHV</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TenHV</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Times New Roman" panose="02020603050405020304" pitchFamily="18" charset="0"/>
              </a:rPr>
              <a:t>MSHV</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NgaySinh</a:t>
            </a:r>
            <a:r>
              <a:rPr lang="vi-VN" sz="1800" spc="5"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vi-VN" sz="1800" dirty="0">
                <a:effectLst/>
                <a:latin typeface="Times New Roman" panose="02020603050405020304" pitchFamily="18" charset="0"/>
                <a:ea typeface="Times New Roman" panose="02020603050405020304" pitchFamily="18" charset="0"/>
              </a:rPr>
              <a:t>MSHV</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Wingdings" panose="05000000000000000000" pitchFamily="2" charset="2"/>
                <a:ea typeface="Times New Roman" panose="02020603050405020304" pitchFamily="18" charset="0"/>
              </a:rPr>
              <a:t>à</a:t>
            </a:r>
            <a:r>
              <a:rPr lang="vi-VN" sz="1800" dirty="0">
                <a:effectLst/>
                <a:latin typeface="Times New Roman" panose="02020603050405020304" pitchFamily="18" charset="0"/>
                <a:ea typeface="Times New Roman" panose="02020603050405020304" pitchFamily="18" charset="0"/>
              </a:rPr>
              <a:t> DienThoai}</a:t>
            </a:r>
            <a:endParaRPr lang="en-US" sz="1800" dirty="0">
              <a:effectLst/>
              <a:latin typeface="Times New Roman" panose="02020603050405020304" pitchFamily="18" charset="0"/>
              <a:ea typeface="Times New Roman" panose="02020603050405020304" pitchFamily="18" charset="0"/>
            </a:endParaRPr>
          </a:p>
          <a:p>
            <a:r>
              <a:rPr lang="vi-VN" sz="1800" dirty="0">
                <a:effectLst/>
                <a:latin typeface="Times New Roman" panose="02020603050405020304" pitchFamily="18" charset="0"/>
                <a:ea typeface="Times New Roman" panose="02020603050405020304" pitchFamily="18" charset="0"/>
              </a:rPr>
              <a:t>Suy ra :Các thuộc tính không phải khóa là : TenHV,NgaySinh,DienThoai,</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phụ</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thuộc trực tiếp vào khóa chính là MSHV, Mà không có Thuộc Tính</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 mà phụ</a:t>
            </a:r>
            <a:r>
              <a:rPr lang="vi-VN" sz="1800" spc="-3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thuộc</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hàm</a:t>
            </a:r>
            <a:r>
              <a:rPr lang="vi-VN" sz="1800" spc="-2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vào</a:t>
            </a:r>
            <a:r>
              <a:rPr lang="vi-VN" sz="1800" spc="-1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thuộc</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tính</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không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khóa nên</a:t>
            </a:r>
            <a:r>
              <a:rPr lang="vi-VN" sz="1800" spc="-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 Chuẩn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BCNF.</a:t>
            </a:r>
            <a:endParaRPr lang="en-US" dirty="0"/>
          </a:p>
        </p:txBody>
      </p:sp>
    </p:spTree>
    <p:extLst>
      <p:ext uri="{BB962C8B-B14F-4D97-AF65-F5344CB8AC3E}">
        <p14:creationId xmlns:p14="http://schemas.microsoft.com/office/powerpoint/2010/main" val="406635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07000"/>
              </a:lnSpc>
              <a:spcBef>
                <a:spcPts val="1000"/>
              </a:spcBef>
              <a:spcAft>
                <a:spcPts val="800"/>
              </a:spcAft>
            </a:pPr>
            <a:endParaRPr lang="en-US" dirty="0"/>
          </a:p>
        </p:txBody>
      </p:sp>
    </p:spTree>
    <p:extLst>
      <p:ext uri="{BB962C8B-B14F-4D97-AF65-F5344CB8AC3E}">
        <p14:creationId xmlns:p14="http://schemas.microsoft.com/office/powerpoint/2010/main" val="60139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3" r:id="rId4"/>
    <p:sldLayoutId id="2147483674"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679468" y="1154757"/>
            <a:ext cx="6998528" cy="16314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BÁO CÁO KẾT QUẢ </a:t>
            </a:r>
            <a:r>
              <a:rPr lang="en-US" sz="4400" dirty="0">
                <a:latin typeface="Times New Roman" panose="02020603050405020304" pitchFamily="18" charset="0"/>
                <a:cs typeface="Times New Roman" panose="02020603050405020304" pitchFamily="18" charset="0"/>
              </a:rPr>
              <a:t>BÀI TẬP NHÓM 13</a:t>
            </a:r>
            <a:endParaRPr sz="3600" dirty="0">
              <a:latin typeface="Times New Roman" panose="02020603050405020304" pitchFamily="18" charset="0"/>
              <a:cs typeface="Times New Roman" panose="02020603050405020304" pitchFamily="18" charset="0"/>
            </a:endParaRPr>
          </a:p>
        </p:txBody>
      </p:sp>
      <p:sp>
        <p:nvSpPr>
          <p:cNvPr id="865" name="Google Shape;865;p33"/>
          <p:cNvSpPr txBox="1">
            <a:spLocks noGrp="1"/>
          </p:cNvSpPr>
          <p:nvPr>
            <p:ph type="subTitle" idx="1"/>
          </p:nvPr>
        </p:nvSpPr>
        <p:spPr>
          <a:xfrm>
            <a:off x="746474" y="2608350"/>
            <a:ext cx="6106001" cy="15910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GVHD: 			Tạ Thị Thu Phượng</a:t>
            </a:r>
          </a:p>
          <a:p>
            <a:pPr marL="0" lvl="0" indent="0" algn="l" rtl="0">
              <a:spcBef>
                <a:spcPts val="0"/>
              </a:spcBef>
              <a:spcAft>
                <a:spcPts val="0"/>
              </a:spcAft>
              <a:buNone/>
            </a:pPr>
            <a:r>
              <a:rPr lang="vi-VN" sz="2000" dirty="0">
                <a:latin typeface="Times New Roman" panose="02020603050405020304" pitchFamily="18" charset="0"/>
                <a:cs typeface="Times New Roman" panose="02020603050405020304" pitchFamily="18" charset="0"/>
              </a:rPr>
              <a:t>Sinh viên thực hiện: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Thạch Sơn Kim Quang</a:t>
            </a:r>
          </a:p>
          <a:p>
            <a:pPr marL="0" lvl="0" indent="0" algn="l" rtl="0">
              <a:spcBef>
                <a:spcPts val="0"/>
              </a:spcBef>
              <a:spcAft>
                <a:spcPts val="0"/>
              </a:spcAft>
              <a:buNone/>
            </a:pP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Mai Thanh Lâm</a:t>
            </a:r>
          </a:p>
          <a:p>
            <a:pPr marL="0" lvl="0" indent="0" algn="l" rtl="0">
              <a:spcBef>
                <a:spcPts val="0"/>
              </a:spcBef>
              <a:spcAft>
                <a:spcPts val="0"/>
              </a:spcAft>
              <a:buNone/>
            </a:pP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Trần Đình Quang</a:t>
            </a:r>
          </a:p>
          <a:p>
            <a:pPr marL="0" lvl="0" indent="0" algn="l" rtl="0">
              <a:spcBef>
                <a:spcPts val="0"/>
              </a:spcBef>
              <a:spcAft>
                <a:spcPts val="0"/>
              </a:spcAft>
              <a:buNone/>
            </a:pP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Hoàng Nguyễn Đức Long</a:t>
            </a: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024" y="0"/>
            <a:ext cx="1063976" cy="10639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1C16C-2CD8-4EAA-A6B7-264565D99F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78E029B8-5040-421D-905E-BC81176E6A06}"/>
              </a:ext>
            </a:extLst>
          </p:cNvPr>
          <p:cNvSpPr txBox="1"/>
          <p:nvPr/>
        </p:nvSpPr>
        <p:spPr>
          <a:xfrm>
            <a:off x="1097280" y="998221"/>
            <a:ext cx="6758940" cy="584775"/>
          </a:xfrm>
          <a:prstGeom prst="rect">
            <a:avLst/>
          </a:prstGeom>
          <a:noFill/>
        </p:spPr>
        <p:txBody>
          <a:bodyPr wrap="square" rtlCol="0">
            <a:spAutoFit/>
          </a:bodyPr>
          <a:lstStyle/>
          <a:p>
            <a:r>
              <a:rPr lang="vi-VN" sz="1600" b="1" dirty="0">
                <a:solidFill>
                  <a:schemeClr val="tx1"/>
                </a:solidFill>
                <a:effectLst/>
                <a:latin typeface="Times New Roman" panose="02020603050405020304" pitchFamily="18" charset="0"/>
                <a:ea typeface="Times New Roman" panose="02020603050405020304" pitchFamily="18" charset="0"/>
              </a:rPr>
              <a:t>Bảng Nhân Viên </a:t>
            </a:r>
            <a:r>
              <a:rPr lang="en-US" sz="1600" b="1" dirty="0">
                <a:solidFill>
                  <a:schemeClr val="tx1"/>
                </a:solidFill>
                <a:latin typeface="Times New Roman" panose="02020603050405020304" pitchFamily="18" charset="0"/>
                <a:ea typeface="Times New Roman" panose="02020603050405020304" pitchFamily="18" charset="0"/>
              </a:rPr>
              <a:t>:</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Các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không</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phải</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 </a:t>
            </a:r>
            <a:r>
              <a:rPr lang="en-US" sz="1600" b="1" dirty="0" err="1">
                <a:solidFill>
                  <a:schemeClr val="tx1"/>
                </a:solidFill>
                <a:effectLst/>
                <a:latin typeface="Times New Roman" panose="02020603050405020304" pitchFamily="18" charset="0"/>
                <a:ea typeface="Times New Roman" panose="02020603050405020304" pitchFamily="18" charset="0"/>
              </a:rPr>
              <a:t>TenNV</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phụ</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trực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tiếp</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vào</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chính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MaNV</a:t>
            </a:r>
            <a:r>
              <a:rPr lang="en-US" sz="1600" b="1" dirty="0">
                <a:solidFill>
                  <a:schemeClr val="tx1"/>
                </a:solidFill>
                <a:latin typeface="Times New Roman" panose="02020603050405020304" pitchFamily="18" charset="0"/>
                <a:ea typeface="Times New Roman" panose="02020603050405020304" pitchFamily="18" charset="0"/>
              </a:rPr>
              <a:t>.</a:t>
            </a:r>
            <a:endParaRPr lang="en-US" sz="1600" dirty="0">
              <a:solidFill>
                <a:schemeClr val="tx1"/>
              </a:solidFill>
            </a:endParaRPr>
          </a:p>
        </p:txBody>
      </p:sp>
      <p:graphicFrame>
        <p:nvGraphicFramePr>
          <p:cNvPr id="8" name="Table 7">
            <a:extLst>
              <a:ext uri="{FF2B5EF4-FFF2-40B4-BE49-F238E27FC236}">
                <a16:creationId xmlns:a16="http://schemas.microsoft.com/office/drawing/2014/main" id="{AB4C671D-0C75-4770-AEDB-FD1CE50B4E18}"/>
              </a:ext>
            </a:extLst>
          </p:cNvPr>
          <p:cNvGraphicFramePr>
            <a:graphicFrameLocks noGrp="1"/>
          </p:cNvGraphicFramePr>
          <p:nvPr>
            <p:extLst>
              <p:ext uri="{D42A27DB-BD31-4B8C-83A1-F6EECF244321}">
                <p14:modId xmlns:p14="http://schemas.microsoft.com/office/powerpoint/2010/main" val="1230293764"/>
              </p:ext>
            </p:extLst>
          </p:nvPr>
        </p:nvGraphicFramePr>
        <p:xfrm>
          <a:off x="1169988" y="1736885"/>
          <a:ext cx="6455212" cy="181225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2528395676"/>
                    </a:ext>
                  </a:extLst>
                </a:gridCol>
                <a:gridCol w="1213782">
                  <a:extLst>
                    <a:ext uri="{9D8B030D-6E8A-4147-A177-3AD203B41FA5}">
                      <a16:colId xmlns:a16="http://schemas.microsoft.com/office/drawing/2014/main" val="1573106254"/>
                    </a:ext>
                  </a:extLst>
                </a:gridCol>
                <a:gridCol w="1905076">
                  <a:extLst>
                    <a:ext uri="{9D8B030D-6E8A-4147-A177-3AD203B41FA5}">
                      <a16:colId xmlns:a16="http://schemas.microsoft.com/office/drawing/2014/main" val="3073629617"/>
                    </a:ext>
                  </a:extLst>
                </a:gridCol>
                <a:gridCol w="1481950">
                  <a:extLst>
                    <a:ext uri="{9D8B030D-6E8A-4147-A177-3AD203B41FA5}">
                      <a16:colId xmlns:a16="http://schemas.microsoft.com/office/drawing/2014/main" val="2427825935"/>
                    </a:ext>
                  </a:extLst>
                </a:gridCol>
                <a:gridCol w="1318280">
                  <a:extLst>
                    <a:ext uri="{9D8B030D-6E8A-4147-A177-3AD203B41FA5}">
                      <a16:colId xmlns:a16="http://schemas.microsoft.com/office/drawing/2014/main" val="542571608"/>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NhanVien</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1949545"/>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5690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MaNV</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để phân biệt giữa các nhân viên với nhau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72669"/>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TenNV</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Biểu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thị</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tên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nhân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viên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978279211"/>
                  </a:ext>
                </a:extLst>
              </a:tr>
            </a:tbl>
          </a:graphicData>
        </a:graphic>
      </p:graphicFrame>
      <p:grpSp>
        <p:nvGrpSpPr>
          <p:cNvPr id="6" name="Google Shape;3164;p65">
            <a:extLst>
              <a:ext uri="{FF2B5EF4-FFF2-40B4-BE49-F238E27FC236}">
                <a16:creationId xmlns:a16="http://schemas.microsoft.com/office/drawing/2014/main" id="{7CCF38C5-5866-420E-9742-9D360A0B8ABC}"/>
              </a:ext>
            </a:extLst>
          </p:cNvPr>
          <p:cNvGrpSpPr/>
          <p:nvPr/>
        </p:nvGrpSpPr>
        <p:grpSpPr>
          <a:xfrm>
            <a:off x="234253" y="4673651"/>
            <a:ext cx="761923" cy="307505"/>
            <a:chOff x="4411970" y="4340222"/>
            <a:chExt cx="779467" cy="242683"/>
          </a:xfrm>
        </p:grpSpPr>
        <p:sp>
          <p:nvSpPr>
            <p:cNvPr id="7" name="Google Shape;3165;p65">
              <a:extLst>
                <a:ext uri="{FF2B5EF4-FFF2-40B4-BE49-F238E27FC236}">
                  <a16:creationId xmlns:a16="http://schemas.microsoft.com/office/drawing/2014/main" id="{B018368F-6A17-405A-9E3D-46E79B2EBDB2}"/>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27C81AF2-7EF1-4748-84C0-D71FFD2CC87A}"/>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7;p65">
              <a:extLst>
                <a:ext uri="{FF2B5EF4-FFF2-40B4-BE49-F238E27FC236}">
                  <a16:creationId xmlns:a16="http://schemas.microsoft.com/office/drawing/2014/main" id="{D3C0090B-7384-4FC4-A5D9-579324C9BD12}"/>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09</a:t>
              </a:r>
              <a:endParaRPr dirty="0">
                <a:latin typeface="Times New Roman (Headings)"/>
              </a:endParaRPr>
            </a:p>
          </p:txBody>
        </p:sp>
      </p:grpSp>
    </p:spTree>
    <p:extLst>
      <p:ext uri="{BB962C8B-B14F-4D97-AF65-F5344CB8AC3E}">
        <p14:creationId xmlns:p14="http://schemas.microsoft.com/office/powerpoint/2010/main" val="265160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1C16C-2CD8-4EAA-A6B7-264565D99F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5" name="TextBox 4">
            <a:extLst>
              <a:ext uri="{FF2B5EF4-FFF2-40B4-BE49-F238E27FC236}">
                <a16:creationId xmlns:a16="http://schemas.microsoft.com/office/drawing/2014/main" id="{78E029B8-5040-421D-905E-BC81176E6A06}"/>
              </a:ext>
            </a:extLst>
          </p:cNvPr>
          <p:cNvSpPr txBox="1"/>
          <p:nvPr/>
        </p:nvSpPr>
        <p:spPr>
          <a:xfrm>
            <a:off x="1097280" y="813555"/>
            <a:ext cx="6758940" cy="584775"/>
          </a:xfrm>
          <a:prstGeom prst="rect">
            <a:avLst/>
          </a:prstGeom>
          <a:noFill/>
        </p:spPr>
        <p:txBody>
          <a:bodyPr wrap="square" rtlCol="0">
            <a:spAutoFit/>
          </a:bodyPr>
          <a:lstStyle/>
          <a:p>
            <a:r>
              <a:rPr lang="vi-VN" sz="1600" b="1" dirty="0">
                <a:solidFill>
                  <a:schemeClr val="tx1"/>
                </a:solidFill>
                <a:effectLst/>
                <a:latin typeface="Times New Roman" panose="02020603050405020304" pitchFamily="18" charset="0"/>
                <a:ea typeface="Times New Roman" panose="02020603050405020304" pitchFamily="18" charset="0"/>
              </a:rPr>
              <a:t>Bảng Bất Động Sản: Các thuộc tính không phải khóa là : TenDuong, ThanhPho, phụ thuộc trực tiếp vào khóa chính là MaBDS</a:t>
            </a:r>
            <a:endParaRPr lang="en-US" sz="1600" dirty="0">
              <a:solidFill>
                <a:schemeClr val="tx1"/>
              </a:solidFill>
            </a:endParaRPr>
          </a:p>
        </p:txBody>
      </p:sp>
      <p:graphicFrame>
        <p:nvGraphicFramePr>
          <p:cNvPr id="8" name="Table 7">
            <a:extLst>
              <a:ext uri="{FF2B5EF4-FFF2-40B4-BE49-F238E27FC236}">
                <a16:creationId xmlns:a16="http://schemas.microsoft.com/office/drawing/2014/main" id="{AB4C671D-0C75-4770-AEDB-FD1CE50B4E18}"/>
              </a:ext>
            </a:extLst>
          </p:cNvPr>
          <p:cNvGraphicFramePr>
            <a:graphicFrameLocks noGrp="1"/>
          </p:cNvGraphicFramePr>
          <p:nvPr>
            <p:extLst>
              <p:ext uri="{D42A27DB-BD31-4B8C-83A1-F6EECF244321}">
                <p14:modId xmlns:p14="http://schemas.microsoft.com/office/powerpoint/2010/main" val="181593606"/>
              </p:ext>
            </p:extLst>
          </p:nvPr>
        </p:nvGraphicFramePr>
        <p:xfrm>
          <a:off x="1169988" y="1736885"/>
          <a:ext cx="6455212" cy="210181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2528395676"/>
                    </a:ext>
                  </a:extLst>
                </a:gridCol>
                <a:gridCol w="1213782">
                  <a:extLst>
                    <a:ext uri="{9D8B030D-6E8A-4147-A177-3AD203B41FA5}">
                      <a16:colId xmlns:a16="http://schemas.microsoft.com/office/drawing/2014/main" val="1573106254"/>
                    </a:ext>
                  </a:extLst>
                </a:gridCol>
                <a:gridCol w="1905076">
                  <a:extLst>
                    <a:ext uri="{9D8B030D-6E8A-4147-A177-3AD203B41FA5}">
                      <a16:colId xmlns:a16="http://schemas.microsoft.com/office/drawing/2014/main" val="3073629617"/>
                    </a:ext>
                  </a:extLst>
                </a:gridCol>
                <a:gridCol w="1481950">
                  <a:extLst>
                    <a:ext uri="{9D8B030D-6E8A-4147-A177-3AD203B41FA5}">
                      <a16:colId xmlns:a16="http://schemas.microsoft.com/office/drawing/2014/main" val="2427825935"/>
                    </a:ext>
                  </a:extLst>
                </a:gridCol>
                <a:gridCol w="1318280">
                  <a:extLst>
                    <a:ext uri="{9D8B030D-6E8A-4147-A177-3AD203B41FA5}">
                      <a16:colId xmlns:a16="http://schemas.microsoft.com/office/drawing/2014/main" val="542571608"/>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BatDongSan</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1949545"/>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5690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MaBDS</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của bất động sản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72669"/>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TenDuong</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Biểu thị tên của đường chứa bất động sản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97827921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ThanhPho</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Chứa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tên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của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thành</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phố</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cs typeface="Times New Roman" panose="02020603050405020304" pitchFamily="18" charset="0"/>
                          <a:sym typeface="Arial"/>
                        </a:rPr>
                        <a:t>Nvarchar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790845247"/>
                  </a:ext>
                </a:extLst>
              </a:tr>
            </a:tbl>
          </a:graphicData>
        </a:graphic>
      </p:graphicFrame>
      <p:grpSp>
        <p:nvGrpSpPr>
          <p:cNvPr id="6" name="Google Shape;3164;p65">
            <a:extLst>
              <a:ext uri="{FF2B5EF4-FFF2-40B4-BE49-F238E27FC236}">
                <a16:creationId xmlns:a16="http://schemas.microsoft.com/office/drawing/2014/main" id="{14314586-949A-4284-9F64-0375357DD074}"/>
              </a:ext>
            </a:extLst>
          </p:cNvPr>
          <p:cNvGrpSpPr/>
          <p:nvPr/>
        </p:nvGrpSpPr>
        <p:grpSpPr>
          <a:xfrm>
            <a:off x="234253" y="4673651"/>
            <a:ext cx="761923" cy="307505"/>
            <a:chOff x="4411970" y="4340222"/>
            <a:chExt cx="779467" cy="242683"/>
          </a:xfrm>
        </p:grpSpPr>
        <p:sp>
          <p:nvSpPr>
            <p:cNvPr id="7" name="Google Shape;3165;p65">
              <a:extLst>
                <a:ext uri="{FF2B5EF4-FFF2-40B4-BE49-F238E27FC236}">
                  <a16:creationId xmlns:a16="http://schemas.microsoft.com/office/drawing/2014/main" id="{71F78F11-E8F7-4F0B-98F1-DA9D4F2E63EC}"/>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ADF3A26D-9BB4-4F0A-9B09-662AAB026D9B}"/>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7;p65">
              <a:extLst>
                <a:ext uri="{FF2B5EF4-FFF2-40B4-BE49-F238E27FC236}">
                  <a16:creationId xmlns:a16="http://schemas.microsoft.com/office/drawing/2014/main" id="{E4D76E33-065D-4553-8AB8-6A990133A466}"/>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10</a:t>
              </a:r>
              <a:endParaRPr dirty="0">
                <a:latin typeface="Times New Roman (Headings)"/>
              </a:endParaRPr>
            </a:p>
          </p:txBody>
        </p:sp>
      </p:grpSp>
    </p:spTree>
    <p:extLst>
      <p:ext uri="{BB962C8B-B14F-4D97-AF65-F5344CB8AC3E}">
        <p14:creationId xmlns:p14="http://schemas.microsoft.com/office/powerpoint/2010/main" val="237886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1C16C-2CD8-4EAA-A6B7-264565D99F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
        <p:nvSpPr>
          <p:cNvPr id="5" name="TextBox 4">
            <a:extLst>
              <a:ext uri="{FF2B5EF4-FFF2-40B4-BE49-F238E27FC236}">
                <a16:creationId xmlns:a16="http://schemas.microsoft.com/office/drawing/2014/main" id="{78E029B8-5040-421D-905E-BC81176E6A06}"/>
              </a:ext>
            </a:extLst>
          </p:cNvPr>
          <p:cNvSpPr txBox="1"/>
          <p:nvPr/>
        </p:nvSpPr>
        <p:spPr>
          <a:xfrm>
            <a:off x="1097280" y="998221"/>
            <a:ext cx="6758940" cy="584775"/>
          </a:xfrm>
          <a:prstGeom prst="rect">
            <a:avLst/>
          </a:prstGeom>
          <a:noFill/>
        </p:spPr>
        <p:txBody>
          <a:bodyPr wrap="square" rtlCol="0">
            <a:spAutoFit/>
          </a:bodyPr>
          <a:lstStyle/>
          <a:p>
            <a:r>
              <a:rPr lang="en-US" sz="1600" b="1" dirty="0" err="1">
                <a:solidFill>
                  <a:schemeClr val="tx1"/>
                </a:solidFill>
                <a:latin typeface="Times New Roman" panose="02020603050405020304" pitchFamily="18" charset="0"/>
                <a:ea typeface="Times New Roman" panose="02020603050405020304" pitchFamily="18" charset="0"/>
              </a:rPr>
              <a:t>Bảng</a:t>
            </a:r>
            <a:r>
              <a:rPr lang="en-US" sz="1600" b="1" dirty="0">
                <a:solidFill>
                  <a:schemeClr val="tx1"/>
                </a:solidFill>
                <a:latin typeface="Times New Roman" panose="02020603050405020304" pitchFamily="18" charset="0"/>
                <a:ea typeface="Times New Roman" panose="02020603050405020304" pitchFamily="18" charset="0"/>
              </a:rPr>
              <a:t> </a:t>
            </a:r>
            <a:r>
              <a:rPr lang="en-US" sz="1600" b="1" dirty="0" err="1">
                <a:solidFill>
                  <a:schemeClr val="tx1"/>
                </a:solidFill>
                <a:latin typeface="Times New Roman" panose="02020603050405020304" pitchFamily="18" charset="0"/>
                <a:ea typeface="Times New Roman" panose="02020603050405020304" pitchFamily="18" charset="0"/>
              </a:rPr>
              <a:t>Sở</a:t>
            </a:r>
            <a:r>
              <a:rPr lang="en-US" sz="1600" b="1" dirty="0">
                <a:solidFill>
                  <a:schemeClr val="tx1"/>
                </a:solidFill>
                <a:latin typeface="Times New Roman" panose="02020603050405020304" pitchFamily="18" charset="0"/>
                <a:ea typeface="Times New Roman" panose="02020603050405020304" pitchFamily="18" charset="0"/>
              </a:rPr>
              <a:t> </a:t>
            </a:r>
            <a:r>
              <a:rPr lang="en-US" sz="1600" b="1" dirty="0" err="1">
                <a:solidFill>
                  <a:schemeClr val="tx1"/>
                </a:solidFill>
                <a:latin typeface="Times New Roman" panose="02020603050405020304" pitchFamily="18" charset="0"/>
                <a:ea typeface="Times New Roman" panose="02020603050405020304" pitchFamily="18" charset="0"/>
              </a:rPr>
              <a:t>Hữu</a:t>
            </a:r>
            <a:r>
              <a:rPr lang="en-US" sz="1600" b="1" dirty="0">
                <a:solidFill>
                  <a:schemeClr val="tx1"/>
                </a:solidFill>
                <a:latin typeface="Times New Roman" panose="02020603050405020304" pitchFamily="18" charset="0"/>
                <a:ea typeface="Times New Roman" panose="02020603050405020304" pitchFamily="18" charset="0"/>
              </a:rPr>
              <a:t> : </a:t>
            </a:r>
            <a:r>
              <a:rPr lang="vi-VN" sz="1600" b="1" dirty="0">
                <a:solidFill>
                  <a:schemeClr val="tx1"/>
                </a:solidFill>
                <a:effectLst/>
                <a:latin typeface="Times New Roman" panose="02020603050405020304" pitchFamily="18" charset="0"/>
                <a:ea typeface="Times New Roman" panose="02020603050405020304" pitchFamily="18" charset="0"/>
              </a:rPr>
              <a:t>Các thuộc tính không phải khóa là : % SoHuu, phụ thuộc trực tiếp vào khóa chính là MaBDS,MaCSH</a:t>
            </a:r>
            <a:endParaRPr lang="en-US" sz="1600" dirty="0">
              <a:solidFill>
                <a:schemeClr val="tx1"/>
              </a:solidFill>
            </a:endParaRPr>
          </a:p>
        </p:txBody>
      </p:sp>
      <p:graphicFrame>
        <p:nvGraphicFramePr>
          <p:cNvPr id="8" name="Table 7">
            <a:extLst>
              <a:ext uri="{FF2B5EF4-FFF2-40B4-BE49-F238E27FC236}">
                <a16:creationId xmlns:a16="http://schemas.microsoft.com/office/drawing/2014/main" id="{AB4C671D-0C75-4770-AEDB-FD1CE50B4E18}"/>
              </a:ext>
            </a:extLst>
          </p:cNvPr>
          <p:cNvGraphicFramePr>
            <a:graphicFrameLocks noGrp="1"/>
          </p:cNvGraphicFramePr>
          <p:nvPr>
            <p:extLst>
              <p:ext uri="{D42A27DB-BD31-4B8C-83A1-F6EECF244321}">
                <p14:modId xmlns:p14="http://schemas.microsoft.com/office/powerpoint/2010/main" val="2964298844"/>
              </p:ext>
            </p:extLst>
          </p:nvPr>
        </p:nvGraphicFramePr>
        <p:xfrm>
          <a:off x="1169988" y="1736885"/>
          <a:ext cx="6455212" cy="149729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2528395676"/>
                    </a:ext>
                  </a:extLst>
                </a:gridCol>
                <a:gridCol w="1213782">
                  <a:extLst>
                    <a:ext uri="{9D8B030D-6E8A-4147-A177-3AD203B41FA5}">
                      <a16:colId xmlns:a16="http://schemas.microsoft.com/office/drawing/2014/main" val="1573106254"/>
                    </a:ext>
                  </a:extLst>
                </a:gridCol>
                <a:gridCol w="1905076">
                  <a:extLst>
                    <a:ext uri="{9D8B030D-6E8A-4147-A177-3AD203B41FA5}">
                      <a16:colId xmlns:a16="http://schemas.microsoft.com/office/drawing/2014/main" val="3073629617"/>
                    </a:ext>
                  </a:extLst>
                </a:gridCol>
                <a:gridCol w="1481950">
                  <a:extLst>
                    <a:ext uri="{9D8B030D-6E8A-4147-A177-3AD203B41FA5}">
                      <a16:colId xmlns:a16="http://schemas.microsoft.com/office/drawing/2014/main" val="2427825935"/>
                    </a:ext>
                  </a:extLst>
                </a:gridCol>
                <a:gridCol w="1318280">
                  <a:extLst>
                    <a:ext uri="{9D8B030D-6E8A-4147-A177-3AD203B41FA5}">
                      <a16:colId xmlns:a16="http://schemas.microsoft.com/office/drawing/2014/main" val="542571608"/>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SoHuu</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1949545"/>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5690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MaBDS</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Chứa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mã</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bất</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động</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sản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72669"/>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MaCSH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Chứa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tên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chủ</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sở</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hữu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978279211"/>
                  </a:ext>
                </a:extLst>
              </a:tr>
            </a:tbl>
          </a:graphicData>
        </a:graphic>
      </p:graphicFrame>
      <p:grpSp>
        <p:nvGrpSpPr>
          <p:cNvPr id="6" name="Google Shape;3164;p65">
            <a:extLst>
              <a:ext uri="{FF2B5EF4-FFF2-40B4-BE49-F238E27FC236}">
                <a16:creationId xmlns:a16="http://schemas.microsoft.com/office/drawing/2014/main" id="{E7FCFF7B-3803-4A6D-97F0-288B33605738}"/>
              </a:ext>
            </a:extLst>
          </p:cNvPr>
          <p:cNvGrpSpPr/>
          <p:nvPr/>
        </p:nvGrpSpPr>
        <p:grpSpPr>
          <a:xfrm>
            <a:off x="234253" y="4673651"/>
            <a:ext cx="761923" cy="307505"/>
            <a:chOff x="4411970" y="4340222"/>
            <a:chExt cx="779467" cy="242683"/>
          </a:xfrm>
        </p:grpSpPr>
        <p:sp>
          <p:nvSpPr>
            <p:cNvPr id="7" name="Google Shape;3165;p65">
              <a:extLst>
                <a:ext uri="{FF2B5EF4-FFF2-40B4-BE49-F238E27FC236}">
                  <a16:creationId xmlns:a16="http://schemas.microsoft.com/office/drawing/2014/main" id="{148E6B4A-0F1C-4530-9F6D-C99BAD5EB1AD}"/>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B70343EA-3B4F-44C8-898C-2969C7C01036}"/>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7;p65">
              <a:extLst>
                <a:ext uri="{FF2B5EF4-FFF2-40B4-BE49-F238E27FC236}">
                  <a16:creationId xmlns:a16="http://schemas.microsoft.com/office/drawing/2014/main" id="{6E140D6F-4189-4BAC-A035-54AB2B929B41}"/>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11</a:t>
              </a:r>
              <a:endParaRPr dirty="0">
                <a:latin typeface="Times New Roman (Headings)"/>
              </a:endParaRPr>
            </a:p>
          </p:txBody>
        </p:sp>
      </p:grpSp>
    </p:spTree>
    <p:extLst>
      <p:ext uri="{BB962C8B-B14F-4D97-AF65-F5344CB8AC3E}">
        <p14:creationId xmlns:p14="http://schemas.microsoft.com/office/powerpoint/2010/main" val="169289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1C16C-2CD8-4EAA-A6B7-264565D99F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78E029B8-5040-421D-905E-BC81176E6A06}"/>
              </a:ext>
            </a:extLst>
          </p:cNvPr>
          <p:cNvSpPr txBox="1"/>
          <p:nvPr/>
        </p:nvSpPr>
        <p:spPr>
          <a:xfrm>
            <a:off x="1097280" y="998221"/>
            <a:ext cx="6758940" cy="584775"/>
          </a:xfrm>
          <a:prstGeom prst="rect">
            <a:avLst/>
          </a:prstGeom>
          <a:noFill/>
        </p:spPr>
        <p:txBody>
          <a:bodyPr wrap="square" rtlCol="0">
            <a:spAutoFit/>
          </a:bodyPr>
          <a:lstStyle/>
          <a:p>
            <a:r>
              <a:rPr lang="vi-VN" sz="1600" b="1" dirty="0">
                <a:solidFill>
                  <a:schemeClr val="tx1"/>
                </a:solidFill>
                <a:effectLst/>
                <a:latin typeface="Times New Roman" panose="02020603050405020304" pitchFamily="18" charset="0"/>
                <a:ea typeface="Times New Roman" panose="02020603050405020304" pitchFamily="18" charset="0"/>
              </a:rPr>
              <a:t>Bảng </a:t>
            </a:r>
            <a:r>
              <a:rPr lang="en-US" sz="1600" b="1" dirty="0" err="1">
                <a:solidFill>
                  <a:schemeClr val="tx1"/>
                </a:solidFill>
                <a:effectLst/>
                <a:latin typeface="Times New Roman" panose="02020603050405020304" pitchFamily="18" charset="0"/>
                <a:ea typeface="Times New Roman" panose="02020603050405020304" pitchFamily="18" charset="0"/>
              </a:rPr>
              <a:t>Chủ</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Sở</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Hữu</a:t>
            </a:r>
            <a:r>
              <a:rPr lang="vi-VN" sz="1600" b="1" dirty="0">
                <a:solidFill>
                  <a:schemeClr val="tx1"/>
                </a:solidFill>
                <a:effectLst/>
                <a:latin typeface="Times New Roman" panose="02020603050405020304" pitchFamily="18" charset="0"/>
                <a:ea typeface="Times New Roman" panose="02020603050405020304" pitchFamily="18" charset="0"/>
              </a:rPr>
              <a:t>:</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Các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không</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phải</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 </a:t>
            </a:r>
            <a:r>
              <a:rPr lang="en-US" sz="1600" b="1" dirty="0" err="1">
                <a:solidFill>
                  <a:schemeClr val="tx1"/>
                </a:solidFill>
                <a:effectLst/>
                <a:latin typeface="Times New Roman" panose="02020603050405020304" pitchFamily="18" charset="0"/>
                <a:ea typeface="Times New Roman" panose="02020603050405020304" pitchFamily="18" charset="0"/>
              </a:rPr>
              <a:t>TenCSH,SDT_CSH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phụ</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trực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tiếp</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vào</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chính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MaCSH</a:t>
            </a:r>
            <a:r>
              <a:rPr lang="en-US" sz="1600" b="1" dirty="0">
                <a:solidFill>
                  <a:schemeClr val="tx1"/>
                </a:solidFill>
                <a:effectLst/>
                <a:latin typeface="Times New Roman" panose="02020603050405020304" pitchFamily="18" charset="0"/>
                <a:ea typeface="Times New Roman" panose="02020603050405020304" pitchFamily="18" charset="0"/>
              </a:rPr>
              <a:t>, </a:t>
            </a:r>
            <a:endParaRPr lang="en-US" sz="1600" dirty="0"/>
          </a:p>
        </p:txBody>
      </p:sp>
      <p:graphicFrame>
        <p:nvGraphicFramePr>
          <p:cNvPr id="8" name="Table 7">
            <a:extLst>
              <a:ext uri="{FF2B5EF4-FFF2-40B4-BE49-F238E27FC236}">
                <a16:creationId xmlns:a16="http://schemas.microsoft.com/office/drawing/2014/main" id="{AB4C671D-0C75-4770-AEDB-FD1CE50B4E18}"/>
              </a:ext>
            </a:extLst>
          </p:cNvPr>
          <p:cNvGraphicFramePr>
            <a:graphicFrameLocks noGrp="1"/>
          </p:cNvGraphicFramePr>
          <p:nvPr>
            <p:extLst>
              <p:ext uri="{D42A27DB-BD31-4B8C-83A1-F6EECF244321}">
                <p14:modId xmlns:p14="http://schemas.microsoft.com/office/powerpoint/2010/main" val="2719104883"/>
              </p:ext>
            </p:extLst>
          </p:nvPr>
        </p:nvGraphicFramePr>
        <p:xfrm>
          <a:off x="1169988" y="1736885"/>
          <a:ext cx="6455212" cy="198497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2528395676"/>
                    </a:ext>
                  </a:extLst>
                </a:gridCol>
                <a:gridCol w="1213782">
                  <a:extLst>
                    <a:ext uri="{9D8B030D-6E8A-4147-A177-3AD203B41FA5}">
                      <a16:colId xmlns:a16="http://schemas.microsoft.com/office/drawing/2014/main" val="1573106254"/>
                    </a:ext>
                  </a:extLst>
                </a:gridCol>
                <a:gridCol w="1905076">
                  <a:extLst>
                    <a:ext uri="{9D8B030D-6E8A-4147-A177-3AD203B41FA5}">
                      <a16:colId xmlns:a16="http://schemas.microsoft.com/office/drawing/2014/main" val="3073629617"/>
                    </a:ext>
                  </a:extLst>
                </a:gridCol>
                <a:gridCol w="1481950">
                  <a:extLst>
                    <a:ext uri="{9D8B030D-6E8A-4147-A177-3AD203B41FA5}">
                      <a16:colId xmlns:a16="http://schemas.microsoft.com/office/drawing/2014/main" val="2427825935"/>
                    </a:ext>
                  </a:extLst>
                </a:gridCol>
                <a:gridCol w="1318280">
                  <a:extLst>
                    <a:ext uri="{9D8B030D-6E8A-4147-A177-3AD203B41FA5}">
                      <a16:colId xmlns:a16="http://schemas.microsoft.com/office/drawing/2014/main" val="542571608"/>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ChuSoHuu</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1949545"/>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5690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MaCSH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chủ</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sở</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hữu</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đó</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72669"/>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TenCDH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Biểu thị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tên</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chủ</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sở</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hữu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97827921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SDT_CSH</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Biểu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thị</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sdt</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của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chủ</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sở</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hữu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790845247"/>
                  </a:ext>
                </a:extLst>
              </a:tr>
            </a:tbl>
          </a:graphicData>
        </a:graphic>
      </p:graphicFrame>
      <p:grpSp>
        <p:nvGrpSpPr>
          <p:cNvPr id="6" name="Google Shape;3164;p65">
            <a:extLst>
              <a:ext uri="{FF2B5EF4-FFF2-40B4-BE49-F238E27FC236}">
                <a16:creationId xmlns:a16="http://schemas.microsoft.com/office/drawing/2014/main" id="{4F4A3480-133A-40CD-A751-FF56B7C996E9}"/>
              </a:ext>
            </a:extLst>
          </p:cNvPr>
          <p:cNvGrpSpPr/>
          <p:nvPr/>
        </p:nvGrpSpPr>
        <p:grpSpPr>
          <a:xfrm>
            <a:off x="234253" y="4673651"/>
            <a:ext cx="761923" cy="307505"/>
            <a:chOff x="4411970" y="4340222"/>
            <a:chExt cx="779467" cy="242683"/>
          </a:xfrm>
        </p:grpSpPr>
        <p:sp>
          <p:nvSpPr>
            <p:cNvPr id="7" name="Google Shape;3165;p65">
              <a:extLst>
                <a:ext uri="{FF2B5EF4-FFF2-40B4-BE49-F238E27FC236}">
                  <a16:creationId xmlns:a16="http://schemas.microsoft.com/office/drawing/2014/main" id="{7442528E-E94E-45F9-85E7-38F1741CB1BF}"/>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93A036AD-6500-4AF7-859E-6E2A8E15C20A}"/>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7;p65">
              <a:extLst>
                <a:ext uri="{FF2B5EF4-FFF2-40B4-BE49-F238E27FC236}">
                  <a16:creationId xmlns:a16="http://schemas.microsoft.com/office/drawing/2014/main" id="{36FDB2EF-A352-4169-A864-D7794D6E7101}"/>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12</a:t>
              </a:r>
              <a:endParaRPr dirty="0">
                <a:latin typeface="Times New Roman (Headings)"/>
              </a:endParaRPr>
            </a:p>
          </p:txBody>
        </p:sp>
      </p:grpSp>
    </p:spTree>
    <p:extLst>
      <p:ext uri="{BB962C8B-B14F-4D97-AF65-F5344CB8AC3E}">
        <p14:creationId xmlns:p14="http://schemas.microsoft.com/office/powerpoint/2010/main" val="112053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grpSp>
        <p:nvGrpSpPr>
          <p:cNvPr id="2482" name="Google Shape;2482;p58"/>
          <p:cNvGrpSpPr/>
          <p:nvPr/>
        </p:nvGrpSpPr>
        <p:grpSpPr>
          <a:xfrm>
            <a:off x="853100" y="2861100"/>
            <a:ext cx="407400" cy="407400"/>
            <a:chOff x="853100" y="2784900"/>
            <a:chExt cx="407400" cy="407400"/>
          </a:xfrm>
        </p:grpSpPr>
        <p:sp>
          <p:nvSpPr>
            <p:cNvPr id="2483" name="Google Shape;2483;p58"/>
            <p:cNvSpPr/>
            <p:nvPr/>
          </p:nvSpPr>
          <p:spPr>
            <a:xfrm>
              <a:off x="8531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8"/>
            <p:cNvSpPr/>
            <p:nvPr/>
          </p:nvSpPr>
          <p:spPr>
            <a:xfrm>
              <a:off x="970844" y="2843032"/>
              <a:ext cx="176641" cy="293117"/>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58"/>
          <p:cNvGrpSpPr/>
          <p:nvPr/>
        </p:nvGrpSpPr>
        <p:grpSpPr>
          <a:xfrm>
            <a:off x="1894200" y="2861100"/>
            <a:ext cx="407400" cy="407400"/>
            <a:chOff x="1894200" y="2784900"/>
            <a:chExt cx="407400" cy="407400"/>
          </a:xfrm>
        </p:grpSpPr>
        <p:sp>
          <p:nvSpPr>
            <p:cNvPr id="2486" name="Google Shape;2486;p58"/>
            <p:cNvSpPr/>
            <p:nvPr/>
          </p:nvSpPr>
          <p:spPr>
            <a:xfrm>
              <a:off x="18942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7" name="Google Shape;2487;p58"/>
            <p:cNvGrpSpPr/>
            <p:nvPr/>
          </p:nvGrpSpPr>
          <p:grpSpPr>
            <a:xfrm>
              <a:off x="1941926" y="2832667"/>
              <a:ext cx="311935" cy="311915"/>
              <a:chOff x="860977" y="2620616"/>
              <a:chExt cx="319311" cy="319290"/>
            </a:xfrm>
          </p:grpSpPr>
          <p:sp>
            <p:nvSpPr>
              <p:cNvPr id="2488" name="Google Shape;2488;p58"/>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8"/>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1" name="Google Shape;2491;p58"/>
          <p:cNvGrpSpPr/>
          <p:nvPr/>
        </p:nvGrpSpPr>
        <p:grpSpPr>
          <a:xfrm>
            <a:off x="2414775" y="2861188"/>
            <a:ext cx="407400" cy="407400"/>
            <a:chOff x="2414775" y="2784988"/>
            <a:chExt cx="407400" cy="407400"/>
          </a:xfrm>
        </p:grpSpPr>
        <p:sp>
          <p:nvSpPr>
            <p:cNvPr id="2492" name="Google Shape;2492;p58"/>
            <p:cNvSpPr/>
            <p:nvPr/>
          </p:nvSpPr>
          <p:spPr>
            <a:xfrm>
              <a:off x="2414775" y="2784988"/>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3" name="Google Shape;2493;p58"/>
            <p:cNvGrpSpPr/>
            <p:nvPr/>
          </p:nvGrpSpPr>
          <p:grpSpPr>
            <a:xfrm>
              <a:off x="2475222" y="2833462"/>
              <a:ext cx="286488" cy="310321"/>
              <a:chOff x="1385007" y="2621430"/>
              <a:chExt cx="293262" cy="317659"/>
            </a:xfrm>
          </p:grpSpPr>
          <p:sp>
            <p:nvSpPr>
              <p:cNvPr id="2494" name="Google Shape;2494;p58"/>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7" name="Google Shape;2497;p58"/>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2498" name="Google Shape;2498;p58"/>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Headings)"/>
              </a:rPr>
              <a:t>Do you have any questions?</a:t>
            </a:r>
            <a:endParaRPr dirty="0">
              <a:latin typeface="Times New Roman (Headings)"/>
            </a:endParaRPr>
          </a:p>
          <a:p>
            <a:pPr marL="0" lvl="0" indent="0" algn="l" rtl="0">
              <a:spcBef>
                <a:spcPts val="0"/>
              </a:spcBef>
              <a:spcAft>
                <a:spcPts val="0"/>
              </a:spcAft>
              <a:buNone/>
            </a:pPr>
            <a:r>
              <a:rPr lang="en" dirty="0">
                <a:latin typeface="Times New Roman (Headings)"/>
              </a:rPr>
              <a:t>1710252@dlu.edu.vn            </a:t>
            </a:r>
            <a:endParaRPr dirty="0">
              <a:latin typeface="Times New Roman (Headings)"/>
            </a:endParaRPr>
          </a:p>
          <a:p>
            <a:pPr marL="0" lvl="0" indent="0" algn="l" rtl="0">
              <a:spcBef>
                <a:spcPts val="0"/>
              </a:spcBef>
              <a:spcAft>
                <a:spcPts val="0"/>
              </a:spcAft>
              <a:buNone/>
            </a:pPr>
            <a:r>
              <a:rPr lang="en" dirty="0">
                <a:latin typeface="Times New Roman (Headings)"/>
              </a:rPr>
              <a:t>(+84)367123308</a:t>
            </a:r>
            <a:endParaRPr dirty="0">
              <a:latin typeface="Times New Roman (Headings)"/>
            </a:endParaRPr>
          </a:p>
        </p:txBody>
      </p:sp>
      <p:grpSp>
        <p:nvGrpSpPr>
          <p:cNvPr id="2499" name="Google Shape;2499;p58"/>
          <p:cNvGrpSpPr/>
          <p:nvPr/>
        </p:nvGrpSpPr>
        <p:grpSpPr>
          <a:xfrm>
            <a:off x="4716935" y="336275"/>
            <a:ext cx="4552828" cy="4265503"/>
            <a:chOff x="4716935" y="336275"/>
            <a:chExt cx="4552828" cy="4265503"/>
          </a:xfrm>
        </p:grpSpPr>
        <p:cxnSp>
          <p:nvCxnSpPr>
            <p:cNvPr id="2500" name="Google Shape;2500;p58"/>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501" name="Google Shape;2501;p58"/>
            <p:cNvGrpSpPr/>
            <p:nvPr/>
          </p:nvGrpSpPr>
          <p:grpSpPr>
            <a:xfrm>
              <a:off x="4716935" y="336275"/>
              <a:ext cx="4552828" cy="4265503"/>
              <a:chOff x="4716935" y="336275"/>
              <a:chExt cx="4552828" cy="4265503"/>
            </a:xfrm>
          </p:grpSpPr>
          <p:grpSp>
            <p:nvGrpSpPr>
              <p:cNvPr id="2502" name="Google Shape;2502;p58"/>
              <p:cNvGrpSpPr/>
              <p:nvPr/>
            </p:nvGrpSpPr>
            <p:grpSpPr>
              <a:xfrm>
                <a:off x="4716935" y="336275"/>
                <a:ext cx="4552828" cy="4265503"/>
                <a:chOff x="4716935" y="336275"/>
                <a:chExt cx="4552828" cy="4265503"/>
              </a:xfrm>
            </p:grpSpPr>
            <p:sp>
              <p:nvSpPr>
                <p:cNvPr id="2503" name="Google Shape;2503;p58"/>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8"/>
                <p:cNvGrpSpPr/>
                <p:nvPr/>
              </p:nvGrpSpPr>
              <p:grpSpPr>
                <a:xfrm>
                  <a:off x="5399619" y="847707"/>
                  <a:ext cx="3870144" cy="3069286"/>
                  <a:chOff x="5399619" y="2219307"/>
                  <a:chExt cx="3870144" cy="3069286"/>
                </a:xfrm>
              </p:grpSpPr>
              <p:sp>
                <p:nvSpPr>
                  <p:cNvPr id="2506" name="Google Shape;2506;p58"/>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58"/>
                <p:cNvGrpSpPr/>
                <p:nvPr/>
              </p:nvGrpSpPr>
              <p:grpSpPr>
                <a:xfrm>
                  <a:off x="4716935" y="2738838"/>
                  <a:ext cx="1862947" cy="1862940"/>
                  <a:chOff x="4707894" y="2819553"/>
                  <a:chExt cx="1862947" cy="1862940"/>
                </a:xfrm>
              </p:grpSpPr>
              <p:cxnSp>
                <p:nvCxnSpPr>
                  <p:cNvPr id="2516" name="Google Shape;2516;p58"/>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517" name="Google Shape;2517;p58"/>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1" name="Google Shape;2521;p58"/>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3" name="Google Shape;2523;p58"/>
          <p:cNvGrpSpPr/>
          <p:nvPr/>
        </p:nvGrpSpPr>
        <p:grpSpPr>
          <a:xfrm>
            <a:off x="1373638" y="2861100"/>
            <a:ext cx="407400" cy="407400"/>
            <a:chOff x="1373638" y="2784900"/>
            <a:chExt cx="407400" cy="407400"/>
          </a:xfrm>
        </p:grpSpPr>
        <p:sp>
          <p:nvSpPr>
            <p:cNvPr id="2524" name="Google Shape;2524;p58"/>
            <p:cNvSpPr/>
            <p:nvPr/>
          </p:nvSpPr>
          <p:spPr>
            <a:xfrm>
              <a:off x="1373638"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8"/>
            <p:cNvSpPr/>
            <p:nvPr/>
          </p:nvSpPr>
          <p:spPr>
            <a:xfrm>
              <a:off x="1480250" y="2873999"/>
              <a:ext cx="194175" cy="316200"/>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3164;p65"/>
          <p:cNvGrpSpPr/>
          <p:nvPr/>
        </p:nvGrpSpPr>
        <p:grpSpPr>
          <a:xfrm>
            <a:off x="234253" y="4728572"/>
            <a:ext cx="811503" cy="252584"/>
            <a:chOff x="4411970" y="4340222"/>
            <a:chExt cx="779467" cy="242683"/>
          </a:xfrm>
        </p:grpSpPr>
        <p:sp>
          <p:nvSpPr>
            <p:cNvPr id="47" name="Google Shape;3165;p65"/>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6;p65"/>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7;p65"/>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13</a:t>
              </a:r>
              <a:endParaRPr dirty="0">
                <a:latin typeface="Times New Roman (Heading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7"/>
                                        </p:tgtEl>
                                        <p:attrNameLst>
                                          <p:attrName>style.visibility</p:attrName>
                                        </p:attrNameLst>
                                      </p:cBhvr>
                                      <p:to>
                                        <p:strVal val="visible"/>
                                      </p:to>
                                    </p:set>
                                    <p:anim calcmode="lin" valueType="num">
                                      <p:cBhvr additive="base">
                                        <p:cTn id="7" dur="500" fill="hold"/>
                                        <p:tgtEl>
                                          <p:spTgt spid="2497"/>
                                        </p:tgtEl>
                                        <p:attrNameLst>
                                          <p:attrName>ppt_x</p:attrName>
                                        </p:attrNameLst>
                                      </p:cBhvr>
                                      <p:tavLst>
                                        <p:tav tm="0">
                                          <p:val>
                                            <p:strVal val="#ppt_x"/>
                                          </p:val>
                                        </p:tav>
                                        <p:tav tm="100000">
                                          <p:val>
                                            <p:strVal val="#ppt_x"/>
                                          </p:val>
                                        </p:tav>
                                      </p:tavLst>
                                    </p:anim>
                                    <p:anim calcmode="lin" valueType="num">
                                      <p:cBhvr additive="base">
                                        <p:cTn id="8" dur="500" fill="hold"/>
                                        <p:tgtEl>
                                          <p:spTgt spid="24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98">
                                            <p:txEl>
                                              <p:pRg st="0" end="0"/>
                                            </p:txEl>
                                          </p:spTgt>
                                        </p:tgtEl>
                                        <p:attrNameLst>
                                          <p:attrName>style.visibility</p:attrName>
                                        </p:attrNameLst>
                                      </p:cBhvr>
                                      <p:to>
                                        <p:strVal val="visible"/>
                                      </p:to>
                                    </p:set>
                                    <p:anim calcmode="lin" valueType="num">
                                      <p:cBhvr additive="base">
                                        <p:cTn id="13" dur="500" fill="hold"/>
                                        <p:tgtEl>
                                          <p:spTgt spid="24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8">
                                            <p:txEl>
                                              <p:pRg st="1" end="1"/>
                                            </p:txEl>
                                          </p:spTgt>
                                        </p:tgtEl>
                                        <p:attrNameLst>
                                          <p:attrName>style.visibility</p:attrName>
                                        </p:attrNameLst>
                                      </p:cBhvr>
                                      <p:to>
                                        <p:strVal val="visible"/>
                                      </p:to>
                                    </p:set>
                                    <p:anim calcmode="lin" valueType="num">
                                      <p:cBhvr additive="base">
                                        <p:cTn id="19" dur="500" fill="hold"/>
                                        <p:tgtEl>
                                          <p:spTgt spid="249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98">
                                            <p:txEl>
                                              <p:pRg st="2" end="2"/>
                                            </p:txEl>
                                          </p:spTgt>
                                        </p:tgtEl>
                                        <p:attrNameLst>
                                          <p:attrName>style.visibility</p:attrName>
                                        </p:attrNameLst>
                                      </p:cBhvr>
                                      <p:to>
                                        <p:strVal val="visible"/>
                                      </p:to>
                                    </p:set>
                                    <p:anim calcmode="lin" valueType="num">
                                      <p:cBhvr additive="base">
                                        <p:cTn id="25" dur="500" fill="hold"/>
                                        <p:tgtEl>
                                          <p:spTgt spid="249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P spid="249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rPr>
              <a:t>Bài</a:t>
            </a:r>
            <a:r>
              <a:rPr lang="en-US" dirty="0">
                <a:latin typeface="Times New Roman (Headings)"/>
              </a:rPr>
              <a:t> 8:</a:t>
            </a:r>
          </a:p>
        </p:txBody>
      </p:sp>
      <p:sp>
        <p:nvSpPr>
          <p:cNvPr id="3" name="Text Placeholder 2"/>
          <p:cNvSpPr>
            <a:spLocks noGrp="1"/>
          </p:cNvSpPr>
          <p:nvPr>
            <p:ph type="body" idx="1"/>
          </p:nvPr>
        </p:nvSpPr>
        <p:spPr>
          <a:xfrm>
            <a:off x="720000" y="1187400"/>
            <a:ext cx="2766615" cy="396073"/>
          </a:xfrm>
        </p:spPr>
        <p:txBody>
          <a:bodyPr/>
          <a:lstStyle/>
          <a:p>
            <a:pPr lvl="0"/>
            <a:r>
              <a:rPr lang="en-US" sz="1600" dirty="0" err="1">
                <a:latin typeface="Times New Roman" panose="02020603050405020304" pitchFamily="18" charset="0"/>
                <a:cs typeface="Times New Roman" panose="02020603050405020304" pitchFamily="18" charset="0"/>
              </a:rPr>
              <a:t>Lượt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ER:</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grpSp>
        <p:nvGrpSpPr>
          <p:cNvPr id="6" name="Google Shape;3164;p65"/>
          <p:cNvGrpSpPr/>
          <p:nvPr/>
        </p:nvGrpSpPr>
        <p:grpSpPr>
          <a:xfrm>
            <a:off x="234253" y="4673651"/>
            <a:ext cx="761923" cy="307505"/>
            <a:chOff x="4411970" y="4340222"/>
            <a:chExt cx="779467" cy="242683"/>
          </a:xfrm>
        </p:grpSpPr>
        <p:sp>
          <p:nvSpPr>
            <p:cNvPr id="7" name="Google Shape;3165;p65"/>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6;p65"/>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7;p65"/>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Headings)"/>
                </a:rPr>
                <a:t>  01</a:t>
              </a:r>
              <a:endParaRPr dirty="0">
                <a:latin typeface="Times New Roman (Headings)"/>
              </a:endParaRPr>
            </a:p>
          </p:txBody>
        </p:sp>
      </p:grpSp>
      <p:pic>
        <p:nvPicPr>
          <p:cNvPr id="11" name="Picture 10">
            <a:extLst>
              <a:ext uri="{FF2B5EF4-FFF2-40B4-BE49-F238E27FC236}">
                <a16:creationId xmlns:a16="http://schemas.microsoft.com/office/drawing/2014/main" id="{8BDEE342-933F-4ACE-9D1C-D9ECB10433CA}"/>
              </a:ext>
            </a:extLst>
          </p:cNvPr>
          <p:cNvPicPr>
            <a:picLocks noChangeAspect="1"/>
          </p:cNvPicPr>
          <p:nvPr/>
        </p:nvPicPr>
        <p:blipFill>
          <a:blip r:embed="rId2"/>
          <a:stretch>
            <a:fillRect/>
          </a:stretch>
        </p:blipFill>
        <p:spPr>
          <a:xfrm>
            <a:off x="2631688" y="269850"/>
            <a:ext cx="5010614" cy="4603800"/>
          </a:xfrm>
          <a:prstGeom prst="rect">
            <a:avLst/>
          </a:prstGeom>
        </p:spPr>
      </p:pic>
    </p:spTree>
    <p:extLst>
      <p:ext uri="{BB962C8B-B14F-4D97-AF65-F5344CB8AC3E}">
        <p14:creationId xmlns:p14="http://schemas.microsoft.com/office/powerpoint/2010/main" val="423488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90931-7599-49DD-8E10-49DF8E61E3C8}"/>
              </a:ext>
            </a:extLst>
          </p:cNvPr>
          <p:cNvSpPr>
            <a:spLocks noGrp="1"/>
          </p:cNvSpPr>
          <p:nvPr>
            <p:ph type="body" idx="1"/>
          </p:nvPr>
        </p:nvSpPr>
        <p:spPr>
          <a:xfrm>
            <a:off x="700384" y="533195"/>
            <a:ext cx="7704000" cy="477900"/>
          </a:xfrm>
        </p:spPr>
        <p:txBody>
          <a:bodyPr/>
          <a:lstStyle/>
          <a:p>
            <a:pPr marL="139700" indent="0">
              <a:buNone/>
            </a:pP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Đoạn</a:t>
            </a:r>
            <a:r>
              <a:rPr lang="en-US" sz="1600" dirty="0">
                <a:latin typeface="Times New Roman" panose="02020603050405020304" pitchFamily="18" charset="0"/>
                <a:cs typeface="Times New Roman" panose="02020603050405020304" pitchFamily="18" charset="0"/>
              </a:rPr>
              <a:t> 3</a:t>
            </a:r>
            <a:endParaRPr lang="en-US" sz="1600" dirty="0"/>
          </a:p>
          <a:p>
            <a:pPr marL="139700" indent="0">
              <a:buNone/>
            </a:pPr>
            <a:endParaRPr lang="en-US" sz="1300"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81318B76-50F3-4625-8E6D-BE959DA573F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graphicFrame>
        <p:nvGraphicFramePr>
          <p:cNvPr id="10" name="Table 10">
            <a:extLst>
              <a:ext uri="{FF2B5EF4-FFF2-40B4-BE49-F238E27FC236}">
                <a16:creationId xmlns:a16="http://schemas.microsoft.com/office/drawing/2014/main" id="{91E02A40-D330-4AEF-B973-4AB3886477CA}"/>
              </a:ext>
            </a:extLst>
          </p:cNvPr>
          <p:cNvGraphicFramePr>
            <a:graphicFrameLocks noGrp="1"/>
          </p:cNvGraphicFramePr>
          <p:nvPr>
            <p:extLst>
              <p:ext uri="{D42A27DB-BD31-4B8C-83A1-F6EECF244321}">
                <p14:modId xmlns:p14="http://schemas.microsoft.com/office/powerpoint/2010/main" val="1479328966"/>
              </p:ext>
            </p:extLst>
          </p:nvPr>
        </p:nvGraphicFramePr>
        <p:xfrm>
          <a:off x="1276300" y="1219200"/>
          <a:ext cx="6591400" cy="2589499"/>
        </p:xfrm>
        <a:graphic>
          <a:graphicData uri="http://schemas.openxmlformats.org/drawingml/2006/table">
            <a:tbl>
              <a:tblPr firstRow="1" bandRow="1">
                <a:tableStyleId>{29452D49-5793-4C1A-81DB-2848E3B6B48E}</a:tableStyleId>
              </a:tblPr>
              <a:tblGrid>
                <a:gridCol w="672312">
                  <a:extLst>
                    <a:ext uri="{9D8B030D-6E8A-4147-A177-3AD203B41FA5}">
                      <a16:colId xmlns:a16="http://schemas.microsoft.com/office/drawing/2014/main" val="610738520"/>
                    </a:ext>
                  </a:extLst>
                </a:gridCol>
                <a:gridCol w="1213782">
                  <a:extLst>
                    <a:ext uri="{9D8B030D-6E8A-4147-A177-3AD203B41FA5}">
                      <a16:colId xmlns:a16="http://schemas.microsoft.com/office/drawing/2014/main" val="3449652453"/>
                    </a:ext>
                  </a:extLst>
                </a:gridCol>
                <a:gridCol w="1905076">
                  <a:extLst>
                    <a:ext uri="{9D8B030D-6E8A-4147-A177-3AD203B41FA5}">
                      <a16:colId xmlns:a16="http://schemas.microsoft.com/office/drawing/2014/main" val="3890439722"/>
                    </a:ext>
                  </a:extLst>
                </a:gridCol>
                <a:gridCol w="1481950">
                  <a:extLst>
                    <a:ext uri="{9D8B030D-6E8A-4147-A177-3AD203B41FA5}">
                      <a16:colId xmlns:a16="http://schemas.microsoft.com/office/drawing/2014/main" val="2143293987"/>
                    </a:ext>
                  </a:extLst>
                </a:gridCol>
                <a:gridCol w="1318280">
                  <a:extLst>
                    <a:ext uri="{9D8B030D-6E8A-4147-A177-3AD203B41FA5}">
                      <a16:colId xmlns:a16="http://schemas.microsoft.com/office/drawing/2014/main" val="1586291020"/>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ChiNhanh</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55051294"/>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195775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MSCN</a:t>
                      </a: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số</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để</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phân</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biệt</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các</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chi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nhánh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5582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TenCN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Biểu thị t</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ên</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các</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chi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nhánh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Nvarchar,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2904025587"/>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Địa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Chỉ</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Chứa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địa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chỉ</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của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các</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chi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nhánh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2502773644"/>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SDT</a:t>
                      </a: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Chứa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số</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điện</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thoại</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của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các</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chi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nhánh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4122644363"/>
                  </a:ext>
                </a:extLst>
              </a:tr>
            </a:tbl>
          </a:graphicData>
        </a:graphic>
      </p:graphicFrame>
      <p:grpSp>
        <p:nvGrpSpPr>
          <p:cNvPr id="7" name="Google Shape;3164;p65">
            <a:extLst>
              <a:ext uri="{FF2B5EF4-FFF2-40B4-BE49-F238E27FC236}">
                <a16:creationId xmlns:a16="http://schemas.microsoft.com/office/drawing/2014/main" id="{F2F81C02-2B60-417F-B467-4180CF2D59D2}"/>
              </a:ext>
            </a:extLst>
          </p:cNvPr>
          <p:cNvGrpSpPr/>
          <p:nvPr/>
        </p:nvGrpSpPr>
        <p:grpSpPr>
          <a:xfrm>
            <a:off x="234253" y="4673651"/>
            <a:ext cx="761923" cy="307505"/>
            <a:chOff x="4411970" y="4340222"/>
            <a:chExt cx="779467" cy="242683"/>
          </a:xfrm>
        </p:grpSpPr>
        <p:sp>
          <p:nvSpPr>
            <p:cNvPr id="8" name="Google Shape;3165;p65">
              <a:extLst>
                <a:ext uri="{FF2B5EF4-FFF2-40B4-BE49-F238E27FC236}">
                  <a16:creationId xmlns:a16="http://schemas.microsoft.com/office/drawing/2014/main" id="{DF3AF46E-77ED-4C6F-AD64-451314CE9D88}"/>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33F6A892-CEA9-45AB-B6B5-AF3B1527C065}"/>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7;p65">
              <a:extLst>
                <a:ext uri="{FF2B5EF4-FFF2-40B4-BE49-F238E27FC236}">
                  <a16:creationId xmlns:a16="http://schemas.microsoft.com/office/drawing/2014/main" id="{83038923-0237-4308-AC65-2837DF0889F9}"/>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Headings)"/>
                </a:rPr>
                <a:t>  02</a:t>
              </a:r>
              <a:endParaRPr dirty="0">
                <a:latin typeface="Times New Roman (Headings)"/>
              </a:endParaRPr>
            </a:p>
          </p:txBody>
        </p:sp>
      </p:grpSp>
    </p:spTree>
    <p:extLst>
      <p:ext uri="{BB962C8B-B14F-4D97-AF65-F5344CB8AC3E}">
        <p14:creationId xmlns:p14="http://schemas.microsoft.com/office/powerpoint/2010/main" val="364000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8D62D6-DCDF-458D-831F-FB3D32EC6F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pic>
        <p:nvPicPr>
          <p:cNvPr id="10" name="Picture 9">
            <a:extLst>
              <a:ext uri="{FF2B5EF4-FFF2-40B4-BE49-F238E27FC236}">
                <a16:creationId xmlns:a16="http://schemas.microsoft.com/office/drawing/2014/main" id="{CCC666B6-C5E6-4268-872F-FFBBA1FEAA9B}"/>
              </a:ext>
            </a:extLst>
          </p:cNvPr>
          <p:cNvPicPr>
            <a:picLocks noChangeAspect="1"/>
          </p:cNvPicPr>
          <p:nvPr/>
        </p:nvPicPr>
        <p:blipFill>
          <a:blip r:embed="rId2"/>
          <a:stretch>
            <a:fillRect/>
          </a:stretch>
        </p:blipFill>
        <p:spPr>
          <a:xfrm>
            <a:off x="1696457" y="1149508"/>
            <a:ext cx="5630061" cy="3086531"/>
          </a:xfrm>
          <a:prstGeom prst="rect">
            <a:avLst/>
          </a:prstGeom>
        </p:spPr>
      </p:pic>
      <p:grpSp>
        <p:nvGrpSpPr>
          <p:cNvPr id="11" name="Google Shape;3164;p65">
            <a:extLst>
              <a:ext uri="{FF2B5EF4-FFF2-40B4-BE49-F238E27FC236}">
                <a16:creationId xmlns:a16="http://schemas.microsoft.com/office/drawing/2014/main" id="{07ABDBC1-FF2C-4175-BED3-40F288180874}"/>
              </a:ext>
            </a:extLst>
          </p:cNvPr>
          <p:cNvGrpSpPr/>
          <p:nvPr/>
        </p:nvGrpSpPr>
        <p:grpSpPr>
          <a:xfrm>
            <a:off x="234253" y="4673651"/>
            <a:ext cx="761923" cy="307505"/>
            <a:chOff x="4411970" y="4340222"/>
            <a:chExt cx="779467" cy="242683"/>
          </a:xfrm>
        </p:grpSpPr>
        <p:sp>
          <p:nvSpPr>
            <p:cNvPr id="12" name="Google Shape;3165;p65">
              <a:extLst>
                <a:ext uri="{FF2B5EF4-FFF2-40B4-BE49-F238E27FC236}">
                  <a16:creationId xmlns:a16="http://schemas.microsoft.com/office/drawing/2014/main" id="{1C97E198-A378-4BFA-97C2-E09157340547}"/>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66;p65">
              <a:extLst>
                <a:ext uri="{FF2B5EF4-FFF2-40B4-BE49-F238E27FC236}">
                  <a16:creationId xmlns:a16="http://schemas.microsoft.com/office/drawing/2014/main" id="{F2FABFD7-055E-4983-BF5B-B0CACFEB77D4}"/>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67;p65">
              <a:extLst>
                <a:ext uri="{FF2B5EF4-FFF2-40B4-BE49-F238E27FC236}">
                  <a16:creationId xmlns:a16="http://schemas.microsoft.com/office/drawing/2014/main" id="{4AC62972-8C39-4384-940E-DD3B7CB0EDA5}"/>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03</a:t>
              </a:r>
              <a:endParaRPr dirty="0">
                <a:latin typeface="Times New Roman (Headings)"/>
              </a:endParaRPr>
            </a:p>
          </p:txBody>
        </p:sp>
      </p:grpSp>
    </p:spTree>
    <p:extLst>
      <p:ext uri="{BB962C8B-B14F-4D97-AF65-F5344CB8AC3E}">
        <p14:creationId xmlns:p14="http://schemas.microsoft.com/office/powerpoint/2010/main" val="20100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318B76-50F3-4625-8E6D-BE959DA573F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graphicFrame>
        <p:nvGraphicFramePr>
          <p:cNvPr id="10" name="Table 10">
            <a:extLst>
              <a:ext uri="{FF2B5EF4-FFF2-40B4-BE49-F238E27FC236}">
                <a16:creationId xmlns:a16="http://schemas.microsoft.com/office/drawing/2014/main" id="{91E02A40-D330-4AEF-B973-4AB3886477CA}"/>
              </a:ext>
            </a:extLst>
          </p:cNvPr>
          <p:cNvGraphicFramePr>
            <a:graphicFrameLocks noGrp="1"/>
          </p:cNvGraphicFramePr>
          <p:nvPr>
            <p:extLst>
              <p:ext uri="{D42A27DB-BD31-4B8C-83A1-F6EECF244321}">
                <p14:modId xmlns:p14="http://schemas.microsoft.com/office/powerpoint/2010/main" val="1082333936"/>
              </p:ext>
            </p:extLst>
          </p:nvPr>
        </p:nvGraphicFramePr>
        <p:xfrm>
          <a:off x="1234068" y="1219200"/>
          <a:ext cx="6455212" cy="210181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610738520"/>
                    </a:ext>
                  </a:extLst>
                </a:gridCol>
                <a:gridCol w="1213782">
                  <a:extLst>
                    <a:ext uri="{9D8B030D-6E8A-4147-A177-3AD203B41FA5}">
                      <a16:colId xmlns:a16="http://schemas.microsoft.com/office/drawing/2014/main" val="3449652453"/>
                    </a:ext>
                  </a:extLst>
                </a:gridCol>
                <a:gridCol w="1905076">
                  <a:extLst>
                    <a:ext uri="{9D8B030D-6E8A-4147-A177-3AD203B41FA5}">
                      <a16:colId xmlns:a16="http://schemas.microsoft.com/office/drawing/2014/main" val="3890439722"/>
                    </a:ext>
                  </a:extLst>
                </a:gridCol>
                <a:gridCol w="1481950">
                  <a:extLst>
                    <a:ext uri="{9D8B030D-6E8A-4147-A177-3AD203B41FA5}">
                      <a16:colId xmlns:a16="http://schemas.microsoft.com/office/drawing/2014/main" val="2143293987"/>
                    </a:ext>
                  </a:extLst>
                </a:gridCol>
                <a:gridCol w="1318280">
                  <a:extLst>
                    <a:ext uri="{9D8B030D-6E8A-4147-A177-3AD203B41FA5}">
                      <a16:colId xmlns:a16="http://schemas.microsoft.com/office/drawing/2014/main" val="1586291020"/>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ChungChi</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55051294"/>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195775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MSCN</a:t>
                      </a: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số để phân biệt các chứng chỉ  với nhau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5582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NgayHetHan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Hiển thị ngày hết hạn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DateTime</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2904025587"/>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HanCC</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Chứa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thứ</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hạng</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của</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chứng</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chỉ</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đó</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2502773644"/>
                  </a:ext>
                </a:extLst>
              </a:tr>
            </a:tbl>
          </a:graphicData>
        </a:graphic>
      </p:graphicFrame>
      <p:grpSp>
        <p:nvGrpSpPr>
          <p:cNvPr id="5" name="Google Shape;3164;p65">
            <a:extLst>
              <a:ext uri="{FF2B5EF4-FFF2-40B4-BE49-F238E27FC236}">
                <a16:creationId xmlns:a16="http://schemas.microsoft.com/office/drawing/2014/main" id="{8D5C7560-0F50-4D6E-8E20-C0D30A20498C}"/>
              </a:ext>
            </a:extLst>
          </p:cNvPr>
          <p:cNvGrpSpPr/>
          <p:nvPr/>
        </p:nvGrpSpPr>
        <p:grpSpPr>
          <a:xfrm>
            <a:off x="234253" y="4673651"/>
            <a:ext cx="761923" cy="307505"/>
            <a:chOff x="4411970" y="4340222"/>
            <a:chExt cx="779467" cy="242683"/>
          </a:xfrm>
        </p:grpSpPr>
        <p:sp>
          <p:nvSpPr>
            <p:cNvPr id="6" name="Google Shape;3165;p65">
              <a:extLst>
                <a:ext uri="{FF2B5EF4-FFF2-40B4-BE49-F238E27FC236}">
                  <a16:creationId xmlns:a16="http://schemas.microsoft.com/office/drawing/2014/main" id="{D226448B-52E3-4A0C-8D5A-80FD609983E9}"/>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66;p65">
              <a:extLst>
                <a:ext uri="{FF2B5EF4-FFF2-40B4-BE49-F238E27FC236}">
                  <a16:creationId xmlns:a16="http://schemas.microsoft.com/office/drawing/2014/main" id="{8DB671F2-4CC5-489C-83D9-5B80818EA818}"/>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7;p65">
              <a:extLst>
                <a:ext uri="{FF2B5EF4-FFF2-40B4-BE49-F238E27FC236}">
                  <a16:creationId xmlns:a16="http://schemas.microsoft.com/office/drawing/2014/main" id="{9F241371-D289-4816-962F-DEDDC2C6EBF4}"/>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04</a:t>
              </a:r>
              <a:endParaRPr dirty="0">
                <a:latin typeface="Times New Roman (Headings)"/>
              </a:endParaRPr>
            </a:p>
          </p:txBody>
        </p:sp>
      </p:grpSp>
    </p:spTree>
    <p:extLst>
      <p:ext uri="{BB962C8B-B14F-4D97-AF65-F5344CB8AC3E}">
        <p14:creationId xmlns:p14="http://schemas.microsoft.com/office/powerpoint/2010/main" val="383887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318B76-50F3-4625-8E6D-BE959DA573F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graphicFrame>
        <p:nvGraphicFramePr>
          <p:cNvPr id="10" name="Table 10">
            <a:extLst>
              <a:ext uri="{FF2B5EF4-FFF2-40B4-BE49-F238E27FC236}">
                <a16:creationId xmlns:a16="http://schemas.microsoft.com/office/drawing/2014/main" id="{91E02A40-D330-4AEF-B973-4AB3886477CA}"/>
              </a:ext>
            </a:extLst>
          </p:cNvPr>
          <p:cNvGraphicFramePr>
            <a:graphicFrameLocks noGrp="1"/>
          </p:cNvGraphicFramePr>
          <p:nvPr>
            <p:extLst>
              <p:ext uri="{D42A27DB-BD31-4B8C-83A1-F6EECF244321}">
                <p14:modId xmlns:p14="http://schemas.microsoft.com/office/powerpoint/2010/main" val="3153476952"/>
              </p:ext>
            </p:extLst>
          </p:nvPr>
        </p:nvGraphicFramePr>
        <p:xfrm>
          <a:off x="1278673" y="312234"/>
          <a:ext cx="6455212" cy="161413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610738520"/>
                    </a:ext>
                  </a:extLst>
                </a:gridCol>
                <a:gridCol w="1213782">
                  <a:extLst>
                    <a:ext uri="{9D8B030D-6E8A-4147-A177-3AD203B41FA5}">
                      <a16:colId xmlns:a16="http://schemas.microsoft.com/office/drawing/2014/main" val="3449652453"/>
                    </a:ext>
                  </a:extLst>
                </a:gridCol>
                <a:gridCol w="1905076">
                  <a:extLst>
                    <a:ext uri="{9D8B030D-6E8A-4147-A177-3AD203B41FA5}">
                      <a16:colId xmlns:a16="http://schemas.microsoft.com/office/drawing/2014/main" val="3890439722"/>
                    </a:ext>
                  </a:extLst>
                </a:gridCol>
                <a:gridCol w="1481950">
                  <a:extLst>
                    <a:ext uri="{9D8B030D-6E8A-4147-A177-3AD203B41FA5}">
                      <a16:colId xmlns:a16="http://schemas.microsoft.com/office/drawing/2014/main" val="2143293987"/>
                    </a:ext>
                  </a:extLst>
                </a:gridCol>
                <a:gridCol w="1318280">
                  <a:extLst>
                    <a:ext uri="{9D8B030D-6E8A-4147-A177-3AD203B41FA5}">
                      <a16:colId xmlns:a16="http://schemas.microsoft.com/office/drawing/2014/main" val="1586291020"/>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SoHuu</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55051294"/>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195775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MSCN</a:t>
                      </a: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số để phân biệt các chứng chỉ  với nhau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5582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NgayHetHan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Hiển thị ngày hết hạn</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DateTime</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2904025587"/>
                  </a:ext>
                </a:extLst>
              </a:tr>
            </a:tbl>
          </a:graphicData>
        </a:graphic>
      </p:graphicFrame>
      <p:sp>
        <p:nvSpPr>
          <p:cNvPr id="2" name="TextBox 1">
            <a:extLst>
              <a:ext uri="{FF2B5EF4-FFF2-40B4-BE49-F238E27FC236}">
                <a16:creationId xmlns:a16="http://schemas.microsoft.com/office/drawing/2014/main" id="{C2E73C75-3FE1-4072-9AE3-4DE2AC9BE555}"/>
              </a:ext>
            </a:extLst>
          </p:cNvPr>
          <p:cNvSpPr txBox="1"/>
          <p:nvPr/>
        </p:nvSpPr>
        <p:spPr>
          <a:xfrm>
            <a:off x="840058" y="1926373"/>
            <a:ext cx="7716643" cy="2446824"/>
          </a:xfrm>
          <a:prstGeom prst="rect">
            <a:avLst/>
          </a:prstGeom>
          <a:noFill/>
        </p:spPr>
        <p:txBody>
          <a:bodyPr wrap="square" rtlCol="0">
            <a:spAutoFit/>
          </a:bodyPr>
          <a:lstStyle/>
          <a:p>
            <a:r>
              <a:rPr lang="vi-VN" dirty="0">
                <a:solidFill>
                  <a:schemeClr val="tx1"/>
                </a:solidFill>
                <a:latin typeface="+mj-lt"/>
              </a:rPr>
              <a:t>Phát Biểu Tân Từ:</a:t>
            </a:r>
          </a:p>
          <a:p>
            <a:r>
              <a:rPr lang="vi-VN" dirty="0">
                <a:solidFill>
                  <a:schemeClr val="tx1"/>
                </a:solidFill>
                <a:latin typeface="+mj-lt"/>
              </a:rPr>
              <a:t>-Một chi nhánh có duy nhất một mã số chi nhánh là duy nhất,tên chi nhánh, địa chỉ chi nhánh , số điện thoại chi nhánh</a:t>
            </a:r>
          </a:p>
          <a:p>
            <a:r>
              <a:rPr lang="vi-VN" dirty="0">
                <a:solidFill>
                  <a:schemeClr val="tx1"/>
                </a:solidFill>
                <a:latin typeface="+mj-lt"/>
              </a:rPr>
              <a:t>-Một chi nhánh cung cấp nhiều chứng chỉ mội chứng chỉ thì chỉ thuộc về một chi nhánh</a:t>
            </a:r>
          </a:p>
          <a:p>
            <a:r>
              <a:rPr lang="vi-VN" dirty="0">
                <a:solidFill>
                  <a:schemeClr val="tx1"/>
                </a:solidFill>
                <a:latin typeface="+mj-lt"/>
              </a:rPr>
              <a:t>-Mỗi chứng chỉ có mã số chứng chỉ là duy nhất ,ngày hết hạng,hạng chứng chỉ,</a:t>
            </a:r>
          </a:p>
          <a:p>
            <a:r>
              <a:rPr lang="vi-VN" dirty="0">
                <a:solidFill>
                  <a:schemeClr val="tx1"/>
                </a:solidFill>
                <a:latin typeface="+mj-lt"/>
              </a:rPr>
              <a:t>-Một chứng chỉ chỉ thuộc về một học viên,một học viên có thể có nhiều chứng chỉ</a:t>
            </a:r>
          </a:p>
          <a:p>
            <a:r>
              <a:rPr lang="vi-VN" dirty="0">
                <a:solidFill>
                  <a:schemeClr val="tx1"/>
                </a:solidFill>
                <a:latin typeface="+mj-lt"/>
              </a:rPr>
              <a:t>-Mỗi học viên có một mã số học viên là duy nhất, tên học viên,ngày sinh, điện thoại</a:t>
            </a:r>
          </a:p>
          <a:p>
            <a:r>
              <a:rPr lang="vi-VN" dirty="0">
                <a:solidFill>
                  <a:schemeClr val="tx1"/>
                </a:solidFill>
                <a:latin typeface="+mj-lt"/>
              </a:rPr>
              <a:t>-Quy trình cấp chứng chỉ gồm điểm lý thuyết vả thực hành</a:t>
            </a:r>
          </a:p>
          <a:p>
            <a:r>
              <a:rPr lang="vi-VN" dirty="0">
                <a:solidFill>
                  <a:schemeClr val="tx1"/>
                </a:solidFill>
                <a:latin typeface="+mj-lt"/>
              </a:rPr>
              <a:t>-Một nhân viên có nhiều lần cấp chứng chỉ nhưng một lần cấp chứng chỉ thuộc về chỉ một nhân viên,một chi nhánh cung cấp nhiều quy trình nhưng một quy trình chỉ thuộc về một chi nhánh</a:t>
            </a:r>
          </a:p>
          <a:p>
            <a:endParaRPr lang="vi-VN" sz="1300" dirty="0">
              <a:solidFill>
                <a:schemeClr val="tx1"/>
              </a:solidFill>
              <a:latin typeface="+mj-lt"/>
            </a:endParaRPr>
          </a:p>
        </p:txBody>
      </p:sp>
      <p:grpSp>
        <p:nvGrpSpPr>
          <p:cNvPr id="5" name="Google Shape;3164;p65">
            <a:extLst>
              <a:ext uri="{FF2B5EF4-FFF2-40B4-BE49-F238E27FC236}">
                <a16:creationId xmlns:a16="http://schemas.microsoft.com/office/drawing/2014/main" id="{1B2188EC-54BF-4667-8267-638589A1E222}"/>
              </a:ext>
            </a:extLst>
          </p:cNvPr>
          <p:cNvGrpSpPr/>
          <p:nvPr/>
        </p:nvGrpSpPr>
        <p:grpSpPr>
          <a:xfrm>
            <a:off x="234253" y="4673651"/>
            <a:ext cx="761923" cy="307505"/>
            <a:chOff x="4411970" y="4340222"/>
            <a:chExt cx="779467" cy="242683"/>
          </a:xfrm>
        </p:grpSpPr>
        <p:sp>
          <p:nvSpPr>
            <p:cNvPr id="6" name="Google Shape;3165;p65">
              <a:extLst>
                <a:ext uri="{FF2B5EF4-FFF2-40B4-BE49-F238E27FC236}">
                  <a16:creationId xmlns:a16="http://schemas.microsoft.com/office/drawing/2014/main" id="{4212C0CB-9C15-451E-9043-32CEFBBFCBC9}"/>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66;p65">
              <a:extLst>
                <a:ext uri="{FF2B5EF4-FFF2-40B4-BE49-F238E27FC236}">
                  <a16:creationId xmlns:a16="http://schemas.microsoft.com/office/drawing/2014/main" id="{A7BF4F9E-7323-45E0-BC05-A6A303B870B6}"/>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7;p65">
              <a:extLst>
                <a:ext uri="{FF2B5EF4-FFF2-40B4-BE49-F238E27FC236}">
                  <a16:creationId xmlns:a16="http://schemas.microsoft.com/office/drawing/2014/main" id="{2272178F-53E4-4A30-A2A7-51090C32A6BD}"/>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05</a:t>
              </a:r>
              <a:endParaRPr dirty="0">
                <a:latin typeface="Times New Roman (Headings)"/>
              </a:endParaRPr>
            </a:p>
          </p:txBody>
        </p:sp>
      </p:grpSp>
    </p:spTree>
    <p:extLst>
      <p:ext uri="{BB962C8B-B14F-4D97-AF65-F5344CB8AC3E}">
        <p14:creationId xmlns:p14="http://schemas.microsoft.com/office/powerpoint/2010/main" val="4898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Headings)"/>
              </a:rPr>
              <a:t>Bài</a:t>
            </a:r>
            <a:r>
              <a:rPr lang="en-US" dirty="0">
                <a:latin typeface="Times New Roman (Headings)"/>
              </a:rPr>
              <a:t> 10:</a:t>
            </a:r>
          </a:p>
        </p:txBody>
      </p:sp>
      <p:sp>
        <p:nvSpPr>
          <p:cNvPr id="3" name="Text Placeholder 2"/>
          <p:cNvSpPr>
            <a:spLocks noGrp="1"/>
          </p:cNvSpPr>
          <p:nvPr>
            <p:ph type="body" idx="1"/>
          </p:nvPr>
        </p:nvSpPr>
        <p:spPr>
          <a:xfrm>
            <a:off x="720000" y="1187400"/>
            <a:ext cx="2766615" cy="396073"/>
          </a:xfrm>
        </p:spPr>
        <p:txBody>
          <a:bodyPr/>
          <a:lstStyle/>
          <a:p>
            <a:pPr lvl="0"/>
            <a:r>
              <a:rPr lang="en-US" sz="1600" dirty="0" err="1">
                <a:latin typeface="Times New Roman" panose="02020603050405020304" pitchFamily="18" charset="0"/>
                <a:cs typeface="Times New Roman" panose="02020603050405020304" pitchFamily="18" charset="0"/>
              </a:rPr>
              <a:t>Sơ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grpSp>
        <p:nvGrpSpPr>
          <p:cNvPr id="6" name="Google Shape;3164;p65"/>
          <p:cNvGrpSpPr/>
          <p:nvPr/>
        </p:nvGrpSpPr>
        <p:grpSpPr>
          <a:xfrm>
            <a:off x="234253" y="4728572"/>
            <a:ext cx="811503" cy="252584"/>
            <a:chOff x="4411970" y="4340222"/>
            <a:chExt cx="779467" cy="242683"/>
          </a:xfrm>
        </p:grpSpPr>
        <p:sp>
          <p:nvSpPr>
            <p:cNvPr id="7" name="Google Shape;3165;p65"/>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6;p65"/>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7;p65"/>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06</a:t>
              </a:r>
              <a:endParaRPr dirty="0">
                <a:latin typeface="Times New Roman (Headings)"/>
              </a:endParaRPr>
            </a:p>
          </p:txBody>
        </p:sp>
      </p:grpSp>
      <p:pic>
        <p:nvPicPr>
          <p:cNvPr id="10" name="Picture 9">
            <a:extLst>
              <a:ext uri="{FF2B5EF4-FFF2-40B4-BE49-F238E27FC236}">
                <a16:creationId xmlns:a16="http://schemas.microsoft.com/office/drawing/2014/main" id="{3094E507-1C17-4D1B-A273-FF6F56F1D0DC}"/>
              </a:ext>
            </a:extLst>
          </p:cNvPr>
          <p:cNvPicPr>
            <a:picLocks noChangeAspect="1"/>
          </p:cNvPicPr>
          <p:nvPr/>
        </p:nvPicPr>
        <p:blipFill>
          <a:blip r:embed="rId2"/>
          <a:stretch>
            <a:fillRect/>
          </a:stretch>
        </p:blipFill>
        <p:spPr>
          <a:xfrm>
            <a:off x="2342957" y="1583473"/>
            <a:ext cx="4458086" cy="2712955"/>
          </a:xfrm>
          <a:prstGeom prst="rect">
            <a:avLst/>
          </a:prstGeom>
        </p:spPr>
      </p:pic>
    </p:spTree>
    <p:extLst>
      <p:ext uri="{BB962C8B-B14F-4D97-AF65-F5344CB8AC3E}">
        <p14:creationId xmlns:p14="http://schemas.microsoft.com/office/powerpoint/2010/main" val="30845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Headings)"/>
            </a:endParaRPr>
          </a:p>
        </p:txBody>
      </p:sp>
      <p:sp>
        <p:nvSpPr>
          <p:cNvPr id="3" name="Text Placeholder 2"/>
          <p:cNvSpPr>
            <a:spLocks noGrp="1"/>
          </p:cNvSpPr>
          <p:nvPr>
            <p:ph type="body" idx="1"/>
          </p:nvPr>
        </p:nvSpPr>
        <p:spPr>
          <a:xfrm>
            <a:off x="720000" y="1187400"/>
            <a:ext cx="2766615" cy="477900"/>
          </a:xfrm>
        </p:spPr>
        <p:txBody>
          <a:bodyPr/>
          <a:lstStyle/>
          <a:p>
            <a:pPr lvl="0"/>
            <a:r>
              <a:rPr lang="en-US" sz="1600" dirty="0" err="1">
                <a:latin typeface="Times New Roman" panose="02020603050405020304" pitchFamily="18" charset="0"/>
                <a:cs typeface="Times New Roman" panose="02020603050405020304" pitchFamily="18" charset="0"/>
              </a:rPr>
              <a:t>Lượt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ER:</a:t>
            </a:r>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grpSp>
        <p:nvGrpSpPr>
          <p:cNvPr id="6" name="Google Shape;3164;p65"/>
          <p:cNvGrpSpPr/>
          <p:nvPr/>
        </p:nvGrpSpPr>
        <p:grpSpPr>
          <a:xfrm>
            <a:off x="234253" y="4728572"/>
            <a:ext cx="811503" cy="252584"/>
            <a:chOff x="4411970" y="4340222"/>
            <a:chExt cx="779467" cy="242683"/>
          </a:xfrm>
        </p:grpSpPr>
        <p:sp>
          <p:nvSpPr>
            <p:cNvPr id="7" name="Google Shape;3165;p65"/>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66;p65"/>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7;p65"/>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07</a:t>
              </a:r>
              <a:endParaRPr dirty="0">
                <a:latin typeface="Times New Roman (Headings)"/>
              </a:endParaRPr>
            </a:p>
          </p:txBody>
        </p:sp>
      </p:grpSp>
      <p:pic>
        <p:nvPicPr>
          <p:cNvPr id="11" name="Picture 10">
            <a:extLst>
              <a:ext uri="{FF2B5EF4-FFF2-40B4-BE49-F238E27FC236}">
                <a16:creationId xmlns:a16="http://schemas.microsoft.com/office/drawing/2014/main" id="{BE585DA5-7A7C-4B93-9BB7-B0FC7EC845BA}"/>
              </a:ext>
            </a:extLst>
          </p:cNvPr>
          <p:cNvPicPr>
            <a:picLocks noChangeAspect="1"/>
          </p:cNvPicPr>
          <p:nvPr/>
        </p:nvPicPr>
        <p:blipFill>
          <a:blip r:embed="rId2"/>
          <a:stretch>
            <a:fillRect/>
          </a:stretch>
        </p:blipFill>
        <p:spPr>
          <a:xfrm>
            <a:off x="3809804" y="619460"/>
            <a:ext cx="4526672" cy="4054191"/>
          </a:xfrm>
          <a:prstGeom prst="rect">
            <a:avLst/>
          </a:prstGeom>
        </p:spPr>
      </p:pic>
    </p:spTree>
    <p:extLst>
      <p:ext uri="{BB962C8B-B14F-4D97-AF65-F5344CB8AC3E}">
        <p14:creationId xmlns:p14="http://schemas.microsoft.com/office/powerpoint/2010/main" val="17897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91C16C-2CD8-4EAA-A6B7-264565D99F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78E029B8-5040-421D-905E-BC81176E6A06}"/>
              </a:ext>
            </a:extLst>
          </p:cNvPr>
          <p:cNvSpPr txBox="1"/>
          <p:nvPr/>
        </p:nvSpPr>
        <p:spPr>
          <a:xfrm>
            <a:off x="1097280" y="998221"/>
            <a:ext cx="6758940" cy="800219"/>
          </a:xfrm>
          <a:prstGeom prst="rect">
            <a:avLst/>
          </a:prstGeom>
          <a:noFill/>
        </p:spPr>
        <p:txBody>
          <a:bodyPr wrap="square" rtlCol="0">
            <a:spAutoFit/>
          </a:bodyPr>
          <a:lstStyle/>
          <a:p>
            <a:r>
              <a:rPr lang="vi-VN" sz="1600" b="1" dirty="0">
                <a:solidFill>
                  <a:schemeClr val="tx1"/>
                </a:solidFill>
                <a:effectLst/>
                <a:latin typeface="Times New Roman" panose="02020603050405020304" pitchFamily="18" charset="0"/>
                <a:ea typeface="Times New Roman" panose="02020603050405020304" pitchFamily="18" charset="0"/>
              </a:rPr>
              <a:t>Bảng Văn Phòng:</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Các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không</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phải</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 </a:t>
            </a:r>
            <a:r>
              <a:rPr lang="en-US" sz="1600" b="1" dirty="0" err="1">
                <a:solidFill>
                  <a:schemeClr val="tx1"/>
                </a:solidFill>
                <a:effectLst/>
                <a:latin typeface="Times New Roman" panose="02020603050405020304" pitchFamily="18" charset="0"/>
                <a:ea typeface="Times New Roman" panose="02020603050405020304" pitchFamily="18" charset="0"/>
              </a:rPr>
              <a:t>DiaDiemVP,SDT_VP</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phụ</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thuộc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trực</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tiếp</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vào</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khóa</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chính</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là</a:t>
            </a:r>
            <a:r>
              <a:rPr lang="en-US" sz="1600" b="1" dirty="0">
                <a:solidFill>
                  <a:schemeClr val="tx1"/>
                </a:solidFill>
                <a:effectLst/>
                <a:latin typeface="Times New Roman" panose="02020603050405020304" pitchFamily="18" charset="0"/>
                <a:ea typeface="Times New Roman" panose="02020603050405020304" pitchFamily="18" charset="0"/>
              </a:rPr>
              <a:t> </a:t>
            </a:r>
            <a:r>
              <a:rPr lang="en-US" sz="1600" b="1" dirty="0" err="1">
                <a:solidFill>
                  <a:schemeClr val="tx1"/>
                </a:solidFill>
                <a:effectLst/>
                <a:latin typeface="Times New Roman" panose="02020603050405020304" pitchFamily="18" charset="0"/>
                <a:ea typeface="Times New Roman" panose="02020603050405020304" pitchFamily="18" charset="0"/>
              </a:rPr>
              <a:t>MaVP</a:t>
            </a:r>
            <a:endParaRPr lang="en-US" sz="1600" dirty="0">
              <a:solidFill>
                <a:schemeClr val="tx1"/>
              </a:solidFill>
            </a:endParaRPr>
          </a:p>
          <a:p>
            <a:endParaRPr lang="en-US" dirty="0"/>
          </a:p>
        </p:txBody>
      </p:sp>
      <p:graphicFrame>
        <p:nvGraphicFramePr>
          <p:cNvPr id="8" name="Table 7">
            <a:extLst>
              <a:ext uri="{FF2B5EF4-FFF2-40B4-BE49-F238E27FC236}">
                <a16:creationId xmlns:a16="http://schemas.microsoft.com/office/drawing/2014/main" id="{AB4C671D-0C75-4770-AEDB-FD1CE50B4E18}"/>
              </a:ext>
            </a:extLst>
          </p:cNvPr>
          <p:cNvGraphicFramePr>
            <a:graphicFrameLocks noGrp="1"/>
          </p:cNvGraphicFramePr>
          <p:nvPr>
            <p:extLst>
              <p:ext uri="{D42A27DB-BD31-4B8C-83A1-F6EECF244321}">
                <p14:modId xmlns:p14="http://schemas.microsoft.com/office/powerpoint/2010/main" val="164288226"/>
              </p:ext>
            </p:extLst>
          </p:nvPr>
        </p:nvGraphicFramePr>
        <p:xfrm>
          <a:off x="1169988" y="1736885"/>
          <a:ext cx="6455212" cy="2416779"/>
        </p:xfrm>
        <a:graphic>
          <a:graphicData uri="http://schemas.openxmlformats.org/drawingml/2006/table">
            <a:tbl>
              <a:tblPr firstRow="1" bandRow="1">
                <a:tableStyleId>{29452D49-5793-4C1A-81DB-2848E3B6B48E}</a:tableStyleId>
              </a:tblPr>
              <a:tblGrid>
                <a:gridCol w="536124">
                  <a:extLst>
                    <a:ext uri="{9D8B030D-6E8A-4147-A177-3AD203B41FA5}">
                      <a16:colId xmlns:a16="http://schemas.microsoft.com/office/drawing/2014/main" val="2528395676"/>
                    </a:ext>
                  </a:extLst>
                </a:gridCol>
                <a:gridCol w="1213782">
                  <a:extLst>
                    <a:ext uri="{9D8B030D-6E8A-4147-A177-3AD203B41FA5}">
                      <a16:colId xmlns:a16="http://schemas.microsoft.com/office/drawing/2014/main" val="1573106254"/>
                    </a:ext>
                  </a:extLst>
                </a:gridCol>
                <a:gridCol w="1905076">
                  <a:extLst>
                    <a:ext uri="{9D8B030D-6E8A-4147-A177-3AD203B41FA5}">
                      <a16:colId xmlns:a16="http://schemas.microsoft.com/office/drawing/2014/main" val="3073629617"/>
                    </a:ext>
                  </a:extLst>
                </a:gridCol>
                <a:gridCol w="1481950">
                  <a:extLst>
                    <a:ext uri="{9D8B030D-6E8A-4147-A177-3AD203B41FA5}">
                      <a16:colId xmlns:a16="http://schemas.microsoft.com/office/drawing/2014/main" val="2427825935"/>
                    </a:ext>
                  </a:extLst>
                </a:gridCol>
                <a:gridCol w="1318280">
                  <a:extLst>
                    <a:ext uri="{9D8B030D-6E8A-4147-A177-3AD203B41FA5}">
                      <a16:colId xmlns:a16="http://schemas.microsoft.com/office/drawing/2014/main" val="542571608"/>
                    </a:ext>
                  </a:extLst>
                </a:gridCol>
              </a:tblGrid>
              <a:tr h="384779">
                <a:tc gridSpan="5">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ChungChi</a:t>
                      </a:r>
                      <a:endParaRPr lang="en-US" sz="13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01949545"/>
                  </a:ext>
                </a:extLst>
              </a:tr>
              <a:tr h="370840">
                <a:tc>
                  <a:txBody>
                    <a:bodyPr/>
                    <a:lstStyle/>
                    <a:p>
                      <a:pPr algn="ctr"/>
                      <a:r>
                        <a:rPr lang="en-US" sz="1300" dirty="0">
                          <a:solidFill>
                            <a:schemeClr val="tx1"/>
                          </a:solidFill>
                          <a:latin typeface="Times New Roman" panose="02020603050405020304" pitchFamily="18" charset="0"/>
                          <a:cs typeface="Times New Roman" panose="02020603050405020304" pitchFamily="18" charset="0"/>
                        </a:rPr>
                        <a:t>STT</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Thuộc</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tính</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Mô</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tả</a:t>
                      </a:r>
                      <a:r>
                        <a:rPr lang="en-US" sz="13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Dữ</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Liệu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300" dirty="0" err="1">
                          <a:solidFill>
                            <a:schemeClr val="tx1"/>
                          </a:solidFill>
                          <a:latin typeface="Times New Roman" panose="02020603050405020304" pitchFamily="18" charset="0"/>
                          <a:cs typeface="Times New Roman" panose="02020603050405020304" pitchFamily="18" charset="0"/>
                        </a:rPr>
                        <a:t>Khóa</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56902"/>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MaVP</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Chứa mã để phân biệt giữa các văn phòng với nhau</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Pramary key</a:t>
                      </a:r>
                      <a:endParaRPr lang="en-US"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5572669"/>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DiaDiemVP</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Biểu thị địa điểm của văn phòng đó</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Nvarchar</a:t>
                      </a:r>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varchar</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978279211"/>
                  </a:ext>
                </a:extLst>
              </a:tr>
              <a:tr h="370840">
                <a:tc>
                  <a:txBody>
                    <a:bodyPr/>
                    <a:lstStyle/>
                    <a:p>
                      <a:r>
                        <a:rPr lang="en-US"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SDT_VP</a:t>
                      </a:r>
                    </a:p>
                  </a:txBody>
                  <a:tcPr/>
                </a:tc>
                <a:tc>
                  <a:txBody>
                    <a:bodyPr/>
                    <a:lstStyle/>
                    <a:p>
                      <a:r>
                        <a:rPr lang="en-US" sz="1300" dirty="0" err="1">
                          <a:solidFill>
                            <a:schemeClr val="tx1"/>
                          </a:solidFill>
                          <a:latin typeface="Times New Roman" panose="02020603050405020304" pitchFamily="18" charset="0"/>
                          <a:cs typeface="Times New Roman" panose="02020603050405020304" pitchFamily="18" charset="0"/>
                        </a:rPr>
                        <a:t>Biểu</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thị</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sdt</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cua</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văn</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err="1">
                          <a:solidFill>
                            <a:schemeClr val="tx1"/>
                          </a:solidFill>
                          <a:latin typeface="Times New Roman" panose="02020603050405020304" pitchFamily="18" charset="0"/>
                          <a:cs typeface="Times New Roman" panose="02020603050405020304" pitchFamily="18" charset="0"/>
                        </a:rPr>
                        <a:t>phong</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int</a:t>
                      </a:r>
                      <a:endParaRPr lang="en-US"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300" dirty="0">
                          <a:solidFill>
                            <a:schemeClr val="tx1"/>
                          </a:solidFill>
                          <a:latin typeface="Times New Roman" panose="02020603050405020304" pitchFamily="18" charset="0"/>
                          <a:cs typeface="Times New Roman" panose="02020603050405020304" pitchFamily="18" charset="0"/>
                        </a:rPr>
                        <a:t>Key</a:t>
                      </a:r>
                    </a:p>
                  </a:txBody>
                  <a:tcPr/>
                </a:tc>
                <a:extLst>
                  <a:ext uri="{0D108BD9-81ED-4DB2-BD59-A6C34878D82A}">
                    <a16:rowId xmlns:a16="http://schemas.microsoft.com/office/drawing/2014/main" val="790845247"/>
                  </a:ext>
                </a:extLst>
              </a:tr>
            </a:tbl>
          </a:graphicData>
        </a:graphic>
      </p:graphicFrame>
      <p:grpSp>
        <p:nvGrpSpPr>
          <p:cNvPr id="6" name="Google Shape;3164;p65">
            <a:extLst>
              <a:ext uri="{FF2B5EF4-FFF2-40B4-BE49-F238E27FC236}">
                <a16:creationId xmlns:a16="http://schemas.microsoft.com/office/drawing/2014/main" id="{B11B1429-7F04-4135-B683-A558DFEE0BD8}"/>
              </a:ext>
            </a:extLst>
          </p:cNvPr>
          <p:cNvGrpSpPr/>
          <p:nvPr/>
        </p:nvGrpSpPr>
        <p:grpSpPr>
          <a:xfrm>
            <a:off x="234253" y="4673651"/>
            <a:ext cx="761923" cy="307505"/>
            <a:chOff x="4411970" y="4340222"/>
            <a:chExt cx="779467" cy="242683"/>
          </a:xfrm>
        </p:grpSpPr>
        <p:sp>
          <p:nvSpPr>
            <p:cNvPr id="7" name="Google Shape;3165;p65">
              <a:extLst>
                <a:ext uri="{FF2B5EF4-FFF2-40B4-BE49-F238E27FC236}">
                  <a16:creationId xmlns:a16="http://schemas.microsoft.com/office/drawing/2014/main" id="{78BDD00D-3503-494A-9F58-2B29F2EEB3A4}"/>
                </a:ext>
              </a:extLst>
            </p:cNvPr>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66;p65">
              <a:extLst>
                <a:ext uri="{FF2B5EF4-FFF2-40B4-BE49-F238E27FC236}">
                  <a16:creationId xmlns:a16="http://schemas.microsoft.com/office/drawing/2014/main" id="{584EC21A-84F9-41C0-BC0B-631286205BB3}"/>
                </a:ext>
              </a:extLst>
            </p:cNvPr>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7;p65">
              <a:extLst>
                <a:ext uri="{FF2B5EF4-FFF2-40B4-BE49-F238E27FC236}">
                  <a16:creationId xmlns:a16="http://schemas.microsoft.com/office/drawing/2014/main" id="{4EB72CE1-2CBA-4FBD-938B-027A43187450}"/>
                </a:ext>
              </a:extLst>
            </p:cNvPr>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Headings)"/>
                </a:rPr>
                <a:t>  08</a:t>
              </a:r>
              <a:endParaRPr dirty="0">
                <a:latin typeface="Times New Roman (Headings)"/>
              </a:endParaRPr>
            </a:p>
          </p:txBody>
        </p:sp>
      </p:grpSp>
    </p:spTree>
    <p:extLst>
      <p:ext uri="{BB962C8B-B14F-4D97-AF65-F5344CB8AC3E}">
        <p14:creationId xmlns:p14="http://schemas.microsoft.com/office/powerpoint/2010/main" val="1179039418"/>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1020</Words>
  <Application>Microsoft Office PowerPoint</Application>
  <PresentationFormat>On-screen Show (16:9)</PresentationFormat>
  <Paragraphs>226</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Josefin Slab SemiBold</vt:lpstr>
      <vt:lpstr>Source Sans Pro</vt:lpstr>
      <vt:lpstr>Wingdings</vt:lpstr>
      <vt:lpstr>Arial</vt:lpstr>
      <vt:lpstr>Times New Roman (Headings)</vt:lpstr>
      <vt:lpstr>Montserrat</vt:lpstr>
      <vt:lpstr>Raleway</vt:lpstr>
      <vt:lpstr>Electronic Circuit Style CV by Slidesgo</vt:lpstr>
      <vt:lpstr>BÁO CÁO KẾT QUẢ BÀI TẬP NHÓM 13</vt:lpstr>
      <vt:lpstr>Bài 8:</vt:lpstr>
      <vt:lpstr>PowerPoint Presentation</vt:lpstr>
      <vt:lpstr>PowerPoint Presentation</vt:lpstr>
      <vt:lpstr>PowerPoint Presentation</vt:lpstr>
      <vt:lpstr>PowerPoint Presentation</vt:lpstr>
      <vt:lpstr>Bài 10:</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CIRCUIT STYLE</dc:title>
  <dc:creator>TRẦN ĐÌNH QUANG</dc:creator>
  <cp:lastModifiedBy>SenNy _ _</cp:lastModifiedBy>
  <cp:revision>15</cp:revision>
  <dcterms:modified xsi:type="dcterms:W3CDTF">2022-04-25T01:03:02Z</dcterms:modified>
</cp:coreProperties>
</file>