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5"/>
  </p:notesMasterIdLst>
  <p:handoutMasterIdLst>
    <p:handoutMasterId r:id="rId16"/>
  </p:handoutMasterIdLst>
  <p:sldIdLst>
    <p:sldId id="1719" r:id="rId2"/>
    <p:sldId id="1874" r:id="rId3"/>
    <p:sldId id="1875" r:id="rId4"/>
    <p:sldId id="1876" r:id="rId5"/>
    <p:sldId id="1877" r:id="rId6"/>
    <p:sldId id="270" r:id="rId7"/>
    <p:sldId id="1878" r:id="rId8"/>
    <p:sldId id="1880" r:id="rId9"/>
    <p:sldId id="1873" r:id="rId10"/>
    <p:sldId id="1884" r:id="rId11"/>
    <p:sldId id="256" r:id="rId12"/>
    <p:sldId id="1882" r:id="rId13"/>
    <p:sldId id="1883"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BD6EF"/>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95DD5-085C-44CF-AEDD-9F391ABDCF9A}" v="4" dt="2020-01-30T17:07:52.106"/>
    <p1510:client id="{17303104-01A8-485A-8E6F-25745DFD7B55}" v="15" dt="2020-02-13T17:53:16.126"/>
    <p1510:client id="{1BEDB9F1-CDBC-4A92-9386-81F33D9339AA}" v="11" dt="2020-02-24T17:04:16.515"/>
    <p1510:client id="{3707BD5E-ED23-474C-8D92-241BC6211879}" v="578" dt="2020-02-20T13:13:24.975"/>
    <p1510:client id="{689478A6-75FB-4A90-8A60-EAFD2023C6A7}" v="3" dt="2020-01-30T18:21:49.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1886" autoAdjust="0"/>
  </p:normalViewPr>
  <p:slideViewPr>
    <p:cSldViewPr snapToGrid="0">
      <p:cViewPr varScale="1">
        <p:scale>
          <a:sx n="117" d="100"/>
          <a:sy n="117" d="100"/>
        </p:scale>
        <p:origin x="34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7/22/2020 6:58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7/22/2020 6:57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learn/browse/?term=fundamental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7/22/2020 6:57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year Microsoft reviews each role to determine what tasks are included in a typical day.  Ask students what areas are most important for their jobs. What are they most interested in?</a:t>
            </a:r>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a:t>
            </a:r>
            <a:r>
              <a:rPr lang="en-US" dirty="0">
                <a:hlinkClick r:id="rId3"/>
              </a:rPr>
              <a:t>https://docs.microsoft.com/en-us/learn/browse/?term=fundamentals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369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switch the order of Module 1 and Module 2.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486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AZ-104 Exam page - https://docs.microsoft.com/en-us/learn/certifications/exams/az-104</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0118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AZ-104 Exam page - </a:t>
            </a:r>
            <a:r>
              <a:rPr lang="en-US" dirty="0">
                <a:hlinkClick r:id="rId3"/>
              </a:rPr>
              <a:t>https://docs.microsoft.com/en-us/learn/certifications/exams/az-104</a:t>
            </a:r>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11</a:t>
            </a:fld>
            <a:endParaRPr lang="en-US"/>
          </a:p>
        </p:txBody>
      </p:sp>
    </p:spTree>
    <p:extLst>
      <p:ext uri="{BB962C8B-B14F-4D97-AF65-F5344CB8AC3E}">
        <p14:creationId xmlns:p14="http://schemas.microsoft.com/office/powerpoint/2010/main" val="252482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Microsoft Learn - </a:t>
            </a:r>
            <a:r>
              <a:rPr lang="en-US" dirty="0">
                <a:hlinkClick r:id="rId3"/>
              </a:rPr>
              <a:t>https://docs.microsoft.com/en-us/learn/browse/</a:t>
            </a:r>
            <a:r>
              <a:rPr lang="en-US" b="0" dirty="0">
                <a:solidFill>
                  <a:srgbClr val="000000"/>
                </a:solidFill>
                <a:effectLst/>
                <a:latin typeface="Consolas" panose="020B0609020204030204" pitchFamily="49" charset="0"/>
              </a:rPr>
              <a:t>. There is a summary slide at the end of each lesson with applicable online training modules.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Documentation -  </a:t>
            </a:r>
            <a:r>
              <a:rPr lang="en-US" b="0" dirty="0">
                <a:solidFill>
                  <a:srgbClr val="A31515"/>
                </a:solidFill>
                <a:effectLst/>
                <a:latin typeface="Consolas" panose="020B0609020204030204" pitchFamily="49" charset="0"/>
              </a:rPr>
              <a:t>https://docs.microsoft.com/en-us/azure/</a:t>
            </a:r>
            <a:r>
              <a:rPr lang="en-US" b="0" dirty="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forums</a:t>
            </a:r>
            <a:r>
              <a:rPr lang="en-US" b="0" dirty="0">
                <a:solidFill>
                  <a:srgbClr val="A31515"/>
                </a:solidFill>
                <a:effectLst/>
                <a:latin typeface="Consolas" panose="020B0609020204030204" pitchFamily="49" charset="0"/>
              </a:rPr>
              <a:t> https://social.msdn.microsoft.com/Forums/enUS/home?category=windowsazureplatform</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Tuesdays with Core - </a:t>
            </a:r>
            <a:r>
              <a:rPr lang="en-US" b="0" dirty="0">
                <a:solidFill>
                  <a:srgbClr val="A31515"/>
                </a:solidFill>
                <a:effectLst/>
                <a:latin typeface="Consolas" panose="020B0609020204030204" pitchFamily="49" charset="0"/>
              </a:rPr>
              <a:t>https://channel9.msdn.com/Shows/Tuesdays-With-Corey/</a:t>
            </a:r>
            <a:r>
              <a:rPr lang="en-US" b="0" dirty="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Fridays</a:t>
            </a:r>
            <a:r>
              <a:rPr lang="en-US" b="0" dirty="0">
                <a:solidFill>
                  <a:srgbClr val="A31515"/>
                </a:solidFill>
                <a:effectLst/>
                <a:latin typeface="Consolas" panose="020B0609020204030204" pitchFamily="49" charset="0"/>
              </a:rPr>
              <a:t> - https://channel9.msdn.com/Shows/Azure-Friday</a:t>
            </a:r>
            <a:r>
              <a:rPr lang="en-US" b="0" dirty="0">
                <a:solidFill>
                  <a:srgbClr val="000000"/>
                </a:solidFill>
                <a:effectLst/>
                <a:latin typeface="Consolas" panose="020B0609020204030204" pitchFamily="49" charset="0"/>
              </a:rPr>
              <a:t>. Join Scott </a:t>
            </a:r>
            <a:r>
              <a:rPr lang="en-US" b="0" dirty="0" err="1">
                <a:solidFill>
                  <a:srgbClr val="000000"/>
                </a:solidFill>
                <a:effectLst/>
                <a:latin typeface="Consolas" panose="020B0609020204030204" pitchFamily="49" charset="0"/>
              </a:rPr>
              <a:t>Hanselman</a:t>
            </a:r>
            <a:r>
              <a:rPr lang="en-US" b="0" dirty="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Channel 9</a:t>
            </a:r>
            <a:r>
              <a:rPr lang="en-US" b="0" dirty="0">
                <a:solidFill>
                  <a:srgbClr val="A31515"/>
                </a:solidFill>
                <a:effectLst/>
                <a:latin typeface="Consolas" panose="020B0609020204030204" pitchFamily="49" charset="0"/>
              </a:rPr>
              <a:t>  - https://channel9.msdn.com/</a:t>
            </a:r>
            <a:r>
              <a:rPr lang="en-US" b="0" dirty="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Azure Blog - </a:t>
            </a:r>
            <a:r>
              <a:rPr lang="en-US" b="0" dirty="0">
                <a:solidFill>
                  <a:srgbClr val="A31515"/>
                </a:solidFill>
                <a:effectLst/>
                <a:latin typeface="Consolas" panose="020B0609020204030204" pitchFamily="49" charset="0"/>
              </a:rPr>
              <a:t>https://azure.microsoft.com/en-us/blog/</a:t>
            </a:r>
            <a:r>
              <a:rPr lang="en-US" b="0" dirty="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Learning Community Blog - </a:t>
            </a:r>
            <a:r>
              <a:rPr lang="en-US" b="0" dirty="0">
                <a:solidFill>
                  <a:srgbClr val="A31515"/>
                </a:solidFill>
                <a:effectLst/>
                <a:latin typeface="Consolas" panose="020B0609020204030204" pitchFamily="49" charset="0"/>
              </a:rPr>
              <a:t>https://www.microsoft.com/en-us/learning/community-blog.aspx)</a:t>
            </a:r>
            <a:r>
              <a:rPr lang="en-US" b="0" dirty="0">
                <a:solidFill>
                  <a:srgbClr val="000000"/>
                </a:solidFill>
                <a:effectLst/>
                <a:latin typeface="Consolas" panose="020B0609020204030204" pitchFamily="49" charset="0"/>
              </a:rPr>
              <a:t>. Get the latest information about the certification tests and exam study groups.</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6:57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78206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7/22/2020</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1505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3"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1954403"/>
            <a:ext cx="4167887" cy="1661993"/>
          </a:xfrm>
        </p:spPr>
        <p:txBody>
          <a:bodyPr/>
          <a:lstStyle/>
          <a:p>
            <a:r>
              <a:rPr lang="en-US"/>
              <a:t>AZ-104T00A</a:t>
            </a:r>
            <a:br>
              <a:rPr lang="en-US"/>
            </a:br>
            <a:r>
              <a:rPr lang="en-US"/>
              <a:t>Microsoft</a:t>
            </a:r>
            <a:br>
              <a:rPr lang="en-US"/>
            </a:br>
            <a:r>
              <a:rPr lang="en-US"/>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8999771" y="1522279"/>
            <a:ext cx="2725504" cy="4297194"/>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130125" y="2456761"/>
            <a:ext cx="2793754" cy="3390900"/>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298425" y="2447925"/>
            <a:ext cx="2793754" cy="3390900"/>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66725" y="1628775"/>
            <a:ext cx="2793754" cy="4193911"/>
          </a:xfrm>
          <a:prstGeom prst="rect">
            <a:avLst/>
          </a:prstGeom>
          <a:solidFill>
            <a:schemeClr val="tx1">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 </a:t>
            </a:r>
            <a:r>
              <a:rPr lang="en-US" dirty="0">
                <a:solidFill>
                  <a:srgbClr val="C00000"/>
                </a:solidFill>
              </a:rPr>
              <a:t>(Optional - adjust as needed)</a:t>
            </a:r>
          </a:p>
        </p:txBody>
      </p:sp>
      <p:sp>
        <p:nvSpPr>
          <p:cNvPr id="53" name="TextBox 52">
            <a:extLst>
              <a:ext uri="{FF2B5EF4-FFF2-40B4-BE49-F238E27FC236}">
                <a16:creationId xmlns:a16="http://schemas.microsoft.com/office/drawing/2014/main" id="{9F205561-4B35-47F1-95AC-41820425BB8B}"/>
              </a:ext>
            </a:extLst>
          </p:cNvPr>
          <p:cNvSpPr txBox="1"/>
          <p:nvPr/>
        </p:nvSpPr>
        <p:spPr>
          <a:xfrm>
            <a:off x="1525464" y="1237172"/>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1 </a:t>
            </a:r>
            <a:endParaRPr lang="en-US" b="1" dirty="0"/>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69563" y="178186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0 – 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69565"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 – Identity</a:t>
            </a:r>
          </a:p>
        </p:txBody>
      </p:sp>
      <p:sp>
        <p:nvSpPr>
          <p:cNvPr id="29" name="Rectangle 28">
            <a:extLst>
              <a:ext uri="{FF2B5EF4-FFF2-40B4-BE49-F238E27FC236}">
                <a16:creationId xmlns:a16="http://schemas.microsoft.com/office/drawing/2014/main" id="{E4B0EF24-D6D1-4307-9324-6268D4E1F4C3}"/>
              </a:ext>
            </a:extLst>
          </p:cNvPr>
          <p:cNvSpPr/>
          <p:nvPr/>
        </p:nvSpPr>
        <p:spPr bwMode="auto">
          <a:xfrm>
            <a:off x="569564"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69566"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2 – Governance and Compliance</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569563"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 – Azure Administration</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295984" y="2046212"/>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2 </a:t>
            </a:r>
            <a:endParaRPr lang="en-US" b="1" dirty="0"/>
          </a:p>
        </p:txBody>
      </p:sp>
      <p:sp>
        <p:nvSpPr>
          <p:cNvPr id="8" name="Rectangle 7">
            <a:extLst>
              <a:ext uri="{FF2B5EF4-FFF2-40B4-BE49-F238E27FC236}">
                <a16:creationId xmlns:a16="http://schemas.microsoft.com/office/drawing/2014/main" id="{3AC0B99E-AC60-4ADE-A0DD-2D519549D257}"/>
              </a:ext>
            </a:extLst>
          </p:cNvPr>
          <p:cNvSpPr/>
          <p:nvPr/>
        </p:nvSpPr>
        <p:spPr bwMode="auto">
          <a:xfrm>
            <a:off x="3401920"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4 – Virtual Networking</a:t>
            </a:r>
          </a:p>
        </p:txBody>
      </p:sp>
      <p:sp>
        <p:nvSpPr>
          <p:cNvPr id="61" name="Rectangle 60">
            <a:extLst>
              <a:ext uri="{FF2B5EF4-FFF2-40B4-BE49-F238E27FC236}">
                <a16:creationId xmlns:a16="http://schemas.microsoft.com/office/drawing/2014/main" id="{99BD85A5-8C48-4652-B162-108EB47614D9}"/>
              </a:ext>
            </a:extLst>
          </p:cNvPr>
          <p:cNvSpPr/>
          <p:nvPr/>
        </p:nvSpPr>
        <p:spPr bwMode="auto">
          <a:xfrm>
            <a:off x="3399234"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420618"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5 – Intersite Connectivity</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401918"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6 – Network Traffic Management</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203576" y="2055234"/>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3 </a:t>
            </a:r>
            <a:endParaRPr lang="en-US" b="1" dirty="0"/>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248400"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7 – Azure Storage</a:t>
            </a:r>
          </a:p>
        </p:txBody>
      </p:sp>
      <p:sp>
        <p:nvSpPr>
          <p:cNvPr id="63" name="Rectangle 62">
            <a:extLst>
              <a:ext uri="{FF2B5EF4-FFF2-40B4-BE49-F238E27FC236}">
                <a16:creationId xmlns:a16="http://schemas.microsoft.com/office/drawing/2014/main" id="{83066B4B-FB80-4AD8-8BFE-4548BE188A7F}"/>
              </a:ext>
            </a:extLst>
          </p:cNvPr>
          <p:cNvSpPr/>
          <p:nvPr/>
        </p:nvSpPr>
        <p:spPr bwMode="auto">
          <a:xfrm>
            <a:off x="6248401"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DAE5E580-7ED2-485B-A61E-053CCA2A587C}"/>
              </a:ext>
            </a:extLst>
          </p:cNvPr>
          <p:cNvSpPr/>
          <p:nvPr/>
        </p:nvSpPr>
        <p:spPr bwMode="auto">
          <a:xfrm>
            <a:off x="6248400" y="3992007"/>
            <a:ext cx="259616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8 – Azure Virtual Machines</a:t>
            </a:r>
          </a:p>
        </p:txBody>
      </p:sp>
      <p:sp>
        <p:nvSpPr>
          <p:cNvPr id="18" name="Rectangle 17">
            <a:extLst>
              <a:ext uri="{FF2B5EF4-FFF2-40B4-BE49-F238E27FC236}">
                <a16:creationId xmlns:a16="http://schemas.microsoft.com/office/drawing/2014/main" id="{49262D2A-FB95-4ECC-86B9-62FE7A20D5F7}"/>
              </a:ext>
            </a:extLst>
          </p:cNvPr>
          <p:cNvSpPr/>
          <p:nvPr/>
        </p:nvSpPr>
        <p:spPr bwMode="auto">
          <a:xfrm>
            <a:off x="6229700" y="4878444"/>
            <a:ext cx="259616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9 – App Services</a:t>
            </a:r>
          </a:p>
        </p:txBody>
      </p:sp>
      <p:sp>
        <p:nvSpPr>
          <p:cNvPr id="59" name="TextBox 58">
            <a:extLst>
              <a:ext uri="{FF2B5EF4-FFF2-40B4-BE49-F238E27FC236}">
                <a16:creationId xmlns:a16="http://schemas.microsoft.com/office/drawing/2014/main" id="{B647C72F-FCA7-4C41-A690-D697540E1143}"/>
              </a:ext>
            </a:extLst>
          </p:cNvPr>
          <p:cNvSpPr txBox="1"/>
          <p:nvPr/>
        </p:nvSpPr>
        <p:spPr>
          <a:xfrm>
            <a:off x="9952174" y="1170934"/>
            <a:ext cx="855786"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Day 4 </a:t>
            </a:r>
            <a:endParaRPr lang="en-US" b="1" dirty="0"/>
          </a:p>
        </p:txBody>
      </p:sp>
      <p:sp>
        <p:nvSpPr>
          <p:cNvPr id="41" name="Rectangle 40">
            <a:extLst>
              <a:ext uri="{FF2B5EF4-FFF2-40B4-BE49-F238E27FC236}">
                <a16:creationId xmlns:a16="http://schemas.microsoft.com/office/drawing/2014/main" id="{6A67CE7B-DCDD-4B0F-8993-289A3F614CB3}"/>
              </a:ext>
            </a:extLst>
          </p:cNvPr>
          <p:cNvSpPr/>
          <p:nvPr/>
        </p:nvSpPr>
        <p:spPr bwMode="auto">
          <a:xfrm>
            <a:off x="9084272" y="178186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9 – Containers and AKS</a:t>
            </a:r>
          </a:p>
        </p:txBody>
      </p:sp>
      <p:sp>
        <p:nvSpPr>
          <p:cNvPr id="20" name="Rectangle 19">
            <a:extLst>
              <a:ext uri="{FF2B5EF4-FFF2-40B4-BE49-F238E27FC236}">
                <a16:creationId xmlns:a16="http://schemas.microsoft.com/office/drawing/2014/main" id="{FEF1C563-65BC-4411-953B-DAF1875AAC8B}"/>
              </a:ext>
            </a:extLst>
          </p:cNvPr>
          <p:cNvSpPr/>
          <p:nvPr/>
        </p:nvSpPr>
        <p:spPr bwMode="auto">
          <a:xfrm>
            <a:off x="9084271" y="2661795"/>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10 –File and Folder Backups</a:t>
            </a:r>
          </a:p>
        </p:txBody>
      </p:sp>
      <p:sp>
        <p:nvSpPr>
          <p:cNvPr id="65" name="Rectangle 64">
            <a:extLst>
              <a:ext uri="{FF2B5EF4-FFF2-40B4-BE49-F238E27FC236}">
                <a16:creationId xmlns:a16="http://schemas.microsoft.com/office/drawing/2014/main" id="{17D49470-2204-4469-B7F6-3D2801D34C0F}"/>
              </a:ext>
            </a:extLst>
          </p:cNvPr>
          <p:cNvSpPr/>
          <p:nvPr/>
        </p:nvSpPr>
        <p:spPr bwMode="auto">
          <a:xfrm>
            <a:off x="9102973" y="3524863"/>
            <a:ext cx="2554190" cy="35535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Lunch/Lab</a:t>
            </a:r>
            <a:endParaRPr lang="en-US" sz="2000" dirty="0">
              <a:solidFill>
                <a:schemeClr val="tx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102972" y="3992007"/>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10 –Virtual Machine Backups</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084272" y="4878444"/>
            <a:ext cx="2554191" cy="77108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11 - Monitoring</a:t>
            </a:r>
          </a:p>
        </p:txBody>
      </p:sp>
    </p:spTree>
    <p:extLst>
      <p:ext uri="{BB962C8B-B14F-4D97-AF65-F5344CB8AC3E}">
        <p14:creationId xmlns:p14="http://schemas.microsoft.com/office/powerpoint/2010/main" val="586430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r>
              <a:rPr lang="en-US" dirty="0">
                <a:solidFill>
                  <a:srgbClr val="C00000"/>
                </a:solidFill>
              </a:rPr>
              <a:t>Optional</a:t>
            </a:r>
            <a:r>
              <a:rPr lang="en-US" dirty="0"/>
              <a:t>)</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grpSp>
        <p:nvGrpSpPr>
          <p:cNvPr id="2" name="Group 1" descr="Exam AZ-900: Microsoft Azure Fundamentals&#10;">
            <a:extLst>
              <a:ext uri="{FF2B5EF4-FFF2-40B4-BE49-F238E27FC236}">
                <a16:creationId xmlns:a16="http://schemas.microsoft.com/office/drawing/2014/main" id="{F8B0A815-2C54-4263-8DA4-55FA83EC5127}"/>
              </a:ext>
            </a:extLst>
          </p:cNvPr>
          <p:cNvGrpSpPr/>
          <p:nvPr/>
        </p:nvGrpSpPr>
        <p:grpSpPr>
          <a:xfrm>
            <a:off x="588263" y="2770435"/>
            <a:ext cx="3455479" cy="3402777"/>
            <a:chOff x="588263" y="2770435"/>
            <a:chExt cx="3455479" cy="3402777"/>
          </a:xfrm>
        </p:grpSpPr>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r>
                <a:rPr lang="pt-BR" b="1" dirty="0"/>
                <a:t>Exam AZ-900: Microsoft Azure </a:t>
              </a:r>
              <a:r>
                <a:rPr lang="pt-BR" b="1" dirty="0">
                  <a:solidFill>
                    <a:srgbClr val="4472C4"/>
                  </a:solidFill>
                </a:rPr>
                <a:t>Fundamentals</a:t>
              </a:r>
              <a:endParaRPr lang="en-US" b="1" dirty="0">
                <a:solidFill>
                  <a:srgbClr val="4472C4"/>
                </a:solidFill>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3"/>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r>
                <a:rPr lang="en-US"/>
                <a:t>Designed for candidates looking to demonstrate foundational level knowledge of cloud services and how those services are provided.</a:t>
              </a: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descr="Microsoft Certified: Azure Administrator Associate&#10;">
            <a:extLst>
              <a:ext uri="{FF2B5EF4-FFF2-40B4-BE49-F238E27FC236}">
                <a16:creationId xmlns:a16="http://schemas.microsoft.com/office/drawing/2014/main" id="{C7C32EF2-E59B-4688-96BB-E5FA3100459B}"/>
              </a:ext>
            </a:extLst>
          </p:cNvPr>
          <p:cNvGrpSpPr/>
          <p:nvPr/>
        </p:nvGrpSpPr>
        <p:grpSpPr>
          <a:xfrm>
            <a:off x="4248348" y="2770434"/>
            <a:ext cx="3436652" cy="3402777"/>
            <a:chOff x="4248348" y="2770434"/>
            <a:chExt cx="3436652" cy="3402777"/>
          </a:xfrm>
        </p:grpSpPr>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r>
                <a:rPr lang="en-US" b="1" dirty="0"/>
                <a:t>Microsoft Certified: Azure Administrator </a:t>
              </a:r>
              <a:r>
                <a:rPr lang="en-US" b="1" dirty="0">
                  <a:solidFill>
                    <a:srgbClr val="4472C4"/>
                  </a:solidFill>
                </a:rPr>
                <a:t>Associate</a:t>
              </a:r>
            </a:p>
          </p:txBody>
        </p:sp>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754326"/>
            </a:xfrm>
            <a:prstGeom prst="rect">
              <a:avLst/>
            </a:prstGeom>
          </p:spPr>
          <p:txBody>
            <a:bodyPr wrap="square">
              <a:spAutoFit/>
            </a:bodyPr>
            <a:lstStyle/>
            <a:p>
              <a:r>
                <a:rPr lang="en-US"/>
                <a:t>Designed for Azure Administrators who implement, monitor, and maintain compute, storage, network, and security.</a:t>
              </a: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Microsoft Certified: Azure Solutions Architect Expert">
            <a:extLst>
              <a:ext uri="{FF2B5EF4-FFF2-40B4-BE49-F238E27FC236}">
                <a16:creationId xmlns:a16="http://schemas.microsoft.com/office/drawing/2014/main" id="{5A1F65AD-EE03-458E-A30C-9DF9FD37255B}"/>
              </a:ext>
            </a:extLst>
          </p:cNvPr>
          <p:cNvGrpSpPr/>
          <p:nvPr/>
        </p:nvGrpSpPr>
        <p:grpSpPr>
          <a:xfrm>
            <a:off x="7915877" y="2698392"/>
            <a:ext cx="3014263" cy="3402777"/>
            <a:chOff x="7915877" y="2698392"/>
            <a:chExt cx="3014263" cy="3402777"/>
          </a:xfrm>
        </p:grpSpPr>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18" name="Rectangle 17" descr="Microsoft Certified: Azure Solutions Architect Expert&#10;">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r>
                <a:rPr lang="en-US" b="1" dirty="0"/>
                <a:t>Microsoft Certified: Azure Solutions Architect </a:t>
              </a:r>
              <a:r>
                <a:rPr lang="en-US" b="1" dirty="0">
                  <a:solidFill>
                    <a:srgbClr val="4472C4"/>
                  </a:solidFill>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r>
                <a:rPr lang="en-US" dirty="0"/>
                <a:t>Designed for Azure Solutions Architects who create solutions for compute, network, storage, and security.</a:t>
              </a: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0231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cs typeface="Segoe UI"/>
              </a:rPr>
              <a:t>Hands-on Labs </a:t>
            </a:r>
            <a:r>
              <a:rPr lang="en-US" dirty="0">
                <a:solidFill>
                  <a:srgbClr val="C00000"/>
                </a:solidFill>
                <a:cs typeface="Segoe UI"/>
              </a:rPr>
              <a:t>(Optional)</a:t>
            </a:r>
          </a:p>
        </p:txBody>
      </p:sp>
      <p:sp>
        <p:nvSpPr>
          <p:cNvPr id="3" name="Text Placeholder 2">
            <a:extLst>
              <a:ext uri="{FF2B5EF4-FFF2-40B4-BE49-F238E27FC236}">
                <a16:creationId xmlns:a16="http://schemas.microsoft.com/office/drawing/2014/main" id="{D94019F3-F674-485D-8475-62953AF99F10}"/>
              </a:ext>
            </a:extLst>
          </p:cNvPr>
          <p:cNvSpPr>
            <a:spLocks noGrp="1"/>
          </p:cNvSpPr>
          <p:nvPr>
            <p:ph type="body" sz="quarter" idx="10"/>
          </p:nvPr>
        </p:nvSpPr>
        <p:spPr>
          <a:xfrm>
            <a:off x="584200" y="1435497"/>
            <a:ext cx="11018520" cy="4505849"/>
          </a:xfrm>
        </p:spPr>
        <p:txBody>
          <a:bodyPr vert="horz" wrap="square" lIns="0" tIns="0" rIns="0" bIns="0" rtlCol="0" anchor="t">
            <a:spAutoFit/>
          </a:bodyPr>
          <a:lstStyle/>
          <a:p>
            <a:pPr>
              <a:tabLst>
                <a:tab pos="1430338" algn="l"/>
              </a:tabLst>
            </a:pPr>
            <a:r>
              <a:rPr lang="en-IE" sz="2400" dirty="0">
                <a:latin typeface="Segoe UI Semilight"/>
                <a:cs typeface="Segoe UI Semilight"/>
              </a:rPr>
              <a:t>You will use a Microsoft Learning Azure Pass to provide access to Microsoft Azure.</a:t>
            </a:r>
          </a:p>
          <a:p>
            <a:r>
              <a:rPr lang="en-US" sz="2400" dirty="0">
                <a:latin typeface="Segoe UI Semilight"/>
                <a:cs typeface="Segoe UI Semilight"/>
              </a:rPr>
              <a:t>Check the dollar balance of you Azure Pass within Microsoft Azure once you have set up your subscription</a:t>
            </a:r>
            <a:endParaRPr lang="en-IE" sz="2400" dirty="0">
              <a:latin typeface="Segoe UI Semilight"/>
              <a:cs typeface="Segoe UI Semilight"/>
            </a:endParaRPr>
          </a:p>
          <a:p>
            <a:r>
              <a:rPr lang="en-US" sz="2400" dirty="0">
                <a:latin typeface="Segoe UI Semilight"/>
                <a:cs typeface="Segoe UI Semilight"/>
              </a:rPr>
              <a:t>Be aware of how much you are consuming and do not allow Microsoft Azure components to run overnight or for extended periods</a:t>
            </a:r>
            <a:endParaRPr lang="en-IE" sz="2400" dirty="0">
              <a:latin typeface="Segoe UI Semilight"/>
              <a:cs typeface="Segoe UI Semilight"/>
            </a:endParaRPr>
          </a:p>
          <a:p>
            <a:r>
              <a:rPr lang="en-US" sz="2400" dirty="0">
                <a:latin typeface="Segoe UI Semilight"/>
                <a:cs typeface="Segoe UI Semilight"/>
              </a:rPr>
              <a:t>Lab instructions are in a GitHub repository. For this class use the </a:t>
            </a:r>
            <a:r>
              <a:rPr lang="en-US" sz="2400" dirty="0">
                <a:solidFill>
                  <a:srgbClr val="FF0000"/>
                </a:solidFill>
                <a:latin typeface="Segoe UI Semilight"/>
                <a:cs typeface="Segoe UI Semilight"/>
              </a:rPr>
              <a:t>&lt;your region&gt;</a:t>
            </a:r>
            <a:r>
              <a:rPr lang="en-US" sz="2400" dirty="0">
                <a:latin typeface="Segoe UI Semilight"/>
                <a:cs typeface="Segoe UI Semilight"/>
              </a:rPr>
              <a:t> location.</a:t>
            </a:r>
          </a:p>
          <a:p>
            <a:r>
              <a:rPr lang="en-US" sz="2400" dirty="0">
                <a:latin typeface="Segoe UI Semilight"/>
                <a:cs typeface="Segoe UI Semilight"/>
              </a:rPr>
              <a:t>Each lab creates a new resource group. To minimize costs, remove the resource group at the end of the lab. </a:t>
            </a:r>
            <a:endParaRPr lang="en-US" sz="2400" dirty="0"/>
          </a:p>
          <a:p>
            <a:endParaRPr lang="en-US" sz="2400"/>
          </a:p>
          <a:p>
            <a:endParaRPr lang="en-US" sz="2400"/>
          </a:p>
        </p:txBody>
      </p:sp>
    </p:spTree>
    <p:extLst>
      <p:ext uri="{BB962C8B-B14F-4D97-AF65-F5344CB8AC3E}">
        <p14:creationId xmlns:p14="http://schemas.microsoft.com/office/powerpoint/2010/main" val="481191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cs typeface="Segoe UI"/>
              </a:rPr>
              <a:t>Additional Resources </a:t>
            </a:r>
            <a:r>
              <a:rPr lang="en-US" dirty="0">
                <a:solidFill>
                  <a:srgbClr val="C00000"/>
                </a:solidFill>
                <a:cs typeface="Segoe UI"/>
              </a:rPr>
              <a:t>(optional)</a:t>
            </a:r>
            <a:endParaRPr lang="en-US" dirty="0">
              <a:solidFill>
                <a:srgbClr val="C00000"/>
              </a:solidFill>
            </a:endParaRPr>
          </a:p>
        </p:txBody>
      </p:sp>
      <p:sp>
        <p:nvSpPr>
          <p:cNvPr id="3" name="Text Placeholder 2">
            <a:extLst>
              <a:ext uri="{FF2B5EF4-FFF2-40B4-BE49-F238E27FC236}">
                <a16:creationId xmlns:a16="http://schemas.microsoft.com/office/drawing/2014/main" id="{F5260992-A2E7-46E1-8E15-B1D662850A66}"/>
              </a:ext>
            </a:extLst>
          </p:cNvPr>
          <p:cNvSpPr>
            <a:spLocks noGrp="1"/>
          </p:cNvSpPr>
          <p:nvPr>
            <p:ph type="body" sz="quarter" idx="10"/>
          </p:nvPr>
        </p:nvSpPr>
        <p:spPr>
          <a:xfrm>
            <a:off x="584200" y="1435497"/>
            <a:ext cx="11018520" cy="5010602"/>
          </a:xfrm>
        </p:spPr>
        <p:txBody>
          <a:bodyPr vert="horz" wrap="square" lIns="0" tIns="0" rIns="0" bIns="0" rtlCol="0" anchor="t">
            <a:spAutoFit/>
          </a:bodyPr>
          <a:lstStyle/>
          <a:p>
            <a:r>
              <a:rPr lang="en-US" dirty="0">
                <a:latin typeface="Segoe UI Semilight"/>
                <a:cs typeface="Segoe UI Semilight"/>
              </a:rPr>
              <a:t>Microsoft Learn </a:t>
            </a:r>
          </a:p>
          <a:p>
            <a:r>
              <a:rPr lang="en-US" dirty="0">
                <a:latin typeface="Segoe UI Semilight"/>
                <a:cs typeface="Segoe UI Semilight"/>
              </a:rPr>
              <a:t>Azure Documentation</a:t>
            </a:r>
            <a:endParaRPr lang="en-US" dirty="0"/>
          </a:p>
          <a:p>
            <a:r>
              <a:rPr lang="en-US" dirty="0">
                <a:latin typeface="Segoe UI Semilight"/>
                <a:cs typeface="Segoe UI Semilight"/>
              </a:rPr>
              <a:t>Azure Forum</a:t>
            </a:r>
            <a:endParaRPr lang="en-US" dirty="0"/>
          </a:p>
          <a:p>
            <a:r>
              <a:rPr lang="en-US" dirty="0">
                <a:latin typeface="Segoe UI Semilight"/>
                <a:cs typeface="Segoe UI Semilight"/>
              </a:rPr>
              <a:t>Azure Tuesdays with Corey</a:t>
            </a:r>
          </a:p>
          <a:p>
            <a:r>
              <a:rPr lang="en-US" dirty="0">
                <a:latin typeface="Segoe UI Semilight"/>
                <a:cs typeface="Segoe UI Semilight"/>
              </a:rPr>
              <a:t>Azure Fridays with Scott Hanselman</a:t>
            </a:r>
          </a:p>
          <a:p>
            <a:r>
              <a:rPr lang="en-US" dirty="0">
                <a:latin typeface="Segoe UI Semilight"/>
                <a:cs typeface="Segoe UI Semilight"/>
              </a:rPr>
              <a:t>Channel 9</a:t>
            </a:r>
            <a:endParaRPr lang="en-US" dirty="0"/>
          </a:p>
          <a:p>
            <a:r>
              <a:rPr lang="en-US" dirty="0">
                <a:latin typeface="Segoe UI Semilight"/>
                <a:cs typeface="Segoe UI Semilight"/>
              </a:rPr>
              <a:t>Microsoft Azure Blog</a:t>
            </a:r>
          </a:p>
          <a:p>
            <a:r>
              <a:rPr lang="en-US" dirty="0">
                <a:latin typeface="Segoe UI Semilight"/>
                <a:cs typeface="Segoe UI Semilight"/>
              </a:rPr>
              <a:t>Microsoft Learning Community Blog</a:t>
            </a:r>
            <a:endParaRPr lang="en-US" dirty="0"/>
          </a:p>
          <a:p>
            <a:endParaRPr lang="en-US" dirty="0">
              <a:latin typeface="Segoe UI Semilight"/>
              <a:cs typeface="Segoe UI Semilight"/>
            </a:endParaRPr>
          </a:p>
          <a:p>
            <a:r>
              <a:rPr lang="en-US" sz="2400" dirty="0">
                <a:latin typeface="Segoe UI Semilight"/>
                <a:cs typeface="Segoe UI Semilight"/>
              </a:rPr>
              <a:t>Bookmarks are in your training materials – Welcome section</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Microsoft Certified Trainers + Instructors. </a:t>
            </a:r>
            <a:r>
              <a:rPr lang="en-US" sz="180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Customer Satisfaction Guarantee.</a:t>
            </a:r>
            <a:r>
              <a:rPr lang="en-US" sz="1800">
                <a:solidFill>
                  <a:srgbClr val="0070C0"/>
                </a:solidFill>
              </a:rPr>
              <a:t> </a:t>
            </a:r>
            <a:r>
              <a:rPr lang="en-US" sz="1800"/>
              <a:t>Our partners offer a satisfaction guarantee and we hold them accountable for it. </a:t>
            </a:r>
            <a:br>
              <a:rPr lang="en-US" sz="1800"/>
            </a:br>
            <a:br>
              <a:rPr lang="en-US" sz="1800"/>
            </a:br>
            <a:br>
              <a:rPr lang="en-US" sz="1800"/>
            </a:br>
            <a:br>
              <a:rPr lang="en-US" sz="1800"/>
            </a:br>
            <a:br>
              <a:rPr lang="en-US" sz="1800"/>
            </a:br>
            <a:br>
              <a:rPr lang="en-US" sz="1800"/>
            </a:br>
            <a:r>
              <a:rPr lang="en-US" sz="1800"/>
              <a:t>At the end of class, please complete an evaluation of today’s experience. We value your feedback!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Certification Exam Benefits. </a:t>
            </a:r>
            <a:r>
              <a:rPr lang="en-US" sz="180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a:p>
          <a:p>
            <a:pPr marL="0" indent="0">
              <a:spcBef>
                <a:spcPts val="0"/>
              </a:spcBef>
              <a:buFont typeface="Wingdings" panose="05000000000000000000" pitchFamily="2" charset="2"/>
              <a:buNone/>
            </a:pPr>
            <a:r>
              <a:rPr lang="en-US" sz="1800"/>
              <a:t>We wish you a great learning experience and ongoing career success!</a:t>
            </a:r>
          </a:p>
          <a:p>
            <a:pPr marL="0" indent="0">
              <a:lnSpc>
                <a:spcPct val="97000"/>
              </a:lnSpc>
              <a:buFont typeface="Wingdings" panose="05000000000000000000" pitchFamily="2" charset="2"/>
              <a:buNone/>
            </a:pPr>
            <a:endParaRPr lang="en-US" sz="1800"/>
          </a:p>
          <a:p>
            <a:pPr marL="0" indent="0">
              <a:lnSpc>
                <a:spcPct val="97000"/>
              </a:lnSpc>
              <a:buFont typeface="Wingdings" panose="05000000000000000000" pitchFamily="2" charset="2"/>
              <a:buNone/>
            </a:pPr>
            <a:endParaRPr lang="nl-NL" sz="1000"/>
          </a:p>
          <a:p>
            <a:pPr marL="0" indent="0">
              <a:lnSpc>
                <a:spcPct val="97000"/>
              </a:lnSpc>
              <a:buFont typeface="Wingdings" panose="05000000000000000000" pitchFamily="2" charset="2"/>
              <a:buNone/>
            </a:pPr>
            <a:endParaRPr lang="nl-NL" sz="1000"/>
          </a:p>
          <a:p>
            <a:pPr>
              <a:lnSpc>
                <a:spcPct val="97000"/>
              </a:lnSpc>
            </a:pPr>
            <a:endParaRPr lang="en-US" sz="180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a:solidFill>
                  <a:srgbClr val="0070C0"/>
                </a:solidFill>
              </a:rPr>
              <a:t>Thank you for joining us today.</a:t>
            </a:r>
            <a:r>
              <a:rPr lang="en-US"/>
              <a:t> </a:t>
            </a:r>
          </a:p>
          <a:p>
            <a:endParaRPr lang="en-US"/>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3877985"/>
          </a:xfrm>
        </p:spPr>
        <p:txBody>
          <a:bodyPr/>
          <a:lstStyle/>
          <a:p>
            <a:r>
              <a:rPr lang="en-US"/>
              <a:t>Instructor: Long Tran</a:t>
            </a:r>
          </a:p>
          <a:p>
            <a:r>
              <a:rPr lang="en-US"/>
              <a:t>Microsoft Certified Trainer</a:t>
            </a:r>
          </a:p>
          <a:p>
            <a:r>
              <a:rPr lang="en-US"/>
              <a:t>Cloud Solution Expert</a:t>
            </a:r>
          </a:p>
          <a:p>
            <a:r>
              <a:rPr lang="en-US"/>
              <a:t>Cloud Computing Technologies UNIT - CMC Telecom</a:t>
            </a:r>
          </a:p>
          <a:p>
            <a:r>
              <a:rPr lang="en-US"/>
              <a:t>A few words about my technical and professional experience</a:t>
            </a:r>
          </a:p>
          <a:p>
            <a:endParaRPr lang="en-US"/>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a:t>Let’s get acquainted:</a:t>
            </a:r>
          </a:p>
          <a:p>
            <a:pPr marL="457200" indent="-457200">
              <a:buFont typeface="Arial" panose="020B0604020202020204" pitchFamily="34" charset="0"/>
              <a:buChar char="•"/>
            </a:pPr>
            <a:r>
              <a:rPr lang="en-US"/>
              <a:t>Your name</a:t>
            </a:r>
          </a:p>
          <a:p>
            <a:pPr marL="457200" indent="-457200">
              <a:buFont typeface="Arial" panose="020B0604020202020204" pitchFamily="34" charset="0"/>
              <a:buChar char="•"/>
            </a:pPr>
            <a:r>
              <a:rPr lang="en-US"/>
              <a:t>Company affiliation</a:t>
            </a:r>
          </a:p>
          <a:p>
            <a:pPr marL="457200" indent="-457200">
              <a:buFont typeface="Arial" panose="020B0604020202020204" pitchFamily="34" charset="0"/>
              <a:buChar char="•"/>
            </a:pPr>
            <a:r>
              <a:rPr lang="en-US"/>
              <a:t>Title/function</a:t>
            </a:r>
          </a:p>
          <a:p>
            <a:pPr marL="457200" indent="-457200">
              <a:buFont typeface="Arial" panose="020B0604020202020204" pitchFamily="34" charset="0"/>
              <a:buChar char="•"/>
            </a:pPr>
            <a:r>
              <a:rPr lang="en-US"/>
              <a:t>Microsoft Azure experience</a:t>
            </a:r>
          </a:p>
          <a:p>
            <a:pPr marL="457200" indent="-457200">
              <a:buFont typeface="Arial" panose="020B0604020202020204" pitchFamily="34" charset="0"/>
              <a:buChar char="•"/>
            </a:pPr>
            <a:r>
              <a:rPr lang="en-US"/>
              <a:t>Your expectations for the course</a:t>
            </a:r>
          </a:p>
          <a:p>
            <a:endParaRPr lang="en-US"/>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a:t>Class hours</a:t>
            </a:r>
          </a:p>
          <a:p>
            <a:pPr marL="342900" indent="-342900">
              <a:spcBef>
                <a:spcPts val="0"/>
              </a:spcBef>
              <a:spcAft>
                <a:spcPts val="600"/>
              </a:spcAft>
              <a:buFont typeface="Arial" panose="020B0604020202020204" pitchFamily="34" charset="0"/>
              <a:buChar char="•"/>
            </a:pPr>
            <a:r>
              <a:rPr lang="en-US" sz="2400"/>
              <a:t>Building hours</a:t>
            </a:r>
          </a:p>
          <a:p>
            <a:pPr marL="342900" indent="-342900">
              <a:spcBef>
                <a:spcPts val="0"/>
              </a:spcBef>
              <a:spcAft>
                <a:spcPts val="600"/>
              </a:spcAft>
              <a:buFont typeface="Arial" panose="020B0604020202020204" pitchFamily="34" charset="0"/>
              <a:buChar char="•"/>
            </a:pPr>
            <a:r>
              <a:rPr lang="en-US" sz="2400"/>
              <a:t>Parking</a:t>
            </a:r>
          </a:p>
          <a:p>
            <a:pPr marL="342900" indent="-342900">
              <a:spcBef>
                <a:spcPts val="0"/>
              </a:spcBef>
              <a:spcAft>
                <a:spcPts val="600"/>
              </a:spcAft>
              <a:buFont typeface="Arial" panose="020B0604020202020204" pitchFamily="34" charset="0"/>
              <a:buChar char="•"/>
            </a:pPr>
            <a:r>
              <a:rPr lang="en-US" sz="2400"/>
              <a:t>Restrooms</a:t>
            </a:r>
          </a:p>
          <a:p>
            <a:pPr marL="342900" indent="-342900">
              <a:spcBef>
                <a:spcPts val="0"/>
              </a:spcBef>
              <a:spcAft>
                <a:spcPts val="600"/>
              </a:spcAft>
              <a:buFont typeface="Arial" panose="020B0604020202020204" pitchFamily="34" charset="0"/>
              <a:buChar char="•"/>
            </a:pPr>
            <a:r>
              <a:rPr lang="en-US" sz="2400"/>
              <a:t>Meals</a:t>
            </a:r>
          </a:p>
          <a:p>
            <a:pPr marL="342900" indent="-342900">
              <a:spcBef>
                <a:spcPts val="0"/>
              </a:spcBef>
              <a:spcAft>
                <a:spcPts val="600"/>
              </a:spcAft>
              <a:buFont typeface="Arial" panose="020B0604020202020204" pitchFamily="34" charset="0"/>
              <a:buChar char="•"/>
            </a:pPr>
            <a:r>
              <a:rPr lang="en-US" sz="2400"/>
              <a:t>Phones</a:t>
            </a:r>
          </a:p>
          <a:p>
            <a:pPr marL="342900" indent="-342900">
              <a:spcBef>
                <a:spcPts val="0"/>
              </a:spcBef>
              <a:spcAft>
                <a:spcPts val="600"/>
              </a:spcAft>
              <a:buFont typeface="Arial" panose="020B0604020202020204" pitchFamily="34" charset="0"/>
              <a:buChar char="•"/>
            </a:pPr>
            <a:r>
              <a:rPr lang="en-US" sz="2400"/>
              <a:t>Messages</a:t>
            </a:r>
          </a:p>
          <a:p>
            <a:pPr marL="342900" indent="-342900">
              <a:spcBef>
                <a:spcPts val="0"/>
              </a:spcBef>
              <a:spcAft>
                <a:spcPts val="600"/>
              </a:spcAft>
              <a:buFont typeface="Arial" panose="020B0604020202020204" pitchFamily="34" charset="0"/>
              <a:buChar char="•"/>
            </a:pPr>
            <a:r>
              <a:rPr lang="en-US" sz="2400"/>
              <a:t>Smoking</a:t>
            </a:r>
          </a:p>
          <a:p>
            <a:pPr marL="342900" indent="-342900">
              <a:spcBef>
                <a:spcPts val="0"/>
              </a:spcBef>
              <a:spcAft>
                <a:spcPts val="600"/>
              </a:spcAft>
              <a:buFont typeface="Arial" panose="020B0604020202020204" pitchFamily="34" charset="0"/>
              <a:buChar char="•"/>
            </a:pPr>
            <a:r>
              <a:rPr lang="en-US" sz="2400"/>
              <a:t>Internet access </a:t>
            </a:r>
          </a:p>
          <a:p>
            <a:pPr marL="342900" indent="-342900">
              <a:spcBef>
                <a:spcPts val="0"/>
              </a:spcBef>
              <a:spcAft>
                <a:spcPts val="600"/>
              </a:spcAft>
              <a:buFont typeface="Arial" panose="020B0604020202020204" pitchFamily="34" charset="0"/>
              <a:buChar char="•"/>
            </a:pPr>
            <a:r>
              <a:rPr lang="en-US" sz="2400"/>
              <a:t>Recycling</a:t>
            </a:r>
          </a:p>
          <a:p>
            <a:pPr marL="342900" indent="-342900">
              <a:spcBef>
                <a:spcPts val="0"/>
              </a:spcBef>
              <a:spcAft>
                <a:spcPts val="600"/>
              </a:spcAft>
              <a:buFont typeface="Arial" panose="020B0604020202020204" pitchFamily="34" charset="0"/>
              <a:buChar char="•"/>
            </a:pPr>
            <a:r>
              <a:rPr lang="en-US" sz="2400"/>
              <a:t>Emergency procedures</a:t>
            </a:r>
            <a:endParaRPr lang="en-US"/>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descr="coffee cup icon">
            <a:extLst>
              <a:ext uri="{FF2B5EF4-FFF2-40B4-BE49-F238E27FC236}">
                <a16:creationId xmlns:a16="http://schemas.microsoft.com/office/drawing/2014/main" id="{51F8449F-EE12-45EF-AD13-C132060A56C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505849"/>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such as users, groups, and role-based access control. </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vert="horz" wrap="square" lIns="0" tIns="0" rIns="0" bIns="0" rtlCol="0" anchor="t">
            <a:spAutoFit/>
          </a:bodyPr>
          <a:lstStyle/>
          <a:p>
            <a:pPr marL="342900" indent="-342900">
              <a:buFont typeface="Arial" panose="020B0604020202020204" pitchFamily="34" charset="0"/>
              <a:buChar char="•"/>
            </a:pPr>
            <a:r>
              <a:rPr lang="en-US" sz="2400" dirty="0">
                <a:latin typeface="Segoe UI Semilight"/>
                <a:cs typeface="Segoe UI Semilight"/>
              </a:rPr>
              <a:t>Module 01: Identity</a:t>
            </a:r>
            <a:endParaRPr lang="en-US" dirty="0"/>
          </a:p>
          <a:p>
            <a:pPr marL="342900" indent="-342900">
              <a:buFont typeface="Arial" panose="020B0604020202020204" pitchFamily="34" charset="0"/>
              <a:buChar char="•"/>
            </a:pPr>
            <a:r>
              <a:rPr lang="en-US" sz="2400" dirty="0">
                <a:latin typeface="Segoe UI Semilight"/>
                <a:cs typeface="Segoe UI Semilight"/>
              </a:rPr>
              <a:t>Module 02: Governance and Compliance</a:t>
            </a:r>
            <a:endParaRPr lang="en-US" dirty="0"/>
          </a:p>
          <a:p>
            <a:pPr marL="342900" indent="-342900">
              <a:buFont typeface="Arial" panose="020B0604020202020204" pitchFamily="34" charset="0"/>
              <a:buChar char="•"/>
            </a:pPr>
            <a:r>
              <a:rPr lang="en-US" sz="2400" dirty="0"/>
              <a:t>Module 03: Azure Administration</a:t>
            </a:r>
          </a:p>
          <a:p>
            <a:pPr marL="342900" indent="-342900">
              <a:buFont typeface="Arial" panose="020B0604020202020204" pitchFamily="34" charset="0"/>
              <a:buChar char="•"/>
            </a:pPr>
            <a:r>
              <a:rPr lang="en-US" sz="2400" dirty="0"/>
              <a:t>Module 04: Virtual Networking</a:t>
            </a:r>
          </a:p>
          <a:p>
            <a:pPr marL="342900" indent="-342900">
              <a:buFont typeface="Arial" panose="020B0604020202020204" pitchFamily="34" charset="0"/>
              <a:buChar char="•"/>
            </a:pPr>
            <a:r>
              <a:rPr lang="en-US" sz="2400" dirty="0"/>
              <a:t>Module 05: Intersite Connectivity</a:t>
            </a:r>
          </a:p>
          <a:p>
            <a:pPr marL="342900" indent="-342900">
              <a:buFont typeface="Arial" panose="020B0604020202020204" pitchFamily="34" charset="0"/>
              <a:buChar char="•"/>
            </a:pPr>
            <a:r>
              <a:rPr lang="en-US" sz="2400" dirty="0"/>
              <a:t>Module 06: Network Traffic Management</a:t>
            </a:r>
          </a:p>
          <a:p>
            <a:pPr marL="342900" indent="-342900">
              <a:buFont typeface="Arial" panose="020B0604020202020204" pitchFamily="34" charset="0"/>
              <a:buChar char="•"/>
            </a:pPr>
            <a:r>
              <a:rPr lang="en-US" sz="2400" dirty="0"/>
              <a:t>Module 07: Azure Storage</a:t>
            </a:r>
          </a:p>
          <a:p>
            <a:pPr marL="342900" indent="-342900">
              <a:buFont typeface="Arial" panose="020B0604020202020204" pitchFamily="34" charset="0"/>
              <a:buChar char="•"/>
            </a:pPr>
            <a:r>
              <a:rPr lang="en-US" sz="2400" dirty="0"/>
              <a:t>Module 08: Azure Virtual Machines</a:t>
            </a:r>
          </a:p>
          <a:p>
            <a:pPr marL="342900" indent="-342900">
              <a:buFont typeface="Arial" panose="020B0604020202020204" pitchFamily="34" charset="0"/>
              <a:buChar char="•"/>
            </a:pPr>
            <a:r>
              <a:rPr lang="en-US" sz="2400" dirty="0"/>
              <a:t>Module 09: Serverless Computing</a:t>
            </a:r>
          </a:p>
          <a:p>
            <a:pPr marL="342900" indent="-342900">
              <a:buFont typeface="Arial" panose="020B0604020202020204" pitchFamily="34" charset="0"/>
              <a:buChar char="•"/>
            </a:pPr>
            <a:r>
              <a:rPr lang="en-US" sz="2400" dirty="0"/>
              <a:t>Module 10: Data Protection</a:t>
            </a:r>
          </a:p>
          <a:p>
            <a:pPr marL="342900" indent="-342900">
              <a:buFont typeface="Arial" panose="020B0604020202020204" pitchFamily="34" charset="0"/>
              <a:buChar char="•"/>
            </a:pPr>
            <a:r>
              <a:rPr lang="en-US" sz="2400" dirty="0">
                <a:latin typeface="Segoe UI Semilight"/>
                <a:cs typeface="Segoe UI Semilight"/>
              </a:rPr>
              <a:t>Module 11: Monitoring</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a:t>Certification Areas (AZ-104)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86740" y="4430614"/>
            <a:ext cx="11018520" cy="1378839"/>
          </a:xfrm>
        </p:spPr>
        <p:txBody>
          <a:bodyPr/>
          <a:lstStyle/>
          <a:p>
            <a:pPr marL="457200" indent="-457200">
              <a:buFont typeface="Arial" panose="020B0604020202020204" pitchFamily="34" charset="0"/>
              <a:buChar char="•"/>
            </a:pPr>
            <a:r>
              <a:rPr lang="en-US" altLang="en-US"/>
              <a:t>Percentages indicate the relative weight of each area on the exam</a:t>
            </a:r>
          </a:p>
          <a:p>
            <a:pPr marL="457200" indent="-457200">
              <a:buFont typeface="Arial" panose="020B0604020202020204" pitchFamily="34" charset="0"/>
              <a:buChar char="•"/>
            </a:pPr>
            <a:r>
              <a:rPr lang="en-US" altLang="en-US"/>
              <a:t>The higher the percentage, the more questions you are likely to see in that area</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3819094328"/>
              </p:ext>
            </p:extLst>
          </p:nvPr>
        </p:nvGraphicFramePr>
        <p:xfrm>
          <a:off x="1503680" y="1431036"/>
          <a:ext cx="8300720" cy="2708593"/>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ctr">
                        <a:lnSpc>
                          <a:spcPct val="115000"/>
                        </a:lnSpc>
                        <a:spcBef>
                          <a:spcPts val="0"/>
                        </a:spcBef>
                        <a:spcAft>
                          <a:spcPts val="0"/>
                        </a:spcAft>
                      </a:pPr>
                      <a:r>
                        <a:rPr lang="en-US" sz="2400" b="0" dirty="0">
                          <a:effectLst/>
                          <a:latin typeface="Segoe UI Semilight"/>
                          <a:cs typeface="Segoe UI Semilight"/>
                        </a:rPr>
                        <a:t>Study Areas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Weights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algn="l"/>
                      <a:r>
                        <a:rPr lang="en-US" b="0" dirty="0">
                          <a:effectLst/>
                        </a:rPr>
                        <a:t>Manage Azure identities and governance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15-20%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algn="l"/>
                      <a:r>
                        <a:rPr lang="en-US" b="0" dirty="0">
                          <a:effectLst/>
                        </a:rPr>
                        <a:t>Implement and manage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algn="l"/>
                      <a:r>
                        <a:rPr lang="en-US" b="0" dirty="0">
                          <a:effectLst/>
                        </a:rPr>
                        <a:t>Deploy and manage Azure compute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25-30%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algn="l"/>
                      <a:r>
                        <a:rPr lang="en-US" b="0" dirty="0">
                          <a:effectLst/>
                        </a:rPr>
                        <a:t>Configure and manage virtual networking</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30-35%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0">
                <a:tc>
                  <a:txBody>
                    <a:bodyPr/>
                    <a:lstStyle/>
                    <a:p>
                      <a:pPr algn="l"/>
                      <a:r>
                        <a:rPr lang="en-US" b="0" dirty="0">
                          <a:effectLst/>
                        </a:rPr>
                        <a:t>Monitor and backup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48C5F688-3DA2-4FAC-9567-FB79CCFF7B80}"/>
</file>

<file path=customXml/itemProps2.xml><?xml version="1.0" encoding="utf-8"?>
<ds:datastoreItem xmlns:ds="http://schemas.openxmlformats.org/officeDocument/2006/customXml" ds:itemID="{9F7C9F10-87B6-49A5-8662-8BACA86D9278}"/>
</file>

<file path=customXml/itemProps3.xml><?xml version="1.0" encoding="utf-8"?>
<ds:datastoreItem xmlns:ds="http://schemas.openxmlformats.org/officeDocument/2006/customXml" ds:itemID="{5AFA1EF2-EF7A-4734-8799-D9D28AB56A9F}"/>
</file>

<file path=docProps/app.xml><?xml version="1.0" encoding="utf-8"?>
<Properties xmlns="http://schemas.openxmlformats.org/officeDocument/2006/extended-properties" xmlns:vt="http://schemas.openxmlformats.org/officeDocument/2006/docPropsVTypes">
  <Template>16-9_Illustration_2018_Cloud_011</Template>
  <TotalTime>0</TotalTime>
  <Words>1750</Words>
  <Application>Microsoft Office PowerPoint</Application>
  <PresentationFormat>Widescreen</PresentationFormat>
  <Paragraphs>177</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Consolas</vt:lpstr>
      <vt:lpstr>Segoe</vt:lpstr>
      <vt:lpstr>Segoe UI</vt:lpstr>
      <vt:lpstr>Segoe UI Light</vt:lpstr>
      <vt:lpstr>Segoe UI Semibold</vt:lpstr>
      <vt:lpstr>Segoe UI Semilight</vt:lpstr>
      <vt:lpstr>Wingdings</vt:lpstr>
      <vt:lpstr>WHITE TEMPLATE</vt:lpstr>
      <vt:lpstr>AZ-104T00A Microsoft Azure Administrator</vt:lpstr>
      <vt:lpstr>Welcome</vt:lpstr>
      <vt:lpstr>Hello! Instructor Introduction</vt:lpstr>
      <vt:lpstr>Hello! Student Introductions</vt:lpstr>
      <vt:lpstr>Facilities</vt:lpstr>
      <vt:lpstr>Cloud Administrator Role</vt:lpstr>
      <vt:lpstr>About this Course: Prerequisites</vt:lpstr>
      <vt:lpstr>About this Course: Course Outline</vt:lpstr>
      <vt:lpstr>Certification Areas (AZ-104)</vt:lpstr>
      <vt:lpstr>Course Schedule (Optional - adjust as needed)</vt:lpstr>
      <vt:lpstr>Microsoft Certifications (Optional)</vt:lpstr>
      <vt:lpstr>Hands-on Labs (Optional)</vt:lpstr>
      <vt:lpstr>Additional Resources (optional)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revision>1</cp:revision>
  <dcterms:created xsi:type="dcterms:W3CDTF">2020-02-26T14:02:12Z</dcterms:created>
  <dcterms:modified xsi:type="dcterms:W3CDTF">2020-07-22T00:00:32Z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