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entation.xml" ContentType="application/vnd.openxmlformats-officedocument.presentationml.presentation.main+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1.xml" ContentType="application/vnd.openxmlformats-officedocument.theme+xml"/>
  <Override PartName="/ppt/commentAuthors.xml" ContentType="application/vnd.openxmlformats-officedocument.presentationml.commentAuthors+xml"/>
  <Override PartName="/ppt/notesMasters/notesMaster1.xml" ContentType="application/vnd.openxmlformats-officedocument.presentationml.notesMaster+xml"/>
  <Override PartName="/ppt/authors.xml" ContentType="application/vnd.ms-powerpoint.authors+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Lst>
  <p:notesMasterIdLst>
    <p:notesMasterId r:id="rId27"/>
  </p:notesMasterIdLst>
  <p:sldIdLst>
    <p:sldId id="1719" r:id="rId2"/>
    <p:sldId id="2544" r:id="rId3"/>
    <p:sldId id="1865" r:id="rId4"/>
    <p:sldId id="2543" r:id="rId5"/>
    <p:sldId id="2571" r:id="rId6"/>
    <p:sldId id="2572" r:id="rId7"/>
    <p:sldId id="2531" r:id="rId8"/>
    <p:sldId id="2533" r:id="rId9"/>
    <p:sldId id="1934" r:id="rId10"/>
    <p:sldId id="2559" r:id="rId11"/>
    <p:sldId id="2567" r:id="rId12"/>
    <p:sldId id="2566" r:id="rId13"/>
    <p:sldId id="2015" r:id="rId14"/>
    <p:sldId id="1953" r:id="rId15"/>
    <p:sldId id="1954" r:id="rId16"/>
    <p:sldId id="1885" r:id="rId17"/>
    <p:sldId id="1660" r:id="rId18"/>
    <p:sldId id="2537" r:id="rId19"/>
    <p:sldId id="2542" r:id="rId20"/>
    <p:sldId id="2573" r:id="rId21"/>
    <p:sldId id="2569" r:id="rId22"/>
    <p:sldId id="2018" r:id="rId23"/>
    <p:sldId id="2007" r:id="rId24"/>
    <p:sldId id="1907" r:id="rId25"/>
    <p:sldId id="2241"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27"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7ECF7"/>
    <a:srgbClr val="CBD6E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D9CA82B-11C5-4407-A80B-5917CC5A6C61}" v="53" dt="2020-03-10T20:14:56.251"/>
    <p1510:client id="{29FAE3C7-5D2F-45D0-B14B-515E2A512560}" v="60" dt="2020-03-03T15:18:16.559"/>
    <p1510:client id="{436F5EF4-ED9E-47F7-9845-5466896400BF}" v="72" dt="2020-02-25T16:56:34.820"/>
    <p1510:client id="{4FDAA3FE-FA0E-43BF-9B40-9B3A86DFD4D6}" v="9" dt="2020-03-10T21:28:30.115"/>
    <p1510:client id="{6C2A0CA5-9E88-4D1F-BB02-891ABF134F22}" v="419" dt="2020-02-25T15:59:17"/>
    <p1510:client id="{89A6F572-9E9D-4B4E-AA44-B1CCB62DF944}" v="1" dt="2020-03-11T13:03:56.419"/>
    <p1510:client id="{E98F2658-9504-42E4-9F75-DFE0D1288335}" v="2" dt="2020-03-10T21:21:50.675"/>
    <p1510:client id="{F3B6A98C-EA8C-48FE-8879-FFA1CBE02CF5}" v="1" dt="2020-03-10T21:00:01.44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20" d="100"/>
          <a:sy n="120" d="100"/>
        </p:scale>
        <p:origin x="114" y="1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microsoft.com/office/2018/10/relationships/authors" Targe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37" Type="http://schemas.openxmlformats.org/officeDocument/2006/relationships/customXml" Target="../customXml/item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commentAuthors" Target="commentAuthors.xml"/><Relationship Id="rId36" Type="http://schemas.openxmlformats.org/officeDocument/2006/relationships/customXml" Target="../customXml/item2.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 Id="rId35" Type="http://schemas.openxmlformats.org/officeDocument/2006/relationships/customXml" Target="../customXml/item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CF66F0-0810-43B6-89CA-8A60532D42CE}" type="datetimeFigureOut">
              <a:rPr lang="en-US" smtClean="0"/>
              <a:t>5/11/2020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07DC7E-BC41-4478-BA30-CBCC3A644F0A}" type="slidenum">
              <a:rPr lang="en-US" smtClean="0"/>
              <a:t>‹#›</a:t>
            </a:fld>
            <a:endParaRPr lang="en-US" dirty="0"/>
          </a:p>
        </p:txBody>
      </p:sp>
    </p:spTree>
    <p:extLst>
      <p:ext uri="{BB962C8B-B14F-4D97-AF65-F5344CB8AC3E}">
        <p14:creationId xmlns:p14="http://schemas.microsoft.com/office/powerpoint/2010/main" val="27860799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619146B-24F9-441E-A368-DB3B5A84C1D4}"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5/11/2020 12:08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0803959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overview</a:t>
            </a:r>
          </a:p>
        </p:txBody>
      </p:sp>
      <p:sp>
        <p:nvSpPr>
          <p:cNvPr id="4" name="Slide Number Placeholder 3"/>
          <p:cNvSpPr>
            <a:spLocks noGrp="1"/>
          </p:cNvSpPr>
          <p:nvPr>
            <p:ph type="sldNum" sz="quarter" idx="5"/>
          </p:nvPr>
        </p:nvSpPr>
        <p:spPr/>
        <p:txBody>
          <a:bodyPr/>
          <a:lstStyle/>
          <a:p>
            <a:fld id="{8507DC7E-BC41-4478-BA30-CBCC3A644F0A}" type="slidenum">
              <a:rPr lang="en-US" smtClean="0"/>
              <a:t>13</a:t>
            </a:fld>
            <a:endParaRPr lang="en-US" dirty="0"/>
          </a:p>
        </p:txBody>
      </p:sp>
    </p:spTree>
    <p:extLst>
      <p:ext uri="{BB962C8B-B14F-4D97-AF65-F5344CB8AC3E}">
        <p14:creationId xmlns:p14="http://schemas.microsoft.com/office/powerpoint/2010/main" val="3817258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kern="1200" dirty="0">
                <a:solidFill>
                  <a:schemeClr val="tx1"/>
                </a:solidFill>
                <a:effectLst/>
                <a:latin typeface="Segoe UI Light" pitchFamily="34" charset="0"/>
                <a:ea typeface="+mn-ea"/>
                <a:cs typeface="+mn-cs"/>
              </a:rPr>
              <a:t>✔️ Have you given any thought as to the type of users you will need?</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5/11/2020 12:08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41038615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5/11/2020 12:08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27002625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sz="882" kern="1200" dirty="0">
                <a:solidFill>
                  <a:schemeClr val="tx1"/>
                </a:solidFill>
                <a:effectLst/>
                <a:latin typeface="Segoe UI Light" pitchFamily="34" charset="0"/>
                <a:ea typeface="+mn-ea"/>
                <a:cs typeface="+mn-cs"/>
              </a:rPr>
              <a:t>✔️ Establish or implement a naming convention for usernames, display names and aliases. </a:t>
            </a:r>
            <a:r>
              <a:rPr lang="en-US" sz="900" dirty="0"/>
              <a:t>The password for the new users needs to conform to the password complexity rules you have set for your directory. User parameters include User Principal Name, Display Name, Given Name, Department, and Job Title.</a:t>
            </a:r>
          </a:p>
          <a:p>
            <a:endParaRPr lang="it-IT" sz="1200" b="0" i="0" u="none" strike="noStrike" kern="1200">
              <a:solidFill>
                <a:schemeClr val="tx1"/>
              </a:solidFill>
              <a:effectLst/>
              <a:latin typeface="+mn-lt"/>
              <a:ea typeface="+mn-ea"/>
              <a:cs typeface="+mn-cs"/>
            </a:endParaRPr>
          </a:p>
          <a:p>
            <a:r>
              <a:rPr lang="it-IT" sz="1200" b="0" i="0" u="none" strike="noStrike" kern="1200">
                <a:solidFill>
                  <a:schemeClr val="tx1"/>
                </a:solidFill>
                <a:effectLst/>
                <a:latin typeface="+mn-lt"/>
                <a:ea typeface="+mn-ea"/>
                <a:cs typeface="+mn-cs"/>
              </a:rPr>
              <a:t>Tutorial: Bulk invite Azure AD B2B collaboration users (</a:t>
            </a:r>
            <a:r>
              <a:rPr lang="it-IT" sz="1200" b="1" i="0" u="none" strike="noStrike" kern="1200">
                <a:solidFill>
                  <a:schemeClr val="tx1"/>
                </a:solidFill>
                <a:effectLst/>
                <a:latin typeface="+mn-lt"/>
                <a:ea typeface="+mn-ea"/>
                <a:cs typeface="+mn-cs"/>
              </a:rPr>
              <a:t>disabled as of 12/2019</a:t>
            </a:r>
            <a:r>
              <a:rPr lang="it-IT" sz="1200" b="0" i="0" u="none" strike="noStrike" kern="1200">
                <a:solidFill>
                  <a:schemeClr val="tx1"/>
                </a:solidFill>
                <a:effectLst/>
                <a:latin typeface="+mn-lt"/>
                <a:ea typeface="+mn-ea"/>
                <a:cs typeface="+mn-cs"/>
              </a:rPr>
              <a:t>)  - https://github.com/MicrosoftDocs/azure-docs/blob/master/articles/active-directory/b2b/tutorial-bulk-invite.md</a:t>
            </a:r>
            <a:endParaRPr lang="en-US" sz="882" b="0" kern="1200" dirty="0">
              <a:solidFill>
                <a:schemeClr val="tx1"/>
              </a:solidFill>
              <a:effectLst/>
              <a:latin typeface="Segoe UI Light" pitchFamily="34" charset="0"/>
              <a:ea typeface="+mn-ea"/>
              <a:cs typeface="+mn-cs"/>
            </a:endParaRPr>
          </a:p>
          <a:p>
            <a:r>
              <a:rPr lang="en-US" sz="882" kern="1200" dirty="0">
                <a:solidFill>
                  <a:schemeClr val="tx1"/>
                </a:solidFill>
                <a:effectLst/>
                <a:latin typeface="Segoe UI Light" pitchFamily="34" charset="0"/>
                <a:ea typeface="+mn-ea"/>
                <a:cs typeface="+mn-cs"/>
              </a:rPr>
              <a:t>Importing data into my directory - https://docs.microsoft.com/en-us/powershell/azure/active-directory/importing-data?view=azureadps-2.0 </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5/11/2020 12:08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6281396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kern="1200" dirty="0">
                <a:solidFill>
                  <a:schemeClr val="tx1"/>
                </a:solidFill>
                <a:effectLst/>
                <a:latin typeface="Segoe UI Light" pitchFamily="34" charset="0"/>
                <a:ea typeface="+mn-ea"/>
                <a:cs typeface="+mn-cs"/>
              </a:rPr>
              <a:t>✔️ Have you given any thought to which groups you need to create? How will you assign users to groups?</a:t>
            </a:r>
          </a:p>
          <a:p>
            <a:endParaRPr lang="en-US" sz="882" kern="1200" dirty="0">
              <a:solidFill>
                <a:schemeClr val="tx1"/>
              </a:solidFill>
              <a:effectLst/>
              <a:latin typeface="Segoe UI Light" pitchFamily="34" charset="0"/>
              <a:ea typeface="+mn-ea"/>
              <a:cs typeface="+mn-cs"/>
            </a:endParaRP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5/11/2020 12:08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27232512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18</a:t>
            </a:fld>
            <a:endParaRPr lang="en-US" dirty="0"/>
          </a:p>
        </p:txBody>
      </p:sp>
    </p:spTree>
    <p:extLst>
      <p:ext uri="{BB962C8B-B14F-4D97-AF65-F5344CB8AC3E}">
        <p14:creationId xmlns:p14="http://schemas.microsoft.com/office/powerpoint/2010/main" val="587797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Always consider having students walk-through the demonstrations themselves. Also, consider the overlap with the  formal labs and your best use of time. </a:t>
            </a:r>
          </a:p>
        </p:txBody>
      </p:sp>
      <p:sp>
        <p:nvSpPr>
          <p:cNvPr id="4" name="Slide Number Placeholder 3"/>
          <p:cNvSpPr>
            <a:spLocks noGrp="1"/>
          </p:cNvSpPr>
          <p:nvPr>
            <p:ph type="sldNum" sz="quarter" idx="5"/>
          </p:nvPr>
        </p:nvSpPr>
        <p:spPr/>
        <p:txBody>
          <a:bodyPr/>
          <a:lstStyle/>
          <a:p>
            <a:fld id="{8507DC7E-BC41-4478-BA30-CBCC3A644F0A}" type="slidenum">
              <a:rPr lang="en-US" smtClean="0"/>
              <a:t>22</a:t>
            </a:fld>
            <a:endParaRPr lang="en-US" dirty="0"/>
          </a:p>
        </p:txBody>
      </p:sp>
    </p:spTree>
    <p:extLst>
      <p:ext uri="{BB962C8B-B14F-4D97-AF65-F5344CB8AC3E}">
        <p14:creationId xmlns:p14="http://schemas.microsoft.com/office/powerpoint/2010/main" val="25641780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5/11/2020 12:08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24</a:t>
            </a:fld>
            <a:endParaRPr lang="en-US" dirty="0"/>
          </a:p>
        </p:txBody>
      </p:sp>
    </p:spTree>
    <p:extLst>
      <p:ext uri="{BB962C8B-B14F-4D97-AF65-F5344CB8AC3E}">
        <p14:creationId xmlns:p14="http://schemas.microsoft.com/office/powerpoint/2010/main" val="12828928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https://docs.microsoft.com/en-us/learn/modules</a:t>
            </a:r>
          </a:p>
        </p:txBody>
      </p:sp>
      <p:sp>
        <p:nvSpPr>
          <p:cNvPr id="4" name="Slide Number Placeholder 3"/>
          <p:cNvSpPr>
            <a:spLocks noGrp="1"/>
          </p:cNvSpPr>
          <p:nvPr>
            <p:ph type="sldNum" sz="quarter" idx="5"/>
          </p:nvPr>
        </p:nvSpPr>
        <p:spPr/>
        <p:txBody>
          <a:bodyPr/>
          <a:lstStyle/>
          <a:p>
            <a:fld id="{8507DC7E-BC41-4478-BA30-CBCC3A644F0A}" type="slidenum">
              <a:rPr lang="en-US" smtClean="0"/>
              <a:t>25</a:t>
            </a:fld>
            <a:endParaRPr lang="en-US" dirty="0"/>
          </a:p>
        </p:txBody>
      </p:sp>
    </p:spTree>
    <p:extLst>
      <p:ext uri="{BB962C8B-B14F-4D97-AF65-F5344CB8AC3E}">
        <p14:creationId xmlns:p14="http://schemas.microsoft.com/office/powerpoint/2010/main" val="29526231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2</a:t>
            </a:fld>
            <a:endParaRPr lang="en-US" dirty="0"/>
          </a:p>
        </p:txBody>
      </p:sp>
    </p:spTree>
    <p:extLst>
      <p:ext uri="{BB962C8B-B14F-4D97-AF65-F5344CB8AC3E}">
        <p14:creationId xmlns:p14="http://schemas.microsoft.com/office/powerpoint/2010/main" val="27724676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overview</a:t>
            </a:r>
          </a:p>
        </p:txBody>
      </p:sp>
      <p:sp>
        <p:nvSpPr>
          <p:cNvPr id="4" name="Slide Number Placeholder 3"/>
          <p:cNvSpPr>
            <a:spLocks noGrp="1"/>
          </p:cNvSpPr>
          <p:nvPr>
            <p:ph type="sldNum" sz="quarter" idx="5"/>
          </p:nvPr>
        </p:nvSpPr>
        <p:spPr/>
        <p:txBody>
          <a:bodyPr/>
          <a:lstStyle/>
          <a:p>
            <a:fld id="{8507DC7E-BC41-4478-BA30-CBCC3A644F0A}" type="slidenum">
              <a:rPr lang="en-US" smtClean="0"/>
              <a:t>4</a:t>
            </a:fld>
            <a:endParaRPr lang="en-US" dirty="0"/>
          </a:p>
        </p:txBody>
      </p:sp>
    </p:spTree>
    <p:extLst>
      <p:ext uri="{BB962C8B-B14F-4D97-AF65-F5344CB8AC3E}">
        <p14:creationId xmlns:p14="http://schemas.microsoft.com/office/powerpoint/2010/main" val="3476503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Azure Active Directory Documentation - https://docs.microsoft.com/en-us/azure/active-directory/</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5/11/2020 12:08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10893694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Azure AD is a managed service. You only manage the users, groups, and policies. Deploying AD DS with virtual machines using Azure means that you manage the deployment, configuration, virtual machines, patching, and other backend tasks. Do you see the difference? How are they similar?</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5/11/2020 12:08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2760047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sz="882" kern="1200" dirty="0">
                <a:solidFill>
                  <a:schemeClr val="tx1"/>
                </a:solidFill>
                <a:effectLst/>
                <a:latin typeface="Segoe UI Light" pitchFamily="34" charset="0"/>
                <a:ea typeface="+mn-ea"/>
                <a:cs typeface="+mn-cs"/>
              </a:rPr>
              <a:t>✔️ Did you look through the pricing list to determine which features your organization needs and to compare edition capabilities?</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sz="882" kern="1200" dirty="0">
              <a:solidFill>
                <a:schemeClr val="tx1"/>
              </a:solidFill>
              <a:effectLst/>
              <a:latin typeface="Segoe UI Light" pitchFamily="34" charset="0"/>
              <a:ea typeface="+mn-ea"/>
              <a:cs typeface="+mn-cs"/>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US" sz="882" kern="1200" dirty="0">
                <a:solidFill>
                  <a:schemeClr val="tx1"/>
                </a:solidFill>
                <a:effectLst/>
                <a:latin typeface="Segoe UI Light" pitchFamily="34" charset="0"/>
                <a:ea typeface="+mn-ea"/>
                <a:cs typeface="+mn-cs"/>
              </a:rPr>
              <a:t>Azure AD Pricing Editions - https://azure.microsoft.com/en-us/pricing/details/active-directory/</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5/11/2020 12:08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15801183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kern="1200" dirty="0">
                <a:solidFill>
                  <a:schemeClr val="tx1"/>
                </a:solidFill>
                <a:effectLst/>
                <a:latin typeface="Segoe UI Light" pitchFamily="34" charset="0"/>
                <a:ea typeface="+mn-ea"/>
                <a:cs typeface="+mn-cs"/>
              </a:rPr>
              <a:t>✔️ Although AD Join is intended for organizations that do not have on-premises Windows Server Active Directory infrastructure it can be used for other scenarios like branch offices. </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5/11/2020 12:08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24930751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 Do you think conditional access would be something your organization is interested in?</a:t>
            </a:r>
          </a:p>
          <a:p>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5/11/2020 12:08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33386344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11</a:t>
            </a:fld>
            <a:endParaRPr lang="en-US" dirty="0"/>
          </a:p>
        </p:txBody>
      </p:sp>
    </p:spTree>
    <p:extLst>
      <p:ext uri="{BB962C8B-B14F-4D97-AF65-F5344CB8AC3E}">
        <p14:creationId xmlns:p14="http://schemas.microsoft.com/office/powerpoint/2010/main" val="277229944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pic>
        <p:nvPicPr>
          <p:cNvPr id="12" name="Picture 11">
            <a:extLst>
              <a:ext uri="{FF2B5EF4-FFF2-40B4-BE49-F238E27FC236}">
                <a16:creationId xmlns:a16="http://schemas.microsoft.com/office/drawing/2014/main" id="{99F328AE-26F0-42B9-988D-535B1145C96D}"/>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320828428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4287971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423129979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pic>
        <p:nvPicPr>
          <p:cNvPr id="9" name="Picture 8">
            <a:extLst>
              <a:ext uri="{FF2B5EF4-FFF2-40B4-BE49-F238E27FC236}">
                <a16:creationId xmlns:a16="http://schemas.microsoft.com/office/drawing/2014/main" id="{E631573B-58F8-43B4-8E3E-6F895442CB9B}"/>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8533759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302903097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pic>
        <p:nvPicPr>
          <p:cNvPr id="6" name="Picture 5">
            <a:extLst>
              <a:ext uri="{FF2B5EF4-FFF2-40B4-BE49-F238E27FC236}">
                <a16:creationId xmlns:a16="http://schemas.microsoft.com/office/drawing/2014/main" id="{C381C0FB-0396-463F-9527-BACCE968684E}"/>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09076746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Vide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spTree>
    <p:extLst>
      <p:ext uri="{BB962C8B-B14F-4D97-AF65-F5344CB8AC3E}">
        <p14:creationId xmlns:p14="http://schemas.microsoft.com/office/powerpoint/2010/main" val="368736939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2319699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15302378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1863466"/>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090945"/>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2270E26-89BA-4369-9EF4-1B9EBAA3D00B}"/>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9" name="MS logo gray - EMF" descr="Microsoft logo, gray text version">
            <a:extLst>
              <a:ext uri="{FF2B5EF4-FFF2-40B4-BE49-F238E27FC236}">
                <a16:creationId xmlns:a16="http://schemas.microsoft.com/office/drawing/2014/main" id="{D03FE64B-525F-4B73-8C45-B4BC3BAD6A2D}"/>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10" name="Picture 9">
            <a:extLst>
              <a:ext uri="{FF2B5EF4-FFF2-40B4-BE49-F238E27FC236}">
                <a16:creationId xmlns:a16="http://schemas.microsoft.com/office/drawing/2014/main" id="{95964678-FE6C-4226-A11B-8D452DA7808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24228565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45452256"/>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59104CAE-91B8-4A7E-9F8E-214C5F880932}"/>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33611835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2096692426"/>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sp>
        <p:nvSpPr>
          <p:cNvPr id="8" name="Rectangle 7">
            <a:extLst>
              <a:ext uri="{FF2B5EF4-FFF2-40B4-BE49-F238E27FC236}">
                <a16:creationId xmlns:a16="http://schemas.microsoft.com/office/drawing/2014/main" id="{9D026004-6E63-4034-A1B0-34BE8CEF3D76}"/>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5FC1A9B4-AD16-4E53-919C-38204BAF9E3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980139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295488138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1656831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18810820"/>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2897977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4904618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884936008"/>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4545819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emf"/><Relationship Id="rId1" Type="http://schemas.openxmlformats.org/officeDocument/2006/relationships/slideLayout" Target="../slideLayouts/slideLayout6.xml"/><Relationship Id="rId5" Type="http://schemas.openxmlformats.org/officeDocument/2006/relationships/image" Target="../media/image18.png"/><Relationship Id="rId4" Type="http://schemas.openxmlformats.org/officeDocument/2006/relationships/image" Target="../media/image17.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02919" y="2214444"/>
            <a:ext cx="4167887" cy="1661993"/>
          </a:xfrm>
        </p:spPr>
        <p:txBody>
          <a:bodyPr/>
          <a:lstStyle/>
          <a:p>
            <a:r>
              <a:rPr lang="en-US" dirty="0">
                <a:cs typeface="Segoe UI"/>
              </a:rPr>
              <a:t>AZ-104T00A</a:t>
            </a:r>
            <a:br>
              <a:rPr lang="en-US" dirty="0"/>
            </a:br>
            <a:r>
              <a:rPr lang="en-US" dirty="0">
                <a:cs typeface="Segoe UI"/>
              </a:rPr>
              <a:t>Module 01: </a:t>
            </a:r>
            <a:br>
              <a:rPr lang="en-US" dirty="0"/>
            </a:br>
            <a:r>
              <a:rPr lang="en-US" dirty="0">
                <a:cs typeface="Segoe UI"/>
              </a:rPr>
              <a:t>Identity</a:t>
            </a:r>
          </a:p>
        </p:txBody>
      </p:sp>
    </p:spTree>
    <p:extLst>
      <p:ext uri="{BB962C8B-B14F-4D97-AF65-F5344CB8AC3E}">
        <p14:creationId xmlns:p14="http://schemas.microsoft.com/office/powerpoint/2010/main" val="3635852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dirty="0">
                <a:solidFill>
                  <a:schemeClr val="tx1"/>
                </a:solidFill>
              </a:rPr>
              <a:t>Multi-Factor Authentication</a:t>
            </a:r>
          </a:p>
        </p:txBody>
      </p:sp>
      <p:pic>
        <p:nvPicPr>
          <p:cNvPr id="4" name="Picture 3" descr="Image showing a Condition to test a user's access. The Condition will allow enforce MFA, or block the users access.">
            <a:extLst>
              <a:ext uri="{FF2B5EF4-FFF2-40B4-BE49-F238E27FC236}">
                <a16:creationId xmlns:a16="http://schemas.microsoft.com/office/drawing/2014/main" id="{FA0CD75C-D9BE-42D8-A727-BF3B243BFEC5}"/>
              </a:ext>
            </a:extLst>
          </p:cNvPr>
          <p:cNvPicPr>
            <a:picLocks noChangeAspect="1"/>
          </p:cNvPicPr>
          <p:nvPr/>
        </p:nvPicPr>
        <p:blipFill>
          <a:blip r:embed="rId3"/>
          <a:stretch>
            <a:fillRect/>
          </a:stretch>
        </p:blipFill>
        <p:spPr>
          <a:xfrm>
            <a:off x="393424" y="1248395"/>
            <a:ext cx="8641246" cy="3705225"/>
          </a:xfrm>
          <a:prstGeom prst="rect">
            <a:avLst/>
          </a:prstGeom>
        </p:spPr>
      </p:pic>
      <p:sp>
        <p:nvSpPr>
          <p:cNvPr id="2" name="Rectangle 1">
            <a:extLst>
              <a:ext uri="{FF2B5EF4-FFF2-40B4-BE49-F238E27FC236}">
                <a16:creationId xmlns:a16="http://schemas.microsoft.com/office/drawing/2014/main" id="{8D7B45AB-AF40-4EC6-B1CA-B318686EEA1C}"/>
              </a:ext>
            </a:extLst>
          </p:cNvPr>
          <p:cNvSpPr/>
          <p:nvPr/>
        </p:nvSpPr>
        <p:spPr>
          <a:xfrm>
            <a:off x="9142898" y="2073362"/>
            <a:ext cx="2913268" cy="1857368"/>
          </a:xfrm>
          <a:prstGeom prst="rect">
            <a:avLst/>
          </a:prstGeom>
        </p:spPr>
        <p:txBody>
          <a:bodyPr wrap="square">
            <a:spAutoFit/>
          </a:bodyPr>
          <a:lstStyle/>
          <a:p>
            <a:pPr>
              <a:lnSpc>
                <a:spcPct val="115000"/>
              </a:lnSpc>
              <a:spcBef>
                <a:spcPts val="0"/>
              </a:spcBef>
              <a:spcAft>
                <a:spcPts val="800"/>
              </a:spcAft>
            </a:pPr>
            <a:r>
              <a:rPr lang="en-US" sz="2400" dirty="0">
                <a:latin typeface="Segoe UI Semilight" panose="020B0402040204020203" pitchFamily="34" charset="0"/>
                <a:ea typeface="Calibri" panose="020F0502020204030204" pitchFamily="34" charset="0"/>
                <a:cs typeface="Segoe UI Semilight" panose="020B0402040204020203" pitchFamily="34" charset="0"/>
              </a:rPr>
              <a:t>Conditions – “When this happens”</a:t>
            </a:r>
          </a:p>
          <a:p>
            <a:pPr>
              <a:lnSpc>
                <a:spcPct val="115000"/>
              </a:lnSpc>
              <a:spcBef>
                <a:spcPts val="0"/>
              </a:spcBef>
              <a:spcAft>
                <a:spcPts val="800"/>
              </a:spcAft>
            </a:pPr>
            <a:r>
              <a:rPr lang="en-US" sz="2400" dirty="0">
                <a:latin typeface="Segoe UI Semilight" panose="020B0402040204020203" pitchFamily="34" charset="0"/>
                <a:ea typeface="Calibri" panose="020F0502020204030204" pitchFamily="34" charset="0"/>
                <a:cs typeface="Segoe UI Semilight" panose="020B0402040204020203" pitchFamily="34" charset="0"/>
              </a:rPr>
              <a:t>Access controls – “Then do this”</a:t>
            </a:r>
          </a:p>
        </p:txBody>
      </p:sp>
      <p:sp>
        <p:nvSpPr>
          <p:cNvPr id="6" name="Text Placeholder 2">
            <a:extLst>
              <a:ext uri="{FF2B5EF4-FFF2-40B4-BE49-F238E27FC236}">
                <a16:creationId xmlns:a16="http://schemas.microsoft.com/office/drawing/2014/main" id="{8B1A38D8-DE71-4164-966A-9E7D59E8DD66}"/>
              </a:ext>
            </a:extLst>
          </p:cNvPr>
          <p:cNvSpPr>
            <a:spLocks noGrp="1"/>
          </p:cNvSpPr>
          <p:nvPr>
            <p:ph type="body" sz="quarter" idx="10"/>
          </p:nvPr>
        </p:nvSpPr>
        <p:spPr>
          <a:xfrm>
            <a:off x="393424" y="5246687"/>
            <a:ext cx="11373196" cy="1154113"/>
          </a:xfrm>
        </p:spPr>
        <p:txBody>
          <a:bodyPr/>
          <a:lstStyle/>
          <a:p>
            <a:r>
              <a:rPr lang="en-US" dirty="0"/>
              <a:t>Provides two step authentication verification</a:t>
            </a:r>
          </a:p>
          <a:p>
            <a:r>
              <a:rPr lang="en-US" dirty="0"/>
              <a:t>Lets you enforce controls on access to apps based on specific conditions</a:t>
            </a:r>
          </a:p>
        </p:txBody>
      </p:sp>
    </p:spTree>
    <p:extLst>
      <p:ext uri="{BB962C8B-B14F-4D97-AF65-F5344CB8AC3E}">
        <p14:creationId xmlns:p14="http://schemas.microsoft.com/office/powerpoint/2010/main" val="7056946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219861-43D6-4007-8BC8-319996D2B231}"/>
              </a:ext>
            </a:extLst>
          </p:cNvPr>
          <p:cNvSpPr>
            <a:spLocks noGrp="1"/>
          </p:cNvSpPr>
          <p:nvPr>
            <p:ph type="title"/>
          </p:nvPr>
        </p:nvSpPr>
        <p:spPr/>
        <p:txBody>
          <a:bodyPr/>
          <a:lstStyle/>
          <a:p>
            <a:r>
              <a:rPr lang="en-US" dirty="0">
                <a:solidFill>
                  <a:schemeClr val="tx1"/>
                </a:solidFill>
              </a:rPr>
              <a:t>Self-Service Password Reset</a:t>
            </a:r>
          </a:p>
        </p:txBody>
      </p:sp>
      <p:sp>
        <p:nvSpPr>
          <p:cNvPr id="3" name="Text Placeholder 2">
            <a:extLst>
              <a:ext uri="{FF2B5EF4-FFF2-40B4-BE49-F238E27FC236}">
                <a16:creationId xmlns:a16="http://schemas.microsoft.com/office/drawing/2014/main" id="{8949C2E4-CB9E-431B-B365-5271E42E140B}"/>
              </a:ext>
            </a:extLst>
          </p:cNvPr>
          <p:cNvSpPr>
            <a:spLocks noGrp="1"/>
          </p:cNvSpPr>
          <p:nvPr>
            <p:ph type="body" sz="quarter" idx="10"/>
          </p:nvPr>
        </p:nvSpPr>
        <p:spPr>
          <a:xfrm>
            <a:off x="494747" y="1515008"/>
            <a:ext cx="6217551" cy="3188565"/>
          </a:xfrm>
        </p:spPr>
        <p:txBody>
          <a:bodyPr/>
          <a:lstStyle/>
          <a:p>
            <a:pPr marL="341313" indent="-341313">
              <a:buFont typeface="+mj-lt"/>
              <a:buAutoNum type="arabicPeriod"/>
            </a:pPr>
            <a:r>
              <a:rPr lang="en-US" dirty="0"/>
              <a:t>Determine who can use self-service password reset</a:t>
            </a:r>
          </a:p>
          <a:p>
            <a:pPr marL="341313" indent="-341313">
              <a:buFont typeface="+mj-lt"/>
              <a:buAutoNum type="arabicPeriod"/>
            </a:pPr>
            <a:r>
              <a:rPr lang="en-US" dirty="0"/>
              <a:t>Choose the number of authentication methods required and the methods available (email, phone, questions)</a:t>
            </a:r>
          </a:p>
          <a:p>
            <a:pPr marL="341313" indent="-341313">
              <a:buFont typeface="+mj-lt"/>
              <a:buAutoNum type="arabicPeriod"/>
            </a:pPr>
            <a:r>
              <a:rPr lang="en-US" dirty="0"/>
              <a:t>You can require users to register for SSPR (same process as MFA)</a:t>
            </a:r>
          </a:p>
        </p:txBody>
      </p:sp>
      <p:sp>
        <p:nvSpPr>
          <p:cNvPr id="8" name="Oval 7">
            <a:extLst>
              <a:ext uri="{FF2B5EF4-FFF2-40B4-BE49-F238E27FC236}">
                <a16:creationId xmlns:a16="http://schemas.microsoft.com/office/drawing/2014/main" id="{092DCA80-870F-4643-B79F-14261A32A54B}"/>
              </a:ext>
            </a:extLst>
          </p:cNvPr>
          <p:cNvSpPr/>
          <p:nvPr/>
        </p:nvSpPr>
        <p:spPr>
          <a:xfrm>
            <a:off x="7116172" y="2105791"/>
            <a:ext cx="245807" cy="216464"/>
          </a:xfrm>
          <a:prstGeom prst="ellipse">
            <a:avLst/>
          </a:prstGeom>
          <a:solidFill>
            <a:srgbClr val="FFFF00"/>
          </a:solidFill>
          <a:ln>
            <a:solidFill>
              <a:schemeClr val="tx1"/>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dirty="0"/>
              <a:t>1</a:t>
            </a:r>
          </a:p>
        </p:txBody>
      </p:sp>
      <p:sp>
        <p:nvSpPr>
          <p:cNvPr id="9" name="Oval 8">
            <a:extLst>
              <a:ext uri="{FF2B5EF4-FFF2-40B4-BE49-F238E27FC236}">
                <a16:creationId xmlns:a16="http://schemas.microsoft.com/office/drawing/2014/main" id="{FA1FEF9C-AE03-4D7B-B017-94CE0C341FFB}"/>
              </a:ext>
            </a:extLst>
          </p:cNvPr>
          <p:cNvSpPr/>
          <p:nvPr/>
        </p:nvSpPr>
        <p:spPr>
          <a:xfrm>
            <a:off x="7116172" y="2393007"/>
            <a:ext cx="245807" cy="216464"/>
          </a:xfrm>
          <a:prstGeom prst="ellipse">
            <a:avLst/>
          </a:prstGeom>
          <a:solidFill>
            <a:srgbClr val="FFFF00"/>
          </a:solidFill>
          <a:ln>
            <a:solidFill>
              <a:schemeClr val="tx1"/>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dirty="0"/>
              <a:t>2</a:t>
            </a:r>
          </a:p>
        </p:txBody>
      </p:sp>
      <p:sp>
        <p:nvSpPr>
          <p:cNvPr id="10" name="Oval 9">
            <a:extLst>
              <a:ext uri="{FF2B5EF4-FFF2-40B4-BE49-F238E27FC236}">
                <a16:creationId xmlns:a16="http://schemas.microsoft.com/office/drawing/2014/main" id="{42A37551-16DF-4C5A-96A4-535A4E3D9083}"/>
              </a:ext>
            </a:extLst>
          </p:cNvPr>
          <p:cNvSpPr/>
          <p:nvPr/>
        </p:nvSpPr>
        <p:spPr>
          <a:xfrm>
            <a:off x="7116172" y="2680222"/>
            <a:ext cx="245807" cy="216464"/>
          </a:xfrm>
          <a:prstGeom prst="ellipse">
            <a:avLst/>
          </a:prstGeom>
          <a:solidFill>
            <a:srgbClr val="FFFF00"/>
          </a:solidFill>
          <a:ln>
            <a:solidFill>
              <a:schemeClr val="tx1"/>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dirty="0"/>
              <a:t>3</a:t>
            </a:r>
          </a:p>
        </p:txBody>
      </p:sp>
      <p:pic>
        <p:nvPicPr>
          <p:cNvPr id="4" name="Picture 4" descr="A screenshot of the Password Reset - Authentication Methods screen&#10;&#10;">
            <a:extLst>
              <a:ext uri="{FF2B5EF4-FFF2-40B4-BE49-F238E27FC236}">
                <a16:creationId xmlns:a16="http://schemas.microsoft.com/office/drawing/2014/main" id="{67DD42B2-4675-4688-8575-BD19ECC82CB1}"/>
              </a:ext>
            </a:extLst>
          </p:cNvPr>
          <p:cNvPicPr>
            <a:picLocks noChangeAspect="1"/>
          </p:cNvPicPr>
          <p:nvPr/>
        </p:nvPicPr>
        <p:blipFill>
          <a:blip r:embed="rId3"/>
          <a:stretch>
            <a:fillRect/>
          </a:stretch>
        </p:blipFill>
        <p:spPr>
          <a:xfrm>
            <a:off x="7385627" y="976057"/>
            <a:ext cx="4573153" cy="5154112"/>
          </a:xfrm>
          <a:prstGeom prst="rect">
            <a:avLst/>
          </a:prstGeom>
        </p:spPr>
      </p:pic>
    </p:spTree>
    <p:extLst>
      <p:ext uri="{BB962C8B-B14F-4D97-AF65-F5344CB8AC3E}">
        <p14:creationId xmlns:p14="http://schemas.microsoft.com/office/powerpoint/2010/main" val="985121570"/>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3035808"/>
            <a:ext cx="10764656" cy="498598"/>
          </a:xfrm>
        </p:spPr>
        <p:txBody>
          <a:bodyPr/>
          <a:lstStyle/>
          <a:p>
            <a:r>
              <a:rPr lang="en-US" dirty="0">
                <a:cs typeface="Segoe UI"/>
              </a:rPr>
              <a:t>Lesson 02: Users and Groups</a:t>
            </a:r>
          </a:p>
        </p:txBody>
      </p:sp>
    </p:spTree>
    <p:extLst>
      <p:ext uri="{BB962C8B-B14F-4D97-AF65-F5344CB8AC3E}">
        <p14:creationId xmlns:p14="http://schemas.microsoft.com/office/powerpoint/2010/main" val="14974265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506FB1-ADCB-44A6-A586-4BE06B83C4E8}"/>
              </a:ext>
            </a:extLst>
          </p:cNvPr>
          <p:cNvSpPr>
            <a:spLocks noGrp="1"/>
          </p:cNvSpPr>
          <p:nvPr>
            <p:ph type="title"/>
          </p:nvPr>
        </p:nvSpPr>
        <p:spPr/>
        <p:txBody>
          <a:bodyPr/>
          <a:lstStyle/>
          <a:p>
            <a:r>
              <a:rPr lang="en-US" dirty="0"/>
              <a:t>Users and Groups Overview</a:t>
            </a:r>
          </a:p>
        </p:txBody>
      </p:sp>
      <p:sp>
        <p:nvSpPr>
          <p:cNvPr id="3" name="Text Placeholder 2">
            <a:extLst>
              <a:ext uri="{FF2B5EF4-FFF2-40B4-BE49-F238E27FC236}">
                <a16:creationId xmlns:a16="http://schemas.microsoft.com/office/drawing/2014/main" id="{332D3DB3-B59D-4E6F-98E4-F1169ABE032D}"/>
              </a:ext>
            </a:extLst>
          </p:cNvPr>
          <p:cNvSpPr>
            <a:spLocks noGrp="1"/>
          </p:cNvSpPr>
          <p:nvPr>
            <p:ph type="body" sz="quarter" idx="10"/>
          </p:nvPr>
        </p:nvSpPr>
        <p:spPr>
          <a:xfrm>
            <a:off x="584200" y="1435497"/>
            <a:ext cx="11018520" cy="4050340"/>
          </a:xfrm>
        </p:spPr>
        <p:txBody>
          <a:bodyPr vert="horz" wrap="square" lIns="0" tIns="0" rIns="0" bIns="0" rtlCol="0" anchor="t">
            <a:spAutoFit/>
          </a:bodyPr>
          <a:lstStyle/>
          <a:p>
            <a:r>
              <a:rPr lang="en-US" dirty="0">
                <a:latin typeface="Segoe UI Semilight"/>
                <a:cs typeface="Segoe UI Semilight"/>
              </a:rPr>
              <a:t>User Accounts</a:t>
            </a:r>
          </a:p>
          <a:p>
            <a:r>
              <a:rPr lang="en-US" dirty="0">
                <a:solidFill>
                  <a:schemeClr val="tx1"/>
                </a:solidFill>
                <a:latin typeface="Segoe UI Semilight"/>
                <a:cs typeface="Segoe UI Semilight"/>
              </a:rPr>
              <a:t>Managing User Accounts</a:t>
            </a:r>
          </a:p>
          <a:p>
            <a:r>
              <a:rPr lang="en-US" dirty="0">
                <a:latin typeface="Segoe UI Semilight"/>
                <a:cs typeface="Segoe UI Semilight"/>
              </a:rPr>
              <a:t>Bulk User Accounts</a:t>
            </a:r>
          </a:p>
          <a:p>
            <a:r>
              <a:rPr lang="en-US" dirty="0">
                <a:latin typeface="Segoe UI Semilight"/>
                <a:cs typeface="Segoe UI Semilight"/>
              </a:rPr>
              <a:t>Group Accounts</a:t>
            </a:r>
          </a:p>
          <a:p>
            <a:r>
              <a:rPr lang="en-US" dirty="0">
                <a:solidFill>
                  <a:schemeClr val="tx1"/>
                </a:solidFill>
                <a:latin typeface="Segoe UI Semilight"/>
                <a:cs typeface="Segoe UI Semilight"/>
              </a:rPr>
              <a:t>Azure AD Connect</a:t>
            </a:r>
          </a:p>
          <a:p>
            <a:r>
              <a:rPr lang="en-US" dirty="0">
                <a:solidFill>
                  <a:schemeClr val="tx1"/>
                </a:solidFill>
                <a:latin typeface="Segoe UI Semilight"/>
                <a:cs typeface="Segoe UI Semilight"/>
              </a:rPr>
              <a:t>Azure AD Connect Health</a:t>
            </a:r>
          </a:p>
          <a:p>
            <a:r>
              <a:rPr lang="en-US" dirty="0">
                <a:solidFill>
                  <a:schemeClr val="tx1"/>
                </a:solidFill>
                <a:latin typeface="Segoe UI Semilight"/>
                <a:cs typeface="Segoe UI Semilight"/>
              </a:rPr>
              <a:t>Azure AD B2B and B2C</a:t>
            </a:r>
          </a:p>
          <a:p>
            <a:r>
              <a:rPr lang="en-US" dirty="0">
                <a:latin typeface="Segoe UI Semilight"/>
                <a:cs typeface="Segoe UI Semilight"/>
              </a:rPr>
              <a:t>Demonstration – Users and Groups</a:t>
            </a:r>
          </a:p>
        </p:txBody>
      </p:sp>
    </p:spTree>
    <p:extLst>
      <p:ext uri="{BB962C8B-B14F-4D97-AF65-F5344CB8AC3E}">
        <p14:creationId xmlns:p14="http://schemas.microsoft.com/office/powerpoint/2010/main" val="2046745534"/>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User Accounts</a:t>
            </a:r>
          </a:p>
        </p:txBody>
      </p:sp>
      <p:sp>
        <p:nvSpPr>
          <p:cNvPr id="6" name="Text Placeholder 5"/>
          <p:cNvSpPr>
            <a:spLocks noGrp="1"/>
          </p:cNvSpPr>
          <p:nvPr>
            <p:ph type="body" sz="quarter" idx="10"/>
          </p:nvPr>
        </p:nvSpPr>
        <p:spPr>
          <a:xfrm>
            <a:off x="584200" y="4530729"/>
            <a:ext cx="11018520" cy="1465016"/>
          </a:xfrm>
        </p:spPr>
        <p:txBody>
          <a:bodyPr/>
          <a:lstStyle/>
          <a:p>
            <a:r>
              <a:rPr lang="en-US" dirty="0"/>
              <a:t>All users must have an account</a:t>
            </a:r>
          </a:p>
          <a:p>
            <a:r>
              <a:rPr lang="en-US" dirty="0"/>
              <a:t>The account is used for authentication and authorization</a:t>
            </a:r>
          </a:p>
          <a:p>
            <a:r>
              <a:rPr lang="en-US" dirty="0"/>
              <a:t>Identity Sources: Cloud, Directory-synchronized, and Guest </a:t>
            </a:r>
          </a:p>
        </p:txBody>
      </p:sp>
      <p:pic>
        <p:nvPicPr>
          <p:cNvPr id="2" name="Picture 2" descr="Screenshot of the user accounts page with users name, email, user type, and source.">
            <a:extLst>
              <a:ext uri="{FF2B5EF4-FFF2-40B4-BE49-F238E27FC236}">
                <a16:creationId xmlns:a16="http://schemas.microsoft.com/office/drawing/2014/main" id="{2A7C1F9E-5485-4FF1-A16A-248FDA70627A}"/>
              </a:ext>
            </a:extLst>
          </p:cNvPr>
          <p:cNvPicPr>
            <a:picLocks noChangeAspect="1"/>
          </p:cNvPicPr>
          <p:nvPr/>
        </p:nvPicPr>
        <p:blipFill>
          <a:blip r:embed="rId3"/>
          <a:stretch>
            <a:fillRect/>
          </a:stretch>
        </p:blipFill>
        <p:spPr>
          <a:xfrm>
            <a:off x="587829" y="1246944"/>
            <a:ext cx="9826689" cy="2777907"/>
          </a:xfrm>
          <a:prstGeom prst="rect">
            <a:avLst/>
          </a:prstGeom>
        </p:spPr>
      </p:pic>
    </p:spTree>
    <p:extLst>
      <p:ext uri="{BB962C8B-B14F-4D97-AF65-F5344CB8AC3E}">
        <p14:creationId xmlns:p14="http://schemas.microsoft.com/office/powerpoint/2010/main" val="26394777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dirty="0"/>
              <a:t>Managing User Accounts</a:t>
            </a:r>
          </a:p>
        </p:txBody>
      </p:sp>
      <p:pic>
        <p:nvPicPr>
          <p:cNvPr id="4" name="Picture 4" descr="Screenshot of the Add user tool bar including new user, new guest user, bulk create, bulk invite, bulk delete, download users, refresh, reset password, multi-factor authentication, and delete user. ">
            <a:extLst>
              <a:ext uri="{FF2B5EF4-FFF2-40B4-BE49-F238E27FC236}">
                <a16:creationId xmlns:a16="http://schemas.microsoft.com/office/drawing/2014/main" id="{C3F246BA-4543-4155-AE0E-2671EC309578}"/>
              </a:ext>
            </a:extLst>
          </p:cNvPr>
          <p:cNvPicPr>
            <a:picLocks noChangeAspect="1"/>
          </p:cNvPicPr>
          <p:nvPr/>
        </p:nvPicPr>
        <p:blipFill>
          <a:blip r:embed="rId3"/>
          <a:stretch>
            <a:fillRect/>
          </a:stretch>
        </p:blipFill>
        <p:spPr>
          <a:xfrm>
            <a:off x="595745" y="1339045"/>
            <a:ext cx="11009745" cy="462273"/>
          </a:xfrm>
          <a:prstGeom prst="rect">
            <a:avLst/>
          </a:prstGeom>
        </p:spPr>
      </p:pic>
      <p:pic>
        <p:nvPicPr>
          <p:cNvPr id="12" name="Picture 11" descr="Screenshot of the new user page. Two radio buttons are shown. One for Create User and one for Invite User. ">
            <a:extLst>
              <a:ext uri="{FF2B5EF4-FFF2-40B4-BE49-F238E27FC236}">
                <a16:creationId xmlns:a16="http://schemas.microsoft.com/office/drawing/2014/main" id="{2652E1B4-C87A-4461-AC42-68F00FC68B67}"/>
              </a:ext>
            </a:extLst>
          </p:cNvPr>
          <p:cNvPicPr>
            <a:picLocks noChangeAspect="1"/>
          </p:cNvPicPr>
          <p:nvPr/>
        </p:nvPicPr>
        <p:blipFill>
          <a:blip r:embed="rId4"/>
          <a:stretch>
            <a:fillRect/>
          </a:stretch>
        </p:blipFill>
        <p:spPr>
          <a:xfrm>
            <a:off x="2235778" y="1998425"/>
            <a:ext cx="6515100" cy="2057400"/>
          </a:xfrm>
          <a:prstGeom prst="rect">
            <a:avLst/>
          </a:prstGeom>
        </p:spPr>
      </p:pic>
      <p:sp>
        <p:nvSpPr>
          <p:cNvPr id="8" name="Text Placeholder 7">
            <a:extLst>
              <a:ext uri="{FF2B5EF4-FFF2-40B4-BE49-F238E27FC236}">
                <a16:creationId xmlns:a16="http://schemas.microsoft.com/office/drawing/2014/main" id="{D03D9B80-E3E6-437B-A71F-2743E1BA89EC}"/>
              </a:ext>
            </a:extLst>
          </p:cNvPr>
          <p:cNvSpPr>
            <a:spLocks noGrp="1"/>
          </p:cNvSpPr>
          <p:nvPr>
            <p:ph type="body" sz="quarter" idx="10"/>
          </p:nvPr>
        </p:nvSpPr>
        <p:spPr>
          <a:xfrm>
            <a:off x="588963" y="4385913"/>
            <a:ext cx="11018520" cy="1982081"/>
          </a:xfrm>
        </p:spPr>
        <p:txBody>
          <a:bodyPr/>
          <a:lstStyle/>
          <a:p>
            <a:r>
              <a:rPr lang="en-US" dirty="0"/>
              <a:t>Must be Global Administrator or User Administrator to manage users</a:t>
            </a:r>
          </a:p>
          <a:p>
            <a:r>
              <a:rPr lang="en-US" dirty="0"/>
              <a:t>User profile (picture, job, contact info) is optional</a:t>
            </a:r>
          </a:p>
          <a:p>
            <a:r>
              <a:rPr lang="en-US" dirty="0"/>
              <a:t>Deleted users can be restored for 30 days</a:t>
            </a:r>
          </a:p>
          <a:p>
            <a:r>
              <a:rPr lang="en-US" dirty="0"/>
              <a:t>Sign in and audit log information is available</a:t>
            </a:r>
          </a:p>
        </p:txBody>
      </p:sp>
    </p:spTree>
    <p:extLst>
      <p:ext uri="{BB962C8B-B14F-4D97-AF65-F5344CB8AC3E}">
        <p14:creationId xmlns:p14="http://schemas.microsoft.com/office/powerpoint/2010/main" val="301934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solidFill>
                  <a:schemeClr val="tx1"/>
                </a:solidFill>
              </a:rPr>
              <a:t>Bulk User Accounts</a:t>
            </a:r>
          </a:p>
        </p:txBody>
      </p:sp>
      <p:pic>
        <p:nvPicPr>
          <p:cNvPr id="2" name="Picture 1" descr="A CSV file is shown being processed by New-ADUser and writing to Azure AD.">
            <a:extLst>
              <a:ext uri="{FF2B5EF4-FFF2-40B4-BE49-F238E27FC236}">
                <a16:creationId xmlns:a16="http://schemas.microsoft.com/office/drawing/2014/main" id="{34B9BDBD-7416-4103-AF76-FC87ACFB98DD}"/>
              </a:ext>
            </a:extLst>
          </p:cNvPr>
          <p:cNvPicPr>
            <a:picLocks noChangeAspect="1"/>
          </p:cNvPicPr>
          <p:nvPr/>
        </p:nvPicPr>
        <p:blipFill>
          <a:blip r:embed="rId3"/>
          <a:stretch>
            <a:fillRect/>
          </a:stretch>
        </p:blipFill>
        <p:spPr>
          <a:xfrm>
            <a:off x="817810" y="1590134"/>
            <a:ext cx="10375176" cy="1674176"/>
          </a:xfrm>
          <a:prstGeom prst="rect">
            <a:avLst/>
          </a:prstGeom>
        </p:spPr>
      </p:pic>
      <p:sp>
        <p:nvSpPr>
          <p:cNvPr id="6" name="Text Placeholder 5"/>
          <p:cNvSpPr>
            <a:spLocks noGrp="1"/>
          </p:cNvSpPr>
          <p:nvPr>
            <p:ph type="body" sz="quarter" idx="10"/>
          </p:nvPr>
        </p:nvSpPr>
        <p:spPr>
          <a:xfrm>
            <a:off x="584200" y="3687581"/>
            <a:ext cx="11018520" cy="2437590"/>
          </a:xfrm>
        </p:spPr>
        <p:txBody>
          <a:bodyPr/>
          <a:lstStyle/>
          <a:p>
            <a:r>
              <a:rPr lang="en-US" sz="2400" dirty="0">
                <a:solidFill>
                  <a:schemeClr val="tx1"/>
                </a:solidFill>
              </a:rPr>
              <a:t>Create the comma-separated values (CSV) file with the list of all the users and their properties</a:t>
            </a:r>
          </a:p>
          <a:p>
            <a:r>
              <a:rPr lang="en-US" sz="2400" dirty="0">
                <a:solidFill>
                  <a:schemeClr val="tx1"/>
                </a:solidFill>
              </a:rPr>
              <a:t>Loop through the file processing each user</a:t>
            </a:r>
          </a:p>
          <a:p>
            <a:r>
              <a:rPr lang="en-US" sz="2400" dirty="0">
                <a:solidFill>
                  <a:schemeClr val="tx1"/>
                </a:solidFill>
              </a:rPr>
              <a:t>Consider error handling, duplicate users, initial password settings, empty properties, and when the account is enabled</a:t>
            </a:r>
          </a:p>
          <a:p>
            <a:pPr marL="0" indent="0">
              <a:buNone/>
            </a:pPr>
            <a:endParaRPr lang="en-US" sz="2400" dirty="0"/>
          </a:p>
        </p:txBody>
      </p:sp>
    </p:spTree>
    <p:extLst>
      <p:ext uri="{BB962C8B-B14F-4D97-AF65-F5344CB8AC3E}">
        <p14:creationId xmlns:p14="http://schemas.microsoft.com/office/powerpoint/2010/main" val="16188802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Group Accounts</a:t>
            </a:r>
          </a:p>
        </p:txBody>
      </p:sp>
      <p:sp>
        <p:nvSpPr>
          <p:cNvPr id="3" name="Text Placeholder 2">
            <a:extLst>
              <a:ext uri="{FF2B5EF4-FFF2-40B4-BE49-F238E27FC236}">
                <a16:creationId xmlns:a16="http://schemas.microsoft.com/office/drawing/2014/main" id="{29FA23E7-56CC-4234-A79B-4833FD53B2B0}"/>
              </a:ext>
            </a:extLst>
          </p:cNvPr>
          <p:cNvSpPr>
            <a:spLocks noGrp="1"/>
          </p:cNvSpPr>
          <p:nvPr>
            <p:ph type="body" sz="quarter" idx="10"/>
          </p:nvPr>
        </p:nvSpPr>
        <p:spPr>
          <a:xfrm>
            <a:off x="586390" y="1434370"/>
            <a:ext cx="11018520" cy="4567404"/>
          </a:xfrm>
        </p:spPr>
        <p:txBody>
          <a:bodyPr/>
          <a:lstStyle/>
          <a:p>
            <a:r>
              <a:rPr lang="en-US" dirty="0"/>
              <a:t>Group Types</a:t>
            </a:r>
          </a:p>
          <a:p>
            <a:pPr marL="457200" indent="-457200">
              <a:buFont typeface="Arial" panose="020B0604020202020204" pitchFamily="34" charset="0"/>
              <a:buChar char="•"/>
            </a:pPr>
            <a:r>
              <a:rPr lang="en-US" dirty="0"/>
              <a:t>Security groups</a:t>
            </a:r>
          </a:p>
          <a:p>
            <a:pPr marL="457200" indent="-457200">
              <a:buFont typeface="Arial" panose="020B0604020202020204" pitchFamily="34" charset="0"/>
              <a:buChar char="•"/>
            </a:pPr>
            <a:r>
              <a:rPr lang="en-US" dirty="0"/>
              <a:t>Office 365 groups</a:t>
            </a:r>
          </a:p>
          <a:p>
            <a:r>
              <a:rPr lang="en-US" dirty="0"/>
              <a:t>Assignment Types</a:t>
            </a:r>
          </a:p>
          <a:p>
            <a:pPr marL="457200" indent="-457200">
              <a:buFont typeface="Arial" panose="020B0604020202020204" pitchFamily="34" charset="0"/>
              <a:buChar char="•"/>
            </a:pPr>
            <a:r>
              <a:rPr lang="en-US" dirty="0"/>
              <a:t>Assigned</a:t>
            </a:r>
          </a:p>
          <a:p>
            <a:pPr marL="457200" indent="-457200">
              <a:buFont typeface="Arial" panose="020B0604020202020204" pitchFamily="34" charset="0"/>
              <a:buChar char="•"/>
            </a:pPr>
            <a:r>
              <a:rPr lang="en-US" dirty="0"/>
              <a:t>Dynamic User</a:t>
            </a:r>
          </a:p>
          <a:p>
            <a:pPr marL="457200" indent="-457200">
              <a:buFont typeface="Arial" panose="020B0604020202020204" pitchFamily="34" charset="0"/>
              <a:buChar char="•"/>
            </a:pPr>
            <a:r>
              <a:rPr lang="en-US" dirty="0">
                <a:solidFill>
                  <a:schemeClr val="tx1"/>
                </a:solidFill>
              </a:rPr>
              <a:t>Dynamic Device (Security groups only)</a:t>
            </a:r>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endParaRPr lang="en-US" dirty="0"/>
          </a:p>
        </p:txBody>
      </p:sp>
      <p:pic>
        <p:nvPicPr>
          <p:cNvPr id="2" name="Picture 3" descr="Screenshot of the Users and Groups - All Groups page in the Azure Portal. All Groups is highlighted and three groups are shown: Managers, Virtual Machine Administrators, and Virtual Network Administrators. The Group Type for each group is Security and the Membership Type is Assigned.">
            <a:extLst>
              <a:ext uri="{FF2B5EF4-FFF2-40B4-BE49-F238E27FC236}">
                <a16:creationId xmlns:a16="http://schemas.microsoft.com/office/drawing/2014/main" id="{BECEA85E-89EE-4A61-AD0F-43C2886365C7}"/>
              </a:ext>
            </a:extLst>
          </p:cNvPr>
          <p:cNvPicPr>
            <a:picLocks noChangeAspect="1"/>
          </p:cNvPicPr>
          <p:nvPr/>
        </p:nvPicPr>
        <p:blipFill>
          <a:blip r:embed="rId3"/>
          <a:stretch>
            <a:fillRect/>
          </a:stretch>
        </p:blipFill>
        <p:spPr>
          <a:xfrm>
            <a:off x="5070035" y="1895374"/>
            <a:ext cx="6691745" cy="2219937"/>
          </a:xfrm>
          <a:prstGeom prst="rect">
            <a:avLst/>
          </a:prstGeom>
        </p:spPr>
      </p:pic>
    </p:spTree>
    <p:extLst>
      <p:ext uri="{BB962C8B-B14F-4D97-AF65-F5344CB8AC3E}">
        <p14:creationId xmlns:p14="http://schemas.microsoft.com/office/powerpoint/2010/main" val="26336158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4A3137-CCDE-4D5D-AAB3-7D5EC85AF276}"/>
              </a:ext>
            </a:extLst>
          </p:cNvPr>
          <p:cNvSpPr>
            <a:spLocks noGrp="1"/>
          </p:cNvSpPr>
          <p:nvPr>
            <p:ph type="title"/>
          </p:nvPr>
        </p:nvSpPr>
        <p:spPr>
          <a:xfrm>
            <a:off x="588263" y="457200"/>
            <a:ext cx="11018520" cy="553998"/>
          </a:xfrm>
        </p:spPr>
        <p:txBody>
          <a:bodyPr/>
          <a:lstStyle/>
          <a:p>
            <a:r>
              <a:rPr lang="en-US" dirty="0"/>
              <a:t>Azure AD Connect</a:t>
            </a:r>
          </a:p>
        </p:txBody>
      </p:sp>
      <p:sp>
        <p:nvSpPr>
          <p:cNvPr id="3" name="Text Placeholder 2">
            <a:extLst>
              <a:ext uri="{FF2B5EF4-FFF2-40B4-BE49-F238E27FC236}">
                <a16:creationId xmlns:a16="http://schemas.microsoft.com/office/drawing/2014/main" id="{BF5AA6E9-4437-47A5-BE00-32DCCF96C249}"/>
              </a:ext>
            </a:extLst>
          </p:cNvPr>
          <p:cNvSpPr>
            <a:spLocks noGrp="1"/>
          </p:cNvSpPr>
          <p:nvPr>
            <p:ph type="body" sz="quarter" idx="10"/>
          </p:nvPr>
        </p:nvSpPr>
        <p:spPr>
          <a:xfrm>
            <a:off x="584201" y="1435100"/>
            <a:ext cx="6108002" cy="2308225"/>
          </a:xfrm>
        </p:spPr>
        <p:txBody>
          <a:bodyPr/>
          <a:lstStyle/>
          <a:p>
            <a:r>
              <a:rPr lang="en-US" dirty="0"/>
              <a:t>Integrate your on-premises directories with Azure Active Directory</a:t>
            </a:r>
          </a:p>
          <a:p>
            <a:r>
              <a:rPr lang="en-US" dirty="0"/>
              <a:t>Provides a common identity for your users for Office 365, Azure, and SaaS applications integrated with Azure AD</a:t>
            </a:r>
          </a:p>
          <a:p>
            <a:r>
              <a:rPr lang="en-US" dirty="0"/>
              <a:t>There are several authentication options – password hash synchronization and pass-through authentication</a:t>
            </a:r>
          </a:p>
        </p:txBody>
      </p:sp>
      <p:pic>
        <p:nvPicPr>
          <p:cNvPr id="4" name="Picture 3" descr="Azure AD Connect is shown connecting on-premises AD to Azure AD.">
            <a:extLst>
              <a:ext uri="{FF2B5EF4-FFF2-40B4-BE49-F238E27FC236}">
                <a16:creationId xmlns:a16="http://schemas.microsoft.com/office/drawing/2014/main" id="{2FF2D0F8-EF31-4E09-A9A1-02F6F6CA08DC}"/>
              </a:ext>
            </a:extLst>
          </p:cNvPr>
          <p:cNvPicPr>
            <a:picLocks noChangeAspect="1"/>
          </p:cNvPicPr>
          <p:nvPr/>
        </p:nvPicPr>
        <p:blipFill>
          <a:blip r:embed="rId3"/>
          <a:stretch>
            <a:fillRect/>
          </a:stretch>
        </p:blipFill>
        <p:spPr>
          <a:xfrm>
            <a:off x="7124784" y="1636288"/>
            <a:ext cx="4706148" cy="2679193"/>
          </a:xfrm>
          <a:prstGeom prst="rect">
            <a:avLst/>
          </a:prstGeom>
        </p:spPr>
      </p:pic>
    </p:spTree>
    <p:extLst>
      <p:ext uri="{BB962C8B-B14F-4D97-AF65-F5344CB8AC3E}">
        <p14:creationId xmlns:p14="http://schemas.microsoft.com/office/powerpoint/2010/main" val="2680944544"/>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Screenshot of the Azure AD Health page. Active alerts, resolved alerts, and notifications are shown.">
            <a:extLst>
              <a:ext uri="{FF2B5EF4-FFF2-40B4-BE49-F238E27FC236}">
                <a16:creationId xmlns:a16="http://schemas.microsoft.com/office/drawing/2014/main" id="{EF3E562A-8DDE-4C34-9A56-B87EA948E5BB}"/>
              </a:ext>
            </a:extLst>
          </p:cNvPr>
          <p:cNvSpPr>
            <a:spLocks noGrp="1"/>
          </p:cNvSpPr>
          <p:nvPr>
            <p:ph type="title"/>
          </p:nvPr>
        </p:nvSpPr>
        <p:spPr/>
        <p:txBody>
          <a:bodyPr/>
          <a:lstStyle/>
          <a:p>
            <a:r>
              <a:rPr lang="en-US" dirty="0">
                <a:solidFill>
                  <a:schemeClr val="tx1"/>
                </a:solidFill>
              </a:rPr>
              <a:t>Azure AD Connect Health</a:t>
            </a:r>
          </a:p>
        </p:txBody>
      </p:sp>
      <p:sp>
        <p:nvSpPr>
          <p:cNvPr id="3" name="Text Placeholder 2">
            <a:extLst>
              <a:ext uri="{FF2B5EF4-FFF2-40B4-BE49-F238E27FC236}">
                <a16:creationId xmlns:a16="http://schemas.microsoft.com/office/drawing/2014/main" id="{B87E5052-0737-4CB0-873E-131E8F32231F}"/>
              </a:ext>
            </a:extLst>
          </p:cNvPr>
          <p:cNvSpPr>
            <a:spLocks noGrp="1"/>
          </p:cNvSpPr>
          <p:nvPr>
            <p:ph type="body" sz="quarter" idx="10"/>
          </p:nvPr>
        </p:nvSpPr>
        <p:spPr>
          <a:xfrm>
            <a:off x="584200" y="1435497"/>
            <a:ext cx="5688584" cy="4912114"/>
          </a:xfrm>
        </p:spPr>
        <p:txBody>
          <a:bodyPr/>
          <a:lstStyle/>
          <a:p>
            <a:r>
              <a:rPr lang="en-US" dirty="0"/>
              <a:t>Monitor and gain insights into AD FS servers, Azure AD Connect, and AD domain controllers</a:t>
            </a:r>
          </a:p>
          <a:p>
            <a:r>
              <a:rPr lang="en-US" dirty="0"/>
              <a:t>Monitor and gain insights into the synchronizations that occur between your on-premises AD DS and Azure AD</a:t>
            </a:r>
          </a:p>
          <a:p>
            <a:r>
              <a:rPr lang="en-US" dirty="0"/>
              <a:t>Monitor and gain insights into your on-premises identity infrastructure that is used to access Office 365 or other Azure AD applications</a:t>
            </a:r>
          </a:p>
        </p:txBody>
      </p:sp>
      <p:pic>
        <p:nvPicPr>
          <p:cNvPr id="4" name="Picture 3" descr="Diagram of an on-premises infrastructure using AD connect to access Azure AD and Azure AD Connect Health. ">
            <a:extLst>
              <a:ext uri="{FF2B5EF4-FFF2-40B4-BE49-F238E27FC236}">
                <a16:creationId xmlns:a16="http://schemas.microsoft.com/office/drawing/2014/main" id="{3C6D7288-70C6-41E6-B732-DDE4625D1795}"/>
              </a:ext>
            </a:extLst>
          </p:cNvPr>
          <p:cNvPicPr>
            <a:picLocks noChangeAspect="1"/>
          </p:cNvPicPr>
          <p:nvPr/>
        </p:nvPicPr>
        <p:blipFill>
          <a:blip r:embed="rId2"/>
          <a:stretch>
            <a:fillRect/>
          </a:stretch>
        </p:blipFill>
        <p:spPr>
          <a:xfrm>
            <a:off x="6623685" y="1938528"/>
            <a:ext cx="5228610" cy="2778633"/>
          </a:xfrm>
          <a:prstGeom prst="rect">
            <a:avLst/>
          </a:prstGeom>
        </p:spPr>
      </p:pic>
    </p:spTree>
    <p:extLst>
      <p:ext uri="{BB962C8B-B14F-4D97-AF65-F5344CB8AC3E}">
        <p14:creationId xmlns:p14="http://schemas.microsoft.com/office/powerpoint/2010/main" val="3687525429"/>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F48BE-C782-407D-A807-DFC5C97C1A10}"/>
              </a:ext>
            </a:extLst>
          </p:cNvPr>
          <p:cNvSpPr>
            <a:spLocks noGrp="1"/>
          </p:cNvSpPr>
          <p:nvPr>
            <p:ph type="title"/>
          </p:nvPr>
        </p:nvSpPr>
        <p:spPr/>
        <p:txBody>
          <a:bodyPr/>
          <a:lstStyle/>
          <a:p>
            <a:r>
              <a:rPr lang="en-US" dirty="0"/>
              <a:t>Module Overview</a:t>
            </a:r>
          </a:p>
        </p:txBody>
      </p:sp>
      <p:sp>
        <p:nvSpPr>
          <p:cNvPr id="3" name="Text Placeholder 2">
            <a:extLst>
              <a:ext uri="{FF2B5EF4-FFF2-40B4-BE49-F238E27FC236}">
                <a16:creationId xmlns:a16="http://schemas.microsoft.com/office/drawing/2014/main" id="{CD5757C3-8E61-41FD-9E72-B103ECDE9B24}"/>
              </a:ext>
            </a:extLst>
          </p:cNvPr>
          <p:cNvSpPr>
            <a:spLocks noGrp="1"/>
          </p:cNvSpPr>
          <p:nvPr>
            <p:ph type="body" sz="quarter" idx="10"/>
          </p:nvPr>
        </p:nvSpPr>
        <p:spPr>
          <a:xfrm>
            <a:off x="584200" y="1435497"/>
            <a:ext cx="11018520" cy="1465016"/>
          </a:xfrm>
        </p:spPr>
        <p:txBody>
          <a:bodyPr/>
          <a:lstStyle/>
          <a:p>
            <a:r>
              <a:rPr lang="en-US" dirty="0"/>
              <a:t>Lesson 01: Azure Active Directory</a:t>
            </a:r>
          </a:p>
          <a:p>
            <a:r>
              <a:rPr lang="en-US" dirty="0"/>
              <a:t>Lesson 02: Users and Groups</a:t>
            </a:r>
          </a:p>
          <a:p>
            <a:r>
              <a:rPr lang="en-US" dirty="0"/>
              <a:t>Lesson 03: Module 01 Lab and Review</a:t>
            </a:r>
          </a:p>
        </p:txBody>
      </p:sp>
    </p:spTree>
    <p:extLst>
      <p:ext uri="{BB962C8B-B14F-4D97-AF65-F5344CB8AC3E}">
        <p14:creationId xmlns:p14="http://schemas.microsoft.com/office/powerpoint/2010/main" val="3867688611"/>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6AFD0-188E-4E31-9AC3-2D6709375155}"/>
              </a:ext>
            </a:extLst>
          </p:cNvPr>
          <p:cNvSpPr>
            <a:spLocks noGrp="1"/>
          </p:cNvSpPr>
          <p:nvPr>
            <p:ph type="title"/>
          </p:nvPr>
        </p:nvSpPr>
        <p:spPr/>
        <p:txBody>
          <a:bodyPr/>
          <a:lstStyle/>
          <a:p>
            <a:r>
              <a:rPr lang="en-US" dirty="0">
                <a:cs typeface="Segoe UI"/>
              </a:rPr>
              <a:t>Managing Multiple Directories</a:t>
            </a:r>
            <a:endParaRPr lang="en-US" dirty="0"/>
          </a:p>
        </p:txBody>
      </p:sp>
      <p:sp>
        <p:nvSpPr>
          <p:cNvPr id="3" name="Text Placeholder 2">
            <a:extLst>
              <a:ext uri="{FF2B5EF4-FFF2-40B4-BE49-F238E27FC236}">
                <a16:creationId xmlns:a16="http://schemas.microsoft.com/office/drawing/2014/main" id="{35B09A46-B6F0-428D-8C4A-E8909055D969}"/>
              </a:ext>
            </a:extLst>
          </p:cNvPr>
          <p:cNvSpPr>
            <a:spLocks noGrp="1"/>
          </p:cNvSpPr>
          <p:nvPr>
            <p:ph type="body" sz="quarter" idx="10"/>
          </p:nvPr>
        </p:nvSpPr>
        <p:spPr>
          <a:xfrm>
            <a:off x="591975" y="1435497"/>
            <a:ext cx="5303522" cy="4567404"/>
          </a:xfrm>
        </p:spPr>
        <p:txBody>
          <a:bodyPr vert="horz" wrap="square" lIns="0" tIns="0" rIns="0" bIns="0" rtlCol="0" anchor="t">
            <a:spAutoFit/>
          </a:bodyPr>
          <a:lstStyle/>
          <a:p>
            <a:r>
              <a:rPr lang="en-US" dirty="0">
                <a:latin typeface="Segoe UI Semilight"/>
                <a:cs typeface="Segoe UI Semilight"/>
              </a:rPr>
              <a:t>In Azure Active Directory (Azure AD), each tenant is a fully independent resource</a:t>
            </a:r>
          </a:p>
          <a:p>
            <a:r>
              <a:rPr lang="en-US" dirty="0">
                <a:latin typeface="Segoe UI Semilight"/>
                <a:cs typeface="Segoe UI Semilight"/>
              </a:rPr>
              <a:t>There is no parent-child relationship between tenants</a:t>
            </a:r>
          </a:p>
          <a:p>
            <a:r>
              <a:rPr lang="en-US" dirty="0">
                <a:latin typeface="Segoe UI Semilight"/>
                <a:cs typeface="Segoe UI Semilight"/>
              </a:rPr>
              <a:t>This independence between tenants includes resource, administrative, and synchronization</a:t>
            </a:r>
          </a:p>
          <a:p>
            <a:endParaRPr lang="en-US" dirty="0"/>
          </a:p>
        </p:txBody>
      </p:sp>
      <p:pic>
        <p:nvPicPr>
          <p:cNvPr id="4" name="Picture 4" descr="An on-premises AD is shown using AD Connect to connect to a single cloud.">
            <a:extLst>
              <a:ext uri="{FF2B5EF4-FFF2-40B4-BE49-F238E27FC236}">
                <a16:creationId xmlns:a16="http://schemas.microsoft.com/office/drawing/2014/main" id="{53A8818A-BBC5-468F-A738-7D87B529C94B}"/>
              </a:ext>
            </a:extLst>
          </p:cNvPr>
          <p:cNvPicPr>
            <a:picLocks noChangeAspect="1"/>
          </p:cNvPicPr>
          <p:nvPr/>
        </p:nvPicPr>
        <p:blipFill>
          <a:blip r:embed="rId2"/>
          <a:stretch>
            <a:fillRect/>
          </a:stretch>
        </p:blipFill>
        <p:spPr>
          <a:xfrm>
            <a:off x="6046236" y="1712656"/>
            <a:ext cx="5643466" cy="3518219"/>
          </a:xfrm>
          <a:prstGeom prst="rect">
            <a:avLst/>
          </a:prstGeom>
        </p:spPr>
      </p:pic>
      <p:sp>
        <p:nvSpPr>
          <p:cNvPr id="6" name="TextBox 5">
            <a:extLst>
              <a:ext uri="{FF2B5EF4-FFF2-40B4-BE49-F238E27FC236}">
                <a16:creationId xmlns:a16="http://schemas.microsoft.com/office/drawing/2014/main" id="{83347AD5-C0E7-4FC2-BE28-415EB9D9B47E}"/>
              </a:ext>
            </a:extLst>
          </p:cNvPr>
          <p:cNvSpPr txBox="1"/>
          <p:nvPr/>
        </p:nvSpPr>
        <p:spPr>
          <a:xfrm>
            <a:off x="821094" y="5875176"/>
            <a:ext cx="10363199" cy="369332"/>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r>
              <a:rPr lang="en-US" sz="2400" dirty="0">
                <a:solidFill>
                  <a:srgbClr val="00B050"/>
                </a:solidFill>
                <a:latin typeface="+mn-ea"/>
              </a:rPr>
              <a:t>✔️</a:t>
            </a:r>
            <a:r>
              <a:rPr lang="en-US" sz="2400" dirty="0">
                <a:latin typeface="Segoe UI VSS (Regular)"/>
              </a:rPr>
              <a:t> </a:t>
            </a:r>
            <a:r>
              <a:rPr lang="en-US" sz="2400" dirty="0">
                <a:ea typeface="+mn-lt"/>
                <a:cs typeface="+mn-lt"/>
              </a:rPr>
              <a:t>It is recommended to use a supported synchronization configuration</a:t>
            </a:r>
            <a:r>
              <a:rPr lang="en-US" sz="2400" dirty="0">
                <a:latin typeface="Segoe UI VSS (Regular)"/>
              </a:rPr>
              <a:t> </a:t>
            </a:r>
            <a:endParaRPr lang="en-US" dirty="0"/>
          </a:p>
        </p:txBody>
      </p:sp>
    </p:spTree>
    <p:extLst>
      <p:ext uri="{BB962C8B-B14F-4D97-AF65-F5344CB8AC3E}">
        <p14:creationId xmlns:p14="http://schemas.microsoft.com/office/powerpoint/2010/main" val="1286760077"/>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7CAAC-919B-415D-BF43-A81B6BC4687E}"/>
              </a:ext>
            </a:extLst>
          </p:cNvPr>
          <p:cNvSpPr>
            <a:spLocks noGrp="1"/>
          </p:cNvSpPr>
          <p:nvPr>
            <p:ph type="title"/>
          </p:nvPr>
        </p:nvSpPr>
        <p:spPr/>
        <p:txBody>
          <a:bodyPr/>
          <a:lstStyle/>
          <a:p>
            <a:r>
              <a:rPr lang="en-US" dirty="0">
                <a:solidFill>
                  <a:schemeClr val="tx1"/>
                </a:solidFill>
              </a:rPr>
              <a:t>Azure AD B2B and B2C</a:t>
            </a:r>
          </a:p>
        </p:txBody>
      </p:sp>
      <p:sp>
        <p:nvSpPr>
          <p:cNvPr id="3" name="Text Placeholder 2">
            <a:extLst>
              <a:ext uri="{FF2B5EF4-FFF2-40B4-BE49-F238E27FC236}">
                <a16:creationId xmlns:a16="http://schemas.microsoft.com/office/drawing/2014/main" id="{018298D9-4D2E-4C1A-B79E-A77A65D81D86}"/>
              </a:ext>
            </a:extLst>
          </p:cNvPr>
          <p:cNvSpPr>
            <a:spLocks noGrp="1"/>
          </p:cNvSpPr>
          <p:nvPr>
            <p:ph type="body" sz="quarter" idx="10"/>
          </p:nvPr>
        </p:nvSpPr>
        <p:spPr>
          <a:xfrm>
            <a:off x="535506" y="1302315"/>
            <a:ext cx="6369508" cy="5090624"/>
          </a:xfrm>
        </p:spPr>
        <p:txBody>
          <a:bodyPr/>
          <a:lstStyle/>
          <a:p>
            <a:pPr lvl="0"/>
            <a:r>
              <a:rPr lang="en-US" kern="0" dirty="0">
                <a:solidFill>
                  <a:srgbClr val="000000"/>
                </a:solidFill>
              </a:rPr>
              <a:t>Business to Business (B2B)</a:t>
            </a:r>
          </a:p>
          <a:p>
            <a:pPr lvl="1"/>
            <a:r>
              <a:rPr lang="en-US" sz="2400" kern="0" dirty="0">
                <a:solidFill>
                  <a:srgbClr val="000000"/>
                </a:solidFill>
              </a:rPr>
              <a:t>Inviting users from other Azure AD Tenants into your own organization tenant</a:t>
            </a:r>
          </a:p>
          <a:p>
            <a:pPr lvl="1">
              <a:spcAft>
                <a:spcPts val="1200"/>
              </a:spcAft>
            </a:pPr>
            <a:r>
              <a:rPr lang="en-US" sz="2400" kern="0" dirty="0">
                <a:solidFill>
                  <a:srgbClr val="000000"/>
                </a:solidFill>
              </a:rPr>
              <a:t>User provisioning is done by the invited party</a:t>
            </a:r>
          </a:p>
          <a:p>
            <a:pPr lvl="0"/>
            <a:r>
              <a:rPr lang="en-US" kern="0" dirty="0">
                <a:solidFill>
                  <a:srgbClr val="000000"/>
                </a:solidFill>
              </a:rPr>
              <a:t>Business to Customer (B2C)</a:t>
            </a:r>
          </a:p>
          <a:p>
            <a:pPr lvl="1"/>
            <a:r>
              <a:rPr lang="en-US" sz="2400" kern="0" dirty="0">
                <a:solidFill>
                  <a:srgbClr val="000000"/>
                </a:solidFill>
              </a:rPr>
              <a:t>Inviting users from other social media Identity Tenants into your own organization tenant</a:t>
            </a:r>
          </a:p>
          <a:p>
            <a:pPr lvl="1"/>
            <a:r>
              <a:rPr lang="en-US" sz="2400" kern="0" dirty="0">
                <a:solidFill>
                  <a:srgbClr val="000000"/>
                </a:solidFill>
              </a:rPr>
              <a:t>User provisioning is done by the invited party; you are in control to invite the other side’s users</a:t>
            </a:r>
            <a:endParaRPr lang="en-US" dirty="0"/>
          </a:p>
        </p:txBody>
      </p:sp>
      <p:grpSp>
        <p:nvGrpSpPr>
          <p:cNvPr id="4" name="Group 3" descr="Cross-business connectivity using Azure AD B2B">
            <a:extLst>
              <a:ext uri="{FF2B5EF4-FFF2-40B4-BE49-F238E27FC236}">
                <a16:creationId xmlns:a16="http://schemas.microsoft.com/office/drawing/2014/main" id="{0D18EC80-F197-4F84-B72B-3427D5F9C60D}"/>
              </a:ext>
            </a:extLst>
          </p:cNvPr>
          <p:cNvGrpSpPr/>
          <p:nvPr/>
        </p:nvGrpSpPr>
        <p:grpSpPr>
          <a:xfrm>
            <a:off x="7092629" y="1325972"/>
            <a:ext cx="4734939" cy="1995306"/>
            <a:chOff x="4156812" y="2573933"/>
            <a:chExt cx="4734939" cy="1995306"/>
          </a:xfrm>
        </p:grpSpPr>
        <p:pic>
          <p:nvPicPr>
            <p:cNvPr id="5" name="Picture 4">
              <a:extLst>
                <a:ext uri="{FF2B5EF4-FFF2-40B4-BE49-F238E27FC236}">
                  <a16:creationId xmlns:a16="http://schemas.microsoft.com/office/drawing/2014/main" id="{A4909B06-029D-48B9-9042-7EB9BC9B3BBC}"/>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7755960" y="3831928"/>
              <a:ext cx="393514" cy="393514"/>
            </a:xfrm>
            <a:prstGeom prst="rect">
              <a:avLst/>
            </a:prstGeom>
          </p:spPr>
        </p:pic>
        <p:pic>
          <p:nvPicPr>
            <p:cNvPr id="6" name="Picture 5">
              <a:extLst>
                <a:ext uri="{FF2B5EF4-FFF2-40B4-BE49-F238E27FC236}">
                  <a16:creationId xmlns:a16="http://schemas.microsoft.com/office/drawing/2014/main" id="{6B1D77A3-2E10-4695-B437-03726BA08F4C}"/>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6089322" y="3696865"/>
              <a:ext cx="758936" cy="758935"/>
            </a:xfrm>
            <a:prstGeom prst="rect">
              <a:avLst/>
            </a:prstGeom>
          </p:spPr>
        </p:pic>
        <p:pic>
          <p:nvPicPr>
            <p:cNvPr id="7" name="Picture 6">
              <a:extLst>
                <a:ext uri="{FF2B5EF4-FFF2-40B4-BE49-F238E27FC236}">
                  <a16:creationId xmlns:a16="http://schemas.microsoft.com/office/drawing/2014/main" id="{D5061230-7FDD-46D2-A88C-0083B26C648D}"/>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6869111" y="3869724"/>
              <a:ext cx="646940" cy="646940"/>
            </a:xfrm>
            <a:prstGeom prst="rect">
              <a:avLst/>
            </a:prstGeom>
          </p:spPr>
        </p:pic>
        <p:pic>
          <p:nvPicPr>
            <p:cNvPr id="8" name="Picture 7">
              <a:extLst>
                <a:ext uri="{FF2B5EF4-FFF2-40B4-BE49-F238E27FC236}">
                  <a16:creationId xmlns:a16="http://schemas.microsoft.com/office/drawing/2014/main" id="{3ABB88BB-3F98-4F06-9405-FCCC3191522E}"/>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5493265" y="4175726"/>
              <a:ext cx="393514" cy="393513"/>
            </a:xfrm>
            <a:prstGeom prst="rect">
              <a:avLst/>
            </a:prstGeom>
          </p:spPr>
        </p:pic>
        <p:pic>
          <p:nvPicPr>
            <p:cNvPr id="9" name="Picture 8">
              <a:extLst>
                <a:ext uri="{FF2B5EF4-FFF2-40B4-BE49-F238E27FC236}">
                  <a16:creationId xmlns:a16="http://schemas.microsoft.com/office/drawing/2014/main" id="{8EDCBE86-D0E9-4C8F-83E3-3C2004FD5DA4}"/>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5562660" y="3625133"/>
              <a:ext cx="183726" cy="183726"/>
            </a:xfrm>
            <a:prstGeom prst="rect">
              <a:avLst/>
            </a:prstGeom>
          </p:spPr>
        </p:pic>
        <p:pic>
          <p:nvPicPr>
            <p:cNvPr id="10" name="Picture 9">
              <a:extLst>
                <a:ext uri="{FF2B5EF4-FFF2-40B4-BE49-F238E27FC236}">
                  <a16:creationId xmlns:a16="http://schemas.microsoft.com/office/drawing/2014/main" id="{3D7248F1-FE51-4439-8C81-D6DFF462558E}"/>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5012101" y="3877647"/>
              <a:ext cx="183726" cy="183726"/>
            </a:xfrm>
            <a:prstGeom prst="rect">
              <a:avLst/>
            </a:prstGeom>
          </p:spPr>
        </p:pic>
        <p:pic>
          <p:nvPicPr>
            <p:cNvPr id="11" name="Picture 10">
              <a:extLst>
                <a:ext uri="{FF2B5EF4-FFF2-40B4-BE49-F238E27FC236}">
                  <a16:creationId xmlns:a16="http://schemas.microsoft.com/office/drawing/2014/main" id="{A033BD22-2841-403B-B422-B5C280EDE030}"/>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7482312" y="3895617"/>
              <a:ext cx="205136" cy="205136"/>
            </a:xfrm>
            <a:prstGeom prst="rect">
              <a:avLst/>
            </a:prstGeom>
          </p:spPr>
        </p:pic>
        <p:pic>
          <p:nvPicPr>
            <p:cNvPr id="12" name="Picture 11">
              <a:extLst>
                <a:ext uri="{FF2B5EF4-FFF2-40B4-BE49-F238E27FC236}">
                  <a16:creationId xmlns:a16="http://schemas.microsoft.com/office/drawing/2014/main" id="{80A37CC1-9AD6-485B-B699-9550AAE6F261}"/>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5034009" y="3156439"/>
              <a:ext cx="393514" cy="393514"/>
            </a:xfrm>
            <a:prstGeom prst="rect">
              <a:avLst/>
            </a:prstGeom>
          </p:spPr>
        </p:pic>
        <p:cxnSp>
          <p:nvCxnSpPr>
            <p:cNvPr id="13" name="Straight Connector 12">
              <a:extLst>
                <a:ext uri="{FF2B5EF4-FFF2-40B4-BE49-F238E27FC236}">
                  <a16:creationId xmlns:a16="http://schemas.microsoft.com/office/drawing/2014/main" id="{967F124C-67B4-48BB-A379-380B2696D456}"/>
                </a:ext>
              </a:extLst>
            </p:cNvPr>
            <p:cNvCxnSpPr/>
            <p:nvPr/>
          </p:nvCxnSpPr>
          <p:spPr>
            <a:xfrm>
              <a:off x="6463469" y="3334752"/>
              <a:ext cx="0" cy="429450"/>
            </a:xfrm>
            <a:prstGeom prst="line">
              <a:avLst/>
            </a:prstGeom>
            <a:noFill/>
            <a:ln w="28575" cap="flat" cmpd="sng" algn="ctr">
              <a:solidFill>
                <a:srgbClr val="FFFFFF"/>
              </a:solidFill>
              <a:prstDash val="sysDot"/>
              <a:headEnd type="triangle"/>
              <a:tailEnd type="triangle"/>
            </a:ln>
            <a:effectLst/>
          </p:spPr>
        </p:cxnSp>
        <p:pic>
          <p:nvPicPr>
            <p:cNvPr id="14" name="Picture 13">
              <a:extLst>
                <a:ext uri="{FF2B5EF4-FFF2-40B4-BE49-F238E27FC236}">
                  <a16:creationId xmlns:a16="http://schemas.microsoft.com/office/drawing/2014/main" id="{05405612-A2CE-407A-B7C5-66C9598F5A6F}"/>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7643651" y="3008500"/>
              <a:ext cx="393514" cy="393513"/>
            </a:xfrm>
            <a:prstGeom prst="rect">
              <a:avLst/>
            </a:prstGeom>
          </p:spPr>
        </p:pic>
        <p:grpSp>
          <p:nvGrpSpPr>
            <p:cNvPr id="15" name="Group 14">
              <a:extLst>
                <a:ext uri="{FF2B5EF4-FFF2-40B4-BE49-F238E27FC236}">
                  <a16:creationId xmlns:a16="http://schemas.microsoft.com/office/drawing/2014/main" id="{1AB03473-5796-48A9-84D2-4CEFF4C4D768}"/>
                </a:ext>
              </a:extLst>
            </p:cNvPr>
            <p:cNvGrpSpPr/>
            <p:nvPr/>
          </p:nvGrpSpPr>
          <p:grpSpPr>
            <a:xfrm>
              <a:off x="5894282" y="2573933"/>
              <a:ext cx="1247372" cy="893646"/>
              <a:chOff x="8052740" y="-285162"/>
              <a:chExt cx="2303972" cy="1650617"/>
            </a:xfrm>
          </p:grpSpPr>
          <p:sp>
            <p:nvSpPr>
              <p:cNvPr id="43" name="Freeform 38">
                <a:extLst>
                  <a:ext uri="{FF2B5EF4-FFF2-40B4-BE49-F238E27FC236}">
                    <a16:creationId xmlns:a16="http://schemas.microsoft.com/office/drawing/2014/main" id="{8CADC7C4-82AB-4216-907D-4EBD4A70E98F}"/>
                  </a:ext>
                </a:extLst>
              </p:cNvPr>
              <p:cNvSpPr>
                <a:spLocks/>
              </p:cNvSpPr>
              <p:nvPr/>
            </p:nvSpPr>
            <p:spPr bwMode="auto">
              <a:xfrm>
                <a:off x="8052740" y="-219678"/>
                <a:ext cx="2008508" cy="1320706"/>
              </a:xfrm>
              <a:custGeom>
                <a:avLst/>
                <a:gdLst>
                  <a:gd name="T0" fmla="*/ 2242 w 2661"/>
                  <a:gd name="T1" fmla="*/ 773 h 1749"/>
                  <a:gd name="T2" fmla="*/ 2243 w 2661"/>
                  <a:gd name="T3" fmla="*/ 738 h 1749"/>
                  <a:gd name="T4" fmla="*/ 1505 w 2661"/>
                  <a:gd name="T5" fmla="*/ 0 h 1749"/>
                  <a:gd name="T6" fmla="*/ 890 w 2661"/>
                  <a:gd name="T7" fmla="*/ 330 h 1749"/>
                  <a:gd name="T8" fmla="*/ 677 w 2661"/>
                  <a:gd name="T9" fmla="*/ 270 h 1749"/>
                  <a:gd name="T10" fmla="*/ 266 w 2661"/>
                  <a:gd name="T11" fmla="*/ 681 h 1749"/>
                  <a:gd name="T12" fmla="*/ 266 w 2661"/>
                  <a:gd name="T13" fmla="*/ 689 h 1749"/>
                  <a:gd name="T14" fmla="*/ 0 w 2661"/>
                  <a:gd name="T15" fmla="*/ 1174 h 1749"/>
                  <a:gd name="T16" fmla="*/ 543 w 2661"/>
                  <a:gd name="T17" fmla="*/ 1748 h 1749"/>
                  <a:gd name="T18" fmla="*/ 543 w 2661"/>
                  <a:gd name="T19" fmla="*/ 1748 h 1749"/>
                  <a:gd name="T20" fmla="*/ 544 w 2661"/>
                  <a:gd name="T21" fmla="*/ 1748 h 1749"/>
                  <a:gd name="T22" fmla="*/ 575 w 2661"/>
                  <a:gd name="T23" fmla="*/ 1749 h 1749"/>
                  <a:gd name="T24" fmla="*/ 607 w 2661"/>
                  <a:gd name="T25" fmla="*/ 1748 h 1749"/>
                  <a:gd name="T26" fmla="*/ 2142 w 2661"/>
                  <a:gd name="T27" fmla="*/ 1748 h 1749"/>
                  <a:gd name="T28" fmla="*/ 2171 w 2661"/>
                  <a:gd name="T29" fmla="*/ 1749 h 1749"/>
                  <a:gd name="T30" fmla="*/ 2661 w 2661"/>
                  <a:gd name="T31" fmla="*/ 1258 h 1749"/>
                  <a:gd name="T32" fmla="*/ 2242 w 2661"/>
                  <a:gd name="T33" fmla="*/ 773 h 17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61" h="1749">
                    <a:moveTo>
                      <a:pt x="2242" y="773"/>
                    </a:moveTo>
                    <a:cubicBezTo>
                      <a:pt x="2242" y="761"/>
                      <a:pt x="2243" y="749"/>
                      <a:pt x="2243" y="738"/>
                    </a:cubicBezTo>
                    <a:cubicBezTo>
                      <a:pt x="2243" y="330"/>
                      <a:pt x="1912" y="0"/>
                      <a:pt x="1505" y="0"/>
                    </a:cubicBezTo>
                    <a:cubicBezTo>
                      <a:pt x="1248" y="0"/>
                      <a:pt x="1022" y="131"/>
                      <a:pt x="890" y="330"/>
                    </a:cubicBezTo>
                    <a:cubicBezTo>
                      <a:pt x="828" y="292"/>
                      <a:pt x="755" y="270"/>
                      <a:pt x="677" y="270"/>
                    </a:cubicBezTo>
                    <a:cubicBezTo>
                      <a:pt x="450" y="270"/>
                      <a:pt x="266" y="454"/>
                      <a:pt x="266" y="681"/>
                    </a:cubicBezTo>
                    <a:cubicBezTo>
                      <a:pt x="266" y="684"/>
                      <a:pt x="266" y="686"/>
                      <a:pt x="266" y="689"/>
                    </a:cubicBezTo>
                    <a:cubicBezTo>
                      <a:pt x="106" y="791"/>
                      <a:pt x="0" y="970"/>
                      <a:pt x="0" y="1174"/>
                    </a:cubicBezTo>
                    <a:cubicBezTo>
                      <a:pt x="0" y="1481"/>
                      <a:pt x="240" y="1732"/>
                      <a:pt x="543" y="1748"/>
                    </a:cubicBezTo>
                    <a:cubicBezTo>
                      <a:pt x="543" y="1748"/>
                      <a:pt x="543" y="1748"/>
                      <a:pt x="543" y="1748"/>
                    </a:cubicBezTo>
                    <a:cubicBezTo>
                      <a:pt x="544" y="1748"/>
                      <a:pt x="544" y="1748"/>
                      <a:pt x="544" y="1748"/>
                    </a:cubicBezTo>
                    <a:cubicBezTo>
                      <a:pt x="554" y="1749"/>
                      <a:pt x="565" y="1749"/>
                      <a:pt x="575" y="1749"/>
                    </a:cubicBezTo>
                    <a:cubicBezTo>
                      <a:pt x="586" y="1749"/>
                      <a:pt x="596" y="1749"/>
                      <a:pt x="607" y="1748"/>
                    </a:cubicBezTo>
                    <a:cubicBezTo>
                      <a:pt x="2142" y="1748"/>
                      <a:pt x="2142" y="1748"/>
                      <a:pt x="2142" y="1748"/>
                    </a:cubicBezTo>
                    <a:cubicBezTo>
                      <a:pt x="2151" y="1749"/>
                      <a:pt x="2161" y="1749"/>
                      <a:pt x="2171" y="1749"/>
                    </a:cubicBezTo>
                    <a:cubicBezTo>
                      <a:pt x="2442" y="1749"/>
                      <a:pt x="2661" y="1530"/>
                      <a:pt x="2661" y="1258"/>
                    </a:cubicBezTo>
                    <a:cubicBezTo>
                      <a:pt x="2661" y="1011"/>
                      <a:pt x="2479" y="807"/>
                      <a:pt x="2242" y="773"/>
                    </a:cubicBezTo>
                    <a:close/>
                  </a:path>
                </a:pathLst>
              </a:custGeom>
              <a:solidFill>
                <a:srgbClr val="FFFFFF"/>
              </a:solidFill>
              <a:ln>
                <a:noFill/>
              </a:ln>
            </p:spPr>
            <p:txBody>
              <a:bodyPr vert="horz" wrap="square" lIns="69945" tIns="34973" rIns="69945" bIns="34973"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699448" fontAlgn="auto">
                  <a:spcBef>
                    <a:spcPts val="0"/>
                  </a:spcBef>
                  <a:spcAft>
                    <a:spcPts val="0"/>
                  </a:spcAft>
                  <a:defRPr/>
                </a:pPr>
                <a:endParaRPr lang="en-US" sz="1377" b="0" kern="0" dirty="0">
                  <a:solidFill>
                    <a:srgbClr val="505050"/>
                  </a:solidFill>
                  <a:latin typeface="Segoe UI"/>
                </a:endParaRPr>
              </a:p>
            </p:txBody>
          </p:sp>
          <p:pic>
            <p:nvPicPr>
              <p:cNvPr id="44" name="Picture 43">
                <a:extLst>
                  <a:ext uri="{FF2B5EF4-FFF2-40B4-BE49-F238E27FC236}">
                    <a16:creationId xmlns:a16="http://schemas.microsoft.com/office/drawing/2014/main" id="{D33ABF35-2F32-4BF0-A0DA-7F313D8CDFC8}"/>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8786948" y="700133"/>
                <a:ext cx="665324" cy="665322"/>
              </a:xfrm>
              <a:prstGeom prst="rect">
                <a:avLst/>
              </a:prstGeom>
            </p:spPr>
          </p:pic>
          <p:grpSp>
            <p:nvGrpSpPr>
              <p:cNvPr id="45" name="Group 44">
                <a:extLst>
                  <a:ext uri="{FF2B5EF4-FFF2-40B4-BE49-F238E27FC236}">
                    <a16:creationId xmlns:a16="http://schemas.microsoft.com/office/drawing/2014/main" id="{2D453795-0884-4436-BAFC-89B8EB592EDD}"/>
                  </a:ext>
                </a:extLst>
              </p:cNvPr>
              <p:cNvGrpSpPr/>
              <p:nvPr/>
            </p:nvGrpSpPr>
            <p:grpSpPr>
              <a:xfrm>
                <a:off x="8387144" y="271929"/>
                <a:ext cx="369107" cy="368979"/>
                <a:chOff x="1477963" y="-1187450"/>
                <a:chExt cx="9232900" cy="9229725"/>
              </a:xfrm>
              <a:solidFill>
                <a:srgbClr val="002050"/>
              </a:solidFill>
            </p:grpSpPr>
            <p:sp>
              <p:nvSpPr>
                <p:cNvPr id="55" name="Freeform 9">
                  <a:extLst>
                    <a:ext uri="{FF2B5EF4-FFF2-40B4-BE49-F238E27FC236}">
                      <a16:creationId xmlns:a16="http://schemas.microsoft.com/office/drawing/2014/main" id="{EA31E03F-6E1A-4896-AD23-1EF64B3CAD90}"/>
                    </a:ext>
                  </a:extLst>
                </p:cNvPr>
                <p:cNvSpPr>
                  <a:spLocks/>
                </p:cNvSpPr>
                <p:nvPr/>
              </p:nvSpPr>
              <p:spPr bwMode="auto">
                <a:xfrm>
                  <a:off x="3686176" y="1128713"/>
                  <a:ext cx="2589213" cy="2587625"/>
                </a:xfrm>
                <a:custGeom>
                  <a:avLst/>
                  <a:gdLst>
                    <a:gd name="T0" fmla="*/ 0 w 1631"/>
                    <a:gd name="T1" fmla="*/ 1630 h 1630"/>
                    <a:gd name="T2" fmla="*/ 953 w 1631"/>
                    <a:gd name="T3" fmla="*/ 1630 h 1630"/>
                    <a:gd name="T4" fmla="*/ 953 w 1631"/>
                    <a:gd name="T5" fmla="*/ 816 h 1630"/>
                    <a:gd name="T6" fmla="*/ 1631 w 1631"/>
                    <a:gd name="T7" fmla="*/ 816 h 1630"/>
                    <a:gd name="T8" fmla="*/ 1631 w 1631"/>
                    <a:gd name="T9" fmla="*/ 0 h 1630"/>
                    <a:gd name="T10" fmla="*/ 0 w 1631"/>
                    <a:gd name="T11" fmla="*/ 0 h 1630"/>
                    <a:gd name="T12" fmla="*/ 0 w 1631"/>
                    <a:gd name="T13" fmla="*/ 1630 h 1630"/>
                  </a:gdLst>
                  <a:ahLst/>
                  <a:cxnLst>
                    <a:cxn ang="0">
                      <a:pos x="T0" y="T1"/>
                    </a:cxn>
                    <a:cxn ang="0">
                      <a:pos x="T2" y="T3"/>
                    </a:cxn>
                    <a:cxn ang="0">
                      <a:pos x="T4" y="T5"/>
                    </a:cxn>
                    <a:cxn ang="0">
                      <a:pos x="T6" y="T7"/>
                    </a:cxn>
                    <a:cxn ang="0">
                      <a:pos x="T8" y="T9"/>
                    </a:cxn>
                    <a:cxn ang="0">
                      <a:pos x="T10" y="T11"/>
                    </a:cxn>
                    <a:cxn ang="0">
                      <a:pos x="T12" y="T13"/>
                    </a:cxn>
                  </a:cxnLst>
                  <a:rect l="0" t="0" r="r" b="b"/>
                  <a:pathLst>
                    <a:path w="1631" h="1630">
                      <a:moveTo>
                        <a:pt x="0" y="1630"/>
                      </a:moveTo>
                      <a:lnTo>
                        <a:pt x="953" y="1630"/>
                      </a:lnTo>
                      <a:lnTo>
                        <a:pt x="953" y="816"/>
                      </a:lnTo>
                      <a:lnTo>
                        <a:pt x="1631" y="816"/>
                      </a:lnTo>
                      <a:lnTo>
                        <a:pt x="1631" y="0"/>
                      </a:lnTo>
                      <a:lnTo>
                        <a:pt x="0" y="0"/>
                      </a:lnTo>
                      <a:lnTo>
                        <a:pt x="0" y="16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9945" tIns="34973" rIns="69945" bIns="34973"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699448" fontAlgn="auto">
                    <a:spcBef>
                      <a:spcPts val="0"/>
                    </a:spcBef>
                    <a:spcAft>
                      <a:spcPts val="0"/>
                    </a:spcAft>
                    <a:defRPr/>
                  </a:pPr>
                  <a:endParaRPr lang="en-US" sz="1377" b="0" kern="0" dirty="0">
                    <a:solidFill>
                      <a:srgbClr val="505050"/>
                    </a:solidFill>
                    <a:latin typeface="Segoe UI"/>
                  </a:endParaRPr>
                </a:p>
              </p:txBody>
            </p:sp>
            <p:sp>
              <p:nvSpPr>
                <p:cNvPr id="56" name="Freeform 10">
                  <a:extLst>
                    <a:ext uri="{FF2B5EF4-FFF2-40B4-BE49-F238E27FC236}">
                      <a16:creationId xmlns:a16="http://schemas.microsoft.com/office/drawing/2014/main" id="{3D18F8FC-5537-473B-9AAC-EBFCB494F03C}"/>
                    </a:ext>
                  </a:extLst>
                </p:cNvPr>
                <p:cNvSpPr>
                  <a:spLocks noEditPoints="1"/>
                </p:cNvSpPr>
                <p:nvPr/>
              </p:nvSpPr>
              <p:spPr bwMode="auto">
                <a:xfrm>
                  <a:off x="1477963" y="-1187450"/>
                  <a:ext cx="9232900" cy="9229725"/>
                </a:xfrm>
                <a:custGeom>
                  <a:avLst/>
                  <a:gdLst>
                    <a:gd name="T0" fmla="*/ 2147 w 2459"/>
                    <a:gd name="T1" fmla="*/ 0 h 2458"/>
                    <a:gd name="T2" fmla="*/ 312 w 2459"/>
                    <a:gd name="T3" fmla="*/ 0 h 2458"/>
                    <a:gd name="T4" fmla="*/ 0 w 2459"/>
                    <a:gd name="T5" fmla="*/ 312 h 2458"/>
                    <a:gd name="T6" fmla="*/ 0 w 2459"/>
                    <a:gd name="T7" fmla="*/ 2146 h 2458"/>
                    <a:gd name="T8" fmla="*/ 312 w 2459"/>
                    <a:gd name="T9" fmla="*/ 2458 h 2458"/>
                    <a:gd name="T10" fmla="*/ 2147 w 2459"/>
                    <a:gd name="T11" fmla="*/ 2458 h 2458"/>
                    <a:gd name="T12" fmla="*/ 2459 w 2459"/>
                    <a:gd name="T13" fmla="*/ 2146 h 2458"/>
                    <a:gd name="T14" fmla="*/ 2459 w 2459"/>
                    <a:gd name="T15" fmla="*/ 312 h 2458"/>
                    <a:gd name="T16" fmla="*/ 2147 w 2459"/>
                    <a:gd name="T17" fmla="*/ 0 h 2458"/>
                    <a:gd name="T18" fmla="*/ 2061 w 2459"/>
                    <a:gd name="T19" fmla="*/ 2032 h 2458"/>
                    <a:gd name="T20" fmla="*/ 991 w 2459"/>
                    <a:gd name="T21" fmla="*/ 2032 h 2458"/>
                    <a:gd name="T22" fmla="*/ 991 w 2459"/>
                    <a:gd name="T23" fmla="*/ 1497 h 2458"/>
                    <a:gd name="T24" fmla="*/ 398 w 2459"/>
                    <a:gd name="T25" fmla="*/ 1497 h 2458"/>
                    <a:gd name="T26" fmla="*/ 398 w 2459"/>
                    <a:gd name="T27" fmla="*/ 426 h 2458"/>
                    <a:gd name="T28" fmla="*/ 1468 w 2459"/>
                    <a:gd name="T29" fmla="*/ 426 h 2458"/>
                    <a:gd name="T30" fmla="*/ 1468 w 2459"/>
                    <a:gd name="T31" fmla="*/ 962 h 2458"/>
                    <a:gd name="T32" fmla="*/ 2061 w 2459"/>
                    <a:gd name="T33" fmla="*/ 962 h 2458"/>
                    <a:gd name="T34" fmla="*/ 2061 w 2459"/>
                    <a:gd name="T35" fmla="*/ 2032 h 2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59" h="2458">
                      <a:moveTo>
                        <a:pt x="2147" y="0"/>
                      </a:moveTo>
                      <a:cubicBezTo>
                        <a:pt x="312" y="0"/>
                        <a:pt x="312" y="0"/>
                        <a:pt x="312" y="0"/>
                      </a:cubicBezTo>
                      <a:cubicBezTo>
                        <a:pt x="141" y="0"/>
                        <a:pt x="0" y="140"/>
                        <a:pt x="0" y="312"/>
                      </a:cubicBezTo>
                      <a:cubicBezTo>
                        <a:pt x="0" y="2146"/>
                        <a:pt x="0" y="2146"/>
                        <a:pt x="0" y="2146"/>
                      </a:cubicBezTo>
                      <a:cubicBezTo>
                        <a:pt x="0" y="2318"/>
                        <a:pt x="141" y="2458"/>
                        <a:pt x="312" y="2458"/>
                      </a:cubicBezTo>
                      <a:cubicBezTo>
                        <a:pt x="2147" y="2458"/>
                        <a:pt x="2147" y="2458"/>
                        <a:pt x="2147" y="2458"/>
                      </a:cubicBezTo>
                      <a:cubicBezTo>
                        <a:pt x="2318" y="2458"/>
                        <a:pt x="2459" y="2318"/>
                        <a:pt x="2459" y="2146"/>
                      </a:cubicBezTo>
                      <a:cubicBezTo>
                        <a:pt x="2459" y="312"/>
                        <a:pt x="2459" y="312"/>
                        <a:pt x="2459" y="312"/>
                      </a:cubicBezTo>
                      <a:cubicBezTo>
                        <a:pt x="2459" y="140"/>
                        <a:pt x="2318" y="0"/>
                        <a:pt x="2147" y="0"/>
                      </a:cubicBezTo>
                      <a:close/>
                      <a:moveTo>
                        <a:pt x="2061" y="2032"/>
                      </a:moveTo>
                      <a:cubicBezTo>
                        <a:pt x="991" y="2032"/>
                        <a:pt x="991" y="2032"/>
                        <a:pt x="991" y="2032"/>
                      </a:cubicBezTo>
                      <a:cubicBezTo>
                        <a:pt x="991" y="1497"/>
                        <a:pt x="991" y="1497"/>
                        <a:pt x="991" y="1497"/>
                      </a:cubicBezTo>
                      <a:cubicBezTo>
                        <a:pt x="398" y="1497"/>
                        <a:pt x="398" y="1497"/>
                        <a:pt x="398" y="1497"/>
                      </a:cubicBezTo>
                      <a:cubicBezTo>
                        <a:pt x="398" y="426"/>
                        <a:pt x="398" y="426"/>
                        <a:pt x="398" y="426"/>
                      </a:cubicBezTo>
                      <a:cubicBezTo>
                        <a:pt x="1468" y="426"/>
                        <a:pt x="1468" y="426"/>
                        <a:pt x="1468" y="426"/>
                      </a:cubicBezTo>
                      <a:cubicBezTo>
                        <a:pt x="1468" y="962"/>
                        <a:pt x="1468" y="962"/>
                        <a:pt x="1468" y="962"/>
                      </a:cubicBezTo>
                      <a:cubicBezTo>
                        <a:pt x="2061" y="962"/>
                        <a:pt x="2061" y="962"/>
                        <a:pt x="2061" y="962"/>
                      </a:cubicBezTo>
                      <a:lnTo>
                        <a:pt x="2061" y="20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9945" tIns="34973" rIns="69945" bIns="34973"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699448" fontAlgn="auto">
                    <a:spcBef>
                      <a:spcPts val="0"/>
                    </a:spcBef>
                    <a:spcAft>
                      <a:spcPts val="0"/>
                    </a:spcAft>
                    <a:defRPr/>
                  </a:pPr>
                  <a:endParaRPr lang="en-US" sz="1377" b="0" kern="0" dirty="0">
                    <a:solidFill>
                      <a:srgbClr val="505050"/>
                    </a:solidFill>
                    <a:latin typeface="Segoe UI"/>
                  </a:endParaRPr>
                </a:p>
              </p:txBody>
            </p:sp>
          </p:grpSp>
          <p:grpSp>
            <p:nvGrpSpPr>
              <p:cNvPr id="46" name="Group 45">
                <a:extLst>
                  <a:ext uri="{FF2B5EF4-FFF2-40B4-BE49-F238E27FC236}">
                    <a16:creationId xmlns:a16="http://schemas.microsoft.com/office/drawing/2014/main" id="{FA6E3A24-6002-40D2-AA27-C22F8170611F}"/>
                  </a:ext>
                </a:extLst>
              </p:cNvPr>
              <p:cNvGrpSpPr/>
              <p:nvPr/>
            </p:nvGrpSpPr>
            <p:grpSpPr>
              <a:xfrm>
                <a:off x="8824466" y="271929"/>
                <a:ext cx="369107" cy="368979"/>
                <a:chOff x="1477963" y="-1187450"/>
                <a:chExt cx="9232900" cy="9229725"/>
              </a:xfrm>
              <a:solidFill>
                <a:srgbClr val="002050"/>
              </a:solidFill>
            </p:grpSpPr>
            <p:sp>
              <p:nvSpPr>
                <p:cNvPr id="53" name="Freeform 9">
                  <a:extLst>
                    <a:ext uri="{FF2B5EF4-FFF2-40B4-BE49-F238E27FC236}">
                      <a16:creationId xmlns:a16="http://schemas.microsoft.com/office/drawing/2014/main" id="{36812628-796A-45E1-AAFF-0498CC41F550}"/>
                    </a:ext>
                  </a:extLst>
                </p:cNvPr>
                <p:cNvSpPr>
                  <a:spLocks/>
                </p:cNvSpPr>
                <p:nvPr/>
              </p:nvSpPr>
              <p:spPr bwMode="auto">
                <a:xfrm>
                  <a:off x="3686176" y="1128713"/>
                  <a:ext cx="2589213" cy="2587625"/>
                </a:xfrm>
                <a:custGeom>
                  <a:avLst/>
                  <a:gdLst>
                    <a:gd name="T0" fmla="*/ 0 w 1631"/>
                    <a:gd name="T1" fmla="*/ 1630 h 1630"/>
                    <a:gd name="T2" fmla="*/ 953 w 1631"/>
                    <a:gd name="T3" fmla="*/ 1630 h 1630"/>
                    <a:gd name="T4" fmla="*/ 953 w 1631"/>
                    <a:gd name="T5" fmla="*/ 816 h 1630"/>
                    <a:gd name="T6" fmla="*/ 1631 w 1631"/>
                    <a:gd name="T7" fmla="*/ 816 h 1630"/>
                    <a:gd name="T8" fmla="*/ 1631 w 1631"/>
                    <a:gd name="T9" fmla="*/ 0 h 1630"/>
                    <a:gd name="T10" fmla="*/ 0 w 1631"/>
                    <a:gd name="T11" fmla="*/ 0 h 1630"/>
                    <a:gd name="T12" fmla="*/ 0 w 1631"/>
                    <a:gd name="T13" fmla="*/ 1630 h 1630"/>
                  </a:gdLst>
                  <a:ahLst/>
                  <a:cxnLst>
                    <a:cxn ang="0">
                      <a:pos x="T0" y="T1"/>
                    </a:cxn>
                    <a:cxn ang="0">
                      <a:pos x="T2" y="T3"/>
                    </a:cxn>
                    <a:cxn ang="0">
                      <a:pos x="T4" y="T5"/>
                    </a:cxn>
                    <a:cxn ang="0">
                      <a:pos x="T6" y="T7"/>
                    </a:cxn>
                    <a:cxn ang="0">
                      <a:pos x="T8" y="T9"/>
                    </a:cxn>
                    <a:cxn ang="0">
                      <a:pos x="T10" y="T11"/>
                    </a:cxn>
                    <a:cxn ang="0">
                      <a:pos x="T12" y="T13"/>
                    </a:cxn>
                  </a:cxnLst>
                  <a:rect l="0" t="0" r="r" b="b"/>
                  <a:pathLst>
                    <a:path w="1631" h="1630">
                      <a:moveTo>
                        <a:pt x="0" y="1630"/>
                      </a:moveTo>
                      <a:lnTo>
                        <a:pt x="953" y="1630"/>
                      </a:lnTo>
                      <a:lnTo>
                        <a:pt x="953" y="816"/>
                      </a:lnTo>
                      <a:lnTo>
                        <a:pt x="1631" y="816"/>
                      </a:lnTo>
                      <a:lnTo>
                        <a:pt x="1631" y="0"/>
                      </a:lnTo>
                      <a:lnTo>
                        <a:pt x="0" y="0"/>
                      </a:lnTo>
                      <a:lnTo>
                        <a:pt x="0" y="16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9945" tIns="34973" rIns="69945" bIns="34973"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699448" fontAlgn="auto">
                    <a:spcBef>
                      <a:spcPts val="0"/>
                    </a:spcBef>
                    <a:spcAft>
                      <a:spcPts val="0"/>
                    </a:spcAft>
                    <a:defRPr/>
                  </a:pPr>
                  <a:endParaRPr lang="en-US" sz="1377" b="0" kern="0" dirty="0">
                    <a:solidFill>
                      <a:srgbClr val="505050"/>
                    </a:solidFill>
                    <a:latin typeface="Segoe UI"/>
                  </a:endParaRPr>
                </a:p>
              </p:txBody>
            </p:sp>
            <p:sp>
              <p:nvSpPr>
                <p:cNvPr id="54" name="Freeform 10">
                  <a:extLst>
                    <a:ext uri="{FF2B5EF4-FFF2-40B4-BE49-F238E27FC236}">
                      <a16:creationId xmlns:a16="http://schemas.microsoft.com/office/drawing/2014/main" id="{496E317B-CEC1-430A-9759-C6A8E187F7F6}"/>
                    </a:ext>
                  </a:extLst>
                </p:cNvPr>
                <p:cNvSpPr>
                  <a:spLocks noEditPoints="1"/>
                </p:cNvSpPr>
                <p:nvPr/>
              </p:nvSpPr>
              <p:spPr bwMode="auto">
                <a:xfrm>
                  <a:off x="1477963" y="-1187450"/>
                  <a:ext cx="9232900" cy="9229725"/>
                </a:xfrm>
                <a:custGeom>
                  <a:avLst/>
                  <a:gdLst>
                    <a:gd name="T0" fmla="*/ 2147 w 2459"/>
                    <a:gd name="T1" fmla="*/ 0 h 2458"/>
                    <a:gd name="T2" fmla="*/ 312 w 2459"/>
                    <a:gd name="T3" fmla="*/ 0 h 2458"/>
                    <a:gd name="T4" fmla="*/ 0 w 2459"/>
                    <a:gd name="T5" fmla="*/ 312 h 2458"/>
                    <a:gd name="T6" fmla="*/ 0 w 2459"/>
                    <a:gd name="T7" fmla="*/ 2146 h 2458"/>
                    <a:gd name="T8" fmla="*/ 312 w 2459"/>
                    <a:gd name="T9" fmla="*/ 2458 h 2458"/>
                    <a:gd name="T10" fmla="*/ 2147 w 2459"/>
                    <a:gd name="T11" fmla="*/ 2458 h 2458"/>
                    <a:gd name="T12" fmla="*/ 2459 w 2459"/>
                    <a:gd name="T13" fmla="*/ 2146 h 2458"/>
                    <a:gd name="T14" fmla="*/ 2459 w 2459"/>
                    <a:gd name="T15" fmla="*/ 312 h 2458"/>
                    <a:gd name="T16" fmla="*/ 2147 w 2459"/>
                    <a:gd name="T17" fmla="*/ 0 h 2458"/>
                    <a:gd name="T18" fmla="*/ 2061 w 2459"/>
                    <a:gd name="T19" fmla="*/ 2032 h 2458"/>
                    <a:gd name="T20" fmla="*/ 991 w 2459"/>
                    <a:gd name="T21" fmla="*/ 2032 h 2458"/>
                    <a:gd name="T22" fmla="*/ 991 w 2459"/>
                    <a:gd name="T23" fmla="*/ 1497 h 2458"/>
                    <a:gd name="T24" fmla="*/ 398 w 2459"/>
                    <a:gd name="T25" fmla="*/ 1497 h 2458"/>
                    <a:gd name="T26" fmla="*/ 398 w 2459"/>
                    <a:gd name="T27" fmla="*/ 426 h 2458"/>
                    <a:gd name="T28" fmla="*/ 1468 w 2459"/>
                    <a:gd name="T29" fmla="*/ 426 h 2458"/>
                    <a:gd name="T30" fmla="*/ 1468 w 2459"/>
                    <a:gd name="T31" fmla="*/ 962 h 2458"/>
                    <a:gd name="T32" fmla="*/ 2061 w 2459"/>
                    <a:gd name="T33" fmla="*/ 962 h 2458"/>
                    <a:gd name="T34" fmla="*/ 2061 w 2459"/>
                    <a:gd name="T35" fmla="*/ 2032 h 2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59" h="2458">
                      <a:moveTo>
                        <a:pt x="2147" y="0"/>
                      </a:moveTo>
                      <a:cubicBezTo>
                        <a:pt x="312" y="0"/>
                        <a:pt x="312" y="0"/>
                        <a:pt x="312" y="0"/>
                      </a:cubicBezTo>
                      <a:cubicBezTo>
                        <a:pt x="141" y="0"/>
                        <a:pt x="0" y="140"/>
                        <a:pt x="0" y="312"/>
                      </a:cubicBezTo>
                      <a:cubicBezTo>
                        <a:pt x="0" y="2146"/>
                        <a:pt x="0" y="2146"/>
                        <a:pt x="0" y="2146"/>
                      </a:cubicBezTo>
                      <a:cubicBezTo>
                        <a:pt x="0" y="2318"/>
                        <a:pt x="141" y="2458"/>
                        <a:pt x="312" y="2458"/>
                      </a:cubicBezTo>
                      <a:cubicBezTo>
                        <a:pt x="2147" y="2458"/>
                        <a:pt x="2147" y="2458"/>
                        <a:pt x="2147" y="2458"/>
                      </a:cubicBezTo>
                      <a:cubicBezTo>
                        <a:pt x="2318" y="2458"/>
                        <a:pt x="2459" y="2318"/>
                        <a:pt x="2459" y="2146"/>
                      </a:cubicBezTo>
                      <a:cubicBezTo>
                        <a:pt x="2459" y="312"/>
                        <a:pt x="2459" y="312"/>
                        <a:pt x="2459" y="312"/>
                      </a:cubicBezTo>
                      <a:cubicBezTo>
                        <a:pt x="2459" y="140"/>
                        <a:pt x="2318" y="0"/>
                        <a:pt x="2147" y="0"/>
                      </a:cubicBezTo>
                      <a:close/>
                      <a:moveTo>
                        <a:pt x="2061" y="2032"/>
                      </a:moveTo>
                      <a:cubicBezTo>
                        <a:pt x="991" y="2032"/>
                        <a:pt x="991" y="2032"/>
                        <a:pt x="991" y="2032"/>
                      </a:cubicBezTo>
                      <a:cubicBezTo>
                        <a:pt x="991" y="1497"/>
                        <a:pt x="991" y="1497"/>
                        <a:pt x="991" y="1497"/>
                      </a:cubicBezTo>
                      <a:cubicBezTo>
                        <a:pt x="398" y="1497"/>
                        <a:pt x="398" y="1497"/>
                        <a:pt x="398" y="1497"/>
                      </a:cubicBezTo>
                      <a:cubicBezTo>
                        <a:pt x="398" y="426"/>
                        <a:pt x="398" y="426"/>
                        <a:pt x="398" y="426"/>
                      </a:cubicBezTo>
                      <a:cubicBezTo>
                        <a:pt x="1468" y="426"/>
                        <a:pt x="1468" y="426"/>
                        <a:pt x="1468" y="426"/>
                      </a:cubicBezTo>
                      <a:cubicBezTo>
                        <a:pt x="1468" y="962"/>
                        <a:pt x="1468" y="962"/>
                        <a:pt x="1468" y="962"/>
                      </a:cubicBezTo>
                      <a:cubicBezTo>
                        <a:pt x="2061" y="962"/>
                        <a:pt x="2061" y="962"/>
                        <a:pt x="2061" y="962"/>
                      </a:cubicBezTo>
                      <a:lnTo>
                        <a:pt x="2061" y="20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9945" tIns="34973" rIns="69945" bIns="34973"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699448" fontAlgn="auto">
                    <a:spcBef>
                      <a:spcPts val="0"/>
                    </a:spcBef>
                    <a:spcAft>
                      <a:spcPts val="0"/>
                    </a:spcAft>
                    <a:defRPr/>
                  </a:pPr>
                  <a:endParaRPr lang="en-US" sz="1377" b="0" kern="0" dirty="0">
                    <a:solidFill>
                      <a:srgbClr val="505050"/>
                    </a:solidFill>
                    <a:latin typeface="Segoe UI"/>
                  </a:endParaRPr>
                </a:p>
              </p:txBody>
            </p:sp>
          </p:grpSp>
          <p:grpSp>
            <p:nvGrpSpPr>
              <p:cNvPr id="47" name="Group 46">
                <a:extLst>
                  <a:ext uri="{FF2B5EF4-FFF2-40B4-BE49-F238E27FC236}">
                    <a16:creationId xmlns:a16="http://schemas.microsoft.com/office/drawing/2014/main" id="{04960E0A-A943-4D42-AF6C-BB3915FEA366}"/>
                  </a:ext>
                </a:extLst>
              </p:cNvPr>
              <p:cNvGrpSpPr/>
              <p:nvPr/>
            </p:nvGrpSpPr>
            <p:grpSpPr>
              <a:xfrm>
                <a:off x="9261787" y="271929"/>
                <a:ext cx="369107" cy="368979"/>
                <a:chOff x="1477963" y="-1187450"/>
                <a:chExt cx="9232900" cy="9229725"/>
              </a:xfrm>
              <a:solidFill>
                <a:srgbClr val="002050"/>
              </a:solidFill>
            </p:grpSpPr>
            <p:sp>
              <p:nvSpPr>
                <p:cNvPr id="51" name="Freeform 9">
                  <a:extLst>
                    <a:ext uri="{FF2B5EF4-FFF2-40B4-BE49-F238E27FC236}">
                      <a16:creationId xmlns:a16="http://schemas.microsoft.com/office/drawing/2014/main" id="{62EBCB04-681F-4283-9841-7464F871860B}"/>
                    </a:ext>
                  </a:extLst>
                </p:cNvPr>
                <p:cNvSpPr>
                  <a:spLocks/>
                </p:cNvSpPr>
                <p:nvPr/>
              </p:nvSpPr>
              <p:spPr bwMode="auto">
                <a:xfrm>
                  <a:off x="3686176" y="1128713"/>
                  <a:ext cx="2589213" cy="2587625"/>
                </a:xfrm>
                <a:custGeom>
                  <a:avLst/>
                  <a:gdLst>
                    <a:gd name="T0" fmla="*/ 0 w 1631"/>
                    <a:gd name="T1" fmla="*/ 1630 h 1630"/>
                    <a:gd name="T2" fmla="*/ 953 w 1631"/>
                    <a:gd name="T3" fmla="*/ 1630 h 1630"/>
                    <a:gd name="T4" fmla="*/ 953 w 1631"/>
                    <a:gd name="T5" fmla="*/ 816 h 1630"/>
                    <a:gd name="T6" fmla="*/ 1631 w 1631"/>
                    <a:gd name="T7" fmla="*/ 816 h 1630"/>
                    <a:gd name="T8" fmla="*/ 1631 w 1631"/>
                    <a:gd name="T9" fmla="*/ 0 h 1630"/>
                    <a:gd name="T10" fmla="*/ 0 w 1631"/>
                    <a:gd name="T11" fmla="*/ 0 h 1630"/>
                    <a:gd name="T12" fmla="*/ 0 w 1631"/>
                    <a:gd name="T13" fmla="*/ 1630 h 1630"/>
                  </a:gdLst>
                  <a:ahLst/>
                  <a:cxnLst>
                    <a:cxn ang="0">
                      <a:pos x="T0" y="T1"/>
                    </a:cxn>
                    <a:cxn ang="0">
                      <a:pos x="T2" y="T3"/>
                    </a:cxn>
                    <a:cxn ang="0">
                      <a:pos x="T4" y="T5"/>
                    </a:cxn>
                    <a:cxn ang="0">
                      <a:pos x="T6" y="T7"/>
                    </a:cxn>
                    <a:cxn ang="0">
                      <a:pos x="T8" y="T9"/>
                    </a:cxn>
                    <a:cxn ang="0">
                      <a:pos x="T10" y="T11"/>
                    </a:cxn>
                    <a:cxn ang="0">
                      <a:pos x="T12" y="T13"/>
                    </a:cxn>
                  </a:cxnLst>
                  <a:rect l="0" t="0" r="r" b="b"/>
                  <a:pathLst>
                    <a:path w="1631" h="1630">
                      <a:moveTo>
                        <a:pt x="0" y="1630"/>
                      </a:moveTo>
                      <a:lnTo>
                        <a:pt x="953" y="1630"/>
                      </a:lnTo>
                      <a:lnTo>
                        <a:pt x="953" y="816"/>
                      </a:lnTo>
                      <a:lnTo>
                        <a:pt x="1631" y="816"/>
                      </a:lnTo>
                      <a:lnTo>
                        <a:pt x="1631" y="0"/>
                      </a:lnTo>
                      <a:lnTo>
                        <a:pt x="0" y="0"/>
                      </a:lnTo>
                      <a:lnTo>
                        <a:pt x="0" y="16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9945" tIns="34973" rIns="69945" bIns="34973"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699448" fontAlgn="auto">
                    <a:spcBef>
                      <a:spcPts val="0"/>
                    </a:spcBef>
                    <a:spcAft>
                      <a:spcPts val="0"/>
                    </a:spcAft>
                    <a:defRPr/>
                  </a:pPr>
                  <a:endParaRPr lang="en-US" sz="1377" b="0" kern="0" dirty="0">
                    <a:solidFill>
                      <a:srgbClr val="505050"/>
                    </a:solidFill>
                    <a:latin typeface="Segoe UI"/>
                  </a:endParaRPr>
                </a:p>
              </p:txBody>
            </p:sp>
            <p:sp>
              <p:nvSpPr>
                <p:cNvPr id="52" name="Freeform 10">
                  <a:extLst>
                    <a:ext uri="{FF2B5EF4-FFF2-40B4-BE49-F238E27FC236}">
                      <a16:creationId xmlns:a16="http://schemas.microsoft.com/office/drawing/2014/main" id="{279E8F72-DDC5-4869-83A9-BB34978BEC47}"/>
                    </a:ext>
                  </a:extLst>
                </p:cNvPr>
                <p:cNvSpPr>
                  <a:spLocks noEditPoints="1"/>
                </p:cNvSpPr>
                <p:nvPr/>
              </p:nvSpPr>
              <p:spPr bwMode="auto">
                <a:xfrm>
                  <a:off x="1477963" y="-1187450"/>
                  <a:ext cx="9232900" cy="9229725"/>
                </a:xfrm>
                <a:custGeom>
                  <a:avLst/>
                  <a:gdLst>
                    <a:gd name="T0" fmla="*/ 2147 w 2459"/>
                    <a:gd name="T1" fmla="*/ 0 h 2458"/>
                    <a:gd name="T2" fmla="*/ 312 w 2459"/>
                    <a:gd name="T3" fmla="*/ 0 h 2458"/>
                    <a:gd name="T4" fmla="*/ 0 w 2459"/>
                    <a:gd name="T5" fmla="*/ 312 h 2458"/>
                    <a:gd name="T6" fmla="*/ 0 w 2459"/>
                    <a:gd name="T7" fmla="*/ 2146 h 2458"/>
                    <a:gd name="T8" fmla="*/ 312 w 2459"/>
                    <a:gd name="T9" fmla="*/ 2458 h 2458"/>
                    <a:gd name="T10" fmla="*/ 2147 w 2459"/>
                    <a:gd name="T11" fmla="*/ 2458 h 2458"/>
                    <a:gd name="T12" fmla="*/ 2459 w 2459"/>
                    <a:gd name="T13" fmla="*/ 2146 h 2458"/>
                    <a:gd name="T14" fmla="*/ 2459 w 2459"/>
                    <a:gd name="T15" fmla="*/ 312 h 2458"/>
                    <a:gd name="T16" fmla="*/ 2147 w 2459"/>
                    <a:gd name="T17" fmla="*/ 0 h 2458"/>
                    <a:gd name="T18" fmla="*/ 2061 w 2459"/>
                    <a:gd name="T19" fmla="*/ 2032 h 2458"/>
                    <a:gd name="T20" fmla="*/ 991 w 2459"/>
                    <a:gd name="T21" fmla="*/ 2032 h 2458"/>
                    <a:gd name="T22" fmla="*/ 991 w 2459"/>
                    <a:gd name="T23" fmla="*/ 1497 h 2458"/>
                    <a:gd name="T24" fmla="*/ 398 w 2459"/>
                    <a:gd name="T25" fmla="*/ 1497 h 2458"/>
                    <a:gd name="T26" fmla="*/ 398 w 2459"/>
                    <a:gd name="T27" fmla="*/ 426 h 2458"/>
                    <a:gd name="T28" fmla="*/ 1468 w 2459"/>
                    <a:gd name="T29" fmla="*/ 426 h 2458"/>
                    <a:gd name="T30" fmla="*/ 1468 w 2459"/>
                    <a:gd name="T31" fmla="*/ 962 h 2458"/>
                    <a:gd name="T32" fmla="*/ 2061 w 2459"/>
                    <a:gd name="T33" fmla="*/ 962 h 2458"/>
                    <a:gd name="T34" fmla="*/ 2061 w 2459"/>
                    <a:gd name="T35" fmla="*/ 2032 h 2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59" h="2458">
                      <a:moveTo>
                        <a:pt x="2147" y="0"/>
                      </a:moveTo>
                      <a:cubicBezTo>
                        <a:pt x="312" y="0"/>
                        <a:pt x="312" y="0"/>
                        <a:pt x="312" y="0"/>
                      </a:cubicBezTo>
                      <a:cubicBezTo>
                        <a:pt x="141" y="0"/>
                        <a:pt x="0" y="140"/>
                        <a:pt x="0" y="312"/>
                      </a:cubicBezTo>
                      <a:cubicBezTo>
                        <a:pt x="0" y="2146"/>
                        <a:pt x="0" y="2146"/>
                        <a:pt x="0" y="2146"/>
                      </a:cubicBezTo>
                      <a:cubicBezTo>
                        <a:pt x="0" y="2318"/>
                        <a:pt x="141" y="2458"/>
                        <a:pt x="312" y="2458"/>
                      </a:cubicBezTo>
                      <a:cubicBezTo>
                        <a:pt x="2147" y="2458"/>
                        <a:pt x="2147" y="2458"/>
                        <a:pt x="2147" y="2458"/>
                      </a:cubicBezTo>
                      <a:cubicBezTo>
                        <a:pt x="2318" y="2458"/>
                        <a:pt x="2459" y="2318"/>
                        <a:pt x="2459" y="2146"/>
                      </a:cubicBezTo>
                      <a:cubicBezTo>
                        <a:pt x="2459" y="312"/>
                        <a:pt x="2459" y="312"/>
                        <a:pt x="2459" y="312"/>
                      </a:cubicBezTo>
                      <a:cubicBezTo>
                        <a:pt x="2459" y="140"/>
                        <a:pt x="2318" y="0"/>
                        <a:pt x="2147" y="0"/>
                      </a:cubicBezTo>
                      <a:close/>
                      <a:moveTo>
                        <a:pt x="2061" y="2032"/>
                      </a:moveTo>
                      <a:cubicBezTo>
                        <a:pt x="991" y="2032"/>
                        <a:pt x="991" y="2032"/>
                        <a:pt x="991" y="2032"/>
                      </a:cubicBezTo>
                      <a:cubicBezTo>
                        <a:pt x="991" y="1497"/>
                        <a:pt x="991" y="1497"/>
                        <a:pt x="991" y="1497"/>
                      </a:cubicBezTo>
                      <a:cubicBezTo>
                        <a:pt x="398" y="1497"/>
                        <a:pt x="398" y="1497"/>
                        <a:pt x="398" y="1497"/>
                      </a:cubicBezTo>
                      <a:cubicBezTo>
                        <a:pt x="398" y="426"/>
                        <a:pt x="398" y="426"/>
                        <a:pt x="398" y="426"/>
                      </a:cubicBezTo>
                      <a:cubicBezTo>
                        <a:pt x="1468" y="426"/>
                        <a:pt x="1468" y="426"/>
                        <a:pt x="1468" y="426"/>
                      </a:cubicBezTo>
                      <a:cubicBezTo>
                        <a:pt x="1468" y="962"/>
                        <a:pt x="1468" y="962"/>
                        <a:pt x="1468" y="962"/>
                      </a:cubicBezTo>
                      <a:cubicBezTo>
                        <a:pt x="2061" y="962"/>
                        <a:pt x="2061" y="962"/>
                        <a:pt x="2061" y="962"/>
                      </a:cubicBezTo>
                      <a:lnTo>
                        <a:pt x="2061" y="20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9945" tIns="34973" rIns="69945" bIns="34973"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699448" fontAlgn="auto">
                    <a:spcBef>
                      <a:spcPts val="0"/>
                    </a:spcBef>
                    <a:spcAft>
                      <a:spcPts val="0"/>
                    </a:spcAft>
                    <a:defRPr/>
                  </a:pPr>
                  <a:endParaRPr lang="en-US" sz="1377" b="0" kern="0" dirty="0">
                    <a:solidFill>
                      <a:srgbClr val="505050"/>
                    </a:solidFill>
                    <a:latin typeface="Segoe UI"/>
                  </a:endParaRPr>
                </a:p>
              </p:txBody>
            </p:sp>
          </p:grpSp>
          <p:grpSp>
            <p:nvGrpSpPr>
              <p:cNvPr id="48" name="Group 47">
                <a:extLst>
                  <a:ext uri="{FF2B5EF4-FFF2-40B4-BE49-F238E27FC236}">
                    <a16:creationId xmlns:a16="http://schemas.microsoft.com/office/drawing/2014/main" id="{1D1EB348-F724-4C7E-8255-546E568FD1A5}"/>
                  </a:ext>
                </a:extLst>
              </p:cNvPr>
              <p:cNvGrpSpPr/>
              <p:nvPr/>
            </p:nvGrpSpPr>
            <p:grpSpPr>
              <a:xfrm>
                <a:off x="9610871" y="-285162"/>
                <a:ext cx="745841" cy="745841"/>
                <a:chOff x="8520706" y="2698015"/>
                <a:chExt cx="745841" cy="745841"/>
              </a:xfrm>
            </p:grpSpPr>
            <p:sp>
              <p:nvSpPr>
                <p:cNvPr id="49" name="Oval 48">
                  <a:extLst>
                    <a:ext uri="{FF2B5EF4-FFF2-40B4-BE49-F238E27FC236}">
                      <a16:creationId xmlns:a16="http://schemas.microsoft.com/office/drawing/2014/main" id="{F3FC1D92-50E9-4E19-972B-740A6FAF8CEC}"/>
                    </a:ext>
                  </a:extLst>
                </p:cNvPr>
                <p:cNvSpPr/>
                <p:nvPr/>
              </p:nvSpPr>
              <p:spPr bwMode="auto">
                <a:xfrm>
                  <a:off x="8520706" y="2698015"/>
                  <a:ext cx="745841" cy="745841"/>
                </a:xfrm>
                <a:prstGeom prst="ellipse">
                  <a:avLst/>
                </a:prstGeom>
                <a:solidFill>
                  <a:srgbClr val="002050"/>
                </a:solidFill>
                <a:ln w="19050" cap="flat" cmpd="sng" algn="ctr">
                  <a:noFill/>
                  <a:prstDash val="solid"/>
                  <a:headEnd type="none" w="med" len="med"/>
                  <a:tailEnd type="none" w="med" len="med"/>
                </a:ln>
                <a:effectLst/>
              </p:spPr>
              <p:txBody>
                <a:bodyPr vert="horz" wrap="square" lIns="0" tIns="35674" rIns="0" bIns="35674"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algn="ctr" defTabSz="713271" fontAlgn="auto">
                    <a:spcBef>
                      <a:spcPts val="0"/>
                    </a:spcBef>
                    <a:spcAft>
                      <a:spcPts val="0"/>
                    </a:spcAft>
                    <a:defRPr/>
                  </a:pPr>
                  <a:endParaRPr lang="en-US" sz="1530" b="0" kern="0" dirty="0">
                    <a:gradFill>
                      <a:gsLst>
                        <a:gs pos="0">
                          <a:srgbClr val="FFFFFF"/>
                        </a:gs>
                        <a:gs pos="100000">
                          <a:srgbClr val="FFFFFF"/>
                        </a:gs>
                      </a:gsLst>
                      <a:lin ang="5400000" scaled="0"/>
                    </a:gradFill>
                    <a:latin typeface="Segoe UI"/>
                  </a:endParaRPr>
                </a:p>
              </p:txBody>
            </p:sp>
            <p:sp>
              <p:nvSpPr>
                <p:cNvPr id="50" name="Freeform 5">
                  <a:extLst>
                    <a:ext uri="{FF2B5EF4-FFF2-40B4-BE49-F238E27FC236}">
                      <a16:creationId xmlns:a16="http://schemas.microsoft.com/office/drawing/2014/main" id="{4D20AB2E-5022-4C8E-AA51-C69DCBE68869}"/>
                    </a:ext>
                  </a:extLst>
                </p:cNvPr>
                <p:cNvSpPr>
                  <a:spLocks/>
                </p:cNvSpPr>
                <p:nvPr/>
              </p:nvSpPr>
              <p:spPr bwMode="auto">
                <a:xfrm>
                  <a:off x="8694461" y="2834314"/>
                  <a:ext cx="391532" cy="471028"/>
                </a:xfrm>
                <a:custGeom>
                  <a:avLst/>
                  <a:gdLst>
                    <a:gd name="T0" fmla="*/ 0 w 990"/>
                    <a:gd name="T1" fmla="*/ 960 h 1191"/>
                    <a:gd name="T2" fmla="*/ 0 w 990"/>
                    <a:gd name="T3" fmla="*/ 235 h 1191"/>
                    <a:gd name="T4" fmla="*/ 640 w 990"/>
                    <a:gd name="T5" fmla="*/ 0 h 1191"/>
                    <a:gd name="T6" fmla="*/ 990 w 990"/>
                    <a:gd name="T7" fmla="*/ 112 h 1191"/>
                    <a:gd name="T8" fmla="*/ 990 w 990"/>
                    <a:gd name="T9" fmla="*/ 1086 h 1191"/>
                    <a:gd name="T10" fmla="*/ 640 w 990"/>
                    <a:gd name="T11" fmla="*/ 1191 h 1191"/>
                    <a:gd name="T12" fmla="*/ 0 w 990"/>
                    <a:gd name="T13" fmla="*/ 960 h 1191"/>
                    <a:gd name="T14" fmla="*/ 640 w 990"/>
                    <a:gd name="T15" fmla="*/ 1037 h 1191"/>
                    <a:gd name="T16" fmla="*/ 640 w 990"/>
                    <a:gd name="T17" fmla="*/ 195 h 1191"/>
                    <a:gd name="T18" fmla="*/ 224 w 990"/>
                    <a:gd name="T19" fmla="*/ 292 h 1191"/>
                    <a:gd name="T20" fmla="*/ 224 w 990"/>
                    <a:gd name="T21" fmla="*/ 863 h 1191"/>
                    <a:gd name="T22" fmla="*/ 0 w 990"/>
                    <a:gd name="T23" fmla="*/ 960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90" h="1191">
                      <a:moveTo>
                        <a:pt x="0" y="960"/>
                      </a:moveTo>
                      <a:lnTo>
                        <a:pt x="0" y="235"/>
                      </a:lnTo>
                      <a:lnTo>
                        <a:pt x="640" y="0"/>
                      </a:lnTo>
                      <a:lnTo>
                        <a:pt x="990" y="112"/>
                      </a:lnTo>
                      <a:lnTo>
                        <a:pt x="990" y="1086"/>
                      </a:lnTo>
                      <a:lnTo>
                        <a:pt x="640" y="1191"/>
                      </a:lnTo>
                      <a:lnTo>
                        <a:pt x="0" y="960"/>
                      </a:lnTo>
                      <a:lnTo>
                        <a:pt x="640" y="1037"/>
                      </a:lnTo>
                      <a:lnTo>
                        <a:pt x="640" y="195"/>
                      </a:lnTo>
                      <a:lnTo>
                        <a:pt x="224" y="292"/>
                      </a:lnTo>
                      <a:lnTo>
                        <a:pt x="224" y="863"/>
                      </a:lnTo>
                      <a:lnTo>
                        <a:pt x="0" y="960"/>
                      </a:lnTo>
                      <a:close/>
                    </a:path>
                  </a:pathLst>
                </a:custGeom>
                <a:solidFill>
                  <a:srgbClr val="D83B01"/>
                </a:solidFill>
                <a:ln>
                  <a:noFill/>
                </a:ln>
              </p:spPr>
              <p:txBody>
                <a:bodyPr vert="horz" wrap="square" lIns="68570" tIns="34285" rIns="68570" bIns="34285"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699422" fontAlgn="auto">
                    <a:spcBef>
                      <a:spcPts val="0"/>
                    </a:spcBef>
                    <a:spcAft>
                      <a:spcPts val="0"/>
                    </a:spcAft>
                    <a:defRPr/>
                  </a:pPr>
                  <a:endParaRPr lang="en-US" sz="1350" b="0" kern="0" dirty="0">
                    <a:solidFill>
                      <a:srgbClr val="FFFFFF"/>
                    </a:solidFill>
                    <a:latin typeface="Segoe UI"/>
                  </a:endParaRPr>
                </a:p>
              </p:txBody>
            </p:sp>
          </p:grpSp>
        </p:grpSp>
        <p:grpSp>
          <p:nvGrpSpPr>
            <p:cNvPr id="16" name="Group 15">
              <a:extLst>
                <a:ext uri="{FF2B5EF4-FFF2-40B4-BE49-F238E27FC236}">
                  <a16:creationId xmlns:a16="http://schemas.microsoft.com/office/drawing/2014/main" id="{0C3B53AC-65DC-42A6-8B66-01C32F73F65A}"/>
                </a:ext>
              </a:extLst>
            </p:cNvPr>
            <p:cNvGrpSpPr/>
            <p:nvPr/>
          </p:nvGrpSpPr>
          <p:grpSpPr>
            <a:xfrm>
              <a:off x="7050804" y="3680595"/>
              <a:ext cx="259743" cy="259742"/>
              <a:chOff x="6529740" y="2534238"/>
              <a:chExt cx="745841" cy="745841"/>
            </a:xfrm>
          </p:grpSpPr>
          <p:sp>
            <p:nvSpPr>
              <p:cNvPr id="41" name="Oval 40">
                <a:extLst>
                  <a:ext uri="{FF2B5EF4-FFF2-40B4-BE49-F238E27FC236}">
                    <a16:creationId xmlns:a16="http://schemas.microsoft.com/office/drawing/2014/main" id="{FB980113-AED0-4F46-B952-9AB3FCA12CD7}"/>
                  </a:ext>
                </a:extLst>
              </p:cNvPr>
              <p:cNvSpPr/>
              <p:nvPr/>
            </p:nvSpPr>
            <p:spPr bwMode="auto">
              <a:xfrm>
                <a:off x="6529740" y="2534238"/>
                <a:ext cx="745841" cy="745841"/>
              </a:xfrm>
              <a:prstGeom prst="ellipse">
                <a:avLst/>
              </a:prstGeom>
              <a:solidFill>
                <a:srgbClr val="002050"/>
              </a:solidFill>
              <a:ln w="19050" cap="flat" cmpd="sng" algn="ctr">
                <a:noFill/>
                <a:prstDash val="solid"/>
                <a:headEnd type="none" w="med" len="med"/>
                <a:tailEnd type="none" w="med" len="med"/>
              </a:ln>
              <a:effectLst/>
            </p:spPr>
            <p:txBody>
              <a:bodyPr vert="horz" wrap="square" lIns="0" tIns="35674" rIns="0" bIns="35674"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algn="ctr" defTabSz="713271" fontAlgn="auto">
                  <a:spcBef>
                    <a:spcPts val="0"/>
                  </a:spcBef>
                  <a:spcAft>
                    <a:spcPts val="0"/>
                  </a:spcAft>
                  <a:defRPr/>
                </a:pPr>
                <a:endParaRPr lang="en-US" sz="1530" b="0" kern="0" dirty="0">
                  <a:gradFill>
                    <a:gsLst>
                      <a:gs pos="0">
                        <a:srgbClr val="FFFFFF"/>
                      </a:gs>
                      <a:gs pos="100000">
                        <a:srgbClr val="FFFFFF"/>
                      </a:gs>
                    </a:gsLst>
                    <a:lin ang="5400000" scaled="0"/>
                  </a:gradFill>
                  <a:latin typeface="Segoe UI"/>
                </a:endParaRPr>
              </a:p>
            </p:txBody>
          </p:sp>
          <p:sp>
            <p:nvSpPr>
              <p:cNvPr id="42" name="Freeform 5">
                <a:extLst>
                  <a:ext uri="{FF2B5EF4-FFF2-40B4-BE49-F238E27FC236}">
                    <a16:creationId xmlns:a16="http://schemas.microsoft.com/office/drawing/2014/main" id="{6416BF2C-73B7-4142-85EA-69FDE47D4C06}"/>
                  </a:ext>
                </a:extLst>
              </p:cNvPr>
              <p:cNvSpPr>
                <a:spLocks/>
              </p:cNvSpPr>
              <p:nvPr/>
            </p:nvSpPr>
            <p:spPr bwMode="auto">
              <a:xfrm>
                <a:off x="6703495" y="2670537"/>
                <a:ext cx="391532" cy="471028"/>
              </a:xfrm>
              <a:custGeom>
                <a:avLst/>
                <a:gdLst>
                  <a:gd name="T0" fmla="*/ 0 w 990"/>
                  <a:gd name="T1" fmla="*/ 960 h 1191"/>
                  <a:gd name="T2" fmla="*/ 0 w 990"/>
                  <a:gd name="T3" fmla="*/ 235 h 1191"/>
                  <a:gd name="T4" fmla="*/ 640 w 990"/>
                  <a:gd name="T5" fmla="*/ 0 h 1191"/>
                  <a:gd name="T6" fmla="*/ 990 w 990"/>
                  <a:gd name="T7" fmla="*/ 112 h 1191"/>
                  <a:gd name="T8" fmla="*/ 990 w 990"/>
                  <a:gd name="T9" fmla="*/ 1086 h 1191"/>
                  <a:gd name="T10" fmla="*/ 640 w 990"/>
                  <a:gd name="T11" fmla="*/ 1191 h 1191"/>
                  <a:gd name="T12" fmla="*/ 0 w 990"/>
                  <a:gd name="T13" fmla="*/ 960 h 1191"/>
                  <a:gd name="T14" fmla="*/ 640 w 990"/>
                  <a:gd name="T15" fmla="*/ 1037 h 1191"/>
                  <a:gd name="T16" fmla="*/ 640 w 990"/>
                  <a:gd name="T17" fmla="*/ 195 h 1191"/>
                  <a:gd name="T18" fmla="*/ 224 w 990"/>
                  <a:gd name="T19" fmla="*/ 292 h 1191"/>
                  <a:gd name="T20" fmla="*/ 224 w 990"/>
                  <a:gd name="T21" fmla="*/ 863 h 1191"/>
                  <a:gd name="T22" fmla="*/ 0 w 990"/>
                  <a:gd name="T23" fmla="*/ 960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90" h="1191">
                    <a:moveTo>
                      <a:pt x="0" y="960"/>
                    </a:moveTo>
                    <a:lnTo>
                      <a:pt x="0" y="235"/>
                    </a:lnTo>
                    <a:lnTo>
                      <a:pt x="640" y="0"/>
                    </a:lnTo>
                    <a:lnTo>
                      <a:pt x="990" y="112"/>
                    </a:lnTo>
                    <a:lnTo>
                      <a:pt x="990" y="1086"/>
                    </a:lnTo>
                    <a:lnTo>
                      <a:pt x="640" y="1191"/>
                    </a:lnTo>
                    <a:lnTo>
                      <a:pt x="0" y="960"/>
                    </a:lnTo>
                    <a:lnTo>
                      <a:pt x="640" y="1037"/>
                    </a:lnTo>
                    <a:lnTo>
                      <a:pt x="640" y="195"/>
                    </a:lnTo>
                    <a:lnTo>
                      <a:pt x="224" y="292"/>
                    </a:lnTo>
                    <a:lnTo>
                      <a:pt x="224" y="863"/>
                    </a:lnTo>
                    <a:lnTo>
                      <a:pt x="0" y="960"/>
                    </a:lnTo>
                    <a:close/>
                  </a:path>
                </a:pathLst>
              </a:custGeom>
              <a:solidFill>
                <a:srgbClr val="D83B01"/>
              </a:solidFill>
              <a:ln>
                <a:noFill/>
              </a:ln>
            </p:spPr>
            <p:txBody>
              <a:bodyPr vert="horz" wrap="square" lIns="68570" tIns="34285" rIns="68570" bIns="34285"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699422" fontAlgn="auto">
                  <a:spcBef>
                    <a:spcPts val="0"/>
                  </a:spcBef>
                  <a:spcAft>
                    <a:spcPts val="0"/>
                  </a:spcAft>
                  <a:defRPr/>
                </a:pPr>
                <a:endParaRPr lang="en-US" sz="1350" b="0" kern="0" dirty="0">
                  <a:solidFill>
                    <a:srgbClr val="FFFFFF"/>
                  </a:solidFill>
                  <a:latin typeface="Segoe UI"/>
                </a:endParaRPr>
              </a:p>
            </p:txBody>
          </p:sp>
        </p:grpSp>
        <p:grpSp>
          <p:nvGrpSpPr>
            <p:cNvPr id="17" name="Group 16">
              <a:extLst>
                <a:ext uri="{FF2B5EF4-FFF2-40B4-BE49-F238E27FC236}">
                  <a16:creationId xmlns:a16="http://schemas.microsoft.com/office/drawing/2014/main" id="{8212A216-6EBF-436B-B9A6-0C24D3E2CA67}"/>
                </a:ext>
              </a:extLst>
            </p:cNvPr>
            <p:cNvGrpSpPr/>
            <p:nvPr/>
          </p:nvGrpSpPr>
          <p:grpSpPr>
            <a:xfrm>
              <a:off x="5092485" y="2945707"/>
              <a:ext cx="284645" cy="284643"/>
              <a:chOff x="6529740" y="2534238"/>
              <a:chExt cx="745841" cy="745841"/>
            </a:xfrm>
          </p:grpSpPr>
          <p:sp>
            <p:nvSpPr>
              <p:cNvPr id="39" name="Oval 38">
                <a:extLst>
                  <a:ext uri="{FF2B5EF4-FFF2-40B4-BE49-F238E27FC236}">
                    <a16:creationId xmlns:a16="http://schemas.microsoft.com/office/drawing/2014/main" id="{55D46BEF-0ADA-4597-9924-DEFA7A716BF8}"/>
                  </a:ext>
                </a:extLst>
              </p:cNvPr>
              <p:cNvSpPr/>
              <p:nvPr/>
            </p:nvSpPr>
            <p:spPr bwMode="auto">
              <a:xfrm>
                <a:off x="6529740" y="2534238"/>
                <a:ext cx="745841" cy="745841"/>
              </a:xfrm>
              <a:prstGeom prst="ellipse">
                <a:avLst/>
              </a:prstGeom>
              <a:solidFill>
                <a:srgbClr val="002050"/>
              </a:solidFill>
              <a:ln w="19050" cap="flat" cmpd="sng" algn="ctr">
                <a:noFill/>
                <a:prstDash val="solid"/>
                <a:headEnd type="none" w="med" len="med"/>
                <a:tailEnd type="none" w="med" len="med"/>
              </a:ln>
              <a:effectLst/>
            </p:spPr>
            <p:txBody>
              <a:bodyPr vert="horz" wrap="square" lIns="0" tIns="35674" rIns="0" bIns="35674"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algn="ctr" defTabSz="713271" fontAlgn="auto">
                  <a:spcBef>
                    <a:spcPts val="0"/>
                  </a:spcBef>
                  <a:spcAft>
                    <a:spcPts val="0"/>
                  </a:spcAft>
                  <a:defRPr/>
                </a:pPr>
                <a:endParaRPr lang="en-US" sz="1530" b="0" kern="0" dirty="0">
                  <a:gradFill>
                    <a:gsLst>
                      <a:gs pos="0">
                        <a:srgbClr val="FFFFFF"/>
                      </a:gs>
                      <a:gs pos="100000">
                        <a:srgbClr val="FFFFFF"/>
                      </a:gs>
                    </a:gsLst>
                    <a:lin ang="5400000" scaled="0"/>
                  </a:gradFill>
                  <a:latin typeface="Segoe UI"/>
                </a:endParaRPr>
              </a:p>
            </p:txBody>
          </p:sp>
          <p:sp>
            <p:nvSpPr>
              <p:cNvPr id="40" name="Freeform 5">
                <a:extLst>
                  <a:ext uri="{FF2B5EF4-FFF2-40B4-BE49-F238E27FC236}">
                    <a16:creationId xmlns:a16="http://schemas.microsoft.com/office/drawing/2014/main" id="{DC17D002-C1A4-4EEF-8D5D-F5BAC264FBB2}"/>
                  </a:ext>
                </a:extLst>
              </p:cNvPr>
              <p:cNvSpPr>
                <a:spLocks/>
              </p:cNvSpPr>
              <p:nvPr/>
            </p:nvSpPr>
            <p:spPr bwMode="auto">
              <a:xfrm>
                <a:off x="6703495" y="2670537"/>
                <a:ext cx="391532" cy="471028"/>
              </a:xfrm>
              <a:custGeom>
                <a:avLst/>
                <a:gdLst>
                  <a:gd name="T0" fmla="*/ 0 w 990"/>
                  <a:gd name="T1" fmla="*/ 960 h 1191"/>
                  <a:gd name="T2" fmla="*/ 0 w 990"/>
                  <a:gd name="T3" fmla="*/ 235 h 1191"/>
                  <a:gd name="T4" fmla="*/ 640 w 990"/>
                  <a:gd name="T5" fmla="*/ 0 h 1191"/>
                  <a:gd name="T6" fmla="*/ 990 w 990"/>
                  <a:gd name="T7" fmla="*/ 112 h 1191"/>
                  <a:gd name="T8" fmla="*/ 990 w 990"/>
                  <a:gd name="T9" fmla="*/ 1086 h 1191"/>
                  <a:gd name="T10" fmla="*/ 640 w 990"/>
                  <a:gd name="T11" fmla="*/ 1191 h 1191"/>
                  <a:gd name="T12" fmla="*/ 0 w 990"/>
                  <a:gd name="T13" fmla="*/ 960 h 1191"/>
                  <a:gd name="T14" fmla="*/ 640 w 990"/>
                  <a:gd name="T15" fmla="*/ 1037 h 1191"/>
                  <a:gd name="T16" fmla="*/ 640 w 990"/>
                  <a:gd name="T17" fmla="*/ 195 h 1191"/>
                  <a:gd name="T18" fmla="*/ 224 w 990"/>
                  <a:gd name="T19" fmla="*/ 292 h 1191"/>
                  <a:gd name="T20" fmla="*/ 224 w 990"/>
                  <a:gd name="T21" fmla="*/ 863 h 1191"/>
                  <a:gd name="T22" fmla="*/ 0 w 990"/>
                  <a:gd name="T23" fmla="*/ 960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90" h="1191">
                    <a:moveTo>
                      <a:pt x="0" y="960"/>
                    </a:moveTo>
                    <a:lnTo>
                      <a:pt x="0" y="235"/>
                    </a:lnTo>
                    <a:lnTo>
                      <a:pt x="640" y="0"/>
                    </a:lnTo>
                    <a:lnTo>
                      <a:pt x="990" y="112"/>
                    </a:lnTo>
                    <a:lnTo>
                      <a:pt x="990" y="1086"/>
                    </a:lnTo>
                    <a:lnTo>
                      <a:pt x="640" y="1191"/>
                    </a:lnTo>
                    <a:lnTo>
                      <a:pt x="0" y="960"/>
                    </a:lnTo>
                    <a:lnTo>
                      <a:pt x="640" y="1037"/>
                    </a:lnTo>
                    <a:lnTo>
                      <a:pt x="640" y="195"/>
                    </a:lnTo>
                    <a:lnTo>
                      <a:pt x="224" y="292"/>
                    </a:lnTo>
                    <a:lnTo>
                      <a:pt x="224" y="863"/>
                    </a:lnTo>
                    <a:lnTo>
                      <a:pt x="0" y="960"/>
                    </a:lnTo>
                    <a:close/>
                  </a:path>
                </a:pathLst>
              </a:custGeom>
              <a:solidFill>
                <a:srgbClr val="D83B01"/>
              </a:solidFill>
              <a:ln>
                <a:noFill/>
              </a:ln>
            </p:spPr>
            <p:txBody>
              <a:bodyPr vert="horz" wrap="square" lIns="68570" tIns="34285" rIns="68570" bIns="34285"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699422" fontAlgn="auto">
                  <a:spcBef>
                    <a:spcPts val="0"/>
                  </a:spcBef>
                  <a:spcAft>
                    <a:spcPts val="0"/>
                  </a:spcAft>
                  <a:defRPr/>
                </a:pPr>
                <a:endParaRPr lang="en-US" sz="1350" b="0" kern="0" dirty="0">
                  <a:solidFill>
                    <a:srgbClr val="FFFFFF"/>
                  </a:solidFill>
                  <a:latin typeface="Segoe UI"/>
                </a:endParaRPr>
              </a:p>
            </p:txBody>
          </p:sp>
        </p:grpSp>
        <p:grpSp>
          <p:nvGrpSpPr>
            <p:cNvPr id="18" name="Group 17">
              <a:extLst>
                <a:ext uri="{FF2B5EF4-FFF2-40B4-BE49-F238E27FC236}">
                  <a16:creationId xmlns:a16="http://schemas.microsoft.com/office/drawing/2014/main" id="{0A7D112A-351C-4F1A-A64B-4F2D79DCC65A}"/>
                </a:ext>
              </a:extLst>
            </p:cNvPr>
            <p:cNvGrpSpPr/>
            <p:nvPr/>
          </p:nvGrpSpPr>
          <p:grpSpPr>
            <a:xfrm>
              <a:off x="7482687" y="3758272"/>
              <a:ext cx="196285" cy="196285"/>
              <a:chOff x="6529740" y="2534238"/>
              <a:chExt cx="745841" cy="745841"/>
            </a:xfrm>
          </p:grpSpPr>
          <p:sp>
            <p:nvSpPr>
              <p:cNvPr id="37" name="Oval 36">
                <a:extLst>
                  <a:ext uri="{FF2B5EF4-FFF2-40B4-BE49-F238E27FC236}">
                    <a16:creationId xmlns:a16="http://schemas.microsoft.com/office/drawing/2014/main" id="{FD334265-F5C5-4124-B0F1-31DDD02D8FB6}"/>
                  </a:ext>
                </a:extLst>
              </p:cNvPr>
              <p:cNvSpPr/>
              <p:nvPr/>
            </p:nvSpPr>
            <p:spPr bwMode="auto">
              <a:xfrm>
                <a:off x="6529740" y="2534238"/>
                <a:ext cx="745841" cy="745841"/>
              </a:xfrm>
              <a:prstGeom prst="ellipse">
                <a:avLst/>
              </a:prstGeom>
              <a:solidFill>
                <a:srgbClr val="002050"/>
              </a:solidFill>
              <a:ln w="19050" cap="flat" cmpd="sng" algn="ctr">
                <a:noFill/>
                <a:prstDash val="solid"/>
                <a:headEnd type="none" w="med" len="med"/>
                <a:tailEnd type="none" w="med" len="med"/>
              </a:ln>
              <a:effectLst/>
            </p:spPr>
            <p:txBody>
              <a:bodyPr vert="horz" wrap="square" lIns="0" tIns="35674" rIns="0" bIns="35674"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algn="ctr" defTabSz="713271" fontAlgn="auto">
                  <a:spcBef>
                    <a:spcPts val="0"/>
                  </a:spcBef>
                  <a:spcAft>
                    <a:spcPts val="0"/>
                  </a:spcAft>
                  <a:defRPr/>
                </a:pPr>
                <a:endParaRPr lang="en-US" sz="1530" b="0" kern="0" dirty="0">
                  <a:gradFill>
                    <a:gsLst>
                      <a:gs pos="0">
                        <a:srgbClr val="FFFFFF"/>
                      </a:gs>
                      <a:gs pos="100000">
                        <a:srgbClr val="FFFFFF"/>
                      </a:gs>
                    </a:gsLst>
                    <a:lin ang="5400000" scaled="0"/>
                  </a:gradFill>
                  <a:latin typeface="Segoe UI"/>
                </a:endParaRPr>
              </a:p>
            </p:txBody>
          </p:sp>
          <p:sp>
            <p:nvSpPr>
              <p:cNvPr id="38" name="Freeform 5">
                <a:extLst>
                  <a:ext uri="{FF2B5EF4-FFF2-40B4-BE49-F238E27FC236}">
                    <a16:creationId xmlns:a16="http://schemas.microsoft.com/office/drawing/2014/main" id="{C8E44865-71FB-47FE-AFFE-DCAE6299AB29}"/>
                  </a:ext>
                </a:extLst>
              </p:cNvPr>
              <p:cNvSpPr>
                <a:spLocks/>
              </p:cNvSpPr>
              <p:nvPr/>
            </p:nvSpPr>
            <p:spPr bwMode="auto">
              <a:xfrm>
                <a:off x="6703495" y="2670537"/>
                <a:ext cx="391532" cy="471028"/>
              </a:xfrm>
              <a:custGeom>
                <a:avLst/>
                <a:gdLst>
                  <a:gd name="T0" fmla="*/ 0 w 990"/>
                  <a:gd name="T1" fmla="*/ 960 h 1191"/>
                  <a:gd name="T2" fmla="*/ 0 w 990"/>
                  <a:gd name="T3" fmla="*/ 235 h 1191"/>
                  <a:gd name="T4" fmla="*/ 640 w 990"/>
                  <a:gd name="T5" fmla="*/ 0 h 1191"/>
                  <a:gd name="T6" fmla="*/ 990 w 990"/>
                  <a:gd name="T7" fmla="*/ 112 h 1191"/>
                  <a:gd name="T8" fmla="*/ 990 w 990"/>
                  <a:gd name="T9" fmla="*/ 1086 h 1191"/>
                  <a:gd name="T10" fmla="*/ 640 w 990"/>
                  <a:gd name="T11" fmla="*/ 1191 h 1191"/>
                  <a:gd name="T12" fmla="*/ 0 w 990"/>
                  <a:gd name="T13" fmla="*/ 960 h 1191"/>
                  <a:gd name="T14" fmla="*/ 640 w 990"/>
                  <a:gd name="T15" fmla="*/ 1037 h 1191"/>
                  <a:gd name="T16" fmla="*/ 640 w 990"/>
                  <a:gd name="T17" fmla="*/ 195 h 1191"/>
                  <a:gd name="T18" fmla="*/ 224 w 990"/>
                  <a:gd name="T19" fmla="*/ 292 h 1191"/>
                  <a:gd name="T20" fmla="*/ 224 w 990"/>
                  <a:gd name="T21" fmla="*/ 863 h 1191"/>
                  <a:gd name="T22" fmla="*/ 0 w 990"/>
                  <a:gd name="T23" fmla="*/ 960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90" h="1191">
                    <a:moveTo>
                      <a:pt x="0" y="960"/>
                    </a:moveTo>
                    <a:lnTo>
                      <a:pt x="0" y="235"/>
                    </a:lnTo>
                    <a:lnTo>
                      <a:pt x="640" y="0"/>
                    </a:lnTo>
                    <a:lnTo>
                      <a:pt x="990" y="112"/>
                    </a:lnTo>
                    <a:lnTo>
                      <a:pt x="990" y="1086"/>
                    </a:lnTo>
                    <a:lnTo>
                      <a:pt x="640" y="1191"/>
                    </a:lnTo>
                    <a:lnTo>
                      <a:pt x="0" y="960"/>
                    </a:lnTo>
                    <a:lnTo>
                      <a:pt x="640" y="1037"/>
                    </a:lnTo>
                    <a:lnTo>
                      <a:pt x="640" y="195"/>
                    </a:lnTo>
                    <a:lnTo>
                      <a:pt x="224" y="292"/>
                    </a:lnTo>
                    <a:lnTo>
                      <a:pt x="224" y="863"/>
                    </a:lnTo>
                    <a:lnTo>
                      <a:pt x="0" y="960"/>
                    </a:lnTo>
                    <a:close/>
                  </a:path>
                </a:pathLst>
              </a:custGeom>
              <a:solidFill>
                <a:srgbClr val="D83B01"/>
              </a:solidFill>
              <a:ln>
                <a:noFill/>
              </a:ln>
            </p:spPr>
            <p:txBody>
              <a:bodyPr vert="horz" wrap="square" lIns="68570" tIns="34285" rIns="68570" bIns="34285"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699422" fontAlgn="auto">
                  <a:spcBef>
                    <a:spcPts val="0"/>
                  </a:spcBef>
                  <a:spcAft>
                    <a:spcPts val="0"/>
                  </a:spcAft>
                  <a:defRPr/>
                </a:pPr>
                <a:endParaRPr lang="en-US" sz="1350" b="0" kern="0" dirty="0">
                  <a:solidFill>
                    <a:srgbClr val="FFFFFF"/>
                  </a:solidFill>
                  <a:latin typeface="Segoe UI"/>
                </a:endParaRPr>
              </a:p>
            </p:txBody>
          </p:sp>
        </p:grpSp>
        <p:grpSp>
          <p:nvGrpSpPr>
            <p:cNvPr id="19" name="Group 18">
              <a:extLst>
                <a:ext uri="{FF2B5EF4-FFF2-40B4-BE49-F238E27FC236}">
                  <a16:creationId xmlns:a16="http://schemas.microsoft.com/office/drawing/2014/main" id="{74135E5E-0F7F-479A-B2C2-75763A0D3FFF}"/>
                </a:ext>
              </a:extLst>
            </p:cNvPr>
            <p:cNvGrpSpPr/>
            <p:nvPr/>
          </p:nvGrpSpPr>
          <p:grpSpPr>
            <a:xfrm>
              <a:off x="5580797" y="4051434"/>
              <a:ext cx="196285" cy="196285"/>
              <a:chOff x="6529740" y="2534238"/>
              <a:chExt cx="745841" cy="745841"/>
            </a:xfrm>
          </p:grpSpPr>
          <p:sp>
            <p:nvSpPr>
              <p:cNvPr id="35" name="Oval 34">
                <a:extLst>
                  <a:ext uri="{FF2B5EF4-FFF2-40B4-BE49-F238E27FC236}">
                    <a16:creationId xmlns:a16="http://schemas.microsoft.com/office/drawing/2014/main" id="{1B4B626D-7680-4947-B80B-A12055AB1117}"/>
                  </a:ext>
                </a:extLst>
              </p:cNvPr>
              <p:cNvSpPr/>
              <p:nvPr/>
            </p:nvSpPr>
            <p:spPr bwMode="auto">
              <a:xfrm>
                <a:off x="6529740" y="2534238"/>
                <a:ext cx="745841" cy="745841"/>
              </a:xfrm>
              <a:prstGeom prst="ellipse">
                <a:avLst/>
              </a:prstGeom>
              <a:solidFill>
                <a:srgbClr val="002050"/>
              </a:solidFill>
              <a:ln w="19050" cap="flat" cmpd="sng" algn="ctr">
                <a:noFill/>
                <a:prstDash val="solid"/>
                <a:headEnd type="none" w="med" len="med"/>
                <a:tailEnd type="none" w="med" len="med"/>
              </a:ln>
              <a:effectLst/>
            </p:spPr>
            <p:txBody>
              <a:bodyPr vert="horz" wrap="square" lIns="0" tIns="35674" rIns="0" bIns="35674"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algn="ctr" defTabSz="713271" fontAlgn="auto">
                  <a:spcBef>
                    <a:spcPts val="0"/>
                  </a:spcBef>
                  <a:spcAft>
                    <a:spcPts val="0"/>
                  </a:spcAft>
                  <a:defRPr/>
                </a:pPr>
                <a:endParaRPr lang="en-US" sz="1530" b="0" kern="0" dirty="0">
                  <a:gradFill>
                    <a:gsLst>
                      <a:gs pos="0">
                        <a:srgbClr val="FFFFFF"/>
                      </a:gs>
                      <a:gs pos="100000">
                        <a:srgbClr val="FFFFFF"/>
                      </a:gs>
                    </a:gsLst>
                    <a:lin ang="5400000" scaled="0"/>
                  </a:gradFill>
                  <a:latin typeface="Segoe UI"/>
                </a:endParaRPr>
              </a:p>
            </p:txBody>
          </p:sp>
          <p:sp>
            <p:nvSpPr>
              <p:cNvPr id="36" name="Freeform 5">
                <a:extLst>
                  <a:ext uri="{FF2B5EF4-FFF2-40B4-BE49-F238E27FC236}">
                    <a16:creationId xmlns:a16="http://schemas.microsoft.com/office/drawing/2014/main" id="{3C511C0E-FD04-4602-8C7F-D90C25A7E4A9}"/>
                  </a:ext>
                </a:extLst>
              </p:cNvPr>
              <p:cNvSpPr>
                <a:spLocks/>
              </p:cNvSpPr>
              <p:nvPr/>
            </p:nvSpPr>
            <p:spPr bwMode="auto">
              <a:xfrm>
                <a:off x="6703495" y="2670537"/>
                <a:ext cx="391532" cy="471028"/>
              </a:xfrm>
              <a:custGeom>
                <a:avLst/>
                <a:gdLst>
                  <a:gd name="T0" fmla="*/ 0 w 990"/>
                  <a:gd name="T1" fmla="*/ 960 h 1191"/>
                  <a:gd name="T2" fmla="*/ 0 w 990"/>
                  <a:gd name="T3" fmla="*/ 235 h 1191"/>
                  <a:gd name="T4" fmla="*/ 640 w 990"/>
                  <a:gd name="T5" fmla="*/ 0 h 1191"/>
                  <a:gd name="T6" fmla="*/ 990 w 990"/>
                  <a:gd name="T7" fmla="*/ 112 h 1191"/>
                  <a:gd name="T8" fmla="*/ 990 w 990"/>
                  <a:gd name="T9" fmla="*/ 1086 h 1191"/>
                  <a:gd name="T10" fmla="*/ 640 w 990"/>
                  <a:gd name="T11" fmla="*/ 1191 h 1191"/>
                  <a:gd name="T12" fmla="*/ 0 w 990"/>
                  <a:gd name="T13" fmla="*/ 960 h 1191"/>
                  <a:gd name="T14" fmla="*/ 640 w 990"/>
                  <a:gd name="T15" fmla="*/ 1037 h 1191"/>
                  <a:gd name="T16" fmla="*/ 640 w 990"/>
                  <a:gd name="T17" fmla="*/ 195 h 1191"/>
                  <a:gd name="T18" fmla="*/ 224 w 990"/>
                  <a:gd name="T19" fmla="*/ 292 h 1191"/>
                  <a:gd name="T20" fmla="*/ 224 w 990"/>
                  <a:gd name="T21" fmla="*/ 863 h 1191"/>
                  <a:gd name="T22" fmla="*/ 0 w 990"/>
                  <a:gd name="T23" fmla="*/ 960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90" h="1191">
                    <a:moveTo>
                      <a:pt x="0" y="960"/>
                    </a:moveTo>
                    <a:lnTo>
                      <a:pt x="0" y="235"/>
                    </a:lnTo>
                    <a:lnTo>
                      <a:pt x="640" y="0"/>
                    </a:lnTo>
                    <a:lnTo>
                      <a:pt x="990" y="112"/>
                    </a:lnTo>
                    <a:lnTo>
                      <a:pt x="990" y="1086"/>
                    </a:lnTo>
                    <a:lnTo>
                      <a:pt x="640" y="1191"/>
                    </a:lnTo>
                    <a:lnTo>
                      <a:pt x="0" y="960"/>
                    </a:lnTo>
                    <a:lnTo>
                      <a:pt x="640" y="1037"/>
                    </a:lnTo>
                    <a:lnTo>
                      <a:pt x="640" y="195"/>
                    </a:lnTo>
                    <a:lnTo>
                      <a:pt x="224" y="292"/>
                    </a:lnTo>
                    <a:lnTo>
                      <a:pt x="224" y="863"/>
                    </a:lnTo>
                    <a:lnTo>
                      <a:pt x="0" y="960"/>
                    </a:lnTo>
                    <a:close/>
                  </a:path>
                </a:pathLst>
              </a:custGeom>
              <a:solidFill>
                <a:srgbClr val="D83B01"/>
              </a:solidFill>
              <a:ln>
                <a:noFill/>
              </a:ln>
            </p:spPr>
            <p:txBody>
              <a:bodyPr vert="horz" wrap="square" lIns="68570" tIns="34285" rIns="68570" bIns="34285"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699422" fontAlgn="auto">
                  <a:spcBef>
                    <a:spcPts val="0"/>
                  </a:spcBef>
                  <a:spcAft>
                    <a:spcPts val="0"/>
                  </a:spcAft>
                  <a:defRPr/>
                </a:pPr>
                <a:endParaRPr lang="en-US" sz="1350" b="0" kern="0" dirty="0">
                  <a:solidFill>
                    <a:srgbClr val="FFFFFF"/>
                  </a:solidFill>
                  <a:latin typeface="Segoe UI"/>
                </a:endParaRPr>
              </a:p>
            </p:txBody>
          </p:sp>
        </p:grpSp>
        <p:pic>
          <p:nvPicPr>
            <p:cNvPr id="20" name="Picture 19">
              <a:extLst>
                <a:ext uri="{FF2B5EF4-FFF2-40B4-BE49-F238E27FC236}">
                  <a16:creationId xmlns:a16="http://schemas.microsoft.com/office/drawing/2014/main" id="{C472D45B-8103-41D1-A6E5-38B8F6FAF5ED}"/>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8132815" y="3172239"/>
              <a:ext cx="758936" cy="758935"/>
            </a:xfrm>
            <a:prstGeom prst="rect">
              <a:avLst/>
            </a:prstGeom>
          </p:spPr>
        </p:pic>
        <p:pic>
          <p:nvPicPr>
            <p:cNvPr id="21" name="Picture 20">
              <a:extLst>
                <a:ext uri="{FF2B5EF4-FFF2-40B4-BE49-F238E27FC236}">
                  <a16:creationId xmlns:a16="http://schemas.microsoft.com/office/drawing/2014/main" id="{9C7D499A-FF1E-4850-9054-F85CA5FB4CA9}"/>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156812" y="3549953"/>
              <a:ext cx="758936" cy="758936"/>
            </a:xfrm>
            <a:prstGeom prst="rect">
              <a:avLst/>
            </a:prstGeom>
          </p:spPr>
        </p:pic>
        <p:grpSp>
          <p:nvGrpSpPr>
            <p:cNvPr id="22" name="Group 21">
              <a:extLst>
                <a:ext uri="{FF2B5EF4-FFF2-40B4-BE49-F238E27FC236}">
                  <a16:creationId xmlns:a16="http://schemas.microsoft.com/office/drawing/2014/main" id="{5FE7B192-9D52-4AF1-9E70-39BC9FB2618D}"/>
                </a:ext>
              </a:extLst>
            </p:cNvPr>
            <p:cNvGrpSpPr/>
            <p:nvPr/>
          </p:nvGrpSpPr>
          <p:grpSpPr>
            <a:xfrm>
              <a:off x="4332020" y="3289267"/>
              <a:ext cx="402439" cy="402437"/>
              <a:chOff x="6529740" y="2534238"/>
              <a:chExt cx="745841" cy="745841"/>
            </a:xfrm>
          </p:grpSpPr>
          <p:sp>
            <p:nvSpPr>
              <p:cNvPr id="33" name="Oval 32">
                <a:extLst>
                  <a:ext uri="{FF2B5EF4-FFF2-40B4-BE49-F238E27FC236}">
                    <a16:creationId xmlns:a16="http://schemas.microsoft.com/office/drawing/2014/main" id="{CCDDF31E-EF33-4F4A-9B1F-BA32FC2B202F}"/>
                  </a:ext>
                </a:extLst>
              </p:cNvPr>
              <p:cNvSpPr/>
              <p:nvPr/>
            </p:nvSpPr>
            <p:spPr bwMode="auto">
              <a:xfrm>
                <a:off x="6529740" y="2534238"/>
                <a:ext cx="745841" cy="745841"/>
              </a:xfrm>
              <a:prstGeom prst="ellipse">
                <a:avLst/>
              </a:prstGeom>
              <a:solidFill>
                <a:srgbClr val="002050"/>
              </a:solidFill>
              <a:ln w="19050" cap="flat" cmpd="sng" algn="ctr">
                <a:noFill/>
                <a:prstDash val="solid"/>
                <a:headEnd type="none" w="med" len="med"/>
                <a:tailEnd type="none" w="med" len="med"/>
              </a:ln>
              <a:effectLst/>
            </p:spPr>
            <p:txBody>
              <a:bodyPr vert="horz" wrap="square" lIns="0" tIns="35674" rIns="0" bIns="35674"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algn="ctr" defTabSz="713271" fontAlgn="auto">
                  <a:spcBef>
                    <a:spcPts val="0"/>
                  </a:spcBef>
                  <a:spcAft>
                    <a:spcPts val="0"/>
                  </a:spcAft>
                  <a:defRPr/>
                </a:pPr>
                <a:endParaRPr lang="en-US" sz="1530" b="0" kern="0" dirty="0">
                  <a:gradFill>
                    <a:gsLst>
                      <a:gs pos="0">
                        <a:srgbClr val="FFFFFF"/>
                      </a:gs>
                      <a:gs pos="100000">
                        <a:srgbClr val="FFFFFF"/>
                      </a:gs>
                    </a:gsLst>
                    <a:lin ang="5400000" scaled="0"/>
                  </a:gradFill>
                  <a:latin typeface="Segoe UI"/>
                </a:endParaRPr>
              </a:p>
            </p:txBody>
          </p:sp>
          <p:sp>
            <p:nvSpPr>
              <p:cNvPr id="34" name="Freeform 5">
                <a:extLst>
                  <a:ext uri="{FF2B5EF4-FFF2-40B4-BE49-F238E27FC236}">
                    <a16:creationId xmlns:a16="http://schemas.microsoft.com/office/drawing/2014/main" id="{55A141D0-BD76-4162-8200-AA3D606229B0}"/>
                  </a:ext>
                </a:extLst>
              </p:cNvPr>
              <p:cNvSpPr>
                <a:spLocks/>
              </p:cNvSpPr>
              <p:nvPr/>
            </p:nvSpPr>
            <p:spPr bwMode="auto">
              <a:xfrm>
                <a:off x="6703495" y="2670537"/>
                <a:ext cx="391532" cy="471028"/>
              </a:xfrm>
              <a:custGeom>
                <a:avLst/>
                <a:gdLst>
                  <a:gd name="T0" fmla="*/ 0 w 990"/>
                  <a:gd name="T1" fmla="*/ 960 h 1191"/>
                  <a:gd name="T2" fmla="*/ 0 w 990"/>
                  <a:gd name="T3" fmla="*/ 235 h 1191"/>
                  <a:gd name="T4" fmla="*/ 640 w 990"/>
                  <a:gd name="T5" fmla="*/ 0 h 1191"/>
                  <a:gd name="T6" fmla="*/ 990 w 990"/>
                  <a:gd name="T7" fmla="*/ 112 h 1191"/>
                  <a:gd name="T8" fmla="*/ 990 w 990"/>
                  <a:gd name="T9" fmla="*/ 1086 h 1191"/>
                  <a:gd name="T10" fmla="*/ 640 w 990"/>
                  <a:gd name="T11" fmla="*/ 1191 h 1191"/>
                  <a:gd name="T12" fmla="*/ 0 w 990"/>
                  <a:gd name="T13" fmla="*/ 960 h 1191"/>
                  <a:gd name="T14" fmla="*/ 640 w 990"/>
                  <a:gd name="T15" fmla="*/ 1037 h 1191"/>
                  <a:gd name="T16" fmla="*/ 640 w 990"/>
                  <a:gd name="T17" fmla="*/ 195 h 1191"/>
                  <a:gd name="T18" fmla="*/ 224 w 990"/>
                  <a:gd name="T19" fmla="*/ 292 h 1191"/>
                  <a:gd name="T20" fmla="*/ 224 w 990"/>
                  <a:gd name="T21" fmla="*/ 863 h 1191"/>
                  <a:gd name="T22" fmla="*/ 0 w 990"/>
                  <a:gd name="T23" fmla="*/ 960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90" h="1191">
                    <a:moveTo>
                      <a:pt x="0" y="960"/>
                    </a:moveTo>
                    <a:lnTo>
                      <a:pt x="0" y="235"/>
                    </a:lnTo>
                    <a:lnTo>
                      <a:pt x="640" y="0"/>
                    </a:lnTo>
                    <a:lnTo>
                      <a:pt x="990" y="112"/>
                    </a:lnTo>
                    <a:lnTo>
                      <a:pt x="990" y="1086"/>
                    </a:lnTo>
                    <a:lnTo>
                      <a:pt x="640" y="1191"/>
                    </a:lnTo>
                    <a:lnTo>
                      <a:pt x="0" y="960"/>
                    </a:lnTo>
                    <a:lnTo>
                      <a:pt x="640" y="1037"/>
                    </a:lnTo>
                    <a:lnTo>
                      <a:pt x="640" y="195"/>
                    </a:lnTo>
                    <a:lnTo>
                      <a:pt x="224" y="292"/>
                    </a:lnTo>
                    <a:lnTo>
                      <a:pt x="224" y="863"/>
                    </a:lnTo>
                    <a:lnTo>
                      <a:pt x="0" y="960"/>
                    </a:lnTo>
                    <a:close/>
                  </a:path>
                </a:pathLst>
              </a:custGeom>
              <a:solidFill>
                <a:srgbClr val="D83B01"/>
              </a:solidFill>
              <a:ln>
                <a:noFill/>
              </a:ln>
            </p:spPr>
            <p:txBody>
              <a:bodyPr vert="horz" wrap="square" lIns="68570" tIns="34285" rIns="68570" bIns="34285"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699422" fontAlgn="auto">
                  <a:spcBef>
                    <a:spcPts val="0"/>
                  </a:spcBef>
                  <a:spcAft>
                    <a:spcPts val="0"/>
                  </a:spcAft>
                  <a:defRPr/>
                </a:pPr>
                <a:endParaRPr lang="en-US" sz="1350" b="0" kern="0" dirty="0">
                  <a:solidFill>
                    <a:srgbClr val="FFFFFF"/>
                  </a:solidFill>
                  <a:latin typeface="Segoe UI"/>
                </a:endParaRPr>
              </a:p>
            </p:txBody>
          </p:sp>
        </p:grpSp>
        <p:cxnSp>
          <p:nvCxnSpPr>
            <p:cNvPr id="23" name="Elbow Connector 121">
              <a:extLst>
                <a:ext uri="{FF2B5EF4-FFF2-40B4-BE49-F238E27FC236}">
                  <a16:creationId xmlns:a16="http://schemas.microsoft.com/office/drawing/2014/main" id="{36A2D51A-32C8-47D1-925D-7501EFBAD618}"/>
                </a:ext>
              </a:extLst>
            </p:cNvPr>
            <p:cNvCxnSpPr/>
            <p:nvPr/>
          </p:nvCxnSpPr>
          <p:spPr>
            <a:xfrm>
              <a:off x="7141660" y="2775832"/>
              <a:ext cx="1364022" cy="362968"/>
            </a:xfrm>
            <a:prstGeom prst="bentConnector2">
              <a:avLst/>
            </a:prstGeom>
            <a:noFill/>
            <a:ln w="28575" cap="flat" cmpd="sng" algn="ctr">
              <a:solidFill>
                <a:srgbClr val="00B294"/>
              </a:solidFill>
              <a:prstDash val="sysDot"/>
              <a:headEnd type="none" w="med" len="med"/>
              <a:tailEnd type="triangle" w="med" len="med"/>
            </a:ln>
            <a:effectLst/>
          </p:spPr>
        </p:cxnSp>
        <p:cxnSp>
          <p:nvCxnSpPr>
            <p:cNvPr id="24" name="Straight Connector 23">
              <a:extLst>
                <a:ext uri="{FF2B5EF4-FFF2-40B4-BE49-F238E27FC236}">
                  <a16:creationId xmlns:a16="http://schemas.microsoft.com/office/drawing/2014/main" id="{EF3EA4C1-8CBA-4D31-8B5E-F38A9AAFD678}"/>
                </a:ext>
              </a:extLst>
            </p:cNvPr>
            <p:cNvCxnSpPr/>
            <p:nvPr/>
          </p:nvCxnSpPr>
          <p:spPr>
            <a:xfrm flipV="1">
              <a:off x="7026142" y="3107373"/>
              <a:ext cx="661306" cy="20035"/>
            </a:xfrm>
            <a:prstGeom prst="line">
              <a:avLst/>
            </a:prstGeom>
            <a:noFill/>
            <a:ln w="28575" cap="flat" cmpd="sng" algn="ctr">
              <a:solidFill>
                <a:srgbClr val="00B294"/>
              </a:solidFill>
              <a:prstDash val="sysDot"/>
              <a:headEnd type="none" w="med" len="med"/>
              <a:tailEnd type="triangle" w="med" len="med"/>
            </a:ln>
            <a:effectLst/>
          </p:spPr>
        </p:cxnSp>
        <p:cxnSp>
          <p:nvCxnSpPr>
            <p:cNvPr id="25" name="Straight Connector 24">
              <a:extLst>
                <a:ext uri="{FF2B5EF4-FFF2-40B4-BE49-F238E27FC236}">
                  <a16:creationId xmlns:a16="http://schemas.microsoft.com/office/drawing/2014/main" id="{23BA7616-892B-4661-876A-ED493D49C8AC}"/>
                </a:ext>
              </a:extLst>
            </p:cNvPr>
            <p:cNvCxnSpPr/>
            <p:nvPr/>
          </p:nvCxnSpPr>
          <p:spPr>
            <a:xfrm>
              <a:off x="6812538" y="3362757"/>
              <a:ext cx="246684" cy="306235"/>
            </a:xfrm>
            <a:prstGeom prst="line">
              <a:avLst/>
            </a:prstGeom>
            <a:noFill/>
            <a:ln w="28575" cap="flat" cmpd="sng" algn="ctr">
              <a:solidFill>
                <a:srgbClr val="00B294"/>
              </a:solidFill>
              <a:prstDash val="sysDot"/>
              <a:headEnd type="none" w="med" len="med"/>
              <a:tailEnd type="triangle" w="med" len="med"/>
            </a:ln>
            <a:effectLst/>
          </p:spPr>
        </p:cxnSp>
        <p:cxnSp>
          <p:nvCxnSpPr>
            <p:cNvPr id="26" name="Straight Connector 25">
              <a:extLst>
                <a:ext uri="{FF2B5EF4-FFF2-40B4-BE49-F238E27FC236}">
                  <a16:creationId xmlns:a16="http://schemas.microsoft.com/office/drawing/2014/main" id="{94982654-6605-44D5-A9D7-20CD1A40CBED}"/>
                </a:ext>
              </a:extLst>
            </p:cNvPr>
            <p:cNvCxnSpPr/>
            <p:nvPr/>
          </p:nvCxnSpPr>
          <p:spPr>
            <a:xfrm>
              <a:off x="6965462" y="3293397"/>
              <a:ext cx="482998" cy="441026"/>
            </a:xfrm>
            <a:prstGeom prst="line">
              <a:avLst/>
            </a:prstGeom>
            <a:noFill/>
            <a:ln w="28575" cap="flat" cmpd="sng" algn="ctr">
              <a:solidFill>
                <a:srgbClr val="00B294"/>
              </a:solidFill>
              <a:prstDash val="sysDot"/>
              <a:headEnd type="none" w="med" len="med"/>
              <a:tailEnd type="triangle" w="med" len="med"/>
            </a:ln>
            <a:effectLst/>
          </p:spPr>
        </p:cxnSp>
        <p:cxnSp>
          <p:nvCxnSpPr>
            <p:cNvPr id="27" name="Straight Connector 26">
              <a:extLst>
                <a:ext uri="{FF2B5EF4-FFF2-40B4-BE49-F238E27FC236}">
                  <a16:creationId xmlns:a16="http://schemas.microsoft.com/office/drawing/2014/main" id="{C3A2F305-B5D9-4FF0-88F5-0B85B7892E70}"/>
                </a:ext>
              </a:extLst>
            </p:cNvPr>
            <p:cNvCxnSpPr/>
            <p:nvPr/>
          </p:nvCxnSpPr>
          <p:spPr>
            <a:xfrm>
              <a:off x="7026142" y="3185153"/>
              <a:ext cx="844210" cy="589510"/>
            </a:xfrm>
            <a:prstGeom prst="line">
              <a:avLst/>
            </a:prstGeom>
            <a:noFill/>
            <a:ln w="28575" cap="flat" cmpd="sng" algn="ctr">
              <a:solidFill>
                <a:srgbClr val="00B294"/>
              </a:solidFill>
              <a:prstDash val="sysDot"/>
              <a:headEnd type="none" w="med" len="med"/>
              <a:tailEnd type="triangle" w="med" len="med"/>
            </a:ln>
            <a:effectLst/>
          </p:spPr>
        </p:cxnSp>
        <p:cxnSp>
          <p:nvCxnSpPr>
            <p:cNvPr id="28" name="Straight Arrow Connector 27">
              <a:extLst>
                <a:ext uri="{FF2B5EF4-FFF2-40B4-BE49-F238E27FC236}">
                  <a16:creationId xmlns:a16="http://schemas.microsoft.com/office/drawing/2014/main" id="{EB1AA9D2-F762-4643-AC98-9C6C87385A6A}"/>
                </a:ext>
              </a:extLst>
            </p:cNvPr>
            <p:cNvCxnSpPr/>
            <p:nvPr/>
          </p:nvCxnSpPr>
          <p:spPr>
            <a:xfrm flipV="1">
              <a:off x="5832160" y="3402014"/>
              <a:ext cx="347009" cy="910455"/>
            </a:xfrm>
            <a:prstGeom prst="straightConnector1">
              <a:avLst/>
            </a:prstGeom>
            <a:noFill/>
            <a:ln w="28575" cap="flat" cmpd="sng" algn="ctr">
              <a:solidFill>
                <a:srgbClr val="00B294"/>
              </a:solidFill>
              <a:prstDash val="sysDot"/>
              <a:headEnd type="triangle" w="med" len="med"/>
              <a:tailEnd type="none" w="med" len="med"/>
            </a:ln>
            <a:effectLst/>
          </p:spPr>
        </p:cxnSp>
        <p:cxnSp>
          <p:nvCxnSpPr>
            <p:cNvPr id="29" name="Straight Arrow Connector 28">
              <a:extLst>
                <a:ext uri="{FF2B5EF4-FFF2-40B4-BE49-F238E27FC236}">
                  <a16:creationId xmlns:a16="http://schemas.microsoft.com/office/drawing/2014/main" id="{A42D3298-8922-45A2-9D8B-475160A8C0CB}"/>
                </a:ext>
              </a:extLst>
            </p:cNvPr>
            <p:cNvCxnSpPr/>
            <p:nvPr/>
          </p:nvCxnSpPr>
          <p:spPr>
            <a:xfrm flipV="1">
              <a:off x="5770475" y="3352354"/>
              <a:ext cx="262339" cy="349508"/>
            </a:xfrm>
            <a:prstGeom prst="straightConnector1">
              <a:avLst/>
            </a:prstGeom>
            <a:noFill/>
            <a:ln w="28575" cap="flat" cmpd="sng" algn="ctr">
              <a:solidFill>
                <a:srgbClr val="00B294"/>
              </a:solidFill>
              <a:prstDash val="sysDot"/>
              <a:headEnd type="triangle" w="med" len="med"/>
              <a:tailEnd type="none" w="med" len="med"/>
            </a:ln>
            <a:effectLst/>
          </p:spPr>
        </p:cxnSp>
        <p:cxnSp>
          <p:nvCxnSpPr>
            <p:cNvPr id="30" name="Straight Arrow Connector 29">
              <a:extLst>
                <a:ext uri="{FF2B5EF4-FFF2-40B4-BE49-F238E27FC236}">
                  <a16:creationId xmlns:a16="http://schemas.microsoft.com/office/drawing/2014/main" id="{1D0A6C40-7DA7-4956-B8DD-4E6CE1C8CB3A}"/>
                </a:ext>
              </a:extLst>
            </p:cNvPr>
            <p:cNvCxnSpPr/>
            <p:nvPr/>
          </p:nvCxnSpPr>
          <p:spPr>
            <a:xfrm flipV="1">
              <a:off x="5207901" y="3247688"/>
              <a:ext cx="647187" cy="666824"/>
            </a:xfrm>
            <a:prstGeom prst="straightConnector1">
              <a:avLst/>
            </a:prstGeom>
            <a:noFill/>
            <a:ln w="28575" cap="flat" cmpd="sng" algn="ctr">
              <a:solidFill>
                <a:srgbClr val="00B294"/>
              </a:solidFill>
              <a:prstDash val="sysDot"/>
              <a:headEnd type="triangle" w="med" len="med"/>
              <a:tailEnd type="none" w="med" len="med"/>
            </a:ln>
            <a:effectLst/>
          </p:spPr>
        </p:cxnSp>
        <p:cxnSp>
          <p:nvCxnSpPr>
            <p:cNvPr id="31" name="Elbow Connector 136">
              <a:extLst>
                <a:ext uri="{FF2B5EF4-FFF2-40B4-BE49-F238E27FC236}">
                  <a16:creationId xmlns:a16="http://schemas.microsoft.com/office/drawing/2014/main" id="{6612E5D0-5C20-4506-A161-F4E8851E4732}"/>
                </a:ext>
              </a:extLst>
            </p:cNvPr>
            <p:cNvCxnSpPr/>
            <p:nvPr/>
          </p:nvCxnSpPr>
          <p:spPr>
            <a:xfrm flipH="1">
              <a:off x="4536674" y="2844828"/>
              <a:ext cx="1364022" cy="362968"/>
            </a:xfrm>
            <a:prstGeom prst="bentConnector2">
              <a:avLst/>
            </a:prstGeom>
            <a:noFill/>
            <a:ln w="28575" cap="flat" cmpd="sng" algn="ctr">
              <a:solidFill>
                <a:srgbClr val="00B294"/>
              </a:solidFill>
              <a:prstDash val="sysDot"/>
              <a:headEnd type="none" w="med" len="med"/>
              <a:tailEnd type="triangle" w="med" len="med"/>
            </a:ln>
            <a:effectLst/>
          </p:spPr>
        </p:cxnSp>
        <p:cxnSp>
          <p:nvCxnSpPr>
            <p:cNvPr id="32" name="Straight Arrow Connector 31">
              <a:extLst>
                <a:ext uri="{FF2B5EF4-FFF2-40B4-BE49-F238E27FC236}">
                  <a16:creationId xmlns:a16="http://schemas.microsoft.com/office/drawing/2014/main" id="{49E61180-AF0A-46A9-AB70-CCB5D44EE619}"/>
                </a:ext>
              </a:extLst>
            </p:cNvPr>
            <p:cNvCxnSpPr/>
            <p:nvPr/>
          </p:nvCxnSpPr>
          <p:spPr>
            <a:xfrm flipH="1">
              <a:off x="5387318" y="2997723"/>
              <a:ext cx="467770" cy="232626"/>
            </a:xfrm>
            <a:prstGeom prst="straightConnector1">
              <a:avLst/>
            </a:prstGeom>
            <a:noFill/>
            <a:ln w="28575" cap="flat" cmpd="sng" algn="ctr">
              <a:solidFill>
                <a:srgbClr val="00B294"/>
              </a:solidFill>
              <a:prstDash val="sysDot"/>
              <a:headEnd type="none" w="med" len="med"/>
              <a:tailEnd type="triangle" w="med" len="med"/>
            </a:ln>
            <a:effectLst/>
          </p:spPr>
        </p:cxnSp>
      </p:grpSp>
      <p:grpSp>
        <p:nvGrpSpPr>
          <p:cNvPr id="57" name="Group 56" descr="Third-party native identities using Azure AD B2C">
            <a:extLst>
              <a:ext uri="{FF2B5EF4-FFF2-40B4-BE49-F238E27FC236}">
                <a16:creationId xmlns:a16="http://schemas.microsoft.com/office/drawing/2014/main" id="{5E99981B-4224-4875-912E-64D84D497E9A}"/>
              </a:ext>
            </a:extLst>
          </p:cNvPr>
          <p:cNvGrpSpPr/>
          <p:nvPr/>
        </p:nvGrpSpPr>
        <p:grpSpPr>
          <a:xfrm>
            <a:off x="7245851" y="3956498"/>
            <a:ext cx="4855641" cy="2114843"/>
            <a:chOff x="4083408" y="2630577"/>
            <a:chExt cx="4855641" cy="2114843"/>
          </a:xfrm>
        </p:grpSpPr>
        <p:pic>
          <p:nvPicPr>
            <p:cNvPr id="58" name="Picture 57">
              <a:extLst>
                <a:ext uri="{FF2B5EF4-FFF2-40B4-BE49-F238E27FC236}">
                  <a16:creationId xmlns:a16="http://schemas.microsoft.com/office/drawing/2014/main" id="{6B9195AD-5385-4B8D-9401-D41E33CD73E9}"/>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5992648" y="3850599"/>
              <a:ext cx="824555" cy="824553"/>
            </a:xfrm>
            <a:prstGeom prst="rect">
              <a:avLst/>
            </a:prstGeom>
          </p:spPr>
        </p:pic>
        <p:pic>
          <p:nvPicPr>
            <p:cNvPr id="59" name="Picture 58">
              <a:extLst>
                <a:ext uri="{FF2B5EF4-FFF2-40B4-BE49-F238E27FC236}">
                  <a16:creationId xmlns:a16="http://schemas.microsoft.com/office/drawing/2014/main" id="{AB8DA5CF-3B09-4413-A2CB-0C73FA5E77DC}"/>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6839859" y="4038404"/>
              <a:ext cx="702875" cy="702875"/>
            </a:xfrm>
            <a:prstGeom prst="rect">
              <a:avLst/>
            </a:prstGeom>
          </p:spPr>
        </p:pic>
        <p:pic>
          <p:nvPicPr>
            <p:cNvPr id="60" name="Picture 59">
              <a:extLst>
                <a:ext uri="{FF2B5EF4-FFF2-40B4-BE49-F238E27FC236}">
                  <a16:creationId xmlns:a16="http://schemas.microsoft.com/office/drawing/2014/main" id="{7643C6AC-47F2-4551-B13F-D42433CDBDB8}"/>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5420450" y="3772665"/>
              <a:ext cx="199612" cy="199612"/>
            </a:xfrm>
            <a:prstGeom prst="rect">
              <a:avLst/>
            </a:prstGeom>
          </p:spPr>
        </p:pic>
        <p:pic>
          <p:nvPicPr>
            <p:cNvPr id="61" name="Picture 60">
              <a:extLst>
                <a:ext uri="{FF2B5EF4-FFF2-40B4-BE49-F238E27FC236}">
                  <a16:creationId xmlns:a16="http://schemas.microsoft.com/office/drawing/2014/main" id="{CA5FBDCB-4964-49CA-8DE1-429CDD462820}"/>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7506078" y="4066535"/>
              <a:ext cx="222872" cy="222872"/>
            </a:xfrm>
            <a:prstGeom prst="rect">
              <a:avLst/>
            </a:prstGeom>
          </p:spPr>
        </p:pic>
        <p:pic>
          <p:nvPicPr>
            <p:cNvPr id="62" name="Picture 61">
              <a:extLst>
                <a:ext uri="{FF2B5EF4-FFF2-40B4-BE49-F238E27FC236}">
                  <a16:creationId xmlns:a16="http://schemas.microsoft.com/office/drawing/2014/main" id="{C9582522-3B0E-494D-B4E1-2C5851339E7C}"/>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846091" y="3263448"/>
              <a:ext cx="427538" cy="427538"/>
            </a:xfrm>
            <a:prstGeom prst="rect">
              <a:avLst/>
            </a:prstGeom>
          </p:spPr>
        </p:pic>
        <p:cxnSp>
          <p:nvCxnSpPr>
            <p:cNvPr id="63" name="Straight Connector 62">
              <a:extLst>
                <a:ext uri="{FF2B5EF4-FFF2-40B4-BE49-F238E27FC236}">
                  <a16:creationId xmlns:a16="http://schemas.microsoft.com/office/drawing/2014/main" id="{24F38F2E-4494-4572-B53D-49BEABC2E911}"/>
                </a:ext>
              </a:extLst>
            </p:cNvPr>
            <p:cNvCxnSpPr/>
            <p:nvPr/>
          </p:nvCxnSpPr>
          <p:spPr>
            <a:xfrm>
              <a:off x="6399144" y="3457177"/>
              <a:ext cx="0" cy="466581"/>
            </a:xfrm>
            <a:prstGeom prst="line">
              <a:avLst/>
            </a:prstGeom>
            <a:noFill/>
            <a:ln w="28575" cap="flat" cmpd="sng" algn="ctr">
              <a:solidFill>
                <a:srgbClr val="FFFFFF"/>
              </a:solidFill>
              <a:prstDash val="sysDot"/>
              <a:headEnd type="triangle"/>
              <a:tailEnd type="triangle"/>
            </a:ln>
            <a:effectLst/>
          </p:spPr>
        </p:cxnSp>
        <p:pic>
          <p:nvPicPr>
            <p:cNvPr id="64" name="Picture 63">
              <a:extLst>
                <a:ext uri="{FF2B5EF4-FFF2-40B4-BE49-F238E27FC236}">
                  <a16:creationId xmlns:a16="http://schemas.microsoft.com/office/drawing/2014/main" id="{0F8A98C5-161A-4D56-AAAC-17CE4E45488E}"/>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7681366" y="3102717"/>
              <a:ext cx="427538" cy="427537"/>
            </a:xfrm>
            <a:prstGeom prst="rect">
              <a:avLst/>
            </a:prstGeom>
          </p:spPr>
        </p:pic>
        <p:grpSp>
          <p:nvGrpSpPr>
            <p:cNvPr id="65" name="Group 64">
              <a:extLst>
                <a:ext uri="{FF2B5EF4-FFF2-40B4-BE49-F238E27FC236}">
                  <a16:creationId xmlns:a16="http://schemas.microsoft.com/office/drawing/2014/main" id="{8F6BAADB-59CE-45EC-B656-5C621103E3F6}"/>
                </a:ext>
              </a:extLst>
            </p:cNvPr>
            <p:cNvGrpSpPr/>
            <p:nvPr/>
          </p:nvGrpSpPr>
          <p:grpSpPr>
            <a:xfrm>
              <a:off x="5780749" y="2630577"/>
              <a:ext cx="1355223" cy="970912"/>
              <a:chOff x="8052740" y="-285162"/>
              <a:chExt cx="2303972" cy="1650617"/>
            </a:xfrm>
          </p:grpSpPr>
          <p:sp>
            <p:nvSpPr>
              <p:cNvPr id="96" name="Freeform 38">
                <a:extLst>
                  <a:ext uri="{FF2B5EF4-FFF2-40B4-BE49-F238E27FC236}">
                    <a16:creationId xmlns:a16="http://schemas.microsoft.com/office/drawing/2014/main" id="{E8EAA632-C12C-424F-A4A4-65F169C49D55}"/>
                  </a:ext>
                </a:extLst>
              </p:cNvPr>
              <p:cNvSpPr>
                <a:spLocks/>
              </p:cNvSpPr>
              <p:nvPr/>
            </p:nvSpPr>
            <p:spPr bwMode="auto">
              <a:xfrm>
                <a:off x="8052740" y="-219678"/>
                <a:ext cx="2008508" cy="1320706"/>
              </a:xfrm>
              <a:custGeom>
                <a:avLst/>
                <a:gdLst>
                  <a:gd name="T0" fmla="*/ 2242 w 2661"/>
                  <a:gd name="T1" fmla="*/ 773 h 1749"/>
                  <a:gd name="T2" fmla="*/ 2243 w 2661"/>
                  <a:gd name="T3" fmla="*/ 738 h 1749"/>
                  <a:gd name="T4" fmla="*/ 1505 w 2661"/>
                  <a:gd name="T5" fmla="*/ 0 h 1749"/>
                  <a:gd name="T6" fmla="*/ 890 w 2661"/>
                  <a:gd name="T7" fmla="*/ 330 h 1749"/>
                  <a:gd name="T8" fmla="*/ 677 w 2661"/>
                  <a:gd name="T9" fmla="*/ 270 h 1749"/>
                  <a:gd name="T10" fmla="*/ 266 w 2661"/>
                  <a:gd name="T11" fmla="*/ 681 h 1749"/>
                  <a:gd name="T12" fmla="*/ 266 w 2661"/>
                  <a:gd name="T13" fmla="*/ 689 h 1749"/>
                  <a:gd name="T14" fmla="*/ 0 w 2661"/>
                  <a:gd name="T15" fmla="*/ 1174 h 1749"/>
                  <a:gd name="T16" fmla="*/ 543 w 2661"/>
                  <a:gd name="T17" fmla="*/ 1748 h 1749"/>
                  <a:gd name="T18" fmla="*/ 543 w 2661"/>
                  <a:gd name="T19" fmla="*/ 1748 h 1749"/>
                  <a:gd name="T20" fmla="*/ 544 w 2661"/>
                  <a:gd name="T21" fmla="*/ 1748 h 1749"/>
                  <a:gd name="T22" fmla="*/ 575 w 2661"/>
                  <a:gd name="T23" fmla="*/ 1749 h 1749"/>
                  <a:gd name="T24" fmla="*/ 607 w 2661"/>
                  <a:gd name="T25" fmla="*/ 1748 h 1749"/>
                  <a:gd name="T26" fmla="*/ 2142 w 2661"/>
                  <a:gd name="T27" fmla="*/ 1748 h 1749"/>
                  <a:gd name="T28" fmla="*/ 2171 w 2661"/>
                  <a:gd name="T29" fmla="*/ 1749 h 1749"/>
                  <a:gd name="T30" fmla="*/ 2661 w 2661"/>
                  <a:gd name="T31" fmla="*/ 1258 h 1749"/>
                  <a:gd name="T32" fmla="*/ 2242 w 2661"/>
                  <a:gd name="T33" fmla="*/ 773 h 17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61" h="1749">
                    <a:moveTo>
                      <a:pt x="2242" y="773"/>
                    </a:moveTo>
                    <a:cubicBezTo>
                      <a:pt x="2242" y="761"/>
                      <a:pt x="2243" y="749"/>
                      <a:pt x="2243" y="738"/>
                    </a:cubicBezTo>
                    <a:cubicBezTo>
                      <a:pt x="2243" y="330"/>
                      <a:pt x="1912" y="0"/>
                      <a:pt x="1505" y="0"/>
                    </a:cubicBezTo>
                    <a:cubicBezTo>
                      <a:pt x="1248" y="0"/>
                      <a:pt x="1022" y="131"/>
                      <a:pt x="890" y="330"/>
                    </a:cubicBezTo>
                    <a:cubicBezTo>
                      <a:pt x="828" y="292"/>
                      <a:pt x="755" y="270"/>
                      <a:pt x="677" y="270"/>
                    </a:cubicBezTo>
                    <a:cubicBezTo>
                      <a:pt x="450" y="270"/>
                      <a:pt x="266" y="454"/>
                      <a:pt x="266" y="681"/>
                    </a:cubicBezTo>
                    <a:cubicBezTo>
                      <a:pt x="266" y="684"/>
                      <a:pt x="266" y="686"/>
                      <a:pt x="266" y="689"/>
                    </a:cubicBezTo>
                    <a:cubicBezTo>
                      <a:pt x="106" y="791"/>
                      <a:pt x="0" y="970"/>
                      <a:pt x="0" y="1174"/>
                    </a:cubicBezTo>
                    <a:cubicBezTo>
                      <a:pt x="0" y="1481"/>
                      <a:pt x="240" y="1732"/>
                      <a:pt x="543" y="1748"/>
                    </a:cubicBezTo>
                    <a:cubicBezTo>
                      <a:pt x="543" y="1748"/>
                      <a:pt x="543" y="1748"/>
                      <a:pt x="543" y="1748"/>
                    </a:cubicBezTo>
                    <a:cubicBezTo>
                      <a:pt x="544" y="1748"/>
                      <a:pt x="544" y="1748"/>
                      <a:pt x="544" y="1748"/>
                    </a:cubicBezTo>
                    <a:cubicBezTo>
                      <a:pt x="554" y="1749"/>
                      <a:pt x="565" y="1749"/>
                      <a:pt x="575" y="1749"/>
                    </a:cubicBezTo>
                    <a:cubicBezTo>
                      <a:pt x="586" y="1749"/>
                      <a:pt x="596" y="1749"/>
                      <a:pt x="607" y="1748"/>
                    </a:cubicBezTo>
                    <a:cubicBezTo>
                      <a:pt x="2142" y="1748"/>
                      <a:pt x="2142" y="1748"/>
                      <a:pt x="2142" y="1748"/>
                    </a:cubicBezTo>
                    <a:cubicBezTo>
                      <a:pt x="2151" y="1749"/>
                      <a:pt x="2161" y="1749"/>
                      <a:pt x="2171" y="1749"/>
                    </a:cubicBezTo>
                    <a:cubicBezTo>
                      <a:pt x="2442" y="1749"/>
                      <a:pt x="2661" y="1530"/>
                      <a:pt x="2661" y="1258"/>
                    </a:cubicBezTo>
                    <a:cubicBezTo>
                      <a:pt x="2661" y="1011"/>
                      <a:pt x="2479" y="807"/>
                      <a:pt x="2242" y="773"/>
                    </a:cubicBezTo>
                    <a:close/>
                  </a:path>
                </a:pathLst>
              </a:custGeom>
              <a:solidFill>
                <a:srgbClr val="FFFFFF"/>
              </a:solidFill>
              <a:ln>
                <a:noFill/>
              </a:ln>
            </p:spPr>
            <p:txBody>
              <a:bodyPr vert="horz" wrap="square" lIns="69945" tIns="34973" rIns="69945" bIns="34973"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699448" fontAlgn="auto">
                  <a:spcBef>
                    <a:spcPts val="0"/>
                  </a:spcBef>
                  <a:spcAft>
                    <a:spcPts val="0"/>
                  </a:spcAft>
                  <a:defRPr/>
                </a:pPr>
                <a:endParaRPr lang="en-US" sz="1377" b="0" kern="0" dirty="0">
                  <a:solidFill>
                    <a:srgbClr val="505050"/>
                  </a:solidFill>
                  <a:latin typeface="Segoe UI"/>
                </a:endParaRPr>
              </a:p>
            </p:txBody>
          </p:sp>
          <p:pic>
            <p:nvPicPr>
              <p:cNvPr id="97" name="Picture 96">
                <a:extLst>
                  <a:ext uri="{FF2B5EF4-FFF2-40B4-BE49-F238E27FC236}">
                    <a16:creationId xmlns:a16="http://schemas.microsoft.com/office/drawing/2014/main" id="{1CCB8BED-EA0D-4D26-B58E-21AAC9CB40D8}"/>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8786948" y="700133"/>
                <a:ext cx="665324" cy="665322"/>
              </a:xfrm>
              <a:prstGeom prst="rect">
                <a:avLst/>
              </a:prstGeom>
              <a:ln>
                <a:noFill/>
              </a:ln>
            </p:spPr>
          </p:pic>
          <p:grpSp>
            <p:nvGrpSpPr>
              <p:cNvPr id="98" name="Group 97">
                <a:extLst>
                  <a:ext uri="{FF2B5EF4-FFF2-40B4-BE49-F238E27FC236}">
                    <a16:creationId xmlns:a16="http://schemas.microsoft.com/office/drawing/2014/main" id="{9B39B4E3-43D2-4A9C-B8CF-4A61B5252AE3}"/>
                  </a:ext>
                </a:extLst>
              </p:cNvPr>
              <p:cNvGrpSpPr/>
              <p:nvPr/>
            </p:nvGrpSpPr>
            <p:grpSpPr>
              <a:xfrm>
                <a:off x="8387144" y="271929"/>
                <a:ext cx="369107" cy="368979"/>
                <a:chOff x="1477963" y="-1187450"/>
                <a:chExt cx="9232900" cy="9229725"/>
              </a:xfrm>
              <a:solidFill>
                <a:srgbClr val="002050"/>
              </a:solidFill>
            </p:grpSpPr>
            <p:sp>
              <p:nvSpPr>
                <p:cNvPr id="108" name="Freeform 9">
                  <a:extLst>
                    <a:ext uri="{FF2B5EF4-FFF2-40B4-BE49-F238E27FC236}">
                      <a16:creationId xmlns:a16="http://schemas.microsoft.com/office/drawing/2014/main" id="{EE231994-788A-45F3-AA12-BAF785009295}"/>
                    </a:ext>
                  </a:extLst>
                </p:cNvPr>
                <p:cNvSpPr>
                  <a:spLocks/>
                </p:cNvSpPr>
                <p:nvPr/>
              </p:nvSpPr>
              <p:spPr bwMode="auto">
                <a:xfrm>
                  <a:off x="3686176" y="1128713"/>
                  <a:ext cx="2589213" cy="2587625"/>
                </a:xfrm>
                <a:custGeom>
                  <a:avLst/>
                  <a:gdLst>
                    <a:gd name="T0" fmla="*/ 0 w 1631"/>
                    <a:gd name="T1" fmla="*/ 1630 h 1630"/>
                    <a:gd name="T2" fmla="*/ 953 w 1631"/>
                    <a:gd name="T3" fmla="*/ 1630 h 1630"/>
                    <a:gd name="T4" fmla="*/ 953 w 1631"/>
                    <a:gd name="T5" fmla="*/ 816 h 1630"/>
                    <a:gd name="T6" fmla="*/ 1631 w 1631"/>
                    <a:gd name="T7" fmla="*/ 816 h 1630"/>
                    <a:gd name="T8" fmla="*/ 1631 w 1631"/>
                    <a:gd name="T9" fmla="*/ 0 h 1630"/>
                    <a:gd name="T10" fmla="*/ 0 w 1631"/>
                    <a:gd name="T11" fmla="*/ 0 h 1630"/>
                    <a:gd name="T12" fmla="*/ 0 w 1631"/>
                    <a:gd name="T13" fmla="*/ 1630 h 1630"/>
                  </a:gdLst>
                  <a:ahLst/>
                  <a:cxnLst>
                    <a:cxn ang="0">
                      <a:pos x="T0" y="T1"/>
                    </a:cxn>
                    <a:cxn ang="0">
                      <a:pos x="T2" y="T3"/>
                    </a:cxn>
                    <a:cxn ang="0">
                      <a:pos x="T4" y="T5"/>
                    </a:cxn>
                    <a:cxn ang="0">
                      <a:pos x="T6" y="T7"/>
                    </a:cxn>
                    <a:cxn ang="0">
                      <a:pos x="T8" y="T9"/>
                    </a:cxn>
                    <a:cxn ang="0">
                      <a:pos x="T10" y="T11"/>
                    </a:cxn>
                    <a:cxn ang="0">
                      <a:pos x="T12" y="T13"/>
                    </a:cxn>
                  </a:cxnLst>
                  <a:rect l="0" t="0" r="r" b="b"/>
                  <a:pathLst>
                    <a:path w="1631" h="1630">
                      <a:moveTo>
                        <a:pt x="0" y="1630"/>
                      </a:moveTo>
                      <a:lnTo>
                        <a:pt x="953" y="1630"/>
                      </a:lnTo>
                      <a:lnTo>
                        <a:pt x="953" y="816"/>
                      </a:lnTo>
                      <a:lnTo>
                        <a:pt x="1631" y="816"/>
                      </a:lnTo>
                      <a:lnTo>
                        <a:pt x="1631" y="0"/>
                      </a:lnTo>
                      <a:lnTo>
                        <a:pt x="0" y="0"/>
                      </a:lnTo>
                      <a:lnTo>
                        <a:pt x="0" y="1630"/>
                      </a:lnTo>
                      <a:close/>
                    </a:path>
                  </a:pathLst>
                </a:custGeom>
                <a:grpFill/>
                <a:ln w="9525">
                  <a:solidFill>
                    <a:srgbClr val="000000"/>
                  </a:solidFill>
                  <a:round/>
                  <a:headEnd/>
                  <a:tailEnd/>
                </a:ln>
              </p:spPr>
              <p:txBody>
                <a:bodyPr vert="horz" wrap="square" lIns="69945" tIns="34973" rIns="69945" bIns="34973"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699448" fontAlgn="auto">
                    <a:spcBef>
                      <a:spcPts val="0"/>
                    </a:spcBef>
                    <a:spcAft>
                      <a:spcPts val="0"/>
                    </a:spcAft>
                    <a:defRPr/>
                  </a:pPr>
                  <a:endParaRPr lang="en-US" sz="1377" b="0" kern="0" dirty="0">
                    <a:solidFill>
                      <a:srgbClr val="505050"/>
                    </a:solidFill>
                    <a:latin typeface="Segoe UI"/>
                  </a:endParaRPr>
                </a:p>
              </p:txBody>
            </p:sp>
            <p:sp>
              <p:nvSpPr>
                <p:cNvPr id="109" name="Freeform 10">
                  <a:extLst>
                    <a:ext uri="{FF2B5EF4-FFF2-40B4-BE49-F238E27FC236}">
                      <a16:creationId xmlns:a16="http://schemas.microsoft.com/office/drawing/2014/main" id="{0391540A-1008-4A7D-BC9F-C124C2AB60C3}"/>
                    </a:ext>
                  </a:extLst>
                </p:cNvPr>
                <p:cNvSpPr>
                  <a:spLocks noEditPoints="1"/>
                </p:cNvSpPr>
                <p:nvPr/>
              </p:nvSpPr>
              <p:spPr bwMode="auto">
                <a:xfrm>
                  <a:off x="1477963" y="-1187450"/>
                  <a:ext cx="9232900" cy="9229725"/>
                </a:xfrm>
                <a:custGeom>
                  <a:avLst/>
                  <a:gdLst>
                    <a:gd name="T0" fmla="*/ 2147 w 2459"/>
                    <a:gd name="T1" fmla="*/ 0 h 2458"/>
                    <a:gd name="T2" fmla="*/ 312 w 2459"/>
                    <a:gd name="T3" fmla="*/ 0 h 2458"/>
                    <a:gd name="T4" fmla="*/ 0 w 2459"/>
                    <a:gd name="T5" fmla="*/ 312 h 2458"/>
                    <a:gd name="T6" fmla="*/ 0 w 2459"/>
                    <a:gd name="T7" fmla="*/ 2146 h 2458"/>
                    <a:gd name="T8" fmla="*/ 312 w 2459"/>
                    <a:gd name="T9" fmla="*/ 2458 h 2458"/>
                    <a:gd name="T10" fmla="*/ 2147 w 2459"/>
                    <a:gd name="T11" fmla="*/ 2458 h 2458"/>
                    <a:gd name="T12" fmla="*/ 2459 w 2459"/>
                    <a:gd name="T13" fmla="*/ 2146 h 2458"/>
                    <a:gd name="T14" fmla="*/ 2459 w 2459"/>
                    <a:gd name="T15" fmla="*/ 312 h 2458"/>
                    <a:gd name="T16" fmla="*/ 2147 w 2459"/>
                    <a:gd name="T17" fmla="*/ 0 h 2458"/>
                    <a:gd name="T18" fmla="*/ 2061 w 2459"/>
                    <a:gd name="T19" fmla="*/ 2032 h 2458"/>
                    <a:gd name="T20" fmla="*/ 991 w 2459"/>
                    <a:gd name="T21" fmla="*/ 2032 h 2458"/>
                    <a:gd name="T22" fmla="*/ 991 w 2459"/>
                    <a:gd name="T23" fmla="*/ 1497 h 2458"/>
                    <a:gd name="T24" fmla="*/ 398 w 2459"/>
                    <a:gd name="T25" fmla="*/ 1497 h 2458"/>
                    <a:gd name="T26" fmla="*/ 398 w 2459"/>
                    <a:gd name="T27" fmla="*/ 426 h 2458"/>
                    <a:gd name="T28" fmla="*/ 1468 w 2459"/>
                    <a:gd name="T29" fmla="*/ 426 h 2458"/>
                    <a:gd name="T30" fmla="*/ 1468 w 2459"/>
                    <a:gd name="T31" fmla="*/ 962 h 2458"/>
                    <a:gd name="T32" fmla="*/ 2061 w 2459"/>
                    <a:gd name="T33" fmla="*/ 962 h 2458"/>
                    <a:gd name="T34" fmla="*/ 2061 w 2459"/>
                    <a:gd name="T35" fmla="*/ 2032 h 2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59" h="2458">
                      <a:moveTo>
                        <a:pt x="2147" y="0"/>
                      </a:moveTo>
                      <a:cubicBezTo>
                        <a:pt x="312" y="0"/>
                        <a:pt x="312" y="0"/>
                        <a:pt x="312" y="0"/>
                      </a:cubicBezTo>
                      <a:cubicBezTo>
                        <a:pt x="141" y="0"/>
                        <a:pt x="0" y="140"/>
                        <a:pt x="0" y="312"/>
                      </a:cubicBezTo>
                      <a:cubicBezTo>
                        <a:pt x="0" y="2146"/>
                        <a:pt x="0" y="2146"/>
                        <a:pt x="0" y="2146"/>
                      </a:cubicBezTo>
                      <a:cubicBezTo>
                        <a:pt x="0" y="2318"/>
                        <a:pt x="141" y="2458"/>
                        <a:pt x="312" y="2458"/>
                      </a:cubicBezTo>
                      <a:cubicBezTo>
                        <a:pt x="2147" y="2458"/>
                        <a:pt x="2147" y="2458"/>
                        <a:pt x="2147" y="2458"/>
                      </a:cubicBezTo>
                      <a:cubicBezTo>
                        <a:pt x="2318" y="2458"/>
                        <a:pt x="2459" y="2318"/>
                        <a:pt x="2459" y="2146"/>
                      </a:cubicBezTo>
                      <a:cubicBezTo>
                        <a:pt x="2459" y="312"/>
                        <a:pt x="2459" y="312"/>
                        <a:pt x="2459" y="312"/>
                      </a:cubicBezTo>
                      <a:cubicBezTo>
                        <a:pt x="2459" y="140"/>
                        <a:pt x="2318" y="0"/>
                        <a:pt x="2147" y="0"/>
                      </a:cubicBezTo>
                      <a:close/>
                      <a:moveTo>
                        <a:pt x="2061" y="2032"/>
                      </a:moveTo>
                      <a:cubicBezTo>
                        <a:pt x="991" y="2032"/>
                        <a:pt x="991" y="2032"/>
                        <a:pt x="991" y="2032"/>
                      </a:cubicBezTo>
                      <a:cubicBezTo>
                        <a:pt x="991" y="1497"/>
                        <a:pt x="991" y="1497"/>
                        <a:pt x="991" y="1497"/>
                      </a:cubicBezTo>
                      <a:cubicBezTo>
                        <a:pt x="398" y="1497"/>
                        <a:pt x="398" y="1497"/>
                        <a:pt x="398" y="1497"/>
                      </a:cubicBezTo>
                      <a:cubicBezTo>
                        <a:pt x="398" y="426"/>
                        <a:pt x="398" y="426"/>
                        <a:pt x="398" y="426"/>
                      </a:cubicBezTo>
                      <a:cubicBezTo>
                        <a:pt x="1468" y="426"/>
                        <a:pt x="1468" y="426"/>
                        <a:pt x="1468" y="426"/>
                      </a:cubicBezTo>
                      <a:cubicBezTo>
                        <a:pt x="1468" y="962"/>
                        <a:pt x="1468" y="962"/>
                        <a:pt x="1468" y="962"/>
                      </a:cubicBezTo>
                      <a:cubicBezTo>
                        <a:pt x="2061" y="962"/>
                        <a:pt x="2061" y="962"/>
                        <a:pt x="2061" y="962"/>
                      </a:cubicBezTo>
                      <a:lnTo>
                        <a:pt x="2061" y="2032"/>
                      </a:lnTo>
                      <a:close/>
                    </a:path>
                  </a:pathLst>
                </a:custGeom>
                <a:grpFill/>
                <a:ln w="9525">
                  <a:solidFill>
                    <a:srgbClr val="000000"/>
                  </a:solidFill>
                  <a:round/>
                  <a:headEnd/>
                  <a:tailEnd/>
                </a:ln>
              </p:spPr>
              <p:txBody>
                <a:bodyPr vert="horz" wrap="square" lIns="69945" tIns="34973" rIns="69945" bIns="34973"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699448" fontAlgn="auto">
                    <a:spcBef>
                      <a:spcPts val="0"/>
                    </a:spcBef>
                    <a:spcAft>
                      <a:spcPts val="0"/>
                    </a:spcAft>
                    <a:defRPr/>
                  </a:pPr>
                  <a:endParaRPr lang="en-US" sz="1377" b="0" kern="0" dirty="0">
                    <a:solidFill>
                      <a:srgbClr val="505050"/>
                    </a:solidFill>
                    <a:latin typeface="Segoe UI"/>
                  </a:endParaRPr>
                </a:p>
              </p:txBody>
            </p:sp>
          </p:grpSp>
          <p:grpSp>
            <p:nvGrpSpPr>
              <p:cNvPr id="99" name="Group 98">
                <a:extLst>
                  <a:ext uri="{FF2B5EF4-FFF2-40B4-BE49-F238E27FC236}">
                    <a16:creationId xmlns:a16="http://schemas.microsoft.com/office/drawing/2014/main" id="{8D38F6BE-248C-4C79-894B-814939E10F0D}"/>
                  </a:ext>
                </a:extLst>
              </p:cNvPr>
              <p:cNvGrpSpPr/>
              <p:nvPr/>
            </p:nvGrpSpPr>
            <p:grpSpPr>
              <a:xfrm>
                <a:off x="8824466" y="271929"/>
                <a:ext cx="369107" cy="368979"/>
                <a:chOff x="1477963" y="-1187450"/>
                <a:chExt cx="9232900" cy="9229725"/>
              </a:xfrm>
              <a:solidFill>
                <a:srgbClr val="002050"/>
              </a:solidFill>
            </p:grpSpPr>
            <p:sp>
              <p:nvSpPr>
                <p:cNvPr id="106" name="Freeform 9">
                  <a:extLst>
                    <a:ext uri="{FF2B5EF4-FFF2-40B4-BE49-F238E27FC236}">
                      <a16:creationId xmlns:a16="http://schemas.microsoft.com/office/drawing/2014/main" id="{9729463E-0AFA-41D6-912B-8DD986A3E0EC}"/>
                    </a:ext>
                  </a:extLst>
                </p:cNvPr>
                <p:cNvSpPr>
                  <a:spLocks/>
                </p:cNvSpPr>
                <p:nvPr/>
              </p:nvSpPr>
              <p:spPr bwMode="auto">
                <a:xfrm>
                  <a:off x="3686176" y="1128713"/>
                  <a:ext cx="2589213" cy="2587625"/>
                </a:xfrm>
                <a:custGeom>
                  <a:avLst/>
                  <a:gdLst>
                    <a:gd name="T0" fmla="*/ 0 w 1631"/>
                    <a:gd name="T1" fmla="*/ 1630 h 1630"/>
                    <a:gd name="T2" fmla="*/ 953 w 1631"/>
                    <a:gd name="T3" fmla="*/ 1630 h 1630"/>
                    <a:gd name="T4" fmla="*/ 953 w 1631"/>
                    <a:gd name="T5" fmla="*/ 816 h 1630"/>
                    <a:gd name="T6" fmla="*/ 1631 w 1631"/>
                    <a:gd name="T7" fmla="*/ 816 h 1630"/>
                    <a:gd name="T8" fmla="*/ 1631 w 1631"/>
                    <a:gd name="T9" fmla="*/ 0 h 1630"/>
                    <a:gd name="T10" fmla="*/ 0 w 1631"/>
                    <a:gd name="T11" fmla="*/ 0 h 1630"/>
                    <a:gd name="T12" fmla="*/ 0 w 1631"/>
                    <a:gd name="T13" fmla="*/ 1630 h 1630"/>
                  </a:gdLst>
                  <a:ahLst/>
                  <a:cxnLst>
                    <a:cxn ang="0">
                      <a:pos x="T0" y="T1"/>
                    </a:cxn>
                    <a:cxn ang="0">
                      <a:pos x="T2" y="T3"/>
                    </a:cxn>
                    <a:cxn ang="0">
                      <a:pos x="T4" y="T5"/>
                    </a:cxn>
                    <a:cxn ang="0">
                      <a:pos x="T6" y="T7"/>
                    </a:cxn>
                    <a:cxn ang="0">
                      <a:pos x="T8" y="T9"/>
                    </a:cxn>
                    <a:cxn ang="0">
                      <a:pos x="T10" y="T11"/>
                    </a:cxn>
                    <a:cxn ang="0">
                      <a:pos x="T12" y="T13"/>
                    </a:cxn>
                  </a:cxnLst>
                  <a:rect l="0" t="0" r="r" b="b"/>
                  <a:pathLst>
                    <a:path w="1631" h="1630">
                      <a:moveTo>
                        <a:pt x="0" y="1630"/>
                      </a:moveTo>
                      <a:lnTo>
                        <a:pt x="953" y="1630"/>
                      </a:lnTo>
                      <a:lnTo>
                        <a:pt x="953" y="816"/>
                      </a:lnTo>
                      <a:lnTo>
                        <a:pt x="1631" y="816"/>
                      </a:lnTo>
                      <a:lnTo>
                        <a:pt x="1631" y="0"/>
                      </a:lnTo>
                      <a:lnTo>
                        <a:pt x="0" y="0"/>
                      </a:lnTo>
                      <a:lnTo>
                        <a:pt x="0" y="1630"/>
                      </a:lnTo>
                      <a:close/>
                    </a:path>
                  </a:pathLst>
                </a:custGeom>
                <a:grpFill/>
                <a:ln w="9525">
                  <a:solidFill>
                    <a:srgbClr val="000000"/>
                  </a:solidFill>
                  <a:round/>
                  <a:headEnd/>
                  <a:tailEnd/>
                </a:ln>
              </p:spPr>
              <p:txBody>
                <a:bodyPr vert="horz" wrap="square" lIns="69945" tIns="34973" rIns="69945" bIns="34973"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699448" fontAlgn="auto">
                    <a:spcBef>
                      <a:spcPts val="0"/>
                    </a:spcBef>
                    <a:spcAft>
                      <a:spcPts val="0"/>
                    </a:spcAft>
                    <a:defRPr/>
                  </a:pPr>
                  <a:endParaRPr lang="en-US" sz="1377" b="0" kern="0" dirty="0">
                    <a:solidFill>
                      <a:srgbClr val="505050"/>
                    </a:solidFill>
                    <a:latin typeface="Segoe UI"/>
                  </a:endParaRPr>
                </a:p>
              </p:txBody>
            </p:sp>
            <p:sp>
              <p:nvSpPr>
                <p:cNvPr id="107" name="Freeform 10">
                  <a:extLst>
                    <a:ext uri="{FF2B5EF4-FFF2-40B4-BE49-F238E27FC236}">
                      <a16:creationId xmlns:a16="http://schemas.microsoft.com/office/drawing/2014/main" id="{ADA23F81-E26E-465F-B1B7-7991AF02C651}"/>
                    </a:ext>
                  </a:extLst>
                </p:cNvPr>
                <p:cNvSpPr>
                  <a:spLocks noEditPoints="1"/>
                </p:cNvSpPr>
                <p:nvPr/>
              </p:nvSpPr>
              <p:spPr bwMode="auto">
                <a:xfrm>
                  <a:off x="1477963" y="-1187450"/>
                  <a:ext cx="9232900" cy="9229725"/>
                </a:xfrm>
                <a:custGeom>
                  <a:avLst/>
                  <a:gdLst>
                    <a:gd name="T0" fmla="*/ 2147 w 2459"/>
                    <a:gd name="T1" fmla="*/ 0 h 2458"/>
                    <a:gd name="T2" fmla="*/ 312 w 2459"/>
                    <a:gd name="T3" fmla="*/ 0 h 2458"/>
                    <a:gd name="T4" fmla="*/ 0 w 2459"/>
                    <a:gd name="T5" fmla="*/ 312 h 2458"/>
                    <a:gd name="T6" fmla="*/ 0 w 2459"/>
                    <a:gd name="T7" fmla="*/ 2146 h 2458"/>
                    <a:gd name="T8" fmla="*/ 312 w 2459"/>
                    <a:gd name="T9" fmla="*/ 2458 h 2458"/>
                    <a:gd name="T10" fmla="*/ 2147 w 2459"/>
                    <a:gd name="T11" fmla="*/ 2458 h 2458"/>
                    <a:gd name="T12" fmla="*/ 2459 w 2459"/>
                    <a:gd name="T13" fmla="*/ 2146 h 2458"/>
                    <a:gd name="T14" fmla="*/ 2459 w 2459"/>
                    <a:gd name="T15" fmla="*/ 312 h 2458"/>
                    <a:gd name="T16" fmla="*/ 2147 w 2459"/>
                    <a:gd name="T17" fmla="*/ 0 h 2458"/>
                    <a:gd name="T18" fmla="*/ 2061 w 2459"/>
                    <a:gd name="T19" fmla="*/ 2032 h 2458"/>
                    <a:gd name="T20" fmla="*/ 991 w 2459"/>
                    <a:gd name="T21" fmla="*/ 2032 h 2458"/>
                    <a:gd name="T22" fmla="*/ 991 w 2459"/>
                    <a:gd name="T23" fmla="*/ 1497 h 2458"/>
                    <a:gd name="T24" fmla="*/ 398 w 2459"/>
                    <a:gd name="T25" fmla="*/ 1497 h 2458"/>
                    <a:gd name="T26" fmla="*/ 398 w 2459"/>
                    <a:gd name="T27" fmla="*/ 426 h 2458"/>
                    <a:gd name="T28" fmla="*/ 1468 w 2459"/>
                    <a:gd name="T29" fmla="*/ 426 h 2458"/>
                    <a:gd name="T30" fmla="*/ 1468 w 2459"/>
                    <a:gd name="T31" fmla="*/ 962 h 2458"/>
                    <a:gd name="T32" fmla="*/ 2061 w 2459"/>
                    <a:gd name="T33" fmla="*/ 962 h 2458"/>
                    <a:gd name="T34" fmla="*/ 2061 w 2459"/>
                    <a:gd name="T35" fmla="*/ 2032 h 2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59" h="2458">
                      <a:moveTo>
                        <a:pt x="2147" y="0"/>
                      </a:moveTo>
                      <a:cubicBezTo>
                        <a:pt x="312" y="0"/>
                        <a:pt x="312" y="0"/>
                        <a:pt x="312" y="0"/>
                      </a:cubicBezTo>
                      <a:cubicBezTo>
                        <a:pt x="141" y="0"/>
                        <a:pt x="0" y="140"/>
                        <a:pt x="0" y="312"/>
                      </a:cubicBezTo>
                      <a:cubicBezTo>
                        <a:pt x="0" y="2146"/>
                        <a:pt x="0" y="2146"/>
                        <a:pt x="0" y="2146"/>
                      </a:cubicBezTo>
                      <a:cubicBezTo>
                        <a:pt x="0" y="2318"/>
                        <a:pt x="141" y="2458"/>
                        <a:pt x="312" y="2458"/>
                      </a:cubicBezTo>
                      <a:cubicBezTo>
                        <a:pt x="2147" y="2458"/>
                        <a:pt x="2147" y="2458"/>
                        <a:pt x="2147" y="2458"/>
                      </a:cubicBezTo>
                      <a:cubicBezTo>
                        <a:pt x="2318" y="2458"/>
                        <a:pt x="2459" y="2318"/>
                        <a:pt x="2459" y="2146"/>
                      </a:cubicBezTo>
                      <a:cubicBezTo>
                        <a:pt x="2459" y="312"/>
                        <a:pt x="2459" y="312"/>
                        <a:pt x="2459" y="312"/>
                      </a:cubicBezTo>
                      <a:cubicBezTo>
                        <a:pt x="2459" y="140"/>
                        <a:pt x="2318" y="0"/>
                        <a:pt x="2147" y="0"/>
                      </a:cubicBezTo>
                      <a:close/>
                      <a:moveTo>
                        <a:pt x="2061" y="2032"/>
                      </a:moveTo>
                      <a:cubicBezTo>
                        <a:pt x="991" y="2032"/>
                        <a:pt x="991" y="2032"/>
                        <a:pt x="991" y="2032"/>
                      </a:cubicBezTo>
                      <a:cubicBezTo>
                        <a:pt x="991" y="1497"/>
                        <a:pt x="991" y="1497"/>
                        <a:pt x="991" y="1497"/>
                      </a:cubicBezTo>
                      <a:cubicBezTo>
                        <a:pt x="398" y="1497"/>
                        <a:pt x="398" y="1497"/>
                        <a:pt x="398" y="1497"/>
                      </a:cubicBezTo>
                      <a:cubicBezTo>
                        <a:pt x="398" y="426"/>
                        <a:pt x="398" y="426"/>
                        <a:pt x="398" y="426"/>
                      </a:cubicBezTo>
                      <a:cubicBezTo>
                        <a:pt x="1468" y="426"/>
                        <a:pt x="1468" y="426"/>
                        <a:pt x="1468" y="426"/>
                      </a:cubicBezTo>
                      <a:cubicBezTo>
                        <a:pt x="1468" y="962"/>
                        <a:pt x="1468" y="962"/>
                        <a:pt x="1468" y="962"/>
                      </a:cubicBezTo>
                      <a:cubicBezTo>
                        <a:pt x="2061" y="962"/>
                        <a:pt x="2061" y="962"/>
                        <a:pt x="2061" y="962"/>
                      </a:cubicBezTo>
                      <a:lnTo>
                        <a:pt x="2061" y="2032"/>
                      </a:lnTo>
                      <a:close/>
                    </a:path>
                  </a:pathLst>
                </a:custGeom>
                <a:grpFill/>
                <a:ln w="9525">
                  <a:solidFill>
                    <a:srgbClr val="000000"/>
                  </a:solidFill>
                  <a:round/>
                  <a:headEnd/>
                  <a:tailEnd/>
                </a:ln>
              </p:spPr>
              <p:txBody>
                <a:bodyPr vert="horz" wrap="square" lIns="69945" tIns="34973" rIns="69945" bIns="34973"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699448" fontAlgn="auto">
                    <a:spcBef>
                      <a:spcPts val="0"/>
                    </a:spcBef>
                    <a:spcAft>
                      <a:spcPts val="0"/>
                    </a:spcAft>
                    <a:defRPr/>
                  </a:pPr>
                  <a:endParaRPr lang="en-US" sz="1377" b="0" kern="0" dirty="0">
                    <a:solidFill>
                      <a:srgbClr val="505050"/>
                    </a:solidFill>
                    <a:latin typeface="Segoe UI"/>
                  </a:endParaRPr>
                </a:p>
              </p:txBody>
            </p:sp>
          </p:grpSp>
          <p:grpSp>
            <p:nvGrpSpPr>
              <p:cNvPr id="100" name="Group 99">
                <a:extLst>
                  <a:ext uri="{FF2B5EF4-FFF2-40B4-BE49-F238E27FC236}">
                    <a16:creationId xmlns:a16="http://schemas.microsoft.com/office/drawing/2014/main" id="{E2A55C24-1F8F-4F30-B1CE-40072E5E53A5}"/>
                  </a:ext>
                </a:extLst>
              </p:cNvPr>
              <p:cNvGrpSpPr/>
              <p:nvPr/>
            </p:nvGrpSpPr>
            <p:grpSpPr>
              <a:xfrm>
                <a:off x="9261787" y="271929"/>
                <a:ext cx="369107" cy="368979"/>
                <a:chOff x="1477963" y="-1187450"/>
                <a:chExt cx="9232900" cy="9229725"/>
              </a:xfrm>
              <a:solidFill>
                <a:srgbClr val="002050"/>
              </a:solidFill>
            </p:grpSpPr>
            <p:sp>
              <p:nvSpPr>
                <p:cNvPr id="104" name="Freeform 9">
                  <a:extLst>
                    <a:ext uri="{FF2B5EF4-FFF2-40B4-BE49-F238E27FC236}">
                      <a16:creationId xmlns:a16="http://schemas.microsoft.com/office/drawing/2014/main" id="{7A7BBE00-06E7-4120-A61E-F4F8222DE6C3}"/>
                    </a:ext>
                  </a:extLst>
                </p:cNvPr>
                <p:cNvSpPr>
                  <a:spLocks/>
                </p:cNvSpPr>
                <p:nvPr/>
              </p:nvSpPr>
              <p:spPr bwMode="auto">
                <a:xfrm>
                  <a:off x="3686176" y="1128713"/>
                  <a:ext cx="2589213" cy="2587625"/>
                </a:xfrm>
                <a:custGeom>
                  <a:avLst/>
                  <a:gdLst>
                    <a:gd name="T0" fmla="*/ 0 w 1631"/>
                    <a:gd name="T1" fmla="*/ 1630 h 1630"/>
                    <a:gd name="T2" fmla="*/ 953 w 1631"/>
                    <a:gd name="T3" fmla="*/ 1630 h 1630"/>
                    <a:gd name="T4" fmla="*/ 953 w 1631"/>
                    <a:gd name="T5" fmla="*/ 816 h 1630"/>
                    <a:gd name="T6" fmla="*/ 1631 w 1631"/>
                    <a:gd name="T7" fmla="*/ 816 h 1630"/>
                    <a:gd name="T8" fmla="*/ 1631 w 1631"/>
                    <a:gd name="T9" fmla="*/ 0 h 1630"/>
                    <a:gd name="T10" fmla="*/ 0 w 1631"/>
                    <a:gd name="T11" fmla="*/ 0 h 1630"/>
                    <a:gd name="T12" fmla="*/ 0 w 1631"/>
                    <a:gd name="T13" fmla="*/ 1630 h 1630"/>
                  </a:gdLst>
                  <a:ahLst/>
                  <a:cxnLst>
                    <a:cxn ang="0">
                      <a:pos x="T0" y="T1"/>
                    </a:cxn>
                    <a:cxn ang="0">
                      <a:pos x="T2" y="T3"/>
                    </a:cxn>
                    <a:cxn ang="0">
                      <a:pos x="T4" y="T5"/>
                    </a:cxn>
                    <a:cxn ang="0">
                      <a:pos x="T6" y="T7"/>
                    </a:cxn>
                    <a:cxn ang="0">
                      <a:pos x="T8" y="T9"/>
                    </a:cxn>
                    <a:cxn ang="0">
                      <a:pos x="T10" y="T11"/>
                    </a:cxn>
                    <a:cxn ang="0">
                      <a:pos x="T12" y="T13"/>
                    </a:cxn>
                  </a:cxnLst>
                  <a:rect l="0" t="0" r="r" b="b"/>
                  <a:pathLst>
                    <a:path w="1631" h="1630">
                      <a:moveTo>
                        <a:pt x="0" y="1630"/>
                      </a:moveTo>
                      <a:lnTo>
                        <a:pt x="953" y="1630"/>
                      </a:lnTo>
                      <a:lnTo>
                        <a:pt x="953" y="816"/>
                      </a:lnTo>
                      <a:lnTo>
                        <a:pt x="1631" y="816"/>
                      </a:lnTo>
                      <a:lnTo>
                        <a:pt x="1631" y="0"/>
                      </a:lnTo>
                      <a:lnTo>
                        <a:pt x="0" y="0"/>
                      </a:lnTo>
                      <a:lnTo>
                        <a:pt x="0" y="1630"/>
                      </a:lnTo>
                      <a:close/>
                    </a:path>
                  </a:pathLst>
                </a:custGeom>
                <a:grpFill/>
                <a:ln w="9525">
                  <a:solidFill>
                    <a:srgbClr val="000000"/>
                  </a:solidFill>
                  <a:round/>
                  <a:headEnd/>
                  <a:tailEnd/>
                </a:ln>
              </p:spPr>
              <p:txBody>
                <a:bodyPr vert="horz" wrap="square" lIns="69945" tIns="34973" rIns="69945" bIns="34973"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699448" fontAlgn="auto">
                    <a:spcBef>
                      <a:spcPts val="0"/>
                    </a:spcBef>
                    <a:spcAft>
                      <a:spcPts val="0"/>
                    </a:spcAft>
                    <a:defRPr/>
                  </a:pPr>
                  <a:endParaRPr lang="en-US" sz="1377" b="0" kern="0" dirty="0">
                    <a:solidFill>
                      <a:srgbClr val="505050"/>
                    </a:solidFill>
                    <a:latin typeface="Segoe UI"/>
                  </a:endParaRPr>
                </a:p>
              </p:txBody>
            </p:sp>
            <p:sp>
              <p:nvSpPr>
                <p:cNvPr id="105" name="Freeform 10">
                  <a:extLst>
                    <a:ext uri="{FF2B5EF4-FFF2-40B4-BE49-F238E27FC236}">
                      <a16:creationId xmlns:a16="http://schemas.microsoft.com/office/drawing/2014/main" id="{0D2C372F-4C7C-4715-9176-AEF87124F96F}"/>
                    </a:ext>
                  </a:extLst>
                </p:cNvPr>
                <p:cNvSpPr>
                  <a:spLocks noEditPoints="1"/>
                </p:cNvSpPr>
                <p:nvPr/>
              </p:nvSpPr>
              <p:spPr bwMode="auto">
                <a:xfrm>
                  <a:off x="1477963" y="-1187450"/>
                  <a:ext cx="9232900" cy="9229725"/>
                </a:xfrm>
                <a:custGeom>
                  <a:avLst/>
                  <a:gdLst>
                    <a:gd name="T0" fmla="*/ 2147 w 2459"/>
                    <a:gd name="T1" fmla="*/ 0 h 2458"/>
                    <a:gd name="T2" fmla="*/ 312 w 2459"/>
                    <a:gd name="T3" fmla="*/ 0 h 2458"/>
                    <a:gd name="T4" fmla="*/ 0 w 2459"/>
                    <a:gd name="T5" fmla="*/ 312 h 2458"/>
                    <a:gd name="T6" fmla="*/ 0 w 2459"/>
                    <a:gd name="T7" fmla="*/ 2146 h 2458"/>
                    <a:gd name="T8" fmla="*/ 312 w 2459"/>
                    <a:gd name="T9" fmla="*/ 2458 h 2458"/>
                    <a:gd name="T10" fmla="*/ 2147 w 2459"/>
                    <a:gd name="T11" fmla="*/ 2458 h 2458"/>
                    <a:gd name="T12" fmla="*/ 2459 w 2459"/>
                    <a:gd name="T13" fmla="*/ 2146 h 2458"/>
                    <a:gd name="T14" fmla="*/ 2459 w 2459"/>
                    <a:gd name="T15" fmla="*/ 312 h 2458"/>
                    <a:gd name="T16" fmla="*/ 2147 w 2459"/>
                    <a:gd name="T17" fmla="*/ 0 h 2458"/>
                    <a:gd name="T18" fmla="*/ 2061 w 2459"/>
                    <a:gd name="T19" fmla="*/ 2032 h 2458"/>
                    <a:gd name="T20" fmla="*/ 991 w 2459"/>
                    <a:gd name="T21" fmla="*/ 2032 h 2458"/>
                    <a:gd name="T22" fmla="*/ 991 w 2459"/>
                    <a:gd name="T23" fmla="*/ 1497 h 2458"/>
                    <a:gd name="T24" fmla="*/ 398 w 2459"/>
                    <a:gd name="T25" fmla="*/ 1497 h 2458"/>
                    <a:gd name="T26" fmla="*/ 398 w 2459"/>
                    <a:gd name="T27" fmla="*/ 426 h 2458"/>
                    <a:gd name="T28" fmla="*/ 1468 w 2459"/>
                    <a:gd name="T29" fmla="*/ 426 h 2458"/>
                    <a:gd name="T30" fmla="*/ 1468 w 2459"/>
                    <a:gd name="T31" fmla="*/ 962 h 2458"/>
                    <a:gd name="T32" fmla="*/ 2061 w 2459"/>
                    <a:gd name="T33" fmla="*/ 962 h 2458"/>
                    <a:gd name="T34" fmla="*/ 2061 w 2459"/>
                    <a:gd name="T35" fmla="*/ 2032 h 2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59" h="2458">
                      <a:moveTo>
                        <a:pt x="2147" y="0"/>
                      </a:moveTo>
                      <a:cubicBezTo>
                        <a:pt x="312" y="0"/>
                        <a:pt x="312" y="0"/>
                        <a:pt x="312" y="0"/>
                      </a:cubicBezTo>
                      <a:cubicBezTo>
                        <a:pt x="141" y="0"/>
                        <a:pt x="0" y="140"/>
                        <a:pt x="0" y="312"/>
                      </a:cubicBezTo>
                      <a:cubicBezTo>
                        <a:pt x="0" y="2146"/>
                        <a:pt x="0" y="2146"/>
                        <a:pt x="0" y="2146"/>
                      </a:cubicBezTo>
                      <a:cubicBezTo>
                        <a:pt x="0" y="2318"/>
                        <a:pt x="141" y="2458"/>
                        <a:pt x="312" y="2458"/>
                      </a:cubicBezTo>
                      <a:cubicBezTo>
                        <a:pt x="2147" y="2458"/>
                        <a:pt x="2147" y="2458"/>
                        <a:pt x="2147" y="2458"/>
                      </a:cubicBezTo>
                      <a:cubicBezTo>
                        <a:pt x="2318" y="2458"/>
                        <a:pt x="2459" y="2318"/>
                        <a:pt x="2459" y="2146"/>
                      </a:cubicBezTo>
                      <a:cubicBezTo>
                        <a:pt x="2459" y="312"/>
                        <a:pt x="2459" y="312"/>
                        <a:pt x="2459" y="312"/>
                      </a:cubicBezTo>
                      <a:cubicBezTo>
                        <a:pt x="2459" y="140"/>
                        <a:pt x="2318" y="0"/>
                        <a:pt x="2147" y="0"/>
                      </a:cubicBezTo>
                      <a:close/>
                      <a:moveTo>
                        <a:pt x="2061" y="2032"/>
                      </a:moveTo>
                      <a:cubicBezTo>
                        <a:pt x="991" y="2032"/>
                        <a:pt x="991" y="2032"/>
                        <a:pt x="991" y="2032"/>
                      </a:cubicBezTo>
                      <a:cubicBezTo>
                        <a:pt x="991" y="1497"/>
                        <a:pt x="991" y="1497"/>
                        <a:pt x="991" y="1497"/>
                      </a:cubicBezTo>
                      <a:cubicBezTo>
                        <a:pt x="398" y="1497"/>
                        <a:pt x="398" y="1497"/>
                        <a:pt x="398" y="1497"/>
                      </a:cubicBezTo>
                      <a:cubicBezTo>
                        <a:pt x="398" y="426"/>
                        <a:pt x="398" y="426"/>
                        <a:pt x="398" y="426"/>
                      </a:cubicBezTo>
                      <a:cubicBezTo>
                        <a:pt x="1468" y="426"/>
                        <a:pt x="1468" y="426"/>
                        <a:pt x="1468" y="426"/>
                      </a:cubicBezTo>
                      <a:cubicBezTo>
                        <a:pt x="1468" y="962"/>
                        <a:pt x="1468" y="962"/>
                        <a:pt x="1468" y="962"/>
                      </a:cubicBezTo>
                      <a:cubicBezTo>
                        <a:pt x="2061" y="962"/>
                        <a:pt x="2061" y="962"/>
                        <a:pt x="2061" y="962"/>
                      </a:cubicBezTo>
                      <a:lnTo>
                        <a:pt x="2061" y="2032"/>
                      </a:lnTo>
                      <a:close/>
                    </a:path>
                  </a:pathLst>
                </a:custGeom>
                <a:grpFill/>
                <a:ln w="9525">
                  <a:solidFill>
                    <a:srgbClr val="000000"/>
                  </a:solidFill>
                  <a:round/>
                  <a:headEnd/>
                  <a:tailEnd/>
                </a:ln>
              </p:spPr>
              <p:txBody>
                <a:bodyPr vert="horz" wrap="square" lIns="69945" tIns="34973" rIns="69945" bIns="34973"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699448" fontAlgn="auto">
                    <a:spcBef>
                      <a:spcPts val="0"/>
                    </a:spcBef>
                    <a:spcAft>
                      <a:spcPts val="0"/>
                    </a:spcAft>
                    <a:defRPr/>
                  </a:pPr>
                  <a:endParaRPr lang="en-US" sz="1377" b="0" kern="0" dirty="0">
                    <a:solidFill>
                      <a:srgbClr val="505050"/>
                    </a:solidFill>
                    <a:latin typeface="Segoe UI"/>
                  </a:endParaRPr>
                </a:p>
              </p:txBody>
            </p:sp>
          </p:grpSp>
          <p:grpSp>
            <p:nvGrpSpPr>
              <p:cNvPr id="101" name="Group 100">
                <a:extLst>
                  <a:ext uri="{FF2B5EF4-FFF2-40B4-BE49-F238E27FC236}">
                    <a16:creationId xmlns:a16="http://schemas.microsoft.com/office/drawing/2014/main" id="{638B9BD3-6F87-43BC-A49D-1BF9C6A7AAC1}"/>
                  </a:ext>
                </a:extLst>
              </p:cNvPr>
              <p:cNvGrpSpPr/>
              <p:nvPr/>
            </p:nvGrpSpPr>
            <p:grpSpPr>
              <a:xfrm>
                <a:off x="9610871" y="-285162"/>
                <a:ext cx="745841" cy="745841"/>
                <a:chOff x="8520706" y="2698015"/>
                <a:chExt cx="745841" cy="745841"/>
              </a:xfrm>
            </p:grpSpPr>
            <p:sp>
              <p:nvSpPr>
                <p:cNvPr id="102" name="Oval 101">
                  <a:extLst>
                    <a:ext uri="{FF2B5EF4-FFF2-40B4-BE49-F238E27FC236}">
                      <a16:creationId xmlns:a16="http://schemas.microsoft.com/office/drawing/2014/main" id="{EC2EAFF4-9D06-47A3-9A0B-89CBDF5B0151}"/>
                    </a:ext>
                  </a:extLst>
                </p:cNvPr>
                <p:cNvSpPr/>
                <p:nvPr/>
              </p:nvSpPr>
              <p:spPr bwMode="auto">
                <a:xfrm>
                  <a:off x="8520706" y="2698015"/>
                  <a:ext cx="745841" cy="745841"/>
                </a:xfrm>
                <a:prstGeom prst="ellipse">
                  <a:avLst/>
                </a:prstGeom>
                <a:solidFill>
                  <a:srgbClr val="002050"/>
                </a:solidFill>
                <a:ln w="19050" cap="flat" cmpd="sng" algn="ctr">
                  <a:noFill/>
                  <a:prstDash val="solid"/>
                  <a:headEnd type="none" w="med" len="med"/>
                  <a:tailEnd type="none" w="med" len="med"/>
                </a:ln>
                <a:effectLst/>
              </p:spPr>
              <p:txBody>
                <a:bodyPr vert="horz" wrap="square" lIns="0" tIns="35674" rIns="0" bIns="35674"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algn="ctr" defTabSz="713271" fontAlgn="auto">
                    <a:spcBef>
                      <a:spcPts val="0"/>
                    </a:spcBef>
                    <a:spcAft>
                      <a:spcPts val="0"/>
                    </a:spcAft>
                    <a:defRPr/>
                  </a:pPr>
                  <a:endParaRPr lang="en-US" sz="1530" b="0" kern="0" dirty="0">
                    <a:gradFill>
                      <a:gsLst>
                        <a:gs pos="0">
                          <a:srgbClr val="FFFFFF"/>
                        </a:gs>
                        <a:gs pos="100000">
                          <a:srgbClr val="FFFFFF"/>
                        </a:gs>
                      </a:gsLst>
                      <a:lin ang="5400000" scaled="0"/>
                    </a:gradFill>
                    <a:latin typeface="Segoe UI"/>
                  </a:endParaRPr>
                </a:p>
              </p:txBody>
            </p:sp>
            <p:sp>
              <p:nvSpPr>
                <p:cNvPr id="103" name="Freeform 5">
                  <a:extLst>
                    <a:ext uri="{FF2B5EF4-FFF2-40B4-BE49-F238E27FC236}">
                      <a16:creationId xmlns:a16="http://schemas.microsoft.com/office/drawing/2014/main" id="{9242A241-267C-4741-8C7C-FAF6EA03AA32}"/>
                    </a:ext>
                  </a:extLst>
                </p:cNvPr>
                <p:cNvSpPr>
                  <a:spLocks/>
                </p:cNvSpPr>
                <p:nvPr/>
              </p:nvSpPr>
              <p:spPr bwMode="auto">
                <a:xfrm>
                  <a:off x="8694461" y="2834314"/>
                  <a:ext cx="391532" cy="471028"/>
                </a:xfrm>
                <a:custGeom>
                  <a:avLst/>
                  <a:gdLst>
                    <a:gd name="T0" fmla="*/ 0 w 990"/>
                    <a:gd name="T1" fmla="*/ 960 h 1191"/>
                    <a:gd name="T2" fmla="*/ 0 w 990"/>
                    <a:gd name="T3" fmla="*/ 235 h 1191"/>
                    <a:gd name="T4" fmla="*/ 640 w 990"/>
                    <a:gd name="T5" fmla="*/ 0 h 1191"/>
                    <a:gd name="T6" fmla="*/ 990 w 990"/>
                    <a:gd name="T7" fmla="*/ 112 h 1191"/>
                    <a:gd name="T8" fmla="*/ 990 w 990"/>
                    <a:gd name="T9" fmla="*/ 1086 h 1191"/>
                    <a:gd name="T10" fmla="*/ 640 w 990"/>
                    <a:gd name="T11" fmla="*/ 1191 h 1191"/>
                    <a:gd name="T12" fmla="*/ 0 w 990"/>
                    <a:gd name="T13" fmla="*/ 960 h 1191"/>
                    <a:gd name="T14" fmla="*/ 640 w 990"/>
                    <a:gd name="T15" fmla="*/ 1037 h 1191"/>
                    <a:gd name="T16" fmla="*/ 640 w 990"/>
                    <a:gd name="T17" fmla="*/ 195 h 1191"/>
                    <a:gd name="T18" fmla="*/ 224 w 990"/>
                    <a:gd name="T19" fmla="*/ 292 h 1191"/>
                    <a:gd name="T20" fmla="*/ 224 w 990"/>
                    <a:gd name="T21" fmla="*/ 863 h 1191"/>
                    <a:gd name="T22" fmla="*/ 0 w 990"/>
                    <a:gd name="T23" fmla="*/ 960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90" h="1191">
                      <a:moveTo>
                        <a:pt x="0" y="960"/>
                      </a:moveTo>
                      <a:lnTo>
                        <a:pt x="0" y="235"/>
                      </a:lnTo>
                      <a:lnTo>
                        <a:pt x="640" y="0"/>
                      </a:lnTo>
                      <a:lnTo>
                        <a:pt x="990" y="112"/>
                      </a:lnTo>
                      <a:lnTo>
                        <a:pt x="990" y="1086"/>
                      </a:lnTo>
                      <a:lnTo>
                        <a:pt x="640" y="1191"/>
                      </a:lnTo>
                      <a:lnTo>
                        <a:pt x="0" y="960"/>
                      </a:lnTo>
                      <a:lnTo>
                        <a:pt x="640" y="1037"/>
                      </a:lnTo>
                      <a:lnTo>
                        <a:pt x="640" y="195"/>
                      </a:lnTo>
                      <a:lnTo>
                        <a:pt x="224" y="292"/>
                      </a:lnTo>
                      <a:lnTo>
                        <a:pt x="224" y="863"/>
                      </a:lnTo>
                      <a:lnTo>
                        <a:pt x="0" y="960"/>
                      </a:lnTo>
                      <a:close/>
                    </a:path>
                  </a:pathLst>
                </a:custGeom>
                <a:solidFill>
                  <a:srgbClr val="D83B01"/>
                </a:solidFill>
                <a:ln>
                  <a:noFill/>
                </a:ln>
              </p:spPr>
              <p:txBody>
                <a:bodyPr vert="horz" wrap="square" lIns="68570" tIns="34285" rIns="68570" bIns="34285"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699422" fontAlgn="auto">
                    <a:spcBef>
                      <a:spcPts val="0"/>
                    </a:spcBef>
                    <a:spcAft>
                      <a:spcPts val="0"/>
                    </a:spcAft>
                    <a:defRPr/>
                  </a:pPr>
                  <a:endParaRPr lang="en-US" sz="1350" b="0" kern="0" dirty="0">
                    <a:solidFill>
                      <a:srgbClr val="FFFFFF"/>
                    </a:solidFill>
                    <a:latin typeface="Segoe UI"/>
                  </a:endParaRPr>
                </a:p>
              </p:txBody>
            </p:sp>
          </p:grpSp>
        </p:grpSp>
        <p:grpSp>
          <p:nvGrpSpPr>
            <p:cNvPr id="66" name="Group 65">
              <a:extLst>
                <a:ext uri="{FF2B5EF4-FFF2-40B4-BE49-F238E27FC236}">
                  <a16:creationId xmlns:a16="http://schemas.microsoft.com/office/drawing/2014/main" id="{EC4ED3B8-8319-47F9-A51E-291C8B93CBCA}"/>
                </a:ext>
              </a:extLst>
            </p:cNvPr>
            <p:cNvGrpSpPr/>
            <p:nvPr/>
          </p:nvGrpSpPr>
          <p:grpSpPr>
            <a:xfrm>
              <a:off x="7037261" y="3832922"/>
              <a:ext cx="282200" cy="282199"/>
              <a:chOff x="6529740" y="2534238"/>
              <a:chExt cx="745841" cy="745841"/>
            </a:xfrm>
          </p:grpSpPr>
          <p:sp>
            <p:nvSpPr>
              <p:cNvPr id="94" name="Oval 93">
                <a:extLst>
                  <a:ext uri="{FF2B5EF4-FFF2-40B4-BE49-F238E27FC236}">
                    <a16:creationId xmlns:a16="http://schemas.microsoft.com/office/drawing/2014/main" id="{F941A46C-BC9D-43FA-B6F8-7B5D2A8B81B7}"/>
                  </a:ext>
                </a:extLst>
              </p:cNvPr>
              <p:cNvSpPr/>
              <p:nvPr/>
            </p:nvSpPr>
            <p:spPr bwMode="auto">
              <a:xfrm>
                <a:off x="6529740" y="2534238"/>
                <a:ext cx="745841" cy="745841"/>
              </a:xfrm>
              <a:prstGeom prst="ellipse">
                <a:avLst/>
              </a:prstGeom>
              <a:solidFill>
                <a:srgbClr val="002050"/>
              </a:solidFill>
              <a:ln w="19050" cap="flat" cmpd="sng" algn="ctr">
                <a:noFill/>
                <a:prstDash val="solid"/>
                <a:headEnd type="none" w="med" len="med"/>
                <a:tailEnd type="none" w="med" len="med"/>
              </a:ln>
              <a:effectLst/>
            </p:spPr>
            <p:txBody>
              <a:bodyPr vert="horz" wrap="square" lIns="0" tIns="35674" rIns="0" bIns="35674"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algn="ctr" defTabSz="713271" fontAlgn="auto">
                  <a:spcBef>
                    <a:spcPts val="0"/>
                  </a:spcBef>
                  <a:spcAft>
                    <a:spcPts val="0"/>
                  </a:spcAft>
                  <a:defRPr/>
                </a:pPr>
                <a:endParaRPr lang="en-US" sz="1530" b="0" kern="0" dirty="0">
                  <a:gradFill>
                    <a:gsLst>
                      <a:gs pos="0">
                        <a:srgbClr val="FFFFFF"/>
                      </a:gs>
                      <a:gs pos="100000">
                        <a:srgbClr val="FFFFFF"/>
                      </a:gs>
                    </a:gsLst>
                    <a:lin ang="5400000" scaled="0"/>
                  </a:gradFill>
                  <a:latin typeface="Segoe UI"/>
                </a:endParaRPr>
              </a:p>
            </p:txBody>
          </p:sp>
          <p:sp>
            <p:nvSpPr>
              <p:cNvPr id="95" name="Freeform 5">
                <a:extLst>
                  <a:ext uri="{FF2B5EF4-FFF2-40B4-BE49-F238E27FC236}">
                    <a16:creationId xmlns:a16="http://schemas.microsoft.com/office/drawing/2014/main" id="{638B6B18-CF61-4D68-95B8-1370A23F6FED}"/>
                  </a:ext>
                </a:extLst>
              </p:cNvPr>
              <p:cNvSpPr>
                <a:spLocks/>
              </p:cNvSpPr>
              <p:nvPr/>
            </p:nvSpPr>
            <p:spPr bwMode="auto">
              <a:xfrm>
                <a:off x="6703495" y="2670537"/>
                <a:ext cx="391532" cy="471028"/>
              </a:xfrm>
              <a:custGeom>
                <a:avLst/>
                <a:gdLst>
                  <a:gd name="T0" fmla="*/ 0 w 990"/>
                  <a:gd name="T1" fmla="*/ 960 h 1191"/>
                  <a:gd name="T2" fmla="*/ 0 w 990"/>
                  <a:gd name="T3" fmla="*/ 235 h 1191"/>
                  <a:gd name="T4" fmla="*/ 640 w 990"/>
                  <a:gd name="T5" fmla="*/ 0 h 1191"/>
                  <a:gd name="T6" fmla="*/ 990 w 990"/>
                  <a:gd name="T7" fmla="*/ 112 h 1191"/>
                  <a:gd name="T8" fmla="*/ 990 w 990"/>
                  <a:gd name="T9" fmla="*/ 1086 h 1191"/>
                  <a:gd name="T10" fmla="*/ 640 w 990"/>
                  <a:gd name="T11" fmla="*/ 1191 h 1191"/>
                  <a:gd name="T12" fmla="*/ 0 w 990"/>
                  <a:gd name="T13" fmla="*/ 960 h 1191"/>
                  <a:gd name="T14" fmla="*/ 640 w 990"/>
                  <a:gd name="T15" fmla="*/ 1037 h 1191"/>
                  <a:gd name="T16" fmla="*/ 640 w 990"/>
                  <a:gd name="T17" fmla="*/ 195 h 1191"/>
                  <a:gd name="T18" fmla="*/ 224 w 990"/>
                  <a:gd name="T19" fmla="*/ 292 h 1191"/>
                  <a:gd name="T20" fmla="*/ 224 w 990"/>
                  <a:gd name="T21" fmla="*/ 863 h 1191"/>
                  <a:gd name="T22" fmla="*/ 0 w 990"/>
                  <a:gd name="T23" fmla="*/ 960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90" h="1191">
                    <a:moveTo>
                      <a:pt x="0" y="960"/>
                    </a:moveTo>
                    <a:lnTo>
                      <a:pt x="0" y="235"/>
                    </a:lnTo>
                    <a:lnTo>
                      <a:pt x="640" y="0"/>
                    </a:lnTo>
                    <a:lnTo>
                      <a:pt x="990" y="112"/>
                    </a:lnTo>
                    <a:lnTo>
                      <a:pt x="990" y="1086"/>
                    </a:lnTo>
                    <a:lnTo>
                      <a:pt x="640" y="1191"/>
                    </a:lnTo>
                    <a:lnTo>
                      <a:pt x="0" y="960"/>
                    </a:lnTo>
                    <a:lnTo>
                      <a:pt x="640" y="1037"/>
                    </a:lnTo>
                    <a:lnTo>
                      <a:pt x="640" y="195"/>
                    </a:lnTo>
                    <a:lnTo>
                      <a:pt x="224" y="292"/>
                    </a:lnTo>
                    <a:lnTo>
                      <a:pt x="224" y="863"/>
                    </a:lnTo>
                    <a:lnTo>
                      <a:pt x="0" y="960"/>
                    </a:lnTo>
                    <a:close/>
                  </a:path>
                </a:pathLst>
              </a:custGeom>
              <a:solidFill>
                <a:srgbClr val="D83B01"/>
              </a:solidFill>
              <a:ln>
                <a:noFill/>
              </a:ln>
            </p:spPr>
            <p:txBody>
              <a:bodyPr vert="horz" wrap="square" lIns="68570" tIns="34285" rIns="68570" bIns="34285"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699422" fontAlgn="auto">
                  <a:spcBef>
                    <a:spcPts val="0"/>
                  </a:spcBef>
                  <a:spcAft>
                    <a:spcPts val="0"/>
                  </a:spcAft>
                  <a:defRPr/>
                </a:pPr>
                <a:endParaRPr lang="en-US" sz="1350" b="0" kern="0" dirty="0">
                  <a:solidFill>
                    <a:srgbClr val="FFFFFF"/>
                  </a:solidFill>
                  <a:latin typeface="Segoe UI"/>
                </a:endParaRPr>
              </a:p>
            </p:txBody>
          </p:sp>
        </p:grpSp>
        <p:grpSp>
          <p:nvGrpSpPr>
            <p:cNvPr id="67" name="Group 66">
              <a:extLst>
                <a:ext uri="{FF2B5EF4-FFF2-40B4-BE49-F238E27FC236}">
                  <a16:creationId xmlns:a16="http://schemas.microsoft.com/office/drawing/2014/main" id="{254A8F48-F219-49D9-A554-E0F6DC7066CD}"/>
                </a:ext>
              </a:extLst>
            </p:cNvPr>
            <p:cNvGrpSpPr/>
            <p:nvPr/>
          </p:nvGrpSpPr>
          <p:grpSpPr>
            <a:xfrm>
              <a:off x="4909624" y="3034495"/>
              <a:ext cx="309256" cy="309253"/>
              <a:chOff x="6529740" y="2534238"/>
              <a:chExt cx="745841" cy="745841"/>
            </a:xfrm>
          </p:grpSpPr>
          <p:sp>
            <p:nvSpPr>
              <p:cNvPr id="92" name="Oval 91">
                <a:extLst>
                  <a:ext uri="{FF2B5EF4-FFF2-40B4-BE49-F238E27FC236}">
                    <a16:creationId xmlns:a16="http://schemas.microsoft.com/office/drawing/2014/main" id="{86DF6DB9-7A76-4093-A90A-47D343FA4CD4}"/>
                  </a:ext>
                </a:extLst>
              </p:cNvPr>
              <p:cNvSpPr/>
              <p:nvPr/>
            </p:nvSpPr>
            <p:spPr bwMode="auto">
              <a:xfrm>
                <a:off x="6529740" y="2534238"/>
                <a:ext cx="745841" cy="745841"/>
              </a:xfrm>
              <a:prstGeom prst="ellipse">
                <a:avLst/>
              </a:prstGeom>
              <a:solidFill>
                <a:srgbClr val="002050"/>
              </a:solidFill>
              <a:ln w="19050" cap="flat" cmpd="sng" algn="ctr">
                <a:noFill/>
                <a:prstDash val="solid"/>
                <a:headEnd type="none" w="med" len="med"/>
                <a:tailEnd type="none" w="med" len="med"/>
              </a:ln>
              <a:effectLst/>
            </p:spPr>
            <p:txBody>
              <a:bodyPr vert="horz" wrap="square" lIns="0" tIns="35674" rIns="0" bIns="35674"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algn="ctr" defTabSz="713271" fontAlgn="auto">
                  <a:spcBef>
                    <a:spcPts val="0"/>
                  </a:spcBef>
                  <a:spcAft>
                    <a:spcPts val="0"/>
                  </a:spcAft>
                  <a:defRPr/>
                </a:pPr>
                <a:endParaRPr lang="en-US" sz="1530" b="0" kern="0" dirty="0">
                  <a:gradFill>
                    <a:gsLst>
                      <a:gs pos="0">
                        <a:srgbClr val="FFFFFF"/>
                      </a:gs>
                      <a:gs pos="100000">
                        <a:srgbClr val="FFFFFF"/>
                      </a:gs>
                    </a:gsLst>
                    <a:lin ang="5400000" scaled="0"/>
                  </a:gradFill>
                  <a:latin typeface="Segoe UI"/>
                </a:endParaRPr>
              </a:p>
            </p:txBody>
          </p:sp>
          <p:sp>
            <p:nvSpPr>
              <p:cNvPr id="93" name="Freeform 5">
                <a:extLst>
                  <a:ext uri="{FF2B5EF4-FFF2-40B4-BE49-F238E27FC236}">
                    <a16:creationId xmlns:a16="http://schemas.microsoft.com/office/drawing/2014/main" id="{838C97DC-4FDF-496A-B6E8-DF94637902E5}"/>
                  </a:ext>
                </a:extLst>
              </p:cNvPr>
              <p:cNvSpPr>
                <a:spLocks/>
              </p:cNvSpPr>
              <p:nvPr/>
            </p:nvSpPr>
            <p:spPr bwMode="auto">
              <a:xfrm>
                <a:off x="6703495" y="2670537"/>
                <a:ext cx="391532" cy="471028"/>
              </a:xfrm>
              <a:custGeom>
                <a:avLst/>
                <a:gdLst>
                  <a:gd name="T0" fmla="*/ 0 w 990"/>
                  <a:gd name="T1" fmla="*/ 960 h 1191"/>
                  <a:gd name="T2" fmla="*/ 0 w 990"/>
                  <a:gd name="T3" fmla="*/ 235 h 1191"/>
                  <a:gd name="T4" fmla="*/ 640 w 990"/>
                  <a:gd name="T5" fmla="*/ 0 h 1191"/>
                  <a:gd name="T6" fmla="*/ 990 w 990"/>
                  <a:gd name="T7" fmla="*/ 112 h 1191"/>
                  <a:gd name="T8" fmla="*/ 990 w 990"/>
                  <a:gd name="T9" fmla="*/ 1086 h 1191"/>
                  <a:gd name="T10" fmla="*/ 640 w 990"/>
                  <a:gd name="T11" fmla="*/ 1191 h 1191"/>
                  <a:gd name="T12" fmla="*/ 0 w 990"/>
                  <a:gd name="T13" fmla="*/ 960 h 1191"/>
                  <a:gd name="T14" fmla="*/ 640 w 990"/>
                  <a:gd name="T15" fmla="*/ 1037 h 1191"/>
                  <a:gd name="T16" fmla="*/ 640 w 990"/>
                  <a:gd name="T17" fmla="*/ 195 h 1191"/>
                  <a:gd name="T18" fmla="*/ 224 w 990"/>
                  <a:gd name="T19" fmla="*/ 292 h 1191"/>
                  <a:gd name="T20" fmla="*/ 224 w 990"/>
                  <a:gd name="T21" fmla="*/ 863 h 1191"/>
                  <a:gd name="T22" fmla="*/ 0 w 990"/>
                  <a:gd name="T23" fmla="*/ 960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90" h="1191">
                    <a:moveTo>
                      <a:pt x="0" y="960"/>
                    </a:moveTo>
                    <a:lnTo>
                      <a:pt x="0" y="235"/>
                    </a:lnTo>
                    <a:lnTo>
                      <a:pt x="640" y="0"/>
                    </a:lnTo>
                    <a:lnTo>
                      <a:pt x="990" y="112"/>
                    </a:lnTo>
                    <a:lnTo>
                      <a:pt x="990" y="1086"/>
                    </a:lnTo>
                    <a:lnTo>
                      <a:pt x="640" y="1191"/>
                    </a:lnTo>
                    <a:lnTo>
                      <a:pt x="0" y="960"/>
                    </a:lnTo>
                    <a:lnTo>
                      <a:pt x="640" y="1037"/>
                    </a:lnTo>
                    <a:lnTo>
                      <a:pt x="640" y="195"/>
                    </a:lnTo>
                    <a:lnTo>
                      <a:pt x="224" y="292"/>
                    </a:lnTo>
                    <a:lnTo>
                      <a:pt x="224" y="863"/>
                    </a:lnTo>
                    <a:lnTo>
                      <a:pt x="0" y="960"/>
                    </a:lnTo>
                    <a:close/>
                  </a:path>
                </a:pathLst>
              </a:custGeom>
              <a:solidFill>
                <a:srgbClr val="D83B01"/>
              </a:solidFill>
              <a:ln>
                <a:noFill/>
              </a:ln>
            </p:spPr>
            <p:txBody>
              <a:bodyPr vert="horz" wrap="square" lIns="68570" tIns="34285" rIns="68570" bIns="34285"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699422" fontAlgn="auto">
                  <a:spcBef>
                    <a:spcPts val="0"/>
                  </a:spcBef>
                  <a:spcAft>
                    <a:spcPts val="0"/>
                  </a:spcAft>
                  <a:defRPr/>
                </a:pPr>
                <a:endParaRPr lang="en-US" sz="1350" b="0" kern="0" dirty="0">
                  <a:solidFill>
                    <a:srgbClr val="FFFFFF"/>
                  </a:solidFill>
                  <a:latin typeface="Segoe UI"/>
                </a:endParaRPr>
              </a:p>
            </p:txBody>
          </p:sp>
        </p:grpSp>
        <p:grpSp>
          <p:nvGrpSpPr>
            <p:cNvPr id="68" name="Group 67">
              <a:extLst>
                <a:ext uri="{FF2B5EF4-FFF2-40B4-BE49-F238E27FC236}">
                  <a16:creationId xmlns:a16="http://schemas.microsoft.com/office/drawing/2014/main" id="{2CBB79BC-DC55-4606-AA9E-4EEBCF9FDE01}"/>
                </a:ext>
              </a:extLst>
            </p:cNvPr>
            <p:cNvGrpSpPr/>
            <p:nvPr/>
          </p:nvGrpSpPr>
          <p:grpSpPr>
            <a:xfrm>
              <a:off x="7506485" y="3917316"/>
              <a:ext cx="213256" cy="213256"/>
              <a:chOff x="6529740" y="2534238"/>
              <a:chExt cx="745841" cy="745841"/>
            </a:xfrm>
          </p:grpSpPr>
          <p:sp>
            <p:nvSpPr>
              <p:cNvPr id="90" name="Oval 89">
                <a:extLst>
                  <a:ext uri="{FF2B5EF4-FFF2-40B4-BE49-F238E27FC236}">
                    <a16:creationId xmlns:a16="http://schemas.microsoft.com/office/drawing/2014/main" id="{873D0D68-382D-41F9-84B1-6433A0D9B12B}"/>
                  </a:ext>
                </a:extLst>
              </p:cNvPr>
              <p:cNvSpPr/>
              <p:nvPr/>
            </p:nvSpPr>
            <p:spPr bwMode="auto">
              <a:xfrm>
                <a:off x="6529740" y="2534238"/>
                <a:ext cx="745841" cy="745841"/>
              </a:xfrm>
              <a:prstGeom prst="ellipse">
                <a:avLst/>
              </a:prstGeom>
              <a:solidFill>
                <a:srgbClr val="002050"/>
              </a:solidFill>
              <a:ln w="19050" cap="flat" cmpd="sng" algn="ctr">
                <a:noFill/>
                <a:prstDash val="solid"/>
                <a:headEnd type="none" w="med" len="med"/>
                <a:tailEnd type="none" w="med" len="med"/>
              </a:ln>
              <a:effectLst/>
            </p:spPr>
            <p:txBody>
              <a:bodyPr vert="horz" wrap="square" lIns="0" tIns="35674" rIns="0" bIns="35674"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algn="ctr" defTabSz="713271" fontAlgn="auto">
                  <a:spcBef>
                    <a:spcPts val="0"/>
                  </a:spcBef>
                  <a:spcAft>
                    <a:spcPts val="0"/>
                  </a:spcAft>
                  <a:defRPr/>
                </a:pPr>
                <a:endParaRPr lang="en-US" sz="1530" b="0" kern="0" dirty="0">
                  <a:gradFill>
                    <a:gsLst>
                      <a:gs pos="0">
                        <a:srgbClr val="FFFFFF"/>
                      </a:gs>
                      <a:gs pos="100000">
                        <a:srgbClr val="FFFFFF"/>
                      </a:gs>
                    </a:gsLst>
                    <a:lin ang="5400000" scaled="0"/>
                  </a:gradFill>
                  <a:latin typeface="Segoe UI"/>
                </a:endParaRPr>
              </a:p>
            </p:txBody>
          </p:sp>
          <p:sp>
            <p:nvSpPr>
              <p:cNvPr id="91" name="Freeform 5">
                <a:extLst>
                  <a:ext uri="{FF2B5EF4-FFF2-40B4-BE49-F238E27FC236}">
                    <a16:creationId xmlns:a16="http://schemas.microsoft.com/office/drawing/2014/main" id="{1DFAF6F5-5C22-4E8D-AE9A-AE3B4AC8FD5F}"/>
                  </a:ext>
                </a:extLst>
              </p:cNvPr>
              <p:cNvSpPr>
                <a:spLocks/>
              </p:cNvSpPr>
              <p:nvPr/>
            </p:nvSpPr>
            <p:spPr bwMode="auto">
              <a:xfrm>
                <a:off x="6703495" y="2670537"/>
                <a:ext cx="391532" cy="471028"/>
              </a:xfrm>
              <a:custGeom>
                <a:avLst/>
                <a:gdLst>
                  <a:gd name="T0" fmla="*/ 0 w 990"/>
                  <a:gd name="T1" fmla="*/ 960 h 1191"/>
                  <a:gd name="T2" fmla="*/ 0 w 990"/>
                  <a:gd name="T3" fmla="*/ 235 h 1191"/>
                  <a:gd name="T4" fmla="*/ 640 w 990"/>
                  <a:gd name="T5" fmla="*/ 0 h 1191"/>
                  <a:gd name="T6" fmla="*/ 990 w 990"/>
                  <a:gd name="T7" fmla="*/ 112 h 1191"/>
                  <a:gd name="T8" fmla="*/ 990 w 990"/>
                  <a:gd name="T9" fmla="*/ 1086 h 1191"/>
                  <a:gd name="T10" fmla="*/ 640 w 990"/>
                  <a:gd name="T11" fmla="*/ 1191 h 1191"/>
                  <a:gd name="T12" fmla="*/ 0 w 990"/>
                  <a:gd name="T13" fmla="*/ 960 h 1191"/>
                  <a:gd name="T14" fmla="*/ 640 w 990"/>
                  <a:gd name="T15" fmla="*/ 1037 h 1191"/>
                  <a:gd name="T16" fmla="*/ 640 w 990"/>
                  <a:gd name="T17" fmla="*/ 195 h 1191"/>
                  <a:gd name="T18" fmla="*/ 224 w 990"/>
                  <a:gd name="T19" fmla="*/ 292 h 1191"/>
                  <a:gd name="T20" fmla="*/ 224 w 990"/>
                  <a:gd name="T21" fmla="*/ 863 h 1191"/>
                  <a:gd name="T22" fmla="*/ 0 w 990"/>
                  <a:gd name="T23" fmla="*/ 960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90" h="1191">
                    <a:moveTo>
                      <a:pt x="0" y="960"/>
                    </a:moveTo>
                    <a:lnTo>
                      <a:pt x="0" y="235"/>
                    </a:lnTo>
                    <a:lnTo>
                      <a:pt x="640" y="0"/>
                    </a:lnTo>
                    <a:lnTo>
                      <a:pt x="990" y="112"/>
                    </a:lnTo>
                    <a:lnTo>
                      <a:pt x="990" y="1086"/>
                    </a:lnTo>
                    <a:lnTo>
                      <a:pt x="640" y="1191"/>
                    </a:lnTo>
                    <a:lnTo>
                      <a:pt x="0" y="960"/>
                    </a:lnTo>
                    <a:lnTo>
                      <a:pt x="640" y="1037"/>
                    </a:lnTo>
                    <a:lnTo>
                      <a:pt x="640" y="195"/>
                    </a:lnTo>
                    <a:lnTo>
                      <a:pt x="224" y="292"/>
                    </a:lnTo>
                    <a:lnTo>
                      <a:pt x="224" y="863"/>
                    </a:lnTo>
                    <a:lnTo>
                      <a:pt x="0" y="960"/>
                    </a:lnTo>
                    <a:close/>
                  </a:path>
                </a:pathLst>
              </a:custGeom>
              <a:solidFill>
                <a:srgbClr val="D83B01"/>
              </a:solidFill>
              <a:ln>
                <a:noFill/>
              </a:ln>
            </p:spPr>
            <p:txBody>
              <a:bodyPr vert="horz" wrap="square" lIns="68570" tIns="34285" rIns="68570" bIns="34285"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699422" fontAlgn="auto">
                  <a:spcBef>
                    <a:spcPts val="0"/>
                  </a:spcBef>
                  <a:spcAft>
                    <a:spcPts val="0"/>
                  </a:spcAft>
                  <a:defRPr/>
                </a:pPr>
                <a:endParaRPr lang="en-US" sz="1350" b="0" kern="0" dirty="0">
                  <a:solidFill>
                    <a:srgbClr val="FFFFFF"/>
                  </a:solidFill>
                  <a:latin typeface="Segoe UI"/>
                </a:endParaRPr>
              </a:p>
            </p:txBody>
          </p:sp>
        </p:grpSp>
        <p:grpSp>
          <p:nvGrpSpPr>
            <p:cNvPr id="69" name="Group 68">
              <a:extLst>
                <a:ext uri="{FF2B5EF4-FFF2-40B4-BE49-F238E27FC236}">
                  <a16:creationId xmlns:a16="http://schemas.microsoft.com/office/drawing/2014/main" id="{CC36427C-3B99-41F7-8CAA-0926811320BC}"/>
                </a:ext>
              </a:extLst>
            </p:cNvPr>
            <p:cNvGrpSpPr/>
            <p:nvPr/>
          </p:nvGrpSpPr>
          <p:grpSpPr>
            <a:xfrm>
              <a:off x="5440155" y="4235824"/>
              <a:ext cx="213256" cy="213256"/>
              <a:chOff x="6529740" y="2534238"/>
              <a:chExt cx="745841" cy="745841"/>
            </a:xfrm>
          </p:grpSpPr>
          <p:sp>
            <p:nvSpPr>
              <p:cNvPr id="88" name="Oval 87">
                <a:extLst>
                  <a:ext uri="{FF2B5EF4-FFF2-40B4-BE49-F238E27FC236}">
                    <a16:creationId xmlns:a16="http://schemas.microsoft.com/office/drawing/2014/main" id="{21015F3F-A995-474B-BE59-29E909DFC967}"/>
                  </a:ext>
                </a:extLst>
              </p:cNvPr>
              <p:cNvSpPr/>
              <p:nvPr/>
            </p:nvSpPr>
            <p:spPr bwMode="auto">
              <a:xfrm>
                <a:off x="6529740" y="2534238"/>
                <a:ext cx="745841" cy="745841"/>
              </a:xfrm>
              <a:prstGeom prst="ellipse">
                <a:avLst/>
              </a:prstGeom>
              <a:solidFill>
                <a:srgbClr val="002050"/>
              </a:solidFill>
              <a:ln w="19050" cap="flat" cmpd="sng" algn="ctr">
                <a:noFill/>
                <a:prstDash val="solid"/>
                <a:headEnd type="none" w="med" len="med"/>
                <a:tailEnd type="none" w="med" len="med"/>
              </a:ln>
              <a:effectLst/>
            </p:spPr>
            <p:txBody>
              <a:bodyPr vert="horz" wrap="square" lIns="0" tIns="35674" rIns="0" bIns="35674"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algn="ctr" defTabSz="713271" fontAlgn="auto">
                  <a:spcBef>
                    <a:spcPts val="0"/>
                  </a:spcBef>
                  <a:spcAft>
                    <a:spcPts val="0"/>
                  </a:spcAft>
                  <a:defRPr/>
                </a:pPr>
                <a:endParaRPr lang="en-US" sz="1530" b="0" kern="0" dirty="0">
                  <a:gradFill>
                    <a:gsLst>
                      <a:gs pos="0">
                        <a:srgbClr val="FFFFFF"/>
                      </a:gs>
                      <a:gs pos="100000">
                        <a:srgbClr val="FFFFFF"/>
                      </a:gs>
                    </a:gsLst>
                    <a:lin ang="5400000" scaled="0"/>
                  </a:gradFill>
                  <a:latin typeface="Segoe UI"/>
                </a:endParaRPr>
              </a:p>
            </p:txBody>
          </p:sp>
          <p:sp>
            <p:nvSpPr>
              <p:cNvPr id="89" name="Freeform 5">
                <a:extLst>
                  <a:ext uri="{FF2B5EF4-FFF2-40B4-BE49-F238E27FC236}">
                    <a16:creationId xmlns:a16="http://schemas.microsoft.com/office/drawing/2014/main" id="{1D0DD16D-CEC4-4A2F-9249-8A2E0380B0C9}"/>
                  </a:ext>
                </a:extLst>
              </p:cNvPr>
              <p:cNvSpPr>
                <a:spLocks/>
              </p:cNvSpPr>
              <p:nvPr/>
            </p:nvSpPr>
            <p:spPr bwMode="auto">
              <a:xfrm>
                <a:off x="6703495" y="2670537"/>
                <a:ext cx="391532" cy="471028"/>
              </a:xfrm>
              <a:custGeom>
                <a:avLst/>
                <a:gdLst>
                  <a:gd name="T0" fmla="*/ 0 w 990"/>
                  <a:gd name="T1" fmla="*/ 960 h 1191"/>
                  <a:gd name="T2" fmla="*/ 0 w 990"/>
                  <a:gd name="T3" fmla="*/ 235 h 1191"/>
                  <a:gd name="T4" fmla="*/ 640 w 990"/>
                  <a:gd name="T5" fmla="*/ 0 h 1191"/>
                  <a:gd name="T6" fmla="*/ 990 w 990"/>
                  <a:gd name="T7" fmla="*/ 112 h 1191"/>
                  <a:gd name="T8" fmla="*/ 990 w 990"/>
                  <a:gd name="T9" fmla="*/ 1086 h 1191"/>
                  <a:gd name="T10" fmla="*/ 640 w 990"/>
                  <a:gd name="T11" fmla="*/ 1191 h 1191"/>
                  <a:gd name="T12" fmla="*/ 0 w 990"/>
                  <a:gd name="T13" fmla="*/ 960 h 1191"/>
                  <a:gd name="T14" fmla="*/ 640 w 990"/>
                  <a:gd name="T15" fmla="*/ 1037 h 1191"/>
                  <a:gd name="T16" fmla="*/ 640 w 990"/>
                  <a:gd name="T17" fmla="*/ 195 h 1191"/>
                  <a:gd name="T18" fmla="*/ 224 w 990"/>
                  <a:gd name="T19" fmla="*/ 292 h 1191"/>
                  <a:gd name="T20" fmla="*/ 224 w 990"/>
                  <a:gd name="T21" fmla="*/ 863 h 1191"/>
                  <a:gd name="T22" fmla="*/ 0 w 990"/>
                  <a:gd name="T23" fmla="*/ 960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90" h="1191">
                    <a:moveTo>
                      <a:pt x="0" y="960"/>
                    </a:moveTo>
                    <a:lnTo>
                      <a:pt x="0" y="235"/>
                    </a:lnTo>
                    <a:lnTo>
                      <a:pt x="640" y="0"/>
                    </a:lnTo>
                    <a:lnTo>
                      <a:pt x="990" y="112"/>
                    </a:lnTo>
                    <a:lnTo>
                      <a:pt x="990" y="1086"/>
                    </a:lnTo>
                    <a:lnTo>
                      <a:pt x="640" y="1191"/>
                    </a:lnTo>
                    <a:lnTo>
                      <a:pt x="0" y="960"/>
                    </a:lnTo>
                    <a:lnTo>
                      <a:pt x="640" y="1037"/>
                    </a:lnTo>
                    <a:lnTo>
                      <a:pt x="640" y="195"/>
                    </a:lnTo>
                    <a:lnTo>
                      <a:pt x="224" y="292"/>
                    </a:lnTo>
                    <a:lnTo>
                      <a:pt x="224" y="863"/>
                    </a:lnTo>
                    <a:lnTo>
                      <a:pt x="0" y="960"/>
                    </a:lnTo>
                    <a:close/>
                  </a:path>
                </a:pathLst>
              </a:custGeom>
              <a:solidFill>
                <a:srgbClr val="D83B01"/>
              </a:solidFill>
              <a:ln>
                <a:noFill/>
              </a:ln>
            </p:spPr>
            <p:txBody>
              <a:bodyPr vert="horz" wrap="square" lIns="68570" tIns="34285" rIns="68570" bIns="34285"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699422" fontAlgn="auto">
                  <a:spcBef>
                    <a:spcPts val="0"/>
                  </a:spcBef>
                  <a:spcAft>
                    <a:spcPts val="0"/>
                  </a:spcAft>
                  <a:defRPr/>
                </a:pPr>
                <a:endParaRPr lang="en-US" sz="1350" b="0" kern="0" dirty="0">
                  <a:solidFill>
                    <a:srgbClr val="FFFFFF"/>
                  </a:solidFill>
                  <a:latin typeface="Segoe UI"/>
                </a:endParaRPr>
              </a:p>
            </p:txBody>
          </p:sp>
        </p:grpSp>
        <p:grpSp>
          <p:nvGrpSpPr>
            <p:cNvPr id="70" name="Group 69">
              <a:extLst>
                <a:ext uri="{FF2B5EF4-FFF2-40B4-BE49-F238E27FC236}">
                  <a16:creationId xmlns:a16="http://schemas.microsoft.com/office/drawing/2014/main" id="{94C68C62-80CE-4978-B3A7-D9D94ECA5550}"/>
                </a:ext>
              </a:extLst>
            </p:cNvPr>
            <p:cNvGrpSpPr/>
            <p:nvPr/>
          </p:nvGrpSpPr>
          <p:grpSpPr>
            <a:xfrm>
              <a:off x="4083408" y="3407760"/>
              <a:ext cx="437234" cy="437232"/>
              <a:chOff x="6529740" y="2534238"/>
              <a:chExt cx="745841" cy="745841"/>
            </a:xfrm>
          </p:grpSpPr>
          <p:sp>
            <p:nvSpPr>
              <p:cNvPr id="86" name="Oval 85">
                <a:extLst>
                  <a:ext uri="{FF2B5EF4-FFF2-40B4-BE49-F238E27FC236}">
                    <a16:creationId xmlns:a16="http://schemas.microsoft.com/office/drawing/2014/main" id="{2821FF89-4744-4675-8164-7652173E6A5E}"/>
                  </a:ext>
                </a:extLst>
              </p:cNvPr>
              <p:cNvSpPr/>
              <p:nvPr/>
            </p:nvSpPr>
            <p:spPr bwMode="auto">
              <a:xfrm>
                <a:off x="6529740" y="2534238"/>
                <a:ext cx="745841" cy="745841"/>
              </a:xfrm>
              <a:prstGeom prst="ellipse">
                <a:avLst/>
              </a:prstGeom>
              <a:solidFill>
                <a:srgbClr val="002050"/>
              </a:solidFill>
              <a:ln w="19050" cap="flat" cmpd="sng" algn="ctr">
                <a:noFill/>
                <a:prstDash val="solid"/>
                <a:headEnd type="none" w="med" len="med"/>
                <a:tailEnd type="none" w="med" len="med"/>
              </a:ln>
              <a:effectLst/>
            </p:spPr>
            <p:txBody>
              <a:bodyPr vert="horz" wrap="square" lIns="0" tIns="35674" rIns="0" bIns="35674"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algn="ctr" defTabSz="713271" fontAlgn="auto">
                  <a:spcBef>
                    <a:spcPts val="0"/>
                  </a:spcBef>
                  <a:spcAft>
                    <a:spcPts val="0"/>
                  </a:spcAft>
                  <a:defRPr/>
                </a:pPr>
                <a:endParaRPr lang="en-US" sz="1530" b="0" kern="0" dirty="0">
                  <a:gradFill>
                    <a:gsLst>
                      <a:gs pos="0">
                        <a:srgbClr val="FFFFFF"/>
                      </a:gs>
                      <a:gs pos="100000">
                        <a:srgbClr val="FFFFFF"/>
                      </a:gs>
                    </a:gsLst>
                    <a:lin ang="5400000" scaled="0"/>
                  </a:gradFill>
                  <a:latin typeface="Segoe UI"/>
                </a:endParaRPr>
              </a:p>
            </p:txBody>
          </p:sp>
          <p:sp>
            <p:nvSpPr>
              <p:cNvPr id="87" name="Freeform 5">
                <a:extLst>
                  <a:ext uri="{FF2B5EF4-FFF2-40B4-BE49-F238E27FC236}">
                    <a16:creationId xmlns:a16="http://schemas.microsoft.com/office/drawing/2014/main" id="{B09899C3-3B03-44EE-B4C1-4D0E82B64730}"/>
                  </a:ext>
                </a:extLst>
              </p:cNvPr>
              <p:cNvSpPr>
                <a:spLocks/>
              </p:cNvSpPr>
              <p:nvPr/>
            </p:nvSpPr>
            <p:spPr bwMode="auto">
              <a:xfrm>
                <a:off x="6703495" y="2670537"/>
                <a:ext cx="391532" cy="471028"/>
              </a:xfrm>
              <a:custGeom>
                <a:avLst/>
                <a:gdLst>
                  <a:gd name="T0" fmla="*/ 0 w 990"/>
                  <a:gd name="T1" fmla="*/ 960 h 1191"/>
                  <a:gd name="T2" fmla="*/ 0 w 990"/>
                  <a:gd name="T3" fmla="*/ 235 h 1191"/>
                  <a:gd name="T4" fmla="*/ 640 w 990"/>
                  <a:gd name="T5" fmla="*/ 0 h 1191"/>
                  <a:gd name="T6" fmla="*/ 990 w 990"/>
                  <a:gd name="T7" fmla="*/ 112 h 1191"/>
                  <a:gd name="T8" fmla="*/ 990 w 990"/>
                  <a:gd name="T9" fmla="*/ 1086 h 1191"/>
                  <a:gd name="T10" fmla="*/ 640 w 990"/>
                  <a:gd name="T11" fmla="*/ 1191 h 1191"/>
                  <a:gd name="T12" fmla="*/ 0 w 990"/>
                  <a:gd name="T13" fmla="*/ 960 h 1191"/>
                  <a:gd name="T14" fmla="*/ 640 w 990"/>
                  <a:gd name="T15" fmla="*/ 1037 h 1191"/>
                  <a:gd name="T16" fmla="*/ 640 w 990"/>
                  <a:gd name="T17" fmla="*/ 195 h 1191"/>
                  <a:gd name="T18" fmla="*/ 224 w 990"/>
                  <a:gd name="T19" fmla="*/ 292 h 1191"/>
                  <a:gd name="T20" fmla="*/ 224 w 990"/>
                  <a:gd name="T21" fmla="*/ 863 h 1191"/>
                  <a:gd name="T22" fmla="*/ 0 w 990"/>
                  <a:gd name="T23" fmla="*/ 960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90" h="1191">
                    <a:moveTo>
                      <a:pt x="0" y="960"/>
                    </a:moveTo>
                    <a:lnTo>
                      <a:pt x="0" y="235"/>
                    </a:lnTo>
                    <a:lnTo>
                      <a:pt x="640" y="0"/>
                    </a:lnTo>
                    <a:lnTo>
                      <a:pt x="990" y="112"/>
                    </a:lnTo>
                    <a:lnTo>
                      <a:pt x="990" y="1086"/>
                    </a:lnTo>
                    <a:lnTo>
                      <a:pt x="640" y="1191"/>
                    </a:lnTo>
                    <a:lnTo>
                      <a:pt x="0" y="960"/>
                    </a:lnTo>
                    <a:lnTo>
                      <a:pt x="640" y="1037"/>
                    </a:lnTo>
                    <a:lnTo>
                      <a:pt x="640" y="195"/>
                    </a:lnTo>
                    <a:lnTo>
                      <a:pt x="224" y="292"/>
                    </a:lnTo>
                    <a:lnTo>
                      <a:pt x="224" y="863"/>
                    </a:lnTo>
                    <a:lnTo>
                      <a:pt x="0" y="960"/>
                    </a:lnTo>
                    <a:close/>
                  </a:path>
                </a:pathLst>
              </a:custGeom>
              <a:solidFill>
                <a:srgbClr val="D83B01"/>
              </a:solidFill>
              <a:ln>
                <a:noFill/>
              </a:ln>
            </p:spPr>
            <p:txBody>
              <a:bodyPr vert="horz" wrap="square" lIns="68570" tIns="34285" rIns="68570" bIns="34285"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defTabSz="699422" fontAlgn="auto">
                  <a:spcBef>
                    <a:spcPts val="0"/>
                  </a:spcBef>
                  <a:spcAft>
                    <a:spcPts val="0"/>
                  </a:spcAft>
                  <a:defRPr/>
                </a:pPr>
                <a:endParaRPr lang="en-US" sz="1350" b="0" kern="0" dirty="0">
                  <a:solidFill>
                    <a:srgbClr val="FFFFFF"/>
                  </a:solidFill>
                  <a:latin typeface="Segoe UI"/>
                </a:endParaRPr>
              </a:p>
            </p:txBody>
          </p:sp>
        </p:grpSp>
        <p:cxnSp>
          <p:nvCxnSpPr>
            <p:cNvPr id="71" name="Elbow Connector 121">
              <a:extLst>
                <a:ext uri="{FF2B5EF4-FFF2-40B4-BE49-F238E27FC236}">
                  <a16:creationId xmlns:a16="http://schemas.microsoft.com/office/drawing/2014/main" id="{8D166FC4-DE79-4B0D-9781-ED1A612F8FBD}"/>
                </a:ext>
              </a:extLst>
            </p:cNvPr>
            <p:cNvCxnSpPr/>
            <p:nvPr/>
          </p:nvCxnSpPr>
          <p:spPr>
            <a:xfrm>
              <a:off x="7135972" y="2849933"/>
              <a:ext cx="1481957" cy="394351"/>
            </a:xfrm>
            <a:prstGeom prst="bentConnector2">
              <a:avLst/>
            </a:prstGeom>
            <a:noFill/>
            <a:ln w="28575" cap="flat" cmpd="sng" algn="ctr">
              <a:solidFill>
                <a:srgbClr val="00B294"/>
              </a:solidFill>
              <a:prstDash val="sysDot"/>
              <a:headEnd type="none" w="med" len="med"/>
              <a:tailEnd type="triangle" w="med" len="med"/>
            </a:ln>
            <a:effectLst/>
          </p:spPr>
        </p:cxnSp>
        <p:cxnSp>
          <p:nvCxnSpPr>
            <p:cNvPr id="72" name="Straight Connector 71">
              <a:extLst>
                <a:ext uri="{FF2B5EF4-FFF2-40B4-BE49-F238E27FC236}">
                  <a16:creationId xmlns:a16="http://schemas.microsoft.com/office/drawing/2014/main" id="{42BA3CAA-6EA6-4F6C-B43D-8C8D4F35C728}"/>
                </a:ext>
              </a:extLst>
            </p:cNvPr>
            <p:cNvCxnSpPr/>
            <p:nvPr/>
          </p:nvCxnSpPr>
          <p:spPr>
            <a:xfrm flipV="1">
              <a:off x="7010467" y="3210139"/>
              <a:ext cx="718483" cy="21767"/>
            </a:xfrm>
            <a:prstGeom prst="line">
              <a:avLst/>
            </a:prstGeom>
            <a:noFill/>
            <a:ln w="28575" cap="flat" cmpd="sng" algn="ctr">
              <a:solidFill>
                <a:srgbClr val="00B294"/>
              </a:solidFill>
              <a:prstDash val="sysDot"/>
              <a:headEnd type="none" w="med" len="med"/>
              <a:tailEnd type="triangle" w="med" len="med"/>
            </a:ln>
            <a:effectLst/>
          </p:spPr>
        </p:cxnSp>
        <p:cxnSp>
          <p:nvCxnSpPr>
            <p:cNvPr id="73" name="Straight Connector 72">
              <a:extLst>
                <a:ext uri="{FF2B5EF4-FFF2-40B4-BE49-F238E27FC236}">
                  <a16:creationId xmlns:a16="http://schemas.microsoft.com/office/drawing/2014/main" id="{4512F7E2-CC48-45B9-9782-C5274AB621DD}"/>
                </a:ext>
              </a:extLst>
            </p:cNvPr>
            <p:cNvCxnSpPr/>
            <p:nvPr/>
          </p:nvCxnSpPr>
          <p:spPr>
            <a:xfrm>
              <a:off x="6778394" y="3487603"/>
              <a:ext cx="268013" cy="332712"/>
            </a:xfrm>
            <a:prstGeom prst="line">
              <a:avLst/>
            </a:prstGeom>
            <a:noFill/>
            <a:ln w="28575" cap="flat" cmpd="sng" algn="ctr">
              <a:solidFill>
                <a:srgbClr val="00B294"/>
              </a:solidFill>
              <a:prstDash val="sysDot"/>
              <a:headEnd type="none" w="med" len="med"/>
              <a:tailEnd type="triangle" w="med" len="med"/>
            </a:ln>
            <a:effectLst/>
          </p:spPr>
        </p:cxnSp>
        <p:cxnSp>
          <p:nvCxnSpPr>
            <p:cNvPr id="74" name="Straight Connector 73">
              <a:extLst>
                <a:ext uri="{FF2B5EF4-FFF2-40B4-BE49-F238E27FC236}">
                  <a16:creationId xmlns:a16="http://schemas.microsoft.com/office/drawing/2014/main" id="{AA04C8EB-8B27-45BB-A096-2D3A80B07014}"/>
                </a:ext>
              </a:extLst>
            </p:cNvPr>
            <p:cNvCxnSpPr/>
            <p:nvPr/>
          </p:nvCxnSpPr>
          <p:spPr>
            <a:xfrm>
              <a:off x="6944540" y="3412246"/>
              <a:ext cx="524759" cy="479158"/>
            </a:xfrm>
            <a:prstGeom prst="line">
              <a:avLst/>
            </a:prstGeom>
            <a:noFill/>
            <a:ln w="28575" cap="flat" cmpd="sng" algn="ctr">
              <a:solidFill>
                <a:srgbClr val="00B294"/>
              </a:solidFill>
              <a:prstDash val="sysDot"/>
              <a:headEnd type="none" w="med" len="med"/>
              <a:tailEnd type="triangle" w="med" len="med"/>
            </a:ln>
            <a:effectLst/>
          </p:spPr>
        </p:cxnSp>
        <p:cxnSp>
          <p:nvCxnSpPr>
            <p:cNvPr id="75" name="Straight Connector 74">
              <a:extLst>
                <a:ext uri="{FF2B5EF4-FFF2-40B4-BE49-F238E27FC236}">
                  <a16:creationId xmlns:a16="http://schemas.microsoft.com/office/drawing/2014/main" id="{800AFB5B-1519-46C5-9A72-3B7BA9DB25D4}"/>
                </a:ext>
              </a:extLst>
            </p:cNvPr>
            <p:cNvCxnSpPr/>
            <p:nvPr/>
          </p:nvCxnSpPr>
          <p:spPr>
            <a:xfrm>
              <a:off x="7010467" y="3294644"/>
              <a:ext cx="917201" cy="640479"/>
            </a:xfrm>
            <a:prstGeom prst="line">
              <a:avLst/>
            </a:prstGeom>
            <a:noFill/>
            <a:ln w="28575" cap="flat" cmpd="sng" algn="ctr">
              <a:solidFill>
                <a:srgbClr val="00B294"/>
              </a:solidFill>
              <a:prstDash val="sysDot"/>
              <a:headEnd type="none" w="med" len="med"/>
              <a:tailEnd type="triangle" w="med" len="med"/>
            </a:ln>
            <a:effectLst/>
          </p:spPr>
        </p:cxnSp>
        <p:cxnSp>
          <p:nvCxnSpPr>
            <p:cNvPr id="76" name="Straight Arrow Connector 75">
              <a:extLst>
                <a:ext uri="{FF2B5EF4-FFF2-40B4-BE49-F238E27FC236}">
                  <a16:creationId xmlns:a16="http://schemas.microsoft.com/office/drawing/2014/main" id="{2BEC543E-127D-44B8-B80F-B31967C78E77}"/>
                </a:ext>
              </a:extLst>
            </p:cNvPr>
            <p:cNvCxnSpPr/>
            <p:nvPr/>
          </p:nvCxnSpPr>
          <p:spPr>
            <a:xfrm flipV="1">
              <a:off x="5713252" y="3530255"/>
              <a:ext cx="377012" cy="989174"/>
            </a:xfrm>
            <a:prstGeom prst="straightConnector1">
              <a:avLst/>
            </a:prstGeom>
            <a:noFill/>
            <a:ln w="28575" cap="flat" cmpd="sng" algn="ctr">
              <a:solidFill>
                <a:srgbClr val="00B294"/>
              </a:solidFill>
              <a:prstDash val="sysDot"/>
              <a:headEnd type="triangle" w="med" len="med"/>
              <a:tailEnd type="none" w="med" len="med"/>
            </a:ln>
            <a:effectLst/>
          </p:spPr>
        </p:cxnSp>
        <p:cxnSp>
          <p:nvCxnSpPr>
            <p:cNvPr id="77" name="Straight Arrow Connector 76">
              <a:extLst>
                <a:ext uri="{FF2B5EF4-FFF2-40B4-BE49-F238E27FC236}">
                  <a16:creationId xmlns:a16="http://schemas.microsoft.com/office/drawing/2014/main" id="{A0C0B70A-C54B-4FB1-9C3F-89CE477416C0}"/>
                </a:ext>
              </a:extLst>
            </p:cNvPr>
            <p:cNvCxnSpPr/>
            <p:nvPr/>
          </p:nvCxnSpPr>
          <p:spPr>
            <a:xfrm flipV="1">
              <a:off x="5646233" y="3476301"/>
              <a:ext cx="285022" cy="379727"/>
            </a:xfrm>
            <a:prstGeom prst="straightConnector1">
              <a:avLst/>
            </a:prstGeom>
            <a:noFill/>
            <a:ln w="28575" cap="flat" cmpd="sng" algn="ctr">
              <a:solidFill>
                <a:srgbClr val="00B294"/>
              </a:solidFill>
              <a:prstDash val="sysDot"/>
              <a:headEnd type="triangle" w="med" len="med"/>
              <a:tailEnd type="none" w="med" len="med"/>
            </a:ln>
            <a:effectLst/>
          </p:spPr>
        </p:cxnSp>
        <p:cxnSp>
          <p:nvCxnSpPr>
            <p:cNvPr id="78" name="Straight Arrow Connector 77">
              <a:extLst>
                <a:ext uri="{FF2B5EF4-FFF2-40B4-BE49-F238E27FC236}">
                  <a16:creationId xmlns:a16="http://schemas.microsoft.com/office/drawing/2014/main" id="{089B00D6-5F1F-4ECE-B87C-9BD35815E97E}"/>
                </a:ext>
              </a:extLst>
            </p:cNvPr>
            <p:cNvCxnSpPr/>
            <p:nvPr/>
          </p:nvCxnSpPr>
          <p:spPr>
            <a:xfrm flipV="1">
              <a:off x="5035018" y="3362586"/>
              <a:ext cx="703143" cy="724478"/>
            </a:xfrm>
            <a:prstGeom prst="straightConnector1">
              <a:avLst/>
            </a:prstGeom>
            <a:noFill/>
            <a:ln w="28575" cap="flat" cmpd="sng" algn="ctr">
              <a:solidFill>
                <a:srgbClr val="00B294"/>
              </a:solidFill>
              <a:prstDash val="sysDot"/>
              <a:headEnd type="triangle" w="med" len="med"/>
              <a:tailEnd type="none" w="med" len="med"/>
            </a:ln>
            <a:effectLst/>
          </p:spPr>
        </p:cxnSp>
        <p:cxnSp>
          <p:nvCxnSpPr>
            <p:cNvPr id="79" name="Elbow Connector 136">
              <a:extLst>
                <a:ext uri="{FF2B5EF4-FFF2-40B4-BE49-F238E27FC236}">
                  <a16:creationId xmlns:a16="http://schemas.microsoft.com/office/drawing/2014/main" id="{B90D9DEA-F939-48E7-8D6C-EFA03E34E2D7}"/>
                </a:ext>
              </a:extLst>
            </p:cNvPr>
            <p:cNvCxnSpPr/>
            <p:nvPr/>
          </p:nvCxnSpPr>
          <p:spPr>
            <a:xfrm flipH="1">
              <a:off x="4305757" y="2924894"/>
              <a:ext cx="1481957" cy="394351"/>
            </a:xfrm>
            <a:prstGeom prst="bentConnector2">
              <a:avLst/>
            </a:prstGeom>
            <a:noFill/>
            <a:ln w="28575" cap="flat" cmpd="sng" algn="ctr">
              <a:solidFill>
                <a:srgbClr val="00B294"/>
              </a:solidFill>
              <a:prstDash val="sysDot"/>
              <a:headEnd type="none" w="med" len="med"/>
              <a:tailEnd type="triangle" w="med" len="med"/>
            </a:ln>
            <a:effectLst/>
          </p:spPr>
        </p:cxnSp>
        <p:cxnSp>
          <p:nvCxnSpPr>
            <p:cNvPr id="80" name="Straight Arrow Connector 79">
              <a:extLst>
                <a:ext uri="{FF2B5EF4-FFF2-40B4-BE49-F238E27FC236}">
                  <a16:creationId xmlns:a16="http://schemas.microsoft.com/office/drawing/2014/main" id="{6EA6A741-4408-4257-8266-71DC89610BBD}"/>
                </a:ext>
              </a:extLst>
            </p:cNvPr>
            <p:cNvCxnSpPr/>
            <p:nvPr/>
          </p:nvCxnSpPr>
          <p:spPr>
            <a:xfrm flipH="1">
              <a:off x="5229948" y="3091008"/>
              <a:ext cx="508214" cy="252739"/>
            </a:xfrm>
            <a:prstGeom prst="straightConnector1">
              <a:avLst/>
            </a:prstGeom>
            <a:noFill/>
            <a:ln w="28575" cap="flat" cmpd="sng" algn="ctr">
              <a:solidFill>
                <a:srgbClr val="00B294"/>
              </a:solidFill>
              <a:prstDash val="sysDot"/>
              <a:headEnd type="none" w="med" len="med"/>
              <a:tailEnd type="triangle" w="med" len="med"/>
            </a:ln>
            <a:effectLst/>
          </p:spPr>
        </p:cxnSp>
        <p:pic>
          <p:nvPicPr>
            <p:cNvPr id="81" name="Picture 80">
              <a:extLst>
                <a:ext uri="{FF2B5EF4-FFF2-40B4-BE49-F238E27FC236}">
                  <a16:creationId xmlns:a16="http://schemas.microsoft.com/office/drawing/2014/main" id="{F3752C9E-CAA4-4945-91DE-0B07FAEFF72A}"/>
                </a:ext>
              </a:extLst>
            </p:cNvPr>
            <p:cNvPicPr>
              <a:picLocks noChangeAspect="1" noChangeArrowheads="1"/>
            </p:cNvPicPr>
            <p:nvPr/>
          </p:nvPicPr>
          <p:blipFill rotWithShape="1">
            <a:blip r:embed="rId3" cstate="print">
              <a:extLst>
                <a:ext uri="{28A0092B-C50C-407E-A947-70E740481C1C}">
                  <a14:useLocalDpi xmlns:a14="http://schemas.microsoft.com/office/drawing/2010/main"/>
                </a:ext>
              </a:extLst>
            </a:blip>
            <a:srcRect l="-1"/>
            <a:stretch/>
          </p:blipFill>
          <p:spPr bwMode="auto">
            <a:xfrm>
              <a:off x="4747988" y="3977410"/>
              <a:ext cx="245234" cy="236671"/>
            </a:xfrm>
            <a:prstGeom prst="rect">
              <a:avLst/>
            </a:prstGeom>
            <a:noFill/>
            <a:extLst>
              <a:ext uri="{909E8E84-426E-40DD-AFC4-6F175D3DCCD1}">
                <a14:hiddenFill xmlns:a14="http://schemas.microsoft.com/office/drawing/2010/main">
                  <a:solidFill>
                    <a:srgbClr val="FFFFFF"/>
                  </a:solidFill>
                </a14:hiddenFill>
              </a:ext>
            </a:extLst>
          </p:spPr>
        </p:pic>
        <p:pic>
          <p:nvPicPr>
            <p:cNvPr id="82" name="Picture 81">
              <a:extLst>
                <a:ext uri="{FF2B5EF4-FFF2-40B4-BE49-F238E27FC236}">
                  <a16:creationId xmlns:a16="http://schemas.microsoft.com/office/drawing/2014/main" id="{1D959D50-3115-4100-84F0-FE3955911E58}"/>
                </a:ext>
              </a:extLst>
            </p:cNvPr>
            <p:cNvPicPr>
              <a:picLocks noChangeAspect="1" noChangeArrowheads="1"/>
            </p:cNvPicPr>
            <p:nvPr/>
          </p:nvPicPr>
          <p:blipFill>
            <a:blip r:embed="rId4" cstate="print">
              <a:extLst>
                <a:ext uri="{28A0092B-C50C-407E-A947-70E740481C1C}">
                  <a14:useLocalDpi xmlns:a14="http://schemas.microsoft.com/office/drawing/2010/main"/>
                </a:ext>
              </a:extLst>
            </a:blip>
            <a:stretch>
              <a:fillRect/>
            </a:stretch>
          </p:blipFill>
          <p:spPr bwMode="auto">
            <a:xfrm>
              <a:off x="7812543" y="3985484"/>
              <a:ext cx="358386" cy="236669"/>
            </a:xfrm>
            <a:prstGeom prst="rect">
              <a:avLst/>
            </a:prstGeom>
            <a:noFill/>
            <a:extLst>
              <a:ext uri="{909E8E84-426E-40DD-AFC4-6F175D3DCCD1}">
                <a14:hiddenFill xmlns:a14="http://schemas.microsoft.com/office/drawing/2010/main">
                  <a:solidFill>
                    <a:srgbClr val="FFFFFF"/>
                  </a:solidFill>
                </a14:hiddenFill>
              </a:ext>
            </a:extLst>
          </p:spPr>
        </p:pic>
        <p:pic>
          <p:nvPicPr>
            <p:cNvPr id="83" name="Picture 82">
              <a:extLst>
                <a:ext uri="{FF2B5EF4-FFF2-40B4-BE49-F238E27FC236}">
                  <a16:creationId xmlns:a16="http://schemas.microsoft.com/office/drawing/2014/main" id="{488D8A91-B61C-40C9-9CB7-47B21D7F497A}"/>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5443325" y="4494739"/>
              <a:ext cx="250681" cy="250681"/>
            </a:xfrm>
            <a:prstGeom prst="rect">
              <a:avLst/>
            </a:prstGeom>
          </p:spPr>
        </p:pic>
        <p:pic>
          <p:nvPicPr>
            <p:cNvPr id="84" name="Picture 83">
              <a:extLst>
                <a:ext uri="{FF2B5EF4-FFF2-40B4-BE49-F238E27FC236}">
                  <a16:creationId xmlns:a16="http://schemas.microsoft.com/office/drawing/2014/main" id="{3A7A93E6-3C53-49A3-A2EA-7E4242121D13}"/>
                </a:ext>
              </a:extLst>
            </p:cNvPr>
            <p:cNvPicPr>
              <a:picLocks noChangeAspect="1" noChangeArrowheads="1"/>
            </p:cNvPicPr>
            <p:nvPr/>
          </p:nvPicPr>
          <p:blipFill>
            <a:blip r:embed="rId4" cstate="print">
              <a:extLst>
                <a:ext uri="{28A0092B-C50C-407E-A947-70E740481C1C}">
                  <a14:useLocalDpi xmlns:a14="http://schemas.microsoft.com/office/drawing/2010/main"/>
                </a:ext>
              </a:extLst>
            </a:blip>
            <a:stretch>
              <a:fillRect/>
            </a:stretch>
          </p:blipFill>
          <p:spPr bwMode="auto">
            <a:xfrm>
              <a:off x="8291634" y="3316487"/>
              <a:ext cx="647415" cy="427536"/>
            </a:xfrm>
            <a:prstGeom prst="rect">
              <a:avLst/>
            </a:prstGeom>
            <a:noFill/>
            <a:extLst>
              <a:ext uri="{909E8E84-426E-40DD-AFC4-6F175D3DCCD1}">
                <a14:hiddenFill xmlns:a14="http://schemas.microsoft.com/office/drawing/2010/main">
                  <a:solidFill>
                    <a:srgbClr val="FFFFFF"/>
                  </a:solidFill>
                </a14:hiddenFill>
              </a:ext>
            </a:extLst>
          </p:spPr>
        </p:pic>
        <p:pic>
          <p:nvPicPr>
            <p:cNvPr id="85" name="Picture 84">
              <a:extLst>
                <a:ext uri="{FF2B5EF4-FFF2-40B4-BE49-F238E27FC236}">
                  <a16:creationId xmlns:a16="http://schemas.microsoft.com/office/drawing/2014/main" id="{DA6C011D-576A-4169-9E5F-3E8D81DB4DFB}"/>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4114971" y="3903722"/>
              <a:ext cx="351665" cy="351663"/>
            </a:xfrm>
            <a:prstGeom prst="rect">
              <a:avLst/>
            </a:prstGeom>
          </p:spPr>
        </p:pic>
      </p:grpSp>
    </p:spTree>
    <p:extLst>
      <p:ext uri="{BB962C8B-B14F-4D97-AF65-F5344CB8AC3E}">
        <p14:creationId xmlns:p14="http://schemas.microsoft.com/office/powerpoint/2010/main" val="1059639081"/>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87843-7912-49D1-9B13-E4D88B240235}"/>
              </a:ext>
            </a:extLst>
          </p:cNvPr>
          <p:cNvSpPr>
            <a:spLocks noGrp="1"/>
          </p:cNvSpPr>
          <p:nvPr>
            <p:ph type="title"/>
          </p:nvPr>
        </p:nvSpPr>
        <p:spPr/>
        <p:txBody>
          <a:bodyPr/>
          <a:lstStyle/>
          <a:p>
            <a:r>
              <a:rPr lang="en-US" dirty="0"/>
              <a:t>Demonstration – Users and Groups</a:t>
            </a:r>
          </a:p>
        </p:txBody>
      </p:sp>
      <p:sp>
        <p:nvSpPr>
          <p:cNvPr id="3" name="Text Placeholder 2">
            <a:extLst>
              <a:ext uri="{FF2B5EF4-FFF2-40B4-BE49-F238E27FC236}">
                <a16:creationId xmlns:a16="http://schemas.microsoft.com/office/drawing/2014/main" id="{17CAFD0A-A31F-4B5C-A9E4-356B4DFC20B6}"/>
              </a:ext>
            </a:extLst>
          </p:cNvPr>
          <p:cNvSpPr>
            <a:spLocks noGrp="1"/>
          </p:cNvSpPr>
          <p:nvPr>
            <p:ph type="body" sz="quarter" idx="10"/>
          </p:nvPr>
        </p:nvSpPr>
        <p:spPr/>
        <p:txBody>
          <a:bodyPr/>
          <a:lstStyle/>
          <a:p>
            <a:r>
              <a:rPr lang="en-US" dirty="0"/>
              <a:t>Determine domain information</a:t>
            </a:r>
          </a:p>
          <a:p>
            <a:r>
              <a:rPr lang="en-US" dirty="0"/>
              <a:t>Explore user accounts</a:t>
            </a:r>
          </a:p>
          <a:p>
            <a:r>
              <a:rPr lang="en-US" dirty="0"/>
              <a:t>Explore group accounts</a:t>
            </a:r>
          </a:p>
          <a:p>
            <a:r>
              <a:rPr lang="en-US" dirty="0"/>
              <a:t>Explore PowerShell for group management</a:t>
            </a:r>
          </a:p>
        </p:txBody>
      </p:sp>
    </p:spTree>
    <p:extLst>
      <p:ext uri="{BB962C8B-B14F-4D97-AF65-F5344CB8AC3E}">
        <p14:creationId xmlns:p14="http://schemas.microsoft.com/office/powerpoint/2010/main" val="4124193313"/>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2909098"/>
            <a:ext cx="9308592" cy="498598"/>
          </a:xfrm>
        </p:spPr>
        <p:txBody>
          <a:bodyPr/>
          <a:lstStyle/>
          <a:p>
            <a:r>
              <a:rPr lang="en-US" dirty="0">
                <a:cs typeface="Segoe UI"/>
              </a:rPr>
              <a:t>Lesson 03: Module 01 Lab and Review</a:t>
            </a:r>
          </a:p>
        </p:txBody>
      </p:sp>
    </p:spTree>
    <p:extLst>
      <p:ext uri="{BB962C8B-B14F-4D97-AF65-F5344CB8AC3E}">
        <p14:creationId xmlns:p14="http://schemas.microsoft.com/office/powerpoint/2010/main" val="3194727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D2504-CD52-4530-95A0-64324BCD7B4B}"/>
              </a:ext>
            </a:extLst>
          </p:cNvPr>
          <p:cNvSpPr>
            <a:spLocks noGrp="1"/>
          </p:cNvSpPr>
          <p:nvPr>
            <p:ph type="title"/>
          </p:nvPr>
        </p:nvSpPr>
        <p:spPr/>
        <p:txBody>
          <a:bodyPr/>
          <a:lstStyle/>
          <a:p>
            <a:r>
              <a:rPr lang="en-US" dirty="0">
                <a:ea typeface="+mj-lt"/>
                <a:cs typeface="+mj-lt"/>
              </a:rPr>
              <a:t>Lab 01 - Manage Azure Active Directory Identities</a:t>
            </a:r>
            <a:endParaRPr lang="en-US" dirty="0"/>
          </a:p>
        </p:txBody>
      </p:sp>
      <p:sp>
        <p:nvSpPr>
          <p:cNvPr id="3" name="Text Placeholder 2">
            <a:extLst>
              <a:ext uri="{FF2B5EF4-FFF2-40B4-BE49-F238E27FC236}">
                <a16:creationId xmlns:a16="http://schemas.microsoft.com/office/drawing/2014/main" id="{D463C3F3-1C03-40AA-A1FF-C685CB71C05F}"/>
              </a:ext>
            </a:extLst>
          </p:cNvPr>
          <p:cNvSpPr>
            <a:spLocks noGrp="1"/>
          </p:cNvSpPr>
          <p:nvPr>
            <p:ph type="body" sz="quarter" idx="10"/>
          </p:nvPr>
        </p:nvSpPr>
        <p:spPr>
          <a:xfrm>
            <a:off x="586390" y="1434370"/>
            <a:ext cx="11018520" cy="5392245"/>
          </a:xfrm>
        </p:spPr>
        <p:txBody>
          <a:bodyPr vert="horz" wrap="square" lIns="0" tIns="0" rIns="0" bIns="0" rtlCol="0" anchor="t">
            <a:spAutoFit/>
          </a:bodyPr>
          <a:lstStyle/>
          <a:p>
            <a:r>
              <a:rPr lang="en-US" sz="2400" b="1" dirty="0">
                <a:latin typeface="Segoe UI Semilight"/>
                <a:cs typeface="Segoe UI Semilight"/>
              </a:rPr>
              <a:t>Lab scenario</a:t>
            </a:r>
          </a:p>
          <a:p>
            <a:r>
              <a:rPr lang="en-US" sz="2400" dirty="0">
                <a:latin typeface="Segoe UI Semilight"/>
                <a:cs typeface="Segoe UI Semilight"/>
              </a:rPr>
              <a:t>In order to allow Contoso users to authenticate by using Azure AD, you have been tasked with provisioning users and group accounts. Membership of the groups should be updated automatically based on the user job titles. You also need to create a test Azure AD tenant with a test user account and grant that account limited permissions to resources in the Contoso Azure subscription.</a:t>
            </a:r>
            <a:endParaRPr lang="en-US" sz="2400" dirty="0"/>
          </a:p>
          <a:p>
            <a:endParaRPr lang="en-US" sz="2400" dirty="0">
              <a:latin typeface="Segoe UI Semilight"/>
              <a:cs typeface="Segoe UI Semilight"/>
            </a:endParaRPr>
          </a:p>
          <a:p>
            <a:r>
              <a:rPr lang="en-US" sz="2400" b="1" dirty="0">
                <a:latin typeface="Segoe UI Semilight"/>
                <a:cs typeface="Segoe UI Semilight"/>
              </a:rPr>
              <a:t>Objectives</a:t>
            </a:r>
            <a:endParaRPr lang="en-US" b="1" dirty="0"/>
          </a:p>
          <a:p>
            <a:pPr marL="285750" indent="-285750">
              <a:buFont typeface="Arial"/>
              <a:buChar char="•"/>
            </a:pPr>
            <a:r>
              <a:rPr lang="en-US" sz="2400" dirty="0">
                <a:latin typeface="Segoe UI Semilight"/>
                <a:cs typeface="Segoe UI Semilight"/>
              </a:rPr>
              <a:t>Task 1: Create and configure Azure AD users</a:t>
            </a:r>
            <a:endParaRPr lang="en-US" sz="2400" dirty="0"/>
          </a:p>
          <a:p>
            <a:pPr marL="285750" indent="-285750">
              <a:buFont typeface="Arial"/>
              <a:buChar char="•"/>
            </a:pPr>
            <a:r>
              <a:rPr lang="en-US" sz="2400" dirty="0">
                <a:latin typeface="Segoe UI Semilight"/>
                <a:cs typeface="Segoe UI Semilight"/>
              </a:rPr>
              <a:t>Task 2: Create Azure AD groups with assigned and dynamic membership</a:t>
            </a:r>
            <a:endParaRPr lang="en-US" sz="2400" dirty="0"/>
          </a:p>
          <a:p>
            <a:pPr marL="285750" indent="-285750">
              <a:buFont typeface="Arial"/>
              <a:buChar char="•"/>
            </a:pPr>
            <a:r>
              <a:rPr lang="en-US" sz="2400" dirty="0">
                <a:latin typeface="Segoe UI Semilight"/>
                <a:cs typeface="Segoe UI Semilight"/>
              </a:rPr>
              <a:t>Task 3: Create an Azure Active Directory (AD) tenant</a:t>
            </a:r>
            <a:endParaRPr lang="en-US" sz="2400" dirty="0"/>
          </a:p>
          <a:p>
            <a:pPr marL="285750" indent="-285750">
              <a:buFont typeface="Arial"/>
              <a:buChar char="•"/>
            </a:pPr>
            <a:r>
              <a:rPr lang="en-US" sz="2400" dirty="0">
                <a:latin typeface="Segoe UI Semilight"/>
                <a:cs typeface="Segoe UI Semilight"/>
              </a:rPr>
              <a:t>Task 4: Manage Azure AD guest users</a:t>
            </a:r>
            <a:endParaRPr lang="en-US" sz="2400" dirty="0"/>
          </a:p>
          <a:p>
            <a:endParaRPr lang="en-US" sz="2400" dirty="0">
              <a:latin typeface="Segoe UI Semilight"/>
              <a:cs typeface="Segoe UI Semilight"/>
            </a:endParaRPr>
          </a:p>
        </p:txBody>
      </p:sp>
    </p:spTree>
    <p:extLst>
      <p:ext uri="{BB962C8B-B14F-4D97-AF65-F5344CB8AC3E}">
        <p14:creationId xmlns:p14="http://schemas.microsoft.com/office/powerpoint/2010/main" val="1873800944"/>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AEBD2-4AD6-4182-BF38-A3DE71D14CCF}"/>
              </a:ext>
            </a:extLst>
          </p:cNvPr>
          <p:cNvSpPr>
            <a:spLocks noGrp="1"/>
          </p:cNvSpPr>
          <p:nvPr>
            <p:ph type="title"/>
          </p:nvPr>
        </p:nvSpPr>
        <p:spPr/>
        <p:txBody>
          <a:bodyPr/>
          <a:lstStyle/>
          <a:p>
            <a:r>
              <a:rPr lang="en-US" dirty="0">
                <a:solidFill>
                  <a:schemeClr val="bg2">
                    <a:lumMod val="10000"/>
                  </a:schemeClr>
                </a:solidFill>
              </a:rPr>
              <a:t>Module Review</a:t>
            </a:r>
          </a:p>
        </p:txBody>
      </p:sp>
      <p:sp>
        <p:nvSpPr>
          <p:cNvPr id="3" name="Text Placeholder 2">
            <a:extLst>
              <a:ext uri="{FF2B5EF4-FFF2-40B4-BE49-F238E27FC236}">
                <a16:creationId xmlns:a16="http://schemas.microsoft.com/office/drawing/2014/main" id="{4E573D8F-FF98-40B8-8F53-FA4CB8828267}"/>
              </a:ext>
            </a:extLst>
          </p:cNvPr>
          <p:cNvSpPr>
            <a:spLocks noGrp="1"/>
          </p:cNvSpPr>
          <p:nvPr>
            <p:ph type="body" sz="quarter" idx="10"/>
          </p:nvPr>
        </p:nvSpPr>
        <p:spPr>
          <a:xfrm>
            <a:off x="586390" y="1434370"/>
            <a:ext cx="11018520" cy="3976473"/>
          </a:xfrm>
        </p:spPr>
        <p:txBody>
          <a:bodyPr/>
          <a:lstStyle/>
          <a:p>
            <a:pPr marL="457200" indent="-457200">
              <a:buFont typeface="Arial" panose="020B0604020202020204" pitchFamily="34" charset="0"/>
              <a:buChar char="•"/>
            </a:pPr>
            <a:r>
              <a:rPr lang="en-US" dirty="0"/>
              <a:t>Module Review Questions</a:t>
            </a:r>
          </a:p>
          <a:p>
            <a:pPr marL="457200" indent="-457200">
              <a:buFont typeface="Arial" panose="020B0604020202020204" pitchFamily="34" charset="0"/>
              <a:buChar char="•"/>
            </a:pPr>
            <a:r>
              <a:rPr lang="en-US" dirty="0"/>
              <a:t>Microsoft Learn Modules (docs.microsoft.com/Learn)</a:t>
            </a:r>
          </a:p>
          <a:p>
            <a:pPr marL="685800" lvl="1" indent="-457200">
              <a:buFont typeface="Arial" panose="020B0604020202020204" pitchFamily="34" charset="0"/>
              <a:buChar char="•"/>
            </a:pPr>
            <a:r>
              <a:rPr lang="en-US" sz="2400" dirty="0"/>
              <a:t>Create Azure users and groups in Azure Active Directory</a:t>
            </a:r>
          </a:p>
          <a:p>
            <a:pPr marL="685800" lvl="1" indent="-457200">
              <a:buFont typeface="Arial" panose="020B0604020202020204" pitchFamily="34" charset="0"/>
              <a:buChar char="•"/>
            </a:pPr>
            <a:r>
              <a:rPr lang="en-US" sz="2400" dirty="0"/>
              <a:t>Manage users and groups in Azure Active Directory</a:t>
            </a:r>
          </a:p>
          <a:p>
            <a:pPr marL="685800" lvl="1" indent="-457200">
              <a:buFont typeface="Arial" panose="020B0604020202020204" pitchFamily="34" charset="0"/>
              <a:buChar char="•"/>
            </a:pPr>
            <a:r>
              <a:rPr lang="en-US" sz="2400" dirty="0"/>
              <a:t>Secure your Azure resources with role-based access control (RBAC)</a:t>
            </a:r>
          </a:p>
          <a:p>
            <a:pPr marL="685800" lvl="1" indent="-457200">
              <a:buFont typeface="Arial" panose="020B0604020202020204" pitchFamily="34" charset="0"/>
              <a:buChar char="•"/>
            </a:pPr>
            <a:r>
              <a:rPr lang="en-US" sz="2400" dirty="0"/>
              <a:t>Secure Azure Active Directory users with Multi-Factor Authentication</a:t>
            </a:r>
          </a:p>
          <a:p>
            <a:pPr marL="685800" lvl="1" indent="-457200">
              <a:buFont typeface="Arial" panose="020B0604020202020204" pitchFamily="34" charset="0"/>
              <a:buChar char="•"/>
            </a:pPr>
            <a:r>
              <a:rPr lang="en-US" sz="2400" dirty="0"/>
              <a:t>Allow users to reset their password with Azure Active Directory self-service password reset</a:t>
            </a:r>
          </a:p>
          <a:p>
            <a:pPr marL="685800" lvl="1" indent="-457200">
              <a:buFont typeface="Arial" panose="020B0604020202020204" pitchFamily="34" charset="0"/>
              <a:buChar char="•"/>
            </a:pPr>
            <a:r>
              <a:rPr lang="en-US" sz="2400" dirty="0"/>
              <a:t>Secure your application by using OpenID Connect and Azure AD</a:t>
            </a:r>
          </a:p>
        </p:txBody>
      </p:sp>
    </p:spTree>
    <p:extLst>
      <p:ext uri="{BB962C8B-B14F-4D97-AF65-F5344CB8AC3E}">
        <p14:creationId xmlns:p14="http://schemas.microsoft.com/office/powerpoint/2010/main" val="2453630756"/>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3035808"/>
            <a:ext cx="10764656" cy="498598"/>
          </a:xfrm>
        </p:spPr>
        <p:txBody>
          <a:bodyPr/>
          <a:lstStyle/>
          <a:p>
            <a:r>
              <a:rPr lang="en-US" dirty="0"/>
              <a:t>Lesson 01: Azure Active Directory</a:t>
            </a:r>
          </a:p>
        </p:txBody>
      </p:sp>
    </p:spTree>
    <p:extLst>
      <p:ext uri="{BB962C8B-B14F-4D97-AF65-F5344CB8AC3E}">
        <p14:creationId xmlns:p14="http://schemas.microsoft.com/office/powerpoint/2010/main" val="33329330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F48BE-C782-407D-A807-DFC5C97C1A10}"/>
              </a:ext>
            </a:extLst>
          </p:cNvPr>
          <p:cNvSpPr>
            <a:spLocks noGrp="1"/>
          </p:cNvSpPr>
          <p:nvPr>
            <p:ph type="title"/>
          </p:nvPr>
        </p:nvSpPr>
        <p:spPr/>
        <p:txBody>
          <a:bodyPr/>
          <a:lstStyle/>
          <a:p>
            <a:r>
              <a:rPr lang="en-US" dirty="0"/>
              <a:t>Azure Active Directory Overview</a:t>
            </a:r>
          </a:p>
        </p:txBody>
      </p:sp>
      <p:sp>
        <p:nvSpPr>
          <p:cNvPr id="3" name="Text Placeholder 2">
            <a:extLst>
              <a:ext uri="{FF2B5EF4-FFF2-40B4-BE49-F238E27FC236}">
                <a16:creationId xmlns:a16="http://schemas.microsoft.com/office/drawing/2014/main" id="{CD5757C3-8E61-41FD-9E72-B103ECDE9B24}"/>
              </a:ext>
            </a:extLst>
          </p:cNvPr>
          <p:cNvSpPr>
            <a:spLocks noGrp="1"/>
          </p:cNvSpPr>
          <p:nvPr>
            <p:ph type="body" sz="quarter" idx="10"/>
          </p:nvPr>
        </p:nvSpPr>
        <p:spPr>
          <a:xfrm>
            <a:off x="584200" y="1377462"/>
            <a:ext cx="11018520" cy="3533275"/>
          </a:xfrm>
        </p:spPr>
        <p:txBody>
          <a:bodyPr/>
          <a:lstStyle/>
          <a:p>
            <a:r>
              <a:rPr lang="en-US" dirty="0"/>
              <a:t>Azure Active Directory</a:t>
            </a:r>
          </a:p>
          <a:p>
            <a:r>
              <a:rPr lang="en-US" dirty="0">
                <a:solidFill>
                  <a:schemeClr val="tx1"/>
                </a:solidFill>
              </a:rPr>
              <a:t>Azure AD Concepts</a:t>
            </a:r>
          </a:p>
          <a:p>
            <a:r>
              <a:rPr lang="en-US" dirty="0">
                <a:solidFill>
                  <a:schemeClr val="tx1"/>
                </a:solidFill>
              </a:rPr>
              <a:t>AD DS vs. Azure Active Directory</a:t>
            </a:r>
          </a:p>
          <a:p>
            <a:r>
              <a:rPr lang="en-US" dirty="0">
                <a:solidFill>
                  <a:schemeClr val="tx1"/>
                </a:solidFill>
              </a:rPr>
              <a:t>Azure Active Directory Editions</a:t>
            </a:r>
          </a:p>
          <a:p>
            <a:r>
              <a:rPr lang="en-US" dirty="0">
                <a:solidFill>
                  <a:schemeClr val="tx1"/>
                </a:solidFill>
              </a:rPr>
              <a:t>Azure AD Join</a:t>
            </a:r>
          </a:p>
          <a:p>
            <a:r>
              <a:rPr lang="en-US" dirty="0">
                <a:solidFill>
                  <a:schemeClr val="tx1"/>
                </a:solidFill>
              </a:rPr>
              <a:t>Multi-Factor Authentication</a:t>
            </a:r>
          </a:p>
          <a:p>
            <a:r>
              <a:rPr lang="en-US" dirty="0">
                <a:solidFill>
                  <a:schemeClr val="tx1"/>
                </a:solidFill>
              </a:rPr>
              <a:t>Self-Service Password Reset</a:t>
            </a:r>
          </a:p>
        </p:txBody>
      </p:sp>
    </p:spTree>
    <p:extLst>
      <p:ext uri="{BB962C8B-B14F-4D97-AF65-F5344CB8AC3E}">
        <p14:creationId xmlns:p14="http://schemas.microsoft.com/office/powerpoint/2010/main" val="978398427"/>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solidFill>
                  <a:schemeClr val="bg2">
                    <a:lumMod val="10000"/>
                  </a:schemeClr>
                </a:solidFill>
              </a:rPr>
              <a:t>Azure Active Directory</a:t>
            </a:r>
          </a:p>
        </p:txBody>
      </p:sp>
      <p:sp>
        <p:nvSpPr>
          <p:cNvPr id="4" name="Text Placeholder 3">
            <a:extLst>
              <a:ext uri="{FF2B5EF4-FFF2-40B4-BE49-F238E27FC236}">
                <a16:creationId xmlns:a16="http://schemas.microsoft.com/office/drawing/2014/main" id="{D37299B8-9613-4EF7-8176-9314CE437272}"/>
              </a:ext>
            </a:extLst>
          </p:cNvPr>
          <p:cNvSpPr>
            <a:spLocks noGrp="1"/>
          </p:cNvSpPr>
          <p:nvPr>
            <p:ph type="body" sz="quarter" idx="10"/>
          </p:nvPr>
        </p:nvSpPr>
        <p:spPr>
          <a:xfrm>
            <a:off x="461027" y="4767801"/>
            <a:ext cx="10727437" cy="1477328"/>
          </a:xfrm>
        </p:spPr>
        <p:txBody>
          <a:bodyPr vert="horz" wrap="square" lIns="0" tIns="0" rIns="0" bIns="0" rtlCol="0" anchor="t">
            <a:spAutoFit/>
          </a:bodyPr>
          <a:lstStyle/>
          <a:p>
            <a:r>
              <a:rPr lang="en-US" sz="2400" dirty="0">
                <a:solidFill>
                  <a:srgbClr val="333333"/>
                </a:solidFill>
                <a:latin typeface="Segoe UI Semilight"/>
                <a:cs typeface="Segoe UI Semilight"/>
              </a:rPr>
              <a:t>A cloud-based suite of identity management capabilities that enables you to securely manage access to Azure services and resources for your users</a:t>
            </a:r>
            <a:endParaRPr lang="en-US" dirty="0"/>
          </a:p>
          <a:p>
            <a:pPr>
              <a:spcBef>
                <a:spcPts val="0"/>
              </a:spcBef>
              <a:spcAft>
                <a:spcPts val="700"/>
              </a:spcAft>
            </a:pPr>
            <a:r>
              <a:rPr lang="en-US" sz="2400" dirty="0">
                <a:solidFill>
                  <a:srgbClr val="333333"/>
                </a:solidFill>
                <a:latin typeface="Segoe UI Semilight"/>
                <a:cs typeface="Segoe UI Semilight"/>
              </a:rPr>
              <a:t>Provides application management, authentication, device management, and hybrid identity</a:t>
            </a:r>
            <a:endParaRPr lang="en-US" sz="2400" dirty="0">
              <a:latin typeface="Segoe UI Semilight"/>
              <a:cs typeface="Segoe UI Semilight"/>
            </a:endParaRPr>
          </a:p>
        </p:txBody>
      </p:sp>
      <p:pic>
        <p:nvPicPr>
          <p:cNvPr id="2" name="Picture 1" descr="Windows Server AD is using Kerberos and NTLM authentication to on-premises apps. Azure AD is using SAML, Oauth, Open ID, WS-Federation authentication to Cloud apps. Windows Server AD and Azure AD overlap with users, groups, authentication, and authorization. ">
            <a:extLst>
              <a:ext uri="{FF2B5EF4-FFF2-40B4-BE49-F238E27FC236}">
                <a16:creationId xmlns:a16="http://schemas.microsoft.com/office/drawing/2014/main" id="{A99428E2-73F9-46FB-9CEF-3E7BB3DB3688}"/>
              </a:ext>
            </a:extLst>
          </p:cNvPr>
          <p:cNvPicPr>
            <a:picLocks noChangeAspect="1"/>
          </p:cNvPicPr>
          <p:nvPr/>
        </p:nvPicPr>
        <p:blipFill>
          <a:blip r:embed="rId3"/>
          <a:stretch>
            <a:fillRect/>
          </a:stretch>
        </p:blipFill>
        <p:spPr>
          <a:xfrm>
            <a:off x="551596" y="1104832"/>
            <a:ext cx="8578224" cy="3719162"/>
          </a:xfrm>
          <a:prstGeom prst="rect">
            <a:avLst/>
          </a:prstGeom>
        </p:spPr>
      </p:pic>
    </p:spTree>
    <p:extLst>
      <p:ext uri="{BB962C8B-B14F-4D97-AF65-F5344CB8AC3E}">
        <p14:creationId xmlns:p14="http://schemas.microsoft.com/office/powerpoint/2010/main" val="38270897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DCC16-9BE8-43A4-8824-D328950A1389}"/>
              </a:ext>
            </a:extLst>
          </p:cNvPr>
          <p:cNvSpPr>
            <a:spLocks noGrp="1"/>
          </p:cNvSpPr>
          <p:nvPr>
            <p:ph type="title"/>
          </p:nvPr>
        </p:nvSpPr>
        <p:spPr/>
        <p:txBody>
          <a:bodyPr/>
          <a:lstStyle/>
          <a:p>
            <a:r>
              <a:rPr lang="en-US" dirty="0">
                <a:cs typeface="Segoe UI"/>
              </a:rPr>
              <a:t>Azure AD Concepts</a:t>
            </a:r>
            <a:endParaRPr lang="en-US" dirty="0"/>
          </a:p>
        </p:txBody>
      </p:sp>
      <p:graphicFrame>
        <p:nvGraphicFramePr>
          <p:cNvPr id="6" name="Table 6">
            <a:extLst>
              <a:ext uri="{FF2B5EF4-FFF2-40B4-BE49-F238E27FC236}">
                <a16:creationId xmlns:a16="http://schemas.microsoft.com/office/drawing/2014/main" id="{00E6254F-351D-4B78-84FE-1203EA307AD8}"/>
              </a:ext>
            </a:extLst>
          </p:cNvPr>
          <p:cNvGraphicFramePr>
            <a:graphicFrameLocks noGrp="1"/>
          </p:cNvGraphicFramePr>
          <p:nvPr>
            <p:extLst>
              <p:ext uri="{D42A27DB-BD31-4B8C-83A1-F6EECF244321}">
                <p14:modId xmlns:p14="http://schemas.microsoft.com/office/powerpoint/2010/main" val="2297667683"/>
              </p:ext>
            </p:extLst>
          </p:nvPr>
        </p:nvGraphicFramePr>
        <p:xfrm>
          <a:off x="567612" y="1391816"/>
          <a:ext cx="10442463" cy="4129434"/>
        </p:xfrm>
        <a:graphic>
          <a:graphicData uri="http://schemas.openxmlformats.org/drawingml/2006/table">
            <a:tbl>
              <a:tblPr firstRow="1" bandRow="1">
                <a:tableStyleId>{5C22544A-7EE6-4342-B048-85BDC9FD1C3A}</a:tableStyleId>
              </a:tblPr>
              <a:tblGrid>
                <a:gridCol w="2952150">
                  <a:extLst>
                    <a:ext uri="{9D8B030D-6E8A-4147-A177-3AD203B41FA5}">
                      <a16:colId xmlns:a16="http://schemas.microsoft.com/office/drawing/2014/main" val="1289156279"/>
                    </a:ext>
                  </a:extLst>
                </a:gridCol>
                <a:gridCol w="7490313">
                  <a:extLst>
                    <a:ext uri="{9D8B030D-6E8A-4147-A177-3AD203B41FA5}">
                      <a16:colId xmlns:a16="http://schemas.microsoft.com/office/drawing/2014/main" val="2759990731"/>
                    </a:ext>
                  </a:extLst>
                </a:gridCol>
              </a:tblGrid>
              <a:tr h="396551">
                <a:tc>
                  <a:txBody>
                    <a:bodyPr/>
                    <a:lstStyle/>
                    <a:p>
                      <a:pPr algn="ctr"/>
                      <a:r>
                        <a:rPr lang="en-US" b="0" dirty="0"/>
                        <a:t>Concept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0" dirty="0"/>
                        <a:t>Description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97835809"/>
                  </a:ext>
                </a:extLst>
              </a:tr>
              <a:tr h="466530">
                <a:tc>
                  <a:txBody>
                    <a:bodyPr/>
                    <a:lstStyle/>
                    <a:p>
                      <a:r>
                        <a:rPr lang="en-US" dirty="0"/>
                        <a:t>Identity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vl="0">
                        <a:buNone/>
                      </a:pPr>
                      <a:r>
                        <a:rPr lang="en-US" sz="1800" b="0" i="0" u="none" strike="noStrike" noProof="0" dirty="0">
                          <a:latin typeface="Segoe UI"/>
                        </a:rPr>
                        <a:t>An object that can be authenticated.</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88139117"/>
                  </a:ext>
                </a:extLst>
              </a:tr>
              <a:tr h="482081">
                <a:tc>
                  <a:txBody>
                    <a:bodyPr/>
                    <a:lstStyle/>
                    <a:p>
                      <a:r>
                        <a:rPr lang="en-US" dirty="0"/>
                        <a:t>Account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vl="0">
                        <a:buNone/>
                      </a:pPr>
                      <a:r>
                        <a:rPr lang="en-US" sz="1800" b="0" i="0" u="none" strike="noStrike" noProof="0" dirty="0">
                          <a:latin typeface="Segoe UI"/>
                        </a:rPr>
                        <a:t>An identity that has data associated with it.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58439219"/>
                  </a:ext>
                </a:extLst>
              </a:tr>
              <a:tr h="614896">
                <a:tc>
                  <a:txBody>
                    <a:bodyPr/>
                    <a:lstStyle/>
                    <a:p>
                      <a:r>
                        <a:rPr lang="en-US" dirty="0"/>
                        <a:t>Azure AD Account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vl="0">
                        <a:buNone/>
                      </a:pPr>
                      <a:r>
                        <a:rPr lang="en-US" sz="1800" b="0" i="0" u="none" strike="noStrike" noProof="0" dirty="0">
                          <a:latin typeface="Segoe UI"/>
                        </a:rPr>
                        <a:t>An identity created through Azure AD or another Microsoft cloud service.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98512727"/>
                  </a:ext>
                </a:extLst>
              </a:tr>
              <a:tr h="660026">
                <a:tc>
                  <a:txBody>
                    <a:bodyPr/>
                    <a:lstStyle/>
                    <a:p>
                      <a:r>
                        <a:rPr lang="en-US" dirty="0"/>
                        <a:t>Azure tenant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vl="0">
                        <a:buNone/>
                      </a:pPr>
                      <a:r>
                        <a:rPr lang="en-US" sz="1800" b="0" i="0" u="none" strike="noStrike" noProof="0" dirty="0">
                          <a:latin typeface="Segoe UI"/>
                        </a:rPr>
                        <a:t>A dedicated and trusted instance of Azure AD that's automatically created when your organization signs up for a Microsoft cloud service subscription.</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2684497"/>
                  </a:ext>
                </a:extLst>
              </a:tr>
              <a:tr h="614896">
                <a:tc>
                  <a:txBody>
                    <a:bodyPr/>
                    <a:lstStyle/>
                    <a:p>
                      <a:pPr lvl="0">
                        <a:buNone/>
                      </a:pPr>
                      <a:r>
                        <a:rPr lang="en-US" dirty="0"/>
                        <a:t>Azure AD directory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vl="0">
                        <a:buNone/>
                      </a:pPr>
                      <a:r>
                        <a:rPr lang="en-US" sz="1800" b="0" i="0" u="none" strike="noStrike" noProof="0" dirty="0"/>
                        <a:t>Each Azure tenant has a dedicated and trusted Azure AD directory. </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38446895"/>
                  </a:ext>
                </a:extLst>
              </a:tr>
              <a:tr h="614896">
                <a:tc>
                  <a:txBody>
                    <a:bodyPr/>
                    <a:lstStyle/>
                    <a:p>
                      <a:pPr lvl="0">
                        <a:buNone/>
                      </a:pPr>
                      <a:r>
                        <a:rPr lang="en-US" dirty="0"/>
                        <a:t>User subscription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vl="0">
                        <a:buNone/>
                      </a:pPr>
                      <a:r>
                        <a:rPr lang="en-US" sz="1800" b="0" i="0" u="none" strike="noStrike" noProof="0" dirty="0">
                          <a:latin typeface="Segoe UI"/>
                        </a:rPr>
                        <a:t>Used to pay for Azure cloud services. </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62493009"/>
                  </a:ext>
                </a:extLst>
              </a:tr>
            </a:tbl>
          </a:graphicData>
        </a:graphic>
      </p:graphicFrame>
    </p:spTree>
    <p:extLst>
      <p:ext uri="{BB962C8B-B14F-4D97-AF65-F5344CB8AC3E}">
        <p14:creationId xmlns:p14="http://schemas.microsoft.com/office/powerpoint/2010/main" val="2137074036"/>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dirty="0"/>
              <a:t>AD DS vs Azure Active Directory</a:t>
            </a:r>
          </a:p>
        </p:txBody>
      </p:sp>
      <p:sp>
        <p:nvSpPr>
          <p:cNvPr id="9" name="Text Placeholder 8">
            <a:extLst>
              <a:ext uri="{FF2B5EF4-FFF2-40B4-BE49-F238E27FC236}">
                <a16:creationId xmlns:a16="http://schemas.microsoft.com/office/drawing/2014/main" id="{DF067D0F-55EE-42A8-A4B3-407F6619EB22}"/>
              </a:ext>
            </a:extLst>
          </p:cNvPr>
          <p:cNvSpPr>
            <a:spLocks noGrp="1"/>
          </p:cNvSpPr>
          <p:nvPr>
            <p:ph type="body" sz="quarter" idx="10"/>
          </p:nvPr>
        </p:nvSpPr>
        <p:spPr>
          <a:xfrm>
            <a:off x="584200" y="1435497"/>
            <a:ext cx="11018520" cy="5170646"/>
          </a:xfrm>
        </p:spPr>
        <p:txBody>
          <a:bodyPr/>
          <a:lstStyle/>
          <a:p>
            <a:pPr lvl="0"/>
            <a:r>
              <a:rPr lang="en-US" dirty="0"/>
              <a:t>Azure AD is primarily an identity solution, and designed for HTTP and HTTPS communications</a:t>
            </a:r>
          </a:p>
          <a:p>
            <a:pPr lvl="0"/>
            <a:r>
              <a:rPr lang="en-US" dirty="0"/>
              <a:t>Queried using the REST API over HTTP and HTTPS. Instead of LDAP.</a:t>
            </a:r>
          </a:p>
          <a:p>
            <a:pPr lvl="0"/>
            <a:r>
              <a:rPr lang="en-US" dirty="0"/>
              <a:t>Uses HTTP and HTTPS protocols such as SAML, WS-Federation, and OpenID Connect for authentication (and OAuth for authorization). Instead of Kerberos</a:t>
            </a:r>
          </a:p>
          <a:p>
            <a:pPr lvl="0"/>
            <a:r>
              <a:rPr lang="en-US" dirty="0"/>
              <a:t>Includes federation services, and many third-party services (such as Facebook)</a:t>
            </a:r>
          </a:p>
          <a:p>
            <a:pPr lvl="0"/>
            <a:r>
              <a:rPr lang="en-US" dirty="0"/>
              <a:t>Azure AD users and groups are created in a flat structure, and there are no Organizational Units (OUs) or Group Policy Objects (GPOs)</a:t>
            </a:r>
          </a:p>
          <a:p>
            <a:endParaRPr lang="en-US" dirty="0"/>
          </a:p>
        </p:txBody>
      </p:sp>
    </p:spTree>
    <p:extLst>
      <p:ext uri="{BB962C8B-B14F-4D97-AF65-F5344CB8AC3E}">
        <p14:creationId xmlns:p14="http://schemas.microsoft.com/office/powerpoint/2010/main" val="41574787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Azure Active Directory Editions</a:t>
            </a:r>
          </a:p>
        </p:txBody>
      </p:sp>
      <p:graphicFrame>
        <p:nvGraphicFramePr>
          <p:cNvPr id="7" name="Table 6">
            <a:extLst>
              <a:ext uri="{FF2B5EF4-FFF2-40B4-BE49-F238E27FC236}">
                <a16:creationId xmlns:a16="http://schemas.microsoft.com/office/drawing/2014/main" id="{D8754810-7D43-42CC-8F7A-44E660379712}"/>
              </a:ext>
            </a:extLst>
          </p:cNvPr>
          <p:cNvGraphicFramePr>
            <a:graphicFrameLocks noGrp="1"/>
          </p:cNvGraphicFramePr>
          <p:nvPr/>
        </p:nvGraphicFramePr>
        <p:xfrm>
          <a:off x="583405" y="1269730"/>
          <a:ext cx="10924416" cy="5061712"/>
        </p:xfrm>
        <a:graphic>
          <a:graphicData uri="http://schemas.openxmlformats.org/drawingml/2006/table">
            <a:tbl>
              <a:tblPr firstRow="1" firstCol="1" bandRow="1">
                <a:tableStyleId>{5C22544A-7EE6-4342-B048-85BDC9FD1C3A}</a:tableStyleId>
              </a:tblPr>
              <a:tblGrid>
                <a:gridCol w="3352836">
                  <a:extLst>
                    <a:ext uri="{9D8B030D-6E8A-4147-A177-3AD203B41FA5}">
                      <a16:colId xmlns:a16="http://schemas.microsoft.com/office/drawing/2014/main" val="3909572094"/>
                    </a:ext>
                  </a:extLst>
                </a:gridCol>
                <a:gridCol w="1836391">
                  <a:extLst>
                    <a:ext uri="{9D8B030D-6E8A-4147-A177-3AD203B41FA5}">
                      <a16:colId xmlns:a16="http://schemas.microsoft.com/office/drawing/2014/main" val="426167829"/>
                    </a:ext>
                  </a:extLst>
                </a:gridCol>
                <a:gridCol w="1941402">
                  <a:extLst>
                    <a:ext uri="{9D8B030D-6E8A-4147-A177-3AD203B41FA5}">
                      <a16:colId xmlns:a16="http://schemas.microsoft.com/office/drawing/2014/main" val="2113313439"/>
                    </a:ext>
                  </a:extLst>
                </a:gridCol>
                <a:gridCol w="2007155">
                  <a:extLst>
                    <a:ext uri="{9D8B030D-6E8A-4147-A177-3AD203B41FA5}">
                      <a16:colId xmlns:a16="http://schemas.microsoft.com/office/drawing/2014/main" val="716184289"/>
                    </a:ext>
                  </a:extLst>
                </a:gridCol>
                <a:gridCol w="1786632">
                  <a:extLst>
                    <a:ext uri="{9D8B030D-6E8A-4147-A177-3AD203B41FA5}">
                      <a16:colId xmlns:a16="http://schemas.microsoft.com/office/drawing/2014/main" val="939645357"/>
                    </a:ext>
                  </a:extLst>
                </a:gridCol>
              </a:tblGrid>
              <a:tr h="248153">
                <a:tc>
                  <a:txBody>
                    <a:bodyPr/>
                    <a:lstStyle/>
                    <a:p>
                      <a:pPr marL="0" marR="156845" algn="ctr"/>
                      <a:r>
                        <a:rPr lang="en-US" sz="1800" b="0" dirty="0">
                          <a:effectLst/>
                          <a:latin typeface="Segoe UI Semilight" panose="020B0402040204020203" pitchFamily="34" charset="0"/>
                          <a:cs typeface="Segoe UI Semilight" panose="020B0402040204020203" pitchFamily="34" charset="0"/>
                        </a:rPr>
                        <a:t> </a:t>
                      </a:r>
                      <a:r>
                        <a:rPr lang="en-US" sz="1800" b="0" kern="1200" dirty="0">
                          <a:solidFill>
                            <a:schemeClr val="lt1"/>
                          </a:solidFill>
                          <a:effectLst/>
                          <a:latin typeface="Segoe UI Semilight" panose="020B0402040204020203" pitchFamily="34" charset="0"/>
                          <a:ea typeface="+mn-ea"/>
                          <a:cs typeface="Segoe UI Semilight" panose="020B0402040204020203" pitchFamily="34" charset="0"/>
                        </a:rPr>
                        <a:t>Feature</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156845" algn="ctr"/>
                      <a:r>
                        <a:rPr lang="en-US" sz="1800" b="0" dirty="0">
                          <a:effectLst/>
                          <a:latin typeface="Segoe UI Semilight" panose="020B0402040204020203" pitchFamily="34" charset="0"/>
                          <a:cs typeface="Segoe UI Semilight" panose="020B0402040204020203" pitchFamily="34" charset="0"/>
                        </a:rPr>
                        <a:t>Free</a:t>
                      </a:r>
                      <a:endParaRPr lang="en-US" sz="1800" b="0" dirty="0">
                        <a:solidFill>
                          <a:srgbClr val="3C3C3C"/>
                        </a:solidFill>
                        <a:effectLst/>
                        <a:latin typeface="Segoe UI Semilight" panose="020B0402040204020203" pitchFamily="34" charset="0"/>
                        <a:ea typeface="Times New Roman" panose="02020603050405020304" pitchFamily="18" charset="0"/>
                        <a:cs typeface="Segoe UI Semilight" panose="020B04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156845" algn="ctr"/>
                      <a:r>
                        <a:rPr lang="en-US" sz="1800" b="0" dirty="0">
                          <a:effectLst/>
                          <a:latin typeface="Segoe UI Semilight" panose="020B0402040204020203" pitchFamily="34" charset="0"/>
                          <a:cs typeface="Segoe UI Semilight" panose="020B0402040204020203" pitchFamily="34" charset="0"/>
                        </a:rPr>
                        <a:t>Office 365 Apps</a:t>
                      </a:r>
                      <a:endParaRPr lang="en-US" sz="1800" b="0" dirty="0">
                        <a:solidFill>
                          <a:srgbClr val="3C3C3C"/>
                        </a:solidFill>
                        <a:effectLst/>
                        <a:latin typeface="Segoe UI Semilight" panose="020B0402040204020203" pitchFamily="34" charset="0"/>
                        <a:ea typeface="Times New Roman" panose="02020603050405020304" pitchFamily="18" charset="0"/>
                        <a:cs typeface="Segoe UI Semilight" panose="020B04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156845" algn="ctr"/>
                      <a:r>
                        <a:rPr lang="en-US" sz="1800" b="0" dirty="0">
                          <a:effectLst/>
                          <a:latin typeface="Segoe UI Semilight" panose="020B0402040204020203" pitchFamily="34" charset="0"/>
                          <a:cs typeface="Segoe UI Semilight" panose="020B0402040204020203" pitchFamily="34" charset="0"/>
                        </a:rPr>
                        <a:t>Premium P1</a:t>
                      </a:r>
                      <a:endParaRPr lang="en-US" sz="1800" b="0" dirty="0">
                        <a:solidFill>
                          <a:srgbClr val="3C3C3C"/>
                        </a:solidFill>
                        <a:effectLst/>
                        <a:latin typeface="Segoe UI Semilight" panose="020B0402040204020203" pitchFamily="34" charset="0"/>
                        <a:ea typeface="Times New Roman" panose="02020603050405020304" pitchFamily="18" charset="0"/>
                        <a:cs typeface="Segoe UI Semilight" panose="020B04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156845" algn="ctr"/>
                      <a:r>
                        <a:rPr lang="en-US" sz="1800" b="0" kern="1200" dirty="0">
                          <a:solidFill>
                            <a:schemeClr val="lt1"/>
                          </a:solidFill>
                          <a:effectLst/>
                          <a:latin typeface="Segoe UI Semilight" panose="020B0402040204020203" pitchFamily="34" charset="0"/>
                          <a:ea typeface="+mn-ea"/>
                          <a:cs typeface="Segoe UI Semilight" panose="020B0402040204020203" pitchFamily="34" charset="0"/>
                        </a:rPr>
                        <a:t>Premium P2</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28549739"/>
                  </a:ext>
                </a:extLst>
              </a:tr>
              <a:tr h="386015">
                <a:tc>
                  <a:txBody>
                    <a:bodyPr/>
                    <a:lstStyle/>
                    <a:p>
                      <a:r>
                        <a:rPr lang="en-US" sz="1800" b="0" kern="1200" dirty="0">
                          <a:solidFill>
                            <a:schemeClr val="lt1"/>
                          </a:solidFill>
                          <a:effectLst/>
                          <a:latin typeface="Segoe UI Semilight" panose="020B0402040204020203" pitchFamily="34" charset="0"/>
                          <a:ea typeface="+mn-ea"/>
                          <a:cs typeface="Segoe UI Semilight" panose="020B0402040204020203" pitchFamily="34" charset="0"/>
                        </a:rPr>
                        <a:t>Directory Objects</a:t>
                      </a:r>
                    </a:p>
                  </a:txBody>
                  <a:tcPr marL="95250" marR="952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a:effectLst/>
                          <a:latin typeface="Segoe UI Semilight" panose="020B0402040204020203" pitchFamily="34" charset="0"/>
                          <a:cs typeface="Segoe UI Semilight" panose="020B0402040204020203" pitchFamily="34" charset="0"/>
                        </a:rPr>
                        <a:t>500,000 objects</a:t>
                      </a:r>
                    </a:p>
                  </a:txBody>
                  <a:tcPr marL="95250" marR="952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a:effectLst/>
                          <a:latin typeface="Segoe UI Semilight" panose="020B0402040204020203" pitchFamily="34" charset="0"/>
                          <a:cs typeface="Segoe UI Semilight" panose="020B0402040204020203" pitchFamily="34" charset="0"/>
                        </a:rPr>
                        <a:t>No object limit</a:t>
                      </a:r>
                    </a:p>
                  </a:txBody>
                  <a:tcPr marL="95250" marR="952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lang="en-US" sz="1800" dirty="0">
                          <a:effectLst/>
                          <a:latin typeface="Segoe UI Semilight" panose="020B0402040204020203" pitchFamily="34" charset="0"/>
                          <a:cs typeface="Segoe UI Semilight" panose="020B0402040204020203" pitchFamily="34" charset="0"/>
                        </a:rPr>
                        <a:t>No object limit</a:t>
                      </a:r>
                    </a:p>
                  </a:txBody>
                  <a:tcPr marL="95250" marR="952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lang="en-US" sz="1800" dirty="0">
                          <a:effectLst/>
                          <a:latin typeface="Segoe UI Semilight" panose="020B0402040204020203" pitchFamily="34" charset="0"/>
                          <a:cs typeface="Segoe UI Semilight" panose="020B0402040204020203" pitchFamily="34" charset="0"/>
                        </a:rPr>
                        <a:t>No object limit</a:t>
                      </a:r>
                    </a:p>
                  </a:txBody>
                  <a:tcPr marL="95250" marR="952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757200626"/>
                  </a:ext>
                </a:extLst>
              </a:tr>
              <a:tr h="386015">
                <a:tc>
                  <a:txBody>
                    <a:bodyPr/>
                    <a:lstStyle/>
                    <a:p>
                      <a:r>
                        <a:rPr lang="en-US" sz="1800" b="0" kern="1200" dirty="0">
                          <a:solidFill>
                            <a:schemeClr val="lt1"/>
                          </a:solidFill>
                          <a:effectLst/>
                          <a:latin typeface="Segoe UI Semilight" panose="020B0402040204020203" pitchFamily="34" charset="0"/>
                          <a:ea typeface="+mn-ea"/>
                          <a:cs typeface="Segoe UI Semilight" panose="020B0402040204020203" pitchFamily="34" charset="0"/>
                        </a:rPr>
                        <a:t>Single Sign-On</a:t>
                      </a:r>
                    </a:p>
                  </a:txBody>
                  <a:tcPr marL="95250" marR="952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a:effectLst/>
                          <a:latin typeface="Segoe UI Semilight" panose="020B0402040204020203" pitchFamily="34" charset="0"/>
                          <a:cs typeface="Segoe UI Semilight" panose="020B0402040204020203" pitchFamily="34" charset="0"/>
                        </a:rPr>
                        <a:t>Up to 10 apps</a:t>
                      </a:r>
                    </a:p>
                  </a:txBody>
                  <a:tcPr marL="95250" marR="952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a:effectLst/>
                          <a:latin typeface="Segoe UI Semilight" panose="020B0402040204020203" pitchFamily="34" charset="0"/>
                          <a:cs typeface="Segoe UI Semilight" panose="020B0402040204020203" pitchFamily="34" charset="0"/>
                        </a:rPr>
                        <a:t>Up to 10 apps</a:t>
                      </a:r>
                    </a:p>
                  </a:txBody>
                  <a:tcPr marL="95250" marR="952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a:effectLst/>
                          <a:latin typeface="Segoe UI Semilight" panose="020B0402040204020203" pitchFamily="34" charset="0"/>
                          <a:cs typeface="Segoe UI Semilight" panose="020B0402040204020203" pitchFamily="34" charset="0"/>
                        </a:rPr>
                        <a:t>Unlimited</a:t>
                      </a:r>
                    </a:p>
                  </a:txBody>
                  <a:tcPr marL="95250" marR="952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a:effectLst/>
                          <a:latin typeface="Segoe UI Semilight" panose="020B0402040204020203" pitchFamily="34" charset="0"/>
                          <a:cs typeface="Segoe UI Semilight" panose="020B0402040204020203" pitchFamily="34" charset="0"/>
                        </a:rPr>
                        <a:t>Unlimited</a:t>
                      </a:r>
                    </a:p>
                  </a:txBody>
                  <a:tcPr marL="95250" marR="952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493124035"/>
                  </a:ext>
                </a:extLst>
              </a:tr>
              <a:tr h="394654">
                <a:tc>
                  <a:txBody>
                    <a:bodyPr/>
                    <a:lstStyle/>
                    <a:p>
                      <a:r>
                        <a:rPr lang="en-US" sz="1800" b="0" kern="1200" dirty="0">
                          <a:solidFill>
                            <a:schemeClr val="lt1"/>
                          </a:solidFill>
                          <a:effectLst/>
                          <a:latin typeface="Segoe UI Semilight" panose="020B0402040204020203" pitchFamily="34" charset="0"/>
                          <a:ea typeface="+mn-ea"/>
                          <a:cs typeface="Segoe UI Semilight" panose="020B0402040204020203" pitchFamily="34" charset="0"/>
                        </a:rPr>
                        <a:t>Core Identity and Access</a:t>
                      </a:r>
                    </a:p>
                  </a:txBody>
                  <a:tcPr marL="95250" marR="952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a:effectLst/>
                          <a:latin typeface="Segoe UI Semilight" panose="020B0402040204020203" pitchFamily="34" charset="0"/>
                          <a:cs typeface="Segoe UI Semilight" panose="020B0402040204020203" pitchFamily="34" charset="0"/>
                        </a:rPr>
                        <a:t>X</a:t>
                      </a:r>
                    </a:p>
                  </a:txBody>
                  <a:tcPr marL="95250" marR="952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a:effectLst/>
                          <a:latin typeface="Segoe UI Semilight" panose="020B0402040204020203" pitchFamily="34" charset="0"/>
                          <a:cs typeface="Segoe UI Semilight" panose="020B0402040204020203" pitchFamily="34" charset="0"/>
                        </a:rPr>
                        <a:t>X</a:t>
                      </a:r>
                    </a:p>
                  </a:txBody>
                  <a:tcPr marL="95250" marR="952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a:effectLst/>
                          <a:latin typeface="Segoe UI Semilight" panose="020B0402040204020203" pitchFamily="34" charset="0"/>
                          <a:cs typeface="Segoe UI Semilight" panose="020B0402040204020203" pitchFamily="34" charset="0"/>
                        </a:rPr>
                        <a:t>X</a:t>
                      </a:r>
                    </a:p>
                  </a:txBody>
                  <a:tcPr marL="95250" marR="952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a:effectLst/>
                          <a:latin typeface="Segoe UI Semilight" panose="020B0402040204020203" pitchFamily="34" charset="0"/>
                          <a:cs typeface="Segoe UI Semilight" panose="020B0402040204020203" pitchFamily="34" charset="0"/>
                        </a:rPr>
                        <a:t>X</a:t>
                      </a:r>
                    </a:p>
                  </a:txBody>
                  <a:tcPr marL="95250" marR="952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52787900"/>
                  </a:ext>
                </a:extLst>
              </a:tr>
              <a:tr h="394654">
                <a:tc>
                  <a:txBody>
                    <a:bodyPr/>
                    <a:lstStyle/>
                    <a:p>
                      <a:r>
                        <a:rPr lang="en-US" sz="1800" b="0" kern="1200" dirty="0">
                          <a:solidFill>
                            <a:schemeClr val="lt1"/>
                          </a:solidFill>
                          <a:effectLst/>
                          <a:latin typeface="Segoe UI Semilight" panose="020B0402040204020203" pitchFamily="34" charset="0"/>
                          <a:ea typeface="+mn-ea"/>
                          <a:cs typeface="Segoe UI Semilight" panose="020B0402040204020203" pitchFamily="34" charset="0"/>
                        </a:rPr>
                        <a:t>B2B Collaboration</a:t>
                      </a:r>
                    </a:p>
                  </a:txBody>
                  <a:tcPr marL="95250" marR="952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a:effectLst/>
                          <a:latin typeface="Segoe UI Semilight" panose="020B0402040204020203" pitchFamily="34" charset="0"/>
                          <a:cs typeface="Segoe UI Semilight" panose="020B0402040204020203" pitchFamily="34" charset="0"/>
                        </a:rPr>
                        <a:t>X</a:t>
                      </a:r>
                    </a:p>
                  </a:txBody>
                  <a:tcPr marL="95250" marR="952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a:effectLst/>
                          <a:latin typeface="Segoe UI Semilight" panose="020B0402040204020203" pitchFamily="34" charset="0"/>
                          <a:cs typeface="Segoe UI Semilight" panose="020B0402040204020203" pitchFamily="34" charset="0"/>
                        </a:rPr>
                        <a:t>X</a:t>
                      </a:r>
                    </a:p>
                  </a:txBody>
                  <a:tcPr marL="95250" marR="952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a:effectLst/>
                          <a:latin typeface="Segoe UI Semilight" panose="020B0402040204020203" pitchFamily="34" charset="0"/>
                          <a:cs typeface="Segoe UI Semilight" panose="020B0402040204020203" pitchFamily="34" charset="0"/>
                        </a:rPr>
                        <a:t>X</a:t>
                      </a:r>
                    </a:p>
                  </a:txBody>
                  <a:tcPr marL="95250" marR="952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a:effectLst/>
                          <a:latin typeface="Segoe UI Semilight" panose="020B0402040204020203" pitchFamily="34" charset="0"/>
                          <a:cs typeface="Segoe UI Semilight" panose="020B0402040204020203" pitchFamily="34" charset="0"/>
                        </a:rPr>
                        <a:t>X</a:t>
                      </a:r>
                    </a:p>
                  </a:txBody>
                  <a:tcPr marL="95250" marR="952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09445213"/>
                  </a:ext>
                </a:extLst>
              </a:tr>
              <a:tr h="520192">
                <a:tc>
                  <a:txBody>
                    <a:bodyPr/>
                    <a:lstStyle/>
                    <a:p>
                      <a:r>
                        <a:rPr lang="en-US" sz="1800" b="0" kern="1200" dirty="0">
                          <a:solidFill>
                            <a:schemeClr val="lt1"/>
                          </a:solidFill>
                          <a:effectLst/>
                          <a:latin typeface="Segoe UI Semilight" panose="020B0402040204020203" pitchFamily="34" charset="0"/>
                          <a:ea typeface="+mn-ea"/>
                          <a:cs typeface="Segoe UI Semilight" panose="020B0402040204020203" pitchFamily="34" charset="0"/>
                        </a:rPr>
                        <a:t>Identity &amp; Access for O365</a:t>
                      </a:r>
                    </a:p>
                  </a:txBody>
                  <a:tcPr marL="95250" marR="952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800" dirty="0">
                        <a:effectLst/>
                        <a:latin typeface="Segoe UI Semilight" panose="020B0402040204020203" pitchFamily="34" charset="0"/>
                        <a:cs typeface="Segoe UI Semilight" panose="020B0402040204020203" pitchFamily="34" charset="0"/>
                      </a:endParaRPr>
                    </a:p>
                  </a:txBody>
                  <a:tcPr marL="95250" marR="952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a:effectLst/>
                          <a:latin typeface="Segoe UI Semilight" panose="020B0402040204020203" pitchFamily="34" charset="0"/>
                          <a:cs typeface="Segoe UI Semilight" panose="020B0402040204020203" pitchFamily="34" charset="0"/>
                        </a:rPr>
                        <a:t>X</a:t>
                      </a:r>
                    </a:p>
                  </a:txBody>
                  <a:tcPr marL="95250" marR="952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a:effectLst/>
                          <a:latin typeface="Segoe UI Semilight" panose="020B0402040204020203" pitchFamily="34" charset="0"/>
                          <a:cs typeface="Segoe UI Semilight" panose="020B0402040204020203" pitchFamily="34" charset="0"/>
                        </a:rPr>
                        <a:t>X</a:t>
                      </a:r>
                    </a:p>
                  </a:txBody>
                  <a:tcPr marL="95250" marR="952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a:effectLst/>
                          <a:latin typeface="Segoe UI Semilight" panose="020B0402040204020203" pitchFamily="34" charset="0"/>
                          <a:cs typeface="Segoe UI Semilight" panose="020B0402040204020203" pitchFamily="34" charset="0"/>
                        </a:rPr>
                        <a:t>X</a:t>
                      </a:r>
                    </a:p>
                  </a:txBody>
                  <a:tcPr marL="95250" marR="952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25057461"/>
                  </a:ext>
                </a:extLst>
              </a:tr>
              <a:tr h="386015">
                <a:tc>
                  <a:txBody>
                    <a:bodyPr/>
                    <a:lstStyle/>
                    <a:p>
                      <a:r>
                        <a:rPr lang="en-US" sz="1800" b="0" kern="1200" dirty="0">
                          <a:solidFill>
                            <a:schemeClr val="lt1"/>
                          </a:solidFill>
                          <a:effectLst/>
                          <a:latin typeface="Segoe UI Semilight" panose="020B0402040204020203" pitchFamily="34" charset="0"/>
                          <a:ea typeface="+mn-ea"/>
                          <a:cs typeface="Segoe UI Semilight" panose="020B0402040204020203" pitchFamily="34" charset="0"/>
                        </a:rPr>
                        <a:t>Premium Features</a:t>
                      </a:r>
                    </a:p>
                  </a:txBody>
                  <a:tcPr marL="95250" marR="952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800" dirty="0">
                        <a:effectLst/>
                        <a:latin typeface="Segoe UI Semilight" panose="020B0402040204020203" pitchFamily="34" charset="0"/>
                        <a:cs typeface="Segoe UI Semilight" panose="020B0402040204020203" pitchFamily="34" charset="0"/>
                      </a:endParaRPr>
                    </a:p>
                  </a:txBody>
                  <a:tcPr marL="95250" marR="952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800" dirty="0">
                        <a:effectLst/>
                        <a:latin typeface="Segoe UI Semilight" panose="020B0402040204020203" pitchFamily="34" charset="0"/>
                        <a:cs typeface="Segoe UI Semilight" panose="020B0402040204020203" pitchFamily="34" charset="0"/>
                      </a:endParaRPr>
                    </a:p>
                  </a:txBody>
                  <a:tcPr marL="95250" marR="952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a:effectLst/>
                          <a:latin typeface="Segoe UI Semilight" panose="020B0402040204020203" pitchFamily="34" charset="0"/>
                          <a:cs typeface="Segoe UI Semilight" panose="020B0402040204020203" pitchFamily="34" charset="0"/>
                        </a:rPr>
                        <a:t>X</a:t>
                      </a:r>
                    </a:p>
                  </a:txBody>
                  <a:tcPr marL="95250" marR="952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a:effectLst/>
                          <a:latin typeface="Segoe UI Semilight" panose="020B0402040204020203" pitchFamily="34" charset="0"/>
                          <a:cs typeface="Segoe UI Semilight" panose="020B0402040204020203" pitchFamily="34" charset="0"/>
                        </a:rPr>
                        <a:t>X</a:t>
                      </a:r>
                    </a:p>
                  </a:txBody>
                  <a:tcPr marL="95250" marR="952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31705207"/>
                  </a:ext>
                </a:extLst>
              </a:tr>
              <a:tr h="386015">
                <a:tc>
                  <a:txBody>
                    <a:bodyPr/>
                    <a:lstStyle/>
                    <a:p>
                      <a:r>
                        <a:rPr lang="en-US" sz="1800" b="0" kern="1200" dirty="0">
                          <a:solidFill>
                            <a:schemeClr val="lt1"/>
                          </a:solidFill>
                          <a:effectLst/>
                          <a:latin typeface="Segoe UI Semilight" panose="020B0402040204020203" pitchFamily="34" charset="0"/>
                          <a:ea typeface="+mn-ea"/>
                          <a:cs typeface="Segoe UI Semilight" panose="020B0402040204020203" pitchFamily="34" charset="0"/>
                        </a:rPr>
                        <a:t>Hybrid Identities</a:t>
                      </a:r>
                    </a:p>
                  </a:txBody>
                  <a:tcPr marL="95250" marR="952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800" dirty="0">
                        <a:effectLst/>
                        <a:latin typeface="Segoe UI Semilight" panose="020B0402040204020203" pitchFamily="34" charset="0"/>
                        <a:cs typeface="Segoe UI Semilight" panose="020B0402040204020203" pitchFamily="34" charset="0"/>
                      </a:endParaRPr>
                    </a:p>
                  </a:txBody>
                  <a:tcPr marL="95250" marR="952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800" dirty="0">
                        <a:effectLst/>
                        <a:latin typeface="Segoe UI Semilight" panose="020B0402040204020203" pitchFamily="34" charset="0"/>
                        <a:cs typeface="Segoe UI Semilight" panose="020B0402040204020203" pitchFamily="34" charset="0"/>
                      </a:endParaRPr>
                    </a:p>
                  </a:txBody>
                  <a:tcPr marL="95250" marR="952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a:effectLst/>
                          <a:latin typeface="Segoe UI Semilight" panose="020B0402040204020203" pitchFamily="34" charset="0"/>
                          <a:cs typeface="Segoe UI Semilight" panose="020B0402040204020203" pitchFamily="34" charset="0"/>
                        </a:rPr>
                        <a:t>X</a:t>
                      </a:r>
                    </a:p>
                  </a:txBody>
                  <a:tcPr marL="95250" marR="952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a:effectLst/>
                          <a:latin typeface="Segoe UI Semilight" panose="020B0402040204020203" pitchFamily="34" charset="0"/>
                          <a:cs typeface="Segoe UI Semilight" panose="020B0402040204020203" pitchFamily="34" charset="0"/>
                        </a:rPr>
                        <a:t>X</a:t>
                      </a:r>
                    </a:p>
                  </a:txBody>
                  <a:tcPr marL="95250" marR="952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29744496"/>
                  </a:ext>
                </a:extLst>
              </a:tr>
              <a:tr h="394654">
                <a:tc>
                  <a:txBody>
                    <a:bodyPr/>
                    <a:lstStyle/>
                    <a:p>
                      <a:r>
                        <a:rPr lang="en-US" sz="1800" b="0" kern="1200" dirty="0">
                          <a:solidFill>
                            <a:schemeClr val="lt1"/>
                          </a:solidFill>
                          <a:effectLst/>
                          <a:latin typeface="Segoe UI Semilight" panose="020B0402040204020203" pitchFamily="34" charset="0"/>
                          <a:ea typeface="+mn-ea"/>
                          <a:cs typeface="Segoe UI Semilight" panose="020B0402040204020203" pitchFamily="34" charset="0"/>
                        </a:rPr>
                        <a:t>Advanced Group Access</a:t>
                      </a:r>
                    </a:p>
                  </a:txBody>
                  <a:tcPr marL="95250" marR="952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800" dirty="0">
                        <a:effectLst/>
                        <a:latin typeface="Segoe UI Semilight" panose="020B0402040204020203" pitchFamily="34" charset="0"/>
                        <a:cs typeface="Segoe UI Semilight" panose="020B0402040204020203" pitchFamily="34" charset="0"/>
                      </a:endParaRPr>
                    </a:p>
                  </a:txBody>
                  <a:tcPr marL="95250" marR="952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800" dirty="0">
                        <a:effectLst/>
                        <a:latin typeface="Segoe UI Semilight" panose="020B0402040204020203" pitchFamily="34" charset="0"/>
                        <a:cs typeface="Segoe UI Semilight" panose="020B0402040204020203" pitchFamily="34" charset="0"/>
                      </a:endParaRPr>
                    </a:p>
                  </a:txBody>
                  <a:tcPr marL="95250" marR="952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a:effectLst/>
                          <a:latin typeface="Segoe UI Semilight" panose="020B0402040204020203" pitchFamily="34" charset="0"/>
                          <a:cs typeface="Segoe UI Semilight" panose="020B0402040204020203" pitchFamily="34" charset="0"/>
                        </a:rPr>
                        <a:t>X</a:t>
                      </a:r>
                    </a:p>
                  </a:txBody>
                  <a:tcPr marL="95250" marR="952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a:effectLst/>
                          <a:latin typeface="Segoe UI Semilight" panose="020B0402040204020203" pitchFamily="34" charset="0"/>
                          <a:cs typeface="Segoe UI Semilight" panose="020B0402040204020203" pitchFamily="34" charset="0"/>
                        </a:rPr>
                        <a:t>X</a:t>
                      </a:r>
                    </a:p>
                  </a:txBody>
                  <a:tcPr marL="95250" marR="952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76222110"/>
                  </a:ext>
                </a:extLst>
              </a:tr>
              <a:tr h="386015">
                <a:tc>
                  <a:txBody>
                    <a:bodyPr/>
                    <a:lstStyle/>
                    <a:p>
                      <a:r>
                        <a:rPr lang="en-US" sz="1800" b="0" kern="1200" dirty="0">
                          <a:solidFill>
                            <a:schemeClr val="lt1"/>
                          </a:solidFill>
                          <a:effectLst/>
                          <a:latin typeface="Segoe UI Semilight" panose="020B0402040204020203" pitchFamily="34" charset="0"/>
                          <a:ea typeface="+mn-ea"/>
                          <a:cs typeface="Segoe UI Semilight" panose="020B0402040204020203" pitchFamily="34" charset="0"/>
                        </a:rPr>
                        <a:t>Conditional Access</a:t>
                      </a:r>
                    </a:p>
                  </a:txBody>
                  <a:tcPr marL="95250" marR="952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800" dirty="0">
                        <a:effectLst/>
                        <a:latin typeface="Segoe UI Semilight" panose="020B0402040204020203" pitchFamily="34" charset="0"/>
                        <a:cs typeface="Segoe UI Semilight" panose="020B0402040204020203" pitchFamily="34" charset="0"/>
                      </a:endParaRPr>
                    </a:p>
                  </a:txBody>
                  <a:tcPr marL="95250" marR="952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800" dirty="0">
                        <a:effectLst/>
                        <a:latin typeface="Segoe UI Semilight" panose="020B0402040204020203" pitchFamily="34" charset="0"/>
                        <a:cs typeface="Segoe UI Semilight" panose="020B0402040204020203" pitchFamily="34" charset="0"/>
                      </a:endParaRPr>
                    </a:p>
                  </a:txBody>
                  <a:tcPr marL="95250" marR="952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a:effectLst/>
                          <a:latin typeface="Segoe UI Semilight" panose="020B0402040204020203" pitchFamily="34" charset="0"/>
                          <a:cs typeface="Segoe UI Semilight" panose="020B0402040204020203" pitchFamily="34" charset="0"/>
                        </a:rPr>
                        <a:t>X</a:t>
                      </a:r>
                    </a:p>
                  </a:txBody>
                  <a:tcPr marL="95250" marR="952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a:effectLst/>
                          <a:latin typeface="Segoe UI Semilight" panose="020B0402040204020203" pitchFamily="34" charset="0"/>
                          <a:cs typeface="Segoe UI Semilight" panose="020B0402040204020203" pitchFamily="34" charset="0"/>
                        </a:rPr>
                        <a:t>X</a:t>
                      </a:r>
                    </a:p>
                  </a:txBody>
                  <a:tcPr marL="95250" marR="952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22525031"/>
                  </a:ext>
                </a:extLst>
              </a:tr>
              <a:tr h="386015">
                <a:tc>
                  <a:txBody>
                    <a:bodyPr/>
                    <a:lstStyle/>
                    <a:p>
                      <a:r>
                        <a:rPr lang="en-US" sz="1800" b="0" kern="1200" dirty="0">
                          <a:solidFill>
                            <a:schemeClr val="lt1"/>
                          </a:solidFill>
                          <a:effectLst/>
                          <a:latin typeface="Segoe UI Semilight" panose="020B0402040204020203" pitchFamily="34" charset="0"/>
                          <a:ea typeface="+mn-ea"/>
                          <a:cs typeface="Segoe UI Semilight" panose="020B0402040204020203" pitchFamily="34" charset="0"/>
                        </a:rPr>
                        <a:t>Identity Protection</a:t>
                      </a:r>
                    </a:p>
                  </a:txBody>
                  <a:tcPr marL="95250" marR="952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800" dirty="0">
                        <a:effectLst/>
                        <a:latin typeface="Segoe UI Semilight" panose="020B0402040204020203" pitchFamily="34" charset="0"/>
                        <a:cs typeface="Segoe UI Semilight" panose="020B0402040204020203" pitchFamily="34" charset="0"/>
                      </a:endParaRPr>
                    </a:p>
                  </a:txBody>
                  <a:tcPr marL="95250" marR="952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800" dirty="0">
                        <a:effectLst/>
                        <a:latin typeface="Segoe UI Semilight" panose="020B0402040204020203" pitchFamily="34" charset="0"/>
                        <a:cs typeface="Segoe UI Semilight" panose="020B0402040204020203" pitchFamily="34" charset="0"/>
                      </a:endParaRPr>
                    </a:p>
                  </a:txBody>
                  <a:tcPr marL="95250" marR="952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800" dirty="0">
                        <a:effectLst/>
                        <a:latin typeface="Segoe UI Semilight" panose="020B0402040204020203" pitchFamily="34" charset="0"/>
                        <a:cs typeface="Segoe UI Semilight" panose="020B0402040204020203" pitchFamily="34" charset="0"/>
                      </a:endParaRPr>
                    </a:p>
                  </a:txBody>
                  <a:tcPr marL="95250" marR="952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a:effectLst/>
                          <a:latin typeface="Segoe UI Semilight" panose="020B0402040204020203" pitchFamily="34" charset="0"/>
                          <a:cs typeface="Segoe UI Semilight" panose="020B0402040204020203" pitchFamily="34" charset="0"/>
                        </a:rPr>
                        <a:t>X</a:t>
                      </a:r>
                    </a:p>
                  </a:txBody>
                  <a:tcPr marL="95250" marR="952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8585556"/>
                  </a:ext>
                </a:extLst>
              </a:tr>
              <a:tr h="386015">
                <a:tc>
                  <a:txBody>
                    <a:bodyPr/>
                    <a:lstStyle/>
                    <a:p>
                      <a:r>
                        <a:rPr lang="en-US" sz="1800" b="0" kern="1200" dirty="0">
                          <a:solidFill>
                            <a:schemeClr val="lt1"/>
                          </a:solidFill>
                          <a:effectLst/>
                          <a:latin typeface="Segoe UI Semilight" panose="020B0402040204020203" pitchFamily="34" charset="0"/>
                          <a:ea typeface="+mn-ea"/>
                          <a:cs typeface="Segoe UI Semilight" panose="020B0402040204020203" pitchFamily="34" charset="0"/>
                        </a:rPr>
                        <a:t>Identity Governance</a:t>
                      </a:r>
                    </a:p>
                  </a:txBody>
                  <a:tcPr marL="95250" marR="952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800" dirty="0">
                        <a:effectLst/>
                        <a:latin typeface="Segoe UI Semilight" panose="020B0402040204020203" pitchFamily="34" charset="0"/>
                        <a:cs typeface="Segoe UI Semilight" panose="020B0402040204020203" pitchFamily="34" charset="0"/>
                      </a:endParaRPr>
                    </a:p>
                  </a:txBody>
                  <a:tcPr marL="95250" marR="952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800" dirty="0">
                        <a:effectLst/>
                        <a:latin typeface="Segoe UI Semilight" panose="020B0402040204020203" pitchFamily="34" charset="0"/>
                        <a:cs typeface="Segoe UI Semilight" panose="020B0402040204020203" pitchFamily="34" charset="0"/>
                      </a:endParaRPr>
                    </a:p>
                  </a:txBody>
                  <a:tcPr marL="95250" marR="952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800" dirty="0">
                        <a:effectLst/>
                        <a:latin typeface="Segoe UI Semilight" panose="020B0402040204020203" pitchFamily="34" charset="0"/>
                        <a:cs typeface="Segoe UI Semilight" panose="020B0402040204020203" pitchFamily="34" charset="0"/>
                      </a:endParaRPr>
                    </a:p>
                  </a:txBody>
                  <a:tcPr marL="95250" marR="952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a:effectLst/>
                          <a:latin typeface="Segoe UI Semilight" panose="020B0402040204020203" pitchFamily="34" charset="0"/>
                          <a:cs typeface="Segoe UI Semilight" panose="020B0402040204020203" pitchFamily="34" charset="0"/>
                        </a:rPr>
                        <a:t>X</a:t>
                      </a:r>
                    </a:p>
                  </a:txBody>
                  <a:tcPr marL="95250" marR="952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36995523"/>
                  </a:ext>
                </a:extLst>
              </a:tr>
            </a:tbl>
          </a:graphicData>
        </a:graphic>
      </p:graphicFrame>
    </p:spTree>
    <p:extLst>
      <p:ext uri="{BB962C8B-B14F-4D97-AF65-F5344CB8AC3E}">
        <p14:creationId xmlns:p14="http://schemas.microsoft.com/office/powerpoint/2010/main" val="39012787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CF471-AA03-43DC-8209-06840CFF848C}"/>
              </a:ext>
            </a:extLst>
          </p:cNvPr>
          <p:cNvSpPr>
            <a:spLocks noGrp="1"/>
          </p:cNvSpPr>
          <p:nvPr>
            <p:ph type="title"/>
          </p:nvPr>
        </p:nvSpPr>
        <p:spPr/>
        <p:txBody>
          <a:bodyPr/>
          <a:lstStyle/>
          <a:p>
            <a:r>
              <a:rPr lang="en-US" dirty="0">
                <a:solidFill>
                  <a:schemeClr val="tx1"/>
                </a:solidFill>
              </a:rPr>
              <a:t>Azure AD Join</a:t>
            </a:r>
          </a:p>
        </p:txBody>
      </p:sp>
      <p:sp>
        <p:nvSpPr>
          <p:cNvPr id="3" name="Text Placeholder 2">
            <a:extLst>
              <a:ext uri="{FF2B5EF4-FFF2-40B4-BE49-F238E27FC236}">
                <a16:creationId xmlns:a16="http://schemas.microsoft.com/office/drawing/2014/main" id="{779A7499-F4DA-499A-9A40-846D2E8A0307}"/>
              </a:ext>
            </a:extLst>
          </p:cNvPr>
          <p:cNvSpPr>
            <a:spLocks noGrp="1"/>
          </p:cNvSpPr>
          <p:nvPr>
            <p:ph type="body" sz="quarter" idx="10"/>
          </p:nvPr>
        </p:nvSpPr>
        <p:spPr>
          <a:xfrm>
            <a:off x="584200" y="1435100"/>
            <a:ext cx="6351859" cy="4739759"/>
          </a:xfrm>
        </p:spPr>
        <p:txBody>
          <a:bodyPr/>
          <a:lstStyle/>
          <a:p>
            <a:pPr lvl="0"/>
            <a:r>
              <a:rPr lang="en-US" dirty="0"/>
              <a:t>Single-Sign-On to your Azure managed SaaS apps and services</a:t>
            </a:r>
          </a:p>
          <a:p>
            <a:pPr lvl="0"/>
            <a:r>
              <a:rPr lang="en-US" dirty="0"/>
              <a:t>Enterprise compliant roaming of user settings across joined devices</a:t>
            </a:r>
          </a:p>
          <a:p>
            <a:pPr lvl="0"/>
            <a:r>
              <a:rPr lang="en-US" dirty="0"/>
              <a:t>Access to Microsoft Store for Business </a:t>
            </a:r>
          </a:p>
          <a:p>
            <a:pPr lvl="0"/>
            <a:r>
              <a:rPr lang="en-US" dirty="0"/>
              <a:t>Windows Hello support </a:t>
            </a:r>
          </a:p>
          <a:p>
            <a:pPr lvl="0"/>
            <a:r>
              <a:rPr lang="en-US" dirty="0"/>
              <a:t>Restriction of access to apps from only compliant devices </a:t>
            </a:r>
          </a:p>
          <a:p>
            <a:pPr lvl="0"/>
            <a:r>
              <a:rPr lang="en-US" dirty="0"/>
              <a:t>Seamless access to on-premise resources </a:t>
            </a:r>
          </a:p>
        </p:txBody>
      </p:sp>
      <p:pic>
        <p:nvPicPr>
          <p:cNvPr id="4" name="Picture 3" descr="A device is shown connecting to Azure AD. Azure AD is shown connecting with On-premises AD. ">
            <a:extLst>
              <a:ext uri="{FF2B5EF4-FFF2-40B4-BE49-F238E27FC236}">
                <a16:creationId xmlns:a16="http://schemas.microsoft.com/office/drawing/2014/main" id="{0DB0ADF1-1024-4F59-BD87-BABE6AB35D46}"/>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969512" y="2377982"/>
            <a:ext cx="4348975" cy="2115959"/>
          </a:xfrm>
          <a:prstGeom prst="rect">
            <a:avLst/>
          </a:prstGeom>
          <a:noFill/>
        </p:spPr>
      </p:pic>
    </p:spTree>
    <p:extLst>
      <p:ext uri="{BB962C8B-B14F-4D97-AF65-F5344CB8AC3E}">
        <p14:creationId xmlns:p14="http://schemas.microsoft.com/office/powerpoint/2010/main" val="4262151824"/>
      </p:ext>
    </p:extLst>
  </p:cSld>
  <p:clrMapOvr>
    <a:masterClrMapping/>
  </p:clrMapOvr>
  <p:transition>
    <p:fade/>
  </p:transition>
</p:sld>
</file>

<file path=ppt/theme/theme1.xml><?xml version="1.0" encoding="utf-8"?>
<a:theme xmlns:a="http://schemas.openxmlformats.org/drawingml/2006/main" name="WHITE TEMPLATE">
  <a:themeElements>
    <a:clrScheme name="ST_Illustration_White_Blue">
      <a:dk1>
        <a:srgbClr val="1A1A1A"/>
      </a:dk1>
      <a:lt1>
        <a:srgbClr val="FFFFFF"/>
      </a:lt1>
      <a:dk2>
        <a:srgbClr val="0D0D0D"/>
      </a:dk2>
      <a:lt2>
        <a:srgbClr val="D2D2D2"/>
      </a:lt2>
      <a:accent1>
        <a:srgbClr val="0078D4"/>
      </a:accent1>
      <a:accent2>
        <a:srgbClr val="002050"/>
      </a:accent2>
      <a:accent3>
        <a:srgbClr val="107C10"/>
      </a:accent3>
      <a:accent4>
        <a:srgbClr val="D73B01"/>
      </a:accent4>
      <a:accent5>
        <a:srgbClr val="737373"/>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53DB83EF-4F78-4F48-A301-01610C79C1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454ECAE107E7B4AA7D7A1F16F9253DD" ma:contentTypeVersion="16" ma:contentTypeDescription="Create a new document." ma:contentTypeScope="" ma:versionID="e14f3b6566c4acf785a791048c0cd548">
  <xsd:schema xmlns:xsd="http://www.w3.org/2001/XMLSchema" xmlns:xs="http://www.w3.org/2001/XMLSchema" xmlns:p="http://schemas.microsoft.com/office/2006/metadata/properties" xmlns:ns2="9ddc0750-edb1-4b91-b5bd-a8d23f10e42a" xmlns:ns3="e1980118-7448-4ead-97fb-a856878e6ae4" targetNamespace="http://schemas.microsoft.com/office/2006/metadata/properties" ma:root="true" ma:fieldsID="c2229f28a60ad856c15e083193b7c58e" ns2:_="" ns3:_="">
    <xsd:import namespace="9ddc0750-edb1-4b91-b5bd-a8d23f10e42a"/>
    <xsd:import namespace="e1980118-7448-4ead-97fb-a856878e6ae4"/>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element ref="ns3:MediaLengthInSeconds" minOccurs="0"/>
                <xsd:element ref="ns3:lcf76f155ced4ddcb4097134ff3c332f" minOccurs="0"/>
                <xsd:element ref="ns2: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ddc0750-edb1-4b91-b5bd-a8d23f10e42a"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TaxCatchAll" ma:index="23" nillable="true" ma:displayName="Taxonomy Catch All Column" ma:hidden="true" ma:list="{d644080f-8725-405f-a411-439b61095221}" ma:internalName="TaxCatchAll" ma:showField="CatchAllData" ma:web="9ddc0750-edb1-4b91-b5bd-a8d23f10e42a">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e1980118-7448-4ead-97fb-a856878e6ae4"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Location" ma:index="19" nillable="true" ma:displayName="Location" ma:internalName="MediaServiceLocatio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b4a57264-ac35-4eb0-866e-4f624dc13f51" ma:termSetId="09814cd3-568e-fe90-9814-8d621ff8fb84" ma:anchorId="fba54fb3-c3e1-fe81-a776-ca4b69148c4d" ma:open="tru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e1980118-7448-4ead-97fb-a856878e6ae4">
      <Terms xmlns="http://schemas.microsoft.com/office/infopath/2007/PartnerControls"/>
    </lcf76f155ced4ddcb4097134ff3c332f>
    <TaxCatchAll xmlns="9ddc0750-edb1-4b91-b5bd-a8d23f10e42a" xsi:nil="true"/>
  </documentManagement>
</p:properties>
</file>

<file path=customXml/itemProps1.xml><?xml version="1.0" encoding="utf-8"?>
<ds:datastoreItem xmlns:ds="http://schemas.openxmlformats.org/officeDocument/2006/customXml" ds:itemID="{1465EB0C-7242-4424-92A0-21C9037C56FF}"/>
</file>

<file path=customXml/itemProps2.xml><?xml version="1.0" encoding="utf-8"?>
<ds:datastoreItem xmlns:ds="http://schemas.openxmlformats.org/officeDocument/2006/customXml" ds:itemID="{6536C171-D240-4BF3-876B-2A4A19FFBDBE}"/>
</file>

<file path=customXml/itemProps3.xml><?xml version="1.0" encoding="utf-8"?>
<ds:datastoreItem xmlns:ds="http://schemas.openxmlformats.org/officeDocument/2006/customXml" ds:itemID="{C2DC29E5-9A73-4187-AAA0-406C2F318964}"/>
</file>

<file path=docProps/app.xml><?xml version="1.0" encoding="utf-8"?>
<Properties xmlns="http://schemas.openxmlformats.org/officeDocument/2006/extended-properties" xmlns:vt="http://schemas.openxmlformats.org/officeDocument/2006/docPropsVTypes">
  <TotalTime>0</TotalTime>
  <Words>1800</Words>
  <Application>Microsoft Office PowerPoint</Application>
  <PresentationFormat>Widescreen</PresentationFormat>
  <Paragraphs>235</Paragraphs>
  <Slides>25</Slides>
  <Notes>18</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25</vt:i4>
      </vt:variant>
    </vt:vector>
  </HeadingPairs>
  <TitlesOfParts>
    <vt:vector size="35" baseType="lpstr">
      <vt:lpstr>Arial</vt:lpstr>
      <vt:lpstr>Calibri</vt:lpstr>
      <vt:lpstr>Consolas</vt:lpstr>
      <vt:lpstr>Segoe UI</vt:lpstr>
      <vt:lpstr>Segoe UI Light</vt:lpstr>
      <vt:lpstr>Segoe UI Semibold</vt:lpstr>
      <vt:lpstr>Segoe UI Semilight</vt:lpstr>
      <vt:lpstr>Segoe UI VSS (Regular)</vt:lpstr>
      <vt:lpstr>Wingdings</vt:lpstr>
      <vt:lpstr>WHITE TEMPLATE</vt:lpstr>
      <vt:lpstr>AZ-104T00A Module 01:  Identity</vt:lpstr>
      <vt:lpstr>Module Overview</vt:lpstr>
      <vt:lpstr>Lesson 01: Azure Active Directory</vt:lpstr>
      <vt:lpstr>Azure Active Directory Overview</vt:lpstr>
      <vt:lpstr>Azure Active Directory</vt:lpstr>
      <vt:lpstr>Azure AD Concepts</vt:lpstr>
      <vt:lpstr>AD DS vs Azure Active Directory</vt:lpstr>
      <vt:lpstr>Azure Active Directory Editions</vt:lpstr>
      <vt:lpstr>Azure AD Join</vt:lpstr>
      <vt:lpstr>Multi-Factor Authentication</vt:lpstr>
      <vt:lpstr>Self-Service Password Reset</vt:lpstr>
      <vt:lpstr>Lesson 02: Users and Groups</vt:lpstr>
      <vt:lpstr>Users and Groups Overview</vt:lpstr>
      <vt:lpstr>User Accounts</vt:lpstr>
      <vt:lpstr>Managing User Accounts</vt:lpstr>
      <vt:lpstr>Bulk User Accounts</vt:lpstr>
      <vt:lpstr>Group Accounts</vt:lpstr>
      <vt:lpstr>Azure AD Connect</vt:lpstr>
      <vt:lpstr>Azure AD Connect Health</vt:lpstr>
      <vt:lpstr>Managing Multiple Directories</vt:lpstr>
      <vt:lpstr>Azure AD B2B and B2C</vt:lpstr>
      <vt:lpstr>Demonstration – Users and Groups</vt:lpstr>
      <vt:lpstr>Lesson 03: Module 01 Lab and Review</vt:lpstr>
      <vt:lpstr>Lab 01 - Manage Azure Active Directory Identities</vt:lpstr>
      <vt:lpstr>Module Review</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revision>1</cp:revision>
  <dcterms:created xsi:type="dcterms:W3CDTF">2020-03-16T13:27:16Z</dcterms:created>
  <dcterms:modified xsi:type="dcterms:W3CDTF">2020-05-11T19:16:41Z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0x0101002454ECAE107E7B4AA7D7A1F16F9253DD</vt:lpwstr>
  </property>
</Properties>
</file>