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537" r:id="rId25"/>
    <p:sldId id="2544" r:id="rId26"/>
    <p:sldId id="2538" r:id="rId27"/>
    <p:sldId id="2541" r:id="rId28"/>
    <p:sldId id="2539" r:id="rId29"/>
    <p:sldId id="2004" r:id="rId30"/>
    <p:sldId id="2395" r:id="rId31"/>
    <p:sldId id="2535" r:id="rId32"/>
    <p:sldId id="2536" r:id="rId33"/>
    <p:sldId id="2370" r:id="rId34"/>
    <p:sldId id="2375" r:id="rId35"/>
    <p:sldId id="2405" r:id="rId36"/>
    <p:sldId id="2406" r:id="rId37"/>
    <p:sldId id="2378" r:id="rId38"/>
    <p:sldId id="2407" r:id="rId39"/>
    <p:sldId id="2007" r:id="rId40"/>
    <p:sldId id="1907" r:id="rId41"/>
    <p:sldId id="2543" r:id="rId42"/>
    <p:sldId id="2241" r:id="rId43"/>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5140A-4E2A-4A35-9975-8A04DDEE95AB}" v="16" dt="2020-02-25T04:46:27.674"/>
    <p1510:client id="{1AE7219A-F72F-4155-83F8-67A9ED91AB1B}" v="2" dt="2020-02-25T03:46:18.466"/>
    <p1510:client id="{2B8AD163-53D4-44B0-96CB-4D61B6A2F7D7}" v="23" dt="2020-02-25T21:53:19.605"/>
    <p1510:client id="{2C816372-ADA7-43F2-A33E-AC0C053719CA}" v="209" dt="2020-02-26T01:56:32.699"/>
    <p1510:client id="{32E115B1-84F7-48BA-9CA9-627259BBA72C}" v="109" dt="2020-02-25T15:21:11.145"/>
    <p1510:client id="{4B1C63C2-A33D-4CBD-BC24-1691A15EA920}" v="8" dt="2020-02-26T04:24:55.427"/>
    <p1510:client id="{5D8DCF38-894C-43DF-BBC4-69D3FEF141B7}" v="186" dt="2020-02-24T16:41:47.576"/>
    <p1510:client id="{7201BEFD-19F0-4198-8F50-64CE69DDE828}" v="46" dt="2020-02-25T22:07:56.738"/>
    <p1510:client id="{8B86E5AF-439C-47C7-B76C-141227F8C8F9}" v="2" dt="2020-03-10T22:54:45.974"/>
    <p1510:client id="{90C84743-644C-410E-9969-421C98716D95}" v="7" dt="2020-03-11T13:17:10.564"/>
    <p1510:client id="{D9FFCA60-5C25-417F-92F8-1A5ED24317A9}" v="2" dt="2020-03-11T13:17:31.366"/>
    <p1510:client id="{F57FEE91-A3C5-4373-8BA0-866B1ED12231}" v="1" dt="2020-03-09T14:21:12.906"/>
    <p1510:client id="{FECF69C9-57F9-4462-B117-154E390A1801}" v="117" dt="2020-02-26T02:06:21.241"/>
    <p1510:client id="{FF26A057-4632-48B8-AEBF-E6238C13C498}" v="8" dt="2020-03-08T13:47:13.280"/>
    <p1510:client id="{FFD9E5A3-C579-41C3-8C99-B2DF45DD6DC2}" v="18" dt="2020-02-25T22:14:0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https://docs.microsoft.com/en-us/azure/virtual-network/virtual-network-public-ip-address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ASG</a:t>
            </a:r>
            <a:r>
              <a:rPr lang="en-IE" sz="900" b="0" i="0" u="none" strike="noStrike" kern="1200" dirty="0">
                <a:solidFill>
                  <a:schemeClr val="tx1"/>
                </a:solidFill>
                <a:effectLst/>
                <a:latin typeface="Segoe UI Light" pitchFamily="34" charset="0"/>
                <a:ea typeface="+mn-ea"/>
                <a:cs typeface="+mn-cs"/>
              </a:rPr>
              <a:t>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06235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34470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6635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a:latin typeface="Segoe UI Semilight"/>
                <a:cs typeface="Segoe UI Semilight"/>
              </a:rPr>
              <a:t>Lesson 04: Azure Firewall</a:t>
            </a:r>
            <a:endParaRPr lang="en-US" dirty="0">
              <a:solidFill>
                <a:schemeClr val="tx1"/>
              </a:solidFill>
              <a:latin typeface="Segoe UI Semilight"/>
              <a:cs typeface="Segoe UI Semilight"/>
            </a:endParaRPr>
          </a:p>
          <a:p>
            <a:r>
              <a:rPr lang="en-US" dirty="0">
                <a:solidFill>
                  <a:schemeClr val="tx1"/>
                </a:solidFill>
                <a:latin typeface="Segoe UI Semilight"/>
                <a:cs typeface="Segoe UI Semilight"/>
              </a:rPr>
              <a:t>Lesson 05: Azure </a:t>
            </a:r>
            <a:r>
              <a:rPr lang="en-US" dirty="0">
                <a:latin typeface="Segoe UI Semilight"/>
                <a:cs typeface="Segoe UI Semilight"/>
              </a:rPr>
              <a:t>DNS</a:t>
            </a:r>
            <a:endParaRPr lang="en-US" dirty="0"/>
          </a:p>
          <a:p>
            <a:r>
              <a:rPr lang="en-US" dirty="0"/>
              <a:t>Lesson 06: 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4" name="Picture 3" descr="Screenshot of the Add an Inbound security rule page.">
            <a:extLst>
              <a:ext uri="{FF2B5EF4-FFF2-40B4-BE49-F238E27FC236}">
                <a16:creationId xmlns:a16="http://schemas.microsoft.com/office/drawing/2014/main" id="{BD9E4B4C-FE66-461C-A52F-C5166E8AA1E5}"/>
              </a:ext>
            </a:extLst>
          </p:cNvPr>
          <p:cNvPicPr>
            <a:picLocks noChangeAspect="1"/>
          </p:cNvPicPr>
          <p:nvPr/>
        </p:nvPicPr>
        <p:blipFill>
          <a:blip r:embed="rId3"/>
          <a:stretch>
            <a:fillRect/>
          </a:stretch>
        </p:blipFill>
        <p:spPr>
          <a:xfrm>
            <a:off x="7403453" y="944984"/>
            <a:ext cx="4091862" cy="5455816"/>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cs typeface="Segoe UI"/>
              </a:rPr>
              <a:t>Lesson 04: Azure Firewall</a:t>
            </a:r>
          </a:p>
        </p:txBody>
      </p:sp>
    </p:spTree>
    <p:extLst>
      <p:ext uri="{BB962C8B-B14F-4D97-AF65-F5344CB8AC3E}">
        <p14:creationId xmlns:p14="http://schemas.microsoft.com/office/powerpoint/2010/main" val="367408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Firewall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1465016"/>
          </a:xfrm>
        </p:spPr>
        <p:txBody>
          <a:bodyPr/>
          <a:lstStyle/>
          <a:p>
            <a:r>
              <a:rPr lang="en-US" dirty="0"/>
              <a:t>Azure Firewall</a:t>
            </a:r>
          </a:p>
          <a:p>
            <a:r>
              <a:rPr lang="en-US" dirty="0"/>
              <a:t>Implementing Firewalls</a:t>
            </a:r>
          </a:p>
          <a:p>
            <a:r>
              <a:rPr lang="en-US" dirty="0"/>
              <a:t>Firewall Rules</a:t>
            </a:r>
          </a:p>
        </p:txBody>
      </p:sp>
    </p:spTree>
    <p:extLst>
      <p:ext uri="{BB962C8B-B14F-4D97-AF65-F5344CB8AC3E}">
        <p14:creationId xmlns:p14="http://schemas.microsoft.com/office/powerpoint/2010/main" val="40851188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8263" y="1314917"/>
            <a:ext cx="5966773" cy="5170646"/>
          </a:xfrm>
        </p:spPr>
        <p:txBody>
          <a:bodyPr/>
          <a:lstStyle/>
          <a:p>
            <a:r>
              <a:rPr lang="en-US" dirty="0"/>
              <a:t>Stateful firewall as a service</a:t>
            </a:r>
          </a:p>
          <a:p>
            <a:r>
              <a:rPr lang="en-US" dirty="0"/>
              <a:t>Built-in high availability with unrestricted cloud scalability</a:t>
            </a:r>
          </a:p>
          <a:p>
            <a:r>
              <a:rPr lang="en-US" dirty="0"/>
              <a:t>Create, enforce, and log application and network connectivity policies</a:t>
            </a:r>
          </a:p>
          <a:p>
            <a:r>
              <a:rPr lang="en-US" dirty="0"/>
              <a:t>Threat intelligence-based filtering</a:t>
            </a:r>
          </a:p>
          <a:p>
            <a:r>
              <a:rPr lang="en-US" dirty="0"/>
              <a:t>Fully integrated with Azure Monitor for logging and analytics</a:t>
            </a:r>
          </a:p>
          <a:p>
            <a:r>
              <a:rPr lang="en-US" dirty="0"/>
              <a:t>Support for hybrid connectivity through deployment behind VPN and ExpressRoute Gateways</a:t>
            </a:r>
          </a:p>
        </p:txBody>
      </p:sp>
      <p:pic>
        <p:nvPicPr>
          <p:cNvPr id="4" name="Picture 3" descr="VNets are using an Azure Firewall and Threat Intelligence to deny or allow traffic. ">
            <a:extLst>
              <a:ext uri="{FF2B5EF4-FFF2-40B4-BE49-F238E27FC236}">
                <a16:creationId xmlns:a16="http://schemas.microsoft.com/office/drawing/2014/main" id="{3ABB2A8A-49B2-471D-8816-8B37C098D8E8}"/>
              </a:ext>
            </a:extLst>
          </p:cNvPr>
          <p:cNvPicPr>
            <a:picLocks noChangeAspect="1"/>
          </p:cNvPicPr>
          <p:nvPr/>
        </p:nvPicPr>
        <p:blipFill>
          <a:blip r:embed="rId3"/>
          <a:stretch>
            <a:fillRect/>
          </a:stretch>
        </p:blipFill>
        <p:spPr>
          <a:xfrm>
            <a:off x="6687239" y="1883885"/>
            <a:ext cx="5427947" cy="3571276"/>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a:xfrm>
            <a:off x="588263" y="457200"/>
            <a:ext cx="11018520" cy="553998"/>
          </a:xfrm>
        </p:spPr>
        <p:txBody>
          <a:bodyPr/>
          <a:lstStyle/>
          <a:p>
            <a:r>
              <a:rPr lang="en-US" dirty="0"/>
              <a:t>Implementing Firewalls</a:t>
            </a:r>
          </a:p>
        </p:txBody>
      </p:sp>
      <p:pic>
        <p:nvPicPr>
          <p:cNvPr id="4" name="Picture 3" descr="Diagram with three subnets. Numbers are aligned with the subnet and explained in the bullets on the slide.">
            <a:extLst>
              <a:ext uri="{FF2B5EF4-FFF2-40B4-BE49-F238E27FC236}">
                <a16:creationId xmlns:a16="http://schemas.microsoft.com/office/drawing/2014/main" id="{90E31D2A-4366-4E52-BE47-CBB971F77448}"/>
              </a:ext>
            </a:extLst>
          </p:cNvPr>
          <p:cNvPicPr>
            <a:picLocks noChangeAspect="1"/>
          </p:cNvPicPr>
          <p:nvPr/>
        </p:nvPicPr>
        <p:blipFill>
          <a:blip r:embed="rId2"/>
          <a:stretch>
            <a:fillRect/>
          </a:stretch>
        </p:blipFill>
        <p:spPr>
          <a:xfrm>
            <a:off x="1580006" y="1563012"/>
            <a:ext cx="8803387" cy="2225233"/>
          </a:xfrm>
          <a:prstGeom prst="rect">
            <a:avLst/>
          </a:prstGeom>
        </p:spPr>
      </p:pic>
      <p:sp>
        <p:nvSpPr>
          <p:cNvPr id="3" name="Text Placeholder 2">
            <a:extLst>
              <a:ext uri="{FF2B5EF4-FFF2-40B4-BE49-F238E27FC236}">
                <a16:creationId xmlns:a16="http://schemas.microsoft.com/office/drawing/2014/main" id="{39625B8D-E164-4860-B764-B2020C7C7677}"/>
              </a:ext>
            </a:extLst>
          </p:cNvPr>
          <p:cNvSpPr>
            <a:spLocks noGrp="1"/>
          </p:cNvSpPr>
          <p:nvPr>
            <p:ph type="body" sz="quarter" idx="10"/>
          </p:nvPr>
        </p:nvSpPr>
        <p:spPr>
          <a:xfrm>
            <a:off x="586581" y="4092575"/>
            <a:ext cx="11018838" cy="1698927"/>
          </a:xfrm>
        </p:spPr>
        <p:txBody>
          <a:bodyPr/>
          <a:lstStyle/>
          <a:p>
            <a:pPr marL="514350" indent="-514350">
              <a:buFont typeface="+mj-lt"/>
              <a:buAutoNum type="arabicPeriod"/>
            </a:pPr>
            <a:r>
              <a:rPr lang="en-US" sz="2400" dirty="0"/>
              <a:t>Create the network infrastructure.</a:t>
            </a:r>
          </a:p>
          <a:p>
            <a:pPr marL="514350" indent="-514350">
              <a:buFont typeface="+mj-lt"/>
              <a:buAutoNum type="arabicPeriod"/>
            </a:pPr>
            <a:r>
              <a:rPr lang="en-US" sz="2400" dirty="0"/>
              <a:t>Deploy the firewall.</a:t>
            </a:r>
          </a:p>
          <a:p>
            <a:pPr marL="514350" indent="-514350">
              <a:buFont typeface="+mj-lt"/>
              <a:buAutoNum type="arabicPeriod"/>
            </a:pPr>
            <a:r>
              <a:rPr lang="en-US" sz="2400" dirty="0"/>
              <a:t>Create a default route.</a:t>
            </a:r>
          </a:p>
          <a:p>
            <a:pPr marL="514350" indent="-514350">
              <a:buFont typeface="+mj-lt"/>
              <a:buAutoNum type="arabicPeriod"/>
            </a:pPr>
            <a:r>
              <a:rPr lang="en-US" sz="2400" dirty="0"/>
              <a:t>Configure rules.</a:t>
            </a:r>
          </a:p>
        </p:txBody>
      </p:sp>
      <p:sp>
        <p:nvSpPr>
          <p:cNvPr id="8" name="Rectangle 7">
            <a:extLst>
              <a:ext uri="{FF2B5EF4-FFF2-40B4-BE49-F238E27FC236}">
                <a16:creationId xmlns:a16="http://schemas.microsoft.com/office/drawing/2014/main" id="{BE84DC43-D8C9-4562-A2CF-F789F3FA3191}"/>
              </a:ext>
            </a:extLst>
          </p:cNvPr>
          <p:cNvSpPr/>
          <p:nvPr/>
        </p:nvSpPr>
        <p:spPr>
          <a:xfrm>
            <a:off x="515815" y="6095832"/>
            <a:ext cx="10547420" cy="461665"/>
          </a:xfrm>
          <a:prstGeom prst="rect">
            <a:avLst/>
          </a:prstGeom>
        </p:spPr>
        <p:txBody>
          <a:bodyPr wrap="square">
            <a:spAutoFit/>
          </a:bodyPr>
          <a:lstStyle/>
          <a:p>
            <a:r>
              <a:rPr lang="en-US" sz="2400" dirty="0">
                <a:solidFill>
                  <a:schemeClr val="accent3">
                    <a:lumMod val="75000"/>
                  </a:schemeClr>
                </a:solidFill>
              </a:rPr>
              <a:t>✔️</a:t>
            </a:r>
            <a:r>
              <a:rPr lang="en-US" sz="2400" dirty="0"/>
              <a:t> </a:t>
            </a:r>
            <a:r>
              <a:rPr lang="en-US" sz="2400" dirty="0">
                <a:latin typeface="Segoe UI Semilight" panose="020B0402040204020203" pitchFamily="34" charset="0"/>
                <a:cs typeface="Segoe UI Semilight" panose="020B0402040204020203" pitchFamily="34" charset="0"/>
              </a:rPr>
              <a:t>In production deployments, a Hub and Spoke model is recommended.</a:t>
            </a:r>
          </a:p>
        </p:txBody>
      </p:sp>
    </p:spTree>
    <p:extLst>
      <p:ext uri="{BB962C8B-B14F-4D97-AF65-F5344CB8AC3E}">
        <p14:creationId xmlns:p14="http://schemas.microsoft.com/office/powerpoint/2010/main" val="1899161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Firewall Rules</a:t>
            </a:r>
          </a:p>
        </p:txBody>
      </p:sp>
      <p:sp>
        <p:nvSpPr>
          <p:cNvPr id="3" name="Text Placeholder 2">
            <a:extLst>
              <a:ext uri="{FF2B5EF4-FFF2-40B4-BE49-F238E27FC236}">
                <a16:creationId xmlns:a16="http://schemas.microsoft.com/office/drawing/2014/main" id="{2547C47B-B0C3-46B6-A77C-375848E37AF5}"/>
              </a:ext>
            </a:extLst>
          </p:cNvPr>
          <p:cNvSpPr>
            <a:spLocks noGrp="1"/>
          </p:cNvSpPr>
          <p:nvPr>
            <p:ph type="body" sz="quarter" idx="10"/>
          </p:nvPr>
        </p:nvSpPr>
        <p:spPr>
          <a:xfrm>
            <a:off x="880590" y="3728567"/>
            <a:ext cx="10504192" cy="2326791"/>
          </a:xfrm>
        </p:spPr>
        <p:txBody>
          <a:bodyPr/>
          <a:lstStyle/>
          <a:p>
            <a:r>
              <a:rPr lang="en-US" b="1" dirty="0"/>
              <a:t>NAT rules</a:t>
            </a:r>
            <a:r>
              <a:rPr lang="en-US" dirty="0"/>
              <a:t>. Configure DNAT rules to allow incoming connections</a:t>
            </a:r>
          </a:p>
          <a:p>
            <a:r>
              <a:rPr lang="en-US" b="1" dirty="0"/>
              <a:t>Network rules</a:t>
            </a:r>
            <a:r>
              <a:rPr lang="en-US" dirty="0"/>
              <a:t>. Configure rules that contain source addresses, protocols, destination ports, and destination addresses</a:t>
            </a:r>
          </a:p>
          <a:p>
            <a:r>
              <a:rPr lang="en-US" b="1" dirty="0"/>
              <a:t>Application rules</a:t>
            </a:r>
            <a:r>
              <a:rPr lang="en-US" dirty="0"/>
              <a:t>. Configure fully qualified domain names (FQDNs) that can be accessed from a subnet</a:t>
            </a:r>
          </a:p>
        </p:txBody>
      </p:sp>
      <p:pic>
        <p:nvPicPr>
          <p:cNvPr id="4" name="Picture 3" descr="Screenshot of the Azure Firewall Rules blade with three tabs: NAT rule collection, Network rule collection, and Application rule collection. ">
            <a:extLst>
              <a:ext uri="{FF2B5EF4-FFF2-40B4-BE49-F238E27FC236}">
                <a16:creationId xmlns:a16="http://schemas.microsoft.com/office/drawing/2014/main" id="{652CA8FF-653D-4BC0-8128-CB3C65F250DA}"/>
              </a:ext>
            </a:extLst>
          </p:cNvPr>
          <p:cNvPicPr>
            <a:picLocks noChangeAspect="1"/>
          </p:cNvPicPr>
          <p:nvPr/>
        </p:nvPicPr>
        <p:blipFill>
          <a:blip r:embed="rId2"/>
          <a:stretch>
            <a:fillRect/>
          </a:stretch>
        </p:blipFill>
        <p:spPr>
          <a:xfrm>
            <a:off x="1766871" y="1795882"/>
            <a:ext cx="8175938" cy="1148000"/>
          </a:xfrm>
          <a:prstGeom prst="rect">
            <a:avLst/>
          </a:prstGeom>
          <a:ln>
            <a:solidFill>
              <a:schemeClr val="tx1"/>
            </a:solidFill>
          </a:ln>
        </p:spPr>
      </p:pic>
    </p:spTree>
    <p:extLst>
      <p:ext uri="{BB962C8B-B14F-4D97-AF65-F5344CB8AC3E}">
        <p14:creationId xmlns:p14="http://schemas.microsoft.com/office/powerpoint/2010/main" val="29811745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05: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a16="http://schemas.microsoft.com/office/drawing/2014/main" id="{86E31A40-8568-42C3-9BCF-4A471BA1FA0B}"/>
              </a:ext>
            </a:extLst>
          </p:cNvPr>
          <p:cNvPicPr>
            <a:picLocks noChangeAspect="1"/>
          </p:cNvPicPr>
          <p:nvPr/>
        </p:nvPicPr>
        <p:blipFill>
          <a:blip r:embed="rId2"/>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a16="http://schemas.microsoft.com/office/drawing/2014/main" id="{12C2456B-60BD-4735-9C16-311FF09B1B35}"/>
              </a:ext>
            </a:extLst>
          </p:cNvPr>
          <p:cNvPicPr>
            <a:picLocks noChangeAspect="1"/>
          </p:cNvPicPr>
          <p:nvPr/>
        </p:nvPicPr>
        <p:blipFill>
          <a:blip r:embed="rId3"/>
          <a:stretch>
            <a:fillRect/>
          </a:stretch>
        </p:blipFill>
        <p:spPr>
          <a:xfrm>
            <a:off x="7742770" y="4505325"/>
            <a:ext cx="2905125" cy="1895475"/>
          </a:xfrm>
          <a:prstGeom prst="rect">
            <a:avLst/>
          </a:prstGeom>
        </p:spPr>
      </p:pic>
      <p:sp>
        <p:nvSpPr>
          <p:cNvPr id="7" name="Arrow: Down 6">
            <a:extLst>
              <a:ext uri="{FF2B5EF4-FFF2-40B4-BE49-F238E27FC236}">
                <a16:creationId xmlns:a16="http://schemas.microsoft.com/office/drawing/2014/main" id="{E446F3D1-E10E-4757-9849-93073EC277D3}"/>
              </a:ext>
              <a:ext uri="{C183D7F6-B498-43B3-948B-1728B52AA6E4}">
                <adec:decorative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a16="http://schemas.microsoft.com/office/drawing/2014/main" id="{AE6D26F6-81F5-4319-8D58-8494DD096643}"/>
              </a:ext>
            </a:extLst>
          </p:cNvPr>
          <p:cNvPicPr>
            <a:picLocks noChangeAspect="1"/>
          </p:cNvPicPr>
          <p:nvPr/>
        </p:nvPicPr>
        <p:blipFill>
          <a:blip r:embed="rId2"/>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a16="http://schemas.microsoft.com/office/drawing/2014/main" id="{443599F9-64A8-408B-B810-5A47BB1815FB}"/>
              </a:ext>
            </a:extLst>
          </p:cNvPr>
          <p:cNvPicPr>
            <a:picLocks noChangeAspect="1"/>
          </p:cNvPicPr>
          <p:nvPr/>
        </p:nvPicPr>
        <p:blipFill>
          <a:blip r:embed="rId2"/>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06: 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a16="http://schemas.microsoft.com/office/drawing/2014/main" id="{40AA0DF7-843F-4CF1-994A-E870DCF34836}"/>
              </a:ext>
              <a:ext uri="{C183D7F6-B498-43B3-948B-1728B52AA6E4}">
                <adec:decorative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AACF428C-4B51-4E83-A599-B70ACD25E476}"/>
</file>

<file path=customXml/itemProps2.xml><?xml version="1.0" encoding="utf-8"?>
<ds:datastoreItem xmlns:ds="http://schemas.openxmlformats.org/officeDocument/2006/customXml" ds:itemID="{A790A2CD-FBE3-499E-8547-A927C00A0423}"/>
</file>

<file path=customXml/itemProps3.xml><?xml version="1.0" encoding="utf-8"?>
<ds:datastoreItem xmlns:ds="http://schemas.openxmlformats.org/officeDocument/2006/customXml" ds:itemID="{E334D0BD-9C59-4FA3-9AD4-93755A4A10C4}"/>
</file>

<file path=docProps/app.xml><?xml version="1.0" encoding="utf-8"?>
<Properties xmlns="http://schemas.openxmlformats.org/officeDocument/2006/extended-properties" xmlns:vt="http://schemas.openxmlformats.org/officeDocument/2006/docPropsVTypes">
  <TotalTime>0</TotalTime>
  <Words>2448</Words>
  <Application>Microsoft Office PowerPoint</Application>
  <PresentationFormat>Widescreen</PresentationFormat>
  <Paragraphs>311</Paragraphs>
  <Slides>42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04: Azure Firewall</vt:lpstr>
      <vt:lpstr>Azure Firewall Overview</vt:lpstr>
      <vt:lpstr>Azure Firewall</vt:lpstr>
      <vt:lpstr>Implementing Firewalls</vt:lpstr>
      <vt:lpstr>Firewall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2020-05-11T19:28:05Z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