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0"/>
  </p:notesMasterIdLst>
  <p:sldIdLst>
    <p:sldId id="1719" r:id="rId2"/>
    <p:sldId id="2495" r:id="rId3"/>
    <p:sldId id="1865" r:id="rId4"/>
    <p:sldId id="2485" r:id="rId5"/>
    <p:sldId id="2356" r:id="rId6"/>
    <p:sldId id="2357" r:id="rId7"/>
    <p:sldId id="2358" r:id="rId8"/>
    <p:sldId id="2359" r:id="rId9"/>
    <p:sldId id="2497" r:id="rId10"/>
    <p:sldId id="2361" r:id="rId11"/>
    <p:sldId id="2496" r:id="rId12"/>
    <p:sldId id="2524" r:id="rId13"/>
    <p:sldId id="2525" r:id="rId14"/>
    <p:sldId id="2528" r:id="rId15"/>
    <p:sldId id="2010" r:id="rId16"/>
    <p:sldId id="2487" r:id="rId17"/>
    <p:sldId id="2456" r:id="rId18"/>
    <p:sldId id="2457" r:id="rId19"/>
    <p:sldId id="2458" r:id="rId20"/>
    <p:sldId id="1920" r:id="rId21"/>
    <p:sldId id="1921" r:id="rId22"/>
    <p:sldId id="2459" r:id="rId23"/>
    <p:sldId id="2461" r:id="rId24"/>
    <p:sldId id="1896" r:id="rId25"/>
    <p:sldId id="2011" r:id="rId26"/>
    <p:sldId id="2520" r:id="rId27"/>
    <p:sldId id="2488" r:id="rId28"/>
    <p:sldId id="2519" r:id="rId29"/>
    <p:sldId id="2521" r:id="rId30"/>
    <p:sldId id="2007" r:id="rId31"/>
    <p:sldId id="2527" r:id="rId32"/>
    <p:sldId id="2464" r:id="rId33"/>
    <p:sldId id="2523" r:id="rId34"/>
    <p:sldId id="2453" r:id="rId35"/>
    <p:sldId id="2522" r:id="rId36"/>
    <p:sldId id="2008" r:id="rId37"/>
    <p:sldId id="2526" r:id="rId38"/>
    <p:sldId id="2241" r:id="rId39"/>
  </p:sldIdLst>
  <p:sldSz cx="12192000" cy="6858000"/>
  <p:notesSz cx="6858000" cy="1238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488DD-0579-4BF3-9C7F-C4B02A1C6A06}" v="86" dt="2020-03-11T20:33:19.824"/>
    <p1510:client id="{1A128098-8455-4008-9FDD-776D56C4AC44}" v="7" dt="2020-02-24T15:53:34.716"/>
    <p1510:client id="{1AA05745-0AD8-45C1-BAE6-533DDE3E6DCC}" v="3" dt="2020-03-09T14:14:18.503"/>
    <p1510:client id="{1EC7BA31-5A13-4BE7-97D1-0CC2A80FFF26}" v="5" dt="2020-02-25T13:35:26.480"/>
    <p1510:client id="{60AE114A-EBB7-44CC-9B0C-5D4237AF778A}" v="69" dt="2020-02-24T16:55:27.795"/>
    <p1510:client id="{AA702ADE-8245-4DC4-8D4F-648EEF81F7D3}" v="66" dt="2020-02-25T15:34:17.802"/>
    <p1510:client id="{BB95585B-E439-4F37-BB6D-F2B1AA0C260B}" v="48" dt="2020-03-08T14:18:09.375"/>
    <p1510:client id="{C173F12C-5393-4ABD-9F6E-FFCD9BC41FBA}" v="132" dt="2020-03-11T10:57:48.938"/>
    <p1510:client id="{C354D59A-281C-2590-29B1-64B41230F2F9}" v="7" dt="2020-02-25T05:02:00.375"/>
    <p1510:client id="{CE7117D0-6727-4891-BE8E-880B499006D2}" v="61" dt="2020-03-11T20:40:39.171"/>
    <p1510:client id="{D344F1EE-74C7-46B9-BFA0-37E21B020D9E}" v="12" dt="2020-03-11T21:45:06.033"/>
    <p1510:client id="{D8AB5F99-D4A0-438C-8C74-4E04D5BB1F59}" v="3" dt="2020-03-11T13:02:17.356"/>
    <p1510:client id="{E7382346-1BF7-4833-829C-CD1DEAE5EBE6}" v="27" dt="2020-02-25T04:59:03.538"/>
    <p1510:client id="{E8B2E66D-CF19-4F3E-9166-AC7590723CC7}" v="8" dt="2020-02-26T02:11:37.528"/>
    <p1510:client id="{F0C094CD-2E51-4007-8851-689DC7B8F32F}" v="125" dt="2020-02-24T16:51:22.681"/>
    <p1510:client id="{F0FB8C13-BC73-4003-86EE-2320E28B21B5}" v="4" dt="2020-02-25T03:50:01.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virtual-network/virtual-network-service-endpoints-overvie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vpn-gateway/vpn-gateway-bgp-overview?toc=%2fazure%2fvirtual-network%2ftoc.js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5/4/2020 2:49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a use for service endpoints in your organization?</a:t>
            </a:r>
          </a:p>
          <a:p>
            <a:r>
              <a:rPr lang="en-US" dirty="0"/>
              <a:t>Virtual network service endpoints - </a:t>
            </a:r>
            <a:r>
              <a:rPr lang="en-US" dirty="0">
                <a:hlinkClick r:id="rId3"/>
              </a:rPr>
              <a:t>https://docs.microsoft.com/en-us/azure/virtual-network/virtual-network-service-endpoints-overview</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181671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Manager - https://azure.microsoft.com/en-us/services/traffic-manager/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48341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https://docs.microsoft.com/en-us/azure/virtual-network/virtual-networks-udr-overview#system-routes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a:t>
            </a:r>
            <a:r>
              <a:rPr lang="en-US" sz="1200" b="0" i="0" u="none" strike="noStrike" kern="1200" dirty="0">
                <a:solidFill>
                  <a:schemeClr val="tx1"/>
                </a:solidFill>
                <a:effectLst/>
                <a:latin typeface="+mn-lt"/>
                <a:ea typeface="+mn-ea"/>
                <a:cs typeface="+mn-cs"/>
                <a:hlinkClick r:id="rId3"/>
              </a:rPr>
              <a:t>https://docs.microsoft.com/en-us/azure/vpn-gateway/vpn-gateway-bgp-overview?toc=%2fazure%2fvirtual-network%2ftoc.json</a:t>
            </a:r>
            <a:r>
              <a:rPr lang="en-US" sz="1200" b="0" i="0" u="none" strike="noStrike" kern="1200" dirty="0">
                <a:solidFill>
                  <a:schemeClr val="tx1"/>
                </a:solidFill>
                <a:effectLst/>
                <a:latin typeface="+mn-lt"/>
                <a:ea typeface="+mn-ea"/>
                <a:cs typeface="+mn-cs"/>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053006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AZ-104T00A</a:t>
            </a:r>
            <a:br>
              <a:rPr lang="en-US" dirty="0"/>
            </a:br>
            <a:r>
              <a:rPr lang="en-US" dirty="0"/>
              <a:t>Module 06: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Associate the Route Table</a:t>
            </a:r>
            <a:endParaRPr lang="en-US" dirty="0"/>
          </a:p>
        </p:txBody>
      </p:sp>
      <p:sp>
        <p:nvSpPr>
          <p:cNvPr id="3" name="Text Placeholder 2">
            <a:extLst>
              <a:ext uri="{FF2B5EF4-FFF2-40B4-BE49-F238E27FC236}">
                <a16:creationId xmlns:a16="http://schemas.microsoft.com/office/drawing/2014/main" id="{13999A32-F504-479E-9A9E-50160343265D}"/>
              </a:ext>
            </a:extLst>
          </p:cNvPr>
          <p:cNvSpPr>
            <a:spLocks noGrp="1"/>
          </p:cNvSpPr>
          <p:nvPr>
            <p:ph type="body" sz="quarter" idx="10"/>
          </p:nvPr>
        </p:nvSpPr>
        <p:spPr>
          <a:xfrm>
            <a:off x="590868" y="1435100"/>
            <a:ext cx="4704048" cy="3619452"/>
          </a:xfrm>
        </p:spPr>
        <p:txBody>
          <a:bodyPr/>
          <a:lstStyle/>
          <a:p>
            <a:r>
              <a:rPr lang="en-US" dirty="0"/>
              <a:t>Each subnet can have zero or one route table associated to it</a:t>
            </a:r>
          </a:p>
          <a:p>
            <a:r>
              <a:rPr lang="en-US" dirty="0"/>
              <a:t>In our example, the Public subnet will be associated with the routing table </a:t>
            </a:r>
          </a:p>
          <a:p>
            <a:endParaRPr lang="en-US" dirty="0"/>
          </a:p>
        </p:txBody>
      </p:sp>
      <p:pic>
        <p:nvPicPr>
          <p:cNvPr id="2" name="Picture 4" descr="Screenshot of the Add subnet page showing the route table that is associated with the subnet. ">
            <a:extLst>
              <a:ext uri="{FF2B5EF4-FFF2-40B4-BE49-F238E27FC236}">
                <a16:creationId xmlns:a16="http://schemas.microsoft.com/office/drawing/2014/main" id="{F418A5F9-1CAF-463D-82EE-A3A69BDD779B}"/>
              </a:ext>
            </a:extLst>
          </p:cNvPr>
          <p:cNvPicPr>
            <a:picLocks noChangeAspect="1"/>
          </p:cNvPicPr>
          <p:nvPr/>
        </p:nvPicPr>
        <p:blipFill>
          <a:blip r:embed="rId3"/>
          <a:stretch>
            <a:fillRect/>
          </a:stretch>
        </p:blipFill>
        <p:spPr>
          <a:xfrm>
            <a:off x="6530862" y="1250069"/>
            <a:ext cx="4095762" cy="4993530"/>
          </a:xfrm>
          <a:prstGeom prst="rect">
            <a:avLst/>
          </a:prstGeom>
          <a:ln>
            <a:solidFill>
              <a:schemeClr val="tx1"/>
            </a:solid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3" name="Text Placeholder 2">
            <a:extLst>
              <a:ext uri="{FF2B5EF4-FFF2-40B4-BE49-F238E27FC236}">
                <a16:creationId xmlns:a16="http://schemas.microsoft.com/office/drawing/2014/main" id="{AE7CA012-B60A-4816-8895-3E2AA667E045}"/>
              </a:ext>
            </a:extLst>
          </p:cNvPr>
          <p:cNvSpPr>
            <a:spLocks noGrp="1"/>
          </p:cNvSpPr>
          <p:nvPr>
            <p:ph type="body" sz="quarter" idx="10"/>
          </p:nvPr>
        </p:nvSpPr>
        <p:spPr>
          <a:xfrm>
            <a:off x="584200" y="1435497"/>
            <a:ext cx="11018520" cy="1982081"/>
          </a:xfrm>
        </p:spPr>
        <p:txBody>
          <a:bodyPr/>
          <a:lstStyle/>
          <a:p>
            <a:r>
              <a:rPr lang="en-US" dirty="0"/>
              <a:t>Create a route table</a:t>
            </a:r>
          </a:p>
          <a:p>
            <a:r>
              <a:rPr lang="en-US" dirty="0"/>
              <a:t>Add a route</a:t>
            </a:r>
          </a:p>
          <a:p>
            <a:r>
              <a:rPr lang="en-US" dirty="0"/>
              <a:t>Associate a route table to a subnet</a:t>
            </a:r>
          </a:p>
          <a:p>
            <a:r>
              <a:rPr lang="en-US" dirty="0"/>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cs typeface="Segoe UI"/>
              </a:rPr>
              <a:t>Service Endpoints</a:t>
            </a:r>
            <a:endParaRPr lang="en-US" dirty="0"/>
          </a:p>
        </p:txBody>
      </p:sp>
      <p:sp>
        <p:nvSpPr>
          <p:cNvPr id="3" name="Text Placeholder 2">
            <a:extLst>
              <a:ext uri="{FF2B5EF4-FFF2-40B4-BE49-F238E27FC236}">
                <a16:creationId xmlns:a16="http://schemas.microsoft.com/office/drawing/2014/main" id="{206C87F3-93F7-46D9-A9C7-E3352FD171E2}"/>
              </a:ext>
            </a:extLst>
          </p:cNvPr>
          <p:cNvSpPr>
            <a:spLocks noGrp="1"/>
          </p:cNvSpPr>
          <p:nvPr>
            <p:ph type="body" sz="quarter" idx="10"/>
          </p:nvPr>
        </p:nvSpPr>
        <p:spPr>
          <a:xfrm>
            <a:off x="588263" y="1588886"/>
            <a:ext cx="5670033" cy="3988784"/>
          </a:xfrm>
        </p:spPr>
        <p:txBody>
          <a:bodyPr vert="horz" wrap="square" lIns="0" tIns="0" rIns="0" bIns="0" rtlCol="0" anchor="t">
            <a:spAutoFit/>
          </a:bodyPr>
          <a:lstStyle/>
          <a:p>
            <a:r>
              <a:rPr lang="en-US" sz="2400" dirty="0">
                <a:latin typeface="Segoe UI Semilight"/>
                <a:cs typeface="Segoe UI Semilight"/>
              </a:rPr>
              <a:t>Endpoints limit network access to specific subnets and IP addresses </a:t>
            </a:r>
            <a:endParaRPr lang="en-US" sz="2400" dirty="0"/>
          </a:p>
          <a:p>
            <a:r>
              <a:rPr lang="en-US" sz="2400" dirty="0">
                <a:latin typeface="Segoe UI Semilight"/>
                <a:cs typeface="Segoe UI Semilight"/>
              </a:rPr>
              <a:t>Improved security for your Azure service resources</a:t>
            </a:r>
          </a:p>
          <a:p>
            <a:r>
              <a:rPr lang="en-US" sz="2400" dirty="0">
                <a:latin typeface="Segoe UI Semilight"/>
                <a:cs typeface="Segoe UI Semilight"/>
              </a:rPr>
              <a:t>Optimal routing for Azure service traffic from your virtual network</a:t>
            </a:r>
          </a:p>
          <a:p>
            <a:r>
              <a:rPr lang="en-US" sz="2400" dirty="0">
                <a:latin typeface="Segoe UI Semilight"/>
                <a:cs typeface="Segoe UI Semilight"/>
              </a:rPr>
              <a:t>Endpoints use the Microsoft Azure backbone network</a:t>
            </a:r>
          </a:p>
          <a:p>
            <a:r>
              <a:rPr lang="en-US" sz="2400" dirty="0">
                <a:latin typeface="Segoe UI Semilight"/>
                <a:cs typeface="Segoe UI Semilight"/>
              </a:rPr>
              <a:t>Simple to set up with less management overhead</a:t>
            </a:r>
          </a:p>
        </p:txBody>
      </p:sp>
      <p:pic>
        <p:nvPicPr>
          <p:cNvPr id="6" name="Picture 5" descr="A virtual machine is using an endpoint to access a storage account. ">
            <a:extLst>
              <a:ext uri="{FF2B5EF4-FFF2-40B4-BE49-F238E27FC236}">
                <a16:creationId xmlns:a16="http://schemas.microsoft.com/office/drawing/2014/main" id="{7ECA9B78-B740-4F78-8AA3-515C3789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309" y="1233181"/>
            <a:ext cx="5039428" cy="4391638"/>
          </a:xfrm>
          <a:prstGeom prst="rect">
            <a:avLst/>
          </a:prstGeom>
        </p:spPr>
      </p:pic>
    </p:spTree>
    <p:extLst>
      <p:ext uri="{BB962C8B-B14F-4D97-AF65-F5344CB8AC3E}">
        <p14:creationId xmlns:p14="http://schemas.microsoft.com/office/powerpoint/2010/main" val="20436182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Service Endpoint Services</a:t>
            </a:r>
            <a:endParaRPr lang="en-US" dirty="0"/>
          </a:p>
        </p:txBody>
      </p:sp>
      <p:sp>
        <p:nvSpPr>
          <p:cNvPr id="3" name="Text Placeholder 2">
            <a:extLst>
              <a:ext uri="{FF2B5EF4-FFF2-40B4-BE49-F238E27FC236}">
                <a16:creationId xmlns:a16="http://schemas.microsoft.com/office/drawing/2014/main" id="{60D0BE8E-38DE-49AD-B553-2ADAA5BAC84D}"/>
              </a:ext>
            </a:extLst>
          </p:cNvPr>
          <p:cNvSpPr>
            <a:spLocks noGrp="1"/>
          </p:cNvSpPr>
          <p:nvPr>
            <p:ph type="body" sz="quarter" idx="10"/>
          </p:nvPr>
        </p:nvSpPr>
        <p:spPr>
          <a:xfrm>
            <a:off x="792250" y="2510133"/>
            <a:ext cx="5303750" cy="1378839"/>
          </a:xfrm>
        </p:spPr>
        <p:txBody>
          <a:bodyPr vert="horz" wrap="square" lIns="0" tIns="0" rIns="0" bIns="0" rtlCol="0" anchor="t">
            <a:spAutoFit/>
          </a:bodyPr>
          <a:lstStyle/>
          <a:p>
            <a:pPr marL="0" indent="0">
              <a:buNone/>
            </a:pPr>
            <a:r>
              <a:rPr lang="en-US" dirty="0">
                <a:solidFill>
                  <a:srgbClr val="00B050"/>
                </a:solidFill>
                <a:latin typeface="Segoe UI Semilight"/>
                <a:cs typeface="Segoe UI Semilight"/>
              </a:rPr>
              <a:t>✔️</a:t>
            </a:r>
            <a:r>
              <a:rPr lang="en-US" dirty="0">
                <a:latin typeface="Segoe UI Semilight"/>
                <a:cs typeface="Segoe UI Semilight"/>
              </a:rPr>
              <a:t> Adding service endpoints can take up to 15 minutes to complete </a:t>
            </a:r>
          </a:p>
          <a:p>
            <a:pPr marL="0" indent="0">
              <a:buNone/>
            </a:pPr>
            <a:endParaRPr lang="en-US" dirty="0"/>
          </a:p>
        </p:txBody>
      </p:sp>
      <p:pic>
        <p:nvPicPr>
          <p:cNvPr id="5" name="Picture 4" descr="Screenshot of the add service endpoints pane.">
            <a:extLst>
              <a:ext uri="{FF2B5EF4-FFF2-40B4-BE49-F238E27FC236}">
                <a16:creationId xmlns:a16="http://schemas.microsoft.com/office/drawing/2014/main" id="{5C5AB429-4EB5-4F76-BAFF-2972339C34EB}"/>
              </a:ext>
            </a:extLst>
          </p:cNvPr>
          <p:cNvPicPr>
            <a:picLocks noChangeAspect="1"/>
          </p:cNvPicPr>
          <p:nvPr/>
        </p:nvPicPr>
        <p:blipFill>
          <a:blip r:embed="rId2"/>
          <a:stretch>
            <a:fillRect/>
          </a:stretch>
        </p:blipFill>
        <p:spPr>
          <a:xfrm>
            <a:off x="7155317" y="948876"/>
            <a:ext cx="3933042" cy="5451924"/>
          </a:xfrm>
          <a:prstGeom prst="rect">
            <a:avLst/>
          </a:prstGeom>
          <a:ln>
            <a:solidFill>
              <a:schemeClr val="tx1"/>
            </a:solidFill>
          </a:ln>
        </p:spPr>
      </p:pic>
    </p:spTree>
    <p:extLst>
      <p:ext uri="{BB962C8B-B14F-4D97-AF65-F5344CB8AC3E}">
        <p14:creationId xmlns:p14="http://schemas.microsoft.com/office/powerpoint/2010/main" val="15220668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Private Link</a:t>
            </a:r>
            <a:endParaRPr lang="en-US" dirty="0"/>
          </a:p>
        </p:txBody>
      </p:sp>
      <p:sp>
        <p:nvSpPr>
          <p:cNvPr id="6" name="Text Placeholder 5">
            <a:extLst>
              <a:ext uri="{FF2B5EF4-FFF2-40B4-BE49-F238E27FC236}">
                <a16:creationId xmlns:a16="http://schemas.microsoft.com/office/drawing/2014/main" id="{356F77D2-1893-4BD3-B3E5-A18BFCCABEDC}"/>
              </a:ext>
            </a:extLst>
          </p:cNvPr>
          <p:cNvSpPr>
            <a:spLocks noGrp="1"/>
          </p:cNvSpPr>
          <p:nvPr>
            <p:ph type="body" sz="quarter" idx="10"/>
          </p:nvPr>
        </p:nvSpPr>
        <p:spPr>
          <a:xfrm>
            <a:off x="431800" y="4164842"/>
            <a:ext cx="11018520" cy="2326791"/>
          </a:xfrm>
        </p:spPr>
        <p:txBody>
          <a:bodyPr vert="horz" wrap="square" lIns="0" tIns="0" rIns="0" bIns="0" rtlCol="0" anchor="t">
            <a:spAutoFit/>
          </a:bodyPr>
          <a:lstStyle/>
          <a:p>
            <a:r>
              <a:rPr lang="en-US" dirty="0">
                <a:latin typeface="Segoe UI Semilight"/>
                <a:cs typeface="Segoe UI Semilight"/>
              </a:rPr>
              <a:t>Private connectivity to services on Azure. Traffic remains on the Microsoft network, with no public internet access</a:t>
            </a:r>
          </a:p>
          <a:p>
            <a:r>
              <a:rPr lang="en-US" dirty="0">
                <a:latin typeface="Segoe UI Semilight"/>
                <a:cs typeface="Segoe UI Semilight"/>
              </a:rPr>
              <a:t>Integration with on-premises and peered networks</a:t>
            </a:r>
          </a:p>
          <a:p>
            <a:r>
              <a:rPr lang="en-US" dirty="0">
                <a:latin typeface="Segoe UI Semilight"/>
                <a:cs typeface="Segoe UI Semilight"/>
              </a:rPr>
              <a:t>In the event of a security incident within your network, only the mapped resource would be accessible</a:t>
            </a:r>
          </a:p>
        </p:txBody>
      </p:sp>
      <p:pic>
        <p:nvPicPr>
          <p:cNvPr id="3" name="Picture 3" descr="An Azure Private Link connects a NSG Private endpoint with SQL database. A direct connection is x&amp;#39;d out. ">
            <a:extLst>
              <a:ext uri="{FF2B5EF4-FFF2-40B4-BE49-F238E27FC236}">
                <a16:creationId xmlns:a16="http://schemas.microsoft.com/office/drawing/2014/main" id="{79110D0E-800B-41D6-B813-B6162FAF7378}"/>
              </a:ext>
            </a:extLst>
          </p:cNvPr>
          <p:cNvPicPr>
            <a:picLocks noChangeAspect="1"/>
          </p:cNvPicPr>
          <p:nvPr/>
        </p:nvPicPr>
        <p:blipFill>
          <a:blip r:embed="rId2"/>
          <a:stretch>
            <a:fillRect/>
          </a:stretch>
        </p:blipFill>
        <p:spPr>
          <a:xfrm>
            <a:off x="1473843" y="1058257"/>
            <a:ext cx="8588415" cy="3063157"/>
          </a:xfrm>
          <a:prstGeom prst="rect">
            <a:avLst/>
          </a:prstGeom>
        </p:spPr>
      </p:pic>
    </p:spTree>
    <p:extLst>
      <p:ext uri="{BB962C8B-B14F-4D97-AF65-F5344CB8AC3E}">
        <p14:creationId xmlns:p14="http://schemas.microsoft.com/office/powerpoint/2010/main" val="2356673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85203" y="3520794"/>
            <a:ext cx="10157219" cy="1895904"/>
          </a:xfrm>
        </p:spPr>
        <p:txBody>
          <a:bodyPr vert="horz" wrap="square" lIns="0" tIns="0" rIns="0" bIns="0" rtlCol="0" anchor="t">
            <a:spAutoFit/>
          </a:bodyPr>
          <a:lstStyle/>
          <a:p>
            <a:r>
              <a:rPr lang="en-US" dirty="0"/>
              <a:t>Distributes inbound traffic to backend resources using load-balancing rules and health probes</a:t>
            </a:r>
          </a:p>
          <a:p>
            <a:r>
              <a:rPr lang="en-US" dirty="0"/>
              <a:t>Can be used for both inbound/outbound scenarios</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5473906"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latin typeface="Segoe UI Semilight"/>
                <a:cs typeface="Segoe UI Semilight"/>
              </a:rPr>
              <a:t>Lesson 01: Network Routing and Endpoints</a:t>
            </a:r>
            <a:endParaRPr lang="en-US" dirty="0"/>
          </a:p>
          <a:p>
            <a:r>
              <a:rPr lang="en-US" dirty="0">
                <a:latin typeface="Segoe UI Semilight"/>
                <a:cs typeface="Segoe UI Semilight"/>
              </a:rPr>
              <a:t>Lesson 02: Azure Load Balancer</a:t>
            </a:r>
          </a:p>
          <a:p>
            <a:r>
              <a:rPr lang="en-US" dirty="0">
                <a:latin typeface="Segoe UI Semilight"/>
                <a:cs typeface="Segoe UI Semilight"/>
              </a:rPr>
              <a:t>Lesson 03: Application Gateway</a:t>
            </a:r>
          </a:p>
          <a:p>
            <a:r>
              <a:rPr lang="en-US" dirty="0">
                <a:latin typeface="Segoe UI Semilight"/>
                <a:cs typeface="Segoe UI Semilight"/>
              </a:rPr>
              <a:t>Lesson 04: Traffic Manager</a:t>
            </a:r>
          </a:p>
          <a:p>
            <a:r>
              <a:rPr lang="en-US" dirty="0">
                <a:latin typeface="Segoe UI Semilight"/>
                <a:cs typeface="Segoe UI Semilight"/>
              </a:rPr>
              <a:t>Lesson 05: Module 06 Lab and Review</a:t>
            </a:r>
          </a:p>
          <a:p>
            <a:endParaRPr lang="en-US"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5560391" cy="3274743"/>
          </a:xfrm>
        </p:spPr>
        <p:txBody>
          <a:bodyPr vert="horz" wrap="square" lIns="0" tIns="0" rIns="0" bIns="0" rtlCol="0" anchor="t">
            <a:spAutoFit/>
          </a:bodyPr>
          <a:lstStyle/>
          <a:p>
            <a:r>
              <a:rPr lang="en-US" dirty="0">
                <a:latin typeface="Segoe UI Semilight"/>
                <a:cs typeface="Segoe UI Semilight"/>
              </a:rPr>
              <a:t>Load balancer supports both Basic and Standard (newer) SKUs</a:t>
            </a:r>
          </a:p>
          <a:p>
            <a:r>
              <a:rPr lang="en-US" dirty="0">
                <a:latin typeface="Segoe UI Semilight"/>
                <a:cs typeface="Segoe UI Semilight"/>
              </a:rPr>
              <a:t>SKUs are not mutable</a:t>
            </a:r>
          </a:p>
          <a:p>
            <a:r>
              <a:rPr lang="en-US" dirty="0">
                <a:latin typeface="Segoe UI Semilight"/>
                <a:cs typeface="Segoe UI Semilight"/>
              </a:rPr>
              <a:t>Load Balancer rule cannot span two virtual networks</a:t>
            </a:r>
          </a:p>
          <a:p>
            <a:r>
              <a:rPr lang="en-US" dirty="0">
                <a:latin typeface="Segoe UI Semilight"/>
                <a:cs typeface="Segoe UI Semilight"/>
              </a:rPr>
              <a:t>No charge for the Basic Load Balancer SKU</a:t>
            </a:r>
          </a:p>
        </p:txBody>
      </p:sp>
      <p:pic>
        <p:nvPicPr>
          <p:cNvPr id="4" name="Picture 4"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EFDC0F98-2A9C-4935-A100-3BBCB3D8B7AA}"/>
              </a:ext>
            </a:extLst>
          </p:cNvPr>
          <p:cNvPicPr>
            <a:picLocks noChangeAspect="1"/>
          </p:cNvPicPr>
          <p:nvPr/>
        </p:nvPicPr>
        <p:blipFill>
          <a:blip r:embed="rId3"/>
          <a:stretch>
            <a:fillRect/>
          </a:stretch>
        </p:blipFill>
        <p:spPr>
          <a:xfrm>
            <a:off x="6433127" y="1437910"/>
            <a:ext cx="5173518" cy="4824997"/>
          </a:xfrm>
          <a:prstGeom prst="rect">
            <a:avLst/>
          </a:prstGeom>
          <a:ln>
            <a:solidFill>
              <a:schemeClr val="tx1"/>
            </a:solid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pic>
        <p:nvPicPr>
          <p:cNvPr id="2" name="Picture 1" descr="Screenshot of the backend pool page. The Associated to drop-down is shown with availability set, single virtual machine, and virtual machine scale set. ">
            <a:extLst>
              <a:ext uri="{FF2B5EF4-FFF2-40B4-BE49-F238E27FC236}">
                <a16:creationId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graphicFrame>
        <p:nvGraphicFramePr>
          <p:cNvPr id="7" name="Table 6">
            <a:extLst>
              <a:ext uri="{FF2B5EF4-FFF2-40B4-BE49-F238E27FC236}">
                <a16:creationId xmlns:a16="http://schemas.microsoft.com/office/drawing/2014/main" id="{8DCFB727-F488-4332-83F5-C20A0462ED2B}"/>
              </a:ext>
            </a:extLst>
          </p:cNvPr>
          <p:cNvGraphicFramePr>
            <a:graphicFrameLocks noGrp="1"/>
          </p:cNvGraphicFramePr>
          <p:nvPr>
            <p:extLst>
              <p:ext uri="{D42A27DB-BD31-4B8C-83A1-F6EECF244321}">
                <p14:modId xmlns:p14="http://schemas.microsoft.com/office/powerpoint/2010/main" val="826068711"/>
              </p:ext>
            </p:extLst>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a16="http://schemas.microsoft.com/office/drawing/2014/main" val="3188652653"/>
                    </a:ext>
                  </a:extLst>
                </a:gridCol>
                <a:gridCol w="3666747">
                  <a:extLst>
                    <a:ext uri="{9D8B030D-6E8A-4147-A177-3AD203B41FA5}">
                      <a16:colId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24596"/>
                  </a:ext>
                </a:extLst>
              </a:tr>
            </a:tbl>
          </a:graphicData>
        </a:graphic>
      </p:graphicFrame>
      <p:sp>
        <p:nvSpPr>
          <p:cNvPr id="6" name="Text Placeholder 5"/>
          <p:cNvSpPr>
            <a:spLocks noGrp="1"/>
          </p:cNvSpPr>
          <p:nvPr>
            <p:ph type="body" sz="quarter" idx="10"/>
          </p:nvPr>
        </p:nvSpPr>
        <p:spPr>
          <a:xfrm>
            <a:off x="666496" y="3958453"/>
            <a:ext cx="5429504" cy="2240613"/>
          </a:xfrm>
        </p:spPr>
        <p:txBody>
          <a:bodyPr/>
          <a:lstStyle/>
          <a:p>
            <a:pPr marL="0" indent="0">
              <a:buNone/>
            </a:pPr>
            <a:r>
              <a:rPr lang="en-US" dirty="0"/>
              <a:t>To distribute traffic, a back-end address pool contains the IP addresses of the virtual NICs that are connected to the load balancer</a:t>
            </a:r>
          </a:p>
          <a:p>
            <a:endParaRPr lang="en-US" dirty="0"/>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324660"/>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2"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B57E8819-7AC0-47C6-B08A-AA158356ADBF}"/>
              </a:ext>
            </a:extLst>
          </p:cNvPr>
          <p:cNvPicPr>
            <a:picLocks noChangeAspect="1"/>
          </p:cNvPicPr>
          <p:nvPr/>
        </p:nvPicPr>
        <p:blipFill>
          <a:blip r:embed="rId3"/>
          <a:stretch>
            <a:fillRect/>
          </a:stretch>
        </p:blipFill>
        <p:spPr>
          <a:xfrm>
            <a:off x="6423891" y="800812"/>
            <a:ext cx="4664363" cy="5533464"/>
          </a:xfrm>
          <a:prstGeom prst="rect">
            <a:avLst/>
          </a:prstGeom>
          <a:ln>
            <a:solidFill>
              <a:schemeClr val="tx1"/>
            </a:solid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818634" y="897735"/>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6740" y="4468549"/>
            <a:ext cx="11018520" cy="2068259"/>
          </a:xfrm>
        </p:spPr>
        <p:txBody>
          <a:bodyPr/>
          <a:lstStyle/>
          <a:p>
            <a:r>
              <a:rPr lang="en-US" sz="2400" dirty="0"/>
              <a:t>Session persistence specifies how client traffic is handled </a:t>
            </a:r>
          </a:p>
          <a:p>
            <a:r>
              <a:rPr lang="en-US" sz="2400" b="1" dirty="0"/>
              <a:t>None </a:t>
            </a:r>
            <a:r>
              <a:rPr lang="en-US" sz="2400" dirty="0"/>
              <a:t>(default) requests can be handled by any virtual machine </a:t>
            </a:r>
          </a:p>
          <a:p>
            <a:r>
              <a:rPr lang="en-US" sz="2400" b="1" dirty="0"/>
              <a:t>Client IP </a:t>
            </a:r>
            <a:r>
              <a:rPr lang="en-US" sz="2400" dirty="0"/>
              <a:t>requests will be handled by the same virtual machine</a:t>
            </a:r>
          </a:p>
          <a:p>
            <a:pPr lvl="0"/>
            <a:r>
              <a:rPr lang="en-US" sz="2400" b="1" dirty="0"/>
              <a:t>Client IP and protocol </a:t>
            </a:r>
            <a:r>
              <a:rPr lang="en-US" sz="2400" dirty="0"/>
              <a:t>specifies that successive requests from the same address and protocol will be handled by the same virtual machine</a:t>
            </a:r>
          </a:p>
        </p:txBody>
      </p:sp>
      <p:pic>
        <p:nvPicPr>
          <p:cNvPr id="4" name="Picture 4" descr="A screen shot of the Session persistence setttings.">
            <a:extLst>
              <a:ext uri="{FF2B5EF4-FFF2-40B4-BE49-F238E27FC236}">
                <a16:creationId xmlns:a16="http://schemas.microsoft.com/office/drawing/2014/main" id="{2D78A9BE-5257-48B3-A967-F51BBDC5BB58}"/>
              </a:ext>
            </a:extLst>
          </p:cNvPr>
          <p:cNvPicPr>
            <a:picLocks noChangeAspect="1"/>
          </p:cNvPicPr>
          <p:nvPr/>
        </p:nvPicPr>
        <p:blipFill>
          <a:blip r:embed="rId4"/>
          <a:stretch>
            <a:fillRect/>
          </a:stretch>
        </p:blipFill>
        <p:spPr>
          <a:xfrm>
            <a:off x="725054" y="1612197"/>
            <a:ext cx="2743200" cy="1980298"/>
          </a:xfrm>
          <a:prstGeom prst="rect">
            <a:avLst/>
          </a:prstGeom>
          <a:ln>
            <a:solidFill>
              <a:schemeClr val="tx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5226346"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2" name="Picture 2" descr="Screenshot of the HTTP custom probe page. The port is 80. The path is /. The interval is 5. The unhealthy threshold is 2. ">
            <a:extLst>
              <a:ext uri="{FF2B5EF4-FFF2-40B4-BE49-F238E27FC236}">
                <a16:creationId xmlns:a16="http://schemas.microsoft.com/office/drawing/2014/main" id="{C8716DE8-E4C0-46C6-8517-7EB89D4E2B76}"/>
              </a:ext>
            </a:extLst>
          </p:cNvPr>
          <p:cNvPicPr>
            <a:picLocks noChangeAspect="1"/>
          </p:cNvPicPr>
          <p:nvPr/>
        </p:nvPicPr>
        <p:blipFill>
          <a:blip r:embed="rId3"/>
          <a:stretch>
            <a:fillRect/>
          </a:stretch>
        </p:blipFill>
        <p:spPr>
          <a:xfrm>
            <a:off x="6253018" y="1434843"/>
            <a:ext cx="5394036" cy="4297731"/>
          </a:xfrm>
          <a:prstGeom prst="rect">
            <a:avLst/>
          </a:prstGeom>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Application Gateway</a:t>
            </a:r>
          </a:p>
          <a:p>
            <a:r>
              <a:rPr lang="en-US" dirty="0"/>
              <a:t>Application Gateway Routing</a:t>
            </a:r>
          </a:p>
          <a:p>
            <a:r>
              <a:rPr lang="en-US" dirty="0"/>
              <a:t>Application Gateway Configuration</a:t>
            </a:r>
          </a:p>
          <a:p>
            <a:pPr marL="0" indent="0">
              <a:buNone/>
            </a:pPr>
            <a:endParaRPr lang="en-US" dirty="0"/>
          </a:p>
        </p:txBody>
      </p:sp>
    </p:spTree>
    <p:extLst>
      <p:ext uri="{BB962C8B-B14F-4D97-AF65-F5344CB8AC3E}">
        <p14:creationId xmlns:p14="http://schemas.microsoft.com/office/powerpoint/2010/main" val="28251105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8263" y="3977339"/>
            <a:ext cx="11018520" cy="1895904"/>
          </a:xfrm>
        </p:spPr>
        <p:txBody>
          <a:bodyPr/>
          <a:lstStyle/>
          <a:p>
            <a:r>
              <a:rPr lang="en-US" dirty="0"/>
              <a:t>Manages web app requests</a:t>
            </a:r>
          </a:p>
          <a:p>
            <a:r>
              <a:rPr lang="en-US" dirty="0"/>
              <a:t>Routes traffic to a pool of web servers based on the URL of a request </a:t>
            </a:r>
          </a:p>
          <a:p>
            <a:r>
              <a:rPr lang="en-US" dirty="0"/>
              <a:t>The web servers can be Azure virtual machines, Azure virtual machine scale sets, Azure App Service, and even on-premises servers</a:t>
            </a:r>
          </a:p>
        </p:txBody>
      </p:sp>
      <p:pic>
        <p:nvPicPr>
          <p:cNvPr id="4" name="Picture 3" descr="A flowchart from left to right: browser, app gateway frontend IP, listener, Rule, and backed pool.">
            <a:extLst>
              <a:ext uri="{FF2B5EF4-FFF2-40B4-BE49-F238E27FC236}">
                <a16:creationId xmlns:a16="http://schemas.microsoft.com/office/drawing/2014/main" id="{7DBBBD2C-88CB-4969-AC36-9A1139E3B8DE}"/>
              </a:ext>
            </a:extLst>
          </p:cNvPr>
          <p:cNvPicPr>
            <a:picLocks noChangeAspect="1"/>
          </p:cNvPicPr>
          <p:nvPr/>
        </p:nvPicPr>
        <p:blipFill>
          <a:blip r:embed="rId3"/>
          <a:stretch>
            <a:fillRect/>
          </a:stretch>
        </p:blipFill>
        <p:spPr>
          <a:xfrm>
            <a:off x="1916073" y="1087804"/>
            <a:ext cx="8210550" cy="27051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7D6EC6-6568-4FE6-8F87-864D2F62ED85}"/>
              </a:ext>
              <a:ext uri="{C183D7F6-B498-43B3-948B-1728B52AA6E4}">
                <adec:decorative xmlns:adec="http://schemas.microsoft.com/office/drawing/2017/decorative" val="1"/>
              </a:ext>
            </a:extLst>
          </p:cNvPr>
          <p:cNvSpPr/>
          <p:nvPr/>
        </p:nvSpPr>
        <p:spPr bwMode="auto">
          <a:xfrm>
            <a:off x="6358933"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B17C322-3095-40E2-BF95-01D274D4C823}"/>
              </a:ext>
              <a:ext uri="{C183D7F6-B498-43B3-948B-1728B52AA6E4}">
                <adec:decorative xmlns:adec="http://schemas.microsoft.com/office/drawing/2017/decorative" val="1"/>
              </a:ext>
            </a:extLst>
          </p:cNvPr>
          <p:cNvSpPr/>
          <p:nvPr/>
        </p:nvSpPr>
        <p:spPr bwMode="auto">
          <a:xfrm>
            <a:off x="361741"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Application Gateway Routing</a:t>
            </a:r>
          </a:p>
        </p:txBody>
      </p:sp>
      <p:sp>
        <p:nvSpPr>
          <p:cNvPr id="3" name="Text Placeholder 2">
            <a:extLst>
              <a:ext uri="{FF2B5EF4-FFF2-40B4-BE49-F238E27FC236}">
                <a16:creationId xmlns:a16="http://schemas.microsoft.com/office/drawing/2014/main" id="{94D8D6BC-BEC2-4ED8-90CC-ECB60769A0E2}"/>
              </a:ext>
            </a:extLst>
          </p:cNvPr>
          <p:cNvSpPr>
            <a:spLocks noGrp="1"/>
          </p:cNvSpPr>
          <p:nvPr>
            <p:ph type="body" sz="quarter" idx="10"/>
          </p:nvPr>
        </p:nvSpPr>
        <p:spPr>
          <a:xfrm>
            <a:off x="584200" y="1467147"/>
            <a:ext cx="5511800" cy="430887"/>
          </a:xfrm>
        </p:spPr>
        <p:txBody>
          <a:bodyPr/>
          <a:lstStyle/>
          <a:p>
            <a:pPr marL="0" indent="0" algn="ctr">
              <a:buNone/>
            </a:pPr>
            <a:r>
              <a:rPr lang="en-US" dirty="0">
                <a:solidFill>
                  <a:schemeClr val="bg1"/>
                </a:solidFill>
              </a:rPr>
              <a:t>Path-based routing</a:t>
            </a:r>
          </a:p>
        </p:txBody>
      </p:sp>
      <p:pic>
        <p:nvPicPr>
          <p:cNvPr id="4" name="Picture 3" descr="Flowchart from left to right: user, application gateway, image server pool. Traffic is directed to the image server pool based on *images or *video. ">
            <a:extLst>
              <a:ext uri="{FF2B5EF4-FFF2-40B4-BE49-F238E27FC236}">
                <a16:creationId xmlns:a16="http://schemas.microsoft.com/office/drawing/2014/main" id="{CBFDC944-EE57-48CC-BAA8-AD77CA629DE6}"/>
              </a:ext>
            </a:extLst>
          </p:cNvPr>
          <p:cNvPicPr>
            <a:picLocks noChangeAspect="1"/>
          </p:cNvPicPr>
          <p:nvPr/>
        </p:nvPicPr>
        <p:blipFill>
          <a:blip r:embed="rId2"/>
          <a:stretch>
            <a:fillRect/>
          </a:stretch>
        </p:blipFill>
        <p:spPr>
          <a:xfrm>
            <a:off x="584200" y="2291646"/>
            <a:ext cx="5084061" cy="3379544"/>
          </a:xfrm>
          <a:prstGeom prst="rect">
            <a:avLst/>
          </a:prstGeom>
          <a:ln>
            <a:noFill/>
          </a:ln>
        </p:spPr>
      </p:pic>
      <p:sp>
        <p:nvSpPr>
          <p:cNvPr id="5" name="Text Placeholder 2">
            <a:extLst>
              <a:ext uri="{FF2B5EF4-FFF2-40B4-BE49-F238E27FC236}">
                <a16:creationId xmlns:a16="http://schemas.microsoft.com/office/drawing/2014/main" id="{B84CCF65-7025-48CF-9BCC-80C4E5FF3A6E}"/>
              </a:ext>
            </a:extLst>
          </p:cNvPr>
          <p:cNvSpPr txBox="1">
            <a:spLocks/>
          </p:cNvSpPr>
          <p:nvPr/>
        </p:nvSpPr>
        <p:spPr>
          <a:xfrm>
            <a:off x="6584740" y="1467147"/>
            <a:ext cx="551180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Multiple-site</a:t>
            </a:r>
            <a:r>
              <a:rPr lang="en-US" dirty="0"/>
              <a:t> </a:t>
            </a:r>
            <a:r>
              <a:rPr lang="en-US" dirty="0">
                <a:solidFill>
                  <a:schemeClr val="bg1"/>
                </a:solidFill>
              </a:rPr>
              <a:t>routing</a:t>
            </a:r>
          </a:p>
        </p:txBody>
      </p:sp>
      <p:pic>
        <p:nvPicPr>
          <p:cNvPr id="6" name="Picture 5" descr="Flowchart left to right: user, application gateway, backend pool. Traffic is directed to the backend pool based on company, contoso or fabrikam.">
            <a:extLst>
              <a:ext uri="{FF2B5EF4-FFF2-40B4-BE49-F238E27FC236}">
                <a16:creationId xmlns:a16="http://schemas.microsoft.com/office/drawing/2014/main" id="{A1641C57-4705-449B-A73A-B720E402E1AA}"/>
              </a:ext>
            </a:extLst>
          </p:cNvPr>
          <p:cNvPicPr>
            <a:picLocks noChangeAspect="1"/>
          </p:cNvPicPr>
          <p:nvPr/>
        </p:nvPicPr>
        <p:blipFill>
          <a:blip r:embed="rId3"/>
          <a:stretch>
            <a:fillRect/>
          </a:stretch>
        </p:blipFill>
        <p:spPr>
          <a:xfrm>
            <a:off x="6318459" y="2291646"/>
            <a:ext cx="5246176" cy="3487308"/>
          </a:xfrm>
          <a:prstGeom prst="rect">
            <a:avLst/>
          </a:prstGeom>
        </p:spPr>
      </p:pic>
      <p:sp>
        <p:nvSpPr>
          <p:cNvPr id="7" name="Rectangle 6">
            <a:extLst>
              <a:ext uri="{FF2B5EF4-FFF2-40B4-BE49-F238E27FC236}">
                <a16:creationId xmlns:a16="http://schemas.microsoft.com/office/drawing/2014/main" id="{DC4D6DA2-9A67-412F-8BAD-E6345E0DD029}"/>
              </a:ext>
              <a:ext uri="{C183D7F6-B498-43B3-948B-1728B52AA6E4}">
                <adec:decorative xmlns:adec="http://schemas.microsoft.com/office/drawing/2017/decorative" val="1"/>
              </a:ext>
            </a:extLst>
          </p:cNvPr>
          <p:cNvSpPr/>
          <p:nvPr/>
        </p:nvSpPr>
        <p:spPr bwMode="auto">
          <a:xfrm>
            <a:off x="361741"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07679B4-BA84-4669-91EA-8C039FC3455F}"/>
              </a:ext>
              <a:ext uri="{C183D7F6-B498-43B3-948B-1728B52AA6E4}">
                <adec:decorative xmlns:adec="http://schemas.microsoft.com/office/drawing/2017/decorative" val="1"/>
              </a:ext>
            </a:extLst>
          </p:cNvPr>
          <p:cNvSpPr/>
          <p:nvPr/>
        </p:nvSpPr>
        <p:spPr bwMode="auto">
          <a:xfrm>
            <a:off x="6360607"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67832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Application Gateway Components</a:t>
            </a:r>
          </a:p>
        </p:txBody>
      </p:sp>
      <p:sp>
        <p:nvSpPr>
          <p:cNvPr id="3" name="Text Placeholder 2">
            <a:extLst>
              <a:ext uri="{FF2B5EF4-FFF2-40B4-BE49-F238E27FC236}">
                <a16:creationId xmlns:a16="http://schemas.microsoft.com/office/drawing/2014/main" id="{9383E57C-4F63-40E9-A648-75FE367B6017}"/>
              </a:ext>
            </a:extLst>
          </p:cNvPr>
          <p:cNvSpPr>
            <a:spLocks noGrp="1"/>
          </p:cNvSpPr>
          <p:nvPr>
            <p:ph type="body" sz="quarter" idx="10"/>
          </p:nvPr>
        </p:nvSpPr>
        <p:spPr>
          <a:xfrm>
            <a:off x="586740" y="1499622"/>
            <a:ext cx="3492891" cy="3016210"/>
          </a:xfrm>
        </p:spPr>
        <p:txBody>
          <a:bodyPr/>
          <a:lstStyle/>
          <a:p>
            <a:r>
              <a:rPr lang="en-US" dirty="0"/>
              <a:t>Frontend IP</a:t>
            </a:r>
          </a:p>
          <a:p>
            <a:r>
              <a:rPr lang="en-US" dirty="0"/>
              <a:t>Listeners</a:t>
            </a:r>
          </a:p>
          <a:p>
            <a:r>
              <a:rPr lang="en-US" dirty="0"/>
              <a:t>Routing rules</a:t>
            </a:r>
          </a:p>
          <a:p>
            <a:r>
              <a:rPr lang="en-US" dirty="0"/>
              <a:t>Backend pools</a:t>
            </a:r>
          </a:p>
          <a:p>
            <a:r>
              <a:rPr lang="en-US" dirty="0"/>
              <a:t>Web application firewall (optional)</a:t>
            </a:r>
          </a:p>
          <a:p>
            <a:r>
              <a:rPr lang="en-US" dirty="0"/>
              <a:t>Health probes</a:t>
            </a:r>
          </a:p>
        </p:txBody>
      </p:sp>
      <p:pic>
        <p:nvPicPr>
          <p:cNvPr id="4" name="Picture 3" descr="Flowchart top to bottom: frontend IP, listener, rule, and backend instances.">
            <a:extLst>
              <a:ext uri="{FF2B5EF4-FFF2-40B4-BE49-F238E27FC236}">
                <a16:creationId xmlns:a16="http://schemas.microsoft.com/office/drawing/2014/main" id="{0AB68DEE-20F8-4339-87B3-BADEC988ED02}"/>
              </a:ext>
            </a:extLst>
          </p:cNvPr>
          <p:cNvPicPr>
            <a:picLocks noChangeAspect="1"/>
          </p:cNvPicPr>
          <p:nvPr/>
        </p:nvPicPr>
        <p:blipFill>
          <a:blip r:embed="rId2"/>
          <a:stretch>
            <a:fillRect/>
          </a:stretch>
        </p:blipFill>
        <p:spPr>
          <a:xfrm>
            <a:off x="3869767" y="1499622"/>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01: Network Routing and Endpoints</a:t>
            </a:r>
            <a:endParaRPr lang="en-US" dirty="0"/>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Traffic Manager</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Traffic Manager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Azure Traffic Manager</a:t>
            </a:r>
          </a:p>
          <a:p>
            <a:r>
              <a:rPr lang="en-US" dirty="0"/>
              <a:t>Traffic Manager Routing Methods</a:t>
            </a:r>
          </a:p>
          <a:p>
            <a:r>
              <a:rPr lang="en-US" dirty="0"/>
              <a:t>Distributing Network Traffic</a:t>
            </a:r>
          </a:p>
          <a:p>
            <a:pPr marL="0" indent="0">
              <a:buNone/>
            </a:pPr>
            <a:endParaRPr lang="en-US" dirty="0"/>
          </a:p>
        </p:txBody>
      </p:sp>
    </p:spTree>
    <p:extLst>
      <p:ext uri="{BB962C8B-B14F-4D97-AF65-F5344CB8AC3E}">
        <p14:creationId xmlns:p14="http://schemas.microsoft.com/office/powerpoint/2010/main" val="4488176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Traffic Manager</a:t>
            </a:r>
          </a:p>
        </p:txBody>
      </p:sp>
      <p:sp>
        <p:nvSpPr>
          <p:cNvPr id="6" name="Text Placeholder 5"/>
          <p:cNvSpPr>
            <a:spLocks noGrp="1"/>
          </p:cNvSpPr>
          <p:nvPr>
            <p:ph type="body" sz="quarter" idx="10"/>
          </p:nvPr>
        </p:nvSpPr>
        <p:spPr>
          <a:xfrm>
            <a:off x="554101" y="1295210"/>
            <a:ext cx="6151500" cy="4136517"/>
          </a:xfrm>
        </p:spPr>
        <p:txBody>
          <a:bodyPr/>
          <a:lstStyle/>
          <a:p>
            <a:r>
              <a:rPr lang="en-US" dirty="0"/>
              <a:t>Allows you to control distribution of user traffic to service endpoints around the world</a:t>
            </a:r>
          </a:p>
          <a:p>
            <a:r>
              <a:rPr lang="en-US" dirty="0"/>
              <a:t>Uses DNS to direct end-user requests to the most appropriate endpoint</a:t>
            </a:r>
          </a:p>
          <a:p>
            <a:r>
              <a:rPr lang="en-US" dirty="0"/>
              <a:t>Selects an endpoint based on the configuring traffic-routing method</a:t>
            </a:r>
          </a:p>
          <a:p>
            <a:r>
              <a:rPr lang="en-US" dirty="0"/>
              <a:t>Provides endpoint health checks and automatic endpoint failover</a:t>
            </a:r>
          </a:p>
        </p:txBody>
      </p:sp>
      <p:pic>
        <p:nvPicPr>
          <p:cNvPr id="5" name="Picture 4"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E8CAC7E1-5A94-4DFA-880D-D304F32498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313" y="1435100"/>
            <a:ext cx="5129075" cy="4077804"/>
          </a:xfrm>
          <a:prstGeom prst="rect">
            <a:avLst/>
          </a:prstGeom>
          <a:noFill/>
          <a:ln>
            <a:noFill/>
          </a:ln>
        </p:spPr>
      </p:pic>
    </p:spTree>
    <p:extLst>
      <p:ext uri="{BB962C8B-B14F-4D97-AF65-F5344CB8AC3E}">
        <p14:creationId xmlns:p14="http://schemas.microsoft.com/office/powerpoint/2010/main" val="353675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DE2-D21B-42AC-9D3D-876C8C3EA344}"/>
              </a:ext>
            </a:extLst>
          </p:cNvPr>
          <p:cNvSpPr>
            <a:spLocks noGrp="1"/>
          </p:cNvSpPr>
          <p:nvPr>
            <p:ph type="title"/>
          </p:nvPr>
        </p:nvSpPr>
        <p:spPr/>
        <p:txBody>
          <a:bodyPr/>
          <a:lstStyle/>
          <a:p>
            <a:r>
              <a:rPr lang="en-US" dirty="0"/>
              <a:t>Traffic Manager Routing Methods</a:t>
            </a:r>
          </a:p>
        </p:txBody>
      </p:sp>
      <p:sp>
        <p:nvSpPr>
          <p:cNvPr id="3" name="Text Placeholder 2">
            <a:extLst>
              <a:ext uri="{FF2B5EF4-FFF2-40B4-BE49-F238E27FC236}">
                <a16:creationId xmlns:a16="http://schemas.microsoft.com/office/drawing/2014/main" id="{AC8FCDDE-1C41-4680-BA7B-E4D48781100A}"/>
              </a:ext>
            </a:extLst>
          </p:cNvPr>
          <p:cNvSpPr>
            <a:spLocks noGrp="1"/>
          </p:cNvSpPr>
          <p:nvPr>
            <p:ph type="body" sz="quarter" idx="10"/>
          </p:nvPr>
        </p:nvSpPr>
        <p:spPr>
          <a:xfrm>
            <a:off x="584200" y="1435497"/>
            <a:ext cx="6469743" cy="4801314"/>
          </a:xfrm>
        </p:spPr>
        <p:txBody>
          <a:bodyPr vert="horz" wrap="square" lIns="0" tIns="0" rIns="0" bIns="0" rtlCol="0" anchor="t">
            <a:spAutoFit/>
          </a:bodyPr>
          <a:lstStyle/>
          <a:p>
            <a:r>
              <a:rPr lang="en-US" sz="2400" b="1" dirty="0">
                <a:latin typeface="Segoe UI Semilight"/>
                <a:cs typeface="Segoe UI Semilight"/>
              </a:rPr>
              <a:t>Priority</a:t>
            </a:r>
            <a:r>
              <a:rPr lang="en-US" sz="2400" dirty="0">
                <a:latin typeface="Segoe UI Semilight"/>
                <a:cs typeface="Segoe UI Semilight"/>
              </a:rPr>
              <a:t> routing routes traffic to a  prioritized list of service endpoints </a:t>
            </a:r>
            <a:endParaRPr lang="en-US" sz="2400" dirty="0"/>
          </a:p>
          <a:p>
            <a:r>
              <a:rPr lang="en-US" sz="2400" b="1" dirty="0">
                <a:latin typeface="Segoe UI Semilight"/>
                <a:cs typeface="Segoe UI Semilight"/>
              </a:rPr>
              <a:t>Performance</a:t>
            </a:r>
            <a:r>
              <a:rPr lang="en-US" sz="2400" dirty="0">
                <a:latin typeface="Segoe UI Semilight"/>
                <a:cs typeface="Segoe UI Semilight"/>
              </a:rPr>
              <a:t> routing Routes traffic to the location closest to the user</a:t>
            </a:r>
          </a:p>
          <a:p>
            <a:r>
              <a:rPr lang="en-US" sz="2400" b="1" dirty="0">
                <a:latin typeface="Segoe UI Semilight"/>
                <a:cs typeface="Segoe UI Semilight"/>
              </a:rPr>
              <a:t>Geographic</a:t>
            </a:r>
            <a:r>
              <a:rPr lang="en-US" sz="2400" dirty="0">
                <a:latin typeface="Segoe UI Semilight"/>
                <a:cs typeface="Segoe UI Semilight"/>
              </a:rPr>
              <a:t> routing routes traffic to a set of geographic locations </a:t>
            </a:r>
            <a:endParaRPr lang="en-US" sz="2400" dirty="0"/>
          </a:p>
          <a:p>
            <a:r>
              <a:rPr lang="en-US" sz="2400" b="1" dirty="0">
                <a:latin typeface="Segoe UI Semilight"/>
                <a:cs typeface="Segoe UI Semilight"/>
              </a:rPr>
              <a:t>Weighted</a:t>
            </a:r>
            <a:r>
              <a:rPr lang="en-US" sz="2400" dirty="0">
                <a:latin typeface="Segoe UI Semilight"/>
                <a:cs typeface="Segoe UI Semilight"/>
              </a:rPr>
              <a:t> routing distributes traffic evenly using a pre-defined weighting</a:t>
            </a:r>
          </a:p>
          <a:p>
            <a:r>
              <a:rPr lang="en-US" sz="2400" b="1" dirty="0">
                <a:latin typeface="Segoe UI Semilight"/>
                <a:cs typeface="Segoe UI Semilight"/>
              </a:rPr>
              <a:t>MultiValue</a:t>
            </a:r>
            <a:r>
              <a:rPr lang="en-US" sz="2400" dirty="0">
                <a:latin typeface="Segoe UI Semilight"/>
                <a:cs typeface="Segoe UI Semilight"/>
              </a:rPr>
              <a:t> routing distributes traffic only to IPv4 and IPv6 endpoints</a:t>
            </a:r>
          </a:p>
          <a:p>
            <a:r>
              <a:rPr lang="en-US" sz="2400" b="1" dirty="0">
                <a:latin typeface="Segoe UI Semilight"/>
                <a:cs typeface="Segoe UI Semilight"/>
              </a:rPr>
              <a:t>Subnet</a:t>
            </a:r>
            <a:r>
              <a:rPr lang="en-US" sz="2400" dirty="0">
                <a:latin typeface="Segoe UI Semilight"/>
                <a:cs typeface="Segoe UI Semilight"/>
              </a:rPr>
              <a:t> routing distributes traffic based on source IP ranges</a:t>
            </a:r>
          </a:p>
        </p:txBody>
      </p:sp>
      <p:pic>
        <p:nvPicPr>
          <p:cNvPr id="7" name="Picture 7" descr="Screenshot of the Create Traffic manager page. The routing method drop-down selections are shown including weighted, priority, geographic, multivalue, and subnet. ">
            <a:extLst>
              <a:ext uri="{FF2B5EF4-FFF2-40B4-BE49-F238E27FC236}">
                <a16:creationId xmlns:a16="http://schemas.microsoft.com/office/drawing/2014/main" id="{1F78D627-67D7-4798-BF73-031B2110E69E}"/>
              </a:ext>
            </a:extLst>
          </p:cNvPr>
          <p:cNvPicPr>
            <a:picLocks noChangeAspect="1"/>
          </p:cNvPicPr>
          <p:nvPr/>
        </p:nvPicPr>
        <p:blipFill>
          <a:blip r:embed="rId2"/>
          <a:stretch>
            <a:fillRect/>
          </a:stretch>
        </p:blipFill>
        <p:spPr>
          <a:xfrm>
            <a:off x="8246118" y="1327713"/>
            <a:ext cx="2979998" cy="4202574"/>
          </a:xfrm>
          <a:prstGeom prst="rect">
            <a:avLst/>
          </a:prstGeom>
          <a:ln>
            <a:solidFill>
              <a:schemeClr val="tx1"/>
            </a:solidFill>
          </a:ln>
        </p:spPr>
      </p:pic>
    </p:spTree>
    <p:extLst>
      <p:ext uri="{BB962C8B-B14F-4D97-AF65-F5344CB8AC3E}">
        <p14:creationId xmlns:p14="http://schemas.microsoft.com/office/powerpoint/2010/main" val="30240743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Distributing Network Traffic</a:t>
            </a:r>
          </a:p>
        </p:txBody>
      </p:sp>
      <p:sp>
        <p:nvSpPr>
          <p:cNvPr id="5" name="Text Placeholder 4">
            <a:extLst>
              <a:ext uri="{FF2B5EF4-FFF2-40B4-BE49-F238E27FC236}">
                <a16:creationId xmlns:a16="http://schemas.microsoft.com/office/drawing/2014/main" id="{428F47AE-8823-480F-9A8E-46AACCA40447}"/>
              </a:ext>
            </a:extLst>
          </p:cNvPr>
          <p:cNvSpPr>
            <a:spLocks noGrp="1"/>
          </p:cNvSpPr>
          <p:nvPr>
            <p:ph type="body" sz="quarter" idx="10"/>
          </p:nvPr>
        </p:nvSpPr>
        <p:spPr>
          <a:xfrm>
            <a:off x="584200" y="5407264"/>
            <a:ext cx="10780486" cy="947952"/>
          </a:xfrm>
        </p:spPr>
        <p:txBody>
          <a:bodyPr/>
          <a:lstStyle/>
          <a:p>
            <a:r>
              <a:rPr lang="en-US" dirty="0"/>
              <a:t>Azure has several options to distribute network traffic</a:t>
            </a:r>
          </a:p>
          <a:p>
            <a:r>
              <a:rPr lang="en-US" dirty="0"/>
              <a:t>They can each be used in isolation or in combination</a:t>
            </a:r>
          </a:p>
        </p:txBody>
      </p:sp>
      <p:graphicFrame>
        <p:nvGraphicFramePr>
          <p:cNvPr id="2" name="Table 1">
            <a:extLst>
              <a:ext uri="{FF2B5EF4-FFF2-40B4-BE49-F238E27FC236}">
                <a16:creationId xmlns:a16="http://schemas.microsoft.com/office/drawing/2014/main" id="{2993296F-8BFF-40F9-92B1-9A0C0EF84840}"/>
              </a:ext>
            </a:extLst>
          </p:cNvPr>
          <p:cNvGraphicFramePr>
            <a:graphicFrameLocks noGrp="1"/>
          </p:cNvGraphicFramePr>
          <p:nvPr>
            <p:extLst>
              <p:ext uri="{D42A27DB-BD31-4B8C-83A1-F6EECF244321}">
                <p14:modId xmlns:p14="http://schemas.microsoft.com/office/powerpoint/2010/main" val="457901843"/>
              </p:ext>
            </p:extLst>
          </p:nvPr>
        </p:nvGraphicFramePr>
        <p:xfrm>
          <a:off x="650043" y="1210248"/>
          <a:ext cx="10104307" cy="3892970"/>
        </p:xfrm>
        <a:graphic>
          <a:graphicData uri="http://schemas.openxmlformats.org/drawingml/2006/table">
            <a:tbl>
              <a:tblPr firstRow="1" firstCol="1" bandRow="1">
                <a:tableStyleId>{5C22544A-7EE6-4342-B048-85BDC9FD1C3A}</a:tableStyleId>
              </a:tblPr>
              <a:tblGrid>
                <a:gridCol w="1823074">
                  <a:extLst>
                    <a:ext uri="{9D8B030D-6E8A-4147-A177-3AD203B41FA5}">
                      <a16:colId xmlns:a16="http://schemas.microsoft.com/office/drawing/2014/main" val="4103797862"/>
                    </a:ext>
                  </a:extLst>
                </a:gridCol>
                <a:gridCol w="2771889">
                  <a:extLst>
                    <a:ext uri="{9D8B030D-6E8A-4147-A177-3AD203B41FA5}">
                      <a16:colId xmlns:a16="http://schemas.microsoft.com/office/drawing/2014/main" val="4258134149"/>
                    </a:ext>
                  </a:extLst>
                </a:gridCol>
                <a:gridCol w="2754672">
                  <a:extLst>
                    <a:ext uri="{9D8B030D-6E8A-4147-A177-3AD203B41FA5}">
                      <a16:colId xmlns:a16="http://schemas.microsoft.com/office/drawing/2014/main" val="2570625045"/>
                    </a:ext>
                  </a:extLst>
                </a:gridCol>
                <a:gridCol w="2754672">
                  <a:extLst>
                    <a:ext uri="{9D8B030D-6E8A-4147-A177-3AD203B41FA5}">
                      <a16:colId xmlns:a16="http://schemas.microsoft.com/office/drawing/2014/main" val="1419478650"/>
                    </a:ext>
                  </a:extLst>
                </a:gridCol>
              </a:tblGrid>
              <a:tr h="443942">
                <a:tc>
                  <a:txBody>
                    <a:bodyPr/>
                    <a:lstStyle/>
                    <a:p>
                      <a:pPr marL="0" marR="156845" algn="ctr"/>
                      <a:r>
                        <a:rPr lang="en-US" sz="1800" b="0" dirty="0">
                          <a:effectLst/>
                        </a:rPr>
                        <a:t>Service</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Azure Load Balancer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1800" b="0" dirty="0">
                          <a:effectLst/>
                        </a:rPr>
                        <a:t>Application Gateway</a:t>
                      </a: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Traffic Manager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780995"/>
                  </a:ext>
                </a:extLst>
              </a:tr>
              <a:tr h="416798">
                <a:tc>
                  <a:txBody>
                    <a:bodyPr/>
                    <a:lstStyle/>
                    <a:p>
                      <a:pPr marL="0" marR="156845"/>
                      <a:r>
                        <a:rPr lang="en-US" sz="1800" b="0" dirty="0">
                          <a:solidFill>
                            <a:schemeClr val="tx1"/>
                          </a:solidFill>
                          <a:effectLst/>
                        </a:rPr>
                        <a:t>Technology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Transport Layer (level 4)</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Application Layer (level 7)</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Resolver</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10459"/>
                  </a:ext>
                </a:extLst>
              </a:tr>
              <a:tr h="833597">
                <a:tc>
                  <a:txBody>
                    <a:bodyPr/>
                    <a:lstStyle/>
                    <a:p>
                      <a:pPr marL="0" marR="156845"/>
                      <a:r>
                        <a:rPr lang="en-US" sz="1800" b="0" dirty="0">
                          <a:solidFill>
                            <a:schemeClr val="tx1"/>
                          </a:solidFill>
                          <a:effectLst/>
                        </a:rPr>
                        <a:t>Protocols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Any TCP or UDP Protocol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i="0" u="none" strike="noStrike" noProof="0" dirty="0">
                          <a:solidFill>
                            <a:schemeClr val="tx1"/>
                          </a:solidFill>
                          <a:effectLst/>
                          <a:latin typeface="Segoe UI"/>
                        </a:rPr>
                        <a:t>HTTP, HTTPS, HTTP/2, &amp; WebSockets</a:t>
                      </a:r>
                      <a:endParaRPr lang="en-US" dirty="0">
                        <a:solidFill>
                          <a:schemeClr val="tx1"/>
                        </a:solidFill>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Resolution</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8540193"/>
                  </a:ext>
                </a:extLst>
              </a:tr>
              <a:tr h="1033791">
                <a:tc>
                  <a:txBody>
                    <a:bodyPr/>
                    <a:lstStyle/>
                    <a:p>
                      <a:pPr marL="0" marR="156845"/>
                      <a:r>
                        <a:rPr lang="en-US" sz="1800" b="0" dirty="0">
                          <a:solidFill>
                            <a:schemeClr val="tx1"/>
                          </a:solidFill>
                          <a:effectLst/>
                        </a:rPr>
                        <a:t>Backends or Endpoints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Azure Virtual Machines, and Azure Virtual Machine Scale Sets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Azure Virtual Machines, Azure Virtual Machine Scale Sets, Azure App Services, IP Addresses, and Hostnames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Azure Cloud Services, Azure App Services, Azure App Service Slots, and Public IP Addresses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229977"/>
                  </a:ext>
                </a:extLst>
              </a:tr>
              <a:tr h="827033">
                <a:tc>
                  <a:txBody>
                    <a:bodyPr/>
                    <a:lstStyle/>
                    <a:p>
                      <a:pPr marL="0" marR="156845"/>
                      <a:r>
                        <a:rPr lang="en-US" sz="1800" b="0" dirty="0">
                          <a:solidFill>
                            <a:schemeClr val="tx1"/>
                          </a:solidFill>
                          <a:effectLst/>
                        </a:rPr>
                        <a:t>Network Connectivity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lvl="0">
                        <a:buNone/>
                      </a:pPr>
                      <a:r>
                        <a:rPr lang="en-US" sz="1800" b="0" i="0" u="none" strike="noStrike" noProof="0" dirty="0">
                          <a:solidFill>
                            <a:schemeClr val="tx1"/>
                          </a:solidFill>
                          <a:effectLst/>
                          <a:latin typeface="Segoe UI"/>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External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005993"/>
                  </a:ext>
                </a:extLst>
              </a:tr>
            </a:tbl>
          </a:graphicData>
        </a:graphic>
      </p:graphicFrame>
    </p:spTree>
    <p:extLst>
      <p:ext uri="{BB962C8B-B14F-4D97-AF65-F5344CB8AC3E}">
        <p14:creationId xmlns:p14="http://schemas.microsoft.com/office/powerpoint/2010/main" val="395917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06 Lab and Review</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68916"/>
          </a:xfrm>
        </p:spPr>
        <p:txBody>
          <a:bodyPr vert="horz" wrap="square" lIns="0" tIns="0" rIns="0" bIns="0" rtlCol="0" anchor="t">
            <a:spAutoFit/>
          </a:bodyPr>
          <a:lstStyle/>
          <a:p>
            <a:pPr marL="0" indent="0">
              <a:buNone/>
            </a:pPr>
            <a:r>
              <a:rPr lang="en-US" sz="2400" b="1" dirty="0">
                <a:latin typeface="Segoe UI Semilight"/>
                <a:cs typeface="Segoe UI Semilight"/>
              </a:rPr>
              <a:t>Scenario</a:t>
            </a:r>
            <a:endParaRPr lang="en-US" sz="2400" b="1" dirty="0">
              <a:latin typeface="Segoe UI Semilight"/>
              <a:cs typeface="Segoe UI"/>
            </a:endParaRPr>
          </a:p>
          <a:p>
            <a:pPr marL="0" indent="0">
              <a:buNone/>
            </a:pPr>
            <a:r>
              <a:rPr lang="en-US" sz="2400" dirty="0">
                <a:latin typeface="Segoe UI Semilight"/>
                <a:ea typeface="+mn-lt"/>
                <a:cs typeface="+mn-lt"/>
              </a:rPr>
              <a:t>You are tasked with implementing a hub spoke topology for network traffic. The topology should include an Azure Load Balancer and Azure Application Gateway.</a:t>
            </a:r>
          </a:p>
          <a:p>
            <a:pPr marL="0" indent="0">
              <a:buNone/>
            </a:pPr>
            <a:endParaRPr lang="en-US" sz="1200" dirty="0">
              <a:latin typeface="Segoe UI Semilight"/>
              <a:cs typeface="Segoe UI Semilight"/>
            </a:endParaRPr>
          </a:p>
          <a:p>
            <a:pPr marL="0" indent="0">
              <a:buNone/>
            </a:pPr>
            <a:r>
              <a:rPr lang="en-US" sz="2400" b="1" dirty="0">
                <a:latin typeface="Segoe UI Semilight"/>
                <a:cs typeface="Segoe UI Semilight"/>
              </a:rPr>
              <a:t>Objectives</a:t>
            </a:r>
            <a:br>
              <a:rPr lang="en-US" sz="2400" dirty="0">
                <a:latin typeface="Segoe UI Semilight"/>
                <a:cs typeface="Segoe UI Semilight"/>
              </a:rPr>
            </a:br>
            <a:r>
              <a:rPr lang="en-US" sz="2400" dirty="0">
                <a:latin typeface="Segoe UI Semilight"/>
                <a:cs typeface="Segoe UI Semilight"/>
              </a:rPr>
              <a:t>Task 1: Provision the lab environment</a:t>
            </a:r>
            <a:br>
              <a:rPr lang="en-US" sz="2400" dirty="0">
                <a:latin typeface="Segoe UI Semilight"/>
                <a:cs typeface="Segoe UI Semilight"/>
              </a:rPr>
            </a:br>
            <a:r>
              <a:rPr lang="en-US" sz="2400" dirty="0">
                <a:latin typeface="Segoe UI Semilight"/>
                <a:cs typeface="Segoe UI Semilight"/>
              </a:rPr>
              <a:t>Task 2: Configure the hub and spoke network topology</a:t>
            </a:r>
            <a:br>
              <a:rPr lang="en-US" sz="2400" dirty="0">
                <a:latin typeface="Segoe UI Semilight"/>
                <a:cs typeface="Segoe UI Semilight"/>
              </a:rPr>
            </a:br>
            <a:r>
              <a:rPr lang="en-US" sz="2400" dirty="0">
                <a:latin typeface="Segoe UI Semilight"/>
                <a:cs typeface="Segoe UI Semilight"/>
              </a:rPr>
              <a:t>Task 3: Test transitivity of virtual network peering</a:t>
            </a:r>
            <a:br>
              <a:rPr lang="en-US" sz="2400" dirty="0">
                <a:latin typeface="Segoe UI Semilight"/>
                <a:cs typeface="Segoe UI Semilight"/>
              </a:rPr>
            </a:br>
            <a:r>
              <a:rPr lang="en-US" sz="2400" dirty="0">
                <a:latin typeface="Segoe UI Semilight"/>
                <a:cs typeface="Segoe UI Semilight"/>
              </a:rPr>
              <a:t>Task 4: Configure routing in the hub and spoke topology</a:t>
            </a:r>
            <a:br>
              <a:rPr lang="en-US" sz="2400" dirty="0">
                <a:latin typeface="Segoe UI Semilight"/>
                <a:cs typeface="Segoe UI Semilight"/>
              </a:rPr>
            </a:br>
            <a:r>
              <a:rPr lang="en-US" sz="2400" dirty="0">
                <a:latin typeface="Segoe UI Semilight"/>
                <a:cs typeface="Segoe UI Semilight"/>
              </a:rPr>
              <a:t>Task 5: Implement Azure Load Balancer</a:t>
            </a:r>
            <a:br>
              <a:rPr lang="en-US" sz="2400" dirty="0">
                <a:latin typeface="Segoe UI Semilight"/>
                <a:cs typeface="Segoe UI Semilight"/>
              </a:rPr>
            </a:br>
            <a:r>
              <a:rPr lang="en-US" sz="2400" dirty="0">
                <a:latin typeface="Segoe UI Semilight"/>
                <a:cs typeface="Segoe UI Semilight"/>
              </a:rPr>
              <a:t>Task 6: Implement Azure Application Gateway</a:t>
            </a:r>
            <a:endParaRPr lang="en-US" sz="2400" dirty="0"/>
          </a:p>
        </p:txBody>
      </p:sp>
      <p:pic>
        <p:nvPicPr>
          <p:cNvPr id="4" name="Picture 4" descr="Next slide for architecture diagram. ">
            <a:extLst>
              <a:ext uri="{FF2B5EF4-FFF2-40B4-BE49-F238E27FC236}">
                <a16:creationId xmlns:a16="http://schemas.microsoft.com/office/drawing/2014/main" id="{D96196D4-DE60-481D-BEFC-102033CF26CB}"/>
              </a:ext>
            </a:extLst>
          </p:cNvPr>
          <p:cNvPicPr>
            <a:picLocks noChangeAspect="1"/>
          </p:cNvPicPr>
          <p:nvPr/>
        </p:nvPicPr>
        <p:blipFill>
          <a:blip r:embed="rId3"/>
          <a:stretch>
            <a:fillRect/>
          </a:stretch>
        </p:blipFill>
        <p:spPr>
          <a:xfrm>
            <a:off x="9322981" y="5780912"/>
            <a:ext cx="2743200" cy="895989"/>
          </a:xfrm>
          <a:prstGeom prst="rect">
            <a:avLst/>
          </a:prstGeom>
        </p:spPr>
      </p:pic>
    </p:spTree>
    <p:extLst>
      <p:ext uri="{BB962C8B-B14F-4D97-AF65-F5344CB8AC3E}">
        <p14:creationId xmlns:p14="http://schemas.microsoft.com/office/powerpoint/2010/main" val="38323650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12" name="Group 11" descr="Architecture diagram as explained in the lab guide. ">
            <a:extLst>
              <a:ext uri="{FF2B5EF4-FFF2-40B4-BE49-F238E27FC236}">
                <a16:creationId xmlns:a16="http://schemas.microsoft.com/office/drawing/2014/main" id="{AFAEEED3-1A3D-47EC-B384-870A4CFC62B6}"/>
              </a:ext>
            </a:extLst>
          </p:cNvPr>
          <p:cNvGrpSpPr/>
          <p:nvPr/>
        </p:nvGrpSpPr>
        <p:grpSpPr>
          <a:xfrm>
            <a:off x="1921164" y="1204919"/>
            <a:ext cx="7980218" cy="5307144"/>
            <a:chOff x="1921164" y="1204919"/>
            <a:chExt cx="7980218" cy="5307144"/>
          </a:xfrm>
        </p:grpSpPr>
        <p:pic>
          <p:nvPicPr>
            <p:cNvPr id="3" name="Picture 3" descr="A picture containing map, text&#10;&#10;Description generated with very high confidence">
              <a:extLst>
                <a:ext uri="{FF2B5EF4-FFF2-40B4-BE49-F238E27FC236}">
                  <a16:creationId xmlns:a16="http://schemas.microsoft.com/office/drawing/2014/main" id="{F20E3579-3757-483D-B20B-4F5F661E6AE4}"/>
                </a:ext>
              </a:extLst>
            </p:cNvPr>
            <p:cNvPicPr>
              <a:picLocks noChangeAspect="1"/>
            </p:cNvPicPr>
            <p:nvPr/>
          </p:nvPicPr>
          <p:blipFill>
            <a:blip r:embed="rId3"/>
            <a:stretch>
              <a:fillRect/>
            </a:stretch>
          </p:blipFill>
          <p:spPr>
            <a:xfrm>
              <a:off x="1921164" y="1204919"/>
              <a:ext cx="7980218" cy="5307144"/>
            </a:xfrm>
            <a:prstGeom prst="rect">
              <a:avLst/>
            </a:prstGeom>
          </p:spPr>
        </p:pic>
        <p:sp>
          <p:nvSpPr>
            <p:cNvPr id="7" name="Oval 6">
              <a:extLst>
                <a:ext uri="{FF2B5EF4-FFF2-40B4-BE49-F238E27FC236}">
                  <a16:creationId xmlns:a16="http://schemas.microsoft.com/office/drawing/2014/main" id="{7A773FE4-0CF3-41F6-9F86-659CAB2B0387}"/>
                </a:ext>
              </a:extLst>
            </p:cNvPr>
            <p:cNvSpPr/>
            <p:nvPr/>
          </p:nvSpPr>
          <p:spPr>
            <a:xfrm>
              <a:off x="2290618"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CA40E3D0-45E5-4306-9A0E-1517479253EC}"/>
                </a:ext>
              </a:extLst>
            </p:cNvPr>
            <p:cNvSpPr/>
            <p:nvPr/>
          </p:nvSpPr>
          <p:spPr>
            <a:xfrm>
              <a:off x="6522466" y="258473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p>
          </p:txBody>
        </p:sp>
        <p:sp>
          <p:nvSpPr>
            <p:cNvPr id="11" name="Oval 10">
              <a:extLst>
                <a:ext uri="{FF2B5EF4-FFF2-40B4-BE49-F238E27FC236}">
                  <a16:creationId xmlns:a16="http://schemas.microsoft.com/office/drawing/2014/main" id="{1EAD3192-110A-4EAD-9B71-EF020220A02E}"/>
                </a:ext>
              </a:extLst>
            </p:cNvPr>
            <p:cNvSpPr/>
            <p:nvPr/>
          </p:nvSpPr>
          <p:spPr>
            <a:xfrm>
              <a:off x="9080313"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grpSp>
    </p:spTree>
    <p:extLst>
      <p:ext uri="{BB962C8B-B14F-4D97-AF65-F5344CB8AC3E}">
        <p14:creationId xmlns:p14="http://schemas.microsoft.com/office/powerpoint/2010/main" val="24600465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571500" lvl="1" indent="-342900">
              <a:buFont typeface="Arial" panose="020B0604020202020204" pitchFamily="34" charset="0"/>
              <a:buChar char="•"/>
            </a:pPr>
            <a:r>
              <a:rPr lang="en-US" sz="2400" dirty="0"/>
              <a:t>Manage and control traffic flow in your Azure deployment with routes</a:t>
            </a:r>
          </a:p>
          <a:p>
            <a:pPr marL="571500" lvl="1" indent="-342900">
              <a:buFont typeface="Arial" panose="020B0604020202020204" pitchFamily="34" charset="0"/>
              <a:buChar char="•"/>
            </a:pPr>
            <a:r>
              <a:rPr lang="en-US" sz="2400" dirty="0"/>
              <a:t>Improve application scalability and resiliency by using Azure Load Balancer</a:t>
            </a:r>
          </a:p>
          <a:p>
            <a:pPr marL="571500" lvl="1" indent="-342900">
              <a:buFont typeface="Arial" panose="020B0604020202020204" pitchFamily="34" charset="0"/>
              <a:buChar char="•"/>
            </a:pPr>
            <a:r>
              <a:rPr lang="en-US" sz="2400" dirty="0"/>
              <a:t>Load balance your web service traffic with Application Gateway</a:t>
            </a:r>
          </a:p>
          <a:p>
            <a:pPr marL="571500" lvl="1" indent="-342900">
              <a:buFont typeface="Arial" panose="020B0604020202020204" pitchFamily="34" charset="0"/>
              <a:buChar char="•"/>
            </a:pPr>
            <a:r>
              <a:rPr lang="en-US" sz="2400" dirty="0"/>
              <a:t>Enhance your service availability and data locality by using Azure Traffic Manager</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Network Routing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75056" y="1307481"/>
            <a:ext cx="11018520" cy="5601533"/>
          </a:xfrm>
        </p:spPr>
        <p:txBody>
          <a:bodyPr vert="horz" wrap="square" lIns="0" tIns="0" rIns="0" bIns="0" rtlCol="0" anchor="t">
            <a:spAutoFit/>
          </a:bodyPr>
          <a:lstStyle/>
          <a:p>
            <a:r>
              <a:rPr lang="en-US" dirty="0">
                <a:latin typeface="Segoe UI Semilight"/>
                <a:cs typeface="Segoe UI Semilight"/>
              </a:rPr>
              <a:t>System Routes</a:t>
            </a:r>
          </a:p>
          <a:p>
            <a:r>
              <a:rPr lang="en-US" dirty="0">
                <a:latin typeface="Segoe UI Semilight"/>
                <a:cs typeface="Segoe UI Semilight"/>
              </a:rPr>
              <a:t>User Defined Routes</a:t>
            </a:r>
          </a:p>
          <a:p>
            <a:r>
              <a:rPr lang="en-US" dirty="0">
                <a:latin typeface="Segoe UI Semilight"/>
                <a:cs typeface="Segoe UI Semilight"/>
              </a:rPr>
              <a:t>Routing </a:t>
            </a:r>
            <a:r>
              <a:rPr lang="en-US" dirty="0">
                <a:solidFill>
                  <a:schemeClr val="tx1"/>
                </a:solidFill>
                <a:latin typeface="Segoe UI Semilight"/>
                <a:cs typeface="Segoe UI Semilight"/>
              </a:rPr>
              <a:t>Example</a:t>
            </a:r>
          </a:p>
          <a:p>
            <a:r>
              <a:rPr lang="en-US" dirty="0">
                <a:solidFill>
                  <a:schemeClr val="tx1"/>
                </a:solidFill>
                <a:latin typeface="Segoe UI Semilight"/>
                <a:cs typeface="Segoe UI Semilight"/>
              </a:rPr>
              <a:t>Create a Routing Table</a:t>
            </a:r>
          </a:p>
          <a:p>
            <a:r>
              <a:rPr lang="en-US" dirty="0">
                <a:solidFill>
                  <a:schemeClr val="tx1"/>
                </a:solidFill>
                <a:latin typeface="Segoe UI Semilight"/>
                <a:cs typeface="Segoe UI Semilight"/>
              </a:rPr>
              <a:t>Create a Custom Route</a:t>
            </a:r>
          </a:p>
          <a:p>
            <a:r>
              <a:rPr lang="en-US" dirty="0">
                <a:solidFill>
                  <a:schemeClr val="tx1"/>
                </a:solidFill>
                <a:latin typeface="Segoe UI Semilight"/>
                <a:cs typeface="Segoe UI Semilight"/>
              </a:rPr>
              <a:t>Associate the Route Table</a:t>
            </a:r>
          </a:p>
          <a:p>
            <a:r>
              <a:rPr lang="en-US" dirty="0">
                <a:solidFill>
                  <a:schemeClr val="tx1"/>
                </a:solidFill>
                <a:latin typeface="Segoe UI Semilight"/>
                <a:cs typeface="Segoe UI Semilight"/>
              </a:rPr>
              <a:t>Demonstration – Custom Routing Tables</a:t>
            </a:r>
          </a:p>
          <a:p>
            <a:r>
              <a:rPr lang="en-US" dirty="0">
                <a:solidFill>
                  <a:schemeClr val="tx1"/>
                </a:solidFill>
                <a:latin typeface="Segoe UI Semilight"/>
                <a:cs typeface="Segoe UI Semilight"/>
              </a:rPr>
              <a:t>Service Endpoints</a:t>
            </a:r>
            <a:endParaRPr lang="en-US" dirty="0">
              <a:solidFill>
                <a:schemeClr val="tx1"/>
              </a:solidFill>
            </a:endParaRPr>
          </a:p>
          <a:p>
            <a:r>
              <a:rPr lang="en-US" dirty="0">
                <a:solidFill>
                  <a:schemeClr val="tx1"/>
                </a:solidFill>
                <a:latin typeface="Segoe UI Semilight"/>
                <a:cs typeface="Segoe UI Semilight"/>
              </a:rPr>
              <a:t>Service Endpoint Services</a:t>
            </a:r>
            <a:endParaRPr lang="en-US" dirty="0">
              <a:solidFill>
                <a:schemeClr val="tx1"/>
              </a:solidFill>
            </a:endParaRPr>
          </a:p>
          <a:p>
            <a:r>
              <a:rPr lang="en-US" dirty="0">
                <a:solidFill>
                  <a:schemeClr val="tx1"/>
                </a:solidFill>
                <a:latin typeface="Segoe UI Semilight"/>
                <a:cs typeface="Segoe UI Semilight"/>
              </a:rPr>
              <a:t>Private Link</a:t>
            </a:r>
            <a:endParaRPr lang="en-US" dirty="0">
              <a:solidFill>
                <a:schemeClr val="tx1"/>
              </a:solidFill>
            </a:endParaRPr>
          </a:p>
          <a:p>
            <a:pPr marL="0" indent="0">
              <a:buNone/>
            </a:pPr>
            <a:endParaRPr lang="en-US" strike="sngStrike" dirty="0">
              <a:solidFill>
                <a:srgbClr val="FF0000"/>
              </a:solidFill>
            </a:endParaRP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System Routes</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8263" y="1444153"/>
            <a:ext cx="5950323" cy="4819781"/>
          </a:xfrm>
        </p:spPr>
        <p:txBody>
          <a:bodyPr/>
          <a:lstStyle/>
          <a:p>
            <a:pPr marL="0" indent="0">
              <a:buNone/>
            </a:pPr>
            <a:r>
              <a:rPr lang="en-US" dirty="0"/>
              <a:t>System routes direct network traffic between virtual machines, on-premises networks, and the Internet</a:t>
            </a:r>
          </a:p>
          <a:p>
            <a:pPr marL="0" indent="0">
              <a:buNone/>
            </a:pPr>
            <a:endParaRPr lang="en-US" sz="1100" dirty="0"/>
          </a:p>
          <a:p>
            <a:r>
              <a:rPr lang="en-US" sz="2400" dirty="0"/>
              <a:t>Traffic between VMs in the same subnet</a:t>
            </a:r>
          </a:p>
          <a:p>
            <a:r>
              <a:rPr lang="en-US" sz="2400" dirty="0"/>
              <a:t>Between VMs in different subnets in the same virtual network</a:t>
            </a:r>
          </a:p>
          <a:p>
            <a:r>
              <a:rPr lang="en-US" sz="2400" dirty="0"/>
              <a:t>Data flow from VMs to the Internet</a:t>
            </a:r>
          </a:p>
          <a:p>
            <a:r>
              <a:rPr lang="en-US" sz="2400" dirty="0"/>
              <a:t>Communication between VMs using a VNet-to-VNet VPN</a:t>
            </a:r>
          </a:p>
          <a:p>
            <a:r>
              <a:rPr lang="en-US" sz="2400" dirty="0"/>
              <a:t>Site-to-Site and ExpressRoute communication through the VPN gateway </a:t>
            </a:r>
          </a:p>
        </p:txBody>
      </p:sp>
      <p:pic>
        <p:nvPicPr>
          <p:cNvPr id="2" name="Picture 1"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2D8B60A3-9068-45FC-B3CA-8896A4A56AC1}"/>
              </a:ext>
            </a:extLst>
          </p:cNvPr>
          <p:cNvPicPr>
            <a:picLocks noChangeAspect="1"/>
          </p:cNvPicPr>
          <p:nvPr/>
        </p:nvPicPr>
        <p:blipFill>
          <a:blip r:embed="rId3"/>
          <a:stretch>
            <a:fillRect/>
          </a:stretch>
        </p:blipFill>
        <p:spPr>
          <a:xfrm>
            <a:off x="6538586" y="1524262"/>
            <a:ext cx="5395428" cy="3889585"/>
          </a:xfrm>
          <a:prstGeom prst="rect">
            <a:avLst/>
          </a:prstGeom>
        </p:spPr>
      </p:pic>
    </p:spTree>
    <p:extLst>
      <p:ext uri="{BB962C8B-B14F-4D97-AF65-F5344CB8AC3E}">
        <p14:creationId xmlns:p14="http://schemas.microsoft.com/office/powerpoint/2010/main" val="998728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User Defined Routes</a:t>
            </a:r>
          </a:p>
        </p:txBody>
      </p:sp>
      <p:sp>
        <p:nvSpPr>
          <p:cNvPr id="4" name="Text Placeholder 3">
            <a:extLst>
              <a:ext uri="{FF2B5EF4-FFF2-40B4-BE49-F238E27FC236}">
                <a16:creationId xmlns:a16="http://schemas.microsoft.com/office/drawing/2014/main" id="{45117791-B2FA-4BBA-A216-8A5879167CE1}"/>
              </a:ext>
            </a:extLst>
          </p:cNvPr>
          <p:cNvSpPr>
            <a:spLocks noGrp="1"/>
          </p:cNvSpPr>
          <p:nvPr>
            <p:ph type="body" sz="quarter" idx="10"/>
          </p:nvPr>
        </p:nvSpPr>
        <p:spPr>
          <a:xfrm>
            <a:off x="584200" y="1435497"/>
            <a:ext cx="5829126" cy="4912114"/>
          </a:xfrm>
        </p:spPr>
        <p:txBody>
          <a:bodyPr/>
          <a:lstStyle/>
          <a:p>
            <a:r>
              <a:rPr lang="en-US" dirty="0"/>
              <a:t>A route table contains a set of rules, called routes, that specifies how packets should be routed in a virtual network</a:t>
            </a:r>
          </a:p>
          <a:p>
            <a:r>
              <a:rPr lang="en-US" dirty="0"/>
              <a:t>User-defined routes are custom routes that control network traffic by defining routes that specify the next hop of the traffic flow </a:t>
            </a:r>
          </a:p>
          <a:p>
            <a:r>
              <a:rPr lang="en-US" dirty="0"/>
              <a:t>The next hop can be a virtual network gateway, virtual network, internet, or virtual appliance </a:t>
            </a:r>
          </a:p>
        </p:txBody>
      </p:sp>
      <p:pic>
        <p:nvPicPr>
          <p:cNvPr id="2" name="Picture 1" descr="Diagram of a subnet using a UDR to access an NVA and then the internet. The subnet is using another UDR and NVA to access the backend subnet. ">
            <a:extLst>
              <a:ext uri="{FF2B5EF4-FFF2-40B4-BE49-F238E27FC236}">
                <a16:creationId xmlns:a16="http://schemas.microsoft.com/office/drawing/2014/main" id="{125D10C4-F40E-4A93-BC4E-AFEBB848DACC}"/>
              </a:ext>
            </a:extLst>
          </p:cNvPr>
          <p:cNvPicPr>
            <a:picLocks noChangeAspect="1"/>
          </p:cNvPicPr>
          <p:nvPr/>
        </p:nvPicPr>
        <p:blipFill>
          <a:blip r:embed="rId3"/>
          <a:stretch>
            <a:fillRect/>
          </a:stretch>
        </p:blipFill>
        <p:spPr>
          <a:xfrm>
            <a:off x="6664000" y="1284034"/>
            <a:ext cx="5395428" cy="4109060"/>
          </a:xfrm>
          <a:prstGeom prst="rect">
            <a:avLst/>
          </a:prstGeom>
        </p:spPr>
      </p:pic>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 Example</a:t>
            </a:r>
          </a:p>
        </p:txBody>
      </p:sp>
      <p:sp>
        <p:nvSpPr>
          <p:cNvPr id="2" name="Text Placeholder 1">
            <a:extLst>
              <a:ext uri="{FF2B5EF4-FFF2-40B4-BE49-F238E27FC236}">
                <a16:creationId xmlns:a16="http://schemas.microsoft.com/office/drawing/2014/main" id="{A551D73F-6918-4FA2-841A-0AB7C632E772}"/>
              </a:ext>
            </a:extLst>
          </p:cNvPr>
          <p:cNvSpPr>
            <a:spLocks noGrp="1"/>
          </p:cNvSpPr>
          <p:nvPr>
            <p:ph type="body" sz="quarter" idx="10"/>
          </p:nvPr>
        </p:nvSpPr>
        <p:spPr>
          <a:xfrm>
            <a:off x="586740" y="4370167"/>
            <a:ext cx="11018520" cy="1895904"/>
          </a:xfrm>
        </p:spPr>
        <p:txBody>
          <a:bodyPr/>
          <a:lstStyle/>
          <a:p>
            <a:pPr marL="341313" indent="-341313">
              <a:buFont typeface="+mj-lt"/>
              <a:buAutoNum type="arabicPeriod"/>
            </a:pPr>
            <a:r>
              <a:rPr lang="en-US" dirty="0"/>
              <a:t>Create a routing table </a:t>
            </a:r>
          </a:p>
          <a:p>
            <a:pPr marL="341313" indent="-341313">
              <a:buFont typeface="+mj-lt"/>
              <a:buAutoNum type="arabicPeriod"/>
            </a:pPr>
            <a:r>
              <a:rPr lang="en-US" dirty="0"/>
              <a:t>Add a custom route that requires all private subnet traffic be directed to a network appliance </a:t>
            </a:r>
          </a:p>
          <a:p>
            <a:pPr marL="341313" indent="-341313">
              <a:buFont typeface="+mj-lt"/>
              <a:buAutoNum type="arabicPeriod"/>
            </a:pPr>
            <a:r>
              <a:rPr lang="en-US" dirty="0"/>
              <a:t>Associate the new route to the public subnet</a:t>
            </a:r>
          </a:p>
        </p:txBody>
      </p:sp>
      <p:sp>
        <p:nvSpPr>
          <p:cNvPr id="5" name="Rectangle 4">
            <a:extLst>
              <a:ext uri="{FF2B5EF4-FFF2-40B4-BE49-F238E27FC236}">
                <a16:creationId xmlns:a16="http://schemas.microsoft.com/office/drawing/2014/main" id="{EFA28C72-9C27-4C49-9BA8-03AE7C853F75}"/>
              </a:ext>
            </a:extLst>
          </p:cNvPr>
          <p:cNvSpPr/>
          <p:nvPr/>
        </p:nvSpPr>
        <p:spPr>
          <a:xfrm>
            <a:off x="713433" y="2105561"/>
            <a:ext cx="4197765" cy="1323439"/>
          </a:xfrm>
          <a:prstGeom prst="rect">
            <a:avLst/>
          </a:prstGeom>
        </p:spPr>
        <p:txBody>
          <a:bodyPr wrap="square">
            <a:spAutoFit/>
          </a:bodyPr>
          <a:lstStyle/>
          <a:p>
            <a:pPr algn="ctr"/>
            <a:r>
              <a:rPr lang="en-US" sz="2000" dirty="0"/>
              <a:t>All traffic coming into the public subnet and headed for the private subnet must be go through the virtual network appliance</a:t>
            </a:r>
          </a:p>
        </p:txBody>
      </p:sp>
      <p:pic>
        <p:nvPicPr>
          <p:cNvPr id="60" name="Picture 59" descr="Diagram of three subnets, left to right: public, DMZ, and private. A route table with custom route is associated with the public subnet. Traffic flows from the public subnet through the DMZ subnet to the private subnet.">
            <a:extLst>
              <a:ext uri="{FF2B5EF4-FFF2-40B4-BE49-F238E27FC236}">
                <a16:creationId xmlns:a16="http://schemas.microsoft.com/office/drawing/2014/main" id="{576E1CB3-52C6-4E31-9D3A-DB80C0A2B5B9}"/>
              </a:ext>
            </a:extLst>
          </p:cNvPr>
          <p:cNvPicPr>
            <a:picLocks noChangeAspect="1"/>
          </p:cNvPicPr>
          <p:nvPr/>
        </p:nvPicPr>
        <p:blipFill>
          <a:blip r:embed="rId3"/>
          <a:stretch>
            <a:fillRect/>
          </a:stretch>
        </p:blipFill>
        <p:spPr>
          <a:xfrm>
            <a:off x="5417284" y="1386416"/>
            <a:ext cx="6187976" cy="2761727"/>
          </a:xfrm>
          <a:prstGeom prst="rect">
            <a:avLst/>
          </a:prstGeom>
        </p:spPr>
      </p:pic>
    </p:spTree>
    <p:extLst>
      <p:ext uri="{BB962C8B-B14F-4D97-AF65-F5344CB8AC3E}">
        <p14:creationId xmlns:p14="http://schemas.microsoft.com/office/powerpoint/2010/main" val="421246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a Routing Table</a:t>
            </a:r>
          </a:p>
        </p:txBody>
      </p:sp>
      <p:sp>
        <p:nvSpPr>
          <p:cNvPr id="3" name="Text Placeholder 2">
            <a:extLst>
              <a:ext uri="{FF2B5EF4-FFF2-40B4-BE49-F238E27FC236}">
                <a16:creationId xmlns:a16="http://schemas.microsoft.com/office/drawing/2014/main" id="{0C2447D8-0BF7-4882-B338-E3D8A7FC4B75}"/>
              </a:ext>
            </a:extLst>
          </p:cNvPr>
          <p:cNvSpPr>
            <a:spLocks noGrp="1"/>
          </p:cNvSpPr>
          <p:nvPr>
            <p:ph type="body" sz="quarter" idx="10"/>
          </p:nvPr>
        </p:nvSpPr>
        <p:spPr>
          <a:xfrm>
            <a:off x="584200" y="1435497"/>
            <a:ext cx="6546174" cy="4481227"/>
          </a:xfrm>
        </p:spPr>
        <p:txBody>
          <a:bodyPr/>
          <a:lstStyle/>
          <a:p>
            <a:r>
              <a:rPr lang="en-US" dirty="0"/>
              <a:t>A standard routing protocol is used to exchange routing and reachability information between two or more networks </a:t>
            </a:r>
          </a:p>
          <a:p>
            <a:r>
              <a:rPr lang="en-US" dirty="0"/>
              <a:t>Routes are automatically added to the route table of all subnets with virtual network gateway route propagation enabled</a:t>
            </a:r>
          </a:p>
          <a:p>
            <a:r>
              <a:rPr lang="en-US" dirty="0"/>
              <a:t>In most situations you will want to enable route propagation</a:t>
            </a:r>
          </a:p>
        </p:txBody>
      </p:sp>
      <p:pic>
        <p:nvPicPr>
          <p:cNvPr id="6" name="Picture 5" descr="Screenshot of the Create route table page. BGP route propagation is Enabled.">
            <a:extLst>
              <a:ext uri="{FF2B5EF4-FFF2-40B4-BE49-F238E27FC236}">
                <a16:creationId xmlns:a16="http://schemas.microsoft.com/office/drawing/2014/main" id="{4AF25EB4-7DFE-43CE-B3E0-2E131D50A1CD}"/>
              </a:ext>
            </a:extLst>
          </p:cNvPr>
          <p:cNvPicPr>
            <a:picLocks noChangeAspect="1"/>
          </p:cNvPicPr>
          <p:nvPr/>
        </p:nvPicPr>
        <p:blipFill>
          <a:blip r:embed="rId3"/>
          <a:stretch>
            <a:fillRect/>
          </a:stretch>
        </p:blipFill>
        <p:spPr>
          <a:xfrm>
            <a:off x="7705219" y="1011198"/>
            <a:ext cx="3590925" cy="4857750"/>
          </a:xfrm>
          <a:prstGeom prst="rect">
            <a:avLst/>
          </a:prstGeom>
          <a:ln>
            <a:solidFill>
              <a:schemeClr val="tx1"/>
            </a:solid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a:t>
            </a:r>
          </a:p>
        </p:txBody>
      </p:sp>
      <p:sp>
        <p:nvSpPr>
          <p:cNvPr id="4" name="Text Placeholder 5">
            <a:extLst>
              <a:ext uri="{FF2B5EF4-FFF2-40B4-BE49-F238E27FC236}">
                <a16:creationId xmlns:a16="http://schemas.microsoft.com/office/drawing/2014/main" id="{464B6B0F-EC30-4AD4-96AA-84A648B2C2B0}"/>
              </a:ext>
            </a:extLst>
          </p:cNvPr>
          <p:cNvSpPr>
            <a:spLocks noGrp="1"/>
          </p:cNvSpPr>
          <p:nvPr>
            <p:ph type="body" sz="quarter" idx="10"/>
          </p:nvPr>
        </p:nvSpPr>
        <p:spPr>
          <a:xfrm>
            <a:off x="584200" y="1435497"/>
            <a:ext cx="6705948" cy="3619452"/>
          </a:xfrm>
        </p:spPr>
        <p:txBody>
          <a:bodyPr/>
          <a:lstStyle/>
          <a:p>
            <a:r>
              <a:rPr lang="en-US" dirty="0"/>
              <a:t>When you create a route there are several Next hop types </a:t>
            </a:r>
          </a:p>
          <a:p>
            <a:r>
              <a:rPr lang="en-US" dirty="0"/>
              <a:t>In this example, any private subnet IP addresses will be sent to the virtual appliance </a:t>
            </a:r>
          </a:p>
          <a:p>
            <a:r>
              <a:rPr lang="en-US" dirty="0"/>
              <a:t>Other choices are Virtual network gateway, Virtual network, Internet, and None</a:t>
            </a:r>
          </a:p>
        </p:txBody>
      </p:sp>
      <p:pic>
        <p:nvPicPr>
          <p:cNvPr id="6" name="Picture 7" descr="Screenshot of the Add route page. The next hop type is virtual appliance. ">
            <a:extLst>
              <a:ext uri="{FF2B5EF4-FFF2-40B4-BE49-F238E27FC236}">
                <a16:creationId xmlns:a16="http://schemas.microsoft.com/office/drawing/2014/main" id="{27DA3879-7908-43FB-98EF-49AD7A6FC410}"/>
              </a:ext>
            </a:extLst>
          </p:cNvPr>
          <p:cNvPicPr>
            <a:picLocks noChangeAspect="1"/>
          </p:cNvPicPr>
          <p:nvPr/>
        </p:nvPicPr>
        <p:blipFill>
          <a:blip r:embed="rId3"/>
          <a:stretch>
            <a:fillRect/>
          </a:stretch>
        </p:blipFill>
        <p:spPr>
          <a:xfrm>
            <a:off x="8246177" y="1174054"/>
            <a:ext cx="3027955" cy="4669350"/>
          </a:xfrm>
          <a:prstGeom prst="rect">
            <a:avLst/>
          </a:prstGeom>
          <a:ln>
            <a:solidFill>
              <a:schemeClr val="tx1"/>
            </a:solidFill>
          </a:ln>
        </p:spPr>
      </p:pic>
    </p:spTree>
    <p:extLst>
      <p:ext uri="{BB962C8B-B14F-4D97-AF65-F5344CB8AC3E}">
        <p14:creationId xmlns:p14="http://schemas.microsoft.com/office/powerpoint/2010/main" val="341314781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ACFCDB49-57F5-4176-ACB3-354553C17FD8}"/>
</file>

<file path=customXml/itemProps2.xml><?xml version="1.0" encoding="utf-8"?>
<ds:datastoreItem xmlns:ds="http://schemas.openxmlformats.org/officeDocument/2006/customXml" ds:itemID="{9B99A54F-33D3-4E92-B67A-7FD3D1642C6C}"/>
</file>

<file path=customXml/itemProps3.xml><?xml version="1.0" encoding="utf-8"?>
<ds:datastoreItem xmlns:ds="http://schemas.openxmlformats.org/officeDocument/2006/customXml" ds:itemID="{8DAE66E0-CBD6-4884-A32D-CEE06E0F1580}"/>
</file>

<file path=docProps/app.xml><?xml version="1.0" encoding="utf-8"?>
<Properties xmlns="http://schemas.openxmlformats.org/officeDocument/2006/extended-properties" xmlns:vt="http://schemas.openxmlformats.org/officeDocument/2006/docPropsVTypes">
  <TotalTime>0</TotalTime>
  <Words>2394</Words>
  <Application>Microsoft Office PowerPoint</Application>
  <PresentationFormat>Widescreen</PresentationFormat>
  <Paragraphs>270</Paragraphs>
  <Slides>38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Consolas</vt:lpstr>
      <vt:lpstr>Open Sans</vt:lpstr>
      <vt:lpstr>Segoe UI</vt:lpstr>
      <vt:lpstr>Segoe UI Light</vt:lpstr>
      <vt:lpstr>Segoe UI Semibold</vt:lpstr>
      <vt:lpstr>Segoe UI Semilight</vt:lpstr>
      <vt:lpstr>Wingdings</vt:lpstr>
      <vt:lpstr>WHITE TEMPLATE</vt:lpstr>
      <vt:lpstr>AZ-104T00A Module 06:  Network Traffic Management</vt:lpstr>
      <vt:lpstr>Module Overview</vt:lpstr>
      <vt:lpstr>Lesson 01: Network Routing and Endpoints</vt:lpstr>
      <vt:lpstr>Network Routing Overview</vt:lpstr>
      <vt:lpstr>System Routes</vt:lpstr>
      <vt:lpstr>User Defined Routes</vt:lpstr>
      <vt:lpstr>Routing Example</vt:lpstr>
      <vt:lpstr>Create a Routing Table</vt:lpstr>
      <vt:lpstr>Create a Custom Route</vt:lpstr>
      <vt:lpstr>Associate the Route Table</vt:lpstr>
      <vt:lpstr>Demonstration – Custom Routing Tables</vt:lpstr>
      <vt:lpstr>Service Endpoints</vt:lpstr>
      <vt:lpstr>Service Endpoint Services</vt:lpstr>
      <vt:lpstr>Private Link</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Application Gateway</vt:lpstr>
      <vt:lpstr>Application Gateway Overview</vt:lpstr>
      <vt:lpstr>Application Gateway</vt:lpstr>
      <vt:lpstr>Application Gateway Routing</vt:lpstr>
      <vt:lpstr>Application Gateway Components</vt:lpstr>
      <vt:lpstr>Lesson 04: Azure Traffic Manager</vt:lpstr>
      <vt:lpstr>Traffic Manager Overview</vt:lpstr>
      <vt:lpstr>Azure Traffic Manager</vt:lpstr>
      <vt:lpstr>Traffic Manager Routing Methods</vt:lpstr>
      <vt:lpstr>Distributing Network Traffic</vt:lpstr>
      <vt:lpstr>Lesson 05: Module 06 Lab and Review</vt:lpstr>
      <vt:lpstr>Lab 06 – Implement Traffic Management</vt:lpstr>
      <vt:lpstr>Lab 06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2020-03-16T14:05:37Z</dcterms:created>
  <dcterms:modified xsi:type="dcterms:W3CDTF">2020-05-04T21:55:08Z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