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authors.xml" ContentType="application/vnd.ms-powerpoi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52"/>
  </p:notesMasterIdLst>
  <p:sldIdLst>
    <p:sldId id="1719" r:id="rId2"/>
    <p:sldId id="2253" r:id="rId3"/>
    <p:sldId id="1865" r:id="rId4"/>
    <p:sldId id="2235" r:id="rId5"/>
    <p:sldId id="1862" r:id="rId6"/>
    <p:sldId id="2227" r:id="rId7"/>
    <p:sldId id="2257" r:id="rId8"/>
    <p:sldId id="559" r:id="rId9"/>
    <p:sldId id="1861" r:id="rId10"/>
    <p:sldId id="2310" r:id="rId11"/>
    <p:sldId id="2476" r:id="rId12"/>
    <p:sldId id="1866" r:id="rId13"/>
    <p:sldId id="2236" r:id="rId14"/>
    <p:sldId id="2028" r:id="rId15"/>
    <p:sldId id="2029" r:id="rId16"/>
    <p:sldId id="2231" r:id="rId17"/>
    <p:sldId id="2477" r:id="rId18"/>
    <p:sldId id="2030" r:id="rId19"/>
    <p:sldId id="1873" r:id="rId20"/>
    <p:sldId id="2232" r:id="rId21"/>
    <p:sldId id="2222" r:id="rId22"/>
    <p:sldId id="2238" r:id="rId23"/>
    <p:sldId id="2255" r:id="rId24"/>
    <p:sldId id="2054" r:id="rId25"/>
    <p:sldId id="2056" r:id="rId26"/>
    <p:sldId id="2239" r:id="rId27"/>
    <p:sldId id="2240" r:id="rId28"/>
    <p:sldId id="2241" r:id="rId29"/>
    <p:sldId id="2059" r:id="rId30"/>
    <p:sldId id="2004" r:id="rId31"/>
    <p:sldId id="2237" r:id="rId32"/>
    <p:sldId id="2035" r:id="rId33"/>
    <p:sldId id="2472" r:id="rId34"/>
    <p:sldId id="2233" r:id="rId35"/>
    <p:sldId id="2234" r:id="rId36"/>
    <p:sldId id="2072" r:id="rId37"/>
    <p:sldId id="2251" r:id="rId38"/>
    <p:sldId id="2074" r:id="rId39"/>
    <p:sldId id="2475" r:id="rId40"/>
    <p:sldId id="2244" r:id="rId41"/>
    <p:sldId id="2226" r:id="rId42"/>
    <p:sldId id="2473" r:id="rId43"/>
    <p:sldId id="2247" r:id="rId44"/>
    <p:sldId id="2098" r:id="rId45"/>
    <p:sldId id="2474" r:id="rId46"/>
    <p:sldId id="2230" r:id="rId47"/>
    <p:sldId id="2246" r:id="rId48"/>
    <p:sldId id="2469" r:id="rId49"/>
    <p:sldId id="2470" r:id="rId50"/>
    <p:sldId id="247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A5CF1-C9E8-4D99-82B4-726F200889B0}" v="5" dt="2020-02-18T14:18:41.962"/>
    <p1510:client id="{117212DF-D3E6-F7E7-7C25-3FD5B1A9727B}" v="3" dt="2020-02-12T03:17:34.326"/>
    <p1510:client id="{1DE5A7DA-5542-4AFF-B8F6-BACB0D9B70D5}" v="3" dt="2020-02-24T16:56:29.928"/>
    <p1510:client id="{1F235451-850A-493B-BF92-31CEBD96050F}" v="10" dt="2020-02-25T15:28:46.422"/>
    <p1510:client id="{3029E18C-CFED-4771-8F79-14BAD8F4DD55}" v="88" dt="2020-03-11T20:54:59.710"/>
    <p1510:client id="{3AA38C78-7B34-43EC-8B67-B56D8724857F}" v="4" dt="2020-02-24T16:54:05.559"/>
    <p1510:client id="{44C6A639-7DBD-4CF3-9D18-F3531FDA39B2}" v="51" dt="2020-02-13T16:58:27.636"/>
    <p1510:client id="{700B1EF2-3780-4BDA-A5EE-FB1860245109}" v="2" dt="2020-02-25T03:36:53.910"/>
    <p1510:client id="{7E26C65A-5CD2-5374-803E-67E2CAB317D4}" v="4" dt="2020-02-24T18:42:55.307"/>
    <p1510:client id="{865B7EF4-74A9-486E-B3A6-821218C48CE9}" v="19" dt="2020-02-18T14:16:26.263"/>
    <p1510:client id="{A676EC73-3488-4BE2-A36A-E739D665DE47}" v="2" dt="2020-03-11T21:55:57.520"/>
    <p1510:client id="{C7CC25A1-6B3D-46C8-BCBF-A178E3B3E696}" v="856" dt="2020-02-12T04:03:06.527"/>
    <p1510:client id="{DAB83540-3618-47F2-8D39-96B91762BA1A}" v="11" dt="2020-02-12T13:57:45.509"/>
    <p1510:client id="{E4F5B598-CA47-4A0F-AD40-0454BE32D29E}" v="223" dt="2020-03-12T01:14:01.976"/>
    <p1510:client id="{F8DAC950-BC15-4FF3-B431-C22594CFA789}" v="12" dt="2020-03-12T14:31:33.947"/>
    <p1510:client id="{F9AF9684-0606-498B-93BC-C7E9B7A39712}" v="2" dt="2020-03-12T21:09:41.62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08" autoAdjust="0"/>
  </p:normalViewPr>
  <p:slideViewPr>
    <p:cSldViewPr snapToGrid="0">
      <p:cViewPr varScale="1">
        <p:scale>
          <a:sx n="120" d="100"/>
          <a:sy n="120"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storage/common/storage-dotnet-shared-access-signature-part-1?toc=%2fazure%2fstorage%2fblobs%2ftoc.json"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12:32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 https://azure.microsoft.com/en-us/services/storage/blobs/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404664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9119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54162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194180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309168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shared access signature? - https://docs.microsoft.com/en-us/azure/storage/common/storage-dotnet-shared-access-signature-part-1?toc=%2fazure%2fstorage%2fblobs%2ftoc.json#what-is-a-shared-access-signature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Shared access signature parameters - </a:t>
            </a:r>
            <a:r>
              <a:rPr lang="en-US" sz="1200" b="0" i="0" u="none" strike="noStrike" kern="1200" dirty="0">
                <a:solidFill>
                  <a:schemeClr val="tx1"/>
                </a:solidFill>
                <a:effectLst/>
                <a:latin typeface="+mn-lt"/>
                <a:ea typeface="+mn-ea"/>
                <a:cs typeface="+mn-cs"/>
                <a:hlinkClick r:id="rId3"/>
              </a:rPr>
              <a:t>https://docs.microsoft.com/en-us/azure/storage/common/storage-dotnet-shared-access-signature-part-1?toc=%2fazure%2fstorage%2fblobs%2ftoc.json#shared-access-signature-parameters</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1109150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976947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50570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809110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4126457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selecting which storage feature to use, you should also consider pricing.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058826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Files with Linux - https://docs.microsoft.com/en-us/azure/storage/files/storage-how-to-use-files-linux </a:t>
            </a:r>
          </a:p>
          <a:p>
            <a:r>
              <a:rPr lang="en-US" dirty="0"/>
              <a:t>Create a persistent mount point for the Azure file share with /etc/fstab - https://docs.microsoft.com/en-us/azure/storage/files/storage-how-to-use-files-linux#create-a-persistent-mount-point-for-the-azure-file-share-with-etcfstab </a:t>
            </a:r>
          </a:p>
          <a:p>
            <a:r>
              <a:rPr lang="en-US" sz="1200" kern="1200" dirty="0">
                <a:solidFill>
                  <a:schemeClr val="tx1"/>
                </a:solidFill>
                <a:effectLst/>
                <a:latin typeface="Segoe UI Light" pitchFamily="34" charset="0"/>
                <a:ea typeface="+mn-ea"/>
                <a:cs typeface="+mn-cs"/>
              </a:rPr>
              <a:t>Require secure transfer in Azure Storage - https://docs.microsoft.com/en-us/azure/storage/common/storage-require-secure-transfer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1488552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2835578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Planning for an Azure File Sync deployment - https://docs.microsoft.com/en-us/azure/storage/files/storage-sync-files-planning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12026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74241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501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46113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956108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Data Box Products - https://azure.microsoft.com/en-us/services/storage/databox/ </a:t>
            </a:r>
          </a:p>
          <a:p>
            <a:r>
              <a:rPr lang="en-US" dirty="0"/>
              <a:t>Azure Data Box - https://docs.microsoft.com/en-us/azure/databox-family/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dirty="0"/>
          </a:p>
        </p:txBody>
      </p:sp>
    </p:spTree>
    <p:extLst>
      <p:ext uri="{BB962C8B-B14F-4D97-AF65-F5344CB8AC3E}">
        <p14:creationId xmlns:p14="http://schemas.microsoft.com/office/powerpoint/2010/main" val="3680616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 and install AzCopy on Windows - https://docs.microsoft.com/en-us/azure/storage/common/storage-use-azcopy#download-and-install-azcopy-on-windows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06167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46</a:t>
            </a:fld>
            <a:endParaRPr lang="en-US" dirty="0"/>
          </a:p>
        </p:txBody>
      </p:sp>
    </p:spTree>
    <p:extLst>
      <p:ext uri="{BB962C8B-B14F-4D97-AF65-F5344CB8AC3E}">
        <p14:creationId xmlns:p14="http://schemas.microsoft.com/office/powerpoint/2010/main" val="2119929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47</a:t>
            </a:fld>
            <a:endParaRPr lang="en-US" dirty="0"/>
          </a:p>
        </p:txBody>
      </p:sp>
    </p:spTree>
    <p:extLst>
      <p:ext uri="{BB962C8B-B14F-4D97-AF65-F5344CB8AC3E}">
        <p14:creationId xmlns:p14="http://schemas.microsoft.com/office/powerpoint/2010/main" val="2464172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12:32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50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Storage - </a:t>
            </a:r>
            <a:r>
              <a:rPr lang="en-US" sz="882" u="sng" kern="1200" dirty="0">
                <a:solidFill>
                  <a:schemeClr val="tx1"/>
                </a:solidFill>
                <a:effectLst/>
                <a:latin typeface="Segoe UI Light" pitchFamily="34" charset="0"/>
                <a:ea typeface="+mn-ea"/>
                <a:cs typeface="+mn-cs"/>
              </a:rPr>
              <a:t>https://azure.microsoft.com/en-us/services/storage/</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Blobs and Files each have a lesson. This is the only time Tables and Queues are discussed. </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2650320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test and ensure the service endpoint is limiting access as expected.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905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42022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360860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9D825C85-E28F-4EFB-9BB8-ACA38AF5A9BA}" type="datetimeFigureOut">
              <a:rPr lang="en-US" smtClean="0"/>
              <a:pPr/>
              <a:t>5/11/2020</a:t>
            </a:fld>
            <a:endParaRPr lang="en-US" dirty="0"/>
          </a:p>
        </p:txBody>
      </p:sp>
      <p:sp>
        <p:nvSpPr>
          <p:cNvPr id="5" name="Footer Placeholder 4"/>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DF483534-87E6-4F38-844E-7E523C14F7CE}" type="slidenum">
              <a:rPr lang="en-US" smtClean="0"/>
              <a:pPr/>
              <a:t>‹#›</a:t>
            </a:fld>
            <a:endParaRPr lang="en-US" dirty="0"/>
          </a:p>
        </p:txBody>
      </p:sp>
    </p:spTree>
    <p:extLst>
      <p:ext uri="{BB962C8B-B14F-4D97-AF65-F5344CB8AC3E}">
        <p14:creationId xmlns:p14="http://schemas.microsoft.com/office/powerpoint/2010/main" val="293043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AZ-104T00A</a:t>
            </a:r>
            <a:br>
              <a:rPr lang="en-US" dirty="0"/>
            </a:br>
            <a:r>
              <a:rPr lang="en-US" dirty="0"/>
              <a:t>Module 07: </a:t>
            </a:r>
            <a:br>
              <a:rPr lang="en-US" dirty="0"/>
            </a:br>
            <a:r>
              <a:rPr lang="en-US" dirty="0"/>
              <a:t>Azure Storage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ea typeface="+mj-lt"/>
                <a:cs typeface="+mj-lt"/>
              </a:rPr>
              <a:t>Securing Storage Account Endpoints</a:t>
            </a:r>
            <a:endParaRPr lang="en-US" dirty="0"/>
          </a:p>
        </p:txBody>
      </p:sp>
      <p:sp>
        <p:nvSpPr>
          <p:cNvPr id="3" name="Text Placeholder 2">
            <a:extLst>
              <a:ext uri="{FF2B5EF4-FFF2-40B4-BE49-F238E27FC236}">
                <a16:creationId xmlns:a16="http://schemas.microsoft.com/office/drawing/2014/main" id="{A926D8B4-6C55-4CCE-A8EF-71085BD75BBE}"/>
              </a:ext>
            </a:extLst>
          </p:cNvPr>
          <p:cNvSpPr>
            <a:spLocks noGrp="1"/>
          </p:cNvSpPr>
          <p:nvPr>
            <p:ph type="body" sz="quarter" idx="10"/>
          </p:nvPr>
        </p:nvSpPr>
        <p:spPr>
          <a:xfrm>
            <a:off x="584200" y="4777773"/>
            <a:ext cx="11018520" cy="1809726"/>
          </a:xfrm>
        </p:spPr>
        <p:txBody>
          <a:bodyPr vert="horz" wrap="square" lIns="0" tIns="0" rIns="0" bIns="0" rtlCol="0" anchor="t">
            <a:spAutoFit/>
          </a:bodyPr>
          <a:lstStyle/>
          <a:p>
            <a:r>
              <a:rPr lang="en-US" dirty="0">
                <a:latin typeface="Segoe UI Semilight"/>
                <a:cs typeface="Segoe UI Semilight"/>
              </a:rPr>
              <a:t>Firewalls and Virtual Networks allows for restricting access to the Storage Account from specific Subnets on Virtual Networks</a:t>
            </a:r>
          </a:p>
          <a:p>
            <a:r>
              <a:rPr lang="en-US" dirty="0">
                <a:latin typeface="Segoe UI Semilight"/>
                <a:cs typeface="Segoe UI Semilight"/>
              </a:rPr>
              <a:t>Subnets and Virtual Networks must exist in the same Azure Region or Region Pair as the Storage Account </a:t>
            </a:r>
            <a:endParaRPr lang="en-US" dirty="0"/>
          </a:p>
        </p:txBody>
      </p:sp>
      <p:pic>
        <p:nvPicPr>
          <p:cNvPr id="5" name="Picture 5" descr="A screenshot of the Storage Account Firewalls and Virtual Networks section. vnet01 and subnet01 are configured to access the storage account.">
            <a:extLst>
              <a:ext uri="{FF2B5EF4-FFF2-40B4-BE49-F238E27FC236}">
                <a16:creationId xmlns:a16="http://schemas.microsoft.com/office/drawing/2014/main" id="{7304DDDC-B839-4F06-A7C8-A7DEF0D5EBE8}"/>
              </a:ext>
            </a:extLst>
          </p:cNvPr>
          <p:cNvPicPr>
            <a:picLocks noChangeAspect="1"/>
          </p:cNvPicPr>
          <p:nvPr/>
        </p:nvPicPr>
        <p:blipFill>
          <a:blip r:embed="rId3"/>
          <a:stretch>
            <a:fillRect/>
          </a:stretch>
        </p:blipFill>
        <p:spPr>
          <a:xfrm>
            <a:off x="662248" y="1332707"/>
            <a:ext cx="10940472" cy="3123557"/>
          </a:xfrm>
          <a:prstGeom prst="rect">
            <a:avLst/>
          </a:prstGeom>
          <a:ln>
            <a:solidFill>
              <a:schemeClr val="tx1"/>
            </a:solidFill>
          </a:ln>
        </p:spPr>
      </p:pic>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Securing a Storage Endpoint</a:t>
            </a:r>
          </a:p>
        </p:txBody>
      </p:sp>
      <p:sp>
        <p:nvSpPr>
          <p:cNvPr id="3" name="Text Placeholder 2">
            <a:extLst>
              <a:ext uri="{FF2B5EF4-FFF2-40B4-BE49-F238E27FC236}">
                <a16:creationId xmlns:a16="http://schemas.microsoft.com/office/drawing/2014/main" id="{44F400A7-4B95-4274-8077-5F1F426E4237}"/>
              </a:ext>
            </a:extLst>
          </p:cNvPr>
          <p:cNvSpPr>
            <a:spLocks noGrp="1"/>
          </p:cNvSpPr>
          <p:nvPr>
            <p:ph type="body" sz="quarter" idx="10"/>
          </p:nvPr>
        </p:nvSpPr>
        <p:spPr>
          <a:xfrm>
            <a:off x="584200" y="1435497"/>
            <a:ext cx="7735835" cy="3791807"/>
          </a:xfrm>
        </p:spPr>
        <p:txBody>
          <a:bodyPr/>
          <a:lstStyle/>
          <a:p>
            <a:r>
              <a:rPr lang="en-US" dirty="0"/>
              <a:t>Create a storage account </a:t>
            </a:r>
          </a:p>
          <a:p>
            <a:r>
              <a:rPr lang="en-US" dirty="0"/>
              <a:t>Upload a file to the storage account</a:t>
            </a:r>
          </a:p>
          <a:p>
            <a:r>
              <a:rPr lang="en-US" dirty="0"/>
              <a:t>Create a subnet service endpoint</a:t>
            </a:r>
          </a:p>
          <a:p>
            <a:r>
              <a:rPr lang="en-US" dirty="0"/>
              <a:t>Secure the storage to the service endpoint</a:t>
            </a:r>
          </a:p>
          <a:p>
            <a:r>
              <a:rPr lang="en-US" dirty="0"/>
              <a:t>Test the storage endpoint</a:t>
            </a:r>
          </a:p>
        </p:txBody>
      </p:sp>
    </p:spTree>
    <p:extLst>
      <p:ext uri="{BB962C8B-B14F-4D97-AF65-F5344CB8AC3E}">
        <p14:creationId xmlns:p14="http://schemas.microsoft.com/office/powerpoint/2010/main" val="963013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Blob Storage</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p:txBody>
          <a:bodyPr/>
          <a:lstStyle/>
          <a:p>
            <a:r>
              <a:rPr lang="en-US" dirty="0"/>
              <a:t>Blob Storage Overview</a:t>
            </a:r>
          </a:p>
        </p:txBody>
      </p:sp>
      <p:sp>
        <p:nvSpPr>
          <p:cNvPr id="3" name="Text Placeholder 2">
            <a:extLst>
              <a:ext uri="{FF2B5EF4-FFF2-40B4-BE49-F238E27FC236}">
                <a16:creationId xmlns:a16="http://schemas.microsoft.com/office/drawing/2014/main" id="{ACC0479B-C1B2-4965-A874-1A8E0C51E62F}"/>
              </a:ext>
            </a:extLst>
          </p:cNvPr>
          <p:cNvSpPr>
            <a:spLocks noGrp="1"/>
          </p:cNvSpPr>
          <p:nvPr>
            <p:ph type="body" sz="quarter" idx="10"/>
          </p:nvPr>
        </p:nvSpPr>
        <p:spPr>
          <a:xfrm>
            <a:off x="584200" y="1435497"/>
            <a:ext cx="11018520" cy="3533275"/>
          </a:xfrm>
        </p:spPr>
        <p:txBody>
          <a:bodyPr vert="horz" wrap="square" lIns="0" tIns="0" rIns="0" bIns="0" rtlCol="0" anchor="t">
            <a:spAutoFit/>
          </a:bodyPr>
          <a:lstStyle/>
          <a:p>
            <a:r>
              <a:rPr lang="en-US" dirty="0">
                <a:latin typeface="Segoe UI Semilight"/>
                <a:cs typeface="Segoe UI Semilight"/>
              </a:rPr>
              <a:t>Blob Storage</a:t>
            </a:r>
          </a:p>
          <a:p>
            <a:r>
              <a:rPr lang="en-US" dirty="0">
                <a:latin typeface="Segoe UI Semilight"/>
                <a:cs typeface="Segoe UI Semilight"/>
              </a:rPr>
              <a:t>Blob Containers</a:t>
            </a:r>
          </a:p>
          <a:p>
            <a:r>
              <a:rPr lang="en-US" dirty="0">
                <a:latin typeface="Segoe UI Semilight"/>
                <a:cs typeface="Segoe UI Semilight"/>
              </a:rPr>
              <a:t>Blob Access Tiers</a:t>
            </a:r>
          </a:p>
          <a:p>
            <a:r>
              <a:rPr lang="en-US" dirty="0">
                <a:latin typeface="Segoe UI Semilight"/>
                <a:cs typeface="Segoe UI Semilight"/>
              </a:rPr>
              <a:t>Blob Lifecycle Management</a:t>
            </a:r>
          </a:p>
          <a:p>
            <a:r>
              <a:rPr lang="en-US" dirty="0">
                <a:latin typeface="Segoe UI Semilight"/>
                <a:cs typeface="Segoe UI Semilight"/>
              </a:rPr>
              <a:t>Uploading Blobs</a:t>
            </a:r>
          </a:p>
          <a:p>
            <a:r>
              <a:rPr lang="en-US" dirty="0">
                <a:latin typeface="Segoe UI Semilight"/>
                <a:cs typeface="Segoe UI Semilight"/>
              </a:rPr>
              <a:t>Storage Pricing</a:t>
            </a:r>
          </a:p>
          <a:p>
            <a:r>
              <a:rPr lang="en-US" dirty="0">
                <a:latin typeface="Segoe UI Semilight"/>
                <a:cs typeface="Segoe UI Semilight"/>
              </a:rPr>
              <a:t>Demonstration – Blob Storage</a:t>
            </a:r>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Storage</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4200" y="1435100"/>
            <a:ext cx="7041896" cy="444429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Stores unstructured data in the cloud </a:t>
            </a:r>
          </a:p>
          <a:p>
            <a:r>
              <a:rPr lang="en-US" dirty="0"/>
              <a:t>Can store any type of text or binary data</a:t>
            </a:r>
          </a:p>
          <a:p>
            <a:r>
              <a:rPr lang="en-US" dirty="0"/>
              <a:t>Also referred to as </a:t>
            </a:r>
            <a:r>
              <a:rPr lang="en-US" i="1" dirty="0"/>
              <a:t>object storage</a:t>
            </a:r>
          </a:p>
          <a:p>
            <a:r>
              <a:rPr lang="en-US" dirty="0"/>
              <a:t>Common uses:</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archiving</a:t>
            </a:r>
          </a:p>
          <a:p>
            <a:pPr lvl="1"/>
            <a:r>
              <a:rPr lang="en-US" dirty="0"/>
              <a:t>Storing data for analysis by an on-premises or Azure-hosted service</a:t>
            </a:r>
          </a:p>
        </p:txBody>
      </p:sp>
      <p:pic>
        <p:nvPicPr>
          <p:cNvPr id="3" name="Picture 2" descr="Diagram of an account that has two containers and each container has images. ">
            <a:extLst>
              <a:ext uri="{FF2B5EF4-FFF2-40B4-BE49-F238E27FC236}">
                <a16:creationId xmlns:a16="http://schemas.microsoft.com/office/drawing/2014/main" id="{1849CD9F-F766-48E6-B8B8-CB61A6758E9E}"/>
              </a:ext>
            </a:extLst>
          </p:cNvPr>
          <p:cNvPicPr>
            <a:picLocks noChangeAspect="1"/>
          </p:cNvPicPr>
          <p:nvPr/>
        </p:nvPicPr>
        <p:blipFill>
          <a:blip r:embed="rId3"/>
          <a:stretch>
            <a:fillRect/>
          </a:stretch>
        </p:blipFill>
        <p:spPr>
          <a:xfrm>
            <a:off x="7688807" y="2304478"/>
            <a:ext cx="3917976" cy="1988760"/>
          </a:xfrm>
          <a:prstGeom prst="rect">
            <a:avLst/>
          </a:prstGeom>
          <a:ln>
            <a:solidFill>
              <a:schemeClr val="tx1"/>
            </a:solidFill>
          </a:ln>
        </p:spPr>
      </p:pic>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Containers</a:t>
            </a:r>
          </a:p>
        </p:txBody>
      </p:sp>
      <p:sp>
        <p:nvSpPr>
          <p:cNvPr id="6" name="Text Placeholder 5"/>
          <p:cNvSpPr>
            <a:spLocks noGrp="1"/>
          </p:cNvSpPr>
          <p:nvPr>
            <p:ph type="body" sz="quarter" idx="10"/>
          </p:nvPr>
        </p:nvSpPr>
        <p:spPr>
          <a:xfrm>
            <a:off x="588263" y="1455821"/>
            <a:ext cx="6091317" cy="4308872"/>
          </a:xfrm>
        </p:spPr>
        <p:txBody>
          <a:bodyPr/>
          <a:lstStyle/>
          <a:p>
            <a:r>
              <a:rPr lang="en-US" dirty="0"/>
              <a:t>All blobs must be in a container</a:t>
            </a:r>
          </a:p>
          <a:p>
            <a:r>
              <a:rPr lang="en-US" dirty="0"/>
              <a:t>Accounts have unlimited containers</a:t>
            </a:r>
          </a:p>
          <a:p>
            <a:r>
              <a:rPr lang="en-US" dirty="0"/>
              <a:t>Containers can have unlimited blobs</a:t>
            </a:r>
          </a:p>
          <a:p>
            <a:pPr lvl="0"/>
            <a:r>
              <a:rPr lang="en-US" b="1" dirty="0"/>
              <a:t>Private blobs </a:t>
            </a:r>
            <a:r>
              <a:rPr lang="en-US" dirty="0"/>
              <a:t>- no anonymous access </a:t>
            </a:r>
          </a:p>
          <a:p>
            <a:pPr lvl="0"/>
            <a:r>
              <a:rPr lang="en-US" b="1" dirty="0"/>
              <a:t>Blob access </a:t>
            </a:r>
            <a:r>
              <a:rPr lang="en-US" dirty="0"/>
              <a:t>- anonymous public read access for blobs only </a:t>
            </a:r>
          </a:p>
          <a:p>
            <a:pPr lvl="0"/>
            <a:r>
              <a:rPr lang="en-US" b="1" dirty="0"/>
              <a:t>Container access </a:t>
            </a:r>
            <a:r>
              <a:rPr lang="en-US" dirty="0"/>
              <a:t>- anonymous public read and list access to the entire container, including the blobs</a:t>
            </a:r>
          </a:p>
        </p:txBody>
      </p:sp>
      <p:pic>
        <p:nvPicPr>
          <p:cNvPr id="2" name="Picture 2" descr="Screenshot of creating a new container. The name and public access level are shown. The public access level choices are: private, blob, and container. ">
            <a:extLst>
              <a:ext uri="{FF2B5EF4-FFF2-40B4-BE49-F238E27FC236}">
                <a16:creationId xmlns:a16="http://schemas.microsoft.com/office/drawing/2014/main" id="{C0888D42-CD2E-4E5F-9865-A86FFD401E75}"/>
              </a:ext>
            </a:extLst>
          </p:cNvPr>
          <p:cNvPicPr>
            <a:picLocks noChangeAspect="1"/>
          </p:cNvPicPr>
          <p:nvPr/>
        </p:nvPicPr>
        <p:blipFill>
          <a:blip r:embed="rId3"/>
          <a:stretch>
            <a:fillRect/>
          </a:stretch>
        </p:blipFill>
        <p:spPr>
          <a:xfrm>
            <a:off x="7273636" y="1456630"/>
            <a:ext cx="3883891" cy="2457687"/>
          </a:xfrm>
          <a:prstGeom prst="rect">
            <a:avLst/>
          </a:prstGeom>
          <a:ln>
            <a:solidFill>
              <a:schemeClr val="tx1"/>
            </a:solidFill>
          </a:ln>
        </p:spPr>
      </p:pic>
      <p:pic>
        <p:nvPicPr>
          <p:cNvPr id="4" name="Picture 4" descr="Screenshot of creating a new container. The name and public access level are shown. The public access level choices are: private, blob, and container. ">
            <a:extLst>
              <a:ext uri="{FF2B5EF4-FFF2-40B4-BE49-F238E27FC236}">
                <a16:creationId xmlns:a16="http://schemas.microsoft.com/office/drawing/2014/main" id="{35E0ECFB-250B-40ED-B18A-9DDCEBDCD191}"/>
              </a:ext>
            </a:extLst>
          </p:cNvPr>
          <p:cNvPicPr>
            <a:picLocks noChangeAspect="1"/>
          </p:cNvPicPr>
          <p:nvPr/>
        </p:nvPicPr>
        <p:blipFill>
          <a:blip r:embed="rId4"/>
          <a:stretch>
            <a:fillRect/>
          </a:stretch>
        </p:blipFill>
        <p:spPr>
          <a:xfrm>
            <a:off x="7273636" y="4372454"/>
            <a:ext cx="3971636" cy="1345822"/>
          </a:xfrm>
          <a:prstGeom prst="rect">
            <a:avLst/>
          </a:prstGeom>
          <a:ln>
            <a:solidFill>
              <a:schemeClr val="tx1"/>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Blob Access Tiers</a:t>
            </a:r>
          </a:p>
        </p:txBody>
      </p:sp>
      <p:sp>
        <p:nvSpPr>
          <p:cNvPr id="3" name="Text Placeholder 2">
            <a:extLst>
              <a:ext uri="{FF2B5EF4-FFF2-40B4-BE49-F238E27FC236}">
                <a16:creationId xmlns:a16="http://schemas.microsoft.com/office/drawing/2014/main" id="{2289C00B-E475-4044-8FCF-3167D0BA4283}"/>
              </a:ext>
            </a:extLst>
          </p:cNvPr>
          <p:cNvSpPr>
            <a:spLocks noGrp="1"/>
          </p:cNvSpPr>
          <p:nvPr>
            <p:ph type="body" sz="quarter" idx="10"/>
          </p:nvPr>
        </p:nvSpPr>
        <p:spPr>
          <a:xfrm>
            <a:off x="483616" y="1325769"/>
            <a:ext cx="6639560" cy="4050340"/>
          </a:xfrm>
        </p:spPr>
        <p:txBody>
          <a:bodyPr/>
          <a:lstStyle/>
          <a:p>
            <a:r>
              <a:rPr lang="en-US" b="1" dirty="0"/>
              <a:t>Hot tier </a:t>
            </a:r>
            <a:r>
              <a:rPr lang="en-US" dirty="0"/>
              <a:t>- Optimized for frequent access of objects in the storage account</a:t>
            </a:r>
          </a:p>
          <a:p>
            <a:r>
              <a:rPr lang="en-US" b="1" dirty="0"/>
              <a:t>Cool tier </a:t>
            </a:r>
            <a:r>
              <a:rPr lang="en-US" dirty="0"/>
              <a:t>- Optimized for storing large amounts of data that is infrequently accessed and stored for at least 30 days</a:t>
            </a:r>
          </a:p>
          <a:p>
            <a:r>
              <a:rPr lang="en-US" b="1" dirty="0"/>
              <a:t>Archive</a:t>
            </a:r>
            <a:r>
              <a:rPr lang="en-US" dirty="0"/>
              <a:t> - Optimized for data that can tolerate several hours of retrieval latency and will remain in the Archive tier for at least 180 days</a:t>
            </a:r>
          </a:p>
        </p:txBody>
      </p:sp>
      <p:pic>
        <p:nvPicPr>
          <p:cNvPr id="7" name="Picture 6" descr="Screenshot of Blob Access tier selections: Hot, cool, and archive. ">
            <a:extLst>
              <a:ext uri="{FF2B5EF4-FFF2-40B4-BE49-F238E27FC236}">
                <a16:creationId xmlns:a16="http://schemas.microsoft.com/office/drawing/2014/main" id="{A3765628-9166-4EA0-A0DE-88D12326E0F2}"/>
              </a:ext>
            </a:extLst>
          </p:cNvPr>
          <p:cNvPicPr>
            <a:picLocks noChangeAspect="1"/>
          </p:cNvPicPr>
          <p:nvPr/>
        </p:nvPicPr>
        <p:blipFill>
          <a:blip r:embed="rId3"/>
          <a:stretch>
            <a:fillRect/>
          </a:stretch>
        </p:blipFill>
        <p:spPr>
          <a:xfrm>
            <a:off x="7609998" y="2201173"/>
            <a:ext cx="4140900" cy="1724133"/>
          </a:xfrm>
          <a:prstGeom prst="rect">
            <a:avLst/>
          </a:prstGeom>
          <a:ln>
            <a:solidFill>
              <a:schemeClr val="tx1"/>
            </a:solidFill>
          </a:ln>
        </p:spPr>
      </p:pic>
      <p:sp>
        <p:nvSpPr>
          <p:cNvPr id="6" name="Rectangle 5">
            <a:extLst>
              <a:ext uri="{FF2B5EF4-FFF2-40B4-BE49-F238E27FC236}">
                <a16:creationId xmlns:a16="http://schemas.microsoft.com/office/drawing/2014/main" id="{6D31E909-EC90-4FF4-B257-F353E0481BBA}"/>
              </a:ext>
            </a:extLst>
          </p:cNvPr>
          <p:cNvSpPr/>
          <p:nvPr/>
        </p:nvSpPr>
        <p:spPr>
          <a:xfrm>
            <a:off x="641604" y="5993237"/>
            <a:ext cx="11152632" cy="523220"/>
          </a:xfrm>
          <a:prstGeom prst="rect">
            <a:avLst/>
          </a:prstGeom>
        </p:spPr>
        <p:txBody>
          <a:bodyPr wrap="square">
            <a:spAutoFit/>
          </a:bodyPr>
          <a:lstStyle/>
          <a:p>
            <a:r>
              <a:rPr lang="en-US" sz="2800" dirty="0">
                <a:solidFill>
                  <a:srgbClr val="92D050"/>
                </a:solidFill>
                <a:latin typeface="Segoe UI Emoji" panose="020B0502040204020203" pitchFamily="34" charset="0"/>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switch between these access tiers at any time.</a:t>
            </a:r>
          </a:p>
        </p:txBody>
      </p:sp>
    </p:spTree>
    <p:extLst>
      <p:ext uri="{BB962C8B-B14F-4D97-AF65-F5344CB8AC3E}">
        <p14:creationId xmlns:p14="http://schemas.microsoft.com/office/powerpoint/2010/main" val="21428868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Blob Lifecycle Management</a:t>
            </a:r>
          </a:p>
        </p:txBody>
      </p:sp>
      <p:sp>
        <p:nvSpPr>
          <p:cNvPr id="3" name="Text Placeholder 2">
            <a:extLst>
              <a:ext uri="{FF2B5EF4-FFF2-40B4-BE49-F238E27FC236}">
                <a16:creationId xmlns:a16="http://schemas.microsoft.com/office/drawing/2014/main" id="{2289C00B-E475-4044-8FCF-3167D0BA4283}"/>
              </a:ext>
            </a:extLst>
          </p:cNvPr>
          <p:cNvSpPr>
            <a:spLocks noGrp="1"/>
          </p:cNvSpPr>
          <p:nvPr>
            <p:ph type="body" sz="quarter" idx="10"/>
          </p:nvPr>
        </p:nvSpPr>
        <p:spPr>
          <a:xfrm>
            <a:off x="587743" y="1471621"/>
            <a:ext cx="5892569" cy="3705630"/>
          </a:xfrm>
        </p:spPr>
        <p:txBody>
          <a:bodyPr vert="horz" wrap="square" lIns="0" tIns="0" rIns="0" bIns="0" rtlCol="0" anchor="t">
            <a:spAutoFit/>
          </a:bodyPr>
          <a:lstStyle/>
          <a:p>
            <a:pPr marL="0" indent="0">
              <a:buNone/>
            </a:pPr>
            <a:r>
              <a:rPr lang="en-US" dirty="0">
                <a:latin typeface="Segoe UI Semilight"/>
                <a:cs typeface="Segoe UI Semilight"/>
              </a:rPr>
              <a:t>Blob Lifecycle Management allows for:</a:t>
            </a:r>
            <a:endParaRPr lang="en-US" dirty="0"/>
          </a:p>
          <a:p>
            <a:r>
              <a:rPr lang="en-US" dirty="0">
                <a:latin typeface="Segoe UI Semilight"/>
                <a:cs typeface="Segoe UI Semilight"/>
              </a:rPr>
              <a:t>Transitioning of blobs to a cooler storage tier to optimize for performance and cost</a:t>
            </a:r>
            <a:endParaRPr lang="en-US" dirty="0"/>
          </a:p>
          <a:p>
            <a:r>
              <a:rPr lang="en-US" dirty="0">
                <a:latin typeface="Segoe UI Semilight"/>
                <a:cs typeface="Segoe UI Semilight"/>
              </a:rPr>
              <a:t>Delete blobs at the end of their lifecycle</a:t>
            </a:r>
          </a:p>
          <a:p>
            <a:r>
              <a:rPr lang="en-US" dirty="0">
                <a:latin typeface="Segoe UI Semilight"/>
                <a:cs typeface="Segoe UI Semilight"/>
              </a:rPr>
              <a:t>Apply rules to filtered paths in the Storage Account</a:t>
            </a:r>
            <a:endParaRPr lang="en-US" dirty="0"/>
          </a:p>
        </p:txBody>
      </p:sp>
      <p:pic>
        <p:nvPicPr>
          <p:cNvPr id="5" name="Picture 5" descr="A screenshot of blob lifecycle management which includes the rule name and settings for cool, archive, and deletion.">
            <a:extLst>
              <a:ext uri="{FF2B5EF4-FFF2-40B4-BE49-F238E27FC236}">
                <a16:creationId xmlns:a16="http://schemas.microsoft.com/office/drawing/2014/main" id="{3923686A-0FDB-450B-83E0-4C02296B284B}"/>
              </a:ext>
            </a:extLst>
          </p:cNvPr>
          <p:cNvPicPr>
            <a:picLocks noChangeAspect="1"/>
          </p:cNvPicPr>
          <p:nvPr/>
        </p:nvPicPr>
        <p:blipFill>
          <a:blip r:embed="rId3"/>
          <a:stretch>
            <a:fillRect/>
          </a:stretch>
        </p:blipFill>
        <p:spPr>
          <a:xfrm>
            <a:off x="6994576" y="1246877"/>
            <a:ext cx="4382654" cy="4734752"/>
          </a:xfrm>
          <a:prstGeom prst="rect">
            <a:avLst/>
          </a:prstGeom>
          <a:ln>
            <a:solidFill>
              <a:schemeClr val="tx1"/>
            </a:solidFill>
          </a:ln>
        </p:spPr>
      </p:pic>
    </p:spTree>
    <p:extLst>
      <p:ext uri="{BB962C8B-B14F-4D97-AF65-F5344CB8AC3E}">
        <p14:creationId xmlns:p14="http://schemas.microsoft.com/office/powerpoint/2010/main" val="2609151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Uploading Blobs</a:t>
            </a:r>
          </a:p>
        </p:txBody>
      </p:sp>
      <p:sp>
        <p:nvSpPr>
          <p:cNvPr id="6" name="Text Placeholder 5"/>
          <p:cNvSpPr>
            <a:spLocks noGrp="1"/>
          </p:cNvSpPr>
          <p:nvPr>
            <p:ph type="body" sz="quarter" idx="10"/>
          </p:nvPr>
        </p:nvSpPr>
        <p:spPr>
          <a:xfrm>
            <a:off x="584200" y="1435497"/>
            <a:ext cx="5519657" cy="3705630"/>
          </a:xfrm>
        </p:spPr>
        <p:txBody>
          <a:bodyPr vert="horz" wrap="square" lIns="0" tIns="0" rIns="0" bIns="0" rtlCol="0" anchor="t">
            <a:spAutoFit/>
          </a:bodyPr>
          <a:lstStyle/>
          <a:p>
            <a:r>
              <a:rPr lang="en-US" b="1" dirty="0">
                <a:latin typeface="Segoe UI Semilight"/>
                <a:cs typeface="Segoe UI Semilight"/>
              </a:rPr>
              <a:t>Block blobs </a:t>
            </a:r>
            <a:r>
              <a:rPr lang="en-US" dirty="0">
                <a:latin typeface="Segoe UI Semilight"/>
                <a:cs typeface="Segoe UI Semilight"/>
              </a:rPr>
              <a:t>(default) - useful for storing text or binary files</a:t>
            </a:r>
          </a:p>
          <a:p>
            <a:r>
              <a:rPr lang="en-US" b="1" dirty="0">
                <a:latin typeface="Segoe UI Semilight"/>
                <a:cs typeface="Segoe UI Semilight"/>
              </a:rPr>
              <a:t>Page blobs </a:t>
            </a:r>
            <a:r>
              <a:rPr lang="en-US" dirty="0">
                <a:latin typeface="Segoe UI Semilight"/>
                <a:cs typeface="Segoe UI Semilight"/>
              </a:rPr>
              <a:t>- More efficient for frequent read/write operations</a:t>
            </a:r>
          </a:p>
          <a:p>
            <a:r>
              <a:rPr lang="en-US" b="1" dirty="0">
                <a:latin typeface="Segoe UI Semilight"/>
                <a:cs typeface="Segoe UI Semilight"/>
              </a:rPr>
              <a:t>Append blobs </a:t>
            </a:r>
            <a:r>
              <a:rPr lang="en-US" dirty="0">
                <a:latin typeface="Segoe UI Semilight"/>
                <a:cs typeface="Segoe UI Semilight"/>
              </a:rPr>
              <a:t>- useful for logging scenarios</a:t>
            </a:r>
          </a:p>
          <a:p>
            <a:r>
              <a:rPr lang="en-US" b="1" dirty="0">
                <a:latin typeface="Segoe UI Semilight"/>
                <a:cs typeface="Segoe UI Semilight"/>
              </a:rPr>
              <a:t>Access tier</a:t>
            </a:r>
            <a:r>
              <a:rPr lang="en-US" dirty="0">
                <a:latin typeface="Segoe UI Semilight"/>
                <a:cs typeface="Segoe UI Semilight"/>
              </a:rPr>
              <a:t> – select either Hot, Cool, or Archive</a:t>
            </a:r>
            <a:endParaRPr lang="en-US" dirty="0"/>
          </a:p>
        </p:txBody>
      </p:sp>
      <p:sp>
        <p:nvSpPr>
          <p:cNvPr id="3" name="Rectangle 2">
            <a:extLst>
              <a:ext uri="{FF2B5EF4-FFF2-40B4-BE49-F238E27FC236}">
                <a16:creationId xmlns:a16="http://schemas.microsoft.com/office/drawing/2014/main" id="{B1F493A2-B9CB-4C30-B076-EC160C9299A7}"/>
              </a:ext>
            </a:extLst>
          </p:cNvPr>
          <p:cNvSpPr/>
          <p:nvPr/>
        </p:nvSpPr>
        <p:spPr>
          <a:xfrm>
            <a:off x="730358" y="5698427"/>
            <a:ext cx="6115364" cy="830997"/>
          </a:xfrm>
          <a:prstGeom prst="rect">
            <a:avLst/>
          </a:prstGeom>
        </p:spPr>
        <p:txBody>
          <a:bodyPr wrap="square">
            <a:spAutoFit/>
          </a:bodyPr>
          <a:lstStyle/>
          <a:p>
            <a:r>
              <a:rPr lang="en-US" sz="2400" dirty="0">
                <a:solidFill>
                  <a:srgbClr val="92D050"/>
                </a:solidFill>
              </a:rPr>
              <a:t>✔️ </a:t>
            </a:r>
            <a:r>
              <a:rPr lang="en-US" sz="2400" dirty="0"/>
              <a:t>You cannot change a blob type once it has been created</a:t>
            </a:r>
          </a:p>
        </p:txBody>
      </p:sp>
      <p:pic>
        <p:nvPicPr>
          <p:cNvPr id="2" name="Picture 4" descr="A screen shot of uploading a blob. Block blob is selected and Access tier or Hot is selected.">
            <a:extLst>
              <a:ext uri="{FF2B5EF4-FFF2-40B4-BE49-F238E27FC236}">
                <a16:creationId xmlns:a16="http://schemas.microsoft.com/office/drawing/2014/main" id="{CE0EC257-7A55-4A59-A626-BCF3D1653AA7}"/>
              </a:ext>
            </a:extLst>
          </p:cNvPr>
          <p:cNvPicPr>
            <a:picLocks noChangeAspect="1"/>
          </p:cNvPicPr>
          <p:nvPr/>
        </p:nvPicPr>
        <p:blipFill>
          <a:blip r:embed="rId3"/>
          <a:stretch>
            <a:fillRect/>
          </a:stretch>
        </p:blipFill>
        <p:spPr>
          <a:xfrm>
            <a:off x="7398535" y="580737"/>
            <a:ext cx="3825749" cy="6071754"/>
          </a:xfrm>
          <a:prstGeom prst="rect">
            <a:avLst/>
          </a:prstGeom>
          <a:ln>
            <a:solidFill>
              <a:schemeClr val="tx1"/>
            </a:solidFill>
          </a:ln>
        </p:spPr>
      </p:pic>
    </p:spTree>
    <p:extLst>
      <p:ext uri="{BB962C8B-B14F-4D97-AF65-F5344CB8AC3E}">
        <p14:creationId xmlns:p14="http://schemas.microsoft.com/office/powerpoint/2010/main" val="846218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Pricing</a:t>
            </a:r>
          </a:p>
        </p:txBody>
      </p:sp>
      <p:sp>
        <p:nvSpPr>
          <p:cNvPr id="6" name="Text Placeholder 5"/>
          <p:cNvSpPr>
            <a:spLocks noGrp="1"/>
          </p:cNvSpPr>
          <p:nvPr>
            <p:ph type="body" sz="quarter" idx="10"/>
          </p:nvPr>
        </p:nvSpPr>
        <p:spPr>
          <a:xfrm>
            <a:off x="586740" y="1484588"/>
            <a:ext cx="5130339" cy="3533275"/>
          </a:xfrm>
        </p:spPr>
        <p:txBody>
          <a:bodyPr/>
          <a:lstStyle/>
          <a:p>
            <a:r>
              <a:rPr lang="en-US" dirty="0"/>
              <a:t>Storage costs</a:t>
            </a:r>
          </a:p>
          <a:p>
            <a:r>
              <a:rPr lang="en-US" dirty="0"/>
              <a:t>Blob storage </a:t>
            </a:r>
          </a:p>
          <a:p>
            <a:r>
              <a:rPr lang="en-US" dirty="0"/>
              <a:t>Data access costs</a:t>
            </a:r>
          </a:p>
          <a:p>
            <a:r>
              <a:rPr lang="en-US" dirty="0"/>
              <a:t>Transaction costs</a:t>
            </a:r>
          </a:p>
          <a:p>
            <a:r>
              <a:rPr lang="en-US" dirty="0"/>
              <a:t>Geo-Replication data transfer costs</a:t>
            </a:r>
          </a:p>
          <a:p>
            <a:r>
              <a:rPr lang="en-US" dirty="0"/>
              <a:t>Outbound data transfer costs</a:t>
            </a:r>
          </a:p>
          <a:p>
            <a:r>
              <a:rPr lang="en-US" dirty="0"/>
              <a:t>Changing the storage tier</a:t>
            </a:r>
          </a:p>
        </p:txBody>
      </p:sp>
      <p:graphicFrame>
        <p:nvGraphicFrame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GraphicFramePr>
            <a:graphicFrameLocks noChangeAspect="1"/>
          </p:cNvGraphicFramePr>
          <p:nvPr>
            <p:extLst>
              <p:ext uri="{D42A27DB-BD31-4B8C-83A1-F6EECF244321}">
                <p14:modId xmlns:p14="http://schemas.microsoft.com/office/powerpoint/2010/main" val="1625179575"/>
              </p:ext>
            </p:extLst>
          </p:nvPr>
        </p:nvGraphicFramePr>
        <p:xfrm>
          <a:off x="6086855" y="1225296"/>
          <a:ext cx="5412481" cy="4247083"/>
        </p:xfrm>
        <a:graphic>
          <a:graphicData uri="http://schemas.openxmlformats.org/presentationml/2006/ole">
            <mc:AlternateContent xmlns:mc="http://schemas.openxmlformats.org/markup-compatibility/2006">
              <mc:Choice xmlns:v="urn:schemas-microsoft-com:vml" Requires="v">
                <p:oleObj spid="_x0000_s59548" name="Bitmap Image" r:id="rId4" imgW="5495760" imgH="3533760" progId="Paint.Picture">
                  <p:embed/>
                </p:oleObj>
              </mc:Choice>
              <mc:Fallback>
                <p:oleObj name="Bitmap Image" r:id="rId4" imgW="5495760" imgH="3533760" progId="Paint.Picture">
                  <p:embed/>
                  <p:pic>
                    <p:nvPic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PicPr/>
                      <p:nvPr/>
                    </p:nvPicPr>
                    <p:blipFill>
                      <a:blip r:embed="rId5"/>
                      <a:stretch>
                        <a:fillRect/>
                      </a:stretch>
                    </p:blipFill>
                    <p:spPr>
                      <a:xfrm>
                        <a:off x="6086855" y="1225296"/>
                        <a:ext cx="5412481" cy="4247083"/>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3016210"/>
          </a:xfrm>
        </p:spPr>
        <p:txBody>
          <a:bodyPr/>
          <a:lstStyle/>
          <a:p>
            <a:r>
              <a:rPr lang="en-US" dirty="0"/>
              <a:t>Lesson 01: Storage Accounts</a:t>
            </a:r>
          </a:p>
          <a:p>
            <a:r>
              <a:rPr lang="en-US" dirty="0"/>
              <a:t>Lesson 02: Blob Storage</a:t>
            </a:r>
          </a:p>
          <a:p>
            <a:r>
              <a:rPr lang="en-US" dirty="0"/>
              <a:t>Lesson 03: Storage Security</a:t>
            </a:r>
          </a:p>
          <a:p>
            <a:r>
              <a:rPr lang="en-US" dirty="0"/>
              <a:t>Lesson 04: Azure Files and File Sync</a:t>
            </a:r>
          </a:p>
          <a:p>
            <a:r>
              <a:rPr lang="en-US" dirty="0"/>
              <a:t>Lesson 05: Managing Storage</a:t>
            </a:r>
          </a:p>
          <a:p>
            <a:r>
              <a:rPr lang="en-US" dirty="0"/>
              <a:t>Lesson 06: Module 07 Lab and Review </a:t>
            </a: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Blob Storage</a:t>
            </a:r>
          </a:p>
        </p:txBody>
      </p:sp>
      <p:sp>
        <p:nvSpPr>
          <p:cNvPr id="3" name="Text Placeholder 2">
            <a:extLst>
              <a:ext uri="{FF2B5EF4-FFF2-40B4-BE49-F238E27FC236}">
                <a16:creationId xmlns:a16="http://schemas.microsoft.com/office/drawing/2014/main" id="{ACF5D1DB-A844-4446-B5D8-FE8689C6A488}"/>
              </a:ext>
            </a:extLst>
          </p:cNvPr>
          <p:cNvSpPr>
            <a:spLocks noGrp="1"/>
          </p:cNvSpPr>
          <p:nvPr>
            <p:ph type="body" sz="quarter" idx="10"/>
          </p:nvPr>
        </p:nvSpPr>
        <p:spPr>
          <a:xfrm>
            <a:off x="584200" y="1435497"/>
            <a:ext cx="11018520" cy="1465016"/>
          </a:xfrm>
        </p:spPr>
        <p:txBody>
          <a:bodyPr/>
          <a:lstStyle/>
          <a:p>
            <a:r>
              <a:rPr lang="en-US" dirty="0"/>
              <a:t>Create a container</a:t>
            </a:r>
          </a:p>
          <a:p>
            <a:r>
              <a:rPr lang="en-US" dirty="0"/>
              <a:t>Upload a block blob</a:t>
            </a:r>
          </a:p>
          <a:p>
            <a:r>
              <a:rPr lang="en-US" dirty="0"/>
              <a:t>Download a block blob</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Storage Security</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p:txBody>
          <a:bodyPr/>
          <a:lstStyle/>
          <a:p>
            <a:r>
              <a:rPr lang="en-US" dirty="0"/>
              <a:t>Storage Security Overview</a:t>
            </a:r>
          </a:p>
        </p:txBody>
      </p:sp>
      <p:sp>
        <p:nvSpPr>
          <p:cNvPr id="3" name="Text Placeholder 2">
            <a:extLst>
              <a:ext uri="{FF2B5EF4-FFF2-40B4-BE49-F238E27FC236}">
                <a16:creationId xmlns:a16="http://schemas.microsoft.com/office/drawing/2014/main" id="{41792893-12C4-4341-878C-A39DC2B4567B}"/>
              </a:ext>
            </a:extLst>
          </p:cNvPr>
          <p:cNvSpPr>
            <a:spLocks noGrp="1"/>
          </p:cNvSpPr>
          <p:nvPr>
            <p:ph type="body" sz="quarter" idx="10"/>
          </p:nvPr>
        </p:nvSpPr>
        <p:spPr>
          <a:xfrm>
            <a:off x="584200" y="1435497"/>
            <a:ext cx="11018520" cy="3533275"/>
          </a:xfrm>
        </p:spPr>
        <p:txBody>
          <a:bodyPr/>
          <a:lstStyle/>
          <a:p>
            <a:r>
              <a:rPr lang="en-US" dirty="0">
                <a:solidFill>
                  <a:schemeClr val="tx1"/>
                </a:solidFill>
              </a:rPr>
              <a:t>Storage Security</a:t>
            </a:r>
          </a:p>
          <a:p>
            <a:r>
              <a:rPr lang="en-US" dirty="0"/>
              <a:t>Shared Access Signatures</a:t>
            </a:r>
          </a:p>
          <a:p>
            <a:r>
              <a:rPr lang="en-US" dirty="0"/>
              <a:t>URI and SAS Parameters</a:t>
            </a:r>
          </a:p>
          <a:p>
            <a:r>
              <a:rPr lang="en-US" dirty="0"/>
              <a:t>Demonstration – SAS (Portal)</a:t>
            </a:r>
          </a:p>
          <a:p>
            <a:r>
              <a:rPr lang="en-US" dirty="0"/>
              <a:t>Storage Service Encryption</a:t>
            </a:r>
          </a:p>
          <a:p>
            <a:r>
              <a:rPr lang="en-US" dirty="0"/>
              <a:t>Customer Managed Keys</a:t>
            </a:r>
          </a:p>
          <a:p>
            <a:r>
              <a:rPr lang="en-US" dirty="0"/>
              <a:t>Storage Security Best Practices</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Storage Security</a:t>
            </a:r>
          </a:p>
        </p:txBody>
      </p:sp>
      <p:sp>
        <p:nvSpPr>
          <p:cNvPr id="3" name="Text Placeholder 2">
            <a:extLst>
              <a:ext uri="{FF2B5EF4-FFF2-40B4-BE49-F238E27FC236}">
                <a16:creationId xmlns:a16="http://schemas.microsoft.com/office/drawing/2014/main" id="{D33CDAA0-116B-4C49-97C3-AEB7CF30B80D}"/>
              </a:ext>
            </a:extLst>
          </p:cNvPr>
          <p:cNvSpPr>
            <a:spLocks noGrp="1"/>
          </p:cNvSpPr>
          <p:nvPr>
            <p:ph type="body" sz="quarter" idx="10"/>
          </p:nvPr>
        </p:nvSpPr>
        <p:spPr>
          <a:xfrm>
            <a:off x="584200" y="1435497"/>
            <a:ext cx="11018520" cy="3533275"/>
          </a:xfrm>
        </p:spPr>
        <p:txBody>
          <a:bodyPr/>
          <a:lstStyle/>
          <a:p>
            <a:r>
              <a:rPr lang="en-US" dirty="0"/>
              <a:t>Storage Encryption Services</a:t>
            </a:r>
          </a:p>
          <a:p>
            <a:r>
              <a:rPr lang="en-US" dirty="0"/>
              <a:t>Authentication with Azure AD and RBAC</a:t>
            </a:r>
          </a:p>
          <a:p>
            <a:r>
              <a:rPr lang="en-US" dirty="0"/>
              <a:t>Client-side encryption, HTTPS, and SMB 3.0 for data in transit</a:t>
            </a:r>
          </a:p>
          <a:p>
            <a:r>
              <a:rPr lang="en-US" dirty="0"/>
              <a:t>Azure disk encryption</a:t>
            </a:r>
          </a:p>
          <a:p>
            <a:r>
              <a:rPr lang="en-US" dirty="0"/>
              <a:t>Shared Access Signatures – delegated access</a:t>
            </a:r>
          </a:p>
          <a:p>
            <a:r>
              <a:rPr lang="en-US" dirty="0"/>
              <a:t>Shared Key – encrypted signature string</a:t>
            </a:r>
          </a:p>
          <a:p>
            <a:r>
              <a:rPr lang="en-US" dirty="0"/>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Shared Access Signatures</a:t>
            </a:r>
          </a:p>
        </p:txBody>
      </p:sp>
      <p:sp>
        <p:nvSpPr>
          <p:cNvPr id="6" name="Text Placeholder 5"/>
          <p:cNvSpPr>
            <a:spLocks noGrp="1"/>
          </p:cNvSpPr>
          <p:nvPr>
            <p:ph type="body" sz="quarter" idx="10"/>
          </p:nvPr>
        </p:nvSpPr>
        <p:spPr>
          <a:xfrm>
            <a:off x="588263" y="1476543"/>
            <a:ext cx="6365196" cy="4136517"/>
          </a:xfrm>
        </p:spPr>
        <p:txBody>
          <a:bodyPr/>
          <a:lstStyle/>
          <a:p>
            <a:r>
              <a:rPr lang="en-US" dirty="0"/>
              <a:t>Provides delegated access to resources</a:t>
            </a:r>
          </a:p>
          <a:p>
            <a:r>
              <a:rPr lang="en-US" dirty="0"/>
              <a:t>Grants access to clients without sharing your storage account keys</a:t>
            </a:r>
          </a:p>
          <a:p>
            <a:r>
              <a:rPr lang="en-US" dirty="0"/>
              <a:t>The account SAS delegates access to resources in one or more of the storage services</a:t>
            </a:r>
          </a:p>
          <a:p>
            <a:r>
              <a:rPr lang="en-US" dirty="0"/>
              <a:t>The service SAS delegates access to a resource in just one of the storage services</a:t>
            </a:r>
          </a:p>
        </p:txBody>
      </p:sp>
      <p:pic>
        <p:nvPicPr>
          <p:cNvPr id="7" name="Picture 6" descr="Screenshot of the SAS Parameters page in the portal. ">
            <a:extLst>
              <a:ext uri="{FF2B5EF4-FFF2-40B4-BE49-F238E27FC236}">
                <a16:creationId xmlns:a16="http://schemas.microsoft.com/office/drawing/2014/main" id="{C0CB3321-E414-4D77-AD8E-95EC450E171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278021" y="1837446"/>
            <a:ext cx="4638414" cy="3506330"/>
          </a:xfrm>
          <a:prstGeom prst="rect">
            <a:avLst/>
          </a:prstGeom>
          <a:noFill/>
          <a:ln>
            <a:solidFill>
              <a:schemeClr val="tx1"/>
            </a:solidFill>
          </a:ln>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URI and SAS Parameters</a:t>
            </a:r>
          </a:p>
        </p:txBody>
      </p:sp>
      <p:sp>
        <p:nvSpPr>
          <p:cNvPr id="6" name="Text Placeholder 5"/>
          <p:cNvSpPr>
            <a:spLocks noGrp="1"/>
          </p:cNvSpPr>
          <p:nvPr>
            <p:ph type="body" sz="quarter" idx="10"/>
          </p:nvPr>
        </p:nvSpPr>
        <p:spPr>
          <a:xfrm>
            <a:off x="586740" y="1352996"/>
            <a:ext cx="11018520" cy="947952"/>
          </a:xfrm>
        </p:spPr>
        <p:txBody>
          <a:bodyPr/>
          <a:lstStyle/>
          <a:p>
            <a:r>
              <a:rPr lang="en-US" dirty="0"/>
              <a:t>A SAS is a signed URI that points to one or more storage resources </a:t>
            </a:r>
          </a:p>
          <a:p>
            <a:r>
              <a:rPr lang="en-US" dirty="0"/>
              <a:t>Consists of a storage resource URI and the SAS token</a:t>
            </a:r>
          </a:p>
        </p:txBody>
      </p:sp>
      <p:pic>
        <p:nvPicPr>
          <p:cNvPr id="4" name="Picture 3" descr="Image showing that the Storage Resource and the SAS token combine to form the URI. ">
            <a:extLst>
              <a:ext uri="{FF2B5EF4-FFF2-40B4-BE49-F238E27FC236}">
                <a16:creationId xmlns:a16="http://schemas.microsoft.com/office/drawing/2014/main" id="{CBBCDFA1-759E-46C9-8335-A5CFFEE237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9034" y="2350074"/>
            <a:ext cx="6265137" cy="1374001"/>
          </a:xfrm>
          <a:prstGeom prst="rect">
            <a:avLst/>
          </a:prstGeom>
          <a:noFill/>
        </p:spPr>
      </p:pic>
      <p:sp>
        <p:nvSpPr>
          <p:cNvPr id="2" name="Rectangle 1">
            <a:extLst>
              <a:ext uri="{FF2B5EF4-FFF2-40B4-BE49-F238E27FC236}">
                <a16:creationId xmlns:a16="http://schemas.microsoft.com/office/drawing/2014/main" id="{E157E203-F664-4C58-8805-C3587F77C87B}"/>
              </a:ext>
            </a:extLst>
          </p:cNvPr>
          <p:cNvSpPr/>
          <p:nvPr/>
        </p:nvSpPr>
        <p:spPr>
          <a:xfrm>
            <a:off x="1399032" y="3775794"/>
            <a:ext cx="9549914" cy="923330"/>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https://myaccount.blob.core.windows.net/?sp=r&amp;st=2020-05-11T18:31:43Z&amp;se=2020-05-12T02:31:43Z&amp;spr=https&amp;sv=2019-10-10&amp;sr=b&amp;sig=jOqABJZHfUVeBQ3yVn7kWiCKlO0sxCiK1rzEchfAz8U%3D</a:t>
            </a:r>
          </a:p>
        </p:txBody>
      </p:sp>
      <p:sp>
        <p:nvSpPr>
          <p:cNvPr id="5" name="Text Placeholder 5">
            <a:extLst>
              <a:ext uri="{FF2B5EF4-FFF2-40B4-BE49-F238E27FC236}">
                <a16:creationId xmlns:a16="http://schemas.microsoft.com/office/drawing/2014/main" id="{C1A3284C-516A-4066-8617-DE67D177D8C9}"/>
              </a:ext>
            </a:extLst>
          </p:cNvPr>
          <p:cNvSpPr txBox="1">
            <a:spLocks/>
          </p:cNvSpPr>
          <p:nvPr/>
        </p:nvSpPr>
        <p:spPr>
          <a:xfrm>
            <a:off x="586740" y="488130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Includes parameters for resource URI, storage services version, services, 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a:xfrm>
            <a:off x="588263" y="457200"/>
            <a:ext cx="11018520" cy="553998"/>
          </a:xfrm>
        </p:spPr>
        <p:txBody>
          <a:bodyPr/>
          <a:lstStyle/>
          <a:p>
            <a:r>
              <a:rPr lang="en-US" dirty="0"/>
              <a:t>Demonstration – SAS (Portal)</a:t>
            </a:r>
          </a:p>
        </p:txBody>
      </p:sp>
      <p:sp>
        <p:nvSpPr>
          <p:cNvPr id="3" name="Text Placeholder 2">
            <a:extLst>
              <a:ext uri="{FF2B5EF4-FFF2-40B4-BE49-F238E27FC236}">
                <a16:creationId xmlns:a16="http://schemas.microsoft.com/office/drawing/2014/main" id="{F336563F-AA36-4FE5-AFED-3182216BD493}"/>
              </a:ext>
            </a:extLst>
          </p:cNvPr>
          <p:cNvSpPr>
            <a:spLocks noGrp="1"/>
          </p:cNvSpPr>
          <p:nvPr>
            <p:ph type="body" sz="quarter" idx="10"/>
          </p:nvPr>
        </p:nvSpPr>
        <p:spPr>
          <a:xfrm>
            <a:off x="584200" y="1435497"/>
            <a:ext cx="11018520" cy="947952"/>
          </a:xfrm>
        </p:spPr>
        <p:txBody>
          <a:bodyPr/>
          <a:lstStyle/>
          <a:p>
            <a:r>
              <a:rPr lang="en-US" dirty="0"/>
              <a:t>Create a SAS at the service level</a:t>
            </a:r>
          </a:p>
          <a:p>
            <a:r>
              <a:rPr lang="en-US" dirty="0"/>
              <a:t>Create a SAS at the account level</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Storage Service Encryption</a:t>
            </a:r>
          </a:p>
        </p:txBody>
      </p:sp>
      <p:sp>
        <p:nvSpPr>
          <p:cNvPr id="3" name="Text Placeholder 2">
            <a:extLst>
              <a:ext uri="{FF2B5EF4-FFF2-40B4-BE49-F238E27FC236}">
                <a16:creationId xmlns:a16="http://schemas.microsoft.com/office/drawing/2014/main" id="{052FB6D9-8A6F-44D0-A56A-0CE019094237}"/>
              </a:ext>
            </a:extLst>
          </p:cNvPr>
          <p:cNvSpPr>
            <a:spLocks noGrp="1"/>
          </p:cNvSpPr>
          <p:nvPr>
            <p:ph type="body" sz="quarter" idx="10"/>
          </p:nvPr>
        </p:nvSpPr>
        <p:spPr>
          <a:xfrm>
            <a:off x="584199" y="1435497"/>
            <a:ext cx="5984551" cy="4321183"/>
          </a:xfrm>
        </p:spPr>
        <p:txBody>
          <a:bodyPr/>
          <a:lstStyle/>
          <a:p>
            <a:r>
              <a:rPr lang="en-US" sz="2600" dirty="0"/>
              <a:t>Protects your data for security and compliance</a:t>
            </a:r>
          </a:p>
          <a:p>
            <a:r>
              <a:rPr lang="en-US" sz="2600" dirty="0"/>
              <a:t>Automatically encrypts and decrypts your data</a:t>
            </a:r>
          </a:p>
          <a:p>
            <a:r>
              <a:rPr lang="en-US" sz="2600" dirty="0"/>
              <a:t>Encrypted through 256-bit AES encryption</a:t>
            </a:r>
          </a:p>
          <a:p>
            <a:r>
              <a:rPr lang="en-US" sz="2600" dirty="0"/>
              <a:t>Is enabled for all new and existing storage accounts and cannot be disabled</a:t>
            </a:r>
          </a:p>
          <a:p>
            <a:r>
              <a:rPr lang="en-US" sz="2600" dirty="0"/>
              <a:t>Is transparent to users</a:t>
            </a:r>
          </a:p>
        </p:txBody>
      </p:sp>
      <p:pic>
        <p:nvPicPr>
          <p:cNvPr id="4" name="Picture 6" descr="A screenshot of Storage Service Encryption.">
            <a:extLst>
              <a:ext uri="{FF2B5EF4-FFF2-40B4-BE49-F238E27FC236}">
                <a16:creationId xmlns:a16="http://schemas.microsoft.com/office/drawing/2014/main" id="{DD339870-C48F-4CB2-A467-8A73806DB1BB}"/>
              </a:ext>
            </a:extLst>
          </p:cNvPr>
          <p:cNvPicPr>
            <a:picLocks noChangeAspect="1"/>
          </p:cNvPicPr>
          <p:nvPr/>
        </p:nvPicPr>
        <p:blipFill>
          <a:blip r:embed="rId3"/>
          <a:stretch>
            <a:fillRect/>
          </a:stretch>
        </p:blipFill>
        <p:spPr>
          <a:xfrm>
            <a:off x="6717723" y="1497153"/>
            <a:ext cx="5317836" cy="4099382"/>
          </a:xfrm>
          <a:prstGeom prst="rect">
            <a:avLst/>
          </a:prstGeom>
          <a:ln>
            <a:solidFill>
              <a:schemeClr val="tx1"/>
            </a:solidFill>
          </a:ln>
        </p:spPr>
      </p:pic>
      <p:sp>
        <p:nvSpPr>
          <p:cNvPr id="6" name="Rectangle 5">
            <a:extLst>
              <a:ext uri="{FF2B5EF4-FFF2-40B4-BE49-F238E27FC236}">
                <a16:creationId xmlns:a16="http://schemas.microsoft.com/office/drawing/2014/main" id="{23D833EC-B4D0-4974-854F-3B90B137EC5A}"/>
              </a:ext>
            </a:extLst>
          </p:cNvPr>
          <p:cNvSpPr/>
          <p:nvPr/>
        </p:nvSpPr>
        <p:spPr>
          <a:xfrm>
            <a:off x="542544" y="6085439"/>
            <a:ext cx="82814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Customer Managed Keys</a:t>
            </a:r>
          </a:p>
        </p:txBody>
      </p:sp>
      <p:sp>
        <p:nvSpPr>
          <p:cNvPr id="3" name="Text Placeholder 2">
            <a:extLst>
              <a:ext uri="{FF2B5EF4-FFF2-40B4-BE49-F238E27FC236}">
                <a16:creationId xmlns:a16="http://schemas.microsoft.com/office/drawing/2014/main" id="{BE0F098A-3A62-4195-A3EC-372C57FA94F9}"/>
              </a:ext>
            </a:extLst>
          </p:cNvPr>
          <p:cNvSpPr>
            <a:spLocks noGrp="1"/>
          </p:cNvSpPr>
          <p:nvPr>
            <p:ph type="body" sz="quarter" idx="10"/>
          </p:nvPr>
        </p:nvSpPr>
        <p:spPr>
          <a:xfrm>
            <a:off x="584200" y="1435497"/>
            <a:ext cx="5825744" cy="4567404"/>
          </a:xfrm>
        </p:spPr>
        <p:txBody>
          <a:bodyPr/>
          <a:lstStyle/>
          <a:p>
            <a:r>
              <a:rPr lang="en-US" dirty="0"/>
              <a:t>Use the Azure Key Vault to manage your encryption keys</a:t>
            </a:r>
          </a:p>
          <a:p>
            <a:r>
              <a:rPr lang="en-US" dirty="0"/>
              <a:t>Create your own encryption keys and store them in a key vault</a:t>
            </a:r>
          </a:p>
          <a:p>
            <a:r>
              <a:rPr lang="en-US" dirty="0"/>
              <a:t>Use Azure Key Vault's APIs to generate encryption keys</a:t>
            </a:r>
          </a:p>
          <a:p>
            <a:r>
              <a:rPr lang="en-US" dirty="0"/>
              <a:t>Custom keys give you more flexibility and control </a:t>
            </a:r>
          </a:p>
        </p:txBody>
      </p:sp>
      <p:pic>
        <p:nvPicPr>
          <p:cNvPr id="5" name="Picture 5" descr="A screenshot of using Customer Managed Keys for encryption, and selecting a key from the Key Vault.">
            <a:extLst>
              <a:ext uri="{FF2B5EF4-FFF2-40B4-BE49-F238E27FC236}">
                <a16:creationId xmlns:a16="http://schemas.microsoft.com/office/drawing/2014/main" id="{6B105656-1BF8-4882-B46B-F254373BBB19}"/>
              </a:ext>
            </a:extLst>
          </p:cNvPr>
          <p:cNvPicPr>
            <a:picLocks noChangeAspect="1"/>
          </p:cNvPicPr>
          <p:nvPr/>
        </p:nvPicPr>
        <p:blipFill>
          <a:blip r:embed="rId3"/>
          <a:stretch>
            <a:fillRect/>
          </a:stretch>
        </p:blipFill>
        <p:spPr>
          <a:xfrm>
            <a:off x="6369627" y="1618783"/>
            <a:ext cx="5473699" cy="3406841"/>
          </a:xfrm>
          <a:prstGeom prst="rect">
            <a:avLst/>
          </a:prstGeom>
          <a:ln>
            <a:solidFill>
              <a:schemeClr val="tx1"/>
            </a:solid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Best Practices</a:t>
            </a:r>
          </a:p>
        </p:txBody>
      </p:sp>
      <p:sp>
        <p:nvSpPr>
          <p:cNvPr id="6" name="Text Placeholder 5"/>
          <p:cNvSpPr>
            <a:spLocks noGrp="1"/>
          </p:cNvSpPr>
          <p:nvPr>
            <p:ph type="body" sz="quarter" idx="10"/>
          </p:nvPr>
        </p:nvSpPr>
        <p:spPr>
          <a:xfrm>
            <a:off x="584200" y="1435497"/>
            <a:ext cx="11018520" cy="4721292"/>
          </a:xfrm>
        </p:spPr>
        <p:txBody>
          <a:bodyPr/>
          <a:lstStyle/>
          <a:p>
            <a:r>
              <a:rPr lang="en-US" sz="2600" dirty="0"/>
              <a:t>Always use HTTPS to create or distribute an SAS</a:t>
            </a:r>
          </a:p>
          <a:p>
            <a:r>
              <a:rPr lang="en-US" sz="2600" dirty="0"/>
              <a:t>Reference stored access policies where possible</a:t>
            </a:r>
          </a:p>
          <a:p>
            <a:r>
              <a:rPr lang="en-US" sz="2600" dirty="0"/>
              <a:t>Use near-term expiration times on an ad hoc SAS</a:t>
            </a:r>
          </a:p>
          <a:p>
            <a:r>
              <a:rPr lang="en-US" sz="2600" dirty="0"/>
              <a:t>Have clients automatically renew the SAS if necessary</a:t>
            </a:r>
          </a:p>
          <a:p>
            <a:r>
              <a:rPr lang="en-US" sz="2600" dirty="0"/>
              <a:t>Be careful with SAS start time</a:t>
            </a:r>
          </a:p>
          <a:p>
            <a:r>
              <a:rPr lang="en-US" sz="2600" dirty="0"/>
              <a:t>Be specific with the resource to be accessed</a:t>
            </a:r>
          </a:p>
          <a:p>
            <a:r>
              <a:rPr lang="en-US" sz="2600" dirty="0"/>
              <a:t>Understand that your account will be billed for any usage</a:t>
            </a:r>
          </a:p>
          <a:p>
            <a:r>
              <a:rPr lang="en-US" sz="2600" dirty="0"/>
              <a:t>Validate data written using SAS</a:t>
            </a:r>
          </a:p>
          <a:p>
            <a:r>
              <a:rPr lang="en-US" sz="2600" dirty="0"/>
              <a:t>Don't assume SAS is always the correct choice</a:t>
            </a:r>
          </a:p>
          <a:p>
            <a:r>
              <a:rPr lang="en-US" sz="2600" dirty="0"/>
              <a:t>Use Storage Analytics to monitor your application</a:t>
            </a:r>
          </a:p>
        </p:txBody>
      </p: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Storage Accounts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Azure Files and File Sync</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p:txBody>
          <a:bodyPr/>
          <a:lstStyle/>
          <a:p>
            <a:r>
              <a:rPr lang="en-US" dirty="0"/>
              <a:t>Azure Files and File Sync Overview</a:t>
            </a:r>
          </a:p>
        </p:txBody>
      </p:sp>
      <p:sp>
        <p:nvSpPr>
          <p:cNvPr id="3" name="Text Placeholder 2">
            <a:extLst>
              <a:ext uri="{FF2B5EF4-FFF2-40B4-BE49-F238E27FC236}">
                <a16:creationId xmlns:a16="http://schemas.microsoft.com/office/drawing/2014/main" id="{036F5570-8DFD-4CC4-9704-B27220AD6186}"/>
              </a:ext>
            </a:extLst>
          </p:cNvPr>
          <p:cNvSpPr>
            <a:spLocks noGrp="1"/>
          </p:cNvSpPr>
          <p:nvPr>
            <p:ph type="body" sz="quarter" idx="10"/>
          </p:nvPr>
        </p:nvSpPr>
        <p:spPr>
          <a:xfrm>
            <a:off x="584200" y="1435497"/>
            <a:ext cx="5825653" cy="4050340"/>
          </a:xfrm>
        </p:spPr>
        <p:txBody>
          <a:bodyPr/>
          <a:lstStyle/>
          <a:p>
            <a:r>
              <a:rPr lang="en-US" dirty="0">
                <a:solidFill>
                  <a:schemeClr val="tx1"/>
                </a:solidFill>
              </a:rPr>
              <a:t>Files vs Blobs</a:t>
            </a:r>
          </a:p>
          <a:p>
            <a:r>
              <a:rPr lang="en-US" dirty="0">
                <a:solidFill>
                  <a:schemeClr val="tx1"/>
                </a:solidFill>
              </a:rPr>
              <a:t>Managing File Shares</a:t>
            </a:r>
          </a:p>
          <a:p>
            <a:r>
              <a:rPr lang="en-US" dirty="0">
                <a:solidFill>
                  <a:schemeClr val="tx1"/>
                </a:solidFill>
              </a:rPr>
              <a:t>File Share Snapshots</a:t>
            </a:r>
          </a:p>
          <a:p>
            <a:r>
              <a:rPr lang="en-US" dirty="0">
                <a:solidFill>
                  <a:schemeClr val="tx1"/>
                </a:solidFill>
              </a:rPr>
              <a:t>Demonstration – File Shares</a:t>
            </a:r>
          </a:p>
          <a:p>
            <a:r>
              <a:rPr lang="en-US" dirty="0">
                <a:solidFill>
                  <a:schemeClr val="tx1"/>
                </a:solidFill>
              </a:rPr>
              <a:t>Azure File Sync</a:t>
            </a:r>
          </a:p>
          <a:p>
            <a:r>
              <a:rPr lang="en-US" dirty="0">
                <a:solidFill>
                  <a:schemeClr val="tx1"/>
                </a:solidFill>
              </a:rPr>
              <a:t>Azure File Sync Components</a:t>
            </a:r>
          </a:p>
          <a:p>
            <a:r>
              <a:rPr lang="en-US" dirty="0">
                <a:solidFill>
                  <a:schemeClr val="tx1"/>
                </a:solidFill>
              </a:rPr>
              <a:t>File Sync Steps</a:t>
            </a:r>
          </a:p>
          <a:p>
            <a:endParaRPr lang="en-US" dirty="0"/>
          </a:p>
        </p:txBody>
      </p:sp>
    </p:spTree>
    <p:extLst>
      <p:ext uri="{BB962C8B-B14F-4D97-AF65-F5344CB8AC3E}">
        <p14:creationId xmlns:p14="http://schemas.microsoft.com/office/powerpoint/2010/main" val="17257754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Files vs Blobs</a:t>
            </a:r>
          </a:p>
        </p:txBody>
      </p:sp>
      <p:graphicFrame>
        <p:nvGraphicFramePr>
          <p:cNvPr id="3" name="Table 2">
            <a:extLst>
              <a:ext uri="{FF2B5EF4-FFF2-40B4-BE49-F238E27FC236}">
                <a16:creationId xmlns:a16="http://schemas.microsoft.com/office/drawing/2014/main" id="{88E33E3A-F2A4-46D8-A5C7-5DEBA3A617BD}"/>
              </a:ext>
            </a:extLst>
          </p:cNvPr>
          <p:cNvGraphicFramePr>
            <a:graphicFrameLocks noGrp="1"/>
          </p:cNvGraphicFramePr>
          <p:nvPr>
            <p:extLst>
              <p:ext uri="{D42A27DB-BD31-4B8C-83A1-F6EECF244321}">
                <p14:modId xmlns:p14="http://schemas.microsoft.com/office/powerpoint/2010/main" val="20516251"/>
              </p:ext>
            </p:extLst>
          </p:nvPr>
        </p:nvGraphicFramePr>
        <p:xfrm>
          <a:off x="584199" y="1435100"/>
          <a:ext cx="11025189" cy="4372847"/>
        </p:xfrm>
        <a:graphic>
          <a:graphicData uri="http://schemas.openxmlformats.org/drawingml/2006/table">
            <a:tbl>
              <a:tblPr firstRow="1" firstCol="1" bandRow="1">
                <a:tableStyleId>{5C22544A-7EE6-4342-B048-85BDC9FD1C3A}</a:tableStyleId>
              </a:tblPr>
              <a:tblGrid>
                <a:gridCol w="1485761">
                  <a:extLst>
                    <a:ext uri="{9D8B030D-6E8A-4147-A177-3AD203B41FA5}">
                      <a16:colId xmlns:a16="http://schemas.microsoft.com/office/drawing/2014/main" val="645021739"/>
                    </a:ext>
                  </a:extLst>
                </a:gridCol>
                <a:gridCol w="4166248">
                  <a:extLst>
                    <a:ext uri="{9D8B030D-6E8A-4147-A177-3AD203B41FA5}">
                      <a16:colId xmlns:a16="http://schemas.microsoft.com/office/drawing/2014/main" val="3259532712"/>
                    </a:ext>
                  </a:extLst>
                </a:gridCol>
                <a:gridCol w="5373180">
                  <a:extLst>
                    <a:ext uri="{9D8B030D-6E8A-4147-A177-3AD203B41FA5}">
                      <a16:colId xmlns:a16="http://schemas.microsoft.com/office/drawing/2014/main" val="1501333279"/>
                    </a:ext>
                  </a:extLst>
                </a:gridCol>
              </a:tblGrid>
              <a:tr h="343912">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Feature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Description</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When to use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183505"/>
                  </a:ext>
                </a:extLst>
              </a:tr>
              <a:tr h="2200085">
                <a:tc>
                  <a:txBody>
                    <a:bodyPr/>
                    <a:lstStyle/>
                    <a:p>
                      <a:pPr marL="0" marR="0">
                        <a:lnSpc>
                          <a:spcPct val="107000"/>
                        </a:lnSpc>
                        <a:spcBef>
                          <a:spcPts val="0"/>
                        </a:spcBef>
                        <a:spcAft>
                          <a:spcPts val="0"/>
                        </a:spcAft>
                      </a:pPr>
                      <a:r>
                        <a:rPr lang="en-US" sz="2000" b="0" dirty="0">
                          <a:solidFill>
                            <a:schemeClr val="tx1"/>
                          </a:solidFill>
                          <a:effectLst/>
                          <a:latin typeface="Segoe UI Semilight" panose="020B0402040204020203" pitchFamily="34" charset="0"/>
                          <a:cs typeface="Segoe UI Semilight" panose="020B0402040204020203" pitchFamily="34" charset="0"/>
                        </a:rPr>
                        <a:t>Azure Files</a:t>
                      </a:r>
                      <a:endParaRPr lang="en-US" sz="2000" b="0" dirty="0">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0" algn="l">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SMB interface, client libraries, and a </a:t>
                      </a: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REST interface </a:t>
                      </a:r>
                      <a:r>
                        <a:rPr lang="en-US" sz="2000" b="0" dirty="0">
                          <a:effectLst/>
                          <a:latin typeface="Segoe UI Semilight" panose="020B0402040204020203" pitchFamily="34" charset="0"/>
                          <a:cs typeface="Segoe UI Semilight" panose="020B0402040204020203" pitchFamily="34" charset="0"/>
                        </a:rPr>
                        <a:t>that allows access from anywhere to stored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Lift and shift an application to the cloud.</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shared data across multiple virtual machines.</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development and debugging tools that need to be accessed from many virtual machines.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4669912"/>
                  </a:ext>
                </a:extLst>
              </a:tr>
              <a:tr h="1828850">
                <a:tc>
                  <a:txBody>
                    <a:bodyPr/>
                    <a:lstStyle/>
                    <a:p>
                      <a:pPr marL="0" marR="0">
                        <a:lnSpc>
                          <a:spcPct val="107000"/>
                        </a:lnSpc>
                        <a:spcBef>
                          <a:spcPts val="0"/>
                        </a:spcBef>
                        <a:spcAft>
                          <a:spcPts val="0"/>
                        </a:spcAft>
                      </a:pPr>
                      <a:r>
                        <a:rPr lang="en-US" sz="2000" b="0" dirty="0">
                          <a:solidFill>
                            <a:schemeClr val="tx1"/>
                          </a:solidFill>
                          <a:effectLst/>
                          <a:latin typeface="Segoe UI Semilight" panose="020B0402040204020203" pitchFamily="34" charset="0"/>
                          <a:cs typeface="Segoe UI Semilight" panose="020B0402040204020203" pitchFamily="34" charset="0"/>
                        </a:rPr>
                        <a:t>Azure Blobs</a:t>
                      </a:r>
                      <a:endParaRPr lang="en-US" sz="2000" b="0" dirty="0">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0" algn="l">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Client libraries and a </a:t>
                      </a:r>
                      <a:r>
                        <a:rPr lang="en-US" sz="2000" b="0" u="none" dirty="0">
                          <a:effectLst/>
                          <a:latin typeface="Segoe UI Semilight" panose="020B0402040204020203" pitchFamily="34" charset="0"/>
                          <a:cs typeface="Segoe UI Semilight" panose="020B0402040204020203" pitchFamily="34" charset="0"/>
                        </a:rPr>
                        <a:t>REST interface</a:t>
                      </a:r>
                      <a:r>
                        <a:rPr lang="en-US" sz="2000" b="0" dirty="0">
                          <a:effectLst/>
                          <a:latin typeface="Segoe UI Semilight" panose="020B0402040204020203" pitchFamily="34" charset="0"/>
                          <a:cs typeface="Segoe UI Semilight" panose="020B0402040204020203" pitchFamily="34" charset="0"/>
                        </a:rPr>
                        <a:t> that allows unstructured data (flat namespace) to be stored and accessed at a massive scale in block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Support streaming and random-access scenarios.</a:t>
                      </a:r>
                    </a:p>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Access </a:t>
                      </a:r>
                      <a:r>
                        <a:rPr lang="en-US" sz="2000" b="0" dirty="0">
                          <a:effectLst/>
                          <a:latin typeface="Segoe UI Semilight" panose="020B0402040204020203" pitchFamily="34" charset="0"/>
                          <a:cs typeface="Segoe UI Semilight" panose="020B0402040204020203" pitchFamily="34" charset="0"/>
                        </a:rPr>
                        <a:t>application data from anywhere.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solidFill>
                  <a:schemeClr val="tx1"/>
                </a:solidFill>
              </a:rPr>
              <a:t>Managing File Shares</a:t>
            </a:r>
          </a:p>
        </p:txBody>
      </p:sp>
      <p:sp>
        <p:nvSpPr>
          <p:cNvPr id="3" name="Text Placeholder 2">
            <a:extLst>
              <a:ext uri="{FF2B5EF4-FFF2-40B4-BE49-F238E27FC236}">
                <a16:creationId xmlns:a16="http://schemas.microsoft.com/office/drawing/2014/main" id="{93E730F1-C2E3-41AC-A055-BCD048896D8A}"/>
              </a:ext>
            </a:extLst>
          </p:cNvPr>
          <p:cNvSpPr>
            <a:spLocks noGrp="1"/>
          </p:cNvSpPr>
          <p:nvPr>
            <p:ph type="body" sz="quarter" idx="10"/>
          </p:nvPr>
        </p:nvSpPr>
        <p:spPr>
          <a:xfrm>
            <a:off x="584200" y="1435497"/>
            <a:ext cx="6050124" cy="3447098"/>
          </a:xfrm>
        </p:spPr>
        <p:txBody>
          <a:bodyPr/>
          <a:lstStyle/>
          <a:p>
            <a:r>
              <a:rPr lang="en-US" dirty="0"/>
              <a:t>File share quotas</a:t>
            </a:r>
          </a:p>
          <a:p>
            <a:r>
              <a:rPr lang="en-US" dirty="0"/>
              <a:t>Windows – ensure port 445 is open</a:t>
            </a:r>
          </a:p>
          <a:p>
            <a:r>
              <a:rPr lang="en-US" dirty="0"/>
              <a:t>Linux – mount the drive</a:t>
            </a:r>
          </a:p>
          <a:p>
            <a:r>
              <a:rPr lang="en-US" dirty="0"/>
              <a:t>MacOS – mount the drive</a:t>
            </a:r>
          </a:p>
          <a:p>
            <a:r>
              <a:rPr lang="en-US" dirty="0"/>
              <a:t>Secure transfer required - SMB 3.0 encryption</a:t>
            </a:r>
          </a:p>
          <a:p>
            <a:endParaRPr lang="en-US" dirty="0"/>
          </a:p>
        </p:txBody>
      </p:sp>
      <p:pic>
        <p:nvPicPr>
          <p:cNvPr id="4" name="Picture 4" descr="A screen shot of connecting a a file share from a Windows client.">
            <a:extLst>
              <a:ext uri="{FF2B5EF4-FFF2-40B4-BE49-F238E27FC236}">
                <a16:creationId xmlns:a16="http://schemas.microsoft.com/office/drawing/2014/main" id="{849E6015-34D2-4D61-ADC7-EE079C4193C1}"/>
              </a:ext>
            </a:extLst>
          </p:cNvPr>
          <p:cNvPicPr>
            <a:picLocks noChangeAspect="1"/>
          </p:cNvPicPr>
          <p:nvPr/>
        </p:nvPicPr>
        <p:blipFill>
          <a:blip r:embed="rId3"/>
          <a:stretch>
            <a:fillRect/>
          </a:stretch>
        </p:blipFill>
        <p:spPr>
          <a:xfrm>
            <a:off x="6970568" y="1085409"/>
            <a:ext cx="4428836" cy="4882879"/>
          </a:xfrm>
          <a:prstGeom prst="rect">
            <a:avLst/>
          </a:prstGeom>
          <a:ln>
            <a:solidFill>
              <a:schemeClr val="tx1"/>
            </a:solidFill>
          </a:ln>
        </p:spPr>
      </p:pic>
    </p:spTree>
    <p:extLst>
      <p:ext uri="{BB962C8B-B14F-4D97-AF65-F5344CB8AC3E}">
        <p14:creationId xmlns:p14="http://schemas.microsoft.com/office/powerpoint/2010/main" val="38723968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File Share Snapshots</a:t>
            </a:r>
          </a:p>
        </p:txBody>
      </p:sp>
      <p:sp>
        <p:nvSpPr>
          <p:cNvPr id="3" name="Text Placeholder 2">
            <a:extLst>
              <a:ext uri="{FF2B5EF4-FFF2-40B4-BE49-F238E27FC236}">
                <a16:creationId xmlns:a16="http://schemas.microsoft.com/office/drawing/2014/main" id="{44845C24-D222-4286-A653-8B4B1CCE2163}"/>
              </a:ext>
            </a:extLst>
          </p:cNvPr>
          <p:cNvSpPr>
            <a:spLocks noGrp="1"/>
          </p:cNvSpPr>
          <p:nvPr>
            <p:ph type="body" sz="quarter" idx="10"/>
          </p:nvPr>
        </p:nvSpPr>
        <p:spPr>
          <a:xfrm>
            <a:off x="589973" y="3080724"/>
            <a:ext cx="11018520" cy="3311676"/>
          </a:xfrm>
        </p:spPr>
        <p:txBody>
          <a:bodyPr vert="horz" wrap="square" lIns="0" tIns="0" rIns="0" bIns="0" rtlCol="0" anchor="t">
            <a:spAutoFit/>
          </a:bodyPr>
          <a:lstStyle/>
          <a:p>
            <a:r>
              <a:rPr lang="en-US" dirty="0">
                <a:latin typeface="Segoe UI Semilight"/>
                <a:cs typeface="Segoe UI Semilight"/>
              </a:rPr>
              <a:t>Incremental snapshot that captures the share state at a point in time</a:t>
            </a:r>
          </a:p>
          <a:p>
            <a:r>
              <a:rPr lang="en-US" dirty="0">
                <a:latin typeface="Segoe UI Semilight"/>
                <a:cs typeface="Segoe UI Semilight"/>
              </a:rPr>
              <a:t>Is read-only copy of your data</a:t>
            </a:r>
          </a:p>
          <a:p>
            <a:r>
              <a:rPr lang="en-US" dirty="0">
                <a:latin typeface="Segoe UI Semilight"/>
                <a:cs typeface="Segoe UI Semilight"/>
              </a:rPr>
              <a:t>Snapshot at the file share level, and restore at the file level</a:t>
            </a:r>
            <a:endParaRPr lang="en-US" dirty="0"/>
          </a:p>
          <a:p>
            <a:r>
              <a:rPr lang="en-US" dirty="0">
                <a:latin typeface="Segoe UI Semilight"/>
                <a:cs typeface="Segoe UI Semilight"/>
              </a:rPr>
              <a:t>Uses:</a:t>
            </a:r>
          </a:p>
          <a:p>
            <a:pPr lvl="1"/>
            <a:r>
              <a:rPr lang="en-US" sz="2400" dirty="0"/>
              <a:t>Protection against application error and data corruption.</a:t>
            </a:r>
            <a:endParaRPr lang="en-US" sz="2400" dirty="0">
              <a:cs typeface="Segoe UI"/>
            </a:endParaRPr>
          </a:p>
          <a:p>
            <a:pPr lvl="1"/>
            <a:r>
              <a:rPr lang="en-US" sz="2400" dirty="0"/>
              <a:t>Protection against accidental deletions or unintended changes.</a:t>
            </a:r>
            <a:endParaRPr lang="en-US" sz="2400" dirty="0">
              <a:cs typeface="Segoe UI"/>
            </a:endParaRPr>
          </a:p>
          <a:p>
            <a:pPr lvl="1"/>
            <a:r>
              <a:rPr lang="en-US" sz="2400" dirty="0"/>
              <a:t>General backup purposes.</a:t>
            </a:r>
            <a:endParaRPr lang="en-US" sz="2400" dirty="0">
              <a:cs typeface="Segoe UI"/>
            </a:endParaRPr>
          </a:p>
        </p:txBody>
      </p:sp>
      <p:pic>
        <p:nvPicPr>
          <p:cNvPr id="5" name="Picture 5" descr="A screenshot of creating a snapshot for a file share.">
            <a:extLst>
              <a:ext uri="{FF2B5EF4-FFF2-40B4-BE49-F238E27FC236}">
                <a16:creationId xmlns:a16="http://schemas.microsoft.com/office/drawing/2014/main" id="{4470F7E7-59B9-4067-A44F-405B66CA55E3}"/>
              </a:ext>
            </a:extLst>
          </p:cNvPr>
          <p:cNvPicPr>
            <a:picLocks noChangeAspect="1"/>
          </p:cNvPicPr>
          <p:nvPr/>
        </p:nvPicPr>
        <p:blipFill>
          <a:blip r:embed="rId2"/>
          <a:stretch>
            <a:fillRect/>
          </a:stretch>
        </p:blipFill>
        <p:spPr>
          <a:xfrm>
            <a:off x="2030558" y="1317076"/>
            <a:ext cx="7794334" cy="1574742"/>
          </a:xfrm>
          <a:prstGeom prst="rect">
            <a:avLst/>
          </a:prstGeom>
          <a:ln>
            <a:solidFill>
              <a:schemeClr val="tx1"/>
            </a:solidFill>
          </a:ln>
        </p:spPr>
      </p:pic>
    </p:spTree>
    <p:extLst>
      <p:ext uri="{BB962C8B-B14F-4D97-AF65-F5344CB8AC3E}">
        <p14:creationId xmlns:p14="http://schemas.microsoft.com/office/powerpoint/2010/main" val="53380781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File Shares</a:t>
            </a:r>
          </a:p>
        </p:txBody>
      </p:sp>
      <p:sp>
        <p:nvSpPr>
          <p:cNvPr id="3" name="Text Placeholder 2">
            <a:extLst>
              <a:ext uri="{FF2B5EF4-FFF2-40B4-BE49-F238E27FC236}">
                <a16:creationId xmlns:a16="http://schemas.microsoft.com/office/drawing/2014/main" id="{A3840322-B1EC-4866-8EB2-58EBE4628F0E}"/>
              </a:ext>
            </a:extLst>
          </p:cNvPr>
          <p:cNvSpPr>
            <a:spLocks noGrp="1"/>
          </p:cNvSpPr>
          <p:nvPr>
            <p:ph type="body" sz="quarter" idx="10"/>
          </p:nvPr>
        </p:nvSpPr>
        <p:spPr>
          <a:xfrm>
            <a:off x="584200" y="1435497"/>
            <a:ext cx="11018520" cy="1982081"/>
          </a:xfrm>
        </p:spPr>
        <p:txBody>
          <a:bodyPr/>
          <a:lstStyle/>
          <a:p>
            <a:r>
              <a:rPr lang="en-US" dirty="0"/>
              <a:t>Create a file share and upload a file</a:t>
            </a:r>
          </a:p>
          <a:p>
            <a:r>
              <a:rPr lang="en-US" dirty="0"/>
              <a:t>Manage snapshots</a:t>
            </a:r>
          </a:p>
          <a:p>
            <a:r>
              <a:rPr lang="en-US" dirty="0"/>
              <a:t>Create a file share (PowerShell)</a:t>
            </a:r>
          </a:p>
          <a:p>
            <a:r>
              <a:rPr lang="en-US" dirty="0"/>
              <a:t>Mount a file share (PowerShell)</a:t>
            </a:r>
          </a:p>
        </p:txBody>
      </p:sp>
    </p:spTree>
    <p:extLst>
      <p:ext uri="{BB962C8B-B14F-4D97-AF65-F5344CB8AC3E}">
        <p14:creationId xmlns:p14="http://schemas.microsoft.com/office/powerpoint/2010/main" val="5693457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 Sync</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6740" y="1484003"/>
            <a:ext cx="11018520" cy="30162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Centralize file shares in Azure Files</a:t>
            </a:r>
          </a:p>
          <a:p>
            <a:pPr marL="0" indent="0">
              <a:buNone/>
            </a:pPr>
            <a:endParaRPr lang="en-US" dirty="0"/>
          </a:p>
          <a:p>
            <a:pPr marL="514350" indent="-514350">
              <a:buFont typeface="+mj-lt"/>
              <a:buAutoNum type="arabicPeriod"/>
            </a:pPr>
            <a:r>
              <a:rPr lang="en-US" dirty="0"/>
              <a:t>Lift and shift</a:t>
            </a:r>
          </a:p>
          <a:p>
            <a:pPr marL="514350" indent="-514350">
              <a:buFont typeface="+mj-lt"/>
              <a:buAutoNum type="arabicPeriod"/>
            </a:pPr>
            <a:r>
              <a:rPr lang="en-US" dirty="0"/>
              <a:t>Branch Office backups</a:t>
            </a:r>
          </a:p>
          <a:p>
            <a:pPr marL="514350" indent="-514350">
              <a:buFont typeface="+mj-lt"/>
              <a:buAutoNum type="arabicPeriod"/>
            </a:pPr>
            <a:r>
              <a:rPr lang="en-US" dirty="0"/>
              <a:t>Backup and Disaster Recovery</a:t>
            </a:r>
          </a:p>
          <a:p>
            <a:pPr marL="514350" indent="-514350">
              <a:buFont typeface="+mj-lt"/>
              <a:buAutoNum type="arabicPeriod"/>
            </a:pPr>
            <a:r>
              <a:rPr lang="en-US" dirty="0"/>
              <a:t>File Archiving</a:t>
            </a:r>
          </a:p>
        </p:txBody>
      </p:sp>
      <p:pic>
        <p:nvPicPr>
          <p:cNvPr id="9" name="Picture 8"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CA0723AA-7B97-4768-9814-48310EBB6E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6856" y="1644061"/>
            <a:ext cx="5509260" cy="3153863"/>
          </a:xfrm>
          <a:prstGeom prst="rect">
            <a:avLst/>
          </a:prstGeom>
          <a:noFill/>
        </p:spPr>
      </p:pic>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File Sync Components</a:t>
            </a:r>
          </a:p>
        </p:txBody>
      </p:sp>
      <p:sp>
        <p:nvSpPr>
          <p:cNvPr id="3" name="Text Placeholder 2">
            <a:extLst>
              <a:ext uri="{FF2B5EF4-FFF2-40B4-BE49-F238E27FC236}">
                <a16:creationId xmlns:a16="http://schemas.microsoft.com/office/drawing/2014/main" id="{F6B475F6-2047-4B3D-B868-7AFCBC4E9017}"/>
              </a:ext>
            </a:extLst>
          </p:cNvPr>
          <p:cNvSpPr>
            <a:spLocks noGrp="1"/>
          </p:cNvSpPr>
          <p:nvPr>
            <p:ph type="body" sz="quarter" idx="10"/>
          </p:nvPr>
        </p:nvSpPr>
        <p:spPr>
          <a:xfrm>
            <a:off x="410464" y="1261872"/>
            <a:ext cx="6484112" cy="4601260"/>
          </a:xfrm>
        </p:spPr>
        <p:txBody>
          <a:bodyPr/>
          <a:lstStyle/>
          <a:p>
            <a:r>
              <a:rPr lang="en-US" sz="2300" dirty="0"/>
              <a:t>The </a:t>
            </a:r>
            <a:r>
              <a:rPr lang="en-US" sz="2300" b="1" dirty="0"/>
              <a:t>Storage Sync Service </a:t>
            </a:r>
            <a:r>
              <a:rPr lang="en-US" sz="2300" dirty="0"/>
              <a:t>is the top-level resource.</a:t>
            </a:r>
          </a:p>
          <a:p>
            <a:r>
              <a:rPr lang="en-US" sz="2300" dirty="0"/>
              <a:t>The </a:t>
            </a:r>
            <a:r>
              <a:rPr lang="en-US" sz="2300" b="1" dirty="0"/>
              <a:t>registered server </a:t>
            </a:r>
            <a:r>
              <a:rPr lang="en-US" sz="2300" dirty="0"/>
              <a:t>object represents a trust relationship between your server (or cluster) and the Storage Sync Service </a:t>
            </a:r>
          </a:p>
          <a:p>
            <a:r>
              <a:rPr lang="en-US" sz="2300" dirty="0"/>
              <a:t>The </a:t>
            </a:r>
            <a:r>
              <a:rPr lang="en-US" sz="2300" b="1" dirty="0"/>
              <a:t>Azure File Sync agent </a:t>
            </a:r>
            <a:r>
              <a:rPr lang="en-US" sz="2300" dirty="0"/>
              <a:t>is a downloadable package that enables Windows Server to be synced with an Azure file share </a:t>
            </a:r>
          </a:p>
          <a:p>
            <a:r>
              <a:rPr lang="en-US" sz="2300" dirty="0"/>
              <a:t>A </a:t>
            </a:r>
            <a:r>
              <a:rPr lang="en-US" sz="2300" b="1" dirty="0"/>
              <a:t>server endpoint </a:t>
            </a:r>
            <a:r>
              <a:rPr lang="en-US" sz="2300" dirty="0"/>
              <a:t>represents a specific location on a registered server, such as a folder </a:t>
            </a:r>
          </a:p>
          <a:p>
            <a:r>
              <a:rPr lang="en-US" sz="2300" dirty="0"/>
              <a:t>A </a:t>
            </a:r>
            <a:r>
              <a:rPr lang="en-US" sz="2300" b="1" dirty="0"/>
              <a:t>cloud endpoint </a:t>
            </a:r>
            <a:r>
              <a:rPr lang="en-US" sz="2300" dirty="0"/>
              <a:t>is an Azure file share</a:t>
            </a:r>
          </a:p>
          <a:p>
            <a:r>
              <a:rPr lang="en-US" sz="2300" dirty="0"/>
              <a:t>A </a:t>
            </a:r>
            <a:r>
              <a:rPr lang="en-US" sz="2300" b="1" dirty="0"/>
              <a:t>sync group </a:t>
            </a:r>
            <a:r>
              <a:rPr lang="en-US" sz="2300" dirty="0"/>
              <a:t>defines which files are kept in sync</a:t>
            </a:r>
          </a:p>
        </p:txBody>
      </p:sp>
      <p:pic>
        <p:nvPicPr>
          <p:cNvPr id="4" name="Picture 3" descr="File sync architecture showing server with server endpoints">
            <a:extLst>
              <a:ext uri="{FF2B5EF4-FFF2-40B4-BE49-F238E27FC236}">
                <a16:creationId xmlns:a16="http://schemas.microsoft.com/office/drawing/2014/main" id="{57C0DDF3-ED52-4EB8-961A-DAF2F536EAD2}"/>
              </a:ext>
            </a:extLst>
          </p:cNvPr>
          <p:cNvPicPr>
            <a:picLocks noChangeAspect="1"/>
          </p:cNvPicPr>
          <p:nvPr/>
        </p:nvPicPr>
        <p:blipFill>
          <a:blip r:embed="rId2"/>
          <a:stretch>
            <a:fillRect/>
          </a:stretch>
        </p:blipFill>
        <p:spPr>
          <a:xfrm>
            <a:off x="6858000" y="1608010"/>
            <a:ext cx="5140452" cy="3952875"/>
          </a:xfrm>
          <a:prstGeom prst="rect">
            <a:avLst/>
          </a:prstGeom>
        </p:spPr>
      </p:pic>
    </p:spTree>
    <p:extLst>
      <p:ext uri="{BB962C8B-B14F-4D97-AF65-F5344CB8AC3E}">
        <p14:creationId xmlns:p14="http://schemas.microsoft.com/office/powerpoint/2010/main" val="8513884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Steps</a:t>
            </a:r>
          </a:p>
        </p:txBody>
      </p:sp>
      <p:pic>
        <p:nvPicPr>
          <p:cNvPr id="13" name="Picture 12" descr="Flowchart showing the prerequisites that need to be configured before synchronizing files using Azure File Sync. ">
            <a:extLst>
              <a:ext uri="{FF2B5EF4-FFF2-40B4-BE49-F238E27FC236}">
                <a16:creationId xmlns:a16="http://schemas.microsoft.com/office/drawing/2014/main" id="{FC55E478-8CD1-4808-A08E-8D23884662D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50373" y="811093"/>
            <a:ext cx="7867151" cy="2481953"/>
          </a:xfrm>
          <a:prstGeom prst="rect">
            <a:avLst/>
          </a:prstGeom>
          <a:noFill/>
        </p:spPr>
      </p:pic>
      <p:pic>
        <p:nvPicPr>
          <p:cNvPr id="5" name="Picture 4" descr="Screenshot of the deploy storage sync service page with name, subscription, resource group, and location. ">
            <a:extLst>
              <a:ext uri="{FF2B5EF4-FFF2-40B4-BE49-F238E27FC236}">
                <a16:creationId xmlns:a16="http://schemas.microsoft.com/office/drawing/2014/main" id="{7A11B255-9516-4EC8-8867-24581DAEED02}"/>
              </a:ext>
            </a:extLst>
          </p:cNvPr>
          <p:cNvPicPr>
            <a:picLocks noChangeAspect="1"/>
          </p:cNvPicPr>
          <p:nvPr/>
        </p:nvPicPr>
        <p:blipFill>
          <a:blip r:embed="rId4"/>
          <a:stretch>
            <a:fillRect/>
          </a:stretch>
        </p:blipFill>
        <p:spPr>
          <a:xfrm>
            <a:off x="1413360" y="3311094"/>
            <a:ext cx="2597191" cy="3340400"/>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27E5CF5F-4192-4318-8491-7EC357A6F70C}"/>
              </a:ext>
              <a:ext uri="{C183D7F6-B498-43B3-948B-1728B52AA6E4}">
                <adec:decorative xmlns:adec="http://schemas.microsoft.com/office/drawing/2017/decorative" val="1"/>
              </a:ext>
            </a:extLst>
          </p:cNvPr>
          <p:cNvCxnSpPr>
            <a:cxnSpLocks/>
            <a:endCxn id="5" idx="0"/>
          </p:cNvCxnSpPr>
          <p:nvPr/>
        </p:nvCxnSpPr>
        <p:spPr>
          <a:xfrm>
            <a:off x="2711956" y="2632787"/>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creenshot of the choose a file sync service wizard with azure subscription, resource group, an storage sync service. ">
            <a:extLst>
              <a:ext uri="{FF2B5EF4-FFF2-40B4-BE49-F238E27FC236}">
                <a16:creationId xmlns:a16="http://schemas.microsoft.com/office/drawing/2014/main" id="{15EA0A70-8B15-4ADE-BCE7-8C54E8EDE61D}"/>
              </a:ext>
            </a:extLst>
          </p:cNvPr>
          <p:cNvPicPr>
            <a:picLocks noChangeAspect="1"/>
          </p:cNvPicPr>
          <p:nvPr/>
        </p:nvPicPr>
        <p:blipFill>
          <a:blip r:embed="rId5"/>
          <a:stretch>
            <a:fillRect/>
          </a:stretch>
        </p:blipFill>
        <p:spPr>
          <a:xfrm>
            <a:off x="6481330" y="3293046"/>
            <a:ext cx="4502553" cy="2741957"/>
          </a:xfrm>
          <a:prstGeom prst="rect">
            <a:avLst/>
          </a:prstGeom>
        </p:spPr>
      </p:pic>
      <p:cxnSp>
        <p:nvCxnSpPr>
          <p:cNvPr id="19" name="Straight Arrow Connector 18">
            <a:extLst>
              <a:ext uri="{FF2B5EF4-FFF2-40B4-BE49-F238E27FC236}">
                <a16:creationId xmlns:a16="http://schemas.microsoft.com/office/drawing/2014/main" id="{2C665619-33EC-47D0-911C-5549347647BC}"/>
              </a:ext>
              <a:ext uri="{C183D7F6-B498-43B3-948B-1728B52AA6E4}">
                <adec:decorative xmlns:adec="http://schemas.microsoft.com/office/drawing/2017/decorative" val="1"/>
              </a:ext>
            </a:extLst>
          </p:cNvPr>
          <p:cNvCxnSpPr>
            <a:cxnSpLocks/>
          </p:cNvCxnSpPr>
          <p:nvPr/>
        </p:nvCxnSpPr>
        <p:spPr>
          <a:xfrm>
            <a:off x="8797390" y="2623221"/>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0245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F81-492B-4A01-961F-9CAB77E0DB02}"/>
              </a:ext>
            </a:extLst>
          </p:cNvPr>
          <p:cNvSpPr>
            <a:spLocks noGrp="1"/>
          </p:cNvSpPr>
          <p:nvPr>
            <p:ph type="title"/>
          </p:nvPr>
        </p:nvSpPr>
        <p:spPr/>
        <p:txBody>
          <a:bodyPr/>
          <a:lstStyle/>
          <a:p>
            <a:r>
              <a:rPr lang="en-US" dirty="0">
                <a:solidFill>
                  <a:schemeClr val="tx1"/>
                </a:solidFill>
              </a:rPr>
              <a:t>Lesson 05: Managing Storage</a:t>
            </a:r>
          </a:p>
        </p:txBody>
      </p:sp>
    </p:spTree>
    <p:extLst>
      <p:ext uri="{BB962C8B-B14F-4D97-AF65-F5344CB8AC3E}">
        <p14:creationId xmlns:p14="http://schemas.microsoft.com/office/powerpoint/2010/main" val="209989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Storage Accounts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3533275"/>
          </a:xfrm>
        </p:spPr>
        <p:txBody>
          <a:bodyPr/>
          <a:lstStyle/>
          <a:p>
            <a:r>
              <a:rPr lang="en-US" dirty="0"/>
              <a:t>Azure Storage</a:t>
            </a:r>
          </a:p>
          <a:p>
            <a:r>
              <a:rPr lang="en-US" dirty="0"/>
              <a:t>Azure Storage Services</a:t>
            </a:r>
          </a:p>
          <a:p>
            <a:r>
              <a:rPr lang="en-US" dirty="0"/>
              <a:t>Storage Account Kinds</a:t>
            </a:r>
          </a:p>
          <a:p>
            <a:r>
              <a:rPr lang="en-US" dirty="0">
                <a:solidFill>
                  <a:schemeClr val="tx1"/>
                </a:solidFill>
              </a:rPr>
              <a:t>Replication Strategies</a:t>
            </a:r>
          </a:p>
          <a:p>
            <a:r>
              <a:rPr lang="en-US" dirty="0"/>
              <a:t>Accessing Storage </a:t>
            </a:r>
          </a:p>
          <a:p>
            <a:r>
              <a:rPr lang="en-US" dirty="0"/>
              <a:t>Securing Storage Endpoints</a:t>
            </a:r>
          </a:p>
          <a:p>
            <a:r>
              <a:rPr lang="en-US" dirty="0"/>
              <a:t>Demonstration – Securing a Storage Endpoint</a:t>
            </a:r>
          </a:p>
        </p:txBody>
      </p:sp>
    </p:spTree>
    <p:extLst>
      <p:ext uri="{BB962C8B-B14F-4D97-AF65-F5344CB8AC3E}">
        <p14:creationId xmlns:p14="http://schemas.microsoft.com/office/powerpoint/2010/main" val="30651524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Managing Storage Overview</a:t>
            </a:r>
          </a:p>
        </p:txBody>
      </p:sp>
      <p:sp>
        <p:nvSpPr>
          <p:cNvPr id="6" name="Text Placeholder 5"/>
          <p:cNvSpPr>
            <a:spLocks noGrp="1"/>
          </p:cNvSpPr>
          <p:nvPr>
            <p:ph type="body" sz="quarter" idx="10"/>
          </p:nvPr>
        </p:nvSpPr>
        <p:spPr>
          <a:xfrm>
            <a:off x="588263" y="1194761"/>
            <a:ext cx="11018520" cy="3533275"/>
          </a:xfrm>
        </p:spPr>
        <p:txBody>
          <a:bodyPr vert="horz" wrap="square" lIns="0" tIns="0" rIns="0" bIns="0" rtlCol="0" anchor="t">
            <a:spAutoFit/>
          </a:bodyPr>
          <a:lstStyle/>
          <a:p>
            <a:pPr fontAlgn="base"/>
            <a:r>
              <a:rPr lang="en-US" dirty="0">
                <a:latin typeface="Segoe UI Semilight"/>
                <a:cs typeface="Segoe UI Semilight"/>
              </a:rPr>
              <a:t>Storage Explorer ​</a:t>
            </a:r>
          </a:p>
          <a:p>
            <a:pPr fontAlgn="base"/>
            <a:r>
              <a:rPr lang="en-US" dirty="0">
                <a:latin typeface="Segoe UI Semilight"/>
                <a:cs typeface="Segoe UI Semilight"/>
              </a:rPr>
              <a:t>Import and Export Service​</a:t>
            </a:r>
          </a:p>
          <a:p>
            <a:pPr fontAlgn="base"/>
            <a:r>
              <a:rPr lang="en-US" dirty="0">
                <a:latin typeface="Segoe UI Semilight"/>
                <a:cs typeface="Segoe UI Semilight"/>
              </a:rPr>
              <a:t>Data Box​</a:t>
            </a:r>
          </a:p>
          <a:p>
            <a:pPr fontAlgn="base"/>
            <a:r>
              <a:rPr lang="en-US" dirty="0">
                <a:latin typeface="Segoe UI Semilight"/>
                <a:cs typeface="Segoe UI Semilight"/>
              </a:rPr>
              <a:t>AzCopy​</a:t>
            </a:r>
          </a:p>
          <a:p>
            <a:pPr fontAlgn="base"/>
            <a:r>
              <a:rPr lang="en-US" dirty="0"/>
              <a:t>Data Transfer Tool Selection​</a:t>
            </a:r>
          </a:p>
          <a:p>
            <a:pPr fontAlgn="base"/>
            <a:r>
              <a:rPr lang="en-US" dirty="0">
                <a:latin typeface="Segoe UI Semilight"/>
                <a:cs typeface="Segoe UI Semilight"/>
              </a:rPr>
              <a:t>Demonstration – Storage Explorer​</a:t>
            </a:r>
          </a:p>
          <a:p>
            <a:pPr fontAlgn="base"/>
            <a:r>
              <a:rPr lang="en-US" dirty="0">
                <a:latin typeface="Segoe UI Semilight"/>
                <a:cs typeface="Segoe UI Semilight"/>
              </a:rPr>
              <a:t>Demonstration - AzCopy</a:t>
            </a:r>
          </a:p>
        </p:txBody>
      </p:sp>
    </p:spTree>
    <p:extLst>
      <p:ext uri="{BB962C8B-B14F-4D97-AF65-F5344CB8AC3E}">
        <p14:creationId xmlns:p14="http://schemas.microsoft.com/office/powerpoint/2010/main" val="31563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Explorer</a:t>
            </a:r>
          </a:p>
        </p:txBody>
      </p:sp>
      <p:sp>
        <p:nvSpPr>
          <p:cNvPr id="6" name="Text Placeholder 5"/>
          <p:cNvSpPr>
            <a:spLocks noGrp="1"/>
          </p:cNvSpPr>
          <p:nvPr>
            <p:ph type="body" sz="quarter" idx="10"/>
          </p:nvPr>
        </p:nvSpPr>
        <p:spPr>
          <a:xfrm>
            <a:off x="584199" y="1435497"/>
            <a:ext cx="4355791" cy="3619452"/>
          </a:xfrm>
        </p:spPr>
        <p:txBody>
          <a:bodyPr/>
          <a:lstStyle/>
          <a:p>
            <a:r>
              <a:rPr lang="en-US" dirty="0"/>
              <a:t>Access multiple accounts and subscriptions</a:t>
            </a:r>
          </a:p>
          <a:p>
            <a:r>
              <a:rPr lang="en-US" dirty="0"/>
              <a:t>Create, delete, view, edit storage resources</a:t>
            </a:r>
          </a:p>
          <a:p>
            <a:r>
              <a:rPr lang="en-US" dirty="0"/>
              <a:t>View and edit Blob, Queue, Table, File, Cosmos DB storage and Data Lake Storage</a:t>
            </a:r>
          </a:p>
        </p:txBody>
      </p:sp>
      <p:pic>
        <p:nvPicPr>
          <p:cNvPr id="7" name="Picture 6" descr="Screenshot of the Storage Explorer. The navigation pane (left) is expanded and a folder in the blob container is selected. The folder (right pane) contains several documents. ">
            <a:extLst>
              <a:ext uri="{FF2B5EF4-FFF2-40B4-BE49-F238E27FC236}">
                <a16:creationId xmlns:a16="http://schemas.microsoft.com/office/drawing/2014/main" id="{E771B789-F53A-4B26-8509-AA98041C5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6076" y="1553806"/>
            <a:ext cx="6340707" cy="3361983"/>
          </a:xfrm>
          <a:prstGeom prst="rect">
            <a:avLst/>
          </a:prstGeom>
          <a:noFill/>
          <a:ln>
            <a:solidFill>
              <a:schemeClr val="tx1"/>
            </a:solidFill>
          </a:ln>
        </p:spPr>
      </p:pic>
      <p:sp>
        <p:nvSpPr>
          <p:cNvPr id="2" name="Rectangle 1">
            <a:extLst>
              <a:ext uri="{FF2B5EF4-FFF2-40B4-BE49-F238E27FC236}">
                <a16:creationId xmlns:a16="http://schemas.microsoft.com/office/drawing/2014/main" id="{224A15D2-3740-4916-ACB9-EF507FF285C5}"/>
              </a:ext>
            </a:extLst>
          </p:cNvPr>
          <p:cNvSpPr/>
          <p:nvPr/>
        </p:nvSpPr>
        <p:spPr>
          <a:xfrm>
            <a:off x="494991" y="5034098"/>
            <a:ext cx="10856951" cy="954107"/>
          </a:xfrm>
          <a:prstGeom prst="rect">
            <a:avLst/>
          </a:prstGeom>
        </p:spPr>
        <p:txBody>
          <a:bodyPr wrap="square">
            <a:spAutoFit/>
          </a:bodyPr>
          <a:lstStyle/>
          <a:p>
            <a:pPr marL="111125" indent="-111125">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 Obtain shared access signature (SAS) keys</a:t>
            </a:r>
          </a:p>
          <a:p>
            <a:pPr marL="234950" indent="-234950">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Available for Windows, Mac, and Linux 	 	</a:t>
            </a:r>
          </a:p>
        </p:txBody>
      </p:sp>
    </p:spTree>
    <p:extLst>
      <p:ext uri="{BB962C8B-B14F-4D97-AF65-F5344CB8AC3E}">
        <p14:creationId xmlns:p14="http://schemas.microsoft.com/office/powerpoint/2010/main" val="37488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22D-C613-4DB7-B60A-DC34EAB73B9B}"/>
              </a:ext>
            </a:extLst>
          </p:cNvPr>
          <p:cNvSpPr>
            <a:spLocks noGrp="1"/>
          </p:cNvSpPr>
          <p:nvPr>
            <p:ph type="title"/>
          </p:nvPr>
        </p:nvSpPr>
        <p:spPr/>
        <p:txBody>
          <a:bodyPr/>
          <a:lstStyle/>
          <a:p>
            <a:r>
              <a:rPr lang="en-US" dirty="0">
                <a:solidFill>
                  <a:schemeClr val="tx1"/>
                </a:solidFill>
              </a:rPr>
              <a:t>Import and Export Service</a:t>
            </a:r>
          </a:p>
        </p:txBody>
      </p:sp>
      <p:sp>
        <p:nvSpPr>
          <p:cNvPr id="3" name="Text Placeholder 2">
            <a:extLst>
              <a:ext uri="{FF2B5EF4-FFF2-40B4-BE49-F238E27FC236}">
                <a16:creationId xmlns:a16="http://schemas.microsoft.com/office/drawing/2014/main" id="{0CD7FDBD-4A10-4D95-B4A0-2938CA58CBEB}"/>
              </a:ext>
            </a:extLst>
          </p:cNvPr>
          <p:cNvSpPr>
            <a:spLocks noGrp="1"/>
          </p:cNvSpPr>
          <p:nvPr>
            <p:ph type="body" sz="quarter" idx="10"/>
          </p:nvPr>
        </p:nvSpPr>
        <p:spPr>
          <a:xfrm>
            <a:off x="588263" y="1362340"/>
            <a:ext cx="11018520" cy="430887"/>
          </a:xfrm>
        </p:spPr>
        <p:txBody>
          <a:bodyPr/>
          <a:lstStyle/>
          <a:p>
            <a:r>
              <a:rPr lang="en-US" b="1" dirty="0"/>
              <a:t>Import jobs </a:t>
            </a:r>
            <a:r>
              <a:rPr lang="en-US" dirty="0"/>
              <a:t>move large amounts of data to Azure blob storage or files</a:t>
            </a:r>
          </a:p>
        </p:txBody>
      </p:sp>
      <p:pic>
        <p:nvPicPr>
          <p:cNvPr id="5" name="Picture 4" descr="Flowchart of an import data job. From the left prepare disks, create job, ship job to datacenter, datacenter receives disks, transfers data, packages disks, ships disks back to the customer, you receive the disks and view data in Azure.">
            <a:extLst>
              <a:ext uri="{FF2B5EF4-FFF2-40B4-BE49-F238E27FC236}">
                <a16:creationId xmlns:a16="http://schemas.microsoft.com/office/drawing/2014/main" id="{87CB2C11-AEE1-4893-818A-85361456E6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94482" y="1973847"/>
            <a:ext cx="9556632" cy="1680924"/>
          </a:xfrm>
          <a:prstGeom prst="rect">
            <a:avLst/>
          </a:prstGeom>
        </p:spPr>
      </p:pic>
      <p:sp>
        <p:nvSpPr>
          <p:cNvPr id="6" name="Text Placeholder 2">
            <a:extLst>
              <a:ext uri="{FF2B5EF4-FFF2-40B4-BE49-F238E27FC236}">
                <a16:creationId xmlns:a16="http://schemas.microsoft.com/office/drawing/2014/main" id="{4E34C19C-6713-4AC7-AA36-795B6042E8C0}"/>
              </a:ext>
            </a:extLst>
          </p:cNvPr>
          <p:cNvSpPr txBox="1">
            <a:spLocks/>
          </p:cNvSpPr>
          <p:nvPr/>
        </p:nvSpPr>
        <p:spPr>
          <a:xfrm>
            <a:off x="526281" y="3835391"/>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Export jobs </a:t>
            </a:r>
            <a:r>
              <a:rPr lang="en-US" dirty="0"/>
              <a:t>move large amounts of data from Azure storage (not files)</a:t>
            </a:r>
          </a:p>
        </p:txBody>
      </p:sp>
      <p:pic>
        <p:nvPicPr>
          <p:cNvPr id="8" name="Picture 7" descr="Workflow including create job, receive disks in the datacenter, transfer data, package disks, ship to user, and receive and unlock disks. ">
            <a:extLst>
              <a:ext uri="{FF2B5EF4-FFF2-40B4-BE49-F238E27FC236}">
                <a16:creationId xmlns:a16="http://schemas.microsoft.com/office/drawing/2014/main" id="{35C9571E-853B-419F-A36E-75439C1D0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482" y="4603229"/>
            <a:ext cx="6763694" cy="1705213"/>
          </a:xfrm>
          <a:prstGeom prst="rect">
            <a:avLst/>
          </a:prstGeom>
        </p:spPr>
      </p:pic>
    </p:spTree>
    <p:extLst>
      <p:ext uri="{BB962C8B-B14F-4D97-AF65-F5344CB8AC3E}">
        <p14:creationId xmlns:p14="http://schemas.microsoft.com/office/powerpoint/2010/main" val="3819285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6C6D-B737-43ED-A94C-9B8FCA3559DA}"/>
              </a:ext>
            </a:extLst>
          </p:cNvPr>
          <p:cNvSpPr>
            <a:spLocks noGrp="1"/>
          </p:cNvSpPr>
          <p:nvPr>
            <p:ph type="title"/>
          </p:nvPr>
        </p:nvSpPr>
        <p:spPr/>
        <p:txBody>
          <a:bodyPr/>
          <a:lstStyle/>
          <a:p>
            <a:r>
              <a:rPr lang="en-US" dirty="0">
                <a:solidFill>
                  <a:schemeClr val="tx1"/>
                </a:solidFill>
              </a:rPr>
              <a:t>Data Box</a:t>
            </a:r>
          </a:p>
        </p:txBody>
      </p:sp>
      <p:sp>
        <p:nvSpPr>
          <p:cNvPr id="5" name="Text Placeholder 4">
            <a:extLst>
              <a:ext uri="{FF2B5EF4-FFF2-40B4-BE49-F238E27FC236}">
                <a16:creationId xmlns:a16="http://schemas.microsoft.com/office/drawing/2014/main" id="{2F8CBE6A-DB6F-4BBC-AB2E-FF3B7686269A}"/>
              </a:ext>
            </a:extLst>
          </p:cNvPr>
          <p:cNvSpPr>
            <a:spLocks noGrp="1"/>
          </p:cNvSpPr>
          <p:nvPr>
            <p:ph type="body" sz="quarter" idx="10"/>
          </p:nvPr>
        </p:nvSpPr>
        <p:spPr>
          <a:xfrm>
            <a:off x="699747" y="4120000"/>
            <a:ext cx="11214713" cy="1625060"/>
          </a:xfrm>
        </p:spPr>
        <p:txBody>
          <a:bodyPr/>
          <a:lstStyle/>
          <a:p>
            <a:pPr marL="457200" indent="-457200">
              <a:buFont typeface="Arial" panose="020B0604020202020204" pitchFamily="34" charset="0"/>
              <a:buChar char="•"/>
            </a:pPr>
            <a:r>
              <a:rPr lang="en-US" sz="2400" dirty="0"/>
              <a:t>Easy, secure, fast large volume data transfer</a:t>
            </a:r>
          </a:p>
          <a:p>
            <a:pPr marL="457200" indent="-457200">
              <a:buFont typeface="Arial" panose="020B0604020202020204" pitchFamily="34" charset="0"/>
              <a:buChar char="•"/>
            </a:pPr>
            <a:r>
              <a:rPr lang="en-US" sz="2400" b="1" dirty="0"/>
              <a:t>Offline</a:t>
            </a:r>
            <a:r>
              <a:rPr lang="en-US" sz="2400" dirty="0"/>
              <a:t> usage - one-time migration, incremental transfer, periodic updates</a:t>
            </a:r>
          </a:p>
          <a:p>
            <a:pPr marL="457200" indent="-457200">
              <a:buFont typeface="Arial" panose="020B0604020202020204" pitchFamily="34" charset="0"/>
              <a:buChar char="•"/>
            </a:pPr>
            <a:r>
              <a:rPr lang="en-US" sz="2400" b="1" dirty="0"/>
              <a:t>Online</a:t>
            </a:r>
            <a:r>
              <a:rPr lang="en-US" sz="2400" dirty="0"/>
              <a:t> usage – cloud archival, data aggregation, integration with on-premises workloads, pre-process data (Edge), inference Azure Machine Learning (Edge)</a:t>
            </a:r>
          </a:p>
        </p:txBody>
      </p:sp>
      <p:grpSp>
        <p:nvGrpSpPr>
          <p:cNvPr id="21" name="Group 20" descr="Data is shown using offline and online data box products to upload information to an Azure Datacenter. ">
            <a:extLst>
              <a:ext uri="{FF2B5EF4-FFF2-40B4-BE49-F238E27FC236}">
                <a16:creationId xmlns:a16="http://schemas.microsoft.com/office/drawing/2014/main" id="{41769215-7CF9-4EE0-BAC4-6E1D46C01CEE}"/>
              </a:ext>
            </a:extLst>
          </p:cNvPr>
          <p:cNvGrpSpPr/>
          <p:nvPr/>
        </p:nvGrpSpPr>
        <p:grpSpPr>
          <a:xfrm>
            <a:off x="1457011" y="1587175"/>
            <a:ext cx="8521002" cy="2011558"/>
            <a:chOff x="1457011" y="1587175"/>
            <a:chExt cx="8521002" cy="2011558"/>
          </a:xfrm>
        </p:grpSpPr>
        <p:sp>
          <p:nvSpPr>
            <p:cNvPr id="22" name="Rectangle 21">
              <a:extLst>
                <a:ext uri="{FF2B5EF4-FFF2-40B4-BE49-F238E27FC236}">
                  <a16:creationId xmlns:a16="http://schemas.microsoft.com/office/drawing/2014/main" id="{D2B75DD9-7E2E-4014-B40E-3391083B2C3B}"/>
                </a:ext>
              </a:extLst>
            </p:cNvPr>
            <p:cNvSpPr/>
            <p:nvPr/>
          </p:nvSpPr>
          <p:spPr>
            <a:xfrm>
              <a:off x="1457011" y="2288638"/>
              <a:ext cx="873884" cy="521863"/>
            </a:xfrm>
            <a:prstGeom prst="rect">
              <a:avLst/>
            </a:prstGeom>
            <a:solidFill>
              <a:srgbClr val="FDFFE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solidFill>
                  <a:latin typeface="Segoe UI" panose="020B0502040204020203" pitchFamily="34" charset="0"/>
                  <a:ea typeface="Verdana" panose="020B0604030504040204" pitchFamily="34" charset="0"/>
                  <a:cs typeface="Segoe UI" panose="020B0502040204020203" pitchFamily="34" charset="0"/>
                </a:rPr>
                <a:t>Data</a:t>
              </a:r>
            </a:p>
          </p:txBody>
        </p:sp>
        <p:sp>
          <p:nvSpPr>
            <p:cNvPr id="23" name="Rectangle 22">
              <a:extLst>
                <a:ext uri="{FF2B5EF4-FFF2-40B4-BE49-F238E27FC236}">
                  <a16:creationId xmlns:a16="http://schemas.microsoft.com/office/drawing/2014/main" id="{260DDCE0-B992-47CD-89BC-B46CC954B858}"/>
                </a:ext>
              </a:extLst>
            </p:cNvPr>
            <p:cNvSpPr/>
            <p:nvPr/>
          </p:nvSpPr>
          <p:spPr>
            <a:xfrm>
              <a:off x="3632638" y="1587175"/>
              <a:ext cx="3129799" cy="1200329"/>
            </a:xfrm>
            <a:prstGeom prst="rect">
              <a:avLst/>
            </a:prstGeom>
          </p:spPr>
          <p:txBody>
            <a:bodyPr wrap="squar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Data Box Disk (8TB SSDs)</a:t>
              </a:r>
            </a:p>
            <a:p>
              <a:r>
                <a:rPr lang="en-US" dirty="0">
                  <a:latin typeface="Segoe UI" panose="020B0502040204020203" pitchFamily="34" charset="0"/>
                  <a:ea typeface="Verdana" panose="020B0604030504040204" pitchFamily="34" charset="0"/>
                  <a:cs typeface="Segoe UI" panose="020B0502040204020203" pitchFamily="34" charset="0"/>
                </a:rPr>
                <a:t>Data Box (up to 100TB)</a:t>
              </a:r>
            </a:p>
            <a:p>
              <a:r>
                <a:rPr lang="en-US" dirty="0">
                  <a:latin typeface="Segoe UI" panose="020B0502040204020203" pitchFamily="34" charset="0"/>
                  <a:ea typeface="Verdana" panose="020B0604030504040204" pitchFamily="34" charset="0"/>
                  <a:cs typeface="Segoe UI" panose="020B0502040204020203" pitchFamily="34" charset="0"/>
                </a:rPr>
                <a:t>Data Box Heavy (up to 1PB)</a:t>
              </a:r>
            </a:p>
          </p:txBody>
        </p:sp>
        <p:cxnSp>
          <p:nvCxnSpPr>
            <p:cNvPr id="24" name="Connector: Elbow 23">
              <a:extLst>
                <a:ext uri="{FF2B5EF4-FFF2-40B4-BE49-F238E27FC236}">
                  <a16:creationId xmlns:a16="http://schemas.microsoft.com/office/drawing/2014/main" id="{2F27508F-0DCA-49E4-BDD1-E1F53F755B48}"/>
                </a:ext>
              </a:extLst>
            </p:cNvPr>
            <p:cNvCxnSpPr>
              <a:cxnSpLocks/>
              <a:stCxn id="22" idx="3"/>
              <a:endCxn id="23" idx="1"/>
            </p:cNvCxnSpPr>
            <p:nvPr/>
          </p:nvCxnSpPr>
          <p:spPr>
            <a:xfrm flipV="1">
              <a:off x="2330895" y="2187340"/>
              <a:ext cx="1301743" cy="36223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B17A0AA4-E7CC-420C-B9AD-53E395808A39}"/>
                </a:ext>
              </a:extLst>
            </p:cNvPr>
            <p:cNvSpPr/>
            <p:nvPr/>
          </p:nvSpPr>
          <p:spPr>
            <a:xfrm>
              <a:off x="3632639" y="2834439"/>
              <a:ext cx="4265687" cy="646331"/>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Data Box Gateway (virtual appliance)</a:t>
              </a:r>
            </a:p>
            <a:p>
              <a:r>
                <a:rPr lang="en-US" dirty="0">
                  <a:latin typeface="Segoe UI" panose="020B0502040204020203" pitchFamily="34" charset="0"/>
                  <a:ea typeface="Verdana" panose="020B0604030504040204" pitchFamily="34" charset="0"/>
                  <a:cs typeface="Segoe UI" panose="020B0502040204020203" pitchFamily="34" charset="0"/>
                </a:rPr>
                <a:t>Data Box Edge (physical appliance)</a:t>
              </a:r>
            </a:p>
          </p:txBody>
        </p:sp>
        <p:cxnSp>
          <p:nvCxnSpPr>
            <p:cNvPr id="26" name="Connector: Elbow 25">
              <a:extLst>
                <a:ext uri="{FF2B5EF4-FFF2-40B4-BE49-F238E27FC236}">
                  <a16:creationId xmlns:a16="http://schemas.microsoft.com/office/drawing/2014/main" id="{C660ED25-0E7F-4761-B0B5-A6EC2B0FE7EA}"/>
                </a:ext>
              </a:extLst>
            </p:cNvPr>
            <p:cNvCxnSpPr>
              <a:cxnSpLocks/>
              <a:stCxn id="22" idx="3"/>
              <a:endCxn id="25" idx="1"/>
            </p:cNvCxnSpPr>
            <p:nvPr/>
          </p:nvCxnSpPr>
          <p:spPr>
            <a:xfrm>
              <a:off x="2330895" y="2549570"/>
              <a:ext cx="1301744" cy="6080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350A9E3-11D0-4DF1-A32F-243CBF9DEB80}"/>
                </a:ext>
              </a:extLst>
            </p:cNvPr>
            <p:cNvSpPr/>
            <p:nvPr/>
          </p:nvSpPr>
          <p:spPr>
            <a:xfrm>
              <a:off x="2528246" y="1590706"/>
              <a:ext cx="947705"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Offline</a:t>
              </a:r>
              <a:endParaRPr lang="en-US" dirty="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CCE94F25-F067-4D63-AC4D-910E5EA4F95D}"/>
                </a:ext>
              </a:extLst>
            </p:cNvPr>
            <p:cNvSpPr/>
            <p:nvPr/>
          </p:nvSpPr>
          <p:spPr>
            <a:xfrm>
              <a:off x="2537887" y="3229401"/>
              <a:ext cx="931914"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Online</a:t>
              </a:r>
              <a:endParaRPr lang="en-US" dirty="0">
                <a:latin typeface="Segoe UI" panose="020B0502040204020203" pitchFamily="34" charset="0"/>
                <a:cs typeface="Segoe UI" panose="020B0502040204020203" pitchFamily="34" charset="0"/>
              </a:endParaRPr>
            </a:p>
          </p:txBody>
        </p:sp>
        <p:pic>
          <p:nvPicPr>
            <p:cNvPr id="29" name="Picture 28">
              <a:extLst>
                <a:ext uri="{FF2B5EF4-FFF2-40B4-BE49-F238E27FC236}">
                  <a16:creationId xmlns:a16="http://schemas.microsoft.com/office/drawing/2014/main" id="{BB731B9D-5CFE-4EFB-9F19-B65657CCF250}"/>
                </a:ext>
              </a:extLst>
            </p:cNvPr>
            <p:cNvPicPr>
              <a:picLocks noChangeAspect="1"/>
            </p:cNvPicPr>
            <p:nvPr/>
          </p:nvPicPr>
          <p:blipFill>
            <a:blip r:embed="rId3"/>
            <a:stretch>
              <a:fillRect/>
            </a:stretch>
          </p:blipFill>
          <p:spPr>
            <a:xfrm>
              <a:off x="8316880" y="1609460"/>
              <a:ext cx="843400" cy="569906"/>
            </a:xfrm>
            <a:prstGeom prst="rect">
              <a:avLst/>
            </a:prstGeom>
          </p:spPr>
        </p:pic>
        <p:sp>
          <p:nvSpPr>
            <p:cNvPr id="30" name="Rectangle 29">
              <a:extLst>
                <a:ext uri="{FF2B5EF4-FFF2-40B4-BE49-F238E27FC236}">
                  <a16:creationId xmlns:a16="http://schemas.microsoft.com/office/drawing/2014/main" id="{AB46A93D-6877-468C-B749-FFDCC21F84FB}"/>
                </a:ext>
              </a:extLst>
            </p:cNvPr>
            <p:cNvSpPr/>
            <p:nvPr/>
          </p:nvSpPr>
          <p:spPr>
            <a:xfrm>
              <a:off x="7853135" y="2113823"/>
              <a:ext cx="2124878"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Azure Datacenter</a:t>
              </a:r>
              <a:endParaRPr lang="en-US" dirty="0">
                <a:latin typeface="Segoe UI" panose="020B0502040204020203" pitchFamily="34" charset="0"/>
                <a:cs typeface="Segoe UI" panose="020B0502040204020203" pitchFamily="34" charset="0"/>
              </a:endParaRPr>
            </a:p>
          </p:txBody>
        </p:sp>
        <p:cxnSp>
          <p:nvCxnSpPr>
            <p:cNvPr id="31" name="Straight Arrow Connector 30">
              <a:extLst>
                <a:ext uri="{FF2B5EF4-FFF2-40B4-BE49-F238E27FC236}">
                  <a16:creationId xmlns:a16="http://schemas.microsoft.com/office/drawing/2014/main" id="{F54A50FD-7F65-4A0F-B93B-C89254115F39}"/>
                </a:ext>
              </a:extLst>
            </p:cNvPr>
            <p:cNvCxnSpPr>
              <a:cxnSpLocks/>
            </p:cNvCxnSpPr>
            <p:nvPr/>
          </p:nvCxnSpPr>
          <p:spPr>
            <a:xfrm>
              <a:off x="7538591" y="3115629"/>
              <a:ext cx="657149" cy="5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6894CDF-0FFE-46E1-B3A2-AAC00F919845}"/>
                </a:ext>
              </a:extLst>
            </p:cNvPr>
            <p:cNvCxnSpPr>
              <a:cxnSpLocks/>
            </p:cNvCxnSpPr>
            <p:nvPr/>
          </p:nvCxnSpPr>
          <p:spPr>
            <a:xfrm>
              <a:off x="8738580" y="2452377"/>
              <a:ext cx="0" cy="382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87C62A8-909A-47A3-A38C-42F3D2E4104C}"/>
                </a:ext>
              </a:extLst>
            </p:cNvPr>
            <p:cNvCxnSpPr>
              <a:cxnSpLocks/>
            </p:cNvCxnSpPr>
            <p:nvPr/>
          </p:nvCxnSpPr>
          <p:spPr>
            <a:xfrm>
              <a:off x="6762437" y="2155590"/>
              <a:ext cx="14333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reeform 5">
              <a:extLst>
                <a:ext uri="{FF2B5EF4-FFF2-40B4-BE49-F238E27FC236}">
                  <a16:creationId xmlns:a16="http://schemas.microsoft.com/office/drawing/2014/main" id="{388C3AF2-C3F9-43A1-9514-2F70B150F837}"/>
                </a:ext>
              </a:extLst>
            </p:cNvPr>
            <p:cNvSpPr>
              <a:spLocks/>
            </p:cNvSpPr>
            <p:nvPr/>
          </p:nvSpPr>
          <p:spPr bwMode="auto">
            <a:xfrm>
              <a:off x="8223145" y="2810500"/>
              <a:ext cx="1229967" cy="47033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EBF1DF"/>
            </a:solidFill>
            <a:ln w="9525">
              <a:solidFill>
                <a:schemeClr val="tx1"/>
              </a:solidFill>
              <a:round/>
              <a:headEnd/>
              <a:tailEnd/>
            </a:ln>
          </p:spPr>
          <p:txBody>
            <a:bodyPr vert="horz" wrap="square" lIns="91440" tIns="45720" rIns="91440" bIns="45720" numCol="1" anchor="b" anchorCtr="1" compatLnSpc="1">
              <a:prstTxWarp prst="textNoShape">
                <a:avLst/>
              </a:prstTxWarp>
            </a:bodyPr>
            <a:lstStyle/>
            <a:p>
              <a:r>
                <a:rPr lang="en-US" dirty="0">
                  <a:latin typeface="Segoe UI" panose="020B0502040204020203" pitchFamily="34" charset="0"/>
                  <a:ea typeface="Verdana" panose="020B0604030504040204" pitchFamily="34" charset="0"/>
                  <a:cs typeface="Segoe UI" panose="020B0502040204020203" pitchFamily="34" charset="0"/>
                </a:rPr>
                <a:t>Azure</a:t>
              </a:r>
            </a:p>
          </p:txBody>
        </p:sp>
        <p:pic>
          <p:nvPicPr>
            <p:cNvPr id="35" name="Picture 34">
              <a:extLst>
                <a:ext uri="{FF2B5EF4-FFF2-40B4-BE49-F238E27FC236}">
                  <a16:creationId xmlns:a16="http://schemas.microsoft.com/office/drawing/2014/main" id="{E6D62DE7-5E4A-4AAA-ABFA-474F7591ABAD}"/>
                </a:ext>
              </a:extLst>
            </p:cNvPr>
            <p:cNvPicPr>
              <a:picLocks noChangeAspect="1"/>
            </p:cNvPicPr>
            <p:nvPr/>
          </p:nvPicPr>
          <p:blipFill>
            <a:blip r:embed="rId4"/>
            <a:stretch>
              <a:fillRect/>
            </a:stretch>
          </p:blipFill>
          <p:spPr>
            <a:xfrm>
              <a:off x="6995144" y="1706913"/>
              <a:ext cx="726576" cy="388723"/>
            </a:xfrm>
            <a:prstGeom prst="rect">
              <a:avLst/>
            </a:prstGeom>
          </p:spPr>
        </p:pic>
      </p:grpSp>
    </p:spTree>
    <p:extLst>
      <p:ext uri="{BB962C8B-B14F-4D97-AF65-F5344CB8AC3E}">
        <p14:creationId xmlns:p14="http://schemas.microsoft.com/office/powerpoint/2010/main" val="27880383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AzCopy</a:t>
            </a:r>
          </a:p>
        </p:txBody>
      </p:sp>
      <p:sp>
        <p:nvSpPr>
          <p:cNvPr id="6" name="Text Placeholder 5"/>
          <p:cNvSpPr>
            <a:spLocks noGrp="1"/>
          </p:cNvSpPr>
          <p:nvPr>
            <p:ph type="body" sz="quarter" idx="10"/>
          </p:nvPr>
        </p:nvSpPr>
        <p:spPr>
          <a:xfrm>
            <a:off x="568452" y="2138335"/>
            <a:ext cx="11018520" cy="3447098"/>
          </a:xfrm>
        </p:spPr>
        <p:txBody>
          <a:bodyPr vert="horz" wrap="square" lIns="0" tIns="0" rIns="0" bIns="0" rtlCol="0" anchor="t">
            <a:spAutoFit/>
          </a:bodyPr>
          <a:lstStyle/>
          <a:p>
            <a:r>
              <a:rPr lang="en-US" dirty="0">
                <a:latin typeface="Segoe UI Semilight"/>
                <a:cs typeface="Segoe UI Semilight"/>
              </a:rPr>
              <a:t>Command-line utility</a:t>
            </a:r>
          </a:p>
          <a:p>
            <a:r>
              <a:rPr lang="en-US" dirty="0">
                <a:latin typeface="Segoe UI Semilight"/>
                <a:cs typeface="Segoe UI Semilight"/>
              </a:rPr>
              <a:t>Available on Windows, Linux, and MacOS</a:t>
            </a:r>
          </a:p>
          <a:p>
            <a:r>
              <a:rPr lang="en-US" dirty="0">
                <a:latin typeface="Segoe UI Semilight"/>
                <a:cs typeface="Segoe UI Semilight"/>
              </a:rPr>
              <a:t>Designed for copying data to and from Azure Blob, File, and Table storage</a:t>
            </a:r>
          </a:p>
          <a:p>
            <a:r>
              <a:rPr lang="en-US" dirty="0">
                <a:latin typeface="Segoe UI Semilight"/>
                <a:cs typeface="Segoe UI Semilight"/>
              </a:rPr>
              <a:t>Authentication options include Active Directory or SAS token</a:t>
            </a:r>
          </a:p>
          <a:p>
            <a:r>
              <a:rPr lang="en-US" dirty="0">
                <a:latin typeface="Segoe UI Semilight"/>
                <a:cs typeface="Segoe UI Semilight"/>
              </a:rPr>
              <a:t>Example 1: Copy a Blob storage account to another account</a:t>
            </a:r>
          </a:p>
          <a:p>
            <a:r>
              <a:rPr lang="en-US" dirty="0">
                <a:latin typeface="Segoe UI Semilight"/>
                <a:cs typeface="Segoe UI Semilight"/>
              </a:rPr>
              <a:t>Example 2: List/Remove files and blobs (wildcard support)</a:t>
            </a:r>
          </a:p>
        </p:txBody>
      </p:sp>
      <p:sp>
        <p:nvSpPr>
          <p:cNvPr id="2" name="Rectangle 1">
            <a:extLst>
              <a:ext uri="{FF2B5EF4-FFF2-40B4-BE49-F238E27FC236}">
                <a16:creationId xmlns:a16="http://schemas.microsoft.com/office/drawing/2014/main" id="{4B50F156-2278-4203-AC73-B30449E7769B}"/>
              </a:ext>
            </a:extLst>
          </p:cNvPr>
          <p:cNvSpPr/>
          <p:nvPr/>
        </p:nvSpPr>
        <p:spPr>
          <a:xfrm>
            <a:off x="857879" y="1415534"/>
            <a:ext cx="10812251" cy="492443"/>
          </a:xfrm>
          <a:prstGeom prst="rect">
            <a:avLst/>
          </a:prstGeom>
        </p:spPr>
        <p:txBody>
          <a:bodyPr wrap="square">
            <a:spAutoFit/>
          </a:bodyPr>
          <a:lstStyle/>
          <a:p>
            <a:r>
              <a:rPr lang="fr-FR" sz="2600" dirty="0" err="1">
                <a:latin typeface="Consolas" panose="020B0609020204030204" pitchFamily="49" charset="0"/>
              </a:rPr>
              <a:t>azcopy</a:t>
            </a:r>
            <a:r>
              <a:rPr lang="fr-FR" sz="2600" dirty="0">
                <a:latin typeface="Consolas" panose="020B0609020204030204" pitchFamily="49" charset="0"/>
              </a:rPr>
              <a:t> copy /Source:&lt;source&gt; /Dest:&lt;destination&gt; [Options]</a:t>
            </a:r>
            <a:endParaRPr lang="en-US" sz="2600" dirty="0">
              <a:latin typeface="Consolas" panose="020B0609020204030204" pitchFamily="49" charset="0"/>
            </a:endParaRPr>
          </a:p>
        </p:txBody>
      </p:sp>
    </p:spTree>
    <p:extLst>
      <p:ext uri="{BB962C8B-B14F-4D97-AF65-F5344CB8AC3E}">
        <p14:creationId xmlns:p14="http://schemas.microsoft.com/office/powerpoint/2010/main" val="153658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7697-4C48-4AFF-BDFF-9F92E72CCB76}"/>
              </a:ext>
            </a:extLst>
          </p:cNvPr>
          <p:cNvSpPr>
            <a:spLocks noGrp="1"/>
          </p:cNvSpPr>
          <p:nvPr>
            <p:ph type="title"/>
          </p:nvPr>
        </p:nvSpPr>
        <p:spPr/>
        <p:txBody>
          <a:bodyPr/>
          <a:lstStyle/>
          <a:p>
            <a:r>
              <a:rPr lang="en-US" dirty="0">
                <a:solidFill>
                  <a:schemeClr val="tx1"/>
                </a:solidFill>
              </a:rPr>
              <a:t>Data Transfer Tool Selection</a:t>
            </a:r>
          </a:p>
        </p:txBody>
      </p:sp>
      <p:graphicFrame>
        <p:nvGraphicFramePr>
          <p:cNvPr id="4" name="Table 3">
            <a:extLst>
              <a:ext uri="{FF2B5EF4-FFF2-40B4-BE49-F238E27FC236}">
                <a16:creationId xmlns:a16="http://schemas.microsoft.com/office/drawing/2014/main" id="{1C5F3E78-D27F-43C9-B030-306D14B04C3C}"/>
              </a:ext>
            </a:extLst>
          </p:cNvPr>
          <p:cNvGraphicFramePr>
            <a:graphicFrameLocks noGrp="1"/>
          </p:cNvGraphicFramePr>
          <p:nvPr>
            <p:extLst>
              <p:ext uri="{D42A27DB-BD31-4B8C-83A1-F6EECF244321}">
                <p14:modId xmlns:p14="http://schemas.microsoft.com/office/powerpoint/2010/main" val="1185073594"/>
              </p:ext>
            </p:extLst>
          </p:nvPr>
        </p:nvGraphicFramePr>
        <p:xfrm>
          <a:off x="588263" y="1410674"/>
          <a:ext cx="10794912" cy="4600584"/>
        </p:xfrm>
        <a:graphic>
          <a:graphicData uri="http://schemas.openxmlformats.org/drawingml/2006/table">
            <a:tbl>
              <a:tblPr firstRow="1">
                <a:tableStyleId>{5C22544A-7EE6-4342-B048-85BDC9FD1C3A}</a:tableStyleId>
              </a:tblPr>
              <a:tblGrid>
                <a:gridCol w="2480862">
                  <a:extLst>
                    <a:ext uri="{9D8B030D-6E8A-4147-A177-3AD203B41FA5}">
                      <a16:colId xmlns:a16="http://schemas.microsoft.com/office/drawing/2014/main" val="2869550268"/>
                    </a:ext>
                  </a:extLst>
                </a:gridCol>
                <a:gridCol w="3877852">
                  <a:extLst>
                    <a:ext uri="{9D8B030D-6E8A-4147-A177-3AD203B41FA5}">
                      <a16:colId xmlns:a16="http://schemas.microsoft.com/office/drawing/2014/main" val="740551141"/>
                    </a:ext>
                  </a:extLst>
                </a:gridCol>
                <a:gridCol w="4436198">
                  <a:extLst>
                    <a:ext uri="{9D8B030D-6E8A-4147-A177-3AD203B41FA5}">
                      <a16:colId xmlns:a16="http://schemas.microsoft.com/office/drawing/2014/main" val="1937237856"/>
                    </a:ext>
                  </a:extLst>
                </a:gridCol>
              </a:tblGrid>
              <a:tr h="371592">
                <a:tc>
                  <a:txBody>
                    <a:bodyPr/>
                    <a:lstStyle/>
                    <a:p>
                      <a:pPr algn="ctr" fontAlgn="b"/>
                      <a:r>
                        <a:rPr lang="en-US" sz="2000" dirty="0">
                          <a:effectLst/>
                        </a:rPr>
                        <a:t>Dataset</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effectLst/>
                        </a:rPr>
                        <a:t>Network bandwidth</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effectLst/>
                        </a:rPr>
                        <a:t>Solution to use</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69128"/>
                  </a:ext>
                </a:extLst>
              </a:tr>
              <a:tr h="1182339">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Low-bandwidth network or direct connectivity to on-premises storage is limited by organization policies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Azure Import/Export for export; Data Box Disk or Data Box for import where supported; otherwise use Azure Import/Export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3970"/>
                  </a:ext>
                </a:extLst>
              </a:tr>
              <a:tr h="979653">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High-bandwidth network: 1 gigabit per second (Gbps) - 100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AzCopy for online transfers; or to import data, Azure Data Box Edge, or Azure Data Box Gateway</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953371"/>
                  </a:ext>
                </a:extLst>
              </a:tr>
              <a:tr h="776965">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Moderate-bandwidth network: 100 megabits per second (Mbps) - 1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Azure Import/Export for export or Azure Data Box family for import where supported</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850253"/>
                  </a:ext>
                </a:extLst>
              </a:tr>
              <a:tr h="776965">
                <a:tc>
                  <a:txBody>
                    <a:bodyPr/>
                    <a:lstStyle/>
                    <a:p>
                      <a:pPr algn="l" fontAlgn="t"/>
                      <a:r>
                        <a:rPr lang="en-US" sz="2000" dirty="0">
                          <a:effectLst/>
                        </a:rPr>
                        <a:t>Small dataset: a few GBs to a few TBs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Low to moderate-bandwidth network: up to 1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If transferring only a few files, use Azure Storage Explorer, Azure portal, AzCopy, or AZ CLI</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3465992"/>
                  </a:ext>
                </a:extLst>
              </a:tr>
            </a:tbl>
          </a:graphicData>
        </a:graphic>
      </p:graphicFrame>
    </p:spTree>
    <p:extLst>
      <p:ext uri="{BB962C8B-B14F-4D97-AF65-F5344CB8AC3E}">
        <p14:creationId xmlns:p14="http://schemas.microsoft.com/office/powerpoint/2010/main" val="398188682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Explorer</a:t>
            </a:r>
          </a:p>
        </p:txBody>
      </p:sp>
      <p:sp>
        <p:nvSpPr>
          <p:cNvPr id="3" name="Text Placeholder 2">
            <a:extLst>
              <a:ext uri="{FF2B5EF4-FFF2-40B4-BE49-F238E27FC236}">
                <a16:creationId xmlns:a16="http://schemas.microsoft.com/office/drawing/2014/main" id="{2E9FF805-DDCC-4CEC-B222-6D76B9EC6EEC}"/>
              </a:ext>
            </a:extLst>
          </p:cNvPr>
          <p:cNvSpPr>
            <a:spLocks noGrp="1"/>
          </p:cNvSpPr>
          <p:nvPr>
            <p:ph type="body" sz="quarter" idx="10"/>
          </p:nvPr>
        </p:nvSpPr>
        <p:spPr>
          <a:xfrm>
            <a:off x="586740" y="1395303"/>
            <a:ext cx="11018520" cy="3016210"/>
          </a:xfrm>
        </p:spPr>
        <p:txBody>
          <a:bodyPr/>
          <a:lstStyle/>
          <a:p>
            <a:r>
              <a:rPr lang="en-US" dirty="0"/>
              <a:t>Download and install Storage Explorer</a:t>
            </a:r>
          </a:p>
          <a:p>
            <a:r>
              <a:rPr lang="en-US" dirty="0"/>
              <a:t>Connect to an Azure subscription</a:t>
            </a:r>
          </a:p>
          <a:p>
            <a:r>
              <a:rPr lang="en-US" dirty="0"/>
              <a:t>Attach an Azure storage account</a:t>
            </a:r>
          </a:p>
          <a:p>
            <a:r>
              <a:rPr lang="en-US" dirty="0">
                <a:solidFill>
                  <a:schemeClr val="tx1"/>
                </a:solidFill>
              </a:rPr>
              <a:t>Generate a SAS connection string for the account you want to share</a:t>
            </a:r>
          </a:p>
          <a:p>
            <a:r>
              <a:rPr lang="en-US" dirty="0">
                <a:solidFill>
                  <a:schemeClr val="tx1"/>
                </a:solidFill>
              </a:rPr>
              <a:t>Attach to a storage account by using a SAS Connection string</a:t>
            </a:r>
          </a:p>
          <a:p>
            <a:endParaRPr lang="en-US" dirty="0"/>
          </a:p>
        </p:txBody>
      </p:sp>
    </p:spTree>
    <p:extLst>
      <p:ext uri="{BB962C8B-B14F-4D97-AF65-F5344CB8AC3E}">
        <p14:creationId xmlns:p14="http://schemas.microsoft.com/office/powerpoint/2010/main" val="6867490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6B3-589D-4A84-A862-E30348770AF6}"/>
              </a:ext>
            </a:extLst>
          </p:cNvPr>
          <p:cNvSpPr>
            <a:spLocks noGrp="1"/>
          </p:cNvSpPr>
          <p:nvPr>
            <p:ph type="title"/>
          </p:nvPr>
        </p:nvSpPr>
        <p:spPr/>
        <p:txBody>
          <a:bodyPr/>
          <a:lstStyle/>
          <a:p>
            <a:r>
              <a:rPr lang="en-US" dirty="0"/>
              <a:t>Demonstration - AzCopy</a:t>
            </a:r>
          </a:p>
        </p:txBody>
      </p:sp>
      <p:sp>
        <p:nvSpPr>
          <p:cNvPr id="3" name="Text Placeholder 2">
            <a:extLst>
              <a:ext uri="{FF2B5EF4-FFF2-40B4-BE49-F238E27FC236}">
                <a16:creationId xmlns:a16="http://schemas.microsoft.com/office/drawing/2014/main" id="{80D3808A-EB1D-4317-B29E-5BD09BEB7B25}"/>
              </a:ext>
            </a:extLst>
          </p:cNvPr>
          <p:cNvSpPr>
            <a:spLocks noGrp="1"/>
          </p:cNvSpPr>
          <p:nvPr>
            <p:ph type="body" sz="quarter" idx="10"/>
          </p:nvPr>
        </p:nvSpPr>
        <p:spPr>
          <a:xfrm>
            <a:off x="584200" y="1435497"/>
            <a:ext cx="11018520" cy="1982081"/>
          </a:xfrm>
        </p:spPr>
        <p:txBody>
          <a:bodyPr/>
          <a:lstStyle/>
          <a:p>
            <a:r>
              <a:rPr lang="en-US" dirty="0"/>
              <a:t>Install the AzCopy tool</a:t>
            </a:r>
          </a:p>
          <a:p>
            <a:r>
              <a:rPr lang="en-US" dirty="0"/>
              <a:t>Explore the help</a:t>
            </a:r>
          </a:p>
          <a:p>
            <a:r>
              <a:rPr lang="en-US" dirty="0"/>
              <a:t>Download a blob from Blob storage to the file system</a:t>
            </a:r>
          </a:p>
          <a:p>
            <a:r>
              <a:rPr lang="en-US" dirty="0"/>
              <a:t>Upload files to Azure blob storage</a:t>
            </a:r>
          </a:p>
        </p:txBody>
      </p:sp>
    </p:spTree>
    <p:extLst>
      <p:ext uri="{BB962C8B-B14F-4D97-AF65-F5344CB8AC3E}">
        <p14:creationId xmlns:p14="http://schemas.microsoft.com/office/powerpoint/2010/main" val="23911399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06: Module 07 Labs and Review</a:t>
            </a:r>
            <a:endParaRPr lang="en-US" strike="sngStrike" dirty="0">
              <a:solidFill>
                <a:srgbClr val="FF0000"/>
              </a:solidFill>
            </a:endParaRP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cs typeface="Segoe UI"/>
              </a:rPr>
              <a:t>Lab 07 – Manage Azure Storage</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000" b="1" dirty="0">
                <a:latin typeface="Segoe UI Semilight"/>
                <a:cs typeface="Segoe UI Semilight"/>
              </a:rPr>
              <a:t>Lab scenario</a:t>
            </a:r>
          </a:p>
          <a:p>
            <a:r>
              <a:rPr lang="en-US" sz="2000" dirty="0">
                <a:latin typeface="Segoe UI Semilight"/>
                <a:cs typeface="Segoe UI Semilight"/>
              </a:rPr>
              <a:t>You need to evaluate the use of Azure storage for storing files residing currently in on-premises data stores. While many of these files are not accessed frequently, there are some exceptions. You would like to minimize cost of storage by placing less frequently accessed files in lower-priced storage tiers. You also plan to explore different protection mechanisms that Azure Storage offers, including network access, authentication, authorization, and replication. Finally, you want to determine to what extent Azure Files service might be suitable for hosting your on-premises file shares.</a:t>
            </a:r>
            <a:endParaRPr lang="en-US" sz="2000" dirty="0"/>
          </a:p>
          <a:p>
            <a:endParaRPr lang="en-US" sz="800" dirty="0">
              <a:latin typeface="Segoe UI Semilight"/>
              <a:cs typeface="Segoe UI Semilight"/>
            </a:endParaRPr>
          </a:p>
          <a:p>
            <a:r>
              <a:rPr lang="en-US" sz="2000" b="1" dirty="0">
                <a:latin typeface="Segoe UI Semilight"/>
                <a:cs typeface="Segoe UI Semilight"/>
              </a:rPr>
              <a:t>Objectives</a:t>
            </a:r>
          </a:p>
          <a:p>
            <a:pPr marL="285750" indent="-285750">
              <a:buFont typeface="Arial"/>
              <a:buChar char="•"/>
            </a:pPr>
            <a:r>
              <a:rPr lang="en-US" sz="2000" dirty="0">
                <a:latin typeface="Segoe UI Semilight"/>
                <a:cs typeface="Segoe UI Semilight"/>
              </a:rPr>
              <a:t>Task 1: Provision the lab environment</a:t>
            </a:r>
            <a:endParaRPr lang="en-US" sz="2000" dirty="0"/>
          </a:p>
          <a:p>
            <a:pPr marL="285750" indent="-285750">
              <a:buFont typeface="Arial"/>
              <a:buChar char="•"/>
            </a:pPr>
            <a:r>
              <a:rPr lang="en-US" sz="2000" dirty="0">
                <a:latin typeface="Segoe UI Semilight"/>
                <a:cs typeface="Segoe UI Semilight"/>
              </a:rPr>
              <a:t>Task 2: Create and configure Azure Storage accounts</a:t>
            </a:r>
            <a:endParaRPr lang="en-US" sz="2000" dirty="0"/>
          </a:p>
          <a:p>
            <a:pPr marL="285750" indent="-285750">
              <a:buFont typeface="Arial"/>
              <a:buChar char="•"/>
            </a:pPr>
            <a:r>
              <a:rPr lang="en-US" sz="2000" dirty="0">
                <a:latin typeface="Segoe UI Semilight"/>
                <a:cs typeface="Segoe UI Semilight"/>
              </a:rPr>
              <a:t>Task 3: Manage blob storage</a:t>
            </a:r>
            <a:endParaRPr lang="en-US" sz="2000" dirty="0"/>
          </a:p>
          <a:p>
            <a:pPr marL="285750" indent="-285750">
              <a:buFont typeface="Arial"/>
              <a:buChar char="•"/>
            </a:pPr>
            <a:r>
              <a:rPr lang="en-US" sz="2000" dirty="0">
                <a:latin typeface="Segoe UI Semilight"/>
                <a:cs typeface="Segoe UI Semilight"/>
              </a:rPr>
              <a:t>Task 4: Manage authentication and authorization for Azure Storage</a:t>
            </a:r>
          </a:p>
          <a:p>
            <a:pPr marL="285750" indent="-285750">
              <a:buFont typeface="Arial"/>
              <a:buChar char="•"/>
            </a:pPr>
            <a:r>
              <a:rPr lang="en-US" sz="2000" dirty="0">
                <a:latin typeface="Segoe UI Semilight"/>
                <a:cs typeface="Segoe UI Semilight"/>
              </a:rPr>
              <a:t>Task 5: Create and configure an Azure Files shares</a:t>
            </a:r>
            <a:endParaRPr lang="en-US" sz="2000" dirty="0"/>
          </a:p>
          <a:p>
            <a:pPr marL="285750" indent="-285750">
              <a:buFont typeface="Arial"/>
              <a:buChar char="•"/>
            </a:pPr>
            <a:r>
              <a:rPr lang="en-US" sz="2000" dirty="0">
                <a:latin typeface="Segoe UI Semilight"/>
                <a:cs typeface="Segoe UI Semilight"/>
              </a:rPr>
              <a:t>Task 6: Manage network access for Azure Storage</a:t>
            </a: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a:t>
            </a:r>
          </a:p>
        </p:txBody>
      </p:sp>
      <p:sp>
        <p:nvSpPr>
          <p:cNvPr id="6" name="Text Placeholder 5"/>
          <p:cNvSpPr>
            <a:spLocks noGrp="1"/>
          </p:cNvSpPr>
          <p:nvPr>
            <p:ph type="body" sz="quarter" idx="10"/>
          </p:nvPr>
        </p:nvSpPr>
        <p:spPr>
          <a:xfrm>
            <a:off x="588263" y="1274559"/>
            <a:ext cx="10862715" cy="5207579"/>
          </a:xfrm>
        </p:spPr>
        <p:txBody>
          <a:bodyPr/>
          <a:lstStyle/>
          <a:p>
            <a:r>
              <a:rPr lang="en-US" dirty="0"/>
              <a:t>A service that you can use to store files, messages, tables, and other types of information</a:t>
            </a:r>
          </a:p>
          <a:p>
            <a:r>
              <a:rPr lang="en-US" dirty="0"/>
              <a:t>Durable, secure, scalable, managed, accessible</a:t>
            </a:r>
          </a:p>
          <a:p>
            <a:r>
              <a:rPr lang="en-US" dirty="0"/>
              <a:t>Manage data with multiple storage accounts</a:t>
            </a:r>
          </a:p>
          <a:p>
            <a:r>
              <a:rPr lang="en-US" dirty="0"/>
              <a:t>Three categories of Azure storage:</a:t>
            </a:r>
          </a:p>
          <a:p>
            <a:pPr lvl="1"/>
            <a:r>
              <a:rPr lang="en-US" sz="2400" dirty="0"/>
              <a:t>Storage for virtual machines – Disks and File Shares</a:t>
            </a:r>
          </a:p>
          <a:p>
            <a:pPr lvl="1"/>
            <a:r>
              <a:rPr lang="en-US" sz="2400" dirty="0"/>
              <a:t>Unstructured data – Blobs and Data Lake Store</a:t>
            </a:r>
          </a:p>
          <a:p>
            <a:pPr lvl="1"/>
            <a:r>
              <a:rPr lang="en-US" sz="2400" dirty="0"/>
              <a:t>Structured data - Tables, Cosmos DB, and Azure SQL DB</a:t>
            </a:r>
          </a:p>
          <a:p>
            <a:r>
              <a:rPr lang="en-US" dirty="0"/>
              <a:t>Standard storage backed by magnetic drives (HDD) is lowest cost</a:t>
            </a:r>
          </a:p>
          <a:p>
            <a:r>
              <a:rPr lang="en-US" dirty="0"/>
              <a:t>Premium storage backed by solid state drives (SSD)</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8263" y="1280461"/>
            <a:ext cx="11018520" cy="478900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Create an Azure Storage account</a:t>
            </a:r>
          </a:p>
          <a:p>
            <a:pPr marL="685800" lvl="1" indent="-457200">
              <a:buFont typeface="Arial" panose="020B0604020202020204" pitchFamily="34" charset="0"/>
              <a:buChar char="•"/>
            </a:pPr>
            <a:r>
              <a:rPr lang="en-US" sz="2400" dirty="0"/>
              <a:t>Secure your Azure Storage</a:t>
            </a:r>
          </a:p>
          <a:p>
            <a:pPr marL="685800" lvl="1" indent="-457200">
              <a:buFont typeface="Arial" panose="020B0604020202020204" pitchFamily="34" charset="0"/>
              <a:buChar char="•"/>
            </a:pPr>
            <a:r>
              <a:rPr lang="en-US" sz="2400" dirty="0"/>
              <a:t>Optimize storage performance and costs using Blob storage tiers</a:t>
            </a:r>
          </a:p>
          <a:p>
            <a:pPr marL="685800" lvl="1" indent="-457200">
              <a:buFont typeface="Arial" panose="020B0604020202020204" pitchFamily="34" charset="0"/>
              <a:buChar char="•"/>
            </a:pPr>
            <a:r>
              <a:rPr lang="en-US" sz="2400" dirty="0"/>
              <a:t>Make your application storage highly available with read-access geo-redundant storage</a:t>
            </a:r>
          </a:p>
          <a:p>
            <a:pPr marL="685800" lvl="1" indent="-457200">
              <a:buFont typeface="Arial" panose="020B0604020202020204" pitchFamily="34" charset="0"/>
              <a:buChar char="•"/>
            </a:pPr>
            <a:r>
              <a:rPr lang="en-US" sz="2400" dirty="0"/>
              <a:t>Copy and move blobs from one container or storage account to another from the command line and in code</a:t>
            </a:r>
          </a:p>
          <a:p>
            <a:pPr marL="685800" lvl="1" indent="-457200">
              <a:buFont typeface="Arial" panose="020B0604020202020204" pitchFamily="34" charset="0"/>
              <a:buChar char="•"/>
            </a:pPr>
            <a:r>
              <a:rPr lang="en-US" sz="2400" dirty="0"/>
              <a:t>Move large amounts of data to the cloud by using Azure Data Box family</a:t>
            </a:r>
          </a:p>
          <a:p>
            <a:pPr marL="685800" lvl="1" indent="-457200">
              <a:buFont typeface="Arial" panose="020B0604020202020204" pitchFamily="34" charset="0"/>
              <a:buChar char="•"/>
            </a:pPr>
            <a:r>
              <a:rPr lang="en-US" sz="2400" dirty="0"/>
              <a:t>Monitor, diagnose, and troubleshoot your Azure storage</a:t>
            </a:r>
          </a:p>
        </p:txBody>
      </p:sp>
    </p:spTree>
    <p:extLst>
      <p:ext uri="{BB962C8B-B14F-4D97-AF65-F5344CB8AC3E}">
        <p14:creationId xmlns:p14="http://schemas.microsoft.com/office/powerpoint/2010/main" val="6089082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solidFill>
                  <a:schemeClr val="tx1"/>
                </a:solidFill>
              </a:rPr>
              <a:t>Azure Storage Services </a:t>
            </a:r>
          </a:p>
        </p:txBody>
      </p:sp>
      <p:sp>
        <p:nvSpPr>
          <p:cNvPr id="3" name="Text Placeholder 2">
            <a:extLst>
              <a:ext uri="{FF2B5EF4-FFF2-40B4-BE49-F238E27FC236}">
                <a16:creationId xmlns:a16="http://schemas.microsoft.com/office/drawing/2014/main" id="{3E8811E9-4783-4FB4-B508-0CE982284783}"/>
              </a:ext>
            </a:extLst>
          </p:cNvPr>
          <p:cNvSpPr>
            <a:spLocks noGrp="1"/>
          </p:cNvSpPr>
          <p:nvPr>
            <p:ph type="body" sz="quarter" idx="10"/>
          </p:nvPr>
        </p:nvSpPr>
        <p:spPr>
          <a:xfrm>
            <a:off x="584200" y="1435497"/>
            <a:ext cx="6136640" cy="4136517"/>
          </a:xfrm>
        </p:spPr>
        <p:txBody>
          <a:bodyPr vert="horz" wrap="square" lIns="0" tIns="0" rIns="0" bIns="0" rtlCol="0" anchor="t">
            <a:spAutoFit/>
          </a:bodyPr>
          <a:lstStyle/>
          <a:p>
            <a:r>
              <a:rPr lang="en-US" b="1" dirty="0"/>
              <a:t>Azure Containers</a:t>
            </a:r>
            <a:r>
              <a:rPr lang="en-US" dirty="0"/>
              <a:t>: A massively scalable object store for text and binary data</a:t>
            </a:r>
          </a:p>
          <a:p>
            <a:r>
              <a:rPr lang="en-US" b="1" dirty="0"/>
              <a:t>Azure Files</a:t>
            </a:r>
            <a:r>
              <a:rPr lang="en-US" dirty="0"/>
              <a:t>: Managed file shares for cloud or on-premises deployments</a:t>
            </a:r>
          </a:p>
          <a:p>
            <a:r>
              <a:rPr lang="en-US" b="1" dirty="0">
                <a:latin typeface="Segoe UI Semilight"/>
                <a:cs typeface="Segoe UI Semilight"/>
              </a:rPr>
              <a:t>Azure Tables</a:t>
            </a:r>
            <a:r>
              <a:rPr lang="en-US" dirty="0">
                <a:latin typeface="Segoe UI Semilight"/>
                <a:cs typeface="Segoe UI Semilight"/>
              </a:rPr>
              <a:t>: A NoSQL store for schemaless storage of structured data</a:t>
            </a:r>
          </a:p>
          <a:p>
            <a:r>
              <a:rPr lang="en-US" b="1" dirty="0"/>
              <a:t>Azure Queues</a:t>
            </a:r>
            <a:r>
              <a:rPr lang="en-US" dirty="0"/>
              <a:t>: A messaging store for reliable messaging between application components</a:t>
            </a:r>
          </a:p>
        </p:txBody>
      </p:sp>
      <p:pic>
        <p:nvPicPr>
          <p:cNvPr id="6" name="Picture 5" descr="Screenshot of the Azure storage dashboard with containers, file shares, tables, and queues. ">
            <a:extLst>
              <a:ext uri="{FF2B5EF4-FFF2-40B4-BE49-F238E27FC236}">
                <a16:creationId xmlns:a16="http://schemas.microsoft.com/office/drawing/2014/main" id="{E8D2185C-612D-48BC-A9BB-6D5C0F09EED0}"/>
              </a:ext>
            </a:extLst>
          </p:cNvPr>
          <p:cNvPicPr>
            <a:picLocks noChangeAspect="1"/>
          </p:cNvPicPr>
          <p:nvPr/>
        </p:nvPicPr>
        <p:blipFill>
          <a:blip r:embed="rId3"/>
          <a:stretch>
            <a:fillRect/>
          </a:stretch>
        </p:blipFill>
        <p:spPr>
          <a:xfrm>
            <a:off x="7834993" y="1011198"/>
            <a:ext cx="3314700" cy="5076825"/>
          </a:xfrm>
          <a:prstGeom prst="rect">
            <a:avLst/>
          </a:prstGeom>
        </p:spPr>
      </p:pic>
    </p:spTree>
    <p:extLst>
      <p:ext uri="{BB962C8B-B14F-4D97-AF65-F5344CB8AC3E}">
        <p14:creationId xmlns:p14="http://schemas.microsoft.com/office/powerpoint/2010/main" val="412816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Storage Account Kinds</a:t>
            </a:r>
          </a:p>
        </p:txBody>
      </p:sp>
      <p:graphicFrame>
        <p:nvGraphicFramePr>
          <p:cNvPr id="4" name="Table 3">
            <a:extLst>
              <a:ext uri="{FF2B5EF4-FFF2-40B4-BE49-F238E27FC236}">
                <a16:creationId xmlns:a16="http://schemas.microsoft.com/office/drawing/2014/main" id="{C63C61C4-362D-4C4D-BF42-B73F179EB9A3}"/>
              </a:ext>
            </a:extLst>
          </p:cNvPr>
          <p:cNvGraphicFramePr>
            <a:graphicFrameLocks noGrp="1"/>
          </p:cNvGraphicFramePr>
          <p:nvPr>
            <p:extLst>
              <p:ext uri="{D42A27DB-BD31-4B8C-83A1-F6EECF244321}">
                <p14:modId xmlns:p14="http://schemas.microsoft.com/office/powerpoint/2010/main" val="3166829447"/>
              </p:ext>
            </p:extLst>
          </p:nvPr>
        </p:nvGraphicFramePr>
        <p:xfrm>
          <a:off x="588262" y="1468877"/>
          <a:ext cx="11084052" cy="3522162"/>
        </p:xfrm>
        <a:graphic>
          <a:graphicData uri="http://schemas.openxmlformats.org/drawingml/2006/table">
            <a:tbl>
              <a:tblPr firstRow="1">
                <a:tableStyleId>{3C2FFA5D-87B4-456A-9821-1D502468CF0F}</a:tableStyleId>
              </a:tblPr>
              <a:tblGrid>
                <a:gridCol w="2466437">
                  <a:extLst>
                    <a:ext uri="{9D8B030D-6E8A-4147-A177-3AD203B41FA5}">
                      <a16:colId xmlns:a16="http://schemas.microsoft.com/office/drawing/2014/main" val="565760015"/>
                    </a:ext>
                  </a:extLst>
                </a:gridCol>
                <a:gridCol w="3075589">
                  <a:extLst>
                    <a:ext uri="{9D8B030D-6E8A-4147-A177-3AD203B41FA5}">
                      <a16:colId xmlns:a16="http://schemas.microsoft.com/office/drawing/2014/main" val="67243231"/>
                    </a:ext>
                  </a:extLst>
                </a:gridCol>
                <a:gridCol w="2771013">
                  <a:extLst>
                    <a:ext uri="{9D8B030D-6E8A-4147-A177-3AD203B41FA5}">
                      <a16:colId xmlns:a16="http://schemas.microsoft.com/office/drawing/2014/main" val="1279908248"/>
                    </a:ext>
                  </a:extLst>
                </a:gridCol>
                <a:gridCol w="2771013">
                  <a:extLst>
                    <a:ext uri="{9D8B030D-6E8A-4147-A177-3AD203B41FA5}">
                      <a16:colId xmlns:a16="http://schemas.microsoft.com/office/drawing/2014/main" val="927231463"/>
                    </a:ext>
                  </a:extLst>
                </a:gridCol>
              </a:tblGrid>
              <a:tr h="457200">
                <a:tc>
                  <a:txBody>
                    <a:bodyPr/>
                    <a:lstStyle/>
                    <a:p>
                      <a:pPr algn="ctr"/>
                      <a:r>
                        <a:rPr lang="en-US" sz="1800" dirty="0">
                          <a:effectLst/>
                        </a:rPr>
                        <a:t>Storage account type</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Supported services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Supported tiers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Replication options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331877"/>
                  </a:ext>
                </a:extLst>
              </a:tr>
              <a:tr h="457200">
                <a:tc>
                  <a:txBody>
                    <a:bodyPr/>
                    <a:lstStyle/>
                    <a:p>
                      <a:pPr algn="l"/>
                      <a:r>
                        <a:rPr lang="en-US" sz="1800" dirty="0">
                          <a:effectLst/>
                        </a:rPr>
                        <a:t>BlobStorage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l"/>
                      <a:r>
                        <a:rPr lang="en-US" sz="1800" dirty="0">
                          <a:effectLst/>
                        </a:rPr>
                        <a:t>Blob (block blobs and append blobs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Standard</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LRS, GRS, RA-GRS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083846976"/>
                  </a:ext>
                </a:extLst>
              </a:tr>
              <a:tr h="636650">
                <a:tc>
                  <a:txBody>
                    <a:bodyPr/>
                    <a:lstStyle/>
                    <a:p>
                      <a:pPr algn="l"/>
                      <a:r>
                        <a:rPr lang="en-US" sz="1800" dirty="0">
                          <a:effectLst/>
                        </a:rPr>
                        <a:t>Storage (general purpose v1)</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File, Queue, Table, and Disk</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Standard, 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GRS, RA-GRS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831040734"/>
                  </a:ext>
                </a:extLst>
              </a:tr>
              <a:tr h="636650">
                <a:tc>
                  <a:txBody>
                    <a:bodyPr/>
                    <a:lstStyle/>
                    <a:p>
                      <a:pPr algn="l"/>
                      <a:r>
                        <a:rPr lang="en-US" sz="1800" dirty="0">
                          <a:effectLst/>
                        </a:rPr>
                        <a:t>StorageV2 (general purpose v2)</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File, Queue, Table, and Disk</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Standard, 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GRS, RA-GRS, ZRS, ZGRS (preview), RA-ZGRS (preview)</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161086412"/>
                  </a:ext>
                </a:extLst>
              </a:tr>
              <a:tr h="457200">
                <a:tc>
                  <a:txBody>
                    <a:bodyPr/>
                    <a:lstStyle/>
                    <a:p>
                      <a:pPr algn="l"/>
                      <a:r>
                        <a:rPr lang="en-US" sz="1800" dirty="0">
                          <a:effectLst/>
                        </a:rPr>
                        <a:t>Block blob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(block blobs and append blobs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ZRS (limited regions)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1047334802"/>
                  </a:ext>
                </a:extLst>
              </a:tr>
              <a:tr h="277750">
                <a:tc>
                  <a:txBody>
                    <a:bodyPr/>
                    <a:lstStyle/>
                    <a:p>
                      <a:pPr algn="l"/>
                      <a:r>
                        <a:rPr lang="en-US" sz="1800" dirty="0">
                          <a:effectLst/>
                        </a:rPr>
                        <a:t>File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l"/>
                      <a:r>
                        <a:rPr lang="en-US" sz="1800" dirty="0">
                          <a:effectLst/>
                        </a:rPr>
                        <a:t>Files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LRS, </a:t>
                      </a:r>
                      <a:r>
                        <a:rPr lang="en-US" sz="1800" b="0" i="0" u="none" strike="noStrike" noProof="0" dirty="0">
                          <a:effectLst/>
                          <a:latin typeface="Segoe UI"/>
                        </a:rPr>
                        <a:t>ZRS (limited regions)</a:t>
                      </a:r>
                      <a:endParaRPr lang="en-US" sz="1800" dirty="0">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619226042"/>
                  </a:ext>
                </a:extLst>
              </a:tr>
            </a:tbl>
          </a:graphicData>
        </a:graphic>
      </p:graphicFrame>
      <p:sp>
        <p:nvSpPr>
          <p:cNvPr id="5" name="Rectangle 4">
            <a:extLst>
              <a:ext uri="{FF2B5EF4-FFF2-40B4-BE49-F238E27FC236}">
                <a16:creationId xmlns:a16="http://schemas.microsoft.com/office/drawing/2014/main" id="{F18C382E-CB68-458E-946E-7E0643308302}"/>
              </a:ext>
            </a:extLst>
          </p:cNvPr>
          <p:cNvSpPr/>
          <p:nvPr/>
        </p:nvSpPr>
        <p:spPr>
          <a:xfrm>
            <a:off x="519684" y="5673181"/>
            <a:ext cx="11152632" cy="369332"/>
          </a:xfrm>
          <a:prstGeom prst="rect">
            <a:avLst/>
          </a:prstGeom>
        </p:spPr>
        <p:txBody>
          <a:bodyPr wrap="square">
            <a:spAutoFit/>
          </a:bodyPr>
          <a:lstStyle/>
          <a:p>
            <a:r>
              <a:rPr lang="en-US" dirty="0">
                <a:solidFill>
                  <a:srgbClr val="92D050"/>
                </a:solidFill>
              </a:rPr>
              <a:t>✔️ </a:t>
            </a:r>
            <a:r>
              <a:rPr lang="en-US" dirty="0"/>
              <a:t>All storage accounts are encrypted using Storage Service Encryption (SSE) for data at rest</a:t>
            </a:r>
            <a:endParaRPr lang="en-US" dirty="0">
              <a:gradFill>
                <a:gsLst>
                  <a:gs pos="1250">
                    <a:schemeClr val="tx1"/>
                  </a:gs>
                  <a:gs pos="100000">
                    <a:schemeClr val="tx1"/>
                  </a:gs>
                </a:gsLst>
                <a:lin ang="5400000" scaled="0"/>
              </a:gradFill>
              <a:cs typeface="Segoe UI Semilight" panose="020B0402040204020203" pitchFamily="34" charset="0"/>
            </a:endParaRP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C7ACE3-520A-41FC-86D2-BB5BA149FD56}"/>
              </a:ext>
            </a:extLst>
          </p:cNvPr>
          <p:cNvSpPr>
            <a:spLocks noGrp="1"/>
          </p:cNvSpPr>
          <p:nvPr>
            <p:ph type="title"/>
          </p:nvPr>
        </p:nvSpPr>
        <p:spPr/>
        <p:txBody>
          <a:bodyPr/>
          <a:lstStyle/>
          <a:p>
            <a:r>
              <a:rPr lang="en-US" dirty="0">
                <a:solidFill>
                  <a:schemeClr val="tx1"/>
                </a:solidFill>
              </a:rPr>
              <a:t>Replication Strategies </a:t>
            </a:r>
          </a:p>
        </p:txBody>
      </p:sp>
      <p:graphicFrame>
        <p:nvGraphicFramePr>
          <p:cNvPr id="4" name="Table 4">
            <a:extLst>
              <a:ext uri="{FF2B5EF4-FFF2-40B4-BE49-F238E27FC236}">
                <a16:creationId xmlns:a16="http://schemas.microsoft.com/office/drawing/2014/main" id="{062E5073-A387-4CB3-9FDE-32A0FDF5CDE7}"/>
              </a:ext>
            </a:extLst>
          </p:cNvPr>
          <p:cNvGraphicFramePr>
            <a:graphicFrameLocks noGrp="1"/>
          </p:cNvGraphicFramePr>
          <p:nvPr>
            <p:extLst>
              <p:ext uri="{D42A27DB-BD31-4B8C-83A1-F6EECF244321}">
                <p14:modId xmlns:p14="http://schemas.microsoft.com/office/powerpoint/2010/main" val="3095340640"/>
              </p:ext>
            </p:extLst>
          </p:nvPr>
        </p:nvGraphicFramePr>
        <p:xfrm>
          <a:off x="625670" y="1423051"/>
          <a:ext cx="11191192" cy="4611779"/>
        </p:xfrm>
        <a:graphic>
          <a:graphicData uri="http://schemas.openxmlformats.org/drawingml/2006/table">
            <a:tbl>
              <a:tblPr firstRow="1" bandRow="1">
                <a:tableStyleId>{5C22544A-7EE6-4342-B048-85BDC9FD1C3A}</a:tableStyleId>
              </a:tblPr>
              <a:tblGrid>
                <a:gridCol w="3484106">
                  <a:extLst>
                    <a:ext uri="{9D8B030D-6E8A-4147-A177-3AD203B41FA5}">
                      <a16:colId xmlns:a16="http://schemas.microsoft.com/office/drawing/2014/main" val="2119848390"/>
                    </a:ext>
                  </a:extLst>
                </a:gridCol>
                <a:gridCol w="7707086">
                  <a:extLst>
                    <a:ext uri="{9D8B030D-6E8A-4147-A177-3AD203B41FA5}">
                      <a16:colId xmlns:a16="http://schemas.microsoft.com/office/drawing/2014/main" val="3629307046"/>
                    </a:ext>
                  </a:extLst>
                </a:gridCol>
              </a:tblGrid>
              <a:tr h="289268">
                <a:tc>
                  <a:txBody>
                    <a:bodyPr/>
                    <a:lstStyle/>
                    <a:p>
                      <a:pPr algn="ctr"/>
                      <a:r>
                        <a:rPr lang="en-US" sz="1600" dirty="0"/>
                        <a:t>Data Replication Options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925093"/>
                  </a:ext>
                </a:extLst>
              </a:tr>
              <a:tr h="532875">
                <a:tc>
                  <a:txBody>
                    <a:bodyPr/>
                    <a:lstStyle/>
                    <a:p>
                      <a:pPr algn="l" rtl="0" fontAlgn="base"/>
                      <a:r>
                        <a:rPr lang="en-US" b="0" i="0" dirty="0">
                          <a:solidFill>
                            <a:srgbClr val="1A1A1A"/>
                          </a:solidFill>
                          <a:effectLst/>
                          <a:latin typeface="Segoe UI" panose="020B0502040204020203" pitchFamily="34" charset="0"/>
                        </a:rPr>
                        <a:t>Locally redundant storage (LRS)​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dirty="0">
                          <a:solidFill>
                            <a:srgbClr val="1A1A1A"/>
                          </a:solidFill>
                          <a:effectLst/>
                          <a:latin typeface="Segoe UI" panose="020B0502040204020203" pitchFamily="34" charset="0"/>
                        </a:rPr>
                        <a:t>Data is replicated three time within a single facility in a single region.​</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287120"/>
                  </a:ext>
                </a:extLst>
              </a:tr>
              <a:tr h="891010">
                <a:tc>
                  <a:txBody>
                    <a:bodyPr/>
                    <a:lstStyle/>
                    <a:p>
                      <a:pPr algn="l" rtl="0" fontAlgn="base"/>
                      <a:r>
                        <a:rPr lang="en-US" b="0" i="0" dirty="0">
                          <a:solidFill>
                            <a:srgbClr val="1A1A1A"/>
                          </a:solidFill>
                          <a:effectLst/>
                          <a:latin typeface="Segoe UI" panose="020B0502040204020203" pitchFamily="34" charset="0"/>
                        </a:rPr>
                        <a:t>Zone-redundant storage (ZRS)​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dirty="0">
                          <a:solidFill>
                            <a:srgbClr val="1A1A1A"/>
                          </a:solidFill>
                          <a:effectLst/>
                          <a:latin typeface="Segoe UI" panose="020B0502040204020203" pitchFamily="34" charset="0"/>
                        </a:rPr>
                        <a:t>Data is replicated three times across two to three facilities, either within a single region or across two regions.​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2744405"/>
                  </a:ext>
                </a:extLst>
              </a:tr>
              <a:tr h="659412">
                <a:tc>
                  <a:txBody>
                    <a:bodyPr/>
                    <a:lstStyle/>
                    <a:p>
                      <a:pPr algn="l" rtl="0" fontAlgn="base"/>
                      <a:r>
                        <a:rPr lang="en-US" b="0" i="0" dirty="0">
                          <a:solidFill>
                            <a:srgbClr val="1A1A1A"/>
                          </a:solidFill>
                          <a:effectLst/>
                          <a:latin typeface="Segoe UI" panose="020B0502040204020203" pitchFamily="34" charset="0"/>
                        </a:rPr>
                        <a:t>Geo-redundant storage (GRS)​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three times within the primary region and replicated three times to the regions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4116886"/>
                  </a:ext>
                </a:extLst>
              </a:tr>
              <a:tr h="874378">
                <a:tc>
                  <a:txBody>
                    <a:bodyPr/>
                    <a:lstStyle/>
                    <a:p>
                      <a:pPr algn="l" rtl="0" fontAlgn="base"/>
                      <a:r>
                        <a:rPr lang="en-US" b="0" i="0" dirty="0">
                          <a:solidFill>
                            <a:srgbClr val="1A1A1A"/>
                          </a:solidFill>
                          <a:effectLst/>
                          <a:latin typeface="Segoe UI" panose="020B0502040204020203" pitchFamily="34" charset="0"/>
                        </a:rPr>
                        <a:t>Read access geo-redundant storage (RA-GRS)​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three times within the primary region and replicated with read-access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3594867"/>
                  </a:ext>
                </a:extLst>
              </a:tr>
              <a:tr h="659412">
                <a:tc>
                  <a:txBody>
                    <a:bodyPr/>
                    <a:lstStyle/>
                    <a:p>
                      <a:pPr algn="l" rtl="0" fontAlgn="base"/>
                      <a:r>
                        <a:rPr lang="en-US" b="0" i="0" dirty="0">
                          <a:solidFill>
                            <a:srgbClr val="1A1A1A"/>
                          </a:solidFill>
                          <a:effectLst/>
                          <a:latin typeface="Segoe UI" panose="020B0502040204020203" pitchFamily="34" charset="0"/>
                        </a:rPr>
                        <a:t>Geo-zone-redundant storage (GZRS)​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across three Availability Zones and replicated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9927439"/>
                  </a:ext>
                </a:extLst>
              </a:tr>
              <a:tr h="659412">
                <a:tc>
                  <a:txBody>
                    <a:bodyPr/>
                    <a:lstStyle/>
                    <a:p>
                      <a:pPr algn="l" rtl="0" fontAlgn="base"/>
                      <a:r>
                        <a:rPr lang="en-US" b="0" i="0" dirty="0">
                          <a:solidFill>
                            <a:srgbClr val="1A1A1A"/>
                          </a:solidFill>
                          <a:effectLst/>
                          <a:latin typeface="Segoe UI" panose="020B0502040204020203" pitchFamily="34" charset="0"/>
                        </a:rPr>
                        <a:t>Read-access Geo-zone-redundant storage (RA-GZRS)​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across three Availability Zones and replicated with read-access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794863"/>
                  </a:ext>
                </a:extLst>
              </a:tr>
            </a:tbl>
          </a:graphicData>
        </a:graphic>
      </p:graphicFrame>
    </p:spTree>
    <p:extLst>
      <p:ext uri="{BB962C8B-B14F-4D97-AF65-F5344CB8AC3E}">
        <p14:creationId xmlns:p14="http://schemas.microsoft.com/office/powerpoint/2010/main" val="2444555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Accessing Storage</a:t>
            </a:r>
          </a:p>
        </p:txBody>
      </p:sp>
      <p:sp>
        <p:nvSpPr>
          <p:cNvPr id="6" name="Text Placeholder 5"/>
          <p:cNvSpPr>
            <a:spLocks noGrp="1"/>
          </p:cNvSpPr>
          <p:nvPr>
            <p:ph type="body" sz="quarter" idx="10"/>
          </p:nvPr>
        </p:nvSpPr>
        <p:spPr>
          <a:xfrm>
            <a:off x="588263" y="2371047"/>
            <a:ext cx="10526564" cy="4198072"/>
          </a:xfrm>
        </p:spPr>
        <p:txBody>
          <a:bodyPr/>
          <a:lstStyle/>
          <a:p>
            <a:r>
              <a:rPr lang="en-US" dirty="0"/>
              <a:t>Every object has a unique URL address</a:t>
            </a:r>
          </a:p>
          <a:p>
            <a:r>
              <a:rPr lang="en-US" dirty="0"/>
              <a:t>The storage account name forms the subdomain of that address</a:t>
            </a:r>
          </a:p>
          <a:p>
            <a:r>
              <a:rPr lang="en-US" dirty="0"/>
              <a:t>The subdomain and domain name forms an </a:t>
            </a:r>
            <a:r>
              <a:rPr lang="en-US" i="1" dirty="0"/>
              <a:t>endpoint</a:t>
            </a:r>
            <a:r>
              <a:rPr lang="en-US" dirty="0"/>
              <a:t> </a:t>
            </a:r>
          </a:p>
          <a:p>
            <a:pPr lvl="1"/>
            <a:r>
              <a:rPr lang="en-US" sz="2400" b="1" dirty="0"/>
              <a:t>Container service</a:t>
            </a:r>
            <a:r>
              <a:rPr lang="en-US" sz="2400" dirty="0"/>
              <a:t>: http://</a:t>
            </a:r>
            <a:r>
              <a:rPr lang="en-US" sz="2400" i="1" dirty="0"/>
              <a:t>mystorageaccount</a:t>
            </a:r>
            <a:r>
              <a:rPr lang="en-US" sz="2400" dirty="0"/>
              <a:t>.blob.core.windows.net</a:t>
            </a:r>
          </a:p>
          <a:p>
            <a:pPr lvl="1"/>
            <a:r>
              <a:rPr lang="en-US" sz="2400" b="1" dirty="0">
                <a:solidFill>
                  <a:schemeClr val="tx1"/>
                </a:solidFill>
              </a:rPr>
              <a:t>Table service</a:t>
            </a:r>
            <a:r>
              <a:rPr lang="en-US" sz="2400" dirty="0">
                <a:solidFill>
                  <a:schemeClr val="tx1"/>
                </a:solidFill>
              </a:rPr>
              <a:t>: http://</a:t>
            </a:r>
            <a:r>
              <a:rPr lang="en-US" sz="2400" i="1" dirty="0">
                <a:solidFill>
                  <a:schemeClr val="tx1"/>
                </a:solidFill>
              </a:rPr>
              <a:t>mystorageaccount</a:t>
            </a:r>
            <a:r>
              <a:rPr lang="en-US" sz="2400" dirty="0">
                <a:solidFill>
                  <a:schemeClr val="tx1"/>
                </a:solidFill>
              </a:rPr>
              <a:t>.table.core.windows.net</a:t>
            </a:r>
          </a:p>
          <a:p>
            <a:pPr lvl="1"/>
            <a:r>
              <a:rPr lang="en-US" sz="2400" b="1" dirty="0">
                <a:solidFill>
                  <a:schemeClr val="tx1"/>
                </a:solidFill>
              </a:rPr>
              <a:t>Queue service</a:t>
            </a:r>
            <a:r>
              <a:rPr lang="en-US" sz="2400" dirty="0">
                <a:solidFill>
                  <a:schemeClr val="tx1"/>
                </a:solidFill>
              </a:rPr>
              <a:t>: http://</a:t>
            </a:r>
            <a:r>
              <a:rPr lang="en-US" sz="2400" i="1" dirty="0">
                <a:solidFill>
                  <a:schemeClr val="tx1"/>
                </a:solidFill>
              </a:rPr>
              <a:t>mystorageaccount</a:t>
            </a:r>
            <a:r>
              <a:rPr lang="en-US" sz="2400" dirty="0">
                <a:solidFill>
                  <a:schemeClr val="tx1"/>
                </a:solidFill>
              </a:rPr>
              <a:t>.queue.core.windows.net</a:t>
            </a:r>
          </a:p>
          <a:p>
            <a:pPr lvl="1"/>
            <a:r>
              <a:rPr lang="en-US" sz="2400" b="1" dirty="0"/>
              <a:t>File service</a:t>
            </a:r>
            <a:r>
              <a:rPr lang="en-US" sz="2400" dirty="0"/>
              <a:t>: http://</a:t>
            </a:r>
            <a:r>
              <a:rPr lang="en-US" sz="2400" i="1" dirty="0"/>
              <a:t>mystorageaccount</a:t>
            </a:r>
            <a:r>
              <a:rPr lang="en-US" sz="2400" dirty="0"/>
              <a:t>.file.core.windows.net</a:t>
            </a:r>
          </a:p>
          <a:p>
            <a:r>
              <a:rPr lang="en-US" dirty="0"/>
              <a:t>If you prefer you can configure a custom domain name</a:t>
            </a:r>
          </a:p>
          <a:p>
            <a:pPr lvl="1"/>
            <a:endParaRPr lang="en-US" dirty="0"/>
          </a:p>
        </p:txBody>
      </p:sp>
      <p:graphicFrame>
        <p:nvGraphicFramePr>
          <p:cNvPr id="4" name="Table 3">
            <a:extLst>
              <a:ext uri="{FF2B5EF4-FFF2-40B4-BE49-F238E27FC236}">
                <a16:creationId xmlns:a16="http://schemas.microsoft.com/office/drawing/2014/main" id="{2669008F-56F7-46EB-B757-4251F0C1BE41}"/>
              </a:ext>
            </a:extLst>
          </p:cNvPr>
          <p:cNvGraphicFramePr>
            <a:graphicFrameLocks noGrp="1"/>
          </p:cNvGraphicFramePr>
          <p:nvPr>
            <p:extLst>
              <p:ext uri="{D42A27DB-BD31-4B8C-83A1-F6EECF244321}">
                <p14:modId xmlns:p14="http://schemas.microsoft.com/office/powerpoint/2010/main" val="2053829244"/>
              </p:ext>
            </p:extLst>
          </p:nvPr>
        </p:nvGraphicFramePr>
        <p:xfrm>
          <a:off x="585217" y="1328537"/>
          <a:ext cx="10529610" cy="725170"/>
        </p:xfrm>
        <a:graphic>
          <a:graphicData uri="http://schemas.openxmlformats.org/drawingml/2006/table">
            <a:tbl>
              <a:tblPr firstRow="1" firstCol="1" bandRow="1">
                <a:tableStyleId>{5C22544A-7EE6-4342-B048-85BDC9FD1C3A}</a:tableStyleId>
              </a:tblPr>
              <a:tblGrid>
                <a:gridCol w="4072539">
                  <a:extLst>
                    <a:ext uri="{9D8B030D-6E8A-4147-A177-3AD203B41FA5}">
                      <a16:colId xmlns:a16="http://schemas.microsoft.com/office/drawing/2014/main" val="2137939042"/>
                    </a:ext>
                  </a:extLst>
                </a:gridCol>
                <a:gridCol w="6457071">
                  <a:extLst>
                    <a:ext uri="{9D8B030D-6E8A-4147-A177-3AD203B41FA5}">
                      <a16:colId xmlns:a16="http://schemas.microsoft.com/office/drawing/2014/main" val="2937731976"/>
                    </a:ext>
                  </a:extLst>
                </a:gridCol>
              </a:tblGrid>
              <a:tr h="143083">
                <a:tc>
                  <a:txBody>
                    <a:bodyPr/>
                    <a:lstStyle/>
                    <a:p>
                      <a:pPr marL="0" marR="0">
                        <a:lnSpc>
                          <a:spcPct val="107000"/>
                        </a:lnSpc>
                        <a:spcBef>
                          <a:spcPts val="0"/>
                        </a:spcBef>
                        <a:spcAft>
                          <a:spcPts val="0"/>
                        </a:spcAft>
                      </a:pPr>
                      <a:r>
                        <a:rPr lang="en-US" sz="2400" b="0" dirty="0">
                          <a:effectLst/>
                        </a:rPr>
                        <a:t>CNAME record</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rPr>
                        <a:t>Target</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4396381"/>
                  </a:ext>
                </a:extLst>
              </a:tr>
              <a:tr h="252313">
                <a:tc>
                  <a:txBody>
                    <a:bodyPr/>
                    <a:lstStyle/>
                    <a:p>
                      <a:pPr marL="0" marR="0">
                        <a:lnSpc>
                          <a:spcPct val="107000"/>
                        </a:lnSpc>
                        <a:spcBef>
                          <a:spcPts val="0"/>
                        </a:spcBef>
                        <a:spcAft>
                          <a:spcPts val="0"/>
                        </a:spcAft>
                      </a:pPr>
                      <a:r>
                        <a:rPr lang="en-US" sz="2400" b="0" dirty="0">
                          <a:solidFill>
                            <a:srgbClr val="1A1A1A"/>
                          </a:solidFill>
                          <a:effectLst/>
                        </a:rPr>
                        <a:t>blobs.contoso.com</a:t>
                      </a:r>
                      <a:endParaRPr lang="en-US" sz="2400" b="0" dirty="0">
                        <a:solidFill>
                          <a:srgbClr val="1A1A1A"/>
                        </a:solidFill>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07000"/>
                        </a:lnSpc>
                        <a:spcBef>
                          <a:spcPts val="0"/>
                        </a:spcBef>
                        <a:spcAft>
                          <a:spcPts val="0"/>
                        </a:spcAft>
                      </a:pPr>
                      <a:r>
                        <a:rPr lang="en-US" sz="2400" dirty="0">
                          <a:effectLst/>
                        </a:rPr>
                        <a:t>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4ECAE107E7B4AA7D7A1F16F9253DD" ma:contentTypeVersion="16" ma:contentTypeDescription="Create a new document." ma:contentTypeScope="" ma:versionID="e14f3b6566c4acf785a791048c0cd548">
  <xsd:schema xmlns:xsd="http://www.w3.org/2001/XMLSchema" xmlns:xs="http://www.w3.org/2001/XMLSchema" xmlns:p="http://schemas.microsoft.com/office/2006/metadata/properties" xmlns:ns2="9ddc0750-edb1-4b91-b5bd-a8d23f10e42a" xmlns:ns3="e1980118-7448-4ead-97fb-a856878e6ae4" targetNamespace="http://schemas.microsoft.com/office/2006/metadata/properties" ma:root="true" ma:fieldsID="c2229f28a60ad856c15e083193b7c58e" ns2:_="" ns3:_="">
    <xsd:import namespace="9ddc0750-edb1-4b91-b5bd-a8d23f10e42a"/>
    <xsd:import namespace="e1980118-7448-4ead-97fb-a856878e6ae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c0750-edb1-4b91-b5bd-a8d23f10e4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644080f-8725-405f-a411-439b61095221}" ma:internalName="TaxCatchAll" ma:showField="CatchAllData" ma:web="9ddc0750-edb1-4b91-b5bd-a8d23f10e42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1980118-7448-4ead-97fb-a856878e6ae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4a57264-ac35-4eb0-866e-4f624dc13f5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980118-7448-4ead-97fb-a856878e6ae4">
      <Terms xmlns="http://schemas.microsoft.com/office/infopath/2007/PartnerControls"/>
    </lcf76f155ced4ddcb4097134ff3c332f>
    <TaxCatchAll xmlns="9ddc0750-edb1-4b91-b5bd-a8d23f10e42a" xsi:nil="true"/>
  </documentManagement>
</p:properties>
</file>

<file path=customXml/itemProps1.xml><?xml version="1.0" encoding="utf-8"?>
<ds:datastoreItem xmlns:ds="http://schemas.openxmlformats.org/officeDocument/2006/customXml" ds:itemID="{BC2D6560-65BD-4AB7-8C8D-24F95A3AE856}"/>
</file>

<file path=customXml/itemProps2.xml><?xml version="1.0" encoding="utf-8"?>
<ds:datastoreItem xmlns:ds="http://schemas.openxmlformats.org/officeDocument/2006/customXml" ds:itemID="{97BCAB32-EBE1-4EAE-9E7D-2DD7D8059009}"/>
</file>

<file path=customXml/itemProps3.xml><?xml version="1.0" encoding="utf-8"?>
<ds:datastoreItem xmlns:ds="http://schemas.openxmlformats.org/officeDocument/2006/customXml" ds:itemID="{E2523A23-6459-4737-9893-189120C4C884}"/>
</file>

<file path=docProps/app.xml><?xml version="1.0" encoding="utf-8"?>
<Properties xmlns="http://schemas.openxmlformats.org/officeDocument/2006/extended-properties" xmlns:vt="http://schemas.openxmlformats.org/officeDocument/2006/docPropsVTypes">
  <TotalTime>0</TotalTime>
  <Words>3801</Words>
  <Application>Microsoft Office PowerPoint</Application>
  <PresentationFormat>Widescreen</PresentationFormat>
  <Paragraphs>460</Paragraphs>
  <Slides>50</Slides>
  <Notes>37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2" baseType="lpstr">
      <vt:lpstr>Arial</vt:lpstr>
      <vt:lpstr>Calibri</vt:lpstr>
      <vt:lpstr>Consolas</vt:lpstr>
      <vt:lpstr>Open Sans</vt:lpstr>
      <vt:lpstr>Segoe UI</vt:lpstr>
      <vt:lpstr>Segoe UI Emoji</vt:lpstr>
      <vt:lpstr>Segoe UI Light</vt:lpstr>
      <vt:lpstr>Segoe UI Semibold</vt:lpstr>
      <vt:lpstr>Segoe UI Semilight</vt:lpstr>
      <vt:lpstr>Wingdings</vt:lpstr>
      <vt:lpstr>WHITE TEMPLATE</vt:lpstr>
      <vt:lpstr>Bitmap Image</vt:lpstr>
      <vt:lpstr>AZ-104T00A Module 07:  Azure Storage</vt:lpstr>
      <vt:lpstr>Module Overview</vt:lpstr>
      <vt:lpstr>Lesson 01: Storage Accounts</vt:lpstr>
      <vt:lpstr>Storage Accounts Overview</vt:lpstr>
      <vt:lpstr>Azure Storage</vt:lpstr>
      <vt:lpstr>Azure Storage Services </vt:lpstr>
      <vt:lpstr>Storage Account Kinds</vt:lpstr>
      <vt:lpstr>Replication Strategies </vt:lpstr>
      <vt:lpstr>Accessing Storage</vt:lpstr>
      <vt:lpstr>Securing Storage Account Endpoints</vt:lpstr>
      <vt:lpstr>Demonstration – Securing a Storage Endpoint</vt:lpstr>
      <vt:lpstr>Lesson 02: Blob Storage</vt:lpstr>
      <vt:lpstr>Blob Storage Overview</vt:lpstr>
      <vt:lpstr>Blob Storage</vt:lpstr>
      <vt:lpstr>Blob Containers</vt:lpstr>
      <vt:lpstr>Blob Access Tiers</vt:lpstr>
      <vt:lpstr>Blob Lifecycle Management</vt:lpstr>
      <vt:lpstr>Uploading Blobs</vt:lpstr>
      <vt:lpstr>Storage Pricing</vt:lpstr>
      <vt:lpstr>Demonstration – Blob Storage</vt:lpstr>
      <vt:lpstr>Lesson 03: Storage Security</vt:lpstr>
      <vt:lpstr>Storage Security Overview</vt:lpstr>
      <vt:lpstr>Storage Security</vt:lpstr>
      <vt:lpstr>Shared Access Signatures</vt:lpstr>
      <vt:lpstr>URI and SAS Parameters</vt:lpstr>
      <vt:lpstr>Demonstration – SAS (Portal)</vt:lpstr>
      <vt:lpstr>Storage Service Encryption</vt:lpstr>
      <vt:lpstr>Customer Managed Keys</vt:lpstr>
      <vt:lpstr>Storage Best Practices</vt:lpstr>
      <vt:lpstr>Lesson 04: Azure Files and File Sync</vt:lpstr>
      <vt:lpstr>Azure Files and File Sync Overview</vt:lpstr>
      <vt:lpstr>Files vs Blobs</vt:lpstr>
      <vt:lpstr>Managing File Shares</vt:lpstr>
      <vt:lpstr>File Share Snapshots</vt:lpstr>
      <vt:lpstr>Demonstration – File Shares</vt:lpstr>
      <vt:lpstr>Azure File Sync</vt:lpstr>
      <vt:lpstr>File Sync Components</vt:lpstr>
      <vt:lpstr>File Sync Steps</vt:lpstr>
      <vt:lpstr>Lesson 05: Managing Storage</vt:lpstr>
      <vt:lpstr>Managing Storage Overview</vt:lpstr>
      <vt:lpstr>Storage Explorer</vt:lpstr>
      <vt:lpstr>Import and Export Service</vt:lpstr>
      <vt:lpstr>Data Box</vt:lpstr>
      <vt:lpstr>AzCopy</vt:lpstr>
      <vt:lpstr>Data Transfer Tool Selection</vt:lpstr>
      <vt:lpstr>Demonstration – Storage Explorer</vt:lpstr>
      <vt:lpstr>Demonstration - AzCopy</vt:lpstr>
      <vt:lpstr>Lesson 06: Module 07 Labs and Review</vt:lpstr>
      <vt:lpstr>Lab 07 – Manage Azure Storage</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2020-03-16T14:13:47Z</dcterms:created>
  <dcterms:modified xsi:type="dcterms:W3CDTF">2020-05-11T19:38:49Z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0x0101002454ECAE107E7B4AA7D7A1F16F9253DD</vt:lpwstr>
  </property>
</Properties>
</file>